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30025" y="123825"/>
            <a:ext cx="457200" cy="49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322" y="702627"/>
            <a:ext cx="10587355" cy="792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2270" y="2612453"/>
            <a:ext cx="5804534" cy="308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siino@jff.org" TargetMode="External"/><Relationship Id="rId2" Type="http://schemas.openxmlformats.org/officeDocument/2006/relationships/hyperlink" Target="mailto:jnovotny@jff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ilhouettegarden.com/download/north-carolina-silhouette/#ter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95675"/>
            <a:ext cx="12192000" cy="3362325"/>
            <a:chOff x="0" y="3495675"/>
            <a:chExt cx="12192000" cy="3362325"/>
          </a:xfrm>
        </p:grpSpPr>
        <p:sp>
          <p:nvSpPr>
            <p:cNvPr id="3" name="object 3"/>
            <p:cNvSpPr/>
            <p:nvPr/>
          </p:nvSpPr>
          <p:spPr>
            <a:xfrm>
              <a:off x="0" y="3495675"/>
              <a:ext cx="12192000" cy="3362325"/>
            </a:xfrm>
            <a:custGeom>
              <a:avLst/>
              <a:gdLst/>
              <a:ahLst/>
              <a:cxnLst/>
              <a:rect l="l" t="t" r="r" b="b"/>
              <a:pathLst>
                <a:path w="12192000" h="3362325">
                  <a:moveTo>
                    <a:pt x="12192000" y="0"/>
                  </a:moveTo>
                  <a:lnTo>
                    <a:pt x="0" y="0"/>
                  </a:lnTo>
                  <a:lnTo>
                    <a:pt x="0" y="3362325"/>
                  </a:lnTo>
                  <a:lnTo>
                    <a:pt x="12192000" y="33623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862" y="5624512"/>
              <a:ext cx="1014730" cy="0"/>
            </a:xfrm>
            <a:custGeom>
              <a:avLst/>
              <a:gdLst/>
              <a:ahLst/>
              <a:cxnLst/>
              <a:rect l="l" t="t" r="r" b="b"/>
              <a:pathLst>
                <a:path w="1014730">
                  <a:moveTo>
                    <a:pt x="0" y="0"/>
                  </a:moveTo>
                  <a:lnTo>
                    <a:pt x="101428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562100" cy="5524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0892" y="5716270"/>
            <a:ext cx="2075814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14" dirty="0">
                <a:latin typeface="Calibri"/>
                <a:cs typeface="Calibri"/>
              </a:rPr>
              <a:t>PRESENTED</a:t>
            </a:r>
            <a:r>
              <a:rPr sz="950" b="1" spc="80" dirty="0">
                <a:latin typeface="Calibri"/>
                <a:cs typeface="Calibri"/>
              </a:rPr>
              <a:t> </a:t>
            </a:r>
            <a:r>
              <a:rPr sz="950" b="1" spc="45" dirty="0">
                <a:latin typeface="Calibri"/>
                <a:cs typeface="Calibri"/>
              </a:rPr>
              <a:t>BY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50" b="1" dirty="0">
                <a:latin typeface="Arial"/>
                <a:cs typeface="Arial"/>
              </a:rPr>
              <a:t>Holly</a:t>
            </a:r>
            <a:r>
              <a:rPr sz="950" b="1" spc="16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Siino</a:t>
            </a:r>
            <a:r>
              <a:rPr sz="950" b="1" spc="19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and</a:t>
            </a:r>
            <a:r>
              <a:rPr sz="950" b="1" spc="6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Jodi</a:t>
            </a:r>
            <a:r>
              <a:rPr sz="950" b="1" spc="9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Novotny,</a:t>
            </a:r>
            <a:r>
              <a:rPr sz="950" b="1" spc="9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JFF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1819" y="2604770"/>
            <a:ext cx="621411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dirty="0"/>
              <a:t>JFF</a:t>
            </a:r>
            <a:r>
              <a:rPr sz="7200" spc="-5" dirty="0"/>
              <a:t> </a:t>
            </a:r>
            <a:r>
              <a:rPr sz="7200" dirty="0"/>
              <a:t>&amp;</a:t>
            </a:r>
            <a:r>
              <a:rPr sz="7200" spc="-20" dirty="0"/>
              <a:t> </a:t>
            </a:r>
            <a:r>
              <a:rPr sz="7200" spc="-10" dirty="0"/>
              <a:t>SBCTC</a:t>
            </a:r>
            <a:endParaRPr sz="7200"/>
          </a:p>
        </p:txBody>
      </p:sp>
      <p:sp>
        <p:nvSpPr>
          <p:cNvPr id="8" name="object 8"/>
          <p:cNvSpPr txBox="1"/>
          <p:nvPr/>
        </p:nvSpPr>
        <p:spPr>
          <a:xfrm>
            <a:off x="591819" y="3587115"/>
            <a:ext cx="1044702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b="1" dirty="0">
                <a:latin typeface="Georgia"/>
                <a:cs typeface="Georgia"/>
              </a:rPr>
              <a:t>Collaborative</a:t>
            </a:r>
            <a:r>
              <a:rPr sz="7200" b="1" spc="-40" dirty="0">
                <a:latin typeface="Georgia"/>
                <a:cs typeface="Georgia"/>
              </a:rPr>
              <a:t> </a:t>
            </a:r>
            <a:r>
              <a:rPr sz="7200" b="1" spc="-10" dirty="0">
                <a:latin typeface="Georgia"/>
                <a:cs typeface="Georgia"/>
              </a:rPr>
              <a:t>Projects</a:t>
            </a:r>
            <a:endParaRPr sz="7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Guidebook-</a:t>
            </a:r>
            <a:r>
              <a:rPr sz="3950" spc="50" dirty="0"/>
              <a:t> </a:t>
            </a:r>
            <a:r>
              <a:rPr sz="3950" dirty="0"/>
              <a:t>Key</a:t>
            </a:r>
            <a:r>
              <a:rPr sz="3950" spc="100" dirty="0"/>
              <a:t> </a:t>
            </a:r>
            <a:r>
              <a:rPr sz="3950" spc="-10" dirty="0"/>
              <a:t>Components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090294" y="1691646"/>
            <a:ext cx="5744845" cy="246824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30"/>
              </a:spcBef>
              <a:buSzPct val="67272"/>
              <a:buAutoNum type="arabicPeriod"/>
              <a:tabLst>
                <a:tab pos="469900" algn="l"/>
              </a:tabLst>
            </a:pPr>
            <a:r>
              <a:rPr sz="2750" spc="114" dirty="0">
                <a:solidFill>
                  <a:srgbClr val="212121"/>
                </a:solidFill>
                <a:latin typeface="Calibri"/>
                <a:cs typeface="Calibri"/>
              </a:rPr>
              <a:t>Guided</a:t>
            </a:r>
            <a:r>
              <a:rPr sz="2750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85" dirty="0">
                <a:solidFill>
                  <a:srgbClr val="212121"/>
                </a:solidFill>
                <a:latin typeface="Calibri"/>
                <a:cs typeface="Calibri"/>
              </a:rPr>
              <a:t>Pathways</a:t>
            </a:r>
            <a:r>
              <a:rPr sz="2750" spc="-1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100" dirty="0">
                <a:solidFill>
                  <a:srgbClr val="212121"/>
                </a:solidFill>
                <a:latin typeface="Calibri"/>
                <a:cs typeface="Calibri"/>
              </a:rPr>
              <a:t>“Ideal</a:t>
            </a:r>
            <a:r>
              <a:rPr sz="275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85" dirty="0">
                <a:solidFill>
                  <a:srgbClr val="212121"/>
                </a:solidFill>
                <a:latin typeface="Calibri"/>
                <a:cs typeface="Calibri"/>
              </a:rPr>
              <a:t>State”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SzPct val="67272"/>
              <a:buAutoNum type="arabicPeriod"/>
              <a:tabLst>
                <a:tab pos="469900" algn="l"/>
              </a:tabLst>
            </a:pPr>
            <a:r>
              <a:rPr sz="2750" spc="65" dirty="0">
                <a:solidFill>
                  <a:srgbClr val="212121"/>
                </a:solidFill>
                <a:latin typeface="Calibri"/>
                <a:cs typeface="Calibri"/>
              </a:rPr>
              <a:t>Institutional</a:t>
            </a:r>
            <a:r>
              <a:rPr sz="275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155" dirty="0">
                <a:solidFill>
                  <a:srgbClr val="212121"/>
                </a:solidFill>
                <a:latin typeface="Calibri"/>
                <a:cs typeface="Calibri"/>
              </a:rPr>
              <a:t>Assessment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SzPct val="67272"/>
              <a:buAutoNum type="arabicPeriod"/>
              <a:tabLst>
                <a:tab pos="469900" algn="l"/>
              </a:tabLst>
            </a:pPr>
            <a:r>
              <a:rPr sz="2750" spc="85" dirty="0">
                <a:solidFill>
                  <a:srgbClr val="212121"/>
                </a:solidFill>
                <a:latin typeface="Calibri"/>
                <a:cs typeface="Calibri"/>
              </a:rPr>
              <a:t>Planning</a:t>
            </a:r>
            <a:r>
              <a:rPr sz="275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80" dirty="0">
                <a:solidFill>
                  <a:srgbClr val="212121"/>
                </a:solidFill>
                <a:latin typeface="Calibri"/>
                <a:cs typeface="Calibri"/>
              </a:rPr>
              <a:t>Strategies</a:t>
            </a:r>
            <a:r>
              <a:rPr sz="275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130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750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105" dirty="0">
                <a:solidFill>
                  <a:srgbClr val="212121"/>
                </a:solidFill>
                <a:latin typeface="Calibri"/>
                <a:cs typeface="Calibri"/>
              </a:rPr>
              <a:t>Exemplars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SzPct val="67272"/>
              <a:buAutoNum type="arabicPeriod"/>
              <a:tabLst>
                <a:tab pos="469900" algn="l"/>
              </a:tabLst>
            </a:pPr>
            <a:r>
              <a:rPr sz="2750" spc="114" dirty="0">
                <a:solidFill>
                  <a:srgbClr val="212121"/>
                </a:solidFill>
                <a:latin typeface="Calibri"/>
                <a:cs typeface="Calibri"/>
              </a:rPr>
              <a:t>Data</a:t>
            </a:r>
            <a:r>
              <a:rPr sz="275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135" dirty="0">
                <a:solidFill>
                  <a:srgbClr val="212121"/>
                </a:solidFill>
                <a:latin typeface="Calibri"/>
                <a:cs typeface="Calibri"/>
              </a:rPr>
              <a:t>Guidance</a:t>
            </a: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30"/>
              </a:spcBef>
              <a:buSzPct val="67272"/>
              <a:buAutoNum type="arabicPeriod"/>
              <a:tabLst>
                <a:tab pos="469900" algn="l"/>
              </a:tabLst>
            </a:pPr>
            <a:r>
              <a:rPr sz="2750" spc="80" dirty="0">
                <a:solidFill>
                  <a:srgbClr val="212121"/>
                </a:solidFill>
                <a:latin typeface="Calibri"/>
                <a:cs typeface="Calibri"/>
              </a:rPr>
              <a:t>Action</a:t>
            </a:r>
            <a:r>
              <a:rPr sz="2750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95" dirty="0">
                <a:solidFill>
                  <a:srgbClr val="212121"/>
                </a:solidFill>
                <a:latin typeface="Calibri"/>
                <a:cs typeface="Calibri"/>
              </a:rPr>
              <a:t>Planning</a:t>
            </a:r>
            <a:r>
              <a:rPr sz="275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750" spc="40" dirty="0">
                <a:solidFill>
                  <a:srgbClr val="212121"/>
                </a:solidFill>
                <a:latin typeface="Calibri"/>
                <a:cs typeface="Calibri"/>
              </a:rPr>
              <a:t>Template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89392" y="2182241"/>
            <a:ext cx="154305" cy="252984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</a:t>
            </a:r>
            <a:r>
              <a:rPr sz="8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WORKS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EVERYONE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07" y="793115"/>
            <a:ext cx="10546715" cy="10712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</a:pPr>
            <a:r>
              <a:rPr sz="3600" dirty="0"/>
              <a:t>JFF</a:t>
            </a:r>
            <a:r>
              <a:rPr sz="3600" spc="-65" dirty="0"/>
              <a:t> </a:t>
            </a:r>
            <a:r>
              <a:rPr sz="3600" dirty="0"/>
              <a:t>will</a:t>
            </a:r>
            <a:r>
              <a:rPr sz="3600" spc="-10" dirty="0"/>
              <a:t> </a:t>
            </a:r>
            <a:r>
              <a:rPr sz="3600" dirty="0"/>
              <a:t>collaborate</a:t>
            </a:r>
            <a:r>
              <a:rPr sz="3600" spc="-80" dirty="0"/>
              <a:t> </a:t>
            </a:r>
            <a:r>
              <a:rPr sz="3600" dirty="0"/>
              <a:t>with</a:t>
            </a:r>
            <a:r>
              <a:rPr sz="3600" spc="-25" dirty="0"/>
              <a:t> </a:t>
            </a:r>
            <a:r>
              <a:rPr sz="3600" dirty="0"/>
              <a:t>the</a:t>
            </a:r>
            <a:r>
              <a:rPr sz="3600" spc="-5" dirty="0"/>
              <a:t> </a:t>
            </a:r>
            <a:r>
              <a:rPr sz="3600" dirty="0"/>
              <a:t>State</a:t>
            </a:r>
            <a:r>
              <a:rPr sz="3600" spc="-80" dirty="0"/>
              <a:t> </a:t>
            </a:r>
            <a:r>
              <a:rPr sz="3600" dirty="0"/>
              <a:t>Board</a:t>
            </a:r>
            <a:r>
              <a:rPr sz="3600" spc="-35" dirty="0"/>
              <a:t> </a:t>
            </a:r>
            <a:r>
              <a:rPr sz="3600" spc="-25" dirty="0"/>
              <a:t>to </a:t>
            </a:r>
            <a:r>
              <a:rPr sz="3600" dirty="0"/>
              <a:t>work</a:t>
            </a:r>
            <a:r>
              <a:rPr sz="3600" spc="-45" dirty="0"/>
              <a:t> </a:t>
            </a:r>
            <a:r>
              <a:rPr sz="3600" dirty="0"/>
              <a:t>with</a:t>
            </a:r>
            <a:r>
              <a:rPr sz="3600" spc="-65" dirty="0"/>
              <a:t> </a:t>
            </a:r>
            <a:r>
              <a:rPr sz="3600" dirty="0"/>
              <a:t>five</a:t>
            </a:r>
            <a:r>
              <a:rPr sz="3600" spc="-50" dirty="0"/>
              <a:t> </a:t>
            </a:r>
            <a:r>
              <a:rPr sz="3600" dirty="0"/>
              <a:t>early</a:t>
            </a:r>
            <a:r>
              <a:rPr sz="3600" spc="-85" dirty="0"/>
              <a:t> </a:t>
            </a:r>
            <a:r>
              <a:rPr sz="3600" dirty="0"/>
              <a:t>adopter</a:t>
            </a:r>
            <a:r>
              <a:rPr sz="3600" spc="-15" dirty="0"/>
              <a:t> </a:t>
            </a:r>
            <a:r>
              <a:rPr sz="3600" dirty="0"/>
              <a:t>institutions</a:t>
            </a:r>
            <a:r>
              <a:rPr sz="3600" spc="-125" dirty="0"/>
              <a:t> </a:t>
            </a:r>
            <a:r>
              <a:rPr sz="3600" spc="-10" dirty="0"/>
              <a:t>to...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1764" y="137541"/>
            <a:ext cx="250444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65" dirty="0">
                <a:solidFill>
                  <a:srgbClr val="212121"/>
                </a:solidFill>
                <a:latin typeface="Calibri"/>
                <a:cs typeface="Calibri"/>
              </a:rPr>
              <a:t>EARLY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65" dirty="0">
                <a:solidFill>
                  <a:srgbClr val="212121"/>
                </a:solidFill>
                <a:latin typeface="Calibri"/>
                <a:cs typeface="Calibri"/>
              </a:rPr>
              <a:t>ADOPTER</a:t>
            </a:r>
            <a:r>
              <a:rPr sz="8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ADVISING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 TECHNOLOGY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PROJECT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103" y="3119479"/>
            <a:ext cx="2902979" cy="19029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603885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</a:tabLst>
            </a:pPr>
            <a:r>
              <a:rPr spc="105" dirty="0"/>
              <a:t>Conduct</a:t>
            </a:r>
            <a:r>
              <a:rPr spc="-25" dirty="0"/>
              <a:t> </a:t>
            </a:r>
            <a:r>
              <a:rPr spc="105" dirty="0"/>
              <a:t>a</a:t>
            </a:r>
            <a:r>
              <a:rPr spc="10" dirty="0"/>
              <a:t> </a:t>
            </a:r>
            <a:r>
              <a:rPr spc="75" dirty="0"/>
              <a:t>local</a:t>
            </a:r>
            <a:r>
              <a:rPr spc="35" dirty="0"/>
              <a:t> </a:t>
            </a:r>
            <a:r>
              <a:rPr spc="45" dirty="0"/>
              <a:t>advising</a:t>
            </a:r>
            <a:r>
              <a:rPr spc="30" dirty="0"/>
              <a:t> </a:t>
            </a:r>
            <a:r>
              <a:rPr spc="130" dirty="0"/>
              <a:t>scan</a:t>
            </a:r>
            <a:r>
              <a:rPr spc="-30" dirty="0"/>
              <a:t> </a:t>
            </a:r>
            <a:r>
              <a:rPr spc="75" dirty="0"/>
              <a:t>and</a:t>
            </a:r>
            <a:r>
              <a:rPr spc="-55" dirty="0"/>
              <a:t> </a:t>
            </a:r>
            <a:r>
              <a:rPr dirty="0"/>
              <a:t>define</a:t>
            </a:r>
            <a:r>
              <a:rPr spc="20" dirty="0"/>
              <a:t> </a:t>
            </a:r>
            <a:r>
              <a:rPr spc="-25" dirty="0"/>
              <a:t>the </a:t>
            </a:r>
            <a:r>
              <a:rPr dirty="0"/>
              <a:t>future</a:t>
            </a:r>
            <a:r>
              <a:rPr spc="-40" dirty="0"/>
              <a:t> </a:t>
            </a:r>
            <a:r>
              <a:rPr spc="-20" dirty="0"/>
              <a:t>state</a:t>
            </a:r>
          </a:p>
          <a:p>
            <a:pPr marL="298450" marR="22352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pc="55" dirty="0"/>
              <a:t>Engage</a:t>
            </a:r>
            <a:r>
              <a:rPr spc="70" dirty="0"/>
              <a:t> </a:t>
            </a:r>
            <a:r>
              <a:rPr spc="55" dirty="0"/>
              <a:t>students</a:t>
            </a:r>
            <a:r>
              <a:rPr spc="90" dirty="0"/>
              <a:t> </a:t>
            </a:r>
            <a:r>
              <a:rPr spc="10" dirty="0"/>
              <a:t>meaningfully</a:t>
            </a:r>
            <a:r>
              <a:rPr spc="70" dirty="0"/>
              <a:t> </a:t>
            </a:r>
            <a:r>
              <a:rPr spc="10" dirty="0"/>
              <a:t>in</a:t>
            </a:r>
            <a:r>
              <a:rPr spc="20" dirty="0"/>
              <a:t> </a:t>
            </a:r>
            <a:r>
              <a:rPr spc="55" dirty="0"/>
              <a:t>advising</a:t>
            </a:r>
            <a:r>
              <a:rPr dirty="0"/>
              <a:t> </a:t>
            </a:r>
            <a:r>
              <a:rPr spc="-10" dirty="0"/>
              <a:t>reform efforts</a:t>
            </a:r>
          </a:p>
          <a:p>
            <a:pPr marL="298450" marR="5080" indent="-28575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8450" algn="l"/>
              </a:tabLst>
            </a:pPr>
            <a:r>
              <a:rPr spc="45" dirty="0"/>
              <a:t>Implement</a:t>
            </a:r>
            <a:r>
              <a:rPr spc="-5" dirty="0"/>
              <a:t> </a:t>
            </a:r>
            <a:r>
              <a:rPr spc="105" dirty="0"/>
              <a:t>a</a:t>
            </a:r>
            <a:r>
              <a:rPr spc="30" dirty="0"/>
              <a:t> </a:t>
            </a:r>
            <a:r>
              <a:rPr dirty="0"/>
              <a:t>new</a:t>
            </a:r>
            <a:r>
              <a:rPr spc="20" dirty="0"/>
              <a:t> </a:t>
            </a:r>
            <a:r>
              <a:rPr spc="55" dirty="0"/>
              <a:t>advising</a:t>
            </a:r>
            <a:r>
              <a:rPr spc="-30" dirty="0"/>
              <a:t> </a:t>
            </a:r>
            <a:r>
              <a:rPr dirty="0"/>
              <a:t>platform</a:t>
            </a:r>
            <a:r>
              <a:rPr spc="-35" dirty="0"/>
              <a:t> </a:t>
            </a:r>
            <a:r>
              <a:rPr spc="90" dirty="0"/>
              <a:t>based</a:t>
            </a:r>
            <a:r>
              <a:rPr spc="50" dirty="0"/>
              <a:t> </a:t>
            </a:r>
            <a:r>
              <a:rPr spc="65" dirty="0"/>
              <a:t>on</a:t>
            </a:r>
            <a:r>
              <a:rPr spc="-15" dirty="0"/>
              <a:t> </a:t>
            </a:r>
            <a:r>
              <a:rPr spc="65" dirty="0"/>
              <a:t>local </a:t>
            </a:r>
            <a:r>
              <a:rPr spc="70" dirty="0"/>
              <a:t>needs</a:t>
            </a:r>
          </a:p>
          <a:p>
            <a:pPr marL="298450" marR="46990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pc="75" dirty="0"/>
              <a:t>Share</a:t>
            </a:r>
            <a:r>
              <a:rPr spc="-80" dirty="0"/>
              <a:t> </a:t>
            </a:r>
            <a:r>
              <a:rPr spc="85" dirty="0"/>
              <a:t>ideas</a:t>
            </a:r>
            <a:r>
              <a:rPr spc="-70" dirty="0"/>
              <a:t> </a:t>
            </a:r>
            <a:r>
              <a:rPr spc="75" dirty="0"/>
              <a:t>and</a:t>
            </a:r>
            <a:r>
              <a:rPr spc="-75" dirty="0"/>
              <a:t> </a:t>
            </a:r>
            <a:r>
              <a:rPr spc="55" dirty="0"/>
              <a:t>problem</a:t>
            </a:r>
            <a:r>
              <a:rPr spc="-65" dirty="0"/>
              <a:t> </a:t>
            </a:r>
            <a:r>
              <a:rPr spc="55" dirty="0"/>
              <a:t>solve</a:t>
            </a:r>
            <a:r>
              <a:rPr dirty="0"/>
              <a:t> with</a:t>
            </a:r>
            <a:r>
              <a:rPr spc="-55" dirty="0"/>
              <a:t> </a:t>
            </a:r>
            <a:r>
              <a:rPr spc="60" dirty="0"/>
              <a:t>peers</a:t>
            </a:r>
            <a:r>
              <a:rPr spc="-75" dirty="0"/>
              <a:t> </a:t>
            </a:r>
            <a:r>
              <a:rPr spc="55" dirty="0"/>
              <a:t>in</a:t>
            </a:r>
            <a:r>
              <a:rPr spc="-75" dirty="0"/>
              <a:t> </a:t>
            </a:r>
            <a:r>
              <a:rPr spc="55" dirty="0"/>
              <a:t>a </a:t>
            </a:r>
            <a:r>
              <a:rPr spc="60" dirty="0"/>
              <a:t>community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65" dirty="0"/>
              <a:t>practice</a:t>
            </a:r>
            <a:r>
              <a:rPr spc="-35" dirty="0"/>
              <a:t> </a:t>
            </a:r>
            <a:r>
              <a:rPr dirty="0"/>
              <a:t>through</a:t>
            </a:r>
            <a:r>
              <a:rPr spc="-1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/>
              <a:t>fall</a:t>
            </a:r>
            <a:r>
              <a:rPr spc="60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spc="-20" dirty="0"/>
              <a:t>2026</a:t>
            </a:r>
          </a:p>
          <a:p>
            <a:pPr marL="298450" marR="215265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pc="70" dirty="0"/>
              <a:t>Disseminate</a:t>
            </a:r>
            <a:r>
              <a:rPr spc="-40" dirty="0"/>
              <a:t> </a:t>
            </a:r>
            <a:r>
              <a:rPr spc="55" dirty="0"/>
              <a:t>learnings</a:t>
            </a:r>
            <a:r>
              <a:rPr spc="50" dirty="0"/>
              <a:t> </a:t>
            </a:r>
            <a:r>
              <a:rPr dirty="0"/>
              <a:t>more</a:t>
            </a:r>
            <a:r>
              <a:rPr spc="-35" dirty="0"/>
              <a:t> </a:t>
            </a:r>
            <a:r>
              <a:rPr spc="45" dirty="0"/>
              <a:t>broadly</a:t>
            </a:r>
            <a:r>
              <a:rPr spc="-4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other</a:t>
            </a:r>
            <a:r>
              <a:rPr spc="-20" dirty="0"/>
              <a:t> </a:t>
            </a:r>
            <a:r>
              <a:rPr spc="-25" dirty="0"/>
              <a:t>WA </a:t>
            </a:r>
            <a:r>
              <a:rPr spc="190" dirty="0"/>
              <a:t>CTCs</a:t>
            </a:r>
            <a:r>
              <a:rPr spc="-80" dirty="0"/>
              <a:t> </a:t>
            </a:r>
            <a:r>
              <a:rPr spc="75" dirty="0"/>
              <a:t>and</a:t>
            </a:r>
            <a:r>
              <a:rPr spc="-85" dirty="0"/>
              <a:t> </a:t>
            </a:r>
            <a:r>
              <a:rPr spc="-10" dirty="0"/>
              <a:t>nationally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07" y="793115"/>
            <a:ext cx="47015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Application</a:t>
            </a:r>
            <a:r>
              <a:rPr sz="3600" spc="-90" dirty="0"/>
              <a:t> </a:t>
            </a:r>
            <a:r>
              <a:rPr sz="3600" spc="-10" dirty="0"/>
              <a:t>Process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1764" y="137541"/>
            <a:ext cx="250444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65" dirty="0">
                <a:solidFill>
                  <a:srgbClr val="212121"/>
                </a:solidFill>
                <a:latin typeface="Calibri"/>
                <a:cs typeface="Calibri"/>
              </a:rPr>
              <a:t>EARLY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65" dirty="0">
                <a:solidFill>
                  <a:srgbClr val="212121"/>
                </a:solidFill>
                <a:latin typeface="Calibri"/>
                <a:cs typeface="Calibri"/>
              </a:rPr>
              <a:t>ADOPTER</a:t>
            </a:r>
            <a:r>
              <a:rPr sz="8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ADVISING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 TECHNOLOGY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PROJECT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727" y="1396428"/>
            <a:ext cx="9884410" cy="4660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45" dirty="0">
                <a:latin typeface="Calibri"/>
                <a:cs typeface="Calibri"/>
              </a:rPr>
              <a:t>Application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launched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April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Informational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webinars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held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April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8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 </a:t>
            </a:r>
            <a:r>
              <a:rPr sz="2000" spc="10" dirty="0"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45" dirty="0">
                <a:latin typeface="Calibri"/>
                <a:cs typeface="Calibri"/>
              </a:rPr>
              <a:t>Application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closed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95" dirty="0">
                <a:latin typeface="Calibri"/>
                <a:cs typeface="Calibri"/>
              </a:rPr>
              <a:t>Colleges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notified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28th</a:t>
            </a:r>
            <a:endParaRPr sz="2000">
              <a:latin typeface="Calibri"/>
              <a:cs typeface="Calibri"/>
            </a:endParaRPr>
          </a:p>
          <a:p>
            <a:pPr marL="355600" marR="282575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70" dirty="0">
                <a:latin typeface="Calibri"/>
                <a:cs typeface="Calibri"/>
              </a:rPr>
              <a:t>Selection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Committee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members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used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rubric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evaluate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how </a:t>
            </a:r>
            <a:r>
              <a:rPr sz="2000" spc="80" dirty="0">
                <a:latin typeface="Calibri"/>
                <a:cs typeface="Calibri"/>
              </a:rPr>
              <a:t>applicants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planned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areas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aligned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project's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goals.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These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included: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spc="85" dirty="0">
                <a:latin typeface="Calibri"/>
                <a:cs typeface="Calibri"/>
              </a:rPr>
              <a:t>Criteria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185" dirty="0">
                <a:latin typeface="Calibri"/>
                <a:cs typeface="Calibri"/>
              </a:rPr>
              <a:t>Success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60" dirty="0">
                <a:latin typeface="Calibri"/>
                <a:cs typeface="Calibri"/>
              </a:rPr>
              <a:t>Establishing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sustaining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cross-</a:t>
            </a:r>
            <a:r>
              <a:rPr sz="2000" spc="45" dirty="0">
                <a:latin typeface="Calibri"/>
                <a:cs typeface="Calibri"/>
              </a:rPr>
              <a:t>functional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implementation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team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45" dirty="0">
                <a:latin typeface="Calibri"/>
                <a:cs typeface="Calibri"/>
              </a:rPr>
              <a:t>Developing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phased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and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actionable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implementation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timeline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20" dirty="0">
                <a:latin typeface="Calibri"/>
                <a:cs typeface="Calibri"/>
              </a:rPr>
              <a:t>Demonstrating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commitment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advising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improvements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equitable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student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Utilizing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data-</a:t>
            </a:r>
            <a:r>
              <a:rPr sz="2000" dirty="0">
                <a:latin typeface="Calibri"/>
                <a:cs typeface="Calibri"/>
              </a:rPr>
              <a:t>informed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strategy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advising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redesign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10" dirty="0">
                <a:latin typeface="Calibri"/>
                <a:cs typeface="Calibri"/>
              </a:rPr>
              <a:t>Engaging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students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meaningfully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in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advising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reform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efforts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55" dirty="0">
                <a:latin typeface="Calibri"/>
                <a:cs typeface="Calibri"/>
              </a:rPr>
              <a:t>Sharing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promising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practices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and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collaborating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with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peer</a:t>
            </a:r>
            <a:r>
              <a:rPr sz="2000" spc="-10" dirty="0">
                <a:latin typeface="Calibri"/>
                <a:cs typeface="Calibri"/>
              </a:rPr>
              <a:t> institutions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322" y="730821"/>
            <a:ext cx="8688070" cy="172973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1402715">
              <a:lnSpc>
                <a:spcPts val="4280"/>
              </a:lnSpc>
              <a:spcBef>
                <a:spcPts val="655"/>
              </a:spcBef>
            </a:pPr>
            <a:r>
              <a:rPr sz="3950" dirty="0"/>
              <a:t>Institutions</a:t>
            </a:r>
            <a:r>
              <a:rPr sz="3950" spc="60" dirty="0"/>
              <a:t> </a:t>
            </a:r>
            <a:r>
              <a:rPr sz="3950" dirty="0"/>
              <a:t>Selected</a:t>
            </a:r>
            <a:r>
              <a:rPr sz="3950" spc="65" dirty="0"/>
              <a:t> </a:t>
            </a:r>
            <a:r>
              <a:rPr sz="3950" dirty="0"/>
              <a:t>for</a:t>
            </a:r>
            <a:r>
              <a:rPr sz="3950" spc="30" dirty="0"/>
              <a:t> </a:t>
            </a:r>
            <a:r>
              <a:rPr sz="3950" spc="-25" dirty="0"/>
              <a:t>the </a:t>
            </a:r>
            <a:r>
              <a:rPr sz="3950" dirty="0"/>
              <a:t>Early</a:t>
            </a:r>
            <a:r>
              <a:rPr sz="3950" spc="50" dirty="0"/>
              <a:t> </a:t>
            </a:r>
            <a:r>
              <a:rPr sz="3950" spc="-10" dirty="0"/>
              <a:t>Adopter</a:t>
            </a:r>
            <a:endParaRPr sz="3950"/>
          </a:p>
          <a:p>
            <a:pPr marL="12700">
              <a:lnSpc>
                <a:spcPts val="4290"/>
              </a:lnSpc>
            </a:pPr>
            <a:r>
              <a:rPr sz="3950" dirty="0"/>
              <a:t>Advising</a:t>
            </a:r>
            <a:r>
              <a:rPr sz="3950" spc="60" dirty="0"/>
              <a:t> </a:t>
            </a:r>
            <a:r>
              <a:rPr sz="3950" dirty="0"/>
              <a:t>Implementation</a:t>
            </a:r>
            <a:r>
              <a:rPr sz="3950" spc="150" dirty="0"/>
              <a:t> </a:t>
            </a:r>
            <a:r>
              <a:rPr sz="3950" spc="-10" dirty="0"/>
              <a:t>Project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77900" y="3040062"/>
            <a:ext cx="5003800" cy="1929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SzPct val="75510"/>
              <a:buFont typeface="Arial"/>
              <a:buChar char="•"/>
              <a:tabLst>
                <a:tab pos="297815" algn="l"/>
              </a:tabLst>
            </a:pPr>
            <a:r>
              <a:rPr sz="2450" spc="114" dirty="0">
                <a:latin typeface="Calibri"/>
                <a:cs typeface="Calibri"/>
              </a:rPr>
              <a:t>Bates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90" dirty="0">
                <a:latin typeface="Calibri"/>
                <a:cs typeface="Calibri"/>
              </a:rPr>
              <a:t>Technical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College</a:t>
            </a:r>
            <a:endParaRPr sz="24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5"/>
              </a:spcBef>
              <a:buSzPct val="75510"/>
              <a:buFont typeface="Arial"/>
              <a:buChar char="•"/>
              <a:tabLst>
                <a:tab pos="297815" algn="l"/>
              </a:tabLst>
            </a:pPr>
            <a:r>
              <a:rPr sz="2450" spc="130" dirty="0">
                <a:latin typeface="Calibri"/>
                <a:cs typeface="Calibri"/>
              </a:rPr>
              <a:t>Edmonds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College</a:t>
            </a:r>
            <a:endParaRPr sz="24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5"/>
              </a:spcBef>
              <a:buSzPct val="75510"/>
              <a:buFont typeface="Arial"/>
              <a:buChar char="•"/>
              <a:tabLst>
                <a:tab pos="297815" algn="l"/>
              </a:tabLst>
            </a:pPr>
            <a:r>
              <a:rPr sz="2450" spc="95" dirty="0">
                <a:latin typeface="Calibri"/>
                <a:cs typeface="Calibri"/>
              </a:rPr>
              <a:t>Pierce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College</a:t>
            </a:r>
            <a:endParaRPr sz="24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"/>
              </a:spcBef>
              <a:buSzPct val="75510"/>
              <a:buFont typeface="Arial"/>
              <a:buChar char="•"/>
              <a:tabLst>
                <a:tab pos="297815" algn="l"/>
              </a:tabLst>
            </a:pPr>
            <a:r>
              <a:rPr sz="2450" spc="120" dirty="0">
                <a:latin typeface="Calibri"/>
                <a:cs typeface="Calibri"/>
              </a:rPr>
              <a:t>Spokane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135" dirty="0">
                <a:latin typeface="Calibri"/>
                <a:cs typeface="Calibri"/>
              </a:rPr>
              <a:t>Falls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Community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College</a:t>
            </a:r>
            <a:endParaRPr sz="24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5"/>
              </a:spcBef>
              <a:buSzPct val="75510"/>
              <a:buFont typeface="Arial"/>
              <a:buChar char="•"/>
              <a:tabLst>
                <a:tab pos="297815" algn="l"/>
              </a:tabLst>
            </a:pPr>
            <a:r>
              <a:rPr sz="2450" spc="100" dirty="0">
                <a:latin typeface="Calibri"/>
                <a:cs typeface="Calibri"/>
              </a:rPr>
              <a:t>Whatcom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Community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105" dirty="0">
                <a:latin typeface="Calibri"/>
                <a:cs typeface="Calibri"/>
              </a:rPr>
              <a:t>College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89392" y="2182241"/>
            <a:ext cx="154305" cy="252984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</a:t>
            </a:r>
            <a:r>
              <a:rPr sz="8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WORKS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EVERYONE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322" y="2762821"/>
            <a:ext cx="3940175" cy="3145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b="1" dirty="0">
                <a:latin typeface="Georgia"/>
                <a:cs typeface="Georgia"/>
              </a:rPr>
              <a:t>Contact</a:t>
            </a:r>
            <a:r>
              <a:rPr sz="5000" b="1" spc="-150" dirty="0">
                <a:latin typeface="Georgia"/>
                <a:cs typeface="Georgia"/>
              </a:rPr>
              <a:t> </a:t>
            </a:r>
            <a:r>
              <a:rPr sz="5000" b="1" spc="-25" dirty="0">
                <a:latin typeface="Georgia"/>
                <a:cs typeface="Georgia"/>
              </a:rPr>
              <a:t>Us</a:t>
            </a:r>
            <a:endParaRPr sz="5000">
              <a:latin typeface="Georgia"/>
              <a:cs typeface="Georgia"/>
            </a:endParaRPr>
          </a:p>
          <a:p>
            <a:pPr marL="135890">
              <a:lnSpc>
                <a:spcPct val="100000"/>
              </a:lnSpc>
              <a:spcBef>
                <a:spcPts val="2515"/>
              </a:spcBef>
            </a:pPr>
            <a:r>
              <a:rPr sz="2400" b="1" spc="80" dirty="0">
                <a:solidFill>
                  <a:srgbClr val="212121"/>
                </a:solidFill>
                <a:latin typeface="Calibri"/>
                <a:cs typeface="Calibri"/>
              </a:rPr>
              <a:t>Jodi</a:t>
            </a:r>
            <a:r>
              <a:rPr sz="2400" b="1" spc="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Novotny,</a:t>
            </a:r>
            <a:r>
              <a:rPr sz="2400" b="1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85" dirty="0">
                <a:solidFill>
                  <a:srgbClr val="212121"/>
                </a:solidFill>
                <a:latin typeface="Calibri"/>
                <a:cs typeface="Calibri"/>
              </a:rPr>
              <a:t>Director</a:t>
            </a:r>
            <a:endParaRPr sz="24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  <a:spcBef>
                <a:spcPts val="425"/>
              </a:spcBef>
            </a:pPr>
            <a:r>
              <a:rPr sz="2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jnovotny@jff.org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4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</a:pPr>
            <a:r>
              <a:rPr sz="2400" b="1" spc="120" dirty="0">
                <a:solidFill>
                  <a:srgbClr val="212121"/>
                </a:solidFill>
                <a:latin typeface="Calibri"/>
                <a:cs typeface="Calibri"/>
              </a:rPr>
              <a:t>Holly</a:t>
            </a:r>
            <a:r>
              <a:rPr sz="24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100" dirty="0">
                <a:solidFill>
                  <a:srgbClr val="212121"/>
                </a:solidFill>
                <a:latin typeface="Calibri"/>
                <a:cs typeface="Calibri"/>
              </a:rPr>
              <a:t>Siino,</a:t>
            </a:r>
            <a:r>
              <a:rPr sz="24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114" dirty="0">
                <a:solidFill>
                  <a:srgbClr val="212121"/>
                </a:solidFill>
                <a:latin typeface="Calibri"/>
                <a:cs typeface="Calibri"/>
              </a:rPr>
              <a:t>Senior</a:t>
            </a:r>
            <a:r>
              <a:rPr sz="24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45" dirty="0">
                <a:solidFill>
                  <a:srgbClr val="212121"/>
                </a:solidFill>
                <a:latin typeface="Calibri"/>
                <a:cs typeface="Calibri"/>
              </a:rPr>
              <a:t>Manager</a:t>
            </a:r>
            <a:endParaRPr sz="240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  <a:spcBef>
                <a:spcPts val="425"/>
              </a:spcBef>
            </a:pPr>
            <a:r>
              <a:rPr sz="2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hsiino@jff.org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652" y="1316037"/>
            <a:ext cx="392302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212121"/>
                </a:solidFill>
              </a:rPr>
              <a:t>Our</a:t>
            </a:r>
            <a:r>
              <a:rPr sz="4800" spc="100" dirty="0">
                <a:solidFill>
                  <a:srgbClr val="212121"/>
                </a:solidFill>
              </a:rPr>
              <a:t> </a:t>
            </a:r>
            <a:r>
              <a:rPr sz="4800" spc="-10" dirty="0">
                <a:solidFill>
                  <a:srgbClr val="212121"/>
                </a:solidFill>
              </a:rPr>
              <a:t>mission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443226" y="3052826"/>
            <a:ext cx="1501140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632" y="0"/>
                </a:lnTo>
              </a:path>
            </a:pathLst>
          </a:custGeom>
          <a:ln w="88900">
            <a:solidFill>
              <a:srgbClr val="E6E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9775" y="4329176"/>
            <a:ext cx="2942590" cy="0"/>
          </a:xfrm>
          <a:custGeom>
            <a:avLst/>
            <a:gdLst/>
            <a:ahLst/>
            <a:cxnLst/>
            <a:rect l="l" t="t" r="r" b="b"/>
            <a:pathLst>
              <a:path w="2942590">
                <a:moveTo>
                  <a:pt x="0" y="0"/>
                </a:moveTo>
                <a:lnTo>
                  <a:pt x="2942463" y="0"/>
                </a:lnTo>
              </a:path>
            </a:pathLst>
          </a:custGeom>
          <a:ln w="88900">
            <a:solidFill>
              <a:srgbClr val="E6E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8652" y="2251392"/>
            <a:ext cx="4327525" cy="30149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2750" dirty="0">
                <a:latin typeface="Arial"/>
                <a:cs typeface="Arial"/>
              </a:rPr>
              <a:t>JFF</a:t>
            </a:r>
            <a:r>
              <a:rPr sz="2750" spc="8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is</a:t>
            </a:r>
            <a:r>
              <a:rPr sz="2750" spc="1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building</a:t>
            </a:r>
            <a:r>
              <a:rPr sz="2750" spc="18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</a:t>
            </a:r>
            <a:r>
              <a:rPr sz="2750" spc="9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future</a:t>
            </a:r>
            <a:r>
              <a:rPr sz="2750" spc="95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that </a:t>
            </a:r>
            <a:r>
              <a:rPr sz="2750" dirty="0">
                <a:latin typeface="Arial"/>
                <a:cs typeface="Arial"/>
              </a:rPr>
              <a:t>works—for</a:t>
            </a:r>
            <a:r>
              <a:rPr sz="2750" spc="2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everyone.</a:t>
            </a:r>
            <a:r>
              <a:rPr sz="2750" spc="24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We </a:t>
            </a:r>
            <a:r>
              <a:rPr sz="2750" dirty="0">
                <a:latin typeface="Arial"/>
                <a:cs typeface="Arial"/>
              </a:rPr>
              <a:t>transform</a:t>
            </a:r>
            <a:r>
              <a:rPr sz="2750" spc="1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U.S.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education </a:t>
            </a:r>
            <a:r>
              <a:rPr sz="2750" dirty="0">
                <a:latin typeface="Arial"/>
                <a:cs typeface="Arial"/>
              </a:rPr>
              <a:t>and</a:t>
            </a:r>
            <a:r>
              <a:rPr sz="2750" spc="17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workforce</a:t>
            </a:r>
            <a:r>
              <a:rPr sz="2750" spc="17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systems</a:t>
            </a:r>
            <a:r>
              <a:rPr sz="2750" spc="18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to </a:t>
            </a:r>
            <a:r>
              <a:rPr sz="2750" dirty="0">
                <a:latin typeface="Arial"/>
                <a:cs typeface="Arial"/>
              </a:rPr>
              <a:t>drive</a:t>
            </a:r>
            <a:r>
              <a:rPr sz="2750" spc="20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economic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success</a:t>
            </a:r>
            <a:r>
              <a:rPr sz="2750" spc="13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for </a:t>
            </a:r>
            <a:r>
              <a:rPr sz="2750" dirty="0">
                <a:latin typeface="Arial"/>
                <a:cs typeface="Arial"/>
              </a:rPr>
              <a:t>people,</a:t>
            </a:r>
            <a:r>
              <a:rPr sz="2750" spc="1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businesses,</a:t>
            </a:r>
            <a:r>
              <a:rPr sz="2750" spc="26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and </a:t>
            </a:r>
            <a:r>
              <a:rPr sz="2750" spc="-10" dirty="0">
                <a:latin typeface="Arial"/>
                <a:cs typeface="Arial"/>
              </a:rPr>
              <a:t>communities.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89392" y="2159254"/>
            <a:ext cx="154305" cy="256159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5" dirty="0">
                <a:solidFill>
                  <a:srgbClr val="212121"/>
                </a:solidFill>
                <a:latin typeface="Calibri"/>
                <a:cs typeface="Calibri"/>
              </a:rPr>
              <a:t>WORKS—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800" b="1" spc="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EVERYONE.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6475" y="-3"/>
            <a:ext cx="54197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1776" y="5091176"/>
            <a:ext cx="1864995" cy="0"/>
          </a:xfrm>
          <a:custGeom>
            <a:avLst/>
            <a:gdLst/>
            <a:ahLst/>
            <a:cxnLst/>
            <a:rect l="l" t="t" r="r" b="b"/>
            <a:pathLst>
              <a:path w="1864995">
                <a:moveTo>
                  <a:pt x="0" y="0"/>
                </a:moveTo>
                <a:lnTo>
                  <a:pt x="1864868" y="0"/>
                </a:lnTo>
              </a:path>
            </a:pathLst>
          </a:custGeom>
          <a:ln w="88900">
            <a:solidFill>
              <a:srgbClr val="E6E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8926" y="3776726"/>
            <a:ext cx="1497965" cy="0"/>
          </a:xfrm>
          <a:custGeom>
            <a:avLst/>
            <a:gdLst/>
            <a:ahLst/>
            <a:cxnLst/>
            <a:rect l="l" t="t" r="r" b="b"/>
            <a:pathLst>
              <a:path w="1497964">
                <a:moveTo>
                  <a:pt x="0" y="0"/>
                </a:moveTo>
                <a:lnTo>
                  <a:pt x="1497584" y="0"/>
                </a:lnTo>
              </a:path>
            </a:pathLst>
          </a:custGeom>
          <a:ln w="88900">
            <a:solidFill>
              <a:srgbClr val="E6E1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167" y="3421316"/>
            <a:ext cx="4179570" cy="171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2750" spc="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2033,</a:t>
            </a:r>
            <a:r>
              <a:rPr sz="2750" spc="-3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75</a:t>
            </a:r>
            <a:r>
              <a:rPr sz="2750" spc="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"/>
                <a:cs typeface="Arial"/>
              </a:rPr>
              <a:t>million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Americans</a:t>
            </a:r>
            <a:r>
              <a:rPr sz="2750" spc="20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facing</a:t>
            </a:r>
            <a:r>
              <a:rPr sz="2750" spc="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"/>
                <a:cs typeface="Arial"/>
              </a:rPr>
              <a:t>barriers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750" spc="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economic</a:t>
            </a:r>
            <a:r>
              <a:rPr sz="2750" spc="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212121"/>
                </a:solidFill>
                <a:latin typeface="Arial"/>
                <a:cs typeface="Arial"/>
              </a:rPr>
              <a:t>advancement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will</a:t>
            </a:r>
            <a:r>
              <a:rPr sz="2750" spc="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sz="2750" spc="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212121"/>
                </a:solidFill>
                <a:latin typeface="Arial"/>
                <a:cs typeface="Arial"/>
              </a:rPr>
              <a:t>quality</a:t>
            </a:r>
            <a:r>
              <a:rPr sz="2750" spc="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750" spc="-20" dirty="0">
                <a:solidFill>
                  <a:srgbClr val="212121"/>
                </a:solidFill>
                <a:latin typeface="Arial"/>
                <a:cs typeface="Arial"/>
              </a:rPr>
              <a:t>jobs.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167" y="1445831"/>
            <a:ext cx="4119879" cy="14795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410"/>
              </a:lnSpc>
              <a:spcBef>
                <a:spcPts val="805"/>
              </a:spcBef>
            </a:pPr>
            <a:r>
              <a:rPr dirty="0"/>
              <a:t>Our</a:t>
            </a:r>
            <a:r>
              <a:rPr spc="-70" dirty="0"/>
              <a:t> </a:t>
            </a:r>
            <a:r>
              <a:rPr dirty="0"/>
              <a:t>vision</a:t>
            </a:r>
            <a:r>
              <a:rPr spc="-85" dirty="0"/>
              <a:t> </a:t>
            </a:r>
            <a:r>
              <a:rPr spc="-50" dirty="0"/>
              <a:t>&amp; </a:t>
            </a:r>
            <a:r>
              <a:rPr dirty="0"/>
              <a:t>North</a:t>
            </a:r>
            <a:r>
              <a:rPr spc="-85" dirty="0"/>
              <a:t> </a:t>
            </a:r>
            <a:r>
              <a:rPr spc="-20" dirty="0"/>
              <a:t>Star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89392" y="2165095"/>
            <a:ext cx="154305" cy="256032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5" dirty="0">
                <a:solidFill>
                  <a:srgbClr val="212121"/>
                </a:solidFill>
                <a:latin typeface="Calibri"/>
                <a:cs typeface="Calibri"/>
              </a:rPr>
              <a:t>WORKS—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8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EVERYONE.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57900" y="-3"/>
            <a:ext cx="5448300" cy="6858000"/>
            <a:chOff x="6057900" y="-3"/>
            <a:chExt cx="544830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475" y="-3"/>
              <a:ext cx="5419725" cy="68580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900" y="-2"/>
              <a:ext cx="5410200" cy="6848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402" y="1101788"/>
            <a:ext cx="2040889" cy="2165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705"/>
              </a:lnSpc>
              <a:spcBef>
                <a:spcPts val="130"/>
              </a:spcBef>
            </a:pPr>
            <a:r>
              <a:rPr sz="5000" b="1" spc="-25" dirty="0">
                <a:latin typeface="Georgia"/>
                <a:cs typeface="Georgia"/>
              </a:rPr>
              <a:t>JFF</a:t>
            </a:r>
            <a:endParaRPr sz="5000">
              <a:latin typeface="Georgia"/>
              <a:cs typeface="Georgia"/>
            </a:endParaRPr>
          </a:p>
          <a:p>
            <a:pPr marL="12700" marR="5080">
              <a:lnSpc>
                <a:spcPts val="5410"/>
              </a:lnSpc>
              <a:spcBef>
                <a:spcPts val="375"/>
              </a:spcBef>
            </a:pPr>
            <a:r>
              <a:rPr sz="5000" b="1" spc="-10" dirty="0">
                <a:latin typeface="Georgia"/>
                <a:cs typeface="Georgia"/>
              </a:rPr>
              <a:t>works with:</a:t>
            </a:r>
            <a:endParaRPr sz="50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402" y="663003"/>
            <a:ext cx="16757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212121"/>
                </a:solidFill>
                <a:latin typeface="Calibri"/>
                <a:cs typeface="Calibri"/>
              </a:rPr>
              <a:t>OUR</a:t>
            </a:r>
            <a:r>
              <a:rPr sz="18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spc="105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89392" y="2165095"/>
            <a:ext cx="154305" cy="256032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5" dirty="0">
                <a:solidFill>
                  <a:srgbClr val="212121"/>
                </a:solidFill>
                <a:latin typeface="Calibri"/>
                <a:cs typeface="Calibri"/>
              </a:rPr>
              <a:t>WORKS—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8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EVERYONE.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46676" y="341375"/>
            <a:ext cx="6451600" cy="6184900"/>
            <a:chOff x="4646676" y="341375"/>
            <a:chExt cx="6451600" cy="6184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8075" y="2981324"/>
              <a:ext cx="809625" cy="8572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10276" y="1176400"/>
              <a:ext cx="4724400" cy="4962525"/>
            </a:xfrm>
            <a:custGeom>
              <a:avLst/>
              <a:gdLst/>
              <a:ahLst/>
              <a:cxnLst/>
              <a:rect l="l" t="t" r="r" b="b"/>
              <a:pathLst>
                <a:path w="4724400" h="4962525">
                  <a:moveTo>
                    <a:pt x="2362073" y="0"/>
                  </a:moveTo>
                  <a:lnTo>
                    <a:pt x="3821303" y="473583"/>
                  </a:lnTo>
                  <a:lnTo>
                    <a:pt x="3821938" y="473710"/>
                  </a:lnTo>
                  <a:lnTo>
                    <a:pt x="4723765" y="1713864"/>
                  </a:lnTo>
                  <a:lnTo>
                    <a:pt x="4724273" y="1714373"/>
                  </a:lnTo>
                  <a:lnTo>
                    <a:pt x="4724273" y="3247136"/>
                  </a:lnTo>
                  <a:lnTo>
                    <a:pt x="4724400" y="3247898"/>
                  </a:lnTo>
                  <a:lnTo>
                    <a:pt x="3822446" y="4487900"/>
                  </a:lnTo>
                  <a:lnTo>
                    <a:pt x="3822065" y="4488510"/>
                  </a:lnTo>
                  <a:lnTo>
                    <a:pt x="2362962" y="4962169"/>
                  </a:lnTo>
                  <a:lnTo>
                    <a:pt x="2362200" y="4962461"/>
                  </a:lnTo>
                  <a:lnTo>
                    <a:pt x="902970" y="4488802"/>
                  </a:lnTo>
                  <a:lnTo>
                    <a:pt x="902335" y="4488649"/>
                  </a:lnTo>
                  <a:lnTo>
                    <a:pt x="508" y="3248533"/>
                  </a:lnTo>
                  <a:lnTo>
                    <a:pt x="0" y="3248025"/>
                  </a:lnTo>
                  <a:lnTo>
                    <a:pt x="0" y="3196932"/>
                  </a:lnTo>
                  <a:lnTo>
                    <a:pt x="0" y="1714500"/>
                  </a:lnTo>
                  <a:lnTo>
                    <a:pt x="901826" y="474472"/>
                  </a:lnTo>
                  <a:lnTo>
                    <a:pt x="902208" y="473837"/>
                  </a:lnTo>
                  <a:lnTo>
                    <a:pt x="2361310" y="253"/>
                  </a:lnTo>
                  <a:lnTo>
                    <a:pt x="2362073" y="0"/>
                  </a:lnTo>
                  <a:close/>
                </a:path>
                <a:path w="4724400" h="4962525">
                  <a:moveTo>
                    <a:pt x="457200" y="1845564"/>
                  </a:moveTo>
                  <a:lnTo>
                    <a:pt x="2352675" y="466725"/>
                  </a:lnTo>
                  <a:lnTo>
                    <a:pt x="4248023" y="1845564"/>
                  </a:lnTo>
                  <a:lnTo>
                    <a:pt x="3524123" y="4076573"/>
                  </a:lnTo>
                  <a:lnTo>
                    <a:pt x="1181100" y="4076573"/>
                  </a:lnTo>
                  <a:lnTo>
                    <a:pt x="457200" y="1845564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6676" y="341375"/>
              <a:ext cx="6451600" cy="61848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240" y="2789872"/>
            <a:ext cx="8051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Employers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54489" y="2524823"/>
            <a:ext cx="964565" cy="752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00965">
              <a:lnSpc>
                <a:spcPts val="1430"/>
              </a:lnSpc>
              <a:spcBef>
                <a:spcPts val="155"/>
              </a:spcBef>
            </a:pPr>
            <a:r>
              <a:rPr sz="1200" b="1" spc="-10" dirty="0">
                <a:latin typeface="Arial"/>
                <a:cs typeface="Arial"/>
              </a:rPr>
              <a:t>Education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10" dirty="0">
                <a:latin typeface="Arial"/>
                <a:cs typeface="Arial"/>
              </a:rPr>
              <a:t>workforce development</a:t>
            </a:r>
            <a:endParaRPr sz="1200">
              <a:latin typeface="Arial"/>
              <a:cs typeface="Arial"/>
            </a:endParaRPr>
          </a:p>
          <a:p>
            <a:pPr marL="135890">
              <a:lnSpc>
                <a:spcPts val="1375"/>
              </a:lnSpc>
            </a:pPr>
            <a:r>
              <a:rPr sz="1200" b="1" spc="-10" dirty="0">
                <a:latin typeface="Arial"/>
                <a:cs typeface="Arial"/>
              </a:rPr>
              <a:t>providers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4656" y="5476875"/>
            <a:ext cx="105537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9715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Arial"/>
                <a:cs typeface="Arial"/>
              </a:rPr>
              <a:t>Investors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&amp; </a:t>
            </a:r>
            <a:r>
              <a:rPr sz="1200" b="1" spc="-10" dirty="0">
                <a:latin typeface="Arial"/>
                <a:cs typeface="Arial"/>
              </a:rPr>
              <a:t>entrepreneurs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0321" y="5476875"/>
            <a:ext cx="109029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7310" marR="5080" indent="-55244">
              <a:lnSpc>
                <a:spcPts val="1430"/>
              </a:lnSpc>
              <a:spcBef>
                <a:spcPts val="155"/>
              </a:spcBef>
            </a:pPr>
            <a:r>
              <a:rPr sz="1200" b="1" spc="-10" dirty="0">
                <a:latin typeface="Arial"/>
                <a:cs typeface="Arial"/>
              </a:rPr>
              <a:t>Philanthropies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nonprofits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6315" y="999172"/>
            <a:ext cx="104775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ts val="1435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Policymakers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10" dirty="0">
                <a:latin typeface="Arial"/>
                <a:cs typeface="Arial"/>
              </a:rPr>
              <a:t>government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3076" y="1522475"/>
            <a:ext cx="3127375" cy="250825"/>
            <a:chOff x="6323076" y="1522475"/>
            <a:chExt cx="3127375" cy="25082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6" y="1522475"/>
              <a:ext cx="222250" cy="2222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8676" y="1551050"/>
              <a:ext cx="231775" cy="222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407" y="812482"/>
            <a:ext cx="10154920" cy="10591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/>
              <a:t>JFF</a:t>
            </a:r>
            <a:r>
              <a:rPr sz="2400" spc="-70" dirty="0"/>
              <a:t> </a:t>
            </a:r>
            <a:r>
              <a:rPr sz="2400" dirty="0"/>
              <a:t>is</a:t>
            </a:r>
            <a:r>
              <a:rPr sz="2400" spc="-65" dirty="0"/>
              <a:t> </a:t>
            </a:r>
            <a:r>
              <a:rPr sz="2400" dirty="0"/>
              <a:t>supporting the</a:t>
            </a:r>
            <a:r>
              <a:rPr sz="2400" spc="15" dirty="0"/>
              <a:t> </a:t>
            </a:r>
            <a:r>
              <a:rPr sz="2400" dirty="0"/>
              <a:t>State</a:t>
            </a:r>
            <a:r>
              <a:rPr sz="2400" spc="-55" dirty="0"/>
              <a:t> </a:t>
            </a:r>
            <a:r>
              <a:rPr sz="2400" dirty="0"/>
              <a:t>Board</a:t>
            </a:r>
            <a:r>
              <a:rPr sz="2400" spc="-50" dirty="0"/>
              <a:t> </a:t>
            </a:r>
            <a:r>
              <a:rPr sz="2400" dirty="0"/>
              <a:t>through</a:t>
            </a:r>
            <a:r>
              <a:rPr sz="2400" spc="-20" dirty="0"/>
              <a:t> </a:t>
            </a:r>
            <a:r>
              <a:rPr sz="2400" dirty="0"/>
              <a:t>two</a:t>
            </a:r>
            <a:r>
              <a:rPr sz="2400" spc="-60" dirty="0"/>
              <a:t> </a:t>
            </a:r>
            <a:r>
              <a:rPr sz="2400" dirty="0"/>
              <a:t>distinct,</a:t>
            </a:r>
            <a:r>
              <a:rPr sz="2400" spc="-5" dirty="0"/>
              <a:t> </a:t>
            </a:r>
            <a:r>
              <a:rPr sz="2400" spc="-25" dirty="0"/>
              <a:t>but </a:t>
            </a:r>
            <a:r>
              <a:rPr sz="2400" dirty="0"/>
              <a:t>complementary</a:t>
            </a:r>
            <a:r>
              <a:rPr sz="2400" spc="20" dirty="0"/>
              <a:t> </a:t>
            </a:r>
            <a:r>
              <a:rPr sz="2400" dirty="0"/>
              <a:t>projects</a:t>
            </a:r>
            <a:r>
              <a:rPr sz="2400" spc="-80" dirty="0"/>
              <a:t> </a:t>
            </a:r>
            <a:r>
              <a:rPr sz="2400" dirty="0"/>
              <a:t>aimed</a:t>
            </a:r>
            <a:r>
              <a:rPr sz="2400" spc="5" dirty="0"/>
              <a:t> </a:t>
            </a:r>
            <a:r>
              <a:rPr sz="2400" dirty="0"/>
              <a:t>at</a:t>
            </a:r>
            <a:r>
              <a:rPr sz="2400" spc="-105" dirty="0"/>
              <a:t> </a:t>
            </a:r>
            <a:r>
              <a:rPr sz="2400" dirty="0"/>
              <a:t>advancing</a:t>
            </a:r>
            <a:r>
              <a:rPr sz="2400" spc="-15" dirty="0"/>
              <a:t> </a:t>
            </a:r>
            <a:r>
              <a:rPr sz="2400" dirty="0"/>
              <a:t>student</a:t>
            </a:r>
            <a:r>
              <a:rPr sz="2400" spc="-40" dirty="0"/>
              <a:t> </a:t>
            </a:r>
            <a:r>
              <a:rPr sz="2400" dirty="0"/>
              <a:t>success</a:t>
            </a:r>
            <a:r>
              <a:rPr sz="2400" spc="-5" dirty="0"/>
              <a:t> </a:t>
            </a:r>
            <a:r>
              <a:rPr sz="2400" spc="-25" dirty="0"/>
              <a:t>and </a:t>
            </a:r>
            <a:r>
              <a:rPr sz="2400" spc="-10" dirty="0"/>
              <a:t>equity.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21385" y="2504757"/>
            <a:ext cx="35674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Calibri"/>
                <a:cs typeface="Calibri"/>
              </a:rPr>
              <a:t>Guided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70" dirty="0">
                <a:latin typeface="Calibri"/>
                <a:cs typeface="Calibri"/>
              </a:rPr>
              <a:t>Pathways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Planning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65" dirty="0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385" y="3058096"/>
            <a:ext cx="36017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Calibri"/>
                <a:cs typeface="Calibri"/>
              </a:rPr>
              <a:t>Focused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strengthening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Guided Pathways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implementation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 </a:t>
            </a:r>
            <a:r>
              <a:rPr sz="1800" spc="10" dirty="0">
                <a:latin typeface="Calibri"/>
                <a:cs typeface="Calibri"/>
              </a:rPr>
              <a:t>supporting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colleges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with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strategies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tools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accelerate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progress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and </a:t>
            </a:r>
            <a:r>
              <a:rPr sz="1800" spc="75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equity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gaps.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7134" y="2500566"/>
            <a:ext cx="4359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Calibri"/>
                <a:cs typeface="Calibri"/>
              </a:rPr>
              <a:t>Early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Adopter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70" dirty="0">
                <a:latin typeface="Calibri"/>
                <a:cs typeface="Calibri"/>
              </a:rPr>
              <a:t>Advising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65" dirty="0">
                <a:latin typeface="Calibri"/>
                <a:cs typeface="Calibri"/>
              </a:rPr>
              <a:t>Technology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65" dirty="0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34" y="3054032"/>
            <a:ext cx="4457700" cy="1397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Aided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advising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platform,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this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 </a:t>
            </a:r>
            <a:r>
              <a:rPr sz="1800" spc="90" dirty="0">
                <a:latin typeface="Calibri"/>
                <a:cs typeface="Calibri"/>
              </a:rPr>
              <a:t>aims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65" dirty="0">
                <a:latin typeface="Calibri"/>
                <a:cs typeface="Calibri"/>
              </a:rPr>
              <a:t> enhance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advising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identifying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scaling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effective </a:t>
            </a:r>
            <a:r>
              <a:rPr sz="1800" spc="70" dirty="0">
                <a:latin typeface="Calibri"/>
                <a:cs typeface="Calibri"/>
              </a:rPr>
              <a:t>practices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students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navigate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 </a:t>
            </a:r>
            <a:r>
              <a:rPr sz="1800" spc="50" dirty="0">
                <a:latin typeface="Calibri"/>
                <a:cs typeface="Calibri"/>
              </a:rPr>
              <a:t>educational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journeys.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89392" y="2182241"/>
            <a:ext cx="154305" cy="252984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0" dirty="0">
                <a:solidFill>
                  <a:srgbClr val="212121"/>
                </a:solidFill>
                <a:latin typeface="Calibri"/>
                <a:cs typeface="Calibri"/>
              </a:rPr>
              <a:t>BUILDING</a:t>
            </a:r>
            <a:r>
              <a:rPr sz="8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FUTURE</a:t>
            </a:r>
            <a:r>
              <a:rPr sz="8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8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80" dirty="0">
                <a:solidFill>
                  <a:srgbClr val="212121"/>
                </a:solidFill>
                <a:latin typeface="Calibri"/>
                <a:cs typeface="Calibri"/>
              </a:rPr>
              <a:t>WORKS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r>
              <a:rPr sz="8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sz="800" b="1" spc="55" dirty="0">
                <a:solidFill>
                  <a:srgbClr val="212121"/>
                </a:solidFill>
                <a:latin typeface="Calibri"/>
                <a:cs typeface="Calibri"/>
              </a:rPr>
              <a:t>EVERYONE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019" y="5418137"/>
            <a:ext cx="984948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6355">
              <a:lnSpc>
                <a:spcPct val="100800"/>
              </a:lnSpc>
              <a:spcBef>
                <a:spcPts val="85"/>
              </a:spcBef>
            </a:pPr>
            <a:r>
              <a:rPr sz="1800" i="1" dirty="0">
                <a:latin typeface="Calibri"/>
                <a:cs typeface="Calibri"/>
              </a:rPr>
              <a:t>Both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projects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95" dirty="0">
                <a:latin typeface="Calibri"/>
                <a:cs typeface="Calibri"/>
              </a:rPr>
              <a:t>seek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align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and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75" dirty="0">
                <a:latin typeface="Calibri"/>
                <a:cs typeface="Calibri"/>
              </a:rPr>
              <a:t>connect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student</a:t>
            </a:r>
            <a:r>
              <a:rPr sz="1800" i="1" spc="75" dirty="0">
                <a:latin typeface="Calibri"/>
                <a:cs typeface="Calibri"/>
              </a:rPr>
              <a:t> </a:t>
            </a:r>
            <a:r>
              <a:rPr sz="1800" i="1" spc="140" dirty="0">
                <a:latin typeface="Calibri"/>
                <a:cs typeface="Calibri"/>
              </a:rPr>
              <a:t>success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initiatives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90" dirty="0">
                <a:latin typeface="Calibri"/>
                <a:cs typeface="Calibri"/>
              </a:rPr>
              <a:t>across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system,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creating</a:t>
            </a:r>
            <a:r>
              <a:rPr sz="1800" i="1" spc="7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more </a:t>
            </a:r>
            <a:r>
              <a:rPr sz="1800" i="1" spc="50" dirty="0">
                <a:latin typeface="Calibri"/>
                <a:cs typeface="Calibri"/>
              </a:rPr>
              <a:t>coherent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and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sustainable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structures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support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implementation.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2575" y="2095500"/>
            <a:ext cx="3810" cy="2980055"/>
          </a:xfrm>
          <a:custGeom>
            <a:avLst/>
            <a:gdLst/>
            <a:ahLst/>
            <a:cxnLst/>
            <a:rect l="l" t="t" r="r" b="b"/>
            <a:pathLst>
              <a:path w="3810" h="2980054">
                <a:moveTo>
                  <a:pt x="0" y="0"/>
                </a:moveTo>
                <a:lnTo>
                  <a:pt x="3810" y="2979801"/>
                </a:lnTo>
              </a:path>
            </a:pathLst>
          </a:custGeom>
          <a:ln w="19050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615" y="344805"/>
            <a:ext cx="44773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JFF/WA</a:t>
            </a:r>
            <a:r>
              <a:rPr sz="3950" spc="114" dirty="0"/>
              <a:t> </a:t>
            </a:r>
            <a:r>
              <a:rPr sz="3950" spc="-10" dirty="0"/>
              <a:t>Projects</a:t>
            </a:r>
            <a:endParaRPr sz="3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3261" y="994728"/>
          <a:ext cx="11902440" cy="5554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44170">
                <a:tc gridSpan="1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40" dirty="0">
                          <a:latin typeface="Segoe UI"/>
                          <a:cs typeface="Segoe UI"/>
                        </a:rPr>
                        <a:t>Year</a:t>
                      </a:r>
                      <a:r>
                        <a:rPr sz="14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25" dirty="0">
                          <a:latin typeface="Segoe UI"/>
                          <a:cs typeface="Segoe UI"/>
                        </a:rPr>
                        <a:t>One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40" dirty="0">
                          <a:latin typeface="Segoe UI"/>
                          <a:cs typeface="Segoe UI"/>
                        </a:rPr>
                        <a:t>Year</a:t>
                      </a:r>
                      <a:r>
                        <a:rPr sz="14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25" dirty="0">
                          <a:latin typeface="Segoe UI"/>
                          <a:cs typeface="Segoe UI"/>
                        </a:rPr>
                        <a:t>Two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35">
                <a:tc grid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20" dirty="0">
                          <a:latin typeface="Segoe UI"/>
                          <a:cs typeface="Segoe UI"/>
                        </a:rPr>
                        <a:t>2024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20" dirty="0">
                          <a:latin typeface="Segoe UI"/>
                          <a:cs typeface="Segoe UI"/>
                        </a:rPr>
                        <a:t>2025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spc="-20" dirty="0">
                          <a:latin typeface="Segoe UI"/>
                          <a:cs typeface="Segoe UI"/>
                        </a:rPr>
                        <a:t>2026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096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Nov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Dec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Jan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Feb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Mar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Apr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May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0" dirty="0">
                          <a:latin typeface="Segoe UI"/>
                          <a:cs typeface="Segoe UI"/>
                        </a:rPr>
                        <a:t>June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0" dirty="0">
                          <a:latin typeface="Segoe UI"/>
                          <a:cs typeface="Segoe UI"/>
                        </a:rPr>
                        <a:t>July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Aug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Sep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Oct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Nov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Dec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Jan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Feb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Mar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Apr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May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0" dirty="0">
                          <a:latin typeface="Segoe UI"/>
                          <a:cs typeface="Segoe UI"/>
                        </a:rPr>
                        <a:t>June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0" dirty="0">
                          <a:latin typeface="Segoe UI"/>
                          <a:cs typeface="Segoe UI"/>
                        </a:rPr>
                        <a:t>July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Aug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Sep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Segoe UI"/>
                          <a:cs typeface="Segoe UI"/>
                        </a:rPr>
                        <a:t>Oct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318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 gridSpan="4"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Pre-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Launch: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R="3810" algn="ctr">
                        <a:lnSpc>
                          <a:spcPts val="1130"/>
                        </a:lnSpc>
                        <a:spcBef>
                          <a:spcPts val="140"/>
                        </a:spcBef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Planning,</a:t>
                      </a:r>
                      <a:r>
                        <a:rPr sz="950" spc="1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outreach,</a:t>
                      </a:r>
                      <a:r>
                        <a:rPr sz="950" spc="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and</a:t>
                      </a:r>
                      <a:r>
                        <a:rPr sz="950" spc="1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0" dirty="0">
                          <a:latin typeface="Segoe UI"/>
                          <a:cs typeface="Segoe UI"/>
                        </a:rPr>
                        <a:t>data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Segoe UI"/>
                          <a:cs typeface="Segoe UI"/>
                        </a:rPr>
                        <a:t>collection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 gridSpan="5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Advising</a:t>
                      </a:r>
                      <a:r>
                        <a:rPr sz="950" b="1" spc="1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Scan: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0795" algn="ctr">
                        <a:lnSpc>
                          <a:spcPts val="1135"/>
                        </a:lnSpc>
                        <a:spcBef>
                          <a:spcPts val="135"/>
                        </a:spcBef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In-person</a:t>
                      </a:r>
                      <a:r>
                        <a:rPr sz="950" spc="1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convening,</a:t>
                      </a:r>
                      <a:r>
                        <a:rPr sz="950" spc="2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stakeholder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3970" algn="ctr">
                        <a:lnSpc>
                          <a:spcPts val="1135"/>
                        </a:lnSpc>
                      </a:pPr>
                      <a:r>
                        <a:rPr sz="950" spc="-10" dirty="0">
                          <a:latin typeface="Segoe UI"/>
                          <a:cs typeface="Segoe UI"/>
                        </a:rPr>
                        <a:t>engagement.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393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3" gridSpan="3"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  <a:spcBef>
                          <a:spcPts val="42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Learning</a:t>
                      </a:r>
                      <a:r>
                        <a:rPr sz="950" b="1" spc="1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50" dirty="0">
                          <a:latin typeface="Segoe UI"/>
                          <a:cs typeface="Segoe UI"/>
                        </a:rPr>
                        <a:t>&amp;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5240" algn="ctr">
                        <a:lnSpc>
                          <a:spcPts val="1130"/>
                        </a:lnSpc>
                      </a:pPr>
                      <a:r>
                        <a:rPr sz="950" b="1" spc="-10" dirty="0">
                          <a:latin typeface="Segoe UI"/>
                          <a:cs typeface="Segoe UI"/>
                        </a:rPr>
                        <a:t>Sustainability: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2700" algn="ctr">
                        <a:lnSpc>
                          <a:spcPts val="1130"/>
                        </a:lnSpc>
                        <a:spcBef>
                          <a:spcPts val="135"/>
                        </a:spcBef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Convenings,</a:t>
                      </a:r>
                      <a:r>
                        <a:rPr sz="950" spc="19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webinar,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2065" algn="ctr">
                        <a:lnSpc>
                          <a:spcPts val="1130"/>
                        </a:lnSpc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field-facing</a:t>
                      </a:r>
                      <a:r>
                        <a:rPr sz="950" spc="1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blog.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 gridSpan="6">
                  <a:txBody>
                    <a:bodyPr/>
                    <a:lstStyle/>
                    <a:p>
                      <a:pPr marL="687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Design</a:t>
                      </a:r>
                      <a:r>
                        <a:rPr sz="950" b="1" spc="1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to</a:t>
                      </a:r>
                      <a:r>
                        <a:rPr sz="950" b="1" spc="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Implementation: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289050" marR="137160" indent="-1128395">
                        <a:lnSpc>
                          <a:spcPts val="1130"/>
                        </a:lnSpc>
                        <a:spcBef>
                          <a:spcPts val="180"/>
                        </a:spcBef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Customization</a:t>
                      </a:r>
                      <a:r>
                        <a:rPr sz="950" spc="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of</a:t>
                      </a:r>
                      <a:r>
                        <a:rPr sz="950" spc="1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advising</a:t>
                      </a:r>
                      <a:r>
                        <a:rPr sz="950" spc="1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tool,</a:t>
                      </a:r>
                      <a:r>
                        <a:rPr sz="950" spc="1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implementation begins.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128905" marR="123825" indent="2540" algn="ctr">
                        <a:lnSpc>
                          <a:spcPct val="103200"/>
                        </a:lnSpc>
                        <a:spcBef>
                          <a:spcPts val="41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Project</a:t>
                      </a:r>
                      <a:r>
                        <a:rPr sz="950" b="1" spc="1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Design</a:t>
                      </a:r>
                      <a:r>
                        <a:rPr sz="950" b="1" spc="1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50" dirty="0">
                          <a:latin typeface="Segoe UI"/>
                          <a:cs typeface="Segoe UI"/>
                        </a:rPr>
                        <a:t>&amp;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Engagement: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Institutional</a:t>
                      </a:r>
                      <a:r>
                        <a:rPr sz="950" spc="1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selection,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advising</a:t>
                      </a:r>
                      <a:r>
                        <a:rPr sz="950" spc="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audits</a:t>
                      </a:r>
                      <a:r>
                        <a:rPr sz="950" spc="1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0" dirty="0">
                          <a:latin typeface="Segoe UI"/>
                          <a:cs typeface="Segoe UI"/>
                        </a:rPr>
                        <a:t>begin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5270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306070" marR="269875" algn="ctr">
                        <a:lnSpc>
                          <a:spcPct val="105400"/>
                        </a:lnSpc>
                        <a:spcBef>
                          <a:spcPts val="32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Strategy</a:t>
                      </a:r>
                      <a:r>
                        <a:rPr sz="950" b="1" spc="18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Maps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: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Policy</a:t>
                      </a:r>
                      <a:r>
                        <a:rPr sz="950" spc="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review, infrastructure planning.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40005" algn="ctr">
                        <a:lnSpc>
                          <a:spcPts val="1135"/>
                        </a:lnSpc>
                        <a:spcBef>
                          <a:spcPts val="44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Testing</a:t>
                      </a:r>
                      <a:r>
                        <a:rPr sz="950" b="1" spc="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&amp;</a:t>
                      </a:r>
                      <a:r>
                        <a:rPr sz="950" b="1" spc="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Process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41275" algn="ctr">
                        <a:lnSpc>
                          <a:spcPts val="1135"/>
                        </a:lnSpc>
                      </a:pPr>
                      <a:r>
                        <a:rPr sz="950" b="1" spc="-10" dirty="0">
                          <a:latin typeface="Segoe UI"/>
                          <a:cs typeface="Segoe UI"/>
                        </a:rPr>
                        <a:t>Evaluation: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230504" marR="184150" algn="ctr">
                        <a:lnSpc>
                          <a:spcPts val="1130"/>
                        </a:lnSpc>
                        <a:spcBef>
                          <a:spcPts val="180"/>
                        </a:spcBef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Full</a:t>
                      </a:r>
                      <a:r>
                        <a:rPr sz="950" spc="7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rollout/testing,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coaching</a:t>
                      </a:r>
                      <a:r>
                        <a:rPr sz="950" spc="19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support.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56515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6E11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5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6E11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4970">
                <a:tc rowSpan="2" gridSpan="2">
                  <a:txBody>
                    <a:bodyPr/>
                    <a:lstStyle/>
                    <a:p>
                      <a:pPr marL="208915" marR="184150" algn="ctr">
                        <a:lnSpc>
                          <a:spcPct val="1054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latin typeface="Segoe UI"/>
                          <a:cs typeface="Segoe UI"/>
                        </a:rPr>
                        <a:t>Discovery Phase: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13970" algn="ctr">
                        <a:lnSpc>
                          <a:spcPts val="1130"/>
                        </a:lnSpc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Desk</a:t>
                      </a:r>
                      <a:r>
                        <a:rPr sz="950" spc="8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Research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48895" marB="0">
                    <a:solidFill>
                      <a:srgbClr val="39C1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gridSpan="6">
                  <a:txBody>
                    <a:bodyPr/>
                    <a:lstStyle/>
                    <a:p>
                      <a:pPr marL="512445">
                        <a:lnSpc>
                          <a:spcPts val="1135"/>
                        </a:lnSpc>
                        <a:spcBef>
                          <a:spcPts val="38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Develop</a:t>
                      </a:r>
                      <a:r>
                        <a:rPr sz="950" b="1" spc="19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Guided</a:t>
                      </a:r>
                      <a:r>
                        <a:rPr sz="950" b="1" spc="19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Pathways</a:t>
                      </a:r>
                      <a:r>
                        <a:rPr sz="950" b="1" spc="1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Guide:</a:t>
                      </a:r>
                      <a:endParaRPr sz="950">
                        <a:latin typeface="Segoe UI"/>
                        <a:cs typeface="Segoe UI"/>
                      </a:endParaRPr>
                    </a:p>
                    <a:p>
                      <a:pPr marL="503555">
                        <a:lnSpc>
                          <a:spcPts val="1135"/>
                        </a:lnSpc>
                      </a:pPr>
                      <a:r>
                        <a:rPr sz="950" dirty="0">
                          <a:latin typeface="Segoe UI"/>
                          <a:cs typeface="Segoe UI"/>
                        </a:rPr>
                        <a:t>Develop</a:t>
                      </a:r>
                      <a:r>
                        <a:rPr sz="950" spc="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content</a:t>
                      </a:r>
                      <a:r>
                        <a:rPr sz="950" spc="1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for</a:t>
                      </a:r>
                      <a:r>
                        <a:rPr sz="950" spc="1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planning</a:t>
                      </a:r>
                      <a:r>
                        <a:rPr sz="950" spc="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0" dirty="0">
                          <a:latin typeface="Segoe UI"/>
                          <a:cs typeface="Segoe UI"/>
                        </a:rPr>
                        <a:t>guide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4889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39C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solidFill>
                      <a:srgbClr val="39C1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87960" marR="235585" indent="-5080" algn="ctr">
                        <a:lnSpc>
                          <a:spcPct val="102200"/>
                        </a:lnSpc>
                        <a:spcBef>
                          <a:spcPts val="284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Mobilize</a:t>
                      </a:r>
                      <a:r>
                        <a:rPr sz="950" b="1" spc="19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Stakeholders: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Collaboration</a:t>
                      </a:r>
                      <a:r>
                        <a:rPr sz="950" spc="1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with</a:t>
                      </a:r>
                      <a:r>
                        <a:rPr sz="950" spc="1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GPAC</a:t>
                      </a:r>
                      <a:r>
                        <a:rPr sz="950" spc="16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5" dirty="0">
                          <a:latin typeface="Segoe UI"/>
                          <a:cs typeface="Segoe UI"/>
                        </a:rPr>
                        <a:t>to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develop</a:t>
                      </a:r>
                      <a:r>
                        <a:rPr sz="950" spc="1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content</a:t>
                      </a:r>
                      <a:r>
                        <a:rPr sz="950" spc="6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for</a:t>
                      </a:r>
                      <a:r>
                        <a:rPr sz="950" spc="1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0" dirty="0">
                          <a:latin typeface="Segoe UI"/>
                          <a:cs typeface="Segoe UI"/>
                        </a:rPr>
                        <a:t>Guide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36194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39C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14300" marR="86995" algn="ctr">
                        <a:lnSpc>
                          <a:spcPct val="102099"/>
                        </a:lnSpc>
                        <a:spcBef>
                          <a:spcPts val="585"/>
                        </a:spcBef>
                      </a:pPr>
                      <a:r>
                        <a:rPr sz="950" b="1" dirty="0">
                          <a:latin typeface="Segoe UI"/>
                          <a:cs typeface="Segoe UI"/>
                        </a:rPr>
                        <a:t>Pilot</a:t>
                      </a:r>
                      <a:r>
                        <a:rPr sz="950" b="1" spc="114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Guide</a:t>
                      </a:r>
                      <a:r>
                        <a:rPr sz="950" b="1" spc="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within</a:t>
                      </a:r>
                      <a:r>
                        <a:rPr sz="950" b="1" spc="1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950" b="1" spc="1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b="1" spc="-10" dirty="0">
                          <a:latin typeface="Segoe UI"/>
                          <a:cs typeface="Segoe UI"/>
                        </a:rPr>
                        <a:t>System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Professional</a:t>
                      </a:r>
                      <a:r>
                        <a:rPr sz="950" spc="2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dirty="0">
                          <a:latin typeface="Segoe UI"/>
                          <a:cs typeface="Segoe UI"/>
                        </a:rPr>
                        <a:t>development</a:t>
                      </a:r>
                      <a:r>
                        <a:rPr sz="950" spc="2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950" spc="-25" dirty="0">
                          <a:latin typeface="Segoe UI"/>
                          <a:cs typeface="Segoe UI"/>
                        </a:rPr>
                        <a:t>and </a:t>
                      </a:r>
                      <a:r>
                        <a:rPr sz="950" spc="-10" dirty="0">
                          <a:latin typeface="Segoe UI"/>
                          <a:cs typeface="Segoe UI"/>
                        </a:rPr>
                        <a:t>learning</a:t>
                      </a:r>
                      <a:endParaRPr sz="950">
                        <a:latin typeface="Segoe UI"/>
                        <a:cs typeface="Segoe U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39C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66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81700" y="542925"/>
            <a:ext cx="2371725" cy="247650"/>
          </a:xfrm>
          <a:prstGeom prst="rect">
            <a:avLst/>
          </a:prstGeom>
          <a:solidFill>
            <a:srgbClr val="E6E117"/>
          </a:solidFill>
        </p:spPr>
        <p:txBody>
          <a:bodyPr vert="horz" wrap="square" lIns="0" tIns="42545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335"/>
              </a:spcBef>
            </a:pPr>
            <a:r>
              <a:rPr sz="950" b="1" dirty="0">
                <a:latin typeface="Segoe UI"/>
                <a:cs typeface="Segoe UI"/>
              </a:rPr>
              <a:t>ECMC</a:t>
            </a:r>
            <a:r>
              <a:rPr sz="950" b="1" spc="185" dirty="0">
                <a:latin typeface="Segoe UI"/>
                <a:cs typeface="Segoe UI"/>
              </a:rPr>
              <a:t> </a:t>
            </a:r>
            <a:r>
              <a:rPr sz="950" b="1" dirty="0">
                <a:latin typeface="Segoe UI"/>
                <a:cs typeface="Segoe UI"/>
              </a:rPr>
              <a:t>Student</a:t>
            </a:r>
            <a:r>
              <a:rPr sz="950" b="1" spc="75" dirty="0">
                <a:latin typeface="Segoe UI"/>
                <a:cs typeface="Segoe UI"/>
              </a:rPr>
              <a:t> </a:t>
            </a:r>
            <a:r>
              <a:rPr sz="950" b="1" spc="-10" dirty="0">
                <a:latin typeface="Segoe UI"/>
                <a:cs typeface="Segoe UI"/>
              </a:rPr>
              <a:t>Advising</a:t>
            </a:r>
            <a:endParaRPr sz="95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2500" y="542925"/>
            <a:ext cx="2371725" cy="247650"/>
          </a:xfrm>
          <a:prstGeom prst="rect">
            <a:avLst/>
          </a:prstGeom>
          <a:solidFill>
            <a:srgbClr val="39C1CD"/>
          </a:solidFill>
        </p:spPr>
        <p:txBody>
          <a:bodyPr vert="horz" wrap="square" lIns="0" tIns="4254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35"/>
              </a:spcBef>
            </a:pPr>
            <a:r>
              <a:rPr sz="950" b="1" dirty="0">
                <a:latin typeface="Segoe UI"/>
                <a:cs typeface="Segoe UI"/>
              </a:rPr>
              <a:t>Ascendium</a:t>
            </a:r>
            <a:r>
              <a:rPr sz="950" b="1" spc="150" dirty="0">
                <a:latin typeface="Segoe UI"/>
                <a:cs typeface="Segoe UI"/>
              </a:rPr>
              <a:t> </a:t>
            </a:r>
            <a:r>
              <a:rPr sz="950" b="1" dirty="0">
                <a:latin typeface="Segoe UI"/>
                <a:cs typeface="Segoe UI"/>
              </a:rPr>
              <a:t>State</a:t>
            </a:r>
            <a:r>
              <a:rPr sz="950" b="1" spc="155" dirty="0">
                <a:latin typeface="Segoe UI"/>
                <a:cs typeface="Segoe UI"/>
              </a:rPr>
              <a:t> </a:t>
            </a:r>
            <a:r>
              <a:rPr sz="950" b="1" dirty="0">
                <a:latin typeface="Segoe UI"/>
                <a:cs typeface="Segoe UI"/>
              </a:rPr>
              <a:t>Impact</a:t>
            </a:r>
            <a:r>
              <a:rPr sz="950" b="1" spc="155" dirty="0">
                <a:latin typeface="Segoe UI"/>
                <a:cs typeface="Segoe UI"/>
              </a:rPr>
              <a:t> </a:t>
            </a:r>
            <a:r>
              <a:rPr sz="950" b="1" spc="-10" dirty="0">
                <a:latin typeface="Segoe UI"/>
                <a:cs typeface="Segoe UI"/>
              </a:rPr>
              <a:t>Strategies</a:t>
            </a:r>
            <a:endParaRPr sz="9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1725" y="1933575"/>
            <a:ext cx="1952625" cy="1533525"/>
            <a:chOff x="2371725" y="1933575"/>
            <a:chExt cx="1952625" cy="1533525"/>
          </a:xfrm>
        </p:grpSpPr>
        <p:sp>
          <p:nvSpPr>
            <p:cNvPr id="3" name="object 3"/>
            <p:cNvSpPr/>
            <p:nvPr/>
          </p:nvSpPr>
          <p:spPr>
            <a:xfrm>
              <a:off x="2381250" y="1943100"/>
              <a:ext cx="1933575" cy="1514475"/>
            </a:xfrm>
            <a:custGeom>
              <a:avLst/>
              <a:gdLst/>
              <a:ahLst/>
              <a:cxnLst/>
              <a:rect l="l" t="t" r="r" b="b"/>
              <a:pathLst>
                <a:path w="1933575" h="1514475">
                  <a:moveTo>
                    <a:pt x="1681099" y="0"/>
                  </a:moveTo>
                  <a:lnTo>
                    <a:pt x="252475" y="0"/>
                  </a:lnTo>
                  <a:lnTo>
                    <a:pt x="207091" y="4067"/>
                  </a:lnTo>
                  <a:lnTo>
                    <a:pt x="164375" y="15794"/>
                  </a:lnTo>
                  <a:lnTo>
                    <a:pt x="125043" y="34468"/>
                  </a:lnTo>
                  <a:lnTo>
                    <a:pt x="89805" y="59376"/>
                  </a:lnTo>
                  <a:lnTo>
                    <a:pt x="59376" y="89805"/>
                  </a:lnTo>
                  <a:lnTo>
                    <a:pt x="34468" y="125043"/>
                  </a:lnTo>
                  <a:lnTo>
                    <a:pt x="15794" y="164375"/>
                  </a:lnTo>
                  <a:lnTo>
                    <a:pt x="4067" y="207091"/>
                  </a:lnTo>
                  <a:lnTo>
                    <a:pt x="0" y="252475"/>
                  </a:lnTo>
                  <a:lnTo>
                    <a:pt x="0" y="1261999"/>
                  </a:lnTo>
                  <a:lnTo>
                    <a:pt x="4067" y="1307383"/>
                  </a:lnTo>
                  <a:lnTo>
                    <a:pt x="15794" y="1350099"/>
                  </a:lnTo>
                  <a:lnTo>
                    <a:pt x="34468" y="1389431"/>
                  </a:lnTo>
                  <a:lnTo>
                    <a:pt x="59376" y="1424669"/>
                  </a:lnTo>
                  <a:lnTo>
                    <a:pt x="89805" y="1455098"/>
                  </a:lnTo>
                  <a:lnTo>
                    <a:pt x="125043" y="1480006"/>
                  </a:lnTo>
                  <a:lnTo>
                    <a:pt x="164375" y="1498680"/>
                  </a:lnTo>
                  <a:lnTo>
                    <a:pt x="207091" y="1510407"/>
                  </a:lnTo>
                  <a:lnTo>
                    <a:pt x="252475" y="1514475"/>
                  </a:lnTo>
                  <a:lnTo>
                    <a:pt x="1681099" y="1514475"/>
                  </a:lnTo>
                  <a:lnTo>
                    <a:pt x="1726483" y="1510407"/>
                  </a:lnTo>
                  <a:lnTo>
                    <a:pt x="1769199" y="1498680"/>
                  </a:lnTo>
                  <a:lnTo>
                    <a:pt x="1808531" y="1480006"/>
                  </a:lnTo>
                  <a:lnTo>
                    <a:pt x="1843769" y="1455098"/>
                  </a:lnTo>
                  <a:lnTo>
                    <a:pt x="1874198" y="1424669"/>
                  </a:lnTo>
                  <a:lnTo>
                    <a:pt x="1899106" y="1389431"/>
                  </a:lnTo>
                  <a:lnTo>
                    <a:pt x="1917780" y="1350099"/>
                  </a:lnTo>
                  <a:lnTo>
                    <a:pt x="1929507" y="1307383"/>
                  </a:lnTo>
                  <a:lnTo>
                    <a:pt x="1933575" y="1261999"/>
                  </a:lnTo>
                  <a:lnTo>
                    <a:pt x="1933575" y="252475"/>
                  </a:lnTo>
                  <a:lnTo>
                    <a:pt x="1929507" y="207091"/>
                  </a:lnTo>
                  <a:lnTo>
                    <a:pt x="1917780" y="164375"/>
                  </a:lnTo>
                  <a:lnTo>
                    <a:pt x="1899106" y="125043"/>
                  </a:lnTo>
                  <a:lnTo>
                    <a:pt x="1874198" y="89805"/>
                  </a:lnTo>
                  <a:lnTo>
                    <a:pt x="1843769" y="59376"/>
                  </a:lnTo>
                  <a:lnTo>
                    <a:pt x="1808531" y="34468"/>
                  </a:lnTo>
                  <a:lnTo>
                    <a:pt x="1769199" y="15794"/>
                  </a:lnTo>
                  <a:lnTo>
                    <a:pt x="1726483" y="4067"/>
                  </a:lnTo>
                  <a:lnTo>
                    <a:pt x="1681099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1250" y="1943100"/>
              <a:ext cx="1933575" cy="1514475"/>
            </a:xfrm>
            <a:custGeom>
              <a:avLst/>
              <a:gdLst/>
              <a:ahLst/>
              <a:cxnLst/>
              <a:rect l="l" t="t" r="r" b="b"/>
              <a:pathLst>
                <a:path w="1933575" h="1514475">
                  <a:moveTo>
                    <a:pt x="0" y="252475"/>
                  </a:moveTo>
                  <a:lnTo>
                    <a:pt x="4067" y="207091"/>
                  </a:lnTo>
                  <a:lnTo>
                    <a:pt x="15794" y="164375"/>
                  </a:lnTo>
                  <a:lnTo>
                    <a:pt x="34468" y="125043"/>
                  </a:lnTo>
                  <a:lnTo>
                    <a:pt x="59376" y="89805"/>
                  </a:lnTo>
                  <a:lnTo>
                    <a:pt x="89805" y="59376"/>
                  </a:lnTo>
                  <a:lnTo>
                    <a:pt x="125043" y="34468"/>
                  </a:lnTo>
                  <a:lnTo>
                    <a:pt x="164375" y="15794"/>
                  </a:lnTo>
                  <a:lnTo>
                    <a:pt x="207091" y="4067"/>
                  </a:lnTo>
                  <a:lnTo>
                    <a:pt x="252475" y="0"/>
                  </a:lnTo>
                  <a:lnTo>
                    <a:pt x="1681099" y="0"/>
                  </a:lnTo>
                  <a:lnTo>
                    <a:pt x="1726483" y="4067"/>
                  </a:lnTo>
                  <a:lnTo>
                    <a:pt x="1769199" y="15794"/>
                  </a:lnTo>
                  <a:lnTo>
                    <a:pt x="1808531" y="34468"/>
                  </a:lnTo>
                  <a:lnTo>
                    <a:pt x="1843769" y="59376"/>
                  </a:lnTo>
                  <a:lnTo>
                    <a:pt x="1874198" y="89805"/>
                  </a:lnTo>
                  <a:lnTo>
                    <a:pt x="1899106" y="125043"/>
                  </a:lnTo>
                  <a:lnTo>
                    <a:pt x="1917780" y="164375"/>
                  </a:lnTo>
                  <a:lnTo>
                    <a:pt x="1929507" y="207091"/>
                  </a:lnTo>
                  <a:lnTo>
                    <a:pt x="1933575" y="252475"/>
                  </a:lnTo>
                  <a:lnTo>
                    <a:pt x="1933575" y="1261999"/>
                  </a:lnTo>
                  <a:lnTo>
                    <a:pt x="1929507" y="1307383"/>
                  </a:lnTo>
                  <a:lnTo>
                    <a:pt x="1917780" y="1350099"/>
                  </a:lnTo>
                  <a:lnTo>
                    <a:pt x="1899106" y="1389431"/>
                  </a:lnTo>
                  <a:lnTo>
                    <a:pt x="1874198" y="1424669"/>
                  </a:lnTo>
                  <a:lnTo>
                    <a:pt x="1843769" y="1455098"/>
                  </a:lnTo>
                  <a:lnTo>
                    <a:pt x="1808531" y="1480006"/>
                  </a:lnTo>
                  <a:lnTo>
                    <a:pt x="1769199" y="1498680"/>
                  </a:lnTo>
                  <a:lnTo>
                    <a:pt x="1726483" y="1510407"/>
                  </a:lnTo>
                  <a:lnTo>
                    <a:pt x="1681099" y="1514475"/>
                  </a:lnTo>
                  <a:lnTo>
                    <a:pt x="252475" y="1514475"/>
                  </a:lnTo>
                  <a:lnTo>
                    <a:pt x="207091" y="1510407"/>
                  </a:lnTo>
                  <a:lnTo>
                    <a:pt x="164375" y="1498680"/>
                  </a:lnTo>
                  <a:lnTo>
                    <a:pt x="125043" y="1480006"/>
                  </a:lnTo>
                  <a:lnTo>
                    <a:pt x="89805" y="1455098"/>
                  </a:lnTo>
                  <a:lnTo>
                    <a:pt x="59376" y="1424669"/>
                  </a:lnTo>
                  <a:lnTo>
                    <a:pt x="34468" y="1389431"/>
                  </a:lnTo>
                  <a:lnTo>
                    <a:pt x="15794" y="1350099"/>
                  </a:lnTo>
                  <a:lnTo>
                    <a:pt x="4067" y="1307383"/>
                  </a:lnTo>
                  <a:lnTo>
                    <a:pt x="0" y="1261999"/>
                  </a:lnTo>
                  <a:lnTo>
                    <a:pt x="0" y="2524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85720" y="2094166"/>
            <a:ext cx="1534160" cy="11912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ct val="100299"/>
              </a:lnSpc>
              <a:spcBef>
                <a:spcPts val="120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New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Student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Advising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Platform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Provides</a:t>
            </a:r>
            <a:r>
              <a:rPr sz="1200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data</a:t>
            </a:r>
            <a:r>
              <a:rPr sz="1200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12121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structure</a:t>
            </a:r>
            <a:r>
              <a:rPr sz="12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12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support student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decision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making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on</a:t>
            </a:r>
            <a:r>
              <a:rPr sz="1200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Pathways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422" y="272478"/>
            <a:ext cx="10145395" cy="1254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315"/>
              </a:lnSpc>
              <a:spcBef>
                <a:spcPts val="125"/>
              </a:spcBef>
            </a:pPr>
            <a:r>
              <a:rPr sz="2900" dirty="0"/>
              <a:t>From</a:t>
            </a:r>
            <a:r>
              <a:rPr sz="2900" spc="-60" dirty="0"/>
              <a:t> </a:t>
            </a:r>
            <a:r>
              <a:rPr sz="2900" dirty="0"/>
              <a:t>Planning</a:t>
            </a:r>
            <a:r>
              <a:rPr sz="2900" spc="-45" dirty="0"/>
              <a:t> </a:t>
            </a:r>
            <a:r>
              <a:rPr sz="2900" dirty="0"/>
              <a:t>to</a:t>
            </a:r>
            <a:r>
              <a:rPr sz="2900" spc="-70" dirty="0"/>
              <a:t> </a:t>
            </a:r>
            <a:r>
              <a:rPr sz="2900" spc="-10" dirty="0"/>
              <a:t>Impact:</a:t>
            </a:r>
            <a:endParaRPr sz="2900"/>
          </a:p>
          <a:p>
            <a:pPr marL="12700" marR="5080">
              <a:lnSpc>
                <a:spcPts val="3000"/>
              </a:lnSpc>
              <a:spcBef>
                <a:spcPts val="335"/>
              </a:spcBef>
            </a:pPr>
            <a:r>
              <a:rPr sz="2900" b="0" i="1" dirty="0">
                <a:latin typeface="Georgia"/>
                <a:cs typeface="Georgia"/>
              </a:rPr>
              <a:t>How</a:t>
            </a:r>
            <a:r>
              <a:rPr sz="2900" b="0" i="1" spc="-15" dirty="0">
                <a:latin typeface="Georgia"/>
                <a:cs typeface="Georgia"/>
              </a:rPr>
              <a:t> </a:t>
            </a:r>
            <a:r>
              <a:rPr sz="2900" b="0" i="1" dirty="0">
                <a:latin typeface="Georgia"/>
                <a:cs typeface="Georgia"/>
              </a:rPr>
              <a:t>Guided</a:t>
            </a:r>
            <a:r>
              <a:rPr sz="2900" b="0" i="1" spc="-105" dirty="0">
                <a:latin typeface="Georgia"/>
                <a:cs typeface="Georgia"/>
              </a:rPr>
              <a:t> </a:t>
            </a:r>
            <a:r>
              <a:rPr sz="2900" b="0" i="1" dirty="0">
                <a:latin typeface="Georgia"/>
                <a:cs typeface="Georgia"/>
              </a:rPr>
              <a:t>Pathways</a:t>
            </a:r>
            <a:r>
              <a:rPr sz="2900" b="0" i="1" spc="-65" dirty="0">
                <a:latin typeface="Georgia"/>
                <a:cs typeface="Georgia"/>
              </a:rPr>
              <a:t> </a:t>
            </a:r>
            <a:r>
              <a:rPr sz="2900" b="0" i="1" dirty="0">
                <a:latin typeface="Georgia"/>
                <a:cs typeface="Georgia"/>
              </a:rPr>
              <a:t>Implementation</a:t>
            </a:r>
            <a:r>
              <a:rPr sz="2900" b="0" i="1" spc="-70" dirty="0">
                <a:latin typeface="Georgia"/>
                <a:cs typeface="Georgia"/>
              </a:rPr>
              <a:t> </a:t>
            </a:r>
            <a:r>
              <a:rPr sz="2900" b="0" i="1" dirty="0">
                <a:latin typeface="Georgia"/>
                <a:cs typeface="Georgia"/>
              </a:rPr>
              <a:t>Bridges</a:t>
            </a:r>
            <a:r>
              <a:rPr sz="2900" b="0" i="1" spc="-65" dirty="0">
                <a:latin typeface="Georgia"/>
                <a:cs typeface="Georgia"/>
              </a:rPr>
              <a:t> </a:t>
            </a:r>
            <a:r>
              <a:rPr sz="2900" b="0" i="1" dirty="0">
                <a:latin typeface="Georgia"/>
                <a:cs typeface="Georgia"/>
              </a:rPr>
              <a:t>Leading</a:t>
            </a:r>
            <a:r>
              <a:rPr sz="2900" b="0" i="1" spc="-30" dirty="0">
                <a:latin typeface="Georgia"/>
                <a:cs typeface="Georgia"/>
              </a:rPr>
              <a:t> </a:t>
            </a:r>
            <a:r>
              <a:rPr sz="2900" b="0" i="1" spc="-25" dirty="0">
                <a:latin typeface="Georgia"/>
                <a:cs typeface="Georgia"/>
              </a:rPr>
              <a:t>and </a:t>
            </a:r>
            <a:r>
              <a:rPr sz="2900" b="0" i="1" dirty="0">
                <a:latin typeface="Georgia"/>
                <a:cs typeface="Georgia"/>
              </a:rPr>
              <a:t>Lagging</a:t>
            </a:r>
            <a:r>
              <a:rPr sz="2900" b="0" i="1" spc="-55" dirty="0">
                <a:latin typeface="Georgia"/>
                <a:cs typeface="Georgia"/>
              </a:rPr>
              <a:t> </a:t>
            </a:r>
            <a:r>
              <a:rPr sz="2900" b="0" i="1" spc="-10" dirty="0">
                <a:latin typeface="Georgia"/>
                <a:cs typeface="Georgia"/>
              </a:rPr>
              <a:t>Indicators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1000" y="6375400"/>
            <a:ext cx="1073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676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43500" y="3219450"/>
            <a:ext cx="1600200" cy="1457325"/>
            <a:chOff x="5143500" y="3219450"/>
            <a:chExt cx="1600200" cy="1457325"/>
          </a:xfrm>
        </p:grpSpPr>
        <p:sp>
          <p:nvSpPr>
            <p:cNvPr id="9" name="object 9"/>
            <p:cNvSpPr/>
            <p:nvPr/>
          </p:nvSpPr>
          <p:spPr>
            <a:xfrm>
              <a:off x="5153025" y="3228975"/>
              <a:ext cx="1581150" cy="1438275"/>
            </a:xfrm>
            <a:custGeom>
              <a:avLst/>
              <a:gdLst/>
              <a:ahLst/>
              <a:cxnLst/>
              <a:rect l="l" t="t" r="r" b="b"/>
              <a:pathLst>
                <a:path w="1581150" h="1438275">
                  <a:moveTo>
                    <a:pt x="1581150" y="0"/>
                  </a:moveTo>
                  <a:lnTo>
                    <a:pt x="0" y="0"/>
                  </a:lnTo>
                  <a:lnTo>
                    <a:pt x="0" y="1438275"/>
                  </a:lnTo>
                  <a:lnTo>
                    <a:pt x="1581150" y="1438275"/>
                  </a:lnTo>
                  <a:lnTo>
                    <a:pt x="1581150" y="0"/>
                  </a:lnTo>
                  <a:close/>
                </a:path>
              </a:pathLst>
            </a:custGeom>
            <a:solidFill>
              <a:srgbClr val="84E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3025" y="3228975"/>
              <a:ext cx="1581150" cy="1438275"/>
            </a:xfrm>
            <a:custGeom>
              <a:avLst/>
              <a:gdLst/>
              <a:ahLst/>
              <a:cxnLst/>
              <a:rect l="l" t="t" r="r" b="b"/>
              <a:pathLst>
                <a:path w="1581150" h="1438275">
                  <a:moveTo>
                    <a:pt x="0" y="1438275"/>
                  </a:moveTo>
                  <a:lnTo>
                    <a:pt x="1581150" y="1438275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1438275"/>
                  </a:lnTo>
                  <a:close/>
                </a:path>
              </a:pathLst>
            </a:custGeom>
            <a:ln w="19050">
              <a:solidFill>
                <a:srgbClr val="612C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8190" y="3318827"/>
            <a:ext cx="1218565" cy="12388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5080" algn="ctr">
              <a:lnSpc>
                <a:spcPct val="103000"/>
              </a:lnSpc>
              <a:spcBef>
                <a:spcPts val="70"/>
              </a:spcBef>
            </a:pPr>
            <a:r>
              <a:rPr sz="1550" b="1" spc="85" dirty="0">
                <a:latin typeface="Calibri"/>
                <a:cs typeface="Calibri"/>
              </a:rPr>
              <a:t>Guided </a:t>
            </a:r>
            <a:r>
              <a:rPr sz="1550" b="1" spc="75" dirty="0">
                <a:latin typeface="Calibri"/>
                <a:cs typeface="Calibri"/>
              </a:rPr>
              <a:t>Pathways </a:t>
            </a:r>
            <a:r>
              <a:rPr sz="1550" b="1" spc="90" dirty="0">
                <a:latin typeface="Calibri"/>
                <a:cs typeface="Calibri"/>
              </a:rPr>
              <a:t>Planning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65" dirty="0">
                <a:latin typeface="Calibri"/>
                <a:cs typeface="Calibri"/>
              </a:rPr>
              <a:t>and </a:t>
            </a:r>
            <a:r>
              <a:rPr sz="1550" b="1" spc="60" dirty="0">
                <a:latin typeface="Calibri"/>
                <a:cs typeface="Calibri"/>
              </a:rPr>
              <a:t>institutional </a:t>
            </a:r>
            <a:r>
              <a:rPr sz="1550" b="1" spc="55" dirty="0">
                <a:latin typeface="Calibri"/>
                <a:cs typeface="Calibri"/>
              </a:rPr>
              <a:t>Adoption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72350" y="2543175"/>
            <a:ext cx="2419350" cy="2752725"/>
            <a:chOff x="7372350" y="2543175"/>
            <a:chExt cx="2419350" cy="2752725"/>
          </a:xfrm>
        </p:grpSpPr>
        <p:sp>
          <p:nvSpPr>
            <p:cNvPr id="13" name="object 13"/>
            <p:cNvSpPr/>
            <p:nvPr/>
          </p:nvSpPr>
          <p:spPr>
            <a:xfrm>
              <a:off x="7381875" y="2552700"/>
              <a:ext cx="2400300" cy="2733675"/>
            </a:xfrm>
            <a:custGeom>
              <a:avLst/>
              <a:gdLst/>
              <a:ahLst/>
              <a:cxnLst/>
              <a:rect l="l" t="t" r="r" b="b"/>
              <a:pathLst>
                <a:path w="2400300" h="2733675">
                  <a:moveTo>
                    <a:pt x="2000250" y="0"/>
                  </a:moveTo>
                  <a:lnTo>
                    <a:pt x="400050" y="0"/>
                  </a:lnTo>
                  <a:lnTo>
                    <a:pt x="353388" y="2690"/>
                  </a:lnTo>
                  <a:lnTo>
                    <a:pt x="308310" y="10563"/>
                  </a:lnTo>
                  <a:lnTo>
                    <a:pt x="265114" y="23318"/>
                  </a:lnTo>
                  <a:lnTo>
                    <a:pt x="224101" y="40654"/>
                  </a:lnTo>
                  <a:lnTo>
                    <a:pt x="185570" y="62273"/>
                  </a:lnTo>
                  <a:lnTo>
                    <a:pt x="149822" y="87874"/>
                  </a:lnTo>
                  <a:lnTo>
                    <a:pt x="117157" y="117157"/>
                  </a:lnTo>
                  <a:lnTo>
                    <a:pt x="87874" y="149822"/>
                  </a:lnTo>
                  <a:lnTo>
                    <a:pt x="62273" y="185570"/>
                  </a:lnTo>
                  <a:lnTo>
                    <a:pt x="40654" y="224101"/>
                  </a:lnTo>
                  <a:lnTo>
                    <a:pt x="23318" y="265114"/>
                  </a:lnTo>
                  <a:lnTo>
                    <a:pt x="10563" y="308310"/>
                  </a:lnTo>
                  <a:lnTo>
                    <a:pt x="2690" y="353388"/>
                  </a:lnTo>
                  <a:lnTo>
                    <a:pt x="0" y="400050"/>
                  </a:lnTo>
                  <a:lnTo>
                    <a:pt x="0" y="2333625"/>
                  </a:lnTo>
                  <a:lnTo>
                    <a:pt x="2690" y="2380286"/>
                  </a:lnTo>
                  <a:lnTo>
                    <a:pt x="10563" y="2425364"/>
                  </a:lnTo>
                  <a:lnTo>
                    <a:pt x="23318" y="2468560"/>
                  </a:lnTo>
                  <a:lnTo>
                    <a:pt x="40654" y="2509573"/>
                  </a:lnTo>
                  <a:lnTo>
                    <a:pt x="62273" y="2548104"/>
                  </a:lnTo>
                  <a:lnTo>
                    <a:pt x="87874" y="2583852"/>
                  </a:lnTo>
                  <a:lnTo>
                    <a:pt x="117157" y="2616517"/>
                  </a:lnTo>
                  <a:lnTo>
                    <a:pt x="149822" y="2645800"/>
                  </a:lnTo>
                  <a:lnTo>
                    <a:pt x="185570" y="2671401"/>
                  </a:lnTo>
                  <a:lnTo>
                    <a:pt x="224101" y="2693020"/>
                  </a:lnTo>
                  <a:lnTo>
                    <a:pt x="265114" y="2710356"/>
                  </a:lnTo>
                  <a:lnTo>
                    <a:pt x="308310" y="2723111"/>
                  </a:lnTo>
                  <a:lnTo>
                    <a:pt x="353388" y="2730984"/>
                  </a:lnTo>
                  <a:lnTo>
                    <a:pt x="400050" y="2733675"/>
                  </a:lnTo>
                  <a:lnTo>
                    <a:pt x="2000250" y="2733675"/>
                  </a:lnTo>
                  <a:lnTo>
                    <a:pt x="2046911" y="2730984"/>
                  </a:lnTo>
                  <a:lnTo>
                    <a:pt x="2091989" y="2723111"/>
                  </a:lnTo>
                  <a:lnTo>
                    <a:pt x="2135185" y="2710356"/>
                  </a:lnTo>
                  <a:lnTo>
                    <a:pt x="2176198" y="2693020"/>
                  </a:lnTo>
                  <a:lnTo>
                    <a:pt x="2214729" y="2671401"/>
                  </a:lnTo>
                  <a:lnTo>
                    <a:pt x="2250477" y="2645800"/>
                  </a:lnTo>
                  <a:lnTo>
                    <a:pt x="2283142" y="2616517"/>
                  </a:lnTo>
                  <a:lnTo>
                    <a:pt x="2312425" y="2583852"/>
                  </a:lnTo>
                  <a:lnTo>
                    <a:pt x="2338026" y="2548104"/>
                  </a:lnTo>
                  <a:lnTo>
                    <a:pt x="2359645" y="2509573"/>
                  </a:lnTo>
                  <a:lnTo>
                    <a:pt x="2376981" y="2468560"/>
                  </a:lnTo>
                  <a:lnTo>
                    <a:pt x="2389736" y="2425364"/>
                  </a:lnTo>
                  <a:lnTo>
                    <a:pt x="2397609" y="2380286"/>
                  </a:lnTo>
                  <a:lnTo>
                    <a:pt x="2400300" y="2333625"/>
                  </a:lnTo>
                  <a:lnTo>
                    <a:pt x="2400300" y="400050"/>
                  </a:lnTo>
                  <a:lnTo>
                    <a:pt x="2397609" y="353388"/>
                  </a:lnTo>
                  <a:lnTo>
                    <a:pt x="2389736" y="308310"/>
                  </a:lnTo>
                  <a:lnTo>
                    <a:pt x="2376981" y="265114"/>
                  </a:lnTo>
                  <a:lnTo>
                    <a:pt x="2359645" y="224101"/>
                  </a:lnTo>
                  <a:lnTo>
                    <a:pt x="2338026" y="185570"/>
                  </a:lnTo>
                  <a:lnTo>
                    <a:pt x="2312425" y="149822"/>
                  </a:lnTo>
                  <a:lnTo>
                    <a:pt x="2283142" y="117157"/>
                  </a:lnTo>
                  <a:lnTo>
                    <a:pt x="2250477" y="87874"/>
                  </a:lnTo>
                  <a:lnTo>
                    <a:pt x="2214729" y="62273"/>
                  </a:lnTo>
                  <a:lnTo>
                    <a:pt x="2176198" y="40654"/>
                  </a:lnTo>
                  <a:lnTo>
                    <a:pt x="2135185" y="23318"/>
                  </a:lnTo>
                  <a:lnTo>
                    <a:pt x="2091989" y="10563"/>
                  </a:lnTo>
                  <a:lnTo>
                    <a:pt x="2046911" y="269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6C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1875" y="2552700"/>
              <a:ext cx="2400300" cy="2733675"/>
            </a:xfrm>
            <a:custGeom>
              <a:avLst/>
              <a:gdLst/>
              <a:ahLst/>
              <a:cxnLst/>
              <a:rect l="l" t="t" r="r" b="b"/>
              <a:pathLst>
                <a:path w="2400300" h="2733675">
                  <a:moveTo>
                    <a:pt x="0" y="400050"/>
                  </a:moveTo>
                  <a:lnTo>
                    <a:pt x="2690" y="353388"/>
                  </a:lnTo>
                  <a:lnTo>
                    <a:pt x="10563" y="308310"/>
                  </a:lnTo>
                  <a:lnTo>
                    <a:pt x="23318" y="265114"/>
                  </a:lnTo>
                  <a:lnTo>
                    <a:pt x="40654" y="224101"/>
                  </a:lnTo>
                  <a:lnTo>
                    <a:pt x="62273" y="185570"/>
                  </a:lnTo>
                  <a:lnTo>
                    <a:pt x="87874" y="149822"/>
                  </a:lnTo>
                  <a:lnTo>
                    <a:pt x="117157" y="117157"/>
                  </a:lnTo>
                  <a:lnTo>
                    <a:pt x="149822" y="87874"/>
                  </a:lnTo>
                  <a:lnTo>
                    <a:pt x="185570" y="62273"/>
                  </a:lnTo>
                  <a:lnTo>
                    <a:pt x="224101" y="40654"/>
                  </a:lnTo>
                  <a:lnTo>
                    <a:pt x="265114" y="23318"/>
                  </a:lnTo>
                  <a:lnTo>
                    <a:pt x="308310" y="10563"/>
                  </a:lnTo>
                  <a:lnTo>
                    <a:pt x="353388" y="2690"/>
                  </a:lnTo>
                  <a:lnTo>
                    <a:pt x="400050" y="0"/>
                  </a:lnTo>
                  <a:lnTo>
                    <a:pt x="2000250" y="0"/>
                  </a:lnTo>
                  <a:lnTo>
                    <a:pt x="2046911" y="2690"/>
                  </a:lnTo>
                  <a:lnTo>
                    <a:pt x="2091989" y="10563"/>
                  </a:lnTo>
                  <a:lnTo>
                    <a:pt x="2135185" y="23318"/>
                  </a:lnTo>
                  <a:lnTo>
                    <a:pt x="2176198" y="40654"/>
                  </a:lnTo>
                  <a:lnTo>
                    <a:pt x="2214729" y="62273"/>
                  </a:lnTo>
                  <a:lnTo>
                    <a:pt x="2250477" y="87874"/>
                  </a:lnTo>
                  <a:lnTo>
                    <a:pt x="2283142" y="117157"/>
                  </a:lnTo>
                  <a:lnTo>
                    <a:pt x="2312425" y="149822"/>
                  </a:lnTo>
                  <a:lnTo>
                    <a:pt x="2338026" y="185570"/>
                  </a:lnTo>
                  <a:lnTo>
                    <a:pt x="2359645" y="224101"/>
                  </a:lnTo>
                  <a:lnTo>
                    <a:pt x="2376981" y="265114"/>
                  </a:lnTo>
                  <a:lnTo>
                    <a:pt x="2389736" y="308310"/>
                  </a:lnTo>
                  <a:lnTo>
                    <a:pt x="2397609" y="353388"/>
                  </a:lnTo>
                  <a:lnTo>
                    <a:pt x="2400300" y="400050"/>
                  </a:lnTo>
                  <a:lnTo>
                    <a:pt x="2400300" y="2333625"/>
                  </a:lnTo>
                  <a:lnTo>
                    <a:pt x="2397609" y="2380286"/>
                  </a:lnTo>
                  <a:lnTo>
                    <a:pt x="2389736" y="2425364"/>
                  </a:lnTo>
                  <a:lnTo>
                    <a:pt x="2376981" y="2468560"/>
                  </a:lnTo>
                  <a:lnTo>
                    <a:pt x="2359645" y="2509573"/>
                  </a:lnTo>
                  <a:lnTo>
                    <a:pt x="2338026" y="2548104"/>
                  </a:lnTo>
                  <a:lnTo>
                    <a:pt x="2312425" y="2583852"/>
                  </a:lnTo>
                  <a:lnTo>
                    <a:pt x="2283142" y="2616517"/>
                  </a:lnTo>
                  <a:lnTo>
                    <a:pt x="2250477" y="2645800"/>
                  </a:lnTo>
                  <a:lnTo>
                    <a:pt x="2214729" y="2671401"/>
                  </a:lnTo>
                  <a:lnTo>
                    <a:pt x="2176198" y="2693020"/>
                  </a:lnTo>
                  <a:lnTo>
                    <a:pt x="2135185" y="2710356"/>
                  </a:lnTo>
                  <a:lnTo>
                    <a:pt x="2091989" y="2723111"/>
                  </a:lnTo>
                  <a:lnTo>
                    <a:pt x="2046911" y="2730984"/>
                  </a:lnTo>
                  <a:lnTo>
                    <a:pt x="2000250" y="2733675"/>
                  </a:lnTo>
                  <a:lnTo>
                    <a:pt x="400050" y="2733675"/>
                  </a:lnTo>
                  <a:lnTo>
                    <a:pt x="353388" y="2730984"/>
                  </a:lnTo>
                  <a:lnTo>
                    <a:pt x="308310" y="2723111"/>
                  </a:lnTo>
                  <a:lnTo>
                    <a:pt x="265114" y="2710356"/>
                  </a:lnTo>
                  <a:lnTo>
                    <a:pt x="224101" y="2693020"/>
                  </a:lnTo>
                  <a:lnTo>
                    <a:pt x="185570" y="2671401"/>
                  </a:lnTo>
                  <a:lnTo>
                    <a:pt x="149822" y="2645800"/>
                  </a:lnTo>
                  <a:lnTo>
                    <a:pt x="117157" y="2616517"/>
                  </a:lnTo>
                  <a:lnTo>
                    <a:pt x="87874" y="2583852"/>
                  </a:lnTo>
                  <a:lnTo>
                    <a:pt x="62273" y="2548104"/>
                  </a:lnTo>
                  <a:lnTo>
                    <a:pt x="40654" y="2509573"/>
                  </a:lnTo>
                  <a:lnTo>
                    <a:pt x="23318" y="2468560"/>
                  </a:lnTo>
                  <a:lnTo>
                    <a:pt x="10563" y="2425364"/>
                  </a:lnTo>
                  <a:lnTo>
                    <a:pt x="2690" y="2380286"/>
                  </a:lnTo>
                  <a:lnTo>
                    <a:pt x="0" y="2333625"/>
                  </a:lnTo>
                  <a:lnTo>
                    <a:pt x="0" y="4000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93965" y="2658173"/>
            <a:ext cx="1988185" cy="25038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9855" marR="100330" indent="-3810" algn="ctr">
              <a:lnSpc>
                <a:spcPct val="100800"/>
              </a:lnSpc>
              <a:spcBef>
                <a:spcPts val="85"/>
              </a:spcBef>
            </a:pPr>
            <a:r>
              <a:rPr sz="1800" b="1" spc="45" dirty="0">
                <a:latin typeface="Calibri"/>
                <a:cs typeface="Calibri"/>
              </a:rPr>
              <a:t>Improved </a:t>
            </a:r>
            <a:r>
              <a:rPr sz="1800" b="1" spc="65" dirty="0">
                <a:latin typeface="Calibri"/>
                <a:cs typeface="Calibri"/>
              </a:rPr>
              <a:t>Pathways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95" dirty="0">
                <a:latin typeface="Calibri"/>
                <a:cs typeface="Calibri"/>
              </a:rPr>
              <a:t>Design </a:t>
            </a:r>
            <a:r>
              <a:rPr sz="1800" b="1" spc="50" dirty="0">
                <a:latin typeface="Calibri"/>
                <a:cs typeface="Calibri"/>
              </a:rPr>
              <a:t>through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95" dirty="0">
                <a:latin typeface="Calibri"/>
                <a:cs typeface="Calibri"/>
              </a:rPr>
              <a:t>GP </a:t>
            </a:r>
            <a:r>
              <a:rPr sz="1800" b="1" spc="105" dirty="0">
                <a:latin typeface="Calibri"/>
                <a:cs typeface="Calibri"/>
              </a:rPr>
              <a:t>plans: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70" dirty="0">
                <a:latin typeface="Calibri"/>
                <a:cs typeface="Calibri"/>
              </a:rPr>
              <a:t>Advising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spc="65" dirty="0">
                <a:latin typeface="Calibri"/>
                <a:cs typeface="Calibri"/>
              </a:rPr>
              <a:t>Equity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120" dirty="0">
                <a:latin typeface="Calibri"/>
                <a:cs typeface="Calibri"/>
              </a:rPr>
              <a:t>Focus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05"/>
              </a:lnSpc>
            </a:pPr>
            <a:r>
              <a:rPr sz="1800" dirty="0">
                <a:latin typeface="Calibri"/>
                <a:cs typeface="Calibri"/>
              </a:rPr>
              <a:t>Maximize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impact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60960" marR="55244" indent="2540" algn="ctr">
              <a:lnSpc>
                <a:spcPct val="100800"/>
              </a:lnSpc>
            </a:pPr>
            <a:r>
              <a:rPr sz="1800" dirty="0">
                <a:latin typeface="Calibri"/>
                <a:cs typeface="Calibri"/>
              </a:rPr>
              <a:t>student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outcomes </a:t>
            </a:r>
            <a:r>
              <a:rPr sz="1800" spc="60" dirty="0">
                <a:latin typeface="Calibri"/>
                <a:cs typeface="Calibri"/>
              </a:rPr>
              <a:t>and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center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 </a:t>
            </a:r>
            <a:r>
              <a:rPr sz="1800" spc="45" dirty="0">
                <a:latin typeface="Calibri"/>
                <a:cs typeface="Calibri"/>
              </a:rPr>
              <a:t>experiences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81250" y="3590925"/>
            <a:ext cx="1933575" cy="1857375"/>
            <a:chOff x="2381250" y="3590925"/>
            <a:chExt cx="1933575" cy="1857375"/>
          </a:xfrm>
        </p:grpSpPr>
        <p:sp>
          <p:nvSpPr>
            <p:cNvPr id="17" name="object 17"/>
            <p:cNvSpPr/>
            <p:nvPr/>
          </p:nvSpPr>
          <p:spPr>
            <a:xfrm>
              <a:off x="2390775" y="3600450"/>
              <a:ext cx="1914525" cy="1838325"/>
            </a:xfrm>
            <a:custGeom>
              <a:avLst/>
              <a:gdLst/>
              <a:ahLst/>
              <a:cxnLst/>
              <a:rect l="l" t="t" r="r" b="b"/>
              <a:pathLst>
                <a:path w="1914525" h="1838325">
                  <a:moveTo>
                    <a:pt x="1608074" y="0"/>
                  </a:moveTo>
                  <a:lnTo>
                    <a:pt x="306450" y="0"/>
                  </a:lnTo>
                  <a:lnTo>
                    <a:pt x="256732" y="4009"/>
                  </a:lnTo>
                  <a:lnTo>
                    <a:pt x="209572" y="15618"/>
                  </a:lnTo>
                  <a:lnTo>
                    <a:pt x="165600" y="34197"/>
                  </a:lnTo>
                  <a:lnTo>
                    <a:pt x="125446" y="59114"/>
                  </a:lnTo>
                  <a:lnTo>
                    <a:pt x="89741" y="89741"/>
                  </a:lnTo>
                  <a:lnTo>
                    <a:pt x="59114" y="125446"/>
                  </a:lnTo>
                  <a:lnTo>
                    <a:pt x="34197" y="165600"/>
                  </a:lnTo>
                  <a:lnTo>
                    <a:pt x="15618" y="209572"/>
                  </a:lnTo>
                  <a:lnTo>
                    <a:pt x="4009" y="256732"/>
                  </a:lnTo>
                  <a:lnTo>
                    <a:pt x="0" y="306450"/>
                  </a:lnTo>
                  <a:lnTo>
                    <a:pt x="0" y="1531874"/>
                  </a:lnTo>
                  <a:lnTo>
                    <a:pt x="4009" y="1581592"/>
                  </a:lnTo>
                  <a:lnTo>
                    <a:pt x="15618" y="1628752"/>
                  </a:lnTo>
                  <a:lnTo>
                    <a:pt x="34197" y="1672724"/>
                  </a:lnTo>
                  <a:lnTo>
                    <a:pt x="59114" y="1712878"/>
                  </a:lnTo>
                  <a:lnTo>
                    <a:pt x="89741" y="1748583"/>
                  </a:lnTo>
                  <a:lnTo>
                    <a:pt x="125446" y="1779210"/>
                  </a:lnTo>
                  <a:lnTo>
                    <a:pt x="165600" y="1804127"/>
                  </a:lnTo>
                  <a:lnTo>
                    <a:pt x="209572" y="1822706"/>
                  </a:lnTo>
                  <a:lnTo>
                    <a:pt x="256732" y="1834315"/>
                  </a:lnTo>
                  <a:lnTo>
                    <a:pt x="306450" y="1838325"/>
                  </a:lnTo>
                  <a:lnTo>
                    <a:pt x="1608074" y="1838325"/>
                  </a:lnTo>
                  <a:lnTo>
                    <a:pt x="1657792" y="1834315"/>
                  </a:lnTo>
                  <a:lnTo>
                    <a:pt x="1704952" y="1822706"/>
                  </a:lnTo>
                  <a:lnTo>
                    <a:pt x="1748924" y="1804127"/>
                  </a:lnTo>
                  <a:lnTo>
                    <a:pt x="1789078" y="1779210"/>
                  </a:lnTo>
                  <a:lnTo>
                    <a:pt x="1824783" y="1748583"/>
                  </a:lnTo>
                  <a:lnTo>
                    <a:pt x="1855410" y="1712878"/>
                  </a:lnTo>
                  <a:lnTo>
                    <a:pt x="1880327" y="1672724"/>
                  </a:lnTo>
                  <a:lnTo>
                    <a:pt x="1898906" y="1628752"/>
                  </a:lnTo>
                  <a:lnTo>
                    <a:pt x="1910515" y="1581592"/>
                  </a:lnTo>
                  <a:lnTo>
                    <a:pt x="1914525" y="1531874"/>
                  </a:lnTo>
                  <a:lnTo>
                    <a:pt x="1914525" y="306450"/>
                  </a:lnTo>
                  <a:lnTo>
                    <a:pt x="1910515" y="256732"/>
                  </a:lnTo>
                  <a:lnTo>
                    <a:pt x="1898906" y="209572"/>
                  </a:lnTo>
                  <a:lnTo>
                    <a:pt x="1880327" y="165600"/>
                  </a:lnTo>
                  <a:lnTo>
                    <a:pt x="1855410" y="125446"/>
                  </a:lnTo>
                  <a:lnTo>
                    <a:pt x="1824783" y="89741"/>
                  </a:lnTo>
                  <a:lnTo>
                    <a:pt x="1789078" y="59114"/>
                  </a:lnTo>
                  <a:lnTo>
                    <a:pt x="1748924" y="34197"/>
                  </a:lnTo>
                  <a:lnTo>
                    <a:pt x="1704952" y="15618"/>
                  </a:lnTo>
                  <a:lnTo>
                    <a:pt x="1657792" y="4009"/>
                  </a:lnTo>
                  <a:lnTo>
                    <a:pt x="1608074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0775" y="3600450"/>
              <a:ext cx="1914525" cy="1838325"/>
            </a:xfrm>
            <a:custGeom>
              <a:avLst/>
              <a:gdLst/>
              <a:ahLst/>
              <a:cxnLst/>
              <a:rect l="l" t="t" r="r" b="b"/>
              <a:pathLst>
                <a:path w="1914525" h="1838325">
                  <a:moveTo>
                    <a:pt x="0" y="306450"/>
                  </a:moveTo>
                  <a:lnTo>
                    <a:pt x="4009" y="256732"/>
                  </a:lnTo>
                  <a:lnTo>
                    <a:pt x="15618" y="209572"/>
                  </a:lnTo>
                  <a:lnTo>
                    <a:pt x="34197" y="165600"/>
                  </a:lnTo>
                  <a:lnTo>
                    <a:pt x="59114" y="125446"/>
                  </a:lnTo>
                  <a:lnTo>
                    <a:pt x="89741" y="89741"/>
                  </a:lnTo>
                  <a:lnTo>
                    <a:pt x="125446" y="59114"/>
                  </a:lnTo>
                  <a:lnTo>
                    <a:pt x="165600" y="34197"/>
                  </a:lnTo>
                  <a:lnTo>
                    <a:pt x="209572" y="15618"/>
                  </a:lnTo>
                  <a:lnTo>
                    <a:pt x="256732" y="4009"/>
                  </a:lnTo>
                  <a:lnTo>
                    <a:pt x="306450" y="0"/>
                  </a:lnTo>
                  <a:lnTo>
                    <a:pt x="1608074" y="0"/>
                  </a:lnTo>
                  <a:lnTo>
                    <a:pt x="1657792" y="4009"/>
                  </a:lnTo>
                  <a:lnTo>
                    <a:pt x="1704952" y="15618"/>
                  </a:lnTo>
                  <a:lnTo>
                    <a:pt x="1748924" y="34197"/>
                  </a:lnTo>
                  <a:lnTo>
                    <a:pt x="1789078" y="59114"/>
                  </a:lnTo>
                  <a:lnTo>
                    <a:pt x="1824783" y="89741"/>
                  </a:lnTo>
                  <a:lnTo>
                    <a:pt x="1855410" y="125446"/>
                  </a:lnTo>
                  <a:lnTo>
                    <a:pt x="1880327" y="165600"/>
                  </a:lnTo>
                  <a:lnTo>
                    <a:pt x="1898906" y="209572"/>
                  </a:lnTo>
                  <a:lnTo>
                    <a:pt x="1910515" y="256732"/>
                  </a:lnTo>
                  <a:lnTo>
                    <a:pt x="1914525" y="306450"/>
                  </a:lnTo>
                  <a:lnTo>
                    <a:pt x="1914525" y="1531874"/>
                  </a:lnTo>
                  <a:lnTo>
                    <a:pt x="1910515" y="1581592"/>
                  </a:lnTo>
                  <a:lnTo>
                    <a:pt x="1898906" y="1628752"/>
                  </a:lnTo>
                  <a:lnTo>
                    <a:pt x="1880327" y="1672724"/>
                  </a:lnTo>
                  <a:lnTo>
                    <a:pt x="1855410" y="1712878"/>
                  </a:lnTo>
                  <a:lnTo>
                    <a:pt x="1824783" y="1748583"/>
                  </a:lnTo>
                  <a:lnTo>
                    <a:pt x="1789078" y="1779210"/>
                  </a:lnTo>
                  <a:lnTo>
                    <a:pt x="1748924" y="1804127"/>
                  </a:lnTo>
                  <a:lnTo>
                    <a:pt x="1704952" y="1822706"/>
                  </a:lnTo>
                  <a:lnTo>
                    <a:pt x="1657792" y="1834315"/>
                  </a:lnTo>
                  <a:lnTo>
                    <a:pt x="1608074" y="1838325"/>
                  </a:lnTo>
                  <a:lnTo>
                    <a:pt x="306450" y="1838325"/>
                  </a:lnTo>
                  <a:lnTo>
                    <a:pt x="256732" y="1834315"/>
                  </a:lnTo>
                  <a:lnTo>
                    <a:pt x="209572" y="1822706"/>
                  </a:lnTo>
                  <a:lnTo>
                    <a:pt x="165600" y="1804127"/>
                  </a:lnTo>
                  <a:lnTo>
                    <a:pt x="125446" y="1779210"/>
                  </a:lnTo>
                  <a:lnTo>
                    <a:pt x="89741" y="1748583"/>
                  </a:lnTo>
                  <a:lnTo>
                    <a:pt x="59114" y="1712878"/>
                  </a:lnTo>
                  <a:lnTo>
                    <a:pt x="34197" y="1672724"/>
                  </a:lnTo>
                  <a:lnTo>
                    <a:pt x="15618" y="1628752"/>
                  </a:lnTo>
                  <a:lnTo>
                    <a:pt x="4009" y="1581592"/>
                  </a:lnTo>
                  <a:lnTo>
                    <a:pt x="0" y="1531874"/>
                  </a:lnTo>
                  <a:lnTo>
                    <a:pt x="0" y="3064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06420" y="3772852"/>
            <a:ext cx="147828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99900"/>
              </a:lnSpc>
              <a:spcBef>
                <a:spcPts val="100"/>
              </a:spcBef>
            </a:pPr>
            <a:r>
              <a:rPr sz="1200" b="1" spc="60" dirty="0">
                <a:latin typeface="Calibri"/>
                <a:cs typeface="Calibri"/>
              </a:rPr>
              <a:t>Increased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Guided </a:t>
            </a:r>
            <a:r>
              <a:rPr sz="1200" b="1" spc="10" dirty="0">
                <a:latin typeface="Calibri"/>
                <a:cs typeface="Calibri"/>
              </a:rPr>
              <a:t>Pathways</a:t>
            </a:r>
            <a:r>
              <a:rPr sz="1200" b="1" spc="27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capacity </a:t>
            </a:r>
            <a:r>
              <a:rPr sz="1200" spc="10" dirty="0">
                <a:latin typeface="Calibri"/>
                <a:cs typeface="Calibri"/>
              </a:rPr>
              <a:t>through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planning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feedback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system </a:t>
            </a:r>
            <a:r>
              <a:rPr sz="1200" spc="20" dirty="0">
                <a:latin typeface="Calibri"/>
                <a:cs typeface="Calibri"/>
              </a:rPr>
              <a:t>stakeholders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,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toolkit development, </a:t>
            </a:r>
            <a:r>
              <a:rPr sz="1200" spc="20" dirty="0">
                <a:latin typeface="Calibri"/>
                <a:cs typeface="Calibri"/>
              </a:rPr>
              <a:t>dissemination,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625" y="2762250"/>
            <a:ext cx="7419975" cy="2133600"/>
            <a:chOff x="47625" y="2762250"/>
            <a:chExt cx="7419975" cy="2133600"/>
          </a:xfrm>
        </p:grpSpPr>
        <p:sp>
          <p:nvSpPr>
            <p:cNvPr id="21" name="object 21"/>
            <p:cNvSpPr/>
            <p:nvPr/>
          </p:nvSpPr>
          <p:spPr>
            <a:xfrm>
              <a:off x="4341495" y="3241929"/>
              <a:ext cx="732155" cy="465455"/>
            </a:xfrm>
            <a:custGeom>
              <a:avLst/>
              <a:gdLst/>
              <a:ahLst/>
              <a:cxnLst/>
              <a:rect l="l" t="t" r="r" b="b"/>
              <a:pathLst>
                <a:path w="732154" h="465454">
                  <a:moveTo>
                    <a:pt x="65785" y="0"/>
                  </a:moveTo>
                  <a:lnTo>
                    <a:pt x="0" y="202565"/>
                  </a:lnTo>
                  <a:lnTo>
                    <a:pt x="496442" y="363855"/>
                  </a:lnTo>
                  <a:lnTo>
                    <a:pt x="463550" y="465201"/>
                  </a:lnTo>
                  <a:lnTo>
                    <a:pt x="731901" y="328422"/>
                  </a:lnTo>
                  <a:lnTo>
                    <a:pt x="595249" y="60071"/>
                  </a:lnTo>
                  <a:lnTo>
                    <a:pt x="562355" y="161290"/>
                  </a:lnTo>
                  <a:lnTo>
                    <a:pt x="6578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1495" y="3241929"/>
              <a:ext cx="732155" cy="465455"/>
            </a:xfrm>
            <a:custGeom>
              <a:avLst/>
              <a:gdLst/>
              <a:ahLst/>
              <a:cxnLst/>
              <a:rect l="l" t="t" r="r" b="b"/>
              <a:pathLst>
                <a:path w="732154" h="465454">
                  <a:moveTo>
                    <a:pt x="65785" y="0"/>
                  </a:moveTo>
                  <a:lnTo>
                    <a:pt x="562355" y="161290"/>
                  </a:lnTo>
                  <a:lnTo>
                    <a:pt x="595249" y="60071"/>
                  </a:lnTo>
                  <a:lnTo>
                    <a:pt x="731901" y="328422"/>
                  </a:lnTo>
                  <a:lnTo>
                    <a:pt x="463550" y="465201"/>
                  </a:lnTo>
                  <a:lnTo>
                    <a:pt x="496442" y="363855"/>
                  </a:lnTo>
                  <a:lnTo>
                    <a:pt x="0" y="202565"/>
                  </a:lnTo>
                  <a:lnTo>
                    <a:pt x="65785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54829" y="4022725"/>
              <a:ext cx="735330" cy="488315"/>
            </a:xfrm>
            <a:custGeom>
              <a:avLst/>
              <a:gdLst/>
              <a:ahLst/>
              <a:cxnLst/>
              <a:rect l="l" t="t" r="r" b="b"/>
              <a:pathLst>
                <a:path w="735329" h="488314">
                  <a:moveTo>
                    <a:pt x="454025" y="0"/>
                  </a:moveTo>
                  <a:lnTo>
                    <a:pt x="491490" y="102997"/>
                  </a:lnTo>
                  <a:lnTo>
                    <a:pt x="0" y="281813"/>
                  </a:lnTo>
                  <a:lnTo>
                    <a:pt x="74930" y="487806"/>
                  </a:lnTo>
                  <a:lnTo>
                    <a:pt x="566420" y="308991"/>
                  </a:lnTo>
                  <a:lnTo>
                    <a:pt x="603885" y="411988"/>
                  </a:lnTo>
                  <a:lnTo>
                    <a:pt x="734949" y="130937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4829" y="4022725"/>
              <a:ext cx="735330" cy="488315"/>
            </a:xfrm>
            <a:custGeom>
              <a:avLst/>
              <a:gdLst/>
              <a:ahLst/>
              <a:cxnLst/>
              <a:rect l="l" t="t" r="r" b="b"/>
              <a:pathLst>
                <a:path w="735329" h="488314">
                  <a:moveTo>
                    <a:pt x="0" y="281813"/>
                  </a:moveTo>
                  <a:lnTo>
                    <a:pt x="491490" y="102997"/>
                  </a:lnTo>
                  <a:lnTo>
                    <a:pt x="454025" y="0"/>
                  </a:lnTo>
                  <a:lnTo>
                    <a:pt x="734949" y="130937"/>
                  </a:lnTo>
                  <a:lnTo>
                    <a:pt x="603885" y="411988"/>
                  </a:lnTo>
                  <a:lnTo>
                    <a:pt x="566420" y="308991"/>
                  </a:lnTo>
                  <a:lnTo>
                    <a:pt x="74930" y="487806"/>
                  </a:lnTo>
                  <a:lnTo>
                    <a:pt x="0" y="28181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9400" y="3629025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552450" y="0"/>
                  </a:moveTo>
                  <a:lnTo>
                    <a:pt x="552450" y="138049"/>
                  </a:lnTo>
                  <a:lnTo>
                    <a:pt x="0" y="138049"/>
                  </a:lnTo>
                  <a:lnTo>
                    <a:pt x="0" y="414274"/>
                  </a:lnTo>
                  <a:lnTo>
                    <a:pt x="552450" y="414274"/>
                  </a:lnTo>
                  <a:lnTo>
                    <a:pt x="552450" y="552450"/>
                  </a:lnTo>
                  <a:lnTo>
                    <a:pt x="828675" y="276225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29400" y="3629025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0" y="138049"/>
                  </a:moveTo>
                  <a:lnTo>
                    <a:pt x="552450" y="138049"/>
                  </a:lnTo>
                  <a:lnTo>
                    <a:pt x="552450" y="0"/>
                  </a:lnTo>
                  <a:lnTo>
                    <a:pt x="828675" y="276225"/>
                  </a:lnTo>
                  <a:lnTo>
                    <a:pt x="552450" y="552450"/>
                  </a:lnTo>
                  <a:lnTo>
                    <a:pt x="552450" y="414274"/>
                  </a:lnTo>
                  <a:lnTo>
                    <a:pt x="0" y="414274"/>
                  </a:lnTo>
                  <a:lnTo>
                    <a:pt x="0" y="13804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50" y="2771775"/>
              <a:ext cx="1762125" cy="2114550"/>
            </a:xfrm>
            <a:custGeom>
              <a:avLst/>
              <a:gdLst/>
              <a:ahLst/>
              <a:cxnLst/>
              <a:rect l="l" t="t" r="r" b="b"/>
              <a:pathLst>
                <a:path w="1762125" h="2114550">
                  <a:moveTo>
                    <a:pt x="1762125" y="0"/>
                  </a:moveTo>
                  <a:lnTo>
                    <a:pt x="0" y="0"/>
                  </a:lnTo>
                  <a:lnTo>
                    <a:pt x="0" y="2114550"/>
                  </a:lnTo>
                  <a:lnTo>
                    <a:pt x="1762125" y="2114550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C1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50" y="2771775"/>
              <a:ext cx="1762125" cy="2114550"/>
            </a:xfrm>
            <a:custGeom>
              <a:avLst/>
              <a:gdLst/>
              <a:ahLst/>
              <a:cxnLst/>
              <a:rect l="l" t="t" r="r" b="b"/>
              <a:pathLst>
                <a:path w="1762125" h="2114550">
                  <a:moveTo>
                    <a:pt x="0" y="2114550"/>
                  </a:moveTo>
                  <a:lnTo>
                    <a:pt x="1762125" y="211455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21145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777" y="2867977"/>
            <a:ext cx="1358265" cy="19500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0320">
              <a:lnSpc>
                <a:spcPct val="100800"/>
              </a:lnSpc>
              <a:spcBef>
                <a:spcPts val="85"/>
              </a:spcBef>
            </a:pPr>
            <a:r>
              <a:rPr sz="1800" spc="40" dirty="0">
                <a:latin typeface="Calibri"/>
                <a:cs typeface="Calibri"/>
              </a:rPr>
              <a:t>Guided </a:t>
            </a:r>
            <a:r>
              <a:rPr sz="1800" spc="-10" dirty="0">
                <a:latin typeface="Calibri"/>
                <a:cs typeface="Calibri"/>
              </a:rPr>
              <a:t>Pathways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 2024: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</a:pPr>
            <a:r>
              <a:rPr sz="1800" spc="45" dirty="0">
                <a:latin typeface="Calibri"/>
                <a:cs typeface="Calibri"/>
              </a:rPr>
              <a:t>Leading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1800" spc="35" dirty="0">
                <a:latin typeface="Calibri"/>
                <a:cs typeface="Calibri"/>
              </a:rPr>
              <a:t>Indicators </a:t>
            </a:r>
            <a:r>
              <a:rPr sz="1800" dirty="0">
                <a:latin typeface="Calibri"/>
                <a:cs typeface="Calibri"/>
              </a:rPr>
              <a:t>(2024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4504" y="1609153"/>
            <a:ext cx="687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Calibri"/>
                <a:cs typeface="Calibri"/>
              </a:rPr>
              <a:t>Inputs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4119" y="2786697"/>
            <a:ext cx="867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5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401300" y="2838450"/>
            <a:ext cx="1590675" cy="2343150"/>
            <a:chOff x="10401300" y="2838450"/>
            <a:chExt cx="1590675" cy="2343150"/>
          </a:xfrm>
        </p:grpSpPr>
        <p:sp>
          <p:nvSpPr>
            <p:cNvPr id="33" name="object 33"/>
            <p:cNvSpPr/>
            <p:nvPr/>
          </p:nvSpPr>
          <p:spPr>
            <a:xfrm>
              <a:off x="10410825" y="2847975"/>
              <a:ext cx="1571625" cy="2324100"/>
            </a:xfrm>
            <a:custGeom>
              <a:avLst/>
              <a:gdLst/>
              <a:ahLst/>
              <a:cxnLst/>
              <a:rect l="l" t="t" r="r" b="b"/>
              <a:pathLst>
                <a:path w="1571625" h="2324100">
                  <a:moveTo>
                    <a:pt x="1571625" y="0"/>
                  </a:moveTo>
                  <a:lnTo>
                    <a:pt x="0" y="0"/>
                  </a:lnTo>
                  <a:lnTo>
                    <a:pt x="0" y="2324100"/>
                  </a:lnTo>
                  <a:lnTo>
                    <a:pt x="1571625" y="2324100"/>
                  </a:lnTo>
                  <a:lnTo>
                    <a:pt x="1571625" y="0"/>
                  </a:lnTo>
                  <a:close/>
                </a:path>
              </a:pathLst>
            </a:custGeom>
            <a:solidFill>
              <a:srgbClr val="E49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10825" y="2847975"/>
              <a:ext cx="1571625" cy="2324100"/>
            </a:xfrm>
            <a:custGeom>
              <a:avLst/>
              <a:gdLst/>
              <a:ahLst/>
              <a:cxnLst/>
              <a:rect l="l" t="t" r="r" b="b"/>
              <a:pathLst>
                <a:path w="1571625" h="2324100">
                  <a:moveTo>
                    <a:pt x="0" y="2324100"/>
                  </a:moveTo>
                  <a:lnTo>
                    <a:pt x="1571625" y="2324100"/>
                  </a:lnTo>
                  <a:lnTo>
                    <a:pt x="1571625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559415" y="3161347"/>
            <a:ext cx="132080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4765" algn="ctr">
              <a:lnSpc>
                <a:spcPct val="100099"/>
              </a:lnSpc>
              <a:spcBef>
                <a:spcPts val="100"/>
              </a:spcBef>
            </a:pPr>
            <a:r>
              <a:rPr sz="1800" spc="55" dirty="0">
                <a:latin typeface="Calibri"/>
                <a:cs typeface="Calibri"/>
              </a:rPr>
              <a:t>Increased </a:t>
            </a:r>
            <a:r>
              <a:rPr sz="1800" spc="40" dirty="0">
                <a:latin typeface="Calibri"/>
                <a:cs typeface="Calibri"/>
              </a:rPr>
              <a:t>completion, </a:t>
            </a:r>
            <a:r>
              <a:rPr sz="1800" dirty="0">
                <a:latin typeface="Calibri"/>
                <a:cs typeface="Calibri"/>
              </a:rPr>
              <a:t>transfer,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equity </a:t>
            </a:r>
            <a:r>
              <a:rPr sz="1800" dirty="0">
                <a:latin typeface="Calibri"/>
                <a:cs typeface="Calibri"/>
              </a:rPr>
              <a:t>(Measured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spc="50" dirty="0">
                <a:latin typeface="Calibri"/>
                <a:cs typeface="Calibri"/>
              </a:rPr>
              <a:t>2029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38300" y="3267075"/>
            <a:ext cx="8867775" cy="923925"/>
            <a:chOff x="1638300" y="3267075"/>
            <a:chExt cx="8867775" cy="923925"/>
          </a:xfrm>
        </p:grpSpPr>
        <p:sp>
          <p:nvSpPr>
            <p:cNvPr id="37" name="object 37"/>
            <p:cNvSpPr/>
            <p:nvPr/>
          </p:nvSpPr>
          <p:spPr>
            <a:xfrm>
              <a:off x="9667875" y="3629025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552450" y="0"/>
                  </a:moveTo>
                  <a:lnTo>
                    <a:pt x="552450" y="138049"/>
                  </a:lnTo>
                  <a:lnTo>
                    <a:pt x="0" y="138049"/>
                  </a:lnTo>
                  <a:lnTo>
                    <a:pt x="0" y="414274"/>
                  </a:lnTo>
                  <a:lnTo>
                    <a:pt x="552450" y="414274"/>
                  </a:lnTo>
                  <a:lnTo>
                    <a:pt x="552450" y="552450"/>
                  </a:lnTo>
                  <a:lnTo>
                    <a:pt x="828675" y="276225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67875" y="3629025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0" y="138049"/>
                  </a:moveTo>
                  <a:lnTo>
                    <a:pt x="552450" y="138049"/>
                  </a:lnTo>
                  <a:lnTo>
                    <a:pt x="552450" y="0"/>
                  </a:lnTo>
                  <a:lnTo>
                    <a:pt x="828675" y="276225"/>
                  </a:lnTo>
                  <a:lnTo>
                    <a:pt x="552450" y="552450"/>
                  </a:lnTo>
                  <a:lnTo>
                    <a:pt x="552450" y="414274"/>
                  </a:lnTo>
                  <a:lnTo>
                    <a:pt x="0" y="414274"/>
                  </a:lnTo>
                  <a:lnTo>
                    <a:pt x="0" y="13804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7825" y="3276600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552450" y="0"/>
                  </a:moveTo>
                  <a:lnTo>
                    <a:pt x="552450" y="138049"/>
                  </a:lnTo>
                  <a:lnTo>
                    <a:pt x="0" y="138049"/>
                  </a:lnTo>
                  <a:lnTo>
                    <a:pt x="0" y="414274"/>
                  </a:lnTo>
                  <a:lnTo>
                    <a:pt x="552450" y="414274"/>
                  </a:lnTo>
                  <a:lnTo>
                    <a:pt x="552450" y="552450"/>
                  </a:lnTo>
                  <a:lnTo>
                    <a:pt x="828675" y="276225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47825" y="3276600"/>
              <a:ext cx="828675" cy="552450"/>
            </a:xfrm>
            <a:custGeom>
              <a:avLst/>
              <a:gdLst/>
              <a:ahLst/>
              <a:cxnLst/>
              <a:rect l="l" t="t" r="r" b="b"/>
              <a:pathLst>
                <a:path w="828675" h="552450">
                  <a:moveTo>
                    <a:pt x="0" y="138049"/>
                  </a:moveTo>
                  <a:lnTo>
                    <a:pt x="552450" y="138049"/>
                  </a:lnTo>
                  <a:lnTo>
                    <a:pt x="552450" y="0"/>
                  </a:lnTo>
                  <a:lnTo>
                    <a:pt x="828675" y="276225"/>
                  </a:lnTo>
                  <a:lnTo>
                    <a:pt x="552450" y="552450"/>
                  </a:lnTo>
                  <a:lnTo>
                    <a:pt x="552450" y="414274"/>
                  </a:lnTo>
                  <a:lnTo>
                    <a:pt x="0" y="414274"/>
                  </a:lnTo>
                  <a:lnTo>
                    <a:pt x="0" y="13804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130285" y="2081212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5" dirty="0">
                <a:latin typeface="Calibri"/>
                <a:cs typeface="Calibri"/>
              </a:rPr>
              <a:t>Outcome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29543" y="2382837"/>
            <a:ext cx="765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30"/>
              </a:spcBef>
            </a:pPr>
            <a:r>
              <a:rPr dirty="0"/>
              <a:t>An</a:t>
            </a:r>
            <a:r>
              <a:rPr spc="-70" dirty="0"/>
              <a:t> </a:t>
            </a:r>
            <a:r>
              <a:rPr dirty="0"/>
              <a:t>Agile</a:t>
            </a:r>
            <a:r>
              <a:rPr spc="-70" dirty="0"/>
              <a:t> </a:t>
            </a:r>
            <a:r>
              <a:rPr spc="-1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9392" y="2810510"/>
            <a:ext cx="154305" cy="1278255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b="1" spc="65" dirty="0">
                <a:solidFill>
                  <a:srgbClr val="212121"/>
                </a:solidFill>
                <a:latin typeface="Calibri"/>
                <a:cs typeface="Calibri"/>
              </a:rPr>
              <a:t>Ascendium</a:t>
            </a:r>
            <a:r>
              <a:rPr sz="8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85" dirty="0">
                <a:solidFill>
                  <a:srgbClr val="212121"/>
                </a:solidFill>
                <a:latin typeface="Calibri"/>
                <a:cs typeface="Calibri"/>
              </a:rPr>
              <a:t>Scope</a:t>
            </a:r>
            <a:r>
              <a:rPr sz="8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212121"/>
                </a:solidFill>
                <a:latin typeface="Calibri"/>
                <a:cs typeface="Calibri"/>
              </a:rPr>
              <a:t>Review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75" y="1809750"/>
            <a:ext cx="1857375" cy="1857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7530" y="3929443"/>
            <a:ext cx="323913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429259" algn="ctr">
              <a:lnSpc>
                <a:spcPct val="111300"/>
              </a:lnSpc>
              <a:spcBef>
                <a:spcPts val="100"/>
              </a:spcBef>
            </a:pPr>
            <a:r>
              <a:rPr sz="1800" b="1" dirty="0">
                <a:solidFill>
                  <a:srgbClr val="202020"/>
                </a:solidFill>
                <a:latin typeface="Arial"/>
                <a:cs typeface="Arial"/>
              </a:rPr>
              <a:t>Centering</a:t>
            </a:r>
            <a:r>
              <a:rPr sz="1800" b="1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Arial"/>
                <a:cs typeface="Arial"/>
              </a:rPr>
              <a:t>continuous improvement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14100"/>
              </a:lnSpc>
              <a:spcBef>
                <a:spcPts val="55"/>
              </a:spcBef>
            </a:pP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Adapting</a:t>
            </a:r>
            <a:r>
              <a:rPr sz="1700" i="1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policies</a:t>
            </a:r>
            <a:r>
              <a:rPr sz="1700" i="1" spc="-7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sz="1700" i="1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practices </a:t>
            </a:r>
            <a:r>
              <a:rPr sz="1700" i="1" spc="-25" dirty="0">
                <a:solidFill>
                  <a:srgbClr val="202020"/>
                </a:solidFill>
                <a:latin typeface="Arial"/>
                <a:cs typeface="Arial"/>
              </a:rPr>
              <a:t>in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response</a:t>
            </a:r>
            <a:r>
              <a:rPr sz="1700" i="1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to</a:t>
            </a:r>
            <a:r>
              <a:rPr sz="1700" i="1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student</a:t>
            </a:r>
            <a:r>
              <a:rPr sz="1700" i="1" spc="-6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spc="-20" dirty="0">
                <a:solidFill>
                  <a:srgbClr val="202020"/>
                </a:solidFill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2075" y="1847850"/>
            <a:ext cx="1847850" cy="18573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1575" y="1990725"/>
            <a:ext cx="1847850" cy="18478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18965" y="3929443"/>
            <a:ext cx="3125470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26390" algn="ctr">
              <a:lnSpc>
                <a:spcPct val="111300"/>
              </a:lnSpc>
              <a:spcBef>
                <a:spcPts val="100"/>
              </a:spcBef>
            </a:pPr>
            <a:r>
              <a:rPr sz="1800" b="1" dirty="0">
                <a:solidFill>
                  <a:srgbClr val="202020"/>
                </a:solidFill>
                <a:latin typeface="Arial"/>
                <a:cs typeface="Arial"/>
              </a:rPr>
              <a:t>Connecting</a:t>
            </a:r>
            <a:r>
              <a:rPr sz="1800" b="1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020"/>
                </a:solidFill>
                <a:latin typeface="Arial"/>
                <a:cs typeface="Arial"/>
              </a:rPr>
              <a:t>policy</a:t>
            </a:r>
            <a:r>
              <a:rPr sz="1800" b="1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0202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202020"/>
                </a:solidFill>
                <a:latin typeface="Arial"/>
                <a:cs typeface="Arial"/>
              </a:rPr>
              <a:t>practice</a:t>
            </a:r>
            <a:r>
              <a:rPr sz="1800" b="1" spc="-10" dirty="0">
                <a:solidFill>
                  <a:srgbClr val="202020"/>
                </a:solidFill>
                <a:latin typeface="Arial"/>
                <a:cs typeface="Arial"/>
              </a:rPr>
              <a:t> reforms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14100"/>
              </a:lnSpc>
              <a:spcBef>
                <a:spcPts val="55"/>
              </a:spcBef>
            </a:pPr>
            <a:r>
              <a:rPr sz="1700" i="1" dirty="0">
                <a:latin typeface="Arial"/>
                <a:cs typeface="Arial"/>
              </a:rPr>
              <a:t>Marrying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policy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and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practice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into </a:t>
            </a:r>
            <a:r>
              <a:rPr sz="1700" i="1" dirty="0">
                <a:latin typeface="Arial"/>
                <a:cs typeface="Arial"/>
              </a:rPr>
              <a:t>interconnected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feedback</a:t>
            </a:r>
            <a:r>
              <a:rPr sz="1700" i="1" spc="-9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cycles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5640" y="3929443"/>
            <a:ext cx="2853690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373380" algn="ctr">
              <a:lnSpc>
                <a:spcPct val="111300"/>
              </a:lnSpc>
              <a:spcBef>
                <a:spcPts val="100"/>
              </a:spcBef>
            </a:pPr>
            <a:r>
              <a:rPr sz="1800" b="1" dirty="0">
                <a:solidFill>
                  <a:srgbClr val="202020"/>
                </a:solidFill>
                <a:latin typeface="Arial"/>
                <a:cs typeface="Arial"/>
              </a:rPr>
              <a:t>Prioritizing</a:t>
            </a:r>
            <a:r>
              <a:rPr sz="1800" b="1" spc="-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Arial"/>
                <a:cs typeface="Arial"/>
              </a:rPr>
              <a:t>student outcomes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14100"/>
              </a:lnSpc>
              <a:spcBef>
                <a:spcPts val="55"/>
              </a:spcBef>
            </a:pP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Prioritizing</a:t>
            </a:r>
            <a:r>
              <a:rPr sz="1700" i="1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intentional</a:t>
            </a:r>
            <a:r>
              <a:rPr sz="1700" i="1" spc="-7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202020"/>
                </a:solidFill>
                <a:latin typeface="Arial"/>
                <a:cs typeface="Arial"/>
              </a:rPr>
              <a:t>student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outcomes</a:t>
            </a:r>
            <a:r>
              <a:rPr sz="1700" i="1" spc="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202020"/>
                </a:solidFill>
                <a:latin typeface="Arial"/>
                <a:cs typeface="Arial"/>
              </a:rPr>
              <a:t>in program</a:t>
            </a:r>
            <a:r>
              <a:rPr sz="1700" i="1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202020"/>
                </a:solidFill>
                <a:latin typeface="Arial"/>
                <a:cs typeface="Arial"/>
              </a:rPr>
              <a:t>design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4834" y="6375082"/>
            <a:ext cx="10731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67676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7276" y="2186051"/>
            <a:ext cx="5927725" cy="0"/>
          </a:xfrm>
          <a:custGeom>
            <a:avLst/>
            <a:gdLst/>
            <a:ahLst/>
            <a:cxnLst/>
            <a:rect l="l" t="t" r="r" b="b"/>
            <a:pathLst>
              <a:path w="5927725">
                <a:moveTo>
                  <a:pt x="0" y="0"/>
                </a:moveTo>
                <a:lnTo>
                  <a:pt x="5927598" y="0"/>
                </a:lnTo>
              </a:path>
            </a:pathLst>
          </a:custGeom>
          <a:ln w="88900">
            <a:solidFill>
              <a:srgbClr val="186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4509" y="1640839"/>
            <a:ext cx="318643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latin typeface="Georgia"/>
                <a:cs typeface="Georgia"/>
              </a:rPr>
              <a:t>Guided</a:t>
            </a:r>
            <a:r>
              <a:rPr sz="2750" b="1" spc="105" dirty="0">
                <a:latin typeface="Georgia"/>
                <a:cs typeface="Georgia"/>
              </a:rPr>
              <a:t> </a:t>
            </a:r>
            <a:r>
              <a:rPr sz="2750" b="1" spc="-10" dirty="0">
                <a:latin typeface="Georgia"/>
                <a:cs typeface="Georgia"/>
              </a:rPr>
              <a:t>Pathways</a:t>
            </a:r>
            <a:endParaRPr sz="275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Our</a:t>
            </a:r>
            <a:r>
              <a:rPr spc="-25" dirty="0"/>
              <a:t> </a:t>
            </a:r>
            <a:r>
              <a:rPr spc="-10" dirty="0"/>
              <a:t>goals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94257" y="2773933"/>
            <a:ext cx="142875" cy="13436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b="1" dirty="0">
                <a:solidFill>
                  <a:srgbClr val="212121"/>
                </a:solidFill>
                <a:latin typeface="Arial"/>
                <a:cs typeface="Arial"/>
              </a:rPr>
              <a:t>Ascendium</a:t>
            </a:r>
            <a:r>
              <a:rPr sz="800" b="1" spc="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12121"/>
                </a:solidFill>
                <a:latin typeface="Arial"/>
                <a:cs typeface="Arial"/>
              </a:rPr>
              <a:t>Scope</a:t>
            </a:r>
            <a:r>
              <a:rPr sz="800" b="1" spc="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12121"/>
                </a:solidFill>
                <a:latin typeface="Arial"/>
                <a:cs typeface="Arial"/>
              </a:rPr>
              <a:t>Review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1170" y="2552382"/>
            <a:ext cx="6146800" cy="9512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6385">
              <a:lnSpc>
                <a:spcPct val="112999"/>
              </a:lnSpc>
              <a:spcBef>
                <a:spcPts val="60"/>
              </a:spcBef>
              <a:buSzPct val="102777"/>
              <a:buFont typeface="Wingdings"/>
              <a:buChar char="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Update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Guided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Pathways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strategy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KPIs,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cycles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advance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2026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planning</a:t>
            </a:r>
            <a:r>
              <a:rPr sz="1800" spc="-10" dirty="0">
                <a:latin typeface="Arial"/>
                <a:cs typeface="Arial"/>
              </a:rPr>
              <a:t> 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1170" y="3792791"/>
            <a:ext cx="6068695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14700"/>
              </a:lnSpc>
              <a:spcBef>
                <a:spcPts val="100"/>
              </a:spcBef>
              <a:buSzPct val="102777"/>
              <a:buFont typeface="Wingdings"/>
              <a:buChar char="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Build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capacity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Guided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Pathways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Planning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through </a:t>
            </a:r>
            <a:r>
              <a:rPr sz="1800" dirty="0">
                <a:latin typeface="Arial"/>
                <a:cs typeface="Arial"/>
              </a:rPr>
              <a:t>resources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(i.e.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planning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toolkit)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98450" marR="313055" indent="-286385">
              <a:lnSpc>
                <a:spcPct val="114700"/>
              </a:lnSpc>
              <a:buSzPct val="102777"/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Implement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statewide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student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advising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platform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building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colleges’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recent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adoption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common </a:t>
            </a:r>
            <a:r>
              <a:rPr sz="1800" dirty="0">
                <a:latin typeface="Arial"/>
                <a:cs typeface="Arial"/>
              </a:rPr>
              <a:t>Enterprise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Resource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(ERP),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ctcLink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3150" y="6710362"/>
            <a:ext cx="7284084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u="sng" spc="30" dirty="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Calibri"/>
                <a:cs typeface="Calibri"/>
                <a:hlinkClick r:id="rId2"/>
              </a:rPr>
              <a:t>https://silhouettegarden.com/download/north-</a:t>
            </a:r>
            <a:r>
              <a:rPr sz="950" u="sng" spc="45" dirty="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Calibri"/>
                <a:cs typeface="Calibri"/>
                <a:hlinkClick r:id="rId2"/>
              </a:rPr>
              <a:t>carolina-</a:t>
            </a:r>
            <a:r>
              <a:rPr sz="950" u="sng" spc="30" dirty="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Calibri"/>
                <a:cs typeface="Calibri"/>
                <a:hlinkClick r:id="rId2"/>
              </a:rPr>
              <a:t>silhouette/#terms</a:t>
            </a:r>
            <a:r>
              <a:rPr sz="950" u="none" spc="30" dirty="0">
                <a:solidFill>
                  <a:srgbClr val="BEBEBE"/>
                </a:solidFill>
                <a:latin typeface="Calibri"/>
                <a:cs typeface="Calibri"/>
              </a:rPr>
              <a:t>;</a:t>
            </a:r>
            <a:r>
              <a:rPr sz="950" u="none" spc="300" dirty="0">
                <a:solidFill>
                  <a:srgbClr val="BEBEBE"/>
                </a:solidFill>
                <a:latin typeface="Calibri"/>
                <a:cs typeface="Calibri"/>
              </a:rPr>
              <a:t>   </a:t>
            </a:r>
            <a:r>
              <a:rPr sz="950" u="none" spc="30" dirty="0">
                <a:solidFill>
                  <a:srgbClr val="BEBEBE"/>
                </a:solidFill>
                <a:latin typeface="Calibri"/>
                <a:cs typeface="Calibri"/>
              </a:rPr>
              <a:t>https://silhouettegarden.com/download/washington-</a:t>
            </a:r>
            <a:r>
              <a:rPr sz="950" u="none" spc="-20" dirty="0">
                <a:solidFill>
                  <a:srgbClr val="BEBEBE"/>
                </a:solidFill>
                <a:latin typeface="Calibri"/>
                <a:cs typeface="Calibri"/>
              </a:rPr>
              <a:t>silh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2752725"/>
            <a:ext cx="2838450" cy="15049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90675" y="3244532"/>
            <a:ext cx="149352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Washington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Widescreen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Segoe UI</vt:lpstr>
      <vt:lpstr>Times New Roman</vt:lpstr>
      <vt:lpstr>Wingdings</vt:lpstr>
      <vt:lpstr>Office Theme</vt:lpstr>
      <vt:lpstr>JFF &amp; SBCTC</vt:lpstr>
      <vt:lpstr>Our mission</vt:lpstr>
      <vt:lpstr>Our vision &amp; North Star</vt:lpstr>
      <vt:lpstr>OUR PARTNERS</vt:lpstr>
      <vt:lpstr>JFF is supporting the State Board through two distinct, but complementary projects aimed at advancing student success and equity.</vt:lpstr>
      <vt:lpstr>JFF/WA Projects</vt:lpstr>
      <vt:lpstr>From Planning to Impact: How Guided Pathways Implementation Bridges Leading and Lagging Indicators</vt:lpstr>
      <vt:lpstr>An Agile Approach</vt:lpstr>
      <vt:lpstr>Our goals</vt:lpstr>
      <vt:lpstr>Guidebook- Key Components</vt:lpstr>
      <vt:lpstr>JFF will collaborate with the State Board to work with five early adopter institutions to...</vt:lpstr>
      <vt:lpstr>Application Process</vt:lpstr>
      <vt:lpstr>Institutions Selected for the Early Adopter Advising Implementation Project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Edith Abbenhaus</dc:creator>
  <cp:lastModifiedBy>Edith Abbenhaus</cp:lastModifiedBy>
  <cp:revision>1</cp:revision>
  <dcterms:created xsi:type="dcterms:W3CDTF">2025-06-05T15:30:17Z</dcterms:created>
  <dcterms:modified xsi:type="dcterms:W3CDTF">2025-06-05T17:04:52Z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2025-06-05T00:00:00Z</vt:filetime>
  </property>
  <property fmtid="{D5CDD505-2E9C-101B-9397-08002B2CF9AE}" pid="3" name="LastSaved">
    <vt:filetime>2025-06-05T00:00:00Z</vt:filetime>
  </property>
</Properties>
</file>