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4"/>
  </p:sldMasterIdLst>
  <p:notesMasterIdLst>
    <p:notesMasterId r:id="rId13"/>
  </p:notesMasterIdLst>
  <p:handoutMasterIdLst>
    <p:handoutMasterId r:id="rId14"/>
  </p:handoutMasterIdLst>
  <p:sldIdLst>
    <p:sldId id="259" r:id="rId5"/>
    <p:sldId id="453" r:id="rId6"/>
    <p:sldId id="450" r:id="rId7"/>
    <p:sldId id="454" r:id="rId8"/>
    <p:sldId id="1874" r:id="rId9"/>
    <p:sldId id="448" r:id="rId10"/>
    <p:sldId id="452" r:id="rId11"/>
    <p:sldId id="44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9AE568-D46D-B762-0418-B6766292C8C1}" name="Jamie Traugott" initials="JT" userId="S::jtraugott@sbctc.edu::4de29b93-650c-43d9-889c-a7dbcef3a6a9" providerId="AD"/>
  <p188:author id="{2D310BB2-65E8-EFF0-C791-A12D4EBF0602}" name="Jessica Perez" initials="JP" userId="S::jperez@sbctc.edu::8fad718c-12e0-4cb9-8b9b-f106fe80067d"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1460" y="4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2/5/2025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2/5/2025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pPr defTabSz="942289">
              <a:defRPr/>
            </a:pPr>
            <a:r>
              <a:rPr lang="en-US" cap="none" dirty="0">
                <a:cs typeface="Calibri"/>
              </a:rPr>
              <a:t>According to the results of a recent statewide survey of public college students, (fall 2024)</a:t>
            </a:r>
            <a:endParaRPr lang="en-US" cap="none" dirty="0"/>
          </a:p>
          <a:p>
            <a:pPr defTabSz="942289">
              <a:defRPr/>
            </a:pPr>
            <a:r>
              <a:rPr lang="en-US" cap="none" dirty="0"/>
              <a:t>Over half (53%) had experienced food and/or housing security or homelessness </a:t>
            </a:r>
          </a:p>
          <a:p>
            <a:pPr defTabSz="942289">
              <a:defRPr/>
            </a:pPr>
            <a:endParaRPr lang="en-US" i="1" cap="none" dirty="0"/>
          </a:p>
          <a:p>
            <a:pPr defTabSz="942289">
              <a:defRPr/>
            </a:pPr>
            <a:r>
              <a:rPr lang="en-US" i="0" cap="none" dirty="0"/>
              <a:t>This overall rate of basic needs insecurity is 3 percentage points higher than was reported in the fall 2022 survey.</a:t>
            </a:r>
          </a:p>
          <a:p>
            <a:pPr defTabSz="942289">
              <a:defRPr/>
            </a:pPr>
            <a:endParaRPr lang="en-US" i="0" cap="none" dirty="0"/>
          </a:p>
          <a:p>
            <a:pPr defTabSz="942289">
              <a:defRPr/>
            </a:pPr>
            <a:r>
              <a:rPr lang="en-US" i="1" cap="none" dirty="0"/>
              <a:t>    </a:t>
            </a:r>
            <a:endParaRPr lang="en-US" i="1" cap="none" dirty="0">
              <a:latin typeface="Calibri" panose="020F0502020204030204"/>
              <a:ea typeface="Calibri" panose="020F0502020204030204" pitchFamily="34" charset="0"/>
              <a:cs typeface="Calibri"/>
            </a:endParaRPr>
          </a:p>
          <a:p>
            <a:r>
              <a:rPr lang="en-US" cap="none" dirty="0">
                <a:cs typeface="Calibri"/>
              </a:rPr>
              <a:t>Breaking that down a bit more</a:t>
            </a:r>
            <a:endParaRPr lang="en-US" cap="none" dirty="0"/>
          </a:p>
          <a:p>
            <a:endParaRPr lang="en-US" cap="none" dirty="0"/>
          </a:p>
          <a:p>
            <a:r>
              <a:rPr lang="en-US" cap="none" dirty="0"/>
              <a:t>·     </a:t>
            </a:r>
            <a:r>
              <a:rPr lang="en-US" b="1" cap="none" dirty="0"/>
              <a:t>About 5 out of 10 </a:t>
            </a:r>
            <a:r>
              <a:rPr lang="en-US" cap="none" dirty="0"/>
              <a:t>students (45%) experienced food insecurity within the prior month</a:t>
            </a:r>
            <a:endParaRPr lang="en-US" cap="none" dirty="0">
              <a:ea typeface="Calibri"/>
              <a:cs typeface="Calibri"/>
            </a:endParaRPr>
          </a:p>
          <a:p>
            <a:r>
              <a:rPr lang="en-US" cap="none" dirty="0"/>
              <a:t>·      </a:t>
            </a:r>
            <a:r>
              <a:rPr lang="en-US" b="1" cap="none" dirty="0"/>
              <a:t>4 out of 10 </a:t>
            </a:r>
            <a:r>
              <a:rPr lang="en-US" cap="none" dirty="0"/>
              <a:t>students (38%) experienced housing insecurity within the prior 12 months</a:t>
            </a:r>
            <a:endParaRPr lang="en-US" cap="none" dirty="0">
              <a:ea typeface="Calibri"/>
              <a:cs typeface="Calibri"/>
            </a:endParaRPr>
          </a:p>
          <a:p>
            <a:r>
              <a:rPr lang="en-US" cap="none" dirty="0"/>
              <a:t>·      </a:t>
            </a:r>
            <a:r>
              <a:rPr lang="en-US" b="1" cap="none" dirty="0"/>
              <a:t>1 out of 10 </a:t>
            </a:r>
            <a:r>
              <a:rPr lang="en-US" cap="none" dirty="0"/>
              <a:t>students (13%) experienced homelessness within the prior 12 months</a:t>
            </a:r>
          </a:p>
          <a:p>
            <a:endParaRPr lang="en-US" cap="none" dirty="0"/>
          </a:p>
          <a:p>
            <a:r>
              <a:rPr lang="en-US" cap="none" dirty="0"/>
              <a:t>While the rates of housing insecurity and homelessness only slightly increased since two years ago, food insecurity increased 6 </a:t>
            </a:r>
            <a:r>
              <a:rPr lang="en-US" cap="none" baseline="0" dirty="0"/>
              <a:t>percentage points.</a:t>
            </a:r>
          </a:p>
          <a:p>
            <a:endParaRPr lang="en-US" i="1" cap="none" baseline="0" dirty="0">
              <a:latin typeface="Calibri"/>
              <a:ea typeface="Calibri" panose="020F0502020204030204" pitchFamily="34" charset="0"/>
              <a:cs typeface="Calibri"/>
            </a:endParaRPr>
          </a:p>
          <a:p>
            <a:r>
              <a:rPr lang="en-US" sz="1200" b="1" cap="none" baseline="0" dirty="0"/>
              <a:t>Less than half </a:t>
            </a:r>
            <a:r>
              <a:rPr lang="en-US" sz="1200" cap="none" baseline="0" dirty="0"/>
              <a:t>of CTC students experiencing insecurity accessed basic needs support resources in the last 6 months:</a:t>
            </a:r>
          </a:p>
          <a:p>
            <a:endParaRPr lang="en-US" sz="1200" cap="none" baseline="0" dirty="0"/>
          </a:p>
          <a:p>
            <a:pPr marL="342900" indent="-342900">
              <a:buFont typeface="Arial" panose="020B0604020202020204" pitchFamily="34" charset="0"/>
              <a:buChar char="•"/>
            </a:pPr>
            <a:r>
              <a:rPr lang="en-US" sz="1200" cap="none" baseline="0" dirty="0"/>
              <a:t>49% had accessed public resources</a:t>
            </a:r>
          </a:p>
          <a:p>
            <a:pPr marL="342900" indent="-342900">
              <a:buFont typeface="Arial" panose="020B0604020202020204" pitchFamily="34" charset="0"/>
              <a:buChar char="•"/>
            </a:pPr>
            <a:r>
              <a:rPr lang="en-US" sz="1200" cap="none" baseline="0" dirty="0"/>
              <a:t>28% had accessed college or campus resources</a:t>
            </a:r>
          </a:p>
          <a:p>
            <a:endParaRPr lang="en-US" i="1" cap="none" baseline="0" dirty="0">
              <a:latin typeface="Calibri"/>
              <a:ea typeface="Calibri" panose="020F0502020204030204" pitchFamily="34" charset="0"/>
              <a:cs typeface="Calibri"/>
            </a:endParaRPr>
          </a:p>
          <a:p>
            <a:r>
              <a:rPr lang="en-US" cap="none" baseline="0" dirty="0">
                <a:latin typeface="Calibri"/>
                <a:ea typeface="Calibri"/>
                <a:cs typeface="Calibri"/>
              </a:rPr>
              <a:t>The survey also revealed Disproportionate impacts on student subpopulations</a:t>
            </a:r>
          </a:p>
          <a:p>
            <a:r>
              <a:rPr lang="en-US" cap="none" baseline="0" dirty="0">
                <a:latin typeface="Calibri" panose="020F0502020204030204"/>
                <a:ea typeface="Calibri" panose="020F0502020204030204" pitchFamily="34" charset="0"/>
                <a:cs typeface="Calibri"/>
              </a:rPr>
              <a:t>For example, The highest rates of basic needs insecurity were reported from students who had experienced homelessness during high school, former foster youth, and Native American students --- all of whom experience basic needs </a:t>
            </a:r>
            <a:r>
              <a:rPr lang="en-US" cap="none" baseline="0">
                <a:latin typeface="Calibri" panose="020F0502020204030204"/>
                <a:ea typeface="Calibri" panose="020F0502020204030204" pitchFamily="34" charset="0"/>
                <a:cs typeface="Calibri"/>
              </a:rPr>
              <a:t>insecurity rates of </a:t>
            </a:r>
            <a:r>
              <a:rPr lang="en-US" cap="none" baseline="0" dirty="0">
                <a:latin typeface="Calibri" panose="020F0502020204030204"/>
                <a:ea typeface="Calibri" panose="020F0502020204030204" pitchFamily="34" charset="0"/>
                <a:cs typeface="Calibri"/>
              </a:rPr>
              <a:t>over 80%.</a:t>
            </a:r>
          </a:p>
          <a:p>
            <a:endParaRPr lang="en-US" cap="all" dirty="0">
              <a:latin typeface="Calibri" panose="020F0502020204030204"/>
              <a:ea typeface="Calibri" panose="020F0502020204030204" pitchFamily="34" charset="0"/>
              <a:cs typeface="Calibri"/>
            </a:endParaRPr>
          </a:p>
          <a:p>
            <a:endParaRPr lang="en-US" cap="all" dirty="0">
              <a:latin typeface="Calibri"/>
              <a:ea typeface="Calibri"/>
              <a:cs typeface="Calibri"/>
            </a:endParaRPr>
          </a:p>
          <a:p>
            <a:pPr marL="342900" indent="-342900">
              <a:buFont typeface="Arial" panose="020B0604020202020204" pitchFamily="34" charset="0"/>
              <a:buChar char="•"/>
            </a:pPr>
            <a:endParaRPr lang="en-US" sz="1200" dirty="0"/>
          </a:p>
          <a:p>
            <a:pPr marL="342900" indent="-342900">
              <a:buFont typeface="Arial" panose="020B0604020202020204" pitchFamily="34" charset="0"/>
              <a:buChar char="•"/>
            </a:pPr>
            <a:r>
              <a:rPr lang="en-US" sz="1200" dirty="0"/>
              <a:t>The survey also shows a concerning increase in another dimension of basic needs.  43% of CTC students report inadequate access to healthcare (6% higher than prior survey), and 48% report inadequate access to mental healthcare (12% higher than prior survey).</a:t>
            </a:r>
          </a:p>
          <a:p>
            <a:pPr marL="342900" indent="-342900">
              <a:buFont typeface="Arial" panose="020B0604020202020204" pitchFamily="34" charset="0"/>
              <a:buChar char="•"/>
            </a:pPr>
            <a:endParaRPr lang="en-US" sz="1200" dirty="0"/>
          </a:p>
          <a:p>
            <a:pPr marL="342900" indent="-342900">
              <a:buFont typeface="Arial" panose="020B0604020202020204" pitchFamily="34" charset="0"/>
              <a:buChar char="•"/>
            </a:pPr>
            <a:endParaRPr lang="en-US" sz="1200" dirty="0"/>
          </a:p>
          <a:p>
            <a:r>
              <a:rPr lang="en-US" cap="none" dirty="0">
                <a:latin typeface="Calibri"/>
                <a:ea typeface="Calibri"/>
                <a:cs typeface="Calibri"/>
              </a:rPr>
              <a:t>The Washington Student Achievement Council will officially release the statewide results next week, and the colleges will also receive their own local results in the near future.</a:t>
            </a:r>
          </a:p>
          <a:p>
            <a:endParaRPr lang="en-US" cap="none" dirty="0">
              <a:latin typeface="Calibri"/>
              <a:ea typeface="Calibri"/>
              <a:cs typeface="Calibri"/>
            </a:endParaRPr>
          </a:p>
          <a:p>
            <a:r>
              <a:rPr lang="en-US" cap="none" dirty="0">
                <a:latin typeface="Calibri"/>
                <a:ea typeface="Calibri"/>
                <a:cs typeface="Calibri"/>
              </a:rPr>
              <a:t>Update: Since </a:t>
            </a:r>
            <a:r>
              <a:rPr lang="en-US" cap="none" dirty="0" err="1">
                <a:latin typeface="Calibri"/>
                <a:ea typeface="Calibri"/>
                <a:cs typeface="Calibri"/>
              </a:rPr>
              <a:t>BEdA</a:t>
            </a:r>
            <a:r>
              <a:rPr lang="en-US" cap="none" dirty="0">
                <a:latin typeface="Calibri"/>
                <a:ea typeface="Calibri"/>
                <a:cs typeface="Calibri"/>
              </a:rPr>
              <a:t> students were inadvertently excluded from the fall administration, SBCTC Research is conducting another round of the survey just with the </a:t>
            </a:r>
            <a:r>
              <a:rPr lang="en-US" cap="none" dirty="0" err="1">
                <a:latin typeface="Calibri"/>
                <a:ea typeface="Calibri"/>
                <a:cs typeface="Calibri"/>
              </a:rPr>
              <a:t>BEdA</a:t>
            </a:r>
            <a:r>
              <a:rPr lang="en-US" cap="none" dirty="0">
                <a:latin typeface="Calibri"/>
                <a:ea typeface="Calibri"/>
                <a:cs typeface="Calibri"/>
              </a:rPr>
              <a:t> population.  That survey will launch Feb. 3 and remain open through Feb. 21.</a:t>
            </a:r>
          </a:p>
          <a:p>
            <a:endParaRPr lang="en-US" cap="all" dirty="0">
              <a:latin typeface="Calibri" panose="020F0502020204030204"/>
              <a:ea typeface="Calibri" panose="020F0502020204030204" pitchFamily="34" charset="0"/>
              <a:cs typeface="Calibri"/>
            </a:endParaRPr>
          </a:p>
          <a:p>
            <a:pPr>
              <a:lnSpc>
                <a:spcPts val="1200"/>
              </a:lnSpc>
              <a:spcBef>
                <a:spcPts val="300"/>
              </a:spcBef>
              <a:spcAft>
                <a:spcPts val="600"/>
              </a:spcAft>
            </a:pPr>
            <a:endParaRPr lang="en-US" sz="1800" dirty="0">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7384A02-D147-49A8-A06D-A5C08FF69055}" type="slidenum">
              <a:rPr lang="en-US" smtClean="0"/>
              <a:t>5</a:t>
            </a:fld>
            <a:endParaRPr lang="en-US"/>
          </a:p>
        </p:txBody>
      </p:sp>
    </p:spTree>
    <p:extLst>
      <p:ext uri="{BB962C8B-B14F-4D97-AF65-F5344CB8AC3E}">
        <p14:creationId xmlns:p14="http://schemas.microsoft.com/office/powerpoint/2010/main" val="1609626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2" name="Google Shape;292;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a:t>Presenter(s)</a:t>
            </a:r>
            <a:br>
              <a:rPr lang="en-US"/>
            </a:br>
            <a:r>
              <a:rPr lang="en-US"/>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2/5/2025</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2/5/2025</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Final Slide">
  <p:cSld name="1_Final Slide">
    <p:spTree>
      <p:nvGrpSpPr>
        <p:cNvPr id="1" name="Shape 16"/>
        <p:cNvGrpSpPr/>
        <p:nvPr/>
      </p:nvGrpSpPr>
      <p:grpSpPr>
        <a:xfrm>
          <a:off x="0" y="0"/>
          <a:ext cx="0" cy="0"/>
          <a:chOff x="0" y="0"/>
          <a:chExt cx="0" cy="0"/>
        </a:xfrm>
      </p:grpSpPr>
      <p:pic>
        <p:nvPicPr>
          <p:cNvPr id="17" name="Google Shape;17;p16" descr="Community and Technical Colleges. Washington State Board."/>
          <p:cNvPicPr preferRelativeResize="0"/>
          <p:nvPr/>
        </p:nvPicPr>
        <p:blipFill rotWithShape="1">
          <a:blip r:embed="rId2">
            <a:alphaModFix/>
          </a:blip>
          <a:srcRect t="12671"/>
          <a:stretch/>
        </p:blipFill>
        <p:spPr>
          <a:xfrm>
            <a:off x="105297" y="154006"/>
            <a:ext cx="3286396" cy="1231537"/>
          </a:xfrm>
          <a:prstGeom prst="rect">
            <a:avLst/>
          </a:prstGeom>
          <a:noFill/>
          <a:ln>
            <a:noFill/>
          </a:ln>
        </p:spPr>
      </p:pic>
      <p:pic>
        <p:nvPicPr>
          <p:cNvPr id="18" name="Google Shape;18;p16" descr="Header triangles pattern"/>
          <p:cNvPicPr preferRelativeResize="0"/>
          <p:nvPr/>
        </p:nvPicPr>
        <p:blipFill rotWithShape="1">
          <a:blip r:embed="rId3">
            <a:alphaModFix/>
          </a:blip>
          <a:srcRect t="42266"/>
          <a:stretch/>
        </p:blipFill>
        <p:spPr>
          <a:xfrm>
            <a:off x="5076294" y="2"/>
            <a:ext cx="4067706" cy="1481791"/>
          </a:xfrm>
          <a:prstGeom prst="rect">
            <a:avLst/>
          </a:prstGeom>
          <a:noFill/>
          <a:ln>
            <a:noFill/>
          </a:ln>
        </p:spPr>
      </p:pic>
      <p:sp>
        <p:nvSpPr>
          <p:cNvPr id="19" name="Google Shape;19;p16"/>
          <p:cNvSpPr txBox="1">
            <a:spLocks noGrp="1"/>
          </p:cNvSpPr>
          <p:nvPr>
            <p:ph type="title"/>
          </p:nvPr>
        </p:nvSpPr>
        <p:spPr>
          <a:xfrm>
            <a:off x="628650" y="1476958"/>
            <a:ext cx="7886700" cy="61161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3764"/>
              </a:buClr>
              <a:buSzPts val="3500"/>
              <a:buFont typeface="Calibri"/>
              <a:buNone/>
              <a:defRPr sz="2625" cap="none">
                <a:solidFill>
                  <a:srgbClr val="00376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16"/>
          <p:cNvSpPr txBox="1">
            <a:spLocks noGrp="1"/>
          </p:cNvSpPr>
          <p:nvPr>
            <p:ph type="body" idx="1"/>
          </p:nvPr>
        </p:nvSpPr>
        <p:spPr>
          <a:xfrm>
            <a:off x="628650" y="2265367"/>
            <a:ext cx="7886700" cy="3428855"/>
          </a:xfrm>
          <a:prstGeom prst="rect">
            <a:avLst/>
          </a:prstGeom>
          <a:noFill/>
          <a:ln>
            <a:noFill/>
          </a:ln>
        </p:spPr>
        <p:txBody>
          <a:bodyPr spcFirstLastPara="1" wrap="square" lIns="91425" tIns="45700" rIns="91425" bIns="45700" anchor="t" anchorCtr="0">
            <a:normAutofit/>
          </a:bodyPr>
          <a:lstStyle>
            <a:lvl1pPr marL="342900" marR="0" lvl="0" indent="-304800" algn="l">
              <a:lnSpc>
                <a:spcPct val="90000"/>
              </a:lnSpc>
              <a:spcBef>
                <a:spcPts val="563"/>
              </a:spcBef>
              <a:spcAft>
                <a:spcPts val="0"/>
              </a:spcAft>
              <a:buClr>
                <a:srgbClr val="003764"/>
              </a:buClr>
              <a:buSzPts val="2800"/>
              <a:buFont typeface="Arial"/>
              <a:buChar char="•"/>
              <a:defRPr>
                <a:solidFill>
                  <a:srgbClr val="003764"/>
                </a:solidFill>
              </a:defRPr>
            </a:lvl1pPr>
            <a:lvl2pPr marL="685800" lvl="1" indent="-171450" algn="l">
              <a:lnSpc>
                <a:spcPct val="90000"/>
              </a:lnSpc>
              <a:spcBef>
                <a:spcPts val="375"/>
              </a:spcBef>
              <a:spcAft>
                <a:spcPts val="0"/>
              </a:spcAft>
              <a:buClr>
                <a:srgbClr val="003764"/>
              </a:buClr>
              <a:buSzPts val="2400"/>
              <a:buNone/>
              <a:defRPr>
                <a:solidFill>
                  <a:srgbClr val="003764"/>
                </a:solidFill>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21" name="Google Shape;21;p16"/>
          <p:cNvSpPr txBox="1"/>
          <p:nvPr/>
        </p:nvSpPr>
        <p:spPr>
          <a:xfrm>
            <a:off x="1454322" y="6445501"/>
            <a:ext cx="3784962" cy="155846"/>
          </a:xfrm>
          <a:prstGeom prst="rect">
            <a:avLst/>
          </a:prstGeom>
          <a:noFill/>
          <a:ln>
            <a:noFill/>
          </a:ln>
        </p:spPr>
        <p:txBody>
          <a:bodyPr spcFirstLastPara="1" wrap="square" lIns="68569" tIns="34275" rIns="68569" bIns="34275" anchor="t" anchorCtr="0">
            <a:spAutoFit/>
          </a:bodyPr>
          <a:lstStyle/>
          <a:p>
            <a:pPr marL="0" marR="0" lvl="0" indent="0" algn="l" rtl="0">
              <a:spcBef>
                <a:spcPts val="0"/>
              </a:spcBef>
              <a:spcAft>
                <a:spcPts val="0"/>
              </a:spcAft>
              <a:buNone/>
            </a:pPr>
            <a:r>
              <a:rPr lang="en-US" sz="563" b="0" i="1" u="sng" strike="noStrike" cap="none">
                <a:solidFill>
                  <a:schemeClr val="dk1"/>
                </a:solidFill>
                <a:latin typeface="Calibri"/>
                <a:ea typeface="Calibri"/>
                <a:cs typeface="Calibri"/>
                <a:sym typeface="Calibri"/>
              </a:rPr>
              <a:t>CC BY 4.0</a:t>
            </a:r>
            <a:r>
              <a:rPr lang="en-US" sz="563" b="0" i="1" u="none" strike="noStrike" cap="none">
                <a:solidFill>
                  <a:srgbClr val="7F7F7F"/>
                </a:solidFill>
                <a:latin typeface="Calibri"/>
                <a:ea typeface="Calibri"/>
                <a:cs typeface="Calibri"/>
                <a:sym typeface="Calibri"/>
              </a:rPr>
              <a:t>, except where otherwise noted.</a:t>
            </a:r>
            <a:endParaRPr sz="563" b="0" i="1">
              <a:solidFill>
                <a:srgbClr val="7F7F7F"/>
              </a:solidFill>
              <a:latin typeface="Calibri"/>
              <a:ea typeface="Calibri"/>
              <a:cs typeface="Calibri"/>
              <a:sym typeface="Calibri"/>
            </a:endParaRPr>
          </a:p>
        </p:txBody>
      </p:sp>
      <p:sp>
        <p:nvSpPr>
          <p:cNvPr id="22" name="Google Shape;22;p16" descr="Yellow sidebar"/>
          <p:cNvSpPr/>
          <p:nvPr/>
        </p:nvSpPr>
        <p:spPr>
          <a:xfrm>
            <a:off x="1"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a:solidFill>
                <a:schemeClr val="lt1"/>
              </a:solidFill>
              <a:latin typeface="Calibri"/>
              <a:ea typeface="Calibri"/>
              <a:cs typeface="Calibri"/>
              <a:sym typeface="Calibri"/>
            </a:endParaRPr>
          </a:p>
        </p:txBody>
      </p:sp>
      <p:grpSp>
        <p:nvGrpSpPr>
          <p:cNvPr id="23" name="Google Shape;23;p16"/>
          <p:cNvGrpSpPr/>
          <p:nvPr/>
        </p:nvGrpSpPr>
        <p:grpSpPr>
          <a:xfrm>
            <a:off x="973917" y="6435073"/>
            <a:ext cx="480406" cy="228600"/>
            <a:chOff x="973916" y="6435073"/>
            <a:chExt cx="480406" cy="228600"/>
          </a:xfrm>
        </p:grpSpPr>
        <p:pic>
          <p:nvPicPr>
            <p:cNvPr id="24" name="Google Shape;24;p16"/>
            <p:cNvPicPr preferRelativeResize="0"/>
            <p:nvPr/>
          </p:nvPicPr>
          <p:blipFill rotWithShape="1">
            <a:blip r:embed="rId4">
              <a:alphaModFix/>
            </a:blip>
            <a:srcRect/>
            <a:stretch/>
          </p:blipFill>
          <p:spPr>
            <a:xfrm>
              <a:off x="973916" y="6435073"/>
              <a:ext cx="228600" cy="228600"/>
            </a:xfrm>
            <a:prstGeom prst="rect">
              <a:avLst/>
            </a:prstGeom>
            <a:noFill/>
            <a:ln>
              <a:noFill/>
            </a:ln>
          </p:spPr>
        </p:pic>
        <p:pic>
          <p:nvPicPr>
            <p:cNvPr id="25" name="Google Shape;25;p16"/>
            <p:cNvPicPr preferRelativeResize="0"/>
            <p:nvPr/>
          </p:nvPicPr>
          <p:blipFill rotWithShape="1">
            <a:blip r:embed="rId5">
              <a:alphaModFix/>
            </a:blip>
            <a:srcRect/>
            <a:stretch/>
          </p:blipFill>
          <p:spPr>
            <a:xfrm>
              <a:off x="1225722" y="6435073"/>
              <a:ext cx="228600" cy="228600"/>
            </a:xfrm>
            <a:prstGeom prst="rect">
              <a:avLst/>
            </a:prstGeom>
            <a:noFill/>
            <a:ln>
              <a:noFill/>
            </a:ln>
          </p:spPr>
        </p:pic>
      </p:grpSp>
    </p:spTree>
    <p:extLst>
      <p:ext uri="{BB962C8B-B14F-4D97-AF65-F5344CB8AC3E}">
        <p14:creationId xmlns:p14="http://schemas.microsoft.com/office/powerpoint/2010/main" val="637731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2/5/2025</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2/5/2025</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2/5/2025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2/5/2025</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2/5/2025</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2/5/2025</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2/5/2025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2/5/2025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6"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https://wsac.wa.gov/sites/default/files/2023.BasicNeedsReport.pdf" TargetMode="External"/><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jtraugott@sbctc.edu"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Winter WSSSC Meeting 2025</a:t>
            </a:r>
          </a:p>
        </p:txBody>
      </p:sp>
      <p:sp>
        <p:nvSpPr>
          <p:cNvPr id="4" name="Title 3"/>
          <p:cNvSpPr>
            <a:spLocks noGrp="1"/>
          </p:cNvSpPr>
          <p:nvPr>
            <p:ph type="title"/>
          </p:nvPr>
        </p:nvSpPr>
        <p:spPr/>
        <p:txBody>
          <a:bodyPr/>
          <a:lstStyle/>
          <a:p>
            <a:r>
              <a:rPr lang="en-US"/>
              <a:t>SBCTC Updates</a:t>
            </a:r>
          </a:p>
        </p:txBody>
      </p:sp>
      <p:sp>
        <p:nvSpPr>
          <p:cNvPr id="6" name="Text Placeholder 5"/>
          <p:cNvSpPr>
            <a:spLocks noGrp="1"/>
          </p:cNvSpPr>
          <p:nvPr>
            <p:ph type="body" sz="quarter" idx="10"/>
          </p:nvPr>
        </p:nvSpPr>
        <p:spPr>
          <a:xfrm>
            <a:off x="369887" y="5769402"/>
            <a:ext cx="7988921" cy="758825"/>
          </a:xfrm>
        </p:spPr>
        <p:txBody>
          <a:bodyPr/>
          <a:lstStyle/>
          <a:p>
            <a:r>
              <a:rPr lang="en-US" dirty="0"/>
              <a:t>Jamie Traugott, Student Services &amp; K12 Alignment</a:t>
            </a:r>
          </a:p>
        </p:txBody>
      </p:sp>
    </p:spTree>
    <p:extLst>
      <p:ext uri="{BB962C8B-B14F-4D97-AF65-F5344CB8AC3E}">
        <p14:creationId xmlns:p14="http://schemas.microsoft.com/office/powerpoint/2010/main" val="3283783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FBDB3-EEE2-CAF7-A77D-44AB6A283242}"/>
              </a:ext>
            </a:extLst>
          </p:cNvPr>
          <p:cNvSpPr>
            <a:spLocks noGrp="1"/>
          </p:cNvSpPr>
          <p:nvPr>
            <p:ph type="title"/>
          </p:nvPr>
        </p:nvSpPr>
        <p:spPr/>
        <p:txBody>
          <a:bodyPr/>
          <a:lstStyle/>
          <a:p>
            <a:r>
              <a:rPr lang="en-US" dirty="0"/>
              <a:t>staffing</a:t>
            </a:r>
          </a:p>
        </p:txBody>
      </p:sp>
      <p:sp>
        <p:nvSpPr>
          <p:cNvPr id="3" name="Content Placeholder 2">
            <a:extLst>
              <a:ext uri="{FF2B5EF4-FFF2-40B4-BE49-F238E27FC236}">
                <a16:creationId xmlns:a16="http://schemas.microsoft.com/office/drawing/2014/main" id="{3A6E2ED0-6DED-9B38-B53E-A63FB0CD4290}"/>
              </a:ext>
            </a:extLst>
          </p:cNvPr>
          <p:cNvSpPr>
            <a:spLocks noGrp="1"/>
          </p:cNvSpPr>
          <p:nvPr>
            <p:ph idx="1"/>
          </p:nvPr>
        </p:nvSpPr>
        <p:spPr/>
        <p:txBody>
          <a:bodyPr/>
          <a:lstStyle/>
          <a:p>
            <a:r>
              <a:rPr lang="en-US" dirty="0"/>
              <a:t>Ha Nguyen-New Deputy Executive Director for Strategic Initiatives</a:t>
            </a:r>
          </a:p>
          <a:p>
            <a:r>
              <a:rPr lang="en-US" dirty="0"/>
              <a:t>Joe Holliday-Making a Comeback </a:t>
            </a:r>
          </a:p>
        </p:txBody>
      </p:sp>
      <p:sp>
        <p:nvSpPr>
          <p:cNvPr id="4" name="Slide Number Placeholder 3">
            <a:extLst>
              <a:ext uri="{FF2B5EF4-FFF2-40B4-BE49-F238E27FC236}">
                <a16:creationId xmlns:a16="http://schemas.microsoft.com/office/drawing/2014/main" id="{568718C5-3C8C-D0DF-ED5F-D827044D7037}"/>
              </a:ext>
            </a:extLst>
          </p:cNvPr>
          <p:cNvSpPr>
            <a:spLocks noGrp="1"/>
          </p:cNvSpPr>
          <p:nvPr>
            <p:ph type="sldNum" sz="quarter" idx="12"/>
          </p:nvPr>
        </p:nvSpPr>
        <p:spPr/>
        <p:txBody>
          <a:bodyPr/>
          <a:lstStyle/>
          <a:p>
            <a:fld id="{DEE5BC03-7CE3-4FE3-BC0A-0ACCA8AC1F24}" type="slidenum">
              <a:rPr lang="en-US" smtClean="0"/>
              <a:pPr/>
              <a:t>2</a:t>
            </a:fld>
            <a:endParaRPr lang="en-US"/>
          </a:p>
        </p:txBody>
      </p:sp>
    </p:spTree>
    <p:extLst>
      <p:ext uri="{BB962C8B-B14F-4D97-AF65-F5344CB8AC3E}">
        <p14:creationId xmlns:p14="http://schemas.microsoft.com/office/powerpoint/2010/main" val="1702157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7D580-AAA5-934D-038B-832D5A5D69E2}"/>
              </a:ext>
            </a:extLst>
          </p:cNvPr>
          <p:cNvSpPr>
            <a:spLocks noGrp="1"/>
          </p:cNvSpPr>
          <p:nvPr>
            <p:ph type="title"/>
          </p:nvPr>
        </p:nvSpPr>
        <p:spPr/>
        <p:txBody>
          <a:bodyPr/>
          <a:lstStyle/>
          <a:p>
            <a:r>
              <a:rPr lang="en-US"/>
              <a:t>OAAP Changes</a:t>
            </a:r>
          </a:p>
        </p:txBody>
      </p:sp>
      <p:sp>
        <p:nvSpPr>
          <p:cNvPr id="3" name="Content Placeholder 2">
            <a:extLst>
              <a:ext uri="{FF2B5EF4-FFF2-40B4-BE49-F238E27FC236}">
                <a16:creationId xmlns:a16="http://schemas.microsoft.com/office/drawing/2014/main" id="{B31901D3-1B80-3644-D2C5-F9A174A8DE74}"/>
              </a:ext>
            </a:extLst>
          </p:cNvPr>
          <p:cNvSpPr>
            <a:spLocks noGrp="1"/>
          </p:cNvSpPr>
          <p:nvPr>
            <p:ph idx="1"/>
          </p:nvPr>
        </p:nvSpPr>
        <p:spPr/>
        <p:txBody>
          <a:bodyPr lIns="91440" tIns="45720" rIns="91440" bIns="45720" anchor="t"/>
          <a:lstStyle/>
          <a:p>
            <a:r>
              <a:rPr lang="en-US" sz="2000" dirty="0">
                <a:solidFill>
                  <a:schemeClr val="accent6">
                    <a:lumMod val="49000"/>
                  </a:schemeClr>
                </a:solidFill>
              </a:rPr>
              <a:t>To ensure compliance with state policy, best practices, and the guidance provided by the Attorney General’s Office on data collection, SBCTC leadership, in consultation with WACTC, has made the decision to discontinue the collection of citizenship and visa information through the demographic portion of the OAAP. </a:t>
            </a:r>
            <a:endParaRPr lang="en-US" dirty="0"/>
          </a:p>
          <a:p>
            <a:r>
              <a:rPr lang="en-US" sz="2000" dirty="0">
                <a:solidFill>
                  <a:schemeClr val="accent6">
                    <a:lumMod val="49000"/>
                  </a:schemeClr>
                </a:solidFill>
              </a:rPr>
              <a:t>This decision aligns with the requirements of the KWW Act and guarantees that only the information necessary for residency determination is collected. It also ensures full adherence to all applicable state and federal laws governing data privacy and residency verification processes. </a:t>
            </a:r>
          </a:p>
          <a:p>
            <a:r>
              <a:rPr lang="en-US" sz="2000" dirty="0">
                <a:solidFill>
                  <a:schemeClr val="accent6">
                    <a:lumMod val="49000"/>
                  </a:schemeClr>
                </a:solidFill>
              </a:rPr>
              <a:t>By taking this step, SBCTC is upholding its commitment to maintaining lawful and ethical data practices.</a:t>
            </a:r>
          </a:p>
          <a:p>
            <a:pPr marL="0" indent="0">
              <a:buNone/>
            </a:pPr>
            <a:endParaRPr lang="en-US" dirty="0"/>
          </a:p>
        </p:txBody>
      </p:sp>
      <p:sp>
        <p:nvSpPr>
          <p:cNvPr id="4" name="Slide Number Placeholder 3">
            <a:extLst>
              <a:ext uri="{FF2B5EF4-FFF2-40B4-BE49-F238E27FC236}">
                <a16:creationId xmlns:a16="http://schemas.microsoft.com/office/drawing/2014/main" id="{1980B41B-7251-3CD6-8EF0-D4775835171A}"/>
              </a:ext>
            </a:extLst>
          </p:cNvPr>
          <p:cNvSpPr>
            <a:spLocks noGrp="1"/>
          </p:cNvSpPr>
          <p:nvPr>
            <p:ph type="sldNum" sz="quarter" idx="12"/>
          </p:nvPr>
        </p:nvSpPr>
        <p:spPr/>
        <p:txBody>
          <a:bodyPr/>
          <a:lstStyle/>
          <a:p>
            <a:fld id="{DEE5BC03-7CE3-4FE3-BC0A-0ACCA8AC1F24}" type="slidenum">
              <a:rPr lang="en-US" smtClean="0"/>
              <a:pPr/>
              <a:t>3</a:t>
            </a:fld>
            <a:endParaRPr lang="en-US"/>
          </a:p>
        </p:txBody>
      </p:sp>
    </p:spTree>
    <p:extLst>
      <p:ext uri="{BB962C8B-B14F-4D97-AF65-F5344CB8AC3E}">
        <p14:creationId xmlns:p14="http://schemas.microsoft.com/office/powerpoint/2010/main" val="2001859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14A5C-0469-AD76-5118-12BD7238DF0F}"/>
              </a:ext>
            </a:extLst>
          </p:cNvPr>
          <p:cNvSpPr>
            <a:spLocks noGrp="1"/>
          </p:cNvSpPr>
          <p:nvPr>
            <p:ph type="title"/>
          </p:nvPr>
        </p:nvSpPr>
        <p:spPr/>
        <p:txBody>
          <a:bodyPr/>
          <a:lstStyle/>
          <a:p>
            <a:r>
              <a:rPr lang="en-US" dirty="0"/>
              <a:t>Vector Solutions update</a:t>
            </a:r>
          </a:p>
        </p:txBody>
      </p:sp>
      <p:sp>
        <p:nvSpPr>
          <p:cNvPr id="3" name="Content Placeholder 2">
            <a:extLst>
              <a:ext uri="{FF2B5EF4-FFF2-40B4-BE49-F238E27FC236}">
                <a16:creationId xmlns:a16="http://schemas.microsoft.com/office/drawing/2014/main" id="{D1C1BE9F-5ACD-E4FB-139F-111F4C5E1548}"/>
              </a:ext>
            </a:extLst>
          </p:cNvPr>
          <p:cNvSpPr>
            <a:spLocks noGrp="1"/>
          </p:cNvSpPr>
          <p:nvPr>
            <p:ph idx="1"/>
          </p:nvPr>
        </p:nvSpPr>
        <p:spPr/>
        <p:txBody>
          <a:bodyPr/>
          <a:lstStyle/>
          <a:p>
            <a:pPr marL="0" indent="0">
              <a:buNone/>
            </a:pPr>
            <a:r>
              <a:rPr lang="en-US" dirty="0"/>
              <a:t>Maintain the continuity with the current vendor and roll contract forward (employee &amp; student facing) with the below caveats:</a:t>
            </a:r>
          </a:p>
          <a:p>
            <a:r>
              <a:rPr lang="en-US" dirty="0"/>
              <a:t>Ability to add and remove portions of modules</a:t>
            </a:r>
          </a:p>
          <a:p>
            <a:r>
              <a:rPr lang="en-US" dirty="0"/>
              <a:t>Address accessibility concerns and ongoing support</a:t>
            </a:r>
          </a:p>
        </p:txBody>
      </p:sp>
      <p:sp>
        <p:nvSpPr>
          <p:cNvPr id="4" name="Slide Number Placeholder 3">
            <a:extLst>
              <a:ext uri="{FF2B5EF4-FFF2-40B4-BE49-F238E27FC236}">
                <a16:creationId xmlns:a16="http://schemas.microsoft.com/office/drawing/2014/main" id="{D7D72121-DBC5-DC94-E01F-7F53F5B51522}"/>
              </a:ext>
            </a:extLst>
          </p:cNvPr>
          <p:cNvSpPr>
            <a:spLocks noGrp="1"/>
          </p:cNvSpPr>
          <p:nvPr>
            <p:ph type="sldNum" sz="quarter" idx="12"/>
          </p:nvPr>
        </p:nvSpPr>
        <p:spPr/>
        <p:txBody>
          <a:bodyPr/>
          <a:lstStyle/>
          <a:p>
            <a:fld id="{DEE5BC03-7CE3-4FE3-BC0A-0ACCA8AC1F24}" type="slidenum">
              <a:rPr lang="en-US" smtClean="0"/>
              <a:pPr/>
              <a:t>4</a:t>
            </a:fld>
            <a:endParaRPr lang="en-US"/>
          </a:p>
        </p:txBody>
      </p:sp>
    </p:spTree>
    <p:extLst>
      <p:ext uri="{BB962C8B-B14F-4D97-AF65-F5344CB8AC3E}">
        <p14:creationId xmlns:p14="http://schemas.microsoft.com/office/powerpoint/2010/main" val="1046120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1750B-5920-4326-8A32-AAEC3BD0B33F}"/>
              </a:ext>
            </a:extLst>
          </p:cNvPr>
          <p:cNvSpPr>
            <a:spLocks noGrp="1"/>
          </p:cNvSpPr>
          <p:nvPr>
            <p:ph type="title"/>
          </p:nvPr>
        </p:nvSpPr>
        <p:spPr>
          <a:xfrm>
            <a:off x="651770" y="1292962"/>
            <a:ext cx="7370135" cy="403709"/>
          </a:xfrm>
        </p:spPr>
        <p:txBody>
          <a:bodyPr lIns="68580" tIns="34290" rIns="68580" bIns="34290" anchor="t">
            <a:normAutofit fontScale="90000"/>
          </a:bodyPr>
          <a:lstStyle/>
          <a:p>
            <a:r>
              <a:rPr lang="en-US" dirty="0">
                <a:solidFill>
                  <a:schemeClr val="tx2"/>
                </a:solidFill>
              </a:rPr>
              <a:t>Basic Needs Security of WA CTC Students</a:t>
            </a:r>
          </a:p>
        </p:txBody>
      </p:sp>
      <p:sp>
        <p:nvSpPr>
          <p:cNvPr id="5" name="TextBox 4">
            <a:extLst>
              <a:ext uri="{FF2B5EF4-FFF2-40B4-BE49-F238E27FC236}">
                <a16:creationId xmlns:a16="http://schemas.microsoft.com/office/drawing/2014/main" id="{3CA397A3-0EE1-F3F1-9210-CAD74AFC6A0D}"/>
              </a:ext>
            </a:extLst>
          </p:cNvPr>
          <p:cNvSpPr txBox="1"/>
          <p:nvPr/>
        </p:nvSpPr>
        <p:spPr>
          <a:xfrm>
            <a:off x="650655" y="2140536"/>
            <a:ext cx="4016768" cy="3577903"/>
          </a:xfrm>
          <a:prstGeom prst="rect">
            <a:avLst/>
          </a:prstGeom>
          <a:noFill/>
        </p:spPr>
        <p:txBody>
          <a:bodyPr wrap="square" lIns="68580" tIns="34290" rIns="68580" bIns="34290" rtlCol="0" anchor="t">
            <a:spAutoFit/>
          </a:bodyPr>
          <a:lstStyle/>
          <a:p>
            <a:r>
              <a:rPr lang="en-US" b="1" dirty="0"/>
              <a:t>Food and/or Housing insecurity</a:t>
            </a:r>
          </a:p>
          <a:p>
            <a:endParaRPr lang="en-US" sz="2100" b="1" dirty="0"/>
          </a:p>
          <a:p>
            <a:endParaRPr lang="en-US" sz="2100" b="1" dirty="0"/>
          </a:p>
          <a:p>
            <a:r>
              <a:rPr lang="en-US" dirty="0"/>
              <a:t> 	Food insecurity</a:t>
            </a:r>
          </a:p>
          <a:p>
            <a:endParaRPr lang="en-US" dirty="0"/>
          </a:p>
          <a:p>
            <a:endParaRPr lang="en-US" dirty="0"/>
          </a:p>
          <a:p>
            <a:r>
              <a:rPr lang="en-US" dirty="0"/>
              <a:t> 	Housing insecurity</a:t>
            </a:r>
          </a:p>
          <a:p>
            <a:endParaRPr lang="en-US" dirty="0"/>
          </a:p>
          <a:p>
            <a:endParaRPr lang="en-US" dirty="0"/>
          </a:p>
          <a:p>
            <a:r>
              <a:rPr lang="en-US" dirty="0"/>
              <a:t> 	Homelessness</a:t>
            </a:r>
          </a:p>
          <a:p>
            <a:endParaRPr lang="en-US" sz="2100" b="1" dirty="0"/>
          </a:p>
          <a:p>
            <a:pPr marL="214313" indent="-214313">
              <a:buFont typeface="Arial" panose="020B0604020202020204" pitchFamily="34" charset="0"/>
              <a:buChar char="•"/>
            </a:pPr>
            <a:endParaRPr lang="en-US" sz="2100" dirty="0"/>
          </a:p>
        </p:txBody>
      </p:sp>
      <p:sp>
        <p:nvSpPr>
          <p:cNvPr id="3" name="TextBox 2">
            <a:extLst>
              <a:ext uri="{FF2B5EF4-FFF2-40B4-BE49-F238E27FC236}">
                <a16:creationId xmlns:a16="http://schemas.microsoft.com/office/drawing/2014/main" id="{73846BA4-6C92-16F6-8259-8836587A6A4D}"/>
              </a:ext>
            </a:extLst>
          </p:cNvPr>
          <p:cNvSpPr txBox="1"/>
          <p:nvPr/>
        </p:nvSpPr>
        <p:spPr>
          <a:xfrm>
            <a:off x="478582" y="5565038"/>
            <a:ext cx="8179643" cy="230832"/>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1050" dirty="0">
                <a:solidFill>
                  <a:schemeClr val="tx2"/>
                </a:solidFill>
              </a:rPr>
              <a:t>Source: Washington Student Achievement Council. Reassessing Basic Needs Security Among Washington College Students, January 2025</a:t>
            </a:r>
            <a:endParaRPr lang="en-US" sz="1050" dirty="0">
              <a:solidFill>
                <a:schemeClr val="tx2"/>
              </a:solidFill>
              <a:hlinkClick r:id="rId3">
                <a:extLst>
                  <a:ext uri="{A12FA001-AC4F-418D-AE19-62706E023703}">
                    <ahyp:hlinkClr xmlns:ahyp="http://schemas.microsoft.com/office/drawing/2018/hyperlinkcolor" val="tx"/>
                  </a:ext>
                </a:extLst>
              </a:hlinkClick>
            </a:endParaRPr>
          </a:p>
        </p:txBody>
      </p:sp>
      <p:grpSp>
        <p:nvGrpSpPr>
          <p:cNvPr id="28" name="Group 27">
            <a:extLst>
              <a:ext uri="{FF2B5EF4-FFF2-40B4-BE49-F238E27FC236}">
                <a16:creationId xmlns:a16="http://schemas.microsoft.com/office/drawing/2014/main" id="{9C81E508-BB28-A627-0E49-FD44259CB268}"/>
              </a:ext>
            </a:extLst>
          </p:cNvPr>
          <p:cNvGrpSpPr/>
          <p:nvPr/>
        </p:nvGrpSpPr>
        <p:grpSpPr>
          <a:xfrm>
            <a:off x="801111" y="2571144"/>
            <a:ext cx="2020872" cy="378619"/>
            <a:chOff x="1168790" y="2285192"/>
            <a:chExt cx="2694496" cy="504825"/>
          </a:xfrm>
        </p:grpSpPr>
        <p:pic>
          <p:nvPicPr>
            <p:cNvPr id="6" name="Picture 5" descr="A group of blue people holding hands&#10;&#10;Description automatically generated">
              <a:extLst>
                <a:ext uri="{FF2B5EF4-FFF2-40B4-BE49-F238E27FC236}">
                  <a16:creationId xmlns:a16="http://schemas.microsoft.com/office/drawing/2014/main" id="{F85C3098-3C83-C5DE-8A92-7D3613C5D3A7}"/>
                </a:ext>
              </a:extLst>
            </p:cNvPr>
            <p:cNvPicPr>
              <a:picLocks noChangeAspect="1"/>
            </p:cNvPicPr>
            <p:nvPr/>
          </p:nvPicPr>
          <p:blipFill>
            <a:blip r:embed="rId4"/>
            <a:stretch>
              <a:fillRect/>
            </a:stretch>
          </p:blipFill>
          <p:spPr>
            <a:xfrm>
              <a:off x="1168790" y="2285192"/>
              <a:ext cx="1343025" cy="504825"/>
            </a:xfrm>
            <a:prstGeom prst="rect">
              <a:avLst/>
            </a:prstGeom>
          </p:spPr>
        </p:pic>
        <p:pic>
          <p:nvPicPr>
            <p:cNvPr id="8" name="Picture 7" descr="A group of people holding hands&#10;&#10;Description automatically generated">
              <a:extLst>
                <a:ext uri="{FF2B5EF4-FFF2-40B4-BE49-F238E27FC236}">
                  <a16:creationId xmlns:a16="http://schemas.microsoft.com/office/drawing/2014/main" id="{A440E005-81D6-45CE-49E7-6B636937F252}"/>
                </a:ext>
              </a:extLst>
            </p:cNvPr>
            <p:cNvPicPr>
              <a:picLocks noChangeAspect="1"/>
            </p:cNvPicPr>
            <p:nvPr/>
          </p:nvPicPr>
          <p:blipFill>
            <a:blip r:embed="rId5"/>
            <a:stretch>
              <a:fillRect/>
            </a:stretch>
          </p:blipFill>
          <p:spPr>
            <a:xfrm>
              <a:off x="2520261" y="2285192"/>
              <a:ext cx="1343025" cy="504825"/>
            </a:xfrm>
            <a:prstGeom prst="rect">
              <a:avLst/>
            </a:prstGeom>
          </p:spPr>
        </p:pic>
      </p:grpSp>
      <p:grpSp>
        <p:nvGrpSpPr>
          <p:cNvPr id="24" name="Group 23">
            <a:extLst>
              <a:ext uri="{FF2B5EF4-FFF2-40B4-BE49-F238E27FC236}">
                <a16:creationId xmlns:a16="http://schemas.microsoft.com/office/drawing/2014/main" id="{9CA6A29A-9F16-7362-E03E-BAD1FC85CE26}"/>
              </a:ext>
            </a:extLst>
          </p:cNvPr>
          <p:cNvGrpSpPr/>
          <p:nvPr/>
        </p:nvGrpSpPr>
        <p:grpSpPr>
          <a:xfrm>
            <a:off x="1304745" y="5056549"/>
            <a:ext cx="1995802" cy="385763"/>
            <a:chOff x="1170228" y="5587221"/>
            <a:chExt cx="2661069" cy="514350"/>
          </a:xfrm>
        </p:grpSpPr>
        <p:pic>
          <p:nvPicPr>
            <p:cNvPr id="13" name="Picture 12">
              <a:extLst>
                <a:ext uri="{FF2B5EF4-FFF2-40B4-BE49-F238E27FC236}">
                  <a16:creationId xmlns:a16="http://schemas.microsoft.com/office/drawing/2014/main" id="{A7F78AFC-309A-5D78-1AD1-D88DCE7D976F}"/>
                </a:ext>
              </a:extLst>
            </p:cNvPr>
            <p:cNvPicPr>
              <a:picLocks noChangeAspect="1"/>
            </p:cNvPicPr>
            <p:nvPr/>
          </p:nvPicPr>
          <p:blipFill>
            <a:blip r:embed="rId6"/>
            <a:stretch>
              <a:fillRect/>
            </a:stretch>
          </p:blipFill>
          <p:spPr>
            <a:xfrm>
              <a:off x="1170228" y="5591984"/>
              <a:ext cx="276225" cy="504825"/>
            </a:xfrm>
            <a:prstGeom prst="rect">
              <a:avLst/>
            </a:prstGeom>
          </p:spPr>
        </p:pic>
        <p:pic>
          <p:nvPicPr>
            <p:cNvPr id="15" name="Picture 14" descr="A group of people holding hands&#10;&#10;Description automatically generated">
              <a:extLst>
                <a:ext uri="{FF2B5EF4-FFF2-40B4-BE49-F238E27FC236}">
                  <a16:creationId xmlns:a16="http://schemas.microsoft.com/office/drawing/2014/main" id="{6DAE3C02-5303-F6FB-4364-53A112DF7862}"/>
                </a:ext>
              </a:extLst>
            </p:cNvPr>
            <p:cNvPicPr>
              <a:picLocks noChangeAspect="1"/>
            </p:cNvPicPr>
            <p:nvPr/>
          </p:nvPicPr>
          <p:blipFill>
            <a:blip r:embed="rId7"/>
            <a:stretch>
              <a:fillRect/>
            </a:stretch>
          </p:blipFill>
          <p:spPr>
            <a:xfrm>
              <a:off x="1459572" y="5587221"/>
              <a:ext cx="2371725" cy="514350"/>
            </a:xfrm>
            <a:prstGeom prst="rect">
              <a:avLst/>
            </a:prstGeom>
          </p:spPr>
        </p:pic>
      </p:grpSp>
      <p:grpSp>
        <p:nvGrpSpPr>
          <p:cNvPr id="32" name="Group 31">
            <a:extLst>
              <a:ext uri="{FF2B5EF4-FFF2-40B4-BE49-F238E27FC236}">
                <a16:creationId xmlns:a16="http://schemas.microsoft.com/office/drawing/2014/main" id="{6CC49301-C12B-949D-E4B7-3F126DEBA2AD}"/>
              </a:ext>
            </a:extLst>
          </p:cNvPr>
          <p:cNvGrpSpPr/>
          <p:nvPr/>
        </p:nvGrpSpPr>
        <p:grpSpPr>
          <a:xfrm>
            <a:off x="0" y="857250"/>
            <a:ext cx="201930" cy="5143500"/>
            <a:chOff x="0" y="0"/>
            <a:chExt cx="269240" cy="6858000"/>
          </a:xfrm>
        </p:grpSpPr>
        <p:sp>
          <p:nvSpPr>
            <p:cNvPr id="33" name="Rectangle 32">
              <a:extLst>
                <a:ext uri="{FF2B5EF4-FFF2-40B4-BE49-F238E27FC236}">
                  <a16:creationId xmlns:a16="http://schemas.microsoft.com/office/drawing/2014/main" id="{F8DE5E89-A06C-CC68-E64E-2E8EB9051E64}"/>
                </a:ext>
              </a:extLst>
            </p:cNvPr>
            <p:cNvSpPr/>
            <p:nvPr/>
          </p:nvSpPr>
          <p:spPr>
            <a:xfrm>
              <a:off x="0" y="0"/>
              <a:ext cx="13716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4" name="Rectangle 33">
              <a:extLst>
                <a:ext uri="{FF2B5EF4-FFF2-40B4-BE49-F238E27FC236}">
                  <a16:creationId xmlns:a16="http://schemas.microsoft.com/office/drawing/2014/main" id="{A9E037AA-C970-D5BC-7C3F-037472557671}"/>
                </a:ext>
              </a:extLst>
            </p:cNvPr>
            <p:cNvSpPr/>
            <p:nvPr/>
          </p:nvSpPr>
          <p:spPr>
            <a:xfrm>
              <a:off x="137160" y="0"/>
              <a:ext cx="132080" cy="685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35" name="TextBox 34">
            <a:extLst>
              <a:ext uri="{FF2B5EF4-FFF2-40B4-BE49-F238E27FC236}">
                <a16:creationId xmlns:a16="http://schemas.microsoft.com/office/drawing/2014/main" id="{8BBCEE22-3A3B-1A3C-8DCD-AA9B0298CA7B}"/>
              </a:ext>
            </a:extLst>
          </p:cNvPr>
          <p:cNvSpPr txBox="1"/>
          <p:nvPr/>
        </p:nvSpPr>
        <p:spPr>
          <a:xfrm>
            <a:off x="5398375" y="2140536"/>
            <a:ext cx="2943200" cy="3139321"/>
          </a:xfrm>
          <a:prstGeom prst="rect">
            <a:avLst/>
          </a:prstGeom>
          <a:noFill/>
        </p:spPr>
        <p:txBody>
          <a:bodyPr wrap="square" rtlCol="0">
            <a:spAutoFit/>
          </a:bodyPr>
          <a:lstStyle/>
          <a:p>
            <a:r>
              <a:rPr lang="en-US" b="1" dirty="0"/>
              <a:t>Less than half </a:t>
            </a:r>
            <a:r>
              <a:rPr lang="en-US" dirty="0"/>
              <a:t>of students experiencing insecurity accessed basic needs support resources in the last 6 months:</a:t>
            </a:r>
          </a:p>
          <a:p>
            <a:endParaRPr lang="en-US" dirty="0"/>
          </a:p>
          <a:p>
            <a:pPr marL="257175" indent="-257175">
              <a:buFont typeface="Arial" panose="020B0604020202020204" pitchFamily="34" charset="0"/>
              <a:buChar char="•"/>
            </a:pPr>
            <a:r>
              <a:rPr lang="en-US" dirty="0"/>
              <a:t>49% had accessed public resources</a:t>
            </a:r>
          </a:p>
          <a:p>
            <a:pPr marL="257175" indent="-257175">
              <a:buFont typeface="Arial" panose="020B0604020202020204" pitchFamily="34" charset="0"/>
              <a:buChar char="•"/>
            </a:pPr>
            <a:r>
              <a:rPr lang="en-US" dirty="0"/>
              <a:t>28% had accessed college or campus resources</a:t>
            </a:r>
          </a:p>
        </p:txBody>
      </p:sp>
      <p:grpSp>
        <p:nvGrpSpPr>
          <p:cNvPr id="4" name="Group 3">
            <a:extLst>
              <a:ext uri="{FF2B5EF4-FFF2-40B4-BE49-F238E27FC236}">
                <a16:creationId xmlns:a16="http://schemas.microsoft.com/office/drawing/2014/main" id="{EA3B68CB-D6CE-09F2-6B48-F586F859F896}"/>
              </a:ext>
            </a:extLst>
          </p:cNvPr>
          <p:cNvGrpSpPr/>
          <p:nvPr/>
        </p:nvGrpSpPr>
        <p:grpSpPr>
          <a:xfrm>
            <a:off x="1353046" y="3429000"/>
            <a:ext cx="1903820" cy="402703"/>
            <a:chOff x="1500213" y="4516119"/>
            <a:chExt cx="1718275" cy="323116"/>
          </a:xfrm>
        </p:grpSpPr>
        <p:grpSp>
          <p:nvGrpSpPr>
            <p:cNvPr id="7" name="Group 6">
              <a:extLst>
                <a:ext uri="{FF2B5EF4-FFF2-40B4-BE49-F238E27FC236}">
                  <a16:creationId xmlns:a16="http://schemas.microsoft.com/office/drawing/2014/main" id="{A1BC57DB-CBF9-9BDD-3BA2-B42DBA70D528}"/>
                </a:ext>
              </a:extLst>
            </p:cNvPr>
            <p:cNvGrpSpPr/>
            <p:nvPr/>
          </p:nvGrpSpPr>
          <p:grpSpPr>
            <a:xfrm>
              <a:off x="1500213" y="4516119"/>
              <a:ext cx="863942" cy="323116"/>
              <a:chOff x="1500213" y="4516119"/>
              <a:chExt cx="863942" cy="323116"/>
            </a:xfrm>
          </p:grpSpPr>
          <p:pic>
            <p:nvPicPr>
              <p:cNvPr id="42" name="Picture 41">
                <a:extLst>
                  <a:ext uri="{FF2B5EF4-FFF2-40B4-BE49-F238E27FC236}">
                    <a16:creationId xmlns:a16="http://schemas.microsoft.com/office/drawing/2014/main" id="{9BA9E256-7C86-8AE5-BF91-E96F6FE1E16B}"/>
                  </a:ext>
                </a:extLst>
              </p:cNvPr>
              <p:cNvPicPr>
                <a:picLocks noChangeAspect="1"/>
              </p:cNvPicPr>
              <p:nvPr/>
            </p:nvPicPr>
            <p:blipFill>
              <a:blip r:embed="rId8"/>
              <a:stretch>
                <a:fillRect/>
              </a:stretch>
            </p:blipFill>
            <p:spPr>
              <a:xfrm>
                <a:off x="1500213" y="4516119"/>
                <a:ext cx="701101" cy="323116"/>
              </a:xfrm>
              <a:prstGeom prst="rect">
                <a:avLst/>
              </a:prstGeom>
            </p:spPr>
          </p:pic>
          <p:grpSp>
            <p:nvGrpSpPr>
              <p:cNvPr id="43" name="Group 42" descr="baby shape">
                <a:extLst>
                  <a:ext uri="{FF2B5EF4-FFF2-40B4-BE49-F238E27FC236}">
                    <a16:creationId xmlns:a16="http://schemas.microsoft.com/office/drawing/2014/main" id="{814C8298-FBA2-0717-24A8-374CA1803CDC}"/>
                  </a:ext>
                </a:extLst>
              </p:cNvPr>
              <p:cNvGrpSpPr/>
              <p:nvPr/>
            </p:nvGrpSpPr>
            <p:grpSpPr>
              <a:xfrm>
                <a:off x="2188390" y="4516119"/>
                <a:ext cx="175765" cy="322263"/>
                <a:chOff x="3345868" y="3959225"/>
                <a:chExt cx="175765" cy="322263"/>
              </a:xfrm>
              <a:solidFill>
                <a:srgbClr val="00B050"/>
              </a:solidFill>
            </p:grpSpPr>
            <p:sp>
              <p:nvSpPr>
                <p:cNvPr id="44" name="Oval 43">
                  <a:extLst>
                    <a:ext uri="{FF2B5EF4-FFF2-40B4-BE49-F238E27FC236}">
                      <a16:creationId xmlns:a16="http://schemas.microsoft.com/office/drawing/2014/main" id="{38C49B9F-ADEB-8A2E-BDF5-48266E2D022E}"/>
                    </a:ext>
                  </a:extLst>
                </p:cNvPr>
                <p:cNvSpPr>
                  <a:spLocks noChangeArrowheads="1"/>
                </p:cNvSpPr>
                <p:nvPr/>
              </p:nvSpPr>
              <p:spPr bwMode="auto">
                <a:xfrm>
                  <a:off x="3396539" y="3959225"/>
                  <a:ext cx="74423" cy="730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350"/>
                </a:p>
              </p:txBody>
            </p:sp>
            <p:sp>
              <p:nvSpPr>
                <p:cNvPr id="45" name="Freeform 177">
                  <a:extLst>
                    <a:ext uri="{FF2B5EF4-FFF2-40B4-BE49-F238E27FC236}">
                      <a16:creationId xmlns:a16="http://schemas.microsoft.com/office/drawing/2014/main" id="{EB93A401-B089-F0E9-FF99-6C5ECF8A11ED}"/>
                    </a:ext>
                  </a:extLst>
                </p:cNvPr>
                <p:cNvSpPr>
                  <a:spLocks/>
                </p:cNvSpPr>
                <p:nvPr/>
              </p:nvSpPr>
              <p:spPr bwMode="auto">
                <a:xfrm>
                  <a:off x="3345868" y="4041775"/>
                  <a:ext cx="175765" cy="239713"/>
                </a:xfrm>
                <a:custGeom>
                  <a:avLst/>
                  <a:gdLst>
                    <a:gd name="T0" fmla="*/ 54 w 55"/>
                    <a:gd name="T1" fmla="*/ 27 h 75"/>
                    <a:gd name="T2" fmla="*/ 42 w 55"/>
                    <a:gd name="T3" fmla="*/ 3 h 75"/>
                    <a:gd name="T4" fmla="*/ 38 w 55"/>
                    <a:gd name="T5" fmla="*/ 0 h 75"/>
                    <a:gd name="T6" fmla="*/ 34 w 55"/>
                    <a:gd name="T7" fmla="*/ 0 h 75"/>
                    <a:gd name="T8" fmla="*/ 20 w 55"/>
                    <a:gd name="T9" fmla="*/ 0 h 75"/>
                    <a:gd name="T10" fmla="*/ 17 w 55"/>
                    <a:gd name="T11" fmla="*/ 0 h 75"/>
                    <a:gd name="T12" fmla="*/ 13 w 55"/>
                    <a:gd name="T13" fmla="*/ 3 h 75"/>
                    <a:gd name="T14" fmla="*/ 1 w 55"/>
                    <a:gd name="T15" fmla="*/ 27 h 75"/>
                    <a:gd name="T16" fmla="*/ 3 w 55"/>
                    <a:gd name="T17" fmla="*/ 33 h 75"/>
                    <a:gd name="T18" fmla="*/ 8 w 55"/>
                    <a:gd name="T19" fmla="*/ 31 h 75"/>
                    <a:gd name="T20" fmla="*/ 15 w 55"/>
                    <a:gd name="T21" fmla="*/ 17 h 75"/>
                    <a:gd name="T22" fmla="*/ 15 w 55"/>
                    <a:gd name="T23" fmla="*/ 34 h 75"/>
                    <a:gd name="T24" fmla="*/ 15 w 55"/>
                    <a:gd name="T25" fmla="*/ 35 h 75"/>
                    <a:gd name="T26" fmla="*/ 15 w 55"/>
                    <a:gd name="T27" fmla="*/ 70 h 75"/>
                    <a:gd name="T28" fmla="*/ 20 w 55"/>
                    <a:gd name="T29" fmla="*/ 75 h 75"/>
                    <a:gd name="T30" fmla="*/ 25 w 55"/>
                    <a:gd name="T31" fmla="*/ 70 h 75"/>
                    <a:gd name="T32" fmla="*/ 25 w 55"/>
                    <a:gd name="T33" fmla="*/ 40 h 75"/>
                    <a:gd name="T34" fmla="*/ 30 w 55"/>
                    <a:gd name="T35" fmla="*/ 40 h 75"/>
                    <a:gd name="T36" fmla="*/ 30 w 55"/>
                    <a:gd name="T37" fmla="*/ 70 h 75"/>
                    <a:gd name="T38" fmla="*/ 35 w 55"/>
                    <a:gd name="T39" fmla="*/ 75 h 75"/>
                    <a:gd name="T40" fmla="*/ 40 w 55"/>
                    <a:gd name="T41" fmla="*/ 70 h 75"/>
                    <a:gd name="T42" fmla="*/ 40 w 55"/>
                    <a:gd name="T43" fmla="*/ 35 h 75"/>
                    <a:gd name="T44" fmla="*/ 40 w 55"/>
                    <a:gd name="T45" fmla="*/ 34 h 75"/>
                    <a:gd name="T46" fmla="*/ 40 w 55"/>
                    <a:gd name="T47" fmla="*/ 17 h 75"/>
                    <a:gd name="T48" fmla="*/ 47 w 55"/>
                    <a:gd name="T49" fmla="*/ 31 h 75"/>
                    <a:gd name="T50" fmla="*/ 52 w 55"/>
                    <a:gd name="T51" fmla="*/ 33 h 75"/>
                    <a:gd name="T52" fmla="*/ 54 w 55"/>
                    <a:gd name="T53" fmla="*/ 2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75">
                      <a:moveTo>
                        <a:pt x="54" y="27"/>
                      </a:moveTo>
                      <a:cubicBezTo>
                        <a:pt x="42" y="3"/>
                        <a:pt x="42" y="3"/>
                        <a:pt x="42" y="3"/>
                      </a:cubicBezTo>
                      <a:cubicBezTo>
                        <a:pt x="41" y="1"/>
                        <a:pt x="39" y="0"/>
                        <a:pt x="38" y="0"/>
                      </a:cubicBezTo>
                      <a:cubicBezTo>
                        <a:pt x="34" y="0"/>
                        <a:pt x="34" y="0"/>
                        <a:pt x="34" y="0"/>
                      </a:cubicBezTo>
                      <a:cubicBezTo>
                        <a:pt x="20" y="0"/>
                        <a:pt x="20" y="0"/>
                        <a:pt x="20" y="0"/>
                      </a:cubicBezTo>
                      <a:cubicBezTo>
                        <a:pt x="17" y="0"/>
                        <a:pt x="17" y="0"/>
                        <a:pt x="17" y="0"/>
                      </a:cubicBezTo>
                      <a:cubicBezTo>
                        <a:pt x="15" y="0"/>
                        <a:pt x="13" y="1"/>
                        <a:pt x="13" y="3"/>
                      </a:cubicBezTo>
                      <a:cubicBezTo>
                        <a:pt x="1" y="27"/>
                        <a:pt x="1" y="27"/>
                        <a:pt x="1" y="27"/>
                      </a:cubicBezTo>
                      <a:cubicBezTo>
                        <a:pt x="0" y="29"/>
                        <a:pt x="1" y="32"/>
                        <a:pt x="3" y="33"/>
                      </a:cubicBezTo>
                      <a:cubicBezTo>
                        <a:pt x="5" y="34"/>
                        <a:pt x="7" y="33"/>
                        <a:pt x="8" y="31"/>
                      </a:cubicBezTo>
                      <a:cubicBezTo>
                        <a:pt x="15" y="17"/>
                        <a:pt x="15" y="17"/>
                        <a:pt x="15" y="17"/>
                      </a:cubicBezTo>
                      <a:cubicBezTo>
                        <a:pt x="15" y="34"/>
                        <a:pt x="15" y="34"/>
                        <a:pt x="15" y="34"/>
                      </a:cubicBezTo>
                      <a:cubicBezTo>
                        <a:pt x="15" y="35"/>
                        <a:pt x="15" y="35"/>
                        <a:pt x="15" y="35"/>
                      </a:cubicBezTo>
                      <a:cubicBezTo>
                        <a:pt x="15" y="70"/>
                        <a:pt x="15" y="70"/>
                        <a:pt x="15" y="70"/>
                      </a:cubicBezTo>
                      <a:cubicBezTo>
                        <a:pt x="15" y="72"/>
                        <a:pt x="17" y="75"/>
                        <a:pt x="20" y="75"/>
                      </a:cubicBezTo>
                      <a:cubicBezTo>
                        <a:pt x="23" y="75"/>
                        <a:pt x="25" y="72"/>
                        <a:pt x="25" y="70"/>
                      </a:cubicBezTo>
                      <a:cubicBezTo>
                        <a:pt x="25" y="40"/>
                        <a:pt x="25" y="40"/>
                        <a:pt x="25" y="40"/>
                      </a:cubicBezTo>
                      <a:cubicBezTo>
                        <a:pt x="30" y="40"/>
                        <a:pt x="30" y="40"/>
                        <a:pt x="30" y="40"/>
                      </a:cubicBezTo>
                      <a:cubicBezTo>
                        <a:pt x="30" y="70"/>
                        <a:pt x="30" y="70"/>
                        <a:pt x="30" y="70"/>
                      </a:cubicBezTo>
                      <a:cubicBezTo>
                        <a:pt x="30" y="72"/>
                        <a:pt x="32" y="75"/>
                        <a:pt x="35" y="75"/>
                      </a:cubicBezTo>
                      <a:cubicBezTo>
                        <a:pt x="37" y="75"/>
                        <a:pt x="40" y="72"/>
                        <a:pt x="40" y="70"/>
                      </a:cubicBezTo>
                      <a:cubicBezTo>
                        <a:pt x="40" y="35"/>
                        <a:pt x="40" y="35"/>
                        <a:pt x="40" y="35"/>
                      </a:cubicBezTo>
                      <a:cubicBezTo>
                        <a:pt x="40" y="34"/>
                        <a:pt x="40" y="34"/>
                        <a:pt x="40" y="34"/>
                      </a:cubicBezTo>
                      <a:cubicBezTo>
                        <a:pt x="40" y="17"/>
                        <a:pt x="40" y="17"/>
                        <a:pt x="40" y="17"/>
                      </a:cubicBezTo>
                      <a:cubicBezTo>
                        <a:pt x="47" y="31"/>
                        <a:pt x="47" y="31"/>
                        <a:pt x="47" y="31"/>
                      </a:cubicBezTo>
                      <a:cubicBezTo>
                        <a:pt x="48" y="33"/>
                        <a:pt x="50" y="34"/>
                        <a:pt x="52" y="33"/>
                      </a:cubicBezTo>
                      <a:cubicBezTo>
                        <a:pt x="54" y="32"/>
                        <a:pt x="55" y="29"/>
                        <a:pt x="54"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350"/>
                </a:p>
              </p:txBody>
            </p:sp>
          </p:grpSp>
        </p:grpSp>
        <p:grpSp>
          <p:nvGrpSpPr>
            <p:cNvPr id="14" name="Group 13">
              <a:extLst>
                <a:ext uri="{FF2B5EF4-FFF2-40B4-BE49-F238E27FC236}">
                  <a16:creationId xmlns:a16="http://schemas.microsoft.com/office/drawing/2014/main" id="{C1BDF11B-3BE5-A223-2256-1C23DB98175D}"/>
                </a:ext>
              </a:extLst>
            </p:cNvPr>
            <p:cNvGrpSpPr/>
            <p:nvPr/>
          </p:nvGrpSpPr>
          <p:grpSpPr>
            <a:xfrm>
              <a:off x="2358551" y="4516119"/>
              <a:ext cx="859937" cy="322263"/>
              <a:chOff x="6517364" y="3267868"/>
              <a:chExt cx="859937" cy="322263"/>
            </a:xfrm>
          </p:grpSpPr>
          <p:grpSp>
            <p:nvGrpSpPr>
              <p:cNvPr id="16" name="Group 15">
                <a:extLst>
                  <a:ext uri="{FF2B5EF4-FFF2-40B4-BE49-F238E27FC236}">
                    <a16:creationId xmlns:a16="http://schemas.microsoft.com/office/drawing/2014/main" id="{BA45CDBA-AFF1-430E-92FE-1A2B0518823C}"/>
                  </a:ext>
                </a:extLst>
              </p:cNvPr>
              <p:cNvGrpSpPr/>
              <p:nvPr/>
            </p:nvGrpSpPr>
            <p:grpSpPr>
              <a:xfrm>
                <a:off x="6517364" y="3267868"/>
                <a:ext cx="693616" cy="322263"/>
                <a:chOff x="6517364" y="3267868"/>
                <a:chExt cx="693616" cy="322263"/>
              </a:xfrm>
            </p:grpSpPr>
            <p:grpSp>
              <p:nvGrpSpPr>
                <p:cNvPr id="20" name="Group 19">
                  <a:extLst>
                    <a:ext uri="{FF2B5EF4-FFF2-40B4-BE49-F238E27FC236}">
                      <a16:creationId xmlns:a16="http://schemas.microsoft.com/office/drawing/2014/main" id="{3E4A6F7C-9B89-D050-6ECB-B1865134C4E4}"/>
                    </a:ext>
                  </a:extLst>
                </p:cNvPr>
                <p:cNvGrpSpPr/>
                <p:nvPr/>
              </p:nvGrpSpPr>
              <p:grpSpPr>
                <a:xfrm>
                  <a:off x="6517364" y="3267868"/>
                  <a:ext cx="522573" cy="322263"/>
                  <a:chOff x="6517364" y="3267868"/>
                  <a:chExt cx="522573" cy="322263"/>
                </a:xfrm>
              </p:grpSpPr>
              <p:grpSp>
                <p:nvGrpSpPr>
                  <p:cNvPr id="27" name="Group 26">
                    <a:extLst>
                      <a:ext uri="{FF2B5EF4-FFF2-40B4-BE49-F238E27FC236}">
                        <a16:creationId xmlns:a16="http://schemas.microsoft.com/office/drawing/2014/main" id="{1FB7E475-9D34-2D70-73BE-5B59244CBDB9}"/>
                      </a:ext>
                    </a:extLst>
                  </p:cNvPr>
                  <p:cNvGrpSpPr/>
                  <p:nvPr/>
                </p:nvGrpSpPr>
                <p:grpSpPr>
                  <a:xfrm>
                    <a:off x="6517364" y="3267868"/>
                    <a:ext cx="351530" cy="322263"/>
                    <a:chOff x="6517364" y="3267868"/>
                    <a:chExt cx="351530" cy="322263"/>
                  </a:xfrm>
                </p:grpSpPr>
                <p:grpSp>
                  <p:nvGrpSpPr>
                    <p:cNvPr id="36" name="Group 35" descr="baby shape">
                      <a:extLst>
                        <a:ext uri="{FF2B5EF4-FFF2-40B4-BE49-F238E27FC236}">
                          <a16:creationId xmlns:a16="http://schemas.microsoft.com/office/drawing/2014/main" id="{A2DC8420-332F-B5C8-DAC4-64DFC8C70FAB}"/>
                        </a:ext>
                      </a:extLst>
                    </p:cNvPr>
                    <p:cNvGrpSpPr/>
                    <p:nvPr/>
                  </p:nvGrpSpPr>
                  <p:grpSpPr>
                    <a:xfrm>
                      <a:off x="6517364" y="3267868"/>
                      <a:ext cx="175765" cy="322263"/>
                      <a:chOff x="3345868" y="3959225"/>
                      <a:chExt cx="175765" cy="322263"/>
                    </a:xfrm>
                    <a:solidFill>
                      <a:schemeClr val="bg1">
                        <a:lumMod val="65000"/>
                      </a:schemeClr>
                    </a:solidFill>
                  </p:grpSpPr>
                  <p:sp>
                    <p:nvSpPr>
                      <p:cNvPr id="40" name="Oval 39">
                        <a:extLst>
                          <a:ext uri="{FF2B5EF4-FFF2-40B4-BE49-F238E27FC236}">
                            <a16:creationId xmlns:a16="http://schemas.microsoft.com/office/drawing/2014/main" id="{EBDA79BC-856A-1A44-A440-1518EC9B6637}"/>
                          </a:ext>
                        </a:extLst>
                      </p:cNvPr>
                      <p:cNvSpPr>
                        <a:spLocks noChangeArrowheads="1"/>
                      </p:cNvSpPr>
                      <p:nvPr/>
                    </p:nvSpPr>
                    <p:spPr bwMode="auto">
                      <a:xfrm>
                        <a:off x="3396539" y="3959225"/>
                        <a:ext cx="74423" cy="730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350"/>
                      </a:p>
                    </p:txBody>
                  </p:sp>
                  <p:sp>
                    <p:nvSpPr>
                      <p:cNvPr id="41" name="Freeform 177">
                        <a:extLst>
                          <a:ext uri="{FF2B5EF4-FFF2-40B4-BE49-F238E27FC236}">
                            <a16:creationId xmlns:a16="http://schemas.microsoft.com/office/drawing/2014/main" id="{89B79F67-EE41-9014-9FC0-9E87F8C2AF5F}"/>
                          </a:ext>
                        </a:extLst>
                      </p:cNvPr>
                      <p:cNvSpPr>
                        <a:spLocks/>
                      </p:cNvSpPr>
                      <p:nvPr/>
                    </p:nvSpPr>
                    <p:spPr bwMode="auto">
                      <a:xfrm>
                        <a:off x="3345868" y="4041775"/>
                        <a:ext cx="175765" cy="239713"/>
                      </a:xfrm>
                      <a:custGeom>
                        <a:avLst/>
                        <a:gdLst>
                          <a:gd name="T0" fmla="*/ 54 w 55"/>
                          <a:gd name="T1" fmla="*/ 27 h 75"/>
                          <a:gd name="T2" fmla="*/ 42 w 55"/>
                          <a:gd name="T3" fmla="*/ 3 h 75"/>
                          <a:gd name="T4" fmla="*/ 38 w 55"/>
                          <a:gd name="T5" fmla="*/ 0 h 75"/>
                          <a:gd name="T6" fmla="*/ 34 w 55"/>
                          <a:gd name="T7" fmla="*/ 0 h 75"/>
                          <a:gd name="T8" fmla="*/ 20 w 55"/>
                          <a:gd name="T9" fmla="*/ 0 h 75"/>
                          <a:gd name="T10" fmla="*/ 17 w 55"/>
                          <a:gd name="T11" fmla="*/ 0 h 75"/>
                          <a:gd name="T12" fmla="*/ 13 w 55"/>
                          <a:gd name="T13" fmla="*/ 3 h 75"/>
                          <a:gd name="T14" fmla="*/ 1 w 55"/>
                          <a:gd name="T15" fmla="*/ 27 h 75"/>
                          <a:gd name="T16" fmla="*/ 3 w 55"/>
                          <a:gd name="T17" fmla="*/ 33 h 75"/>
                          <a:gd name="T18" fmla="*/ 8 w 55"/>
                          <a:gd name="T19" fmla="*/ 31 h 75"/>
                          <a:gd name="T20" fmla="*/ 15 w 55"/>
                          <a:gd name="T21" fmla="*/ 17 h 75"/>
                          <a:gd name="T22" fmla="*/ 15 w 55"/>
                          <a:gd name="T23" fmla="*/ 34 h 75"/>
                          <a:gd name="T24" fmla="*/ 15 w 55"/>
                          <a:gd name="T25" fmla="*/ 35 h 75"/>
                          <a:gd name="T26" fmla="*/ 15 w 55"/>
                          <a:gd name="T27" fmla="*/ 70 h 75"/>
                          <a:gd name="T28" fmla="*/ 20 w 55"/>
                          <a:gd name="T29" fmla="*/ 75 h 75"/>
                          <a:gd name="T30" fmla="*/ 25 w 55"/>
                          <a:gd name="T31" fmla="*/ 70 h 75"/>
                          <a:gd name="T32" fmla="*/ 25 w 55"/>
                          <a:gd name="T33" fmla="*/ 40 h 75"/>
                          <a:gd name="T34" fmla="*/ 30 w 55"/>
                          <a:gd name="T35" fmla="*/ 40 h 75"/>
                          <a:gd name="T36" fmla="*/ 30 w 55"/>
                          <a:gd name="T37" fmla="*/ 70 h 75"/>
                          <a:gd name="T38" fmla="*/ 35 w 55"/>
                          <a:gd name="T39" fmla="*/ 75 h 75"/>
                          <a:gd name="T40" fmla="*/ 40 w 55"/>
                          <a:gd name="T41" fmla="*/ 70 h 75"/>
                          <a:gd name="T42" fmla="*/ 40 w 55"/>
                          <a:gd name="T43" fmla="*/ 35 h 75"/>
                          <a:gd name="T44" fmla="*/ 40 w 55"/>
                          <a:gd name="T45" fmla="*/ 34 h 75"/>
                          <a:gd name="T46" fmla="*/ 40 w 55"/>
                          <a:gd name="T47" fmla="*/ 17 h 75"/>
                          <a:gd name="T48" fmla="*/ 47 w 55"/>
                          <a:gd name="T49" fmla="*/ 31 h 75"/>
                          <a:gd name="T50" fmla="*/ 52 w 55"/>
                          <a:gd name="T51" fmla="*/ 33 h 75"/>
                          <a:gd name="T52" fmla="*/ 54 w 55"/>
                          <a:gd name="T53" fmla="*/ 2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75">
                            <a:moveTo>
                              <a:pt x="54" y="27"/>
                            </a:moveTo>
                            <a:cubicBezTo>
                              <a:pt x="42" y="3"/>
                              <a:pt x="42" y="3"/>
                              <a:pt x="42" y="3"/>
                            </a:cubicBezTo>
                            <a:cubicBezTo>
                              <a:pt x="41" y="1"/>
                              <a:pt x="39" y="0"/>
                              <a:pt x="38" y="0"/>
                            </a:cubicBezTo>
                            <a:cubicBezTo>
                              <a:pt x="34" y="0"/>
                              <a:pt x="34" y="0"/>
                              <a:pt x="34" y="0"/>
                            </a:cubicBezTo>
                            <a:cubicBezTo>
                              <a:pt x="20" y="0"/>
                              <a:pt x="20" y="0"/>
                              <a:pt x="20" y="0"/>
                            </a:cubicBezTo>
                            <a:cubicBezTo>
                              <a:pt x="17" y="0"/>
                              <a:pt x="17" y="0"/>
                              <a:pt x="17" y="0"/>
                            </a:cubicBezTo>
                            <a:cubicBezTo>
                              <a:pt x="15" y="0"/>
                              <a:pt x="13" y="1"/>
                              <a:pt x="13" y="3"/>
                            </a:cubicBezTo>
                            <a:cubicBezTo>
                              <a:pt x="1" y="27"/>
                              <a:pt x="1" y="27"/>
                              <a:pt x="1" y="27"/>
                            </a:cubicBezTo>
                            <a:cubicBezTo>
                              <a:pt x="0" y="29"/>
                              <a:pt x="1" y="32"/>
                              <a:pt x="3" y="33"/>
                            </a:cubicBezTo>
                            <a:cubicBezTo>
                              <a:pt x="5" y="34"/>
                              <a:pt x="7" y="33"/>
                              <a:pt x="8" y="31"/>
                            </a:cubicBezTo>
                            <a:cubicBezTo>
                              <a:pt x="15" y="17"/>
                              <a:pt x="15" y="17"/>
                              <a:pt x="15" y="17"/>
                            </a:cubicBezTo>
                            <a:cubicBezTo>
                              <a:pt x="15" y="34"/>
                              <a:pt x="15" y="34"/>
                              <a:pt x="15" y="34"/>
                            </a:cubicBezTo>
                            <a:cubicBezTo>
                              <a:pt x="15" y="35"/>
                              <a:pt x="15" y="35"/>
                              <a:pt x="15" y="35"/>
                            </a:cubicBezTo>
                            <a:cubicBezTo>
                              <a:pt x="15" y="70"/>
                              <a:pt x="15" y="70"/>
                              <a:pt x="15" y="70"/>
                            </a:cubicBezTo>
                            <a:cubicBezTo>
                              <a:pt x="15" y="72"/>
                              <a:pt x="17" y="75"/>
                              <a:pt x="20" y="75"/>
                            </a:cubicBezTo>
                            <a:cubicBezTo>
                              <a:pt x="23" y="75"/>
                              <a:pt x="25" y="72"/>
                              <a:pt x="25" y="70"/>
                            </a:cubicBezTo>
                            <a:cubicBezTo>
                              <a:pt x="25" y="40"/>
                              <a:pt x="25" y="40"/>
                              <a:pt x="25" y="40"/>
                            </a:cubicBezTo>
                            <a:cubicBezTo>
                              <a:pt x="30" y="40"/>
                              <a:pt x="30" y="40"/>
                              <a:pt x="30" y="40"/>
                            </a:cubicBezTo>
                            <a:cubicBezTo>
                              <a:pt x="30" y="70"/>
                              <a:pt x="30" y="70"/>
                              <a:pt x="30" y="70"/>
                            </a:cubicBezTo>
                            <a:cubicBezTo>
                              <a:pt x="30" y="72"/>
                              <a:pt x="32" y="75"/>
                              <a:pt x="35" y="75"/>
                            </a:cubicBezTo>
                            <a:cubicBezTo>
                              <a:pt x="37" y="75"/>
                              <a:pt x="40" y="72"/>
                              <a:pt x="40" y="70"/>
                            </a:cubicBezTo>
                            <a:cubicBezTo>
                              <a:pt x="40" y="35"/>
                              <a:pt x="40" y="35"/>
                              <a:pt x="40" y="35"/>
                            </a:cubicBezTo>
                            <a:cubicBezTo>
                              <a:pt x="40" y="34"/>
                              <a:pt x="40" y="34"/>
                              <a:pt x="40" y="34"/>
                            </a:cubicBezTo>
                            <a:cubicBezTo>
                              <a:pt x="40" y="17"/>
                              <a:pt x="40" y="17"/>
                              <a:pt x="40" y="17"/>
                            </a:cubicBezTo>
                            <a:cubicBezTo>
                              <a:pt x="47" y="31"/>
                              <a:pt x="47" y="31"/>
                              <a:pt x="47" y="31"/>
                            </a:cubicBezTo>
                            <a:cubicBezTo>
                              <a:pt x="48" y="33"/>
                              <a:pt x="50" y="34"/>
                              <a:pt x="52" y="33"/>
                            </a:cubicBezTo>
                            <a:cubicBezTo>
                              <a:pt x="54" y="32"/>
                              <a:pt x="55" y="29"/>
                              <a:pt x="54"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350"/>
                      </a:p>
                    </p:txBody>
                  </p:sp>
                </p:grpSp>
                <p:grpSp>
                  <p:nvGrpSpPr>
                    <p:cNvPr id="37" name="Group 36" descr="baby shape">
                      <a:extLst>
                        <a:ext uri="{FF2B5EF4-FFF2-40B4-BE49-F238E27FC236}">
                          <a16:creationId xmlns:a16="http://schemas.microsoft.com/office/drawing/2014/main" id="{F3C464CF-2E3B-7853-8223-46BAE9A16A1A}"/>
                        </a:ext>
                      </a:extLst>
                    </p:cNvPr>
                    <p:cNvGrpSpPr/>
                    <p:nvPr/>
                  </p:nvGrpSpPr>
                  <p:grpSpPr>
                    <a:xfrm>
                      <a:off x="6693129" y="3267868"/>
                      <a:ext cx="175765" cy="322263"/>
                      <a:chOff x="3345868" y="3959225"/>
                      <a:chExt cx="175765" cy="322263"/>
                    </a:xfrm>
                    <a:solidFill>
                      <a:schemeClr val="bg1">
                        <a:lumMod val="65000"/>
                      </a:schemeClr>
                    </a:solidFill>
                  </p:grpSpPr>
                  <p:sp>
                    <p:nvSpPr>
                      <p:cNvPr id="38" name="Oval 37">
                        <a:extLst>
                          <a:ext uri="{FF2B5EF4-FFF2-40B4-BE49-F238E27FC236}">
                            <a16:creationId xmlns:a16="http://schemas.microsoft.com/office/drawing/2014/main" id="{11B5BF3E-45F1-9D18-40FE-BDD753F14FEF}"/>
                          </a:ext>
                        </a:extLst>
                      </p:cNvPr>
                      <p:cNvSpPr>
                        <a:spLocks noChangeArrowheads="1"/>
                      </p:cNvSpPr>
                      <p:nvPr/>
                    </p:nvSpPr>
                    <p:spPr bwMode="auto">
                      <a:xfrm>
                        <a:off x="3396539" y="3959225"/>
                        <a:ext cx="74423" cy="730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350"/>
                      </a:p>
                    </p:txBody>
                  </p:sp>
                  <p:sp>
                    <p:nvSpPr>
                      <p:cNvPr id="39" name="Freeform 177">
                        <a:extLst>
                          <a:ext uri="{FF2B5EF4-FFF2-40B4-BE49-F238E27FC236}">
                            <a16:creationId xmlns:a16="http://schemas.microsoft.com/office/drawing/2014/main" id="{306AA609-45C0-89EF-130B-EB6076FBDD71}"/>
                          </a:ext>
                        </a:extLst>
                      </p:cNvPr>
                      <p:cNvSpPr>
                        <a:spLocks/>
                      </p:cNvSpPr>
                      <p:nvPr/>
                    </p:nvSpPr>
                    <p:spPr bwMode="auto">
                      <a:xfrm>
                        <a:off x="3345868" y="4041775"/>
                        <a:ext cx="175765" cy="239713"/>
                      </a:xfrm>
                      <a:custGeom>
                        <a:avLst/>
                        <a:gdLst>
                          <a:gd name="T0" fmla="*/ 54 w 55"/>
                          <a:gd name="T1" fmla="*/ 27 h 75"/>
                          <a:gd name="T2" fmla="*/ 42 w 55"/>
                          <a:gd name="T3" fmla="*/ 3 h 75"/>
                          <a:gd name="T4" fmla="*/ 38 w 55"/>
                          <a:gd name="T5" fmla="*/ 0 h 75"/>
                          <a:gd name="T6" fmla="*/ 34 w 55"/>
                          <a:gd name="T7" fmla="*/ 0 h 75"/>
                          <a:gd name="T8" fmla="*/ 20 w 55"/>
                          <a:gd name="T9" fmla="*/ 0 h 75"/>
                          <a:gd name="T10" fmla="*/ 17 w 55"/>
                          <a:gd name="T11" fmla="*/ 0 h 75"/>
                          <a:gd name="T12" fmla="*/ 13 w 55"/>
                          <a:gd name="T13" fmla="*/ 3 h 75"/>
                          <a:gd name="T14" fmla="*/ 1 w 55"/>
                          <a:gd name="T15" fmla="*/ 27 h 75"/>
                          <a:gd name="T16" fmla="*/ 3 w 55"/>
                          <a:gd name="T17" fmla="*/ 33 h 75"/>
                          <a:gd name="T18" fmla="*/ 8 w 55"/>
                          <a:gd name="T19" fmla="*/ 31 h 75"/>
                          <a:gd name="T20" fmla="*/ 15 w 55"/>
                          <a:gd name="T21" fmla="*/ 17 h 75"/>
                          <a:gd name="T22" fmla="*/ 15 w 55"/>
                          <a:gd name="T23" fmla="*/ 34 h 75"/>
                          <a:gd name="T24" fmla="*/ 15 w 55"/>
                          <a:gd name="T25" fmla="*/ 35 h 75"/>
                          <a:gd name="T26" fmla="*/ 15 w 55"/>
                          <a:gd name="T27" fmla="*/ 70 h 75"/>
                          <a:gd name="T28" fmla="*/ 20 w 55"/>
                          <a:gd name="T29" fmla="*/ 75 h 75"/>
                          <a:gd name="T30" fmla="*/ 25 w 55"/>
                          <a:gd name="T31" fmla="*/ 70 h 75"/>
                          <a:gd name="T32" fmla="*/ 25 w 55"/>
                          <a:gd name="T33" fmla="*/ 40 h 75"/>
                          <a:gd name="T34" fmla="*/ 30 w 55"/>
                          <a:gd name="T35" fmla="*/ 40 h 75"/>
                          <a:gd name="T36" fmla="*/ 30 w 55"/>
                          <a:gd name="T37" fmla="*/ 70 h 75"/>
                          <a:gd name="T38" fmla="*/ 35 w 55"/>
                          <a:gd name="T39" fmla="*/ 75 h 75"/>
                          <a:gd name="T40" fmla="*/ 40 w 55"/>
                          <a:gd name="T41" fmla="*/ 70 h 75"/>
                          <a:gd name="T42" fmla="*/ 40 w 55"/>
                          <a:gd name="T43" fmla="*/ 35 h 75"/>
                          <a:gd name="T44" fmla="*/ 40 w 55"/>
                          <a:gd name="T45" fmla="*/ 34 h 75"/>
                          <a:gd name="T46" fmla="*/ 40 w 55"/>
                          <a:gd name="T47" fmla="*/ 17 h 75"/>
                          <a:gd name="T48" fmla="*/ 47 w 55"/>
                          <a:gd name="T49" fmla="*/ 31 h 75"/>
                          <a:gd name="T50" fmla="*/ 52 w 55"/>
                          <a:gd name="T51" fmla="*/ 33 h 75"/>
                          <a:gd name="T52" fmla="*/ 54 w 55"/>
                          <a:gd name="T53" fmla="*/ 2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75">
                            <a:moveTo>
                              <a:pt x="54" y="27"/>
                            </a:moveTo>
                            <a:cubicBezTo>
                              <a:pt x="42" y="3"/>
                              <a:pt x="42" y="3"/>
                              <a:pt x="42" y="3"/>
                            </a:cubicBezTo>
                            <a:cubicBezTo>
                              <a:pt x="41" y="1"/>
                              <a:pt x="39" y="0"/>
                              <a:pt x="38" y="0"/>
                            </a:cubicBezTo>
                            <a:cubicBezTo>
                              <a:pt x="34" y="0"/>
                              <a:pt x="34" y="0"/>
                              <a:pt x="34" y="0"/>
                            </a:cubicBezTo>
                            <a:cubicBezTo>
                              <a:pt x="20" y="0"/>
                              <a:pt x="20" y="0"/>
                              <a:pt x="20" y="0"/>
                            </a:cubicBezTo>
                            <a:cubicBezTo>
                              <a:pt x="17" y="0"/>
                              <a:pt x="17" y="0"/>
                              <a:pt x="17" y="0"/>
                            </a:cubicBezTo>
                            <a:cubicBezTo>
                              <a:pt x="15" y="0"/>
                              <a:pt x="13" y="1"/>
                              <a:pt x="13" y="3"/>
                            </a:cubicBezTo>
                            <a:cubicBezTo>
                              <a:pt x="1" y="27"/>
                              <a:pt x="1" y="27"/>
                              <a:pt x="1" y="27"/>
                            </a:cubicBezTo>
                            <a:cubicBezTo>
                              <a:pt x="0" y="29"/>
                              <a:pt x="1" y="32"/>
                              <a:pt x="3" y="33"/>
                            </a:cubicBezTo>
                            <a:cubicBezTo>
                              <a:pt x="5" y="34"/>
                              <a:pt x="7" y="33"/>
                              <a:pt x="8" y="31"/>
                            </a:cubicBezTo>
                            <a:cubicBezTo>
                              <a:pt x="15" y="17"/>
                              <a:pt x="15" y="17"/>
                              <a:pt x="15" y="17"/>
                            </a:cubicBezTo>
                            <a:cubicBezTo>
                              <a:pt x="15" y="34"/>
                              <a:pt x="15" y="34"/>
                              <a:pt x="15" y="34"/>
                            </a:cubicBezTo>
                            <a:cubicBezTo>
                              <a:pt x="15" y="35"/>
                              <a:pt x="15" y="35"/>
                              <a:pt x="15" y="35"/>
                            </a:cubicBezTo>
                            <a:cubicBezTo>
                              <a:pt x="15" y="70"/>
                              <a:pt x="15" y="70"/>
                              <a:pt x="15" y="70"/>
                            </a:cubicBezTo>
                            <a:cubicBezTo>
                              <a:pt x="15" y="72"/>
                              <a:pt x="17" y="75"/>
                              <a:pt x="20" y="75"/>
                            </a:cubicBezTo>
                            <a:cubicBezTo>
                              <a:pt x="23" y="75"/>
                              <a:pt x="25" y="72"/>
                              <a:pt x="25" y="70"/>
                            </a:cubicBezTo>
                            <a:cubicBezTo>
                              <a:pt x="25" y="40"/>
                              <a:pt x="25" y="40"/>
                              <a:pt x="25" y="40"/>
                            </a:cubicBezTo>
                            <a:cubicBezTo>
                              <a:pt x="30" y="40"/>
                              <a:pt x="30" y="40"/>
                              <a:pt x="30" y="40"/>
                            </a:cubicBezTo>
                            <a:cubicBezTo>
                              <a:pt x="30" y="70"/>
                              <a:pt x="30" y="70"/>
                              <a:pt x="30" y="70"/>
                            </a:cubicBezTo>
                            <a:cubicBezTo>
                              <a:pt x="30" y="72"/>
                              <a:pt x="32" y="75"/>
                              <a:pt x="35" y="75"/>
                            </a:cubicBezTo>
                            <a:cubicBezTo>
                              <a:pt x="37" y="75"/>
                              <a:pt x="40" y="72"/>
                              <a:pt x="40" y="70"/>
                            </a:cubicBezTo>
                            <a:cubicBezTo>
                              <a:pt x="40" y="35"/>
                              <a:pt x="40" y="35"/>
                              <a:pt x="40" y="35"/>
                            </a:cubicBezTo>
                            <a:cubicBezTo>
                              <a:pt x="40" y="34"/>
                              <a:pt x="40" y="34"/>
                              <a:pt x="40" y="34"/>
                            </a:cubicBezTo>
                            <a:cubicBezTo>
                              <a:pt x="40" y="17"/>
                              <a:pt x="40" y="17"/>
                              <a:pt x="40" y="17"/>
                            </a:cubicBezTo>
                            <a:cubicBezTo>
                              <a:pt x="47" y="31"/>
                              <a:pt x="47" y="31"/>
                              <a:pt x="47" y="31"/>
                            </a:cubicBezTo>
                            <a:cubicBezTo>
                              <a:pt x="48" y="33"/>
                              <a:pt x="50" y="34"/>
                              <a:pt x="52" y="33"/>
                            </a:cubicBezTo>
                            <a:cubicBezTo>
                              <a:pt x="54" y="32"/>
                              <a:pt x="55" y="29"/>
                              <a:pt x="54"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350"/>
                      </a:p>
                    </p:txBody>
                  </p:sp>
                </p:grpSp>
              </p:grpSp>
              <p:grpSp>
                <p:nvGrpSpPr>
                  <p:cNvPr id="29" name="Group 28" descr="baby shape">
                    <a:extLst>
                      <a:ext uri="{FF2B5EF4-FFF2-40B4-BE49-F238E27FC236}">
                        <a16:creationId xmlns:a16="http://schemas.microsoft.com/office/drawing/2014/main" id="{28A73A2E-1F69-47E1-AE67-B0F9D5345B1D}"/>
                      </a:ext>
                    </a:extLst>
                  </p:cNvPr>
                  <p:cNvGrpSpPr/>
                  <p:nvPr/>
                </p:nvGrpSpPr>
                <p:grpSpPr>
                  <a:xfrm>
                    <a:off x="6864172" y="3267868"/>
                    <a:ext cx="175765" cy="322263"/>
                    <a:chOff x="3345868" y="3959225"/>
                    <a:chExt cx="175765" cy="322263"/>
                  </a:xfrm>
                  <a:solidFill>
                    <a:schemeClr val="bg1">
                      <a:lumMod val="65000"/>
                    </a:schemeClr>
                  </a:solidFill>
                </p:grpSpPr>
                <p:sp>
                  <p:nvSpPr>
                    <p:cNvPr id="30" name="Oval 29">
                      <a:extLst>
                        <a:ext uri="{FF2B5EF4-FFF2-40B4-BE49-F238E27FC236}">
                          <a16:creationId xmlns:a16="http://schemas.microsoft.com/office/drawing/2014/main" id="{D1FD9BFD-3413-7FB9-287C-2CFE38BC1ACC}"/>
                        </a:ext>
                      </a:extLst>
                    </p:cNvPr>
                    <p:cNvSpPr>
                      <a:spLocks noChangeArrowheads="1"/>
                    </p:cNvSpPr>
                    <p:nvPr/>
                  </p:nvSpPr>
                  <p:spPr bwMode="auto">
                    <a:xfrm>
                      <a:off x="3396539" y="3959225"/>
                      <a:ext cx="74423" cy="730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350"/>
                    </a:p>
                  </p:txBody>
                </p:sp>
                <p:sp>
                  <p:nvSpPr>
                    <p:cNvPr id="31" name="Freeform 177">
                      <a:extLst>
                        <a:ext uri="{FF2B5EF4-FFF2-40B4-BE49-F238E27FC236}">
                          <a16:creationId xmlns:a16="http://schemas.microsoft.com/office/drawing/2014/main" id="{C3D66981-8755-61D9-B0E4-A7140801C952}"/>
                        </a:ext>
                      </a:extLst>
                    </p:cNvPr>
                    <p:cNvSpPr>
                      <a:spLocks/>
                    </p:cNvSpPr>
                    <p:nvPr/>
                  </p:nvSpPr>
                  <p:spPr bwMode="auto">
                    <a:xfrm>
                      <a:off x="3345868" y="4041775"/>
                      <a:ext cx="175765" cy="239713"/>
                    </a:xfrm>
                    <a:custGeom>
                      <a:avLst/>
                      <a:gdLst>
                        <a:gd name="T0" fmla="*/ 54 w 55"/>
                        <a:gd name="T1" fmla="*/ 27 h 75"/>
                        <a:gd name="T2" fmla="*/ 42 w 55"/>
                        <a:gd name="T3" fmla="*/ 3 h 75"/>
                        <a:gd name="T4" fmla="*/ 38 w 55"/>
                        <a:gd name="T5" fmla="*/ 0 h 75"/>
                        <a:gd name="T6" fmla="*/ 34 w 55"/>
                        <a:gd name="T7" fmla="*/ 0 h 75"/>
                        <a:gd name="T8" fmla="*/ 20 w 55"/>
                        <a:gd name="T9" fmla="*/ 0 h 75"/>
                        <a:gd name="T10" fmla="*/ 17 w 55"/>
                        <a:gd name="T11" fmla="*/ 0 h 75"/>
                        <a:gd name="T12" fmla="*/ 13 w 55"/>
                        <a:gd name="T13" fmla="*/ 3 h 75"/>
                        <a:gd name="T14" fmla="*/ 1 w 55"/>
                        <a:gd name="T15" fmla="*/ 27 h 75"/>
                        <a:gd name="T16" fmla="*/ 3 w 55"/>
                        <a:gd name="T17" fmla="*/ 33 h 75"/>
                        <a:gd name="T18" fmla="*/ 8 w 55"/>
                        <a:gd name="T19" fmla="*/ 31 h 75"/>
                        <a:gd name="T20" fmla="*/ 15 w 55"/>
                        <a:gd name="T21" fmla="*/ 17 h 75"/>
                        <a:gd name="T22" fmla="*/ 15 w 55"/>
                        <a:gd name="T23" fmla="*/ 34 h 75"/>
                        <a:gd name="T24" fmla="*/ 15 w 55"/>
                        <a:gd name="T25" fmla="*/ 35 h 75"/>
                        <a:gd name="T26" fmla="*/ 15 w 55"/>
                        <a:gd name="T27" fmla="*/ 70 h 75"/>
                        <a:gd name="T28" fmla="*/ 20 w 55"/>
                        <a:gd name="T29" fmla="*/ 75 h 75"/>
                        <a:gd name="T30" fmla="*/ 25 w 55"/>
                        <a:gd name="T31" fmla="*/ 70 h 75"/>
                        <a:gd name="T32" fmla="*/ 25 w 55"/>
                        <a:gd name="T33" fmla="*/ 40 h 75"/>
                        <a:gd name="T34" fmla="*/ 30 w 55"/>
                        <a:gd name="T35" fmla="*/ 40 h 75"/>
                        <a:gd name="T36" fmla="*/ 30 w 55"/>
                        <a:gd name="T37" fmla="*/ 70 h 75"/>
                        <a:gd name="T38" fmla="*/ 35 w 55"/>
                        <a:gd name="T39" fmla="*/ 75 h 75"/>
                        <a:gd name="T40" fmla="*/ 40 w 55"/>
                        <a:gd name="T41" fmla="*/ 70 h 75"/>
                        <a:gd name="T42" fmla="*/ 40 w 55"/>
                        <a:gd name="T43" fmla="*/ 35 h 75"/>
                        <a:gd name="T44" fmla="*/ 40 w 55"/>
                        <a:gd name="T45" fmla="*/ 34 h 75"/>
                        <a:gd name="T46" fmla="*/ 40 w 55"/>
                        <a:gd name="T47" fmla="*/ 17 h 75"/>
                        <a:gd name="T48" fmla="*/ 47 w 55"/>
                        <a:gd name="T49" fmla="*/ 31 h 75"/>
                        <a:gd name="T50" fmla="*/ 52 w 55"/>
                        <a:gd name="T51" fmla="*/ 33 h 75"/>
                        <a:gd name="T52" fmla="*/ 54 w 55"/>
                        <a:gd name="T53" fmla="*/ 2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75">
                          <a:moveTo>
                            <a:pt x="54" y="27"/>
                          </a:moveTo>
                          <a:cubicBezTo>
                            <a:pt x="42" y="3"/>
                            <a:pt x="42" y="3"/>
                            <a:pt x="42" y="3"/>
                          </a:cubicBezTo>
                          <a:cubicBezTo>
                            <a:pt x="41" y="1"/>
                            <a:pt x="39" y="0"/>
                            <a:pt x="38" y="0"/>
                          </a:cubicBezTo>
                          <a:cubicBezTo>
                            <a:pt x="34" y="0"/>
                            <a:pt x="34" y="0"/>
                            <a:pt x="34" y="0"/>
                          </a:cubicBezTo>
                          <a:cubicBezTo>
                            <a:pt x="20" y="0"/>
                            <a:pt x="20" y="0"/>
                            <a:pt x="20" y="0"/>
                          </a:cubicBezTo>
                          <a:cubicBezTo>
                            <a:pt x="17" y="0"/>
                            <a:pt x="17" y="0"/>
                            <a:pt x="17" y="0"/>
                          </a:cubicBezTo>
                          <a:cubicBezTo>
                            <a:pt x="15" y="0"/>
                            <a:pt x="13" y="1"/>
                            <a:pt x="13" y="3"/>
                          </a:cubicBezTo>
                          <a:cubicBezTo>
                            <a:pt x="1" y="27"/>
                            <a:pt x="1" y="27"/>
                            <a:pt x="1" y="27"/>
                          </a:cubicBezTo>
                          <a:cubicBezTo>
                            <a:pt x="0" y="29"/>
                            <a:pt x="1" y="32"/>
                            <a:pt x="3" y="33"/>
                          </a:cubicBezTo>
                          <a:cubicBezTo>
                            <a:pt x="5" y="34"/>
                            <a:pt x="7" y="33"/>
                            <a:pt x="8" y="31"/>
                          </a:cubicBezTo>
                          <a:cubicBezTo>
                            <a:pt x="15" y="17"/>
                            <a:pt x="15" y="17"/>
                            <a:pt x="15" y="17"/>
                          </a:cubicBezTo>
                          <a:cubicBezTo>
                            <a:pt x="15" y="34"/>
                            <a:pt x="15" y="34"/>
                            <a:pt x="15" y="34"/>
                          </a:cubicBezTo>
                          <a:cubicBezTo>
                            <a:pt x="15" y="35"/>
                            <a:pt x="15" y="35"/>
                            <a:pt x="15" y="35"/>
                          </a:cubicBezTo>
                          <a:cubicBezTo>
                            <a:pt x="15" y="70"/>
                            <a:pt x="15" y="70"/>
                            <a:pt x="15" y="70"/>
                          </a:cubicBezTo>
                          <a:cubicBezTo>
                            <a:pt x="15" y="72"/>
                            <a:pt x="17" y="75"/>
                            <a:pt x="20" y="75"/>
                          </a:cubicBezTo>
                          <a:cubicBezTo>
                            <a:pt x="23" y="75"/>
                            <a:pt x="25" y="72"/>
                            <a:pt x="25" y="70"/>
                          </a:cubicBezTo>
                          <a:cubicBezTo>
                            <a:pt x="25" y="40"/>
                            <a:pt x="25" y="40"/>
                            <a:pt x="25" y="40"/>
                          </a:cubicBezTo>
                          <a:cubicBezTo>
                            <a:pt x="30" y="40"/>
                            <a:pt x="30" y="40"/>
                            <a:pt x="30" y="40"/>
                          </a:cubicBezTo>
                          <a:cubicBezTo>
                            <a:pt x="30" y="70"/>
                            <a:pt x="30" y="70"/>
                            <a:pt x="30" y="70"/>
                          </a:cubicBezTo>
                          <a:cubicBezTo>
                            <a:pt x="30" y="72"/>
                            <a:pt x="32" y="75"/>
                            <a:pt x="35" y="75"/>
                          </a:cubicBezTo>
                          <a:cubicBezTo>
                            <a:pt x="37" y="75"/>
                            <a:pt x="40" y="72"/>
                            <a:pt x="40" y="70"/>
                          </a:cubicBezTo>
                          <a:cubicBezTo>
                            <a:pt x="40" y="35"/>
                            <a:pt x="40" y="35"/>
                            <a:pt x="40" y="35"/>
                          </a:cubicBezTo>
                          <a:cubicBezTo>
                            <a:pt x="40" y="34"/>
                            <a:pt x="40" y="34"/>
                            <a:pt x="40" y="34"/>
                          </a:cubicBezTo>
                          <a:cubicBezTo>
                            <a:pt x="40" y="17"/>
                            <a:pt x="40" y="17"/>
                            <a:pt x="40" y="17"/>
                          </a:cubicBezTo>
                          <a:cubicBezTo>
                            <a:pt x="47" y="31"/>
                            <a:pt x="47" y="31"/>
                            <a:pt x="47" y="31"/>
                          </a:cubicBezTo>
                          <a:cubicBezTo>
                            <a:pt x="48" y="33"/>
                            <a:pt x="50" y="34"/>
                            <a:pt x="52" y="33"/>
                          </a:cubicBezTo>
                          <a:cubicBezTo>
                            <a:pt x="54" y="32"/>
                            <a:pt x="55" y="29"/>
                            <a:pt x="54"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350"/>
                    </a:p>
                  </p:txBody>
                </p:sp>
              </p:grpSp>
            </p:grpSp>
            <p:grpSp>
              <p:nvGrpSpPr>
                <p:cNvPr id="21" name="Group 20" descr="baby shape">
                  <a:extLst>
                    <a:ext uri="{FF2B5EF4-FFF2-40B4-BE49-F238E27FC236}">
                      <a16:creationId xmlns:a16="http://schemas.microsoft.com/office/drawing/2014/main" id="{147F7591-31CE-B484-51BC-5FBC266820AA}"/>
                    </a:ext>
                  </a:extLst>
                </p:cNvPr>
                <p:cNvGrpSpPr/>
                <p:nvPr/>
              </p:nvGrpSpPr>
              <p:grpSpPr>
                <a:xfrm>
                  <a:off x="7035215" y="3267868"/>
                  <a:ext cx="175765" cy="322263"/>
                  <a:chOff x="3345868" y="3959225"/>
                  <a:chExt cx="175765" cy="322263"/>
                </a:xfrm>
                <a:solidFill>
                  <a:schemeClr val="bg1">
                    <a:lumMod val="65000"/>
                  </a:schemeClr>
                </a:solidFill>
              </p:grpSpPr>
              <p:sp>
                <p:nvSpPr>
                  <p:cNvPr id="22" name="Oval 21">
                    <a:extLst>
                      <a:ext uri="{FF2B5EF4-FFF2-40B4-BE49-F238E27FC236}">
                        <a16:creationId xmlns:a16="http://schemas.microsoft.com/office/drawing/2014/main" id="{2FBFD796-F6B2-AB9F-8FED-C6605457F357}"/>
                      </a:ext>
                    </a:extLst>
                  </p:cNvPr>
                  <p:cNvSpPr>
                    <a:spLocks noChangeArrowheads="1"/>
                  </p:cNvSpPr>
                  <p:nvPr/>
                </p:nvSpPr>
                <p:spPr bwMode="auto">
                  <a:xfrm>
                    <a:off x="3396539" y="3959225"/>
                    <a:ext cx="74423" cy="730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350"/>
                  </a:p>
                </p:txBody>
              </p:sp>
              <p:sp>
                <p:nvSpPr>
                  <p:cNvPr id="23" name="Freeform 177">
                    <a:extLst>
                      <a:ext uri="{FF2B5EF4-FFF2-40B4-BE49-F238E27FC236}">
                        <a16:creationId xmlns:a16="http://schemas.microsoft.com/office/drawing/2014/main" id="{96483071-5C09-EC09-416B-6F591852BA33}"/>
                      </a:ext>
                    </a:extLst>
                  </p:cNvPr>
                  <p:cNvSpPr>
                    <a:spLocks/>
                  </p:cNvSpPr>
                  <p:nvPr/>
                </p:nvSpPr>
                <p:spPr bwMode="auto">
                  <a:xfrm>
                    <a:off x="3345868" y="4041775"/>
                    <a:ext cx="175765" cy="239713"/>
                  </a:xfrm>
                  <a:custGeom>
                    <a:avLst/>
                    <a:gdLst>
                      <a:gd name="T0" fmla="*/ 54 w 55"/>
                      <a:gd name="T1" fmla="*/ 27 h 75"/>
                      <a:gd name="T2" fmla="*/ 42 w 55"/>
                      <a:gd name="T3" fmla="*/ 3 h 75"/>
                      <a:gd name="T4" fmla="*/ 38 w 55"/>
                      <a:gd name="T5" fmla="*/ 0 h 75"/>
                      <a:gd name="T6" fmla="*/ 34 w 55"/>
                      <a:gd name="T7" fmla="*/ 0 h 75"/>
                      <a:gd name="T8" fmla="*/ 20 w 55"/>
                      <a:gd name="T9" fmla="*/ 0 h 75"/>
                      <a:gd name="T10" fmla="*/ 17 w 55"/>
                      <a:gd name="T11" fmla="*/ 0 h 75"/>
                      <a:gd name="T12" fmla="*/ 13 w 55"/>
                      <a:gd name="T13" fmla="*/ 3 h 75"/>
                      <a:gd name="T14" fmla="*/ 1 w 55"/>
                      <a:gd name="T15" fmla="*/ 27 h 75"/>
                      <a:gd name="T16" fmla="*/ 3 w 55"/>
                      <a:gd name="T17" fmla="*/ 33 h 75"/>
                      <a:gd name="T18" fmla="*/ 8 w 55"/>
                      <a:gd name="T19" fmla="*/ 31 h 75"/>
                      <a:gd name="T20" fmla="*/ 15 w 55"/>
                      <a:gd name="T21" fmla="*/ 17 h 75"/>
                      <a:gd name="T22" fmla="*/ 15 w 55"/>
                      <a:gd name="T23" fmla="*/ 34 h 75"/>
                      <a:gd name="T24" fmla="*/ 15 w 55"/>
                      <a:gd name="T25" fmla="*/ 35 h 75"/>
                      <a:gd name="T26" fmla="*/ 15 w 55"/>
                      <a:gd name="T27" fmla="*/ 70 h 75"/>
                      <a:gd name="T28" fmla="*/ 20 w 55"/>
                      <a:gd name="T29" fmla="*/ 75 h 75"/>
                      <a:gd name="T30" fmla="*/ 25 w 55"/>
                      <a:gd name="T31" fmla="*/ 70 h 75"/>
                      <a:gd name="T32" fmla="*/ 25 w 55"/>
                      <a:gd name="T33" fmla="*/ 40 h 75"/>
                      <a:gd name="T34" fmla="*/ 30 w 55"/>
                      <a:gd name="T35" fmla="*/ 40 h 75"/>
                      <a:gd name="T36" fmla="*/ 30 w 55"/>
                      <a:gd name="T37" fmla="*/ 70 h 75"/>
                      <a:gd name="T38" fmla="*/ 35 w 55"/>
                      <a:gd name="T39" fmla="*/ 75 h 75"/>
                      <a:gd name="T40" fmla="*/ 40 w 55"/>
                      <a:gd name="T41" fmla="*/ 70 h 75"/>
                      <a:gd name="T42" fmla="*/ 40 w 55"/>
                      <a:gd name="T43" fmla="*/ 35 h 75"/>
                      <a:gd name="T44" fmla="*/ 40 w 55"/>
                      <a:gd name="T45" fmla="*/ 34 h 75"/>
                      <a:gd name="T46" fmla="*/ 40 w 55"/>
                      <a:gd name="T47" fmla="*/ 17 h 75"/>
                      <a:gd name="T48" fmla="*/ 47 w 55"/>
                      <a:gd name="T49" fmla="*/ 31 h 75"/>
                      <a:gd name="T50" fmla="*/ 52 w 55"/>
                      <a:gd name="T51" fmla="*/ 33 h 75"/>
                      <a:gd name="T52" fmla="*/ 54 w 55"/>
                      <a:gd name="T53" fmla="*/ 2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75">
                        <a:moveTo>
                          <a:pt x="54" y="27"/>
                        </a:moveTo>
                        <a:cubicBezTo>
                          <a:pt x="42" y="3"/>
                          <a:pt x="42" y="3"/>
                          <a:pt x="42" y="3"/>
                        </a:cubicBezTo>
                        <a:cubicBezTo>
                          <a:pt x="41" y="1"/>
                          <a:pt x="39" y="0"/>
                          <a:pt x="38" y="0"/>
                        </a:cubicBezTo>
                        <a:cubicBezTo>
                          <a:pt x="34" y="0"/>
                          <a:pt x="34" y="0"/>
                          <a:pt x="34" y="0"/>
                        </a:cubicBezTo>
                        <a:cubicBezTo>
                          <a:pt x="20" y="0"/>
                          <a:pt x="20" y="0"/>
                          <a:pt x="20" y="0"/>
                        </a:cubicBezTo>
                        <a:cubicBezTo>
                          <a:pt x="17" y="0"/>
                          <a:pt x="17" y="0"/>
                          <a:pt x="17" y="0"/>
                        </a:cubicBezTo>
                        <a:cubicBezTo>
                          <a:pt x="15" y="0"/>
                          <a:pt x="13" y="1"/>
                          <a:pt x="13" y="3"/>
                        </a:cubicBezTo>
                        <a:cubicBezTo>
                          <a:pt x="1" y="27"/>
                          <a:pt x="1" y="27"/>
                          <a:pt x="1" y="27"/>
                        </a:cubicBezTo>
                        <a:cubicBezTo>
                          <a:pt x="0" y="29"/>
                          <a:pt x="1" y="32"/>
                          <a:pt x="3" y="33"/>
                        </a:cubicBezTo>
                        <a:cubicBezTo>
                          <a:pt x="5" y="34"/>
                          <a:pt x="7" y="33"/>
                          <a:pt x="8" y="31"/>
                        </a:cubicBezTo>
                        <a:cubicBezTo>
                          <a:pt x="15" y="17"/>
                          <a:pt x="15" y="17"/>
                          <a:pt x="15" y="17"/>
                        </a:cubicBezTo>
                        <a:cubicBezTo>
                          <a:pt x="15" y="34"/>
                          <a:pt x="15" y="34"/>
                          <a:pt x="15" y="34"/>
                        </a:cubicBezTo>
                        <a:cubicBezTo>
                          <a:pt x="15" y="35"/>
                          <a:pt x="15" y="35"/>
                          <a:pt x="15" y="35"/>
                        </a:cubicBezTo>
                        <a:cubicBezTo>
                          <a:pt x="15" y="70"/>
                          <a:pt x="15" y="70"/>
                          <a:pt x="15" y="70"/>
                        </a:cubicBezTo>
                        <a:cubicBezTo>
                          <a:pt x="15" y="72"/>
                          <a:pt x="17" y="75"/>
                          <a:pt x="20" y="75"/>
                        </a:cubicBezTo>
                        <a:cubicBezTo>
                          <a:pt x="23" y="75"/>
                          <a:pt x="25" y="72"/>
                          <a:pt x="25" y="70"/>
                        </a:cubicBezTo>
                        <a:cubicBezTo>
                          <a:pt x="25" y="40"/>
                          <a:pt x="25" y="40"/>
                          <a:pt x="25" y="40"/>
                        </a:cubicBezTo>
                        <a:cubicBezTo>
                          <a:pt x="30" y="40"/>
                          <a:pt x="30" y="40"/>
                          <a:pt x="30" y="40"/>
                        </a:cubicBezTo>
                        <a:cubicBezTo>
                          <a:pt x="30" y="70"/>
                          <a:pt x="30" y="70"/>
                          <a:pt x="30" y="70"/>
                        </a:cubicBezTo>
                        <a:cubicBezTo>
                          <a:pt x="30" y="72"/>
                          <a:pt x="32" y="75"/>
                          <a:pt x="35" y="75"/>
                        </a:cubicBezTo>
                        <a:cubicBezTo>
                          <a:pt x="37" y="75"/>
                          <a:pt x="40" y="72"/>
                          <a:pt x="40" y="70"/>
                        </a:cubicBezTo>
                        <a:cubicBezTo>
                          <a:pt x="40" y="35"/>
                          <a:pt x="40" y="35"/>
                          <a:pt x="40" y="35"/>
                        </a:cubicBezTo>
                        <a:cubicBezTo>
                          <a:pt x="40" y="34"/>
                          <a:pt x="40" y="34"/>
                          <a:pt x="40" y="34"/>
                        </a:cubicBezTo>
                        <a:cubicBezTo>
                          <a:pt x="40" y="17"/>
                          <a:pt x="40" y="17"/>
                          <a:pt x="40" y="17"/>
                        </a:cubicBezTo>
                        <a:cubicBezTo>
                          <a:pt x="47" y="31"/>
                          <a:pt x="47" y="31"/>
                          <a:pt x="47" y="31"/>
                        </a:cubicBezTo>
                        <a:cubicBezTo>
                          <a:pt x="48" y="33"/>
                          <a:pt x="50" y="34"/>
                          <a:pt x="52" y="33"/>
                        </a:cubicBezTo>
                        <a:cubicBezTo>
                          <a:pt x="54" y="32"/>
                          <a:pt x="55" y="29"/>
                          <a:pt x="54"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350"/>
                  </a:p>
                </p:txBody>
              </p:sp>
            </p:grpSp>
          </p:grpSp>
          <p:grpSp>
            <p:nvGrpSpPr>
              <p:cNvPr id="17" name="Group 16" descr="baby shape">
                <a:extLst>
                  <a:ext uri="{FF2B5EF4-FFF2-40B4-BE49-F238E27FC236}">
                    <a16:creationId xmlns:a16="http://schemas.microsoft.com/office/drawing/2014/main" id="{394B6A48-2DB1-89DD-5771-DDFBC4F8B93D}"/>
                  </a:ext>
                </a:extLst>
              </p:cNvPr>
              <p:cNvGrpSpPr/>
              <p:nvPr/>
            </p:nvGrpSpPr>
            <p:grpSpPr>
              <a:xfrm>
                <a:off x="7201536" y="3267868"/>
                <a:ext cx="175765" cy="322263"/>
                <a:chOff x="3345868" y="3959225"/>
                <a:chExt cx="175765" cy="322263"/>
              </a:xfrm>
              <a:solidFill>
                <a:schemeClr val="bg1">
                  <a:lumMod val="65000"/>
                </a:schemeClr>
              </a:solidFill>
            </p:grpSpPr>
            <p:sp>
              <p:nvSpPr>
                <p:cNvPr id="18" name="Oval 17">
                  <a:extLst>
                    <a:ext uri="{FF2B5EF4-FFF2-40B4-BE49-F238E27FC236}">
                      <a16:creationId xmlns:a16="http://schemas.microsoft.com/office/drawing/2014/main" id="{DC2537B0-D619-57FF-5B93-47B7BBC72CC5}"/>
                    </a:ext>
                  </a:extLst>
                </p:cNvPr>
                <p:cNvSpPr>
                  <a:spLocks noChangeArrowheads="1"/>
                </p:cNvSpPr>
                <p:nvPr/>
              </p:nvSpPr>
              <p:spPr bwMode="auto">
                <a:xfrm>
                  <a:off x="3396539" y="3959225"/>
                  <a:ext cx="74423" cy="730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350"/>
                </a:p>
              </p:txBody>
            </p:sp>
            <p:sp>
              <p:nvSpPr>
                <p:cNvPr id="19" name="Freeform 177">
                  <a:extLst>
                    <a:ext uri="{FF2B5EF4-FFF2-40B4-BE49-F238E27FC236}">
                      <a16:creationId xmlns:a16="http://schemas.microsoft.com/office/drawing/2014/main" id="{45EFCC17-34C1-AC87-4230-16A819CB3E82}"/>
                    </a:ext>
                  </a:extLst>
                </p:cNvPr>
                <p:cNvSpPr>
                  <a:spLocks/>
                </p:cNvSpPr>
                <p:nvPr/>
              </p:nvSpPr>
              <p:spPr bwMode="auto">
                <a:xfrm>
                  <a:off x="3345868" y="4041775"/>
                  <a:ext cx="175765" cy="239713"/>
                </a:xfrm>
                <a:custGeom>
                  <a:avLst/>
                  <a:gdLst>
                    <a:gd name="T0" fmla="*/ 54 w 55"/>
                    <a:gd name="T1" fmla="*/ 27 h 75"/>
                    <a:gd name="T2" fmla="*/ 42 w 55"/>
                    <a:gd name="T3" fmla="*/ 3 h 75"/>
                    <a:gd name="T4" fmla="*/ 38 w 55"/>
                    <a:gd name="T5" fmla="*/ 0 h 75"/>
                    <a:gd name="T6" fmla="*/ 34 w 55"/>
                    <a:gd name="T7" fmla="*/ 0 h 75"/>
                    <a:gd name="T8" fmla="*/ 20 w 55"/>
                    <a:gd name="T9" fmla="*/ 0 h 75"/>
                    <a:gd name="T10" fmla="*/ 17 w 55"/>
                    <a:gd name="T11" fmla="*/ 0 h 75"/>
                    <a:gd name="T12" fmla="*/ 13 w 55"/>
                    <a:gd name="T13" fmla="*/ 3 h 75"/>
                    <a:gd name="T14" fmla="*/ 1 w 55"/>
                    <a:gd name="T15" fmla="*/ 27 h 75"/>
                    <a:gd name="T16" fmla="*/ 3 w 55"/>
                    <a:gd name="T17" fmla="*/ 33 h 75"/>
                    <a:gd name="T18" fmla="*/ 8 w 55"/>
                    <a:gd name="T19" fmla="*/ 31 h 75"/>
                    <a:gd name="T20" fmla="*/ 15 w 55"/>
                    <a:gd name="T21" fmla="*/ 17 h 75"/>
                    <a:gd name="T22" fmla="*/ 15 w 55"/>
                    <a:gd name="T23" fmla="*/ 34 h 75"/>
                    <a:gd name="T24" fmla="*/ 15 w 55"/>
                    <a:gd name="T25" fmla="*/ 35 h 75"/>
                    <a:gd name="T26" fmla="*/ 15 w 55"/>
                    <a:gd name="T27" fmla="*/ 70 h 75"/>
                    <a:gd name="T28" fmla="*/ 20 w 55"/>
                    <a:gd name="T29" fmla="*/ 75 h 75"/>
                    <a:gd name="T30" fmla="*/ 25 w 55"/>
                    <a:gd name="T31" fmla="*/ 70 h 75"/>
                    <a:gd name="T32" fmla="*/ 25 w 55"/>
                    <a:gd name="T33" fmla="*/ 40 h 75"/>
                    <a:gd name="T34" fmla="*/ 30 w 55"/>
                    <a:gd name="T35" fmla="*/ 40 h 75"/>
                    <a:gd name="T36" fmla="*/ 30 w 55"/>
                    <a:gd name="T37" fmla="*/ 70 h 75"/>
                    <a:gd name="T38" fmla="*/ 35 w 55"/>
                    <a:gd name="T39" fmla="*/ 75 h 75"/>
                    <a:gd name="T40" fmla="*/ 40 w 55"/>
                    <a:gd name="T41" fmla="*/ 70 h 75"/>
                    <a:gd name="T42" fmla="*/ 40 w 55"/>
                    <a:gd name="T43" fmla="*/ 35 h 75"/>
                    <a:gd name="T44" fmla="*/ 40 w 55"/>
                    <a:gd name="T45" fmla="*/ 34 h 75"/>
                    <a:gd name="T46" fmla="*/ 40 w 55"/>
                    <a:gd name="T47" fmla="*/ 17 h 75"/>
                    <a:gd name="T48" fmla="*/ 47 w 55"/>
                    <a:gd name="T49" fmla="*/ 31 h 75"/>
                    <a:gd name="T50" fmla="*/ 52 w 55"/>
                    <a:gd name="T51" fmla="*/ 33 h 75"/>
                    <a:gd name="T52" fmla="*/ 54 w 55"/>
                    <a:gd name="T53" fmla="*/ 2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75">
                      <a:moveTo>
                        <a:pt x="54" y="27"/>
                      </a:moveTo>
                      <a:cubicBezTo>
                        <a:pt x="42" y="3"/>
                        <a:pt x="42" y="3"/>
                        <a:pt x="42" y="3"/>
                      </a:cubicBezTo>
                      <a:cubicBezTo>
                        <a:pt x="41" y="1"/>
                        <a:pt x="39" y="0"/>
                        <a:pt x="38" y="0"/>
                      </a:cubicBezTo>
                      <a:cubicBezTo>
                        <a:pt x="34" y="0"/>
                        <a:pt x="34" y="0"/>
                        <a:pt x="34" y="0"/>
                      </a:cubicBezTo>
                      <a:cubicBezTo>
                        <a:pt x="20" y="0"/>
                        <a:pt x="20" y="0"/>
                        <a:pt x="20" y="0"/>
                      </a:cubicBezTo>
                      <a:cubicBezTo>
                        <a:pt x="17" y="0"/>
                        <a:pt x="17" y="0"/>
                        <a:pt x="17" y="0"/>
                      </a:cubicBezTo>
                      <a:cubicBezTo>
                        <a:pt x="15" y="0"/>
                        <a:pt x="13" y="1"/>
                        <a:pt x="13" y="3"/>
                      </a:cubicBezTo>
                      <a:cubicBezTo>
                        <a:pt x="1" y="27"/>
                        <a:pt x="1" y="27"/>
                        <a:pt x="1" y="27"/>
                      </a:cubicBezTo>
                      <a:cubicBezTo>
                        <a:pt x="0" y="29"/>
                        <a:pt x="1" y="32"/>
                        <a:pt x="3" y="33"/>
                      </a:cubicBezTo>
                      <a:cubicBezTo>
                        <a:pt x="5" y="34"/>
                        <a:pt x="7" y="33"/>
                        <a:pt x="8" y="31"/>
                      </a:cubicBezTo>
                      <a:cubicBezTo>
                        <a:pt x="15" y="17"/>
                        <a:pt x="15" y="17"/>
                        <a:pt x="15" y="17"/>
                      </a:cubicBezTo>
                      <a:cubicBezTo>
                        <a:pt x="15" y="34"/>
                        <a:pt x="15" y="34"/>
                        <a:pt x="15" y="34"/>
                      </a:cubicBezTo>
                      <a:cubicBezTo>
                        <a:pt x="15" y="35"/>
                        <a:pt x="15" y="35"/>
                        <a:pt x="15" y="35"/>
                      </a:cubicBezTo>
                      <a:cubicBezTo>
                        <a:pt x="15" y="70"/>
                        <a:pt x="15" y="70"/>
                        <a:pt x="15" y="70"/>
                      </a:cubicBezTo>
                      <a:cubicBezTo>
                        <a:pt x="15" y="72"/>
                        <a:pt x="17" y="75"/>
                        <a:pt x="20" y="75"/>
                      </a:cubicBezTo>
                      <a:cubicBezTo>
                        <a:pt x="23" y="75"/>
                        <a:pt x="25" y="72"/>
                        <a:pt x="25" y="70"/>
                      </a:cubicBezTo>
                      <a:cubicBezTo>
                        <a:pt x="25" y="40"/>
                        <a:pt x="25" y="40"/>
                        <a:pt x="25" y="40"/>
                      </a:cubicBezTo>
                      <a:cubicBezTo>
                        <a:pt x="30" y="40"/>
                        <a:pt x="30" y="40"/>
                        <a:pt x="30" y="40"/>
                      </a:cubicBezTo>
                      <a:cubicBezTo>
                        <a:pt x="30" y="70"/>
                        <a:pt x="30" y="70"/>
                        <a:pt x="30" y="70"/>
                      </a:cubicBezTo>
                      <a:cubicBezTo>
                        <a:pt x="30" y="72"/>
                        <a:pt x="32" y="75"/>
                        <a:pt x="35" y="75"/>
                      </a:cubicBezTo>
                      <a:cubicBezTo>
                        <a:pt x="37" y="75"/>
                        <a:pt x="40" y="72"/>
                        <a:pt x="40" y="70"/>
                      </a:cubicBezTo>
                      <a:cubicBezTo>
                        <a:pt x="40" y="35"/>
                        <a:pt x="40" y="35"/>
                        <a:pt x="40" y="35"/>
                      </a:cubicBezTo>
                      <a:cubicBezTo>
                        <a:pt x="40" y="34"/>
                        <a:pt x="40" y="34"/>
                        <a:pt x="40" y="34"/>
                      </a:cubicBezTo>
                      <a:cubicBezTo>
                        <a:pt x="40" y="17"/>
                        <a:pt x="40" y="17"/>
                        <a:pt x="40" y="17"/>
                      </a:cubicBezTo>
                      <a:cubicBezTo>
                        <a:pt x="47" y="31"/>
                        <a:pt x="47" y="31"/>
                        <a:pt x="47" y="31"/>
                      </a:cubicBezTo>
                      <a:cubicBezTo>
                        <a:pt x="48" y="33"/>
                        <a:pt x="50" y="34"/>
                        <a:pt x="52" y="33"/>
                      </a:cubicBezTo>
                      <a:cubicBezTo>
                        <a:pt x="54" y="32"/>
                        <a:pt x="55" y="29"/>
                        <a:pt x="54"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350"/>
                </a:p>
              </p:txBody>
            </p:sp>
          </p:grpSp>
        </p:grpSp>
      </p:grpSp>
      <p:pic>
        <p:nvPicPr>
          <p:cNvPr id="46" name="Picture 45">
            <a:extLst>
              <a:ext uri="{FF2B5EF4-FFF2-40B4-BE49-F238E27FC236}">
                <a16:creationId xmlns:a16="http://schemas.microsoft.com/office/drawing/2014/main" id="{EEC341FC-B380-D05B-5533-0F526B1DD7F5}"/>
              </a:ext>
            </a:extLst>
          </p:cNvPr>
          <p:cNvPicPr>
            <a:picLocks noChangeAspect="1"/>
          </p:cNvPicPr>
          <p:nvPr/>
        </p:nvPicPr>
        <p:blipFill>
          <a:blip r:embed="rId9"/>
          <a:stretch>
            <a:fillRect/>
          </a:stretch>
        </p:blipFill>
        <p:spPr>
          <a:xfrm>
            <a:off x="1348318" y="4304610"/>
            <a:ext cx="1908548" cy="365467"/>
          </a:xfrm>
          <a:prstGeom prst="rect">
            <a:avLst/>
          </a:prstGeom>
        </p:spPr>
      </p:pic>
    </p:spTree>
    <p:extLst>
      <p:ext uri="{BB962C8B-B14F-4D97-AF65-F5344CB8AC3E}">
        <p14:creationId xmlns:p14="http://schemas.microsoft.com/office/powerpoint/2010/main" val="3889074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0689E-A5FF-FCBD-1EB2-10CE8C70DE95}"/>
              </a:ext>
            </a:extLst>
          </p:cNvPr>
          <p:cNvSpPr>
            <a:spLocks noGrp="1"/>
          </p:cNvSpPr>
          <p:nvPr>
            <p:ph type="title"/>
          </p:nvPr>
        </p:nvSpPr>
        <p:spPr/>
        <p:txBody>
          <a:bodyPr/>
          <a:lstStyle/>
          <a:p>
            <a:r>
              <a:rPr lang="en-US" sz="3200"/>
              <a:t>AAG Immigration Webinar</a:t>
            </a:r>
            <a:br>
              <a:rPr lang="en-US"/>
            </a:br>
            <a:endParaRPr lang="en-US"/>
          </a:p>
        </p:txBody>
      </p:sp>
      <p:sp>
        <p:nvSpPr>
          <p:cNvPr id="3" name="Content Placeholder 2">
            <a:extLst>
              <a:ext uri="{FF2B5EF4-FFF2-40B4-BE49-F238E27FC236}">
                <a16:creationId xmlns:a16="http://schemas.microsoft.com/office/drawing/2014/main" id="{733F49B2-1D14-11CB-2D1B-1359FD992D31}"/>
              </a:ext>
            </a:extLst>
          </p:cNvPr>
          <p:cNvSpPr>
            <a:spLocks noGrp="1" noRot="1" noMove="1" noResize="1" noEditPoints="1" noAdjustHandles="1" noChangeArrowheads="1" noChangeShapeType="1"/>
          </p:cNvSpPr>
          <p:nvPr>
            <p:ph idx="1"/>
          </p:nvPr>
        </p:nvSpPr>
        <p:spPr/>
        <p:txBody>
          <a:bodyPr lIns="91440" tIns="45720" rIns="91440" bIns="45720" anchor="t"/>
          <a:lstStyle/>
          <a:p>
            <a:r>
              <a:rPr lang="en-US" sz="2400" dirty="0"/>
              <a:t>Campuses will have designees</a:t>
            </a:r>
          </a:p>
          <a:p>
            <a:pPr lvl="1">
              <a:buFont typeface="Courier New" panose="020B0604020202020204" pitchFamily="34" charset="0"/>
              <a:buChar char="o"/>
            </a:pPr>
            <a:r>
              <a:rPr lang="en-US" sz="1800" dirty="0"/>
              <a:t>Colleagues who work closely with institutions AAG and are trained on how to interact with law enforcement on campus.</a:t>
            </a:r>
          </a:p>
          <a:p>
            <a:pPr lvl="1">
              <a:buFont typeface="Courier New" panose="020B0604020202020204" pitchFamily="34" charset="0"/>
              <a:buChar char="o"/>
            </a:pPr>
            <a:r>
              <a:rPr lang="en-US" sz="1800" dirty="0"/>
              <a:t>Search </a:t>
            </a:r>
            <a:r>
              <a:rPr lang="en-US" sz="1800"/>
              <a:t>Warrants </a:t>
            </a:r>
          </a:p>
          <a:p>
            <a:pPr lvl="2">
              <a:buFont typeface="Wingdings" panose="020B0604020202020204" pitchFamily="34" charset="0"/>
              <a:buChar char="§"/>
            </a:pPr>
            <a:r>
              <a:rPr lang="en-US" sz="1600"/>
              <a:t>There are various types of search warrants.</a:t>
            </a:r>
          </a:p>
          <a:p>
            <a:pPr lvl="2">
              <a:buFont typeface="Wingdings" panose="020B0604020202020204" pitchFamily="34" charset="0"/>
              <a:buChar char="§"/>
            </a:pPr>
            <a:r>
              <a:rPr lang="en-US" sz="1600"/>
              <a:t>You are not required to locate a student or </a:t>
            </a:r>
            <a:r>
              <a:rPr lang="en-US" sz="1600" dirty="0"/>
              <a:t>colleague.</a:t>
            </a:r>
            <a:endParaRPr lang="en-US" sz="1600"/>
          </a:p>
          <a:p>
            <a:pPr lvl="2">
              <a:buFont typeface="Wingdings" panose="020B0604020202020204" pitchFamily="34" charset="0"/>
              <a:buChar char="§"/>
            </a:pPr>
            <a:r>
              <a:rPr lang="en-US" sz="1600"/>
              <a:t>Work with your college to develop a plan.</a:t>
            </a:r>
            <a:endParaRPr lang="en-US" sz="1600" dirty="0"/>
          </a:p>
          <a:p>
            <a:pPr lvl="1">
              <a:buFont typeface="Courier New" panose="020B0604020202020204" pitchFamily="34" charset="0"/>
              <a:buChar char="o"/>
            </a:pPr>
            <a:endParaRPr lang="en-US" sz="1600" dirty="0"/>
          </a:p>
          <a:p>
            <a:r>
              <a:rPr lang="en-US" sz="2400" dirty="0"/>
              <a:t>Private versus Public Spaces</a:t>
            </a:r>
          </a:p>
          <a:p>
            <a:pPr lvl="1">
              <a:buFont typeface="Courier New,monospace" panose="020B0604020202020204" pitchFamily="34" charset="0"/>
              <a:buChar char="o"/>
            </a:pPr>
            <a:r>
              <a:rPr lang="en-US" sz="1800" dirty="0"/>
              <a:t>Private spaces are spaces you usually must be invited into.</a:t>
            </a:r>
          </a:p>
          <a:p>
            <a:pPr lvl="1">
              <a:buFont typeface="Courier New,monospace" panose="020B0604020202020204" pitchFamily="34" charset="0"/>
              <a:buChar char="o"/>
            </a:pPr>
            <a:r>
              <a:rPr lang="en-US" sz="1800" dirty="0"/>
              <a:t>Refer to your institutional policy. </a:t>
            </a:r>
          </a:p>
          <a:p>
            <a:pPr lvl="1">
              <a:buFont typeface="Courier New,monospace" panose="020B0604020202020204" pitchFamily="34" charset="0"/>
              <a:buChar char="o"/>
            </a:pPr>
            <a:endParaRPr lang="en-US" sz="1600" dirty="0"/>
          </a:p>
          <a:p>
            <a:endParaRPr lang="en-US" sz="2400" dirty="0"/>
          </a:p>
          <a:p>
            <a:pPr lvl="1">
              <a:buFont typeface="Courier New" panose="020B0604020202020204" pitchFamily="34" charset="0"/>
              <a:buChar char="o"/>
            </a:pPr>
            <a:endParaRPr lang="en-US" sz="1600" dirty="0"/>
          </a:p>
          <a:p>
            <a:endParaRPr lang="en-US" sz="2000" dirty="0"/>
          </a:p>
          <a:p>
            <a:pPr lvl="1">
              <a:buFont typeface="Courier New" panose="020B0604020202020204" pitchFamily="34" charset="0"/>
              <a:buChar char="o"/>
            </a:pPr>
            <a:endParaRPr lang="en-US" sz="1600" dirty="0"/>
          </a:p>
          <a:p>
            <a:endParaRPr lang="en-US" sz="2000" dirty="0"/>
          </a:p>
          <a:p>
            <a:endParaRPr lang="en-US" sz="2000" dirty="0"/>
          </a:p>
        </p:txBody>
      </p:sp>
      <p:sp>
        <p:nvSpPr>
          <p:cNvPr id="4" name="Slide Number Placeholder 3">
            <a:extLst>
              <a:ext uri="{FF2B5EF4-FFF2-40B4-BE49-F238E27FC236}">
                <a16:creationId xmlns:a16="http://schemas.microsoft.com/office/drawing/2014/main" id="{80A973DA-B2B8-F702-3B3C-4B781FF603F0}"/>
              </a:ext>
            </a:extLst>
          </p:cNvPr>
          <p:cNvSpPr>
            <a:spLocks noGrp="1"/>
          </p:cNvSpPr>
          <p:nvPr>
            <p:ph type="sldNum" sz="quarter" idx="12"/>
          </p:nvPr>
        </p:nvSpPr>
        <p:spPr/>
        <p:txBody>
          <a:bodyPr/>
          <a:lstStyle/>
          <a:p>
            <a:fld id="{DEE5BC03-7CE3-4FE3-BC0A-0ACCA8AC1F24}" type="slidenum">
              <a:rPr lang="en-US" smtClean="0"/>
              <a:pPr/>
              <a:t>6</a:t>
            </a:fld>
            <a:endParaRPr lang="en-US"/>
          </a:p>
        </p:txBody>
      </p:sp>
    </p:spTree>
    <p:extLst>
      <p:ext uri="{BB962C8B-B14F-4D97-AF65-F5344CB8AC3E}">
        <p14:creationId xmlns:p14="http://schemas.microsoft.com/office/powerpoint/2010/main" val="384406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04A478-9C04-E083-040E-6B27DF6F7D2D}"/>
              </a:ext>
            </a:extLst>
          </p:cNvPr>
          <p:cNvSpPr>
            <a:spLocks noGrp="1"/>
          </p:cNvSpPr>
          <p:nvPr>
            <p:ph idx="1"/>
          </p:nvPr>
        </p:nvSpPr>
        <p:spPr/>
        <p:txBody>
          <a:bodyPr lIns="91440" tIns="45720" rIns="91440" bIns="45720" anchor="t"/>
          <a:lstStyle/>
          <a:p>
            <a:r>
              <a:rPr lang="en-US" sz="2400" dirty="0"/>
              <a:t>Sending Mass Notifications</a:t>
            </a:r>
          </a:p>
          <a:p>
            <a:pPr lvl="1">
              <a:buFont typeface="Courier New,monospace" panose="020B0604020202020204" pitchFamily="34" charset="0"/>
              <a:buChar char="o"/>
            </a:pPr>
            <a:r>
              <a:rPr lang="en-US" sz="1800" dirty="0"/>
              <a:t>Follow the usual steps when sending notifications to inform the college about a situation and check the college's policies for working with law enforcement.</a:t>
            </a:r>
          </a:p>
          <a:p>
            <a:pPr lvl="1">
              <a:buFont typeface="Courier New,monospace" panose="020B0604020202020204" pitchFamily="34" charset="0"/>
              <a:buChar char="o"/>
            </a:pPr>
            <a:endParaRPr lang="en-US" sz="2000" dirty="0"/>
          </a:p>
          <a:p>
            <a:r>
              <a:rPr lang="en-US" sz="2400" dirty="0"/>
              <a:t>Family Educational Rights and Privacy Act (FERPA)</a:t>
            </a:r>
            <a:endParaRPr lang="en-US" dirty="0"/>
          </a:p>
          <a:p>
            <a:pPr lvl="1">
              <a:buFont typeface="Courier New" panose="020B0604020202020204" pitchFamily="34" charset="0"/>
              <a:buChar char="o"/>
            </a:pPr>
            <a:r>
              <a:rPr lang="en-US" sz="1800" dirty="0"/>
              <a:t>If there is no search warrant, only directory information can be shared. </a:t>
            </a:r>
          </a:p>
          <a:p>
            <a:pPr lvl="1">
              <a:buFont typeface="Courier New" panose="020B0604020202020204" pitchFamily="34" charset="0"/>
              <a:buChar char="o"/>
            </a:pPr>
            <a:r>
              <a:rPr lang="en-US" sz="1800" dirty="0"/>
              <a:t>Students can opt out of having their directory information shared.</a:t>
            </a:r>
          </a:p>
          <a:p>
            <a:pPr marL="457200" lvl="1" indent="0">
              <a:buNone/>
            </a:pPr>
            <a:endParaRPr lang="en-US" sz="1600" dirty="0"/>
          </a:p>
          <a:p>
            <a:r>
              <a:rPr lang="en-US" sz="2400" dirty="0"/>
              <a:t>Request for FAFSA Information or Documents</a:t>
            </a:r>
          </a:p>
          <a:p>
            <a:pPr lvl="1">
              <a:buFont typeface="Courier New,monospace" panose="020B0604020202020204" pitchFamily="34" charset="0"/>
              <a:buChar char="o"/>
            </a:pPr>
            <a:r>
              <a:rPr lang="en-US" sz="1800" dirty="0"/>
              <a:t>AAG confirmed FAFSA information will most likely be requested from Department of Education and not individual colleges.</a:t>
            </a:r>
          </a:p>
          <a:p>
            <a:pPr lvl="1">
              <a:buFont typeface="Courier New,monospace" panose="020B0604020202020204" pitchFamily="34" charset="0"/>
              <a:buChar char="o"/>
            </a:pPr>
            <a:endParaRPr lang="en-US" sz="1600" dirty="0"/>
          </a:p>
        </p:txBody>
      </p:sp>
      <p:sp>
        <p:nvSpPr>
          <p:cNvPr id="4" name="Slide Number Placeholder 3">
            <a:extLst>
              <a:ext uri="{FF2B5EF4-FFF2-40B4-BE49-F238E27FC236}">
                <a16:creationId xmlns:a16="http://schemas.microsoft.com/office/drawing/2014/main" id="{FC1D9DF4-A02A-96FE-D40F-740B6B140B65}"/>
              </a:ext>
            </a:extLst>
          </p:cNvPr>
          <p:cNvSpPr>
            <a:spLocks noGrp="1"/>
          </p:cNvSpPr>
          <p:nvPr>
            <p:ph type="sldNum" sz="quarter" idx="12"/>
          </p:nvPr>
        </p:nvSpPr>
        <p:spPr/>
        <p:txBody>
          <a:bodyPr/>
          <a:lstStyle/>
          <a:p>
            <a:fld id="{DEE5BC03-7CE3-4FE3-BC0A-0ACCA8AC1F24}" type="slidenum">
              <a:rPr lang="en-US" smtClean="0"/>
              <a:pPr/>
              <a:t>7</a:t>
            </a:fld>
            <a:endParaRPr lang="en-US"/>
          </a:p>
        </p:txBody>
      </p:sp>
      <p:sp>
        <p:nvSpPr>
          <p:cNvPr id="6" name="Title 1">
            <a:extLst>
              <a:ext uri="{FF2B5EF4-FFF2-40B4-BE49-F238E27FC236}">
                <a16:creationId xmlns:a16="http://schemas.microsoft.com/office/drawing/2014/main" id="{9B52D6B9-8FB7-A0DE-9D2B-80A3E4F81463}"/>
              </a:ext>
            </a:extLst>
          </p:cNvPr>
          <p:cNvSpPr>
            <a:spLocks noGrp="1"/>
          </p:cNvSpPr>
          <p:nvPr>
            <p:ph type="title"/>
          </p:nvPr>
        </p:nvSpPr>
        <p:spPr>
          <a:xfrm>
            <a:off x="536860" y="1549936"/>
            <a:ext cx="8336975" cy="797070"/>
          </a:xfrm>
        </p:spPr>
        <p:txBody>
          <a:bodyPr/>
          <a:lstStyle/>
          <a:p>
            <a:r>
              <a:rPr lang="en-US" sz="3200"/>
              <a:t>AAG Immigration Webinar</a:t>
            </a:r>
            <a:br>
              <a:rPr lang="en-US"/>
            </a:br>
            <a:endParaRPr lang="en-US"/>
          </a:p>
        </p:txBody>
      </p:sp>
    </p:spTree>
    <p:extLst>
      <p:ext uri="{BB962C8B-B14F-4D97-AF65-F5344CB8AC3E}">
        <p14:creationId xmlns:p14="http://schemas.microsoft.com/office/powerpoint/2010/main" val="3940274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11"/>
          <p:cNvSpPr txBox="1">
            <a:spLocks noGrp="1"/>
          </p:cNvSpPr>
          <p:nvPr>
            <p:ph type="title"/>
          </p:nvPr>
        </p:nvSpPr>
        <p:spPr>
          <a:xfrm>
            <a:off x="628650" y="1964969"/>
            <a:ext cx="7886700" cy="458714"/>
          </a:xfrm>
          <a:prstGeom prst="rect">
            <a:avLst/>
          </a:prstGeom>
          <a:noFill/>
          <a:ln>
            <a:noFill/>
          </a:ln>
        </p:spPr>
        <p:txBody>
          <a:bodyPr spcFirstLastPara="1" wrap="square" lIns="68569" tIns="34275" rIns="68569" bIns="34275" anchor="ctr" anchorCtr="0">
            <a:noAutofit/>
          </a:bodyPr>
          <a:lstStyle/>
          <a:p>
            <a:pPr>
              <a:buSzPts val="4000"/>
            </a:pPr>
            <a:r>
              <a:rPr lang="en-US" sz="3000" b="1">
                <a:latin typeface="Libre Franklin"/>
                <a:ea typeface="Libre Franklin"/>
                <a:cs typeface="Libre Franklin"/>
                <a:sym typeface="Libre Franklin"/>
              </a:rPr>
              <a:t>QUESTIONS </a:t>
            </a:r>
            <a:endParaRPr/>
          </a:p>
        </p:txBody>
      </p:sp>
      <p:sp>
        <p:nvSpPr>
          <p:cNvPr id="295" name="Google Shape;295;p11"/>
          <p:cNvSpPr txBox="1">
            <a:spLocks noGrp="1"/>
          </p:cNvSpPr>
          <p:nvPr>
            <p:ph type="body" idx="1"/>
          </p:nvPr>
        </p:nvSpPr>
        <p:spPr>
          <a:xfrm>
            <a:off x="628650" y="2556276"/>
            <a:ext cx="7886700" cy="2571641"/>
          </a:xfrm>
          <a:prstGeom prst="rect">
            <a:avLst/>
          </a:prstGeom>
          <a:noFill/>
          <a:ln>
            <a:noFill/>
          </a:ln>
        </p:spPr>
        <p:txBody>
          <a:bodyPr spcFirstLastPara="1" wrap="square" lIns="68569" tIns="34275" rIns="68569" bIns="34275" anchor="t" anchorCtr="0">
            <a:normAutofit/>
          </a:bodyPr>
          <a:lstStyle/>
          <a:p>
            <a:pPr marL="0" indent="0">
              <a:spcBef>
                <a:spcPts val="0"/>
              </a:spcBef>
              <a:buSzPct val="63182"/>
              <a:buNone/>
            </a:pPr>
            <a:r>
              <a:rPr lang="en-US" sz="3300" dirty="0">
                <a:latin typeface="Libre Franklin"/>
                <a:ea typeface="Libre Franklin"/>
                <a:cs typeface="Libre Franklin"/>
                <a:sym typeface="Libre Franklin"/>
              </a:rPr>
              <a:t>Jamie Traugott </a:t>
            </a:r>
            <a:r>
              <a:rPr lang="en-US" sz="3300" u="sng" dirty="0">
                <a:solidFill>
                  <a:schemeClr val="hlink"/>
                </a:solidFill>
                <a:latin typeface="Libre Franklin"/>
                <a:ea typeface="Libre Franklin"/>
                <a:cs typeface="Libre Franklin"/>
                <a:sym typeface="Libre Franklin"/>
                <a:hlinkClick r:id="rId3">
                  <a:extLst>
                    <a:ext uri="{A12FA001-AC4F-418D-AE19-62706E023703}">
                      <ahyp:hlinkClr xmlns:ahyp="http://schemas.microsoft.com/office/drawing/2018/hyperlinkcolor" val="tx"/>
                    </a:ext>
                  </a:extLst>
                </a:hlinkClick>
              </a:rPr>
              <a:t>jtraugott@sbctc.edu</a:t>
            </a:r>
            <a:endParaRPr lang="en-US" sz="3300" dirty="0">
              <a:solidFill>
                <a:schemeClr val="hlink"/>
              </a:solidFill>
              <a:latin typeface="Libre Franklin"/>
              <a:ea typeface="Libre Franklin"/>
              <a:cs typeface="Libre Franklin"/>
              <a:sym typeface="Libre Franklin"/>
            </a:endParaRPr>
          </a:p>
          <a:p>
            <a:pPr marL="0" indent="0">
              <a:spcBef>
                <a:spcPts val="0"/>
              </a:spcBef>
              <a:buNone/>
            </a:pPr>
            <a:endParaRPr lang="en-US" sz="3300" u="sng" dirty="0">
              <a:solidFill>
                <a:srgbClr val="0563C1"/>
              </a:solidFill>
              <a:latin typeface="Libre Franklin"/>
              <a:ea typeface="Libre Franklin"/>
              <a:cs typeface="Libre Franklin"/>
            </a:endParaRPr>
          </a:p>
          <a:p>
            <a:pPr marL="0" indent="0">
              <a:spcBef>
                <a:spcPts val="0"/>
              </a:spcBef>
              <a:buSzPct val="63182"/>
              <a:buNone/>
            </a:pPr>
            <a:endParaRPr lang="en-US" sz="3323" dirty="0">
              <a:latin typeface="Libre Franklin"/>
              <a:ea typeface="Libre Franklin"/>
              <a:cs typeface="Libre Franklin"/>
            </a:endParaRPr>
          </a:p>
          <a:p>
            <a:pPr marL="0" indent="0">
              <a:spcBef>
                <a:spcPts val="0"/>
              </a:spcBef>
              <a:buSzPct val="63182"/>
              <a:buNone/>
            </a:pPr>
            <a:endParaRPr lang="en-US" sz="3323" dirty="0">
              <a:latin typeface="Libre Franklin"/>
              <a:ea typeface="Libre Franklin"/>
              <a:cs typeface="Libre Franklin"/>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0B09331FFA69B42B6808A6A06EEFDDA" ma:contentTypeVersion="9" ma:contentTypeDescription="Create a new document." ma:contentTypeScope="" ma:versionID="0484c0256063182fef9be2fc821d255a">
  <xsd:schema xmlns:xsd="http://www.w3.org/2001/XMLSchema" xmlns:xs="http://www.w3.org/2001/XMLSchema" xmlns:p="http://schemas.microsoft.com/office/2006/metadata/properties" xmlns:ns3="f4651434-7e05-470f-890f-9aa8d1f2fe8d" xmlns:ns4="db206e09-872b-497d-9090-0826e50eb18f" targetNamespace="http://schemas.microsoft.com/office/2006/metadata/properties" ma:root="true" ma:fieldsID="5e28f11f1f08493087bbff9dfc61cb4f" ns3:_="" ns4:_="">
    <xsd:import namespace="f4651434-7e05-470f-890f-9aa8d1f2fe8d"/>
    <xsd:import namespace="db206e09-872b-497d-9090-0826e50eb18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ObjectDetectorVersions" minOccurs="0"/>
                <xsd:element ref="ns3:_activity"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651434-7e05-470f-890f-9aa8d1f2fe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_activity" ma:index="15" nillable="true" ma:displayName="_activity" ma:hidden="true" ma:internalName="_activity">
      <xsd:simpleType>
        <xsd:restriction base="dms:Note"/>
      </xsd:simpleType>
    </xsd:element>
    <xsd:element name="MediaServiceSearchProperties" ma:index="1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b206e09-872b-497d-9090-0826e50eb18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f4651434-7e05-470f-890f-9aa8d1f2fe8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139C7D-3C39-4B68-90A5-3084E59A0140}">
  <ds:schemaRefs>
    <ds:schemaRef ds:uri="db206e09-872b-497d-9090-0826e50eb18f"/>
    <ds:schemaRef ds:uri="f4651434-7e05-470f-890f-9aa8d1f2fe8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5C388AF-9EF2-40E4-AC4E-C9E502C2E4DC}">
  <ds:schemaRefs>
    <ds:schemaRef ds:uri="http://schemas.microsoft.com/office/2006/documentManagement/types"/>
    <ds:schemaRef ds:uri="http://schemas.openxmlformats.org/package/2006/metadata/core-properties"/>
    <ds:schemaRef ds:uri="http://schemas.microsoft.com/office/infopath/2007/PartnerControls"/>
    <ds:schemaRef ds:uri="http://purl.org/dc/elements/1.1/"/>
    <ds:schemaRef ds:uri="db206e09-872b-497d-9090-0826e50eb18f"/>
    <ds:schemaRef ds:uri="f4651434-7e05-470f-890f-9aa8d1f2fe8d"/>
    <ds:schemaRef ds:uri="http://purl.org/dc/term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ADB5638D-D5BF-4859-98A2-1C19EAA93C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1128</TotalTime>
  <Words>778</Words>
  <Application>Microsoft Office PowerPoint</Application>
  <PresentationFormat>On-screen Show (4:3)</PresentationFormat>
  <Paragraphs>95</Paragraphs>
  <Slides>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Courier New</vt:lpstr>
      <vt:lpstr>Courier New,monospace</vt:lpstr>
      <vt:lpstr>Franklin Gothic Book</vt:lpstr>
      <vt:lpstr>Libre Franklin</vt:lpstr>
      <vt:lpstr>Wingdings</vt:lpstr>
      <vt:lpstr>Office Theme</vt:lpstr>
      <vt:lpstr>SBCTC Updates</vt:lpstr>
      <vt:lpstr>staffing</vt:lpstr>
      <vt:lpstr>OAAP Changes</vt:lpstr>
      <vt:lpstr>Vector Solutions update</vt:lpstr>
      <vt:lpstr>Basic Needs Security of WA CTC Students</vt:lpstr>
      <vt:lpstr>AAG Immigration Webinar </vt:lpstr>
      <vt:lpstr>AAG Immigration Webinar </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template--standard version</dc:title>
  <dc:creator>Katie Rose</dc:creator>
  <cp:lastModifiedBy>Jamie Traugott</cp:lastModifiedBy>
  <cp:revision>8</cp:revision>
  <dcterms:created xsi:type="dcterms:W3CDTF">2019-07-26T22:41:21Z</dcterms:created>
  <dcterms:modified xsi:type="dcterms:W3CDTF">2025-02-06T18:01:52Z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0x010100F0B09331FFA69B42B6808A6A06EEFDDA</vt:lpwstr>
  </property>
  <property fmtid="{D5CDD505-2E9C-101B-9397-08002B2CF9AE}" pid="3" name="_dlc_DocIdItemGuid">
    <vt:lpwstr>bc372a88-358c-4bb6-8d38-dd951ccab0b4</vt:lpwstr>
  </property>
</Properties>
</file>