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9" r:id="rId4"/>
    <p:sldMasterId id="2147483683" r:id="rId5"/>
  </p:sldMasterIdLst>
  <p:notesMasterIdLst>
    <p:notesMasterId r:id="rId27"/>
  </p:notesMasterIdLst>
  <p:handoutMasterIdLst>
    <p:handoutMasterId r:id="rId28"/>
  </p:handoutMasterIdLst>
  <p:sldIdLst>
    <p:sldId id="259" r:id="rId6"/>
    <p:sldId id="256" r:id="rId7"/>
    <p:sldId id="257" r:id="rId8"/>
    <p:sldId id="258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481" autoAdjust="0"/>
    <p:restoredTop sz="95441" autoAdjust="0"/>
  </p:normalViewPr>
  <p:slideViewPr>
    <p:cSldViewPr snapToGrid="0">
      <p:cViewPr>
        <p:scale>
          <a:sx n="99" d="100"/>
          <a:sy n="99" d="100"/>
        </p:scale>
        <p:origin x="77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9" d="100"/>
          <a:sy n="69" d="100"/>
        </p:scale>
        <p:origin x="326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A7D8E9-3331-4291-9F17-3FF41B935400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60C177-458E-4ECB-97EC-7EDCBA19D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931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6DBB64-96D6-42B0-8680-D8E44BBF474E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384A02-D147-49A8-A06D-A5C08FF69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6946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over Triangle Pattern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78"/>
          <a:stretch/>
        </p:blipFill>
        <p:spPr>
          <a:xfrm>
            <a:off x="2317813" y="0"/>
            <a:ext cx="6829477" cy="3749964"/>
          </a:xfrm>
          <a:prstGeom prst="rect">
            <a:avLst/>
          </a:prstGeom>
        </p:spPr>
      </p:pic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369888" y="3863685"/>
            <a:ext cx="8336975" cy="999259"/>
          </a:xfrm>
          <a:prstGeom prst="rect">
            <a:avLst/>
          </a:prstGeom>
        </p:spPr>
        <p:txBody>
          <a:bodyPr/>
          <a:lstStyle>
            <a:lvl1pPr>
              <a:defRPr sz="4800" cap="all" baseline="0">
                <a:solidFill>
                  <a:srgbClr val="003764"/>
                </a:solidFill>
              </a:defRPr>
            </a:lvl1pPr>
          </a:lstStyle>
          <a:p>
            <a:r>
              <a:rPr lang="en-US" dirty="0"/>
              <a:t>Title slide</a:t>
            </a:r>
          </a:p>
        </p:txBody>
      </p:sp>
      <p:sp>
        <p:nvSpPr>
          <p:cNvPr id="10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70608" y="4976665"/>
            <a:ext cx="8388928" cy="67901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3500" b="0" i="0" baseline="0">
                <a:solidFill>
                  <a:srgbClr val="003764"/>
                </a:solidFill>
                <a:latin typeface="+mj-lt"/>
              </a:defRPr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en-US" dirty="0"/>
              <a:t>Subheading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369888" y="5769402"/>
            <a:ext cx="4614862" cy="7588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rgbClr val="003764"/>
                </a:solidFill>
              </a:defRPr>
            </a:lvl1pPr>
          </a:lstStyle>
          <a:p>
            <a:pPr lvl="0"/>
            <a:r>
              <a:rPr lang="en-US" dirty="0"/>
              <a:t>Presenter(s)</a:t>
            </a:r>
            <a:br>
              <a:rPr lang="en-US" dirty="0"/>
            </a:br>
            <a:r>
              <a:rPr lang="en-US" dirty="0"/>
              <a:t>Month Day, Year</a:t>
            </a:r>
          </a:p>
        </p:txBody>
      </p:sp>
    </p:spTree>
    <p:extLst>
      <p:ext uri="{BB962C8B-B14F-4D97-AF65-F5344CB8AC3E}">
        <p14:creationId xmlns:p14="http://schemas.microsoft.com/office/powerpoint/2010/main" val="2854638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5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70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rgbClr val="003764"/>
                </a:solidFill>
              </a:defRPr>
            </a:lvl1pPr>
            <a:lvl2pPr marL="34288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Rectangle 14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D050C99A-C753-4499-A91D-5F42026EA8F2}" type="datetime1">
              <a:rPr lang="en-US" smtClean="0"/>
              <a:t>10/9/2024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2628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A2F32D-F9FE-4B65-AD3D-8A27DB7C2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8FA28D-7070-477E-81FD-3991CCCA06E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E97E6F-F8FE-4653-958F-B02184B4C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21582-D30B-4E64-B5B6-922DD01F569A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E114A7-F081-4338-9FD5-28120F7A6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163DE6-855E-4122-9AC0-1F7A7EB46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AFE3F-FEBA-4C94-ACA6-DC49F8E214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4919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FC1BF3-4009-44BE-A8E6-808AAE8EC8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74E784-A958-4C26-AC1F-89184268FA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90B946-102C-4051-9954-4423DFA1A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294B03-ACF8-4C53-8ECA-B7565B957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C369BB-175D-4BCC-84F4-50A63ED83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2460230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EDFCCA-5F07-4288-A3F8-C5A2C935A0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A34CA4-E2AA-4F2E-A256-3B43E4CB85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BE0CF2-3EDC-4517-A3D7-B5F538D7A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CB6C7-AD96-437F-A75B-A1987D8D9ACA}" type="datetime1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748E16-2F78-4893-8ED7-EA712077B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F8461A-2F96-42C7-A1DF-AADEC6FD0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Community and Technical Colleges. Washington State Board">
            <a:extLst>
              <a:ext uri="{FF2B5EF4-FFF2-40B4-BE49-F238E27FC236}">
                <a16:creationId xmlns:a16="http://schemas.microsoft.com/office/drawing/2014/main" id="{6F1EDB78-8FDA-4B08-9CA2-149C3AF7293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8" name="Picture 7" descr="Header triangles pattern">
            <a:extLst>
              <a:ext uri="{FF2B5EF4-FFF2-40B4-BE49-F238E27FC236}">
                <a16:creationId xmlns:a16="http://schemas.microsoft.com/office/drawing/2014/main" id="{521B371B-F98B-4503-B983-A056FBC4953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9" name="Rectangle 8" descr="Yellow sidebar">
            <a:extLst>
              <a:ext uri="{FF2B5EF4-FFF2-40B4-BE49-F238E27FC236}">
                <a16:creationId xmlns:a16="http://schemas.microsoft.com/office/drawing/2014/main" id="{E80CE074-87F3-4088-B0B5-12B6DE5063D9}"/>
              </a:ext>
            </a:extLst>
          </p:cNvPr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6382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417740-1EA9-4D18-8E04-7A1E60037F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B23A0E-2489-474C-AFF1-35B9D07C97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30C560-F92C-4981-A919-D94846D47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8BEF8-F67A-4B64-B2F2-CC4AA048128C}" type="datetime1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512B2A-0214-43B9-BC87-92D5A14F81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DEE50B-2782-4DE8-9D18-803E2B51F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Community and Technical Colleges. Washington State Board.">
            <a:extLst>
              <a:ext uri="{FF2B5EF4-FFF2-40B4-BE49-F238E27FC236}">
                <a16:creationId xmlns:a16="http://schemas.microsoft.com/office/drawing/2014/main" id="{9C1B9CDF-9A4C-4E1E-95F3-972F3D65845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8" name="Picture 7" descr="Header triangles pattern">
            <a:extLst>
              <a:ext uri="{FF2B5EF4-FFF2-40B4-BE49-F238E27FC236}">
                <a16:creationId xmlns:a16="http://schemas.microsoft.com/office/drawing/2014/main" id="{C9E20833-1895-4369-9EB0-B2DC6C21066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9" name="Rectangle 8" descr="Yellow sidebar">
            <a:extLst>
              <a:ext uri="{FF2B5EF4-FFF2-40B4-BE49-F238E27FC236}">
                <a16:creationId xmlns:a16="http://schemas.microsoft.com/office/drawing/2014/main" id="{081415EC-ACEE-403B-BD93-16CE5ED4F731}"/>
              </a:ext>
            </a:extLst>
          </p:cNvPr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1588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35591F-9D7A-443D-AF89-4B694EF7B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2F9635-A137-4B4F-8BEE-0C21A649D8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22E0B8-9CB9-4752-915D-7DBCF695CD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515E0E-6BA3-4EB8-BB4F-9ABBD78674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1848F-E7F6-4E55-B1DE-CC691BBD4F09}" type="datetime1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953816-77A4-4258-BB2F-08213AA380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1F2F19-6819-444D-8AEA-90C16E4D7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 descr="Community and Technical Colleges. Washington State Board.">
            <a:extLst>
              <a:ext uri="{FF2B5EF4-FFF2-40B4-BE49-F238E27FC236}">
                <a16:creationId xmlns:a16="http://schemas.microsoft.com/office/drawing/2014/main" id="{441F2758-F6DC-4A18-9BEF-1609F2D6D42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9" name="Picture 8" descr="Header triangles pattern">
            <a:extLst>
              <a:ext uri="{FF2B5EF4-FFF2-40B4-BE49-F238E27FC236}">
                <a16:creationId xmlns:a16="http://schemas.microsoft.com/office/drawing/2014/main" id="{6B0549D6-3727-40E7-9284-C8D58B2D6E1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0" name="Rectangle 9" descr="Yellow sidebar">
            <a:extLst>
              <a:ext uri="{FF2B5EF4-FFF2-40B4-BE49-F238E27FC236}">
                <a16:creationId xmlns:a16="http://schemas.microsoft.com/office/drawing/2014/main" id="{D7281867-EEFA-43DE-9A43-D85140A10B66}"/>
              </a:ext>
            </a:extLst>
          </p:cNvPr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3617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4D06F6-971F-4751-A98A-F1983E8932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810418-F371-45AF-A55C-FE05610C0D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BAC4CE-43B2-4FFC-A630-EEEBE32629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528AFD8-5A02-4DF4-B1EC-7A9FB79E7A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8815925-6CFB-4DE1-AF80-B7BF5AE3EB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BE44B48-FB64-444D-A631-4E2F56A329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8A247-4D0D-4017-954A-CBEE1B524F16}" type="datetime1">
              <a:rPr lang="en-US" smtClean="0"/>
              <a:t>10/9/2024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C0FFE39-3D47-46CC-8CD9-3841D33F7D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08B629E-CDDF-4777-A30E-EDEA25102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Community and Technical Colleges. Washington State Board.">
            <a:extLst>
              <a:ext uri="{FF2B5EF4-FFF2-40B4-BE49-F238E27FC236}">
                <a16:creationId xmlns:a16="http://schemas.microsoft.com/office/drawing/2014/main" id="{85E8266D-B635-4D30-B895-9CF36DBE325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>
            <a:extLst>
              <a:ext uri="{FF2B5EF4-FFF2-40B4-BE49-F238E27FC236}">
                <a16:creationId xmlns:a16="http://schemas.microsoft.com/office/drawing/2014/main" id="{9ADD50FD-5054-4B2D-A04D-A3BEC7A9AFE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4063"/>
            <a:ext cx="4067706" cy="1481791"/>
          </a:xfrm>
          <a:prstGeom prst="rect">
            <a:avLst/>
          </a:prstGeom>
        </p:spPr>
      </p:pic>
      <p:sp>
        <p:nvSpPr>
          <p:cNvPr id="12" name="Rectangle 11" descr="Yellow sidebar">
            <a:extLst>
              <a:ext uri="{FF2B5EF4-FFF2-40B4-BE49-F238E27FC236}">
                <a16:creationId xmlns:a16="http://schemas.microsoft.com/office/drawing/2014/main" id="{762DD57F-620B-4B2E-9B93-74C35BD585F5}"/>
              </a:ext>
            </a:extLst>
          </p:cNvPr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240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3E836-C5E7-4962-953E-90DC2AF61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1CA4997-6AEF-47F3-90BA-1927D097F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3D62C-E4AB-4F6C-BB6E-7C3A3BBC5E2B}" type="datetime1">
              <a:rPr lang="en-US" smtClean="0"/>
              <a:t>10/9/2024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DBB9AD-7924-4850-AEC3-EC97CDCD7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F19740-0393-4F5A-83E6-DB9C806D1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" name="Picture 5" descr="Community and Technical Colleges. Washington State Board.">
            <a:extLst>
              <a:ext uri="{FF2B5EF4-FFF2-40B4-BE49-F238E27FC236}">
                <a16:creationId xmlns:a16="http://schemas.microsoft.com/office/drawing/2014/main" id="{81E68E27-0400-4936-8DC3-C436B26F0F7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7" name="Picture 6" descr="Header triangles pattern">
            <a:extLst>
              <a:ext uri="{FF2B5EF4-FFF2-40B4-BE49-F238E27FC236}">
                <a16:creationId xmlns:a16="http://schemas.microsoft.com/office/drawing/2014/main" id="{9F7F7A74-3480-4EBE-B34D-DBD7074224F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8" name="Rectangle 7" descr="Yellow sidebar">
            <a:extLst>
              <a:ext uri="{FF2B5EF4-FFF2-40B4-BE49-F238E27FC236}">
                <a16:creationId xmlns:a16="http://schemas.microsoft.com/office/drawing/2014/main" id="{6DF08CAF-DD3F-4779-A73B-3891F75B6E38}"/>
              </a:ext>
            </a:extLst>
          </p:cNvPr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7770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5D0FAE2-53D8-4997-AB39-C24565430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75FF0-9E97-4E0A-B533-109FB6621FD2}" type="datetime1">
              <a:rPr lang="en-US" smtClean="0"/>
              <a:t>10/9/2024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6B5D78A-559D-4AFE-9848-A3031BFCD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AC8207-021B-44C4-B6F0-48CD13943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 descr="Community and Technical Colleges. Washington State Board.">
            <a:extLst>
              <a:ext uri="{FF2B5EF4-FFF2-40B4-BE49-F238E27FC236}">
                <a16:creationId xmlns:a16="http://schemas.microsoft.com/office/drawing/2014/main" id="{7E8DD4C8-AD2F-4787-BA0D-050CA360820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6" name="Picture 5" descr="Header triangles pattern">
            <a:extLst>
              <a:ext uri="{FF2B5EF4-FFF2-40B4-BE49-F238E27FC236}">
                <a16:creationId xmlns:a16="http://schemas.microsoft.com/office/drawing/2014/main" id="{90EB6AFF-E656-4933-BB28-9A951B1954E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7" name="Rectangle 6" descr="Yellow sidebar">
            <a:extLst>
              <a:ext uri="{FF2B5EF4-FFF2-40B4-BE49-F238E27FC236}">
                <a16:creationId xmlns:a16="http://schemas.microsoft.com/office/drawing/2014/main" id="{24AA42DB-3D6E-48FD-AF93-CB15965C200E}"/>
              </a:ext>
            </a:extLst>
          </p:cNvPr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2769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429E48-46F6-4C55-99EE-5CBD1F461C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18FDAD-3FA7-4E9C-8E3F-B404491CAA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12A33C-765E-496D-A128-E608B9834F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20AF7A-950E-46D3-B1A7-EA858D558B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062AC-1CC2-40A8-B531-F2154AC26E35}" type="datetime1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731244-ED13-428C-B3C7-C6B921BB0E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8E4D45-D05F-4BB9-863B-FF31153E5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 descr="Community and Technical Colleges. Washington State Board.">
            <a:extLst>
              <a:ext uri="{FF2B5EF4-FFF2-40B4-BE49-F238E27FC236}">
                <a16:creationId xmlns:a16="http://schemas.microsoft.com/office/drawing/2014/main" id="{4F4510D6-6472-41D5-8129-0CAE7EABBCA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9" name="Picture 8" descr="Header triangles pattern">
            <a:extLst>
              <a:ext uri="{FF2B5EF4-FFF2-40B4-BE49-F238E27FC236}">
                <a16:creationId xmlns:a16="http://schemas.microsoft.com/office/drawing/2014/main" id="{92B40A83-34BE-4281-842A-96A63F00452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0" name="Rectangle 9" descr="Yellow sidebar">
            <a:extLst>
              <a:ext uri="{FF2B5EF4-FFF2-40B4-BE49-F238E27FC236}">
                <a16:creationId xmlns:a16="http://schemas.microsoft.com/office/drawing/2014/main" id="{BDFC6FF5-8CC3-4490-AD0F-186F9A20D315}"/>
              </a:ext>
            </a:extLst>
          </p:cNvPr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20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ommunity and Technical Colleges. Washington State Board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36860" y="1549936"/>
            <a:ext cx="8336975" cy="797070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536860" y="2415155"/>
            <a:ext cx="8336975" cy="375704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F79CB6C7-AD96-437F-A75B-A1987D8D9ACA}" type="datetime1">
              <a:rPr lang="en-US" smtClean="0"/>
              <a:t>10/9/2024</a:t>
            </a:fld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06245" y="6483926"/>
            <a:ext cx="467590" cy="237549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7808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E97693-3782-4E1D-BD99-01BF198F85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38B32AC-318A-493D-8F99-F49B6A0460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BBD0BA-9E8E-4D8B-9E1F-A86FDF0557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B9EE10-CC6F-453A-9F56-D2E52FCB6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93EB-E55E-4DBB-B6AA-C54A9BA5E4A4}" type="datetime1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5DC88B-5216-4B66-9A56-17D0A66547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878E95-0060-4964-B26D-7BFEB1232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 descr="Community and Technical Colleges. Washington State Board.">
            <a:extLst>
              <a:ext uri="{FF2B5EF4-FFF2-40B4-BE49-F238E27FC236}">
                <a16:creationId xmlns:a16="http://schemas.microsoft.com/office/drawing/2014/main" id="{ADBABF47-3140-4326-BFFF-A935F00B1CD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9" name="Picture 8" descr="Header triangles pattern">
            <a:extLst>
              <a:ext uri="{FF2B5EF4-FFF2-40B4-BE49-F238E27FC236}">
                <a16:creationId xmlns:a16="http://schemas.microsoft.com/office/drawing/2014/main" id="{5F715DA6-5B79-4FCA-A42D-1FBC0BAFA86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0" name="Rectangle 9" descr="Yellow sidebar">
            <a:extLst>
              <a:ext uri="{FF2B5EF4-FFF2-40B4-BE49-F238E27FC236}">
                <a16:creationId xmlns:a16="http://schemas.microsoft.com/office/drawing/2014/main" id="{743C953B-F21B-4D61-A8FB-ABCE52AE4CDA}"/>
              </a:ext>
            </a:extLst>
          </p:cNvPr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8557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A08EC3-6D7A-47E6-81F4-47CE100DA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F45D9F-A832-473D-AEBD-B42B97D2DD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710B44-4780-4FBD-AE43-185F155BB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5A4F07-75F4-4EB9-8AD1-8BD89550E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5F8AF3-3246-4AB4-945B-27B982D28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7738586"/>
      </p:ext>
    </p:extLst>
  </p:cSld>
  <p:clrMapOvr>
    <a:masterClrMapping/>
  </p:clrMapOvr>
  <p:hf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3BC2501-E87B-43A6-813C-714A0B5573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D29E7E-94AE-46D5-AC60-8EC97B6C41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B8912C-8B37-40C2-ADF5-B675EF85D8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674456-3F64-4163-B07E-04734CD95A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34F69D-98E7-4EAB-83A3-EA6EAE22D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5791752"/>
      </p:ext>
    </p:extLst>
  </p:cSld>
  <p:clrMapOvr>
    <a:masterClrMapping/>
  </p:clrMapOvr>
  <p:hf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A2F32D-F9FE-4B65-AD3D-8A27DB7C2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8FA28D-7070-477E-81FD-3991CCCA06E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E97E6F-F8FE-4653-958F-B02184B4C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21582-D30B-4E64-B5B6-922DD01F569A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E114A7-F081-4338-9FD5-28120F7A6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163DE6-855E-4122-9AC0-1F7A7EB46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AFE3F-FEBA-4C94-ACA6-DC49F8E214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198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82468" y="1709744"/>
            <a:ext cx="8270588" cy="2852737"/>
          </a:xfrm>
          <a:prstGeom prst="rect">
            <a:avLst/>
          </a:prstGeom>
        </p:spPr>
        <p:txBody>
          <a:bodyPr anchor="b"/>
          <a:lstStyle>
            <a:lvl1pPr>
              <a:defRPr sz="48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Text Placeholder 2"/>
          <p:cNvSpPr>
            <a:spLocks noGrp="1"/>
          </p:cNvSpPr>
          <p:nvPr>
            <p:ph type="body" idx="1"/>
          </p:nvPr>
        </p:nvSpPr>
        <p:spPr>
          <a:xfrm>
            <a:off x="582468" y="4589469"/>
            <a:ext cx="8270588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003764"/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Rectangle 11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0E68BEF8-F67A-4B64-B2F2-CC4AA048128C}" type="datetime1">
              <a:rPr lang="en-US" smtClean="0"/>
              <a:t>10/9/2024</a:t>
            </a:fld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949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22561" y="1462241"/>
            <a:ext cx="8534403" cy="719850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"/>
          </p:nvPr>
        </p:nvSpPr>
        <p:spPr>
          <a:xfrm>
            <a:off x="422561" y="2400300"/>
            <a:ext cx="4014357" cy="396932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Content Placeholder 3"/>
          <p:cNvSpPr>
            <a:spLocks noGrp="1"/>
          </p:cNvSpPr>
          <p:nvPr>
            <p:ph sz="half" idx="2"/>
          </p:nvPr>
        </p:nvSpPr>
        <p:spPr>
          <a:xfrm>
            <a:off x="4759271" y="2400304"/>
            <a:ext cx="4197693" cy="396932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1001848F-E7F6-4E55-B1DE-CC691BBD4F09}" type="datetime1">
              <a:rPr lang="en-US" smtClean="0"/>
              <a:t>10/9/2024</a:t>
            </a:fld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7185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3" name="Picture 12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4063"/>
            <a:ext cx="4067706" cy="1481791"/>
          </a:xfrm>
          <a:prstGeom prst="rect">
            <a:avLst/>
          </a:prstGeom>
        </p:spPr>
      </p:pic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507276" y="1485854"/>
            <a:ext cx="8335388" cy="736311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Text Placeholder 2"/>
          <p:cNvSpPr>
            <a:spLocks noGrp="1"/>
          </p:cNvSpPr>
          <p:nvPr>
            <p:ph type="body" idx="1"/>
          </p:nvPr>
        </p:nvSpPr>
        <p:spPr>
          <a:xfrm>
            <a:off x="507278" y="2385434"/>
            <a:ext cx="4002378" cy="52489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003764"/>
                </a:solidFill>
              </a:defRPr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8" name="Content Placeholder 3"/>
          <p:cNvSpPr>
            <a:spLocks noGrp="1"/>
          </p:cNvSpPr>
          <p:nvPr>
            <p:ph sz="half" idx="2"/>
          </p:nvPr>
        </p:nvSpPr>
        <p:spPr>
          <a:xfrm>
            <a:off x="507278" y="3003840"/>
            <a:ext cx="4002378" cy="33138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0207" y="2385430"/>
            <a:ext cx="4052457" cy="52489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003764"/>
                </a:solidFill>
              </a:defRPr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Content Placeholder 5"/>
          <p:cNvSpPr>
            <a:spLocks noGrp="1"/>
          </p:cNvSpPr>
          <p:nvPr>
            <p:ph sz="quarter" idx="4"/>
          </p:nvPr>
        </p:nvSpPr>
        <p:spPr>
          <a:xfrm>
            <a:off x="4790207" y="3003840"/>
            <a:ext cx="4052457" cy="33138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Rectangle 13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5E48A247-4D0D-4017-954A-CBEE1B524F16}" type="datetime1">
              <a:rPr lang="en-US" smtClean="0"/>
              <a:t>10/9/2024</a:t>
            </a:fld>
            <a:endParaRPr lang="en-US"/>
          </a:p>
        </p:txBody>
      </p:sp>
      <p:sp>
        <p:nvSpPr>
          <p:cNvPr id="2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36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9" name="Picture 8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540327" y="1457982"/>
            <a:ext cx="8302337" cy="786457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Rectangle 10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3F43D62C-E4AB-4F6C-BB6E-7C3A3BBC5E2B}" type="datetime1">
              <a:rPr lang="en-US" smtClean="0"/>
              <a:t>10/9/2024</a:t>
            </a:fld>
            <a:endParaRPr lang="en-US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18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0" name="Picture 9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8" name="Rectangle 7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92275FF0-9E97-4E0A-B533-109FB6621FD2}" type="datetime1">
              <a:rPr lang="en-US" smtClean="0"/>
              <a:t>10/9/2024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409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86494" y="1385541"/>
            <a:ext cx="3160715" cy="1409614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494" y="2888673"/>
            <a:ext cx="3160715" cy="349237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rgbClr val="003764"/>
                </a:solidFill>
              </a:defRPr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3863540" y="1569027"/>
            <a:ext cx="5041469" cy="4812024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003764"/>
                </a:solidFill>
              </a:defRPr>
            </a:lvl1pPr>
            <a:lvl2pPr>
              <a:defRPr sz="2800">
                <a:solidFill>
                  <a:srgbClr val="003764"/>
                </a:solidFill>
              </a:defRPr>
            </a:lvl2pPr>
            <a:lvl3pPr>
              <a:defRPr sz="2400">
                <a:solidFill>
                  <a:srgbClr val="003764"/>
                </a:solidFill>
              </a:defRPr>
            </a:lvl3pPr>
            <a:lvl4pPr>
              <a:defRPr sz="2000">
                <a:solidFill>
                  <a:srgbClr val="003764"/>
                </a:solidFill>
              </a:defRPr>
            </a:lvl4pPr>
            <a:lvl5pPr>
              <a:defRPr sz="2000">
                <a:solidFill>
                  <a:srgbClr val="003764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A3C062AC-1CC2-40A8-B531-F2154AC26E35}" type="datetime1">
              <a:rPr lang="en-US" smtClean="0"/>
              <a:t>10/9/2024</a:t>
            </a:fld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5539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03370" y="1385541"/>
            <a:ext cx="3358139" cy="1409614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403370" y="2888673"/>
            <a:ext cx="3358139" cy="35428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rgbClr val="003764"/>
                </a:solidFill>
              </a:defRPr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4024047" y="1569026"/>
            <a:ext cx="4839398" cy="4862477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003764"/>
                </a:solidFill>
              </a:defRPr>
            </a:lvl1pPr>
            <a:lvl2pPr>
              <a:defRPr sz="2800">
                <a:solidFill>
                  <a:srgbClr val="003764"/>
                </a:solidFill>
              </a:defRPr>
            </a:lvl2pPr>
            <a:lvl3pPr>
              <a:defRPr sz="2400">
                <a:solidFill>
                  <a:srgbClr val="003764"/>
                </a:solidFill>
              </a:defRPr>
            </a:lvl3pPr>
            <a:lvl4pPr>
              <a:defRPr sz="2000">
                <a:solidFill>
                  <a:srgbClr val="003764"/>
                </a:solidFill>
              </a:defRPr>
            </a:lvl4pPr>
            <a:lvl5pPr>
              <a:defRPr sz="2000">
                <a:solidFill>
                  <a:srgbClr val="003764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06EA93EB-E55E-4DBB-B6AA-C54A9BA5E4A4}" type="datetime1">
              <a:rPr lang="en-US" smtClean="0"/>
              <a:t>10/9/2024</a:t>
            </a:fld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8742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32336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51" r:id="rId10"/>
    <p:sldLayoutId id="214748366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A40400C-3E19-49D3-9353-F32E4485C5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B48556-9FC4-4FD0-A26C-D4B8FF43BC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CD457A-1FE6-42B7-AF27-1ADDB17763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70EB35-B360-43F9-9687-C0C0281DA9DE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E5D692-7124-4517-A557-942D8BE0D9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0EEF62-1990-46C7-93D7-8FD7077695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625BD7-EF61-4859-8DB6-61031F59F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212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  <p:sldLayoutId id="2147483695" r:id="rId12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ashington.edu/admin/rules/policies/APS/33.03.html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Fees and Waivers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69888" y="5508847"/>
            <a:ext cx="7348435" cy="758825"/>
          </a:xfrm>
        </p:spPr>
        <p:txBody>
          <a:bodyPr lIns="91440" tIns="45720" rIns="91440" bIns="45720" anchor="t"/>
          <a:lstStyle/>
          <a:p>
            <a:r>
              <a:rPr lang="en-US" dirty="0"/>
              <a:t>Choi Halladay, SBCTC Deputy Executive Director</a:t>
            </a:r>
          </a:p>
          <a:p>
            <a:r>
              <a:rPr lang="en-US" dirty="0"/>
              <a:t>October 2024</a:t>
            </a:r>
          </a:p>
        </p:txBody>
      </p:sp>
    </p:spTree>
    <p:extLst>
      <p:ext uri="{BB962C8B-B14F-4D97-AF65-F5344CB8AC3E}">
        <p14:creationId xmlns:p14="http://schemas.microsoft.com/office/powerpoint/2010/main" val="32837834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790CD0-D077-4877-A994-FCA37C491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u="none" strike="noStrike" baseline="0" dirty="0">
                <a:solidFill>
                  <a:srgbClr val="2F5496"/>
                </a:solidFill>
                <a:latin typeface="Times New Roman" panose="02020603050405020304" pitchFamily="18" charset="0"/>
              </a:rPr>
              <a:t>Voluntary Fees of Students (RCW 28B.15.610)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C49384-066C-4278-BCD7-493B1AD994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860" y="2805193"/>
            <a:ext cx="8336975" cy="3367008"/>
          </a:xfrm>
        </p:spPr>
        <p:txBody>
          <a:bodyPr/>
          <a:lstStyle/>
          <a:p>
            <a:r>
              <a:rPr lang="en-US" b="0" i="0" u="none" strike="noStrike" baseline="0" dirty="0">
                <a:solidFill>
                  <a:srgbClr val="2F5496"/>
                </a:solidFill>
                <a:latin typeface="Times New Roman" panose="02020603050405020304" pitchFamily="18" charset="0"/>
              </a:rPr>
              <a:t>Must be voted in by students</a:t>
            </a:r>
          </a:p>
          <a:p>
            <a:r>
              <a:rPr lang="en-US" b="0" i="0" u="none" strike="noStrike" baseline="0" dirty="0">
                <a:solidFill>
                  <a:srgbClr val="2F5496"/>
                </a:solidFill>
                <a:latin typeface="Times New Roman" panose="02020603050405020304" pitchFamily="18" charset="0"/>
              </a:rPr>
              <a:t>Must be for “student purposes”</a:t>
            </a:r>
          </a:p>
        </p:txBody>
      </p:sp>
    </p:spTree>
    <p:extLst>
      <p:ext uri="{BB962C8B-B14F-4D97-AF65-F5344CB8AC3E}">
        <p14:creationId xmlns:p14="http://schemas.microsoft.com/office/powerpoint/2010/main" val="36359456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376444-64E2-46C1-9C28-2B5A230CF9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u="none" strike="noStrike" baseline="0">
                <a:solidFill>
                  <a:srgbClr val="2F5496"/>
                </a:solidFill>
                <a:latin typeface="Times New Roman" panose="02020603050405020304" pitchFamily="18" charset="0"/>
              </a:rPr>
              <a:t>Local Fees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C84AC1-8294-4C14-8D05-D1F38D3408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0" i="0" u="none" strike="noStrike" baseline="0">
                <a:solidFill>
                  <a:srgbClr val="2F5496"/>
                </a:solidFill>
                <a:latin typeface="Times New Roman" panose="02020603050405020304" pitchFamily="18" charset="0"/>
              </a:rPr>
              <a:t>Local boards have broad authority to charge these in order to “operate all existing community colleges in its district” (RCW 28B.50.140(1))</a:t>
            </a:r>
          </a:p>
          <a:p>
            <a:r>
              <a:rPr lang="en-US" b="0" i="0" u="none" strike="noStrike" baseline="0">
                <a:solidFill>
                  <a:srgbClr val="2F5496"/>
                </a:solidFill>
                <a:latin typeface="Times New Roman" panose="02020603050405020304" pitchFamily="18" charset="0"/>
              </a:rPr>
              <a:t>Student Housing Fees (RCW 28B.50.140(7))</a:t>
            </a:r>
          </a:p>
          <a:p>
            <a:r>
              <a:rPr lang="en-US" b="0" i="0" u="none" strike="noStrike" baseline="0">
                <a:solidFill>
                  <a:srgbClr val="2F5496"/>
                </a:solidFill>
                <a:latin typeface="Times New Roman" panose="02020603050405020304" pitchFamily="18" charset="0"/>
              </a:rPr>
              <a:t>Self-Support educational programming fees (RCW 28B.50.140(16) and RCW 28B.15.067(4))</a:t>
            </a:r>
          </a:p>
          <a:p>
            <a:r>
              <a:rPr lang="en-US" b="0" i="0" u="none" strike="noStrike" baseline="0">
                <a:solidFill>
                  <a:srgbClr val="2F5496"/>
                </a:solidFill>
                <a:latin typeface="Times New Roman" panose="02020603050405020304" pitchFamily="18" charset="0"/>
              </a:rPr>
              <a:t>Contracted educational programming fees (RCW 28B.50.140(17)</a:t>
            </a:r>
          </a:p>
          <a:p>
            <a:r>
              <a:rPr lang="en-US" b="0" i="0" u="none" strike="noStrike" baseline="0">
                <a:solidFill>
                  <a:srgbClr val="2F5496"/>
                </a:solidFill>
                <a:latin typeface="Times New Roman" panose="02020603050405020304" pitchFamily="18" charset="0"/>
              </a:rPr>
              <a:t>Class consumable fees, etc.</a:t>
            </a:r>
          </a:p>
        </p:txBody>
      </p:sp>
    </p:spTree>
    <p:extLst>
      <p:ext uri="{BB962C8B-B14F-4D97-AF65-F5344CB8AC3E}">
        <p14:creationId xmlns:p14="http://schemas.microsoft.com/office/powerpoint/2010/main" val="2673319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86A137-B2C3-47E9-A137-41D8AFD1E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u="none" strike="noStrike" baseline="0">
                <a:solidFill>
                  <a:srgbClr val="2F5496"/>
                </a:solidFill>
                <a:latin typeface="Times New Roman" panose="02020603050405020304" pitchFamily="18" charset="0"/>
              </a:rPr>
              <a:t>Fines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327F58-4F79-4543-8ED2-523965AB0A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u="none" strike="noStrike" baseline="0">
                <a:solidFill>
                  <a:srgbClr val="2F5496"/>
                </a:solidFill>
                <a:latin typeface="Times New Roman" panose="02020603050405020304" pitchFamily="18" charset="0"/>
              </a:rPr>
              <a:t>Not considered to be a fee</a:t>
            </a:r>
          </a:p>
          <a:p>
            <a:r>
              <a:rPr lang="en-US" b="0" i="0" u="none" strike="noStrike" baseline="0">
                <a:solidFill>
                  <a:srgbClr val="2F5496"/>
                </a:solidFill>
                <a:latin typeface="Times New Roman" panose="02020603050405020304" pitchFamily="18" charset="0"/>
              </a:rPr>
              <a:t>Penalty for action or inaction that violates policy</a:t>
            </a:r>
          </a:p>
          <a:p>
            <a:r>
              <a:rPr lang="en-US" b="0" i="0" u="none" strike="noStrike" baseline="0">
                <a:solidFill>
                  <a:srgbClr val="2F5496"/>
                </a:solidFill>
                <a:latin typeface="Times New Roman" panose="02020603050405020304" pitchFamily="18" charset="0"/>
              </a:rPr>
              <a:t>Fines can be changed by the local board and are not subject to limitations on increases</a:t>
            </a:r>
          </a:p>
        </p:txBody>
      </p:sp>
    </p:spTree>
    <p:extLst>
      <p:ext uri="{BB962C8B-B14F-4D97-AF65-F5344CB8AC3E}">
        <p14:creationId xmlns:p14="http://schemas.microsoft.com/office/powerpoint/2010/main" val="4455606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2A2289-B2AD-40C1-AF0E-B28BB45ED2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u="none" strike="noStrike" baseline="0">
                <a:solidFill>
                  <a:srgbClr val="2F5496"/>
                </a:solidFill>
                <a:latin typeface="Times New Roman" panose="02020603050405020304" pitchFamily="18" charset="0"/>
              </a:rPr>
              <a:t>Initiative 601 and Fiscal Growth Factor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E3A0FF-9CB3-47D8-AE6E-DF5A22C531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860" y="2688955"/>
            <a:ext cx="8336975" cy="3483245"/>
          </a:xfrm>
        </p:spPr>
        <p:txBody>
          <a:bodyPr>
            <a:normAutofit fontScale="77500" lnSpcReduction="20000"/>
          </a:bodyPr>
          <a:lstStyle/>
          <a:p>
            <a:r>
              <a:rPr lang="en-US" b="0" i="0" u="none" strike="noStrike" baseline="0" dirty="0">
                <a:solidFill>
                  <a:srgbClr val="2F5496"/>
                </a:solidFill>
                <a:latin typeface="Times New Roman" panose="02020603050405020304" pitchFamily="18" charset="0"/>
              </a:rPr>
              <a:t>Only matters for Mandatory Fees other than fees that have increases defined by RCW</a:t>
            </a:r>
          </a:p>
          <a:p>
            <a:r>
              <a:rPr lang="en-US" b="0" i="0" u="none" strike="noStrike" baseline="0" dirty="0">
                <a:solidFill>
                  <a:srgbClr val="2F5496"/>
                </a:solidFill>
                <a:latin typeface="Times New Roman" panose="02020603050405020304" pitchFamily="18" charset="0"/>
              </a:rPr>
              <a:t>According to AG, “the term (mandatory fee) includes charges mandated for a governmental service or privilege, but would not include charges in commercial transactions where the state participates as a party to a contract, or as a seller in the marketplace."</a:t>
            </a:r>
          </a:p>
          <a:p>
            <a:r>
              <a:rPr lang="en-US" b="0" i="0" u="none" strike="noStrike" baseline="0" dirty="0">
                <a:solidFill>
                  <a:srgbClr val="2F5496"/>
                </a:solidFill>
                <a:latin typeface="Times New Roman" panose="02020603050405020304" pitchFamily="18" charset="0"/>
              </a:rPr>
              <a:t>Enterprise (bookstore, food service, childcare, parking, etc.)  and passthrough charges are not subject to Fiscal Growth Factor</a:t>
            </a:r>
          </a:p>
          <a:p>
            <a:r>
              <a:rPr lang="en-US" b="0" i="0" u="none" strike="noStrike" baseline="0" dirty="0">
                <a:solidFill>
                  <a:srgbClr val="2F5496"/>
                </a:solidFill>
                <a:latin typeface="Times New Roman" panose="02020603050405020304" pitchFamily="18" charset="0"/>
              </a:rPr>
              <a:t>University of Washington website has a great explanation of how I-601 growth factors affect higher education fees. (</a:t>
            </a:r>
            <a:r>
              <a:rPr lang="en-US" b="0" i="0" u="sng" strike="noStrike" baseline="0" dirty="0">
                <a:solidFill>
                  <a:srgbClr val="0000FF"/>
                </a:solidFill>
                <a:latin typeface="Times New Roman" panose="02020603050405020304" pitchFamily="18" charset="0"/>
                <a:hlinkClick r:id="rId2"/>
              </a:rPr>
              <a:t>APS 33.3, Fee Increases Subject to Initiative 601 Limitations (washington.edu)</a:t>
            </a:r>
            <a:r>
              <a:rPr lang="en-US" b="0" i="0" u="none" strike="noStrike" baseline="0" dirty="0">
                <a:solidFill>
                  <a:srgbClr val="2F5496"/>
                </a:solidFill>
                <a:latin typeface="Times New Roman" panose="02020603050405020304" pitchFamily="18" charset="0"/>
                <a:hlinkClick r:id="rId2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1486150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E50BE0-BEC3-48AE-BDAD-8E80469E48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u="none" strike="noStrike" baseline="0">
                <a:solidFill>
                  <a:srgbClr val="2F5496"/>
                </a:solidFill>
                <a:latin typeface="Times New Roman" panose="02020603050405020304" pitchFamily="18" charset="0"/>
              </a:rPr>
              <a:t>Waivers</a:t>
            </a:r>
          </a:p>
        </p:txBody>
      </p:sp>
    </p:spTree>
    <p:extLst>
      <p:ext uri="{BB962C8B-B14F-4D97-AF65-F5344CB8AC3E}">
        <p14:creationId xmlns:p14="http://schemas.microsoft.com/office/powerpoint/2010/main" val="42465636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D3F2F9-1B60-41BA-9503-AFC2927E2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u="none" strike="noStrike" baseline="0">
                <a:solidFill>
                  <a:srgbClr val="2F5496"/>
                </a:solidFill>
                <a:latin typeface="Times New Roman" panose="02020603050405020304" pitchFamily="18" charset="0"/>
              </a:rPr>
              <a:t>Statutory Authority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75FF55-8240-44B6-B25A-98F9A983CA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u="none" strike="noStrike" baseline="0" dirty="0">
                <a:solidFill>
                  <a:srgbClr val="2F5496"/>
                </a:solidFill>
                <a:latin typeface="Times New Roman" panose="02020603050405020304" pitchFamily="18" charset="0"/>
              </a:rPr>
              <a:t>Local Colleges Boards do NOT have the authority to create a local operating fee waiver unless the State Board permits them to do so.</a:t>
            </a:r>
          </a:p>
          <a:p>
            <a:r>
              <a:rPr lang="en-US" b="0" i="0" u="none" strike="noStrike" baseline="0" dirty="0">
                <a:solidFill>
                  <a:srgbClr val="2F5496"/>
                </a:solidFill>
                <a:latin typeface="Times New Roman" panose="02020603050405020304" pitchFamily="18" charset="0"/>
              </a:rPr>
              <a:t>RCW 28B.15.915 – “…the community and technical colleges, subject to state board policy, may waive all or a portion of the operating fees for any student”</a:t>
            </a:r>
          </a:p>
          <a:p>
            <a:r>
              <a:rPr lang="en-US" b="0" i="0" u="none" strike="noStrike" baseline="0" dirty="0">
                <a:solidFill>
                  <a:srgbClr val="2F5496"/>
                </a:solidFill>
                <a:latin typeface="Times New Roman" panose="02020603050405020304" pitchFamily="18" charset="0"/>
              </a:rPr>
              <a:t>State Board Policies generally pass on the authority to local boards for statutorily optional waivers</a:t>
            </a:r>
          </a:p>
          <a:p>
            <a:r>
              <a:rPr lang="en-US" dirty="0">
                <a:solidFill>
                  <a:srgbClr val="2F5496"/>
                </a:solidFill>
                <a:latin typeface="Times New Roman" panose="02020603050405020304" pitchFamily="18" charset="0"/>
              </a:rPr>
              <a:t>Local Boards can waive local fees</a:t>
            </a:r>
            <a:endParaRPr lang="en-US" b="0" i="0" u="none" strike="noStrike" baseline="0" dirty="0">
              <a:solidFill>
                <a:srgbClr val="2F5496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40036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F7AB1D-CBC1-425F-BC78-9D7A0B6DC0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u="none" strike="noStrike" baseline="0">
                <a:solidFill>
                  <a:srgbClr val="2F5496"/>
                </a:solidFill>
                <a:latin typeface="Times New Roman" panose="02020603050405020304" pitchFamily="18" charset="0"/>
              </a:rPr>
              <a:t>Statutorily Mandated waivers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B33F98-F8EA-4F98-9578-699DFF1532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0" i="0" u="none" strike="noStrike" baseline="0">
                <a:solidFill>
                  <a:srgbClr val="2F5496"/>
                </a:solidFill>
                <a:latin typeface="Times New Roman" panose="02020603050405020304" pitchFamily="18" charset="0"/>
              </a:rPr>
              <a:t>The State Board cannot bypass legislative intent so whether the State Board grants explicit authority or not, local colleges must implement statutorily mandated waivers.</a:t>
            </a:r>
          </a:p>
          <a:p>
            <a:r>
              <a:rPr lang="en-US" b="0" i="0" u="none" strike="noStrike" baseline="0">
                <a:solidFill>
                  <a:srgbClr val="2F5496"/>
                </a:solidFill>
                <a:latin typeface="Times New Roman" panose="02020603050405020304" pitchFamily="18" charset="0"/>
              </a:rPr>
              <a:t>RCW 28B.15.520 – Children and Spouse of Police/Firefighters killed or injured in the line of duty – “Shall waive all of tuition fees and S&amp;A fees”</a:t>
            </a:r>
          </a:p>
          <a:p>
            <a:r>
              <a:rPr lang="en-US" b="0" i="0" u="none" strike="noStrike" baseline="0">
                <a:solidFill>
                  <a:srgbClr val="2F5496"/>
                </a:solidFill>
                <a:latin typeface="Times New Roman" panose="02020603050405020304" pitchFamily="18" charset="0"/>
              </a:rPr>
              <a:t>RCW 28B.15.621(4) – Children and Spouse of military member KIA/MIA/POW or injured in active duty – “shall waive all tuition and fees”</a:t>
            </a:r>
          </a:p>
          <a:p>
            <a:r>
              <a:rPr lang="en-US" b="0" i="0" u="none" strike="noStrike" baseline="0">
                <a:solidFill>
                  <a:srgbClr val="2F5496"/>
                </a:solidFill>
                <a:latin typeface="Times New Roman" panose="02020603050405020304" pitchFamily="18" charset="0"/>
              </a:rPr>
              <a:t>RCW 28B.15.395 – Wrongfully Convicted Person and their children – “must waive all tuition and fees”</a:t>
            </a:r>
          </a:p>
        </p:txBody>
      </p:sp>
    </p:spTree>
    <p:extLst>
      <p:ext uri="{BB962C8B-B14F-4D97-AF65-F5344CB8AC3E}">
        <p14:creationId xmlns:p14="http://schemas.microsoft.com/office/powerpoint/2010/main" val="22796810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3E08CB-7E6E-42A7-BF4B-29308D3A2A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u="none" strike="noStrike" baseline="0">
                <a:solidFill>
                  <a:srgbClr val="2F5496"/>
                </a:solidFill>
                <a:latin typeface="Times New Roman" panose="02020603050405020304" pitchFamily="18" charset="0"/>
              </a:rPr>
              <a:t>Statutorily Optional Waivers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34969A-4024-4119-A078-0735D7D874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0" i="0" u="none" strike="noStrike" baseline="0">
                <a:solidFill>
                  <a:srgbClr val="2F5496"/>
                </a:solidFill>
                <a:latin typeface="Times New Roman" panose="02020603050405020304" pitchFamily="18" charset="0"/>
              </a:rPr>
              <a:t>TONS and TONS</a:t>
            </a:r>
          </a:p>
          <a:p>
            <a:r>
              <a:rPr lang="en-US" b="0" i="0" u="none" strike="noStrike" baseline="0">
                <a:solidFill>
                  <a:srgbClr val="2F5496"/>
                </a:solidFill>
                <a:latin typeface="Times New Roman" panose="02020603050405020304" pitchFamily="18" charset="0"/>
              </a:rPr>
              <a:t>RCW 28B.15.740 – Local Waivers Permitted for needy students</a:t>
            </a:r>
          </a:p>
          <a:p>
            <a:r>
              <a:rPr lang="en-US" b="0" i="0" u="none" strike="noStrike" baseline="0">
                <a:solidFill>
                  <a:srgbClr val="2F5496"/>
                </a:solidFill>
                <a:latin typeface="Times New Roman" panose="02020603050405020304" pitchFamily="18" charset="0"/>
              </a:rPr>
              <a:t>RCW 28B.15.522 (long-term unemployed, optional waiver)</a:t>
            </a:r>
          </a:p>
          <a:p>
            <a:r>
              <a:rPr lang="en-US" b="0" i="0" u="none" strike="noStrike" baseline="0">
                <a:solidFill>
                  <a:srgbClr val="2F5496"/>
                </a:solidFill>
                <a:latin typeface="Times New Roman" panose="02020603050405020304" pitchFamily="18" charset="0"/>
              </a:rPr>
              <a:t>28B.15.543 (Age 60+ students, optional waiver)</a:t>
            </a:r>
          </a:p>
          <a:p>
            <a:r>
              <a:rPr lang="en-US" b="0" i="0" u="none" strike="noStrike" baseline="0">
                <a:solidFill>
                  <a:srgbClr val="2F5496"/>
                </a:solidFill>
                <a:latin typeface="Times New Roman" panose="02020603050405020304" pitchFamily="18" charset="0"/>
              </a:rPr>
              <a:t>28B.15.558 (State or K-12 Employee, optional waiver)</a:t>
            </a:r>
          </a:p>
          <a:p>
            <a:r>
              <a:rPr lang="en-US" b="0" i="0" u="none" strike="noStrike" baseline="0">
                <a:solidFill>
                  <a:srgbClr val="2F5496"/>
                </a:solidFill>
                <a:latin typeface="Times New Roman" panose="02020603050405020304" pitchFamily="18" charset="0"/>
              </a:rPr>
              <a:t>28B.15.621(3) (Veterans who didn’t go to war)</a:t>
            </a:r>
          </a:p>
          <a:p>
            <a:r>
              <a:rPr lang="en-US" b="0" i="0" u="none" strike="noStrike" baseline="0">
                <a:solidFill>
                  <a:srgbClr val="2F5496"/>
                </a:solidFill>
                <a:latin typeface="Times New Roman" panose="02020603050405020304" pitchFamily="18" charset="0"/>
              </a:rPr>
              <a:t>Etc, etc, etc</a:t>
            </a:r>
          </a:p>
        </p:txBody>
      </p:sp>
    </p:spTree>
    <p:extLst>
      <p:ext uri="{BB962C8B-B14F-4D97-AF65-F5344CB8AC3E}">
        <p14:creationId xmlns:p14="http://schemas.microsoft.com/office/powerpoint/2010/main" val="24669539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E403A2-6273-4DF9-BA32-A35EEC1A2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u="none" strike="noStrike" baseline="0">
                <a:solidFill>
                  <a:srgbClr val="2F5496"/>
                </a:solidFill>
                <a:latin typeface="Times New Roman" panose="02020603050405020304" pitchFamily="18" charset="0"/>
              </a:rPr>
              <a:t>State Board Mandatory Waivers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24F60B-5DD7-4495-8D82-8641DBF924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u="none" strike="noStrike" baseline="0">
                <a:solidFill>
                  <a:srgbClr val="2F5496"/>
                </a:solidFill>
                <a:latin typeface="Times New Roman" panose="02020603050405020304" pitchFamily="18" charset="0"/>
              </a:rPr>
              <a:t>ABE/ESL/GED Prep</a:t>
            </a:r>
          </a:p>
          <a:p>
            <a:r>
              <a:rPr lang="en-US" b="0" i="0" u="none" strike="noStrike" baseline="0">
                <a:solidFill>
                  <a:srgbClr val="2F5496"/>
                </a:solidFill>
                <a:latin typeface="Times New Roman" panose="02020603050405020304" pitchFamily="18" charset="0"/>
              </a:rPr>
              <a:t>Apprenticeship</a:t>
            </a:r>
          </a:p>
        </p:txBody>
      </p:sp>
    </p:spTree>
    <p:extLst>
      <p:ext uri="{BB962C8B-B14F-4D97-AF65-F5344CB8AC3E}">
        <p14:creationId xmlns:p14="http://schemas.microsoft.com/office/powerpoint/2010/main" val="34055912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EBA9D-BFBE-4948-8427-ED86B4B767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0" i="0" u="none" strike="noStrike" baseline="0">
                <a:solidFill>
                  <a:srgbClr val="2F5496"/>
                </a:solidFill>
                <a:latin typeface="Times New Roman" panose="02020603050405020304" pitchFamily="18" charset="0"/>
              </a:rPr>
              <a:t>RCW 28B.15.910 – Limitation on total amount of operating fees waived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A3A72F-B1FB-4222-9576-8A06CD9DDF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860" y="3122907"/>
            <a:ext cx="8336975" cy="3049293"/>
          </a:xfrm>
        </p:spPr>
        <p:txBody>
          <a:bodyPr/>
          <a:lstStyle/>
          <a:p>
            <a:r>
              <a:rPr lang="en-US" b="0" i="0" u="none" strike="noStrike" baseline="0" dirty="0">
                <a:solidFill>
                  <a:srgbClr val="2F5496"/>
                </a:solidFill>
                <a:latin typeface="Times New Roman" panose="02020603050405020304" pitchFamily="18" charset="0"/>
              </a:rPr>
              <a:t>For CTCs as a whole it is 35% of total operating fee collection</a:t>
            </a:r>
          </a:p>
          <a:p>
            <a:r>
              <a:rPr lang="en-US" b="0" i="0" u="none" strike="noStrike" baseline="0" dirty="0">
                <a:solidFill>
                  <a:srgbClr val="2F5496"/>
                </a:solidFill>
                <a:latin typeface="Times New Roman" panose="02020603050405020304" pitchFamily="18" charset="0"/>
              </a:rPr>
              <a:t>Some statutory waivers are not counted toward the cap</a:t>
            </a:r>
          </a:p>
          <a:p>
            <a:r>
              <a:rPr lang="en-US" b="0" i="0" u="none" strike="noStrike" baseline="0" dirty="0">
                <a:solidFill>
                  <a:srgbClr val="2F5496"/>
                </a:solidFill>
                <a:latin typeface="Times New Roman" panose="02020603050405020304" pitchFamily="18" charset="0"/>
              </a:rPr>
              <a:t>Waiver Report to Legislature (RCW 28B.15.915)</a:t>
            </a:r>
          </a:p>
          <a:p>
            <a:r>
              <a:rPr lang="en-US" b="0" i="0" u="none" strike="noStrike" baseline="0" dirty="0">
                <a:solidFill>
                  <a:srgbClr val="2F5496"/>
                </a:solidFill>
                <a:latin typeface="Times New Roman" panose="02020603050405020304" pitchFamily="18" charset="0"/>
              </a:rPr>
              <a:t>Due Jan 31 of odd numbered years</a:t>
            </a:r>
          </a:p>
        </p:txBody>
      </p:sp>
    </p:spTree>
    <p:extLst>
      <p:ext uri="{BB962C8B-B14F-4D97-AF65-F5344CB8AC3E}">
        <p14:creationId xmlns:p14="http://schemas.microsoft.com/office/powerpoint/2010/main" val="14531831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7D8DF5-93AC-4C4A-9CFA-F974EA1772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u="none" strike="noStrike" baseline="0" dirty="0">
                <a:solidFill>
                  <a:srgbClr val="2F5496"/>
                </a:solidFill>
                <a:latin typeface="Times New Roman" panose="02020603050405020304" pitchFamily="18" charset="0"/>
              </a:rPr>
              <a:t>Fees</a:t>
            </a:r>
          </a:p>
        </p:txBody>
      </p:sp>
    </p:spTree>
    <p:extLst>
      <p:ext uri="{BB962C8B-B14F-4D97-AF65-F5344CB8AC3E}">
        <p14:creationId xmlns:p14="http://schemas.microsoft.com/office/powerpoint/2010/main" val="37664096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B2622F-7385-42AC-84D1-4EB5C8F750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362" y="2332599"/>
            <a:ext cx="8336975" cy="3324281"/>
          </a:xfrm>
        </p:spPr>
        <p:txBody>
          <a:bodyPr>
            <a:normAutofit fontScale="90000"/>
          </a:bodyPr>
          <a:lstStyle/>
          <a:p>
            <a:r>
              <a:rPr lang="en-US" b="0" i="0" u="none" strike="noStrike" baseline="0" dirty="0">
                <a:solidFill>
                  <a:srgbClr val="2F5496"/>
                </a:solidFill>
                <a:latin typeface="Times New Roman" panose="02020603050405020304" pitchFamily="18" charset="0"/>
              </a:rPr>
              <a:t>Warning: Waivers that are not officially adopted by the legislature or State Board or Local Board are considered a violation of the Washington State’s constitutional ban on gifting public funds.</a:t>
            </a:r>
          </a:p>
        </p:txBody>
      </p:sp>
    </p:spTree>
    <p:extLst>
      <p:ext uri="{BB962C8B-B14F-4D97-AF65-F5344CB8AC3E}">
        <p14:creationId xmlns:p14="http://schemas.microsoft.com/office/powerpoint/2010/main" val="5332624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B3838-637F-490C-A49B-95BC0F16DF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u="none" strike="noStrike" baseline="0">
                <a:solidFill>
                  <a:srgbClr val="2F5496"/>
                </a:solidFill>
                <a:latin typeface="Times New Roman" panose="02020603050405020304" pitchFamily="18" charset="0"/>
              </a:rPr>
              <a:t>Non-Resident Tuition Differential Waivers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1FCB13-37AD-4D20-855F-4887864C3D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860" y="2787114"/>
            <a:ext cx="8336975" cy="3757046"/>
          </a:xfrm>
        </p:spPr>
        <p:txBody>
          <a:bodyPr>
            <a:normAutofit fontScale="77500" lnSpcReduction="20000"/>
          </a:bodyPr>
          <a:lstStyle/>
          <a:p>
            <a:r>
              <a:rPr lang="en-US" b="0" i="0" u="none" strike="noStrike" baseline="0" dirty="0">
                <a:solidFill>
                  <a:srgbClr val="2F5496"/>
                </a:solidFill>
                <a:latin typeface="Times New Roman" panose="02020603050405020304" pitchFamily="18" charset="0"/>
              </a:rPr>
              <a:t>Two approaches are defined in statute</a:t>
            </a:r>
          </a:p>
          <a:p>
            <a:r>
              <a:rPr lang="en-US" b="0" i="0" u="none" strike="noStrike" baseline="0" dirty="0">
                <a:solidFill>
                  <a:srgbClr val="2F5496"/>
                </a:solidFill>
                <a:latin typeface="Times New Roman" panose="02020603050405020304" pitchFamily="18" charset="0"/>
              </a:rPr>
              <a:t>Approach #1: RCW 28B.15.915</a:t>
            </a:r>
          </a:p>
          <a:p>
            <a:pPr lvl="1"/>
            <a:r>
              <a:rPr lang="en-US" b="0" i="0" u="none" strike="noStrike" baseline="0" dirty="0">
                <a:solidFill>
                  <a:srgbClr val="1F3763"/>
                </a:solidFill>
                <a:latin typeface="Times New Roman" panose="02020603050405020304" pitchFamily="18" charset="0"/>
              </a:rPr>
              <a:t>State Board Waiver </a:t>
            </a:r>
            <a:r>
              <a:rPr lang="en-US" b="0" i="0" u="none" strike="noStrike" baseline="0" dirty="0" err="1">
                <a:solidFill>
                  <a:srgbClr val="1F3763"/>
                </a:solidFill>
                <a:latin typeface="Times New Roman" panose="02020603050405020304" pitchFamily="18" charset="0"/>
              </a:rPr>
              <a:t>Waiver</a:t>
            </a:r>
            <a:r>
              <a:rPr lang="en-US" b="0" i="0" u="none" strike="noStrike" baseline="0" dirty="0">
                <a:solidFill>
                  <a:srgbClr val="1F3763"/>
                </a:solidFill>
                <a:latin typeface="Times New Roman" panose="02020603050405020304" pitchFamily="18" charset="0"/>
              </a:rPr>
              <a:t> of nonresident operating Fee Differential</a:t>
            </a:r>
          </a:p>
          <a:p>
            <a:pPr lvl="1"/>
            <a:r>
              <a:rPr lang="en-US" b="0" i="0" u="none" strike="noStrike" baseline="0" dirty="0">
                <a:solidFill>
                  <a:srgbClr val="1F3763"/>
                </a:solidFill>
                <a:latin typeface="Times New Roman" panose="02020603050405020304" pitchFamily="18" charset="0"/>
              </a:rPr>
              <a:t>Only applies to Operating Fee</a:t>
            </a:r>
          </a:p>
          <a:p>
            <a:r>
              <a:rPr lang="en-US" b="0" i="0" u="none" strike="noStrike" baseline="0" dirty="0">
                <a:solidFill>
                  <a:srgbClr val="2F5496"/>
                </a:solidFill>
                <a:latin typeface="Times New Roman" panose="02020603050405020304" pitchFamily="18" charset="0"/>
              </a:rPr>
              <a:t>Approach #2: RCW 28B.76.685 </a:t>
            </a:r>
          </a:p>
          <a:p>
            <a:pPr lvl="1"/>
            <a:r>
              <a:rPr lang="en-US" b="0" i="0" u="none" strike="noStrike" baseline="0" dirty="0">
                <a:solidFill>
                  <a:srgbClr val="1F3763"/>
                </a:solidFill>
                <a:latin typeface="Times New Roman" panose="02020603050405020304" pitchFamily="18" charset="0"/>
              </a:rPr>
              <a:t>Border County Higher Education Opportunity Project</a:t>
            </a:r>
          </a:p>
          <a:p>
            <a:pPr lvl="1"/>
            <a:r>
              <a:rPr lang="en-US" b="0" i="0" u="none" strike="noStrike" baseline="0" dirty="0">
                <a:solidFill>
                  <a:srgbClr val="1F3763"/>
                </a:solidFill>
                <a:latin typeface="Times New Roman" panose="02020603050405020304" pitchFamily="18" charset="0"/>
              </a:rPr>
              <a:t>Only applies to these specific colleges: CBC, Clark, LCC, GHC, WWCC</a:t>
            </a:r>
          </a:p>
          <a:p>
            <a:pPr lvl="1"/>
            <a:r>
              <a:rPr lang="en-US" b="0" i="0" u="none" strike="noStrike" baseline="0" dirty="0">
                <a:solidFill>
                  <a:srgbClr val="1F3763"/>
                </a:solidFill>
                <a:latin typeface="Times New Roman" panose="02020603050405020304" pitchFamily="18" charset="0"/>
              </a:rPr>
              <a:t>Only applies to students who</a:t>
            </a:r>
          </a:p>
          <a:p>
            <a:pPr lvl="2"/>
            <a:r>
              <a:rPr lang="en-US" b="0" i="1" u="none" strike="noStrike" baseline="0" dirty="0">
                <a:solidFill>
                  <a:srgbClr val="2F5496"/>
                </a:solidFill>
                <a:latin typeface="Times New Roman" panose="02020603050405020304" pitchFamily="18" charset="0"/>
              </a:rPr>
              <a:t>Currently live in Washington</a:t>
            </a:r>
          </a:p>
          <a:p>
            <a:pPr lvl="2"/>
            <a:r>
              <a:rPr lang="en-US" b="0" i="1" u="none" strike="noStrike" baseline="0" dirty="0">
                <a:solidFill>
                  <a:srgbClr val="2F5496"/>
                </a:solidFill>
                <a:latin typeface="Times New Roman" panose="02020603050405020304" pitchFamily="18" charset="0"/>
              </a:rPr>
              <a:t>Immediate prior residence was in one of 13 specific counties in Oregon and lived there for at least 90 days</a:t>
            </a:r>
          </a:p>
          <a:p>
            <a:pPr lvl="1"/>
            <a:r>
              <a:rPr lang="en-US" b="0" i="0" u="none" strike="noStrike" baseline="0" dirty="0">
                <a:solidFill>
                  <a:srgbClr val="1F3763"/>
                </a:solidFill>
                <a:latin typeface="Times New Roman" panose="02020603050405020304" pitchFamily="18" charset="0"/>
              </a:rPr>
              <a:t>If they meet the criteria, these students can have their residency classification changed to “resident” for the purpose of tuition rate application.</a:t>
            </a:r>
          </a:p>
        </p:txBody>
      </p:sp>
    </p:spTree>
    <p:extLst>
      <p:ext uri="{BB962C8B-B14F-4D97-AF65-F5344CB8AC3E}">
        <p14:creationId xmlns:p14="http://schemas.microsoft.com/office/powerpoint/2010/main" val="1935262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356381-5ED8-4410-B846-3D4821A8B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u="none" strike="noStrike" baseline="0">
                <a:solidFill>
                  <a:srgbClr val="2F5496"/>
                </a:solidFill>
                <a:latin typeface="Times New Roman" panose="02020603050405020304" pitchFamily="18" charset="0"/>
              </a:rPr>
              <a:t>Statutory Authority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6D32D9-CE18-4E69-8C3E-3BC00366E3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u="none" strike="noStrike" baseline="0">
                <a:solidFill>
                  <a:srgbClr val="2F5496"/>
                </a:solidFill>
                <a:latin typeface="Times New Roman" panose="02020603050405020304" pitchFamily="18" charset="0"/>
              </a:rPr>
              <a:t>Broadly speaking, RCW 28B.15</a:t>
            </a:r>
          </a:p>
        </p:txBody>
      </p:sp>
    </p:spTree>
    <p:extLst>
      <p:ext uri="{BB962C8B-B14F-4D97-AF65-F5344CB8AC3E}">
        <p14:creationId xmlns:p14="http://schemas.microsoft.com/office/powerpoint/2010/main" val="32871940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79537-DCE8-46E2-9F7B-F0C1A2D38C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u="none" strike="noStrike" baseline="0">
                <a:solidFill>
                  <a:srgbClr val="2F5496"/>
                </a:solidFill>
                <a:latin typeface="Times New Roman" panose="02020603050405020304" pitchFamily="18" charset="0"/>
              </a:rPr>
              <a:t>Statutory Fees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B264D9-D5DF-4065-A6A5-4C5DB64832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Fees proscribed in RCW that the legislature mandates the collection of and regulates the use and increases of.</a:t>
            </a:r>
          </a:p>
        </p:txBody>
      </p:sp>
    </p:spTree>
    <p:extLst>
      <p:ext uri="{BB962C8B-B14F-4D97-AF65-F5344CB8AC3E}">
        <p14:creationId xmlns:p14="http://schemas.microsoft.com/office/powerpoint/2010/main" val="22732193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6F2C2-3FEC-460F-9963-F29A41BE6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u="none" strike="noStrike" baseline="0">
                <a:solidFill>
                  <a:srgbClr val="2F5496"/>
                </a:solidFill>
                <a:latin typeface="Times New Roman" panose="02020603050405020304" pitchFamily="18" charset="0"/>
              </a:rPr>
              <a:t>Operating Fees – RCW 28B.15.031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A5CECE-2719-49E3-A699-9F42207C4E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u="none" strike="noStrike" baseline="0" dirty="0">
                <a:solidFill>
                  <a:srgbClr val="2F5496"/>
                </a:solidFill>
                <a:latin typeface="Times New Roman" panose="02020603050405020304" pitchFamily="18" charset="0"/>
              </a:rPr>
              <a:t>Basically, state FTE Tuition</a:t>
            </a:r>
          </a:p>
          <a:p>
            <a:r>
              <a:rPr lang="en-US" b="0" i="0" u="none" strike="noStrike" baseline="0" dirty="0">
                <a:solidFill>
                  <a:srgbClr val="2F5496"/>
                </a:solidFill>
                <a:latin typeface="Times New Roman" panose="02020603050405020304" pitchFamily="18" charset="0"/>
              </a:rPr>
              <a:t>Increases set via process defined in RCW </a:t>
            </a:r>
          </a:p>
          <a:p>
            <a:r>
              <a:rPr lang="en-US" dirty="0">
                <a:solidFill>
                  <a:srgbClr val="2F5496"/>
                </a:solidFill>
                <a:latin typeface="Times New Roman" panose="02020603050405020304" pitchFamily="18" charset="0"/>
              </a:rPr>
              <a:t>Increases by 14 year rolling average of median hourly wage in the State of Washington</a:t>
            </a:r>
            <a:endParaRPr lang="en-US" b="0" i="0" u="none" strike="noStrike" baseline="0" dirty="0">
              <a:solidFill>
                <a:srgbClr val="2F5496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51620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81011-7537-45AA-8BE6-6A62D938AB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u="none" strike="noStrike" baseline="0">
                <a:solidFill>
                  <a:srgbClr val="2F5496"/>
                </a:solidFill>
                <a:latin typeface="Times New Roman" panose="02020603050405020304" pitchFamily="18" charset="0"/>
              </a:rPr>
              <a:t>Tuition Fees – Defined in RCW 28B.15.020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E04D8D-1AA1-48AA-B5DE-73F395FE1C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860" y="2709620"/>
            <a:ext cx="8336975" cy="3757046"/>
          </a:xfrm>
        </p:spPr>
        <p:txBody>
          <a:bodyPr>
            <a:normAutofit fontScale="92500" lnSpcReduction="10000"/>
          </a:bodyPr>
          <a:lstStyle/>
          <a:p>
            <a:r>
              <a:rPr lang="en-US" b="0" i="0" u="none" strike="noStrike" baseline="0" dirty="0">
                <a:solidFill>
                  <a:srgbClr val="2F5496"/>
                </a:solidFill>
                <a:latin typeface="Times New Roman" panose="02020603050405020304" pitchFamily="18" charset="0"/>
              </a:rPr>
              <a:t>Operating Fees + Building Fees</a:t>
            </a:r>
          </a:p>
          <a:p>
            <a:pPr lvl="1"/>
            <a:r>
              <a:rPr lang="en-US" b="0" i="0" u="none" strike="noStrike" baseline="0" dirty="0">
                <a:solidFill>
                  <a:srgbClr val="1F3763"/>
                </a:solidFill>
                <a:latin typeface="Times New Roman" panose="02020603050405020304" pitchFamily="18" charset="0"/>
              </a:rPr>
              <a:t>RCW 28B.15.067</a:t>
            </a:r>
          </a:p>
          <a:p>
            <a:pPr lvl="1"/>
            <a:r>
              <a:rPr lang="en-US" b="0" i="0" u="none" strike="noStrike" baseline="0" dirty="0">
                <a:solidFill>
                  <a:srgbClr val="1F3763"/>
                </a:solidFill>
                <a:latin typeface="Times New Roman" panose="02020603050405020304" pitchFamily="18" charset="0"/>
              </a:rPr>
              <a:t>Defines process for increasing “Tuition Operating Fees” which is never defined, but implied to be the Operating Fee portion of “Tuition Fees” that are defined in RCW 28B.15.020</a:t>
            </a:r>
          </a:p>
          <a:p>
            <a:pPr lvl="1"/>
            <a:r>
              <a:rPr lang="en-US" b="0" i="0" u="none" strike="noStrike" baseline="0" dirty="0">
                <a:solidFill>
                  <a:srgbClr val="1F3763"/>
                </a:solidFill>
                <a:latin typeface="Times New Roman" panose="02020603050405020304" pitchFamily="18" charset="0"/>
              </a:rPr>
              <a:t>The increase is based on a 14-year rolling average of the median hourly wage for the State of Washington</a:t>
            </a:r>
          </a:p>
          <a:p>
            <a:r>
              <a:rPr lang="en-US" b="0" i="0" u="none" strike="noStrike" baseline="0" dirty="0">
                <a:solidFill>
                  <a:srgbClr val="2F5496"/>
                </a:solidFill>
                <a:latin typeface="Times New Roman" panose="02020603050405020304" pitchFamily="18" charset="0"/>
              </a:rPr>
              <a:t>College Affordability Program (RCW 18B.15.066)</a:t>
            </a:r>
          </a:p>
          <a:p>
            <a:pPr lvl="1"/>
            <a:r>
              <a:rPr lang="en-US" b="0" i="0" u="none" strike="noStrike" baseline="0" dirty="0">
                <a:solidFill>
                  <a:srgbClr val="1F3763"/>
                </a:solidFill>
                <a:latin typeface="Times New Roman" panose="02020603050405020304" pitchFamily="18" charset="0"/>
              </a:rPr>
              <a:t>General Fund Appropriation to offset Tuition Fee DECREASE mandated by the legislature in 2015.</a:t>
            </a:r>
          </a:p>
          <a:p>
            <a:pPr lvl="1"/>
            <a:r>
              <a:rPr lang="en-US" b="0" i="0" u="none" strike="noStrike" baseline="0" dirty="0">
                <a:solidFill>
                  <a:srgbClr val="1F3763"/>
                </a:solidFill>
                <a:latin typeface="Times New Roman" panose="02020603050405020304" pitchFamily="18" charset="0"/>
              </a:rPr>
              <a:t>This appropriation increases using CPI for Washington</a:t>
            </a:r>
          </a:p>
        </p:txBody>
      </p:sp>
    </p:spTree>
    <p:extLst>
      <p:ext uri="{BB962C8B-B14F-4D97-AF65-F5344CB8AC3E}">
        <p14:creationId xmlns:p14="http://schemas.microsoft.com/office/powerpoint/2010/main" val="32039974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CD6C6F-8876-452A-9F85-732484A0A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u="none" strike="noStrike" baseline="0">
                <a:solidFill>
                  <a:srgbClr val="2F5496"/>
                </a:solidFill>
                <a:latin typeface="Times New Roman" panose="02020603050405020304" pitchFamily="18" charset="0"/>
              </a:rPr>
              <a:t>Building Fees – RCW 18B.15.025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18732E-A07B-41E6-B8CB-C3C717EB11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u="none" strike="noStrike" baseline="0">
                <a:solidFill>
                  <a:srgbClr val="2F5496"/>
                </a:solidFill>
                <a:latin typeface="Times New Roman" panose="02020603050405020304" pitchFamily="18" charset="0"/>
              </a:rPr>
              <a:t>Increases are set via a formula in RCW 28B.15.069</a:t>
            </a:r>
          </a:p>
          <a:p>
            <a:r>
              <a:rPr lang="en-US" b="0" i="0" u="none" strike="noStrike" baseline="0">
                <a:solidFill>
                  <a:srgbClr val="2F5496"/>
                </a:solidFill>
                <a:latin typeface="Times New Roman" panose="02020603050405020304" pitchFamily="18" charset="0"/>
              </a:rPr>
              <a:t>It’s a crazy formula that’s interpreted differently across higher education.</a:t>
            </a:r>
          </a:p>
        </p:txBody>
      </p:sp>
    </p:spTree>
    <p:extLst>
      <p:ext uri="{BB962C8B-B14F-4D97-AF65-F5344CB8AC3E}">
        <p14:creationId xmlns:p14="http://schemas.microsoft.com/office/powerpoint/2010/main" val="20451118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28FAA4-1A3F-4887-96AC-94BAEA33F6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u="none" strike="noStrike" baseline="0" dirty="0">
                <a:solidFill>
                  <a:srgbClr val="2F5496"/>
                </a:solidFill>
                <a:latin typeface="Times New Roman" panose="02020603050405020304" pitchFamily="18" charset="0"/>
              </a:rPr>
              <a:t>Services and Activities Fees – Defined in RCW 28B.15.041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10BCD9-0729-41AE-B1A4-3A23360F0E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860" y="2820691"/>
            <a:ext cx="8336975" cy="3351509"/>
          </a:xfrm>
        </p:spPr>
        <p:txBody>
          <a:bodyPr/>
          <a:lstStyle/>
          <a:p>
            <a:r>
              <a:rPr lang="en-US" b="0" i="0" u="none" strike="noStrike" baseline="0" dirty="0">
                <a:solidFill>
                  <a:srgbClr val="2F5496"/>
                </a:solidFill>
                <a:latin typeface="Times New Roman" panose="02020603050405020304" pitchFamily="18" charset="0"/>
              </a:rPr>
              <a:t>Colleges MUST charge and collect (RCW 28B.15.069(2))</a:t>
            </a:r>
          </a:p>
          <a:p>
            <a:r>
              <a:rPr lang="en-US" b="0" i="0" u="none" strike="noStrike" baseline="0" dirty="0">
                <a:solidFill>
                  <a:srgbClr val="2F5496"/>
                </a:solidFill>
                <a:latin typeface="Times New Roman" panose="02020603050405020304" pitchFamily="18" charset="0"/>
              </a:rPr>
              <a:t>Fee may increase by no more than tuition increase percentage, unless that increase is insufficient for debt service on student approved COPs</a:t>
            </a:r>
          </a:p>
        </p:txBody>
      </p:sp>
    </p:spTree>
    <p:extLst>
      <p:ext uri="{BB962C8B-B14F-4D97-AF65-F5344CB8AC3E}">
        <p14:creationId xmlns:p14="http://schemas.microsoft.com/office/powerpoint/2010/main" val="25809986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8ABFD9-7322-4C59-8C12-069E7A0F2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u="none" strike="noStrike" baseline="0">
                <a:solidFill>
                  <a:srgbClr val="2F5496"/>
                </a:solidFill>
                <a:latin typeface="Times New Roman" panose="02020603050405020304" pitchFamily="18" charset="0"/>
              </a:rPr>
              <a:t>Technology Fees – RCW 28B.15.051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AA1587-C6DF-41A4-B2BA-32EBE9662F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u="none" strike="noStrike" baseline="0" dirty="0">
                <a:solidFill>
                  <a:srgbClr val="2F5496"/>
                </a:solidFill>
                <a:latin typeface="Times New Roman" panose="02020603050405020304" pitchFamily="18" charset="0"/>
              </a:rPr>
              <a:t>Must be voted in by students</a:t>
            </a:r>
          </a:p>
          <a:p>
            <a:r>
              <a:rPr lang="en-US" dirty="0">
                <a:solidFill>
                  <a:srgbClr val="2F5496"/>
                </a:solidFill>
                <a:latin typeface="Times New Roman" panose="02020603050405020304" pitchFamily="18" charset="0"/>
              </a:rPr>
              <a:t>Expenditures are for technology access for students, including internet access</a:t>
            </a:r>
            <a:endParaRPr lang="en-US" b="0" i="0" u="none" strike="noStrike" baseline="0" dirty="0">
              <a:solidFill>
                <a:srgbClr val="2F5496"/>
              </a:solidFill>
              <a:latin typeface="Times New Roman" panose="02020603050405020304" pitchFamily="18" charset="0"/>
            </a:endParaRPr>
          </a:p>
          <a:p>
            <a:r>
              <a:rPr lang="en-US" b="0" i="0" u="none" strike="noStrike" baseline="0" dirty="0">
                <a:solidFill>
                  <a:srgbClr val="2F5496"/>
                </a:solidFill>
                <a:latin typeface="Times New Roman" panose="02020603050405020304" pitchFamily="18" charset="0"/>
              </a:rPr>
              <a:t>Increases must be approved by student government</a:t>
            </a:r>
          </a:p>
          <a:p>
            <a:r>
              <a:rPr lang="en-US" b="0" i="0" u="none" strike="noStrike" baseline="0" dirty="0">
                <a:solidFill>
                  <a:srgbClr val="2F5496"/>
                </a:solidFill>
                <a:latin typeface="Times New Roman" panose="02020603050405020304" pitchFamily="18" charset="0"/>
              </a:rPr>
              <a:t>Annual budget must be approved by student representatives</a:t>
            </a:r>
          </a:p>
        </p:txBody>
      </p:sp>
    </p:spTree>
    <p:extLst>
      <p:ext uri="{BB962C8B-B14F-4D97-AF65-F5344CB8AC3E}">
        <p14:creationId xmlns:p14="http://schemas.microsoft.com/office/powerpoint/2010/main" val="28853269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BCTC">
      <a:majorFont>
        <a:latin typeface="Franklin Gothic Medium"/>
        <a:ea typeface=""/>
        <a:cs typeface=""/>
      </a:majorFont>
      <a:minorFont>
        <a:latin typeface="Franklin Gothic Book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llocation Model - WELA Jan 2018" id="{8740E71A-00ED-40D5-B0BF-4B36F4EB007E}" vid="{AE8C332E-A300-4190-A9D2-2BDBB319AE33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3882d4ae-facd-4919-b0ff-a0d990a5de2f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639B39318046E44B18B430A0DCCC5AB" ma:contentTypeVersion="17" ma:contentTypeDescription="Create a new document." ma:contentTypeScope="" ma:versionID="253fd20259e85a82811073a744f4fef4">
  <xsd:schema xmlns:xsd="http://www.w3.org/2001/XMLSchema" xmlns:xs="http://www.w3.org/2001/XMLSchema" xmlns:p="http://schemas.microsoft.com/office/2006/metadata/properties" xmlns:ns3="3882d4ae-facd-4919-b0ff-a0d990a5de2f" xmlns:ns4="2542617f-ae28-4f69-b53b-659386df370b" targetNamespace="http://schemas.microsoft.com/office/2006/metadata/properties" ma:root="true" ma:fieldsID="15f9649fcd6557f20b58210f8c623e8e" ns3:_="" ns4:_="">
    <xsd:import namespace="3882d4ae-facd-4919-b0ff-a0d990a5de2f"/>
    <xsd:import namespace="2542617f-ae28-4f69-b53b-659386df370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_activity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ObjectDetectorVersions" minOccurs="0"/>
                <xsd:element ref="ns3:MediaServiceSearchProperties" minOccurs="0"/>
                <xsd:element ref="ns3:MediaServiceSystemTag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882d4ae-facd-4919-b0ff-a0d990a5de2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activity" ma:index="15" nillable="true" ma:displayName="_activity" ma:hidden="true" ma:internalName="_activity">
      <xsd:simpleType>
        <xsd:restriction base="dms:Note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  <xsd:element name="MediaLengthInSeconds" ma:index="24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42617f-ae28-4f69-b53b-659386df370b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5655C31-FF9D-4BAE-B47A-D21E3BFC3FA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DE33878-163B-4CF7-A17D-6FCF9FD16388}">
  <ds:schemaRefs>
    <ds:schemaRef ds:uri="http://schemas.openxmlformats.org/package/2006/metadata/core-properties"/>
    <ds:schemaRef ds:uri="http://schemas.microsoft.com/office/2006/metadata/properties"/>
    <ds:schemaRef ds:uri="3882d4ae-facd-4919-b0ff-a0d990a5de2f"/>
    <ds:schemaRef ds:uri="http://schemas.microsoft.com/office/infopath/2007/PartnerControls"/>
    <ds:schemaRef ds:uri="http://purl.org/dc/dcmitype/"/>
    <ds:schemaRef ds:uri="2542617f-ae28-4f69-b53b-659386df370b"/>
    <ds:schemaRef ds:uri="http://purl.org/dc/elements/1.1/"/>
    <ds:schemaRef ds:uri="http://schemas.microsoft.com/office/2006/documentManagement/types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F2F38C2D-238F-4018-A1A4-91A37B42843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882d4ae-facd-4919-b0ff-a0d990a5de2f"/>
    <ds:schemaRef ds:uri="2542617f-ae28-4f69-b53b-659386df37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Allocation Model - WELA Jan 2018</Template>
  <TotalTime>2973</TotalTime>
  <Words>1019</Words>
  <Application>Microsoft Office PowerPoint</Application>
  <PresentationFormat>On-screen Show (4:3)</PresentationFormat>
  <Paragraphs>89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Arial</vt:lpstr>
      <vt:lpstr>Calibri</vt:lpstr>
      <vt:lpstr>Calibri Light</vt:lpstr>
      <vt:lpstr>Franklin Gothic Book</vt:lpstr>
      <vt:lpstr>Franklin Gothic Medium</vt:lpstr>
      <vt:lpstr>Times New Roman</vt:lpstr>
      <vt:lpstr>Office Theme</vt:lpstr>
      <vt:lpstr>1_Office Theme</vt:lpstr>
      <vt:lpstr>Fees and Waivers</vt:lpstr>
      <vt:lpstr>Fees</vt:lpstr>
      <vt:lpstr>Statutory Authority</vt:lpstr>
      <vt:lpstr>Statutory Fees</vt:lpstr>
      <vt:lpstr>Operating Fees – RCW 28B.15.031</vt:lpstr>
      <vt:lpstr>Tuition Fees – Defined in RCW 28B.15.020</vt:lpstr>
      <vt:lpstr>Building Fees – RCW 18B.15.025</vt:lpstr>
      <vt:lpstr>Services and Activities Fees – Defined in RCW 28B.15.041</vt:lpstr>
      <vt:lpstr>Technology Fees – RCW 28B.15.051</vt:lpstr>
      <vt:lpstr>Voluntary Fees of Students (RCW 28B.15.610)</vt:lpstr>
      <vt:lpstr>Local Fees</vt:lpstr>
      <vt:lpstr>Fines</vt:lpstr>
      <vt:lpstr>Initiative 601 and Fiscal Growth Factor</vt:lpstr>
      <vt:lpstr>Waivers</vt:lpstr>
      <vt:lpstr>Statutory Authority</vt:lpstr>
      <vt:lpstr>Statutorily Mandated waivers</vt:lpstr>
      <vt:lpstr>Statutorily Optional Waivers</vt:lpstr>
      <vt:lpstr>State Board Mandatory Waivers</vt:lpstr>
      <vt:lpstr>RCW 28B.15.910 – Limitation on total amount of operating fees waived</vt:lpstr>
      <vt:lpstr>Warning: Waivers that are not officially adopted by the legislature or State Board or Local Board are considered a violation of the Washington State’s constitutional ban on gifting public funds.</vt:lpstr>
      <vt:lpstr>Non-Resident Tuition Differential Waivers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Operating allocations</dc:title>
  <dc:creator>Cherie Berthon</dc:creator>
  <cp:lastModifiedBy>Choi Halladay</cp:lastModifiedBy>
  <cp:revision>135</cp:revision>
  <dcterms:created xsi:type="dcterms:W3CDTF">2018-01-18T05:19:44Z</dcterms:created>
  <dcterms:modified xsi:type="dcterms:W3CDTF">2024-10-10T13:24:23Z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0x0101009639B39318046E44B18B430A0DCCC5AB</vt:lpwstr>
  </property>
  <property fmtid="{D5CDD505-2E9C-101B-9397-08002B2CF9AE}" pid="3" name="_dlc_DocIdItemGuid">
    <vt:lpwstr>22b9c358-7a7a-45ca-97aa-89f0abcf0fca</vt:lpwstr>
  </property>
</Properties>
</file>