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2"/>
  </p:notesMasterIdLst>
  <p:handoutMasterIdLst>
    <p:handoutMasterId r:id="rId33"/>
  </p:handoutMasterIdLst>
  <p:sldIdLst>
    <p:sldId id="259" r:id="rId6"/>
    <p:sldId id="262" r:id="rId7"/>
    <p:sldId id="432" r:id="rId8"/>
    <p:sldId id="433" r:id="rId9"/>
    <p:sldId id="267" r:id="rId10"/>
    <p:sldId id="268" r:id="rId11"/>
    <p:sldId id="266" r:id="rId12"/>
    <p:sldId id="444" r:id="rId13"/>
    <p:sldId id="445" r:id="rId14"/>
    <p:sldId id="431" r:id="rId15"/>
    <p:sldId id="436" r:id="rId16"/>
    <p:sldId id="271" r:id="rId17"/>
    <p:sldId id="427" r:id="rId18"/>
    <p:sldId id="430" r:id="rId19"/>
    <p:sldId id="428" r:id="rId20"/>
    <p:sldId id="256" r:id="rId21"/>
    <p:sldId id="257" r:id="rId22"/>
    <p:sldId id="258" r:id="rId23"/>
    <p:sldId id="437" r:id="rId24"/>
    <p:sldId id="260" r:id="rId25"/>
    <p:sldId id="438" r:id="rId26"/>
    <p:sldId id="439" r:id="rId27"/>
    <p:sldId id="440" r:id="rId28"/>
    <p:sldId id="441" r:id="rId29"/>
    <p:sldId id="442" r:id="rId30"/>
    <p:sldId id="44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4" d="100"/>
          <a:sy n="64" d="100"/>
        </p:scale>
        <p:origin x="1364" y="4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10/9/2024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10/9/2024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bctc.edu/resources/documents/colleges-staff/programs-services/transfer/placement-reciprocity-policy-and-procedure-spring2013.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sbctc.edu/resources/documents/colleges-staff/programs-services/transfer/placement-reciprocity-policy-and-procedure-spring2013.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3001020e652_2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1" name="Google Shape;431;g3001020e652_2_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b="1"/>
              <a:t>This is the same information as slide 3; however, it includes only Running Start, depending on whether you want to display the programs side by side or separately.</a:t>
            </a: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US"/>
              <a:t>Enrollment in both programs dipped during the pandemic. CiHS enrollment declined in 2020-21, whereas Running Start enrollment declined in 2021-22, a year later.</a:t>
            </a: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US"/>
              <a:t>CiHS enrollment surged in 2023-24 following investment by the legislature.</a:t>
            </a:r>
            <a:endParaRPr/>
          </a:p>
          <a:p>
            <a:pPr marL="171450" marR="0" lvl="0" indent="-171450" algn="l" rtl="0">
              <a:lnSpc>
                <a:spcPct val="100000"/>
              </a:lnSpc>
              <a:spcBef>
                <a:spcPts val="0"/>
              </a:spcBef>
              <a:spcAft>
                <a:spcPts val="0"/>
              </a:spcAft>
              <a:buClr>
                <a:schemeClr val="dk1"/>
              </a:buClr>
              <a:buSzPts val="1200"/>
              <a:buFont typeface="Arial"/>
              <a:buChar char="•"/>
            </a:pPr>
            <a:r>
              <a:rPr lang="en-US"/>
              <a:t>In 2023-24, CiHS headcount increased 53% over 2022-23.</a:t>
            </a:r>
            <a:endParaRPr/>
          </a:p>
          <a:p>
            <a:pPr marL="171450" marR="0" lvl="0" indent="-171450" algn="l" rtl="0">
              <a:lnSpc>
                <a:spcPct val="100000"/>
              </a:lnSpc>
              <a:spcBef>
                <a:spcPts val="0"/>
              </a:spcBef>
              <a:spcAft>
                <a:spcPts val="0"/>
              </a:spcAft>
              <a:buClr>
                <a:schemeClr val="dk1"/>
              </a:buClr>
              <a:buSzPts val="1200"/>
              <a:buFont typeface="Arial"/>
              <a:buChar char="•"/>
            </a:pPr>
            <a:r>
              <a:rPr lang="en-US"/>
              <a:t>In 2023-24 CiHS FTE increased 64% over 2022-23.</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Compared to 2019-20:</a:t>
            </a:r>
            <a:endParaRPr/>
          </a:p>
          <a:p>
            <a:pPr marL="171450" lvl="0" indent="-171450" algn="l" rtl="0">
              <a:spcBef>
                <a:spcPts val="0"/>
              </a:spcBef>
              <a:spcAft>
                <a:spcPts val="0"/>
              </a:spcAft>
              <a:buClr>
                <a:schemeClr val="dk1"/>
              </a:buClr>
              <a:buSzPts val="1200"/>
              <a:buFont typeface="Arial"/>
              <a:buChar char="•"/>
            </a:pPr>
            <a:r>
              <a:rPr lang="en-US"/>
              <a:t>In 2023-24 Running Start headcount increased 4%.</a:t>
            </a:r>
            <a:endParaRPr/>
          </a:p>
          <a:p>
            <a:pPr marL="171450" lvl="0" indent="-171450" algn="l" rtl="0">
              <a:spcBef>
                <a:spcPts val="0"/>
              </a:spcBef>
              <a:spcAft>
                <a:spcPts val="0"/>
              </a:spcAft>
              <a:buClr>
                <a:schemeClr val="dk1"/>
              </a:buClr>
              <a:buSzPts val="1200"/>
              <a:buFont typeface="Arial"/>
              <a:buChar char="•"/>
            </a:pPr>
            <a:r>
              <a:rPr lang="en-US"/>
              <a:t>In 2023-24 Running Start FTE increased 1%. (This excludes FTE that RS students enroll in that are not covered by the Running Start program.)</a:t>
            </a:r>
            <a:endParaRPr/>
          </a:p>
          <a:p>
            <a:pPr marL="171450" lvl="0" indent="-9525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Compared to Pandemic Lows:</a:t>
            </a:r>
            <a:endParaRPr/>
          </a:p>
          <a:p>
            <a:pPr marL="171450" lvl="0" indent="-171450" algn="l" rtl="0">
              <a:spcBef>
                <a:spcPts val="0"/>
              </a:spcBef>
              <a:spcAft>
                <a:spcPts val="0"/>
              </a:spcAft>
              <a:buClr>
                <a:schemeClr val="dk1"/>
              </a:buClr>
              <a:buSzPts val="1200"/>
              <a:buFont typeface="Arial"/>
              <a:buChar char="•"/>
            </a:pPr>
            <a:r>
              <a:rPr lang="en-US"/>
              <a:t>RS headcount and FTE both increased 17% in 2023-24</a:t>
            </a:r>
            <a:endParaRPr/>
          </a:p>
          <a:p>
            <a:pPr marL="171450" lvl="0" indent="-171450" algn="l" rtl="0">
              <a:spcBef>
                <a:spcPts val="0"/>
              </a:spcBef>
              <a:spcAft>
                <a:spcPts val="0"/>
              </a:spcAft>
              <a:buClr>
                <a:schemeClr val="dk1"/>
              </a:buClr>
              <a:buSzPts val="1200"/>
              <a:buFont typeface="Arial"/>
              <a:buChar char="•"/>
            </a:pPr>
            <a:r>
              <a:rPr lang="en-US"/>
              <a:t>CiHS headcount and FTE increased 104% in 2023-24</a:t>
            </a:r>
            <a:endParaRPr/>
          </a:p>
          <a:p>
            <a:pPr marL="0" lvl="0" indent="0" algn="l" rtl="0">
              <a:spcBef>
                <a:spcPts val="0"/>
              </a:spcBef>
              <a:spcAft>
                <a:spcPts val="0"/>
              </a:spcAft>
              <a:buClr>
                <a:schemeClr val="dk1"/>
              </a:buClr>
              <a:buSzPts val="1200"/>
              <a:buFont typeface="Arial"/>
              <a:buNone/>
            </a:pPr>
            <a:endParaRPr/>
          </a:p>
        </p:txBody>
      </p:sp>
      <p:sp>
        <p:nvSpPr>
          <p:cNvPr id="432" name="Google Shape;432;g3001020e652_2_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ef370006a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u="sng">
                <a:solidFill>
                  <a:schemeClr val="hlink"/>
                </a:solidFill>
                <a:hlinkClick r:id="rId3"/>
              </a:rPr>
              <a:t>https://www.sbctc.edu/resources/documents/colleges-staff/programs-services/transfer/placement-reciprocity-policy-and-procedure-spring2013.pdf</a:t>
            </a:r>
            <a:r>
              <a:rPr lang="en-US"/>
              <a:t> </a:t>
            </a:r>
            <a:endParaRPr/>
          </a:p>
        </p:txBody>
      </p:sp>
      <p:sp>
        <p:nvSpPr>
          <p:cNvPr id="274" name="Google Shape;274;g2ef370006ad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306e298d89c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306e298d89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u="sng">
                <a:solidFill>
                  <a:schemeClr val="hlink"/>
                </a:solidFill>
                <a:hlinkClick r:id="rId3"/>
              </a:rPr>
              <a:t>https://www.sbctc.edu/resources/documents/colleges-staff/programs-services/transfer/placement-reciprocity-policy-and-procedure-spring2013.pdf</a:t>
            </a:r>
            <a:r>
              <a:rPr lang="en-US">
                <a:solidFill>
                  <a:schemeClr val="dk1"/>
                </a:solidFill>
              </a:rPr>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306e298d89c_0_3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306e298d89c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3001020e652_2_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3" name="Google Shape;423;g3001020e652_2_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b="1"/>
              <a:t>This is the same information as slide 3; however, it includes only CiHS, depending on whether you want to display the programs side by side or separately.</a:t>
            </a: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US"/>
              <a:t>Enrollment in both programs dipped during the pandemic and have since rebounded. CiHS enrollment softened in 2020-21, whereas Running Start enrollment softened a year later, in 2021-22. Both programs reached all-time high enrollments in 2023-24.</a:t>
            </a: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US"/>
              <a:t>CiHS enrollment surged in 2023-24 following investment by the legislature.</a:t>
            </a:r>
            <a:endParaRPr/>
          </a:p>
          <a:p>
            <a:pPr marL="171450" marR="0" lvl="0" indent="-171450" algn="l" rtl="0">
              <a:lnSpc>
                <a:spcPct val="100000"/>
              </a:lnSpc>
              <a:spcBef>
                <a:spcPts val="0"/>
              </a:spcBef>
              <a:spcAft>
                <a:spcPts val="0"/>
              </a:spcAft>
              <a:buClr>
                <a:schemeClr val="dk1"/>
              </a:buClr>
              <a:buSzPts val="1200"/>
              <a:buFont typeface="Arial"/>
              <a:buChar char="•"/>
            </a:pPr>
            <a:r>
              <a:rPr lang="en-US"/>
              <a:t>In 2023-24, CiHS headcount increased 53% over 2022-23.</a:t>
            </a:r>
            <a:endParaRPr/>
          </a:p>
          <a:p>
            <a:pPr marL="171450" marR="0" lvl="0" indent="-171450" algn="l" rtl="0">
              <a:lnSpc>
                <a:spcPct val="100000"/>
              </a:lnSpc>
              <a:spcBef>
                <a:spcPts val="0"/>
              </a:spcBef>
              <a:spcAft>
                <a:spcPts val="0"/>
              </a:spcAft>
              <a:buClr>
                <a:schemeClr val="dk1"/>
              </a:buClr>
              <a:buSzPts val="1200"/>
              <a:buFont typeface="Arial"/>
              <a:buChar char="•"/>
            </a:pPr>
            <a:r>
              <a:rPr lang="en-US"/>
              <a:t>In 2023-24 CiHS FTE increased 64% over 2022-23.</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Compared to 2019-20:</a:t>
            </a:r>
            <a:endParaRPr/>
          </a:p>
          <a:p>
            <a:pPr marL="171450" lvl="0" indent="-171450" algn="l" rtl="0">
              <a:spcBef>
                <a:spcPts val="0"/>
              </a:spcBef>
              <a:spcAft>
                <a:spcPts val="0"/>
              </a:spcAft>
              <a:buClr>
                <a:schemeClr val="dk1"/>
              </a:buClr>
              <a:buSzPts val="1200"/>
              <a:buFont typeface="Arial"/>
              <a:buChar char="•"/>
            </a:pPr>
            <a:r>
              <a:rPr lang="en-US"/>
              <a:t>In 2023-24 Running Start headcount increased 4%.</a:t>
            </a:r>
            <a:endParaRPr/>
          </a:p>
          <a:p>
            <a:pPr marL="171450" lvl="0" indent="-171450" algn="l" rtl="0">
              <a:spcBef>
                <a:spcPts val="0"/>
              </a:spcBef>
              <a:spcAft>
                <a:spcPts val="0"/>
              </a:spcAft>
              <a:buClr>
                <a:schemeClr val="dk1"/>
              </a:buClr>
              <a:buSzPts val="1200"/>
              <a:buFont typeface="Arial"/>
              <a:buChar char="•"/>
            </a:pPr>
            <a:r>
              <a:rPr lang="en-US"/>
              <a:t>In 2023-24 Running Start FTE increased 1%. (*Running Start FTE includes FTE funded by the program and does not include state-supported FTE that students may enroll in outside of Running Start. Students may have split enrollment as state-supported students not reflected in these figures.)</a:t>
            </a:r>
            <a:endParaRPr/>
          </a:p>
          <a:p>
            <a:pPr marL="171450" lvl="0" indent="-9525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Compared to Pandemic Lows:</a:t>
            </a:r>
            <a:endParaRPr/>
          </a:p>
          <a:p>
            <a:pPr marL="171450" lvl="0" indent="-171450" algn="l" rtl="0">
              <a:spcBef>
                <a:spcPts val="0"/>
              </a:spcBef>
              <a:spcAft>
                <a:spcPts val="0"/>
              </a:spcAft>
              <a:buClr>
                <a:schemeClr val="dk1"/>
              </a:buClr>
              <a:buSzPts val="1200"/>
              <a:buFont typeface="Arial"/>
              <a:buChar char="•"/>
            </a:pPr>
            <a:r>
              <a:rPr lang="en-US"/>
              <a:t>RS headcount and FTE both increased 17% in 2023-24</a:t>
            </a:r>
            <a:endParaRPr/>
          </a:p>
          <a:p>
            <a:pPr marL="171450" lvl="0" indent="-171450" algn="l" rtl="0">
              <a:spcBef>
                <a:spcPts val="0"/>
              </a:spcBef>
              <a:spcAft>
                <a:spcPts val="0"/>
              </a:spcAft>
              <a:buClr>
                <a:schemeClr val="dk1"/>
              </a:buClr>
              <a:buSzPts val="1200"/>
              <a:buFont typeface="Arial"/>
              <a:buChar char="•"/>
            </a:pPr>
            <a:r>
              <a:rPr lang="en-US"/>
              <a:t>CiHS headcount and FTE increased 104% in 2023-24</a:t>
            </a:r>
            <a:endParaRPr/>
          </a:p>
          <a:p>
            <a:pPr marL="0" lvl="0" indent="0" algn="l" rtl="0">
              <a:spcBef>
                <a:spcPts val="0"/>
              </a:spcBef>
              <a:spcAft>
                <a:spcPts val="0"/>
              </a:spcAft>
              <a:buClr>
                <a:schemeClr val="dk1"/>
              </a:buClr>
              <a:buSzPts val="1200"/>
              <a:buFont typeface="Arial"/>
              <a:buNone/>
            </a:pPr>
            <a:endParaRPr/>
          </a:p>
        </p:txBody>
      </p:sp>
      <p:sp>
        <p:nvSpPr>
          <p:cNvPr id="424" name="Google Shape;424;g3001020e652_2_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306e298d89c_0_2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5" name="Google Shape;215;g306e298d89c_0_2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306e298d89c_0_30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g306e298d89c_0_30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2ef370006a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g2ef370006ad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f9f6436a5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1" name="Google Shape;251;g2f9f6436a5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2f9f6436a5f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8" name="Google Shape;268;g2f9f6436a5f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1"/>
        <p:cNvGrpSpPr/>
        <p:nvPr/>
      </p:nvGrpSpPr>
      <p:grpSpPr>
        <a:xfrm>
          <a:off x="0" y="0"/>
          <a:ext cx="0" cy="0"/>
          <a:chOff x="0" y="0"/>
          <a:chExt cx="0" cy="0"/>
        </a:xfrm>
      </p:grpSpPr>
      <p:pic>
        <p:nvPicPr>
          <p:cNvPr id="12" name="Google Shape;12;p13" descr="Cover Triangle Pattern"/>
          <p:cNvPicPr preferRelativeResize="0"/>
          <p:nvPr/>
        </p:nvPicPr>
        <p:blipFill rotWithShape="1">
          <a:blip r:embed="rId2">
            <a:alphaModFix/>
          </a:blip>
          <a:srcRect t="12978"/>
          <a:stretch/>
        </p:blipFill>
        <p:spPr>
          <a:xfrm>
            <a:off x="2317814" y="0"/>
            <a:ext cx="6829477" cy="3749964"/>
          </a:xfrm>
          <a:prstGeom prst="rect">
            <a:avLst/>
          </a:prstGeom>
          <a:noFill/>
          <a:ln>
            <a:noFill/>
          </a:ln>
        </p:spPr>
      </p:pic>
      <p:sp>
        <p:nvSpPr>
          <p:cNvPr id="13" name="Google Shape;13;p13"/>
          <p:cNvSpPr txBox="1">
            <a:spLocks noGrp="1"/>
          </p:cNvSpPr>
          <p:nvPr>
            <p:ph type="title"/>
          </p:nvPr>
        </p:nvSpPr>
        <p:spPr>
          <a:xfrm>
            <a:off x="369889" y="3863687"/>
            <a:ext cx="8336975" cy="9992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764"/>
              </a:buClr>
              <a:buSzPts val="4800"/>
              <a:buFont typeface="Calibri"/>
              <a:buNone/>
              <a:defRPr sz="3600" cap="none">
                <a:solidFill>
                  <a:srgbClr val="00376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13"/>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rmAutofit/>
          </a:bodyPr>
          <a:lstStyle>
            <a:lvl1pPr lvl="0" algn="l">
              <a:lnSpc>
                <a:spcPct val="90000"/>
              </a:lnSpc>
              <a:spcBef>
                <a:spcPts val="750"/>
              </a:spcBef>
              <a:spcAft>
                <a:spcPts val="0"/>
              </a:spcAft>
              <a:buClr>
                <a:srgbClr val="003764"/>
              </a:buClr>
              <a:buSzPts val="3500"/>
              <a:buNone/>
              <a:defRPr sz="2625" b="0" i="0">
                <a:solidFill>
                  <a:srgbClr val="003764"/>
                </a:solidFill>
                <a:latin typeface="Calibri"/>
                <a:ea typeface="Calibri"/>
                <a:cs typeface="Calibri"/>
                <a:sym typeface="Calibri"/>
              </a:defRPr>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15" name="Google Shape;15;p13"/>
          <p:cNvSpPr txBox="1">
            <a:spLocks noGrp="1"/>
          </p:cNvSpPr>
          <p:nvPr>
            <p:ph type="body" idx="2"/>
          </p:nvPr>
        </p:nvSpPr>
        <p:spPr>
          <a:xfrm>
            <a:off x="369888" y="5769404"/>
            <a:ext cx="4614862" cy="758825"/>
          </a:xfrm>
          <a:prstGeom prst="rect">
            <a:avLst/>
          </a:prstGeom>
          <a:noFill/>
          <a:ln>
            <a:noFill/>
          </a:ln>
        </p:spPr>
        <p:txBody>
          <a:bodyPr spcFirstLastPara="1" wrap="square" lIns="91425" tIns="45700" rIns="91425" bIns="45700" anchor="t" anchorCtr="0">
            <a:normAutofit/>
          </a:bodyPr>
          <a:lstStyle>
            <a:lvl1pPr marL="342900" lvl="0" indent="-171450" algn="l">
              <a:lnSpc>
                <a:spcPct val="90000"/>
              </a:lnSpc>
              <a:spcBef>
                <a:spcPts val="750"/>
              </a:spcBef>
              <a:spcAft>
                <a:spcPts val="0"/>
              </a:spcAft>
              <a:buClr>
                <a:srgbClr val="003764"/>
              </a:buClr>
              <a:buSzPts val="2000"/>
              <a:buNone/>
              <a:defRPr sz="1500">
                <a:solidFill>
                  <a:srgbClr val="003764"/>
                </a:solidFill>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250730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2_Title Slide">
    <p:spTree>
      <p:nvGrpSpPr>
        <p:cNvPr id="1" name="Shape 26"/>
        <p:cNvGrpSpPr/>
        <p:nvPr/>
      </p:nvGrpSpPr>
      <p:grpSpPr>
        <a:xfrm>
          <a:off x="0" y="0"/>
          <a:ext cx="0" cy="0"/>
          <a:chOff x="0" y="0"/>
          <a:chExt cx="0" cy="0"/>
        </a:xfrm>
      </p:grpSpPr>
      <p:sp>
        <p:nvSpPr>
          <p:cNvPr id="27" name="Google Shape;27;p17"/>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7"/>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2400"/>
              <a:buNone/>
              <a:defRPr sz="18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29" name="Google Shape;29;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753559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536861"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Libre Franklin Medium"/>
              <a:buNone/>
              <a:defRPr sz="2625" b="0" i="0" u="none" strike="noStrike" cap="none">
                <a:solidFill>
                  <a:srgbClr val="003764"/>
                </a:solidFill>
                <a:latin typeface="Libre Franklin Medium"/>
                <a:ea typeface="Libre Franklin Medium"/>
                <a:cs typeface="Libre Franklin Medium"/>
                <a:sym typeface="Libre Franklin Medium"/>
              </a:defRPr>
            </a:lvl1pPr>
            <a:lvl2pPr lvl="1">
              <a:spcBef>
                <a:spcPts val="0"/>
              </a:spcBef>
              <a:spcAft>
                <a:spcPts val="0"/>
              </a:spcAft>
              <a:buSzPts val="1400"/>
              <a:buNone/>
              <a:defRPr sz="1350"/>
            </a:lvl2pPr>
            <a:lvl3pPr lvl="2">
              <a:spcBef>
                <a:spcPts val="0"/>
              </a:spcBef>
              <a:spcAft>
                <a:spcPts val="0"/>
              </a:spcAft>
              <a:buSzPts val="1400"/>
              <a:buNone/>
              <a:defRPr sz="1350"/>
            </a:lvl3pPr>
            <a:lvl4pPr lvl="3">
              <a:spcBef>
                <a:spcPts val="0"/>
              </a:spcBef>
              <a:spcAft>
                <a:spcPts val="0"/>
              </a:spcAft>
              <a:buSzPts val="1400"/>
              <a:buNone/>
              <a:defRPr sz="1350"/>
            </a:lvl4pPr>
            <a:lvl5pPr lvl="4">
              <a:spcBef>
                <a:spcPts val="0"/>
              </a:spcBef>
              <a:spcAft>
                <a:spcPts val="0"/>
              </a:spcAft>
              <a:buSzPts val="1400"/>
              <a:buNone/>
              <a:defRPr sz="1350"/>
            </a:lvl5pPr>
            <a:lvl6pPr lvl="5">
              <a:spcBef>
                <a:spcPts val="0"/>
              </a:spcBef>
              <a:spcAft>
                <a:spcPts val="0"/>
              </a:spcAft>
              <a:buSzPts val="1400"/>
              <a:buNone/>
              <a:defRPr sz="1350"/>
            </a:lvl6pPr>
            <a:lvl7pPr lvl="6">
              <a:spcBef>
                <a:spcPts val="0"/>
              </a:spcBef>
              <a:spcAft>
                <a:spcPts val="0"/>
              </a:spcAft>
              <a:buSzPts val="1400"/>
              <a:buNone/>
              <a:defRPr sz="1350"/>
            </a:lvl7pPr>
            <a:lvl8pPr lvl="7">
              <a:spcBef>
                <a:spcPts val="0"/>
              </a:spcBef>
              <a:spcAft>
                <a:spcPts val="0"/>
              </a:spcAft>
              <a:buSzPts val="1400"/>
              <a:buNone/>
              <a:defRPr sz="1350"/>
            </a:lvl8pPr>
            <a:lvl9pPr lvl="8">
              <a:spcBef>
                <a:spcPts val="0"/>
              </a:spcBef>
              <a:spcAft>
                <a:spcPts val="0"/>
              </a:spcAft>
              <a:buSzPts val="1400"/>
              <a:buNone/>
              <a:defRPr sz="1350"/>
            </a:lvl9pPr>
          </a:lstStyle>
          <a:p>
            <a:endParaRPr/>
          </a:p>
        </p:txBody>
      </p:sp>
      <p:sp>
        <p:nvSpPr>
          <p:cNvPr id="102" name="Google Shape;102;p15"/>
          <p:cNvSpPr txBox="1">
            <a:spLocks noGrp="1"/>
          </p:cNvSpPr>
          <p:nvPr>
            <p:ph type="body" idx="1"/>
          </p:nvPr>
        </p:nvSpPr>
        <p:spPr>
          <a:xfrm>
            <a:off x="536861" y="2415155"/>
            <a:ext cx="8336975" cy="3757046"/>
          </a:xfrm>
          <a:prstGeom prst="rect">
            <a:avLst/>
          </a:prstGeom>
          <a:noFill/>
          <a:ln>
            <a:noFill/>
          </a:ln>
        </p:spPr>
        <p:txBody>
          <a:bodyPr spcFirstLastPara="1" wrap="square" lIns="91425" tIns="45700" rIns="91425" bIns="45700" anchor="t" anchorCtr="0">
            <a:noAutofit/>
          </a:bodyPr>
          <a:lstStyle>
            <a:lvl1pPr marL="342900" marR="0" lvl="0" indent="-304800" algn="l" rtl="0">
              <a:lnSpc>
                <a:spcPct val="90000"/>
              </a:lnSpc>
              <a:spcBef>
                <a:spcPts val="750"/>
              </a:spcBef>
              <a:spcAft>
                <a:spcPts val="0"/>
              </a:spcAft>
              <a:buClr>
                <a:srgbClr val="003764"/>
              </a:buClr>
              <a:buSzPts val="2800"/>
              <a:buFont typeface="Arial"/>
              <a:buChar char="•"/>
              <a:defRPr sz="2100" b="0" i="0" u="none" strike="noStrike" cap="none">
                <a:solidFill>
                  <a:srgbClr val="003764"/>
                </a:solidFill>
                <a:latin typeface="Libre Franklin"/>
                <a:ea typeface="Libre Franklin"/>
                <a:cs typeface="Libre Franklin"/>
                <a:sym typeface="Libre Franklin"/>
              </a:defRPr>
            </a:lvl1pPr>
            <a:lvl2pPr marL="685800" marR="0" lvl="1" indent="-285750" algn="l" rtl="0">
              <a:lnSpc>
                <a:spcPct val="90000"/>
              </a:lnSpc>
              <a:spcBef>
                <a:spcPts val="375"/>
              </a:spcBef>
              <a:spcAft>
                <a:spcPts val="0"/>
              </a:spcAft>
              <a:buClr>
                <a:srgbClr val="003764"/>
              </a:buClr>
              <a:buSzPts val="2400"/>
              <a:buFont typeface="Arial"/>
              <a:buChar char="•"/>
              <a:defRPr sz="1800" b="0" i="0" u="none" strike="noStrike" cap="none">
                <a:solidFill>
                  <a:srgbClr val="003764"/>
                </a:solidFill>
                <a:latin typeface="Libre Franklin"/>
                <a:ea typeface="Libre Franklin"/>
                <a:cs typeface="Libre Franklin"/>
                <a:sym typeface="Libre Franklin"/>
              </a:defRPr>
            </a:lvl2pPr>
            <a:lvl3pPr marL="1028700" marR="0" lvl="2" indent="-266700" algn="l" rtl="0">
              <a:lnSpc>
                <a:spcPct val="90000"/>
              </a:lnSpc>
              <a:spcBef>
                <a:spcPts val="375"/>
              </a:spcBef>
              <a:spcAft>
                <a:spcPts val="0"/>
              </a:spcAft>
              <a:buClr>
                <a:srgbClr val="003764"/>
              </a:buClr>
              <a:buSzPts val="2000"/>
              <a:buFont typeface="Arial"/>
              <a:buChar char="•"/>
              <a:defRPr sz="1500" b="0" i="0" u="none" strike="noStrike" cap="none">
                <a:solidFill>
                  <a:srgbClr val="003764"/>
                </a:solidFill>
                <a:latin typeface="Libre Franklin"/>
                <a:ea typeface="Libre Franklin"/>
                <a:cs typeface="Libre Franklin"/>
                <a:sym typeface="Libre Franklin"/>
              </a:defRPr>
            </a:lvl3pPr>
            <a:lvl4pPr marL="1371600" marR="0" lvl="3" indent="-257175" algn="l" rtl="0">
              <a:lnSpc>
                <a:spcPct val="90000"/>
              </a:lnSpc>
              <a:spcBef>
                <a:spcPts val="375"/>
              </a:spcBef>
              <a:spcAft>
                <a:spcPts val="0"/>
              </a:spcAft>
              <a:buClr>
                <a:srgbClr val="003764"/>
              </a:buClr>
              <a:buSzPts val="1800"/>
              <a:buFont typeface="Arial"/>
              <a:buChar char="•"/>
              <a:defRPr sz="1350" b="0" i="0" u="none" strike="noStrike" cap="none">
                <a:solidFill>
                  <a:srgbClr val="003764"/>
                </a:solidFill>
                <a:latin typeface="Libre Franklin"/>
                <a:ea typeface="Libre Franklin"/>
                <a:cs typeface="Libre Franklin"/>
                <a:sym typeface="Libre Franklin"/>
              </a:defRPr>
            </a:lvl4pPr>
            <a:lvl5pPr marL="1714500" marR="0" lvl="4" indent="-257175" algn="l" rtl="0">
              <a:lnSpc>
                <a:spcPct val="90000"/>
              </a:lnSpc>
              <a:spcBef>
                <a:spcPts val="375"/>
              </a:spcBef>
              <a:spcAft>
                <a:spcPts val="0"/>
              </a:spcAft>
              <a:buClr>
                <a:srgbClr val="003764"/>
              </a:buClr>
              <a:buSzPts val="1800"/>
              <a:buFont typeface="Arial"/>
              <a:buChar char="•"/>
              <a:defRPr sz="1350" b="0" i="0" u="none" strike="noStrike" cap="none">
                <a:solidFill>
                  <a:srgbClr val="003764"/>
                </a:solidFill>
                <a:latin typeface="Libre Franklin"/>
                <a:ea typeface="Libre Franklin"/>
                <a:cs typeface="Libre Franklin"/>
                <a:sym typeface="Libre Franklin"/>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Libre Franklin"/>
                <a:ea typeface="Libre Franklin"/>
                <a:cs typeface="Libre Franklin"/>
                <a:sym typeface="Libre Franklin"/>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Libre Franklin"/>
                <a:ea typeface="Libre Franklin"/>
                <a:cs typeface="Libre Franklin"/>
                <a:sym typeface="Libre Franklin"/>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Libre Franklin"/>
                <a:ea typeface="Libre Franklin"/>
                <a:cs typeface="Libre Franklin"/>
                <a:sym typeface="Libre Franklin"/>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Libre Franklin"/>
                <a:ea typeface="Libre Franklin"/>
                <a:cs typeface="Libre Franklin"/>
                <a:sym typeface="Libre Franklin"/>
              </a:defRPr>
            </a:lvl9pPr>
          </a:lstStyle>
          <a:p>
            <a:endParaRPr/>
          </a:p>
        </p:txBody>
      </p:sp>
      <p:sp>
        <p:nvSpPr>
          <p:cNvPr id="103" name="Google Shape;103;p15" descr="Yellow sidebar"/>
          <p:cNvSpPr/>
          <p:nvPr/>
        </p:nvSpPr>
        <p:spPr>
          <a:xfrm>
            <a:off x="1"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Libre Franklin"/>
              <a:ea typeface="Libre Franklin"/>
              <a:cs typeface="Libre Franklin"/>
              <a:sym typeface="Libre Franklin"/>
            </a:endParaRPr>
          </a:p>
        </p:txBody>
      </p:sp>
      <p:sp>
        <p:nvSpPr>
          <p:cNvPr id="104" name="Google Shape;104;p15"/>
          <p:cNvSpPr txBox="1">
            <a:spLocks noGrp="1"/>
          </p:cNvSpPr>
          <p:nvPr>
            <p:ph type="dt" idx="10"/>
          </p:nvPr>
        </p:nvSpPr>
        <p:spPr>
          <a:xfrm>
            <a:off x="628650" y="6483928"/>
            <a:ext cx="2057400" cy="237549"/>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825" b="0" i="0" u="none" strike="noStrike" cap="none">
                <a:solidFill>
                  <a:schemeClr val="dk1"/>
                </a:solidFill>
                <a:latin typeface="Libre Franklin"/>
                <a:ea typeface="Libre Franklin"/>
                <a:cs typeface="Libre Franklin"/>
                <a:sym typeface="Libre Franklin"/>
              </a:defRPr>
            </a:lvl1pPr>
            <a:lvl2pPr marR="0" lvl="1"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9pPr>
          </a:lstStyle>
          <a:p>
            <a:endParaRPr/>
          </a:p>
        </p:txBody>
      </p:sp>
      <p:sp>
        <p:nvSpPr>
          <p:cNvPr id="105" name="Google Shape;105;p15"/>
          <p:cNvSpPr txBox="1">
            <a:spLocks noGrp="1"/>
          </p:cNvSpPr>
          <p:nvPr>
            <p:ph type="ftr" idx="11"/>
          </p:nvPr>
        </p:nvSpPr>
        <p:spPr>
          <a:xfrm>
            <a:off x="3028950" y="6483928"/>
            <a:ext cx="3086100" cy="237549"/>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825" b="0" i="0" u="none" strike="noStrike" cap="none">
                <a:solidFill>
                  <a:schemeClr val="dk1"/>
                </a:solidFill>
                <a:latin typeface="Libre Franklin"/>
                <a:ea typeface="Libre Franklin"/>
                <a:cs typeface="Libre Franklin"/>
                <a:sym typeface="Libre Franklin"/>
              </a:defRPr>
            </a:lvl1pPr>
            <a:lvl2pPr marR="0" lvl="1"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350" b="0" i="0" u="none" strike="noStrike" cap="none">
                <a:solidFill>
                  <a:schemeClr val="dk1"/>
                </a:solidFill>
                <a:latin typeface="Libre Franklin"/>
                <a:ea typeface="Libre Franklin"/>
                <a:cs typeface="Libre Franklin"/>
                <a:sym typeface="Libre Franklin"/>
              </a:defRPr>
            </a:lvl9pPr>
          </a:lstStyle>
          <a:p>
            <a:endParaRPr/>
          </a:p>
        </p:txBody>
      </p:sp>
      <p:sp>
        <p:nvSpPr>
          <p:cNvPr id="106" name="Google Shape;106;p15"/>
          <p:cNvSpPr txBox="1">
            <a:spLocks noGrp="1"/>
          </p:cNvSpPr>
          <p:nvPr>
            <p:ph type="sldNum" idx="12"/>
          </p:nvPr>
        </p:nvSpPr>
        <p:spPr>
          <a:xfrm>
            <a:off x="8406246" y="6483928"/>
            <a:ext cx="467590" cy="237549"/>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825" b="0" i="0" u="none" strike="noStrike" cap="none">
                <a:solidFill>
                  <a:schemeClr val="dk1"/>
                </a:solidFill>
                <a:latin typeface="Libre Franklin"/>
                <a:ea typeface="Libre Franklin"/>
                <a:cs typeface="Libre Franklin"/>
                <a:sym typeface="Libre Franklin"/>
              </a:defRPr>
            </a:lvl1pPr>
            <a:lvl2pPr marL="0" marR="0" lvl="1" indent="0" algn="r" rtl="0">
              <a:spcBef>
                <a:spcPts val="0"/>
              </a:spcBef>
              <a:buNone/>
              <a:defRPr sz="825" b="0" i="0" u="none" strike="noStrike" cap="none">
                <a:solidFill>
                  <a:schemeClr val="dk1"/>
                </a:solidFill>
                <a:latin typeface="Libre Franklin"/>
                <a:ea typeface="Libre Franklin"/>
                <a:cs typeface="Libre Franklin"/>
                <a:sym typeface="Libre Franklin"/>
              </a:defRPr>
            </a:lvl2pPr>
            <a:lvl3pPr marL="0" marR="0" lvl="2" indent="0" algn="r" rtl="0">
              <a:spcBef>
                <a:spcPts val="0"/>
              </a:spcBef>
              <a:buNone/>
              <a:defRPr sz="825" b="0" i="0" u="none" strike="noStrike" cap="none">
                <a:solidFill>
                  <a:schemeClr val="dk1"/>
                </a:solidFill>
                <a:latin typeface="Libre Franklin"/>
                <a:ea typeface="Libre Franklin"/>
                <a:cs typeface="Libre Franklin"/>
                <a:sym typeface="Libre Franklin"/>
              </a:defRPr>
            </a:lvl3pPr>
            <a:lvl4pPr marL="0" marR="0" lvl="3" indent="0" algn="r" rtl="0">
              <a:spcBef>
                <a:spcPts val="0"/>
              </a:spcBef>
              <a:buNone/>
              <a:defRPr sz="825" b="0" i="0" u="none" strike="noStrike" cap="none">
                <a:solidFill>
                  <a:schemeClr val="dk1"/>
                </a:solidFill>
                <a:latin typeface="Libre Franklin"/>
                <a:ea typeface="Libre Franklin"/>
                <a:cs typeface="Libre Franklin"/>
                <a:sym typeface="Libre Franklin"/>
              </a:defRPr>
            </a:lvl4pPr>
            <a:lvl5pPr marL="0" marR="0" lvl="4" indent="0" algn="r" rtl="0">
              <a:spcBef>
                <a:spcPts val="0"/>
              </a:spcBef>
              <a:buNone/>
              <a:defRPr sz="825" b="0" i="0" u="none" strike="noStrike" cap="none">
                <a:solidFill>
                  <a:schemeClr val="dk1"/>
                </a:solidFill>
                <a:latin typeface="Libre Franklin"/>
                <a:ea typeface="Libre Franklin"/>
                <a:cs typeface="Libre Franklin"/>
                <a:sym typeface="Libre Franklin"/>
              </a:defRPr>
            </a:lvl5pPr>
            <a:lvl6pPr marL="0" marR="0" lvl="5" indent="0" algn="r" rtl="0">
              <a:spcBef>
                <a:spcPts val="0"/>
              </a:spcBef>
              <a:buNone/>
              <a:defRPr sz="825" b="0" i="0" u="none" strike="noStrike" cap="none">
                <a:solidFill>
                  <a:schemeClr val="dk1"/>
                </a:solidFill>
                <a:latin typeface="Libre Franklin"/>
                <a:ea typeface="Libre Franklin"/>
                <a:cs typeface="Libre Franklin"/>
                <a:sym typeface="Libre Franklin"/>
              </a:defRPr>
            </a:lvl6pPr>
            <a:lvl7pPr marL="0" marR="0" lvl="6" indent="0" algn="r" rtl="0">
              <a:spcBef>
                <a:spcPts val="0"/>
              </a:spcBef>
              <a:buNone/>
              <a:defRPr sz="825" b="0" i="0" u="none" strike="noStrike" cap="none">
                <a:solidFill>
                  <a:schemeClr val="dk1"/>
                </a:solidFill>
                <a:latin typeface="Libre Franklin"/>
                <a:ea typeface="Libre Franklin"/>
                <a:cs typeface="Libre Franklin"/>
                <a:sym typeface="Libre Franklin"/>
              </a:defRPr>
            </a:lvl7pPr>
            <a:lvl8pPr marL="0" marR="0" lvl="7" indent="0" algn="r" rtl="0">
              <a:spcBef>
                <a:spcPts val="0"/>
              </a:spcBef>
              <a:buNone/>
              <a:defRPr sz="825" b="0" i="0" u="none" strike="noStrike" cap="none">
                <a:solidFill>
                  <a:schemeClr val="dk1"/>
                </a:solidFill>
                <a:latin typeface="Libre Franklin"/>
                <a:ea typeface="Libre Franklin"/>
                <a:cs typeface="Libre Franklin"/>
                <a:sym typeface="Libre Franklin"/>
              </a:defRPr>
            </a:lvl8pPr>
            <a:lvl9pPr marL="0" marR="0" lvl="8" indent="0" algn="r" rtl="0">
              <a:spcBef>
                <a:spcPts val="0"/>
              </a:spcBef>
              <a:buNone/>
              <a:defRPr sz="825" b="0" i="0" u="none" strike="noStrike" cap="none">
                <a:solidFill>
                  <a:schemeClr val="dk1"/>
                </a:solidFill>
                <a:latin typeface="Libre Franklin"/>
                <a:ea typeface="Libre Franklin"/>
                <a:cs typeface="Libre Franklin"/>
                <a:sym typeface="Libre Franklin"/>
              </a:defRPr>
            </a:lvl9pPr>
          </a:lstStyle>
          <a:p>
            <a:fld id="{00000000-1234-1234-1234-123412341234}" type="slidenum">
              <a:rPr lang="en-US" smtClean="0"/>
              <a:pPr/>
              <a:t>‹#›</a:t>
            </a:fld>
            <a:endParaRPr lang="en-US"/>
          </a:p>
        </p:txBody>
      </p:sp>
      <p:pic>
        <p:nvPicPr>
          <p:cNvPr id="107" name="Google Shape;107;p15" descr="Header triangles pattern"/>
          <p:cNvPicPr preferRelativeResize="0"/>
          <p:nvPr/>
        </p:nvPicPr>
        <p:blipFill rotWithShape="1">
          <a:blip r:embed="rId2">
            <a:alphaModFix/>
          </a:blip>
          <a:srcRect t="42266"/>
          <a:stretch/>
        </p:blipFill>
        <p:spPr>
          <a:xfrm>
            <a:off x="6093220" y="-14051"/>
            <a:ext cx="3050780" cy="1481791"/>
          </a:xfrm>
          <a:prstGeom prst="rect">
            <a:avLst/>
          </a:prstGeom>
          <a:noFill/>
          <a:ln>
            <a:noFill/>
          </a:ln>
        </p:spPr>
      </p:pic>
      <p:pic>
        <p:nvPicPr>
          <p:cNvPr id="108" name="Google Shape;108;p15"/>
          <p:cNvPicPr preferRelativeResize="0"/>
          <p:nvPr/>
        </p:nvPicPr>
        <p:blipFill rotWithShape="1">
          <a:blip r:embed="rId3">
            <a:alphaModFix/>
          </a:blip>
          <a:srcRect/>
          <a:stretch/>
        </p:blipFill>
        <p:spPr>
          <a:xfrm>
            <a:off x="292993" y="206051"/>
            <a:ext cx="2310167" cy="1097280"/>
          </a:xfrm>
          <a:prstGeom prst="rect">
            <a:avLst/>
          </a:prstGeom>
          <a:noFill/>
          <a:ln>
            <a:noFill/>
          </a:ln>
        </p:spPr>
      </p:pic>
    </p:spTree>
    <p:extLst>
      <p:ext uri="{BB962C8B-B14F-4D97-AF65-F5344CB8AC3E}">
        <p14:creationId xmlns:p14="http://schemas.microsoft.com/office/powerpoint/2010/main" val="2673551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Final Slide">
  <p:cSld name="1_Final Slide">
    <p:spTree>
      <p:nvGrpSpPr>
        <p:cNvPr id="1" name="Shape 16"/>
        <p:cNvGrpSpPr/>
        <p:nvPr/>
      </p:nvGrpSpPr>
      <p:grpSpPr>
        <a:xfrm>
          <a:off x="0" y="0"/>
          <a:ext cx="0" cy="0"/>
          <a:chOff x="0" y="0"/>
          <a:chExt cx="0" cy="0"/>
        </a:xfrm>
      </p:grpSpPr>
      <p:pic>
        <p:nvPicPr>
          <p:cNvPr id="17" name="Google Shape;17;p16" descr="Community and Technical Colleges. Washington State Board."/>
          <p:cNvPicPr preferRelativeResize="0"/>
          <p:nvPr/>
        </p:nvPicPr>
        <p:blipFill rotWithShape="1">
          <a:blip r:embed="rId2">
            <a:alphaModFix/>
          </a:blip>
          <a:srcRect t="12671"/>
          <a:stretch/>
        </p:blipFill>
        <p:spPr>
          <a:xfrm>
            <a:off x="105297" y="154006"/>
            <a:ext cx="3286396" cy="1231537"/>
          </a:xfrm>
          <a:prstGeom prst="rect">
            <a:avLst/>
          </a:prstGeom>
          <a:noFill/>
          <a:ln>
            <a:noFill/>
          </a:ln>
        </p:spPr>
      </p:pic>
      <p:pic>
        <p:nvPicPr>
          <p:cNvPr id="18" name="Google Shape;18;p16" descr="Header triangles pattern"/>
          <p:cNvPicPr preferRelativeResize="0"/>
          <p:nvPr/>
        </p:nvPicPr>
        <p:blipFill rotWithShape="1">
          <a:blip r:embed="rId3">
            <a:alphaModFix/>
          </a:blip>
          <a:srcRect t="42266"/>
          <a:stretch/>
        </p:blipFill>
        <p:spPr>
          <a:xfrm>
            <a:off x="5076294" y="2"/>
            <a:ext cx="4067706" cy="1481791"/>
          </a:xfrm>
          <a:prstGeom prst="rect">
            <a:avLst/>
          </a:prstGeom>
          <a:noFill/>
          <a:ln>
            <a:noFill/>
          </a:ln>
        </p:spPr>
      </p:pic>
      <p:sp>
        <p:nvSpPr>
          <p:cNvPr id="19" name="Google Shape;19;p16"/>
          <p:cNvSpPr txBox="1">
            <a:spLocks noGrp="1"/>
          </p:cNvSpPr>
          <p:nvPr>
            <p:ph type="title"/>
          </p:nvPr>
        </p:nvSpPr>
        <p:spPr>
          <a:xfrm>
            <a:off x="628650" y="1476958"/>
            <a:ext cx="7886700" cy="61161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764"/>
              </a:buClr>
              <a:buSzPts val="3500"/>
              <a:buFont typeface="Calibri"/>
              <a:buNone/>
              <a:defRPr sz="2625" cap="none">
                <a:solidFill>
                  <a:srgbClr val="00376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16"/>
          <p:cNvSpPr txBox="1">
            <a:spLocks noGrp="1"/>
          </p:cNvSpPr>
          <p:nvPr>
            <p:ph type="body" idx="1"/>
          </p:nvPr>
        </p:nvSpPr>
        <p:spPr>
          <a:xfrm>
            <a:off x="628650" y="2265367"/>
            <a:ext cx="7886700" cy="3428855"/>
          </a:xfrm>
          <a:prstGeom prst="rect">
            <a:avLst/>
          </a:prstGeom>
          <a:noFill/>
          <a:ln>
            <a:noFill/>
          </a:ln>
        </p:spPr>
        <p:txBody>
          <a:bodyPr spcFirstLastPara="1" wrap="square" lIns="91425" tIns="45700" rIns="91425" bIns="45700" anchor="t" anchorCtr="0">
            <a:normAutofit/>
          </a:bodyPr>
          <a:lstStyle>
            <a:lvl1pPr marL="342900" marR="0" lvl="0" indent="-304800" algn="l">
              <a:lnSpc>
                <a:spcPct val="90000"/>
              </a:lnSpc>
              <a:spcBef>
                <a:spcPts val="563"/>
              </a:spcBef>
              <a:spcAft>
                <a:spcPts val="0"/>
              </a:spcAft>
              <a:buClr>
                <a:srgbClr val="003764"/>
              </a:buClr>
              <a:buSzPts val="2800"/>
              <a:buFont typeface="Arial"/>
              <a:buChar char="•"/>
              <a:defRPr>
                <a:solidFill>
                  <a:srgbClr val="003764"/>
                </a:solidFill>
              </a:defRPr>
            </a:lvl1pPr>
            <a:lvl2pPr marL="685800" lvl="1" indent="-171450" algn="l">
              <a:lnSpc>
                <a:spcPct val="90000"/>
              </a:lnSpc>
              <a:spcBef>
                <a:spcPts val="375"/>
              </a:spcBef>
              <a:spcAft>
                <a:spcPts val="0"/>
              </a:spcAft>
              <a:buClr>
                <a:srgbClr val="003764"/>
              </a:buClr>
              <a:buSzPts val="2400"/>
              <a:buNone/>
              <a:defRPr>
                <a:solidFill>
                  <a:srgbClr val="003764"/>
                </a:solidFill>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21" name="Google Shape;21;p16"/>
          <p:cNvSpPr txBox="1"/>
          <p:nvPr/>
        </p:nvSpPr>
        <p:spPr>
          <a:xfrm>
            <a:off x="1454322" y="6445501"/>
            <a:ext cx="3784962" cy="155846"/>
          </a:xfrm>
          <a:prstGeom prst="rect">
            <a:avLst/>
          </a:prstGeom>
          <a:noFill/>
          <a:ln>
            <a:noFill/>
          </a:ln>
        </p:spPr>
        <p:txBody>
          <a:bodyPr spcFirstLastPara="1" wrap="square" lIns="68569" tIns="34275" rIns="68569" bIns="34275" anchor="t" anchorCtr="0">
            <a:spAutoFit/>
          </a:bodyPr>
          <a:lstStyle/>
          <a:p>
            <a:pPr marL="0" marR="0" lvl="0" indent="0" algn="l" rtl="0">
              <a:spcBef>
                <a:spcPts val="0"/>
              </a:spcBef>
              <a:spcAft>
                <a:spcPts val="0"/>
              </a:spcAft>
              <a:buNone/>
            </a:pPr>
            <a:r>
              <a:rPr lang="en-US" sz="563" b="0" i="1" u="sng" strike="noStrike" cap="none">
                <a:solidFill>
                  <a:schemeClr val="dk1"/>
                </a:solidFill>
                <a:latin typeface="Calibri"/>
                <a:ea typeface="Calibri"/>
                <a:cs typeface="Calibri"/>
                <a:sym typeface="Calibri"/>
              </a:rPr>
              <a:t>CC BY 4.0</a:t>
            </a:r>
            <a:r>
              <a:rPr lang="en-US" sz="563" b="0" i="1" u="none" strike="noStrike" cap="none">
                <a:solidFill>
                  <a:srgbClr val="7F7F7F"/>
                </a:solidFill>
                <a:latin typeface="Calibri"/>
                <a:ea typeface="Calibri"/>
                <a:cs typeface="Calibri"/>
                <a:sym typeface="Calibri"/>
              </a:rPr>
              <a:t>, except where otherwise noted.</a:t>
            </a:r>
            <a:endParaRPr sz="563" b="0" i="1">
              <a:solidFill>
                <a:srgbClr val="7F7F7F"/>
              </a:solidFill>
              <a:latin typeface="Calibri"/>
              <a:ea typeface="Calibri"/>
              <a:cs typeface="Calibri"/>
              <a:sym typeface="Calibri"/>
            </a:endParaRPr>
          </a:p>
        </p:txBody>
      </p:sp>
      <p:sp>
        <p:nvSpPr>
          <p:cNvPr id="22" name="Google Shape;22;p16" descr="Yellow sidebar"/>
          <p:cNvSpPr/>
          <p:nvPr/>
        </p:nvSpPr>
        <p:spPr>
          <a:xfrm>
            <a:off x="1"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grpSp>
        <p:nvGrpSpPr>
          <p:cNvPr id="23" name="Google Shape;23;p16"/>
          <p:cNvGrpSpPr/>
          <p:nvPr/>
        </p:nvGrpSpPr>
        <p:grpSpPr>
          <a:xfrm>
            <a:off x="973917" y="6435073"/>
            <a:ext cx="480406" cy="228600"/>
            <a:chOff x="973916" y="6435073"/>
            <a:chExt cx="480406" cy="228600"/>
          </a:xfrm>
        </p:grpSpPr>
        <p:pic>
          <p:nvPicPr>
            <p:cNvPr id="24" name="Google Shape;24;p16"/>
            <p:cNvPicPr preferRelativeResize="0"/>
            <p:nvPr/>
          </p:nvPicPr>
          <p:blipFill rotWithShape="1">
            <a:blip r:embed="rId4">
              <a:alphaModFix/>
            </a:blip>
            <a:srcRect/>
            <a:stretch/>
          </p:blipFill>
          <p:spPr>
            <a:xfrm>
              <a:off x="973916" y="6435073"/>
              <a:ext cx="228600" cy="228600"/>
            </a:xfrm>
            <a:prstGeom prst="rect">
              <a:avLst/>
            </a:prstGeom>
            <a:noFill/>
            <a:ln>
              <a:noFill/>
            </a:ln>
          </p:spPr>
        </p:pic>
        <p:pic>
          <p:nvPicPr>
            <p:cNvPr id="25" name="Google Shape;25;p16"/>
            <p:cNvPicPr preferRelativeResize="0"/>
            <p:nvPr/>
          </p:nvPicPr>
          <p:blipFill rotWithShape="1">
            <a:blip r:embed="rId5">
              <a:alphaModFix/>
            </a:blip>
            <a:srcRect/>
            <a:stretch/>
          </p:blipFill>
          <p:spPr>
            <a:xfrm>
              <a:off x="1225722" y="6435073"/>
              <a:ext cx="228600" cy="228600"/>
            </a:xfrm>
            <a:prstGeom prst="rect">
              <a:avLst/>
            </a:prstGeom>
            <a:noFill/>
            <a:ln>
              <a:noFill/>
            </a:ln>
          </p:spPr>
        </p:pic>
      </p:grpSp>
    </p:spTree>
    <p:extLst>
      <p:ext uri="{BB962C8B-B14F-4D97-AF65-F5344CB8AC3E}">
        <p14:creationId xmlns:p14="http://schemas.microsoft.com/office/powerpoint/2010/main" val="63773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10/9/2024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10/9/2024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10/9/2024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3" r:id="rId12"/>
    <p:sldLayoutId id="2147483674" r:id="rId13"/>
    <p:sldLayoutId id="2147483675" r:id="rId14"/>
    <p:sldLayoutId id="2147483676"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document/d/1abaleo8_08wwj_BSqwsTKUSqUNMcc4cWGFSqWOTyUg8/edit#heading=h.f1dqlbwv6076" TargetMode="External"/><Relationship Id="rId2" Type="http://schemas.openxmlformats.org/officeDocument/2006/relationships/hyperlink" Target="https://lawfilesext.leg.wa.gov/biennium/2021-22/Pdf/Bills/Session%20Laws/Senate/5227-S2.SL.pdf?q=20240923111602" TargetMode="External"/><Relationship Id="rId1" Type="http://schemas.openxmlformats.org/officeDocument/2006/relationships/slideLayout" Target="../slideLayouts/slideLayout2.xml"/><Relationship Id="rId5" Type="http://schemas.openxmlformats.org/officeDocument/2006/relationships/hyperlink" Target="HB%202112:%20OPIOID%20EDUCATION%20AND%20AWARENESS" TargetMode="External"/><Relationship Id="rId4" Type="http://schemas.openxmlformats.org/officeDocument/2006/relationships/hyperlink" Target="https://lawfilesext.leg.wa.gov/biennium/2023-24/Pdf/Bills/House%20Passed%20Legislature/2112-S2.PL.pdf?q=2024030612101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jff.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mailto:jtraugott@sbctc.edu" TargetMode="External"/><Relationship Id="rId7" Type="http://schemas.openxmlformats.org/officeDocument/2006/relationships/hyperlink" Target="http://wamathpathways.org/"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 Id="rId6" Type="http://schemas.openxmlformats.org/officeDocument/2006/relationships/hyperlink" Target="https://www.sbctc.edu/colleges-staff/grants/math-placement" TargetMode="External"/><Relationship Id="rId5" Type="http://schemas.openxmlformats.org/officeDocument/2006/relationships/hyperlink" Target="mailto:srock@sbctc.edu" TargetMode="External"/><Relationship Id="rId4" Type="http://schemas.openxmlformats.org/officeDocument/2006/relationships/hyperlink" Target="mailto:ddraus@sbctc.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cc02.safelinks.protection.outlook.com/?url=https%3A%2F%2Flawfilesext.leg.wa.gov%2Fbiennium%2F2023-24%2FPdf%2FBills%2FSession%2520Laws%2FHouse%2F1559-S2.SL.pdf%3Fq%3D20240322103652&amp;data=05%7C02%7Camim%40wsac.wa.gov%7Cb42ea1b906804c3e117608dc4f3e1882%7C11d0e217264e400a8ba057dcc127d72d%7C0%7C0%7C638472377342141326%7CUnknown%7CTWFpbGZsb3d8eyJWIjoiMC4wLjAwMDAiLCJQIjoiV2luMzIiLCJBTiI6Ik1haWwiLCJXVCI6Mn0%3D%7C0%7C%7C%7C&amp;sdata=pqqtyCSKFGlHRwlJqxgM4M6X8LMIK1Byx%2F6RmOGaxmw%3D&amp;reserved=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da.gov/resources/2024-03-08-web-ru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awfilesext.leg.wa.gov/biennium/2023-24/Pdf/Bills/Session%20Laws/Senate/5048-S2.SL.pdf?q=20241002090936" TargetMode="External"/><Relationship Id="rId2" Type="http://schemas.openxmlformats.org/officeDocument/2006/relationships/hyperlink" Target="https://www.sbctc.edu/resources/documents/colleges-staff/programs-services/legislative-outreach/college-in-hs-report.pdf" TargetMode="External"/><Relationship Id="rId1" Type="http://schemas.openxmlformats.org/officeDocument/2006/relationships/slideLayout" Target="../slideLayouts/slideLayout2.xml"/><Relationship Id="rId5" Type="http://schemas.openxmlformats.org/officeDocument/2006/relationships/hyperlink" Target="https://erdc.wa.gov/publications/student-outcomes/dual-credit-report-2024" TargetMode="External"/><Relationship Id="rId4" Type="http://schemas.openxmlformats.org/officeDocument/2006/relationships/hyperlink" Target="https://sao.wa.gov/sites/default/files/audit_reports/PA_Dual_Credit_Transfers_ar-1035324.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playlist?list=PLremT3vkrxVYZvA5Fta69asX28Moz2Qxs" TargetMode="External"/><Relationship Id="rId2" Type="http://schemas.openxmlformats.org/officeDocument/2006/relationships/hyperlink" Target="https://us02web.zoom.us/j/8149795105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Fall WSSSC Meeting 2024</a:t>
            </a:r>
          </a:p>
        </p:txBody>
      </p:sp>
      <p:sp>
        <p:nvSpPr>
          <p:cNvPr id="4" name="Title 3"/>
          <p:cNvSpPr>
            <a:spLocks noGrp="1"/>
          </p:cNvSpPr>
          <p:nvPr>
            <p:ph type="title"/>
          </p:nvPr>
        </p:nvSpPr>
        <p:spPr/>
        <p:txBody>
          <a:bodyPr/>
          <a:lstStyle/>
          <a:p>
            <a:r>
              <a:rPr lang="en-US" dirty="0"/>
              <a:t>SBCTC Updates</a:t>
            </a:r>
          </a:p>
        </p:txBody>
      </p:sp>
      <p:sp>
        <p:nvSpPr>
          <p:cNvPr id="6" name="Text Placeholder 5"/>
          <p:cNvSpPr>
            <a:spLocks noGrp="1"/>
          </p:cNvSpPr>
          <p:nvPr>
            <p:ph type="body" sz="quarter" idx="10"/>
          </p:nvPr>
        </p:nvSpPr>
        <p:spPr/>
        <p:txBody>
          <a:bodyPr/>
          <a:lstStyle/>
          <a:p>
            <a:r>
              <a:rPr lang="en-US" dirty="0"/>
              <a:t>Jamie Traugott, Director of Student Services &amp; K12 Alignment</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87CD2-C479-1618-2F8B-7158CE4C91CD}"/>
              </a:ext>
            </a:extLst>
          </p:cNvPr>
          <p:cNvSpPr>
            <a:spLocks noGrp="1"/>
          </p:cNvSpPr>
          <p:nvPr>
            <p:ph type="title"/>
          </p:nvPr>
        </p:nvSpPr>
        <p:spPr/>
        <p:txBody>
          <a:bodyPr/>
          <a:lstStyle/>
          <a:p>
            <a:r>
              <a:rPr lang="en-US" sz="3200" dirty="0"/>
              <a:t>Gainful Employment &amp; Ability to Benefit</a:t>
            </a:r>
          </a:p>
        </p:txBody>
      </p:sp>
      <p:sp>
        <p:nvSpPr>
          <p:cNvPr id="3" name="Content Placeholder 2">
            <a:extLst>
              <a:ext uri="{FF2B5EF4-FFF2-40B4-BE49-F238E27FC236}">
                <a16:creationId xmlns:a16="http://schemas.microsoft.com/office/drawing/2014/main" id="{CC782323-1BDF-8DB9-6ECB-C9BD80DD6FFD}"/>
              </a:ext>
            </a:extLst>
          </p:cNvPr>
          <p:cNvSpPr>
            <a:spLocks noGrp="1"/>
          </p:cNvSpPr>
          <p:nvPr>
            <p:ph idx="1"/>
          </p:nvPr>
        </p:nvSpPr>
        <p:spPr/>
        <p:txBody>
          <a:bodyPr/>
          <a:lstStyle/>
          <a:p>
            <a:pPr marL="0" indent="0">
              <a:lnSpc>
                <a:spcPct val="115000"/>
              </a:lnSpc>
              <a:spcBef>
                <a:spcPts val="0"/>
              </a:spcBef>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The</a:t>
            </a:r>
            <a:r>
              <a:rPr lang="en-US" sz="1800" b="1" i="1" dirty="0">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deadline for Gainful Employment/Financial Value Transparency (GE/FVT) Reporting has been pushed back to January 15, 2025.  </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indent="0">
              <a:lnSpc>
                <a:spcPct val="115000"/>
              </a:lnSpc>
              <a:spcBef>
                <a:spcPts val="0"/>
              </a:spcBef>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College Resources:</a:t>
            </a:r>
          </a:p>
          <a:p>
            <a:pPr>
              <a:lnSpc>
                <a:spcPct val="115000"/>
              </a:lnSpc>
              <a:spcBef>
                <a:spcPts val="0"/>
              </a:spcBef>
            </a:pPr>
            <a:r>
              <a:rPr lang="en-US" sz="1800" dirty="0">
                <a:latin typeface="Franklin Gothic Book" panose="020B0503020102020204" pitchFamily="34" charset="0"/>
                <a:ea typeface="Calibri" panose="020F0502020204030204" pitchFamily="34" charset="0"/>
                <a:cs typeface="Times New Roman" panose="02020603050405020304" pitchFamily="18" charset="0"/>
              </a:rPr>
              <a:t>Reports </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for those unable to access the National Student Clearinghouse service.</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a:lnSpc>
                <a:spcPct val="115000"/>
              </a:lnSpc>
              <a:spcBef>
                <a:spcPts val="0"/>
              </a:spcBef>
            </a:pPr>
            <a:r>
              <a:rPr lang="en-US" sz="1800" dirty="0">
                <a:latin typeface="Franklin Gothic Book" panose="020B0503020102020204" pitchFamily="34" charset="0"/>
                <a:ea typeface="Calibri" panose="020F0502020204030204" pitchFamily="34" charset="0"/>
                <a:cs typeface="Times New Roman" panose="02020603050405020304" pitchFamily="18" charset="0"/>
              </a:rPr>
              <a:t>Q</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ueries colleges can use to extract and upload data not provided by NSC.</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a:lnSpc>
                <a:spcPct val="115000"/>
              </a:lnSpc>
              <a:spcBef>
                <a:spcPts val="0"/>
              </a:spcBef>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Identification of programs that may be impacted by the metrics, and by changes to the 150% rule if it is re-enacted.</a:t>
            </a:r>
          </a:p>
          <a:p>
            <a:pPr marL="0" indent="0">
              <a:lnSpc>
                <a:spcPct val="115000"/>
              </a:lnSpc>
              <a:spcBef>
                <a:spcPts val="0"/>
              </a:spcBef>
              <a:buNone/>
            </a:pPr>
            <a:endParaRPr lang="en-US" sz="18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The U.S. Department of Education has released new regulatory information on Eligible Career Pathway Programs (ECPPs) for institutions offering Ability to Benefit. SBCTC will release further guidance and resources in November 2024.</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a:lnSpc>
                <a:spcPct val="115000"/>
              </a:lnSpc>
              <a:spcBef>
                <a:spcPts val="0"/>
              </a:spcBef>
            </a:pP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8F8E7E7E-565E-3A62-E7EA-718A7A2DBC68}"/>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
        <p:nvSpPr>
          <p:cNvPr id="6" name="TextBox 5">
            <a:extLst>
              <a:ext uri="{FF2B5EF4-FFF2-40B4-BE49-F238E27FC236}">
                <a16:creationId xmlns:a16="http://schemas.microsoft.com/office/drawing/2014/main" id="{7783AB28-1F40-656B-484A-C3676E38A387}"/>
              </a:ext>
            </a:extLst>
          </p:cNvPr>
          <p:cNvSpPr txBox="1"/>
          <p:nvPr/>
        </p:nvSpPr>
        <p:spPr>
          <a:xfrm>
            <a:off x="2286000" y="3249303"/>
            <a:ext cx="4572000"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3246655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D6FF1-CFAB-2994-BE1D-351A791C41AC}"/>
              </a:ext>
            </a:extLst>
          </p:cNvPr>
          <p:cNvSpPr>
            <a:spLocks noGrp="1"/>
          </p:cNvSpPr>
          <p:nvPr>
            <p:ph type="title"/>
          </p:nvPr>
        </p:nvSpPr>
        <p:spPr/>
        <p:txBody>
          <a:bodyPr/>
          <a:lstStyle/>
          <a:p>
            <a:pPr algn="ctr"/>
            <a:r>
              <a:rPr lang="en-US" sz="2800" kern="100" dirty="0">
                <a:ea typeface="Calibri" panose="020F0502020204030204" pitchFamily="34" charset="0"/>
                <a:cs typeface="Times New Roman" panose="02020603050405020304" pitchFamily="18" charset="0"/>
              </a:rPr>
              <a:t>Student trainings, Education, &amp; Awareness </a:t>
            </a:r>
            <a:br>
              <a:rPr lang="en-US"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70564FB-7C07-8A83-E26F-EEFB97FF6F34}"/>
              </a:ext>
            </a:extLst>
          </p:cNvPr>
          <p:cNvSpPr>
            <a:spLocks noGrp="1"/>
          </p:cNvSpPr>
          <p:nvPr>
            <p:ph idx="1"/>
          </p:nvPr>
        </p:nvSpPr>
        <p:spPr>
          <a:xfrm>
            <a:off x="536860" y="2415154"/>
            <a:ext cx="8336975" cy="4068771"/>
          </a:xfrm>
        </p:spPr>
        <p:txBody>
          <a:bodyPr/>
          <a:lstStyle/>
          <a:p>
            <a:pPr marL="0" indent="0">
              <a:lnSpc>
                <a:spcPct val="107000"/>
              </a:lnSpc>
              <a:spcBef>
                <a:spcPts val="0"/>
              </a:spcBef>
              <a:spcAft>
                <a:spcPts val="800"/>
              </a:spcAft>
              <a:buNone/>
            </a:pPr>
            <a:r>
              <a:rPr lang="en-US" sz="1800" u="sng" kern="100" dirty="0">
                <a:solidFill>
                  <a:srgbClr val="0000FF"/>
                </a:solidFill>
                <a:effectLst/>
                <a:ea typeface="Calibri" panose="020F0502020204030204" pitchFamily="34" charset="0"/>
                <a:cs typeface="Times New Roman" panose="02020603050405020304" pitchFamily="18" charset="0"/>
                <a:hlinkClick r:id="rId2"/>
              </a:rPr>
              <a:t>ESSSB 5227 </a:t>
            </a:r>
            <a:r>
              <a:rPr lang="en-US" sz="1800" kern="100" dirty="0">
                <a:effectLst/>
                <a:ea typeface="Calibri" panose="020F0502020204030204" pitchFamily="34" charset="0"/>
                <a:cs typeface="Times New Roman" panose="02020603050405020304" pitchFamily="18" charset="0"/>
              </a:rPr>
              <a:t> Diversity, Equity, Inclusion, and Antiracism Training and Assessments</a:t>
            </a:r>
            <a:endParaRPr lang="en-US" sz="1800" kern="100" dirty="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800" kern="100" dirty="0">
                <a:ea typeface="Calibri" panose="020F0502020204030204" pitchFamily="34" charset="0"/>
                <a:cs typeface="Times New Roman" panose="02020603050405020304" pitchFamily="18" charset="0"/>
              </a:rPr>
              <a:t>Implementation Timeline: Fall term 2024</a:t>
            </a:r>
          </a:p>
          <a:p>
            <a:pPr>
              <a:lnSpc>
                <a:spcPct val="107000"/>
              </a:lnSpc>
              <a:spcBef>
                <a:spcPts val="0"/>
              </a:spcBef>
              <a:spcAft>
                <a:spcPts val="800"/>
              </a:spcAft>
            </a:pPr>
            <a:r>
              <a:rPr lang="en-US" sz="1800" kern="100" dirty="0">
                <a:ea typeface="Calibri" panose="020F0502020204030204" pitchFamily="34" charset="0"/>
                <a:cs typeface="Times New Roman" panose="02020603050405020304" pitchFamily="18" charset="0"/>
              </a:rPr>
              <a:t>Provide a program on diversity</a:t>
            </a:r>
            <a:r>
              <a:rPr lang="en-US" sz="1800" kern="100" dirty="0">
                <a:effectLst/>
                <a:ea typeface="Calibri" panose="020F0502020204030204" pitchFamily="34" charset="0"/>
                <a:cs typeface="Times New Roman" panose="02020603050405020304" pitchFamily="18" charset="0"/>
              </a:rPr>
              <a:t>, inclusion, and antiracism to students.</a:t>
            </a:r>
          </a:p>
          <a:p>
            <a:pPr>
              <a:lnSpc>
                <a:spcPct val="107000"/>
              </a:lnSpc>
              <a:spcBef>
                <a:spcPts val="0"/>
              </a:spcBef>
            </a:pPr>
            <a:r>
              <a:rPr lang="en-US" sz="1800" i="0" u="none" strike="noStrike" dirty="0">
                <a:solidFill>
                  <a:srgbClr val="000000"/>
                </a:solidFill>
                <a:effectLst/>
                <a:hlinkClick r:id="rId3"/>
              </a:rPr>
              <a:t>Sample Rubric for Student Diversity Training </a:t>
            </a:r>
            <a:endParaRPr lang="en-US" sz="1800" i="0" u="none" strike="noStrike" dirty="0">
              <a:solidFill>
                <a:srgbClr val="000000"/>
              </a:solidFill>
              <a:effectLst/>
            </a:endParaRPr>
          </a:p>
          <a:p>
            <a:pPr marL="0" marR="0">
              <a:lnSpc>
                <a:spcPts val="1400"/>
              </a:lnSpc>
              <a:spcBef>
                <a:spcPts val="0"/>
              </a:spcBef>
              <a:spcAft>
                <a:spcPts val="900"/>
              </a:spcAft>
              <a:tabLst>
                <a:tab pos="0" algn="l"/>
              </a:tabLst>
            </a:pPr>
            <a:endParaRPr lang="en-US" sz="18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4"/>
            </a:endParaRPr>
          </a:p>
          <a:p>
            <a:pPr marL="0" marR="0" indent="0">
              <a:lnSpc>
                <a:spcPts val="1400"/>
              </a:lnSpc>
              <a:spcBef>
                <a:spcPts val="0"/>
              </a:spcBef>
              <a:spcAft>
                <a:spcPts val="900"/>
              </a:spcAft>
              <a:buNone/>
              <a:tabLst>
                <a:tab pos="0" algn="l"/>
              </a:tabLst>
            </a:pPr>
            <a:r>
              <a:rPr lang="en-US" sz="18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4"/>
              </a:rPr>
              <a:t>HB 2112 </a:t>
            </a:r>
            <a:r>
              <a:rPr lang="en-US" sz="18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5"/>
              </a:rPr>
              <a:t>Opioid Education and Awareness</a:t>
            </a:r>
            <a:endParaRPr lang="en-US" sz="1800"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indent="0">
              <a:lnSpc>
                <a:spcPts val="1400"/>
              </a:lnSpc>
              <a:spcBef>
                <a:spcPts val="0"/>
              </a:spcBef>
              <a:spcAft>
                <a:spcPts val="900"/>
              </a:spcAft>
              <a:buNone/>
              <a:tabLst>
                <a:tab pos="0" algn="l"/>
              </a:tabLst>
            </a:pPr>
            <a:endParaRPr lang="en-US" sz="1800"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a:lnSpc>
                <a:spcPts val="1400"/>
              </a:lnSpc>
              <a:spcBef>
                <a:spcPts val="0"/>
              </a:spcBef>
              <a:spcAft>
                <a:spcPts val="900"/>
              </a:spcAft>
              <a:tabLst>
                <a:tab pos="0" algn="l"/>
              </a:tabLst>
            </a:pPr>
            <a:r>
              <a:rPr lang="en-US" sz="1800" dirty="0">
                <a:effectLst/>
                <a:ea typeface="Calibri" panose="020F0502020204030204" pitchFamily="34" charset="0"/>
                <a:cs typeface="Times New Roman" panose="02020603050405020304" pitchFamily="18" charset="0"/>
              </a:rPr>
              <a:t>Provide opioid and fentanyl prevention education and awareness information.</a:t>
            </a:r>
          </a:p>
          <a:p>
            <a:pPr>
              <a:lnSpc>
                <a:spcPts val="1400"/>
              </a:lnSpc>
              <a:spcBef>
                <a:spcPts val="0"/>
              </a:spcBef>
              <a:spcAft>
                <a:spcPts val="900"/>
              </a:spcAft>
              <a:tabLst>
                <a:tab pos="0" algn="l"/>
              </a:tabLst>
            </a:pPr>
            <a:endParaRPr lang="en-US" sz="1800" dirty="0">
              <a:ea typeface="Calibri" panose="020F0502020204030204" pitchFamily="34" charset="0"/>
              <a:cs typeface="Times New Roman" panose="02020603050405020304" pitchFamily="18" charset="0"/>
            </a:endParaRPr>
          </a:p>
          <a:p>
            <a:pPr>
              <a:lnSpc>
                <a:spcPts val="1400"/>
              </a:lnSpc>
              <a:spcBef>
                <a:spcPts val="0"/>
              </a:spcBef>
              <a:spcAft>
                <a:spcPts val="900"/>
              </a:spcAft>
              <a:tabLst>
                <a:tab pos="0" algn="l"/>
              </a:tabLst>
            </a:pPr>
            <a:r>
              <a:rPr lang="en-US" sz="1800" dirty="0">
                <a:effectLst/>
                <a:ea typeface="Calibri" panose="020F0502020204030204" pitchFamily="34" charset="0"/>
                <a:cs typeface="Times New Roman" panose="02020603050405020304" pitchFamily="18" charset="0"/>
              </a:rPr>
              <a:t>Make fentanyl test strips and naloxone available.</a:t>
            </a:r>
          </a:p>
          <a:p>
            <a:pPr marL="0" indent="0">
              <a:lnSpc>
                <a:spcPts val="1400"/>
              </a:lnSpc>
              <a:spcBef>
                <a:spcPts val="0"/>
              </a:spcBef>
              <a:spcAft>
                <a:spcPts val="900"/>
              </a:spcAft>
              <a:buNone/>
              <a:tabLst>
                <a:tab pos="0" algn="l"/>
              </a:tabLst>
            </a:pPr>
            <a:endParaRPr lang="en-US" sz="1800" dirty="0">
              <a:ea typeface="Calibri" panose="020F0502020204030204" pitchFamily="34" charset="0"/>
              <a:cs typeface="Times New Roman" panose="02020603050405020304" pitchFamily="18" charset="0"/>
            </a:endParaRPr>
          </a:p>
          <a:p>
            <a:pPr>
              <a:lnSpc>
                <a:spcPts val="1400"/>
              </a:lnSpc>
              <a:spcBef>
                <a:spcPts val="0"/>
              </a:spcBef>
              <a:spcAft>
                <a:spcPts val="900"/>
              </a:spcAft>
              <a:tabLst>
                <a:tab pos="0" algn="l"/>
              </a:tabLst>
            </a:pPr>
            <a:r>
              <a:rPr lang="en-US" sz="1800" dirty="0">
                <a:effectLst/>
                <a:ea typeface="Calibri" panose="020F0502020204030204" pitchFamily="34" charset="0"/>
                <a:cs typeface="Times New Roman" panose="02020603050405020304" pitchFamily="18" charset="0"/>
              </a:rPr>
              <a:t>Train staff working in residence halls how to administer naloxone. </a:t>
            </a:r>
            <a:endParaRPr lang="en-US" sz="1800" dirty="0">
              <a:effectLst/>
              <a:ea typeface="Aptos" panose="020B0004020202020204" pitchFamily="34" charset="0"/>
              <a:cs typeface="Times New Roman" panose="02020603050405020304" pitchFamily="18" charset="0"/>
            </a:endParaRPr>
          </a:p>
          <a:p>
            <a:pPr marL="0" indent="0">
              <a:lnSpc>
                <a:spcPct val="107000"/>
              </a:lnSpc>
              <a:spcBef>
                <a:spcPts val="0"/>
              </a:spcBef>
              <a:buNone/>
            </a:pPr>
            <a:endParaRPr lang="en-US" dirty="0"/>
          </a:p>
        </p:txBody>
      </p:sp>
      <p:sp>
        <p:nvSpPr>
          <p:cNvPr id="4" name="Slide Number Placeholder 3">
            <a:extLst>
              <a:ext uri="{FF2B5EF4-FFF2-40B4-BE49-F238E27FC236}">
                <a16:creationId xmlns:a16="http://schemas.microsoft.com/office/drawing/2014/main" id="{97ECA663-BEEF-844F-6262-D01D7CC3BFCA}"/>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811120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53E8A-E0CC-D618-038E-0010B0C99F70}"/>
              </a:ext>
            </a:extLst>
          </p:cNvPr>
          <p:cNvSpPr>
            <a:spLocks noGrp="1"/>
          </p:cNvSpPr>
          <p:nvPr>
            <p:ph type="title"/>
          </p:nvPr>
        </p:nvSpPr>
        <p:spPr/>
        <p:txBody>
          <a:bodyPr/>
          <a:lstStyle/>
          <a:p>
            <a:r>
              <a:rPr lang="en-US" sz="2800" dirty="0"/>
              <a:t>Student Financial Responsibility Agreement</a:t>
            </a:r>
          </a:p>
        </p:txBody>
      </p:sp>
      <p:sp>
        <p:nvSpPr>
          <p:cNvPr id="3" name="Content Placeholder 2">
            <a:extLst>
              <a:ext uri="{FF2B5EF4-FFF2-40B4-BE49-F238E27FC236}">
                <a16:creationId xmlns:a16="http://schemas.microsoft.com/office/drawing/2014/main" id="{02D75C7C-C222-20A0-8F2A-9A255805DF28}"/>
              </a:ext>
            </a:extLst>
          </p:cNvPr>
          <p:cNvSpPr>
            <a:spLocks noGrp="1"/>
          </p:cNvSpPr>
          <p:nvPr>
            <p:ph idx="1"/>
          </p:nvPr>
        </p:nvSpPr>
        <p:spPr>
          <a:xfrm>
            <a:off x="69270" y="2347006"/>
            <a:ext cx="8336975" cy="3757046"/>
          </a:xfrm>
        </p:spPr>
        <p:txBody>
          <a:bodyPr/>
          <a:lstStyle/>
          <a:p>
            <a:pPr marL="457200" lvl="1" indent="0">
              <a:buNone/>
            </a:pPr>
            <a:r>
              <a:rPr lang="en-US" sz="2000" dirty="0"/>
              <a:t>This student Financial Responsibility Agreement is designed to comply with the following laws:</a:t>
            </a:r>
          </a:p>
          <a:p>
            <a:pPr lvl="1"/>
            <a:r>
              <a:rPr lang="en-US" sz="1400" dirty="0"/>
              <a:t>R</a:t>
            </a:r>
            <a:r>
              <a:rPr lang="en-US" sz="1600" dirty="0"/>
              <a:t>CW 28B.10.293:  Permitting educational institution to impose reasonable financing and late charges, as well as debt collection charges, </a:t>
            </a:r>
            <a:r>
              <a:rPr lang="en-US" sz="1600" u="sng" dirty="0"/>
              <a:t>but only if so provided for in an agreement signed by the student debtor</a:t>
            </a:r>
            <a:r>
              <a:rPr lang="en-US" sz="1600" dirty="0"/>
              <a:t>. </a:t>
            </a:r>
          </a:p>
          <a:p>
            <a:pPr lvl="1"/>
            <a:r>
              <a:rPr lang="en-US" sz="1600" dirty="0"/>
              <a:t>RCW 43.17.240: Requiring state agencies and institutions to impose a financing charge of 1% a month on unpaid accounts starting on the date the unpaid account becomes past due.  </a:t>
            </a:r>
          </a:p>
          <a:p>
            <a:pPr lvl="1"/>
            <a:r>
              <a:rPr lang="en-US" sz="1600" dirty="0"/>
              <a:t>RCW 19.16.500:  Authorizing state agencies and institutions to refer delinquent accounts to a collection agency and to require the debtor to pay reasonable collection agency fees and costs. </a:t>
            </a:r>
          </a:p>
          <a:p>
            <a:pPr lvl="1"/>
            <a:r>
              <a:rPr lang="en-US" sz="1600" dirty="0"/>
              <a:t>U.S. Bankruptcy code, 523(a)(8):  Student educational debts are generally non-dischargeable in bankruptcy without a court order based on undue hardship, but may garden-variety student debts (bookstore purchases, for example) remain dischargeable in bankruptcy unless the student signs a promissory note or other agreement to pay the debt.  This Financial Responsibility Agreement makes all student account charges non-dischargeable in bankruptcy. </a:t>
            </a:r>
          </a:p>
          <a:p>
            <a:pPr lvl="1"/>
            <a:endParaRPr lang="en-US" sz="1400" dirty="0"/>
          </a:p>
          <a:p>
            <a:pPr marL="457200" lvl="1" indent="0">
              <a:buNone/>
            </a:pPr>
            <a:endParaRPr lang="en-US" sz="2000" dirty="0"/>
          </a:p>
          <a:p>
            <a:pPr marL="742950" lvl="1" indent="-285750">
              <a:buFont typeface="Arial" panose="020B0604020202020204" pitchFamily="34" charset="0"/>
              <a:buChar char="•"/>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2FE5098-B753-172A-5D16-1D81CDF7EB02}"/>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99306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0206C-91AD-83D9-B1A8-BE36FE568611}"/>
              </a:ext>
            </a:extLst>
          </p:cNvPr>
          <p:cNvSpPr>
            <a:spLocks noGrp="1"/>
          </p:cNvSpPr>
          <p:nvPr>
            <p:ph type="title"/>
          </p:nvPr>
        </p:nvSpPr>
        <p:spPr>
          <a:xfrm>
            <a:off x="95135" y="1479059"/>
            <a:ext cx="3160715" cy="1409614"/>
          </a:xfrm>
        </p:spPr>
        <p:txBody>
          <a:bodyPr>
            <a:normAutofit fontScale="90000"/>
          </a:bodyPr>
          <a:lstStyle/>
          <a:p>
            <a:r>
              <a:rPr lang="en-US" dirty="0"/>
              <a:t>STUDENT SUCCESS SOFTWARE RFP UPDATE</a:t>
            </a:r>
          </a:p>
        </p:txBody>
      </p:sp>
      <p:sp>
        <p:nvSpPr>
          <p:cNvPr id="7" name="Text Placeholder 6">
            <a:extLst>
              <a:ext uri="{FF2B5EF4-FFF2-40B4-BE49-F238E27FC236}">
                <a16:creationId xmlns:a16="http://schemas.microsoft.com/office/drawing/2014/main" id="{1A997D6E-8738-361B-D200-40FA062CAC19}"/>
              </a:ext>
            </a:extLst>
          </p:cNvPr>
          <p:cNvSpPr>
            <a:spLocks noGrp="1"/>
          </p:cNvSpPr>
          <p:nvPr>
            <p:ph type="body" sz="half" idx="2"/>
          </p:nvPr>
        </p:nvSpPr>
        <p:spPr>
          <a:xfrm>
            <a:off x="206083" y="2888673"/>
            <a:ext cx="2938820" cy="3492378"/>
          </a:xfrm>
        </p:spPr>
        <p:txBody>
          <a:bodyPr/>
          <a:lstStyle/>
          <a:p>
            <a:pPr marL="285750" indent="-285750">
              <a:buFont typeface="Arial" panose="020B0604020202020204" pitchFamily="34" charset="0"/>
              <a:buChar char="•"/>
            </a:pPr>
            <a:r>
              <a:rPr lang="en-US" sz="1600" dirty="0">
                <a:effectLst/>
                <a:latin typeface="Aptos" panose="020B0004020202020204" pitchFamily="34" charset="0"/>
                <a:ea typeface="Aptos" panose="020B0004020202020204" pitchFamily="34" charset="0"/>
                <a:cs typeface="Aptos" panose="020B0004020202020204" pitchFamily="34" charset="0"/>
              </a:rPr>
              <a:t>RFP is published!</a:t>
            </a:r>
          </a:p>
          <a:p>
            <a:pPr marL="285750" indent="-285750">
              <a:buFont typeface="Arial" panose="020B0604020202020204" pitchFamily="34" charset="0"/>
              <a:buChar char="•"/>
            </a:pPr>
            <a:r>
              <a:rPr lang="en-US" sz="1600" dirty="0">
                <a:effectLst/>
                <a:latin typeface="Aptos" panose="020B0004020202020204" pitchFamily="34" charset="0"/>
                <a:ea typeface="Aptos" panose="020B0004020202020204" pitchFamily="34" charset="0"/>
                <a:cs typeface="Aptos" panose="020B0004020202020204" pitchFamily="34" charset="0"/>
              </a:rPr>
              <a:t>Next </a:t>
            </a:r>
            <a:r>
              <a:rPr lang="en-US" dirty="0">
                <a:latin typeface="Aptos" panose="020B0004020202020204" pitchFamily="34" charset="0"/>
                <a:ea typeface="Aptos" panose="020B0004020202020204" pitchFamily="34" charset="0"/>
                <a:cs typeface="Aptos" panose="020B0004020202020204" pitchFamily="34" charset="0"/>
              </a:rPr>
              <a:t>step: identifying evaluation committee members</a:t>
            </a:r>
          </a:p>
          <a:p>
            <a:pPr marL="285750" indent="-285750">
              <a:buFont typeface="Arial" panose="020B0604020202020204" pitchFamily="34" charset="0"/>
              <a:buChar char="•"/>
            </a:pPr>
            <a:r>
              <a:rPr lang="en-US" sz="1600" dirty="0">
                <a:effectLst/>
                <a:latin typeface="Aptos" panose="020B0004020202020204" pitchFamily="34" charset="0"/>
                <a:ea typeface="Aptos" panose="020B0004020202020204" pitchFamily="34" charset="0"/>
                <a:cs typeface="Aptos" panose="020B0004020202020204" pitchFamily="34" charset="0"/>
              </a:rPr>
              <a:t>Invites for evaluation will be sent by the end of October</a:t>
            </a:r>
          </a:p>
          <a:p>
            <a:endParaRPr lang="en-US" dirty="0"/>
          </a:p>
        </p:txBody>
      </p:sp>
      <p:sp>
        <p:nvSpPr>
          <p:cNvPr id="3" name="Content Placeholder 2">
            <a:extLst>
              <a:ext uri="{FF2B5EF4-FFF2-40B4-BE49-F238E27FC236}">
                <a16:creationId xmlns:a16="http://schemas.microsoft.com/office/drawing/2014/main" id="{A30BA4F8-AD00-4D4A-1BAC-6C07AB41CFFB}"/>
              </a:ext>
            </a:extLst>
          </p:cNvPr>
          <p:cNvSpPr>
            <a:spLocks noGrp="1"/>
          </p:cNvSpPr>
          <p:nvPr>
            <p:ph idx="1"/>
          </p:nvPr>
        </p:nvSpPr>
        <p:spPr>
          <a:prstGeom prst="rect">
            <a:avLst/>
          </a:prstGeom>
        </p:spPr>
        <p:txBody>
          <a:bodyPr/>
          <a:lstStyle/>
          <a:p>
            <a:pPr marL="0" indent="0">
              <a:buNone/>
            </a:pPr>
            <a:endParaRPr lang="en-US" sz="1800" dirty="0">
              <a:latin typeface="Aptos" panose="020B0004020202020204" pitchFamily="34" charset="0"/>
            </a:endParaRPr>
          </a:p>
          <a:p>
            <a:pPr marL="0" indent="0">
              <a:buNone/>
            </a:pPr>
            <a:endParaRPr lang="en-US" sz="1800" dirty="0">
              <a:latin typeface="Aptos" panose="020B0004020202020204" pitchFamily="34" charset="0"/>
            </a:endParaRPr>
          </a:p>
        </p:txBody>
      </p:sp>
      <p:sp>
        <p:nvSpPr>
          <p:cNvPr id="4" name="Slide Number Placeholder 3">
            <a:extLst>
              <a:ext uri="{FF2B5EF4-FFF2-40B4-BE49-F238E27FC236}">
                <a16:creationId xmlns:a16="http://schemas.microsoft.com/office/drawing/2014/main" id="{A2B7E080-49A3-5CC4-7FCC-5FA4B40E84BC}"/>
              </a:ext>
            </a:extLst>
          </p:cNvPr>
          <p:cNvSpPr>
            <a:spLocks noGrp="1"/>
          </p:cNvSpPr>
          <p:nvPr>
            <p:ph type="sldNum" sz="quarter" idx="12"/>
          </p:nvPr>
        </p:nvSpPr>
        <p:spPr/>
        <p:txBody>
          <a:bodyPr/>
          <a:lstStyle/>
          <a:p>
            <a:fld id="{DEE5BC03-7CE3-4FE3-BC0A-0ACCA8AC1F24}" type="slidenum">
              <a:rPr lang="en-US" smtClean="0"/>
              <a:pPr/>
              <a:t>13</a:t>
            </a:fld>
            <a:endParaRPr lang="en-US" dirty="0"/>
          </a:p>
        </p:txBody>
      </p:sp>
      <p:graphicFrame>
        <p:nvGraphicFramePr>
          <p:cNvPr id="5" name="Table 4">
            <a:extLst>
              <a:ext uri="{FF2B5EF4-FFF2-40B4-BE49-F238E27FC236}">
                <a16:creationId xmlns:a16="http://schemas.microsoft.com/office/drawing/2014/main" id="{62FB6489-3264-C35B-7178-B1D83D083174}"/>
              </a:ext>
            </a:extLst>
          </p:cNvPr>
          <p:cNvGraphicFramePr>
            <a:graphicFrameLocks noGrp="1"/>
          </p:cNvGraphicFramePr>
          <p:nvPr/>
        </p:nvGraphicFramePr>
        <p:xfrm>
          <a:off x="3144902" y="603885"/>
          <a:ext cx="5999098" cy="5650230"/>
        </p:xfrm>
        <a:graphic>
          <a:graphicData uri="http://schemas.openxmlformats.org/drawingml/2006/table">
            <a:tbl>
              <a:tblPr firstRow="1" firstCol="1" bandRow="1">
                <a:tableStyleId>{912C8C85-51F0-491E-9774-3900AFEF0FD7}</a:tableStyleId>
              </a:tblPr>
              <a:tblGrid>
                <a:gridCol w="3803279">
                  <a:extLst>
                    <a:ext uri="{9D8B030D-6E8A-4147-A177-3AD203B41FA5}">
                      <a16:colId xmlns:a16="http://schemas.microsoft.com/office/drawing/2014/main" val="1619965812"/>
                    </a:ext>
                  </a:extLst>
                </a:gridCol>
                <a:gridCol w="2195819">
                  <a:extLst>
                    <a:ext uri="{9D8B030D-6E8A-4147-A177-3AD203B41FA5}">
                      <a16:colId xmlns:a16="http://schemas.microsoft.com/office/drawing/2014/main" val="3003073967"/>
                    </a:ext>
                  </a:extLst>
                </a:gridCol>
              </a:tblGrid>
              <a:tr h="203486">
                <a:tc>
                  <a:txBody>
                    <a:bodyPr/>
                    <a:lstStyle/>
                    <a:p>
                      <a:pPr marL="0" marR="0"/>
                      <a:r>
                        <a:rPr lang="en-US" sz="1600" dirty="0">
                          <a:effectLst/>
                          <a:latin typeface="Times New Roman" panose="02020603050405020304" pitchFamily="18" charset="0"/>
                          <a:ea typeface="Aptos" panose="020B0004020202020204" pitchFamily="34" charset="0"/>
                          <a:cs typeface="Aptos" panose="020B0004020202020204" pitchFamily="34" charset="0"/>
                        </a:rPr>
                        <a:t>Event</a:t>
                      </a:r>
                    </a:p>
                  </a:txBody>
                  <a:tcPr marL="9525" marR="9525" marT="9525" marB="9525" anchor="ctr"/>
                </a:tc>
                <a:tc>
                  <a:txBody>
                    <a:bodyPr/>
                    <a:lstStyle/>
                    <a:p>
                      <a:pPr marL="0" marR="0"/>
                      <a:r>
                        <a:rPr lang="en-US" sz="1600" dirty="0">
                          <a:effectLst/>
                          <a:latin typeface="Times New Roman" panose="02020603050405020304" pitchFamily="18" charset="0"/>
                          <a:ea typeface="Aptos" panose="020B0004020202020204" pitchFamily="34" charset="0"/>
                          <a:cs typeface="Aptos" panose="020B0004020202020204" pitchFamily="34" charset="0"/>
                        </a:rPr>
                        <a:t>Date</a:t>
                      </a:r>
                    </a:p>
                  </a:txBody>
                  <a:tcPr marL="9525" marR="9525" marT="9525" marB="9525" anchor="ctr"/>
                </a:tc>
                <a:extLst>
                  <a:ext uri="{0D108BD9-81ED-4DB2-BD59-A6C34878D82A}">
                    <a16:rowId xmlns:a16="http://schemas.microsoft.com/office/drawing/2014/main" val="3823918147"/>
                  </a:ext>
                </a:extLst>
              </a:tr>
              <a:tr h="203486">
                <a:tc>
                  <a:txBody>
                    <a:bodyPr/>
                    <a:lstStyle/>
                    <a:p>
                      <a:pPr marL="0" marR="0"/>
                      <a:r>
                        <a:rPr lang="en-US" sz="1600" dirty="0">
                          <a:effectLst/>
                        </a:rPr>
                        <a:t>RFP issued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September 30,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764793408"/>
                  </a:ext>
                </a:extLst>
              </a:tr>
              <a:tr h="203486">
                <a:tc>
                  <a:txBody>
                    <a:bodyPr/>
                    <a:lstStyle/>
                    <a:p>
                      <a:pPr marL="0" marR="0"/>
                      <a:r>
                        <a:rPr lang="en-US" sz="1600" dirty="0">
                          <a:effectLst/>
                        </a:rPr>
                        <a:t>Optional Letter of Intent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October 8,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673385980"/>
                  </a:ext>
                </a:extLst>
              </a:tr>
              <a:tr h="203486">
                <a:tc>
                  <a:txBody>
                    <a:bodyPr/>
                    <a:lstStyle/>
                    <a:p>
                      <a:pPr marL="0" marR="0"/>
                      <a:r>
                        <a:rPr lang="en-US" sz="1600" dirty="0">
                          <a:effectLst/>
                        </a:rPr>
                        <a:t>Vendor Pre-Proposal Teleconference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October 8,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090282996"/>
                  </a:ext>
                </a:extLst>
              </a:tr>
              <a:tr h="203486">
                <a:tc>
                  <a:txBody>
                    <a:bodyPr/>
                    <a:lstStyle/>
                    <a:p>
                      <a:pPr marL="0" marR="0"/>
                      <a:r>
                        <a:rPr lang="en-US" sz="1600" dirty="0">
                          <a:effectLst/>
                        </a:rPr>
                        <a:t>Demo Accounts Active Date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10,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941295420"/>
                  </a:ext>
                </a:extLst>
              </a:tr>
              <a:tr h="384362">
                <a:tc>
                  <a:txBody>
                    <a:bodyPr/>
                    <a:lstStyle/>
                    <a:p>
                      <a:pPr marL="0" marR="0"/>
                      <a:r>
                        <a:rPr lang="en-US" sz="1600" dirty="0">
                          <a:effectLst/>
                        </a:rPr>
                        <a:t>Response to Pre-Proposal Conference Questions Posted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10,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74198051"/>
                  </a:ext>
                </a:extLst>
              </a:tr>
              <a:tr h="384362">
                <a:tc>
                  <a:txBody>
                    <a:bodyPr/>
                    <a:lstStyle/>
                    <a:p>
                      <a:pPr marL="0" marR="0"/>
                      <a:r>
                        <a:rPr lang="en-US" sz="1600" dirty="0">
                          <a:effectLst/>
                        </a:rPr>
                        <a:t>Final Vendor questions, comments, and complaints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21,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3354713449"/>
                  </a:ext>
                </a:extLst>
              </a:tr>
              <a:tr h="384362">
                <a:tc>
                  <a:txBody>
                    <a:bodyPr/>
                    <a:lstStyle/>
                    <a:p>
                      <a:pPr marL="0" marR="0"/>
                      <a:r>
                        <a:rPr lang="en-US" sz="1600" dirty="0">
                          <a:effectLst/>
                        </a:rPr>
                        <a:t>Written responses to final Vendor questions, comments, and complaints</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23,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2763288487"/>
                  </a:ext>
                </a:extLst>
              </a:tr>
              <a:tr h="203486">
                <a:tc>
                  <a:txBody>
                    <a:bodyPr/>
                    <a:lstStyle/>
                    <a:p>
                      <a:pPr marL="0" marR="0"/>
                      <a:r>
                        <a:rPr lang="en-US" sz="1600" dirty="0">
                          <a:effectLst/>
                        </a:rPr>
                        <a:t>Vendor Responses and Client References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29,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707683151"/>
                  </a:ext>
                </a:extLst>
              </a:tr>
              <a:tr h="384362">
                <a:tc>
                  <a:txBody>
                    <a:bodyPr/>
                    <a:lstStyle/>
                    <a:p>
                      <a:pPr marL="0" marR="0"/>
                      <a:r>
                        <a:rPr lang="en-US" sz="1600" dirty="0">
                          <a:effectLst/>
                          <a:highlight>
                            <a:srgbClr val="FFFF00"/>
                          </a:highlight>
                        </a:rPr>
                        <a:t>Evaluation of Responses &amp; Conclusion of Demo use of Vendor Solutions</a:t>
                      </a:r>
                      <a:endParaRPr lang="en-US" sz="1600" dirty="0">
                        <a:effectLst/>
                        <a:highlight>
                          <a:srgbClr val="FFFF00"/>
                        </a:highligh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highlight>
                            <a:srgbClr val="FFFF00"/>
                          </a:highlight>
                        </a:rPr>
                        <a:t>October 30- November 8, 2024</a:t>
                      </a:r>
                      <a:endParaRPr lang="en-US" sz="1600" dirty="0">
                        <a:effectLst/>
                        <a:highlight>
                          <a:srgbClr val="FFFF00"/>
                        </a:highligh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884740410"/>
                  </a:ext>
                </a:extLst>
              </a:tr>
              <a:tr h="384362">
                <a:tc>
                  <a:txBody>
                    <a:bodyPr/>
                    <a:lstStyle/>
                    <a:p>
                      <a:pPr marL="0" marR="0"/>
                      <a:r>
                        <a:rPr lang="en-US" sz="1600">
                          <a:effectLst/>
                        </a:rPr>
                        <a:t>Optional Vendor Demonstrations &amp; Presentations</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(TBD) November 12-14,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874510626"/>
                  </a:ext>
                </a:extLst>
              </a:tr>
              <a:tr h="203486">
                <a:tc>
                  <a:txBody>
                    <a:bodyPr/>
                    <a:lstStyle/>
                    <a:p>
                      <a:pPr marL="0" marR="0"/>
                      <a:r>
                        <a:rPr lang="en-US" sz="1600">
                          <a:effectLst/>
                        </a:rPr>
                        <a:t>Notification of Apparent Successful Vendor</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November 19,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4241451715"/>
                  </a:ext>
                </a:extLst>
              </a:tr>
              <a:tr h="203486">
                <a:tc>
                  <a:txBody>
                    <a:bodyPr/>
                    <a:lstStyle/>
                    <a:p>
                      <a:pPr marL="0" marR="0"/>
                      <a:r>
                        <a:rPr lang="en-US" sz="1600">
                          <a:effectLst/>
                        </a:rPr>
                        <a:t>Vendor requests for debriefing due (Optional)</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November 22, 2024,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653549881"/>
                  </a:ext>
                </a:extLst>
              </a:tr>
              <a:tr h="203486">
                <a:tc>
                  <a:txBody>
                    <a:bodyPr/>
                    <a:lstStyle/>
                    <a:p>
                      <a:pPr marL="0" marR="0"/>
                      <a:r>
                        <a:rPr lang="en-US" sz="1600">
                          <a:effectLst/>
                        </a:rPr>
                        <a:t>Optional Vendor debriefings</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December 3-5,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999953727"/>
                  </a:ext>
                </a:extLst>
              </a:tr>
              <a:tr h="203486">
                <a:tc>
                  <a:txBody>
                    <a:bodyPr/>
                    <a:lstStyle/>
                    <a:p>
                      <a:pPr marL="0" marR="0"/>
                      <a:r>
                        <a:rPr lang="en-US" sz="1600" dirty="0">
                          <a:effectLst/>
                        </a:rPr>
                        <a:t>Contract Approval &amp; Signature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TBD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877788996"/>
                  </a:ext>
                </a:extLst>
              </a:tr>
            </a:tbl>
          </a:graphicData>
        </a:graphic>
      </p:graphicFrame>
    </p:spTree>
    <p:extLst>
      <p:ext uri="{BB962C8B-B14F-4D97-AF65-F5344CB8AC3E}">
        <p14:creationId xmlns:p14="http://schemas.microsoft.com/office/powerpoint/2010/main" val="392003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49237-267A-C053-1145-D3B3AA9125BB}"/>
              </a:ext>
            </a:extLst>
          </p:cNvPr>
          <p:cNvSpPr>
            <a:spLocks noGrp="1"/>
          </p:cNvSpPr>
          <p:nvPr>
            <p:ph type="title"/>
          </p:nvPr>
        </p:nvSpPr>
        <p:spPr/>
        <p:txBody>
          <a:bodyPr/>
          <a:lstStyle/>
          <a:p>
            <a:r>
              <a:rPr lang="en-US" dirty="0"/>
              <a:t>Evaluation committee members</a:t>
            </a:r>
          </a:p>
        </p:txBody>
      </p:sp>
      <p:sp>
        <p:nvSpPr>
          <p:cNvPr id="6" name="Content Placeholder 5">
            <a:extLst>
              <a:ext uri="{FF2B5EF4-FFF2-40B4-BE49-F238E27FC236}">
                <a16:creationId xmlns:a16="http://schemas.microsoft.com/office/drawing/2014/main" id="{7ADA068F-52A2-9D18-8946-7C508C8042EE}"/>
              </a:ext>
            </a:extLst>
          </p:cNvPr>
          <p:cNvSpPr>
            <a:spLocks noGrp="1"/>
          </p:cNvSpPr>
          <p:nvPr>
            <p:ph idx="1"/>
          </p:nvPr>
        </p:nvSpPr>
        <p:spPr>
          <a:xfrm>
            <a:off x="536860" y="2415154"/>
            <a:ext cx="8336975" cy="4442846"/>
          </a:xfrm>
        </p:spPr>
        <p:txBody>
          <a:bodyPr numCol="3"/>
          <a:lstStyle/>
          <a:p>
            <a:r>
              <a:rPr lang="en-US" b="1" dirty="0"/>
              <a:t>Student</a:t>
            </a:r>
          </a:p>
          <a:p>
            <a:r>
              <a:rPr lang="en-US" b="1" dirty="0"/>
              <a:t>Student Services</a:t>
            </a:r>
          </a:p>
          <a:p>
            <a:r>
              <a:rPr lang="en-US" b="1" dirty="0"/>
              <a:t>Academic Advising</a:t>
            </a:r>
          </a:p>
          <a:p>
            <a:r>
              <a:rPr lang="en-US" b="1" dirty="0"/>
              <a:t>Accessibility</a:t>
            </a:r>
          </a:p>
          <a:p>
            <a:r>
              <a:rPr lang="en-US" b="1" dirty="0"/>
              <a:t>Registrar</a:t>
            </a:r>
          </a:p>
          <a:p>
            <a:pPr marL="0" indent="0">
              <a:buNone/>
            </a:pPr>
            <a:endParaRPr lang="en-US" dirty="0"/>
          </a:p>
          <a:p>
            <a:pPr marL="0" indent="0">
              <a:buNone/>
            </a:pPr>
            <a:endParaRPr lang="en-US" dirty="0"/>
          </a:p>
          <a:p>
            <a:r>
              <a:rPr lang="en-US" dirty="0"/>
              <a:t>Institutional Research</a:t>
            </a:r>
          </a:p>
          <a:p>
            <a:r>
              <a:rPr lang="en-US" dirty="0"/>
              <a:t>President</a:t>
            </a:r>
          </a:p>
          <a:p>
            <a:r>
              <a:rPr lang="en-US" dirty="0"/>
              <a:t>Business Advisory Committee (BAC)</a:t>
            </a:r>
          </a:p>
          <a:p>
            <a:r>
              <a:rPr lang="en-US" dirty="0"/>
              <a:t>Information Technology (IT)/Security</a:t>
            </a:r>
          </a:p>
          <a:p>
            <a:r>
              <a:rPr lang="en-US" dirty="0"/>
              <a:t>Academic Affairs</a:t>
            </a:r>
          </a:p>
          <a:p>
            <a:r>
              <a:rPr lang="en-US" dirty="0"/>
              <a:t>Equity (DEOC)</a:t>
            </a:r>
          </a:p>
          <a:p>
            <a:r>
              <a:rPr lang="en-US" dirty="0"/>
              <a:t>Basic Education</a:t>
            </a:r>
          </a:p>
          <a:p>
            <a:r>
              <a:rPr lang="en-US" dirty="0"/>
              <a:t>State Board</a:t>
            </a:r>
          </a:p>
          <a:p>
            <a:r>
              <a:rPr lang="en-US" dirty="0"/>
              <a:t>Representative</a:t>
            </a:r>
          </a:p>
          <a:p>
            <a:r>
              <a:rPr lang="en-US" dirty="0"/>
              <a:t>Faculty</a:t>
            </a:r>
          </a:p>
        </p:txBody>
      </p:sp>
      <p:sp>
        <p:nvSpPr>
          <p:cNvPr id="3" name="Slide Number Placeholder 2">
            <a:extLst>
              <a:ext uri="{FF2B5EF4-FFF2-40B4-BE49-F238E27FC236}">
                <a16:creationId xmlns:a16="http://schemas.microsoft.com/office/drawing/2014/main" id="{967B97A6-D430-6096-097A-BDA22C8CF048}"/>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3441619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8D51-6146-768F-8A81-06B19C59B85D}"/>
              </a:ext>
            </a:extLst>
          </p:cNvPr>
          <p:cNvSpPr>
            <a:spLocks noGrp="1"/>
          </p:cNvSpPr>
          <p:nvPr>
            <p:ph type="title"/>
          </p:nvPr>
        </p:nvSpPr>
        <p:spPr>
          <a:xfrm>
            <a:off x="280737" y="1549400"/>
            <a:ext cx="8593388" cy="796925"/>
          </a:xfrm>
        </p:spPr>
        <p:txBody>
          <a:bodyPr/>
          <a:lstStyle/>
          <a:p>
            <a:r>
              <a:rPr lang="en-US" dirty="0"/>
              <a:t>Early Adopter COMMUNITY OF PRACTICE</a:t>
            </a:r>
          </a:p>
        </p:txBody>
      </p:sp>
      <p:sp>
        <p:nvSpPr>
          <p:cNvPr id="3" name="Content Placeholder 2">
            <a:extLst>
              <a:ext uri="{FF2B5EF4-FFF2-40B4-BE49-F238E27FC236}">
                <a16:creationId xmlns:a16="http://schemas.microsoft.com/office/drawing/2014/main" id="{C956D903-D4D5-2CA3-6480-A04680765848}"/>
              </a:ext>
            </a:extLst>
          </p:cNvPr>
          <p:cNvSpPr>
            <a:spLocks noGrp="1"/>
          </p:cNvSpPr>
          <p:nvPr>
            <p:ph idx="1"/>
          </p:nvPr>
        </p:nvSpPr>
        <p:spPr>
          <a:xfrm>
            <a:off x="536860" y="2415155"/>
            <a:ext cx="8336975" cy="3757046"/>
          </a:xfrm>
        </p:spPr>
        <p:txBody>
          <a:bodyPr/>
          <a:lstStyle/>
          <a:p>
            <a:pPr marL="0" indent="0">
              <a:buNone/>
            </a:pPr>
            <a:r>
              <a:rPr lang="en-US" dirty="0"/>
              <a:t>Participating institutions will receive:</a:t>
            </a:r>
          </a:p>
          <a:p>
            <a:pPr lvl="1"/>
            <a:r>
              <a:rPr lang="en-US" dirty="0"/>
              <a:t>Funding: Up to $50,000 to support the technical and professional development needs of early adopter colleges </a:t>
            </a:r>
          </a:p>
          <a:p>
            <a:pPr lvl="1"/>
            <a:r>
              <a:rPr lang="en-US" dirty="0"/>
              <a:t>Technical assistance: </a:t>
            </a:r>
            <a:r>
              <a:rPr lang="en-US" dirty="0">
                <a:hlinkClick r:id="rId2"/>
              </a:rPr>
              <a:t>Jobs for the Future (JFF)</a:t>
            </a:r>
            <a:r>
              <a:rPr lang="en-US" dirty="0"/>
              <a:t> will provide technical assistance to equip colleges with the tools and strategies to support students from recruitment to graduation. </a:t>
            </a:r>
          </a:p>
          <a:p>
            <a:pPr lvl="1"/>
            <a:r>
              <a:rPr lang="en-US" dirty="0"/>
              <a:t>Peer support: Connect with peers across the state and develop a strong network of support. The CoP will share promising practices, troubleshoot challenges, and gain valuable insights from across the state.</a:t>
            </a:r>
          </a:p>
          <a:p>
            <a:endParaRPr lang="en-US" dirty="0"/>
          </a:p>
        </p:txBody>
      </p:sp>
      <p:sp>
        <p:nvSpPr>
          <p:cNvPr id="4" name="Slide Number Placeholder 3">
            <a:extLst>
              <a:ext uri="{FF2B5EF4-FFF2-40B4-BE49-F238E27FC236}">
                <a16:creationId xmlns:a16="http://schemas.microsoft.com/office/drawing/2014/main" id="{A368E17B-2521-71C4-209D-BA699D736C53}"/>
              </a:ext>
            </a:extLst>
          </p:cNvPr>
          <p:cNvSpPr>
            <a:spLocks noGrp="1"/>
          </p:cNvSpPr>
          <p:nvPr>
            <p:ph type="sldNum" sz="quarter" idx="12"/>
          </p:nvPr>
        </p:nvSpPr>
        <p:spPr>
          <a:xfrm>
            <a:off x="8406245" y="6483926"/>
            <a:ext cx="467590" cy="237549"/>
          </a:xfrm>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5413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
          <p:cNvSpPr txBox="1"/>
          <p:nvPr/>
        </p:nvSpPr>
        <p:spPr>
          <a:xfrm>
            <a:off x="480386" y="3696857"/>
            <a:ext cx="6494175" cy="1315715"/>
          </a:xfrm>
          <a:prstGeom prst="rect">
            <a:avLst/>
          </a:prstGeom>
          <a:noFill/>
          <a:ln>
            <a:noFill/>
          </a:ln>
        </p:spPr>
        <p:txBody>
          <a:bodyPr spcFirstLastPara="1" wrap="square" lIns="68569" tIns="34275" rIns="68569" bIns="34275" anchor="t" anchorCtr="0">
            <a:spAutoFit/>
          </a:bodyPr>
          <a:lstStyle/>
          <a:p>
            <a:r>
              <a:rPr lang="en-US" sz="3000" b="1">
                <a:solidFill>
                  <a:srgbClr val="003764"/>
                </a:solidFill>
                <a:latin typeface="Libre Franklin Medium"/>
                <a:ea typeface="Libre Franklin Medium"/>
                <a:cs typeface="Libre Franklin Medium"/>
                <a:sym typeface="Libre Franklin Medium"/>
              </a:rPr>
              <a:t>Math Placement Project Grant </a:t>
            </a:r>
            <a:endParaRPr sz="3000" b="1">
              <a:solidFill>
                <a:srgbClr val="003764"/>
              </a:solidFill>
              <a:latin typeface="Libre Franklin Medium"/>
              <a:ea typeface="Libre Franklin Medium"/>
              <a:cs typeface="Libre Franklin Medium"/>
              <a:sym typeface="Libre Franklin Medium"/>
            </a:endParaRPr>
          </a:p>
          <a:p>
            <a:r>
              <a:rPr lang="en-US" sz="2100" b="1">
                <a:solidFill>
                  <a:srgbClr val="003764"/>
                </a:solidFill>
                <a:latin typeface="Libre Franklin Medium"/>
                <a:ea typeface="Libre Franklin Medium"/>
                <a:cs typeface="Libre Franklin Medium"/>
                <a:sym typeface="Libre Franklin Medium"/>
              </a:rPr>
              <a:t>Summer 2024 Instruction Commission </a:t>
            </a:r>
            <a:endParaRPr sz="2100" b="1">
              <a:solidFill>
                <a:srgbClr val="003764"/>
              </a:solidFill>
              <a:latin typeface="Libre Franklin Medium"/>
              <a:ea typeface="Libre Franklin Medium"/>
              <a:cs typeface="Libre Franklin Medium"/>
              <a:sym typeface="Libre Franklin Medium"/>
            </a:endParaRPr>
          </a:p>
          <a:p>
            <a:r>
              <a:rPr lang="en-US" sz="3000" b="1">
                <a:solidFill>
                  <a:srgbClr val="003764"/>
                </a:solidFill>
                <a:latin typeface="Libre Franklin Medium"/>
                <a:ea typeface="Libre Franklin Medium"/>
                <a:cs typeface="Libre Franklin Medium"/>
                <a:sym typeface="Libre Franklin Medium"/>
              </a:rPr>
              <a:t> </a:t>
            </a:r>
            <a:endParaRPr sz="3000" b="1">
              <a:solidFill>
                <a:srgbClr val="003764"/>
              </a:solidFill>
              <a:latin typeface="Libre Franklin Medium"/>
              <a:ea typeface="Libre Franklin Medium"/>
              <a:cs typeface="Libre Franklin Medium"/>
              <a:sym typeface="Libre Franklin Medium"/>
            </a:endParaRPr>
          </a:p>
        </p:txBody>
      </p:sp>
      <p:sp>
        <p:nvSpPr>
          <p:cNvPr id="211" name="Google Shape;211;p1"/>
          <p:cNvSpPr txBox="1">
            <a:spLocks noGrp="1"/>
          </p:cNvSpPr>
          <p:nvPr>
            <p:ph type="title"/>
          </p:nvPr>
        </p:nvSpPr>
        <p:spPr>
          <a:xfrm>
            <a:off x="480394" y="4852163"/>
            <a:ext cx="7018875" cy="817425"/>
          </a:xfrm>
          <a:prstGeom prst="rect">
            <a:avLst/>
          </a:prstGeom>
          <a:noFill/>
          <a:ln>
            <a:noFill/>
          </a:ln>
        </p:spPr>
        <p:txBody>
          <a:bodyPr spcFirstLastPara="1" wrap="square" lIns="68569" tIns="34275" rIns="68569" bIns="34275" anchor="ctr" anchorCtr="0">
            <a:normAutofit/>
          </a:bodyPr>
          <a:lstStyle/>
          <a:p>
            <a:pPr>
              <a:buSzPts val="2160"/>
            </a:pPr>
            <a:r>
              <a:rPr lang="en-US" sz="1575" i="1">
                <a:latin typeface="Libre Franklin"/>
                <a:ea typeface="Libre Franklin"/>
                <a:cs typeface="Libre Franklin"/>
                <a:sym typeface="Libre Franklin"/>
              </a:rPr>
              <a:t>Jamie Traugott, Director of Student Services &amp; K12 Alignment</a:t>
            </a:r>
            <a:endParaRPr sz="1575" i="1">
              <a:latin typeface="Libre Franklin"/>
              <a:ea typeface="Libre Franklin"/>
              <a:cs typeface="Libre Franklin"/>
              <a:sym typeface="Libre Franklin"/>
            </a:endParaRPr>
          </a:p>
          <a:p>
            <a:pPr>
              <a:buSzPts val="2160"/>
            </a:pPr>
            <a:r>
              <a:rPr lang="en-US" sz="1575" i="1">
                <a:latin typeface="Libre Franklin"/>
                <a:ea typeface="Libre Franklin"/>
                <a:cs typeface="Libre Franklin"/>
                <a:sym typeface="Libre Franklin"/>
              </a:rPr>
              <a:t>Dawn Draus, Policy Associate for Math Pathways &amp; Placement</a:t>
            </a:r>
            <a:endParaRPr sz="1575" i="1">
              <a:latin typeface="Libre Franklin"/>
              <a:ea typeface="Libre Franklin"/>
              <a:cs typeface="Libre Franklin"/>
              <a:sym typeface="Libre Franklin"/>
            </a:endParaRPr>
          </a:p>
        </p:txBody>
      </p:sp>
      <p:sp>
        <p:nvSpPr>
          <p:cNvPr id="212" name="Google Shape;212;p1"/>
          <p:cNvSpPr txBox="1">
            <a:spLocks noGrp="1"/>
          </p:cNvSpPr>
          <p:nvPr>
            <p:ph type="body" idx="2"/>
          </p:nvPr>
        </p:nvSpPr>
        <p:spPr>
          <a:xfrm>
            <a:off x="480394" y="4591481"/>
            <a:ext cx="3461175" cy="361350"/>
          </a:xfrm>
          <a:prstGeom prst="rect">
            <a:avLst/>
          </a:prstGeom>
          <a:noFill/>
          <a:ln>
            <a:noFill/>
          </a:ln>
        </p:spPr>
        <p:txBody>
          <a:bodyPr spcFirstLastPara="1" wrap="square" lIns="68569" tIns="34275" rIns="68569" bIns="34275" anchor="t" anchorCtr="0">
            <a:normAutofit/>
          </a:bodyPr>
          <a:lstStyle/>
          <a:p>
            <a:pPr marL="0" indent="0">
              <a:spcBef>
                <a:spcPts val="0"/>
              </a:spcBef>
            </a:pPr>
            <a:r>
              <a:rPr lang="en-US" sz="1575" b="1">
                <a:latin typeface="Libre Franklin"/>
                <a:ea typeface="Libre Franklin"/>
                <a:cs typeface="Libre Franklin"/>
                <a:sym typeface="Libre Franklin"/>
              </a:rPr>
              <a:t>August 1, 2024</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306e298d89c_0_235"/>
          <p:cNvSpPr/>
          <p:nvPr/>
        </p:nvSpPr>
        <p:spPr>
          <a:xfrm>
            <a:off x="7274275" y="902250"/>
            <a:ext cx="1676475" cy="1206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900"/>
            </a:pPr>
            <a:endParaRPr sz="1425">
              <a:solidFill>
                <a:srgbClr val="000000"/>
              </a:solidFill>
              <a:latin typeface="Arial"/>
              <a:ea typeface="Arial"/>
              <a:cs typeface="Arial"/>
              <a:sym typeface="Arial"/>
            </a:endParaRPr>
          </a:p>
        </p:txBody>
      </p:sp>
      <p:grpSp>
        <p:nvGrpSpPr>
          <p:cNvPr id="218" name="Google Shape;218;g306e298d89c_0_235"/>
          <p:cNvGrpSpPr/>
          <p:nvPr/>
        </p:nvGrpSpPr>
        <p:grpSpPr>
          <a:xfrm>
            <a:off x="7330112" y="1173276"/>
            <a:ext cx="1620735" cy="348016"/>
            <a:chOff x="7330103" y="163607"/>
            <a:chExt cx="1621019" cy="361500"/>
          </a:xfrm>
        </p:grpSpPr>
        <p:pic>
          <p:nvPicPr>
            <p:cNvPr id="219" name="Google Shape;219;g306e298d89c_0_235"/>
            <p:cNvPicPr preferRelativeResize="0"/>
            <p:nvPr/>
          </p:nvPicPr>
          <p:blipFill rotWithShape="1">
            <a:blip r:embed="rId3">
              <a:alphaModFix/>
            </a:blip>
            <a:srcRect/>
            <a:stretch/>
          </p:blipFill>
          <p:spPr>
            <a:xfrm>
              <a:off x="7330103" y="193488"/>
              <a:ext cx="301750" cy="301750"/>
            </a:xfrm>
            <a:prstGeom prst="rect">
              <a:avLst/>
            </a:prstGeom>
            <a:noFill/>
            <a:ln>
              <a:noFill/>
            </a:ln>
          </p:spPr>
        </p:pic>
        <p:sp>
          <p:nvSpPr>
            <p:cNvPr id="220" name="Google Shape;220;g306e298d89c_0_235"/>
            <p:cNvSpPr txBox="1"/>
            <p:nvPr/>
          </p:nvSpPr>
          <p:spPr>
            <a:xfrm>
              <a:off x="7571122" y="163607"/>
              <a:ext cx="13800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Precollege</a:t>
              </a:r>
              <a:endParaRPr sz="900">
                <a:solidFill>
                  <a:schemeClr val="dk2"/>
                </a:solidFill>
                <a:latin typeface="Raleway SemiBold"/>
                <a:ea typeface="Raleway SemiBold"/>
                <a:cs typeface="Raleway SemiBold"/>
                <a:sym typeface="Raleway SemiBold"/>
              </a:endParaRPr>
            </a:p>
          </p:txBody>
        </p:sp>
      </p:grpSp>
      <p:grpSp>
        <p:nvGrpSpPr>
          <p:cNvPr id="221" name="Google Shape;221;g306e298d89c_0_235"/>
          <p:cNvGrpSpPr/>
          <p:nvPr/>
        </p:nvGrpSpPr>
        <p:grpSpPr>
          <a:xfrm>
            <a:off x="7330111" y="1447950"/>
            <a:ext cx="1748189" cy="348016"/>
            <a:chOff x="7330099" y="483898"/>
            <a:chExt cx="1748495" cy="361500"/>
          </a:xfrm>
        </p:grpSpPr>
        <p:pic>
          <p:nvPicPr>
            <p:cNvPr id="222" name="Google Shape;222;g306e298d89c_0_235"/>
            <p:cNvPicPr preferRelativeResize="0"/>
            <p:nvPr/>
          </p:nvPicPr>
          <p:blipFill rotWithShape="1">
            <a:blip r:embed="rId4">
              <a:alphaModFix/>
            </a:blip>
            <a:srcRect/>
            <a:stretch/>
          </p:blipFill>
          <p:spPr>
            <a:xfrm>
              <a:off x="7330099" y="513775"/>
              <a:ext cx="301752" cy="301752"/>
            </a:xfrm>
            <a:prstGeom prst="rect">
              <a:avLst/>
            </a:prstGeom>
            <a:noFill/>
            <a:ln>
              <a:noFill/>
            </a:ln>
          </p:spPr>
        </p:pic>
        <p:sp>
          <p:nvSpPr>
            <p:cNvPr id="223" name="Google Shape;223;g306e298d89c_0_235"/>
            <p:cNvSpPr txBox="1"/>
            <p:nvPr/>
          </p:nvSpPr>
          <p:spPr>
            <a:xfrm>
              <a:off x="7560894" y="483898"/>
              <a:ext cx="15177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College with Co-Reqs</a:t>
              </a:r>
              <a:endParaRPr sz="900">
                <a:solidFill>
                  <a:schemeClr val="dk2"/>
                </a:solidFill>
                <a:latin typeface="Raleway SemiBold"/>
                <a:ea typeface="Raleway SemiBold"/>
                <a:cs typeface="Raleway SemiBold"/>
                <a:sym typeface="Raleway SemiBold"/>
              </a:endParaRPr>
            </a:p>
          </p:txBody>
        </p:sp>
      </p:grpSp>
      <p:grpSp>
        <p:nvGrpSpPr>
          <p:cNvPr id="224" name="Google Shape;224;g306e298d89c_0_235"/>
          <p:cNvGrpSpPr/>
          <p:nvPr/>
        </p:nvGrpSpPr>
        <p:grpSpPr>
          <a:xfrm>
            <a:off x="7330101" y="1745376"/>
            <a:ext cx="1747654" cy="348016"/>
            <a:chOff x="7330089" y="834070"/>
            <a:chExt cx="1747960" cy="361500"/>
          </a:xfrm>
        </p:grpSpPr>
        <p:pic>
          <p:nvPicPr>
            <p:cNvPr id="225" name="Google Shape;225;g306e298d89c_0_235"/>
            <p:cNvPicPr preferRelativeResize="0"/>
            <p:nvPr/>
          </p:nvPicPr>
          <p:blipFill rotWithShape="1">
            <a:blip r:embed="rId5">
              <a:alphaModFix/>
            </a:blip>
            <a:srcRect/>
            <a:stretch/>
          </p:blipFill>
          <p:spPr>
            <a:xfrm>
              <a:off x="7330089" y="834075"/>
              <a:ext cx="301752" cy="283464"/>
            </a:xfrm>
            <a:prstGeom prst="rect">
              <a:avLst/>
            </a:prstGeom>
            <a:noFill/>
            <a:ln>
              <a:noFill/>
            </a:ln>
          </p:spPr>
        </p:pic>
        <p:sp>
          <p:nvSpPr>
            <p:cNvPr id="226" name="Google Shape;226;g306e298d89c_0_235"/>
            <p:cNvSpPr txBox="1"/>
            <p:nvPr/>
          </p:nvSpPr>
          <p:spPr>
            <a:xfrm>
              <a:off x="7581349" y="834070"/>
              <a:ext cx="14967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College Level</a:t>
              </a:r>
              <a:endParaRPr sz="900">
                <a:solidFill>
                  <a:schemeClr val="dk2"/>
                </a:solidFill>
                <a:latin typeface="Raleway SemiBold"/>
                <a:ea typeface="Raleway SemiBold"/>
                <a:cs typeface="Raleway SemiBold"/>
                <a:sym typeface="Raleway SemiBold"/>
              </a:endParaRPr>
            </a:p>
          </p:txBody>
        </p:sp>
      </p:grpSp>
      <p:sp>
        <p:nvSpPr>
          <p:cNvPr id="227" name="Google Shape;227;g306e298d89c_0_235"/>
          <p:cNvSpPr txBox="1"/>
          <p:nvPr/>
        </p:nvSpPr>
        <p:spPr>
          <a:xfrm>
            <a:off x="7270225" y="902250"/>
            <a:ext cx="1528200" cy="348075"/>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u="sng">
                <a:solidFill>
                  <a:schemeClr val="dk2"/>
                </a:solidFill>
                <a:latin typeface="Raleway SemiBold"/>
                <a:ea typeface="Raleway SemiBold"/>
                <a:cs typeface="Raleway SemiBold"/>
                <a:sym typeface="Raleway SemiBold"/>
              </a:rPr>
              <a:t>Placement Eligibility</a:t>
            </a:r>
            <a:r>
              <a:rPr lang="en-US" sz="900">
                <a:solidFill>
                  <a:schemeClr val="dk2"/>
                </a:solidFill>
                <a:latin typeface="Raleway SemiBold"/>
                <a:ea typeface="Raleway SemiBold"/>
                <a:cs typeface="Raleway SemiBold"/>
                <a:sym typeface="Raleway SemiBold"/>
              </a:rPr>
              <a:t>:</a:t>
            </a:r>
            <a:endParaRPr sz="900">
              <a:solidFill>
                <a:schemeClr val="dk2"/>
              </a:solidFill>
              <a:latin typeface="Raleway SemiBold"/>
              <a:ea typeface="Raleway SemiBold"/>
              <a:cs typeface="Raleway SemiBold"/>
              <a:sym typeface="Raleway SemiBold"/>
            </a:endParaRPr>
          </a:p>
        </p:txBody>
      </p:sp>
      <p:pic>
        <p:nvPicPr>
          <p:cNvPr id="228" name="Google Shape;228;g306e298d89c_0_235"/>
          <p:cNvPicPr preferRelativeResize="0"/>
          <p:nvPr/>
        </p:nvPicPr>
        <p:blipFill rotWithShape="1">
          <a:blip r:embed="rId6">
            <a:alphaModFix/>
          </a:blip>
          <a:srcRect r="13103" b="9247"/>
          <a:stretch/>
        </p:blipFill>
        <p:spPr>
          <a:xfrm>
            <a:off x="152400" y="1009650"/>
            <a:ext cx="7117819" cy="4955400"/>
          </a:xfrm>
          <a:prstGeom prst="rect">
            <a:avLst/>
          </a:prstGeom>
          <a:noFill/>
          <a:ln>
            <a:noFill/>
          </a:ln>
        </p:spPr>
      </p:pic>
      <p:sp>
        <p:nvSpPr>
          <p:cNvPr id="229" name="Google Shape;229;g306e298d89c_0_235"/>
          <p:cNvSpPr/>
          <p:nvPr/>
        </p:nvSpPr>
        <p:spPr>
          <a:xfrm>
            <a:off x="6331856" y="2036531"/>
            <a:ext cx="879975" cy="3891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endParaRPr sz="1350">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g306e298d89c_0_301"/>
          <p:cNvPicPr preferRelativeResize="0"/>
          <p:nvPr/>
        </p:nvPicPr>
        <p:blipFill rotWithShape="1">
          <a:blip r:embed="rId3">
            <a:alphaModFix/>
          </a:blip>
          <a:srcRect/>
          <a:stretch/>
        </p:blipFill>
        <p:spPr>
          <a:xfrm>
            <a:off x="71438" y="857250"/>
            <a:ext cx="9001125" cy="5143500"/>
          </a:xfrm>
          <a:prstGeom prst="rect">
            <a:avLst/>
          </a:prstGeom>
          <a:noFill/>
          <a:ln>
            <a:noFill/>
          </a:ln>
        </p:spPr>
      </p:pic>
      <p:sp>
        <p:nvSpPr>
          <p:cNvPr id="235" name="Google Shape;235;g306e298d89c_0_301"/>
          <p:cNvSpPr/>
          <p:nvPr/>
        </p:nvSpPr>
        <p:spPr>
          <a:xfrm>
            <a:off x="7498300" y="1839100"/>
            <a:ext cx="1481625" cy="3381525"/>
          </a:xfrm>
          <a:prstGeom prst="rect">
            <a:avLst/>
          </a:pr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900"/>
            </a:pPr>
            <a:endParaRPr sz="1425">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5"/>
          <p:cNvSpPr txBox="1">
            <a:spLocks noGrp="1"/>
          </p:cNvSpPr>
          <p:nvPr>
            <p:ph type="title"/>
          </p:nvPr>
        </p:nvSpPr>
        <p:spPr>
          <a:xfrm>
            <a:off x="536861" y="2019702"/>
            <a:ext cx="8336975" cy="597803"/>
          </a:xfrm>
          <a:prstGeom prst="rect">
            <a:avLst/>
          </a:prstGeom>
          <a:noFill/>
          <a:ln>
            <a:noFill/>
          </a:ln>
        </p:spPr>
        <p:txBody>
          <a:bodyPr spcFirstLastPara="1" wrap="square" lIns="68569" tIns="34275" rIns="68569" bIns="34275" anchor="t" anchorCtr="0">
            <a:noAutofit/>
          </a:bodyPr>
          <a:lstStyle/>
          <a:p>
            <a:pPr>
              <a:buClr>
                <a:srgbClr val="002060"/>
              </a:buClr>
              <a:buSzPts val="3600"/>
            </a:pPr>
            <a:r>
              <a:rPr lang="en-US" sz="2700">
                <a:solidFill>
                  <a:srgbClr val="002060"/>
                </a:solidFill>
              </a:rPr>
              <a:t>MATH PLACEMENT PROJECT </a:t>
            </a:r>
            <a:r>
              <a:rPr lang="en-US" sz="2700">
                <a:solidFill>
                  <a:srgbClr val="00206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GRANT</a:t>
            </a:r>
            <a:endParaRPr/>
          </a:p>
        </p:txBody>
      </p:sp>
      <p:sp>
        <p:nvSpPr>
          <p:cNvPr id="241" name="Google Shape;241;p5"/>
          <p:cNvSpPr txBox="1">
            <a:spLocks noGrp="1"/>
          </p:cNvSpPr>
          <p:nvPr>
            <p:ph type="body" idx="1"/>
          </p:nvPr>
        </p:nvSpPr>
        <p:spPr>
          <a:xfrm>
            <a:off x="536888" y="2553674"/>
            <a:ext cx="8336925" cy="3186900"/>
          </a:xfrm>
          <a:prstGeom prst="rect">
            <a:avLst/>
          </a:prstGeom>
          <a:noFill/>
          <a:ln>
            <a:noFill/>
          </a:ln>
        </p:spPr>
        <p:txBody>
          <a:bodyPr spcFirstLastPara="1" wrap="square" lIns="68569" tIns="34275" rIns="68569" bIns="34275" anchor="t" anchorCtr="0">
            <a:noAutofit/>
          </a:bodyPr>
          <a:lstStyle/>
          <a:p>
            <a:pPr marL="0" indent="0">
              <a:lnSpc>
                <a:spcPct val="100000"/>
              </a:lnSpc>
              <a:spcBef>
                <a:spcPts val="0"/>
              </a:spcBef>
              <a:buSzPts val="1800"/>
              <a:buNone/>
            </a:pPr>
            <a:r>
              <a:rPr lang="en-US" sz="1575">
                <a:latin typeface="Calibri"/>
                <a:ea typeface="Calibri"/>
                <a:cs typeface="Calibri"/>
                <a:sym typeface="Calibri"/>
              </a:rPr>
              <a:t>The</a:t>
            </a:r>
            <a:r>
              <a:rPr lang="en-US" sz="1575" b="1">
                <a:latin typeface="Calibri"/>
                <a:ea typeface="Calibri"/>
                <a:cs typeface="Calibri"/>
                <a:sym typeface="Calibri"/>
              </a:rPr>
              <a:t> Math Placement Project Grant</a:t>
            </a:r>
            <a:r>
              <a:rPr lang="en-US" sz="1575">
                <a:latin typeface="Calibri"/>
                <a:ea typeface="Calibri"/>
                <a:cs typeface="Calibri"/>
                <a:sym typeface="Calibri"/>
              </a:rPr>
              <a:t> is managed by SBCTC and generously funded by College Spark Washington. </a:t>
            </a:r>
            <a:endParaRPr sz="1575">
              <a:latin typeface="Calibri"/>
              <a:ea typeface="Calibri"/>
              <a:cs typeface="Calibri"/>
              <a:sym typeface="Calibri"/>
            </a:endParaRPr>
          </a:p>
          <a:p>
            <a:pPr marL="0" indent="0">
              <a:lnSpc>
                <a:spcPct val="100000"/>
              </a:lnSpc>
              <a:spcBef>
                <a:spcPts val="900"/>
              </a:spcBef>
              <a:buSzPts val="1800"/>
              <a:buNone/>
            </a:pPr>
            <a:r>
              <a:rPr lang="en-US" sz="1575" b="1">
                <a:latin typeface="Calibri"/>
                <a:ea typeface="Calibri"/>
                <a:cs typeface="Calibri"/>
                <a:sym typeface="Calibri"/>
              </a:rPr>
              <a:t>Key Focus</a:t>
            </a:r>
            <a:r>
              <a:rPr lang="en-US" sz="1575">
                <a:latin typeface="Calibri"/>
                <a:ea typeface="Calibri"/>
                <a:cs typeface="Calibri"/>
                <a:sym typeface="Calibri"/>
              </a:rPr>
              <a:t> includes moving away from standardized testing and focusing on high school transcripts evaluation and implementing guided self-placement models designed for students to reflect on prior experiences with reading, writing and math. </a:t>
            </a:r>
            <a:endParaRPr sz="1575">
              <a:latin typeface="Calibri"/>
              <a:ea typeface="Calibri"/>
              <a:cs typeface="Calibri"/>
              <a:sym typeface="Calibri"/>
            </a:endParaRPr>
          </a:p>
          <a:p>
            <a:pPr marL="0" indent="0">
              <a:lnSpc>
                <a:spcPct val="100000"/>
              </a:lnSpc>
              <a:spcBef>
                <a:spcPts val="900"/>
              </a:spcBef>
              <a:buSzPts val="1800"/>
              <a:buNone/>
            </a:pPr>
            <a:r>
              <a:rPr lang="en-US" sz="1575">
                <a:latin typeface="Calibri"/>
                <a:ea typeface="Calibri"/>
                <a:cs typeface="Calibri"/>
                <a:sym typeface="Calibri"/>
              </a:rPr>
              <a:t>The </a:t>
            </a:r>
            <a:r>
              <a:rPr lang="en-US" sz="1575" b="1">
                <a:latin typeface="Calibri"/>
                <a:ea typeface="Calibri"/>
                <a:cs typeface="Calibri"/>
                <a:sym typeface="Calibri"/>
              </a:rPr>
              <a:t>purpose </a:t>
            </a:r>
            <a:r>
              <a:rPr lang="en-US" sz="1575">
                <a:latin typeface="Calibri"/>
                <a:ea typeface="Calibri"/>
                <a:cs typeface="Calibri"/>
                <a:sym typeface="Calibri"/>
              </a:rPr>
              <a:t>of this project is to create a cohort of colleges who are willing to share and learn from each other as they invest in examining and revising their current practices to ensure that all students who are currently eligible for placement into college level courses are being enrolled into those courses.  </a:t>
            </a:r>
            <a:endParaRPr sz="1575">
              <a:latin typeface="Calibri"/>
              <a:ea typeface="Calibri"/>
              <a:cs typeface="Calibri"/>
              <a:sym typeface="Calibri"/>
            </a:endParaRPr>
          </a:p>
          <a:p>
            <a:pPr marL="0" indent="0">
              <a:lnSpc>
                <a:spcPct val="100000"/>
              </a:lnSpc>
              <a:spcBef>
                <a:spcPts val="900"/>
              </a:spcBef>
              <a:spcAft>
                <a:spcPts val="900"/>
              </a:spcAft>
              <a:buSzPts val="1800"/>
              <a:buNone/>
            </a:pPr>
            <a:r>
              <a:rPr lang="en-US" sz="1575" b="1">
                <a:latin typeface="Calibri"/>
                <a:ea typeface="Calibri"/>
                <a:cs typeface="Calibri"/>
                <a:sym typeface="Calibri"/>
              </a:rPr>
              <a:t>Pilot colleges</a:t>
            </a:r>
            <a:r>
              <a:rPr lang="en-US" sz="1575">
                <a:latin typeface="Calibri"/>
                <a:ea typeface="Calibri"/>
                <a:cs typeface="Calibri"/>
                <a:sym typeface="Calibri"/>
              </a:rPr>
              <a:t> agree to use the GRID for placement and enter data into ctcLink.</a:t>
            </a:r>
            <a:endParaRPr sz="1575">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2</a:t>
            </a:fld>
            <a:endParaRPr lang="en-US" sz="700"/>
          </a:p>
        </p:txBody>
      </p:sp>
      <p:sp>
        <p:nvSpPr>
          <p:cNvPr id="10" name="Title 2">
            <a:extLst>
              <a:ext uri="{FF2B5EF4-FFF2-40B4-BE49-F238E27FC236}">
                <a16:creationId xmlns:a16="http://schemas.microsoft.com/office/drawing/2014/main" id="{AD89EDB4-9003-0C7E-E234-E070C833C871}"/>
              </a:ext>
            </a:extLst>
          </p:cNvPr>
          <p:cNvSpPr>
            <a:spLocks noGrp="1"/>
          </p:cNvSpPr>
          <p:nvPr>
            <p:ph type="title"/>
          </p:nvPr>
        </p:nvSpPr>
        <p:spPr>
          <a:xfrm>
            <a:off x="519540" y="294198"/>
            <a:ext cx="8302337" cy="786457"/>
          </a:xfrm>
        </p:spPr>
        <p:txBody>
          <a:bodyPr/>
          <a:lstStyle/>
          <a:p>
            <a:endParaRPr lang="en-US"/>
          </a:p>
        </p:txBody>
      </p:sp>
      <p:pic>
        <p:nvPicPr>
          <p:cNvPr id="5" name="Content Placeholder 4">
            <a:extLst>
              <a:ext uri="{FF2B5EF4-FFF2-40B4-BE49-F238E27FC236}">
                <a16:creationId xmlns:a16="http://schemas.microsoft.com/office/drawing/2014/main" id="{68EFB7AF-1B63-7ECD-6BD3-08A3749571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19540" y="1323247"/>
            <a:ext cx="8336975" cy="4668706"/>
          </a:xfrm>
          <a:prstGeom prst="rect">
            <a:avLst/>
          </a:prstGeom>
          <a:noFill/>
          <a:ln>
            <a:noFill/>
          </a:ln>
        </p:spPr>
      </p:pic>
    </p:spTree>
    <p:extLst>
      <p:ext uri="{BB962C8B-B14F-4D97-AF65-F5344CB8AC3E}">
        <p14:creationId xmlns:p14="http://schemas.microsoft.com/office/powerpoint/2010/main" val="61151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2ef370006ad_0_10"/>
          <p:cNvSpPr txBox="1">
            <a:spLocks noGrp="1"/>
          </p:cNvSpPr>
          <p:nvPr>
            <p:ph type="title"/>
          </p:nvPr>
        </p:nvSpPr>
        <p:spPr>
          <a:xfrm>
            <a:off x="536864" y="2019694"/>
            <a:ext cx="3672225" cy="597825"/>
          </a:xfrm>
          <a:prstGeom prst="rect">
            <a:avLst/>
          </a:prstGeom>
          <a:noFill/>
          <a:ln>
            <a:noFill/>
          </a:ln>
        </p:spPr>
        <p:txBody>
          <a:bodyPr spcFirstLastPara="1" wrap="square" lIns="68569" tIns="34275" rIns="68569" bIns="34275" anchor="t" anchorCtr="0">
            <a:noAutofit/>
          </a:bodyPr>
          <a:lstStyle/>
          <a:p>
            <a:pPr>
              <a:buClr>
                <a:srgbClr val="002060"/>
              </a:buClr>
              <a:buSzPts val="3600"/>
            </a:pPr>
            <a:r>
              <a:rPr lang="en-US" sz="2400">
                <a:solidFill>
                  <a:srgbClr val="002060"/>
                </a:solidFill>
              </a:rPr>
              <a:t>MATH PLACEMENT PROJECT - PILOT COLLEGES</a:t>
            </a:r>
            <a:endParaRPr sz="2325"/>
          </a:p>
        </p:txBody>
      </p:sp>
      <p:sp>
        <p:nvSpPr>
          <p:cNvPr id="247" name="Google Shape;247;g2ef370006ad_0_10"/>
          <p:cNvSpPr txBox="1">
            <a:spLocks noGrp="1"/>
          </p:cNvSpPr>
          <p:nvPr>
            <p:ph type="body" idx="1"/>
          </p:nvPr>
        </p:nvSpPr>
        <p:spPr>
          <a:xfrm>
            <a:off x="536869" y="3107044"/>
            <a:ext cx="3318525" cy="2195100"/>
          </a:xfrm>
          <a:prstGeom prst="rect">
            <a:avLst/>
          </a:prstGeom>
          <a:noFill/>
          <a:ln>
            <a:noFill/>
          </a:ln>
        </p:spPr>
        <p:txBody>
          <a:bodyPr spcFirstLastPara="1" wrap="square" lIns="68569" tIns="34275" rIns="68569" bIns="34275" anchor="t" anchorCtr="0">
            <a:noAutofit/>
          </a:bodyPr>
          <a:lstStyle/>
          <a:p>
            <a:pPr indent="-271463">
              <a:lnSpc>
                <a:spcPct val="115000"/>
              </a:lnSpc>
              <a:spcBef>
                <a:spcPts val="900"/>
              </a:spcBef>
              <a:buSzPts val="2100"/>
              <a:buFont typeface="Calibri"/>
              <a:buChar char="●"/>
            </a:pPr>
            <a:r>
              <a:rPr lang="en-US" sz="1575">
                <a:latin typeface="Calibri"/>
                <a:ea typeface="Calibri"/>
                <a:cs typeface="Calibri"/>
                <a:sym typeface="Calibri"/>
              </a:rPr>
              <a:t>Cascadia College</a:t>
            </a:r>
            <a:endParaRPr sz="1575">
              <a:latin typeface="Calibri"/>
              <a:ea typeface="Calibri"/>
              <a:cs typeface="Calibri"/>
              <a:sym typeface="Calibri"/>
            </a:endParaRPr>
          </a:p>
          <a:p>
            <a:pPr indent="-271463">
              <a:lnSpc>
                <a:spcPct val="115000"/>
              </a:lnSpc>
              <a:spcBef>
                <a:spcPts val="0"/>
              </a:spcBef>
              <a:buSzPts val="2100"/>
              <a:buFont typeface="Calibri"/>
              <a:buChar char="●"/>
            </a:pPr>
            <a:r>
              <a:rPr lang="en-US" sz="1575">
                <a:latin typeface="Calibri"/>
                <a:ea typeface="Calibri"/>
                <a:cs typeface="Calibri"/>
                <a:sym typeface="Calibri"/>
              </a:rPr>
              <a:t>Everett Community College</a:t>
            </a:r>
            <a:endParaRPr sz="1575">
              <a:latin typeface="Calibri"/>
              <a:ea typeface="Calibri"/>
              <a:cs typeface="Calibri"/>
              <a:sym typeface="Calibri"/>
            </a:endParaRPr>
          </a:p>
          <a:p>
            <a:pPr indent="-271463">
              <a:lnSpc>
                <a:spcPct val="115000"/>
              </a:lnSpc>
              <a:spcBef>
                <a:spcPts val="0"/>
              </a:spcBef>
              <a:buSzPts val="2100"/>
              <a:buFont typeface="Calibri"/>
              <a:buChar char="●"/>
            </a:pPr>
            <a:r>
              <a:rPr lang="en-US" sz="1575">
                <a:latin typeface="Calibri"/>
                <a:ea typeface="Calibri"/>
                <a:cs typeface="Calibri"/>
                <a:sym typeface="Calibri"/>
              </a:rPr>
              <a:t>Lower Columbia College </a:t>
            </a:r>
            <a:endParaRPr sz="1575">
              <a:latin typeface="Calibri"/>
              <a:ea typeface="Calibri"/>
              <a:cs typeface="Calibri"/>
              <a:sym typeface="Calibri"/>
            </a:endParaRPr>
          </a:p>
          <a:p>
            <a:pPr indent="-271463">
              <a:lnSpc>
                <a:spcPct val="115000"/>
              </a:lnSpc>
              <a:spcBef>
                <a:spcPts val="0"/>
              </a:spcBef>
              <a:buClr>
                <a:schemeClr val="dk1"/>
              </a:buClr>
              <a:buSzPts val="2100"/>
              <a:buFont typeface="Calibri"/>
              <a:buChar char="●"/>
            </a:pPr>
            <a:r>
              <a:rPr lang="en-US" sz="1575">
                <a:solidFill>
                  <a:schemeClr val="dk1"/>
                </a:solidFill>
                <a:latin typeface="Calibri"/>
                <a:ea typeface="Calibri"/>
                <a:cs typeface="Calibri"/>
                <a:sym typeface="Calibri"/>
              </a:rPr>
              <a:t>Renton Technical College</a:t>
            </a:r>
            <a:endParaRPr sz="1575">
              <a:latin typeface="Calibri"/>
              <a:ea typeface="Calibri"/>
              <a:cs typeface="Calibri"/>
              <a:sym typeface="Calibri"/>
            </a:endParaRPr>
          </a:p>
          <a:p>
            <a:pPr indent="-271463">
              <a:lnSpc>
                <a:spcPct val="115000"/>
              </a:lnSpc>
              <a:spcBef>
                <a:spcPts val="0"/>
              </a:spcBef>
              <a:buClr>
                <a:schemeClr val="dk1"/>
              </a:buClr>
              <a:buSzPts val="2100"/>
              <a:buFont typeface="Calibri"/>
              <a:buChar char="●"/>
            </a:pPr>
            <a:r>
              <a:rPr lang="en-US" sz="1575">
                <a:solidFill>
                  <a:schemeClr val="dk1"/>
                </a:solidFill>
                <a:latin typeface="Calibri"/>
                <a:ea typeface="Calibri"/>
                <a:cs typeface="Calibri"/>
                <a:sym typeface="Calibri"/>
              </a:rPr>
              <a:t>Shoreline Community College</a:t>
            </a:r>
            <a:endParaRPr sz="1575">
              <a:latin typeface="Calibri"/>
              <a:ea typeface="Calibri"/>
              <a:cs typeface="Calibri"/>
              <a:sym typeface="Calibri"/>
            </a:endParaRPr>
          </a:p>
          <a:p>
            <a:pPr indent="-271463">
              <a:lnSpc>
                <a:spcPct val="115000"/>
              </a:lnSpc>
              <a:spcBef>
                <a:spcPts val="0"/>
              </a:spcBef>
              <a:buClr>
                <a:schemeClr val="dk1"/>
              </a:buClr>
              <a:buSzPts val="2100"/>
              <a:buFont typeface="Calibri"/>
              <a:buChar char="●"/>
            </a:pPr>
            <a:r>
              <a:rPr lang="en-US" sz="1575">
                <a:solidFill>
                  <a:schemeClr val="dk1"/>
                </a:solidFill>
                <a:latin typeface="Calibri"/>
                <a:ea typeface="Calibri"/>
                <a:cs typeface="Calibri"/>
                <a:sym typeface="Calibri"/>
              </a:rPr>
              <a:t>Tacoma Community College</a:t>
            </a:r>
            <a:endParaRPr sz="1575">
              <a:solidFill>
                <a:schemeClr val="dk1"/>
              </a:solidFill>
              <a:latin typeface="Calibri"/>
              <a:ea typeface="Calibri"/>
              <a:cs typeface="Calibri"/>
              <a:sym typeface="Calibri"/>
            </a:endParaRPr>
          </a:p>
          <a:p>
            <a:pPr marL="0" indent="0">
              <a:lnSpc>
                <a:spcPct val="115000"/>
              </a:lnSpc>
              <a:spcBef>
                <a:spcPts val="900"/>
              </a:spcBef>
              <a:buNone/>
            </a:pPr>
            <a:endParaRPr sz="1575">
              <a:latin typeface="Calibri"/>
              <a:ea typeface="Calibri"/>
              <a:cs typeface="Calibri"/>
              <a:sym typeface="Calibri"/>
            </a:endParaRPr>
          </a:p>
          <a:p>
            <a:pPr indent="0">
              <a:lnSpc>
                <a:spcPct val="100000"/>
              </a:lnSpc>
              <a:spcBef>
                <a:spcPts val="900"/>
              </a:spcBef>
              <a:buNone/>
            </a:pPr>
            <a:endParaRPr sz="1575">
              <a:latin typeface="Calibri"/>
              <a:ea typeface="Calibri"/>
              <a:cs typeface="Calibri"/>
              <a:sym typeface="Calibri"/>
            </a:endParaRPr>
          </a:p>
          <a:p>
            <a:pPr marL="171450" indent="-38100">
              <a:lnSpc>
                <a:spcPct val="100000"/>
              </a:lnSpc>
              <a:spcBef>
                <a:spcPts val="450"/>
              </a:spcBef>
              <a:spcAft>
                <a:spcPts val="450"/>
              </a:spcAft>
              <a:buNone/>
            </a:pPr>
            <a:endParaRPr sz="2325"/>
          </a:p>
        </p:txBody>
      </p:sp>
      <p:pic>
        <p:nvPicPr>
          <p:cNvPr id="248" name="Google Shape;248;g2ef370006ad_0_10"/>
          <p:cNvPicPr preferRelativeResize="0"/>
          <p:nvPr/>
        </p:nvPicPr>
        <p:blipFill>
          <a:blip r:embed="rId3">
            <a:alphaModFix/>
          </a:blip>
          <a:stretch>
            <a:fillRect/>
          </a:stretch>
        </p:blipFill>
        <p:spPr>
          <a:xfrm>
            <a:off x="3929176" y="2136319"/>
            <a:ext cx="5134163" cy="376134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2f9f6436a5f_0_0"/>
          <p:cNvSpPr/>
          <p:nvPr/>
        </p:nvSpPr>
        <p:spPr>
          <a:xfrm>
            <a:off x="7274275" y="902250"/>
            <a:ext cx="1676475" cy="12069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900"/>
            </a:pPr>
            <a:endParaRPr sz="1425">
              <a:solidFill>
                <a:srgbClr val="000000"/>
              </a:solidFill>
              <a:latin typeface="Arial"/>
              <a:ea typeface="Arial"/>
              <a:cs typeface="Arial"/>
              <a:sym typeface="Arial"/>
            </a:endParaRPr>
          </a:p>
        </p:txBody>
      </p:sp>
      <p:grpSp>
        <p:nvGrpSpPr>
          <p:cNvPr id="254" name="Google Shape;254;g2f9f6436a5f_0_0"/>
          <p:cNvGrpSpPr/>
          <p:nvPr/>
        </p:nvGrpSpPr>
        <p:grpSpPr>
          <a:xfrm>
            <a:off x="7330112" y="1173276"/>
            <a:ext cx="1620735" cy="348016"/>
            <a:chOff x="7330103" y="163607"/>
            <a:chExt cx="1621019" cy="361500"/>
          </a:xfrm>
        </p:grpSpPr>
        <p:pic>
          <p:nvPicPr>
            <p:cNvPr id="255" name="Google Shape;255;g2f9f6436a5f_0_0"/>
            <p:cNvPicPr preferRelativeResize="0"/>
            <p:nvPr/>
          </p:nvPicPr>
          <p:blipFill rotWithShape="1">
            <a:blip r:embed="rId3">
              <a:alphaModFix/>
            </a:blip>
            <a:srcRect/>
            <a:stretch/>
          </p:blipFill>
          <p:spPr>
            <a:xfrm>
              <a:off x="7330103" y="193488"/>
              <a:ext cx="301750" cy="301750"/>
            </a:xfrm>
            <a:prstGeom prst="rect">
              <a:avLst/>
            </a:prstGeom>
            <a:noFill/>
            <a:ln>
              <a:noFill/>
            </a:ln>
          </p:spPr>
        </p:pic>
        <p:sp>
          <p:nvSpPr>
            <p:cNvPr id="256" name="Google Shape;256;g2f9f6436a5f_0_0"/>
            <p:cNvSpPr txBox="1"/>
            <p:nvPr/>
          </p:nvSpPr>
          <p:spPr>
            <a:xfrm>
              <a:off x="7571122" y="163607"/>
              <a:ext cx="13800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Precollege</a:t>
              </a:r>
              <a:endParaRPr sz="900">
                <a:solidFill>
                  <a:schemeClr val="dk2"/>
                </a:solidFill>
                <a:latin typeface="Raleway SemiBold"/>
                <a:ea typeface="Raleway SemiBold"/>
                <a:cs typeface="Raleway SemiBold"/>
                <a:sym typeface="Raleway SemiBold"/>
              </a:endParaRPr>
            </a:p>
          </p:txBody>
        </p:sp>
      </p:grpSp>
      <p:grpSp>
        <p:nvGrpSpPr>
          <p:cNvPr id="257" name="Google Shape;257;g2f9f6436a5f_0_0"/>
          <p:cNvGrpSpPr/>
          <p:nvPr/>
        </p:nvGrpSpPr>
        <p:grpSpPr>
          <a:xfrm>
            <a:off x="7330111" y="1447950"/>
            <a:ext cx="1748189" cy="348016"/>
            <a:chOff x="7330099" y="483898"/>
            <a:chExt cx="1748495" cy="361500"/>
          </a:xfrm>
        </p:grpSpPr>
        <p:pic>
          <p:nvPicPr>
            <p:cNvPr id="258" name="Google Shape;258;g2f9f6436a5f_0_0"/>
            <p:cNvPicPr preferRelativeResize="0"/>
            <p:nvPr/>
          </p:nvPicPr>
          <p:blipFill rotWithShape="1">
            <a:blip r:embed="rId4">
              <a:alphaModFix/>
            </a:blip>
            <a:srcRect/>
            <a:stretch/>
          </p:blipFill>
          <p:spPr>
            <a:xfrm>
              <a:off x="7330099" y="513775"/>
              <a:ext cx="301752" cy="301752"/>
            </a:xfrm>
            <a:prstGeom prst="rect">
              <a:avLst/>
            </a:prstGeom>
            <a:noFill/>
            <a:ln>
              <a:noFill/>
            </a:ln>
          </p:spPr>
        </p:pic>
        <p:sp>
          <p:nvSpPr>
            <p:cNvPr id="259" name="Google Shape;259;g2f9f6436a5f_0_0"/>
            <p:cNvSpPr txBox="1"/>
            <p:nvPr/>
          </p:nvSpPr>
          <p:spPr>
            <a:xfrm>
              <a:off x="7560894" y="483898"/>
              <a:ext cx="15177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College with Co-Reqs</a:t>
              </a:r>
              <a:endParaRPr sz="900">
                <a:solidFill>
                  <a:schemeClr val="dk2"/>
                </a:solidFill>
                <a:latin typeface="Raleway SemiBold"/>
                <a:ea typeface="Raleway SemiBold"/>
                <a:cs typeface="Raleway SemiBold"/>
                <a:sym typeface="Raleway SemiBold"/>
              </a:endParaRPr>
            </a:p>
          </p:txBody>
        </p:sp>
      </p:grpSp>
      <p:grpSp>
        <p:nvGrpSpPr>
          <p:cNvPr id="260" name="Google Shape;260;g2f9f6436a5f_0_0"/>
          <p:cNvGrpSpPr/>
          <p:nvPr/>
        </p:nvGrpSpPr>
        <p:grpSpPr>
          <a:xfrm>
            <a:off x="7330101" y="1745376"/>
            <a:ext cx="1747654" cy="348016"/>
            <a:chOff x="7330089" y="834070"/>
            <a:chExt cx="1747960" cy="361500"/>
          </a:xfrm>
        </p:grpSpPr>
        <p:pic>
          <p:nvPicPr>
            <p:cNvPr id="261" name="Google Shape;261;g2f9f6436a5f_0_0"/>
            <p:cNvPicPr preferRelativeResize="0"/>
            <p:nvPr/>
          </p:nvPicPr>
          <p:blipFill rotWithShape="1">
            <a:blip r:embed="rId5">
              <a:alphaModFix/>
            </a:blip>
            <a:srcRect/>
            <a:stretch/>
          </p:blipFill>
          <p:spPr>
            <a:xfrm>
              <a:off x="7330089" y="834075"/>
              <a:ext cx="301752" cy="283464"/>
            </a:xfrm>
            <a:prstGeom prst="rect">
              <a:avLst/>
            </a:prstGeom>
            <a:noFill/>
            <a:ln>
              <a:noFill/>
            </a:ln>
          </p:spPr>
        </p:pic>
        <p:sp>
          <p:nvSpPr>
            <p:cNvPr id="262" name="Google Shape;262;g2f9f6436a5f_0_0"/>
            <p:cNvSpPr txBox="1"/>
            <p:nvPr/>
          </p:nvSpPr>
          <p:spPr>
            <a:xfrm>
              <a:off x="7581349" y="834070"/>
              <a:ext cx="1496700" cy="361500"/>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a:solidFill>
                    <a:schemeClr val="dk2"/>
                  </a:solidFill>
                  <a:latin typeface="Raleway SemiBold"/>
                  <a:ea typeface="Raleway SemiBold"/>
                  <a:cs typeface="Raleway SemiBold"/>
                  <a:sym typeface="Raleway SemiBold"/>
                </a:rPr>
                <a:t>College Level</a:t>
              </a:r>
              <a:endParaRPr sz="900">
                <a:solidFill>
                  <a:schemeClr val="dk2"/>
                </a:solidFill>
                <a:latin typeface="Raleway SemiBold"/>
                <a:ea typeface="Raleway SemiBold"/>
                <a:cs typeface="Raleway SemiBold"/>
                <a:sym typeface="Raleway SemiBold"/>
              </a:endParaRPr>
            </a:p>
          </p:txBody>
        </p:sp>
      </p:grpSp>
      <p:sp>
        <p:nvSpPr>
          <p:cNvPr id="263" name="Google Shape;263;g2f9f6436a5f_0_0"/>
          <p:cNvSpPr txBox="1"/>
          <p:nvPr/>
        </p:nvSpPr>
        <p:spPr>
          <a:xfrm>
            <a:off x="7270225" y="902250"/>
            <a:ext cx="1528200" cy="348075"/>
          </a:xfrm>
          <a:prstGeom prst="rect">
            <a:avLst/>
          </a:prstGeom>
          <a:noFill/>
          <a:ln>
            <a:noFill/>
          </a:ln>
        </p:spPr>
        <p:txBody>
          <a:bodyPr spcFirstLastPara="1" wrap="square" lIns="91425" tIns="91425" rIns="91425" bIns="91425" anchor="t" anchorCtr="0">
            <a:noAutofit/>
          </a:bodyPr>
          <a:lstStyle/>
          <a:p>
            <a:pPr>
              <a:buClr>
                <a:srgbClr val="000000"/>
              </a:buClr>
              <a:buSzPts val="1200"/>
            </a:pPr>
            <a:r>
              <a:rPr lang="en-US" sz="900" u="sng">
                <a:solidFill>
                  <a:schemeClr val="dk2"/>
                </a:solidFill>
                <a:latin typeface="Raleway SemiBold"/>
                <a:ea typeface="Raleway SemiBold"/>
                <a:cs typeface="Raleway SemiBold"/>
                <a:sym typeface="Raleway SemiBold"/>
              </a:rPr>
              <a:t>Placement Eligibility</a:t>
            </a:r>
            <a:r>
              <a:rPr lang="en-US" sz="900">
                <a:solidFill>
                  <a:schemeClr val="dk2"/>
                </a:solidFill>
                <a:latin typeface="Raleway SemiBold"/>
                <a:ea typeface="Raleway SemiBold"/>
                <a:cs typeface="Raleway SemiBold"/>
                <a:sym typeface="Raleway SemiBold"/>
              </a:rPr>
              <a:t>:</a:t>
            </a:r>
            <a:endParaRPr sz="900">
              <a:solidFill>
                <a:schemeClr val="dk2"/>
              </a:solidFill>
              <a:latin typeface="Raleway SemiBold"/>
              <a:ea typeface="Raleway SemiBold"/>
              <a:cs typeface="Raleway SemiBold"/>
              <a:sym typeface="Raleway SemiBold"/>
            </a:endParaRPr>
          </a:p>
        </p:txBody>
      </p:sp>
      <p:pic>
        <p:nvPicPr>
          <p:cNvPr id="264" name="Google Shape;264;g2f9f6436a5f_0_0"/>
          <p:cNvPicPr preferRelativeResize="0"/>
          <p:nvPr/>
        </p:nvPicPr>
        <p:blipFill rotWithShape="1">
          <a:blip r:embed="rId6">
            <a:alphaModFix/>
          </a:blip>
          <a:srcRect r="13051" b="9247"/>
          <a:stretch/>
        </p:blipFill>
        <p:spPr>
          <a:xfrm>
            <a:off x="152401" y="1009650"/>
            <a:ext cx="7121873" cy="4955399"/>
          </a:xfrm>
          <a:prstGeom prst="rect">
            <a:avLst/>
          </a:prstGeom>
          <a:noFill/>
          <a:ln>
            <a:noFill/>
          </a:ln>
        </p:spPr>
      </p:pic>
      <p:sp>
        <p:nvSpPr>
          <p:cNvPr id="265" name="Google Shape;265;g2f9f6436a5f_0_0"/>
          <p:cNvSpPr/>
          <p:nvPr/>
        </p:nvSpPr>
        <p:spPr>
          <a:xfrm>
            <a:off x="6328069" y="2047725"/>
            <a:ext cx="856575" cy="3880350"/>
          </a:xfrm>
          <a:prstGeom prst="rect">
            <a:avLst/>
          </a:prstGeom>
          <a:noFill/>
          <a:ln w="762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900"/>
            </a:pPr>
            <a:endParaRPr sz="1425">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pic>
        <p:nvPicPr>
          <p:cNvPr id="270" name="Google Shape;270;g2f9f6436a5f_0_15"/>
          <p:cNvPicPr preferRelativeResize="0"/>
          <p:nvPr/>
        </p:nvPicPr>
        <p:blipFill rotWithShape="1">
          <a:blip r:embed="rId3">
            <a:alphaModFix/>
          </a:blip>
          <a:srcRect/>
          <a:stretch/>
        </p:blipFill>
        <p:spPr>
          <a:xfrm>
            <a:off x="71438" y="857250"/>
            <a:ext cx="9001125" cy="5143500"/>
          </a:xfrm>
          <a:prstGeom prst="rect">
            <a:avLst/>
          </a:prstGeom>
          <a:noFill/>
          <a:ln>
            <a:noFill/>
          </a:ln>
        </p:spPr>
      </p:pic>
      <p:sp>
        <p:nvSpPr>
          <p:cNvPr id="271" name="Google Shape;271;g2f9f6436a5f_0_15"/>
          <p:cNvSpPr/>
          <p:nvPr/>
        </p:nvSpPr>
        <p:spPr>
          <a:xfrm>
            <a:off x="7498300" y="1839100"/>
            <a:ext cx="1481625" cy="3381525"/>
          </a:xfrm>
          <a:prstGeom prst="rect">
            <a:avLst/>
          </a:prstGeom>
          <a:noFill/>
          <a:ln w="762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900"/>
            </a:pPr>
            <a:endParaRPr sz="1425">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2ef370006ad_0_0"/>
          <p:cNvSpPr txBox="1">
            <a:spLocks noGrp="1"/>
          </p:cNvSpPr>
          <p:nvPr>
            <p:ph type="title"/>
          </p:nvPr>
        </p:nvSpPr>
        <p:spPr>
          <a:xfrm>
            <a:off x="536869" y="2019695"/>
            <a:ext cx="8336925" cy="1021500"/>
          </a:xfrm>
          <a:prstGeom prst="rect">
            <a:avLst/>
          </a:prstGeom>
          <a:noFill/>
          <a:ln>
            <a:noFill/>
          </a:ln>
        </p:spPr>
        <p:txBody>
          <a:bodyPr spcFirstLastPara="1" wrap="square" lIns="68569" tIns="34275" rIns="68569" bIns="34275" anchor="t" anchorCtr="0">
            <a:noAutofit/>
          </a:bodyPr>
          <a:lstStyle/>
          <a:p>
            <a:pPr>
              <a:buClr>
                <a:srgbClr val="002060"/>
              </a:buClr>
              <a:buSzPts val="3600"/>
            </a:pPr>
            <a:r>
              <a:rPr lang="en-US" sz="2400">
                <a:solidFill>
                  <a:srgbClr val="002060"/>
                </a:solidFill>
              </a:rPr>
              <a:t>MATH PLACEMENT PROJECT GRANT: CONSIDERATIONS AND CONVERSATIONS</a:t>
            </a:r>
            <a:r>
              <a:rPr lang="en-US" sz="2700">
                <a:solidFill>
                  <a:srgbClr val="002060"/>
                </a:solidFill>
              </a:rPr>
              <a:t>  </a:t>
            </a:r>
            <a:endParaRPr sz="2700">
              <a:solidFill>
                <a:srgbClr val="002060"/>
              </a:solidFill>
            </a:endParaRPr>
          </a:p>
          <a:p>
            <a:pPr>
              <a:buClr>
                <a:srgbClr val="002060"/>
              </a:buClr>
              <a:buSzPts val="3600"/>
            </a:pPr>
            <a:endParaRPr sz="2700">
              <a:solidFill>
                <a:srgbClr val="002060"/>
              </a:solidFill>
            </a:endParaRPr>
          </a:p>
        </p:txBody>
      </p:sp>
      <p:sp>
        <p:nvSpPr>
          <p:cNvPr id="277" name="Google Shape;277;g2ef370006ad_0_0"/>
          <p:cNvSpPr txBox="1">
            <a:spLocks noGrp="1"/>
          </p:cNvSpPr>
          <p:nvPr>
            <p:ph type="body" idx="1"/>
          </p:nvPr>
        </p:nvSpPr>
        <p:spPr>
          <a:xfrm>
            <a:off x="536869" y="3041195"/>
            <a:ext cx="8336925" cy="2445075"/>
          </a:xfrm>
          <a:prstGeom prst="rect">
            <a:avLst/>
          </a:prstGeom>
          <a:noFill/>
          <a:ln>
            <a:noFill/>
          </a:ln>
        </p:spPr>
        <p:txBody>
          <a:bodyPr spcFirstLastPara="1" wrap="square" lIns="68569" tIns="34275" rIns="68569" bIns="34275" anchor="t" anchorCtr="0">
            <a:noAutofit/>
          </a:bodyPr>
          <a:lstStyle/>
          <a:p>
            <a:pPr indent="-290513">
              <a:lnSpc>
                <a:spcPct val="200000"/>
              </a:lnSpc>
              <a:spcBef>
                <a:spcPts val="0"/>
              </a:spcBef>
              <a:buSzPts val="2500"/>
              <a:buFont typeface="Calibri"/>
              <a:buChar char="•"/>
            </a:pPr>
            <a:r>
              <a:rPr lang="en-US" sz="1875" b="1">
                <a:latin typeface="Calibri"/>
                <a:ea typeface="Calibri"/>
                <a:cs typeface="Calibri"/>
                <a:sym typeface="Calibri"/>
              </a:rPr>
              <a:t>Placement Reciprocity </a:t>
            </a:r>
            <a:endParaRPr sz="1875" b="1">
              <a:latin typeface="Calibri"/>
              <a:ea typeface="Calibri"/>
              <a:cs typeface="Calibri"/>
              <a:sym typeface="Calibri"/>
            </a:endParaRPr>
          </a:p>
          <a:p>
            <a:pPr lvl="1" indent="-290513">
              <a:lnSpc>
                <a:spcPct val="200000"/>
              </a:lnSpc>
              <a:spcBef>
                <a:spcPts val="0"/>
              </a:spcBef>
              <a:buSzPts val="2500"/>
              <a:buFont typeface="Calibri"/>
              <a:buChar char="•"/>
            </a:pPr>
            <a:r>
              <a:rPr lang="en-US" sz="1875">
                <a:latin typeface="Calibri"/>
                <a:ea typeface="Calibri"/>
                <a:cs typeface="Calibri"/>
                <a:sym typeface="Calibri"/>
              </a:rPr>
              <a:t>What is the purpose of Placement Reciprocity?</a:t>
            </a:r>
            <a:endParaRPr sz="1875">
              <a:latin typeface="Calibri"/>
              <a:ea typeface="Calibri"/>
              <a:cs typeface="Calibri"/>
              <a:sym typeface="Calibri"/>
            </a:endParaRPr>
          </a:p>
          <a:p>
            <a:pPr lvl="1" indent="-290513">
              <a:lnSpc>
                <a:spcPct val="200000"/>
              </a:lnSpc>
              <a:spcBef>
                <a:spcPts val="0"/>
              </a:spcBef>
              <a:buSzPts val="2500"/>
              <a:buFont typeface="Calibri"/>
              <a:buChar char="•"/>
            </a:pPr>
            <a:r>
              <a:rPr lang="en-US" sz="1875">
                <a:latin typeface="Calibri"/>
                <a:ea typeface="Calibri"/>
                <a:cs typeface="Calibri"/>
                <a:sym typeface="Calibri"/>
              </a:rPr>
              <a:t>Is Placement Reciprocity working?</a:t>
            </a:r>
            <a:endParaRPr sz="1875">
              <a:latin typeface="Calibri"/>
              <a:ea typeface="Calibri"/>
              <a:cs typeface="Calibri"/>
              <a:sym typeface="Calibri"/>
            </a:endParaRPr>
          </a:p>
          <a:p>
            <a:pPr marL="171450" indent="-38100">
              <a:lnSpc>
                <a:spcPct val="200000"/>
              </a:lnSpc>
              <a:buNone/>
            </a:pPr>
            <a:endParaRPr sz="1875"/>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306e298d89c_0_1"/>
          <p:cNvSpPr txBox="1">
            <a:spLocks noGrp="1"/>
          </p:cNvSpPr>
          <p:nvPr>
            <p:ph type="title"/>
          </p:nvPr>
        </p:nvSpPr>
        <p:spPr>
          <a:xfrm>
            <a:off x="536861" y="2019702"/>
            <a:ext cx="8336925" cy="597825"/>
          </a:xfrm>
          <a:prstGeom prst="rect">
            <a:avLst/>
          </a:prstGeom>
        </p:spPr>
        <p:txBody>
          <a:bodyPr spcFirstLastPara="1" wrap="square" lIns="68569" tIns="34275" rIns="68569" bIns="34275" anchor="t" anchorCtr="0">
            <a:noAutofit/>
          </a:bodyPr>
          <a:lstStyle/>
          <a:p>
            <a:r>
              <a:rPr lang="en-US"/>
              <a:t>2013 Placement Reciprocity</a:t>
            </a:r>
            <a:endParaRPr/>
          </a:p>
        </p:txBody>
      </p:sp>
      <p:sp>
        <p:nvSpPr>
          <p:cNvPr id="283" name="Google Shape;283;g306e298d89c_0_1"/>
          <p:cNvSpPr txBox="1">
            <a:spLocks noGrp="1"/>
          </p:cNvSpPr>
          <p:nvPr>
            <p:ph type="body" idx="1"/>
          </p:nvPr>
        </p:nvSpPr>
        <p:spPr>
          <a:xfrm>
            <a:off x="536869" y="2668613"/>
            <a:ext cx="8336925" cy="2955825"/>
          </a:xfrm>
          <a:prstGeom prst="rect">
            <a:avLst/>
          </a:prstGeom>
        </p:spPr>
        <p:txBody>
          <a:bodyPr spcFirstLastPara="1" wrap="square" lIns="68569" tIns="34275" rIns="68569" bIns="34275" anchor="t" anchorCtr="0">
            <a:noAutofit/>
          </a:bodyPr>
          <a:lstStyle/>
          <a:p>
            <a:pPr marL="0" indent="0">
              <a:buNone/>
            </a:pPr>
            <a:r>
              <a:rPr lang="en-US" sz="1650"/>
              <a:t>For all entering students at any Washington community and technical college, system policy provides that: </a:t>
            </a:r>
            <a:endParaRPr sz="1650"/>
          </a:p>
          <a:p>
            <a:pPr indent="-276225">
              <a:buSzPts val="2200"/>
              <a:buAutoNum type="arabicPeriod"/>
            </a:pPr>
            <a:r>
              <a:rPr lang="en-US" sz="1650"/>
              <a:t>A student who qualifies for a specific level of </a:t>
            </a:r>
            <a:r>
              <a:rPr lang="en-US" sz="1650" b="1"/>
              <a:t>pre-college math</a:t>
            </a:r>
            <a:r>
              <a:rPr lang="en-US" sz="1650"/>
              <a:t>, English, or reading, either through course completion or local placement determination*, will have that course placement level honored at another Washington CTC if the student so requests, even if the courses may not be exact equivalents.  </a:t>
            </a:r>
            <a:endParaRPr sz="1650"/>
          </a:p>
          <a:p>
            <a:pPr indent="-276225">
              <a:buSzPts val="2200"/>
              <a:buAutoNum type="arabicPeriod"/>
            </a:pPr>
            <a:r>
              <a:rPr lang="en-US" sz="1650"/>
              <a:t>A student who qualifies for entry into </a:t>
            </a:r>
            <a:r>
              <a:rPr lang="en-US" sz="1650" b="1"/>
              <a:t>college-level math</a:t>
            </a:r>
            <a:r>
              <a:rPr lang="en-US" sz="1650"/>
              <a:t>, English, or reading, either through course completion or local skills placement determination, will be considered to have met the </a:t>
            </a:r>
            <a:r>
              <a:rPr lang="en-US" sz="1650" b="1"/>
              <a:t>entry college-level standard</a:t>
            </a:r>
            <a:r>
              <a:rPr lang="en-US" sz="1650"/>
              <a:t> at every community and technical college. </a:t>
            </a:r>
            <a:endParaRPr sz="1650"/>
          </a:p>
          <a:p>
            <a:pPr indent="-276225">
              <a:spcAft>
                <a:spcPts val="750"/>
              </a:spcAft>
              <a:buSzPts val="2200"/>
              <a:buAutoNum type="arabicPeriod"/>
            </a:pPr>
            <a:r>
              <a:rPr lang="en-US" sz="1650"/>
              <a:t>Students requesting reciprocity must initiate the process </a:t>
            </a:r>
            <a:r>
              <a:rPr lang="en-US" sz="1650" b="1"/>
              <a:t>within one year</a:t>
            </a:r>
            <a:r>
              <a:rPr lang="en-US" sz="1650"/>
              <a:t> of their initial placement assessment.  </a:t>
            </a:r>
            <a:endParaRPr sz="165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306e298d89c_0_359"/>
          <p:cNvSpPr txBox="1">
            <a:spLocks noGrp="1"/>
          </p:cNvSpPr>
          <p:nvPr>
            <p:ph type="title"/>
          </p:nvPr>
        </p:nvSpPr>
        <p:spPr>
          <a:xfrm>
            <a:off x="536861" y="2019702"/>
            <a:ext cx="8336925" cy="597825"/>
          </a:xfrm>
          <a:prstGeom prst="rect">
            <a:avLst/>
          </a:prstGeom>
        </p:spPr>
        <p:txBody>
          <a:bodyPr spcFirstLastPara="1" wrap="square" lIns="68569" tIns="34275" rIns="68569" bIns="34275" anchor="t" anchorCtr="0">
            <a:noAutofit/>
          </a:bodyPr>
          <a:lstStyle/>
          <a:p>
            <a:r>
              <a:rPr lang="en-US"/>
              <a:t>What’s Next?</a:t>
            </a:r>
            <a:endParaRPr/>
          </a:p>
        </p:txBody>
      </p:sp>
      <p:sp>
        <p:nvSpPr>
          <p:cNvPr id="289" name="Google Shape;289;g306e298d89c_0_359"/>
          <p:cNvSpPr txBox="1">
            <a:spLocks noGrp="1"/>
          </p:cNvSpPr>
          <p:nvPr>
            <p:ph type="body" idx="1"/>
          </p:nvPr>
        </p:nvSpPr>
        <p:spPr>
          <a:xfrm>
            <a:off x="536861" y="2695823"/>
            <a:ext cx="8336925" cy="2817675"/>
          </a:xfrm>
          <a:prstGeom prst="rect">
            <a:avLst/>
          </a:prstGeom>
        </p:spPr>
        <p:txBody>
          <a:bodyPr spcFirstLastPara="1" wrap="square" lIns="68569" tIns="34275" rIns="68569" bIns="34275" anchor="t" anchorCtr="0">
            <a:noAutofit/>
          </a:bodyPr>
          <a:lstStyle/>
          <a:p>
            <a:pPr marL="0" indent="0">
              <a:lnSpc>
                <a:spcPct val="115000"/>
              </a:lnSpc>
              <a:buNone/>
            </a:pPr>
            <a:r>
              <a:rPr lang="en-US"/>
              <a:t>Math Placement Summit</a:t>
            </a:r>
            <a:endParaRPr/>
          </a:p>
          <a:p>
            <a:pPr marL="0" indent="0">
              <a:lnSpc>
                <a:spcPct val="115000"/>
              </a:lnSpc>
              <a:buNone/>
            </a:pPr>
            <a:r>
              <a:rPr lang="en-US"/>
              <a:t>Exploring Statewide GSP for Math</a:t>
            </a:r>
            <a:endParaRPr/>
          </a:p>
          <a:p>
            <a:pPr marL="0" indent="0">
              <a:lnSpc>
                <a:spcPct val="115000"/>
              </a:lnSpc>
              <a:buNone/>
            </a:pPr>
            <a:r>
              <a:rPr lang="en-US"/>
              <a:t>Creating a GRID for English</a:t>
            </a:r>
            <a:endParaRPr/>
          </a:p>
          <a:p>
            <a:pPr marL="0" indent="0">
              <a:lnSpc>
                <a:spcPct val="115000"/>
              </a:lnSpc>
              <a:buNone/>
            </a:pPr>
            <a:r>
              <a:rPr lang="en-US"/>
              <a:t>Mainstream processes utilizing ctcLink</a:t>
            </a:r>
            <a:endParaRPr/>
          </a:p>
          <a:p>
            <a:pPr marL="0" indent="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11"/>
          <p:cNvSpPr txBox="1">
            <a:spLocks noGrp="1"/>
          </p:cNvSpPr>
          <p:nvPr>
            <p:ph type="title"/>
          </p:nvPr>
        </p:nvSpPr>
        <p:spPr>
          <a:xfrm>
            <a:off x="628650" y="1964969"/>
            <a:ext cx="7886700" cy="458714"/>
          </a:xfrm>
          <a:prstGeom prst="rect">
            <a:avLst/>
          </a:prstGeom>
          <a:noFill/>
          <a:ln>
            <a:noFill/>
          </a:ln>
        </p:spPr>
        <p:txBody>
          <a:bodyPr spcFirstLastPara="1" wrap="square" lIns="68569" tIns="34275" rIns="68569" bIns="34275" anchor="ctr" anchorCtr="0">
            <a:noAutofit/>
          </a:bodyPr>
          <a:lstStyle/>
          <a:p>
            <a:pPr>
              <a:buSzPts val="4000"/>
            </a:pPr>
            <a:r>
              <a:rPr lang="en-US" sz="3000" b="1">
                <a:latin typeface="Libre Franklin"/>
                <a:ea typeface="Libre Franklin"/>
                <a:cs typeface="Libre Franklin"/>
                <a:sym typeface="Libre Franklin"/>
              </a:rPr>
              <a:t>QUESTIONS </a:t>
            </a:r>
            <a:endParaRPr/>
          </a:p>
        </p:txBody>
      </p:sp>
      <p:sp>
        <p:nvSpPr>
          <p:cNvPr id="295" name="Google Shape;295;p11"/>
          <p:cNvSpPr txBox="1">
            <a:spLocks noGrp="1"/>
          </p:cNvSpPr>
          <p:nvPr>
            <p:ph type="body" idx="1"/>
          </p:nvPr>
        </p:nvSpPr>
        <p:spPr>
          <a:xfrm>
            <a:off x="628650" y="2556276"/>
            <a:ext cx="7886700" cy="2571641"/>
          </a:xfrm>
          <a:prstGeom prst="rect">
            <a:avLst/>
          </a:prstGeom>
          <a:noFill/>
          <a:ln>
            <a:noFill/>
          </a:ln>
        </p:spPr>
        <p:txBody>
          <a:bodyPr spcFirstLastPara="1" wrap="square" lIns="68569" tIns="34275" rIns="68569" bIns="34275" anchor="t" anchorCtr="0">
            <a:normAutofit fontScale="62500" lnSpcReduction="20000"/>
          </a:bodyPr>
          <a:lstStyle/>
          <a:p>
            <a:pPr marL="0" indent="0">
              <a:spcBef>
                <a:spcPts val="0"/>
              </a:spcBef>
              <a:buSzPct val="63182"/>
              <a:buNone/>
            </a:pPr>
            <a:r>
              <a:rPr lang="en-US" sz="3323">
                <a:latin typeface="Libre Franklin"/>
                <a:ea typeface="Libre Franklin"/>
                <a:cs typeface="Libre Franklin"/>
                <a:sym typeface="Libre Franklin"/>
              </a:rPr>
              <a:t>Jamie Traugott </a:t>
            </a:r>
            <a:r>
              <a:rPr lang="en-US" sz="3323" u="sng">
                <a:solidFill>
                  <a:schemeClr val="hlink"/>
                </a:solidFill>
                <a:latin typeface="Libre Franklin"/>
                <a:ea typeface="Libre Franklin"/>
                <a:cs typeface="Libre Franklin"/>
                <a:sym typeface="Libre Franklin"/>
                <a:hlinkClick r:id="rId3"/>
              </a:rPr>
              <a:t>jtraugott@sbctc.edu</a:t>
            </a:r>
            <a:endParaRPr sz="3323">
              <a:latin typeface="Libre Franklin"/>
              <a:ea typeface="Libre Franklin"/>
              <a:cs typeface="Libre Franklin"/>
              <a:sym typeface="Libre Franklin"/>
            </a:endParaRPr>
          </a:p>
          <a:p>
            <a:pPr marL="0" indent="0">
              <a:spcBef>
                <a:spcPts val="0"/>
              </a:spcBef>
              <a:buSzPct val="63182"/>
              <a:buNone/>
            </a:pPr>
            <a:endParaRPr sz="3323">
              <a:latin typeface="Libre Franklin"/>
              <a:ea typeface="Libre Franklin"/>
              <a:cs typeface="Libre Franklin"/>
              <a:sym typeface="Libre Franklin"/>
            </a:endParaRPr>
          </a:p>
          <a:p>
            <a:pPr marL="0" indent="0">
              <a:spcBef>
                <a:spcPts val="0"/>
              </a:spcBef>
              <a:buSzPct val="63182"/>
              <a:buNone/>
            </a:pPr>
            <a:r>
              <a:rPr lang="en-US" sz="3323">
                <a:latin typeface="Libre Franklin"/>
                <a:ea typeface="Libre Franklin"/>
                <a:cs typeface="Libre Franklin"/>
                <a:sym typeface="Libre Franklin"/>
              </a:rPr>
              <a:t>Dawn Draus </a:t>
            </a:r>
            <a:r>
              <a:rPr lang="en-US" sz="3323" u="sng">
                <a:solidFill>
                  <a:schemeClr val="hlink"/>
                </a:solidFill>
                <a:latin typeface="Libre Franklin"/>
                <a:ea typeface="Libre Franklin"/>
                <a:cs typeface="Libre Franklin"/>
                <a:sym typeface="Libre Franklin"/>
                <a:hlinkClick r:id="rId4"/>
              </a:rPr>
              <a:t>ddraus@sbctc.edu</a:t>
            </a:r>
            <a:endParaRPr sz="3323">
              <a:latin typeface="Libre Franklin"/>
              <a:ea typeface="Libre Franklin"/>
              <a:cs typeface="Libre Franklin"/>
              <a:sym typeface="Libre Franklin"/>
            </a:endParaRPr>
          </a:p>
          <a:p>
            <a:pPr marL="0" indent="0">
              <a:spcBef>
                <a:spcPts val="0"/>
              </a:spcBef>
              <a:buSzPct val="63182"/>
              <a:buNone/>
            </a:pPr>
            <a:endParaRPr sz="3323">
              <a:latin typeface="Libre Franklin"/>
              <a:ea typeface="Libre Franklin"/>
              <a:cs typeface="Libre Franklin"/>
              <a:sym typeface="Libre Franklin"/>
            </a:endParaRPr>
          </a:p>
          <a:p>
            <a:pPr marL="0" indent="0">
              <a:spcBef>
                <a:spcPts val="0"/>
              </a:spcBef>
              <a:buSzPct val="63182"/>
              <a:buNone/>
            </a:pPr>
            <a:r>
              <a:rPr lang="en-US" sz="3323">
                <a:latin typeface="Libre Franklin"/>
                <a:ea typeface="Libre Franklin"/>
                <a:cs typeface="Libre Franklin"/>
                <a:sym typeface="Libre Franklin"/>
              </a:rPr>
              <a:t>Stephanie Rock </a:t>
            </a:r>
            <a:r>
              <a:rPr lang="en-US" sz="3323" u="sng">
                <a:solidFill>
                  <a:schemeClr val="hlink"/>
                </a:solidFill>
                <a:latin typeface="Libre Franklin"/>
                <a:ea typeface="Libre Franklin"/>
                <a:cs typeface="Libre Franklin"/>
                <a:sym typeface="Libre Franklin"/>
                <a:hlinkClick r:id="rId5"/>
              </a:rPr>
              <a:t>srock@sbctc.edu</a:t>
            </a:r>
            <a:r>
              <a:rPr lang="en-US" sz="3323">
                <a:latin typeface="Libre Franklin"/>
                <a:ea typeface="Libre Franklin"/>
                <a:cs typeface="Libre Franklin"/>
                <a:sym typeface="Libre Franklin"/>
              </a:rPr>
              <a:t> </a:t>
            </a:r>
            <a:endParaRPr sz="3323">
              <a:latin typeface="Libre Franklin"/>
              <a:ea typeface="Libre Franklin"/>
              <a:cs typeface="Libre Franklin"/>
              <a:sym typeface="Libre Franklin"/>
            </a:endParaRPr>
          </a:p>
          <a:p>
            <a:pPr marL="0" indent="0">
              <a:spcBef>
                <a:spcPts val="0"/>
              </a:spcBef>
              <a:buSzPct val="63182"/>
              <a:buNone/>
            </a:pPr>
            <a:endParaRPr sz="3323">
              <a:latin typeface="Libre Franklin"/>
              <a:ea typeface="Libre Franklin"/>
              <a:cs typeface="Libre Franklin"/>
              <a:sym typeface="Libre Franklin"/>
            </a:endParaRPr>
          </a:p>
          <a:p>
            <a:pPr marL="0" indent="0">
              <a:spcBef>
                <a:spcPts val="0"/>
              </a:spcBef>
              <a:buSzPct val="63182"/>
              <a:buNone/>
            </a:pPr>
            <a:endParaRPr sz="3323">
              <a:latin typeface="Libre Franklin"/>
              <a:ea typeface="Libre Franklin"/>
              <a:cs typeface="Libre Franklin"/>
              <a:sym typeface="Libre Franklin"/>
            </a:endParaRPr>
          </a:p>
          <a:p>
            <a:pPr marL="0" indent="0">
              <a:lnSpc>
                <a:spcPct val="100000"/>
              </a:lnSpc>
              <a:spcBef>
                <a:spcPts val="0"/>
              </a:spcBef>
              <a:buNone/>
            </a:pPr>
            <a:r>
              <a:rPr lang="en-US" sz="3323" u="sng">
                <a:solidFill>
                  <a:schemeClr val="hlink"/>
                </a:solidFill>
                <a:latin typeface="Libre Franklin"/>
                <a:ea typeface="Libre Franklin"/>
                <a:cs typeface="Libre Franklin"/>
                <a:sym typeface="Libre Franklin"/>
                <a:hlinkClick r:id="rId6"/>
              </a:rPr>
              <a:t>sbctc.edu/colleges-staff/grants/math-placement</a:t>
            </a:r>
            <a:r>
              <a:rPr lang="en-US" sz="3323">
                <a:latin typeface="Libre Franklin"/>
                <a:ea typeface="Libre Franklin"/>
                <a:cs typeface="Libre Franklin"/>
                <a:sym typeface="Libre Franklin"/>
              </a:rPr>
              <a:t> </a:t>
            </a:r>
            <a:endParaRPr sz="3323">
              <a:latin typeface="Libre Franklin"/>
              <a:ea typeface="Libre Franklin"/>
              <a:cs typeface="Libre Franklin"/>
              <a:sym typeface="Libre Franklin"/>
            </a:endParaRPr>
          </a:p>
          <a:p>
            <a:pPr marL="0" indent="0">
              <a:lnSpc>
                <a:spcPct val="100000"/>
              </a:lnSpc>
              <a:spcBef>
                <a:spcPts val="0"/>
              </a:spcBef>
              <a:buNone/>
            </a:pPr>
            <a:endParaRPr sz="3323">
              <a:latin typeface="Libre Franklin"/>
              <a:ea typeface="Libre Franklin"/>
              <a:cs typeface="Libre Franklin"/>
              <a:sym typeface="Libre Franklin"/>
            </a:endParaRPr>
          </a:p>
          <a:p>
            <a:pPr marL="0" indent="0">
              <a:lnSpc>
                <a:spcPct val="100000"/>
              </a:lnSpc>
              <a:spcBef>
                <a:spcPts val="900"/>
              </a:spcBef>
              <a:buNone/>
            </a:pPr>
            <a:r>
              <a:rPr lang="en-US" sz="3323" u="sng">
                <a:solidFill>
                  <a:schemeClr val="hlink"/>
                </a:solidFill>
                <a:latin typeface="Libre Franklin"/>
                <a:ea typeface="Libre Franklin"/>
                <a:cs typeface="Libre Franklin"/>
                <a:sym typeface="Libre Franklin"/>
                <a:hlinkClick r:id="rId7"/>
              </a:rPr>
              <a:t>WAMathPathways.org</a:t>
            </a:r>
            <a:r>
              <a:rPr lang="en-US" sz="3323">
                <a:latin typeface="Libre Franklin"/>
                <a:ea typeface="Libre Franklin"/>
                <a:cs typeface="Libre Franklin"/>
                <a:sym typeface="Libre Franklin"/>
              </a:rPr>
              <a:t> </a:t>
            </a:r>
            <a:endParaRPr sz="3323">
              <a:latin typeface="Libre Franklin"/>
              <a:ea typeface="Libre Franklin"/>
              <a:cs typeface="Libre Franklin"/>
              <a:sym typeface="Libre Frankl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g3001020e652_2_2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2800"/>
              <a:buFont typeface="Libre Franklin Medium"/>
              <a:buNone/>
            </a:pPr>
            <a:r>
              <a:rPr lang="en-US" sz="2800" b="1">
                <a:latin typeface="Franklin Gothic"/>
                <a:ea typeface="Franklin Gothic"/>
                <a:cs typeface="Franklin Gothic"/>
                <a:sym typeface="Franklin Gothic"/>
              </a:rPr>
              <a:t>HEADCOUNT AND ANNUAL FTE: RUNNING START</a:t>
            </a:r>
            <a:endParaRPr sz="2800" b="1">
              <a:latin typeface="Franklin Gothic"/>
              <a:ea typeface="Franklin Gothic"/>
              <a:cs typeface="Franklin Gothic"/>
              <a:sym typeface="Franklin Gothic"/>
            </a:endParaRPr>
          </a:p>
        </p:txBody>
      </p:sp>
      <p:pic>
        <p:nvPicPr>
          <p:cNvPr id="435" name="Google Shape;435;g3001020e652_2_28"/>
          <p:cNvPicPr preferRelativeResize="0"/>
          <p:nvPr/>
        </p:nvPicPr>
        <p:blipFill rotWithShape="1">
          <a:blip r:embed="rId3">
            <a:alphaModFix/>
          </a:blip>
          <a:srcRect/>
          <a:stretch/>
        </p:blipFill>
        <p:spPr>
          <a:xfrm>
            <a:off x="536575" y="2414588"/>
            <a:ext cx="8337550" cy="3757612"/>
          </a:xfrm>
          <a:prstGeom prst="rect">
            <a:avLst/>
          </a:prstGeom>
          <a:noFill/>
          <a:ln>
            <a:noFill/>
          </a:ln>
        </p:spPr>
      </p:pic>
      <p:sp>
        <p:nvSpPr>
          <p:cNvPr id="436" name="Google Shape;436;g3001020e652_2_2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g3001020e652_2_2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2800"/>
              <a:buFont typeface="Libre Franklin Medium"/>
              <a:buNone/>
            </a:pPr>
            <a:r>
              <a:rPr lang="en-US" sz="2800" b="1">
                <a:latin typeface="Franklin Gothic"/>
                <a:ea typeface="Franklin Gothic"/>
                <a:cs typeface="Franklin Gothic"/>
                <a:sym typeface="Franklin Gothic"/>
              </a:rPr>
              <a:t>HEADCOUNT AND ANNUAL FTE: COLLEGE IN THE HIGH SCHOOL</a:t>
            </a:r>
            <a:endParaRPr sz="2800" b="1">
              <a:latin typeface="Franklin Gothic"/>
              <a:ea typeface="Franklin Gothic"/>
              <a:cs typeface="Franklin Gothic"/>
              <a:sym typeface="Franklin Gothic"/>
            </a:endParaRPr>
          </a:p>
        </p:txBody>
      </p:sp>
      <p:pic>
        <p:nvPicPr>
          <p:cNvPr id="427" name="Google Shape;427;g3001020e652_2_21"/>
          <p:cNvPicPr preferRelativeResize="0"/>
          <p:nvPr/>
        </p:nvPicPr>
        <p:blipFill rotWithShape="1">
          <a:blip r:embed="rId3">
            <a:alphaModFix/>
          </a:blip>
          <a:srcRect/>
          <a:stretch/>
        </p:blipFill>
        <p:spPr>
          <a:xfrm>
            <a:off x="536575" y="2414588"/>
            <a:ext cx="8337550" cy="3757612"/>
          </a:xfrm>
          <a:prstGeom prst="rect">
            <a:avLst/>
          </a:prstGeom>
          <a:noFill/>
          <a:ln>
            <a:noFill/>
          </a:ln>
        </p:spPr>
      </p:pic>
      <p:sp>
        <p:nvSpPr>
          <p:cNvPr id="428" name="Google Shape;428;g3001020e652_2_2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07EC-57A0-9A6A-B371-A7BA2D9608A4}"/>
              </a:ext>
            </a:extLst>
          </p:cNvPr>
          <p:cNvSpPr>
            <a:spLocks noGrp="1"/>
          </p:cNvSpPr>
          <p:nvPr>
            <p:ph type="title"/>
          </p:nvPr>
        </p:nvSpPr>
        <p:spPr/>
        <p:txBody>
          <a:bodyPr/>
          <a:lstStyle/>
          <a:p>
            <a:r>
              <a:rPr lang="en-US" dirty="0"/>
              <a:t>Basic Needs Survey</a:t>
            </a:r>
          </a:p>
        </p:txBody>
      </p:sp>
      <p:sp>
        <p:nvSpPr>
          <p:cNvPr id="3" name="Content Placeholder 2">
            <a:extLst>
              <a:ext uri="{FF2B5EF4-FFF2-40B4-BE49-F238E27FC236}">
                <a16:creationId xmlns:a16="http://schemas.microsoft.com/office/drawing/2014/main" id="{607F1F33-A335-EB2F-5DC5-FC0BE2CC8BDA}"/>
              </a:ext>
            </a:extLst>
          </p:cNvPr>
          <p:cNvSpPr>
            <a:spLocks noGrp="1"/>
          </p:cNvSpPr>
          <p:nvPr>
            <p:ph idx="1"/>
          </p:nvPr>
        </p:nvSpPr>
        <p:spPr/>
        <p:txBody>
          <a:bodyPr/>
          <a:lstStyle/>
          <a:p>
            <a:pPr marL="0" indent="0">
              <a:buNone/>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The WA Basic Needs Survey 2024</a:t>
            </a:r>
            <a:r>
              <a:rPr lang="en-US" sz="2000" b="1" dirty="0">
                <a:effectLst/>
                <a:latin typeface="Franklin Gothic Book" panose="020B0503020102020204" pitchFamily="34" charset="0"/>
                <a:ea typeface="Calibri" panose="020F0502020204030204" pitchFamily="34" charset="0"/>
                <a:cs typeface="Times New Roman" panose="02020603050405020304" pitchFamily="18" charset="0"/>
              </a:rPr>
              <a:t> </a:t>
            </a: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is legislatively mandated by the Postsecondary Basic Needs Act (</a:t>
            </a:r>
            <a:r>
              <a:rPr lang="en-US" sz="20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2"/>
              </a:rPr>
              <a:t>2SHB 1559</a:t>
            </a: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 2023). The survey, which is administered biannually to all students enrolled in public higher education institutions in Washington State, provides institutions, systems, and the legislature with data about the current level of unmet basic needs experienced by Washingtons higher education students. </a:t>
            </a:r>
            <a:endParaRPr lang="en-US" sz="20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indent="0">
              <a:buNone/>
            </a:pPr>
            <a:endParaRPr lang="en-US" sz="20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indent="0">
              <a:buNone/>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WWU will administer the survey from 10/28/2024 until 11/22/2024. The survey will be distributed via email to current students enrolled in credit-bearing, apprenticeship program and adult basic education courses at all of the SBCTC system colleges. WSAC and SBCTC are working on preparing guidance for colleges on additional marketing and communication strategies to maximize the response rate.</a:t>
            </a:r>
            <a:endParaRPr lang="en-US" sz="20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1A9F9DFE-3F25-942B-6692-A78AB0AFF74A}"/>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94935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03FCA-C8A8-E3D2-D7F6-2EBBB2D7A7C4}"/>
              </a:ext>
            </a:extLst>
          </p:cNvPr>
          <p:cNvSpPr>
            <a:spLocks noGrp="1"/>
          </p:cNvSpPr>
          <p:nvPr>
            <p:ph type="title"/>
          </p:nvPr>
        </p:nvSpPr>
        <p:spPr/>
        <p:txBody>
          <a:bodyPr/>
          <a:lstStyle/>
          <a:p>
            <a:r>
              <a:rPr lang="en-US"/>
              <a:t>FAFSA Update</a:t>
            </a:r>
          </a:p>
        </p:txBody>
      </p:sp>
      <p:sp>
        <p:nvSpPr>
          <p:cNvPr id="3" name="Content Placeholder 2">
            <a:extLst>
              <a:ext uri="{FF2B5EF4-FFF2-40B4-BE49-F238E27FC236}">
                <a16:creationId xmlns:a16="http://schemas.microsoft.com/office/drawing/2014/main" id="{78F53015-CD8D-50FA-1DDE-F43C3DE67910}"/>
              </a:ext>
            </a:extLst>
          </p:cNvPr>
          <p:cNvSpPr>
            <a:spLocks noGrp="1"/>
          </p:cNvSpPr>
          <p:nvPr>
            <p:ph idx="1"/>
          </p:nvPr>
        </p:nvSpPr>
        <p:spPr>
          <a:xfrm>
            <a:off x="536860" y="2415154"/>
            <a:ext cx="8336975" cy="4068771"/>
          </a:xfrm>
        </p:spPr>
        <p:txBody>
          <a:bodyPr/>
          <a:lstStyle/>
          <a:p>
            <a:pPr marL="0" indent="0">
              <a:buNone/>
            </a:pPr>
            <a:r>
              <a:rPr lang="en-US" sz="2000" dirty="0">
                <a:effectLst/>
                <a:ea typeface="Calibri" panose="020F0502020204030204" pitchFamily="34" charset="0"/>
                <a:cs typeface="Times New Roman" panose="02020603050405020304" pitchFamily="18" charset="0"/>
              </a:rPr>
              <a:t>The Department of Education announced this summer that the opening of the FAFSA form will be released on December 1st, 2024. This delay is set to allow for beta testing of the application functionality throughout the fall term. The intention is to have a fully functional application to reduce the risk of technical errors and delays for students and families. </a:t>
            </a:r>
          </a:p>
          <a:p>
            <a:pPr marL="0" indent="0">
              <a:buNone/>
            </a:pPr>
            <a:endParaRPr lang="en-US" sz="2000" dirty="0">
              <a:ea typeface="Aptos" panose="020B0004020202020204" pitchFamily="34" charset="0"/>
              <a:cs typeface="Times New Roman" panose="02020603050405020304" pitchFamily="18" charset="0"/>
            </a:endParaRPr>
          </a:p>
          <a:p>
            <a:pPr marL="0" marR="0" indent="0">
              <a:spcBef>
                <a:spcPts val="0"/>
              </a:spcBef>
              <a:spcAft>
                <a:spcPts val="0"/>
              </a:spcAft>
              <a:buNone/>
            </a:pPr>
            <a:r>
              <a:rPr lang="en-US" sz="2000" dirty="0">
                <a:effectLst/>
                <a:ea typeface="Times New Roman" panose="02020603050405020304" pitchFamily="18" charset="0"/>
                <a:cs typeface="Aptos" panose="020B0004020202020204" pitchFamily="34" charset="0"/>
              </a:rPr>
              <a:t>College Aid Services (CAS) conducted a thorough evaluation of the PeopleSoft (ctcLink) Financial Aid module, examining system functionality, the skills of support staff, and policy resources and guidance/direction within SBCTC’s Education Division. The assessment highlighted optimizations already implemented and identified areas for further improvement, providing valuable insights for SBCTC and college financial aid offices.</a:t>
            </a:r>
            <a:endParaRPr lang="en-US" sz="2000" dirty="0">
              <a:effectLst/>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ED46E4AB-A561-A7D3-A138-98EC0A92EA1C}"/>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384946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3FAE7-F6C2-BC4E-1F90-1C5A3D1CCAA5}"/>
              </a:ext>
            </a:extLst>
          </p:cNvPr>
          <p:cNvSpPr>
            <a:spLocks noGrp="1"/>
          </p:cNvSpPr>
          <p:nvPr>
            <p:ph type="title"/>
          </p:nvPr>
        </p:nvSpPr>
        <p:spPr/>
        <p:txBody>
          <a:bodyPr/>
          <a:lstStyle/>
          <a:p>
            <a:r>
              <a:rPr lang="en-US" dirty="0"/>
              <a:t>Title II Regulations </a:t>
            </a:r>
          </a:p>
        </p:txBody>
      </p:sp>
      <p:sp>
        <p:nvSpPr>
          <p:cNvPr id="3" name="Content Placeholder 2">
            <a:extLst>
              <a:ext uri="{FF2B5EF4-FFF2-40B4-BE49-F238E27FC236}">
                <a16:creationId xmlns:a16="http://schemas.microsoft.com/office/drawing/2014/main" id="{F73C70A5-6B43-09D3-3609-69EB38438AA6}"/>
              </a:ext>
            </a:extLst>
          </p:cNvPr>
          <p:cNvSpPr>
            <a:spLocks noGrp="1"/>
          </p:cNvSpPr>
          <p:nvPr>
            <p:ph idx="1"/>
          </p:nvPr>
        </p:nvSpPr>
        <p:spPr/>
        <p:txBody>
          <a:bodyPr/>
          <a:lstStyle/>
          <a:p>
            <a:pPr marL="0" marR="0" indent="0" fontAlgn="base">
              <a:lnSpc>
                <a:spcPts val="1400"/>
              </a:lnSpc>
              <a:spcBef>
                <a:spcPts val="0"/>
              </a:spcBef>
              <a:spcAft>
                <a:spcPts val="0"/>
              </a:spcAft>
              <a:buNone/>
            </a:pPr>
            <a:r>
              <a:rPr lang="en-US" sz="1800" b="1" dirty="0">
                <a:effectLst/>
                <a:latin typeface="Franklin Gothic Book" panose="020B0503020102020204" pitchFamily="34" charset="0"/>
                <a:ea typeface="Times New Roman" panose="02020603050405020304" pitchFamily="18" charset="0"/>
                <a:cs typeface="Segoe UI" panose="020B0502040204020203" pitchFamily="34" charset="0"/>
              </a:rPr>
              <a:t> </a:t>
            </a: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marR="0" indent="0" fontAlgn="base">
              <a:lnSpc>
                <a:spcPct val="115000"/>
              </a:lnSpc>
              <a:spcBef>
                <a:spcPts val="0"/>
              </a:spcBef>
              <a:spcAft>
                <a:spcPts val="0"/>
              </a:spcAft>
              <a:buNone/>
            </a:pPr>
            <a:r>
              <a:rPr lang="en-US" sz="1800" dirty="0">
                <a:effectLst/>
                <a:latin typeface="Franklin Gothic Book" panose="020B0503020102020204" pitchFamily="34" charset="0"/>
                <a:ea typeface="Times New Roman" panose="02020603050405020304" pitchFamily="18" charset="0"/>
                <a:cs typeface="Segoe UI" panose="020B0502040204020203" pitchFamily="34" charset="0"/>
              </a:rPr>
              <a:t>In a landmark ruling this spring, the Department of Justice updated regulations for Title II of the Americans with Disabilities Act to include web and mobile accessibility requirements. The regulations use WCAG 2.11AA as its technical standard for compliance, and you can learn more at the</a:t>
            </a:r>
            <a:r>
              <a:rPr lang="en-US" sz="1800" b="1" dirty="0">
                <a:effectLst/>
                <a:latin typeface="Franklin Gothic Book" panose="020B0503020102020204" pitchFamily="34" charset="0"/>
                <a:ea typeface="Times New Roman" panose="02020603050405020304" pitchFamily="18" charset="0"/>
                <a:cs typeface="Segoe UI" panose="020B0502040204020203" pitchFamily="34" charset="0"/>
              </a:rPr>
              <a:t> </a:t>
            </a:r>
            <a:r>
              <a:rPr lang="en-US" sz="1800" b="1" u="sng" dirty="0">
                <a:solidFill>
                  <a:srgbClr val="0563C1"/>
                </a:solidFill>
                <a:effectLst/>
                <a:latin typeface="Franklin Gothic Book" panose="020B0503020102020204" pitchFamily="34" charset="0"/>
                <a:ea typeface="Times New Roman" panose="02020603050405020304" pitchFamily="18" charset="0"/>
                <a:cs typeface="Segoe UI" panose="020B0502040204020203" pitchFamily="34" charset="0"/>
                <a:hlinkClick r:id="rId2"/>
              </a:rPr>
              <a:t>ADA Fact Sheet</a:t>
            </a:r>
            <a:r>
              <a:rPr lang="en-US" sz="1800" b="1" dirty="0">
                <a:effectLst/>
                <a:latin typeface="Franklin Gothic Book" panose="020B0503020102020204" pitchFamily="34" charset="0"/>
                <a:ea typeface="Times New Roman" panose="02020603050405020304" pitchFamily="18" charset="0"/>
                <a:cs typeface="Segoe UI" panose="020B0502040204020203" pitchFamily="34" charset="0"/>
              </a:rPr>
              <a:t>.</a:t>
            </a:r>
            <a:r>
              <a:rPr lang="en-US" sz="1800" dirty="0">
                <a:effectLst/>
                <a:latin typeface="Franklin Gothic Book" panose="020B0503020102020204" pitchFamily="34" charset="0"/>
                <a:ea typeface="Times New Roman" panose="02020603050405020304" pitchFamily="18" charset="0"/>
                <a:cs typeface="Segoe UI" panose="020B0502040204020203" pitchFamily="34" charset="0"/>
              </a:rPr>
              <a:t> </a:t>
            </a:r>
            <a:endParaRPr lang="en-US" dirty="0"/>
          </a:p>
        </p:txBody>
      </p:sp>
      <p:sp>
        <p:nvSpPr>
          <p:cNvPr id="4" name="Slide Number Placeholder 3">
            <a:extLst>
              <a:ext uri="{FF2B5EF4-FFF2-40B4-BE49-F238E27FC236}">
                <a16:creationId xmlns:a16="http://schemas.microsoft.com/office/drawing/2014/main" id="{A65C6DFE-9FE5-DEF9-3EB8-AD30F1F58AD5}"/>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22835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EE78-31A7-568D-DD2A-F25E34F0C895}"/>
              </a:ext>
            </a:extLst>
          </p:cNvPr>
          <p:cNvSpPr>
            <a:spLocks noGrp="1"/>
          </p:cNvSpPr>
          <p:nvPr>
            <p:ph type="title"/>
          </p:nvPr>
        </p:nvSpPr>
        <p:spPr/>
        <p:txBody>
          <a:bodyPr/>
          <a:lstStyle/>
          <a:p>
            <a:r>
              <a:rPr lang="en-US" dirty="0"/>
              <a:t>Dual credit updates</a:t>
            </a:r>
          </a:p>
        </p:txBody>
      </p:sp>
      <p:sp>
        <p:nvSpPr>
          <p:cNvPr id="3" name="Content Placeholder 2">
            <a:extLst>
              <a:ext uri="{FF2B5EF4-FFF2-40B4-BE49-F238E27FC236}">
                <a16:creationId xmlns:a16="http://schemas.microsoft.com/office/drawing/2014/main" id="{0898D5FF-8709-CAB4-C412-D37054B61061}"/>
              </a:ext>
            </a:extLst>
          </p:cNvPr>
          <p:cNvSpPr>
            <a:spLocks noGrp="1"/>
          </p:cNvSpPr>
          <p:nvPr>
            <p:ph idx="1"/>
          </p:nvPr>
        </p:nvSpPr>
        <p:spPr/>
        <p:txBody>
          <a:bodyPr/>
          <a:lstStyle/>
          <a:p>
            <a:pPr marL="0" indent="0">
              <a:buNone/>
            </a:pP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College in the High School (</a:t>
            </a:r>
            <a:r>
              <a:rPr lang="en-US" sz="1800" dirty="0" err="1">
                <a:effectLst/>
                <a:latin typeface="Franklin Gothic Book" panose="020B0503020102020204" pitchFamily="34" charset="0"/>
                <a:ea typeface="Times New Roman" panose="02020603050405020304" pitchFamily="18" charset="0"/>
                <a:cs typeface="Times New Roman" panose="02020603050405020304" pitchFamily="18" charset="0"/>
              </a:rPr>
              <a:t>CiHS</a:t>
            </a: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 2023-2024 Review cycle has been completed. Any additional evidence needed for approval for continued program implementation is due October 15, 2024 to The Standards Review Report and Process Committee.</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indent="0">
              <a:buNone/>
            </a:pP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SBCTC staff is submitting the 2023-2024 </a:t>
            </a:r>
            <a:r>
              <a:rPr lang="en-US" sz="1800" dirty="0" err="1">
                <a:effectLst/>
                <a:latin typeface="Franklin Gothic Book" panose="020B0503020102020204" pitchFamily="34" charset="0"/>
                <a:ea typeface="Times New Roman" panose="02020603050405020304" pitchFamily="18" charset="0"/>
                <a:cs typeface="Times New Roman" panose="02020603050405020304" pitchFamily="18" charset="0"/>
              </a:rPr>
              <a:t>CiHS</a:t>
            </a: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 report on course enrollment to the Office of Financial Management this fall. Colleges should expect to receive their reimbursement in the January 2025 allocation. </a:t>
            </a:r>
            <a:endParaRPr lang="en-US" sz="1800" dirty="0"/>
          </a:p>
          <a:p>
            <a:pPr marL="0" indent="0">
              <a:buNone/>
            </a:pPr>
            <a:r>
              <a:rPr lang="en-US" sz="1800" dirty="0"/>
              <a:t>Dual Credit Reports</a:t>
            </a:r>
          </a:p>
          <a:p>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The first </a:t>
            </a:r>
            <a:r>
              <a:rPr lang="en-US" sz="1800" u="sng" dirty="0">
                <a:solidFill>
                  <a:srgbClr val="467886"/>
                </a:solidFill>
                <a:effectLst/>
                <a:latin typeface="Franklin Gothic Book" panose="020B0503020102020204" pitchFamily="34" charset="0"/>
                <a:ea typeface="Times New Roman" panose="02020603050405020304" pitchFamily="18" charset="0"/>
                <a:cs typeface="Times New Roman" panose="02020603050405020304" pitchFamily="18" charset="0"/>
                <a:hlinkClick r:id="rId2"/>
              </a:rPr>
              <a:t>College in the High School Legislative Report</a:t>
            </a: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 in response to </a:t>
            </a:r>
            <a:r>
              <a:rPr lang="en-US" sz="1800" u="sng" dirty="0">
                <a:solidFill>
                  <a:srgbClr val="467886"/>
                </a:solidFill>
                <a:effectLst/>
                <a:latin typeface="Franklin Gothic Book" panose="020B0503020102020204" pitchFamily="34" charset="0"/>
                <a:ea typeface="Times New Roman" panose="02020603050405020304" pitchFamily="18" charset="0"/>
                <a:cs typeface="Times New Roman" panose="02020603050405020304" pitchFamily="18" charset="0"/>
                <a:hlinkClick r:id="rId3"/>
              </a:rPr>
              <a:t>2SSB 5048</a:t>
            </a:r>
            <a:r>
              <a:rPr lang="en-US" sz="1800" dirty="0">
                <a:effectLst/>
                <a:latin typeface="Franklin Gothic Book" panose="020B0503020102020204" pitchFamily="34" charset="0"/>
                <a:ea typeface="Times New Roman" panose="02020603050405020304" pitchFamily="18" charset="0"/>
                <a:cs typeface="Times New Roman" panose="02020603050405020304" pitchFamily="18" charset="0"/>
              </a:rPr>
              <a:t> is available now.</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r>
              <a:rPr lang="en-US" sz="1800" dirty="0">
                <a:hlinkClick r:id="rId4"/>
              </a:rPr>
              <a:t>Running Start and College in the High School</a:t>
            </a:r>
            <a:r>
              <a:rPr lang="en-US" sz="1800" dirty="0"/>
              <a:t>: Assessing Transferability-State Auditor Office</a:t>
            </a:r>
          </a:p>
          <a:p>
            <a:r>
              <a:rPr lang="en-US" sz="1800" dirty="0">
                <a:effectLst/>
                <a:ea typeface="Aptos" panose="020B0004020202020204" pitchFamily="34" charset="0"/>
                <a:cs typeface="Times New Roman" panose="02020603050405020304" pitchFamily="18" charset="0"/>
                <a:hlinkClick r:id="rId5"/>
              </a:rPr>
              <a:t>2024 ERDC </a:t>
            </a:r>
            <a:r>
              <a:rPr lang="en-US" sz="1800" dirty="0">
                <a:ea typeface="Aptos" panose="020B0004020202020204" pitchFamily="34" charset="0"/>
                <a:cs typeface="Times New Roman" panose="02020603050405020304" pitchFamily="18" charset="0"/>
                <a:hlinkClick r:id="rId5"/>
              </a:rPr>
              <a:t>Annual Dual Credit Report</a:t>
            </a:r>
            <a:endParaRPr lang="en-US" sz="1800" dirty="0">
              <a:effectLst/>
              <a:ea typeface="Aptos" panose="020B0004020202020204" pitchFamily="34" charset="0"/>
              <a:cs typeface="Times New Roman" panose="02020603050405020304" pitchFamily="18" charset="0"/>
            </a:endParaRPr>
          </a:p>
          <a:p>
            <a:pPr marL="0" indent="0">
              <a:buNone/>
            </a:pPr>
            <a:endParaRPr lang="en-US" sz="2000" dirty="0"/>
          </a:p>
        </p:txBody>
      </p:sp>
      <p:sp>
        <p:nvSpPr>
          <p:cNvPr id="4" name="Slide Number Placeholder 3">
            <a:extLst>
              <a:ext uri="{FF2B5EF4-FFF2-40B4-BE49-F238E27FC236}">
                <a16:creationId xmlns:a16="http://schemas.microsoft.com/office/drawing/2014/main" id="{3E7A5165-99CE-9E64-7CC4-1BB3C249B2E5}"/>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656417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1BE76-29CA-02E0-42F6-E86C19FBF1AD}"/>
              </a:ext>
            </a:extLst>
          </p:cNvPr>
          <p:cNvSpPr>
            <a:spLocks noGrp="1"/>
          </p:cNvSpPr>
          <p:nvPr>
            <p:ph type="title"/>
          </p:nvPr>
        </p:nvSpPr>
        <p:spPr/>
        <p:txBody>
          <a:bodyPr/>
          <a:lstStyle/>
          <a:p>
            <a:r>
              <a:rPr lang="en-US" dirty="0"/>
              <a:t>Dual Credit updates</a:t>
            </a:r>
          </a:p>
        </p:txBody>
      </p:sp>
      <p:sp>
        <p:nvSpPr>
          <p:cNvPr id="3" name="Content Placeholder 2">
            <a:extLst>
              <a:ext uri="{FF2B5EF4-FFF2-40B4-BE49-F238E27FC236}">
                <a16:creationId xmlns:a16="http://schemas.microsoft.com/office/drawing/2014/main" id="{88B976AC-B415-A241-8A6F-8233DAD7598C}"/>
              </a:ext>
            </a:extLst>
          </p:cNvPr>
          <p:cNvSpPr>
            <a:spLocks noGrp="1"/>
          </p:cNvSpPr>
          <p:nvPr>
            <p:ph idx="1"/>
          </p:nvPr>
        </p:nvSpPr>
        <p:spPr/>
        <p:txBody>
          <a:bodyPr/>
          <a:lstStyle/>
          <a:p>
            <a:pPr marL="0" marR="0" indent="0">
              <a:lnSpc>
                <a:spcPts val="1400"/>
              </a:lnSpc>
              <a:spcBef>
                <a:spcPts val="0"/>
              </a:spcBef>
              <a:spcAft>
                <a:spcPts val="900"/>
              </a:spcAft>
              <a:buNone/>
              <a:tabLst>
                <a:tab pos="0" algn="l"/>
              </a:tabLst>
            </a:pPr>
            <a:r>
              <a:rPr lang="en-US" sz="1800" dirty="0">
                <a:solidFill>
                  <a:srgbClr val="0071CE"/>
                </a:solidFill>
                <a:effectLst/>
                <a:latin typeface="Franklin Gothic Medium" panose="020B0603020102020204" pitchFamily="34" charset="0"/>
                <a:ea typeface="Times New Roman" panose="02020603050405020304" pitchFamily="18" charset="0"/>
                <a:cs typeface="Times New Roman" panose="02020603050405020304" pitchFamily="18" charset="0"/>
              </a:rPr>
              <a:t>Fall 2024 Dual Credit Webinar</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900"/>
              </a:spcAft>
              <a:buNone/>
              <a:tabLst>
                <a:tab pos="0" algn="l"/>
              </a:tabLst>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In collaboration with OSPI, SBCTC will offer a Dual Credit Webinar open to all for systemwide dual credit updates.</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marR="0">
              <a:lnSpc>
                <a:spcPts val="1400"/>
              </a:lnSpc>
              <a:spcBef>
                <a:spcPts val="0"/>
              </a:spcBef>
              <a:spcAft>
                <a:spcPts val="900"/>
              </a:spcAft>
              <a:tabLst>
                <a:tab pos="0" algn="l"/>
              </a:tabLst>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10/23 9:30-11am</a:t>
            </a:r>
            <a:r>
              <a:rPr lang="en-US" sz="18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2"/>
              </a:rPr>
              <a:t> https://us02web.zoom.us/j/81497951056</a:t>
            </a:r>
            <a:r>
              <a:rPr lang="en-US" sz="1800" b="1" dirty="0">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marR="0" indent="0">
              <a:lnSpc>
                <a:spcPts val="1400"/>
              </a:lnSpc>
              <a:spcBef>
                <a:spcPts val="0"/>
              </a:spcBef>
              <a:spcAft>
                <a:spcPts val="900"/>
              </a:spcAft>
              <a:buNone/>
              <a:tabLst>
                <a:tab pos="0" algn="l"/>
              </a:tabLst>
            </a:pPr>
            <a:endParaRPr lang="en-US" sz="1800" dirty="0">
              <a:solidFill>
                <a:srgbClr val="0071CE"/>
              </a:solidFill>
              <a:latin typeface="Franklin Gothic Medium" panose="020B0603020102020204" pitchFamily="34" charset="0"/>
              <a:ea typeface="Times New Roman" panose="02020603050405020304" pitchFamily="18" charset="0"/>
              <a:cs typeface="Times New Roman" panose="02020603050405020304" pitchFamily="18" charset="0"/>
            </a:endParaRPr>
          </a:p>
          <a:p>
            <a:pPr marL="0" marR="0" indent="0">
              <a:lnSpc>
                <a:spcPts val="1400"/>
              </a:lnSpc>
              <a:spcBef>
                <a:spcPts val="0"/>
              </a:spcBef>
              <a:spcAft>
                <a:spcPts val="900"/>
              </a:spcAft>
              <a:buNone/>
              <a:tabLst>
                <a:tab pos="0" algn="l"/>
              </a:tabLst>
            </a:pPr>
            <a:r>
              <a:rPr lang="en-US" sz="1800" dirty="0">
                <a:solidFill>
                  <a:srgbClr val="0071CE"/>
                </a:solidFill>
                <a:effectLst/>
                <a:latin typeface="Franklin Gothic Medium" panose="020B0603020102020204" pitchFamily="34" charset="0"/>
                <a:ea typeface="Times New Roman" panose="02020603050405020304" pitchFamily="18" charset="0"/>
                <a:cs typeface="Times New Roman" panose="02020603050405020304" pitchFamily="18" charset="0"/>
              </a:rPr>
              <a:t>Running Start Virtual Series </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900"/>
              </a:spcAft>
              <a:buNone/>
              <a:tabLst>
                <a:tab pos="0" algn="l"/>
              </a:tabLst>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Each session has included updates from SBCTC/OSPI and space for Running Start college staff to come together and connect. The presentation portion of each session is recorded and posted to the</a:t>
            </a:r>
            <a:r>
              <a:rPr lang="en-US" sz="1800" u="sng" dirty="0">
                <a:solidFill>
                  <a:srgbClr val="0563C1"/>
                </a:solidFill>
                <a:effectLst/>
                <a:latin typeface="Franklin Gothic Book" panose="020B0503020102020204" pitchFamily="34" charset="0"/>
                <a:ea typeface="Calibri" panose="020F0502020204030204" pitchFamily="34" charset="0"/>
                <a:cs typeface="Times New Roman" panose="02020603050405020304" pitchFamily="18" charset="0"/>
                <a:hlinkClick r:id="rId3"/>
              </a:rPr>
              <a:t> SBCTC Dual Credit YouTube</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 playlist. </a:t>
            </a:r>
            <a:endParaRPr lang="en-US" sz="1800" dirty="0">
              <a:effectLst/>
              <a:latin typeface="Franklin Gothic Book" panose="020B05030201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ED55C86-1ED0-0EB0-EBE4-16BBC8D6EEFB}"/>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474306130"/>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lcf76f155ced4ddcb4097134ff3c332f xmlns="d9922a8a-c8e9-487d-95d2-c6b1c2450a72">
      <Terms xmlns="http://schemas.microsoft.com/office/infopath/2007/PartnerControls"/>
    </lcf76f155ced4ddcb4097134ff3c332f>
    <TaxCatchAll xmlns="03e82ba2-b1c2-49ab-af23-43782fb35cbc" xsi:nil="true"/>
  </documentManagement>
</p:properti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21" ma:contentTypeDescription="Create a new document." ma:contentTypeScope="" ma:versionID="51f8041fdf45ec22aa6f6fa6ea81b15c">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fa3f456d78f6af42d6d05b92447bc613"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072a751-c2a1-410f-8384-0186ab4766e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hidden="true" ma:list="{f6202957-37ba-46a5-855f-0b2c18713e96}" ma:internalName="TaxCatchAll" ma:showField="CatchAllData" ma:web="03e82ba2-b1c2-49ab-af23-43782fb35c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C388AF-9EF2-40E4-AC4E-C9E502C2E4DC}">
  <ds:schemaRefs>
    <ds:schemaRef ds:uri="http://schemas.microsoft.com/office/2006/metadata/properties"/>
    <ds:schemaRef ds:uri="http://schemas.microsoft.com/office/infopath/2007/PartnerControls"/>
    <ds:schemaRef ds:uri="http://schemas.microsoft.com/sharepoint/v3"/>
    <ds:schemaRef ds:uri="d9922a8a-c8e9-487d-95d2-c6b1c2450a72"/>
    <ds:schemaRef ds:uri="03e82ba2-b1c2-49ab-af23-43782fb35cbc"/>
  </ds:schemaRefs>
</ds:datastoreItem>
</file>

<file path=customXml/itemProps2.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3.xml><?xml version="1.0" encoding="utf-8"?>
<ds:datastoreItem xmlns:ds="http://schemas.openxmlformats.org/officeDocument/2006/customXml" ds:itemID="{356CFCBF-C6F2-4D1E-B23D-3567FAA054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DB5638D-D5BF-4859-98A2-1C19EAA93C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1266</TotalTime>
  <Words>2058</Words>
  <Application>Microsoft Office PowerPoint</Application>
  <PresentationFormat>On-screen Show (4:3)</PresentationFormat>
  <Paragraphs>217</Paragraphs>
  <Slides>26</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Aptos</vt:lpstr>
      <vt:lpstr>Arial</vt:lpstr>
      <vt:lpstr>Calibri</vt:lpstr>
      <vt:lpstr>Franklin Gothic</vt:lpstr>
      <vt:lpstr>Franklin Gothic Book</vt:lpstr>
      <vt:lpstr>Franklin Gothic Medium</vt:lpstr>
      <vt:lpstr>Libre Franklin</vt:lpstr>
      <vt:lpstr>Libre Franklin Medium</vt:lpstr>
      <vt:lpstr>Raleway SemiBold</vt:lpstr>
      <vt:lpstr>Times New Roman</vt:lpstr>
      <vt:lpstr>Office Theme</vt:lpstr>
      <vt:lpstr>SBCTC Updates</vt:lpstr>
      <vt:lpstr>PowerPoint Presentation</vt:lpstr>
      <vt:lpstr>HEADCOUNT AND ANNUAL FTE: RUNNING START</vt:lpstr>
      <vt:lpstr>HEADCOUNT AND ANNUAL FTE: COLLEGE IN THE HIGH SCHOOL</vt:lpstr>
      <vt:lpstr>Basic Needs Survey</vt:lpstr>
      <vt:lpstr>FAFSA Update</vt:lpstr>
      <vt:lpstr>Title II Regulations </vt:lpstr>
      <vt:lpstr>Dual credit updates</vt:lpstr>
      <vt:lpstr>Dual Credit updates</vt:lpstr>
      <vt:lpstr>Gainful Employment &amp; Ability to Benefit</vt:lpstr>
      <vt:lpstr>Student trainings, Education, &amp; Awareness  </vt:lpstr>
      <vt:lpstr>Student Financial Responsibility Agreement</vt:lpstr>
      <vt:lpstr>STUDENT SUCCESS SOFTWARE RFP UPDATE</vt:lpstr>
      <vt:lpstr>Evaluation committee members</vt:lpstr>
      <vt:lpstr>Early Adopter COMMUNITY OF PRACTICE</vt:lpstr>
      <vt:lpstr>Jamie Traugott, Director of Student Services &amp; K12 Alignment Dawn Draus, Policy Associate for Math Pathways &amp; Placement</vt:lpstr>
      <vt:lpstr>PowerPoint Presentation</vt:lpstr>
      <vt:lpstr>PowerPoint Presentation</vt:lpstr>
      <vt:lpstr>MATH PLACEMENT PROJECT GRANT</vt:lpstr>
      <vt:lpstr>MATH PLACEMENT PROJECT - PILOT COLLEGES</vt:lpstr>
      <vt:lpstr>PowerPoint Presentation</vt:lpstr>
      <vt:lpstr>PowerPoint Presentation</vt:lpstr>
      <vt:lpstr>MATH PLACEMENT PROJECT GRANT: CONSIDERATIONS AND CONVERSATIONS   </vt:lpstr>
      <vt:lpstr>2013 Placement Reciprocity</vt:lpstr>
      <vt:lpstr>What’s Next?</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Jamie Traugott</cp:lastModifiedBy>
  <cp:revision>8</cp:revision>
  <dcterms:created xsi:type="dcterms:W3CDTF">2019-07-26T22:41:21Z</dcterms:created>
  <dcterms:modified xsi:type="dcterms:W3CDTF">2024-10-10T14:20:44Z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