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18"/>
  </p:notesMasterIdLst>
  <p:handoutMasterIdLst>
    <p:handoutMasterId r:id="rId19"/>
  </p:handoutMasterIdLst>
  <p:sldIdLst>
    <p:sldId id="259" r:id="rId6"/>
    <p:sldId id="272" r:id="rId7"/>
    <p:sldId id="273" r:id="rId8"/>
    <p:sldId id="281" r:id="rId9"/>
    <p:sldId id="275" r:id="rId10"/>
    <p:sldId id="276" r:id="rId11"/>
    <p:sldId id="277" r:id="rId12"/>
    <p:sldId id="284" r:id="rId13"/>
    <p:sldId id="283" r:id="rId14"/>
    <p:sldId id="279" r:id="rId15"/>
    <p:sldId id="280" r:id="rId16"/>
    <p:sldId id="282"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4" d="100"/>
          <a:sy n="64" d="100"/>
        </p:scale>
        <p:origin x="1288" y="48"/>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10/8/2024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10/8/2024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10/8/2024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10/8/2024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10/8/2024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10/8/2024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10/8/2024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10/8/2024</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10/8/2024</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10/8/2024</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10/8/2024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10/8/2024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pp.leg.wa.gov/BillSummary/?BillNumber=5194&amp;Year=2021&amp;Initiative=false"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43911" y="4580296"/>
            <a:ext cx="8388928" cy="679016"/>
          </a:xfrm>
        </p:spPr>
        <p:txBody>
          <a:bodyPr/>
          <a:lstStyle/>
          <a:p>
            <a:r>
              <a:rPr lang="en-US" dirty="0"/>
              <a:t>2025 Legislative Priorities</a:t>
            </a:r>
          </a:p>
        </p:txBody>
      </p:sp>
      <p:sp>
        <p:nvSpPr>
          <p:cNvPr id="4" name="Title 3"/>
          <p:cNvSpPr>
            <a:spLocks noGrp="1"/>
          </p:cNvSpPr>
          <p:nvPr>
            <p:ph type="title"/>
          </p:nvPr>
        </p:nvSpPr>
        <p:spPr/>
        <p:txBody>
          <a:bodyPr/>
          <a:lstStyle/>
          <a:p>
            <a:r>
              <a:rPr lang="en-US" dirty="0"/>
              <a:t>WSSSC Meeting</a:t>
            </a:r>
            <a:br>
              <a:rPr lang="en-US" dirty="0"/>
            </a:br>
            <a:endParaRPr lang="en-US" dirty="0"/>
          </a:p>
        </p:txBody>
      </p:sp>
      <p:sp>
        <p:nvSpPr>
          <p:cNvPr id="6" name="Text Placeholder 5"/>
          <p:cNvSpPr>
            <a:spLocks noGrp="1"/>
          </p:cNvSpPr>
          <p:nvPr>
            <p:ph type="body" sz="quarter" idx="10"/>
          </p:nvPr>
        </p:nvSpPr>
        <p:spPr>
          <a:xfrm>
            <a:off x="369888" y="5200142"/>
            <a:ext cx="8273780" cy="758825"/>
          </a:xfrm>
        </p:spPr>
        <p:txBody>
          <a:bodyPr/>
          <a:lstStyle/>
          <a:p>
            <a:r>
              <a:rPr lang="en-US" dirty="0"/>
              <a:t>Arlen Harris, Legislative Director</a:t>
            </a:r>
            <a:br>
              <a:rPr lang="en-US" dirty="0"/>
            </a:br>
            <a:r>
              <a:rPr lang="en-US" dirty="0"/>
              <a:t>Sam Herriot, Government Relations Liaison</a:t>
            </a:r>
            <a:br>
              <a:rPr lang="en-US" dirty="0"/>
            </a:br>
            <a:br>
              <a:rPr lang="en-US" dirty="0"/>
            </a:br>
            <a:r>
              <a:rPr lang="en-US" dirty="0"/>
              <a:t>October 2024</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A1DEE-5CEE-8CCE-85CE-73F320F861A8}"/>
              </a:ext>
            </a:extLst>
          </p:cNvPr>
          <p:cNvSpPr>
            <a:spLocks noGrp="1"/>
          </p:cNvSpPr>
          <p:nvPr>
            <p:ph type="title"/>
          </p:nvPr>
        </p:nvSpPr>
        <p:spPr/>
        <p:txBody>
          <a:bodyPr/>
          <a:lstStyle/>
          <a:p>
            <a:r>
              <a:rPr lang="en-US" dirty="0"/>
              <a:t>Policy bills in development</a:t>
            </a:r>
          </a:p>
        </p:txBody>
      </p:sp>
      <p:sp>
        <p:nvSpPr>
          <p:cNvPr id="3" name="Content Placeholder 2">
            <a:extLst>
              <a:ext uri="{FF2B5EF4-FFF2-40B4-BE49-F238E27FC236}">
                <a16:creationId xmlns:a16="http://schemas.microsoft.com/office/drawing/2014/main" id="{1BE547EC-FDF7-E493-3654-02AF1917C7F3}"/>
              </a:ext>
            </a:extLst>
          </p:cNvPr>
          <p:cNvSpPr>
            <a:spLocks noGrp="1"/>
          </p:cNvSpPr>
          <p:nvPr>
            <p:ph sz="half" idx="1"/>
          </p:nvPr>
        </p:nvSpPr>
        <p:spPr>
          <a:xfrm>
            <a:off x="422561" y="2400300"/>
            <a:ext cx="8268081" cy="3969327"/>
          </a:xfrm>
        </p:spPr>
        <p:txBody>
          <a:bodyPr/>
          <a:lstStyle/>
          <a:p>
            <a:pPr marL="0" indent="0">
              <a:buNone/>
            </a:pPr>
            <a:r>
              <a:rPr lang="en-US" sz="2200" b="1" dirty="0"/>
              <a:t>Mental Health Counselor expansion</a:t>
            </a:r>
          </a:p>
          <a:p>
            <a:pPr lvl="1"/>
            <a:r>
              <a:rPr lang="en-US" sz="2200" dirty="0">
                <a:hlinkClick r:id="rId2"/>
              </a:rPr>
              <a:t>SB 5194 </a:t>
            </a:r>
            <a:r>
              <a:rPr lang="en-US" sz="2200" dirty="0"/>
              <a:t>was passed in 2021 and established a pilot program to increase student access to mental health counseling and services. </a:t>
            </a:r>
          </a:p>
          <a:p>
            <a:pPr lvl="1"/>
            <a:r>
              <a:rPr lang="en-US" sz="2200" dirty="0"/>
              <a:t>A bill proposal for the 2025 legislative session would expand this program statewide.</a:t>
            </a:r>
          </a:p>
          <a:p>
            <a:endParaRPr lang="en-US" dirty="0"/>
          </a:p>
        </p:txBody>
      </p:sp>
      <p:sp>
        <p:nvSpPr>
          <p:cNvPr id="5" name="Slide Number Placeholder 4">
            <a:extLst>
              <a:ext uri="{FF2B5EF4-FFF2-40B4-BE49-F238E27FC236}">
                <a16:creationId xmlns:a16="http://schemas.microsoft.com/office/drawing/2014/main" id="{313CBB69-1963-E521-CC9B-D32BF66753DC}"/>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3593234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3E58D-C3B9-F9CA-B888-FE357812707E}"/>
              </a:ext>
            </a:extLst>
          </p:cNvPr>
          <p:cNvSpPr>
            <a:spLocks noGrp="1"/>
          </p:cNvSpPr>
          <p:nvPr>
            <p:ph type="title"/>
          </p:nvPr>
        </p:nvSpPr>
        <p:spPr/>
        <p:txBody>
          <a:bodyPr/>
          <a:lstStyle/>
          <a:p>
            <a:r>
              <a:rPr lang="en-US" dirty="0"/>
              <a:t>State economics</a:t>
            </a:r>
          </a:p>
        </p:txBody>
      </p:sp>
      <p:sp>
        <p:nvSpPr>
          <p:cNvPr id="3" name="Content Placeholder 2">
            <a:extLst>
              <a:ext uri="{FF2B5EF4-FFF2-40B4-BE49-F238E27FC236}">
                <a16:creationId xmlns:a16="http://schemas.microsoft.com/office/drawing/2014/main" id="{D9DB3784-D791-EE71-3085-6EC7550E685D}"/>
              </a:ext>
            </a:extLst>
          </p:cNvPr>
          <p:cNvSpPr>
            <a:spLocks noGrp="1"/>
          </p:cNvSpPr>
          <p:nvPr>
            <p:ph sz="half" idx="1"/>
          </p:nvPr>
        </p:nvSpPr>
        <p:spPr>
          <a:xfrm>
            <a:off x="422561" y="2400300"/>
            <a:ext cx="7691778" cy="3969327"/>
          </a:xfrm>
        </p:spPr>
        <p:txBody>
          <a:bodyPr/>
          <a:lstStyle/>
          <a:p>
            <a:r>
              <a:rPr lang="en-US" sz="2200" dirty="0"/>
              <a:t>Revenue forecasts are beginning to slow down</a:t>
            </a:r>
          </a:p>
          <a:p>
            <a:pPr lvl="1"/>
            <a:r>
              <a:rPr lang="en-US" sz="2200" dirty="0"/>
              <a:t>Election results could impact our state and national economy</a:t>
            </a:r>
          </a:p>
          <a:p>
            <a:r>
              <a:rPr lang="en-US" sz="2200" dirty="0"/>
              <a:t>Ballot initiatives could carve holes in the state operating budget</a:t>
            </a:r>
          </a:p>
          <a:p>
            <a:pPr lvl="1"/>
            <a:r>
              <a:rPr lang="en-US" sz="2200" dirty="0"/>
              <a:t>Capital Gains repeal</a:t>
            </a:r>
          </a:p>
          <a:p>
            <a:pPr lvl="1"/>
            <a:r>
              <a:rPr lang="en-US" sz="2200" dirty="0"/>
              <a:t>Climate Commitment Act repeal</a:t>
            </a:r>
          </a:p>
          <a:p>
            <a:r>
              <a:rPr lang="en-US" sz="2200" dirty="0"/>
              <a:t>Legislators should double down on the solution</a:t>
            </a:r>
          </a:p>
          <a:p>
            <a:pPr lvl="1"/>
            <a:r>
              <a:rPr lang="en-US" sz="2200" dirty="0"/>
              <a:t>Continue to make investments in CTCs</a:t>
            </a:r>
          </a:p>
        </p:txBody>
      </p:sp>
      <p:sp>
        <p:nvSpPr>
          <p:cNvPr id="5" name="Slide Number Placeholder 4">
            <a:extLst>
              <a:ext uri="{FF2B5EF4-FFF2-40B4-BE49-F238E27FC236}">
                <a16:creationId xmlns:a16="http://schemas.microsoft.com/office/drawing/2014/main" id="{3257570A-CDAD-1D40-E360-5A0C57551F2F}"/>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1188495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43593-D1FC-90C6-F3EC-A1C0F9521359}"/>
              </a:ext>
            </a:extLst>
          </p:cNvPr>
          <p:cNvSpPr>
            <a:spLocks noGrp="1"/>
          </p:cNvSpPr>
          <p:nvPr>
            <p:ph type="title"/>
          </p:nvPr>
        </p:nvSpPr>
        <p:spPr/>
        <p:txBody>
          <a:bodyPr/>
          <a:lstStyle/>
          <a:p>
            <a:r>
              <a:rPr lang="en-US" dirty="0"/>
              <a:t>Important dates</a:t>
            </a:r>
          </a:p>
        </p:txBody>
      </p:sp>
      <p:sp>
        <p:nvSpPr>
          <p:cNvPr id="5" name="Slide Number Placeholder 4">
            <a:extLst>
              <a:ext uri="{FF2B5EF4-FFF2-40B4-BE49-F238E27FC236}">
                <a16:creationId xmlns:a16="http://schemas.microsoft.com/office/drawing/2014/main" id="{C2611FEE-DE8B-78DD-7911-B080FC5FB3BE}"/>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
        <p:nvSpPr>
          <p:cNvPr id="7" name="Content Placeholder 3">
            <a:extLst>
              <a:ext uri="{FF2B5EF4-FFF2-40B4-BE49-F238E27FC236}">
                <a16:creationId xmlns:a16="http://schemas.microsoft.com/office/drawing/2014/main" id="{EADC6609-09C4-39AC-7473-DE37157EB305}"/>
              </a:ext>
            </a:extLst>
          </p:cNvPr>
          <p:cNvSpPr>
            <a:spLocks noGrp="1"/>
          </p:cNvSpPr>
          <p:nvPr>
            <p:ph sz="half" idx="1"/>
          </p:nvPr>
        </p:nvSpPr>
        <p:spPr>
          <a:xfrm>
            <a:off x="422274" y="2400300"/>
            <a:ext cx="8534403" cy="3968750"/>
          </a:xfrm>
        </p:spPr>
        <p:txBody>
          <a:bodyPr/>
          <a:lstStyle/>
          <a:p>
            <a:r>
              <a:rPr lang="en-US" dirty="0"/>
              <a:t>November 5: General Election</a:t>
            </a:r>
          </a:p>
          <a:p>
            <a:r>
              <a:rPr lang="en-US" dirty="0"/>
              <a:t>December 10 – 13: Legislative Assembly Days</a:t>
            </a:r>
          </a:p>
          <a:p>
            <a:r>
              <a:rPr lang="en-US" dirty="0"/>
              <a:t>Week of December 16: Governor’s Budget Released</a:t>
            </a:r>
          </a:p>
          <a:p>
            <a:r>
              <a:rPr lang="en-US" dirty="0"/>
              <a:t>January 13: First day of 2025 legislative session</a:t>
            </a:r>
          </a:p>
          <a:p>
            <a:pPr lvl="1"/>
            <a:r>
              <a:rPr lang="en-US" dirty="0"/>
              <a:t>January 28 (not confirmed): Regents &amp; Trustees Day</a:t>
            </a:r>
          </a:p>
          <a:p>
            <a:pPr lvl="1"/>
            <a:r>
              <a:rPr lang="en-US" dirty="0"/>
              <a:t>January 30: WEA/AFT hill climb &amp; WACTCSA day</a:t>
            </a:r>
          </a:p>
          <a:p>
            <a:pPr lvl="1"/>
            <a:r>
              <a:rPr lang="en-US" dirty="0"/>
              <a:t>March 28: CTC Showcase – Columbia Room</a:t>
            </a:r>
          </a:p>
          <a:p>
            <a:pPr marL="457200" lvl="1" indent="0">
              <a:buNone/>
            </a:pPr>
            <a:r>
              <a:rPr lang="en-US" dirty="0"/>
              <a:t>*Colleges will make two trips to Olympia during session</a:t>
            </a:r>
          </a:p>
          <a:p>
            <a:pPr marL="457200" lvl="1" indent="0">
              <a:buNone/>
            </a:pPr>
            <a:r>
              <a:rPr lang="en-US" dirty="0"/>
              <a:t>** More dates will be added as session approaches</a:t>
            </a:r>
          </a:p>
          <a:p>
            <a:endParaRPr lang="en-US" dirty="0"/>
          </a:p>
        </p:txBody>
      </p:sp>
    </p:spTree>
    <p:extLst>
      <p:ext uri="{BB962C8B-B14F-4D97-AF65-F5344CB8AC3E}">
        <p14:creationId xmlns:p14="http://schemas.microsoft.com/office/powerpoint/2010/main" val="2730472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58" y="1342902"/>
            <a:ext cx="8336975" cy="797070"/>
          </a:xfrm>
        </p:spPr>
        <p:txBody>
          <a:bodyPr/>
          <a:lstStyle/>
          <a:p>
            <a:r>
              <a:rPr lang="en-US" dirty="0"/>
              <a:t>Capital budget request</a:t>
            </a:r>
          </a:p>
        </p:txBody>
      </p:sp>
      <p:sp>
        <p:nvSpPr>
          <p:cNvPr id="3" name="Content Placeholder 2"/>
          <p:cNvSpPr>
            <a:spLocks noGrp="1"/>
          </p:cNvSpPr>
          <p:nvPr>
            <p:ph idx="1"/>
          </p:nvPr>
        </p:nvSpPr>
        <p:spPr>
          <a:xfrm>
            <a:off x="536857" y="2025672"/>
            <a:ext cx="8336975" cy="3757046"/>
          </a:xfrm>
        </p:spPr>
        <p:txBody>
          <a:bodyPr/>
          <a:lstStyle/>
          <a:p>
            <a:r>
              <a:rPr lang="en-US" sz="1800" dirty="0">
                <a:latin typeface="FranklinGothic-Book"/>
              </a:rPr>
              <a:t>The State Board is required to develop a single, prioritized list of project for the community &amp; technical college system. In 2022, the legislature further directed the State Board to prepare its capital budget requests by prioritizing minor works requests above major projects and with all the funding needed for design and construction included in a single biennium.</a:t>
            </a:r>
          </a:p>
          <a:p>
            <a:r>
              <a:rPr lang="en-US" sz="1800" b="0" i="0" u="none" strike="noStrike" baseline="0" dirty="0">
                <a:latin typeface="FranklinGothic-Book"/>
              </a:rPr>
              <a:t>The system has approximately </a:t>
            </a:r>
            <a:r>
              <a:rPr lang="en-US" sz="1800" dirty="0">
                <a:latin typeface="FranklinGothic-Book"/>
              </a:rPr>
              <a:t>$68M in infrastructure that will be beyond its expected life at the end of the 25-27 biennium. These assets have been prioritized for replacement within the approximately $45.5M funding target.</a:t>
            </a:r>
          </a:p>
          <a:p>
            <a:r>
              <a:rPr lang="en-US" sz="1800" dirty="0">
                <a:latin typeface="FranklinGothic-Book"/>
              </a:rPr>
              <a:t>In April, WACTC voted to approve recommendations as follows:</a:t>
            </a:r>
          </a:p>
          <a:p>
            <a:pPr lvl="1"/>
            <a:r>
              <a:rPr lang="en-US" sz="1400" dirty="0">
                <a:latin typeface="FranklinGothic-Book"/>
              </a:rPr>
              <a:t>Prioritizes minor projects before major projects</a:t>
            </a:r>
          </a:p>
          <a:p>
            <a:pPr lvl="1"/>
            <a:r>
              <a:rPr lang="en-US" sz="1400" dirty="0">
                <a:latin typeface="FranklinGothic-Book"/>
              </a:rPr>
              <a:t>$1M for Grays Harbor College Lake Swano Dam planning assistance</a:t>
            </a:r>
          </a:p>
          <a:p>
            <a:pPr lvl="1"/>
            <a:r>
              <a:rPr lang="en-US" sz="1400" dirty="0">
                <a:latin typeface="FranklinGothic-Book"/>
              </a:rPr>
              <a:t>Prioritizes major projects in the priority order that they were added to pipeline</a:t>
            </a:r>
          </a:p>
          <a:p>
            <a:pPr lvl="1"/>
            <a:r>
              <a:rPr lang="en-US" sz="1400" dirty="0">
                <a:latin typeface="FranklinGothic-Book"/>
              </a:rPr>
              <a:t>Targets an estimated request level of approximately $625M</a:t>
            </a:r>
          </a:p>
          <a:p>
            <a:pPr lvl="1"/>
            <a:r>
              <a:rPr lang="en-US" sz="1400" dirty="0">
                <a:latin typeface="FranklinGothic-Book"/>
              </a:rPr>
              <a:t>Includes major projects that fall beyond funding target in future biennia of 10 year capital plan</a:t>
            </a:r>
          </a:p>
          <a:p>
            <a:pPr lvl="1"/>
            <a:r>
              <a:rPr lang="en-US" sz="1400" dirty="0">
                <a:latin typeface="FranklinGothic-Book"/>
              </a:rPr>
              <a:t>Has State Board staff work with colleges to update cost estimates re: inflation, fee rates, laws, requirements and current sales tax rates</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2550947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pic>
        <p:nvPicPr>
          <p:cNvPr id="3" name="Picture 2">
            <a:extLst>
              <a:ext uri="{FF2B5EF4-FFF2-40B4-BE49-F238E27FC236}">
                <a16:creationId xmlns:a16="http://schemas.microsoft.com/office/drawing/2014/main" id="{AD0C5110-086E-93BD-2B0F-894C433023F3}"/>
              </a:ext>
            </a:extLst>
          </p:cNvPr>
          <p:cNvPicPr>
            <a:picLocks noChangeAspect="1"/>
          </p:cNvPicPr>
          <p:nvPr/>
        </p:nvPicPr>
        <p:blipFill>
          <a:blip r:embed="rId2"/>
          <a:stretch>
            <a:fillRect/>
          </a:stretch>
        </p:blipFill>
        <p:spPr>
          <a:xfrm>
            <a:off x="1055472" y="1154200"/>
            <a:ext cx="7033056" cy="5448500"/>
          </a:xfrm>
          <a:prstGeom prst="rect">
            <a:avLst/>
          </a:prstGeom>
        </p:spPr>
      </p:pic>
    </p:spTree>
    <p:extLst>
      <p:ext uri="{BB962C8B-B14F-4D97-AF65-F5344CB8AC3E}">
        <p14:creationId xmlns:p14="http://schemas.microsoft.com/office/powerpoint/2010/main" val="2601620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B5EC7-70BB-7399-D145-DB9F033EC15A}"/>
              </a:ext>
            </a:extLst>
          </p:cNvPr>
          <p:cNvSpPr>
            <a:spLocks noGrp="1"/>
          </p:cNvSpPr>
          <p:nvPr>
            <p:ph type="title"/>
          </p:nvPr>
        </p:nvSpPr>
        <p:spPr/>
        <p:txBody>
          <a:bodyPr/>
          <a:lstStyle/>
          <a:p>
            <a:r>
              <a:rPr lang="en-US" dirty="0"/>
              <a:t>Capital policy proposals</a:t>
            </a:r>
          </a:p>
        </p:txBody>
      </p:sp>
      <p:sp>
        <p:nvSpPr>
          <p:cNvPr id="3" name="Content Placeholder 2">
            <a:extLst>
              <a:ext uri="{FF2B5EF4-FFF2-40B4-BE49-F238E27FC236}">
                <a16:creationId xmlns:a16="http://schemas.microsoft.com/office/drawing/2014/main" id="{A1B32332-6117-77CF-F7A0-9CFA51E27CDF}"/>
              </a:ext>
            </a:extLst>
          </p:cNvPr>
          <p:cNvSpPr>
            <a:spLocks noGrp="1"/>
          </p:cNvSpPr>
          <p:nvPr>
            <p:ph idx="1"/>
          </p:nvPr>
        </p:nvSpPr>
        <p:spPr/>
        <p:txBody>
          <a:bodyPr/>
          <a:lstStyle/>
          <a:p>
            <a:r>
              <a:rPr lang="en-US" dirty="0"/>
              <a:t>Minor works limit</a:t>
            </a:r>
          </a:p>
          <a:p>
            <a:pPr lvl="1"/>
            <a:r>
              <a:rPr lang="en-US" dirty="0"/>
              <a:t>Increase minor works from $2 mil to $5 mil</a:t>
            </a:r>
          </a:p>
          <a:p>
            <a:pPr marL="914400" lvl="2" indent="0">
              <a:buNone/>
            </a:pPr>
            <a:endParaRPr lang="en-US" dirty="0"/>
          </a:p>
        </p:txBody>
      </p:sp>
      <p:sp>
        <p:nvSpPr>
          <p:cNvPr id="4" name="Slide Number Placeholder 3">
            <a:extLst>
              <a:ext uri="{FF2B5EF4-FFF2-40B4-BE49-F238E27FC236}">
                <a16:creationId xmlns:a16="http://schemas.microsoft.com/office/drawing/2014/main" id="{E142145C-A6B0-E7F4-48DB-8210C26CF60A}"/>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1612377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561" y="1462241"/>
            <a:ext cx="8534403" cy="719850"/>
          </a:xfrm>
        </p:spPr>
        <p:txBody>
          <a:bodyPr>
            <a:normAutofit/>
          </a:bodyPr>
          <a:lstStyle/>
          <a:p>
            <a:r>
              <a:rPr lang="en-US" dirty="0"/>
              <a:t>Operating budget requests</a:t>
            </a:r>
          </a:p>
        </p:txBody>
      </p:sp>
      <p:sp>
        <p:nvSpPr>
          <p:cNvPr id="3" name="Content Placeholder 2"/>
          <p:cNvSpPr>
            <a:spLocks noGrp="1"/>
          </p:cNvSpPr>
          <p:nvPr>
            <p:ph sz="half" idx="1"/>
          </p:nvPr>
        </p:nvSpPr>
        <p:spPr>
          <a:xfrm>
            <a:off x="415089" y="2018543"/>
            <a:ext cx="8306350" cy="4674858"/>
          </a:xfrm>
        </p:spPr>
        <p:txBody>
          <a:bodyPr>
            <a:noAutofit/>
          </a:bodyPr>
          <a:lstStyle/>
          <a:p>
            <a:pPr marL="0" indent="0">
              <a:buNone/>
            </a:pPr>
            <a:r>
              <a:rPr lang="en-US" sz="1600" dirty="0"/>
              <a:t>The State Board approved the following priorities for the 2025 Legislative Session requests at their June meeting:</a:t>
            </a:r>
          </a:p>
          <a:p>
            <a:r>
              <a:rPr lang="en-US" sz="1600" b="1" u="sng" dirty="0"/>
              <a:t>Competitive Compensation</a:t>
            </a:r>
            <a:r>
              <a:rPr lang="en-US" sz="1600" dirty="0"/>
              <a:t>—Increase salaries for all employee groups, supported with 100% state funding. Colleges are struggling to recruit and retain faculty and staff in several areas. Recent salary increases from the legislature created equity gaps as some groups received significantly larger increases than others. These challenges cannot be address unless our college system received compensation funding to help keep pace with industry and K-12.</a:t>
            </a:r>
          </a:p>
          <a:p>
            <a:r>
              <a:rPr lang="en-US" sz="1600" b="1" u="sng" dirty="0"/>
              <a:t>Increase General Purpose Funding</a:t>
            </a:r>
            <a:r>
              <a:rPr lang="en-US" sz="1600" dirty="0"/>
              <a:t>—With the rising cost of doing business throughout all areas of campus operations, colleges are stretched to meet demand using existing resources. While individual campus needs may differ, all colleges are squeezed by cost increases, restricted funding and structural barriers that limit colleges’ ability to respond to student and college operating needs.</a:t>
            </a:r>
          </a:p>
          <a:p>
            <a:r>
              <a:rPr lang="en-US" sz="1600" b="1" u="sng" dirty="0"/>
              <a:t>Expand Capacity of Job Skills Programs</a:t>
            </a:r>
            <a:r>
              <a:rPr lang="en-US" sz="1600" dirty="0"/>
              <a:t>—Since 1983, Washington has invested in partnerships between colleges and employers to provide incumbent workers skills training through the JSP. Last biennium the program enables 17 colleges to provide 1200 customized skills courses to 8200 working learners across 118 JSP grants. Demand exceeds available funding, and expansion would provide opportunity to expand college participation to meet current demands and increase number of small, rural, diversly owned businesses supported with training grants.</a:t>
            </a:r>
          </a:p>
        </p:txBody>
      </p:sp>
      <p:sp>
        <p:nvSpPr>
          <p:cNvPr id="4" name="Slide Number Placeholder 3"/>
          <p:cNvSpPr>
            <a:spLocks noGrp="1"/>
          </p:cNvSpPr>
          <p:nvPr>
            <p:ph type="sldNum" sz="quarter" idx="12"/>
          </p:nvPr>
        </p:nvSpPr>
        <p:spPr>
          <a:xfrm>
            <a:off x="8416636" y="6529852"/>
            <a:ext cx="4571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5</a:t>
            </a:fld>
            <a:endParaRPr lang="en-US" sz="700"/>
          </a:p>
        </p:txBody>
      </p:sp>
    </p:spTree>
    <p:extLst>
      <p:ext uri="{BB962C8B-B14F-4D97-AF65-F5344CB8AC3E}">
        <p14:creationId xmlns:p14="http://schemas.microsoft.com/office/powerpoint/2010/main" val="3711548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561" y="1462241"/>
            <a:ext cx="8534403" cy="719850"/>
          </a:xfrm>
        </p:spPr>
        <p:txBody>
          <a:bodyPr>
            <a:normAutofit/>
          </a:bodyPr>
          <a:lstStyle/>
          <a:p>
            <a:r>
              <a:rPr lang="en-US" dirty="0"/>
              <a:t>Policy bills in development</a:t>
            </a:r>
          </a:p>
        </p:txBody>
      </p:sp>
      <p:sp>
        <p:nvSpPr>
          <p:cNvPr id="3" name="Content Placeholder 2"/>
          <p:cNvSpPr>
            <a:spLocks noGrp="1"/>
          </p:cNvSpPr>
          <p:nvPr>
            <p:ph sz="half" idx="1"/>
          </p:nvPr>
        </p:nvSpPr>
        <p:spPr>
          <a:xfrm>
            <a:off x="422561" y="2182091"/>
            <a:ext cx="8324397" cy="3969327"/>
          </a:xfrm>
        </p:spPr>
        <p:txBody>
          <a:bodyPr>
            <a:noAutofit/>
          </a:bodyPr>
          <a:lstStyle/>
          <a:p>
            <a:pPr marL="0" indent="0">
              <a:buNone/>
            </a:pPr>
            <a:r>
              <a:rPr lang="en-US" sz="2400" b="1" dirty="0"/>
              <a:t>Dual Credit:</a:t>
            </a:r>
          </a:p>
          <a:p>
            <a:pPr lvl="1"/>
            <a:r>
              <a:rPr lang="en-US" dirty="0"/>
              <a:t>In collaboration with OSPI and other stakeholders, a proposal will ensure book and fees are fully covered for Running Start students.</a:t>
            </a:r>
          </a:p>
          <a:p>
            <a:pPr lvl="1"/>
            <a:r>
              <a:rPr lang="en-US" dirty="0"/>
              <a:t>A separate proposal will fix College in the High School funding, so colleges receive the $5K per class like the regional universities.</a:t>
            </a:r>
          </a:p>
        </p:txBody>
      </p:sp>
      <p:sp>
        <p:nvSpPr>
          <p:cNvPr id="4" name="Slide Number Placeholder 3"/>
          <p:cNvSpPr>
            <a:spLocks noGrp="1"/>
          </p:cNvSpPr>
          <p:nvPr>
            <p:ph type="sldNum" sz="quarter" idx="12"/>
          </p:nvPr>
        </p:nvSpPr>
        <p:spPr>
          <a:xfrm>
            <a:off x="8416636" y="6529852"/>
            <a:ext cx="4571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6</a:t>
            </a:fld>
            <a:endParaRPr lang="en-US" sz="700"/>
          </a:p>
        </p:txBody>
      </p:sp>
    </p:spTree>
    <p:extLst>
      <p:ext uri="{BB962C8B-B14F-4D97-AF65-F5344CB8AC3E}">
        <p14:creationId xmlns:p14="http://schemas.microsoft.com/office/powerpoint/2010/main" val="1380906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DA6B6-F047-6862-7C6B-4F3EB69B1FD6}"/>
              </a:ext>
            </a:extLst>
          </p:cNvPr>
          <p:cNvSpPr>
            <a:spLocks noGrp="1"/>
          </p:cNvSpPr>
          <p:nvPr>
            <p:ph type="title"/>
          </p:nvPr>
        </p:nvSpPr>
        <p:spPr/>
        <p:txBody>
          <a:bodyPr/>
          <a:lstStyle/>
          <a:p>
            <a:r>
              <a:rPr lang="en-US" dirty="0"/>
              <a:t>Policy bills </a:t>
            </a:r>
            <a:r>
              <a:rPr lang="en-US"/>
              <a:t>in development</a:t>
            </a:r>
          </a:p>
        </p:txBody>
      </p:sp>
      <p:sp>
        <p:nvSpPr>
          <p:cNvPr id="3" name="Content Placeholder 2">
            <a:extLst>
              <a:ext uri="{FF2B5EF4-FFF2-40B4-BE49-F238E27FC236}">
                <a16:creationId xmlns:a16="http://schemas.microsoft.com/office/drawing/2014/main" id="{ED2A435D-55EA-1204-3A3E-D3CA3A1A1E9E}"/>
              </a:ext>
            </a:extLst>
          </p:cNvPr>
          <p:cNvSpPr>
            <a:spLocks noGrp="1"/>
          </p:cNvSpPr>
          <p:nvPr>
            <p:ph sz="half" idx="1"/>
          </p:nvPr>
        </p:nvSpPr>
        <p:spPr>
          <a:xfrm>
            <a:off x="422560" y="2182091"/>
            <a:ext cx="8534403" cy="3969327"/>
          </a:xfrm>
        </p:spPr>
        <p:txBody>
          <a:bodyPr/>
          <a:lstStyle/>
          <a:p>
            <a:pPr marL="0" indent="0">
              <a:buNone/>
            </a:pPr>
            <a:r>
              <a:rPr lang="en-US" sz="2400" b="1" dirty="0"/>
              <a:t>Financial Aid Navigator Expansion:</a:t>
            </a:r>
          </a:p>
          <a:p>
            <a:pPr lvl="1"/>
            <a:r>
              <a:rPr lang="en-US" dirty="0"/>
              <a:t>Building on the work from 2022 in HB 1835, State Board staff are collaborating with Graduate Tacoma Foundation for Students, COP, and others to expand the Financial Aid Navigator pilot program state-wide.</a:t>
            </a:r>
          </a:p>
          <a:p>
            <a:pPr lvl="1"/>
            <a:r>
              <a:rPr lang="en-US" u="none" strike="noStrike" dirty="0">
                <a:effectLst/>
                <a:ea typeface="Times New Roman" panose="02020603050405020304" pitchFamily="18" charset="0"/>
              </a:rPr>
              <a:t>Creates a new, optional financial aid training program for secondary school teachers and counselors, higher education staff, and community partners.</a:t>
            </a:r>
            <a:endParaRPr lang="en-US" u="none" strike="noStrike" dirty="0">
              <a:effectLst/>
              <a:ea typeface="Arial" panose="020B0604020202020204" pitchFamily="34" charset="0"/>
            </a:endParaRPr>
          </a:p>
          <a:p>
            <a:pPr lvl="1"/>
            <a:endParaRPr lang="en-US" dirty="0"/>
          </a:p>
          <a:p>
            <a:endParaRPr lang="en-US" dirty="0"/>
          </a:p>
        </p:txBody>
      </p:sp>
      <p:sp>
        <p:nvSpPr>
          <p:cNvPr id="5" name="Slide Number Placeholder 4">
            <a:extLst>
              <a:ext uri="{FF2B5EF4-FFF2-40B4-BE49-F238E27FC236}">
                <a16:creationId xmlns:a16="http://schemas.microsoft.com/office/drawing/2014/main" id="{84AFC615-47B4-EF9B-4405-199D08409A51}"/>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4172465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DA6B6-F047-6862-7C6B-4F3EB69B1FD6}"/>
              </a:ext>
            </a:extLst>
          </p:cNvPr>
          <p:cNvSpPr>
            <a:spLocks noGrp="1"/>
          </p:cNvSpPr>
          <p:nvPr>
            <p:ph type="title"/>
          </p:nvPr>
        </p:nvSpPr>
        <p:spPr/>
        <p:txBody>
          <a:bodyPr/>
          <a:lstStyle/>
          <a:p>
            <a:r>
              <a:rPr lang="en-US" dirty="0"/>
              <a:t>Policy bills </a:t>
            </a:r>
            <a:r>
              <a:rPr lang="en-US"/>
              <a:t>in development</a:t>
            </a:r>
          </a:p>
        </p:txBody>
      </p:sp>
      <p:sp>
        <p:nvSpPr>
          <p:cNvPr id="3" name="Content Placeholder 2">
            <a:extLst>
              <a:ext uri="{FF2B5EF4-FFF2-40B4-BE49-F238E27FC236}">
                <a16:creationId xmlns:a16="http://schemas.microsoft.com/office/drawing/2014/main" id="{ED2A435D-55EA-1204-3A3E-D3CA3A1A1E9E}"/>
              </a:ext>
            </a:extLst>
          </p:cNvPr>
          <p:cNvSpPr>
            <a:spLocks noGrp="1"/>
          </p:cNvSpPr>
          <p:nvPr>
            <p:ph sz="half" idx="1"/>
          </p:nvPr>
        </p:nvSpPr>
        <p:spPr>
          <a:xfrm>
            <a:off x="422560" y="2182091"/>
            <a:ext cx="8534403" cy="3969327"/>
          </a:xfrm>
        </p:spPr>
        <p:txBody>
          <a:bodyPr/>
          <a:lstStyle/>
          <a:p>
            <a:pPr marL="0" indent="0">
              <a:buNone/>
            </a:pPr>
            <a:r>
              <a:rPr lang="en-US" sz="2400" b="1" dirty="0"/>
              <a:t>Tribal-affiliated students:</a:t>
            </a:r>
          </a:p>
          <a:p>
            <a:pPr lvl="1"/>
            <a:r>
              <a:rPr lang="en-US" dirty="0"/>
              <a:t>Automatic qualification for all ATNI students for the WA College Grant.</a:t>
            </a:r>
          </a:p>
          <a:p>
            <a:pPr lvl="1"/>
            <a:r>
              <a:rPr lang="en-US" dirty="0"/>
              <a:t>Lower age from 60 to 55 for the Tribal elder tuition waiver.</a:t>
            </a:r>
          </a:p>
          <a:p>
            <a:pPr marL="0" indent="0">
              <a:buNone/>
            </a:pPr>
            <a:endParaRPr lang="en-US" dirty="0"/>
          </a:p>
        </p:txBody>
      </p:sp>
      <p:sp>
        <p:nvSpPr>
          <p:cNvPr id="5" name="Slide Number Placeholder 4">
            <a:extLst>
              <a:ext uri="{FF2B5EF4-FFF2-40B4-BE49-F238E27FC236}">
                <a16:creationId xmlns:a16="http://schemas.microsoft.com/office/drawing/2014/main" id="{84AFC615-47B4-EF9B-4405-199D08409A51}"/>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3488097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E31FB-82DF-07B3-F2C0-D0FA9C46924F}"/>
              </a:ext>
            </a:extLst>
          </p:cNvPr>
          <p:cNvSpPr>
            <a:spLocks noGrp="1"/>
          </p:cNvSpPr>
          <p:nvPr>
            <p:ph type="title"/>
          </p:nvPr>
        </p:nvSpPr>
        <p:spPr/>
        <p:txBody>
          <a:bodyPr/>
          <a:lstStyle/>
          <a:p>
            <a:r>
              <a:rPr lang="en-US" dirty="0"/>
              <a:t>Policy bills in development</a:t>
            </a:r>
          </a:p>
        </p:txBody>
      </p:sp>
      <p:sp>
        <p:nvSpPr>
          <p:cNvPr id="3" name="Content Placeholder 2">
            <a:extLst>
              <a:ext uri="{FF2B5EF4-FFF2-40B4-BE49-F238E27FC236}">
                <a16:creationId xmlns:a16="http://schemas.microsoft.com/office/drawing/2014/main" id="{A3F6D9DB-9B7D-7754-E5FD-485E9ECA963C}"/>
              </a:ext>
            </a:extLst>
          </p:cNvPr>
          <p:cNvSpPr>
            <a:spLocks noGrp="1"/>
          </p:cNvSpPr>
          <p:nvPr>
            <p:ph sz="half" idx="1"/>
          </p:nvPr>
        </p:nvSpPr>
        <p:spPr>
          <a:xfrm>
            <a:off x="422561" y="2182091"/>
            <a:ext cx="7915323" cy="3969327"/>
          </a:xfrm>
        </p:spPr>
        <p:txBody>
          <a:bodyPr/>
          <a:lstStyle/>
          <a:p>
            <a:pPr marL="0" indent="0">
              <a:buNone/>
            </a:pPr>
            <a:r>
              <a:rPr lang="en-US" sz="2400" b="1" dirty="0"/>
              <a:t>Basic Education for Adults:</a:t>
            </a:r>
          </a:p>
          <a:p>
            <a:r>
              <a:rPr lang="en-US" sz="2000" dirty="0"/>
              <a:t>Expand College Bound scholarship eligibility to include High School Equivalency (HSE) passers.</a:t>
            </a:r>
          </a:p>
          <a:p>
            <a:r>
              <a:rPr lang="en-US" sz="2000" dirty="0"/>
              <a:t>Remove age restriction (currently 19 years and older) from eligibility waiver for all or portion of tuition fees and services and activity fees for students eligible for resident tuition.</a:t>
            </a:r>
          </a:p>
          <a:p>
            <a:r>
              <a:rPr lang="en-US" sz="2000" dirty="0"/>
              <a:t>Add “person enrolled in HS completion program at CTCs” to resident student definition.</a:t>
            </a:r>
          </a:p>
          <a:p>
            <a:endParaRPr lang="en-US" dirty="0"/>
          </a:p>
        </p:txBody>
      </p:sp>
      <p:sp>
        <p:nvSpPr>
          <p:cNvPr id="5" name="Slide Number Placeholder 4">
            <a:extLst>
              <a:ext uri="{FF2B5EF4-FFF2-40B4-BE49-F238E27FC236}">
                <a16:creationId xmlns:a16="http://schemas.microsoft.com/office/drawing/2014/main" id="{250D45FC-1AE2-AF21-A476-8D8F2EC4C322}"/>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3669143475"/>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ontent_x0020_Owner xmlns="d9922a8a-c8e9-487d-95d2-c6b1c2450a72">
      <UserInfo>
        <DisplayName>Katie Rose</DisplayName>
        <AccountId>85</AccountId>
        <AccountType/>
      </UserInfo>
    </Content_x0020_Owner>
    <IconOverlay xmlns="d9922a8a-c8e9-487d-95d2-c6b1c2450a72" xsi:nil="true"/>
    <Menu_x0020_Group xmlns="d9922a8a-c8e9-487d-95d2-c6b1c2450a72">Publications &amp; Printing</Menu_x0020_Group>
    <Category xmlns="d9922a8a-c8e9-487d-95d2-c6b1c2450a72">SBCTC Templates</Category>
    <_dlc_DocId xmlns="03e82ba2-b1c2-49ab-af23-43782fb35cbc">Z7X6SQ3F62JH-64-83</_dlc_DocId>
    <_dlc_DocIdUrl xmlns="03e82ba2-b1c2-49ab-af23-43782fb35cbc">
      <Url>https://portal.sbctc.edu/sites/Intranet/publications/_layouts/15/DocIdRedir.aspx?ID=Z7X6SQ3F62JH-64-83</Url>
      <Description>Z7X6SQ3F62JH-64-83</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1F948E665ECF7842A8E9F6A6D42CD1A8" ma:contentTypeVersion="514" ma:contentTypeDescription="Create a new document." ma:contentTypeScope="" ma:versionID="74cf28072ded077b9e4608ba1dbaec18">
  <xsd:schema xmlns:xsd="http://www.w3.org/2001/XMLSchema" xmlns:xs="http://www.w3.org/2001/XMLSchema" xmlns:p="http://schemas.microsoft.com/office/2006/metadata/properties" xmlns:ns1="http://schemas.microsoft.com/sharepoint/v3" xmlns:ns2="d9922a8a-c8e9-487d-95d2-c6b1c2450a72" xmlns:ns3="03e82ba2-b1c2-49ab-af23-43782fb35cbc" targetNamespace="http://schemas.microsoft.com/office/2006/metadata/properties" ma:root="true" ma:fieldsID="4a0a3dde554ce47ce7e94c8638a9b52c" ns1:_="" ns2:_="" ns3:_="">
    <xsd:import namespace="http://schemas.microsoft.com/sharepoint/v3"/>
    <xsd:import namespace="d9922a8a-c8e9-487d-95d2-c6b1c2450a72"/>
    <xsd:import namespace="03e82ba2-b1c2-49ab-af23-43782fb35cbc"/>
    <xsd:element name="properties">
      <xsd:complexType>
        <xsd:sequence>
          <xsd:element name="documentManagement">
            <xsd:complexType>
              <xsd:all>
                <xsd:element ref="ns2:Menu_x0020_Group" minOccurs="0"/>
                <xsd:element ref="ns2:Category" minOccurs="0"/>
                <xsd:element ref="ns2:Content_x0020_Owner" minOccurs="0"/>
                <xsd:element ref="ns3:_dlc_DocId" minOccurs="0"/>
                <xsd:element ref="ns3:_dlc_DocIdUrl" minOccurs="0"/>
                <xsd:element ref="ns3:_dlc_DocIdPersistId" minOccurs="0"/>
                <xsd:element ref="ns2:IconOverlay" minOccurs="0"/>
                <xsd:element ref="ns1:PublishingExpirationDate" minOccurs="0"/>
                <xsd:element ref="ns1:PublishingStartDate" minOccurs="0"/>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1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PublishingStartDate" ma:index="16"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922a8a-c8e9-487d-95d2-c6b1c2450a72"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ma:readOnly="false">
      <xsd:simpleType>
        <xsd:restriction base="dms:Choice">
          <xsd:enumeration value="Business Cards"/>
          <xsd:enumeration value="Name Badges"/>
          <xsd:enumeration value="Logos"/>
          <xsd:enumeration value="SBCTC Templates"/>
          <xsd:enumeration value="Style Guide"/>
          <xsd:enumeration value="Zoom Backgrounds"/>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conOverlay" ma:index="14" nillable="true" ma:displayName="IconOverlay" ma:internalName="IconOverlay" ma:readOnly="false">
      <xsd:simpleType>
        <xsd:restriction base="dms:Text"/>
      </xsd:simple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e82ba2-b1c2-49ab-af23-43782fb35cbc"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5940EB-9295-40F5-8C8B-916A82F32F42}">
  <ds:schemaRefs>
    <ds:schemaRef ds:uri="http://schemas.microsoft.com/sharepoint/events"/>
  </ds:schemaRefs>
</ds:datastoreItem>
</file>

<file path=customXml/itemProps2.xml><?xml version="1.0" encoding="utf-8"?>
<ds:datastoreItem xmlns:ds="http://schemas.openxmlformats.org/officeDocument/2006/customXml" ds:itemID="{C5C388AF-9EF2-40E4-AC4E-C9E502C2E4DC}">
  <ds:schemaRefs>
    <ds:schemaRef ds:uri="http://purl.org/dc/elements/1.1/"/>
    <ds:schemaRef ds:uri="http://schemas.microsoft.com/sharepoint/v3"/>
    <ds:schemaRef ds:uri="http://schemas.microsoft.com/office/2006/documentManagement/types"/>
    <ds:schemaRef ds:uri="03e82ba2-b1c2-49ab-af23-43782fb35cbc"/>
    <ds:schemaRef ds:uri="http://schemas.microsoft.com/office/infopath/2007/PartnerControls"/>
    <ds:schemaRef ds:uri="http://purl.org/dc/terms/"/>
    <ds:schemaRef ds:uri="http://purl.org/dc/dcmitype/"/>
    <ds:schemaRef ds:uri="d9922a8a-c8e9-487d-95d2-c6b1c2450a72"/>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ADB5638D-D5BF-4859-98A2-1C19EAA93CE0}">
  <ds:schemaRefs>
    <ds:schemaRef ds:uri="http://schemas.microsoft.com/sharepoint/v3/contenttype/forms"/>
  </ds:schemaRefs>
</ds:datastoreItem>
</file>

<file path=customXml/itemProps4.xml><?xml version="1.0" encoding="utf-8"?>
<ds:datastoreItem xmlns:ds="http://schemas.openxmlformats.org/officeDocument/2006/customXml" ds:itemID="{FA7B4D8D-85A9-495B-AA2A-090A16AF8E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9922a8a-c8e9-487d-95d2-c6b1c2450a72"/>
    <ds:schemaRef ds:uri="03e82ba2-b1c2-49ab-af23-43782fb35c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6359</TotalTime>
  <Words>885</Words>
  <Application>Microsoft Office PowerPoint</Application>
  <PresentationFormat>On-screen Show (4:3)</PresentationFormat>
  <Paragraphs>71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FranklinGothic-Book</vt:lpstr>
      <vt:lpstr>Times New Roman</vt:lpstr>
      <vt:lpstr>Office Theme</vt:lpstr>
      <vt:lpstr>WSSSC Meeting </vt:lpstr>
      <vt:lpstr>Capital budget request</vt:lpstr>
      <vt:lpstr>PowerPoint Presentation</vt:lpstr>
      <vt:lpstr>Capital policy proposals</vt:lpstr>
      <vt:lpstr>Operating budget requests</vt:lpstr>
      <vt:lpstr>Policy bills in development</vt:lpstr>
      <vt:lpstr>Policy bills in development</vt:lpstr>
      <vt:lpstr>Policy bills in development</vt:lpstr>
      <vt:lpstr>Policy bills in development</vt:lpstr>
      <vt:lpstr>Policy bills in development</vt:lpstr>
      <vt:lpstr>State economics</vt:lpstr>
      <vt:lpstr>Important dates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template--standard version</dc:title>
  <dc:creator>Katie Rose</dc:creator>
  <cp:lastModifiedBy>Jamie Traugott</cp:lastModifiedBy>
  <cp:revision>36</cp:revision>
  <cp:lastPrinted>2024-09-03T17:24:18Z</cp:lastPrinted>
  <dcterms:created xsi:type="dcterms:W3CDTF">2019-07-26T22:41:21Z</dcterms:created>
  <dcterms:modified xsi:type="dcterms:W3CDTF">2024-10-08T20:28:47Z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0x0101001F948E665ECF7842A8E9F6A6D42CD1A8</vt:lpwstr>
  </property>
  <property fmtid="{D5CDD505-2E9C-101B-9397-08002B2CF9AE}" pid="3" name="_dlc_DocIdItemGuid">
    <vt:lpwstr>bc372a88-358c-4bb6-8d38-dd951ccab0b4</vt:lpwstr>
  </property>
</Properties>
</file>