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70" r:id="rId4"/>
    <p:sldId id="271" r:id="rId5"/>
    <p:sldId id="272" r:id="rId6"/>
    <p:sldId id="258" r:id="rId7"/>
    <p:sldId id="257" r:id="rId8"/>
    <p:sldId id="260" r:id="rId9"/>
    <p:sldId id="26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C44DFC-BCA3-4C57-ACA5-ABA2F41F4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D8F44-F4AC-4BAE-996B-4B12CD86690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95DB-C2AA-45D7-BEF0-17F4D2C9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295DB-C2AA-45D7-BEF0-17F4D2C9A9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The extent to which a reasonable person affected by the adopted rule would have understood that the published proposed rule would affect his or her interests;</a:t>
            </a:r>
            <a:endParaRPr lang="en-US" sz="105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The extent to which the subject of the adopted rule or the issues determined in it are substantially different from the subject or issues involved in the published proposed rule; and</a:t>
            </a:r>
            <a:endParaRPr lang="en-US" sz="105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The extent to which the effects of the adopted rule differ from the effects of the published proposed rule.</a:t>
            </a:r>
            <a:endParaRPr lang="en-US" sz="105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295DB-C2AA-45D7-BEF0-17F4D2C9A9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71D862-07DD-4A4D-A120-9EA4A18846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5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0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7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14A2-3743-4008-9F7D-52065F3CAA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80D6-18EE-4F5E-B740-5606E4B43C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A168-BEF6-4E08-8F19-860494F99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B1B2-4A08-4EEF-883D-F75297FD70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9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78B0-E013-48B0-A9B9-072706F8B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49D-7FE0-4383-AC4A-D72C69815A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4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A875-C261-4AF9-8BF5-E1CD1AF348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5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C5DB-CD4D-4652-B782-BC479815C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F9B-63DB-4D59-9D96-EAF9A15176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0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2D97-BB6D-4B07-86AA-6CC62554D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041A0-9533-4B6D-B05A-3274AD27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leg.wa.gov/WAC/default.aspx?cite=131-12-0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.wa.gov/CodeReviser/Pages/E-Filing.aspx" TargetMode="External"/><Relationship Id="rId2" Type="http://schemas.openxmlformats.org/officeDocument/2006/relationships/hyperlink" Target="http://www.leg.wa.gov/CODEREVISER/Pages/Washington_State_Register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wa.gov/CodeReviser/Documents/basecalendar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4710" y="990600"/>
            <a:ext cx="7973490" cy="259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TITLE IX 2.0  Permanent Rulemaking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600200" y="3200400"/>
            <a:ext cx="6172200" cy="22098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en-US" dirty="0"/>
          </a:p>
          <a:p>
            <a:pPr algn="ctr">
              <a:spcAft>
                <a:spcPts val="0"/>
              </a:spcAft>
              <a:buFontTx/>
              <a:buNone/>
            </a:pPr>
            <a:r>
              <a:rPr lang="en-US" sz="5200" dirty="0"/>
              <a:t> September 25, 2024 </a:t>
            </a:r>
          </a:p>
          <a:p>
            <a:pPr algn="r">
              <a:spcAft>
                <a:spcPts val="0"/>
              </a:spcAft>
              <a:buFontTx/>
              <a:buNone/>
            </a:pPr>
            <a:endParaRPr lang="en-US" dirty="0"/>
          </a:p>
          <a:p>
            <a:pPr algn="r">
              <a:spcAft>
                <a:spcPts val="0"/>
              </a:spcAft>
              <a:buFontTx/>
              <a:buNone/>
            </a:pPr>
            <a:endParaRPr lang="en-US" dirty="0"/>
          </a:p>
          <a:p>
            <a:pPr algn="r">
              <a:spcAft>
                <a:spcPts val="0"/>
              </a:spcAft>
              <a:buFontTx/>
              <a:buNone/>
            </a:pPr>
            <a:r>
              <a:rPr lang="en-US" dirty="0"/>
              <a:t>Tricia Boerger, AAG</a:t>
            </a:r>
          </a:p>
          <a:p>
            <a:pPr algn="r">
              <a:spcAft>
                <a:spcPts val="0"/>
              </a:spcAft>
              <a:buFontTx/>
              <a:buNone/>
            </a:pPr>
            <a:r>
              <a:rPr lang="en-US" dirty="0"/>
              <a:t>H. Bruce Marvin, AAG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95400"/>
            <a:ext cx="6798734" cy="923804"/>
          </a:xfrm>
        </p:spPr>
        <p:txBody>
          <a:bodyPr>
            <a:normAutofit fontScale="90000"/>
          </a:bodyPr>
          <a:lstStyle/>
          <a:p>
            <a:r>
              <a:rPr lang="en-US" dirty="0"/>
              <a:t>CR 101</a:t>
            </a:r>
            <a:br>
              <a:rPr lang="en-US" dirty="0"/>
            </a:br>
            <a:r>
              <a:rPr lang="en-US" dirty="0"/>
              <a:t>Notice of Rulemaking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CR 101 informs the public that the agency is considering rulemaking on a particular topic</a:t>
            </a:r>
          </a:p>
          <a:p>
            <a:r>
              <a:rPr lang="en-US" sz="2800" dirty="0"/>
              <a:t>Must be published for 30 days in the state register before filing the CR 102</a:t>
            </a:r>
          </a:p>
          <a:p>
            <a:r>
              <a:rPr lang="en-US" sz="2800" dirty="0"/>
              <a:t>Use the base calendar to calculate the 30-day requirement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7A94C-36E1-4797-AD58-13056DBD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0" y="5935132"/>
            <a:ext cx="497109" cy="304801"/>
          </a:xfrm>
        </p:spPr>
        <p:txBody>
          <a:bodyPr/>
          <a:lstStyle/>
          <a:p>
            <a:fld id="{5668A168-BEF6-4E08-8F19-860494F9950D}" type="slidenum">
              <a:rPr lang="en-US" sz="2400" smtClean="0"/>
              <a:pPr/>
              <a:t>10</a:t>
            </a:fld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838201"/>
            <a:ext cx="6798734" cy="1684866"/>
          </a:xfrm>
        </p:spPr>
        <p:txBody>
          <a:bodyPr>
            <a:normAutofit/>
          </a:bodyPr>
          <a:lstStyle/>
          <a:p>
            <a:r>
              <a:rPr lang="en-US" dirty="0"/>
              <a:t>CR 102</a:t>
            </a:r>
            <a:br>
              <a:rPr lang="en-US" dirty="0"/>
            </a:br>
            <a:r>
              <a:rPr lang="en-US" dirty="0"/>
              <a:t>Publication of Proposed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162800" cy="3429000"/>
          </a:xfrm>
        </p:spPr>
        <p:txBody>
          <a:bodyPr>
            <a:normAutofit/>
          </a:bodyPr>
          <a:lstStyle/>
          <a:p>
            <a:r>
              <a:rPr lang="en-US" sz="2400" dirty="0"/>
              <a:t>Text of rule in Bill Drafting style with underline and strikeout</a:t>
            </a:r>
          </a:p>
          <a:p>
            <a:r>
              <a:rPr lang="en-US" sz="2400" dirty="0"/>
              <a:t>Must be published in state register for at least 20 days before the rulemaking hearing</a:t>
            </a:r>
          </a:p>
          <a:p>
            <a:r>
              <a:rPr lang="en-US" sz="2400" dirty="0"/>
              <a:t>Notice of rulemaking hearing must be published at least seven days in advance of the hearing in the campus or standard newspaper of the institution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00FB-FD8F-FD11-91A6-8EE98278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0" y="5960533"/>
            <a:ext cx="497109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762001"/>
            <a:ext cx="6798734" cy="1524000"/>
          </a:xfrm>
        </p:spPr>
        <p:txBody>
          <a:bodyPr>
            <a:normAutofit/>
          </a:bodyPr>
          <a:lstStyle/>
          <a:p>
            <a:r>
              <a:rPr lang="en-US" dirty="0"/>
              <a:t>CR 102 </a:t>
            </a:r>
            <a:br>
              <a:rPr lang="en-US" dirty="0"/>
            </a:br>
            <a:r>
              <a:rPr lang="en-US" dirty="0"/>
              <a:t>Rulemaking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Record hearing or create written summary of comments</a:t>
            </a:r>
          </a:p>
          <a:p>
            <a:r>
              <a:rPr lang="en-US" sz="2800" dirty="0"/>
              <a:t>Compile a rulemaking file of testimony for and against</a:t>
            </a:r>
          </a:p>
          <a:p>
            <a:r>
              <a:rPr lang="en-US" sz="2800" dirty="0"/>
              <a:t>If you anticipate opposition, ensure that the agency’s reasons for the rule are in the rulemaking file </a:t>
            </a:r>
            <a:r>
              <a:rPr lang="en-US" sz="3100" dirty="0"/>
              <a:t>(testimony, documents)</a:t>
            </a:r>
          </a:p>
          <a:p>
            <a:r>
              <a:rPr lang="en-US" sz="2800" dirty="0"/>
              <a:t>Draft Concise Explanatory Statement for inclusion in rulemaking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60D73-796C-87F5-DC55-19EBACF0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5935132"/>
            <a:ext cx="705755" cy="279400"/>
          </a:xfrm>
        </p:spPr>
        <p:txBody>
          <a:bodyPr/>
          <a:lstStyle/>
          <a:p>
            <a:fld id="{5668A168-BEF6-4E08-8F19-860494F9950D}" type="slidenum">
              <a:rPr lang="en-US" sz="2400" smtClean="0"/>
              <a:pPr/>
              <a:t>12</a:t>
            </a:fld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976534" cy="1303867"/>
          </a:xfrm>
        </p:spPr>
        <p:txBody>
          <a:bodyPr>
            <a:normAutofit/>
          </a:bodyPr>
          <a:lstStyle/>
          <a:p>
            <a:r>
              <a:rPr lang="en-US" dirty="0"/>
              <a:t>BOARD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Prepare a summary of testimony and comments for the Board</a:t>
            </a:r>
          </a:p>
          <a:p>
            <a:r>
              <a:rPr lang="en-US" dirty="0"/>
              <a:t>Identify reasons for adopting the rule</a:t>
            </a:r>
          </a:p>
          <a:p>
            <a:r>
              <a:rPr lang="en-US" dirty="0"/>
              <a:t>Identify any differences between the proposed rule and the final rule</a:t>
            </a:r>
          </a:p>
          <a:p>
            <a:r>
              <a:rPr lang="en-US" dirty="0"/>
              <a:t>If substantial changes are proposed as a result of the hearing, file a supplemental CR 102 for another rulemaking hearing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DF11A-B06B-4F15-1B3A-E9C9200B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497109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15200" cy="923804"/>
          </a:xfrm>
        </p:spPr>
        <p:txBody>
          <a:bodyPr>
            <a:normAutofit fontScale="90000"/>
          </a:bodyPr>
          <a:lstStyle/>
          <a:p>
            <a:r>
              <a:rPr lang="en-US" dirty="0"/>
              <a:t>CR 103</a:t>
            </a:r>
            <a:br>
              <a:rPr lang="en-US" dirty="0"/>
            </a:br>
            <a:r>
              <a:rPr lang="en-US" dirty="0"/>
              <a:t>Filing Adopted Rule with Code Reviser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Board of Trustees must adopt the final rules at an open public meeting</a:t>
            </a:r>
          </a:p>
          <a:p>
            <a:r>
              <a:rPr lang="en-US" dirty="0"/>
              <a:t>The agency then attaches the final rules with strikeouts and underlined new language with CR 103</a:t>
            </a:r>
          </a:p>
          <a:p>
            <a:r>
              <a:rPr lang="en-US" dirty="0"/>
              <a:t>Rule effective 30 days after filing CR 103 with Code Revisor’s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6B4ED-C927-590D-45CB-03CFA50D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5945225"/>
            <a:ext cx="745683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14</a:t>
            </a:fld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143000"/>
            <a:ext cx="6798734" cy="1076204"/>
          </a:xfrm>
        </p:spPr>
        <p:txBody>
          <a:bodyPr>
            <a:normAutofit fontScale="90000"/>
          </a:bodyPr>
          <a:lstStyle/>
          <a:p>
            <a:r>
              <a:rPr lang="en-US" dirty="0"/>
              <a:t>CR 103e</a:t>
            </a:r>
            <a:br>
              <a:rPr lang="en-US" dirty="0"/>
            </a:br>
            <a:r>
              <a:rPr lang="en-US" dirty="0"/>
              <a:t>Emergency Rulemaking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05800" cy="3581400"/>
          </a:xfrm>
        </p:spPr>
        <p:txBody>
          <a:bodyPr/>
          <a:lstStyle/>
          <a:p>
            <a:pPr lvl="1"/>
            <a:r>
              <a:rPr lang="en-US" sz="2400" dirty="0"/>
              <a:t>Board may adopt emergency rule using CR 103e form</a:t>
            </a:r>
          </a:p>
          <a:p>
            <a:pPr lvl="1"/>
            <a:r>
              <a:rPr lang="en-US" sz="2400" dirty="0"/>
              <a:t>Must be for health, welfare, and safety </a:t>
            </a:r>
            <a:r>
              <a:rPr lang="en-US" sz="2400" b="1" dirty="0"/>
              <a:t>or</a:t>
            </a:r>
            <a:r>
              <a:rPr lang="en-US" sz="2400" dirty="0"/>
              <a:t> necessary to satisfy federal or state law</a:t>
            </a:r>
          </a:p>
          <a:p>
            <a:pPr lvl="1"/>
            <a:r>
              <a:rPr lang="en-US" sz="2400" dirty="0"/>
              <a:t>Emergency rule effective when filed with Code Revisor</a:t>
            </a:r>
          </a:p>
          <a:p>
            <a:pPr lvl="1"/>
            <a:r>
              <a:rPr lang="en-US" sz="2400" dirty="0"/>
              <a:t>Good for 120 days and cannot be renewed unless agency is taking steps to adopt a permanent rule (i.e., filing a CR 101)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5D379-5B82-9A1B-ECE1-8C156680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0" y="5960533"/>
            <a:ext cx="573309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15</a:t>
            </a:fld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5E51-5FA7-8D27-45BA-AD39C7C5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8AFA0-CFFA-C86B-49AE-42198E77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Rule took effect on </a:t>
            </a:r>
            <a:r>
              <a:rPr lang="en-US" b="1" dirty="0"/>
              <a:t>August 1, 2024</a:t>
            </a:r>
          </a:p>
          <a:p>
            <a:r>
              <a:rPr lang="en-US" b="1" dirty="0"/>
              <a:t>120 Days </a:t>
            </a:r>
            <a:r>
              <a:rPr lang="en-US" dirty="0"/>
              <a:t>= November 29, 2024 – Black Friday –next business day – </a:t>
            </a:r>
            <a:r>
              <a:rPr lang="en-US" b="1" dirty="0"/>
              <a:t>Monday, December 2, 2024</a:t>
            </a:r>
          </a:p>
          <a:p>
            <a:r>
              <a:rPr lang="en-US" dirty="0"/>
              <a:t>Many CTCs have already filed CR 101 </a:t>
            </a:r>
          </a:p>
          <a:p>
            <a:r>
              <a:rPr lang="en-US" dirty="0"/>
              <a:t>CR 102 – Public Hearing – Rulemaking File</a:t>
            </a:r>
          </a:p>
          <a:p>
            <a:r>
              <a:rPr lang="en-US" dirty="0"/>
              <a:t>Board Approval</a:t>
            </a:r>
          </a:p>
          <a:p>
            <a:r>
              <a:rPr lang="en-US" dirty="0"/>
              <a:t>File new rule with CR 103 – effective in 31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5DC2E-8574-DC1F-AAF9-A6E5A555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5942663"/>
            <a:ext cx="533400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11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C2B3-7590-C9BC-9952-7E4E99CC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4403-DBEC-DD0B-5D12-0EB0126A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Create a spread sheet with relevant dates</a:t>
            </a:r>
          </a:p>
          <a:p>
            <a:r>
              <a:rPr lang="en-US" sz="2800" dirty="0"/>
              <a:t>What is the current status of the Rule?</a:t>
            </a:r>
          </a:p>
          <a:p>
            <a:r>
              <a:rPr lang="en-US" sz="2800" dirty="0"/>
              <a:t>When does Board meet in final 3 months of 2024?</a:t>
            </a:r>
          </a:p>
          <a:p>
            <a:pPr lvl="1"/>
            <a:r>
              <a:rPr lang="en-US" sz="2800" dirty="0"/>
              <a:t>Adopt CR 103</a:t>
            </a:r>
          </a:p>
          <a:p>
            <a:pPr lvl="1"/>
            <a:r>
              <a:rPr lang="en-US" sz="2800" dirty="0"/>
              <a:t>Extend Emergency Rule</a:t>
            </a:r>
          </a:p>
          <a:p>
            <a:r>
              <a:rPr lang="en-US" sz="2800" dirty="0"/>
              <a:t>Vacation schedules for critical personnel?</a:t>
            </a:r>
          </a:p>
          <a:p>
            <a:r>
              <a:rPr lang="en-US" sz="2800" dirty="0"/>
              <a:t>What happens between filing of CR 103 &amp; rule taking effect 30 days later?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C6416-D774-1FAB-DF1E-AE049752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0" y="5960533"/>
            <a:ext cx="649509" cy="279400"/>
          </a:xfrm>
        </p:spPr>
        <p:txBody>
          <a:bodyPr/>
          <a:lstStyle/>
          <a:p>
            <a:fld id="{5668A168-BEF6-4E08-8F19-860494F9950D}" type="slidenum">
              <a:rPr lang="en-US" sz="2400" smtClean="0"/>
              <a:pPr/>
              <a:t>17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36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BF9-3FE2-0593-7CAE-45144AA5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TRAPS FOR THE UNWARY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8394B-46AA-5FEF-2BD6-4DB5D822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Proposed rule not adopted within 180 days after publication (CR 102) is deemed withdrawn – start over</a:t>
            </a:r>
          </a:p>
          <a:p>
            <a:r>
              <a:rPr lang="en-US" dirty="0"/>
              <a:t>Adopting language “substantially different” from proposed rule published with CR 102 can be problematic - requires application of three-part test – Additional justification needed in CR 103 (at minimum)</a:t>
            </a:r>
          </a:p>
          <a:p>
            <a:r>
              <a:rPr lang="en-US" dirty="0"/>
              <a:t>Even though adopted by the Board, a rule is not enforceable until 30 days after CR 103 is filed with Code Reviser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F0EA8-27B7-0101-245D-44E36550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0" y="5960533"/>
            <a:ext cx="497109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477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67A7-09FC-DB78-237A-34C9580D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B3A4-634D-85FB-1D63-9681EC54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90135"/>
            <a:ext cx="7086599" cy="3444997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66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77358-1E49-EC2D-CFA0-CE87B858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1624" y="5926663"/>
            <a:ext cx="505575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55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0E4F-ACDD-072F-2EEC-5270DA48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D150-1556-8B11-40C0-A13D8E9D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 Filing a Complaint – note that 34 CFR 106.44(f)(1)(v) requires that only individuals who have been subjected to sex-based harassment (or the TIXC) are entitled to file a complaint.</a:t>
            </a:r>
          </a:p>
          <a:p>
            <a:r>
              <a:rPr lang="en-US" dirty="0"/>
              <a:t>N.1 Informal Resolution – Remove 1.c. It is now permissible to engage in informal resolution for sex-based harassment between an employee/respondent and student/complainant.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2B9AC-DCAF-0C40-68C7-AD939614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942663"/>
            <a:ext cx="573310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78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2013-6D63-E8FA-640E-2F634971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DISCIPLINE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6AB8-0D3B-2ED0-DC4C-C0FE3736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VII.F Evidence – add “All hearings shall be recorded by manual, electronic, or other type of recording device.”</a:t>
            </a:r>
          </a:p>
          <a:p>
            <a:r>
              <a:rPr lang="en-US" dirty="0"/>
              <a:t>VIII.B. Initial Order – add that the Initial Order shall be served on the Parties and Title IX Coordinator “within 20 days of the disciplinary hearing.”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DA31-1B82-DFAF-9E30-37938E40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A168-BEF6-4E08-8F19-860494F9950D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831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D5BE-5F18-32A0-F5B9-8A056FCC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CONDUCT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398C-F201-F430-D73C-738F023A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to date – anyone have any changes?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E5B43-9F99-6F43-A34E-5069E098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A168-BEF6-4E08-8F19-860494F9950D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97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B28D-3394-2EEF-827D-3A88F9D4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 RULE MAKING</a:t>
            </a:r>
            <a:br>
              <a:rPr lang="en-US" dirty="0"/>
            </a:br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4D23-0745-0D0F-89F5-634B92ADB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College’s Rules Coordinator?</a:t>
            </a:r>
          </a:p>
          <a:p>
            <a:r>
              <a:rPr lang="en-US" dirty="0"/>
              <a:t>Who will be conducting the public hearing and assembling the rulemaking file?</a:t>
            </a:r>
          </a:p>
          <a:p>
            <a:r>
              <a:rPr lang="en-US" dirty="0"/>
              <a:t>Do Board rules require a first reading?</a:t>
            </a:r>
          </a:p>
          <a:p>
            <a:r>
              <a:rPr lang="en-US" dirty="0"/>
              <a:t>Who will present the Rule to the Board?</a:t>
            </a:r>
          </a:p>
          <a:p>
            <a:r>
              <a:rPr lang="en-US" dirty="0"/>
              <a:t>Who will file the CR 103 with the Code Revisor’s Office?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51A9-DE71-548E-73B8-FFB73D67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5942663"/>
            <a:ext cx="395510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21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65" y="990600"/>
            <a:ext cx="7886700" cy="1447800"/>
          </a:xfrm>
        </p:spPr>
        <p:txBody>
          <a:bodyPr>
            <a:normAutofit/>
          </a:bodyPr>
          <a:lstStyle/>
          <a:p>
            <a:r>
              <a:rPr lang="en-US" dirty="0"/>
              <a:t>PERMANENT RULEMAKING</a:t>
            </a:r>
            <a:br>
              <a:rPr lang="en-US" dirty="0"/>
            </a:br>
            <a:r>
              <a:rPr lang="en-US" dirty="0"/>
              <a:t>Laying the Groundwork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Students must be involved when adopting, amending, or revoking rules governing student rights and responsibilities.  </a:t>
            </a:r>
            <a:r>
              <a:rPr lang="en-US" dirty="0">
                <a:hlinkClick r:id="rId2"/>
              </a:rPr>
              <a:t>WAC 131-12-060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Consider campus forums and/or meetings with Student Government before filing proposed rule with the Code Reviser</a:t>
            </a:r>
          </a:p>
          <a:p>
            <a:pPr>
              <a:spcBef>
                <a:spcPts val="1200"/>
              </a:spcBef>
            </a:pPr>
            <a:r>
              <a:rPr lang="en-US" dirty="0"/>
              <a:t>Better to hear campus community concerns up front than at a rulemaking hearing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19D04-71C3-982A-BE40-5FD0B2C1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A168-BEF6-4E08-8F19-860494F9950D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95400"/>
            <a:ext cx="6798734" cy="923804"/>
          </a:xfrm>
        </p:spPr>
        <p:txBody>
          <a:bodyPr>
            <a:normAutofit/>
          </a:bodyPr>
          <a:lstStyle/>
          <a:p>
            <a:r>
              <a:rPr lang="en-US" dirty="0"/>
              <a:t>THE CODE REVISER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The Code Reviser’s Office is your friend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CR 101, 102, and 103 forms: </a:t>
            </a:r>
            <a:r>
              <a:rPr lang="en-US" sz="2400" dirty="0">
                <a:hlinkClick r:id="rId2"/>
              </a:rPr>
              <a:t>http://www.leg.wa.gov/CODEREVISER/Pages/Washington_State_Register.aspx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Sign up for electronic filing of the forms: </a:t>
            </a:r>
            <a:r>
              <a:rPr lang="en-US" sz="2400" dirty="0">
                <a:hlinkClick r:id="rId3"/>
              </a:rPr>
              <a:t>http://www.leg.wa.gov/CodeReviser/Pages/E-Filing.aspx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Use Code Reviser’s Typing Services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F1A63-4FC6-66DA-AA9F-FC405956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261" y="5951280"/>
            <a:ext cx="395510" cy="279400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95400"/>
            <a:ext cx="6798734" cy="914400"/>
          </a:xfrm>
        </p:spPr>
        <p:txBody>
          <a:bodyPr/>
          <a:lstStyle/>
          <a:p>
            <a:r>
              <a:rPr lang="en-US" dirty="0"/>
              <a:t>PUBLICATION PERIODS</a:t>
            </a:r>
            <a:br>
              <a:rPr lang="en-US" b="1" dirty="0"/>
            </a:br>
            <a:endParaRPr lang="en-US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458200" cy="55626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Notices published in State Register (typically 1</a:t>
            </a:r>
            <a:r>
              <a:rPr lang="en-US" sz="2800" baseline="30000" dirty="0"/>
              <a:t>st</a:t>
            </a:r>
            <a:r>
              <a:rPr lang="en-US" sz="2800" dirty="0"/>
              <a:t> and 3</a:t>
            </a:r>
            <a:r>
              <a:rPr lang="en-US" sz="2800" baseline="30000" dirty="0"/>
              <a:t>rd</a:t>
            </a:r>
            <a:r>
              <a:rPr lang="en-US" sz="2800" dirty="0"/>
              <a:t> Wednesday of the month)</a:t>
            </a:r>
          </a:p>
          <a:p>
            <a:pPr lvl="1">
              <a:buClr>
                <a:srgbClr val="B15E28"/>
              </a:buClr>
              <a:defRPr/>
            </a:pPr>
            <a:r>
              <a:rPr lang="en-US" sz="2800" dirty="0"/>
              <a:t>Deadline for submitting notices for inclusion in State Register - </a:t>
            </a:r>
            <a:r>
              <a:rPr lang="en-US" sz="2800" dirty="0">
                <a:hlinkClick r:id="rId2"/>
              </a:rPr>
              <a:t>basecalendar.pdf (wa.gov)</a:t>
            </a:r>
            <a:r>
              <a:rPr lang="en-US" sz="2800" dirty="0"/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(typically 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and 3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Wednesday of the month)</a:t>
            </a:r>
          </a:p>
          <a:p>
            <a:pPr lvl="1"/>
            <a:r>
              <a:rPr lang="en-US" sz="2800" dirty="0"/>
              <a:t>Closing date + Publication period = Earliest action date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8D0E9-3A41-5627-559A-A9657BEA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1" y="5960532"/>
            <a:ext cx="1117600" cy="287867"/>
          </a:xfrm>
        </p:spPr>
        <p:txBody>
          <a:bodyPr/>
          <a:lstStyle/>
          <a:p>
            <a:fld id="{5668A168-BEF6-4E08-8F19-860494F9950D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69FC-306E-32FF-461A-82155022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7AEF-E66B-8189-7B40-496FEED1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0800"/>
            <a:ext cx="7696200" cy="3344332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CR 101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- 30 days notice before publishing CR 102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CR 102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- 20 days notice before public hearing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CR 103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– rule effective 30 days after filing with Code Reviser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7BAF1-64CD-5196-B5EB-5BE77FBC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A168-BEF6-4E08-8F19-860494F9950D}" type="slidenum">
              <a:rPr lang="en-US" sz="2800" smtClean="0"/>
              <a:pPr/>
              <a:t>9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3481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1405</TotalTime>
  <Words>1069</Words>
  <Application>Microsoft Office PowerPoint</Application>
  <PresentationFormat>On-screen Show (4:3)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Garamond</vt:lpstr>
      <vt:lpstr>Times New Roman</vt:lpstr>
      <vt:lpstr>Organic</vt:lpstr>
      <vt:lpstr>TITLE IX 2.0  Permanent Rulemaking</vt:lpstr>
      <vt:lpstr>INVESTIGATION UPDATES</vt:lpstr>
      <vt:lpstr>EMPLOYEE DISCIPLINE UPDATES</vt:lpstr>
      <vt:lpstr>STUDENT CONDUCT UPDATES</vt:lpstr>
      <vt:lpstr>PERMANENT RULE MAKING Getting Started</vt:lpstr>
      <vt:lpstr>PERMANENT RULEMAKING Laying the Groundwork </vt:lpstr>
      <vt:lpstr>THE CODE REVISER</vt:lpstr>
      <vt:lpstr>PUBLICATION PERIODS </vt:lpstr>
      <vt:lpstr>NOTICE PERIODS</vt:lpstr>
      <vt:lpstr>CR 101 Notice of Rulemaking</vt:lpstr>
      <vt:lpstr>CR 102 Publication of Proposed Rule</vt:lpstr>
      <vt:lpstr>CR 102  Rulemaking Hearing</vt:lpstr>
      <vt:lpstr>BOARD ADOPTION</vt:lpstr>
      <vt:lpstr>CR 103 Filing Adopted Rule with Code Reviser</vt:lpstr>
      <vt:lpstr>CR 103e Emergency Rulemaking</vt:lpstr>
      <vt:lpstr>WHERE ARE WE?</vt:lpstr>
      <vt:lpstr>TIMING ISSUES</vt:lpstr>
      <vt:lpstr>TRAPS FOR THE UNWARY</vt:lpstr>
      <vt:lpstr>PowerPoint Presentation</vt:lpstr>
    </vt:vector>
  </TitlesOfParts>
  <Company>Office of Attorney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Process in Academic and Student Disciplinary Cases</dc:title>
  <dc:creator>Office of the Attorney General</dc:creator>
  <cp:lastModifiedBy>Marvin, H. Bruce (ATG)</cp:lastModifiedBy>
  <cp:revision>48</cp:revision>
  <dcterms:created xsi:type="dcterms:W3CDTF">2005-08-09T23:35:21Z</dcterms:created>
  <dcterms:modified xsi:type="dcterms:W3CDTF">2024-09-25T17:01:20Z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1356409729</vt:i4>
  </property>
  <property fmtid="{D5CDD505-2E9C-101B-9397-08002B2CF9AE}" pid="3" name="_NewReviewCycle">
    <vt:lpwstr/>
  </property>
  <property fmtid="{D5CDD505-2E9C-101B-9397-08002B2CF9AE}" pid="4" name="_EmailSubject">
    <vt:lpwstr>Title IX Webinar</vt:lpwstr>
  </property>
  <property fmtid="{D5CDD505-2E9C-101B-9397-08002B2CF9AE}" pid="5" name="_AuthorEmail">
    <vt:lpwstr>tricia.boerger@atg.wa.gov</vt:lpwstr>
  </property>
  <property fmtid="{D5CDD505-2E9C-101B-9397-08002B2CF9AE}" pid="6" name="_AuthorEmailDisplayName">
    <vt:lpwstr>Boerger, Tricia (ATG)</vt:lpwstr>
  </property>
</Properties>
</file>