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9" r:id="rId5"/>
  </p:sldMasterIdLst>
  <p:notesMasterIdLst>
    <p:notesMasterId r:id="rId21"/>
  </p:notesMasterIdLst>
  <p:handoutMasterIdLst>
    <p:handoutMasterId r:id="rId22"/>
  </p:handoutMasterIdLst>
  <p:sldIdLst>
    <p:sldId id="259" r:id="rId6"/>
    <p:sldId id="280" r:id="rId7"/>
    <p:sldId id="262" r:id="rId8"/>
    <p:sldId id="263" r:id="rId9"/>
    <p:sldId id="281" r:id="rId10"/>
    <p:sldId id="284" r:id="rId11"/>
    <p:sldId id="268" r:id="rId12"/>
    <p:sldId id="282" r:id="rId13"/>
    <p:sldId id="272" r:id="rId14"/>
    <p:sldId id="278" r:id="rId15"/>
    <p:sldId id="267" r:id="rId16"/>
    <p:sldId id="285" r:id="rId17"/>
    <p:sldId id="286" r:id="rId18"/>
    <p:sldId id="287" r:id="rId19"/>
    <p:sldId id="276"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7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F0A8E3F-C5FC-AEF7-6656-E9EA04C4F94B}" v="631" dt="2024-09-11T20:32:09.754"/>
    <p1510:client id="{FF7F78D9-44A0-4636-F85E-B618CB1C736A}" v="926" dt="2024-09-11T16:32:17.86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p:scale>
          <a:sx n="80" d="100"/>
          <a:sy n="80" d="100"/>
        </p:scale>
        <p:origin x="904" y="-432"/>
      </p:cViewPr>
      <p:guideLst/>
    </p:cSldViewPr>
  </p:slideViewPr>
  <p:notesTextViewPr>
    <p:cViewPr>
      <p:scale>
        <a:sx n="1" d="1"/>
        <a:sy n="1" d="1"/>
      </p:scale>
      <p:origin x="0" y="0"/>
    </p:cViewPr>
  </p:notesTextViewPr>
  <p:notesViewPr>
    <p:cSldViewPr snapToGrid="0">
      <p:cViewPr varScale="1">
        <p:scale>
          <a:sx n="69" d="100"/>
          <a:sy n="69" d="100"/>
        </p:scale>
        <p:origin x="326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handoutMaster" Target="handoutMasters/handoutMaster1.xml"/><Relationship Id="rId27" Type="http://schemas.microsoft.com/office/2015/10/relationships/revisionInfo" Target="revisionInfo.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08459DF-BD24-442F-9465-A74BA619E0C0}" type="doc">
      <dgm:prSet loTypeId="urn:microsoft.com/office/officeart/2005/8/layout/hierarchy1" loCatId="hierarchy" qsTypeId="urn:microsoft.com/office/officeart/2005/8/quickstyle/simple2" qsCatId="simple" csTypeId="urn:microsoft.com/office/officeart/2005/8/colors/accent1_2" csCatId="accent1"/>
      <dgm:spPr/>
      <dgm:t>
        <a:bodyPr/>
        <a:lstStyle/>
        <a:p>
          <a:endParaRPr lang="en-US"/>
        </a:p>
      </dgm:t>
    </dgm:pt>
    <dgm:pt modelId="{3310BD0E-2203-4B47-BEE4-1B7A9A606D4E}">
      <dgm:prSet/>
      <dgm:spPr/>
      <dgm:t>
        <a:bodyPr/>
        <a:lstStyle/>
        <a:p>
          <a:r>
            <a:rPr lang="en-US" b="1"/>
            <a:t>Title II </a:t>
          </a:r>
          <a:r>
            <a:rPr lang="en-US"/>
            <a:t>– Applies to public entities such as state and local governments, libraries, school districts, state colleges, and community colleges. </a:t>
          </a:r>
          <a:r>
            <a:rPr lang="en-US" b="1"/>
            <a:t>(That's us!)</a:t>
          </a:r>
          <a:endParaRPr lang="en-US"/>
        </a:p>
      </dgm:t>
    </dgm:pt>
    <dgm:pt modelId="{A37111BE-0DDC-46EB-B3B8-C3D14A1D12A6}" type="parTrans" cxnId="{E6D5F703-BD88-4515-9BFE-464755A99680}">
      <dgm:prSet/>
      <dgm:spPr/>
      <dgm:t>
        <a:bodyPr/>
        <a:lstStyle/>
        <a:p>
          <a:endParaRPr lang="en-US"/>
        </a:p>
      </dgm:t>
    </dgm:pt>
    <dgm:pt modelId="{CE9FEFB8-7D69-4DDD-AEBF-4816C3BDC337}" type="sibTrans" cxnId="{E6D5F703-BD88-4515-9BFE-464755A99680}">
      <dgm:prSet/>
      <dgm:spPr/>
      <dgm:t>
        <a:bodyPr/>
        <a:lstStyle/>
        <a:p>
          <a:endParaRPr lang="en-US"/>
        </a:p>
      </dgm:t>
    </dgm:pt>
    <dgm:pt modelId="{6F172816-8BB2-43BA-8D4C-A400C20CE788}">
      <dgm:prSet/>
      <dgm:spPr/>
      <dgm:t>
        <a:bodyPr/>
        <a:lstStyle/>
        <a:p>
          <a:r>
            <a:rPr lang="en-US"/>
            <a:t>Ensures that disabled people have equal access and can participate fully in the programs and services offered by colleges.</a:t>
          </a:r>
        </a:p>
      </dgm:t>
    </dgm:pt>
    <dgm:pt modelId="{813DF294-3C9B-458E-B90B-1101D893F7DA}" type="parTrans" cxnId="{336D1F4C-EEB2-4C39-B546-DEB87BAB74D4}">
      <dgm:prSet/>
      <dgm:spPr/>
      <dgm:t>
        <a:bodyPr/>
        <a:lstStyle/>
        <a:p>
          <a:endParaRPr lang="en-US"/>
        </a:p>
      </dgm:t>
    </dgm:pt>
    <dgm:pt modelId="{161F18C9-636A-45B9-B985-EE3A64464E82}" type="sibTrans" cxnId="{336D1F4C-EEB2-4C39-B546-DEB87BAB74D4}">
      <dgm:prSet/>
      <dgm:spPr/>
      <dgm:t>
        <a:bodyPr/>
        <a:lstStyle/>
        <a:p>
          <a:endParaRPr lang="en-US"/>
        </a:p>
      </dgm:t>
    </dgm:pt>
    <dgm:pt modelId="{98AF9E74-5C23-4632-8ED3-254727DA2F09}">
      <dgm:prSet/>
      <dgm:spPr/>
      <dgm:t>
        <a:bodyPr/>
        <a:lstStyle/>
        <a:p>
          <a:r>
            <a:rPr lang="en-US"/>
            <a:t>Includes web content, electronic documents, and web/mobile applications.</a:t>
          </a:r>
        </a:p>
      </dgm:t>
    </dgm:pt>
    <dgm:pt modelId="{B27D4BD8-7D20-4E45-8ED7-3596E6872CAD}" type="parTrans" cxnId="{22AB14EE-C465-46AE-A52C-DB6947667F27}">
      <dgm:prSet/>
      <dgm:spPr/>
      <dgm:t>
        <a:bodyPr/>
        <a:lstStyle/>
        <a:p>
          <a:endParaRPr lang="en-US"/>
        </a:p>
      </dgm:t>
    </dgm:pt>
    <dgm:pt modelId="{8E07493A-1DC3-4D2E-8608-38F425F02276}" type="sibTrans" cxnId="{22AB14EE-C465-46AE-A52C-DB6947667F27}">
      <dgm:prSet/>
      <dgm:spPr/>
      <dgm:t>
        <a:bodyPr/>
        <a:lstStyle/>
        <a:p>
          <a:endParaRPr lang="en-US"/>
        </a:p>
      </dgm:t>
    </dgm:pt>
    <dgm:pt modelId="{9A539F8C-EACE-431E-ABEE-78B18B71AC56}" type="pres">
      <dgm:prSet presAssocID="{E08459DF-BD24-442F-9465-A74BA619E0C0}" presName="hierChild1" presStyleCnt="0">
        <dgm:presLayoutVars>
          <dgm:chPref val="1"/>
          <dgm:dir/>
          <dgm:animOne val="branch"/>
          <dgm:animLvl val="lvl"/>
          <dgm:resizeHandles/>
        </dgm:presLayoutVars>
      </dgm:prSet>
      <dgm:spPr/>
    </dgm:pt>
    <dgm:pt modelId="{ED0A74ED-3E72-4A9B-8486-B9CC5BFF1271}" type="pres">
      <dgm:prSet presAssocID="{3310BD0E-2203-4B47-BEE4-1B7A9A606D4E}" presName="hierRoot1" presStyleCnt="0"/>
      <dgm:spPr/>
    </dgm:pt>
    <dgm:pt modelId="{1A6330D6-283F-49E9-8244-73FDE699F53F}" type="pres">
      <dgm:prSet presAssocID="{3310BD0E-2203-4B47-BEE4-1B7A9A606D4E}" presName="composite" presStyleCnt="0"/>
      <dgm:spPr/>
    </dgm:pt>
    <dgm:pt modelId="{8E852CAE-4E9D-476C-840F-B8902033AC88}" type="pres">
      <dgm:prSet presAssocID="{3310BD0E-2203-4B47-BEE4-1B7A9A606D4E}" presName="background" presStyleLbl="node0" presStyleIdx="0" presStyleCnt="3"/>
      <dgm:spPr/>
    </dgm:pt>
    <dgm:pt modelId="{C6E57309-4CD2-408D-9A3B-7FBF32E51C90}" type="pres">
      <dgm:prSet presAssocID="{3310BD0E-2203-4B47-BEE4-1B7A9A606D4E}" presName="text" presStyleLbl="fgAcc0" presStyleIdx="0" presStyleCnt="3">
        <dgm:presLayoutVars>
          <dgm:chPref val="3"/>
        </dgm:presLayoutVars>
      </dgm:prSet>
      <dgm:spPr/>
    </dgm:pt>
    <dgm:pt modelId="{B5BCD88D-9C63-4474-B883-F7061FEA3DDD}" type="pres">
      <dgm:prSet presAssocID="{3310BD0E-2203-4B47-BEE4-1B7A9A606D4E}" presName="hierChild2" presStyleCnt="0"/>
      <dgm:spPr/>
    </dgm:pt>
    <dgm:pt modelId="{B3F51B61-491C-4A23-9FB5-230CA275D133}" type="pres">
      <dgm:prSet presAssocID="{6F172816-8BB2-43BA-8D4C-A400C20CE788}" presName="hierRoot1" presStyleCnt="0"/>
      <dgm:spPr/>
    </dgm:pt>
    <dgm:pt modelId="{FEE7A1E7-B22C-47C6-8D92-2BB2EFC1DEE9}" type="pres">
      <dgm:prSet presAssocID="{6F172816-8BB2-43BA-8D4C-A400C20CE788}" presName="composite" presStyleCnt="0"/>
      <dgm:spPr/>
    </dgm:pt>
    <dgm:pt modelId="{011012A1-8A07-4EF2-B465-BDF8EBBBC0E5}" type="pres">
      <dgm:prSet presAssocID="{6F172816-8BB2-43BA-8D4C-A400C20CE788}" presName="background" presStyleLbl="node0" presStyleIdx="1" presStyleCnt="3"/>
      <dgm:spPr/>
    </dgm:pt>
    <dgm:pt modelId="{D18E209F-C797-4ABD-BF21-EB069B5381D4}" type="pres">
      <dgm:prSet presAssocID="{6F172816-8BB2-43BA-8D4C-A400C20CE788}" presName="text" presStyleLbl="fgAcc0" presStyleIdx="1" presStyleCnt="3">
        <dgm:presLayoutVars>
          <dgm:chPref val="3"/>
        </dgm:presLayoutVars>
      </dgm:prSet>
      <dgm:spPr/>
    </dgm:pt>
    <dgm:pt modelId="{A7706B5E-7AF2-4410-A70D-F952B720007A}" type="pres">
      <dgm:prSet presAssocID="{6F172816-8BB2-43BA-8D4C-A400C20CE788}" presName="hierChild2" presStyleCnt="0"/>
      <dgm:spPr/>
    </dgm:pt>
    <dgm:pt modelId="{4BEE6333-C511-414E-839C-5574DD6DA612}" type="pres">
      <dgm:prSet presAssocID="{98AF9E74-5C23-4632-8ED3-254727DA2F09}" presName="hierRoot1" presStyleCnt="0"/>
      <dgm:spPr/>
    </dgm:pt>
    <dgm:pt modelId="{07A4ED37-9817-4AAB-BF20-219BADEBADC6}" type="pres">
      <dgm:prSet presAssocID="{98AF9E74-5C23-4632-8ED3-254727DA2F09}" presName="composite" presStyleCnt="0"/>
      <dgm:spPr/>
    </dgm:pt>
    <dgm:pt modelId="{912617B4-5321-48E9-AF7A-740DD8C28893}" type="pres">
      <dgm:prSet presAssocID="{98AF9E74-5C23-4632-8ED3-254727DA2F09}" presName="background" presStyleLbl="node0" presStyleIdx="2" presStyleCnt="3"/>
      <dgm:spPr/>
    </dgm:pt>
    <dgm:pt modelId="{08E96089-71D4-4608-B5E6-30640142CB3F}" type="pres">
      <dgm:prSet presAssocID="{98AF9E74-5C23-4632-8ED3-254727DA2F09}" presName="text" presStyleLbl="fgAcc0" presStyleIdx="2" presStyleCnt="3">
        <dgm:presLayoutVars>
          <dgm:chPref val="3"/>
        </dgm:presLayoutVars>
      </dgm:prSet>
      <dgm:spPr/>
    </dgm:pt>
    <dgm:pt modelId="{DAD2E2DF-E8F6-4EBB-AD03-CFF0A3BAE29D}" type="pres">
      <dgm:prSet presAssocID="{98AF9E74-5C23-4632-8ED3-254727DA2F09}" presName="hierChild2" presStyleCnt="0"/>
      <dgm:spPr/>
    </dgm:pt>
  </dgm:ptLst>
  <dgm:cxnLst>
    <dgm:cxn modelId="{E6D5F703-BD88-4515-9BFE-464755A99680}" srcId="{E08459DF-BD24-442F-9465-A74BA619E0C0}" destId="{3310BD0E-2203-4B47-BEE4-1B7A9A606D4E}" srcOrd="0" destOrd="0" parTransId="{A37111BE-0DDC-46EB-B3B8-C3D14A1D12A6}" sibTransId="{CE9FEFB8-7D69-4DDD-AEBF-4816C3BDC337}"/>
    <dgm:cxn modelId="{4492F00F-F9F4-4A96-94CC-2E7BD60AF6EE}" type="presOf" srcId="{3310BD0E-2203-4B47-BEE4-1B7A9A606D4E}" destId="{C6E57309-4CD2-408D-9A3B-7FBF32E51C90}" srcOrd="0" destOrd="0" presId="urn:microsoft.com/office/officeart/2005/8/layout/hierarchy1"/>
    <dgm:cxn modelId="{413A456B-7CE1-44DF-8680-220B84633F9E}" type="presOf" srcId="{6F172816-8BB2-43BA-8D4C-A400C20CE788}" destId="{D18E209F-C797-4ABD-BF21-EB069B5381D4}" srcOrd="0" destOrd="0" presId="urn:microsoft.com/office/officeart/2005/8/layout/hierarchy1"/>
    <dgm:cxn modelId="{336D1F4C-EEB2-4C39-B546-DEB87BAB74D4}" srcId="{E08459DF-BD24-442F-9465-A74BA619E0C0}" destId="{6F172816-8BB2-43BA-8D4C-A400C20CE788}" srcOrd="1" destOrd="0" parTransId="{813DF294-3C9B-458E-B90B-1101D893F7DA}" sibTransId="{161F18C9-636A-45B9-B985-EE3A64464E82}"/>
    <dgm:cxn modelId="{CD103E94-BEF3-44AF-8446-6C9375F212D1}" type="presOf" srcId="{E08459DF-BD24-442F-9465-A74BA619E0C0}" destId="{9A539F8C-EACE-431E-ABEE-78B18B71AC56}" srcOrd="0" destOrd="0" presId="urn:microsoft.com/office/officeart/2005/8/layout/hierarchy1"/>
    <dgm:cxn modelId="{C49A80A7-96C9-461A-81E8-9E9066E14AA1}" type="presOf" srcId="{98AF9E74-5C23-4632-8ED3-254727DA2F09}" destId="{08E96089-71D4-4608-B5E6-30640142CB3F}" srcOrd="0" destOrd="0" presId="urn:microsoft.com/office/officeart/2005/8/layout/hierarchy1"/>
    <dgm:cxn modelId="{22AB14EE-C465-46AE-A52C-DB6947667F27}" srcId="{E08459DF-BD24-442F-9465-A74BA619E0C0}" destId="{98AF9E74-5C23-4632-8ED3-254727DA2F09}" srcOrd="2" destOrd="0" parTransId="{B27D4BD8-7D20-4E45-8ED7-3596E6872CAD}" sibTransId="{8E07493A-1DC3-4D2E-8608-38F425F02276}"/>
    <dgm:cxn modelId="{E8FB0B80-D454-4C15-8DF0-BD7F4B535285}" type="presParOf" srcId="{9A539F8C-EACE-431E-ABEE-78B18B71AC56}" destId="{ED0A74ED-3E72-4A9B-8486-B9CC5BFF1271}" srcOrd="0" destOrd="0" presId="urn:microsoft.com/office/officeart/2005/8/layout/hierarchy1"/>
    <dgm:cxn modelId="{3323DB5D-E8E6-4EE6-BB39-AE2757E8CCA9}" type="presParOf" srcId="{ED0A74ED-3E72-4A9B-8486-B9CC5BFF1271}" destId="{1A6330D6-283F-49E9-8244-73FDE699F53F}" srcOrd="0" destOrd="0" presId="urn:microsoft.com/office/officeart/2005/8/layout/hierarchy1"/>
    <dgm:cxn modelId="{1CA97B6A-949E-4047-B175-E4C103672226}" type="presParOf" srcId="{1A6330D6-283F-49E9-8244-73FDE699F53F}" destId="{8E852CAE-4E9D-476C-840F-B8902033AC88}" srcOrd="0" destOrd="0" presId="urn:microsoft.com/office/officeart/2005/8/layout/hierarchy1"/>
    <dgm:cxn modelId="{2266B234-B476-416F-AF32-3641027D986E}" type="presParOf" srcId="{1A6330D6-283F-49E9-8244-73FDE699F53F}" destId="{C6E57309-4CD2-408D-9A3B-7FBF32E51C90}" srcOrd="1" destOrd="0" presId="urn:microsoft.com/office/officeart/2005/8/layout/hierarchy1"/>
    <dgm:cxn modelId="{441A20E2-00CA-4591-93D9-96899529A37D}" type="presParOf" srcId="{ED0A74ED-3E72-4A9B-8486-B9CC5BFF1271}" destId="{B5BCD88D-9C63-4474-B883-F7061FEA3DDD}" srcOrd="1" destOrd="0" presId="urn:microsoft.com/office/officeart/2005/8/layout/hierarchy1"/>
    <dgm:cxn modelId="{2616D156-0428-4E24-9D5B-AE55CA90A287}" type="presParOf" srcId="{9A539F8C-EACE-431E-ABEE-78B18B71AC56}" destId="{B3F51B61-491C-4A23-9FB5-230CA275D133}" srcOrd="1" destOrd="0" presId="urn:microsoft.com/office/officeart/2005/8/layout/hierarchy1"/>
    <dgm:cxn modelId="{D4E0E96B-39FB-4B06-A186-C1A49E41B9FB}" type="presParOf" srcId="{B3F51B61-491C-4A23-9FB5-230CA275D133}" destId="{FEE7A1E7-B22C-47C6-8D92-2BB2EFC1DEE9}" srcOrd="0" destOrd="0" presId="urn:microsoft.com/office/officeart/2005/8/layout/hierarchy1"/>
    <dgm:cxn modelId="{A32DCA84-36BF-49F4-BF62-CE788C4537CF}" type="presParOf" srcId="{FEE7A1E7-B22C-47C6-8D92-2BB2EFC1DEE9}" destId="{011012A1-8A07-4EF2-B465-BDF8EBBBC0E5}" srcOrd="0" destOrd="0" presId="urn:microsoft.com/office/officeart/2005/8/layout/hierarchy1"/>
    <dgm:cxn modelId="{3081DFB8-4637-4BFC-B8D2-E37B2AC5D3AF}" type="presParOf" srcId="{FEE7A1E7-B22C-47C6-8D92-2BB2EFC1DEE9}" destId="{D18E209F-C797-4ABD-BF21-EB069B5381D4}" srcOrd="1" destOrd="0" presId="urn:microsoft.com/office/officeart/2005/8/layout/hierarchy1"/>
    <dgm:cxn modelId="{960185BE-46C2-4A3D-B6B9-746A2EB65C59}" type="presParOf" srcId="{B3F51B61-491C-4A23-9FB5-230CA275D133}" destId="{A7706B5E-7AF2-4410-A70D-F952B720007A}" srcOrd="1" destOrd="0" presId="urn:microsoft.com/office/officeart/2005/8/layout/hierarchy1"/>
    <dgm:cxn modelId="{97360FA7-EAC5-45FB-B27E-AA3A65A3ECE0}" type="presParOf" srcId="{9A539F8C-EACE-431E-ABEE-78B18B71AC56}" destId="{4BEE6333-C511-414E-839C-5574DD6DA612}" srcOrd="2" destOrd="0" presId="urn:microsoft.com/office/officeart/2005/8/layout/hierarchy1"/>
    <dgm:cxn modelId="{47B65CC1-2D18-42AE-86D2-B99BC6027E9D}" type="presParOf" srcId="{4BEE6333-C511-414E-839C-5574DD6DA612}" destId="{07A4ED37-9817-4AAB-BF20-219BADEBADC6}" srcOrd="0" destOrd="0" presId="urn:microsoft.com/office/officeart/2005/8/layout/hierarchy1"/>
    <dgm:cxn modelId="{08F1F1FA-4951-40A4-BF04-802EBE6F0DEB}" type="presParOf" srcId="{07A4ED37-9817-4AAB-BF20-219BADEBADC6}" destId="{912617B4-5321-48E9-AF7A-740DD8C28893}" srcOrd="0" destOrd="0" presId="urn:microsoft.com/office/officeart/2005/8/layout/hierarchy1"/>
    <dgm:cxn modelId="{5EAFFF89-7906-4AC9-8CB4-3576C3CD0593}" type="presParOf" srcId="{07A4ED37-9817-4AAB-BF20-219BADEBADC6}" destId="{08E96089-71D4-4608-B5E6-30640142CB3F}" srcOrd="1" destOrd="0" presId="urn:microsoft.com/office/officeart/2005/8/layout/hierarchy1"/>
    <dgm:cxn modelId="{B144336C-490A-4D14-9D82-617D95AF4A08}" type="presParOf" srcId="{4BEE6333-C511-414E-839C-5574DD6DA612}" destId="{DAD2E2DF-E8F6-4EBB-AD03-CFF0A3BAE29D}"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852CAE-4E9D-476C-840F-B8902033AC88}">
      <dsp:nvSpPr>
        <dsp:cNvPr id="0" name=""/>
        <dsp:cNvSpPr/>
      </dsp:nvSpPr>
      <dsp:spPr>
        <a:xfrm>
          <a:off x="0" y="1373620"/>
          <a:ext cx="2997228" cy="190324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C6E57309-4CD2-408D-9A3B-7FBF32E51C90}">
      <dsp:nvSpPr>
        <dsp:cNvPr id="0" name=""/>
        <dsp:cNvSpPr/>
      </dsp:nvSpPr>
      <dsp:spPr>
        <a:xfrm>
          <a:off x="333025" y="1689994"/>
          <a:ext cx="2997228" cy="190324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a:t>Title II </a:t>
          </a:r>
          <a:r>
            <a:rPr lang="en-US" sz="1800" kern="1200"/>
            <a:t>– Applies to public entities such as state and local governments, libraries, school districts, state colleges, and community colleges. </a:t>
          </a:r>
          <a:r>
            <a:rPr lang="en-US" sz="1800" b="1" kern="1200"/>
            <a:t>(That's us!)</a:t>
          </a:r>
          <a:endParaRPr lang="en-US" sz="1800" kern="1200"/>
        </a:p>
      </dsp:txBody>
      <dsp:txXfrm>
        <a:off x="388769" y="1745738"/>
        <a:ext cx="2885740" cy="1791752"/>
      </dsp:txXfrm>
    </dsp:sp>
    <dsp:sp modelId="{011012A1-8A07-4EF2-B465-BDF8EBBBC0E5}">
      <dsp:nvSpPr>
        <dsp:cNvPr id="0" name=""/>
        <dsp:cNvSpPr/>
      </dsp:nvSpPr>
      <dsp:spPr>
        <a:xfrm>
          <a:off x="3663279" y="1373620"/>
          <a:ext cx="2997228" cy="190324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D18E209F-C797-4ABD-BF21-EB069B5381D4}">
      <dsp:nvSpPr>
        <dsp:cNvPr id="0" name=""/>
        <dsp:cNvSpPr/>
      </dsp:nvSpPr>
      <dsp:spPr>
        <a:xfrm>
          <a:off x="3996304" y="1689994"/>
          <a:ext cx="2997228" cy="190324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t>Ensures that disabled people have equal access and can participate fully in the programs and services offered by colleges.</a:t>
          </a:r>
        </a:p>
      </dsp:txBody>
      <dsp:txXfrm>
        <a:off x="4052048" y="1745738"/>
        <a:ext cx="2885740" cy="1791752"/>
      </dsp:txXfrm>
    </dsp:sp>
    <dsp:sp modelId="{912617B4-5321-48E9-AF7A-740DD8C28893}">
      <dsp:nvSpPr>
        <dsp:cNvPr id="0" name=""/>
        <dsp:cNvSpPr/>
      </dsp:nvSpPr>
      <dsp:spPr>
        <a:xfrm>
          <a:off x="7326558" y="1373620"/>
          <a:ext cx="2997228" cy="190324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08E96089-71D4-4608-B5E6-30640142CB3F}">
      <dsp:nvSpPr>
        <dsp:cNvPr id="0" name=""/>
        <dsp:cNvSpPr/>
      </dsp:nvSpPr>
      <dsp:spPr>
        <a:xfrm>
          <a:off x="7659584" y="1689994"/>
          <a:ext cx="2997228" cy="190324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t>Includes web content, electronic documents, and web/mobile applications.</a:t>
          </a:r>
        </a:p>
      </dsp:txBody>
      <dsp:txXfrm>
        <a:off x="7715328" y="1745738"/>
        <a:ext cx="2885740" cy="179175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DA7D8E9-3331-4291-9F17-3FF41B935400}" type="datetimeFigureOut">
              <a:rPr lang="en-US" smtClean="0"/>
              <a:t>9/11/2024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D60C177-458E-4ECB-97EC-7EDCBA19DAB6}" type="slidenum">
              <a:rPr lang="en-US" smtClean="0"/>
              <a:t>‹#›</a:t>
            </a:fld>
            <a:endParaRPr lang="en-US"/>
          </a:p>
        </p:txBody>
      </p:sp>
    </p:spTree>
    <p:extLst>
      <p:ext uri="{BB962C8B-B14F-4D97-AF65-F5344CB8AC3E}">
        <p14:creationId xmlns:p14="http://schemas.microsoft.com/office/powerpoint/2010/main" val="2609931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6DBB64-96D6-42B0-8680-D8E44BBF474E}" type="datetimeFigureOut">
              <a:rPr lang="en-US" smtClean="0"/>
              <a:t>9/11/2024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384A02-D147-49A8-A06D-A5C08FF69055}" type="slidenum">
              <a:rPr lang="en-US" smtClean="0"/>
              <a:t>‹#›</a:t>
            </a:fld>
            <a:endParaRPr lang="en-US"/>
          </a:p>
        </p:txBody>
      </p:sp>
    </p:spTree>
    <p:extLst>
      <p:ext uri="{BB962C8B-B14F-4D97-AF65-F5344CB8AC3E}">
        <p14:creationId xmlns:p14="http://schemas.microsoft.com/office/powerpoint/2010/main" val="15346946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jpeg"/><Relationship Id="rId4" Type="http://schemas.openxmlformats.org/officeDocument/2006/relationships/image" Target="../media/image4.jpe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descr="Cover Triangle Pattern"/>
          <p:cNvPicPr>
            <a:picLocks noChangeAspect="1"/>
          </p:cNvPicPr>
          <p:nvPr userDrawn="1"/>
        </p:nvPicPr>
        <p:blipFill rotWithShape="1">
          <a:blip r:embed="rId2" cstate="print">
            <a:extLst>
              <a:ext uri="{28A0092B-C50C-407E-A947-70E740481C1C}">
                <a14:useLocalDpi xmlns:a14="http://schemas.microsoft.com/office/drawing/2010/main" val="0"/>
              </a:ext>
            </a:extLst>
          </a:blip>
          <a:srcRect t="12978"/>
          <a:stretch/>
        </p:blipFill>
        <p:spPr>
          <a:xfrm>
            <a:off x="3090418" y="0"/>
            <a:ext cx="9105969" cy="3749964"/>
          </a:xfrm>
          <a:prstGeom prst="rect">
            <a:avLst/>
          </a:prstGeom>
        </p:spPr>
      </p:pic>
      <p:sp>
        <p:nvSpPr>
          <p:cNvPr id="13" name="Title 1"/>
          <p:cNvSpPr>
            <a:spLocks noGrp="1"/>
          </p:cNvSpPr>
          <p:nvPr>
            <p:ph type="title" hasCustomPrompt="1"/>
          </p:nvPr>
        </p:nvSpPr>
        <p:spPr>
          <a:xfrm>
            <a:off x="493185" y="3863686"/>
            <a:ext cx="11115967" cy="999259"/>
          </a:xfrm>
          <a:prstGeom prst="rect">
            <a:avLst/>
          </a:prstGeom>
        </p:spPr>
        <p:txBody>
          <a:bodyPr/>
          <a:lstStyle>
            <a:lvl1pPr>
              <a:defRPr sz="4800" cap="all" baseline="0">
                <a:solidFill>
                  <a:srgbClr val="003764"/>
                </a:solidFill>
              </a:defRPr>
            </a:lvl1pPr>
          </a:lstStyle>
          <a:p>
            <a:r>
              <a:rPr lang="en-US" dirty="0"/>
              <a:t>Title slide</a:t>
            </a:r>
          </a:p>
        </p:txBody>
      </p:sp>
      <p:sp>
        <p:nvSpPr>
          <p:cNvPr id="10" name="Subtitle 2"/>
          <p:cNvSpPr>
            <a:spLocks noGrp="1"/>
          </p:cNvSpPr>
          <p:nvPr>
            <p:ph type="subTitle" idx="1" hasCustomPrompt="1"/>
          </p:nvPr>
        </p:nvSpPr>
        <p:spPr>
          <a:xfrm>
            <a:off x="494144" y="4976665"/>
            <a:ext cx="11185237" cy="679016"/>
          </a:xfrm>
          <a:prstGeom prst="rect">
            <a:avLst/>
          </a:prstGeom>
        </p:spPr>
        <p:txBody>
          <a:bodyPr/>
          <a:lstStyle>
            <a:lvl1pPr marL="0" indent="0" algn="l">
              <a:buNone/>
              <a:defRPr sz="3500" b="0" i="0" baseline="0">
                <a:solidFill>
                  <a:srgbClr val="003764"/>
                </a:solidFill>
                <a:latin typeface="+mj-lt"/>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dirty="0"/>
              <a:t>Subheading</a:t>
            </a:r>
          </a:p>
        </p:txBody>
      </p:sp>
      <p:sp>
        <p:nvSpPr>
          <p:cNvPr id="19" name="Text Placeholder 18"/>
          <p:cNvSpPr>
            <a:spLocks noGrp="1"/>
          </p:cNvSpPr>
          <p:nvPr>
            <p:ph type="body" sz="quarter" idx="10" hasCustomPrompt="1"/>
          </p:nvPr>
        </p:nvSpPr>
        <p:spPr>
          <a:xfrm>
            <a:off x="493184" y="5769403"/>
            <a:ext cx="6153149" cy="758825"/>
          </a:xfrm>
          <a:prstGeom prst="rect">
            <a:avLst/>
          </a:prstGeom>
        </p:spPr>
        <p:txBody>
          <a:bodyPr/>
          <a:lstStyle>
            <a:lvl1pPr marL="0" indent="0">
              <a:buNone/>
              <a:defRPr sz="2000" baseline="0">
                <a:solidFill>
                  <a:srgbClr val="003764"/>
                </a:solidFill>
              </a:defRPr>
            </a:lvl1pPr>
          </a:lstStyle>
          <a:p>
            <a:pPr lvl="0"/>
            <a:r>
              <a:rPr lang="en-US" dirty="0"/>
              <a:t>Presenter(s)</a:t>
            </a:r>
            <a:br>
              <a:rPr lang="en-US" dirty="0"/>
            </a:br>
            <a:r>
              <a:rPr lang="en-US" dirty="0"/>
              <a:t>Month Day, Year</a:t>
            </a:r>
          </a:p>
        </p:txBody>
      </p:sp>
    </p:spTree>
    <p:extLst>
      <p:ext uri="{BB962C8B-B14F-4D97-AF65-F5344CB8AC3E}">
        <p14:creationId xmlns:p14="http://schemas.microsoft.com/office/powerpoint/2010/main" val="28546382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40396" y="154005"/>
            <a:ext cx="4381861"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6768392" y="1"/>
            <a:ext cx="5423608" cy="1481791"/>
          </a:xfrm>
          <a:prstGeom prst="rect">
            <a:avLst/>
          </a:prstGeom>
        </p:spPr>
      </p:pic>
      <p:sp>
        <p:nvSpPr>
          <p:cNvPr id="2" name="Title 1"/>
          <p:cNvSpPr>
            <a:spLocks noGrp="1"/>
          </p:cNvSpPr>
          <p:nvPr>
            <p:ph type="title"/>
          </p:nvPr>
        </p:nvSpPr>
        <p:spPr>
          <a:xfrm>
            <a:off x="831851" y="1709746"/>
            <a:ext cx="10515600" cy="2852737"/>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1851" y="4589471"/>
            <a:ext cx="10515600" cy="1500187"/>
          </a:xfrm>
          <a:prstGeom prst="rect">
            <a:avLst/>
          </a:prstGeom>
        </p:spPr>
        <p:txBody>
          <a:bodyPr/>
          <a:lstStyle>
            <a:lvl1pPr marL="0" indent="0">
              <a:buNone/>
              <a:defRPr sz="1800">
                <a:solidFill>
                  <a:srgbClr val="003764"/>
                </a:solidFill>
              </a:defRPr>
            </a:lvl1pPr>
            <a:lvl2pPr marL="342884"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4" indent="0">
              <a:buNone/>
              <a:defRPr sz="1200">
                <a:solidFill>
                  <a:schemeClr val="tx1">
                    <a:tint val="75000"/>
                  </a:schemeClr>
                </a:solidFill>
              </a:defRPr>
            </a:lvl9pPr>
          </a:lstStyle>
          <a:p>
            <a:pPr lvl="0"/>
            <a:r>
              <a:rPr lang="en-US"/>
              <a:t>Edit Master text styles</a:t>
            </a:r>
          </a:p>
        </p:txBody>
      </p:sp>
      <p:sp>
        <p:nvSpPr>
          <p:cNvPr id="15" name="Rectangle 14" descr="Yellow sidebar"/>
          <p:cNvSpPr/>
          <p:nvPr userDrawn="1"/>
        </p:nvSpPr>
        <p:spPr>
          <a:xfrm>
            <a:off x="0"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Date Placeholder 3"/>
          <p:cNvSpPr>
            <a:spLocks noGrp="1"/>
          </p:cNvSpPr>
          <p:nvPr>
            <p:ph type="dt" sz="half" idx="10"/>
          </p:nvPr>
        </p:nvSpPr>
        <p:spPr>
          <a:xfrm>
            <a:off x="838200" y="6483927"/>
            <a:ext cx="2743200" cy="237549"/>
          </a:xfrm>
          <a:prstGeom prst="rect">
            <a:avLst/>
          </a:prstGeom>
        </p:spPr>
        <p:txBody>
          <a:bodyPr/>
          <a:lstStyle>
            <a:lvl1pPr>
              <a:defRPr sz="1100"/>
            </a:lvl1pPr>
          </a:lstStyle>
          <a:p>
            <a:fld id="{D050C99A-C753-4499-A91D-5F42026EA8F2}" type="datetime1">
              <a:rPr lang="en-US" smtClean="0"/>
              <a:t>9/11/2024</a:t>
            </a:fld>
            <a:endParaRPr lang="en-US"/>
          </a:p>
        </p:txBody>
      </p:sp>
      <p:sp>
        <p:nvSpPr>
          <p:cNvPr id="11" name="Footer Placeholder 4"/>
          <p:cNvSpPr>
            <a:spLocks noGrp="1"/>
          </p:cNvSpPr>
          <p:nvPr>
            <p:ph type="ftr" sz="quarter" idx="11"/>
          </p:nvPr>
        </p:nvSpPr>
        <p:spPr>
          <a:xfrm>
            <a:off x="4038600" y="6483927"/>
            <a:ext cx="4114800" cy="237549"/>
          </a:xfrm>
          <a:prstGeom prst="rect">
            <a:avLst/>
          </a:prstGeom>
        </p:spPr>
        <p:txBody>
          <a:bodyPr/>
          <a:lstStyle>
            <a:lvl1pPr>
              <a:defRPr sz="1100"/>
            </a:lvl1pPr>
          </a:lstStyle>
          <a:p>
            <a:endParaRPr lang="en-US"/>
          </a:p>
        </p:txBody>
      </p:sp>
      <p:sp>
        <p:nvSpPr>
          <p:cNvPr id="14" name="Slide Number Placeholder 5"/>
          <p:cNvSpPr>
            <a:spLocks noGrp="1"/>
          </p:cNvSpPr>
          <p:nvPr>
            <p:ph type="sldNum" sz="quarter" idx="12"/>
          </p:nvPr>
        </p:nvSpPr>
        <p:spPr>
          <a:xfrm>
            <a:off x="11222182" y="6529853"/>
            <a:ext cx="6095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682628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15" name="Rectangle 14" descr="Yellow sidebar"/>
          <p:cNvSpPr/>
          <p:nvPr userDrawn="1"/>
        </p:nvSpPr>
        <p:spPr>
          <a:xfrm>
            <a:off x="0"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Date Placeholder 3"/>
          <p:cNvSpPr>
            <a:spLocks noGrp="1"/>
          </p:cNvSpPr>
          <p:nvPr>
            <p:ph type="dt" sz="half" idx="10"/>
          </p:nvPr>
        </p:nvSpPr>
        <p:spPr>
          <a:xfrm>
            <a:off x="838200" y="6483927"/>
            <a:ext cx="2743200" cy="237549"/>
          </a:xfrm>
          <a:prstGeom prst="rect">
            <a:avLst/>
          </a:prstGeom>
        </p:spPr>
        <p:txBody>
          <a:bodyPr/>
          <a:lstStyle>
            <a:lvl1pPr>
              <a:defRPr sz="1100"/>
            </a:lvl1pPr>
          </a:lstStyle>
          <a:p>
            <a:fld id="{D050C99A-C753-4499-A91D-5F42026EA8F2}" type="datetime1">
              <a:rPr lang="en-US" smtClean="0"/>
              <a:t>9/11/2024</a:t>
            </a:fld>
            <a:endParaRPr lang="en-US"/>
          </a:p>
        </p:txBody>
      </p:sp>
      <p:sp>
        <p:nvSpPr>
          <p:cNvPr id="11" name="Footer Placeholder 4"/>
          <p:cNvSpPr>
            <a:spLocks noGrp="1"/>
          </p:cNvSpPr>
          <p:nvPr>
            <p:ph type="ftr" sz="quarter" idx="11"/>
          </p:nvPr>
        </p:nvSpPr>
        <p:spPr>
          <a:xfrm>
            <a:off x="4038600" y="6483927"/>
            <a:ext cx="4114800" cy="237549"/>
          </a:xfrm>
          <a:prstGeom prst="rect">
            <a:avLst/>
          </a:prstGeom>
        </p:spPr>
        <p:txBody>
          <a:bodyPr/>
          <a:lstStyle>
            <a:lvl1pPr>
              <a:defRPr sz="1100"/>
            </a:lvl1pPr>
          </a:lstStyle>
          <a:p>
            <a:endParaRPr lang="en-US"/>
          </a:p>
        </p:txBody>
      </p:sp>
      <p:sp>
        <p:nvSpPr>
          <p:cNvPr id="14" name="Slide Number Placeholder 5"/>
          <p:cNvSpPr>
            <a:spLocks noGrp="1"/>
          </p:cNvSpPr>
          <p:nvPr>
            <p:ph type="sldNum" sz="quarter" idx="12"/>
          </p:nvPr>
        </p:nvSpPr>
        <p:spPr>
          <a:xfrm>
            <a:off x="11222182" y="6529853"/>
            <a:ext cx="609599" cy="191623"/>
          </a:xfrm>
          <a:prstGeom prst="rect">
            <a:avLst/>
          </a:prstGeom>
        </p:spPr>
        <p:txBody>
          <a:bodyPr/>
          <a:lstStyle>
            <a:lvl1pPr algn="r">
              <a:defRPr sz="1100"/>
            </a:lvl1pPr>
          </a:lstStyle>
          <a:p>
            <a:fld id="{DEE5BC03-7CE3-4FE3-BC0A-0ACCA8AC1F24}" type="slidenum">
              <a:rPr lang="en-US" smtClean="0"/>
              <a:pPr/>
              <a:t>‹#›</a:t>
            </a:fld>
            <a:endParaRPr lang="en-US" dirty="0"/>
          </a:p>
        </p:txBody>
      </p:sp>
      <p:sp>
        <p:nvSpPr>
          <p:cNvPr id="6" name="Title 1"/>
          <p:cNvSpPr>
            <a:spLocks noGrp="1"/>
          </p:cNvSpPr>
          <p:nvPr>
            <p:ph type="title"/>
          </p:nvPr>
        </p:nvSpPr>
        <p:spPr>
          <a:xfrm>
            <a:off x="692720" y="294199"/>
            <a:ext cx="11069783"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7" name="Content Placeholder 2"/>
          <p:cNvSpPr>
            <a:spLocks noGrp="1"/>
          </p:cNvSpPr>
          <p:nvPr>
            <p:ph idx="1"/>
          </p:nvPr>
        </p:nvSpPr>
        <p:spPr>
          <a:xfrm>
            <a:off x="692721" y="1174172"/>
            <a:ext cx="11115967" cy="496685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0745842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Final Slide">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40396" y="154005"/>
            <a:ext cx="4381861"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6768392" y="1"/>
            <a:ext cx="5423608" cy="1481791"/>
          </a:xfrm>
          <a:prstGeom prst="rect">
            <a:avLst/>
          </a:prstGeom>
        </p:spPr>
      </p:pic>
      <p:sp>
        <p:nvSpPr>
          <p:cNvPr id="2" name="Title 1"/>
          <p:cNvSpPr>
            <a:spLocks noGrp="1"/>
          </p:cNvSpPr>
          <p:nvPr>
            <p:ph type="title" hasCustomPrompt="1"/>
          </p:nvPr>
        </p:nvSpPr>
        <p:spPr>
          <a:xfrm>
            <a:off x="838200" y="1476958"/>
            <a:ext cx="10515600" cy="611619"/>
          </a:xfrm>
          <a:prstGeom prst="rect">
            <a:avLst/>
          </a:prstGeom>
        </p:spPr>
        <p:txBody>
          <a:bodyPr/>
          <a:lstStyle>
            <a:lvl1pPr>
              <a:defRPr sz="3500" cap="all" baseline="0">
                <a:solidFill>
                  <a:srgbClr val="003764"/>
                </a:solidFill>
              </a:defRPr>
            </a:lvl1pPr>
          </a:lstStyle>
          <a:p>
            <a:r>
              <a:rPr lang="en-US" dirty="0"/>
              <a:t>Final Slide</a:t>
            </a:r>
          </a:p>
        </p:txBody>
      </p:sp>
      <p:sp>
        <p:nvSpPr>
          <p:cNvPr id="7" name="Text Placeholder 6"/>
          <p:cNvSpPr>
            <a:spLocks noGrp="1"/>
          </p:cNvSpPr>
          <p:nvPr>
            <p:ph type="body" sz="quarter" idx="10" hasCustomPrompt="1"/>
          </p:nvPr>
        </p:nvSpPr>
        <p:spPr>
          <a:xfrm>
            <a:off x="838200" y="2265367"/>
            <a:ext cx="10515600" cy="3428855"/>
          </a:xfrm>
          <a:prstGeom prst="rect">
            <a:avLst/>
          </a:prstGeom>
        </p:spPr>
        <p:txBody>
          <a:bodyPr/>
          <a:lstStyle>
            <a:lvl1pPr marL="457200" marR="0" indent="-457200" algn="l" defTabSz="685766" rtl="0" eaLnBrk="1" fontAlgn="auto" latinLnBrk="0" hangingPunct="1">
              <a:lnSpc>
                <a:spcPct val="90000"/>
              </a:lnSpc>
              <a:spcBef>
                <a:spcPts val="750"/>
              </a:spcBef>
              <a:spcAft>
                <a:spcPts val="0"/>
              </a:spcAft>
              <a:buClrTx/>
              <a:buSzTx/>
              <a:buFont typeface="Arial" panose="020B0604020202020204" pitchFamily="34" charset="0"/>
              <a:buChar char="•"/>
              <a:tabLst/>
              <a:defRPr baseline="0">
                <a:solidFill>
                  <a:srgbClr val="003764"/>
                </a:solidFill>
              </a:defRPr>
            </a:lvl1pPr>
            <a:lvl2pPr marL="342884" indent="0">
              <a:buNone/>
              <a:defRPr>
                <a:solidFill>
                  <a:srgbClr val="003764"/>
                </a:solidFill>
              </a:defRPr>
            </a:lvl2pPr>
          </a:lstStyle>
          <a:p>
            <a:pPr marL="0" marR="0" lvl="0" indent="0" algn="l" defTabSz="685766"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dirty="0"/>
              <a:t>Always use a Final Slide in order to include the Creative Commons footer language in the presentation.</a:t>
            </a:r>
            <a:br>
              <a:rPr lang="en-US" dirty="0"/>
            </a:br>
            <a:r>
              <a:rPr lang="en-US" dirty="0"/>
              <a:t>Ideas for the slide: Contact information; “Thank you;” “Questions?”</a:t>
            </a:r>
          </a:p>
        </p:txBody>
      </p:sp>
      <p:sp>
        <p:nvSpPr>
          <p:cNvPr id="10" name="TextBox 9">
            <a:extLst>
              <a:ext uri="{FF2B5EF4-FFF2-40B4-BE49-F238E27FC236}">
                <a16:creationId xmlns:a16="http://schemas.microsoft.com/office/drawing/2014/main" id="{AD9A014E-7345-4161-B6F8-70E7EA234759}"/>
              </a:ext>
            </a:extLst>
          </p:cNvPr>
          <p:cNvSpPr txBox="1"/>
          <p:nvPr userDrawn="1"/>
        </p:nvSpPr>
        <p:spPr>
          <a:xfrm>
            <a:off x="1939096" y="6445500"/>
            <a:ext cx="5046616" cy="207749"/>
          </a:xfrm>
          <a:prstGeom prst="rect">
            <a:avLst/>
          </a:prstGeom>
          <a:noFill/>
        </p:spPr>
        <p:txBody>
          <a:bodyPr wrap="square" rtlCol="0">
            <a:spAutoFit/>
          </a:bodyPr>
          <a:lstStyle/>
          <a:p>
            <a:r>
              <a:rPr lang="en-US" sz="750" b="0" i="1" u="sng" kern="1200" dirty="0">
                <a:solidFill>
                  <a:schemeClr val="tx1"/>
                </a:solidFill>
                <a:effectLst/>
                <a:latin typeface="+mn-lt"/>
                <a:ea typeface="+mn-ea"/>
                <a:cs typeface="+mn-cs"/>
              </a:rPr>
              <a:t>CC BY 4.0</a:t>
            </a:r>
            <a:r>
              <a:rPr lang="en-US" sz="750" b="0" i="1" u="none" kern="1200" dirty="0">
                <a:solidFill>
                  <a:schemeClr val="bg1">
                    <a:lumMod val="50000"/>
                  </a:schemeClr>
                </a:solidFill>
                <a:effectLst/>
                <a:latin typeface="+mn-lt"/>
                <a:ea typeface="+mn-ea"/>
                <a:cs typeface="+mn-cs"/>
              </a:rPr>
              <a:t>,</a:t>
            </a:r>
            <a:r>
              <a:rPr lang="en-US" sz="750" b="0" i="1" u="none" kern="1200" baseline="0" dirty="0">
                <a:solidFill>
                  <a:schemeClr val="bg1">
                    <a:lumMod val="50000"/>
                  </a:schemeClr>
                </a:solidFill>
                <a:effectLst/>
                <a:latin typeface="+mn-lt"/>
                <a:ea typeface="+mn-ea"/>
                <a:cs typeface="+mn-cs"/>
              </a:rPr>
              <a:t> except where otherwise noted.</a:t>
            </a:r>
            <a:endParaRPr lang="en-US" sz="750" b="0" i="1" dirty="0">
              <a:solidFill>
                <a:schemeClr val="bg1">
                  <a:lumMod val="50000"/>
                </a:schemeClr>
              </a:solidFill>
              <a:latin typeface="+mn-lt"/>
            </a:endParaRPr>
          </a:p>
        </p:txBody>
      </p:sp>
      <p:sp>
        <p:nvSpPr>
          <p:cNvPr id="13" name="Rectangle 12" descr="Yellow sidebar"/>
          <p:cNvSpPr/>
          <p:nvPr userDrawn="1"/>
        </p:nvSpPr>
        <p:spPr>
          <a:xfrm>
            <a:off x="0"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nvGrpSpPr>
          <p:cNvPr id="9" name="Group 8"/>
          <p:cNvGrpSpPr/>
          <p:nvPr userDrawn="1"/>
        </p:nvGrpSpPr>
        <p:grpSpPr>
          <a:xfrm>
            <a:off x="1298555" y="6435073"/>
            <a:ext cx="640541" cy="228600"/>
            <a:chOff x="973916" y="6435073"/>
            <a:chExt cx="480406" cy="228600"/>
          </a:xfrm>
        </p:grpSpPr>
        <p:pic>
          <p:nvPicPr>
            <p:cNvPr id="15" name="Picture 1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73916" y="6435073"/>
              <a:ext cx="228600" cy="228600"/>
            </a:xfrm>
            <a:prstGeom prst="rect">
              <a:avLst/>
            </a:prstGeom>
          </p:spPr>
        </p:pic>
        <p:pic>
          <p:nvPicPr>
            <p:cNvPr id="16" name="Picture 15"/>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225722" y="6435073"/>
              <a:ext cx="228600" cy="228600"/>
            </a:xfrm>
            <a:prstGeom prst="rect">
              <a:avLst/>
            </a:prstGeom>
          </p:spPr>
        </p:pic>
      </p:grpSp>
    </p:spTree>
    <p:extLst>
      <p:ext uri="{BB962C8B-B14F-4D97-AF65-F5344CB8AC3E}">
        <p14:creationId xmlns:p14="http://schemas.microsoft.com/office/powerpoint/2010/main" val="1303808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11" name="Picture 10"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40396" y="154005"/>
            <a:ext cx="4381861"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6768392" y="1"/>
            <a:ext cx="5423608" cy="1481791"/>
          </a:xfrm>
          <a:prstGeom prst="rect">
            <a:avLst/>
          </a:prstGeom>
        </p:spPr>
      </p:pic>
      <p:sp>
        <p:nvSpPr>
          <p:cNvPr id="14" name="Title 1"/>
          <p:cNvSpPr>
            <a:spLocks noGrp="1"/>
          </p:cNvSpPr>
          <p:nvPr>
            <p:ph type="title"/>
          </p:nvPr>
        </p:nvSpPr>
        <p:spPr>
          <a:xfrm>
            <a:off x="715814" y="1549936"/>
            <a:ext cx="11115967" cy="79707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5" name="Content Placeholder 2"/>
          <p:cNvSpPr>
            <a:spLocks noGrp="1"/>
          </p:cNvSpPr>
          <p:nvPr>
            <p:ph idx="1"/>
          </p:nvPr>
        </p:nvSpPr>
        <p:spPr>
          <a:xfrm>
            <a:off x="715814" y="2415155"/>
            <a:ext cx="11115967" cy="375704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Date Placeholder 3"/>
          <p:cNvSpPr>
            <a:spLocks noGrp="1"/>
          </p:cNvSpPr>
          <p:nvPr>
            <p:ph type="dt" sz="half" idx="10"/>
          </p:nvPr>
        </p:nvSpPr>
        <p:spPr>
          <a:xfrm>
            <a:off x="838200" y="6483927"/>
            <a:ext cx="2743200" cy="237549"/>
          </a:xfrm>
          <a:prstGeom prst="rect">
            <a:avLst/>
          </a:prstGeom>
        </p:spPr>
        <p:txBody>
          <a:bodyPr/>
          <a:lstStyle>
            <a:lvl1pPr>
              <a:defRPr sz="1100"/>
            </a:lvl1pPr>
          </a:lstStyle>
          <a:p>
            <a:fld id="{F79CB6C7-AD96-437F-A75B-A1987D8D9ACA}" type="datetime1">
              <a:rPr lang="en-US" smtClean="0"/>
              <a:t>9/11/2024</a:t>
            </a:fld>
            <a:endParaRPr lang="en-US"/>
          </a:p>
        </p:txBody>
      </p:sp>
      <p:sp>
        <p:nvSpPr>
          <p:cNvPr id="16" name="Footer Placeholder 4"/>
          <p:cNvSpPr>
            <a:spLocks noGrp="1"/>
          </p:cNvSpPr>
          <p:nvPr>
            <p:ph type="ftr" sz="quarter" idx="11"/>
          </p:nvPr>
        </p:nvSpPr>
        <p:spPr>
          <a:xfrm>
            <a:off x="4038600" y="6483927"/>
            <a:ext cx="41148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11208327" y="6483927"/>
            <a:ext cx="623453" cy="237549"/>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801780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40396" y="154005"/>
            <a:ext cx="4381861"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6768392" y="1"/>
            <a:ext cx="5423608" cy="1481791"/>
          </a:xfrm>
          <a:prstGeom prst="rect">
            <a:avLst/>
          </a:prstGeom>
        </p:spPr>
      </p:pic>
      <p:sp>
        <p:nvSpPr>
          <p:cNvPr id="14" name="Title 1"/>
          <p:cNvSpPr>
            <a:spLocks noGrp="1"/>
          </p:cNvSpPr>
          <p:nvPr>
            <p:ph type="title"/>
          </p:nvPr>
        </p:nvSpPr>
        <p:spPr>
          <a:xfrm>
            <a:off x="776624" y="1709745"/>
            <a:ext cx="11027451" cy="2852737"/>
          </a:xfrm>
          <a:prstGeom prst="rect">
            <a:avLst/>
          </a:prstGeom>
        </p:spPr>
        <p:txBody>
          <a:bodyPr anchor="b"/>
          <a:lstStyle>
            <a:lvl1pPr>
              <a:defRPr sz="4800" cap="all" baseline="0">
                <a:solidFill>
                  <a:srgbClr val="003764"/>
                </a:solidFill>
              </a:defRPr>
            </a:lvl1pPr>
          </a:lstStyle>
          <a:p>
            <a:r>
              <a:rPr lang="en-US"/>
              <a:t>Click to edit Master title style</a:t>
            </a:r>
            <a:endParaRPr lang="en-US" dirty="0"/>
          </a:p>
        </p:txBody>
      </p:sp>
      <p:sp>
        <p:nvSpPr>
          <p:cNvPr id="15" name="Text Placeholder 2"/>
          <p:cNvSpPr>
            <a:spLocks noGrp="1"/>
          </p:cNvSpPr>
          <p:nvPr>
            <p:ph type="body" idx="1"/>
          </p:nvPr>
        </p:nvSpPr>
        <p:spPr>
          <a:xfrm>
            <a:off x="776624" y="4589470"/>
            <a:ext cx="11027451" cy="1500187"/>
          </a:xfrm>
          <a:prstGeom prst="rect">
            <a:avLst/>
          </a:prstGeom>
        </p:spPr>
        <p:txBody>
          <a:bodyPr/>
          <a:lstStyle>
            <a:lvl1pPr marL="0" indent="0">
              <a:buNone/>
              <a:defRPr sz="2400">
                <a:solidFill>
                  <a:srgbClr val="003764"/>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en-US"/>
              <a:t>Edit Master text styles</a:t>
            </a:r>
          </a:p>
        </p:txBody>
      </p:sp>
      <p:sp>
        <p:nvSpPr>
          <p:cNvPr id="12" name="Rectangle 11" descr="Yellow sidebar"/>
          <p:cNvSpPr/>
          <p:nvPr userDrawn="1"/>
        </p:nvSpPr>
        <p:spPr>
          <a:xfrm>
            <a:off x="0"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Date Placeholder 3"/>
          <p:cNvSpPr>
            <a:spLocks noGrp="1"/>
          </p:cNvSpPr>
          <p:nvPr>
            <p:ph type="dt" sz="half" idx="10"/>
          </p:nvPr>
        </p:nvSpPr>
        <p:spPr>
          <a:xfrm>
            <a:off x="838200" y="6483927"/>
            <a:ext cx="2743200" cy="237549"/>
          </a:xfrm>
          <a:prstGeom prst="rect">
            <a:avLst/>
          </a:prstGeom>
        </p:spPr>
        <p:txBody>
          <a:bodyPr/>
          <a:lstStyle>
            <a:lvl1pPr>
              <a:defRPr sz="1100"/>
            </a:lvl1pPr>
          </a:lstStyle>
          <a:p>
            <a:fld id="{0E68BEF8-F67A-4B64-B2F2-CC4AA048128C}" type="datetime1">
              <a:rPr lang="en-US" smtClean="0"/>
              <a:t>9/11/2024</a:t>
            </a:fld>
            <a:endParaRPr lang="en-US"/>
          </a:p>
        </p:txBody>
      </p:sp>
      <p:sp>
        <p:nvSpPr>
          <p:cNvPr id="16" name="Footer Placeholder 4"/>
          <p:cNvSpPr>
            <a:spLocks noGrp="1"/>
          </p:cNvSpPr>
          <p:nvPr>
            <p:ph type="ftr" sz="quarter" idx="11"/>
          </p:nvPr>
        </p:nvSpPr>
        <p:spPr>
          <a:xfrm>
            <a:off x="4038600" y="6483927"/>
            <a:ext cx="41148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11222182" y="6529853"/>
            <a:ext cx="6095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273949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4" name="Picture 13"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40396" y="154005"/>
            <a:ext cx="4381861"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6768392" y="1"/>
            <a:ext cx="5423608" cy="1481791"/>
          </a:xfrm>
          <a:prstGeom prst="rect">
            <a:avLst/>
          </a:prstGeom>
        </p:spPr>
      </p:pic>
      <p:sp>
        <p:nvSpPr>
          <p:cNvPr id="15" name="Title 1"/>
          <p:cNvSpPr>
            <a:spLocks noGrp="1"/>
          </p:cNvSpPr>
          <p:nvPr>
            <p:ph type="title"/>
          </p:nvPr>
        </p:nvSpPr>
        <p:spPr>
          <a:xfrm>
            <a:off x="563415" y="1462241"/>
            <a:ext cx="11379204" cy="71985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6" name="Content Placeholder 2"/>
          <p:cNvSpPr>
            <a:spLocks noGrp="1"/>
          </p:cNvSpPr>
          <p:nvPr>
            <p:ph sz="half" idx="1"/>
          </p:nvPr>
        </p:nvSpPr>
        <p:spPr>
          <a:xfrm>
            <a:off x="563415" y="2400301"/>
            <a:ext cx="5352476" cy="3969327"/>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3"/>
          <p:cNvSpPr>
            <a:spLocks noGrp="1"/>
          </p:cNvSpPr>
          <p:nvPr>
            <p:ph sz="half" idx="2"/>
          </p:nvPr>
        </p:nvSpPr>
        <p:spPr>
          <a:xfrm>
            <a:off x="6345695" y="2400305"/>
            <a:ext cx="5596924" cy="396932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Date Placeholder 3"/>
          <p:cNvSpPr>
            <a:spLocks noGrp="1"/>
          </p:cNvSpPr>
          <p:nvPr>
            <p:ph type="dt" sz="half" idx="10"/>
          </p:nvPr>
        </p:nvSpPr>
        <p:spPr>
          <a:xfrm>
            <a:off x="838200" y="6483927"/>
            <a:ext cx="2743200" cy="237549"/>
          </a:xfrm>
          <a:prstGeom prst="rect">
            <a:avLst/>
          </a:prstGeom>
        </p:spPr>
        <p:txBody>
          <a:bodyPr/>
          <a:lstStyle>
            <a:lvl1pPr>
              <a:defRPr sz="1100"/>
            </a:lvl1pPr>
          </a:lstStyle>
          <a:p>
            <a:fld id="{1001848F-E7F6-4E55-B1DE-CC691BBD4F09}" type="datetime1">
              <a:rPr lang="en-US" smtClean="0"/>
              <a:t>9/11/2024</a:t>
            </a:fld>
            <a:endParaRPr lang="en-US"/>
          </a:p>
        </p:txBody>
      </p:sp>
      <p:sp>
        <p:nvSpPr>
          <p:cNvPr id="18" name="Footer Placeholder 4"/>
          <p:cNvSpPr>
            <a:spLocks noGrp="1"/>
          </p:cNvSpPr>
          <p:nvPr>
            <p:ph type="ftr" sz="quarter" idx="11"/>
          </p:nvPr>
        </p:nvSpPr>
        <p:spPr>
          <a:xfrm>
            <a:off x="4038600" y="6483927"/>
            <a:ext cx="41148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11222182" y="6529853"/>
            <a:ext cx="6095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4227185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5" name="Picture 14"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40396" y="154005"/>
            <a:ext cx="4381861" cy="1231537"/>
          </a:xfrm>
          <a:prstGeom prst="rect">
            <a:avLst/>
          </a:prstGeom>
        </p:spPr>
      </p:pic>
      <p:pic>
        <p:nvPicPr>
          <p:cNvPr id="13" name="Picture 12"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6768392" y="4064"/>
            <a:ext cx="5423608" cy="1481791"/>
          </a:xfrm>
          <a:prstGeom prst="rect">
            <a:avLst/>
          </a:prstGeom>
        </p:spPr>
      </p:pic>
      <p:sp>
        <p:nvSpPr>
          <p:cNvPr id="16" name="Title 1"/>
          <p:cNvSpPr>
            <a:spLocks noGrp="1"/>
          </p:cNvSpPr>
          <p:nvPr>
            <p:ph type="title"/>
          </p:nvPr>
        </p:nvSpPr>
        <p:spPr>
          <a:xfrm>
            <a:off x="676368" y="1485854"/>
            <a:ext cx="11113851" cy="736311"/>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7" name="Text Placeholder 2"/>
          <p:cNvSpPr>
            <a:spLocks noGrp="1"/>
          </p:cNvSpPr>
          <p:nvPr>
            <p:ph type="body" idx="1"/>
          </p:nvPr>
        </p:nvSpPr>
        <p:spPr>
          <a:xfrm>
            <a:off x="676371" y="2385435"/>
            <a:ext cx="5336504" cy="524893"/>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18" name="Content Placeholder 3"/>
          <p:cNvSpPr>
            <a:spLocks noGrp="1"/>
          </p:cNvSpPr>
          <p:nvPr>
            <p:ph sz="half" idx="2"/>
          </p:nvPr>
        </p:nvSpPr>
        <p:spPr>
          <a:xfrm>
            <a:off x="676371" y="3003841"/>
            <a:ext cx="5336504"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Text Placeholder 4"/>
          <p:cNvSpPr>
            <a:spLocks noGrp="1"/>
          </p:cNvSpPr>
          <p:nvPr>
            <p:ph type="body" sz="quarter" idx="3"/>
          </p:nvPr>
        </p:nvSpPr>
        <p:spPr>
          <a:xfrm>
            <a:off x="6386943" y="2385430"/>
            <a:ext cx="5403276" cy="524894"/>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20" name="Content Placeholder 5"/>
          <p:cNvSpPr>
            <a:spLocks noGrp="1"/>
          </p:cNvSpPr>
          <p:nvPr>
            <p:ph sz="quarter" idx="4"/>
          </p:nvPr>
        </p:nvSpPr>
        <p:spPr>
          <a:xfrm>
            <a:off x="6386943" y="3003841"/>
            <a:ext cx="5403276"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Rectangle 13" descr="Yellow sidebar"/>
          <p:cNvSpPr/>
          <p:nvPr userDrawn="1"/>
        </p:nvSpPr>
        <p:spPr>
          <a:xfrm>
            <a:off x="0"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1" name="Date Placeholder 3"/>
          <p:cNvSpPr>
            <a:spLocks noGrp="1"/>
          </p:cNvSpPr>
          <p:nvPr>
            <p:ph type="dt" sz="half" idx="10"/>
          </p:nvPr>
        </p:nvSpPr>
        <p:spPr>
          <a:xfrm>
            <a:off x="838200" y="6483927"/>
            <a:ext cx="2743200" cy="237549"/>
          </a:xfrm>
          <a:prstGeom prst="rect">
            <a:avLst/>
          </a:prstGeom>
        </p:spPr>
        <p:txBody>
          <a:bodyPr/>
          <a:lstStyle>
            <a:lvl1pPr>
              <a:defRPr sz="1100"/>
            </a:lvl1pPr>
          </a:lstStyle>
          <a:p>
            <a:fld id="{5E48A247-4D0D-4017-954A-CBEE1B524F16}" type="datetime1">
              <a:rPr lang="en-US" smtClean="0"/>
              <a:t>9/11/2024</a:t>
            </a:fld>
            <a:endParaRPr lang="en-US"/>
          </a:p>
        </p:txBody>
      </p:sp>
      <p:sp>
        <p:nvSpPr>
          <p:cNvPr id="22" name="Footer Placeholder 4"/>
          <p:cNvSpPr>
            <a:spLocks noGrp="1"/>
          </p:cNvSpPr>
          <p:nvPr>
            <p:ph type="ftr" sz="quarter" idx="11"/>
          </p:nvPr>
        </p:nvSpPr>
        <p:spPr>
          <a:xfrm>
            <a:off x="4038600" y="6483927"/>
            <a:ext cx="4114800" cy="237549"/>
          </a:xfrm>
          <a:prstGeom prst="rect">
            <a:avLst/>
          </a:prstGeom>
        </p:spPr>
        <p:txBody>
          <a:bodyPr/>
          <a:lstStyle>
            <a:lvl1pPr>
              <a:defRPr sz="1100"/>
            </a:lvl1pPr>
          </a:lstStyle>
          <a:p>
            <a:endParaRPr lang="en-US"/>
          </a:p>
        </p:txBody>
      </p:sp>
      <p:sp>
        <p:nvSpPr>
          <p:cNvPr id="23" name="Slide Number Placeholder 5"/>
          <p:cNvSpPr>
            <a:spLocks noGrp="1"/>
          </p:cNvSpPr>
          <p:nvPr>
            <p:ph type="sldNum" sz="quarter" idx="12"/>
          </p:nvPr>
        </p:nvSpPr>
        <p:spPr>
          <a:xfrm>
            <a:off x="11222182" y="6529853"/>
            <a:ext cx="6095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974360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40396" y="154005"/>
            <a:ext cx="4381861" cy="1231537"/>
          </a:xfrm>
          <a:prstGeom prst="rect">
            <a:avLst/>
          </a:prstGeom>
        </p:spPr>
      </p:pic>
      <p:pic>
        <p:nvPicPr>
          <p:cNvPr id="9" name="Picture 8"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6768392" y="1"/>
            <a:ext cx="5423608" cy="1481791"/>
          </a:xfrm>
          <a:prstGeom prst="rect">
            <a:avLst/>
          </a:prstGeom>
        </p:spPr>
      </p:pic>
      <p:sp>
        <p:nvSpPr>
          <p:cNvPr id="13" name="Title 1"/>
          <p:cNvSpPr>
            <a:spLocks noGrp="1"/>
          </p:cNvSpPr>
          <p:nvPr>
            <p:ph type="title"/>
          </p:nvPr>
        </p:nvSpPr>
        <p:spPr>
          <a:xfrm>
            <a:off x="720436" y="1457982"/>
            <a:ext cx="11069783"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1" name="Rectangle 10" descr="Yellow sidebar"/>
          <p:cNvSpPr/>
          <p:nvPr userDrawn="1"/>
        </p:nvSpPr>
        <p:spPr>
          <a:xfrm>
            <a:off x="0"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Date Placeholder 3"/>
          <p:cNvSpPr>
            <a:spLocks noGrp="1"/>
          </p:cNvSpPr>
          <p:nvPr>
            <p:ph type="dt" sz="half" idx="10"/>
          </p:nvPr>
        </p:nvSpPr>
        <p:spPr>
          <a:xfrm>
            <a:off x="838200" y="6483927"/>
            <a:ext cx="2743200" cy="237549"/>
          </a:xfrm>
          <a:prstGeom prst="rect">
            <a:avLst/>
          </a:prstGeom>
        </p:spPr>
        <p:txBody>
          <a:bodyPr/>
          <a:lstStyle>
            <a:lvl1pPr>
              <a:defRPr sz="1100"/>
            </a:lvl1pPr>
          </a:lstStyle>
          <a:p>
            <a:fld id="{3F43D62C-E4AB-4F6C-BB6E-7C3A3BBC5E2B}" type="datetime1">
              <a:rPr lang="en-US" smtClean="0"/>
              <a:t>9/11/2024</a:t>
            </a:fld>
            <a:endParaRPr lang="en-US"/>
          </a:p>
        </p:txBody>
      </p:sp>
      <p:sp>
        <p:nvSpPr>
          <p:cNvPr id="14" name="Footer Placeholder 4"/>
          <p:cNvSpPr>
            <a:spLocks noGrp="1"/>
          </p:cNvSpPr>
          <p:nvPr>
            <p:ph type="ftr" sz="quarter" idx="11"/>
          </p:nvPr>
        </p:nvSpPr>
        <p:spPr>
          <a:xfrm>
            <a:off x="4038600" y="6483927"/>
            <a:ext cx="4114800" cy="237549"/>
          </a:xfrm>
          <a:prstGeom prst="rect">
            <a:avLst/>
          </a:prstGeom>
        </p:spPr>
        <p:txBody>
          <a:bodyPr/>
          <a:lstStyle>
            <a:lvl1pPr>
              <a:defRPr sz="1100"/>
            </a:lvl1pPr>
          </a:lstStyle>
          <a:p>
            <a:endParaRPr lang="en-US"/>
          </a:p>
        </p:txBody>
      </p:sp>
      <p:sp>
        <p:nvSpPr>
          <p:cNvPr id="15" name="Slide Number Placeholder 5"/>
          <p:cNvSpPr>
            <a:spLocks noGrp="1"/>
          </p:cNvSpPr>
          <p:nvPr>
            <p:ph type="sldNum" sz="quarter" idx="12"/>
          </p:nvPr>
        </p:nvSpPr>
        <p:spPr>
          <a:xfrm>
            <a:off x="11222182" y="6529853"/>
            <a:ext cx="6095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22518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9" name="Picture 8"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40396" y="154005"/>
            <a:ext cx="4381861" cy="1231537"/>
          </a:xfrm>
          <a:prstGeom prst="rect">
            <a:avLst/>
          </a:prstGeom>
        </p:spPr>
      </p:pic>
      <p:pic>
        <p:nvPicPr>
          <p:cNvPr id="10" name="Picture 9"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6768392" y="1"/>
            <a:ext cx="5423608" cy="1481791"/>
          </a:xfrm>
          <a:prstGeom prst="rect">
            <a:avLst/>
          </a:prstGeom>
        </p:spPr>
      </p:pic>
      <p:sp>
        <p:nvSpPr>
          <p:cNvPr id="8" name="Rectangle 7" descr="Yellow sidebar"/>
          <p:cNvSpPr/>
          <p:nvPr userDrawn="1"/>
        </p:nvSpPr>
        <p:spPr>
          <a:xfrm>
            <a:off x="0"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Date Placeholder 3"/>
          <p:cNvSpPr>
            <a:spLocks noGrp="1"/>
          </p:cNvSpPr>
          <p:nvPr>
            <p:ph type="dt" sz="half" idx="10"/>
          </p:nvPr>
        </p:nvSpPr>
        <p:spPr>
          <a:xfrm>
            <a:off x="838200" y="6483927"/>
            <a:ext cx="2743200" cy="237549"/>
          </a:xfrm>
          <a:prstGeom prst="rect">
            <a:avLst/>
          </a:prstGeom>
        </p:spPr>
        <p:txBody>
          <a:bodyPr/>
          <a:lstStyle>
            <a:lvl1pPr>
              <a:defRPr sz="1100"/>
            </a:lvl1pPr>
          </a:lstStyle>
          <a:p>
            <a:fld id="{92275FF0-9E97-4E0A-B533-109FB6621FD2}" type="datetime1">
              <a:rPr lang="en-US" smtClean="0"/>
              <a:t>9/11/2024</a:t>
            </a:fld>
            <a:endParaRPr lang="en-US"/>
          </a:p>
        </p:txBody>
      </p:sp>
      <p:sp>
        <p:nvSpPr>
          <p:cNvPr id="12" name="Footer Placeholder 4"/>
          <p:cNvSpPr>
            <a:spLocks noGrp="1"/>
          </p:cNvSpPr>
          <p:nvPr>
            <p:ph type="ftr" sz="quarter" idx="11"/>
          </p:nvPr>
        </p:nvSpPr>
        <p:spPr>
          <a:xfrm>
            <a:off x="4038600" y="6483927"/>
            <a:ext cx="4114800" cy="237549"/>
          </a:xfrm>
          <a:prstGeom prst="rect">
            <a:avLst/>
          </a:prstGeom>
        </p:spPr>
        <p:txBody>
          <a:bodyPr/>
          <a:lstStyle>
            <a:lvl1pPr>
              <a:defRPr sz="1100"/>
            </a:lvl1pPr>
          </a:lstStyle>
          <a:p>
            <a:endParaRPr lang="en-US"/>
          </a:p>
        </p:txBody>
      </p:sp>
      <p:sp>
        <p:nvSpPr>
          <p:cNvPr id="13" name="Slide Number Placeholder 5"/>
          <p:cNvSpPr>
            <a:spLocks noGrp="1"/>
          </p:cNvSpPr>
          <p:nvPr>
            <p:ph type="sldNum" sz="quarter" idx="12"/>
          </p:nvPr>
        </p:nvSpPr>
        <p:spPr>
          <a:xfrm>
            <a:off x="11222182" y="6529853"/>
            <a:ext cx="6095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926409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40396" y="154005"/>
            <a:ext cx="4381861"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6768392" y="1"/>
            <a:ext cx="5423608" cy="1481791"/>
          </a:xfrm>
          <a:prstGeom prst="rect">
            <a:avLst/>
          </a:prstGeom>
        </p:spPr>
      </p:pic>
      <p:sp>
        <p:nvSpPr>
          <p:cNvPr id="14" name="Title 1"/>
          <p:cNvSpPr>
            <a:spLocks noGrp="1"/>
          </p:cNvSpPr>
          <p:nvPr>
            <p:ph type="title"/>
          </p:nvPr>
        </p:nvSpPr>
        <p:spPr>
          <a:xfrm>
            <a:off x="648659" y="1385541"/>
            <a:ext cx="4214287"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648659" y="2888673"/>
            <a:ext cx="4214287" cy="3492378"/>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5151387" y="1569027"/>
            <a:ext cx="6721959" cy="4812024"/>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7" name="Date Placeholder 3"/>
          <p:cNvSpPr>
            <a:spLocks noGrp="1"/>
          </p:cNvSpPr>
          <p:nvPr>
            <p:ph type="dt" sz="half" idx="10"/>
          </p:nvPr>
        </p:nvSpPr>
        <p:spPr>
          <a:xfrm>
            <a:off x="838200" y="6483927"/>
            <a:ext cx="2743200" cy="237549"/>
          </a:xfrm>
          <a:prstGeom prst="rect">
            <a:avLst/>
          </a:prstGeom>
        </p:spPr>
        <p:txBody>
          <a:bodyPr/>
          <a:lstStyle>
            <a:lvl1pPr>
              <a:defRPr sz="1100"/>
            </a:lvl1pPr>
          </a:lstStyle>
          <a:p>
            <a:fld id="{A3C062AC-1CC2-40A8-B531-F2154AC26E35}" type="datetime1">
              <a:rPr lang="en-US" smtClean="0"/>
              <a:t>9/11/2024</a:t>
            </a:fld>
            <a:endParaRPr lang="en-US"/>
          </a:p>
        </p:txBody>
      </p:sp>
      <p:sp>
        <p:nvSpPr>
          <p:cNvPr id="18" name="Footer Placeholder 4"/>
          <p:cNvSpPr>
            <a:spLocks noGrp="1"/>
          </p:cNvSpPr>
          <p:nvPr>
            <p:ph type="ftr" sz="quarter" idx="11"/>
          </p:nvPr>
        </p:nvSpPr>
        <p:spPr>
          <a:xfrm>
            <a:off x="4038600" y="6483927"/>
            <a:ext cx="41148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11222182" y="6529853"/>
            <a:ext cx="6095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245539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40396" y="154005"/>
            <a:ext cx="4381861"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6768392" y="1"/>
            <a:ext cx="5423608" cy="1481791"/>
          </a:xfrm>
          <a:prstGeom prst="rect">
            <a:avLst/>
          </a:prstGeom>
        </p:spPr>
      </p:pic>
      <p:sp>
        <p:nvSpPr>
          <p:cNvPr id="14" name="Title 1"/>
          <p:cNvSpPr>
            <a:spLocks noGrp="1"/>
          </p:cNvSpPr>
          <p:nvPr>
            <p:ph type="title"/>
          </p:nvPr>
        </p:nvSpPr>
        <p:spPr>
          <a:xfrm>
            <a:off x="537827" y="1385541"/>
            <a:ext cx="4477519"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537827" y="2888674"/>
            <a:ext cx="4477519" cy="3542831"/>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5365396" y="1569027"/>
            <a:ext cx="6452531" cy="4862477"/>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7" name="Date Placeholder 3"/>
          <p:cNvSpPr>
            <a:spLocks noGrp="1"/>
          </p:cNvSpPr>
          <p:nvPr>
            <p:ph type="dt" sz="half" idx="10"/>
          </p:nvPr>
        </p:nvSpPr>
        <p:spPr>
          <a:xfrm>
            <a:off x="838200" y="6483927"/>
            <a:ext cx="2743200" cy="237549"/>
          </a:xfrm>
          <a:prstGeom prst="rect">
            <a:avLst/>
          </a:prstGeom>
        </p:spPr>
        <p:txBody>
          <a:bodyPr/>
          <a:lstStyle>
            <a:lvl1pPr>
              <a:defRPr sz="1100"/>
            </a:lvl1pPr>
          </a:lstStyle>
          <a:p>
            <a:fld id="{06EA93EB-E55E-4DBB-B6AA-C54A9BA5E4A4}" type="datetime1">
              <a:rPr lang="en-US" smtClean="0"/>
              <a:t>9/11/2024</a:t>
            </a:fld>
            <a:endParaRPr lang="en-US"/>
          </a:p>
        </p:txBody>
      </p:sp>
      <p:sp>
        <p:nvSpPr>
          <p:cNvPr id="18" name="Footer Placeholder 4"/>
          <p:cNvSpPr>
            <a:spLocks noGrp="1"/>
          </p:cNvSpPr>
          <p:nvPr>
            <p:ph type="ftr" sz="quarter" idx="11"/>
          </p:nvPr>
        </p:nvSpPr>
        <p:spPr>
          <a:xfrm>
            <a:off x="4038600" y="6483927"/>
            <a:ext cx="41148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11222182" y="6529853"/>
            <a:ext cx="6095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3798742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32336755"/>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51" r:id="rId10"/>
    <p:sldLayoutId id="2147483672" r:id="rId11"/>
    <p:sldLayoutId id="2147483671"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washington.edu/ada/guidance-resources/new-final-rule-on-web-accessibility/"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drive.google.com/drive/folders/1tmEAg1avfAqZHAIQg0kbCiNX1bnirNRu?usp=drive_link" TargetMode="External"/><Relationship Id="rId2" Type="http://schemas.openxmlformats.org/officeDocument/2006/relationships/hyperlink" Target="https://www.sbctc.edu/colleges-staff/programs-services/educational-technology-open-education/training-registration" TargetMode="External"/><Relationship Id="rId1" Type="http://schemas.openxmlformats.org/officeDocument/2006/relationships/slideLayout" Target="../slideLayouts/slideLayout2.xml"/><Relationship Id="rId4" Type="http://schemas.openxmlformats.org/officeDocument/2006/relationships/hyperlink" Target="https://www.sbctc.edu/colleges-staff/it-support/erp-support/forum-past-meetings"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hyperlink" Target="https://webaim.org/standards/wcag/checklist" TargetMode="External"/><Relationship Id="rId2" Type="http://schemas.openxmlformats.org/officeDocument/2006/relationships/hyperlink" Target="https://www.justice.gov/opa/pr/justice-department-publish-final-rule-strengthen-web-and-mobile-app-access-people" TargetMode="External"/><Relationship Id="rId1" Type="http://schemas.openxmlformats.org/officeDocument/2006/relationships/slideLayout" Target="../slideLayouts/slideLayout2.xml"/><Relationship Id="rId5" Type="http://schemas.openxmlformats.org/officeDocument/2006/relationships/hyperlink" Target="https://www.ada.gov/resources/2024-03-08-web-rule/" TargetMode="External"/><Relationship Id="rId4" Type="http://schemas.openxmlformats.org/officeDocument/2006/relationships/hyperlink" Target="https://media.esd.wa.gov/esdwa/Default/ESDWAGOV/newsroom/equal-opportunity/ndp/5b-3-188-accessibility-ocio.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p:txBody>
          <a:bodyPr lIns="91440" tIns="45720" rIns="91440" bIns="45720" anchor="t"/>
          <a:lstStyle/>
          <a:p>
            <a:r>
              <a:rPr lang="en-US" dirty="0"/>
              <a:t>ADA Title II and Web Accessibility </a:t>
            </a:r>
          </a:p>
        </p:txBody>
      </p:sp>
      <p:sp>
        <p:nvSpPr>
          <p:cNvPr id="4" name="Title 3"/>
          <p:cNvSpPr>
            <a:spLocks noGrp="1"/>
          </p:cNvSpPr>
          <p:nvPr>
            <p:ph type="title"/>
          </p:nvPr>
        </p:nvSpPr>
        <p:spPr/>
        <p:txBody>
          <a:bodyPr lIns="91440" tIns="45720" rIns="91440" bIns="45720" anchor="t"/>
          <a:lstStyle/>
          <a:p>
            <a:r>
              <a:rPr lang="en-US" dirty="0"/>
              <a:t>Landmark </a:t>
            </a:r>
            <a:r>
              <a:rPr lang="en-US" dirty="0" err="1"/>
              <a:t>doj</a:t>
            </a:r>
            <a:r>
              <a:rPr lang="en-US" dirty="0"/>
              <a:t> Ruling</a:t>
            </a:r>
          </a:p>
        </p:txBody>
      </p:sp>
      <p:sp>
        <p:nvSpPr>
          <p:cNvPr id="6" name="Text Placeholder 5"/>
          <p:cNvSpPr>
            <a:spLocks noGrp="1"/>
          </p:cNvSpPr>
          <p:nvPr>
            <p:ph type="body" sz="quarter" idx="10"/>
          </p:nvPr>
        </p:nvSpPr>
        <p:spPr/>
        <p:txBody>
          <a:bodyPr lIns="91440" tIns="45720" rIns="91440" bIns="45720" anchor="t"/>
          <a:lstStyle/>
          <a:p>
            <a:r>
              <a:rPr lang="en-US" dirty="0"/>
              <a:t>Monica Olsson, Policy Associate</a:t>
            </a:r>
          </a:p>
          <a:p>
            <a:r>
              <a:rPr lang="en-US" dirty="0"/>
              <a:t>September 12th, 2024</a:t>
            </a:r>
          </a:p>
        </p:txBody>
      </p:sp>
    </p:spTree>
    <p:extLst>
      <p:ext uri="{BB962C8B-B14F-4D97-AF65-F5344CB8AC3E}">
        <p14:creationId xmlns:p14="http://schemas.microsoft.com/office/powerpoint/2010/main" val="32837834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DC613A-2257-A44C-86EE-21640149E46C}"/>
              </a:ext>
            </a:extLst>
          </p:cNvPr>
          <p:cNvSpPr>
            <a:spLocks noGrp="1"/>
          </p:cNvSpPr>
          <p:nvPr>
            <p:ph type="title"/>
          </p:nvPr>
        </p:nvSpPr>
        <p:spPr/>
        <p:txBody>
          <a:bodyPr lIns="91440" tIns="45720" rIns="91440" bIns="45720" anchor="t"/>
          <a:lstStyle/>
          <a:p>
            <a:r>
              <a:rPr lang="en-US" sz="4000" dirty="0"/>
              <a:t>Institution-wide responsibility</a:t>
            </a:r>
          </a:p>
        </p:txBody>
      </p:sp>
      <p:sp>
        <p:nvSpPr>
          <p:cNvPr id="3" name="Content Placeholder 2">
            <a:extLst>
              <a:ext uri="{FF2B5EF4-FFF2-40B4-BE49-F238E27FC236}">
                <a16:creationId xmlns:a16="http://schemas.microsoft.com/office/drawing/2014/main" id="{1C6A2B4D-FE4B-165D-40C3-DF6B107F3F1E}"/>
              </a:ext>
            </a:extLst>
          </p:cNvPr>
          <p:cNvSpPr>
            <a:spLocks noGrp="1"/>
          </p:cNvSpPr>
          <p:nvPr>
            <p:ph idx="1"/>
          </p:nvPr>
        </p:nvSpPr>
        <p:spPr>
          <a:xfrm>
            <a:off x="715814" y="2512847"/>
            <a:ext cx="11477428" cy="3893815"/>
          </a:xfrm>
          <a:ln>
            <a:noFill/>
          </a:ln>
        </p:spPr>
        <p:txBody>
          <a:bodyPr lIns="91440" tIns="45720" rIns="91440" bIns="45720" anchor="t"/>
          <a:lstStyle/>
          <a:p>
            <a:pPr>
              <a:lnSpc>
                <a:spcPct val="100000"/>
              </a:lnSpc>
              <a:buNone/>
            </a:pPr>
            <a:r>
              <a:rPr lang="en-US" b="1" dirty="0">
                <a:ea typeface="+mn-lt"/>
                <a:cs typeface="+mn-lt"/>
              </a:rPr>
              <a:t>Everyone is responsible to ensure accessibility.</a:t>
            </a:r>
            <a:endParaRPr lang="en-US" dirty="0"/>
          </a:p>
          <a:p>
            <a:pPr>
              <a:lnSpc>
                <a:spcPct val="100000"/>
              </a:lnSpc>
              <a:buNone/>
            </a:pPr>
            <a:r>
              <a:rPr lang="en-US" dirty="0"/>
              <a:t>It is unrealistic to think that a small group of people at SBCTC or any</a:t>
            </a:r>
          </a:p>
          <a:p>
            <a:pPr>
              <a:lnSpc>
                <a:spcPct val="100000"/>
              </a:lnSpc>
              <a:buNone/>
            </a:pPr>
            <a:r>
              <a:rPr lang="en-US" dirty="0"/>
              <a:t>college will fix accessibility issues and ensure compliance for an entire</a:t>
            </a:r>
          </a:p>
          <a:p>
            <a:pPr>
              <a:lnSpc>
                <a:spcPct val="100000"/>
              </a:lnSpc>
              <a:buNone/>
            </a:pPr>
            <a:r>
              <a:rPr lang="en-US" dirty="0"/>
              <a:t>institution. This work does not solely reside in Disability Services offices</a:t>
            </a:r>
          </a:p>
          <a:p>
            <a:pPr>
              <a:lnSpc>
                <a:spcPct val="100000"/>
              </a:lnSpc>
              <a:buNone/>
            </a:pPr>
            <a:r>
              <a:rPr lang="en-US" dirty="0"/>
              <a:t>and will require collaboration across key stakeholders including eLearning,</a:t>
            </a:r>
          </a:p>
          <a:p>
            <a:pPr>
              <a:lnSpc>
                <a:spcPct val="100000"/>
              </a:lnSpc>
              <a:buNone/>
            </a:pPr>
            <a:r>
              <a:rPr lang="en-US" dirty="0"/>
              <a:t>Library, IT, Purchasing, and faculty.</a:t>
            </a:r>
          </a:p>
          <a:p>
            <a:pPr>
              <a:lnSpc>
                <a:spcPct val="100000"/>
              </a:lnSpc>
              <a:buNone/>
            </a:pP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03B258B9-D325-0C9C-C73F-0D58D72550F9}"/>
              </a:ext>
            </a:extLst>
          </p:cNvPr>
          <p:cNvSpPr>
            <a:spLocks noGrp="1"/>
          </p:cNvSpPr>
          <p:nvPr>
            <p:ph type="sldNum" sz="quarter" idx="12"/>
          </p:nvPr>
        </p:nvSpPr>
        <p:spPr/>
        <p:txBody>
          <a:bodyPr/>
          <a:lstStyle/>
          <a:p>
            <a:fld id="{DEE5BC03-7CE3-4FE3-BC0A-0ACCA8AC1F24}" type="slidenum">
              <a:rPr lang="en-US" smtClean="0"/>
              <a:pPr/>
              <a:t>10</a:t>
            </a:fld>
            <a:endParaRPr lang="en-US" dirty="0"/>
          </a:p>
        </p:txBody>
      </p:sp>
    </p:spTree>
    <p:extLst>
      <p:ext uri="{BB962C8B-B14F-4D97-AF65-F5344CB8AC3E}">
        <p14:creationId xmlns:p14="http://schemas.microsoft.com/office/powerpoint/2010/main" val="37043321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11DF26-7EBE-5C7E-EA4C-08F26EF8C974}"/>
              </a:ext>
            </a:extLst>
          </p:cNvPr>
          <p:cNvSpPr>
            <a:spLocks noGrp="1"/>
          </p:cNvSpPr>
          <p:nvPr>
            <p:ph type="title"/>
          </p:nvPr>
        </p:nvSpPr>
        <p:spPr/>
        <p:txBody>
          <a:bodyPr lIns="91440" tIns="45720" rIns="91440" bIns="45720" anchor="t"/>
          <a:lstStyle/>
          <a:p>
            <a:r>
              <a:rPr lang="en-US" sz="4000" dirty="0"/>
              <a:t>proactive access</a:t>
            </a:r>
          </a:p>
        </p:txBody>
      </p:sp>
      <p:sp>
        <p:nvSpPr>
          <p:cNvPr id="3" name="Content Placeholder 2">
            <a:extLst>
              <a:ext uri="{FF2B5EF4-FFF2-40B4-BE49-F238E27FC236}">
                <a16:creationId xmlns:a16="http://schemas.microsoft.com/office/drawing/2014/main" id="{78043529-F2B5-757E-B4BA-C4E7427A5DEB}"/>
              </a:ext>
            </a:extLst>
          </p:cNvPr>
          <p:cNvSpPr>
            <a:spLocks noGrp="1"/>
          </p:cNvSpPr>
          <p:nvPr>
            <p:ph idx="1"/>
          </p:nvPr>
        </p:nvSpPr>
        <p:spPr>
          <a:ln>
            <a:noFill/>
          </a:ln>
        </p:spPr>
        <p:txBody>
          <a:bodyPr lIns="91440" tIns="45720" rIns="91440" bIns="45720" anchor="t"/>
          <a:lstStyle/>
          <a:p>
            <a:pPr>
              <a:lnSpc>
                <a:spcPct val="100000"/>
              </a:lnSpc>
            </a:pPr>
            <a:r>
              <a:rPr lang="en-US" dirty="0"/>
              <a:t>The DOJ expects that all course content and public-facing web content will be made accessible from the beginning rather than retroactively</a:t>
            </a:r>
          </a:p>
          <a:p>
            <a:pPr>
              <a:lnSpc>
                <a:spcPct val="100000"/>
              </a:lnSpc>
            </a:pPr>
            <a:r>
              <a:rPr lang="en-US" dirty="0"/>
              <a:t>Not dependent on an accommodation request from a student</a:t>
            </a:r>
          </a:p>
          <a:p>
            <a:pPr>
              <a:lnSpc>
                <a:spcPct val="100000"/>
              </a:lnSpc>
            </a:pPr>
            <a:r>
              <a:rPr lang="en-US" dirty="0"/>
              <a:t>Complex materials (STEM) and digital textbooks may require professional third-party remediation if not created in-house and when a publisher cannot provide an accessible version </a:t>
            </a:r>
          </a:p>
        </p:txBody>
      </p:sp>
      <p:sp>
        <p:nvSpPr>
          <p:cNvPr id="4" name="Slide Number Placeholder 3">
            <a:extLst>
              <a:ext uri="{FF2B5EF4-FFF2-40B4-BE49-F238E27FC236}">
                <a16:creationId xmlns:a16="http://schemas.microsoft.com/office/drawing/2014/main" id="{E065D7CA-76F5-F039-7A47-3AFC52E4DDCD}"/>
              </a:ext>
            </a:extLst>
          </p:cNvPr>
          <p:cNvSpPr>
            <a:spLocks noGrp="1"/>
          </p:cNvSpPr>
          <p:nvPr>
            <p:ph type="sldNum" sz="quarter" idx="12"/>
          </p:nvPr>
        </p:nvSpPr>
        <p:spPr/>
        <p:txBody>
          <a:bodyPr/>
          <a:lstStyle/>
          <a:p>
            <a:fld id="{DEE5BC03-7CE3-4FE3-BC0A-0ACCA8AC1F24}" type="slidenum">
              <a:rPr lang="en-US" smtClean="0"/>
              <a:pPr/>
              <a:t>11</a:t>
            </a:fld>
            <a:endParaRPr lang="en-US" dirty="0"/>
          </a:p>
        </p:txBody>
      </p:sp>
    </p:spTree>
    <p:extLst>
      <p:ext uri="{BB962C8B-B14F-4D97-AF65-F5344CB8AC3E}">
        <p14:creationId xmlns:p14="http://schemas.microsoft.com/office/powerpoint/2010/main" val="7720548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9145CD-039D-2429-FC2E-9D91BC0CEB66}"/>
              </a:ext>
            </a:extLst>
          </p:cNvPr>
          <p:cNvSpPr>
            <a:spLocks noGrp="1"/>
          </p:cNvSpPr>
          <p:nvPr>
            <p:ph type="title"/>
          </p:nvPr>
        </p:nvSpPr>
        <p:spPr>
          <a:xfrm>
            <a:off x="715814" y="1315474"/>
            <a:ext cx="11115967" cy="797070"/>
          </a:xfrm>
        </p:spPr>
        <p:txBody>
          <a:bodyPr lIns="91440" tIns="45720" rIns="91440" bIns="45720" anchor="t"/>
          <a:lstStyle/>
          <a:p>
            <a:r>
              <a:rPr lang="en-US" sz="4000" dirty="0"/>
              <a:t>Do this right now</a:t>
            </a:r>
          </a:p>
        </p:txBody>
      </p:sp>
      <p:sp>
        <p:nvSpPr>
          <p:cNvPr id="3" name="Content Placeholder 2">
            <a:extLst>
              <a:ext uri="{FF2B5EF4-FFF2-40B4-BE49-F238E27FC236}">
                <a16:creationId xmlns:a16="http://schemas.microsoft.com/office/drawing/2014/main" id="{16C35D30-0553-37FC-BEA2-45519C8F7C78}"/>
              </a:ext>
            </a:extLst>
          </p:cNvPr>
          <p:cNvSpPr>
            <a:spLocks noGrp="1"/>
          </p:cNvSpPr>
          <p:nvPr>
            <p:ph idx="1"/>
          </p:nvPr>
        </p:nvSpPr>
        <p:spPr>
          <a:xfrm>
            <a:off x="715814" y="1985308"/>
            <a:ext cx="11477428" cy="4606968"/>
          </a:xfrm>
        </p:spPr>
        <p:txBody>
          <a:bodyPr lIns="91440" tIns="45720" rIns="91440" bIns="45720" anchor="t"/>
          <a:lstStyle/>
          <a:p>
            <a:pPr marL="514350" indent="-514350">
              <a:lnSpc>
                <a:spcPct val="100000"/>
              </a:lnSpc>
              <a:buAutoNum type="arabicPeriod"/>
            </a:pPr>
            <a:r>
              <a:rPr lang="en-US" dirty="0"/>
              <a:t>Publish a statement that acknowledges the new ruling and current efforts or plan for compliance. (Here is an </a:t>
            </a:r>
            <a:r>
              <a:rPr lang="en-US" dirty="0">
                <a:hlinkClick r:id="rId2"/>
              </a:rPr>
              <a:t>example from UW</a:t>
            </a:r>
            <a:r>
              <a:rPr lang="en-US" dirty="0"/>
              <a:t>)</a:t>
            </a:r>
            <a:endParaRPr lang="en-US"/>
          </a:p>
          <a:p>
            <a:pPr marL="514350" indent="-514350">
              <a:lnSpc>
                <a:spcPct val="100000"/>
              </a:lnSpc>
              <a:buAutoNum type="arabicPeriod"/>
            </a:pPr>
            <a:r>
              <a:rPr lang="en-US" dirty="0"/>
              <a:t>Provide notice to the public on how an individual who cannot access preexisting electronic documents, web content, or mobile apps because of a disability can request other means of other effective communication or reasonable modification.</a:t>
            </a:r>
          </a:p>
          <a:p>
            <a:pPr marL="514350" indent="-514350">
              <a:lnSpc>
                <a:spcPct val="100000"/>
              </a:lnSpc>
              <a:buAutoNum type="arabicPeriod"/>
            </a:pPr>
            <a:r>
              <a:rPr lang="en-US" dirty="0"/>
              <a:t>Provide an accessibility statement that tells the public how to bring web content or mobile app accessibility problems to the entities’ attention and develop a procedure for reviewing and addressing issues raised. </a:t>
            </a:r>
            <a:r>
              <a:rPr lang="en-US" i="1" dirty="0"/>
              <a:t>(Report a Barrier online form)</a:t>
            </a:r>
          </a:p>
          <a:p>
            <a:pPr>
              <a:buAutoNum type="arabicPeriod"/>
            </a:pPr>
            <a:endParaRPr lang="en-US" dirty="0"/>
          </a:p>
        </p:txBody>
      </p:sp>
      <p:sp>
        <p:nvSpPr>
          <p:cNvPr id="4" name="Slide Number Placeholder 3">
            <a:extLst>
              <a:ext uri="{FF2B5EF4-FFF2-40B4-BE49-F238E27FC236}">
                <a16:creationId xmlns:a16="http://schemas.microsoft.com/office/drawing/2014/main" id="{2FF306E0-5346-158E-7373-0A25BF8EB35D}"/>
              </a:ext>
            </a:extLst>
          </p:cNvPr>
          <p:cNvSpPr>
            <a:spLocks noGrp="1"/>
          </p:cNvSpPr>
          <p:nvPr>
            <p:ph type="sldNum" sz="quarter" idx="12"/>
          </p:nvPr>
        </p:nvSpPr>
        <p:spPr/>
        <p:txBody>
          <a:bodyPr/>
          <a:lstStyle/>
          <a:p>
            <a:fld id="{DEE5BC03-7CE3-4FE3-BC0A-0ACCA8AC1F24}" type="slidenum">
              <a:rPr lang="en-US" smtClean="0"/>
              <a:pPr/>
              <a:t>12</a:t>
            </a:fld>
            <a:endParaRPr lang="en-US" dirty="0"/>
          </a:p>
        </p:txBody>
      </p:sp>
    </p:spTree>
    <p:extLst>
      <p:ext uri="{BB962C8B-B14F-4D97-AF65-F5344CB8AC3E}">
        <p14:creationId xmlns:p14="http://schemas.microsoft.com/office/powerpoint/2010/main" val="4985628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E825BA-3D37-0A7D-4681-D0D7F6ADE015}"/>
              </a:ext>
            </a:extLst>
          </p:cNvPr>
          <p:cNvSpPr>
            <a:spLocks noGrp="1"/>
          </p:cNvSpPr>
          <p:nvPr>
            <p:ph type="title"/>
          </p:nvPr>
        </p:nvSpPr>
        <p:spPr>
          <a:xfrm>
            <a:off x="715814" y="1208013"/>
            <a:ext cx="11115967" cy="797070"/>
          </a:xfrm>
        </p:spPr>
        <p:txBody>
          <a:bodyPr lIns="91440" tIns="45720" rIns="91440" bIns="45720" anchor="t"/>
          <a:lstStyle/>
          <a:p>
            <a:r>
              <a:rPr lang="en-US"/>
              <a:t>What is needed to do the work</a:t>
            </a:r>
          </a:p>
        </p:txBody>
      </p:sp>
      <p:sp>
        <p:nvSpPr>
          <p:cNvPr id="3" name="Content Placeholder 2">
            <a:extLst>
              <a:ext uri="{FF2B5EF4-FFF2-40B4-BE49-F238E27FC236}">
                <a16:creationId xmlns:a16="http://schemas.microsoft.com/office/drawing/2014/main" id="{BF89D187-5934-4EB7-7D1E-44882DDB52B0}"/>
              </a:ext>
            </a:extLst>
          </p:cNvPr>
          <p:cNvSpPr>
            <a:spLocks noGrp="1"/>
          </p:cNvSpPr>
          <p:nvPr>
            <p:ph idx="1"/>
          </p:nvPr>
        </p:nvSpPr>
        <p:spPr>
          <a:xfrm>
            <a:off x="715814" y="1995078"/>
            <a:ext cx="11477428" cy="4606968"/>
          </a:xfrm>
        </p:spPr>
        <p:txBody>
          <a:bodyPr lIns="91440" tIns="45720" rIns="91440" bIns="45720" anchor="t"/>
          <a:lstStyle/>
          <a:p>
            <a:pPr>
              <a:lnSpc>
                <a:spcPct val="100000"/>
              </a:lnSpc>
            </a:pPr>
            <a:r>
              <a:rPr lang="en-US" b="1" dirty="0"/>
              <a:t>Commitment</a:t>
            </a:r>
            <a:r>
              <a:rPr lang="en-US" dirty="0"/>
              <a:t> from our top leaders including the agency’s executive director and presidents to help set expectations.</a:t>
            </a:r>
            <a:endParaRPr lang="en-US"/>
          </a:p>
          <a:p>
            <a:pPr>
              <a:lnSpc>
                <a:spcPct val="100000"/>
              </a:lnSpc>
            </a:pPr>
            <a:r>
              <a:rPr lang="en-US" b="1" dirty="0"/>
              <a:t>Authority</a:t>
            </a:r>
            <a:r>
              <a:rPr lang="en-US" dirty="0"/>
              <a:t> given to the appropriate people to establish priorities and make decisions on behalf of the college. (Consider establishing a Task Force.)</a:t>
            </a:r>
          </a:p>
          <a:p>
            <a:pPr>
              <a:lnSpc>
                <a:spcPct val="100000"/>
              </a:lnSpc>
            </a:pPr>
            <a:r>
              <a:rPr lang="en-US" b="1" dirty="0"/>
              <a:t>Budget*</a:t>
            </a:r>
            <a:endParaRPr lang="en-US" i="1" dirty="0"/>
          </a:p>
          <a:p>
            <a:pPr>
              <a:lnSpc>
                <a:spcPct val="100000"/>
              </a:lnSpc>
            </a:pPr>
            <a:r>
              <a:rPr lang="en-US" b="1" dirty="0"/>
              <a:t>Tools and Training </a:t>
            </a:r>
            <a:r>
              <a:rPr lang="en-US" dirty="0"/>
              <a:t>provided to staff and faculty relevant to their roles and responsibilities.</a:t>
            </a:r>
            <a:endParaRPr lang="en-US" b="1" dirty="0"/>
          </a:p>
          <a:p>
            <a:pPr marL="0" indent="0">
              <a:lnSpc>
                <a:spcPct val="100000"/>
              </a:lnSpc>
              <a:buNone/>
            </a:pPr>
            <a:r>
              <a:rPr lang="en-US" sz="1600" i="1" dirty="0"/>
              <a:t>*"In determining whether an action would result in undue financial and administrative burdens, all a public entity’s resources available for use in the funding and operation of the service, program, or activity should be considered. The burden of proving that compliance with the requirements of 35.200 would fundamentally alter the nature of a service, program, or activity, or would result in undue financial and administrative burdens, rests with the public entity (p 269)."</a:t>
            </a:r>
          </a:p>
          <a:p>
            <a:pPr marL="0" indent="0">
              <a:buNone/>
            </a:pPr>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DB3DCD3C-4FA9-B13E-D8FB-D05D4C19FD62}"/>
              </a:ext>
            </a:extLst>
          </p:cNvPr>
          <p:cNvSpPr>
            <a:spLocks noGrp="1"/>
          </p:cNvSpPr>
          <p:nvPr>
            <p:ph type="sldNum" sz="quarter" idx="12"/>
          </p:nvPr>
        </p:nvSpPr>
        <p:spPr/>
        <p:txBody>
          <a:bodyPr/>
          <a:lstStyle/>
          <a:p>
            <a:fld id="{DEE5BC03-7CE3-4FE3-BC0A-0ACCA8AC1F24}" type="slidenum">
              <a:rPr lang="en-US" smtClean="0"/>
              <a:pPr/>
              <a:t>13</a:t>
            </a:fld>
            <a:endParaRPr lang="en-US" dirty="0"/>
          </a:p>
        </p:txBody>
      </p:sp>
    </p:spTree>
    <p:extLst>
      <p:ext uri="{BB962C8B-B14F-4D97-AF65-F5344CB8AC3E}">
        <p14:creationId xmlns:p14="http://schemas.microsoft.com/office/powerpoint/2010/main" val="32495089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1CE74-E9FA-1EDE-F703-FC4F044D1505}"/>
              </a:ext>
            </a:extLst>
          </p:cNvPr>
          <p:cNvSpPr>
            <a:spLocks noGrp="1"/>
          </p:cNvSpPr>
          <p:nvPr>
            <p:ph type="title"/>
          </p:nvPr>
        </p:nvSpPr>
        <p:spPr>
          <a:xfrm>
            <a:off x="715814" y="1315474"/>
            <a:ext cx="11115967" cy="797070"/>
          </a:xfrm>
        </p:spPr>
        <p:txBody>
          <a:bodyPr lIns="91440" tIns="45720" rIns="91440" bIns="45720" anchor="t"/>
          <a:lstStyle/>
          <a:p>
            <a:r>
              <a:rPr lang="en-US"/>
              <a:t>Leverage existing resources</a:t>
            </a:r>
          </a:p>
        </p:txBody>
      </p:sp>
      <p:sp>
        <p:nvSpPr>
          <p:cNvPr id="3" name="Content Placeholder 2">
            <a:extLst>
              <a:ext uri="{FF2B5EF4-FFF2-40B4-BE49-F238E27FC236}">
                <a16:creationId xmlns:a16="http://schemas.microsoft.com/office/drawing/2014/main" id="{170699D9-83E2-0A07-1F62-BE26DE270EB2}"/>
              </a:ext>
            </a:extLst>
          </p:cNvPr>
          <p:cNvSpPr>
            <a:spLocks noGrp="1"/>
          </p:cNvSpPr>
          <p:nvPr>
            <p:ph idx="1"/>
          </p:nvPr>
        </p:nvSpPr>
        <p:spPr>
          <a:xfrm>
            <a:off x="715814" y="1926694"/>
            <a:ext cx="10881505" cy="4792582"/>
          </a:xfrm>
        </p:spPr>
        <p:txBody>
          <a:bodyPr lIns="91440" tIns="45720" rIns="91440" bIns="45720" anchor="t"/>
          <a:lstStyle/>
          <a:p>
            <a:pPr marL="0" indent="0">
              <a:lnSpc>
                <a:spcPct val="100000"/>
              </a:lnSpc>
              <a:buNone/>
            </a:pPr>
            <a:r>
              <a:rPr lang="en-US" dirty="0"/>
              <a:t>Focus on new content moving forward including third-party applications.</a:t>
            </a:r>
            <a:endParaRPr lang="en-US"/>
          </a:p>
          <a:p>
            <a:pPr marL="457200" indent="-457200">
              <a:lnSpc>
                <a:spcPct val="100000"/>
              </a:lnSpc>
            </a:pPr>
            <a:r>
              <a:rPr lang="en-US" b="1" dirty="0">
                <a:hlinkClick r:id="rId2"/>
              </a:rPr>
              <a:t>SBCTC Accessibility Micro Courses</a:t>
            </a:r>
          </a:p>
          <a:p>
            <a:pPr marL="457200" indent="-457200">
              <a:lnSpc>
                <a:spcPct val="100000"/>
              </a:lnSpc>
            </a:pPr>
            <a:r>
              <a:rPr lang="en-US" b="1" dirty="0">
                <a:hlinkClick r:id="rId3"/>
              </a:rPr>
              <a:t>Ally tool</a:t>
            </a:r>
            <a:r>
              <a:rPr lang="en-US" dirty="0"/>
              <a:t> inside Canvas</a:t>
            </a:r>
          </a:p>
          <a:p>
            <a:pPr marL="457200" indent="-457200">
              <a:lnSpc>
                <a:spcPct val="100000"/>
              </a:lnSpc>
            </a:pPr>
            <a:r>
              <a:rPr lang="en-US" b="1" dirty="0">
                <a:hlinkClick r:id="rId4"/>
              </a:rPr>
              <a:t>ctcLink Accessibility open forums</a:t>
            </a:r>
            <a:endParaRPr lang="en-US" b="1"/>
          </a:p>
          <a:p>
            <a:pPr marL="457200" indent="-457200">
              <a:lnSpc>
                <a:spcPct val="100000"/>
              </a:lnSpc>
            </a:pPr>
            <a:r>
              <a:rPr lang="en-US" dirty="0"/>
              <a:t>Consider minimum accessibility training for all staff relevant to their role</a:t>
            </a:r>
          </a:p>
          <a:p>
            <a:pPr marL="800100" lvl="1" indent="-342900">
              <a:lnSpc>
                <a:spcPct val="100000"/>
              </a:lnSpc>
              <a:buFont typeface="Courier New" panose="020B0604020202020204" pitchFamily="34" charset="0"/>
              <a:buChar char="o"/>
            </a:pPr>
            <a:r>
              <a:rPr lang="en-US" sz="2000" b="1" dirty="0"/>
              <a:t>Administrative: </a:t>
            </a:r>
            <a:r>
              <a:rPr lang="en-US" sz="2000" dirty="0"/>
              <a:t>Accessible, Word, PDF, Email</a:t>
            </a:r>
          </a:p>
          <a:p>
            <a:pPr marL="800100" lvl="1" indent="-342900">
              <a:lnSpc>
                <a:spcPct val="100000"/>
              </a:lnSpc>
              <a:buFont typeface="Courier New" panose="020B0604020202020204" pitchFamily="34" charset="0"/>
              <a:buChar char="o"/>
            </a:pPr>
            <a:r>
              <a:rPr lang="en-US" sz="2000" b="1" dirty="0"/>
              <a:t>Faculty:</a:t>
            </a:r>
            <a:r>
              <a:rPr lang="en-US" sz="2000" dirty="0"/>
              <a:t> Canvas and Document accessibility, third-party textbooks and apps</a:t>
            </a:r>
          </a:p>
          <a:p>
            <a:pPr marL="800100" lvl="1" indent="-342900">
              <a:lnSpc>
                <a:spcPct val="100000"/>
              </a:lnSpc>
              <a:buFont typeface="Courier New" panose="020B0604020202020204" pitchFamily="34" charset="0"/>
              <a:buChar char="o"/>
            </a:pPr>
            <a:r>
              <a:rPr lang="en-US" sz="2000" b="1" dirty="0"/>
              <a:t>Web Editors: </a:t>
            </a:r>
            <a:r>
              <a:rPr lang="en-US" sz="2000" dirty="0"/>
              <a:t>Publish accessible web content using the tools available in CMS</a:t>
            </a:r>
          </a:p>
          <a:p>
            <a:pPr marL="0" indent="0">
              <a:buNone/>
            </a:pPr>
            <a:endParaRPr lang="en-US" dirty="0"/>
          </a:p>
        </p:txBody>
      </p:sp>
      <p:sp>
        <p:nvSpPr>
          <p:cNvPr id="4" name="Slide Number Placeholder 3">
            <a:extLst>
              <a:ext uri="{FF2B5EF4-FFF2-40B4-BE49-F238E27FC236}">
                <a16:creationId xmlns:a16="http://schemas.microsoft.com/office/drawing/2014/main" id="{BC7D028A-3AB8-0553-70E1-18A30065B8DA}"/>
              </a:ext>
            </a:extLst>
          </p:cNvPr>
          <p:cNvSpPr>
            <a:spLocks noGrp="1"/>
          </p:cNvSpPr>
          <p:nvPr>
            <p:ph type="sldNum" sz="quarter" idx="12"/>
          </p:nvPr>
        </p:nvSpPr>
        <p:spPr/>
        <p:txBody>
          <a:bodyPr/>
          <a:lstStyle/>
          <a:p>
            <a:fld id="{DEE5BC03-7CE3-4FE3-BC0A-0ACCA8AC1F24}" type="slidenum">
              <a:rPr lang="en-US" smtClean="0"/>
              <a:pPr/>
              <a:t>14</a:t>
            </a:fld>
            <a:endParaRPr lang="en-US" dirty="0"/>
          </a:p>
        </p:txBody>
      </p:sp>
    </p:spTree>
    <p:extLst>
      <p:ext uri="{BB962C8B-B14F-4D97-AF65-F5344CB8AC3E}">
        <p14:creationId xmlns:p14="http://schemas.microsoft.com/office/powerpoint/2010/main" val="10752826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5D2A5-5B35-3324-ECBE-24472ECD9CD6}"/>
              </a:ext>
            </a:extLst>
          </p:cNvPr>
          <p:cNvSpPr>
            <a:spLocks noGrp="1"/>
          </p:cNvSpPr>
          <p:nvPr>
            <p:ph type="title"/>
          </p:nvPr>
        </p:nvSpPr>
        <p:spPr/>
        <p:txBody>
          <a:bodyPr lIns="91440" tIns="45720" rIns="91440" bIns="45720" anchor="t"/>
          <a:lstStyle/>
          <a:p>
            <a:r>
              <a:rPr lang="en-US" sz="4000" dirty="0"/>
              <a:t>Collective power</a:t>
            </a:r>
          </a:p>
        </p:txBody>
      </p:sp>
      <p:sp>
        <p:nvSpPr>
          <p:cNvPr id="3" name="Content Placeholder 2">
            <a:extLst>
              <a:ext uri="{FF2B5EF4-FFF2-40B4-BE49-F238E27FC236}">
                <a16:creationId xmlns:a16="http://schemas.microsoft.com/office/drawing/2014/main" id="{30A6929B-8C97-B755-AC6C-267A6563573D}"/>
              </a:ext>
            </a:extLst>
          </p:cNvPr>
          <p:cNvSpPr>
            <a:spLocks noGrp="1"/>
          </p:cNvSpPr>
          <p:nvPr>
            <p:ph idx="1"/>
          </p:nvPr>
        </p:nvSpPr>
        <p:spPr/>
        <p:txBody>
          <a:bodyPr lIns="91440" tIns="45720" rIns="91440" bIns="45720" anchor="t"/>
          <a:lstStyle/>
          <a:p>
            <a:pPr marL="0" indent="0">
              <a:lnSpc>
                <a:spcPct val="100000"/>
              </a:lnSpc>
              <a:buNone/>
            </a:pPr>
            <a:r>
              <a:rPr lang="en-US" dirty="0"/>
              <a:t>Recognize our collective power in applying pressure to third-party vendors and publishers. The influence of 34 colleges asking for the same level accessibility conformance of our LMS, online proctoring tools, textbooks, etc. is greater than one college. Our efforts will be stronger yet if we align our efforts with our state's universities.</a:t>
            </a:r>
            <a:endParaRPr lang="en-US"/>
          </a:p>
        </p:txBody>
      </p:sp>
      <p:sp>
        <p:nvSpPr>
          <p:cNvPr id="4" name="Slide Number Placeholder 3">
            <a:extLst>
              <a:ext uri="{FF2B5EF4-FFF2-40B4-BE49-F238E27FC236}">
                <a16:creationId xmlns:a16="http://schemas.microsoft.com/office/drawing/2014/main" id="{1C9E71FB-A5BB-EEDE-1DB2-C4B6EFDEEBA8}"/>
              </a:ext>
            </a:extLst>
          </p:cNvPr>
          <p:cNvSpPr>
            <a:spLocks noGrp="1"/>
          </p:cNvSpPr>
          <p:nvPr>
            <p:ph type="sldNum" sz="quarter" idx="12"/>
          </p:nvPr>
        </p:nvSpPr>
        <p:spPr/>
        <p:txBody>
          <a:bodyPr/>
          <a:lstStyle/>
          <a:p>
            <a:fld id="{DEE5BC03-7CE3-4FE3-BC0A-0ACCA8AC1F24}" type="slidenum">
              <a:rPr lang="en-US" smtClean="0"/>
              <a:pPr/>
              <a:t>15</a:t>
            </a:fld>
            <a:endParaRPr lang="en-US" dirty="0"/>
          </a:p>
        </p:txBody>
      </p:sp>
    </p:spTree>
    <p:extLst>
      <p:ext uri="{BB962C8B-B14F-4D97-AF65-F5344CB8AC3E}">
        <p14:creationId xmlns:p14="http://schemas.microsoft.com/office/powerpoint/2010/main" val="10566968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922BD3-1E49-64C2-72E0-2F86C9228D9E}"/>
              </a:ext>
            </a:extLst>
          </p:cNvPr>
          <p:cNvSpPr>
            <a:spLocks noGrp="1"/>
          </p:cNvSpPr>
          <p:nvPr>
            <p:ph type="title"/>
          </p:nvPr>
        </p:nvSpPr>
        <p:spPr/>
        <p:txBody>
          <a:bodyPr lIns="91440" tIns="45720" rIns="91440" bIns="45720" anchor="t"/>
          <a:lstStyle/>
          <a:p>
            <a:r>
              <a:rPr lang="en-US" sz="4000" dirty="0"/>
              <a:t>disability</a:t>
            </a:r>
          </a:p>
        </p:txBody>
      </p:sp>
      <p:sp>
        <p:nvSpPr>
          <p:cNvPr id="3" name="Content Placeholder 2">
            <a:extLst>
              <a:ext uri="{FF2B5EF4-FFF2-40B4-BE49-F238E27FC236}">
                <a16:creationId xmlns:a16="http://schemas.microsoft.com/office/drawing/2014/main" id="{BFF4CFEB-F7DB-B3BD-D293-BDFA864FA2EF}"/>
              </a:ext>
            </a:extLst>
          </p:cNvPr>
          <p:cNvSpPr>
            <a:spLocks noGrp="1"/>
          </p:cNvSpPr>
          <p:nvPr>
            <p:ph sz="half" idx="1"/>
          </p:nvPr>
        </p:nvSpPr>
        <p:spPr>
          <a:xfrm>
            <a:off x="563415" y="2175609"/>
            <a:ext cx="5352476" cy="3969327"/>
          </a:xfrm>
        </p:spPr>
        <p:txBody>
          <a:bodyPr lIns="91440" tIns="45720" rIns="91440" bIns="45720" anchor="t"/>
          <a:lstStyle/>
          <a:p>
            <a:pPr marL="0" indent="0">
              <a:lnSpc>
                <a:spcPct val="100000"/>
              </a:lnSpc>
              <a:spcBef>
                <a:spcPts val="600"/>
              </a:spcBef>
              <a:buNone/>
            </a:pPr>
            <a:r>
              <a:rPr lang="en-US" dirty="0"/>
              <a:t>A disability is any condition of the body or mind </a:t>
            </a:r>
            <a:r>
              <a:rPr lang="en-US" b="1" dirty="0"/>
              <a:t>(impairment)</a:t>
            </a:r>
            <a:r>
              <a:rPr lang="en-US" dirty="0"/>
              <a:t> that makes it more difficult for the person to do certain activities </a:t>
            </a:r>
            <a:r>
              <a:rPr lang="en-US" b="1" dirty="0"/>
              <a:t>(activity limitation) </a:t>
            </a:r>
            <a:r>
              <a:rPr lang="en-US" dirty="0"/>
              <a:t>and interact with the world around them </a:t>
            </a:r>
            <a:r>
              <a:rPr lang="en-US" b="1" dirty="0"/>
              <a:t>(participation restrictions)</a:t>
            </a:r>
            <a:r>
              <a:rPr lang="en-US" dirty="0"/>
              <a:t> because of </a:t>
            </a:r>
            <a:r>
              <a:rPr lang="en-US" b="1" dirty="0"/>
              <a:t>access barriers</a:t>
            </a:r>
            <a:r>
              <a:rPr lang="en-US" dirty="0"/>
              <a:t>.</a:t>
            </a:r>
            <a:endParaRPr lang="en-US"/>
          </a:p>
        </p:txBody>
      </p:sp>
      <p:sp>
        <p:nvSpPr>
          <p:cNvPr id="6" name="Content Placeholder 5">
            <a:extLst>
              <a:ext uri="{FF2B5EF4-FFF2-40B4-BE49-F238E27FC236}">
                <a16:creationId xmlns:a16="http://schemas.microsoft.com/office/drawing/2014/main" id="{9EDEE819-E29D-C0B0-A338-ABABD4A2B396}"/>
              </a:ext>
            </a:extLst>
          </p:cNvPr>
          <p:cNvSpPr>
            <a:spLocks noGrp="1"/>
          </p:cNvSpPr>
          <p:nvPr>
            <p:ph sz="half" idx="2"/>
          </p:nvPr>
        </p:nvSpPr>
        <p:spPr>
          <a:xfrm>
            <a:off x="6345695" y="2175613"/>
            <a:ext cx="5596924" cy="3969323"/>
          </a:xfrm>
          <a:ln>
            <a:solidFill>
              <a:srgbClr val="003764"/>
            </a:solidFill>
          </a:ln>
        </p:spPr>
        <p:txBody>
          <a:bodyPr lIns="91440" tIns="45720" rIns="91440" bIns="45720" anchor="t"/>
          <a:lstStyle/>
          <a:p>
            <a:pPr>
              <a:lnSpc>
                <a:spcPct val="100000"/>
              </a:lnSpc>
            </a:pPr>
            <a:r>
              <a:rPr lang="en-US" dirty="0">
                <a:ea typeface="+mn-lt"/>
                <a:cs typeface="+mn-lt"/>
              </a:rPr>
              <a:t>Blind or low vision</a:t>
            </a:r>
            <a:endParaRPr lang="en-US" dirty="0"/>
          </a:p>
          <a:p>
            <a:pPr>
              <a:lnSpc>
                <a:spcPct val="100000"/>
              </a:lnSpc>
            </a:pPr>
            <a:r>
              <a:rPr lang="en-US" dirty="0">
                <a:ea typeface="+mn-lt"/>
                <a:cs typeface="+mn-lt"/>
              </a:rPr>
              <a:t>Color Blind</a:t>
            </a:r>
            <a:endParaRPr lang="en-US" dirty="0"/>
          </a:p>
          <a:p>
            <a:pPr>
              <a:lnSpc>
                <a:spcPct val="100000"/>
              </a:lnSpc>
            </a:pPr>
            <a:r>
              <a:rPr lang="en-US" dirty="0">
                <a:ea typeface="+mn-lt"/>
                <a:cs typeface="+mn-lt"/>
              </a:rPr>
              <a:t>Deaf or Hard of Hearing</a:t>
            </a:r>
            <a:endParaRPr lang="en-US" dirty="0"/>
          </a:p>
          <a:p>
            <a:pPr>
              <a:lnSpc>
                <a:spcPct val="100000"/>
              </a:lnSpc>
            </a:pPr>
            <a:r>
              <a:rPr lang="en-US" dirty="0">
                <a:ea typeface="+mn-lt"/>
                <a:cs typeface="+mn-lt"/>
              </a:rPr>
              <a:t>Learning disabilities</a:t>
            </a:r>
            <a:endParaRPr lang="en-US" dirty="0"/>
          </a:p>
          <a:p>
            <a:pPr>
              <a:lnSpc>
                <a:spcPct val="100000"/>
              </a:lnSpc>
            </a:pPr>
            <a:r>
              <a:rPr lang="en-US" dirty="0">
                <a:ea typeface="+mn-lt"/>
                <a:cs typeface="+mn-lt"/>
              </a:rPr>
              <a:t>Developmental disabilities</a:t>
            </a:r>
          </a:p>
          <a:p>
            <a:pPr>
              <a:lnSpc>
                <a:spcPct val="100000"/>
              </a:lnSpc>
            </a:pPr>
            <a:r>
              <a:rPr lang="en-US" dirty="0">
                <a:ea typeface="+mn-lt"/>
                <a:cs typeface="+mn-lt"/>
              </a:rPr>
              <a:t>Physical disabilities</a:t>
            </a:r>
            <a:endParaRPr lang="en-US" dirty="0"/>
          </a:p>
          <a:p>
            <a:pPr>
              <a:lnSpc>
                <a:spcPct val="100000"/>
              </a:lnSpc>
            </a:pPr>
            <a:r>
              <a:rPr lang="en-US" dirty="0"/>
              <a:t>Mental Health</a:t>
            </a:r>
          </a:p>
          <a:p>
            <a:pPr marL="914400" indent="-342900">
              <a:spcBef>
                <a:spcPts val="600"/>
              </a:spcBef>
              <a:buFont typeface="Symbol,Sans-Serif" panose="020B0604020202020204" pitchFamily="34" charset="0"/>
              <a:buChar char=""/>
            </a:pPr>
            <a:endParaRPr lang="en-US" dirty="0"/>
          </a:p>
        </p:txBody>
      </p:sp>
      <p:sp>
        <p:nvSpPr>
          <p:cNvPr id="5" name="Slide Number Placeholder 4">
            <a:extLst>
              <a:ext uri="{FF2B5EF4-FFF2-40B4-BE49-F238E27FC236}">
                <a16:creationId xmlns:a16="http://schemas.microsoft.com/office/drawing/2014/main" id="{F2B2668D-B8DE-7810-9024-54B8BF2B16A6}"/>
              </a:ext>
            </a:extLst>
          </p:cNvPr>
          <p:cNvSpPr>
            <a:spLocks noGrp="1"/>
          </p:cNvSpPr>
          <p:nvPr>
            <p:ph type="sldNum" sz="quarter" idx="12"/>
          </p:nvPr>
        </p:nvSpPr>
        <p:spPr/>
        <p:txBody>
          <a:bodyPr/>
          <a:lstStyle/>
          <a:p>
            <a:fld id="{DEE5BC03-7CE3-4FE3-BC0A-0ACCA8AC1F24}" type="slidenum">
              <a:rPr lang="en-US" smtClean="0"/>
              <a:pPr/>
              <a:t>2</a:t>
            </a:fld>
            <a:endParaRPr lang="en-US" dirty="0"/>
          </a:p>
        </p:txBody>
      </p:sp>
    </p:spTree>
    <p:extLst>
      <p:ext uri="{BB962C8B-B14F-4D97-AF65-F5344CB8AC3E}">
        <p14:creationId xmlns:p14="http://schemas.microsoft.com/office/powerpoint/2010/main" val="13046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lIns="91440" tIns="45720" rIns="91440" bIns="45720" anchor="t">
            <a:normAutofit/>
          </a:bodyPr>
          <a:lstStyle/>
          <a:p>
            <a:r>
              <a:rPr lang="en-US" sz="4000" kern="1200" cap="all" baseline="0" dirty="0">
                <a:latin typeface="+mj-lt"/>
                <a:ea typeface="+mj-ea"/>
                <a:cs typeface="+mj-cs"/>
              </a:rPr>
              <a:t>Federal Disability Laws</a:t>
            </a:r>
          </a:p>
        </p:txBody>
      </p:sp>
      <p:sp>
        <p:nvSpPr>
          <p:cNvPr id="8" name="Text Placeholder 2">
            <a:extLst>
              <a:ext uri="{FF2B5EF4-FFF2-40B4-BE49-F238E27FC236}">
                <a16:creationId xmlns:a16="http://schemas.microsoft.com/office/drawing/2014/main" id="{80231EAE-D310-7F73-580D-45AB5ADE81C5}"/>
              </a:ext>
            </a:extLst>
          </p:cNvPr>
          <p:cNvSpPr>
            <a:spLocks noGrp="1"/>
          </p:cNvSpPr>
          <p:nvPr>
            <p:ph sz="half" idx="2"/>
          </p:nvPr>
        </p:nvSpPr>
        <p:spPr>
          <a:xfrm>
            <a:off x="6345695" y="2400305"/>
            <a:ext cx="5596924" cy="3324554"/>
          </a:xfrm>
          <a:ln>
            <a:solidFill>
              <a:srgbClr val="003764"/>
            </a:solidFill>
          </a:ln>
        </p:spPr>
        <p:txBody>
          <a:bodyPr lIns="91440" tIns="45720" rIns="91440" bIns="45720" anchor="t"/>
          <a:lstStyle/>
          <a:p>
            <a:pPr marL="0" indent="0">
              <a:lnSpc>
                <a:spcPct val="100000"/>
              </a:lnSpc>
              <a:buNone/>
            </a:pPr>
            <a:r>
              <a:rPr lang="en-US" b="1" dirty="0"/>
              <a:t>Americans with Disabilities Act (ADA)</a:t>
            </a:r>
            <a:r>
              <a:rPr lang="en-US" dirty="0"/>
              <a:t> prohibits discrimination on the basis of disability.</a:t>
            </a:r>
            <a:endParaRPr lang="en-US"/>
          </a:p>
        </p:txBody>
      </p:sp>
      <p:sp>
        <p:nvSpPr>
          <p:cNvPr id="4" name="Slide Number Placeholder 3"/>
          <p:cNvSpPr>
            <a:spLocks noGrp="1"/>
          </p:cNvSpPr>
          <p:nvPr>
            <p:ph type="sldNum" sz="quarter" idx="12"/>
          </p:nvPr>
        </p:nvSpPr>
        <p:spPr/>
        <p:txBody>
          <a:bodyPr>
            <a:normAutofit/>
          </a:bodyPr>
          <a:lstStyle/>
          <a:p>
            <a:pPr>
              <a:lnSpc>
                <a:spcPct val="90000"/>
              </a:lnSpc>
              <a:spcAft>
                <a:spcPts val="600"/>
              </a:spcAft>
            </a:pPr>
            <a:fld id="{DEE5BC03-7CE3-4FE3-BC0A-0ACCA8AC1F24}" type="slidenum">
              <a:rPr lang="en-US" sz="700" smtClean="0"/>
              <a:pPr>
                <a:lnSpc>
                  <a:spcPct val="90000"/>
                </a:lnSpc>
                <a:spcAft>
                  <a:spcPts val="600"/>
                </a:spcAft>
              </a:pPr>
              <a:t>3</a:t>
            </a:fld>
            <a:endParaRPr lang="en-US" sz="700"/>
          </a:p>
        </p:txBody>
      </p:sp>
      <p:sp>
        <p:nvSpPr>
          <p:cNvPr id="6" name="Content Placeholder 4">
            <a:extLst>
              <a:ext uri="{FF2B5EF4-FFF2-40B4-BE49-F238E27FC236}">
                <a16:creationId xmlns:a16="http://schemas.microsoft.com/office/drawing/2014/main" id="{4AA5EA3A-7620-46C3-1056-6FE9EFBEACBA}"/>
              </a:ext>
            </a:extLst>
          </p:cNvPr>
          <p:cNvSpPr>
            <a:spLocks noGrp="1"/>
          </p:cNvSpPr>
          <p:nvPr/>
        </p:nvSpPr>
        <p:spPr>
          <a:xfrm>
            <a:off x="559140" y="2398149"/>
            <a:ext cx="5336504" cy="3313833"/>
          </a:xfrm>
          <a:prstGeom prst="rect">
            <a:avLst/>
          </a:prstGeom>
          <a:ln>
            <a:solidFill>
              <a:srgbClr val="003764"/>
            </a:solidFill>
          </a:ln>
        </p:spPr>
        <p:txBody>
          <a:bodyPr lIns="91440" tIns="45720" rIns="91440" bIns="4572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en-US" b="1" dirty="0">
                <a:solidFill>
                  <a:srgbClr val="003764"/>
                </a:solidFill>
              </a:rPr>
              <a:t>Section 504 of the Rehabilitation Act</a:t>
            </a:r>
            <a:r>
              <a:rPr lang="en-US" dirty="0">
                <a:solidFill>
                  <a:srgbClr val="003764"/>
                </a:solidFill>
              </a:rPr>
              <a:t> prohibits discrimination on the basis of disability for any program receiving federal financial assistance.</a:t>
            </a:r>
            <a:endParaRPr lang="en-US" dirty="0"/>
          </a:p>
        </p:txBody>
      </p:sp>
    </p:spTree>
    <p:extLst>
      <p:ext uri="{BB962C8B-B14F-4D97-AF65-F5344CB8AC3E}">
        <p14:creationId xmlns:p14="http://schemas.microsoft.com/office/powerpoint/2010/main" val="611519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CDEE57D-779A-4DBB-81BB-FCD16ED5453D}"/>
              </a:ext>
            </a:extLst>
          </p:cNvPr>
          <p:cNvSpPr>
            <a:spLocks noGrp="1"/>
          </p:cNvSpPr>
          <p:nvPr>
            <p:ph type="sldNum" sz="quarter" idx="12"/>
          </p:nvPr>
        </p:nvSpPr>
        <p:spPr>
          <a:xfrm>
            <a:off x="11222182" y="6529853"/>
            <a:ext cx="609599" cy="191623"/>
          </a:xfrm>
        </p:spPr>
        <p:txBody>
          <a:bodyPr>
            <a:normAutofit/>
          </a:bodyPr>
          <a:lstStyle/>
          <a:p>
            <a:pPr>
              <a:lnSpc>
                <a:spcPct val="90000"/>
              </a:lnSpc>
              <a:spcAft>
                <a:spcPts val="600"/>
              </a:spcAft>
            </a:pPr>
            <a:fld id="{DEE5BC03-7CE3-4FE3-BC0A-0ACCA8AC1F24}" type="slidenum">
              <a:rPr lang="en-US" sz="700" smtClean="0"/>
              <a:pPr>
                <a:lnSpc>
                  <a:spcPct val="90000"/>
                </a:lnSpc>
                <a:spcAft>
                  <a:spcPts val="600"/>
                </a:spcAft>
              </a:pPr>
              <a:t>4</a:t>
            </a:fld>
            <a:endParaRPr lang="en-US" sz="700"/>
          </a:p>
        </p:txBody>
      </p:sp>
      <p:sp>
        <p:nvSpPr>
          <p:cNvPr id="2" name="Title 1">
            <a:extLst>
              <a:ext uri="{FF2B5EF4-FFF2-40B4-BE49-F238E27FC236}">
                <a16:creationId xmlns:a16="http://schemas.microsoft.com/office/drawing/2014/main" id="{733AA8F6-935C-D536-B97D-0FF5085FD5DE}"/>
              </a:ext>
            </a:extLst>
          </p:cNvPr>
          <p:cNvSpPr>
            <a:spLocks noGrp="1"/>
          </p:cNvSpPr>
          <p:nvPr>
            <p:ph type="title"/>
          </p:nvPr>
        </p:nvSpPr>
        <p:spPr>
          <a:xfrm>
            <a:off x="741566" y="548200"/>
            <a:ext cx="11069783" cy="786457"/>
          </a:xfrm>
        </p:spPr>
        <p:txBody>
          <a:bodyPr lIns="91440" tIns="45720" rIns="91440" bIns="45720" anchor="t">
            <a:normAutofit/>
          </a:bodyPr>
          <a:lstStyle/>
          <a:p>
            <a:r>
              <a:rPr lang="en-US" sz="4000" dirty="0"/>
              <a:t>ADA AND HIGHER Education</a:t>
            </a:r>
          </a:p>
        </p:txBody>
      </p:sp>
      <p:graphicFrame>
        <p:nvGraphicFramePr>
          <p:cNvPr id="6" name="Content Placeholder 2" descr="Title II – Applies to public entities such as state and local governments, libraries, school districts, state colleges, and community colleges. (That's us!)​&#10;&#10;Ensures that disabled people have equal access and can participate fully in the programs and services offered by colleges.​&#10;&#10;Includes web content, electronic documents, and web/mobile applications.​">
            <a:extLst>
              <a:ext uri="{FF2B5EF4-FFF2-40B4-BE49-F238E27FC236}">
                <a16:creationId xmlns:a16="http://schemas.microsoft.com/office/drawing/2014/main" id="{9A82A26C-AD63-58FB-1BA4-97A6BF51255A}"/>
              </a:ext>
            </a:extLst>
          </p:cNvPr>
          <p:cNvGraphicFramePr>
            <a:graphicFrameLocks noGrp="1"/>
          </p:cNvGraphicFramePr>
          <p:nvPr>
            <p:ph idx="1"/>
            <p:extLst>
              <p:ext uri="{D42A27DB-BD31-4B8C-83A1-F6EECF244321}">
                <p14:modId xmlns:p14="http://schemas.microsoft.com/office/powerpoint/2010/main" val="844944776"/>
              </p:ext>
            </p:extLst>
          </p:nvPr>
        </p:nvGraphicFramePr>
        <p:xfrm>
          <a:off x="946721" y="1213249"/>
          <a:ext cx="10656813" cy="49668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571545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60FA12-B7FA-300A-0526-D1F419CAAC74}"/>
              </a:ext>
            </a:extLst>
          </p:cNvPr>
          <p:cNvSpPr>
            <a:spLocks noGrp="1"/>
          </p:cNvSpPr>
          <p:nvPr>
            <p:ph type="title"/>
          </p:nvPr>
        </p:nvSpPr>
        <p:spPr/>
        <p:txBody>
          <a:bodyPr lIns="91440" tIns="45720" rIns="91440" bIns="45720" anchor="t"/>
          <a:lstStyle/>
          <a:p>
            <a:r>
              <a:rPr lang="en-US" sz="4000" dirty="0">
                <a:hlinkClick r:id="rId2"/>
              </a:rPr>
              <a:t>ADA TITLE ii regulatory rule</a:t>
            </a:r>
            <a:endParaRPr lang="en-US" sz="4000" dirty="0"/>
          </a:p>
        </p:txBody>
      </p:sp>
      <p:sp>
        <p:nvSpPr>
          <p:cNvPr id="3" name="Content Placeholder 2">
            <a:extLst>
              <a:ext uri="{FF2B5EF4-FFF2-40B4-BE49-F238E27FC236}">
                <a16:creationId xmlns:a16="http://schemas.microsoft.com/office/drawing/2014/main" id="{96C80238-C453-394B-7A17-3506F19422FB}"/>
              </a:ext>
            </a:extLst>
          </p:cNvPr>
          <p:cNvSpPr>
            <a:spLocks noGrp="1"/>
          </p:cNvSpPr>
          <p:nvPr>
            <p:ph idx="1"/>
          </p:nvPr>
        </p:nvSpPr>
        <p:spPr>
          <a:xfrm>
            <a:off x="715814" y="2415155"/>
            <a:ext cx="11115967" cy="4069661"/>
          </a:xfrm>
        </p:spPr>
        <p:txBody>
          <a:bodyPr lIns="91440" tIns="45720" rIns="91440" bIns="45720" anchor="t"/>
          <a:lstStyle/>
          <a:p>
            <a:pPr marL="457200" indent="-457200">
              <a:lnSpc>
                <a:spcPct val="100000"/>
              </a:lnSpc>
            </a:pPr>
            <a:r>
              <a:rPr lang="en-US" dirty="0"/>
              <a:t>Accessibility of websites, web content and electronic documents, and mobile applications for all state and local governments</a:t>
            </a:r>
            <a:endParaRPr lang="en-US"/>
          </a:p>
          <a:p>
            <a:pPr marL="457200" indent="-457200">
              <a:lnSpc>
                <a:spcPct val="100000"/>
              </a:lnSpc>
            </a:pPr>
            <a:r>
              <a:rPr lang="en-US" dirty="0"/>
              <a:t>Establishes technical standard </a:t>
            </a:r>
            <a:r>
              <a:rPr lang="en-US" b="1" dirty="0">
                <a:hlinkClick r:id="rId3"/>
              </a:rPr>
              <a:t>(WCAG 2.1 AA)</a:t>
            </a:r>
            <a:endParaRPr lang="en-US" b="1" dirty="0"/>
          </a:p>
          <a:p>
            <a:pPr marL="457200" indent="-457200">
              <a:lnSpc>
                <a:spcPct val="100000"/>
              </a:lnSpc>
            </a:pPr>
            <a:r>
              <a:rPr lang="en-US" dirty="0"/>
              <a:t>Includes digital instructional content (Canvas) and materials (textbooks)</a:t>
            </a:r>
          </a:p>
          <a:p>
            <a:pPr marL="457200" indent="-457200">
              <a:lnSpc>
                <a:spcPct val="100000"/>
              </a:lnSpc>
            </a:pPr>
            <a:r>
              <a:rPr lang="en-US" dirty="0"/>
              <a:t>Limited exemptions</a:t>
            </a:r>
          </a:p>
          <a:p>
            <a:pPr marL="457200" indent="-457200">
              <a:lnSpc>
                <a:spcPct val="100000"/>
              </a:lnSpc>
            </a:pPr>
            <a:r>
              <a:rPr lang="en-US" dirty="0"/>
              <a:t>Aligns with Washington State's existing </a:t>
            </a:r>
            <a:r>
              <a:rPr lang="en-US" b="1" dirty="0">
                <a:hlinkClick r:id="rId4"/>
              </a:rPr>
              <a:t>Policy 188</a:t>
            </a:r>
          </a:p>
          <a:p>
            <a:pPr marL="457200" indent="-457200">
              <a:lnSpc>
                <a:spcPct val="100000"/>
              </a:lnSpc>
            </a:pPr>
            <a:r>
              <a:rPr lang="en-US" b="1" dirty="0">
                <a:hlinkClick r:id="rId5"/>
              </a:rPr>
              <a:t>ADA Fact Sheet</a:t>
            </a:r>
            <a:r>
              <a:rPr lang="en-US" dirty="0"/>
              <a:t> to learn more</a:t>
            </a:r>
          </a:p>
        </p:txBody>
      </p:sp>
      <p:sp>
        <p:nvSpPr>
          <p:cNvPr id="5" name="Slide Number Placeholder 4">
            <a:extLst>
              <a:ext uri="{FF2B5EF4-FFF2-40B4-BE49-F238E27FC236}">
                <a16:creationId xmlns:a16="http://schemas.microsoft.com/office/drawing/2014/main" id="{287F6C0E-C9CF-4D77-E1C6-BC4514F36976}"/>
              </a:ext>
            </a:extLst>
          </p:cNvPr>
          <p:cNvSpPr>
            <a:spLocks noGrp="1"/>
          </p:cNvSpPr>
          <p:nvPr>
            <p:ph type="sldNum" sz="quarter" idx="12"/>
          </p:nvPr>
        </p:nvSpPr>
        <p:spPr/>
        <p:txBody>
          <a:bodyPr/>
          <a:lstStyle/>
          <a:p>
            <a:fld id="{DEE5BC03-7CE3-4FE3-BC0A-0ACCA8AC1F24}" type="slidenum">
              <a:rPr lang="en-US" smtClean="0"/>
              <a:pPr/>
              <a:t>5</a:t>
            </a:fld>
            <a:endParaRPr lang="en-US" dirty="0"/>
          </a:p>
        </p:txBody>
      </p:sp>
    </p:spTree>
    <p:extLst>
      <p:ext uri="{BB962C8B-B14F-4D97-AF65-F5344CB8AC3E}">
        <p14:creationId xmlns:p14="http://schemas.microsoft.com/office/powerpoint/2010/main" val="5405178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8A938-B082-B314-EFCE-2091581B08E5}"/>
              </a:ext>
            </a:extLst>
          </p:cNvPr>
          <p:cNvSpPr>
            <a:spLocks noGrp="1"/>
          </p:cNvSpPr>
          <p:nvPr>
            <p:ph type="title"/>
          </p:nvPr>
        </p:nvSpPr>
        <p:spPr/>
        <p:txBody>
          <a:bodyPr lIns="91440" tIns="45720" rIns="91440" bIns="45720" anchor="t"/>
          <a:lstStyle/>
          <a:p>
            <a:r>
              <a:rPr lang="en-US" sz="4000"/>
              <a:t>What does this mean?</a:t>
            </a:r>
          </a:p>
        </p:txBody>
      </p:sp>
      <p:sp>
        <p:nvSpPr>
          <p:cNvPr id="3" name="Content Placeholder 2">
            <a:extLst>
              <a:ext uri="{FF2B5EF4-FFF2-40B4-BE49-F238E27FC236}">
                <a16:creationId xmlns:a16="http://schemas.microsoft.com/office/drawing/2014/main" id="{528C6395-1CE8-8DD0-E2F1-7CF2716361F5}"/>
              </a:ext>
            </a:extLst>
          </p:cNvPr>
          <p:cNvSpPr>
            <a:spLocks noGrp="1"/>
          </p:cNvSpPr>
          <p:nvPr>
            <p:ph idx="1"/>
          </p:nvPr>
        </p:nvSpPr>
        <p:spPr>
          <a:ln>
            <a:noFill/>
          </a:ln>
        </p:spPr>
        <p:txBody>
          <a:bodyPr lIns="91440" tIns="45720" rIns="91440" bIns="45720" anchor="t"/>
          <a:lstStyle/>
          <a:p>
            <a:pPr>
              <a:lnSpc>
                <a:spcPct val="100000"/>
              </a:lnSpc>
              <a:buNone/>
            </a:pPr>
            <a:r>
              <a:rPr lang="en-US" dirty="0">
                <a:ea typeface="+mn-lt"/>
                <a:cs typeface="+mn-lt"/>
              </a:rPr>
              <a:t>SBCTC and college websites, web content, electronic documents, third</a:t>
            </a:r>
            <a:endParaRPr lang="en-US" dirty="0"/>
          </a:p>
          <a:p>
            <a:pPr>
              <a:lnSpc>
                <a:spcPct val="100000"/>
              </a:lnSpc>
              <a:buNone/>
            </a:pPr>
            <a:r>
              <a:rPr lang="en-US" dirty="0">
                <a:ea typeface="+mn-lt"/>
                <a:cs typeface="+mn-lt"/>
              </a:rPr>
              <a:t>Party web and mobile applications, and social media need to be</a:t>
            </a:r>
          </a:p>
          <a:p>
            <a:pPr>
              <a:lnSpc>
                <a:spcPct val="100000"/>
              </a:lnSpc>
              <a:buNone/>
            </a:pPr>
            <a:r>
              <a:rPr lang="en-US" dirty="0">
                <a:ea typeface="+mn-lt"/>
                <a:cs typeface="+mn-lt"/>
              </a:rPr>
              <a:t>accessible and usable to people with disabilities.</a:t>
            </a: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9B4F97D7-C4A1-FDA5-43D4-E7EAAFA6973A}"/>
              </a:ext>
            </a:extLst>
          </p:cNvPr>
          <p:cNvSpPr>
            <a:spLocks noGrp="1"/>
          </p:cNvSpPr>
          <p:nvPr>
            <p:ph type="sldNum" sz="quarter" idx="12"/>
          </p:nvPr>
        </p:nvSpPr>
        <p:spPr/>
        <p:txBody>
          <a:bodyPr/>
          <a:lstStyle/>
          <a:p>
            <a:fld id="{DEE5BC03-7CE3-4FE3-BC0A-0ACCA8AC1F24}" type="slidenum">
              <a:rPr lang="en-US" smtClean="0"/>
              <a:pPr/>
              <a:t>6</a:t>
            </a:fld>
            <a:endParaRPr lang="en-US" dirty="0"/>
          </a:p>
        </p:txBody>
      </p:sp>
    </p:spTree>
    <p:extLst>
      <p:ext uri="{BB962C8B-B14F-4D97-AF65-F5344CB8AC3E}">
        <p14:creationId xmlns:p14="http://schemas.microsoft.com/office/powerpoint/2010/main" val="30217311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AE92AA-AA4E-418F-F107-C747970FF64C}"/>
              </a:ext>
            </a:extLst>
          </p:cNvPr>
          <p:cNvSpPr>
            <a:spLocks noGrp="1"/>
          </p:cNvSpPr>
          <p:nvPr>
            <p:ph type="title"/>
          </p:nvPr>
        </p:nvSpPr>
        <p:spPr/>
        <p:txBody>
          <a:bodyPr lIns="91440" tIns="45720" rIns="91440" bIns="45720" anchor="t"/>
          <a:lstStyle/>
          <a:p>
            <a:r>
              <a:rPr lang="en-US" sz="4000" dirty="0"/>
              <a:t>Timelines</a:t>
            </a:r>
          </a:p>
        </p:txBody>
      </p:sp>
      <p:sp>
        <p:nvSpPr>
          <p:cNvPr id="3" name="Content Placeholder 2">
            <a:extLst>
              <a:ext uri="{FF2B5EF4-FFF2-40B4-BE49-F238E27FC236}">
                <a16:creationId xmlns:a16="http://schemas.microsoft.com/office/drawing/2014/main" id="{1B4E4FD1-0059-E4DD-DD1E-90BCA161A795}"/>
              </a:ext>
            </a:extLst>
          </p:cNvPr>
          <p:cNvSpPr>
            <a:spLocks noGrp="1"/>
          </p:cNvSpPr>
          <p:nvPr>
            <p:ph idx="1"/>
          </p:nvPr>
        </p:nvSpPr>
        <p:spPr/>
        <p:txBody>
          <a:bodyPr lIns="91440" tIns="45720" rIns="91440" bIns="45720" anchor="t"/>
          <a:lstStyle/>
          <a:p>
            <a:pPr>
              <a:lnSpc>
                <a:spcPct val="100000"/>
              </a:lnSpc>
            </a:pPr>
            <a:r>
              <a:rPr lang="en-US" b="1" dirty="0"/>
              <a:t>Two years – April 2026</a:t>
            </a:r>
            <a:endParaRPr lang="en-US"/>
          </a:p>
          <a:p>
            <a:pPr>
              <a:lnSpc>
                <a:spcPct val="100000"/>
              </a:lnSpc>
            </a:pPr>
            <a:r>
              <a:rPr lang="en-US" dirty="0"/>
              <a:t>The distinction between 2 or 3 years is based on census numbers of 50,000 or greater (2 years) or less than that for 3 years. This refers to the greater population and the communities that our colleges draw from, not our campus populations.</a:t>
            </a:r>
          </a:p>
          <a:p>
            <a:pPr marL="0" indent="0">
              <a:buNone/>
            </a:pPr>
            <a:endParaRPr lang="en-US" dirty="0"/>
          </a:p>
        </p:txBody>
      </p:sp>
      <p:sp>
        <p:nvSpPr>
          <p:cNvPr id="4" name="Slide Number Placeholder 3">
            <a:extLst>
              <a:ext uri="{FF2B5EF4-FFF2-40B4-BE49-F238E27FC236}">
                <a16:creationId xmlns:a16="http://schemas.microsoft.com/office/drawing/2014/main" id="{E0DE87AD-C378-501D-850A-C271718E8597}"/>
              </a:ext>
            </a:extLst>
          </p:cNvPr>
          <p:cNvSpPr>
            <a:spLocks noGrp="1"/>
          </p:cNvSpPr>
          <p:nvPr>
            <p:ph type="sldNum" sz="quarter" idx="12"/>
          </p:nvPr>
        </p:nvSpPr>
        <p:spPr/>
        <p:txBody>
          <a:bodyPr/>
          <a:lstStyle/>
          <a:p>
            <a:fld id="{DEE5BC03-7CE3-4FE3-BC0A-0ACCA8AC1F24}" type="slidenum">
              <a:rPr lang="en-US" smtClean="0"/>
              <a:pPr/>
              <a:t>7</a:t>
            </a:fld>
            <a:endParaRPr lang="en-US" dirty="0"/>
          </a:p>
        </p:txBody>
      </p:sp>
    </p:spTree>
    <p:extLst>
      <p:ext uri="{BB962C8B-B14F-4D97-AF65-F5344CB8AC3E}">
        <p14:creationId xmlns:p14="http://schemas.microsoft.com/office/powerpoint/2010/main" val="1653047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57AD6E-F044-0189-8FC3-3499F747C2CB}"/>
              </a:ext>
            </a:extLst>
          </p:cNvPr>
          <p:cNvSpPr>
            <a:spLocks noGrp="1"/>
          </p:cNvSpPr>
          <p:nvPr>
            <p:ph type="title"/>
          </p:nvPr>
        </p:nvSpPr>
        <p:spPr/>
        <p:txBody>
          <a:bodyPr lIns="91440" tIns="45720" rIns="91440" bIns="45720" anchor="t"/>
          <a:lstStyle/>
          <a:p>
            <a:r>
              <a:rPr lang="en-US" sz="4000"/>
              <a:t>What's covered?</a:t>
            </a:r>
            <a:endParaRPr lang="en-US" sz="4000" dirty="0"/>
          </a:p>
        </p:txBody>
      </p:sp>
      <p:sp>
        <p:nvSpPr>
          <p:cNvPr id="3" name="Content Placeholder 2">
            <a:extLst>
              <a:ext uri="{FF2B5EF4-FFF2-40B4-BE49-F238E27FC236}">
                <a16:creationId xmlns:a16="http://schemas.microsoft.com/office/drawing/2014/main" id="{F2FEEB60-19A3-F393-DCF9-147201FE50EF}"/>
              </a:ext>
            </a:extLst>
          </p:cNvPr>
          <p:cNvSpPr>
            <a:spLocks noGrp="1"/>
          </p:cNvSpPr>
          <p:nvPr>
            <p:ph idx="1"/>
          </p:nvPr>
        </p:nvSpPr>
        <p:spPr>
          <a:solidFill>
            <a:schemeClr val="bg1"/>
          </a:solidFill>
          <a:ln>
            <a:noFill/>
          </a:ln>
        </p:spPr>
        <p:txBody>
          <a:bodyPr lIns="91440" tIns="45720" rIns="91440" bIns="45720" anchor="t"/>
          <a:lstStyle/>
          <a:p>
            <a:pPr marL="457200" indent="-457200">
              <a:lnSpc>
                <a:spcPct val="100000"/>
              </a:lnSpc>
            </a:pPr>
            <a:r>
              <a:rPr lang="en-US" dirty="0"/>
              <a:t>College websites, LMS/Canvas pages, and web content</a:t>
            </a:r>
            <a:endParaRPr lang="en-US"/>
          </a:p>
          <a:p>
            <a:pPr marL="457200" indent="-457200">
              <a:lnSpc>
                <a:spcPct val="100000"/>
              </a:lnSpc>
            </a:pPr>
            <a:r>
              <a:rPr lang="en-US" dirty="0"/>
              <a:t>Electronic documents (Word, PDF, PowerPoint, Excel)</a:t>
            </a:r>
          </a:p>
          <a:p>
            <a:pPr marL="457200" indent="-457200">
              <a:lnSpc>
                <a:spcPct val="100000"/>
              </a:lnSpc>
            </a:pPr>
            <a:r>
              <a:rPr lang="en-US" dirty="0"/>
              <a:t>Digital textbooks and electronic course content</a:t>
            </a:r>
          </a:p>
          <a:p>
            <a:pPr marL="457200" indent="-457200">
              <a:lnSpc>
                <a:spcPct val="100000"/>
              </a:lnSpc>
            </a:pPr>
            <a:r>
              <a:rPr lang="en-US" dirty="0"/>
              <a:t>Third-party content and mobile applications*</a:t>
            </a:r>
          </a:p>
          <a:p>
            <a:pPr marL="457200" indent="-457200">
              <a:lnSpc>
                <a:spcPct val="100000"/>
              </a:lnSpc>
            </a:pPr>
            <a:r>
              <a:rPr lang="en-US" dirty="0"/>
              <a:t>Social media</a:t>
            </a:r>
          </a:p>
          <a:p>
            <a:pPr>
              <a:lnSpc>
                <a:spcPct val="100000"/>
              </a:lnSpc>
              <a:buNone/>
            </a:pPr>
            <a:r>
              <a:rPr lang="en-US" sz="1800" i="1" dirty="0">
                <a:ea typeface="+mn-lt"/>
                <a:cs typeface="+mn-lt"/>
              </a:rPr>
              <a:t>*“This rule applies to all web content and mobile apps that a public entity provides or makes available either</a:t>
            </a:r>
          </a:p>
          <a:p>
            <a:pPr>
              <a:lnSpc>
                <a:spcPct val="100000"/>
              </a:lnSpc>
              <a:buNone/>
            </a:pPr>
            <a:r>
              <a:rPr lang="en-US" sz="1800" i="1" dirty="0">
                <a:ea typeface="+mn-lt"/>
                <a:cs typeface="+mn-lt"/>
              </a:rPr>
              <a:t>directly or through contractual, licensing, or other arrangements.”</a:t>
            </a:r>
            <a:endParaRPr lang="en-US" sz="1800" i="1" dirty="0"/>
          </a:p>
          <a:p>
            <a:pPr marL="0" indent="0">
              <a:lnSpc>
                <a:spcPct val="100000"/>
              </a:lnSpc>
              <a:buNone/>
            </a:pPr>
            <a:endParaRPr lang="en-US" dirty="0"/>
          </a:p>
        </p:txBody>
      </p:sp>
      <p:sp>
        <p:nvSpPr>
          <p:cNvPr id="4" name="Slide Number Placeholder 3">
            <a:extLst>
              <a:ext uri="{FF2B5EF4-FFF2-40B4-BE49-F238E27FC236}">
                <a16:creationId xmlns:a16="http://schemas.microsoft.com/office/drawing/2014/main" id="{EDBD875B-7A72-4671-C39C-46C9BEDE09D2}"/>
              </a:ext>
            </a:extLst>
          </p:cNvPr>
          <p:cNvSpPr>
            <a:spLocks noGrp="1"/>
          </p:cNvSpPr>
          <p:nvPr>
            <p:ph type="sldNum" sz="quarter" idx="12"/>
          </p:nvPr>
        </p:nvSpPr>
        <p:spPr/>
        <p:txBody>
          <a:bodyPr/>
          <a:lstStyle/>
          <a:p>
            <a:fld id="{DEE5BC03-7CE3-4FE3-BC0A-0ACCA8AC1F24}" type="slidenum">
              <a:rPr lang="en-US" smtClean="0"/>
              <a:pPr/>
              <a:t>8</a:t>
            </a:fld>
            <a:endParaRPr lang="en-US" dirty="0"/>
          </a:p>
        </p:txBody>
      </p:sp>
    </p:spTree>
    <p:extLst>
      <p:ext uri="{BB962C8B-B14F-4D97-AF65-F5344CB8AC3E}">
        <p14:creationId xmlns:p14="http://schemas.microsoft.com/office/powerpoint/2010/main" val="28080313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B5AB6-48AC-B1E3-3F9B-D70C9E51A64B}"/>
              </a:ext>
            </a:extLst>
          </p:cNvPr>
          <p:cNvSpPr>
            <a:spLocks noGrp="1"/>
          </p:cNvSpPr>
          <p:nvPr>
            <p:ph type="title"/>
          </p:nvPr>
        </p:nvSpPr>
        <p:spPr/>
        <p:txBody>
          <a:bodyPr lIns="91440" tIns="45720" rIns="91440" bIns="45720" anchor="t"/>
          <a:lstStyle/>
          <a:p>
            <a:r>
              <a:rPr lang="en-US" sz="4000" dirty="0"/>
              <a:t>List of exemptions</a:t>
            </a:r>
          </a:p>
        </p:txBody>
      </p:sp>
      <p:sp>
        <p:nvSpPr>
          <p:cNvPr id="3" name="Content Placeholder 2">
            <a:extLst>
              <a:ext uri="{FF2B5EF4-FFF2-40B4-BE49-F238E27FC236}">
                <a16:creationId xmlns:a16="http://schemas.microsoft.com/office/drawing/2014/main" id="{A74C05B5-5620-C3CA-90E0-A81FD6EE74CB}"/>
              </a:ext>
            </a:extLst>
          </p:cNvPr>
          <p:cNvSpPr>
            <a:spLocks noGrp="1"/>
          </p:cNvSpPr>
          <p:nvPr>
            <p:ph idx="1"/>
          </p:nvPr>
        </p:nvSpPr>
        <p:spPr>
          <a:ln>
            <a:noFill/>
          </a:ln>
        </p:spPr>
        <p:txBody>
          <a:bodyPr lIns="91440" tIns="45720" rIns="91440" bIns="45720" anchor="t"/>
          <a:lstStyle/>
          <a:p>
            <a:pPr>
              <a:lnSpc>
                <a:spcPct val="100000"/>
              </a:lnSpc>
            </a:pPr>
            <a:r>
              <a:rPr lang="en-US" dirty="0">
                <a:ea typeface="+mn-lt"/>
                <a:cs typeface="+mn-lt"/>
              </a:rPr>
              <a:t>Archived web content </a:t>
            </a:r>
            <a:r>
              <a:rPr lang="en-US" i="1" dirty="0">
                <a:ea typeface="+mn-lt"/>
                <a:cs typeface="+mn-lt"/>
              </a:rPr>
              <a:t>(pay attention to the specific definition)</a:t>
            </a:r>
            <a:endParaRPr lang="en-US" i="1" dirty="0"/>
          </a:p>
          <a:p>
            <a:pPr>
              <a:lnSpc>
                <a:spcPct val="100000"/>
              </a:lnSpc>
            </a:pPr>
            <a:r>
              <a:rPr lang="en-US" dirty="0">
                <a:ea typeface="+mn-lt"/>
                <a:cs typeface="+mn-lt"/>
              </a:rPr>
              <a:t>Pre-existing social media posts </a:t>
            </a:r>
            <a:r>
              <a:rPr lang="en-US" i="1" dirty="0">
                <a:ea typeface="+mn-lt"/>
                <a:cs typeface="+mn-lt"/>
              </a:rPr>
              <a:t>(before the date of compliance)</a:t>
            </a:r>
            <a:endParaRPr lang="en-US" i="1" dirty="0"/>
          </a:p>
          <a:p>
            <a:pPr>
              <a:lnSpc>
                <a:spcPct val="100000"/>
              </a:lnSpc>
            </a:pPr>
            <a:r>
              <a:rPr lang="en-US" dirty="0">
                <a:ea typeface="+mn-lt"/>
                <a:cs typeface="+mn-lt"/>
              </a:rPr>
              <a:t>Third-party content </a:t>
            </a:r>
            <a:r>
              <a:rPr lang="en-US" b="1" dirty="0">
                <a:ea typeface="+mn-lt"/>
                <a:cs typeface="+mn-lt"/>
              </a:rPr>
              <a:t>not</a:t>
            </a:r>
            <a:r>
              <a:rPr lang="en-US" dirty="0">
                <a:ea typeface="+mn-lt"/>
                <a:cs typeface="+mn-lt"/>
              </a:rPr>
              <a:t> under contract or licensing agreements with the public entity</a:t>
            </a:r>
            <a:endParaRPr lang="en-US" dirty="0"/>
          </a:p>
          <a:p>
            <a:pPr>
              <a:lnSpc>
                <a:spcPct val="100000"/>
              </a:lnSpc>
            </a:pPr>
            <a:r>
              <a:rPr lang="en-US" dirty="0">
                <a:ea typeface="+mn-lt"/>
                <a:cs typeface="+mn-lt"/>
              </a:rPr>
              <a:t>Personal and password-protected electronic documents </a:t>
            </a:r>
            <a:r>
              <a:rPr lang="en-US" i="1" dirty="0">
                <a:ea typeface="+mn-lt"/>
                <a:cs typeface="+mn-lt"/>
              </a:rPr>
              <a:t>(Financial aid statements or billing statements.)</a:t>
            </a:r>
            <a:endParaRPr lang="en-US" i="1" dirty="0"/>
          </a:p>
          <a:p>
            <a:pPr marL="0" indent="0">
              <a:buNone/>
            </a:pPr>
            <a:endParaRPr lang="en-US" dirty="0"/>
          </a:p>
        </p:txBody>
      </p:sp>
      <p:sp>
        <p:nvSpPr>
          <p:cNvPr id="4" name="Slide Number Placeholder 3">
            <a:extLst>
              <a:ext uri="{FF2B5EF4-FFF2-40B4-BE49-F238E27FC236}">
                <a16:creationId xmlns:a16="http://schemas.microsoft.com/office/drawing/2014/main" id="{8B41389A-EAE8-FE2A-DA10-6BEF4A140042}"/>
              </a:ext>
            </a:extLst>
          </p:cNvPr>
          <p:cNvSpPr>
            <a:spLocks noGrp="1"/>
          </p:cNvSpPr>
          <p:nvPr>
            <p:ph type="sldNum" sz="quarter" idx="12"/>
          </p:nvPr>
        </p:nvSpPr>
        <p:spPr/>
        <p:txBody>
          <a:bodyPr/>
          <a:lstStyle/>
          <a:p>
            <a:fld id="{DEE5BC03-7CE3-4FE3-BC0A-0ACCA8AC1F24}" type="slidenum">
              <a:rPr lang="en-US" smtClean="0"/>
              <a:pPr/>
              <a:t>9</a:t>
            </a:fld>
            <a:endParaRPr lang="en-US" dirty="0"/>
          </a:p>
        </p:txBody>
      </p:sp>
    </p:spTree>
    <p:extLst>
      <p:ext uri="{BB962C8B-B14F-4D97-AF65-F5344CB8AC3E}">
        <p14:creationId xmlns:p14="http://schemas.microsoft.com/office/powerpoint/2010/main" val="1909365046"/>
      </p:ext>
    </p:extLst>
  </p:cSld>
  <p:clrMapOvr>
    <a:masterClrMapping/>
  </p:clrMapOvr>
</p:sld>
</file>

<file path=ppt/theme/theme1.xml><?xml version="1.0" encoding="utf-8"?>
<a:theme xmlns:a="http://schemas.openxmlformats.org/drawingml/2006/main" name="Office Theme">
  <a:themeElements>
    <a:clrScheme name="SBCTC">
      <a:dk1>
        <a:srgbClr val="003764"/>
      </a:dk1>
      <a:lt1>
        <a:sysClr val="window" lastClr="FFFFFF"/>
      </a:lt1>
      <a:dk2>
        <a:srgbClr val="0071CE"/>
      </a:dk2>
      <a:lt2>
        <a:srgbClr val="C3C6C8"/>
      </a:lt2>
      <a:accent1>
        <a:srgbClr val="F4CD00"/>
      </a:accent1>
      <a:accent2>
        <a:srgbClr val="65CBC9"/>
      </a:accent2>
      <a:accent3>
        <a:srgbClr val="FFB547"/>
      </a:accent3>
      <a:accent4>
        <a:srgbClr val="00C18B"/>
      </a:accent4>
      <a:accent5>
        <a:srgbClr val="3D6489"/>
      </a:accent5>
      <a:accent6>
        <a:srgbClr val="2A70B8"/>
      </a:accent6>
      <a:hlink>
        <a:srgbClr val="0563C1"/>
      </a:hlink>
      <a:folHlink>
        <a:srgbClr val="954F72"/>
      </a:folHlink>
    </a:clrScheme>
    <a:fontScheme name="SBCTC">
      <a:majorFont>
        <a:latin typeface="Franklin Gothic Medium"/>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BECA933C-E61D-4F0A-B8CC-7399F5DE585F}" vid="{FB695196-C725-406F-B47F-C1D50E497C3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Content_x0020_Owner xmlns="d9922a8a-c8e9-487d-95d2-c6b1c2450a72">
      <UserInfo>
        <DisplayName>Katie Rose</DisplayName>
        <AccountId>85</AccountId>
        <AccountType/>
      </UserInfo>
    </Content_x0020_Owner>
    <IconOverlay xmlns="d9922a8a-c8e9-487d-95d2-c6b1c2450a72" xsi:nil="true"/>
    <Menu_x0020_Group xmlns="d9922a8a-c8e9-487d-95d2-c6b1c2450a72">Publications &amp; Printing</Menu_x0020_Group>
    <Category xmlns="d9922a8a-c8e9-487d-95d2-c6b1c2450a72">SBCTC Templates</Category>
    <_dlc_DocId xmlns="03e82ba2-b1c2-49ab-af23-43782fb35cbc">Z7X6SQ3F62JH-64-83</_dlc_DocId>
    <_dlc_DocIdUrl xmlns="03e82ba2-b1c2-49ab-af23-43782fb35cbc">
      <Url>https://portal.sbctc.edu/sites/Intranet/publications/_layouts/15/DocIdRedir.aspx?ID=Z7X6SQ3F62JH-64-83</Url>
      <Description>Z7X6SQ3F62JH-64-83</Description>
    </_dlc_DocIdUrl>
    <lcf76f155ced4ddcb4097134ff3c332f xmlns="d9922a8a-c8e9-487d-95d2-c6b1c2450a72">
      <Terms xmlns="http://schemas.microsoft.com/office/infopath/2007/PartnerControls"/>
    </lcf76f155ced4ddcb4097134ff3c332f>
    <TaxCatchAll xmlns="03e82ba2-b1c2-49ab-af23-43782fb35cbc" xsi:nil="true"/>
  </documentManagement>
</p:properties>
</file>

<file path=customXml/item3.xml><?xml version="1.0" encoding="utf-8"?>
<?mso-contentType ?>
<spe:Receivers xmlns:spe="http://schemas.microsoft.com/sharepoint/events"/>
</file>

<file path=customXml/item4.xml><?xml version="1.0" encoding="utf-8"?>
<ct:contentTypeSchema xmlns:ct="http://schemas.microsoft.com/office/2006/metadata/contentType" xmlns:ma="http://schemas.microsoft.com/office/2006/metadata/properties/metaAttributes" ct:_="" ma:_="" ma:contentTypeName="Document" ma:contentTypeID="0x0101001F948E665ECF7842A8E9F6A6D42CD1A8" ma:contentTypeVersion="521" ma:contentTypeDescription="Create a new document." ma:contentTypeScope="" ma:versionID="51f8041fdf45ec22aa6f6fa6ea81b15c">
  <xsd:schema xmlns:xsd="http://www.w3.org/2001/XMLSchema" xmlns:xs="http://www.w3.org/2001/XMLSchema" xmlns:p="http://schemas.microsoft.com/office/2006/metadata/properties" xmlns:ns1="http://schemas.microsoft.com/sharepoint/v3" xmlns:ns2="d9922a8a-c8e9-487d-95d2-c6b1c2450a72" xmlns:ns3="03e82ba2-b1c2-49ab-af23-43782fb35cbc" targetNamespace="http://schemas.microsoft.com/office/2006/metadata/properties" ma:root="true" ma:fieldsID="fa3f456d78f6af42d6d05b92447bc613" ns1:_="" ns2:_="" ns3:_="">
    <xsd:import namespace="http://schemas.microsoft.com/sharepoint/v3"/>
    <xsd:import namespace="d9922a8a-c8e9-487d-95d2-c6b1c2450a72"/>
    <xsd:import namespace="03e82ba2-b1c2-49ab-af23-43782fb35cbc"/>
    <xsd:element name="properties">
      <xsd:complexType>
        <xsd:sequence>
          <xsd:element name="documentManagement">
            <xsd:complexType>
              <xsd:all>
                <xsd:element ref="ns2:Menu_x0020_Group" minOccurs="0"/>
                <xsd:element ref="ns2:Category" minOccurs="0"/>
                <xsd:element ref="ns2:Content_x0020_Owner" minOccurs="0"/>
                <xsd:element ref="ns3:_dlc_DocId" minOccurs="0"/>
                <xsd:element ref="ns3:_dlc_DocIdUrl" minOccurs="0"/>
                <xsd:element ref="ns3:_dlc_DocIdPersistId" minOccurs="0"/>
                <xsd:element ref="ns2:IconOverlay" minOccurs="0"/>
                <xsd:element ref="ns1:PublishingExpirationDate" minOccurs="0"/>
                <xsd:element ref="ns1:PublishingStartDate" minOccurs="0"/>
                <xsd:element ref="ns2:MediaServiceMetadata" minOccurs="0"/>
                <xsd:element ref="ns2:MediaServiceFastMetadata" minOccurs="0"/>
                <xsd:element ref="ns2:MediaServiceObjectDetectorVersions" minOccurs="0"/>
                <xsd:element ref="ns2:MediaServiceSearchProperties" minOccurs="0"/>
                <xsd:element ref="ns2:lcf76f155ced4ddcb4097134ff3c332f" minOccurs="0"/>
                <xsd:element ref="ns3:TaxCatchAll" minOccurs="0"/>
                <xsd:element ref="ns2:MediaServiceDateTaken"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ExpirationDate" ma:index="15"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element name="PublishingStartDate" ma:index="16"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9922a8a-c8e9-487d-95d2-c6b1c2450a72" elementFormDefault="qualified">
    <xsd:import namespace="http://schemas.microsoft.com/office/2006/documentManagement/types"/>
    <xsd:import namespace="http://schemas.microsoft.com/office/infopath/2007/PartnerControls"/>
    <xsd:element name="Menu_x0020_Group" ma:index="2" nillable="true" ma:displayName="Menu Group" ma:default="Publications &amp; Printing" ma:format="Dropdown" ma:internalName="Menu_x0020_Group" ma:readOnly="false">
      <xsd:simpleType>
        <xsd:restriction base="dms:Choice">
          <xsd:enumeration value="Publications &amp; Printing"/>
        </xsd:restriction>
      </xsd:simpleType>
    </xsd:element>
    <xsd:element name="Category" ma:index="3" nillable="true" ma:displayName="Category" ma:format="Dropdown" ma:internalName="Category" ma:readOnly="false">
      <xsd:simpleType>
        <xsd:restriction base="dms:Choice">
          <xsd:enumeration value="Business Cards"/>
          <xsd:enumeration value="Name Badges"/>
          <xsd:enumeration value="Logos"/>
          <xsd:enumeration value="SBCTC Templates"/>
          <xsd:enumeration value="Style Guide"/>
          <xsd:enumeration value="Zoom Backgrounds"/>
        </xsd:restriction>
      </xsd:simpleType>
    </xsd:element>
    <xsd:element name="Content_x0020_Owner" ma:index="10" nillable="true" ma:displayName="Content Owner" ma:list="UserInfo" ma:SharePointGroup="0" ma:internalName="Content_x0020_Own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IconOverlay" ma:index="14" nillable="true" ma:displayName="IconOverlay" ma:internalName="IconOverlay" ma:readOnly="false">
      <xsd:simpleType>
        <xsd:restriction base="dms:Text"/>
      </xsd:simpleType>
    </xsd:element>
    <xsd:element name="MediaServiceMetadata" ma:index="17" nillable="true" ma:displayName="MediaServiceMetadata" ma:hidden="true" ma:internalName="MediaServiceMetadata" ma:readOnly="true">
      <xsd:simpleType>
        <xsd:restriction base="dms:Note"/>
      </xsd:simpleType>
    </xsd:element>
    <xsd:element name="MediaServiceFastMetadata" ma:index="18" nillable="true" ma:displayName="MediaServiceFastMetadata" ma:hidden="true" ma:internalName="MediaServiceFastMetadata" ma:readOnly="true">
      <xsd:simpleType>
        <xsd:restriction base="dms:Note"/>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6072a751-c2a1-410f-8384-0186ab4766e9" ma:termSetId="09814cd3-568e-fe90-9814-8d621ff8fb84" ma:anchorId="fba54fb3-c3e1-fe81-a776-ca4b69148c4d" ma:open="true" ma:isKeyword="false">
      <xsd:complexType>
        <xsd:sequence>
          <xsd:element ref="pc:Terms" minOccurs="0" maxOccurs="1"/>
        </xsd:sequence>
      </xsd:complexType>
    </xsd:element>
    <xsd:element name="MediaServiceDateTaken" ma:index="24" nillable="true" ma:displayName="MediaServiceDateTaken" ma:hidden="true" ma:indexed="true" ma:internalName="MediaServiceDateTaken" ma:readOnly="true">
      <xsd:simpleType>
        <xsd:restriction base="dms:Text"/>
      </xsd:simpleType>
    </xsd:element>
    <xsd:element name="MediaServiceGenerationTime" ma:index="25" nillable="true" ma:displayName="MediaServiceGenerationTime" ma:hidden="true" ma:internalName="MediaServiceGenerationTime" ma:readOnly="true">
      <xsd:simpleType>
        <xsd:restriction base="dms:Text"/>
      </xsd:simpleType>
    </xsd:element>
    <xsd:element name="MediaServiceEventHashCode" ma:index="2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3e82ba2-b1c2-49ab-af23-43782fb35cbc" elementFormDefault="qualified">
    <xsd:import namespace="http://schemas.microsoft.com/office/2006/documentManagement/types"/>
    <xsd:import namespace="http://schemas.microsoft.com/office/infopath/2007/PartnerControls"/>
    <xsd:element name="_dlc_DocId" ma:index="11" nillable="true" ma:displayName="Document ID Value" ma:description="The value of the document ID assigned to this item." ma:internalName="_dlc_DocId" ma:readOnly="true">
      <xsd:simpleType>
        <xsd:restriction base="dms:Text"/>
      </xsd:simpleType>
    </xsd:element>
    <xsd:element name="_dlc_DocIdUrl" ma:index="12"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3" nillable="true" ma:displayName="Persist ID" ma:description="Keep ID on add." ma:hidden="true" ma:internalName="_dlc_DocIdPersistId" ma:readOnly="true">
      <xsd:simpleType>
        <xsd:restriction base="dms:Boolean"/>
      </xsd:simpleType>
    </xsd:element>
    <xsd:element name="TaxCatchAll" ma:index="23" nillable="true" ma:displayName="Taxonomy Catch All Column" ma:hidden="true" ma:list="{f6202957-37ba-46a5-855f-0b2c18713e96}" ma:internalName="TaxCatchAll" ma:showField="CatchAllData" ma:web="03e82ba2-b1c2-49ab-af23-43782fb35cb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DB5638D-D5BF-4859-98A2-1C19EAA93CE0}">
  <ds:schemaRefs>
    <ds:schemaRef ds:uri="http://schemas.microsoft.com/sharepoint/v3/contenttype/forms"/>
  </ds:schemaRefs>
</ds:datastoreItem>
</file>

<file path=customXml/itemProps2.xml><?xml version="1.0" encoding="utf-8"?>
<ds:datastoreItem xmlns:ds="http://schemas.openxmlformats.org/officeDocument/2006/customXml" ds:itemID="{C5C388AF-9EF2-40E4-AC4E-C9E502C2E4DC}">
  <ds:schemaRefs>
    <ds:schemaRef ds:uri="http://schemas.microsoft.com/office/2006/metadata/properties"/>
    <ds:schemaRef ds:uri="http://schemas.microsoft.com/office/infopath/2007/PartnerControls"/>
    <ds:schemaRef ds:uri="http://schemas.microsoft.com/sharepoint/v3"/>
    <ds:schemaRef ds:uri="d9922a8a-c8e9-487d-95d2-c6b1c2450a72"/>
    <ds:schemaRef ds:uri="03e82ba2-b1c2-49ab-af23-43782fb35cbc"/>
  </ds:schemaRefs>
</ds:datastoreItem>
</file>

<file path=customXml/itemProps3.xml><?xml version="1.0" encoding="utf-8"?>
<ds:datastoreItem xmlns:ds="http://schemas.openxmlformats.org/officeDocument/2006/customXml" ds:itemID="{935940EB-9295-40F5-8C8B-916A82F32F42}">
  <ds:schemaRefs>
    <ds:schemaRef ds:uri="http://schemas.microsoft.com/sharepoint/events"/>
  </ds:schemaRefs>
</ds:datastoreItem>
</file>

<file path=customXml/itemProps4.xml><?xml version="1.0" encoding="utf-8"?>
<ds:datastoreItem xmlns:ds="http://schemas.openxmlformats.org/officeDocument/2006/customXml" ds:itemID="{356CFCBF-C6F2-4D1E-B23D-3567FAA054F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9922a8a-c8e9-487d-95d2-c6b1c2450a72"/>
    <ds:schemaRef ds:uri="03e82ba2-b1c2-49ab-af23-43782fb35cb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TotalTime>
  <Words>1</Words>
  <Application>Microsoft Office PowerPoint</Application>
  <PresentationFormat>Widescreen</PresentationFormat>
  <Paragraphs>1</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Landmark doj Ruling</vt:lpstr>
      <vt:lpstr>disability</vt:lpstr>
      <vt:lpstr>Federal Disability Laws</vt:lpstr>
      <vt:lpstr>ADA AND HIGHER Education</vt:lpstr>
      <vt:lpstr>ADA TITLE ii regulatory rule</vt:lpstr>
      <vt:lpstr>What does this mean?</vt:lpstr>
      <vt:lpstr>Timelines</vt:lpstr>
      <vt:lpstr>What's covered?</vt:lpstr>
      <vt:lpstr>List of exemptions</vt:lpstr>
      <vt:lpstr>Institution-wide responsibility</vt:lpstr>
      <vt:lpstr>proactive access</vt:lpstr>
      <vt:lpstr>Do this right now</vt:lpstr>
      <vt:lpstr>What is needed to do the work</vt:lpstr>
      <vt:lpstr>Leverage existing resources</vt:lpstr>
      <vt:lpstr>Collective power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SBCTC PowerPoint template--standard version</dc:title>
  <dc:creator>Katie Rose</dc:creator>
  <cp:lastModifiedBy>Katie Rose</cp:lastModifiedBy>
  <cp:revision>998</cp:revision>
  <dcterms:created xsi:type="dcterms:W3CDTF">2019-07-26T22:41:21Z</dcterms:created>
  <dcterms:modified xsi:type="dcterms:W3CDTF">2024-09-11T20:34:46Z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0x0101001F948E665ECF7842A8E9F6A6D42CD1A8</vt:lpwstr>
  </property>
  <property fmtid="{D5CDD505-2E9C-101B-9397-08002B2CF9AE}" pid="3" name="_dlc_DocIdItemGuid">
    <vt:lpwstr>bc372a88-358c-4bb6-8d38-dd951ccab0b4</vt:lpwstr>
  </property>
</Properties>
</file>