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2" r:id="rId2"/>
    <p:sldId id="271" r:id="rId3"/>
    <p:sldId id="279" r:id="rId4"/>
    <p:sldId id="256" r:id="rId5"/>
    <p:sldId id="272" r:id="rId6"/>
    <p:sldId id="268" r:id="rId7"/>
    <p:sldId id="273" r:id="rId8"/>
    <p:sldId id="263" r:id="rId9"/>
    <p:sldId id="274" r:id="rId10"/>
    <p:sldId id="275" r:id="rId11"/>
    <p:sldId id="277" r:id="rId12"/>
    <p:sldId id="276"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5E"/>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p:restoredTop sz="96327"/>
  </p:normalViewPr>
  <p:slideViewPr>
    <p:cSldViewPr snapToGrid="0" snapToObjects="1">
      <p:cViewPr varScale="1">
        <p:scale>
          <a:sx n="102" d="100"/>
          <a:sy n="102" d="100"/>
        </p:scale>
        <p:origin x="13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0A946-46E1-4181-934B-8174D2D6C71D}" type="datetimeFigureOut">
              <a:rPr lang="en-US" smtClean="0"/>
              <a:t>6/5/2024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6F1E2-BCDC-46E1-AE6F-D2885C8F6442}" type="slidenum">
              <a:rPr lang="en-US" smtClean="0"/>
              <a:t>‹#›</a:t>
            </a:fld>
            <a:endParaRPr lang="en-US"/>
          </a:p>
        </p:txBody>
      </p:sp>
    </p:spTree>
    <p:extLst>
      <p:ext uri="{BB962C8B-B14F-4D97-AF65-F5344CB8AC3E}">
        <p14:creationId xmlns:p14="http://schemas.microsoft.com/office/powerpoint/2010/main" val="1338160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C34E-28F8-7A54-BC6C-9B82CF195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E69A9-C906-573F-CA83-A6C54673A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103F56-FDA0-59FE-B765-1815FEBB7893}"/>
              </a:ext>
            </a:extLst>
          </p:cNvPr>
          <p:cNvSpPr>
            <a:spLocks noGrp="1"/>
          </p:cNvSpPr>
          <p:nvPr>
            <p:ph type="dt" sz="half" idx="10"/>
          </p:nvPr>
        </p:nvSpPr>
        <p:spPr/>
        <p:txBody>
          <a:bodyPr/>
          <a:lstStyle/>
          <a:p>
            <a:fld id="{E2FAF97A-D5FF-4A78-93AC-5D0E5689370E}" type="datetime1">
              <a:rPr lang="en-US" smtClean="0"/>
              <a:t>6/5/2024</a:t>
            </a:fld>
            <a:endParaRPr lang="en-US"/>
          </a:p>
        </p:txBody>
      </p:sp>
      <p:sp>
        <p:nvSpPr>
          <p:cNvPr id="5" name="Footer Placeholder 4">
            <a:extLst>
              <a:ext uri="{FF2B5EF4-FFF2-40B4-BE49-F238E27FC236}">
                <a16:creationId xmlns:a16="http://schemas.microsoft.com/office/drawing/2014/main" id="{31574401-B922-7CDC-CEA4-C593924828B4}"/>
              </a:ext>
            </a:extLst>
          </p:cNvPr>
          <p:cNvSpPr>
            <a:spLocks noGrp="1"/>
          </p:cNvSpPr>
          <p:nvPr>
            <p:ph type="ftr" sz="quarter" idx="11"/>
          </p:nvPr>
        </p:nvSpPr>
        <p:spPr/>
        <p:txBody>
          <a:bodyPr/>
          <a:lstStyle/>
          <a:p>
            <a:r>
              <a:rPr lang="en-US"/>
              <a:t>Shoreline Community College Opioid Overdose Response: Updated 06/04/24</a:t>
            </a:r>
          </a:p>
        </p:txBody>
      </p:sp>
      <p:sp>
        <p:nvSpPr>
          <p:cNvPr id="6" name="Slide Number Placeholder 5">
            <a:extLst>
              <a:ext uri="{FF2B5EF4-FFF2-40B4-BE49-F238E27FC236}">
                <a16:creationId xmlns:a16="http://schemas.microsoft.com/office/drawing/2014/main" id="{0CF10D12-AF19-01BB-816A-9885AC981B7B}"/>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09970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2CF3-661F-6DB1-A40B-9B1D81AD0C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179A99-80A4-CDB4-5724-32503B7786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47B23-495C-3716-6D51-A3026EA97EB6}"/>
              </a:ext>
            </a:extLst>
          </p:cNvPr>
          <p:cNvSpPr>
            <a:spLocks noGrp="1"/>
          </p:cNvSpPr>
          <p:nvPr>
            <p:ph type="dt" sz="half" idx="10"/>
          </p:nvPr>
        </p:nvSpPr>
        <p:spPr/>
        <p:txBody>
          <a:bodyPr/>
          <a:lstStyle/>
          <a:p>
            <a:fld id="{CA2A0B33-530C-4E24-95D0-B30F9F4DADC9}" type="datetime1">
              <a:rPr lang="en-US" smtClean="0"/>
              <a:t>6/5/2024</a:t>
            </a:fld>
            <a:endParaRPr lang="en-US"/>
          </a:p>
        </p:txBody>
      </p:sp>
      <p:sp>
        <p:nvSpPr>
          <p:cNvPr id="5" name="Footer Placeholder 4">
            <a:extLst>
              <a:ext uri="{FF2B5EF4-FFF2-40B4-BE49-F238E27FC236}">
                <a16:creationId xmlns:a16="http://schemas.microsoft.com/office/drawing/2014/main" id="{C5072A39-AE48-A806-C4E6-97034E121A9F}"/>
              </a:ext>
            </a:extLst>
          </p:cNvPr>
          <p:cNvSpPr>
            <a:spLocks noGrp="1"/>
          </p:cNvSpPr>
          <p:nvPr>
            <p:ph type="ftr" sz="quarter" idx="11"/>
          </p:nvPr>
        </p:nvSpPr>
        <p:spPr/>
        <p:txBody>
          <a:bodyPr/>
          <a:lstStyle/>
          <a:p>
            <a:r>
              <a:rPr lang="en-US"/>
              <a:t>Shoreline Community College Opioid Overdose Response: Updated 06/04/24</a:t>
            </a:r>
          </a:p>
        </p:txBody>
      </p:sp>
      <p:sp>
        <p:nvSpPr>
          <p:cNvPr id="6" name="Slide Number Placeholder 5">
            <a:extLst>
              <a:ext uri="{FF2B5EF4-FFF2-40B4-BE49-F238E27FC236}">
                <a16:creationId xmlns:a16="http://schemas.microsoft.com/office/drawing/2014/main" id="{C46AB75F-24E6-A8D2-6767-4E1754CF490F}"/>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02176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13B28-AF77-514D-5EAE-5D7303A0C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A75C50-D4AE-7DEB-D09B-F9E78F78A5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0E944-9121-8725-6B61-C93CC0537FD3}"/>
              </a:ext>
            </a:extLst>
          </p:cNvPr>
          <p:cNvSpPr>
            <a:spLocks noGrp="1"/>
          </p:cNvSpPr>
          <p:nvPr>
            <p:ph type="dt" sz="half" idx="10"/>
          </p:nvPr>
        </p:nvSpPr>
        <p:spPr/>
        <p:txBody>
          <a:bodyPr/>
          <a:lstStyle/>
          <a:p>
            <a:fld id="{604A1611-49BF-4BD0-957D-8DF05F26FD6D}" type="datetime1">
              <a:rPr lang="en-US" smtClean="0"/>
              <a:t>6/5/2024</a:t>
            </a:fld>
            <a:endParaRPr lang="en-US"/>
          </a:p>
        </p:txBody>
      </p:sp>
      <p:sp>
        <p:nvSpPr>
          <p:cNvPr id="5" name="Footer Placeholder 4">
            <a:extLst>
              <a:ext uri="{FF2B5EF4-FFF2-40B4-BE49-F238E27FC236}">
                <a16:creationId xmlns:a16="http://schemas.microsoft.com/office/drawing/2014/main" id="{983142B3-403E-3229-EE77-AD843AF93D98}"/>
              </a:ext>
            </a:extLst>
          </p:cNvPr>
          <p:cNvSpPr>
            <a:spLocks noGrp="1"/>
          </p:cNvSpPr>
          <p:nvPr>
            <p:ph type="ftr" sz="quarter" idx="11"/>
          </p:nvPr>
        </p:nvSpPr>
        <p:spPr/>
        <p:txBody>
          <a:bodyPr/>
          <a:lstStyle/>
          <a:p>
            <a:r>
              <a:rPr lang="en-US"/>
              <a:t>Shoreline Community College Opioid Overdose Response: Updated 06/04/24</a:t>
            </a:r>
          </a:p>
        </p:txBody>
      </p:sp>
      <p:sp>
        <p:nvSpPr>
          <p:cNvPr id="6" name="Slide Number Placeholder 5">
            <a:extLst>
              <a:ext uri="{FF2B5EF4-FFF2-40B4-BE49-F238E27FC236}">
                <a16:creationId xmlns:a16="http://schemas.microsoft.com/office/drawing/2014/main" id="{689521F6-1212-9077-2CA2-ED2AF4585A61}"/>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78130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5E31-0DE4-7E57-C52C-1D8F7A17F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8EACC-C580-2123-A2CF-B2200E335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7045B-609B-759D-7B40-D1D339119F2F}"/>
              </a:ext>
            </a:extLst>
          </p:cNvPr>
          <p:cNvSpPr>
            <a:spLocks noGrp="1"/>
          </p:cNvSpPr>
          <p:nvPr>
            <p:ph type="dt" sz="half" idx="10"/>
          </p:nvPr>
        </p:nvSpPr>
        <p:spPr/>
        <p:txBody>
          <a:bodyPr/>
          <a:lstStyle/>
          <a:p>
            <a:fld id="{1E95B526-B994-45D7-B779-C8A4F876E4AD}" type="datetime1">
              <a:rPr lang="en-US" smtClean="0"/>
              <a:t>6/5/2024</a:t>
            </a:fld>
            <a:endParaRPr lang="en-US"/>
          </a:p>
        </p:txBody>
      </p:sp>
      <p:sp>
        <p:nvSpPr>
          <p:cNvPr id="5" name="Footer Placeholder 4">
            <a:extLst>
              <a:ext uri="{FF2B5EF4-FFF2-40B4-BE49-F238E27FC236}">
                <a16:creationId xmlns:a16="http://schemas.microsoft.com/office/drawing/2014/main" id="{75B9B7E1-FD34-2001-0CE1-F1D6FEB07326}"/>
              </a:ext>
            </a:extLst>
          </p:cNvPr>
          <p:cNvSpPr>
            <a:spLocks noGrp="1"/>
          </p:cNvSpPr>
          <p:nvPr>
            <p:ph type="ftr" sz="quarter" idx="11"/>
          </p:nvPr>
        </p:nvSpPr>
        <p:spPr/>
        <p:txBody>
          <a:bodyPr/>
          <a:lstStyle/>
          <a:p>
            <a:r>
              <a:rPr lang="en-US"/>
              <a:t>Shoreline Community College Opioid Overdose Response: Updated 06/04/24</a:t>
            </a:r>
          </a:p>
        </p:txBody>
      </p:sp>
      <p:sp>
        <p:nvSpPr>
          <p:cNvPr id="6" name="Slide Number Placeholder 5">
            <a:extLst>
              <a:ext uri="{FF2B5EF4-FFF2-40B4-BE49-F238E27FC236}">
                <a16:creationId xmlns:a16="http://schemas.microsoft.com/office/drawing/2014/main" id="{0AD1FD45-3671-86A0-866C-BF61B5B83C2A}"/>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73333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3D12-D8CA-A684-B301-970D89258F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01CC63-A942-4F2D-5F24-9BAC69B10A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6B771-38B8-990D-8E04-FBB105A7E58F}"/>
              </a:ext>
            </a:extLst>
          </p:cNvPr>
          <p:cNvSpPr>
            <a:spLocks noGrp="1"/>
          </p:cNvSpPr>
          <p:nvPr>
            <p:ph type="dt" sz="half" idx="10"/>
          </p:nvPr>
        </p:nvSpPr>
        <p:spPr/>
        <p:txBody>
          <a:bodyPr/>
          <a:lstStyle/>
          <a:p>
            <a:fld id="{85F0B4FB-6E76-458E-8F17-A5ABCB4471A2}" type="datetime1">
              <a:rPr lang="en-US" smtClean="0"/>
              <a:t>6/5/2024</a:t>
            </a:fld>
            <a:endParaRPr lang="en-US"/>
          </a:p>
        </p:txBody>
      </p:sp>
      <p:sp>
        <p:nvSpPr>
          <p:cNvPr id="5" name="Footer Placeholder 4">
            <a:extLst>
              <a:ext uri="{FF2B5EF4-FFF2-40B4-BE49-F238E27FC236}">
                <a16:creationId xmlns:a16="http://schemas.microsoft.com/office/drawing/2014/main" id="{49295E44-AF7F-557F-D00E-75C75CF2CA53}"/>
              </a:ext>
            </a:extLst>
          </p:cNvPr>
          <p:cNvSpPr>
            <a:spLocks noGrp="1"/>
          </p:cNvSpPr>
          <p:nvPr>
            <p:ph type="ftr" sz="quarter" idx="11"/>
          </p:nvPr>
        </p:nvSpPr>
        <p:spPr/>
        <p:txBody>
          <a:bodyPr/>
          <a:lstStyle/>
          <a:p>
            <a:r>
              <a:rPr lang="en-US"/>
              <a:t>Shoreline Community College Opioid Overdose Response: Updated 06/04/24</a:t>
            </a:r>
          </a:p>
        </p:txBody>
      </p:sp>
      <p:sp>
        <p:nvSpPr>
          <p:cNvPr id="6" name="Slide Number Placeholder 5">
            <a:extLst>
              <a:ext uri="{FF2B5EF4-FFF2-40B4-BE49-F238E27FC236}">
                <a16:creationId xmlns:a16="http://schemas.microsoft.com/office/drawing/2014/main" id="{90A86305-1314-3B77-F741-F285FB2D02A3}"/>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06776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16BC-E988-8AB0-E79A-68A7A88456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BAE80E-B168-F899-35EE-D07BEC0138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6E100C-B34C-5857-EEE1-6E3F88AD12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5DB35-56D9-033B-705B-D7716197A2F4}"/>
              </a:ext>
            </a:extLst>
          </p:cNvPr>
          <p:cNvSpPr>
            <a:spLocks noGrp="1"/>
          </p:cNvSpPr>
          <p:nvPr>
            <p:ph type="dt" sz="half" idx="10"/>
          </p:nvPr>
        </p:nvSpPr>
        <p:spPr/>
        <p:txBody>
          <a:bodyPr/>
          <a:lstStyle/>
          <a:p>
            <a:fld id="{37DC7104-24CE-4A18-BB72-24F7A95F8E1A}" type="datetime1">
              <a:rPr lang="en-US" smtClean="0"/>
              <a:t>6/5/2024</a:t>
            </a:fld>
            <a:endParaRPr lang="en-US"/>
          </a:p>
        </p:txBody>
      </p:sp>
      <p:sp>
        <p:nvSpPr>
          <p:cNvPr id="6" name="Footer Placeholder 5">
            <a:extLst>
              <a:ext uri="{FF2B5EF4-FFF2-40B4-BE49-F238E27FC236}">
                <a16:creationId xmlns:a16="http://schemas.microsoft.com/office/drawing/2014/main" id="{B2EDE9E2-CE4B-F25F-EF5F-69DA3C8FEC75}"/>
              </a:ext>
            </a:extLst>
          </p:cNvPr>
          <p:cNvSpPr>
            <a:spLocks noGrp="1"/>
          </p:cNvSpPr>
          <p:nvPr>
            <p:ph type="ftr" sz="quarter" idx="11"/>
          </p:nvPr>
        </p:nvSpPr>
        <p:spPr/>
        <p:txBody>
          <a:bodyPr/>
          <a:lstStyle/>
          <a:p>
            <a:r>
              <a:rPr lang="en-US"/>
              <a:t>Shoreline Community College Opioid Overdose Response: Updated 06/04/24</a:t>
            </a:r>
          </a:p>
        </p:txBody>
      </p:sp>
      <p:sp>
        <p:nvSpPr>
          <p:cNvPr id="7" name="Slide Number Placeholder 6">
            <a:extLst>
              <a:ext uri="{FF2B5EF4-FFF2-40B4-BE49-F238E27FC236}">
                <a16:creationId xmlns:a16="http://schemas.microsoft.com/office/drawing/2014/main" id="{37F7CBF4-3F0C-6A55-4705-37C37C463458}"/>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39332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0953-6FEF-A306-F410-2856316FA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D1DF4A-6205-ECF2-0714-F5822C629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3401C-0188-3EFD-7238-93FEFA919E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5A1E-7521-DC3B-FC7A-711C0E0320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16660-F6ED-AA5F-0A25-1BE583FCB0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50B381-66C1-1FF4-FB9E-0C7EC2E32A4C}"/>
              </a:ext>
            </a:extLst>
          </p:cNvPr>
          <p:cNvSpPr>
            <a:spLocks noGrp="1"/>
          </p:cNvSpPr>
          <p:nvPr>
            <p:ph type="dt" sz="half" idx="10"/>
          </p:nvPr>
        </p:nvSpPr>
        <p:spPr/>
        <p:txBody>
          <a:bodyPr/>
          <a:lstStyle/>
          <a:p>
            <a:fld id="{0C8FFC15-C747-4B18-95D4-1388C6EEA62D}" type="datetime1">
              <a:rPr lang="en-US" smtClean="0"/>
              <a:t>6/5/2024</a:t>
            </a:fld>
            <a:endParaRPr lang="en-US"/>
          </a:p>
        </p:txBody>
      </p:sp>
      <p:sp>
        <p:nvSpPr>
          <p:cNvPr id="8" name="Footer Placeholder 7">
            <a:extLst>
              <a:ext uri="{FF2B5EF4-FFF2-40B4-BE49-F238E27FC236}">
                <a16:creationId xmlns:a16="http://schemas.microsoft.com/office/drawing/2014/main" id="{94186FC2-AFB7-5169-DD37-41F9F006807E}"/>
              </a:ext>
            </a:extLst>
          </p:cNvPr>
          <p:cNvSpPr>
            <a:spLocks noGrp="1"/>
          </p:cNvSpPr>
          <p:nvPr>
            <p:ph type="ftr" sz="quarter" idx="11"/>
          </p:nvPr>
        </p:nvSpPr>
        <p:spPr/>
        <p:txBody>
          <a:bodyPr/>
          <a:lstStyle/>
          <a:p>
            <a:r>
              <a:rPr lang="en-US"/>
              <a:t>Shoreline Community College Opioid Overdose Response: Updated 06/04/24</a:t>
            </a:r>
          </a:p>
        </p:txBody>
      </p:sp>
      <p:sp>
        <p:nvSpPr>
          <p:cNvPr id="9" name="Slide Number Placeholder 8">
            <a:extLst>
              <a:ext uri="{FF2B5EF4-FFF2-40B4-BE49-F238E27FC236}">
                <a16:creationId xmlns:a16="http://schemas.microsoft.com/office/drawing/2014/main" id="{41C7AF4D-FFB0-1C54-8CD0-CEB8025820ED}"/>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362044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160A-50B8-6163-0499-3AFF71E43F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CF8456-F4D7-2AB8-103E-00A2C54F46E6}"/>
              </a:ext>
            </a:extLst>
          </p:cNvPr>
          <p:cNvSpPr>
            <a:spLocks noGrp="1"/>
          </p:cNvSpPr>
          <p:nvPr>
            <p:ph type="dt" sz="half" idx="10"/>
          </p:nvPr>
        </p:nvSpPr>
        <p:spPr/>
        <p:txBody>
          <a:bodyPr/>
          <a:lstStyle/>
          <a:p>
            <a:fld id="{C858736F-68EA-47EF-B581-ADDFD66953CA}" type="datetime1">
              <a:rPr lang="en-US" smtClean="0"/>
              <a:t>6/5/2024</a:t>
            </a:fld>
            <a:endParaRPr lang="en-US"/>
          </a:p>
        </p:txBody>
      </p:sp>
      <p:sp>
        <p:nvSpPr>
          <p:cNvPr id="4" name="Footer Placeholder 3">
            <a:extLst>
              <a:ext uri="{FF2B5EF4-FFF2-40B4-BE49-F238E27FC236}">
                <a16:creationId xmlns:a16="http://schemas.microsoft.com/office/drawing/2014/main" id="{C5FBF14F-AEF6-BD5B-0DC7-17AACCC595D4}"/>
              </a:ext>
            </a:extLst>
          </p:cNvPr>
          <p:cNvSpPr>
            <a:spLocks noGrp="1"/>
          </p:cNvSpPr>
          <p:nvPr>
            <p:ph type="ftr" sz="quarter" idx="11"/>
          </p:nvPr>
        </p:nvSpPr>
        <p:spPr/>
        <p:txBody>
          <a:bodyPr/>
          <a:lstStyle/>
          <a:p>
            <a:r>
              <a:rPr lang="en-US"/>
              <a:t>Shoreline Community College Opioid Overdose Response: Updated 06/04/24</a:t>
            </a:r>
          </a:p>
        </p:txBody>
      </p:sp>
      <p:sp>
        <p:nvSpPr>
          <p:cNvPr id="5" name="Slide Number Placeholder 4">
            <a:extLst>
              <a:ext uri="{FF2B5EF4-FFF2-40B4-BE49-F238E27FC236}">
                <a16:creationId xmlns:a16="http://schemas.microsoft.com/office/drawing/2014/main" id="{2F7E17E8-5C40-03FD-CE15-8509679D8FB2}"/>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78718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61D62-1574-DE2B-6FD6-6804F5AD588A}"/>
              </a:ext>
            </a:extLst>
          </p:cNvPr>
          <p:cNvSpPr>
            <a:spLocks noGrp="1"/>
          </p:cNvSpPr>
          <p:nvPr>
            <p:ph type="dt" sz="half" idx="10"/>
          </p:nvPr>
        </p:nvSpPr>
        <p:spPr/>
        <p:txBody>
          <a:bodyPr/>
          <a:lstStyle/>
          <a:p>
            <a:fld id="{393E8013-7530-4AA7-8FA4-ED0306163C90}" type="datetime1">
              <a:rPr lang="en-US" smtClean="0"/>
              <a:t>6/5/2024</a:t>
            </a:fld>
            <a:endParaRPr lang="en-US"/>
          </a:p>
        </p:txBody>
      </p:sp>
      <p:sp>
        <p:nvSpPr>
          <p:cNvPr id="3" name="Footer Placeholder 2">
            <a:extLst>
              <a:ext uri="{FF2B5EF4-FFF2-40B4-BE49-F238E27FC236}">
                <a16:creationId xmlns:a16="http://schemas.microsoft.com/office/drawing/2014/main" id="{0B24366F-E346-EA13-84BC-486AD4B9CEDF}"/>
              </a:ext>
            </a:extLst>
          </p:cNvPr>
          <p:cNvSpPr>
            <a:spLocks noGrp="1"/>
          </p:cNvSpPr>
          <p:nvPr>
            <p:ph type="ftr" sz="quarter" idx="11"/>
          </p:nvPr>
        </p:nvSpPr>
        <p:spPr/>
        <p:txBody>
          <a:bodyPr/>
          <a:lstStyle/>
          <a:p>
            <a:r>
              <a:rPr lang="en-US"/>
              <a:t>Shoreline Community College Opioid Overdose Response: Updated 06/04/24</a:t>
            </a:r>
          </a:p>
        </p:txBody>
      </p:sp>
      <p:sp>
        <p:nvSpPr>
          <p:cNvPr id="4" name="Slide Number Placeholder 3">
            <a:extLst>
              <a:ext uri="{FF2B5EF4-FFF2-40B4-BE49-F238E27FC236}">
                <a16:creationId xmlns:a16="http://schemas.microsoft.com/office/drawing/2014/main" id="{62198FDE-7525-D248-71A8-B13140A28388}"/>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302308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2775-BC58-1ADA-F447-3A23C95EF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C5BE5C-2743-9C29-8128-139981AA1F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1C5D66-3930-D511-DDDD-C1D2AC3C9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B2FA18-CB57-5486-4FE9-FE89B4AFE318}"/>
              </a:ext>
            </a:extLst>
          </p:cNvPr>
          <p:cNvSpPr>
            <a:spLocks noGrp="1"/>
          </p:cNvSpPr>
          <p:nvPr>
            <p:ph type="dt" sz="half" idx="10"/>
          </p:nvPr>
        </p:nvSpPr>
        <p:spPr/>
        <p:txBody>
          <a:bodyPr/>
          <a:lstStyle/>
          <a:p>
            <a:fld id="{85A8D252-BFD1-4F35-94F9-7ED6CFF13B41}" type="datetime1">
              <a:rPr lang="en-US" smtClean="0"/>
              <a:t>6/5/2024</a:t>
            </a:fld>
            <a:endParaRPr lang="en-US"/>
          </a:p>
        </p:txBody>
      </p:sp>
      <p:sp>
        <p:nvSpPr>
          <p:cNvPr id="6" name="Footer Placeholder 5">
            <a:extLst>
              <a:ext uri="{FF2B5EF4-FFF2-40B4-BE49-F238E27FC236}">
                <a16:creationId xmlns:a16="http://schemas.microsoft.com/office/drawing/2014/main" id="{074F8C18-4B61-BAF4-7B99-CB14D7CB81D5}"/>
              </a:ext>
            </a:extLst>
          </p:cNvPr>
          <p:cNvSpPr>
            <a:spLocks noGrp="1"/>
          </p:cNvSpPr>
          <p:nvPr>
            <p:ph type="ftr" sz="quarter" idx="11"/>
          </p:nvPr>
        </p:nvSpPr>
        <p:spPr/>
        <p:txBody>
          <a:bodyPr/>
          <a:lstStyle/>
          <a:p>
            <a:r>
              <a:rPr lang="en-US"/>
              <a:t>Shoreline Community College Opioid Overdose Response: Updated 06/04/24</a:t>
            </a:r>
          </a:p>
        </p:txBody>
      </p:sp>
      <p:sp>
        <p:nvSpPr>
          <p:cNvPr id="7" name="Slide Number Placeholder 6">
            <a:extLst>
              <a:ext uri="{FF2B5EF4-FFF2-40B4-BE49-F238E27FC236}">
                <a16:creationId xmlns:a16="http://schemas.microsoft.com/office/drawing/2014/main" id="{0BCAE149-CE25-AA0F-B6DC-C00490A06316}"/>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45361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4336-DD49-59A9-0DBF-56157E51B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5C1235-4B8B-9EA5-9398-A88D3B3E6B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7CC6AB-EA23-1A7A-E3F1-1403D905B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FDA7D-1063-7821-4F2F-6DCB6BDD9E76}"/>
              </a:ext>
            </a:extLst>
          </p:cNvPr>
          <p:cNvSpPr>
            <a:spLocks noGrp="1"/>
          </p:cNvSpPr>
          <p:nvPr>
            <p:ph type="dt" sz="half" idx="10"/>
          </p:nvPr>
        </p:nvSpPr>
        <p:spPr/>
        <p:txBody>
          <a:bodyPr/>
          <a:lstStyle/>
          <a:p>
            <a:fld id="{EF2F5B78-58F7-42BA-A903-5D693566F0BB}" type="datetime1">
              <a:rPr lang="en-US" smtClean="0"/>
              <a:t>6/5/2024</a:t>
            </a:fld>
            <a:endParaRPr lang="en-US"/>
          </a:p>
        </p:txBody>
      </p:sp>
      <p:sp>
        <p:nvSpPr>
          <p:cNvPr id="6" name="Footer Placeholder 5">
            <a:extLst>
              <a:ext uri="{FF2B5EF4-FFF2-40B4-BE49-F238E27FC236}">
                <a16:creationId xmlns:a16="http://schemas.microsoft.com/office/drawing/2014/main" id="{46024418-FB15-07CF-55C7-6BFE012288BA}"/>
              </a:ext>
            </a:extLst>
          </p:cNvPr>
          <p:cNvSpPr>
            <a:spLocks noGrp="1"/>
          </p:cNvSpPr>
          <p:nvPr>
            <p:ph type="ftr" sz="quarter" idx="11"/>
          </p:nvPr>
        </p:nvSpPr>
        <p:spPr/>
        <p:txBody>
          <a:bodyPr/>
          <a:lstStyle/>
          <a:p>
            <a:r>
              <a:rPr lang="en-US"/>
              <a:t>Shoreline Community College Opioid Overdose Response: Updated 06/04/24</a:t>
            </a:r>
          </a:p>
        </p:txBody>
      </p:sp>
      <p:sp>
        <p:nvSpPr>
          <p:cNvPr id="7" name="Slide Number Placeholder 6">
            <a:extLst>
              <a:ext uri="{FF2B5EF4-FFF2-40B4-BE49-F238E27FC236}">
                <a16:creationId xmlns:a16="http://schemas.microsoft.com/office/drawing/2014/main" id="{85D06A7E-2960-508E-BFE2-DE6A2C3C8762}"/>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318118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880B8-0774-542C-7617-FB002581C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65D81D-6F9E-E034-AE70-EA9105C4C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128F6-63F4-289E-BDC4-49AB73323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778D3-711B-4338-8321-81105F5971C9}" type="datetime1">
              <a:rPr lang="en-US" smtClean="0"/>
              <a:t>6/5/2024</a:t>
            </a:fld>
            <a:endParaRPr lang="en-US"/>
          </a:p>
        </p:txBody>
      </p:sp>
      <p:sp>
        <p:nvSpPr>
          <p:cNvPr id="5" name="Footer Placeholder 4">
            <a:extLst>
              <a:ext uri="{FF2B5EF4-FFF2-40B4-BE49-F238E27FC236}">
                <a16:creationId xmlns:a16="http://schemas.microsoft.com/office/drawing/2014/main" id="{92D69D11-4A73-40EE-8D02-62FCDBE31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Shoreline Community College Opioid Overdose Response: Updated 06/04/24</a:t>
            </a:r>
          </a:p>
        </p:txBody>
      </p:sp>
      <p:sp>
        <p:nvSpPr>
          <p:cNvPr id="6" name="Slide Number Placeholder 5">
            <a:extLst>
              <a:ext uri="{FF2B5EF4-FFF2-40B4-BE49-F238E27FC236}">
                <a16:creationId xmlns:a16="http://schemas.microsoft.com/office/drawing/2014/main" id="{ABF230F8-AAFB-692E-5CC4-CDCD2ABFC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9DE6E-E67B-554D-833B-2860A22AC882}" type="slidenum">
              <a:rPr lang="en-US" smtClean="0"/>
              <a:t>‹#›</a:t>
            </a:fld>
            <a:endParaRPr lang="en-US"/>
          </a:p>
        </p:txBody>
      </p:sp>
    </p:spTree>
    <p:extLst>
      <p:ext uri="{BB962C8B-B14F-4D97-AF65-F5344CB8AC3E}">
        <p14:creationId xmlns:p14="http://schemas.microsoft.com/office/powerpoint/2010/main" val="66300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safetyandsecurity@shoreline.edu"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stopoverdose.org/" TargetMode="External"/><Relationship Id="rId4" Type="http://schemas.openxmlformats.org/officeDocument/2006/relationships/hyperlink" Target="https://www.shoreline.edu/safetyandsecurity/emergency-preparedness/opioid-response.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59E097B-2415-0FAC-396A-241C77F07D28}"/>
              </a:ext>
            </a:extLst>
          </p:cNvPr>
          <p:cNvSpPr txBox="1">
            <a:spLocks/>
          </p:cNvSpPr>
          <p:nvPr/>
        </p:nvSpPr>
        <p:spPr>
          <a:xfrm>
            <a:off x="576469" y="1630017"/>
            <a:ext cx="5406887" cy="3033119"/>
          </a:xfrm>
          <a:prstGeom prst="rect">
            <a:avLst/>
          </a:prstGeom>
          <a:solidFill>
            <a:srgbClr val="00685E">
              <a:alpha val="81625"/>
            </a:srgbClr>
          </a:solidFill>
        </p:spPr>
        <p:txBody>
          <a:bodyPr vert="horz" lIns="5486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300" dirty="0">
                <a:solidFill>
                  <a:schemeClr val="bg1"/>
                </a:solidFill>
                <a:latin typeface="Franklin Gothic Demi" panose="020B0603020102020204" pitchFamily="34" charset="0"/>
              </a:rPr>
              <a:t>Opioid</a:t>
            </a:r>
          </a:p>
          <a:p>
            <a:r>
              <a:rPr lang="en-US" b="1" spc="300" dirty="0">
                <a:solidFill>
                  <a:schemeClr val="bg1"/>
                </a:solidFill>
                <a:latin typeface="Franklin Gothic Demi" panose="020B0603020102020204" pitchFamily="34" charset="0"/>
              </a:rPr>
              <a:t>Overdose</a:t>
            </a:r>
          </a:p>
          <a:p>
            <a:r>
              <a:rPr lang="en-US" b="1" spc="300" dirty="0">
                <a:solidFill>
                  <a:schemeClr val="bg1"/>
                </a:solidFill>
                <a:latin typeface="Franklin Gothic Demi" panose="020B0603020102020204" pitchFamily="34" charset="0"/>
              </a:rPr>
              <a:t>Response</a:t>
            </a:r>
          </a:p>
        </p:txBody>
      </p:sp>
      <p:pic>
        <p:nvPicPr>
          <p:cNvPr id="7" name="Picture 6" descr="A picture containing logo&#10;&#10;Description automatically generated">
            <a:extLst>
              <a:ext uri="{FF2B5EF4-FFF2-40B4-BE49-F238E27FC236}">
                <a16:creationId xmlns:a16="http://schemas.microsoft.com/office/drawing/2014/main" id="{E09D0CE5-43C5-F20A-107E-1F93A26E0B81}"/>
              </a:ext>
            </a:extLst>
          </p:cNvPr>
          <p:cNvPicPr>
            <a:picLocks noChangeAspect="1"/>
          </p:cNvPicPr>
          <p:nvPr/>
        </p:nvPicPr>
        <p:blipFill>
          <a:blip r:embed="rId3"/>
          <a:stretch>
            <a:fillRect/>
          </a:stretch>
        </p:blipFill>
        <p:spPr>
          <a:xfrm>
            <a:off x="105048" y="5669545"/>
            <a:ext cx="1466306" cy="869367"/>
          </a:xfrm>
          <a:prstGeom prst="rect">
            <a:avLst/>
          </a:prstGeom>
        </p:spPr>
      </p:pic>
      <p:sp>
        <p:nvSpPr>
          <p:cNvPr id="4" name="Rectangle 3">
            <a:extLst>
              <a:ext uri="{FF2B5EF4-FFF2-40B4-BE49-F238E27FC236}">
                <a16:creationId xmlns:a16="http://schemas.microsoft.com/office/drawing/2014/main" id="{1FDB1E4E-FB09-C311-668F-60FE2295C073}"/>
              </a:ext>
            </a:extLst>
          </p:cNvPr>
          <p:cNvSpPr/>
          <p:nvPr/>
        </p:nvSpPr>
        <p:spPr>
          <a:xfrm>
            <a:off x="576469" y="4385455"/>
            <a:ext cx="5406887" cy="811758"/>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E3F745-0733-3E8B-BDF2-B399AE5558A0}"/>
              </a:ext>
            </a:extLst>
          </p:cNvPr>
          <p:cNvSpPr txBox="1"/>
          <p:nvPr/>
        </p:nvSpPr>
        <p:spPr>
          <a:xfrm>
            <a:off x="1100556" y="4577864"/>
            <a:ext cx="5108089" cy="369332"/>
          </a:xfrm>
          <a:prstGeom prst="rect">
            <a:avLst/>
          </a:prstGeom>
          <a:noFill/>
        </p:spPr>
        <p:txBody>
          <a:bodyPr wrap="square" rtlCol="0">
            <a:spAutoFit/>
          </a:bodyPr>
          <a:lstStyle/>
          <a:p>
            <a:r>
              <a:rPr lang="en-US" i="1" dirty="0">
                <a:solidFill>
                  <a:srgbClr val="00685E"/>
                </a:solidFill>
                <a:latin typeface="Franklin Gothic Book" panose="020B0503020102020204" pitchFamily="34" charset="0"/>
              </a:rPr>
              <a:t>Acting Dir. Of Safety &amp; Security Greg  Cranson</a:t>
            </a:r>
          </a:p>
        </p:txBody>
      </p:sp>
      <p:sp>
        <p:nvSpPr>
          <p:cNvPr id="3" name="Footer Placeholder 2">
            <a:extLst>
              <a:ext uri="{FF2B5EF4-FFF2-40B4-BE49-F238E27FC236}">
                <a16:creationId xmlns:a16="http://schemas.microsoft.com/office/drawing/2014/main" id="{877F0A11-9663-84A1-D7FB-B99F2996EB12}"/>
              </a:ext>
            </a:extLst>
          </p:cNvPr>
          <p:cNvSpPr>
            <a:spLocks noGrp="1"/>
          </p:cNvSpPr>
          <p:nvPr>
            <p:ph type="ftr" sz="quarter" idx="11"/>
          </p:nvPr>
        </p:nvSpPr>
        <p:spPr>
          <a:solidFill>
            <a:schemeClr val="bg1"/>
          </a:solidFill>
        </p:spPr>
        <p:txBody>
          <a:bodyPr/>
          <a:lstStyle/>
          <a:p>
            <a:r>
              <a:rPr lang="en-US" b="1" dirty="0">
                <a:solidFill>
                  <a:schemeClr val="tx1"/>
                </a:solidFill>
              </a:rPr>
              <a:t>Shoreline Community College Opioid Overdose Response: Updated 06/04/24</a:t>
            </a:r>
          </a:p>
        </p:txBody>
      </p:sp>
      <p:sp>
        <p:nvSpPr>
          <p:cNvPr id="5" name="Slide Number Placeholder 4">
            <a:extLst>
              <a:ext uri="{FF2B5EF4-FFF2-40B4-BE49-F238E27FC236}">
                <a16:creationId xmlns:a16="http://schemas.microsoft.com/office/drawing/2014/main" id="{AC00C519-4236-B3C4-580C-24C4B28CEAF6}"/>
              </a:ext>
            </a:extLst>
          </p:cNvPr>
          <p:cNvSpPr>
            <a:spLocks noGrp="1"/>
          </p:cNvSpPr>
          <p:nvPr>
            <p:ph type="sldNum" sz="quarter" idx="12"/>
          </p:nvPr>
        </p:nvSpPr>
        <p:spPr>
          <a:xfrm>
            <a:off x="11076494" y="6356350"/>
            <a:ext cx="277305" cy="365125"/>
          </a:xfrm>
          <a:solidFill>
            <a:schemeClr val="bg1"/>
          </a:solidFill>
        </p:spPr>
        <p:txBody>
          <a:bodyPr/>
          <a:lstStyle/>
          <a:p>
            <a:fld id="{0D59DE6E-E67B-554D-833B-2860A22AC882}" type="slidenum">
              <a:rPr lang="en-US" b="1" smtClean="0">
                <a:solidFill>
                  <a:schemeClr val="tx1"/>
                </a:solidFill>
              </a:rPr>
              <a:t>1</a:t>
            </a:fld>
            <a:endParaRPr lang="en-US" b="1" dirty="0">
              <a:solidFill>
                <a:schemeClr val="tx1"/>
              </a:solidFill>
            </a:endParaRPr>
          </a:p>
        </p:txBody>
      </p:sp>
    </p:spTree>
    <p:extLst>
      <p:ext uri="{BB962C8B-B14F-4D97-AF65-F5344CB8AC3E}">
        <p14:creationId xmlns:p14="http://schemas.microsoft.com/office/powerpoint/2010/main" val="52893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025AD716-55B2-33CA-A7CB-00227F69AFC7}"/>
              </a:ext>
            </a:extLst>
          </p:cNvPr>
          <p:cNvSpPr>
            <a:spLocks noGrp="1"/>
          </p:cNvSpPr>
          <p:nvPr>
            <p:ph type="ftr" sz="quarter" idx="11"/>
          </p:nvPr>
        </p:nvSpPr>
        <p:spPr>
          <a:solidFill>
            <a:schemeClr val="bg1"/>
          </a:solidFill>
        </p:spPr>
        <p:txBody>
          <a:bodyPr/>
          <a:lstStyle/>
          <a:p>
            <a:r>
              <a:rPr lang="en-US" dirty="0">
                <a:solidFill>
                  <a:schemeClr val="tx1"/>
                </a:solidFill>
              </a:rPr>
              <a:t>Shoreline Community College Opioid Overdose Response: Updated 06/04/24</a:t>
            </a:r>
          </a:p>
        </p:txBody>
      </p:sp>
      <p:sp>
        <p:nvSpPr>
          <p:cNvPr id="3" name="Slide Number Placeholder 2">
            <a:extLst>
              <a:ext uri="{FF2B5EF4-FFF2-40B4-BE49-F238E27FC236}">
                <a16:creationId xmlns:a16="http://schemas.microsoft.com/office/drawing/2014/main" id="{DC7AAFF3-9BAE-39CE-AF60-C8D4B406E887}"/>
              </a:ext>
            </a:extLst>
          </p:cNvPr>
          <p:cNvSpPr>
            <a:spLocks noGrp="1"/>
          </p:cNvSpPr>
          <p:nvPr>
            <p:ph type="sldNum" sz="quarter" idx="12"/>
          </p:nvPr>
        </p:nvSpPr>
        <p:spPr>
          <a:xfrm>
            <a:off x="11104774" y="6356350"/>
            <a:ext cx="249025" cy="365125"/>
          </a:xfrm>
          <a:solidFill>
            <a:schemeClr val="bg1"/>
          </a:solidFill>
        </p:spPr>
        <p:txBody>
          <a:bodyPr/>
          <a:lstStyle/>
          <a:p>
            <a:fld id="{0D59DE6E-E67B-554D-833B-2860A22AC882}" type="slidenum">
              <a:rPr lang="en-US" smtClean="0">
                <a:solidFill>
                  <a:schemeClr val="tx1"/>
                </a:solidFill>
              </a:rPr>
              <a:t>10</a:t>
            </a:fld>
            <a:endParaRPr lang="en-US" dirty="0">
              <a:solidFill>
                <a:schemeClr val="tx1"/>
              </a:solidFill>
            </a:endParaRPr>
          </a:p>
        </p:txBody>
      </p:sp>
      <p:sp>
        <p:nvSpPr>
          <p:cNvPr id="4" name="TextBox 3">
            <a:extLst>
              <a:ext uri="{FF2B5EF4-FFF2-40B4-BE49-F238E27FC236}">
                <a16:creationId xmlns:a16="http://schemas.microsoft.com/office/drawing/2014/main" id="{4E082F5F-89C9-E8FA-5A26-C2317D1CCC3F}"/>
              </a:ext>
            </a:extLst>
          </p:cNvPr>
          <p:cNvSpPr txBox="1"/>
          <p:nvPr/>
        </p:nvSpPr>
        <p:spPr>
          <a:xfrm>
            <a:off x="271848" y="1272836"/>
            <a:ext cx="8124718" cy="3785652"/>
          </a:xfrm>
          <a:prstGeom prst="rect">
            <a:avLst/>
          </a:prstGeom>
          <a:noFill/>
        </p:spPr>
        <p:txBody>
          <a:bodyPr wrap="square" rtlCol="0" anchor="ctr">
            <a:spAutoFit/>
          </a:bodyPr>
          <a:lstStyle/>
          <a:p>
            <a:r>
              <a:rPr lang="en-US" sz="2000" dirty="0">
                <a:latin typeface="Franklin Gothic Book" panose="020B0503020102020204" pitchFamily="34" charset="0"/>
              </a:rPr>
              <a:t>In WA State, anyone trying to help in a medical emergency is generally protected from civil liabilities by RCW 4.24.300. WA State’s 911 Good Samaritan Overdose Law RCW 69.50.315 gives additional, specific protections against drug possession charges:</a:t>
            </a:r>
          </a:p>
          <a:p>
            <a:pPr marL="285750" indent="-285750">
              <a:buFont typeface="Arial" panose="020B0604020202020204" pitchFamily="34" charset="0"/>
              <a:buChar char="•"/>
            </a:pPr>
            <a:endParaRPr lang="en-US" sz="2000" dirty="0">
              <a:latin typeface="Franklin Gothic Book" panose="020B0503020102020204" pitchFamily="34" charset="0"/>
            </a:endParaRPr>
          </a:p>
          <a:p>
            <a:pPr marL="285750" indent="-285750">
              <a:buFont typeface="Arial" panose="020B0604020202020204" pitchFamily="34" charset="0"/>
              <a:buChar char="•"/>
            </a:pPr>
            <a:r>
              <a:rPr lang="en-US" sz="2000" dirty="0">
                <a:latin typeface="Franklin Gothic Book" panose="020B0503020102020204" pitchFamily="34" charset="0"/>
              </a:rPr>
              <a:t>If you seek medical assistance in a drug-related overdose, you cannot be prosecuted for drug possession.</a:t>
            </a:r>
          </a:p>
          <a:p>
            <a:pPr marL="285750" indent="-285750">
              <a:buFont typeface="Arial" panose="020B0604020202020204" pitchFamily="34" charset="0"/>
              <a:buChar char="•"/>
            </a:pPr>
            <a:endParaRPr lang="en-US" sz="2000" dirty="0">
              <a:latin typeface="Franklin Gothic Book" panose="020B0503020102020204" pitchFamily="34" charset="0"/>
            </a:endParaRPr>
          </a:p>
          <a:p>
            <a:pPr marL="285750" indent="-285750">
              <a:buFont typeface="Arial" panose="020B0604020202020204" pitchFamily="34" charset="0"/>
              <a:buChar char="•"/>
            </a:pPr>
            <a:r>
              <a:rPr lang="en-US" sz="2000" dirty="0">
                <a:latin typeface="Franklin Gothic Book" panose="020B0503020102020204" pitchFamily="34" charset="0"/>
              </a:rPr>
              <a:t>The overdose victim is also protected from drug possession charges.</a:t>
            </a:r>
          </a:p>
          <a:p>
            <a:pPr marL="285750" indent="-285750">
              <a:buFont typeface="Arial" panose="020B0604020202020204" pitchFamily="34" charset="0"/>
              <a:buChar char="•"/>
            </a:pPr>
            <a:endParaRPr lang="en-US" sz="2000" dirty="0">
              <a:latin typeface="Franklin Gothic Book" panose="020B0503020102020204" pitchFamily="34" charset="0"/>
            </a:endParaRPr>
          </a:p>
          <a:p>
            <a:pPr marL="285750" indent="-285750">
              <a:buFont typeface="Arial" panose="020B0604020202020204" pitchFamily="34" charset="0"/>
              <a:buChar char="•"/>
            </a:pPr>
            <a:r>
              <a:rPr lang="en-US" sz="2000" dirty="0">
                <a:latin typeface="Franklin Gothic Book" panose="020B0503020102020204" pitchFamily="34" charset="0"/>
              </a:rPr>
              <a:t>Anyone in WA State who might have or witness an opioid overdose is allowed to carry and administer naloxone. (RCW 69.41.095)</a:t>
            </a:r>
          </a:p>
        </p:txBody>
      </p:sp>
      <p:sp>
        <p:nvSpPr>
          <p:cNvPr id="5" name="Title 3">
            <a:extLst>
              <a:ext uri="{FF2B5EF4-FFF2-40B4-BE49-F238E27FC236}">
                <a16:creationId xmlns:a16="http://schemas.microsoft.com/office/drawing/2014/main" id="{C4D1263D-BBA6-01C2-6C9A-B174B11DBBBF}"/>
              </a:ext>
            </a:extLst>
          </p:cNvPr>
          <p:cNvSpPr txBox="1">
            <a:spLocks/>
          </p:cNvSpPr>
          <p:nvPr/>
        </p:nvSpPr>
        <p:spPr>
          <a:xfrm>
            <a:off x="243427" y="303596"/>
            <a:ext cx="7920682" cy="785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spc="600" dirty="0">
                <a:solidFill>
                  <a:srgbClr val="00685E"/>
                </a:solidFill>
                <a:latin typeface="Franklin Gothic Medium" panose="020B0603020102020204" pitchFamily="34" charset="0"/>
              </a:rPr>
              <a:t>Washington State</a:t>
            </a:r>
          </a:p>
          <a:p>
            <a:pPr algn="ctr"/>
            <a:r>
              <a:rPr lang="en-US" sz="3400" spc="600" dirty="0">
                <a:solidFill>
                  <a:srgbClr val="00685E"/>
                </a:solidFill>
                <a:latin typeface="Franklin Gothic Medium" panose="020B0603020102020204" pitchFamily="34" charset="0"/>
              </a:rPr>
              <a:t>Good Samaritan Law</a:t>
            </a:r>
          </a:p>
        </p:txBody>
      </p:sp>
    </p:spTree>
    <p:extLst>
      <p:ext uri="{BB962C8B-B14F-4D97-AF65-F5344CB8AC3E}">
        <p14:creationId xmlns:p14="http://schemas.microsoft.com/office/powerpoint/2010/main" val="24258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025AD716-55B2-33CA-A7CB-00227F69AFC7}"/>
              </a:ext>
            </a:extLst>
          </p:cNvPr>
          <p:cNvSpPr>
            <a:spLocks noGrp="1"/>
          </p:cNvSpPr>
          <p:nvPr>
            <p:ph type="ftr" sz="quarter" idx="11"/>
          </p:nvPr>
        </p:nvSpPr>
        <p:spPr>
          <a:solidFill>
            <a:schemeClr val="bg1"/>
          </a:solidFill>
        </p:spPr>
        <p:txBody>
          <a:bodyPr/>
          <a:lstStyle/>
          <a:p>
            <a:r>
              <a:rPr lang="en-US" dirty="0">
                <a:solidFill>
                  <a:schemeClr val="tx1"/>
                </a:solidFill>
              </a:rPr>
              <a:t>Shoreline Community College Opioid Overdose Response: Updated 06/04/24</a:t>
            </a:r>
          </a:p>
        </p:txBody>
      </p:sp>
      <p:sp>
        <p:nvSpPr>
          <p:cNvPr id="3" name="Slide Number Placeholder 2">
            <a:extLst>
              <a:ext uri="{FF2B5EF4-FFF2-40B4-BE49-F238E27FC236}">
                <a16:creationId xmlns:a16="http://schemas.microsoft.com/office/drawing/2014/main" id="{DC7AAFF3-9BAE-39CE-AF60-C8D4B406E887}"/>
              </a:ext>
            </a:extLst>
          </p:cNvPr>
          <p:cNvSpPr>
            <a:spLocks noGrp="1"/>
          </p:cNvSpPr>
          <p:nvPr>
            <p:ph type="sldNum" sz="quarter" idx="12"/>
          </p:nvPr>
        </p:nvSpPr>
        <p:spPr>
          <a:xfrm>
            <a:off x="11104774" y="6356350"/>
            <a:ext cx="249025" cy="365125"/>
          </a:xfrm>
          <a:solidFill>
            <a:schemeClr val="bg1"/>
          </a:solidFill>
        </p:spPr>
        <p:txBody>
          <a:bodyPr/>
          <a:lstStyle/>
          <a:p>
            <a:fld id="{0D59DE6E-E67B-554D-833B-2860A22AC882}" type="slidenum">
              <a:rPr lang="en-US" smtClean="0">
                <a:solidFill>
                  <a:schemeClr val="tx1"/>
                </a:solidFill>
              </a:rPr>
              <a:t>11</a:t>
            </a:fld>
            <a:endParaRPr lang="en-US" dirty="0">
              <a:solidFill>
                <a:schemeClr val="tx1"/>
              </a:solidFill>
            </a:endParaRPr>
          </a:p>
        </p:txBody>
      </p:sp>
      <p:sp>
        <p:nvSpPr>
          <p:cNvPr id="4" name="TextBox 3">
            <a:extLst>
              <a:ext uri="{FF2B5EF4-FFF2-40B4-BE49-F238E27FC236}">
                <a16:creationId xmlns:a16="http://schemas.microsoft.com/office/drawing/2014/main" id="{4E082F5F-89C9-E8FA-5A26-C2317D1CCC3F}"/>
              </a:ext>
            </a:extLst>
          </p:cNvPr>
          <p:cNvSpPr txBox="1"/>
          <p:nvPr/>
        </p:nvSpPr>
        <p:spPr>
          <a:xfrm>
            <a:off x="243427" y="1194616"/>
            <a:ext cx="8124718" cy="4247317"/>
          </a:xfrm>
          <a:prstGeom prst="rect">
            <a:avLst/>
          </a:prstGeom>
          <a:noFill/>
        </p:spPr>
        <p:txBody>
          <a:bodyPr wrap="square" rtlCol="0" anchor="ctr">
            <a:spAutoFit/>
          </a:bodyPr>
          <a:lstStyle/>
          <a:p>
            <a:r>
              <a:rPr lang="en-US" sz="1600" b="1" u="sng" dirty="0">
                <a:latin typeface="Franklin Gothic Book" panose="020B0503020102020204" pitchFamily="34" charset="0"/>
              </a:rPr>
              <a:t>Campus Security for Emergencies:</a:t>
            </a:r>
          </a:p>
          <a:p>
            <a:r>
              <a:rPr lang="en-US" sz="1600" dirty="0">
                <a:latin typeface="Franklin Gothic Book" panose="020B0503020102020204" pitchFamily="34" charset="0"/>
              </a:rPr>
              <a:t>- 206-235-5860</a:t>
            </a:r>
          </a:p>
          <a:p>
            <a:r>
              <a:rPr lang="en-US" sz="1600" dirty="0">
                <a:latin typeface="Franklin Gothic Book" panose="020B0503020102020204" pitchFamily="34" charset="0"/>
              </a:rPr>
              <a:t>- Emergency Call boxes</a:t>
            </a:r>
          </a:p>
          <a:p>
            <a:endParaRPr lang="en-US" sz="1600" dirty="0">
              <a:latin typeface="Franklin Gothic Book" panose="020B0503020102020204" pitchFamily="34" charset="0"/>
            </a:endParaRPr>
          </a:p>
          <a:p>
            <a:r>
              <a:rPr lang="en-US" sz="1600" b="1" u="sng" dirty="0">
                <a:latin typeface="Franklin Gothic Book" panose="020B0503020102020204" pitchFamily="34" charset="0"/>
              </a:rPr>
              <a:t>Emergency Services (Police, Fire, Rescue):</a:t>
            </a:r>
          </a:p>
          <a:p>
            <a:r>
              <a:rPr lang="en-US" sz="1600" dirty="0">
                <a:latin typeface="Franklin Gothic Book" panose="020B0503020102020204" pitchFamily="34" charset="0"/>
              </a:rPr>
              <a:t>9-1-1 (know your location), campus address is:</a:t>
            </a:r>
          </a:p>
          <a:p>
            <a:r>
              <a:rPr lang="en-US" sz="1600" dirty="0">
                <a:latin typeface="Franklin Gothic Book" panose="020B0503020102020204" pitchFamily="34" charset="0"/>
              </a:rPr>
              <a:t>				16101 Greenwood Avenue North, Shoreline, WA</a:t>
            </a:r>
          </a:p>
          <a:p>
            <a:endParaRPr lang="en-US" sz="1600" dirty="0">
              <a:latin typeface="Franklin Gothic Book" panose="020B0503020102020204" pitchFamily="34" charset="0"/>
            </a:endParaRPr>
          </a:p>
          <a:p>
            <a:r>
              <a:rPr lang="en-US" sz="1600" b="1" u="sng" dirty="0">
                <a:latin typeface="Franklin Gothic Book" panose="020B0503020102020204" pitchFamily="34" charset="0"/>
              </a:rPr>
              <a:t>Campus Security for Administrative Services:</a:t>
            </a:r>
            <a:endParaRPr lang="en-US" sz="1600" dirty="0">
              <a:latin typeface="Franklin Gothic Book" panose="020B0503020102020204" pitchFamily="34" charset="0"/>
            </a:endParaRPr>
          </a:p>
          <a:p>
            <a:r>
              <a:rPr lang="en-US" sz="1600" dirty="0">
                <a:latin typeface="Franklin Gothic Book" panose="020B0503020102020204" pitchFamily="34" charset="0"/>
              </a:rPr>
              <a:t>Office Phone	206-546-4633</a:t>
            </a:r>
          </a:p>
          <a:p>
            <a:r>
              <a:rPr lang="en-US" sz="1600" dirty="0">
                <a:latin typeface="Franklin Gothic Book" panose="020B0503020102020204" pitchFamily="34" charset="0"/>
              </a:rPr>
              <a:t>Department Email	</a:t>
            </a:r>
            <a:r>
              <a:rPr lang="en-US" sz="1600" dirty="0">
                <a:latin typeface="Franklin Gothic Book" panose="020B0503020102020204" pitchFamily="34" charset="0"/>
                <a:hlinkClick r:id="rId3"/>
              </a:rPr>
              <a:t>safetyandsecurity@shoreline.edu</a:t>
            </a:r>
            <a:endParaRPr lang="en-US" sz="1600" dirty="0">
              <a:latin typeface="Franklin Gothic Book" panose="020B0503020102020204" pitchFamily="34" charset="0"/>
            </a:endParaRPr>
          </a:p>
          <a:p>
            <a:endParaRPr lang="en-US" sz="1600" dirty="0">
              <a:latin typeface="Franklin Gothic Book" panose="020B0503020102020204" pitchFamily="34" charset="0"/>
            </a:endParaRPr>
          </a:p>
          <a:p>
            <a:r>
              <a:rPr lang="en-US" sz="1600" b="1" u="sng" dirty="0">
                <a:latin typeface="Franklin Gothic Book" panose="020B0503020102020204" pitchFamily="34" charset="0"/>
              </a:rPr>
              <a:t>Additional Information:</a:t>
            </a:r>
            <a:endParaRPr lang="en-US" sz="1600" dirty="0">
              <a:latin typeface="Franklin Gothic Book" panose="020B0503020102020204" pitchFamily="34" charset="0"/>
            </a:endParaRPr>
          </a:p>
          <a:p>
            <a:r>
              <a:rPr lang="en-US" sz="1400" u="sng" dirty="0">
                <a:latin typeface="Franklin Gothic Book" panose="020B0503020102020204" pitchFamily="34" charset="0"/>
                <a:hlinkClick r:id="rId4"/>
              </a:rPr>
              <a:t>https://www.shoreline.edu/safetyandsecurity/emergency-preparedness/opioid-response.aspx</a:t>
            </a:r>
            <a:r>
              <a:rPr lang="en-US" sz="1400" u="sng" dirty="0">
                <a:latin typeface="Franklin Gothic Book" panose="020B0503020102020204" pitchFamily="34" charset="0"/>
              </a:rPr>
              <a:t> </a:t>
            </a:r>
          </a:p>
          <a:p>
            <a:r>
              <a:rPr lang="en-US" sz="1600" u="sng" dirty="0">
                <a:latin typeface="Franklin Gothic Book" panose="020B0503020102020204" pitchFamily="34" charset="0"/>
                <a:hlinkClick r:id="rId5"/>
              </a:rPr>
              <a:t>https://stopoverdose.org/</a:t>
            </a:r>
            <a:r>
              <a:rPr lang="en-US" sz="1600" u="sng" dirty="0">
                <a:latin typeface="Franklin Gothic Book" panose="020B0503020102020204" pitchFamily="34" charset="0"/>
              </a:rPr>
              <a:t> </a:t>
            </a:r>
          </a:p>
          <a:p>
            <a:r>
              <a:rPr lang="en-US" sz="1600" dirty="0">
                <a:latin typeface="Franklin Gothic Book" panose="020B0503020102020204" pitchFamily="34" charset="0"/>
              </a:rPr>
              <a:t>Center for Disease Control Website</a:t>
            </a:r>
          </a:p>
          <a:p>
            <a:r>
              <a:rPr lang="en-US" sz="1600" dirty="0">
                <a:latin typeface="Franklin Gothic Book" panose="020B0503020102020204" pitchFamily="34" charset="0"/>
              </a:rPr>
              <a:t>King County Department of Health Website</a:t>
            </a:r>
          </a:p>
        </p:txBody>
      </p:sp>
      <p:sp>
        <p:nvSpPr>
          <p:cNvPr id="5" name="Title 3">
            <a:extLst>
              <a:ext uri="{FF2B5EF4-FFF2-40B4-BE49-F238E27FC236}">
                <a16:creationId xmlns:a16="http://schemas.microsoft.com/office/drawing/2014/main" id="{C4D1263D-BBA6-01C2-6C9A-B174B11DBBBF}"/>
              </a:ext>
            </a:extLst>
          </p:cNvPr>
          <p:cNvSpPr txBox="1">
            <a:spLocks/>
          </p:cNvSpPr>
          <p:nvPr/>
        </p:nvSpPr>
        <p:spPr>
          <a:xfrm>
            <a:off x="243427" y="303596"/>
            <a:ext cx="7920682" cy="785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spc="600" dirty="0">
                <a:solidFill>
                  <a:srgbClr val="00685E"/>
                </a:solidFill>
                <a:latin typeface="Franklin Gothic Medium" panose="020B0603020102020204" pitchFamily="34" charset="0"/>
              </a:rPr>
              <a:t>How to Contact</a:t>
            </a:r>
          </a:p>
        </p:txBody>
      </p:sp>
    </p:spTree>
    <p:extLst>
      <p:ext uri="{BB962C8B-B14F-4D97-AF65-F5344CB8AC3E}">
        <p14:creationId xmlns:p14="http://schemas.microsoft.com/office/powerpoint/2010/main" val="240394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920D5C34-03C6-FCD8-0FC7-BC944A5DF488}"/>
              </a:ext>
            </a:extLst>
          </p:cNvPr>
          <p:cNvSpPr>
            <a:spLocks noGrp="1"/>
          </p:cNvSpPr>
          <p:nvPr>
            <p:ph type="ftr" sz="quarter" idx="11"/>
          </p:nvPr>
        </p:nvSpPr>
        <p:spPr>
          <a:solidFill>
            <a:schemeClr val="bg1"/>
          </a:solidFill>
        </p:spPr>
        <p:txBody>
          <a:bodyPr/>
          <a:lstStyle/>
          <a:p>
            <a:r>
              <a:rPr lang="en-US" b="1" dirty="0">
                <a:solidFill>
                  <a:schemeClr val="tx1"/>
                </a:solidFill>
              </a:rPr>
              <a:t>Shoreline Community College Opioid Overdose Response: Updated 06/04/24</a:t>
            </a:r>
          </a:p>
        </p:txBody>
      </p:sp>
      <p:sp>
        <p:nvSpPr>
          <p:cNvPr id="12" name="Slide Number Placeholder 11">
            <a:extLst>
              <a:ext uri="{FF2B5EF4-FFF2-40B4-BE49-F238E27FC236}">
                <a16:creationId xmlns:a16="http://schemas.microsoft.com/office/drawing/2014/main" id="{F475F3AD-F74F-8763-3811-038AFD08D7C4}"/>
              </a:ext>
            </a:extLst>
          </p:cNvPr>
          <p:cNvSpPr>
            <a:spLocks noGrp="1"/>
          </p:cNvSpPr>
          <p:nvPr>
            <p:ph type="sldNum" sz="quarter" idx="12"/>
          </p:nvPr>
        </p:nvSpPr>
        <p:spPr>
          <a:xfrm>
            <a:off x="11104775" y="6356350"/>
            <a:ext cx="377072" cy="365125"/>
          </a:xfrm>
          <a:solidFill>
            <a:schemeClr val="bg1"/>
          </a:solidFill>
        </p:spPr>
        <p:txBody>
          <a:bodyPr/>
          <a:lstStyle/>
          <a:p>
            <a:fld id="{0D59DE6E-E67B-554D-833B-2860A22AC882}" type="slidenum">
              <a:rPr lang="en-US" b="1" smtClean="0">
                <a:solidFill>
                  <a:schemeClr val="tx1"/>
                </a:solidFill>
              </a:rPr>
              <a:t>12</a:t>
            </a:fld>
            <a:endParaRPr lang="en-US" b="1" dirty="0">
              <a:solidFill>
                <a:schemeClr val="tx1"/>
              </a:solidFill>
            </a:endParaRPr>
          </a:p>
        </p:txBody>
      </p:sp>
      <p:pic>
        <p:nvPicPr>
          <p:cNvPr id="6" name="Picture 5">
            <a:extLst>
              <a:ext uri="{FF2B5EF4-FFF2-40B4-BE49-F238E27FC236}">
                <a16:creationId xmlns:a16="http://schemas.microsoft.com/office/drawing/2014/main" id="{3B289891-D6D1-70A2-4F9D-27EAFAB77437}"/>
              </a:ext>
            </a:extLst>
          </p:cNvPr>
          <p:cNvPicPr>
            <a:picLocks noChangeAspect="1"/>
          </p:cNvPicPr>
          <p:nvPr/>
        </p:nvPicPr>
        <p:blipFill>
          <a:blip r:embed="rId3"/>
          <a:stretch>
            <a:fillRect/>
          </a:stretch>
        </p:blipFill>
        <p:spPr>
          <a:xfrm>
            <a:off x="1538635" y="0"/>
            <a:ext cx="9114730" cy="6356350"/>
          </a:xfrm>
          <a:prstGeom prst="rect">
            <a:avLst/>
          </a:prstGeom>
        </p:spPr>
      </p:pic>
    </p:spTree>
    <p:extLst>
      <p:ext uri="{BB962C8B-B14F-4D97-AF65-F5344CB8AC3E}">
        <p14:creationId xmlns:p14="http://schemas.microsoft.com/office/powerpoint/2010/main" val="315231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CFD9A28-2964-758C-6B2B-2E41515EAA86}"/>
              </a:ext>
            </a:extLst>
          </p:cNvPr>
          <p:cNvSpPr>
            <a:spLocks noGrp="1"/>
          </p:cNvSpPr>
          <p:nvPr>
            <p:ph type="ctrTitle"/>
          </p:nvPr>
        </p:nvSpPr>
        <p:spPr>
          <a:xfrm>
            <a:off x="4288253" y="3062845"/>
            <a:ext cx="3615493" cy="732309"/>
          </a:xfrm>
          <a:solidFill>
            <a:schemeClr val="bg1">
              <a:alpha val="95000"/>
            </a:schemeClr>
          </a:solidFill>
        </p:spPr>
        <p:txBody>
          <a:bodyPr>
            <a:noAutofit/>
          </a:bodyPr>
          <a:lstStyle/>
          <a:p>
            <a:r>
              <a:rPr lang="en-US" sz="4400" b="1" u="sng" dirty="0">
                <a:latin typeface="Franklin Gothic Medium" panose="020B0603020102020204" pitchFamily="34" charset="0"/>
              </a:rPr>
              <a:t>Questions?</a:t>
            </a:r>
          </a:p>
        </p:txBody>
      </p:sp>
      <p:sp>
        <p:nvSpPr>
          <p:cNvPr id="11" name="Footer Placeholder 10">
            <a:extLst>
              <a:ext uri="{FF2B5EF4-FFF2-40B4-BE49-F238E27FC236}">
                <a16:creationId xmlns:a16="http://schemas.microsoft.com/office/drawing/2014/main" id="{920D5C34-03C6-FCD8-0FC7-BC944A5DF488}"/>
              </a:ext>
            </a:extLst>
          </p:cNvPr>
          <p:cNvSpPr>
            <a:spLocks noGrp="1"/>
          </p:cNvSpPr>
          <p:nvPr>
            <p:ph type="ftr" sz="quarter" idx="11"/>
          </p:nvPr>
        </p:nvSpPr>
        <p:spPr>
          <a:solidFill>
            <a:schemeClr val="bg1"/>
          </a:solidFill>
        </p:spPr>
        <p:txBody>
          <a:bodyPr/>
          <a:lstStyle/>
          <a:p>
            <a:r>
              <a:rPr lang="en-US" b="1" dirty="0">
                <a:solidFill>
                  <a:schemeClr val="tx1"/>
                </a:solidFill>
              </a:rPr>
              <a:t>Shoreline Community College Opioid Overdose Response: Updated 06/04/24</a:t>
            </a:r>
          </a:p>
        </p:txBody>
      </p:sp>
      <p:sp>
        <p:nvSpPr>
          <p:cNvPr id="12" name="Slide Number Placeholder 11">
            <a:extLst>
              <a:ext uri="{FF2B5EF4-FFF2-40B4-BE49-F238E27FC236}">
                <a16:creationId xmlns:a16="http://schemas.microsoft.com/office/drawing/2014/main" id="{F475F3AD-F74F-8763-3811-038AFD08D7C4}"/>
              </a:ext>
            </a:extLst>
          </p:cNvPr>
          <p:cNvSpPr>
            <a:spLocks noGrp="1"/>
          </p:cNvSpPr>
          <p:nvPr>
            <p:ph type="sldNum" sz="quarter" idx="12"/>
          </p:nvPr>
        </p:nvSpPr>
        <p:spPr>
          <a:xfrm>
            <a:off x="11104775" y="6356350"/>
            <a:ext cx="377072" cy="365125"/>
          </a:xfrm>
          <a:solidFill>
            <a:schemeClr val="bg1"/>
          </a:solidFill>
        </p:spPr>
        <p:txBody>
          <a:bodyPr/>
          <a:lstStyle/>
          <a:p>
            <a:fld id="{0D59DE6E-E67B-554D-833B-2860A22AC882}" type="slidenum">
              <a:rPr lang="en-US" b="1" smtClean="0">
                <a:solidFill>
                  <a:schemeClr val="tx1"/>
                </a:solidFill>
              </a:rPr>
              <a:t>13</a:t>
            </a:fld>
            <a:endParaRPr lang="en-US" b="1" dirty="0">
              <a:solidFill>
                <a:schemeClr val="tx1"/>
              </a:solidFill>
            </a:endParaRPr>
          </a:p>
        </p:txBody>
      </p:sp>
    </p:spTree>
    <p:extLst>
      <p:ext uri="{BB962C8B-B14F-4D97-AF65-F5344CB8AC3E}">
        <p14:creationId xmlns:p14="http://schemas.microsoft.com/office/powerpoint/2010/main" val="325015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CFD9A28-2964-758C-6B2B-2E41515EAA86}"/>
              </a:ext>
            </a:extLst>
          </p:cNvPr>
          <p:cNvSpPr>
            <a:spLocks noGrp="1"/>
          </p:cNvSpPr>
          <p:nvPr>
            <p:ph type="ctrTitle"/>
          </p:nvPr>
        </p:nvSpPr>
        <p:spPr>
          <a:xfrm>
            <a:off x="3861385" y="52598"/>
            <a:ext cx="4469230" cy="626132"/>
          </a:xfrm>
          <a:solidFill>
            <a:schemeClr val="bg1">
              <a:alpha val="95000"/>
            </a:schemeClr>
          </a:solidFill>
        </p:spPr>
        <p:txBody>
          <a:bodyPr>
            <a:noAutofit/>
          </a:bodyPr>
          <a:lstStyle/>
          <a:p>
            <a:r>
              <a:rPr lang="en-US" sz="4400" b="1" u="sng" dirty="0">
                <a:latin typeface="Franklin Gothic Medium" panose="020B0603020102020204" pitchFamily="34" charset="0"/>
              </a:rPr>
              <a:t>OVERVIEW</a:t>
            </a:r>
          </a:p>
        </p:txBody>
      </p:sp>
      <p:sp>
        <p:nvSpPr>
          <p:cNvPr id="10" name="Title 1">
            <a:extLst>
              <a:ext uri="{FF2B5EF4-FFF2-40B4-BE49-F238E27FC236}">
                <a16:creationId xmlns:a16="http://schemas.microsoft.com/office/drawing/2014/main" id="{38AB5964-5687-1E69-B3E8-D6BB61CDB206}"/>
              </a:ext>
            </a:extLst>
          </p:cNvPr>
          <p:cNvSpPr txBox="1">
            <a:spLocks/>
          </p:cNvSpPr>
          <p:nvPr/>
        </p:nvSpPr>
        <p:spPr>
          <a:xfrm>
            <a:off x="478882" y="1238404"/>
            <a:ext cx="11234236" cy="4834689"/>
          </a:xfrm>
          <a:prstGeom prst="rect">
            <a:avLst/>
          </a:prstGeom>
          <a:solidFill>
            <a:schemeClr val="bg1">
              <a:alpha val="95000"/>
            </a:schemeClr>
          </a:solidFill>
        </p:spPr>
        <p:txBody>
          <a:bodyPr vert="horz" lIns="91440" tIns="45720" rIns="91440" bIns="45720" rtlCol="0" anchor="t">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14350" indent="-514350" algn="l">
              <a:lnSpc>
                <a:spcPct val="150000"/>
              </a:lnSpc>
              <a:buFont typeface="Wingdings" panose="05000000000000000000" pitchFamily="2" charset="2"/>
              <a:buChar char="§"/>
            </a:pPr>
            <a:r>
              <a:rPr lang="en-US" sz="3000" b="1" dirty="0">
                <a:latin typeface="Franklin Gothic Book" panose="020B0503020102020204" pitchFamily="34" charset="0"/>
              </a:rPr>
              <a:t>HB 2112 (2023-24)</a:t>
            </a:r>
          </a:p>
          <a:p>
            <a:pPr marL="514350" indent="-514350" algn="l">
              <a:lnSpc>
                <a:spcPct val="150000"/>
              </a:lnSpc>
              <a:buFont typeface="Wingdings" panose="05000000000000000000" pitchFamily="2" charset="2"/>
              <a:buChar char="§"/>
            </a:pPr>
            <a:r>
              <a:rPr lang="en-US" sz="3000" b="1" dirty="0">
                <a:latin typeface="Franklin Gothic Book" panose="020B0503020102020204" pitchFamily="34" charset="0"/>
              </a:rPr>
              <a:t>Opioids</a:t>
            </a:r>
          </a:p>
          <a:p>
            <a:pPr marL="514350" indent="-514350" algn="l">
              <a:lnSpc>
                <a:spcPct val="150000"/>
              </a:lnSpc>
              <a:buFont typeface="Wingdings" panose="05000000000000000000" pitchFamily="2" charset="2"/>
              <a:buChar char="§"/>
            </a:pPr>
            <a:r>
              <a:rPr lang="en-US" sz="3000" b="1" dirty="0">
                <a:latin typeface="Franklin Gothic Book" panose="020B0503020102020204" pitchFamily="34" charset="0"/>
              </a:rPr>
              <a:t>Naloxone</a:t>
            </a:r>
          </a:p>
          <a:p>
            <a:pPr marL="514350" indent="-514350" algn="l">
              <a:lnSpc>
                <a:spcPct val="150000"/>
              </a:lnSpc>
              <a:buFont typeface="Wingdings" panose="05000000000000000000" pitchFamily="2" charset="2"/>
              <a:buChar char="§"/>
            </a:pPr>
            <a:r>
              <a:rPr lang="en-US" sz="3000" b="1" dirty="0">
                <a:latin typeface="Franklin Gothic Book" panose="020B0503020102020204" pitchFamily="34" charset="0"/>
              </a:rPr>
              <a:t>Identifying Opioid Overdose</a:t>
            </a:r>
          </a:p>
          <a:p>
            <a:pPr marL="514350" indent="-514350" algn="l">
              <a:lnSpc>
                <a:spcPct val="150000"/>
              </a:lnSpc>
              <a:buFont typeface="Wingdings" panose="05000000000000000000" pitchFamily="2" charset="2"/>
              <a:buChar char="§"/>
            </a:pPr>
            <a:r>
              <a:rPr lang="en-US" sz="3000" b="1" dirty="0">
                <a:latin typeface="Franklin Gothic Book" panose="020B0503020102020204" pitchFamily="34" charset="0"/>
              </a:rPr>
              <a:t>How to Administer Naloxone</a:t>
            </a:r>
          </a:p>
          <a:p>
            <a:pPr marL="514350" indent="-514350" algn="l">
              <a:lnSpc>
                <a:spcPct val="150000"/>
              </a:lnSpc>
              <a:buFont typeface="Wingdings" panose="05000000000000000000" pitchFamily="2" charset="2"/>
              <a:buChar char="§"/>
            </a:pPr>
            <a:r>
              <a:rPr lang="en-US" sz="3000" b="1" dirty="0">
                <a:latin typeface="Franklin Gothic Book" panose="020B0503020102020204" pitchFamily="34" charset="0"/>
              </a:rPr>
              <a:t>Campus Opioid Overdose Response</a:t>
            </a:r>
          </a:p>
          <a:p>
            <a:pPr marL="514350" indent="-514350" algn="l">
              <a:lnSpc>
                <a:spcPct val="150000"/>
              </a:lnSpc>
              <a:buFont typeface="Wingdings" panose="05000000000000000000" pitchFamily="2" charset="2"/>
              <a:buChar char="§"/>
            </a:pPr>
            <a:r>
              <a:rPr lang="en-US" sz="3000" b="1" dirty="0">
                <a:latin typeface="Franklin Gothic Book" panose="020B0503020102020204" pitchFamily="34" charset="0"/>
              </a:rPr>
              <a:t>Campus Security Training and Response</a:t>
            </a:r>
          </a:p>
          <a:p>
            <a:pPr marL="514350" indent="-514350" algn="l">
              <a:lnSpc>
                <a:spcPct val="150000"/>
              </a:lnSpc>
              <a:buFont typeface="Wingdings" panose="05000000000000000000" pitchFamily="2" charset="2"/>
              <a:buChar char="§"/>
            </a:pPr>
            <a:r>
              <a:rPr lang="en-US" sz="3000" b="1" dirty="0">
                <a:latin typeface="Franklin Gothic Book" panose="020B0503020102020204" pitchFamily="34" charset="0"/>
              </a:rPr>
              <a:t>Washington State ‘Good Samaritan Law’</a:t>
            </a:r>
          </a:p>
          <a:p>
            <a:pPr marL="514350" indent="-514350" algn="l">
              <a:lnSpc>
                <a:spcPct val="150000"/>
              </a:lnSpc>
              <a:buFont typeface="Wingdings" panose="05000000000000000000" pitchFamily="2" charset="2"/>
              <a:buChar char="§"/>
            </a:pPr>
            <a:r>
              <a:rPr lang="en-US" sz="3000" b="1" dirty="0">
                <a:latin typeface="Franklin Gothic Book" panose="020B0503020102020204" pitchFamily="34" charset="0"/>
              </a:rPr>
              <a:t>How to Contact</a:t>
            </a:r>
          </a:p>
          <a:p>
            <a:pPr marL="514350" indent="-514350" algn="l">
              <a:lnSpc>
                <a:spcPct val="150000"/>
              </a:lnSpc>
              <a:buFont typeface="Wingdings" panose="05000000000000000000" pitchFamily="2" charset="2"/>
              <a:buChar char="§"/>
            </a:pPr>
            <a:r>
              <a:rPr lang="en-US" sz="3000" b="1" dirty="0">
                <a:latin typeface="Franklin Gothic Book" panose="020B0503020102020204" pitchFamily="34" charset="0"/>
              </a:rPr>
              <a:t>Naloxone and Fentanyl Test Strips Around Campus</a:t>
            </a:r>
          </a:p>
          <a:p>
            <a:pPr marL="514350" indent="-514350" algn="l">
              <a:lnSpc>
                <a:spcPct val="150000"/>
              </a:lnSpc>
              <a:buFont typeface="Wingdings" panose="05000000000000000000" pitchFamily="2" charset="2"/>
              <a:buChar char="§"/>
            </a:pPr>
            <a:r>
              <a:rPr lang="en-US" sz="3000" b="1" dirty="0">
                <a:latin typeface="Franklin Gothic Book" panose="020B0503020102020204" pitchFamily="34" charset="0"/>
              </a:rPr>
              <a:t>Questions</a:t>
            </a:r>
          </a:p>
          <a:p>
            <a:pPr marL="457200" indent="-457200" algn="l">
              <a:buFont typeface="Wingdings" panose="05000000000000000000" pitchFamily="2" charset="2"/>
              <a:buChar char="q"/>
            </a:pPr>
            <a:endParaRPr lang="en-US" sz="2800" b="1" dirty="0"/>
          </a:p>
          <a:p>
            <a:pPr marL="457200" indent="-457200" algn="l">
              <a:buFont typeface="Wingdings" panose="05000000000000000000" pitchFamily="2" charset="2"/>
              <a:buChar char="q"/>
            </a:pPr>
            <a:endParaRPr lang="en-US" sz="3200" b="1" dirty="0"/>
          </a:p>
          <a:p>
            <a:pPr marL="457200" indent="-457200" algn="l">
              <a:buFont typeface="Wingdings" panose="05000000000000000000" pitchFamily="2" charset="2"/>
              <a:buChar char="q"/>
            </a:pPr>
            <a:endParaRPr lang="en-US" sz="3200" b="1" dirty="0"/>
          </a:p>
          <a:p>
            <a:pPr marL="457200" indent="-457200" algn="l">
              <a:buFont typeface="Wingdings" panose="05000000000000000000" pitchFamily="2" charset="2"/>
              <a:buChar char="q"/>
            </a:pPr>
            <a:endParaRPr lang="en-US" sz="3200" b="1" dirty="0"/>
          </a:p>
        </p:txBody>
      </p:sp>
      <p:sp>
        <p:nvSpPr>
          <p:cNvPr id="11" name="Footer Placeholder 10">
            <a:extLst>
              <a:ext uri="{FF2B5EF4-FFF2-40B4-BE49-F238E27FC236}">
                <a16:creationId xmlns:a16="http://schemas.microsoft.com/office/drawing/2014/main" id="{920D5C34-03C6-FCD8-0FC7-BC944A5DF488}"/>
              </a:ext>
            </a:extLst>
          </p:cNvPr>
          <p:cNvSpPr>
            <a:spLocks noGrp="1"/>
          </p:cNvSpPr>
          <p:nvPr>
            <p:ph type="ftr" sz="quarter" idx="11"/>
          </p:nvPr>
        </p:nvSpPr>
        <p:spPr>
          <a:solidFill>
            <a:schemeClr val="bg1"/>
          </a:solidFill>
        </p:spPr>
        <p:txBody>
          <a:bodyPr/>
          <a:lstStyle/>
          <a:p>
            <a:r>
              <a:rPr lang="en-US" b="1" dirty="0">
                <a:solidFill>
                  <a:schemeClr val="tx1"/>
                </a:solidFill>
              </a:rPr>
              <a:t>Shoreline Community College Opioid Overdose Response: Updated 06/04/24</a:t>
            </a:r>
          </a:p>
        </p:txBody>
      </p:sp>
      <p:sp>
        <p:nvSpPr>
          <p:cNvPr id="12" name="Slide Number Placeholder 11">
            <a:extLst>
              <a:ext uri="{FF2B5EF4-FFF2-40B4-BE49-F238E27FC236}">
                <a16:creationId xmlns:a16="http://schemas.microsoft.com/office/drawing/2014/main" id="{F475F3AD-F74F-8763-3811-038AFD08D7C4}"/>
              </a:ext>
            </a:extLst>
          </p:cNvPr>
          <p:cNvSpPr>
            <a:spLocks noGrp="1"/>
          </p:cNvSpPr>
          <p:nvPr>
            <p:ph type="sldNum" sz="quarter" idx="12"/>
          </p:nvPr>
        </p:nvSpPr>
        <p:spPr>
          <a:xfrm>
            <a:off x="11104775" y="6356350"/>
            <a:ext cx="249024" cy="365125"/>
          </a:xfrm>
          <a:solidFill>
            <a:schemeClr val="bg1"/>
          </a:solidFill>
        </p:spPr>
        <p:txBody>
          <a:bodyPr/>
          <a:lstStyle/>
          <a:p>
            <a:fld id="{0D59DE6E-E67B-554D-833B-2860A22AC882}" type="slidenum">
              <a:rPr lang="en-US" b="1" smtClean="0">
                <a:solidFill>
                  <a:schemeClr val="tx1"/>
                </a:solidFill>
              </a:rPr>
              <a:t>2</a:t>
            </a:fld>
            <a:endParaRPr lang="en-US" b="1" dirty="0">
              <a:solidFill>
                <a:schemeClr val="tx1"/>
              </a:solidFill>
            </a:endParaRPr>
          </a:p>
        </p:txBody>
      </p:sp>
    </p:spTree>
    <p:extLst>
      <p:ext uri="{BB962C8B-B14F-4D97-AF65-F5344CB8AC3E}">
        <p14:creationId xmlns:p14="http://schemas.microsoft.com/office/powerpoint/2010/main" val="269133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243427" y="1289954"/>
            <a:ext cx="8124718" cy="4278094"/>
          </a:xfrm>
          <a:prstGeom prst="rect">
            <a:avLst/>
          </a:prstGeom>
          <a:noFill/>
        </p:spPr>
        <p:txBody>
          <a:bodyPr wrap="square" rtlCol="0" anchor="ctr">
            <a:spAutoFit/>
          </a:bodyPr>
          <a:lstStyle/>
          <a:p>
            <a:pPr marL="285750" indent="-285750">
              <a:buFont typeface="Arial" panose="020B0604020202020204" pitchFamily="34" charset="0"/>
              <a:buChar char="•"/>
            </a:pPr>
            <a:r>
              <a:rPr lang="en-US" sz="1600" dirty="0">
                <a:latin typeface="Franklin Gothic Book" panose="020B0503020102020204" pitchFamily="34" charset="0"/>
              </a:rPr>
              <a:t>Requires that naloxone and fentanyl test strips must be made available across campus</a:t>
            </a:r>
          </a:p>
          <a:p>
            <a:pPr marL="742950" lvl="1" indent="-285750">
              <a:buFont typeface="Arial" panose="020B0604020202020204" pitchFamily="34" charset="0"/>
              <a:buChar char="•"/>
            </a:pPr>
            <a:r>
              <a:rPr lang="en-US" sz="1600" dirty="0">
                <a:latin typeface="Franklin Gothic Book" panose="020B0503020102020204" pitchFamily="34" charset="0"/>
              </a:rPr>
              <a:t>Suggested locations are health centers, student union buildings, &amp; residence halls</a:t>
            </a:r>
          </a:p>
          <a:p>
            <a:pPr marL="742950" lvl="1" indent="-285750">
              <a:buFont typeface="Arial" panose="020B0604020202020204" pitchFamily="34" charset="0"/>
              <a:buChar char="•"/>
            </a:pPr>
            <a:r>
              <a:rPr lang="en-US" sz="1600" dirty="0">
                <a:latin typeface="Franklin Gothic Book" panose="020B0503020102020204" pitchFamily="34" charset="0"/>
              </a:rPr>
              <a:t>Suggested some be available past 5PM and on weekends</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Font typeface="Arial" panose="020B0604020202020204" pitchFamily="34" charset="0"/>
              <a:buChar char="•"/>
            </a:pPr>
            <a:r>
              <a:rPr lang="en-US" sz="1600" dirty="0">
                <a:latin typeface="Franklin Gothic Book" panose="020B0503020102020204" pitchFamily="34" charset="0"/>
              </a:rPr>
              <a:t>Requires education and training on administering naloxone for staff working in residence halls</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Font typeface="Arial" panose="020B0604020202020204" pitchFamily="34" charset="0"/>
              <a:buChar char="•"/>
            </a:pPr>
            <a:r>
              <a:rPr lang="en-US" sz="1600" dirty="0">
                <a:latin typeface="Franklin Gothic Book" panose="020B0503020102020204" pitchFamily="34" charset="0"/>
              </a:rPr>
              <a:t>Requires opioid and fentanyl prevention education and awareness for all students. May be in person or online and must include ‘Good Samaritan’ statute training. Must be posted on public college website for students, parents, and guardians.</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Font typeface="Arial" panose="020B0604020202020204" pitchFamily="34" charset="0"/>
              <a:buChar char="•"/>
            </a:pPr>
            <a:r>
              <a:rPr lang="en-US" sz="1600" dirty="0">
                <a:latin typeface="Franklin Gothic Book" panose="020B0503020102020204" pitchFamily="34" charset="0"/>
              </a:rPr>
              <a:t>Students and non-uniformed Safety &amp; Security personnel are not required by the college to assist during an overdose and are therefore covered under the Good Samaritan Law. The college prefers that if you suspect someone is overdosing on opioids, immediately contact Campus Security and 9-1-1 rather than intervening yourself.</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Font typeface="Arial" panose="020B0604020202020204" pitchFamily="34" charset="0"/>
              <a:buChar char="•"/>
            </a:pPr>
            <a:endParaRPr lang="en-US" sz="1600" dirty="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pc="600" dirty="0">
                <a:solidFill>
                  <a:srgbClr val="00685E"/>
                </a:solidFill>
                <a:latin typeface="Franklin Gothic Medium" panose="020B0603020102020204" pitchFamily="34" charset="0"/>
              </a:rPr>
              <a:t>HB 2112 (2023-24)</a:t>
            </a: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62C0FE9-1F16-1085-B972-78C49F224DD2}"/>
              </a:ext>
            </a:extLst>
          </p:cNvPr>
          <p:cNvSpPr>
            <a:spLocks noGrp="1"/>
          </p:cNvSpPr>
          <p:nvPr>
            <p:ph type="ftr" sz="quarter" idx="11"/>
          </p:nvPr>
        </p:nvSpPr>
        <p:spPr>
          <a:solidFill>
            <a:schemeClr val="bg1"/>
          </a:solidFill>
        </p:spPr>
        <p:txBody>
          <a:bodyPr/>
          <a:lstStyle/>
          <a:p>
            <a:r>
              <a:rPr lang="en-US" b="1" dirty="0">
                <a:solidFill>
                  <a:schemeClr val="tx1"/>
                </a:solidFill>
              </a:rPr>
              <a:t>Shoreline Community College Opioid Overdose Response: Updated 06/04/24</a:t>
            </a:r>
          </a:p>
        </p:txBody>
      </p:sp>
      <p:sp>
        <p:nvSpPr>
          <p:cNvPr id="3" name="Slide Number Placeholder 2">
            <a:extLst>
              <a:ext uri="{FF2B5EF4-FFF2-40B4-BE49-F238E27FC236}">
                <a16:creationId xmlns:a16="http://schemas.microsoft.com/office/drawing/2014/main" id="{8C79F054-05FF-59DF-FDBC-47CB270F0FFC}"/>
              </a:ext>
            </a:extLst>
          </p:cNvPr>
          <p:cNvSpPr>
            <a:spLocks noGrp="1"/>
          </p:cNvSpPr>
          <p:nvPr>
            <p:ph type="sldNum" sz="quarter" idx="12"/>
          </p:nvPr>
        </p:nvSpPr>
        <p:spPr>
          <a:xfrm>
            <a:off x="11133056" y="6356350"/>
            <a:ext cx="220744" cy="365125"/>
          </a:xfrm>
          <a:solidFill>
            <a:schemeClr val="bg1"/>
          </a:solidFill>
        </p:spPr>
        <p:txBody>
          <a:bodyPr/>
          <a:lstStyle/>
          <a:p>
            <a:fld id="{0D59DE6E-E67B-554D-833B-2860A22AC882}" type="slidenum">
              <a:rPr lang="en-US" b="1" smtClean="0">
                <a:solidFill>
                  <a:schemeClr val="tx1"/>
                </a:solidFill>
              </a:rPr>
              <a:t>3</a:t>
            </a:fld>
            <a:endParaRPr lang="en-US" b="1" dirty="0">
              <a:solidFill>
                <a:schemeClr val="tx1"/>
              </a:solidFill>
            </a:endParaRPr>
          </a:p>
        </p:txBody>
      </p:sp>
    </p:spTree>
    <p:extLst>
      <p:ext uri="{BB962C8B-B14F-4D97-AF65-F5344CB8AC3E}">
        <p14:creationId xmlns:p14="http://schemas.microsoft.com/office/powerpoint/2010/main" val="410552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243427" y="1281781"/>
            <a:ext cx="8124718" cy="2800767"/>
          </a:xfrm>
          <a:prstGeom prst="rect">
            <a:avLst/>
          </a:prstGeom>
          <a:noFill/>
        </p:spPr>
        <p:txBody>
          <a:bodyPr wrap="square" rtlCol="0" anchor="ctr">
            <a:spAutoFit/>
          </a:bodyPr>
          <a:lstStyle/>
          <a:p>
            <a:pPr marL="285750" indent="-285750">
              <a:buFont typeface="Arial" panose="020B0604020202020204" pitchFamily="34" charset="0"/>
              <a:buChar char="•"/>
            </a:pPr>
            <a:r>
              <a:rPr lang="en-US" sz="1600" dirty="0">
                <a:latin typeface="Franklin Gothic Book" panose="020B0503020102020204" pitchFamily="34" charset="0"/>
              </a:rPr>
              <a:t>Opioids are a type of drugs in both legal (prescription medications such as oxycodone, hydrocodone, morphine, fentanyl) and illegal(heroin) forms. </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Font typeface="Arial" panose="020B0604020202020204" pitchFamily="34" charset="0"/>
              <a:buChar char="•"/>
            </a:pPr>
            <a:r>
              <a:rPr lang="en-US" sz="1600" dirty="0">
                <a:latin typeface="Franklin Gothic Book" panose="020B0503020102020204" pitchFamily="34" charset="0"/>
              </a:rPr>
              <a:t>Opioids are natural or synthetic substances that act on the brain</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Font typeface="Arial" panose="020B0604020202020204" pitchFamily="34" charset="0"/>
              <a:buChar char="•"/>
            </a:pPr>
            <a:r>
              <a:rPr lang="en-US" sz="1600" dirty="0">
                <a:latin typeface="Franklin Gothic Book" panose="020B0503020102020204" pitchFamily="34" charset="0"/>
              </a:rPr>
              <a:t>Opioids dull pain and relieve anxiety. </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Font typeface="Arial" panose="020B0604020202020204" pitchFamily="34" charset="0"/>
              <a:buChar char="•"/>
            </a:pPr>
            <a:r>
              <a:rPr lang="en-US" sz="1600" dirty="0">
                <a:latin typeface="Franklin Gothic Book" panose="020B0503020102020204" pitchFamily="34" charset="0"/>
              </a:rPr>
              <a:t>People may misuse opioids because they are in pain (physical and emotional) and opioids produce a relaxed feeling. </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Font typeface="Arial" panose="020B0604020202020204" pitchFamily="34" charset="0"/>
              <a:buChar char="•"/>
            </a:pPr>
            <a:r>
              <a:rPr lang="en-US" sz="1600" dirty="0">
                <a:latin typeface="Franklin Gothic Book" panose="020B0503020102020204" pitchFamily="34" charset="0"/>
              </a:rPr>
              <a:t>Opioids can be inhaled, ingested, or injected</a:t>
            </a: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pc="600" dirty="0">
                <a:solidFill>
                  <a:srgbClr val="00685E"/>
                </a:solidFill>
                <a:latin typeface="Franklin Gothic Medium" panose="020B0603020102020204" pitchFamily="34" charset="0"/>
              </a:rPr>
              <a:t>Opioids</a:t>
            </a: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62C0FE9-1F16-1085-B972-78C49F224DD2}"/>
              </a:ext>
            </a:extLst>
          </p:cNvPr>
          <p:cNvSpPr>
            <a:spLocks noGrp="1"/>
          </p:cNvSpPr>
          <p:nvPr>
            <p:ph type="ftr" sz="quarter" idx="11"/>
          </p:nvPr>
        </p:nvSpPr>
        <p:spPr>
          <a:solidFill>
            <a:schemeClr val="bg1"/>
          </a:solidFill>
        </p:spPr>
        <p:txBody>
          <a:bodyPr/>
          <a:lstStyle/>
          <a:p>
            <a:r>
              <a:rPr lang="en-US" b="1" dirty="0">
                <a:solidFill>
                  <a:schemeClr val="tx1"/>
                </a:solidFill>
              </a:rPr>
              <a:t>Shoreline Community College Opioid Overdose Response: Updated 06/04/24</a:t>
            </a:r>
          </a:p>
        </p:txBody>
      </p:sp>
      <p:sp>
        <p:nvSpPr>
          <p:cNvPr id="3" name="Slide Number Placeholder 2">
            <a:extLst>
              <a:ext uri="{FF2B5EF4-FFF2-40B4-BE49-F238E27FC236}">
                <a16:creationId xmlns:a16="http://schemas.microsoft.com/office/drawing/2014/main" id="{8C79F054-05FF-59DF-FDBC-47CB270F0FFC}"/>
              </a:ext>
            </a:extLst>
          </p:cNvPr>
          <p:cNvSpPr>
            <a:spLocks noGrp="1"/>
          </p:cNvSpPr>
          <p:nvPr>
            <p:ph type="sldNum" sz="quarter" idx="12"/>
          </p:nvPr>
        </p:nvSpPr>
        <p:spPr>
          <a:xfrm>
            <a:off x="11133056" y="6356350"/>
            <a:ext cx="220744" cy="365125"/>
          </a:xfrm>
          <a:solidFill>
            <a:schemeClr val="bg1"/>
          </a:solidFill>
        </p:spPr>
        <p:txBody>
          <a:bodyPr/>
          <a:lstStyle/>
          <a:p>
            <a:fld id="{0D59DE6E-E67B-554D-833B-2860A22AC882}" type="slidenum">
              <a:rPr lang="en-US" b="1" smtClean="0">
                <a:solidFill>
                  <a:schemeClr val="tx1"/>
                </a:solidFill>
              </a:rPr>
              <a:t>4</a:t>
            </a:fld>
            <a:endParaRPr lang="en-US" b="1" dirty="0">
              <a:solidFill>
                <a:schemeClr val="tx1"/>
              </a:solidFill>
            </a:endParaRPr>
          </a:p>
        </p:txBody>
      </p:sp>
      <p:pic>
        <p:nvPicPr>
          <p:cNvPr id="4" name="Content Placeholder 4">
            <a:extLst>
              <a:ext uri="{FF2B5EF4-FFF2-40B4-BE49-F238E27FC236}">
                <a16:creationId xmlns:a16="http://schemas.microsoft.com/office/drawing/2014/main" id="{26C381ED-AC28-66A8-75C1-8C4E0DC1CD1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57569" y="4156182"/>
            <a:ext cx="2741489" cy="1947900"/>
          </a:xfrm>
          <a:prstGeom prst="rect">
            <a:avLst/>
          </a:prstGeom>
        </p:spPr>
      </p:pic>
      <p:pic>
        <p:nvPicPr>
          <p:cNvPr id="7" name="Picture 6" descr="A close up of a pill&#10;&#10;Description automatically generated">
            <a:extLst>
              <a:ext uri="{FF2B5EF4-FFF2-40B4-BE49-F238E27FC236}">
                <a16:creationId xmlns:a16="http://schemas.microsoft.com/office/drawing/2014/main" id="{1B06A29F-1540-3D45-B7CD-20DA13D562E3}"/>
              </a:ext>
            </a:extLst>
          </p:cNvPr>
          <p:cNvPicPr>
            <a:picLocks noChangeAspect="1"/>
          </p:cNvPicPr>
          <p:nvPr/>
        </p:nvPicPr>
        <p:blipFill>
          <a:blip r:embed="rId4"/>
          <a:stretch>
            <a:fillRect/>
          </a:stretch>
        </p:blipFill>
        <p:spPr>
          <a:xfrm>
            <a:off x="8292943" y="1451058"/>
            <a:ext cx="3807107" cy="4375804"/>
          </a:xfrm>
          <a:prstGeom prst="rect">
            <a:avLst/>
          </a:prstGeom>
        </p:spPr>
      </p:pic>
      <p:pic>
        <p:nvPicPr>
          <p:cNvPr id="10" name="Picture 9">
            <a:extLst>
              <a:ext uri="{FF2B5EF4-FFF2-40B4-BE49-F238E27FC236}">
                <a16:creationId xmlns:a16="http://schemas.microsoft.com/office/drawing/2014/main" id="{047B02A6-FC9F-1C28-EC6D-D09EB1AFD90F}"/>
              </a:ext>
            </a:extLst>
          </p:cNvPr>
          <p:cNvPicPr>
            <a:picLocks noChangeAspect="1"/>
          </p:cNvPicPr>
          <p:nvPr/>
        </p:nvPicPr>
        <p:blipFill>
          <a:blip r:embed="rId5"/>
          <a:stretch>
            <a:fillRect/>
          </a:stretch>
        </p:blipFill>
        <p:spPr>
          <a:xfrm>
            <a:off x="4561038" y="3777576"/>
            <a:ext cx="3217653" cy="2326506"/>
          </a:xfrm>
          <a:prstGeom prst="rect">
            <a:avLst/>
          </a:prstGeom>
        </p:spPr>
      </p:pic>
    </p:spTree>
    <p:extLst>
      <p:ext uri="{BB962C8B-B14F-4D97-AF65-F5344CB8AC3E}">
        <p14:creationId xmlns:p14="http://schemas.microsoft.com/office/powerpoint/2010/main" val="117937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CFD9A28-2964-758C-6B2B-2E41515EAA86}"/>
              </a:ext>
            </a:extLst>
          </p:cNvPr>
          <p:cNvSpPr>
            <a:spLocks noGrp="1"/>
          </p:cNvSpPr>
          <p:nvPr>
            <p:ph type="ctrTitle"/>
          </p:nvPr>
        </p:nvSpPr>
        <p:spPr>
          <a:xfrm>
            <a:off x="3172748" y="136525"/>
            <a:ext cx="5846504" cy="732309"/>
          </a:xfrm>
          <a:solidFill>
            <a:schemeClr val="bg1">
              <a:alpha val="95000"/>
            </a:schemeClr>
          </a:solidFill>
        </p:spPr>
        <p:txBody>
          <a:bodyPr>
            <a:noAutofit/>
          </a:bodyPr>
          <a:lstStyle/>
          <a:p>
            <a:r>
              <a:rPr lang="en-US" sz="4400" b="1" u="sng" dirty="0">
                <a:latin typeface="Franklin Gothic Medium" panose="020B0603020102020204" pitchFamily="34" charset="0"/>
              </a:rPr>
              <a:t>Naloxone</a:t>
            </a:r>
          </a:p>
        </p:txBody>
      </p:sp>
      <p:sp>
        <p:nvSpPr>
          <p:cNvPr id="11" name="Footer Placeholder 10">
            <a:extLst>
              <a:ext uri="{FF2B5EF4-FFF2-40B4-BE49-F238E27FC236}">
                <a16:creationId xmlns:a16="http://schemas.microsoft.com/office/drawing/2014/main" id="{920D5C34-03C6-FCD8-0FC7-BC944A5DF488}"/>
              </a:ext>
            </a:extLst>
          </p:cNvPr>
          <p:cNvSpPr>
            <a:spLocks noGrp="1"/>
          </p:cNvSpPr>
          <p:nvPr>
            <p:ph type="ftr" sz="quarter" idx="11"/>
          </p:nvPr>
        </p:nvSpPr>
        <p:spPr>
          <a:solidFill>
            <a:schemeClr val="bg1"/>
          </a:solidFill>
        </p:spPr>
        <p:txBody>
          <a:bodyPr/>
          <a:lstStyle/>
          <a:p>
            <a:r>
              <a:rPr lang="en-US" b="1" dirty="0">
                <a:solidFill>
                  <a:schemeClr val="tx1"/>
                </a:solidFill>
              </a:rPr>
              <a:t>Shoreline Community College Opioid Overdose Response: Updated 06/04/24</a:t>
            </a:r>
          </a:p>
        </p:txBody>
      </p:sp>
      <p:sp>
        <p:nvSpPr>
          <p:cNvPr id="12" name="Slide Number Placeholder 11">
            <a:extLst>
              <a:ext uri="{FF2B5EF4-FFF2-40B4-BE49-F238E27FC236}">
                <a16:creationId xmlns:a16="http://schemas.microsoft.com/office/drawing/2014/main" id="{F475F3AD-F74F-8763-3811-038AFD08D7C4}"/>
              </a:ext>
            </a:extLst>
          </p:cNvPr>
          <p:cNvSpPr>
            <a:spLocks noGrp="1"/>
          </p:cNvSpPr>
          <p:nvPr>
            <p:ph type="sldNum" sz="quarter" idx="12"/>
          </p:nvPr>
        </p:nvSpPr>
        <p:spPr>
          <a:xfrm>
            <a:off x="11104775" y="6356350"/>
            <a:ext cx="249024" cy="365125"/>
          </a:xfrm>
          <a:solidFill>
            <a:schemeClr val="bg1"/>
          </a:solidFill>
        </p:spPr>
        <p:txBody>
          <a:bodyPr/>
          <a:lstStyle/>
          <a:p>
            <a:fld id="{0D59DE6E-E67B-554D-833B-2860A22AC882}" type="slidenum">
              <a:rPr lang="en-US" b="1" smtClean="0">
                <a:solidFill>
                  <a:schemeClr val="tx1"/>
                </a:solidFill>
              </a:rPr>
              <a:t>5</a:t>
            </a:fld>
            <a:endParaRPr lang="en-US" b="1" dirty="0">
              <a:solidFill>
                <a:schemeClr val="tx1"/>
              </a:solidFill>
            </a:endParaRPr>
          </a:p>
        </p:txBody>
      </p:sp>
      <p:sp>
        <p:nvSpPr>
          <p:cNvPr id="2" name="Title 1">
            <a:extLst>
              <a:ext uri="{FF2B5EF4-FFF2-40B4-BE49-F238E27FC236}">
                <a16:creationId xmlns:a16="http://schemas.microsoft.com/office/drawing/2014/main" id="{368DD276-7B7F-49E3-6FD2-7533631A8C9D}"/>
              </a:ext>
            </a:extLst>
          </p:cNvPr>
          <p:cNvSpPr txBox="1">
            <a:spLocks/>
          </p:cNvSpPr>
          <p:nvPr/>
        </p:nvSpPr>
        <p:spPr>
          <a:xfrm>
            <a:off x="478882" y="1238404"/>
            <a:ext cx="11234236" cy="4834689"/>
          </a:xfrm>
          <a:prstGeom prst="rect">
            <a:avLst/>
          </a:prstGeom>
          <a:solidFill>
            <a:schemeClr val="bg1">
              <a:alpha val="95000"/>
            </a:schemeClr>
          </a:solidFill>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buFont typeface="Arial" panose="020B0604020202020204" pitchFamily="34" charset="0"/>
              <a:buChar char="•"/>
            </a:pPr>
            <a:r>
              <a:rPr lang="en-US" sz="1600" dirty="0">
                <a:latin typeface="Franklin Gothic Book" panose="020B0503020102020204" pitchFamily="34" charset="0"/>
              </a:rPr>
              <a:t>Naloxone works by reversing effects of an overdose</a:t>
            </a:r>
          </a:p>
          <a:p>
            <a:pPr marL="285750" indent="-285750" algn="l">
              <a:buFont typeface="Arial" panose="020B0604020202020204" pitchFamily="34" charset="0"/>
              <a:buChar char="•"/>
            </a:pPr>
            <a:endParaRPr lang="en-US" sz="1600" dirty="0">
              <a:latin typeface="Franklin Gothic Book" panose="020B0503020102020204" pitchFamily="34" charset="0"/>
            </a:endParaRPr>
          </a:p>
          <a:p>
            <a:pPr marL="285750" indent="-285750" algn="l">
              <a:buFont typeface="Arial" panose="020B0604020202020204" pitchFamily="34" charset="0"/>
              <a:buChar char="•"/>
            </a:pPr>
            <a:r>
              <a:rPr lang="en-US" sz="1600" dirty="0">
                <a:latin typeface="Franklin Gothic Book" panose="020B0503020102020204" pitchFamily="34" charset="0"/>
              </a:rPr>
              <a:t>The only purpose is to reverse overdose; there is no abuse potential, and this medication cannot produce a “high”</a:t>
            </a:r>
          </a:p>
          <a:p>
            <a:pPr marL="285750" indent="-285750" algn="l">
              <a:buFont typeface="Arial" panose="020B0604020202020204" pitchFamily="34" charset="0"/>
              <a:buChar char="•"/>
            </a:pPr>
            <a:endParaRPr lang="en-US" sz="1600" dirty="0">
              <a:latin typeface="Franklin Gothic Book" panose="020B0503020102020204" pitchFamily="34" charset="0"/>
            </a:endParaRPr>
          </a:p>
          <a:p>
            <a:pPr marL="285750" indent="-285750" algn="l">
              <a:buFont typeface="Arial" panose="020B0604020202020204" pitchFamily="34" charset="0"/>
              <a:buChar char="•"/>
            </a:pPr>
            <a:r>
              <a:rPr lang="en-US" sz="1600" dirty="0">
                <a:latin typeface="Franklin Gothic Book" panose="020B0503020102020204" pitchFamily="34" charset="0"/>
              </a:rPr>
              <a:t>Naloxone is safe. It is as nontoxic as water and has no potential for addiction. If a person has not taken opioids, naloxone will not hurt them.</a:t>
            </a:r>
          </a:p>
          <a:p>
            <a:pPr marL="285750" indent="-285750" algn="l">
              <a:buFont typeface="Arial" panose="020B0604020202020204" pitchFamily="34" charset="0"/>
              <a:buChar char="•"/>
            </a:pPr>
            <a:endParaRPr lang="en-US" sz="1600" dirty="0">
              <a:latin typeface="Franklin Gothic Book" panose="020B0503020102020204" pitchFamily="34" charset="0"/>
            </a:endParaRPr>
          </a:p>
          <a:p>
            <a:pPr marL="285750" indent="-285750" algn="l">
              <a:buFont typeface="Arial" panose="020B0604020202020204" pitchFamily="34" charset="0"/>
              <a:buChar char="•"/>
            </a:pPr>
            <a:r>
              <a:rPr lang="en-US" sz="1600" dirty="0">
                <a:latin typeface="Franklin Gothic Book" panose="020B0503020102020204" pitchFamily="34" charset="0"/>
              </a:rPr>
              <a:t>Onset of action is about 2-3 minute</a:t>
            </a:r>
          </a:p>
          <a:p>
            <a:pPr marL="285750" indent="-285750" algn="l">
              <a:buFont typeface="Arial" panose="020B0604020202020204" pitchFamily="34" charset="0"/>
              <a:buChar char="•"/>
            </a:pPr>
            <a:endParaRPr lang="en-US" sz="1600" dirty="0">
              <a:latin typeface="Franklin Gothic Book" panose="020B0503020102020204" pitchFamily="34" charset="0"/>
            </a:endParaRPr>
          </a:p>
          <a:p>
            <a:pPr marL="285750" indent="-285750" algn="l">
              <a:buFont typeface="Arial" panose="020B0604020202020204" pitchFamily="34" charset="0"/>
              <a:buChar char="•"/>
            </a:pPr>
            <a:r>
              <a:rPr lang="en-US" sz="1600" dirty="0">
                <a:latin typeface="Franklin Gothic Book" panose="020B0503020102020204" pitchFamily="34" charset="0"/>
              </a:rPr>
              <a:t>Duration of action is 30-120 minutes depending on method of administration</a:t>
            </a:r>
          </a:p>
          <a:p>
            <a:pPr marL="285750" indent="-285750" algn="l">
              <a:buFont typeface="Arial" panose="020B0604020202020204" pitchFamily="34" charset="0"/>
              <a:buChar char="•"/>
            </a:pPr>
            <a:endParaRPr lang="en-US" sz="1600" dirty="0">
              <a:latin typeface="Franklin Gothic Book" panose="020B0503020102020204" pitchFamily="34" charset="0"/>
            </a:endParaRPr>
          </a:p>
          <a:p>
            <a:pPr marL="285750" indent="-285750" algn="l">
              <a:buFont typeface="Arial" panose="020B0604020202020204" pitchFamily="34" charset="0"/>
              <a:buChar char="•"/>
            </a:pPr>
            <a:r>
              <a:rPr lang="en-US" sz="1600" dirty="0">
                <a:latin typeface="Franklin Gothic Book" panose="020B0503020102020204" pitchFamily="34" charset="0"/>
              </a:rPr>
              <a:t>It will not reverse an overdose caused by other drugs, only opioids</a:t>
            </a:r>
          </a:p>
          <a:p>
            <a:pPr marL="285750" indent="-285750" algn="l">
              <a:buFont typeface="Arial" panose="020B0604020202020204" pitchFamily="34" charset="0"/>
              <a:buChar char="•"/>
            </a:pPr>
            <a:endParaRPr lang="en-US" sz="1600" dirty="0">
              <a:latin typeface="Franklin Gothic Book" panose="020B0503020102020204" pitchFamily="34" charset="0"/>
            </a:endParaRPr>
          </a:p>
          <a:p>
            <a:pPr marL="285750" indent="-285750" algn="l">
              <a:buFont typeface="Arial" panose="020B0604020202020204" pitchFamily="34" charset="0"/>
              <a:buChar char="•"/>
            </a:pPr>
            <a:r>
              <a:rPr lang="en-US" sz="1600" dirty="0">
                <a:latin typeface="Franklin Gothic Book" panose="020B0503020102020204" pitchFamily="34" charset="0"/>
              </a:rPr>
              <a:t>May be used in children and pregnant women</a:t>
            </a:r>
          </a:p>
          <a:p>
            <a:pPr marL="285750" indent="-285750" algn="l">
              <a:buFont typeface="Arial" panose="020B0604020202020204" pitchFamily="34" charset="0"/>
              <a:buChar char="•"/>
            </a:pPr>
            <a:endParaRPr lang="en-US" sz="1600" dirty="0">
              <a:latin typeface="Franklin Gothic Book" panose="020B0503020102020204" pitchFamily="34" charset="0"/>
            </a:endParaRPr>
          </a:p>
          <a:p>
            <a:pPr marL="285750" indent="-285750" algn="l">
              <a:buFont typeface="Arial" panose="020B0604020202020204" pitchFamily="34" charset="0"/>
              <a:buChar char="•"/>
            </a:pPr>
            <a:r>
              <a:rPr lang="en-US" sz="1600" dirty="0">
                <a:latin typeface="Franklin Gothic Book" panose="020B0503020102020204" pitchFamily="34" charset="0"/>
              </a:rPr>
              <a:t>Pay attention to the expiration date for any naloxone product. Most have an expiration date of about 12-18 months.</a:t>
            </a:r>
          </a:p>
          <a:p>
            <a:pPr marL="285750" indent="-285750" algn="l">
              <a:buFont typeface="Arial" panose="020B0604020202020204" pitchFamily="34" charset="0"/>
              <a:buChar char="•"/>
            </a:pPr>
            <a:endParaRPr lang="en-US" sz="1600" dirty="0">
              <a:latin typeface="Franklin Gothic Book" panose="020B0503020102020204" pitchFamily="34" charset="0"/>
            </a:endParaRPr>
          </a:p>
          <a:p>
            <a:pPr marL="285750" indent="-285750" algn="l">
              <a:buFont typeface="Arial" panose="020B0604020202020204" pitchFamily="34" charset="0"/>
              <a:buChar char="•"/>
            </a:pPr>
            <a:r>
              <a:rPr lang="en-US" sz="1600" dirty="0">
                <a:latin typeface="Franklin Gothic Book" panose="020B0503020102020204" pitchFamily="34" charset="0"/>
              </a:rPr>
              <a:t>Also known by the name brand product NARCAN</a:t>
            </a:r>
          </a:p>
          <a:p>
            <a:pPr marL="742950" lvl="1" indent="-285750">
              <a:buFont typeface="Arial" panose="020B0604020202020204" pitchFamily="34" charset="0"/>
              <a:buChar char="•"/>
            </a:pPr>
            <a:r>
              <a:rPr lang="en-US" sz="1400" dirty="0">
                <a:latin typeface="Franklin Gothic Book" panose="020B0503020102020204" pitchFamily="34" charset="0"/>
              </a:rPr>
              <a:t>Narcan is to naloxone as Advil is to ibuprofen or Tylenol is to acetaminophen or Kleenex is to facial tissues</a:t>
            </a:r>
          </a:p>
          <a:p>
            <a:pPr marL="285750" indent="-285750" algn="l">
              <a:buFont typeface="Arial" panose="020B0604020202020204" pitchFamily="34" charset="0"/>
              <a:buChar char="•"/>
            </a:pPr>
            <a:endParaRPr lang="en-US" sz="1600" dirty="0">
              <a:latin typeface="Franklin Gothic Book" panose="020B0503020102020204" pitchFamily="34" charset="0"/>
            </a:endParaRPr>
          </a:p>
        </p:txBody>
      </p:sp>
    </p:spTree>
    <p:extLst>
      <p:ext uri="{BB962C8B-B14F-4D97-AF65-F5344CB8AC3E}">
        <p14:creationId xmlns:p14="http://schemas.microsoft.com/office/powerpoint/2010/main" val="406577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pc="600" dirty="0">
                <a:solidFill>
                  <a:srgbClr val="00685E"/>
                </a:solidFill>
                <a:latin typeface="Franklin Gothic Medium" panose="020B0603020102020204" pitchFamily="34" charset="0"/>
              </a:rPr>
              <a:t>Identifying an Overdose</a:t>
            </a: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8DC05D99-3914-EF47-6AD4-DA5E7621E763}"/>
              </a:ext>
            </a:extLst>
          </p:cNvPr>
          <p:cNvSpPr>
            <a:spLocks noGrp="1"/>
          </p:cNvSpPr>
          <p:nvPr>
            <p:ph type="ftr" sz="quarter" idx="11"/>
          </p:nvPr>
        </p:nvSpPr>
        <p:spPr>
          <a:solidFill>
            <a:schemeClr val="bg1"/>
          </a:solidFill>
        </p:spPr>
        <p:txBody>
          <a:bodyPr/>
          <a:lstStyle/>
          <a:p>
            <a:r>
              <a:rPr lang="en-US" b="1" dirty="0">
                <a:solidFill>
                  <a:schemeClr val="tx1"/>
                </a:solidFill>
              </a:rPr>
              <a:t>Shoreline Community College Opioid Overdose Response: Updated 06/04/24</a:t>
            </a:r>
          </a:p>
        </p:txBody>
      </p:sp>
      <p:sp>
        <p:nvSpPr>
          <p:cNvPr id="3" name="Slide Number Placeholder 2">
            <a:extLst>
              <a:ext uri="{FF2B5EF4-FFF2-40B4-BE49-F238E27FC236}">
                <a16:creationId xmlns:a16="http://schemas.microsoft.com/office/drawing/2014/main" id="{B1056FC6-070A-EF08-2F76-B71BCBF890E5}"/>
              </a:ext>
            </a:extLst>
          </p:cNvPr>
          <p:cNvSpPr>
            <a:spLocks noGrp="1"/>
          </p:cNvSpPr>
          <p:nvPr>
            <p:ph type="sldNum" sz="quarter" idx="12"/>
          </p:nvPr>
        </p:nvSpPr>
        <p:spPr>
          <a:xfrm>
            <a:off x="11067068" y="6356350"/>
            <a:ext cx="286732" cy="365125"/>
          </a:xfrm>
          <a:solidFill>
            <a:schemeClr val="bg1"/>
          </a:solidFill>
        </p:spPr>
        <p:txBody>
          <a:bodyPr/>
          <a:lstStyle/>
          <a:p>
            <a:fld id="{0D59DE6E-E67B-554D-833B-2860A22AC882}" type="slidenum">
              <a:rPr lang="en-US" b="1" smtClean="0">
                <a:solidFill>
                  <a:schemeClr val="tx1"/>
                </a:solidFill>
              </a:rPr>
              <a:t>6</a:t>
            </a:fld>
            <a:endParaRPr lang="en-US" b="1" dirty="0">
              <a:solidFill>
                <a:schemeClr val="tx1"/>
              </a:solidFill>
            </a:endParaRPr>
          </a:p>
        </p:txBody>
      </p:sp>
      <p:pic>
        <p:nvPicPr>
          <p:cNvPr id="4" name="Content Placeholder 10">
            <a:extLst>
              <a:ext uri="{FF2B5EF4-FFF2-40B4-BE49-F238E27FC236}">
                <a16:creationId xmlns:a16="http://schemas.microsoft.com/office/drawing/2014/main" id="{DDD6E655-8281-06A7-FD31-F66DCE7A8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3154" y="1"/>
            <a:ext cx="3938846" cy="6356350"/>
          </a:xfrm>
          <a:prstGeom prst="rect">
            <a:avLst/>
          </a:prstGeom>
        </p:spPr>
      </p:pic>
      <p:graphicFrame>
        <p:nvGraphicFramePr>
          <p:cNvPr id="6" name="Content Placeholder 3">
            <a:extLst>
              <a:ext uri="{FF2B5EF4-FFF2-40B4-BE49-F238E27FC236}">
                <a16:creationId xmlns:a16="http://schemas.microsoft.com/office/drawing/2014/main" id="{24920C1C-7199-18F8-BA10-DA4525BE9B84}"/>
              </a:ext>
            </a:extLst>
          </p:cNvPr>
          <p:cNvGraphicFramePr>
            <a:graphicFrameLocks/>
          </p:cNvGraphicFramePr>
          <p:nvPr>
            <p:extLst>
              <p:ext uri="{D42A27DB-BD31-4B8C-83A1-F6EECF244321}">
                <p14:modId xmlns:p14="http://schemas.microsoft.com/office/powerpoint/2010/main" val="4245942439"/>
              </p:ext>
            </p:extLst>
          </p:nvPr>
        </p:nvGraphicFramePr>
        <p:xfrm>
          <a:off x="243427" y="1996440"/>
          <a:ext cx="7863840" cy="2865120"/>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2088700130"/>
                    </a:ext>
                  </a:extLst>
                </a:gridCol>
                <a:gridCol w="3931920">
                  <a:extLst>
                    <a:ext uri="{9D8B030D-6E8A-4147-A177-3AD203B41FA5}">
                      <a16:colId xmlns:a16="http://schemas.microsoft.com/office/drawing/2014/main" val="10522667"/>
                    </a:ext>
                  </a:extLst>
                </a:gridCol>
              </a:tblGrid>
              <a:tr h="370840">
                <a:tc>
                  <a:txBody>
                    <a:bodyPr/>
                    <a:lstStyle/>
                    <a:p>
                      <a:r>
                        <a:rPr lang="en-US" dirty="0"/>
                        <a:t>REALLY HIGH</a:t>
                      </a:r>
                    </a:p>
                  </a:txBody>
                  <a:tcPr marL="86061" marR="86061"/>
                </a:tc>
                <a:tc>
                  <a:txBody>
                    <a:bodyPr/>
                    <a:lstStyle/>
                    <a:p>
                      <a:r>
                        <a:rPr lang="en-US" dirty="0"/>
                        <a:t>OVERDOSE</a:t>
                      </a:r>
                    </a:p>
                  </a:txBody>
                  <a:tcPr marL="86061" marR="86061"/>
                </a:tc>
                <a:extLst>
                  <a:ext uri="{0D108BD9-81ED-4DB2-BD59-A6C34878D82A}">
                    <a16:rowId xmlns:a16="http://schemas.microsoft.com/office/drawing/2014/main" val="1239486831"/>
                  </a:ext>
                </a:extLst>
              </a:tr>
              <a:tr h="370840">
                <a:tc>
                  <a:txBody>
                    <a:bodyPr/>
                    <a:lstStyle/>
                    <a:p>
                      <a:r>
                        <a:rPr lang="en-US" dirty="0"/>
                        <a:t>Muscles becomes relaxed</a:t>
                      </a:r>
                    </a:p>
                  </a:txBody>
                  <a:tcPr marL="86061" marR="86061"/>
                </a:tc>
                <a:tc>
                  <a:txBody>
                    <a:bodyPr/>
                    <a:lstStyle/>
                    <a:p>
                      <a:r>
                        <a:rPr lang="en-US" dirty="0"/>
                        <a:t>Pale, clammy skin</a:t>
                      </a:r>
                    </a:p>
                  </a:txBody>
                  <a:tcPr marL="86061" marR="86061"/>
                </a:tc>
                <a:extLst>
                  <a:ext uri="{0D108BD9-81ED-4DB2-BD59-A6C34878D82A}">
                    <a16:rowId xmlns:a16="http://schemas.microsoft.com/office/drawing/2014/main" val="1447128172"/>
                  </a:ext>
                </a:extLst>
              </a:tr>
              <a:tr h="370840">
                <a:tc>
                  <a:txBody>
                    <a:bodyPr/>
                    <a:lstStyle/>
                    <a:p>
                      <a:r>
                        <a:rPr lang="en-US" dirty="0"/>
                        <a:t>Speech is slowed or slurred</a:t>
                      </a:r>
                    </a:p>
                  </a:txBody>
                  <a:tcPr marL="86061" marR="86061"/>
                </a:tc>
                <a:tc>
                  <a:txBody>
                    <a:bodyPr/>
                    <a:lstStyle/>
                    <a:p>
                      <a:r>
                        <a:rPr lang="en-US" dirty="0"/>
                        <a:t>Breathing is infrequent or has stopped</a:t>
                      </a:r>
                    </a:p>
                  </a:txBody>
                  <a:tcPr marL="86061" marR="86061"/>
                </a:tc>
                <a:extLst>
                  <a:ext uri="{0D108BD9-81ED-4DB2-BD59-A6C34878D82A}">
                    <a16:rowId xmlns:a16="http://schemas.microsoft.com/office/drawing/2014/main" val="2672202889"/>
                  </a:ext>
                </a:extLst>
              </a:tr>
              <a:tr h="370840">
                <a:tc>
                  <a:txBody>
                    <a:bodyPr/>
                    <a:lstStyle/>
                    <a:p>
                      <a:r>
                        <a:rPr lang="en-US" dirty="0"/>
                        <a:t>Sleepy looking</a:t>
                      </a:r>
                    </a:p>
                  </a:txBody>
                  <a:tcPr marL="86061" marR="86061"/>
                </a:tc>
                <a:tc>
                  <a:txBody>
                    <a:bodyPr/>
                    <a:lstStyle/>
                    <a:p>
                      <a:r>
                        <a:rPr lang="en-US" dirty="0"/>
                        <a:t>Deep snoring or gurgling</a:t>
                      </a:r>
                    </a:p>
                  </a:txBody>
                  <a:tcPr marL="86061" marR="86061"/>
                </a:tc>
                <a:extLst>
                  <a:ext uri="{0D108BD9-81ED-4DB2-BD59-A6C34878D82A}">
                    <a16:rowId xmlns:a16="http://schemas.microsoft.com/office/drawing/2014/main" val="390115974"/>
                  </a:ext>
                </a:extLst>
              </a:tr>
              <a:tr h="370840">
                <a:tc>
                  <a:txBody>
                    <a:bodyPr/>
                    <a:lstStyle/>
                    <a:p>
                      <a:r>
                        <a:rPr lang="en-US" dirty="0"/>
                        <a:t>Responsive to sternal rub, shouting, earlobe pinch</a:t>
                      </a:r>
                    </a:p>
                  </a:txBody>
                  <a:tcPr marL="86061" marR="86061"/>
                </a:tc>
                <a:tc>
                  <a:txBody>
                    <a:bodyPr/>
                    <a:lstStyle/>
                    <a:p>
                      <a:r>
                        <a:rPr lang="en-US" dirty="0"/>
                        <a:t>Unresponsive to any stimuli</a:t>
                      </a:r>
                    </a:p>
                  </a:txBody>
                  <a:tcPr marL="86061" marR="86061"/>
                </a:tc>
                <a:extLst>
                  <a:ext uri="{0D108BD9-81ED-4DB2-BD59-A6C34878D82A}">
                    <a16:rowId xmlns:a16="http://schemas.microsoft.com/office/drawing/2014/main" val="1612487771"/>
                  </a:ext>
                </a:extLst>
              </a:tr>
              <a:tr h="370840">
                <a:tc>
                  <a:txBody>
                    <a:bodyPr/>
                    <a:lstStyle/>
                    <a:p>
                      <a:r>
                        <a:rPr lang="en-US" dirty="0"/>
                        <a:t>Normal heart rate and/or pulse</a:t>
                      </a:r>
                    </a:p>
                  </a:txBody>
                  <a:tcPr marL="86061" marR="86061"/>
                </a:tc>
                <a:tc>
                  <a:txBody>
                    <a:bodyPr/>
                    <a:lstStyle/>
                    <a:p>
                      <a:r>
                        <a:rPr lang="en-US" dirty="0"/>
                        <a:t>Slow or no heart rate/pulse</a:t>
                      </a:r>
                    </a:p>
                  </a:txBody>
                  <a:tcPr marL="86061" marR="86061"/>
                </a:tc>
                <a:extLst>
                  <a:ext uri="{0D108BD9-81ED-4DB2-BD59-A6C34878D82A}">
                    <a16:rowId xmlns:a16="http://schemas.microsoft.com/office/drawing/2014/main" val="4099226812"/>
                  </a:ext>
                </a:extLst>
              </a:tr>
              <a:tr h="370840">
                <a:tc>
                  <a:txBody>
                    <a:bodyPr/>
                    <a:lstStyle/>
                    <a:p>
                      <a:r>
                        <a:rPr lang="en-US" dirty="0"/>
                        <a:t>Normal skin tone</a:t>
                      </a:r>
                    </a:p>
                  </a:txBody>
                  <a:tcPr marL="86061" marR="86061"/>
                </a:tc>
                <a:tc>
                  <a:txBody>
                    <a:bodyPr/>
                    <a:lstStyle/>
                    <a:p>
                      <a:r>
                        <a:rPr lang="en-US" dirty="0"/>
                        <a:t>Blue lips and/or face</a:t>
                      </a:r>
                    </a:p>
                  </a:txBody>
                  <a:tcPr marL="86061" marR="86061"/>
                </a:tc>
                <a:extLst>
                  <a:ext uri="{0D108BD9-81ED-4DB2-BD59-A6C34878D82A}">
                    <a16:rowId xmlns:a16="http://schemas.microsoft.com/office/drawing/2014/main" val="1774361728"/>
                  </a:ext>
                </a:extLst>
              </a:tr>
            </a:tbl>
          </a:graphicData>
        </a:graphic>
      </p:graphicFrame>
    </p:spTree>
    <p:extLst>
      <p:ext uri="{BB962C8B-B14F-4D97-AF65-F5344CB8AC3E}">
        <p14:creationId xmlns:p14="http://schemas.microsoft.com/office/powerpoint/2010/main" val="126743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CFD9A28-2964-758C-6B2B-2E41515EAA86}"/>
              </a:ext>
            </a:extLst>
          </p:cNvPr>
          <p:cNvSpPr>
            <a:spLocks noGrp="1"/>
          </p:cNvSpPr>
          <p:nvPr>
            <p:ph type="ctrTitle"/>
          </p:nvPr>
        </p:nvSpPr>
        <p:spPr>
          <a:xfrm>
            <a:off x="3849915" y="0"/>
            <a:ext cx="4492169" cy="424376"/>
          </a:xfrm>
          <a:solidFill>
            <a:schemeClr val="bg1">
              <a:lumMod val="75000"/>
              <a:alpha val="93000"/>
            </a:schemeClr>
          </a:solidFill>
        </p:spPr>
        <p:txBody>
          <a:bodyPr>
            <a:noAutofit/>
          </a:bodyPr>
          <a:lstStyle/>
          <a:p>
            <a:r>
              <a:rPr lang="en-US" sz="2800" b="1" u="sng" dirty="0">
                <a:latin typeface="Franklin Gothic Medium" panose="020B0603020102020204" pitchFamily="34" charset="0"/>
              </a:rPr>
              <a:t>How to Administer Naloxone</a:t>
            </a:r>
          </a:p>
        </p:txBody>
      </p:sp>
      <p:sp>
        <p:nvSpPr>
          <p:cNvPr id="11" name="Footer Placeholder 10">
            <a:extLst>
              <a:ext uri="{FF2B5EF4-FFF2-40B4-BE49-F238E27FC236}">
                <a16:creationId xmlns:a16="http://schemas.microsoft.com/office/drawing/2014/main" id="{920D5C34-03C6-FCD8-0FC7-BC944A5DF488}"/>
              </a:ext>
            </a:extLst>
          </p:cNvPr>
          <p:cNvSpPr>
            <a:spLocks noGrp="1"/>
          </p:cNvSpPr>
          <p:nvPr>
            <p:ph type="ftr" sz="quarter" idx="11"/>
          </p:nvPr>
        </p:nvSpPr>
        <p:spPr>
          <a:solidFill>
            <a:schemeClr val="bg1"/>
          </a:solidFill>
        </p:spPr>
        <p:txBody>
          <a:bodyPr/>
          <a:lstStyle/>
          <a:p>
            <a:r>
              <a:rPr lang="en-US" b="1" dirty="0">
                <a:solidFill>
                  <a:schemeClr val="tx1"/>
                </a:solidFill>
              </a:rPr>
              <a:t>Shoreline Community College Opioid Overdose Response: Updated 06/04/24</a:t>
            </a:r>
          </a:p>
        </p:txBody>
      </p:sp>
      <p:sp>
        <p:nvSpPr>
          <p:cNvPr id="12" name="Slide Number Placeholder 11">
            <a:extLst>
              <a:ext uri="{FF2B5EF4-FFF2-40B4-BE49-F238E27FC236}">
                <a16:creationId xmlns:a16="http://schemas.microsoft.com/office/drawing/2014/main" id="{F475F3AD-F74F-8763-3811-038AFD08D7C4}"/>
              </a:ext>
            </a:extLst>
          </p:cNvPr>
          <p:cNvSpPr>
            <a:spLocks noGrp="1"/>
          </p:cNvSpPr>
          <p:nvPr>
            <p:ph type="sldNum" sz="quarter" idx="12"/>
          </p:nvPr>
        </p:nvSpPr>
        <p:spPr>
          <a:xfrm>
            <a:off x="11104775" y="6356350"/>
            <a:ext cx="249024" cy="365125"/>
          </a:xfrm>
          <a:solidFill>
            <a:schemeClr val="bg1"/>
          </a:solidFill>
        </p:spPr>
        <p:txBody>
          <a:bodyPr/>
          <a:lstStyle/>
          <a:p>
            <a:fld id="{0D59DE6E-E67B-554D-833B-2860A22AC882}" type="slidenum">
              <a:rPr lang="en-US" b="1" smtClean="0">
                <a:solidFill>
                  <a:schemeClr val="tx1"/>
                </a:solidFill>
              </a:rPr>
              <a:t>7</a:t>
            </a:fld>
            <a:endParaRPr lang="en-US" b="1" dirty="0">
              <a:solidFill>
                <a:schemeClr val="tx1"/>
              </a:solidFill>
            </a:endParaRPr>
          </a:p>
        </p:txBody>
      </p:sp>
      <p:pic>
        <p:nvPicPr>
          <p:cNvPr id="1026" name="Picture 2" descr="Narcan: Who Should Carry It and How to Buy It Easily From Popular Stores -  CNET">
            <a:extLst>
              <a:ext uri="{FF2B5EF4-FFF2-40B4-BE49-F238E27FC236}">
                <a16:creationId xmlns:a16="http://schemas.microsoft.com/office/drawing/2014/main" id="{A27E3124-E4D8-C8AE-FA98-A0A0F4864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27" y="424376"/>
            <a:ext cx="11402640" cy="590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74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025AD716-55B2-33CA-A7CB-00227F69AFC7}"/>
              </a:ext>
            </a:extLst>
          </p:cNvPr>
          <p:cNvSpPr>
            <a:spLocks noGrp="1"/>
          </p:cNvSpPr>
          <p:nvPr>
            <p:ph type="ftr" sz="quarter" idx="11"/>
          </p:nvPr>
        </p:nvSpPr>
        <p:spPr>
          <a:solidFill>
            <a:schemeClr val="bg1"/>
          </a:solidFill>
        </p:spPr>
        <p:txBody>
          <a:bodyPr/>
          <a:lstStyle/>
          <a:p>
            <a:r>
              <a:rPr lang="en-US" dirty="0">
                <a:solidFill>
                  <a:schemeClr val="tx1"/>
                </a:solidFill>
              </a:rPr>
              <a:t>Shoreline Community College Opioid Overdose Response: Updated 06/04/24</a:t>
            </a:r>
          </a:p>
        </p:txBody>
      </p:sp>
      <p:sp>
        <p:nvSpPr>
          <p:cNvPr id="3" name="Slide Number Placeholder 2">
            <a:extLst>
              <a:ext uri="{FF2B5EF4-FFF2-40B4-BE49-F238E27FC236}">
                <a16:creationId xmlns:a16="http://schemas.microsoft.com/office/drawing/2014/main" id="{DC7AAFF3-9BAE-39CE-AF60-C8D4B406E887}"/>
              </a:ext>
            </a:extLst>
          </p:cNvPr>
          <p:cNvSpPr>
            <a:spLocks noGrp="1"/>
          </p:cNvSpPr>
          <p:nvPr>
            <p:ph type="sldNum" sz="quarter" idx="12"/>
          </p:nvPr>
        </p:nvSpPr>
        <p:spPr>
          <a:xfrm>
            <a:off x="11057640" y="6356350"/>
            <a:ext cx="296159" cy="365125"/>
          </a:xfrm>
          <a:solidFill>
            <a:schemeClr val="bg1"/>
          </a:solidFill>
        </p:spPr>
        <p:txBody>
          <a:bodyPr/>
          <a:lstStyle/>
          <a:p>
            <a:fld id="{0D59DE6E-E67B-554D-833B-2860A22AC882}" type="slidenum">
              <a:rPr lang="en-US" smtClean="0">
                <a:solidFill>
                  <a:schemeClr val="tx1"/>
                </a:solidFill>
              </a:rPr>
              <a:t>8</a:t>
            </a:fld>
            <a:endParaRPr lang="en-US" dirty="0">
              <a:solidFill>
                <a:schemeClr val="tx1"/>
              </a:solidFill>
            </a:endParaRPr>
          </a:p>
        </p:txBody>
      </p:sp>
      <p:sp>
        <p:nvSpPr>
          <p:cNvPr id="4" name="TextBox 3">
            <a:extLst>
              <a:ext uri="{FF2B5EF4-FFF2-40B4-BE49-F238E27FC236}">
                <a16:creationId xmlns:a16="http://schemas.microsoft.com/office/drawing/2014/main" id="{4E082F5F-89C9-E8FA-5A26-C2317D1CCC3F}"/>
              </a:ext>
            </a:extLst>
          </p:cNvPr>
          <p:cNvSpPr txBox="1"/>
          <p:nvPr/>
        </p:nvSpPr>
        <p:spPr>
          <a:xfrm>
            <a:off x="243427" y="1162428"/>
            <a:ext cx="8124718" cy="4647426"/>
          </a:xfrm>
          <a:prstGeom prst="rect">
            <a:avLst/>
          </a:prstGeom>
          <a:noFill/>
        </p:spPr>
        <p:txBody>
          <a:bodyPr wrap="square" rtlCol="0" anchor="ctr">
            <a:spAutoFit/>
          </a:bodyPr>
          <a:lstStyle/>
          <a:p>
            <a:pPr marL="285750" indent="-285750">
              <a:buFont typeface="Arial" panose="020B0604020202020204" pitchFamily="34" charset="0"/>
              <a:buChar char="•"/>
            </a:pPr>
            <a:r>
              <a:rPr lang="en-US" sz="2000" dirty="0">
                <a:latin typeface="Franklin Gothic Book" panose="020B0503020102020204" pitchFamily="34" charset="0"/>
              </a:rPr>
              <a:t>Identify suspected opioid overdose</a:t>
            </a:r>
          </a:p>
          <a:p>
            <a:pPr marL="285750" indent="-285750">
              <a:buFont typeface="Arial" panose="020B0604020202020204" pitchFamily="34" charset="0"/>
              <a:buChar char="•"/>
            </a:pPr>
            <a:endParaRPr lang="en-US" sz="2000" dirty="0">
              <a:latin typeface="Franklin Gothic Book" panose="020B0503020102020204" pitchFamily="34" charset="0"/>
            </a:endParaRPr>
          </a:p>
          <a:p>
            <a:pPr marL="285750" indent="-285750">
              <a:buFont typeface="Arial" panose="020B0604020202020204" pitchFamily="34" charset="0"/>
              <a:buChar char="•"/>
            </a:pPr>
            <a:r>
              <a:rPr lang="en-US" sz="2000" dirty="0">
                <a:latin typeface="Franklin Gothic Book" panose="020B0503020102020204" pitchFamily="34" charset="0"/>
              </a:rPr>
              <a:t>Contact Campus Security and 9-1-1 immediately</a:t>
            </a:r>
          </a:p>
          <a:p>
            <a:pPr marL="285750" indent="-285750">
              <a:buFont typeface="Arial" panose="020B0604020202020204" pitchFamily="34" charset="0"/>
              <a:buChar char="•"/>
            </a:pPr>
            <a:endParaRPr lang="en-US" sz="2000" dirty="0">
              <a:latin typeface="Franklin Gothic Book" panose="020B0503020102020204" pitchFamily="34" charset="0"/>
            </a:endParaRPr>
          </a:p>
          <a:p>
            <a:pPr marL="285750" indent="-285750">
              <a:buFont typeface="Arial" panose="020B0604020202020204" pitchFamily="34" charset="0"/>
              <a:buChar char="•"/>
            </a:pPr>
            <a:r>
              <a:rPr lang="en-US" sz="2000" dirty="0">
                <a:latin typeface="Franklin Gothic Book" panose="020B0503020102020204" pitchFamily="34" charset="0"/>
              </a:rPr>
              <a:t>Recruit assistance if possible</a:t>
            </a:r>
          </a:p>
          <a:p>
            <a:pPr marL="285750" indent="-285750">
              <a:buFont typeface="Arial" panose="020B0604020202020204" pitchFamily="34" charset="0"/>
              <a:buChar char="•"/>
            </a:pPr>
            <a:endParaRPr lang="en-US" sz="2000" dirty="0">
              <a:latin typeface="Franklin Gothic Book" panose="020B0503020102020204" pitchFamily="34" charset="0"/>
            </a:endParaRPr>
          </a:p>
          <a:p>
            <a:pPr marL="285750" indent="-285750">
              <a:buFont typeface="Arial" panose="020B0604020202020204" pitchFamily="34" charset="0"/>
              <a:buChar char="•"/>
            </a:pPr>
            <a:r>
              <a:rPr lang="en-US" sz="2000" dirty="0">
                <a:latin typeface="Franklin Gothic Book" panose="020B0503020102020204" pitchFamily="34" charset="0"/>
              </a:rPr>
              <a:t>Follow all directions of Campus Security, 9-1-1 dispatch, and emergency responders</a:t>
            </a:r>
          </a:p>
          <a:p>
            <a:pPr marL="285750" indent="-285750">
              <a:buFont typeface="Arial" panose="020B0604020202020204" pitchFamily="34" charset="0"/>
              <a:buChar char="•"/>
            </a:pPr>
            <a:endParaRPr lang="en-US" sz="2000" dirty="0">
              <a:latin typeface="Franklin Gothic Book" panose="020B0503020102020204" pitchFamily="34" charset="0"/>
            </a:endParaRPr>
          </a:p>
          <a:p>
            <a:pPr marL="285750" indent="-285750">
              <a:buFont typeface="Arial" panose="020B0604020202020204" pitchFamily="34" charset="0"/>
              <a:buChar char="•"/>
            </a:pPr>
            <a:r>
              <a:rPr lang="en-US" sz="2000" dirty="0">
                <a:latin typeface="Franklin Gothic Book" panose="020B0503020102020204" pitchFamily="34" charset="0"/>
              </a:rPr>
              <a:t>If you touched the person, items, or surfaces in the vicinity of the overdose, thoroughly wash your hands as soon as reasonable</a:t>
            </a:r>
          </a:p>
          <a:p>
            <a:pPr marL="285750" indent="-285750">
              <a:buFont typeface="Arial" panose="020B0604020202020204" pitchFamily="34" charset="0"/>
              <a:buChar char="•"/>
            </a:pPr>
            <a:endParaRPr lang="en-US" sz="2000" dirty="0">
              <a:latin typeface="Franklin Gothic Book" panose="020B0503020102020204" pitchFamily="34" charset="0"/>
            </a:endParaRPr>
          </a:p>
          <a:p>
            <a:pPr marL="285750" indent="-285750">
              <a:buFont typeface="Arial" panose="020B0604020202020204" pitchFamily="34" charset="0"/>
              <a:buChar char="•"/>
            </a:pPr>
            <a:r>
              <a:rPr lang="en-US" sz="2000" dirty="0">
                <a:latin typeface="Franklin Gothic Book" panose="020B0503020102020204" pitchFamily="34" charset="0"/>
              </a:rPr>
              <a:t>Provide all information that you have; do not omit anything and do not guess</a:t>
            </a:r>
          </a:p>
          <a:p>
            <a:pPr marL="285750" indent="-285750">
              <a:buFont typeface="Arial" panose="020B0604020202020204" pitchFamily="34" charset="0"/>
              <a:buChar char="•"/>
            </a:pPr>
            <a:endParaRPr lang="en-US" sz="1600" dirty="0">
              <a:latin typeface="Franklin Gothic Book" panose="020B0503020102020204" pitchFamily="34" charset="0"/>
            </a:endParaRPr>
          </a:p>
        </p:txBody>
      </p:sp>
      <p:sp>
        <p:nvSpPr>
          <p:cNvPr id="5" name="Title 3">
            <a:extLst>
              <a:ext uri="{FF2B5EF4-FFF2-40B4-BE49-F238E27FC236}">
                <a16:creationId xmlns:a16="http://schemas.microsoft.com/office/drawing/2014/main" id="{C4D1263D-BBA6-01C2-6C9A-B174B11DBBBF}"/>
              </a:ext>
            </a:extLst>
          </p:cNvPr>
          <p:cNvSpPr txBox="1">
            <a:spLocks/>
          </p:cNvSpPr>
          <p:nvPr/>
        </p:nvSpPr>
        <p:spPr>
          <a:xfrm>
            <a:off x="243427" y="303596"/>
            <a:ext cx="7920682" cy="7851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spc="600" dirty="0">
                <a:solidFill>
                  <a:srgbClr val="00685E"/>
                </a:solidFill>
                <a:latin typeface="Franklin Gothic Medium" panose="020B0603020102020204" pitchFamily="34" charset="0"/>
              </a:rPr>
              <a:t>Shoreline Community College Opioid Overdose Response</a:t>
            </a:r>
          </a:p>
        </p:txBody>
      </p:sp>
    </p:spTree>
    <p:extLst>
      <p:ext uri="{BB962C8B-B14F-4D97-AF65-F5344CB8AC3E}">
        <p14:creationId xmlns:p14="http://schemas.microsoft.com/office/powerpoint/2010/main" val="175838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CFD9A28-2964-758C-6B2B-2E41515EAA86}"/>
              </a:ext>
            </a:extLst>
          </p:cNvPr>
          <p:cNvSpPr>
            <a:spLocks noGrp="1"/>
          </p:cNvSpPr>
          <p:nvPr>
            <p:ph type="ctrTitle"/>
          </p:nvPr>
        </p:nvSpPr>
        <p:spPr>
          <a:xfrm>
            <a:off x="478882" y="136525"/>
            <a:ext cx="11234236" cy="732309"/>
          </a:xfrm>
          <a:solidFill>
            <a:schemeClr val="bg1">
              <a:alpha val="95000"/>
            </a:schemeClr>
          </a:solidFill>
        </p:spPr>
        <p:txBody>
          <a:bodyPr>
            <a:noAutofit/>
          </a:bodyPr>
          <a:lstStyle/>
          <a:p>
            <a:r>
              <a:rPr lang="en-US" sz="4400" b="1" u="sng" dirty="0">
                <a:latin typeface="Franklin Gothic Medium" panose="020B0603020102020204" pitchFamily="34" charset="0"/>
              </a:rPr>
              <a:t>Campus Security Training and Response</a:t>
            </a:r>
          </a:p>
        </p:txBody>
      </p:sp>
      <p:sp>
        <p:nvSpPr>
          <p:cNvPr id="11" name="Footer Placeholder 10">
            <a:extLst>
              <a:ext uri="{FF2B5EF4-FFF2-40B4-BE49-F238E27FC236}">
                <a16:creationId xmlns:a16="http://schemas.microsoft.com/office/drawing/2014/main" id="{920D5C34-03C6-FCD8-0FC7-BC944A5DF488}"/>
              </a:ext>
            </a:extLst>
          </p:cNvPr>
          <p:cNvSpPr>
            <a:spLocks noGrp="1"/>
          </p:cNvSpPr>
          <p:nvPr>
            <p:ph type="ftr" sz="quarter" idx="11"/>
          </p:nvPr>
        </p:nvSpPr>
        <p:spPr>
          <a:solidFill>
            <a:schemeClr val="bg1"/>
          </a:solidFill>
        </p:spPr>
        <p:txBody>
          <a:bodyPr/>
          <a:lstStyle/>
          <a:p>
            <a:r>
              <a:rPr lang="en-US" b="1" dirty="0">
                <a:solidFill>
                  <a:schemeClr val="tx1"/>
                </a:solidFill>
              </a:rPr>
              <a:t>Shoreline Community College Opioid Overdose Response: Updated 06/04/24</a:t>
            </a:r>
          </a:p>
        </p:txBody>
      </p:sp>
      <p:sp>
        <p:nvSpPr>
          <p:cNvPr id="12" name="Slide Number Placeholder 11">
            <a:extLst>
              <a:ext uri="{FF2B5EF4-FFF2-40B4-BE49-F238E27FC236}">
                <a16:creationId xmlns:a16="http://schemas.microsoft.com/office/drawing/2014/main" id="{F475F3AD-F74F-8763-3811-038AFD08D7C4}"/>
              </a:ext>
            </a:extLst>
          </p:cNvPr>
          <p:cNvSpPr>
            <a:spLocks noGrp="1"/>
          </p:cNvSpPr>
          <p:nvPr>
            <p:ph type="sldNum" sz="quarter" idx="12"/>
          </p:nvPr>
        </p:nvSpPr>
        <p:spPr>
          <a:xfrm>
            <a:off x="11104775" y="6356350"/>
            <a:ext cx="249024" cy="365125"/>
          </a:xfrm>
          <a:solidFill>
            <a:schemeClr val="bg1"/>
          </a:solidFill>
        </p:spPr>
        <p:txBody>
          <a:bodyPr/>
          <a:lstStyle/>
          <a:p>
            <a:fld id="{0D59DE6E-E67B-554D-833B-2860A22AC882}" type="slidenum">
              <a:rPr lang="en-US" b="1" smtClean="0">
                <a:solidFill>
                  <a:schemeClr val="tx1"/>
                </a:solidFill>
              </a:rPr>
              <a:t>9</a:t>
            </a:fld>
            <a:endParaRPr lang="en-US" b="1" dirty="0">
              <a:solidFill>
                <a:schemeClr val="tx1"/>
              </a:solidFill>
            </a:endParaRPr>
          </a:p>
        </p:txBody>
      </p:sp>
      <p:sp>
        <p:nvSpPr>
          <p:cNvPr id="2" name="Title 1">
            <a:extLst>
              <a:ext uri="{FF2B5EF4-FFF2-40B4-BE49-F238E27FC236}">
                <a16:creationId xmlns:a16="http://schemas.microsoft.com/office/drawing/2014/main" id="{368DD276-7B7F-49E3-6FD2-7533631A8C9D}"/>
              </a:ext>
            </a:extLst>
          </p:cNvPr>
          <p:cNvSpPr txBox="1">
            <a:spLocks/>
          </p:cNvSpPr>
          <p:nvPr/>
        </p:nvSpPr>
        <p:spPr>
          <a:xfrm>
            <a:off x="478882" y="1238404"/>
            <a:ext cx="11234236" cy="4834689"/>
          </a:xfrm>
          <a:prstGeom prst="rect">
            <a:avLst/>
          </a:prstGeom>
          <a:solidFill>
            <a:schemeClr val="bg1">
              <a:alpha val="95000"/>
            </a:schemeClr>
          </a:solidFill>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buFont typeface="Arial" panose="020B0604020202020204" pitchFamily="34" charset="0"/>
              <a:buChar char="•"/>
            </a:pPr>
            <a:r>
              <a:rPr lang="en-US" sz="2000" dirty="0">
                <a:latin typeface="Franklin Gothic Book" panose="020B0503020102020204" pitchFamily="34" charset="0"/>
              </a:rPr>
              <a:t>Uniformed Campus Security personnel undergo annual training with a Shoreline Fire and King County Medic One Medical Services Officer</a:t>
            </a:r>
          </a:p>
          <a:p>
            <a:pPr marL="285750" indent="-285750" algn="l">
              <a:buFont typeface="Arial" panose="020B0604020202020204" pitchFamily="34" charset="0"/>
              <a:buChar char="•"/>
            </a:pPr>
            <a:endParaRPr lang="en-US" sz="2000" dirty="0">
              <a:latin typeface="Franklin Gothic Book" panose="020B0503020102020204" pitchFamily="34" charset="0"/>
            </a:endParaRPr>
          </a:p>
          <a:p>
            <a:pPr marL="285750" indent="-285750" algn="l">
              <a:buFont typeface="Arial" panose="020B0604020202020204" pitchFamily="34" charset="0"/>
              <a:buChar char="•"/>
            </a:pPr>
            <a:r>
              <a:rPr lang="en-US" sz="2000" dirty="0">
                <a:latin typeface="Franklin Gothic Book" panose="020B0503020102020204" pitchFamily="34" charset="0"/>
              </a:rPr>
              <a:t>Trained in administering NARCAN and how to conduct rescue breathing with a Bag Valve Mask</a:t>
            </a:r>
          </a:p>
          <a:p>
            <a:pPr marL="285750" indent="-285750" algn="l">
              <a:buFont typeface="Arial" panose="020B0604020202020204" pitchFamily="34" charset="0"/>
              <a:buChar char="•"/>
            </a:pPr>
            <a:endParaRPr lang="en-US" sz="2000" dirty="0">
              <a:latin typeface="Franklin Gothic Book" panose="020B0503020102020204" pitchFamily="34" charset="0"/>
            </a:endParaRPr>
          </a:p>
          <a:p>
            <a:pPr marL="285750" indent="-285750" algn="l">
              <a:buFont typeface="Arial" panose="020B0604020202020204" pitchFamily="34" charset="0"/>
              <a:buChar char="•"/>
            </a:pPr>
            <a:r>
              <a:rPr lang="en-US" sz="2000" dirty="0">
                <a:latin typeface="Franklin Gothic Book" panose="020B0503020102020204" pitchFamily="34" charset="0"/>
              </a:rPr>
              <a:t>Every situation will offer unique circumstances</a:t>
            </a:r>
          </a:p>
          <a:p>
            <a:pPr marL="285750" indent="-285750" algn="l">
              <a:buFont typeface="Arial" panose="020B0604020202020204" pitchFamily="34" charset="0"/>
              <a:buChar char="•"/>
            </a:pPr>
            <a:endParaRPr lang="en-US" sz="2000" dirty="0">
              <a:latin typeface="Franklin Gothic Book" panose="020B0503020102020204" pitchFamily="34" charset="0"/>
            </a:endParaRPr>
          </a:p>
          <a:p>
            <a:pPr marL="285750" indent="-285750" algn="l">
              <a:buFont typeface="Arial" panose="020B0604020202020204" pitchFamily="34" charset="0"/>
              <a:buChar char="•"/>
            </a:pPr>
            <a:r>
              <a:rPr lang="en-US" sz="2000" dirty="0">
                <a:latin typeface="Franklin Gothic Book" panose="020B0503020102020204" pitchFamily="34" charset="0"/>
              </a:rPr>
              <a:t>NARCAN is 20x as potent as the naloxone administered by medical personnel</a:t>
            </a:r>
          </a:p>
          <a:p>
            <a:pPr marL="285750" indent="-285750" algn="l">
              <a:buFont typeface="Arial" panose="020B0604020202020204" pitchFamily="34" charset="0"/>
              <a:buChar char="•"/>
            </a:pPr>
            <a:endParaRPr lang="en-US" sz="2000" dirty="0">
              <a:latin typeface="Franklin Gothic Book" panose="020B0503020102020204" pitchFamily="34" charset="0"/>
            </a:endParaRPr>
          </a:p>
          <a:p>
            <a:pPr marL="285750" indent="-285750" algn="l">
              <a:buFont typeface="Arial" panose="020B0604020202020204" pitchFamily="34" charset="0"/>
              <a:buChar char="•"/>
            </a:pPr>
            <a:r>
              <a:rPr lang="en-US" sz="2000" dirty="0">
                <a:latin typeface="Franklin Gothic Book" panose="020B0503020102020204" pitchFamily="34" charset="0"/>
              </a:rPr>
              <a:t>Patients can become violently ill or aggressive and hostile after administration of naloxone</a:t>
            </a:r>
          </a:p>
          <a:p>
            <a:pPr marL="285750" indent="-285750" algn="l">
              <a:buFont typeface="Arial" panose="020B0604020202020204" pitchFamily="34" charset="0"/>
              <a:buChar char="•"/>
            </a:pPr>
            <a:endParaRPr lang="en-US" sz="2000" dirty="0">
              <a:latin typeface="Franklin Gothic Book" panose="020B0503020102020204" pitchFamily="34" charset="0"/>
            </a:endParaRPr>
          </a:p>
          <a:p>
            <a:pPr marL="285750" indent="-285750" algn="l">
              <a:buFont typeface="Arial" panose="020B0604020202020204" pitchFamily="34" charset="0"/>
              <a:buChar char="•"/>
            </a:pPr>
            <a:r>
              <a:rPr lang="en-US" sz="2000" dirty="0">
                <a:latin typeface="Franklin Gothic Book" panose="020B0503020102020204" pitchFamily="34" charset="0"/>
              </a:rPr>
              <a:t>Naloxone was a shorter half-life than opioids; allowing a patient to refuse medical attention, become secluded and resume overdosing</a:t>
            </a:r>
          </a:p>
          <a:p>
            <a:pPr marL="285750" indent="-285750" algn="l">
              <a:buFont typeface="Arial" panose="020B0604020202020204" pitchFamily="34" charset="0"/>
              <a:buChar char="•"/>
            </a:pPr>
            <a:endParaRPr lang="en-US" sz="2000" dirty="0">
              <a:latin typeface="Franklin Gothic Book" panose="020B0503020102020204" pitchFamily="34" charset="0"/>
            </a:endParaRPr>
          </a:p>
          <a:p>
            <a:pPr marL="285750" indent="-285750" algn="l">
              <a:buFont typeface="Arial" panose="020B0604020202020204" pitchFamily="34" charset="0"/>
              <a:buChar char="•"/>
            </a:pPr>
            <a:r>
              <a:rPr lang="en-US" sz="2000" dirty="0">
                <a:latin typeface="Franklin Gothic Book" panose="020B0503020102020204" pitchFamily="34" charset="0"/>
              </a:rPr>
              <a:t>Potential of additional unknown hazards if administering to an unknown overdosing patient</a:t>
            </a:r>
          </a:p>
          <a:p>
            <a:pPr marL="285750" indent="-285750" algn="l">
              <a:buFont typeface="Arial" panose="020B0604020202020204" pitchFamily="34" charset="0"/>
              <a:buChar char="•"/>
            </a:pPr>
            <a:endParaRPr lang="en-US" sz="1600" dirty="0">
              <a:latin typeface="Franklin Gothic Book" panose="020B0503020102020204" pitchFamily="34" charset="0"/>
            </a:endParaRPr>
          </a:p>
        </p:txBody>
      </p:sp>
    </p:spTree>
    <p:extLst>
      <p:ext uri="{BB962C8B-B14F-4D97-AF65-F5344CB8AC3E}">
        <p14:creationId xmlns:p14="http://schemas.microsoft.com/office/powerpoint/2010/main" val="2531161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2371</TotalTime>
  <Words>1006</Words>
  <Application>Microsoft Office PowerPoint</Application>
  <PresentationFormat>Widescreen</PresentationFormat>
  <Paragraphs>153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Franklin Gothic Book</vt:lpstr>
      <vt:lpstr>Franklin Gothic Demi</vt:lpstr>
      <vt:lpstr>Franklin Gothic Medium</vt:lpstr>
      <vt:lpstr>Wingdings</vt:lpstr>
      <vt:lpstr>Office Theme</vt:lpstr>
      <vt:lpstr>PowerPoint Presentation</vt:lpstr>
      <vt:lpstr>OVERVIEW</vt:lpstr>
      <vt:lpstr>PowerPoint Presentation</vt:lpstr>
      <vt:lpstr>PowerPoint Presentation</vt:lpstr>
      <vt:lpstr>Naloxone</vt:lpstr>
      <vt:lpstr>PowerPoint Presentation</vt:lpstr>
      <vt:lpstr>How to Administer Naloxone</vt:lpstr>
      <vt:lpstr>PowerPoint Presentation</vt:lpstr>
      <vt:lpstr>Campus Security Training and Response</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matt ballentine</dc:creator>
  <cp:lastModifiedBy>Gregory Leland Cranson</cp:lastModifiedBy>
  <cp:revision>26</cp:revision>
  <dcterms:created xsi:type="dcterms:W3CDTF">2022-05-11T15:59:29Z</dcterms:created>
  <dcterms:modified xsi:type="dcterms:W3CDTF">2024-06-06T00:26:33Z</dcterms:modified>
</cp:coreProperties>
</file>