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6" r:id="rId3"/>
    <p:sldId id="345" r:id="rId4"/>
    <p:sldId id="351" r:id="rId5"/>
    <p:sldId id="354" r:id="rId6"/>
    <p:sldId id="350" r:id="rId7"/>
    <p:sldId id="355" r:id="rId8"/>
    <p:sldId id="356" r:id="rId9"/>
    <p:sldId id="358" r:id="rId10"/>
    <p:sldId id="359" r:id="rId11"/>
    <p:sldId id="353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5846" autoAdjust="0"/>
  </p:normalViewPr>
  <p:slideViewPr>
    <p:cSldViewPr snapToGrid="0">
      <p:cViewPr varScale="1">
        <p:scale>
          <a:sx n="109" d="100"/>
          <a:sy n="109" d="100"/>
        </p:scale>
        <p:origin x="56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7840" cy="466434"/>
          </a:xfrm>
          <a:prstGeom prst="rect">
            <a:avLst/>
          </a:prstGeom>
        </p:spPr>
        <p:txBody>
          <a:bodyPr vert="horz" lIns="93145" tIns="46572" rIns="93145" bIns="465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2"/>
            <a:ext cx="3037840" cy="466434"/>
          </a:xfrm>
          <a:prstGeom prst="rect">
            <a:avLst/>
          </a:prstGeom>
        </p:spPr>
        <p:txBody>
          <a:bodyPr vert="horz" lIns="93145" tIns="46572" rIns="93145" bIns="46572" rtlCol="0"/>
          <a:lstStyle>
            <a:lvl1pPr algn="r">
              <a:defRPr sz="1200"/>
            </a:lvl1pPr>
          </a:lstStyle>
          <a:p>
            <a:fld id="{8626E3F8-71D9-4CDE-AF85-091084884E0F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69"/>
            <a:ext cx="3037840" cy="466433"/>
          </a:xfrm>
          <a:prstGeom prst="rect">
            <a:avLst/>
          </a:prstGeom>
        </p:spPr>
        <p:txBody>
          <a:bodyPr vert="horz" lIns="93145" tIns="46572" rIns="93145" bIns="465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9"/>
            <a:ext cx="3037840" cy="466433"/>
          </a:xfrm>
          <a:prstGeom prst="rect">
            <a:avLst/>
          </a:prstGeom>
        </p:spPr>
        <p:txBody>
          <a:bodyPr vert="horz" lIns="93145" tIns="46572" rIns="93145" bIns="46572" rtlCol="0" anchor="b"/>
          <a:lstStyle>
            <a:lvl1pPr algn="r">
              <a:defRPr sz="1200"/>
            </a:lvl1pPr>
          </a:lstStyle>
          <a:p>
            <a:fld id="{01BA726A-E46C-4030-A776-EC0C05C32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44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7840" cy="466434"/>
          </a:xfrm>
          <a:prstGeom prst="rect">
            <a:avLst/>
          </a:prstGeom>
        </p:spPr>
        <p:txBody>
          <a:bodyPr vert="horz" lIns="93145" tIns="46572" rIns="93145" bIns="465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2"/>
            <a:ext cx="3037840" cy="466434"/>
          </a:xfrm>
          <a:prstGeom prst="rect">
            <a:avLst/>
          </a:prstGeom>
        </p:spPr>
        <p:txBody>
          <a:bodyPr vert="horz" lIns="93145" tIns="46572" rIns="93145" bIns="46572" rtlCol="0"/>
          <a:lstStyle>
            <a:lvl1pPr algn="r">
              <a:defRPr sz="1200"/>
            </a:lvl1pPr>
          </a:lstStyle>
          <a:p>
            <a:fld id="{E1A84489-5F42-4854-83A3-48D1322E8237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0463"/>
            <a:ext cx="5578475" cy="3138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5" tIns="46572" rIns="93145" bIns="465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5"/>
            <a:ext cx="5608320" cy="3660458"/>
          </a:xfrm>
          <a:prstGeom prst="rect">
            <a:avLst/>
          </a:prstGeom>
        </p:spPr>
        <p:txBody>
          <a:bodyPr vert="horz" lIns="93145" tIns="46572" rIns="93145" bIns="4657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9"/>
            <a:ext cx="3037840" cy="466433"/>
          </a:xfrm>
          <a:prstGeom prst="rect">
            <a:avLst/>
          </a:prstGeom>
        </p:spPr>
        <p:txBody>
          <a:bodyPr vert="horz" lIns="93145" tIns="46572" rIns="93145" bIns="465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9"/>
            <a:ext cx="3037840" cy="466433"/>
          </a:xfrm>
          <a:prstGeom prst="rect">
            <a:avLst/>
          </a:prstGeom>
        </p:spPr>
        <p:txBody>
          <a:bodyPr vert="horz" lIns="93145" tIns="46572" rIns="93145" bIns="46572" rtlCol="0" anchor="b"/>
          <a:lstStyle>
            <a:lvl1pPr algn="r">
              <a:defRPr sz="1200"/>
            </a:lvl1pPr>
          </a:lstStyle>
          <a:p>
            <a:fld id="{C5B2C6E8-F013-46C3-B53B-D49E091B5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54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2C6E8-F013-46C3-B53B-D49E091B5E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43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3DF8-AB2A-4706-94C4-8CF9FFDA7CF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1992-0703-4295-A09F-91E1B6717D8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578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3DF8-AB2A-4706-94C4-8CF9FFDA7CF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1992-0703-4295-A09F-91E1B6717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3DF8-AB2A-4706-94C4-8CF9FFDA7CF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1992-0703-4295-A09F-91E1B6717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0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3DF8-AB2A-4706-94C4-8CF9FFDA7CF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1992-0703-4295-A09F-91E1B6717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9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3DF8-AB2A-4706-94C4-8CF9FFDA7CF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1992-0703-4295-A09F-91E1B6717D8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94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3DF8-AB2A-4706-94C4-8CF9FFDA7CF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1992-0703-4295-A09F-91E1B6717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73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3DF8-AB2A-4706-94C4-8CF9FFDA7CF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1992-0703-4295-A09F-91E1B6717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17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3DF8-AB2A-4706-94C4-8CF9FFDA7CF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1992-0703-4295-A09F-91E1B6717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8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3DF8-AB2A-4706-94C4-8CF9FFDA7CF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1992-0703-4295-A09F-91E1B6717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7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E453DF8-AB2A-4706-94C4-8CF9FFDA7CF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901992-0703-4295-A09F-91E1B6717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305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3DF8-AB2A-4706-94C4-8CF9FFDA7CF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1992-0703-4295-A09F-91E1B6717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E453DF8-AB2A-4706-94C4-8CF9FFDA7CF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2901992-0703-4295-A09F-91E1B6717D8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87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73284"/>
            <a:ext cx="10058400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NWCCU Accreditation</a:t>
            </a:r>
            <a:br>
              <a:rPr lang="en-US" sz="5400" dirty="0"/>
            </a:br>
            <a:r>
              <a:rPr lang="en-US" sz="3200" dirty="0"/>
              <a:t>Vice Presidents Orientation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900" y="4419470"/>
            <a:ext cx="3266062" cy="11430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sz="19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Ed Harri, Ed.D.</a:t>
            </a:r>
          </a:p>
          <a:p>
            <a:r>
              <a:rPr lang="en-US" sz="19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Senior vice president</a:t>
            </a:r>
          </a:p>
          <a:p>
            <a:r>
              <a:rPr lang="en-US" sz="19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NWCCU</a:t>
            </a:r>
          </a:p>
        </p:txBody>
      </p:sp>
      <p:pic>
        <p:nvPicPr>
          <p:cNvPr id="10" name="Picture 9" descr="Text, logo&#10;&#10;Description automatically generated with medium confidence">
            <a:extLst>
              <a:ext uri="{FF2B5EF4-FFF2-40B4-BE49-F238E27FC236}">
                <a16:creationId xmlns:a16="http://schemas.microsoft.com/office/drawing/2014/main" id="{3C024F37-4F3B-64A1-E1F7-FCA6FE6F32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19" y="220791"/>
            <a:ext cx="4001315" cy="1850608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CA1BBDD9-51CA-E527-6DBE-31A86AD6D2EB}"/>
              </a:ext>
            </a:extLst>
          </p:cNvPr>
          <p:cNvSpPr txBox="1">
            <a:spLocks/>
          </p:cNvSpPr>
          <p:nvPr/>
        </p:nvSpPr>
        <p:spPr>
          <a:xfrm>
            <a:off x="8422104" y="4455620"/>
            <a:ext cx="3284621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pic>
        <p:nvPicPr>
          <p:cNvPr id="7" name="Picture 6" descr="A close-up of a logo&#10;&#10;Description automatically generated">
            <a:extLst>
              <a:ext uri="{FF2B5EF4-FFF2-40B4-BE49-F238E27FC236}">
                <a16:creationId xmlns:a16="http://schemas.microsoft.com/office/drawing/2014/main" id="{CCDB9DA9-7518-842B-B899-B3CFE13572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955" y="666392"/>
            <a:ext cx="3830453" cy="1149136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3EB5D915-C1E3-83B4-17C6-5A8F95688480}"/>
              </a:ext>
            </a:extLst>
          </p:cNvPr>
          <p:cNvSpPr txBox="1">
            <a:spLocks/>
          </p:cNvSpPr>
          <p:nvPr/>
        </p:nvSpPr>
        <p:spPr>
          <a:xfrm>
            <a:off x="1066800" y="4419470"/>
            <a:ext cx="6269347" cy="12386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Joyce Hammer, Ph.D.</a:t>
            </a:r>
          </a:p>
          <a:p>
            <a:r>
              <a:rPr lang="en-US" sz="19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Deputy Executive Director</a:t>
            </a:r>
          </a:p>
          <a:p>
            <a:r>
              <a:rPr lang="en-US" sz="19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WA State Board for Community and Technical Colleges</a:t>
            </a:r>
          </a:p>
        </p:txBody>
      </p:sp>
    </p:spTree>
    <p:extLst>
      <p:ext uri="{BB962C8B-B14F-4D97-AF65-F5344CB8AC3E}">
        <p14:creationId xmlns:p14="http://schemas.microsoft.com/office/powerpoint/2010/main" val="1023556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A5E64-C61F-20B6-0B2C-9C0ACEDE8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078" y="0"/>
            <a:ext cx="10058400" cy="1450757"/>
          </a:xfrm>
        </p:spPr>
        <p:txBody>
          <a:bodyPr/>
          <a:lstStyle/>
          <a:p>
            <a:r>
              <a:rPr lang="en-US" dirty="0"/>
              <a:t>Tricks of the Trade as a Peer Evaluator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01555-23EC-8190-103D-2269DC519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600" dirty="0"/>
              <a:t>Chair versus team member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Pre-meetings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Schedule/ALO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NWCCU Liaison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Divide and conquer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Report writing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973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C1E82-E812-7E23-2CD7-0B50AC822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17D7C-DE0E-2E5D-23B8-9E6EA385D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15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94BD4-F4E4-61BD-3CEB-465E7846F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F884C-8A9C-5098-9D5E-0279B8F30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Outline NWCCU’s institutional accreditation role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Highlight common Recommendation areas for institutions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Provide resources for Vice Presidents to learn about NWCCU accreditation and their institutional status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Considerations during accreditation visits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Serving on a peer review team</a:t>
            </a:r>
          </a:p>
        </p:txBody>
      </p:sp>
      <p:pic>
        <p:nvPicPr>
          <p:cNvPr id="5" name="Picture 4" descr="Text, logo&#10;&#10;Description automatically generated with medium confidence">
            <a:extLst>
              <a:ext uri="{FF2B5EF4-FFF2-40B4-BE49-F238E27FC236}">
                <a16:creationId xmlns:a16="http://schemas.microsoft.com/office/drawing/2014/main" id="{FE29D6A9-E145-17EF-1BE9-E6E275EE9D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852" y="5120641"/>
            <a:ext cx="2598260" cy="120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7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8BCD7-026D-7E98-183C-EFC389B81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NWCCU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7F88C-0571-A9FF-ABB7-B00D03B83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i="0" dirty="0">
                <a:solidFill>
                  <a:srgbClr val="0070C0"/>
                </a:solidFill>
                <a:effectLst/>
              </a:rPr>
              <a:t>NWCCU Vision </a:t>
            </a:r>
          </a:p>
          <a:p>
            <a:r>
              <a:rPr lang="en-US" sz="2800" b="0" i="0" dirty="0">
                <a:solidFill>
                  <a:srgbClr val="666666"/>
                </a:solidFill>
                <a:effectLst/>
              </a:rPr>
              <a:t>The Northwest Commission on Colleges and Universities aspires to be the premier accreditation agency whose member institutions foster access, belonging, and success for every student.</a:t>
            </a:r>
          </a:p>
          <a:p>
            <a:endParaRPr lang="en-US" sz="2800" dirty="0">
              <a:solidFill>
                <a:srgbClr val="666666"/>
              </a:solidFill>
            </a:endParaRPr>
          </a:p>
          <a:p>
            <a:r>
              <a:rPr lang="en-US" sz="2800" b="0" i="0" dirty="0">
                <a:solidFill>
                  <a:srgbClr val="0070C0"/>
                </a:solidFill>
                <a:effectLst/>
              </a:rPr>
              <a:t>NWCCU Mission</a:t>
            </a:r>
          </a:p>
          <a:p>
            <a:r>
              <a:rPr lang="en-US" sz="2800" b="0" i="0" dirty="0">
                <a:solidFill>
                  <a:srgbClr val="666666"/>
                </a:solidFill>
                <a:effectLst/>
              </a:rPr>
              <a:t>The Northwest Commission on Colleges and Universities accredits institutions of higher education by applying data- and evidence-informed standards and processes to support continuous improvements and promote equitable student achievement and success.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58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A7AE9-9735-CD23-7D8F-7C097D46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NWCCU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A7F63-B9C1-458F-09EE-3483D2893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Standard One: </a:t>
            </a:r>
            <a:r>
              <a:rPr lang="en-US" sz="2400" dirty="0"/>
              <a:t>Student success, and institutional mission and effectiveness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Mission fulfillment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Planning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Student learning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Student achievement data</a:t>
            </a:r>
          </a:p>
        </p:txBody>
      </p:sp>
    </p:spTree>
    <p:extLst>
      <p:ext uri="{BB962C8B-B14F-4D97-AF65-F5344CB8AC3E}">
        <p14:creationId xmlns:p14="http://schemas.microsoft.com/office/powerpoint/2010/main" val="4080794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E4680-707B-6FF8-3544-7D50C859F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NWCCU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1906E-977C-61D2-DA0C-1E1891406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Standard Two: </a:t>
            </a:r>
            <a:r>
              <a:rPr lang="en-US" sz="2400" dirty="0"/>
              <a:t>Governance, resources, and capacity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Governance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Academic Freedom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Policies and Procedures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Student services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Finances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Human Resources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Library resources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Physical and Technology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027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CA840-BFC5-C9C7-DD59-726A50D0F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739" y="0"/>
            <a:ext cx="10058400" cy="1172920"/>
          </a:xfrm>
        </p:spPr>
        <p:txBody>
          <a:bodyPr/>
          <a:lstStyle/>
          <a:p>
            <a:r>
              <a:rPr lang="en-US" dirty="0"/>
              <a:t>Reporting Cycle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6CAD66-FC00-43E6-8E90-D11DA7CCAE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035470"/>
              </p:ext>
            </p:extLst>
          </p:nvPr>
        </p:nvGraphicFramePr>
        <p:xfrm>
          <a:off x="1066800" y="1172920"/>
          <a:ext cx="10058400" cy="5111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122">
                  <a:extLst>
                    <a:ext uri="{9D8B030D-6E8A-4147-A177-3AD203B41FA5}">
                      <a16:colId xmlns:a16="http://schemas.microsoft.com/office/drawing/2014/main" val="447687390"/>
                    </a:ext>
                  </a:extLst>
                </a:gridCol>
                <a:gridCol w="5994278">
                  <a:extLst>
                    <a:ext uri="{9D8B030D-6E8A-4147-A177-3AD203B41FA5}">
                      <a16:colId xmlns:a16="http://schemas.microsoft.com/office/drawing/2014/main" val="2696669001"/>
                    </a:ext>
                  </a:extLst>
                </a:gridCol>
              </a:tblGrid>
              <a:tr h="378809">
                <a:tc>
                  <a:txBody>
                    <a:bodyPr/>
                    <a:lstStyle/>
                    <a:p>
                      <a:r>
                        <a:rPr lang="en-US" dirty="0"/>
                        <a:t>Report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754173"/>
                  </a:ext>
                </a:extLst>
              </a:tr>
              <a:tr h="1338808">
                <a:tc>
                  <a:txBody>
                    <a:bodyPr/>
                    <a:lstStyle/>
                    <a:p>
                      <a:r>
                        <a:rPr lang="en-US" sz="2000" dirty="0"/>
                        <a:t>Annual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Disaggregated data</a:t>
                      </a:r>
                    </a:p>
                    <a:p>
                      <a:r>
                        <a:rPr lang="en-US" sz="2000" dirty="0"/>
                        <a:t>Student achievement</a:t>
                      </a:r>
                    </a:p>
                    <a:p>
                      <a:r>
                        <a:rPr lang="en-US" sz="2000" dirty="0"/>
                        <a:t>Financial data</a:t>
                      </a:r>
                    </a:p>
                    <a:p>
                      <a:r>
                        <a:rPr lang="en-US" sz="2000" dirty="0"/>
                        <a:t>Peer institutions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933695"/>
                  </a:ext>
                </a:extLst>
              </a:tr>
              <a:tr h="1027457">
                <a:tc>
                  <a:txBody>
                    <a:bodyPr/>
                    <a:lstStyle/>
                    <a:p>
                      <a:r>
                        <a:rPr lang="en-US" sz="2000" dirty="0"/>
                        <a:t>Mid-Cycle Report (Year 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Planning</a:t>
                      </a:r>
                    </a:p>
                    <a:p>
                      <a:r>
                        <a:rPr lang="en-US" sz="2000" dirty="0"/>
                        <a:t>Assessment</a:t>
                      </a:r>
                    </a:p>
                    <a:p>
                      <a:r>
                        <a:rPr lang="en-US" sz="2000" dirty="0"/>
                        <a:t>Data collection and analysis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293922"/>
                  </a:ext>
                </a:extLst>
              </a:tr>
              <a:tr h="1027457">
                <a:tc>
                  <a:txBody>
                    <a:bodyPr/>
                    <a:lstStyle/>
                    <a:p>
                      <a:r>
                        <a:rPr lang="en-US" sz="2000" dirty="0"/>
                        <a:t>Policies, Regulations, and Financial Review (PRFR) (Year 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Standard Two</a:t>
                      </a:r>
                    </a:p>
                    <a:p>
                      <a:r>
                        <a:rPr lang="en-US" sz="2000" dirty="0"/>
                        <a:t>Financial performance</a:t>
                      </a:r>
                    </a:p>
                    <a:p>
                      <a:r>
                        <a:rPr lang="en-US" sz="2000" dirty="0"/>
                        <a:t>Policies and procedures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011537"/>
                  </a:ext>
                </a:extLst>
              </a:tr>
              <a:tr h="1338808">
                <a:tc>
                  <a:txBody>
                    <a:bodyPr/>
                    <a:lstStyle/>
                    <a:p>
                      <a:r>
                        <a:rPr lang="en-US" sz="2000" dirty="0"/>
                        <a:t>Evaluation of Institutional Effectiveness (EIE) (Year 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Focus on Standard One (Planning, assessment, data, mission and effectiveness)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PRFR Findings (Standard Two)</a:t>
                      </a:r>
                    </a:p>
                    <a:p>
                      <a:r>
                        <a:rPr lang="en-US" sz="2000" dirty="0"/>
                        <a:t>Comprehensive evaluation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504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559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AA0F5-56C8-F2B4-85CB-F3812A1B4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Recommendation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8823D-F17A-53BB-1B82-7716B936B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1.B.1, 1.B.3</a:t>
            </a:r>
            <a:r>
              <a:rPr lang="en-US" sz="2800" dirty="0"/>
              <a:t>: Institutional planning and effectiveness</a:t>
            </a:r>
          </a:p>
          <a:p>
            <a:r>
              <a:rPr lang="en-US" sz="2800" b="1" dirty="0"/>
              <a:t>1.C.5, 1.C.6, 1.C.7</a:t>
            </a:r>
            <a:r>
              <a:rPr lang="en-US" sz="2800" dirty="0"/>
              <a:t>: Assessment (learning outcomes and programmatic assessment)</a:t>
            </a:r>
          </a:p>
          <a:p>
            <a:r>
              <a:rPr lang="en-US" sz="2800" b="1" dirty="0"/>
              <a:t>1.D.2, 1.D.3</a:t>
            </a:r>
            <a:r>
              <a:rPr lang="en-US" sz="2800" dirty="0"/>
              <a:t>: Student achievement data and peer comparators</a:t>
            </a:r>
          </a:p>
          <a:p>
            <a:r>
              <a:rPr lang="en-US" sz="2800" b="1" dirty="0"/>
              <a:t>2.A.4</a:t>
            </a:r>
            <a:r>
              <a:rPr lang="en-US" sz="2800" dirty="0"/>
              <a:t>: Institutional decision-making</a:t>
            </a:r>
          </a:p>
          <a:p>
            <a:r>
              <a:rPr lang="en-US" sz="2800" b="1" dirty="0"/>
              <a:t>2.G.6</a:t>
            </a:r>
            <a:r>
              <a:rPr lang="en-US" sz="2800" dirty="0"/>
              <a:t>: Evaluation of effectiveness of advising</a:t>
            </a:r>
          </a:p>
          <a:p>
            <a:r>
              <a:rPr lang="en-US" sz="2800" b="1" dirty="0"/>
              <a:t>Distance education Policy: </a:t>
            </a:r>
            <a:r>
              <a:rPr lang="en-US" sz="2800" dirty="0"/>
              <a:t>Regular and Substantive Interaction (RSI) in distance </a:t>
            </a:r>
          </a:p>
        </p:txBody>
      </p:sp>
    </p:spTree>
    <p:extLst>
      <p:ext uri="{BB962C8B-B14F-4D97-AF65-F5344CB8AC3E}">
        <p14:creationId xmlns:p14="http://schemas.microsoft.com/office/powerpoint/2010/main" val="938310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A5E64-C61F-20B6-0B2C-9C0ACEDE8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078" y="0"/>
            <a:ext cx="10058400" cy="1450757"/>
          </a:xfrm>
        </p:spPr>
        <p:txBody>
          <a:bodyPr/>
          <a:lstStyle/>
          <a:p>
            <a:r>
              <a:rPr lang="en-US" dirty="0"/>
              <a:t>During a Visit…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01555-23EC-8190-103D-2269DC519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522" y="1450757"/>
            <a:ext cx="10058400" cy="402336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sz="3600" dirty="0"/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Continuous Improvement Mindset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Transparency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Schedule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Reports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Details, details, details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766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A5E64-C61F-20B6-0B2C-9C0ACEDE8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078" y="0"/>
            <a:ext cx="10058400" cy="1450757"/>
          </a:xfrm>
        </p:spPr>
        <p:txBody>
          <a:bodyPr/>
          <a:lstStyle/>
          <a:p>
            <a:r>
              <a:rPr lang="en-US" dirty="0"/>
              <a:t>Serving as a Peer Evaluator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01555-23EC-8190-103D-2269DC519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Three types of opportunities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Substantive Change Panel Reviewer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Peer Evaluator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PRFR Team Member</a:t>
            </a:r>
          </a:p>
          <a:p>
            <a:pPr marL="457200" indent="-457200">
              <a:buFont typeface="+mj-lt"/>
              <a:buAutoNum type="arabicPeriod"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0542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6465</TotalTime>
  <Words>423</Words>
  <Application>Microsoft Office PowerPoint</Application>
  <PresentationFormat>Widescreen</PresentationFormat>
  <Paragraphs>82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Retrospect</vt:lpstr>
      <vt:lpstr>NWCCU Accreditation Vice Presidents Orientation</vt:lpstr>
      <vt:lpstr>Goals</vt:lpstr>
      <vt:lpstr>About NWCCU</vt:lpstr>
      <vt:lpstr>NWCCU Standards</vt:lpstr>
      <vt:lpstr>NWCCU Standards</vt:lpstr>
      <vt:lpstr>Reporting Cycle</vt:lpstr>
      <vt:lpstr>Common Recommendation Standards</vt:lpstr>
      <vt:lpstr>During a Visit…</vt:lpstr>
      <vt:lpstr>Serving as a Peer Evaluator</vt:lpstr>
      <vt:lpstr>Tricks of the Trade as a Peer Evaluator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Ed Harri</dc:creator>
  <cp:lastModifiedBy>Ed Harri</cp:lastModifiedBy>
  <cp:revision>108</cp:revision>
  <cp:lastPrinted>2023-09-20T20:53:28Z</cp:lastPrinted>
  <dcterms:created xsi:type="dcterms:W3CDTF">2019-07-02T18:46:14Z</dcterms:created>
  <dcterms:modified xsi:type="dcterms:W3CDTF">2024-05-15T15:51:04Z</dcterms:modified>
</cp:coreProperties>
</file>