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400" r:id="rId5"/>
    <p:sldId id="423" r:id="rId6"/>
    <p:sldId id="448" r:id="rId7"/>
    <p:sldId id="440" r:id="rId8"/>
    <p:sldId id="441" r:id="rId9"/>
    <p:sldId id="439" r:id="rId10"/>
    <p:sldId id="428" r:id="rId11"/>
    <p:sldId id="445" r:id="rId12"/>
    <p:sldId id="446" r:id="rId13"/>
    <p:sldId id="442" r:id="rId14"/>
    <p:sldId id="430" r:id="rId15"/>
    <p:sldId id="434" r:id="rId16"/>
    <p:sldId id="450" r:id="rId17"/>
    <p:sldId id="437" r:id="rId18"/>
    <p:sldId id="431" r:id="rId19"/>
    <p:sldId id="433" r:id="rId20"/>
    <p:sldId id="443" r:id="rId21"/>
    <p:sldId id="451" r:id="rId22"/>
    <p:sldId id="444" r:id="rId23"/>
    <p:sldId id="424" r:id="rId24"/>
    <p:sldId id="426" r:id="rId25"/>
    <p:sldId id="425" r:id="rId26"/>
    <p:sldId id="401" r:id="rId27"/>
    <p:sldId id="427" r:id="rId28"/>
    <p:sldId id="381" r:id="rId29"/>
    <p:sldId id="447" r:id="rId30"/>
    <p:sldId id="407" r:id="rId31"/>
    <p:sldId id="410" r:id="rId32"/>
    <p:sldId id="412" r:id="rId33"/>
    <p:sldId id="414" r:id="rId34"/>
    <p:sldId id="413" r:id="rId35"/>
    <p:sldId id="415" r:id="rId36"/>
    <p:sldId id="452" r:id="rId37"/>
    <p:sldId id="44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086" autoAdjust="0"/>
  </p:normalViewPr>
  <p:slideViewPr>
    <p:cSldViewPr snapToGrid="0">
      <p:cViewPr varScale="1">
        <p:scale>
          <a:sx n="88" d="100"/>
          <a:sy n="88" d="100"/>
        </p:scale>
        <p:origin x="22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Karl" userId="8e159add-5203-4110-aa5f-813a14b86ac9" providerId="ADAL" clId="{8266A466-D8C9-4D51-849E-74400735BB28}"/>
    <pc:docChg chg="custSel delSld">
      <pc:chgData name="Smith, Karl" userId="8e159add-5203-4110-aa5f-813a14b86ac9" providerId="ADAL" clId="{8266A466-D8C9-4D51-849E-74400735BB28}" dt="2024-01-18T16:05:00.453" v="3" actId="2696"/>
      <pc:docMkLst>
        <pc:docMk/>
      </pc:docMkLst>
      <pc:sldChg chg="del">
        <pc:chgData name="Smith, Karl" userId="8e159add-5203-4110-aa5f-813a14b86ac9" providerId="ADAL" clId="{8266A466-D8C9-4D51-849E-74400735BB28}" dt="2024-01-18T16:04:58.694" v="2" actId="2696"/>
        <pc:sldMkLst>
          <pc:docMk/>
          <pc:sldMk cId="2699633456" sldId="411"/>
        </pc:sldMkLst>
      </pc:sldChg>
      <pc:sldChg chg="del">
        <pc:chgData name="Smith, Karl" userId="8e159add-5203-4110-aa5f-813a14b86ac9" providerId="ADAL" clId="{8266A466-D8C9-4D51-849E-74400735BB28}" dt="2024-01-18T16:04:48.336" v="0" actId="2696"/>
        <pc:sldMkLst>
          <pc:docMk/>
          <pc:sldMk cId="682306344" sldId="435"/>
        </pc:sldMkLst>
      </pc:sldChg>
      <pc:sldChg chg="del">
        <pc:chgData name="Smith, Karl" userId="8e159add-5203-4110-aa5f-813a14b86ac9" providerId="ADAL" clId="{8266A466-D8C9-4D51-849E-74400735BB28}" dt="2024-01-18T16:04:50.026" v="1" actId="2696"/>
        <pc:sldMkLst>
          <pc:docMk/>
          <pc:sldMk cId="4100552061" sldId="436"/>
        </pc:sldMkLst>
      </pc:sldChg>
      <pc:sldChg chg="del">
        <pc:chgData name="Smith, Karl" userId="8e159add-5203-4110-aa5f-813a14b86ac9" providerId="ADAL" clId="{8266A466-D8C9-4D51-849E-74400735BB28}" dt="2024-01-18T16:05:00.453" v="3" actId="2696"/>
        <pc:sldMkLst>
          <pc:docMk/>
          <pc:sldMk cId="2510533806" sldId="45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99D9E-A518-45A7-88FE-3FD1D3FADB4D}" type="doc">
      <dgm:prSet loTypeId="urn:microsoft.com/office/officeart/2005/8/layout/cycle4" loCatId="relationship" qsTypeId="urn:microsoft.com/office/officeart/2005/8/quickstyle/3d1" qsCatId="3D" csTypeId="urn:microsoft.com/office/officeart/2005/8/colors/accent1_2" csCatId="accent1" phldr="1"/>
      <dgm:spPr/>
      <dgm:t>
        <a:bodyPr/>
        <a:lstStyle/>
        <a:p>
          <a:endParaRPr lang="en-US"/>
        </a:p>
      </dgm:t>
    </dgm:pt>
    <dgm:pt modelId="{C385D16B-2367-4AA5-A438-8828A0E43EED}">
      <dgm:prSet phldrT="[Text]"/>
      <dgm:spPr/>
      <dgm:t>
        <a:bodyPr/>
        <a:lstStyle/>
        <a:p>
          <a:r>
            <a:rPr lang="en-US" dirty="0"/>
            <a:t>FAC Subcommittee</a:t>
          </a:r>
        </a:p>
      </dgm:t>
    </dgm:pt>
    <dgm:pt modelId="{84224639-05E3-4D24-A6FA-7FBA2FB114BD}" type="parTrans" cxnId="{25849058-843A-4810-A8A9-0D9EA0384A7F}">
      <dgm:prSet/>
      <dgm:spPr/>
      <dgm:t>
        <a:bodyPr/>
        <a:lstStyle/>
        <a:p>
          <a:endParaRPr lang="en-US"/>
        </a:p>
      </dgm:t>
    </dgm:pt>
    <dgm:pt modelId="{646BFC7E-A06F-4E32-9BE9-6419B2239025}" type="sibTrans" cxnId="{25849058-843A-4810-A8A9-0D9EA0384A7F}">
      <dgm:prSet/>
      <dgm:spPr/>
      <dgm:t>
        <a:bodyPr/>
        <a:lstStyle/>
        <a:p>
          <a:endParaRPr lang="en-US"/>
        </a:p>
      </dgm:t>
    </dgm:pt>
    <dgm:pt modelId="{D28D1C1C-909A-42F8-8420-CE4399D3077A}">
      <dgm:prSet phldrT="[Text]"/>
      <dgm:spPr/>
      <dgm:t>
        <a:bodyPr/>
        <a:lstStyle/>
        <a:p>
          <a:r>
            <a:rPr lang="en-US" dirty="0"/>
            <a:t>Subcommittee of FAC would create and design common business practices</a:t>
          </a:r>
        </a:p>
      </dgm:t>
    </dgm:pt>
    <dgm:pt modelId="{6DBEB937-B6BD-40DC-BDE5-6AA64D8A4096}" type="parTrans" cxnId="{09F8D065-B109-4B15-9B83-C23656620152}">
      <dgm:prSet/>
      <dgm:spPr/>
      <dgm:t>
        <a:bodyPr/>
        <a:lstStyle/>
        <a:p>
          <a:endParaRPr lang="en-US"/>
        </a:p>
      </dgm:t>
    </dgm:pt>
    <dgm:pt modelId="{D07BE51E-AAC5-42C8-93AE-AD1FAEF59DBB}" type="sibTrans" cxnId="{09F8D065-B109-4B15-9B83-C23656620152}">
      <dgm:prSet/>
      <dgm:spPr/>
      <dgm:t>
        <a:bodyPr/>
        <a:lstStyle/>
        <a:p>
          <a:endParaRPr lang="en-US"/>
        </a:p>
      </dgm:t>
    </dgm:pt>
    <dgm:pt modelId="{0726CAE4-C2F3-43A6-A0BA-8311B925114C}">
      <dgm:prSet phldrT="[Text]"/>
      <dgm:spPr/>
      <dgm:t>
        <a:bodyPr/>
        <a:lstStyle/>
        <a:p>
          <a:r>
            <a:rPr lang="en-US" dirty="0"/>
            <a:t>Outside Consultant</a:t>
          </a:r>
        </a:p>
      </dgm:t>
    </dgm:pt>
    <dgm:pt modelId="{28FA5FFF-E003-4891-82E5-DE676078C2DD}" type="parTrans" cxnId="{A06A2415-1B65-40CD-B1F9-11CB01803F83}">
      <dgm:prSet/>
      <dgm:spPr/>
      <dgm:t>
        <a:bodyPr/>
        <a:lstStyle/>
        <a:p>
          <a:endParaRPr lang="en-US"/>
        </a:p>
      </dgm:t>
    </dgm:pt>
    <dgm:pt modelId="{2267B302-FE0B-44B1-BAA2-D9FD8D75B8FF}" type="sibTrans" cxnId="{A06A2415-1B65-40CD-B1F9-11CB01803F83}">
      <dgm:prSet/>
      <dgm:spPr/>
      <dgm:t>
        <a:bodyPr/>
        <a:lstStyle/>
        <a:p>
          <a:endParaRPr lang="en-US"/>
        </a:p>
      </dgm:t>
    </dgm:pt>
    <dgm:pt modelId="{BC89CA56-D708-4729-ABFD-ACDABD137E5D}">
      <dgm:prSet phldrT="[Text]"/>
      <dgm:spPr/>
      <dgm:t>
        <a:bodyPr/>
        <a:lstStyle/>
        <a:p>
          <a:r>
            <a:rPr lang="en-US" dirty="0"/>
            <a:t>Outside consultant would identify, create, and design common business practices. </a:t>
          </a:r>
        </a:p>
      </dgm:t>
    </dgm:pt>
    <dgm:pt modelId="{B454C7AA-BA24-4A0A-B740-DCCA2E899BA3}" type="parTrans" cxnId="{08575848-5A20-453B-BFA9-18077248AC9B}">
      <dgm:prSet/>
      <dgm:spPr/>
      <dgm:t>
        <a:bodyPr/>
        <a:lstStyle/>
        <a:p>
          <a:endParaRPr lang="en-US"/>
        </a:p>
      </dgm:t>
    </dgm:pt>
    <dgm:pt modelId="{8F0C002D-2571-40AD-9318-A5ABA3C9441D}" type="sibTrans" cxnId="{08575848-5A20-453B-BFA9-18077248AC9B}">
      <dgm:prSet/>
      <dgm:spPr/>
      <dgm:t>
        <a:bodyPr/>
        <a:lstStyle/>
        <a:p>
          <a:endParaRPr lang="en-US"/>
        </a:p>
      </dgm:t>
    </dgm:pt>
    <dgm:pt modelId="{86D264FC-A1F5-4A5D-AAEF-3E471BCB97F9}">
      <dgm:prSet phldrT="[Text]"/>
      <dgm:spPr/>
      <dgm:t>
        <a:bodyPr/>
        <a:lstStyle/>
        <a:p>
          <a:r>
            <a:rPr lang="en-US" dirty="0"/>
            <a:t>Implement Best Practices from Other Systems</a:t>
          </a:r>
        </a:p>
      </dgm:t>
    </dgm:pt>
    <dgm:pt modelId="{9BF541AC-7BDA-4553-9735-6AFA3DFE97E1}" type="parTrans" cxnId="{01223D0D-8174-4A67-A5F7-E61881041DF8}">
      <dgm:prSet/>
      <dgm:spPr/>
      <dgm:t>
        <a:bodyPr/>
        <a:lstStyle/>
        <a:p>
          <a:endParaRPr lang="en-US"/>
        </a:p>
      </dgm:t>
    </dgm:pt>
    <dgm:pt modelId="{3AF94770-6283-406E-84B8-BAAFF01789C5}" type="sibTrans" cxnId="{01223D0D-8174-4A67-A5F7-E61881041DF8}">
      <dgm:prSet/>
      <dgm:spPr/>
      <dgm:t>
        <a:bodyPr/>
        <a:lstStyle/>
        <a:p>
          <a:endParaRPr lang="en-US"/>
        </a:p>
      </dgm:t>
    </dgm:pt>
    <dgm:pt modelId="{5566C6B1-C50D-4E76-AA52-77A3D8904FCE}">
      <dgm:prSet phldrT="[Text]"/>
      <dgm:spPr/>
      <dgm:t>
        <a:bodyPr/>
        <a:lstStyle/>
        <a:p>
          <a:r>
            <a:rPr lang="en-US" dirty="0"/>
            <a:t>SBCTC Would identify systems that are being used in other states to identify, create and design common business practices</a:t>
          </a:r>
        </a:p>
      </dgm:t>
    </dgm:pt>
    <dgm:pt modelId="{81F08A3C-C448-4998-884B-55832D79BC6A}" type="parTrans" cxnId="{036FD5DD-5BC4-40C3-9AC0-928A2D9E6D57}">
      <dgm:prSet/>
      <dgm:spPr/>
      <dgm:t>
        <a:bodyPr/>
        <a:lstStyle/>
        <a:p>
          <a:endParaRPr lang="en-US"/>
        </a:p>
      </dgm:t>
    </dgm:pt>
    <dgm:pt modelId="{F6287F94-9D49-43F5-A3B3-828A9F0A8309}" type="sibTrans" cxnId="{036FD5DD-5BC4-40C3-9AC0-928A2D9E6D57}">
      <dgm:prSet/>
      <dgm:spPr/>
      <dgm:t>
        <a:bodyPr/>
        <a:lstStyle/>
        <a:p>
          <a:endParaRPr lang="en-US"/>
        </a:p>
      </dgm:t>
    </dgm:pt>
    <dgm:pt modelId="{84C40551-1D79-49E6-B0A2-2271B39FC9B2}">
      <dgm:prSet phldrT="[Text]"/>
      <dgm:spPr/>
      <dgm:t>
        <a:bodyPr/>
        <a:lstStyle/>
        <a:p>
          <a:r>
            <a:rPr lang="en-US" dirty="0"/>
            <a:t>Former SBCTC Financial Aid Directors</a:t>
          </a:r>
        </a:p>
      </dgm:t>
    </dgm:pt>
    <dgm:pt modelId="{2FB2088F-F72E-41A9-9306-FEE45BD07628}" type="parTrans" cxnId="{3DCCA142-D815-4509-A64A-BCA93603CE66}">
      <dgm:prSet/>
      <dgm:spPr/>
      <dgm:t>
        <a:bodyPr/>
        <a:lstStyle/>
        <a:p>
          <a:endParaRPr lang="en-US"/>
        </a:p>
      </dgm:t>
    </dgm:pt>
    <dgm:pt modelId="{B89FC368-6206-4CDF-A34C-251483176B1F}" type="sibTrans" cxnId="{3DCCA142-D815-4509-A64A-BCA93603CE66}">
      <dgm:prSet/>
      <dgm:spPr/>
      <dgm:t>
        <a:bodyPr/>
        <a:lstStyle/>
        <a:p>
          <a:endParaRPr lang="en-US"/>
        </a:p>
      </dgm:t>
    </dgm:pt>
    <dgm:pt modelId="{23A463EB-1BB0-454D-B5A4-D44F98223A8F}">
      <dgm:prSet phldrT="[Text]"/>
      <dgm:spPr/>
      <dgm:t>
        <a:bodyPr/>
        <a:lstStyle/>
        <a:p>
          <a:r>
            <a:rPr lang="en-US" dirty="0"/>
            <a:t>Former SBCTC Financial Aid Directors would identify, create, and design common business practices  </a:t>
          </a:r>
        </a:p>
      </dgm:t>
    </dgm:pt>
    <dgm:pt modelId="{D46490FD-3162-43CB-A439-4E79133CB23B}" type="parTrans" cxnId="{C1B955BB-F26F-4F6D-91E4-986360C09E3C}">
      <dgm:prSet/>
      <dgm:spPr/>
      <dgm:t>
        <a:bodyPr/>
        <a:lstStyle/>
        <a:p>
          <a:endParaRPr lang="en-US"/>
        </a:p>
      </dgm:t>
    </dgm:pt>
    <dgm:pt modelId="{3D83064F-44A5-4074-9062-907433521C63}" type="sibTrans" cxnId="{C1B955BB-F26F-4F6D-91E4-986360C09E3C}">
      <dgm:prSet/>
      <dgm:spPr/>
      <dgm:t>
        <a:bodyPr/>
        <a:lstStyle/>
        <a:p>
          <a:endParaRPr lang="en-US"/>
        </a:p>
      </dgm:t>
    </dgm:pt>
    <dgm:pt modelId="{B88535B0-5D4F-4760-8FBF-962946252A6A}" type="pres">
      <dgm:prSet presAssocID="{3BA99D9E-A518-45A7-88FE-3FD1D3FADB4D}" presName="cycleMatrixDiagram" presStyleCnt="0">
        <dgm:presLayoutVars>
          <dgm:chMax val="1"/>
          <dgm:dir/>
          <dgm:animLvl val="lvl"/>
          <dgm:resizeHandles val="exact"/>
        </dgm:presLayoutVars>
      </dgm:prSet>
      <dgm:spPr/>
    </dgm:pt>
    <dgm:pt modelId="{51357546-0B1D-4A9E-AA41-3A0097FD0CAE}" type="pres">
      <dgm:prSet presAssocID="{3BA99D9E-A518-45A7-88FE-3FD1D3FADB4D}" presName="children" presStyleCnt="0"/>
      <dgm:spPr/>
    </dgm:pt>
    <dgm:pt modelId="{7D748821-988B-47B3-8C19-B2E940696DF3}" type="pres">
      <dgm:prSet presAssocID="{3BA99D9E-A518-45A7-88FE-3FD1D3FADB4D}" presName="child1group" presStyleCnt="0"/>
      <dgm:spPr/>
    </dgm:pt>
    <dgm:pt modelId="{EE774DFB-38EA-4B43-BE01-48B8DF12BB58}" type="pres">
      <dgm:prSet presAssocID="{3BA99D9E-A518-45A7-88FE-3FD1D3FADB4D}" presName="child1" presStyleLbl="bgAcc1" presStyleIdx="0" presStyleCnt="4"/>
      <dgm:spPr/>
    </dgm:pt>
    <dgm:pt modelId="{4BDEEBE7-C60F-44D3-8CDF-94E9874D3149}" type="pres">
      <dgm:prSet presAssocID="{3BA99D9E-A518-45A7-88FE-3FD1D3FADB4D}" presName="child1Text" presStyleLbl="bgAcc1" presStyleIdx="0" presStyleCnt="4">
        <dgm:presLayoutVars>
          <dgm:bulletEnabled val="1"/>
        </dgm:presLayoutVars>
      </dgm:prSet>
      <dgm:spPr/>
    </dgm:pt>
    <dgm:pt modelId="{2068E778-FD78-42A0-8A9C-FF3ECFC12ECF}" type="pres">
      <dgm:prSet presAssocID="{3BA99D9E-A518-45A7-88FE-3FD1D3FADB4D}" presName="child2group" presStyleCnt="0"/>
      <dgm:spPr/>
    </dgm:pt>
    <dgm:pt modelId="{815CDA53-79BC-428E-8FD0-97FAB5420F48}" type="pres">
      <dgm:prSet presAssocID="{3BA99D9E-A518-45A7-88FE-3FD1D3FADB4D}" presName="child2" presStyleLbl="bgAcc1" presStyleIdx="1" presStyleCnt="4"/>
      <dgm:spPr/>
    </dgm:pt>
    <dgm:pt modelId="{7A262DAB-9EA8-46AD-8AD6-AD337BCF4658}" type="pres">
      <dgm:prSet presAssocID="{3BA99D9E-A518-45A7-88FE-3FD1D3FADB4D}" presName="child2Text" presStyleLbl="bgAcc1" presStyleIdx="1" presStyleCnt="4">
        <dgm:presLayoutVars>
          <dgm:bulletEnabled val="1"/>
        </dgm:presLayoutVars>
      </dgm:prSet>
      <dgm:spPr/>
    </dgm:pt>
    <dgm:pt modelId="{2BC3BC47-94D8-4BF6-8F2F-631D2246CF13}" type="pres">
      <dgm:prSet presAssocID="{3BA99D9E-A518-45A7-88FE-3FD1D3FADB4D}" presName="child3group" presStyleCnt="0"/>
      <dgm:spPr/>
    </dgm:pt>
    <dgm:pt modelId="{387573C5-B99B-4672-B813-7434B436E0A1}" type="pres">
      <dgm:prSet presAssocID="{3BA99D9E-A518-45A7-88FE-3FD1D3FADB4D}" presName="child3" presStyleLbl="bgAcc1" presStyleIdx="2" presStyleCnt="4" custLinFactNeighborX="14090" custLinFactNeighborY="-3000"/>
      <dgm:spPr/>
    </dgm:pt>
    <dgm:pt modelId="{0CF17C3E-0FB7-44F5-BAB4-C769B61EF71B}" type="pres">
      <dgm:prSet presAssocID="{3BA99D9E-A518-45A7-88FE-3FD1D3FADB4D}" presName="child3Text" presStyleLbl="bgAcc1" presStyleIdx="2" presStyleCnt="4">
        <dgm:presLayoutVars>
          <dgm:bulletEnabled val="1"/>
        </dgm:presLayoutVars>
      </dgm:prSet>
      <dgm:spPr/>
    </dgm:pt>
    <dgm:pt modelId="{AF3F3C7C-197A-40FC-B37F-EDC69A6BCE09}" type="pres">
      <dgm:prSet presAssocID="{3BA99D9E-A518-45A7-88FE-3FD1D3FADB4D}" presName="child4group" presStyleCnt="0"/>
      <dgm:spPr/>
    </dgm:pt>
    <dgm:pt modelId="{8B6369C9-F822-4BDA-BAB9-65D7104A540F}" type="pres">
      <dgm:prSet presAssocID="{3BA99D9E-A518-45A7-88FE-3FD1D3FADB4D}" presName="child4" presStyleLbl="bgAcc1" presStyleIdx="3" presStyleCnt="4"/>
      <dgm:spPr/>
    </dgm:pt>
    <dgm:pt modelId="{2B477273-0E10-4BA9-969B-BF4E4DE2C416}" type="pres">
      <dgm:prSet presAssocID="{3BA99D9E-A518-45A7-88FE-3FD1D3FADB4D}" presName="child4Text" presStyleLbl="bgAcc1" presStyleIdx="3" presStyleCnt="4">
        <dgm:presLayoutVars>
          <dgm:bulletEnabled val="1"/>
        </dgm:presLayoutVars>
      </dgm:prSet>
      <dgm:spPr/>
    </dgm:pt>
    <dgm:pt modelId="{42570884-F4E5-4F04-9E42-551F3E03D514}" type="pres">
      <dgm:prSet presAssocID="{3BA99D9E-A518-45A7-88FE-3FD1D3FADB4D}" presName="childPlaceholder" presStyleCnt="0"/>
      <dgm:spPr/>
    </dgm:pt>
    <dgm:pt modelId="{4E3CC361-44CA-4CFD-9EEC-5D18AF779E52}" type="pres">
      <dgm:prSet presAssocID="{3BA99D9E-A518-45A7-88FE-3FD1D3FADB4D}" presName="circle" presStyleCnt="0"/>
      <dgm:spPr/>
    </dgm:pt>
    <dgm:pt modelId="{94443F12-312E-46CA-80BB-31FF1221A8D0}" type="pres">
      <dgm:prSet presAssocID="{3BA99D9E-A518-45A7-88FE-3FD1D3FADB4D}" presName="quadrant1" presStyleLbl="node1" presStyleIdx="0" presStyleCnt="4">
        <dgm:presLayoutVars>
          <dgm:chMax val="1"/>
          <dgm:bulletEnabled val="1"/>
        </dgm:presLayoutVars>
      </dgm:prSet>
      <dgm:spPr/>
    </dgm:pt>
    <dgm:pt modelId="{E593466A-3122-4A64-B46E-EAAB4DD2C234}" type="pres">
      <dgm:prSet presAssocID="{3BA99D9E-A518-45A7-88FE-3FD1D3FADB4D}" presName="quadrant2" presStyleLbl="node1" presStyleIdx="1" presStyleCnt="4">
        <dgm:presLayoutVars>
          <dgm:chMax val="1"/>
          <dgm:bulletEnabled val="1"/>
        </dgm:presLayoutVars>
      </dgm:prSet>
      <dgm:spPr/>
    </dgm:pt>
    <dgm:pt modelId="{01441942-1EBE-4C50-ADFA-63CB65D48BF5}" type="pres">
      <dgm:prSet presAssocID="{3BA99D9E-A518-45A7-88FE-3FD1D3FADB4D}" presName="quadrant3" presStyleLbl="node1" presStyleIdx="2" presStyleCnt="4">
        <dgm:presLayoutVars>
          <dgm:chMax val="1"/>
          <dgm:bulletEnabled val="1"/>
        </dgm:presLayoutVars>
      </dgm:prSet>
      <dgm:spPr/>
    </dgm:pt>
    <dgm:pt modelId="{3068D059-2DF5-42ED-ABDF-B5BD7836295C}" type="pres">
      <dgm:prSet presAssocID="{3BA99D9E-A518-45A7-88FE-3FD1D3FADB4D}" presName="quadrant4" presStyleLbl="node1" presStyleIdx="3" presStyleCnt="4">
        <dgm:presLayoutVars>
          <dgm:chMax val="1"/>
          <dgm:bulletEnabled val="1"/>
        </dgm:presLayoutVars>
      </dgm:prSet>
      <dgm:spPr/>
    </dgm:pt>
    <dgm:pt modelId="{919A3835-D0CC-443B-9166-03D4648CEB4F}" type="pres">
      <dgm:prSet presAssocID="{3BA99D9E-A518-45A7-88FE-3FD1D3FADB4D}" presName="quadrantPlaceholder" presStyleCnt="0"/>
      <dgm:spPr/>
    </dgm:pt>
    <dgm:pt modelId="{EB920D8C-8CFC-4A3E-ACE1-5561A52E08BC}" type="pres">
      <dgm:prSet presAssocID="{3BA99D9E-A518-45A7-88FE-3FD1D3FADB4D}" presName="center1" presStyleLbl="fgShp" presStyleIdx="0" presStyleCnt="2"/>
      <dgm:spPr/>
    </dgm:pt>
    <dgm:pt modelId="{5091197C-F424-4949-A792-AD894CE26F40}" type="pres">
      <dgm:prSet presAssocID="{3BA99D9E-A518-45A7-88FE-3FD1D3FADB4D}" presName="center2" presStyleLbl="fgShp" presStyleIdx="1" presStyleCnt="2"/>
      <dgm:spPr/>
    </dgm:pt>
  </dgm:ptLst>
  <dgm:cxnLst>
    <dgm:cxn modelId="{51CF480C-B172-47CC-96D1-3F550985C45F}" type="presOf" srcId="{BC89CA56-D708-4729-ABFD-ACDABD137E5D}" destId="{815CDA53-79BC-428E-8FD0-97FAB5420F48}" srcOrd="0" destOrd="0" presId="urn:microsoft.com/office/officeart/2005/8/layout/cycle4"/>
    <dgm:cxn modelId="{D712E30C-21DF-495F-B700-19D9864CF476}" type="presOf" srcId="{23A463EB-1BB0-454D-B5A4-D44F98223A8F}" destId="{2B477273-0E10-4BA9-969B-BF4E4DE2C416}" srcOrd="1" destOrd="0" presId="urn:microsoft.com/office/officeart/2005/8/layout/cycle4"/>
    <dgm:cxn modelId="{01223D0D-8174-4A67-A5F7-E61881041DF8}" srcId="{3BA99D9E-A518-45A7-88FE-3FD1D3FADB4D}" destId="{86D264FC-A1F5-4A5D-AAEF-3E471BCB97F9}" srcOrd="2" destOrd="0" parTransId="{9BF541AC-7BDA-4553-9735-6AFA3DFE97E1}" sibTransId="{3AF94770-6283-406E-84B8-BAAFF01789C5}"/>
    <dgm:cxn modelId="{A06A2415-1B65-40CD-B1F9-11CB01803F83}" srcId="{3BA99D9E-A518-45A7-88FE-3FD1D3FADB4D}" destId="{0726CAE4-C2F3-43A6-A0BA-8311B925114C}" srcOrd="1" destOrd="0" parTransId="{28FA5FFF-E003-4891-82E5-DE676078C2DD}" sibTransId="{2267B302-FE0B-44B1-BAA2-D9FD8D75B8FF}"/>
    <dgm:cxn modelId="{8E6AB01B-BACF-4FD9-8270-A83A60928EA9}" type="presOf" srcId="{C385D16B-2367-4AA5-A438-8828A0E43EED}" destId="{94443F12-312E-46CA-80BB-31FF1221A8D0}" srcOrd="0" destOrd="0" presId="urn:microsoft.com/office/officeart/2005/8/layout/cycle4"/>
    <dgm:cxn modelId="{5DD6CE28-A998-4259-ADE9-66D57E0CEE84}" type="presOf" srcId="{23A463EB-1BB0-454D-B5A4-D44F98223A8F}" destId="{8B6369C9-F822-4BDA-BAB9-65D7104A540F}" srcOrd="0" destOrd="0" presId="urn:microsoft.com/office/officeart/2005/8/layout/cycle4"/>
    <dgm:cxn modelId="{3DCCA142-D815-4509-A64A-BCA93603CE66}" srcId="{3BA99D9E-A518-45A7-88FE-3FD1D3FADB4D}" destId="{84C40551-1D79-49E6-B0A2-2271B39FC9B2}" srcOrd="3" destOrd="0" parTransId="{2FB2088F-F72E-41A9-9306-FEE45BD07628}" sibTransId="{B89FC368-6206-4CDF-A34C-251483176B1F}"/>
    <dgm:cxn modelId="{09F8D065-B109-4B15-9B83-C23656620152}" srcId="{C385D16B-2367-4AA5-A438-8828A0E43EED}" destId="{D28D1C1C-909A-42F8-8420-CE4399D3077A}" srcOrd="0" destOrd="0" parTransId="{6DBEB937-B6BD-40DC-BDE5-6AA64D8A4096}" sibTransId="{D07BE51E-AAC5-42C8-93AE-AD1FAEF59DBB}"/>
    <dgm:cxn modelId="{83D25E66-CC76-4E4A-9DBC-F588EEADEA08}" type="presOf" srcId="{3BA99D9E-A518-45A7-88FE-3FD1D3FADB4D}" destId="{B88535B0-5D4F-4760-8FBF-962946252A6A}" srcOrd="0" destOrd="0" presId="urn:microsoft.com/office/officeart/2005/8/layout/cycle4"/>
    <dgm:cxn modelId="{08575848-5A20-453B-BFA9-18077248AC9B}" srcId="{0726CAE4-C2F3-43A6-A0BA-8311B925114C}" destId="{BC89CA56-D708-4729-ABFD-ACDABD137E5D}" srcOrd="0" destOrd="0" parTransId="{B454C7AA-BA24-4A0A-B740-DCCA2E899BA3}" sibTransId="{8F0C002D-2571-40AD-9318-A5ABA3C9441D}"/>
    <dgm:cxn modelId="{6152816F-43A3-4DE4-AE00-B1289C5E21C2}" type="presOf" srcId="{5566C6B1-C50D-4E76-AA52-77A3D8904FCE}" destId="{387573C5-B99B-4672-B813-7434B436E0A1}" srcOrd="0" destOrd="0" presId="urn:microsoft.com/office/officeart/2005/8/layout/cycle4"/>
    <dgm:cxn modelId="{92858058-7B61-4A6D-B00C-C9EEFF3890A8}" type="presOf" srcId="{86D264FC-A1F5-4A5D-AAEF-3E471BCB97F9}" destId="{01441942-1EBE-4C50-ADFA-63CB65D48BF5}" srcOrd="0" destOrd="0" presId="urn:microsoft.com/office/officeart/2005/8/layout/cycle4"/>
    <dgm:cxn modelId="{25849058-843A-4810-A8A9-0D9EA0384A7F}" srcId="{3BA99D9E-A518-45A7-88FE-3FD1D3FADB4D}" destId="{C385D16B-2367-4AA5-A438-8828A0E43EED}" srcOrd="0" destOrd="0" parTransId="{84224639-05E3-4D24-A6FA-7FBA2FB114BD}" sibTransId="{646BFC7E-A06F-4E32-9BE9-6419B2239025}"/>
    <dgm:cxn modelId="{C1B955BB-F26F-4F6D-91E4-986360C09E3C}" srcId="{84C40551-1D79-49E6-B0A2-2271B39FC9B2}" destId="{23A463EB-1BB0-454D-B5A4-D44F98223A8F}" srcOrd="0" destOrd="0" parTransId="{D46490FD-3162-43CB-A439-4E79133CB23B}" sibTransId="{3D83064F-44A5-4074-9062-907433521C63}"/>
    <dgm:cxn modelId="{99F39EC8-8BDF-48F5-906C-3336E6551059}" type="presOf" srcId="{BC89CA56-D708-4729-ABFD-ACDABD137E5D}" destId="{7A262DAB-9EA8-46AD-8AD6-AD337BCF4658}" srcOrd="1" destOrd="0" presId="urn:microsoft.com/office/officeart/2005/8/layout/cycle4"/>
    <dgm:cxn modelId="{CF5947D6-B483-4DCF-AE58-0DDAE05163F2}" type="presOf" srcId="{D28D1C1C-909A-42F8-8420-CE4399D3077A}" destId="{4BDEEBE7-C60F-44D3-8CDF-94E9874D3149}" srcOrd="1" destOrd="0" presId="urn:microsoft.com/office/officeart/2005/8/layout/cycle4"/>
    <dgm:cxn modelId="{036FD5DD-5BC4-40C3-9AC0-928A2D9E6D57}" srcId="{86D264FC-A1F5-4A5D-AAEF-3E471BCB97F9}" destId="{5566C6B1-C50D-4E76-AA52-77A3D8904FCE}" srcOrd="0" destOrd="0" parTransId="{81F08A3C-C448-4998-884B-55832D79BC6A}" sibTransId="{F6287F94-9D49-43F5-A3B3-828A9F0A8309}"/>
    <dgm:cxn modelId="{AF6BF5EA-66F6-4BE7-A0FB-59208B70ECA3}" type="presOf" srcId="{5566C6B1-C50D-4E76-AA52-77A3D8904FCE}" destId="{0CF17C3E-0FB7-44F5-BAB4-C769B61EF71B}" srcOrd="1" destOrd="0" presId="urn:microsoft.com/office/officeart/2005/8/layout/cycle4"/>
    <dgm:cxn modelId="{83DFF0ED-630F-4D7F-95BE-16A79D92648B}" type="presOf" srcId="{84C40551-1D79-49E6-B0A2-2271B39FC9B2}" destId="{3068D059-2DF5-42ED-ABDF-B5BD7836295C}" srcOrd="0" destOrd="0" presId="urn:microsoft.com/office/officeart/2005/8/layout/cycle4"/>
    <dgm:cxn modelId="{DD2A9EF9-0958-4F30-BFA7-92342051D08F}" type="presOf" srcId="{D28D1C1C-909A-42F8-8420-CE4399D3077A}" destId="{EE774DFB-38EA-4B43-BE01-48B8DF12BB58}" srcOrd="0" destOrd="0" presId="urn:microsoft.com/office/officeart/2005/8/layout/cycle4"/>
    <dgm:cxn modelId="{79015BFF-7EAB-4C9A-B280-2AC928E68ED0}" type="presOf" srcId="{0726CAE4-C2F3-43A6-A0BA-8311B925114C}" destId="{E593466A-3122-4A64-B46E-EAAB4DD2C234}" srcOrd="0" destOrd="0" presId="urn:microsoft.com/office/officeart/2005/8/layout/cycle4"/>
    <dgm:cxn modelId="{3140ABB6-121C-4FCD-B4BE-E4073DF252D0}" type="presParOf" srcId="{B88535B0-5D4F-4760-8FBF-962946252A6A}" destId="{51357546-0B1D-4A9E-AA41-3A0097FD0CAE}" srcOrd="0" destOrd="0" presId="urn:microsoft.com/office/officeart/2005/8/layout/cycle4"/>
    <dgm:cxn modelId="{827324DA-4959-4A19-86B8-DDF21EE933BE}" type="presParOf" srcId="{51357546-0B1D-4A9E-AA41-3A0097FD0CAE}" destId="{7D748821-988B-47B3-8C19-B2E940696DF3}" srcOrd="0" destOrd="0" presId="urn:microsoft.com/office/officeart/2005/8/layout/cycle4"/>
    <dgm:cxn modelId="{B3FE5BFE-00B6-4F9F-9FBB-4345F2EDF5A2}" type="presParOf" srcId="{7D748821-988B-47B3-8C19-B2E940696DF3}" destId="{EE774DFB-38EA-4B43-BE01-48B8DF12BB58}" srcOrd="0" destOrd="0" presId="urn:microsoft.com/office/officeart/2005/8/layout/cycle4"/>
    <dgm:cxn modelId="{45A854EA-C9C8-4374-852D-0CC7FAA62210}" type="presParOf" srcId="{7D748821-988B-47B3-8C19-B2E940696DF3}" destId="{4BDEEBE7-C60F-44D3-8CDF-94E9874D3149}" srcOrd="1" destOrd="0" presId="urn:microsoft.com/office/officeart/2005/8/layout/cycle4"/>
    <dgm:cxn modelId="{B9DCA0D4-33D9-4D11-8BE6-09D9AF208A41}" type="presParOf" srcId="{51357546-0B1D-4A9E-AA41-3A0097FD0CAE}" destId="{2068E778-FD78-42A0-8A9C-FF3ECFC12ECF}" srcOrd="1" destOrd="0" presId="urn:microsoft.com/office/officeart/2005/8/layout/cycle4"/>
    <dgm:cxn modelId="{3879DE7A-9F3D-4C50-BB55-F1DEB737A72C}" type="presParOf" srcId="{2068E778-FD78-42A0-8A9C-FF3ECFC12ECF}" destId="{815CDA53-79BC-428E-8FD0-97FAB5420F48}" srcOrd="0" destOrd="0" presId="urn:microsoft.com/office/officeart/2005/8/layout/cycle4"/>
    <dgm:cxn modelId="{B78B7317-9564-4E35-A956-390D297A945C}" type="presParOf" srcId="{2068E778-FD78-42A0-8A9C-FF3ECFC12ECF}" destId="{7A262DAB-9EA8-46AD-8AD6-AD337BCF4658}" srcOrd="1" destOrd="0" presId="urn:microsoft.com/office/officeart/2005/8/layout/cycle4"/>
    <dgm:cxn modelId="{AC741E1B-15CE-46CE-83C4-6A8919D6BBAC}" type="presParOf" srcId="{51357546-0B1D-4A9E-AA41-3A0097FD0CAE}" destId="{2BC3BC47-94D8-4BF6-8F2F-631D2246CF13}" srcOrd="2" destOrd="0" presId="urn:microsoft.com/office/officeart/2005/8/layout/cycle4"/>
    <dgm:cxn modelId="{712E83FD-0D37-4EA9-B0F5-CA7370BD96FE}" type="presParOf" srcId="{2BC3BC47-94D8-4BF6-8F2F-631D2246CF13}" destId="{387573C5-B99B-4672-B813-7434B436E0A1}" srcOrd="0" destOrd="0" presId="urn:microsoft.com/office/officeart/2005/8/layout/cycle4"/>
    <dgm:cxn modelId="{2BC2ADF3-B5CF-4F05-8277-DCB24A05089C}" type="presParOf" srcId="{2BC3BC47-94D8-4BF6-8F2F-631D2246CF13}" destId="{0CF17C3E-0FB7-44F5-BAB4-C769B61EF71B}" srcOrd="1" destOrd="0" presId="urn:microsoft.com/office/officeart/2005/8/layout/cycle4"/>
    <dgm:cxn modelId="{8349A79E-648F-4288-9045-81629C9717DB}" type="presParOf" srcId="{51357546-0B1D-4A9E-AA41-3A0097FD0CAE}" destId="{AF3F3C7C-197A-40FC-B37F-EDC69A6BCE09}" srcOrd="3" destOrd="0" presId="urn:microsoft.com/office/officeart/2005/8/layout/cycle4"/>
    <dgm:cxn modelId="{55DBEDF0-00E3-4C5C-B101-6C916A5A2709}" type="presParOf" srcId="{AF3F3C7C-197A-40FC-B37F-EDC69A6BCE09}" destId="{8B6369C9-F822-4BDA-BAB9-65D7104A540F}" srcOrd="0" destOrd="0" presId="urn:microsoft.com/office/officeart/2005/8/layout/cycle4"/>
    <dgm:cxn modelId="{F215EBDE-D561-46F6-AB25-63E32A31FA2A}" type="presParOf" srcId="{AF3F3C7C-197A-40FC-B37F-EDC69A6BCE09}" destId="{2B477273-0E10-4BA9-969B-BF4E4DE2C416}" srcOrd="1" destOrd="0" presId="urn:microsoft.com/office/officeart/2005/8/layout/cycle4"/>
    <dgm:cxn modelId="{E9F837F6-F15B-4BC6-BDA0-899596E4C208}" type="presParOf" srcId="{51357546-0B1D-4A9E-AA41-3A0097FD0CAE}" destId="{42570884-F4E5-4F04-9E42-551F3E03D514}" srcOrd="4" destOrd="0" presId="urn:microsoft.com/office/officeart/2005/8/layout/cycle4"/>
    <dgm:cxn modelId="{819DA221-DF55-4E04-B4D6-8C7B2FAEA51B}" type="presParOf" srcId="{B88535B0-5D4F-4760-8FBF-962946252A6A}" destId="{4E3CC361-44CA-4CFD-9EEC-5D18AF779E52}" srcOrd="1" destOrd="0" presId="urn:microsoft.com/office/officeart/2005/8/layout/cycle4"/>
    <dgm:cxn modelId="{1A6E6DD2-0BD5-4274-ABFA-67AC5E2C838E}" type="presParOf" srcId="{4E3CC361-44CA-4CFD-9EEC-5D18AF779E52}" destId="{94443F12-312E-46CA-80BB-31FF1221A8D0}" srcOrd="0" destOrd="0" presId="urn:microsoft.com/office/officeart/2005/8/layout/cycle4"/>
    <dgm:cxn modelId="{22E6F750-AAEC-4E68-AB27-2FE5A5EBB90E}" type="presParOf" srcId="{4E3CC361-44CA-4CFD-9EEC-5D18AF779E52}" destId="{E593466A-3122-4A64-B46E-EAAB4DD2C234}" srcOrd="1" destOrd="0" presId="urn:microsoft.com/office/officeart/2005/8/layout/cycle4"/>
    <dgm:cxn modelId="{F77DA240-3720-4B95-A683-458FE7BD2415}" type="presParOf" srcId="{4E3CC361-44CA-4CFD-9EEC-5D18AF779E52}" destId="{01441942-1EBE-4C50-ADFA-63CB65D48BF5}" srcOrd="2" destOrd="0" presId="urn:microsoft.com/office/officeart/2005/8/layout/cycle4"/>
    <dgm:cxn modelId="{4C38DD33-C80B-410B-BFD4-5997B39E3868}" type="presParOf" srcId="{4E3CC361-44CA-4CFD-9EEC-5D18AF779E52}" destId="{3068D059-2DF5-42ED-ABDF-B5BD7836295C}" srcOrd="3" destOrd="0" presId="urn:microsoft.com/office/officeart/2005/8/layout/cycle4"/>
    <dgm:cxn modelId="{1779354B-B531-418D-B260-CB699F29F956}" type="presParOf" srcId="{4E3CC361-44CA-4CFD-9EEC-5D18AF779E52}" destId="{919A3835-D0CC-443B-9166-03D4648CEB4F}" srcOrd="4" destOrd="0" presId="urn:microsoft.com/office/officeart/2005/8/layout/cycle4"/>
    <dgm:cxn modelId="{8E614818-28A2-4A45-95F3-8B550FD18237}" type="presParOf" srcId="{B88535B0-5D4F-4760-8FBF-962946252A6A}" destId="{EB920D8C-8CFC-4A3E-ACE1-5561A52E08BC}" srcOrd="2" destOrd="0" presId="urn:microsoft.com/office/officeart/2005/8/layout/cycle4"/>
    <dgm:cxn modelId="{9BB13D0A-A605-475A-B97E-F422A15686C8}" type="presParOf" srcId="{B88535B0-5D4F-4760-8FBF-962946252A6A}" destId="{5091197C-F424-4949-A792-AD894CE26F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573C5-B99B-4672-B813-7434B436E0A1}">
      <dsp:nvSpPr>
        <dsp:cNvPr id="0" name=""/>
        <dsp:cNvSpPr/>
      </dsp:nvSpPr>
      <dsp:spPr>
        <a:xfrm>
          <a:off x="5283283" y="3040590"/>
          <a:ext cx="2240530" cy="14513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SBCTC Would identify systems that are being used in other states to identify, create and design common business practices</a:t>
          </a:r>
        </a:p>
      </dsp:txBody>
      <dsp:txXfrm>
        <a:off x="5987324" y="3435311"/>
        <a:ext cx="1504607" cy="1024752"/>
      </dsp:txXfrm>
    </dsp:sp>
    <dsp:sp modelId="{8B6369C9-F822-4BDA-BAB9-65D7104A540F}">
      <dsp:nvSpPr>
        <dsp:cNvPr id="0" name=""/>
        <dsp:cNvSpPr/>
      </dsp:nvSpPr>
      <dsp:spPr>
        <a:xfrm>
          <a:off x="1311989" y="3084131"/>
          <a:ext cx="2240530" cy="14513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Former SBCTC Financial Aid Directors would identify, create, and design common business practices  </a:t>
          </a:r>
        </a:p>
      </dsp:txBody>
      <dsp:txXfrm>
        <a:off x="1343871" y="3478852"/>
        <a:ext cx="1504607" cy="1024752"/>
      </dsp:txXfrm>
    </dsp:sp>
    <dsp:sp modelId="{815CDA53-79BC-428E-8FD0-97FAB5420F48}">
      <dsp:nvSpPr>
        <dsp:cNvPr id="0" name=""/>
        <dsp:cNvSpPr/>
      </dsp:nvSpPr>
      <dsp:spPr>
        <a:xfrm>
          <a:off x="4967592" y="0"/>
          <a:ext cx="2240530" cy="14513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Outside consultant would identify, create, and design common business practices. </a:t>
          </a:r>
        </a:p>
      </dsp:txBody>
      <dsp:txXfrm>
        <a:off x="5671633" y="31882"/>
        <a:ext cx="1504607" cy="1024752"/>
      </dsp:txXfrm>
    </dsp:sp>
    <dsp:sp modelId="{EE774DFB-38EA-4B43-BE01-48B8DF12BB58}">
      <dsp:nvSpPr>
        <dsp:cNvPr id="0" name=""/>
        <dsp:cNvSpPr/>
      </dsp:nvSpPr>
      <dsp:spPr>
        <a:xfrm>
          <a:off x="1311989" y="0"/>
          <a:ext cx="2240530" cy="14513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Subcommittee of FAC would create and design common business practices</a:t>
          </a:r>
        </a:p>
      </dsp:txBody>
      <dsp:txXfrm>
        <a:off x="1343871" y="31882"/>
        <a:ext cx="1504607" cy="1024752"/>
      </dsp:txXfrm>
    </dsp:sp>
    <dsp:sp modelId="{94443F12-312E-46CA-80BB-31FF1221A8D0}">
      <dsp:nvSpPr>
        <dsp:cNvPr id="0" name=""/>
        <dsp:cNvSpPr/>
      </dsp:nvSpPr>
      <dsp:spPr>
        <a:xfrm>
          <a:off x="2250835" y="258522"/>
          <a:ext cx="1963865" cy="1963865"/>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FAC Subcommittee</a:t>
          </a:r>
        </a:p>
      </dsp:txBody>
      <dsp:txXfrm>
        <a:off x="2826038" y="833725"/>
        <a:ext cx="1388662" cy="1388662"/>
      </dsp:txXfrm>
    </dsp:sp>
    <dsp:sp modelId="{E593466A-3122-4A64-B46E-EAAB4DD2C234}">
      <dsp:nvSpPr>
        <dsp:cNvPr id="0" name=""/>
        <dsp:cNvSpPr/>
      </dsp:nvSpPr>
      <dsp:spPr>
        <a:xfrm rot="5400000">
          <a:off x="4305411" y="258522"/>
          <a:ext cx="1963865" cy="1963865"/>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Outside Consultant</a:t>
          </a:r>
        </a:p>
      </dsp:txBody>
      <dsp:txXfrm rot="-5400000">
        <a:off x="4305411" y="833725"/>
        <a:ext cx="1388662" cy="1388662"/>
      </dsp:txXfrm>
    </dsp:sp>
    <dsp:sp modelId="{01441942-1EBE-4C50-ADFA-63CB65D48BF5}">
      <dsp:nvSpPr>
        <dsp:cNvPr id="0" name=""/>
        <dsp:cNvSpPr/>
      </dsp:nvSpPr>
      <dsp:spPr>
        <a:xfrm rot="10800000">
          <a:off x="4305411" y="2313098"/>
          <a:ext cx="1963865" cy="1963865"/>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Implement Best Practices from Other Systems</a:t>
          </a:r>
        </a:p>
      </dsp:txBody>
      <dsp:txXfrm rot="10800000">
        <a:off x="4305411" y="2313098"/>
        <a:ext cx="1388662" cy="1388662"/>
      </dsp:txXfrm>
    </dsp:sp>
    <dsp:sp modelId="{3068D059-2DF5-42ED-ABDF-B5BD7836295C}">
      <dsp:nvSpPr>
        <dsp:cNvPr id="0" name=""/>
        <dsp:cNvSpPr/>
      </dsp:nvSpPr>
      <dsp:spPr>
        <a:xfrm rot="16200000">
          <a:off x="2250835" y="2313098"/>
          <a:ext cx="1963865" cy="1963865"/>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Former SBCTC Financial Aid Directors</a:t>
          </a:r>
        </a:p>
      </dsp:txBody>
      <dsp:txXfrm rot="5400000">
        <a:off x="2826038" y="2313098"/>
        <a:ext cx="1388662" cy="1388662"/>
      </dsp:txXfrm>
    </dsp:sp>
    <dsp:sp modelId="{EB920D8C-8CFC-4A3E-ACE1-5561A52E08BC}">
      <dsp:nvSpPr>
        <dsp:cNvPr id="0" name=""/>
        <dsp:cNvSpPr/>
      </dsp:nvSpPr>
      <dsp:spPr>
        <a:xfrm>
          <a:off x="3921028" y="1859549"/>
          <a:ext cx="678055" cy="589613"/>
        </a:xfrm>
        <a:prstGeom prst="circularArrow">
          <a:avLst/>
        </a:prstGeom>
        <a:solidFill>
          <a:schemeClr val="accent1">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5091197C-F424-4949-A792-AD894CE26F40}">
      <dsp:nvSpPr>
        <dsp:cNvPr id="0" name=""/>
        <dsp:cNvSpPr/>
      </dsp:nvSpPr>
      <dsp:spPr>
        <a:xfrm rot="10800000">
          <a:off x="3921028" y="2086324"/>
          <a:ext cx="678055" cy="589613"/>
        </a:xfrm>
        <a:prstGeom prst="circularArrow">
          <a:avLst/>
        </a:prstGeom>
        <a:solidFill>
          <a:schemeClr val="accent1">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485A3-9C1C-4646-A408-C45057F1CBF4}" type="datetimeFigureOut">
              <a:rPr lang="en-US" smtClean="0"/>
              <a:t>1/17/2024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DA5D4-3E0E-404A-984A-042AC230CCBF}" type="slidenum">
              <a:rPr lang="en-US" smtClean="0"/>
              <a:t>‹#›</a:t>
            </a:fld>
            <a:endParaRPr lang="en-US"/>
          </a:p>
        </p:txBody>
      </p:sp>
    </p:spTree>
    <p:extLst>
      <p:ext uri="{BB962C8B-B14F-4D97-AF65-F5344CB8AC3E}">
        <p14:creationId xmlns:p14="http://schemas.microsoft.com/office/powerpoint/2010/main" val="257538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149" rtl="0" eaLnBrk="1" fontAlgn="auto" latinLnBrk="0" hangingPunct="1">
              <a:lnSpc>
                <a:spcPct val="100000"/>
              </a:lnSpc>
              <a:spcBef>
                <a:spcPts val="0"/>
              </a:spcBef>
              <a:spcAft>
                <a:spcPts val="0"/>
              </a:spcAft>
              <a:buClrTx/>
              <a:buSzTx/>
              <a:buFontTx/>
              <a:buNone/>
              <a:tabLst/>
              <a:defRPr/>
            </a:pPr>
            <a:fld id="{E3B1F1FC-F7CE-4CF0-ACD2-B03C3222B91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414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https://www.slideshare.net/CampusLogic/top-11-metrics-every-financial-aid-director-should-be-measuring</a:t>
            </a:r>
          </a:p>
          <a:p>
            <a:r>
              <a:rPr lang="en-US" dirty="0"/>
              <a:t>https://www.slideshare.net/KamiaMwango/financial-aid-to-increase-yield-and-retention-generalpptx</a:t>
            </a:r>
          </a:p>
          <a:p>
            <a:r>
              <a:rPr lang="en-US" dirty="0"/>
              <a:t>https://docs.bartonccc.edu/presidentsoffice/presidentsstaff/psmeetings/fy1617/201701/CampusLogic.pdf</a:t>
            </a:r>
          </a:p>
          <a:p>
            <a:endParaRPr lang="en-US" dirty="0"/>
          </a:p>
        </p:txBody>
      </p:sp>
      <p:sp>
        <p:nvSpPr>
          <p:cNvPr id="4" name="Slide Number Placeholder 3"/>
          <p:cNvSpPr>
            <a:spLocks noGrp="1"/>
          </p:cNvSpPr>
          <p:nvPr>
            <p:ph type="sldNum" sz="quarter" idx="5"/>
          </p:nvPr>
        </p:nvSpPr>
        <p:spPr/>
        <p:txBody>
          <a:bodyPr/>
          <a:lstStyle/>
          <a:p>
            <a:fld id="{5E4DA5D4-3E0E-404A-984A-042AC230CCBF}" type="slidenum">
              <a:rPr lang="en-US" smtClean="0"/>
              <a:t>12</a:t>
            </a:fld>
            <a:endParaRPr lang="en-US"/>
          </a:p>
        </p:txBody>
      </p:sp>
    </p:spTree>
    <p:extLst>
      <p:ext uri="{BB962C8B-B14F-4D97-AF65-F5344CB8AC3E}">
        <p14:creationId xmlns:p14="http://schemas.microsoft.com/office/powerpoint/2010/main" val="310611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DA5D4-3E0E-404A-984A-042AC230CCBF}" type="slidenum">
              <a:rPr lang="en-US" smtClean="0"/>
              <a:t>23</a:t>
            </a:fld>
            <a:endParaRPr lang="en-US"/>
          </a:p>
        </p:txBody>
      </p:sp>
    </p:spTree>
    <p:extLst>
      <p:ext uri="{BB962C8B-B14F-4D97-AF65-F5344CB8AC3E}">
        <p14:creationId xmlns:p14="http://schemas.microsoft.com/office/powerpoint/2010/main" val="123057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Mollie </a:t>
            </a:r>
            <a:r>
              <a:rPr lang="en-US" dirty="0" err="1"/>
              <a:t>Kuwahara</a:t>
            </a:r>
            <a:endParaRPr lang="en-US" dirty="0"/>
          </a:p>
        </p:txBody>
      </p:sp>
      <p:sp>
        <p:nvSpPr>
          <p:cNvPr id="4" name="Slide Number Placeholder 3"/>
          <p:cNvSpPr>
            <a:spLocks noGrp="1"/>
          </p:cNvSpPr>
          <p:nvPr>
            <p:ph type="sldNum" sz="quarter" idx="5"/>
          </p:nvPr>
        </p:nvSpPr>
        <p:spPr/>
        <p:txBody>
          <a:bodyPr/>
          <a:lstStyle/>
          <a:p>
            <a:fld id="{5E4DA5D4-3E0E-404A-984A-042AC230CCBF}" type="slidenum">
              <a:rPr lang="en-US" smtClean="0"/>
              <a:t>27</a:t>
            </a:fld>
            <a:endParaRPr lang="en-US"/>
          </a:p>
        </p:txBody>
      </p:sp>
    </p:spTree>
    <p:extLst>
      <p:ext uri="{BB962C8B-B14F-4D97-AF65-F5344CB8AC3E}">
        <p14:creationId xmlns:p14="http://schemas.microsoft.com/office/powerpoint/2010/main" val="351136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the above proposals? </a:t>
            </a:r>
          </a:p>
        </p:txBody>
      </p:sp>
      <p:sp>
        <p:nvSpPr>
          <p:cNvPr id="4" name="Slide Number Placeholder 3"/>
          <p:cNvSpPr>
            <a:spLocks noGrp="1"/>
          </p:cNvSpPr>
          <p:nvPr>
            <p:ph type="sldNum" sz="quarter" idx="5"/>
          </p:nvPr>
        </p:nvSpPr>
        <p:spPr/>
        <p:txBody>
          <a:bodyPr/>
          <a:lstStyle/>
          <a:p>
            <a:fld id="{5E4DA5D4-3E0E-404A-984A-042AC230CCBF}" type="slidenum">
              <a:rPr lang="en-US" smtClean="0"/>
              <a:t>32</a:t>
            </a:fld>
            <a:endParaRPr lang="en-US"/>
          </a:p>
        </p:txBody>
      </p:sp>
    </p:spTree>
    <p:extLst>
      <p:ext uri="{BB962C8B-B14F-4D97-AF65-F5344CB8AC3E}">
        <p14:creationId xmlns:p14="http://schemas.microsoft.com/office/powerpoint/2010/main" val="923413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385B-966B-42A1-BB59-0D47474C4C20}"/>
              </a:ext>
            </a:extLst>
          </p:cNvPr>
          <p:cNvSpPr>
            <a:spLocks noGrp="1"/>
          </p:cNvSpPr>
          <p:nvPr>
            <p:ph type="ctrTitle"/>
          </p:nvPr>
        </p:nvSpPr>
        <p:spPr>
          <a:xfrm>
            <a:off x="134332" y="641023"/>
            <a:ext cx="4765250" cy="3208306"/>
          </a:xfrm>
        </p:spPr>
        <p:txBody>
          <a:bodyPr anchor="b"/>
          <a:lstStyle>
            <a:lvl1pPr algn="ctr">
              <a:defRPr sz="3375">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3E6DCFF5-0974-4775-8B3C-451EDCFBE82F}"/>
              </a:ext>
            </a:extLst>
          </p:cNvPr>
          <p:cNvSpPr>
            <a:spLocks noGrp="1"/>
          </p:cNvSpPr>
          <p:nvPr>
            <p:ph type="subTitle" idx="1"/>
          </p:nvPr>
        </p:nvSpPr>
        <p:spPr>
          <a:xfrm>
            <a:off x="134332" y="4317478"/>
            <a:ext cx="4765250" cy="1187621"/>
          </a:xfrm>
        </p:spPr>
        <p:txBody>
          <a:bodyPr/>
          <a:lstStyle>
            <a:lvl1pPr marL="0" indent="0" algn="ctr">
              <a:buNone/>
              <a:defRPr sz="135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pic>
        <p:nvPicPr>
          <p:cNvPr id="7" name="Picture 6">
            <a:extLst>
              <a:ext uri="{FF2B5EF4-FFF2-40B4-BE49-F238E27FC236}">
                <a16:creationId xmlns:a16="http://schemas.microsoft.com/office/drawing/2014/main" id="{95E1A41C-65F4-4D64-830B-C41B8F1DDD02}"/>
              </a:ext>
            </a:extLst>
          </p:cNvPr>
          <p:cNvPicPr>
            <a:picLocks noChangeAspect="1"/>
          </p:cNvPicPr>
          <p:nvPr userDrawn="1"/>
        </p:nvPicPr>
        <p:blipFill rotWithShape="1">
          <a:blip r:embed="rId2">
            <a:duotone>
              <a:prstClr val="black"/>
              <a:srgbClr val="4472C4">
                <a:tint val="45000"/>
                <a:satMod val="400000"/>
              </a:srgb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46347" r="-242" b="-75"/>
          <a:stretch/>
        </p:blipFill>
        <p:spPr>
          <a:xfrm>
            <a:off x="4971544" y="3"/>
            <a:ext cx="4172457" cy="6853287"/>
          </a:xfrm>
          <a:prstGeom prst="rect">
            <a:avLst/>
          </a:prstGeom>
        </p:spPr>
      </p:pic>
      <p:cxnSp>
        <p:nvCxnSpPr>
          <p:cNvPr id="9" name="Straight Connector 8">
            <a:extLst>
              <a:ext uri="{FF2B5EF4-FFF2-40B4-BE49-F238E27FC236}">
                <a16:creationId xmlns:a16="http://schemas.microsoft.com/office/drawing/2014/main" id="{35CE00AC-DCE2-4665-842C-AB0B539B4B7F}"/>
              </a:ext>
            </a:extLst>
          </p:cNvPr>
          <p:cNvCxnSpPr/>
          <p:nvPr userDrawn="1"/>
        </p:nvCxnSpPr>
        <p:spPr>
          <a:xfrm>
            <a:off x="134332" y="4015819"/>
            <a:ext cx="4765250" cy="0"/>
          </a:xfrm>
          <a:prstGeom prst="line">
            <a:avLst/>
          </a:prstGeom>
          <a:ln w="76200">
            <a:solidFill>
              <a:schemeClr val="accent4">
                <a:lumMod val="40000"/>
                <a:lumOff val="60000"/>
              </a:schemeClr>
            </a:solidFill>
          </a:ln>
        </p:spPr>
        <p:style>
          <a:lnRef idx="3">
            <a:schemeClr val="accent4"/>
          </a:lnRef>
          <a:fillRef idx="0">
            <a:schemeClr val="accent4"/>
          </a:fillRef>
          <a:effectRef idx="2">
            <a:schemeClr val="accent4"/>
          </a:effectRef>
          <a:fontRef idx="minor">
            <a:schemeClr val="tx1"/>
          </a:fontRef>
        </p:style>
      </p:cxnSp>
      <p:pic>
        <p:nvPicPr>
          <p:cNvPr id="10" name="Picture 9" descr="Text&#10;&#10;Description automatically generated">
            <a:extLst>
              <a:ext uri="{FF2B5EF4-FFF2-40B4-BE49-F238E27FC236}">
                <a16:creationId xmlns:a16="http://schemas.microsoft.com/office/drawing/2014/main" id="{3E0F03FD-0FC5-4C20-A785-C069AC3873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12738" y="6180949"/>
            <a:ext cx="1500790" cy="571557"/>
          </a:xfrm>
          <a:prstGeom prst="rect">
            <a:avLst/>
          </a:prstGeom>
        </p:spPr>
      </p:pic>
    </p:spTree>
    <p:extLst>
      <p:ext uri="{BB962C8B-B14F-4D97-AF65-F5344CB8AC3E}">
        <p14:creationId xmlns:p14="http://schemas.microsoft.com/office/powerpoint/2010/main" val="10485136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3586-FD9C-44FF-A86F-7F8C771758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98A333-8C39-42A0-B72D-8CDBC99B30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C6C43-4366-4244-BACB-9138A6EFCF0B}"/>
              </a:ext>
            </a:extLst>
          </p:cNvPr>
          <p:cNvSpPr>
            <a:spLocks noGrp="1"/>
          </p:cNvSpPr>
          <p:nvPr>
            <p:ph type="dt" sz="half" idx="10"/>
          </p:nvPr>
        </p:nvSpPr>
        <p:spPr/>
        <p:txBody>
          <a:bodyPr/>
          <a:lstStyle/>
          <a:p>
            <a:fld id="{E61A0F00-BD01-4B05-BE3B-BD6D552DFE56}" type="datetimeFigureOut">
              <a:rPr lang="en-US" smtClean="0"/>
              <a:t>1/17/2024</a:t>
            </a:fld>
            <a:endParaRPr lang="en-US" dirty="0"/>
          </a:p>
        </p:txBody>
      </p:sp>
      <p:sp>
        <p:nvSpPr>
          <p:cNvPr id="5" name="Footer Placeholder 4">
            <a:extLst>
              <a:ext uri="{FF2B5EF4-FFF2-40B4-BE49-F238E27FC236}">
                <a16:creationId xmlns:a16="http://schemas.microsoft.com/office/drawing/2014/main" id="{434D9B06-C74C-4B07-8C07-A1D6F08BD9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7DAD66-158D-4E0D-9387-515A13F31081}"/>
              </a:ext>
            </a:extLst>
          </p:cNvPr>
          <p:cNvSpPr>
            <a:spLocks noGrp="1"/>
          </p:cNvSpPr>
          <p:nvPr>
            <p:ph type="sldNum" sz="quarter" idx="12"/>
          </p:nvPr>
        </p:nvSpPr>
        <p:spPr/>
        <p:txBody>
          <a:bodyPr/>
          <a:lstStyle/>
          <a:p>
            <a:fld id="{95D756EB-7FB4-4E49-8B10-FF4C314D14E5}" type="slidenum">
              <a:rPr lang="en-US" smtClean="0"/>
              <a:t>‹#›</a:t>
            </a:fld>
            <a:endParaRPr lang="en-US" dirty="0"/>
          </a:p>
        </p:txBody>
      </p:sp>
    </p:spTree>
    <p:extLst>
      <p:ext uri="{BB962C8B-B14F-4D97-AF65-F5344CB8AC3E}">
        <p14:creationId xmlns:p14="http://schemas.microsoft.com/office/powerpoint/2010/main" val="5833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08773-A0BF-415C-AA69-BDF46D6237F4}"/>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21355D-F31D-4F8E-9FD2-942E46FA6F66}"/>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0928C-B4BB-4BFB-A7C2-F99A71B88E50}"/>
              </a:ext>
            </a:extLst>
          </p:cNvPr>
          <p:cNvSpPr>
            <a:spLocks noGrp="1"/>
          </p:cNvSpPr>
          <p:nvPr>
            <p:ph type="dt" sz="half" idx="10"/>
          </p:nvPr>
        </p:nvSpPr>
        <p:spPr/>
        <p:txBody>
          <a:bodyPr/>
          <a:lstStyle/>
          <a:p>
            <a:fld id="{E61A0F00-BD01-4B05-BE3B-BD6D552DFE56}" type="datetimeFigureOut">
              <a:rPr lang="en-US" smtClean="0"/>
              <a:t>1/17/2024</a:t>
            </a:fld>
            <a:endParaRPr lang="en-US" dirty="0"/>
          </a:p>
        </p:txBody>
      </p:sp>
      <p:sp>
        <p:nvSpPr>
          <p:cNvPr id="5" name="Footer Placeholder 4">
            <a:extLst>
              <a:ext uri="{FF2B5EF4-FFF2-40B4-BE49-F238E27FC236}">
                <a16:creationId xmlns:a16="http://schemas.microsoft.com/office/drawing/2014/main" id="{3B8C1E02-07BE-4251-A6E1-83B1E894B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7969D-6356-4509-BF9A-A48D03EAE41F}"/>
              </a:ext>
            </a:extLst>
          </p:cNvPr>
          <p:cNvSpPr>
            <a:spLocks noGrp="1"/>
          </p:cNvSpPr>
          <p:nvPr>
            <p:ph type="sldNum" sz="quarter" idx="12"/>
          </p:nvPr>
        </p:nvSpPr>
        <p:spPr/>
        <p:txBody>
          <a:bodyPr/>
          <a:lstStyle/>
          <a:p>
            <a:fld id="{95D756EB-7FB4-4E49-8B10-FF4C314D14E5}" type="slidenum">
              <a:rPr lang="en-US" smtClean="0"/>
              <a:t>‹#›</a:t>
            </a:fld>
            <a:endParaRPr lang="en-US" dirty="0"/>
          </a:p>
        </p:txBody>
      </p:sp>
    </p:spTree>
    <p:extLst>
      <p:ext uri="{BB962C8B-B14F-4D97-AF65-F5344CB8AC3E}">
        <p14:creationId xmlns:p14="http://schemas.microsoft.com/office/powerpoint/2010/main" val="413403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C658-4654-4B76-9916-8AD1393D042C}"/>
              </a:ext>
            </a:extLst>
          </p:cNvPr>
          <p:cNvSpPr>
            <a:spLocks noGrp="1"/>
          </p:cNvSpPr>
          <p:nvPr>
            <p:ph type="title"/>
          </p:nvPr>
        </p:nvSpPr>
        <p:spPr>
          <a:xfrm>
            <a:off x="336430" y="365126"/>
            <a:ext cx="8520740" cy="913106"/>
          </a:xfrm>
        </p:spPr>
        <p:txBody>
          <a:bodyPr>
            <a:normAutofit/>
          </a:bodyPr>
          <a:lstStyle>
            <a:lvl1pPr>
              <a:defRPr sz="2800" b="1">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9E66FBB-93F1-4EEB-AAD0-F1C7D03598A2}"/>
              </a:ext>
            </a:extLst>
          </p:cNvPr>
          <p:cNvSpPr>
            <a:spLocks noGrp="1"/>
          </p:cNvSpPr>
          <p:nvPr>
            <p:ph idx="1"/>
          </p:nvPr>
        </p:nvSpPr>
        <p:spPr>
          <a:xfrm>
            <a:off x="336431" y="1278235"/>
            <a:ext cx="8520741" cy="4535971"/>
          </a:xfr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D95EBC89-6854-41EC-BCA5-A261678E2A03}"/>
              </a:ext>
            </a:extLst>
          </p:cNvPr>
          <p:cNvPicPr>
            <a:picLocks noChangeAspect="1"/>
          </p:cNvPicPr>
          <p:nvPr userDrawn="1"/>
        </p:nvPicPr>
        <p:blipFill>
          <a:blip r:embed="rId2">
            <a:extLst>
              <a:ext uri="{28A0092B-C50C-407E-A947-70E740481C1C}">
                <a14:useLocalDpi xmlns:a14="http://schemas.microsoft.com/office/drawing/2010/main" val="0"/>
              </a:ext>
            </a:extLst>
          </a:blip>
          <a:srcRect t="71" b="71"/>
          <a:stretch/>
        </p:blipFill>
        <p:spPr>
          <a:xfrm>
            <a:off x="1" y="5944898"/>
            <a:ext cx="9156584" cy="913105"/>
          </a:xfrm>
          <a:prstGeom prst="rect">
            <a:avLst/>
          </a:prstGeom>
        </p:spPr>
      </p:pic>
    </p:spTree>
    <p:extLst>
      <p:ext uri="{BB962C8B-B14F-4D97-AF65-F5344CB8AC3E}">
        <p14:creationId xmlns:p14="http://schemas.microsoft.com/office/powerpoint/2010/main" val="306641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6402-A2EE-4E5E-B5AF-C193337AE17A}"/>
              </a:ext>
            </a:extLst>
          </p:cNvPr>
          <p:cNvSpPr>
            <a:spLocks noGrp="1"/>
          </p:cNvSpPr>
          <p:nvPr>
            <p:ph type="title"/>
          </p:nvPr>
        </p:nvSpPr>
        <p:spPr>
          <a:xfrm>
            <a:off x="623888" y="576266"/>
            <a:ext cx="7886700" cy="2852737"/>
          </a:xfrm>
        </p:spPr>
        <p:txBody>
          <a:bodyPr anchor="b"/>
          <a:lstStyle>
            <a:lvl1pPr>
              <a:defRPr sz="3375" b="1">
                <a:solidFill>
                  <a:schemeClr val="accent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3EE4165-AAB4-4244-92F6-532F58D78463}"/>
              </a:ext>
            </a:extLst>
          </p:cNvPr>
          <p:cNvSpPr>
            <a:spLocks noGrp="1"/>
          </p:cNvSpPr>
          <p:nvPr>
            <p:ph type="body" idx="1"/>
          </p:nvPr>
        </p:nvSpPr>
        <p:spPr>
          <a:xfrm>
            <a:off x="623888" y="3429001"/>
            <a:ext cx="7886700" cy="2660650"/>
          </a:xfrm>
        </p:spPr>
        <p:txBody>
          <a:bodyPr/>
          <a:lstStyle>
            <a:lvl1pPr marL="0" indent="0">
              <a:buNone/>
              <a:defRPr sz="135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2118D788-EDA6-400F-9EB8-266C8F053B62}"/>
              </a:ext>
            </a:extLst>
          </p:cNvPr>
          <p:cNvPicPr>
            <a:picLocks noChangeAspect="1"/>
          </p:cNvPicPr>
          <p:nvPr userDrawn="1"/>
        </p:nvPicPr>
        <p:blipFill>
          <a:blip r:embed="rId2">
            <a:extLst>
              <a:ext uri="{28A0092B-C50C-407E-A947-70E740481C1C}">
                <a14:useLocalDpi xmlns:a14="http://schemas.microsoft.com/office/drawing/2010/main" val="0"/>
              </a:ext>
            </a:extLst>
          </a:blip>
          <a:srcRect t="71" b="71"/>
          <a:stretch/>
        </p:blipFill>
        <p:spPr>
          <a:xfrm>
            <a:off x="-6292" y="5944898"/>
            <a:ext cx="9156584" cy="913105"/>
          </a:xfrm>
          <a:prstGeom prst="rect">
            <a:avLst/>
          </a:prstGeom>
        </p:spPr>
      </p:pic>
    </p:spTree>
    <p:extLst>
      <p:ext uri="{BB962C8B-B14F-4D97-AF65-F5344CB8AC3E}">
        <p14:creationId xmlns:p14="http://schemas.microsoft.com/office/powerpoint/2010/main" val="306233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B049-7D72-43E6-8780-6E172419315C}"/>
              </a:ext>
            </a:extLst>
          </p:cNvPr>
          <p:cNvSpPr>
            <a:spLocks noGrp="1"/>
          </p:cNvSpPr>
          <p:nvPr>
            <p:ph type="title"/>
          </p:nvPr>
        </p:nvSpPr>
        <p:spPr/>
        <p:txBody>
          <a:bodyPr/>
          <a:lstStyle>
            <a:lvl1pPr>
              <a:defRPr b="1">
                <a:solidFill>
                  <a:schemeClr val="tx2"/>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C0D0B67-2938-40E9-9C2D-81686648450C}"/>
              </a:ext>
            </a:extLst>
          </p:cNvPr>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E52F20-CA07-48FA-83AE-15E7AC930B6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D75EDE6-3D3D-4F24-AC1A-DE5CA671BD5F}"/>
              </a:ext>
            </a:extLst>
          </p:cNvPr>
          <p:cNvPicPr>
            <a:picLocks noChangeAspect="1"/>
          </p:cNvPicPr>
          <p:nvPr userDrawn="1"/>
        </p:nvPicPr>
        <p:blipFill>
          <a:blip r:embed="rId2">
            <a:extLst>
              <a:ext uri="{28A0092B-C50C-407E-A947-70E740481C1C}">
                <a14:useLocalDpi xmlns:a14="http://schemas.microsoft.com/office/drawing/2010/main" val="0"/>
              </a:ext>
            </a:extLst>
          </a:blip>
          <a:srcRect t="71" b="71"/>
          <a:stretch/>
        </p:blipFill>
        <p:spPr>
          <a:xfrm>
            <a:off x="-6292" y="5944898"/>
            <a:ext cx="9156584" cy="913105"/>
          </a:xfrm>
          <a:prstGeom prst="rect">
            <a:avLst/>
          </a:prstGeom>
        </p:spPr>
      </p:pic>
    </p:spTree>
    <p:extLst>
      <p:ext uri="{BB962C8B-B14F-4D97-AF65-F5344CB8AC3E}">
        <p14:creationId xmlns:p14="http://schemas.microsoft.com/office/powerpoint/2010/main" val="53399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FB29-9CEA-469F-B846-F3496A89AC4F}"/>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E079C2-21E7-43F3-A3CB-E72B7864E314}"/>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66E4BCB8-0852-4317-9372-18672AF901C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338D8-CCD7-4A83-B218-153B3976C023}"/>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ED1574EF-0F39-4DC9-B912-7E9CBF2AC1BE}"/>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3F28C-94AB-4AD8-B26C-54C967A90B50}"/>
              </a:ext>
            </a:extLst>
          </p:cNvPr>
          <p:cNvSpPr>
            <a:spLocks noGrp="1"/>
          </p:cNvSpPr>
          <p:nvPr>
            <p:ph type="dt" sz="half" idx="10"/>
          </p:nvPr>
        </p:nvSpPr>
        <p:spPr/>
        <p:txBody>
          <a:bodyPr/>
          <a:lstStyle/>
          <a:p>
            <a:fld id="{E61A0F00-BD01-4B05-BE3B-BD6D552DFE56}" type="datetimeFigureOut">
              <a:rPr lang="en-US" smtClean="0"/>
              <a:t>1/17/2024</a:t>
            </a:fld>
            <a:endParaRPr lang="en-US" dirty="0"/>
          </a:p>
        </p:txBody>
      </p:sp>
      <p:sp>
        <p:nvSpPr>
          <p:cNvPr id="8" name="Footer Placeholder 7">
            <a:extLst>
              <a:ext uri="{FF2B5EF4-FFF2-40B4-BE49-F238E27FC236}">
                <a16:creationId xmlns:a16="http://schemas.microsoft.com/office/drawing/2014/main" id="{96FB3318-C79E-4248-85E2-85B288D1A4C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16C6CBC-ADA4-459E-8887-FA25F943F8DA}"/>
              </a:ext>
            </a:extLst>
          </p:cNvPr>
          <p:cNvSpPr>
            <a:spLocks noGrp="1"/>
          </p:cNvSpPr>
          <p:nvPr>
            <p:ph type="sldNum" sz="quarter" idx="12"/>
          </p:nvPr>
        </p:nvSpPr>
        <p:spPr/>
        <p:txBody>
          <a:bodyPr/>
          <a:lstStyle/>
          <a:p>
            <a:fld id="{95D756EB-7FB4-4E49-8B10-FF4C314D14E5}" type="slidenum">
              <a:rPr lang="en-US" smtClean="0"/>
              <a:t>‹#›</a:t>
            </a:fld>
            <a:endParaRPr lang="en-US" dirty="0"/>
          </a:p>
        </p:txBody>
      </p:sp>
    </p:spTree>
    <p:extLst>
      <p:ext uri="{BB962C8B-B14F-4D97-AF65-F5344CB8AC3E}">
        <p14:creationId xmlns:p14="http://schemas.microsoft.com/office/powerpoint/2010/main" val="220993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6745-3FD6-4C16-9207-BD9E42E4B1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8DD267-CB71-4FB2-8894-77EE5A020D0A}"/>
              </a:ext>
            </a:extLst>
          </p:cNvPr>
          <p:cNvSpPr>
            <a:spLocks noGrp="1"/>
          </p:cNvSpPr>
          <p:nvPr>
            <p:ph type="dt" sz="half" idx="10"/>
          </p:nvPr>
        </p:nvSpPr>
        <p:spPr/>
        <p:txBody>
          <a:bodyPr/>
          <a:lstStyle/>
          <a:p>
            <a:fld id="{E61A0F00-BD01-4B05-BE3B-BD6D552DFE56}" type="datetimeFigureOut">
              <a:rPr lang="en-US" smtClean="0"/>
              <a:t>1/17/2024</a:t>
            </a:fld>
            <a:endParaRPr lang="en-US" dirty="0"/>
          </a:p>
        </p:txBody>
      </p:sp>
      <p:sp>
        <p:nvSpPr>
          <p:cNvPr id="4" name="Footer Placeholder 3">
            <a:extLst>
              <a:ext uri="{FF2B5EF4-FFF2-40B4-BE49-F238E27FC236}">
                <a16:creationId xmlns:a16="http://schemas.microsoft.com/office/drawing/2014/main" id="{7EFA760F-B95C-435C-A67F-F3B87B32C5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16E6EA1-F90A-4AB2-903A-8751EFF93071}"/>
              </a:ext>
            </a:extLst>
          </p:cNvPr>
          <p:cNvSpPr>
            <a:spLocks noGrp="1"/>
          </p:cNvSpPr>
          <p:nvPr>
            <p:ph type="sldNum" sz="quarter" idx="12"/>
          </p:nvPr>
        </p:nvSpPr>
        <p:spPr/>
        <p:txBody>
          <a:bodyPr/>
          <a:lstStyle/>
          <a:p>
            <a:fld id="{95D756EB-7FB4-4E49-8B10-FF4C314D14E5}" type="slidenum">
              <a:rPr lang="en-US" smtClean="0"/>
              <a:t>‹#›</a:t>
            </a:fld>
            <a:endParaRPr lang="en-US" dirty="0"/>
          </a:p>
        </p:txBody>
      </p:sp>
    </p:spTree>
    <p:extLst>
      <p:ext uri="{BB962C8B-B14F-4D97-AF65-F5344CB8AC3E}">
        <p14:creationId xmlns:p14="http://schemas.microsoft.com/office/powerpoint/2010/main" val="118674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BBBFC9-9E63-464B-A88A-7221335DE850}"/>
              </a:ext>
            </a:extLst>
          </p:cNvPr>
          <p:cNvSpPr>
            <a:spLocks noGrp="1"/>
          </p:cNvSpPr>
          <p:nvPr>
            <p:ph type="dt" sz="half" idx="10"/>
          </p:nvPr>
        </p:nvSpPr>
        <p:spPr/>
        <p:txBody>
          <a:bodyPr/>
          <a:lstStyle/>
          <a:p>
            <a:fld id="{E61A0F00-BD01-4B05-BE3B-BD6D552DFE56}" type="datetimeFigureOut">
              <a:rPr lang="en-US" smtClean="0"/>
              <a:t>1/17/2024</a:t>
            </a:fld>
            <a:endParaRPr lang="en-US" dirty="0"/>
          </a:p>
        </p:txBody>
      </p:sp>
      <p:sp>
        <p:nvSpPr>
          <p:cNvPr id="3" name="Footer Placeholder 2">
            <a:extLst>
              <a:ext uri="{FF2B5EF4-FFF2-40B4-BE49-F238E27FC236}">
                <a16:creationId xmlns:a16="http://schemas.microsoft.com/office/drawing/2014/main" id="{890FEE21-89A7-4E6C-A5B7-738992E92B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01D1025-4A09-494D-A99A-B968F61AB7F7}"/>
              </a:ext>
            </a:extLst>
          </p:cNvPr>
          <p:cNvSpPr>
            <a:spLocks noGrp="1"/>
          </p:cNvSpPr>
          <p:nvPr>
            <p:ph type="sldNum" sz="quarter" idx="12"/>
          </p:nvPr>
        </p:nvSpPr>
        <p:spPr/>
        <p:txBody>
          <a:bodyPr/>
          <a:lstStyle/>
          <a:p>
            <a:fld id="{95D756EB-7FB4-4E49-8B10-FF4C314D14E5}" type="slidenum">
              <a:rPr lang="en-US" smtClean="0"/>
              <a:t>‹#›</a:t>
            </a:fld>
            <a:endParaRPr lang="en-US" dirty="0"/>
          </a:p>
        </p:txBody>
      </p:sp>
    </p:spTree>
    <p:extLst>
      <p:ext uri="{BB962C8B-B14F-4D97-AF65-F5344CB8AC3E}">
        <p14:creationId xmlns:p14="http://schemas.microsoft.com/office/powerpoint/2010/main" val="256556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5CD7-1347-4DE9-8139-D51F62C0E85E}"/>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DFBBEFC2-E6E0-44DC-BE91-1081733E5A3B}"/>
              </a:ext>
            </a:extLst>
          </p:cNvPr>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1AB904-6286-4F6A-9881-5EF5A5B8F605}"/>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C463EB7F-00D5-4F04-AAC9-E02C092B60FC}"/>
              </a:ext>
            </a:extLst>
          </p:cNvPr>
          <p:cNvSpPr>
            <a:spLocks noGrp="1"/>
          </p:cNvSpPr>
          <p:nvPr>
            <p:ph type="dt" sz="half" idx="10"/>
          </p:nvPr>
        </p:nvSpPr>
        <p:spPr/>
        <p:txBody>
          <a:bodyPr/>
          <a:lstStyle/>
          <a:p>
            <a:fld id="{E61A0F00-BD01-4B05-BE3B-BD6D552DFE56}" type="datetimeFigureOut">
              <a:rPr lang="en-US" smtClean="0"/>
              <a:t>1/17/2024</a:t>
            </a:fld>
            <a:endParaRPr lang="en-US" dirty="0"/>
          </a:p>
        </p:txBody>
      </p:sp>
      <p:sp>
        <p:nvSpPr>
          <p:cNvPr id="6" name="Footer Placeholder 5">
            <a:extLst>
              <a:ext uri="{FF2B5EF4-FFF2-40B4-BE49-F238E27FC236}">
                <a16:creationId xmlns:a16="http://schemas.microsoft.com/office/drawing/2014/main" id="{B4B31620-9C38-40ED-981B-609305A8BA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EF5719-F909-4A9A-BB9A-80C7A1320EB2}"/>
              </a:ext>
            </a:extLst>
          </p:cNvPr>
          <p:cNvSpPr>
            <a:spLocks noGrp="1"/>
          </p:cNvSpPr>
          <p:nvPr>
            <p:ph type="sldNum" sz="quarter" idx="12"/>
          </p:nvPr>
        </p:nvSpPr>
        <p:spPr/>
        <p:txBody>
          <a:bodyPr/>
          <a:lstStyle/>
          <a:p>
            <a:fld id="{95D756EB-7FB4-4E49-8B10-FF4C314D14E5}" type="slidenum">
              <a:rPr lang="en-US" smtClean="0"/>
              <a:t>‹#›</a:t>
            </a:fld>
            <a:endParaRPr lang="en-US" dirty="0"/>
          </a:p>
        </p:txBody>
      </p:sp>
    </p:spTree>
    <p:extLst>
      <p:ext uri="{BB962C8B-B14F-4D97-AF65-F5344CB8AC3E}">
        <p14:creationId xmlns:p14="http://schemas.microsoft.com/office/powerpoint/2010/main" val="359798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A3A6-2B20-446D-860E-5CA80A7B5EAE}"/>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36E47974-CDA4-4EF5-8FF7-79B8FB3E9FA1}"/>
              </a:ext>
            </a:extLst>
          </p:cNvPr>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68890CFB-AD73-4010-823D-624820852041}"/>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E4A302F1-7A3D-4608-A9E5-9717D8266E1F}"/>
              </a:ext>
            </a:extLst>
          </p:cNvPr>
          <p:cNvSpPr>
            <a:spLocks noGrp="1"/>
          </p:cNvSpPr>
          <p:nvPr>
            <p:ph type="dt" sz="half" idx="10"/>
          </p:nvPr>
        </p:nvSpPr>
        <p:spPr/>
        <p:txBody>
          <a:bodyPr/>
          <a:lstStyle/>
          <a:p>
            <a:fld id="{E61A0F00-BD01-4B05-BE3B-BD6D552DFE56}" type="datetimeFigureOut">
              <a:rPr lang="en-US" smtClean="0"/>
              <a:t>1/17/2024</a:t>
            </a:fld>
            <a:endParaRPr lang="en-US" dirty="0"/>
          </a:p>
        </p:txBody>
      </p:sp>
      <p:sp>
        <p:nvSpPr>
          <p:cNvPr id="6" name="Footer Placeholder 5">
            <a:extLst>
              <a:ext uri="{FF2B5EF4-FFF2-40B4-BE49-F238E27FC236}">
                <a16:creationId xmlns:a16="http://schemas.microsoft.com/office/drawing/2014/main" id="{A5ACD8AA-7B05-4D94-B231-504AF3FEEB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F0C258-52BD-4865-BA02-2B1EC2B7FD10}"/>
              </a:ext>
            </a:extLst>
          </p:cNvPr>
          <p:cNvSpPr>
            <a:spLocks noGrp="1"/>
          </p:cNvSpPr>
          <p:nvPr>
            <p:ph type="sldNum" sz="quarter" idx="12"/>
          </p:nvPr>
        </p:nvSpPr>
        <p:spPr/>
        <p:txBody>
          <a:bodyPr/>
          <a:lstStyle/>
          <a:p>
            <a:fld id="{95D756EB-7FB4-4E49-8B10-FF4C314D14E5}" type="slidenum">
              <a:rPr lang="en-US" smtClean="0"/>
              <a:t>‹#›</a:t>
            </a:fld>
            <a:endParaRPr lang="en-US" dirty="0"/>
          </a:p>
        </p:txBody>
      </p:sp>
    </p:spTree>
    <p:extLst>
      <p:ext uri="{BB962C8B-B14F-4D97-AF65-F5344CB8AC3E}">
        <p14:creationId xmlns:p14="http://schemas.microsoft.com/office/powerpoint/2010/main" val="421080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C8A25-5A87-41BC-A7DC-FB11B0C4E32B}"/>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0C6C1D-007E-4726-9637-93F38AD144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499FA-1905-472F-9930-C91179721756}"/>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E61A0F00-BD01-4B05-BE3B-BD6D552DFE56}" type="datetimeFigureOut">
              <a:rPr lang="en-US" smtClean="0"/>
              <a:t>1/17/2024</a:t>
            </a:fld>
            <a:endParaRPr lang="en-US" dirty="0"/>
          </a:p>
        </p:txBody>
      </p:sp>
      <p:sp>
        <p:nvSpPr>
          <p:cNvPr id="5" name="Footer Placeholder 4">
            <a:extLst>
              <a:ext uri="{FF2B5EF4-FFF2-40B4-BE49-F238E27FC236}">
                <a16:creationId xmlns:a16="http://schemas.microsoft.com/office/drawing/2014/main" id="{DDAD0A62-0CEA-480C-BCA3-658A09613531}"/>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955B449-64EA-48E1-9F4D-477FA7D09BBF}"/>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95D756EB-7FB4-4E49-8B10-FF4C314D14E5}" type="slidenum">
              <a:rPr lang="en-US" smtClean="0"/>
              <a:t>‹#›</a:t>
            </a:fld>
            <a:endParaRPr lang="en-US" dirty="0"/>
          </a:p>
        </p:txBody>
      </p:sp>
    </p:spTree>
    <p:extLst>
      <p:ext uri="{BB962C8B-B14F-4D97-AF65-F5344CB8AC3E}">
        <p14:creationId xmlns:p14="http://schemas.microsoft.com/office/powerpoint/2010/main" val="249825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r/MCx20gr1GS?origin=lprLink" TargetMode="External"/><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r/zw38Skqs66?origin=lprLink" TargetMode="External"/><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orbes.com/advisor/business/raci-chart/" TargetMode="External"/><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https://forms.office.com/r/0aNBryVaLc?origin=lprLin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A0DC-2759-4008-B464-A1B7B72C7517}"/>
              </a:ext>
            </a:extLst>
          </p:cNvPr>
          <p:cNvSpPr>
            <a:spLocks noGrp="1"/>
          </p:cNvSpPr>
          <p:nvPr>
            <p:ph type="ctrTitle"/>
          </p:nvPr>
        </p:nvSpPr>
        <p:spPr>
          <a:xfrm>
            <a:off x="632777" y="1375949"/>
            <a:ext cx="3539614" cy="2335466"/>
          </a:xfrm>
        </p:spPr>
        <p:txBody>
          <a:bodyPr>
            <a:normAutofit/>
          </a:bodyPr>
          <a:lstStyle/>
          <a:p>
            <a:r>
              <a:rPr lang="en-US" sz="3000" b="1" dirty="0"/>
              <a:t>FAC Meeting</a:t>
            </a:r>
            <a:br>
              <a:rPr lang="en-US" sz="3000" b="1" dirty="0"/>
            </a:br>
            <a:r>
              <a:rPr lang="en-US" sz="3000" b="1" dirty="0"/>
              <a:t>Winter 2024</a:t>
            </a:r>
            <a:br>
              <a:rPr lang="en-US" sz="3000" b="1" dirty="0"/>
            </a:br>
            <a:r>
              <a:rPr lang="en-US" sz="3000" b="1" dirty="0"/>
              <a:t>Managing Up</a:t>
            </a:r>
            <a:br>
              <a:rPr lang="en-US" sz="3000" b="1" dirty="0"/>
            </a:br>
            <a:r>
              <a:rPr lang="en-US" sz="3000" b="1" dirty="0"/>
              <a:t>1/17/24</a:t>
            </a:r>
          </a:p>
        </p:txBody>
      </p:sp>
      <p:pic>
        <p:nvPicPr>
          <p:cNvPr id="8" name="Picture 7" descr="Logo, company name&#10;&#10;Description automatically generated">
            <a:extLst>
              <a:ext uri="{FF2B5EF4-FFF2-40B4-BE49-F238E27FC236}">
                <a16:creationId xmlns:a16="http://schemas.microsoft.com/office/drawing/2014/main" id="{3244F614-6169-44D7-B45D-A32610E8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20092" cy="603506"/>
          </a:xfrm>
          <a:prstGeom prst="rect">
            <a:avLst/>
          </a:prstGeom>
        </p:spPr>
      </p:pic>
      <p:sp>
        <p:nvSpPr>
          <p:cNvPr id="3" name="Title 1">
            <a:extLst>
              <a:ext uri="{FF2B5EF4-FFF2-40B4-BE49-F238E27FC236}">
                <a16:creationId xmlns:a16="http://schemas.microsoft.com/office/drawing/2014/main" id="{7DDC678B-3EE9-1008-B53D-2D37F1CD0AB6}"/>
              </a:ext>
            </a:extLst>
          </p:cNvPr>
          <p:cNvSpPr txBox="1">
            <a:spLocks/>
          </p:cNvSpPr>
          <p:nvPr/>
        </p:nvSpPr>
        <p:spPr>
          <a:xfrm>
            <a:off x="632777" y="4266587"/>
            <a:ext cx="3539614" cy="1023871"/>
          </a:xfrm>
          <a:prstGeom prst="rect">
            <a:avLst/>
          </a:prstGeom>
        </p:spPr>
        <p:txBody>
          <a:bodyPr vert="horz" lIns="91440" tIns="45720" rIns="91440" bIns="45720" rtlCol="0" anchor="b">
            <a:normAutofit fontScale="55000" lnSpcReduction="20000"/>
          </a:bodyPr>
          <a:lstStyle>
            <a:lvl1pPr algn="ctr" defTabSz="514350" rtl="0" eaLnBrk="1" latinLnBrk="0" hangingPunct="1">
              <a:lnSpc>
                <a:spcPct val="90000"/>
              </a:lnSpc>
              <a:spcBef>
                <a:spcPct val="0"/>
              </a:spcBef>
              <a:buNone/>
              <a:defRPr sz="3375" kern="1200">
                <a:solidFill>
                  <a:schemeClr val="tx1"/>
                </a:solidFill>
                <a:latin typeface="+mj-lt"/>
                <a:ea typeface="+mj-ea"/>
                <a:cs typeface="+mj-cs"/>
              </a:defRPr>
            </a:lvl1pPr>
          </a:lstStyle>
          <a:p>
            <a:r>
              <a:rPr lang="en-US" sz="3000" dirty="0"/>
              <a:t>Karl Smith </a:t>
            </a:r>
          </a:p>
          <a:p>
            <a:r>
              <a:rPr lang="en-US" sz="3000" dirty="0"/>
              <a:t>Vice President of Student Affairs Tacoma Community College</a:t>
            </a:r>
          </a:p>
          <a:p>
            <a:r>
              <a:rPr lang="en-US" sz="3000" dirty="0"/>
              <a:t>WSSSC FAC Liaison </a:t>
            </a:r>
          </a:p>
        </p:txBody>
      </p:sp>
    </p:spTree>
    <p:extLst>
      <p:ext uri="{BB962C8B-B14F-4D97-AF65-F5344CB8AC3E}">
        <p14:creationId xmlns:p14="http://schemas.microsoft.com/office/powerpoint/2010/main" val="40623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BC93-F5C9-92EF-2D51-5E628355F766}"/>
              </a:ext>
            </a:extLst>
          </p:cNvPr>
          <p:cNvSpPr>
            <a:spLocks noGrp="1"/>
          </p:cNvSpPr>
          <p:nvPr>
            <p:ph type="ctrTitle"/>
          </p:nvPr>
        </p:nvSpPr>
        <p:spPr/>
        <p:txBody>
          <a:bodyPr/>
          <a:lstStyle/>
          <a:p>
            <a:r>
              <a:rPr lang="en-US" dirty="0"/>
              <a:t>Clarifying and Promoting FAC Request</a:t>
            </a:r>
          </a:p>
        </p:txBody>
      </p:sp>
      <p:sp>
        <p:nvSpPr>
          <p:cNvPr id="3" name="Subtitle 2">
            <a:extLst>
              <a:ext uri="{FF2B5EF4-FFF2-40B4-BE49-F238E27FC236}">
                <a16:creationId xmlns:a16="http://schemas.microsoft.com/office/drawing/2014/main" id="{6C5D81B8-1D67-4853-8E5B-6EF68E5751B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572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D735-0CE3-3C35-484C-C71F74992F0E}"/>
              </a:ext>
            </a:extLst>
          </p:cNvPr>
          <p:cNvSpPr>
            <a:spLocks noGrp="1"/>
          </p:cNvSpPr>
          <p:nvPr>
            <p:ph type="title"/>
          </p:nvPr>
        </p:nvSpPr>
        <p:spPr/>
        <p:txBody>
          <a:bodyPr/>
          <a:lstStyle/>
          <a:p>
            <a:r>
              <a:rPr lang="en-US" dirty="0"/>
              <a:t>Dedicated closed processing hours/days</a:t>
            </a:r>
          </a:p>
        </p:txBody>
      </p:sp>
      <p:sp>
        <p:nvSpPr>
          <p:cNvPr id="3" name="Content Placeholder 2">
            <a:extLst>
              <a:ext uri="{FF2B5EF4-FFF2-40B4-BE49-F238E27FC236}">
                <a16:creationId xmlns:a16="http://schemas.microsoft.com/office/drawing/2014/main" id="{85F689F2-23FD-D1BC-5B51-A2723D209FDD}"/>
              </a:ext>
            </a:extLst>
          </p:cNvPr>
          <p:cNvSpPr>
            <a:spLocks noGrp="1"/>
          </p:cNvSpPr>
          <p:nvPr>
            <p:ph idx="1"/>
          </p:nvPr>
        </p:nvSpPr>
        <p:spPr/>
        <p:txBody>
          <a:bodyPr/>
          <a:lstStyle/>
          <a:p>
            <a:r>
              <a:rPr lang="en-US" dirty="0"/>
              <a:t>Closures needed to help complete processing that will reduce the volume of customer service questions. Prevent the “what’s my status” questions that prevent processing.</a:t>
            </a:r>
          </a:p>
          <a:p>
            <a:r>
              <a:rPr lang="en-US" dirty="0"/>
              <a:t>Closure times for processing help staff avoid burnout</a:t>
            </a:r>
          </a:p>
          <a:p>
            <a:r>
              <a:rPr lang="en-US" dirty="0"/>
              <a:t>Processing times – </a:t>
            </a:r>
            <a:r>
              <a:rPr lang="en-US" dirty="0">
                <a:highlight>
                  <a:srgbClr val="FFFF00"/>
                </a:highlight>
              </a:rPr>
              <a:t>establish KPIs for processing </a:t>
            </a:r>
            <a:r>
              <a:rPr lang="en-US" dirty="0"/>
              <a:t>to make arguments/calculations for closures</a:t>
            </a:r>
          </a:p>
          <a:p>
            <a:r>
              <a:rPr lang="en-US" dirty="0"/>
              <a:t>Student Support Center to handle volumes. It can be difficult to close and recover from inquiries from other modalities like email and voicemail received during closures.</a:t>
            </a:r>
          </a:p>
          <a:p>
            <a:r>
              <a:rPr lang="en-US" dirty="0">
                <a:highlight>
                  <a:srgbClr val="FFFF00"/>
                </a:highlight>
              </a:rPr>
              <a:t>Need to survey and evaluate different approaches to closures and processing times across colleges </a:t>
            </a:r>
            <a:r>
              <a:rPr lang="en-US" dirty="0"/>
              <a:t>– best practices.</a:t>
            </a:r>
          </a:p>
          <a:p>
            <a:endParaRPr lang="en-US" dirty="0"/>
          </a:p>
        </p:txBody>
      </p:sp>
    </p:spTree>
    <p:extLst>
      <p:ext uri="{BB962C8B-B14F-4D97-AF65-F5344CB8AC3E}">
        <p14:creationId xmlns:p14="http://schemas.microsoft.com/office/powerpoint/2010/main" val="5513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D735-0CE3-3C35-484C-C71F74992F0E}"/>
              </a:ext>
            </a:extLst>
          </p:cNvPr>
          <p:cNvSpPr>
            <a:spLocks noGrp="1"/>
          </p:cNvSpPr>
          <p:nvPr>
            <p:ph type="title"/>
          </p:nvPr>
        </p:nvSpPr>
        <p:spPr/>
        <p:txBody>
          <a:bodyPr/>
          <a:lstStyle/>
          <a:p>
            <a:r>
              <a:rPr lang="en-US" dirty="0"/>
              <a:t>Dedicated closed processing hours/days: KPI’s</a:t>
            </a:r>
          </a:p>
        </p:txBody>
      </p:sp>
      <p:sp>
        <p:nvSpPr>
          <p:cNvPr id="3" name="Content Placeholder 2">
            <a:extLst>
              <a:ext uri="{FF2B5EF4-FFF2-40B4-BE49-F238E27FC236}">
                <a16:creationId xmlns:a16="http://schemas.microsoft.com/office/drawing/2014/main" id="{85F689F2-23FD-D1BC-5B51-A2723D209FDD}"/>
              </a:ext>
            </a:extLst>
          </p:cNvPr>
          <p:cNvSpPr>
            <a:spLocks noGrp="1"/>
          </p:cNvSpPr>
          <p:nvPr>
            <p:ph idx="1"/>
          </p:nvPr>
        </p:nvSpPr>
        <p:spPr/>
        <p:txBody>
          <a:bodyPr>
            <a:normAutofit/>
          </a:bodyPr>
          <a:lstStyle/>
          <a:p>
            <a:r>
              <a:rPr lang="en-US" dirty="0"/>
              <a:t>Processing times – establish KPIs for processing to make arguments/calculations for closures: </a:t>
            </a:r>
          </a:p>
          <a:p>
            <a:pPr lvl="1"/>
            <a:r>
              <a:rPr lang="en-US" dirty="0"/>
              <a:t>ISIR’s received</a:t>
            </a:r>
          </a:p>
          <a:p>
            <a:pPr lvl="1"/>
            <a:r>
              <a:rPr lang="en-US" dirty="0"/>
              <a:t>Files Awarded</a:t>
            </a:r>
          </a:p>
          <a:p>
            <a:pPr lvl="1"/>
            <a:r>
              <a:rPr lang="en-US" dirty="0"/>
              <a:t>Files ready to review</a:t>
            </a:r>
          </a:p>
          <a:p>
            <a:pPr lvl="1"/>
            <a:r>
              <a:rPr lang="en-US" dirty="0"/>
              <a:t>Files Waiting On Student</a:t>
            </a:r>
          </a:p>
          <a:p>
            <a:pPr lvl="1"/>
            <a:r>
              <a:rPr lang="en-US" dirty="0"/>
              <a:t>Files Ready to Award</a:t>
            </a:r>
          </a:p>
          <a:p>
            <a:pPr lvl="1"/>
            <a:r>
              <a:rPr lang="en-US" dirty="0"/>
              <a:t>Files Ineligible</a:t>
            </a:r>
          </a:p>
          <a:p>
            <a:pPr marL="257175" lvl="1" indent="0">
              <a:buNone/>
            </a:pPr>
            <a:endParaRPr lang="en-US" dirty="0"/>
          </a:p>
          <a:p>
            <a:pPr lvl="1"/>
            <a:r>
              <a:rPr lang="en-US" dirty="0"/>
              <a:t>What other KPI’s can be measured to indicate the success or failures of office closure? Emails, phone calls etc.  </a:t>
            </a:r>
          </a:p>
          <a:p>
            <a:pPr lvl="1"/>
            <a:r>
              <a:rPr lang="en-US" dirty="0"/>
              <a:t>How can we measure the impact on recruitment efforts and retention efforts?</a:t>
            </a:r>
          </a:p>
          <a:p>
            <a:pPr lvl="1"/>
            <a:r>
              <a:rPr lang="en-US" dirty="0"/>
              <a:t>Can this information be compared across institutions?  </a:t>
            </a:r>
          </a:p>
        </p:txBody>
      </p:sp>
    </p:spTree>
    <p:extLst>
      <p:ext uri="{BB962C8B-B14F-4D97-AF65-F5344CB8AC3E}">
        <p14:creationId xmlns:p14="http://schemas.microsoft.com/office/powerpoint/2010/main" val="109434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0CE9-F85E-83DE-88E1-E1428513CE42}"/>
              </a:ext>
            </a:extLst>
          </p:cNvPr>
          <p:cNvSpPr>
            <a:spLocks noGrp="1"/>
          </p:cNvSpPr>
          <p:nvPr>
            <p:ph type="title"/>
          </p:nvPr>
        </p:nvSpPr>
        <p:spPr/>
        <p:txBody>
          <a:bodyPr/>
          <a:lstStyle/>
          <a:p>
            <a:r>
              <a:rPr lang="en-US" dirty="0"/>
              <a:t>Financial Aid Office Closure Survey</a:t>
            </a:r>
          </a:p>
        </p:txBody>
      </p:sp>
      <p:pic>
        <p:nvPicPr>
          <p:cNvPr id="7" name="Content Placeholder 6" descr="A qr code on a white square&#10;&#10;Description automatically generated">
            <a:extLst>
              <a:ext uri="{FF2B5EF4-FFF2-40B4-BE49-F238E27FC236}">
                <a16:creationId xmlns:a16="http://schemas.microsoft.com/office/drawing/2014/main" id="{8FF4868E-605E-6599-0C2D-FB15567F7D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427" y="1278232"/>
            <a:ext cx="3660595" cy="3645343"/>
          </a:xfrm>
        </p:spPr>
      </p:pic>
      <p:sp>
        <p:nvSpPr>
          <p:cNvPr id="3" name="Rectangle 2">
            <a:extLst>
              <a:ext uri="{FF2B5EF4-FFF2-40B4-BE49-F238E27FC236}">
                <a16:creationId xmlns:a16="http://schemas.microsoft.com/office/drawing/2014/main" id="{19770E7F-6E2D-4C9D-8304-E90CF6ABBF50}"/>
              </a:ext>
            </a:extLst>
          </p:cNvPr>
          <p:cNvSpPr/>
          <p:nvPr/>
        </p:nvSpPr>
        <p:spPr>
          <a:xfrm>
            <a:off x="1143000" y="5118103"/>
            <a:ext cx="5845629" cy="646331"/>
          </a:xfrm>
          <a:prstGeom prst="rect">
            <a:avLst/>
          </a:prstGeom>
        </p:spPr>
        <p:txBody>
          <a:bodyPr wrap="square">
            <a:spAutoFit/>
          </a:bodyPr>
          <a:lstStyle/>
          <a:p>
            <a:r>
              <a:rPr lang="en-US" dirty="0">
                <a:hlinkClick r:id="rId3"/>
              </a:rPr>
              <a:t>https://forms.office.com/r/MCx20gr1GS?origin=lprLink</a:t>
            </a:r>
            <a:endParaRPr lang="en-US" dirty="0"/>
          </a:p>
          <a:p>
            <a:endParaRPr lang="en-US" dirty="0"/>
          </a:p>
        </p:txBody>
      </p:sp>
    </p:spTree>
    <p:extLst>
      <p:ext uri="{BB962C8B-B14F-4D97-AF65-F5344CB8AC3E}">
        <p14:creationId xmlns:p14="http://schemas.microsoft.com/office/powerpoint/2010/main" val="126445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41DD6-7E3C-A2BE-F61B-0CF1AECC736D}"/>
              </a:ext>
            </a:extLst>
          </p:cNvPr>
          <p:cNvSpPr>
            <a:spLocks noGrp="1"/>
          </p:cNvSpPr>
          <p:nvPr>
            <p:ph type="title"/>
          </p:nvPr>
        </p:nvSpPr>
        <p:spPr/>
        <p:txBody>
          <a:bodyPr/>
          <a:lstStyle/>
          <a:p>
            <a:r>
              <a:rPr lang="en-US" dirty="0"/>
              <a:t>Financial Aid Business Analyst</a:t>
            </a:r>
          </a:p>
        </p:txBody>
      </p:sp>
      <p:sp>
        <p:nvSpPr>
          <p:cNvPr id="3" name="Content Placeholder 2">
            <a:extLst>
              <a:ext uri="{FF2B5EF4-FFF2-40B4-BE49-F238E27FC236}">
                <a16:creationId xmlns:a16="http://schemas.microsoft.com/office/drawing/2014/main" id="{DC8D64F6-E8B8-661E-5B61-7EE3980BB5BE}"/>
              </a:ext>
            </a:extLst>
          </p:cNvPr>
          <p:cNvSpPr>
            <a:spLocks noGrp="1"/>
          </p:cNvSpPr>
          <p:nvPr>
            <p:ph idx="1"/>
          </p:nvPr>
        </p:nvSpPr>
        <p:spPr/>
        <p:txBody>
          <a:bodyPr>
            <a:normAutofit/>
          </a:bodyPr>
          <a:lstStyle/>
          <a:p>
            <a:r>
              <a:rPr lang="en-US" dirty="0"/>
              <a:t>What problem are you trying to solve?</a:t>
            </a:r>
          </a:p>
          <a:p>
            <a:r>
              <a:rPr lang="en-US" dirty="0"/>
              <a:t>How does a Financial Aid Business Analyst solve these problems? </a:t>
            </a:r>
          </a:p>
          <a:p>
            <a:r>
              <a:rPr lang="en-US" dirty="0"/>
              <a:t>How will a financial aid business analyst improve the process and outcomes? </a:t>
            </a:r>
          </a:p>
          <a:p>
            <a:r>
              <a:rPr lang="en-US" dirty="0"/>
              <a:t>What projects will a financial aid business analyst work on? </a:t>
            </a:r>
          </a:p>
          <a:p>
            <a:r>
              <a:rPr lang="en-US" dirty="0"/>
              <a:t>Is there a consistent workload for a financial aid business analyst?</a:t>
            </a:r>
          </a:p>
          <a:p>
            <a:r>
              <a:rPr lang="en-US" dirty="0"/>
              <a:t>Who will supervise and train a financial aid business analyst? </a:t>
            </a:r>
          </a:p>
          <a:p>
            <a:r>
              <a:rPr lang="en-US" dirty="0"/>
              <a:t>Who currently performs the work of a business analyst and what is being sacrificed? </a:t>
            </a:r>
          </a:p>
          <a:p>
            <a:endParaRPr lang="en-US" dirty="0"/>
          </a:p>
        </p:txBody>
      </p:sp>
    </p:spTree>
    <p:extLst>
      <p:ext uri="{BB962C8B-B14F-4D97-AF65-F5344CB8AC3E}">
        <p14:creationId xmlns:p14="http://schemas.microsoft.com/office/powerpoint/2010/main" val="43525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DF21-ED1D-99A8-C3FD-6D21A2AF4B46}"/>
              </a:ext>
            </a:extLst>
          </p:cNvPr>
          <p:cNvSpPr>
            <a:spLocks noGrp="1"/>
          </p:cNvSpPr>
          <p:nvPr>
            <p:ph type="title"/>
          </p:nvPr>
        </p:nvSpPr>
        <p:spPr/>
        <p:txBody>
          <a:bodyPr/>
          <a:lstStyle/>
          <a:p>
            <a:r>
              <a:rPr lang="en-US" dirty="0"/>
              <a:t>Remote Work</a:t>
            </a:r>
          </a:p>
        </p:txBody>
      </p:sp>
      <p:sp>
        <p:nvSpPr>
          <p:cNvPr id="3" name="Content Placeholder 2">
            <a:extLst>
              <a:ext uri="{FF2B5EF4-FFF2-40B4-BE49-F238E27FC236}">
                <a16:creationId xmlns:a16="http://schemas.microsoft.com/office/drawing/2014/main" id="{3F7F2DB0-6020-0F38-360A-04AD321A8644}"/>
              </a:ext>
            </a:extLst>
          </p:cNvPr>
          <p:cNvSpPr>
            <a:spLocks noGrp="1"/>
          </p:cNvSpPr>
          <p:nvPr>
            <p:ph idx="1"/>
          </p:nvPr>
        </p:nvSpPr>
        <p:spPr/>
        <p:txBody>
          <a:bodyPr/>
          <a:lstStyle/>
          <a:p>
            <a:r>
              <a:rPr lang="en-US" dirty="0"/>
              <a:t>What problem are we trying to solve?</a:t>
            </a:r>
          </a:p>
          <a:p>
            <a:pPr marL="0" indent="0">
              <a:buNone/>
            </a:pPr>
            <a:r>
              <a:rPr lang="en-US" dirty="0"/>
              <a:t> </a:t>
            </a:r>
          </a:p>
          <a:p>
            <a:r>
              <a:rPr lang="en-US" dirty="0"/>
              <a:t>Remote day is strictly processing days, not on phones/CS, file processing only</a:t>
            </a:r>
          </a:p>
          <a:p>
            <a:pPr lvl="1"/>
            <a:r>
              <a:rPr lang="en-US" dirty="0"/>
              <a:t>Why can’t this be accomplished in the office?</a:t>
            </a:r>
          </a:p>
          <a:p>
            <a:r>
              <a:rPr lang="en-US" dirty="0"/>
              <a:t>Need remote options to stay competitive and retain staff</a:t>
            </a:r>
          </a:p>
          <a:p>
            <a:pPr lvl="1"/>
            <a:r>
              <a:rPr lang="en-US" dirty="0"/>
              <a:t>What proof do we have that remote work will retain staff? </a:t>
            </a:r>
          </a:p>
          <a:p>
            <a:pPr lvl="1"/>
            <a:r>
              <a:rPr lang="en-US" dirty="0"/>
              <a:t>How do we know that staff won’t just look for fully remote jobs?</a:t>
            </a:r>
          </a:p>
          <a:p>
            <a:r>
              <a:rPr lang="en-US" dirty="0"/>
              <a:t>Need to monitor productivity</a:t>
            </a:r>
          </a:p>
          <a:p>
            <a:pPr lvl="1"/>
            <a:r>
              <a:rPr lang="en-US" dirty="0"/>
              <a:t>How can we monitor productivity on remote workdays? </a:t>
            </a:r>
          </a:p>
        </p:txBody>
      </p:sp>
    </p:spTree>
    <p:extLst>
      <p:ext uri="{BB962C8B-B14F-4D97-AF65-F5344CB8AC3E}">
        <p14:creationId xmlns:p14="http://schemas.microsoft.com/office/powerpoint/2010/main" val="154807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DF21-ED1D-99A8-C3FD-6D21A2AF4B46}"/>
              </a:ext>
            </a:extLst>
          </p:cNvPr>
          <p:cNvSpPr>
            <a:spLocks noGrp="1"/>
          </p:cNvSpPr>
          <p:nvPr>
            <p:ph type="title"/>
          </p:nvPr>
        </p:nvSpPr>
        <p:spPr/>
        <p:txBody>
          <a:bodyPr/>
          <a:lstStyle/>
          <a:p>
            <a:r>
              <a:rPr lang="en-US" dirty="0"/>
              <a:t>Remote work options: Monitor Productivity</a:t>
            </a:r>
          </a:p>
        </p:txBody>
      </p:sp>
      <p:sp>
        <p:nvSpPr>
          <p:cNvPr id="3" name="Content Placeholder 2">
            <a:extLst>
              <a:ext uri="{FF2B5EF4-FFF2-40B4-BE49-F238E27FC236}">
                <a16:creationId xmlns:a16="http://schemas.microsoft.com/office/drawing/2014/main" id="{3F7F2DB0-6020-0F38-360A-04AD321A8644}"/>
              </a:ext>
            </a:extLst>
          </p:cNvPr>
          <p:cNvSpPr>
            <a:spLocks noGrp="1"/>
          </p:cNvSpPr>
          <p:nvPr>
            <p:ph idx="1"/>
          </p:nvPr>
        </p:nvSpPr>
        <p:spPr/>
        <p:txBody>
          <a:bodyPr>
            <a:normAutofit fontScale="92500" lnSpcReduction="10000"/>
          </a:bodyPr>
          <a:lstStyle/>
          <a:p>
            <a:r>
              <a:rPr lang="en-US" dirty="0"/>
              <a:t>Processing times – establish KPIs for processing to make arguments/calculations for telework productivity and efficiency. In order to be an effective argument we may need to capture in-office productivity versus telework productivity?</a:t>
            </a:r>
          </a:p>
          <a:p>
            <a:endParaRPr lang="en-US" dirty="0"/>
          </a:p>
          <a:p>
            <a:r>
              <a:rPr lang="en-US" dirty="0"/>
              <a:t>What KPI’s can capture the impact of telework?   </a:t>
            </a:r>
          </a:p>
          <a:p>
            <a:pPr marL="257175" lvl="1" indent="0">
              <a:buNone/>
            </a:pPr>
            <a:endParaRPr lang="en-US" dirty="0"/>
          </a:p>
          <a:p>
            <a:pPr marL="257175" lvl="1" indent="0">
              <a:buNone/>
            </a:pPr>
            <a:endParaRPr lang="en-US" dirty="0"/>
          </a:p>
          <a:p>
            <a:pPr lvl="1"/>
            <a:r>
              <a:rPr lang="en-US" dirty="0"/>
              <a:t>Can this information be measured at the individual level? </a:t>
            </a:r>
          </a:p>
          <a:p>
            <a:pPr lvl="1"/>
            <a:r>
              <a:rPr lang="en-US" dirty="0"/>
              <a:t>Can it be measured overtime?</a:t>
            </a:r>
          </a:p>
          <a:p>
            <a:pPr lvl="1"/>
            <a:r>
              <a:rPr lang="en-US" dirty="0"/>
              <a:t>Would this indicate individual productivity on telework days vs in-office days? </a:t>
            </a:r>
          </a:p>
          <a:p>
            <a:pPr lvl="1"/>
            <a:r>
              <a:rPr lang="en-US" dirty="0"/>
              <a:t>What are the impact on the team in the office?</a:t>
            </a:r>
          </a:p>
          <a:p>
            <a:pPr lvl="1"/>
            <a:r>
              <a:rPr lang="en-US" dirty="0"/>
              <a:t>What is the impact on students? </a:t>
            </a:r>
          </a:p>
          <a:p>
            <a:pPr lvl="1"/>
            <a:r>
              <a:rPr lang="en-US" dirty="0"/>
              <a:t>What is the impact on employee retention? </a:t>
            </a:r>
          </a:p>
        </p:txBody>
      </p:sp>
    </p:spTree>
    <p:extLst>
      <p:ext uri="{BB962C8B-B14F-4D97-AF65-F5344CB8AC3E}">
        <p14:creationId xmlns:p14="http://schemas.microsoft.com/office/powerpoint/2010/main" val="292239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16871-080F-B38B-2D0D-C842C614950E}"/>
              </a:ext>
            </a:extLst>
          </p:cNvPr>
          <p:cNvSpPr>
            <a:spLocks noGrp="1"/>
          </p:cNvSpPr>
          <p:nvPr>
            <p:ph type="title"/>
          </p:nvPr>
        </p:nvSpPr>
        <p:spPr/>
        <p:txBody>
          <a:bodyPr/>
          <a:lstStyle/>
          <a:p>
            <a:r>
              <a:rPr lang="en-US" dirty="0"/>
              <a:t>Additional Staff for Processing</a:t>
            </a:r>
          </a:p>
        </p:txBody>
      </p:sp>
      <p:sp>
        <p:nvSpPr>
          <p:cNvPr id="3" name="Content Placeholder 2">
            <a:extLst>
              <a:ext uri="{FF2B5EF4-FFF2-40B4-BE49-F238E27FC236}">
                <a16:creationId xmlns:a16="http://schemas.microsoft.com/office/drawing/2014/main" id="{3818FAB5-EDEE-1B2B-3D5E-2E895AE7D304}"/>
              </a:ext>
            </a:extLst>
          </p:cNvPr>
          <p:cNvSpPr>
            <a:spLocks noGrp="1"/>
          </p:cNvSpPr>
          <p:nvPr>
            <p:ph idx="1"/>
          </p:nvPr>
        </p:nvSpPr>
        <p:spPr/>
        <p:txBody>
          <a:bodyPr/>
          <a:lstStyle/>
          <a:p>
            <a:r>
              <a:rPr lang="en-US" dirty="0"/>
              <a:t>What problem are we trying to solve?</a:t>
            </a:r>
          </a:p>
          <a:p>
            <a:r>
              <a:rPr lang="en-US" dirty="0"/>
              <a:t>What KPIs’ can be measured to indicate the impact of additional processing staff? </a:t>
            </a:r>
          </a:p>
          <a:p>
            <a:r>
              <a:rPr lang="en-US" dirty="0"/>
              <a:t>What KPI’s can be measured to indicate the success or failures of additional stay? Emails, phone calls etc.  </a:t>
            </a:r>
          </a:p>
          <a:p>
            <a:endParaRPr lang="en-US" dirty="0"/>
          </a:p>
          <a:p>
            <a:r>
              <a:rPr lang="en-US" dirty="0"/>
              <a:t>Decrease in processing time? </a:t>
            </a:r>
          </a:p>
          <a:p>
            <a:r>
              <a:rPr lang="en-US" dirty="0"/>
              <a:t>Customer service improvements? </a:t>
            </a:r>
          </a:p>
          <a:p>
            <a:r>
              <a:rPr lang="en-US" dirty="0"/>
              <a:t>What is the ROI in retention or recruitment? </a:t>
            </a:r>
          </a:p>
        </p:txBody>
      </p:sp>
    </p:spTree>
    <p:extLst>
      <p:ext uri="{BB962C8B-B14F-4D97-AF65-F5344CB8AC3E}">
        <p14:creationId xmlns:p14="http://schemas.microsoft.com/office/powerpoint/2010/main" val="259624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1C16-938A-DBF7-C4F1-60A27B5D19FA}"/>
              </a:ext>
            </a:extLst>
          </p:cNvPr>
          <p:cNvSpPr>
            <a:spLocks noGrp="1"/>
          </p:cNvSpPr>
          <p:nvPr>
            <p:ph type="title"/>
          </p:nvPr>
        </p:nvSpPr>
        <p:spPr/>
        <p:txBody>
          <a:bodyPr/>
          <a:lstStyle/>
          <a:p>
            <a:r>
              <a:rPr lang="en-US" dirty="0"/>
              <a:t>Financial Aid Staffing Survey</a:t>
            </a:r>
          </a:p>
        </p:txBody>
      </p:sp>
      <p:pic>
        <p:nvPicPr>
          <p:cNvPr id="5" name="Content Placeholder 4" descr="A qr code on a white square&#10;&#10;Description automatically generated">
            <a:extLst>
              <a:ext uri="{FF2B5EF4-FFF2-40B4-BE49-F238E27FC236}">
                <a16:creationId xmlns:a16="http://schemas.microsoft.com/office/drawing/2014/main" id="{6A42E759-D22D-E943-68E0-CB0B949DAB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430" y="1116002"/>
            <a:ext cx="3901938" cy="3852754"/>
          </a:xfrm>
        </p:spPr>
      </p:pic>
      <p:sp>
        <p:nvSpPr>
          <p:cNvPr id="3" name="Rectangle 2">
            <a:extLst>
              <a:ext uri="{FF2B5EF4-FFF2-40B4-BE49-F238E27FC236}">
                <a16:creationId xmlns:a16="http://schemas.microsoft.com/office/drawing/2014/main" id="{DE0805A6-A1B3-43DB-84D4-B17185621604}"/>
              </a:ext>
            </a:extLst>
          </p:cNvPr>
          <p:cNvSpPr/>
          <p:nvPr/>
        </p:nvSpPr>
        <p:spPr>
          <a:xfrm>
            <a:off x="891085" y="5255910"/>
            <a:ext cx="7411430" cy="646331"/>
          </a:xfrm>
          <a:prstGeom prst="rect">
            <a:avLst/>
          </a:prstGeom>
        </p:spPr>
        <p:txBody>
          <a:bodyPr wrap="square">
            <a:spAutoFit/>
          </a:bodyPr>
          <a:lstStyle/>
          <a:p>
            <a:r>
              <a:rPr lang="en-US" dirty="0">
                <a:hlinkClick r:id="rId3"/>
              </a:rPr>
              <a:t>https://forms.office.com/r/zw38Skqs66?origin=lprLink</a:t>
            </a:r>
            <a:endParaRPr lang="en-US" dirty="0"/>
          </a:p>
          <a:p>
            <a:endParaRPr lang="en-US" dirty="0"/>
          </a:p>
        </p:txBody>
      </p:sp>
    </p:spTree>
    <p:extLst>
      <p:ext uri="{BB962C8B-B14F-4D97-AF65-F5344CB8AC3E}">
        <p14:creationId xmlns:p14="http://schemas.microsoft.com/office/powerpoint/2010/main" val="3977045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BC93-F5C9-92EF-2D51-5E628355F766}"/>
              </a:ext>
            </a:extLst>
          </p:cNvPr>
          <p:cNvSpPr>
            <a:spLocks noGrp="1"/>
          </p:cNvSpPr>
          <p:nvPr>
            <p:ph type="ctrTitle"/>
          </p:nvPr>
        </p:nvSpPr>
        <p:spPr/>
        <p:txBody>
          <a:bodyPr/>
          <a:lstStyle/>
          <a:p>
            <a:r>
              <a:rPr lang="en-US" dirty="0"/>
              <a:t>WACTC Financial Aid Related Priorities and WSSSC Actions</a:t>
            </a:r>
          </a:p>
        </p:txBody>
      </p:sp>
      <p:sp>
        <p:nvSpPr>
          <p:cNvPr id="3" name="Subtitle 2">
            <a:extLst>
              <a:ext uri="{FF2B5EF4-FFF2-40B4-BE49-F238E27FC236}">
                <a16:creationId xmlns:a16="http://schemas.microsoft.com/office/drawing/2014/main" id="{6C5D81B8-1D67-4853-8E5B-6EF68E5751B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115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2909-60F5-EB08-1905-2D8E2C3D83C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DE0E0CC-555D-0A50-227A-331672D34098}"/>
              </a:ext>
            </a:extLst>
          </p:cNvPr>
          <p:cNvSpPr>
            <a:spLocks noGrp="1"/>
          </p:cNvSpPr>
          <p:nvPr>
            <p:ph idx="1"/>
          </p:nvPr>
        </p:nvSpPr>
        <p:spPr/>
        <p:txBody>
          <a:bodyPr/>
          <a:lstStyle/>
          <a:p>
            <a:r>
              <a:rPr lang="en-US" dirty="0"/>
              <a:t>WSSSC Update</a:t>
            </a:r>
          </a:p>
          <a:p>
            <a:r>
              <a:rPr lang="en-US" dirty="0"/>
              <a:t>Clarifying and Promoting for FAC Request</a:t>
            </a:r>
          </a:p>
          <a:p>
            <a:r>
              <a:rPr lang="en-US" dirty="0"/>
              <a:t>WACTC Financial Aid Related Priorities and WSSSC Actions</a:t>
            </a:r>
          </a:p>
          <a:p>
            <a:r>
              <a:rPr lang="en-US" dirty="0"/>
              <a:t>Common Business Practices Putting FAC in the Drivers Seat</a:t>
            </a:r>
          </a:p>
          <a:p>
            <a:r>
              <a:rPr lang="en-US" dirty="0"/>
              <a:t>Discussion</a:t>
            </a:r>
          </a:p>
          <a:p>
            <a:pPr marL="0" indent="0">
              <a:buNone/>
            </a:pPr>
            <a:endParaRPr lang="en-US" dirty="0"/>
          </a:p>
        </p:txBody>
      </p:sp>
    </p:spTree>
    <p:extLst>
      <p:ext uri="{BB962C8B-B14F-4D97-AF65-F5344CB8AC3E}">
        <p14:creationId xmlns:p14="http://schemas.microsoft.com/office/powerpoint/2010/main" val="849739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7212-1FAB-99B4-0AFB-4AEF94EDECCA}"/>
              </a:ext>
            </a:extLst>
          </p:cNvPr>
          <p:cNvSpPr>
            <a:spLocks noGrp="1"/>
          </p:cNvSpPr>
          <p:nvPr>
            <p:ph type="title"/>
          </p:nvPr>
        </p:nvSpPr>
        <p:spPr/>
        <p:txBody>
          <a:bodyPr/>
          <a:lstStyle/>
          <a:p>
            <a:r>
              <a:rPr lang="en-US" dirty="0"/>
              <a:t>WACTC 23/24 Work Plan</a:t>
            </a:r>
          </a:p>
        </p:txBody>
      </p:sp>
      <p:sp>
        <p:nvSpPr>
          <p:cNvPr id="3" name="Content Placeholder 2">
            <a:extLst>
              <a:ext uri="{FF2B5EF4-FFF2-40B4-BE49-F238E27FC236}">
                <a16:creationId xmlns:a16="http://schemas.microsoft.com/office/drawing/2014/main" id="{34927BA2-8504-ABEE-F19A-62F0EEF5572C}"/>
              </a:ext>
            </a:extLst>
          </p:cNvPr>
          <p:cNvSpPr>
            <a:spLocks noGrp="1"/>
          </p:cNvSpPr>
          <p:nvPr>
            <p:ph idx="1"/>
          </p:nvPr>
        </p:nvSpPr>
        <p:spPr/>
        <p:txBody>
          <a:bodyPr/>
          <a:lstStyle/>
          <a:p>
            <a:r>
              <a:rPr lang="en-US" dirty="0"/>
              <a:t>Basic Student Needs Support</a:t>
            </a:r>
          </a:p>
          <a:p>
            <a:r>
              <a:rPr lang="en-US" dirty="0"/>
              <a:t>Monitor Financial Aid Outreach Initiative (HB 1835 and Proviso for CBO Contracts)</a:t>
            </a:r>
          </a:p>
          <a:p>
            <a:r>
              <a:rPr lang="en-US" dirty="0"/>
              <a:t>Monitor Financial Aid Equity Audit Workgroup</a:t>
            </a:r>
          </a:p>
          <a:p>
            <a:pPr marL="0" indent="0">
              <a:buNone/>
            </a:pPr>
            <a:endParaRPr lang="en-US" dirty="0"/>
          </a:p>
          <a:p>
            <a:r>
              <a:rPr lang="en-US" dirty="0"/>
              <a:t>Items discussed at WACTC Business Meeting</a:t>
            </a:r>
          </a:p>
          <a:p>
            <a:pPr lvl="1"/>
            <a:r>
              <a:rPr lang="en-US" dirty="0"/>
              <a:t>SAP </a:t>
            </a:r>
          </a:p>
          <a:p>
            <a:pPr lvl="1"/>
            <a:r>
              <a:rPr lang="en-US" dirty="0"/>
              <a:t>Mass Packaging</a:t>
            </a:r>
          </a:p>
          <a:p>
            <a:pPr lvl="1"/>
            <a:r>
              <a:rPr lang="en-US" dirty="0"/>
              <a:t>FAFSA Simplification</a:t>
            </a:r>
          </a:p>
        </p:txBody>
      </p:sp>
    </p:spTree>
    <p:extLst>
      <p:ext uri="{BB962C8B-B14F-4D97-AF65-F5344CB8AC3E}">
        <p14:creationId xmlns:p14="http://schemas.microsoft.com/office/powerpoint/2010/main" val="2759514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9831-38CC-5AA7-0FBA-25C376C03088}"/>
              </a:ext>
            </a:extLst>
          </p:cNvPr>
          <p:cNvSpPr>
            <a:spLocks noGrp="1"/>
          </p:cNvSpPr>
          <p:nvPr>
            <p:ph type="title"/>
          </p:nvPr>
        </p:nvSpPr>
        <p:spPr/>
        <p:txBody>
          <a:bodyPr/>
          <a:lstStyle/>
          <a:p>
            <a:r>
              <a:rPr lang="en-US" dirty="0"/>
              <a:t>Monitor Basic Student Needs Support</a:t>
            </a:r>
          </a:p>
        </p:txBody>
      </p:sp>
      <p:sp>
        <p:nvSpPr>
          <p:cNvPr id="3" name="Content Placeholder 2">
            <a:extLst>
              <a:ext uri="{FF2B5EF4-FFF2-40B4-BE49-F238E27FC236}">
                <a16:creationId xmlns:a16="http://schemas.microsoft.com/office/drawing/2014/main" id="{F99AA1CF-632F-5DBC-36A6-1093F76E673E}"/>
              </a:ext>
            </a:extLst>
          </p:cNvPr>
          <p:cNvSpPr>
            <a:spLocks noGrp="1"/>
          </p:cNvSpPr>
          <p:nvPr>
            <p:ph idx="1"/>
          </p:nvPr>
        </p:nvSpPr>
        <p:spPr/>
        <p:txBody>
          <a:bodyPr>
            <a:normAutofit/>
          </a:bodyPr>
          <a:lstStyle/>
          <a:p>
            <a:r>
              <a:rPr lang="en-US" b="1" dirty="0"/>
              <a:t>FAFSA</a:t>
            </a:r>
          </a:p>
          <a:p>
            <a:r>
              <a:rPr lang="en-US" b="1" dirty="0"/>
              <a:t>Reduced/Free Meal pilot,(5)</a:t>
            </a:r>
          </a:p>
          <a:p>
            <a:pPr lvl="1"/>
            <a:r>
              <a:rPr lang="en-US" u="sng" dirty="0"/>
              <a:t>WSSSC: </a:t>
            </a:r>
            <a:r>
              <a:rPr lang="en-US" dirty="0"/>
              <a:t>Not discussed</a:t>
            </a:r>
          </a:p>
          <a:p>
            <a:r>
              <a:rPr lang="en-US" b="1" dirty="0"/>
              <a:t>Supporting Students Experience Homelessness </a:t>
            </a:r>
            <a:r>
              <a:rPr lang="en-US" dirty="0"/>
              <a:t>(Monitored through quarterly reports. Fall report due January 31</a:t>
            </a:r>
            <a:r>
              <a:rPr lang="en-US" baseline="30000" dirty="0"/>
              <a:t>st</a:t>
            </a:r>
            <a:r>
              <a:rPr lang="en-US" dirty="0"/>
              <a:t>.) Quick Poll. </a:t>
            </a:r>
          </a:p>
          <a:p>
            <a:pPr lvl="1"/>
            <a:r>
              <a:rPr lang="en-US" u="sng" dirty="0"/>
              <a:t>WSSSC</a:t>
            </a:r>
            <a:r>
              <a:rPr lang="en-US" dirty="0"/>
              <a:t>: Discussed at WSSSC meeting and Hot Topics meeting.</a:t>
            </a:r>
          </a:p>
          <a:p>
            <a:r>
              <a:rPr lang="en-US" b="1" dirty="0"/>
              <a:t>Student Emergency Assistance Grants.</a:t>
            </a:r>
            <a:r>
              <a:rPr lang="en-US" u="sng" dirty="0"/>
              <a:t> </a:t>
            </a:r>
          </a:p>
          <a:p>
            <a:pPr lvl="1"/>
            <a:r>
              <a:rPr lang="en-US" u="sng" dirty="0"/>
              <a:t>WSSSC</a:t>
            </a:r>
            <a:r>
              <a:rPr lang="en-US" dirty="0"/>
              <a:t>: Discussed at a WSSSC Hot Topics meeting. Survey was created. Results show a mixture of how colleges are handling request and distributing funds</a:t>
            </a:r>
            <a:endParaRPr lang="en-US" b="1" dirty="0"/>
          </a:p>
          <a:p>
            <a:r>
              <a:rPr lang="en-US" b="1" dirty="0"/>
              <a:t>Friendly Reminder: </a:t>
            </a:r>
          </a:p>
          <a:p>
            <a:pPr marL="257175" lvl="1" indent="0">
              <a:buNone/>
            </a:pPr>
            <a:r>
              <a:rPr lang="en-US" dirty="0"/>
              <a:t>SEAG/SSEH College Collaboration HUB 2/8 9 am – 11:15 am</a:t>
            </a:r>
          </a:p>
          <a:p>
            <a:endParaRPr lang="en-US" dirty="0"/>
          </a:p>
        </p:txBody>
      </p:sp>
    </p:spTree>
    <p:extLst>
      <p:ext uri="{BB962C8B-B14F-4D97-AF65-F5344CB8AC3E}">
        <p14:creationId xmlns:p14="http://schemas.microsoft.com/office/powerpoint/2010/main" val="3728110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F22E-6EF2-6DD8-09ED-9C55CC0B7BDF}"/>
              </a:ext>
            </a:extLst>
          </p:cNvPr>
          <p:cNvSpPr>
            <a:spLocks noGrp="1"/>
          </p:cNvSpPr>
          <p:nvPr>
            <p:ph type="title"/>
          </p:nvPr>
        </p:nvSpPr>
        <p:spPr/>
        <p:txBody>
          <a:bodyPr/>
          <a:lstStyle/>
          <a:p>
            <a:r>
              <a:rPr lang="en-US" dirty="0"/>
              <a:t>Financial Aid Equity Audit Workgroup</a:t>
            </a:r>
            <a:br>
              <a:rPr lang="en-US" dirty="0"/>
            </a:br>
            <a:endParaRPr lang="en-US" dirty="0"/>
          </a:p>
        </p:txBody>
      </p:sp>
      <p:sp>
        <p:nvSpPr>
          <p:cNvPr id="3" name="Content Placeholder 2">
            <a:extLst>
              <a:ext uri="{FF2B5EF4-FFF2-40B4-BE49-F238E27FC236}">
                <a16:creationId xmlns:a16="http://schemas.microsoft.com/office/drawing/2014/main" id="{3CEAEC38-FFE3-96F4-953F-FDEF8940BE86}"/>
              </a:ext>
            </a:extLst>
          </p:cNvPr>
          <p:cNvSpPr>
            <a:spLocks noGrp="1"/>
          </p:cNvSpPr>
          <p:nvPr>
            <p:ph idx="1"/>
          </p:nvPr>
        </p:nvSpPr>
        <p:spPr/>
        <p:txBody>
          <a:bodyPr>
            <a:normAutofit lnSpcReduction="10000"/>
          </a:bodyPr>
          <a:lstStyle/>
          <a:p>
            <a:r>
              <a:rPr lang="en-US" dirty="0"/>
              <a:t>Data Collection and dissemination using the Unit Record Report</a:t>
            </a:r>
          </a:p>
          <a:p>
            <a:r>
              <a:rPr lang="en-US" dirty="0"/>
              <a:t>Updating WSAC Financial Aid Reports to include </a:t>
            </a:r>
          </a:p>
          <a:p>
            <a:pPr lvl="1"/>
            <a:r>
              <a:rPr lang="en-US" dirty="0">
                <a:latin typeface="Franklin Gothic Book" panose="020B0503020102020204" pitchFamily="34" charset="0"/>
                <a:ea typeface="Calibri" panose="020F0502020204030204" pitchFamily="34" charset="0"/>
                <a:cs typeface="Times New Roman" panose="02020603050405020304" pitchFamily="18" charset="0"/>
              </a:rPr>
              <a:t>D</a:t>
            </a:r>
            <a:r>
              <a:rPr lang="en-US" dirty="0">
                <a:effectLst/>
                <a:latin typeface="Franklin Gothic Book" panose="020B0503020102020204" pitchFamily="34" charset="0"/>
                <a:ea typeface="Calibri" panose="020F0502020204030204" pitchFamily="34" charset="0"/>
                <a:cs typeface="Times New Roman" panose="02020603050405020304" pitchFamily="18" charset="0"/>
              </a:rPr>
              <a:t>isaggregate by racial and socioeconomic status demographics and considered effects on the enrollment and retention of BIPOC students.</a:t>
            </a:r>
            <a:endParaRPr lang="en-US" dirty="0"/>
          </a:p>
          <a:p>
            <a:r>
              <a:rPr lang="en-US" dirty="0"/>
              <a:t>Recommendations:</a:t>
            </a:r>
          </a:p>
          <a:p>
            <a:pPr lvl="1"/>
            <a:r>
              <a:rPr lang="en-US" u="sng" dirty="0"/>
              <a:t>Three to five community colleges to be selected to work on a pilot </a:t>
            </a:r>
            <a:r>
              <a:rPr lang="en-US" dirty="0"/>
              <a:t>with WSAC and SBCTC. Campuses to have cross-divisional representatives, and should consider members from equity/diversity teams, student life and financial aid. </a:t>
            </a:r>
            <a:r>
              <a:rPr lang="en-US" u="sng" dirty="0">
                <a:highlight>
                  <a:srgbClr val="FFFF00"/>
                </a:highlight>
              </a:rPr>
              <a:t>These members would identify data elements to be added to the profile for all colleges</a:t>
            </a:r>
            <a:r>
              <a:rPr lang="en-US" dirty="0">
                <a:highlight>
                  <a:srgbClr val="FFFF00"/>
                </a:highlight>
              </a:rPr>
              <a:t>. </a:t>
            </a:r>
          </a:p>
          <a:p>
            <a:pPr lvl="1"/>
            <a:r>
              <a:rPr lang="en-US" dirty="0"/>
              <a:t>Further, pilot group members to assist WSAC in the development of a guide, for use by all colleges, </a:t>
            </a:r>
            <a:r>
              <a:rPr lang="en-US" u="sng" dirty="0"/>
              <a:t>to provide recommendations on how to share the report across campus and how to facilitate constructive campus conversations</a:t>
            </a:r>
            <a:r>
              <a:rPr lang="en-US" dirty="0"/>
              <a:t>. </a:t>
            </a:r>
          </a:p>
        </p:txBody>
      </p:sp>
    </p:spTree>
    <p:extLst>
      <p:ext uri="{BB962C8B-B14F-4D97-AF65-F5344CB8AC3E}">
        <p14:creationId xmlns:p14="http://schemas.microsoft.com/office/powerpoint/2010/main" val="386367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0C11-A78F-48CE-B796-A1F72FCDE1AF}"/>
              </a:ext>
            </a:extLst>
          </p:cNvPr>
          <p:cNvSpPr>
            <a:spLocks noGrp="1"/>
          </p:cNvSpPr>
          <p:nvPr>
            <p:ph type="title"/>
          </p:nvPr>
        </p:nvSpPr>
        <p:spPr/>
        <p:txBody>
          <a:bodyPr>
            <a:normAutofit/>
          </a:bodyPr>
          <a:lstStyle/>
          <a:p>
            <a:r>
              <a:rPr lang="en-US" sz="2800" dirty="0"/>
              <a:t>Student Success Tool RFP Task Force (FAC Nominations)</a:t>
            </a:r>
          </a:p>
        </p:txBody>
      </p:sp>
      <p:sp>
        <p:nvSpPr>
          <p:cNvPr id="3" name="Content Placeholder 2">
            <a:extLst>
              <a:ext uri="{FF2B5EF4-FFF2-40B4-BE49-F238E27FC236}">
                <a16:creationId xmlns:a16="http://schemas.microsoft.com/office/drawing/2014/main" id="{7822E962-676F-441C-9FDD-7A6D9B5DDC8A}"/>
              </a:ext>
            </a:extLst>
          </p:cNvPr>
          <p:cNvSpPr>
            <a:spLocks noGrp="1"/>
          </p:cNvSpPr>
          <p:nvPr>
            <p:ph idx="1"/>
          </p:nvPr>
        </p:nvSpPr>
        <p:spPr/>
        <p:txBody>
          <a:bodyPr>
            <a:normAutofit fontScale="92500" lnSpcReduction="10000"/>
          </a:bodyPr>
          <a:lstStyle/>
          <a:p>
            <a:pPr marL="0" indent="0" fontAlgn="ctr">
              <a:buNone/>
            </a:pPr>
            <a:r>
              <a:rPr lang="en-US" dirty="0"/>
              <a:t>FAC Nominations:</a:t>
            </a:r>
          </a:p>
          <a:p>
            <a:pPr marL="0" indent="0" fontAlgn="ctr">
              <a:buNone/>
            </a:pPr>
            <a:endParaRPr lang="en-US" dirty="0"/>
          </a:p>
          <a:p>
            <a:pPr fontAlgn="ctr"/>
            <a:r>
              <a:rPr lang="en-US" dirty="0"/>
              <a:t>Alex Bailey – Spokane Falls Community College</a:t>
            </a:r>
          </a:p>
          <a:p>
            <a:pPr fontAlgn="ctr"/>
            <a:r>
              <a:rPr lang="en-US" dirty="0"/>
              <a:t>Tracy Dahl – Centralia College</a:t>
            </a:r>
          </a:p>
          <a:p>
            <a:pPr fontAlgn="ctr"/>
            <a:r>
              <a:rPr lang="en-US" dirty="0"/>
              <a:t>Kate Jacky – Clark College</a:t>
            </a:r>
          </a:p>
          <a:p>
            <a:pPr fontAlgn="ctr"/>
            <a:r>
              <a:rPr lang="en-US" dirty="0"/>
              <a:t>Melanie Ruiz – Shoreline Community College</a:t>
            </a:r>
          </a:p>
          <a:p>
            <a:pPr fontAlgn="ctr"/>
            <a:r>
              <a:rPr lang="en-US" dirty="0"/>
              <a:t>April Tovar – Lower Columbia College</a:t>
            </a:r>
          </a:p>
          <a:p>
            <a:pPr fontAlgn="ctr"/>
            <a:endParaRPr lang="en-US" dirty="0"/>
          </a:p>
          <a:p>
            <a:pPr fontAlgn="ctr"/>
            <a:r>
              <a:rPr lang="en-US" dirty="0"/>
              <a:t>Selected Representatives:</a:t>
            </a:r>
          </a:p>
          <a:p>
            <a:pPr marL="0" indent="0">
              <a:buNone/>
            </a:pPr>
            <a:endParaRPr lang="en-US" dirty="0"/>
          </a:p>
          <a:p>
            <a:pPr marL="0" indent="0">
              <a:buNone/>
            </a:pPr>
            <a:r>
              <a:rPr lang="en-US" dirty="0"/>
              <a:t>WSSSC Nominations:</a:t>
            </a:r>
          </a:p>
          <a:p>
            <a:pPr marL="0" indent="0">
              <a:buNone/>
            </a:pPr>
            <a:endParaRPr lang="en-US" dirty="0"/>
          </a:p>
          <a:p>
            <a:pPr marL="0" indent="0">
              <a:buNone/>
            </a:pPr>
            <a:r>
              <a:rPr lang="en-US" dirty="0"/>
              <a:t>Selected Representatives:</a:t>
            </a:r>
          </a:p>
        </p:txBody>
      </p:sp>
    </p:spTree>
    <p:extLst>
      <p:ext uri="{BB962C8B-B14F-4D97-AF65-F5344CB8AC3E}">
        <p14:creationId xmlns:p14="http://schemas.microsoft.com/office/powerpoint/2010/main" val="386840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2277-5416-CDF3-0079-CD856F05E63C}"/>
              </a:ext>
            </a:extLst>
          </p:cNvPr>
          <p:cNvSpPr>
            <a:spLocks noGrp="1"/>
          </p:cNvSpPr>
          <p:nvPr>
            <p:ph type="title"/>
          </p:nvPr>
        </p:nvSpPr>
        <p:spPr/>
        <p:txBody>
          <a:bodyPr/>
          <a:lstStyle/>
          <a:p>
            <a:r>
              <a:rPr lang="en-US" dirty="0"/>
              <a:t>Monitor Financial Aid Outreach Initiative</a:t>
            </a:r>
          </a:p>
        </p:txBody>
      </p:sp>
      <p:sp>
        <p:nvSpPr>
          <p:cNvPr id="3" name="Content Placeholder 2">
            <a:extLst>
              <a:ext uri="{FF2B5EF4-FFF2-40B4-BE49-F238E27FC236}">
                <a16:creationId xmlns:a16="http://schemas.microsoft.com/office/drawing/2014/main" id="{2CB19B3F-CEB9-2AF4-7C6E-F56E58E0B04F}"/>
              </a:ext>
            </a:extLst>
          </p:cNvPr>
          <p:cNvSpPr>
            <a:spLocks noGrp="1"/>
          </p:cNvSpPr>
          <p:nvPr>
            <p:ph idx="1"/>
          </p:nvPr>
        </p:nvSpPr>
        <p:spPr/>
        <p:txBody>
          <a:bodyPr/>
          <a:lstStyle/>
          <a:p>
            <a:r>
              <a:rPr lang="en-US" dirty="0"/>
              <a:t>WSSSC conversations regarding the challenges of implementation. Recommendations for improvements. </a:t>
            </a:r>
          </a:p>
        </p:txBody>
      </p:sp>
    </p:spTree>
    <p:extLst>
      <p:ext uri="{BB962C8B-B14F-4D97-AF65-F5344CB8AC3E}">
        <p14:creationId xmlns:p14="http://schemas.microsoft.com/office/powerpoint/2010/main" val="59840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1CD1-F85B-CF88-F34F-ADC8F912CA7B}"/>
              </a:ext>
            </a:extLst>
          </p:cNvPr>
          <p:cNvSpPr>
            <a:spLocks noGrp="1"/>
          </p:cNvSpPr>
          <p:nvPr>
            <p:ph type="title"/>
          </p:nvPr>
        </p:nvSpPr>
        <p:spPr/>
        <p:txBody>
          <a:bodyPr/>
          <a:lstStyle/>
          <a:p>
            <a:r>
              <a:rPr lang="en-US" dirty="0"/>
              <a:t>FAFSA Simplification </a:t>
            </a:r>
          </a:p>
        </p:txBody>
      </p:sp>
      <p:pic>
        <p:nvPicPr>
          <p:cNvPr id="5" name="Content Placeholder 4" descr="A blue and white college application&#10;&#10;Description automatically generated with medium confidence">
            <a:extLst>
              <a:ext uri="{FF2B5EF4-FFF2-40B4-BE49-F238E27FC236}">
                <a16:creationId xmlns:a16="http://schemas.microsoft.com/office/drawing/2014/main" id="{F8712FD4-018D-95CC-351D-C9D13F140E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431" y="1104305"/>
            <a:ext cx="4235570" cy="4253122"/>
          </a:xfrm>
        </p:spPr>
      </p:pic>
      <p:sp>
        <p:nvSpPr>
          <p:cNvPr id="3" name="TextBox 2">
            <a:extLst>
              <a:ext uri="{FF2B5EF4-FFF2-40B4-BE49-F238E27FC236}">
                <a16:creationId xmlns:a16="http://schemas.microsoft.com/office/drawing/2014/main" id="{BDDC92B0-3BFE-47F0-85CC-523C94F1008C}"/>
              </a:ext>
            </a:extLst>
          </p:cNvPr>
          <p:cNvSpPr txBox="1"/>
          <p:nvPr/>
        </p:nvSpPr>
        <p:spPr>
          <a:xfrm>
            <a:off x="4669811" y="1006089"/>
            <a:ext cx="3436084" cy="3139321"/>
          </a:xfrm>
          <a:prstGeom prst="rect">
            <a:avLst/>
          </a:prstGeom>
          <a:noFill/>
        </p:spPr>
        <p:txBody>
          <a:bodyPr wrap="square" rtlCol="0">
            <a:spAutoFit/>
          </a:bodyPr>
          <a:lstStyle/>
          <a:p>
            <a:r>
              <a:rPr lang="en-US" dirty="0"/>
              <a:t>Recommended Project Management Approach: RACI</a:t>
            </a:r>
          </a:p>
          <a:p>
            <a:endParaRPr lang="en-US" dirty="0"/>
          </a:p>
          <a:p>
            <a:r>
              <a:rPr lang="en-US" dirty="0"/>
              <a:t>Responsible</a:t>
            </a:r>
          </a:p>
          <a:p>
            <a:r>
              <a:rPr lang="en-US" dirty="0"/>
              <a:t>Accountable</a:t>
            </a:r>
          </a:p>
          <a:p>
            <a:r>
              <a:rPr lang="en-US" dirty="0"/>
              <a:t>Consulted</a:t>
            </a:r>
          </a:p>
          <a:p>
            <a:r>
              <a:rPr lang="en-US" dirty="0"/>
              <a:t>Informed</a:t>
            </a:r>
          </a:p>
          <a:p>
            <a:endParaRPr lang="en-US" dirty="0"/>
          </a:p>
          <a:p>
            <a:r>
              <a:rPr lang="en-US" dirty="0">
                <a:hlinkClick r:id="rId3"/>
              </a:rPr>
              <a:t>https://www.forbes.com/advisor/business/raci-chart/</a:t>
            </a:r>
            <a:endParaRPr lang="en-US" dirty="0"/>
          </a:p>
          <a:p>
            <a:endParaRPr lang="en-US" dirty="0"/>
          </a:p>
        </p:txBody>
      </p:sp>
    </p:spTree>
    <p:extLst>
      <p:ext uri="{BB962C8B-B14F-4D97-AF65-F5344CB8AC3E}">
        <p14:creationId xmlns:p14="http://schemas.microsoft.com/office/powerpoint/2010/main" val="2200116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BC93-F5C9-92EF-2D51-5E628355F766}"/>
              </a:ext>
            </a:extLst>
          </p:cNvPr>
          <p:cNvSpPr>
            <a:spLocks noGrp="1"/>
          </p:cNvSpPr>
          <p:nvPr>
            <p:ph type="ctrTitle"/>
          </p:nvPr>
        </p:nvSpPr>
        <p:spPr/>
        <p:txBody>
          <a:bodyPr/>
          <a:lstStyle/>
          <a:p>
            <a:r>
              <a:rPr lang="en-US" dirty="0"/>
              <a:t>Common Business Practices Putting FAC in the Drivers Seat</a:t>
            </a:r>
          </a:p>
        </p:txBody>
      </p:sp>
      <p:sp>
        <p:nvSpPr>
          <p:cNvPr id="3" name="Subtitle 2">
            <a:extLst>
              <a:ext uri="{FF2B5EF4-FFF2-40B4-BE49-F238E27FC236}">
                <a16:creationId xmlns:a16="http://schemas.microsoft.com/office/drawing/2014/main" id="{6C5D81B8-1D67-4853-8E5B-6EF68E5751B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5883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451F-33EE-41EE-921C-C17D5BC9FB6F}"/>
              </a:ext>
            </a:extLst>
          </p:cNvPr>
          <p:cNvSpPr>
            <a:spLocks noGrp="1"/>
          </p:cNvSpPr>
          <p:nvPr>
            <p:ph type="title"/>
          </p:nvPr>
        </p:nvSpPr>
        <p:spPr/>
        <p:txBody>
          <a:bodyPr/>
          <a:lstStyle/>
          <a:p>
            <a:r>
              <a:rPr lang="en-US" dirty="0"/>
              <a:t>Common Business Practices</a:t>
            </a:r>
          </a:p>
        </p:txBody>
      </p:sp>
      <p:sp>
        <p:nvSpPr>
          <p:cNvPr id="3" name="Content Placeholder 2">
            <a:extLst>
              <a:ext uri="{FF2B5EF4-FFF2-40B4-BE49-F238E27FC236}">
                <a16:creationId xmlns:a16="http://schemas.microsoft.com/office/drawing/2014/main" id="{13CA04E2-0D42-43B8-AE39-C15C43A74DC7}"/>
              </a:ext>
            </a:extLst>
          </p:cNvPr>
          <p:cNvSpPr>
            <a:spLocks noGrp="1"/>
          </p:cNvSpPr>
          <p:nvPr>
            <p:ph idx="1"/>
          </p:nvPr>
        </p:nvSpPr>
        <p:spPr/>
        <p:txBody>
          <a:bodyPr/>
          <a:lstStyle/>
          <a:p>
            <a:pPr marL="0" indent="0">
              <a:buNone/>
            </a:pPr>
            <a:r>
              <a:rPr lang="en-US" dirty="0"/>
              <a:t>Having common business practices refers to the adoption of standardized and consistent methods, procedures, and processes across multiple entities, such as organizations, departments, or institutions. In the context of financial aid offices in colleges, having common business practices means that these offices follow uniform approaches, protocols, and guidelines in their operations. </a:t>
            </a:r>
          </a:p>
        </p:txBody>
      </p:sp>
    </p:spTree>
    <p:extLst>
      <p:ext uri="{BB962C8B-B14F-4D97-AF65-F5344CB8AC3E}">
        <p14:creationId xmlns:p14="http://schemas.microsoft.com/office/powerpoint/2010/main" val="184827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2927-BA98-4996-96D7-ED513A5C9DC1}"/>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E9906A8C-6ADF-46B3-BD17-6B349A048C0E}"/>
              </a:ext>
            </a:extLst>
          </p:cNvPr>
          <p:cNvSpPr>
            <a:spLocks noGrp="1"/>
          </p:cNvSpPr>
          <p:nvPr>
            <p:ph idx="1"/>
          </p:nvPr>
        </p:nvSpPr>
        <p:spPr/>
        <p:txBody>
          <a:bodyPr/>
          <a:lstStyle/>
          <a:p>
            <a:pPr marL="0" indent="0">
              <a:buNone/>
            </a:pPr>
            <a:r>
              <a:rPr lang="en-US" dirty="0"/>
              <a:t>Best practices in financial aid refer to the recognized and proven approaches, methods, and strategies that are considered most effective and efficient in administering financial aid programs. These practices are established based on successful experiences, industry standards, and a commitment to achieving optimal outcomes for both the financial aid office and the students it serves. </a:t>
            </a:r>
          </a:p>
        </p:txBody>
      </p:sp>
    </p:spTree>
    <p:extLst>
      <p:ext uri="{BB962C8B-B14F-4D97-AF65-F5344CB8AC3E}">
        <p14:creationId xmlns:p14="http://schemas.microsoft.com/office/powerpoint/2010/main" val="2527834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CD3A-121B-4994-84DE-6478B8D44FCC}"/>
              </a:ext>
            </a:extLst>
          </p:cNvPr>
          <p:cNvSpPr>
            <a:spLocks noGrp="1"/>
          </p:cNvSpPr>
          <p:nvPr>
            <p:ph type="title"/>
          </p:nvPr>
        </p:nvSpPr>
        <p:spPr/>
        <p:txBody>
          <a:bodyPr/>
          <a:lstStyle/>
          <a:p>
            <a:r>
              <a:rPr lang="en-US" dirty="0"/>
              <a:t>Potential Results: </a:t>
            </a:r>
          </a:p>
        </p:txBody>
      </p:sp>
      <p:sp>
        <p:nvSpPr>
          <p:cNvPr id="3" name="Content Placeholder 2">
            <a:extLst>
              <a:ext uri="{FF2B5EF4-FFF2-40B4-BE49-F238E27FC236}">
                <a16:creationId xmlns:a16="http://schemas.microsoft.com/office/drawing/2014/main" id="{749DF6FC-E8CF-43D0-93A8-617E82757A8C}"/>
              </a:ext>
            </a:extLst>
          </p:cNvPr>
          <p:cNvSpPr>
            <a:spLocks noGrp="1"/>
          </p:cNvSpPr>
          <p:nvPr>
            <p:ph idx="1"/>
          </p:nvPr>
        </p:nvSpPr>
        <p:spPr/>
        <p:txBody>
          <a:bodyPr>
            <a:normAutofit/>
          </a:bodyPr>
          <a:lstStyle/>
          <a:p>
            <a:pPr marL="457200" indent="-457200">
              <a:buFont typeface="+mj-lt"/>
              <a:buAutoNum type="arabicPeriod"/>
            </a:pPr>
            <a:r>
              <a:rPr lang="en-US" b="1" dirty="0"/>
              <a:t>Improved Effectiveness and Efficiency of </a:t>
            </a:r>
            <a:r>
              <a:rPr lang="en-US" b="1" dirty="0" err="1"/>
              <a:t>CTClink</a:t>
            </a:r>
            <a:r>
              <a:rPr lang="en-US" b="1" dirty="0"/>
              <a:t>:</a:t>
            </a:r>
            <a:r>
              <a:rPr lang="en-US" dirty="0"/>
              <a:t> Streamline processes and reduce unnecessary complexities, enabling organizations to achieve more efficient workflows and resource utilization.</a:t>
            </a:r>
          </a:p>
          <a:p>
            <a:pPr marL="457200" indent="-457200">
              <a:buFont typeface="+mj-lt"/>
              <a:buAutoNum type="arabicPeriod"/>
            </a:pPr>
            <a:r>
              <a:rPr lang="en-US" b="1" dirty="0"/>
              <a:t>Improved Training and Onboarding:</a:t>
            </a:r>
            <a:r>
              <a:rPr lang="en-US" dirty="0"/>
              <a:t> Standardized practices simplify training and onboarding processes for new staff members, making it easier for employees to learn and adapt to their roles when everyone follows the same procedures.</a:t>
            </a:r>
            <a:r>
              <a:rPr lang="en-US" b="1" dirty="0"/>
              <a:t> </a:t>
            </a:r>
          </a:p>
          <a:p>
            <a:pPr marL="457200" indent="-457200">
              <a:buFont typeface="+mj-lt"/>
              <a:buAutoNum type="arabicPeriod"/>
            </a:pPr>
            <a:r>
              <a:rPr lang="en-US" b="1" dirty="0"/>
              <a:t>Improved Student Experience:</a:t>
            </a:r>
            <a:r>
              <a:rPr lang="en-US" dirty="0"/>
              <a:t> Students can navigate the financial aid system more easily, reducing frustration by decreasing processing time and ensuring a smoother application and disbursement process. </a:t>
            </a:r>
          </a:p>
          <a:p>
            <a:endParaRPr lang="en-US" dirty="0"/>
          </a:p>
        </p:txBody>
      </p:sp>
    </p:spTree>
    <p:extLst>
      <p:ext uri="{BB962C8B-B14F-4D97-AF65-F5344CB8AC3E}">
        <p14:creationId xmlns:p14="http://schemas.microsoft.com/office/powerpoint/2010/main" val="394730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BC93-F5C9-92EF-2D51-5E628355F766}"/>
              </a:ext>
            </a:extLst>
          </p:cNvPr>
          <p:cNvSpPr>
            <a:spLocks noGrp="1"/>
          </p:cNvSpPr>
          <p:nvPr>
            <p:ph type="ctrTitle"/>
          </p:nvPr>
        </p:nvSpPr>
        <p:spPr/>
        <p:txBody>
          <a:bodyPr/>
          <a:lstStyle/>
          <a:p>
            <a:r>
              <a:rPr lang="en-US" dirty="0"/>
              <a:t>WSSSC Update</a:t>
            </a:r>
          </a:p>
        </p:txBody>
      </p:sp>
      <p:sp>
        <p:nvSpPr>
          <p:cNvPr id="3" name="Subtitle 2">
            <a:extLst>
              <a:ext uri="{FF2B5EF4-FFF2-40B4-BE49-F238E27FC236}">
                <a16:creationId xmlns:a16="http://schemas.microsoft.com/office/drawing/2014/main" id="{6C5D81B8-1D67-4853-8E5B-6EF68E5751B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9923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5AC4-61AA-E0B9-6542-25B2E4EBF0A3}"/>
              </a:ext>
            </a:extLst>
          </p:cNvPr>
          <p:cNvSpPr>
            <a:spLocks noGrp="1"/>
          </p:cNvSpPr>
          <p:nvPr>
            <p:ph type="title"/>
          </p:nvPr>
        </p:nvSpPr>
        <p:spPr/>
        <p:txBody>
          <a:bodyPr/>
          <a:lstStyle/>
          <a:p>
            <a:r>
              <a:rPr lang="en-US" dirty="0"/>
              <a:t>Hopes</a:t>
            </a:r>
          </a:p>
        </p:txBody>
      </p:sp>
      <p:sp>
        <p:nvSpPr>
          <p:cNvPr id="3" name="Content Placeholder 2">
            <a:extLst>
              <a:ext uri="{FF2B5EF4-FFF2-40B4-BE49-F238E27FC236}">
                <a16:creationId xmlns:a16="http://schemas.microsoft.com/office/drawing/2014/main" id="{0ABACA55-DDFA-9E69-3F91-593882F64288}"/>
              </a:ext>
            </a:extLst>
          </p:cNvPr>
          <p:cNvSpPr>
            <a:spLocks noGrp="1"/>
          </p:cNvSpPr>
          <p:nvPr>
            <p:ph idx="1"/>
          </p:nvPr>
        </p:nvSpPr>
        <p:spPr/>
        <p:txBody>
          <a:bodyPr/>
          <a:lstStyle/>
          <a:p>
            <a:r>
              <a:rPr lang="en-US" dirty="0"/>
              <a:t>I hope…</a:t>
            </a:r>
          </a:p>
          <a:p>
            <a:r>
              <a:rPr lang="en-US" dirty="0"/>
              <a:t>It would be great if…</a:t>
            </a:r>
          </a:p>
          <a:p>
            <a:r>
              <a:rPr lang="en-US" dirty="0"/>
              <a:t>What do we want to happen…</a:t>
            </a:r>
          </a:p>
          <a:p>
            <a:r>
              <a:rPr lang="en-US" dirty="0"/>
              <a:t>Last time _______ happened and it was great. </a:t>
            </a:r>
          </a:p>
          <a:p>
            <a:r>
              <a:rPr lang="en-US" dirty="0"/>
              <a:t>What do you want to see happen in the future? </a:t>
            </a:r>
          </a:p>
          <a:p>
            <a:endParaRPr lang="en-US" dirty="0"/>
          </a:p>
        </p:txBody>
      </p:sp>
    </p:spTree>
    <p:extLst>
      <p:ext uri="{BB962C8B-B14F-4D97-AF65-F5344CB8AC3E}">
        <p14:creationId xmlns:p14="http://schemas.microsoft.com/office/powerpoint/2010/main" val="2491162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78A1-5A70-48E4-B747-A5AB708587DA}"/>
              </a:ext>
            </a:extLst>
          </p:cNvPr>
          <p:cNvSpPr>
            <a:spLocks noGrp="1"/>
          </p:cNvSpPr>
          <p:nvPr>
            <p:ph type="title"/>
          </p:nvPr>
        </p:nvSpPr>
        <p:spPr/>
        <p:txBody>
          <a:bodyPr/>
          <a:lstStyle/>
          <a:p>
            <a:r>
              <a:rPr lang="en-US" dirty="0"/>
              <a:t>Fears: </a:t>
            </a:r>
          </a:p>
        </p:txBody>
      </p:sp>
      <p:sp>
        <p:nvSpPr>
          <p:cNvPr id="3" name="Content Placeholder 2">
            <a:extLst>
              <a:ext uri="{FF2B5EF4-FFF2-40B4-BE49-F238E27FC236}">
                <a16:creationId xmlns:a16="http://schemas.microsoft.com/office/drawing/2014/main" id="{EBB9EA64-38FB-415D-9D69-A71939F9EC4F}"/>
              </a:ext>
            </a:extLst>
          </p:cNvPr>
          <p:cNvSpPr>
            <a:spLocks noGrp="1"/>
          </p:cNvSpPr>
          <p:nvPr>
            <p:ph idx="1"/>
          </p:nvPr>
        </p:nvSpPr>
        <p:spPr/>
        <p:txBody>
          <a:bodyPr/>
          <a:lstStyle/>
          <a:p>
            <a:r>
              <a:rPr lang="en-US" dirty="0"/>
              <a:t>I am concerned that…</a:t>
            </a:r>
          </a:p>
          <a:p>
            <a:r>
              <a:rPr lang="en-US" dirty="0"/>
              <a:t>This would be great but…</a:t>
            </a:r>
          </a:p>
          <a:p>
            <a:r>
              <a:rPr lang="en-US" dirty="0"/>
              <a:t>Last time ______ happened and it was not great. </a:t>
            </a:r>
          </a:p>
        </p:txBody>
      </p:sp>
    </p:spTree>
    <p:extLst>
      <p:ext uri="{BB962C8B-B14F-4D97-AF65-F5344CB8AC3E}">
        <p14:creationId xmlns:p14="http://schemas.microsoft.com/office/powerpoint/2010/main" val="2432627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87A-13D8-FC1C-1BE3-BD6F479437D6}"/>
              </a:ext>
            </a:extLst>
          </p:cNvPr>
          <p:cNvSpPr>
            <a:spLocks noGrp="1"/>
          </p:cNvSpPr>
          <p:nvPr>
            <p:ph type="title"/>
          </p:nvPr>
        </p:nvSpPr>
        <p:spPr/>
        <p:txBody>
          <a:bodyPr/>
          <a:lstStyle/>
          <a:p>
            <a:r>
              <a:rPr lang="en-US" dirty="0"/>
              <a:t>What is the best approach to establishing common business practices? </a:t>
            </a:r>
          </a:p>
        </p:txBody>
      </p:sp>
      <p:graphicFrame>
        <p:nvGraphicFramePr>
          <p:cNvPr id="6" name="Content Placeholder 5">
            <a:extLst>
              <a:ext uri="{FF2B5EF4-FFF2-40B4-BE49-F238E27FC236}">
                <a16:creationId xmlns:a16="http://schemas.microsoft.com/office/drawing/2014/main" id="{D18C7F83-D31F-0922-94BC-0E99D6446E3B}"/>
              </a:ext>
            </a:extLst>
          </p:cNvPr>
          <p:cNvGraphicFramePr>
            <a:graphicFrameLocks noGrp="1"/>
          </p:cNvGraphicFramePr>
          <p:nvPr>
            <p:ph idx="1"/>
            <p:extLst>
              <p:ext uri="{D42A27DB-BD31-4B8C-83A1-F6EECF244321}">
                <p14:modId xmlns:p14="http://schemas.microsoft.com/office/powerpoint/2010/main" val="3858724186"/>
              </p:ext>
            </p:extLst>
          </p:nvPr>
        </p:nvGraphicFramePr>
        <p:xfrm>
          <a:off x="336550" y="1277938"/>
          <a:ext cx="8520113" cy="453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833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4317-64D5-4372-FD36-31A426B609D0}"/>
              </a:ext>
            </a:extLst>
          </p:cNvPr>
          <p:cNvSpPr>
            <a:spLocks noGrp="1"/>
          </p:cNvSpPr>
          <p:nvPr>
            <p:ph type="title"/>
          </p:nvPr>
        </p:nvSpPr>
        <p:spPr/>
        <p:txBody>
          <a:bodyPr/>
          <a:lstStyle/>
          <a:p>
            <a:r>
              <a:rPr lang="en-US" dirty="0"/>
              <a:t>Common Business Practices Survey</a:t>
            </a:r>
          </a:p>
        </p:txBody>
      </p:sp>
      <p:sp>
        <p:nvSpPr>
          <p:cNvPr id="3" name="Rectangle 2">
            <a:extLst>
              <a:ext uri="{FF2B5EF4-FFF2-40B4-BE49-F238E27FC236}">
                <a16:creationId xmlns:a16="http://schemas.microsoft.com/office/drawing/2014/main" id="{580E8F26-B10D-4E56-81CD-4C6998310E0A}"/>
              </a:ext>
            </a:extLst>
          </p:cNvPr>
          <p:cNvSpPr/>
          <p:nvPr/>
        </p:nvSpPr>
        <p:spPr>
          <a:xfrm>
            <a:off x="506626" y="5118103"/>
            <a:ext cx="7488195" cy="646331"/>
          </a:xfrm>
          <a:prstGeom prst="rect">
            <a:avLst/>
          </a:prstGeom>
        </p:spPr>
        <p:txBody>
          <a:bodyPr wrap="square">
            <a:spAutoFit/>
          </a:bodyPr>
          <a:lstStyle/>
          <a:p>
            <a:r>
              <a:rPr lang="en-US" dirty="0">
                <a:hlinkClick r:id="rId2"/>
              </a:rPr>
              <a:t>https://forms.office.com/r/0aNBryVaLc?origin=lprLink</a:t>
            </a:r>
            <a:endParaRPr lang="en-US" dirty="0"/>
          </a:p>
          <a:p>
            <a:endParaRPr lang="en-US" dirty="0"/>
          </a:p>
        </p:txBody>
      </p:sp>
      <p:pic>
        <p:nvPicPr>
          <p:cNvPr id="7" name="Content Placeholder 6">
            <a:extLst>
              <a:ext uri="{FF2B5EF4-FFF2-40B4-BE49-F238E27FC236}">
                <a16:creationId xmlns:a16="http://schemas.microsoft.com/office/drawing/2014/main" id="{4A6FBE71-804C-4BCB-9533-44508FA188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324" y="1278232"/>
            <a:ext cx="3101589" cy="3160951"/>
          </a:xfrm>
        </p:spPr>
      </p:pic>
    </p:spTree>
    <p:extLst>
      <p:ext uri="{BB962C8B-B14F-4D97-AF65-F5344CB8AC3E}">
        <p14:creationId xmlns:p14="http://schemas.microsoft.com/office/powerpoint/2010/main" val="1737616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BC93-F5C9-92EF-2D51-5E628355F766}"/>
              </a:ext>
            </a:extLst>
          </p:cNvPr>
          <p:cNvSpPr>
            <a:spLocks noGrp="1"/>
          </p:cNvSpPr>
          <p:nvPr>
            <p:ph type="ctrTitle"/>
          </p:nvPr>
        </p:nvSpPr>
        <p:spPr/>
        <p:txBody>
          <a:bodyPr/>
          <a:lstStyle/>
          <a:p>
            <a:r>
              <a:rPr lang="en-US" dirty="0"/>
              <a:t>Discussion</a:t>
            </a:r>
          </a:p>
        </p:txBody>
      </p:sp>
      <p:sp>
        <p:nvSpPr>
          <p:cNvPr id="3" name="Subtitle 2">
            <a:extLst>
              <a:ext uri="{FF2B5EF4-FFF2-40B4-BE49-F238E27FC236}">
                <a16:creationId xmlns:a16="http://schemas.microsoft.com/office/drawing/2014/main" id="{6C5D81B8-1D67-4853-8E5B-6EF68E5751B0}"/>
              </a:ext>
            </a:extLst>
          </p:cNvPr>
          <p:cNvSpPr>
            <a:spLocks noGrp="1"/>
          </p:cNvSpPr>
          <p:nvPr>
            <p:ph type="subTitle" idx="1"/>
          </p:nvPr>
        </p:nvSpPr>
        <p:spPr/>
        <p:txBody>
          <a:bodyPr>
            <a:normAutofit fontScale="92500" lnSpcReduction="20000"/>
          </a:bodyPr>
          <a:lstStyle/>
          <a:p>
            <a:r>
              <a:rPr lang="en-US" sz="2000" dirty="0"/>
              <a:t>Karl Smith </a:t>
            </a:r>
          </a:p>
          <a:p>
            <a:r>
              <a:rPr lang="en-US" sz="2000" dirty="0"/>
              <a:t>Vice President of Student Affairs</a:t>
            </a:r>
          </a:p>
          <a:p>
            <a:r>
              <a:rPr lang="en-US" sz="2000" dirty="0"/>
              <a:t>WSSSC FAC Liaison</a:t>
            </a:r>
          </a:p>
          <a:p>
            <a:r>
              <a:rPr lang="en-US" sz="2000" dirty="0"/>
              <a:t>ksmith@tacomacc.edu</a:t>
            </a:r>
          </a:p>
        </p:txBody>
      </p:sp>
    </p:spTree>
    <p:extLst>
      <p:ext uri="{BB962C8B-B14F-4D97-AF65-F5344CB8AC3E}">
        <p14:creationId xmlns:p14="http://schemas.microsoft.com/office/powerpoint/2010/main" val="404413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C9C7-90F3-8011-E5EF-F49D3CF689C3}"/>
              </a:ext>
            </a:extLst>
          </p:cNvPr>
          <p:cNvSpPr>
            <a:spLocks noGrp="1"/>
          </p:cNvSpPr>
          <p:nvPr>
            <p:ph type="title"/>
          </p:nvPr>
        </p:nvSpPr>
        <p:spPr/>
        <p:txBody>
          <a:bodyPr/>
          <a:lstStyle/>
          <a:p>
            <a:r>
              <a:rPr lang="en-US" dirty="0"/>
              <a:t>WSSSC Goal</a:t>
            </a:r>
          </a:p>
        </p:txBody>
      </p:sp>
      <p:sp>
        <p:nvSpPr>
          <p:cNvPr id="3" name="Content Placeholder 2">
            <a:extLst>
              <a:ext uri="{FF2B5EF4-FFF2-40B4-BE49-F238E27FC236}">
                <a16:creationId xmlns:a16="http://schemas.microsoft.com/office/drawing/2014/main" id="{2B617B5D-1434-A73F-9B12-3CE342B8D652}"/>
              </a:ext>
            </a:extLst>
          </p:cNvPr>
          <p:cNvSpPr>
            <a:spLocks noGrp="1"/>
          </p:cNvSpPr>
          <p:nvPr>
            <p:ph idx="1"/>
          </p:nvPr>
        </p:nvSpPr>
        <p:spPr/>
        <p:txBody>
          <a:bodyPr/>
          <a:lstStyle/>
          <a:p>
            <a:pPr marL="0" indent="0">
              <a:buNone/>
            </a:pPr>
            <a:r>
              <a:rPr lang="en-US" sz="1800" b="1" dirty="0">
                <a:solidFill>
                  <a:srgbClr val="0E101A"/>
                </a:solidFill>
                <a:effectLst/>
                <a:latin typeface="Calibri" panose="020F0502020204030204" pitchFamily="34" charset="0"/>
              </a:rPr>
              <a:t>Goal:</a:t>
            </a:r>
            <a:r>
              <a:rPr lang="en-US" sz="1800" dirty="0">
                <a:effectLst/>
                <a:latin typeface="Calibri" panose="020F0502020204030204" pitchFamily="34" charset="0"/>
              </a:rPr>
              <a:t> The Washington State Student Service Council is committed to providing comprehensive support to financial aid offices in Washington State during the launch of the new federal FAFSA simplification. WSSSC aims to support a seamless transition by understanding the impact of FAFSA simplification and advocating for the necessary resources to support staffing, systems updates, as well as training to ensure successful implementation.</a:t>
            </a:r>
            <a:endParaRPr lang="en-US" dirty="0"/>
          </a:p>
        </p:txBody>
      </p:sp>
    </p:spTree>
    <p:extLst>
      <p:ext uri="{BB962C8B-B14F-4D97-AF65-F5344CB8AC3E}">
        <p14:creationId xmlns:p14="http://schemas.microsoft.com/office/powerpoint/2010/main" val="411485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EDAC-1924-14A0-B064-DE4B217A6E25}"/>
              </a:ext>
            </a:extLst>
          </p:cNvPr>
          <p:cNvSpPr>
            <a:spLocks noGrp="1"/>
          </p:cNvSpPr>
          <p:nvPr>
            <p:ph type="title"/>
          </p:nvPr>
        </p:nvSpPr>
        <p:spPr/>
        <p:txBody>
          <a:bodyPr/>
          <a:lstStyle/>
          <a:p>
            <a:r>
              <a:rPr lang="en-US" dirty="0"/>
              <a:t>FAC Document Submitted to WSSSC and SBCTC</a:t>
            </a:r>
          </a:p>
        </p:txBody>
      </p:sp>
      <p:pic>
        <p:nvPicPr>
          <p:cNvPr id="6" name="Content Placeholder 5" descr="A document with text on it&#10;&#10;Description automatically generated">
            <a:extLst>
              <a:ext uri="{FF2B5EF4-FFF2-40B4-BE49-F238E27FC236}">
                <a16:creationId xmlns:a16="http://schemas.microsoft.com/office/drawing/2014/main" id="{C3FEDAE3-CBEA-6B25-F8DA-6E9A922E5F3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1422853"/>
            <a:ext cx="3484783" cy="4351338"/>
          </a:xfrm>
        </p:spPr>
      </p:pic>
      <p:pic>
        <p:nvPicPr>
          <p:cNvPr id="8" name="Content Placeholder 7" descr="A paper with text on it&#10;&#10;Description automatically generated">
            <a:extLst>
              <a:ext uri="{FF2B5EF4-FFF2-40B4-BE49-F238E27FC236}">
                <a16:creationId xmlns:a16="http://schemas.microsoft.com/office/drawing/2014/main" id="{D0117C83-6ED5-F456-CA0C-6C014AC5AFE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9713" y="1422853"/>
            <a:ext cx="3717989" cy="4351338"/>
          </a:xfrm>
        </p:spPr>
      </p:pic>
    </p:spTree>
    <p:extLst>
      <p:ext uri="{BB962C8B-B14F-4D97-AF65-F5344CB8AC3E}">
        <p14:creationId xmlns:p14="http://schemas.microsoft.com/office/powerpoint/2010/main" val="69471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C9-0363-26E0-61A6-F59577280356}"/>
              </a:ext>
            </a:extLst>
          </p:cNvPr>
          <p:cNvSpPr>
            <a:spLocks noGrp="1"/>
          </p:cNvSpPr>
          <p:nvPr>
            <p:ph type="title"/>
          </p:nvPr>
        </p:nvSpPr>
        <p:spPr/>
        <p:txBody>
          <a:bodyPr/>
          <a:lstStyle/>
          <a:p>
            <a:r>
              <a:rPr lang="en-US" dirty="0"/>
              <a:t>Highlights of FAC Support to WSSSC &amp; SBCTC</a:t>
            </a:r>
          </a:p>
        </p:txBody>
      </p:sp>
      <p:sp>
        <p:nvSpPr>
          <p:cNvPr id="3" name="Content Placeholder 2">
            <a:extLst>
              <a:ext uri="{FF2B5EF4-FFF2-40B4-BE49-F238E27FC236}">
                <a16:creationId xmlns:a16="http://schemas.microsoft.com/office/drawing/2014/main" id="{AB858D2A-D672-882E-AAF3-269797A66D06}"/>
              </a:ext>
            </a:extLst>
          </p:cNvPr>
          <p:cNvSpPr>
            <a:spLocks noGrp="1"/>
          </p:cNvSpPr>
          <p:nvPr>
            <p:ph idx="1"/>
          </p:nvPr>
        </p:nvSpPr>
        <p:spPr/>
        <p:txBody>
          <a:bodyPr/>
          <a:lstStyle/>
          <a:p>
            <a:r>
              <a:rPr lang="en-US" b="1" dirty="0"/>
              <a:t>Staff Support: </a:t>
            </a:r>
            <a:r>
              <a:rPr lang="en-US" dirty="0"/>
              <a:t>Business systems analyst, staff member FAFSA outreach, additional processing staff, Pay and classification, telework</a:t>
            </a:r>
          </a:p>
          <a:p>
            <a:r>
              <a:rPr lang="en-US" b="1" dirty="0"/>
              <a:t>Office Closure/Remote Work: </a:t>
            </a:r>
            <a:r>
              <a:rPr lang="en-US" dirty="0"/>
              <a:t>Dedicated closed processing hours/days</a:t>
            </a:r>
          </a:p>
          <a:p>
            <a:r>
              <a:rPr lang="en-US" b="1" dirty="0"/>
              <a:t>Training: </a:t>
            </a:r>
            <a:r>
              <a:rPr lang="en-US" dirty="0"/>
              <a:t>Develop a model training program, mentor mentee program, budget for additional training workshops virtual and in-person, FAFSA simplification</a:t>
            </a:r>
          </a:p>
          <a:p>
            <a:r>
              <a:rPr lang="en-US" b="1" dirty="0"/>
              <a:t>Systems: </a:t>
            </a:r>
            <a:r>
              <a:rPr lang="en-US" dirty="0"/>
              <a:t>Improve troubleshooting guides, in-person workshops/support sessions, general departmental </a:t>
            </a:r>
            <a:r>
              <a:rPr lang="en-US" dirty="0" err="1"/>
              <a:t>CTClink</a:t>
            </a:r>
            <a:r>
              <a:rPr lang="en-US" dirty="0"/>
              <a:t> ID</a:t>
            </a:r>
          </a:p>
        </p:txBody>
      </p:sp>
    </p:spTree>
    <p:extLst>
      <p:ext uri="{BB962C8B-B14F-4D97-AF65-F5344CB8AC3E}">
        <p14:creationId xmlns:p14="http://schemas.microsoft.com/office/powerpoint/2010/main" val="56927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CBBD7-929D-2523-30A0-351BDBFF5CA1}"/>
              </a:ext>
            </a:extLst>
          </p:cNvPr>
          <p:cNvSpPr>
            <a:spLocks noGrp="1"/>
          </p:cNvSpPr>
          <p:nvPr>
            <p:ph type="title"/>
          </p:nvPr>
        </p:nvSpPr>
        <p:spPr/>
        <p:txBody>
          <a:bodyPr/>
          <a:lstStyle/>
          <a:p>
            <a:r>
              <a:rPr lang="en-US" dirty="0"/>
              <a:t>SBCTC Student Services to WACTC Presidents</a:t>
            </a:r>
          </a:p>
        </p:txBody>
      </p:sp>
      <p:sp>
        <p:nvSpPr>
          <p:cNvPr id="3" name="Content Placeholder 2">
            <a:extLst>
              <a:ext uri="{FF2B5EF4-FFF2-40B4-BE49-F238E27FC236}">
                <a16:creationId xmlns:a16="http://schemas.microsoft.com/office/drawing/2014/main" id="{36A69A7B-2827-2095-2BA8-924DC31DACE8}"/>
              </a:ext>
            </a:extLst>
          </p:cNvPr>
          <p:cNvSpPr>
            <a:spLocks noGrp="1"/>
          </p:cNvSpPr>
          <p:nvPr>
            <p:ph idx="1"/>
          </p:nvPr>
        </p:nvSpPr>
        <p:spPr/>
        <p:txBody>
          <a:bodyPr>
            <a:normAutofit fontScale="92500" lnSpcReduction="10000"/>
          </a:bodyPr>
          <a:lstStyle/>
          <a:p>
            <a:pPr marL="0" indent="0">
              <a:buNone/>
            </a:pPr>
            <a:r>
              <a:rPr lang="en-US" b="1" dirty="0"/>
              <a:t>FAC Priorities: </a:t>
            </a:r>
          </a:p>
          <a:p>
            <a:r>
              <a:rPr lang="en-US" b="1" dirty="0"/>
              <a:t>Dedicated and protected time aka support planned Office Closures </a:t>
            </a:r>
          </a:p>
          <a:p>
            <a:pPr lvl="1"/>
            <a:r>
              <a:rPr lang="en-US" dirty="0"/>
              <a:t>Policy and procedures update</a:t>
            </a:r>
          </a:p>
          <a:p>
            <a:pPr lvl="1"/>
            <a:r>
              <a:rPr lang="en-US" dirty="0"/>
              <a:t>Training of staff</a:t>
            </a:r>
          </a:p>
          <a:p>
            <a:pPr lvl="1"/>
            <a:r>
              <a:rPr lang="en-US" dirty="0"/>
              <a:t>Anticipated increase in processing time associated with federal and state policy changes</a:t>
            </a:r>
          </a:p>
          <a:p>
            <a:r>
              <a:rPr lang="en-US" b="1" dirty="0"/>
              <a:t>Professional Development</a:t>
            </a:r>
          </a:p>
          <a:p>
            <a:pPr lvl="1"/>
            <a:r>
              <a:rPr lang="en-US" dirty="0"/>
              <a:t>Support FAFSA simplification related training opportunities</a:t>
            </a:r>
          </a:p>
          <a:p>
            <a:pPr lvl="1"/>
            <a:r>
              <a:rPr lang="en-US" dirty="0"/>
              <a:t>Support onboarding and training of new staff</a:t>
            </a:r>
          </a:p>
          <a:p>
            <a:r>
              <a:rPr lang="en-US" b="1" dirty="0"/>
              <a:t>Advocating for </a:t>
            </a:r>
            <a:r>
              <a:rPr lang="en-US" b="1" dirty="0" err="1"/>
              <a:t>CTClink</a:t>
            </a:r>
            <a:r>
              <a:rPr lang="en-US" b="1" dirty="0"/>
              <a:t> system updates: </a:t>
            </a:r>
          </a:p>
          <a:p>
            <a:pPr lvl="1"/>
            <a:r>
              <a:rPr lang="en-US" dirty="0"/>
              <a:t>The SBCTC are proactively updating the system. However, it is unknown if other updates will be required. </a:t>
            </a:r>
          </a:p>
          <a:p>
            <a:r>
              <a:rPr lang="en-US" b="1" dirty="0"/>
              <a:t>Financial Aid staff compensation:</a:t>
            </a:r>
          </a:p>
          <a:p>
            <a:pPr lvl="1"/>
            <a:r>
              <a:rPr lang="en-US" dirty="0"/>
              <a:t>This continues to be an area they want us to address. </a:t>
            </a:r>
          </a:p>
          <a:p>
            <a:endParaRPr lang="en-US" dirty="0"/>
          </a:p>
        </p:txBody>
      </p:sp>
    </p:spTree>
    <p:extLst>
      <p:ext uri="{BB962C8B-B14F-4D97-AF65-F5344CB8AC3E}">
        <p14:creationId xmlns:p14="http://schemas.microsoft.com/office/powerpoint/2010/main" val="100174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10CF-E99E-B2FE-DEBE-D38E4D7D4655}"/>
              </a:ext>
            </a:extLst>
          </p:cNvPr>
          <p:cNvSpPr>
            <a:spLocks noGrp="1"/>
          </p:cNvSpPr>
          <p:nvPr>
            <p:ph type="title"/>
          </p:nvPr>
        </p:nvSpPr>
        <p:spPr/>
        <p:txBody>
          <a:bodyPr/>
          <a:lstStyle/>
          <a:p>
            <a:r>
              <a:rPr lang="en-US" dirty="0"/>
              <a:t>WSSSC and SBCTC FAC Meetings</a:t>
            </a:r>
          </a:p>
        </p:txBody>
      </p:sp>
      <p:sp>
        <p:nvSpPr>
          <p:cNvPr id="3" name="Content Placeholder 2">
            <a:extLst>
              <a:ext uri="{FF2B5EF4-FFF2-40B4-BE49-F238E27FC236}">
                <a16:creationId xmlns:a16="http://schemas.microsoft.com/office/drawing/2014/main" id="{D1BCB813-398B-0D3F-9657-35876EA53EEF}"/>
              </a:ext>
            </a:extLst>
          </p:cNvPr>
          <p:cNvSpPr>
            <a:spLocks noGrp="1"/>
          </p:cNvSpPr>
          <p:nvPr>
            <p:ph idx="1"/>
          </p:nvPr>
        </p:nvSpPr>
        <p:spPr/>
        <p:txBody>
          <a:bodyPr/>
          <a:lstStyle/>
          <a:p>
            <a:pPr marL="0" marR="0">
              <a:spcBef>
                <a:spcPts val="0"/>
              </a:spcBef>
              <a:spcAft>
                <a:spcPts val="0"/>
              </a:spcAft>
            </a:pPr>
            <a:r>
              <a:rPr lang="en-US" sz="1800" dirty="0">
                <a:latin typeface="Calibri" panose="020F0502020204030204" pitchFamily="34" charset="0"/>
              </a:rPr>
              <a:t>Financial Aid and WSSSC Check-ins/Stakeholder Meetings</a:t>
            </a:r>
          </a:p>
          <a:p>
            <a:pPr marL="0" marR="0">
              <a:spcBef>
                <a:spcPts val="0"/>
              </a:spcBef>
              <a:spcAft>
                <a:spcPts val="0"/>
              </a:spcAft>
            </a:pPr>
            <a:r>
              <a:rPr lang="en-US" sz="1800" dirty="0">
                <a:effectLst/>
                <a:latin typeface="Calibri" panose="020F0502020204030204" pitchFamily="34" charset="0"/>
              </a:rPr>
              <a:t>Meeting Dates: 11/14, 11/21, 12/18</a:t>
            </a:r>
          </a:p>
          <a:p>
            <a:pPr marL="0" marR="0" indent="0">
              <a:spcBef>
                <a:spcPts val="0"/>
              </a:spcBef>
              <a:spcAft>
                <a:spcPts val="0"/>
              </a:spcAft>
              <a:buNone/>
            </a:pPr>
            <a:endParaRPr lang="en-US" sz="1800" dirty="0">
              <a:latin typeface="Calibri" panose="020F0502020204030204" pitchFamily="34" charset="0"/>
            </a:endParaRPr>
          </a:p>
          <a:p>
            <a:pPr marL="0" marR="0" indent="0">
              <a:spcBef>
                <a:spcPts val="0"/>
              </a:spcBef>
              <a:spcAft>
                <a:spcPts val="0"/>
              </a:spcAft>
              <a:buNone/>
            </a:pPr>
            <a:r>
              <a:rPr lang="en-US" sz="1800" b="1" dirty="0">
                <a:latin typeface="Calibri" panose="020F0502020204030204" pitchFamily="34" charset="0"/>
              </a:rPr>
              <a:t>Attendees: </a:t>
            </a:r>
          </a:p>
          <a:p>
            <a:pPr marL="0" marR="0" indent="0">
              <a:spcBef>
                <a:spcPts val="0"/>
              </a:spcBef>
              <a:spcAft>
                <a:spcPts val="0"/>
              </a:spcAft>
              <a:buNone/>
            </a:pPr>
            <a:r>
              <a:rPr lang="en-US" sz="1800" b="1" dirty="0">
                <a:effectLst/>
                <a:latin typeface="Calibri" panose="020F0502020204030204" pitchFamily="34" charset="0"/>
              </a:rPr>
              <a:t>SBCTC: </a:t>
            </a:r>
            <a:r>
              <a:rPr lang="en-US" sz="1800" dirty="0">
                <a:effectLst/>
                <a:latin typeface="Calibri" panose="020F0502020204030204" pitchFamily="34" charset="0"/>
              </a:rPr>
              <a:t>Dani Brundy, Lauren Hibbs, Yokiko Hayashi-Saguil, Ana Ybarra, </a:t>
            </a:r>
          </a:p>
          <a:p>
            <a:pPr marL="0" marR="0" indent="0">
              <a:spcBef>
                <a:spcPts val="0"/>
              </a:spcBef>
              <a:spcAft>
                <a:spcPts val="0"/>
              </a:spcAft>
              <a:buNone/>
            </a:pPr>
            <a:r>
              <a:rPr lang="en-US" sz="1800" b="1" dirty="0">
                <a:latin typeface="Calibri" panose="020F0502020204030204" pitchFamily="34" charset="0"/>
              </a:rPr>
              <a:t>WSSSC: </a:t>
            </a:r>
            <a:r>
              <a:rPr lang="en-US" sz="1800" dirty="0">
                <a:effectLst/>
                <a:latin typeface="Calibri" panose="020F0502020204030204" pitchFamily="34" charset="0"/>
              </a:rPr>
              <a:t>Rob Cox, Karl Smith</a:t>
            </a:r>
          </a:p>
          <a:p>
            <a:pPr marL="0" marR="0" indent="0">
              <a:spcBef>
                <a:spcPts val="0"/>
              </a:spcBef>
              <a:spcAft>
                <a:spcPts val="0"/>
              </a:spcAft>
              <a:buNone/>
            </a:pPr>
            <a:endParaRPr lang="en-US" sz="1800" dirty="0">
              <a:latin typeface="Calibri" panose="020F0502020204030204" pitchFamily="34" charset="0"/>
            </a:endParaRPr>
          </a:p>
          <a:p>
            <a:r>
              <a:rPr lang="en-US" sz="1800" dirty="0"/>
              <a:t>FAC Request</a:t>
            </a:r>
          </a:p>
          <a:p>
            <a:r>
              <a:rPr lang="en-US" sz="1800" dirty="0"/>
              <a:t>FAFSA Simplification</a:t>
            </a:r>
          </a:p>
          <a:p>
            <a:r>
              <a:rPr lang="en-US" sz="1800" dirty="0"/>
              <a:t>Mass Packaging</a:t>
            </a:r>
          </a:p>
          <a:p>
            <a:r>
              <a:rPr lang="en-US" sz="1800" dirty="0"/>
              <a:t>Financial Aid Staff retention</a:t>
            </a:r>
          </a:p>
          <a:p>
            <a:r>
              <a:rPr lang="en-US" sz="1800" dirty="0" err="1"/>
              <a:t>CTClink</a:t>
            </a:r>
            <a:r>
              <a:rPr lang="en-US" sz="1800" dirty="0"/>
              <a:t> updates</a:t>
            </a:r>
          </a:p>
          <a:p>
            <a:r>
              <a:rPr lang="en-US" sz="1800" dirty="0"/>
              <a:t>Common Business Practices/Financial Aid RFP Timeline</a:t>
            </a:r>
          </a:p>
          <a:p>
            <a:endParaRPr lang="en-US" sz="1800" dirty="0"/>
          </a:p>
          <a:p>
            <a:pPr marL="0" marR="0" indent="0">
              <a:spcBef>
                <a:spcPts val="0"/>
              </a:spcBef>
              <a:spcAft>
                <a:spcPts val="0"/>
              </a:spcAft>
              <a:buNone/>
            </a:pPr>
            <a:endParaRPr lang="en-US" sz="1800" dirty="0">
              <a:effectLst/>
              <a:latin typeface="Calibri" panose="020F0502020204030204" pitchFamily="34" charset="0"/>
            </a:endParaRPr>
          </a:p>
        </p:txBody>
      </p:sp>
    </p:spTree>
    <p:extLst>
      <p:ext uri="{BB962C8B-B14F-4D97-AF65-F5344CB8AC3E}">
        <p14:creationId xmlns:p14="http://schemas.microsoft.com/office/powerpoint/2010/main" val="286508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E55E-90E4-129A-032F-42B1ED2A770A}"/>
              </a:ext>
            </a:extLst>
          </p:cNvPr>
          <p:cNvSpPr>
            <a:spLocks noGrp="1"/>
          </p:cNvSpPr>
          <p:nvPr>
            <p:ph type="title"/>
          </p:nvPr>
        </p:nvSpPr>
        <p:spPr/>
        <p:txBody>
          <a:bodyPr/>
          <a:lstStyle/>
          <a:p>
            <a:r>
              <a:rPr lang="en-US" dirty="0"/>
              <a:t>WSSSC Hot Topics	</a:t>
            </a:r>
          </a:p>
        </p:txBody>
      </p:sp>
      <p:sp>
        <p:nvSpPr>
          <p:cNvPr id="3" name="Content Placeholder 2">
            <a:extLst>
              <a:ext uri="{FF2B5EF4-FFF2-40B4-BE49-F238E27FC236}">
                <a16:creationId xmlns:a16="http://schemas.microsoft.com/office/drawing/2014/main" id="{FE9256B0-88D6-1616-9C32-AB7B96AA747C}"/>
              </a:ext>
            </a:extLst>
          </p:cNvPr>
          <p:cNvSpPr>
            <a:spLocks noGrp="1"/>
          </p:cNvSpPr>
          <p:nvPr>
            <p:ph idx="1"/>
          </p:nvPr>
        </p:nvSpPr>
        <p:spPr/>
        <p:txBody>
          <a:bodyPr/>
          <a:lstStyle/>
          <a:p>
            <a:pPr marL="0" indent="0">
              <a:buNone/>
            </a:pPr>
            <a:r>
              <a:rPr lang="en-US" dirty="0"/>
              <a:t>Weekly 1 hour meeting to discuss various topics.</a:t>
            </a:r>
          </a:p>
          <a:p>
            <a:pPr marL="0" indent="0">
              <a:buNone/>
            </a:pPr>
            <a:endParaRPr lang="en-US" dirty="0"/>
          </a:p>
          <a:p>
            <a:pPr marL="0" indent="0">
              <a:buNone/>
            </a:pPr>
            <a:r>
              <a:rPr lang="en-US" b="1" dirty="0"/>
              <a:t>Fall Financial Aid Related Discussions: </a:t>
            </a:r>
          </a:p>
          <a:p>
            <a:r>
              <a:rPr lang="en-US" dirty="0"/>
              <a:t>FAFSA Simplification</a:t>
            </a:r>
          </a:p>
          <a:p>
            <a:r>
              <a:rPr lang="en-US" dirty="0"/>
              <a:t>Mass Packaging</a:t>
            </a:r>
          </a:p>
          <a:p>
            <a:r>
              <a:rPr lang="en-US" dirty="0"/>
              <a:t>Financial Aid Staff retention</a:t>
            </a:r>
          </a:p>
          <a:p>
            <a:r>
              <a:rPr lang="en-US" dirty="0" err="1"/>
              <a:t>CTClink</a:t>
            </a:r>
            <a:r>
              <a:rPr lang="en-US" dirty="0"/>
              <a:t> updates</a:t>
            </a:r>
          </a:p>
          <a:p>
            <a:r>
              <a:rPr lang="en-US" dirty="0"/>
              <a:t>Common Business Practices</a:t>
            </a:r>
          </a:p>
          <a:p>
            <a:r>
              <a:rPr lang="en-US" dirty="0"/>
              <a:t>Emergency Aid Processing</a:t>
            </a:r>
          </a:p>
        </p:txBody>
      </p:sp>
    </p:spTree>
    <p:extLst>
      <p:ext uri="{BB962C8B-B14F-4D97-AF65-F5344CB8AC3E}">
        <p14:creationId xmlns:p14="http://schemas.microsoft.com/office/powerpoint/2010/main" val="35855450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83e8b2b-d2ba-480f-82af-04e77d11e3f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97B9A9456F4248AF9BB5632C2FAA1D" ma:contentTypeVersion="17" ma:contentTypeDescription="Create a new document." ma:contentTypeScope="" ma:versionID="60bbe2b80a19cc68a9ad1824567f8d59">
  <xsd:schema xmlns:xsd="http://www.w3.org/2001/XMLSchema" xmlns:xs="http://www.w3.org/2001/XMLSchema" xmlns:p="http://schemas.microsoft.com/office/2006/metadata/properties" xmlns:ns3="283e8b2b-d2ba-480f-82af-04e77d11e3f0" xmlns:ns4="a2a1d5e8-5182-40ef-ab0c-0db6d91763d9" targetNamespace="http://schemas.microsoft.com/office/2006/metadata/properties" ma:root="true" ma:fieldsID="211a28f299b7a50bea0f0a059aabaa3a" ns3:_="" ns4:_="">
    <xsd:import namespace="283e8b2b-d2ba-480f-82af-04e77d11e3f0"/>
    <xsd:import namespace="a2a1d5e8-5182-40ef-ab0c-0db6d91763d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e8b2b-d2ba-480f-82af-04e77d11e3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a1d5e8-5182-40ef-ab0c-0db6d91763d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460272-A51E-42F8-AA7F-24551D7E7D81}">
  <ds:schemaRefs>
    <ds:schemaRef ds:uri="http://schemas.microsoft.com/office/2006/documentManagement/types"/>
    <ds:schemaRef ds:uri="283e8b2b-d2ba-480f-82af-04e77d11e3f0"/>
    <ds:schemaRef ds:uri="http://schemas.microsoft.com/office/infopath/2007/PartnerControls"/>
    <ds:schemaRef ds:uri="http://purl.org/dc/elements/1.1/"/>
    <ds:schemaRef ds:uri="a2a1d5e8-5182-40ef-ab0c-0db6d91763d9"/>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9E53C57-C2A2-4F0C-8C61-0971A49DC1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e8b2b-d2ba-480f-82af-04e77d11e3f0"/>
    <ds:schemaRef ds:uri="a2a1d5e8-5182-40ef-ab0c-0db6d9176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B3093E-72CA-4161-B2B2-2676027C7D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33709</TotalTime>
  <Words>1813</Words>
  <Application>Microsoft Office PowerPoint</Application>
  <PresentationFormat>On-screen Show (4:3)</PresentationFormat>
  <Paragraphs>214</Paragraphs>
  <Slides>34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Franklin Gothic Book</vt:lpstr>
      <vt:lpstr>Times New Roman</vt:lpstr>
      <vt:lpstr>Custom Design</vt:lpstr>
      <vt:lpstr>FAC Meeting Winter 2024 Managing Up 1/17/24</vt:lpstr>
      <vt:lpstr>Agenda</vt:lpstr>
      <vt:lpstr>WSSSC Update</vt:lpstr>
      <vt:lpstr>WSSSC Goal</vt:lpstr>
      <vt:lpstr>FAC Document Submitted to WSSSC and SBCTC</vt:lpstr>
      <vt:lpstr>Highlights of FAC Support to WSSSC &amp; SBCTC</vt:lpstr>
      <vt:lpstr>SBCTC Student Services to WACTC Presidents</vt:lpstr>
      <vt:lpstr>WSSSC and SBCTC FAC Meetings</vt:lpstr>
      <vt:lpstr>WSSSC Hot Topics </vt:lpstr>
      <vt:lpstr>Clarifying and Promoting FAC Request</vt:lpstr>
      <vt:lpstr>Dedicated closed processing hours/days</vt:lpstr>
      <vt:lpstr>Dedicated closed processing hours/days: KPI’s</vt:lpstr>
      <vt:lpstr>Financial Aid Office Closure Survey</vt:lpstr>
      <vt:lpstr>Financial Aid Business Analyst</vt:lpstr>
      <vt:lpstr>Remote Work</vt:lpstr>
      <vt:lpstr>Remote work options: Monitor Productivity</vt:lpstr>
      <vt:lpstr>Additional Staff for Processing</vt:lpstr>
      <vt:lpstr>Financial Aid Staffing Survey</vt:lpstr>
      <vt:lpstr>WACTC Financial Aid Related Priorities and WSSSC Actions</vt:lpstr>
      <vt:lpstr>WACTC 23/24 Work Plan</vt:lpstr>
      <vt:lpstr>Monitor Basic Student Needs Support</vt:lpstr>
      <vt:lpstr>Financial Aid Equity Audit Workgroup </vt:lpstr>
      <vt:lpstr>Student Success Tool RFP Task Force (FAC Nominations)</vt:lpstr>
      <vt:lpstr>Monitor Financial Aid Outreach Initiative</vt:lpstr>
      <vt:lpstr>FAFSA Simplification </vt:lpstr>
      <vt:lpstr>Common Business Practices Putting FAC in the Drivers Seat</vt:lpstr>
      <vt:lpstr>Common Business Practices</vt:lpstr>
      <vt:lpstr>Best Practices</vt:lpstr>
      <vt:lpstr>Potential Results: </vt:lpstr>
      <vt:lpstr>Hopes</vt:lpstr>
      <vt:lpstr>Fears: </vt:lpstr>
      <vt:lpstr>What is the best approach to establishing common business practices? </vt:lpstr>
      <vt:lpstr>Common Business Practices Survey</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Karl</dc:creator>
  <cp:lastModifiedBy>Smith, Karl</cp:lastModifiedBy>
  <cp:revision>26</cp:revision>
  <dcterms:created xsi:type="dcterms:W3CDTF">2023-12-21T16:37:00Z</dcterms:created>
  <dcterms:modified xsi:type="dcterms:W3CDTF">2024-01-18T16:05:06Z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0x0101006997B9A9456F4248AF9BB5632C2FAA1D</vt:lpwstr>
  </property>
</Properties>
</file>