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6.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7.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8.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9" r:id="rId5"/>
  </p:sldMasterIdLst>
  <p:notesMasterIdLst>
    <p:notesMasterId r:id="rId60"/>
  </p:notesMasterIdLst>
  <p:handoutMasterIdLst>
    <p:handoutMasterId r:id="rId61"/>
  </p:handoutMasterIdLst>
  <p:sldIdLst>
    <p:sldId id="259" r:id="rId6"/>
    <p:sldId id="1809" r:id="rId7"/>
    <p:sldId id="342" r:id="rId8"/>
    <p:sldId id="273" r:id="rId9"/>
    <p:sldId id="399" r:id="rId10"/>
    <p:sldId id="626" r:id="rId11"/>
    <p:sldId id="1738" r:id="rId12"/>
    <p:sldId id="630" r:id="rId13"/>
    <p:sldId id="300" r:id="rId14"/>
    <p:sldId id="400" r:id="rId15"/>
    <p:sldId id="401" r:id="rId16"/>
    <p:sldId id="275" r:id="rId17"/>
    <p:sldId id="1736" r:id="rId18"/>
    <p:sldId id="1796" r:id="rId19"/>
    <p:sldId id="1797" r:id="rId20"/>
    <p:sldId id="1753" r:id="rId21"/>
    <p:sldId id="1778" r:id="rId22"/>
    <p:sldId id="1791" r:id="rId23"/>
    <p:sldId id="1763" r:id="rId24"/>
    <p:sldId id="1771" r:id="rId25"/>
    <p:sldId id="1766" r:id="rId26"/>
    <p:sldId id="1765" r:id="rId27"/>
    <p:sldId id="1785" r:id="rId28"/>
    <p:sldId id="1800" r:id="rId29"/>
    <p:sldId id="1802" r:id="rId30"/>
    <p:sldId id="301" r:id="rId31"/>
    <p:sldId id="1788" r:id="rId32"/>
    <p:sldId id="1795" r:id="rId33"/>
    <p:sldId id="1754" r:id="rId34"/>
    <p:sldId id="1799" r:id="rId35"/>
    <p:sldId id="1767" r:id="rId36"/>
    <p:sldId id="1794" r:id="rId37"/>
    <p:sldId id="1761" r:id="rId38"/>
    <p:sldId id="1768" r:id="rId39"/>
    <p:sldId id="1769" r:id="rId40"/>
    <p:sldId id="1793" r:id="rId41"/>
    <p:sldId id="1770" r:id="rId42"/>
    <p:sldId id="1775" r:id="rId43"/>
    <p:sldId id="1776" r:id="rId44"/>
    <p:sldId id="1786" r:id="rId45"/>
    <p:sldId id="1798" r:id="rId46"/>
    <p:sldId id="1790" r:id="rId47"/>
    <p:sldId id="1804" r:id="rId48"/>
    <p:sldId id="1807" r:id="rId49"/>
    <p:sldId id="1756" r:id="rId50"/>
    <p:sldId id="1774" r:id="rId51"/>
    <p:sldId id="1772" r:id="rId52"/>
    <p:sldId id="1762" r:id="rId53"/>
    <p:sldId id="1748" r:id="rId54"/>
    <p:sldId id="1808" r:id="rId55"/>
    <p:sldId id="1758" r:id="rId56"/>
    <p:sldId id="317" r:id="rId57"/>
    <p:sldId id="501" r:id="rId58"/>
    <p:sldId id="261" r:id="rId59"/>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7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623" autoAdjust="0"/>
    <p:restoredTop sz="94660"/>
  </p:normalViewPr>
  <p:slideViewPr>
    <p:cSldViewPr snapToGrid="0">
      <p:cViewPr varScale="1">
        <p:scale>
          <a:sx n="114" d="100"/>
          <a:sy n="114" d="100"/>
        </p:scale>
        <p:origin x="1122" y="114"/>
      </p:cViewPr>
      <p:guideLst/>
    </p:cSldViewPr>
  </p:slideViewPr>
  <p:notesTextViewPr>
    <p:cViewPr>
      <p:scale>
        <a:sx n="3" d="2"/>
        <a:sy n="3" d="2"/>
      </p:scale>
      <p:origin x="0" y="0"/>
    </p:cViewPr>
  </p:notesTextViewPr>
  <p:sorterViewPr>
    <p:cViewPr>
      <p:scale>
        <a:sx n="100" d="100"/>
        <a:sy n="100" d="100"/>
      </p:scale>
      <p:origin x="0" y="0"/>
    </p:cViewPr>
  </p:sorterViewPr>
  <p:notesViewPr>
    <p:cSldViewPr snapToGrid="0">
      <p:cViewPr varScale="1">
        <p:scale>
          <a:sx n="69" d="100"/>
          <a:sy n="69" d="100"/>
        </p:scale>
        <p:origin x="3264" y="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63" Type="http://schemas.openxmlformats.org/officeDocument/2006/relationships/viewProps" Target="viewProps.xml"/><Relationship Id="rId7" Type="http://schemas.openxmlformats.org/officeDocument/2006/relationships/slide" Target="slides/slide2.xml"/><Relationship Id="rId2" Type="http://schemas.openxmlformats.org/officeDocument/2006/relationships/customXml" Target="../customXml/item2.xml"/><Relationship Id="rId16" Type="http://schemas.openxmlformats.org/officeDocument/2006/relationships/slide" Target="slides/slide11.xml"/><Relationship Id="rId29" Type="http://schemas.openxmlformats.org/officeDocument/2006/relationships/slide" Target="slides/slide24.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slide" Target="slides/slide53.xml"/><Relationship Id="rId5" Type="http://schemas.openxmlformats.org/officeDocument/2006/relationships/slideMaster" Target="slideMasters/slideMaster1.xml"/><Relationship Id="rId61" Type="http://schemas.openxmlformats.org/officeDocument/2006/relationships/handoutMaster" Target="handoutMasters/handoutMaster1.xml"/><Relationship Id="rId19" Type="http://schemas.openxmlformats.org/officeDocument/2006/relationships/slide" Target="slides/slide1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64" Type="http://schemas.openxmlformats.org/officeDocument/2006/relationships/theme" Target="theme/theme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notesMaster" Target="notesMasters/notesMaster1.xml"/><Relationship Id="rId65"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A71E-41FE-A65A-98CFB25FCB90}"/>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A71E-41FE-A65A-98CFB25FCB90}"/>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A71E-41FE-A65A-98CFB25FCB90}"/>
              </c:ext>
            </c:extLst>
          </c:dPt>
          <c:val>
            <c:numRef>
              <c:f>Sheet1!$B$2:$B$5</c:f>
              <c:numCache>
                <c:formatCode>General</c:formatCode>
                <c:ptCount val="3"/>
                <c:pt idx="0">
                  <c:v>49.8</c:v>
                </c:pt>
                <c:pt idx="1">
                  <c:v>47.9</c:v>
                </c:pt>
                <c:pt idx="2">
                  <c:v>2.2999999999999998</c:v>
                </c:pt>
              </c:numCache>
              <c:extLst/>
            </c:numRef>
          </c:val>
          <c:extLst>
            <c:ext xmlns:c15="http://schemas.microsoft.com/office/drawing/2012/chart" uri="{02D57815-91ED-43cb-92C2-25804820EDAC}">
              <c15:filteredSeriesTitle>
                <c15:tx>
                  <c:strRef>
                    <c:extLst>
                      <c:ext uri="{02D57815-91ED-43cb-92C2-25804820EDAC}">
                        <c15:formulaRef>
                          <c15:sqref>Sheet1!$B$1</c15:sqref>
                        </c15:formulaRef>
                      </c:ext>
                    </c:extLst>
                    <c:strCache>
                      <c:ptCount val="1"/>
                      <c:pt idx="0">
                        <c:v>Completion Rate </c:v>
                      </c:pt>
                    </c:strCache>
                  </c:strRef>
                </c15:tx>
              </c15:filteredSeriesTitle>
            </c:ext>
            <c:ext xmlns:c15="http://schemas.microsoft.com/office/drawing/2012/chart" uri="{02D57815-91ED-43cb-92C2-25804820EDAC}">
              <c15:filteredCategoryTitle>
                <c15:cat>
                  <c:strRef>
                    <c:extLst>
                      <c:ext uri="{02D57815-91ED-43cb-92C2-25804820EDAC}">
                        <c15:formulaRef>
                          <c15:sqref>Sheet1!$A$2:$A$5</c15:sqref>
                        </c15:formulaRef>
                      </c:ext>
                    </c:extLst>
                    <c:strCache>
                      <c:ptCount val="3"/>
                      <c:pt idx="0">
                        <c:v>succesfully </c:v>
                      </c:pt>
                      <c:pt idx="1">
                        <c:v>Not submitted</c:v>
                      </c:pt>
                      <c:pt idx="2">
                        <c:v>Submitted with errors</c:v>
                      </c:pt>
                    </c:strCache>
                  </c:strRef>
                </c15:cat>
              </c15:filteredCategoryTitle>
            </c:ext>
            <c:ext xmlns:c16="http://schemas.microsoft.com/office/drawing/2014/chart" uri="{C3380CC4-5D6E-409C-BE32-E72D297353CC}">
              <c16:uniqueId val="{00000000-ABF5-4ACB-AFDB-C21E88D5BE06}"/>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E1BD04-9CF7-48F4-91A9-FD622EA36662}" type="doc">
      <dgm:prSet loTypeId="urn:microsoft.com/office/officeart/2008/layout/VerticalCurvedList" loCatId="list" qsTypeId="urn:microsoft.com/office/officeart/2005/8/quickstyle/simple1" qsCatId="simple" csTypeId="urn:microsoft.com/office/officeart/2005/8/colors/colorful4" csCatId="colorful" phldr="1"/>
      <dgm:spPr/>
      <dgm:t>
        <a:bodyPr/>
        <a:lstStyle/>
        <a:p>
          <a:endParaRPr lang="en-US"/>
        </a:p>
      </dgm:t>
    </dgm:pt>
    <dgm:pt modelId="{CEE34D14-8C50-4A0B-BD32-2F634C714B56}">
      <dgm:prSet phldrT="[Text]"/>
      <dgm:spPr/>
      <dgm:t>
        <a:bodyPr/>
        <a:lstStyle/>
        <a:p>
          <a:r>
            <a:rPr lang="en-US" dirty="0"/>
            <a:t>Context</a:t>
          </a:r>
        </a:p>
      </dgm:t>
    </dgm:pt>
    <dgm:pt modelId="{2AE8629F-2D35-4487-9D9B-1468C31731E2}" type="parTrans" cxnId="{3D1D7F69-8472-4A79-80AB-125227D98F3C}">
      <dgm:prSet/>
      <dgm:spPr/>
      <dgm:t>
        <a:bodyPr/>
        <a:lstStyle/>
        <a:p>
          <a:endParaRPr lang="en-US"/>
        </a:p>
      </dgm:t>
    </dgm:pt>
    <dgm:pt modelId="{8F6CAA13-0555-4ADD-B022-CCCF1ABE6C2E}" type="sibTrans" cxnId="{3D1D7F69-8472-4A79-80AB-125227D98F3C}">
      <dgm:prSet/>
      <dgm:spPr/>
      <dgm:t>
        <a:bodyPr/>
        <a:lstStyle/>
        <a:p>
          <a:endParaRPr lang="en-US"/>
        </a:p>
      </dgm:t>
    </dgm:pt>
    <dgm:pt modelId="{9CC5891E-3886-48CE-A83E-F9E830DAE551}">
      <dgm:prSet phldrT="[Text]"/>
      <dgm:spPr/>
      <dgm:t>
        <a:bodyPr/>
        <a:lstStyle/>
        <a:p>
          <a:r>
            <a:rPr lang="en-US" dirty="0"/>
            <a:t>Financial Aid Overview</a:t>
          </a:r>
        </a:p>
      </dgm:t>
    </dgm:pt>
    <dgm:pt modelId="{7A940FE6-E262-455D-A1B0-9E119872A870}" type="parTrans" cxnId="{D664BFD4-2525-4BD3-8B0E-B0C86780E559}">
      <dgm:prSet/>
      <dgm:spPr/>
      <dgm:t>
        <a:bodyPr/>
        <a:lstStyle/>
        <a:p>
          <a:endParaRPr lang="en-US"/>
        </a:p>
      </dgm:t>
    </dgm:pt>
    <dgm:pt modelId="{4434A3DF-63A9-4412-952C-702F58F797F5}" type="sibTrans" cxnId="{D664BFD4-2525-4BD3-8B0E-B0C86780E559}">
      <dgm:prSet/>
      <dgm:spPr/>
      <dgm:t>
        <a:bodyPr/>
        <a:lstStyle/>
        <a:p>
          <a:endParaRPr lang="en-US"/>
        </a:p>
      </dgm:t>
    </dgm:pt>
    <dgm:pt modelId="{118C56ED-1AE7-4FA6-AFA9-88FD6E32D000}">
      <dgm:prSet phldrT="[Text]"/>
      <dgm:spPr/>
      <dgm:t>
        <a:bodyPr/>
        <a:lstStyle/>
        <a:p>
          <a:r>
            <a:rPr lang="en-US" dirty="0"/>
            <a:t>FAFSA/WASFA Updates</a:t>
          </a:r>
        </a:p>
      </dgm:t>
    </dgm:pt>
    <dgm:pt modelId="{151E67CD-6B11-455C-A58F-3B74EB2A5560}" type="parTrans" cxnId="{642259FF-A392-4F52-A2F5-AA1BA0536C3C}">
      <dgm:prSet/>
      <dgm:spPr/>
      <dgm:t>
        <a:bodyPr/>
        <a:lstStyle/>
        <a:p>
          <a:endParaRPr lang="en-US"/>
        </a:p>
      </dgm:t>
    </dgm:pt>
    <dgm:pt modelId="{334A3ACC-4307-4321-8B53-2040089FE223}" type="sibTrans" cxnId="{642259FF-A392-4F52-A2F5-AA1BA0536C3C}">
      <dgm:prSet/>
      <dgm:spPr/>
      <dgm:t>
        <a:bodyPr/>
        <a:lstStyle/>
        <a:p>
          <a:endParaRPr lang="en-US"/>
        </a:p>
      </dgm:t>
    </dgm:pt>
    <dgm:pt modelId="{DC4DAD43-7CDF-4569-9497-CDAD4B397BDA}">
      <dgm:prSet phldrT="[Text]"/>
      <dgm:spPr/>
      <dgm:t>
        <a:bodyPr/>
        <a:lstStyle/>
        <a:p>
          <a:r>
            <a:rPr lang="en-US" dirty="0"/>
            <a:t>Resources</a:t>
          </a:r>
        </a:p>
      </dgm:t>
    </dgm:pt>
    <dgm:pt modelId="{3AF49188-232D-4A96-9473-88CDF627EF4E}" type="parTrans" cxnId="{520FB17C-244D-4FFB-8C6F-CD9985461D3D}">
      <dgm:prSet/>
      <dgm:spPr/>
      <dgm:t>
        <a:bodyPr/>
        <a:lstStyle/>
        <a:p>
          <a:endParaRPr lang="en-US"/>
        </a:p>
      </dgm:t>
    </dgm:pt>
    <dgm:pt modelId="{2A077FC5-BB4C-4830-A53E-EAB32C546CD1}" type="sibTrans" cxnId="{520FB17C-244D-4FFB-8C6F-CD9985461D3D}">
      <dgm:prSet/>
      <dgm:spPr/>
      <dgm:t>
        <a:bodyPr/>
        <a:lstStyle/>
        <a:p>
          <a:endParaRPr lang="en-US"/>
        </a:p>
      </dgm:t>
    </dgm:pt>
    <dgm:pt modelId="{02D66529-0F20-49C3-88D1-D6822FABD4B1}" type="pres">
      <dgm:prSet presAssocID="{B0E1BD04-9CF7-48F4-91A9-FD622EA36662}" presName="Name0" presStyleCnt="0">
        <dgm:presLayoutVars>
          <dgm:chMax val="7"/>
          <dgm:chPref val="7"/>
          <dgm:dir/>
        </dgm:presLayoutVars>
      </dgm:prSet>
      <dgm:spPr/>
    </dgm:pt>
    <dgm:pt modelId="{38B3B6DB-E554-4C58-BF6A-5E8BE9490989}" type="pres">
      <dgm:prSet presAssocID="{B0E1BD04-9CF7-48F4-91A9-FD622EA36662}" presName="Name1" presStyleCnt="0"/>
      <dgm:spPr/>
    </dgm:pt>
    <dgm:pt modelId="{8D886858-7B53-47C4-8383-0BB8A660F285}" type="pres">
      <dgm:prSet presAssocID="{B0E1BD04-9CF7-48F4-91A9-FD622EA36662}" presName="cycle" presStyleCnt="0"/>
      <dgm:spPr/>
    </dgm:pt>
    <dgm:pt modelId="{DD4745C7-3DAF-4BD5-897B-02201E1F14FB}" type="pres">
      <dgm:prSet presAssocID="{B0E1BD04-9CF7-48F4-91A9-FD622EA36662}" presName="srcNode" presStyleLbl="node1" presStyleIdx="0" presStyleCnt="4"/>
      <dgm:spPr/>
    </dgm:pt>
    <dgm:pt modelId="{DC1754EB-4D90-436F-A34B-78E05758D524}" type="pres">
      <dgm:prSet presAssocID="{B0E1BD04-9CF7-48F4-91A9-FD622EA36662}" presName="conn" presStyleLbl="parChTrans1D2" presStyleIdx="0" presStyleCnt="1"/>
      <dgm:spPr/>
    </dgm:pt>
    <dgm:pt modelId="{AE829ADB-07FF-49A3-9FD7-A0D60D1C8347}" type="pres">
      <dgm:prSet presAssocID="{B0E1BD04-9CF7-48F4-91A9-FD622EA36662}" presName="extraNode" presStyleLbl="node1" presStyleIdx="0" presStyleCnt="4"/>
      <dgm:spPr/>
    </dgm:pt>
    <dgm:pt modelId="{4EFBEF38-21DD-41ED-8412-FC60D2336B83}" type="pres">
      <dgm:prSet presAssocID="{B0E1BD04-9CF7-48F4-91A9-FD622EA36662}" presName="dstNode" presStyleLbl="node1" presStyleIdx="0" presStyleCnt="4"/>
      <dgm:spPr/>
    </dgm:pt>
    <dgm:pt modelId="{72B4B421-B312-4438-BA49-AA5EED3DB696}" type="pres">
      <dgm:prSet presAssocID="{CEE34D14-8C50-4A0B-BD32-2F634C714B56}" presName="text_1" presStyleLbl="node1" presStyleIdx="0" presStyleCnt="4">
        <dgm:presLayoutVars>
          <dgm:bulletEnabled val="1"/>
        </dgm:presLayoutVars>
      </dgm:prSet>
      <dgm:spPr/>
    </dgm:pt>
    <dgm:pt modelId="{CFFE50C5-6237-489D-B280-19FD221660E9}" type="pres">
      <dgm:prSet presAssocID="{CEE34D14-8C50-4A0B-BD32-2F634C714B56}" presName="accent_1" presStyleCnt="0"/>
      <dgm:spPr/>
    </dgm:pt>
    <dgm:pt modelId="{6C23ACDC-582D-4961-A584-40F35D0C48D0}" type="pres">
      <dgm:prSet presAssocID="{CEE34D14-8C50-4A0B-BD32-2F634C714B56}" presName="accentRepeatNode" presStyleLbl="solidFgAcc1" presStyleIdx="0" presStyleCnt="4"/>
      <dgm:spPr/>
    </dgm:pt>
    <dgm:pt modelId="{26D54E64-2EA8-44D7-94DE-5ABAC38BC8EC}" type="pres">
      <dgm:prSet presAssocID="{9CC5891E-3886-48CE-A83E-F9E830DAE551}" presName="text_2" presStyleLbl="node1" presStyleIdx="1" presStyleCnt="4">
        <dgm:presLayoutVars>
          <dgm:bulletEnabled val="1"/>
        </dgm:presLayoutVars>
      </dgm:prSet>
      <dgm:spPr/>
    </dgm:pt>
    <dgm:pt modelId="{57C185CF-EB1C-44D8-BB5C-5F6559348AC8}" type="pres">
      <dgm:prSet presAssocID="{9CC5891E-3886-48CE-A83E-F9E830DAE551}" presName="accent_2" presStyleCnt="0"/>
      <dgm:spPr/>
    </dgm:pt>
    <dgm:pt modelId="{0640C849-CE43-4D33-A5CC-FFC8323C65DF}" type="pres">
      <dgm:prSet presAssocID="{9CC5891E-3886-48CE-A83E-F9E830DAE551}" presName="accentRepeatNode" presStyleLbl="solidFgAcc1" presStyleIdx="1" presStyleCnt="4"/>
      <dgm:spPr/>
    </dgm:pt>
    <dgm:pt modelId="{88A63DD5-C0CB-48E6-8AD1-AEC089FA12C5}" type="pres">
      <dgm:prSet presAssocID="{118C56ED-1AE7-4FA6-AFA9-88FD6E32D000}" presName="text_3" presStyleLbl="node1" presStyleIdx="2" presStyleCnt="4">
        <dgm:presLayoutVars>
          <dgm:bulletEnabled val="1"/>
        </dgm:presLayoutVars>
      </dgm:prSet>
      <dgm:spPr/>
    </dgm:pt>
    <dgm:pt modelId="{8588D8DF-88EC-45B7-B72E-F9191F6D3427}" type="pres">
      <dgm:prSet presAssocID="{118C56ED-1AE7-4FA6-AFA9-88FD6E32D000}" presName="accent_3" presStyleCnt="0"/>
      <dgm:spPr/>
    </dgm:pt>
    <dgm:pt modelId="{9FF9E697-7C19-47BB-9BC1-9CF3A2C7EE13}" type="pres">
      <dgm:prSet presAssocID="{118C56ED-1AE7-4FA6-AFA9-88FD6E32D000}" presName="accentRepeatNode" presStyleLbl="solidFgAcc1" presStyleIdx="2" presStyleCnt="4"/>
      <dgm:spPr/>
    </dgm:pt>
    <dgm:pt modelId="{93A06F97-3C78-4E2F-B5E3-0CDF83ECC22A}" type="pres">
      <dgm:prSet presAssocID="{DC4DAD43-7CDF-4569-9497-CDAD4B397BDA}" presName="text_4" presStyleLbl="node1" presStyleIdx="3" presStyleCnt="4">
        <dgm:presLayoutVars>
          <dgm:bulletEnabled val="1"/>
        </dgm:presLayoutVars>
      </dgm:prSet>
      <dgm:spPr/>
    </dgm:pt>
    <dgm:pt modelId="{5D0F48E8-E4DA-45FC-A753-6CA8A4FDAB38}" type="pres">
      <dgm:prSet presAssocID="{DC4DAD43-7CDF-4569-9497-CDAD4B397BDA}" presName="accent_4" presStyleCnt="0"/>
      <dgm:spPr/>
    </dgm:pt>
    <dgm:pt modelId="{D98EDB43-456B-4EDF-977B-B104335B3AC7}" type="pres">
      <dgm:prSet presAssocID="{DC4DAD43-7CDF-4569-9497-CDAD4B397BDA}" presName="accentRepeatNode" presStyleLbl="solidFgAcc1" presStyleIdx="3" presStyleCnt="4"/>
      <dgm:spPr/>
    </dgm:pt>
  </dgm:ptLst>
  <dgm:cxnLst>
    <dgm:cxn modelId="{292F2E0C-D8DA-403C-AFD8-5FBECCB8CA74}" type="presOf" srcId="{B0E1BD04-9CF7-48F4-91A9-FD622EA36662}" destId="{02D66529-0F20-49C3-88D1-D6822FABD4B1}" srcOrd="0" destOrd="0" presId="urn:microsoft.com/office/officeart/2008/layout/VerticalCurvedList"/>
    <dgm:cxn modelId="{3D1D7F69-8472-4A79-80AB-125227D98F3C}" srcId="{B0E1BD04-9CF7-48F4-91A9-FD622EA36662}" destId="{CEE34D14-8C50-4A0B-BD32-2F634C714B56}" srcOrd="0" destOrd="0" parTransId="{2AE8629F-2D35-4487-9D9B-1468C31731E2}" sibTransId="{8F6CAA13-0555-4ADD-B022-CCCF1ABE6C2E}"/>
    <dgm:cxn modelId="{9536FE55-D027-41F9-AD5A-F8F0355DF978}" type="presOf" srcId="{DC4DAD43-7CDF-4569-9497-CDAD4B397BDA}" destId="{93A06F97-3C78-4E2F-B5E3-0CDF83ECC22A}" srcOrd="0" destOrd="0" presId="urn:microsoft.com/office/officeart/2008/layout/VerticalCurvedList"/>
    <dgm:cxn modelId="{520FB17C-244D-4FFB-8C6F-CD9985461D3D}" srcId="{B0E1BD04-9CF7-48F4-91A9-FD622EA36662}" destId="{DC4DAD43-7CDF-4569-9497-CDAD4B397BDA}" srcOrd="3" destOrd="0" parTransId="{3AF49188-232D-4A96-9473-88CDF627EF4E}" sibTransId="{2A077FC5-BB4C-4830-A53E-EAB32C546CD1}"/>
    <dgm:cxn modelId="{3BA5DB9B-C3D0-47C5-A438-3078103E49B8}" type="presOf" srcId="{118C56ED-1AE7-4FA6-AFA9-88FD6E32D000}" destId="{88A63DD5-C0CB-48E6-8AD1-AEC089FA12C5}" srcOrd="0" destOrd="0" presId="urn:microsoft.com/office/officeart/2008/layout/VerticalCurvedList"/>
    <dgm:cxn modelId="{1EB5FFAC-809F-4B80-A353-22B826BFE4BD}" type="presOf" srcId="{8F6CAA13-0555-4ADD-B022-CCCF1ABE6C2E}" destId="{DC1754EB-4D90-436F-A34B-78E05758D524}" srcOrd="0" destOrd="0" presId="urn:microsoft.com/office/officeart/2008/layout/VerticalCurvedList"/>
    <dgm:cxn modelId="{206862D3-8CFE-4769-BE87-5AA386AA15B4}" type="presOf" srcId="{9CC5891E-3886-48CE-A83E-F9E830DAE551}" destId="{26D54E64-2EA8-44D7-94DE-5ABAC38BC8EC}" srcOrd="0" destOrd="0" presId="urn:microsoft.com/office/officeart/2008/layout/VerticalCurvedList"/>
    <dgm:cxn modelId="{D664BFD4-2525-4BD3-8B0E-B0C86780E559}" srcId="{B0E1BD04-9CF7-48F4-91A9-FD622EA36662}" destId="{9CC5891E-3886-48CE-A83E-F9E830DAE551}" srcOrd="1" destOrd="0" parTransId="{7A940FE6-E262-455D-A1B0-9E119872A870}" sibTransId="{4434A3DF-63A9-4412-952C-702F58F797F5}"/>
    <dgm:cxn modelId="{642259FF-A392-4F52-A2F5-AA1BA0536C3C}" srcId="{B0E1BD04-9CF7-48F4-91A9-FD622EA36662}" destId="{118C56ED-1AE7-4FA6-AFA9-88FD6E32D000}" srcOrd="2" destOrd="0" parTransId="{151E67CD-6B11-455C-A58F-3B74EB2A5560}" sibTransId="{334A3ACC-4307-4321-8B53-2040089FE223}"/>
    <dgm:cxn modelId="{A061BCFF-4A50-4F0F-AD8D-29221FFCD029}" type="presOf" srcId="{CEE34D14-8C50-4A0B-BD32-2F634C714B56}" destId="{72B4B421-B312-4438-BA49-AA5EED3DB696}" srcOrd="0" destOrd="0" presId="urn:microsoft.com/office/officeart/2008/layout/VerticalCurvedList"/>
    <dgm:cxn modelId="{FF75DAEC-8439-41D1-867F-368B443D43A2}" type="presParOf" srcId="{02D66529-0F20-49C3-88D1-D6822FABD4B1}" destId="{38B3B6DB-E554-4C58-BF6A-5E8BE9490989}" srcOrd="0" destOrd="0" presId="urn:microsoft.com/office/officeart/2008/layout/VerticalCurvedList"/>
    <dgm:cxn modelId="{FF8739A0-D2D4-475E-A6E9-ACB5D25A254E}" type="presParOf" srcId="{38B3B6DB-E554-4C58-BF6A-5E8BE9490989}" destId="{8D886858-7B53-47C4-8383-0BB8A660F285}" srcOrd="0" destOrd="0" presId="urn:microsoft.com/office/officeart/2008/layout/VerticalCurvedList"/>
    <dgm:cxn modelId="{94927D4A-B711-40D2-94A4-D2D1F470B005}" type="presParOf" srcId="{8D886858-7B53-47C4-8383-0BB8A660F285}" destId="{DD4745C7-3DAF-4BD5-897B-02201E1F14FB}" srcOrd="0" destOrd="0" presId="urn:microsoft.com/office/officeart/2008/layout/VerticalCurvedList"/>
    <dgm:cxn modelId="{9DA4B252-BA7C-43F8-8836-272B05C5F058}" type="presParOf" srcId="{8D886858-7B53-47C4-8383-0BB8A660F285}" destId="{DC1754EB-4D90-436F-A34B-78E05758D524}" srcOrd="1" destOrd="0" presId="urn:microsoft.com/office/officeart/2008/layout/VerticalCurvedList"/>
    <dgm:cxn modelId="{7D098F68-BB34-49FC-8FAB-E941C4215376}" type="presParOf" srcId="{8D886858-7B53-47C4-8383-0BB8A660F285}" destId="{AE829ADB-07FF-49A3-9FD7-A0D60D1C8347}" srcOrd="2" destOrd="0" presId="urn:microsoft.com/office/officeart/2008/layout/VerticalCurvedList"/>
    <dgm:cxn modelId="{6F24FE56-54C0-42A9-94C5-F4FE64366E7E}" type="presParOf" srcId="{8D886858-7B53-47C4-8383-0BB8A660F285}" destId="{4EFBEF38-21DD-41ED-8412-FC60D2336B83}" srcOrd="3" destOrd="0" presId="urn:microsoft.com/office/officeart/2008/layout/VerticalCurvedList"/>
    <dgm:cxn modelId="{95C80244-4041-4465-B678-9308FD009E3E}" type="presParOf" srcId="{38B3B6DB-E554-4C58-BF6A-5E8BE9490989}" destId="{72B4B421-B312-4438-BA49-AA5EED3DB696}" srcOrd="1" destOrd="0" presId="urn:microsoft.com/office/officeart/2008/layout/VerticalCurvedList"/>
    <dgm:cxn modelId="{D9FF41FD-D7C8-486A-9E66-EB3234348E15}" type="presParOf" srcId="{38B3B6DB-E554-4C58-BF6A-5E8BE9490989}" destId="{CFFE50C5-6237-489D-B280-19FD221660E9}" srcOrd="2" destOrd="0" presId="urn:microsoft.com/office/officeart/2008/layout/VerticalCurvedList"/>
    <dgm:cxn modelId="{9D91580A-D9DF-4FC3-B131-C2541232AA89}" type="presParOf" srcId="{CFFE50C5-6237-489D-B280-19FD221660E9}" destId="{6C23ACDC-582D-4961-A584-40F35D0C48D0}" srcOrd="0" destOrd="0" presId="urn:microsoft.com/office/officeart/2008/layout/VerticalCurvedList"/>
    <dgm:cxn modelId="{7F756204-94CA-4DB9-AC2B-650757329E95}" type="presParOf" srcId="{38B3B6DB-E554-4C58-BF6A-5E8BE9490989}" destId="{26D54E64-2EA8-44D7-94DE-5ABAC38BC8EC}" srcOrd="3" destOrd="0" presId="urn:microsoft.com/office/officeart/2008/layout/VerticalCurvedList"/>
    <dgm:cxn modelId="{BBF8169B-EFD7-48AD-94F0-5CF0B73EA448}" type="presParOf" srcId="{38B3B6DB-E554-4C58-BF6A-5E8BE9490989}" destId="{57C185CF-EB1C-44D8-BB5C-5F6559348AC8}" srcOrd="4" destOrd="0" presId="urn:microsoft.com/office/officeart/2008/layout/VerticalCurvedList"/>
    <dgm:cxn modelId="{6A88D988-0503-4389-A3E1-892EDCE57BDA}" type="presParOf" srcId="{57C185CF-EB1C-44D8-BB5C-5F6559348AC8}" destId="{0640C849-CE43-4D33-A5CC-FFC8323C65DF}" srcOrd="0" destOrd="0" presId="urn:microsoft.com/office/officeart/2008/layout/VerticalCurvedList"/>
    <dgm:cxn modelId="{16434933-CF5E-49C8-A457-F7F695DE2595}" type="presParOf" srcId="{38B3B6DB-E554-4C58-BF6A-5E8BE9490989}" destId="{88A63DD5-C0CB-48E6-8AD1-AEC089FA12C5}" srcOrd="5" destOrd="0" presId="urn:microsoft.com/office/officeart/2008/layout/VerticalCurvedList"/>
    <dgm:cxn modelId="{3FF2B89A-17D9-4DD4-971D-E0602D63BFD5}" type="presParOf" srcId="{38B3B6DB-E554-4C58-BF6A-5E8BE9490989}" destId="{8588D8DF-88EC-45B7-B72E-F9191F6D3427}" srcOrd="6" destOrd="0" presId="urn:microsoft.com/office/officeart/2008/layout/VerticalCurvedList"/>
    <dgm:cxn modelId="{0ED35116-C1A0-474A-AD5B-E7F8082EA7B0}" type="presParOf" srcId="{8588D8DF-88EC-45B7-B72E-F9191F6D3427}" destId="{9FF9E697-7C19-47BB-9BC1-9CF3A2C7EE13}" srcOrd="0" destOrd="0" presId="urn:microsoft.com/office/officeart/2008/layout/VerticalCurvedList"/>
    <dgm:cxn modelId="{8962D7F2-1C28-4B69-8052-AF446DCC216D}" type="presParOf" srcId="{38B3B6DB-E554-4C58-BF6A-5E8BE9490989}" destId="{93A06F97-3C78-4E2F-B5E3-0CDF83ECC22A}" srcOrd="7" destOrd="0" presId="urn:microsoft.com/office/officeart/2008/layout/VerticalCurvedList"/>
    <dgm:cxn modelId="{655FAD99-A628-4732-8CEC-147A5CCFCB91}" type="presParOf" srcId="{38B3B6DB-E554-4C58-BF6A-5E8BE9490989}" destId="{5D0F48E8-E4DA-45FC-A753-6CA8A4FDAB38}" srcOrd="8" destOrd="0" presId="urn:microsoft.com/office/officeart/2008/layout/VerticalCurvedList"/>
    <dgm:cxn modelId="{E5879E94-8235-4E3B-AC5E-D97AA9E516D3}" type="presParOf" srcId="{5D0F48E8-E4DA-45FC-A753-6CA8A4FDAB38}" destId="{D98EDB43-456B-4EDF-977B-B104335B3AC7}"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17533E19-5A2A-4125-93A1-598AA7C7FAE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C5D9902A-7ED5-4154-8531-7894B0EABEA0}">
      <dgm:prSet phldrT="[Text]" custT="1"/>
      <dgm:spPr/>
      <dgm:t>
        <a:bodyPr/>
        <a:lstStyle/>
        <a:p>
          <a:r>
            <a:rPr lang="en-US" sz="4000">
              <a:latin typeface="Cambria" panose="02040503050406030204" pitchFamily="18" charset="0"/>
              <a:ea typeface="Cambria" panose="02040503050406030204" pitchFamily="18" charset="0"/>
            </a:rPr>
            <a:t>FSA ID Changes</a:t>
          </a:r>
        </a:p>
      </dgm:t>
    </dgm:pt>
    <dgm:pt modelId="{02453732-B8B6-4813-AA6E-560739F915E1}" type="sibTrans" cxnId="{D0B1A852-554A-48B2-A3FA-BC555C488381}">
      <dgm:prSet/>
      <dgm:spPr/>
      <dgm:t>
        <a:bodyPr/>
        <a:lstStyle/>
        <a:p>
          <a:endParaRPr lang="en-US"/>
        </a:p>
      </dgm:t>
    </dgm:pt>
    <dgm:pt modelId="{1E01E3B9-0CE1-4E84-9F62-A803D707BCA8}" type="parTrans" cxnId="{D0B1A852-554A-48B2-A3FA-BC555C488381}">
      <dgm:prSet/>
      <dgm:spPr/>
      <dgm:t>
        <a:bodyPr/>
        <a:lstStyle/>
        <a:p>
          <a:endParaRPr lang="en-US"/>
        </a:p>
      </dgm:t>
    </dgm:pt>
    <dgm:pt modelId="{BB4B42AF-3844-42A5-BC71-169203CC4A73}">
      <dgm:prSet phldrT="[Text]" custT="1"/>
      <dgm:spPr/>
      <dgm:t>
        <a:bodyPr/>
        <a:lstStyle/>
        <a:p>
          <a:r>
            <a:rPr lang="en-US" sz="3000">
              <a:latin typeface="Cambria" panose="02040503050406030204" pitchFamily="18" charset="0"/>
              <a:ea typeface="Cambria" panose="02040503050406030204" pitchFamily="18" charset="0"/>
            </a:rPr>
            <a:t>Two-Step Verification</a:t>
          </a:r>
        </a:p>
      </dgm:t>
    </dgm:pt>
    <dgm:pt modelId="{E4205215-469C-402B-B1F6-3A5AD23FC975}" type="parTrans" cxnId="{D65CB141-BF06-4D61-9DC7-71A6A087327A}">
      <dgm:prSet/>
      <dgm:spPr/>
      <dgm:t>
        <a:bodyPr/>
        <a:lstStyle/>
        <a:p>
          <a:endParaRPr lang="en-US"/>
        </a:p>
      </dgm:t>
    </dgm:pt>
    <dgm:pt modelId="{CA2D5014-236C-4408-9510-087590F541D2}" type="sibTrans" cxnId="{D65CB141-BF06-4D61-9DC7-71A6A087327A}">
      <dgm:prSet/>
      <dgm:spPr/>
      <dgm:t>
        <a:bodyPr/>
        <a:lstStyle/>
        <a:p>
          <a:endParaRPr lang="en-US"/>
        </a:p>
      </dgm:t>
    </dgm:pt>
    <dgm:pt modelId="{4A18BED8-B4AC-4503-A697-0244DA347314}">
      <dgm:prSet phldrT="[Text]" custT="1"/>
      <dgm:spPr/>
      <dgm:t>
        <a:bodyPr/>
        <a:lstStyle/>
        <a:p>
          <a:r>
            <a:rPr lang="en-US" sz="3000">
              <a:latin typeface="Cambria" panose="02040503050406030204" pitchFamily="18" charset="0"/>
              <a:ea typeface="Cambria" panose="02040503050406030204" pitchFamily="18" charset="0"/>
            </a:rPr>
            <a:t>Back-Up Codes</a:t>
          </a:r>
        </a:p>
      </dgm:t>
    </dgm:pt>
    <dgm:pt modelId="{86B5BAF8-3A69-48D1-8B07-16916313D060}" type="parTrans" cxnId="{EFE3786C-67E3-4221-8705-AFAF0C761C6E}">
      <dgm:prSet/>
      <dgm:spPr/>
      <dgm:t>
        <a:bodyPr/>
        <a:lstStyle/>
        <a:p>
          <a:endParaRPr lang="en-US"/>
        </a:p>
      </dgm:t>
    </dgm:pt>
    <dgm:pt modelId="{0F667D2A-FBF4-44D0-94F1-9B568BC5C774}" type="sibTrans" cxnId="{EFE3786C-67E3-4221-8705-AFAF0C761C6E}">
      <dgm:prSet/>
      <dgm:spPr/>
      <dgm:t>
        <a:bodyPr/>
        <a:lstStyle/>
        <a:p>
          <a:endParaRPr lang="en-US"/>
        </a:p>
      </dgm:t>
    </dgm:pt>
    <dgm:pt modelId="{0221E303-2CC7-49F2-B81B-7DE9B199DA76}">
      <dgm:prSet phldrT="[Text]" custT="1"/>
      <dgm:spPr/>
      <dgm:t>
        <a:bodyPr/>
        <a:lstStyle/>
        <a:p>
          <a:r>
            <a:rPr lang="en-US" sz="3000">
              <a:latin typeface="Cambria" panose="02040503050406030204" pitchFamily="18" charset="0"/>
              <a:ea typeface="Cambria" panose="02040503050406030204" pitchFamily="18" charset="0"/>
            </a:rPr>
            <a:t>FSA ID Now Required for Applicants and Contributors (Parents)</a:t>
          </a:r>
        </a:p>
      </dgm:t>
    </dgm:pt>
    <dgm:pt modelId="{DFBD0EAE-B891-43B0-AF7D-179950A4480B}" type="parTrans" cxnId="{8E5C6198-2D65-4BF8-A9BC-07072F78C53C}">
      <dgm:prSet/>
      <dgm:spPr/>
      <dgm:t>
        <a:bodyPr/>
        <a:lstStyle/>
        <a:p>
          <a:endParaRPr lang="en-US"/>
        </a:p>
      </dgm:t>
    </dgm:pt>
    <dgm:pt modelId="{CEB94395-1922-4BB4-B206-CFD939B1A9F8}" type="sibTrans" cxnId="{8E5C6198-2D65-4BF8-A9BC-07072F78C53C}">
      <dgm:prSet/>
      <dgm:spPr/>
      <dgm:t>
        <a:bodyPr/>
        <a:lstStyle/>
        <a:p>
          <a:endParaRPr lang="en-US"/>
        </a:p>
      </dgm:t>
    </dgm:pt>
    <dgm:pt modelId="{07F3ADE2-DE47-499B-8F4E-D7A7BA7A8E8B}">
      <dgm:prSet phldrT="[Text]" custT="1"/>
      <dgm:spPr/>
      <dgm:t>
        <a:bodyPr/>
        <a:lstStyle/>
        <a:p>
          <a:r>
            <a:rPr lang="en-US" sz="3000">
              <a:latin typeface="Cambria" panose="02040503050406030204" pitchFamily="18" charset="0"/>
              <a:ea typeface="Cambria" panose="02040503050406030204" pitchFamily="18" charset="0"/>
            </a:rPr>
            <a:t>FSA ID for Those Without SSN</a:t>
          </a:r>
        </a:p>
      </dgm:t>
    </dgm:pt>
    <dgm:pt modelId="{27C48A6B-ABE2-4A3A-8C88-4FC57B654B42}" type="parTrans" cxnId="{5C70B9B3-9066-4BE8-A321-5BD19F7C74DD}">
      <dgm:prSet/>
      <dgm:spPr/>
      <dgm:t>
        <a:bodyPr/>
        <a:lstStyle/>
        <a:p>
          <a:endParaRPr lang="en-US"/>
        </a:p>
      </dgm:t>
    </dgm:pt>
    <dgm:pt modelId="{D929374D-CD13-4244-891F-8DF73E6213E8}" type="sibTrans" cxnId="{5C70B9B3-9066-4BE8-A321-5BD19F7C74DD}">
      <dgm:prSet/>
      <dgm:spPr/>
      <dgm:t>
        <a:bodyPr/>
        <a:lstStyle/>
        <a:p>
          <a:endParaRPr lang="en-US"/>
        </a:p>
      </dgm:t>
    </dgm:pt>
    <dgm:pt modelId="{5A033BA2-8FDA-41E7-80F0-AFDD90341339}" type="pres">
      <dgm:prSet presAssocID="{17533E19-5A2A-4125-93A1-598AA7C7FAE3}" presName="linear" presStyleCnt="0">
        <dgm:presLayoutVars>
          <dgm:animLvl val="lvl"/>
          <dgm:resizeHandles val="exact"/>
        </dgm:presLayoutVars>
      </dgm:prSet>
      <dgm:spPr/>
    </dgm:pt>
    <dgm:pt modelId="{A8387D6D-0C60-429B-B6EA-1FC3CA8CAAB7}" type="pres">
      <dgm:prSet presAssocID="{C5D9902A-7ED5-4154-8531-7894B0EABEA0}" presName="parentText" presStyleLbl="node1" presStyleIdx="0" presStyleCnt="1" custLinFactNeighborY="-1829">
        <dgm:presLayoutVars>
          <dgm:chMax val="0"/>
          <dgm:bulletEnabled val="1"/>
        </dgm:presLayoutVars>
      </dgm:prSet>
      <dgm:spPr/>
    </dgm:pt>
    <dgm:pt modelId="{2CE531F2-E9A5-429C-BDB1-BD359EABAA7B}" type="pres">
      <dgm:prSet presAssocID="{C5D9902A-7ED5-4154-8531-7894B0EABEA0}" presName="childText" presStyleLbl="revTx" presStyleIdx="0" presStyleCnt="1">
        <dgm:presLayoutVars>
          <dgm:bulletEnabled val="1"/>
        </dgm:presLayoutVars>
      </dgm:prSet>
      <dgm:spPr/>
    </dgm:pt>
  </dgm:ptLst>
  <dgm:cxnLst>
    <dgm:cxn modelId="{51C40528-5C75-4AEF-874F-2A2022163092}" type="presOf" srcId="{07F3ADE2-DE47-499B-8F4E-D7A7BA7A8E8B}" destId="{2CE531F2-E9A5-429C-BDB1-BD359EABAA7B}" srcOrd="0" destOrd="3" presId="urn:microsoft.com/office/officeart/2005/8/layout/vList2"/>
    <dgm:cxn modelId="{D65CB141-BF06-4D61-9DC7-71A6A087327A}" srcId="{C5D9902A-7ED5-4154-8531-7894B0EABEA0}" destId="{BB4B42AF-3844-42A5-BC71-169203CC4A73}" srcOrd="0" destOrd="0" parTransId="{E4205215-469C-402B-B1F6-3A5AD23FC975}" sibTransId="{CA2D5014-236C-4408-9510-087590F541D2}"/>
    <dgm:cxn modelId="{EFE3786C-67E3-4221-8705-AFAF0C761C6E}" srcId="{C5D9902A-7ED5-4154-8531-7894B0EABEA0}" destId="{4A18BED8-B4AC-4503-A697-0244DA347314}" srcOrd="1" destOrd="0" parTransId="{86B5BAF8-3A69-48D1-8B07-16916313D060}" sibTransId="{0F667D2A-FBF4-44D0-94F1-9B568BC5C774}"/>
    <dgm:cxn modelId="{D0B1A852-554A-48B2-A3FA-BC555C488381}" srcId="{17533E19-5A2A-4125-93A1-598AA7C7FAE3}" destId="{C5D9902A-7ED5-4154-8531-7894B0EABEA0}" srcOrd="0" destOrd="0" parTransId="{1E01E3B9-0CE1-4E84-9F62-A803D707BCA8}" sibTransId="{02453732-B8B6-4813-AA6E-560739F915E1}"/>
    <dgm:cxn modelId="{E124B956-5FA3-45F0-966A-C8E2C4F110C5}" type="presOf" srcId="{0221E303-2CC7-49F2-B81B-7DE9B199DA76}" destId="{2CE531F2-E9A5-429C-BDB1-BD359EABAA7B}" srcOrd="0" destOrd="2" presId="urn:microsoft.com/office/officeart/2005/8/layout/vList2"/>
    <dgm:cxn modelId="{58799958-571F-430C-967A-F02EACE17181}" type="presOf" srcId="{C5D9902A-7ED5-4154-8531-7894B0EABEA0}" destId="{A8387D6D-0C60-429B-B6EA-1FC3CA8CAAB7}" srcOrd="0" destOrd="0" presId="urn:microsoft.com/office/officeart/2005/8/layout/vList2"/>
    <dgm:cxn modelId="{8E5C6198-2D65-4BF8-A9BC-07072F78C53C}" srcId="{C5D9902A-7ED5-4154-8531-7894B0EABEA0}" destId="{0221E303-2CC7-49F2-B81B-7DE9B199DA76}" srcOrd="2" destOrd="0" parTransId="{DFBD0EAE-B891-43B0-AF7D-179950A4480B}" sibTransId="{CEB94395-1922-4BB4-B206-CFD939B1A9F8}"/>
    <dgm:cxn modelId="{5C70B9B3-9066-4BE8-A321-5BD19F7C74DD}" srcId="{C5D9902A-7ED5-4154-8531-7894B0EABEA0}" destId="{07F3ADE2-DE47-499B-8F4E-D7A7BA7A8E8B}" srcOrd="3" destOrd="0" parTransId="{27C48A6B-ABE2-4A3A-8C88-4FC57B654B42}" sibTransId="{D929374D-CD13-4244-891F-8DF73E6213E8}"/>
    <dgm:cxn modelId="{AFA37CDD-00A9-4484-A053-2189FE9CEF4D}" type="presOf" srcId="{BB4B42AF-3844-42A5-BC71-169203CC4A73}" destId="{2CE531F2-E9A5-429C-BDB1-BD359EABAA7B}" srcOrd="0" destOrd="0" presId="urn:microsoft.com/office/officeart/2005/8/layout/vList2"/>
    <dgm:cxn modelId="{3EEF86E8-C7D1-48AD-9B1F-CBE7778DD797}" type="presOf" srcId="{17533E19-5A2A-4125-93A1-598AA7C7FAE3}" destId="{5A033BA2-8FDA-41E7-80F0-AFDD90341339}" srcOrd="0" destOrd="0" presId="urn:microsoft.com/office/officeart/2005/8/layout/vList2"/>
    <dgm:cxn modelId="{1E6876F4-6F9B-4D32-BFF8-A3A130442BC3}" type="presOf" srcId="{4A18BED8-B4AC-4503-A697-0244DA347314}" destId="{2CE531F2-E9A5-429C-BDB1-BD359EABAA7B}" srcOrd="0" destOrd="1" presId="urn:microsoft.com/office/officeart/2005/8/layout/vList2"/>
    <dgm:cxn modelId="{C4739F02-DFF9-468D-AB03-FDC4A8BF1D5B}" type="presParOf" srcId="{5A033BA2-8FDA-41E7-80F0-AFDD90341339}" destId="{A8387D6D-0C60-429B-B6EA-1FC3CA8CAAB7}" srcOrd="0" destOrd="0" presId="urn:microsoft.com/office/officeart/2005/8/layout/vList2"/>
    <dgm:cxn modelId="{0E6C8F6A-4747-4901-8663-562208294B29}" type="presParOf" srcId="{5A033BA2-8FDA-41E7-80F0-AFDD90341339}" destId="{2CE531F2-E9A5-429C-BDB1-BD359EABAA7B}"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17533E19-5A2A-4125-93A1-598AA7C7FAE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74993949-0435-4B83-8FEB-B415E60B2C5B}">
      <dgm:prSet phldrT="[Text]" custT="1"/>
      <dgm:spPr/>
      <dgm:t>
        <a:bodyPr/>
        <a:lstStyle/>
        <a:p>
          <a:r>
            <a:rPr lang="en-US" sz="3200">
              <a:latin typeface="Cambria" panose="02040503050406030204" pitchFamily="18" charset="0"/>
              <a:ea typeface="Cambria" panose="02040503050406030204" pitchFamily="18" charset="0"/>
            </a:rPr>
            <a:t>FAFSA Form Changes</a:t>
          </a:r>
        </a:p>
      </dgm:t>
    </dgm:pt>
    <dgm:pt modelId="{993416DF-8716-4394-B116-56596F257052}" type="parTrans" cxnId="{6B89C9C2-BDD2-4198-B16C-9935A3454059}">
      <dgm:prSet/>
      <dgm:spPr/>
      <dgm:t>
        <a:bodyPr/>
        <a:lstStyle/>
        <a:p>
          <a:endParaRPr lang="en-US"/>
        </a:p>
      </dgm:t>
    </dgm:pt>
    <dgm:pt modelId="{6411ABDE-7F48-4A5C-9E95-96201DE39140}" type="sibTrans" cxnId="{6B89C9C2-BDD2-4198-B16C-9935A3454059}">
      <dgm:prSet/>
      <dgm:spPr/>
      <dgm:t>
        <a:bodyPr/>
        <a:lstStyle/>
        <a:p>
          <a:endParaRPr lang="en-US"/>
        </a:p>
      </dgm:t>
    </dgm:pt>
    <dgm:pt modelId="{CD3424C2-48AE-49CB-A437-B811406E9D8B}">
      <dgm:prSet phldrT="[Text]" custT="1"/>
      <dgm:spPr/>
      <dgm:t>
        <a:bodyPr/>
        <a:lstStyle/>
        <a:p>
          <a:r>
            <a:rPr lang="en-US" sz="2400">
              <a:latin typeface="Cambria" panose="02040503050406030204" pitchFamily="18" charset="0"/>
              <a:ea typeface="Cambria" panose="02040503050406030204" pitchFamily="18" charset="0"/>
            </a:rPr>
            <a:t>Income Information Exchange</a:t>
          </a:r>
        </a:p>
      </dgm:t>
    </dgm:pt>
    <dgm:pt modelId="{216C904C-742B-4C53-9C2A-ED724D05E097}" type="parTrans" cxnId="{629B2D45-D778-44E1-B927-83392643D5B0}">
      <dgm:prSet/>
      <dgm:spPr/>
      <dgm:t>
        <a:bodyPr/>
        <a:lstStyle/>
        <a:p>
          <a:endParaRPr lang="en-US"/>
        </a:p>
      </dgm:t>
    </dgm:pt>
    <dgm:pt modelId="{20BC8DE3-829E-4FCA-861A-4FA42FC58477}" type="sibTrans" cxnId="{629B2D45-D778-44E1-B927-83392643D5B0}">
      <dgm:prSet/>
      <dgm:spPr/>
      <dgm:t>
        <a:bodyPr/>
        <a:lstStyle/>
        <a:p>
          <a:endParaRPr lang="en-US"/>
        </a:p>
      </dgm:t>
    </dgm:pt>
    <dgm:pt modelId="{FCD0506D-6394-45A7-8F14-64A89DDE4B78}">
      <dgm:prSet phldrT="[Text]" custT="1"/>
      <dgm:spPr/>
      <dgm:t>
        <a:bodyPr/>
        <a:lstStyle/>
        <a:p>
          <a:r>
            <a:rPr lang="en-US" sz="2400">
              <a:latin typeface="Cambria" panose="02040503050406030204" pitchFamily="18" charset="0"/>
              <a:ea typeface="Cambria" panose="02040503050406030204" pitchFamily="18" charset="0"/>
            </a:rPr>
            <a:t>Student Aid Index</a:t>
          </a:r>
        </a:p>
      </dgm:t>
    </dgm:pt>
    <dgm:pt modelId="{E1858765-F76E-4B3F-9BBE-75C68B9E34BA}" type="parTrans" cxnId="{264D23D4-86C7-427B-9A82-18FE3CBDAED8}">
      <dgm:prSet/>
      <dgm:spPr/>
      <dgm:t>
        <a:bodyPr/>
        <a:lstStyle/>
        <a:p>
          <a:endParaRPr lang="en-US"/>
        </a:p>
      </dgm:t>
    </dgm:pt>
    <dgm:pt modelId="{AFC7951C-7879-48A4-8E6C-518512C6EC3B}" type="sibTrans" cxnId="{264D23D4-86C7-427B-9A82-18FE3CBDAED8}">
      <dgm:prSet/>
      <dgm:spPr/>
      <dgm:t>
        <a:bodyPr/>
        <a:lstStyle/>
        <a:p>
          <a:endParaRPr lang="en-US"/>
        </a:p>
      </dgm:t>
    </dgm:pt>
    <dgm:pt modelId="{70486EF5-3D76-41CD-8C95-C912297F6FAB}">
      <dgm:prSet phldrT="[Text]" custT="1"/>
      <dgm:spPr/>
      <dgm:t>
        <a:bodyPr/>
        <a:lstStyle/>
        <a:p>
          <a:r>
            <a:rPr lang="en-US" sz="2400">
              <a:latin typeface="Cambria" panose="02040503050406030204" pitchFamily="18" charset="0"/>
              <a:ea typeface="Cambria" panose="02040503050406030204" pitchFamily="18" charset="0"/>
            </a:rPr>
            <a:t>Who is the Parent</a:t>
          </a:r>
        </a:p>
      </dgm:t>
    </dgm:pt>
    <dgm:pt modelId="{9C6739FE-02A5-415F-B4BD-0261FD228B55}" type="parTrans" cxnId="{B1D014DC-49D7-41F2-9FD9-62AF33864FDE}">
      <dgm:prSet/>
      <dgm:spPr/>
      <dgm:t>
        <a:bodyPr/>
        <a:lstStyle/>
        <a:p>
          <a:endParaRPr lang="en-US"/>
        </a:p>
      </dgm:t>
    </dgm:pt>
    <dgm:pt modelId="{3732A22B-5855-427C-9958-37A4A65CB62D}" type="sibTrans" cxnId="{B1D014DC-49D7-41F2-9FD9-62AF33864FDE}">
      <dgm:prSet/>
      <dgm:spPr/>
      <dgm:t>
        <a:bodyPr/>
        <a:lstStyle/>
        <a:p>
          <a:endParaRPr lang="en-US"/>
        </a:p>
      </dgm:t>
    </dgm:pt>
    <dgm:pt modelId="{9616CECB-F19E-47DD-A654-84D54E701961}">
      <dgm:prSet phldrT="[Text]" custT="1"/>
      <dgm:spPr/>
      <dgm:t>
        <a:bodyPr/>
        <a:lstStyle/>
        <a:p>
          <a:r>
            <a:rPr lang="en-US" sz="2400">
              <a:latin typeface="Cambria" panose="02040503050406030204" pitchFamily="18" charset="0"/>
              <a:ea typeface="Cambria" panose="02040503050406030204" pitchFamily="18" charset="0"/>
            </a:rPr>
            <a:t>Contributor (Parents) Information</a:t>
          </a:r>
        </a:p>
      </dgm:t>
    </dgm:pt>
    <dgm:pt modelId="{8C9F79C0-0C19-4E91-B189-52B83DBA5481}" type="parTrans" cxnId="{BEF55A35-7D10-44F5-920B-2945BD35C641}">
      <dgm:prSet/>
      <dgm:spPr/>
      <dgm:t>
        <a:bodyPr/>
        <a:lstStyle/>
        <a:p>
          <a:endParaRPr lang="en-US"/>
        </a:p>
      </dgm:t>
    </dgm:pt>
    <dgm:pt modelId="{F50A2EEF-E7AF-40F7-9A55-9281ECA182BA}" type="sibTrans" cxnId="{BEF55A35-7D10-44F5-920B-2945BD35C641}">
      <dgm:prSet/>
      <dgm:spPr/>
      <dgm:t>
        <a:bodyPr/>
        <a:lstStyle/>
        <a:p>
          <a:endParaRPr lang="en-US"/>
        </a:p>
      </dgm:t>
    </dgm:pt>
    <dgm:pt modelId="{0F454C18-CDB6-4DEB-98FB-22BE9D546EFC}">
      <dgm:prSet phldrT="[Text]" custT="1"/>
      <dgm:spPr/>
      <dgm:t>
        <a:bodyPr/>
        <a:lstStyle/>
        <a:p>
          <a:r>
            <a:rPr lang="en-US" sz="2400">
              <a:latin typeface="Cambria" panose="02040503050406030204" pitchFamily="18" charset="0"/>
              <a:ea typeface="Cambria" panose="02040503050406030204" pitchFamily="18" charset="0"/>
            </a:rPr>
            <a:t>Number in College</a:t>
          </a:r>
        </a:p>
      </dgm:t>
    </dgm:pt>
    <dgm:pt modelId="{53EFF0F2-9EC1-43DB-AB8A-07BDFF746CE0}" type="parTrans" cxnId="{BA239039-9267-4CD4-A8A9-2F5408324F00}">
      <dgm:prSet/>
      <dgm:spPr/>
      <dgm:t>
        <a:bodyPr/>
        <a:lstStyle/>
        <a:p>
          <a:endParaRPr lang="en-US"/>
        </a:p>
      </dgm:t>
    </dgm:pt>
    <dgm:pt modelId="{E7F6CFD8-57B9-4054-A613-967AEB2BB6A0}" type="sibTrans" cxnId="{BA239039-9267-4CD4-A8A9-2F5408324F00}">
      <dgm:prSet/>
      <dgm:spPr/>
      <dgm:t>
        <a:bodyPr/>
        <a:lstStyle/>
        <a:p>
          <a:endParaRPr lang="en-US"/>
        </a:p>
      </dgm:t>
    </dgm:pt>
    <dgm:pt modelId="{3E23A870-7694-4791-B9C2-C0C070ED24E6}">
      <dgm:prSet phldrT="[Text]" custT="1"/>
      <dgm:spPr/>
      <dgm:t>
        <a:bodyPr/>
        <a:lstStyle/>
        <a:p>
          <a:r>
            <a:rPr lang="en-US" sz="2400">
              <a:latin typeface="Cambria" panose="02040503050406030204" pitchFamily="18" charset="0"/>
              <a:ea typeface="Cambria" panose="02040503050406030204" pitchFamily="18" charset="0"/>
            </a:rPr>
            <a:t>Assets</a:t>
          </a:r>
        </a:p>
      </dgm:t>
    </dgm:pt>
    <dgm:pt modelId="{CEF20ED4-D08D-4FCD-96E7-E9670B16BBEA}" type="parTrans" cxnId="{8EE13456-7DB3-4C64-ACC2-703A8A674DD5}">
      <dgm:prSet/>
      <dgm:spPr/>
      <dgm:t>
        <a:bodyPr/>
        <a:lstStyle/>
        <a:p>
          <a:endParaRPr lang="en-US"/>
        </a:p>
      </dgm:t>
    </dgm:pt>
    <dgm:pt modelId="{A5EB04B0-FAC1-4BC6-9583-C3892918C42C}" type="sibTrans" cxnId="{8EE13456-7DB3-4C64-ACC2-703A8A674DD5}">
      <dgm:prSet/>
      <dgm:spPr/>
      <dgm:t>
        <a:bodyPr/>
        <a:lstStyle/>
        <a:p>
          <a:endParaRPr lang="en-US"/>
        </a:p>
      </dgm:t>
    </dgm:pt>
    <dgm:pt modelId="{FD010137-046B-4FCB-B552-2BB43ACA3BB7}">
      <dgm:prSet phldrT="[Text]" custT="1"/>
      <dgm:spPr/>
      <dgm:t>
        <a:bodyPr/>
        <a:lstStyle/>
        <a:p>
          <a:r>
            <a:rPr lang="en-US" sz="2400">
              <a:latin typeface="Cambria" panose="02040503050406030204" pitchFamily="18" charset="0"/>
              <a:ea typeface="Cambria" panose="02040503050406030204" pitchFamily="18" charset="0"/>
            </a:rPr>
            <a:t>December Release Date (24-25 Only)</a:t>
          </a:r>
        </a:p>
      </dgm:t>
    </dgm:pt>
    <dgm:pt modelId="{3082759B-A40B-456D-98FF-7F210C3D715A}" type="parTrans" cxnId="{B3395363-EEB7-4801-9642-820065675651}">
      <dgm:prSet/>
      <dgm:spPr/>
      <dgm:t>
        <a:bodyPr/>
        <a:lstStyle/>
        <a:p>
          <a:endParaRPr lang="en-US"/>
        </a:p>
      </dgm:t>
    </dgm:pt>
    <dgm:pt modelId="{AD896B56-DAB7-4DCE-8B5D-7D50BE84F11C}" type="sibTrans" cxnId="{B3395363-EEB7-4801-9642-820065675651}">
      <dgm:prSet/>
      <dgm:spPr/>
      <dgm:t>
        <a:bodyPr/>
        <a:lstStyle/>
        <a:p>
          <a:endParaRPr lang="en-US"/>
        </a:p>
      </dgm:t>
    </dgm:pt>
    <dgm:pt modelId="{D6AA0C94-86CF-4923-9C89-5C93F909CA27}">
      <dgm:prSet phldrT="[Text]" custT="1"/>
      <dgm:spPr/>
      <dgm:t>
        <a:bodyPr/>
        <a:lstStyle/>
        <a:p>
          <a:r>
            <a:rPr lang="en-US" sz="2400">
              <a:latin typeface="Cambria" panose="02040503050406030204" pitchFamily="18" charset="0"/>
              <a:ea typeface="Cambria" panose="02040503050406030204" pitchFamily="18" charset="0"/>
            </a:rPr>
            <a:t>Role Based Information Entry</a:t>
          </a:r>
        </a:p>
      </dgm:t>
    </dgm:pt>
    <dgm:pt modelId="{E0166BB4-00A7-4F28-BF40-7AAF849F60A0}" type="parTrans" cxnId="{11796394-E1C4-4043-A784-6A41E6DE2084}">
      <dgm:prSet/>
      <dgm:spPr/>
      <dgm:t>
        <a:bodyPr/>
        <a:lstStyle/>
        <a:p>
          <a:endParaRPr lang="en-US"/>
        </a:p>
      </dgm:t>
    </dgm:pt>
    <dgm:pt modelId="{26E70306-E9E3-4865-B60E-CD0F36C60AF2}" type="sibTrans" cxnId="{11796394-E1C4-4043-A784-6A41E6DE2084}">
      <dgm:prSet/>
      <dgm:spPr/>
      <dgm:t>
        <a:bodyPr/>
        <a:lstStyle/>
        <a:p>
          <a:endParaRPr lang="en-US"/>
        </a:p>
      </dgm:t>
    </dgm:pt>
    <dgm:pt modelId="{32D9A759-7367-44C9-8797-323D914B482F}">
      <dgm:prSet phldrT="[Text]" custT="1"/>
      <dgm:spPr/>
      <dgm:t>
        <a:bodyPr/>
        <a:lstStyle/>
        <a:p>
          <a:r>
            <a:rPr lang="en-US" sz="2400">
              <a:latin typeface="Cambria" panose="02040503050406030204" pitchFamily="18" charset="0"/>
              <a:ea typeface="Cambria" panose="02040503050406030204" pitchFamily="18" charset="0"/>
            </a:rPr>
            <a:t>Family Size</a:t>
          </a:r>
        </a:p>
      </dgm:t>
    </dgm:pt>
    <dgm:pt modelId="{41AD54EF-7ADA-454A-BAA2-60AC219134C6}" type="parTrans" cxnId="{96200641-4E3E-45E2-9FFC-83D0C145E6E7}">
      <dgm:prSet/>
      <dgm:spPr/>
      <dgm:t>
        <a:bodyPr/>
        <a:lstStyle/>
        <a:p>
          <a:endParaRPr lang="en-US"/>
        </a:p>
      </dgm:t>
    </dgm:pt>
    <dgm:pt modelId="{F7D756AB-E22D-4DFC-81AB-3B8DDA47FBA4}" type="sibTrans" cxnId="{96200641-4E3E-45E2-9FFC-83D0C145E6E7}">
      <dgm:prSet/>
      <dgm:spPr/>
      <dgm:t>
        <a:bodyPr/>
        <a:lstStyle/>
        <a:p>
          <a:endParaRPr lang="en-US"/>
        </a:p>
      </dgm:t>
    </dgm:pt>
    <dgm:pt modelId="{8C799853-6B25-4903-8337-C33D959FF80A}">
      <dgm:prSet phldrT="[Text]" custT="1"/>
      <dgm:spPr/>
      <dgm:t>
        <a:bodyPr/>
        <a:lstStyle/>
        <a:p>
          <a:r>
            <a:rPr lang="en-US" sz="2400">
              <a:latin typeface="Cambria" panose="02040503050406030204" pitchFamily="18" charset="0"/>
              <a:ea typeface="Cambria" panose="02040503050406030204" pitchFamily="18" charset="0"/>
            </a:rPr>
            <a:t>FAFSA Onboarding</a:t>
          </a:r>
        </a:p>
      </dgm:t>
    </dgm:pt>
    <dgm:pt modelId="{0B6D414A-3163-40BB-BB14-3C2BCFD6EF0F}" type="parTrans" cxnId="{C28F8B19-448C-4F8F-AA7C-182A562C293F}">
      <dgm:prSet/>
      <dgm:spPr/>
      <dgm:t>
        <a:bodyPr/>
        <a:lstStyle/>
        <a:p>
          <a:endParaRPr lang="en-US"/>
        </a:p>
      </dgm:t>
    </dgm:pt>
    <dgm:pt modelId="{F2E5834D-8105-4A31-8E11-1F799A05E11A}" type="sibTrans" cxnId="{C28F8B19-448C-4F8F-AA7C-182A562C293F}">
      <dgm:prSet/>
      <dgm:spPr/>
      <dgm:t>
        <a:bodyPr/>
        <a:lstStyle/>
        <a:p>
          <a:endParaRPr lang="en-US"/>
        </a:p>
      </dgm:t>
    </dgm:pt>
    <dgm:pt modelId="{2FF6F6A7-1100-450C-9E47-D77588DD5D6B}" type="pres">
      <dgm:prSet presAssocID="{17533E19-5A2A-4125-93A1-598AA7C7FAE3}" presName="linear" presStyleCnt="0">
        <dgm:presLayoutVars>
          <dgm:animLvl val="lvl"/>
          <dgm:resizeHandles val="exact"/>
        </dgm:presLayoutVars>
      </dgm:prSet>
      <dgm:spPr/>
    </dgm:pt>
    <dgm:pt modelId="{A921C176-43BD-4512-9737-8493D783B2D8}" type="pres">
      <dgm:prSet presAssocID="{74993949-0435-4B83-8FEB-B415E60B2C5B}" presName="parentText" presStyleLbl="node1" presStyleIdx="0" presStyleCnt="1">
        <dgm:presLayoutVars>
          <dgm:chMax val="0"/>
          <dgm:bulletEnabled val="1"/>
        </dgm:presLayoutVars>
      </dgm:prSet>
      <dgm:spPr/>
    </dgm:pt>
    <dgm:pt modelId="{81FACC23-064D-4FD1-975A-2E183E805B5E}" type="pres">
      <dgm:prSet presAssocID="{74993949-0435-4B83-8FEB-B415E60B2C5B}" presName="childText" presStyleLbl="revTx" presStyleIdx="0" presStyleCnt="1">
        <dgm:presLayoutVars>
          <dgm:bulletEnabled val="1"/>
        </dgm:presLayoutVars>
      </dgm:prSet>
      <dgm:spPr/>
    </dgm:pt>
  </dgm:ptLst>
  <dgm:cxnLst>
    <dgm:cxn modelId="{31F53309-ACF3-41B7-ABA7-8F771DF93D92}" type="presOf" srcId="{9616CECB-F19E-47DD-A654-84D54E701961}" destId="{81FACC23-064D-4FD1-975A-2E183E805B5E}" srcOrd="0" destOrd="3" presId="urn:microsoft.com/office/officeart/2005/8/layout/vList2"/>
    <dgm:cxn modelId="{5FE36012-D901-48BA-8FBA-21424E9F20EC}" type="presOf" srcId="{0F454C18-CDB6-4DEB-98FB-22BE9D546EFC}" destId="{81FACC23-064D-4FD1-975A-2E183E805B5E}" srcOrd="0" destOrd="8" presId="urn:microsoft.com/office/officeart/2005/8/layout/vList2"/>
    <dgm:cxn modelId="{C28F8B19-448C-4F8F-AA7C-182A562C293F}" srcId="{74993949-0435-4B83-8FEB-B415E60B2C5B}" destId="{8C799853-6B25-4903-8337-C33D959FF80A}" srcOrd="0" destOrd="0" parTransId="{0B6D414A-3163-40BB-BB14-3C2BCFD6EF0F}" sibTransId="{F2E5834D-8105-4A31-8E11-1F799A05E11A}"/>
    <dgm:cxn modelId="{E6B0692F-4C42-44E6-A96D-C67BC5D31DEE}" type="presOf" srcId="{74993949-0435-4B83-8FEB-B415E60B2C5B}" destId="{A921C176-43BD-4512-9737-8493D783B2D8}" srcOrd="0" destOrd="0" presId="urn:microsoft.com/office/officeart/2005/8/layout/vList2"/>
    <dgm:cxn modelId="{BEF55A35-7D10-44F5-920B-2945BD35C641}" srcId="{74993949-0435-4B83-8FEB-B415E60B2C5B}" destId="{9616CECB-F19E-47DD-A654-84D54E701961}" srcOrd="3" destOrd="0" parTransId="{8C9F79C0-0C19-4E91-B189-52B83DBA5481}" sibTransId="{F50A2EEF-E7AF-40F7-9A55-9281ECA182BA}"/>
    <dgm:cxn modelId="{BA239039-9267-4CD4-A8A9-2F5408324F00}" srcId="{74993949-0435-4B83-8FEB-B415E60B2C5B}" destId="{0F454C18-CDB6-4DEB-98FB-22BE9D546EFC}" srcOrd="8" destOrd="0" parTransId="{53EFF0F2-9EC1-43DB-AB8A-07BDFF746CE0}" sibTransId="{E7F6CFD8-57B9-4054-A613-967AEB2BB6A0}"/>
    <dgm:cxn modelId="{96200641-4E3E-45E2-9FFC-83D0C145E6E7}" srcId="{74993949-0435-4B83-8FEB-B415E60B2C5B}" destId="{32D9A759-7367-44C9-8797-323D914B482F}" srcOrd="7" destOrd="0" parTransId="{41AD54EF-7ADA-454A-BAA2-60AC219134C6}" sibTransId="{F7D756AB-E22D-4DFC-81AB-3B8DDA47FBA4}"/>
    <dgm:cxn modelId="{B3395363-EEB7-4801-9642-820065675651}" srcId="{74993949-0435-4B83-8FEB-B415E60B2C5B}" destId="{FD010137-046B-4FCB-B552-2BB43ACA3BB7}" srcOrd="1" destOrd="0" parTransId="{3082759B-A40B-456D-98FF-7F210C3D715A}" sibTransId="{AD896B56-DAB7-4DCE-8B5D-7D50BE84F11C}"/>
    <dgm:cxn modelId="{629B2D45-D778-44E1-B927-83392643D5B0}" srcId="{74993949-0435-4B83-8FEB-B415E60B2C5B}" destId="{CD3424C2-48AE-49CB-A437-B811406E9D8B}" srcOrd="4" destOrd="0" parTransId="{216C904C-742B-4C53-9C2A-ED724D05E097}" sibTransId="{20BC8DE3-829E-4FCA-861A-4FA42FC58477}"/>
    <dgm:cxn modelId="{A3BA376A-02F1-4231-B058-E53AB89349B7}" type="presOf" srcId="{D6AA0C94-86CF-4923-9C89-5C93F909CA27}" destId="{81FACC23-064D-4FD1-975A-2E183E805B5E}" srcOrd="0" destOrd="2" presId="urn:microsoft.com/office/officeart/2005/8/layout/vList2"/>
    <dgm:cxn modelId="{8EE13456-7DB3-4C64-ACC2-703A8A674DD5}" srcId="{74993949-0435-4B83-8FEB-B415E60B2C5B}" destId="{3E23A870-7694-4791-B9C2-C0C070ED24E6}" srcOrd="9" destOrd="0" parTransId="{CEF20ED4-D08D-4FCD-96E7-E9670B16BBEA}" sibTransId="{A5EB04B0-FAC1-4BC6-9583-C3892918C42C}"/>
    <dgm:cxn modelId="{15F1B477-52B1-442C-A494-3CA580A90FCB}" type="presOf" srcId="{FCD0506D-6394-45A7-8F14-64A89DDE4B78}" destId="{81FACC23-064D-4FD1-975A-2E183E805B5E}" srcOrd="0" destOrd="5" presId="urn:microsoft.com/office/officeart/2005/8/layout/vList2"/>
    <dgm:cxn modelId="{11796394-E1C4-4043-A784-6A41E6DE2084}" srcId="{74993949-0435-4B83-8FEB-B415E60B2C5B}" destId="{D6AA0C94-86CF-4923-9C89-5C93F909CA27}" srcOrd="2" destOrd="0" parTransId="{E0166BB4-00A7-4F28-BF40-7AAF849F60A0}" sibTransId="{26E70306-E9E3-4865-B60E-CD0F36C60AF2}"/>
    <dgm:cxn modelId="{DB4D5897-BF21-4EDD-AEE0-F44F8AE7E848}" type="presOf" srcId="{17533E19-5A2A-4125-93A1-598AA7C7FAE3}" destId="{2FF6F6A7-1100-450C-9E47-D77588DD5D6B}" srcOrd="0" destOrd="0" presId="urn:microsoft.com/office/officeart/2005/8/layout/vList2"/>
    <dgm:cxn modelId="{3B968BA2-34BD-451B-AA21-47EBB6901433}" type="presOf" srcId="{CD3424C2-48AE-49CB-A437-B811406E9D8B}" destId="{81FACC23-064D-4FD1-975A-2E183E805B5E}" srcOrd="0" destOrd="4" presId="urn:microsoft.com/office/officeart/2005/8/layout/vList2"/>
    <dgm:cxn modelId="{9088A8B8-896A-4AF6-ADE2-CA597528BEB8}" type="presOf" srcId="{3E23A870-7694-4791-B9C2-C0C070ED24E6}" destId="{81FACC23-064D-4FD1-975A-2E183E805B5E}" srcOrd="0" destOrd="9" presId="urn:microsoft.com/office/officeart/2005/8/layout/vList2"/>
    <dgm:cxn modelId="{DC8976BC-A197-4AA7-A5CA-2D9E15B4FC0B}" type="presOf" srcId="{8C799853-6B25-4903-8337-C33D959FF80A}" destId="{81FACC23-064D-4FD1-975A-2E183E805B5E}" srcOrd="0" destOrd="0" presId="urn:microsoft.com/office/officeart/2005/8/layout/vList2"/>
    <dgm:cxn modelId="{6B89C9C2-BDD2-4198-B16C-9935A3454059}" srcId="{17533E19-5A2A-4125-93A1-598AA7C7FAE3}" destId="{74993949-0435-4B83-8FEB-B415E60B2C5B}" srcOrd="0" destOrd="0" parTransId="{993416DF-8716-4394-B116-56596F257052}" sibTransId="{6411ABDE-7F48-4A5C-9E95-96201DE39140}"/>
    <dgm:cxn modelId="{264D23D4-86C7-427B-9A82-18FE3CBDAED8}" srcId="{74993949-0435-4B83-8FEB-B415E60B2C5B}" destId="{FCD0506D-6394-45A7-8F14-64A89DDE4B78}" srcOrd="5" destOrd="0" parTransId="{E1858765-F76E-4B3F-9BBE-75C68B9E34BA}" sibTransId="{AFC7951C-7879-48A4-8E6C-518512C6EC3B}"/>
    <dgm:cxn modelId="{B1D014DC-49D7-41F2-9FD9-62AF33864FDE}" srcId="{74993949-0435-4B83-8FEB-B415E60B2C5B}" destId="{70486EF5-3D76-41CD-8C95-C912297F6FAB}" srcOrd="6" destOrd="0" parTransId="{9C6739FE-02A5-415F-B4BD-0261FD228B55}" sibTransId="{3732A22B-5855-427C-9958-37A4A65CB62D}"/>
    <dgm:cxn modelId="{B2BF98E2-C7EA-4D0A-9991-92F3CF07A4F5}" type="presOf" srcId="{FD010137-046B-4FCB-B552-2BB43ACA3BB7}" destId="{81FACC23-064D-4FD1-975A-2E183E805B5E}" srcOrd="0" destOrd="1" presId="urn:microsoft.com/office/officeart/2005/8/layout/vList2"/>
    <dgm:cxn modelId="{5D88DEE4-BD22-498B-97AE-524AE55F051B}" type="presOf" srcId="{32D9A759-7367-44C9-8797-323D914B482F}" destId="{81FACC23-064D-4FD1-975A-2E183E805B5E}" srcOrd="0" destOrd="7" presId="urn:microsoft.com/office/officeart/2005/8/layout/vList2"/>
    <dgm:cxn modelId="{C093D5EB-91B3-4154-A035-48E9ED888556}" type="presOf" srcId="{70486EF5-3D76-41CD-8C95-C912297F6FAB}" destId="{81FACC23-064D-4FD1-975A-2E183E805B5E}" srcOrd="0" destOrd="6" presId="urn:microsoft.com/office/officeart/2005/8/layout/vList2"/>
    <dgm:cxn modelId="{D69E8691-E32C-4E5D-A2D3-0688A0C00D93}" type="presParOf" srcId="{2FF6F6A7-1100-450C-9E47-D77588DD5D6B}" destId="{A921C176-43BD-4512-9737-8493D783B2D8}" srcOrd="0" destOrd="0" presId="urn:microsoft.com/office/officeart/2005/8/layout/vList2"/>
    <dgm:cxn modelId="{8E36EA10-DB87-4F41-9DC6-128914F5B767}" type="presParOf" srcId="{2FF6F6A7-1100-450C-9E47-D77588DD5D6B}" destId="{81FACC23-064D-4FD1-975A-2E183E805B5E}"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40B7AFB2-E349-4501-8197-11564814C653}"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5000D962-A808-484B-8C7E-679C47313CA5}">
      <dgm:prSet phldrT="[Text]"/>
      <dgm:spPr/>
      <dgm:t>
        <a:bodyPr/>
        <a:lstStyle/>
        <a:p>
          <a:r>
            <a:rPr lang="en-US" b="0" i="0" dirty="0">
              <a:latin typeface="+mj-lt"/>
            </a:rPr>
            <a:t>The 2024-25 FAFSA &amp; WASFA will be available in December</a:t>
          </a:r>
          <a:endParaRPr lang="en-US" dirty="0">
            <a:latin typeface="+mj-lt"/>
          </a:endParaRPr>
        </a:p>
      </dgm:t>
    </dgm:pt>
    <dgm:pt modelId="{F0AF3E58-2F92-47AD-B5B5-164F51F168F8}" type="parTrans" cxnId="{B28ADAC2-A93A-46BE-B1A6-0530288A2156}">
      <dgm:prSet/>
      <dgm:spPr/>
      <dgm:t>
        <a:bodyPr/>
        <a:lstStyle/>
        <a:p>
          <a:endParaRPr lang="en-US"/>
        </a:p>
      </dgm:t>
    </dgm:pt>
    <dgm:pt modelId="{B23A328E-CAC2-424A-AFBD-18E72DFE6DF0}" type="sibTrans" cxnId="{B28ADAC2-A93A-46BE-B1A6-0530288A2156}">
      <dgm:prSet/>
      <dgm:spPr/>
      <dgm:t>
        <a:bodyPr/>
        <a:lstStyle/>
        <a:p>
          <a:endParaRPr lang="en-US"/>
        </a:p>
      </dgm:t>
    </dgm:pt>
    <dgm:pt modelId="{F2D0F833-3978-4623-AB9B-223964BCDB12}">
      <dgm:prSet phldrT="[Text]"/>
      <dgm:spPr/>
      <dgm:t>
        <a:bodyPr/>
        <a:lstStyle/>
        <a:p>
          <a:r>
            <a:rPr lang="en-US" b="0" i="0" dirty="0">
              <a:latin typeface="+mj-lt"/>
            </a:rPr>
            <a:t>2025-26 and beyond will be available in October </a:t>
          </a:r>
          <a:endParaRPr lang="en-US" dirty="0">
            <a:latin typeface="+mj-lt"/>
          </a:endParaRPr>
        </a:p>
      </dgm:t>
    </dgm:pt>
    <dgm:pt modelId="{F39E98FC-B8DF-4411-BD3A-2B781EE576C0}" type="parTrans" cxnId="{CA348D81-A921-41A5-BEF9-8FB0D15641C1}">
      <dgm:prSet/>
      <dgm:spPr/>
      <dgm:t>
        <a:bodyPr/>
        <a:lstStyle/>
        <a:p>
          <a:endParaRPr lang="en-US"/>
        </a:p>
      </dgm:t>
    </dgm:pt>
    <dgm:pt modelId="{5887BE55-3497-4942-BC4C-427A6B56F1FF}" type="sibTrans" cxnId="{CA348D81-A921-41A5-BEF9-8FB0D15641C1}">
      <dgm:prSet/>
      <dgm:spPr/>
      <dgm:t>
        <a:bodyPr/>
        <a:lstStyle/>
        <a:p>
          <a:endParaRPr lang="en-US"/>
        </a:p>
      </dgm:t>
    </dgm:pt>
    <dgm:pt modelId="{F235FF95-D337-4A2E-9B09-0A30D6F883FF}">
      <dgm:prSet phldrT="[Text]"/>
      <dgm:spPr/>
      <dgm:t>
        <a:bodyPr/>
        <a:lstStyle/>
        <a:p>
          <a:r>
            <a:rPr lang="en-US" dirty="0">
              <a:latin typeface="+mj-lt"/>
            </a:rPr>
            <a:t>Class of 2024 will complete the 2024-25 FAFSA or WASFA using 2022 income information </a:t>
          </a:r>
        </a:p>
      </dgm:t>
    </dgm:pt>
    <dgm:pt modelId="{64DEDB3F-FFFF-4CF6-BC9C-1AF7D6BB43B4}" type="parTrans" cxnId="{09A6979F-94A7-4114-B31A-C33FFBFDB788}">
      <dgm:prSet/>
      <dgm:spPr/>
      <dgm:t>
        <a:bodyPr/>
        <a:lstStyle/>
        <a:p>
          <a:endParaRPr lang="en-US"/>
        </a:p>
      </dgm:t>
    </dgm:pt>
    <dgm:pt modelId="{7C110B9B-ED89-4A2B-86BD-90C70A95B8BC}" type="sibTrans" cxnId="{09A6979F-94A7-4114-B31A-C33FFBFDB788}">
      <dgm:prSet/>
      <dgm:spPr/>
      <dgm:t>
        <a:bodyPr/>
        <a:lstStyle/>
        <a:p>
          <a:endParaRPr lang="en-US"/>
        </a:p>
      </dgm:t>
    </dgm:pt>
    <dgm:pt modelId="{E0C89FD5-07FD-4394-812D-973710E60ED3}" type="pres">
      <dgm:prSet presAssocID="{40B7AFB2-E349-4501-8197-11564814C653}" presName="diagram" presStyleCnt="0">
        <dgm:presLayoutVars>
          <dgm:dir/>
          <dgm:resizeHandles val="exact"/>
        </dgm:presLayoutVars>
      </dgm:prSet>
      <dgm:spPr/>
    </dgm:pt>
    <dgm:pt modelId="{E9FFE250-7FBD-437E-B88B-8186CAFCB872}" type="pres">
      <dgm:prSet presAssocID="{5000D962-A808-484B-8C7E-679C47313CA5}" presName="node" presStyleLbl="node1" presStyleIdx="0" presStyleCnt="3">
        <dgm:presLayoutVars>
          <dgm:bulletEnabled val="1"/>
        </dgm:presLayoutVars>
      </dgm:prSet>
      <dgm:spPr/>
    </dgm:pt>
    <dgm:pt modelId="{AF20B47D-C60D-4CE2-9699-C75D4E73DC72}" type="pres">
      <dgm:prSet presAssocID="{B23A328E-CAC2-424A-AFBD-18E72DFE6DF0}" presName="sibTrans" presStyleCnt="0"/>
      <dgm:spPr/>
    </dgm:pt>
    <dgm:pt modelId="{24954EB3-C380-4182-B666-EEB6575BB82A}" type="pres">
      <dgm:prSet presAssocID="{F2D0F833-3978-4623-AB9B-223964BCDB12}" presName="node" presStyleLbl="node1" presStyleIdx="1" presStyleCnt="3">
        <dgm:presLayoutVars>
          <dgm:bulletEnabled val="1"/>
        </dgm:presLayoutVars>
      </dgm:prSet>
      <dgm:spPr/>
    </dgm:pt>
    <dgm:pt modelId="{60A837F8-24D3-40D7-B1A2-8121CC0C5B59}" type="pres">
      <dgm:prSet presAssocID="{5887BE55-3497-4942-BC4C-427A6B56F1FF}" presName="sibTrans" presStyleCnt="0"/>
      <dgm:spPr/>
    </dgm:pt>
    <dgm:pt modelId="{2107CA9C-CC16-47C2-9DBB-B69B73877499}" type="pres">
      <dgm:prSet presAssocID="{F235FF95-D337-4A2E-9B09-0A30D6F883FF}" presName="node" presStyleLbl="node1" presStyleIdx="2" presStyleCnt="3">
        <dgm:presLayoutVars>
          <dgm:bulletEnabled val="1"/>
        </dgm:presLayoutVars>
      </dgm:prSet>
      <dgm:spPr/>
    </dgm:pt>
  </dgm:ptLst>
  <dgm:cxnLst>
    <dgm:cxn modelId="{9347E867-4761-42E4-B68C-07D540203F54}" type="presOf" srcId="{40B7AFB2-E349-4501-8197-11564814C653}" destId="{E0C89FD5-07FD-4394-812D-973710E60ED3}" srcOrd="0" destOrd="0" presId="urn:microsoft.com/office/officeart/2005/8/layout/default"/>
    <dgm:cxn modelId="{0D74046D-30E4-4D7F-B490-C1E8C6BD7520}" type="presOf" srcId="{5000D962-A808-484B-8C7E-679C47313CA5}" destId="{E9FFE250-7FBD-437E-B88B-8186CAFCB872}" srcOrd="0" destOrd="0" presId="urn:microsoft.com/office/officeart/2005/8/layout/default"/>
    <dgm:cxn modelId="{620D8E56-F660-455E-878C-8599C5EC1E6D}" type="presOf" srcId="{F2D0F833-3978-4623-AB9B-223964BCDB12}" destId="{24954EB3-C380-4182-B666-EEB6575BB82A}" srcOrd="0" destOrd="0" presId="urn:microsoft.com/office/officeart/2005/8/layout/default"/>
    <dgm:cxn modelId="{CA348D81-A921-41A5-BEF9-8FB0D15641C1}" srcId="{40B7AFB2-E349-4501-8197-11564814C653}" destId="{F2D0F833-3978-4623-AB9B-223964BCDB12}" srcOrd="1" destOrd="0" parTransId="{F39E98FC-B8DF-4411-BD3A-2B781EE576C0}" sibTransId="{5887BE55-3497-4942-BC4C-427A6B56F1FF}"/>
    <dgm:cxn modelId="{09A6979F-94A7-4114-B31A-C33FFBFDB788}" srcId="{40B7AFB2-E349-4501-8197-11564814C653}" destId="{F235FF95-D337-4A2E-9B09-0A30D6F883FF}" srcOrd="2" destOrd="0" parTransId="{64DEDB3F-FFFF-4CF6-BC9C-1AF7D6BB43B4}" sibTransId="{7C110B9B-ED89-4A2B-86BD-90C70A95B8BC}"/>
    <dgm:cxn modelId="{B28ADAC2-A93A-46BE-B1A6-0530288A2156}" srcId="{40B7AFB2-E349-4501-8197-11564814C653}" destId="{5000D962-A808-484B-8C7E-679C47313CA5}" srcOrd="0" destOrd="0" parTransId="{F0AF3E58-2F92-47AD-B5B5-164F51F168F8}" sibTransId="{B23A328E-CAC2-424A-AFBD-18E72DFE6DF0}"/>
    <dgm:cxn modelId="{AFA940CD-A2B5-42C5-A8A8-457973F0603C}" type="presOf" srcId="{F235FF95-D337-4A2E-9B09-0A30D6F883FF}" destId="{2107CA9C-CC16-47C2-9DBB-B69B73877499}" srcOrd="0" destOrd="0" presId="urn:microsoft.com/office/officeart/2005/8/layout/default"/>
    <dgm:cxn modelId="{9F48FA20-06B5-43AA-BDDF-09AFECCC4728}" type="presParOf" srcId="{E0C89FD5-07FD-4394-812D-973710E60ED3}" destId="{E9FFE250-7FBD-437E-B88B-8186CAFCB872}" srcOrd="0" destOrd="0" presId="urn:microsoft.com/office/officeart/2005/8/layout/default"/>
    <dgm:cxn modelId="{28780052-04EF-4F49-A1F4-F5685A393FCF}" type="presParOf" srcId="{E0C89FD5-07FD-4394-812D-973710E60ED3}" destId="{AF20B47D-C60D-4CE2-9699-C75D4E73DC72}" srcOrd="1" destOrd="0" presId="urn:microsoft.com/office/officeart/2005/8/layout/default"/>
    <dgm:cxn modelId="{11739512-8199-4620-B60E-3B474FBB9B2D}" type="presParOf" srcId="{E0C89FD5-07FD-4394-812D-973710E60ED3}" destId="{24954EB3-C380-4182-B666-EEB6575BB82A}" srcOrd="2" destOrd="0" presId="urn:microsoft.com/office/officeart/2005/8/layout/default"/>
    <dgm:cxn modelId="{947898B9-CC22-4594-AA52-1AAE0B1C3418}" type="presParOf" srcId="{E0C89FD5-07FD-4394-812D-973710E60ED3}" destId="{60A837F8-24D3-40D7-B1A2-8121CC0C5B59}" srcOrd="3" destOrd="0" presId="urn:microsoft.com/office/officeart/2005/8/layout/default"/>
    <dgm:cxn modelId="{005FB092-FB33-4EAE-BDA6-3AF23A692757}" type="presParOf" srcId="{E0C89FD5-07FD-4394-812D-973710E60ED3}" destId="{2107CA9C-CC16-47C2-9DBB-B69B7387749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946054F-890F-4676-BEFE-6E01C1886B6F}" type="doc">
      <dgm:prSet loTypeId="urn:microsoft.com/office/officeart/2005/8/layout/lProcess2" loCatId="list" qsTypeId="urn:microsoft.com/office/officeart/2005/8/quickstyle/simple1" qsCatId="simple" csTypeId="urn:microsoft.com/office/officeart/2005/8/colors/colorful4" csCatId="colorful" phldr="1"/>
      <dgm:spPr/>
      <dgm:t>
        <a:bodyPr/>
        <a:lstStyle/>
        <a:p>
          <a:endParaRPr lang="en-US"/>
        </a:p>
      </dgm:t>
    </dgm:pt>
    <dgm:pt modelId="{FBC2E669-44AE-4B1D-97EA-5D62A2B53914}">
      <dgm:prSet phldrT="[Text]"/>
      <dgm:spPr/>
      <dgm:t>
        <a:bodyPr/>
        <a:lstStyle/>
        <a:p>
          <a:r>
            <a:rPr lang="en-US" dirty="0"/>
            <a:t>Grants</a:t>
          </a:r>
        </a:p>
      </dgm:t>
    </dgm:pt>
    <dgm:pt modelId="{EADD19BE-AA43-4657-8F9C-D4BE2B12A805}" type="parTrans" cxnId="{B4EE0F97-973C-413C-B08A-23D8CB4EFCAF}">
      <dgm:prSet/>
      <dgm:spPr/>
      <dgm:t>
        <a:bodyPr/>
        <a:lstStyle/>
        <a:p>
          <a:endParaRPr lang="en-US"/>
        </a:p>
      </dgm:t>
    </dgm:pt>
    <dgm:pt modelId="{736939EB-4E66-414D-A406-726D06C14C2A}" type="sibTrans" cxnId="{B4EE0F97-973C-413C-B08A-23D8CB4EFCAF}">
      <dgm:prSet/>
      <dgm:spPr/>
      <dgm:t>
        <a:bodyPr/>
        <a:lstStyle/>
        <a:p>
          <a:endParaRPr lang="en-US"/>
        </a:p>
      </dgm:t>
    </dgm:pt>
    <dgm:pt modelId="{0E3CD218-8F1C-4411-AF86-6165CD895D5A}">
      <dgm:prSet phldrT="[Text]"/>
      <dgm:spPr/>
      <dgm:t>
        <a:bodyPr/>
        <a:lstStyle/>
        <a:p>
          <a:r>
            <a:rPr lang="en-US" dirty="0"/>
            <a:t>Scholarships</a:t>
          </a:r>
        </a:p>
      </dgm:t>
    </dgm:pt>
    <dgm:pt modelId="{9DEDD409-28BF-41B5-9FC9-28B8C67AF775}" type="parTrans" cxnId="{8EF60C70-CC7C-497F-BAD7-D90EB000E2E7}">
      <dgm:prSet/>
      <dgm:spPr/>
      <dgm:t>
        <a:bodyPr/>
        <a:lstStyle/>
        <a:p>
          <a:endParaRPr lang="en-US"/>
        </a:p>
      </dgm:t>
    </dgm:pt>
    <dgm:pt modelId="{979D0B08-1B1E-48DB-93DD-535339D2F9C5}" type="sibTrans" cxnId="{8EF60C70-CC7C-497F-BAD7-D90EB000E2E7}">
      <dgm:prSet/>
      <dgm:spPr/>
      <dgm:t>
        <a:bodyPr/>
        <a:lstStyle/>
        <a:p>
          <a:endParaRPr lang="en-US"/>
        </a:p>
      </dgm:t>
    </dgm:pt>
    <dgm:pt modelId="{32283ABC-4BC8-4378-BBA2-9CD2730DC8D0}">
      <dgm:prSet phldrT="[Text]"/>
      <dgm:spPr/>
      <dgm:t>
        <a:bodyPr/>
        <a:lstStyle/>
        <a:p>
          <a:r>
            <a:rPr lang="en-US" dirty="0"/>
            <a:t>Loans</a:t>
          </a:r>
        </a:p>
      </dgm:t>
    </dgm:pt>
    <dgm:pt modelId="{FB20988C-3894-4F1A-9A2C-1AC4375CB12B}" type="parTrans" cxnId="{D9E75912-F5E2-408B-98B8-A53C8A01B0A2}">
      <dgm:prSet/>
      <dgm:spPr/>
      <dgm:t>
        <a:bodyPr/>
        <a:lstStyle/>
        <a:p>
          <a:endParaRPr lang="en-US"/>
        </a:p>
      </dgm:t>
    </dgm:pt>
    <dgm:pt modelId="{16B45883-21AD-4EE5-9755-D380895638D1}" type="sibTrans" cxnId="{D9E75912-F5E2-408B-98B8-A53C8A01B0A2}">
      <dgm:prSet/>
      <dgm:spPr/>
      <dgm:t>
        <a:bodyPr/>
        <a:lstStyle/>
        <a:p>
          <a:endParaRPr lang="en-US"/>
        </a:p>
      </dgm:t>
    </dgm:pt>
    <dgm:pt modelId="{1622B8DE-7080-45C7-8621-05F1BD59C107}">
      <dgm:prSet phldrT="[Text]"/>
      <dgm:spPr/>
      <dgm:t>
        <a:bodyPr/>
        <a:lstStyle/>
        <a:p>
          <a:r>
            <a:rPr lang="en-US" dirty="0"/>
            <a:t>Income-Based, Federal, State, &amp; Institutional</a:t>
          </a:r>
        </a:p>
      </dgm:t>
    </dgm:pt>
    <dgm:pt modelId="{ACED56D9-2065-43EA-A485-2FD4307EF3D4}" type="parTrans" cxnId="{1072599E-E47A-4783-B0D5-79D30B825C95}">
      <dgm:prSet/>
      <dgm:spPr/>
      <dgm:t>
        <a:bodyPr/>
        <a:lstStyle/>
        <a:p>
          <a:endParaRPr lang="en-US"/>
        </a:p>
      </dgm:t>
    </dgm:pt>
    <dgm:pt modelId="{38DDA7CF-D845-4297-9D69-C88D5A65F7B0}" type="sibTrans" cxnId="{1072599E-E47A-4783-B0D5-79D30B825C95}">
      <dgm:prSet/>
      <dgm:spPr/>
      <dgm:t>
        <a:bodyPr/>
        <a:lstStyle/>
        <a:p>
          <a:endParaRPr lang="en-US"/>
        </a:p>
      </dgm:t>
    </dgm:pt>
    <dgm:pt modelId="{86A37939-DC7B-418E-8D58-59D704F07904}">
      <dgm:prSet phldrT="[Text]"/>
      <dgm:spPr/>
      <dgm:t>
        <a:bodyPr/>
        <a:lstStyle/>
        <a:p>
          <a:r>
            <a:rPr lang="en-US" dirty="0"/>
            <a:t>Merit &amp; income based, from public, private and nonprofit sources. </a:t>
          </a:r>
        </a:p>
      </dgm:t>
    </dgm:pt>
    <dgm:pt modelId="{949665B9-EDA1-4FB9-89A4-06422D6218BF}" type="parTrans" cxnId="{BD51DF16-B82C-45BA-AB0E-2CCC4F297568}">
      <dgm:prSet/>
      <dgm:spPr/>
      <dgm:t>
        <a:bodyPr/>
        <a:lstStyle/>
        <a:p>
          <a:endParaRPr lang="en-US"/>
        </a:p>
      </dgm:t>
    </dgm:pt>
    <dgm:pt modelId="{6C01E5CA-D813-4FCD-923D-D6196845BA0A}" type="sibTrans" cxnId="{BD51DF16-B82C-45BA-AB0E-2CCC4F297568}">
      <dgm:prSet/>
      <dgm:spPr/>
      <dgm:t>
        <a:bodyPr/>
        <a:lstStyle/>
        <a:p>
          <a:endParaRPr lang="en-US"/>
        </a:p>
      </dgm:t>
    </dgm:pt>
    <dgm:pt modelId="{1A8D0073-61AE-4675-8D05-F27CA288C72F}">
      <dgm:prSet phldrT="[Text]"/>
      <dgm:spPr/>
      <dgm:t>
        <a:bodyPr/>
        <a:lstStyle/>
        <a:p>
          <a:r>
            <a:rPr lang="en-US" dirty="0"/>
            <a:t>Income-based, federal, and private</a:t>
          </a:r>
        </a:p>
      </dgm:t>
    </dgm:pt>
    <dgm:pt modelId="{CDCA8042-EA6E-4FAC-92D3-3EB994B26EAD}" type="parTrans" cxnId="{59F0F93A-4E4F-4F3D-9ECD-A40D4B2FBC02}">
      <dgm:prSet/>
      <dgm:spPr/>
      <dgm:t>
        <a:bodyPr/>
        <a:lstStyle/>
        <a:p>
          <a:endParaRPr lang="en-US"/>
        </a:p>
      </dgm:t>
    </dgm:pt>
    <dgm:pt modelId="{E325231C-6309-4861-BBA8-BE613CAD20EC}" type="sibTrans" cxnId="{59F0F93A-4E4F-4F3D-9ECD-A40D4B2FBC02}">
      <dgm:prSet/>
      <dgm:spPr/>
      <dgm:t>
        <a:bodyPr/>
        <a:lstStyle/>
        <a:p>
          <a:endParaRPr lang="en-US"/>
        </a:p>
      </dgm:t>
    </dgm:pt>
    <dgm:pt modelId="{9D5B5514-2CD5-4310-9A03-4D2631FFB118}">
      <dgm:prSet phldrT="[Text]"/>
      <dgm:spPr/>
      <dgm:t>
        <a:bodyPr/>
        <a:lstStyle/>
        <a:p>
          <a:r>
            <a:rPr lang="en-US" dirty="0"/>
            <a:t>Work Study</a:t>
          </a:r>
        </a:p>
      </dgm:t>
    </dgm:pt>
    <dgm:pt modelId="{0532F485-FAD3-4649-84BD-DDC98FE309A5}" type="parTrans" cxnId="{B1428213-F210-483E-85FC-761C53A54A30}">
      <dgm:prSet/>
      <dgm:spPr/>
      <dgm:t>
        <a:bodyPr/>
        <a:lstStyle/>
        <a:p>
          <a:endParaRPr lang="en-US"/>
        </a:p>
      </dgm:t>
    </dgm:pt>
    <dgm:pt modelId="{12918A30-9F43-49D5-89B2-C48914A44FA0}" type="sibTrans" cxnId="{B1428213-F210-483E-85FC-761C53A54A30}">
      <dgm:prSet/>
      <dgm:spPr/>
      <dgm:t>
        <a:bodyPr/>
        <a:lstStyle/>
        <a:p>
          <a:endParaRPr lang="en-US"/>
        </a:p>
      </dgm:t>
    </dgm:pt>
    <dgm:pt modelId="{2D0D27C6-9E49-4B65-A867-FACB1A66517D}">
      <dgm:prSet phldrT="[Text]"/>
      <dgm:spPr/>
      <dgm:t>
        <a:bodyPr/>
        <a:lstStyle/>
        <a:p>
          <a:r>
            <a:rPr lang="en-US" dirty="0"/>
            <a:t>Income based, federal, state and institutional</a:t>
          </a:r>
        </a:p>
      </dgm:t>
    </dgm:pt>
    <dgm:pt modelId="{862C986C-BEB5-497F-9DFA-C1678C8C0D7A}" type="parTrans" cxnId="{7670160A-36EF-497D-9A83-D7050C6BE9A4}">
      <dgm:prSet/>
      <dgm:spPr/>
      <dgm:t>
        <a:bodyPr/>
        <a:lstStyle/>
        <a:p>
          <a:endParaRPr lang="en-US"/>
        </a:p>
      </dgm:t>
    </dgm:pt>
    <dgm:pt modelId="{4736B6D4-AAB0-4580-A542-B7FA94105BE4}" type="sibTrans" cxnId="{7670160A-36EF-497D-9A83-D7050C6BE9A4}">
      <dgm:prSet/>
      <dgm:spPr/>
      <dgm:t>
        <a:bodyPr/>
        <a:lstStyle/>
        <a:p>
          <a:endParaRPr lang="en-US"/>
        </a:p>
      </dgm:t>
    </dgm:pt>
    <dgm:pt modelId="{2081EE01-A0FE-4D37-AE1D-7F3894C98CF4}" type="pres">
      <dgm:prSet presAssocID="{E946054F-890F-4676-BEFE-6E01C1886B6F}" presName="theList" presStyleCnt="0">
        <dgm:presLayoutVars>
          <dgm:dir/>
          <dgm:animLvl val="lvl"/>
          <dgm:resizeHandles val="exact"/>
        </dgm:presLayoutVars>
      </dgm:prSet>
      <dgm:spPr/>
    </dgm:pt>
    <dgm:pt modelId="{90CAB560-66A0-4BA4-B3CC-7948B2DD07B3}" type="pres">
      <dgm:prSet presAssocID="{FBC2E669-44AE-4B1D-97EA-5D62A2B53914}" presName="compNode" presStyleCnt="0"/>
      <dgm:spPr/>
    </dgm:pt>
    <dgm:pt modelId="{ADD3776C-28E5-40A8-A0F2-5534E652A895}" type="pres">
      <dgm:prSet presAssocID="{FBC2E669-44AE-4B1D-97EA-5D62A2B53914}" presName="aNode" presStyleLbl="bgShp" presStyleIdx="0" presStyleCnt="4"/>
      <dgm:spPr/>
    </dgm:pt>
    <dgm:pt modelId="{B47DB5B1-1D72-4BA3-B1A9-66071266188C}" type="pres">
      <dgm:prSet presAssocID="{FBC2E669-44AE-4B1D-97EA-5D62A2B53914}" presName="textNode" presStyleLbl="bgShp" presStyleIdx="0" presStyleCnt="4"/>
      <dgm:spPr/>
    </dgm:pt>
    <dgm:pt modelId="{0295623D-AB56-4904-B0E6-CEA56E5CC421}" type="pres">
      <dgm:prSet presAssocID="{FBC2E669-44AE-4B1D-97EA-5D62A2B53914}" presName="compChildNode" presStyleCnt="0"/>
      <dgm:spPr/>
    </dgm:pt>
    <dgm:pt modelId="{C41019D3-34DF-4F71-BE2E-4190CA7F8925}" type="pres">
      <dgm:prSet presAssocID="{FBC2E669-44AE-4B1D-97EA-5D62A2B53914}" presName="theInnerList" presStyleCnt="0"/>
      <dgm:spPr/>
    </dgm:pt>
    <dgm:pt modelId="{259A601E-E95E-434E-B2E8-3C7A67605828}" type="pres">
      <dgm:prSet presAssocID="{1622B8DE-7080-45C7-8621-05F1BD59C107}" presName="childNode" presStyleLbl="node1" presStyleIdx="0" presStyleCnt="4">
        <dgm:presLayoutVars>
          <dgm:bulletEnabled val="1"/>
        </dgm:presLayoutVars>
      </dgm:prSet>
      <dgm:spPr/>
    </dgm:pt>
    <dgm:pt modelId="{2F1DCF72-A71D-43A9-B6CF-41651976F5C8}" type="pres">
      <dgm:prSet presAssocID="{FBC2E669-44AE-4B1D-97EA-5D62A2B53914}" presName="aSpace" presStyleCnt="0"/>
      <dgm:spPr/>
    </dgm:pt>
    <dgm:pt modelId="{CD060052-4C33-4AC3-ACB9-B05C9BFAF806}" type="pres">
      <dgm:prSet presAssocID="{0E3CD218-8F1C-4411-AF86-6165CD895D5A}" presName="compNode" presStyleCnt="0"/>
      <dgm:spPr/>
    </dgm:pt>
    <dgm:pt modelId="{DC1D368E-6A6B-4CEA-994F-4717AECEDEBF}" type="pres">
      <dgm:prSet presAssocID="{0E3CD218-8F1C-4411-AF86-6165CD895D5A}" presName="aNode" presStyleLbl="bgShp" presStyleIdx="1" presStyleCnt="4"/>
      <dgm:spPr/>
    </dgm:pt>
    <dgm:pt modelId="{874C1E0E-69FE-4273-A748-AD0036D1CE2D}" type="pres">
      <dgm:prSet presAssocID="{0E3CD218-8F1C-4411-AF86-6165CD895D5A}" presName="textNode" presStyleLbl="bgShp" presStyleIdx="1" presStyleCnt="4"/>
      <dgm:spPr/>
    </dgm:pt>
    <dgm:pt modelId="{8502BC07-8950-4A7C-B258-26F04CAF7310}" type="pres">
      <dgm:prSet presAssocID="{0E3CD218-8F1C-4411-AF86-6165CD895D5A}" presName="compChildNode" presStyleCnt="0"/>
      <dgm:spPr/>
    </dgm:pt>
    <dgm:pt modelId="{9ECB0C41-1FE7-4BAD-9632-4444EABB133F}" type="pres">
      <dgm:prSet presAssocID="{0E3CD218-8F1C-4411-AF86-6165CD895D5A}" presName="theInnerList" presStyleCnt="0"/>
      <dgm:spPr/>
    </dgm:pt>
    <dgm:pt modelId="{2912CF6E-D8AF-415C-A379-2515990DF863}" type="pres">
      <dgm:prSet presAssocID="{86A37939-DC7B-418E-8D58-59D704F07904}" presName="childNode" presStyleLbl="node1" presStyleIdx="1" presStyleCnt="4">
        <dgm:presLayoutVars>
          <dgm:bulletEnabled val="1"/>
        </dgm:presLayoutVars>
      </dgm:prSet>
      <dgm:spPr/>
    </dgm:pt>
    <dgm:pt modelId="{A90117F3-23DC-4486-8461-2E0D7E6F6FDE}" type="pres">
      <dgm:prSet presAssocID="{0E3CD218-8F1C-4411-AF86-6165CD895D5A}" presName="aSpace" presStyleCnt="0"/>
      <dgm:spPr/>
    </dgm:pt>
    <dgm:pt modelId="{D670DEC7-4F80-428A-A57B-23C9182A9FDF}" type="pres">
      <dgm:prSet presAssocID="{32283ABC-4BC8-4378-BBA2-9CD2730DC8D0}" presName="compNode" presStyleCnt="0"/>
      <dgm:spPr/>
    </dgm:pt>
    <dgm:pt modelId="{7BD804CA-EF61-429C-9638-30BE21FCA703}" type="pres">
      <dgm:prSet presAssocID="{32283ABC-4BC8-4378-BBA2-9CD2730DC8D0}" presName="aNode" presStyleLbl="bgShp" presStyleIdx="2" presStyleCnt="4"/>
      <dgm:spPr/>
    </dgm:pt>
    <dgm:pt modelId="{44CDBD60-7651-4D74-AACB-5CBCFB31344D}" type="pres">
      <dgm:prSet presAssocID="{32283ABC-4BC8-4378-BBA2-9CD2730DC8D0}" presName="textNode" presStyleLbl="bgShp" presStyleIdx="2" presStyleCnt="4"/>
      <dgm:spPr/>
    </dgm:pt>
    <dgm:pt modelId="{E96F2AA4-32DE-4BE2-A276-A8BE97A1EDC7}" type="pres">
      <dgm:prSet presAssocID="{32283ABC-4BC8-4378-BBA2-9CD2730DC8D0}" presName="compChildNode" presStyleCnt="0"/>
      <dgm:spPr/>
    </dgm:pt>
    <dgm:pt modelId="{09E7F1EC-6629-45E2-8645-DEDF7320EF54}" type="pres">
      <dgm:prSet presAssocID="{32283ABC-4BC8-4378-BBA2-9CD2730DC8D0}" presName="theInnerList" presStyleCnt="0"/>
      <dgm:spPr/>
    </dgm:pt>
    <dgm:pt modelId="{B8CEFB3B-BF68-432A-9A0D-E9A55DCED7F4}" type="pres">
      <dgm:prSet presAssocID="{1A8D0073-61AE-4675-8D05-F27CA288C72F}" presName="childNode" presStyleLbl="node1" presStyleIdx="2" presStyleCnt="4">
        <dgm:presLayoutVars>
          <dgm:bulletEnabled val="1"/>
        </dgm:presLayoutVars>
      </dgm:prSet>
      <dgm:spPr/>
    </dgm:pt>
    <dgm:pt modelId="{FEFC01D2-74F5-4FE8-A6AC-B5E697F9CC84}" type="pres">
      <dgm:prSet presAssocID="{32283ABC-4BC8-4378-BBA2-9CD2730DC8D0}" presName="aSpace" presStyleCnt="0"/>
      <dgm:spPr/>
    </dgm:pt>
    <dgm:pt modelId="{46639199-CCA2-4994-8BFA-4B8F7DD29D23}" type="pres">
      <dgm:prSet presAssocID="{9D5B5514-2CD5-4310-9A03-4D2631FFB118}" presName="compNode" presStyleCnt="0"/>
      <dgm:spPr/>
    </dgm:pt>
    <dgm:pt modelId="{F15A3E21-0555-456A-9518-50AB57057788}" type="pres">
      <dgm:prSet presAssocID="{9D5B5514-2CD5-4310-9A03-4D2631FFB118}" presName="aNode" presStyleLbl="bgShp" presStyleIdx="3" presStyleCnt="4"/>
      <dgm:spPr/>
    </dgm:pt>
    <dgm:pt modelId="{00FACAA8-DEBE-468C-A924-5D5D70251CC0}" type="pres">
      <dgm:prSet presAssocID="{9D5B5514-2CD5-4310-9A03-4D2631FFB118}" presName="textNode" presStyleLbl="bgShp" presStyleIdx="3" presStyleCnt="4"/>
      <dgm:spPr/>
    </dgm:pt>
    <dgm:pt modelId="{9F652015-2F49-4FED-A1AF-240233CF962F}" type="pres">
      <dgm:prSet presAssocID="{9D5B5514-2CD5-4310-9A03-4D2631FFB118}" presName="compChildNode" presStyleCnt="0"/>
      <dgm:spPr/>
    </dgm:pt>
    <dgm:pt modelId="{5F89EDD8-FA1E-4C09-80D5-30DDB43FA733}" type="pres">
      <dgm:prSet presAssocID="{9D5B5514-2CD5-4310-9A03-4D2631FFB118}" presName="theInnerList" presStyleCnt="0"/>
      <dgm:spPr/>
    </dgm:pt>
    <dgm:pt modelId="{0E867314-D8F3-4EBE-9B8D-D6CC3A681565}" type="pres">
      <dgm:prSet presAssocID="{2D0D27C6-9E49-4B65-A867-FACB1A66517D}" presName="childNode" presStyleLbl="node1" presStyleIdx="3" presStyleCnt="4">
        <dgm:presLayoutVars>
          <dgm:bulletEnabled val="1"/>
        </dgm:presLayoutVars>
      </dgm:prSet>
      <dgm:spPr/>
    </dgm:pt>
  </dgm:ptLst>
  <dgm:cxnLst>
    <dgm:cxn modelId="{7670160A-36EF-497D-9A83-D7050C6BE9A4}" srcId="{9D5B5514-2CD5-4310-9A03-4D2631FFB118}" destId="{2D0D27C6-9E49-4B65-A867-FACB1A66517D}" srcOrd="0" destOrd="0" parTransId="{862C986C-BEB5-497F-9DFA-C1678C8C0D7A}" sibTransId="{4736B6D4-AAB0-4580-A542-B7FA94105BE4}"/>
    <dgm:cxn modelId="{D9E75912-F5E2-408B-98B8-A53C8A01B0A2}" srcId="{E946054F-890F-4676-BEFE-6E01C1886B6F}" destId="{32283ABC-4BC8-4378-BBA2-9CD2730DC8D0}" srcOrd="2" destOrd="0" parTransId="{FB20988C-3894-4F1A-9A2C-1AC4375CB12B}" sibTransId="{16B45883-21AD-4EE5-9755-D380895638D1}"/>
    <dgm:cxn modelId="{B1428213-F210-483E-85FC-761C53A54A30}" srcId="{E946054F-890F-4676-BEFE-6E01C1886B6F}" destId="{9D5B5514-2CD5-4310-9A03-4D2631FFB118}" srcOrd="3" destOrd="0" parTransId="{0532F485-FAD3-4649-84BD-DDC98FE309A5}" sibTransId="{12918A30-9F43-49D5-89B2-C48914A44FA0}"/>
    <dgm:cxn modelId="{BD51DF16-B82C-45BA-AB0E-2CCC4F297568}" srcId="{0E3CD218-8F1C-4411-AF86-6165CD895D5A}" destId="{86A37939-DC7B-418E-8D58-59D704F07904}" srcOrd="0" destOrd="0" parTransId="{949665B9-EDA1-4FB9-89A4-06422D6218BF}" sibTransId="{6C01E5CA-D813-4FCD-923D-D6196845BA0A}"/>
    <dgm:cxn modelId="{7A062E21-96A1-40BC-9826-3E4F40CC289F}" type="presOf" srcId="{FBC2E669-44AE-4B1D-97EA-5D62A2B53914}" destId="{ADD3776C-28E5-40A8-A0F2-5534E652A895}" srcOrd="0" destOrd="0" presId="urn:microsoft.com/office/officeart/2005/8/layout/lProcess2"/>
    <dgm:cxn modelId="{BF47F327-360F-4028-8DC3-C7C565A2A843}" type="presOf" srcId="{86A37939-DC7B-418E-8D58-59D704F07904}" destId="{2912CF6E-D8AF-415C-A379-2515990DF863}" srcOrd="0" destOrd="0" presId="urn:microsoft.com/office/officeart/2005/8/layout/lProcess2"/>
    <dgm:cxn modelId="{C852C034-686A-4FCB-8FCF-55B5E0198BF1}" type="presOf" srcId="{32283ABC-4BC8-4378-BBA2-9CD2730DC8D0}" destId="{7BD804CA-EF61-429C-9638-30BE21FCA703}" srcOrd="0" destOrd="0" presId="urn:microsoft.com/office/officeart/2005/8/layout/lProcess2"/>
    <dgm:cxn modelId="{CDC79B39-A87A-42CE-83EA-A65E0A9F5859}" type="presOf" srcId="{E946054F-890F-4676-BEFE-6E01C1886B6F}" destId="{2081EE01-A0FE-4D37-AE1D-7F3894C98CF4}" srcOrd="0" destOrd="0" presId="urn:microsoft.com/office/officeart/2005/8/layout/lProcess2"/>
    <dgm:cxn modelId="{59F0F93A-4E4F-4F3D-9ECD-A40D4B2FBC02}" srcId="{32283ABC-4BC8-4378-BBA2-9CD2730DC8D0}" destId="{1A8D0073-61AE-4675-8D05-F27CA288C72F}" srcOrd="0" destOrd="0" parTransId="{CDCA8042-EA6E-4FAC-92D3-3EB994B26EAD}" sibTransId="{E325231C-6309-4861-BBA8-BE613CAD20EC}"/>
    <dgm:cxn modelId="{DA4E005E-2E27-4371-A952-84A81D565B3B}" type="presOf" srcId="{2D0D27C6-9E49-4B65-A867-FACB1A66517D}" destId="{0E867314-D8F3-4EBE-9B8D-D6CC3A681565}" srcOrd="0" destOrd="0" presId="urn:microsoft.com/office/officeart/2005/8/layout/lProcess2"/>
    <dgm:cxn modelId="{734FEA6C-6C95-415C-B443-F5D951F0BBCF}" type="presOf" srcId="{1622B8DE-7080-45C7-8621-05F1BD59C107}" destId="{259A601E-E95E-434E-B2E8-3C7A67605828}" srcOrd="0" destOrd="0" presId="urn:microsoft.com/office/officeart/2005/8/layout/lProcess2"/>
    <dgm:cxn modelId="{8EF60C70-CC7C-497F-BAD7-D90EB000E2E7}" srcId="{E946054F-890F-4676-BEFE-6E01C1886B6F}" destId="{0E3CD218-8F1C-4411-AF86-6165CD895D5A}" srcOrd="1" destOrd="0" parTransId="{9DEDD409-28BF-41B5-9FC9-28B8C67AF775}" sibTransId="{979D0B08-1B1E-48DB-93DD-535339D2F9C5}"/>
    <dgm:cxn modelId="{CA913970-3BD6-4C25-9D65-392C4467955C}" type="presOf" srcId="{0E3CD218-8F1C-4411-AF86-6165CD895D5A}" destId="{DC1D368E-6A6B-4CEA-994F-4717AECEDEBF}" srcOrd="0" destOrd="0" presId="urn:microsoft.com/office/officeart/2005/8/layout/lProcess2"/>
    <dgm:cxn modelId="{F9999671-59F4-450E-920C-3328DD597B04}" type="presOf" srcId="{0E3CD218-8F1C-4411-AF86-6165CD895D5A}" destId="{874C1E0E-69FE-4273-A748-AD0036D1CE2D}" srcOrd="1" destOrd="0" presId="urn:microsoft.com/office/officeart/2005/8/layout/lProcess2"/>
    <dgm:cxn modelId="{A9BD8586-751B-4A11-B177-483A4CD98DE9}" type="presOf" srcId="{32283ABC-4BC8-4378-BBA2-9CD2730DC8D0}" destId="{44CDBD60-7651-4D74-AACB-5CBCFB31344D}" srcOrd="1" destOrd="0" presId="urn:microsoft.com/office/officeart/2005/8/layout/lProcess2"/>
    <dgm:cxn modelId="{B08B4990-72C9-4727-9BF8-33DF62E1C352}" type="presOf" srcId="{FBC2E669-44AE-4B1D-97EA-5D62A2B53914}" destId="{B47DB5B1-1D72-4BA3-B1A9-66071266188C}" srcOrd="1" destOrd="0" presId="urn:microsoft.com/office/officeart/2005/8/layout/lProcess2"/>
    <dgm:cxn modelId="{B4EE0F97-973C-413C-B08A-23D8CB4EFCAF}" srcId="{E946054F-890F-4676-BEFE-6E01C1886B6F}" destId="{FBC2E669-44AE-4B1D-97EA-5D62A2B53914}" srcOrd="0" destOrd="0" parTransId="{EADD19BE-AA43-4657-8F9C-D4BE2B12A805}" sibTransId="{736939EB-4E66-414D-A406-726D06C14C2A}"/>
    <dgm:cxn modelId="{1072599E-E47A-4783-B0D5-79D30B825C95}" srcId="{FBC2E669-44AE-4B1D-97EA-5D62A2B53914}" destId="{1622B8DE-7080-45C7-8621-05F1BD59C107}" srcOrd="0" destOrd="0" parTransId="{ACED56D9-2065-43EA-A485-2FD4307EF3D4}" sibTransId="{38DDA7CF-D845-4297-9D69-C88D5A65F7B0}"/>
    <dgm:cxn modelId="{2BC8B0C1-1D5D-487A-A21C-0C1B77878662}" type="presOf" srcId="{1A8D0073-61AE-4675-8D05-F27CA288C72F}" destId="{B8CEFB3B-BF68-432A-9A0D-E9A55DCED7F4}" srcOrd="0" destOrd="0" presId="urn:microsoft.com/office/officeart/2005/8/layout/lProcess2"/>
    <dgm:cxn modelId="{675538E7-D8CF-4330-89C6-8A55CFEEC762}" type="presOf" srcId="{9D5B5514-2CD5-4310-9A03-4D2631FFB118}" destId="{F15A3E21-0555-456A-9518-50AB57057788}" srcOrd="0" destOrd="0" presId="urn:microsoft.com/office/officeart/2005/8/layout/lProcess2"/>
    <dgm:cxn modelId="{7816CCEE-EB82-467E-B96E-540F589E3DE6}" type="presOf" srcId="{9D5B5514-2CD5-4310-9A03-4D2631FFB118}" destId="{00FACAA8-DEBE-468C-A924-5D5D70251CC0}" srcOrd="1" destOrd="0" presId="urn:microsoft.com/office/officeart/2005/8/layout/lProcess2"/>
    <dgm:cxn modelId="{9AE82BD6-F930-4E13-857C-E1000B5802AE}" type="presParOf" srcId="{2081EE01-A0FE-4D37-AE1D-7F3894C98CF4}" destId="{90CAB560-66A0-4BA4-B3CC-7948B2DD07B3}" srcOrd="0" destOrd="0" presId="urn:microsoft.com/office/officeart/2005/8/layout/lProcess2"/>
    <dgm:cxn modelId="{3581F908-FBA9-41CF-8311-02DF30A3956A}" type="presParOf" srcId="{90CAB560-66A0-4BA4-B3CC-7948B2DD07B3}" destId="{ADD3776C-28E5-40A8-A0F2-5534E652A895}" srcOrd="0" destOrd="0" presId="urn:microsoft.com/office/officeart/2005/8/layout/lProcess2"/>
    <dgm:cxn modelId="{EE487639-AAC1-4562-A725-D997CF6CA307}" type="presParOf" srcId="{90CAB560-66A0-4BA4-B3CC-7948B2DD07B3}" destId="{B47DB5B1-1D72-4BA3-B1A9-66071266188C}" srcOrd="1" destOrd="0" presId="urn:microsoft.com/office/officeart/2005/8/layout/lProcess2"/>
    <dgm:cxn modelId="{99DC28B8-5D52-4CA9-9A1D-EB94BD0A3C4B}" type="presParOf" srcId="{90CAB560-66A0-4BA4-B3CC-7948B2DD07B3}" destId="{0295623D-AB56-4904-B0E6-CEA56E5CC421}" srcOrd="2" destOrd="0" presId="urn:microsoft.com/office/officeart/2005/8/layout/lProcess2"/>
    <dgm:cxn modelId="{8E1C6F0F-F909-4EF6-AB69-445A786BEC99}" type="presParOf" srcId="{0295623D-AB56-4904-B0E6-CEA56E5CC421}" destId="{C41019D3-34DF-4F71-BE2E-4190CA7F8925}" srcOrd="0" destOrd="0" presId="urn:microsoft.com/office/officeart/2005/8/layout/lProcess2"/>
    <dgm:cxn modelId="{E6170DBC-6369-4567-BFFD-721CA7C70E9D}" type="presParOf" srcId="{C41019D3-34DF-4F71-BE2E-4190CA7F8925}" destId="{259A601E-E95E-434E-B2E8-3C7A67605828}" srcOrd="0" destOrd="0" presId="urn:microsoft.com/office/officeart/2005/8/layout/lProcess2"/>
    <dgm:cxn modelId="{DB5DCE58-8562-40B4-AB40-50634D644D4F}" type="presParOf" srcId="{2081EE01-A0FE-4D37-AE1D-7F3894C98CF4}" destId="{2F1DCF72-A71D-43A9-B6CF-41651976F5C8}" srcOrd="1" destOrd="0" presId="urn:microsoft.com/office/officeart/2005/8/layout/lProcess2"/>
    <dgm:cxn modelId="{5B8989AB-3E28-4D94-A70A-CC19B2013A7E}" type="presParOf" srcId="{2081EE01-A0FE-4D37-AE1D-7F3894C98CF4}" destId="{CD060052-4C33-4AC3-ACB9-B05C9BFAF806}" srcOrd="2" destOrd="0" presId="urn:microsoft.com/office/officeart/2005/8/layout/lProcess2"/>
    <dgm:cxn modelId="{47302588-FBEE-4717-902F-B425466B4CDA}" type="presParOf" srcId="{CD060052-4C33-4AC3-ACB9-B05C9BFAF806}" destId="{DC1D368E-6A6B-4CEA-994F-4717AECEDEBF}" srcOrd="0" destOrd="0" presId="urn:microsoft.com/office/officeart/2005/8/layout/lProcess2"/>
    <dgm:cxn modelId="{30AC341C-544B-46D0-9AF6-93A43C309CFE}" type="presParOf" srcId="{CD060052-4C33-4AC3-ACB9-B05C9BFAF806}" destId="{874C1E0E-69FE-4273-A748-AD0036D1CE2D}" srcOrd="1" destOrd="0" presId="urn:microsoft.com/office/officeart/2005/8/layout/lProcess2"/>
    <dgm:cxn modelId="{4475D9BC-91E2-4E5A-B9DC-E5355DABC7FC}" type="presParOf" srcId="{CD060052-4C33-4AC3-ACB9-B05C9BFAF806}" destId="{8502BC07-8950-4A7C-B258-26F04CAF7310}" srcOrd="2" destOrd="0" presId="urn:microsoft.com/office/officeart/2005/8/layout/lProcess2"/>
    <dgm:cxn modelId="{E16D2B18-A996-4BA9-A3E0-0B464344E4A0}" type="presParOf" srcId="{8502BC07-8950-4A7C-B258-26F04CAF7310}" destId="{9ECB0C41-1FE7-4BAD-9632-4444EABB133F}" srcOrd="0" destOrd="0" presId="urn:microsoft.com/office/officeart/2005/8/layout/lProcess2"/>
    <dgm:cxn modelId="{6CD55839-23A6-4313-BF79-D1951967242E}" type="presParOf" srcId="{9ECB0C41-1FE7-4BAD-9632-4444EABB133F}" destId="{2912CF6E-D8AF-415C-A379-2515990DF863}" srcOrd="0" destOrd="0" presId="urn:microsoft.com/office/officeart/2005/8/layout/lProcess2"/>
    <dgm:cxn modelId="{061D7E2F-DEA5-476E-A461-6769974C9BE2}" type="presParOf" srcId="{2081EE01-A0FE-4D37-AE1D-7F3894C98CF4}" destId="{A90117F3-23DC-4486-8461-2E0D7E6F6FDE}" srcOrd="3" destOrd="0" presId="urn:microsoft.com/office/officeart/2005/8/layout/lProcess2"/>
    <dgm:cxn modelId="{FFE68195-4609-4364-8D81-A622C1D4B0FB}" type="presParOf" srcId="{2081EE01-A0FE-4D37-AE1D-7F3894C98CF4}" destId="{D670DEC7-4F80-428A-A57B-23C9182A9FDF}" srcOrd="4" destOrd="0" presId="urn:microsoft.com/office/officeart/2005/8/layout/lProcess2"/>
    <dgm:cxn modelId="{1CA408AA-CF2E-4721-BE86-BCCF5A958A9D}" type="presParOf" srcId="{D670DEC7-4F80-428A-A57B-23C9182A9FDF}" destId="{7BD804CA-EF61-429C-9638-30BE21FCA703}" srcOrd="0" destOrd="0" presId="urn:microsoft.com/office/officeart/2005/8/layout/lProcess2"/>
    <dgm:cxn modelId="{25CAA489-2503-477F-8727-7B5512B80863}" type="presParOf" srcId="{D670DEC7-4F80-428A-A57B-23C9182A9FDF}" destId="{44CDBD60-7651-4D74-AACB-5CBCFB31344D}" srcOrd="1" destOrd="0" presId="urn:microsoft.com/office/officeart/2005/8/layout/lProcess2"/>
    <dgm:cxn modelId="{5A443FA4-4EBF-41D1-86EF-E138C3FE3E67}" type="presParOf" srcId="{D670DEC7-4F80-428A-A57B-23C9182A9FDF}" destId="{E96F2AA4-32DE-4BE2-A276-A8BE97A1EDC7}" srcOrd="2" destOrd="0" presId="urn:microsoft.com/office/officeart/2005/8/layout/lProcess2"/>
    <dgm:cxn modelId="{A8FF35F4-2FBF-44E0-B8D9-3220A559B9B7}" type="presParOf" srcId="{E96F2AA4-32DE-4BE2-A276-A8BE97A1EDC7}" destId="{09E7F1EC-6629-45E2-8645-DEDF7320EF54}" srcOrd="0" destOrd="0" presId="urn:microsoft.com/office/officeart/2005/8/layout/lProcess2"/>
    <dgm:cxn modelId="{1C4482F6-30AD-447C-92CE-678837293EEA}" type="presParOf" srcId="{09E7F1EC-6629-45E2-8645-DEDF7320EF54}" destId="{B8CEFB3B-BF68-432A-9A0D-E9A55DCED7F4}" srcOrd="0" destOrd="0" presId="urn:microsoft.com/office/officeart/2005/8/layout/lProcess2"/>
    <dgm:cxn modelId="{7C162B01-F8A1-4B1B-AF51-DBDDBFD09595}" type="presParOf" srcId="{2081EE01-A0FE-4D37-AE1D-7F3894C98CF4}" destId="{FEFC01D2-74F5-4FE8-A6AC-B5E697F9CC84}" srcOrd="5" destOrd="0" presId="urn:microsoft.com/office/officeart/2005/8/layout/lProcess2"/>
    <dgm:cxn modelId="{7EBC03BB-AE55-4601-934B-5A7469DC6450}" type="presParOf" srcId="{2081EE01-A0FE-4D37-AE1D-7F3894C98CF4}" destId="{46639199-CCA2-4994-8BFA-4B8F7DD29D23}" srcOrd="6" destOrd="0" presId="urn:microsoft.com/office/officeart/2005/8/layout/lProcess2"/>
    <dgm:cxn modelId="{827D972F-39E5-4D89-876A-4A35DDDEA7CE}" type="presParOf" srcId="{46639199-CCA2-4994-8BFA-4B8F7DD29D23}" destId="{F15A3E21-0555-456A-9518-50AB57057788}" srcOrd="0" destOrd="0" presId="urn:microsoft.com/office/officeart/2005/8/layout/lProcess2"/>
    <dgm:cxn modelId="{3C2BAB2C-4759-4868-8E74-3D91841EC8AA}" type="presParOf" srcId="{46639199-CCA2-4994-8BFA-4B8F7DD29D23}" destId="{00FACAA8-DEBE-468C-A924-5D5D70251CC0}" srcOrd="1" destOrd="0" presId="urn:microsoft.com/office/officeart/2005/8/layout/lProcess2"/>
    <dgm:cxn modelId="{0F41C5F7-D065-4DA4-875F-3ADF5E7D0D21}" type="presParOf" srcId="{46639199-CCA2-4994-8BFA-4B8F7DD29D23}" destId="{9F652015-2F49-4FED-A1AF-240233CF962F}" srcOrd="2" destOrd="0" presId="urn:microsoft.com/office/officeart/2005/8/layout/lProcess2"/>
    <dgm:cxn modelId="{2BBCF5B4-ED2D-49D6-A90B-64E384D441C7}" type="presParOf" srcId="{9F652015-2F49-4FED-A1AF-240233CF962F}" destId="{5F89EDD8-FA1E-4C09-80D5-30DDB43FA733}" srcOrd="0" destOrd="0" presId="urn:microsoft.com/office/officeart/2005/8/layout/lProcess2"/>
    <dgm:cxn modelId="{8D87D9C6-854A-446D-B12E-E58CAF2E4459}" type="presParOf" srcId="{5F89EDD8-FA1E-4C09-80D5-30DDB43FA733}" destId="{0E867314-D8F3-4EBE-9B8D-D6CC3A681565}" srcOrd="0"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A933017-B2B8-4057-BC11-ADAC1829B0D0}" type="doc">
      <dgm:prSet loTypeId="urn:microsoft.com/office/officeart/2005/8/layout/hierarchy3" loCatId="list" qsTypeId="urn:microsoft.com/office/officeart/2005/8/quickstyle/simple1" qsCatId="simple" csTypeId="urn:microsoft.com/office/officeart/2005/8/colors/colorful4" csCatId="colorful" phldr="1"/>
      <dgm:spPr/>
      <dgm:t>
        <a:bodyPr/>
        <a:lstStyle/>
        <a:p>
          <a:endParaRPr lang="en-US"/>
        </a:p>
      </dgm:t>
    </dgm:pt>
    <dgm:pt modelId="{90EE5C31-096B-4B86-BD59-842FCDB6963E}">
      <dgm:prSet phldrT="[Text]"/>
      <dgm:spPr/>
      <dgm:t>
        <a:bodyPr/>
        <a:lstStyle/>
        <a:p>
          <a:r>
            <a:rPr lang="en-US" dirty="0">
              <a:latin typeface="+mj-lt"/>
            </a:rPr>
            <a:t>Federal</a:t>
          </a:r>
        </a:p>
      </dgm:t>
    </dgm:pt>
    <dgm:pt modelId="{7BF5520B-2EDC-4ADB-9F8A-01883BDC8341}" type="parTrans" cxnId="{F4028957-DF0C-4D52-8447-C18352DF5A8F}">
      <dgm:prSet/>
      <dgm:spPr/>
      <dgm:t>
        <a:bodyPr/>
        <a:lstStyle/>
        <a:p>
          <a:endParaRPr lang="en-US"/>
        </a:p>
      </dgm:t>
    </dgm:pt>
    <dgm:pt modelId="{D7B69F65-48CE-4C62-8BC0-C15B6D0760FD}" type="sibTrans" cxnId="{F4028957-DF0C-4D52-8447-C18352DF5A8F}">
      <dgm:prSet/>
      <dgm:spPr/>
      <dgm:t>
        <a:bodyPr/>
        <a:lstStyle/>
        <a:p>
          <a:endParaRPr lang="en-US"/>
        </a:p>
      </dgm:t>
    </dgm:pt>
    <dgm:pt modelId="{8E5297AC-B64C-4D83-AE52-1B8B28E09D73}">
      <dgm:prSet phldrT="[Text]"/>
      <dgm:spPr/>
      <dgm:t>
        <a:bodyPr/>
        <a:lstStyle/>
        <a:p>
          <a:r>
            <a:rPr lang="en-US" dirty="0">
              <a:latin typeface="+mj-lt"/>
            </a:rPr>
            <a:t>State</a:t>
          </a:r>
        </a:p>
      </dgm:t>
    </dgm:pt>
    <dgm:pt modelId="{11161C22-1F9D-4A44-A869-C9658E0B29CC}" type="parTrans" cxnId="{54BCD3BA-CBAB-408F-BAD1-B278153C343B}">
      <dgm:prSet/>
      <dgm:spPr/>
      <dgm:t>
        <a:bodyPr/>
        <a:lstStyle/>
        <a:p>
          <a:endParaRPr lang="en-US"/>
        </a:p>
      </dgm:t>
    </dgm:pt>
    <dgm:pt modelId="{779E7DF4-873B-4359-9E78-C53FFDA9A93A}" type="sibTrans" cxnId="{54BCD3BA-CBAB-408F-BAD1-B278153C343B}">
      <dgm:prSet/>
      <dgm:spPr/>
      <dgm:t>
        <a:bodyPr/>
        <a:lstStyle/>
        <a:p>
          <a:endParaRPr lang="en-US"/>
        </a:p>
      </dgm:t>
    </dgm:pt>
    <dgm:pt modelId="{12A0940C-1483-486F-A21E-43C90258DD2F}">
      <dgm:prSet phldrT="[Text]"/>
      <dgm:spPr/>
      <dgm:t>
        <a:bodyPr/>
        <a:lstStyle/>
        <a:p>
          <a:r>
            <a:rPr lang="en-US" dirty="0">
              <a:latin typeface="+mj-lt"/>
            </a:rPr>
            <a:t>College</a:t>
          </a:r>
        </a:p>
      </dgm:t>
    </dgm:pt>
    <dgm:pt modelId="{0213DA5C-473D-4A4A-8D9E-36118C5E7E00}" type="parTrans" cxnId="{FF4CC7A3-B32D-4625-8C3D-82CF15C4B591}">
      <dgm:prSet/>
      <dgm:spPr/>
      <dgm:t>
        <a:bodyPr/>
        <a:lstStyle/>
        <a:p>
          <a:endParaRPr lang="en-US"/>
        </a:p>
      </dgm:t>
    </dgm:pt>
    <dgm:pt modelId="{AD4D4A37-FF48-4BB8-A5C7-781CD8F01334}" type="sibTrans" cxnId="{FF4CC7A3-B32D-4625-8C3D-82CF15C4B591}">
      <dgm:prSet/>
      <dgm:spPr/>
      <dgm:t>
        <a:bodyPr/>
        <a:lstStyle/>
        <a:p>
          <a:endParaRPr lang="en-US"/>
        </a:p>
      </dgm:t>
    </dgm:pt>
    <dgm:pt modelId="{73A38630-B75F-4A17-9F22-F5BC8D1FCC6F}">
      <dgm:prSet phldrT="[Text]"/>
      <dgm:spPr/>
      <dgm:t>
        <a:bodyPr/>
        <a:lstStyle/>
        <a:p>
          <a:r>
            <a:rPr lang="en-US" dirty="0">
              <a:latin typeface="+mj-lt"/>
            </a:rPr>
            <a:t>Organizations</a:t>
          </a:r>
        </a:p>
      </dgm:t>
    </dgm:pt>
    <dgm:pt modelId="{0A0D9C3D-7D4A-4723-8C26-3120605C1BA6}" type="parTrans" cxnId="{E0FD1187-C511-4AAE-99D6-A415DF5AE4C8}">
      <dgm:prSet/>
      <dgm:spPr/>
      <dgm:t>
        <a:bodyPr/>
        <a:lstStyle/>
        <a:p>
          <a:endParaRPr lang="en-US"/>
        </a:p>
      </dgm:t>
    </dgm:pt>
    <dgm:pt modelId="{1F8EAC47-10BB-4EC1-B1EC-6689416FC44A}" type="sibTrans" cxnId="{E0FD1187-C511-4AAE-99D6-A415DF5AE4C8}">
      <dgm:prSet/>
      <dgm:spPr/>
      <dgm:t>
        <a:bodyPr/>
        <a:lstStyle/>
        <a:p>
          <a:endParaRPr lang="en-US"/>
        </a:p>
      </dgm:t>
    </dgm:pt>
    <dgm:pt modelId="{16280DF5-1D3F-4B07-8B73-197128146378}">
      <dgm:prSet phldrT="[Text]" custT="1"/>
      <dgm:spPr/>
      <dgm:t>
        <a:bodyPr/>
        <a:lstStyle/>
        <a:p>
          <a:pPr algn="l"/>
          <a:r>
            <a:rPr lang="en-US" sz="1800" dirty="0">
              <a:latin typeface="+mj-lt"/>
            </a:rPr>
            <a:t>Typically can be used at most schools in most states.</a:t>
          </a:r>
        </a:p>
      </dgm:t>
    </dgm:pt>
    <dgm:pt modelId="{576224BD-CF37-4140-8626-857231C94CE4}" type="parTrans" cxnId="{5197F252-4AF4-4195-92E6-A30A4B5ED413}">
      <dgm:prSet/>
      <dgm:spPr/>
      <dgm:t>
        <a:bodyPr/>
        <a:lstStyle/>
        <a:p>
          <a:endParaRPr lang="en-US">
            <a:latin typeface="+mj-lt"/>
          </a:endParaRPr>
        </a:p>
      </dgm:t>
    </dgm:pt>
    <dgm:pt modelId="{28F593D3-F45B-4D85-8307-2F9B9FDDBFA6}" type="sibTrans" cxnId="{5197F252-4AF4-4195-92E6-A30A4B5ED413}">
      <dgm:prSet/>
      <dgm:spPr/>
      <dgm:t>
        <a:bodyPr/>
        <a:lstStyle/>
        <a:p>
          <a:endParaRPr lang="en-US"/>
        </a:p>
      </dgm:t>
    </dgm:pt>
    <dgm:pt modelId="{BB51FF6F-350F-4C51-8DFE-176F415863CB}">
      <dgm:prSet phldrT="[Text]" custT="1"/>
      <dgm:spPr/>
      <dgm:t>
        <a:bodyPr/>
        <a:lstStyle/>
        <a:p>
          <a:pPr algn="l"/>
          <a:r>
            <a:rPr lang="en-US" sz="1800" dirty="0">
              <a:latin typeface="+mj-lt"/>
            </a:rPr>
            <a:t>Typically for residents to attend most colleges in the state.</a:t>
          </a:r>
          <a:endParaRPr lang="en-US" sz="1400" dirty="0">
            <a:latin typeface="+mj-lt"/>
          </a:endParaRPr>
        </a:p>
      </dgm:t>
    </dgm:pt>
    <dgm:pt modelId="{22BAF00A-6FE3-449C-A1CB-FC635858005D}" type="parTrans" cxnId="{664E889E-F6A8-4BB2-916A-5B3DB469A9F2}">
      <dgm:prSet/>
      <dgm:spPr/>
      <dgm:t>
        <a:bodyPr/>
        <a:lstStyle/>
        <a:p>
          <a:endParaRPr lang="en-US">
            <a:latin typeface="+mj-lt"/>
          </a:endParaRPr>
        </a:p>
      </dgm:t>
    </dgm:pt>
    <dgm:pt modelId="{FCCC54A1-5463-445B-B008-2596E241DC37}" type="sibTrans" cxnId="{664E889E-F6A8-4BB2-916A-5B3DB469A9F2}">
      <dgm:prSet/>
      <dgm:spPr/>
      <dgm:t>
        <a:bodyPr/>
        <a:lstStyle/>
        <a:p>
          <a:endParaRPr lang="en-US"/>
        </a:p>
      </dgm:t>
    </dgm:pt>
    <dgm:pt modelId="{D3923592-2EDB-4935-9F59-81EF8E83FCBF}">
      <dgm:prSet phldrT="[Text]" custT="1"/>
      <dgm:spPr/>
      <dgm:t>
        <a:bodyPr/>
        <a:lstStyle/>
        <a:p>
          <a:pPr algn="l"/>
          <a:r>
            <a:rPr lang="en-US" sz="1800" dirty="0">
              <a:latin typeface="+mj-lt"/>
            </a:rPr>
            <a:t>Offered by a specific school to attend that school.</a:t>
          </a:r>
        </a:p>
      </dgm:t>
    </dgm:pt>
    <dgm:pt modelId="{84E33378-229F-4E9F-A813-2BD79F769036}" type="parTrans" cxnId="{28E17EE9-E31D-4EA3-AAA4-4E23A6FCFB24}">
      <dgm:prSet/>
      <dgm:spPr/>
      <dgm:t>
        <a:bodyPr/>
        <a:lstStyle/>
        <a:p>
          <a:endParaRPr lang="en-US">
            <a:latin typeface="+mj-lt"/>
          </a:endParaRPr>
        </a:p>
      </dgm:t>
    </dgm:pt>
    <dgm:pt modelId="{68602D0D-1747-42DF-B170-CCD7F41A347A}" type="sibTrans" cxnId="{28E17EE9-E31D-4EA3-AAA4-4E23A6FCFB24}">
      <dgm:prSet/>
      <dgm:spPr/>
      <dgm:t>
        <a:bodyPr/>
        <a:lstStyle/>
        <a:p>
          <a:endParaRPr lang="en-US"/>
        </a:p>
      </dgm:t>
    </dgm:pt>
    <dgm:pt modelId="{9C7CC5E2-A2E5-4EC1-AFEC-3CE9DD83CE54}">
      <dgm:prSet phldrT="[Text]" custT="1"/>
      <dgm:spPr/>
      <dgm:t>
        <a:bodyPr/>
        <a:lstStyle/>
        <a:p>
          <a:pPr algn="l"/>
          <a:r>
            <a:rPr lang="en-US" sz="1800" dirty="0">
              <a:latin typeface="+mj-lt"/>
            </a:rPr>
            <a:t>Offered by non-profits, business, churches, etc.</a:t>
          </a:r>
        </a:p>
      </dgm:t>
    </dgm:pt>
    <dgm:pt modelId="{8EA6CB68-BDE9-4FC3-B8B5-CA17BFF65963}" type="parTrans" cxnId="{A7CD240D-430F-4C12-90F3-9C23EC0FE8DD}">
      <dgm:prSet/>
      <dgm:spPr/>
      <dgm:t>
        <a:bodyPr/>
        <a:lstStyle/>
        <a:p>
          <a:endParaRPr lang="en-US">
            <a:latin typeface="+mj-lt"/>
          </a:endParaRPr>
        </a:p>
      </dgm:t>
    </dgm:pt>
    <dgm:pt modelId="{DFEFC90F-09E0-4A8A-88E6-D649CDDAD4E1}" type="sibTrans" cxnId="{A7CD240D-430F-4C12-90F3-9C23EC0FE8DD}">
      <dgm:prSet/>
      <dgm:spPr/>
      <dgm:t>
        <a:bodyPr/>
        <a:lstStyle/>
        <a:p>
          <a:endParaRPr lang="en-US"/>
        </a:p>
      </dgm:t>
    </dgm:pt>
    <dgm:pt modelId="{A7C13485-932B-433A-8547-6B08E417A4C2}" type="pres">
      <dgm:prSet presAssocID="{FA933017-B2B8-4057-BC11-ADAC1829B0D0}" presName="diagram" presStyleCnt="0">
        <dgm:presLayoutVars>
          <dgm:chPref val="1"/>
          <dgm:dir/>
          <dgm:animOne val="branch"/>
          <dgm:animLvl val="lvl"/>
          <dgm:resizeHandles/>
        </dgm:presLayoutVars>
      </dgm:prSet>
      <dgm:spPr/>
    </dgm:pt>
    <dgm:pt modelId="{D6606139-E690-4751-9C3E-DDEBC640C7FB}" type="pres">
      <dgm:prSet presAssocID="{90EE5C31-096B-4B86-BD59-842FCDB6963E}" presName="root" presStyleCnt="0"/>
      <dgm:spPr/>
    </dgm:pt>
    <dgm:pt modelId="{C2407BB2-B554-4BF3-A4C0-8507AED4E6AF}" type="pres">
      <dgm:prSet presAssocID="{90EE5C31-096B-4B86-BD59-842FCDB6963E}" presName="rootComposite" presStyleCnt="0"/>
      <dgm:spPr/>
    </dgm:pt>
    <dgm:pt modelId="{F1710AE1-69D9-42C2-9773-05B1C35383B0}" type="pres">
      <dgm:prSet presAssocID="{90EE5C31-096B-4B86-BD59-842FCDB6963E}" presName="rootText" presStyleLbl="node1" presStyleIdx="0" presStyleCnt="4" custScaleX="126514"/>
      <dgm:spPr/>
    </dgm:pt>
    <dgm:pt modelId="{24E3BD91-DF1E-4C38-BF69-CB6774105DB0}" type="pres">
      <dgm:prSet presAssocID="{90EE5C31-096B-4B86-BD59-842FCDB6963E}" presName="rootConnector" presStyleLbl="node1" presStyleIdx="0" presStyleCnt="4"/>
      <dgm:spPr/>
    </dgm:pt>
    <dgm:pt modelId="{19AECE6D-B67C-4F5E-BAB9-B96F85D66CE1}" type="pres">
      <dgm:prSet presAssocID="{90EE5C31-096B-4B86-BD59-842FCDB6963E}" presName="childShape" presStyleCnt="0"/>
      <dgm:spPr/>
    </dgm:pt>
    <dgm:pt modelId="{7F2C5509-B3AB-4E34-9F41-E3D68B8AFF02}" type="pres">
      <dgm:prSet presAssocID="{576224BD-CF37-4140-8626-857231C94CE4}" presName="Name13" presStyleLbl="parChTrans1D2" presStyleIdx="0" presStyleCnt="4"/>
      <dgm:spPr/>
    </dgm:pt>
    <dgm:pt modelId="{C3E682CF-BBF2-40DE-ABA7-000F35119828}" type="pres">
      <dgm:prSet presAssocID="{16280DF5-1D3F-4B07-8B73-197128146378}" presName="childText" presStyleLbl="bgAcc1" presStyleIdx="0" presStyleCnt="4" custScaleX="159485" custScaleY="219099">
        <dgm:presLayoutVars>
          <dgm:bulletEnabled val="1"/>
        </dgm:presLayoutVars>
      </dgm:prSet>
      <dgm:spPr/>
    </dgm:pt>
    <dgm:pt modelId="{11C3C30E-E4F4-40BE-B58A-F5EC1A92E1B8}" type="pres">
      <dgm:prSet presAssocID="{8E5297AC-B64C-4D83-AE52-1B8B28E09D73}" presName="root" presStyleCnt="0"/>
      <dgm:spPr/>
    </dgm:pt>
    <dgm:pt modelId="{465889BD-7FB6-4D1B-B9F0-EE10779968E0}" type="pres">
      <dgm:prSet presAssocID="{8E5297AC-B64C-4D83-AE52-1B8B28E09D73}" presName="rootComposite" presStyleCnt="0"/>
      <dgm:spPr/>
    </dgm:pt>
    <dgm:pt modelId="{6AD835E1-9AE2-4D4C-8A3D-F7C66F8A7F11}" type="pres">
      <dgm:prSet presAssocID="{8E5297AC-B64C-4D83-AE52-1B8B28E09D73}" presName="rootText" presStyleLbl="node1" presStyleIdx="1" presStyleCnt="4" custScaleX="126514"/>
      <dgm:spPr/>
    </dgm:pt>
    <dgm:pt modelId="{AF05E323-1189-483B-B369-F0D81E1FE82A}" type="pres">
      <dgm:prSet presAssocID="{8E5297AC-B64C-4D83-AE52-1B8B28E09D73}" presName="rootConnector" presStyleLbl="node1" presStyleIdx="1" presStyleCnt="4"/>
      <dgm:spPr/>
    </dgm:pt>
    <dgm:pt modelId="{8DD957AF-3629-452B-85D4-2F7516BE8C7F}" type="pres">
      <dgm:prSet presAssocID="{8E5297AC-B64C-4D83-AE52-1B8B28E09D73}" presName="childShape" presStyleCnt="0"/>
      <dgm:spPr/>
    </dgm:pt>
    <dgm:pt modelId="{63D3099D-C34B-41C6-8067-A56413AD8DA6}" type="pres">
      <dgm:prSet presAssocID="{22BAF00A-6FE3-449C-A1CB-FC635858005D}" presName="Name13" presStyleLbl="parChTrans1D2" presStyleIdx="1" presStyleCnt="4"/>
      <dgm:spPr/>
    </dgm:pt>
    <dgm:pt modelId="{56232898-B55B-40CD-A813-44794CD31F96}" type="pres">
      <dgm:prSet presAssocID="{BB51FF6F-350F-4C51-8DFE-176F415863CB}" presName="childText" presStyleLbl="bgAcc1" presStyleIdx="1" presStyleCnt="4" custScaleX="159485" custScaleY="220124">
        <dgm:presLayoutVars>
          <dgm:bulletEnabled val="1"/>
        </dgm:presLayoutVars>
      </dgm:prSet>
      <dgm:spPr/>
    </dgm:pt>
    <dgm:pt modelId="{E7EF0EBB-5C96-4AF5-8563-D319BCBFBA0C}" type="pres">
      <dgm:prSet presAssocID="{12A0940C-1483-486F-A21E-43C90258DD2F}" presName="root" presStyleCnt="0"/>
      <dgm:spPr/>
    </dgm:pt>
    <dgm:pt modelId="{59134D36-10F1-4A87-9A74-63621E86961E}" type="pres">
      <dgm:prSet presAssocID="{12A0940C-1483-486F-A21E-43C90258DD2F}" presName="rootComposite" presStyleCnt="0"/>
      <dgm:spPr/>
    </dgm:pt>
    <dgm:pt modelId="{23313EEC-3C0E-4986-8BF5-3ED6E774324B}" type="pres">
      <dgm:prSet presAssocID="{12A0940C-1483-486F-A21E-43C90258DD2F}" presName="rootText" presStyleLbl="node1" presStyleIdx="2" presStyleCnt="4" custScaleX="126514"/>
      <dgm:spPr/>
    </dgm:pt>
    <dgm:pt modelId="{33AEA63A-88B5-4D56-B985-A49D569303B9}" type="pres">
      <dgm:prSet presAssocID="{12A0940C-1483-486F-A21E-43C90258DD2F}" presName="rootConnector" presStyleLbl="node1" presStyleIdx="2" presStyleCnt="4"/>
      <dgm:spPr/>
    </dgm:pt>
    <dgm:pt modelId="{7BFD86A1-22D8-4C7A-9EF3-398EBE9E1BEB}" type="pres">
      <dgm:prSet presAssocID="{12A0940C-1483-486F-A21E-43C90258DD2F}" presName="childShape" presStyleCnt="0"/>
      <dgm:spPr/>
    </dgm:pt>
    <dgm:pt modelId="{16526CF6-477B-4541-B13B-3DAF1D17912F}" type="pres">
      <dgm:prSet presAssocID="{84E33378-229F-4E9F-A813-2BD79F769036}" presName="Name13" presStyleLbl="parChTrans1D2" presStyleIdx="2" presStyleCnt="4"/>
      <dgm:spPr/>
    </dgm:pt>
    <dgm:pt modelId="{8619FF26-7A0B-4F20-B855-5BC1489202DD}" type="pres">
      <dgm:prSet presAssocID="{D3923592-2EDB-4935-9F59-81EF8E83FCBF}" presName="childText" presStyleLbl="bgAcc1" presStyleIdx="2" presStyleCnt="4" custScaleX="159485" custScaleY="219099">
        <dgm:presLayoutVars>
          <dgm:bulletEnabled val="1"/>
        </dgm:presLayoutVars>
      </dgm:prSet>
      <dgm:spPr/>
    </dgm:pt>
    <dgm:pt modelId="{2B2739B6-6F2A-438D-99F1-0765CEE2A2B2}" type="pres">
      <dgm:prSet presAssocID="{73A38630-B75F-4A17-9F22-F5BC8D1FCC6F}" presName="root" presStyleCnt="0"/>
      <dgm:spPr/>
    </dgm:pt>
    <dgm:pt modelId="{6B1D50DD-22B4-433D-A324-A5F684959876}" type="pres">
      <dgm:prSet presAssocID="{73A38630-B75F-4A17-9F22-F5BC8D1FCC6F}" presName="rootComposite" presStyleCnt="0"/>
      <dgm:spPr/>
    </dgm:pt>
    <dgm:pt modelId="{29E0B27F-91C2-44E2-BAE1-9233A0399307}" type="pres">
      <dgm:prSet presAssocID="{73A38630-B75F-4A17-9F22-F5BC8D1FCC6F}" presName="rootText" presStyleLbl="node1" presStyleIdx="3" presStyleCnt="4" custScaleX="126514"/>
      <dgm:spPr/>
    </dgm:pt>
    <dgm:pt modelId="{EC2F4941-3760-4F7C-87B9-36CA660529EC}" type="pres">
      <dgm:prSet presAssocID="{73A38630-B75F-4A17-9F22-F5BC8D1FCC6F}" presName="rootConnector" presStyleLbl="node1" presStyleIdx="3" presStyleCnt="4"/>
      <dgm:spPr/>
    </dgm:pt>
    <dgm:pt modelId="{F34FD74A-C74C-4395-AA97-497B8D3D29FC}" type="pres">
      <dgm:prSet presAssocID="{73A38630-B75F-4A17-9F22-F5BC8D1FCC6F}" presName="childShape" presStyleCnt="0"/>
      <dgm:spPr/>
    </dgm:pt>
    <dgm:pt modelId="{AAF5AE57-3B47-4FEA-84EE-204B5956864B}" type="pres">
      <dgm:prSet presAssocID="{8EA6CB68-BDE9-4FC3-B8B5-CA17BFF65963}" presName="Name13" presStyleLbl="parChTrans1D2" presStyleIdx="3" presStyleCnt="4"/>
      <dgm:spPr/>
    </dgm:pt>
    <dgm:pt modelId="{9B7D80F9-C166-44E5-86FB-FB4EA25359C3}" type="pres">
      <dgm:prSet presAssocID="{9C7CC5E2-A2E5-4EC1-AFEC-3CE9DD83CE54}" presName="childText" presStyleLbl="bgAcc1" presStyleIdx="3" presStyleCnt="4" custScaleX="159485" custScaleY="219099">
        <dgm:presLayoutVars>
          <dgm:bulletEnabled val="1"/>
        </dgm:presLayoutVars>
      </dgm:prSet>
      <dgm:spPr/>
    </dgm:pt>
  </dgm:ptLst>
  <dgm:cxnLst>
    <dgm:cxn modelId="{A7CD240D-430F-4C12-90F3-9C23EC0FE8DD}" srcId="{73A38630-B75F-4A17-9F22-F5BC8D1FCC6F}" destId="{9C7CC5E2-A2E5-4EC1-AFEC-3CE9DD83CE54}" srcOrd="0" destOrd="0" parTransId="{8EA6CB68-BDE9-4FC3-B8B5-CA17BFF65963}" sibTransId="{DFEFC90F-09E0-4A8A-88E6-D649CDDAD4E1}"/>
    <dgm:cxn modelId="{7D1F5F1A-E6D8-4BFA-8F03-B96D050A9AA7}" type="presOf" srcId="{9C7CC5E2-A2E5-4EC1-AFEC-3CE9DD83CE54}" destId="{9B7D80F9-C166-44E5-86FB-FB4EA25359C3}" srcOrd="0" destOrd="0" presId="urn:microsoft.com/office/officeart/2005/8/layout/hierarchy3"/>
    <dgm:cxn modelId="{1574072A-0A38-488B-9841-D5F000DBA8A5}" type="presOf" srcId="{12A0940C-1483-486F-A21E-43C90258DD2F}" destId="{23313EEC-3C0E-4986-8BF5-3ED6E774324B}" srcOrd="0" destOrd="0" presId="urn:microsoft.com/office/officeart/2005/8/layout/hierarchy3"/>
    <dgm:cxn modelId="{1F6B302B-EBE7-41FE-B301-A19E53B17934}" type="presOf" srcId="{73A38630-B75F-4A17-9F22-F5BC8D1FCC6F}" destId="{29E0B27F-91C2-44E2-BAE1-9233A0399307}" srcOrd="0" destOrd="0" presId="urn:microsoft.com/office/officeart/2005/8/layout/hierarchy3"/>
    <dgm:cxn modelId="{B1266B2C-EA50-47F2-9A1B-7D6C49BE833D}" type="presOf" srcId="{8E5297AC-B64C-4D83-AE52-1B8B28E09D73}" destId="{AF05E323-1189-483B-B369-F0D81E1FE82A}" srcOrd="1" destOrd="0" presId="urn:microsoft.com/office/officeart/2005/8/layout/hierarchy3"/>
    <dgm:cxn modelId="{FF9D3D5F-DD7D-4122-905D-5980A6C23450}" type="presOf" srcId="{90EE5C31-096B-4B86-BD59-842FCDB6963E}" destId="{24E3BD91-DF1E-4C38-BF69-CB6774105DB0}" srcOrd="1" destOrd="0" presId="urn:microsoft.com/office/officeart/2005/8/layout/hierarchy3"/>
    <dgm:cxn modelId="{5197F252-4AF4-4195-92E6-A30A4B5ED413}" srcId="{90EE5C31-096B-4B86-BD59-842FCDB6963E}" destId="{16280DF5-1D3F-4B07-8B73-197128146378}" srcOrd="0" destOrd="0" parTransId="{576224BD-CF37-4140-8626-857231C94CE4}" sibTransId="{28F593D3-F45B-4D85-8307-2F9B9FDDBFA6}"/>
    <dgm:cxn modelId="{0A07F254-B7E5-42AD-9117-3D1A4E85712E}" type="presOf" srcId="{73A38630-B75F-4A17-9F22-F5BC8D1FCC6F}" destId="{EC2F4941-3760-4F7C-87B9-36CA660529EC}" srcOrd="1" destOrd="0" presId="urn:microsoft.com/office/officeart/2005/8/layout/hierarchy3"/>
    <dgm:cxn modelId="{F4028957-DF0C-4D52-8447-C18352DF5A8F}" srcId="{FA933017-B2B8-4057-BC11-ADAC1829B0D0}" destId="{90EE5C31-096B-4B86-BD59-842FCDB6963E}" srcOrd="0" destOrd="0" parTransId="{7BF5520B-2EDC-4ADB-9F8A-01883BDC8341}" sibTransId="{D7B69F65-48CE-4C62-8BC0-C15B6D0760FD}"/>
    <dgm:cxn modelId="{C4AFF97D-FF21-46D4-95C7-56551B5A808E}" type="presOf" srcId="{90EE5C31-096B-4B86-BD59-842FCDB6963E}" destId="{F1710AE1-69D9-42C2-9773-05B1C35383B0}" srcOrd="0" destOrd="0" presId="urn:microsoft.com/office/officeart/2005/8/layout/hierarchy3"/>
    <dgm:cxn modelId="{43D25C7F-CB6E-47AC-B1EF-312D75C0A57C}" type="presOf" srcId="{576224BD-CF37-4140-8626-857231C94CE4}" destId="{7F2C5509-B3AB-4E34-9F41-E3D68B8AFF02}" srcOrd="0" destOrd="0" presId="urn:microsoft.com/office/officeart/2005/8/layout/hierarchy3"/>
    <dgm:cxn modelId="{E0FD1187-C511-4AAE-99D6-A415DF5AE4C8}" srcId="{FA933017-B2B8-4057-BC11-ADAC1829B0D0}" destId="{73A38630-B75F-4A17-9F22-F5BC8D1FCC6F}" srcOrd="3" destOrd="0" parTransId="{0A0D9C3D-7D4A-4723-8C26-3120605C1BA6}" sibTransId="{1F8EAC47-10BB-4EC1-B1EC-6689416FC44A}"/>
    <dgm:cxn modelId="{46AA4287-0284-4BEA-8811-0860C3EC0E41}" type="presOf" srcId="{BB51FF6F-350F-4C51-8DFE-176F415863CB}" destId="{56232898-B55B-40CD-A813-44794CD31F96}" srcOrd="0" destOrd="0" presId="urn:microsoft.com/office/officeart/2005/8/layout/hierarchy3"/>
    <dgm:cxn modelId="{08DFAF87-2B44-43DD-A912-D31460810B2A}" type="presOf" srcId="{22BAF00A-6FE3-449C-A1CB-FC635858005D}" destId="{63D3099D-C34B-41C6-8067-A56413AD8DA6}" srcOrd="0" destOrd="0" presId="urn:microsoft.com/office/officeart/2005/8/layout/hierarchy3"/>
    <dgm:cxn modelId="{E56C2391-B52D-4EB4-BB8C-02CD3CB3B00A}" type="presOf" srcId="{D3923592-2EDB-4935-9F59-81EF8E83FCBF}" destId="{8619FF26-7A0B-4F20-B855-5BC1489202DD}" srcOrd="0" destOrd="0" presId="urn:microsoft.com/office/officeart/2005/8/layout/hierarchy3"/>
    <dgm:cxn modelId="{664E889E-F6A8-4BB2-916A-5B3DB469A9F2}" srcId="{8E5297AC-B64C-4D83-AE52-1B8B28E09D73}" destId="{BB51FF6F-350F-4C51-8DFE-176F415863CB}" srcOrd="0" destOrd="0" parTransId="{22BAF00A-6FE3-449C-A1CB-FC635858005D}" sibTransId="{FCCC54A1-5463-445B-B008-2596E241DC37}"/>
    <dgm:cxn modelId="{FF4CC7A3-B32D-4625-8C3D-82CF15C4B591}" srcId="{FA933017-B2B8-4057-BC11-ADAC1829B0D0}" destId="{12A0940C-1483-486F-A21E-43C90258DD2F}" srcOrd="2" destOrd="0" parTransId="{0213DA5C-473D-4A4A-8D9E-36118C5E7E00}" sibTransId="{AD4D4A37-FF48-4BB8-A5C7-781CD8F01334}"/>
    <dgm:cxn modelId="{2FC8E2B8-098C-4C2A-8ECC-1BE3875F9D2C}" type="presOf" srcId="{12A0940C-1483-486F-A21E-43C90258DD2F}" destId="{33AEA63A-88B5-4D56-B985-A49D569303B9}" srcOrd="1" destOrd="0" presId="urn:microsoft.com/office/officeart/2005/8/layout/hierarchy3"/>
    <dgm:cxn modelId="{54BCD3BA-CBAB-408F-BAD1-B278153C343B}" srcId="{FA933017-B2B8-4057-BC11-ADAC1829B0D0}" destId="{8E5297AC-B64C-4D83-AE52-1B8B28E09D73}" srcOrd="1" destOrd="0" parTransId="{11161C22-1F9D-4A44-A869-C9658E0B29CC}" sibTransId="{779E7DF4-873B-4359-9E78-C53FFDA9A93A}"/>
    <dgm:cxn modelId="{1380DABB-A7B4-4552-B4C6-9991CCC5BF19}" type="presOf" srcId="{8EA6CB68-BDE9-4FC3-B8B5-CA17BFF65963}" destId="{AAF5AE57-3B47-4FEA-84EE-204B5956864B}" srcOrd="0" destOrd="0" presId="urn:microsoft.com/office/officeart/2005/8/layout/hierarchy3"/>
    <dgm:cxn modelId="{99A5ACC6-D6F9-4B06-9938-3DE18C844494}" type="presOf" srcId="{16280DF5-1D3F-4B07-8B73-197128146378}" destId="{C3E682CF-BBF2-40DE-ABA7-000F35119828}" srcOrd="0" destOrd="0" presId="urn:microsoft.com/office/officeart/2005/8/layout/hierarchy3"/>
    <dgm:cxn modelId="{DC0ABEDB-1786-467C-8AB5-ACAB40C8F037}" type="presOf" srcId="{FA933017-B2B8-4057-BC11-ADAC1829B0D0}" destId="{A7C13485-932B-433A-8547-6B08E417A4C2}" srcOrd="0" destOrd="0" presId="urn:microsoft.com/office/officeart/2005/8/layout/hierarchy3"/>
    <dgm:cxn modelId="{28E17EE9-E31D-4EA3-AAA4-4E23A6FCFB24}" srcId="{12A0940C-1483-486F-A21E-43C90258DD2F}" destId="{D3923592-2EDB-4935-9F59-81EF8E83FCBF}" srcOrd="0" destOrd="0" parTransId="{84E33378-229F-4E9F-A813-2BD79F769036}" sibTransId="{68602D0D-1747-42DF-B170-CCD7F41A347A}"/>
    <dgm:cxn modelId="{65FA43F0-F7BA-489F-B689-4A186C4E2E54}" type="presOf" srcId="{8E5297AC-B64C-4D83-AE52-1B8B28E09D73}" destId="{6AD835E1-9AE2-4D4C-8A3D-F7C66F8A7F11}" srcOrd="0" destOrd="0" presId="urn:microsoft.com/office/officeart/2005/8/layout/hierarchy3"/>
    <dgm:cxn modelId="{952DA8F6-FB3E-45D7-AD8F-81DBE458AB36}" type="presOf" srcId="{84E33378-229F-4E9F-A813-2BD79F769036}" destId="{16526CF6-477B-4541-B13B-3DAF1D17912F}" srcOrd="0" destOrd="0" presId="urn:microsoft.com/office/officeart/2005/8/layout/hierarchy3"/>
    <dgm:cxn modelId="{8AEA5175-7F5F-486C-A1F0-B7A78A1C016B}" type="presParOf" srcId="{A7C13485-932B-433A-8547-6B08E417A4C2}" destId="{D6606139-E690-4751-9C3E-DDEBC640C7FB}" srcOrd="0" destOrd="0" presId="urn:microsoft.com/office/officeart/2005/8/layout/hierarchy3"/>
    <dgm:cxn modelId="{69860862-1D94-4541-A6F8-1772FCB6F9EB}" type="presParOf" srcId="{D6606139-E690-4751-9C3E-DDEBC640C7FB}" destId="{C2407BB2-B554-4BF3-A4C0-8507AED4E6AF}" srcOrd="0" destOrd="0" presId="urn:microsoft.com/office/officeart/2005/8/layout/hierarchy3"/>
    <dgm:cxn modelId="{25F0E2F3-14E8-4A93-902A-EEE744FCA83C}" type="presParOf" srcId="{C2407BB2-B554-4BF3-A4C0-8507AED4E6AF}" destId="{F1710AE1-69D9-42C2-9773-05B1C35383B0}" srcOrd="0" destOrd="0" presId="urn:microsoft.com/office/officeart/2005/8/layout/hierarchy3"/>
    <dgm:cxn modelId="{BF4B059A-C1FB-47E9-B32C-475B6FDD68E2}" type="presParOf" srcId="{C2407BB2-B554-4BF3-A4C0-8507AED4E6AF}" destId="{24E3BD91-DF1E-4C38-BF69-CB6774105DB0}" srcOrd="1" destOrd="0" presId="urn:microsoft.com/office/officeart/2005/8/layout/hierarchy3"/>
    <dgm:cxn modelId="{3DC77CCE-7287-4CAC-8FEE-8C783E094DED}" type="presParOf" srcId="{D6606139-E690-4751-9C3E-DDEBC640C7FB}" destId="{19AECE6D-B67C-4F5E-BAB9-B96F85D66CE1}" srcOrd="1" destOrd="0" presId="urn:microsoft.com/office/officeart/2005/8/layout/hierarchy3"/>
    <dgm:cxn modelId="{53F7D865-F163-4373-B4D3-0198C554DECF}" type="presParOf" srcId="{19AECE6D-B67C-4F5E-BAB9-B96F85D66CE1}" destId="{7F2C5509-B3AB-4E34-9F41-E3D68B8AFF02}" srcOrd="0" destOrd="0" presId="urn:microsoft.com/office/officeart/2005/8/layout/hierarchy3"/>
    <dgm:cxn modelId="{ADF599E9-8AEB-435C-8A44-5A6BBD54ADA7}" type="presParOf" srcId="{19AECE6D-B67C-4F5E-BAB9-B96F85D66CE1}" destId="{C3E682CF-BBF2-40DE-ABA7-000F35119828}" srcOrd="1" destOrd="0" presId="urn:microsoft.com/office/officeart/2005/8/layout/hierarchy3"/>
    <dgm:cxn modelId="{557DB26B-1DF3-486D-8D53-43F5B0822F29}" type="presParOf" srcId="{A7C13485-932B-433A-8547-6B08E417A4C2}" destId="{11C3C30E-E4F4-40BE-B58A-F5EC1A92E1B8}" srcOrd="1" destOrd="0" presId="urn:microsoft.com/office/officeart/2005/8/layout/hierarchy3"/>
    <dgm:cxn modelId="{22D0CFE3-57E6-42FF-9263-69BFC5BEC8C4}" type="presParOf" srcId="{11C3C30E-E4F4-40BE-B58A-F5EC1A92E1B8}" destId="{465889BD-7FB6-4D1B-B9F0-EE10779968E0}" srcOrd="0" destOrd="0" presId="urn:microsoft.com/office/officeart/2005/8/layout/hierarchy3"/>
    <dgm:cxn modelId="{49849715-DADB-495D-9E1F-C03A506C9FB5}" type="presParOf" srcId="{465889BD-7FB6-4D1B-B9F0-EE10779968E0}" destId="{6AD835E1-9AE2-4D4C-8A3D-F7C66F8A7F11}" srcOrd="0" destOrd="0" presId="urn:microsoft.com/office/officeart/2005/8/layout/hierarchy3"/>
    <dgm:cxn modelId="{F3D48881-2D4C-4BDB-9D10-D6FF91E35F91}" type="presParOf" srcId="{465889BD-7FB6-4D1B-B9F0-EE10779968E0}" destId="{AF05E323-1189-483B-B369-F0D81E1FE82A}" srcOrd="1" destOrd="0" presId="urn:microsoft.com/office/officeart/2005/8/layout/hierarchy3"/>
    <dgm:cxn modelId="{03E4AB2D-CA97-41E6-B496-D33D6540ACCD}" type="presParOf" srcId="{11C3C30E-E4F4-40BE-B58A-F5EC1A92E1B8}" destId="{8DD957AF-3629-452B-85D4-2F7516BE8C7F}" srcOrd="1" destOrd="0" presId="urn:microsoft.com/office/officeart/2005/8/layout/hierarchy3"/>
    <dgm:cxn modelId="{DC392274-EE01-437C-9E20-8521F5E0289F}" type="presParOf" srcId="{8DD957AF-3629-452B-85D4-2F7516BE8C7F}" destId="{63D3099D-C34B-41C6-8067-A56413AD8DA6}" srcOrd="0" destOrd="0" presId="urn:microsoft.com/office/officeart/2005/8/layout/hierarchy3"/>
    <dgm:cxn modelId="{854E3C64-741E-47A4-A022-0FDCCAA9DB9D}" type="presParOf" srcId="{8DD957AF-3629-452B-85D4-2F7516BE8C7F}" destId="{56232898-B55B-40CD-A813-44794CD31F96}" srcOrd="1" destOrd="0" presId="urn:microsoft.com/office/officeart/2005/8/layout/hierarchy3"/>
    <dgm:cxn modelId="{64981A3A-AC20-45D2-9CA1-EC5B6B011B0E}" type="presParOf" srcId="{A7C13485-932B-433A-8547-6B08E417A4C2}" destId="{E7EF0EBB-5C96-4AF5-8563-D319BCBFBA0C}" srcOrd="2" destOrd="0" presId="urn:microsoft.com/office/officeart/2005/8/layout/hierarchy3"/>
    <dgm:cxn modelId="{86B79B03-04C9-42E2-BCF3-9628314B845B}" type="presParOf" srcId="{E7EF0EBB-5C96-4AF5-8563-D319BCBFBA0C}" destId="{59134D36-10F1-4A87-9A74-63621E86961E}" srcOrd="0" destOrd="0" presId="urn:microsoft.com/office/officeart/2005/8/layout/hierarchy3"/>
    <dgm:cxn modelId="{A1E879EF-BA46-4E79-9ACC-14D73867F230}" type="presParOf" srcId="{59134D36-10F1-4A87-9A74-63621E86961E}" destId="{23313EEC-3C0E-4986-8BF5-3ED6E774324B}" srcOrd="0" destOrd="0" presId="urn:microsoft.com/office/officeart/2005/8/layout/hierarchy3"/>
    <dgm:cxn modelId="{874BD6A5-F099-49B6-BDA7-E0E76EF51A8B}" type="presParOf" srcId="{59134D36-10F1-4A87-9A74-63621E86961E}" destId="{33AEA63A-88B5-4D56-B985-A49D569303B9}" srcOrd="1" destOrd="0" presId="urn:microsoft.com/office/officeart/2005/8/layout/hierarchy3"/>
    <dgm:cxn modelId="{A7A6E163-69B7-4DFE-A07C-4210BF682A89}" type="presParOf" srcId="{E7EF0EBB-5C96-4AF5-8563-D319BCBFBA0C}" destId="{7BFD86A1-22D8-4C7A-9EF3-398EBE9E1BEB}" srcOrd="1" destOrd="0" presId="urn:microsoft.com/office/officeart/2005/8/layout/hierarchy3"/>
    <dgm:cxn modelId="{11ADBAA3-374E-4B12-A789-BEBC5ABD1EE1}" type="presParOf" srcId="{7BFD86A1-22D8-4C7A-9EF3-398EBE9E1BEB}" destId="{16526CF6-477B-4541-B13B-3DAF1D17912F}" srcOrd="0" destOrd="0" presId="urn:microsoft.com/office/officeart/2005/8/layout/hierarchy3"/>
    <dgm:cxn modelId="{0DE9D3F6-6D6F-4E62-9063-5688D4F892E5}" type="presParOf" srcId="{7BFD86A1-22D8-4C7A-9EF3-398EBE9E1BEB}" destId="{8619FF26-7A0B-4F20-B855-5BC1489202DD}" srcOrd="1" destOrd="0" presId="urn:microsoft.com/office/officeart/2005/8/layout/hierarchy3"/>
    <dgm:cxn modelId="{8D332BE1-18EE-4E78-9093-A8AEAA54F42B}" type="presParOf" srcId="{A7C13485-932B-433A-8547-6B08E417A4C2}" destId="{2B2739B6-6F2A-438D-99F1-0765CEE2A2B2}" srcOrd="3" destOrd="0" presId="urn:microsoft.com/office/officeart/2005/8/layout/hierarchy3"/>
    <dgm:cxn modelId="{F7422314-6A1C-4CD2-B4F4-DFDE6274FBB7}" type="presParOf" srcId="{2B2739B6-6F2A-438D-99F1-0765CEE2A2B2}" destId="{6B1D50DD-22B4-433D-A324-A5F684959876}" srcOrd="0" destOrd="0" presId="urn:microsoft.com/office/officeart/2005/8/layout/hierarchy3"/>
    <dgm:cxn modelId="{5BF3D569-A53A-4F49-A279-A9EFFAC8B71E}" type="presParOf" srcId="{6B1D50DD-22B4-433D-A324-A5F684959876}" destId="{29E0B27F-91C2-44E2-BAE1-9233A0399307}" srcOrd="0" destOrd="0" presId="urn:microsoft.com/office/officeart/2005/8/layout/hierarchy3"/>
    <dgm:cxn modelId="{E93A7822-AE70-48F7-8297-BFB20F30C1A0}" type="presParOf" srcId="{6B1D50DD-22B4-433D-A324-A5F684959876}" destId="{EC2F4941-3760-4F7C-87B9-36CA660529EC}" srcOrd="1" destOrd="0" presId="urn:microsoft.com/office/officeart/2005/8/layout/hierarchy3"/>
    <dgm:cxn modelId="{3427C15F-0BDC-4C53-9CC9-2FBC324CBAFA}" type="presParOf" srcId="{2B2739B6-6F2A-438D-99F1-0765CEE2A2B2}" destId="{F34FD74A-C74C-4395-AA97-497B8D3D29FC}" srcOrd="1" destOrd="0" presId="urn:microsoft.com/office/officeart/2005/8/layout/hierarchy3"/>
    <dgm:cxn modelId="{1720B5AC-80FD-443C-BBB8-79FE2436183B}" type="presParOf" srcId="{F34FD74A-C74C-4395-AA97-497B8D3D29FC}" destId="{AAF5AE57-3B47-4FEA-84EE-204B5956864B}" srcOrd="0" destOrd="0" presId="urn:microsoft.com/office/officeart/2005/8/layout/hierarchy3"/>
    <dgm:cxn modelId="{E9711F8F-CEEA-4D9E-A207-9D11F9E1C67E}" type="presParOf" srcId="{F34FD74A-C74C-4395-AA97-497B8D3D29FC}" destId="{9B7D80F9-C166-44E5-86FB-FB4EA25359C3}"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E66B044-F07D-4598-9661-9D57A8E4F6BA}" type="doc">
      <dgm:prSet loTypeId="urn:microsoft.com/office/officeart/2005/8/layout/orgChart1" loCatId="hierarchy" qsTypeId="urn:microsoft.com/office/officeart/2005/8/quickstyle/simple1" qsCatId="simple" csTypeId="urn:microsoft.com/office/officeart/2005/8/colors/colorful4" csCatId="colorful" phldr="1"/>
      <dgm:spPr/>
      <dgm:t>
        <a:bodyPr/>
        <a:lstStyle/>
        <a:p>
          <a:endParaRPr lang="en-US"/>
        </a:p>
      </dgm:t>
    </dgm:pt>
    <dgm:pt modelId="{902EBED0-DB60-43AA-8584-0640E880A77D}" type="asst">
      <dgm:prSet phldrT="[Text]" custT="1"/>
      <dgm:spPr/>
      <dgm:t>
        <a:bodyPr/>
        <a:lstStyle/>
        <a:p>
          <a:pPr>
            <a:buNone/>
          </a:pPr>
          <a:r>
            <a:rPr lang="en-US" sz="2400" dirty="0">
              <a:solidFill>
                <a:schemeClr val="tx1"/>
              </a:solidFill>
              <a:latin typeface="+mj-lt"/>
            </a:rPr>
            <a:t>A grant is gift aid that often based on financial need and does not need to be repaid (unless, for example, the student withdraws from school and owes a refund). </a:t>
          </a:r>
        </a:p>
      </dgm:t>
    </dgm:pt>
    <dgm:pt modelId="{97AB23B6-F1E7-4548-B265-D210C758B61A}" type="parTrans" cxnId="{0E92A4E8-BAD6-45A0-99E9-19352ECFD135}">
      <dgm:prSet/>
      <dgm:spPr/>
      <dgm:t>
        <a:bodyPr/>
        <a:lstStyle/>
        <a:p>
          <a:endParaRPr lang="en-US"/>
        </a:p>
      </dgm:t>
    </dgm:pt>
    <dgm:pt modelId="{D3712A37-89EE-40F2-BB44-33E0E99E0AC2}" type="sibTrans" cxnId="{0E92A4E8-BAD6-45A0-99E9-19352ECFD135}">
      <dgm:prSet/>
      <dgm:spPr/>
      <dgm:t>
        <a:bodyPr/>
        <a:lstStyle/>
        <a:p>
          <a:endParaRPr lang="en-US"/>
        </a:p>
      </dgm:t>
    </dgm:pt>
    <dgm:pt modelId="{236465E2-9D6B-475D-BC3A-F46A3BA2CED2}">
      <dgm:prSet phldrT="[Text]" custT="1"/>
      <dgm:spPr/>
      <dgm:t>
        <a:bodyPr/>
        <a:lstStyle/>
        <a:p>
          <a:r>
            <a:rPr lang="en-US" sz="2800" dirty="0">
              <a:latin typeface="+mj-lt"/>
            </a:rPr>
            <a:t>Washington College Grant</a:t>
          </a:r>
        </a:p>
      </dgm:t>
    </dgm:pt>
    <dgm:pt modelId="{B2ADEE30-AC91-4EEC-8F1C-D53377F9DE30}" type="parTrans" cxnId="{F2860427-0E5C-4ACA-8A29-DE9E6B253963}">
      <dgm:prSet/>
      <dgm:spPr/>
      <dgm:t>
        <a:bodyPr/>
        <a:lstStyle/>
        <a:p>
          <a:endParaRPr lang="en-US"/>
        </a:p>
      </dgm:t>
    </dgm:pt>
    <dgm:pt modelId="{21FB0681-9776-41FC-BBE4-C0C36160DB33}" type="sibTrans" cxnId="{F2860427-0E5C-4ACA-8A29-DE9E6B253963}">
      <dgm:prSet/>
      <dgm:spPr/>
      <dgm:t>
        <a:bodyPr/>
        <a:lstStyle/>
        <a:p>
          <a:endParaRPr lang="en-US"/>
        </a:p>
      </dgm:t>
    </dgm:pt>
    <dgm:pt modelId="{DC321E98-7944-428F-AE79-A1C2E95D14A7}">
      <dgm:prSet phldrT="[Text]" custT="1"/>
      <dgm:spPr/>
      <dgm:t>
        <a:bodyPr/>
        <a:lstStyle/>
        <a:p>
          <a:r>
            <a:rPr lang="en-US" sz="2800" dirty="0">
              <a:latin typeface="+mj-lt"/>
            </a:rPr>
            <a:t>Pell Grant</a:t>
          </a:r>
        </a:p>
      </dgm:t>
    </dgm:pt>
    <dgm:pt modelId="{7C11E1BA-B6EA-4432-BF9E-B8B7474780FC}" type="parTrans" cxnId="{2DB80FAF-DF06-428F-9BB9-7A2685630E58}">
      <dgm:prSet/>
      <dgm:spPr/>
      <dgm:t>
        <a:bodyPr/>
        <a:lstStyle/>
        <a:p>
          <a:endParaRPr lang="en-US"/>
        </a:p>
      </dgm:t>
    </dgm:pt>
    <dgm:pt modelId="{FFA736BB-22E9-405D-AA7D-425A8F1C548D}" type="sibTrans" cxnId="{2DB80FAF-DF06-428F-9BB9-7A2685630E58}">
      <dgm:prSet/>
      <dgm:spPr/>
      <dgm:t>
        <a:bodyPr/>
        <a:lstStyle/>
        <a:p>
          <a:endParaRPr lang="en-US"/>
        </a:p>
      </dgm:t>
    </dgm:pt>
    <dgm:pt modelId="{8D1AAE80-AE9E-4993-BE10-5A5B94AD648B}" type="pres">
      <dgm:prSet presAssocID="{9E66B044-F07D-4598-9661-9D57A8E4F6BA}" presName="hierChild1" presStyleCnt="0">
        <dgm:presLayoutVars>
          <dgm:orgChart val="1"/>
          <dgm:chPref val="1"/>
          <dgm:dir/>
          <dgm:animOne val="branch"/>
          <dgm:animLvl val="lvl"/>
          <dgm:resizeHandles/>
        </dgm:presLayoutVars>
      </dgm:prSet>
      <dgm:spPr/>
    </dgm:pt>
    <dgm:pt modelId="{4BBBD373-092D-4B64-8771-11AA3D844870}" type="pres">
      <dgm:prSet presAssocID="{902EBED0-DB60-43AA-8584-0640E880A77D}" presName="hierRoot1" presStyleCnt="0">
        <dgm:presLayoutVars>
          <dgm:hierBranch val="init"/>
        </dgm:presLayoutVars>
      </dgm:prSet>
      <dgm:spPr/>
    </dgm:pt>
    <dgm:pt modelId="{DE8C6911-9093-4A36-8341-DDCB4D4C4FF9}" type="pres">
      <dgm:prSet presAssocID="{902EBED0-DB60-43AA-8584-0640E880A77D}" presName="rootComposite1" presStyleCnt="0"/>
      <dgm:spPr/>
    </dgm:pt>
    <dgm:pt modelId="{8DBDCC43-6A5A-4C4A-8A82-FD940DE9550E}" type="pres">
      <dgm:prSet presAssocID="{902EBED0-DB60-43AA-8584-0640E880A77D}" presName="rootText1" presStyleLbl="node0" presStyleIdx="0" presStyleCnt="1" custScaleX="344855" custScaleY="174257">
        <dgm:presLayoutVars>
          <dgm:chPref val="3"/>
        </dgm:presLayoutVars>
      </dgm:prSet>
      <dgm:spPr/>
    </dgm:pt>
    <dgm:pt modelId="{FC926D7B-D787-4559-BCBA-6AC68105566A}" type="pres">
      <dgm:prSet presAssocID="{902EBED0-DB60-43AA-8584-0640E880A77D}" presName="rootConnector1" presStyleLbl="asst0" presStyleIdx="0" presStyleCnt="0"/>
      <dgm:spPr/>
    </dgm:pt>
    <dgm:pt modelId="{E3995128-5998-4FEE-8B4D-92F268630893}" type="pres">
      <dgm:prSet presAssocID="{902EBED0-DB60-43AA-8584-0640E880A77D}" presName="hierChild2" presStyleCnt="0"/>
      <dgm:spPr/>
    </dgm:pt>
    <dgm:pt modelId="{0E5915C7-656A-4643-A93B-A31018C29B22}" type="pres">
      <dgm:prSet presAssocID="{B2ADEE30-AC91-4EEC-8F1C-D53377F9DE30}" presName="Name37" presStyleLbl="parChTrans1D2" presStyleIdx="0" presStyleCnt="2"/>
      <dgm:spPr/>
    </dgm:pt>
    <dgm:pt modelId="{DDD16D7F-C291-4FE9-893F-E748A6541F20}" type="pres">
      <dgm:prSet presAssocID="{236465E2-9D6B-475D-BC3A-F46A3BA2CED2}" presName="hierRoot2" presStyleCnt="0">
        <dgm:presLayoutVars>
          <dgm:hierBranch val="init"/>
        </dgm:presLayoutVars>
      </dgm:prSet>
      <dgm:spPr/>
    </dgm:pt>
    <dgm:pt modelId="{EB8C027F-E191-4D0A-8C47-AA095BFA3D52}" type="pres">
      <dgm:prSet presAssocID="{236465E2-9D6B-475D-BC3A-F46A3BA2CED2}" presName="rootComposite" presStyleCnt="0"/>
      <dgm:spPr/>
    </dgm:pt>
    <dgm:pt modelId="{155F3A6D-C4A2-4091-A8CD-6DAC21F3A908}" type="pres">
      <dgm:prSet presAssocID="{236465E2-9D6B-475D-BC3A-F46A3BA2CED2}" presName="rootText" presStyleLbl="node2" presStyleIdx="0" presStyleCnt="2" custScaleX="191243">
        <dgm:presLayoutVars>
          <dgm:chPref val="3"/>
        </dgm:presLayoutVars>
      </dgm:prSet>
      <dgm:spPr/>
    </dgm:pt>
    <dgm:pt modelId="{B13A6D04-714B-4456-A155-20D965BB2ECF}" type="pres">
      <dgm:prSet presAssocID="{236465E2-9D6B-475D-BC3A-F46A3BA2CED2}" presName="rootConnector" presStyleLbl="node2" presStyleIdx="0" presStyleCnt="2"/>
      <dgm:spPr/>
    </dgm:pt>
    <dgm:pt modelId="{66AB12C2-C91B-4999-9A31-D6FA809371E2}" type="pres">
      <dgm:prSet presAssocID="{236465E2-9D6B-475D-BC3A-F46A3BA2CED2}" presName="hierChild4" presStyleCnt="0"/>
      <dgm:spPr/>
    </dgm:pt>
    <dgm:pt modelId="{F4281204-5E40-4D2A-ACB3-C7A0CF8074B8}" type="pres">
      <dgm:prSet presAssocID="{236465E2-9D6B-475D-BC3A-F46A3BA2CED2}" presName="hierChild5" presStyleCnt="0"/>
      <dgm:spPr/>
    </dgm:pt>
    <dgm:pt modelId="{9A61A595-D515-4831-AA89-118AA3A79382}" type="pres">
      <dgm:prSet presAssocID="{7C11E1BA-B6EA-4432-BF9E-B8B7474780FC}" presName="Name37" presStyleLbl="parChTrans1D2" presStyleIdx="1" presStyleCnt="2"/>
      <dgm:spPr/>
    </dgm:pt>
    <dgm:pt modelId="{AD389216-FEB9-4AED-8B06-2BDC959C1D70}" type="pres">
      <dgm:prSet presAssocID="{DC321E98-7944-428F-AE79-A1C2E95D14A7}" presName="hierRoot2" presStyleCnt="0">
        <dgm:presLayoutVars>
          <dgm:hierBranch val="init"/>
        </dgm:presLayoutVars>
      </dgm:prSet>
      <dgm:spPr/>
    </dgm:pt>
    <dgm:pt modelId="{E5055B57-8439-4680-8AFA-1F3738D462C9}" type="pres">
      <dgm:prSet presAssocID="{DC321E98-7944-428F-AE79-A1C2E95D14A7}" presName="rootComposite" presStyleCnt="0"/>
      <dgm:spPr/>
    </dgm:pt>
    <dgm:pt modelId="{4EB5A2FE-8C67-416B-A3CA-17867B1EE11B}" type="pres">
      <dgm:prSet presAssocID="{DC321E98-7944-428F-AE79-A1C2E95D14A7}" presName="rootText" presStyleLbl="node2" presStyleIdx="1" presStyleCnt="2" custScaleX="122733">
        <dgm:presLayoutVars>
          <dgm:chPref val="3"/>
        </dgm:presLayoutVars>
      </dgm:prSet>
      <dgm:spPr/>
    </dgm:pt>
    <dgm:pt modelId="{61000E75-522D-4282-9FE3-65D344E601CA}" type="pres">
      <dgm:prSet presAssocID="{DC321E98-7944-428F-AE79-A1C2E95D14A7}" presName="rootConnector" presStyleLbl="node2" presStyleIdx="1" presStyleCnt="2"/>
      <dgm:spPr/>
    </dgm:pt>
    <dgm:pt modelId="{0B673DBF-16F3-4EBA-9F4B-9658FF44CB37}" type="pres">
      <dgm:prSet presAssocID="{DC321E98-7944-428F-AE79-A1C2E95D14A7}" presName="hierChild4" presStyleCnt="0"/>
      <dgm:spPr/>
    </dgm:pt>
    <dgm:pt modelId="{98866C42-BAED-4C25-9070-00CB4606EE0E}" type="pres">
      <dgm:prSet presAssocID="{DC321E98-7944-428F-AE79-A1C2E95D14A7}" presName="hierChild5" presStyleCnt="0"/>
      <dgm:spPr/>
    </dgm:pt>
    <dgm:pt modelId="{5065DAA4-433B-4E2D-B81A-745BCAE6710A}" type="pres">
      <dgm:prSet presAssocID="{902EBED0-DB60-43AA-8584-0640E880A77D}" presName="hierChild3" presStyleCnt="0"/>
      <dgm:spPr/>
    </dgm:pt>
  </dgm:ptLst>
  <dgm:cxnLst>
    <dgm:cxn modelId="{F2860427-0E5C-4ACA-8A29-DE9E6B253963}" srcId="{902EBED0-DB60-43AA-8584-0640E880A77D}" destId="{236465E2-9D6B-475D-BC3A-F46A3BA2CED2}" srcOrd="0" destOrd="0" parTransId="{B2ADEE30-AC91-4EEC-8F1C-D53377F9DE30}" sibTransId="{21FB0681-9776-41FC-BBE4-C0C36160DB33}"/>
    <dgm:cxn modelId="{97F9992C-59B4-440C-9C84-35C9063C99E6}" type="presOf" srcId="{236465E2-9D6B-475D-BC3A-F46A3BA2CED2}" destId="{B13A6D04-714B-4456-A155-20D965BB2ECF}" srcOrd="1" destOrd="0" presId="urn:microsoft.com/office/officeart/2005/8/layout/orgChart1"/>
    <dgm:cxn modelId="{EAB04A68-6B63-4527-8EB9-96E889287D46}" type="presOf" srcId="{902EBED0-DB60-43AA-8584-0640E880A77D}" destId="{FC926D7B-D787-4559-BCBA-6AC68105566A}" srcOrd="1" destOrd="0" presId="urn:microsoft.com/office/officeart/2005/8/layout/orgChart1"/>
    <dgm:cxn modelId="{D95F987C-49D8-4830-AA1E-59F3865F0792}" type="presOf" srcId="{DC321E98-7944-428F-AE79-A1C2E95D14A7}" destId="{4EB5A2FE-8C67-416B-A3CA-17867B1EE11B}" srcOrd="0" destOrd="0" presId="urn:microsoft.com/office/officeart/2005/8/layout/orgChart1"/>
    <dgm:cxn modelId="{85EF8882-8AD5-4E42-ACE4-F68BC7FB4320}" type="presOf" srcId="{236465E2-9D6B-475D-BC3A-F46A3BA2CED2}" destId="{155F3A6D-C4A2-4091-A8CD-6DAC21F3A908}" srcOrd="0" destOrd="0" presId="urn:microsoft.com/office/officeart/2005/8/layout/orgChart1"/>
    <dgm:cxn modelId="{62BB329A-7B76-47D5-86A0-CF1FAAE2CBC6}" type="presOf" srcId="{9E66B044-F07D-4598-9661-9D57A8E4F6BA}" destId="{8D1AAE80-AE9E-4993-BE10-5A5B94AD648B}" srcOrd="0" destOrd="0" presId="urn:microsoft.com/office/officeart/2005/8/layout/orgChart1"/>
    <dgm:cxn modelId="{91F76FA0-58EC-4F60-AE90-102A240B5371}" type="presOf" srcId="{7C11E1BA-B6EA-4432-BF9E-B8B7474780FC}" destId="{9A61A595-D515-4831-AA89-118AA3A79382}" srcOrd="0" destOrd="0" presId="urn:microsoft.com/office/officeart/2005/8/layout/orgChart1"/>
    <dgm:cxn modelId="{2DB80FAF-DF06-428F-9BB9-7A2685630E58}" srcId="{902EBED0-DB60-43AA-8584-0640E880A77D}" destId="{DC321E98-7944-428F-AE79-A1C2E95D14A7}" srcOrd="1" destOrd="0" parTransId="{7C11E1BA-B6EA-4432-BF9E-B8B7474780FC}" sibTransId="{FFA736BB-22E9-405D-AA7D-425A8F1C548D}"/>
    <dgm:cxn modelId="{C0AFF9BD-660D-4B97-ABCB-9A2221886EB0}" type="presOf" srcId="{902EBED0-DB60-43AA-8584-0640E880A77D}" destId="{8DBDCC43-6A5A-4C4A-8A82-FD940DE9550E}" srcOrd="0" destOrd="0" presId="urn:microsoft.com/office/officeart/2005/8/layout/orgChart1"/>
    <dgm:cxn modelId="{1A6400E7-96C3-4D19-A63C-BEC2B076473C}" type="presOf" srcId="{B2ADEE30-AC91-4EEC-8F1C-D53377F9DE30}" destId="{0E5915C7-656A-4643-A93B-A31018C29B22}" srcOrd="0" destOrd="0" presId="urn:microsoft.com/office/officeart/2005/8/layout/orgChart1"/>
    <dgm:cxn modelId="{0E92A4E8-BAD6-45A0-99E9-19352ECFD135}" srcId="{9E66B044-F07D-4598-9661-9D57A8E4F6BA}" destId="{902EBED0-DB60-43AA-8584-0640E880A77D}" srcOrd="0" destOrd="0" parTransId="{97AB23B6-F1E7-4548-B265-D210C758B61A}" sibTransId="{D3712A37-89EE-40F2-BB44-33E0E99E0AC2}"/>
    <dgm:cxn modelId="{74AD86F8-D4C5-437C-8095-F2539DDD2F91}" type="presOf" srcId="{DC321E98-7944-428F-AE79-A1C2E95D14A7}" destId="{61000E75-522D-4282-9FE3-65D344E601CA}" srcOrd="1" destOrd="0" presId="urn:microsoft.com/office/officeart/2005/8/layout/orgChart1"/>
    <dgm:cxn modelId="{ACFA5882-DE86-4FBC-B56A-69AFF5DDCC88}" type="presParOf" srcId="{8D1AAE80-AE9E-4993-BE10-5A5B94AD648B}" destId="{4BBBD373-092D-4B64-8771-11AA3D844870}" srcOrd="0" destOrd="0" presId="urn:microsoft.com/office/officeart/2005/8/layout/orgChart1"/>
    <dgm:cxn modelId="{0957A1B2-0692-43AB-A77C-3BDA7C9C6D96}" type="presParOf" srcId="{4BBBD373-092D-4B64-8771-11AA3D844870}" destId="{DE8C6911-9093-4A36-8341-DDCB4D4C4FF9}" srcOrd="0" destOrd="0" presId="urn:microsoft.com/office/officeart/2005/8/layout/orgChart1"/>
    <dgm:cxn modelId="{9A944021-1537-467E-9177-8275A57225E1}" type="presParOf" srcId="{DE8C6911-9093-4A36-8341-DDCB4D4C4FF9}" destId="{8DBDCC43-6A5A-4C4A-8A82-FD940DE9550E}" srcOrd="0" destOrd="0" presId="urn:microsoft.com/office/officeart/2005/8/layout/orgChart1"/>
    <dgm:cxn modelId="{50A5E7CC-D628-4BBE-BF36-C353732A0D2E}" type="presParOf" srcId="{DE8C6911-9093-4A36-8341-DDCB4D4C4FF9}" destId="{FC926D7B-D787-4559-BCBA-6AC68105566A}" srcOrd="1" destOrd="0" presId="urn:microsoft.com/office/officeart/2005/8/layout/orgChart1"/>
    <dgm:cxn modelId="{EC825E7D-6C78-487D-A8D8-BC122FF2D13C}" type="presParOf" srcId="{4BBBD373-092D-4B64-8771-11AA3D844870}" destId="{E3995128-5998-4FEE-8B4D-92F268630893}" srcOrd="1" destOrd="0" presId="urn:microsoft.com/office/officeart/2005/8/layout/orgChart1"/>
    <dgm:cxn modelId="{6006F7A8-E220-4268-BDF4-8A44E7CC0BB6}" type="presParOf" srcId="{E3995128-5998-4FEE-8B4D-92F268630893}" destId="{0E5915C7-656A-4643-A93B-A31018C29B22}" srcOrd="0" destOrd="0" presId="urn:microsoft.com/office/officeart/2005/8/layout/orgChart1"/>
    <dgm:cxn modelId="{AE85CA3B-A23F-4FD7-ADA9-74874EC237AF}" type="presParOf" srcId="{E3995128-5998-4FEE-8B4D-92F268630893}" destId="{DDD16D7F-C291-4FE9-893F-E748A6541F20}" srcOrd="1" destOrd="0" presId="urn:microsoft.com/office/officeart/2005/8/layout/orgChart1"/>
    <dgm:cxn modelId="{2A99FD3B-0631-4087-B199-367FF0F49065}" type="presParOf" srcId="{DDD16D7F-C291-4FE9-893F-E748A6541F20}" destId="{EB8C027F-E191-4D0A-8C47-AA095BFA3D52}" srcOrd="0" destOrd="0" presId="urn:microsoft.com/office/officeart/2005/8/layout/orgChart1"/>
    <dgm:cxn modelId="{10B9AC59-995B-45AA-B590-9F9E742793AD}" type="presParOf" srcId="{EB8C027F-E191-4D0A-8C47-AA095BFA3D52}" destId="{155F3A6D-C4A2-4091-A8CD-6DAC21F3A908}" srcOrd="0" destOrd="0" presId="urn:microsoft.com/office/officeart/2005/8/layout/orgChart1"/>
    <dgm:cxn modelId="{D2CDF42E-5C8C-43B7-B7FC-2A25BF4F61E1}" type="presParOf" srcId="{EB8C027F-E191-4D0A-8C47-AA095BFA3D52}" destId="{B13A6D04-714B-4456-A155-20D965BB2ECF}" srcOrd="1" destOrd="0" presId="urn:microsoft.com/office/officeart/2005/8/layout/orgChart1"/>
    <dgm:cxn modelId="{E56427DD-0BD2-440B-8061-9A61E8ADB79F}" type="presParOf" srcId="{DDD16D7F-C291-4FE9-893F-E748A6541F20}" destId="{66AB12C2-C91B-4999-9A31-D6FA809371E2}" srcOrd="1" destOrd="0" presId="urn:microsoft.com/office/officeart/2005/8/layout/orgChart1"/>
    <dgm:cxn modelId="{E7FB9FF2-3FD3-4F29-B12E-8762E27F4A46}" type="presParOf" srcId="{DDD16D7F-C291-4FE9-893F-E748A6541F20}" destId="{F4281204-5E40-4D2A-ACB3-C7A0CF8074B8}" srcOrd="2" destOrd="0" presId="urn:microsoft.com/office/officeart/2005/8/layout/orgChart1"/>
    <dgm:cxn modelId="{4CEBE5E3-B30D-43C7-A5DA-4A541332B9FE}" type="presParOf" srcId="{E3995128-5998-4FEE-8B4D-92F268630893}" destId="{9A61A595-D515-4831-AA89-118AA3A79382}" srcOrd="2" destOrd="0" presId="urn:microsoft.com/office/officeart/2005/8/layout/orgChart1"/>
    <dgm:cxn modelId="{EDA3C5A4-BF0E-4169-81E6-136B9E411BEE}" type="presParOf" srcId="{E3995128-5998-4FEE-8B4D-92F268630893}" destId="{AD389216-FEB9-4AED-8B06-2BDC959C1D70}" srcOrd="3" destOrd="0" presId="urn:microsoft.com/office/officeart/2005/8/layout/orgChart1"/>
    <dgm:cxn modelId="{0AB9F20D-0591-4F6A-B9A7-729381406BA7}" type="presParOf" srcId="{AD389216-FEB9-4AED-8B06-2BDC959C1D70}" destId="{E5055B57-8439-4680-8AFA-1F3738D462C9}" srcOrd="0" destOrd="0" presId="urn:microsoft.com/office/officeart/2005/8/layout/orgChart1"/>
    <dgm:cxn modelId="{2D805A22-DBA0-414A-9D56-CDD609B08D8E}" type="presParOf" srcId="{E5055B57-8439-4680-8AFA-1F3738D462C9}" destId="{4EB5A2FE-8C67-416B-A3CA-17867B1EE11B}" srcOrd="0" destOrd="0" presId="urn:microsoft.com/office/officeart/2005/8/layout/orgChart1"/>
    <dgm:cxn modelId="{FE52CBB3-17AF-4342-B7D0-0C372107B039}" type="presParOf" srcId="{E5055B57-8439-4680-8AFA-1F3738D462C9}" destId="{61000E75-522D-4282-9FE3-65D344E601CA}" srcOrd="1" destOrd="0" presId="urn:microsoft.com/office/officeart/2005/8/layout/orgChart1"/>
    <dgm:cxn modelId="{FA6D2AB0-D8E9-46E7-8E54-1E85C07C1DAD}" type="presParOf" srcId="{AD389216-FEB9-4AED-8B06-2BDC959C1D70}" destId="{0B673DBF-16F3-4EBA-9F4B-9658FF44CB37}" srcOrd="1" destOrd="0" presId="urn:microsoft.com/office/officeart/2005/8/layout/orgChart1"/>
    <dgm:cxn modelId="{F35E5B3F-602C-4D5D-B47C-FFD6656E5CC4}" type="presParOf" srcId="{AD389216-FEB9-4AED-8B06-2BDC959C1D70}" destId="{98866C42-BAED-4C25-9070-00CB4606EE0E}" srcOrd="2" destOrd="0" presId="urn:microsoft.com/office/officeart/2005/8/layout/orgChart1"/>
    <dgm:cxn modelId="{9AFBFA61-B8AF-413D-98A9-5D495AFC309D}" type="presParOf" srcId="{4BBBD373-092D-4B64-8771-11AA3D844870}" destId="{5065DAA4-433B-4E2D-B81A-745BCAE6710A}"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E69E681-D531-4011-B667-B173C44C1991}" type="doc">
      <dgm:prSet loTypeId="urn:microsoft.com/office/officeart/2011/layout/HexagonRadial" loCatId="officeonline" qsTypeId="urn:microsoft.com/office/officeart/2005/8/quickstyle/simple1" qsCatId="simple" csTypeId="urn:microsoft.com/office/officeart/2005/8/colors/colorful1" csCatId="colorful" phldr="1"/>
      <dgm:spPr/>
      <dgm:t>
        <a:bodyPr/>
        <a:lstStyle/>
        <a:p>
          <a:endParaRPr lang="en-US"/>
        </a:p>
      </dgm:t>
    </dgm:pt>
    <dgm:pt modelId="{0B77BEE6-70B4-4965-A663-CD6084D8CA2D}">
      <dgm:prSet phldrT="[Text]"/>
      <dgm:spPr/>
      <dgm:t>
        <a:bodyPr/>
        <a:lstStyle/>
        <a:p>
          <a:r>
            <a:rPr lang="en-US" b="0" dirty="0">
              <a:solidFill>
                <a:schemeClr val="tx1"/>
              </a:solidFill>
              <a:latin typeface="+mj-lt"/>
            </a:rPr>
            <a:t>Work-Study</a:t>
          </a:r>
        </a:p>
      </dgm:t>
    </dgm:pt>
    <dgm:pt modelId="{97264BBB-2393-4957-82D6-7498ABE7FB71}" type="parTrans" cxnId="{793E3B7C-A3B4-4809-950C-BDD929B91CAA}">
      <dgm:prSet/>
      <dgm:spPr/>
      <dgm:t>
        <a:bodyPr/>
        <a:lstStyle/>
        <a:p>
          <a:endParaRPr lang="en-US"/>
        </a:p>
      </dgm:t>
    </dgm:pt>
    <dgm:pt modelId="{F9411811-F390-4D04-B1C4-284F40532DE3}" type="sibTrans" cxnId="{793E3B7C-A3B4-4809-950C-BDD929B91CAA}">
      <dgm:prSet/>
      <dgm:spPr/>
      <dgm:t>
        <a:bodyPr/>
        <a:lstStyle/>
        <a:p>
          <a:endParaRPr lang="en-US"/>
        </a:p>
      </dgm:t>
    </dgm:pt>
    <dgm:pt modelId="{3002F41C-8EDD-4468-85AB-CCF768CF9EC3}">
      <dgm:prSet phldrT="[Text]"/>
      <dgm:spPr/>
      <dgm:t>
        <a:bodyPr/>
        <a:lstStyle/>
        <a:p>
          <a:r>
            <a:rPr lang="en-US" b="0" i="0" dirty="0">
              <a:solidFill>
                <a:schemeClr val="tx1"/>
              </a:solidFill>
              <a:latin typeface="+mj-lt"/>
            </a:rPr>
            <a:t>Tutoring</a:t>
          </a:r>
          <a:endParaRPr lang="en-US" b="0" dirty="0">
            <a:solidFill>
              <a:schemeClr val="tx1"/>
            </a:solidFill>
            <a:latin typeface="+mj-lt"/>
          </a:endParaRPr>
        </a:p>
      </dgm:t>
    </dgm:pt>
    <dgm:pt modelId="{043837AA-B867-4BFA-9451-6E69B76145A5}" type="parTrans" cxnId="{92FE78E5-A6F3-44FF-B7A8-1050FDE74CEF}">
      <dgm:prSet/>
      <dgm:spPr/>
      <dgm:t>
        <a:bodyPr/>
        <a:lstStyle/>
        <a:p>
          <a:endParaRPr lang="en-US"/>
        </a:p>
      </dgm:t>
    </dgm:pt>
    <dgm:pt modelId="{32FBD4D1-D131-446F-A7E6-D6C5A89CDBB9}" type="sibTrans" cxnId="{92FE78E5-A6F3-44FF-B7A8-1050FDE74CEF}">
      <dgm:prSet/>
      <dgm:spPr/>
      <dgm:t>
        <a:bodyPr/>
        <a:lstStyle/>
        <a:p>
          <a:endParaRPr lang="en-US"/>
        </a:p>
      </dgm:t>
    </dgm:pt>
    <dgm:pt modelId="{EA113B76-7E47-4616-AB17-AB859AB51D6D}">
      <dgm:prSet phldrT="[Text]"/>
      <dgm:spPr/>
      <dgm:t>
        <a:bodyPr/>
        <a:lstStyle/>
        <a:p>
          <a:r>
            <a:rPr lang="en-US" b="0" i="0" dirty="0">
              <a:solidFill>
                <a:schemeClr val="tx1"/>
              </a:solidFill>
              <a:latin typeface="+mj-lt"/>
            </a:rPr>
            <a:t>Fitness Center</a:t>
          </a:r>
          <a:endParaRPr lang="en-US" b="0" dirty="0">
            <a:solidFill>
              <a:schemeClr val="tx1"/>
            </a:solidFill>
            <a:latin typeface="+mj-lt"/>
          </a:endParaRPr>
        </a:p>
      </dgm:t>
    </dgm:pt>
    <dgm:pt modelId="{2AD71F86-7CAC-42F2-AF9C-423A242EB2BE}" type="parTrans" cxnId="{EE5AC268-A039-44EC-9827-FA306B84E254}">
      <dgm:prSet/>
      <dgm:spPr/>
      <dgm:t>
        <a:bodyPr/>
        <a:lstStyle/>
        <a:p>
          <a:endParaRPr lang="en-US"/>
        </a:p>
      </dgm:t>
    </dgm:pt>
    <dgm:pt modelId="{6910CE63-0DA2-44E4-A5E1-6EB0E0D116EE}" type="sibTrans" cxnId="{EE5AC268-A039-44EC-9827-FA306B84E254}">
      <dgm:prSet/>
      <dgm:spPr/>
      <dgm:t>
        <a:bodyPr/>
        <a:lstStyle/>
        <a:p>
          <a:endParaRPr lang="en-US"/>
        </a:p>
      </dgm:t>
    </dgm:pt>
    <dgm:pt modelId="{B2935345-28F4-47C2-8D1B-D3F026F3F3FC}">
      <dgm:prSet phldrT="[Text]"/>
      <dgm:spPr/>
      <dgm:t>
        <a:bodyPr/>
        <a:lstStyle/>
        <a:p>
          <a:r>
            <a:rPr lang="en-US" b="0" dirty="0">
              <a:solidFill>
                <a:schemeClr val="tx1"/>
              </a:solidFill>
              <a:latin typeface="+mj-lt"/>
            </a:rPr>
            <a:t>Library</a:t>
          </a:r>
        </a:p>
      </dgm:t>
    </dgm:pt>
    <dgm:pt modelId="{A55A9185-3E04-45EA-ABF9-A7AB37F41903}" type="parTrans" cxnId="{A693AF09-303F-407C-A5DD-3F293A4F9DC3}">
      <dgm:prSet/>
      <dgm:spPr/>
      <dgm:t>
        <a:bodyPr/>
        <a:lstStyle/>
        <a:p>
          <a:endParaRPr lang="en-US"/>
        </a:p>
      </dgm:t>
    </dgm:pt>
    <dgm:pt modelId="{0CB7395D-866A-4E9F-B32F-74FED7FA05C3}" type="sibTrans" cxnId="{A693AF09-303F-407C-A5DD-3F293A4F9DC3}">
      <dgm:prSet/>
      <dgm:spPr/>
      <dgm:t>
        <a:bodyPr/>
        <a:lstStyle/>
        <a:p>
          <a:endParaRPr lang="en-US"/>
        </a:p>
      </dgm:t>
    </dgm:pt>
    <dgm:pt modelId="{8514A567-7BD3-45F4-B372-214677427C79}">
      <dgm:prSet phldrT="[Text]"/>
      <dgm:spPr/>
      <dgm:t>
        <a:bodyPr/>
        <a:lstStyle/>
        <a:p>
          <a:r>
            <a:rPr lang="en-US" b="0" i="0" dirty="0">
              <a:solidFill>
                <a:schemeClr val="tx1"/>
              </a:solidFill>
              <a:latin typeface="+mj-lt"/>
            </a:rPr>
            <a:t>Computer Lab</a:t>
          </a:r>
          <a:endParaRPr lang="en-US" b="0" dirty="0">
            <a:solidFill>
              <a:schemeClr val="tx1"/>
            </a:solidFill>
            <a:latin typeface="+mj-lt"/>
          </a:endParaRPr>
        </a:p>
      </dgm:t>
    </dgm:pt>
    <dgm:pt modelId="{4F145852-DBCE-4FA3-B469-76AE0619AEE4}" type="parTrans" cxnId="{DD7EE880-0C33-42D6-9E8C-C834F829CC7C}">
      <dgm:prSet/>
      <dgm:spPr/>
      <dgm:t>
        <a:bodyPr/>
        <a:lstStyle/>
        <a:p>
          <a:endParaRPr lang="en-US"/>
        </a:p>
      </dgm:t>
    </dgm:pt>
    <dgm:pt modelId="{EEC4157E-26FD-478D-B7D7-2B6ED7A1852B}" type="sibTrans" cxnId="{DD7EE880-0C33-42D6-9E8C-C834F829CC7C}">
      <dgm:prSet/>
      <dgm:spPr/>
      <dgm:t>
        <a:bodyPr/>
        <a:lstStyle/>
        <a:p>
          <a:endParaRPr lang="en-US"/>
        </a:p>
      </dgm:t>
    </dgm:pt>
    <dgm:pt modelId="{FBFD155F-A83D-4020-8AFB-BC2C778471C1}">
      <dgm:prSet phldrT="[Text]"/>
      <dgm:spPr/>
      <dgm:t>
        <a:bodyPr/>
        <a:lstStyle/>
        <a:p>
          <a:r>
            <a:rPr lang="en-US" b="0" dirty="0">
              <a:solidFill>
                <a:schemeClr val="tx1"/>
              </a:solidFill>
              <a:latin typeface="+mj-lt"/>
            </a:rPr>
            <a:t>Student Life</a:t>
          </a:r>
        </a:p>
      </dgm:t>
    </dgm:pt>
    <dgm:pt modelId="{D1BC07A5-4C14-4979-8956-1D682ECF345A}" type="parTrans" cxnId="{C45C8791-672A-4736-9CCB-5D75F2C97BA0}">
      <dgm:prSet/>
      <dgm:spPr/>
      <dgm:t>
        <a:bodyPr/>
        <a:lstStyle/>
        <a:p>
          <a:endParaRPr lang="en-US"/>
        </a:p>
      </dgm:t>
    </dgm:pt>
    <dgm:pt modelId="{50EFD683-3A7E-4287-B22E-B82C466DE81F}" type="sibTrans" cxnId="{C45C8791-672A-4736-9CCB-5D75F2C97BA0}">
      <dgm:prSet/>
      <dgm:spPr/>
      <dgm:t>
        <a:bodyPr/>
        <a:lstStyle/>
        <a:p>
          <a:endParaRPr lang="en-US"/>
        </a:p>
      </dgm:t>
    </dgm:pt>
    <dgm:pt modelId="{4A656FFC-7EB6-4747-AD66-7EA5659DEB64}">
      <dgm:prSet phldrT="[Text]"/>
      <dgm:spPr/>
      <dgm:t>
        <a:bodyPr/>
        <a:lstStyle/>
        <a:p>
          <a:r>
            <a:rPr lang="en-US" b="0" dirty="0">
              <a:solidFill>
                <a:schemeClr val="tx1"/>
              </a:solidFill>
              <a:latin typeface="+mj-lt"/>
            </a:rPr>
            <a:t>Outreach</a:t>
          </a:r>
        </a:p>
      </dgm:t>
    </dgm:pt>
    <dgm:pt modelId="{58F48B35-AA19-42F4-B06A-BB76313B987F}" type="parTrans" cxnId="{7FFF4D48-50C7-4FF2-A0D9-4DB9E4AF6F7C}">
      <dgm:prSet/>
      <dgm:spPr/>
      <dgm:t>
        <a:bodyPr/>
        <a:lstStyle/>
        <a:p>
          <a:endParaRPr lang="en-US"/>
        </a:p>
      </dgm:t>
    </dgm:pt>
    <dgm:pt modelId="{9A71728B-2BC1-4117-842A-0ECA3553F1F2}" type="sibTrans" cxnId="{7FFF4D48-50C7-4FF2-A0D9-4DB9E4AF6F7C}">
      <dgm:prSet/>
      <dgm:spPr/>
      <dgm:t>
        <a:bodyPr/>
        <a:lstStyle/>
        <a:p>
          <a:endParaRPr lang="en-US"/>
        </a:p>
      </dgm:t>
    </dgm:pt>
    <dgm:pt modelId="{2396648C-2356-4879-93B9-868B1633E099}" type="pres">
      <dgm:prSet presAssocID="{1E69E681-D531-4011-B667-B173C44C1991}" presName="Name0" presStyleCnt="0">
        <dgm:presLayoutVars>
          <dgm:chMax val="1"/>
          <dgm:chPref val="1"/>
          <dgm:dir/>
          <dgm:animOne val="branch"/>
          <dgm:animLvl val="lvl"/>
        </dgm:presLayoutVars>
      </dgm:prSet>
      <dgm:spPr/>
    </dgm:pt>
    <dgm:pt modelId="{69AD95CC-3379-4A73-B0BF-72FA9135A68F}" type="pres">
      <dgm:prSet presAssocID="{0B77BEE6-70B4-4965-A663-CD6084D8CA2D}" presName="Parent" presStyleLbl="node0" presStyleIdx="0" presStyleCnt="1">
        <dgm:presLayoutVars>
          <dgm:chMax val="6"/>
          <dgm:chPref val="6"/>
        </dgm:presLayoutVars>
      </dgm:prSet>
      <dgm:spPr/>
    </dgm:pt>
    <dgm:pt modelId="{062B848C-815F-4031-82BA-27CC31E574B6}" type="pres">
      <dgm:prSet presAssocID="{3002F41C-8EDD-4468-85AB-CCF768CF9EC3}" presName="Accent1" presStyleCnt="0"/>
      <dgm:spPr/>
    </dgm:pt>
    <dgm:pt modelId="{E786A68A-645F-4002-9872-A4099C656C83}" type="pres">
      <dgm:prSet presAssocID="{3002F41C-8EDD-4468-85AB-CCF768CF9EC3}" presName="Accent" presStyleLbl="bgShp" presStyleIdx="0" presStyleCnt="6"/>
      <dgm:spPr/>
    </dgm:pt>
    <dgm:pt modelId="{389192F7-F7B1-40C9-846A-3396CBDE3119}" type="pres">
      <dgm:prSet presAssocID="{3002F41C-8EDD-4468-85AB-CCF768CF9EC3}" presName="Child1" presStyleLbl="node1" presStyleIdx="0" presStyleCnt="6">
        <dgm:presLayoutVars>
          <dgm:chMax val="0"/>
          <dgm:chPref val="0"/>
          <dgm:bulletEnabled val="1"/>
        </dgm:presLayoutVars>
      </dgm:prSet>
      <dgm:spPr/>
    </dgm:pt>
    <dgm:pt modelId="{27A166D3-939A-4AD7-8DDD-183F20730EB6}" type="pres">
      <dgm:prSet presAssocID="{EA113B76-7E47-4616-AB17-AB859AB51D6D}" presName="Accent2" presStyleCnt="0"/>
      <dgm:spPr/>
    </dgm:pt>
    <dgm:pt modelId="{DDA1AB3F-573E-41A2-8EF8-8BE47107F68C}" type="pres">
      <dgm:prSet presAssocID="{EA113B76-7E47-4616-AB17-AB859AB51D6D}" presName="Accent" presStyleLbl="bgShp" presStyleIdx="1" presStyleCnt="6" custLinFactX="-100000" custLinFactY="230432" custLinFactNeighborX="-156887" custLinFactNeighborY="300000"/>
      <dgm:spPr/>
    </dgm:pt>
    <dgm:pt modelId="{20A57795-2D8B-43B8-A094-8626EE386001}" type="pres">
      <dgm:prSet presAssocID="{EA113B76-7E47-4616-AB17-AB859AB51D6D}" presName="Child2" presStyleLbl="node1" presStyleIdx="1" presStyleCnt="6">
        <dgm:presLayoutVars>
          <dgm:chMax val="0"/>
          <dgm:chPref val="0"/>
          <dgm:bulletEnabled val="1"/>
        </dgm:presLayoutVars>
      </dgm:prSet>
      <dgm:spPr/>
    </dgm:pt>
    <dgm:pt modelId="{10B11F32-4C27-4147-96FD-B799F13C52B1}" type="pres">
      <dgm:prSet presAssocID="{B2935345-28F4-47C2-8D1B-D3F026F3F3FC}" presName="Accent3" presStyleCnt="0"/>
      <dgm:spPr/>
    </dgm:pt>
    <dgm:pt modelId="{D34B6688-F82E-4C7C-BCFC-2034F2DC21B1}" type="pres">
      <dgm:prSet presAssocID="{B2935345-28F4-47C2-8D1B-D3F026F3F3FC}" presName="Accent" presStyleLbl="bgShp" presStyleIdx="2" presStyleCnt="6" custLinFactY="-100000" custLinFactNeighborX="-31561" custLinFactNeighborY="-195320"/>
      <dgm:spPr/>
    </dgm:pt>
    <dgm:pt modelId="{47A92EF8-0821-4686-BF33-32E42AF054E8}" type="pres">
      <dgm:prSet presAssocID="{B2935345-28F4-47C2-8D1B-D3F026F3F3FC}" presName="Child3" presStyleLbl="node1" presStyleIdx="2" presStyleCnt="6">
        <dgm:presLayoutVars>
          <dgm:chMax val="0"/>
          <dgm:chPref val="0"/>
          <dgm:bulletEnabled val="1"/>
        </dgm:presLayoutVars>
      </dgm:prSet>
      <dgm:spPr/>
    </dgm:pt>
    <dgm:pt modelId="{C2723F32-2F7C-4920-82CE-D9755B03DC4F}" type="pres">
      <dgm:prSet presAssocID="{8514A567-7BD3-45F4-B372-214677427C79}" presName="Accent4" presStyleCnt="0"/>
      <dgm:spPr/>
    </dgm:pt>
    <dgm:pt modelId="{CA4FA584-D59F-4E42-9AC9-20EA9037F5E4}" type="pres">
      <dgm:prSet presAssocID="{8514A567-7BD3-45F4-B372-214677427C79}" presName="Accent" presStyleLbl="bgShp" presStyleIdx="3" presStyleCnt="6" custLinFactX="-100000" custLinFactY="-200000" custLinFactNeighborX="-185986" custLinFactNeighborY="-299676"/>
      <dgm:spPr/>
    </dgm:pt>
    <dgm:pt modelId="{A2306791-AD59-4F1E-86E4-264DF306853A}" type="pres">
      <dgm:prSet presAssocID="{8514A567-7BD3-45F4-B372-214677427C79}" presName="Child4" presStyleLbl="node1" presStyleIdx="3" presStyleCnt="6">
        <dgm:presLayoutVars>
          <dgm:chMax val="0"/>
          <dgm:chPref val="0"/>
          <dgm:bulletEnabled val="1"/>
        </dgm:presLayoutVars>
      </dgm:prSet>
      <dgm:spPr/>
    </dgm:pt>
    <dgm:pt modelId="{140D4FCC-E1A3-4EF2-9091-EE0CBB1898A4}" type="pres">
      <dgm:prSet presAssocID="{FBFD155F-A83D-4020-8AFB-BC2C778471C1}" presName="Accent5" presStyleCnt="0"/>
      <dgm:spPr/>
    </dgm:pt>
    <dgm:pt modelId="{3C490377-36B7-49B8-804F-F33DDEB03D3D}" type="pres">
      <dgm:prSet presAssocID="{FBFD155F-A83D-4020-8AFB-BC2C778471C1}" presName="Accent" presStyleLbl="bgShp" presStyleIdx="4" presStyleCnt="6" custLinFactY="7217" custLinFactNeighborX="-86227" custLinFactNeighborY="100000"/>
      <dgm:spPr/>
    </dgm:pt>
    <dgm:pt modelId="{A7535155-AEA2-446C-9AB5-ECE52B558BED}" type="pres">
      <dgm:prSet presAssocID="{FBFD155F-A83D-4020-8AFB-BC2C778471C1}" presName="Child5" presStyleLbl="node1" presStyleIdx="4" presStyleCnt="6">
        <dgm:presLayoutVars>
          <dgm:chMax val="0"/>
          <dgm:chPref val="0"/>
          <dgm:bulletEnabled val="1"/>
        </dgm:presLayoutVars>
      </dgm:prSet>
      <dgm:spPr/>
    </dgm:pt>
    <dgm:pt modelId="{BBA0171A-1D01-48F6-927B-E98CEDF36C51}" type="pres">
      <dgm:prSet presAssocID="{4A656FFC-7EB6-4747-AD66-7EA5659DEB64}" presName="Accent6" presStyleCnt="0"/>
      <dgm:spPr/>
    </dgm:pt>
    <dgm:pt modelId="{851CCD39-6205-428F-8D61-A00C0FB47947}" type="pres">
      <dgm:prSet presAssocID="{4A656FFC-7EB6-4747-AD66-7EA5659DEB64}" presName="Accent" presStyleLbl="bgShp" presStyleIdx="5" presStyleCnt="6" custLinFactX="162153" custLinFactY="100000" custLinFactNeighborX="200000" custLinFactNeighborY="195756"/>
      <dgm:spPr/>
    </dgm:pt>
    <dgm:pt modelId="{D39CC2E8-C032-44BA-90D8-989F6976E989}" type="pres">
      <dgm:prSet presAssocID="{4A656FFC-7EB6-4747-AD66-7EA5659DEB64}" presName="Child6" presStyleLbl="node1" presStyleIdx="5" presStyleCnt="6">
        <dgm:presLayoutVars>
          <dgm:chMax val="0"/>
          <dgm:chPref val="0"/>
          <dgm:bulletEnabled val="1"/>
        </dgm:presLayoutVars>
      </dgm:prSet>
      <dgm:spPr/>
    </dgm:pt>
  </dgm:ptLst>
  <dgm:cxnLst>
    <dgm:cxn modelId="{A693AF09-303F-407C-A5DD-3F293A4F9DC3}" srcId="{0B77BEE6-70B4-4965-A663-CD6084D8CA2D}" destId="{B2935345-28F4-47C2-8D1B-D3F026F3F3FC}" srcOrd="2" destOrd="0" parTransId="{A55A9185-3E04-45EA-ABF9-A7AB37F41903}" sibTransId="{0CB7395D-866A-4E9F-B32F-74FED7FA05C3}"/>
    <dgm:cxn modelId="{60F65A2E-3147-413A-BC9D-C59D98BFF1EE}" type="presOf" srcId="{EA113B76-7E47-4616-AB17-AB859AB51D6D}" destId="{20A57795-2D8B-43B8-A094-8626EE386001}" srcOrd="0" destOrd="0" presId="urn:microsoft.com/office/officeart/2011/layout/HexagonRadial"/>
    <dgm:cxn modelId="{8B6CA630-4857-4BF5-A9CD-3276BA9F8A06}" type="presOf" srcId="{1E69E681-D531-4011-B667-B173C44C1991}" destId="{2396648C-2356-4879-93B9-868B1633E099}" srcOrd="0" destOrd="0" presId="urn:microsoft.com/office/officeart/2011/layout/HexagonRadial"/>
    <dgm:cxn modelId="{7FFF4D48-50C7-4FF2-A0D9-4DB9E4AF6F7C}" srcId="{0B77BEE6-70B4-4965-A663-CD6084D8CA2D}" destId="{4A656FFC-7EB6-4747-AD66-7EA5659DEB64}" srcOrd="5" destOrd="0" parTransId="{58F48B35-AA19-42F4-B06A-BB76313B987F}" sibTransId="{9A71728B-2BC1-4117-842A-0ECA3553F1F2}"/>
    <dgm:cxn modelId="{EE5AC268-A039-44EC-9827-FA306B84E254}" srcId="{0B77BEE6-70B4-4965-A663-CD6084D8CA2D}" destId="{EA113B76-7E47-4616-AB17-AB859AB51D6D}" srcOrd="1" destOrd="0" parTransId="{2AD71F86-7CAC-42F2-AF9C-423A242EB2BE}" sibTransId="{6910CE63-0DA2-44E4-A5E1-6EB0E0D116EE}"/>
    <dgm:cxn modelId="{DE570350-DD4F-41BD-82EA-EEAE2AC4DD01}" type="presOf" srcId="{B2935345-28F4-47C2-8D1B-D3F026F3F3FC}" destId="{47A92EF8-0821-4686-BF33-32E42AF054E8}" srcOrd="0" destOrd="0" presId="urn:microsoft.com/office/officeart/2011/layout/HexagonRadial"/>
    <dgm:cxn modelId="{793E3B7C-A3B4-4809-950C-BDD929B91CAA}" srcId="{1E69E681-D531-4011-B667-B173C44C1991}" destId="{0B77BEE6-70B4-4965-A663-CD6084D8CA2D}" srcOrd="0" destOrd="0" parTransId="{97264BBB-2393-4957-82D6-7498ABE7FB71}" sibTransId="{F9411811-F390-4D04-B1C4-284F40532DE3}"/>
    <dgm:cxn modelId="{DD7EE880-0C33-42D6-9E8C-C834F829CC7C}" srcId="{0B77BEE6-70B4-4965-A663-CD6084D8CA2D}" destId="{8514A567-7BD3-45F4-B372-214677427C79}" srcOrd="3" destOrd="0" parTransId="{4F145852-DBCE-4FA3-B469-76AE0619AEE4}" sibTransId="{EEC4157E-26FD-478D-B7D7-2B6ED7A1852B}"/>
    <dgm:cxn modelId="{C45C8791-672A-4736-9CCB-5D75F2C97BA0}" srcId="{0B77BEE6-70B4-4965-A663-CD6084D8CA2D}" destId="{FBFD155F-A83D-4020-8AFB-BC2C778471C1}" srcOrd="4" destOrd="0" parTransId="{D1BC07A5-4C14-4979-8956-1D682ECF345A}" sibTransId="{50EFD683-3A7E-4287-B22E-B82C466DE81F}"/>
    <dgm:cxn modelId="{0966E9B6-C34C-44BC-9352-5C3E377EADA1}" type="presOf" srcId="{8514A567-7BD3-45F4-B372-214677427C79}" destId="{A2306791-AD59-4F1E-86E4-264DF306853A}" srcOrd="0" destOrd="0" presId="urn:microsoft.com/office/officeart/2011/layout/HexagonRadial"/>
    <dgm:cxn modelId="{92C8A6BE-9AC6-43E1-949F-8E51F8B8485D}" type="presOf" srcId="{4A656FFC-7EB6-4747-AD66-7EA5659DEB64}" destId="{D39CC2E8-C032-44BA-90D8-989F6976E989}" srcOrd="0" destOrd="0" presId="urn:microsoft.com/office/officeart/2011/layout/HexagonRadial"/>
    <dgm:cxn modelId="{A4242BC2-7847-4C63-BB75-35C391788D1E}" type="presOf" srcId="{0B77BEE6-70B4-4965-A663-CD6084D8CA2D}" destId="{69AD95CC-3379-4A73-B0BF-72FA9135A68F}" srcOrd="0" destOrd="0" presId="urn:microsoft.com/office/officeart/2011/layout/HexagonRadial"/>
    <dgm:cxn modelId="{FA9CBCCA-424F-471F-8442-37E9689D80F5}" type="presOf" srcId="{FBFD155F-A83D-4020-8AFB-BC2C778471C1}" destId="{A7535155-AEA2-446C-9AB5-ECE52B558BED}" srcOrd="0" destOrd="0" presId="urn:microsoft.com/office/officeart/2011/layout/HexagonRadial"/>
    <dgm:cxn modelId="{92FE78E5-A6F3-44FF-B7A8-1050FDE74CEF}" srcId="{0B77BEE6-70B4-4965-A663-CD6084D8CA2D}" destId="{3002F41C-8EDD-4468-85AB-CCF768CF9EC3}" srcOrd="0" destOrd="0" parTransId="{043837AA-B867-4BFA-9451-6E69B76145A5}" sibTransId="{32FBD4D1-D131-446F-A7E6-D6C5A89CDBB9}"/>
    <dgm:cxn modelId="{FB5C78FD-4962-4315-B5AB-C5212B8D7E05}" type="presOf" srcId="{3002F41C-8EDD-4468-85AB-CCF768CF9EC3}" destId="{389192F7-F7B1-40C9-846A-3396CBDE3119}" srcOrd="0" destOrd="0" presId="urn:microsoft.com/office/officeart/2011/layout/HexagonRadial"/>
    <dgm:cxn modelId="{CCFFB5D0-D52C-46EF-A33E-873ADDEC070B}" type="presParOf" srcId="{2396648C-2356-4879-93B9-868B1633E099}" destId="{69AD95CC-3379-4A73-B0BF-72FA9135A68F}" srcOrd="0" destOrd="0" presId="urn:microsoft.com/office/officeart/2011/layout/HexagonRadial"/>
    <dgm:cxn modelId="{69A1E1E0-37DA-4B5C-B89F-D2CEA6955010}" type="presParOf" srcId="{2396648C-2356-4879-93B9-868B1633E099}" destId="{062B848C-815F-4031-82BA-27CC31E574B6}" srcOrd="1" destOrd="0" presId="urn:microsoft.com/office/officeart/2011/layout/HexagonRadial"/>
    <dgm:cxn modelId="{31AFE9EF-76D2-4424-A653-66358D7C5741}" type="presParOf" srcId="{062B848C-815F-4031-82BA-27CC31E574B6}" destId="{E786A68A-645F-4002-9872-A4099C656C83}" srcOrd="0" destOrd="0" presId="urn:microsoft.com/office/officeart/2011/layout/HexagonRadial"/>
    <dgm:cxn modelId="{84F6DF38-4B01-420B-9D17-43203EDDC7F0}" type="presParOf" srcId="{2396648C-2356-4879-93B9-868B1633E099}" destId="{389192F7-F7B1-40C9-846A-3396CBDE3119}" srcOrd="2" destOrd="0" presId="urn:microsoft.com/office/officeart/2011/layout/HexagonRadial"/>
    <dgm:cxn modelId="{931BCAA5-142D-4FA1-BCA6-4E2FA2A052A3}" type="presParOf" srcId="{2396648C-2356-4879-93B9-868B1633E099}" destId="{27A166D3-939A-4AD7-8DDD-183F20730EB6}" srcOrd="3" destOrd="0" presId="urn:microsoft.com/office/officeart/2011/layout/HexagonRadial"/>
    <dgm:cxn modelId="{D36F0C1D-EFC8-4663-B5AD-1865B53CBC07}" type="presParOf" srcId="{27A166D3-939A-4AD7-8DDD-183F20730EB6}" destId="{DDA1AB3F-573E-41A2-8EF8-8BE47107F68C}" srcOrd="0" destOrd="0" presId="urn:microsoft.com/office/officeart/2011/layout/HexagonRadial"/>
    <dgm:cxn modelId="{7D3ACBD3-80D6-4C89-9AF5-D30E51BF92F8}" type="presParOf" srcId="{2396648C-2356-4879-93B9-868B1633E099}" destId="{20A57795-2D8B-43B8-A094-8626EE386001}" srcOrd="4" destOrd="0" presId="urn:microsoft.com/office/officeart/2011/layout/HexagonRadial"/>
    <dgm:cxn modelId="{C5ADD459-EEB0-4600-A268-DFB411305590}" type="presParOf" srcId="{2396648C-2356-4879-93B9-868B1633E099}" destId="{10B11F32-4C27-4147-96FD-B799F13C52B1}" srcOrd="5" destOrd="0" presId="urn:microsoft.com/office/officeart/2011/layout/HexagonRadial"/>
    <dgm:cxn modelId="{64301102-9ECD-4DA6-A345-83A27E732FE5}" type="presParOf" srcId="{10B11F32-4C27-4147-96FD-B799F13C52B1}" destId="{D34B6688-F82E-4C7C-BCFC-2034F2DC21B1}" srcOrd="0" destOrd="0" presId="urn:microsoft.com/office/officeart/2011/layout/HexagonRadial"/>
    <dgm:cxn modelId="{C741E6FE-852C-44D7-AF44-DAD60864F370}" type="presParOf" srcId="{2396648C-2356-4879-93B9-868B1633E099}" destId="{47A92EF8-0821-4686-BF33-32E42AF054E8}" srcOrd="6" destOrd="0" presId="urn:microsoft.com/office/officeart/2011/layout/HexagonRadial"/>
    <dgm:cxn modelId="{72AA24A8-DBE2-40BF-BAED-06408D6FA7D2}" type="presParOf" srcId="{2396648C-2356-4879-93B9-868B1633E099}" destId="{C2723F32-2F7C-4920-82CE-D9755B03DC4F}" srcOrd="7" destOrd="0" presId="urn:microsoft.com/office/officeart/2011/layout/HexagonRadial"/>
    <dgm:cxn modelId="{A46CE36B-B593-4C86-9700-BEA94FFD6A7E}" type="presParOf" srcId="{C2723F32-2F7C-4920-82CE-D9755B03DC4F}" destId="{CA4FA584-D59F-4E42-9AC9-20EA9037F5E4}" srcOrd="0" destOrd="0" presId="urn:microsoft.com/office/officeart/2011/layout/HexagonRadial"/>
    <dgm:cxn modelId="{B0417358-888B-4B42-8F03-8F6DF21BDD9D}" type="presParOf" srcId="{2396648C-2356-4879-93B9-868B1633E099}" destId="{A2306791-AD59-4F1E-86E4-264DF306853A}" srcOrd="8" destOrd="0" presId="urn:microsoft.com/office/officeart/2011/layout/HexagonRadial"/>
    <dgm:cxn modelId="{C323B7E3-799B-422F-8A1B-20AA64ED4B2F}" type="presParOf" srcId="{2396648C-2356-4879-93B9-868B1633E099}" destId="{140D4FCC-E1A3-4EF2-9091-EE0CBB1898A4}" srcOrd="9" destOrd="0" presId="urn:microsoft.com/office/officeart/2011/layout/HexagonRadial"/>
    <dgm:cxn modelId="{03BDE018-C4C0-4B6B-8228-9A497AA84414}" type="presParOf" srcId="{140D4FCC-E1A3-4EF2-9091-EE0CBB1898A4}" destId="{3C490377-36B7-49B8-804F-F33DDEB03D3D}" srcOrd="0" destOrd="0" presId="urn:microsoft.com/office/officeart/2011/layout/HexagonRadial"/>
    <dgm:cxn modelId="{76D147D6-4C6D-448E-8BDA-06C43012AE34}" type="presParOf" srcId="{2396648C-2356-4879-93B9-868B1633E099}" destId="{A7535155-AEA2-446C-9AB5-ECE52B558BED}" srcOrd="10" destOrd="0" presId="urn:microsoft.com/office/officeart/2011/layout/HexagonRadial"/>
    <dgm:cxn modelId="{B806EAAA-F5F3-4D65-A2F1-18C5A60C2618}" type="presParOf" srcId="{2396648C-2356-4879-93B9-868B1633E099}" destId="{BBA0171A-1D01-48F6-927B-E98CEDF36C51}" srcOrd="11" destOrd="0" presId="urn:microsoft.com/office/officeart/2011/layout/HexagonRadial"/>
    <dgm:cxn modelId="{CFE5C3DF-4A41-4800-AFF1-AC71A59021EE}" type="presParOf" srcId="{BBA0171A-1D01-48F6-927B-E98CEDF36C51}" destId="{851CCD39-6205-428F-8D61-A00C0FB47947}" srcOrd="0" destOrd="0" presId="urn:microsoft.com/office/officeart/2011/layout/HexagonRadial"/>
    <dgm:cxn modelId="{5FA74AD2-E678-4310-82AE-B314A9E1CA31}" type="presParOf" srcId="{2396648C-2356-4879-93B9-868B1633E099}" destId="{D39CC2E8-C032-44BA-90D8-989F6976E989}"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10B9E4D-E556-4134-9B55-E591F280F8B6}"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0819BE3A-309A-4B2B-B089-8CDE621C5D8E}">
      <dgm:prSet phldrT="[Text]" custT="1"/>
      <dgm:spPr/>
      <dgm:t>
        <a:bodyPr/>
        <a:lstStyle/>
        <a:p>
          <a:r>
            <a:rPr lang="en-US" sz="1800" b="0" i="0" dirty="0">
              <a:latin typeface="+mj-lt"/>
            </a:rPr>
            <a:t>Interest is paid by while the student enrolled at least half time in college.</a:t>
          </a:r>
          <a:endParaRPr lang="en-US" sz="1800" dirty="0">
            <a:latin typeface="+mj-lt"/>
          </a:endParaRPr>
        </a:p>
      </dgm:t>
    </dgm:pt>
    <dgm:pt modelId="{9FA42C2A-C26F-4730-BA49-A86EEE18202F}" type="parTrans" cxnId="{BC64AEEF-BF01-4254-B7F3-640F41D41BD8}">
      <dgm:prSet/>
      <dgm:spPr/>
      <dgm:t>
        <a:bodyPr/>
        <a:lstStyle/>
        <a:p>
          <a:endParaRPr lang="en-US"/>
        </a:p>
      </dgm:t>
    </dgm:pt>
    <dgm:pt modelId="{FC834FFE-B73F-40E9-B267-07E5792A3BCA}" type="sibTrans" cxnId="{BC64AEEF-BF01-4254-B7F3-640F41D41BD8}">
      <dgm:prSet/>
      <dgm:spPr/>
      <dgm:t>
        <a:bodyPr/>
        <a:lstStyle/>
        <a:p>
          <a:endParaRPr lang="en-US"/>
        </a:p>
      </dgm:t>
    </dgm:pt>
    <dgm:pt modelId="{8C479360-5B00-4CF1-AE35-A77392A3BD0C}">
      <dgm:prSet phldrT="[Text]" custT="1"/>
      <dgm:spPr/>
      <dgm:t>
        <a:bodyPr/>
        <a:lstStyle/>
        <a:p>
          <a:r>
            <a:rPr lang="en-US" sz="2400" b="0" i="0" dirty="0">
              <a:solidFill>
                <a:schemeClr val="tx1"/>
              </a:solidFill>
              <a:latin typeface="+mj-lt"/>
            </a:rPr>
            <a:t>Subsidized Student Loans</a:t>
          </a:r>
          <a:endParaRPr lang="en-US" sz="2400" b="0" dirty="0">
            <a:solidFill>
              <a:schemeClr val="tx1"/>
            </a:solidFill>
            <a:latin typeface="+mj-lt"/>
          </a:endParaRPr>
        </a:p>
      </dgm:t>
    </dgm:pt>
    <dgm:pt modelId="{D130A135-C5EC-470A-99CD-4B50DF0AA19C}" type="sibTrans" cxnId="{0FB31299-B1BD-4FB9-81D8-19B5A7B87B4E}">
      <dgm:prSet/>
      <dgm:spPr/>
      <dgm:t>
        <a:bodyPr/>
        <a:lstStyle/>
        <a:p>
          <a:endParaRPr lang="en-US"/>
        </a:p>
      </dgm:t>
    </dgm:pt>
    <dgm:pt modelId="{749C5CB5-5392-4B73-A267-10B9C821432A}" type="parTrans" cxnId="{0FB31299-B1BD-4FB9-81D8-19B5A7B87B4E}">
      <dgm:prSet/>
      <dgm:spPr/>
      <dgm:t>
        <a:bodyPr/>
        <a:lstStyle/>
        <a:p>
          <a:endParaRPr lang="en-US"/>
        </a:p>
      </dgm:t>
    </dgm:pt>
    <dgm:pt modelId="{37333EAF-EFC1-40F9-B91C-F269C7303DE0}">
      <dgm:prSet phldrT="[Text]" custT="1"/>
      <dgm:spPr/>
      <dgm:t>
        <a:bodyPr/>
        <a:lstStyle/>
        <a:p>
          <a:r>
            <a:rPr lang="en-US" sz="2400" b="0" i="0" dirty="0">
              <a:solidFill>
                <a:schemeClr val="tx1"/>
              </a:solidFill>
              <a:latin typeface="+mj-lt"/>
            </a:rPr>
            <a:t>Unsubsidized Student Loans</a:t>
          </a:r>
          <a:endParaRPr lang="en-US" sz="2400" b="0" dirty="0">
            <a:solidFill>
              <a:schemeClr val="tx1"/>
            </a:solidFill>
            <a:latin typeface="+mj-lt"/>
          </a:endParaRPr>
        </a:p>
      </dgm:t>
    </dgm:pt>
    <dgm:pt modelId="{99E93293-904F-4A29-901F-3885585F1DB6}" type="sibTrans" cxnId="{7716F50E-D3DF-4194-9F12-BA2553F11B85}">
      <dgm:prSet/>
      <dgm:spPr/>
      <dgm:t>
        <a:bodyPr/>
        <a:lstStyle/>
        <a:p>
          <a:endParaRPr lang="en-US"/>
        </a:p>
      </dgm:t>
    </dgm:pt>
    <dgm:pt modelId="{557FF104-33EF-4BD0-921D-85DE865AF43A}" type="parTrans" cxnId="{7716F50E-D3DF-4194-9F12-BA2553F11B85}">
      <dgm:prSet/>
      <dgm:spPr/>
      <dgm:t>
        <a:bodyPr/>
        <a:lstStyle/>
        <a:p>
          <a:endParaRPr lang="en-US"/>
        </a:p>
      </dgm:t>
    </dgm:pt>
    <dgm:pt modelId="{37AB2B20-3F12-4F26-B8C2-B3932E8FFD4E}">
      <dgm:prSet phldrT="[Text]" custT="1"/>
      <dgm:spPr/>
      <dgm:t>
        <a:bodyPr/>
        <a:lstStyle/>
        <a:p>
          <a:r>
            <a:rPr lang="en-US" sz="1800" b="0" i="0" dirty="0">
              <a:latin typeface="+mj-lt"/>
            </a:rPr>
            <a:t>Interest begins accruing as soon as the loan is disbursed, including while the student is enrolled in school.</a:t>
          </a:r>
          <a:endParaRPr lang="en-US" sz="1800" b="0" dirty="0">
            <a:latin typeface="+mj-lt"/>
          </a:endParaRPr>
        </a:p>
      </dgm:t>
    </dgm:pt>
    <dgm:pt modelId="{D86F48C5-D6C9-4FB0-826E-DC94A12DCA03}" type="parTrans" cxnId="{A2581288-11E6-46D6-90FB-12A78AC6ADBD}">
      <dgm:prSet/>
      <dgm:spPr/>
      <dgm:t>
        <a:bodyPr/>
        <a:lstStyle/>
        <a:p>
          <a:endParaRPr lang="en-US"/>
        </a:p>
      </dgm:t>
    </dgm:pt>
    <dgm:pt modelId="{93F729C1-2693-4BE3-A109-2405D3CD173B}" type="sibTrans" cxnId="{A2581288-11E6-46D6-90FB-12A78AC6ADBD}">
      <dgm:prSet/>
      <dgm:spPr/>
      <dgm:t>
        <a:bodyPr/>
        <a:lstStyle/>
        <a:p>
          <a:endParaRPr lang="en-US"/>
        </a:p>
      </dgm:t>
    </dgm:pt>
    <dgm:pt modelId="{F329D9F5-2B53-4297-AE52-60F1BE34F87F}" type="pres">
      <dgm:prSet presAssocID="{710B9E4D-E556-4134-9B55-E591F280F8B6}" presName="linear" presStyleCnt="0">
        <dgm:presLayoutVars>
          <dgm:animLvl val="lvl"/>
          <dgm:resizeHandles val="exact"/>
        </dgm:presLayoutVars>
      </dgm:prSet>
      <dgm:spPr/>
    </dgm:pt>
    <dgm:pt modelId="{D9550EFE-7958-4EA8-A79B-4AA57AFEEB79}" type="pres">
      <dgm:prSet presAssocID="{37333EAF-EFC1-40F9-B91C-F269C7303DE0}" presName="parentText" presStyleLbl="node1" presStyleIdx="0" presStyleCnt="2">
        <dgm:presLayoutVars>
          <dgm:chMax val="0"/>
          <dgm:bulletEnabled val="1"/>
        </dgm:presLayoutVars>
      </dgm:prSet>
      <dgm:spPr/>
    </dgm:pt>
    <dgm:pt modelId="{54A67035-7B08-4D46-833A-6B8FAB3C195A}" type="pres">
      <dgm:prSet presAssocID="{37333EAF-EFC1-40F9-B91C-F269C7303DE0}" presName="childText" presStyleLbl="revTx" presStyleIdx="0" presStyleCnt="2">
        <dgm:presLayoutVars>
          <dgm:bulletEnabled val="1"/>
        </dgm:presLayoutVars>
      </dgm:prSet>
      <dgm:spPr/>
    </dgm:pt>
    <dgm:pt modelId="{D478C151-A290-4664-A73C-35101A3E79D8}" type="pres">
      <dgm:prSet presAssocID="{8C479360-5B00-4CF1-AE35-A77392A3BD0C}" presName="parentText" presStyleLbl="node1" presStyleIdx="1" presStyleCnt="2">
        <dgm:presLayoutVars>
          <dgm:chMax val="0"/>
          <dgm:bulletEnabled val="1"/>
        </dgm:presLayoutVars>
      </dgm:prSet>
      <dgm:spPr/>
    </dgm:pt>
    <dgm:pt modelId="{A01841C7-8E11-4FBD-A285-CA7FC40C9FCE}" type="pres">
      <dgm:prSet presAssocID="{8C479360-5B00-4CF1-AE35-A77392A3BD0C}" presName="childText" presStyleLbl="revTx" presStyleIdx="1" presStyleCnt="2">
        <dgm:presLayoutVars>
          <dgm:bulletEnabled val="1"/>
        </dgm:presLayoutVars>
      </dgm:prSet>
      <dgm:spPr/>
    </dgm:pt>
  </dgm:ptLst>
  <dgm:cxnLst>
    <dgm:cxn modelId="{7716F50E-D3DF-4194-9F12-BA2553F11B85}" srcId="{710B9E4D-E556-4134-9B55-E591F280F8B6}" destId="{37333EAF-EFC1-40F9-B91C-F269C7303DE0}" srcOrd="0" destOrd="0" parTransId="{557FF104-33EF-4BD0-921D-85DE865AF43A}" sibTransId="{99E93293-904F-4A29-901F-3885585F1DB6}"/>
    <dgm:cxn modelId="{63245D3C-248B-4717-98C8-746F58B0DB86}" type="presOf" srcId="{8C479360-5B00-4CF1-AE35-A77392A3BD0C}" destId="{D478C151-A290-4664-A73C-35101A3E79D8}" srcOrd="0" destOrd="0" presId="urn:microsoft.com/office/officeart/2005/8/layout/vList2"/>
    <dgm:cxn modelId="{FCA4BC49-5902-421F-87C7-418719E46BB6}" type="presOf" srcId="{710B9E4D-E556-4134-9B55-E591F280F8B6}" destId="{F329D9F5-2B53-4297-AE52-60F1BE34F87F}" srcOrd="0" destOrd="0" presId="urn:microsoft.com/office/officeart/2005/8/layout/vList2"/>
    <dgm:cxn modelId="{F8FABA80-8C93-4DF8-9322-78C699022CAA}" type="presOf" srcId="{37333EAF-EFC1-40F9-B91C-F269C7303DE0}" destId="{D9550EFE-7958-4EA8-A79B-4AA57AFEEB79}" srcOrd="0" destOrd="0" presId="urn:microsoft.com/office/officeart/2005/8/layout/vList2"/>
    <dgm:cxn modelId="{98B98F84-6C9C-4FC9-9698-11EDC9561A27}" type="presOf" srcId="{0819BE3A-309A-4B2B-B089-8CDE621C5D8E}" destId="{A01841C7-8E11-4FBD-A285-CA7FC40C9FCE}" srcOrd="0" destOrd="0" presId="urn:microsoft.com/office/officeart/2005/8/layout/vList2"/>
    <dgm:cxn modelId="{A2581288-11E6-46D6-90FB-12A78AC6ADBD}" srcId="{37333EAF-EFC1-40F9-B91C-F269C7303DE0}" destId="{37AB2B20-3F12-4F26-B8C2-B3932E8FFD4E}" srcOrd="0" destOrd="0" parTransId="{D86F48C5-D6C9-4FB0-826E-DC94A12DCA03}" sibTransId="{93F729C1-2693-4BE3-A109-2405D3CD173B}"/>
    <dgm:cxn modelId="{0FB31299-B1BD-4FB9-81D8-19B5A7B87B4E}" srcId="{710B9E4D-E556-4134-9B55-E591F280F8B6}" destId="{8C479360-5B00-4CF1-AE35-A77392A3BD0C}" srcOrd="1" destOrd="0" parTransId="{749C5CB5-5392-4B73-A267-10B9C821432A}" sibTransId="{D130A135-C5EC-470A-99CD-4B50DF0AA19C}"/>
    <dgm:cxn modelId="{DB96D8D7-91B2-46D3-A713-72F028F00C8C}" type="presOf" srcId="{37AB2B20-3F12-4F26-B8C2-B3932E8FFD4E}" destId="{54A67035-7B08-4D46-833A-6B8FAB3C195A}" srcOrd="0" destOrd="0" presId="urn:microsoft.com/office/officeart/2005/8/layout/vList2"/>
    <dgm:cxn modelId="{BC64AEEF-BF01-4254-B7F3-640F41D41BD8}" srcId="{8C479360-5B00-4CF1-AE35-A77392A3BD0C}" destId="{0819BE3A-309A-4B2B-B089-8CDE621C5D8E}" srcOrd="0" destOrd="0" parTransId="{9FA42C2A-C26F-4730-BA49-A86EEE18202F}" sibTransId="{FC834FFE-B73F-40E9-B267-07E5792A3BCA}"/>
    <dgm:cxn modelId="{74E8F032-EF08-4AFC-BEC2-62AFEA2D365C}" type="presParOf" srcId="{F329D9F5-2B53-4297-AE52-60F1BE34F87F}" destId="{D9550EFE-7958-4EA8-A79B-4AA57AFEEB79}" srcOrd="0" destOrd="0" presId="urn:microsoft.com/office/officeart/2005/8/layout/vList2"/>
    <dgm:cxn modelId="{E90C9181-57C8-4531-8F70-F866A1B5AA66}" type="presParOf" srcId="{F329D9F5-2B53-4297-AE52-60F1BE34F87F}" destId="{54A67035-7B08-4D46-833A-6B8FAB3C195A}" srcOrd="1" destOrd="0" presId="urn:microsoft.com/office/officeart/2005/8/layout/vList2"/>
    <dgm:cxn modelId="{B2A479F2-F5E8-4AD4-B735-752EBF9D99A5}" type="presParOf" srcId="{F329D9F5-2B53-4297-AE52-60F1BE34F87F}" destId="{D478C151-A290-4664-A73C-35101A3E79D8}" srcOrd="2" destOrd="0" presId="urn:microsoft.com/office/officeart/2005/8/layout/vList2"/>
    <dgm:cxn modelId="{174A7523-E43B-44CD-9E42-59D932B7681F}" type="presParOf" srcId="{F329D9F5-2B53-4297-AE52-60F1BE34F87F}" destId="{A01841C7-8E11-4FBD-A285-CA7FC40C9FCE}" srcOrd="3"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89A4BD5-8F16-45E9-BAF2-EA71AF70EB21}" type="doc">
      <dgm:prSet loTypeId="urn:microsoft.com/office/officeart/2005/8/layout/hList1" loCatId="list" qsTypeId="urn:microsoft.com/office/officeart/2005/8/quickstyle/simple2" qsCatId="simple" csTypeId="urn:microsoft.com/office/officeart/2005/8/colors/colorful1" csCatId="colorful" phldr="1"/>
      <dgm:spPr/>
      <dgm:t>
        <a:bodyPr/>
        <a:lstStyle/>
        <a:p>
          <a:endParaRPr lang="en-US"/>
        </a:p>
      </dgm:t>
    </dgm:pt>
    <dgm:pt modelId="{1557F0A1-92EE-466C-856F-BC8C4AC7D129}">
      <dgm:prSet phldrT="[Text]" custT="1"/>
      <dgm:spPr/>
      <dgm:t>
        <a:bodyPr/>
        <a:lstStyle/>
        <a:p>
          <a:pPr algn="ctr"/>
          <a:r>
            <a:rPr lang="en-US" sz="4400" dirty="0">
              <a:solidFill>
                <a:schemeClr val="tx1"/>
              </a:solidFill>
              <a:latin typeface="+mj-lt"/>
            </a:rPr>
            <a:t>FAFSA</a:t>
          </a:r>
        </a:p>
      </dgm:t>
    </dgm:pt>
    <dgm:pt modelId="{DE6A8F3F-E08A-4991-B449-20529FC0C781}" type="parTrans" cxnId="{E53A8EC2-3817-4FEC-AFAE-F933A889DFDF}">
      <dgm:prSet/>
      <dgm:spPr/>
      <dgm:t>
        <a:bodyPr/>
        <a:lstStyle/>
        <a:p>
          <a:endParaRPr lang="en-US"/>
        </a:p>
      </dgm:t>
    </dgm:pt>
    <dgm:pt modelId="{60D7A9B1-2A7E-4024-95E2-7C34102C449B}" type="sibTrans" cxnId="{E53A8EC2-3817-4FEC-AFAE-F933A889DFDF}">
      <dgm:prSet/>
      <dgm:spPr/>
      <dgm:t>
        <a:bodyPr/>
        <a:lstStyle/>
        <a:p>
          <a:endParaRPr lang="en-US"/>
        </a:p>
      </dgm:t>
    </dgm:pt>
    <dgm:pt modelId="{99FAB7B4-A7AC-41CE-A913-618B29B4CCF9}">
      <dgm:prSet phldrT="[Text]" custT="1"/>
      <dgm:spPr/>
      <dgm:t>
        <a:bodyPr/>
        <a:lstStyle/>
        <a:p>
          <a:r>
            <a:rPr lang="en-US" sz="2800" dirty="0">
              <a:latin typeface="+mj-lt"/>
            </a:rPr>
            <a:t>Free Application for Federal Student Aid</a:t>
          </a:r>
        </a:p>
      </dgm:t>
    </dgm:pt>
    <dgm:pt modelId="{8CA54C34-E738-4923-8AA7-F13BE773B5BA}" type="parTrans" cxnId="{1D0A5975-7DC3-4591-B3A8-10DB7DA25CAF}">
      <dgm:prSet/>
      <dgm:spPr/>
      <dgm:t>
        <a:bodyPr/>
        <a:lstStyle/>
        <a:p>
          <a:endParaRPr lang="en-US"/>
        </a:p>
      </dgm:t>
    </dgm:pt>
    <dgm:pt modelId="{4E75E81B-CEA5-409C-B39B-2B073B39016D}" type="sibTrans" cxnId="{1D0A5975-7DC3-4591-B3A8-10DB7DA25CAF}">
      <dgm:prSet/>
      <dgm:spPr/>
      <dgm:t>
        <a:bodyPr/>
        <a:lstStyle/>
        <a:p>
          <a:endParaRPr lang="en-US"/>
        </a:p>
      </dgm:t>
    </dgm:pt>
    <dgm:pt modelId="{09E41CF7-16E5-4EAA-9E56-F2F77ADEA8B5}">
      <dgm:prSet phldrT="[Text]" custT="1"/>
      <dgm:spPr/>
      <dgm:t>
        <a:bodyPr/>
        <a:lstStyle/>
        <a:p>
          <a:r>
            <a:rPr lang="en-US" sz="2800" dirty="0">
              <a:latin typeface="+mj-lt"/>
            </a:rPr>
            <a:t>FAFSA.gov</a:t>
          </a:r>
        </a:p>
      </dgm:t>
    </dgm:pt>
    <dgm:pt modelId="{49D5A7BE-6931-4C18-9003-D824A681A33B}" type="parTrans" cxnId="{22E90E25-26E3-475D-8D44-3AC2E98B3FA6}">
      <dgm:prSet/>
      <dgm:spPr/>
      <dgm:t>
        <a:bodyPr/>
        <a:lstStyle/>
        <a:p>
          <a:endParaRPr lang="en-US"/>
        </a:p>
      </dgm:t>
    </dgm:pt>
    <dgm:pt modelId="{9A9255E3-85FD-46EC-811A-B6756ABF1A3C}" type="sibTrans" cxnId="{22E90E25-26E3-475D-8D44-3AC2E98B3FA6}">
      <dgm:prSet/>
      <dgm:spPr/>
      <dgm:t>
        <a:bodyPr/>
        <a:lstStyle/>
        <a:p>
          <a:endParaRPr lang="en-US"/>
        </a:p>
      </dgm:t>
    </dgm:pt>
    <dgm:pt modelId="{2CA22DD1-2095-4CF7-9BB9-9FF981C7BF31}">
      <dgm:prSet phldrT="[Text]" custT="1"/>
      <dgm:spPr/>
      <dgm:t>
        <a:bodyPr/>
        <a:lstStyle/>
        <a:p>
          <a:pPr algn="ctr"/>
          <a:r>
            <a:rPr lang="en-US" sz="4400" dirty="0">
              <a:solidFill>
                <a:schemeClr val="tx1"/>
              </a:solidFill>
              <a:latin typeface="+mj-lt"/>
            </a:rPr>
            <a:t>WASFA</a:t>
          </a:r>
        </a:p>
      </dgm:t>
    </dgm:pt>
    <dgm:pt modelId="{ADAC30CF-2BA5-4E0E-8DE4-AA4CFB07A961}" type="parTrans" cxnId="{4F56C018-34C0-496B-B022-3179075CA688}">
      <dgm:prSet/>
      <dgm:spPr/>
      <dgm:t>
        <a:bodyPr/>
        <a:lstStyle/>
        <a:p>
          <a:endParaRPr lang="en-US"/>
        </a:p>
      </dgm:t>
    </dgm:pt>
    <dgm:pt modelId="{22985697-D7AF-443B-BD4E-91BC30D4886C}" type="sibTrans" cxnId="{4F56C018-34C0-496B-B022-3179075CA688}">
      <dgm:prSet/>
      <dgm:spPr/>
      <dgm:t>
        <a:bodyPr/>
        <a:lstStyle/>
        <a:p>
          <a:endParaRPr lang="en-US"/>
        </a:p>
      </dgm:t>
    </dgm:pt>
    <dgm:pt modelId="{29C43FF0-E083-4B1E-9D5A-7257B36536CD}">
      <dgm:prSet phldrT="[Text]" custT="1"/>
      <dgm:spPr/>
      <dgm:t>
        <a:bodyPr/>
        <a:lstStyle/>
        <a:p>
          <a:r>
            <a:rPr lang="en-US" sz="2800" dirty="0">
              <a:latin typeface="+mj-lt"/>
            </a:rPr>
            <a:t>Washington Application for State Financial Aid</a:t>
          </a:r>
        </a:p>
      </dgm:t>
    </dgm:pt>
    <dgm:pt modelId="{48A3B3D7-A860-493A-A0E4-E9348CC16C27}" type="parTrans" cxnId="{484C6417-7289-4F66-88E8-F76142CA7F47}">
      <dgm:prSet/>
      <dgm:spPr/>
      <dgm:t>
        <a:bodyPr/>
        <a:lstStyle/>
        <a:p>
          <a:endParaRPr lang="en-US"/>
        </a:p>
      </dgm:t>
    </dgm:pt>
    <dgm:pt modelId="{773B4F4E-FDC1-487F-B60C-B9FEBA8CE847}" type="sibTrans" cxnId="{484C6417-7289-4F66-88E8-F76142CA7F47}">
      <dgm:prSet/>
      <dgm:spPr/>
      <dgm:t>
        <a:bodyPr/>
        <a:lstStyle/>
        <a:p>
          <a:endParaRPr lang="en-US"/>
        </a:p>
      </dgm:t>
    </dgm:pt>
    <dgm:pt modelId="{41FC21A0-9CE9-4886-9E2C-EF3378732130}">
      <dgm:prSet phldrT="[Text]" custT="1"/>
      <dgm:spPr/>
      <dgm:t>
        <a:bodyPr/>
        <a:lstStyle/>
        <a:p>
          <a:r>
            <a:rPr lang="en-US" sz="2800" dirty="0">
              <a:latin typeface="+mj-lt"/>
            </a:rPr>
            <a:t>wsac.wa.gov/WASFA</a:t>
          </a:r>
        </a:p>
      </dgm:t>
    </dgm:pt>
    <dgm:pt modelId="{4AA275DD-5DF5-41C4-9C00-E6080EEE2F1E}" type="parTrans" cxnId="{B0051CE6-9B39-4363-994D-901ED864E2AF}">
      <dgm:prSet/>
      <dgm:spPr/>
      <dgm:t>
        <a:bodyPr/>
        <a:lstStyle/>
        <a:p>
          <a:endParaRPr lang="en-US"/>
        </a:p>
      </dgm:t>
    </dgm:pt>
    <dgm:pt modelId="{E51558D0-BD45-4A56-B3ED-AEA694445BF3}" type="sibTrans" cxnId="{B0051CE6-9B39-4363-994D-901ED864E2AF}">
      <dgm:prSet/>
      <dgm:spPr/>
      <dgm:t>
        <a:bodyPr/>
        <a:lstStyle/>
        <a:p>
          <a:endParaRPr lang="en-US"/>
        </a:p>
      </dgm:t>
    </dgm:pt>
    <dgm:pt modelId="{C0CC851F-CDF3-4979-BA73-CA6726C3D416}" type="pres">
      <dgm:prSet presAssocID="{589A4BD5-8F16-45E9-BAF2-EA71AF70EB21}" presName="Name0" presStyleCnt="0">
        <dgm:presLayoutVars>
          <dgm:dir/>
          <dgm:animLvl val="lvl"/>
          <dgm:resizeHandles val="exact"/>
        </dgm:presLayoutVars>
      </dgm:prSet>
      <dgm:spPr/>
    </dgm:pt>
    <dgm:pt modelId="{E744B6BA-DA99-4B21-933A-22E85D5A2BE0}" type="pres">
      <dgm:prSet presAssocID="{1557F0A1-92EE-466C-856F-BC8C4AC7D129}" presName="composite" presStyleCnt="0"/>
      <dgm:spPr/>
    </dgm:pt>
    <dgm:pt modelId="{8CFE61BE-0847-4FDE-8AB8-A750B2543EE6}" type="pres">
      <dgm:prSet presAssocID="{1557F0A1-92EE-466C-856F-BC8C4AC7D129}" presName="parTx" presStyleLbl="alignNode1" presStyleIdx="0" presStyleCnt="2">
        <dgm:presLayoutVars>
          <dgm:chMax val="0"/>
          <dgm:chPref val="0"/>
          <dgm:bulletEnabled val="1"/>
        </dgm:presLayoutVars>
      </dgm:prSet>
      <dgm:spPr/>
    </dgm:pt>
    <dgm:pt modelId="{14AEABD4-9E14-47D3-B6C5-BC6867EE1DB7}" type="pres">
      <dgm:prSet presAssocID="{1557F0A1-92EE-466C-856F-BC8C4AC7D129}" presName="desTx" presStyleLbl="alignAccFollowNode1" presStyleIdx="0" presStyleCnt="2">
        <dgm:presLayoutVars>
          <dgm:bulletEnabled val="1"/>
        </dgm:presLayoutVars>
      </dgm:prSet>
      <dgm:spPr/>
    </dgm:pt>
    <dgm:pt modelId="{8C0B7AAF-9693-4D3E-94E0-79305C765628}" type="pres">
      <dgm:prSet presAssocID="{60D7A9B1-2A7E-4024-95E2-7C34102C449B}" presName="space" presStyleCnt="0"/>
      <dgm:spPr/>
    </dgm:pt>
    <dgm:pt modelId="{FC6E1393-89F3-41CE-97FD-A38DAB444DFF}" type="pres">
      <dgm:prSet presAssocID="{2CA22DD1-2095-4CF7-9BB9-9FF981C7BF31}" presName="composite" presStyleCnt="0"/>
      <dgm:spPr/>
    </dgm:pt>
    <dgm:pt modelId="{E8D16B93-82BB-4417-9D6A-BE7708DD5E5B}" type="pres">
      <dgm:prSet presAssocID="{2CA22DD1-2095-4CF7-9BB9-9FF981C7BF31}" presName="parTx" presStyleLbl="alignNode1" presStyleIdx="1" presStyleCnt="2">
        <dgm:presLayoutVars>
          <dgm:chMax val="0"/>
          <dgm:chPref val="0"/>
          <dgm:bulletEnabled val="1"/>
        </dgm:presLayoutVars>
      </dgm:prSet>
      <dgm:spPr/>
    </dgm:pt>
    <dgm:pt modelId="{8E0F0E90-230F-4D92-B12C-4BB0B3A64D97}" type="pres">
      <dgm:prSet presAssocID="{2CA22DD1-2095-4CF7-9BB9-9FF981C7BF31}" presName="desTx" presStyleLbl="alignAccFollowNode1" presStyleIdx="1" presStyleCnt="2">
        <dgm:presLayoutVars>
          <dgm:bulletEnabled val="1"/>
        </dgm:presLayoutVars>
      </dgm:prSet>
      <dgm:spPr/>
    </dgm:pt>
  </dgm:ptLst>
  <dgm:cxnLst>
    <dgm:cxn modelId="{484C6417-7289-4F66-88E8-F76142CA7F47}" srcId="{2CA22DD1-2095-4CF7-9BB9-9FF981C7BF31}" destId="{29C43FF0-E083-4B1E-9D5A-7257B36536CD}" srcOrd="0" destOrd="0" parTransId="{48A3B3D7-A860-493A-A0E4-E9348CC16C27}" sibTransId="{773B4F4E-FDC1-487F-B60C-B9FEBA8CE847}"/>
    <dgm:cxn modelId="{4F56C018-34C0-496B-B022-3179075CA688}" srcId="{589A4BD5-8F16-45E9-BAF2-EA71AF70EB21}" destId="{2CA22DD1-2095-4CF7-9BB9-9FF981C7BF31}" srcOrd="1" destOrd="0" parTransId="{ADAC30CF-2BA5-4E0E-8DE4-AA4CFB07A961}" sibTransId="{22985697-D7AF-443B-BD4E-91BC30D4886C}"/>
    <dgm:cxn modelId="{22E90E25-26E3-475D-8D44-3AC2E98B3FA6}" srcId="{1557F0A1-92EE-466C-856F-BC8C4AC7D129}" destId="{09E41CF7-16E5-4EAA-9E56-F2F77ADEA8B5}" srcOrd="1" destOrd="0" parTransId="{49D5A7BE-6931-4C18-9003-D824A681A33B}" sibTransId="{9A9255E3-85FD-46EC-811A-B6756ABF1A3C}"/>
    <dgm:cxn modelId="{ABB6B266-2E9A-4DA0-A523-2DF09038D380}" type="presOf" srcId="{589A4BD5-8F16-45E9-BAF2-EA71AF70EB21}" destId="{C0CC851F-CDF3-4979-BA73-CA6726C3D416}" srcOrd="0" destOrd="0" presId="urn:microsoft.com/office/officeart/2005/8/layout/hList1"/>
    <dgm:cxn modelId="{9AC6566D-9DBE-4C77-9924-414ED35C11BC}" type="presOf" srcId="{99FAB7B4-A7AC-41CE-A913-618B29B4CCF9}" destId="{14AEABD4-9E14-47D3-B6C5-BC6867EE1DB7}" srcOrd="0" destOrd="0" presId="urn:microsoft.com/office/officeart/2005/8/layout/hList1"/>
    <dgm:cxn modelId="{33AA3D73-2F1D-448A-935A-B8EBA77FC531}" type="presOf" srcId="{2CA22DD1-2095-4CF7-9BB9-9FF981C7BF31}" destId="{E8D16B93-82BB-4417-9D6A-BE7708DD5E5B}" srcOrd="0" destOrd="0" presId="urn:microsoft.com/office/officeart/2005/8/layout/hList1"/>
    <dgm:cxn modelId="{1D0A5975-7DC3-4591-B3A8-10DB7DA25CAF}" srcId="{1557F0A1-92EE-466C-856F-BC8C4AC7D129}" destId="{99FAB7B4-A7AC-41CE-A913-618B29B4CCF9}" srcOrd="0" destOrd="0" parTransId="{8CA54C34-E738-4923-8AA7-F13BE773B5BA}" sibTransId="{4E75E81B-CEA5-409C-B39B-2B073B39016D}"/>
    <dgm:cxn modelId="{499E559D-1AD6-4DCC-9750-018FB149A14D}" type="presOf" srcId="{41FC21A0-9CE9-4886-9E2C-EF3378732130}" destId="{8E0F0E90-230F-4D92-B12C-4BB0B3A64D97}" srcOrd="0" destOrd="1" presId="urn:microsoft.com/office/officeart/2005/8/layout/hList1"/>
    <dgm:cxn modelId="{C90F48A2-9C98-4AF5-8618-795D0F083B39}" type="presOf" srcId="{1557F0A1-92EE-466C-856F-BC8C4AC7D129}" destId="{8CFE61BE-0847-4FDE-8AB8-A750B2543EE6}" srcOrd="0" destOrd="0" presId="urn:microsoft.com/office/officeart/2005/8/layout/hList1"/>
    <dgm:cxn modelId="{E53A8EC2-3817-4FEC-AFAE-F933A889DFDF}" srcId="{589A4BD5-8F16-45E9-BAF2-EA71AF70EB21}" destId="{1557F0A1-92EE-466C-856F-BC8C4AC7D129}" srcOrd="0" destOrd="0" parTransId="{DE6A8F3F-E08A-4991-B449-20529FC0C781}" sibTransId="{60D7A9B1-2A7E-4024-95E2-7C34102C449B}"/>
    <dgm:cxn modelId="{A5167CC3-E238-4643-A9CD-6251BD5BFBAF}" type="presOf" srcId="{29C43FF0-E083-4B1E-9D5A-7257B36536CD}" destId="{8E0F0E90-230F-4D92-B12C-4BB0B3A64D97}" srcOrd="0" destOrd="0" presId="urn:microsoft.com/office/officeart/2005/8/layout/hList1"/>
    <dgm:cxn modelId="{B0051CE6-9B39-4363-994D-901ED864E2AF}" srcId="{2CA22DD1-2095-4CF7-9BB9-9FF981C7BF31}" destId="{41FC21A0-9CE9-4886-9E2C-EF3378732130}" srcOrd="1" destOrd="0" parTransId="{4AA275DD-5DF5-41C4-9C00-E6080EEE2F1E}" sibTransId="{E51558D0-BD45-4A56-B3ED-AEA694445BF3}"/>
    <dgm:cxn modelId="{C68174F0-11BA-4BFE-BEDE-180A9A6B0357}" type="presOf" srcId="{09E41CF7-16E5-4EAA-9E56-F2F77ADEA8B5}" destId="{14AEABD4-9E14-47D3-B6C5-BC6867EE1DB7}" srcOrd="0" destOrd="1" presId="urn:microsoft.com/office/officeart/2005/8/layout/hList1"/>
    <dgm:cxn modelId="{646F3FA2-B339-4288-A9F3-6549A94FFD98}" type="presParOf" srcId="{C0CC851F-CDF3-4979-BA73-CA6726C3D416}" destId="{E744B6BA-DA99-4B21-933A-22E85D5A2BE0}" srcOrd="0" destOrd="0" presId="urn:microsoft.com/office/officeart/2005/8/layout/hList1"/>
    <dgm:cxn modelId="{0ACD6E2F-4CDB-46AF-A210-9FE51A64F774}" type="presParOf" srcId="{E744B6BA-DA99-4B21-933A-22E85D5A2BE0}" destId="{8CFE61BE-0847-4FDE-8AB8-A750B2543EE6}" srcOrd="0" destOrd="0" presId="urn:microsoft.com/office/officeart/2005/8/layout/hList1"/>
    <dgm:cxn modelId="{0B0FD80D-DD80-4963-BD46-7905FDEB7F35}" type="presParOf" srcId="{E744B6BA-DA99-4B21-933A-22E85D5A2BE0}" destId="{14AEABD4-9E14-47D3-B6C5-BC6867EE1DB7}" srcOrd="1" destOrd="0" presId="urn:microsoft.com/office/officeart/2005/8/layout/hList1"/>
    <dgm:cxn modelId="{B927A77E-5C48-4297-8980-2E69901D15C9}" type="presParOf" srcId="{C0CC851F-CDF3-4979-BA73-CA6726C3D416}" destId="{8C0B7AAF-9693-4D3E-94E0-79305C765628}" srcOrd="1" destOrd="0" presId="urn:microsoft.com/office/officeart/2005/8/layout/hList1"/>
    <dgm:cxn modelId="{C04CFF62-BA1D-48F3-A1E6-97C5F4A35311}" type="presParOf" srcId="{C0CC851F-CDF3-4979-BA73-CA6726C3D416}" destId="{FC6E1393-89F3-41CE-97FD-A38DAB444DFF}" srcOrd="2" destOrd="0" presId="urn:microsoft.com/office/officeart/2005/8/layout/hList1"/>
    <dgm:cxn modelId="{ADF54001-9CA4-4AEE-9C19-F1CE1E5C7A96}" type="presParOf" srcId="{FC6E1393-89F3-41CE-97FD-A38DAB444DFF}" destId="{E8D16B93-82BB-4417-9D6A-BE7708DD5E5B}" srcOrd="0" destOrd="0" presId="urn:microsoft.com/office/officeart/2005/8/layout/hList1"/>
    <dgm:cxn modelId="{91D403C1-88D3-4A49-B897-3E2355CB7817}" type="presParOf" srcId="{FC6E1393-89F3-41CE-97FD-A38DAB444DFF}" destId="{8E0F0E90-230F-4D92-B12C-4BB0B3A64D97}" srcOrd="1" destOrd="0" presId="urn:microsoft.com/office/officeart/2005/8/layout/hList1"/>
  </dgm:cxnLst>
  <dgm:bg/>
  <dgm:whole>
    <a:ln>
      <a:solidFill>
        <a:schemeClr val="accent5">
          <a:lumMod val="20000"/>
          <a:lumOff val="80000"/>
          <a:alpha val="76000"/>
        </a:schemeClr>
      </a:solid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8.xml><?xml version="1.0" encoding="utf-8"?>
<dgm:dataModel xmlns:dgm="http://schemas.openxmlformats.org/drawingml/2006/diagram" xmlns:a="http://schemas.openxmlformats.org/drawingml/2006/main">
  <dgm:ptLst>
    <dgm:pt modelId="{575F85C4-48CF-4C01-BDE6-439509E69B69}"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2ADB4F8E-634A-4577-8846-11B28C6D8967}">
      <dgm:prSet custT="1"/>
      <dgm:spPr/>
      <dgm:t>
        <a:bodyPr/>
        <a:lstStyle/>
        <a:p>
          <a:pPr algn="ctr" rtl="0"/>
          <a:r>
            <a:rPr lang="en-US" sz="2600" dirty="0">
              <a:latin typeface="+mj-lt"/>
            </a:rPr>
            <a:t>Pell Grant</a:t>
          </a:r>
        </a:p>
      </dgm:t>
    </dgm:pt>
    <dgm:pt modelId="{520F4DFA-3361-4D87-A9FF-75D5720593DE}" type="parTrans" cxnId="{D4196D0A-1D51-4010-8270-4667C0B9DDCF}">
      <dgm:prSet/>
      <dgm:spPr/>
      <dgm:t>
        <a:bodyPr/>
        <a:lstStyle/>
        <a:p>
          <a:pPr algn="ctr"/>
          <a:endParaRPr lang="en-US"/>
        </a:p>
      </dgm:t>
    </dgm:pt>
    <dgm:pt modelId="{EC94E8CF-6F97-425E-BD8F-A546F038E146}" type="sibTrans" cxnId="{D4196D0A-1D51-4010-8270-4667C0B9DDCF}">
      <dgm:prSet/>
      <dgm:spPr/>
      <dgm:t>
        <a:bodyPr/>
        <a:lstStyle/>
        <a:p>
          <a:pPr algn="ctr"/>
          <a:endParaRPr lang="en-US"/>
        </a:p>
      </dgm:t>
    </dgm:pt>
    <dgm:pt modelId="{490ED550-8F99-4F54-BC25-A0A67E0AC796}">
      <dgm:prSet custT="1"/>
      <dgm:spPr/>
      <dgm:t>
        <a:bodyPr/>
        <a:lstStyle/>
        <a:p>
          <a:pPr algn="ctr" rtl="0"/>
          <a:r>
            <a:rPr lang="en-US" sz="2600" dirty="0">
              <a:latin typeface="+mj-lt"/>
            </a:rPr>
            <a:t>Federal </a:t>
          </a:r>
          <a:r>
            <a:rPr lang="en-US" sz="2400" dirty="0">
              <a:latin typeface="+mj-lt"/>
            </a:rPr>
            <a:t>Work-Study</a:t>
          </a:r>
          <a:endParaRPr lang="en-US" sz="2600" dirty="0">
            <a:latin typeface="+mj-lt"/>
          </a:endParaRPr>
        </a:p>
      </dgm:t>
    </dgm:pt>
    <dgm:pt modelId="{8BB5C974-0449-4313-8FEB-C9A05F28429D}" type="parTrans" cxnId="{C267EF2A-8AEC-4F65-BE4D-F31D87EFAD53}">
      <dgm:prSet/>
      <dgm:spPr/>
      <dgm:t>
        <a:bodyPr/>
        <a:lstStyle/>
        <a:p>
          <a:pPr algn="ctr"/>
          <a:endParaRPr lang="en-US"/>
        </a:p>
      </dgm:t>
    </dgm:pt>
    <dgm:pt modelId="{7EE3BBDF-7721-4CC8-8EDA-FDB8D43FD6B7}" type="sibTrans" cxnId="{C267EF2A-8AEC-4F65-BE4D-F31D87EFAD53}">
      <dgm:prSet/>
      <dgm:spPr/>
      <dgm:t>
        <a:bodyPr/>
        <a:lstStyle/>
        <a:p>
          <a:pPr algn="ctr"/>
          <a:endParaRPr lang="en-US"/>
        </a:p>
      </dgm:t>
    </dgm:pt>
    <dgm:pt modelId="{EA63ABEF-912F-46D6-9637-30C164967B9F}">
      <dgm:prSet custT="1"/>
      <dgm:spPr/>
      <dgm:t>
        <a:bodyPr/>
        <a:lstStyle/>
        <a:p>
          <a:pPr algn="ctr" rtl="0"/>
          <a:r>
            <a:rPr lang="en-US" sz="2400" dirty="0">
              <a:latin typeface="+mj-lt"/>
            </a:rPr>
            <a:t>Unsubsidized/Subsidized Student Loans</a:t>
          </a:r>
        </a:p>
      </dgm:t>
    </dgm:pt>
    <dgm:pt modelId="{8E48EA9E-E28D-42FB-B2A2-04CB1F35D363}" type="parTrans" cxnId="{AB52389B-39E2-480B-A433-C71F3436B075}">
      <dgm:prSet/>
      <dgm:spPr/>
      <dgm:t>
        <a:bodyPr/>
        <a:lstStyle/>
        <a:p>
          <a:pPr algn="ctr"/>
          <a:endParaRPr lang="en-US"/>
        </a:p>
      </dgm:t>
    </dgm:pt>
    <dgm:pt modelId="{269261E1-1D56-468C-8D7C-892B3F269AF3}" type="sibTrans" cxnId="{AB52389B-39E2-480B-A433-C71F3436B075}">
      <dgm:prSet/>
      <dgm:spPr/>
      <dgm:t>
        <a:bodyPr/>
        <a:lstStyle/>
        <a:p>
          <a:pPr algn="ctr"/>
          <a:endParaRPr lang="en-US"/>
        </a:p>
      </dgm:t>
    </dgm:pt>
    <dgm:pt modelId="{503543C2-E7E9-4E57-AC54-3442975875C0}">
      <dgm:prSet custT="1"/>
      <dgm:spPr/>
      <dgm:t>
        <a:bodyPr/>
        <a:lstStyle/>
        <a:p>
          <a:pPr algn="ctr" rtl="0"/>
          <a:r>
            <a:rPr lang="en-US" sz="2400" dirty="0">
              <a:latin typeface="+mj-lt"/>
            </a:rPr>
            <a:t>Parent Loans</a:t>
          </a:r>
        </a:p>
      </dgm:t>
    </dgm:pt>
    <dgm:pt modelId="{216BF61C-937E-49A4-904D-AEDF4455D8E6}" type="parTrans" cxnId="{0C21B5DC-6B03-402D-8FD2-210D0AEC14CE}">
      <dgm:prSet/>
      <dgm:spPr/>
      <dgm:t>
        <a:bodyPr/>
        <a:lstStyle/>
        <a:p>
          <a:pPr algn="ctr"/>
          <a:endParaRPr lang="en-US"/>
        </a:p>
      </dgm:t>
    </dgm:pt>
    <dgm:pt modelId="{86C84762-E4F8-4D3C-8C91-BB2734A43824}" type="sibTrans" cxnId="{0C21B5DC-6B03-402D-8FD2-210D0AEC14CE}">
      <dgm:prSet/>
      <dgm:spPr/>
      <dgm:t>
        <a:bodyPr/>
        <a:lstStyle/>
        <a:p>
          <a:pPr algn="ctr"/>
          <a:endParaRPr lang="en-US"/>
        </a:p>
      </dgm:t>
    </dgm:pt>
    <dgm:pt modelId="{E699CF4F-93C7-49C6-9BDE-8C40EAFB3487}" type="pres">
      <dgm:prSet presAssocID="{575F85C4-48CF-4C01-BDE6-439509E69B69}" presName="linear" presStyleCnt="0">
        <dgm:presLayoutVars>
          <dgm:animLvl val="lvl"/>
          <dgm:resizeHandles val="exact"/>
        </dgm:presLayoutVars>
      </dgm:prSet>
      <dgm:spPr/>
    </dgm:pt>
    <dgm:pt modelId="{A5D1DB7A-2623-4E40-8A97-21F71B94694E}" type="pres">
      <dgm:prSet presAssocID="{2ADB4F8E-634A-4577-8846-11B28C6D8967}" presName="parentText" presStyleLbl="node1" presStyleIdx="0" presStyleCnt="4" custLinFactY="2213" custLinFactNeighborY="100000">
        <dgm:presLayoutVars>
          <dgm:chMax val="0"/>
          <dgm:bulletEnabled val="1"/>
        </dgm:presLayoutVars>
      </dgm:prSet>
      <dgm:spPr/>
    </dgm:pt>
    <dgm:pt modelId="{D3A82FD0-E0A5-4B7F-9C99-EFC97ECDFAD3}" type="pres">
      <dgm:prSet presAssocID="{EC94E8CF-6F97-425E-BD8F-A546F038E146}" presName="spacer" presStyleCnt="0"/>
      <dgm:spPr/>
    </dgm:pt>
    <dgm:pt modelId="{855489E8-F248-45DB-B8B1-75DDA1E139AD}" type="pres">
      <dgm:prSet presAssocID="{490ED550-8F99-4F54-BC25-A0A67E0AC796}" presName="parentText" presStyleLbl="node1" presStyleIdx="1" presStyleCnt="4" custLinFactNeighborY="50012">
        <dgm:presLayoutVars>
          <dgm:chMax val="0"/>
          <dgm:bulletEnabled val="1"/>
        </dgm:presLayoutVars>
      </dgm:prSet>
      <dgm:spPr/>
    </dgm:pt>
    <dgm:pt modelId="{1C099B71-23E7-441B-A5AA-70E9803EEB39}" type="pres">
      <dgm:prSet presAssocID="{7EE3BBDF-7721-4CC8-8EDA-FDB8D43FD6B7}" presName="spacer" presStyleCnt="0"/>
      <dgm:spPr/>
    </dgm:pt>
    <dgm:pt modelId="{CD12BA3A-2F4C-4219-A6A1-F4EEC1981CEB}" type="pres">
      <dgm:prSet presAssocID="{EA63ABEF-912F-46D6-9637-30C164967B9F}" presName="parentText" presStyleLbl="node1" presStyleIdx="2" presStyleCnt="4" custLinFactNeighborY="7030">
        <dgm:presLayoutVars>
          <dgm:chMax val="0"/>
          <dgm:bulletEnabled val="1"/>
        </dgm:presLayoutVars>
      </dgm:prSet>
      <dgm:spPr/>
    </dgm:pt>
    <dgm:pt modelId="{87C12CB3-DB94-4BA6-8E8D-CF285A8A2070}" type="pres">
      <dgm:prSet presAssocID="{269261E1-1D56-468C-8D7C-892B3F269AF3}" presName="spacer" presStyleCnt="0"/>
      <dgm:spPr/>
    </dgm:pt>
    <dgm:pt modelId="{5AB01CB7-F3BC-41D1-B5E8-A88309A4CF61}" type="pres">
      <dgm:prSet presAssocID="{503543C2-E7E9-4E57-AC54-3442975875C0}" presName="parentText" presStyleLbl="node1" presStyleIdx="3" presStyleCnt="4" custLinFactY="20081" custLinFactNeighborX="-603" custLinFactNeighborY="100000">
        <dgm:presLayoutVars>
          <dgm:chMax val="0"/>
          <dgm:bulletEnabled val="1"/>
        </dgm:presLayoutVars>
      </dgm:prSet>
      <dgm:spPr/>
    </dgm:pt>
  </dgm:ptLst>
  <dgm:cxnLst>
    <dgm:cxn modelId="{D4196D0A-1D51-4010-8270-4667C0B9DDCF}" srcId="{575F85C4-48CF-4C01-BDE6-439509E69B69}" destId="{2ADB4F8E-634A-4577-8846-11B28C6D8967}" srcOrd="0" destOrd="0" parTransId="{520F4DFA-3361-4D87-A9FF-75D5720593DE}" sibTransId="{EC94E8CF-6F97-425E-BD8F-A546F038E146}"/>
    <dgm:cxn modelId="{B7A14C26-8AC0-4013-A463-574C4D65B7BF}" type="presOf" srcId="{503543C2-E7E9-4E57-AC54-3442975875C0}" destId="{5AB01CB7-F3BC-41D1-B5E8-A88309A4CF61}" srcOrd="0" destOrd="0" presId="urn:microsoft.com/office/officeart/2005/8/layout/vList2"/>
    <dgm:cxn modelId="{C267EF2A-8AEC-4F65-BE4D-F31D87EFAD53}" srcId="{575F85C4-48CF-4C01-BDE6-439509E69B69}" destId="{490ED550-8F99-4F54-BC25-A0A67E0AC796}" srcOrd="1" destOrd="0" parTransId="{8BB5C974-0449-4313-8FEB-C9A05F28429D}" sibTransId="{7EE3BBDF-7721-4CC8-8EDA-FDB8D43FD6B7}"/>
    <dgm:cxn modelId="{573F0F43-0749-4BD5-80E7-EAF5FE643995}" type="presOf" srcId="{490ED550-8F99-4F54-BC25-A0A67E0AC796}" destId="{855489E8-F248-45DB-B8B1-75DDA1E139AD}" srcOrd="0" destOrd="0" presId="urn:microsoft.com/office/officeart/2005/8/layout/vList2"/>
    <dgm:cxn modelId="{AB52389B-39E2-480B-A433-C71F3436B075}" srcId="{575F85C4-48CF-4C01-BDE6-439509E69B69}" destId="{EA63ABEF-912F-46D6-9637-30C164967B9F}" srcOrd="2" destOrd="0" parTransId="{8E48EA9E-E28D-42FB-B2A2-04CB1F35D363}" sibTransId="{269261E1-1D56-468C-8D7C-892B3F269AF3}"/>
    <dgm:cxn modelId="{B2B845B2-3315-4A57-B2C8-D1A39B24F256}" type="presOf" srcId="{2ADB4F8E-634A-4577-8846-11B28C6D8967}" destId="{A5D1DB7A-2623-4E40-8A97-21F71B94694E}" srcOrd="0" destOrd="0" presId="urn:microsoft.com/office/officeart/2005/8/layout/vList2"/>
    <dgm:cxn modelId="{0C21B5DC-6B03-402D-8FD2-210D0AEC14CE}" srcId="{575F85C4-48CF-4C01-BDE6-439509E69B69}" destId="{503543C2-E7E9-4E57-AC54-3442975875C0}" srcOrd="3" destOrd="0" parTransId="{216BF61C-937E-49A4-904D-AEDF4455D8E6}" sibTransId="{86C84762-E4F8-4D3C-8C91-BB2734A43824}"/>
    <dgm:cxn modelId="{6880BDE2-F3B6-4CAA-A941-5BEE0A7F2918}" type="presOf" srcId="{EA63ABEF-912F-46D6-9637-30C164967B9F}" destId="{CD12BA3A-2F4C-4219-A6A1-F4EEC1981CEB}" srcOrd="0" destOrd="0" presId="urn:microsoft.com/office/officeart/2005/8/layout/vList2"/>
    <dgm:cxn modelId="{54CBEBED-6C40-44B7-87DC-A780DDDA8A04}" type="presOf" srcId="{575F85C4-48CF-4C01-BDE6-439509E69B69}" destId="{E699CF4F-93C7-49C6-9BDE-8C40EAFB3487}" srcOrd="0" destOrd="0" presId="urn:microsoft.com/office/officeart/2005/8/layout/vList2"/>
    <dgm:cxn modelId="{384F1157-BA17-4CC8-A440-B126C9ACFFD8}" type="presParOf" srcId="{E699CF4F-93C7-49C6-9BDE-8C40EAFB3487}" destId="{A5D1DB7A-2623-4E40-8A97-21F71B94694E}" srcOrd="0" destOrd="0" presId="urn:microsoft.com/office/officeart/2005/8/layout/vList2"/>
    <dgm:cxn modelId="{6A98E2D8-1177-4FF5-9E7D-097835BE4241}" type="presParOf" srcId="{E699CF4F-93C7-49C6-9BDE-8C40EAFB3487}" destId="{D3A82FD0-E0A5-4B7F-9C99-EFC97ECDFAD3}" srcOrd="1" destOrd="0" presId="urn:microsoft.com/office/officeart/2005/8/layout/vList2"/>
    <dgm:cxn modelId="{486FB24D-1E1B-4768-B395-580EF53C8848}" type="presParOf" srcId="{E699CF4F-93C7-49C6-9BDE-8C40EAFB3487}" destId="{855489E8-F248-45DB-B8B1-75DDA1E139AD}" srcOrd="2" destOrd="0" presId="urn:microsoft.com/office/officeart/2005/8/layout/vList2"/>
    <dgm:cxn modelId="{D7781A66-9439-4545-9EE4-28E4D5D1CD3D}" type="presParOf" srcId="{E699CF4F-93C7-49C6-9BDE-8C40EAFB3487}" destId="{1C099B71-23E7-441B-A5AA-70E9803EEB39}" srcOrd="3" destOrd="0" presId="urn:microsoft.com/office/officeart/2005/8/layout/vList2"/>
    <dgm:cxn modelId="{53175C1B-B330-4016-829C-50A1819B5A4B}" type="presParOf" srcId="{E699CF4F-93C7-49C6-9BDE-8C40EAFB3487}" destId="{CD12BA3A-2F4C-4219-A6A1-F4EEC1981CEB}" srcOrd="4" destOrd="0" presId="urn:microsoft.com/office/officeart/2005/8/layout/vList2"/>
    <dgm:cxn modelId="{DDC531B8-5D6A-4150-BD11-C674C0A71F81}" type="presParOf" srcId="{E699CF4F-93C7-49C6-9BDE-8C40EAFB3487}" destId="{87C12CB3-DB94-4BA6-8E8D-CF285A8A2070}" srcOrd="5" destOrd="0" presId="urn:microsoft.com/office/officeart/2005/8/layout/vList2"/>
    <dgm:cxn modelId="{B15B5448-8756-4650-8525-69C110E32959}" type="presParOf" srcId="{E699CF4F-93C7-49C6-9BDE-8C40EAFB3487}" destId="{5AB01CB7-F3BC-41D1-B5E8-A88309A4CF61}"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93E6BB5E-DE0A-416D-B22C-288E501B8BEC}" type="doc">
      <dgm:prSet loTypeId="urn:microsoft.com/office/officeart/2005/8/layout/vList2" loCatId="list" qsTypeId="urn:microsoft.com/office/officeart/2005/8/quickstyle/simple1" qsCatId="simple" csTypeId="urn:microsoft.com/office/officeart/2005/8/colors/colorful4" csCatId="colorful" phldr="1"/>
      <dgm:spPr/>
      <dgm:t>
        <a:bodyPr/>
        <a:lstStyle/>
        <a:p>
          <a:endParaRPr lang="en-US"/>
        </a:p>
      </dgm:t>
    </dgm:pt>
    <dgm:pt modelId="{650733C7-83CE-484C-B820-5F35BA8A2B56}">
      <dgm:prSet custT="1"/>
      <dgm:spPr/>
      <dgm:t>
        <a:bodyPr/>
        <a:lstStyle/>
        <a:p>
          <a:pPr algn="ctr" rtl="0"/>
          <a:r>
            <a:rPr lang="en-US" sz="2400" dirty="0">
              <a:latin typeface="+mj-lt"/>
            </a:rPr>
            <a:t>Washington College Grant             (also known as the WA Grant)</a:t>
          </a:r>
        </a:p>
      </dgm:t>
    </dgm:pt>
    <dgm:pt modelId="{193D2135-F70F-496F-AF14-4BA74CAF2A59}" type="parTrans" cxnId="{7A278429-D999-4194-9985-FB85F8732F58}">
      <dgm:prSet/>
      <dgm:spPr/>
      <dgm:t>
        <a:bodyPr/>
        <a:lstStyle/>
        <a:p>
          <a:endParaRPr lang="en-US"/>
        </a:p>
      </dgm:t>
    </dgm:pt>
    <dgm:pt modelId="{65E12C37-7578-4BDA-B34D-6637E7E659A8}" type="sibTrans" cxnId="{7A278429-D999-4194-9985-FB85F8732F58}">
      <dgm:prSet/>
      <dgm:spPr/>
      <dgm:t>
        <a:bodyPr/>
        <a:lstStyle/>
        <a:p>
          <a:endParaRPr lang="en-US"/>
        </a:p>
      </dgm:t>
    </dgm:pt>
    <dgm:pt modelId="{0AFAB379-F8EE-4B57-8C7B-3AAB4A9A5460}">
      <dgm:prSet custT="1"/>
      <dgm:spPr/>
      <dgm:t>
        <a:bodyPr/>
        <a:lstStyle/>
        <a:p>
          <a:pPr algn="ctr" rtl="0"/>
          <a:r>
            <a:rPr lang="en-US" sz="2400" dirty="0">
              <a:latin typeface="+mj-lt"/>
            </a:rPr>
            <a:t>College Bound Scholarship</a:t>
          </a:r>
        </a:p>
      </dgm:t>
    </dgm:pt>
    <dgm:pt modelId="{540E3AE2-EE9B-4198-8C4F-080F969E5FD5}" type="parTrans" cxnId="{331C626F-28CD-46A8-AA9D-7FB27542102C}">
      <dgm:prSet/>
      <dgm:spPr/>
      <dgm:t>
        <a:bodyPr/>
        <a:lstStyle/>
        <a:p>
          <a:endParaRPr lang="en-US"/>
        </a:p>
      </dgm:t>
    </dgm:pt>
    <dgm:pt modelId="{AF47DEE0-8B99-4ACF-86C2-5101EB2D84D6}" type="sibTrans" cxnId="{331C626F-28CD-46A8-AA9D-7FB27542102C}">
      <dgm:prSet/>
      <dgm:spPr/>
      <dgm:t>
        <a:bodyPr/>
        <a:lstStyle/>
        <a:p>
          <a:endParaRPr lang="en-US"/>
        </a:p>
      </dgm:t>
    </dgm:pt>
    <dgm:pt modelId="{4B518E45-6178-4880-A0C2-35C30EFBA29C}">
      <dgm:prSet custT="1"/>
      <dgm:spPr/>
      <dgm:t>
        <a:bodyPr/>
        <a:lstStyle/>
        <a:p>
          <a:pPr algn="ctr" rtl="0"/>
          <a:r>
            <a:rPr lang="en-US" sz="2400" dirty="0">
              <a:latin typeface="+mj-lt"/>
            </a:rPr>
            <a:t>State Work-Study</a:t>
          </a:r>
        </a:p>
      </dgm:t>
    </dgm:pt>
    <dgm:pt modelId="{2D7398C9-2172-47E5-A368-4F4FFD1354E7}" type="parTrans" cxnId="{33D35D84-929C-4E15-A860-365AA889FC47}">
      <dgm:prSet/>
      <dgm:spPr/>
      <dgm:t>
        <a:bodyPr/>
        <a:lstStyle/>
        <a:p>
          <a:endParaRPr lang="en-US"/>
        </a:p>
      </dgm:t>
    </dgm:pt>
    <dgm:pt modelId="{142BA9F5-4EEB-4E8B-B382-567CACDA4B64}" type="sibTrans" cxnId="{33D35D84-929C-4E15-A860-365AA889FC47}">
      <dgm:prSet/>
      <dgm:spPr/>
      <dgm:t>
        <a:bodyPr/>
        <a:lstStyle/>
        <a:p>
          <a:endParaRPr lang="en-US"/>
        </a:p>
      </dgm:t>
    </dgm:pt>
    <dgm:pt modelId="{4175AB52-7183-4BA8-922E-7FC20D4E585A}">
      <dgm:prSet custT="1"/>
      <dgm:spPr/>
      <dgm:t>
        <a:bodyPr/>
        <a:lstStyle/>
        <a:p>
          <a:pPr algn="ctr" rtl="0"/>
          <a:r>
            <a:rPr lang="en-US" sz="2400" dirty="0">
              <a:latin typeface="+mj-lt"/>
            </a:rPr>
            <a:t>Passport to Careers</a:t>
          </a:r>
        </a:p>
      </dgm:t>
    </dgm:pt>
    <dgm:pt modelId="{039F2887-033B-4D88-B155-2A3549FF1C9F}" type="parTrans" cxnId="{F6412528-77D4-4A6F-814C-D7AADDB3920C}">
      <dgm:prSet/>
      <dgm:spPr/>
      <dgm:t>
        <a:bodyPr/>
        <a:lstStyle/>
        <a:p>
          <a:endParaRPr lang="en-US"/>
        </a:p>
      </dgm:t>
    </dgm:pt>
    <dgm:pt modelId="{3D1A44AF-4F15-428A-BA32-7E2C1F53B3B3}" type="sibTrans" cxnId="{F6412528-77D4-4A6F-814C-D7AADDB3920C}">
      <dgm:prSet/>
      <dgm:spPr/>
      <dgm:t>
        <a:bodyPr/>
        <a:lstStyle/>
        <a:p>
          <a:endParaRPr lang="en-US"/>
        </a:p>
      </dgm:t>
    </dgm:pt>
    <dgm:pt modelId="{E7884964-A33C-41DC-8855-8473ED6F3025}">
      <dgm:prSet custT="1"/>
      <dgm:spPr/>
      <dgm:t>
        <a:bodyPr/>
        <a:lstStyle/>
        <a:p>
          <a:pPr algn="ctr" rtl="0"/>
          <a:r>
            <a:rPr lang="en-US" sz="2400" dirty="0">
              <a:latin typeface="+mj-lt"/>
            </a:rPr>
            <a:t>Opportunity Grant</a:t>
          </a:r>
        </a:p>
      </dgm:t>
    </dgm:pt>
    <dgm:pt modelId="{1341F732-415A-4886-8916-D1CBC9388D93}" type="parTrans" cxnId="{6C5D067A-A5F2-410D-8903-C5C4638154FF}">
      <dgm:prSet/>
      <dgm:spPr/>
      <dgm:t>
        <a:bodyPr/>
        <a:lstStyle/>
        <a:p>
          <a:endParaRPr lang="en-US"/>
        </a:p>
      </dgm:t>
    </dgm:pt>
    <dgm:pt modelId="{55C7DC68-8803-4C99-9FEB-CD5339E162E7}" type="sibTrans" cxnId="{6C5D067A-A5F2-410D-8903-C5C4638154FF}">
      <dgm:prSet/>
      <dgm:spPr/>
      <dgm:t>
        <a:bodyPr/>
        <a:lstStyle/>
        <a:p>
          <a:endParaRPr lang="en-US"/>
        </a:p>
      </dgm:t>
    </dgm:pt>
    <dgm:pt modelId="{44BA10AD-E430-4935-80FC-CBAB25CF2FB8}" type="pres">
      <dgm:prSet presAssocID="{93E6BB5E-DE0A-416D-B22C-288E501B8BEC}" presName="linear" presStyleCnt="0">
        <dgm:presLayoutVars>
          <dgm:animLvl val="lvl"/>
          <dgm:resizeHandles val="exact"/>
        </dgm:presLayoutVars>
      </dgm:prSet>
      <dgm:spPr/>
    </dgm:pt>
    <dgm:pt modelId="{82B90C0F-8546-40EC-955C-8E30C8FA0D29}" type="pres">
      <dgm:prSet presAssocID="{650733C7-83CE-484C-B820-5F35BA8A2B56}" presName="parentText" presStyleLbl="node1" presStyleIdx="0" presStyleCnt="5" custLinFactNeighborX="-26090" custLinFactNeighborY="-38463">
        <dgm:presLayoutVars>
          <dgm:chMax val="0"/>
          <dgm:bulletEnabled val="1"/>
        </dgm:presLayoutVars>
      </dgm:prSet>
      <dgm:spPr/>
    </dgm:pt>
    <dgm:pt modelId="{5F61DF50-C8E8-48B6-8D8E-DE8731C9CC3B}" type="pres">
      <dgm:prSet presAssocID="{65E12C37-7578-4BDA-B34D-6637E7E659A8}" presName="spacer" presStyleCnt="0"/>
      <dgm:spPr/>
    </dgm:pt>
    <dgm:pt modelId="{D4F96D99-37BD-481E-BB4A-A5B6CDCAF097}" type="pres">
      <dgm:prSet presAssocID="{0AFAB379-F8EE-4B57-8C7B-3AAB4A9A5460}" presName="parentText" presStyleLbl="node1" presStyleIdx="1" presStyleCnt="5">
        <dgm:presLayoutVars>
          <dgm:chMax val="0"/>
          <dgm:bulletEnabled val="1"/>
        </dgm:presLayoutVars>
      </dgm:prSet>
      <dgm:spPr/>
    </dgm:pt>
    <dgm:pt modelId="{B6EAE6AC-65D4-4B79-867A-8B333E46A6BF}" type="pres">
      <dgm:prSet presAssocID="{AF47DEE0-8B99-4ACF-86C2-5101EB2D84D6}" presName="spacer" presStyleCnt="0"/>
      <dgm:spPr/>
    </dgm:pt>
    <dgm:pt modelId="{FDCC5EB3-5440-4D22-8B0E-23E0348BED7D}" type="pres">
      <dgm:prSet presAssocID="{4B518E45-6178-4880-A0C2-35C30EFBA29C}" presName="parentText" presStyleLbl="node1" presStyleIdx="2" presStyleCnt="5">
        <dgm:presLayoutVars>
          <dgm:chMax val="0"/>
          <dgm:bulletEnabled val="1"/>
        </dgm:presLayoutVars>
      </dgm:prSet>
      <dgm:spPr/>
    </dgm:pt>
    <dgm:pt modelId="{0C37CC7E-8A24-4766-8B7F-3FCAF4363FCF}" type="pres">
      <dgm:prSet presAssocID="{142BA9F5-4EEB-4E8B-B382-567CACDA4B64}" presName="spacer" presStyleCnt="0"/>
      <dgm:spPr/>
    </dgm:pt>
    <dgm:pt modelId="{86B1EE22-7404-4D82-9598-047F608C0404}" type="pres">
      <dgm:prSet presAssocID="{4175AB52-7183-4BA8-922E-7FC20D4E585A}" presName="parentText" presStyleLbl="node1" presStyleIdx="3" presStyleCnt="5">
        <dgm:presLayoutVars>
          <dgm:chMax val="0"/>
          <dgm:bulletEnabled val="1"/>
        </dgm:presLayoutVars>
      </dgm:prSet>
      <dgm:spPr/>
    </dgm:pt>
    <dgm:pt modelId="{8D9A2D72-3696-440B-A3BD-6395EB367D6D}" type="pres">
      <dgm:prSet presAssocID="{3D1A44AF-4F15-428A-BA32-7E2C1F53B3B3}" presName="spacer" presStyleCnt="0"/>
      <dgm:spPr/>
    </dgm:pt>
    <dgm:pt modelId="{A80CE770-6EF5-4476-B603-24C453019235}" type="pres">
      <dgm:prSet presAssocID="{E7884964-A33C-41DC-8855-8473ED6F3025}" presName="parentText" presStyleLbl="node1" presStyleIdx="4" presStyleCnt="5">
        <dgm:presLayoutVars>
          <dgm:chMax val="0"/>
          <dgm:bulletEnabled val="1"/>
        </dgm:presLayoutVars>
      </dgm:prSet>
      <dgm:spPr/>
    </dgm:pt>
  </dgm:ptLst>
  <dgm:cxnLst>
    <dgm:cxn modelId="{F6412528-77D4-4A6F-814C-D7AADDB3920C}" srcId="{93E6BB5E-DE0A-416D-B22C-288E501B8BEC}" destId="{4175AB52-7183-4BA8-922E-7FC20D4E585A}" srcOrd="3" destOrd="0" parTransId="{039F2887-033B-4D88-B155-2A3549FF1C9F}" sibTransId="{3D1A44AF-4F15-428A-BA32-7E2C1F53B3B3}"/>
    <dgm:cxn modelId="{7A278429-D999-4194-9985-FB85F8732F58}" srcId="{93E6BB5E-DE0A-416D-B22C-288E501B8BEC}" destId="{650733C7-83CE-484C-B820-5F35BA8A2B56}" srcOrd="0" destOrd="0" parTransId="{193D2135-F70F-496F-AF14-4BA74CAF2A59}" sibTransId="{65E12C37-7578-4BDA-B34D-6637E7E659A8}"/>
    <dgm:cxn modelId="{F8BB9C33-9F35-457E-B7CB-5C93402EA824}" type="presOf" srcId="{93E6BB5E-DE0A-416D-B22C-288E501B8BEC}" destId="{44BA10AD-E430-4935-80FC-CBAB25CF2FB8}" srcOrd="0" destOrd="0" presId="urn:microsoft.com/office/officeart/2005/8/layout/vList2"/>
    <dgm:cxn modelId="{331C626F-28CD-46A8-AA9D-7FB27542102C}" srcId="{93E6BB5E-DE0A-416D-B22C-288E501B8BEC}" destId="{0AFAB379-F8EE-4B57-8C7B-3AAB4A9A5460}" srcOrd="1" destOrd="0" parTransId="{540E3AE2-EE9B-4198-8C4F-080F969E5FD5}" sibTransId="{AF47DEE0-8B99-4ACF-86C2-5101EB2D84D6}"/>
    <dgm:cxn modelId="{F5F71970-C23D-4C70-B257-9E9114445DAE}" type="presOf" srcId="{E7884964-A33C-41DC-8855-8473ED6F3025}" destId="{A80CE770-6EF5-4476-B603-24C453019235}" srcOrd="0" destOrd="0" presId="urn:microsoft.com/office/officeart/2005/8/layout/vList2"/>
    <dgm:cxn modelId="{6C5D067A-A5F2-410D-8903-C5C4638154FF}" srcId="{93E6BB5E-DE0A-416D-B22C-288E501B8BEC}" destId="{E7884964-A33C-41DC-8855-8473ED6F3025}" srcOrd="4" destOrd="0" parTransId="{1341F732-415A-4886-8916-D1CBC9388D93}" sibTransId="{55C7DC68-8803-4C99-9FEB-CD5339E162E7}"/>
    <dgm:cxn modelId="{12B84C83-6E6F-4F93-B836-B87652DE64DF}" type="presOf" srcId="{4175AB52-7183-4BA8-922E-7FC20D4E585A}" destId="{86B1EE22-7404-4D82-9598-047F608C0404}" srcOrd="0" destOrd="0" presId="urn:microsoft.com/office/officeart/2005/8/layout/vList2"/>
    <dgm:cxn modelId="{33D35D84-929C-4E15-A860-365AA889FC47}" srcId="{93E6BB5E-DE0A-416D-B22C-288E501B8BEC}" destId="{4B518E45-6178-4880-A0C2-35C30EFBA29C}" srcOrd="2" destOrd="0" parTransId="{2D7398C9-2172-47E5-A368-4F4FFD1354E7}" sibTransId="{142BA9F5-4EEB-4E8B-B382-567CACDA4B64}"/>
    <dgm:cxn modelId="{07750AC5-D0FC-4E1B-9AD5-D7F416F9A091}" type="presOf" srcId="{650733C7-83CE-484C-B820-5F35BA8A2B56}" destId="{82B90C0F-8546-40EC-955C-8E30C8FA0D29}" srcOrd="0" destOrd="0" presId="urn:microsoft.com/office/officeart/2005/8/layout/vList2"/>
    <dgm:cxn modelId="{5317D1E8-F5B8-4E07-8EAB-A56BD840A871}" type="presOf" srcId="{0AFAB379-F8EE-4B57-8C7B-3AAB4A9A5460}" destId="{D4F96D99-37BD-481E-BB4A-A5B6CDCAF097}" srcOrd="0" destOrd="0" presId="urn:microsoft.com/office/officeart/2005/8/layout/vList2"/>
    <dgm:cxn modelId="{F39AC1F5-DB49-43E7-BC2A-4E15B3E70D39}" type="presOf" srcId="{4B518E45-6178-4880-A0C2-35C30EFBA29C}" destId="{FDCC5EB3-5440-4D22-8B0E-23E0348BED7D}" srcOrd="0" destOrd="0" presId="urn:microsoft.com/office/officeart/2005/8/layout/vList2"/>
    <dgm:cxn modelId="{78388C29-2E7F-4A2C-A89C-AB4EDDA3BC72}" type="presParOf" srcId="{44BA10AD-E430-4935-80FC-CBAB25CF2FB8}" destId="{82B90C0F-8546-40EC-955C-8E30C8FA0D29}" srcOrd="0" destOrd="0" presId="urn:microsoft.com/office/officeart/2005/8/layout/vList2"/>
    <dgm:cxn modelId="{57FED187-5030-456A-81AC-9265544E4C84}" type="presParOf" srcId="{44BA10AD-E430-4935-80FC-CBAB25CF2FB8}" destId="{5F61DF50-C8E8-48B6-8D8E-DE8731C9CC3B}" srcOrd="1" destOrd="0" presId="urn:microsoft.com/office/officeart/2005/8/layout/vList2"/>
    <dgm:cxn modelId="{EE9BF9A5-0923-4CCF-8964-6917B7A0B023}" type="presParOf" srcId="{44BA10AD-E430-4935-80FC-CBAB25CF2FB8}" destId="{D4F96D99-37BD-481E-BB4A-A5B6CDCAF097}" srcOrd="2" destOrd="0" presId="urn:microsoft.com/office/officeart/2005/8/layout/vList2"/>
    <dgm:cxn modelId="{A00B6715-E1A9-4C92-A73A-F02D2C5A9961}" type="presParOf" srcId="{44BA10AD-E430-4935-80FC-CBAB25CF2FB8}" destId="{B6EAE6AC-65D4-4B79-867A-8B333E46A6BF}" srcOrd="3" destOrd="0" presId="urn:microsoft.com/office/officeart/2005/8/layout/vList2"/>
    <dgm:cxn modelId="{EEB12AEF-6833-4A57-A7C0-0C8C98646C7A}" type="presParOf" srcId="{44BA10AD-E430-4935-80FC-CBAB25CF2FB8}" destId="{FDCC5EB3-5440-4D22-8B0E-23E0348BED7D}" srcOrd="4" destOrd="0" presId="urn:microsoft.com/office/officeart/2005/8/layout/vList2"/>
    <dgm:cxn modelId="{A88B58BF-A4CF-4CD7-B333-2E5341208461}" type="presParOf" srcId="{44BA10AD-E430-4935-80FC-CBAB25CF2FB8}" destId="{0C37CC7E-8A24-4766-8B7F-3FCAF4363FCF}" srcOrd="5" destOrd="0" presId="urn:microsoft.com/office/officeart/2005/8/layout/vList2"/>
    <dgm:cxn modelId="{59D61908-9D10-42C4-90E0-8E0B2BA58700}" type="presParOf" srcId="{44BA10AD-E430-4935-80FC-CBAB25CF2FB8}" destId="{86B1EE22-7404-4D82-9598-047F608C0404}" srcOrd="6" destOrd="0" presId="urn:microsoft.com/office/officeart/2005/8/layout/vList2"/>
    <dgm:cxn modelId="{85D2BCAB-6280-4DB2-93D8-8434D8F05477}" type="presParOf" srcId="{44BA10AD-E430-4935-80FC-CBAB25CF2FB8}" destId="{8D9A2D72-3696-440B-A3BD-6395EB367D6D}" srcOrd="7" destOrd="0" presId="urn:microsoft.com/office/officeart/2005/8/layout/vList2"/>
    <dgm:cxn modelId="{FD88516C-4CAB-40E3-A636-5605B4A0C99B}" type="presParOf" srcId="{44BA10AD-E430-4935-80FC-CBAB25CF2FB8}" destId="{A80CE770-6EF5-4476-B603-24C453019235}" srcOrd="8"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1754EB-4D90-436F-A34B-78E05758D524}">
      <dsp:nvSpPr>
        <dsp:cNvPr id="0" name=""/>
        <dsp:cNvSpPr/>
      </dsp:nvSpPr>
      <dsp:spPr>
        <a:xfrm>
          <a:off x="-4247693" y="-651709"/>
          <a:ext cx="5061030" cy="5061030"/>
        </a:xfrm>
        <a:prstGeom prst="blockArc">
          <a:avLst>
            <a:gd name="adj1" fmla="val 18900000"/>
            <a:gd name="adj2" fmla="val 2700000"/>
            <a:gd name="adj3" fmla="val 427"/>
          </a:avLst>
        </a:pr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72B4B421-B312-4438-BA49-AA5EED3DB696}">
      <dsp:nvSpPr>
        <dsp:cNvPr id="0" name=""/>
        <dsp:cNvSpPr/>
      </dsp:nvSpPr>
      <dsp:spPr>
        <a:xfrm>
          <a:off x="426117" y="288885"/>
          <a:ext cx="7861084" cy="578071"/>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84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Context</a:t>
          </a:r>
        </a:p>
      </dsp:txBody>
      <dsp:txXfrm>
        <a:off x="426117" y="288885"/>
        <a:ext cx="7861084" cy="578071"/>
      </dsp:txXfrm>
    </dsp:sp>
    <dsp:sp modelId="{6C23ACDC-582D-4961-A584-40F35D0C48D0}">
      <dsp:nvSpPr>
        <dsp:cNvPr id="0" name=""/>
        <dsp:cNvSpPr/>
      </dsp:nvSpPr>
      <dsp:spPr>
        <a:xfrm>
          <a:off x="64823" y="216626"/>
          <a:ext cx="722588" cy="722588"/>
        </a:xfrm>
        <a:prstGeom prst="ellipse">
          <a:avLst/>
        </a:prstGeom>
        <a:solidFill>
          <a:schemeClr val="lt1">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6D54E64-2EA8-44D7-94DE-5ABAC38BC8EC}">
      <dsp:nvSpPr>
        <dsp:cNvPr id="0" name=""/>
        <dsp:cNvSpPr/>
      </dsp:nvSpPr>
      <dsp:spPr>
        <a:xfrm>
          <a:off x="757539" y="1156142"/>
          <a:ext cx="7529663" cy="578071"/>
        </a:xfrm>
        <a:prstGeom prst="rect">
          <a:avLst/>
        </a:prstGeom>
        <a:solidFill>
          <a:schemeClr val="accent4">
            <a:hueOff val="919984"/>
            <a:satOff val="-20539"/>
            <a:lumOff val="3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84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Financial Aid Overview</a:t>
          </a:r>
        </a:p>
      </dsp:txBody>
      <dsp:txXfrm>
        <a:off x="757539" y="1156142"/>
        <a:ext cx="7529663" cy="578071"/>
      </dsp:txXfrm>
    </dsp:sp>
    <dsp:sp modelId="{0640C849-CE43-4D33-A5CC-FFC8323C65DF}">
      <dsp:nvSpPr>
        <dsp:cNvPr id="0" name=""/>
        <dsp:cNvSpPr/>
      </dsp:nvSpPr>
      <dsp:spPr>
        <a:xfrm>
          <a:off x="396244" y="1083883"/>
          <a:ext cx="722588" cy="722588"/>
        </a:xfrm>
        <a:prstGeom prst="ellipse">
          <a:avLst/>
        </a:prstGeom>
        <a:solidFill>
          <a:schemeClr val="lt1">
            <a:hueOff val="0"/>
            <a:satOff val="0"/>
            <a:lumOff val="0"/>
            <a:alphaOff val="0"/>
          </a:schemeClr>
        </a:solidFill>
        <a:ln w="12700" cap="flat" cmpd="sng" algn="ctr">
          <a:solidFill>
            <a:schemeClr val="accent4">
              <a:hueOff val="919984"/>
              <a:satOff val="-20539"/>
              <a:lumOff val="327"/>
              <a:alphaOff val="0"/>
            </a:schemeClr>
          </a:solidFill>
          <a:prstDash val="solid"/>
          <a:miter lim="800000"/>
        </a:ln>
        <a:effectLst/>
      </dsp:spPr>
      <dsp:style>
        <a:lnRef idx="2">
          <a:scrgbClr r="0" g="0" b="0"/>
        </a:lnRef>
        <a:fillRef idx="1">
          <a:scrgbClr r="0" g="0" b="0"/>
        </a:fillRef>
        <a:effectRef idx="0">
          <a:scrgbClr r="0" g="0" b="0"/>
        </a:effectRef>
        <a:fontRef idx="minor"/>
      </dsp:style>
    </dsp:sp>
    <dsp:sp modelId="{88A63DD5-C0CB-48E6-8AD1-AEC089FA12C5}">
      <dsp:nvSpPr>
        <dsp:cNvPr id="0" name=""/>
        <dsp:cNvSpPr/>
      </dsp:nvSpPr>
      <dsp:spPr>
        <a:xfrm>
          <a:off x="757539" y="2023398"/>
          <a:ext cx="7529663" cy="578071"/>
        </a:xfrm>
        <a:prstGeom prst="rect">
          <a:avLst/>
        </a:prstGeom>
        <a:solidFill>
          <a:schemeClr val="accent4">
            <a:hueOff val="1839968"/>
            <a:satOff val="-41079"/>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84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FAFSA/WASFA Updates</a:t>
          </a:r>
        </a:p>
      </dsp:txBody>
      <dsp:txXfrm>
        <a:off x="757539" y="2023398"/>
        <a:ext cx="7529663" cy="578071"/>
      </dsp:txXfrm>
    </dsp:sp>
    <dsp:sp modelId="{9FF9E697-7C19-47BB-9BC1-9CF3A2C7EE13}">
      <dsp:nvSpPr>
        <dsp:cNvPr id="0" name=""/>
        <dsp:cNvSpPr/>
      </dsp:nvSpPr>
      <dsp:spPr>
        <a:xfrm>
          <a:off x="396244" y="1951140"/>
          <a:ext cx="722588" cy="722588"/>
        </a:xfrm>
        <a:prstGeom prst="ellipse">
          <a:avLst/>
        </a:prstGeom>
        <a:solidFill>
          <a:schemeClr val="lt1">
            <a:hueOff val="0"/>
            <a:satOff val="0"/>
            <a:lumOff val="0"/>
            <a:alphaOff val="0"/>
          </a:schemeClr>
        </a:solidFill>
        <a:ln w="12700" cap="flat" cmpd="sng" algn="ctr">
          <a:solidFill>
            <a:schemeClr val="accent4">
              <a:hueOff val="1839968"/>
              <a:satOff val="-41079"/>
              <a:lumOff val="654"/>
              <a:alphaOff val="0"/>
            </a:schemeClr>
          </a:solidFill>
          <a:prstDash val="solid"/>
          <a:miter lim="800000"/>
        </a:ln>
        <a:effectLst/>
      </dsp:spPr>
      <dsp:style>
        <a:lnRef idx="2">
          <a:scrgbClr r="0" g="0" b="0"/>
        </a:lnRef>
        <a:fillRef idx="1">
          <a:scrgbClr r="0" g="0" b="0"/>
        </a:fillRef>
        <a:effectRef idx="0">
          <a:scrgbClr r="0" g="0" b="0"/>
        </a:effectRef>
        <a:fontRef idx="minor"/>
      </dsp:style>
    </dsp:sp>
    <dsp:sp modelId="{93A06F97-3C78-4E2F-B5E3-0CDF83ECC22A}">
      <dsp:nvSpPr>
        <dsp:cNvPr id="0" name=""/>
        <dsp:cNvSpPr/>
      </dsp:nvSpPr>
      <dsp:spPr>
        <a:xfrm>
          <a:off x="426117" y="2890655"/>
          <a:ext cx="7861084" cy="578071"/>
        </a:xfrm>
        <a:prstGeom prst="rect">
          <a:avLst/>
        </a:prstGeom>
        <a:solidFill>
          <a:schemeClr val="accent4">
            <a:hueOff val="2759952"/>
            <a:satOff val="-61618"/>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8844" tIns="81280" rIns="81280" bIns="81280" numCol="1" spcCol="1270" anchor="ctr" anchorCtr="0">
          <a:noAutofit/>
        </a:bodyPr>
        <a:lstStyle/>
        <a:p>
          <a:pPr marL="0" lvl="0" indent="0" algn="l" defTabSz="1422400">
            <a:lnSpc>
              <a:spcPct val="90000"/>
            </a:lnSpc>
            <a:spcBef>
              <a:spcPct val="0"/>
            </a:spcBef>
            <a:spcAft>
              <a:spcPct val="35000"/>
            </a:spcAft>
            <a:buNone/>
          </a:pPr>
          <a:r>
            <a:rPr lang="en-US" sz="3200" kern="1200" dirty="0"/>
            <a:t>Resources</a:t>
          </a:r>
        </a:p>
      </dsp:txBody>
      <dsp:txXfrm>
        <a:off x="426117" y="2890655"/>
        <a:ext cx="7861084" cy="578071"/>
      </dsp:txXfrm>
    </dsp:sp>
    <dsp:sp modelId="{D98EDB43-456B-4EDF-977B-B104335B3AC7}">
      <dsp:nvSpPr>
        <dsp:cNvPr id="0" name=""/>
        <dsp:cNvSpPr/>
      </dsp:nvSpPr>
      <dsp:spPr>
        <a:xfrm>
          <a:off x="64823" y="2818396"/>
          <a:ext cx="722588" cy="722588"/>
        </a:xfrm>
        <a:prstGeom prst="ellipse">
          <a:avLst/>
        </a:prstGeom>
        <a:solidFill>
          <a:schemeClr val="lt1">
            <a:hueOff val="0"/>
            <a:satOff val="0"/>
            <a:lumOff val="0"/>
            <a:alphaOff val="0"/>
          </a:schemeClr>
        </a:solidFill>
        <a:ln w="12700" cap="flat" cmpd="sng" algn="ctr">
          <a:solidFill>
            <a:schemeClr val="accent4">
              <a:hueOff val="2759952"/>
              <a:satOff val="-61618"/>
              <a:lumOff val="981"/>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387D6D-0C60-429B-B6EA-1FC3CA8CAAB7}">
      <dsp:nvSpPr>
        <dsp:cNvPr id="0" name=""/>
        <dsp:cNvSpPr/>
      </dsp:nvSpPr>
      <dsp:spPr>
        <a:xfrm>
          <a:off x="0" y="0"/>
          <a:ext cx="7452880" cy="78076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0" tIns="152400" rIns="152400" bIns="152400" numCol="1" spcCol="1270" anchor="ctr" anchorCtr="0">
          <a:noAutofit/>
        </a:bodyPr>
        <a:lstStyle/>
        <a:p>
          <a:pPr marL="0" lvl="0" indent="0" algn="l" defTabSz="1778000">
            <a:lnSpc>
              <a:spcPct val="90000"/>
            </a:lnSpc>
            <a:spcBef>
              <a:spcPct val="0"/>
            </a:spcBef>
            <a:spcAft>
              <a:spcPct val="35000"/>
            </a:spcAft>
            <a:buNone/>
          </a:pPr>
          <a:r>
            <a:rPr lang="en-US" sz="4000" kern="1200">
              <a:latin typeface="Cambria" panose="02040503050406030204" pitchFamily="18" charset="0"/>
              <a:ea typeface="Cambria" panose="02040503050406030204" pitchFamily="18" charset="0"/>
            </a:rPr>
            <a:t>FSA ID Changes</a:t>
          </a:r>
        </a:p>
      </dsp:txBody>
      <dsp:txXfrm>
        <a:off x="38114" y="38114"/>
        <a:ext cx="7376652" cy="704532"/>
      </dsp:txXfrm>
    </dsp:sp>
    <dsp:sp modelId="{2CE531F2-E9A5-429C-BDB1-BD359EABAA7B}">
      <dsp:nvSpPr>
        <dsp:cNvPr id="0" name=""/>
        <dsp:cNvSpPr/>
      </dsp:nvSpPr>
      <dsp:spPr>
        <a:xfrm>
          <a:off x="0" y="783616"/>
          <a:ext cx="7452880" cy="19684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29" tIns="38100" rIns="213360" bIns="38100" numCol="1" spcCol="1270" anchor="t" anchorCtr="0">
          <a:noAutofit/>
        </a:bodyPr>
        <a:lstStyle/>
        <a:p>
          <a:pPr marL="285750" lvl="1" indent="-285750" algn="l" defTabSz="1333500">
            <a:lnSpc>
              <a:spcPct val="90000"/>
            </a:lnSpc>
            <a:spcBef>
              <a:spcPct val="0"/>
            </a:spcBef>
            <a:spcAft>
              <a:spcPct val="20000"/>
            </a:spcAft>
            <a:buChar char="•"/>
          </a:pPr>
          <a:r>
            <a:rPr lang="en-US" sz="3000" kern="1200">
              <a:latin typeface="Cambria" panose="02040503050406030204" pitchFamily="18" charset="0"/>
              <a:ea typeface="Cambria" panose="02040503050406030204" pitchFamily="18" charset="0"/>
            </a:rPr>
            <a:t>Two-Step Verification</a:t>
          </a:r>
        </a:p>
        <a:p>
          <a:pPr marL="285750" lvl="1" indent="-285750" algn="l" defTabSz="1333500">
            <a:lnSpc>
              <a:spcPct val="90000"/>
            </a:lnSpc>
            <a:spcBef>
              <a:spcPct val="0"/>
            </a:spcBef>
            <a:spcAft>
              <a:spcPct val="20000"/>
            </a:spcAft>
            <a:buChar char="•"/>
          </a:pPr>
          <a:r>
            <a:rPr lang="en-US" sz="3000" kern="1200">
              <a:latin typeface="Cambria" panose="02040503050406030204" pitchFamily="18" charset="0"/>
              <a:ea typeface="Cambria" panose="02040503050406030204" pitchFamily="18" charset="0"/>
            </a:rPr>
            <a:t>Back-Up Codes</a:t>
          </a:r>
        </a:p>
        <a:p>
          <a:pPr marL="285750" lvl="1" indent="-285750" algn="l" defTabSz="1333500">
            <a:lnSpc>
              <a:spcPct val="90000"/>
            </a:lnSpc>
            <a:spcBef>
              <a:spcPct val="0"/>
            </a:spcBef>
            <a:spcAft>
              <a:spcPct val="20000"/>
            </a:spcAft>
            <a:buChar char="•"/>
          </a:pPr>
          <a:r>
            <a:rPr lang="en-US" sz="3000" kern="1200">
              <a:latin typeface="Cambria" panose="02040503050406030204" pitchFamily="18" charset="0"/>
              <a:ea typeface="Cambria" panose="02040503050406030204" pitchFamily="18" charset="0"/>
            </a:rPr>
            <a:t>FSA ID Now Required for Applicants and Contributors (Parents)</a:t>
          </a:r>
        </a:p>
        <a:p>
          <a:pPr marL="285750" lvl="1" indent="-285750" algn="l" defTabSz="1333500">
            <a:lnSpc>
              <a:spcPct val="90000"/>
            </a:lnSpc>
            <a:spcBef>
              <a:spcPct val="0"/>
            </a:spcBef>
            <a:spcAft>
              <a:spcPct val="20000"/>
            </a:spcAft>
            <a:buChar char="•"/>
          </a:pPr>
          <a:r>
            <a:rPr lang="en-US" sz="3000" kern="1200">
              <a:latin typeface="Cambria" panose="02040503050406030204" pitchFamily="18" charset="0"/>
              <a:ea typeface="Cambria" panose="02040503050406030204" pitchFamily="18" charset="0"/>
            </a:rPr>
            <a:t>FSA ID for Those Without SSN</a:t>
          </a:r>
        </a:p>
      </dsp:txBody>
      <dsp:txXfrm>
        <a:off x="0" y="783616"/>
        <a:ext cx="7452880" cy="1968416"/>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921C176-43BD-4512-9737-8493D783B2D8}">
      <dsp:nvSpPr>
        <dsp:cNvPr id="0" name=""/>
        <dsp:cNvSpPr/>
      </dsp:nvSpPr>
      <dsp:spPr>
        <a:xfrm>
          <a:off x="0" y="4102"/>
          <a:ext cx="7452880" cy="58735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en-US" sz="3200" kern="1200">
              <a:latin typeface="Cambria" panose="02040503050406030204" pitchFamily="18" charset="0"/>
              <a:ea typeface="Cambria" panose="02040503050406030204" pitchFamily="18" charset="0"/>
            </a:rPr>
            <a:t>FAFSA Form Changes</a:t>
          </a:r>
        </a:p>
      </dsp:txBody>
      <dsp:txXfrm>
        <a:off x="28672" y="32774"/>
        <a:ext cx="7395536" cy="530006"/>
      </dsp:txXfrm>
    </dsp:sp>
    <dsp:sp modelId="{81FACC23-064D-4FD1-975A-2E183E805B5E}">
      <dsp:nvSpPr>
        <dsp:cNvPr id="0" name=""/>
        <dsp:cNvSpPr/>
      </dsp:nvSpPr>
      <dsp:spPr>
        <a:xfrm>
          <a:off x="0" y="591453"/>
          <a:ext cx="7452880" cy="311747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36629"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a:latin typeface="Cambria" panose="02040503050406030204" pitchFamily="18" charset="0"/>
              <a:ea typeface="Cambria" panose="02040503050406030204" pitchFamily="18" charset="0"/>
            </a:rPr>
            <a:t>FAFSA Onboarding</a:t>
          </a:r>
        </a:p>
        <a:p>
          <a:pPr marL="228600" lvl="1" indent="-228600" algn="l" defTabSz="1066800">
            <a:lnSpc>
              <a:spcPct val="90000"/>
            </a:lnSpc>
            <a:spcBef>
              <a:spcPct val="0"/>
            </a:spcBef>
            <a:spcAft>
              <a:spcPct val="20000"/>
            </a:spcAft>
            <a:buChar char="•"/>
          </a:pPr>
          <a:r>
            <a:rPr lang="en-US" sz="2400" kern="1200">
              <a:latin typeface="Cambria" panose="02040503050406030204" pitchFamily="18" charset="0"/>
              <a:ea typeface="Cambria" panose="02040503050406030204" pitchFamily="18" charset="0"/>
            </a:rPr>
            <a:t>December Release Date (24-25 Only)</a:t>
          </a:r>
        </a:p>
        <a:p>
          <a:pPr marL="228600" lvl="1" indent="-228600" algn="l" defTabSz="1066800">
            <a:lnSpc>
              <a:spcPct val="90000"/>
            </a:lnSpc>
            <a:spcBef>
              <a:spcPct val="0"/>
            </a:spcBef>
            <a:spcAft>
              <a:spcPct val="20000"/>
            </a:spcAft>
            <a:buChar char="•"/>
          </a:pPr>
          <a:r>
            <a:rPr lang="en-US" sz="2400" kern="1200">
              <a:latin typeface="Cambria" panose="02040503050406030204" pitchFamily="18" charset="0"/>
              <a:ea typeface="Cambria" panose="02040503050406030204" pitchFamily="18" charset="0"/>
            </a:rPr>
            <a:t>Role Based Information Entry</a:t>
          </a:r>
        </a:p>
        <a:p>
          <a:pPr marL="228600" lvl="1" indent="-228600" algn="l" defTabSz="1066800">
            <a:lnSpc>
              <a:spcPct val="90000"/>
            </a:lnSpc>
            <a:spcBef>
              <a:spcPct val="0"/>
            </a:spcBef>
            <a:spcAft>
              <a:spcPct val="20000"/>
            </a:spcAft>
            <a:buChar char="•"/>
          </a:pPr>
          <a:r>
            <a:rPr lang="en-US" sz="2400" kern="1200">
              <a:latin typeface="Cambria" panose="02040503050406030204" pitchFamily="18" charset="0"/>
              <a:ea typeface="Cambria" panose="02040503050406030204" pitchFamily="18" charset="0"/>
            </a:rPr>
            <a:t>Contributor (Parents) Information</a:t>
          </a:r>
        </a:p>
        <a:p>
          <a:pPr marL="228600" lvl="1" indent="-228600" algn="l" defTabSz="1066800">
            <a:lnSpc>
              <a:spcPct val="90000"/>
            </a:lnSpc>
            <a:spcBef>
              <a:spcPct val="0"/>
            </a:spcBef>
            <a:spcAft>
              <a:spcPct val="20000"/>
            </a:spcAft>
            <a:buChar char="•"/>
          </a:pPr>
          <a:r>
            <a:rPr lang="en-US" sz="2400" kern="1200">
              <a:latin typeface="Cambria" panose="02040503050406030204" pitchFamily="18" charset="0"/>
              <a:ea typeface="Cambria" panose="02040503050406030204" pitchFamily="18" charset="0"/>
            </a:rPr>
            <a:t>Income Information Exchange</a:t>
          </a:r>
        </a:p>
        <a:p>
          <a:pPr marL="228600" lvl="1" indent="-228600" algn="l" defTabSz="1066800">
            <a:lnSpc>
              <a:spcPct val="90000"/>
            </a:lnSpc>
            <a:spcBef>
              <a:spcPct val="0"/>
            </a:spcBef>
            <a:spcAft>
              <a:spcPct val="20000"/>
            </a:spcAft>
            <a:buChar char="•"/>
          </a:pPr>
          <a:r>
            <a:rPr lang="en-US" sz="2400" kern="1200">
              <a:latin typeface="Cambria" panose="02040503050406030204" pitchFamily="18" charset="0"/>
              <a:ea typeface="Cambria" panose="02040503050406030204" pitchFamily="18" charset="0"/>
            </a:rPr>
            <a:t>Student Aid Index</a:t>
          </a:r>
        </a:p>
        <a:p>
          <a:pPr marL="228600" lvl="1" indent="-228600" algn="l" defTabSz="1066800">
            <a:lnSpc>
              <a:spcPct val="90000"/>
            </a:lnSpc>
            <a:spcBef>
              <a:spcPct val="0"/>
            </a:spcBef>
            <a:spcAft>
              <a:spcPct val="20000"/>
            </a:spcAft>
            <a:buChar char="•"/>
          </a:pPr>
          <a:r>
            <a:rPr lang="en-US" sz="2400" kern="1200">
              <a:latin typeface="Cambria" panose="02040503050406030204" pitchFamily="18" charset="0"/>
              <a:ea typeface="Cambria" panose="02040503050406030204" pitchFamily="18" charset="0"/>
            </a:rPr>
            <a:t>Who is the Parent</a:t>
          </a:r>
        </a:p>
        <a:p>
          <a:pPr marL="228600" lvl="1" indent="-228600" algn="l" defTabSz="1066800">
            <a:lnSpc>
              <a:spcPct val="90000"/>
            </a:lnSpc>
            <a:spcBef>
              <a:spcPct val="0"/>
            </a:spcBef>
            <a:spcAft>
              <a:spcPct val="20000"/>
            </a:spcAft>
            <a:buChar char="•"/>
          </a:pPr>
          <a:r>
            <a:rPr lang="en-US" sz="2400" kern="1200">
              <a:latin typeface="Cambria" panose="02040503050406030204" pitchFamily="18" charset="0"/>
              <a:ea typeface="Cambria" panose="02040503050406030204" pitchFamily="18" charset="0"/>
            </a:rPr>
            <a:t>Family Size</a:t>
          </a:r>
        </a:p>
        <a:p>
          <a:pPr marL="228600" lvl="1" indent="-228600" algn="l" defTabSz="1066800">
            <a:lnSpc>
              <a:spcPct val="90000"/>
            </a:lnSpc>
            <a:spcBef>
              <a:spcPct val="0"/>
            </a:spcBef>
            <a:spcAft>
              <a:spcPct val="20000"/>
            </a:spcAft>
            <a:buChar char="•"/>
          </a:pPr>
          <a:r>
            <a:rPr lang="en-US" sz="2400" kern="1200">
              <a:latin typeface="Cambria" panose="02040503050406030204" pitchFamily="18" charset="0"/>
              <a:ea typeface="Cambria" panose="02040503050406030204" pitchFamily="18" charset="0"/>
            </a:rPr>
            <a:t>Number in College</a:t>
          </a:r>
        </a:p>
        <a:p>
          <a:pPr marL="228600" lvl="1" indent="-228600" algn="l" defTabSz="1066800">
            <a:lnSpc>
              <a:spcPct val="90000"/>
            </a:lnSpc>
            <a:spcBef>
              <a:spcPct val="0"/>
            </a:spcBef>
            <a:spcAft>
              <a:spcPct val="20000"/>
            </a:spcAft>
            <a:buChar char="•"/>
          </a:pPr>
          <a:r>
            <a:rPr lang="en-US" sz="2400" kern="1200">
              <a:latin typeface="Cambria" panose="02040503050406030204" pitchFamily="18" charset="0"/>
              <a:ea typeface="Cambria" panose="02040503050406030204" pitchFamily="18" charset="0"/>
            </a:rPr>
            <a:t>Assets</a:t>
          </a:r>
        </a:p>
      </dsp:txBody>
      <dsp:txXfrm>
        <a:off x="0" y="591453"/>
        <a:ext cx="7452880" cy="3117477"/>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FE250-7FBD-437E-B88B-8186CAFCB872}">
      <dsp:nvSpPr>
        <dsp:cNvPr id="0" name=""/>
        <dsp:cNvSpPr/>
      </dsp:nvSpPr>
      <dsp:spPr>
        <a:xfrm>
          <a:off x="0" y="428624"/>
          <a:ext cx="2402184" cy="1441310"/>
        </a:xfrm>
        <a:prstGeom prst="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dirty="0">
              <a:latin typeface="+mj-lt"/>
            </a:rPr>
            <a:t>The 2024-25 FAFSA &amp; WASFA will be available in December</a:t>
          </a:r>
          <a:endParaRPr lang="en-US" sz="1900" kern="1200" dirty="0">
            <a:latin typeface="+mj-lt"/>
          </a:endParaRPr>
        </a:p>
      </dsp:txBody>
      <dsp:txXfrm>
        <a:off x="0" y="428624"/>
        <a:ext cx="2402184" cy="1441310"/>
      </dsp:txXfrm>
    </dsp:sp>
    <dsp:sp modelId="{24954EB3-C380-4182-B666-EEB6575BB82A}">
      <dsp:nvSpPr>
        <dsp:cNvPr id="0" name=""/>
        <dsp:cNvSpPr/>
      </dsp:nvSpPr>
      <dsp:spPr>
        <a:xfrm>
          <a:off x="2642402" y="428624"/>
          <a:ext cx="2402184" cy="1441310"/>
        </a:xfrm>
        <a:prstGeom prst="rect">
          <a:avLst/>
        </a:prstGeom>
        <a:solidFill>
          <a:schemeClr val="accent4">
            <a:hueOff val="1379976"/>
            <a:satOff val="-30809"/>
            <a:lumOff val="4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b="0" i="0" kern="1200" dirty="0">
              <a:latin typeface="+mj-lt"/>
            </a:rPr>
            <a:t>2025-26 and beyond will be available in October </a:t>
          </a:r>
          <a:endParaRPr lang="en-US" sz="1900" kern="1200" dirty="0">
            <a:latin typeface="+mj-lt"/>
          </a:endParaRPr>
        </a:p>
      </dsp:txBody>
      <dsp:txXfrm>
        <a:off x="2642402" y="428624"/>
        <a:ext cx="2402184" cy="1441310"/>
      </dsp:txXfrm>
    </dsp:sp>
    <dsp:sp modelId="{2107CA9C-CC16-47C2-9DBB-B69B73877499}">
      <dsp:nvSpPr>
        <dsp:cNvPr id="0" name=""/>
        <dsp:cNvSpPr/>
      </dsp:nvSpPr>
      <dsp:spPr>
        <a:xfrm>
          <a:off x="5284804" y="428624"/>
          <a:ext cx="2402184" cy="1441310"/>
        </a:xfrm>
        <a:prstGeom prst="rect">
          <a:avLst/>
        </a:prstGeom>
        <a:solidFill>
          <a:schemeClr val="accent4">
            <a:hueOff val="2759952"/>
            <a:satOff val="-61618"/>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j-lt"/>
            </a:rPr>
            <a:t>Class of 2024 will complete the 2024-25 FAFSA or WASFA using 2022 income information </a:t>
          </a:r>
        </a:p>
      </dsp:txBody>
      <dsp:txXfrm>
        <a:off x="5284804" y="428624"/>
        <a:ext cx="2402184" cy="144131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D3776C-28E5-40A8-A0F2-5534E652A895}">
      <dsp:nvSpPr>
        <dsp:cNvPr id="0" name=""/>
        <dsp:cNvSpPr/>
      </dsp:nvSpPr>
      <dsp:spPr>
        <a:xfrm>
          <a:off x="1707" y="0"/>
          <a:ext cx="1675873" cy="4248027"/>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Grants</a:t>
          </a:r>
        </a:p>
      </dsp:txBody>
      <dsp:txXfrm>
        <a:off x="1707" y="0"/>
        <a:ext cx="1675873" cy="1274408"/>
      </dsp:txXfrm>
    </dsp:sp>
    <dsp:sp modelId="{259A601E-E95E-434E-B2E8-3C7A67605828}">
      <dsp:nvSpPr>
        <dsp:cNvPr id="0" name=""/>
        <dsp:cNvSpPr/>
      </dsp:nvSpPr>
      <dsp:spPr>
        <a:xfrm>
          <a:off x="169295" y="1274408"/>
          <a:ext cx="1340698" cy="2761217"/>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Income-Based, Federal, State, &amp; Institutional</a:t>
          </a:r>
        </a:p>
      </dsp:txBody>
      <dsp:txXfrm>
        <a:off x="208563" y="1313676"/>
        <a:ext cx="1262162" cy="2682681"/>
      </dsp:txXfrm>
    </dsp:sp>
    <dsp:sp modelId="{DC1D368E-6A6B-4CEA-994F-4717AECEDEBF}">
      <dsp:nvSpPr>
        <dsp:cNvPr id="0" name=""/>
        <dsp:cNvSpPr/>
      </dsp:nvSpPr>
      <dsp:spPr>
        <a:xfrm>
          <a:off x="1803271" y="0"/>
          <a:ext cx="1675873" cy="4248027"/>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Scholarships</a:t>
          </a:r>
        </a:p>
      </dsp:txBody>
      <dsp:txXfrm>
        <a:off x="1803271" y="0"/>
        <a:ext cx="1675873" cy="1274408"/>
      </dsp:txXfrm>
    </dsp:sp>
    <dsp:sp modelId="{2912CF6E-D8AF-415C-A379-2515990DF863}">
      <dsp:nvSpPr>
        <dsp:cNvPr id="0" name=""/>
        <dsp:cNvSpPr/>
      </dsp:nvSpPr>
      <dsp:spPr>
        <a:xfrm>
          <a:off x="1970859" y="1274408"/>
          <a:ext cx="1340698" cy="2761217"/>
        </a:xfrm>
        <a:prstGeom prst="roundRect">
          <a:avLst>
            <a:gd name="adj" fmla="val 10000"/>
          </a:avLst>
        </a:prstGeom>
        <a:solidFill>
          <a:schemeClr val="accent4">
            <a:hueOff val="919984"/>
            <a:satOff val="-20539"/>
            <a:lumOff val="3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Merit &amp; income based, from public, private and nonprofit sources. </a:t>
          </a:r>
        </a:p>
      </dsp:txBody>
      <dsp:txXfrm>
        <a:off x="2010127" y="1313676"/>
        <a:ext cx="1262162" cy="2682681"/>
      </dsp:txXfrm>
    </dsp:sp>
    <dsp:sp modelId="{7BD804CA-EF61-429C-9638-30BE21FCA703}">
      <dsp:nvSpPr>
        <dsp:cNvPr id="0" name=""/>
        <dsp:cNvSpPr/>
      </dsp:nvSpPr>
      <dsp:spPr>
        <a:xfrm>
          <a:off x="3604835" y="0"/>
          <a:ext cx="1675873" cy="4248027"/>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Loans</a:t>
          </a:r>
        </a:p>
      </dsp:txBody>
      <dsp:txXfrm>
        <a:off x="3604835" y="0"/>
        <a:ext cx="1675873" cy="1274408"/>
      </dsp:txXfrm>
    </dsp:sp>
    <dsp:sp modelId="{B8CEFB3B-BF68-432A-9A0D-E9A55DCED7F4}">
      <dsp:nvSpPr>
        <dsp:cNvPr id="0" name=""/>
        <dsp:cNvSpPr/>
      </dsp:nvSpPr>
      <dsp:spPr>
        <a:xfrm>
          <a:off x="3772423" y="1274408"/>
          <a:ext cx="1340698" cy="2761217"/>
        </a:xfrm>
        <a:prstGeom prst="roundRect">
          <a:avLst>
            <a:gd name="adj" fmla="val 10000"/>
          </a:avLst>
        </a:prstGeom>
        <a:solidFill>
          <a:schemeClr val="accent4">
            <a:hueOff val="1839968"/>
            <a:satOff val="-41079"/>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Income-based, federal, and private</a:t>
          </a:r>
        </a:p>
      </dsp:txBody>
      <dsp:txXfrm>
        <a:off x="3811691" y="1313676"/>
        <a:ext cx="1262162" cy="2682681"/>
      </dsp:txXfrm>
    </dsp:sp>
    <dsp:sp modelId="{F15A3E21-0555-456A-9518-50AB57057788}">
      <dsp:nvSpPr>
        <dsp:cNvPr id="0" name=""/>
        <dsp:cNvSpPr/>
      </dsp:nvSpPr>
      <dsp:spPr>
        <a:xfrm>
          <a:off x="5406399" y="0"/>
          <a:ext cx="1675873" cy="4248027"/>
        </a:xfrm>
        <a:prstGeom prst="roundRect">
          <a:avLst>
            <a:gd name="adj" fmla="val 10000"/>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kern="1200" dirty="0"/>
            <a:t>Work Study</a:t>
          </a:r>
        </a:p>
      </dsp:txBody>
      <dsp:txXfrm>
        <a:off x="5406399" y="0"/>
        <a:ext cx="1675873" cy="1274408"/>
      </dsp:txXfrm>
    </dsp:sp>
    <dsp:sp modelId="{0E867314-D8F3-4EBE-9B8D-D6CC3A681565}">
      <dsp:nvSpPr>
        <dsp:cNvPr id="0" name=""/>
        <dsp:cNvSpPr/>
      </dsp:nvSpPr>
      <dsp:spPr>
        <a:xfrm>
          <a:off x="5573987" y="1274408"/>
          <a:ext cx="1340698" cy="2761217"/>
        </a:xfrm>
        <a:prstGeom prst="roundRect">
          <a:avLst>
            <a:gd name="adj" fmla="val 10000"/>
          </a:avLst>
        </a:prstGeom>
        <a:solidFill>
          <a:schemeClr val="accent4">
            <a:hueOff val="2759952"/>
            <a:satOff val="-61618"/>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4290" rIns="45720" bIns="34290" numCol="1" spcCol="1270" anchor="ctr" anchorCtr="0">
          <a:noAutofit/>
        </a:bodyPr>
        <a:lstStyle/>
        <a:p>
          <a:pPr marL="0" lvl="0" indent="0" algn="ctr" defTabSz="800100">
            <a:lnSpc>
              <a:spcPct val="90000"/>
            </a:lnSpc>
            <a:spcBef>
              <a:spcPct val="0"/>
            </a:spcBef>
            <a:spcAft>
              <a:spcPct val="35000"/>
            </a:spcAft>
            <a:buNone/>
          </a:pPr>
          <a:r>
            <a:rPr lang="en-US" sz="1800" kern="1200" dirty="0"/>
            <a:t>Income based, federal, state and institutional</a:t>
          </a:r>
        </a:p>
      </dsp:txBody>
      <dsp:txXfrm>
        <a:off x="5613255" y="1313676"/>
        <a:ext cx="1262162" cy="2682681"/>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1710AE1-69D9-42C2-9773-05B1C35383B0}">
      <dsp:nvSpPr>
        <dsp:cNvPr id="0" name=""/>
        <dsp:cNvSpPr/>
      </dsp:nvSpPr>
      <dsp:spPr>
        <a:xfrm>
          <a:off x="261390" y="820"/>
          <a:ext cx="1552025" cy="613381"/>
        </a:xfrm>
        <a:prstGeom prst="roundRect">
          <a:avLst>
            <a:gd name="adj" fmla="val 1000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j-lt"/>
            </a:rPr>
            <a:t>Federal</a:t>
          </a:r>
        </a:p>
      </dsp:txBody>
      <dsp:txXfrm>
        <a:off x="279355" y="18785"/>
        <a:ext cx="1516095" cy="577451"/>
      </dsp:txXfrm>
    </dsp:sp>
    <dsp:sp modelId="{7F2C5509-B3AB-4E34-9F41-E3D68B8AFF02}">
      <dsp:nvSpPr>
        <dsp:cNvPr id="0" name=""/>
        <dsp:cNvSpPr/>
      </dsp:nvSpPr>
      <dsp:spPr>
        <a:xfrm>
          <a:off x="416593" y="614201"/>
          <a:ext cx="155202" cy="825301"/>
        </a:xfrm>
        <a:custGeom>
          <a:avLst/>
          <a:gdLst/>
          <a:ahLst/>
          <a:cxnLst/>
          <a:rect l="0" t="0" r="0" b="0"/>
          <a:pathLst>
            <a:path>
              <a:moveTo>
                <a:pt x="0" y="0"/>
              </a:moveTo>
              <a:lnTo>
                <a:pt x="0" y="825301"/>
              </a:lnTo>
              <a:lnTo>
                <a:pt x="155202" y="82530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C3E682CF-BBF2-40DE-ABA7-000F35119828}">
      <dsp:nvSpPr>
        <dsp:cNvPr id="0" name=""/>
        <dsp:cNvSpPr/>
      </dsp:nvSpPr>
      <dsp:spPr>
        <a:xfrm>
          <a:off x="571795" y="767546"/>
          <a:ext cx="1565201" cy="134391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j-lt"/>
            </a:rPr>
            <a:t>Typically can be used at most schools in most states.</a:t>
          </a:r>
        </a:p>
      </dsp:txBody>
      <dsp:txXfrm>
        <a:off x="611157" y="806908"/>
        <a:ext cx="1486477" cy="1265187"/>
      </dsp:txXfrm>
    </dsp:sp>
    <dsp:sp modelId="{6AD835E1-9AE2-4D4C-8A3D-F7C66F8A7F11}">
      <dsp:nvSpPr>
        <dsp:cNvPr id="0" name=""/>
        <dsp:cNvSpPr/>
      </dsp:nvSpPr>
      <dsp:spPr>
        <a:xfrm>
          <a:off x="2133282" y="820"/>
          <a:ext cx="1552025" cy="613381"/>
        </a:xfrm>
        <a:prstGeom prst="roundRect">
          <a:avLst>
            <a:gd name="adj" fmla="val 10000"/>
          </a:avLst>
        </a:prstGeom>
        <a:solidFill>
          <a:schemeClr val="accent4">
            <a:hueOff val="919984"/>
            <a:satOff val="-20539"/>
            <a:lumOff val="3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j-lt"/>
            </a:rPr>
            <a:t>State</a:t>
          </a:r>
        </a:p>
      </dsp:txBody>
      <dsp:txXfrm>
        <a:off x="2151247" y="18785"/>
        <a:ext cx="1516095" cy="577451"/>
      </dsp:txXfrm>
    </dsp:sp>
    <dsp:sp modelId="{63D3099D-C34B-41C6-8067-A56413AD8DA6}">
      <dsp:nvSpPr>
        <dsp:cNvPr id="0" name=""/>
        <dsp:cNvSpPr/>
      </dsp:nvSpPr>
      <dsp:spPr>
        <a:xfrm>
          <a:off x="2288485" y="614201"/>
          <a:ext cx="155202" cy="828444"/>
        </a:xfrm>
        <a:custGeom>
          <a:avLst/>
          <a:gdLst/>
          <a:ahLst/>
          <a:cxnLst/>
          <a:rect l="0" t="0" r="0" b="0"/>
          <a:pathLst>
            <a:path>
              <a:moveTo>
                <a:pt x="0" y="0"/>
              </a:moveTo>
              <a:lnTo>
                <a:pt x="0" y="828444"/>
              </a:lnTo>
              <a:lnTo>
                <a:pt x="155202" y="828444"/>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56232898-B55B-40CD-A813-44794CD31F96}">
      <dsp:nvSpPr>
        <dsp:cNvPr id="0" name=""/>
        <dsp:cNvSpPr/>
      </dsp:nvSpPr>
      <dsp:spPr>
        <a:xfrm>
          <a:off x="2443687" y="767546"/>
          <a:ext cx="1565201" cy="1350198"/>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919984"/>
              <a:satOff val="-20539"/>
              <a:lumOff val="32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j-lt"/>
            </a:rPr>
            <a:t>Typically for residents to attend most colleges in the state.</a:t>
          </a:r>
          <a:endParaRPr lang="en-US" sz="1400" kern="1200" dirty="0">
            <a:latin typeface="+mj-lt"/>
          </a:endParaRPr>
        </a:p>
      </dsp:txBody>
      <dsp:txXfrm>
        <a:off x="2483233" y="807092"/>
        <a:ext cx="1486109" cy="1271106"/>
      </dsp:txXfrm>
    </dsp:sp>
    <dsp:sp modelId="{23313EEC-3C0E-4986-8BF5-3ED6E774324B}">
      <dsp:nvSpPr>
        <dsp:cNvPr id="0" name=""/>
        <dsp:cNvSpPr/>
      </dsp:nvSpPr>
      <dsp:spPr>
        <a:xfrm>
          <a:off x="4005174" y="820"/>
          <a:ext cx="1552025" cy="613381"/>
        </a:xfrm>
        <a:prstGeom prst="roundRect">
          <a:avLst>
            <a:gd name="adj" fmla="val 10000"/>
          </a:avLst>
        </a:prstGeom>
        <a:solidFill>
          <a:schemeClr val="accent4">
            <a:hueOff val="1839968"/>
            <a:satOff val="-41079"/>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j-lt"/>
            </a:rPr>
            <a:t>College</a:t>
          </a:r>
        </a:p>
      </dsp:txBody>
      <dsp:txXfrm>
        <a:off x="4023139" y="18785"/>
        <a:ext cx="1516095" cy="577451"/>
      </dsp:txXfrm>
    </dsp:sp>
    <dsp:sp modelId="{16526CF6-477B-4541-B13B-3DAF1D17912F}">
      <dsp:nvSpPr>
        <dsp:cNvPr id="0" name=""/>
        <dsp:cNvSpPr/>
      </dsp:nvSpPr>
      <dsp:spPr>
        <a:xfrm>
          <a:off x="4160376" y="614201"/>
          <a:ext cx="155202" cy="825301"/>
        </a:xfrm>
        <a:custGeom>
          <a:avLst/>
          <a:gdLst/>
          <a:ahLst/>
          <a:cxnLst/>
          <a:rect l="0" t="0" r="0" b="0"/>
          <a:pathLst>
            <a:path>
              <a:moveTo>
                <a:pt x="0" y="0"/>
              </a:moveTo>
              <a:lnTo>
                <a:pt x="0" y="825301"/>
              </a:lnTo>
              <a:lnTo>
                <a:pt x="155202" y="82530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619FF26-7A0B-4F20-B855-5BC1489202DD}">
      <dsp:nvSpPr>
        <dsp:cNvPr id="0" name=""/>
        <dsp:cNvSpPr/>
      </dsp:nvSpPr>
      <dsp:spPr>
        <a:xfrm>
          <a:off x="4315579" y="767546"/>
          <a:ext cx="1565201" cy="134391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1839968"/>
              <a:satOff val="-41079"/>
              <a:lumOff val="654"/>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j-lt"/>
            </a:rPr>
            <a:t>Offered by a specific school to attend that school.</a:t>
          </a:r>
        </a:p>
      </dsp:txBody>
      <dsp:txXfrm>
        <a:off x="4354941" y="806908"/>
        <a:ext cx="1486477" cy="1265187"/>
      </dsp:txXfrm>
    </dsp:sp>
    <dsp:sp modelId="{29E0B27F-91C2-44E2-BAE1-9233A0399307}">
      <dsp:nvSpPr>
        <dsp:cNvPr id="0" name=""/>
        <dsp:cNvSpPr/>
      </dsp:nvSpPr>
      <dsp:spPr>
        <a:xfrm>
          <a:off x="5877065" y="820"/>
          <a:ext cx="1552025" cy="613381"/>
        </a:xfrm>
        <a:prstGeom prst="roundRect">
          <a:avLst>
            <a:gd name="adj" fmla="val 10000"/>
          </a:avLst>
        </a:prstGeom>
        <a:solidFill>
          <a:schemeClr val="accent4">
            <a:hueOff val="2759952"/>
            <a:satOff val="-61618"/>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6195" tIns="24130" rIns="36195" bIns="24130" numCol="1" spcCol="1270" anchor="ctr" anchorCtr="0">
          <a:noAutofit/>
        </a:bodyPr>
        <a:lstStyle/>
        <a:p>
          <a:pPr marL="0" lvl="0" indent="0" algn="ctr" defTabSz="844550">
            <a:lnSpc>
              <a:spcPct val="90000"/>
            </a:lnSpc>
            <a:spcBef>
              <a:spcPct val="0"/>
            </a:spcBef>
            <a:spcAft>
              <a:spcPct val="35000"/>
            </a:spcAft>
            <a:buNone/>
          </a:pPr>
          <a:r>
            <a:rPr lang="en-US" sz="1900" kern="1200" dirty="0">
              <a:latin typeface="+mj-lt"/>
            </a:rPr>
            <a:t>Organizations</a:t>
          </a:r>
        </a:p>
      </dsp:txBody>
      <dsp:txXfrm>
        <a:off x="5895030" y="18785"/>
        <a:ext cx="1516095" cy="577451"/>
      </dsp:txXfrm>
    </dsp:sp>
    <dsp:sp modelId="{AAF5AE57-3B47-4FEA-84EE-204B5956864B}">
      <dsp:nvSpPr>
        <dsp:cNvPr id="0" name=""/>
        <dsp:cNvSpPr/>
      </dsp:nvSpPr>
      <dsp:spPr>
        <a:xfrm>
          <a:off x="6032268" y="614201"/>
          <a:ext cx="155202" cy="825301"/>
        </a:xfrm>
        <a:custGeom>
          <a:avLst/>
          <a:gdLst/>
          <a:ahLst/>
          <a:cxnLst/>
          <a:rect l="0" t="0" r="0" b="0"/>
          <a:pathLst>
            <a:path>
              <a:moveTo>
                <a:pt x="0" y="0"/>
              </a:moveTo>
              <a:lnTo>
                <a:pt x="0" y="825301"/>
              </a:lnTo>
              <a:lnTo>
                <a:pt x="155202" y="825301"/>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9B7D80F9-C166-44E5-86FB-FB4EA25359C3}">
      <dsp:nvSpPr>
        <dsp:cNvPr id="0" name=""/>
        <dsp:cNvSpPr/>
      </dsp:nvSpPr>
      <dsp:spPr>
        <a:xfrm>
          <a:off x="6187471" y="767546"/>
          <a:ext cx="1565201" cy="1343911"/>
        </a:xfrm>
        <a:prstGeom prst="roundRect">
          <a:avLst>
            <a:gd name="adj" fmla="val 10000"/>
          </a:avLst>
        </a:prstGeom>
        <a:solidFill>
          <a:schemeClr val="lt1">
            <a:alpha val="90000"/>
            <a:hueOff val="0"/>
            <a:satOff val="0"/>
            <a:lumOff val="0"/>
            <a:alphaOff val="0"/>
          </a:schemeClr>
        </a:solidFill>
        <a:ln w="12700" cap="flat" cmpd="sng" algn="ctr">
          <a:solidFill>
            <a:schemeClr val="accent4">
              <a:hueOff val="2759952"/>
              <a:satOff val="-61618"/>
              <a:lumOff val="981"/>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34290" tIns="22860" rIns="34290" bIns="22860" numCol="1" spcCol="1270" anchor="ctr" anchorCtr="0">
          <a:noAutofit/>
        </a:bodyPr>
        <a:lstStyle/>
        <a:p>
          <a:pPr marL="0" lvl="0" indent="0" algn="l" defTabSz="800100">
            <a:lnSpc>
              <a:spcPct val="90000"/>
            </a:lnSpc>
            <a:spcBef>
              <a:spcPct val="0"/>
            </a:spcBef>
            <a:spcAft>
              <a:spcPct val="35000"/>
            </a:spcAft>
            <a:buNone/>
          </a:pPr>
          <a:r>
            <a:rPr lang="en-US" sz="1800" kern="1200" dirty="0">
              <a:latin typeface="+mj-lt"/>
            </a:rPr>
            <a:t>Offered by non-profits, business, churches, etc.</a:t>
          </a:r>
        </a:p>
      </dsp:txBody>
      <dsp:txXfrm>
        <a:off x="6226833" y="806908"/>
        <a:ext cx="1486477" cy="12651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A61A595-D515-4831-AA89-118AA3A79382}">
      <dsp:nvSpPr>
        <dsp:cNvPr id="0" name=""/>
        <dsp:cNvSpPr/>
      </dsp:nvSpPr>
      <dsp:spPr>
        <a:xfrm>
          <a:off x="3600450" y="1794825"/>
          <a:ext cx="2185142" cy="432410"/>
        </a:xfrm>
        <a:custGeom>
          <a:avLst/>
          <a:gdLst/>
          <a:ahLst/>
          <a:cxnLst/>
          <a:rect l="0" t="0" r="0" b="0"/>
          <a:pathLst>
            <a:path>
              <a:moveTo>
                <a:pt x="0" y="0"/>
              </a:moveTo>
              <a:lnTo>
                <a:pt x="0" y="216205"/>
              </a:lnTo>
              <a:lnTo>
                <a:pt x="2185142" y="216205"/>
              </a:lnTo>
              <a:lnTo>
                <a:pt x="2185142" y="43241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0E5915C7-656A-4643-A93B-A31018C29B22}">
      <dsp:nvSpPr>
        <dsp:cNvPr id="0" name=""/>
        <dsp:cNvSpPr/>
      </dsp:nvSpPr>
      <dsp:spPr>
        <a:xfrm>
          <a:off x="2120650" y="1794825"/>
          <a:ext cx="1479799" cy="432410"/>
        </a:xfrm>
        <a:custGeom>
          <a:avLst/>
          <a:gdLst/>
          <a:ahLst/>
          <a:cxnLst/>
          <a:rect l="0" t="0" r="0" b="0"/>
          <a:pathLst>
            <a:path>
              <a:moveTo>
                <a:pt x="1479799" y="0"/>
              </a:moveTo>
              <a:lnTo>
                <a:pt x="1479799" y="216205"/>
              </a:lnTo>
              <a:lnTo>
                <a:pt x="0" y="216205"/>
              </a:lnTo>
              <a:lnTo>
                <a:pt x="0" y="432410"/>
              </a:lnTo>
            </a:path>
          </a:pathLst>
        </a:custGeom>
        <a:noFill/>
        <a:ln w="12700" cap="flat" cmpd="sng" algn="ctr">
          <a:solidFill>
            <a:schemeClr val="accent5">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8DBDCC43-6A5A-4C4A-8A82-FD940DE9550E}">
      <dsp:nvSpPr>
        <dsp:cNvPr id="0" name=""/>
        <dsp:cNvSpPr/>
      </dsp:nvSpPr>
      <dsp:spPr>
        <a:xfrm>
          <a:off x="50003" y="766"/>
          <a:ext cx="7100892" cy="1794058"/>
        </a:xfrm>
        <a:prstGeom prst="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solidFill>
                <a:schemeClr val="tx1"/>
              </a:solidFill>
              <a:latin typeface="+mj-lt"/>
            </a:rPr>
            <a:t>A grant is gift aid that often based on financial need and does not need to be repaid (unless, for example, the student withdraws from school and owes a refund). </a:t>
          </a:r>
        </a:p>
      </dsp:txBody>
      <dsp:txXfrm>
        <a:off x="50003" y="766"/>
        <a:ext cx="7100892" cy="1794058"/>
      </dsp:txXfrm>
    </dsp:sp>
    <dsp:sp modelId="{155F3A6D-C4A2-4091-A8CD-6DAC21F3A908}">
      <dsp:nvSpPr>
        <dsp:cNvPr id="0" name=""/>
        <dsp:cNvSpPr/>
      </dsp:nvSpPr>
      <dsp:spPr>
        <a:xfrm>
          <a:off x="151712" y="2227235"/>
          <a:ext cx="3937875" cy="10295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Washington College Grant</a:t>
          </a:r>
        </a:p>
      </dsp:txBody>
      <dsp:txXfrm>
        <a:off x="151712" y="2227235"/>
        <a:ext cx="3937875" cy="1029547"/>
      </dsp:txXfrm>
    </dsp:sp>
    <dsp:sp modelId="{4EB5A2FE-8C67-416B-A3CA-17867B1EE11B}">
      <dsp:nvSpPr>
        <dsp:cNvPr id="0" name=""/>
        <dsp:cNvSpPr/>
      </dsp:nvSpPr>
      <dsp:spPr>
        <a:xfrm>
          <a:off x="4521998" y="2227235"/>
          <a:ext cx="2527189" cy="1029547"/>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1244600">
            <a:lnSpc>
              <a:spcPct val="90000"/>
            </a:lnSpc>
            <a:spcBef>
              <a:spcPct val="0"/>
            </a:spcBef>
            <a:spcAft>
              <a:spcPct val="35000"/>
            </a:spcAft>
            <a:buNone/>
          </a:pPr>
          <a:r>
            <a:rPr lang="en-US" sz="2800" kern="1200" dirty="0">
              <a:latin typeface="+mj-lt"/>
            </a:rPr>
            <a:t>Pell Grant</a:t>
          </a:r>
        </a:p>
      </dsp:txBody>
      <dsp:txXfrm>
        <a:off x="4521998" y="2227235"/>
        <a:ext cx="2527189" cy="1029547"/>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D95CC-3379-4A73-B0BF-72FA9135A68F}">
      <dsp:nvSpPr>
        <dsp:cNvPr id="0" name=""/>
        <dsp:cNvSpPr/>
      </dsp:nvSpPr>
      <dsp:spPr>
        <a:xfrm>
          <a:off x="873430" y="1193507"/>
          <a:ext cx="1317501" cy="1139692"/>
        </a:xfrm>
        <a:prstGeom prst="hexagon">
          <a:avLst>
            <a:gd name="adj" fmla="val 28570"/>
            <a:gd name="vf" fmla="val 11547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tx1"/>
              </a:solidFill>
              <a:latin typeface="+mj-lt"/>
            </a:rPr>
            <a:t>Work-Study</a:t>
          </a:r>
        </a:p>
      </dsp:txBody>
      <dsp:txXfrm>
        <a:off x="1091758" y="1382370"/>
        <a:ext cx="880845" cy="761966"/>
      </dsp:txXfrm>
    </dsp:sp>
    <dsp:sp modelId="{DDA1AB3F-573E-41A2-8EF8-8BE47107F68C}">
      <dsp:nvSpPr>
        <dsp:cNvPr id="0" name=""/>
        <dsp:cNvSpPr/>
      </dsp:nvSpPr>
      <dsp:spPr>
        <a:xfrm>
          <a:off x="421481" y="2920126"/>
          <a:ext cx="497089" cy="42830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9192F7-F7B1-40C9-846A-3396CBDE3119}">
      <dsp:nvSpPr>
        <dsp:cNvPr id="0" name=""/>
        <dsp:cNvSpPr/>
      </dsp:nvSpPr>
      <dsp:spPr>
        <a:xfrm>
          <a:off x="994791" y="156956"/>
          <a:ext cx="1079683" cy="934052"/>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mj-lt"/>
            </a:rPr>
            <a:t>Tutoring</a:t>
          </a:r>
          <a:endParaRPr lang="en-US" sz="1200" b="0" kern="1200" dirty="0">
            <a:solidFill>
              <a:schemeClr val="tx1"/>
            </a:solidFill>
            <a:latin typeface="+mj-lt"/>
          </a:endParaRPr>
        </a:p>
      </dsp:txBody>
      <dsp:txXfrm>
        <a:off x="1173717" y="311748"/>
        <a:ext cx="721831" cy="624468"/>
      </dsp:txXfrm>
    </dsp:sp>
    <dsp:sp modelId="{D34B6688-F82E-4C7C-BCFC-2034F2DC21B1}">
      <dsp:nvSpPr>
        <dsp:cNvPr id="0" name=""/>
        <dsp:cNvSpPr/>
      </dsp:nvSpPr>
      <dsp:spPr>
        <a:xfrm>
          <a:off x="2121695" y="184069"/>
          <a:ext cx="497089" cy="42830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0A57795-2D8B-43B8-A094-8626EE386001}">
      <dsp:nvSpPr>
        <dsp:cNvPr id="0" name=""/>
        <dsp:cNvSpPr/>
      </dsp:nvSpPr>
      <dsp:spPr>
        <a:xfrm>
          <a:off x="1984986" y="731461"/>
          <a:ext cx="1079683" cy="934052"/>
        </a:xfrm>
        <a:prstGeom prst="hexagon">
          <a:avLst>
            <a:gd name="adj" fmla="val 28570"/>
            <a:gd name="vf" fmla="val 115470"/>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mj-lt"/>
            </a:rPr>
            <a:t>Fitness Center</a:t>
          </a:r>
          <a:endParaRPr lang="en-US" sz="1200" b="0" kern="1200" dirty="0">
            <a:solidFill>
              <a:schemeClr val="tx1"/>
            </a:solidFill>
            <a:latin typeface="+mj-lt"/>
          </a:endParaRPr>
        </a:p>
      </dsp:txBody>
      <dsp:txXfrm>
        <a:off x="2163912" y="886253"/>
        <a:ext cx="721831" cy="624468"/>
      </dsp:txXfrm>
    </dsp:sp>
    <dsp:sp modelId="{CA4FA584-D59F-4E42-9AC9-20EA9037F5E4}">
      <dsp:nvSpPr>
        <dsp:cNvPr id="0" name=""/>
        <dsp:cNvSpPr/>
      </dsp:nvSpPr>
      <dsp:spPr>
        <a:xfrm>
          <a:off x="453971" y="212645"/>
          <a:ext cx="497089" cy="42830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7A92EF8-0821-4686-BF33-32E42AF054E8}">
      <dsp:nvSpPr>
        <dsp:cNvPr id="0" name=""/>
        <dsp:cNvSpPr/>
      </dsp:nvSpPr>
      <dsp:spPr>
        <a:xfrm>
          <a:off x="1984986" y="1860871"/>
          <a:ext cx="1079683" cy="934052"/>
        </a:xfrm>
        <a:prstGeom prst="hexagon">
          <a:avLst>
            <a:gd name="adj" fmla="val 2857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tx1"/>
              </a:solidFill>
              <a:latin typeface="+mj-lt"/>
            </a:rPr>
            <a:t>Library</a:t>
          </a:r>
        </a:p>
      </dsp:txBody>
      <dsp:txXfrm>
        <a:off x="2163912" y="2015663"/>
        <a:ext cx="721831" cy="624468"/>
      </dsp:txXfrm>
    </dsp:sp>
    <dsp:sp modelId="{3C490377-36B7-49B8-804F-F33DDEB03D3D}">
      <dsp:nvSpPr>
        <dsp:cNvPr id="0" name=""/>
        <dsp:cNvSpPr/>
      </dsp:nvSpPr>
      <dsp:spPr>
        <a:xfrm>
          <a:off x="447257" y="2905841"/>
          <a:ext cx="497089" cy="42830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2306791-AD59-4F1E-86E4-264DF306853A}">
      <dsp:nvSpPr>
        <dsp:cNvPr id="0" name=""/>
        <dsp:cNvSpPr/>
      </dsp:nvSpPr>
      <dsp:spPr>
        <a:xfrm>
          <a:off x="994791" y="2436019"/>
          <a:ext cx="1079683" cy="934052"/>
        </a:xfrm>
        <a:prstGeom prst="hexagon">
          <a:avLst>
            <a:gd name="adj" fmla="val 2857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i="0" kern="1200" dirty="0">
              <a:solidFill>
                <a:schemeClr val="tx1"/>
              </a:solidFill>
              <a:latin typeface="+mj-lt"/>
            </a:rPr>
            <a:t>Computer Lab</a:t>
          </a:r>
          <a:endParaRPr lang="en-US" sz="1200" b="0" kern="1200" dirty="0">
            <a:solidFill>
              <a:schemeClr val="tx1"/>
            </a:solidFill>
            <a:latin typeface="+mj-lt"/>
          </a:endParaRPr>
        </a:p>
      </dsp:txBody>
      <dsp:txXfrm>
        <a:off x="1173717" y="2590811"/>
        <a:ext cx="721831" cy="624468"/>
      </dsp:txXfrm>
    </dsp:sp>
    <dsp:sp modelId="{851CCD39-6205-428F-8D61-A00C0FB47947}">
      <dsp:nvSpPr>
        <dsp:cNvPr id="0" name=""/>
        <dsp:cNvSpPr/>
      </dsp:nvSpPr>
      <dsp:spPr>
        <a:xfrm>
          <a:off x="2086464" y="2912982"/>
          <a:ext cx="497089" cy="428308"/>
        </a:xfrm>
        <a:prstGeom prst="hexagon">
          <a:avLst>
            <a:gd name="adj" fmla="val 28900"/>
            <a:gd name="vf" fmla="val 11547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7535155-AEA2-446C-9AB5-ECE52B558BED}">
      <dsp:nvSpPr>
        <dsp:cNvPr id="0" name=""/>
        <dsp:cNvSpPr/>
      </dsp:nvSpPr>
      <dsp:spPr>
        <a:xfrm>
          <a:off x="0" y="1861514"/>
          <a:ext cx="1079683" cy="934052"/>
        </a:xfrm>
        <a:prstGeom prst="hexagon">
          <a:avLst>
            <a:gd name="adj" fmla="val 28570"/>
            <a:gd name="vf" fmla="val 115470"/>
          </a:avLst>
        </a:prstGeom>
        <a:solidFill>
          <a:schemeClr val="accent6">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tx1"/>
              </a:solidFill>
              <a:latin typeface="+mj-lt"/>
            </a:rPr>
            <a:t>Student Life</a:t>
          </a:r>
        </a:p>
      </dsp:txBody>
      <dsp:txXfrm>
        <a:off x="178926" y="2016306"/>
        <a:ext cx="721831" cy="624468"/>
      </dsp:txXfrm>
    </dsp:sp>
    <dsp:sp modelId="{D39CC2E8-C032-44BA-90D8-989F6976E989}">
      <dsp:nvSpPr>
        <dsp:cNvPr id="0" name=""/>
        <dsp:cNvSpPr/>
      </dsp:nvSpPr>
      <dsp:spPr>
        <a:xfrm>
          <a:off x="0" y="730175"/>
          <a:ext cx="1079683" cy="934052"/>
        </a:xfrm>
        <a:prstGeom prst="hexagon">
          <a:avLst>
            <a:gd name="adj" fmla="val 2857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0" kern="1200" dirty="0">
              <a:solidFill>
                <a:schemeClr val="tx1"/>
              </a:solidFill>
              <a:latin typeface="+mj-lt"/>
            </a:rPr>
            <a:t>Outreach</a:t>
          </a:r>
        </a:p>
      </dsp:txBody>
      <dsp:txXfrm>
        <a:off x="178926" y="884967"/>
        <a:ext cx="721831" cy="62446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50EFE-7958-4EA8-A79B-4AA57AFEEB79}">
      <dsp:nvSpPr>
        <dsp:cNvPr id="0" name=""/>
        <dsp:cNvSpPr/>
      </dsp:nvSpPr>
      <dsp:spPr>
        <a:xfrm>
          <a:off x="0" y="23985"/>
          <a:ext cx="6509856" cy="114192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solidFill>
                <a:schemeClr val="tx1"/>
              </a:solidFill>
              <a:latin typeface="+mj-lt"/>
            </a:rPr>
            <a:t>Unsubsidized Student Loans</a:t>
          </a:r>
          <a:endParaRPr lang="en-US" sz="2400" b="0" kern="1200" dirty="0">
            <a:solidFill>
              <a:schemeClr val="tx1"/>
            </a:solidFill>
            <a:latin typeface="+mj-lt"/>
          </a:endParaRPr>
        </a:p>
      </dsp:txBody>
      <dsp:txXfrm>
        <a:off x="55744" y="79729"/>
        <a:ext cx="6398368" cy="1030432"/>
      </dsp:txXfrm>
    </dsp:sp>
    <dsp:sp modelId="{54A67035-7B08-4D46-833A-6B8FAB3C195A}">
      <dsp:nvSpPr>
        <dsp:cNvPr id="0" name=""/>
        <dsp:cNvSpPr/>
      </dsp:nvSpPr>
      <dsp:spPr>
        <a:xfrm>
          <a:off x="0" y="1165905"/>
          <a:ext cx="6509856" cy="101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68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0" i="0" kern="1200" dirty="0">
              <a:latin typeface="+mj-lt"/>
            </a:rPr>
            <a:t>Interest begins accruing as soon as the loan is disbursed, including while the student is enrolled in school.</a:t>
          </a:r>
          <a:endParaRPr lang="en-US" sz="1800" b="0" kern="1200" dirty="0">
            <a:latin typeface="+mj-lt"/>
          </a:endParaRPr>
        </a:p>
      </dsp:txBody>
      <dsp:txXfrm>
        <a:off x="0" y="1165905"/>
        <a:ext cx="6509856" cy="1010160"/>
      </dsp:txXfrm>
    </dsp:sp>
    <dsp:sp modelId="{D478C151-A290-4664-A73C-35101A3E79D8}">
      <dsp:nvSpPr>
        <dsp:cNvPr id="0" name=""/>
        <dsp:cNvSpPr/>
      </dsp:nvSpPr>
      <dsp:spPr>
        <a:xfrm>
          <a:off x="0" y="2176065"/>
          <a:ext cx="6509856" cy="1141920"/>
        </a:xfrm>
        <a:prstGeom prst="roundRect">
          <a:avLst/>
        </a:prstGeom>
        <a:solidFill>
          <a:schemeClr val="accent3">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b="0" i="0" kern="1200" dirty="0">
              <a:solidFill>
                <a:schemeClr val="tx1"/>
              </a:solidFill>
              <a:latin typeface="+mj-lt"/>
            </a:rPr>
            <a:t>Subsidized Student Loans</a:t>
          </a:r>
          <a:endParaRPr lang="en-US" sz="2400" b="0" kern="1200" dirty="0">
            <a:solidFill>
              <a:schemeClr val="tx1"/>
            </a:solidFill>
            <a:latin typeface="+mj-lt"/>
          </a:endParaRPr>
        </a:p>
      </dsp:txBody>
      <dsp:txXfrm>
        <a:off x="55744" y="2231809"/>
        <a:ext cx="6398368" cy="1030432"/>
      </dsp:txXfrm>
    </dsp:sp>
    <dsp:sp modelId="{A01841C7-8E11-4FBD-A285-CA7FC40C9FCE}">
      <dsp:nvSpPr>
        <dsp:cNvPr id="0" name=""/>
        <dsp:cNvSpPr/>
      </dsp:nvSpPr>
      <dsp:spPr>
        <a:xfrm>
          <a:off x="0" y="3317985"/>
          <a:ext cx="6509856" cy="10101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06688" tIns="22860" rIns="128016" bIns="22860" numCol="1" spcCol="1270" anchor="t" anchorCtr="0">
          <a:noAutofit/>
        </a:bodyPr>
        <a:lstStyle/>
        <a:p>
          <a:pPr marL="171450" lvl="1" indent="-171450" algn="l" defTabSz="800100">
            <a:lnSpc>
              <a:spcPct val="90000"/>
            </a:lnSpc>
            <a:spcBef>
              <a:spcPct val="0"/>
            </a:spcBef>
            <a:spcAft>
              <a:spcPct val="20000"/>
            </a:spcAft>
            <a:buChar char="•"/>
          </a:pPr>
          <a:r>
            <a:rPr lang="en-US" sz="1800" b="0" i="0" kern="1200" dirty="0">
              <a:latin typeface="+mj-lt"/>
            </a:rPr>
            <a:t>Interest is paid by while the student enrolled at least half time in college.</a:t>
          </a:r>
          <a:endParaRPr lang="en-US" sz="1800" kern="1200" dirty="0">
            <a:latin typeface="+mj-lt"/>
          </a:endParaRPr>
        </a:p>
      </dsp:txBody>
      <dsp:txXfrm>
        <a:off x="0" y="3317985"/>
        <a:ext cx="6509856" cy="101016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CFE61BE-0847-4FDE-8AB8-A750B2543EE6}">
      <dsp:nvSpPr>
        <dsp:cNvPr id="0" name=""/>
        <dsp:cNvSpPr/>
      </dsp:nvSpPr>
      <dsp:spPr>
        <a:xfrm>
          <a:off x="40" y="14510"/>
          <a:ext cx="3891527" cy="1556610"/>
        </a:xfrm>
        <a:prstGeom prst="rect">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tx1"/>
              </a:solidFill>
              <a:latin typeface="+mj-lt"/>
            </a:rPr>
            <a:t>FAFSA</a:t>
          </a:r>
        </a:p>
      </dsp:txBody>
      <dsp:txXfrm>
        <a:off x="40" y="14510"/>
        <a:ext cx="3891527" cy="1556610"/>
      </dsp:txXfrm>
    </dsp:sp>
    <dsp:sp modelId="{14AEABD4-9E14-47D3-B6C5-BC6867EE1DB7}">
      <dsp:nvSpPr>
        <dsp:cNvPr id="0" name=""/>
        <dsp:cNvSpPr/>
      </dsp:nvSpPr>
      <dsp:spPr>
        <a:xfrm>
          <a:off x="40" y="1571121"/>
          <a:ext cx="3891527" cy="2503439"/>
        </a:xfrm>
        <a:prstGeom prst="rect">
          <a:avLst/>
        </a:prstGeom>
        <a:solidFill>
          <a:schemeClr val="accent2">
            <a:tint val="40000"/>
            <a:alpha val="90000"/>
            <a:hueOff val="0"/>
            <a:satOff val="0"/>
            <a:lumOff val="0"/>
            <a:alphaOff val="0"/>
          </a:schemeClr>
        </a:solidFill>
        <a:ln w="1270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mj-lt"/>
            </a:rPr>
            <a:t>Free Application for Federal Student Aid</a:t>
          </a:r>
        </a:p>
        <a:p>
          <a:pPr marL="285750" lvl="1" indent="-285750" algn="l" defTabSz="1244600">
            <a:lnSpc>
              <a:spcPct val="90000"/>
            </a:lnSpc>
            <a:spcBef>
              <a:spcPct val="0"/>
            </a:spcBef>
            <a:spcAft>
              <a:spcPct val="15000"/>
            </a:spcAft>
            <a:buChar char="•"/>
          </a:pPr>
          <a:r>
            <a:rPr lang="en-US" sz="2800" kern="1200" dirty="0">
              <a:latin typeface="+mj-lt"/>
            </a:rPr>
            <a:t>FAFSA.gov</a:t>
          </a:r>
        </a:p>
      </dsp:txBody>
      <dsp:txXfrm>
        <a:off x="40" y="1571121"/>
        <a:ext cx="3891527" cy="2503439"/>
      </dsp:txXfrm>
    </dsp:sp>
    <dsp:sp modelId="{E8D16B93-82BB-4417-9D6A-BE7708DD5E5B}">
      <dsp:nvSpPr>
        <dsp:cNvPr id="0" name=""/>
        <dsp:cNvSpPr/>
      </dsp:nvSpPr>
      <dsp:spPr>
        <a:xfrm>
          <a:off x="4436381" y="14510"/>
          <a:ext cx="3891527" cy="1556610"/>
        </a:xfrm>
        <a:prstGeom prst="rect">
          <a:avLst/>
        </a:prstGeom>
        <a:solidFill>
          <a:schemeClr val="accent3">
            <a:hueOff val="0"/>
            <a:satOff val="0"/>
            <a:lumOff val="0"/>
            <a:alphaOff val="0"/>
          </a:schemeClr>
        </a:solidFill>
        <a:ln w="12700" cap="flat" cmpd="sng" algn="ctr">
          <a:solidFill>
            <a:schemeClr val="accent3">
              <a:hueOff val="0"/>
              <a:satOff val="0"/>
              <a:lumOff val="0"/>
              <a:alphaOff val="0"/>
            </a:schemeClr>
          </a:solidFill>
          <a:prstDash val="solid"/>
          <a:miter lim="800000"/>
        </a:ln>
        <a:effectLst/>
      </dsp:spPr>
      <dsp:style>
        <a:lnRef idx="2">
          <a:scrgbClr r="0" g="0" b="0"/>
        </a:lnRef>
        <a:fillRef idx="1">
          <a:scrgbClr r="0" g="0" b="0"/>
        </a:fillRef>
        <a:effectRef idx="1">
          <a:scrgbClr r="0" g="0" b="0"/>
        </a:effectRef>
        <a:fontRef idx="minor">
          <a:schemeClr val="lt1"/>
        </a:fontRef>
      </dsp:style>
      <dsp:txBody>
        <a:bodyPr spcFirstLastPara="0" vert="horz" wrap="square" lIns="312928" tIns="178816" rIns="312928" bIns="178816" numCol="1" spcCol="1270" anchor="ctr" anchorCtr="0">
          <a:noAutofit/>
        </a:bodyPr>
        <a:lstStyle/>
        <a:p>
          <a:pPr marL="0" lvl="0" indent="0" algn="ctr" defTabSz="1955800">
            <a:lnSpc>
              <a:spcPct val="90000"/>
            </a:lnSpc>
            <a:spcBef>
              <a:spcPct val="0"/>
            </a:spcBef>
            <a:spcAft>
              <a:spcPct val="35000"/>
            </a:spcAft>
            <a:buNone/>
          </a:pPr>
          <a:r>
            <a:rPr lang="en-US" sz="4400" kern="1200" dirty="0">
              <a:solidFill>
                <a:schemeClr val="tx1"/>
              </a:solidFill>
              <a:latin typeface="+mj-lt"/>
            </a:rPr>
            <a:t>WASFA</a:t>
          </a:r>
        </a:p>
      </dsp:txBody>
      <dsp:txXfrm>
        <a:off x="4436381" y="14510"/>
        <a:ext cx="3891527" cy="1556610"/>
      </dsp:txXfrm>
    </dsp:sp>
    <dsp:sp modelId="{8E0F0E90-230F-4D92-B12C-4BB0B3A64D97}">
      <dsp:nvSpPr>
        <dsp:cNvPr id="0" name=""/>
        <dsp:cNvSpPr/>
      </dsp:nvSpPr>
      <dsp:spPr>
        <a:xfrm>
          <a:off x="4436381" y="1571121"/>
          <a:ext cx="3891527" cy="2503439"/>
        </a:xfrm>
        <a:prstGeom prst="rect">
          <a:avLst/>
        </a:prstGeom>
        <a:solidFill>
          <a:schemeClr val="accent3">
            <a:tint val="40000"/>
            <a:alpha val="90000"/>
            <a:hueOff val="0"/>
            <a:satOff val="0"/>
            <a:lumOff val="0"/>
            <a:alphaOff val="0"/>
          </a:schemeClr>
        </a:solidFill>
        <a:ln w="1270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9352" tIns="149352" rIns="199136" bIns="224028" numCol="1" spcCol="1270" anchor="t" anchorCtr="0">
          <a:noAutofit/>
        </a:bodyPr>
        <a:lstStyle/>
        <a:p>
          <a:pPr marL="285750" lvl="1" indent="-285750" algn="l" defTabSz="1244600">
            <a:lnSpc>
              <a:spcPct val="90000"/>
            </a:lnSpc>
            <a:spcBef>
              <a:spcPct val="0"/>
            </a:spcBef>
            <a:spcAft>
              <a:spcPct val="15000"/>
            </a:spcAft>
            <a:buChar char="•"/>
          </a:pPr>
          <a:r>
            <a:rPr lang="en-US" sz="2800" kern="1200" dirty="0">
              <a:latin typeface="+mj-lt"/>
            </a:rPr>
            <a:t>Washington Application for State Financial Aid</a:t>
          </a:r>
        </a:p>
        <a:p>
          <a:pPr marL="285750" lvl="1" indent="-285750" algn="l" defTabSz="1244600">
            <a:lnSpc>
              <a:spcPct val="90000"/>
            </a:lnSpc>
            <a:spcBef>
              <a:spcPct val="0"/>
            </a:spcBef>
            <a:spcAft>
              <a:spcPct val="15000"/>
            </a:spcAft>
            <a:buChar char="•"/>
          </a:pPr>
          <a:r>
            <a:rPr lang="en-US" sz="2800" kern="1200" dirty="0">
              <a:latin typeface="+mj-lt"/>
            </a:rPr>
            <a:t>wsac.wa.gov/WASFA</a:t>
          </a:r>
        </a:p>
      </dsp:txBody>
      <dsp:txXfrm>
        <a:off x="4436381" y="1571121"/>
        <a:ext cx="3891527" cy="2503439"/>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D1DB7A-2623-4E40-8A97-21F71B94694E}">
      <dsp:nvSpPr>
        <dsp:cNvPr id="0" name=""/>
        <dsp:cNvSpPr/>
      </dsp:nvSpPr>
      <dsp:spPr>
        <a:xfrm>
          <a:off x="0" y="33557"/>
          <a:ext cx="4781304" cy="83828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mj-lt"/>
            </a:rPr>
            <a:t>Pell Grant</a:t>
          </a:r>
        </a:p>
      </dsp:txBody>
      <dsp:txXfrm>
        <a:off x="40922" y="74479"/>
        <a:ext cx="4699460" cy="756445"/>
      </dsp:txXfrm>
    </dsp:sp>
    <dsp:sp modelId="{855489E8-F248-45DB-B8B1-75DDA1E139AD}">
      <dsp:nvSpPr>
        <dsp:cNvPr id="0" name=""/>
        <dsp:cNvSpPr/>
      </dsp:nvSpPr>
      <dsp:spPr>
        <a:xfrm>
          <a:off x="0" y="860490"/>
          <a:ext cx="4781304" cy="838289"/>
        </a:xfrm>
        <a:prstGeom prst="roundRect">
          <a:avLst/>
        </a:prstGeom>
        <a:solidFill>
          <a:schemeClr val="accent4">
            <a:hueOff val="919984"/>
            <a:satOff val="-20539"/>
            <a:lumOff val="32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rtl="0">
            <a:lnSpc>
              <a:spcPct val="90000"/>
            </a:lnSpc>
            <a:spcBef>
              <a:spcPct val="0"/>
            </a:spcBef>
            <a:spcAft>
              <a:spcPct val="35000"/>
            </a:spcAft>
            <a:buNone/>
          </a:pPr>
          <a:r>
            <a:rPr lang="en-US" sz="2600" kern="1200" dirty="0">
              <a:latin typeface="+mj-lt"/>
            </a:rPr>
            <a:t>Federal </a:t>
          </a:r>
          <a:r>
            <a:rPr lang="en-US" sz="2400" kern="1200" dirty="0">
              <a:latin typeface="+mj-lt"/>
            </a:rPr>
            <a:t>Work-Study</a:t>
          </a:r>
          <a:endParaRPr lang="en-US" sz="2600" kern="1200" dirty="0">
            <a:latin typeface="+mj-lt"/>
          </a:endParaRPr>
        </a:p>
      </dsp:txBody>
      <dsp:txXfrm>
        <a:off x="40922" y="901412"/>
        <a:ext cx="4699460" cy="756445"/>
      </dsp:txXfrm>
    </dsp:sp>
    <dsp:sp modelId="{CD12BA3A-2F4C-4219-A6A1-F4EEC1981CEB}">
      <dsp:nvSpPr>
        <dsp:cNvPr id="0" name=""/>
        <dsp:cNvSpPr/>
      </dsp:nvSpPr>
      <dsp:spPr>
        <a:xfrm>
          <a:off x="0" y="1706983"/>
          <a:ext cx="4781304" cy="838289"/>
        </a:xfrm>
        <a:prstGeom prst="roundRect">
          <a:avLst/>
        </a:prstGeom>
        <a:solidFill>
          <a:schemeClr val="accent4">
            <a:hueOff val="1839968"/>
            <a:satOff val="-41079"/>
            <a:lumOff val="65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mj-lt"/>
            </a:rPr>
            <a:t>Unsubsidized/Subsidized Student Loans</a:t>
          </a:r>
        </a:p>
      </dsp:txBody>
      <dsp:txXfrm>
        <a:off x="40922" y="1747905"/>
        <a:ext cx="4699460" cy="756445"/>
      </dsp:txXfrm>
    </dsp:sp>
    <dsp:sp modelId="{5AB01CB7-F3BC-41D1-B5E8-A88309A4CF61}">
      <dsp:nvSpPr>
        <dsp:cNvPr id="0" name=""/>
        <dsp:cNvSpPr/>
      </dsp:nvSpPr>
      <dsp:spPr>
        <a:xfrm>
          <a:off x="0" y="2559268"/>
          <a:ext cx="4781304" cy="838289"/>
        </a:xfrm>
        <a:prstGeom prst="roundRect">
          <a:avLst/>
        </a:prstGeom>
        <a:solidFill>
          <a:schemeClr val="accent4">
            <a:hueOff val="2759952"/>
            <a:satOff val="-61618"/>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mj-lt"/>
            </a:rPr>
            <a:t>Parent Loans</a:t>
          </a:r>
        </a:p>
      </dsp:txBody>
      <dsp:txXfrm>
        <a:off x="40922" y="2600190"/>
        <a:ext cx="4699460" cy="75644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B90C0F-8546-40EC-955C-8E30C8FA0D29}">
      <dsp:nvSpPr>
        <dsp:cNvPr id="0" name=""/>
        <dsp:cNvSpPr/>
      </dsp:nvSpPr>
      <dsp:spPr>
        <a:xfrm>
          <a:off x="0" y="0"/>
          <a:ext cx="4312300" cy="890319"/>
        </a:xfrm>
        <a:prstGeom prst="roundRect">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mj-lt"/>
            </a:rPr>
            <a:t>Washington College Grant             (also known as the WA Grant)</a:t>
          </a:r>
        </a:p>
      </dsp:txBody>
      <dsp:txXfrm>
        <a:off x="43462" y="43462"/>
        <a:ext cx="4225376" cy="803395"/>
      </dsp:txXfrm>
    </dsp:sp>
    <dsp:sp modelId="{D4F96D99-37BD-481E-BB4A-A5B6CDCAF097}">
      <dsp:nvSpPr>
        <dsp:cNvPr id="0" name=""/>
        <dsp:cNvSpPr/>
      </dsp:nvSpPr>
      <dsp:spPr>
        <a:xfrm>
          <a:off x="0" y="905968"/>
          <a:ext cx="4312300" cy="890319"/>
        </a:xfrm>
        <a:prstGeom prst="roundRect">
          <a:avLst/>
        </a:prstGeom>
        <a:solidFill>
          <a:schemeClr val="accent4">
            <a:hueOff val="689988"/>
            <a:satOff val="-15405"/>
            <a:lumOff val="2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mj-lt"/>
            </a:rPr>
            <a:t>College Bound Scholarship</a:t>
          </a:r>
        </a:p>
      </dsp:txBody>
      <dsp:txXfrm>
        <a:off x="43462" y="949430"/>
        <a:ext cx="4225376" cy="803395"/>
      </dsp:txXfrm>
    </dsp:sp>
    <dsp:sp modelId="{FDCC5EB3-5440-4D22-8B0E-23E0348BED7D}">
      <dsp:nvSpPr>
        <dsp:cNvPr id="0" name=""/>
        <dsp:cNvSpPr/>
      </dsp:nvSpPr>
      <dsp:spPr>
        <a:xfrm>
          <a:off x="0" y="1810337"/>
          <a:ext cx="4312300" cy="890319"/>
        </a:xfrm>
        <a:prstGeom prst="roundRect">
          <a:avLst/>
        </a:prstGeom>
        <a:solidFill>
          <a:schemeClr val="accent4">
            <a:hueOff val="1379976"/>
            <a:satOff val="-30809"/>
            <a:lumOff val="49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mj-lt"/>
            </a:rPr>
            <a:t>State Work-Study</a:t>
          </a:r>
        </a:p>
      </dsp:txBody>
      <dsp:txXfrm>
        <a:off x="43462" y="1853799"/>
        <a:ext cx="4225376" cy="803395"/>
      </dsp:txXfrm>
    </dsp:sp>
    <dsp:sp modelId="{86B1EE22-7404-4D82-9598-047F608C0404}">
      <dsp:nvSpPr>
        <dsp:cNvPr id="0" name=""/>
        <dsp:cNvSpPr/>
      </dsp:nvSpPr>
      <dsp:spPr>
        <a:xfrm>
          <a:off x="0" y="2714705"/>
          <a:ext cx="4312300" cy="890319"/>
        </a:xfrm>
        <a:prstGeom prst="roundRect">
          <a:avLst/>
        </a:prstGeom>
        <a:solidFill>
          <a:schemeClr val="accent4">
            <a:hueOff val="2069964"/>
            <a:satOff val="-46214"/>
            <a:lumOff val="73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mj-lt"/>
            </a:rPr>
            <a:t>Passport to Careers</a:t>
          </a:r>
        </a:p>
      </dsp:txBody>
      <dsp:txXfrm>
        <a:off x="43462" y="2758167"/>
        <a:ext cx="4225376" cy="803395"/>
      </dsp:txXfrm>
    </dsp:sp>
    <dsp:sp modelId="{A80CE770-6EF5-4476-B603-24C453019235}">
      <dsp:nvSpPr>
        <dsp:cNvPr id="0" name=""/>
        <dsp:cNvSpPr/>
      </dsp:nvSpPr>
      <dsp:spPr>
        <a:xfrm>
          <a:off x="0" y="3619073"/>
          <a:ext cx="4312300" cy="890319"/>
        </a:xfrm>
        <a:prstGeom prst="roundRect">
          <a:avLst/>
        </a:prstGeom>
        <a:solidFill>
          <a:schemeClr val="accent4">
            <a:hueOff val="2759952"/>
            <a:satOff val="-61618"/>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rtl="0">
            <a:lnSpc>
              <a:spcPct val="90000"/>
            </a:lnSpc>
            <a:spcBef>
              <a:spcPct val="0"/>
            </a:spcBef>
            <a:spcAft>
              <a:spcPct val="35000"/>
            </a:spcAft>
            <a:buNone/>
          </a:pPr>
          <a:r>
            <a:rPr lang="en-US" sz="2400" kern="1200" dirty="0">
              <a:latin typeface="+mj-lt"/>
            </a:rPr>
            <a:t>Opportunity Grant</a:t>
          </a:r>
        </a:p>
      </dsp:txBody>
      <dsp:txXfrm>
        <a:off x="43462" y="3662535"/>
        <a:ext cx="4225376" cy="803395"/>
      </dsp:txXfrm>
    </dsp:sp>
  </dsp:spTree>
</dsp:drawing>
</file>

<file path=ppt/diagrams/layout1.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10.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DA7D8E9-3331-4291-9F17-3FF41B935400}" type="datetimeFigureOut">
              <a:rPr lang="en-US" smtClean="0"/>
              <a:t>10/10/2023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4D60C177-458E-4ECB-97EC-7EDCBA19DAB6}" type="slidenum">
              <a:rPr lang="en-US" smtClean="0"/>
              <a:t>‹#›</a:t>
            </a:fld>
            <a:endParaRPr lang="en-US"/>
          </a:p>
        </p:txBody>
      </p:sp>
    </p:spTree>
    <p:extLst>
      <p:ext uri="{BB962C8B-B14F-4D97-AF65-F5344CB8AC3E}">
        <p14:creationId xmlns:p14="http://schemas.microsoft.com/office/powerpoint/2010/main" val="2609931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A6DBB64-96D6-42B0-8680-D8E44BBF474E}" type="datetimeFigureOut">
              <a:rPr lang="en-US" smtClean="0"/>
              <a:t>10/10/2023</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384A02-D147-49A8-A06D-A5C08FF69055}" type="slidenum">
              <a:rPr lang="en-US" smtClean="0"/>
              <a:t>‹#›</a:t>
            </a:fld>
            <a:endParaRPr lang="en-US"/>
          </a:p>
        </p:txBody>
      </p:sp>
    </p:spTree>
    <p:extLst>
      <p:ext uri="{BB962C8B-B14F-4D97-AF65-F5344CB8AC3E}">
        <p14:creationId xmlns:p14="http://schemas.microsoft.com/office/powerpoint/2010/main" val="153469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gcc02.safelinks.protection.outlook.com/?url=https%3A%2F%2Fwsac.wa.gov%2FWASFA&amp;data=04%7C01%7CChristinaW%40wsac.wa.gov%7C3a1ad8794c364a63ee7d08d93d935756%7C11d0e217264e400a8ba057dcc127d72d%7C0%7C0%7C637608525305575262%7CUnknown%7CTWFpbGZsb3d8eyJWIjoiMC4wLjAwMDAiLCJQIjoiV2luMzIiLCJBTiI6Ik1haWwiLCJXVCI6Mn0%3D%7C1000&amp;sdata=rvFQPh7nH8yPF%2BxYAPEgFwJ2rfDluYMdRYNzr74jnRM%3D&amp;reserved=0"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1B9A179D-2D27-49E2-B022-8EDDA2EFE682}" type="slidenum">
              <a:rPr lang="en-US" smtClean="0"/>
              <a:t>3</a:t>
            </a:fld>
            <a:endParaRPr lang="en-US"/>
          </a:p>
        </p:txBody>
      </p:sp>
    </p:spTree>
    <p:extLst>
      <p:ext uri="{BB962C8B-B14F-4D97-AF65-F5344CB8AC3E}">
        <p14:creationId xmlns:p14="http://schemas.microsoft.com/office/powerpoint/2010/main" val="184030507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14</a:t>
            </a:fld>
            <a:endParaRPr lang="en-US"/>
          </a:p>
        </p:txBody>
      </p:sp>
    </p:spTree>
    <p:extLst>
      <p:ext uri="{BB962C8B-B14F-4D97-AF65-F5344CB8AC3E}">
        <p14:creationId xmlns:p14="http://schemas.microsoft.com/office/powerpoint/2010/main" val="377995582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a:t>
            </a:r>
          </a:p>
          <a:p>
            <a:endParaRPr lang="en-US"/>
          </a:p>
        </p:txBody>
      </p:sp>
      <p:sp>
        <p:nvSpPr>
          <p:cNvPr id="4" name="Slide Number Placeholder 3"/>
          <p:cNvSpPr>
            <a:spLocks noGrp="1"/>
          </p:cNvSpPr>
          <p:nvPr>
            <p:ph type="sldNum" sz="quarter" idx="10"/>
          </p:nvPr>
        </p:nvSpPr>
        <p:spPr/>
        <p:txBody>
          <a:bodyPr/>
          <a:lstStyle/>
          <a:p>
            <a:fld id="{D0B21C6A-5A06-4DD3-9905-90CB9635CE2D}" type="slidenum">
              <a:rPr lang="en-US" smtClean="0"/>
              <a:t>15</a:t>
            </a:fld>
            <a:endParaRPr lang="en-US"/>
          </a:p>
        </p:txBody>
      </p:sp>
    </p:spTree>
    <p:extLst>
      <p:ext uri="{BB962C8B-B14F-4D97-AF65-F5344CB8AC3E}">
        <p14:creationId xmlns:p14="http://schemas.microsoft.com/office/powerpoint/2010/main" val="3664693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16</a:t>
            </a:fld>
            <a:endParaRPr lang="en-US"/>
          </a:p>
        </p:txBody>
      </p:sp>
    </p:spTree>
    <p:extLst>
      <p:ext uri="{BB962C8B-B14F-4D97-AF65-F5344CB8AC3E}">
        <p14:creationId xmlns:p14="http://schemas.microsoft.com/office/powerpoint/2010/main" val="38704796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a:t>
            </a:r>
          </a:p>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17</a:t>
            </a:fld>
            <a:endParaRPr lang="en-US"/>
          </a:p>
        </p:txBody>
      </p:sp>
    </p:spTree>
    <p:extLst>
      <p:ext uri="{BB962C8B-B14F-4D97-AF65-F5344CB8AC3E}">
        <p14:creationId xmlns:p14="http://schemas.microsoft.com/office/powerpoint/2010/main" val="10472652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18</a:t>
            </a:fld>
            <a:endParaRPr lang="en-US"/>
          </a:p>
        </p:txBody>
      </p:sp>
    </p:spTree>
    <p:extLst>
      <p:ext uri="{BB962C8B-B14F-4D97-AF65-F5344CB8AC3E}">
        <p14:creationId xmlns:p14="http://schemas.microsoft.com/office/powerpoint/2010/main" val="96979666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19</a:t>
            </a:fld>
            <a:endParaRPr lang="en-US"/>
          </a:p>
        </p:txBody>
      </p:sp>
    </p:spTree>
    <p:extLst>
      <p:ext uri="{BB962C8B-B14F-4D97-AF65-F5344CB8AC3E}">
        <p14:creationId xmlns:p14="http://schemas.microsoft.com/office/powerpoint/2010/main" val="1813365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20</a:t>
            </a:fld>
            <a:endParaRPr lang="en-US"/>
          </a:p>
        </p:txBody>
      </p:sp>
    </p:spTree>
    <p:extLst>
      <p:ext uri="{BB962C8B-B14F-4D97-AF65-F5344CB8AC3E}">
        <p14:creationId xmlns:p14="http://schemas.microsoft.com/office/powerpoint/2010/main" val="1966732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Sam</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22</a:t>
            </a:fld>
            <a:endParaRPr lang="en-US"/>
          </a:p>
        </p:txBody>
      </p:sp>
    </p:spTree>
    <p:extLst>
      <p:ext uri="{BB962C8B-B14F-4D97-AF65-F5344CB8AC3E}">
        <p14:creationId xmlns:p14="http://schemas.microsoft.com/office/powerpoint/2010/main" val="3997286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a:t>
            </a:r>
          </a:p>
          <a:p>
            <a:endParaRPr lang="en-US"/>
          </a:p>
        </p:txBody>
      </p:sp>
      <p:sp>
        <p:nvSpPr>
          <p:cNvPr id="4" name="Slide Number Placeholder 3"/>
          <p:cNvSpPr>
            <a:spLocks noGrp="1"/>
          </p:cNvSpPr>
          <p:nvPr>
            <p:ph type="sldNum" sz="quarter" idx="10"/>
          </p:nvPr>
        </p:nvSpPr>
        <p:spPr/>
        <p:txBody>
          <a:bodyPr/>
          <a:lstStyle/>
          <a:p>
            <a:fld id="{1B9A179D-2D27-49E2-B022-8EDDA2EFE682}" type="slidenum">
              <a:rPr lang="en-US" smtClean="0"/>
              <a:t>23</a:t>
            </a:fld>
            <a:endParaRPr lang="en-US"/>
          </a:p>
        </p:txBody>
      </p:sp>
    </p:spTree>
    <p:extLst>
      <p:ext uri="{BB962C8B-B14F-4D97-AF65-F5344CB8AC3E}">
        <p14:creationId xmlns:p14="http://schemas.microsoft.com/office/powerpoint/2010/main" val="3649402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24</a:t>
            </a:fld>
            <a:endParaRPr lang="en-US"/>
          </a:p>
        </p:txBody>
      </p:sp>
    </p:spTree>
    <p:extLst>
      <p:ext uri="{BB962C8B-B14F-4D97-AF65-F5344CB8AC3E}">
        <p14:creationId xmlns:p14="http://schemas.microsoft.com/office/powerpoint/2010/main" val="41880380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Financial aid can come from several sources: Federal: This is from the US Department of Education and can be used at most colleges in the US. They have to be able to receive financial aid. Students can take to another state. State: For example, Washington state financial aid is for residents to attend colleges in WA. They do not necessarily have to be public colleges, but they have to be able to receive state financial aid. There are currently over 60. College: Every college will have their own scholarships, </a:t>
            </a:r>
            <a:r>
              <a:rPr lang="en-US" dirty="0" err="1"/>
              <a:t>etc</a:t>
            </a:r>
            <a:r>
              <a:rPr lang="en-US" dirty="0"/>
              <a:t> that they offer to students who are going to their school. Organizations: These tend to be scholarships (organizations) or private loans (banks). We will talk about applications for these specific forms of aid later. </a:t>
            </a:r>
          </a:p>
        </p:txBody>
      </p:sp>
      <p:sp>
        <p:nvSpPr>
          <p:cNvPr id="4" name="Slide Number Placeholder 3"/>
          <p:cNvSpPr>
            <a:spLocks noGrp="1"/>
          </p:cNvSpPr>
          <p:nvPr>
            <p:ph type="sldNum" sz="quarter" idx="10"/>
          </p:nvPr>
        </p:nvSpPr>
        <p:spPr/>
        <p:txBody>
          <a:bodyPr/>
          <a:lstStyle/>
          <a:p>
            <a:fld id="{D0B21C6A-5A06-4DD3-9905-90CB9635CE2D}" type="slidenum">
              <a:rPr lang="en-US" smtClean="0"/>
              <a:t>5</a:t>
            </a:fld>
            <a:endParaRPr lang="en-US" dirty="0"/>
          </a:p>
        </p:txBody>
      </p:sp>
    </p:spTree>
    <p:extLst>
      <p:ext uri="{BB962C8B-B14F-4D97-AF65-F5344CB8AC3E}">
        <p14:creationId xmlns:p14="http://schemas.microsoft.com/office/powerpoint/2010/main" val="883476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25</a:t>
            </a:fld>
            <a:endParaRPr lang="en-US"/>
          </a:p>
        </p:txBody>
      </p:sp>
    </p:spTree>
    <p:extLst>
      <p:ext uri="{BB962C8B-B14F-4D97-AF65-F5344CB8AC3E}">
        <p14:creationId xmlns:p14="http://schemas.microsoft.com/office/powerpoint/2010/main" val="27425873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endParaRPr lang="en-US" dirty="0">
              <a:solidFill>
                <a:schemeClr val="bg2">
                  <a:lumMod val="50000"/>
                </a:schemeClr>
              </a:solidFill>
            </a:endParaRPr>
          </a:p>
        </p:txBody>
      </p:sp>
      <p:sp>
        <p:nvSpPr>
          <p:cNvPr id="4" name="Slide Number Placeholder 3"/>
          <p:cNvSpPr>
            <a:spLocks noGrp="1"/>
          </p:cNvSpPr>
          <p:nvPr>
            <p:ph type="sldNum" sz="quarter" idx="10"/>
          </p:nvPr>
        </p:nvSpPr>
        <p:spPr/>
        <p:txBody>
          <a:bodyPr/>
          <a:lstStyle/>
          <a:p>
            <a:fld id="{77542409-6A04-4DC6-AC3A-D3758287A8F2}" type="slidenum">
              <a:rPr lang="en-US" smtClean="0"/>
              <a:t>26</a:t>
            </a:fld>
            <a:endParaRPr lang="en-US"/>
          </a:p>
        </p:txBody>
      </p:sp>
    </p:spTree>
    <p:extLst>
      <p:ext uri="{BB962C8B-B14F-4D97-AF65-F5344CB8AC3E}">
        <p14:creationId xmlns:p14="http://schemas.microsoft.com/office/powerpoint/2010/main" val="145517981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27</a:t>
            </a:fld>
            <a:endParaRPr lang="en-US"/>
          </a:p>
        </p:txBody>
      </p:sp>
    </p:spTree>
    <p:extLst>
      <p:ext uri="{BB962C8B-B14F-4D97-AF65-F5344CB8AC3E}">
        <p14:creationId xmlns:p14="http://schemas.microsoft.com/office/powerpoint/2010/main" val="12361852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28</a:t>
            </a:fld>
            <a:endParaRPr lang="en-US"/>
          </a:p>
        </p:txBody>
      </p:sp>
    </p:spTree>
    <p:extLst>
      <p:ext uri="{BB962C8B-B14F-4D97-AF65-F5344CB8AC3E}">
        <p14:creationId xmlns:p14="http://schemas.microsoft.com/office/powerpoint/2010/main" val="313468482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29</a:t>
            </a:fld>
            <a:endParaRPr lang="en-US"/>
          </a:p>
        </p:txBody>
      </p:sp>
    </p:spTree>
    <p:extLst>
      <p:ext uri="{BB962C8B-B14F-4D97-AF65-F5344CB8AC3E}">
        <p14:creationId xmlns:p14="http://schemas.microsoft.com/office/powerpoint/2010/main" val="271311665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30</a:t>
            </a:fld>
            <a:endParaRPr lang="en-US"/>
          </a:p>
        </p:txBody>
      </p:sp>
    </p:spTree>
    <p:extLst>
      <p:ext uri="{BB962C8B-B14F-4D97-AF65-F5344CB8AC3E}">
        <p14:creationId xmlns:p14="http://schemas.microsoft.com/office/powerpoint/2010/main" val="11476685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31</a:t>
            </a:fld>
            <a:endParaRPr lang="en-US"/>
          </a:p>
        </p:txBody>
      </p:sp>
    </p:spTree>
    <p:extLst>
      <p:ext uri="{BB962C8B-B14F-4D97-AF65-F5344CB8AC3E}">
        <p14:creationId xmlns:p14="http://schemas.microsoft.com/office/powerpoint/2010/main" val="73280094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32</a:t>
            </a:fld>
            <a:endParaRPr lang="en-US"/>
          </a:p>
        </p:txBody>
      </p:sp>
    </p:spTree>
    <p:extLst>
      <p:ext uri="{BB962C8B-B14F-4D97-AF65-F5344CB8AC3E}">
        <p14:creationId xmlns:p14="http://schemas.microsoft.com/office/powerpoint/2010/main" val="40233061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33</a:t>
            </a:fld>
            <a:endParaRPr lang="en-US"/>
          </a:p>
        </p:txBody>
      </p:sp>
    </p:spTree>
    <p:extLst>
      <p:ext uri="{BB962C8B-B14F-4D97-AF65-F5344CB8AC3E}">
        <p14:creationId xmlns:p14="http://schemas.microsoft.com/office/powerpoint/2010/main" val="5615849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a:t>
            </a:r>
          </a:p>
          <a:p>
            <a:r>
              <a:rPr lang="en-US"/>
              <a:t>Talk about situations where both contributors will need to provide information. </a:t>
            </a:r>
          </a:p>
        </p:txBody>
      </p:sp>
      <p:sp>
        <p:nvSpPr>
          <p:cNvPr id="4" name="Slide Number Placeholder 3"/>
          <p:cNvSpPr>
            <a:spLocks noGrp="1"/>
          </p:cNvSpPr>
          <p:nvPr>
            <p:ph type="sldNum" sz="quarter" idx="5"/>
          </p:nvPr>
        </p:nvSpPr>
        <p:spPr/>
        <p:txBody>
          <a:bodyPr/>
          <a:lstStyle/>
          <a:p>
            <a:fld id="{F183822A-29A8-4DE4-8EB5-04095DD45EA7}" type="slidenum">
              <a:rPr lang="en-US" smtClean="0"/>
              <a:t>34</a:t>
            </a:fld>
            <a:endParaRPr lang="en-US"/>
          </a:p>
        </p:txBody>
      </p:sp>
    </p:spTree>
    <p:extLst>
      <p:ext uri="{BB962C8B-B14F-4D97-AF65-F5344CB8AC3E}">
        <p14:creationId xmlns:p14="http://schemas.microsoft.com/office/powerpoint/2010/main" val="5441011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about the Washington College Grant and other state financial aid please go to https://wsac.wa.gov/wcg </a:t>
            </a:r>
          </a:p>
          <a:p>
            <a:endParaRPr lang="en-US" dirty="0"/>
          </a:p>
          <a:p>
            <a:r>
              <a:rPr lang="en-US" dirty="0"/>
              <a:t>For more information about Federal Pell Grants https://studentaid.gov/understand-aid/types/grants/pell</a:t>
            </a:r>
          </a:p>
          <a:p>
            <a:endParaRPr lang="en-US" dirty="0"/>
          </a:p>
        </p:txBody>
      </p:sp>
      <p:sp>
        <p:nvSpPr>
          <p:cNvPr id="4" name="Slide Number Placeholder 3"/>
          <p:cNvSpPr>
            <a:spLocks noGrp="1"/>
          </p:cNvSpPr>
          <p:nvPr>
            <p:ph type="sldNum" sz="quarter" idx="5"/>
          </p:nvPr>
        </p:nvSpPr>
        <p:spPr/>
        <p:txBody>
          <a:bodyPr/>
          <a:lstStyle/>
          <a:p>
            <a:fld id="{F183822A-29A8-4DE4-8EB5-04095DD45EA7}" type="slidenum">
              <a:rPr lang="en-US" smtClean="0"/>
              <a:t>6</a:t>
            </a:fld>
            <a:endParaRPr lang="en-US" dirty="0"/>
          </a:p>
        </p:txBody>
      </p:sp>
    </p:spTree>
    <p:extLst>
      <p:ext uri="{BB962C8B-B14F-4D97-AF65-F5344CB8AC3E}">
        <p14:creationId xmlns:p14="http://schemas.microsoft.com/office/powerpoint/2010/main" val="31562710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35</a:t>
            </a:fld>
            <a:endParaRPr lang="en-US"/>
          </a:p>
        </p:txBody>
      </p:sp>
    </p:spTree>
    <p:extLst>
      <p:ext uri="{BB962C8B-B14F-4D97-AF65-F5344CB8AC3E}">
        <p14:creationId xmlns:p14="http://schemas.microsoft.com/office/powerpoint/2010/main" val="4106453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36</a:t>
            </a:fld>
            <a:endParaRPr lang="en-US"/>
          </a:p>
        </p:txBody>
      </p:sp>
    </p:spTree>
    <p:extLst>
      <p:ext uri="{BB962C8B-B14F-4D97-AF65-F5344CB8AC3E}">
        <p14:creationId xmlns:p14="http://schemas.microsoft.com/office/powerpoint/2010/main" val="36725149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37</a:t>
            </a:fld>
            <a:endParaRPr lang="en-US"/>
          </a:p>
        </p:txBody>
      </p:sp>
    </p:spTree>
    <p:extLst>
      <p:ext uri="{BB962C8B-B14F-4D97-AF65-F5344CB8AC3E}">
        <p14:creationId xmlns:p14="http://schemas.microsoft.com/office/powerpoint/2010/main" val="128698074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38</a:t>
            </a:fld>
            <a:endParaRPr lang="en-US"/>
          </a:p>
        </p:txBody>
      </p:sp>
    </p:spTree>
    <p:extLst>
      <p:ext uri="{BB962C8B-B14F-4D97-AF65-F5344CB8AC3E}">
        <p14:creationId xmlns:p14="http://schemas.microsoft.com/office/powerpoint/2010/main" val="404217374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39</a:t>
            </a:fld>
            <a:endParaRPr lang="en-US"/>
          </a:p>
        </p:txBody>
      </p:sp>
    </p:spTree>
    <p:extLst>
      <p:ext uri="{BB962C8B-B14F-4D97-AF65-F5344CB8AC3E}">
        <p14:creationId xmlns:p14="http://schemas.microsoft.com/office/powerpoint/2010/main" val="628087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40</a:t>
            </a:fld>
            <a:endParaRPr lang="en-US"/>
          </a:p>
        </p:txBody>
      </p:sp>
    </p:spTree>
    <p:extLst>
      <p:ext uri="{BB962C8B-B14F-4D97-AF65-F5344CB8AC3E}">
        <p14:creationId xmlns:p14="http://schemas.microsoft.com/office/powerpoint/2010/main" val="1718330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41</a:t>
            </a:fld>
            <a:endParaRPr lang="en-US"/>
          </a:p>
        </p:txBody>
      </p:sp>
    </p:spTree>
    <p:extLst>
      <p:ext uri="{BB962C8B-B14F-4D97-AF65-F5344CB8AC3E}">
        <p14:creationId xmlns:p14="http://schemas.microsoft.com/office/powerpoint/2010/main" val="29539854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42</a:t>
            </a:fld>
            <a:endParaRPr lang="en-US"/>
          </a:p>
        </p:txBody>
      </p:sp>
    </p:spTree>
    <p:extLst>
      <p:ext uri="{BB962C8B-B14F-4D97-AF65-F5344CB8AC3E}">
        <p14:creationId xmlns:p14="http://schemas.microsoft.com/office/powerpoint/2010/main" val="161710762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Christina</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43</a:t>
            </a:fld>
            <a:endParaRPr lang="en-US"/>
          </a:p>
        </p:txBody>
      </p:sp>
    </p:spTree>
    <p:extLst>
      <p:ext uri="{BB962C8B-B14F-4D97-AF65-F5344CB8AC3E}">
        <p14:creationId xmlns:p14="http://schemas.microsoft.com/office/powerpoint/2010/main" val="271301165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Yaslin</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45</a:t>
            </a:fld>
            <a:endParaRPr lang="en-US"/>
          </a:p>
        </p:txBody>
      </p:sp>
    </p:spTree>
    <p:extLst>
      <p:ext uri="{BB962C8B-B14F-4D97-AF65-F5344CB8AC3E}">
        <p14:creationId xmlns:p14="http://schemas.microsoft.com/office/powerpoint/2010/main" val="40192244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Work Study is an income-based program provided by both the federal and state.  A student must select they are interested in Work Study on their financial aid application in order to be considered for this program.  </a:t>
            </a:r>
          </a:p>
          <a:p>
            <a:endParaRPr lang="en-US" dirty="0"/>
          </a:p>
        </p:txBody>
      </p:sp>
      <p:sp>
        <p:nvSpPr>
          <p:cNvPr id="4" name="Slide Number Placeholder 3"/>
          <p:cNvSpPr>
            <a:spLocks noGrp="1"/>
          </p:cNvSpPr>
          <p:nvPr>
            <p:ph type="sldNum" sz="quarter" idx="5"/>
          </p:nvPr>
        </p:nvSpPr>
        <p:spPr/>
        <p:txBody>
          <a:bodyPr/>
          <a:lstStyle/>
          <a:p>
            <a:fld id="{F183822A-29A8-4DE4-8EB5-04095DD45EA7}" type="slidenum">
              <a:rPr lang="en-US" smtClean="0"/>
              <a:t>7</a:t>
            </a:fld>
            <a:endParaRPr lang="en-US" dirty="0"/>
          </a:p>
        </p:txBody>
      </p:sp>
    </p:spTree>
    <p:extLst>
      <p:ext uri="{BB962C8B-B14F-4D97-AF65-F5344CB8AC3E}">
        <p14:creationId xmlns:p14="http://schemas.microsoft.com/office/powerpoint/2010/main" val="90371909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Yaslin</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46</a:t>
            </a:fld>
            <a:endParaRPr lang="en-US"/>
          </a:p>
        </p:txBody>
      </p:sp>
    </p:spTree>
    <p:extLst>
      <p:ext uri="{BB962C8B-B14F-4D97-AF65-F5344CB8AC3E}">
        <p14:creationId xmlns:p14="http://schemas.microsoft.com/office/powerpoint/2010/main" val="22399842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Yaslin</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47</a:t>
            </a:fld>
            <a:endParaRPr lang="en-US"/>
          </a:p>
        </p:txBody>
      </p:sp>
    </p:spTree>
    <p:extLst>
      <p:ext uri="{BB962C8B-B14F-4D97-AF65-F5344CB8AC3E}">
        <p14:creationId xmlns:p14="http://schemas.microsoft.com/office/powerpoint/2010/main" val="49314308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Yaslin</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48</a:t>
            </a:fld>
            <a:endParaRPr lang="en-US"/>
          </a:p>
        </p:txBody>
      </p:sp>
    </p:spTree>
    <p:extLst>
      <p:ext uri="{BB962C8B-B14F-4D97-AF65-F5344CB8AC3E}">
        <p14:creationId xmlns:p14="http://schemas.microsoft.com/office/powerpoint/2010/main" val="260099491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Yaslin</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49</a:t>
            </a:fld>
            <a:endParaRPr lang="en-US"/>
          </a:p>
        </p:txBody>
      </p:sp>
    </p:spTree>
    <p:extLst>
      <p:ext uri="{BB962C8B-B14F-4D97-AF65-F5344CB8AC3E}">
        <p14:creationId xmlns:p14="http://schemas.microsoft.com/office/powerpoint/2010/main" val="26087995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Yaslin</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50</a:t>
            </a:fld>
            <a:endParaRPr lang="en-US"/>
          </a:p>
        </p:txBody>
      </p:sp>
    </p:spTree>
    <p:extLst>
      <p:ext uri="{BB962C8B-B14F-4D97-AF65-F5344CB8AC3E}">
        <p14:creationId xmlns:p14="http://schemas.microsoft.com/office/powerpoint/2010/main" val="343327199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Yaslin</a:t>
            </a:r>
          </a:p>
          <a:p>
            <a:endParaRPr lang="en-US"/>
          </a:p>
        </p:txBody>
      </p:sp>
      <p:sp>
        <p:nvSpPr>
          <p:cNvPr id="4" name="Slide Number Placeholder 3"/>
          <p:cNvSpPr>
            <a:spLocks noGrp="1"/>
          </p:cNvSpPr>
          <p:nvPr>
            <p:ph type="sldNum" sz="quarter" idx="5"/>
          </p:nvPr>
        </p:nvSpPr>
        <p:spPr/>
        <p:txBody>
          <a:bodyPr/>
          <a:lstStyle/>
          <a:p>
            <a:fld id="{F183822A-29A8-4DE4-8EB5-04095DD45EA7}" type="slidenum">
              <a:rPr lang="en-US" smtClean="0"/>
              <a:t>51</a:t>
            </a:fld>
            <a:endParaRPr lang="en-US"/>
          </a:p>
        </p:txBody>
      </p:sp>
    </p:spTree>
    <p:extLst>
      <p:ext uri="{BB962C8B-B14F-4D97-AF65-F5344CB8AC3E}">
        <p14:creationId xmlns:p14="http://schemas.microsoft.com/office/powerpoint/2010/main" val="260861679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B9A179D-2D27-49E2-B022-8EDDA2EFE682}" type="slidenum">
              <a:rPr lang="en-US" smtClean="0"/>
              <a:t>52</a:t>
            </a:fld>
            <a:endParaRPr lang="en-US"/>
          </a:p>
        </p:txBody>
      </p:sp>
    </p:spTree>
    <p:extLst>
      <p:ext uri="{BB962C8B-B14F-4D97-AF65-F5344CB8AC3E}">
        <p14:creationId xmlns:p14="http://schemas.microsoft.com/office/powerpoint/2010/main" val="1177220651"/>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B5206B6-5246-498B-AC8D-4748AEEB0F86}" type="slidenum">
              <a:rPr kumimoji="0" lang="en-US" sz="1200" b="0" i="0" u="none" strike="noStrike" kern="1200" cap="none" spc="0" normalizeH="0" baseline="0" noProof="0" smtClean="0">
                <a:ln>
                  <a:noFill/>
                </a:ln>
                <a:solidFill>
                  <a:srgbClr val="595959"/>
                </a:solidFill>
                <a:effectLst/>
                <a:uLnTx/>
                <a:uFillTx/>
                <a:latin typeface="Book Antiqua"/>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53</a:t>
            </a:fld>
            <a:endParaRPr kumimoji="0" lang="en-US" sz="1200" b="0" i="0" u="none" strike="noStrike" kern="1200" cap="none" spc="0" normalizeH="0" baseline="0" noProof="0">
              <a:ln>
                <a:noFill/>
              </a:ln>
              <a:solidFill>
                <a:srgbClr val="595959"/>
              </a:solidFill>
              <a:effectLst/>
              <a:uLnTx/>
              <a:uFillTx/>
              <a:latin typeface="Book Antiqua"/>
              <a:ea typeface="+mn-ea"/>
              <a:cs typeface="+mn-cs"/>
            </a:endParaRPr>
          </a:p>
        </p:txBody>
      </p:sp>
    </p:spTree>
    <p:extLst>
      <p:ext uri="{BB962C8B-B14F-4D97-AF65-F5344CB8AC3E}">
        <p14:creationId xmlns:p14="http://schemas.microsoft.com/office/powerpoint/2010/main" val="22408314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more information about federal student loans, go to https://studentaid.gov/understand-aid/types/loans </a:t>
            </a:r>
          </a:p>
          <a:p>
            <a:r>
              <a:rPr lang="en-US" dirty="0"/>
              <a:t>You can find resources on student loans at our student loan advocacy site at https://wsac.wa.gov/loan-advocacy and https://www.studentloaned.wa.gov/ </a:t>
            </a:r>
          </a:p>
          <a:p>
            <a:endParaRPr lang="en-US" dirty="0"/>
          </a:p>
        </p:txBody>
      </p:sp>
      <p:sp>
        <p:nvSpPr>
          <p:cNvPr id="4" name="Slide Number Placeholder 3"/>
          <p:cNvSpPr>
            <a:spLocks noGrp="1"/>
          </p:cNvSpPr>
          <p:nvPr>
            <p:ph type="sldNum" sz="quarter" idx="5"/>
          </p:nvPr>
        </p:nvSpPr>
        <p:spPr/>
        <p:txBody>
          <a:bodyPr/>
          <a:lstStyle/>
          <a:p>
            <a:fld id="{F183822A-29A8-4DE4-8EB5-04095DD45EA7}" type="slidenum">
              <a:rPr lang="en-US" smtClean="0"/>
              <a:t>8</a:t>
            </a:fld>
            <a:endParaRPr lang="en-US" dirty="0"/>
          </a:p>
        </p:txBody>
      </p:sp>
    </p:spTree>
    <p:extLst>
      <p:ext uri="{BB962C8B-B14F-4D97-AF65-F5344CB8AC3E}">
        <p14:creationId xmlns:p14="http://schemas.microsoft.com/office/powerpoint/2010/main" val="33766405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Speaking of FAFSA and WASFA… Students should only complete one application. Fill out the FAFSA if you are eligible for federal aid (i.e. US citizen/permanent resident) and this will also be used to determine state aid eligibility If you are ineligible for federal aid due to immigration status but you are eligible for a state financial aid program (i.e. for undocumented students) complete the WASFA. Some colleges may also use WASFA in replace of a FAFSA when calculating institutional aid There are resources to help you complete these applications and determine which one to file at </a:t>
            </a:r>
            <a:r>
              <a:rPr lang="en-US" sz="1200" u="sng" kern="1200" dirty="0">
                <a:solidFill>
                  <a:schemeClr val="tx1"/>
                </a:solidFill>
                <a:effectLst/>
                <a:latin typeface="+mn-lt"/>
                <a:ea typeface="+mn-ea"/>
                <a:cs typeface="+mn-cs"/>
                <a:hlinkClick r:id="rId3"/>
              </a:rPr>
              <a:t>https://wsac.wa.gov/WASFA</a:t>
            </a:r>
            <a:r>
              <a:rPr lang="en-US" sz="1200" u="sng" kern="1200" dirty="0">
                <a:solidFill>
                  <a:schemeClr val="tx1"/>
                </a:solidFill>
                <a:effectLst/>
                <a:latin typeface="+mn-lt"/>
                <a:ea typeface="+mn-ea"/>
                <a:cs typeface="+mn-cs"/>
              </a:rPr>
              <a:t> </a:t>
            </a:r>
          </a:p>
          <a:p>
            <a:endParaRPr lang="en-US" sz="1200" u="sng" kern="1200" dirty="0">
              <a:solidFill>
                <a:schemeClr val="tx1"/>
              </a:solidFill>
              <a:effectLst/>
              <a:latin typeface="+mn-lt"/>
              <a:ea typeface="+mn-ea"/>
              <a:cs typeface="+mn-cs"/>
            </a:endParaRPr>
          </a:p>
          <a:p>
            <a:r>
              <a:rPr lang="en-US" dirty="0"/>
              <a:t>Note to presenter: You should not ask students which application they should file or their status. Let them self-identify. </a:t>
            </a:r>
          </a:p>
        </p:txBody>
      </p:sp>
      <p:sp>
        <p:nvSpPr>
          <p:cNvPr id="4" name="Slide Number Placeholder 3"/>
          <p:cNvSpPr>
            <a:spLocks noGrp="1"/>
          </p:cNvSpPr>
          <p:nvPr>
            <p:ph type="sldNum" sz="quarter" idx="10"/>
          </p:nvPr>
        </p:nvSpPr>
        <p:spPr/>
        <p:txBody>
          <a:bodyPr/>
          <a:lstStyle/>
          <a:p>
            <a:fld id="{77542409-6A04-4DC6-AC3A-D3758287A8F2}" type="slidenum">
              <a:rPr lang="en-US" smtClean="0"/>
              <a:t>9</a:t>
            </a:fld>
            <a:endParaRPr lang="en-US" dirty="0"/>
          </a:p>
        </p:txBody>
      </p:sp>
    </p:spTree>
    <p:extLst>
      <p:ext uri="{BB962C8B-B14F-4D97-AF65-F5344CB8AC3E}">
        <p14:creationId xmlns:p14="http://schemas.microsoft.com/office/powerpoint/2010/main" val="21767303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There are several types of federal financial aid. Students need to be U.S. citizens or eligible non-citizens (i.e. permanent residents with a Green Card as an example) to apply. Pell Grant: The largest income-based grant. You may be familiar with this grant as it is a long-standing program. There have been some changes over the years, so make sure you investigate current Pell Grant requirements such as maximum award amounts use during the summer. Work-study: Students can work on campus and their salary is paid from the Dept of Education on-campus employer—&gt;student. Not all on campus jobs require a student to be part of the work-study program. Loans: Both these are in the student’s name. The difference is that with Unsubsidized student loans the student will ultimately pay the interest accrued once they graduate and/or leave college. Subsidized student loans – the government pays, or subsidizes the interest. Parent loans: Would be taken out by the parent to pay for the student’s expenses. There are additional requirements, such as a credit check. There is not limit on the loan amount for parent loans. If offered any/all of these loans from the government, students/families can accept none, partial, or all that they want to utilize. There are also private loans from banks but they typically have higher interest rates and more limited repayment options that federal loans. Students apply for these programs using the Free Application for Federal Student Aid (FAFSA). Students who are not eligible to apply for these programs due to immigration status would not be eligible for these programs, such as federal student loans. </a:t>
            </a:r>
          </a:p>
        </p:txBody>
      </p:sp>
      <p:sp>
        <p:nvSpPr>
          <p:cNvPr id="4" name="Slide Number Placeholder 3"/>
          <p:cNvSpPr>
            <a:spLocks noGrp="1"/>
          </p:cNvSpPr>
          <p:nvPr>
            <p:ph type="sldNum" sz="quarter" idx="10"/>
          </p:nvPr>
        </p:nvSpPr>
        <p:spPr/>
        <p:txBody>
          <a:bodyPr/>
          <a:lstStyle/>
          <a:p>
            <a:fld id="{D0B21C6A-5A06-4DD3-9905-90CB9635CE2D}" type="slidenum">
              <a:rPr lang="en-US" smtClean="0"/>
              <a:t>10</a:t>
            </a:fld>
            <a:endParaRPr lang="en-US"/>
          </a:p>
        </p:txBody>
      </p:sp>
    </p:spTree>
    <p:extLst>
      <p:ext uri="{BB962C8B-B14F-4D97-AF65-F5344CB8AC3E}">
        <p14:creationId xmlns:p14="http://schemas.microsoft.com/office/powerpoint/2010/main" val="3664693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Learn more about Washington’s state financial aid programs, collectively known as </a:t>
            </a:r>
            <a:r>
              <a:rPr lang="en-US" sz="1200" b="0" i="1" kern="1200" dirty="0">
                <a:solidFill>
                  <a:schemeClr val="tx1"/>
                </a:solidFill>
                <a:effectLst/>
                <a:latin typeface="+mn-lt"/>
                <a:ea typeface="+mn-ea"/>
                <a:cs typeface="+mn-cs"/>
              </a:rPr>
              <a:t>opportunity pathways</a:t>
            </a:r>
            <a:r>
              <a:rPr lang="en-US" sz="1200" b="0" i="0" kern="1200" dirty="0">
                <a:solidFill>
                  <a:schemeClr val="tx1"/>
                </a:solidFill>
                <a:effectLst/>
                <a:latin typeface="+mn-lt"/>
                <a:ea typeface="+mn-ea"/>
                <a:cs typeface="+mn-cs"/>
              </a:rPr>
              <a:t> go to </a:t>
            </a:r>
            <a:r>
              <a:rPr lang="en-US" baseline="0" dirty="0"/>
              <a:t>https://wsac.wa.gov/sfa-overview </a:t>
            </a:r>
          </a:p>
          <a:p>
            <a:endParaRPr lang="en-US" baseline="0" dirty="0"/>
          </a:p>
          <a:p>
            <a:r>
              <a:rPr lang="en-US" dirty="0"/>
              <a:t>These are examples of state financial aid programs that WA residents who are eligible can use in WA at eligible colleges – you may see them referred to as Washington Opportunity Pathways. Washington College Grant (formerly the State Need Grant) largest, income based grant. The amount depends on what type of school (out of the over 60) you attend. College Bound Scholarship: This is an early commitment of state financial aid to cover certain college costs. Students must have signed up in middle school. We’ll talk more later. State Work-Study: Similar to the federal program but the funding comes from Washington State versus the federal government. Passport to Careers: program that provides additional resources for both former foster youth and unaccompanied homeless youth (https://www.wsac.wa.gov/sites/default/files/Passport.Student.FAQs.pdf) Opportunity Grant: to attend a 2 year community or technical college 5 Students who can complete the FAFSA (U.S. citizens and permanent residents) are also applying for state aid programs when the complete the FAFSA. Undocumented students who meet program and state residency requirements can apply using the Washington Application for State Financial Aid (WASFA). </a:t>
            </a:r>
          </a:p>
        </p:txBody>
      </p:sp>
      <p:sp>
        <p:nvSpPr>
          <p:cNvPr id="4" name="Slide Number Placeholder 3"/>
          <p:cNvSpPr>
            <a:spLocks noGrp="1"/>
          </p:cNvSpPr>
          <p:nvPr>
            <p:ph type="sldNum" sz="quarter" idx="10"/>
          </p:nvPr>
        </p:nvSpPr>
        <p:spPr/>
        <p:txBody>
          <a:bodyPr/>
          <a:lstStyle/>
          <a:p>
            <a:fld id="{D0B21C6A-5A06-4DD3-9905-90CB9635CE2D}" type="slidenum">
              <a:rPr lang="en-US" smtClean="0"/>
              <a:t>11</a:t>
            </a:fld>
            <a:endParaRPr lang="en-US"/>
          </a:p>
        </p:txBody>
      </p:sp>
    </p:spTree>
    <p:extLst>
      <p:ext uri="{BB962C8B-B14F-4D97-AF65-F5344CB8AC3E}">
        <p14:creationId xmlns:p14="http://schemas.microsoft.com/office/powerpoint/2010/main" val="3652412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Learn more about WCG eligibility and awards at https://wsac.wa.gov/wcg-awards complete MFI chart can be found at https://wsac.wa.gov/sites/default/files/2023-24.WCG.MFIChart.pdf</a:t>
            </a:r>
          </a:p>
          <a:p>
            <a:endParaRPr lang="en-US" dirty="0"/>
          </a:p>
        </p:txBody>
      </p:sp>
      <p:sp>
        <p:nvSpPr>
          <p:cNvPr id="4" name="Slide Number Placeholder 3"/>
          <p:cNvSpPr>
            <a:spLocks noGrp="1"/>
          </p:cNvSpPr>
          <p:nvPr>
            <p:ph type="sldNum" sz="quarter" idx="5"/>
          </p:nvPr>
        </p:nvSpPr>
        <p:spPr/>
        <p:txBody>
          <a:bodyPr/>
          <a:lstStyle/>
          <a:p>
            <a:fld id="{ABE09146-97F1-47D7-8F91-176E1667E065}" type="slidenum">
              <a:rPr lang="en-US" smtClean="0"/>
              <a:t>13</a:t>
            </a:fld>
            <a:endParaRPr lang="en-US"/>
          </a:p>
        </p:txBody>
      </p:sp>
    </p:spTree>
    <p:extLst>
      <p:ext uri="{BB962C8B-B14F-4D97-AF65-F5344CB8AC3E}">
        <p14:creationId xmlns:p14="http://schemas.microsoft.com/office/powerpoint/2010/main" val="15351981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descr="Cover Triangle Pattern"/>
          <p:cNvPicPr>
            <a:picLocks noChangeAspect="1"/>
          </p:cNvPicPr>
          <p:nvPr userDrawn="1"/>
        </p:nvPicPr>
        <p:blipFill rotWithShape="1">
          <a:blip r:embed="rId2" cstate="print">
            <a:extLst>
              <a:ext uri="{28A0092B-C50C-407E-A947-70E740481C1C}">
                <a14:useLocalDpi xmlns:a14="http://schemas.microsoft.com/office/drawing/2010/main" val="0"/>
              </a:ext>
            </a:extLst>
          </a:blip>
          <a:srcRect t="12978"/>
          <a:stretch/>
        </p:blipFill>
        <p:spPr>
          <a:xfrm>
            <a:off x="2317813" y="0"/>
            <a:ext cx="6829477" cy="3749964"/>
          </a:xfrm>
          <a:prstGeom prst="rect">
            <a:avLst/>
          </a:prstGeom>
        </p:spPr>
      </p:pic>
      <p:sp>
        <p:nvSpPr>
          <p:cNvPr id="13" name="Title 1"/>
          <p:cNvSpPr>
            <a:spLocks noGrp="1"/>
          </p:cNvSpPr>
          <p:nvPr>
            <p:ph type="title" hasCustomPrompt="1"/>
          </p:nvPr>
        </p:nvSpPr>
        <p:spPr>
          <a:xfrm>
            <a:off x="369888" y="3863685"/>
            <a:ext cx="8336975" cy="999259"/>
          </a:xfrm>
          <a:prstGeom prst="rect">
            <a:avLst/>
          </a:prstGeom>
        </p:spPr>
        <p:txBody>
          <a:bodyPr/>
          <a:lstStyle>
            <a:lvl1pPr>
              <a:defRPr sz="4800" cap="all" baseline="0">
                <a:solidFill>
                  <a:srgbClr val="003764"/>
                </a:solidFill>
              </a:defRPr>
            </a:lvl1pPr>
          </a:lstStyle>
          <a:p>
            <a:r>
              <a:rPr lang="en-US" dirty="0"/>
              <a:t>Title slide</a:t>
            </a:r>
          </a:p>
        </p:txBody>
      </p:sp>
      <p:sp>
        <p:nvSpPr>
          <p:cNvPr id="10" name="Subtitle 2"/>
          <p:cNvSpPr>
            <a:spLocks noGrp="1"/>
          </p:cNvSpPr>
          <p:nvPr>
            <p:ph type="subTitle" idx="1" hasCustomPrompt="1"/>
          </p:nvPr>
        </p:nvSpPr>
        <p:spPr>
          <a:xfrm>
            <a:off x="370608" y="4976665"/>
            <a:ext cx="8388928" cy="679016"/>
          </a:xfrm>
          <a:prstGeom prst="rect">
            <a:avLst/>
          </a:prstGeom>
        </p:spPr>
        <p:txBody>
          <a:bodyPr/>
          <a:lstStyle>
            <a:lvl1pPr marL="0" indent="0" algn="l">
              <a:buNone/>
              <a:defRPr sz="3500" b="0" i="0" baseline="0">
                <a:solidFill>
                  <a:srgbClr val="003764"/>
                </a:solidFill>
                <a:latin typeface="+mj-lt"/>
              </a:defRPr>
            </a:lvl1pPr>
            <a:lvl2pPr marL="457178" indent="0" algn="ctr">
              <a:buNone/>
              <a:defRPr sz="2000"/>
            </a:lvl2pPr>
            <a:lvl3pPr marL="914354" indent="0" algn="ctr">
              <a:buNone/>
              <a:defRPr sz="1800"/>
            </a:lvl3pPr>
            <a:lvl4pPr marL="1371532" indent="0" algn="ctr">
              <a:buNone/>
              <a:defRPr sz="1600"/>
            </a:lvl4pPr>
            <a:lvl5pPr marL="1828709" indent="0" algn="ctr">
              <a:buNone/>
              <a:defRPr sz="1600"/>
            </a:lvl5pPr>
            <a:lvl6pPr marL="2285886" indent="0" algn="ctr">
              <a:buNone/>
              <a:defRPr sz="1600"/>
            </a:lvl6pPr>
            <a:lvl7pPr marL="2743062" indent="0" algn="ctr">
              <a:buNone/>
              <a:defRPr sz="1600"/>
            </a:lvl7pPr>
            <a:lvl8pPr marL="3200240" indent="0" algn="ctr">
              <a:buNone/>
              <a:defRPr sz="1600"/>
            </a:lvl8pPr>
            <a:lvl9pPr marL="3657418" indent="0" algn="ctr">
              <a:buNone/>
              <a:defRPr sz="1600"/>
            </a:lvl9pPr>
          </a:lstStyle>
          <a:p>
            <a:r>
              <a:rPr lang="en-US" dirty="0"/>
              <a:t>Subheading</a:t>
            </a:r>
          </a:p>
        </p:txBody>
      </p:sp>
      <p:sp>
        <p:nvSpPr>
          <p:cNvPr id="19" name="Text Placeholder 18"/>
          <p:cNvSpPr>
            <a:spLocks noGrp="1"/>
          </p:cNvSpPr>
          <p:nvPr>
            <p:ph type="body" sz="quarter" idx="10" hasCustomPrompt="1"/>
          </p:nvPr>
        </p:nvSpPr>
        <p:spPr>
          <a:xfrm>
            <a:off x="369888" y="5769402"/>
            <a:ext cx="4614862" cy="758825"/>
          </a:xfrm>
          <a:prstGeom prst="rect">
            <a:avLst/>
          </a:prstGeom>
        </p:spPr>
        <p:txBody>
          <a:bodyPr/>
          <a:lstStyle>
            <a:lvl1pPr marL="0" indent="0">
              <a:buNone/>
              <a:defRPr sz="2000" baseline="0">
                <a:solidFill>
                  <a:srgbClr val="003764"/>
                </a:solidFill>
              </a:defRPr>
            </a:lvl1pPr>
          </a:lstStyle>
          <a:p>
            <a:pPr lvl="0"/>
            <a:r>
              <a:rPr lang="en-US" dirty="0"/>
              <a:t>Presenter(s)</a:t>
            </a:r>
            <a:br>
              <a:rPr lang="en-US" dirty="0"/>
            </a:br>
            <a:r>
              <a:rPr lang="en-US" dirty="0"/>
              <a:t>Month Day, Year</a:t>
            </a:r>
          </a:p>
        </p:txBody>
      </p:sp>
    </p:spTree>
    <p:extLst>
      <p:ext uri="{BB962C8B-B14F-4D97-AF65-F5344CB8AC3E}">
        <p14:creationId xmlns:p14="http://schemas.microsoft.com/office/powerpoint/2010/main" val="2854638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p:nvPr>
        </p:nvSpPr>
        <p:spPr>
          <a:xfrm>
            <a:off x="623888" y="1709745"/>
            <a:ext cx="7886700" cy="2852737"/>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3888" y="4589470"/>
            <a:ext cx="7886700" cy="1500187"/>
          </a:xfrm>
          <a:prstGeom prst="rect">
            <a:avLst/>
          </a:prstGeom>
        </p:spPr>
        <p:txBody>
          <a:bodyPr/>
          <a:lstStyle>
            <a:lvl1pPr marL="0" indent="0">
              <a:buNone/>
              <a:defRPr sz="1800">
                <a:solidFill>
                  <a:srgbClr val="003764"/>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a:t>Edit Master text styles</a:t>
            </a:r>
          </a:p>
        </p:txBody>
      </p:sp>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10/10/2023</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6826280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Section Header">
    <p:spTree>
      <p:nvGrpSpPr>
        <p:cNvPr id="1" name=""/>
        <p:cNvGrpSpPr/>
        <p:nvPr/>
      </p:nvGrpSpPr>
      <p:grpSpPr>
        <a:xfrm>
          <a:off x="0" y="0"/>
          <a:ext cx="0" cy="0"/>
          <a:chOff x="0" y="0"/>
          <a:chExt cx="0" cy="0"/>
        </a:xfrm>
      </p:grpSpPr>
      <p:sp>
        <p:nvSpPr>
          <p:cNvPr id="15" name="Rectangle 14"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D050C99A-C753-4499-A91D-5F42026EA8F2}" type="datetime1">
              <a:rPr lang="en-US" smtClean="0"/>
              <a:t>10/10/2023</a:t>
            </a:fld>
            <a:endParaRPr lang="en-US"/>
          </a:p>
        </p:txBody>
      </p:sp>
      <p:sp>
        <p:nvSpPr>
          <p:cNvPr id="11"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4"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sp>
        <p:nvSpPr>
          <p:cNvPr id="6" name="Title 1"/>
          <p:cNvSpPr>
            <a:spLocks noGrp="1"/>
          </p:cNvSpPr>
          <p:nvPr>
            <p:ph type="title"/>
          </p:nvPr>
        </p:nvSpPr>
        <p:spPr>
          <a:xfrm>
            <a:off x="519540" y="294198"/>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7" name="Content Placeholder 2"/>
          <p:cNvSpPr>
            <a:spLocks noGrp="1"/>
          </p:cNvSpPr>
          <p:nvPr>
            <p:ph idx="1"/>
          </p:nvPr>
        </p:nvSpPr>
        <p:spPr>
          <a:xfrm>
            <a:off x="519540" y="1174172"/>
            <a:ext cx="8336975" cy="496685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78988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inal Slide">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2" name="Title 1"/>
          <p:cNvSpPr>
            <a:spLocks noGrp="1"/>
          </p:cNvSpPr>
          <p:nvPr>
            <p:ph type="title" hasCustomPrompt="1"/>
          </p:nvPr>
        </p:nvSpPr>
        <p:spPr>
          <a:xfrm>
            <a:off x="628650" y="1476958"/>
            <a:ext cx="7886700" cy="611619"/>
          </a:xfrm>
          <a:prstGeom prst="rect">
            <a:avLst/>
          </a:prstGeom>
        </p:spPr>
        <p:txBody>
          <a:bodyPr/>
          <a:lstStyle>
            <a:lvl1pPr>
              <a:defRPr sz="3500" cap="all" baseline="0">
                <a:solidFill>
                  <a:srgbClr val="003764"/>
                </a:solidFill>
              </a:defRPr>
            </a:lvl1pPr>
          </a:lstStyle>
          <a:p>
            <a:r>
              <a:rPr lang="en-US" dirty="0"/>
              <a:t>Final Slide</a:t>
            </a:r>
          </a:p>
        </p:txBody>
      </p:sp>
      <p:sp>
        <p:nvSpPr>
          <p:cNvPr id="7" name="Text Placeholder 6"/>
          <p:cNvSpPr>
            <a:spLocks noGrp="1"/>
          </p:cNvSpPr>
          <p:nvPr>
            <p:ph type="body" sz="quarter" idx="10" hasCustomPrompt="1"/>
          </p:nvPr>
        </p:nvSpPr>
        <p:spPr>
          <a:xfrm>
            <a:off x="628650" y="2265367"/>
            <a:ext cx="7886700" cy="3428855"/>
          </a:xfrm>
          <a:prstGeom prst="rect">
            <a:avLst/>
          </a:prstGeom>
        </p:spPr>
        <p:txBody>
          <a:bodyPr/>
          <a:lstStyle>
            <a:lvl1pPr marL="457200" marR="0" indent="-457200" algn="l" defTabSz="685766" rtl="0" eaLnBrk="1" fontAlgn="auto" latinLnBrk="0" hangingPunct="1">
              <a:lnSpc>
                <a:spcPct val="90000"/>
              </a:lnSpc>
              <a:spcBef>
                <a:spcPts val="750"/>
              </a:spcBef>
              <a:spcAft>
                <a:spcPts val="0"/>
              </a:spcAft>
              <a:buClrTx/>
              <a:buSzTx/>
              <a:buFont typeface="Arial" panose="020B0604020202020204" pitchFamily="34" charset="0"/>
              <a:buChar char="•"/>
              <a:tabLst/>
              <a:defRPr baseline="0">
                <a:solidFill>
                  <a:srgbClr val="003764"/>
                </a:solidFill>
              </a:defRPr>
            </a:lvl1pPr>
            <a:lvl2pPr marL="342884" indent="0">
              <a:buNone/>
              <a:defRPr>
                <a:solidFill>
                  <a:srgbClr val="003764"/>
                </a:solidFill>
              </a:defRPr>
            </a:lvl2pPr>
          </a:lstStyle>
          <a:p>
            <a:pPr marL="0" marR="0" lvl="0" indent="0" algn="l" defTabSz="685766" rtl="0" eaLnBrk="1" fontAlgn="auto" latinLnBrk="0" hangingPunct="1">
              <a:lnSpc>
                <a:spcPct val="90000"/>
              </a:lnSpc>
              <a:spcBef>
                <a:spcPts val="750"/>
              </a:spcBef>
              <a:spcAft>
                <a:spcPts val="0"/>
              </a:spcAft>
              <a:buClrTx/>
              <a:buSzTx/>
              <a:buFont typeface="Arial" panose="020B0604020202020204" pitchFamily="34" charset="0"/>
              <a:buNone/>
              <a:tabLst/>
              <a:defRPr/>
            </a:pPr>
            <a:r>
              <a:rPr lang="en-US" dirty="0"/>
              <a:t>Always use a Final Slide in order to include the Creative Commons footer language in the presentation.</a:t>
            </a:r>
            <a:br>
              <a:rPr lang="en-US" dirty="0"/>
            </a:br>
            <a:r>
              <a:rPr lang="en-US" dirty="0"/>
              <a:t>Ideas for the slide: Contact information; “Thank you;” “Questions?”</a:t>
            </a:r>
          </a:p>
        </p:txBody>
      </p:sp>
      <p:sp>
        <p:nvSpPr>
          <p:cNvPr id="10" name="TextBox 9">
            <a:extLst>
              <a:ext uri="{FF2B5EF4-FFF2-40B4-BE49-F238E27FC236}">
                <a16:creationId xmlns:a16="http://schemas.microsoft.com/office/drawing/2014/main" id="{AD9A014E-7345-4161-B6F8-70E7EA234759}"/>
              </a:ext>
            </a:extLst>
          </p:cNvPr>
          <p:cNvSpPr txBox="1"/>
          <p:nvPr userDrawn="1"/>
        </p:nvSpPr>
        <p:spPr>
          <a:xfrm>
            <a:off x="1454322" y="6445499"/>
            <a:ext cx="3784962" cy="207749"/>
          </a:xfrm>
          <a:prstGeom prst="rect">
            <a:avLst/>
          </a:prstGeom>
          <a:noFill/>
        </p:spPr>
        <p:txBody>
          <a:bodyPr wrap="square" rtlCol="0">
            <a:spAutoFit/>
          </a:bodyPr>
          <a:lstStyle/>
          <a:p>
            <a:r>
              <a:rPr lang="en-US" sz="750" b="0" i="1" u="sng" kern="1200" dirty="0">
                <a:solidFill>
                  <a:schemeClr val="tx1"/>
                </a:solidFill>
                <a:effectLst/>
                <a:latin typeface="+mn-lt"/>
                <a:ea typeface="+mn-ea"/>
                <a:cs typeface="+mn-cs"/>
              </a:rPr>
              <a:t>CC BY 4.0</a:t>
            </a:r>
            <a:r>
              <a:rPr lang="en-US" sz="750" b="0" i="1" u="none" kern="1200" dirty="0">
                <a:solidFill>
                  <a:schemeClr val="bg1">
                    <a:lumMod val="50000"/>
                  </a:schemeClr>
                </a:solidFill>
                <a:effectLst/>
                <a:latin typeface="+mn-lt"/>
                <a:ea typeface="+mn-ea"/>
                <a:cs typeface="+mn-cs"/>
              </a:rPr>
              <a:t>,</a:t>
            </a:r>
            <a:r>
              <a:rPr lang="en-US" sz="750" b="0" i="1" u="none" kern="1200" baseline="0" dirty="0">
                <a:solidFill>
                  <a:schemeClr val="bg1">
                    <a:lumMod val="50000"/>
                  </a:schemeClr>
                </a:solidFill>
                <a:effectLst/>
                <a:latin typeface="+mn-lt"/>
                <a:ea typeface="+mn-ea"/>
                <a:cs typeface="+mn-cs"/>
              </a:rPr>
              <a:t> except where otherwise noted.</a:t>
            </a:r>
            <a:endParaRPr lang="en-US" sz="750" b="0" i="1" dirty="0">
              <a:solidFill>
                <a:schemeClr val="bg1">
                  <a:lumMod val="50000"/>
                </a:schemeClr>
              </a:solidFill>
              <a:latin typeface="+mn-lt"/>
            </a:endParaRPr>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grpSp>
        <p:nvGrpSpPr>
          <p:cNvPr id="5" name="Group 4"/>
          <p:cNvGrpSpPr/>
          <p:nvPr userDrawn="1"/>
        </p:nvGrpSpPr>
        <p:grpSpPr>
          <a:xfrm>
            <a:off x="973916" y="6435073"/>
            <a:ext cx="480406" cy="228600"/>
            <a:chOff x="973916" y="6435073"/>
            <a:chExt cx="480406" cy="228600"/>
          </a:xfrm>
        </p:grpSpPr>
        <p:pic>
          <p:nvPicPr>
            <p:cNvPr id="3" name="Picture 2"/>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73916" y="6435073"/>
              <a:ext cx="228600" cy="228600"/>
            </a:xfrm>
            <a:prstGeom prst="rect">
              <a:avLst/>
            </a:prstGeom>
          </p:spPr>
        </p:pic>
        <p:pic>
          <p:nvPicPr>
            <p:cNvPr id="4" name="Picture 3"/>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1225722" y="6435073"/>
              <a:ext cx="228600" cy="228600"/>
            </a:xfrm>
            <a:prstGeom prst="rect">
              <a:avLst/>
            </a:prstGeom>
          </p:spPr>
        </p:pic>
      </p:grpSp>
    </p:spTree>
    <p:extLst>
      <p:ext uri="{BB962C8B-B14F-4D97-AF65-F5344CB8AC3E}">
        <p14:creationId xmlns:p14="http://schemas.microsoft.com/office/powerpoint/2010/main" val="13038084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1" name="Picture 10"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36860" y="1549936"/>
            <a:ext cx="8336975" cy="79707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5" name="Content Placeholder 2"/>
          <p:cNvSpPr>
            <a:spLocks noGrp="1"/>
          </p:cNvSpPr>
          <p:nvPr>
            <p:ph idx="1"/>
          </p:nvPr>
        </p:nvSpPr>
        <p:spPr>
          <a:xfrm>
            <a:off x="536860" y="2415155"/>
            <a:ext cx="8336975" cy="3757046"/>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F79CB6C7-AD96-437F-A75B-A1987D8D9ACA}" type="datetime1">
              <a:rPr lang="en-US" smtClean="0"/>
              <a:t>10/10/2023</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06245" y="6483926"/>
            <a:ext cx="467590" cy="237549"/>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3" name="Picture 2"/>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8017808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pic>
        <p:nvPicPr>
          <p:cNvPr id="13" name="Picture 12"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582468" y="1709744"/>
            <a:ext cx="8270588" cy="2852737"/>
          </a:xfrm>
          <a:prstGeom prst="rect">
            <a:avLst/>
          </a:prstGeom>
        </p:spPr>
        <p:txBody>
          <a:bodyPr anchor="b"/>
          <a:lstStyle>
            <a:lvl1pPr>
              <a:defRPr sz="4800" cap="all" baseline="0">
                <a:solidFill>
                  <a:srgbClr val="003764"/>
                </a:solidFill>
              </a:defRPr>
            </a:lvl1pPr>
          </a:lstStyle>
          <a:p>
            <a:r>
              <a:rPr lang="en-US"/>
              <a:t>Click to edit Master title style</a:t>
            </a:r>
            <a:endParaRPr lang="en-US" dirty="0"/>
          </a:p>
        </p:txBody>
      </p:sp>
      <p:sp>
        <p:nvSpPr>
          <p:cNvPr id="15" name="Text Placeholder 2"/>
          <p:cNvSpPr>
            <a:spLocks noGrp="1"/>
          </p:cNvSpPr>
          <p:nvPr>
            <p:ph type="body" idx="1"/>
          </p:nvPr>
        </p:nvSpPr>
        <p:spPr>
          <a:xfrm>
            <a:off x="582468" y="4589469"/>
            <a:ext cx="8270588" cy="1500187"/>
          </a:xfrm>
          <a:prstGeom prst="rect">
            <a:avLst/>
          </a:prstGeom>
        </p:spPr>
        <p:txBody>
          <a:bodyPr/>
          <a:lstStyle>
            <a:lvl1pPr marL="0" indent="0">
              <a:buNone/>
              <a:defRPr sz="2400">
                <a:solidFill>
                  <a:srgbClr val="003764"/>
                </a:solidFill>
              </a:defRPr>
            </a:lvl1pPr>
            <a:lvl2pPr marL="457178" indent="0">
              <a:buNone/>
              <a:defRPr sz="2000">
                <a:solidFill>
                  <a:schemeClr val="tx1">
                    <a:tint val="75000"/>
                  </a:schemeClr>
                </a:solidFill>
              </a:defRPr>
            </a:lvl2pPr>
            <a:lvl3pPr marL="914354" indent="0">
              <a:buNone/>
              <a:defRPr sz="1800">
                <a:solidFill>
                  <a:schemeClr val="tx1">
                    <a:tint val="75000"/>
                  </a:schemeClr>
                </a:solidFill>
              </a:defRPr>
            </a:lvl3pPr>
            <a:lvl4pPr marL="1371532" indent="0">
              <a:buNone/>
              <a:defRPr sz="1600">
                <a:solidFill>
                  <a:schemeClr val="tx1">
                    <a:tint val="75000"/>
                  </a:schemeClr>
                </a:solidFill>
              </a:defRPr>
            </a:lvl4pPr>
            <a:lvl5pPr marL="1828709" indent="0">
              <a:buNone/>
              <a:defRPr sz="1600">
                <a:solidFill>
                  <a:schemeClr val="tx1">
                    <a:tint val="75000"/>
                  </a:schemeClr>
                </a:solidFill>
              </a:defRPr>
            </a:lvl5pPr>
            <a:lvl6pPr marL="2285886" indent="0">
              <a:buNone/>
              <a:defRPr sz="1600">
                <a:solidFill>
                  <a:schemeClr val="tx1">
                    <a:tint val="75000"/>
                  </a:schemeClr>
                </a:solidFill>
              </a:defRPr>
            </a:lvl6pPr>
            <a:lvl7pPr marL="2743062" indent="0">
              <a:buNone/>
              <a:defRPr sz="1600">
                <a:solidFill>
                  <a:schemeClr val="tx1">
                    <a:tint val="75000"/>
                  </a:schemeClr>
                </a:solidFill>
              </a:defRPr>
            </a:lvl7pPr>
            <a:lvl8pPr marL="3200240" indent="0">
              <a:buNone/>
              <a:defRPr sz="1600">
                <a:solidFill>
                  <a:schemeClr val="tx1">
                    <a:tint val="75000"/>
                  </a:schemeClr>
                </a:solidFill>
              </a:defRPr>
            </a:lvl8pPr>
            <a:lvl9pPr marL="3657418" indent="0">
              <a:buNone/>
              <a:defRPr sz="1600">
                <a:solidFill>
                  <a:schemeClr val="tx1">
                    <a:tint val="75000"/>
                  </a:schemeClr>
                </a:solidFill>
              </a:defRPr>
            </a:lvl9pPr>
          </a:lstStyle>
          <a:p>
            <a:pPr lvl="0"/>
            <a:r>
              <a:rPr lang="en-US"/>
              <a:t>Edit Master text styles</a:t>
            </a:r>
          </a:p>
        </p:txBody>
      </p:sp>
      <p:sp>
        <p:nvSpPr>
          <p:cNvPr id="12" name="Rectangle 11"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E68BEF8-F67A-4B64-B2F2-CC4AA048128C}" type="datetime1">
              <a:rPr lang="en-US" smtClean="0"/>
              <a:t>10/10/2023</a:t>
            </a:fld>
            <a:endParaRPr lang="en-US"/>
          </a:p>
        </p:txBody>
      </p:sp>
      <p:sp>
        <p:nvSpPr>
          <p:cNvPr id="16"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7"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8" name="Picture 17"/>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73949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4" name="Picture 13"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2" name="Picture 11"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5" name="Title 1"/>
          <p:cNvSpPr>
            <a:spLocks noGrp="1"/>
          </p:cNvSpPr>
          <p:nvPr>
            <p:ph type="title"/>
          </p:nvPr>
        </p:nvSpPr>
        <p:spPr>
          <a:xfrm>
            <a:off x="422561" y="1462241"/>
            <a:ext cx="8534403" cy="719850"/>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6" name="Content Placeholder 2"/>
          <p:cNvSpPr>
            <a:spLocks noGrp="1"/>
          </p:cNvSpPr>
          <p:nvPr>
            <p:ph sz="half" idx="1"/>
          </p:nvPr>
        </p:nvSpPr>
        <p:spPr>
          <a:xfrm>
            <a:off x="422561" y="2400300"/>
            <a:ext cx="4014357" cy="3969327"/>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Content Placeholder 3"/>
          <p:cNvSpPr>
            <a:spLocks noGrp="1"/>
          </p:cNvSpPr>
          <p:nvPr>
            <p:ph sz="half" idx="2"/>
          </p:nvPr>
        </p:nvSpPr>
        <p:spPr>
          <a:xfrm>
            <a:off x="4759271" y="2400304"/>
            <a:ext cx="4197693" cy="396932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1001848F-E7F6-4E55-B1DE-CC691BBD4F09}" type="datetime1">
              <a:rPr lang="en-US" smtClean="0"/>
              <a:t>10/10/2023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42271857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15" name="Picture 14"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3" name="Picture 12"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4063"/>
            <a:ext cx="4067706" cy="1481791"/>
          </a:xfrm>
          <a:prstGeom prst="rect">
            <a:avLst/>
          </a:prstGeom>
        </p:spPr>
      </p:pic>
      <p:sp>
        <p:nvSpPr>
          <p:cNvPr id="16" name="Title 1"/>
          <p:cNvSpPr>
            <a:spLocks noGrp="1"/>
          </p:cNvSpPr>
          <p:nvPr>
            <p:ph type="title"/>
          </p:nvPr>
        </p:nvSpPr>
        <p:spPr>
          <a:xfrm>
            <a:off x="507276" y="1485854"/>
            <a:ext cx="8335388" cy="736311"/>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7" name="Text Placeholder 2"/>
          <p:cNvSpPr>
            <a:spLocks noGrp="1"/>
          </p:cNvSpPr>
          <p:nvPr>
            <p:ph type="body" idx="1"/>
          </p:nvPr>
        </p:nvSpPr>
        <p:spPr>
          <a:xfrm>
            <a:off x="507278" y="2385434"/>
            <a:ext cx="4002378" cy="524893"/>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18" name="Content Placeholder 3"/>
          <p:cNvSpPr>
            <a:spLocks noGrp="1"/>
          </p:cNvSpPr>
          <p:nvPr>
            <p:ph sz="half" idx="2"/>
          </p:nvPr>
        </p:nvSpPr>
        <p:spPr>
          <a:xfrm>
            <a:off x="507278" y="3003840"/>
            <a:ext cx="4002378"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4"/>
          <p:cNvSpPr>
            <a:spLocks noGrp="1"/>
          </p:cNvSpPr>
          <p:nvPr>
            <p:ph type="body" sz="quarter" idx="3"/>
          </p:nvPr>
        </p:nvSpPr>
        <p:spPr>
          <a:xfrm>
            <a:off x="4790207" y="2385430"/>
            <a:ext cx="4052457" cy="524894"/>
          </a:xfrm>
          <a:prstGeom prst="rect">
            <a:avLst/>
          </a:prstGeom>
        </p:spPr>
        <p:txBody>
          <a:bodyPr anchor="b"/>
          <a:lstStyle>
            <a:lvl1pPr marL="0" indent="0">
              <a:buNone/>
              <a:defRPr sz="2400" b="1">
                <a:solidFill>
                  <a:srgbClr val="003764"/>
                </a:solidFill>
              </a:defRPr>
            </a:lvl1pPr>
            <a:lvl2pPr marL="457178" indent="0">
              <a:buNone/>
              <a:defRPr sz="2000" b="1"/>
            </a:lvl2pPr>
            <a:lvl3pPr marL="914354" indent="0">
              <a:buNone/>
              <a:defRPr sz="1800" b="1"/>
            </a:lvl3pPr>
            <a:lvl4pPr marL="1371532" indent="0">
              <a:buNone/>
              <a:defRPr sz="1600" b="1"/>
            </a:lvl4pPr>
            <a:lvl5pPr marL="1828709" indent="0">
              <a:buNone/>
              <a:defRPr sz="1600" b="1"/>
            </a:lvl5pPr>
            <a:lvl6pPr marL="2285886" indent="0">
              <a:buNone/>
              <a:defRPr sz="1600" b="1"/>
            </a:lvl6pPr>
            <a:lvl7pPr marL="2743062" indent="0">
              <a:buNone/>
              <a:defRPr sz="1600" b="1"/>
            </a:lvl7pPr>
            <a:lvl8pPr marL="3200240" indent="0">
              <a:buNone/>
              <a:defRPr sz="1600" b="1"/>
            </a:lvl8pPr>
            <a:lvl9pPr marL="3657418" indent="0">
              <a:buNone/>
              <a:defRPr sz="1600" b="1"/>
            </a:lvl9pPr>
          </a:lstStyle>
          <a:p>
            <a:pPr lvl="0"/>
            <a:r>
              <a:rPr lang="en-US"/>
              <a:t>Edit Master text styles</a:t>
            </a:r>
          </a:p>
        </p:txBody>
      </p:sp>
      <p:sp>
        <p:nvSpPr>
          <p:cNvPr id="20" name="Content Placeholder 5"/>
          <p:cNvSpPr>
            <a:spLocks noGrp="1"/>
          </p:cNvSpPr>
          <p:nvPr>
            <p:ph sz="quarter" idx="4"/>
          </p:nvPr>
        </p:nvSpPr>
        <p:spPr>
          <a:xfrm>
            <a:off x="4790207" y="3003840"/>
            <a:ext cx="4052457" cy="3313833"/>
          </a:xfrm>
          <a:prstGeom prst="rect">
            <a:avLst/>
          </a:prstGeom>
        </p:spPr>
        <p:txBody>
          <a:bodyPr/>
          <a:lstStyle>
            <a:lvl1pPr>
              <a:defRPr>
                <a:solidFill>
                  <a:srgbClr val="003764"/>
                </a:solidFill>
              </a:defRPr>
            </a:lvl1pPr>
            <a:lvl2pPr>
              <a:defRPr>
                <a:solidFill>
                  <a:srgbClr val="003764"/>
                </a:solidFill>
              </a:defRPr>
            </a:lvl2pPr>
            <a:lvl3pPr>
              <a:defRPr>
                <a:solidFill>
                  <a:srgbClr val="003764"/>
                </a:solidFill>
              </a:defRPr>
            </a:lvl3pPr>
            <a:lvl4pPr>
              <a:defRPr>
                <a:solidFill>
                  <a:srgbClr val="003764"/>
                </a:solidFill>
              </a:defRPr>
            </a:lvl4pPr>
            <a:lvl5pPr>
              <a:defRPr>
                <a:solidFill>
                  <a:srgbClr val="003764"/>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4" name="Rectangle 13"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5E48A247-4D0D-4017-954A-CBEE1B524F16}" type="datetime1">
              <a:rPr lang="en-US" smtClean="0"/>
              <a:t>10/10/2023</a:t>
            </a:fld>
            <a:endParaRPr lang="en-US"/>
          </a:p>
        </p:txBody>
      </p:sp>
      <p:sp>
        <p:nvSpPr>
          <p:cNvPr id="2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2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4" name="Picture 2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743600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9" name="Picture 8"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3" name="Title 1"/>
          <p:cNvSpPr>
            <a:spLocks noGrp="1"/>
          </p:cNvSpPr>
          <p:nvPr>
            <p:ph type="title"/>
          </p:nvPr>
        </p:nvSpPr>
        <p:spPr>
          <a:xfrm>
            <a:off x="540327" y="1457982"/>
            <a:ext cx="8302337" cy="786457"/>
          </a:xfrm>
          <a:prstGeom prst="rect">
            <a:avLst/>
          </a:prstGeom>
        </p:spPr>
        <p:txBody>
          <a:bodyPr/>
          <a:lstStyle>
            <a:lvl1pPr>
              <a:defRPr sz="3500" cap="all" baseline="0">
                <a:solidFill>
                  <a:srgbClr val="003764"/>
                </a:solidFill>
              </a:defRPr>
            </a:lvl1pPr>
          </a:lstStyle>
          <a:p>
            <a:r>
              <a:rPr lang="en-US"/>
              <a:t>Click to edit Master title style</a:t>
            </a:r>
            <a:endParaRPr lang="en-US" dirty="0"/>
          </a:p>
        </p:txBody>
      </p:sp>
      <p:sp>
        <p:nvSpPr>
          <p:cNvPr id="11" name="Rectangle 10"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3F43D62C-E4AB-4F6C-BB6E-7C3A3BBC5E2B}" type="datetime1">
              <a:rPr lang="en-US" smtClean="0"/>
              <a:t>10/10/2023</a:t>
            </a:fld>
            <a:endParaRPr lang="en-US"/>
          </a:p>
        </p:txBody>
      </p:sp>
      <p:sp>
        <p:nvSpPr>
          <p:cNvPr id="14"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5"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6" name="Picture 15"/>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225180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9" name="Picture 8"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0" name="Picture 9"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8" name="Rectangle 7"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92275FF0-9E97-4E0A-B533-109FB6621FD2}" type="datetime1">
              <a:rPr lang="en-US" smtClean="0"/>
              <a:t>10/10/2023</a:t>
            </a:fld>
            <a:endParaRPr lang="en-US"/>
          </a:p>
        </p:txBody>
      </p:sp>
      <p:sp>
        <p:nvSpPr>
          <p:cNvPr id="12"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3"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14" name="Picture 13"/>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19264090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86494" y="1385541"/>
            <a:ext cx="3160715"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86494" y="2888673"/>
            <a:ext cx="3160715" cy="3492378"/>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3863540" y="1569027"/>
            <a:ext cx="5041469" cy="4812024"/>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A3C062AC-1CC2-40A8-B531-F2154AC26E35}" type="datetime1">
              <a:rPr lang="en-US" smtClean="0"/>
              <a:t>10/10/2023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22455396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12" name="Picture 11" descr="Community and Technical Colleges. Washington State Board."/>
          <p:cNvPicPr>
            <a:picLocks noChangeAspect="1"/>
          </p:cNvPicPr>
          <p:nvPr userDrawn="1"/>
        </p:nvPicPr>
        <p:blipFill rotWithShape="1">
          <a:blip r:embed="rId2" cstate="print">
            <a:extLst>
              <a:ext uri="{28A0092B-C50C-407E-A947-70E740481C1C}">
                <a14:useLocalDpi xmlns:a14="http://schemas.microsoft.com/office/drawing/2010/main" val="0"/>
              </a:ext>
            </a:extLst>
          </a:blip>
          <a:srcRect t="12671"/>
          <a:stretch/>
        </p:blipFill>
        <p:spPr>
          <a:xfrm>
            <a:off x="105297" y="154004"/>
            <a:ext cx="3286396" cy="1231537"/>
          </a:xfrm>
          <a:prstGeom prst="rect">
            <a:avLst/>
          </a:prstGeom>
        </p:spPr>
      </p:pic>
      <p:pic>
        <p:nvPicPr>
          <p:cNvPr id="11" name="Picture 10" descr="Header triangles pattern"/>
          <p:cNvPicPr>
            <a:picLocks noChangeAspect="1"/>
          </p:cNvPicPr>
          <p:nvPr userDrawn="1"/>
        </p:nvPicPr>
        <p:blipFill rotWithShape="1">
          <a:blip r:embed="rId3" cstate="print">
            <a:extLst>
              <a:ext uri="{28A0092B-C50C-407E-A947-70E740481C1C}">
                <a14:useLocalDpi xmlns:a14="http://schemas.microsoft.com/office/drawing/2010/main" val="0"/>
              </a:ext>
            </a:extLst>
          </a:blip>
          <a:srcRect t="42267"/>
          <a:stretch/>
        </p:blipFill>
        <p:spPr>
          <a:xfrm>
            <a:off x="5076294" y="0"/>
            <a:ext cx="4067706" cy="1481791"/>
          </a:xfrm>
          <a:prstGeom prst="rect">
            <a:avLst/>
          </a:prstGeom>
        </p:spPr>
      </p:pic>
      <p:sp>
        <p:nvSpPr>
          <p:cNvPr id="14" name="Title 1"/>
          <p:cNvSpPr>
            <a:spLocks noGrp="1"/>
          </p:cNvSpPr>
          <p:nvPr>
            <p:ph type="title"/>
          </p:nvPr>
        </p:nvSpPr>
        <p:spPr>
          <a:xfrm>
            <a:off x="403370" y="1385541"/>
            <a:ext cx="3358139" cy="1409614"/>
          </a:xfrm>
          <a:prstGeom prst="rect">
            <a:avLst/>
          </a:prstGeom>
        </p:spPr>
        <p:txBody>
          <a:bodyPr anchor="b"/>
          <a:lstStyle>
            <a:lvl1pPr>
              <a:defRPr sz="3500" cap="all" baseline="0">
                <a:solidFill>
                  <a:srgbClr val="003764"/>
                </a:solidFill>
              </a:defRPr>
            </a:lvl1pPr>
          </a:lstStyle>
          <a:p>
            <a:r>
              <a:rPr lang="en-US"/>
              <a:t>Click to edit Master title style</a:t>
            </a:r>
            <a:endParaRPr lang="en-US" dirty="0"/>
          </a:p>
        </p:txBody>
      </p:sp>
      <p:sp>
        <p:nvSpPr>
          <p:cNvPr id="16" name="Text Placeholder 3"/>
          <p:cNvSpPr>
            <a:spLocks noGrp="1"/>
          </p:cNvSpPr>
          <p:nvPr>
            <p:ph type="body" sz="half" idx="2"/>
          </p:nvPr>
        </p:nvSpPr>
        <p:spPr>
          <a:xfrm>
            <a:off x="403370" y="2888673"/>
            <a:ext cx="3358139" cy="3542831"/>
          </a:xfrm>
          <a:prstGeom prst="rect">
            <a:avLst/>
          </a:prstGeom>
        </p:spPr>
        <p:txBody>
          <a:bodyPr/>
          <a:lstStyle>
            <a:lvl1pPr marL="0" indent="0">
              <a:buNone/>
              <a:defRPr sz="1600">
                <a:solidFill>
                  <a:srgbClr val="003764"/>
                </a:solidFill>
              </a:defRPr>
            </a:lvl1pPr>
            <a:lvl2pPr marL="457178" indent="0">
              <a:buNone/>
              <a:defRPr sz="1400"/>
            </a:lvl2pPr>
            <a:lvl3pPr marL="914354" indent="0">
              <a:buNone/>
              <a:defRPr sz="1200"/>
            </a:lvl3pPr>
            <a:lvl4pPr marL="1371532" indent="0">
              <a:buNone/>
              <a:defRPr sz="1000"/>
            </a:lvl4pPr>
            <a:lvl5pPr marL="1828709" indent="0">
              <a:buNone/>
              <a:defRPr sz="1000"/>
            </a:lvl5pPr>
            <a:lvl6pPr marL="2285886" indent="0">
              <a:buNone/>
              <a:defRPr sz="1000"/>
            </a:lvl6pPr>
            <a:lvl7pPr marL="2743062" indent="0">
              <a:buNone/>
              <a:defRPr sz="1000"/>
            </a:lvl7pPr>
            <a:lvl8pPr marL="3200240" indent="0">
              <a:buNone/>
              <a:defRPr sz="1000"/>
            </a:lvl8pPr>
            <a:lvl9pPr marL="3657418" indent="0">
              <a:buNone/>
              <a:defRPr sz="1000"/>
            </a:lvl9pPr>
          </a:lstStyle>
          <a:p>
            <a:pPr lvl="0"/>
            <a:r>
              <a:rPr lang="en-US"/>
              <a:t>Edit Master text styles</a:t>
            </a:r>
          </a:p>
        </p:txBody>
      </p:sp>
      <p:sp>
        <p:nvSpPr>
          <p:cNvPr id="15" name="Content Placeholder 2"/>
          <p:cNvSpPr>
            <a:spLocks noGrp="1"/>
          </p:cNvSpPr>
          <p:nvPr>
            <p:ph idx="1"/>
          </p:nvPr>
        </p:nvSpPr>
        <p:spPr>
          <a:xfrm>
            <a:off x="4024047" y="1569026"/>
            <a:ext cx="4839398" cy="4862477"/>
          </a:xfrm>
          <a:prstGeom prst="rect">
            <a:avLst/>
          </a:prstGeom>
        </p:spPr>
        <p:txBody>
          <a:bodyPr/>
          <a:lstStyle>
            <a:lvl1pPr>
              <a:defRPr sz="3200">
                <a:solidFill>
                  <a:srgbClr val="003764"/>
                </a:solidFill>
              </a:defRPr>
            </a:lvl1pPr>
            <a:lvl2pPr>
              <a:defRPr sz="2800">
                <a:solidFill>
                  <a:srgbClr val="003764"/>
                </a:solidFill>
              </a:defRPr>
            </a:lvl2pPr>
            <a:lvl3pPr>
              <a:defRPr sz="2400">
                <a:solidFill>
                  <a:srgbClr val="003764"/>
                </a:solidFill>
              </a:defRPr>
            </a:lvl3pPr>
            <a:lvl4pPr>
              <a:defRPr sz="2000">
                <a:solidFill>
                  <a:srgbClr val="003764"/>
                </a:solidFill>
              </a:defRPr>
            </a:lvl4pPr>
            <a:lvl5pPr>
              <a:defRPr sz="2000">
                <a:solidFill>
                  <a:srgbClr val="003764"/>
                </a:solidFill>
              </a:defRPr>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Rectangle 12" descr="Yellow sidebar"/>
          <p:cNvSpPr/>
          <p:nvPr userDrawn="1"/>
        </p:nvSpPr>
        <p:spPr>
          <a:xfrm>
            <a:off x="0" y="0"/>
            <a:ext cx="100208" cy="6858000"/>
          </a:xfrm>
          <a:prstGeom prst="rect">
            <a:avLst/>
          </a:prstGeom>
          <a:solidFill>
            <a:srgbClr val="F4CE12"/>
          </a:solidFill>
          <a:ln>
            <a:solidFill>
              <a:srgbClr val="F4CE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Date Placeholder 3"/>
          <p:cNvSpPr>
            <a:spLocks noGrp="1"/>
          </p:cNvSpPr>
          <p:nvPr>
            <p:ph type="dt" sz="half" idx="10"/>
          </p:nvPr>
        </p:nvSpPr>
        <p:spPr>
          <a:xfrm>
            <a:off x="628650" y="6483926"/>
            <a:ext cx="2057400" cy="237549"/>
          </a:xfrm>
          <a:prstGeom prst="rect">
            <a:avLst/>
          </a:prstGeom>
        </p:spPr>
        <p:txBody>
          <a:bodyPr/>
          <a:lstStyle>
            <a:lvl1pPr>
              <a:defRPr sz="1100"/>
            </a:lvl1pPr>
          </a:lstStyle>
          <a:p>
            <a:fld id="{06EA93EB-E55E-4DBB-B6AA-C54A9BA5E4A4}" type="datetime1">
              <a:rPr lang="en-US" smtClean="0"/>
              <a:t>10/10/2023</a:t>
            </a:fld>
            <a:endParaRPr lang="en-US"/>
          </a:p>
        </p:txBody>
      </p:sp>
      <p:sp>
        <p:nvSpPr>
          <p:cNvPr id="18" name="Footer Placeholder 4"/>
          <p:cNvSpPr>
            <a:spLocks noGrp="1"/>
          </p:cNvSpPr>
          <p:nvPr>
            <p:ph type="ftr" sz="quarter" idx="11"/>
          </p:nvPr>
        </p:nvSpPr>
        <p:spPr>
          <a:xfrm>
            <a:off x="3028950" y="6483926"/>
            <a:ext cx="3086100" cy="237549"/>
          </a:xfrm>
          <a:prstGeom prst="rect">
            <a:avLst/>
          </a:prstGeom>
        </p:spPr>
        <p:txBody>
          <a:bodyPr/>
          <a:lstStyle>
            <a:lvl1pPr>
              <a:defRPr sz="1100"/>
            </a:lvl1pPr>
          </a:lstStyle>
          <a:p>
            <a:endParaRPr lang="en-US"/>
          </a:p>
        </p:txBody>
      </p:sp>
      <p:sp>
        <p:nvSpPr>
          <p:cNvPr id="19" name="Slide Number Placeholder 5"/>
          <p:cNvSpPr>
            <a:spLocks noGrp="1"/>
          </p:cNvSpPr>
          <p:nvPr>
            <p:ph type="sldNum" sz="quarter" idx="12"/>
          </p:nvPr>
        </p:nvSpPr>
        <p:spPr>
          <a:xfrm>
            <a:off x="8416636" y="6529852"/>
            <a:ext cx="457199" cy="191623"/>
          </a:xfrm>
          <a:prstGeom prst="rect">
            <a:avLst/>
          </a:prstGeom>
        </p:spPr>
        <p:txBody>
          <a:bodyPr/>
          <a:lstStyle>
            <a:lvl1pPr algn="r">
              <a:defRPr sz="1100"/>
            </a:lvl1pPr>
          </a:lstStyle>
          <a:p>
            <a:fld id="{DEE5BC03-7CE3-4FE3-BC0A-0ACCA8AC1F24}" type="slidenum">
              <a:rPr lang="en-US" smtClean="0"/>
              <a:pPr/>
              <a:t>‹#›</a:t>
            </a:fld>
            <a:endParaRPr lang="en-US" dirty="0"/>
          </a:p>
        </p:txBody>
      </p:sp>
      <p:pic>
        <p:nvPicPr>
          <p:cNvPr id="20" name="Picture 19"/>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3247494" y="528406"/>
            <a:ext cx="1828800" cy="424977"/>
          </a:xfrm>
          <a:prstGeom prst="rect">
            <a:avLst/>
          </a:prstGeom>
        </p:spPr>
      </p:pic>
    </p:spTree>
    <p:extLst>
      <p:ext uri="{BB962C8B-B14F-4D97-AF65-F5344CB8AC3E}">
        <p14:creationId xmlns:p14="http://schemas.microsoft.com/office/powerpoint/2010/main" val="37987426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2336755"/>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51" r:id="rId10"/>
    <p:sldLayoutId id="2147483672" r:id="rId11"/>
    <p:sldLayoutId id="2147483671"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1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9.xml"/><Relationship Id="rId1" Type="http://schemas.openxmlformats.org/officeDocument/2006/relationships/slideLayout" Target="../slideLayouts/slideLayout4.xml"/><Relationship Id="rId5" Type="http://schemas.openxmlformats.org/officeDocument/2006/relationships/image" Target="../media/image14.png"/><Relationship Id="rId4" Type="http://schemas.openxmlformats.org/officeDocument/2006/relationships/image" Target="../media/image13.jpeg"/></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21.xml"/><Relationship Id="rId1" Type="http://schemas.openxmlformats.org/officeDocument/2006/relationships/slideLayout" Target="../slideLayouts/slideLayout8.xml"/><Relationship Id="rId6" Type="http://schemas.openxmlformats.org/officeDocument/2006/relationships/diagramColors" Target="../diagrams/colors12.xml"/><Relationship Id="rId5" Type="http://schemas.openxmlformats.org/officeDocument/2006/relationships/diagramQuickStyle" Target="../diagrams/quickStyle12.xml"/><Relationship Id="rId10" Type="http://schemas.openxmlformats.org/officeDocument/2006/relationships/image" Target="../media/image28.png"/><Relationship Id="rId4" Type="http://schemas.openxmlformats.org/officeDocument/2006/relationships/diagramLayout" Target="../diagrams/layout12.xml"/><Relationship Id="rId9" Type="http://schemas.openxmlformats.org/officeDocument/2006/relationships/image" Target="../media/image27.png"/></Relationships>
</file>

<file path=ppt/slides/_rels/slide2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5.xml"/><Relationship Id="rId5" Type="http://schemas.openxmlformats.org/officeDocument/2006/relationships/chart" Target="../charts/chart1.xml"/><Relationship Id="rId4" Type="http://schemas.openxmlformats.org/officeDocument/2006/relationships/hyperlink" Target="http://www.wsac.wa.gov/fafsa-completion"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hyperlink" Target="https://www.congress.gov/bill/118th-congress/senate-bill/1237" TargetMode="External"/><Relationship Id="rId4" Type="http://schemas.openxmlformats.org/officeDocument/2006/relationships/hyperlink" Target="https://www.congress.gov/bill/118th-congress/house-bill/1250/text?s=1&amp;r=7" TargetMode="Externa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44.png"/></Relationships>
</file>

<file path=ppt/slides/_rels/slide4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hyperlink" Target="https://fsapartners.ed.gov/knowledge-center/library/application-processing/2023-07-31/2024-25-fafsa-form-preview-presentation" TargetMode="External"/><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hyperlink" Target="https://financialaidtoolkit.ed.gov/tk/announcement-detail.jsp?id=better-fafsa-better-future"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48.png"/></Relationships>
</file>

<file path=ppt/slides/_rels/slide47.xml.rels><?xml version="1.0" encoding="UTF-8" standalone="yes"?>
<Relationships xmlns="http://schemas.openxmlformats.org/package/2006/relationships"><Relationship Id="rId3" Type="http://schemas.openxmlformats.org/officeDocument/2006/relationships/hyperlink" Target="https://financialaidtoolkit.ed.gov/resources/fafsa-simplification-fact-sheet.pdf"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image" Target="../media/image49.png"/></Relationships>
</file>

<file path=ppt/slides/_rels/slide48.xml.rels><?xml version="1.0" encoding="UTF-8" standalone="yes"?>
<Relationships xmlns="http://schemas.openxmlformats.org/package/2006/relationships"><Relationship Id="rId3" Type="http://schemas.openxmlformats.org/officeDocument/2006/relationships/hyperlink" Target="https://financialaidtoolkit.ed.gov/resources/bfbf-sai.pdf" TargetMode="External"/><Relationship Id="rId2" Type="http://schemas.openxmlformats.org/officeDocument/2006/relationships/notesSlide" Target="../notesSlides/notesSlide42.xml"/><Relationship Id="rId1" Type="http://schemas.openxmlformats.org/officeDocument/2006/relationships/slideLayout" Target="../slideLayouts/slideLayout2.xml"/><Relationship Id="rId4" Type="http://schemas.openxmlformats.org/officeDocument/2006/relationships/image" Target="../media/image50.png"/></Relationships>
</file>

<file path=ppt/slides/_rels/slide49.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44.xml"/><Relationship Id="rId1" Type="http://schemas.openxmlformats.org/officeDocument/2006/relationships/slideLayout" Target="../slideLayouts/slideLayout2.xml"/><Relationship Id="rId6" Type="http://schemas.openxmlformats.org/officeDocument/2006/relationships/image" Target="../media/image56.png"/><Relationship Id="rId5" Type="http://schemas.openxmlformats.org/officeDocument/2006/relationships/image" Target="../media/image55.png"/><Relationship Id="rId4" Type="http://schemas.openxmlformats.org/officeDocument/2006/relationships/image" Target="../media/image54.png"/></Relationships>
</file>

<file path=ppt/slides/_rels/slide51.xml.rels><?xml version="1.0" encoding="UTF-8" standalone="yes"?>
<Relationships xmlns="http://schemas.openxmlformats.org/package/2006/relationships"><Relationship Id="rId3" Type="http://schemas.openxmlformats.org/officeDocument/2006/relationships/hyperlink" Target="https://www.nasfaa.org/uploads/documents/FAFSA_Methodology_Determination_Pell_Title_IV.pdf" TargetMode="External"/><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57.png"/></Relationships>
</file>

<file path=ppt/slides/_rels/slide52.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www.studentloaned.wa.gov/" TargetMode="External"/><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7.xml"/><Relationship Id="rId7" Type="http://schemas.microsoft.com/office/2007/relationships/diagramDrawing" Target="../diagrams/drawing7.xml"/><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diagramColors" Target="../diagrams/colors7.xml"/><Relationship Id="rId5" Type="http://schemas.openxmlformats.org/officeDocument/2006/relationships/diagramQuickStyle" Target="../diagrams/quickStyle7.xml"/><Relationship Id="rId4" Type="http://schemas.openxmlformats.org/officeDocument/2006/relationships/diagramLayout" Target="../diagrams/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p:txBody>
          <a:bodyPr/>
          <a:lstStyle/>
          <a:p>
            <a:r>
              <a:rPr lang="en-US" dirty="0"/>
              <a:t>Fall 2023</a:t>
            </a:r>
          </a:p>
        </p:txBody>
      </p:sp>
      <p:sp>
        <p:nvSpPr>
          <p:cNvPr id="4" name="Title 3"/>
          <p:cNvSpPr>
            <a:spLocks noGrp="1"/>
          </p:cNvSpPr>
          <p:nvPr>
            <p:ph type="title"/>
          </p:nvPr>
        </p:nvSpPr>
        <p:spPr/>
        <p:txBody>
          <a:bodyPr/>
          <a:lstStyle/>
          <a:p>
            <a:r>
              <a:rPr lang="en-US" sz="3200" dirty="0"/>
              <a:t>Financial Aid Basics &amp; simplification updates</a:t>
            </a:r>
          </a:p>
        </p:txBody>
      </p:sp>
      <p:sp>
        <p:nvSpPr>
          <p:cNvPr id="6" name="Text Placeholder 5"/>
          <p:cNvSpPr>
            <a:spLocks noGrp="1"/>
          </p:cNvSpPr>
          <p:nvPr>
            <p:ph type="body" sz="quarter" idx="10"/>
          </p:nvPr>
        </p:nvSpPr>
        <p:spPr>
          <a:xfrm>
            <a:off x="369887" y="5769402"/>
            <a:ext cx="6802699" cy="758825"/>
          </a:xfrm>
        </p:spPr>
        <p:txBody>
          <a:bodyPr/>
          <a:lstStyle/>
          <a:p>
            <a:r>
              <a:rPr lang="en-US" dirty="0"/>
              <a:t>October 13</a:t>
            </a:r>
            <a:r>
              <a:rPr lang="en-US" baseline="30000" dirty="0"/>
              <a:t>th</a:t>
            </a:r>
            <a:r>
              <a:rPr lang="en-US" dirty="0"/>
              <a:t>, 2023</a:t>
            </a:r>
          </a:p>
          <a:p>
            <a:r>
              <a:rPr lang="en-US" dirty="0"/>
              <a:t>Yokiko Hayashi-Saguil, Student Services Policy Associate</a:t>
            </a:r>
          </a:p>
        </p:txBody>
      </p:sp>
    </p:spTree>
    <p:extLst>
      <p:ext uri="{BB962C8B-B14F-4D97-AF65-F5344CB8AC3E}">
        <p14:creationId xmlns:p14="http://schemas.microsoft.com/office/powerpoint/2010/main" val="32837834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fontScale="90000"/>
          </a:bodyPr>
          <a:lstStyle/>
          <a:p>
            <a:r>
              <a:rPr lang="en-US" sz="3300" dirty="0"/>
              <a:t>Examples of Federal Financial Aid Programs</a:t>
            </a:r>
          </a:p>
        </p:txBody>
      </p:sp>
      <p:graphicFrame>
        <p:nvGraphicFramePr>
          <p:cNvPr id="7" name="Content Placeholder 2"/>
          <p:cNvGraphicFramePr>
            <a:graphicFrameLocks noGrp="1"/>
          </p:cNvGraphicFramePr>
          <p:nvPr>
            <p:ph sz="half" idx="1"/>
            <p:extLst>
              <p:ext uri="{D42A27DB-BD31-4B8C-83A1-F6EECF244321}">
                <p14:modId xmlns:p14="http://schemas.microsoft.com/office/powerpoint/2010/main" val="2935951330"/>
              </p:ext>
            </p:extLst>
          </p:nvPr>
        </p:nvGraphicFramePr>
        <p:xfrm>
          <a:off x="300634" y="2812216"/>
          <a:ext cx="4781304" cy="33975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36" name="Picture 12" descr="Counselor's Corner / FAFSA">
            <a:extLst>
              <a:ext uri="{FF2B5EF4-FFF2-40B4-BE49-F238E27FC236}">
                <a16:creationId xmlns:a16="http://schemas.microsoft.com/office/drawing/2014/main" id="{DC5611B6-5DEC-A10E-9F39-206D8A27274B}"/>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266495" y="3800049"/>
            <a:ext cx="3455987" cy="142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2977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300" dirty="0"/>
              <a:t>Examples of State Financial Aid</a:t>
            </a:r>
          </a:p>
        </p:txBody>
      </p:sp>
      <p:graphicFrame>
        <p:nvGraphicFramePr>
          <p:cNvPr id="4" name="Content Placeholder 2"/>
          <p:cNvGraphicFramePr>
            <a:graphicFrameLocks noGrp="1"/>
          </p:cNvGraphicFramePr>
          <p:nvPr>
            <p:ph sz="half" idx="2"/>
            <p:extLst>
              <p:ext uri="{D42A27DB-BD31-4B8C-83A1-F6EECF244321}">
                <p14:modId xmlns:p14="http://schemas.microsoft.com/office/powerpoint/2010/main" val="998734964"/>
              </p:ext>
            </p:extLst>
          </p:nvPr>
        </p:nvGraphicFramePr>
        <p:xfrm>
          <a:off x="339840" y="2171653"/>
          <a:ext cx="4312300" cy="45109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Content Placeholder 7"/>
          <p:cNvPicPr>
            <a:picLocks noGrp="1" noChangeAspect="1"/>
          </p:cNvPicPr>
          <p:nvPr>
            <p:ph sz="half" idx="1"/>
          </p:nvPr>
        </p:nvPicPr>
        <p:blipFill>
          <a:blip r:embed="rId8" cstate="print">
            <a:extLst>
              <a:ext uri="{28A0092B-C50C-407E-A947-70E740481C1C}">
                <a14:useLocalDpi xmlns:a14="http://schemas.microsoft.com/office/drawing/2010/main" val="0"/>
              </a:ext>
            </a:extLst>
          </a:blip>
          <a:stretch>
            <a:fillRect/>
          </a:stretch>
        </p:blipFill>
        <p:spPr>
          <a:xfrm>
            <a:off x="5340768" y="1948471"/>
            <a:ext cx="3429836" cy="2706578"/>
          </a:xfrm>
        </p:spPr>
      </p:pic>
      <p:pic>
        <p:nvPicPr>
          <p:cNvPr id="2" name="Picture 1">
            <a:extLst>
              <a:ext uri="{FF2B5EF4-FFF2-40B4-BE49-F238E27FC236}">
                <a16:creationId xmlns:a16="http://schemas.microsoft.com/office/drawing/2014/main" id="{CAB58ABB-5E43-4C45-A4C4-55C8988C66D1}"/>
              </a:ext>
            </a:extLst>
          </p:cNvPr>
          <p:cNvPicPr>
            <a:picLocks noChangeAspect="1"/>
          </p:cNvPicPr>
          <p:nvPr/>
        </p:nvPicPr>
        <p:blipFill>
          <a:blip r:embed="rId9"/>
          <a:stretch>
            <a:fillRect/>
          </a:stretch>
        </p:blipFill>
        <p:spPr>
          <a:xfrm>
            <a:off x="5194739" y="4597786"/>
            <a:ext cx="3721894" cy="1685925"/>
          </a:xfrm>
          <a:prstGeom prst="rect">
            <a:avLst/>
          </a:prstGeom>
        </p:spPr>
      </p:pic>
    </p:spTree>
    <p:extLst>
      <p:ext uri="{BB962C8B-B14F-4D97-AF65-F5344CB8AC3E}">
        <p14:creationId xmlns:p14="http://schemas.microsoft.com/office/powerpoint/2010/main" val="1951161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63537-1801-4CB1-A9D6-3C70D7328B67}"/>
              </a:ext>
            </a:extLst>
          </p:cNvPr>
          <p:cNvSpPr>
            <a:spLocks noGrp="1"/>
          </p:cNvSpPr>
          <p:nvPr>
            <p:ph type="title"/>
          </p:nvPr>
        </p:nvSpPr>
        <p:spPr/>
        <p:txBody>
          <a:bodyPr/>
          <a:lstStyle/>
          <a:p>
            <a:r>
              <a:rPr lang="en-US" dirty="0"/>
              <a:t>Washington College Grant</a:t>
            </a:r>
          </a:p>
        </p:txBody>
      </p:sp>
      <p:sp>
        <p:nvSpPr>
          <p:cNvPr id="5" name="Slide Number Placeholder 4">
            <a:extLst>
              <a:ext uri="{FF2B5EF4-FFF2-40B4-BE49-F238E27FC236}">
                <a16:creationId xmlns:a16="http://schemas.microsoft.com/office/drawing/2014/main" id="{82F70127-7EFA-42AB-93A1-7FB79937F2FE}"/>
              </a:ext>
            </a:extLst>
          </p:cNvPr>
          <p:cNvSpPr>
            <a:spLocks noGrp="1"/>
          </p:cNvSpPr>
          <p:nvPr>
            <p:ph type="sldNum" sz="quarter" idx="12"/>
          </p:nvPr>
        </p:nvSpPr>
        <p:spPr/>
        <p:txBody>
          <a:bodyPr/>
          <a:lstStyle/>
          <a:p>
            <a:fld id="{DEE5BC03-7CE3-4FE3-BC0A-0ACCA8AC1F24}" type="slidenum">
              <a:rPr lang="en-US" smtClean="0"/>
              <a:pPr/>
              <a:t>12</a:t>
            </a:fld>
            <a:endParaRPr lang="en-US" dirty="0"/>
          </a:p>
        </p:txBody>
      </p:sp>
      <p:sp>
        <p:nvSpPr>
          <p:cNvPr id="6" name="Content Placeholder 2">
            <a:extLst>
              <a:ext uri="{FF2B5EF4-FFF2-40B4-BE49-F238E27FC236}">
                <a16:creationId xmlns:a16="http://schemas.microsoft.com/office/drawing/2014/main" id="{DEC1E25E-4141-43B9-A413-478C640A6587}"/>
              </a:ext>
            </a:extLst>
          </p:cNvPr>
          <p:cNvSpPr>
            <a:spLocks noGrp="1"/>
          </p:cNvSpPr>
          <p:nvPr>
            <p:ph idx="1"/>
          </p:nvPr>
        </p:nvSpPr>
        <p:spPr>
          <a:xfrm>
            <a:off x="729843" y="4228624"/>
            <a:ext cx="7686794" cy="2017083"/>
          </a:xfrm>
        </p:spPr>
        <p:txBody>
          <a:bodyPr>
            <a:noAutofit/>
          </a:bodyPr>
          <a:lstStyle/>
          <a:p>
            <a:pPr marL="0" indent="0" algn="ctr">
              <a:lnSpc>
                <a:spcPct val="100000"/>
              </a:lnSpc>
              <a:spcBef>
                <a:spcPts val="1200"/>
              </a:spcBef>
              <a:spcAft>
                <a:spcPts val="600"/>
              </a:spcAft>
              <a:buNone/>
            </a:pPr>
            <a:r>
              <a:rPr lang="en-US" sz="2000" dirty="0">
                <a:latin typeface="+mj-lt"/>
              </a:rPr>
              <a:t>Washington State has made a groundbreaking commitment to financial aid for low- and middle-income people of all ages with the Washington College Grant (WA Grant).  This grant gives eligible people more money for more types of education like certificate programs, job training, apprenticeships, or college.</a:t>
            </a:r>
          </a:p>
        </p:txBody>
      </p:sp>
      <p:pic>
        <p:nvPicPr>
          <p:cNvPr id="7" name="Picture 6">
            <a:extLst>
              <a:ext uri="{FF2B5EF4-FFF2-40B4-BE49-F238E27FC236}">
                <a16:creationId xmlns:a16="http://schemas.microsoft.com/office/drawing/2014/main" id="{06EAB04C-3240-4E0F-9CAF-632351996E1F}"/>
              </a:ext>
            </a:extLst>
          </p:cNvPr>
          <p:cNvPicPr>
            <a:picLocks noChangeAspect="1"/>
          </p:cNvPicPr>
          <p:nvPr/>
        </p:nvPicPr>
        <p:blipFill rotWithShape="1">
          <a:blip r:embed="rId2"/>
          <a:srcRect t="1" b="2291"/>
          <a:stretch/>
        </p:blipFill>
        <p:spPr>
          <a:xfrm>
            <a:off x="993914" y="1963022"/>
            <a:ext cx="8150086" cy="2189529"/>
          </a:xfrm>
          <a:prstGeom prst="rect">
            <a:avLst/>
          </a:prstGeom>
        </p:spPr>
      </p:pic>
    </p:spTree>
    <p:extLst>
      <p:ext uri="{BB962C8B-B14F-4D97-AF65-F5344CB8AC3E}">
        <p14:creationId xmlns:p14="http://schemas.microsoft.com/office/powerpoint/2010/main" val="219028282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B96E9FDA-CAE1-4C95-A7C9-493BA36C7CE2}"/>
              </a:ext>
              <a:ext uri="{C183D7F6-B498-43B3-948B-1728B52AA6E4}">
                <adec:decorative xmlns:adec="http://schemas.microsoft.com/office/drawing/2017/decorative" val="1"/>
              </a:ext>
            </a:extLst>
          </p:cNvPr>
          <p:cNvSpPr/>
          <p:nvPr/>
        </p:nvSpPr>
        <p:spPr>
          <a:xfrm>
            <a:off x="643359" y="2786418"/>
            <a:ext cx="7572056" cy="716623"/>
          </a:xfrm>
          <a:prstGeom prst="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a:p>
        </p:txBody>
      </p:sp>
      <p:sp>
        <p:nvSpPr>
          <p:cNvPr id="2" name="Title 1">
            <a:extLst>
              <a:ext uri="{FF2B5EF4-FFF2-40B4-BE49-F238E27FC236}">
                <a16:creationId xmlns:a16="http://schemas.microsoft.com/office/drawing/2014/main" id="{ED111268-4702-4C64-BCE2-E2046022A831}"/>
              </a:ext>
            </a:extLst>
          </p:cNvPr>
          <p:cNvSpPr>
            <a:spLocks noGrp="1"/>
          </p:cNvSpPr>
          <p:nvPr>
            <p:ph type="title"/>
          </p:nvPr>
        </p:nvSpPr>
        <p:spPr>
          <a:xfrm>
            <a:off x="828937" y="1711330"/>
            <a:ext cx="8104167" cy="777638"/>
          </a:xfrm>
        </p:spPr>
        <p:txBody>
          <a:bodyPr>
            <a:noAutofit/>
          </a:bodyPr>
          <a:lstStyle/>
          <a:p>
            <a:r>
              <a:rPr lang="en-US" sz="2700">
                <a:latin typeface="Tw Cen MT Condensed Extra Bold" panose="020B0803020202020204" pitchFamily="34" charset="0"/>
              </a:rPr>
              <a:t>Washington College Grant Provides a Unique Opportunity</a:t>
            </a:r>
          </a:p>
        </p:txBody>
      </p:sp>
      <p:sp>
        <p:nvSpPr>
          <p:cNvPr id="3" name="Content Placeholder 2">
            <a:extLst>
              <a:ext uri="{FF2B5EF4-FFF2-40B4-BE49-F238E27FC236}">
                <a16:creationId xmlns:a16="http://schemas.microsoft.com/office/drawing/2014/main" id="{D8B88D22-81CC-4D7E-A36F-E247E18C0656}"/>
              </a:ext>
            </a:extLst>
          </p:cNvPr>
          <p:cNvSpPr>
            <a:spLocks noGrp="1"/>
          </p:cNvSpPr>
          <p:nvPr>
            <p:ph sz="half" idx="1"/>
          </p:nvPr>
        </p:nvSpPr>
        <p:spPr>
          <a:xfrm>
            <a:off x="643360" y="2806820"/>
            <a:ext cx="7572055" cy="3257550"/>
          </a:xfrm>
        </p:spPr>
        <p:txBody>
          <a:bodyPr>
            <a:normAutofit/>
          </a:bodyPr>
          <a:lstStyle/>
          <a:p>
            <a:pPr marL="0" indent="0" algn="ctr">
              <a:buNone/>
            </a:pPr>
            <a:r>
              <a:rPr lang="en-US" sz="2100" dirty="0">
                <a:latin typeface="+mj-lt"/>
              </a:rPr>
              <a:t>With the Washington College Grant (WCG), more families are eligible for financial aid than ever before.</a:t>
            </a:r>
          </a:p>
        </p:txBody>
      </p:sp>
      <p:graphicFrame>
        <p:nvGraphicFramePr>
          <p:cNvPr id="5" name="Table 4" descr="An eligible individual with a family size of one with income up to $29,000 would receive a full award, or a partial award with income up to $53,000. An individual from an eligible family of four with income up to $56,000 would receive a full award, or a partial award with income up to $102,000.">
            <a:extLst>
              <a:ext uri="{FF2B5EF4-FFF2-40B4-BE49-F238E27FC236}">
                <a16:creationId xmlns:a16="http://schemas.microsoft.com/office/drawing/2014/main" id="{BB440BCC-5139-488C-BBF4-1333D7958AA9}"/>
              </a:ext>
            </a:extLst>
          </p:cNvPr>
          <p:cNvGraphicFramePr>
            <a:graphicFrameLocks noGrp="1"/>
          </p:cNvGraphicFramePr>
          <p:nvPr>
            <p:extLst>
              <p:ext uri="{D42A27DB-BD31-4B8C-83A1-F6EECF244321}">
                <p14:modId xmlns:p14="http://schemas.microsoft.com/office/powerpoint/2010/main" val="4171329479"/>
              </p:ext>
            </p:extLst>
          </p:nvPr>
        </p:nvGraphicFramePr>
        <p:xfrm>
          <a:off x="643359" y="3599240"/>
          <a:ext cx="5386761" cy="2353320"/>
        </p:xfrm>
        <a:graphic>
          <a:graphicData uri="http://schemas.openxmlformats.org/drawingml/2006/table">
            <a:tbl>
              <a:tblPr firstRow="1" bandRow="1">
                <a:tableStyleId>{5C22544A-7EE6-4342-B048-85BDC9FD1C3A}</a:tableStyleId>
              </a:tblPr>
              <a:tblGrid>
                <a:gridCol w="1795587">
                  <a:extLst>
                    <a:ext uri="{9D8B030D-6E8A-4147-A177-3AD203B41FA5}">
                      <a16:colId xmlns:a16="http://schemas.microsoft.com/office/drawing/2014/main" val="1724055527"/>
                    </a:ext>
                  </a:extLst>
                </a:gridCol>
                <a:gridCol w="1795587">
                  <a:extLst>
                    <a:ext uri="{9D8B030D-6E8A-4147-A177-3AD203B41FA5}">
                      <a16:colId xmlns:a16="http://schemas.microsoft.com/office/drawing/2014/main" val="4256162939"/>
                    </a:ext>
                  </a:extLst>
                </a:gridCol>
                <a:gridCol w="1795587">
                  <a:extLst>
                    <a:ext uri="{9D8B030D-6E8A-4147-A177-3AD203B41FA5}">
                      <a16:colId xmlns:a16="http://schemas.microsoft.com/office/drawing/2014/main" val="1900674037"/>
                    </a:ext>
                  </a:extLst>
                </a:gridCol>
              </a:tblGrid>
              <a:tr h="326012">
                <a:tc>
                  <a:txBody>
                    <a:bodyPr/>
                    <a:lstStyle/>
                    <a:p>
                      <a:pPr algn="ctr"/>
                      <a:r>
                        <a:rPr lang="en-US" sz="1500">
                          <a:latin typeface="+mj-lt"/>
                        </a:rPr>
                        <a:t>Family Size</a:t>
                      </a:r>
                    </a:p>
                  </a:txBody>
                  <a:tcPr marL="55565" marR="55565" marT="27783" marB="27783" anchor="ctr">
                    <a:solidFill>
                      <a:schemeClr val="accent2"/>
                    </a:solidFill>
                  </a:tcPr>
                </a:tc>
                <a:tc>
                  <a:txBody>
                    <a:bodyPr/>
                    <a:lstStyle/>
                    <a:p>
                      <a:pPr algn="ctr"/>
                      <a:r>
                        <a:rPr lang="en-US" sz="1500">
                          <a:latin typeface="+mj-lt"/>
                        </a:rPr>
                        <a:t>Full Award</a:t>
                      </a:r>
                    </a:p>
                  </a:txBody>
                  <a:tcPr marL="55565" marR="55565" marT="27783" marB="27783" anchor="ctr">
                    <a:solidFill>
                      <a:schemeClr val="tx1"/>
                    </a:solidFill>
                  </a:tcPr>
                </a:tc>
                <a:tc>
                  <a:txBody>
                    <a:bodyPr/>
                    <a:lstStyle/>
                    <a:p>
                      <a:pPr algn="ctr"/>
                      <a:r>
                        <a:rPr lang="en-US" sz="1500">
                          <a:latin typeface="+mj-lt"/>
                        </a:rPr>
                        <a:t>Partial Award</a:t>
                      </a:r>
                    </a:p>
                  </a:txBody>
                  <a:tcPr marL="55565" marR="55565" marT="27783" marB="27783" anchor="ctr">
                    <a:solidFill>
                      <a:schemeClr val="tx1"/>
                    </a:solidFill>
                  </a:tcPr>
                </a:tc>
                <a:extLst>
                  <a:ext uri="{0D108BD9-81ED-4DB2-BD59-A6C34878D82A}">
                    <a16:rowId xmlns:a16="http://schemas.microsoft.com/office/drawing/2014/main" val="1445503361"/>
                  </a:ext>
                </a:extLst>
              </a:tr>
              <a:tr h="1074266">
                <a:tc>
                  <a:txBody>
                    <a:bodyPr/>
                    <a:lstStyle/>
                    <a:p>
                      <a:pPr algn="ctr"/>
                      <a:endParaRPr lang="en-US" sz="1500">
                        <a:latin typeface="+mj-lt"/>
                      </a:endParaRPr>
                    </a:p>
                  </a:txBody>
                  <a:tcPr marL="55565" marR="55565" marT="27783" marB="27783">
                    <a:lnB w="9525" cap="flat" cmpd="sng" algn="ctr">
                      <a:solidFill>
                        <a:schemeClr val="tx1"/>
                      </a:solidFill>
                      <a:prstDash val="solid"/>
                      <a:round/>
                      <a:headEnd type="none" w="med" len="med"/>
                      <a:tailEnd type="none" w="med" len="med"/>
                    </a:lnB>
                    <a:noFill/>
                  </a:tcPr>
                </a:tc>
                <a:tc>
                  <a:txBody>
                    <a:bodyPr/>
                    <a:lstStyle/>
                    <a:p>
                      <a:pPr algn="ctr"/>
                      <a:r>
                        <a:rPr lang="en-US" sz="1500" b="1" dirty="0">
                          <a:solidFill>
                            <a:schemeClr val="tx1"/>
                          </a:solidFill>
                          <a:latin typeface="+mj-lt"/>
                        </a:rPr>
                        <a:t>Income</a:t>
                      </a:r>
                    </a:p>
                    <a:p>
                      <a:pPr algn="ctr"/>
                      <a:r>
                        <a:rPr lang="en-US" sz="1500" dirty="0">
                          <a:solidFill>
                            <a:schemeClr val="tx1"/>
                          </a:solidFill>
                          <a:latin typeface="+mj-lt"/>
                        </a:rPr>
                        <a:t>$38,000</a:t>
                      </a:r>
                    </a:p>
                    <a:p>
                      <a:pPr algn="ctr"/>
                      <a:r>
                        <a:rPr lang="en-US" sz="1500" dirty="0">
                          <a:solidFill>
                            <a:schemeClr val="tx1"/>
                          </a:solidFill>
                          <a:latin typeface="+mj-lt"/>
                        </a:rPr>
                        <a:t>or less</a:t>
                      </a:r>
                    </a:p>
                  </a:txBody>
                  <a:tcPr marL="55565" marR="55565" marT="27783" marB="27783" anchor="ctr">
                    <a:lnB w="9525" cap="flat" cmpd="sng" algn="ctr">
                      <a:solidFill>
                        <a:schemeClr val="tx1"/>
                      </a:solidFill>
                      <a:prstDash val="solid"/>
                      <a:round/>
                      <a:headEnd type="none" w="med" len="med"/>
                      <a:tailEnd type="none" w="med" len="med"/>
                    </a:lnB>
                    <a:solidFill>
                      <a:schemeClr val="bg2"/>
                    </a:solidFill>
                  </a:tcPr>
                </a:tc>
                <a:tc>
                  <a:txBody>
                    <a:bodyPr/>
                    <a:lstStyle/>
                    <a:p>
                      <a:pPr algn="ctr"/>
                      <a:r>
                        <a:rPr lang="en-US" sz="1500" b="1" dirty="0">
                          <a:solidFill>
                            <a:schemeClr val="tx1"/>
                          </a:solidFill>
                          <a:latin typeface="+mj-lt"/>
                        </a:rPr>
                        <a:t>Income</a:t>
                      </a:r>
                    </a:p>
                    <a:p>
                      <a:pPr algn="ctr"/>
                      <a:r>
                        <a:rPr lang="en-US" sz="1500" dirty="0">
                          <a:solidFill>
                            <a:schemeClr val="tx1"/>
                          </a:solidFill>
                          <a:latin typeface="+mj-lt"/>
                        </a:rPr>
                        <a:t>Up to </a:t>
                      </a:r>
                    </a:p>
                    <a:p>
                      <a:pPr algn="ctr"/>
                      <a:r>
                        <a:rPr lang="en-US" sz="1500" dirty="0">
                          <a:solidFill>
                            <a:schemeClr val="tx1"/>
                          </a:solidFill>
                          <a:latin typeface="+mj-lt"/>
                        </a:rPr>
                        <a:t>$58,500</a:t>
                      </a:r>
                    </a:p>
                  </a:txBody>
                  <a:tcPr marL="55565" marR="55565" marT="27783" marB="27783" anchor="ctr">
                    <a:lnB w="9525" cap="flat" cmpd="sng" algn="ctr">
                      <a:solidFill>
                        <a:schemeClr val="tx1"/>
                      </a:solidFill>
                      <a:prstDash val="solid"/>
                      <a:round/>
                      <a:headEnd type="none" w="med" len="med"/>
                      <a:tailEnd type="none" w="med" len="med"/>
                    </a:lnB>
                    <a:solidFill>
                      <a:schemeClr val="bg2"/>
                    </a:solidFill>
                  </a:tcPr>
                </a:tc>
                <a:extLst>
                  <a:ext uri="{0D108BD9-81ED-4DB2-BD59-A6C34878D82A}">
                    <a16:rowId xmlns:a16="http://schemas.microsoft.com/office/drawing/2014/main" val="3948592891"/>
                  </a:ext>
                </a:extLst>
              </a:tr>
              <a:tr h="953042">
                <a:tc>
                  <a:txBody>
                    <a:bodyPr/>
                    <a:lstStyle/>
                    <a:p>
                      <a:pPr algn="ctr"/>
                      <a:endParaRPr lang="en-US" sz="1500">
                        <a:latin typeface="+mj-lt"/>
                      </a:endParaRPr>
                    </a:p>
                  </a:txBody>
                  <a:tcPr marL="55565" marR="55565" marT="27783" marB="27783">
                    <a:lnT w="9525" cap="flat" cmpd="sng" algn="ctr">
                      <a:solidFill>
                        <a:schemeClr val="tx1"/>
                      </a:solidFill>
                      <a:prstDash val="solid"/>
                      <a:round/>
                      <a:headEnd type="none" w="med" len="med"/>
                      <a:tailEnd type="none" w="med" len="med"/>
                    </a:lnT>
                    <a:noFill/>
                  </a:tcPr>
                </a:tc>
                <a:tc>
                  <a:txBody>
                    <a:bodyPr/>
                    <a:lstStyle/>
                    <a:p>
                      <a:pPr algn="ctr"/>
                      <a:endParaRPr lang="en-US" sz="1500" dirty="0">
                        <a:solidFill>
                          <a:schemeClr val="tx1"/>
                        </a:solidFill>
                        <a:latin typeface="+mj-lt"/>
                      </a:endParaRPr>
                    </a:p>
                    <a:p>
                      <a:pPr algn="ctr"/>
                      <a:r>
                        <a:rPr lang="en-US" sz="1500" dirty="0">
                          <a:solidFill>
                            <a:schemeClr val="tx1"/>
                          </a:solidFill>
                          <a:latin typeface="+mj-lt"/>
                        </a:rPr>
                        <a:t>$73,000</a:t>
                      </a:r>
                    </a:p>
                    <a:p>
                      <a:pPr algn="ctr"/>
                      <a:r>
                        <a:rPr lang="en-US" sz="1500" dirty="0">
                          <a:solidFill>
                            <a:schemeClr val="tx1"/>
                          </a:solidFill>
                          <a:latin typeface="+mj-lt"/>
                        </a:rPr>
                        <a:t>or less</a:t>
                      </a:r>
                    </a:p>
                  </a:txBody>
                  <a:tcPr marL="55565" marR="55565" marT="27783" marB="27783" anchor="ctr">
                    <a:lnT w="9525" cap="flat" cmpd="sng" algn="ctr">
                      <a:solidFill>
                        <a:schemeClr val="tx1"/>
                      </a:solidFill>
                      <a:prstDash val="solid"/>
                      <a:round/>
                      <a:headEnd type="none" w="med" len="med"/>
                      <a:tailEnd type="none" w="med" len="med"/>
                    </a:lnT>
                    <a:solidFill>
                      <a:schemeClr val="bg2"/>
                    </a:solidFill>
                  </a:tcPr>
                </a:tc>
                <a:tc>
                  <a:txBody>
                    <a:bodyPr/>
                    <a:lstStyle/>
                    <a:p>
                      <a:pPr algn="ctr"/>
                      <a:endParaRPr lang="en-US" sz="1500" dirty="0">
                        <a:solidFill>
                          <a:schemeClr val="tx1"/>
                        </a:solidFill>
                        <a:latin typeface="+mj-lt"/>
                      </a:endParaRPr>
                    </a:p>
                    <a:p>
                      <a:pPr algn="ctr"/>
                      <a:r>
                        <a:rPr lang="en-US" sz="1500" dirty="0">
                          <a:solidFill>
                            <a:schemeClr val="tx1"/>
                          </a:solidFill>
                          <a:latin typeface="+mj-lt"/>
                        </a:rPr>
                        <a:t>Up to </a:t>
                      </a:r>
                    </a:p>
                    <a:p>
                      <a:pPr algn="ctr"/>
                      <a:r>
                        <a:rPr lang="en-US" sz="1500" dirty="0">
                          <a:solidFill>
                            <a:schemeClr val="tx1"/>
                          </a:solidFill>
                          <a:latin typeface="+mj-lt"/>
                        </a:rPr>
                        <a:t>$112,500</a:t>
                      </a:r>
                    </a:p>
                  </a:txBody>
                  <a:tcPr marL="55565" marR="55565" marT="27783" marB="27783" anchor="ctr">
                    <a:lnT w="9525" cap="flat" cmpd="sng" algn="ctr">
                      <a:solidFill>
                        <a:schemeClr val="tx1"/>
                      </a:solidFill>
                      <a:prstDash val="solid"/>
                      <a:round/>
                      <a:headEnd type="none" w="med" len="med"/>
                      <a:tailEnd type="none" w="med" len="med"/>
                    </a:lnT>
                    <a:solidFill>
                      <a:schemeClr val="bg2"/>
                    </a:solidFill>
                  </a:tcPr>
                </a:tc>
                <a:extLst>
                  <a:ext uri="{0D108BD9-81ED-4DB2-BD59-A6C34878D82A}">
                    <a16:rowId xmlns:a16="http://schemas.microsoft.com/office/drawing/2014/main" val="2568638344"/>
                  </a:ext>
                </a:extLst>
              </a:tr>
            </a:tbl>
          </a:graphicData>
        </a:graphic>
      </p:graphicFrame>
      <p:pic>
        <p:nvPicPr>
          <p:cNvPr id="6" name="Picture 5">
            <a:extLst>
              <a:ext uri="{FF2B5EF4-FFF2-40B4-BE49-F238E27FC236}">
                <a16:creationId xmlns:a16="http://schemas.microsoft.com/office/drawing/2014/main" id="{8371382A-50A3-4B6B-B715-C722C20B827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58994" y="4020277"/>
            <a:ext cx="756714" cy="943094"/>
          </a:xfrm>
          <a:prstGeom prst="rect">
            <a:avLst/>
          </a:prstGeom>
        </p:spPr>
      </p:pic>
      <p:pic>
        <p:nvPicPr>
          <p:cNvPr id="7" name="Picture 6">
            <a:extLst>
              <a:ext uri="{FF2B5EF4-FFF2-40B4-BE49-F238E27FC236}">
                <a16:creationId xmlns:a16="http://schemas.microsoft.com/office/drawing/2014/main" id="{662A1C95-4D9E-4743-859D-6818FCCE7710}"/>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8972" y="5071405"/>
            <a:ext cx="1536758" cy="917167"/>
          </a:xfrm>
          <a:prstGeom prst="rect">
            <a:avLst/>
          </a:prstGeom>
        </p:spPr>
      </p:pic>
      <p:sp>
        <p:nvSpPr>
          <p:cNvPr id="8" name="Content Placeholder 7">
            <a:extLst>
              <a:ext uri="{FF2B5EF4-FFF2-40B4-BE49-F238E27FC236}">
                <a16:creationId xmlns:a16="http://schemas.microsoft.com/office/drawing/2014/main" id="{9790B522-0363-4C91-A736-4239A504199E}"/>
              </a:ext>
            </a:extLst>
          </p:cNvPr>
          <p:cNvSpPr>
            <a:spLocks noGrp="1"/>
          </p:cNvSpPr>
          <p:nvPr>
            <p:ph sz="half" idx="2"/>
          </p:nvPr>
        </p:nvSpPr>
        <p:spPr>
          <a:xfrm>
            <a:off x="6322400" y="3599241"/>
            <a:ext cx="2066591" cy="1434050"/>
          </a:xfrm>
        </p:spPr>
        <p:txBody>
          <a:bodyPr>
            <a:noAutofit/>
          </a:bodyPr>
          <a:lstStyle/>
          <a:p>
            <a:pPr marL="0" indent="0">
              <a:buNone/>
            </a:pPr>
            <a:r>
              <a:rPr lang="en-US" sz="1500" dirty="0">
                <a:latin typeface="+mj-lt"/>
              </a:rPr>
              <a:t>Award amounts vary based on income, family size, and the school or program attended.</a:t>
            </a:r>
            <a:endParaRPr lang="en-US" sz="1200" dirty="0">
              <a:latin typeface="+mj-lt"/>
            </a:endParaRPr>
          </a:p>
        </p:txBody>
      </p:sp>
      <p:pic>
        <p:nvPicPr>
          <p:cNvPr id="13" name="Picture 12">
            <a:extLst>
              <a:ext uri="{FF2B5EF4-FFF2-40B4-BE49-F238E27FC236}">
                <a16:creationId xmlns:a16="http://schemas.microsoft.com/office/drawing/2014/main" id="{D291A8AD-E0A0-80AA-E001-90ABB35E5508}"/>
              </a:ext>
            </a:extLst>
          </p:cNvPr>
          <p:cNvPicPr>
            <a:picLocks noChangeAspect="1"/>
          </p:cNvPicPr>
          <p:nvPr/>
        </p:nvPicPr>
        <p:blipFill>
          <a:blip r:embed="rId5"/>
          <a:stretch>
            <a:fillRect/>
          </a:stretch>
        </p:blipFill>
        <p:spPr>
          <a:xfrm>
            <a:off x="6127158" y="5221799"/>
            <a:ext cx="2757872" cy="1250331"/>
          </a:xfrm>
          <a:prstGeom prst="rect">
            <a:avLst/>
          </a:prstGeom>
        </p:spPr>
      </p:pic>
    </p:spTree>
    <p:extLst>
      <p:ext uri="{BB962C8B-B14F-4D97-AF65-F5344CB8AC3E}">
        <p14:creationId xmlns:p14="http://schemas.microsoft.com/office/powerpoint/2010/main" val="298345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90499E-524A-8E43-A7A5-A2EC3C9D402F}"/>
              </a:ext>
            </a:extLst>
          </p:cNvPr>
          <p:cNvSpPr>
            <a:spLocks noGrp="1"/>
          </p:cNvSpPr>
          <p:nvPr>
            <p:ph type="title"/>
          </p:nvPr>
        </p:nvSpPr>
        <p:spPr/>
        <p:txBody>
          <a:bodyPr>
            <a:normAutofit/>
          </a:bodyPr>
          <a:lstStyle/>
          <a:p>
            <a:r>
              <a:rPr lang="en-US" sz="3300"/>
              <a:t>Better FAFSA Better Future </a:t>
            </a:r>
          </a:p>
        </p:txBody>
      </p:sp>
      <p:sp>
        <p:nvSpPr>
          <p:cNvPr id="3" name="Content Placeholder 2">
            <a:extLst>
              <a:ext uri="{FF2B5EF4-FFF2-40B4-BE49-F238E27FC236}">
                <a16:creationId xmlns:a16="http://schemas.microsoft.com/office/drawing/2014/main" id="{CD2B5C6A-3673-66D7-9250-02DDDA92DEB7}"/>
              </a:ext>
            </a:extLst>
          </p:cNvPr>
          <p:cNvSpPr>
            <a:spLocks noGrp="1"/>
          </p:cNvSpPr>
          <p:nvPr>
            <p:ph idx="1"/>
          </p:nvPr>
        </p:nvSpPr>
        <p:spPr>
          <a:xfrm>
            <a:off x="5886653" y="2526365"/>
            <a:ext cx="3098494" cy="2514600"/>
          </a:xfrm>
        </p:spPr>
        <p:txBody>
          <a:bodyPr>
            <a:noAutofit/>
          </a:bodyPr>
          <a:lstStyle/>
          <a:p>
            <a:pPr marL="0" indent="0">
              <a:buNone/>
            </a:pPr>
            <a:r>
              <a:rPr lang="en-US" sz="2250"/>
              <a:t>Better FAFSA Better Future is the communication campaign to increase knowledge about the changes to the FAFSA enacted by the FAFSA Simplification Act. </a:t>
            </a:r>
          </a:p>
        </p:txBody>
      </p:sp>
      <p:pic>
        <p:nvPicPr>
          <p:cNvPr id="7" name="Picture 6">
            <a:extLst>
              <a:ext uri="{FF2B5EF4-FFF2-40B4-BE49-F238E27FC236}">
                <a16:creationId xmlns:a16="http://schemas.microsoft.com/office/drawing/2014/main" id="{A942F5D0-31BF-2FFE-AFB0-648627BF1643}"/>
              </a:ext>
            </a:extLst>
          </p:cNvPr>
          <p:cNvPicPr>
            <a:picLocks noChangeAspect="1"/>
          </p:cNvPicPr>
          <p:nvPr/>
        </p:nvPicPr>
        <p:blipFill>
          <a:blip r:embed="rId3"/>
          <a:stretch>
            <a:fillRect/>
          </a:stretch>
        </p:blipFill>
        <p:spPr>
          <a:xfrm>
            <a:off x="315764" y="2325902"/>
            <a:ext cx="5408714" cy="2915528"/>
          </a:xfrm>
          <a:prstGeom prst="rect">
            <a:avLst/>
          </a:prstGeom>
        </p:spPr>
      </p:pic>
    </p:spTree>
    <p:extLst>
      <p:ext uri="{BB962C8B-B14F-4D97-AF65-F5344CB8AC3E}">
        <p14:creationId xmlns:p14="http://schemas.microsoft.com/office/powerpoint/2010/main" val="7242832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300"/>
              <a:t>FAFSA Simplification Act</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80593" y="1638879"/>
            <a:ext cx="2257426" cy="1060990"/>
          </a:xfrm>
          <a:prstGeom prst="rect">
            <a:avLst/>
          </a:prstGeom>
        </p:spPr>
      </p:pic>
      <p:sp>
        <p:nvSpPr>
          <p:cNvPr id="4" name="Content Placeholder 3">
            <a:extLst>
              <a:ext uri="{FF2B5EF4-FFF2-40B4-BE49-F238E27FC236}">
                <a16:creationId xmlns:a16="http://schemas.microsoft.com/office/drawing/2014/main" id="{3DB11621-7F69-44B6-9C94-BDF245EAE9E4}"/>
              </a:ext>
            </a:extLst>
          </p:cNvPr>
          <p:cNvSpPr>
            <a:spLocks noGrp="1"/>
          </p:cNvSpPr>
          <p:nvPr>
            <p:ph idx="1"/>
          </p:nvPr>
        </p:nvSpPr>
        <p:spPr>
          <a:xfrm>
            <a:off x="1059787" y="2882220"/>
            <a:ext cx="7024426" cy="3257550"/>
          </a:xfrm>
        </p:spPr>
        <p:txBody>
          <a:bodyPr>
            <a:normAutofit/>
          </a:bodyPr>
          <a:lstStyle/>
          <a:p>
            <a:pPr marL="0" indent="0">
              <a:buNone/>
            </a:pPr>
            <a:r>
              <a:rPr lang="en-US" sz="2250" dirty="0"/>
              <a:t>The FAFSA Simplification Act represents a significant overhaul of federal student aid, including the Free Application for Federal Student Aid form, need analysis, and many policies and procedures for schools that participate in federal student aid programs. </a:t>
            </a:r>
          </a:p>
        </p:txBody>
      </p:sp>
    </p:spTree>
    <p:extLst>
      <p:ext uri="{BB962C8B-B14F-4D97-AF65-F5344CB8AC3E}">
        <p14:creationId xmlns:p14="http://schemas.microsoft.com/office/powerpoint/2010/main" val="233911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96E5-E140-4FA8-B604-42B01B837BDE}"/>
              </a:ext>
            </a:extLst>
          </p:cNvPr>
          <p:cNvSpPr>
            <a:spLocks noGrp="1"/>
          </p:cNvSpPr>
          <p:nvPr>
            <p:ph type="title"/>
          </p:nvPr>
        </p:nvSpPr>
        <p:spPr/>
        <p:txBody>
          <a:bodyPr>
            <a:normAutofit/>
          </a:bodyPr>
          <a:lstStyle/>
          <a:p>
            <a:r>
              <a:rPr lang="en-US" sz="3300"/>
              <a:t>FAFSA Simplification Act</a:t>
            </a:r>
          </a:p>
        </p:txBody>
      </p:sp>
      <p:sp>
        <p:nvSpPr>
          <p:cNvPr id="3" name="Content Placeholder 2">
            <a:extLst>
              <a:ext uri="{FF2B5EF4-FFF2-40B4-BE49-F238E27FC236}">
                <a16:creationId xmlns:a16="http://schemas.microsoft.com/office/drawing/2014/main" id="{74573275-B1A7-4239-809B-38666ADC1E96}"/>
              </a:ext>
            </a:extLst>
          </p:cNvPr>
          <p:cNvSpPr>
            <a:spLocks noGrp="1"/>
          </p:cNvSpPr>
          <p:nvPr>
            <p:ph idx="1"/>
          </p:nvPr>
        </p:nvSpPr>
        <p:spPr>
          <a:xfrm>
            <a:off x="198738" y="2307780"/>
            <a:ext cx="6276076" cy="3692971"/>
          </a:xfrm>
        </p:spPr>
        <p:txBody>
          <a:bodyPr>
            <a:noAutofit/>
          </a:bodyPr>
          <a:lstStyle/>
          <a:p>
            <a:pPr marL="0" indent="0">
              <a:buNone/>
            </a:pPr>
            <a:r>
              <a:rPr lang="en-US" sz="2250"/>
              <a:t>Two pieces of federal legislation were passed that enabled the coming changes:</a:t>
            </a:r>
          </a:p>
          <a:p>
            <a:pPr marL="0" indent="0">
              <a:buNone/>
            </a:pPr>
            <a:r>
              <a:rPr lang="en-US" sz="2250"/>
              <a:t>Future Act: Expands access to federal student aid, and mandates Federal Student Aid to use data directly from the IRS-Passed December 2019 </a:t>
            </a:r>
          </a:p>
          <a:p>
            <a:pPr marL="0" indent="0">
              <a:buNone/>
            </a:pPr>
            <a:r>
              <a:rPr lang="en-US" sz="2250"/>
              <a:t>FAFSA Simplification Act included with the Consolidated Appropriations Act – Passed December 2020 Was to have started this year but an amendment moved to next FAFSA cycle</a:t>
            </a:r>
          </a:p>
        </p:txBody>
      </p:sp>
      <p:pic>
        <p:nvPicPr>
          <p:cNvPr id="5" name="Picture 4">
            <a:extLst>
              <a:ext uri="{FF2B5EF4-FFF2-40B4-BE49-F238E27FC236}">
                <a16:creationId xmlns:a16="http://schemas.microsoft.com/office/drawing/2014/main" id="{C98FCD95-5E80-45AD-9835-EC45FFBF2B2B}"/>
              </a:ext>
            </a:extLst>
          </p:cNvPr>
          <p:cNvPicPr>
            <a:picLocks noChangeAspect="1"/>
          </p:cNvPicPr>
          <p:nvPr/>
        </p:nvPicPr>
        <p:blipFill>
          <a:blip r:embed="rId3"/>
          <a:stretch>
            <a:fillRect/>
          </a:stretch>
        </p:blipFill>
        <p:spPr>
          <a:xfrm>
            <a:off x="6474814" y="2116428"/>
            <a:ext cx="2537684" cy="3692972"/>
          </a:xfrm>
          <a:prstGeom prst="rect">
            <a:avLst/>
          </a:prstGeom>
        </p:spPr>
      </p:pic>
    </p:spTree>
    <p:extLst>
      <p:ext uri="{BB962C8B-B14F-4D97-AF65-F5344CB8AC3E}">
        <p14:creationId xmlns:p14="http://schemas.microsoft.com/office/powerpoint/2010/main" val="13856902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300"/>
              <a:t>Changes to the 24-25 FAFSA </a:t>
            </a:r>
          </a:p>
        </p:txBody>
      </p:sp>
      <p:graphicFrame>
        <p:nvGraphicFramePr>
          <p:cNvPr id="7" name="Content Placeholder 6"/>
          <p:cNvGraphicFramePr>
            <a:graphicFrameLocks noGrp="1"/>
          </p:cNvGraphicFramePr>
          <p:nvPr>
            <p:ph idx="1"/>
            <p:extLst/>
          </p:nvPr>
        </p:nvGraphicFramePr>
        <p:xfrm>
          <a:off x="971550" y="2139076"/>
          <a:ext cx="7452880" cy="27548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26" name="Picture 2" descr="Goodbye, Federal Student Aid PIN. Hello, FSA ID! - San Diego Financial  Literacy Center">
            <a:extLst>
              <a:ext uri="{FF2B5EF4-FFF2-40B4-BE49-F238E27FC236}">
                <a16:creationId xmlns:a16="http://schemas.microsoft.com/office/drawing/2014/main" id="{6E93A3FE-9198-AA13-A02E-4B7D648971A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74199" y="4336256"/>
            <a:ext cx="1850231" cy="1385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9283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F1857-E9E6-5F5C-5428-8D184D7E9BBF}"/>
              </a:ext>
            </a:extLst>
          </p:cNvPr>
          <p:cNvSpPr>
            <a:spLocks noGrp="1"/>
          </p:cNvSpPr>
          <p:nvPr>
            <p:ph type="title"/>
          </p:nvPr>
        </p:nvSpPr>
        <p:spPr/>
        <p:txBody>
          <a:bodyPr>
            <a:normAutofit/>
          </a:bodyPr>
          <a:lstStyle/>
          <a:p>
            <a:r>
              <a:rPr lang="en-US" sz="3300"/>
              <a:t>FSA ID Now Required</a:t>
            </a:r>
          </a:p>
        </p:txBody>
      </p:sp>
      <p:sp>
        <p:nvSpPr>
          <p:cNvPr id="3" name="Content Placeholder 2">
            <a:extLst>
              <a:ext uri="{FF2B5EF4-FFF2-40B4-BE49-F238E27FC236}">
                <a16:creationId xmlns:a16="http://schemas.microsoft.com/office/drawing/2014/main" id="{B34710FE-92E0-4BB6-D604-88D3950A8F37}"/>
              </a:ext>
            </a:extLst>
          </p:cNvPr>
          <p:cNvSpPr>
            <a:spLocks noGrp="1"/>
          </p:cNvSpPr>
          <p:nvPr>
            <p:ph idx="1"/>
          </p:nvPr>
        </p:nvSpPr>
        <p:spPr>
          <a:xfrm>
            <a:off x="971550" y="2215403"/>
            <a:ext cx="7360077" cy="3470313"/>
          </a:xfrm>
        </p:spPr>
        <p:txBody>
          <a:bodyPr>
            <a:normAutofit/>
          </a:bodyPr>
          <a:lstStyle/>
          <a:p>
            <a:r>
              <a:rPr lang="en-US" sz="2250" dirty="0"/>
              <a:t>Everyone will need an FSA ID in order to log into the studentaid.gov website to access the FAFSA.</a:t>
            </a:r>
          </a:p>
          <a:p>
            <a:r>
              <a:rPr lang="en-US" sz="2250" dirty="0"/>
              <a:t>FSA ID’s must be verified before starting the FAFSA and this can take 1-3 days.</a:t>
            </a:r>
          </a:p>
          <a:p>
            <a:r>
              <a:rPr lang="en-US" sz="2250" dirty="0"/>
              <a:t>Students and contributors (parents) will not be able to access the FAFSA using personally identifying information.  </a:t>
            </a:r>
          </a:p>
          <a:p>
            <a:r>
              <a:rPr lang="en-US" sz="2250" dirty="0"/>
              <a:t>The 24-25 FAFSA will no longer have a signature page.</a:t>
            </a:r>
          </a:p>
        </p:txBody>
      </p:sp>
    </p:spTree>
    <p:extLst>
      <p:ext uri="{BB962C8B-B14F-4D97-AF65-F5344CB8AC3E}">
        <p14:creationId xmlns:p14="http://schemas.microsoft.com/office/powerpoint/2010/main" val="993970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96E5-E140-4FA8-B604-42B01B837BDE}"/>
              </a:ext>
            </a:extLst>
          </p:cNvPr>
          <p:cNvSpPr>
            <a:spLocks noGrp="1"/>
          </p:cNvSpPr>
          <p:nvPr>
            <p:ph type="title"/>
          </p:nvPr>
        </p:nvSpPr>
        <p:spPr>
          <a:xfrm>
            <a:off x="449406" y="1485293"/>
            <a:ext cx="8245187" cy="777638"/>
          </a:xfrm>
        </p:spPr>
        <p:txBody>
          <a:bodyPr>
            <a:noAutofit/>
          </a:bodyPr>
          <a:lstStyle/>
          <a:p>
            <a:r>
              <a:rPr lang="en-US" sz="3300" dirty="0"/>
              <a:t>FSA ID Changes - Multi-Factor Authentication (MFA)</a:t>
            </a:r>
          </a:p>
        </p:txBody>
      </p:sp>
      <p:pic>
        <p:nvPicPr>
          <p:cNvPr id="5" name="Content Placeholder 4">
            <a:extLst>
              <a:ext uri="{FF2B5EF4-FFF2-40B4-BE49-F238E27FC236}">
                <a16:creationId xmlns:a16="http://schemas.microsoft.com/office/drawing/2014/main" id="{5801DECC-A72B-4439-40CA-26197D69C52F}"/>
              </a:ext>
            </a:extLst>
          </p:cNvPr>
          <p:cNvPicPr>
            <a:picLocks noGrp="1" noChangeAspect="1"/>
          </p:cNvPicPr>
          <p:nvPr>
            <p:ph idx="1"/>
          </p:nvPr>
        </p:nvPicPr>
        <p:blipFill>
          <a:blip r:embed="rId3"/>
          <a:stretch>
            <a:fillRect/>
          </a:stretch>
        </p:blipFill>
        <p:spPr>
          <a:xfrm>
            <a:off x="992165" y="2572906"/>
            <a:ext cx="3090723" cy="3964739"/>
          </a:xfrm>
        </p:spPr>
      </p:pic>
      <p:pic>
        <p:nvPicPr>
          <p:cNvPr id="7" name="Picture 6">
            <a:extLst>
              <a:ext uri="{FF2B5EF4-FFF2-40B4-BE49-F238E27FC236}">
                <a16:creationId xmlns:a16="http://schemas.microsoft.com/office/drawing/2014/main" id="{BB212A85-19E8-A567-9813-C362C894400E}"/>
              </a:ext>
            </a:extLst>
          </p:cNvPr>
          <p:cNvPicPr>
            <a:picLocks noChangeAspect="1"/>
          </p:cNvPicPr>
          <p:nvPr/>
        </p:nvPicPr>
        <p:blipFill>
          <a:blip r:embed="rId4"/>
          <a:stretch>
            <a:fillRect/>
          </a:stretch>
        </p:blipFill>
        <p:spPr>
          <a:xfrm>
            <a:off x="5109004" y="2703400"/>
            <a:ext cx="3056887" cy="2421689"/>
          </a:xfrm>
          <a:prstGeom prst="rect">
            <a:avLst/>
          </a:prstGeom>
        </p:spPr>
      </p:pic>
      <p:sp>
        <p:nvSpPr>
          <p:cNvPr id="9" name="TextBox 8">
            <a:extLst>
              <a:ext uri="{FF2B5EF4-FFF2-40B4-BE49-F238E27FC236}">
                <a16:creationId xmlns:a16="http://schemas.microsoft.com/office/drawing/2014/main" id="{23A128EA-521A-33B2-B2F6-3D04A78EEC4D}"/>
              </a:ext>
            </a:extLst>
          </p:cNvPr>
          <p:cNvSpPr txBox="1"/>
          <p:nvPr/>
        </p:nvSpPr>
        <p:spPr>
          <a:xfrm>
            <a:off x="4345544" y="5228390"/>
            <a:ext cx="4583808" cy="1131079"/>
          </a:xfrm>
          <a:prstGeom prst="rect">
            <a:avLst/>
          </a:prstGeom>
          <a:noFill/>
        </p:spPr>
        <p:txBody>
          <a:bodyPr wrap="square" rtlCol="0">
            <a:spAutoFit/>
          </a:bodyPr>
          <a:lstStyle/>
          <a:p>
            <a:pPr algn="ctr"/>
            <a:r>
              <a:rPr lang="en-US" sz="2250">
                <a:latin typeface="Cambria" panose="02040503050406030204" pitchFamily="18" charset="0"/>
                <a:ea typeface="Cambria" panose="02040503050406030204" pitchFamily="18" charset="0"/>
              </a:rPr>
              <a:t>Setting up an Authenticator App is optional but strongly recommended by Federal Student Aid</a:t>
            </a:r>
          </a:p>
        </p:txBody>
      </p:sp>
    </p:spTree>
    <p:extLst>
      <p:ext uri="{BB962C8B-B14F-4D97-AF65-F5344CB8AC3E}">
        <p14:creationId xmlns:p14="http://schemas.microsoft.com/office/powerpoint/2010/main" val="533155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3EF2EC-CFCB-4C5E-8D17-42746DB4F9C0}"/>
              </a:ext>
            </a:extLst>
          </p:cNvPr>
          <p:cNvSpPr>
            <a:spLocks noGrp="1"/>
          </p:cNvSpPr>
          <p:nvPr>
            <p:ph type="title"/>
          </p:nvPr>
        </p:nvSpPr>
        <p:spPr/>
        <p:txBody>
          <a:bodyPr/>
          <a:lstStyle/>
          <a:p>
            <a:r>
              <a:rPr lang="en-US" dirty="0"/>
              <a:t>Agenda</a:t>
            </a:r>
          </a:p>
        </p:txBody>
      </p:sp>
      <p:graphicFrame>
        <p:nvGraphicFramePr>
          <p:cNvPr id="5" name="Content Placeholder 4">
            <a:extLst>
              <a:ext uri="{FF2B5EF4-FFF2-40B4-BE49-F238E27FC236}">
                <a16:creationId xmlns:a16="http://schemas.microsoft.com/office/drawing/2014/main" id="{CBB827EB-2BED-40AD-8C12-824FC7E701D7}"/>
              </a:ext>
            </a:extLst>
          </p:cNvPr>
          <p:cNvGraphicFramePr>
            <a:graphicFrameLocks noGrp="1"/>
          </p:cNvGraphicFramePr>
          <p:nvPr>
            <p:ph idx="1"/>
            <p:extLst>
              <p:ext uri="{D42A27DB-BD31-4B8C-83A1-F6EECF244321}">
                <p14:modId xmlns:p14="http://schemas.microsoft.com/office/powerpoint/2010/main" val="753008821"/>
              </p:ext>
            </p:extLst>
          </p:nvPr>
        </p:nvGraphicFramePr>
        <p:xfrm>
          <a:off x="536575" y="2414588"/>
          <a:ext cx="8337550" cy="375761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a:extLst>
              <a:ext uri="{FF2B5EF4-FFF2-40B4-BE49-F238E27FC236}">
                <a16:creationId xmlns:a16="http://schemas.microsoft.com/office/drawing/2014/main" id="{3484F319-9437-4994-AF2F-C77254B43194}"/>
              </a:ext>
            </a:extLst>
          </p:cNvPr>
          <p:cNvSpPr>
            <a:spLocks noGrp="1"/>
          </p:cNvSpPr>
          <p:nvPr>
            <p:ph type="sldNum" sz="quarter" idx="12"/>
          </p:nvPr>
        </p:nvSpPr>
        <p:spPr/>
        <p:txBody>
          <a:bodyPr/>
          <a:lstStyle/>
          <a:p>
            <a:fld id="{DEE5BC03-7CE3-4FE3-BC0A-0ACCA8AC1F24}" type="slidenum">
              <a:rPr lang="en-US" smtClean="0"/>
              <a:pPr/>
              <a:t>2</a:t>
            </a:fld>
            <a:endParaRPr lang="en-US" dirty="0"/>
          </a:p>
        </p:txBody>
      </p:sp>
    </p:spTree>
    <p:extLst>
      <p:ext uri="{BB962C8B-B14F-4D97-AF65-F5344CB8AC3E}">
        <p14:creationId xmlns:p14="http://schemas.microsoft.com/office/powerpoint/2010/main" val="119002041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a:extLst>
              <a:ext uri="{FF2B5EF4-FFF2-40B4-BE49-F238E27FC236}">
                <a16:creationId xmlns:a16="http://schemas.microsoft.com/office/drawing/2014/main" id="{D813DC69-D67F-6B3E-F84F-6FB4B0BBB8FD}"/>
              </a:ext>
            </a:extLst>
          </p:cNvPr>
          <p:cNvSpPr>
            <a:spLocks noGrp="1"/>
          </p:cNvSpPr>
          <p:nvPr>
            <p:ph idx="1"/>
          </p:nvPr>
        </p:nvSpPr>
        <p:spPr>
          <a:xfrm>
            <a:off x="5350248" y="2707901"/>
            <a:ext cx="2969202" cy="2899064"/>
          </a:xfrm>
        </p:spPr>
        <p:txBody>
          <a:bodyPr>
            <a:normAutofit/>
          </a:bodyPr>
          <a:lstStyle/>
          <a:p>
            <a:pPr marL="0" indent="0" algn="ctr">
              <a:buNone/>
            </a:pPr>
            <a:r>
              <a:rPr lang="en-US" sz="2250">
                <a:ea typeface="Cambria" panose="02040503050406030204" pitchFamily="18" charset="0"/>
              </a:rPr>
              <a:t>Every person who has an FSA ID and attempts to log into studentaid.gov for any reason will be subjected to the MFA process each time.</a:t>
            </a:r>
          </a:p>
        </p:txBody>
      </p:sp>
      <p:pic>
        <p:nvPicPr>
          <p:cNvPr id="8" name="Picture 7">
            <a:extLst>
              <a:ext uri="{FF2B5EF4-FFF2-40B4-BE49-F238E27FC236}">
                <a16:creationId xmlns:a16="http://schemas.microsoft.com/office/drawing/2014/main" id="{9E050EB9-2B84-9332-FDBD-2B50BF8478EA}"/>
              </a:ext>
            </a:extLst>
          </p:cNvPr>
          <p:cNvPicPr>
            <a:picLocks noChangeAspect="1"/>
          </p:cNvPicPr>
          <p:nvPr/>
        </p:nvPicPr>
        <p:blipFill>
          <a:blip r:embed="rId3"/>
          <a:stretch>
            <a:fillRect/>
          </a:stretch>
        </p:blipFill>
        <p:spPr>
          <a:xfrm>
            <a:off x="490971" y="2189884"/>
            <a:ext cx="4138179" cy="3520882"/>
          </a:xfrm>
          <a:prstGeom prst="rect">
            <a:avLst/>
          </a:prstGeom>
        </p:spPr>
      </p:pic>
      <p:sp>
        <p:nvSpPr>
          <p:cNvPr id="12" name="Title 1">
            <a:extLst>
              <a:ext uri="{FF2B5EF4-FFF2-40B4-BE49-F238E27FC236}">
                <a16:creationId xmlns:a16="http://schemas.microsoft.com/office/drawing/2014/main" id="{ECC618F1-9C62-FE6C-61DC-C663C9507B3C}"/>
              </a:ext>
            </a:extLst>
          </p:cNvPr>
          <p:cNvSpPr txBox="1">
            <a:spLocks/>
          </p:cNvSpPr>
          <p:nvPr/>
        </p:nvSpPr>
        <p:spPr>
          <a:xfrm>
            <a:off x="818284" y="1048600"/>
            <a:ext cx="8245187" cy="777638"/>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2800" kern="1200">
                <a:solidFill>
                  <a:schemeClr val="bg1"/>
                </a:solidFill>
                <a:latin typeface="Tw Cen MT Condensed Extra Bold" panose="020B0803020202020204" pitchFamily="34" charset="0"/>
                <a:ea typeface="+mj-ea"/>
                <a:cs typeface="+mj-cs"/>
              </a:defRPr>
            </a:lvl1pPr>
          </a:lstStyle>
          <a:p>
            <a:r>
              <a:rPr lang="en-US" sz="3300"/>
              <a:t>FSA ID Changes - Multi-Factor Authentication (MFA)</a:t>
            </a:r>
          </a:p>
        </p:txBody>
      </p:sp>
    </p:spTree>
    <p:extLst>
      <p:ext uri="{BB962C8B-B14F-4D97-AF65-F5344CB8AC3E}">
        <p14:creationId xmlns:p14="http://schemas.microsoft.com/office/powerpoint/2010/main" val="31793805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96E5-E140-4FA8-B604-42B01B837BDE}"/>
              </a:ext>
            </a:extLst>
          </p:cNvPr>
          <p:cNvSpPr>
            <a:spLocks noGrp="1"/>
          </p:cNvSpPr>
          <p:nvPr>
            <p:ph type="title"/>
          </p:nvPr>
        </p:nvSpPr>
        <p:spPr>
          <a:xfrm>
            <a:off x="555207" y="1635829"/>
            <a:ext cx="7881505" cy="777638"/>
          </a:xfrm>
        </p:spPr>
        <p:txBody>
          <a:bodyPr>
            <a:normAutofit/>
          </a:bodyPr>
          <a:lstStyle/>
          <a:p>
            <a:r>
              <a:rPr lang="en-US" sz="3300" dirty="0"/>
              <a:t>FSA ID Changes - Back-Up Codes</a:t>
            </a:r>
          </a:p>
        </p:txBody>
      </p:sp>
      <p:sp>
        <p:nvSpPr>
          <p:cNvPr id="4" name="Content Placeholder 3">
            <a:extLst>
              <a:ext uri="{FF2B5EF4-FFF2-40B4-BE49-F238E27FC236}">
                <a16:creationId xmlns:a16="http://schemas.microsoft.com/office/drawing/2014/main" id="{88B9F543-4DB5-311D-3CD1-B617F59C142B}"/>
              </a:ext>
            </a:extLst>
          </p:cNvPr>
          <p:cNvSpPr>
            <a:spLocks noGrp="1"/>
          </p:cNvSpPr>
          <p:nvPr>
            <p:ph idx="1"/>
          </p:nvPr>
        </p:nvSpPr>
        <p:spPr>
          <a:xfrm>
            <a:off x="555207" y="2832857"/>
            <a:ext cx="3350369" cy="3257550"/>
          </a:xfrm>
        </p:spPr>
        <p:txBody>
          <a:bodyPr>
            <a:normAutofit/>
          </a:bodyPr>
          <a:lstStyle/>
          <a:p>
            <a:pPr marL="0" indent="0">
              <a:buNone/>
            </a:pPr>
            <a:r>
              <a:rPr lang="en-US" sz="2325" dirty="0">
                <a:ea typeface="Cambria" panose="02040503050406030204" pitchFamily="18" charset="0"/>
              </a:rPr>
              <a:t>A two-step verification backup code lets a student or parent access their account if their unable to complete two-step verification using one of their other verified methods.</a:t>
            </a:r>
          </a:p>
        </p:txBody>
      </p:sp>
      <p:pic>
        <p:nvPicPr>
          <p:cNvPr id="7" name="Picture 6">
            <a:extLst>
              <a:ext uri="{FF2B5EF4-FFF2-40B4-BE49-F238E27FC236}">
                <a16:creationId xmlns:a16="http://schemas.microsoft.com/office/drawing/2014/main" id="{B1B23804-4275-05FE-B2D9-22C845AA5771}"/>
              </a:ext>
            </a:extLst>
          </p:cNvPr>
          <p:cNvPicPr>
            <a:picLocks noChangeAspect="1"/>
          </p:cNvPicPr>
          <p:nvPr/>
        </p:nvPicPr>
        <p:blipFill>
          <a:blip r:embed="rId2"/>
          <a:stretch>
            <a:fillRect/>
          </a:stretch>
        </p:blipFill>
        <p:spPr>
          <a:xfrm>
            <a:off x="4685593" y="2704331"/>
            <a:ext cx="3936756" cy="3779571"/>
          </a:xfrm>
          <a:prstGeom prst="rect">
            <a:avLst/>
          </a:prstGeom>
        </p:spPr>
      </p:pic>
    </p:spTree>
    <p:extLst>
      <p:ext uri="{BB962C8B-B14F-4D97-AF65-F5344CB8AC3E}">
        <p14:creationId xmlns:p14="http://schemas.microsoft.com/office/powerpoint/2010/main" val="807074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96E5-E140-4FA8-B604-42B01B837BDE}"/>
              </a:ext>
            </a:extLst>
          </p:cNvPr>
          <p:cNvSpPr>
            <a:spLocks noGrp="1"/>
          </p:cNvSpPr>
          <p:nvPr>
            <p:ph type="title"/>
          </p:nvPr>
        </p:nvSpPr>
        <p:spPr>
          <a:xfrm>
            <a:off x="451433" y="1644218"/>
            <a:ext cx="7881505" cy="777638"/>
          </a:xfrm>
        </p:spPr>
        <p:txBody>
          <a:bodyPr>
            <a:normAutofit fontScale="90000"/>
          </a:bodyPr>
          <a:lstStyle/>
          <a:p>
            <a:r>
              <a:rPr lang="en-US" sz="3300" dirty="0"/>
              <a:t>FSA ID Changes - FSA ID for Those Without SSN</a:t>
            </a:r>
          </a:p>
        </p:txBody>
      </p:sp>
      <p:sp>
        <p:nvSpPr>
          <p:cNvPr id="4" name="Content Placeholder 3">
            <a:extLst>
              <a:ext uri="{FF2B5EF4-FFF2-40B4-BE49-F238E27FC236}">
                <a16:creationId xmlns:a16="http://schemas.microsoft.com/office/drawing/2014/main" id="{B0C35AF9-D809-A196-4A74-F566D7AA1DE7}"/>
              </a:ext>
            </a:extLst>
          </p:cNvPr>
          <p:cNvSpPr>
            <a:spLocks noGrp="1"/>
          </p:cNvSpPr>
          <p:nvPr>
            <p:ph idx="1"/>
          </p:nvPr>
        </p:nvSpPr>
        <p:spPr>
          <a:xfrm>
            <a:off x="232496" y="2790912"/>
            <a:ext cx="8679007" cy="3519890"/>
          </a:xfrm>
        </p:spPr>
        <p:txBody>
          <a:bodyPr>
            <a:normAutofit/>
          </a:bodyPr>
          <a:lstStyle/>
          <a:p>
            <a:r>
              <a:rPr lang="en-US" sz="2250" dirty="0"/>
              <a:t>FSA is developing a process for people who do not have a social security number to be able to set up an FSA ID</a:t>
            </a:r>
          </a:p>
          <a:p>
            <a:r>
              <a:rPr lang="en-US" sz="2250" dirty="0"/>
              <a:t>At this point FSA has not shared updated timeline or specifics about what the process will look like or what type of information will be required to verify their identity and establish the FSA ID.</a:t>
            </a:r>
          </a:p>
          <a:p>
            <a:r>
              <a:rPr lang="en-US" sz="2250" dirty="0"/>
              <a:t>We know the process will look like TransUnion’s identity verification.  </a:t>
            </a:r>
          </a:p>
          <a:p>
            <a:r>
              <a:rPr lang="en-US" sz="2250" dirty="0"/>
              <a:t>There is no wait to verify the FSA ID of a contributor using this process.  </a:t>
            </a:r>
          </a:p>
        </p:txBody>
      </p:sp>
    </p:spTree>
    <p:extLst>
      <p:ext uri="{BB962C8B-B14F-4D97-AF65-F5344CB8AC3E}">
        <p14:creationId xmlns:p14="http://schemas.microsoft.com/office/powerpoint/2010/main" val="1638959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a:bodyPr>
          <a:lstStyle/>
          <a:p>
            <a:r>
              <a:rPr lang="en-US" sz="3300"/>
              <a:t>Changes to the 24-25 FAFSA </a:t>
            </a:r>
          </a:p>
        </p:txBody>
      </p:sp>
      <p:graphicFrame>
        <p:nvGraphicFramePr>
          <p:cNvPr id="7" name="Content Placeholder 6"/>
          <p:cNvGraphicFramePr>
            <a:graphicFrameLocks noGrp="1"/>
          </p:cNvGraphicFramePr>
          <p:nvPr>
            <p:ph idx="1"/>
            <p:extLst/>
          </p:nvPr>
        </p:nvGraphicFramePr>
        <p:xfrm>
          <a:off x="971550" y="2096367"/>
          <a:ext cx="7452880" cy="371303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050" name="Picture 2" descr="Upcoming FAFSA Changes to Prepare For | College Ave">
            <a:extLst>
              <a:ext uri="{FF2B5EF4-FFF2-40B4-BE49-F238E27FC236}">
                <a16:creationId xmlns:a16="http://schemas.microsoft.com/office/drawing/2014/main" id="{A61F4BC7-2E71-922F-553B-C7A9FE1622C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464464" y="3853852"/>
            <a:ext cx="1815564" cy="1815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597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B5EF8-91EB-9B00-2ABC-848CA78917C6}"/>
              </a:ext>
            </a:extLst>
          </p:cNvPr>
          <p:cNvSpPr>
            <a:spLocks noGrp="1"/>
          </p:cNvSpPr>
          <p:nvPr>
            <p:ph type="title"/>
          </p:nvPr>
        </p:nvSpPr>
        <p:spPr>
          <a:xfrm>
            <a:off x="794269" y="1591881"/>
            <a:ext cx="8336975" cy="797070"/>
          </a:xfrm>
        </p:spPr>
        <p:txBody>
          <a:bodyPr>
            <a:normAutofit/>
          </a:bodyPr>
          <a:lstStyle/>
          <a:p>
            <a:r>
              <a:rPr lang="en-US" sz="3300"/>
              <a:t>FAFSA Form Landing Page</a:t>
            </a:r>
          </a:p>
        </p:txBody>
      </p:sp>
      <p:pic>
        <p:nvPicPr>
          <p:cNvPr id="4" name="Content Placeholder 3" descr="Screenshot of the Free Application for Federal Student Aid (FAFSA) form landing page. Buttons display the option to “Start a New Form” or “Edit Existing Form.”">
            <a:extLst>
              <a:ext uri="{FF2B5EF4-FFF2-40B4-BE49-F238E27FC236}">
                <a16:creationId xmlns:a16="http://schemas.microsoft.com/office/drawing/2014/main" id="{D4AEF6B5-BCA4-D7CC-B30F-9918734DE5E4}"/>
              </a:ext>
            </a:extLst>
          </p:cNvPr>
          <p:cNvPicPr>
            <a:picLocks noGrp="1" noChangeAspect="1"/>
          </p:cNvPicPr>
          <p:nvPr>
            <p:ph idx="1"/>
          </p:nvPr>
        </p:nvPicPr>
        <p:blipFill>
          <a:blip r:embed="rId3"/>
          <a:stretch>
            <a:fillRect/>
          </a:stretch>
        </p:blipFill>
        <p:spPr>
          <a:xfrm>
            <a:off x="2257976" y="2267464"/>
            <a:ext cx="5409562" cy="4343738"/>
          </a:xfrm>
          <a:prstGeom prst="rect">
            <a:avLst/>
          </a:prstGeom>
          <a:ln w="12700">
            <a:solidFill>
              <a:schemeClr val="tx1"/>
            </a:solidFill>
          </a:ln>
        </p:spPr>
      </p:pic>
    </p:spTree>
    <p:extLst>
      <p:ext uri="{BB962C8B-B14F-4D97-AF65-F5344CB8AC3E}">
        <p14:creationId xmlns:p14="http://schemas.microsoft.com/office/powerpoint/2010/main" val="1475334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B5EF8-91EB-9B00-2ABC-848CA78917C6}"/>
              </a:ext>
            </a:extLst>
          </p:cNvPr>
          <p:cNvSpPr>
            <a:spLocks noGrp="1"/>
          </p:cNvSpPr>
          <p:nvPr>
            <p:ph type="title"/>
          </p:nvPr>
        </p:nvSpPr>
        <p:spPr>
          <a:xfrm>
            <a:off x="403512" y="1729107"/>
            <a:ext cx="8336975" cy="797070"/>
          </a:xfrm>
        </p:spPr>
        <p:txBody>
          <a:bodyPr>
            <a:normAutofit/>
          </a:bodyPr>
          <a:lstStyle/>
          <a:p>
            <a:r>
              <a:rPr lang="en-US" sz="3300" dirty="0"/>
              <a:t>FAFSA Onboarding</a:t>
            </a:r>
          </a:p>
        </p:txBody>
      </p:sp>
      <p:pic>
        <p:nvPicPr>
          <p:cNvPr id="6" name="Picture 2" descr="Screenshot of the first page of the Understanding the FAFSA Form section. A video provides the student with an overview of the form.">
            <a:extLst>
              <a:ext uri="{FF2B5EF4-FFF2-40B4-BE49-F238E27FC236}">
                <a16:creationId xmlns:a16="http://schemas.microsoft.com/office/drawing/2014/main" id="{C4835DCC-6C1A-9E5B-514E-D312DB52E193}"/>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450949" y="2744291"/>
            <a:ext cx="4530716" cy="3257550"/>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637743E-FDD4-700B-206A-4A781B45C47C}"/>
              </a:ext>
            </a:extLst>
          </p:cNvPr>
          <p:cNvSpPr txBox="1"/>
          <p:nvPr/>
        </p:nvSpPr>
        <p:spPr>
          <a:xfrm>
            <a:off x="5253707" y="2712480"/>
            <a:ext cx="3497698" cy="3208571"/>
          </a:xfrm>
          <a:prstGeom prst="rect">
            <a:avLst/>
          </a:prstGeom>
          <a:noFill/>
        </p:spPr>
        <p:txBody>
          <a:bodyPr wrap="square">
            <a:spAutoFit/>
          </a:bodyPr>
          <a:lstStyle/>
          <a:p>
            <a:r>
              <a:rPr lang="en-US" sz="2250" dirty="0">
                <a:latin typeface="Cambria" panose="02040503050406030204" pitchFamily="18" charset="0"/>
                <a:ea typeface="Cambria" panose="02040503050406030204" pitchFamily="18" charset="0"/>
                <a:cs typeface="Arial" panose="020B0604020202020204" pitchFamily="34" charset="0"/>
              </a:rPr>
              <a:t>When the student starts the 2024–25 FAFSA form for the first time, they are taken through the FAFSA onboarding process. The first onboarding page provides an overview of the FAFSA form and an accompanying video. </a:t>
            </a:r>
          </a:p>
        </p:txBody>
      </p:sp>
    </p:spTree>
    <p:extLst>
      <p:ext uri="{BB962C8B-B14F-4D97-AF65-F5344CB8AC3E}">
        <p14:creationId xmlns:p14="http://schemas.microsoft.com/office/powerpoint/2010/main" val="42176312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1374446" y="4905847"/>
            <a:ext cx="1823565" cy="646331"/>
          </a:xfrm>
          <a:prstGeom prst="rect">
            <a:avLst/>
          </a:prstGeom>
          <a:noFill/>
        </p:spPr>
        <p:txBody>
          <a:bodyPr wrap="square" rtlCol="0">
            <a:spAutoFit/>
          </a:bodyPr>
          <a:lstStyle/>
          <a:p>
            <a:r>
              <a:rPr lang="en-US" sz="3600">
                <a:solidFill>
                  <a:schemeClr val="bg1"/>
                </a:solidFill>
                <a:latin typeface="Tw Cen MT Condensed" panose="020B0606020104020203" pitchFamily="34" charset="0"/>
              </a:rPr>
              <a:t>OR WASFA</a:t>
            </a:r>
          </a:p>
        </p:txBody>
      </p:sp>
      <p:sp>
        <p:nvSpPr>
          <p:cNvPr id="10" name="Title 2"/>
          <p:cNvSpPr txBox="1">
            <a:spLocks/>
          </p:cNvSpPr>
          <p:nvPr/>
        </p:nvSpPr>
        <p:spPr>
          <a:xfrm>
            <a:off x="954188" y="1057649"/>
            <a:ext cx="7995285" cy="777638"/>
          </a:xfrm>
          <a:prstGeom prst="rect">
            <a:avLst/>
          </a:prstGeom>
        </p:spPr>
        <p:txBody>
          <a:bodyPr vert="horz" lIns="68580" tIns="34290" rIns="68580" bIns="34290" rtlCol="0" anchor="b">
            <a:noAutofit/>
          </a:bodyPr>
          <a:lstStyle>
            <a:lvl1pPr algn="l" defTabSz="914400" rtl="0" eaLnBrk="1" latinLnBrk="0" hangingPunct="1">
              <a:lnSpc>
                <a:spcPct val="90000"/>
              </a:lnSpc>
              <a:spcBef>
                <a:spcPct val="0"/>
              </a:spcBef>
              <a:buNone/>
              <a:defRPr sz="3200" kern="1200">
                <a:solidFill>
                  <a:schemeClr val="bg1"/>
                </a:solidFill>
                <a:latin typeface="+mj-lt"/>
                <a:ea typeface="+mj-ea"/>
                <a:cs typeface="+mj-cs"/>
              </a:defRPr>
            </a:lvl1pPr>
          </a:lstStyle>
          <a:p>
            <a:r>
              <a:rPr lang="en-US" sz="3600" dirty="0">
                <a:latin typeface="Tw Cen MT Condensed Extra Bold" panose="020B0803020202020204" pitchFamily="34" charset="0"/>
              </a:rPr>
              <a:t>Takeaway: FAFSA and WASFA in December</a:t>
            </a:r>
          </a:p>
        </p:txBody>
      </p:sp>
      <p:graphicFrame>
        <p:nvGraphicFramePr>
          <p:cNvPr id="2" name="Diagram 1">
            <a:extLst>
              <a:ext uri="{FF2B5EF4-FFF2-40B4-BE49-F238E27FC236}">
                <a16:creationId xmlns:a16="http://schemas.microsoft.com/office/drawing/2014/main" id="{615B4F7E-243B-5257-D9CF-655759582282}"/>
              </a:ext>
            </a:extLst>
          </p:cNvPr>
          <p:cNvGraphicFramePr/>
          <p:nvPr>
            <p:extLst>
              <p:ext uri="{D42A27DB-BD31-4B8C-83A1-F6EECF244321}">
                <p14:modId xmlns:p14="http://schemas.microsoft.com/office/powerpoint/2010/main" val="3818633281"/>
              </p:ext>
            </p:extLst>
          </p:nvPr>
        </p:nvGraphicFramePr>
        <p:xfrm>
          <a:off x="728506" y="2025371"/>
          <a:ext cx="7686989" cy="229856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8" name="Picture 7">
            <a:extLst>
              <a:ext uri="{FF2B5EF4-FFF2-40B4-BE49-F238E27FC236}">
                <a16:creationId xmlns:a16="http://schemas.microsoft.com/office/drawing/2014/main" id="{991AA783-112E-0C0D-92FB-57CC9E4F0A87}"/>
              </a:ext>
            </a:extLst>
          </p:cNvPr>
          <p:cNvPicPr>
            <a:picLocks noChangeAspect="1"/>
          </p:cNvPicPr>
          <p:nvPr/>
        </p:nvPicPr>
        <p:blipFill>
          <a:blip r:embed="rId8"/>
          <a:stretch>
            <a:fillRect/>
          </a:stretch>
        </p:blipFill>
        <p:spPr>
          <a:xfrm>
            <a:off x="4136395" y="3959481"/>
            <a:ext cx="871211" cy="1489031"/>
          </a:xfrm>
          <a:prstGeom prst="rect">
            <a:avLst/>
          </a:prstGeom>
        </p:spPr>
      </p:pic>
      <p:pic>
        <p:nvPicPr>
          <p:cNvPr id="12" name="Picture 11">
            <a:extLst>
              <a:ext uri="{FF2B5EF4-FFF2-40B4-BE49-F238E27FC236}">
                <a16:creationId xmlns:a16="http://schemas.microsoft.com/office/drawing/2014/main" id="{25D9046E-C8AD-B529-DE37-E3A91446668D}"/>
              </a:ext>
            </a:extLst>
          </p:cNvPr>
          <p:cNvPicPr>
            <a:picLocks noChangeAspect="1"/>
          </p:cNvPicPr>
          <p:nvPr/>
        </p:nvPicPr>
        <p:blipFill>
          <a:blip r:embed="rId9"/>
          <a:stretch>
            <a:fillRect/>
          </a:stretch>
        </p:blipFill>
        <p:spPr>
          <a:xfrm>
            <a:off x="1374445" y="3959482"/>
            <a:ext cx="1134206" cy="1475624"/>
          </a:xfrm>
          <a:prstGeom prst="rect">
            <a:avLst/>
          </a:prstGeom>
        </p:spPr>
      </p:pic>
      <p:pic>
        <p:nvPicPr>
          <p:cNvPr id="20" name="Picture 19">
            <a:extLst>
              <a:ext uri="{FF2B5EF4-FFF2-40B4-BE49-F238E27FC236}">
                <a16:creationId xmlns:a16="http://schemas.microsoft.com/office/drawing/2014/main" id="{BA022175-0920-313D-59DF-0A86A84739B6}"/>
              </a:ext>
            </a:extLst>
          </p:cNvPr>
          <p:cNvPicPr>
            <a:picLocks noChangeAspect="1"/>
          </p:cNvPicPr>
          <p:nvPr/>
        </p:nvPicPr>
        <p:blipFill>
          <a:blip r:embed="rId10"/>
          <a:stretch>
            <a:fillRect/>
          </a:stretch>
        </p:blipFill>
        <p:spPr>
          <a:xfrm>
            <a:off x="6466115" y="4269101"/>
            <a:ext cx="1551504" cy="1177443"/>
          </a:xfrm>
          <a:prstGeom prst="rect">
            <a:avLst/>
          </a:prstGeom>
        </p:spPr>
      </p:pic>
    </p:spTree>
    <p:extLst>
      <p:ext uri="{BB962C8B-B14F-4D97-AF65-F5344CB8AC3E}">
        <p14:creationId xmlns:p14="http://schemas.microsoft.com/office/powerpoint/2010/main" val="32024979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418B4-EC6C-718D-CAF5-FCD25C6DCBFB}"/>
              </a:ext>
            </a:extLst>
          </p:cNvPr>
          <p:cNvSpPr>
            <a:spLocks noGrp="1"/>
          </p:cNvSpPr>
          <p:nvPr>
            <p:ph type="title"/>
          </p:nvPr>
        </p:nvSpPr>
        <p:spPr>
          <a:xfrm>
            <a:off x="316107" y="1586585"/>
            <a:ext cx="8336975" cy="797070"/>
          </a:xfrm>
        </p:spPr>
        <p:txBody>
          <a:bodyPr>
            <a:normAutofit/>
          </a:bodyPr>
          <a:lstStyle/>
          <a:p>
            <a:r>
              <a:rPr lang="en-US" sz="3300" dirty="0"/>
              <a:t>Role Based Information Entry</a:t>
            </a:r>
          </a:p>
        </p:txBody>
      </p:sp>
      <p:sp>
        <p:nvSpPr>
          <p:cNvPr id="3" name="Content Placeholder 2">
            <a:extLst>
              <a:ext uri="{FF2B5EF4-FFF2-40B4-BE49-F238E27FC236}">
                <a16:creationId xmlns:a16="http://schemas.microsoft.com/office/drawing/2014/main" id="{860E1A42-CE49-D32B-F069-5CAA5531B2BF}"/>
              </a:ext>
            </a:extLst>
          </p:cNvPr>
          <p:cNvSpPr>
            <a:spLocks noGrp="1"/>
          </p:cNvSpPr>
          <p:nvPr>
            <p:ph idx="1"/>
          </p:nvPr>
        </p:nvSpPr>
        <p:spPr>
          <a:xfrm>
            <a:off x="248773" y="2516794"/>
            <a:ext cx="4235822" cy="3118694"/>
          </a:xfrm>
        </p:spPr>
        <p:txBody>
          <a:bodyPr>
            <a:noAutofit/>
          </a:bodyPr>
          <a:lstStyle/>
          <a:p>
            <a:r>
              <a:rPr lang="en-US" sz="2250"/>
              <a:t>This new form design allows users to fill out only the portion of the form pertinent to them.</a:t>
            </a:r>
          </a:p>
          <a:p>
            <a:r>
              <a:rPr lang="en-US" sz="2250"/>
              <a:t>Each role (student, parent, other parent, and student spouse) identified as required on a particular FAFSA form completes their own section. </a:t>
            </a:r>
          </a:p>
        </p:txBody>
      </p:sp>
      <p:pic>
        <p:nvPicPr>
          <p:cNvPr id="4" name="Picture 4" descr="Screenshot of the welcome to the FAFSA form section, which instructs the student to select the role for completing the form: “Student” or “Parent.”">
            <a:extLst>
              <a:ext uri="{FF2B5EF4-FFF2-40B4-BE49-F238E27FC236}">
                <a16:creationId xmlns:a16="http://schemas.microsoft.com/office/drawing/2014/main" id="{B694E757-36ED-6637-9A29-36332E3387C8}"/>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3864"/>
          <a:stretch/>
        </p:blipFill>
        <p:spPr bwMode="auto">
          <a:xfrm>
            <a:off x="4659408" y="2717332"/>
            <a:ext cx="4098406" cy="257978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3281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E418B4-EC6C-718D-CAF5-FCD25C6DCBFB}"/>
              </a:ext>
            </a:extLst>
          </p:cNvPr>
          <p:cNvSpPr>
            <a:spLocks noGrp="1"/>
          </p:cNvSpPr>
          <p:nvPr>
            <p:ph type="title"/>
          </p:nvPr>
        </p:nvSpPr>
        <p:spPr>
          <a:xfrm>
            <a:off x="403512" y="1449268"/>
            <a:ext cx="8336975" cy="797070"/>
          </a:xfrm>
        </p:spPr>
        <p:txBody>
          <a:bodyPr>
            <a:normAutofit/>
          </a:bodyPr>
          <a:lstStyle/>
          <a:p>
            <a:r>
              <a:rPr lang="en-US" sz="3300" dirty="0"/>
              <a:t>Role Based Information Entry</a:t>
            </a:r>
          </a:p>
        </p:txBody>
      </p:sp>
      <p:sp>
        <p:nvSpPr>
          <p:cNvPr id="3" name="Content Placeholder 2">
            <a:extLst>
              <a:ext uri="{FF2B5EF4-FFF2-40B4-BE49-F238E27FC236}">
                <a16:creationId xmlns:a16="http://schemas.microsoft.com/office/drawing/2014/main" id="{860E1A42-CE49-D32B-F069-5CAA5531B2BF}"/>
              </a:ext>
            </a:extLst>
          </p:cNvPr>
          <p:cNvSpPr>
            <a:spLocks noGrp="1"/>
          </p:cNvSpPr>
          <p:nvPr>
            <p:ph idx="1"/>
          </p:nvPr>
        </p:nvSpPr>
        <p:spPr>
          <a:xfrm>
            <a:off x="4288972" y="2685687"/>
            <a:ext cx="4584863" cy="3287230"/>
          </a:xfrm>
        </p:spPr>
        <p:txBody>
          <a:bodyPr>
            <a:noAutofit/>
          </a:bodyPr>
          <a:lstStyle/>
          <a:p>
            <a:r>
              <a:rPr lang="en-US" sz="2325" dirty="0"/>
              <a:t>Both the student and contributor can access the application at the same time.</a:t>
            </a:r>
          </a:p>
          <a:p>
            <a:r>
              <a:rPr lang="en-US" sz="2325" dirty="0"/>
              <a:t>Role based information entry will eliminate the use of the save key.</a:t>
            </a:r>
          </a:p>
          <a:p>
            <a:r>
              <a:rPr lang="en-US" sz="2325" dirty="0"/>
              <a:t>If completing the form online, they must log in with their FSA ID to access and complete their section.</a:t>
            </a:r>
          </a:p>
          <a:p>
            <a:endParaRPr lang="en-US" sz="2475" dirty="0"/>
          </a:p>
          <a:p>
            <a:pPr marL="0" indent="0">
              <a:buNone/>
            </a:pPr>
            <a:endParaRPr lang="en-US" sz="2475" dirty="0"/>
          </a:p>
        </p:txBody>
      </p:sp>
      <p:pic>
        <p:nvPicPr>
          <p:cNvPr id="4" name="Picture 2" descr="Screenshot of the second page of the Understanding the FAFSA Form section, which explains the expectations of the contributor role when completing the form. The student is informed that the answers they provide will determine if any contributors are identified and that these contributors will need to complete their own sections of the form. Information is also provided on how the student will invite their contributor to complete the required sections of the FAFSA form and that the student will need to provide the contributor’s name, date of birth, Social Security number, and email address. Below that, there’s a list of the documents the student may need to complete the form, including their tax returns; record of child support received; current balances of cash, savings, and checking accounts; and net worth of investments, businesses, and farms. ">
            <a:extLst>
              <a:ext uri="{FF2B5EF4-FFF2-40B4-BE49-F238E27FC236}">
                <a16:creationId xmlns:a16="http://schemas.microsoft.com/office/drawing/2014/main" id="{9998DA1D-02FB-C480-87A6-B9E5AE5572D2}"/>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2005"/>
          <a:stretch/>
        </p:blipFill>
        <p:spPr bwMode="auto">
          <a:xfrm>
            <a:off x="527862" y="2849040"/>
            <a:ext cx="3480137" cy="284636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4085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96E5-E140-4FA8-B604-42B01B837BDE}"/>
              </a:ext>
            </a:extLst>
          </p:cNvPr>
          <p:cNvSpPr>
            <a:spLocks noGrp="1"/>
          </p:cNvSpPr>
          <p:nvPr>
            <p:ph type="title"/>
          </p:nvPr>
        </p:nvSpPr>
        <p:spPr>
          <a:xfrm>
            <a:off x="430690" y="1680556"/>
            <a:ext cx="8282619" cy="777638"/>
          </a:xfrm>
        </p:spPr>
        <p:txBody>
          <a:bodyPr>
            <a:noAutofit/>
          </a:bodyPr>
          <a:lstStyle/>
          <a:p>
            <a:r>
              <a:rPr lang="en-US" sz="3300" dirty="0"/>
              <a:t>FAFSA Form Changes – Contributor (Parents) Information</a:t>
            </a:r>
          </a:p>
        </p:txBody>
      </p:sp>
      <p:sp>
        <p:nvSpPr>
          <p:cNvPr id="3" name="Content Placeholder 2">
            <a:extLst>
              <a:ext uri="{FF2B5EF4-FFF2-40B4-BE49-F238E27FC236}">
                <a16:creationId xmlns:a16="http://schemas.microsoft.com/office/drawing/2014/main" id="{74573275-B1A7-4239-809B-38666ADC1E96}"/>
              </a:ext>
            </a:extLst>
          </p:cNvPr>
          <p:cNvSpPr>
            <a:spLocks noGrp="1"/>
          </p:cNvSpPr>
          <p:nvPr>
            <p:ph idx="1"/>
          </p:nvPr>
        </p:nvSpPr>
        <p:spPr>
          <a:xfrm>
            <a:off x="459081" y="2920264"/>
            <a:ext cx="4461062" cy="3257550"/>
          </a:xfrm>
        </p:spPr>
        <p:txBody>
          <a:bodyPr>
            <a:normAutofit fontScale="92500" lnSpcReduction="20000"/>
          </a:bodyPr>
          <a:lstStyle/>
          <a:p>
            <a:r>
              <a:rPr lang="en-US" sz="2475" dirty="0"/>
              <a:t>Parents will now be listed as contributors to their student's application </a:t>
            </a:r>
          </a:p>
          <a:p>
            <a:r>
              <a:rPr lang="en-US" sz="2475" dirty="0"/>
              <a:t>Parent will need to log into the application with their FSA ID to enter information. </a:t>
            </a:r>
          </a:p>
          <a:p>
            <a:r>
              <a:rPr lang="en-US" sz="2475" dirty="0"/>
              <a:t>If a student completes their portion of the application first, FSA will email the designated contributor (parents) to provide information.  </a:t>
            </a:r>
          </a:p>
          <a:p>
            <a:endParaRPr lang="en-US" dirty="0"/>
          </a:p>
        </p:txBody>
      </p:sp>
      <p:pic>
        <p:nvPicPr>
          <p:cNvPr id="4" name="Picture 3" descr="Screenshot of the email request sent to parents listed on a FAFSA form. The student’s name is included in the email headline. The email text reminds the parent of the importance of completing their information, but that completing their section of the FAFSA form does not make them financially responsible. Additional text informs the parent that they will need an account username and password (FSA ID) to log in and complete this request. Below that, there is a button the parent can select to “Log In.”">
            <a:extLst>
              <a:ext uri="{FF2B5EF4-FFF2-40B4-BE49-F238E27FC236}">
                <a16:creationId xmlns:a16="http://schemas.microsoft.com/office/drawing/2014/main" id="{9E3AF5FC-BBC8-A6D4-618D-87405AF72725}"/>
              </a:ext>
            </a:extLst>
          </p:cNvPr>
          <p:cNvPicPr>
            <a:picLocks noChangeAspect="1"/>
          </p:cNvPicPr>
          <p:nvPr/>
        </p:nvPicPr>
        <p:blipFill>
          <a:blip r:embed="rId3"/>
          <a:stretch>
            <a:fillRect/>
          </a:stretch>
        </p:blipFill>
        <p:spPr>
          <a:xfrm>
            <a:off x="5096208" y="2834539"/>
            <a:ext cx="1906628" cy="3343275"/>
          </a:xfrm>
          <a:prstGeom prst="rect">
            <a:avLst/>
          </a:prstGeom>
          <a:ln w="12700">
            <a:solidFill>
              <a:schemeClr val="tx1"/>
            </a:solidFill>
          </a:ln>
        </p:spPr>
      </p:pic>
      <p:pic>
        <p:nvPicPr>
          <p:cNvPr id="5" name="Picture 4" descr="Screenshot continuation of the email request sent to parents listed on a FAFSA form. The parent is reminded that they should complete their section of the FAFSA form as soon as possible. Below that, a banner informs the parent of how they can find help if they are unable to locate the student’s FAFSA form. ">
            <a:extLst>
              <a:ext uri="{FF2B5EF4-FFF2-40B4-BE49-F238E27FC236}">
                <a16:creationId xmlns:a16="http://schemas.microsoft.com/office/drawing/2014/main" id="{5BD9BAE1-214A-D80E-0F20-4661F15E7E0F}"/>
              </a:ext>
            </a:extLst>
          </p:cNvPr>
          <p:cNvPicPr>
            <a:picLocks noChangeAspect="1"/>
          </p:cNvPicPr>
          <p:nvPr/>
        </p:nvPicPr>
        <p:blipFill>
          <a:blip r:embed="rId4"/>
          <a:stretch>
            <a:fillRect/>
          </a:stretch>
        </p:blipFill>
        <p:spPr>
          <a:xfrm>
            <a:off x="7173772" y="2834539"/>
            <a:ext cx="1686834" cy="3343275"/>
          </a:xfrm>
          <a:prstGeom prst="rect">
            <a:avLst/>
          </a:prstGeom>
          <a:ln w="12700">
            <a:solidFill>
              <a:schemeClr val="tx1"/>
            </a:solidFill>
          </a:ln>
        </p:spPr>
      </p:pic>
    </p:spTree>
    <p:extLst>
      <p:ext uri="{BB962C8B-B14F-4D97-AF65-F5344CB8AC3E}">
        <p14:creationId xmlns:p14="http://schemas.microsoft.com/office/powerpoint/2010/main" val="12079227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0117" y="1668448"/>
            <a:ext cx="8512068" cy="677186"/>
          </a:xfrm>
        </p:spPr>
        <p:txBody>
          <a:bodyPr>
            <a:noAutofit/>
          </a:bodyPr>
          <a:lstStyle/>
          <a:p>
            <a:r>
              <a:rPr lang="en-US" sz="2550" dirty="0"/>
              <a:t>Nearly Half of WA Seniors Didn’t Complete a FAFSA</a:t>
            </a:r>
          </a:p>
        </p:txBody>
      </p:sp>
      <p:sp>
        <p:nvSpPr>
          <p:cNvPr id="9" name="Title 1"/>
          <p:cNvSpPr txBox="1">
            <a:spLocks/>
          </p:cNvSpPr>
          <p:nvPr/>
        </p:nvSpPr>
        <p:spPr>
          <a:xfrm>
            <a:off x="0" y="2108611"/>
            <a:ext cx="9032185" cy="585156"/>
          </a:xfrm>
          <a:prstGeom prst="rect">
            <a:avLst/>
          </a:prstGeom>
        </p:spPr>
        <p:txBody>
          <a:bodyPr vert="horz" lIns="68580" tIns="34290" rIns="68580" bIns="34290" rtlCol="0" anchor="t">
            <a:normAutofit lnSpcReduction="10000"/>
          </a:bodyPr>
          <a:lstStyle>
            <a:lvl1pPr algn="l" defTabSz="914400" rtl="0" eaLnBrk="1" latinLnBrk="0" hangingPunct="1">
              <a:lnSpc>
                <a:spcPct val="90000"/>
              </a:lnSpc>
              <a:spcBef>
                <a:spcPct val="0"/>
              </a:spcBef>
              <a:buNone/>
              <a:defRPr sz="3400" kern="1200" cap="all" baseline="0">
                <a:solidFill>
                  <a:schemeClr val="accent4">
                    <a:lumMod val="75000"/>
                  </a:schemeClr>
                </a:solidFill>
                <a:latin typeface="+mj-lt"/>
                <a:ea typeface="+mj-ea"/>
                <a:cs typeface="+mj-cs"/>
              </a:defRPr>
            </a:lvl1pPr>
          </a:lstStyle>
          <a:p>
            <a:pPr algn="ctr"/>
            <a:r>
              <a:rPr lang="en-US" sz="2400" cap="none" dirty="0">
                <a:solidFill>
                  <a:schemeClr val="tx1"/>
                </a:solidFill>
              </a:rPr>
              <a:t>WA Public HS Seniors FAFSA Completion 2022-23</a:t>
            </a:r>
            <a:br>
              <a:rPr lang="en-US" sz="2400" cap="none" dirty="0">
                <a:solidFill>
                  <a:schemeClr val="tx1"/>
                </a:solidFill>
              </a:rPr>
            </a:br>
            <a:endParaRPr lang="en-US" sz="1500" cap="none" dirty="0">
              <a:solidFill>
                <a:schemeClr val="tx1"/>
              </a:solidFill>
            </a:endParaRPr>
          </a:p>
        </p:txBody>
      </p:sp>
      <p:sp>
        <p:nvSpPr>
          <p:cNvPr id="6" name="TextBox 5"/>
          <p:cNvSpPr txBox="1"/>
          <p:nvPr/>
        </p:nvSpPr>
        <p:spPr>
          <a:xfrm>
            <a:off x="2526971" y="2582651"/>
            <a:ext cx="2249120" cy="553998"/>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dirty="0">
                <a:latin typeface="+mj-lt"/>
              </a:rPr>
              <a:t>Submitted with Errors 2.3%</a:t>
            </a:r>
          </a:p>
        </p:txBody>
      </p:sp>
      <p:sp>
        <p:nvSpPr>
          <p:cNvPr id="13" name="TextBox 12"/>
          <p:cNvSpPr txBox="1"/>
          <p:nvPr/>
        </p:nvSpPr>
        <p:spPr>
          <a:xfrm>
            <a:off x="1573021" y="4729947"/>
            <a:ext cx="1800023" cy="323165"/>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dirty="0">
                <a:latin typeface="+mj-lt"/>
              </a:rPr>
              <a:t>No FAFSA – 47.9%</a:t>
            </a:r>
          </a:p>
        </p:txBody>
      </p:sp>
      <p:sp>
        <p:nvSpPr>
          <p:cNvPr id="14" name="TextBox 13"/>
          <p:cNvSpPr txBox="1"/>
          <p:nvPr/>
        </p:nvSpPr>
        <p:spPr>
          <a:xfrm>
            <a:off x="6300013" y="3867637"/>
            <a:ext cx="1807101" cy="784830"/>
          </a:xfrm>
          <a:prstGeom prst="rect">
            <a:avLst/>
          </a:prstGeom>
          <a:ln>
            <a:solidFill>
              <a:schemeClr val="bg1"/>
            </a:solid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1500" dirty="0">
                <a:latin typeface="+mj-lt"/>
              </a:rPr>
              <a:t>Processed Successfully – 49.8%</a:t>
            </a:r>
          </a:p>
        </p:txBody>
      </p:sp>
      <p:pic>
        <p:nvPicPr>
          <p:cNvPr id="19" name="Picture 1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58891" y="4729946"/>
            <a:ext cx="1077829" cy="1186938"/>
          </a:xfrm>
          <a:prstGeom prst="rect">
            <a:avLst/>
          </a:prstGeom>
        </p:spPr>
      </p:pic>
      <p:sp>
        <p:nvSpPr>
          <p:cNvPr id="12" name="TextBox 11">
            <a:extLst>
              <a:ext uri="{FF2B5EF4-FFF2-40B4-BE49-F238E27FC236}">
                <a16:creationId xmlns:a16="http://schemas.microsoft.com/office/drawing/2014/main" id="{63CE7422-E2BC-41E4-A85A-B4FE5F43A97A}"/>
              </a:ext>
            </a:extLst>
          </p:cNvPr>
          <p:cNvSpPr txBox="1"/>
          <p:nvPr/>
        </p:nvSpPr>
        <p:spPr>
          <a:xfrm>
            <a:off x="-2373666" y="5578118"/>
            <a:ext cx="8700571" cy="577081"/>
          </a:xfrm>
          <a:prstGeom prst="rect">
            <a:avLst/>
          </a:prstGeom>
          <a:noFill/>
        </p:spPr>
        <p:txBody>
          <a:bodyPr wrap="square" rtlCol="0">
            <a:spAutoFit/>
          </a:bodyPr>
          <a:lstStyle/>
          <a:p>
            <a:pPr algn="ctr"/>
            <a:r>
              <a:rPr lang="en-US">
                <a:latin typeface="Tw Cen MT" panose="020B0602020104020603" pitchFamily="34" charset="0"/>
                <a:hlinkClick r:id="rId4"/>
              </a:rPr>
              <a:t>wsac.wa.gov/fafsa-completion</a:t>
            </a:r>
            <a:r>
              <a:rPr lang="en-US">
                <a:latin typeface="Tw Cen MT" panose="020B0602020104020603" pitchFamily="34" charset="0"/>
              </a:rPr>
              <a:t>  </a:t>
            </a:r>
            <a:endParaRPr lang="en-US" u="sng">
              <a:latin typeface="Tw Cen MT" panose="020B0602020104020603" pitchFamily="34" charset="0"/>
            </a:endParaRPr>
          </a:p>
          <a:p>
            <a:endParaRPr lang="en-US" sz="1350">
              <a:latin typeface="Century Gothic" panose="020B0502020202020204" pitchFamily="34" charset="0"/>
            </a:endParaRPr>
          </a:p>
        </p:txBody>
      </p:sp>
      <p:graphicFrame>
        <p:nvGraphicFramePr>
          <p:cNvPr id="7" name="Chart 6">
            <a:extLst>
              <a:ext uri="{FF2B5EF4-FFF2-40B4-BE49-F238E27FC236}">
                <a16:creationId xmlns:a16="http://schemas.microsoft.com/office/drawing/2014/main" id="{7643CE77-061A-E953-6EAF-A14509866558}"/>
              </a:ext>
            </a:extLst>
          </p:cNvPr>
          <p:cNvGraphicFramePr/>
          <p:nvPr/>
        </p:nvGraphicFramePr>
        <p:xfrm>
          <a:off x="2375061" y="2803690"/>
          <a:ext cx="4573374" cy="314262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3080086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96E5-E140-4FA8-B604-42B01B837BDE}"/>
              </a:ext>
            </a:extLst>
          </p:cNvPr>
          <p:cNvSpPr>
            <a:spLocks noGrp="1"/>
          </p:cNvSpPr>
          <p:nvPr>
            <p:ph type="title"/>
          </p:nvPr>
        </p:nvSpPr>
        <p:spPr>
          <a:xfrm>
            <a:off x="344300" y="1630222"/>
            <a:ext cx="8282619" cy="777638"/>
          </a:xfrm>
        </p:spPr>
        <p:txBody>
          <a:bodyPr>
            <a:noAutofit/>
          </a:bodyPr>
          <a:lstStyle/>
          <a:p>
            <a:r>
              <a:rPr lang="en-US" sz="3300" dirty="0"/>
              <a:t>FAFSA Form Changes – Contributor (Parents) Information</a:t>
            </a:r>
          </a:p>
        </p:txBody>
      </p:sp>
      <p:sp>
        <p:nvSpPr>
          <p:cNvPr id="5" name="Content Placeholder 4">
            <a:extLst>
              <a:ext uri="{FF2B5EF4-FFF2-40B4-BE49-F238E27FC236}">
                <a16:creationId xmlns:a16="http://schemas.microsoft.com/office/drawing/2014/main" id="{5362AD35-0D6D-D9CE-8BB9-840B117A312F}"/>
              </a:ext>
            </a:extLst>
          </p:cNvPr>
          <p:cNvSpPr>
            <a:spLocks noGrp="1"/>
          </p:cNvSpPr>
          <p:nvPr>
            <p:ph idx="1"/>
          </p:nvPr>
        </p:nvSpPr>
        <p:spPr>
          <a:xfrm>
            <a:off x="1093825" y="2672489"/>
            <a:ext cx="7112504" cy="1201173"/>
          </a:xfrm>
        </p:spPr>
        <p:txBody>
          <a:bodyPr>
            <a:noAutofit/>
          </a:bodyPr>
          <a:lstStyle/>
          <a:p>
            <a:pPr marL="0" indent="0" algn="ctr">
              <a:buNone/>
            </a:pPr>
            <a:r>
              <a:rPr lang="en-US" sz="1800"/>
              <a:t>The student is asked to enter personal information about their parents in order to send them an invite to their FAFSA form. This information includes Name, DOB, SSN (if applicable) and email address. The email does not have to match their FSA ID email address. They have 45 days to access the application. </a:t>
            </a:r>
          </a:p>
        </p:txBody>
      </p:sp>
      <p:pic>
        <p:nvPicPr>
          <p:cNvPr id="6" name="Picture 5" descr="Screenshot continuation of the Personal Circumstances section, which instructs the student to invite their parents to the FAFSA form to provide their information. There are text boxes to enter the name and date of birth for the parent and the parent’s spouse.">
            <a:extLst>
              <a:ext uri="{FF2B5EF4-FFF2-40B4-BE49-F238E27FC236}">
                <a16:creationId xmlns:a16="http://schemas.microsoft.com/office/drawing/2014/main" id="{2DFC9BCF-1148-6713-F86C-BD682E8A2718}"/>
              </a:ext>
            </a:extLst>
          </p:cNvPr>
          <p:cNvPicPr>
            <a:picLocks noChangeAspect="1"/>
          </p:cNvPicPr>
          <p:nvPr/>
        </p:nvPicPr>
        <p:blipFill>
          <a:blip r:embed="rId3"/>
          <a:stretch>
            <a:fillRect/>
          </a:stretch>
        </p:blipFill>
        <p:spPr>
          <a:xfrm>
            <a:off x="1147720" y="3989160"/>
            <a:ext cx="3210869" cy="2354353"/>
          </a:xfrm>
          <a:prstGeom prst="rect">
            <a:avLst/>
          </a:prstGeom>
          <a:ln w="12700">
            <a:solidFill>
              <a:schemeClr val="tx1"/>
            </a:solidFill>
          </a:ln>
        </p:spPr>
      </p:pic>
      <p:pic>
        <p:nvPicPr>
          <p:cNvPr id="7" name="Picture 6" descr="Screenshot continuation of the Personal Circumstances section, which instructs the student to invite their parents to the FAFSA form to provide their information. Text boxes request the parent and parent’s spouse’s Social Security numbers and email addresses. Below, there is a button for the student to “Invite Parent.” ">
            <a:extLst>
              <a:ext uri="{FF2B5EF4-FFF2-40B4-BE49-F238E27FC236}">
                <a16:creationId xmlns:a16="http://schemas.microsoft.com/office/drawing/2014/main" id="{C14F199C-881A-8DD0-4ABA-CC8BE3E9F6A3}"/>
              </a:ext>
            </a:extLst>
          </p:cNvPr>
          <p:cNvPicPr>
            <a:picLocks noChangeAspect="1"/>
          </p:cNvPicPr>
          <p:nvPr/>
        </p:nvPicPr>
        <p:blipFill>
          <a:blip r:embed="rId4"/>
          <a:stretch>
            <a:fillRect/>
          </a:stretch>
        </p:blipFill>
        <p:spPr>
          <a:xfrm>
            <a:off x="4485610" y="3989161"/>
            <a:ext cx="3720719" cy="2354353"/>
          </a:xfrm>
          <a:prstGeom prst="rect">
            <a:avLst/>
          </a:prstGeom>
          <a:ln w="12700">
            <a:solidFill>
              <a:schemeClr val="tx1"/>
            </a:solidFill>
          </a:ln>
        </p:spPr>
      </p:pic>
    </p:spTree>
    <p:extLst>
      <p:ext uri="{BB962C8B-B14F-4D97-AF65-F5344CB8AC3E}">
        <p14:creationId xmlns:p14="http://schemas.microsoft.com/office/powerpoint/2010/main" val="2753601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96E5-E140-4FA8-B604-42B01B837BDE}"/>
              </a:ext>
            </a:extLst>
          </p:cNvPr>
          <p:cNvSpPr>
            <a:spLocks noGrp="1"/>
          </p:cNvSpPr>
          <p:nvPr>
            <p:ph type="title"/>
          </p:nvPr>
        </p:nvSpPr>
        <p:spPr>
          <a:xfrm>
            <a:off x="403512" y="1674970"/>
            <a:ext cx="8518287" cy="777638"/>
          </a:xfrm>
        </p:spPr>
        <p:txBody>
          <a:bodyPr>
            <a:noAutofit/>
          </a:bodyPr>
          <a:lstStyle/>
          <a:p>
            <a:r>
              <a:rPr lang="en-US" sz="3300" dirty="0"/>
              <a:t>FAFSA Form Changes - Income Information Exchange</a:t>
            </a:r>
          </a:p>
        </p:txBody>
      </p:sp>
      <p:sp>
        <p:nvSpPr>
          <p:cNvPr id="3" name="Content Placeholder 2">
            <a:extLst>
              <a:ext uri="{FF2B5EF4-FFF2-40B4-BE49-F238E27FC236}">
                <a16:creationId xmlns:a16="http://schemas.microsoft.com/office/drawing/2014/main" id="{74573275-B1A7-4239-809B-38666ADC1E96}"/>
              </a:ext>
            </a:extLst>
          </p:cNvPr>
          <p:cNvSpPr>
            <a:spLocks noGrp="1"/>
          </p:cNvSpPr>
          <p:nvPr>
            <p:ph idx="1"/>
          </p:nvPr>
        </p:nvSpPr>
        <p:spPr>
          <a:xfrm>
            <a:off x="403512" y="2759104"/>
            <a:ext cx="8336975" cy="3757046"/>
          </a:xfrm>
        </p:spPr>
        <p:txBody>
          <a:bodyPr>
            <a:noAutofit/>
          </a:bodyPr>
          <a:lstStyle/>
          <a:p>
            <a:r>
              <a:rPr lang="en-US" sz="2250" dirty="0">
                <a:ea typeface="Cambria" panose="02040503050406030204" pitchFamily="18" charset="0"/>
                <a:cs typeface="Times New Roman" panose="02020603050405020304" pitchFamily="18" charset="0"/>
              </a:rPr>
              <a:t>FSA will now directly transfer federal tax information (FTI) from the IRS into the FAFSA form as long as the user has provided FSA with the consent to do so. </a:t>
            </a:r>
          </a:p>
          <a:p>
            <a:r>
              <a:rPr lang="en-US" sz="2250" dirty="0">
                <a:ea typeface="Cambria" panose="02040503050406030204" pitchFamily="18" charset="0"/>
                <a:cs typeface="Times New Roman" panose="02020603050405020304" pitchFamily="18" charset="0"/>
              </a:rPr>
              <a:t>There are very limited paths for people to manually enter their financial data, separated couples, non-US tax filers, undocumented parents.</a:t>
            </a:r>
          </a:p>
          <a:p>
            <a:r>
              <a:rPr lang="en-US" sz="2250" dirty="0">
                <a:ea typeface="Cambria" panose="02040503050406030204" pitchFamily="18" charset="0"/>
                <a:cs typeface="Times New Roman" panose="02020603050405020304" pitchFamily="18" charset="0"/>
              </a:rPr>
              <a:t>The IRS Data Retrieval Tool (DRT) will be replaced with this process.</a:t>
            </a:r>
          </a:p>
        </p:txBody>
      </p:sp>
    </p:spTree>
    <p:extLst>
      <p:ext uri="{BB962C8B-B14F-4D97-AF65-F5344CB8AC3E}">
        <p14:creationId xmlns:p14="http://schemas.microsoft.com/office/powerpoint/2010/main" val="27415839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96E5-E140-4FA8-B604-42B01B837BDE}"/>
              </a:ext>
            </a:extLst>
          </p:cNvPr>
          <p:cNvSpPr>
            <a:spLocks noGrp="1"/>
          </p:cNvSpPr>
          <p:nvPr>
            <p:ph type="title"/>
          </p:nvPr>
        </p:nvSpPr>
        <p:spPr>
          <a:xfrm>
            <a:off x="393188" y="1426104"/>
            <a:ext cx="8323118" cy="777638"/>
          </a:xfrm>
        </p:spPr>
        <p:txBody>
          <a:bodyPr>
            <a:noAutofit/>
          </a:bodyPr>
          <a:lstStyle/>
          <a:p>
            <a:r>
              <a:rPr lang="en-US" sz="3300" dirty="0"/>
              <a:t>FAFSA Form Changes – Providing Consent </a:t>
            </a:r>
          </a:p>
        </p:txBody>
      </p:sp>
      <p:sp>
        <p:nvSpPr>
          <p:cNvPr id="3" name="Content Placeholder 2">
            <a:extLst>
              <a:ext uri="{FF2B5EF4-FFF2-40B4-BE49-F238E27FC236}">
                <a16:creationId xmlns:a16="http://schemas.microsoft.com/office/drawing/2014/main" id="{74573275-B1A7-4239-809B-38666ADC1E96}"/>
              </a:ext>
            </a:extLst>
          </p:cNvPr>
          <p:cNvSpPr>
            <a:spLocks noGrp="1"/>
          </p:cNvSpPr>
          <p:nvPr>
            <p:ph idx="1"/>
          </p:nvPr>
        </p:nvSpPr>
        <p:spPr>
          <a:xfrm>
            <a:off x="393188" y="2547655"/>
            <a:ext cx="4162888" cy="3585542"/>
          </a:xfrm>
        </p:spPr>
        <p:txBody>
          <a:bodyPr>
            <a:noAutofit/>
          </a:bodyPr>
          <a:lstStyle/>
          <a:p>
            <a:r>
              <a:rPr lang="en-US" sz="2250" dirty="0">
                <a:ea typeface="Cambria" panose="02040503050406030204" pitchFamily="18" charset="0"/>
                <a:cs typeface="Times New Roman" panose="02020603050405020304" pitchFamily="18" charset="0"/>
              </a:rPr>
              <a:t>All students, parents, and spouses, regardless of whether they file a US tax return, will be required to provide consent for the IRS to transfer any data they have directly into the FAFSA form. </a:t>
            </a:r>
          </a:p>
          <a:p>
            <a:r>
              <a:rPr lang="en-US" sz="2250" dirty="0">
                <a:ea typeface="Cambria" panose="02040503050406030204" pitchFamily="18" charset="0"/>
                <a:cs typeface="Times New Roman" panose="02020603050405020304" pitchFamily="18" charset="0"/>
              </a:rPr>
              <a:t>If no information is on file with the IRS, specific codes will be sent indicating that person’s status with the IRS. </a:t>
            </a:r>
          </a:p>
        </p:txBody>
      </p:sp>
      <p:pic>
        <p:nvPicPr>
          <p:cNvPr id="4" name="Picture 3" descr="Screenshot of the consent page for the retrieval and disclosure of federal tax information. A bulleted list of statements defines what the student is affirming and giving consent to.">
            <a:extLst>
              <a:ext uri="{FF2B5EF4-FFF2-40B4-BE49-F238E27FC236}">
                <a16:creationId xmlns:a16="http://schemas.microsoft.com/office/drawing/2014/main" id="{7D907334-138A-9976-ECDC-F7A0C52183B2}"/>
              </a:ext>
            </a:extLst>
          </p:cNvPr>
          <p:cNvPicPr>
            <a:picLocks noChangeAspect="1"/>
          </p:cNvPicPr>
          <p:nvPr/>
        </p:nvPicPr>
        <p:blipFill>
          <a:blip r:embed="rId3"/>
          <a:stretch>
            <a:fillRect/>
          </a:stretch>
        </p:blipFill>
        <p:spPr>
          <a:xfrm>
            <a:off x="5068441" y="2547655"/>
            <a:ext cx="3259111" cy="3512325"/>
          </a:xfrm>
          <a:prstGeom prst="rect">
            <a:avLst/>
          </a:prstGeom>
          <a:ln w="12700">
            <a:solidFill>
              <a:schemeClr val="tx1"/>
            </a:solidFill>
          </a:ln>
        </p:spPr>
      </p:pic>
    </p:spTree>
    <p:extLst>
      <p:ext uri="{BB962C8B-B14F-4D97-AF65-F5344CB8AC3E}">
        <p14:creationId xmlns:p14="http://schemas.microsoft.com/office/powerpoint/2010/main" val="2654642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96E5-E140-4FA8-B604-42B01B837BDE}"/>
              </a:ext>
            </a:extLst>
          </p:cNvPr>
          <p:cNvSpPr>
            <a:spLocks noGrp="1"/>
          </p:cNvSpPr>
          <p:nvPr>
            <p:ph type="title"/>
          </p:nvPr>
        </p:nvSpPr>
        <p:spPr>
          <a:xfrm>
            <a:off x="366226" y="1543550"/>
            <a:ext cx="7733434" cy="777638"/>
          </a:xfrm>
        </p:spPr>
        <p:txBody>
          <a:bodyPr>
            <a:noAutofit/>
          </a:bodyPr>
          <a:lstStyle/>
          <a:p>
            <a:r>
              <a:rPr lang="en-US" sz="3300" dirty="0"/>
              <a:t>FAFSA Form Changes - Student Aid Index (SAI)</a:t>
            </a:r>
          </a:p>
        </p:txBody>
      </p:sp>
      <p:sp>
        <p:nvSpPr>
          <p:cNvPr id="3" name="Content Placeholder 2">
            <a:extLst>
              <a:ext uri="{FF2B5EF4-FFF2-40B4-BE49-F238E27FC236}">
                <a16:creationId xmlns:a16="http://schemas.microsoft.com/office/drawing/2014/main" id="{74573275-B1A7-4239-809B-38666ADC1E96}"/>
              </a:ext>
            </a:extLst>
          </p:cNvPr>
          <p:cNvSpPr>
            <a:spLocks noGrp="1"/>
          </p:cNvSpPr>
          <p:nvPr>
            <p:ph idx="1"/>
          </p:nvPr>
        </p:nvSpPr>
        <p:spPr>
          <a:xfrm>
            <a:off x="366226" y="2653907"/>
            <a:ext cx="8411547" cy="3566553"/>
          </a:xfrm>
        </p:spPr>
        <p:txBody>
          <a:bodyPr>
            <a:normAutofit/>
          </a:bodyPr>
          <a:lstStyle/>
          <a:p>
            <a:pPr marL="0" indent="0">
              <a:buNone/>
            </a:pPr>
            <a:r>
              <a:rPr lang="en-US" sz="2250" dirty="0"/>
              <a:t>The Expected Family Contribution (EFC) will be replaced with the Student Aid Index (SAI)</a:t>
            </a:r>
          </a:p>
          <a:p>
            <a:r>
              <a:rPr lang="en-US" sz="2250" dirty="0"/>
              <a:t>Different measure of their ability to pay for college and a change in the methodology used to determine aid</a:t>
            </a:r>
          </a:p>
          <a:p>
            <a:r>
              <a:rPr lang="en-US" sz="2250" dirty="0"/>
              <a:t>The new formula will be cost of attendance (COA) – SAI = financial need.</a:t>
            </a:r>
          </a:p>
          <a:p>
            <a:r>
              <a:rPr lang="en-US" sz="2250" dirty="0"/>
              <a:t>Allows a minimum SAI of negative $1,500 to give financial aid administrators more insight when making determinations for students</a:t>
            </a:r>
          </a:p>
        </p:txBody>
      </p:sp>
    </p:spTree>
    <p:extLst>
      <p:ext uri="{BB962C8B-B14F-4D97-AF65-F5344CB8AC3E}">
        <p14:creationId xmlns:p14="http://schemas.microsoft.com/office/powerpoint/2010/main" val="10308276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96E5-E140-4FA8-B604-42B01B837BDE}"/>
              </a:ext>
            </a:extLst>
          </p:cNvPr>
          <p:cNvSpPr>
            <a:spLocks noGrp="1"/>
          </p:cNvSpPr>
          <p:nvPr>
            <p:ph type="title"/>
          </p:nvPr>
        </p:nvSpPr>
        <p:spPr>
          <a:xfrm>
            <a:off x="336176" y="1829194"/>
            <a:ext cx="7943850" cy="777638"/>
          </a:xfrm>
        </p:spPr>
        <p:txBody>
          <a:bodyPr>
            <a:normAutofit fontScale="90000"/>
          </a:bodyPr>
          <a:lstStyle/>
          <a:p>
            <a:r>
              <a:rPr lang="en-US" sz="3300" dirty="0"/>
              <a:t>FAFSA Form Changes -Who is the Parent</a:t>
            </a:r>
          </a:p>
        </p:txBody>
      </p:sp>
      <p:sp>
        <p:nvSpPr>
          <p:cNvPr id="3" name="Content Placeholder 2">
            <a:extLst>
              <a:ext uri="{FF2B5EF4-FFF2-40B4-BE49-F238E27FC236}">
                <a16:creationId xmlns:a16="http://schemas.microsoft.com/office/drawing/2014/main" id="{74573275-B1A7-4239-809B-38666ADC1E96}"/>
              </a:ext>
            </a:extLst>
          </p:cNvPr>
          <p:cNvSpPr>
            <a:spLocks noGrp="1"/>
          </p:cNvSpPr>
          <p:nvPr>
            <p:ph idx="1"/>
          </p:nvPr>
        </p:nvSpPr>
        <p:spPr>
          <a:xfrm>
            <a:off x="3998773" y="2917225"/>
            <a:ext cx="5037239" cy="3613628"/>
          </a:xfrm>
        </p:spPr>
        <p:txBody>
          <a:bodyPr>
            <a:normAutofit fontScale="25000" lnSpcReduction="20000"/>
          </a:bodyPr>
          <a:lstStyle/>
          <a:p>
            <a:r>
              <a:rPr lang="en-US" sz="9000" dirty="0">
                <a:ea typeface="Cambria" panose="02040503050406030204" pitchFamily="18" charset="0"/>
                <a:cs typeface="Times New Roman" panose="02020603050405020304" pitchFamily="18" charset="0"/>
              </a:rPr>
              <a:t>Parent info to be provided on the FAFSA will no longer be defined as primary custodial parent.  New definition is “parent which provided the greater portion of the student’s financial support”</a:t>
            </a:r>
          </a:p>
          <a:p>
            <a:r>
              <a:rPr lang="en-US" sz="9000" dirty="0">
                <a:ea typeface="Cambria" panose="02040503050406030204" pitchFamily="18" charset="0"/>
                <a:cs typeface="Times New Roman" panose="02020603050405020304" pitchFamily="18" charset="0"/>
              </a:rPr>
              <a:t>For dependent students-income reported and family size may be for a household that they do not reside in.</a:t>
            </a:r>
          </a:p>
          <a:p>
            <a:r>
              <a:rPr lang="en-US" sz="9000" dirty="0">
                <a:ea typeface="Cambria" panose="02040503050406030204" pitchFamily="18" charset="0"/>
                <a:cs typeface="Times New Roman" panose="02020603050405020304" pitchFamily="18" charset="0"/>
              </a:rPr>
              <a:t>FSA has created a parent wizard that will help the student understand whose information should be provided.</a:t>
            </a:r>
          </a:p>
          <a:p>
            <a:pPr marL="0" indent="0">
              <a:buNone/>
            </a:pPr>
            <a:endParaRPr lang="en-US" dirty="0"/>
          </a:p>
        </p:txBody>
      </p:sp>
      <p:pic>
        <p:nvPicPr>
          <p:cNvPr id="4" name="Picture 3" descr="Screenshot continuation of the Personal Circumstances section, which asks the student if their parents are married. Below that, the student is reminded that they are required to provide information for their parents and that they can invite their parents to the form to complete the required sections. ">
            <a:extLst>
              <a:ext uri="{FF2B5EF4-FFF2-40B4-BE49-F238E27FC236}">
                <a16:creationId xmlns:a16="http://schemas.microsoft.com/office/drawing/2014/main" id="{4AD7C299-F68B-8D92-02A2-C89D576AE2E6}"/>
              </a:ext>
            </a:extLst>
          </p:cNvPr>
          <p:cNvPicPr>
            <a:picLocks noChangeAspect="1"/>
          </p:cNvPicPr>
          <p:nvPr/>
        </p:nvPicPr>
        <p:blipFill rotWithShape="1">
          <a:blip r:embed="rId3"/>
          <a:srcRect r="17070"/>
          <a:stretch/>
        </p:blipFill>
        <p:spPr>
          <a:xfrm>
            <a:off x="336176" y="2917225"/>
            <a:ext cx="3471023" cy="2709399"/>
          </a:xfrm>
          <a:prstGeom prst="rect">
            <a:avLst/>
          </a:prstGeom>
          <a:ln w="12700">
            <a:solidFill>
              <a:schemeClr val="tx1"/>
            </a:solidFill>
          </a:ln>
        </p:spPr>
      </p:pic>
    </p:spTree>
    <p:extLst>
      <p:ext uri="{BB962C8B-B14F-4D97-AF65-F5344CB8AC3E}">
        <p14:creationId xmlns:p14="http://schemas.microsoft.com/office/powerpoint/2010/main" val="2852134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96E5-E140-4FA8-B604-42B01B837BDE}"/>
              </a:ext>
            </a:extLst>
          </p:cNvPr>
          <p:cNvSpPr>
            <a:spLocks noGrp="1"/>
          </p:cNvSpPr>
          <p:nvPr>
            <p:ph type="title"/>
          </p:nvPr>
        </p:nvSpPr>
        <p:spPr>
          <a:xfrm>
            <a:off x="346261" y="1446062"/>
            <a:ext cx="7943850" cy="777638"/>
          </a:xfrm>
        </p:spPr>
        <p:txBody>
          <a:bodyPr>
            <a:normAutofit/>
          </a:bodyPr>
          <a:lstStyle/>
          <a:p>
            <a:r>
              <a:rPr lang="en-US" sz="3300" dirty="0"/>
              <a:t>FAFSA Form Changes – Family Size</a:t>
            </a:r>
          </a:p>
        </p:txBody>
      </p:sp>
      <p:sp>
        <p:nvSpPr>
          <p:cNvPr id="3" name="Content Placeholder 2">
            <a:extLst>
              <a:ext uri="{FF2B5EF4-FFF2-40B4-BE49-F238E27FC236}">
                <a16:creationId xmlns:a16="http://schemas.microsoft.com/office/drawing/2014/main" id="{74573275-B1A7-4239-809B-38666ADC1E96}"/>
              </a:ext>
            </a:extLst>
          </p:cNvPr>
          <p:cNvSpPr>
            <a:spLocks noGrp="1"/>
          </p:cNvSpPr>
          <p:nvPr>
            <p:ph idx="1"/>
          </p:nvPr>
        </p:nvSpPr>
        <p:spPr>
          <a:xfrm>
            <a:off x="346261" y="2326612"/>
            <a:ext cx="4501403" cy="3482788"/>
          </a:xfrm>
        </p:spPr>
        <p:txBody>
          <a:bodyPr>
            <a:normAutofit/>
          </a:bodyPr>
          <a:lstStyle/>
          <a:p>
            <a:r>
              <a:rPr lang="en-US" sz="2250"/>
              <a:t>The new name for household size is family size and will be determined by the number of exemptions claimed on the federal tax returns.</a:t>
            </a:r>
          </a:p>
          <a:p>
            <a:r>
              <a:rPr lang="en-US" sz="2250"/>
              <a:t>Because family situations can change, there will be a question that allows the student to modify the family size to reflect the current number.</a:t>
            </a:r>
          </a:p>
        </p:txBody>
      </p:sp>
      <p:pic>
        <p:nvPicPr>
          <p:cNvPr id="4" name="Picture 3" descr="Screenshot continuation of the Parent Financials section, which asks the parent if their family size has changed from the number of individuals claimed on their 2022 tax return. ">
            <a:extLst>
              <a:ext uri="{FF2B5EF4-FFF2-40B4-BE49-F238E27FC236}">
                <a16:creationId xmlns:a16="http://schemas.microsoft.com/office/drawing/2014/main" id="{21C57A05-C569-76FF-409B-C48F1B294205}"/>
              </a:ext>
            </a:extLst>
          </p:cNvPr>
          <p:cNvPicPr>
            <a:picLocks noChangeAspect="1"/>
          </p:cNvPicPr>
          <p:nvPr/>
        </p:nvPicPr>
        <p:blipFill rotWithShape="1">
          <a:blip r:embed="rId3"/>
          <a:srcRect r="16326"/>
          <a:stretch/>
        </p:blipFill>
        <p:spPr>
          <a:xfrm>
            <a:off x="5030881" y="2528548"/>
            <a:ext cx="3583642" cy="2883390"/>
          </a:xfrm>
          <a:prstGeom prst="rect">
            <a:avLst/>
          </a:prstGeom>
          <a:ln w="12700">
            <a:solidFill>
              <a:schemeClr val="tx1"/>
            </a:solidFill>
          </a:ln>
        </p:spPr>
      </p:pic>
    </p:spTree>
    <p:extLst>
      <p:ext uri="{BB962C8B-B14F-4D97-AF65-F5344CB8AC3E}">
        <p14:creationId xmlns:p14="http://schemas.microsoft.com/office/powerpoint/2010/main" val="3742271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96E5-E140-4FA8-B604-42B01B837BDE}"/>
              </a:ext>
            </a:extLst>
          </p:cNvPr>
          <p:cNvSpPr>
            <a:spLocks noGrp="1"/>
          </p:cNvSpPr>
          <p:nvPr>
            <p:ph type="title"/>
          </p:nvPr>
        </p:nvSpPr>
        <p:spPr>
          <a:xfrm>
            <a:off x="416921" y="1761605"/>
            <a:ext cx="7943850" cy="777638"/>
          </a:xfrm>
        </p:spPr>
        <p:txBody>
          <a:bodyPr>
            <a:normAutofit/>
          </a:bodyPr>
          <a:lstStyle/>
          <a:p>
            <a:r>
              <a:rPr lang="en-US" sz="2800" dirty="0"/>
              <a:t>FAFSA Form Changes – Number in College</a:t>
            </a:r>
          </a:p>
        </p:txBody>
      </p:sp>
      <p:sp>
        <p:nvSpPr>
          <p:cNvPr id="3" name="Content Placeholder 2">
            <a:extLst>
              <a:ext uri="{FF2B5EF4-FFF2-40B4-BE49-F238E27FC236}">
                <a16:creationId xmlns:a16="http://schemas.microsoft.com/office/drawing/2014/main" id="{74573275-B1A7-4239-809B-38666ADC1E96}"/>
              </a:ext>
            </a:extLst>
          </p:cNvPr>
          <p:cNvSpPr>
            <a:spLocks noGrp="1"/>
          </p:cNvSpPr>
          <p:nvPr>
            <p:ph idx="1"/>
          </p:nvPr>
        </p:nvSpPr>
        <p:spPr>
          <a:xfrm>
            <a:off x="416921" y="2819591"/>
            <a:ext cx="4746812" cy="3455894"/>
          </a:xfrm>
        </p:spPr>
        <p:txBody>
          <a:bodyPr>
            <a:normAutofit/>
          </a:bodyPr>
          <a:lstStyle/>
          <a:p>
            <a:r>
              <a:rPr lang="en-US" sz="2250" dirty="0"/>
              <a:t>SAI will no longer be divided by number in college.</a:t>
            </a:r>
          </a:p>
          <a:p>
            <a:r>
              <a:rPr lang="en-US" sz="2250" dirty="0"/>
              <a:t>With number in college removed from the formula-many students may have SAI double or triple with no change in family income</a:t>
            </a:r>
          </a:p>
          <a:p>
            <a:r>
              <a:rPr lang="en-US" sz="2250" dirty="0"/>
              <a:t>Current students may see reduction or loss of Pell Grant or state need-based grant</a:t>
            </a:r>
          </a:p>
        </p:txBody>
      </p:sp>
      <p:pic>
        <p:nvPicPr>
          <p:cNvPr id="4" name="Picture 2" descr="Screenshot continuation of the Parent Financials section, which asks the parent to enter the number of people in their family, including the student, that will be in college between July 1, 2024, and June 30, 2025. ">
            <a:extLst>
              <a:ext uri="{FF2B5EF4-FFF2-40B4-BE49-F238E27FC236}">
                <a16:creationId xmlns:a16="http://schemas.microsoft.com/office/drawing/2014/main" id="{6EB105B3-E781-DDB4-A009-F16B1B66C48B}"/>
              </a:ext>
            </a:extLst>
          </p:cNvPr>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2395" r="17132"/>
          <a:stretch/>
        </p:blipFill>
        <p:spPr bwMode="auto">
          <a:xfrm>
            <a:off x="5513294" y="2819591"/>
            <a:ext cx="3294530" cy="1893873"/>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53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96E5-E140-4FA8-B604-42B01B837BDE}"/>
              </a:ext>
            </a:extLst>
          </p:cNvPr>
          <p:cNvSpPr>
            <a:spLocks noGrp="1"/>
          </p:cNvSpPr>
          <p:nvPr>
            <p:ph type="title"/>
          </p:nvPr>
        </p:nvSpPr>
        <p:spPr>
          <a:xfrm>
            <a:off x="413081" y="1777526"/>
            <a:ext cx="7943850" cy="777638"/>
          </a:xfrm>
        </p:spPr>
        <p:txBody>
          <a:bodyPr>
            <a:normAutofit/>
          </a:bodyPr>
          <a:lstStyle/>
          <a:p>
            <a:r>
              <a:rPr lang="en-US" sz="3300" dirty="0"/>
              <a:t>FAFSA Form Changes – Assets</a:t>
            </a:r>
          </a:p>
        </p:txBody>
      </p:sp>
      <p:sp>
        <p:nvSpPr>
          <p:cNvPr id="3" name="Content Placeholder 2">
            <a:extLst>
              <a:ext uri="{FF2B5EF4-FFF2-40B4-BE49-F238E27FC236}">
                <a16:creationId xmlns:a16="http://schemas.microsoft.com/office/drawing/2014/main" id="{74573275-B1A7-4239-809B-38666ADC1E96}"/>
              </a:ext>
            </a:extLst>
          </p:cNvPr>
          <p:cNvSpPr>
            <a:spLocks noGrp="1"/>
          </p:cNvSpPr>
          <p:nvPr>
            <p:ph idx="1"/>
          </p:nvPr>
        </p:nvSpPr>
        <p:spPr>
          <a:xfrm>
            <a:off x="4216917" y="2858620"/>
            <a:ext cx="4857750" cy="3257550"/>
          </a:xfrm>
        </p:spPr>
        <p:txBody>
          <a:bodyPr>
            <a:noAutofit/>
          </a:bodyPr>
          <a:lstStyle/>
          <a:p>
            <a:r>
              <a:rPr lang="en-US" sz="2250" dirty="0">
                <a:solidFill>
                  <a:srgbClr val="333333"/>
                </a:solidFill>
                <a:ea typeface="Cambria" panose="02040503050406030204" pitchFamily="18" charset="0"/>
              </a:rPr>
              <a:t>Families with an adjusted gross income of greater than $60,000 (up from $50,000) or those who filed certain schedules will be required to submit assets. </a:t>
            </a:r>
          </a:p>
          <a:p>
            <a:r>
              <a:rPr lang="en-US" sz="2250" dirty="0">
                <a:solidFill>
                  <a:srgbClr val="333333"/>
                </a:solidFill>
                <a:ea typeface="Cambria" panose="02040503050406030204" pitchFamily="18" charset="0"/>
              </a:rPr>
              <a:t>If contributors complete their section first and are not required to provide asset information, the student will not be asked asset questions.</a:t>
            </a:r>
          </a:p>
        </p:txBody>
      </p:sp>
      <p:pic>
        <p:nvPicPr>
          <p:cNvPr id="4" name="Picture 3" descr="Screenshot continuation of the Student Financials section, which asks the student to enter their assets. Text boxes prompt the student to enter the dollar amount for the total of cash, savings, and checking accounts; the current net worth of businesses and investment farms; and the current net worth of investments, including real estate. ">
            <a:extLst>
              <a:ext uri="{FF2B5EF4-FFF2-40B4-BE49-F238E27FC236}">
                <a16:creationId xmlns:a16="http://schemas.microsoft.com/office/drawing/2014/main" id="{C672CDB1-1AF8-6060-7590-E0CC9C93E22C}"/>
              </a:ext>
            </a:extLst>
          </p:cNvPr>
          <p:cNvPicPr>
            <a:picLocks noChangeAspect="1"/>
          </p:cNvPicPr>
          <p:nvPr/>
        </p:nvPicPr>
        <p:blipFill rotWithShape="1">
          <a:blip r:embed="rId3"/>
          <a:srcRect r="16161"/>
          <a:stretch/>
        </p:blipFill>
        <p:spPr>
          <a:xfrm>
            <a:off x="413081" y="2858620"/>
            <a:ext cx="3676090" cy="3202638"/>
          </a:xfrm>
          <a:prstGeom prst="rect">
            <a:avLst/>
          </a:prstGeom>
          <a:ln w="12700">
            <a:solidFill>
              <a:schemeClr val="tx1"/>
            </a:solidFill>
          </a:ln>
        </p:spPr>
      </p:pic>
    </p:spTree>
    <p:extLst>
      <p:ext uri="{BB962C8B-B14F-4D97-AF65-F5344CB8AC3E}">
        <p14:creationId xmlns:p14="http://schemas.microsoft.com/office/powerpoint/2010/main" val="329334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96E5-E140-4FA8-B604-42B01B837BDE}"/>
              </a:ext>
            </a:extLst>
          </p:cNvPr>
          <p:cNvSpPr>
            <a:spLocks noGrp="1"/>
          </p:cNvSpPr>
          <p:nvPr>
            <p:ph type="title"/>
          </p:nvPr>
        </p:nvSpPr>
        <p:spPr>
          <a:xfrm>
            <a:off x="433665" y="1771900"/>
            <a:ext cx="7943850" cy="777638"/>
          </a:xfrm>
        </p:spPr>
        <p:txBody>
          <a:bodyPr>
            <a:noAutofit/>
          </a:bodyPr>
          <a:lstStyle/>
          <a:p>
            <a:r>
              <a:rPr lang="en-US" sz="3300" dirty="0"/>
              <a:t>FAFSA Form Changes – Reporting Farms &amp; Small Businesses </a:t>
            </a:r>
          </a:p>
        </p:txBody>
      </p:sp>
      <p:sp>
        <p:nvSpPr>
          <p:cNvPr id="3" name="Content Placeholder 2">
            <a:extLst>
              <a:ext uri="{FF2B5EF4-FFF2-40B4-BE49-F238E27FC236}">
                <a16:creationId xmlns:a16="http://schemas.microsoft.com/office/drawing/2014/main" id="{74573275-B1A7-4239-809B-38666ADC1E96}"/>
              </a:ext>
            </a:extLst>
          </p:cNvPr>
          <p:cNvSpPr>
            <a:spLocks noGrp="1"/>
          </p:cNvSpPr>
          <p:nvPr>
            <p:ph idx="1"/>
          </p:nvPr>
        </p:nvSpPr>
        <p:spPr>
          <a:xfrm>
            <a:off x="433665" y="3023879"/>
            <a:ext cx="8481734" cy="3257550"/>
          </a:xfrm>
        </p:spPr>
        <p:txBody>
          <a:bodyPr>
            <a:normAutofit/>
          </a:bodyPr>
          <a:lstStyle/>
          <a:p>
            <a:r>
              <a:rPr lang="en-US" sz="2250" dirty="0"/>
              <a:t>If required to report assets, the family would have to report the net value of any business or family farm –no more exemptions for number of business employees or farms on which the family residence is located.</a:t>
            </a:r>
          </a:p>
          <a:p>
            <a:r>
              <a:rPr lang="en-US" sz="2250" dirty="0"/>
              <a:t>More guidance from federal student aid will be provided this fall. </a:t>
            </a:r>
          </a:p>
        </p:txBody>
      </p:sp>
      <p:pic>
        <p:nvPicPr>
          <p:cNvPr id="4" name="Picture 3" descr="Screenshot continuation of the Student Financials section, which asks the student to enter their assets. Text boxes prompt the student to enter the dollar amount for the total of cash, savings, and checking accounts; the current net worth of businesses and investment farms; and the current net worth of investments, including real estate. ">
            <a:extLst>
              <a:ext uri="{FF2B5EF4-FFF2-40B4-BE49-F238E27FC236}">
                <a16:creationId xmlns:a16="http://schemas.microsoft.com/office/drawing/2014/main" id="{2CC31E61-B9F6-4DBE-78DF-734F17A137D3}"/>
              </a:ext>
            </a:extLst>
          </p:cNvPr>
          <p:cNvPicPr>
            <a:picLocks noChangeAspect="1"/>
          </p:cNvPicPr>
          <p:nvPr/>
        </p:nvPicPr>
        <p:blipFill rotWithShape="1">
          <a:blip r:embed="rId3"/>
          <a:srcRect l="15833" t="45329" r="23137" b="32837"/>
          <a:stretch/>
        </p:blipFill>
        <p:spPr>
          <a:xfrm>
            <a:off x="2178424" y="5131761"/>
            <a:ext cx="4787151" cy="1250915"/>
          </a:xfrm>
          <a:prstGeom prst="rect">
            <a:avLst/>
          </a:prstGeom>
          <a:ln w="12700">
            <a:solidFill>
              <a:schemeClr val="tx1"/>
            </a:solidFill>
          </a:ln>
        </p:spPr>
      </p:pic>
    </p:spTree>
    <p:extLst>
      <p:ext uri="{BB962C8B-B14F-4D97-AF65-F5344CB8AC3E}">
        <p14:creationId xmlns:p14="http://schemas.microsoft.com/office/powerpoint/2010/main" val="2995734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96E5-E140-4FA8-B604-42B01B837BDE}"/>
              </a:ext>
            </a:extLst>
          </p:cNvPr>
          <p:cNvSpPr>
            <a:spLocks noGrp="1"/>
          </p:cNvSpPr>
          <p:nvPr>
            <p:ph type="title"/>
          </p:nvPr>
        </p:nvSpPr>
        <p:spPr>
          <a:xfrm>
            <a:off x="366432" y="1517158"/>
            <a:ext cx="8444608" cy="806177"/>
          </a:xfrm>
        </p:spPr>
        <p:txBody>
          <a:bodyPr>
            <a:noAutofit/>
          </a:bodyPr>
          <a:lstStyle/>
          <a:p>
            <a:r>
              <a:rPr lang="en-US" sz="3300" dirty="0"/>
              <a:t>Proposed Legislation - H.R.1250 &amp; S.1237 Family Farm and Small Business Exemption Act</a:t>
            </a:r>
          </a:p>
        </p:txBody>
      </p:sp>
      <p:sp>
        <p:nvSpPr>
          <p:cNvPr id="3" name="Content Placeholder 2">
            <a:extLst>
              <a:ext uri="{FF2B5EF4-FFF2-40B4-BE49-F238E27FC236}">
                <a16:creationId xmlns:a16="http://schemas.microsoft.com/office/drawing/2014/main" id="{74573275-B1A7-4239-809B-38666ADC1E96}"/>
              </a:ext>
            </a:extLst>
          </p:cNvPr>
          <p:cNvSpPr>
            <a:spLocks noGrp="1"/>
          </p:cNvSpPr>
          <p:nvPr>
            <p:ph idx="1"/>
          </p:nvPr>
        </p:nvSpPr>
        <p:spPr>
          <a:xfrm>
            <a:off x="366432" y="2933588"/>
            <a:ext cx="8569139" cy="1519517"/>
          </a:xfrm>
        </p:spPr>
        <p:txBody>
          <a:bodyPr>
            <a:noAutofit/>
          </a:bodyPr>
          <a:lstStyle/>
          <a:p>
            <a:pPr marL="0" indent="0">
              <a:buNone/>
            </a:pPr>
            <a:r>
              <a:rPr lang="en-US" sz="2250" dirty="0"/>
              <a:t>Both the House and Senate introduced the Family Farm and Small Business Exemption Act, which would restore exemptions for family farms and small businesses under the Free Application for Federal Student Aid (FAFSA). </a:t>
            </a:r>
          </a:p>
        </p:txBody>
      </p:sp>
      <p:pic>
        <p:nvPicPr>
          <p:cNvPr id="5" name="Picture 4">
            <a:extLst>
              <a:ext uri="{FF2B5EF4-FFF2-40B4-BE49-F238E27FC236}">
                <a16:creationId xmlns:a16="http://schemas.microsoft.com/office/drawing/2014/main" id="{647E8058-1623-E02C-2CDF-99EEB0462E82}"/>
              </a:ext>
            </a:extLst>
          </p:cNvPr>
          <p:cNvPicPr>
            <a:picLocks noChangeAspect="1"/>
          </p:cNvPicPr>
          <p:nvPr/>
        </p:nvPicPr>
        <p:blipFill rotWithShape="1">
          <a:blip r:embed="rId3"/>
          <a:srcRect l="13744" t="25542"/>
          <a:stretch/>
        </p:blipFill>
        <p:spPr>
          <a:xfrm>
            <a:off x="6071347" y="4154093"/>
            <a:ext cx="2739693" cy="2225813"/>
          </a:xfrm>
          <a:prstGeom prst="rect">
            <a:avLst/>
          </a:prstGeom>
        </p:spPr>
      </p:pic>
      <p:sp>
        <p:nvSpPr>
          <p:cNvPr id="11" name="TextBox 10">
            <a:extLst>
              <a:ext uri="{FF2B5EF4-FFF2-40B4-BE49-F238E27FC236}">
                <a16:creationId xmlns:a16="http://schemas.microsoft.com/office/drawing/2014/main" id="{016D4ED7-4148-2D6E-8D09-28508BD9B5E4}"/>
              </a:ext>
            </a:extLst>
          </p:cNvPr>
          <p:cNvSpPr txBox="1"/>
          <p:nvPr/>
        </p:nvSpPr>
        <p:spPr>
          <a:xfrm>
            <a:off x="413497" y="4378961"/>
            <a:ext cx="5328398" cy="1823576"/>
          </a:xfrm>
          <a:prstGeom prst="rect">
            <a:avLst/>
          </a:prstGeom>
          <a:noFill/>
        </p:spPr>
        <p:txBody>
          <a:bodyPr wrap="square">
            <a:spAutoFit/>
          </a:bodyPr>
          <a:lstStyle/>
          <a:p>
            <a:r>
              <a:rPr lang="en-US" sz="2250">
                <a:latin typeface="Cambria" panose="02040503050406030204" pitchFamily="18" charset="0"/>
                <a:ea typeface="Cambria" panose="02040503050406030204" pitchFamily="18" charset="0"/>
                <a:hlinkClick r:id="rId4"/>
              </a:rPr>
              <a:t>https://www.congress.gov/bill/118th-congress/house-bill/1250/text?s=1&amp;r=7</a:t>
            </a:r>
            <a:r>
              <a:rPr lang="en-US" sz="2250">
                <a:latin typeface="Cambria" panose="02040503050406030204" pitchFamily="18" charset="0"/>
                <a:ea typeface="Cambria" panose="02040503050406030204" pitchFamily="18" charset="0"/>
              </a:rPr>
              <a:t> </a:t>
            </a:r>
          </a:p>
          <a:p>
            <a:endParaRPr lang="en-US" sz="2250">
              <a:latin typeface="Cambria" panose="02040503050406030204" pitchFamily="18" charset="0"/>
              <a:ea typeface="Cambria" panose="02040503050406030204" pitchFamily="18" charset="0"/>
            </a:endParaRPr>
          </a:p>
          <a:p>
            <a:r>
              <a:rPr lang="en-US" sz="2250">
                <a:latin typeface="Cambria" panose="02040503050406030204" pitchFamily="18" charset="0"/>
                <a:ea typeface="Cambria" panose="02040503050406030204" pitchFamily="18" charset="0"/>
                <a:hlinkClick r:id="rId5"/>
              </a:rPr>
              <a:t>https://www.congress.gov/bill/118th-congress/senate-bill/1237</a:t>
            </a:r>
            <a:r>
              <a:rPr lang="en-US" sz="2250">
                <a:latin typeface="Cambria" panose="02040503050406030204" pitchFamily="18" charset="0"/>
                <a:ea typeface="Cambria" panose="02040503050406030204" pitchFamily="18" charset="0"/>
              </a:rPr>
              <a:t> </a:t>
            </a:r>
          </a:p>
        </p:txBody>
      </p:sp>
    </p:spTree>
    <p:extLst>
      <p:ext uri="{BB962C8B-B14F-4D97-AF65-F5344CB8AC3E}">
        <p14:creationId xmlns:p14="http://schemas.microsoft.com/office/powerpoint/2010/main" val="783554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0720E-7D79-49B0-90A7-DE68E409E2FD}"/>
              </a:ext>
            </a:extLst>
          </p:cNvPr>
          <p:cNvSpPr>
            <a:spLocks noGrp="1"/>
          </p:cNvSpPr>
          <p:nvPr>
            <p:ph type="title"/>
          </p:nvPr>
        </p:nvSpPr>
        <p:spPr/>
        <p:txBody>
          <a:bodyPr/>
          <a:lstStyle/>
          <a:p>
            <a:r>
              <a:rPr lang="en-US" dirty="0"/>
              <a:t>Financial Aid Overview</a:t>
            </a:r>
          </a:p>
        </p:txBody>
      </p:sp>
      <p:sp>
        <p:nvSpPr>
          <p:cNvPr id="4" name="Slide Number Placeholder 3">
            <a:extLst>
              <a:ext uri="{FF2B5EF4-FFF2-40B4-BE49-F238E27FC236}">
                <a16:creationId xmlns:a16="http://schemas.microsoft.com/office/drawing/2014/main" id="{C0028E54-8266-4E75-A0CD-5479490C6583}"/>
              </a:ext>
            </a:extLst>
          </p:cNvPr>
          <p:cNvSpPr>
            <a:spLocks noGrp="1"/>
          </p:cNvSpPr>
          <p:nvPr>
            <p:ph type="sldNum" sz="quarter" idx="12"/>
          </p:nvPr>
        </p:nvSpPr>
        <p:spPr/>
        <p:txBody>
          <a:bodyPr/>
          <a:lstStyle/>
          <a:p>
            <a:fld id="{DEE5BC03-7CE3-4FE3-BC0A-0ACCA8AC1F24}" type="slidenum">
              <a:rPr lang="en-US" smtClean="0"/>
              <a:pPr/>
              <a:t>4</a:t>
            </a:fld>
            <a:endParaRPr lang="en-US" dirty="0"/>
          </a:p>
        </p:txBody>
      </p:sp>
      <p:graphicFrame>
        <p:nvGraphicFramePr>
          <p:cNvPr id="60" name="Diagram 59">
            <a:extLst>
              <a:ext uri="{FF2B5EF4-FFF2-40B4-BE49-F238E27FC236}">
                <a16:creationId xmlns:a16="http://schemas.microsoft.com/office/drawing/2014/main" id="{9983AC4C-3A85-4DFC-A21E-0006A4C5E78F}"/>
              </a:ext>
            </a:extLst>
          </p:cNvPr>
          <p:cNvGraphicFramePr/>
          <p:nvPr>
            <p:extLst>
              <p:ext uri="{D42A27DB-BD31-4B8C-83A1-F6EECF244321}">
                <p14:modId xmlns:p14="http://schemas.microsoft.com/office/powerpoint/2010/main" val="1436456657"/>
              </p:ext>
            </p:extLst>
          </p:nvPr>
        </p:nvGraphicFramePr>
        <p:xfrm>
          <a:off x="927504" y="2291453"/>
          <a:ext cx="7083981" cy="42480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2258442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7EEDC-C9FC-37F5-9936-786E767578D1}"/>
              </a:ext>
            </a:extLst>
          </p:cNvPr>
          <p:cNvSpPr>
            <a:spLocks noGrp="1"/>
          </p:cNvSpPr>
          <p:nvPr>
            <p:ph type="title"/>
          </p:nvPr>
        </p:nvSpPr>
        <p:spPr/>
        <p:txBody>
          <a:bodyPr>
            <a:normAutofit/>
          </a:bodyPr>
          <a:lstStyle/>
          <a:p>
            <a:r>
              <a:rPr lang="en-US" sz="3300"/>
              <a:t>More Languages Available</a:t>
            </a:r>
          </a:p>
        </p:txBody>
      </p:sp>
      <p:sp>
        <p:nvSpPr>
          <p:cNvPr id="3" name="Content Placeholder 2">
            <a:extLst>
              <a:ext uri="{FF2B5EF4-FFF2-40B4-BE49-F238E27FC236}">
                <a16:creationId xmlns:a16="http://schemas.microsoft.com/office/drawing/2014/main" id="{F25D6599-F334-F6C0-AE5E-66E106C5107C}"/>
              </a:ext>
            </a:extLst>
          </p:cNvPr>
          <p:cNvSpPr>
            <a:spLocks noGrp="1"/>
          </p:cNvSpPr>
          <p:nvPr>
            <p:ph idx="1"/>
          </p:nvPr>
        </p:nvSpPr>
        <p:spPr>
          <a:xfrm>
            <a:off x="216042" y="2383346"/>
            <a:ext cx="4624900" cy="3257550"/>
          </a:xfrm>
        </p:spPr>
        <p:txBody>
          <a:bodyPr>
            <a:normAutofit/>
          </a:bodyPr>
          <a:lstStyle/>
          <a:p>
            <a:r>
              <a:rPr lang="en-US" sz="2250"/>
              <a:t>The FAFSA form will become available in English and Spanish</a:t>
            </a:r>
          </a:p>
          <a:p>
            <a:r>
              <a:rPr lang="en-US" sz="2250"/>
              <a:t>Additional translation services and support for 9 other languages will be available through the Department of Education office of Federal Student Aid's (FSA) contact center.</a:t>
            </a:r>
          </a:p>
          <a:p>
            <a:pPr marL="0" indent="0">
              <a:buNone/>
            </a:pPr>
            <a:endParaRPr lang="en-US" sz="2475"/>
          </a:p>
        </p:txBody>
      </p:sp>
      <p:pic>
        <p:nvPicPr>
          <p:cNvPr id="5" name="Picture 4">
            <a:extLst>
              <a:ext uri="{FF2B5EF4-FFF2-40B4-BE49-F238E27FC236}">
                <a16:creationId xmlns:a16="http://schemas.microsoft.com/office/drawing/2014/main" id="{EC28F85C-3D9D-DDDC-EC51-2489E883D3E3}"/>
              </a:ext>
            </a:extLst>
          </p:cNvPr>
          <p:cNvPicPr>
            <a:picLocks noChangeAspect="1"/>
          </p:cNvPicPr>
          <p:nvPr/>
        </p:nvPicPr>
        <p:blipFill>
          <a:blip r:embed="rId3"/>
          <a:stretch>
            <a:fillRect/>
          </a:stretch>
        </p:blipFill>
        <p:spPr>
          <a:xfrm>
            <a:off x="5181367" y="2614587"/>
            <a:ext cx="3686967" cy="1749580"/>
          </a:xfrm>
          <a:prstGeom prst="rect">
            <a:avLst/>
          </a:prstGeom>
        </p:spPr>
      </p:pic>
      <p:sp>
        <p:nvSpPr>
          <p:cNvPr id="7" name="TextBox 6">
            <a:extLst>
              <a:ext uri="{FF2B5EF4-FFF2-40B4-BE49-F238E27FC236}">
                <a16:creationId xmlns:a16="http://schemas.microsoft.com/office/drawing/2014/main" id="{C7D36B0B-84AC-3CA7-E1E3-839077730EBA}"/>
              </a:ext>
            </a:extLst>
          </p:cNvPr>
          <p:cNvSpPr txBox="1"/>
          <p:nvPr/>
        </p:nvSpPr>
        <p:spPr>
          <a:xfrm>
            <a:off x="5181367" y="4433500"/>
            <a:ext cx="3746591" cy="553998"/>
          </a:xfrm>
          <a:prstGeom prst="rect">
            <a:avLst/>
          </a:prstGeom>
          <a:noFill/>
        </p:spPr>
        <p:txBody>
          <a:bodyPr wrap="square">
            <a:spAutoFit/>
          </a:bodyPr>
          <a:lstStyle/>
          <a:p>
            <a:r>
              <a:rPr lang="en-US" sz="1500">
                <a:latin typeface="Cambria" panose="02040503050406030204" pitchFamily="18" charset="0"/>
                <a:ea typeface="Cambria" panose="02040503050406030204" pitchFamily="18" charset="0"/>
              </a:rPr>
              <a:t>https://studentaid.gov/help-center/contact</a:t>
            </a:r>
          </a:p>
        </p:txBody>
      </p:sp>
    </p:spTree>
    <p:extLst>
      <p:ext uri="{BB962C8B-B14F-4D97-AF65-F5344CB8AC3E}">
        <p14:creationId xmlns:p14="http://schemas.microsoft.com/office/powerpoint/2010/main" val="2757756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7EEDC-C9FC-37F5-9936-786E767578D1}"/>
              </a:ext>
            </a:extLst>
          </p:cNvPr>
          <p:cNvSpPr>
            <a:spLocks noGrp="1"/>
          </p:cNvSpPr>
          <p:nvPr>
            <p:ph type="title"/>
          </p:nvPr>
        </p:nvSpPr>
        <p:spPr/>
        <p:txBody>
          <a:bodyPr>
            <a:normAutofit/>
          </a:bodyPr>
          <a:lstStyle/>
          <a:p>
            <a:r>
              <a:rPr lang="en-US" sz="3300"/>
              <a:t>Other Changes</a:t>
            </a:r>
          </a:p>
        </p:txBody>
      </p:sp>
      <p:sp>
        <p:nvSpPr>
          <p:cNvPr id="3" name="Content Placeholder 2">
            <a:extLst>
              <a:ext uri="{FF2B5EF4-FFF2-40B4-BE49-F238E27FC236}">
                <a16:creationId xmlns:a16="http://schemas.microsoft.com/office/drawing/2014/main" id="{F25D6599-F334-F6C0-AE5E-66E106C5107C}"/>
              </a:ext>
            </a:extLst>
          </p:cNvPr>
          <p:cNvSpPr>
            <a:spLocks noGrp="1"/>
          </p:cNvSpPr>
          <p:nvPr>
            <p:ph idx="1"/>
          </p:nvPr>
        </p:nvSpPr>
        <p:spPr>
          <a:xfrm>
            <a:off x="971550" y="2148168"/>
            <a:ext cx="7200900" cy="1916206"/>
          </a:xfrm>
        </p:spPr>
        <p:txBody>
          <a:bodyPr>
            <a:normAutofit/>
          </a:bodyPr>
          <a:lstStyle/>
          <a:p>
            <a:r>
              <a:rPr lang="en-US" sz="2250"/>
              <a:t>Students can list up to 20 schools on their FAFSA.</a:t>
            </a:r>
          </a:p>
          <a:p>
            <a:r>
              <a:rPr lang="en-US" sz="2250"/>
              <a:t>The student will be required to complete the demographic section, the information provided will not be sent to the colleges.  </a:t>
            </a:r>
          </a:p>
          <a:p>
            <a:endParaRPr lang="en-US"/>
          </a:p>
        </p:txBody>
      </p:sp>
      <p:pic>
        <p:nvPicPr>
          <p:cNvPr id="4" name="Picture 3" descr="Screenshot of the introduction to the Student Demographics section, which informs the student that the next series of pages will ask about their sex, race and ethnicity, citizenship, legal residence, and education.">
            <a:extLst>
              <a:ext uri="{FF2B5EF4-FFF2-40B4-BE49-F238E27FC236}">
                <a16:creationId xmlns:a16="http://schemas.microsoft.com/office/drawing/2014/main" id="{BA6ABE14-F371-C53C-AD66-D849E76449A5}"/>
              </a:ext>
            </a:extLst>
          </p:cNvPr>
          <p:cNvPicPr>
            <a:picLocks noChangeAspect="1"/>
          </p:cNvPicPr>
          <p:nvPr/>
        </p:nvPicPr>
        <p:blipFill>
          <a:blip r:embed="rId3"/>
          <a:stretch>
            <a:fillRect/>
          </a:stretch>
        </p:blipFill>
        <p:spPr>
          <a:xfrm>
            <a:off x="2114179" y="3983691"/>
            <a:ext cx="4915643" cy="1714112"/>
          </a:xfrm>
          <a:prstGeom prst="rect">
            <a:avLst/>
          </a:prstGeom>
          <a:ln w="12700">
            <a:solidFill>
              <a:schemeClr val="tx1"/>
            </a:solidFill>
          </a:ln>
        </p:spPr>
      </p:pic>
    </p:spTree>
    <p:extLst>
      <p:ext uri="{BB962C8B-B14F-4D97-AF65-F5344CB8AC3E}">
        <p14:creationId xmlns:p14="http://schemas.microsoft.com/office/powerpoint/2010/main" val="2551618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7EEDC-C9FC-37F5-9936-786E767578D1}"/>
              </a:ext>
            </a:extLst>
          </p:cNvPr>
          <p:cNvSpPr>
            <a:spLocks noGrp="1"/>
          </p:cNvSpPr>
          <p:nvPr>
            <p:ph type="title"/>
          </p:nvPr>
        </p:nvSpPr>
        <p:spPr>
          <a:xfrm>
            <a:off x="790161" y="1108630"/>
            <a:ext cx="8353839" cy="777638"/>
          </a:xfrm>
        </p:spPr>
        <p:txBody>
          <a:bodyPr>
            <a:noAutofit/>
          </a:bodyPr>
          <a:lstStyle/>
          <a:p>
            <a:r>
              <a:rPr lang="en-US" sz="3300"/>
              <a:t>FAFSA Submission Summary</a:t>
            </a:r>
          </a:p>
        </p:txBody>
      </p:sp>
      <p:sp>
        <p:nvSpPr>
          <p:cNvPr id="3" name="Content Placeholder 2">
            <a:extLst>
              <a:ext uri="{FF2B5EF4-FFF2-40B4-BE49-F238E27FC236}">
                <a16:creationId xmlns:a16="http://schemas.microsoft.com/office/drawing/2014/main" id="{F25D6599-F334-F6C0-AE5E-66E106C5107C}"/>
              </a:ext>
            </a:extLst>
          </p:cNvPr>
          <p:cNvSpPr>
            <a:spLocks noGrp="1"/>
          </p:cNvSpPr>
          <p:nvPr>
            <p:ph idx="1"/>
          </p:nvPr>
        </p:nvSpPr>
        <p:spPr>
          <a:xfrm>
            <a:off x="282884" y="2421888"/>
            <a:ext cx="3729222" cy="3257550"/>
          </a:xfrm>
        </p:spPr>
        <p:txBody>
          <a:bodyPr/>
          <a:lstStyle/>
          <a:p>
            <a:r>
              <a:rPr lang="en-US" sz="2250"/>
              <a:t>The Student Aid Report (SAR) will be referred to as the FAFSA Submission Summary</a:t>
            </a:r>
          </a:p>
          <a:p>
            <a:r>
              <a:rPr lang="en-US" sz="2250"/>
              <a:t>Reminds students to request an adjustment for special circumstances </a:t>
            </a:r>
          </a:p>
          <a:p>
            <a:pPr marL="0" indent="0">
              <a:buNone/>
            </a:pPr>
            <a:endParaRPr lang="en-US"/>
          </a:p>
        </p:txBody>
      </p:sp>
      <p:pic>
        <p:nvPicPr>
          <p:cNvPr id="4" name="Picture 3" descr="Screenshot of the FAFSA Submission Summary, which informs the student the date their FAFSA form was submitted, the day it was processed, and their data release number. Below that, the student can view their eligibility overview, FAFSA answers, their school information, and next steps. ">
            <a:extLst>
              <a:ext uri="{FF2B5EF4-FFF2-40B4-BE49-F238E27FC236}">
                <a16:creationId xmlns:a16="http://schemas.microsoft.com/office/drawing/2014/main" id="{75507A48-B38C-6571-3EF2-49746D6D078C}"/>
              </a:ext>
            </a:extLst>
          </p:cNvPr>
          <p:cNvPicPr>
            <a:picLocks noChangeAspect="1"/>
          </p:cNvPicPr>
          <p:nvPr/>
        </p:nvPicPr>
        <p:blipFill>
          <a:blip r:embed="rId3"/>
          <a:stretch>
            <a:fillRect/>
          </a:stretch>
        </p:blipFill>
        <p:spPr>
          <a:xfrm>
            <a:off x="4328272" y="2108155"/>
            <a:ext cx="4532845" cy="1115777"/>
          </a:xfrm>
          <a:prstGeom prst="rect">
            <a:avLst/>
          </a:prstGeom>
          <a:ln w="12700">
            <a:noFill/>
          </a:ln>
        </p:spPr>
      </p:pic>
      <p:pic>
        <p:nvPicPr>
          <p:cNvPr id="6" name="Picture 5" descr="Screenshot continuation of the FAFSA Submission Summary. Hyperlinks provide the student with the option to view information about their student aid in the Aid Summary and to compare schools using the College Scorecard. ">
            <a:extLst>
              <a:ext uri="{FF2B5EF4-FFF2-40B4-BE49-F238E27FC236}">
                <a16:creationId xmlns:a16="http://schemas.microsoft.com/office/drawing/2014/main" id="{AA0F5261-A0EA-FD10-8880-86E0102C808F}"/>
              </a:ext>
            </a:extLst>
          </p:cNvPr>
          <p:cNvPicPr>
            <a:picLocks noChangeAspect="1"/>
          </p:cNvPicPr>
          <p:nvPr/>
        </p:nvPicPr>
        <p:blipFill rotWithShape="1">
          <a:blip r:embed="rId4"/>
          <a:srcRect b="7331"/>
          <a:stretch/>
        </p:blipFill>
        <p:spPr>
          <a:xfrm>
            <a:off x="4454496" y="2986455"/>
            <a:ext cx="4109846" cy="2920166"/>
          </a:xfrm>
          <a:prstGeom prst="rect">
            <a:avLst/>
          </a:prstGeom>
          <a:ln w="12700">
            <a:noFill/>
          </a:ln>
        </p:spPr>
      </p:pic>
    </p:spTree>
    <p:extLst>
      <p:ext uri="{BB962C8B-B14F-4D97-AF65-F5344CB8AC3E}">
        <p14:creationId xmlns:p14="http://schemas.microsoft.com/office/powerpoint/2010/main" val="295529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87EEDC-C9FC-37F5-9936-786E767578D1}"/>
              </a:ext>
            </a:extLst>
          </p:cNvPr>
          <p:cNvSpPr>
            <a:spLocks noGrp="1"/>
          </p:cNvSpPr>
          <p:nvPr>
            <p:ph type="title"/>
          </p:nvPr>
        </p:nvSpPr>
        <p:spPr>
          <a:xfrm>
            <a:off x="790161" y="1108630"/>
            <a:ext cx="8353839" cy="777638"/>
          </a:xfrm>
        </p:spPr>
        <p:txBody>
          <a:bodyPr>
            <a:noAutofit/>
          </a:bodyPr>
          <a:lstStyle/>
          <a:p>
            <a:r>
              <a:rPr lang="en-US" sz="3300"/>
              <a:t>FAFSA Submission Summary</a:t>
            </a:r>
          </a:p>
        </p:txBody>
      </p:sp>
      <p:sp>
        <p:nvSpPr>
          <p:cNvPr id="6" name="TextBox 5">
            <a:extLst>
              <a:ext uri="{FF2B5EF4-FFF2-40B4-BE49-F238E27FC236}">
                <a16:creationId xmlns:a16="http://schemas.microsoft.com/office/drawing/2014/main" id="{FD56D12C-2B31-1C70-5807-8F720566F493}"/>
              </a:ext>
            </a:extLst>
          </p:cNvPr>
          <p:cNvSpPr txBox="1"/>
          <p:nvPr/>
        </p:nvSpPr>
        <p:spPr>
          <a:xfrm>
            <a:off x="477079" y="2217084"/>
            <a:ext cx="3803303" cy="3185487"/>
          </a:xfrm>
          <a:prstGeom prst="rect">
            <a:avLst/>
          </a:prstGeom>
          <a:noFill/>
        </p:spPr>
        <p:txBody>
          <a:bodyPr rot="0" spcFirstLastPara="0" vertOverflow="overflow" horzOverflow="overflow" vert="horz" wrap="square" lIns="68580" tIns="34290" rIns="68580" bIns="34290" numCol="1" spcCol="0" rtlCol="0" fromWordArt="0" anchor="t" anchorCtr="0" forceAA="0" compatLnSpc="1">
            <a:prstTxWarp prst="textNoShape">
              <a:avLst/>
            </a:prstTxWarp>
            <a:spAutoFit/>
          </a:bodyPr>
          <a:lstStyle/>
          <a:p>
            <a:r>
              <a:rPr lang="en-US" sz="2250">
                <a:solidFill>
                  <a:srgbClr val="191918"/>
                </a:solidFill>
                <a:latin typeface="Cambria" panose="02040503050406030204" pitchFamily="18" charset="0"/>
                <a:ea typeface="Cambria" panose="02040503050406030204" pitchFamily="18" charset="0"/>
                <a:cs typeface="Arial"/>
              </a:rPr>
              <a:t>On the FAFSA Form Answers tab, the student sees the answers that they and, if applicable, their contributor(s) provided on their FAFSA form. If any of the provided answers are incorrect, the student can choose to start a correction. </a:t>
            </a:r>
            <a:endParaRPr lang="en-US" sz="2250">
              <a:latin typeface="Cambria" panose="02040503050406030204" pitchFamily="18" charset="0"/>
              <a:ea typeface="Cambria" panose="02040503050406030204" pitchFamily="18" charset="0"/>
              <a:cs typeface="Arial"/>
            </a:endParaRPr>
          </a:p>
        </p:txBody>
      </p:sp>
      <p:pic>
        <p:nvPicPr>
          <p:cNvPr id="8" name="Picture 7" descr="Screenshot continuation of the FAFSA Submission Summary, which displays the FAFSA answers tab. Each of the five sections of the FAFSA form are listed, which the student can expand and collapse to view the information that was provided. A button displays the option to “Make a Correction.” ">
            <a:extLst>
              <a:ext uri="{FF2B5EF4-FFF2-40B4-BE49-F238E27FC236}">
                <a16:creationId xmlns:a16="http://schemas.microsoft.com/office/drawing/2014/main" id="{F8A48753-955F-FB90-A760-0C50140E1880}"/>
              </a:ext>
            </a:extLst>
          </p:cNvPr>
          <p:cNvPicPr>
            <a:picLocks noChangeAspect="1"/>
          </p:cNvPicPr>
          <p:nvPr/>
        </p:nvPicPr>
        <p:blipFill>
          <a:blip r:embed="rId3"/>
          <a:stretch>
            <a:fillRect/>
          </a:stretch>
        </p:blipFill>
        <p:spPr>
          <a:xfrm>
            <a:off x="5168501" y="2082969"/>
            <a:ext cx="3419340" cy="3739754"/>
          </a:xfrm>
          <a:prstGeom prst="rect">
            <a:avLst/>
          </a:prstGeom>
          <a:ln w="12700">
            <a:solidFill>
              <a:schemeClr val="tx1"/>
            </a:solidFill>
          </a:ln>
        </p:spPr>
      </p:pic>
    </p:spTree>
    <p:extLst>
      <p:ext uri="{BB962C8B-B14F-4D97-AF65-F5344CB8AC3E}">
        <p14:creationId xmlns:p14="http://schemas.microsoft.com/office/powerpoint/2010/main" val="3846904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AC817A-5B76-69FE-20C5-85FB5E7E31A2}"/>
              </a:ext>
            </a:extLst>
          </p:cNvPr>
          <p:cNvSpPr>
            <a:spLocks noGrp="1"/>
          </p:cNvSpPr>
          <p:nvPr>
            <p:ph type="title"/>
          </p:nvPr>
        </p:nvSpPr>
        <p:spPr/>
        <p:txBody>
          <a:bodyPr>
            <a:normAutofit fontScale="90000"/>
          </a:bodyPr>
          <a:lstStyle/>
          <a:p>
            <a:r>
              <a:rPr lang="en-US" sz="3300"/>
              <a:t>2024–25 FAFSA Form Preview Presentation </a:t>
            </a:r>
          </a:p>
        </p:txBody>
      </p:sp>
      <p:pic>
        <p:nvPicPr>
          <p:cNvPr id="5" name="Content Placeholder 4">
            <a:extLst>
              <a:ext uri="{FF2B5EF4-FFF2-40B4-BE49-F238E27FC236}">
                <a16:creationId xmlns:a16="http://schemas.microsoft.com/office/drawing/2014/main" id="{AE0453DD-663A-24D0-0B67-8316975B863E}"/>
              </a:ext>
            </a:extLst>
          </p:cNvPr>
          <p:cNvPicPr>
            <a:picLocks noGrp="1" noChangeAspect="1"/>
          </p:cNvPicPr>
          <p:nvPr>
            <p:ph idx="1"/>
          </p:nvPr>
        </p:nvPicPr>
        <p:blipFill>
          <a:blip r:embed="rId2"/>
          <a:stretch>
            <a:fillRect/>
          </a:stretch>
        </p:blipFill>
        <p:spPr>
          <a:xfrm>
            <a:off x="1826000" y="2121274"/>
            <a:ext cx="5492000" cy="2997608"/>
          </a:xfrm>
        </p:spPr>
      </p:pic>
      <p:sp>
        <p:nvSpPr>
          <p:cNvPr id="7" name="TextBox 6">
            <a:extLst>
              <a:ext uri="{FF2B5EF4-FFF2-40B4-BE49-F238E27FC236}">
                <a16:creationId xmlns:a16="http://schemas.microsoft.com/office/drawing/2014/main" id="{C588BFE5-F616-D9BD-0BA2-B3BCE449AA87}"/>
              </a:ext>
            </a:extLst>
          </p:cNvPr>
          <p:cNvSpPr txBox="1"/>
          <p:nvPr/>
        </p:nvSpPr>
        <p:spPr>
          <a:xfrm>
            <a:off x="332815" y="5065093"/>
            <a:ext cx="8478371" cy="784830"/>
          </a:xfrm>
          <a:prstGeom prst="rect">
            <a:avLst/>
          </a:prstGeom>
          <a:noFill/>
        </p:spPr>
        <p:txBody>
          <a:bodyPr wrap="square">
            <a:spAutoFit/>
          </a:bodyPr>
          <a:lstStyle/>
          <a:p>
            <a:r>
              <a:rPr lang="en-US" sz="2250" u="sng">
                <a:solidFill>
                  <a:srgbClr val="0563C1"/>
                </a:solidFill>
                <a:latin typeface="Cambria" panose="02040503050406030204" pitchFamily="18" charset="0"/>
                <a:ea typeface="Cambria" panose="02040503050406030204" pitchFamily="18" charset="0"/>
                <a:cs typeface="Times New Roman" panose="02020603050405020304" pitchFamily="18" charset="0"/>
                <a:hlinkClick r:id="rId3"/>
              </a:rPr>
              <a:t>https://fsapartners.ed.gov/knowledge-center/library/application-processing/2023-07-31/2024-25-fafsa-form-preview-presentation</a:t>
            </a:r>
            <a:r>
              <a:rPr lang="en-US" sz="2250">
                <a:latin typeface="Cambria" panose="02040503050406030204" pitchFamily="18" charset="0"/>
                <a:ea typeface="Cambria" panose="02040503050406030204" pitchFamily="18" charset="0"/>
                <a:cs typeface="Times New Roman" panose="02020603050405020304" pitchFamily="18" charset="0"/>
              </a:rPr>
              <a:t> </a:t>
            </a:r>
            <a:endParaRPr lang="en-US" sz="225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51304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96E5-E140-4FA8-B604-42B01B837BDE}"/>
              </a:ext>
            </a:extLst>
          </p:cNvPr>
          <p:cNvSpPr>
            <a:spLocks noGrp="1"/>
          </p:cNvSpPr>
          <p:nvPr>
            <p:ph type="title"/>
          </p:nvPr>
        </p:nvSpPr>
        <p:spPr/>
        <p:txBody>
          <a:bodyPr>
            <a:normAutofit/>
          </a:bodyPr>
          <a:lstStyle/>
          <a:p>
            <a:r>
              <a:rPr lang="en-US" sz="3300"/>
              <a:t>FAFSA Simplification Act Trainings</a:t>
            </a:r>
          </a:p>
        </p:txBody>
      </p:sp>
      <p:sp>
        <p:nvSpPr>
          <p:cNvPr id="3" name="Content Placeholder 2">
            <a:extLst>
              <a:ext uri="{FF2B5EF4-FFF2-40B4-BE49-F238E27FC236}">
                <a16:creationId xmlns:a16="http://schemas.microsoft.com/office/drawing/2014/main" id="{74573275-B1A7-4239-809B-38666ADC1E96}"/>
              </a:ext>
            </a:extLst>
          </p:cNvPr>
          <p:cNvSpPr>
            <a:spLocks noGrp="1"/>
          </p:cNvSpPr>
          <p:nvPr>
            <p:ph idx="1"/>
          </p:nvPr>
        </p:nvSpPr>
        <p:spPr>
          <a:xfrm>
            <a:off x="971550" y="5503249"/>
            <a:ext cx="7200900" cy="350693"/>
          </a:xfrm>
        </p:spPr>
        <p:txBody>
          <a:bodyPr>
            <a:noAutofit/>
          </a:bodyPr>
          <a:lstStyle/>
          <a:p>
            <a:pPr marL="0" indent="0" algn="ctr">
              <a:buNone/>
            </a:pPr>
            <a:r>
              <a:rPr lang="en-US" sz="2250"/>
              <a:t>https://wsac.wa.gov/aim-higher-training</a:t>
            </a:r>
          </a:p>
        </p:txBody>
      </p:sp>
      <p:pic>
        <p:nvPicPr>
          <p:cNvPr id="6" name="Picture 5">
            <a:extLst>
              <a:ext uri="{FF2B5EF4-FFF2-40B4-BE49-F238E27FC236}">
                <a16:creationId xmlns:a16="http://schemas.microsoft.com/office/drawing/2014/main" id="{83E57D8D-538E-80B0-F98E-7F13B1D6A97F}"/>
              </a:ext>
            </a:extLst>
          </p:cNvPr>
          <p:cNvPicPr>
            <a:picLocks noChangeAspect="1"/>
          </p:cNvPicPr>
          <p:nvPr/>
        </p:nvPicPr>
        <p:blipFill>
          <a:blip r:embed="rId3"/>
          <a:stretch>
            <a:fillRect/>
          </a:stretch>
        </p:blipFill>
        <p:spPr>
          <a:xfrm>
            <a:off x="1584080" y="2138631"/>
            <a:ext cx="5975841" cy="3170499"/>
          </a:xfrm>
          <a:prstGeom prst="rect">
            <a:avLst/>
          </a:prstGeom>
        </p:spPr>
      </p:pic>
    </p:spTree>
    <p:extLst>
      <p:ext uri="{BB962C8B-B14F-4D97-AF65-F5344CB8AC3E}">
        <p14:creationId xmlns:p14="http://schemas.microsoft.com/office/powerpoint/2010/main" val="3948118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96E5-E140-4FA8-B604-42B01B837BDE}"/>
              </a:ext>
            </a:extLst>
          </p:cNvPr>
          <p:cNvSpPr>
            <a:spLocks noGrp="1"/>
          </p:cNvSpPr>
          <p:nvPr>
            <p:ph type="title"/>
          </p:nvPr>
        </p:nvSpPr>
        <p:spPr>
          <a:xfrm>
            <a:off x="769776" y="1048600"/>
            <a:ext cx="8285902" cy="777638"/>
          </a:xfrm>
        </p:spPr>
        <p:txBody>
          <a:bodyPr>
            <a:noAutofit/>
          </a:bodyPr>
          <a:lstStyle/>
          <a:p>
            <a:r>
              <a:rPr lang="en-US" sz="3300"/>
              <a:t>FAFSA Simplification Federal Student Aid Resources</a:t>
            </a:r>
          </a:p>
        </p:txBody>
      </p:sp>
      <p:sp>
        <p:nvSpPr>
          <p:cNvPr id="3" name="Content Placeholder 2">
            <a:extLst>
              <a:ext uri="{FF2B5EF4-FFF2-40B4-BE49-F238E27FC236}">
                <a16:creationId xmlns:a16="http://schemas.microsoft.com/office/drawing/2014/main" id="{74573275-B1A7-4239-809B-38666ADC1E96}"/>
              </a:ext>
            </a:extLst>
          </p:cNvPr>
          <p:cNvSpPr>
            <a:spLocks noGrp="1"/>
          </p:cNvSpPr>
          <p:nvPr>
            <p:ph idx="1"/>
          </p:nvPr>
        </p:nvSpPr>
        <p:spPr>
          <a:xfrm>
            <a:off x="376545" y="5956600"/>
            <a:ext cx="7651719" cy="1971675"/>
          </a:xfrm>
        </p:spPr>
        <p:txBody>
          <a:bodyPr>
            <a:normAutofit/>
          </a:bodyPr>
          <a:lstStyle/>
          <a:p>
            <a:pPr marL="0" indent="0" algn="ctr">
              <a:buNone/>
            </a:pPr>
            <a:r>
              <a:rPr lang="en-US" sz="2250" dirty="0">
                <a:hlinkClick r:id="rId3"/>
              </a:rPr>
              <a:t>https://financialaidtoolkit.ed.gov/tk/announcement-detail.jsp?id=better-fafsa-better-future</a:t>
            </a:r>
            <a:r>
              <a:rPr lang="en-US" sz="2250" dirty="0"/>
              <a:t> </a:t>
            </a:r>
          </a:p>
        </p:txBody>
      </p:sp>
      <p:pic>
        <p:nvPicPr>
          <p:cNvPr id="6" name="Picture 5">
            <a:extLst>
              <a:ext uri="{FF2B5EF4-FFF2-40B4-BE49-F238E27FC236}">
                <a16:creationId xmlns:a16="http://schemas.microsoft.com/office/drawing/2014/main" id="{A1BC999F-01C0-5721-BB61-52F02F7C5494}"/>
              </a:ext>
            </a:extLst>
          </p:cNvPr>
          <p:cNvPicPr>
            <a:picLocks noChangeAspect="1"/>
          </p:cNvPicPr>
          <p:nvPr/>
        </p:nvPicPr>
        <p:blipFill rotWithShape="1">
          <a:blip r:embed="rId4"/>
          <a:srcRect b="5829"/>
          <a:stretch/>
        </p:blipFill>
        <p:spPr>
          <a:xfrm>
            <a:off x="1687222" y="2131436"/>
            <a:ext cx="5526398" cy="3677964"/>
          </a:xfrm>
          <a:prstGeom prst="rect">
            <a:avLst/>
          </a:prstGeom>
        </p:spPr>
      </p:pic>
    </p:spTree>
    <p:extLst>
      <p:ext uri="{BB962C8B-B14F-4D97-AF65-F5344CB8AC3E}">
        <p14:creationId xmlns:p14="http://schemas.microsoft.com/office/powerpoint/2010/main" val="3324521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96E5-E140-4FA8-B604-42B01B837BDE}"/>
              </a:ext>
            </a:extLst>
          </p:cNvPr>
          <p:cNvSpPr>
            <a:spLocks noGrp="1"/>
          </p:cNvSpPr>
          <p:nvPr>
            <p:ph type="title"/>
          </p:nvPr>
        </p:nvSpPr>
        <p:spPr>
          <a:xfrm>
            <a:off x="769776" y="1048600"/>
            <a:ext cx="8131628" cy="777638"/>
          </a:xfrm>
        </p:spPr>
        <p:txBody>
          <a:bodyPr>
            <a:noAutofit/>
          </a:bodyPr>
          <a:lstStyle/>
          <a:p>
            <a:r>
              <a:rPr lang="en-US" sz="3300"/>
              <a:t>FAFSA Simplification Fact Sheet: Overview</a:t>
            </a:r>
          </a:p>
        </p:txBody>
      </p:sp>
      <p:sp>
        <p:nvSpPr>
          <p:cNvPr id="3" name="Content Placeholder 2">
            <a:extLst>
              <a:ext uri="{FF2B5EF4-FFF2-40B4-BE49-F238E27FC236}">
                <a16:creationId xmlns:a16="http://schemas.microsoft.com/office/drawing/2014/main" id="{74573275-B1A7-4239-809B-38666ADC1E96}"/>
              </a:ext>
            </a:extLst>
          </p:cNvPr>
          <p:cNvSpPr>
            <a:spLocks noGrp="1"/>
          </p:cNvSpPr>
          <p:nvPr>
            <p:ph idx="1"/>
          </p:nvPr>
        </p:nvSpPr>
        <p:spPr>
          <a:xfrm>
            <a:off x="4672668" y="3160373"/>
            <a:ext cx="3863539" cy="1619665"/>
          </a:xfrm>
        </p:spPr>
        <p:txBody>
          <a:bodyPr>
            <a:noAutofit/>
          </a:bodyPr>
          <a:lstStyle/>
          <a:p>
            <a:pPr marL="0" indent="0" algn="ctr">
              <a:buNone/>
            </a:pPr>
            <a:r>
              <a:rPr lang="en-US" sz="2250" dirty="0">
                <a:hlinkClick r:id="rId3"/>
              </a:rPr>
              <a:t>https://financialaidtoolkit.ed.gov/resources/fafsa-simplification-fact-sheet.pdf</a:t>
            </a:r>
            <a:r>
              <a:rPr lang="en-US" sz="2250" dirty="0"/>
              <a:t> </a:t>
            </a:r>
          </a:p>
        </p:txBody>
      </p:sp>
      <p:pic>
        <p:nvPicPr>
          <p:cNvPr id="8" name="Picture 7">
            <a:extLst>
              <a:ext uri="{FF2B5EF4-FFF2-40B4-BE49-F238E27FC236}">
                <a16:creationId xmlns:a16="http://schemas.microsoft.com/office/drawing/2014/main" id="{10CB8F68-B5E1-DDD7-683F-5D1C03F2BCAA}"/>
              </a:ext>
            </a:extLst>
          </p:cNvPr>
          <p:cNvPicPr>
            <a:picLocks noChangeAspect="1"/>
          </p:cNvPicPr>
          <p:nvPr/>
        </p:nvPicPr>
        <p:blipFill>
          <a:blip r:embed="rId4"/>
          <a:stretch>
            <a:fillRect/>
          </a:stretch>
        </p:blipFill>
        <p:spPr>
          <a:xfrm>
            <a:off x="607794" y="2131012"/>
            <a:ext cx="3606043" cy="3678387"/>
          </a:xfrm>
          <a:prstGeom prst="rect">
            <a:avLst/>
          </a:prstGeom>
        </p:spPr>
      </p:pic>
    </p:spTree>
    <p:extLst>
      <p:ext uri="{BB962C8B-B14F-4D97-AF65-F5344CB8AC3E}">
        <p14:creationId xmlns:p14="http://schemas.microsoft.com/office/powerpoint/2010/main" val="11647079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96E5-E140-4FA8-B604-42B01B837BDE}"/>
              </a:ext>
            </a:extLst>
          </p:cNvPr>
          <p:cNvSpPr>
            <a:spLocks noGrp="1"/>
          </p:cNvSpPr>
          <p:nvPr>
            <p:ph type="title"/>
          </p:nvPr>
        </p:nvSpPr>
        <p:spPr>
          <a:xfrm>
            <a:off x="769776" y="1048600"/>
            <a:ext cx="8131628" cy="777638"/>
          </a:xfrm>
        </p:spPr>
        <p:txBody>
          <a:bodyPr>
            <a:noAutofit/>
          </a:bodyPr>
          <a:lstStyle/>
          <a:p>
            <a:r>
              <a:rPr lang="en-US" sz="3300"/>
              <a:t>FAFSA Simplification Fact Sheet: Student Aid Index</a:t>
            </a:r>
          </a:p>
        </p:txBody>
      </p:sp>
      <p:sp>
        <p:nvSpPr>
          <p:cNvPr id="3" name="Content Placeholder 2">
            <a:extLst>
              <a:ext uri="{FF2B5EF4-FFF2-40B4-BE49-F238E27FC236}">
                <a16:creationId xmlns:a16="http://schemas.microsoft.com/office/drawing/2014/main" id="{74573275-B1A7-4239-809B-38666ADC1E96}"/>
              </a:ext>
            </a:extLst>
          </p:cNvPr>
          <p:cNvSpPr>
            <a:spLocks noGrp="1"/>
          </p:cNvSpPr>
          <p:nvPr>
            <p:ph idx="1"/>
          </p:nvPr>
        </p:nvSpPr>
        <p:spPr>
          <a:xfrm>
            <a:off x="424648" y="3310059"/>
            <a:ext cx="3714644" cy="1231324"/>
          </a:xfrm>
        </p:spPr>
        <p:txBody>
          <a:bodyPr>
            <a:normAutofit/>
          </a:bodyPr>
          <a:lstStyle/>
          <a:p>
            <a:pPr marL="0" indent="0">
              <a:buNone/>
            </a:pPr>
            <a:r>
              <a:rPr lang="en-US" sz="2250">
                <a:hlinkClick r:id="rId3"/>
              </a:rPr>
              <a:t>https://financialaidtoolkit.ed.gov/resources/bfbf-sai.pdf</a:t>
            </a:r>
            <a:r>
              <a:rPr lang="en-US" sz="2250"/>
              <a:t> </a:t>
            </a:r>
          </a:p>
        </p:txBody>
      </p:sp>
      <p:pic>
        <p:nvPicPr>
          <p:cNvPr id="10" name="Picture 9">
            <a:extLst>
              <a:ext uri="{FF2B5EF4-FFF2-40B4-BE49-F238E27FC236}">
                <a16:creationId xmlns:a16="http://schemas.microsoft.com/office/drawing/2014/main" id="{14FC268A-8F0F-713F-38D5-639F5041370F}"/>
              </a:ext>
            </a:extLst>
          </p:cNvPr>
          <p:cNvPicPr>
            <a:picLocks noChangeAspect="1"/>
          </p:cNvPicPr>
          <p:nvPr/>
        </p:nvPicPr>
        <p:blipFill rotWithShape="1">
          <a:blip r:embed="rId4"/>
          <a:srcRect b="21212"/>
          <a:stretch/>
        </p:blipFill>
        <p:spPr>
          <a:xfrm>
            <a:off x="4309630" y="2041812"/>
            <a:ext cx="4698332" cy="3767818"/>
          </a:xfrm>
          <a:prstGeom prst="rect">
            <a:avLst/>
          </a:prstGeom>
        </p:spPr>
      </p:pic>
    </p:spTree>
    <p:extLst>
      <p:ext uri="{BB962C8B-B14F-4D97-AF65-F5344CB8AC3E}">
        <p14:creationId xmlns:p14="http://schemas.microsoft.com/office/powerpoint/2010/main" val="2416423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B3BCB-B5FB-43F4-8DD4-6AEE4485FBA7}"/>
              </a:ext>
            </a:extLst>
          </p:cNvPr>
          <p:cNvSpPr>
            <a:spLocks noGrp="1"/>
          </p:cNvSpPr>
          <p:nvPr>
            <p:ph type="title"/>
          </p:nvPr>
        </p:nvSpPr>
        <p:spPr/>
        <p:txBody>
          <a:bodyPr>
            <a:normAutofit/>
          </a:bodyPr>
          <a:lstStyle/>
          <a:p>
            <a:r>
              <a:rPr lang="en-US" sz="3300"/>
              <a:t>Resources: FAFSA Demo System</a:t>
            </a:r>
          </a:p>
        </p:txBody>
      </p:sp>
      <p:sp>
        <p:nvSpPr>
          <p:cNvPr id="3" name="Content Placeholder 2">
            <a:extLst>
              <a:ext uri="{FF2B5EF4-FFF2-40B4-BE49-F238E27FC236}">
                <a16:creationId xmlns:a16="http://schemas.microsoft.com/office/drawing/2014/main" id="{7E628771-5050-4A39-9610-78AC8BA9E131}"/>
              </a:ext>
            </a:extLst>
          </p:cNvPr>
          <p:cNvSpPr>
            <a:spLocks noGrp="1"/>
          </p:cNvSpPr>
          <p:nvPr>
            <p:ph idx="1"/>
          </p:nvPr>
        </p:nvSpPr>
        <p:spPr>
          <a:xfrm>
            <a:off x="182269" y="2228850"/>
            <a:ext cx="4764881" cy="3621881"/>
          </a:xfrm>
        </p:spPr>
        <p:txBody>
          <a:bodyPr>
            <a:normAutofit/>
          </a:bodyPr>
          <a:lstStyle/>
          <a:p>
            <a:pPr marL="0" indent="0" algn="ctr">
              <a:buNone/>
            </a:pPr>
            <a:r>
              <a:rPr lang="en-US" sz="2100">
                <a:ea typeface="Cambria" panose="02040503050406030204" pitchFamily="18" charset="0"/>
              </a:rPr>
              <a:t>FAFSA demo system provides a way for you to show students, parents, and staff, how to use FAFSA on the Web.  The 24/25 FAFSA Demo will be available the Sunday before the application opens </a:t>
            </a:r>
          </a:p>
        </p:txBody>
      </p:sp>
      <p:pic>
        <p:nvPicPr>
          <p:cNvPr id="5" name="Picture 4">
            <a:extLst>
              <a:ext uri="{FF2B5EF4-FFF2-40B4-BE49-F238E27FC236}">
                <a16:creationId xmlns:a16="http://schemas.microsoft.com/office/drawing/2014/main" id="{AF147B36-4227-449A-83C5-AE18E3A2F168}"/>
              </a:ext>
            </a:extLst>
          </p:cNvPr>
          <p:cNvPicPr>
            <a:picLocks noChangeAspect="1"/>
          </p:cNvPicPr>
          <p:nvPr/>
        </p:nvPicPr>
        <p:blipFill>
          <a:blip r:embed="rId3"/>
          <a:stretch>
            <a:fillRect/>
          </a:stretch>
        </p:blipFill>
        <p:spPr>
          <a:xfrm>
            <a:off x="5072062" y="2228850"/>
            <a:ext cx="3636170" cy="3498866"/>
          </a:xfrm>
          <a:prstGeom prst="rect">
            <a:avLst/>
          </a:prstGeom>
        </p:spPr>
      </p:pic>
      <p:pic>
        <p:nvPicPr>
          <p:cNvPr id="7" name="Picture 6" descr="Qr code&#10;&#10;Description automatically generated">
            <a:extLst>
              <a:ext uri="{FF2B5EF4-FFF2-40B4-BE49-F238E27FC236}">
                <a16:creationId xmlns:a16="http://schemas.microsoft.com/office/drawing/2014/main" id="{B2134278-A0FE-406B-9F98-3C86D9E4022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6770" t="6984" r="5729" b="6559"/>
          <a:stretch/>
        </p:blipFill>
        <p:spPr>
          <a:xfrm>
            <a:off x="1896494" y="3904803"/>
            <a:ext cx="1586255" cy="1567371"/>
          </a:xfrm>
          <a:prstGeom prst="rect">
            <a:avLst/>
          </a:prstGeom>
        </p:spPr>
      </p:pic>
      <p:sp>
        <p:nvSpPr>
          <p:cNvPr id="9" name="TextBox 8">
            <a:extLst>
              <a:ext uri="{FF2B5EF4-FFF2-40B4-BE49-F238E27FC236}">
                <a16:creationId xmlns:a16="http://schemas.microsoft.com/office/drawing/2014/main" id="{20042351-F3E8-4D4C-B8EA-C4B6715B61E4}"/>
              </a:ext>
            </a:extLst>
          </p:cNvPr>
          <p:cNvSpPr txBox="1"/>
          <p:nvPr/>
        </p:nvSpPr>
        <p:spPr>
          <a:xfrm>
            <a:off x="971550" y="5603583"/>
            <a:ext cx="3600450" cy="553998"/>
          </a:xfrm>
          <a:prstGeom prst="rect">
            <a:avLst/>
          </a:prstGeom>
          <a:noFill/>
        </p:spPr>
        <p:txBody>
          <a:bodyPr wrap="square">
            <a:spAutoFit/>
          </a:bodyPr>
          <a:lstStyle/>
          <a:p>
            <a:r>
              <a:rPr lang="en-US" sz="1500">
                <a:latin typeface="+mj-lt"/>
              </a:rPr>
              <a:t>https://fafsademo.test.ed.gov/webdemo.htm</a:t>
            </a:r>
          </a:p>
        </p:txBody>
      </p:sp>
    </p:spTree>
    <p:extLst>
      <p:ext uri="{BB962C8B-B14F-4D97-AF65-F5344CB8AC3E}">
        <p14:creationId xmlns:p14="http://schemas.microsoft.com/office/powerpoint/2010/main" val="20697004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300" dirty="0"/>
              <a:t>Sources of Financial Aid </a:t>
            </a:r>
          </a:p>
        </p:txBody>
      </p:sp>
      <p:graphicFrame>
        <p:nvGraphicFramePr>
          <p:cNvPr id="4" name="Diagram 3"/>
          <p:cNvGraphicFramePr/>
          <p:nvPr>
            <p:extLst>
              <p:ext uri="{D42A27DB-BD31-4B8C-83A1-F6EECF244321}">
                <p14:modId xmlns:p14="http://schemas.microsoft.com/office/powerpoint/2010/main" val="647812884"/>
              </p:ext>
            </p:extLst>
          </p:nvPr>
        </p:nvGraphicFramePr>
        <p:xfrm>
          <a:off x="519403" y="2961283"/>
          <a:ext cx="8014063" cy="211856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472988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68B37-3E2E-8354-BC9C-66A17CD10527}"/>
              </a:ext>
            </a:extLst>
          </p:cNvPr>
          <p:cNvSpPr>
            <a:spLocks noGrp="1"/>
          </p:cNvSpPr>
          <p:nvPr>
            <p:ph type="title"/>
          </p:nvPr>
        </p:nvSpPr>
        <p:spPr>
          <a:xfrm>
            <a:off x="798034" y="1118923"/>
            <a:ext cx="7927325" cy="777638"/>
          </a:xfrm>
        </p:spPr>
        <p:txBody>
          <a:bodyPr>
            <a:noAutofit/>
          </a:bodyPr>
          <a:lstStyle/>
          <a:p>
            <a:r>
              <a:rPr lang="en-US" sz="3300"/>
              <a:t>National College Attainment Network (NCAN) Trainings and Resources</a:t>
            </a:r>
          </a:p>
        </p:txBody>
      </p:sp>
      <p:pic>
        <p:nvPicPr>
          <p:cNvPr id="5" name="Content Placeholder 4">
            <a:extLst>
              <a:ext uri="{FF2B5EF4-FFF2-40B4-BE49-F238E27FC236}">
                <a16:creationId xmlns:a16="http://schemas.microsoft.com/office/drawing/2014/main" id="{1278F29A-8DA8-CDC6-3934-3CFDFAAE5926}"/>
              </a:ext>
            </a:extLst>
          </p:cNvPr>
          <p:cNvPicPr>
            <a:picLocks noGrp="1" noChangeAspect="1"/>
          </p:cNvPicPr>
          <p:nvPr>
            <p:ph idx="1"/>
          </p:nvPr>
        </p:nvPicPr>
        <p:blipFill>
          <a:blip r:embed="rId3"/>
          <a:stretch>
            <a:fillRect/>
          </a:stretch>
        </p:blipFill>
        <p:spPr>
          <a:xfrm>
            <a:off x="4519570" y="2707099"/>
            <a:ext cx="4288415" cy="2459948"/>
          </a:xfrm>
          <a:ln>
            <a:solidFill>
              <a:schemeClr val="tx1">
                <a:alpha val="42000"/>
              </a:schemeClr>
            </a:solidFill>
          </a:ln>
        </p:spPr>
      </p:pic>
      <p:sp>
        <p:nvSpPr>
          <p:cNvPr id="13" name="TextBox 12">
            <a:extLst>
              <a:ext uri="{FF2B5EF4-FFF2-40B4-BE49-F238E27FC236}">
                <a16:creationId xmlns:a16="http://schemas.microsoft.com/office/drawing/2014/main" id="{50947111-E28B-2E69-C53F-CE7CDEEB22C9}"/>
              </a:ext>
            </a:extLst>
          </p:cNvPr>
          <p:cNvSpPr txBox="1"/>
          <p:nvPr/>
        </p:nvSpPr>
        <p:spPr>
          <a:xfrm>
            <a:off x="4498963" y="5238396"/>
            <a:ext cx="4309022" cy="553998"/>
          </a:xfrm>
          <a:prstGeom prst="rect">
            <a:avLst/>
          </a:prstGeom>
          <a:noFill/>
        </p:spPr>
        <p:txBody>
          <a:bodyPr wrap="square">
            <a:spAutoFit/>
          </a:bodyPr>
          <a:lstStyle/>
          <a:p>
            <a:r>
              <a:rPr lang="en-US" sz="1500">
                <a:latin typeface="+mj-lt"/>
                <a:ea typeface="Cambria" panose="02040503050406030204" pitchFamily="18" charset="0"/>
              </a:rPr>
              <a:t>https://www.ncan.org/page/better-FAFSA-webinar-series</a:t>
            </a:r>
          </a:p>
        </p:txBody>
      </p:sp>
      <p:pic>
        <p:nvPicPr>
          <p:cNvPr id="17" name="Picture 16">
            <a:extLst>
              <a:ext uri="{FF2B5EF4-FFF2-40B4-BE49-F238E27FC236}">
                <a16:creationId xmlns:a16="http://schemas.microsoft.com/office/drawing/2014/main" id="{EE1DCBFC-F48F-EA54-781F-28189F20B48B}"/>
              </a:ext>
            </a:extLst>
          </p:cNvPr>
          <p:cNvPicPr>
            <a:picLocks noChangeAspect="1"/>
          </p:cNvPicPr>
          <p:nvPr/>
        </p:nvPicPr>
        <p:blipFill>
          <a:blip r:embed="rId4"/>
          <a:stretch>
            <a:fillRect/>
          </a:stretch>
        </p:blipFill>
        <p:spPr>
          <a:xfrm>
            <a:off x="4498963" y="2153729"/>
            <a:ext cx="4309022" cy="552744"/>
          </a:xfrm>
          <a:prstGeom prst="rect">
            <a:avLst/>
          </a:prstGeom>
        </p:spPr>
      </p:pic>
      <p:sp>
        <p:nvSpPr>
          <p:cNvPr id="21" name="TextBox 20">
            <a:extLst>
              <a:ext uri="{FF2B5EF4-FFF2-40B4-BE49-F238E27FC236}">
                <a16:creationId xmlns:a16="http://schemas.microsoft.com/office/drawing/2014/main" id="{47EDA161-02B7-4C23-8842-08689FBF102C}"/>
              </a:ext>
            </a:extLst>
          </p:cNvPr>
          <p:cNvSpPr txBox="1"/>
          <p:nvPr/>
        </p:nvSpPr>
        <p:spPr>
          <a:xfrm>
            <a:off x="517792" y="5238396"/>
            <a:ext cx="3493940" cy="553998"/>
          </a:xfrm>
          <a:prstGeom prst="rect">
            <a:avLst/>
          </a:prstGeom>
          <a:noFill/>
        </p:spPr>
        <p:txBody>
          <a:bodyPr wrap="square">
            <a:spAutoFit/>
          </a:bodyPr>
          <a:lstStyle/>
          <a:p>
            <a:r>
              <a:rPr lang="en-US" sz="1500">
                <a:latin typeface="+mj-lt"/>
              </a:rPr>
              <a:t>https://www.ncan.org/page/better-FAFSA</a:t>
            </a:r>
          </a:p>
        </p:txBody>
      </p:sp>
      <p:pic>
        <p:nvPicPr>
          <p:cNvPr id="25" name="Picture 24">
            <a:extLst>
              <a:ext uri="{FF2B5EF4-FFF2-40B4-BE49-F238E27FC236}">
                <a16:creationId xmlns:a16="http://schemas.microsoft.com/office/drawing/2014/main" id="{808C8B31-1447-338C-140D-7B503016DAE0}"/>
              </a:ext>
            </a:extLst>
          </p:cNvPr>
          <p:cNvPicPr>
            <a:picLocks noChangeAspect="1"/>
          </p:cNvPicPr>
          <p:nvPr/>
        </p:nvPicPr>
        <p:blipFill>
          <a:blip r:embed="rId5"/>
          <a:stretch>
            <a:fillRect/>
          </a:stretch>
        </p:blipFill>
        <p:spPr>
          <a:xfrm>
            <a:off x="435167" y="3183820"/>
            <a:ext cx="3659192" cy="1983227"/>
          </a:xfrm>
          <a:prstGeom prst="rect">
            <a:avLst/>
          </a:prstGeom>
        </p:spPr>
      </p:pic>
      <p:pic>
        <p:nvPicPr>
          <p:cNvPr id="1026" name="Picture 2">
            <a:extLst>
              <a:ext uri="{FF2B5EF4-FFF2-40B4-BE49-F238E27FC236}">
                <a16:creationId xmlns:a16="http://schemas.microsoft.com/office/drawing/2014/main" id="{2B7B30C4-B7CB-47B9-127B-4A5AD561D745}"/>
              </a:ext>
            </a:extLst>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08684" y="2126800"/>
            <a:ext cx="1492355" cy="9443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146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0096E5-E140-4FA8-B604-42B01B837BDE}"/>
              </a:ext>
            </a:extLst>
          </p:cNvPr>
          <p:cNvSpPr>
            <a:spLocks noGrp="1"/>
          </p:cNvSpPr>
          <p:nvPr>
            <p:ph type="title"/>
          </p:nvPr>
        </p:nvSpPr>
        <p:spPr>
          <a:xfrm>
            <a:off x="971550" y="1048600"/>
            <a:ext cx="7883339" cy="777638"/>
          </a:xfrm>
        </p:spPr>
        <p:txBody>
          <a:bodyPr>
            <a:normAutofit fontScale="90000"/>
          </a:bodyPr>
          <a:lstStyle/>
          <a:p>
            <a:r>
              <a:rPr lang="en-US" sz="3300"/>
              <a:t>FAFSA Simplification Act Resources - NASFAA</a:t>
            </a:r>
          </a:p>
        </p:txBody>
      </p:sp>
      <p:sp>
        <p:nvSpPr>
          <p:cNvPr id="3" name="Content Placeholder 2">
            <a:extLst>
              <a:ext uri="{FF2B5EF4-FFF2-40B4-BE49-F238E27FC236}">
                <a16:creationId xmlns:a16="http://schemas.microsoft.com/office/drawing/2014/main" id="{74573275-B1A7-4239-809B-38666ADC1E96}"/>
              </a:ext>
            </a:extLst>
          </p:cNvPr>
          <p:cNvSpPr>
            <a:spLocks noGrp="1"/>
          </p:cNvSpPr>
          <p:nvPr>
            <p:ph idx="1"/>
          </p:nvPr>
        </p:nvSpPr>
        <p:spPr>
          <a:xfrm>
            <a:off x="171452" y="2108793"/>
            <a:ext cx="3778809" cy="3700607"/>
          </a:xfrm>
        </p:spPr>
        <p:txBody>
          <a:bodyPr>
            <a:normAutofit fontScale="92500" lnSpcReduction="10000"/>
          </a:bodyPr>
          <a:lstStyle/>
          <a:p>
            <a:pPr marL="0" indent="0">
              <a:buNone/>
            </a:pPr>
            <a:endParaRPr lang="en-US" sz="2100"/>
          </a:p>
          <a:p>
            <a:pPr marL="0" indent="0">
              <a:buNone/>
            </a:pPr>
            <a:endParaRPr lang="en-US" sz="2100"/>
          </a:p>
          <a:p>
            <a:pPr marL="0" indent="0">
              <a:buNone/>
            </a:pPr>
            <a:r>
              <a:rPr lang="en-US" sz="2400"/>
              <a:t>This chart summarizes changes to the Federal Methodology formula and Pell grants from 2021 through the 2024-25 award year.</a:t>
            </a:r>
          </a:p>
          <a:p>
            <a:pPr marL="0" indent="0">
              <a:buNone/>
            </a:pPr>
            <a:r>
              <a:rPr lang="en-US" sz="2400">
                <a:hlinkClick r:id="rId3"/>
              </a:rPr>
              <a:t>https://www.nasfaa.org/uploads/documents/FAFSA_Methodology_Determination_Pell_Title_IV.pdf</a:t>
            </a:r>
            <a:r>
              <a:rPr lang="en-US" sz="2400"/>
              <a:t> </a:t>
            </a:r>
          </a:p>
        </p:txBody>
      </p:sp>
      <p:sp>
        <p:nvSpPr>
          <p:cNvPr id="10" name="TextBox 9">
            <a:extLst>
              <a:ext uri="{FF2B5EF4-FFF2-40B4-BE49-F238E27FC236}">
                <a16:creationId xmlns:a16="http://schemas.microsoft.com/office/drawing/2014/main" id="{E4FF2CAA-2769-4B2B-8DF5-4EFAEDD9EC04}"/>
              </a:ext>
            </a:extLst>
          </p:cNvPr>
          <p:cNvSpPr txBox="1"/>
          <p:nvPr/>
        </p:nvSpPr>
        <p:spPr>
          <a:xfrm>
            <a:off x="171452" y="2048281"/>
            <a:ext cx="8801097" cy="438582"/>
          </a:xfrm>
          <a:prstGeom prst="rect">
            <a:avLst/>
          </a:prstGeom>
          <a:noFill/>
        </p:spPr>
        <p:txBody>
          <a:bodyPr wrap="square">
            <a:spAutoFit/>
          </a:bodyPr>
          <a:lstStyle/>
          <a:p>
            <a:pPr algn="ctr"/>
            <a:r>
              <a:rPr lang="en-US" sz="2250">
                <a:latin typeface="Cambria" panose="02040503050406030204" pitchFamily="18" charset="0"/>
                <a:ea typeface="Cambria" panose="02040503050406030204" pitchFamily="18" charset="0"/>
              </a:rPr>
              <a:t>2024-25 Federal Methodology and Pell Formula Changes Flowchart</a:t>
            </a:r>
          </a:p>
        </p:txBody>
      </p:sp>
      <p:pic>
        <p:nvPicPr>
          <p:cNvPr id="8" name="Picture 7">
            <a:extLst>
              <a:ext uri="{FF2B5EF4-FFF2-40B4-BE49-F238E27FC236}">
                <a16:creationId xmlns:a16="http://schemas.microsoft.com/office/drawing/2014/main" id="{906418FE-08D0-9C18-3694-05D78D288900}"/>
              </a:ext>
            </a:extLst>
          </p:cNvPr>
          <p:cNvPicPr>
            <a:picLocks noChangeAspect="1"/>
          </p:cNvPicPr>
          <p:nvPr/>
        </p:nvPicPr>
        <p:blipFill>
          <a:blip r:embed="rId4"/>
          <a:stretch>
            <a:fillRect/>
          </a:stretch>
        </p:blipFill>
        <p:spPr>
          <a:xfrm>
            <a:off x="4316415" y="2524291"/>
            <a:ext cx="4289979" cy="3282043"/>
          </a:xfrm>
          <a:prstGeom prst="rect">
            <a:avLst/>
          </a:prstGeom>
        </p:spPr>
      </p:pic>
    </p:spTree>
    <p:extLst>
      <p:ext uri="{BB962C8B-B14F-4D97-AF65-F5344CB8AC3E}">
        <p14:creationId xmlns:p14="http://schemas.microsoft.com/office/powerpoint/2010/main" val="146566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7267" y="1459660"/>
            <a:ext cx="8306960" cy="777638"/>
          </a:xfrm>
        </p:spPr>
        <p:txBody>
          <a:bodyPr>
            <a:noAutofit/>
          </a:bodyPr>
          <a:lstStyle/>
          <a:p>
            <a:r>
              <a:rPr lang="en-US" sz="3300" dirty="0"/>
              <a:t>WSAC College Access Resource Padlet</a:t>
            </a:r>
          </a:p>
        </p:txBody>
      </p:sp>
      <p:sp>
        <p:nvSpPr>
          <p:cNvPr id="10" name="TextBox 9">
            <a:extLst>
              <a:ext uri="{FF2B5EF4-FFF2-40B4-BE49-F238E27FC236}">
                <a16:creationId xmlns:a16="http://schemas.microsoft.com/office/drawing/2014/main" id="{C84C0C1E-B58E-427F-8627-E2DAF8464E1B}"/>
              </a:ext>
            </a:extLst>
          </p:cNvPr>
          <p:cNvSpPr txBox="1"/>
          <p:nvPr/>
        </p:nvSpPr>
        <p:spPr>
          <a:xfrm>
            <a:off x="971550" y="5924545"/>
            <a:ext cx="6131261" cy="369332"/>
          </a:xfrm>
          <a:prstGeom prst="rect">
            <a:avLst/>
          </a:prstGeom>
          <a:noFill/>
        </p:spPr>
        <p:txBody>
          <a:bodyPr wrap="square">
            <a:spAutoFit/>
          </a:bodyPr>
          <a:lstStyle/>
          <a:p>
            <a:r>
              <a:rPr lang="en-US" dirty="0">
                <a:latin typeface="+mj-lt"/>
              </a:rPr>
              <a:t>https://padlet.com/christinaw12/cxbz1z64bch5jbsf</a:t>
            </a:r>
          </a:p>
        </p:txBody>
      </p:sp>
      <p:pic>
        <p:nvPicPr>
          <p:cNvPr id="4" name="Picture 3">
            <a:extLst>
              <a:ext uri="{FF2B5EF4-FFF2-40B4-BE49-F238E27FC236}">
                <a16:creationId xmlns:a16="http://schemas.microsoft.com/office/drawing/2014/main" id="{7CBD42F9-DE8E-7BB9-0EC5-626CA549D8B6}"/>
              </a:ext>
            </a:extLst>
          </p:cNvPr>
          <p:cNvPicPr>
            <a:picLocks noChangeAspect="1"/>
          </p:cNvPicPr>
          <p:nvPr/>
        </p:nvPicPr>
        <p:blipFill rotWithShape="1">
          <a:blip r:embed="rId3"/>
          <a:srcRect b="16547"/>
          <a:stretch/>
        </p:blipFill>
        <p:spPr>
          <a:xfrm>
            <a:off x="577267" y="2105728"/>
            <a:ext cx="8126191" cy="3818817"/>
          </a:xfrm>
          <a:prstGeom prst="rect">
            <a:avLst/>
          </a:prstGeom>
        </p:spPr>
      </p:pic>
    </p:spTree>
    <p:extLst>
      <p:ext uri="{BB962C8B-B14F-4D97-AF65-F5344CB8AC3E}">
        <p14:creationId xmlns:p14="http://schemas.microsoft.com/office/powerpoint/2010/main" val="11694489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sz="3000" dirty="0"/>
              <a:t>Resource: Student Loan Advocate </a:t>
            </a:r>
          </a:p>
        </p:txBody>
      </p:sp>
      <p:sp>
        <p:nvSpPr>
          <p:cNvPr id="5" name="Slide Number Placeholder 4"/>
          <p:cNvSpPr>
            <a:spLocks noGrp="1"/>
          </p:cNvSpPr>
          <p:nvPr>
            <p:ph type="sldNum" sz="quarter" idx="4294967295"/>
          </p:nvPr>
        </p:nvSpPr>
        <p:spPr/>
        <p:txBody>
          <a:bodyPr/>
          <a:lstStyle/>
          <a:p>
            <a:pPr defTabSz="685800">
              <a:defRPr/>
            </a:pPr>
            <a:endParaRPr lang="en-US" sz="1350" dirty="0">
              <a:solidFill>
                <a:srgbClr val="3F3F3F"/>
              </a:solidFill>
              <a:latin typeface="Rockwell" panose="02060603020205020403"/>
            </a:endParaRPr>
          </a:p>
        </p:txBody>
      </p:sp>
      <p:sp>
        <p:nvSpPr>
          <p:cNvPr id="2" name="Content Placeholder 1">
            <a:extLst>
              <a:ext uri="{FF2B5EF4-FFF2-40B4-BE49-F238E27FC236}">
                <a16:creationId xmlns:a16="http://schemas.microsoft.com/office/drawing/2014/main" id="{840AC4F8-5EC8-4ECC-B318-251DA266216B}"/>
              </a:ext>
            </a:extLst>
          </p:cNvPr>
          <p:cNvSpPr>
            <a:spLocks noGrp="1"/>
          </p:cNvSpPr>
          <p:nvPr>
            <p:ph idx="1"/>
          </p:nvPr>
        </p:nvSpPr>
        <p:spPr>
          <a:xfrm>
            <a:off x="328613" y="3203095"/>
            <a:ext cx="8429625" cy="2398556"/>
          </a:xfrm>
        </p:spPr>
        <p:txBody>
          <a:bodyPr/>
          <a:lstStyle/>
          <a:p>
            <a:pPr marL="0" indent="0">
              <a:buNone/>
            </a:pPr>
            <a:r>
              <a:rPr lang="en-US" sz="2100" b="1" dirty="0">
                <a:latin typeface="+mj-lt"/>
                <a:ea typeface="Cambria" panose="02040503050406030204" pitchFamily="18" charset="0"/>
              </a:rPr>
              <a:t>Student Loan Education Course </a:t>
            </a:r>
            <a:r>
              <a:rPr lang="en-US" sz="2100" dirty="0">
                <a:latin typeface="+mj-lt"/>
                <a:ea typeface="Cambria" panose="02040503050406030204" pitchFamily="18" charset="0"/>
              </a:rPr>
              <a:t>at</a:t>
            </a:r>
            <a:r>
              <a:rPr lang="da-DK" sz="2100" dirty="0">
                <a:latin typeface="+mj-lt"/>
                <a:ea typeface="Cambria" panose="02040503050406030204" pitchFamily="18" charset="0"/>
              </a:rPr>
              <a:t> </a:t>
            </a:r>
            <a:r>
              <a:rPr lang="da-DK" sz="2100" dirty="0">
                <a:latin typeface="+mj-lt"/>
                <a:ea typeface="Cambria" panose="02040503050406030204" pitchFamily="18" charset="0"/>
                <a:hlinkClick r:id="rId3"/>
              </a:rPr>
              <a:t>studentloaned.wa.gov</a:t>
            </a:r>
            <a:r>
              <a:rPr lang="da-DK" sz="2100" dirty="0">
                <a:latin typeface="+mj-lt"/>
                <a:ea typeface="Cambria" panose="02040503050406030204" pitchFamily="18" charset="0"/>
              </a:rPr>
              <a:t> provides </a:t>
            </a:r>
            <a:r>
              <a:rPr lang="en-US" sz="2100" dirty="0">
                <a:latin typeface="+mj-lt"/>
                <a:ea typeface="Cambria" panose="02040503050406030204" pitchFamily="18" charset="0"/>
              </a:rPr>
              <a:t>information on applying for aid, comparing award letters, knowing how much aid a student needs, and repayment topics with 4 tracks:</a:t>
            </a:r>
          </a:p>
          <a:p>
            <a:pPr lvl="1">
              <a:lnSpc>
                <a:spcPct val="100000"/>
              </a:lnSpc>
              <a:spcBef>
                <a:spcPts val="0"/>
              </a:spcBef>
            </a:pPr>
            <a:r>
              <a:rPr lang="en-US" sz="1800" dirty="0">
                <a:latin typeface="+mj-lt"/>
                <a:ea typeface="Cambria" panose="02040503050406030204" pitchFamily="18" charset="0"/>
              </a:rPr>
              <a:t>Preparing for school</a:t>
            </a:r>
          </a:p>
          <a:p>
            <a:pPr lvl="1">
              <a:lnSpc>
                <a:spcPct val="100000"/>
              </a:lnSpc>
              <a:spcBef>
                <a:spcPts val="0"/>
              </a:spcBef>
            </a:pPr>
            <a:r>
              <a:rPr lang="en-US" sz="1800" dirty="0">
                <a:latin typeface="+mj-lt"/>
                <a:ea typeface="Cambria" panose="02040503050406030204" pitchFamily="18" charset="0"/>
              </a:rPr>
              <a:t>Understanding my loans</a:t>
            </a:r>
          </a:p>
          <a:p>
            <a:pPr lvl="1">
              <a:lnSpc>
                <a:spcPct val="100000"/>
              </a:lnSpc>
              <a:spcBef>
                <a:spcPts val="0"/>
              </a:spcBef>
            </a:pPr>
            <a:r>
              <a:rPr lang="en-US" sz="1800" dirty="0">
                <a:latin typeface="+mj-lt"/>
                <a:ea typeface="Cambria" panose="02040503050406030204" pitchFamily="18" charset="0"/>
              </a:rPr>
              <a:t>Loan Repayment</a:t>
            </a:r>
          </a:p>
          <a:p>
            <a:pPr lvl="1">
              <a:lnSpc>
                <a:spcPct val="100000"/>
              </a:lnSpc>
              <a:spcBef>
                <a:spcPts val="0"/>
              </a:spcBef>
            </a:pPr>
            <a:r>
              <a:rPr lang="en-US" sz="1800" dirty="0">
                <a:latin typeface="+mj-lt"/>
                <a:ea typeface="Cambria" panose="02040503050406030204" pitchFamily="18" charset="0"/>
              </a:rPr>
              <a:t>Supporting my child’s education</a:t>
            </a:r>
          </a:p>
          <a:p>
            <a:pPr marL="0" indent="0">
              <a:buNone/>
            </a:pPr>
            <a:endParaRPr lang="en-US" dirty="0"/>
          </a:p>
        </p:txBody>
      </p:sp>
      <p:sp>
        <p:nvSpPr>
          <p:cNvPr id="8" name="TextBox 7">
            <a:extLst>
              <a:ext uri="{FF2B5EF4-FFF2-40B4-BE49-F238E27FC236}">
                <a16:creationId xmlns:a16="http://schemas.microsoft.com/office/drawing/2014/main" id="{19268CBB-52C5-4EEC-9B44-7514F89F59CA}"/>
              </a:ext>
            </a:extLst>
          </p:cNvPr>
          <p:cNvSpPr txBox="1"/>
          <p:nvPr/>
        </p:nvSpPr>
        <p:spPr>
          <a:xfrm>
            <a:off x="328613" y="2215545"/>
            <a:ext cx="8586788" cy="923330"/>
          </a:xfrm>
          <a:prstGeom prst="rect">
            <a:avLst/>
          </a:prstGeom>
          <a:solidFill>
            <a:schemeClr val="accent2"/>
          </a:solidFill>
        </p:spPr>
        <p:txBody>
          <a:bodyPr wrap="square" rtlCol="0">
            <a:spAutoFit/>
          </a:bodyPr>
          <a:lstStyle/>
          <a:p>
            <a:pPr algn="ctr"/>
            <a:r>
              <a:rPr lang="en-US" b="1">
                <a:solidFill>
                  <a:schemeClr val="bg1"/>
                </a:solidFill>
                <a:latin typeface="+mj-lt"/>
                <a:ea typeface="Cambria" panose="02040503050406030204" pitchFamily="18" charset="0"/>
              </a:rPr>
              <a:t>Supports current &amp; future student loan borrowers in Washington</a:t>
            </a:r>
          </a:p>
          <a:p>
            <a:pPr algn="ctr"/>
            <a:r>
              <a:rPr lang="en-US">
                <a:solidFill>
                  <a:schemeClr val="bg1"/>
                </a:solidFill>
                <a:latin typeface="+mj-lt"/>
                <a:ea typeface="Cambria" panose="02040503050406030204" pitchFamily="18" charset="0"/>
              </a:rPr>
              <a:t>loanadvocate@wsac.wa.gov or </a:t>
            </a:r>
            <a:r>
              <a:rPr lang="en-US" u="sng">
                <a:solidFill>
                  <a:schemeClr val="bg1"/>
                </a:solidFill>
                <a:latin typeface="+mj-lt"/>
                <a:ea typeface="Cambria" panose="02040503050406030204" pitchFamily="18" charset="0"/>
              </a:rPr>
              <a:t>wsac.wa.gov/loan-advocacy</a:t>
            </a:r>
          </a:p>
          <a:p>
            <a:pPr algn="ctr"/>
            <a:r>
              <a:rPr lang="en-US">
                <a:solidFill>
                  <a:schemeClr val="bg1"/>
                </a:solidFill>
                <a:latin typeface="+mj-lt"/>
                <a:ea typeface="Cambria" panose="02040503050406030204" pitchFamily="18" charset="0"/>
              </a:rPr>
              <a:t> 833-881-0397</a:t>
            </a:r>
          </a:p>
        </p:txBody>
      </p:sp>
    </p:spTree>
    <p:extLst>
      <p:ext uri="{BB962C8B-B14F-4D97-AF65-F5344CB8AC3E}">
        <p14:creationId xmlns:p14="http://schemas.microsoft.com/office/powerpoint/2010/main" val="185587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0"/>
          </p:nvPr>
        </p:nvSpPr>
        <p:spPr/>
        <p:txBody>
          <a:bodyPr/>
          <a:lstStyle/>
          <a:p>
            <a:pPr marL="0" indent="0">
              <a:buNone/>
            </a:pPr>
            <a:r>
              <a:rPr lang="en-US" dirty="0"/>
              <a:t>Thank you</a:t>
            </a:r>
          </a:p>
        </p:txBody>
      </p:sp>
    </p:spTree>
    <p:extLst>
      <p:ext uri="{BB962C8B-B14F-4D97-AF65-F5344CB8AC3E}">
        <p14:creationId xmlns:p14="http://schemas.microsoft.com/office/powerpoint/2010/main" val="418828627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8E07A1-1074-452E-AE6C-05F95B3172ED}"/>
              </a:ext>
            </a:extLst>
          </p:cNvPr>
          <p:cNvSpPr>
            <a:spLocks noGrp="1"/>
          </p:cNvSpPr>
          <p:nvPr>
            <p:ph type="title"/>
          </p:nvPr>
        </p:nvSpPr>
        <p:spPr/>
        <p:txBody>
          <a:bodyPr>
            <a:normAutofit/>
          </a:bodyPr>
          <a:lstStyle/>
          <a:p>
            <a:r>
              <a:rPr lang="en-US" sz="3300" dirty="0"/>
              <a:t>Grants</a:t>
            </a:r>
            <a:endParaRPr lang="en-US" sz="2400" dirty="0"/>
          </a:p>
        </p:txBody>
      </p:sp>
      <p:graphicFrame>
        <p:nvGraphicFramePr>
          <p:cNvPr id="4" name="Content Placeholder 3">
            <a:extLst>
              <a:ext uri="{FF2B5EF4-FFF2-40B4-BE49-F238E27FC236}">
                <a16:creationId xmlns:a16="http://schemas.microsoft.com/office/drawing/2014/main" id="{B7F2EBC0-DCF5-42BD-86C2-7D7DA46CC480}"/>
              </a:ext>
            </a:extLst>
          </p:cNvPr>
          <p:cNvGraphicFramePr>
            <a:graphicFrameLocks noGrp="1"/>
          </p:cNvGraphicFramePr>
          <p:nvPr>
            <p:ph idx="1"/>
            <p:extLst>
              <p:ext uri="{D42A27DB-BD31-4B8C-83A1-F6EECF244321}">
                <p14:modId xmlns:p14="http://schemas.microsoft.com/office/powerpoint/2010/main" val="905178537"/>
              </p:ext>
            </p:extLst>
          </p:nvPr>
        </p:nvGraphicFramePr>
        <p:xfrm>
          <a:off x="971550" y="2698634"/>
          <a:ext cx="7200900" cy="32575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142870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1ED826-50DD-4F59-8A60-1B74757E432C}"/>
              </a:ext>
            </a:extLst>
          </p:cNvPr>
          <p:cNvSpPr>
            <a:spLocks noGrp="1"/>
          </p:cNvSpPr>
          <p:nvPr>
            <p:ph type="title"/>
          </p:nvPr>
        </p:nvSpPr>
        <p:spPr/>
        <p:txBody>
          <a:bodyPr>
            <a:normAutofit/>
          </a:bodyPr>
          <a:lstStyle/>
          <a:p>
            <a:r>
              <a:rPr lang="en-US" sz="3300" dirty="0"/>
              <a:t>Work-Study</a:t>
            </a:r>
            <a:endParaRPr lang="en-US" sz="2400" dirty="0"/>
          </a:p>
        </p:txBody>
      </p:sp>
      <p:sp>
        <p:nvSpPr>
          <p:cNvPr id="3" name="Content Placeholder 2">
            <a:extLst>
              <a:ext uri="{FF2B5EF4-FFF2-40B4-BE49-F238E27FC236}">
                <a16:creationId xmlns:a16="http://schemas.microsoft.com/office/drawing/2014/main" id="{28F18CD3-7810-49AF-9EE3-CED26CAD2EB5}"/>
              </a:ext>
            </a:extLst>
          </p:cNvPr>
          <p:cNvSpPr>
            <a:spLocks noGrp="1"/>
          </p:cNvSpPr>
          <p:nvPr>
            <p:ph idx="1"/>
          </p:nvPr>
        </p:nvSpPr>
        <p:spPr>
          <a:xfrm>
            <a:off x="664368" y="2607049"/>
            <a:ext cx="4029076" cy="2729753"/>
          </a:xfrm>
        </p:spPr>
        <p:txBody>
          <a:bodyPr>
            <a:normAutofit fontScale="92500" lnSpcReduction="10000"/>
          </a:bodyPr>
          <a:lstStyle/>
          <a:p>
            <a:pPr marL="0" indent="0" algn="ctr">
              <a:buNone/>
            </a:pPr>
            <a:r>
              <a:rPr lang="en-US" dirty="0">
                <a:latin typeface="+mj-lt"/>
              </a:rPr>
              <a:t>Work-Study provides part-time jobs for students with financial need, allowing them to earn money to help pay education expenses. These jobs are typically on campus. </a:t>
            </a:r>
          </a:p>
        </p:txBody>
      </p:sp>
      <p:graphicFrame>
        <p:nvGraphicFramePr>
          <p:cNvPr id="4" name="Diagram 3">
            <a:extLst>
              <a:ext uri="{FF2B5EF4-FFF2-40B4-BE49-F238E27FC236}">
                <a16:creationId xmlns:a16="http://schemas.microsoft.com/office/drawing/2014/main" id="{A562051C-8317-459C-B24C-673140A61054}"/>
              </a:ext>
            </a:extLst>
          </p:cNvPr>
          <p:cNvGraphicFramePr/>
          <p:nvPr>
            <p:extLst>
              <p:ext uri="{D42A27DB-BD31-4B8C-83A1-F6EECF244321}">
                <p14:modId xmlns:p14="http://schemas.microsoft.com/office/powerpoint/2010/main" val="4072605809"/>
              </p:ext>
            </p:extLst>
          </p:nvPr>
        </p:nvGraphicFramePr>
        <p:xfrm>
          <a:off x="5414962" y="2208411"/>
          <a:ext cx="3064670" cy="35270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623158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444608-331F-4E68-AECC-67ACBE1F03EB}"/>
              </a:ext>
            </a:extLst>
          </p:cNvPr>
          <p:cNvSpPr>
            <a:spLocks noGrp="1"/>
          </p:cNvSpPr>
          <p:nvPr>
            <p:ph type="title"/>
          </p:nvPr>
        </p:nvSpPr>
        <p:spPr/>
        <p:txBody>
          <a:bodyPr/>
          <a:lstStyle/>
          <a:p>
            <a:r>
              <a:rPr lang="en-US" sz="3300" dirty="0">
                <a:solidFill>
                  <a:prstClr val="white"/>
                </a:solidFill>
                <a:latin typeface="Tw Cen MT Condensed Extra Bold" panose="020B0803020202020204" pitchFamily="34" charset="0"/>
              </a:rPr>
              <a:t>Loans</a:t>
            </a:r>
            <a:endParaRPr lang="en-US" dirty="0"/>
          </a:p>
        </p:txBody>
      </p:sp>
      <p:graphicFrame>
        <p:nvGraphicFramePr>
          <p:cNvPr id="7" name="Content Placeholder 6">
            <a:extLst>
              <a:ext uri="{FF2B5EF4-FFF2-40B4-BE49-F238E27FC236}">
                <a16:creationId xmlns:a16="http://schemas.microsoft.com/office/drawing/2014/main" id="{7005BD7A-F570-45F1-940E-43DA82E6E0FA}"/>
              </a:ext>
            </a:extLst>
          </p:cNvPr>
          <p:cNvGraphicFramePr>
            <a:graphicFrameLocks noGrp="1"/>
          </p:cNvGraphicFramePr>
          <p:nvPr>
            <p:ph sz="half" idx="2"/>
            <p:extLst>
              <p:ext uri="{D42A27DB-BD31-4B8C-83A1-F6EECF244321}">
                <p14:modId xmlns:p14="http://schemas.microsoft.com/office/powerpoint/2010/main" val="3586007345"/>
              </p:ext>
            </p:extLst>
          </p:nvPr>
        </p:nvGraphicFramePr>
        <p:xfrm>
          <a:off x="1325460" y="1822166"/>
          <a:ext cx="6509857" cy="43521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781677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05657" y="1392548"/>
            <a:ext cx="7995285" cy="777638"/>
          </a:xfrm>
        </p:spPr>
        <p:txBody>
          <a:bodyPr>
            <a:noAutofit/>
          </a:bodyPr>
          <a:lstStyle/>
          <a:p>
            <a:r>
              <a:rPr lang="en-US" sz="3300" dirty="0">
                <a:latin typeface="+mn-lt"/>
              </a:rPr>
              <a:t>FAFSA/WASFA: Rule of One</a:t>
            </a:r>
          </a:p>
        </p:txBody>
      </p:sp>
      <p:graphicFrame>
        <p:nvGraphicFramePr>
          <p:cNvPr id="4" name="Content Placeholder 3"/>
          <p:cNvGraphicFramePr>
            <a:graphicFrameLocks noGrp="1"/>
          </p:cNvGraphicFramePr>
          <p:nvPr>
            <p:ph sz="half" idx="1"/>
            <p:extLst>
              <p:ext uri="{D42A27DB-BD31-4B8C-83A1-F6EECF244321}">
                <p14:modId xmlns:p14="http://schemas.microsoft.com/office/powerpoint/2010/main" val="2740466917"/>
              </p:ext>
            </p:extLst>
          </p:nvPr>
        </p:nvGraphicFramePr>
        <p:xfrm>
          <a:off x="505657" y="2345284"/>
          <a:ext cx="8327950" cy="40890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4"/>
          <p:cNvSpPr txBox="1"/>
          <p:nvPr/>
        </p:nvSpPr>
        <p:spPr>
          <a:xfrm>
            <a:off x="4219085" y="4131888"/>
            <a:ext cx="891131" cy="461665"/>
          </a:xfrm>
          <a:prstGeom prst="rect">
            <a:avLst/>
          </a:prstGeom>
          <a:noFill/>
        </p:spPr>
        <p:txBody>
          <a:bodyPr wrap="square" rtlCol="0" anchor="ctr">
            <a:spAutoFit/>
          </a:bodyPr>
          <a:lstStyle/>
          <a:p>
            <a:pPr algn="ctr"/>
            <a:r>
              <a:rPr lang="en-US" sz="2400" b="1" u="sng" dirty="0">
                <a:latin typeface="+mj-lt"/>
              </a:rPr>
              <a:t>OR</a:t>
            </a:r>
            <a:endParaRPr lang="en-US" sz="2700" b="1" u="sng" dirty="0">
              <a:latin typeface="+mj-lt"/>
            </a:endParaRPr>
          </a:p>
        </p:txBody>
      </p:sp>
    </p:spTree>
    <p:extLst>
      <p:ext uri="{BB962C8B-B14F-4D97-AF65-F5344CB8AC3E}">
        <p14:creationId xmlns:p14="http://schemas.microsoft.com/office/powerpoint/2010/main" val="671143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SBCTC">
      <a:dk1>
        <a:srgbClr val="003764"/>
      </a:dk1>
      <a:lt1>
        <a:sysClr val="window" lastClr="FFFFFF"/>
      </a:lt1>
      <a:dk2>
        <a:srgbClr val="0071CE"/>
      </a:dk2>
      <a:lt2>
        <a:srgbClr val="C3C6C8"/>
      </a:lt2>
      <a:accent1>
        <a:srgbClr val="F4CD00"/>
      </a:accent1>
      <a:accent2>
        <a:srgbClr val="65CBC9"/>
      </a:accent2>
      <a:accent3>
        <a:srgbClr val="FFB547"/>
      </a:accent3>
      <a:accent4>
        <a:srgbClr val="00C18B"/>
      </a:accent4>
      <a:accent5>
        <a:srgbClr val="3D6489"/>
      </a:accent5>
      <a:accent6>
        <a:srgbClr val="2A70B8"/>
      </a:accent6>
      <a:hlink>
        <a:srgbClr val="0563C1"/>
      </a:hlink>
      <a:folHlink>
        <a:srgbClr val="954F72"/>
      </a:folHlink>
    </a:clrScheme>
    <a:fontScheme name="SBCTC">
      <a:majorFont>
        <a:latin typeface="Franklin Gothic Medium"/>
        <a:ea typeface=""/>
        <a:cs typeface=""/>
      </a:majorFont>
      <a:minorFont>
        <a:latin typeface="Franklin Gothic Book"/>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tclink-powerpoint-template v2" id="{CED85A2D-7819-4F95-B1E1-139EA2C259C5}" vid="{CFFCF33F-0555-4687-B7F6-3D9C7C6AE68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F948E665ECF7842A8E9F6A6D42CD1A8" ma:contentTypeVersion="513" ma:contentTypeDescription="Create a new document." ma:contentTypeScope="" ma:versionID="d440fc9625261b42707d26fb19635200">
  <xsd:schema xmlns:xsd="http://www.w3.org/2001/XMLSchema" xmlns:xs="http://www.w3.org/2001/XMLSchema" xmlns:p="http://schemas.microsoft.com/office/2006/metadata/properties" xmlns:ns1="http://schemas.microsoft.com/sharepoint/v3" xmlns:ns2="d9922a8a-c8e9-487d-95d2-c6b1c2450a72" xmlns:ns3="03e82ba2-b1c2-49ab-af23-43782fb35cbc" targetNamespace="http://schemas.microsoft.com/office/2006/metadata/properties" ma:root="true" ma:fieldsID="3bdb47f55d4bbc6b9ca2f98c66e7a660" ns1:_="" ns2:_="" ns3:_="">
    <xsd:import namespace="http://schemas.microsoft.com/sharepoint/v3"/>
    <xsd:import namespace="d9922a8a-c8e9-487d-95d2-c6b1c2450a72"/>
    <xsd:import namespace="03e82ba2-b1c2-49ab-af23-43782fb35cbc"/>
    <xsd:element name="properties">
      <xsd:complexType>
        <xsd:sequence>
          <xsd:element name="documentManagement">
            <xsd:complexType>
              <xsd:all>
                <xsd:element ref="ns2:Menu_x0020_Group" minOccurs="0"/>
                <xsd:element ref="ns2:Category" minOccurs="0"/>
                <xsd:element ref="ns2:Content_x0020_Owner" minOccurs="0"/>
                <xsd:element ref="ns3:_dlc_DocId" minOccurs="0"/>
                <xsd:element ref="ns3:_dlc_DocIdUrl" minOccurs="0"/>
                <xsd:element ref="ns3:_dlc_DocIdPersistId" minOccurs="0"/>
                <xsd:element ref="ns2:IconOverlay" minOccurs="0"/>
                <xsd:element ref="ns1:PublishingExpirationDate" minOccurs="0"/>
                <xsd:element ref="ns1:PublishingStartDate" minOccurs="0"/>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ExpirationDate" ma:index="15"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element name="PublishingStartDate" ma:index="16"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922a8a-c8e9-487d-95d2-c6b1c2450a72" elementFormDefault="qualified">
    <xsd:import namespace="http://schemas.microsoft.com/office/2006/documentManagement/types"/>
    <xsd:import namespace="http://schemas.microsoft.com/office/infopath/2007/PartnerControls"/>
    <xsd:element name="Menu_x0020_Group" ma:index="2" nillable="true" ma:displayName="Menu Group" ma:default="Publications &amp; Printing" ma:format="Dropdown" ma:internalName="Menu_x0020_Group" ma:readOnly="false">
      <xsd:simpleType>
        <xsd:restriction base="dms:Choice">
          <xsd:enumeration value="Publications &amp; Printing"/>
        </xsd:restriction>
      </xsd:simpleType>
    </xsd:element>
    <xsd:element name="Category" ma:index="3" nillable="true" ma:displayName="Category" ma:format="Dropdown" ma:internalName="Category" ma:readOnly="false">
      <xsd:simpleType>
        <xsd:restriction base="dms:Choice">
          <xsd:enumeration value="Business Cards"/>
          <xsd:enumeration value="Name Badges"/>
          <xsd:enumeration value="Logos"/>
          <xsd:enumeration value="SBCTC Templates"/>
          <xsd:enumeration value="Style Guide"/>
          <xsd:enumeration value="Zoom Backgrounds"/>
        </xsd:restriction>
      </xsd:simpleType>
    </xsd:element>
    <xsd:element name="Content_x0020_Owner" ma:index="10" nillable="true" ma:displayName="Content Owner" ma:list="UserInfo" ma:SharePointGroup="0" ma:internalName="Content_x0020_Owner" ma:readOnly="false"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IconOverlay" ma:index="14" nillable="true" ma:displayName="IconOverlay" ma:internalName="IconOverlay" ma:readOnly="false">
      <xsd:simpleType>
        <xsd:restriction base="dms:Text"/>
      </xsd:simpleType>
    </xsd:element>
    <xsd:element name="MediaServiceMetadata" ma:index="17" nillable="true" ma:displayName="MediaServiceMetadata" ma:hidden="true" ma:internalName="MediaServiceMetadata" ma:readOnly="true">
      <xsd:simpleType>
        <xsd:restriction base="dms:Note"/>
      </xsd:simpleType>
    </xsd:element>
    <xsd:element name="MediaServiceFastMetadata" ma:index="18" nillable="true" ma:displayName="MediaServiceFastMetadata" ma:hidden="true" ma:internalName="MediaServiceFast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3e82ba2-b1c2-49ab-af23-43782fb35cbc" elementFormDefault="qualified">
    <xsd:import namespace="http://schemas.microsoft.com/office/2006/documentManagement/types"/>
    <xsd:import namespace="http://schemas.microsoft.com/office/infopath/2007/PartnerControls"/>
    <xsd:element name="_dlc_DocId" ma:index="11" nillable="true" ma:displayName="Document ID Value" ma:description="The value of the document ID assigned to this item." ma:internalName="_dlc_DocId" ma:readOnly="true">
      <xsd:simpleType>
        <xsd:restriction base="dms:Text"/>
      </xsd:simpleType>
    </xsd:element>
    <xsd:element name="_dlc_DocIdUrl" ma:index="1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Content_x0020_Owner xmlns="d9922a8a-c8e9-487d-95d2-c6b1c2450a72">
      <UserInfo>
        <DisplayName>Katie Rose</DisplayName>
        <AccountId>85</AccountId>
        <AccountType/>
      </UserInfo>
    </Content_x0020_Owner>
    <IconOverlay xmlns="d9922a8a-c8e9-487d-95d2-c6b1c2450a72" xsi:nil="true"/>
    <Menu_x0020_Group xmlns="d9922a8a-c8e9-487d-95d2-c6b1c2450a72">Publications &amp; Printing</Menu_x0020_Group>
    <Category xmlns="d9922a8a-c8e9-487d-95d2-c6b1c2450a72">SBCTC Templates</Category>
    <_dlc_DocId xmlns="03e82ba2-b1c2-49ab-af23-43782fb35cbc">Z7X6SQ3F62JH-64-79</_dlc_DocId>
    <_dlc_DocIdUrl xmlns="03e82ba2-b1c2-49ab-af23-43782fb35cbc">
      <Url>https://portal.sbctc.edu/sites/Intranet/publications/_layouts/15/DocIdRedir.aspx?ID=Z7X6SQ3F62JH-64-79</Url>
      <Description>Z7X6SQ3F62JH-64-79</Description>
    </_dlc_DocIdUrl>
  </documentManagement>
</p:properties>
</file>

<file path=customXml/item4.xml><?xml version="1.0" encoding="utf-8"?>
<?mso-contentType ?>
<spe:Receivers xmlns:spe="http://schemas.microsoft.com/sharepoint/events"/>
</file>

<file path=customXml/itemProps1.xml><?xml version="1.0" encoding="utf-8"?>
<ds:datastoreItem xmlns:ds="http://schemas.openxmlformats.org/officeDocument/2006/customXml" ds:itemID="{F214FC99-DFF6-45BC-AEF5-6A3FE2AB659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d9922a8a-c8e9-487d-95d2-c6b1c2450a72"/>
    <ds:schemaRef ds:uri="03e82ba2-b1c2-49ab-af23-43782fb35cb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BDFFF1E6-28D3-4914-BD51-A7A0F7AA83A5}">
  <ds:schemaRefs>
    <ds:schemaRef ds:uri="http://schemas.microsoft.com/sharepoint/v3/contenttype/forms"/>
  </ds:schemaRefs>
</ds:datastoreItem>
</file>

<file path=customXml/itemProps3.xml><?xml version="1.0" encoding="utf-8"?>
<ds:datastoreItem xmlns:ds="http://schemas.openxmlformats.org/officeDocument/2006/customXml" ds:itemID="{D53EFADC-1D35-452E-B9D9-9BF6AB623CB5}">
  <ds:schemaRefs>
    <ds:schemaRef ds:uri="http://purl.org/dc/terms/"/>
    <ds:schemaRef ds:uri="http://schemas.microsoft.com/office/2006/metadata/properties"/>
    <ds:schemaRef ds:uri="http://schemas.microsoft.com/sharepoint/v3"/>
    <ds:schemaRef ds:uri="http://www.w3.org/XML/1998/namespace"/>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03e82ba2-b1c2-49ab-af23-43782fb35cbc"/>
    <ds:schemaRef ds:uri="d9922a8a-c8e9-487d-95d2-c6b1c2450a72"/>
    <ds:schemaRef ds:uri="http://purl.org/dc/dcmitype/"/>
  </ds:schemaRefs>
</ds:datastoreItem>
</file>

<file path=customXml/itemProps4.xml><?xml version="1.0" encoding="utf-8"?>
<ds:datastoreItem xmlns:ds="http://schemas.openxmlformats.org/officeDocument/2006/customXml" ds:itemID="{EBA701E4-5592-4DEF-8DEB-916672D17471}">
  <ds:schemaRefs>
    <ds:schemaRef ds:uri="http://schemas.microsoft.com/sharepoint/events"/>
  </ds:schemaRefs>
</ds:datastoreItem>
</file>

<file path=docProps/app.xml><?xml version="1.0" encoding="utf-8"?>
<Properties xmlns="http://schemas.openxmlformats.org/officeDocument/2006/extended-properties" xmlns:vt="http://schemas.openxmlformats.org/officeDocument/2006/docPropsVTypes">
  <Template/>
  <TotalTime>4054</TotalTime>
  <Words>3541</Words>
  <Application>Microsoft Office PowerPoint</Application>
  <PresentationFormat>On-screen Show (4:3)</PresentationFormat>
  <Paragraphs>334</Paragraphs>
  <Slides>54</Slides>
  <Notes>47</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54</vt:i4>
      </vt:variant>
    </vt:vector>
  </HeadingPairs>
  <TitlesOfParts>
    <vt:vector size="67" baseType="lpstr">
      <vt:lpstr>Arial</vt:lpstr>
      <vt:lpstr>Book Antiqua</vt:lpstr>
      <vt:lpstr>Calibri</vt:lpstr>
      <vt:lpstr>Cambria</vt:lpstr>
      <vt:lpstr>Century Gothic</vt:lpstr>
      <vt:lpstr>Franklin Gothic Book</vt:lpstr>
      <vt:lpstr>Franklin Gothic Medium</vt:lpstr>
      <vt:lpstr>Rockwell</vt:lpstr>
      <vt:lpstr>Times New Roman</vt:lpstr>
      <vt:lpstr>Tw Cen MT</vt:lpstr>
      <vt:lpstr>Tw Cen MT Condensed</vt:lpstr>
      <vt:lpstr>Tw Cen MT Condensed Extra Bold</vt:lpstr>
      <vt:lpstr>Office Theme</vt:lpstr>
      <vt:lpstr>Financial Aid Basics &amp; simplification updates</vt:lpstr>
      <vt:lpstr>Agenda</vt:lpstr>
      <vt:lpstr>Nearly Half of WA Seniors Didn’t Complete a FAFSA</vt:lpstr>
      <vt:lpstr>Financial Aid Overview</vt:lpstr>
      <vt:lpstr>Sources of Financial Aid </vt:lpstr>
      <vt:lpstr>Grants</vt:lpstr>
      <vt:lpstr>Work-Study</vt:lpstr>
      <vt:lpstr>Loans</vt:lpstr>
      <vt:lpstr>FAFSA/WASFA: Rule of One</vt:lpstr>
      <vt:lpstr>Examples of Federal Financial Aid Programs</vt:lpstr>
      <vt:lpstr>Examples of State Financial Aid</vt:lpstr>
      <vt:lpstr>Washington College Grant</vt:lpstr>
      <vt:lpstr>Washington College Grant Provides a Unique Opportunity</vt:lpstr>
      <vt:lpstr>Better FAFSA Better Future </vt:lpstr>
      <vt:lpstr>FAFSA Simplification Act</vt:lpstr>
      <vt:lpstr>FAFSA Simplification Act</vt:lpstr>
      <vt:lpstr>Changes to the 24-25 FAFSA </vt:lpstr>
      <vt:lpstr>FSA ID Now Required</vt:lpstr>
      <vt:lpstr>FSA ID Changes - Multi-Factor Authentication (MFA)</vt:lpstr>
      <vt:lpstr>PowerPoint Presentation</vt:lpstr>
      <vt:lpstr>FSA ID Changes - Back-Up Codes</vt:lpstr>
      <vt:lpstr>FSA ID Changes - FSA ID for Those Without SSN</vt:lpstr>
      <vt:lpstr>Changes to the 24-25 FAFSA </vt:lpstr>
      <vt:lpstr>FAFSA Form Landing Page</vt:lpstr>
      <vt:lpstr>FAFSA Onboarding</vt:lpstr>
      <vt:lpstr>PowerPoint Presentation</vt:lpstr>
      <vt:lpstr>Role Based Information Entry</vt:lpstr>
      <vt:lpstr>Role Based Information Entry</vt:lpstr>
      <vt:lpstr>FAFSA Form Changes – Contributor (Parents) Information</vt:lpstr>
      <vt:lpstr>FAFSA Form Changes – Contributor (Parents) Information</vt:lpstr>
      <vt:lpstr>FAFSA Form Changes - Income Information Exchange</vt:lpstr>
      <vt:lpstr>FAFSA Form Changes – Providing Consent </vt:lpstr>
      <vt:lpstr>FAFSA Form Changes - Student Aid Index (SAI)</vt:lpstr>
      <vt:lpstr>FAFSA Form Changes -Who is the Parent</vt:lpstr>
      <vt:lpstr>FAFSA Form Changes – Family Size</vt:lpstr>
      <vt:lpstr>FAFSA Form Changes – Number in College</vt:lpstr>
      <vt:lpstr>FAFSA Form Changes – Assets</vt:lpstr>
      <vt:lpstr>FAFSA Form Changes – Reporting Farms &amp; Small Businesses </vt:lpstr>
      <vt:lpstr>Proposed Legislation - H.R.1250 &amp; S.1237 Family Farm and Small Business Exemption Act</vt:lpstr>
      <vt:lpstr>More Languages Available</vt:lpstr>
      <vt:lpstr>Other Changes</vt:lpstr>
      <vt:lpstr>FAFSA Submission Summary</vt:lpstr>
      <vt:lpstr>FAFSA Submission Summary</vt:lpstr>
      <vt:lpstr>2024–25 FAFSA Form Preview Presentation </vt:lpstr>
      <vt:lpstr>FAFSA Simplification Act Trainings</vt:lpstr>
      <vt:lpstr>FAFSA Simplification Federal Student Aid Resources</vt:lpstr>
      <vt:lpstr>FAFSA Simplification Fact Sheet: Overview</vt:lpstr>
      <vt:lpstr>FAFSA Simplification Fact Sheet: Student Aid Index</vt:lpstr>
      <vt:lpstr>Resources: FAFSA Demo System</vt:lpstr>
      <vt:lpstr>National College Attainment Network (NCAN) Trainings and Resources</vt:lpstr>
      <vt:lpstr>FAFSA Simplification Act Resources - NASFAA</vt:lpstr>
      <vt:lpstr>WSAC College Access Resource Padlet</vt:lpstr>
      <vt:lpstr>Resource: Student Loan Advocate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ctcLink PowerPoint template--standard version</dc:title>
  <dc:creator>Katie Rose</dc:creator>
  <cp:lastModifiedBy>Yokiko Hayashi-Saguil</cp:lastModifiedBy>
  <cp:revision>26</cp:revision>
  <dcterms:created xsi:type="dcterms:W3CDTF">2019-07-26T22:44:15Z</dcterms:created>
  <dcterms:modified xsi:type="dcterms:W3CDTF">2023-10-12T23:43:51Z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0x0101001F948E665ECF7842A8E9F6A6D42CD1A8</vt:lpwstr>
  </property>
  <property fmtid="{D5CDD505-2E9C-101B-9397-08002B2CF9AE}" pid="3" name="_dlc_DocIdItemGuid">
    <vt:lpwstr>66812957-2943-4b4e-a31a-793b914714f7</vt:lpwstr>
  </property>
</Properties>
</file>