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4"/>
  </p:sldMasterIdLst>
  <p:notesMasterIdLst>
    <p:notesMasterId r:id="rId12"/>
  </p:notesMasterIdLst>
  <p:handoutMasterIdLst>
    <p:handoutMasterId r:id="rId13"/>
  </p:handoutMasterIdLst>
  <p:sldIdLst>
    <p:sldId id="259" r:id="rId5"/>
    <p:sldId id="501" r:id="rId6"/>
    <p:sldId id="500" r:id="rId7"/>
    <p:sldId id="304" r:id="rId8"/>
    <p:sldId id="266" r:id="rId9"/>
    <p:sldId id="499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49" autoAdjust="0"/>
    <p:restoredTop sz="94660"/>
  </p:normalViewPr>
  <p:slideViewPr>
    <p:cSldViewPr snapToGrid="0">
      <p:cViewPr varScale="1">
        <p:scale>
          <a:sx n="62" d="100"/>
          <a:sy n="62" d="100"/>
        </p:scale>
        <p:origin x="159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7D8E9-3331-4291-9F17-3FF41B935400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0C177-458E-4ECB-97EC-7EDCBA19D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3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DBB64-96D6-42B0-8680-D8E44BBF474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84A02-D147-49A8-A06D-A5C08FF69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9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405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85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2317813" y="0"/>
            <a:ext cx="6829477" cy="374996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69888" y="3863685"/>
            <a:ext cx="8336975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0608" y="4976665"/>
            <a:ext cx="8388928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5769402"/>
            <a:ext cx="4614862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/>
              <a:t>Presenter(s)</a:t>
            </a:r>
            <a:br>
              <a:rPr lang="en-US"/>
            </a:br>
            <a:r>
              <a:rPr lang="en-US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285463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5/18/2023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62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5/18/2023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9540" y="294198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19540" y="1174172"/>
            <a:ext cx="8336975" cy="49668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7898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860" y="2415155"/>
            <a:ext cx="8336975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F79CB6C7-AD96-437F-A75B-A1987D8D9ACA}" type="datetime1">
              <a:rPr lang="en-US" smtClean="0"/>
              <a:t>5/18/2023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78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468" y="1709744"/>
            <a:ext cx="8270588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82468" y="4589469"/>
            <a:ext cx="8270588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E68BEF8-F67A-4B64-B2F2-CC4AA048128C}" type="datetime1">
              <a:rPr lang="en-US" smtClean="0"/>
              <a:t>5/18/2023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94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561" y="1462241"/>
            <a:ext cx="8534403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22561" y="2400300"/>
            <a:ext cx="4014357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59271" y="2400304"/>
            <a:ext cx="4197693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1001848F-E7F6-4E55-B1DE-CC691BBD4F09}" type="datetime1">
              <a:rPr lang="en-US" smtClean="0"/>
              <a:t>5/18/2023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18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063"/>
            <a:ext cx="4067706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7276" y="1485854"/>
            <a:ext cx="8335388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07278" y="2385434"/>
            <a:ext cx="4002378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07278" y="3003840"/>
            <a:ext cx="4002378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0207" y="2385430"/>
            <a:ext cx="4052457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4790207" y="3003840"/>
            <a:ext cx="4052457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5E48A247-4D0D-4017-954A-CBEE1B524F16}" type="datetime1">
              <a:rPr lang="en-US" smtClean="0"/>
              <a:t>5/18/2023</a:t>
            </a:fld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36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3F43D62C-E4AB-4F6C-BB6E-7C3A3BBC5E2B}" type="datetime1">
              <a:rPr lang="en-US" smtClean="0"/>
              <a:t>5/18/2023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1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0" name="Picture 9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8" name="Rectangle 7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92275FF0-9E97-4E0A-B533-109FB6621FD2}" type="datetime1">
              <a:rPr lang="en-US" smtClean="0"/>
              <a:t>5/18/2023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40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6494" y="1385541"/>
            <a:ext cx="3160715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4" y="2888673"/>
            <a:ext cx="3160715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63540" y="1569027"/>
            <a:ext cx="504146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A3C062AC-1CC2-40A8-B531-F2154AC26E35}" type="datetime1">
              <a:rPr lang="en-US" smtClean="0"/>
              <a:t>5/18/2023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53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3370" y="1385541"/>
            <a:ext cx="335813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370" y="2888673"/>
            <a:ext cx="335813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24047" y="1569026"/>
            <a:ext cx="4839398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6EA93EB-E55E-4DBB-B6AA-C54A9BA5E4A4}" type="datetime1">
              <a:rPr lang="en-US" smtClean="0"/>
              <a:t>5/18/2023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74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233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51" r:id="rId10"/>
    <p:sldLayoutId id="214748367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bctc.edu/colleges-staff/it-support/erp-support/report-fraud/report-fraud" TargetMode="External"/><Relationship Id="rId2" Type="http://schemas.openxmlformats.org/officeDocument/2006/relationships/hyperlink" Target="https://sbctcedu-my.sharepoint.com/:b:/g/personal/dbundy_sbctc_edu/EV3huf9KUdpAiVuP1uZozAsBvT7mQrPq-YXyGPA058yilQ?e=zE6gx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bctc.edu/colleges-staff/it-support/erp-support/report-fraud/faculty-role.aspx" TargetMode="External"/><Relationship Id="rId4" Type="http://schemas.openxmlformats.org/officeDocument/2006/relationships/hyperlink" Target="https://www.sbctc.edu/resources/documents/colleges-staff/it-support/erp/mitigating-enrollment-fraud-institutional-practices-reporting-obligations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tclinkreferencecenter.ctclink.us/m/116163/l/1655339-enhancement-request-statu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ctclinkreferencecenter.ctclink.us/m/PMO_Info/l/1673157-guided-pathways-synopsis-south-puget-sound-community-college" TargetMode="External"/><Relationship Id="rId3" Type="http://schemas.openxmlformats.org/officeDocument/2006/relationships/image" Target="../media/image5.jpeg"/><Relationship Id="rId7" Type="http://schemas.openxmlformats.org/officeDocument/2006/relationships/hyperlink" Target="https://ctclinkreferencecenter.ctclink.us/m/PMO_Info/l/1673156-guided-pathways-synopsis-north-seattle-college" TargetMode="External"/><Relationship Id="rId12" Type="http://schemas.openxmlformats.org/officeDocument/2006/relationships/hyperlink" Target="https://ctclinkreferencecenter.ctclink.us/m/PMO_Info/l/1677165-guided-pathways-synopsis-green-river-community-colleg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tclinkreferencecenter.ctclink.us/m/PMO_Info/l/1664398-guided-pathways-synopsis-centralia-college" TargetMode="External"/><Relationship Id="rId11" Type="http://schemas.openxmlformats.org/officeDocument/2006/relationships/hyperlink" Target="https://ctclinkreferencecenter.ctclink.us/m/PMO_Info/l/1677164-guided-pathways-synopsis-spokane-falls-community-college" TargetMode="External"/><Relationship Id="rId5" Type="http://schemas.openxmlformats.org/officeDocument/2006/relationships/hyperlink" Target="https://ctclinkreferencecenter.ctclink.us/m/PMO_Info/l/1616866-overview-of-guided-pathways" TargetMode="External"/><Relationship Id="rId10" Type="http://schemas.openxmlformats.org/officeDocument/2006/relationships/hyperlink" Target="https://ctclinkreferencecenter.ctclink.us/m/PMO_Info/l/1677161-guided-pathways-synopsis-south-seattle-college" TargetMode="External"/><Relationship Id="rId4" Type="http://schemas.openxmlformats.org/officeDocument/2006/relationships/hyperlink" Target="https://esheninger.blogspot.com/2017/05/rise-of-edupreneur.html" TargetMode="External"/><Relationship Id="rId9" Type="http://schemas.openxmlformats.org/officeDocument/2006/relationships/hyperlink" Target="https://ctclinkreferencecenter.ctclink.us/m/PMO_Info/l/1673158-guided-pathways-synopsis-highline-college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bctc.edu/colleges-staff/it-support/erp-support/accessibility-forum" TargetMode="External"/><Relationship Id="rId2" Type="http://schemas.openxmlformats.org/officeDocument/2006/relationships/hyperlink" Target="https://youtube.com/playlist?list=PLremT3vkrxVZrHgQ-3oEZoxu51k17RFF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43911" y="4185921"/>
            <a:ext cx="8388928" cy="756920"/>
          </a:xfrm>
        </p:spPr>
        <p:txBody>
          <a:bodyPr/>
          <a:lstStyle/>
          <a:p>
            <a:r>
              <a:rPr lang="en-US" dirty="0"/>
              <a:t>Washington State Student Services Commission (WSSSC)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3911" y="3429001"/>
            <a:ext cx="8336975" cy="756920"/>
          </a:xfrm>
        </p:spPr>
        <p:txBody>
          <a:bodyPr/>
          <a:lstStyle/>
          <a:p>
            <a:r>
              <a:rPr lang="en-US"/>
              <a:t>ctcLink Update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20688" y="5230922"/>
            <a:ext cx="7971472" cy="154579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Dani Bundy, ctcLink Customer Support Director</a:t>
            </a:r>
          </a:p>
          <a:p>
            <a:r>
              <a:rPr lang="en-US" sz="2400" dirty="0"/>
              <a:t>May 19, 2023</a:t>
            </a:r>
          </a:p>
        </p:txBody>
      </p:sp>
    </p:spTree>
    <p:extLst>
      <p:ext uri="{BB962C8B-B14F-4D97-AF65-F5344CB8AC3E}">
        <p14:creationId xmlns:p14="http://schemas.microsoft.com/office/powerpoint/2010/main" val="3283783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860" y="1570256"/>
            <a:ext cx="8336975" cy="756384"/>
          </a:xfrm>
        </p:spPr>
        <p:txBody>
          <a:bodyPr/>
          <a:lstStyle/>
          <a:p>
            <a:pPr algn="ctr"/>
            <a:r>
              <a:rPr lang="en-US"/>
              <a:t>agenda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770FDB-698F-3DC3-5D4F-413A5A00CC2B}"/>
              </a:ext>
            </a:extLst>
          </p:cNvPr>
          <p:cNvSpPr txBox="1"/>
          <p:nvPr/>
        </p:nvSpPr>
        <p:spPr>
          <a:xfrm>
            <a:off x="536860" y="2751891"/>
            <a:ext cx="807111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Mitigating Enrollment Fraud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Enhancement Requestion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Guided Pathways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Accessibility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572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F94FF-C87D-9BAF-86D3-011E72F92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859" y="1647558"/>
            <a:ext cx="8336975" cy="661348"/>
          </a:xfrm>
        </p:spPr>
        <p:txBody>
          <a:bodyPr/>
          <a:lstStyle/>
          <a:p>
            <a:r>
              <a:rPr lang="en-US"/>
              <a:t>Enrollment fraud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1D4B2-4126-6CBF-A855-CDD0344BA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512" y="2308906"/>
            <a:ext cx="8336975" cy="417502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>
                <a:hlinkClick r:id="rId2"/>
              </a:rPr>
              <a:t>Systemwide memorandum </a:t>
            </a:r>
            <a:r>
              <a:rPr lang="en-US" sz="2400"/>
              <a:t>went out to presidents, State Board members, and system lists on April 24​, 2023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/>
              <a:t>NEW </a:t>
            </a:r>
            <a:r>
              <a:rPr lang="en-US" sz="2400">
                <a:hlinkClick r:id="rId3"/>
              </a:rPr>
              <a:t>Fraud Reporting web pages </a:t>
            </a:r>
            <a:r>
              <a:rPr lang="en-US" sz="2400"/>
              <a:t>with links to Reporting Forms and Quick Reference Guide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/>
              <a:t>Official </a:t>
            </a:r>
            <a:r>
              <a:rPr lang="en-US" sz="2400">
                <a:hlinkClick r:id="rId4"/>
              </a:rPr>
              <a:t>Institutional Practices and Reporting Responsibilities Guide </a:t>
            </a:r>
            <a:r>
              <a:rPr lang="en-US" sz="2400"/>
              <a:t>​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/>
              <a:t>Best practices: </a:t>
            </a:r>
            <a:r>
              <a:rPr lang="en-US" sz="2400">
                <a:hlinkClick r:id="rId5"/>
              </a:rPr>
              <a:t>Faculty and staff share critical roles in enrollment fraud mitigation</a:t>
            </a:r>
            <a:endParaRPr lang="en-US" sz="240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/>
              <a:t>Faculty should be aware of their college processes, procedures, and deadlines for reporting inactive enrollments by the census date. 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12E5F8-909C-F129-3BAB-6D5F7BECB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16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2C250-763D-02BD-59AA-24809C54D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860" y="1253075"/>
            <a:ext cx="8336975" cy="823635"/>
          </a:xfrm>
        </p:spPr>
        <p:txBody>
          <a:bodyPr/>
          <a:lstStyle/>
          <a:p>
            <a:r>
              <a:rPr lang="en-US" sz="2800" dirty="0"/>
              <a:t>Current CS Enhancement Requests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FCD23DD-0C9A-36DB-D13D-91E08D227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777" y="1903966"/>
            <a:ext cx="8607140" cy="4752705"/>
          </a:xfrm>
        </p:spPr>
        <p:txBody>
          <a:bodyPr lIns="91440" tIns="45720" rIns="91440" bIns="45720" anchor="t"/>
          <a:lstStyle/>
          <a:p>
            <a:r>
              <a:rPr lang="en-US" sz="2800" b="0" i="0" u="sng" strike="noStrike" dirty="0">
                <a:solidFill>
                  <a:srgbClr val="0563C1"/>
                </a:solidFill>
                <a:effectLst/>
                <a:latin typeface="Franklin Gothic Book" panose="020B0503020102020204" pitchFamily="34" charset="0"/>
                <a:hlinkClick r:id="rId2"/>
              </a:rPr>
              <a:t>Enhancement Request Status</a:t>
            </a:r>
            <a:r>
              <a:rPr lang="en-US" sz="2800" b="0" i="0" u="none" strike="noStrike" dirty="0">
                <a:solidFill>
                  <a:srgbClr val="003764"/>
                </a:solidFill>
                <a:effectLst/>
                <a:latin typeface="Franklin Gothic Book" panose="020B0503020102020204" pitchFamily="34" charset="0"/>
              </a:rPr>
              <a:t> page ctcLink Reference Center</a:t>
            </a:r>
            <a:r>
              <a:rPr lang="en-US" sz="2800" b="0" i="0" dirty="0">
                <a:solidFill>
                  <a:srgbClr val="003764"/>
                </a:solidFill>
                <a:effectLst/>
                <a:latin typeface="Franklin Gothic Book" panose="020B0503020102020204" pitchFamily="34" charset="0"/>
              </a:rPr>
              <a:t>​</a:t>
            </a:r>
            <a:endParaRPr lang="en-US" dirty="0"/>
          </a:p>
          <a:p>
            <a:r>
              <a:rPr lang="en-US" dirty="0"/>
              <a:t>25 Campus Solutions Enhancement Requests </a:t>
            </a:r>
            <a:endParaRPr lang="en-US" sz="1100" dirty="0"/>
          </a:p>
          <a:p>
            <a:pPr lvl="1"/>
            <a:r>
              <a:rPr lang="en-US" dirty="0"/>
              <a:t>6 - On Hold</a:t>
            </a:r>
          </a:p>
          <a:p>
            <a:pPr lvl="2"/>
            <a:r>
              <a:rPr lang="en-US" dirty="0"/>
              <a:t>3 Guided Pathways related</a:t>
            </a:r>
          </a:p>
          <a:p>
            <a:pPr lvl="2"/>
            <a:r>
              <a:rPr lang="en-US" dirty="0"/>
              <a:t>3 Integration/3</a:t>
            </a:r>
            <a:r>
              <a:rPr lang="en-US" baseline="30000" dirty="0"/>
              <a:t>rd</a:t>
            </a:r>
            <a:r>
              <a:rPr lang="en-US" dirty="0"/>
              <a:t> Party </a:t>
            </a:r>
          </a:p>
          <a:p>
            <a:pPr marL="914400" lvl="2" indent="0">
              <a:buNone/>
            </a:pPr>
            <a:endParaRPr lang="en-US" sz="800" dirty="0"/>
          </a:p>
          <a:p>
            <a:pPr lvl="1"/>
            <a:r>
              <a:rPr lang="en-US" dirty="0"/>
              <a:t>7 – OAAP </a:t>
            </a:r>
          </a:p>
          <a:p>
            <a:pPr lvl="1"/>
            <a:endParaRPr lang="en-US" sz="800" dirty="0"/>
          </a:p>
          <a:p>
            <a:pPr lvl="1"/>
            <a:r>
              <a:rPr lang="en-US" dirty="0"/>
              <a:t>5 – </a:t>
            </a:r>
            <a:r>
              <a:rPr lang="en-US" dirty="0" err="1"/>
              <a:t>CampusCE</a:t>
            </a:r>
            <a:r>
              <a:rPr lang="en-US" dirty="0"/>
              <a:t> – most SF related </a:t>
            </a:r>
          </a:p>
          <a:p>
            <a:pPr lvl="1"/>
            <a:endParaRPr lang="en-US" sz="800" dirty="0"/>
          </a:p>
          <a:p>
            <a:pPr lvl="1"/>
            <a:r>
              <a:rPr lang="en-US" dirty="0"/>
              <a:t>1 – HCX (Mobile)</a:t>
            </a:r>
          </a:p>
          <a:p>
            <a:pPr lvl="1"/>
            <a:endParaRPr lang="en-US" sz="800" dirty="0"/>
          </a:p>
          <a:p>
            <a:pPr lvl="1"/>
            <a:r>
              <a:rPr lang="en-US" dirty="0"/>
              <a:t>3 – General CS Core </a:t>
            </a:r>
          </a:p>
        </p:txBody>
      </p:sp>
    </p:spTree>
    <p:extLst>
      <p:ext uri="{BB962C8B-B14F-4D97-AF65-F5344CB8AC3E}">
        <p14:creationId xmlns:p14="http://schemas.microsoft.com/office/powerpoint/2010/main" val="4034797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0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019023-165D-472D-FDED-519E307EB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6185" y="274886"/>
            <a:ext cx="4679164" cy="180730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100" dirty="0">
                <a:solidFill>
                  <a:schemeClr val="tx1"/>
                </a:solidFill>
              </a:rPr>
              <a:t>Guided Pathways and ctcLink</a:t>
            </a:r>
          </a:p>
        </p:txBody>
      </p:sp>
      <p:pic>
        <p:nvPicPr>
          <p:cNvPr id="5" name="Picture 5" descr="light bulb idea">
            <a:extLst>
              <a:ext uri="{FF2B5EF4-FFF2-40B4-BE49-F238E27FC236}">
                <a16:creationId xmlns:a16="http://schemas.microsoft.com/office/drawing/2014/main" id="{6FC1B48A-BB8C-C963-BD07-8DDCC998970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26160" r="23672"/>
          <a:stretch/>
        </p:blipFill>
        <p:spPr>
          <a:xfrm>
            <a:off x="360329" y="1000998"/>
            <a:ext cx="3526493" cy="51308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77023-CA3A-02AE-7E86-FDEB8B044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2537" y="1850417"/>
            <a:ext cx="4771134" cy="4732697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  <a:hlinkClick r:id="rId5"/>
              </a:rPr>
              <a:t>Overview of Guided Pathways</a:t>
            </a:r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History, Interviewed College List, Interview Questions and Next steps...</a:t>
            </a:r>
          </a:p>
          <a:p>
            <a:r>
              <a:rPr lang="en-US" sz="2000" dirty="0">
                <a:solidFill>
                  <a:schemeClr val="tx1"/>
                </a:solidFill>
              </a:rPr>
              <a:t>Published Synopses of College Interviews: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hlinkClick r:id="rId6"/>
              </a:rPr>
              <a:t>Centralia College</a:t>
            </a:r>
            <a:r>
              <a:rPr lang="en-US" sz="2000" dirty="0">
                <a:solidFill>
                  <a:schemeClr val="tx1"/>
                </a:solidFill>
              </a:rPr>
              <a:t> 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hlinkClick r:id="rId7"/>
              </a:rPr>
              <a:t>North Seattle College</a:t>
            </a:r>
            <a:r>
              <a:rPr lang="en-US" sz="2000" dirty="0">
                <a:solidFill>
                  <a:schemeClr val="tx1"/>
                </a:solidFill>
              </a:rPr>
              <a:t> 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hlinkClick r:id="rId8"/>
              </a:rPr>
              <a:t>South Puget Sound Community College</a:t>
            </a:r>
            <a:r>
              <a:rPr lang="en-US" sz="2000" dirty="0">
                <a:solidFill>
                  <a:schemeClr val="tx1"/>
                </a:solidFill>
              </a:rPr>
              <a:t> 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hlinkClick r:id="rId9"/>
              </a:rPr>
              <a:t>Highline College</a:t>
            </a:r>
            <a:r>
              <a:rPr lang="en-US" sz="2000" dirty="0">
                <a:solidFill>
                  <a:schemeClr val="tx1"/>
                </a:solidFill>
              </a:rPr>
              <a:t> 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hlinkClick r:id="rId10"/>
              </a:rPr>
              <a:t>South Seattle College </a:t>
            </a:r>
            <a:r>
              <a:rPr lang="en-US" sz="2000" dirty="0">
                <a:solidFill>
                  <a:schemeClr val="tx1"/>
                </a:solidFill>
              </a:rPr>
              <a:t> 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hlinkClick r:id="rId11"/>
              </a:rPr>
              <a:t>Spokane Falls Community College</a:t>
            </a:r>
            <a:r>
              <a:rPr lang="en-US" sz="2000" dirty="0">
                <a:solidFill>
                  <a:schemeClr val="tx1"/>
                </a:solidFill>
              </a:rPr>
              <a:t> 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hlinkClick r:id="rId12"/>
              </a:rPr>
              <a:t>Green River College</a:t>
            </a:r>
            <a:r>
              <a:rPr lang="en-US" sz="2000" dirty="0">
                <a:solidFill>
                  <a:schemeClr val="tx1"/>
                </a:solidFill>
              </a:rPr>
              <a:t>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27BB46-84DD-C6EE-E285-500BF82C9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  <a:defRPr/>
            </a:pPr>
            <a:fld id="{DEE5BC03-7CE3-4FE3-BC0A-0ACCA8AC1F24}" type="slidenum">
              <a:rPr lang="en-US" sz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914400">
                <a:spcAft>
                  <a:spcPts val="600"/>
                </a:spcAft>
                <a:defRPr/>
              </a:pPr>
              <a:t>5</a:t>
            </a:fld>
            <a:endParaRPr lang="en-US" sz="120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C2D84A-3BE5-AE1C-BFC3-B08872F43D72}"/>
              </a:ext>
            </a:extLst>
          </p:cNvPr>
          <p:cNvSpPr txBox="1"/>
          <p:nvPr/>
        </p:nvSpPr>
        <p:spPr>
          <a:xfrm>
            <a:off x="6205591" y="5973138"/>
            <a:ext cx="2743200" cy="317500"/>
          </a:xfrm>
          <a:prstGeom prst="rect">
            <a:avLst/>
          </a:prstGeom>
        </p:spPr>
        <p:txBody>
          <a:bodyPr lIns="91440" tIns="45720" rIns="91440" bIns="45720" anchor="t">
            <a:normAutofit fontScale="925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48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21E6E-C932-A4E5-0D6F-F3FE39880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331" y="1245148"/>
            <a:ext cx="8336975" cy="540217"/>
          </a:xfrm>
        </p:spPr>
        <p:txBody>
          <a:bodyPr lIns="91440" tIns="45720" rIns="91440" bIns="45720" anchor="t"/>
          <a:lstStyle/>
          <a:p>
            <a:r>
              <a:rPr lang="en-US"/>
              <a:t>Guided Pathways and ctcLink</a:t>
            </a:r>
          </a:p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E3828-B10D-0007-97CD-8DFEADE33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31" y="1868057"/>
            <a:ext cx="8336975" cy="4989943"/>
          </a:xfrm>
        </p:spPr>
        <p:txBody>
          <a:bodyPr lIns="91440" tIns="45720" rIns="91440" bIns="45720" anchor="t"/>
          <a:lstStyle/>
          <a:p>
            <a:r>
              <a:rPr lang="en-US" sz="2400">
                <a:latin typeface="+mj-lt"/>
              </a:rPr>
              <a:t>Emerging Innovation Themes/Ideas</a:t>
            </a:r>
          </a:p>
          <a:p>
            <a:pPr lvl="1"/>
            <a:r>
              <a:rPr lang="en-US" sz="2000"/>
              <a:t>Education Planner Improvements</a:t>
            </a:r>
          </a:p>
          <a:p>
            <a:pPr lvl="2"/>
            <a:r>
              <a:rPr lang="en-US" sz="1800"/>
              <a:t>Ability for Advisors and Students to both generate, edit and work together on educational plans.</a:t>
            </a:r>
          </a:p>
          <a:p>
            <a:pPr lvl="1"/>
            <a:r>
              <a:rPr lang="en-US" sz="2000"/>
              <a:t>Managing Student Advisement Improvements</a:t>
            </a:r>
          </a:p>
          <a:p>
            <a:pPr lvl="2"/>
            <a:r>
              <a:rPr lang="en-US" sz="1800"/>
              <a:t>Shared Notes, Advising Networks, Simplified Navigation, Advisor Assignments, Student Alert improvements</a:t>
            </a:r>
          </a:p>
          <a:p>
            <a:pPr lvl="1"/>
            <a:r>
              <a:rPr lang="en-US" sz="2000"/>
              <a:t>Software Integration Possibilities</a:t>
            </a:r>
            <a:endParaRPr lang="en-US"/>
          </a:p>
          <a:p>
            <a:pPr lvl="1"/>
            <a:r>
              <a:rPr lang="en-US" sz="2000"/>
              <a:t>Program Mapping and </a:t>
            </a:r>
            <a:r>
              <a:rPr lang="en-US" sz="2000">
                <a:ea typeface="+mn-lt"/>
                <a:cs typeface="+mn-lt"/>
              </a:rPr>
              <a:t>Sub-plan learning communities (guidance/alignment)</a:t>
            </a:r>
            <a:endParaRPr lang="en-US"/>
          </a:p>
          <a:p>
            <a:r>
              <a:rPr lang="en-US" sz="2400">
                <a:latin typeface="+mj-lt"/>
              </a:rPr>
              <a:t>Next steps</a:t>
            </a:r>
          </a:p>
          <a:p>
            <a:pPr lvl="1"/>
            <a:r>
              <a:rPr lang="en-US" sz="2000"/>
              <a:t>Publish all synopses, internal team review of innovation ideas for grouping, College Open Session (review outcomes of interviews)</a:t>
            </a:r>
          </a:p>
          <a:p>
            <a:endParaRPr lang="en-US" sz="24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9DDEF-87E2-0BA2-982E-D468B1013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111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E184A-7AD5-4B0D-88D6-7819CB2C9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858" y="1348943"/>
            <a:ext cx="8336975" cy="641207"/>
          </a:xfrm>
        </p:spPr>
        <p:txBody>
          <a:bodyPr/>
          <a:lstStyle/>
          <a:p>
            <a:r>
              <a:rPr lang="en-US"/>
              <a:t>Accessibility &amp; ctcLink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1299E-644D-C9FD-CF27-E523F3946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59" y="1990150"/>
            <a:ext cx="8336975" cy="4731325"/>
          </a:xfrm>
        </p:spPr>
        <p:txBody>
          <a:bodyPr/>
          <a:lstStyle/>
          <a:p>
            <a:pPr marL="0" indent="0">
              <a:buNone/>
            </a:pPr>
            <a:r>
              <a:rPr lang="en-US">
                <a:latin typeface="+mj-lt"/>
              </a:rPr>
              <a:t>Accessibility Forum</a:t>
            </a:r>
          </a:p>
          <a:p>
            <a:pPr marL="457200" lvl="0" indent="-406400" algn="l" rtl="0">
              <a:spcBef>
                <a:spcPts val="75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Second Tuesday each month, moderated by Christopher Soran and Monica Olsson</a:t>
            </a:r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System-wide conversation</a:t>
            </a:r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>
                <a:hlinkClick r:id="rId2"/>
              </a:rPr>
              <a:t>Recorded sessions</a:t>
            </a:r>
            <a:endParaRPr lang="en-US"/>
          </a:p>
          <a:p>
            <a:pPr marL="457200" indent="-406400">
              <a:spcBef>
                <a:spcPts val="0"/>
              </a:spcBef>
              <a:buSzPts val="2800"/>
            </a:pPr>
            <a:r>
              <a:rPr lang="en-US"/>
              <a:t>Learn more: </a:t>
            </a:r>
            <a:r>
              <a:rPr lang="en-US">
                <a:hlinkClick r:id="rId3"/>
              </a:rPr>
              <a:t>ctcLink Accessibility Open Forum</a:t>
            </a:r>
            <a:endParaRPr lang="en-US"/>
          </a:p>
          <a:p>
            <a:pPr marL="0" indent="0">
              <a:buNone/>
            </a:pPr>
            <a:r>
              <a:rPr lang="en-US">
                <a:latin typeface="+mj-lt"/>
              </a:rPr>
              <a:t>Oracle Accessibility Meetings</a:t>
            </a:r>
          </a:p>
          <a:p>
            <a:pPr marL="457200" lvl="0" indent="-406400" algn="l" rtl="0">
              <a:spcBef>
                <a:spcPts val="75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Monthly check-in with Oracle support on current status of accessibility-related Service Requests</a:t>
            </a:r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Oracle hosts quarterly PeopleSoft Accessibility Focus Group Call</a:t>
            </a:r>
          </a:p>
          <a:p>
            <a:pPr marL="0" indent="0">
              <a:buNone/>
            </a:pPr>
            <a:endParaRPr lang="en-US"/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92B8C3-CA0F-73D0-DE37-D9A84493D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499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BCTC">
      <a:dk1>
        <a:srgbClr val="003764"/>
      </a:dk1>
      <a:lt1>
        <a:sysClr val="window" lastClr="FFFFFF"/>
      </a:lt1>
      <a:dk2>
        <a:srgbClr val="0071CE"/>
      </a:dk2>
      <a:lt2>
        <a:srgbClr val="C3C6C8"/>
      </a:lt2>
      <a:accent1>
        <a:srgbClr val="F4CD00"/>
      </a:accent1>
      <a:accent2>
        <a:srgbClr val="65CBC9"/>
      </a:accent2>
      <a:accent3>
        <a:srgbClr val="FFB547"/>
      </a:accent3>
      <a:accent4>
        <a:srgbClr val="00C18B"/>
      </a:accent4>
      <a:accent5>
        <a:srgbClr val="3D6489"/>
      </a:accent5>
      <a:accent6>
        <a:srgbClr val="2A70B8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tcLink PowerPoint template--standard version" id="{2158E54F-9CB5-4772-8FD0-7573EC9DC62E}" vid="{71383570-181A-44AB-91E8-6EC579B7A9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adf03ec-37c5-42fb-8fa5-e77d0923639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105D65DB6EAC4AB6DE39AE4AF0B721" ma:contentTypeVersion="13" ma:contentTypeDescription="Create a new document." ma:contentTypeScope="" ma:versionID="4889fea6c72f1cf61dd8bad0ef73fe06">
  <xsd:schema xmlns:xsd="http://www.w3.org/2001/XMLSchema" xmlns:xs="http://www.w3.org/2001/XMLSchema" xmlns:p="http://schemas.microsoft.com/office/2006/metadata/properties" xmlns:ns3="dadf03ec-37c5-42fb-8fa5-e77d09236397" xmlns:ns4="944977ff-599e-4e54-94f2-83ace20378a1" targetNamespace="http://schemas.microsoft.com/office/2006/metadata/properties" ma:root="true" ma:fieldsID="664db3da12acda1e4734d32ebc8aa9f0" ns3:_="" ns4:_="">
    <xsd:import namespace="dadf03ec-37c5-42fb-8fa5-e77d09236397"/>
    <xsd:import namespace="944977ff-599e-4e54-94f2-83ace20378a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df03ec-37c5-42fb-8fa5-e77d092363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4977ff-599e-4e54-94f2-83ace20378a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53EFADC-1D35-452E-B9D9-9BF6AB623CB5}">
  <ds:schemaRefs>
    <ds:schemaRef ds:uri="944977ff-599e-4e54-94f2-83ace20378a1"/>
    <ds:schemaRef ds:uri="dadf03ec-37c5-42fb-8fa5-e77d0923639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DFFF1E6-28D3-4914-BD51-A7A0F7AA83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41E335-1D36-4CE0-BDA4-1B2C157380B9}">
  <ds:schemaRefs>
    <ds:schemaRef ds:uri="944977ff-599e-4e54-94f2-83ace20378a1"/>
    <ds:schemaRef ds:uri="dadf03ec-37c5-42fb-8fa5-e77d0923639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ctcLink PowerPoint template--standard version</Template>
  <TotalTime>1331</TotalTime>
  <Words>357</Words>
  <Application>Microsoft Office PowerPoint</Application>
  <PresentationFormat>On-screen Show (4:3)</PresentationFormat>
  <Paragraphs>69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Franklin Gothic Book</vt:lpstr>
      <vt:lpstr>Franklin Gothic Medium</vt:lpstr>
      <vt:lpstr>Wingdings</vt:lpstr>
      <vt:lpstr>Office Theme</vt:lpstr>
      <vt:lpstr>ctcLink Update</vt:lpstr>
      <vt:lpstr>agenda</vt:lpstr>
      <vt:lpstr>Enrollment fraud reporting</vt:lpstr>
      <vt:lpstr>Current CS Enhancement Requests </vt:lpstr>
      <vt:lpstr>Guided Pathways and ctcLink</vt:lpstr>
      <vt:lpstr>Guided Pathways and ctcLink </vt:lpstr>
      <vt:lpstr>Accessibility &amp; ctcLink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ctcLink Update</dc:title>
  <dc:creator>Sherry Nelson</dc:creator>
  <cp:lastModifiedBy>Dani Bundy</cp:lastModifiedBy>
  <cp:revision>11</cp:revision>
  <dcterms:created xsi:type="dcterms:W3CDTF">2023-05-11T21:16:18Z</dcterms:created>
  <dcterms:modified xsi:type="dcterms:W3CDTF">2023-05-19T15:44:21Z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0x0101001B105D65DB6EAC4AB6DE39AE4AF0B721</vt:lpwstr>
  </property>
  <property fmtid="{D5CDD505-2E9C-101B-9397-08002B2CF9AE}" pid="3" name="_dlc_DocIdItemGuid">
    <vt:lpwstr>66812957-2943-4b4e-a31a-793b914714f7</vt:lpwstr>
  </property>
</Properties>
</file>