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80" r:id="rId6"/>
    <p:sldId id="262" r:id="rId7"/>
    <p:sldId id="277" r:id="rId8"/>
    <p:sldId id="265" r:id="rId9"/>
    <p:sldId id="276" r:id="rId10"/>
    <p:sldId id="281" r:id="rId11"/>
    <p:sldId id="278" r:id="rId12"/>
    <p:sldId id="279" r:id="rId13"/>
    <p:sldId id="274" r:id="rId14"/>
    <p:sldId id="257" r:id="rId15"/>
  </p:sldIdLst>
  <p:sldSz cx="9144000" cy="6858000" type="screen4x3"/>
  <p:notesSz cx="6858000" cy="9144000"/>
  <p:embeddedFontLst>
    <p:embeddedFont>
      <p:font typeface="Source Sans Pr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BF7DE-FED9-4082-80CB-1256EF92FE71}" type="doc">
      <dgm:prSet loTypeId="urn:microsoft.com/office/officeart/2005/8/layout/radial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F194CC-9615-4E3E-A9BF-D270F05B551E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bg1"/>
              </a:solidFill>
            </a:rPr>
            <a:t>Guided Pathways Advisory Council</a:t>
          </a:r>
          <a:endParaRPr lang="en-US" sz="1400" b="1" dirty="0">
            <a:solidFill>
              <a:schemeClr val="bg1"/>
            </a:solidFill>
          </a:endParaRPr>
        </a:p>
      </dgm:t>
    </dgm:pt>
    <dgm:pt modelId="{B528DD12-D1D2-431D-9098-07D05B2C793F}" type="parTrans" cxnId="{3478C0E9-4B3F-488B-9A36-7D2F49618097}">
      <dgm:prSet/>
      <dgm:spPr/>
      <dgm:t>
        <a:bodyPr/>
        <a:lstStyle/>
        <a:p>
          <a:pPr algn="ctr"/>
          <a:endParaRPr lang="en-US"/>
        </a:p>
      </dgm:t>
    </dgm:pt>
    <dgm:pt modelId="{631B98CB-5CF7-4CC3-84CA-3E6D13D1C262}" type="sibTrans" cxnId="{3478C0E9-4B3F-488B-9A36-7D2F49618097}">
      <dgm:prSet/>
      <dgm:spPr/>
      <dgm:t>
        <a:bodyPr/>
        <a:lstStyle/>
        <a:p>
          <a:pPr algn="ctr"/>
          <a:endParaRPr lang="en-US"/>
        </a:p>
      </dgm:t>
    </dgm:pt>
    <dgm:pt modelId="{F33B57D8-5B5A-4D5B-8788-8AB8A2D03912}">
      <dgm:prSet phldrT="[Text]" custT="1"/>
      <dgm:spPr/>
      <dgm:t>
        <a:bodyPr/>
        <a:lstStyle/>
        <a:p>
          <a:pPr algn="ctr"/>
          <a:r>
            <a:rPr lang="en-US" sz="1400" b="1" dirty="0" smtClean="0"/>
            <a:t>6 </a:t>
          </a:r>
          <a:endParaRPr lang="en-US" sz="1400" b="1" dirty="0"/>
        </a:p>
        <a:p>
          <a:pPr algn="ctr"/>
          <a:r>
            <a:rPr lang="en-US" sz="1100" b="1" dirty="0"/>
            <a:t>Presidents</a:t>
          </a:r>
        </a:p>
      </dgm:t>
    </dgm:pt>
    <dgm:pt modelId="{7988176F-F116-496F-A32A-9C925D2A5EAB}" type="parTrans" cxnId="{BE8330C9-43E8-458F-97B5-A3C54EF52DF3}">
      <dgm:prSet/>
      <dgm:spPr/>
      <dgm:t>
        <a:bodyPr/>
        <a:lstStyle/>
        <a:p>
          <a:pPr algn="ctr"/>
          <a:endParaRPr lang="en-US"/>
        </a:p>
      </dgm:t>
    </dgm:pt>
    <dgm:pt modelId="{2FE23156-786C-4421-8BF0-32A1955E75AB}" type="sibTrans" cxnId="{BE8330C9-43E8-458F-97B5-A3C54EF52DF3}">
      <dgm:prSet/>
      <dgm:spPr/>
      <dgm:t>
        <a:bodyPr/>
        <a:lstStyle/>
        <a:p>
          <a:pPr algn="ctr"/>
          <a:endParaRPr lang="en-US"/>
        </a:p>
      </dgm:t>
    </dgm:pt>
    <dgm:pt modelId="{D33616A5-CC8C-40C9-8A7E-C17545F9E039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Chief Diversity &amp; Equity Officers</a:t>
          </a:r>
        </a:p>
      </dgm:t>
    </dgm:pt>
    <dgm:pt modelId="{2E77B223-2BB8-477A-8BC3-353DF2B141AA}" type="parTrans" cxnId="{A1DA56F7-6033-4A16-AD62-6B18800B1FE2}">
      <dgm:prSet/>
      <dgm:spPr/>
      <dgm:t>
        <a:bodyPr/>
        <a:lstStyle/>
        <a:p>
          <a:pPr algn="ctr"/>
          <a:endParaRPr lang="en-US"/>
        </a:p>
      </dgm:t>
    </dgm:pt>
    <dgm:pt modelId="{A41F295D-8C7E-41CA-82BF-90B2360590AA}" type="sibTrans" cxnId="{A1DA56F7-6033-4A16-AD62-6B18800B1FE2}">
      <dgm:prSet/>
      <dgm:spPr/>
      <dgm:t>
        <a:bodyPr/>
        <a:lstStyle/>
        <a:p>
          <a:pPr algn="ctr"/>
          <a:endParaRPr lang="en-US"/>
        </a:p>
      </dgm:t>
    </dgm:pt>
    <dgm:pt modelId="{7276EB2A-B793-4528-9154-06B83C2315BB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Vice Presidents -</a:t>
          </a:r>
        </a:p>
        <a:p>
          <a:pPr algn="ctr"/>
          <a:r>
            <a:rPr lang="en-US" sz="1100" b="1" dirty="0"/>
            <a:t>Instruction</a:t>
          </a:r>
        </a:p>
      </dgm:t>
    </dgm:pt>
    <dgm:pt modelId="{7A6C33FE-6FA6-41D2-8503-05F9B7A6A0C7}" type="parTrans" cxnId="{30358870-4769-4D2F-BED9-B81C297C9484}">
      <dgm:prSet/>
      <dgm:spPr/>
      <dgm:t>
        <a:bodyPr/>
        <a:lstStyle/>
        <a:p>
          <a:pPr algn="ctr"/>
          <a:endParaRPr lang="en-US"/>
        </a:p>
      </dgm:t>
    </dgm:pt>
    <dgm:pt modelId="{82453019-1AD7-4C57-BF40-3798E486A403}" type="sibTrans" cxnId="{30358870-4769-4D2F-BED9-B81C297C9484}">
      <dgm:prSet/>
      <dgm:spPr/>
      <dgm:t>
        <a:bodyPr/>
        <a:lstStyle/>
        <a:p>
          <a:pPr algn="ctr"/>
          <a:endParaRPr lang="en-US"/>
        </a:p>
      </dgm:t>
    </dgm:pt>
    <dgm:pt modelId="{59542105-1008-4035-9E13-3F66AFF44C7F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Vice Presidents- </a:t>
          </a:r>
        </a:p>
        <a:p>
          <a:pPr algn="ctr"/>
          <a:r>
            <a:rPr lang="en-US" sz="1100" b="1" dirty="0"/>
            <a:t>Student Services</a:t>
          </a:r>
        </a:p>
      </dgm:t>
    </dgm:pt>
    <dgm:pt modelId="{1CF8F6B3-1897-4D0D-B1EE-A50A1F89EDD1}" type="parTrans" cxnId="{A332B2B6-C941-4BE5-9063-E647D7C50E13}">
      <dgm:prSet/>
      <dgm:spPr/>
      <dgm:t>
        <a:bodyPr/>
        <a:lstStyle/>
        <a:p>
          <a:pPr algn="ctr"/>
          <a:endParaRPr lang="en-US"/>
        </a:p>
      </dgm:t>
    </dgm:pt>
    <dgm:pt modelId="{C1770FAB-DC11-4B10-BA7A-94BD8E59E0D8}" type="sibTrans" cxnId="{A332B2B6-C941-4BE5-9063-E647D7C50E13}">
      <dgm:prSet/>
      <dgm:spPr/>
      <dgm:t>
        <a:bodyPr/>
        <a:lstStyle/>
        <a:p>
          <a:pPr algn="ctr"/>
          <a:endParaRPr lang="en-US"/>
        </a:p>
      </dgm:t>
    </dgm:pt>
    <dgm:pt modelId="{F5AB573F-D65B-42B9-9E90-48C4F47FA2D3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Research &amp; Planning</a:t>
          </a:r>
        </a:p>
        <a:p>
          <a:pPr algn="ctr"/>
          <a:r>
            <a:rPr lang="en-US" sz="1100" b="1" dirty="0"/>
            <a:t>Directors </a:t>
          </a:r>
        </a:p>
      </dgm:t>
    </dgm:pt>
    <dgm:pt modelId="{279FE65B-4884-48CA-A23A-C90E27F9546C}" type="parTrans" cxnId="{36F45D1E-E50C-47E6-9A08-6E04A59418E2}">
      <dgm:prSet/>
      <dgm:spPr/>
      <dgm:t>
        <a:bodyPr/>
        <a:lstStyle/>
        <a:p>
          <a:pPr algn="ctr"/>
          <a:endParaRPr lang="en-US"/>
        </a:p>
      </dgm:t>
    </dgm:pt>
    <dgm:pt modelId="{87F30670-5C60-4434-958F-40545E22D173}" type="sibTrans" cxnId="{36F45D1E-E50C-47E6-9A08-6E04A59418E2}">
      <dgm:prSet/>
      <dgm:spPr/>
      <dgm:t>
        <a:bodyPr/>
        <a:lstStyle/>
        <a:p>
          <a:pPr algn="ctr"/>
          <a:endParaRPr lang="en-US"/>
        </a:p>
      </dgm:t>
    </dgm:pt>
    <dgm:pt modelId="{61431A67-EBC0-4593-8AB6-C93AC50D4C7F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Information</a:t>
          </a:r>
        </a:p>
        <a:p>
          <a:pPr algn="ctr"/>
          <a:r>
            <a:rPr lang="en-US" sz="1100" b="1" dirty="0"/>
            <a:t>Technology</a:t>
          </a:r>
        </a:p>
        <a:p>
          <a:pPr algn="ctr"/>
          <a:r>
            <a:rPr lang="en-US" sz="1100" b="1" dirty="0"/>
            <a:t>Officers</a:t>
          </a:r>
        </a:p>
      </dgm:t>
    </dgm:pt>
    <dgm:pt modelId="{3D31D00A-E8E3-4C88-B3C7-D94F104D6CD7}" type="parTrans" cxnId="{92F8635D-3B40-46E4-9C3F-0281E5A37591}">
      <dgm:prSet/>
      <dgm:spPr/>
      <dgm:t>
        <a:bodyPr/>
        <a:lstStyle/>
        <a:p>
          <a:pPr algn="ctr"/>
          <a:endParaRPr lang="en-US"/>
        </a:p>
      </dgm:t>
    </dgm:pt>
    <dgm:pt modelId="{A040976F-DA98-47D9-AF80-57037F880DA7}" type="sibTrans" cxnId="{92F8635D-3B40-46E4-9C3F-0281E5A37591}">
      <dgm:prSet/>
      <dgm:spPr/>
      <dgm:t>
        <a:bodyPr/>
        <a:lstStyle/>
        <a:p>
          <a:pPr algn="ctr"/>
          <a:endParaRPr lang="en-US"/>
        </a:p>
      </dgm:t>
    </dgm:pt>
    <dgm:pt modelId="{E778A347-7B8C-45D1-BA1F-46520CA57B8C}">
      <dgm:prSet phldrT="[Text]" custT="1"/>
      <dgm:spPr/>
      <dgm:t>
        <a:bodyPr/>
        <a:lstStyle/>
        <a:p>
          <a:pPr algn="ctr"/>
          <a:r>
            <a:rPr lang="en-US" sz="1100" b="1" dirty="0"/>
            <a:t>2 </a:t>
          </a:r>
        </a:p>
        <a:p>
          <a:pPr algn="ctr"/>
          <a:r>
            <a:rPr lang="en-US" sz="1100" b="1" dirty="0"/>
            <a:t>Public Information Officers</a:t>
          </a:r>
        </a:p>
      </dgm:t>
    </dgm:pt>
    <dgm:pt modelId="{67FA6E3A-20D3-4186-BD30-7B80EF5529F0}" type="parTrans" cxnId="{B44A2E36-DA3A-4D60-A62B-9A69DAE5AB14}">
      <dgm:prSet/>
      <dgm:spPr/>
      <dgm:t>
        <a:bodyPr/>
        <a:lstStyle/>
        <a:p>
          <a:pPr algn="ctr"/>
          <a:endParaRPr lang="en-US"/>
        </a:p>
      </dgm:t>
    </dgm:pt>
    <dgm:pt modelId="{A99FBDF6-6022-4D45-A09D-7233D0062927}" type="sibTrans" cxnId="{B44A2E36-DA3A-4D60-A62B-9A69DAE5AB14}">
      <dgm:prSet/>
      <dgm:spPr/>
      <dgm:t>
        <a:bodyPr/>
        <a:lstStyle/>
        <a:p>
          <a:pPr algn="ctr"/>
          <a:endParaRPr lang="en-US"/>
        </a:p>
      </dgm:t>
    </dgm:pt>
    <dgm:pt modelId="{5DD118C3-7668-4C68-A6D1-85258816DB9C}">
      <dgm:prSet phldrT="[Text]" custT="1"/>
      <dgm:spPr/>
      <dgm:t>
        <a:bodyPr/>
        <a:lstStyle/>
        <a:p>
          <a:pPr algn="ctr"/>
          <a:r>
            <a:rPr lang="en-US" sz="1100" b="1" dirty="0" smtClean="0"/>
            <a:t>1 </a:t>
          </a:r>
          <a:endParaRPr lang="en-US" sz="1100" b="1" dirty="0"/>
        </a:p>
        <a:p>
          <a:pPr algn="ctr"/>
          <a:r>
            <a:rPr lang="en-US" sz="1100" b="1" dirty="0"/>
            <a:t>Critical Friends/ Researchers</a:t>
          </a:r>
          <a:endParaRPr lang="en-US" sz="1500" b="1" dirty="0"/>
        </a:p>
      </dgm:t>
    </dgm:pt>
    <dgm:pt modelId="{D7E2A3C4-6E35-489F-A8EF-D440CD78246D}" type="parTrans" cxnId="{0297D69E-5497-40C2-BF6D-241EFCA4B853}">
      <dgm:prSet/>
      <dgm:spPr/>
      <dgm:t>
        <a:bodyPr/>
        <a:lstStyle/>
        <a:p>
          <a:pPr algn="ctr"/>
          <a:endParaRPr lang="en-US"/>
        </a:p>
      </dgm:t>
    </dgm:pt>
    <dgm:pt modelId="{1AF360A2-152A-453B-ADBD-FE77CD85EBED}" type="sibTrans" cxnId="{0297D69E-5497-40C2-BF6D-241EFCA4B853}">
      <dgm:prSet/>
      <dgm:spPr/>
      <dgm:t>
        <a:bodyPr/>
        <a:lstStyle/>
        <a:p>
          <a:pPr algn="ctr"/>
          <a:endParaRPr lang="en-US"/>
        </a:p>
      </dgm:t>
    </dgm:pt>
    <dgm:pt modelId="{4E6997B7-600D-4CF6-8EFD-A64D9481E2B1}">
      <dgm:prSet phldrT="[Text]" custT="1"/>
      <dgm:spPr/>
      <dgm:t>
        <a:bodyPr/>
        <a:lstStyle/>
        <a:p>
          <a:pPr algn="ctr"/>
          <a:r>
            <a:rPr lang="en-US" sz="1100" b="1" dirty="0"/>
            <a:t>SBCTC </a:t>
          </a:r>
        </a:p>
        <a:p>
          <a:pPr algn="ctr"/>
          <a:r>
            <a:rPr lang="en-US" sz="1100" b="1" dirty="0"/>
            <a:t>Co-Chairs</a:t>
          </a:r>
        </a:p>
      </dgm:t>
    </dgm:pt>
    <dgm:pt modelId="{3ECF3DEA-CE33-46B0-9358-8123B25B2DA8}" type="parTrans" cxnId="{F00B5000-C552-4530-8EEE-596E98E616F2}">
      <dgm:prSet/>
      <dgm:spPr/>
      <dgm:t>
        <a:bodyPr/>
        <a:lstStyle/>
        <a:p>
          <a:pPr algn="ctr"/>
          <a:endParaRPr lang="en-US"/>
        </a:p>
      </dgm:t>
    </dgm:pt>
    <dgm:pt modelId="{E0184B93-885C-496C-85CC-51B6D94A295B}" type="sibTrans" cxnId="{F00B5000-C552-4530-8EEE-596E98E616F2}">
      <dgm:prSet/>
      <dgm:spPr/>
      <dgm:t>
        <a:bodyPr/>
        <a:lstStyle/>
        <a:p>
          <a:pPr algn="ctr"/>
          <a:endParaRPr lang="en-US"/>
        </a:p>
      </dgm:t>
    </dgm:pt>
    <dgm:pt modelId="{CD63AD99-E6AB-49AE-AFB7-4CA09097648A}">
      <dgm:prSet phldrT="[Text]" custT="1"/>
      <dgm:spPr/>
      <dgm:t>
        <a:bodyPr/>
        <a:lstStyle/>
        <a:p>
          <a:pPr algn="ctr"/>
          <a:r>
            <a:rPr lang="en-US" sz="1100" b="1" dirty="0"/>
            <a:t>State Board</a:t>
          </a:r>
        </a:p>
        <a:p>
          <a:pPr algn="ctr"/>
          <a:r>
            <a:rPr lang="en-US" sz="1100" b="1" dirty="0"/>
            <a:t>Liaison</a:t>
          </a:r>
        </a:p>
      </dgm:t>
    </dgm:pt>
    <dgm:pt modelId="{BA1092DD-D187-4299-A89E-125A73BC36BC}" type="parTrans" cxnId="{76784D11-35AB-40DA-A79A-83478A0F7928}">
      <dgm:prSet/>
      <dgm:spPr/>
      <dgm:t>
        <a:bodyPr/>
        <a:lstStyle/>
        <a:p>
          <a:pPr algn="ctr"/>
          <a:endParaRPr lang="en-US"/>
        </a:p>
      </dgm:t>
    </dgm:pt>
    <dgm:pt modelId="{9CF48039-D7DE-49D9-A605-F17EFBFADCCF}" type="sibTrans" cxnId="{76784D11-35AB-40DA-A79A-83478A0F7928}">
      <dgm:prSet/>
      <dgm:spPr/>
      <dgm:t>
        <a:bodyPr/>
        <a:lstStyle/>
        <a:p>
          <a:pPr algn="ctr"/>
          <a:endParaRPr lang="en-US"/>
        </a:p>
      </dgm:t>
    </dgm:pt>
    <dgm:pt modelId="{84C6F4F5-8DE7-4825-9499-39385EF52C45}">
      <dgm:prSet phldrT="[Text]" custT="1"/>
      <dgm:spPr/>
      <dgm:t>
        <a:bodyPr/>
        <a:lstStyle/>
        <a:p>
          <a:pPr algn="ctr"/>
          <a:r>
            <a:rPr lang="en-US" sz="1100" b="1" dirty="0">
              <a:solidFill>
                <a:schemeClr val="tx1"/>
              </a:solidFill>
            </a:rPr>
            <a:t>2 </a:t>
          </a:r>
        </a:p>
        <a:p>
          <a:pPr algn="ctr"/>
          <a:r>
            <a:rPr lang="en-US" sz="1100" b="1" dirty="0" smtClean="0">
              <a:solidFill>
                <a:schemeClr val="tx1"/>
              </a:solidFill>
            </a:rPr>
            <a:t>CTC Students</a:t>
          </a:r>
          <a:endParaRPr lang="en-US" sz="1100" b="1" dirty="0">
            <a:solidFill>
              <a:schemeClr val="tx1"/>
            </a:solidFill>
          </a:endParaRPr>
        </a:p>
      </dgm:t>
    </dgm:pt>
    <dgm:pt modelId="{52AFA9AA-A197-41E9-B3DE-0FFAF0D4D1EB}" type="parTrans" cxnId="{07EE1CFC-6339-4AE3-ACCD-C2CAB4A5C633}">
      <dgm:prSet/>
      <dgm:spPr/>
      <dgm:t>
        <a:bodyPr/>
        <a:lstStyle/>
        <a:p>
          <a:pPr algn="ctr"/>
          <a:endParaRPr lang="en-US"/>
        </a:p>
      </dgm:t>
    </dgm:pt>
    <dgm:pt modelId="{326E57D9-EF42-4EE7-831B-B7E0A462E2BB}" type="sibTrans" cxnId="{07EE1CFC-6339-4AE3-ACCD-C2CAB4A5C633}">
      <dgm:prSet/>
      <dgm:spPr/>
      <dgm:t>
        <a:bodyPr/>
        <a:lstStyle/>
        <a:p>
          <a:pPr algn="ctr"/>
          <a:endParaRPr lang="en-US"/>
        </a:p>
      </dgm:t>
    </dgm:pt>
    <dgm:pt modelId="{EE975532-9082-47A4-AD34-8081533A7472}" type="pres">
      <dgm:prSet presAssocID="{476BF7DE-FED9-4082-80CB-1256EF92FE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5E035-A479-45D8-878C-63767CC16035}" type="pres">
      <dgm:prSet presAssocID="{476BF7DE-FED9-4082-80CB-1256EF92FE71}" presName="radial" presStyleCnt="0">
        <dgm:presLayoutVars>
          <dgm:animLvl val="ctr"/>
        </dgm:presLayoutVars>
      </dgm:prSet>
      <dgm:spPr/>
    </dgm:pt>
    <dgm:pt modelId="{098EA4C6-C2B5-4C1F-8DFE-BF224C7AFBB6}" type="pres">
      <dgm:prSet presAssocID="{43F194CC-9615-4E3E-A9BF-D270F05B551E}" presName="centerShape" presStyleLbl="vennNode1" presStyleIdx="0" presStyleCnt="12"/>
      <dgm:spPr/>
      <dgm:t>
        <a:bodyPr/>
        <a:lstStyle/>
        <a:p>
          <a:endParaRPr lang="en-US"/>
        </a:p>
      </dgm:t>
    </dgm:pt>
    <dgm:pt modelId="{8A369DA3-5085-4E1E-A1DB-D27CDFC4A683}" type="pres">
      <dgm:prSet presAssocID="{F33B57D8-5B5A-4D5B-8788-8AB8A2D03912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1AED4-10FC-4C13-9DD5-3F560165EC85}" type="pres">
      <dgm:prSet presAssocID="{D33616A5-CC8C-40C9-8A7E-C17545F9E039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A4DCE-DD99-449B-BD84-25A61CF70CBB}" type="pres">
      <dgm:prSet presAssocID="{7276EB2A-B793-4528-9154-06B83C2315BB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854AC-C4A4-4085-9888-C959B3B7CB4E}" type="pres">
      <dgm:prSet presAssocID="{59542105-1008-4035-9E13-3F66AFF44C7F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213E9-59B6-4CE2-B05A-F199066A7B36}" type="pres">
      <dgm:prSet presAssocID="{F5AB573F-D65B-42B9-9E90-48C4F47FA2D3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A2E44-E458-4D9C-8C90-31182B897E56}" type="pres">
      <dgm:prSet presAssocID="{61431A67-EBC0-4593-8AB6-C93AC50D4C7F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041BD-44F8-460B-8EDF-B321F83AF69B}" type="pres">
      <dgm:prSet presAssocID="{E778A347-7B8C-45D1-BA1F-46520CA57B8C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02D44-63B3-4991-A1E4-688DE4FCD74A}" type="pres">
      <dgm:prSet presAssocID="{5DD118C3-7668-4C68-A6D1-85258816DB9C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39A28-078A-4F93-B1C9-1C1A56A7F87E}" type="pres">
      <dgm:prSet presAssocID="{84C6F4F5-8DE7-4825-9499-39385EF52C45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FC224-4334-423B-BB8C-56782288AA4D}" type="pres">
      <dgm:prSet presAssocID="{4E6997B7-600D-4CF6-8EFD-A64D9481E2B1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096CA-1CD0-4CF4-B9FA-0C5772246FBA}" type="pres">
      <dgm:prSet presAssocID="{CD63AD99-E6AB-49AE-AFB7-4CA09097648A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A56F7-6033-4A16-AD62-6B18800B1FE2}" srcId="{43F194CC-9615-4E3E-A9BF-D270F05B551E}" destId="{D33616A5-CC8C-40C9-8A7E-C17545F9E039}" srcOrd="1" destOrd="0" parTransId="{2E77B223-2BB8-477A-8BC3-353DF2B141AA}" sibTransId="{A41F295D-8C7E-41CA-82BF-90B2360590AA}"/>
    <dgm:cxn modelId="{80ED6B62-11CD-492C-A86D-33F402E31BCE}" type="presOf" srcId="{5DD118C3-7668-4C68-A6D1-85258816DB9C}" destId="{FD702D44-63B3-4991-A1E4-688DE4FCD74A}" srcOrd="0" destOrd="0" presId="urn:microsoft.com/office/officeart/2005/8/layout/radial3"/>
    <dgm:cxn modelId="{F00B5000-C552-4530-8EEE-596E98E616F2}" srcId="{43F194CC-9615-4E3E-A9BF-D270F05B551E}" destId="{4E6997B7-600D-4CF6-8EFD-A64D9481E2B1}" srcOrd="9" destOrd="0" parTransId="{3ECF3DEA-CE33-46B0-9358-8123B25B2DA8}" sibTransId="{E0184B93-885C-496C-85CC-51B6D94A295B}"/>
    <dgm:cxn modelId="{07EE1CFC-6339-4AE3-ACCD-C2CAB4A5C633}" srcId="{43F194CC-9615-4E3E-A9BF-D270F05B551E}" destId="{84C6F4F5-8DE7-4825-9499-39385EF52C45}" srcOrd="8" destOrd="0" parTransId="{52AFA9AA-A197-41E9-B3DE-0FFAF0D4D1EB}" sibTransId="{326E57D9-EF42-4EE7-831B-B7E0A462E2BB}"/>
    <dgm:cxn modelId="{175F66A2-B6AF-4097-AE85-34843B1990BE}" type="presOf" srcId="{4E6997B7-600D-4CF6-8EFD-A64D9481E2B1}" destId="{239FC224-4334-423B-BB8C-56782288AA4D}" srcOrd="0" destOrd="0" presId="urn:microsoft.com/office/officeart/2005/8/layout/radial3"/>
    <dgm:cxn modelId="{92F8635D-3B40-46E4-9C3F-0281E5A37591}" srcId="{43F194CC-9615-4E3E-A9BF-D270F05B551E}" destId="{61431A67-EBC0-4593-8AB6-C93AC50D4C7F}" srcOrd="5" destOrd="0" parTransId="{3D31D00A-E8E3-4C88-B3C7-D94F104D6CD7}" sibTransId="{A040976F-DA98-47D9-AF80-57037F880DA7}"/>
    <dgm:cxn modelId="{FDF8DCFC-6FF7-4891-BAD3-45B9B365BFC2}" type="presOf" srcId="{61431A67-EBC0-4593-8AB6-C93AC50D4C7F}" destId="{86FA2E44-E458-4D9C-8C90-31182B897E56}" srcOrd="0" destOrd="0" presId="urn:microsoft.com/office/officeart/2005/8/layout/radial3"/>
    <dgm:cxn modelId="{309C0E41-0893-43FF-8A62-096EEB39DEE6}" type="presOf" srcId="{E778A347-7B8C-45D1-BA1F-46520CA57B8C}" destId="{128041BD-44F8-460B-8EDF-B321F83AF69B}" srcOrd="0" destOrd="0" presId="urn:microsoft.com/office/officeart/2005/8/layout/radial3"/>
    <dgm:cxn modelId="{A332B2B6-C941-4BE5-9063-E647D7C50E13}" srcId="{43F194CC-9615-4E3E-A9BF-D270F05B551E}" destId="{59542105-1008-4035-9E13-3F66AFF44C7F}" srcOrd="3" destOrd="0" parTransId="{1CF8F6B3-1897-4D0D-B1EE-A50A1F89EDD1}" sibTransId="{C1770FAB-DC11-4B10-BA7A-94BD8E59E0D8}"/>
    <dgm:cxn modelId="{30358870-4769-4D2F-BED9-B81C297C9484}" srcId="{43F194CC-9615-4E3E-A9BF-D270F05B551E}" destId="{7276EB2A-B793-4528-9154-06B83C2315BB}" srcOrd="2" destOrd="0" parTransId="{7A6C33FE-6FA6-41D2-8503-05F9B7A6A0C7}" sibTransId="{82453019-1AD7-4C57-BF40-3798E486A403}"/>
    <dgm:cxn modelId="{61E54D99-39B3-42D1-99AD-657DB4E9E546}" type="presOf" srcId="{D33616A5-CC8C-40C9-8A7E-C17545F9E039}" destId="{B271AED4-10FC-4C13-9DD5-3F560165EC85}" srcOrd="0" destOrd="0" presId="urn:microsoft.com/office/officeart/2005/8/layout/radial3"/>
    <dgm:cxn modelId="{288C8D0A-CC8A-4D81-9920-9CB5C2614209}" type="presOf" srcId="{476BF7DE-FED9-4082-80CB-1256EF92FE71}" destId="{EE975532-9082-47A4-AD34-8081533A7472}" srcOrd="0" destOrd="0" presId="urn:microsoft.com/office/officeart/2005/8/layout/radial3"/>
    <dgm:cxn modelId="{52747457-925B-4E5B-951E-654EF2FE7E8F}" type="presOf" srcId="{43F194CC-9615-4E3E-A9BF-D270F05B551E}" destId="{098EA4C6-C2B5-4C1F-8DFE-BF224C7AFBB6}" srcOrd="0" destOrd="0" presId="urn:microsoft.com/office/officeart/2005/8/layout/radial3"/>
    <dgm:cxn modelId="{B44A2E36-DA3A-4D60-A62B-9A69DAE5AB14}" srcId="{43F194CC-9615-4E3E-A9BF-D270F05B551E}" destId="{E778A347-7B8C-45D1-BA1F-46520CA57B8C}" srcOrd="6" destOrd="0" parTransId="{67FA6E3A-20D3-4186-BD30-7B80EF5529F0}" sibTransId="{A99FBDF6-6022-4D45-A09D-7233D0062927}"/>
    <dgm:cxn modelId="{76784D11-35AB-40DA-A79A-83478A0F7928}" srcId="{43F194CC-9615-4E3E-A9BF-D270F05B551E}" destId="{CD63AD99-E6AB-49AE-AFB7-4CA09097648A}" srcOrd="10" destOrd="0" parTransId="{BA1092DD-D187-4299-A89E-125A73BC36BC}" sibTransId="{9CF48039-D7DE-49D9-A605-F17EFBFADCCF}"/>
    <dgm:cxn modelId="{FDF9FC07-3F7D-4250-9847-49E0F2D7E49C}" type="presOf" srcId="{F5AB573F-D65B-42B9-9E90-48C4F47FA2D3}" destId="{6EB213E9-59B6-4CE2-B05A-F199066A7B36}" srcOrd="0" destOrd="0" presId="urn:microsoft.com/office/officeart/2005/8/layout/radial3"/>
    <dgm:cxn modelId="{09037BFD-79A7-4A48-A787-63C0B92DF1F7}" type="presOf" srcId="{7276EB2A-B793-4528-9154-06B83C2315BB}" destId="{E61A4DCE-DD99-449B-BD84-25A61CF70CBB}" srcOrd="0" destOrd="0" presId="urn:microsoft.com/office/officeart/2005/8/layout/radial3"/>
    <dgm:cxn modelId="{0297D69E-5497-40C2-BF6D-241EFCA4B853}" srcId="{43F194CC-9615-4E3E-A9BF-D270F05B551E}" destId="{5DD118C3-7668-4C68-A6D1-85258816DB9C}" srcOrd="7" destOrd="0" parTransId="{D7E2A3C4-6E35-489F-A8EF-D440CD78246D}" sibTransId="{1AF360A2-152A-453B-ADBD-FE77CD85EBED}"/>
    <dgm:cxn modelId="{3478C0E9-4B3F-488B-9A36-7D2F49618097}" srcId="{476BF7DE-FED9-4082-80CB-1256EF92FE71}" destId="{43F194CC-9615-4E3E-A9BF-D270F05B551E}" srcOrd="0" destOrd="0" parTransId="{B528DD12-D1D2-431D-9098-07D05B2C793F}" sibTransId="{631B98CB-5CF7-4CC3-84CA-3E6D13D1C262}"/>
    <dgm:cxn modelId="{36F45D1E-E50C-47E6-9A08-6E04A59418E2}" srcId="{43F194CC-9615-4E3E-A9BF-D270F05B551E}" destId="{F5AB573F-D65B-42B9-9E90-48C4F47FA2D3}" srcOrd="4" destOrd="0" parTransId="{279FE65B-4884-48CA-A23A-C90E27F9546C}" sibTransId="{87F30670-5C60-4434-958F-40545E22D173}"/>
    <dgm:cxn modelId="{B011C384-478D-454A-9636-F64007BACD09}" type="presOf" srcId="{59542105-1008-4035-9E13-3F66AFF44C7F}" destId="{94A854AC-C4A4-4085-9888-C959B3B7CB4E}" srcOrd="0" destOrd="0" presId="urn:microsoft.com/office/officeart/2005/8/layout/radial3"/>
    <dgm:cxn modelId="{982163D9-4073-4170-B0A7-072A4799EE80}" type="presOf" srcId="{84C6F4F5-8DE7-4825-9499-39385EF52C45}" destId="{A4F39A28-078A-4F93-B1C9-1C1A56A7F87E}" srcOrd="0" destOrd="0" presId="urn:microsoft.com/office/officeart/2005/8/layout/radial3"/>
    <dgm:cxn modelId="{6696280F-7F0A-40B0-942C-FBCC4973F110}" type="presOf" srcId="{F33B57D8-5B5A-4D5B-8788-8AB8A2D03912}" destId="{8A369DA3-5085-4E1E-A1DB-D27CDFC4A683}" srcOrd="0" destOrd="0" presId="urn:microsoft.com/office/officeart/2005/8/layout/radial3"/>
    <dgm:cxn modelId="{8EA32D13-E471-475F-A244-F9AB60F1F810}" type="presOf" srcId="{CD63AD99-E6AB-49AE-AFB7-4CA09097648A}" destId="{C03096CA-1CD0-4CF4-B9FA-0C5772246FBA}" srcOrd="0" destOrd="0" presId="urn:microsoft.com/office/officeart/2005/8/layout/radial3"/>
    <dgm:cxn modelId="{BE8330C9-43E8-458F-97B5-A3C54EF52DF3}" srcId="{43F194CC-9615-4E3E-A9BF-D270F05B551E}" destId="{F33B57D8-5B5A-4D5B-8788-8AB8A2D03912}" srcOrd="0" destOrd="0" parTransId="{7988176F-F116-496F-A32A-9C925D2A5EAB}" sibTransId="{2FE23156-786C-4421-8BF0-32A1955E75AB}"/>
    <dgm:cxn modelId="{827FBA94-6965-42C0-B037-607FF66EE027}" type="presParOf" srcId="{EE975532-9082-47A4-AD34-8081533A7472}" destId="{94A5E035-A479-45D8-878C-63767CC16035}" srcOrd="0" destOrd="0" presId="urn:microsoft.com/office/officeart/2005/8/layout/radial3"/>
    <dgm:cxn modelId="{1867BAD5-AFB6-43D5-A0F3-FA7FE05F6447}" type="presParOf" srcId="{94A5E035-A479-45D8-878C-63767CC16035}" destId="{098EA4C6-C2B5-4C1F-8DFE-BF224C7AFBB6}" srcOrd="0" destOrd="0" presId="urn:microsoft.com/office/officeart/2005/8/layout/radial3"/>
    <dgm:cxn modelId="{C872E576-995B-43E4-AA67-FEA36A4CD1A7}" type="presParOf" srcId="{94A5E035-A479-45D8-878C-63767CC16035}" destId="{8A369DA3-5085-4E1E-A1DB-D27CDFC4A683}" srcOrd="1" destOrd="0" presId="urn:microsoft.com/office/officeart/2005/8/layout/radial3"/>
    <dgm:cxn modelId="{4D5B2E65-2754-4566-A66E-F149A6D00BDE}" type="presParOf" srcId="{94A5E035-A479-45D8-878C-63767CC16035}" destId="{B271AED4-10FC-4C13-9DD5-3F560165EC85}" srcOrd="2" destOrd="0" presId="urn:microsoft.com/office/officeart/2005/8/layout/radial3"/>
    <dgm:cxn modelId="{7EF7A18C-02CF-4D64-81A2-CE964DED9BE9}" type="presParOf" srcId="{94A5E035-A479-45D8-878C-63767CC16035}" destId="{E61A4DCE-DD99-449B-BD84-25A61CF70CBB}" srcOrd="3" destOrd="0" presId="urn:microsoft.com/office/officeart/2005/8/layout/radial3"/>
    <dgm:cxn modelId="{123A0284-8141-47B2-8661-74C16C9291AE}" type="presParOf" srcId="{94A5E035-A479-45D8-878C-63767CC16035}" destId="{94A854AC-C4A4-4085-9888-C959B3B7CB4E}" srcOrd="4" destOrd="0" presId="urn:microsoft.com/office/officeart/2005/8/layout/radial3"/>
    <dgm:cxn modelId="{BAE03E70-E52A-4CBE-B217-2E6C27127EDC}" type="presParOf" srcId="{94A5E035-A479-45D8-878C-63767CC16035}" destId="{6EB213E9-59B6-4CE2-B05A-F199066A7B36}" srcOrd="5" destOrd="0" presId="urn:microsoft.com/office/officeart/2005/8/layout/radial3"/>
    <dgm:cxn modelId="{DF15F4E5-945D-401D-93C9-4342255FAB38}" type="presParOf" srcId="{94A5E035-A479-45D8-878C-63767CC16035}" destId="{86FA2E44-E458-4D9C-8C90-31182B897E56}" srcOrd="6" destOrd="0" presId="urn:microsoft.com/office/officeart/2005/8/layout/radial3"/>
    <dgm:cxn modelId="{64CB62F3-1DB7-4D36-8D95-AC19D904FA0A}" type="presParOf" srcId="{94A5E035-A479-45D8-878C-63767CC16035}" destId="{128041BD-44F8-460B-8EDF-B321F83AF69B}" srcOrd="7" destOrd="0" presId="urn:microsoft.com/office/officeart/2005/8/layout/radial3"/>
    <dgm:cxn modelId="{2BD3F956-992A-4260-A63D-902199DCB3C3}" type="presParOf" srcId="{94A5E035-A479-45D8-878C-63767CC16035}" destId="{FD702D44-63B3-4991-A1E4-688DE4FCD74A}" srcOrd="8" destOrd="0" presId="urn:microsoft.com/office/officeart/2005/8/layout/radial3"/>
    <dgm:cxn modelId="{79EAF74E-3ECA-4BE4-B9D4-014433467265}" type="presParOf" srcId="{94A5E035-A479-45D8-878C-63767CC16035}" destId="{A4F39A28-078A-4F93-B1C9-1C1A56A7F87E}" srcOrd="9" destOrd="0" presId="urn:microsoft.com/office/officeart/2005/8/layout/radial3"/>
    <dgm:cxn modelId="{E02AC736-383A-4ABA-8C53-88D0906100AD}" type="presParOf" srcId="{94A5E035-A479-45D8-878C-63767CC16035}" destId="{239FC224-4334-423B-BB8C-56782288AA4D}" srcOrd="10" destOrd="0" presId="urn:microsoft.com/office/officeart/2005/8/layout/radial3"/>
    <dgm:cxn modelId="{5CF248FD-A02D-4D3C-B5E3-3077B5600766}" type="presParOf" srcId="{94A5E035-A479-45D8-878C-63767CC16035}" destId="{C03096CA-1CD0-4CF4-B9FA-0C5772246FBA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A4C6-C2B5-4C1F-8DFE-BF224C7AFBB6}">
      <dsp:nvSpPr>
        <dsp:cNvPr id="0" name=""/>
        <dsp:cNvSpPr/>
      </dsp:nvSpPr>
      <dsp:spPr>
        <a:xfrm>
          <a:off x="1937267" y="1171135"/>
          <a:ext cx="2503322" cy="25033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Guided Pathways Advisory Council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303870" y="1537738"/>
        <a:ext cx="1770116" cy="1770116"/>
      </dsp:txXfrm>
    </dsp:sp>
    <dsp:sp modelId="{8A369DA3-5085-4E1E-A1DB-D27CDFC4A683}">
      <dsp:nvSpPr>
        <dsp:cNvPr id="0" name=""/>
        <dsp:cNvSpPr/>
      </dsp:nvSpPr>
      <dsp:spPr>
        <a:xfrm>
          <a:off x="2563097" y="18678"/>
          <a:ext cx="1251661" cy="1251661"/>
        </a:xfrm>
        <a:prstGeom prst="ellipse">
          <a:avLst/>
        </a:prstGeom>
        <a:solidFill>
          <a:schemeClr val="accent5">
            <a:alpha val="50000"/>
            <a:hueOff val="-668486"/>
            <a:satOff val="-930"/>
            <a:lumOff val="-3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 </a:t>
          </a: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Presidents</a:t>
          </a:r>
        </a:p>
      </dsp:txBody>
      <dsp:txXfrm>
        <a:off x="2746399" y="201980"/>
        <a:ext cx="885057" cy="885057"/>
      </dsp:txXfrm>
    </dsp:sp>
    <dsp:sp modelId="{B271AED4-10FC-4C13-9DD5-3F560165EC85}">
      <dsp:nvSpPr>
        <dsp:cNvPr id="0" name=""/>
        <dsp:cNvSpPr/>
      </dsp:nvSpPr>
      <dsp:spPr>
        <a:xfrm>
          <a:off x="3524513" y="300975"/>
          <a:ext cx="1251661" cy="1251661"/>
        </a:xfrm>
        <a:prstGeom prst="ellipse">
          <a:avLst/>
        </a:prstGeom>
        <a:solidFill>
          <a:schemeClr val="accent5">
            <a:alpha val="50000"/>
            <a:hueOff val="-1336972"/>
            <a:satOff val="-1860"/>
            <a:lumOff val="-7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Chief Diversity &amp; Equity Officers</a:t>
          </a:r>
        </a:p>
      </dsp:txBody>
      <dsp:txXfrm>
        <a:off x="3707815" y="484277"/>
        <a:ext cx="885057" cy="885057"/>
      </dsp:txXfrm>
    </dsp:sp>
    <dsp:sp modelId="{E61A4DCE-DD99-449B-BD84-25A61CF70CBB}">
      <dsp:nvSpPr>
        <dsp:cNvPr id="0" name=""/>
        <dsp:cNvSpPr/>
      </dsp:nvSpPr>
      <dsp:spPr>
        <a:xfrm>
          <a:off x="4180685" y="1058238"/>
          <a:ext cx="1251661" cy="1251661"/>
        </a:xfrm>
        <a:prstGeom prst="ellipse">
          <a:avLst/>
        </a:prstGeom>
        <a:solidFill>
          <a:schemeClr val="accent5">
            <a:alpha val="50000"/>
            <a:hueOff val="-2005458"/>
            <a:satOff val="-2789"/>
            <a:lumOff val="-10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Vice Presidents 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Instruction</a:t>
          </a:r>
        </a:p>
      </dsp:txBody>
      <dsp:txXfrm>
        <a:off x="4363987" y="1241540"/>
        <a:ext cx="885057" cy="885057"/>
      </dsp:txXfrm>
    </dsp:sp>
    <dsp:sp modelId="{94A854AC-C4A4-4085-9888-C959B3B7CB4E}">
      <dsp:nvSpPr>
        <dsp:cNvPr id="0" name=""/>
        <dsp:cNvSpPr/>
      </dsp:nvSpPr>
      <dsp:spPr>
        <a:xfrm>
          <a:off x="4323285" y="2050043"/>
          <a:ext cx="1251661" cy="1251661"/>
        </a:xfrm>
        <a:prstGeom prst="ellipse">
          <a:avLst/>
        </a:prstGeom>
        <a:solidFill>
          <a:schemeClr val="accent5">
            <a:alpha val="50000"/>
            <a:hueOff val="-2673943"/>
            <a:satOff val="-3719"/>
            <a:lumOff val="-14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Vice Presidents-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Student Services</a:t>
          </a:r>
        </a:p>
      </dsp:txBody>
      <dsp:txXfrm>
        <a:off x="4506587" y="2233345"/>
        <a:ext cx="885057" cy="885057"/>
      </dsp:txXfrm>
    </dsp:sp>
    <dsp:sp modelId="{6EB213E9-59B6-4CE2-B05A-F199066A7B36}">
      <dsp:nvSpPr>
        <dsp:cNvPr id="0" name=""/>
        <dsp:cNvSpPr/>
      </dsp:nvSpPr>
      <dsp:spPr>
        <a:xfrm>
          <a:off x="3907038" y="2961497"/>
          <a:ext cx="1251661" cy="1251661"/>
        </a:xfrm>
        <a:prstGeom prst="ellipse">
          <a:avLst/>
        </a:prstGeom>
        <a:solidFill>
          <a:schemeClr val="accent5">
            <a:alpha val="50000"/>
            <a:hueOff val="-3342429"/>
            <a:satOff val="-4649"/>
            <a:lumOff val="-178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Research &amp; Planning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Directors </a:t>
          </a:r>
        </a:p>
      </dsp:txBody>
      <dsp:txXfrm>
        <a:off x="4090340" y="3144799"/>
        <a:ext cx="885057" cy="885057"/>
      </dsp:txXfrm>
    </dsp:sp>
    <dsp:sp modelId="{86FA2E44-E458-4D9C-8C90-31182B897E56}">
      <dsp:nvSpPr>
        <dsp:cNvPr id="0" name=""/>
        <dsp:cNvSpPr/>
      </dsp:nvSpPr>
      <dsp:spPr>
        <a:xfrm>
          <a:off x="3064099" y="3503221"/>
          <a:ext cx="1251661" cy="1251661"/>
        </a:xfrm>
        <a:prstGeom prst="ellipse">
          <a:avLst/>
        </a:prstGeom>
        <a:solidFill>
          <a:schemeClr val="accent5">
            <a:alpha val="50000"/>
            <a:hueOff val="-4010915"/>
            <a:satOff val="-5579"/>
            <a:lumOff val="-21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Information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Technology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Officers</a:t>
          </a:r>
        </a:p>
      </dsp:txBody>
      <dsp:txXfrm>
        <a:off x="3247401" y="3686523"/>
        <a:ext cx="885057" cy="885057"/>
      </dsp:txXfrm>
    </dsp:sp>
    <dsp:sp modelId="{128041BD-44F8-460B-8EDF-B321F83AF69B}">
      <dsp:nvSpPr>
        <dsp:cNvPr id="0" name=""/>
        <dsp:cNvSpPr/>
      </dsp:nvSpPr>
      <dsp:spPr>
        <a:xfrm>
          <a:off x="2062096" y="3503221"/>
          <a:ext cx="1251661" cy="1251661"/>
        </a:xfrm>
        <a:prstGeom prst="ellipse">
          <a:avLst/>
        </a:prstGeom>
        <a:solidFill>
          <a:schemeClr val="accent5">
            <a:alpha val="50000"/>
            <a:hueOff val="-4679401"/>
            <a:satOff val="-6509"/>
            <a:lumOff val="-249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Public Information Officers</a:t>
          </a:r>
        </a:p>
      </dsp:txBody>
      <dsp:txXfrm>
        <a:off x="2245398" y="3686523"/>
        <a:ext cx="885057" cy="885057"/>
      </dsp:txXfrm>
    </dsp:sp>
    <dsp:sp modelId="{FD702D44-63B3-4991-A1E4-688DE4FCD74A}">
      <dsp:nvSpPr>
        <dsp:cNvPr id="0" name=""/>
        <dsp:cNvSpPr/>
      </dsp:nvSpPr>
      <dsp:spPr>
        <a:xfrm>
          <a:off x="1219157" y="2961497"/>
          <a:ext cx="1251661" cy="1251661"/>
        </a:xfrm>
        <a:prstGeom prst="ellipse">
          <a:avLst/>
        </a:prstGeom>
        <a:solidFill>
          <a:schemeClr val="accent5">
            <a:alpha val="50000"/>
            <a:hueOff val="-5347887"/>
            <a:satOff val="-7439"/>
            <a:lumOff val="-28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 </a:t>
          </a: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Critical Friends/ Researchers</a:t>
          </a:r>
          <a:endParaRPr lang="en-US" sz="1500" b="1" kern="1200" dirty="0"/>
        </a:p>
      </dsp:txBody>
      <dsp:txXfrm>
        <a:off x="1402459" y="3144799"/>
        <a:ext cx="885057" cy="885057"/>
      </dsp:txXfrm>
    </dsp:sp>
    <dsp:sp modelId="{A4F39A28-078A-4F93-B1C9-1C1A56A7F87E}">
      <dsp:nvSpPr>
        <dsp:cNvPr id="0" name=""/>
        <dsp:cNvSpPr/>
      </dsp:nvSpPr>
      <dsp:spPr>
        <a:xfrm>
          <a:off x="802910" y="2050043"/>
          <a:ext cx="1251661" cy="1251661"/>
        </a:xfrm>
        <a:prstGeom prst="ellipse">
          <a:avLst/>
        </a:prstGeom>
        <a:solidFill>
          <a:schemeClr val="accent5">
            <a:alpha val="50000"/>
            <a:hueOff val="-6016373"/>
            <a:satOff val="-8368"/>
            <a:lumOff val="-32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CTC Students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986212" y="2233345"/>
        <a:ext cx="885057" cy="885057"/>
      </dsp:txXfrm>
    </dsp:sp>
    <dsp:sp modelId="{239FC224-4334-423B-BB8C-56782288AA4D}">
      <dsp:nvSpPr>
        <dsp:cNvPr id="0" name=""/>
        <dsp:cNvSpPr/>
      </dsp:nvSpPr>
      <dsp:spPr>
        <a:xfrm>
          <a:off x="945510" y="1058238"/>
          <a:ext cx="1251661" cy="1251661"/>
        </a:xfrm>
        <a:prstGeom prst="ellipse">
          <a:avLst/>
        </a:prstGeom>
        <a:solidFill>
          <a:schemeClr val="accent5">
            <a:alpha val="50000"/>
            <a:hueOff val="-6684859"/>
            <a:satOff val="-9298"/>
            <a:lumOff val="-35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SBCTC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Co-Chairs</a:t>
          </a:r>
        </a:p>
      </dsp:txBody>
      <dsp:txXfrm>
        <a:off x="1128812" y="1241540"/>
        <a:ext cx="885057" cy="885057"/>
      </dsp:txXfrm>
    </dsp:sp>
    <dsp:sp modelId="{C03096CA-1CD0-4CF4-B9FA-0C5772246FBA}">
      <dsp:nvSpPr>
        <dsp:cNvPr id="0" name=""/>
        <dsp:cNvSpPr/>
      </dsp:nvSpPr>
      <dsp:spPr>
        <a:xfrm>
          <a:off x="1601682" y="300975"/>
          <a:ext cx="1251661" cy="1251661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State Board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Liaison</a:t>
          </a:r>
        </a:p>
      </dsp:txBody>
      <dsp:txXfrm>
        <a:off x="1784984" y="484277"/>
        <a:ext cx="885057" cy="885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All material licensed under Creative Commons Attribution 4.0 International License.</a:t>
            </a:r>
            <a:endParaRPr/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</a:pPr>
            <a:r>
              <a:rPr lang="en-US" sz="3500" b="0" i="0" u="none" strike="noStrike" cap="none" dirty="0" smtClean="0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Fall 2022</a:t>
            </a:r>
            <a:endParaRPr sz="35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0" y="4213653"/>
            <a:ext cx="9144000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sz="4400" b="0" i="0" u="none" strike="noStrike" cap="none" dirty="0" smtClean="0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Guided Pathways Advisory Committee</a:t>
            </a:r>
            <a:endParaRPr sz="44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2"/>
          </p:nvPr>
        </p:nvSpPr>
        <p:spPr>
          <a:xfrm>
            <a:off x="370608" y="55027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</a:pPr>
            <a:r>
              <a:rPr lang="en-US" dirty="0" smtClean="0"/>
              <a:t>Thursday, October 6 2022</a:t>
            </a:r>
            <a:endParaRPr sz="20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Workforce Education Investment Account (WEIA) report complete and submitted!</a:t>
            </a:r>
          </a:p>
          <a:p>
            <a:pPr lvl="1"/>
            <a:r>
              <a:rPr lang="en-US" dirty="0" smtClean="0"/>
              <a:t>THANK YOU!!!</a:t>
            </a:r>
          </a:p>
          <a:p>
            <a:pPr lvl="1"/>
            <a:endParaRPr lang="en-US" dirty="0"/>
          </a:p>
          <a:p>
            <a:r>
              <a:rPr lang="en-US" dirty="0"/>
              <a:t>Washington State Institute for Public Policy </a:t>
            </a:r>
          </a:p>
          <a:p>
            <a:pPr lvl="1"/>
            <a:r>
              <a:rPr lang="en-US" dirty="0" smtClean="0"/>
              <a:t>2023 Legislative report underway</a:t>
            </a:r>
          </a:p>
          <a:p>
            <a:pPr lvl="1"/>
            <a:r>
              <a:rPr lang="en-US" dirty="0" smtClean="0"/>
              <a:t>Data Sharing Agreement </a:t>
            </a:r>
          </a:p>
          <a:p>
            <a:pPr lvl="1"/>
            <a:r>
              <a:rPr lang="en-US" dirty="0" smtClean="0"/>
              <a:t>Outreach to colleges to collect qualitative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ctcLink and Guided Pathways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59" y="2347006"/>
            <a:ext cx="8336975" cy="3757046"/>
          </a:xfrm>
        </p:spPr>
        <p:txBody>
          <a:bodyPr/>
          <a:lstStyle/>
          <a:p>
            <a:r>
              <a:rPr lang="en-US" dirty="0"/>
              <a:t>Engage </a:t>
            </a:r>
            <a:r>
              <a:rPr lang="en-US" dirty="0" smtClean="0"/>
              <a:t>with colleges to document current technology needs and strengths </a:t>
            </a:r>
          </a:p>
          <a:p>
            <a:r>
              <a:rPr lang="en-US" dirty="0" smtClean="0"/>
              <a:t>Solicit </a:t>
            </a:r>
            <a:r>
              <a:rPr lang="en-US" dirty="0"/>
              <a:t>college interest in participating in interview process </a:t>
            </a:r>
            <a:endParaRPr lang="en-US" dirty="0" smtClean="0"/>
          </a:p>
          <a:p>
            <a:r>
              <a:rPr lang="en-US" dirty="0" smtClean="0"/>
              <a:t>Provide updated ctcLink Reference Guide with summary of college input. </a:t>
            </a:r>
            <a:endParaRPr lang="en-US" dirty="0"/>
          </a:p>
          <a:p>
            <a:r>
              <a:rPr lang="en-US" dirty="0" smtClean="0"/>
              <a:t>Define </a:t>
            </a:r>
            <a:r>
              <a:rPr lang="en-US" dirty="0"/>
              <a:t>set of iterative enhancements to improve ctcLink system to support Guided </a:t>
            </a:r>
            <a:r>
              <a:rPr lang="en-US" dirty="0" smtClean="0"/>
              <a:t>Pathways</a:t>
            </a:r>
          </a:p>
          <a:p>
            <a:r>
              <a:rPr lang="en-US" dirty="0" smtClean="0"/>
              <a:t>Meaningful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ctcLink and Guided </a:t>
            </a:r>
            <a:r>
              <a:rPr lang="en-US" dirty="0" smtClean="0"/>
              <a:t>Pathways Interviews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56" y="2155828"/>
            <a:ext cx="8336975" cy="1193284"/>
          </a:xfrm>
        </p:spPr>
        <p:txBody>
          <a:bodyPr/>
          <a:lstStyle/>
          <a:p>
            <a:r>
              <a:rPr lang="en-US" dirty="0" smtClean="0"/>
              <a:t>Minimum of 7-10 colleges</a:t>
            </a:r>
          </a:p>
          <a:p>
            <a:r>
              <a:rPr lang="en-US" dirty="0" smtClean="0"/>
              <a:t>Suggested college representatives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6856" y="3222182"/>
            <a:ext cx="8336975" cy="11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1"/>
            <a:r>
              <a:rPr lang="en-US" dirty="0" smtClean="0"/>
              <a:t>Advising </a:t>
            </a:r>
            <a:endParaRPr lang="en-US" dirty="0"/>
          </a:p>
          <a:p>
            <a:pPr lvl="1"/>
            <a:r>
              <a:rPr lang="en-US" dirty="0" smtClean="0"/>
              <a:t>Assessment </a:t>
            </a:r>
            <a:endParaRPr lang="en-US" dirty="0"/>
          </a:p>
          <a:p>
            <a:pPr lvl="1"/>
            <a:r>
              <a:rPr lang="en-US" dirty="0" smtClean="0"/>
              <a:t>Curriculum </a:t>
            </a:r>
            <a:endParaRPr lang="en-US" dirty="0"/>
          </a:p>
          <a:p>
            <a:pPr lvl="1"/>
            <a:r>
              <a:rPr lang="en-US" dirty="0" smtClean="0"/>
              <a:t>Disabled </a:t>
            </a:r>
            <a:r>
              <a:rPr lang="en-US" dirty="0"/>
              <a:t>Student Services 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Aid </a:t>
            </a:r>
          </a:p>
          <a:p>
            <a:pPr lvl="1"/>
            <a:r>
              <a:rPr lang="en-US" dirty="0" smtClean="0"/>
              <a:t>Guided </a:t>
            </a:r>
            <a:r>
              <a:rPr lang="en-US" dirty="0"/>
              <a:t>Pathways </a:t>
            </a:r>
            <a:r>
              <a:rPr lang="en-US" dirty="0" smtClean="0"/>
              <a:t>Directors/Administrators</a:t>
            </a:r>
          </a:p>
          <a:p>
            <a:pPr lvl="1"/>
            <a:r>
              <a:rPr lang="en-US" dirty="0" smtClean="0"/>
              <a:t>GP Faculty Leads </a:t>
            </a:r>
            <a:endParaRPr lang="en-US" dirty="0"/>
          </a:p>
          <a:p>
            <a:pPr lvl="1"/>
            <a:r>
              <a:rPr lang="en-US" dirty="0" smtClean="0"/>
              <a:t>Institutional </a:t>
            </a:r>
            <a:r>
              <a:rPr lang="en-US" dirty="0"/>
              <a:t>Research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Services (Responsible </a:t>
            </a:r>
            <a:r>
              <a:rPr lang="en-US" dirty="0" smtClean="0"/>
              <a:t>for </a:t>
            </a:r>
            <a:r>
              <a:rPr lang="en-US" dirty="0"/>
              <a:t>Third Party Integration/Local Application Development) </a:t>
            </a:r>
          </a:p>
          <a:p>
            <a:pPr lvl="1"/>
            <a:r>
              <a:rPr lang="en-US" dirty="0" smtClean="0"/>
              <a:t>Registrar </a:t>
            </a:r>
            <a:endParaRPr lang="en-US" dirty="0"/>
          </a:p>
          <a:p>
            <a:pPr lvl="1"/>
            <a:r>
              <a:rPr lang="en-US" dirty="0" smtClean="0"/>
              <a:t>Vice </a:t>
            </a:r>
            <a:r>
              <a:rPr lang="en-US" dirty="0"/>
              <a:t>Presidents of Instruction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Two rows of six cartoon question marks in different colors, each with farying shadows and with a different style." title="Decor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2522682"/>
            <a:ext cx="7060223" cy="37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</a:pPr>
            <a:r>
              <a:rPr lang="en-US" sz="3500" b="0" i="0" u="none" strike="noStrike" cap="none" dirty="0" smtClean="0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You!</a:t>
            </a:r>
            <a:endParaRPr sz="35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 smtClean="0"/>
              <a:t>Next Meetings:</a:t>
            </a:r>
          </a:p>
          <a:p>
            <a:r>
              <a:rPr lang="en-US" dirty="0" smtClean="0"/>
              <a:t>February 23, 2023</a:t>
            </a:r>
            <a:br>
              <a:rPr lang="en-US" dirty="0" smtClean="0"/>
            </a:br>
            <a:r>
              <a:rPr lang="en-US" dirty="0"/>
              <a:t>9:00 – 11:00 a.m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Virtual via Zoom</a:t>
            </a:r>
          </a:p>
          <a:p>
            <a:r>
              <a:rPr lang="en-US" dirty="0" smtClean="0"/>
              <a:t>June 1, 2023</a:t>
            </a:r>
            <a:br>
              <a:rPr lang="en-US" dirty="0" smtClean="0"/>
            </a:br>
            <a:r>
              <a:rPr lang="en-US" dirty="0" smtClean="0"/>
              <a:t>9:00 – 11:00 a.m.</a:t>
            </a:r>
            <a:br>
              <a:rPr lang="en-US" dirty="0" smtClean="0"/>
            </a:br>
            <a:r>
              <a:rPr lang="en-US" dirty="0"/>
              <a:t>Virtual via Zoom</a:t>
            </a:r>
          </a:p>
          <a:p>
            <a:pPr marL="50800" indent="0">
              <a:buNone/>
            </a:pPr>
            <a:endParaRPr lang="en-US" dirty="0" smtClean="0"/>
          </a:p>
          <a:p>
            <a:pPr marL="5080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Time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60" y="2347006"/>
            <a:ext cx="8336975" cy="3757046"/>
          </a:xfrm>
        </p:spPr>
        <p:txBody>
          <a:bodyPr/>
          <a:lstStyle/>
          <a:p>
            <a:r>
              <a:rPr lang="en-US" dirty="0" smtClean="0"/>
              <a:t>Welcome and Introductions</a:t>
            </a:r>
          </a:p>
          <a:p>
            <a:r>
              <a:rPr lang="en-US" dirty="0"/>
              <a:t>Initiative for Diversity, Equity, Antiracism &amp; </a:t>
            </a:r>
            <a:r>
              <a:rPr lang="en-US" dirty="0" smtClean="0"/>
              <a:t>Leadership (IDEAL) Fellowship Evaluation</a:t>
            </a:r>
          </a:p>
          <a:p>
            <a:pPr lvl="1"/>
            <a:r>
              <a:rPr lang="en-US" dirty="0"/>
              <a:t>Dr. Lia Wetzstein and Dr. Leandra Cate, Community College Research Initiatives, University of Washington</a:t>
            </a:r>
            <a:endParaRPr lang="en-US" dirty="0" smtClean="0"/>
          </a:p>
          <a:p>
            <a:r>
              <a:rPr lang="en-US" dirty="0" smtClean="0"/>
              <a:t>Guided Pathway </a:t>
            </a:r>
            <a:r>
              <a:rPr lang="en-US" dirty="0"/>
              <a:t>W</a:t>
            </a:r>
            <a:r>
              <a:rPr lang="en-US" dirty="0" smtClean="0"/>
              <a:t>ork Plan Analysis</a:t>
            </a:r>
          </a:p>
          <a:p>
            <a:pPr lvl="1"/>
            <a:r>
              <a:rPr lang="en-US" dirty="0" smtClean="0"/>
              <a:t>Dr. Debra Bragg</a:t>
            </a:r>
          </a:p>
          <a:p>
            <a:r>
              <a:rPr lang="en-US" dirty="0" smtClean="0"/>
              <a:t>Student Success Center Updates</a:t>
            </a:r>
          </a:p>
          <a:p>
            <a:r>
              <a:rPr lang="en-US" dirty="0" smtClean="0"/>
              <a:t>Farewell</a:t>
            </a:r>
          </a:p>
          <a:p>
            <a:pPr marL="5334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 Advisory Council Purpose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459" y="2288761"/>
            <a:ext cx="8336975" cy="1786415"/>
          </a:xfrm>
        </p:spPr>
        <p:txBody>
          <a:bodyPr/>
          <a:lstStyle/>
          <a:p>
            <a:r>
              <a:rPr lang="en-US" dirty="0" smtClean="0"/>
              <a:t>Provide advice, feedback, and ideas on the implementation and iteration of Guided Pathways across the system.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6860" y="4016931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Guided Pathways Vision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4460" y="4545824"/>
            <a:ext cx="8336975" cy="1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dirty="0" smtClean="0"/>
              <a:t>A system that advances racial, social, and economic justice by achieving equitable student aspiration, access, economic progress, and educational and career attainment.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8" y="1313285"/>
            <a:ext cx="8336975" cy="79707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" y="2085894"/>
            <a:ext cx="9006839" cy="4772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Principle #1</a:t>
            </a:r>
            <a:br>
              <a:rPr lang="en-US" sz="1800" b="1" dirty="0" smtClean="0"/>
            </a:br>
            <a:r>
              <a:rPr lang="en-US" sz="1800" i="1" dirty="0" smtClean="0"/>
              <a:t>Guided Pathways requires urgent, radical, equity-minded, transformative organizational change.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Principle #2</a:t>
            </a:r>
            <a:br>
              <a:rPr lang="en-US" sz="1800" b="1" dirty="0" smtClean="0"/>
            </a:br>
            <a:r>
              <a:rPr lang="en-US" sz="1800" i="1" dirty="0" smtClean="0"/>
              <a:t>Guided </a:t>
            </a:r>
            <a:r>
              <a:rPr lang="en-US" sz="1800" i="1" dirty="0"/>
              <a:t>Pathways requires a culturally responsive commitment to racial and social equity </a:t>
            </a:r>
            <a:r>
              <a:rPr lang="en-US" sz="1800" i="1" dirty="0" smtClean="0"/>
              <a:t>by dismantling systemic policies and practices that perpetuate inequities.</a:t>
            </a:r>
          </a:p>
          <a:p>
            <a:pPr marL="0" indent="0" algn="ctr">
              <a:buNone/>
            </a:pPr>
            <a:r>
              <a:rPr lang="en-US" sz="1800" b="1" dirty="0" smtClean="0"/>
              <a:t>Principle #3</a:t>
            </a:r>
            <a:br>
              <a:rPr lang="en-US" sz="1800" b="1" dirty="0" smtClean="0"/>
            </a:br>
            <a:r>
              <a:rPr lang="en-US" sz="1800" i="1" dirty="0" smtClean="0"/>
              <a:t>The </a:t>
            </a:r>
            <a:r>
              <a:rPr lang="en-US" sz="1800" i="1" dirty="0"/>
              <a:t>voices of students, faculty, staff and community members are essential to fully engage </a:t>
            </a:r>
            <a:r>
              <a:rPr lang="en-US" sz="1800" i="1" dirty="0" smtClean="0"/>
              <a:t>in </a:t>
            </a:r>
            <a:r>
              <a:rPr lang="en-US" sz="1800" i="1" dirty="0"/>
              <a:t>adaptive problem focused inquiry processes leading to meaningful action and sustained systemic change.</a:t>
            </a:r>
          </a:p>
          <a:p>
            <a:pPr marL="0" indent="0" algn="ctr">
              <a:buNone/>
            </a:pPr>
            <a:r>
              <a:rPr lang="en-US" sz="1800" b="1" dirty="0" smtClean="0"/>
              <a:t>Principle </a:t>
            </a:r>
            <a:r>
              <a:rPr lang="en-US" sz="1800" b="1" dirty="0"/>
              <a:t>#</a:t>
            </a:r>
            <a:r>
              <a:rPr lang="en-US" sz="1800" b="1" dirty="0" smtClean="0"/>
              <a:t>4</a:t>
            </a:r>
            <a:br>
              <a:rPr lang="en-US" sz="1800" b="1" dirty="0" smtClean="0"/>
            </a:br>
            <a:r>
              <a:rPr lang="en-US" sz="1800" i="1" dirty="0" smtClean="0"/>
              <a:t>Guided </a:t>
            </a:r>
            <a:r>
              <a:rPr lang="en-US" sz="1800" i="1" dirty="0"/>
              <a:t>Pathways requires intentional collaborative learning through partnerships,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professional </a:t>
            </a:r>
            <a:r>
              <a:rPr lang="en-US" sz="1800" i="1" dirty="0"/>
              <a:t>and resource development </a:t>
            </a:r>
          </a:p>
          <a:p>
            <a:pPr marL="0" indent="0" algn="ctr">
              <a:buNone/>
            </a:pPr>
            <a:r>
              <a:rPr lang="en-US" sz="1800" b="1" dirty="0" smtClean="0"/>
              <a:t>Principle </a:t>
            </a:r>
            <a:r>
              <a:rPr lang="en-US" sz="1800" b="1" dirty="0"/>
              <a:t>#</a:t>
            </a:r>
            <a:r>
              <a:rPr lang="en-US" sz="1800" b="1" dirty="0" smtClean="0"/>
              <a:t>5</a:t>
            </a:r>
            <a:br>
              <a:rPr lang="en-US" sz="1800" b="1" dirty="0" smtClean="0"/>
            </a:br>
            <a:r>
              <a:rPr lang="en-US" sz="1800" i="1" dirty="0" smtClean="0"/>
              <a:t>Guided </a:t>
            </a:r>
            <a:r>
              <a:rPr lang="en-US" sz="1800" i="1" dirty="0"/>
              <a:t>Pathways requires a focus on learning and outcomes aligned with community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values </a:t>
            </a:r>
            <a:r>
              <a:rPr lang="en-US" sz="1800" i="1" dirty="0"/>
              <a:t>and industry needs.</a:t>
            </a:r>
            <a:endParaRPr lang="en-US" sz="1800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iagram shows the categories of GPAC membership." title="GPAC Composi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GPAC Composition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2841417"/>
              </p:ext>
            </p:extLst>
          </p:nvPr>
        </p:nvGraphicFramePr>
        <p:xfrm>
          <a:off x="1392905" y="2000365"/>
          <a:ext cx="6377857" cy="477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69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&amp; Greet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Seven minutes in groups of three</a:t>
            </a:r>
          </a:p>
          <a:p>
            <a:pPr lvl="1" fontAlgn="base"/>
            <a:r>
              <a:rPr lang="en-US" sz="2800" dirty="0" smtClean="0"/>
              <a:t>Introduce yourself</a:t>
            </a:r>
          </a:p>
          <a:p>
            <a:pPr lvl="1" fontAlgn="base"/>
            <a:r>
              <a:rPr lang="en-US" sz="2800" dirty="0" smtClean="0"/>
              <a:t>Guided Pathways news from your campus or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2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Fall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r>
              <a:rPr lang="en-US" dirty="0" smtClean="0"/>
              <a:t>What Next? </a:t>
            </a:r>
            <a:r>
              <a:rPr lang="en-US" dirty="0"/>
              <a:t>Math in the Community and Technical Colleges in Washington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Dr. Laura Schueller, Complete College America</a:t>
            </a:r>
          </a:p>
          <a:p>
            <a:pPr lvl="1"/>
            <a:r>
              <a:rPr lang="en-US" dirty="0" smtClean="0"/>
              <a:t>October 19, 3:30-5:00 via </a:t>
            </a:r>
          </a:p>
          <a:p>
            <a:r>
              <a:rPr lang="en-US" dirty="0" smtClean="0"/>
              <a:t>Antiracist Curriculum Initiative</a:t>
            </a:r>
          </a:p>
          <a:p>
            <a:pPr lvl="1"/>
            <a:r>
              <a:rPr lang="en-US" dirty="0" smtClean="0"/>
              <a:t>Large Group Convening: October 14, 2:00-5:00</a:t>
            </a:r>
          </a:p>
          <a:p>
            <a:pPr lvl="1"/>
            <a:r>
              <a:rPr lang="en-US" dirty="0" smtClean="0"/>
              <a:t>Administrator Orientation: October 20, 3:00-4:00</a:t>
            </a:r>
          </a:p>
          <a:p>
            <a:r>
              <a:rPr lang="en-US" dirty="0" smtClean="0"/>
              <a:t>Fall Institute</a:t>
            </a:r>
          </a:p>
          <a:p>
            <a:pPr lvl="1"/>
            <a:r>
              <a:rPr lang="en-US" dirty="0" smtClean="0"/>
              <a:t>November 9, 8:30-3:00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Retreat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Cohort 1 and 2 Colleges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26-27, 2023</a:t>
            </a:r>
            <a:endParaRPr lang="en-US" dirty="0" smtClean="0"/>
          </a:p>
          <a:p>
            <a:r>
              <a:rPr lang="en-US" dirty="0" smtClean="0"/>
              <a:t>Davenport Grand, Spokane Washington</a:t>
            </a:r>
          </a:p>
          <a:p>
            <a:pPr marL="50800" indent="0">
              <a:buNone/>
            </a:pPr>
            <a:r>
              <a:rPr lang="en-US" dirty="0" smtClean="0"/>
              <a:t> </a:t>
            </a:r>
          </a:p>
          <a:p>
            <a:pPr marL="508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Coaching team outreach and meetings are occurring</a:t>
            </a:r>
          </a:p>
          <a:p>
            <a:r>
              <a:rPr lang="en-US" dirty="0" smtClean="0"/>
              <a:t>Coach access and training on SBCTC data dashboards</a:t>
            </a:r>
          </a:p>
          <a:p>
            <a:r>
              <a:rPr lang="en-US" dirty="0" smtClean="0"/>
              <a:t>Coach Leadership Team recruitment:</a:t>
            </a:r>
          </a:p>
          <a:p>
            <a:pPr lvl="1"/>
            <a:r>
              <a:rPr lang="en-US" dirty="0" smtClean="0"/>
              <a:t>Diversity Equity Officer Commission</a:t>
            </a:r>
          </a:p>
          <a:p>
            <a:pPr lvl="1"/>
            <a:r>
              <a:rPr lang="en-US" dirty="0" smtClean="0"/>
              <a:t>Student Services </a:t>
            </a:r>
            <a:r>
              <a:rPr lang="en-US" dirty="0" smtClean="0"/>
              <a:t>Commission</a:t>
            </a:r>
          </a:p>
          <a:p>
            <a:pPr marL="5334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13376</TotalTime>
  <Words>587</Words>
  <Application>Microsoft Office PowerPoint</Application>
  <PresentationFormat>On-screen Show (4:3)</PresentationFormat>
  <Paragraphs>121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Source Sans Pro</vt:lpstr>
      <vt:lpstr>Calibri</vt:lpstr>
      <vt:lpstr>Office Theme</vt:lpstr>
      <vt:lpstr>Guided Pathways Advisory Committee</vt:lpstr>
      <vt:lpstr>Our Time Together</vt:lpstr>
      <vt:lpstr>Guided Pathways Advisory Council Purpose </vt:lpstr>
      <vt:lpstr>Guiding Principles</vt:lpstr>
      <vt:lpstr>GPAC Composition </vt:lpstr>
      <vt:lpstr>Meet &amp; Greet</vt:lpstr>
      <vt:lpstr>Virtual Fall Events</vt:lpstr>
      <vt:lpstr>Winter Retreat</vt:lpstr>
      <vt:lpstr>Coaching Update</vt:lpstr>
      <vt:lpstr>Legislative Reports</vt:lpstr>
      <vt:lpstr>ctcLink and Guided Pathways</vt:lpstr>
      <vt:lpstr>ctcLink and Guided Pathways Interviews</vt:lpstr>
      <vt:lpstr>Questions? Comments?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Wilson</dc:creator>
  <cp:lastModifiedBy>Monica Wilson</cp:lastModifiedBy>
  <cp:revision>39</cp:revision>
  <dcterms:modified xsi:type="dcterms:W3CDTF">2022-10-05T19:24:03Z</dcterms:modified>
</cp:coreProperties>
</file>