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63" r:id="rId4"/>
    <p:sldId id="264" r:id="rId5"/>
    <p:sldId id="265" r:id="rId6"/>
    <p:sldId id="266" r:id="rId7"/>
    <p:sldId id="267" r:id="rId8"/>
    <p:sldId id="268" r:id="rId9"/>
    <p:sldId id="269" r:id="rId10"/>
    <p:sldId id="258" r:id="rId11"/>
    <p:sldId id="262" r:id="rId12"/>
    <p:sldId id="260" r:id="rId13"/>
    <p:sldId id="261" r:id="rId14"/>
    <p:sldId id="271"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767" autoAdjust="0"/>
  </p:normalViewPr>
  <p:slideViewPr>
    <p:cSldViewPr snapToGrid="0">
      <p:cViewPr varScale="1">
        <p:scale>
          <a:sx n="42" d="100"/>
          <a:sy n="42" d="100"/>
        </p:scale>
        <p:origin x="72" y="10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CF30C34-8E7F-4292-B5DA-3BF24DB49C61}" type="datetimeFigureOut">
              <a:rPr lang="en-US" smtClean="0"/>
              <a:t>10/19/2022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FCA42A8-470D-4D82-8AA3-ED851FC6D535}" type="slidenum">
              <a:rPr lang="en-US" smtClean="0"/>
              <a:t>‹#›</a:t>
            </a:fld>
            <a:endParaRPr lang="en-US" dirty="0"/>
          </a:p>
        </p:txBody>
      </p:sp>
    </p:spTree>
    <p:extLst>
      <p:ext uri="{BB962C8B-B14F-4D97-AF65-F5344CB8AC3E}">
        <p14:creationId xmlns:p14="http://schemas.microsoft.com/office/powerpoint/2010/main" val="1258167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app.leg.wa.gov/RCW/default.aspx?cite=42.30.20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C7C1CA0-88AD-4E96-8756-DD3420CA1945}" type="slidenum">
              <a:rPr lang="en-US" smtClean="0"/>
              <a:t>10</a:t>
            </a:fld>
            <a:endParaRPr lang="en-US" dirty="0"/>
          </a:p>
        </p:txBody>
      </p:sp>
    </p:spTree>
    <p:extLst>
      <p:ext uri="{BB962C8B-B14F-4D97-AF65-F5344CB8AC3E}">
        <p14:creationId xmlns:p14="http://schemas.microsoft.com/office/powerpoint/2010/main" val="4135786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A42A8-470D-4D82-8AA3-ED851FC6D535}" type="slidenum">
              <a:rPr lang="en-US" smtClean="0"/>
              <a:t>11</a:t>
            </a:fld>
            <a:endParaRPr lang="en-US"/>
          </a:p>
        </p:txBody>
      </p:sp>
    </p:spTree>
    <p:extLst>
      <p:ext uri="{BB962C8B-B14F-4D97-AF65-F5344CB8AC3E}">
        <p14:creationId xmlns:p14="http://schemas.microsoft.com/office/powerpoint/2010/main" val="3221857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1" dirty="0"/>
              <a:t>RCW </a:t>
            </a:r>
            <a:r>
              <a:rPr lang="en-US" b="1" dirty="0">
                <a:hlinkClick r:id="rId3"/>
              </a:rPr>
              <a:t>42.30.200</a:t>
            </a:r>
            <a:endParaRPr lang="en-US" b="1" dirty="0"/>
          </a:p>
          <a:p>
            <a:r>
              <a:rPr lang="en-US" b="1" dirty="0"/>
              <a:t>Governing body of recognized student association at college or university—Chapter applicability to.</a:t>
            </a:r>
          </a:p>
          <a:p>
            <a:r>
              <a:rPr lang="en-US" dirty="0"/>
              <a:t>The multimember student board which is the governing body of the recognized student association at a given campus of a public institution of higher education is hereby declared to be subject to the provisions of the open public meetings act as contained in this chapter, as now or hereafter amended. For the purposes of this section, "recognized student association" shall mean any body at any of the state's colleges and universities which selects officers through a process approved by the student body and which represents the interests of students. Any such body so selected shall be recognized by and registered with the respective boards of trustees and regents of the state's colleges and universities: PROVIDED, That there be no more than one such association representing undergraduate students, no more than one such association representing graduate students, and no more than one such association representing each group of professional students so recognized and registered at any of the state's colleges or universities.</a:t>
            </a:r>
          </a:p>
          <a:p>
            <a:endParaRPr lang="en-US" dirty="0"/>
          </a:p>
        </p:txBody>
      </p:sp>
      <p:sp>
        <p:nvSpPr>
          <p:cNvPr id="4" name="Slide Number Placeholder 3"/>
          <p:cNvSpPr>
            <a:spLocks noGrp="1"/>
          </p:cNvSpPr>
          <p:nvPr>
            <p:ph type="sldNum" sz="quarter" idx="10"/>
          </p:nvPr>
        </p:nvSpPr>
        <p:spPr/>
        <p:txBody>
          <a:bodyPr/>
          <a:lstStyle/>
          <a:p>
            <a:fld id="{1C7C1CA0-88AD-4E96-8756-DD3420CA1945}" type="slidenum">
              <a:rPr lang="en-US" smtClean="0"/>
              <a:t>12</a:t>
            </a:fld>
            <a:endParaRPr lang="en-US" dirty="0"/>
          </a:p>
        </p:txBody>
      </p:sp>
    </p:spTree>
    <p:extLst>
      <p:ext uri="{BB962C8B-B14F-4D97-AF65-F5344CB8AC3E}">
        <p14:creationId xmlns:p14="http://schemas.microsoft.com/office/powerpoint/2010/main" val="4041895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these decisions are being made, keep in mind that you may want to build in flexibility so that you can adjust if there’s a surge or outbreak on your campus</a:t>
            </a:r>
            <a:r>
              <a:rPr lang="en-US" smtClean="0"/>
              <a:t>.</a:t>
            </a:r>
            <a:r>
              <a:rPr lang="en-US" baseline="0" smtClean="0"/>
              <a:t> </a:t>
            </a:r>
            <a:endParaRPr lang="en-US" dirty="0"/>
          </a:p>
        </p:txBody>
      </p:sp>
      <p:sp>
        <p:nvSpPr>
          <p:cNvPr id="4" name="Slide Number Placeholder 3"/>
          <p:cNvSpPr>
            <a:spLocks noGrp="1"/>
          </p:cNvSpPr>
          <p:nvPr>
            <p:ph type="sldNum" sz="quarter" idx="10"/>
          </p:nvPr>
        </p:nvSpPr>
        <p:spPr/>
        <p:txBody>
          <a:bodyPr/>
          <a:lstStyle/>
          <a:p>
            <a:fld id="{1C7C1CA0-88AD-4E96-8756-DD3420CA1945}" type="slidenum">
              <a:rPr lang="en-US" smtClean="0"/>
              <a:t>13</a:t>
            </a:fld>
            <a:endParaRPr lang="en-US" dirty="0"/>
          </a:p>
        </p:txBody>
      </p:sp>
    </p:spTree>
    <p:extLst>
      <p:ext uri="{BB962C8B-B14F-4D97-AF65-F5344CB8AC3E}">
        <p14:creationId xmlns:p14="http://schemas.microsoft.com/office/powerpoint/2010/main" val="33261528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10/19/2022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10/19/2022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10/19/2022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10/19/2022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Legal landscape  	</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Aileen Miller, Sr. AAG</a:t>
            </a:r>
          </a:p>
          <a:p>
            <a:r>
              <a:rPr lang="en-US" dirty="0" smtClean="0"/>
              <a:t>October 20, 2022</a:t>
            </a:r>
            <a:endParaRPr lang="en-US" dirty="0"/>
          </a:p>
        </p:txBody>
      </p:sp>
    </p:spTree>
    <p:extLst>
      <p:ext uri="{BB962C8B-B14F-4D97-AF65-F5344CB8AC3E}">
        <p14:creationId xmlns:p14="http://schemas.microsoft.com/office/powerpoint/2010/main" val="1740282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Governor’s Termination of Emergency Declaration</a:t>
            </a:r>
            <a:endParaRPr lang="en-US" dirty="0"/>
          </a:p>
        </p:txBody>
      </p:sp>
      <p:sp>
        <p:nvSpPr>
          <p:cNvPr id="3" name="Content Placeholder 2"/>
          <p:cNvSpPr>
            <a:spLocks noGrp="1"/>
          </p:cNvSpPr>
          <p:nvPr>
            <p:ph idx="1"/>
          </p:nvPr>
        </p:nvSpPr>
        <p:spPr/>
        <p:txBody>
          <a:bodyPr>
            <a:normAutofit lnSpcReduction="10000"/>
          </a:bodyPr>
          <a:lstStyle/>
          <a:p>
            <a:r>
              <a:rPr lang="en-US" dirty="0" smtClean="0"/>
              <a:t>Effective October 31, 2022</a:t>
            </a:r>
          </a:p>
          <a:p>
            <a:pPr lvl="1"/>
            <a:r>
              <a:rPr lang="en-US" dirty="0" smtClean="0"/>
              <a:t>All remaining emergency proclamations terminate including:</a:t>
            </a:r>
          </a:p>
          <a:p>
            <a:pPr lvl="2"/>
            <a:r>
              <a:rPr lang="en-US" dirty="0" smtClean="0"/>
              <a:t>Higher Education Proclamation (20-12) (establishing “fully vaccinated” campus requirements)</a:t>
            </a:r>
          </a:p>
          <a:p>
            <a:pPr lvl="2"/>
            <a:r>
              <a:rPr lang="en-US" dirty="0" smtClean="0"/>
              <a:t>Vaccination Requirement (21-14) (requiring vaccination for health care providers and stings, educational settings, and state agency employees and contractors)</a:t>
            </a:r>
          </a:p>
          <a:p>
            <a:pPr lvl="2"/>
            <a:endParaRPr lang="en-US" sz="2200" dirty="0"/>
          </a:p>
          <a:p>
            <a:pPr lvl="1"/>
            <a:r>
              <a:rPr lang="en-US" sz="2600" dirty="0" smtClean="0"/>
              <a:t>Does NOT affect the Secretary of Health’s </a:t>
            </a:r>
            <a:r>
              <a:rPr lang="en-US" sz="2600" dirty="0" smtClean="0"/>
              <a:t>Order </a:t>
            </a:r>
            <a:r>
              <a:rPr lang="en-US" dirty="0" smtClean="0"/>
              <a:t>requiring masks in health care and other settings, which does not require an emergency declaration in place</a:t>
            </a:r>
          </a:p>
          <a:p>
            <a:pPr lvl="2"/>
            <a:r>
              <a:rPr lang="en-US" dirty="0" smtClean="0"/>
              <a:t>Health Sciences Programs and clinical placements</a:t>
            </a:r>
          </a:p>
          <a:p>
            <a:pPr lvl="2"/>
            <a:endParaRPr lang="en-US" dirty="0" smtClean="0"/>
          </a:p>
          <a:p>
            <a:pPr lvl="1"/>
            <a:r>
              <a:rPr lang="en-US" dirty="0" smtClean="0"/>
              <a:t>Does NOT affect Federal Declaration of Emergency</a:t>
            </a:r>
          </a:p>
          <a:p>
            <a:pPr marL="914400" lvl="2" indent="0">
              <a:buNone/>
            </a:pPr>
            <a:endParaRPr lang="en-US" dirty="0" smtClean="0"/>
          </a:p>
        </p:txBody>
      </p:sp>
    </p:spTree>
    <p:extLst>
      <p:ext uri="{BB962C8B-B14F-4D97-AF65-F5344CB8AC3E}">
        <p14:creationId xmlns:p14="http://schemas.microsoft.com/office/powerpoint/2010/main" val="844006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Sciences Programs</a:t>
            </a:r>
            <a:endParaRPr lang="en-US" dirty="0"/>
          </a:p>
        </p:txBody>
      </p:sp>
      <p:sp>
        <p:nvSpPr>
          <p:cNvPr id="3" name="Content Placeholder 2"/>
          <p:cNvSpPr>
            <a:spLocks noGrp="1"/>
          </p:cNvSpPr>
          <p:nvPr>
            <p:ph idx="1"/>
          </p:nvPr>
        </p:nvSpPr>
        <p:spPr/>
        <p:txBody>
          <a:bodyPr/>
          <a:lstStyle/>
          <a:p>
            <a:r>
              <a:rPr lang="en-US" dirty="0" smtClean="0"/>
              <a:t>Nursing, Dental, etc.</a:t>
            </a:r>
          </a:p>
          <a:p>
            <a:r>
              <a:rPr lang="en-US" dirty="0" smtClean="0"/>
              <a:t>Exemptions and accommodations</a:t>
            </a:r>
          </a:p>
          <a:p>
            <a:r>
              <a:rPr lang="en-US" dirty="0" smtClean="0"/>
              <a:t>Notice of vaccination requirements for clinical placements</a:t>
            </a:r>
          </a:p>
          <a:p>
            <a:pPr lvl="1"/>
            <a:r>
              <a:rPr lang="en-US" dirty="0" smtClean="0"/>
              <a:t>Broad notice on website and in program materials</a:t>
            </a:r>
          </a:p>
          <a:p>
            <a:pPr lvl="1"/>
            <a:r>
              <a:rPr lang="en-US" dirty="0" smtClean="0"/>
              <a:t>Individual notice if exemption and accommodations are granted</a:t>
            </a:r>
          </a:p>
          <a:p>
            <a:pPr lvl="1"/>
            <a:endParaRPr lang="en-US" dirty="0"/>
          </a:p>
          <a:p>
            <a:pPr lvl="1"/>
            <a:endParaRPr lang="en-US" dirty="0" smtClean="0"/>
          </a:p>
          <a:p>
            <a:pPr lvl="1"/>
            <a:endParaRPr lang="en-US" dirty="0"/>
          </a:p>
          <a:p>
            <a:endParaRPr lang="en-US" dirty="0" smtClean="0"/>
          </a:p>
          <a:p>
            <a:pPr marL="457200" lvl="1" indent="0">
              <a:buNone/>
            </a:pPr>
            <a:endParaRPr lang="en-US" dirty="0" smtClean="0"/>
          </a:p>
          <a:p>
            <a:endParaRPr lang="en-US" dirty="0"/>
          </a:p>
        </p:txBody>
      </p:sp>
    </p:spTree>
    <p:extLst>
      <p:ext uri="{BB962C8B-B14F-4D97-AF65-F5344CB8AC3E}">
        <p14:creationId xmlns:p14="http://schemas.microsoft.com/office/powerpoint/2010/main" val="1439130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Statutory Changes Linked to Emergency Declaration, cont.</a:t>
            </a:r>
            <a:endParaRPr lang="en-US" dirty="0"/>
          </a:p>
        </p:txBody>
      </p:sp>
      <p:sp>
        <p:nvSpPr>
          <p:cNvPr id="3" name="Content Placeholder 2"/>
          <p:cNvSpPr>
            <a:spLocks noGrp="1"/>
          </p:cNvSpPr>
          <p:nvPr>
            <p:ph idx="1"/>
          </p:nvPr>
        </p:nvSpPr>
        <p:spPr/>
        <p:txBody>
          <a:bodyPr>
            <a:normAutofit/>
          </a:bodyPr>
          <a:lstStyle/>
          <a:p>
            <a:pPr lvl="1"/>
            <a:r>
              <a:rPr lang="en-US" dirty="0" smtClean="0"/>
              <a:t>OPMA </a:t>
            </a:r>
            <a:endParaRPr lang="en-US" dirty="0" smtClean="0"/>
          </a:p>
          <a:p>
            <a:pPr lvl="1"/>
            <a:endParaRPr lang="en-US" dirty="0" smtClean="0"/>
          </a:p>
          <a:p>
            <a:pPr lvl="2"/>
            <a:r>
              <a:rPr lang="en-US" dirty="0" smtClean="0"/>
              <a:t>RCW 42.30.230, amended by ESHB 1329</a:t>
            </a:r>
          </a:p>
          <a:p>
            <a:pPr lvl="3"/>
            <a:r>
              <a:rPr lang="en-US" dirty="0" smtClean="0"/>
              <a:t>Allows </a:t>
            </a:r>
            <a:r>
              <a:rPr lang="en-US" sz="2000" b="1" dirty="0" smtClean="0"/>
              <a:t>fully remote </a:t>
            </a:r>
            <a:r>
              <a:rPr lang="en-US" dirty="0" smtClean="0"/>
              <a:t>meeting without physical location</a:t>
            </a:r>
          </a:p>
          <a:p>
            <a:pPr lvl="3"/>
            <a:r>
              <a:rPr lang="en-US" dirty="0" smtClean="0"/>
              <a:t>Linked to declaration of emergency (can be declared locally)</a:t>
            </a:r>
          </a:p>
          <a:p>
            <a:pPr lvl="4"/>
            <a:r>
              <a:rPr lang="en-US" dirty="0" smtClean="0"/>
              <a:t>Need to make finding that attendance by public can’t occur with reasonable safety because of the </a:t>
            </a:r>
            <a:r>
              <a:rPr lang="en-US" dirty="0" smtClean="0"/>
              <a:t>emergency</a:t>
            </a:r>
          </a:p>
          <a:p>
            <a:pPr lvl="4"/>
            <a:endParaRPr lang="en-US" dirty="0"/>
          </a:p>
          <a:p>
            <a:pPr lvl="2"/>
            <a:r>
              <a:rPr lang="en-US" dirty="0" smtClean="0"/>
              <a:t>S&amp;A Fee Committee</a:t>
            </a:r>
          </a:p>
          <a:p>
            <a:pPr lvl="2"/>
            <a:r>
              <a:rPr lang="en-US" dirty="0" smtClean="0"/>
              <a:t>Recognized student association</a:t>
            </a:r>
          </a:p>
          <a:p>
            <a:pPr lvl="3"/>
            <a:endParaRPr lang="en-US" dirty="0"/>
          </a:p>
          <a:p>
            <a:pPr lvl="1"/>
            <a:endParaRPr lang="en-US" dirty="0"/>
          </a:p>
          <a:p>
            <a:pPr lvl="3"/>
            <a:endParaRPr lang="en-US" dirty="0"/>
          </a:p>
        </p:txBody>
      </p:sp>
    </p:spTree>
    <p:extLst>
      <p:ext uri="{BB962C8B-B14F-4D97-AF65-F5344CB8AC3E}">
        <p14:creationId xmlns:p14="http://schemas.microsoft.com/office/powerpoint/2010/main" val="362526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Decisions</a:t>
            </a:r>
            <a:endParaRPr lang="en-US" dirty="0"/>
          </a:p>
        </p:txBody>
      </p:sp>
      <p:sp>
        <p:nvSpPr>
          <p:cNvPr id="3" name="Content Placeholder 2"/>
          <p:cNvSpPr>
            <a:spLocks noGrp="1"/>
          </p:cNvSpPr>
          <p:nvPr>
            <p:ph idx="1"/>
          </p:nvPr>
        </p:nvSpPr>
        <p:spPr/>
        <p:txBody>
          <a:bodyPr/>
          <a:lstStyle/>
          <a:p>
            <a:r>
              <a:rPr lang="en-US" dirty="0" smtClean="0"/>
              <a:t>Continue or Discontinue Vaccination Requirements</a:t>
            </a:r>
          </a:p>
          <a:p>
            <a:pPr lvl="1"/>
            <a:r>
              <a:rPr lang="en-US" dirty="0" smtClean="0"/>
              <a:t>Students</a:t>
            </a:r>
            <a:endParaRPr lang="en-US" dirty="0" smtClean="0"/>
          </a:p>
          <a:p>
            <a:pPr lvl="2"/>
            <a:endParaRPr lang="en-US" dirty="0"/>
          </a:p>
          <a:p>
            <a:pPr lvl="1"/>
            <a:r>
              <a:rPr lang="en-US" dirty="0" smtClean="0"/>
              <a:t>Masking</a:t>
            </a:r>
          </a:p>
          <a:p>
            <a:pPr lvl="1"/>
            <a:r>
              <a:rPr lang="en-US" dirty="0" smtClean="0"/>
              <a:t>Other COVID related </a:t>
            </a:r>
            <a:r>
              <a:rPr lang="en-US" dirty="0" smtClean="0"/>
              <a:t>Protocols</a:t>
            </a:r>
          </a:p>
          <a:p>
            <a:pPr lvl="1"/>
            <a:endParaRPr lang="en-US" dirty="0"/>
          </a:p>
          <a:p>
            <a:r>
              <a:rPr lang="en-US" dirty="0" smtClean="0"/>
              <a:t>Maintain flexibility </a:t>
            </a:r>
            <a:endParaRPr lang="en-US" dirty="0"/>
          </a:p>
          <a:p>
            <a:r>
              <a:rPr lang="en-US" dirty="0" smtClean="0"/>
              <a:t>Give notice that circumstances may change</a:t>
            </a:r>
            <a:endParaRPr lang="en-US" dirty="0"/>
          </a:p>
        </p:txBody>
      </p:sp>
    </p:spTree>
    <p:extLst>
      <p:ext uri="{BB962C8B-B14F-4D97-AF65-F5344CB8AC3E}">
        <p14:creationId xmlns:p14="http://schemas.microsoft.com/office/powerpoint/2010/main" val="705256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and questions</a:t>
            </a:r>
            <a:endParaRPr lang="en-US" dirty="0"/>
          </a:p>
        </p:txBody>
      </p:sp>
      <p:sp>
        <p:nvSpPr>
          <p:cNvPr id="3" name="Text Placeholder 2"/>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75863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p:txBody>
          <a:bodyPr/>
          <a:lstStyle/>
          <a:p>
            <a:r>
              <a:rPr lang="en-US" dirty="0" smtClean="0"/>
              <a:t>Remote Exam Proctoring</a:t>
            </a:r>
          </a:p>
          <a:p>
            <a:r>
              <a:rPr lang="en-US" dirty="0" smtClean="0"/>
              <a:t>DACA</a:t>
            </a:r>
          </a:p>
          <a:p>
            <a:r>
              <a:rPr lang="en-US" dirty="0" smtClean="0"/>
              <a:t>Title IX</a:t>
            </a:r>
          </a:p>
          <a:p>
            <a:endParaRPr lang="en-US" dirty="0"/>
          </a:p>
          <a:p>
            <a:r>
              <a:rPr lang="en-US" dirty="0" smtClean="0"/>
              <a:t>End of Emergency Declaration</a:t>
            </a:r>
          </a:p>
          <a:p>
            <a:endParaRPr lang="en-US" dirty="0"/>
          </a:p>
        </p:txBody>
      </p:sp>
    </p:spTree>
    <p:extLst>
      <p:ext uri="{BB962C8B-B14F-4D97-AF65-F5344CB8AC3E}">
        <p14:creationId xmlns:p14="http://schemas.microsoft.com/office/powerpoint/2010/main" val="577529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exam Proctoring	</a:t>
            </a:r>
            <a:endParaRPr lang="en-US" dirty="0"/>
          </a:p>
        </p:txBody>
      </p:sp>
      <p:sp>
        <p:nvSpPr>
          <p:cNvPr id="3" name="Content Placeholder 2"/>
          <p:cNvSpPr>
            <a:spLocks noGrp="1"/>
          </p:cNvSpPr>
          <p:nvPr>
            <p:ph idx="1"/>
          </p:nvPr>
        </p:nvSpPr>
        <p:spPr/>
        <p:txBody>
          <a:bodyPr/>
          <a:lstStyle/>
          <a:p>
            <a:r>
              <a:rPr lang="en-US" dirty="0" err="1" smtClean="0"/>
              <a:t>Ogletree</a:t>
            </a:r>
            <a:r>
              <a:rPr lang="en-US" dirty="0" smtClean="0"/>
              <a:t> v. Cleveland State University </a:t>
            </a:r>
          </a:p>
          <a:p>
            <a:pPr lvl="1"/>
            <a:r>
              <a:rPr lang="en-US" dirty="0" smtClean="0"/>
              <a:t>Not controlling authority</a:t>
            </a:r>
          </a:p>
          <a:p>
            <a:pPr lvl="1"/>
            <a:r>
              <a:rPr lang="en-US" dirty="0" smtClean="0"/>
              <a:t>Instructive</a:t>
            </a:r>
          </a:p>
          <a:p>
            <a:pPr marL="457200" lvl="1" indent="0">
              <a:buNone/>
            </a:pPr>
            <a:endParaRPr lang="en-US" dirty="0" smtClean="0"/>
          </a:p>
          <a:p>
            <a:pPr lvl="1"/>
            <a:endParaRPr lang="en-US" dirty="0"/>
          </a:p>
          <a:p>
            <a:r>
              <a:rPr lang="en-US" dirty="0" smtClean="0"/>
              <a:t>Based on facts of the case</a:t>
            </a:r>
          </a:p>
          <a:p>
            <a:r>
              <a:rPr lang="en-US" dirty="0" smtClean="0"/>
              <a:t>Court found privacy interest </a:t>
            </a:r>
            <a:r>
              <a:rPr lang="en-US" dirty="0" err="1" smtClean="0"/>
              <a:t>outweighted</a:t>
            </a:r>
            <a:r>
              <a:rPr lang="en-US" dirty="0" smtClean="0"/>
              <a:t> CSU’s interest in room scan</a:t>
            </a:r>
          </a:p>
          <a:p>
            <a:r>
              <a:rPr lang="en-US" dirty="0" smtClean="0"/>
              <a:t>Case is on appeal</a:t>
            </a:r>
            <a:endParaRPr lang="en-US" dirty="0"/>
          </a:p>
          <a:p>
            <a:endParaRPr lang="en-US" dirty="0"/>
          </a:p>
        </p:txBody>
      </p:sp>
    </p:spTree>
    <p:extLst>
      <p:ext uri="{BB962C8B-B14F-4D97-AF65-F5344CB8AC3E}">
        <p14:creationId xmlns:p14="http://schemas.microsoft.com/office/powerpoint/2010/main" val="853256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exam Proctoring	</a:t>
            </a:r>
            <a:endParaRPr lang="en-US" dirty="0"/>
          </a:p>
        </p:txBody>
      </p:sp>
      <p:sp>
        <p:nvSpPr>
          <p:cNvPr id="3" name="Content Placeholder 2"/>
          <p:cNvSpPr>
            <a:spLocks noGrp="1"/>
          </p:cNvSpPr>
          <p:nvPr>
            <p:ph idx="1"/>
          </p:nvPr>
        </p:nvSpPr>
        <p:spPr/>
        <p:txBody>
          <a:bodyPr>
            <a:normAutofit/>
          </a:bodyPr>
          <a:lstStyle/>
          <a:p>
            <a:r>
              <a:rPr lang="en-US" b="1" dirty="0" smtClean="0"/>
              <a:t>Examine remote proctoring policies/procedures</a:t>
            </a:r>
          </a:p>
          <a:p>
            <a:pPr lvl="1"/>
            <a:r>
              <a:rPr lang="en-US" dirty="0" smtClean="0"/>
              <a:t>Follow them and be consistent</a:t>
            </a:r>
          </a:p>
          <a:p>
            <a:pPr lvl="1"/>
            <a:r>
              <a:rPr lang="en-US" dirty="0" smtClean="0"/>
              <a:t>Address what will/will not happen if student doesn’t consent to room scan</a:t>
            </a:r>
          </a:p>
          <a:p>
            <a:pPr lvl="1"/>
            <a:r>
              <a:rPr lang="en-US" dirty="0" smtClean="0"/>
              <a:t>Explain why room scan is necessary and effective</a:t>
            </a:r>
          </a:p>
          <a:p>
            <a:r>
              <a:rPr lang="en-US" b="1" dirty="0" smtClean="0"/>
              <a:t>Make sure faculty know the rules and policies</a:t>
            </a:r>
          </a:p>
          <a:p>
            <a:r>
              <a:rPr lang="en-US" b="1" dirty="0" smtClean="0"/>
              <a:t>Provide notice and options</a:t>
            </a:r>
          </a:p>
          <a:p>
            <a:pPr lvl="1"/>
            <a:r>
              <a:rPr lang="en-US" dirty="0" smtClean="0"/>
              <a:t>On site space for supervised testing if don’t want room scan</a:t>
            </a:r>
          </a:p>
          <a:p>
            <a:pPr lvl="1"/>
            <a:r>
              <a:rPr lang="en-US" dirty="0" smtClean="0"/>
              <a:t>Make options and how to elect them clear</a:t>
            </a:r>
          </a:p>
          <a:p>
            <a:r>
              <a:rPr lang="en-US" b="1" dirty="0" smtClean="0"/>
              <a:t>Limit who can see the room scan</a:t>
            </a:r>
          </a:p>
          <a:p>
            <a:pPr marL="0" indent="0">
              <a:buNone/>
            </a:pPr>
            <a:endParaRPr lang="en-US" dirty="0" smtClean="0"/>
          </a:p>
          <a:p>
            <a:pPr lvl="1"/>
            <a:endParaRPr lang="en-US" dirty="0"/>
          </a:p>
          <a:p>
            <a:pPr lvl="1"/>
            <a:endParaRPr lang="en-US" dirty="0"/>
          </a:p>
        </p:txBody>
      </p:sp>
    </p:spTree>
    <p:extLst>
      <p:ext uri="{BB962C8B-B14F-4D97-AF65-F5344CB8AC3E}">
        <p14:creationId xmlns:p14="http://schemas.microsoft.com/office/powerpoint/2010/main" val="3860813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DACA</a:t>
            </a:r>
            <a:endParaRPr lang="en-US" dirty="0"/>
          </a:p>
        </p:txBody>
      </p:sp>
      <p:sp>
        <p:nvSpPr>
          <p:cNvPr id="3" name="Content Placeholder 2"/>
          <p:cNvSpPr>
            <a:spLocks noGrp="1"/>
          </p:cNvSpPr>
          <p:nvPr>
            <p:ph idx="1"/>
          </p:nvPr>
        </p:nvSpPr>
        <p:spPr/>
        <p:txBody>
          <a:bodyPr/>
          <a:lstStyle/>
          <a:p>
            <a:r>
              <a:rPr lang="en-US" dirty="0" smtClean="0"/>
              <a:t>USCIS Final Rules issued (effective October 31, 2022)</a:t>
            </a:r>
          </a:p>
          <a:p>
            <a:pPr marL="457200" lvl="1" indent="0">
              <a:buNone/>
            </a:pPr>
            <a:endParaRPr lang="en-US" dirty="0" smtClean="0"/>
          </a:p>
          <a:p>
            <a:pPr lvl="1"/>
            <a:r>
              <a:rPr lang="en-US" dirty="0" smtClean="0"/>
              <a:t>Maintain existing eligibility guidelines and policies</a:t>
            </a:r>
          </a:p>
          <a:p>
            <a:pPr lvl="1"/>
            <a:r>
              <a:rPr lang="en-US" dirty="0" smtClean="0"/>
              <a:t>Changes to termination procedures</a:t>
            </a:r>
          </a:p>
          <a:p>
            <a:pPr lvl="2"/>
            <a:r>
              <a:rPr lang="en-US" dirty="0" smtClean="0"/>
              <a:t>No automatic termination for leaving US without advance parole</a:t>
            </a:r>
          </a:p>
          <a:p>
            <a:pPr lvl="2"/>
            <a:r>
              <a:rPr lang="en-US" dirty="0" smtClean="0"/>
              <a:t>Notice </a:t>
            </a:r>
            <a:r>
              <a:rPr lang="en-US" dirty="0" err="1" smtClean="0"/>
              <a:t>requimrenet</a:t>
            </a:r>
            <a:r>
              <a:rPr lang="en-US" dirty="0" smtClean="0"/>
              <a:t> before exercising discretionary authority to terminate</a:t>
            </a:r>
          </a:p>
          <a:p>
            <a:pPr lvl="2"/>
            <a:endParaRPr lang="en-US" dirty="0"/>
          </a:p>
          <a:p>
            <a:r>
              <a:rPr lang="en-US" dirty="0" smtClean="0"/>
              <a:t>Effective date is on hold due to litigation</a:t>
            </a:r>
            <a:endParaRPr lang="en-US" dirty="0"/>
          </a:p>
        </p:txBody>
      </p:sp>
    </p:spTree>
    <p:extLst>
      <p:ext uri="{BB962C8B-B14F-4D97-AF65-F5344CB8AC3E}">
        <p14:creationId xmlns:p14="http://schemas.microsoft.com/office/powerpoint/2010/main" val="1010460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DACA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Texas v. US (Fifth Circuit)</a:t>
            </a:r>
          </a:p>
          <a:p>
            <a:pPr lvl="1"/>
            <a:r>
              <a:rPr lang="en-US" dirty="0" smtClean="0"/>
              <a:t>Affirmed lower court ruling that DACA was unlawful</a:t>
            </a:r>
          </a:p>
          <a:p>
            <a:pPr lvl="2"/>
            <a:r>
              <a:rPr lang="en-US" dirty="0" smtClean="0"/>
              <a:t>Procedural defects</a:t>
            </a:r>
          </a:p>
          <a:p>
            <a:pPr lvl="2"/>
            <a:r>
              <a:rPr lang="en-US" dirty="0" smtClean="0"/>
              <a:t>Substantive defects</a:t>
            </a:r>
          </a:p>
          <a:p>
            <a:pPr lvl="2"/>
            <a:endParaRPr lang="en-US" dirty="0"/>
          </a:p>
          <a:p>
            <a:r>
              <a:rPr lang="en-US" dirty="0" smtClean="0"/>
              <a:t>Remanded to lower court</a:t>
            </a:r>
          </a:p>
          <a:p>
            <a:pPr lvl="1"/>
            <a:r>
              <a:rPr lang="en-US" dirty="0" smtClean="0"/>
              <a:t>Consider whether rules cured defects</a:t>
            </a:r>
          </a:p>
          <a:p>
            <a:pPr lvl="1"/>
            <a:r>
              <a:rPr lang="en-US" dirty="0" smtClean="0"/>
              <a:t>Expect appeal</a:t>
            </a:r>
          </a:p>
          <a:p>
            <a:pPr lvl="1"/>
            <a:endParaRPr lang="en-US" dirty="0"/>
          </a:p>
          <a:p>
            <a:r>
              <a:rPr lang="en-US" dirty="0" smtClean="0"/>
              <a:t>Status quo</a:t>
            </a:r>
          </a:p>
          <a:p>
            <a:pPr lvl="1"/>
            <a:r>
              <a:rPr lang="en-US" dirty="0" smtClean="0"/>
              <a:t>DACA renewals</a:t>
            </a:r>
          </a:p>
          <a:p>
            <a:pPr lvl="1"/>
            <a:r>
              <a:rPr lang="en-US" dirty="0" smtClean="0"/>
              <a:t>First time applications on hold</a:t>
            </a:r>
          </a:p>
          <a:p>
            <a:pPr lvl="1"/>
            <a:r>
              <a:rPr lang="en-US" dirty="0" smtClean="0"/>
              <a:t>Advance parole (permission to travel abroad) allowed in some instances (educational)</a:t>
            </a:r>
            <a:endParaRPr lang="en-US" dirty="0"/>
          </a:p>
        </p:txBody>
      </p:sp>
    </p:spTree>
    <p:extLst>
      <p:ext uri="{BB962C8B-B14F-4D97-AF65-F5344CB8AC3E}">
        <p14:creationId xmlns:p14="http://schemas.microsoft.com/office/powerpoint/2010/main" val="1525476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a:t>
            </a:r>
            <a:endParaRPr lang="en-US" dirty="0"/>
          </a:p>
        </p:txBody>
      </p:sp>
      <p:sp>
        <p:nvSpPr>
          <p:cNvPr id="3" name="Content Placeholder 2"/>
          <p:cNvSpPr>
            <a:spLocks noGrp="1"/>
          </p:cNvSpPr>
          <p:nvPr>
            <p:ph idx="1"/>
          </p:nvPr>
        </p:nvSpPr>
        <p:spPr/>
        <p:txBody>
          <a:bodyPr/>
          <a:lstStyle/>
          <a:p>
            <a:r>
              <a:rPr lang="en-US" dirty="0" smtClean="0"/>
              <a:t>Proposed Revisions to Title IX Rules (June 23, 2022)</a:t>
            </a:r>
          </a:p>
          <a:p>
            <a:r>
              <a:rPr lang="en-US" dirty="0" smtClean="0"/>
              <a:t>Comment period ended (September 12, 2022)</a:t>
            </a:r>
          </a:p>
          <a:p>
            <a:r>
              <a:rPr lang="en-US" dirty="0" smtClean="0"/>
              <a:t>Reviewing and responding to comments</a:t>
            </a:r>
          </a:p>
          <a:p>
            <a:r>
              <a:rPr lang="en-US" dirty="0" smtClean="0"/>
              <a:t>Revised/Final rules to issue</a:t>
            </a:r>
          </a:p>
          <a:p>
            <a:endParaRPr lang="en-US" dirty="0"/>
          </a:p>
          <a:p>
            <a:r>
              <a:rPr lang="en-US" dirty="0" smtClean="0"/>
              <a:t>Comments submitted by WA AGO in conjunction with 18 other states and DC</a:t>
            </a:r>
          </a:p>
          <a:p>
            <a:pPr lvl="1"/>
            <a:r>
              <a:rPr lang="en-US" dirty="0" smtClean="0"/>
              <a:t>Generally supported revisions</a:t>
            </a:r>
          </a:p>
          <a:p>
            <a:pPr lvl="1"/>
            <a:r>
              <a:rPr lang="en-US" dirty="0" smtClean="0"/>
              <a:t>Additional amendments and clarifications</a:t>
            </a:r>
            <a:endParaRPr lang="en-US" dirty="0"/>
          </a:p>
        </p:txBody>
      </p:sp>
    </p:spTree>
    <p:extLst>
      <p:ext uri="{BB962C8B-B14F-4D97-AF65-F5344CB8AC3E}">
        <p14:creationId xmlns:p14="http://schemas.microsoft.com/office/powerpoint/2010/main" val="213258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a:t>
            </a:r>
            <a:endParaRPr lang="en-US" dirty="0"/>
          </a:p>
        </p:txBody>
      </p:sp>
      <p:sp>
        <p:nvSpPr>
          <p:cNvPr id="3" name="Content Placeholder 2"/>
          <p:cNvSpPr>
            <a:spLocks noGrp="1"/>
          </p:cNvSpPr>
          <p:nvPr>
            <p:ph idx="1"/>
          </p:nvPr>
        </p:nvSpPr>
        <p:spPr/>
        <p:txBody>
          <a:bodyPr>
            <a:normAutofit/>
          </a:bodyPr>
          <a:lstStyle/>
          <a:p>
            <a:r>
              <a:rPr lang="en-US" dirty="0" smtClean="0"/>
              <a:t>Barlow v. State of Washington (WSU)</a:t>
            </a:r>
          </a:p>
          <a:p>
            <a:r>
              <a:rPr lang="en-US" dirty="0" smtClean="0"/>
              <a:t>Facts</a:t>
            </a:r>
          </a:p>
          <a:p>
            <a:endParaRPr lang="en-US" dirty="0" smtClean="0"/>
          </a:p>
          <a:p>
            <a:r>
              <a:rPr lang="en-US" dirty="0" smtClean="0"/>
              <a:t>Procedural status</a:t>
            </a:r>
          </a:p>
          <a:p>
            <a:pPr marL="0" indent="0">
              <a:buNone/>
            </a:pPr>
            <a:endParaRPr lang="en-US" dirty="0"/>
          </a:p>
        </p:txBody>
      </p:sp>
    </p:spTree>
    <p:extLst>
      <p:ext uri="{BB962C8B-B14F-4D97-AF65-F5344CB8AC3E}">
        <p14:creationId xmlns:p14="http://schemas.microsoft.com/office/powerpoint/2010/main" val="3380691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a:t>
            </a:r>
            <a:endParaRPr lang="en-US" dirty="0"/>
          </a:p>
        </p:txBody>
      </p:sp>
      <p:sp>
        <p:nvSpPr>
          <p:cNvPr id="3" name="Content Placeholder 2"/>
          <p:cNvSpPr>
            <a:spLocks noGrp="1"/>
          </p:cNvSpPr>
          <p:nvPr>
            <p:ph idx="1"/>
          </p:nvPr>
        </p:nvSpPr>
        <p:spPr/>
        <p:txBody>
          <a:bodyPr>
            <a:normAutofit/>
          </a:bodyPr>
          <a:lstStyle/>
          <a:p>
            <a:r>
              <a:rPr lang="en-US" dirty="0" smtClean="0"/>
              <a:t>Questions certified to the WA Supreme Court:</a:t>
            </a:r>
          </a:p>
          <a:p>
            <a:endParaRPr lang="en-US" dirty="0"/>
          </a:p>
          <a:p>
            <a:r>
              <a:rPr lang="en-US" dirty="0"/>
              <a:t>Does Washington law recognize a special relationship between a university and its students giving rise to a duty to use reasonable care to protect students from foreseeable injury at the hands of other students?</a:t>
            </a:r>
          </a:p>
          <a:p>
            <a:endParaRPr lang="en-US" dirty="0" smtClean="0"/>
          </a:p>
          <a:p>
            <a:r>
              <a:rPr lang="en-US" dirty="0" smtClean="0"/>
              <a:t>If </a:t>
            </a:r>
            <a:r>
              <a:rPr lang="en-US" dirty="0"/>
              <a:t>the answer to question 1 is yes, what is the measure and scope of that duty?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7076567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1005</TotalTime>
  <Words>803</Words>
  <Application>Microsoft Office PowerPoint</Application>
  <PresentationFormat>Widescreen</PresentationFormat>
  <Paragraphs>122</Paragraphs>
  <Slides>14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Century Gothic</vt:lpstr>
      <vt:lpstr>Vapor Trail</vt:lpstr>
      <vt:lpstr>Legal landscape   </vt:lpstr>
      <vt:lpstr>Agenda </vt:lpstr>
      <vt:lpstr>Remote exam Proctoring </vt:lpstr>
      <vt:lpstr>Remote exam Proctoring </vt:lpstr>
      <vt:lpstr>DACA</vt:lpstr>
      <vt:lpstr>DACA</vt:lpstr>
      <vt:lpstr>Title IX</vt:lpstr>
      <vt:lpstr>Title IX </vt:lpstr>
      <vt:lpstr>Title IX </vt:lpstr>
      <vt:lpstr>Governor’s Termination of Emergency Declaration</vt:lpstr>
      <vt:lpstr>Health Sciences Programs</vt:lpstr>
      <vt:lpstr>Statutory Changes Linked to Emergency Declaration, cont.</vt:lpstr>
      <vt:lpstr>Policy Decisions</vt:lpstr>
      <vt:lpstr>Discussion and questions</vt:lpstr>
    </vt:vector>
  </TitlesOfParts>
  <Company>Office of the Attorney General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WSSSC</dc:title>
  <dc:creator>Miller, Aileen B (ATG)</dc:creator>
  <cp:lastModifiedBy>Miller, Aileen B (ATG)</cp:lastModifiedBy>
  <cp:revision>12</cp:revision>
  <cp:lastPrinted>2022-10-20T13:25:35Z</cp:lastPrinted>
  <dcterms:created xsi:type="dcterms:W3CDTF">2022-10-19T20:42:45Z</dcterms:created>
  <dcterms:modified xsi:type="dcterms:W3CDTF">2022-10-20T13:28:31Z</dcterms:modified>
</cp:coreProperties>
</file>