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5" r:id="rId1"/>
  </p:sldMasterIdLst>
  <p:notesMasterIdLst>
    <p:notesMasterId r:id="rId24"/>
  </p:notesMasterIdLst>
  <p:handoutMasterIdLst>
    <p:handoutMasterId r:id="rId25"/>
  </p:handoutMasterIdLst>
  <p:sldIdLst>
    <p:sldId id="275" r:id="rId2"/>
    <p:sldId id="333" r:id="rId3"/>
    <p:sldId id="414" r:id="rId4"/>
    <p:sldId id="259" r:id="rId5"/>
    <p:sldId id="271" r:id="rId6"/>
    <p:sldId id="272" r:id="rId7"/>
    <p:sldId id="274" r:id="rId8"/>
    <p:sldId id="411" r:id="rId9"/>
    <p:sldId id="342" r:id="rId10"/>
    <p:sldId id="344" r:id="rId11"/>
    <p:sldId id="267" r:id="rId12"/>
    <p:sldId id="406" r:id="rId13"/>
    <p:sldId id="407" r:id="rId14"/>
    <p:sldId id="410" r:id="rId15"/>
    <p:sldId id="412" r:id="rId16"/>
    <p:sldId id="330" r:id="rId17"/>
    <p:sldId id="345" r:id="rId18"/>
    <p:sldId id="346" r:id="rId19"/>
    <p:sldId id="347" r:id="rId20"/>
    <p:sldId id="348" r:id="rId21"/>
    <p:sldId id="413" r:id="rId22"/>
    <p:sldId id="279" r:id="rId23"/>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F6C"/>
    <a:srgbClr val="40CAF8"/>
    <a:srgbClr val="40C8F4"/>
    <a:srgbClr val="8CDEF8"/>
    <a:srgbClr val="F4B512"/>
    <a:srgbClr val="F4CE12"/>
    <a:srgbClr val="D5CD6F"/>
    <a:srgbClr val="718BA7"/>
    <a:srgbClr val="65C8C7"/>
    <a:srgbClr val="0BAF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92" autoAdjust="0"/>
    <p:restoredTop sz="93677" autoAdjust="0"/>
  </p:normalViewPr>
  <p:slideViewPr>
    <p:cSldViewPr snapToGrid="0">
      <p:cViewPr varScale="1">
        <p:scale>
          <a:sx n="66" d="100"/>
          <a:sy n="66" d="100"/>
        </p:scale>
        <p:origin x="1640"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41" d="100"/>
          <a:sy n="141" d="100"/>
        </p:scale>
        <p:origin x="1170"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2EB06-7293-42F6-BF29-0642CADE087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43BC428-B3CA-4D70-9CEB-E05B53131D20}">
      <dgm:prSet phldrT="[Text]"/>
      <dgm:spPr/>
      <dgm:t>
        <a:bodyPr/>
        <a:lstStyle/>
        <a:p>
          <a:r>
            <a:rPr lang="en-US" dirty="0"/>
            <a:t>Campus Climate Assessments</a:t>
          </a:r>
        </a:p>
      </dgm:t>
    </dgm:pt>
    <dgm:pt modelId="{AD95054C-9F7F-4B55-A8DE-825781E4A175}" type="parTrans" cxnId="{91E04C92-1103-4276-A330-6609BDDD9A7C}">
      <dgm:prSet/>
      <dgm:spPr/>
      <dgm:t>
        <a:bodyPr/>
        <a:lstStyle/>
        <a:p>
          <a:endParaRPr lang="en-US"/>
        </a:p>
      </dgm:t>
    </dgm:pt>
    <dgm:pt modelId="{D722713F-DB00-4209-94BE-C812F6388082}" type="sibTrans" cxnId="{91E04C92-1103-4276-A330-6609BDDD9A7C}">
      <dgm:prSet/>
      <dgm:spPr/>
      <dgm:t>
        <a:bodyPr/>
        <a:lstStyle/>
        <a:p>
          <a:endParaRPr lang="en-US"/>
        </a:p>
      </dgm:t>
    </dgm:pt>
    <dgm:pt modelId="{7AB1507D-CBCF-41DE-8AF7-3B23993FF524}">
      <dgm:prSet phldrT="[Text]"/>
      <dgm:spPr/>
      <dgm:t>
        <a:bodyPr/>
        <a:lstStyle/>
        <a:p>
          <a:r>
            <a:rPr lang="en-US" dirty="0"/>
            <a:t>Listening &amp; Feedback Sessions </a:t>
          </a:r>
        </a:p>
      </dgm:t>
    </dgm:pt>
    <dgm:pt modelId="{B1D91820-B808-4A28-8D23-0A6157E6326A}" type="parTrans" cxnId="{BAB64780-C326-4883-8286-61F791F6E055}">
      <dgm:prSet/>
      <dgm:spPr/>
      <dgm:t>
        <a:bodyPr/>
        <a:lstStyle/>
        <a:p>
          <a:endParaRPr lang="en-US"/>
        </a:p>
      </dgm:t>
    </dgm:pt>
    <dgm:pt modelId="{CA75EF68-0631-4C34-848B-399356480B7A}" type="sibTrans" cxnId="{BAB64780-C326-4883-8286-61F791F6E055}">
      <dgm:prSet/>
      <dgm:spPr/>
      <dgm:t>
        <a:bodyPr/>
        <a:lstStyle/>
        <a:p>
          <a:endParaRPr lang="en-US"/>
        </a:p>
      </dgm:t>
    </dgm:pt>
    <dgm:pt modelId="{3572927A-51E2-4E49-9027-80CDC4EA30D7}">
      <dgm:prSet phldrT="[Text]"/>
      <dgm:spPr/>
      <dgm:t>
        <a:bodyPr/>
        <a:lstStyle/>
        <a:p>
          <a:r>
            <a:rPr lang="en-US" dirty="0"/>
            <a:t>Professional Development Training</a:t>
          </a:r>
        </a:p>
      </dgm:t>
    </dgm:pt>
    <dgm:pt modelId="{4063868E-6FA9-4648-94B6-6F93C6F6F2F3}" type="parTrans" cxnId="{11E91AC5-B173-40CC-8CEC-A1E49D29F910}">
      <dgm:prSet/>
      <dgm:spPr/>
      <dgm:t>
        <a:bodyPr/>
        <a:lstStyle/>
        <a:p>
          <a:endParaRPr lang="en-US"/>
        </a:p>
      </dgm:t>
    </dgm:pt>
    <dgm:pt modelId="{67B57A2A-30A1-4B8C-83A2-F84A6C69932A}" type="sibTrans" cxnId="{11E91AC5-B173-40CC-8CEC-A1E49D29F910}">
      <dgm:prSet/>
      <dgm:spPr/>
      <dgm:t>
        <a:bodyPr/>
        <a:lstStyle/>
        <a:p>
          <a:endParaRPr lang="en-US"/>
        </a:p>
      </dgm:t>
    </dgm:pt>
    <dgm:pt modelId="{9BE2871E-A508-4D4A-BF16-1DD8FFA8E7B8}">
      <dgm:prSet phldrT="[Text]"/>
      <dgm:spPr/>
      <dgm:t>
        <a:bodyPr/>
        <a:lstStyle/>
        <a:p>
          <a:r>
            <a:rPr lang="en-US" dirty="0"/>
            <a:t>Peer Mentoring Strategies</a:t>
          </a:r>
        </a:p>
      </dgm:t>
    </dgm:pt>
    <dgm:pt modelId="{DB763565-817F-4721-BC4D-E09E124AAD73}" type="parTrans" cxnId="{11D6ADD1-9369-49C3-AA2D-799F3084284E}">
      <dgm:prSet/>
      <dgm:spPr/>
      <dgm:t>
        <a:bodyPr/>
        <a:lstStyle/>
        <a:p>
          <a:endParaRPr lang="en-US"/>
        </a:p>
      </dgm:t>
    </dgm:pt>
    <dgm:pt modelId="{2CAEA963-82B0-4A4C-A73D-9614E11D141B}" type="sibTrans" cxnId="{11D6ADD1-9369-49C3-AA2D-799F3084284E}">
      <dgm:prSet/>
      <dgm:spPr/>
      <dgm:t>
        <a:bodyPr/>
        <a:lstStyle/>
        <a:p>
          <a:endParaRPr lang="en-US"/>
        </a:p>
      </dgm:t>
    </dgm:pt>
    <dgm:pt modelId="{FC2B61CA-7237-4B6C-939C-B74662A2D299}">
      <dgm:prSet/>
      <dgm:spPr/>
      <dgm:t>
        <a:bodyPr/>
        <a:lstStyle/>
        <a:p>
          <a:r>
            <a:rPr lang="en-US" dirty="0"/>
            <a:t>DEI Definitions</a:t>
          </a:r>
        </a:p>
      </dgm:t>
    </dgm:pt>
    <dgm:pt modelId="{864D92BB-4E52-4F05-9C23-A0C7D1C080AC}" type="parTrans" cxnId="{50E68C95-6F5A-4DD9-8B28-15646899F079}">
      <dgm:prSet/>
      <dgm:spPr/>
      <dgm:t>
        <a:bodyPr/>
        <a:lstStyle/>
        <a:p>
          <a:endParaRPr lang="en-US"/>
        </a:p>
      </dgm:t>
    </dgm:pt>
    <dgm:pt modelId="{076FF843-3509-4575-9F7E-81E85E3502B7}" type="sibTrans" cxnId="{50E68C95-6F5A-4DD9-8B28-15646899F079}">
      <dgm:prSet/>
      <dgm:spPr/>
      <dgm:t>
        <a:bodyPr/>
        <a:lstStyle/>
        <a:p>
          <a:endParaRPr lang="en-US"/>
        </a:p>
      </dgm:t>
    </dgm:pt>
    <dgm:pt modelId="{9DCC7586-8319-45B4-88B7-523D8FF4E871}">
      <dgm:prSet/>
      <dgm:spPr/>
      <dgm:t>
        <a:bodyPr/>
        <a:lstStyle/>
        <a:p>
          <a:r>
            <a:rPr lang="en-US" dirty="0"/>
            <a:t>Faculty Diversity Program</a:t>
          </a:r>
        </a:p>
      </dgm:t>
    </dgm:pt>
    <dgm:pt modelId="{E3F6812F-2922-4889-BBAE-08158BA193A1}" type="parTrans" cxnId="{FDB00809-1EEF-4B33-AF70-75AF4708D51B}">
      <dgm:prSet/>
      <dgm:spPr/>
      <dgm:t>
        <a:bodyPr/>
        <a:lstStyle/>
        <a:p>
          <a:endParaRPr lang="en-US"/>
        </a:p>
      </dgm:t>
    </dgm:pt>
    <dgm:pt modelId="{465078FD-C906-40A2-8B0B-28DC9A06629B}" type="sibTrans" cxnId="{FDB00809-1EEF-4B33-AF70-75AF4708D51B}">
      <dgm:prSet/>
      <dgm:spPr/>
      <dgm:t>
        <a:bodyPr/>
        <a:lstStyle/>
        <a:p>
          <a:endParaRPr lang="en-US"/>
        </a:p>
      </dgm:t>
    </dgm:pt>
    <dgm:pt modelId="{2AD94C63-5FCC-40D9-90DF-A7D709DDCA1D}">
      <dgm:prSet/>
      <dgm:spPr/>
      <dgm:t>
        <a:bodyPr/>
        <a:lstStyle/>
        <a:p>
          <a:r>
            <a:rPr lang="en-US" dirty="0"/>
            <a:t>DEI Strategic Plans</a:t>
          </a:r>
        </a:p>
      </dgm:t>
    </dgm:pt>
    <dgm:pt modelId="{26D5E84C-F530-4778-AC48-28CCCC6FD008}" type="parTrans" cxnId="{05DC01F1-7D80-417B-A2AA-D9B93920F49C}">
      <dgm:prSet/>
      <dgm:spPr/>
      <dgm:t>
        <a:bodyPr/>
        <a:lstStyle/>
        <a:p>
          <a:endParaRPr lang="en-US"/>
        </a:p>
      </dgm:t>
    </dgm:pt>
    <dgm:pt modelId="{DB002C60-C6E7-4006-B0CD-5CCCC6D4E6AA}" type="sibTrans" cxnId="{05DC01F1-7D80-417B-A2AA-D9B93920F49C}">
      <dgm:prSet/>
      <dgm:spPr/>
      <dgm:t>
        <a:bodyPr/>
        <a:lstStyle/>
        <a:p>
          <a:endParaRPr lang="en-US"/>
        </a:p>
      </dgm:t>
    </dgm:pt>
    <dgm:pt modelId="{698479C8-48A4-4CEB-ADD0-57CCC694F331}">
      <dgm:prSet/>
      <dgm:spPr/>
      <dgm:t>
        <a:bodyPr/>
        <a:lstStyle/>
        <a:p>
          <a:r>
            <a:rPr lang="en-US" dirty="0"/>
            <a:t>FT Tenured Faculty Positions</a:t>
          </a:r>
        </a:p>
      </dgm:t>
    </dgm:pt>
    <dgm:pt modelId="{B207107D-87BA-4D79-B00C-F6AE47C9AF61}" type="parTrans" cxnId="{A9712A28-6365-4BFA-81C6-D763F8787A37}">
      <dgm:prSet/>
      <dgm:spPr/>
      <dgm:t>
        <a:bodyPr/>
        <a:lstStyle/>
        <a:p>
          <a:endParaRPr lang="en-US"/>
        </a:p>
      </dgm:t>
    </dgm:pt>
    <dgm:pt modelId="{26AF37C5-7476-494A-A1A2-C8AD0EC76102}" type="sibTrans" cxnId="{A9712A28-6365-4BFA-81C6-D763F8787A37}">
      <dgm:prSet/>
      <dgm:spPr/>
      <dgm:t>
        <a:bodyPr/>
        <a:lstStyle/>
        <a:p>
          <a:endParaRPr lang="en-US"/>
        </a:p>
      </dgm:t>
    </dgm:pt>
    <dgm:pt modelId="{0047C9AF-25F2-4E71-A58F-2D15E24E22B2}">
      <dgm:prSet/>
      <dgm:spPr/>
      <dgm:t>
        <a:bodyPr/>
        <a:lstStyle/>
        <a:p>
          <a:r>
            <a:rPr lang="en-US" dirty="0"/>
            <a:t>Culturally Appropriate Student Outreach Program</a:t>
          </a:r>
        </a:p>
      </dgm:t>
    </dgm:pt>
    <dgm:pt modelId="{5E26829B-EEB5-4AFA-92DD-256D63F7B6CA}" type="parTrans" cxnId="{CCD8E7E2-B245-4FA4-AB06-61371D7C47C3}">
      <dgm:prSet/>
      <dgm:spPr/>
      <dgm:t>
        <a:bodyPr/>
        <a:lstStyle/>
        <a:p>
          <a:endParaRPr lang="en-US"/>
        </a:p>
      </dgm:t>
    </dgm:pt>
    <dgm:pt modelId="{9C42FED2-61EC-44A3-A33F-62B6CE89CCB0}" type="sibTrans" cxnId="{CCD8E7E2-B245-4FA4-AB06-61371D7C47C3}">
      <dgm:prSet/>
      <dgm:spPr/>
      <dgm:t>
        <a:bodyPr/>
        <a:lstStyle/>
        <a:p>
          <a:endParaRPr lang="en-US"/>
        </a:p>
      </dgm:t>
    </dgm:pt>
    <dgm:pt modelId="{DF8B5E25-F552-4C32-A36B-7D0EA9F58ECF}" type="pres">
      <dgm:prSet presAssocID="{9882EB06-7293-42F6-BF29-0642CADE087D}" presName="diagram" presStyleCnt="0">
        <dgm:presLayoutVars>
          <dgm:dir/>
          <dgm:resizeHandles val="exact"/>
        </dgm:presLayoutVars>
      </dgm:prSet>
      <dgm:spPr/>
    </dgm:pt>
    <dgm:pt modelId="{36E4D749-5718-4352-9DE5-B2EA8EDBB0B2}" type="pres">
      <dgm:prSet presAssocID="{D43BC428-B3CA-4D70-9CEB-E05B53131D20}" presName="node" presStyleLbl="node1" presStyleIdx="0" presStyleCnt="9">
        <dgm:presLayoutVars>
          <dgm:bulletEnabled val="1"/>
        </dgm:presLayoutVars>
      </dgm:prSet>
      <dgm:spPr/>
    </dgm:pt>
    <dgm:pt modelId="{DFF97212-30E7-4CE6-801E-03A6697B0780}" type="pres">
      <dgm:prSet presAssocID="{D722713F-DB00-4209-94BE-C812F6388082}" presName="sibTrans" presStyleCnt="0"/>
      <dgm:spPr/>
    </dgm:pt>
    <dgm:pt modelId="{0E221F1D-7358-4191-B2C3-A5B278073C00}" type="pres">
      <dgm:prSet presAssocID="{7AB1507D-CBCF-41DE-8AF7-3B23993FF524}" presName="node" presStyleLbl="node1" presStyleIdx="1" presStyleCnt="9">
        <dgm:presLayoutVars>
          <dgm:bulletEnabled val="1"/>
        </dgm:presLayoutVars>
      </dgm:prSet>
      <dgm:spPr/>
    </dgm:pt>
    <dgm:pt modelId="{7EE9925E-C92D-467F-A3CD-F11C482244D0}" type="pres">
      <dgm:prSet presAssocID="{CA75EF68-0631-4C34-848B-399356480B7A}" presName="sibTrans" presStyleCnt="0"/>
      <dgm:spPr/>
    </dgm:pt>
    <dgm:pt modelId="{40A7897D-65D9-452F-9C2C-90F0E5C98BFB}" type="pres">
      <dgm:prSet presAssocID="{3572927A-51E2-4E49-9027-80CDC4EA30D7}" presName="node" presStyleLbl="node1" presStyleIdx="2" presStyleCnt="9">
        <dgm:presLayoutVars>
          <dgm:bulletEnabled val="1"/>
        </dgm:presLayoutVars>
      </dgm:prSet>
      <dgm:spPr/>
    </dgm:pt>
    <dgm:pt modelId="{AC697068-9F03-4219-9CD6-10179F1DC050}" type="pres">
      <dgm:prSet presAssocID="{67B57A2A-30A1-4B8C-83A2-F84A6C69932A}" presName="sibTrans" presStyleCnt="0"/>
      <dgm:spPr/>
    </dgm:pt>
    <dgm:pt modelId="{47FD9FA6-FC65-4056-A9A0-09A76909E6EA}" type="pres">
      <dgm:prSet presAssocID="{FC2B61CA-7237-4B6C-939C-B74662A2D299}" presName="node" presStyleLbl="node1" presStyleIdx="3" presStyleCnt="9">
        <dgm:presLayoutVars>
          <dgm:bulletEnabled val="1"/>
        </dgm:presLayoutVars>
      </dgm:prSet>
      <dgm:spPr/>
    </dgm:pt>
    <dgm:pt modelId="{222F9FBA-0B9A-45D6-B541-4338A2F782C1}" type="pres">
      <dgm:prSet presAssocID="{076FF843-3509-4575-9F7E-81E85E3502B7}" presName="sibTrans" presStyleCnt="0"/>
      <dgm:spPr/>
    </dgm:pt>
    <dgm:pt modelId="{3A3C4531-BD76-4513-BCAD-3AA4A883F320}" type="pres">
      <dgm:prSet presAssocID="{9BE2871E-A508-4D4A-BF16-1DD8FFA8E7B8}" presName="node" presStyleLbl="node1" presStyleIdx="4" presStyleCnt="9">
        <dgm:presLayoutVars>
          <dgm:bulletEnabled val="1"/>
        </dgm:presLayoutVars>
      </dgm:prSet>
      <dgm:spPr/>
    </dgm:pt>
    <dgm:pt modelId="{6BA0721B-8A2A-4364-90B4-F84BCE4B485D}" type="pres">
      <dgm:prSet presAssocID="{2CAEA963-82B0-4A4C-A73D-9614E11D141B}" presName="sibTrans" presStyleCnt="0"/>
      <dgm:spPr/>
    </dgm:pt>
    <dgm:pt modelId="{4794D9CB-6D1A-4721-B99B-B7D3FF7BF7C4}" type="pres">
      <dgm:prSet presAssocID="{9DCC7586-8319-45B4-88B7-523D8FF4E871}" presName="node" presStyleLbl="node1" presStyleIdx="5" presStyleCnt="9">
        <dgm:presLayoutVars>
          <dgm:bulletEnabled val="1"/>
        </dgm:presLayoutVars>
      </dgm:prSet>
      <dgm:spPr/>
    </dgm:pt>
    <dgm:pt modelId="{64EBE6F9-2301-45C8-96B5-D759B8F4AC46}" type="pres">
      <dgm:prSet presAssocID="{465078FD-C906-40A2-8B0B-28DC9A06629B}" presName="sibTrans" presStyleCnt="0"/>
      <dgm:spPr/>
    </dgm:pt>
    <dgm:pt modelId="{8F868985-308D-43A9-B66D-119A0A9CB09B}" type="pres">
      <dgm:prSet presAssocID="{698479C8-48A4-4CEB-ADD0-57CCC694F331}" presName="node" presStyleLbl="node1" presStyleIdx="6" presStyleCnt="9">
        <dgm:presLayoutVars>
          <dgm:bulletEnabled val="1"/>
        </dgm:presLayoutVars>
      </dgm:prSet>
      <dgm:spPr/>
    </dgm:pt>
    <dgm:pt modelId="{3596579B-CC7E-4A10-A5F9-3BC034376028}" type="pres">
      <dgm:prSet presAssocID="{26AF37C5-7476-494A-A1A2-C8AD0EC76102}" presName="sibTrans" presStyleCnt="0"/>
      <dgm:spPr/>
    </dgm:pt>
    <dgm:pt modelId="{2C534A19-E4B2-499E-ACE5-101CB73A71A2}" type="pres">
      <dgm:prSet presAssocID="{0047C9AF-25F2-4E71-A58F-2D15E24E22B2}" presName="node" presStyleLbl="node1" presStyleIdx="7" presStyleCnt="9">
        <dgm:presLayoutVars>
          <dgm:bulletEnabled val="1"/>
        </dgm:presLayoutVars>
      </dgm:prSet>
      <dgm:spPr/>
    </dgm:pt>
    <dgm:pt modelId="{4847F21F-D3E1-4E22-B83E-71A54D3768B8}" type="pres">
      <dgm:prSet presAssocID="{9C42FED2-61EC-44A3-A33F-62B6CE89CCB0}" presName="sibTrans" presStyleCnt="0"/>
      <dgm:spPr/>
    </dgm:pt>
    <dgm:pt modelId="{B9484254-8838-441D-A756-2031DC20BF5B}" type="pres">
      <dgm:prSet presAssocID="{2AD94C63-5FCC-40D9-90DF-A7D709DDCA1D}" presName="node" presStyleLbl="node1" presStyleIdx="8" presStyleCnt="9">
        <dgm:presLayoutVars>
          <dgm:bulletEnabled val="1"/>
        </dgm:presLayoutVars>
      </dgm:prSet>
      <dgm:spPr/>
    </dgm:pt>
  </dgm:ptLst>
  <dgm:cxnLst>
    <dgm:cxn modelId="{FDB00809-1EEF-4B33-AF70-75AF4708D51B}" srcId="{9882EB06-7293-42F6-BF29-0642CADE087D}" destId="{9DCC7586-8319-45B4-88B7-523D8FF4E871}" srcOrd="5" destOrd="0" parTransId="{E3F6812F-2922-4889-BBAE-08158BA193A1}" sibTransId="{465078FD-C906-40A2-8B0B-28DC9A06629B}"/>
    <dgm:cxn modelId="{A9712A28-6365-4BFA-81C6-D763F8787A37}" srcId="{9882EB06-7293-42F6-BF29-0642CADE087D}" destId="{698479C8-48A4-4CEB-ADD0-57CCC694F331}" srcOrd="6" destOrd="0" parTransId="{B207107D-87BA-4D79-B00C-F6AE47C9AF61}" sibTransId="{26AF37C5-7476-494A-A1A2-C8AD0EC76102}"/>
    <dgm:cxn modelId="{C185282F-CC13-4E90-865A-977038A71B12}" type="presOf" srcId="{FC2B61CA-7237-4B6C-939C-B74662A2D299}" destId="{47FD9FA6-FC65-4056-A9A0-09A76909E6EA}" srcOrd="0" destOrd="0" presId="urn:microsoft.com/office/officeart/2005/8/layout/default"/>
    <dgm:cxn modelId="{0ADB522F-A284-47A8-9989-292DDA21AD84}" type="presOf" srcId="{D43BC428-B3CA-4D70-9CEB-E05B53131D20}" destId="{36E4D749-5718-4352-9DE5-B2EA8EDBB0B2}" srcOrd="0" destOrd="0" presId="urn:microsoft.com/office/officeart/2005/8/layout/default"/>
    <dgm:cxn modelId="{54786342-D1BC-43C8-97CA-58644FE938A8}" type="presOf" srcId="{0047C9AF-25F2-4E71-A58F-2D15E24E22B2}" destId="{2C534A19-E4B2-499E-ACE5-101CB73A71A2}" srcOrd="0" destOrd="0" presId="urn:microsoft.com/office/officeart/2005/8/layout/default"/>
    <dgm:cxn modelId="{ACF40747-6B13-43DD-9ADF-071B105FCB4A}" type="presOf" srcId="{3572927A-51E2-4E49-9027-80CDC4EA30D7}" destId="{40A7897D-65D9-452F-9C2C-90F0E5C98BFB}" srcOrd="0" destOrd="0" presId="urn:microsoft.com/office/officeart/2005/8/layout/default"/>
    <dgm:cxn modelId="{DDA4656C-57EB-45BD-AD7F-713706328D63}" type="presOf" srcId="{7AB1507D-CBCF-41DE-8AF7-3B23993FF524}" destId="{0E221F1D-7358-4191-B2C3-A5B278073C00}" srcOrd="0" destOrd="0" presId="urn:microsoft.com/office/officeart/2005/8/layout/default"/>
    <dgm:cxn modelId="{BAB64780-C326-4883-8286-61F791F6E055}" srcId="{9882EB06-7293-42F6-BF29-0642CADE087D}" destId="{7AB1507D-CBCF-41DE-8AF7-3B23993FF524}" srcOrd="1" destOrd="0" parTransId="{B1D91820-B808-4A28-8D23-0A6157E6326A}" sibTransId="{CA75EF68-0631-4C34-848B-399356480B7A}"/>
    <dgm:cxn modelId="{18F7658F-388F-4D61-BF6B-B2C8CD65CCF9}" type="presOf" srcId="{2AD94C63-5FCC-40D9-90DF-A7D709DDCA1D}" destId="{B9484254-8838-441D-A756-2031DC20BF5B}" srcOrd="0" destOrd="0" presId="urn:microsoft.com/office/officeart/2005/8/layout/default"/>
    <dgm:cxn modelId="{91E04C92-1103-4276-A330-6609BDDD9A7C}" srcId="{9882EB06-7293-42F6-BF29-0642CADE087D}" destId="{D43BC428-B3CA-4D70-9CEB-E05B53131D20}" srcOrd="0" destOrd="0" parTransId="{AD95054C-9F7F-4B55-A8DE-825781E4A175}" sibTransId="{D722713F-DB00-4209-94BE-C812F6388082}"/>
    <dgm:cxn modelId="{50E68C95-6F5A-4DD9-8B28-15646899F079}" srcId="{9882EB06-7293-42F6-BF29-0642CADE087D}" destId="{FC2B61CA-7237-4B6C-939C-B74662A2D299}" srcOrd="3" destOrd="0" parTransId="{864D92BB-4E52-4F05-9C23-A0C7D1C080AC}" sibTransId="{076FF843-3509-4575-9F7E-81E85E3502B7}"/>
    <dgm:cxn modelId="{7B5FE7A1-1C03-4414-AE60-705532E9FABD}" type="presOf" srcId="{9BE2871E-A508-4D4A-BF16-1DD8FFA8E7B8}" destId="{3A3C4531-BD76-4513-BCAD-3AA4A883F320}" srcOrd="0" destOrd="0" presId="urn:microsoft.com/office/officeart/2005/8/layout/default"/>
    <dgm:cxn modelId="{72234EA9-08C9-44B1-A4D3-59E2045C10B2}" type="presOf" srcId="{9DCC7586-8319-45B4-88B7-523D8FF4E871}" destId="{4794D9CB-6D1A-4721-B99B-B7D3FF7BF7C4}" srcOrd="0" destOrd="0" presId="urn:microsoft.com/office/officeart/2005/8/layout/default"/>
    <dgm:cxn modelId="{08E6A9C2-8334-4AE7-BB05-00058D3C6AA3}" type="presOf" srcId="{698479C8-48A4-4CEB-ADD0-57CCC694F331}" destId="{8F868985-308D-43A9-B66D-119A0A9CB09B}" srcOrd="0" destOrd="0" presId="urn:microsoft.com/office/officeart/2005/8/layout/default"/>
    <dgm:cxn modelId="{11E91AC5-B173-40CC-8CEC-A1E49D29F910}" srcId="{9882EB06-7293-42F6-BF29-0642CADE087D}" destId="{3572927A-51E2-4E49-9027-80CDC4EA30D7}" srcOrd="2" destOrd="0" parTransId="{4063868E-6FA9-4648-94B6-6F93C6F6F2F3}" sibTransId="{67B57A2A-30A1-4B8C-83A2-F84A6C69932A}"/>
    <dgm:cxn modelId="{C818B1C8-CD85-4CE1-A086-98B9323A20AD}" type="presOf" srcId="{9882EB06-7293-42F6-BF29-0642CADE087D}" destId="{DF8B5E25-F552-4C32-A36B-7D0EA9F58ECF}" srcOrd="0" destOrd="0" presId="urn:microsoft.com/office/officeart/2005/8/layout/default"/>
    <dgm:cxn modelId="{11D6ADD1-9369-49C3-AA2D-799F3084284E}" srcId="{9882EB06-7293-42F6-BF29-0642CADE087D}" destId="{9BE2871E-A508-4D4A-BF16-1DD8FFA8E7B8}" srcOrd="4" destOrd="0" parTransId="{DB763565-817F-4721-BC4D-E09E124AAD73}" sibTransId="{2CAEA963-82B0-4A4C-A73D-9614E11D141B}"/>
    <dgm:cxn modelId="{CCD8E7E2-B245-4FA4-AB06-61371D7C47C3}" srcId="{9882EB06-7293-42F6-BF29-0642CADE087D}" destId="{0047C9AF-25F2-4E71-A58F-2D15E24E22B2}" srcOrd="7" destOrd="0" parTransId="{5E26829B-EEB5-4AFA-92DD-256D63F7B6CA}" sibTransId="{9C42FED2-61EC-44A3-A33F-62B6CE89CCB0}"/>
    <dgm:cxn modelId="{05DC01F1-7D80-417B-A2AA-D9B93920F49C}" srcId="{9882EB06-7293-42F6-BF29-0642CADE087D}" destId="{2AD94C63-5FCC-40D9-90DF-A7D709DDCA1D}" srcOrd="8" destOrd="0" parTransId="{26D5E84C-F530-4778-AC48-28CCCC6FD008}" sibTransId="{DB002C60-C6E7-4006-B0CD-5CCCC6D4E6AA}"/>
    <dgm:cxn modelId="{D493CF32-B60D-43CC-B485-6C229E2E8692}" type="presParOf" srcId="{DF8B5E25-F552-4C32-A36B-7D0EA9F58ECF}" destId="{36E4D749-5718-4352-9DE5-B2EA8EDBB0B2}" srcOrd="0" destOrd="0" presId="urn:microsoft.com/office/officeart/2005/8/layout/default"/>
    <dgm:cxn modelId="{EC1848E0-6B5B-47F8-8DB7-B4E09CBBB504}" type="presParOf" srcId="{DF8B5E25-F552-4C32-A36B-7D0EA9F58ECF}" destId="{DFF97212-30E7-4CE6-801E-03A6697B0780}" srcOrd="1" destOrd="0" presId="urn:microsoft.com/office/officeart/2005/8/layout/default"/>
    <dgm:cxn modelId="{728256C2-A298-4FAA-B29A-4C1B43E504BB}" type="presParOf" srcId="{DF8B5E25-F552-4C32-A36B-7D0EA9F58ECF}" destId="{0E221F1D-7358-4191-B2C3-A5B278073C00}" srcOrd="2" destOrd="0" presId="urn:microsoft.com/office/officeart/2005/8/layout/default"/>
    <dgm:cxn modelId="{3463A906-7DAB-4A99-955F-B5EDDB866C8C}" type="presParOf" srcId="{DF8B5E25-F552-4C32-A36B-7D0EA9F58ECF}" destId="{7EE9925E-C92D-467F-A3CD-F11C482244D0}" srcOrd="3" destOrd="0" presId="urn:microsoft.com/office/officeart/2005/8/layout/default"/>
    <dgm:cxn modelId="{133C4E6B-0BA7-4D5A-BD07-BEDBE44FACE2}" type="presParOf" srcId="{DF8B5E25-F552-4C32-A36B-7D0EA9F58ECF}" destId="{40A7897D-65D9-452F-9C2C-90F0E5C98BFB}" srcOrd="4" destOrd="0" presId="urn:microsoft.com/office/officeart/2005/8/layout/default"/>
    <dgm:cxn modelId="{A83C5368-5E68-4294-BF7A-066FC68D4D0C}" type="presParOf" srcId="{DF8B5E25-F552-4C32-A36B-7D0EA9F58ECF}" destId="{AC697068-9F03-4219-9CD6-10179F1DC050}" srcOrd="5" destOrd="0" presId="urn:microsoft.com/office/officeart/2005/8/layout/default"/>
    <dgm:cxn modelId="{39358A9B-F1C7-4A0A-8916-583FF63CEE54}" type="presParOf" srcId="{DF8B5E25-F552-4C32-A36B-7D0EA9F58ECF}" destId="{47FD9FA6-FC65-4056-A9A0-09A76909E6EA}" srcOrd="6" destOrd="0" presId="urn:microsoft.com/office/officeart/2005/8/layout/default"/>
    <dgm:cxn modelId="{81212917-6F61-445F-A14E-49E0DCF228AD}" type="presParOf" srcId="{DF8B5E25-F552-4C32-A36B-7D0EA9F58ECF}" destId="{222F9FBA-0B9A-45D6-B541-4338A2F782C1}" srcOrd="7" destOrd="0" presId="urn:microsoft.com/office/officeart/2005/8/layout/default"/>
    <dgm:cxn modelId="{45E1F125-600C-4C19-AFAE-A33351335C72}" type="presParOf" srcId="{DF8B5E25-F552-4C32-A36B-7D0EA9F58ECF}" destId="{3A3C4531-BD76-4513-BCAD-3AA4A883F320}" srcOrd="8" destOrd="0" presId="urn:microsoft.com/office/officeart/2005/8/layout/default"/>
    <dgm:cxn modelId="{EDC946BD-8CF6-42F4-B38F-3C37A56DF0D7}" type="presParOf" srcId="{DF8B5E25-F552-4C32-A36B-7D0EA9F58ECF}" destId="{6BA0721B-8A2A-4364-90B4-F84BCE4B485D}" srcOrd="9" destOrd="0" presId="urn:microsoft.com/office/officeart/2005/8/layout/default"/>
    <dgm:cxn modelId="{B25202A2-419C-4911-B70A-CF96909B62C8}" type="presParOf" srcId="{DF8B5E25-F552-4C32-A36B-7D0EA9F58ECF}" destId="{4794D9CB-6D1A-4721-B99B-B7D3FF7BF7C4}" srcOrd="10" destOrd="0" presId="urn:microsoft.com/office/officeart/2005/8/layout/default"/>
    <dgm:cxn modelId="{74A64650-4D67-413F-9819-31D680096603}" type="presParOf" srcId="{DF8B5E25-F552-4C32-A36B-7D0EA9F58ECF}" destId="{64EBE6F9-2301-45C8-96B5-D759B8F4AC46}" srcOrd="11" destOrd="0" presId="urn:microsoft.com/office/officeart/2005/8/layout/default"/>
    <dgm:cxn modelId="{2565300B-9E44-4A55-9819-8F8AA9E170F5}" type="presParOf" srcId="{DF8B5E25-F552-4C32-A36B-7D0EA9F58ECF}" destId="{8F868985-308D-43A9-B66D-119A0A9CB09B}" srcOrd="12" destOrd="0" presId="urn:microsoft.com/office/officeart/2005/8/layout/default"/>
    <dgm:cxn modelId="{BDDB0BE0-DD1B-486D-A3B8-F06162E9C761}" type="presParOf" srcId="{DF8B5E25-F552-4C32-A36B-7D0EA9F58ECF}" destId="{3596579B-CC7E-4A10-A5F9-3BC034376028}" srcOrd="13" destOrd="0" presId="urn:microsoft.com/office/officeart/2005/8/layout/default"/>
    <dgm:cxn modelId="{CF007D61-71F8-4428-B117-15AF62DA0354}" type="presParOf" srcId="{DF8B5E25-F552-4C32-A36B-7D0EA9F58ECF}" destId="{2C534A19-E4B2-499E-ACE5-101CB73A71A2}" srcOrd="14" destOrd="0" presId="urn:microsoft.com/office/officeart/2005/8/layout/default"/>
    <dgm:cxn modelId="{A43AA473-26BA-4B1E-80C9-A92F0771A624}" type="presParOf" srcId="{DF8B5E25-F552-4C32-A36B-7D0EA9F58ECF}" destId="{4847F21F-D3E1-4E22-B83E-71A54D3768B8}" srcOrd="15" destOrd="0" presId="urn:microsoft.com/office/officeart/2005/8/layout/default"/>
    <dgm:cxn modelId="{8CB2C1E6-BFBA-4BA0-A3EC-3D5825DA7860}" type="presParOf" srcId="{DF8B5E25-F552-4C32-A36B-7D0EA9F58ECF}" destId="{B9484254-8838-441D-A756-2031DC20BF5B}"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4D749-5718-4352-9DE5-B2EA8EDBB0B2}">
      <dsp:nvSpPr>
        <dsp:cNvPr id="0" name=""/>
        <dsp:cNvSpPr/>
      </dsp:nvSpPr>
      <dsp:spPr>
        <a:xfrm>
          <a:off x="129358" y="7"/>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Campus Climate Assessments</a:t>
          </a:r>
        </a:p>
      </dsp:txBody>
      <dsp:txXfrm>
        <a:off x="129358" y="7"/>
        <a:ext cx="1878798" cy="1127279"/>
      </dsp:txXfrm>
    </dsp:sp>
    <dsp:sp modelId="{0E221F1D-7358-4191-B2C3-A5B278073C00}">
      <dsp:nvSpPr>
        <dsp:cNvPr id="0" name=""/>
        <dsp:cNvSpPr/>
      </dsp:nvSpPr>
      <dsp:spPr>
        <a:xfrm>
          <a:off x="2196036" y="7"/>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Listening &amp; Feedback Sessions </a:t>
          </a:r>
        </a:p>
      </dsp:txBody>
      <dsp:txXfrm>
        <a:off x="2196036" y="7"/>
        <a:ext cx="1878798" cy="1127279"/>
      </dsp:txXfrm>
    </dsp:sp>
    <dsp:sp modelId="{40A7897D-65D9-452F-9C2C-90F0E5C98BFB}">
      <dsp:nvSpPr>
        <dsp:cNvPr id="0" name=""/>
        <dsp:cNvSpPr/>
      </dsp:nvSpPr>
      <dsp:spPr>
        <a:xfrm>
          <a:off x="4262714" y="7"/>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Professional Development Training</a:t>
          </a:r>
        </a:p>
      </dsp:txBody>
      <dsp:txXfrm>
        <a:off x="4262714" y="7"/>
        <a:ext cx="1878798" cy="1127279"/>
      </dsp:txXfrm>
    </dsp:sp>
    <dsp:sp modelId="{47FD9FA6-FC65-4056-A9A0-09A76909E6EA}">
      <dsp:nvSpPr>
        <dsp:cNvPr id="0" name=""/>
        <dsp:cNvSpPr/>
      </dsp:nvSpPr>
      <dsp:spPr>
        <a:xfrm>
          <a:off x="6329393" y="7"/>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DEI Definitions</a:t>
          </a:r>
        </a:p>
      </dsp:txBody>
      <dsp:txXfrm>
        <a:off x="6329393" y="7"/>
        <a:ext cx="1878798" cy="1127279"/>
      </dsp:txXfrm>
    </dsp:sp>
    <dsp:sp modelId="{3A3C4531-BD76-4513-BCAD-3AA4A883F320}">
      <dsp:nvSpPr>
        <dsp:cNvPr id="0" name=""/>
        <dsp:cNvSpPr/>
      </dsp:nvSpPr>
      <dsp:spPr>
        <a:xfrm>
          <a:off x="129358" y="1315166"/>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Peer Mentoring Strategies</a:t>
          </a:r>
        </a:p>
      </dsp:txBody>
      <dsp:txXfrm>
        <a:off x="129358" y="1315166"/>
        <a:ext cx="1878798" cy="1127279"/>
      </dsp:txXfrm>
    </dsp:sp>
    <dsp:sp modelId="{4794D9CB-6D1A-4721-B99B-B7D3FF7BF7C4}">
      <dsp:nvSpPr>
        <dsp:cNvPr id="0" name=""/>
        <dsp:cNvSpPr/>
      </dsp:nvSpPr>
      <dsp:spPr>
        <a:xfrm>
          <a:off x="2196036" y="1315166"/>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Faculty Diversity Program</a:t>
          </a:r>
        </a:p>
      </dsp:txBody>
      <dsp:txXfrm>
        <a:off x="2196036" y="1315166"/>
        <a:ext cx="1878798" cy="1127279"/>
      </dsp:txXfrm>
    </dsp:sp>
    <dsp:sp modelId="{8F868985-308D-43A9-B66D-119A0A9CB09B}">
      <dsp:nvSpPr>
        <dsp:cNvPr id="0" name=""/>
        <dsp:cNvSpPr/>
      </dsp:nvSpPr>
      <dsp:spPr>
        <a:xfrm>
          <a:off x="4262714" y="1315166"/>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FT Tenured Faculty Positions</a:t>
          </a:r>
        </a:p>
      </dsp:txBody>
      <dsp:txXfrm>
        <a:off x="4262714" y="1315166"/>
        <a:ext cx="1878798" cy="1127279"/>
      </dsp:txXfrm>
    </dsp:sp>
    <dsp:sp modelId="{2C534A19-E4B2-499E-ACE5-101CB73A71A2}">
      <dsp:nvSpPr>
        <dsp:cNvPr id="0" name=""/>
        <dsp:cNvSpPr/>
      </dsp:nvSpPr>
      <dsp:spPr>
        <a:xfrm>
          <a:off x="6329393" y="1315166"/>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Culturally Appropriate Student Outreach Program</a:t>
          </a:r>
        </a:p>
      </dsp:txBody>
      <dsp:txXfrm>
        <a:off x="6329393" y="1315166"/>
        <a:ext cx="1878798" cy="1127279"/>
      </dsp:txXfrm>
    </dsp:sp>
    <dsp:sp modelId="{B9484254-8838-441D-A756-2031DC20BF5B}">
      <dsp:nvSpPr>
        <dsp:cNvPr id="0" name=""/>
        <dsp:cNvSpPr/>
      </dsp:nvSpPr>
      <dsp:spPr>
        <a:xfrm>
          <a:off x="3229375" y="2630325"/>
          <a:ext cx="1878798" cy="11272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DEI Strategic Plans</a:t>
          </a:r>
        </a:p>
      </dsp:txBody>
      <dsp:txXfrm>
        <a:off x="3229375" y="2630325"/>
        <a:ext cx="1878798" cy="11272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130165-E282-4CD9-987F-A0F67C43F0E8}"/>
              </a:ext>
            </a:extLst>
          </p:cNvPr>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FF1A83-B77D-4AFE-9302-AA92BA51D4B2}"/>
              </a:ext>
            </a:extLst>
          </p:cNvPr>
          <p:cNvSpPr>
            <a:spLocks noGrp="1"/>
          </p:cNvSpPr>
          <p:nvPr>
            <p:ph type="dt" sz="quarter" idx="1"/>
          </p:nvPr>
        </p:nvSpPr>
        <p:spPr>
          <a:xfrm>
            <a:off x="3970938" y="0"/>
            <a:ext cx="3037840" cy="462770"/>
          </a:xfrm>
          <a:prstGeom prst="rect">
            <a:avLst/>
          </a:prstGeom>
        </p:spPr>
        <p:txBody>
          <a:bodyPr vert="horz" lIns="91440" tIns="45720" rIns="91440" bIns="45720" rtlCol="0"/>
          <a:lstStyle>
            <a:lvl1pPr algn="r">
              <a:defRPr sz="1200"/>
            </a:lvl1pPr>
          </a:lstStyle>
          <a:p>
            <a:fld id="{3C651AF3-3E03-4A97-8F24-1D31BE3A32E4}" type="datetimeFigureOut">
              <a:rPr lang="en-US" smtClean="0"/>
              <a:t>5/5/22</a:t>
            </a:fld>
            <a:endParaRPr lang="en-US"/>
          </a:p>
        </p:txBody>
      </p:sp>
      <p:sp>
        <p:nvSpPr>
          <p:cNvPr id="4" name="Footer Placeholder 3">
            <a:extLst>
              <a:ext uri="{FF2B5EF4-FFF2-40B4-BE49-F238E27FC236}">
                <a16:creationId xmlns:a16="http://schemas.microsoft.com/office/drawing/2014/main" id="{F8A77D66-57CB-4370-884E-6250DFF384FE}"/>
              </a:ext>
            </a:extLst>
          </p:cNvPr>
          <p:cNvSpPr>
            <a:spLocks noGrp="1"/>
          </p:cNvSpPr>
          <p:nvPr>
            <p:ph type="ftr" sz="quarter" idx="2"/>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F2BC89-04D2-4FE7-891A-C3EB620AA64D}"/>
              </a:ext>
            </a:extLst>
          </p:cNvPr>
          <p:cNvSpPr>
            <a:spLocks noGrp="1"/>
          </p:cNvSpPr>
          <p:nvPr>
            <p:ph type="sldNum" sz="quarter" idx="3"/>
          </p:nvPr>
        </p:nvSpPr>
        <p:spPr>
          <a:xfrm>
            <a:off x="3970938" y="8760606"/>
            <a:ext cx="3037840" cy="462769"/>
          </a:xfrm>
          <a:prstGeom prst="rect">
            <a:avLst/>
          </a:prstGeom>
        </p:spPr>
        <p:txBody>
          <a:bodyPr vert="horz" lIns="91440" tIns="45720" rIns="91440" bIns="45720" rtlCol="0" anchor="b"/>
          <a:lstStyle>
            <a:lvl1pPr algn="r">
              <a:defRPr sz="1200"/>
            </a:lvl1pPr>
          </a:lstStyle>
          <a:p>
            <a:fld id="{2D40E975-D0B2-446E-BE7F-E2174F53BD2C}" type="slidenum">
              <a:rPr lang="en-US" smtClean="0"/>
              <a:t>‹#›</a:t>
            </a:fld>
            <a:endParaRPr lang="en-US"/>
          </a:p>
        </p:txBody>
      </p:sp>
    </p:spTree>
    <p:extLst>
      <p:ext uri="{BB962C8B-B14F-4D97-AF65-F5344CB8AC3E}">
        <p14:creationId xmlns:p14="http://schemas.microsoft.com/office/powerpoint/2010/main" val="556892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B6C229A4-73FA-46F8-96EF-0E58ACA37033}" type="datetimeFigureOut">
              <a:rPr lang="en-US" smtClean="0"/>
              <a:t>5/5/22</a:t>
            </a:fld>
            <a:endParaRPr lang="en-US"/>
          </a:p>
        </p:txBody>
      </p:sp>
      <p:sp>
        <p:nvSpPr>
          <p:cNvPr id="4" name="Slide Image Placeholder 3"/>
          <p:cNvSpPr>
            <a:spLocks noGrp="1" noRot="1" noChangeAspect="1"/>
          </p:cNvSpPr>
          <p:nvPr>
            <p:ph type="sldImg" idx="2"/>
          </p:nvPr>
        </p:nvSpPr>
        <p:spPr>
          <a:xfrm>
            <a:off x="1430338" y="1152525"/>
            <a:ext cx="41497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B576A1B9-4E40-4E1E-8AB6-365CE8BAC3F0}" type="slidenum">
              <a:rPr lang="en-US" smtClean="0"/>
              <a:t>‹#›</a:t>
            </a:fld>
            <a:endParaRPr lang="en-US"/>
          </a:p>
        </p:txBody>
      </p:sp>
    </p:spTree>
    <p:extLst>
      <p:ext uri="{BB962C8B-B14F-4D97-AF65-F5344CB8AC3E}">
        <p14:creationId xmlns:p14="http://schemas.microsoft.com/office/powerpoint/2010/main" val="2791027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76A1B9-4E40-4E1E-8AB6-365CE8BAC3F0}" type="slidenum">
              <a:rPr lang="en-US" smtClean="0"/>
              <a:t>1</a:t>
            </a:fld>
            <a:endParaRPr lang="en-US"/>
          </a:p>
        </p:txBody>
      </p:sp>
    </p:spTree>
    <p:extLst>
      <p:ext uri="{BB962C8B-B14F-4D97-AF65-F5344CB8AC3E}">
        <p14:creationId xmlns:p14="http://schemas.microsoft.com/office/powerpoint/2010/main" val="2063817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US" dirty="0">
                <a:highlight>
                  <a:srgbClr val="FFFFFF"/>
                </a:highlight>
              </a:rPr>
              <a:t>Ha Nguyen</a:t>
            </a:r>
          </a:p>
          <a:p>
            <a:pPr marL="0" lvl="0" indent="0" algn="l" rtl="0">
              <a:lnSpc>
                <a:spcPct val="100000"/>
              </a:lnSpc>
              <a:spcBef>
                <a:spcPts val="0"/>
              </a:spcBef>
              <a:spcAft>
                <a:spcPts val="0"/>
              </a:spcAft>
              <a:buSzPts val="1400"/>
              <a:buNone/>
            </a:pPr>
            <a:endParaRPr lang="en-US" sz="1200" dirty="0">
              <a:solidFill>
                <a:schemeClr val="dk1"/>
              </a:solidFill>
              <a:highlight>
                <a:srgbClr val="FFFFFF"/>
              </a:highlight>
              <a:latin typeface="+mn-lt"/>
              <a:ea typeface="Calibri"/>
              <a:cs typeface="Calibri"/>
              <a:sym typeface="Calibri"/>
            </a:endParaRPr>
          </a:p>
          <a:p>
            <a:pPr marL="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14</a:t>
            </a:fld>
            <a:endParaRPr lang="en-US" dirty="0"/>
          </a:p>
        </p:txBody>
      </p:sp>
    </p:spTree>
    <p:extLst>
      <p:ext uri="{BB962C8B-B14F-4D97-AF65-F5344CB8AC3E}">
        <p14:creationId xmlns:p14="http://schemas.microsoft.com/office/powerpoint/2010/main" val="103864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01d128c05_1_1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1101d128c05_1_1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g1101d128c05_1_1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101d128c05_1_2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101d128c05_1_2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1101d128c05_1_2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en-US"/>
              <a:t>Here are the 34 community and technical colleges in the state system and how they are spread on a map of Washington state.</a:t>
            </a:r>
            <a:endParaRPr/>
          </a:p>
        </p:txBody>
      </p:sp>
      <p:sp>
        <p:nvSpPr>
          <p:cNvPr id="110" name="Google Shape;11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01d128c05_1_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1101d128c05_1_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1101d128c05_1_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01d128c05_1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g1101d128c05_1_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01d128c05_1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101d128c05_1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101d128c05_1_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Lynn Palmanteer-Holder</a:t>
            </a:r>
          </a:p>
          <a:p>
            <a:pPr marL="0" lvl="0" indent="0" algn="l" rtl="0">
              <a:spcBef>
                <a:spcPts val="0"/>
              </a:spcBef>
              <a:spcAft>
                <a:spcPts val="0"/>
              </a:spcAft>
              <a:buNone/>
            </a:pPr>
            <a:endParaRPr dirty="0"/>
          </a:p>
        </p:txBody>
      </p:sp>
      <p:sp>
        <p:nvSpPr>
          <p:cNvPr id="287" name="Google Shape;287;g1101d128c05_1_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70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101d128c05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1101d128c05_1_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Students and faculty may self-report more than one race/ethnicity category. This data counts individuals in each of their reported categories.</a:t>
            </a:r>
            <a:r>
              <a:rPr lang="en-US"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dirty="0"/>
          </a:p>
        </p:txBody>
      </p:sp>
    </p:spTree>
    <p:extLst>
      <p:ext uri="{BB962C8B-B14F-4D97-AF65-F5344CB8AC3E}">
        <p14:creationId xmlns:p14="http://schemas.microsoft.com/office/powerpoint/2010/main" val="1426074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From SBCTC Faculty and Staff Dashboard</a:t>
            </a:r>
          </a:p>
          <a:p>
            <a:pPr algn="l"/>
            <a:r>
              <a:rPr lang="en-US" sz="1200" dirty="0"/>
              <a:t>Full-time teaching and non-teaching faculty</a:t>
            </a:r>
          </a:p>
          <a:p>
            <a:pPr algn="l"/>
            <a:r>
              <a:rPr lang="en-US" sz="1200" dirty="0"/>
              <a:t>Fall values only</a:t>
            </a:r>
          </a:p>
          <a:p>
            <a:pPr algn="l"/>
            <a:r>
              <a:rPr lang="en-US" sz="1200" dirty="0"/>
              <a:t>Employees are counted in each race that they identify</a:t>
            </a:r>
          </a:p>
          <a:p>
            <a:pPr algn="l"/>
            <a:r>
              <a:rPr lang="en-US" sz="1200" dirty="0"/>
              <a:t>Total Headcount is unduplicated</a:t>
            </a:r>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dirty="0"/>
          </a:p>
        </p:txBody>
      </p:sp>
    </p:spTree>
    <p:extLst>
      <p:ext uri="{BB962C8B-B14F-4D97-AF65-F5344CB8AC3E}">
        <p14:creationId xmlns:p14="http://schemas.microsoft.com/office/powerpoint/2010/main" val="3231979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over Triangle Pattern"/>
          <p:cNvPicPr>
            <a:picLocks noChangeAspect="1"/>
          </p:cNvPicPr>
          <p:nvPr userDrawn="1"/>
        </p:nvPicPr>
        <p:blipFill rotWithShape="1">
          <a:blip r:embed="rId2">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9" name="Title 8"/>
          <p:cNvSpPr>
            <a:spLocks noGrp="1"/>
          </p:cNvSpPr>
          <p:nvPr>
            <p:ph type="title" hasCustomPrompt="1"/>
          </p:nvPr>
        </p:nvSpPr>
        <p:spPr>
          <a:xfrm>
            <a:off x="938797" y="3929983"/>
            <a:ext cx="7289497" cy="754602"/>
          </a:xfrm>
        </p:spPr>
        <p:txBody>
          <a:bodyPr/>
          <a:lstStyle>
            <a:lvl1pPr>
              <a:defRPr sz="4800" b="0">
                <a:solidFill>
                  <a:srgbClr val="003764"/>
                </a:solidFill>
                <a:latin typeface="Franklin Gothic Medium" panose="020B0603020102020204" pitchFamily="34" charset="0"/>
              </a:defRPr>
            </a:lvl1pPr>
          </a:lstStyle>
          <a:p>
            <a:r>
              <a:rPr lang="en-US" dirty="0"/>
              <a:t>TITLE SLIDE</a:t>
            </a:r>
          </a:p>
        </p:txBody>
      </p:sp>
      <p:sp>
        <p:nvSpPr>
          <p:cNvPr id="6" name="Text Placeholder 5"/>
          <p:cNvSpPr>
            <a:spLocks noGrp="1"/>
          </p:cNvSpPr>
          <p:nvPr>
            <p:ph type="body" sz="quarter" idx="10" hasCustomPrompt="1"/>
          </p:nvPr>
        </p:nvSpPr>
        <p:spPr>
          <a:xfrm>
            <a:off x="948019" y="4684586"/>
            <a:ext cx="7280275" cy="432360"/>
          </a:xfrm>
          <a:prstGeom prst="rect">
            <a:avLst/>
          </a:prstGeom>
        </p:spPr>
        <p:txBody>
          <a:bodyPr/>
          <a:lstStyle>
            <a:lvl1pPr>
              <a:defRPr sz="2400" i="1">
                <a:latin typeface="Franklin Gothic Medium" panose="020B0603020102020204" pitchFamily="34" charset="0"/>
              </a:defRPr>
            </a:lvl1pPr>
          </a:lstStyle>
          <a:p>
            <a:pPr lvl="0"/>
            <a:r>
              <a:rPr lang="en-US" dirty="0"/>
              <a:t>Sub-head</a:t>
            </a:r>
          </a:p>
        </p:txBody>
      </p:sp>
      <p:sp>
        <p:nvSpPr>
          <p:cNvPr id="10" name="Text Placeholder 9"/>
          <p:cNvSpPr>
            <a:spLocks noGrp="1"/>
          </p:cNvSpPr>
          <p:nvPr>
            <p:ph type="body" sz="quarter" idx="11" hasCustomPrompt="1"/>
          </p:nvPr>
        </p:nvSpPr>
        <p:spPr>
          <a:xfrm>
            <a:off x="948018" y="5704114"/>
            <a:ext cx="5463667" cy="881847"/>
          </a:xfrm>
          <a:prstGeom prst="rect">
            <a:avLst/>
          </a:prstGeom>
        </p:spPr>
        <p:txBody>
          <a:bodyPr/>
          <a:lstStyle>
            <a:lvl1pPr>
              <a:defRPr sz="1800" b="0" i="0" baseline="0">
                <a:latin typeface="Franklin Gothic Medium" panose="020B0603020102020204" pitchFamily="34" charset="0"/>
              </a:defRPr>
            </a:lvl1pPr>
          </a:lstStyle>
          <a:p>
            <a:pPr lvl="0"/>
            <a:r>
              <a:rPr lang="en-US" dirty="0"/>
              <a:t>Presenter(s)</a:t>
            </a:r>
            <a:br>
              <a:rPr lang="en-US" dirty="0"/>
            </a:br>
            <a:r>
              <a:rPr lang="en-US" dirty="0"/>
              <a:t>Month Date, Year </a:t>
            </a:r>
          </a:p>
        </p:txBody>
      </p:sp>
    </p:spTree>
    <p:extLst>
      <p:ext uri="{BB962C8B-B14F-4D97-AF65-F5344CB8AC3E}">
        <p14:creationId xmlns:p14="http://schemas.microsoft.com/office/powerpoint/2010/main" val="584258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3AD92FB4-D9B6-46D9-A190-13677DEF67A4}"/>
              </a:ext>
            </a:extLst>
          </p:cNvPr>
          <p:cNvSpPr>
            <a:spLocks noGrp="1"/>
          </p:cNvSpPr>
          <p:nvPr>
            <p:ph type="title"/>
          </p:nvPr>
        </p:nvSpPr>
        <p:spPr>
          <a:xfrm>
            <a:off x="471488" y="1481790"/>
            <a:ext cx="8220075" cy="488950"/>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4" name="Content Placeholder 3"/>
          <p:cNvSpPr>
            <a:spLocks noGrp="1"/>
          </p:cNvSpPr>
          <p:nvPr>
            <p:ph sz="quarter" idx="13"/>
          </p:nvPr>
        </p:nvSpPr>
        <p:spPr>
          <a:xfrm>
            <a:off x="471488" y="2098675"/>
            <a:ext cx="8220075" cy="4592638"/>
          </a:xfrm>
          <a:prstGeom prst="rect">
            <a:avLst/>
          </a:prstGeom>
        </p:spPr>
        <p:txBody>
          <a:bodyPr/>
          <a:lstStyle>
            <a:lvl1pPr marL="342900" indent="-342900">
              <a:buFont typeface="Arial" panose="020B0604020202020204" pitchFamily="34" charset="0"/>
              <a:buChar char="•"/>
              <a:defRPr sz="2400" baseline="0">
                <a:solidFill>
                  <a:srgbClr val="003764"/>
                </a:solidFill>
                <a:latin typeface="Franklin Gothic Book" panose="020B0503020102020204" pitchFamily="34" charset="0"/>
              </a:defRPr>
            </a:lvl1pPr>
            <a:lvl2pPr marL="742950" indent="-285750">
              <a:buClr>
                <a:srgbClr val="3E576B"/>
              </a:buClr>
              <a:buFont typeface="Arial" panose="020B0604020202020204" pitchFamily="34" charset="0"/>
              <a:buChar char="•"/>
              <a:defRPr sz="2000" baseline="0">
                <a:solidFill>
                  <a:srgbClr val="003764"/>
                </a:solidFill>
                <a:latin typeface="Franklin Gothic Book" panose="020B0503020102020204" pitchFamily="34" charset="0"/>
              </a:defRPr>
            </a:lvl2pPr>
            <a:lvl3pPr marL="1200150" indent="-285750">
              <a:buFont typeface="Arial" panose="020B0604020202020204" pitchFamily="34" charset="0"/>
              <a:buChar char="•"/>
              <a:defRPr sz="1600" baseline="0">
                <a:solidFill>
                  <a:srgbClr val="003764"/>
                </a:solidFill>
                <a:latin typeface="Franklin Gothic Book" panose="020B0503020102020204" pitchFamily="34" charset="0"/>
              </a:defRPr>
            </a:lvl3pPr>
            <a:lvl4pPr>
              <a:defRPr sz="1200" baseline="0">
                <a:solidFill>
                  <a:srgbClr val="003764"/>
                </a:solidFill>
                <a:latin typeface="Franklin Gothic Book" panose="020B0503020102020204" pitchFamily="34" charset="0"/>
              </a:defRPr>
            </a:lvl4pPr>
            <a:lvl5pPr>
              <a:defRPr sz="1200" baseline="0">
                <a:solidFill>
                  <a:srgbClr val="003764"/>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539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38" y="55093"/>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a:extLst>
              <a:ext uri="{FF2B5EF4-FFF2-40B4-BE49-F238E27FC236}">
                <a16:creationId xmlns:a16="http://schemas.microsoft.com/office/drawing/2014/main" id="{6EF0E18F-94BC-464A-A0B8-3708355F7CE4}"/>
              </a:ext>
            </a:extLst>
          </p:cNvPr>
          <p:cNvSpPr>
            <a:spLocks noGrp="1"/>
          </p:cNvSpPr>
          <p:nvPr>
            <p:ph type="title" hasCustomPrompt="1"/>
          </p:nvPr>
        </p:nvSpPr>
        <p:spPr>
          <a:xfrm>
            <a:off x="479426" y="1636295"/>
            <a:ext cx="8100160" cy="669102"/>
          </a:xfrm>
        </p:spPr>
        <p:txBody>
          <a:bodyPr/>
          <a:lstStyle>
            <a:lvl1pPr>
              <a:defRPr lang="en-US" sz="3600" b="0" kern="1200" dirty="0">
                <a:solidFill>
                  <a:srgbClr val="003764"/>
                </a:solidFill>
                <a:latin typeface="Franklin Gothic Medium" panose="020B0603020102020204"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TWO CONTENT</a:t>
            </a:r>
          </a:p>
        </p:txBody>
      </p:sp>
      <p:sp>
        <p:nvSpPr>
          <p:cNvPr id="3" name="Content Placeholder 2"/>
          <p:cNvSpPr>
            <a:spLocks noGrp="1"/>
          </p:cNvSpPr>
          <p:nvPr>
            <p:ph sz="quarter" idx="12"/>
          </p:nvPr>
        </p:nvSpPr>
        <p:spPr>
          <a:xfrm>
            <a:off x="479426"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p:txBody>
      </p:sp>
      <p:sp>
        <p:nvSpPr>
          <p:cNvPr id="14" name="Content Placeholder 2"/>
          <p:cNvSpPr>
            <a:spLocks noGrp="1"/>
          </p:cNvSpPr>
          <p:nvPr>
            <p:ph sz="quarter" idx="13"/>
          </p:nvPr>
        </p:nvSpPr>
        <p:spPr>
          <a:xfrm>
            <a:off x="4798738" y="2555875"/>
            <a:ext cx="3780848" cy="4114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0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0" name="Picture 9" descr="Community and Technical Colleges. Washington State Boar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031" y="123088"/>
            <a:ext cx="3196405" cy="1371603"/>
          </a:xfrm>
          <a:prstGeom prst="rect">
            <a:avLst/>
          </a:prstGeom>
        </p:spPr>
      </p:pic>
      <p:pic>
        <p:nvPicPr>
          <p:cNvPr id="11" name="Picture 10"/>
          <p:cNvPicPr>
            <a:picLocks noChangeAspect="1"/>
          </p:cNvPicPr>
          <p:nvPr userDrawn="1"/>
        </p:nvPicPr>
        <p:blipFill rotWithShape="1">
          <a:blip r:embed="rId3" cstate="hq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7" name="Title 6">
            <a:extLst>
              <a:ext uri="{FF2B5EF4-FFF2-40B4-BE49-F238E27FC236}">
                <a16:creationId xmlns:a16="http://schemas.microsoft.com/office/drawing/2014/main" id="{B82BE4E8-B0E0-4949-9BFD-53963D17927E}"/>
              </a:ext>
            </a:extLst>
          </p:cNvPr>
          <p:cNvSpPr>
            <a:spLocks noGrp="1"/>
          </p:cNvSpPr>
          <p:nvPr>
            <p:ph type="title" hasCustomPrompt="1"/>
          </p:nvPr>
        </p:nvSpPr>
        <p:spPr>
          <a:xfrm>
            <a:off x="934583" y="1645920"/>
            <a:ext cx="7806581" cy="683812"/>
          </a:xfrm>
        </p:spPr>
        <p:txBody>
          <a:bodyPr/>
          <a:lstStyle>
            <a:lvl1pPr>
              <a:defRPr lang="en-US" sz="3600" b="0" kern="1200" baseline="0" dirty="0">
                <a:solidFill>
                  <a:srgbClr val="003764"/>
                </a:solidFill>
                <a:latin typeface="+mj-lt"/>
                <a:ea typeface="+mn-ea"/>
                <a:cs typeface="+mn-cs"/>
              </a:defRPr>
            </a:lvl1pPr>
          </a:lstStyle>
          <a:p>
            <a:r>
              <a:rPr lang="en-US" dirty="0"/>
              <a:t>FINAL SLIDE</a:t>
            </a:r>
          </a:p>
        </p:txBody>
      </p:sp>
      <p:sp>
        <p:nvSpPr>
          <p:cNvPr id="6" name="Text Placeholder 5">
            <a:extLst>
              <a:ext uri="{FF2B5EF4-FFF2-40B4-BE49-F238E27FC236}">
                <a16:creationId xmlns:a16="http://schemas.microsoft.com/office/drawing/2014/main" id="{654E097C-8828-4E2B-A38E-B4495EA7583B}"/>
              </a:ext>
            </a:extLst>
          </p:cNvPr>
          <p:cNvSpPr>
            <a:spLocks noGrp="1"/>
          </p:cNvSpPr>
          <p:nvPr>
            <p:ph type="body" sz="quarter" idx="12" hasCustomPrompt="1"/>
          </p:nvPr>
        </p:nvSpPr>
        <p:spPr>
          <a:xfrm>
            <a:off x="934583" y="2555874"/>
            <a:ext cx="7806581" cy="3664925"/>
          </a:xfrm>
          <a:prstGeom prst="rect">
            <a:avLst/>
          </a:prstGeom>
        </p:spPr>
        <p:txBody>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stStyle>
          <a:p>
            <a:pPr marL="285750" indent="-285750">
              <a:buFont typeface="Arial" panose="020B0604020202020204" pitchFamily="34" charset="0"/>
              <a:buChar char="•"/>
            </a:pPr>
            <a:r>
              <a:rPr lang="en-US" sz="2400" dirty="0">
                <a:solidFill>
                  <a:srgbClr val="003764"/>
                </a:solidFill>
              </a:rPr>
              <a:t>Always include a Final Slide in order to include the Creative Commons footer language in the presentation. </a:t>
            </a:r>
            <a:br>
              <a:rPr lang="en-US" sz="2400" dirty="0">
                <a:solidFill>
                  <a:srgbClr val="003764"/>
                </a:solidFill>
              </a:rPr>
            </a:br>
            <a:br>
              <a:rPr lang="en-US" sz="2400" dirty="0">
                <a:solidFill>
                  <a:srgbClr val="003764"/>
                </a:solidFill>
              </a:rPr>
            </a:br>
            <a:r>
              <a:rPr lang="en-US" sz="2400" dirty="0">
                <a:solidFill>
                  <a:srgbClr val="003764"/>
                </a:solidFill>
              </a:rPr>
              <a:t>Ideas for using the slide:</a:t>
            </a:r>
            <a:br>
              <a:rPr lang="en-US" sz="2400" dirty="0">
                <a:solidFill>
                  <a:srgbClr val="003764"/>
                </a:solidFill>
              </a:rPr>
            </a:br>
            <a:r>
              <a:rPr lang="en-US" sz="2000" dirty="0">
                <a:solidFill>
                  <a:srgbClr val="003764"/>
                </a:solidFill>
              </a:rPr>
              <a:t>Provide contact information for follow-up.</a:t>
            </a:r>
            <a:br>
              <a:rPr lang="en-US" sz="2000" dirty="0">
                <a:solidFill>
                  <a:srgbClr val="003764"/>
                </a:solidFill>
              </a:rPr>
            </a:br>
            <a:r>
              <a:rPr lang="en-US" sz="2000" dirty="0">
                <a:solidFill>
                  <a:srgbClr val="003764"/>
                </a:solidFill>
              </a:rPr>
              <a:t>Pose a concluding question.	</a:t>
            </a:r>
            <a:br>
              <a:rPr lang="en-US" sz="2000" dirty="0">
                <a:solidFill>
                  <a:srgbClr val="003764"/>
                </a:solidFill>
              </a:rPr>
            </a:br>
            <a:r>
              <a:rPr lang="en-US" sz="2000" dirty="0">
                <a:solidFill>
                  <a:srgbClr val="003764"/>
                </a:solidFill>
              </a:rPr>
              <a:t>A simple “Thank you” or “Questions?” provides a non-distracting visual for closing discussion.</a:t>
            </a:r>
          </a:p>
        </p:txBody>
      </p:sp>
      <p:sp>
        <p:nvSpPr>
          <p:cNvPr id="12" name="Rectangle 11"/>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33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32"/>
        <p:cNvGrpSpPr/>
        <p:nvPr/>
      </p:nvGrpSpPr>
      <p:grpSpPr>
        <a:xfrm>
          <a:off x="0" y="0"/>
          <a:ext cx="0" cy="0"/>
          <a:chOff x="0" y="0"/>
          <a:chExt cx="0" cy="0"/>
        </a:xfrm>
      </p:grpSpPr>
      <p:sp>
        <p:nvSpPr>
          <p:cNvPr id="33" name="Google Shape;33;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5" name="Google Shape;35;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1119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9566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605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4732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5/5/22</a:t>
            </a:fld>
            <a:endParaRPr lang="en-US" dirty="0"/>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spTree>
    <p:extLst>
      <p:ext uri="{BB962C8B-B14F-4D97-AF65-F5344CB8AC3E}">
        <p14:creationId xmlns:p14="http://schemas.microsoft.com/office/powerpoint/2010/main" val="2396793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19378237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60" r:id="rId3"/>
    <p:sldLayoutId id="2147483662" r:id="rId4"/>
    <p:sldLayoutId id="2147483663" r:id="rId5"/>
    <p:sldLayoutId id="2147483664" r:id="rId6"/>
    <p:sldLayoutId id="2147483665" r:id="rId7"/>
    <p:sldLayoutId id="2147483666" r:id="rId8"/>
    <p:sldLayoutId id="2147483667" r:id="rId9"/>
  </p:sldLayoutIdLst>
  <p:hf hdr="0" dt="0"/>
  <p:txStyles>
    <p:titleStyle>
      <a:lvl1pPr algn="l" defTabSz="914400" rtl="0" eaLnBrk="1" latinLnBrk="0" hangingPunct="1">
        <a:lnSpc>
          <a:spcPct val="90000"/>
        </a:lnSpc>
        <a:spcBef>
          <a:spcPct val="0"/>
        </a:spcBef>
        <a:buNone/>
        <a:defRPr sz="5000" b="1" kern="1200">
          <a:solidFill>
            <a:schemeClr val="bg1"/>
          </a:solidFill>
          <a:latin typeface="Source Sans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rgbClr val="003764"/>
          </a:solidFill>
          <a:latin typeface="Source Sans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ource Sans Pro Light" panose="020B04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goia.wa.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washingtonindiangaming.org/wp-content/uploads/2019/08/WIGA-EconImpact2019.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washingtonindiangaming.org/" TargetMode="Externa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nwifc.org/tribes-cautious-governors-toxics-reduction-plan-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mailto:lpalmanteer-holder@sbctc.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lpalmanteer-holder@sbctc.ed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8" y="1233018"/>
            <a:ext cx="8044542" cy="2195982"/>
          </a:xfrm>
        </p:spPr>
        <p:txBody>
          <a:bodyPr/>
          <a:lstStyle/>
          <a:p>
            <a:br>
              <a:rPr lang="en-US" sz="2400" b="1" dirty="0"/>
            </a:br>
            <a:br>
              <a:rPr lang="en-US" sz="2400" b="1" dirty="0"/>
            </a:br>
            <a:br>
              <a:rPr lang="en-US" sz="2400" b="1" dirty="0"/>
            </a:br>
            <a:br>
              <a:rPr lang="en-US" sz="2400" b="1" dirty="0"/>
            </a:br>
            <a:r>
              <a:rPr lang="en-US" sz="2400" b="1" dirty="0"/>
              <a:t>WASHINGTON STATE BOARD OF </a:t>
            </a:r>
            <a:br>
              <a:rPr lang="en-US" sz="2400" b="1" dirty="0"/>
            </a:br>
            <a:r>
              <a:rPr lang="en-US" sz="2400" b="1" dirty="0"/>
              <a:t>COMMUNITY AND TECHNICAL </a:t>
            </a:r>
            <a:br>
              <a:rPr lang="en-US" sz="2400" b="1" dirty="0"/>
            </a:br>
            <a:r>
              <a:rPr lang="en-US" sz="2400" b="1" dirty="0"/>
              <a:t>COLLEGE</a:t>
            </a:r>
            <a:br>
              <a:rPr lang="en-US" dirty="0"/>
            </a:br>
            <a:br>
              <a:rPr lang="en-US" dirty="0"/>
            </a:br>
            <a:br>
              <a:rPr lang="en-US" dirty="0"/>
            </a:br>
            <a:r>
              <a:rPr lang="en-US" dirty="0">
                <a:latin typeface="Franklin Gothic Medium Cond" panose="020B0606030402020204" pitchFamily="34" charset="0"/>
              </a:rPr>
              <a:t>WSSSC</a:t>
            </a:r>
            <a:br>
              <a:rPr lang="en-US" dirty="0">
                <a:latin typeface="Franklin Gothic Medium Cond" panose="020B0606030402020204" pitchFamily="34" charset="0"/>
              </a:rPr>
            </a:br>
            <a:r>
              <a:rPr lang="en-US" sz="3200" dirty="0">
                <a:latin typeface="Franklin Gothic Medium Cond" panose="020B0606030402020204" pitchFamily="34" charset="0"/>
              </a:rPr>
              <a:t>Wenatchee Valley College </a:t>
            </a:r>
            <a:br>
              <a:rPr lang="en-US" sz="3200" dirty="0">
                <a:latin typeface="Franklin Gothic Medium Cond" panose="020B0606030402020204" pitchFamily="34" charset="0"/>
              </a:rPr>
            </a:br>
            <a:r>
              <a:rPr lang="en-US" sz="1600" dirty="0">
                <a:latin typeface="Franklin Gothic Medium Cond" panose="020B0606030402020204" pitchFamily="34" charset="0"/>
              </a:rPr>
              <a:t>May 5, 2012</a:t>
            </a:r>
            <a:br>
              <a:rPr lang="en-US" dirty="0"/>
            </a:br>
            <a:br>
              <a:rPr lang="en-US" dirty="0"/>
            </a:br>
            <a:r>
              <a:rPr lang="en-US" sz="3600" b="1" dirty="0">
                <a:solidFill>
                  <a:srgbClr val="002060"/>
                </a:solidFill>
                <a:latin typeface="Franklin Gothic Demi Cond" panose="020B0603020102020204" pitchFamily="34" charset="0"/>
                <a:cs typeface="Calibri"/>
                <a:sym typeface="Calibri"/>
              </a:rPr>
              <a:t>Tribal Relations and Curriculum Development</a:t>
            </a:r>
            <a:endParaRPr lang="en-US" sz="3600" b="1" dirty="0">
              <a:solidFill>
                <a:srgbClr val="002060"/>
              </a:solidFill>
              <a:latin typeface="Franklin Gothic Demi Cond" panose="020B0603020102020204" pitchFamily="34" charset="0"/>
            </a:endParaRPr>
          </a:p>
        </p:txBody>
      </p:sp>
      <p:sp>
        <p:nvSpPr>
          <p:cNvPr id="5" name="Rectangle 4"/>
          <p:cNvSpPr/>
          <p:nvPr/>
        </p:nvSpPr>
        <p:spPr>
          <a:xfrm>
            <a:off x="2002971" y="5624982"/>
            <a:ext cx="6888110" cy="646331"/>
          </a:xfrm>
          <a:prstGeom prst="rect">
            <a:avLst/>
          </a:prstGeom>
        </p:spPr>
        <p:txBody>
          <a:bodyPr wrap="square">
            <a:spAutoFit/>
          </a:bodyPr>
          <a:lstStyle/>
          <a:p>
            <a:pPr algn="r"/>
            <a:r>
              <a:rPr lang="en-US" dirty="0">
                <a:latin typeface="Franklin Gothic Medium Cond" panose="020B0606030402020204" pitchFamily="34" charset="0"/>
              </a:rPr>
              <a:t>Lynn </a:t>
            </a:r>
            <a:r>
              <a:rPr lang="en-US" dirty="0" err="1">
                <a:latin typeface="Franklin Gothic Medium Cond" panose="020B0606030402020204" pitchFamily="34" charset="0"/>
              </a:rPr>
              <a:t>Palmanteer</a:t>
            </a:r>
            <a:r>
              <a:rPr lang="en-US" dirty="0">
                <a:latin typeface="Franklin Gothic Medium Cond" panose="020B0606030402020204" pitchFamily="34" charset="0"/>
              </a:rPr>
              <a:t>-Holder, Director (Colville)</a:t>
            </a:r>
          </a:p>
          <a:p>
            <a:pPr algn="r"/>
            <a:r>
              <a:rPr lang="en-US" dirty="0">
                <a:latin typeface="Franklin Gothic Medium Cond" panose="020B0606030402020204" pitchFamily="34" charset="0"/>
              </a:rPr>
              <a:t>Tribal Relations and Curriculum Development</a:t>
            </a:r>
          </a:p>
        </p:txBody>
      </p:sp>
    </p:spTree>
    <p:extLst>
      <p:ext uri="{BB962C8B-B14F-4D97-AF65-F5344CB8AC3E}">
        <p14:creationId xmlns:p14="http://schemas.microsoft.com/office/powerpoint/2010/main" val="2283441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9840-98EA-F7C4-3E5B-91D84CDD38EE}"/>
              </a:ext>
            </a:extLst>
          </p:cNvPr>
          <p:cNvSpPr>
            <a:spLocks noGrp="1"/>
          </p:cNvSpPr>
          <p:nvPr>
            <p:ph type="title"/>
          </p:nvPr>
        </p:nvSpPr>
        <p:spPr>
          <a:xfrm>
            <a:off x="461962" y="1151050"/>
            <a:ext cx="8220075" cy="488950"/>
          </a:xfrm>
        </p:spPr>
        <p:txBody>
          <a:bodyPr/>
          <a:lstStyle/>
          <a:p>
            <a:pPr algn="ctr"/>
            <a:r>
              <a:rPr lang="en-US" dirty="0"/>
              <a:t>WCAAB</a:t>
            </a:r>
          </a:p>
        </p:txBody>
      </p:sp>
      <p:graphicFrame>
        <p:nvGraphicFramePr>
          <p:cNvPr id="4" name="Table 4">
            <a:extLst>
              <a:ext uri="{FF2B5EF4-FFF2-40B4-BE49-F238E27FC236}">
                <a16:creationId xmlns:a16="http://schemas.microsoft.com/office/drawing/2014/main" id="{45FB353A-A5E9-14E7-56A0-F5C808E1A61F}"/>
              </a:ext>
            </a:extLst>
          </p:cNvPr>
          <p:cNvGraphicFramePr>
            <a:graphicFrameLocks noGrp="1"/>
          </p:cNvGraphicFramePr>
          <p:nvPr>
            <p:ph sz="quarter" idx="13"/>
            <p:extLst>
              <p:ext uri="{D42A27DB-BD31-4B8C-83A1-F6EECF244321}">
                <p14:modId xmlns:p14="http://schemas.microsoft.com/office/powerpoint/2010/main" val="3161208191"/>
              </p:ext>
            </p:extLst>
          </p:nvPr>
        </p:nvGraphicFramePr>
        <p:xfrm>
          <a:off x="243190" y="1806845"/>
          <a:ext cx="8657617" cy="4834552"/>
        </p:xfrm>
        <a:graphic>
          <a:graphicData uri="http://schemas.openxmlformats.org/drawingml/2006/table">
            <a:tbl>
              <a:tblPr firstRow="1" bandRow="1">
                <a:tableStyleId>{5C22544A-7EE6-4342-B048-85BDC9FD1C3A}</a:tableStyleId>
              </a:tblPr>
              <a:tblGrid>
                <a:gridCol w="4134358">
                  <a:extLst>
                    <a:ext uri="{9D8B030D-6E8A-4147-A177-3AD203B41FA5}">
                      <a16:colId xmlns:a16="http://schemas.microsoft.com/office/drawing/2014/main" val="2578424464"/>
                    </a:ext>
                  </a:extLst>
                </a:gridCol>
                <a:gridCol w="4523259">
                  <a:extLst>
                    <a:ext uri="{9D8B030D-6E8A-4147-A177-3AD203B41FA5}">
                      <a16:colId xmlns:a16="http://schemas.microsoft.com/office/drawing/2014/main" val="3428452596"/>
                    </a:ext>
                  </a:extLst>
                </a:gridCol>
              </a:tblGrid>
              <a:tr h="370840">
                <a:tc>
                  <a:txBody>
                    <a:bodyPr/>
                    <a:lstStyle/>
                    <a:p>
                      <a:pPr algn="ctr"/>
                      <a:r>
                        <a:rPr lang="en-US"/>
                        <a:t>WACTC Leaders/Commissions/Councils</a:t>
                      </a:r>
                    </a:p>
                  </a:txBody>
                  <a:tcPr/>
                </a:tc>
                <a:tc>
                  <a:txBody>
                    <a:bodyPr/>
                    <a:lstStyle/>
                    <a:p>
                      <a:pPr algn="ctr"/>
                      <a:r>
                        <a:rPr lang="en-US" dirty="0"/>
                        <a:t>WA Tribal Leaders/ Indian Education Organizations/Indigenous Scholars</a:t>
                      </a:r>
                    </a:p>
                  </a:txBody>
                  <a:tcPr/>
                </a:tc>
                <a:extLst>
                  <a:ext uri="{0D108BD9-81ED-4DB2-BD59-A6C34878D82A}">
                    <a16:rowId xmlns:a16="http://schemas.microsoft.com/office/drawing/2014/main" val="3577537378"/>
                  </a:ext>
                </a:extLst>
              </a:tr>
              <a:tr h="370840">
                <a:tc>
                  <a:txBody>
                    <a:bodyPr/>
                    <a:lstStyle/>
                    <a:p>
                      <a:r>
                        <a:rPr lang="en-US" dirty="0"/>
                        <a:t>WACTC               Dr. Yoshiko Harden</a:t>
                      </a:r>
                    </a:p>
                  </a:txBody>
                  <a:tcPr/>
                </a:tc>
                <a:tc>
                  <a:txBody>
                    <a:bodyPr/>
                    <a:lstStyle/>
                    <a:p>
                      <a:r>
                        <a:rPr lang="en-US" dirty="0"/>
                        <a:t>WSIEA       Anna Armstrong (Kalispel)</a:t>
                      </a:r>
                    </a:p>
                  </a:txBody>
                  <a:tcPr/>
                </a:tc>
                <a:extLst>
                  <a:ext uri="{0D108BD9-81ED-4DB2-BD59-A6C34878D82A}">
                    <a16:rowId xmlns:a16="http://schemas.microsoft.com/office/drawing/2014/main" val="3320049149"/>
                  </a:ext>
                </a:extLst>
              </a:tr>
              <a:tr h="370840">
                <a:tc>
                  <a:txBody>
                    <a:bodyPr/>
                    <a:lstStyle/>
                    <a:p>
                      <a:r>
                        <a:rPr lang="en-US"/>
                        <a:t>IC                       Dr. Kerry </a:t>
                      </a:r>
                      <a:r>
                        <a:rPr lang="en-US" err="1"/>
                        <a:t>Levett</a:t>
                      </a:r>
                      <a:endParaRPr lang="en-US"/>
                    </a:p>
                  </a:txBody>
                  <a:tcPr/>
                </a:tc>
                <a:tc>
                  <a:txBody>
                    <a:bodyPr/>
                    <a:lstStyle/>
                    <a:p>
                      <a:r>
                        <a:rPr lang="en-US" dirty="0"/>
                        <a:t>WSNEAC   Jennifer </a:t>
                      </a:r>
                      <a:r>
                        <a:rPr lang="en-US" dirty="0" err="1"/>
                        <a:t>LeBret</a:t>
                      </a:r>
                      <a:r>
                        <a:rPr lang="en-US" dirty="0"/>
                        <a:t> (Spokane)</a:t>
                      </a:r>
                    </a:p>
                  </a:txBody>
                  <a:tcPr/>
                </a:tc>
                <a:extLst>
                  <a:ext uri="{0D108BD9-81ED-4DB2-BD59-A6C34878D82A}">
                    <a16:rowId xmlns:a16="http://schemas.microsoft.com/office/drawing/2014/main" val="3238601570"/>
                  </a:ext>
                </a:extLst>
              </a:tr>
              <a:tr h="370840">
                <a:tc>
                  <a:txBody>
                    <a:bodyPr/>
                    <a:lstStyle/>
                    <a:p>
                      <a:r>
                        <a:rPr lang="en-US"/>
                        <a:t>DEOC                 Robert  Britten</a:t>
                      </a:r>
                    </a:p>
                  </a:txBody>
                  <a:tcPr/>
                </a:tc>
                <a:tc>
                  <a:txBody>
                    <a:bodyPr/>
                    <a:lstStyle/>
                    <a:p>
                      <a:r>
                        <a:rPr lang="en-US" dirty="0"/>
                        <a:t>TLC        Chair Leonard Forsman (Suquamish)</a:t>
                      </a:r>
                    </a:p>
                  </a:txBody>
                  <a:tcPr/>
                </a:tc>
                <a:extLst>
                  <a:ext uri="{0D108BD9-81ED-4DB2-BD59-A6C34878D82A}">
                    <a16:rowId xmlns:a16="http://schemas.microsoft.com/office/drawing/2014/main" val="82055205"/>
                  </a:ext>
                </a:extLst>
              </a:tr>
              <a:tr h="370840">
                <a:tc>
                  <a:txBody>
                    <a:bodyPr/>
                    <a:lstStyle/>
                    <a:p>
                      <a:r>
                        <a:rPr lang="en-US"/>
                        <a:t>WSSSC              Dr. B Ivelisse</a:t>
                      </a:r>
                    </a:p>
                  </a:txBody>
                  <a:tcPr/>
                </a:tc>
                <a:tc>
                  <a:txBody>
                    <a:bodyPr/>
                    <a:lstStyle/>
                    <a:p>
                      <a:r>
                        <a:rPr lang="en-US" dirty="0"/>
                        <a:t>Tribal College    Dr. Denise Bill (Muckleshoot)</a:t>
                      </a:r>
                    </a:p>
                  </a:txBody>
                  <a:tcPr/>
                </a:tc>
                <a:extLst>
                  <a:ext uri="{0D108BD9-81ED-4DB2-BD59-A6C34878D82A}">
                    <a16:rowId xmlns:a16="http://schemas.microsoft.com/office/drawing/2014/main" val="653965353"/>
                  </a:ext>
                </a:extLst>
              </a:tr>
              <a:tr h="486072">
                <a:tc>
                  <a:txBody>
                    <a:bodyPr/>
                    <a:lstStyle/>
                    <a:p>
                      <a:r>
                        <a:rPr lang="en-US" dirty="0"/>
                        <a:t>WEC                   Jaclyn </a:t>
                      </a:r>
                      <a:r>
                        <a:rPr lang="en-US" dirty="0" err="1"/>
                        <a:t>Jacot</a:t>
                      </a:r>
                      <a:endParaRPr lang="en-US" dirty="0"/>
                    </a:p>
                  </a:txBody>
                  <a:tcPr/>
                </a:tc>
                <a:tc>
                  <a:txBody>
                    <a:bodyPr/>
                    <a:lstStyle/>
                    <a:p>
                      <a:r>
                        <a:rPr lang="en-US" dirty="0"/>
                        <a:t>IPEL        </a:t>
                      </a:r>
                      <a:r>
                        <a:rPr lang="en-US" dirty="0" err="1"/>
                        <a:t>Tleena</a:t>
                      </a:r>
                      <a:r>
                        <a:rPr lang="en-US" dirty="0"/>
                        <a:t> Ives (Port Gamble </a:t>
                      </a:r>
                      <a:r>
                        <a:rPr lang="en-US" dirty="0" err="1"/>
                        <a:t>S’Kallam</a:t>
                      </a:r>
                      <a:r>
                        <a:rPr lang="en-US" dirty="0"/>
                        <a:t>)</a:t>
                      </a:r>
                    </a:p>
                  </a:txBody>
                  <a:tcPr/>
                </a:tc>
                <a:extLst>
                  <a:ext uri="{0D108BD9-81ED-4DB2-BD59-A6C34878D82A}">
                    <a16:rowId xmlns:a16="http://schemas.microsoft.com/office/drawing/2014/main" val="1672265173"/>
                  </a:ext>
                </a:extLst>
              </a:tr>
              <a:tr h="370840">
                <a:tc>
                  <a:txBody>
                    <a:bodyPr/>
                    <a:lstStyle/>
                    <a:p>
                      <a:r>
                        <a:rPr lang="en-US" dirty="0"/>
                        <a:t>BAS/WF            Dr. Tanya Powers</a:t>
                      </a:r>
                    </a:p>
                  </a:txBody>
                  <a:tcPr/>
                </a:tc>
                <a:tc>
                  <a:txBody>
                    <a:bodyPr/>
                    <a:lstStyle/>
                    <a:p>
                      <a:r>
                        <a:rPr lang="en-US" dirty="0"/>
                        <a:t>TLC- Delegate </a:t>
                      </a:r>
                      <a:r>
                        <a:rPr lang="en-US" dirty="0">
                          <a:highlight>
                            <a:srgbClr val="FBDF6C"/>
                          </a:highlight>
                        </a:rPr>
                        <a:t>????</a:t>
                      </a:r>
                    </a:p>
                  </a:txBody>
                  <a:tcPr/>
                </a:tc>
                <a:extLst>
                  <a:ext uri="{0D108BD9-81ED-4DB2-BD59-A6C34878D82A}">
                    <a16:rowId xmlns:a16="http://schemas.microsoft.com/office/drawing/2014/main" val="2942188196"/>
                  </a:ext>
                </a:extLst>
              </a:tr>
              <a:tr h="370840">
                <a:tc>
                  <a:txBody>
                    <a:bodyPr/>
                    <a:lstStyle/>
                    <a:p>
                      <a:r>
                        <a:rPr lang="en-US"/>
                        <a:t>AFT                     David Ortiz</a:t>
                      </a:r>
                    </a:p>
                  </a:txBody>
                  <a:tcPr/>
                </a:tc>
                <a:tc>
                  <a:txBody>
                    <a:bodyPr/>
                    <a:lstStyle/>
                    <a:p>
                      <a:r>
                        <a:rPr lang="en-US" dirty="0"/>
                        <a:t>CBO           Jessica Porter (Chinook)</a:t>
                      </a:r>
                    </a:p>
                  </a:txBody>
                  <a:tcPr/>
                </a:tc>
                <a:extLst>
                  <a:ext uri="{0D108BD9-81ED-4DB2-BD59-A6C34878D82A}">
                    <a16:rowId xmlns:a16="http://schemas.microsoft.com/office/drawing/2014/main" val="3962368788"/>
                  </a:ext>
                </a:extLst>
              </a:tr>
              <a:tr h="370840">
                <a:tc>
                  <a:txBody>
                    <a:bodyPr/>
                    <a:lstStyle/>
                    <a:p>
                      <a:r>
                        <a:rPr lang="en-US"/>
                        <a:t>Faculty               Dr. Vik </a:t>
                      </a:r>
                      <a:r>
                        <a:rPr lang="en-US" err="1"/>
                        <a:t>Bahl</a:t>
                      </a:r>
                      <a:endParaRPr lang="en-US"/>
                    </a:p>
                  </a:txBody>
                  <a:tcPr/>
                </a:tc>
                <a:tc>
                  <a:txBody>
                    <a:bodyPr/>
                    <a:lstStyle/>
                    <a:p>
                      <a:r>
                        <a:rPr lang="en-US" dirty="0"/>
                        <a:t>UW CAIIS   Dr. Christopher Teuton (Cherokee)</a:t>
                      </a:r>
                    </a:p>
                  </a:txBody>
                  <a:tcPr/>
                </a:tc>
                <a:extLst>
                  <a:ext uri="{0D108BD9-81ED-4DB2-BD59-A6C34878D82A}">
                    <a16:rowId xmlns:a16="http://schemas.microsoft.com/office/drawing/2014/main" val="1881079230"/>
                  </a:ext>
                </a:extLst>
              </a:tr>
              <a:tr h="370840">
                <a:tc>
                  <a:txBody>
                    <a:bodyPr/>
                    <a:lstStyle/>
                    <a:p>
                      <a:r>
                        <a:rPr lang="en-US" dirty="0"/>
                        <a:t>Native SS    Dr. Leander Yazzie (Navajo)</a:t>
                      </a:r>
                    </a:p>
                  </a:txBody>
                  <a:tcPr/>
                </a:tc>
                <a:tc>
                  <a:txBody>
                    <a:bodyPr/>
                    <a:lstStyle/>
                    <a:p>
                      <a:r>
                        <a:rPr lang="en-US" dirty="0"/>
                        <a:t>Tribal Artist.     Ty </a:t>
                      </a:r>
                      <a:r>
                        <a:rPr lang="en-US" dirty="0" err="1"/>
                        <a:t>Juvinel</a:t>
                      </a:r>
                      <a:r>
                        <a:rPr lang="en-US" dirty="0"/>
                        <a:t> (Tulalip)</a:t>
                      </a:r>
                    </a:p>
                  </a:txBody>
                  <a:tcPr/>
                </a:tc>
                <a:extLst>
                  <a:ext uri="{0D108BD9-81ED-4DB2-BD59-A6C34878D82A}">
                    <a16:rowId xmlns:a16="http://schemas.microsoft.com/office/drawing/2014/main" val="3118031732"/>
                  </a:ext>
                </a:extLst>
              </a:tr>
              <a:tr h="370840">
                <a:tc>
                  <a:txBody>
                    <a:bodyPr/>
                    <a:lstStyle/>
                    <a:p>
                      <a:r>
                        <a:rPr lang="en-US" dirty="0"/>
                        <a:t>SBCTC EDI         Ha Nguyen</a:t>
                      </a:r>
                    </a:p>
                  </a:txBody>
                  <a:tcPr/>
                </a:tc>
                <a:tc>
                  <a:txBody>
                    <a:bodyPr/>
                    <a:lstStyle/>
                    <a:p>
                      <a:r>
                        <a:rPr lang="en-US" dirty="0"/>
                        <a:t>Linguist/Historian</a:t>
                      </a:r>
                      <a:r>
                        <a:rPr lang="en-US" dirty="0">
                          <a:highlight>
                            <a:srgbClr val="FBDF6C"/>
                          </a:highlight>
                        </a:rPr>
                        <a:t>.   ????</a:t>
                      </a:r>
                    </a:p>
                  </a:txBody>
                  <a:tcPr/>
                </a:tc>
                <a:extLst>
                  <a:ext uri="{0D108BD9-81ED-4DB2-BD59-A6C34878D82A}">
                    <a16:rowId xmlns:a16="http://schemas.microsoft.com/office/drawing/2014/main" val="3801256075"/>
                  </a:ext>
                </a:extLst>
              </a:tr>
              <a:tr h="370840">
                <a:tc>
                  <a:txBody>
                    <a:bodyPr/>
                    <a:lstStyle/>
                    <a:p>
                      <a:r>
                        <a:rPr lang="en-US" dirty="0"/>
                        <a:t>SBCTC Deputy ED Dr. Carli </a:t>
                      </a:r>
                      <a:r>
                        <a:rPr lang="en-US" dirty="0" err="1"/>
                        <a:t>Schiffner</a:t>
                      </a:r>
                      <a:endParaRPr lang="en-US" dirty="0"/>
                    </a:p>
                  </a:txBody>
                  <a:tcPr/>
                </a:tc>
                <a:tc>
                  <a:txBody>
                    <a:bodyPr/>
                    <a:lstStyle/>
                    <a:p>
                      <a:r>
                        <a:rPr lang="en-US" dirty="0"/>
                        <a:t>SBCTC TR&amp;CD Lynn </a:t>
                      </a:r>
                      <a:r>
                        <a:rPr lang="en-US" dirty="0" err="1"/>
                        <a:t>Palmanteer</a:t>
                      </a:r>
                      <a:r>
                        <a:rPr lang="en-US" dirty="0"/>
                        <a:t>-Holder (CCT)</a:t>
                      </a:r>
                    </a:p>
                  </a:txBody>
                  <a:tcPr/>
                </a:tc>
                <a:extLst>
                  <a:ext uri="{0D108BD9-81ED-4DB2-BD59-A6C34878D82A}">
                    <a16:rowId xmlns:a16="http://schemas.microsoft.com/office/drawing/2014/main" val="72980455"/>
                  </a:ext>
                </a:extLst>
              </a:tr>
            </a:tbl>
          </a:graphicData>
        </a:graphic>
      </p:graphicFrame>
    </p:spTree>
    <p:extLst>
      <p:ext uri="{BB962C8B-B14F-4D97-AF65-F5344CB8AC3E}">
        <p14:creationId xmlns:p14="http://schemas.microsoft.com/office/powerpoint/2010/main" val="189905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101d128c05_1_11"/>
          <p:cNvSpPr/>
          <p:nvPr/>
        </p:nvSpPr>
        <p:spPr>
          <a:xfrm>
            <a:off x="2250" y="877914"/>
            <a:ext cx="9141750" cy="5845107"/>
          </a:xfrm>
          <a:prstGeom prst="rect">
            <a:avLst/>
          </a:prstGeom>
          <a:solidFill>
            <a:srgbClr val="414141"/>
          </a:solidFill>
          <a:ln>
            <a:noFill/>
          </a:ln>
        </p:spPr>
        <p:txBody>
          <a:bodyPr spcFirstLastPara="1" wrap="square" lIns="68569" tIns="34275" rIns="68569" bIns="34275" anchor="ctr" anchorCtr="0">
            <a:noAutofit/>
          </a:bodyPr>
          <a:lstStyle/>
          <a:p>
            <a:pPr algn="ctr"/>
            <a:endParaRPr sz="1350" dirty="0">
              <a:solidFill>
                <a:schemeClr val="lt1"/>
              </a:solidFill>
              <a:latin typeface="Calibri"/>
              <a:ea typeface="Calibri"/>
              <a:cs typeface="Calibri"/>
              <a:sym typeface="Calibri"/>
            </a:endParaRPr>
          </a:p>
        </p:txBody>
      </p:sp>
      <p:pic>
        <p:nvPicPr>
          <p:cNvPr id="198" name="Google Shape;198;g1101d128c05_1_11" descr="A group of people posing for a photo&#10;&#10;Description automatically generated"/>
          <p:cNvPicPr preferRelativeResize="0"/>
          <p:nvPr/>
        </p:nvPicPr>
        <p:blipFill rotWithShape="1">
          <a:blip r:embed="rId3">
            <a:alphaModFix/>
          </a:blip>
          <a:srcRect t="25319" b="24996"/>
          <a:stretch/>
        </p:blipFill>
        <p:spPr>
          <a:xfrm>
            <a:off x="240030" y="1097280"/>
            <a:ext cx="8661654" cy="3227597"/>
          </a:xfrm>
          <a:prstGeom prst="rect">
            <a:avLst/>
          </a:prstGeom>
          <a:noFill/>
          <a:ln>
            <a:noFill/>
          </a:ln>
        </p:spPr>
      </p:pic>
      <p:sp>
        <p:nvSpPr>
          <p:cNvPr id="199" name="Google Shape;199;g1101d128c05_1_11"/>
          <p:cNvSpPr/>
          <p:nvPr/>
        </p:nvSpPr>
        <p:spPr>
          <a:xfrm>
            <a:off x="241173" y="4443983"/>
            <a:ext cx="8661600" cy="1937361"/>
          </a:xfrm>
          <a:prstGeom prst="rect">
            <a:avLst/>
          </a:prstGeom>
          <a:solidFill>
            <a:schemeClr val="lt1">
              <a:alpha val="92940"/>
            </a:schemeClr>
          </a:solidFill>
          <a:ln>
            <a:noFill/>
          </a:ln>
        </p:spPr>
        <p:txBody>
          <a:bodyPr spcFirstLastPara="1" wrap="square" lIns="68569" tIns="34275" rIns="68569" bIns="34275" anchor="ctr" anchorCtr="0">
            <a:noAutofit/>
          </a:bodyPr>
          <a:lstStyle/>
          <a:p>
            <a:pPr algn="ctr">
              <a:buClr>
                <a:schemeClr val="lt1"/>
              </a:buClr>
              <a:buSzPts val="1800"/>
            </a:pPr>
            <a:endParaRPr sz="1350" dirty="0">
              <a:solidFill>
                <a:srgbClr val="FFFFFF"/>
              </a:solidFill>
              <a:latin typeface="Calibri"/>
              <a:ea typeface="Calibri"/>
              <a:cs typeface="Calibri"/>
              <a:sym typeface="Calibri"/>
            </a:endParaRPr>
          </a:p>
        </p:txBody>
      </p:sp>
      <p:sp>
        <p:nvSpPr>
          <p:cNvPr id="200" name="Google Shape;200;g1101d128c05_1_11"/>
          <p:cNvSpPr txBox="1">
            <a:spLocks noGrp="1"/>
          </p:cNvSpPr>
          <p:nvPr>
            <p:ph type="title"/>
          </p:nvPr>
        </p:nvSpPr>
        <p:spPr>
          <a:xfrm>
            <a:off x="630936" y="4614062"/>
            <a:ext cx="2167200" cy="1592185"/>
          </a:xfrm>
          <a:prstGeom prst="rect">
            <a:avLst/>
          </a:prstGeom>
          <a:noFill/>
          <a:ln>
            <a:noFill/>
          </a:ln>
        </p:spPr>
        <p:txBody>
          <a:bodyPr spcFirstLastPara="1" vert="horz" wrap="square" lIns="68569" tIns="34275" rIns="68569" bIns="34275" rtlCol="0" anchor="ctr" anchorCtr="0">
            <a:normAutofit fontScale="90000"/>
          </a:bodyPr>
          <a:lstStyle/>
          <a:p>
            <a:pPr algn="ctr">
              <a:buClr>
                <a:srgbClr val="002060"/>
              </a:buClr>
              <a:buSzPct val="100000"/>
            </a:pPr>
            <a:r>
              <a:rPr lang="en-US" sz="1950" dirty="0">
                <a:solidFill>
                  <a:srgbClr val="002060"/>
                </a:solidFill>
              </a:rPr>
              <a:t>WASHINGTON GOVERNOR’S OFFICE OF INDIAN AFFAIRS</a:t>
            </a:r>
            <a:br>
              <a:rPr lang="en-US" sz="1950" dirty="0">
                <a:solidFill>
                  <a:srgbClr val="002060"/>
                </a:solidFill>
              </a:rPr>
            </a:br>
            <a:r>
              <a:rPr lang="en-US" sz="1950" u="sng" dirty="0">
                <a:solidFill>
                  <a:srgbClr val="002060"/>
                </a:solidFill>
                <a:hlinkClick r:id="rId4">
                  <a:extLst>
                    <a:ext uri="{A12FA001-AC4F-418D-AE19-62706E023703}">
                      <ahyp:hlinkClr xmlns:ahyp="http://schemas.microsoft.com/office/drawing/2018/hyperlinkcolor" val="tx"/>
                    </a:ext>
                  </a:extLst>
                </a:hlinkClick>
              </a:rPr>
              <a:t>www.goia.wa.gov</a:t>
            </a:r>
            <a:br>
              <a:rPr lang="en-US" sz="1950" dirty="0">
                <a:solidFill>
                  <a:srgbClr val="002060"/>
                </a:solidFill>
              </a:rPr>
            </a:br>
            <a:r>
              <a:rPr lang="en-US" sz="1950" dirty="0">
                <a:solidFill>
                  <a:srgbClr val="002060"/>
                </a:solidFill>
              </a:rPr>
              <a:t> </a:t>
            </a:r>
            <a:endParaRPr dirty="0"/>
          </a:p>
        </p:txBody>
      </p:sp>
      <p:cxnSp>
        <p:nvCxnSpPr>
          <p:cNvPr id="201" name="Google Shape;201;g1101d128c05_1_11"/>
          <p:cNvCxnSpPr/>
          <p:nvPr/>
        </p:nvCxnSpPr>
        <p:spPr>
          <a:xfrm rot="10800000">
            <a:off x="3044952" y="4785734"/>
            <a:ext cx="0" cy="685800"/>
          </a:xfrm>
          <a:prstGeom prst="straightConnector1">
            <a:avLst/>
          </a:prstGeom>
          <a:noFill/>
          <a:ln w="19050" cap="flat" cmpd="sng">
            <a:solidFill>
              <a:schemeClr val="dk1">
                <a:alpha val="80000"/>
              </a:schemeClr>
            </a:solidFill>
            <a:prstDash val="solid"/>
            <a:miter lim="800000"/>
            <a:headEnd type="none" w="sm" len="sm"/>
            <a:tailEnd type="none" w="sm" len="sm"/>
          </a:ln>
        </p:spPr>
      </p:cxnSp>
      <p:sp>
        <p:nvSpPr>
          <p:cNvPr id="202" name="Google Shape;202;g1101d128c05_1_11"/>
          <p:cNvSpPr txBox="1">
            <a:spLocks noGrp="1"/>
          </p:cNvSpPr>
          <p:nvPr>
            <p:ph type="body" idx="1"/>
          </p:nvPr>
        </p:nvSpPr>
        <p:spPr>
          <a:xfrm>
            <a:off x="3291766" y="4324877"/>
            <a:ext cx="5221291" cy="2056467"/>
          </a:xfrm>
          <a:prstGeom prst="rect">
            <a:avLst/>
          </a:prstGeom>
          <a:noFill/>
          <a:ln>
            <a:noFill/>
          </a:ln>
        </p:spPr>
        <p:txBody>
          <a:bodyPr spcFirstLastPara="1" wrap="square" lIns="68569" tIns="34275" rIns="68569" bIns="34275" anchor="ctr" anchorCtr="0">
            <a:normAutofit/>
          </a:bodyPr>
          <a:lstStyle/>
          <a:p>
            <a:pPr marL="0" indent="0" algn="ctr">
              <a:spcBef>
                <a:spcPts val="0"/>
              </a:spcBef>
              <a:buClr>
                <a:srgbClr val="002060"/>
              </a:buClr>
              <a:buSzPct val="100000"/>
              <a:buNone/>
            </a:pPr>
            <a:r>
              <a:rPr lang="en-US" sz="1800" b="1" dirty="0">
                <a:solidFill>
                  <a:srgbClr val="002060"/>
                </a:solidFill>
              </a:rPr>
              <a:t> </a:t>
            </a:r>
            <a:endParaRPr dirty="0"/>
          </a:p>
          <a:p>
            <a:pPr marL="0" indent="0" algn="ctr">
              <a:buClr>
                <a:srgbClr val="002060"/>
              </a:buClr>
              <a:buSzPct val="100000"/>
              <a:buNone/>
            </a:pPr>
            <a:r>
              <a:rPr lang="en-US" sz="1800" b="1" dirty="0">
                <a:solidFill>
                  <a:srgbClr val="002060"/>
                </a:solidFill>
              </a:rPr>
              <a:t>Governor &amp; Tribal Leaders</a:t>
            </a:r>
          </a:p>
          <a:p>
            <a:pPr marL="0" indent="0" algn="ctr">
              <a:buClr>
                <a:srgbClr val="002060"/>
              </a:buClr>
              <a:buSzPct val="100000"/>
              <a:buNone/>
            </a:pPr>
            <a:r>
              <a:rPr lang="en-US" sz="1800" b="1" dirty="0">
                <a:solidFill>
                  <a:srgbClr val="002060"/>
                </a:solidFill>
              </a:rPr>
              <a:t> GOVERNMENT-TO-GOVERNMENT GATHERING</a:t>
            </a:r>
            <a:endParaRPr dirty="0"/>
          </a:p>
          <a:p>
            <a:pPr marL="0" indent="0" algn="ctr">
              <a:buClr>
                <a:srgbClr val="002060"/>
              </a:buClr>
              <a:buSzPct val="100000"/>
              <a:buNone/>
            </a:pPr>
            <a:r>
              <a:rPr lang="en-US" sz="1800" dirty="0">
                <a:solidFill>
                  <a:srgbClr val="002060"/>
                </a:solidFill>
              </a:rPr>
              <a:t>Evergreen State College</a:t>
            </a:r>
            <a:endParaRPr dirty="0"/>
          </a:p>
          <a:p>
            <a:pPr marL="0" indent="0" algn="ctr">
              <a:buClr>
                <a:srgbClr val="002060"/>
              </a:buClr>
              <a:buSzPct val="100000"/>
              <a:buNone/>
            </a:pPr>
            <a:r>
              <a:rPr lang="en-US" b="1" dirty="0" err="1">
                <a:solidFill>
                  <a:srgbClr val="002060"/>
                </a:solidFill>
              </a:rPr>
              <a:t>s'gʷi</a:t>
            </a:r>
            <a:r>
              <a:rPr lang="en-US" b="1" dirty="0">
                <a:solidFill>
                  <a:srgbClr val="002060"/>
                </a:solidFill>
              </a:rPr>
              <a:t> </a:t>
            </a:r>
            <a:r>
              <a:rPr lang="en-US" b="1" dirty="0" err="1">
                <a:solidFill>
                  <a:srgbClr val="002060"/>
                </a:solidFill>
              </a:rPr>
              <a:t>gʷi</a:t>
            </a:r>
            <a:r>
              <a:rPr lang="en-US" b="1" dirty="0">
                <a:solidFill>
                  <a:srgbClr val="002060"/>
                </a:solidFill>
              </a:rPr>
              <a:t> </a:t>
            </a:r>
            <a:r>
              <a:rPr lang="en-US" b="1" dirty="0" err="1">
                <a:solidFill>
                  <a:srgbClr val="002060"/>
                </a:solidFill>
              </a:rPr>
              <a:t>ʔ</a:t>
            </a:r>
            <a:r>
              <a:rPr lang="en-US" b="1" dirty="0">
                <a:solidFill>
                  <a:srgbClr val="002060"/>
                </a:solidFill>
              </a:rPr>
              <a:t> </a:t>
            </a:r>
            <a:r>
              <a:rPr lang="en-US" b="1" dirty="0" err="1">
                <a:solidFill>
                  <a:srgbClr val="002060"/>
                </a:solidFill>
              </a:rPr>
              <a:t>altxʷ</a:t>
            </a:r>
            <a:r>
              <a:rPr lang="en-US" b="1" dirty="0">
                <a:solidFill>
                  <a:srgbClr val="002060"/>
                </a:solidFill>
              </a:rPr>
              <a:t>  -    </a:t>
            </a:r>
            <a:r>
              <a:rPr lang="en-US" b="1" i="1" dirty="0">
                <a:solidFill>
                  <a:srgbClr val="002060"/>
                </a:solidFill>
              </a:rPr>
              <a:t>House of Welcome</a:t>
            </a:r>
            <a:endParaRPr dirty="0"/>
          </a:p>
          <a:p>
            <a:pPr marL="0" indent="0">
              <a:buClr>
                <a:schemeClr val="lt1"/>
              </a:buClr>
              <a:buSzPct val="100000"/>
              <a:buNone/>
            </a:pPr>
            <a:endParaRPr sz="1275" dirty="0">
              <a:solidFill>
                <a:schemeClr val="dk1"/>
              </a:solidFill>
            </a:endParaRPr>
          </a:p>
        </p:txBody>
      </p:sp>
      <p:sp>
        <p:nvSpPr>
          <p:cNvPr id="204" name="Google Shape;204;g1101d128c05_1_11"/>
          <p:cNvSpPr txBox="1">
            <a:spLocks noGrp="1"/>
          </p:cNvSpPr>
          <p:nvPr>
            <p:ph type="sldNum" idx="12"/>
          </p:nvPr>
        </p:nvSpPr>
        <p:spPr>
          <a:xfrm>
            <a:off x="7896498" y="5774436"/>
            <a:ext cx="621225" cy="205650"/>
          </a:xfrm>
          <a:prstGeom prst="rect">
            <a:avLst/>
          </a:prstGeom>
          <a:noFill/>
          <a:ln>
            <a:noFill/>
          </a:ln>
        </p:spPr>
        <p:txBody>
          <a:bodyPr spcFirstLastPara="1" wrap="square" lIns="68569" tIns="34275" rIns="68569" bIns="34275" anchor="ctr" anchorCtr="0">
            <a:normAutofit lnSpcReduction="10000"/>
          </a:bodyPr>
          <a:lstStyle/>
          <a:p>
            <a:fld id="{00000000-1234-1234-1234-123412341234}" type="slidenum">
              <a:rPr lang="en-US"/>
              <a:pPr/>
              <a:t>11</a:t>
            </a:fld>
            <a:endParaRPr/>
          </a:p>
        </p:txBody>
      </p:sp>
      <p:sp>
        <p:nvSpPr>
          <p:cNvPr id="2" name="TextBox 1">
            <a:extLst>
              <a:ext uri="{FF2B5EF4-FFF2-40B4-BE49-F238E27FC236}">
                <a16:creationId xmlns:a16="http://schemas.microsoft.com/office/drawing/2014/main" id="{B134F9CB-6504-D442-88BD-7354512CF23D}"/>
              </a:ext>
            </a:extLst>
          </p:cNvPr>
          <p:cNvSpPr txBox="1"/>
          <p:nvPr/>
        </p:nvSpPr>
        <p:spPr>
          <a:xfrm>
            <a:off x="2514600" y="62722"/>
            <a:ext cx="4712677" cy="646331"/>
          </a:xfrm>
          <a:prstGeom prst="rect">
            <a:avLst/>
          </a:prstGeom>
          <a:noFill/>
        </p:spPr>
        <p:txBody>
          <a:bodyPr wrap="square" rtlCol="0">
            <a:spAutoFit/>
          </a:bodyPr>
          <a:lstStyle/>
          <a:p>
            <a:pPr algn="ctr"/>
            <a:r>
              <a:rPr lang="en-US" b="1"/>
              <a:t>2013 Centennial Accord- TRIBAL RELATIONS</a:t>
            </a:r>
          </a:p>
          <a:p>
            <a:pPr algn="ctr"/>
            <a:r>
              <a:rPr lang="en-US" b="1"/>
              <a:t>RCW 43.376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DFF254E-01FE-40E4-AB1F-AA039FB5BB72}"/>
              </a:ext>
            </a:extLst>
          </p:cNvPr>
          <p:cNvGraphicFramePr>
            <a:graphicFrameLocks noGrp="1"/>
          </p:cNvGraphicFramePr>
          <p:nvPr>
            <p:ph idx="1"/>
          </p:nvPr>
        </p:nvGraphicFramePr>
        <p:xfrm>
          <a:off x="536860" y="2536192"/>
          <a:ext cx="8023861" cy="3101991"/>
        </p:xfrm>
        <a:graphic>
          <a:graphicData uri="http://schemas.openxmlformats.org/drawingml/2006/table">
            <a:tbl>
              <a:tblPr firstRow="1" firstCol="1" bandRow="1">
                <a:tableStyleId>{93296810-A885-4BE3-A3E7-6D5BEEA58F35}</a:tableStyleId>
              </a:tblPr>
              <a:tblGrid>
                <a:gridCol w="1129289">
                  <a:extLst>
                    <a:ext uri="{9D8B030D-6E8A-4147-A177-3AD203B41FA5}">
                      <a16:colId xmlns:a16="http://schemas.microsoft.com/office/drawing/2014/main" val="2942049947"/>
                    </a:ext>
                  </a:extLst>
                </a:gridCol>
                <a:gridCol w="1158998">
                  <a:extLst>
                    <a:ext uri="{9D8B030D-6E8A-4147-A177-3AD203B41FA5}">
                      <a16:colId xmlns:a16="http://schemas.microsoft.com/office/drawing/2014/main" val="1451874050"/>
                    </a:ext>
                  </a:extLst>
                </a:gridCol>
                <a:gridCol w="1158998">
                  <a:extLst>
                    <a:ext uri="{9D8B030D-6E8A-4147-A177-3AD203B41FA5}">
                      <a16:colId xmlns:a16="http://schemas.microsoft.com/office/drawing/2014/main" val="965686956"/>
                    </a:ext>
                  </a:extLst>
                </a:gridCol>
                <a:gridCol w="1144144">
                  <a:extLst>
                    <a:ext uri="{9D8B030D-6E8A-4147-A177-3AD203B41FA5}">
                      <a16:colId xmlns:a16="http://schemas.microsoft.com/office/drawing/2014/main" val="2006377791"/>
                    </a:ext>
                  </a:extLst>
                </a:gridCol>
                <a:gridCol w="1144144">
                  <a:extLst>
                    <a:ext uri="{9D8B030D-6E8A-4147-A177-3AD203B41FA5}">
                      <a16:colId xmlns:a16="http://schemas.microsoft.com/office/drawing/2014/main" val="1399554043"/>
                    </a:ext>
                  </a:extLst>
                </a:gridCol>
                <a:gridCol w="1144144">
                  <a:extLst>
                    <a:ext uri="{9D8B030D-6E8A-4147-A177-3AD203B41FA5}">
                      <a16:colId xmlns:a16="http://schemas.microsoft.com/office/drawing/2014/main" val="2631037406"/>
                    </a:ext>
                  </a:extLst>
                </a:gridCol>
                <a:gridCol w="1144144">
                  <a:extLst>
                    <a:ext uri="{9D8B030D-6E8A-4147-A177-3AD203B41FA5}">
                      <a16:colId xmlns:a16="http://schemas.microsoft.com/office/drawing/2014/main" val="2000589122"/>
                    </a:ext>
                  </a:extLst>
                </a:gridCol>
              </a:tblGrid>
              <a:tr h="365493">
                <a:tc>
                  <a:txBody>
                    <a:bodyPr/>
                    <a:lstStyle/>
                    <a:p>
                      <a:pPr algn="ctr">
                        <a:lnSpc>
                          <a:spcPct val="107000"/>
                        </a:lnSpc>
                      </a:pPr>
                      <a:endParaRPr lang="en-US" sz="1100" dirty="0">
                        <a:solidFill>
                          <a:schemeClr val="tx1"/>
                        </a:solidFill>
                        <a:effectLst/>
                        <a:latin typeface="+mn-lt"/>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chemeClr val="bg1"/>
                          </a:solidFill>
                          <a:effectLst/>
                          <a:latin typeface="+mn-lt"/>
                          <a:ea typeface="Calibri" panose="020F0502020204030204" pitchFamily="34" charset="0"/>
                          <a:cs typeface="Times New Roman" panose="02020603050405020304" pitchFamily="18" charset="0"/>
                        </a:rPr>
                        <a:t>Fall 2016</a:t>
                      </a:r>
                    </a:p>
                  </a:txBody>
                  <a:tcPr marL="51435" marR="51435" marT="0" marB="0" anchor="ctr"/>
                </a:tc>
                <a:tc>
                  <a:txBody>
                    <a:bodyPr/>
                    <a:lstStyle/>
                    <a:p>
                      <a:pPr marL="0" marR="0" algn="ctr">
                        <a:lnSpc>
                          <a:spcPct val="107000"/>
                        </a:lnSpc>
                        <a:spcBef>
                          <a:spcPts val="0"/>
                        </a:spcBef>
                        <a:spcAft>
                          <a:spcPts val="0"/>
                        </a:spcAft>
                      </a:pPr>
                      <a:r>
                        <a:rPr lang="en-US" sz="1100" dirty="0">
                          <a:effectLst/>
                        </a:rPr>
                        <a:t>Fall 2017</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Fall 2018</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Fall 2019</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Fall 2020</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Fall 2021</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540555789"/>
                  </a:ext>
                </a:extLst>
              </a:tr>
              <a:tr h="509571">
                <a:tc>
                  <a:txBody>
                    <a:bodyPr/>
                    <a:lstStyle/>
                    <a:p>
                      <a:pPr marL="0" marR="0" algn="ctr">
                        <a:lnSpc>
                          <a:spcPct val="107000"/>
                        </a:lnSpc>
                        <a:spcBef>
                          <a:spcPts val="0"/>
                        </a:spcBef>
                        <a:spcAft>
                          <a:spcPts val="0"/>
                        </a:spcAft>
                      </a:pPr>
                      <a:r>
                        <a:rPr lang="en-US" sz="1100" dirty="0">
                          <a:effectLst/>
                        </a:rPr>
                        <a:t>American Indian/Alaska Native</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latin typeface="+mn-lt"/>
                          <a:ea typeface="Calibri" panose="020F0502020204030204" pitchFamily="34" charset="0"/>
                          <a:cs typeface="Times New Roman" panose="02020603050405020304" pitchFamily="18" charset="0"/>
                        </a:rPr>
                        <a:t>6,221</a:t>
                      </a: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6,193</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6,185</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6,359</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5,317</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5,215</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1749295400"/>
                  </a:ext>
                </a:extLst>
              </a:tr>
              <a:tr h="365493">
                <a:tc>
                  <a:txBody>
                    <a:bodyPr/>
                    <a:lstStyle/>
                    <a:p>
                      <a:pPr marL="0" marR="0" algn="ctr">
                        <a:lnSpc>
                          <a:spcPct val="107000"/>
                        </a:lnSpc>
                        <a:spcBef>
                          <a:spcPts val="0"/>
                        </a:spcBef>
                        <a:spcAft>
                          <a:spcPts val="0"/>
                        </a:spcAft>
                      </a:pPr>
                      <a:r>
                        <a:rPr lang="en-US" sz="1100" dirty="0">
                          <a:effectLst/>
                        </a:rPr>
                        <a:t>Asian</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latin typeface="+mn-lt"/>
                          <a:ea typeface="Calibri" panose="020F0502020204030204" pitchFamily="34" charset="0"/>
                          <a:cs typeface="Times New Roman" panose="02020603050405020304" pitchFamily="18" charset="0"/>
                        </a:rPr>
                        <a:t>31,126</a:t>
                      </a: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31,443</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30,877</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30,209</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25,309</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23,962</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281547845"/>
                  </a:ext>
                </a:extLst>
              </a:tr>
              <a:tr h="365493">
                <a:tc>
                  <a:txBody>
                    <a:bodyPr/>
                    <a:lstStyle/>
                    <a:p>
                      <a:pPr marL="0" marR="0" algn="ctr">
                        <a:lnSpc>
                          <a:spcPct val="107000"/>
                        </a:lnSpc>
                        <a:spcBef>
                          <a:spcPts val="0"/>
                        </a:spcBef>
                        <a:spcAft>
                          <a:spcPts val="0"/>
                        </a:spcAft>
                      </a:pPr>
                      <a:r>
                        <a:rPr lang="en-US" sz="1100" dirty="0">
                          <a:effectLst/>
                        </a:rPr>
                        <a:t>Black/African American</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latin typeface="+mn-lt"/>
                          <a:ea typeface="Calibri" panose="020F0502020204030204" pitchFamily="34" charset="0"/>
                          <a:cs typeface="Times New Roman" panose="02020603050405020304" pitchFamily="18" charset="0"/>
                        </a:rPr>
                        <a:t>15,246</a:t>
                      </a: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15,440</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15,638</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16,319</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14,400</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14,531</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428026220"/>
                  </a:ext>
                </a:extLst>
              </a:tr>
              <a:tr h="365493">
                <a:tc>
                  <a:txBody>
                    <a:bodyPr/>
                    <a:lstStyle/>
                    <a:p>
                      <a:pPr marL="0" marR="0" algn="ctr">
                        <a:lnSpc>
                          <a:spcPct val="107000"/>
                        </a:lnSpc>
                        <a:spcBef>
                          <a:spcPts val="0"/>
                        </a:spcBef>
                        <a:spcAft>
                          <a:spcPts val="0"/>
                        </a:spcAft>
                      </a:pPr>
                      <a:r>
                        <a:rPr lang="en-US" sz="1100" dirty="0">
                          <a:effectLst/>
                        </a:rPr>
                        <a:t>Hispanic/Latino</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latin typeface="+mn-lt"/>
                          <a:ea typeface="Calibri" panose="020F0502020204030204" pitchFamily="34" charset="0"/>
                          <a:cs typeface="Times New Roman" panose="02020603050405020304" pitchFamily="18" charset="0"/>
                        </a:rPr>
                        <a:t>30,608</a:t>
                      </a: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31,259</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32,318</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34,171</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29,035</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29,384</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87734375"/>
                  </a:ext>
                </a:extLst>
              </a:tr>
              <a:tr h="365493">
                <a:tc>
                  <a:txBody>
                    <a:bodyPr/>
                    <a:lstStyle/>
                    <a:p>
                      <a:pPr marL="0" marR="0" algn="ctr">
                        <a:lnSpc>
                          <a:spcPct val="107000"/>
                        </a:lnSpc>
                        <a:spcBef>
                          <a:spcPts val="0"/>
                        </a:spcBef>
                        <a:spcAft>
                          <a:spcPts val="0"/>
                        </a:spcAft>
                      </a:pPr>
                      <a:r>
                        <a:rPr lang="en-US" sz="1100" dirty="0">
                          <a:effectLst/>
                        </a:rPr>
                        <a:t>Pacific Islander</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latin typeface="+mn-lt"/>
                          <a:ea typeface="Calibri" panose="020F0502020204030204" pitchFamily="34" charset="0"/>
                          <a:cs typeface="Times New Roman" panose="02020603050405020304" pitchFamily="18" charset="0"/>
                        </a:rPr>
                        <a:t>2,759</a:t>
                      </a: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2,862</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3,002</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3,072</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2,879</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2,844</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3442514133"/>
                  </a:ext>
                </a:extLst>
              </a:tr>
              <a:tr h="365493">
                <a:tc>
                  <a:txBody>
                    <a:bodyPr/>
                    <a:lstStyle/>
                    <a:p>
                      <a:pPr marL="0" marR="0" algn="ctr">
                        <a:lnSpc>
                          <a:spcPct val="107000"/>
                        </a:lnSpc>
                        <a:spcBef>
                          <a:spcPts val="0"/>
                        </a:spcBef>
                        <a:spcAft>
                          <a:spcPts val="0"/>
                        </a:spcAft>
                      </a:pPr>
                      <a:r>
                        <a:rPr lang="en-US" sz="1100" dirty="0">
                          <a:effectLst/>
                        </a:rPr>
                        <a:t>White</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latin typeface="+mn-lt"/>
                          <a:ea typeface="Calibri" panose="020F0502020204030204" pitchFamily="34" charset="0"/>
                          <a:cs typeface="Times New Roman" panose="02020603050405020304" pitchFamily="18" charset="0"/>
                        </a:rPr>
                        <a:t>121,861</a:t>
                      </a:r>
                    </a:p>
                  </a:txBody>
                  <a:tcPr marL="51435" marR="51435" marT="0" marB="0" anchor="ctr"/>
                </a:tc>
                <a:tc>
                  <a:txBody>
                    <a:bodyPr/>
                    <a:lstStyle/>
                    <a:p>
                      <a:pPr marL="0" marR="0" algn="ctr">
                        <a:lnSpc>
                          <a:spcPct val="107000"/>
                        </a:lnSpc>
                        <a:spcBef>
                          <a:spcPts val="0"/>
                        </a:spcBef>
                        <a:spcAft>
                          <a:spcPts val="0"/>
                        </a:spcAft>
                      </a:pPr>
                      <a:r>
                        <a:rPr lang="en-US" sz="1100" dirty="0">
                          <a:solidFill>
                            <a:srgbClr val="002060"/>
                          </a:solidFill>
                          <a:effectLst/>
                        </a:rPr>
                        <a:t>119,624</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117,113</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115,292</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100,254</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100" dirty="0">
                          <a:solidFill>
                            <a:srgbClr val="002060"/>
                          </a:solidFill>
                          <a:effectLst/>
                        </a:rPr>
                        <a:t>93,654</a:t>
                      </a:r>
                      <a:endParaRPr lang="en-US" sz="11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4060860582"/>
                  </a:ext>
                </a:extLst>
              </a:tr>
              <a:tr h="383570">
                <a:tc>
                  <a:txBody>
                    <a:bodyPr/>
                    <a:lstStyle/>
                    <a:p>
                      <a:pPr marL="0" marR="0" algn="ctr">
                        <a:lnSpc>
                          <a:spcPct val="107000"/>
                        </a:lnSpc>
                        <a:spcBef>
                          <a:spcPts val="0"/>
                        </a:spcBef>
                        <a:spcAft>
                          <a:spcPts val="0"/>
                        </a:spcAft>
                      </a:pPr>
                      <a:r>
                        <a:rPr lang="en-US" sz="1200" dirty="0">
                          <a:effectLst/>
                        </a:rPr>
                        <a:t>Total headcount</a:t>
                      </a: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200" dirty="0">
                          <a:solidFill>
                            <a:srgbClr val="002060"/>
                          </a:solidFill>
                          <a:effectLst/>
                          <a:latin typeface="+mn-lt"/>
                          <a:ea typeface="Calibri" panose="020F0502020204030204" pitchFamily="34" charset="0"/>
                          <a:cs typeface="Times New Roman" panose="02020603050405020304" pitchFamily="18" charset="0"/>
                        </a:rPr>
                        <a:t>227,514</a:t>
                      </a:r>
                    </a:p>
                  </a:txBody>
                  <a:tcPr marL="51435" marR="51435" marT="0" marB="0" anchor="ctr"/>
                </a:tc>
                <a:tc>
                  <a:txBody>
                    <a:bodyPr/>
                    <a:lstStyle/>
                    <a:p>
                      <a:pPr marL="0" marR="0" algn="ctr">
                        <a:lnSpc>
                          <a:spcPct val="107000"/>
                        </a:lnSpc>
                        <a:spcBef>
                          <a:spcPts val="0"/>
                        </a:spcBef>
                        <a:spcAft>
                          <a:spcPts val="0"/>
                        </a:spcAft>
                      </a:pPr>
                      <a:r>
                        <a:rPr lang="en-US" sz="1200" dirty="0">
                          <a:solidFill>
                            <a:srgbClr val="002060"/>
                          </a:solidFill>
                          <a:effectLst/>
                        </a:rPr>
                        <a:t>227,023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200" dirty="0">
                          <a:solidFill>
                            <a:srgbClr val="002060"/>
                          </a:solidFill>
                          <a:effectLst/>
                        </a:rPr>
                        <a:t>225,125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200" dirty="0">
                          <a:solidFill>
                            <a:srgbClr val="002060"/>
                          </a:solidFill>
                          <a:effectLst/>
                        </a:rPr>
                        <a:t>221,672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200" dirty="0">
                          <a:solidFill>
                            <a:srgbClr val="002060"/>
                          </a:solidFill>
                          <a:effectLst/>
                        </a:rPr>
                        <a:t>178,875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tc>
                  <a:txBody>
                    <a:bodyPr/>
                    <a:lstStyle/>
                    <a:p>
                      <a:pPr marL="0" marR="0" algn="ctr">
                        <a:lnSpc>
                          <a:spcPct val="107000"/>
                        </a:lnSpc>
                        <a:spcBef>
                          <a:spcPts val="0"/>
                        </a:spcBef>
                        <a:spcAft>
                          <a:spcPts val="0"/>
                        </a:spcAft>
                      </a:pPr>
                      <a:r>
                        <a:rPr lang="en-US" sz="1200" dirty="0">
                          <a:solidFill>
                            <a:srgbClr val="002060"/>
                          </a:solidFill>
                          <a:effectLst/>
                        </a:rPr>
                        <a:t>167,885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51435" marR="51435" marT="0" marB="0" anchor="ctr">
                    <a:solidFill>
                      <a:srgbClr val="FF0000"/>
                    </a:solidFill>
                  </a:tcPr>
                </a:tc>
                <a:extLst>
                  <a:ext uri="{0D108BD9-81ED-4DB2-BD59-A6C34878D82A}">
                    <a16:rowId xmlns:a16="http://schemas.microsoft.com/office/drawing/2014/main" val="1152622406"/>
                  </a:ext>
                </a:extLst>
              </a:tr>
            </a:tbl>
          </a:graphicData>
        </a:graphic>
      </p:graphicFrame>
      <p:sp>
        <p:nvSpPr>
          <p:cNvPr id="2" name="Title 1">
            <a:extLst>
              <a:ext uri="{FF2B5EF4-FFF2-40B4-BE49-F238E27FC236}">
                <a16:creationId xmlns:a16="http://schemas.microsoft.com/office/drawing/2014/main" id="{C0354284-818B-4714-8FFA-8372E9A52DA7}"/>
              </a:ext>
            </a:extLst>
          </p:cNvPr>
          <p:cNvSpPr>
            <a:spLocks noGrp="1"/>
          </p:cNvSpPr>
          <p:nvPr>
            <p:ph type="title"/>
          </p:nvPr>
        </p:nvSpPr>
        <p:spPr>
          <a:xfrm>
            <a:off x="536860" y="1739122"/>
            <a:ext cx="8336975" cy="797070"/>
          </a:xfrm>
        </p:spPr>
        <p:txBody>
          <a:bodyPr/>
          <a:lstStyle/>
          <a:p>
            <a:r>
              <a:rPr lang="en-US" sz="2400" b="0" i="1" dirty="0">
                <a:latin typeface="Franklin Gothic Medium Cond" panose="020B0606030402020204" pitchFamily="34" charset="0"/>
              </a:rPr>
              <a:t>What are WA CTCS DOING?</a:t>
            </a:r>
            <a:br>
              <a:rPr lang="en-US" dirty="0"/>
            </a:br>
            <a:r>
              <a:rPr lang="en-US" dirty="0"/>
              <a:t>Student Diversity Data</a:t>
            </a:r>
          </a:p>
        </p:txBody>
      </p:sp>
    </p:spTree>
    <p:extLst>
      <p:ext uri="{BB962C8B-B14F-4D97-AF65-F5344CB8AC3E}">
        <p14:creationId xmlns:p14="http://schemas.microsoft.com/office/powerpoint/2010/main" val="110852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9B932CD-34DB-45A3-BA21-53C454204A4A}"/>
              </a:ext>
            </a:extLst>
          </p:cNvPr>
          <p:cNvGraphicFramePr>
            <a:graphicFrameLocks noGrp="1"/>
          </p:cNvGraphicFramePr>
          <p:nvPr/>
        </p:nvGraphicFramePr>
        <p:xfrm>
          <a:off x="6938698" y="2617505"/>
          <a:ext cx="1645920" cy="3086100"/>
        </p:xfrm>
        <a:graphic>
          <a:graphicData uri="http://schemas.openxmlformats.org/drawingml/2006/table">
            <a:tbl>
              <a:tblPr firstRow="1" bandRow="1">
                <a:tableStyleId>{7DF18680-E054-41AD-8BC1-D1AEF772440D}</a:tableStyleId>
              </a:tblPr>
              <a:tblGrid>
                <a:gridCol w="1645920">
                  <a:extLst>
                    <a:ext uri="{9D8B030D-6E8A-4147-A177-3AD203B41FA5}">
                      <a16:colId xmlns:a16="http://schemas.microsoft.com/office/drawing/2014/main" val="3979730673"/>
                    </a:ext>
                  </a:extLst>
                </a:gridCol>
              </a:tblGrid>
              <a:tr h="370751">
                <a:tc>
                  <a:txBody>
                    <a:bodyPr/>
                    <a:lstStyle/>
                    <a:p>
                      <a:pPr algn="ctr" fontAlgn="b"/>
                      <a:r>
                        <a:rPr lang="en-US" sz="1100" u="none" strike="noStrike" dirty="0">
                          <a:effectLst/>
                        </a:rPr>
                        <a:t>Percent (%) Change:</a:t>
                      </a:r>
                    </a:p>
                    <a:p>
                      <a:pPr algn="ctr" fontAlgn="b"/>
                      <a:r>
                        <a:rPr lang="en-US" sz="1100" u="none" strike="noStrike" dirty="0">
                          <a:effectLst/>
                        </a:rPr>
                        <a:t>Fall 2016 – Fall 2021</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3225115730"/>
                  </a:ext>
                </a:extLst>
              </a:tr>
              <a:tr h="387907">
                <a:tc>
                  <a:txBody>
                    <a:bodyPr/>
                    <a:lstStyle/>
                    <a:p>
                      <a:pPr algn="ctr" fontAlgn="b"/>
                      <a:r>
                        <a:rPr lang="en-US" sz="1100" u="none" strike="noStrike" dirty="0">
                          <a:effectLst/>
                        </a:rPr>
                        <a:t>3.57%</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2271605321"/>
                  </a:ext>
                </a:extLst>
              </a:tr>
              <a:tr h="387907">
                <a:tc>
                  <a:txBody>
                    <a:bodyPr/>
                    <a:lstStyle/>
                    <a:p>
                      <a:pPr algn="ctr" fontAlgn="b"/>
                      <a:r>
                        <a:rPr lang="en-US" sz="1100" u="none" strike="noStrike" dirty="0">
                          <a:effectLst/>
                        </a:rPr>
                        <a:t>22.39%</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049756733"/>
                  </a:ext>
                </a:extLst>
              </a:tr>
              <a:tr h="387907">
                <a:tc>
                  <a:txBody>
                    <a:bodyPr/>
                    <a:lstStyle/>
                    <a:p>
                      <a:pPr algn="ctr" fontAlgn="b"/>
                      <a:r>
                        <a:rPr lang="en-US" sz="1100" u="none" strike="noStrike" dirty="0">
                          <a:effectLst/>
                        </a:rPr>
                        <a:t>31.97%</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578961550"/>
                  </a:ext>
                </a:extLst>
              </a:tr>
              <a:tr h="387907">
                <a:tc>
                  <a:txBody>
                    <a:bodyPr/>
                    <a:lstStyle/>
                    <a:p>
                      <a:pPr algn="ctr" fontAlgn="b"/>
                      <a:r>
                        <a:rPr lang="en-US" sz="1100" u="none" strike="noStrike" dirty="0">
                          <a:effectLst/>
                        </a:rPr>
                        <a:t>27.27%</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191701875"/>
                  </a:ext>
                </a:extLst>
              </a:tr>
              <a:tr h="387907">
                <a:tc>
                  <a:txBody>
                    <a:bodyPr/>
                    <a:lstStyle/>
                    <a:p>
                      <a:pPr algn="ctr" fontAlgn="b"/>
                      <a:r>
                        <a:rPr lang="en-US" sz="1100" u="none" strike="noStrike" dirty="0">
                          <a:effectLst/>
                        </a:rPr>
                        <a:t>188.89%</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933704630"/>
                  </a:ext>
                </a:extLst>
              </a:tr>
              <a:tr h="387907">
                <a:tc>
                  <a:txBody>
                    <a:bodyPr/>
                    <a:lstStyle/>
                    <a:p>
                      <a:pPr algn="ctr" fontAlgn="b"/>
                      <a:r>
                        <a:rPr lang="en-US" sz="1100" u="none" strike="noStrike" dirty="0">
                          <a:effectLst/>
                        </a:rPr>
                        <a:t>-5.34%</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824710156"/>
                  </a:ext>
                </a:extLst>
              </a:tr>
              <a:tr h="387907">
                <a:tc>
                  <a:txBody>
                    <a:bodyPr/>
                    <a:lstStyle/>
                    <a:p>
                      <a:pPr algn="ctr" fontAlgn="b"/>
                      <a:r>
                        <a:rPr lang="en-US" sz="1100" u="none" strike="noStrike" dirty="0">
                          <a:effectLst/>
                        </a:rPr>
                        <a:t>-1.32%</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2103940628"/>
                  </a:ext>
                </a:extLst>
              </a:tr>
            </a:tbl>
          </a:graphicData>
        </a:graphic>
      </p:graphicFrame>
      <p:graphicFrame>
        <p:nvGraphicFramePr>
          <p:cNvPr id="5" name="Content Placeholder 4">
            <a:extLst>
              <a:ext uri="{FF2B5EF4-FFF2-40B4-BE49-F238E27FC236}">
                <a16:creationId xmlns:a16="http://schemas.microsoft.com/office/drawing/2014/main" id="{20D3F21A-DF48-4D9D-A916-3C3632E19775}"/>
              </a:ext>
            </a:extLst>
          </p:cNvPr>
          <p:cNvGraphicFramePr>
            <a:graphicFrameLocks noGrp="1"/>
          </p:cNvGraphicFramePr>
          <p:nvPr>
            <p:ph idx="1"/>
          </p:nvPr>
        </p:nvGraphicFramePr>
        <p:xfrm>
          <a:off x="569808" y="2617505"/>
          <a:ext cx="6309361" cy="3089728"/>
        </p:xfrm>
        <a:graphic>
          <a:graphicData uri="http://schemas.openxmlformats.org/drawingml/2006/table">
            <a:tbl>
              <a:tblPr firstRow="1" firstCol="1" bandRow="1">
                <a:tableStyleId>{93296810-A885-4BE3-A3E7-6D5BEEA58F35}</a:tableStyleId>
              </a:tblPr>
              <a:tblGrid>
                <a:gridCol w="1122835">
                  <a:extLst>
                    <a:ext uri="{9D8B030D-6E8A-4147-A177-3AD203B41FA5}">
                      <a16:colId xmlns:a16="http://schemas.microsoft.com/office/drawing/2014/main" val="2463475124"/>
                    </a:ext>
                  </a:extLst>
                </a:gridCol>
                <a:gridCol w="864421">
                  <a:extLst>
                    <a:ext uri="{9D8B030D-6E8A-4147-A177-3AD203B41FA5}">
                      <a16:colId xmlns:a16="http://schemas.microsoft.com/office/drawing/2014/main" val="2406435751"/>
                    </a:ext>
                  </a:extLst>
                </a:gridCol>
                <a:gridCol w="864421">
                  <a:extLst>
                    <a:ext uri="{9D8B030D-6E8A-4147-A177-3AD203B41FA5}">
                      <a16:colId xmlns:a16="http://schemas.microsoft.com/office/drawing/2014/main" val="952939572"/>
                    </a:ext>
                  </a:extLst>
                </a:gridCol>
                <a:gridCol w="864421">
                  <a:extLst>
                    <a:ext uri="{9D8B030D-6E8A-4147-A177-3AD203B41FA5}">
                      <a16:colId xmlns:a16="http://schemas.microsoft.com/office/drawing/2014/main" val="4040109449"/>
                    </a:ext>
                  </a:extLst>
                </a:gridCol>
                <a:gridCol w="864421">
                  <a:extLst>
                    <a:ext uri="{9D8B030D-6E8A-4147-A177-3AD203B41FA5}">
                      <a16:colId xmlns:a16="http://schemas.microsoft.com/office/drawing/2014/main" val="2565254198"/>
                    </a:ext>
                  </a:extLst>
                </a:gridCol>
                <a:gridCol w="864421">
                  <a:extLst>
                    <a:ext uri="{9D8B030D-6E8A-4147-A177-3AD203B41FA5}">
                      <a16:colId xmlns:a16="http://schemas.microsoft.com/office/drawing/2014/main" val="4110152674"/>
                    </a:ext>
                  </a:extLst>
                </a:gridCol>
                <a:gridCol w="864421">
                  <a:extLst>
                    <a:ext uri="{9D8B030D-6E8A-4147-A177-3AD203B41FA5}">
                      <a16:colId xmlns:a16="http://schemas.microsoft.com/office/drawing/2014/main" val="2598548723"/>
                    </a:ext>
                  </a:extLst>
                </a:gridCol>
              </a:tblGrid>
              <a:tr h="386216">
                <a:tc>
                  <a:txBody>
                    <a:bodyPr/>
                    <a:lstStyle/>
                    <a:p>
                      <a:pPr algn="ctr">
                        <a:lnSpc>
                          <a:spcPct val="107000"/>
                        </a:lnSpc>
                      </a:pPr>
                      <a:endParaRPr lang="en-US" sz="1100" dirty="0">
                        <a:solidFill>
                          <a:schemeClr val="tx1"/>
                        </a:solidFill>
                        <a:effectLst/>
                        <a:latin typeface="+mn-lt"/>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2016-17</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2017-18</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2018-19</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2019-20</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2020-21</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7000"/>
                        </a:lnSpc>
                        <a:spcBef>
                          <a:spcPts val="0"/>
                        </a:spcBef>
                        <a:spcAft>
                          <a:spcPts val="0"/>
                        </a:spcAft>
                      </a:pPr>
                      <a:r>
                        <a:rPr lang="en-US" sz="1100" dirty="0">
                          <a:effectLst/>
                        </a:rPr>
                        <a:t>2021-22</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755462306"/>
                  </a:ext>
                </a:extLst>
              </a:tr>
              <a:tr h="386216">
                <a:tc>
                  <a:txBody>
                    <a:bodyPr/>
                    <a:lstStyle/>
                    <a:p>
                      <a:pPr marL="0" marR="0" algn="ctr">
                        <a:lnSpc>
                          <a:spcPct val="107000"/>
                        </a:lnSpc>
                        <a:spcBef>
                          <a:spcPts val="0"/>
                        </a:spcBef>
                        <a:spcAft>
                          <a:spcPts val="0"/>
                        </a:spcAft>
                      </a:pPr>
                      <a:r>
                        <a:rPr lang="en-US" sz="1100" dirty="0">
                          <a:effectLst/>
                        </a:rPr>
                        <a:t>American Indian / Alaska Native</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gn="ctr" fontAlgn="b"/>
                      <a:r>
                        <a:rPr lang="en-US" sz="1100" u="none" strike="noStrike" dirty="0">
                          <a:effectLst/>
                        </a:rPr>
                        <a:t>56</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57</a:t>
                      </a:r>
                      <a:endParaRPr lang="en-US" sz="1100" b="0" i="0" u="none" strike="noStrike" dirty="0">
                        <a:solidFill>
                          <a:schemeClr val="tx1"/>
                        </a:solidFill>
                        <a:effectLst/>
                        <a:latin typeface="+mn-lt"/>
                      </a:endParaRPr>
                    </a:p>
                  </a:txBody>
                  <a:tcPr marL="7144" marR="7144" marT="7144" marB="0" anchor="ctr"/>
                </a:tc>
                <a:tc>
                  <a:txBody>
                    <a:bodyPr/>
                    <a:lstStyle/>
                    <a:p>
                      <a:pPr algn="ctr" fontAlgn="ctr"/>
                      <a:r>
                        <a:rPr lang="en-US" sz="1100" u="none" strike="noStrike" dirty="0">
                          <a:effectLst/>
                        </a:rPr>
                        <a:t>52</a:t>
                      </a:r>
                      <a:endParaRPr lang="en-US" sz="1100" b="0" i="0" u="none" strike="noStrike" dirty="0">
                        <a:solidFill>
                          <a:schemeClr val="tx1"/>
                        </a:solidFill>
                        <a:effectLst/>
                        <a:latin typeface="+mn-lt"/>
                      </a:endParaRPr>
                    </a:p>
                  </a:txBody>
                  <a:tcPr marL="7144" marR="7144" marT="7144" marB="0" anchor="ctr">
                    <a:solidFill>
                      <a:srgbClr val="FF0000"/>
                    </a:solidFill>
                  </a:tcPr>
                </a:tc>
                <a:tc>
                  <a:txBody>
                    <a:bodyPr/>
                    <a:lstStyle/>
                    <a:p>
                      <a:pPr algn="ctr" fontAlgn="b"/>
                      <a:r>
                        <a:rPr lang="en-US" sz="1100" u="none" strike="noStrike" dirty="0">
                          <a:effectLst/>
                        </a:rPr>
                        <a:t>58</a:t>
                      </a:r>
                      <a:endParaRPr lang="en-US" sz="1100" b="0" i="0" u="none" strike="noStrike" dirty="0">
                        <a:solidFill>
                          <a:schemeClr val="tx1"/>
                        </a:solidFill>
                        <a:effectLst/>
                        <a:latin typeface="+mn-lt"/>
                      </a:endParaRPr>
                    </a:p>
                  </a:txBody>
                  <a:tcPr marL="7144" marR="7144" marT="7144" marB="0" anchor="ctr"/>
                </a:tc>
                <a:tc>
                  <a:txBody>
                    <a:bodyPr/>
                    <a:lstStyle/>
                    <a:p>
                      <a:pPr algn="ctr" fontAlgn="ctr"/>
                      <a:r>
                        <a:rPr lang="en-US" sz="1100" u="none" strike="noStrike" dirty="0">
                          <a:effectLst/>
                        </a:rPr>
                        <a:t>54</a:t>
                      </a:r>
                      <a:endParaRPr lang="en-US" sz="1100" b="0" i="0" u="none" strike="noStrike" dirty="0">
                        <a:solidFill>
                          <a:schemeClr val="tx1"/>
                        </a:solidFill>
                        <a:effectLst/>
                        <a:latin typeface="+mn-lt"/>
                      </a:endParaRPr>
                    </a:p>
                  </a:txBody>
                  <a:tcPr marL="7144" marR="7144" marT="7144" marB="0" anchor="ctr">
                    <a:solidFill>
                      <a:srgbClr val="FF0000"/>
                    </a:solidFill>
                  </a:tcPr>
                </a:tc>
                <a:tc>
                  <a:txBody>
                    <a:bodyPr/>
                    <a:lstStyle/>
                    <a:p>
                      <a:pPr algn="ctr" fontAlgn="b"/>
                      <a:r>
                        <a:rPr lang="en-US" sz="1100" u="none" strike="noStrike" dirty="0">
                          <a:effectLst/>
                        </a:rPr>
                        <a:t>58</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036674649"/>
                  </a:ext>
                </a:extLst>
              </a:tr>
              <a:tr h="386216">
                <a:tc>
                  <a:txBody>
                    <a:bodyPr/>
                    <a:lstStyle/>
                    <a:p>
                      <a:pPr marL="0" marR="0" algn="ctr">
                        <a:lnSpc>
                          <a:spcPct val="107000"/>
                        </a:lnSpc>
                        <a:spcBef>
                          <a:spcPts val="0"/>
                        </a:spcBef>
                        <a:spcAft>
                          <a:spcPts val="0"/>
                        </a:spcAft>
                      </a:pPr>
                      <a:r>
                        <a:rPr lang="en-US" sz="1100" dirty="0">
                          <a:effectLst/>
                        </a:rPr>
                        <a:t>Asian</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gn="ctr" fontAlgn="b"/>
                      <a:r>
                        <a:rPr lang="en-US" sz="1100" u="none" strike="noStrike" dirty="0">
                          <a:effectLst/>
                        </a:rPr>
                        <a:t>259</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268</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282</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294</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301</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317</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1155049388"/>
                  </a:ext>
                </a:extLst>
              </a:tr>
              <a:tr h="386216">
                <a:tc>
                  <a:txBody>
                    <a:bodyPr/>
                    <a:lstStyle/>
                    <a:p>
                      <a:pPr marL="0" marR="0" algn="ctr">
                        <a:lnSpc>
                          <a:spcPct val="107000"/>
                        </a:lnSpc>
                        <a:spcBef>
                          <a:spcPts val="0"/>
                        </a:spcBef>
                        <a:spcAft>
                          <a:spcPts val="0"/>
                        </a:spcAft>
                      </a:pPr>
                      <a:r>
                        <a:rPr lang="en-US" sz="1100" dirty="0">
                          <a:effectLst/>
                        </a:rPr>
                        <a:t>Black / African American</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gn="ctr" fontAlgn="b"/>
                      <a:r>
                        <a:rPr lang="en-US" sz="1100" u="none" strike="noStrike" dirty="0">
                          <a:effectLst/>
                        </a:rPr>
                        <a:t>122</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131</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135</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142</a:t>
                      </a:r>
                      <a:endParaRPr lang="en-US" sz="1100" b="0" i="0" u="none" strike="noStrike" dirty="0">
                        <a:solidFill>
                          <a:schemeClr val="tx1"/>
                        </a:solidFill>
                        <a:effectLst/>
                        <a:latin typeface="+mn-lt"/>
                      </a:endParaRPr>
                    </a:p>
                  </a:txBody>
                  <a:tcPr marL="7144" marR="7144" marT="7144" marB="0" anchor="ctr"/>
                </a:tc>
                <a:tc>
                  <a:txBody>
                    <a:bodyPr/>
                    <a:lstStyle/>
                    <a:p>
                      <a:pPr algn="ctr" fontAlgn="ctr"/>
                      <a:r>
                        <a:rPr lang="en-US" sz="1100" u="none" strike="noStrike" dirty="0">
                          <a:effectLst/>
                        </a:rPr>
                        <a:t>141</a:t>
                      </a:r>
                      <a:endParaRPr lang="en-US" sz="1100" b="0" i="0" u="none" strike="noStrike" dirty="0">
                        <a:solidFill>
                          <a:schemeClr val="tx1"/>
                        </a:solidFill>
                        <a:effectLst/>
                        <a:latin typeface="+mn-lt"/>
                      </a:endParaRPr>
                    </a:p>
                  </a:txBody>
                  <a:tcPr marL="7144" marR="7144" marT="7144" marB="0" anchor="ctr">
                    <a:solidFill>
                      <a:srgbClr val="FF0000"/>
                    </a:solidFill>
                  </a:tcPr>
                </a:tc>
                <a:tc>
                  <a:txBody>
                    <a:bodyPr/>
                    <a:lstStyle/>
                    <a:p>
                      <a:pPr algn="ctr" fontAlgn="b"/>
                      <a:r>
                        <a:rPr lang="en-US" sz="1100" u="none" strike="noStrike" dirty="0">
                          <a:effectLst/>
                        </a:rPr>
                        <a:t>161</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2189671483"/>
                  </a:ext>
                </a:extLst>
              </a:tr>
              <a:tr h="386216">
                <a:tc>
                  <a:txBody>
                    <a:bodyPr/>
                    <a:lstStyle/>
                    <a:p>
                      <a:pPr marL="0" marR="0" algn="ctr">
                        <a:lnSpc>
                          <a:spcPct val="107000"/>
                        </a:lnSpc>
                        <a:spcBef>
                          <a:spcPts val="0"/>
                        </a:spcBef>
                        <a:spcAft>
                          <a:spcPts val="0"/>
                        </a:spcAft>
                      </a:pPr>
                      <a:r>
                        <a:rPr lang="en-US" sz="1100" dirty="0">
                          <a:effectLst/>
                        </a:rPr>
                        <a:t>Hispanic / Latino</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gn="ctr" fontAlgn="b"/>
                      <a:r>
                        <a:rPr lang="en-US" sz="1100" u="none" strike="noStrike" dirty="0">
                          <a:effectLst/>
                        </a:rPr>
                        <a:t>154</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172</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175</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183</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196</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196</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3454210324"/>
                  </a:ext>
                </a:extLst>
              </a:tr>
              <a:tr h="386216">
                <a:tc>
                  <a:txBody>
                    <a:bodyPr/>
                    <a:lstStyle/>
                    <a:p>
                      <a:pPr marL="0" marR="0" algn="ctr">
                        <a:lnSpc>
                          <a:spcPct val="107000"/>
                        </a:lnSpc>
                        <a:spcBef>
                          <a:spcPts val="0"/>
                        </a:spcBef>
                        <a:spcAft>
                          <a:spcPts val="0"/>
                        </a:spcAft>
                      </a:pPr>
                      <a:r>
                        <a:rPr lang="en-US" sz="1100" dirty="0">
                          <a:effectLst/>
                        </a:rPr>
                        <a:t>Pacific Islander</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gn="ctr" fontAlgn="b"/>
                      <a:r>
                        <a:rPr lang="en-US" sz="1100" u="none" strike="noStrike" dirty="0">
                          <a:effectLst/>
                        </a:rPr>
                        <a:t>9</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11</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12</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14</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15</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26</a:t>
                      </a:r>
                      <a:endParaRPr lang="en-US" sz="1100" b="0" i="0" u="none" strike="noStrike" dirty="0">
                        <a:solidFill>
                          <a:schemeClr val="tx1"/>
                        </a:solidFill>
                        <a:effectLst/>
                        <a:latin typeface="+mn-lt"/>
                      </a:endParaRPr>
                    </a:p>
                  </a:txBody>
                  <a:tcPr marL="7144" marR="7144" marT="7144" marB="0" anchor="ctr"/>
                </a:tc>
                <a:extLst>
                  <a:ext uri="{0D108BD9-81ED-4DB2-BD59-A6C34878D82A}">
                    <a16:rowId xmlns:a16="http://schemas.microsoft.com/office/drawing/2014/main" val="2777663"/>
                  </a:ext>
                </a:extLst>
              </a:tr>
              <a:tr h="386216">
                <a:tc>
                  <a:txBody>
                    <a:bodyPr/>
                    <a:lstStyle/>
                    <a:p>
                      <a:pPr marL="0" marR="0" algn="ctr">
                        <a:lnSpc>
                          <a:spcPct val="107000"/>
                        </a:lnSpc>
                        <a:spcBef>
                          <a:spcPts val="0"/>
                        </a:spcBef>
                        <a:spcAft>
                          <a:spcPts val="0"/>
                        </a:spcAft>
                      </a:pPr>
                      <a:r>
                        <a:rPr lang="en-US" sz="1100" dirty="0">
                          <a:effectLst/>
                        </a:rPr>
                        <a:t>White</a:t>
                      </a:r>
                      <a:endParaRPr lang="en-US" sz="11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gn="ctr" fontAlgn="b"/>
                      <a:r>
                        <a:rPr lang="en-US" sz="1100" u="none" strike="noStrike" dirty="0">
                          <a:effectLst/>
                        </a:rPr>
                        <a:t>3,145</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3,152</a:t>
                      </a:r>
                      <a:endParaRPr lang="en-US" sz="1100" b="0" i="0" u="none" strike="noStrike" dirty="0">
                        <a:solidFill>
                          <a:schemeClr val="tx1"/>
                        </a:solidFill>
                        <a:effectLst/>
                        <a:latin typeface="+mn-lt"/>
                      </a:endParaRPr>
                    </a:p>
                  </a:txBody>
                  <a:tcPr marL="7144" marR="7144" marT="7144" marB="0" anchor="ctr"/>
                </a:tc>
                <a:tc>
                  <a:txBody>
                    <a:bodyPr/>
                    <a:lstStyle/>
                    <a:p>
                      <a:pPr algn="ctr" fontAlgn="b"/>
                      <a:r>
                        <a:rPr lang="en-US" sz="1100" u="none" strike="noStrike" dirty="0">
                          <a:effectLst/>
                        </a:rPr>
                        <a:t>3,177</a:t>
                      </a:r>
                      <a:endParaRPr lang="en-US" sz="1100" b="0" i="0" u="none" strike="noStrike" dirty="0">
                        <a:solidFill>
                          <a:schemeClr val="tx1"/>
                        </a:solidFill>
                        <a:effectLst/>
                        <a:latin typeface="+mn-lt"/>
                      </a:endParaRPr>
                    </a:p>
                  </a:txBody>
                  <a:tcPr marL="7144" marR="7144" marT="7144" marB="0" anchor="ctr"/>
                </a:tc>
                <a:tc>
                  <a:txBody>
                    <a:bodyPr/>
                    <a:lstStyle/>
                    <a:p>
                      <a:pPr algn="ctr" fontAlgn="ctr"/>
                      <a:r>
                        <a:rPr lang="en-US" sz="1100" u="none" strike="noStrike" dirty="0">
                          <a:effectLst/>
                        </a:rPr>
                        <a:t>3,127</a:t>
                      </a:r>
                      <a:endParaRPr lang="en-US" sz="1100" b="0" i="0" u="none" strike="noStrike" dirty="0">
                        <a:solidFill>
                          <a:schemeClr val="tx1"/>
                        </a:solidFill>
                        <a:effectLst/>
                        <a:latin typeface="+mn-lt"/>
                      </a:endParaRPr>
                    </a:p>
                  </a:txBody>
                  <a:tcPr marL="7144" marR="7144" marT="7144" marB="0" anchor="ctr">
                    <a:solidFill>
                      <a:srgbClr val="FF0000"/>
                    </a:solidFill>
                  </a:tcPr>
                </a:tc>
                <a:tc>
                  <a:txBody>
                    <a:bodyPr/>
                    <a:lstStyle/>
                    <a:p>
                      <a:pPr algn="ctr" fontAlgn="ctr"/>
                      <a:r>
                        <a:rPr lang="en-US" sz="1100" u="none" strike="noStrike" dirty="0">
                          <a:effectLst/>
                        </a:rPr>
                        <a:t>3,064</a:t>
                      </a:r>
                      <a:endParaRPr lang="en-US" sz="1100" b="0" i="0" u="none" strike="noStrike" dirty="0">
                        <a:solidFill>
                          <a:schemeClr val="tx1"/>
                        </a:solidFill>
                        <a:effectLst/>
                        <a:latin typeface="+mn-lt"/>
                      </a:endParaRPr>
                    </a:p>
                  </a:txBody>
                  <a:tcPr marL="7144" marR="7144" marT="7144" marB="0" anchor="ctr">
                    <a:solidFill>
                      <a:srgbClr val="FF0000"/>
                    </a:solidFill>
                  </a:tcPr>
                </a:tc>
                <a:tc>
                  <a:txBody>
                    <a:bodyPr/>
                    <a:lstStyle/>
                    <a:p>
                      <a:pPr algn="ctr" fontAlgn="ctr"/>
                      <a:r>
                        <a:rPr lang="en-US" sz="1100" u="none" strike="noStrike" dirty="0">
                          <a:effectLst/>
                        </a:rPr>
                        <a:t>2,977</a:t>
                      </a:r>
                      <a:endParaRPr lang="en-US" sz="1100" b="0" i="0" u="none" strike="noStrike" dirty="0">
                        <a:solidFill>
                          <a:schemeClr val="tx1"/>
                        </a:solidFill>
                        <a:effectLst/>
                        <a:latin typeface="+mn-lt"/>
                      </a:endParaRPr>
                    </a:p>
                  </a:txBody>
                  <a:tcPr marL="7144" marR="7144" marT="7144" marB="0" anchor="ctr">
                    <a:solidFill>
                      <a:srgbClr val="FF0000"/>
                    </a:solidFill>
                  </a:tcPr>
                </a:tc>
                <a:extLst>
                  <a:ext uri="{0D108BD9-81ED-4DB2-BD59-A6C34878D82A}">
                    <a16:rowId xmlns:a16="http://schemas.microsoft.com/office/drawing/2014/main" val="4036345163"/>
                  </a:ext>
                </a:extLst>
              </a:tr>
              <a:tr h="386216">
                <a:tc>
                  <a:txBody>
                    <a:bodyPr/>
                    <a:lstStyle/>
                    <a:p>
                      <a:pPr marL="0" marR="0" algn="ctr">
                        <a:lnSpc>
                          <a:spcPct val="107000"/>
                        </a:lnSpc>
                        <a:spcBef>
                          <a:spcPts val="0"/>
                        </a:spcBef>
                        <a:spcAft>
                          <a:spcPts val="0"/>
                        </a:spcAft>
                      </a:pPr>
                      <a:r>
                        <a:rPr lang="en-US" sz="1200" dirty="0">
                          <a:effectLst/>
                        </a:rPr>
                        <a:t>Total Headcount</a:t>
                      </a:r>
                      <a:endParaRPr lang="en-US" sz="1200" b="1"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nchor="ctr"/>
                </a:tc>
                <a:tc>
                  <a:txBody>
                    <a:bodyPr/>
                    <a:lstStyle/>
                    <a:p>
                      <a:pPr algn="ctr" fontAlgn="ctr"/>
                      <a:r>
                        <a:rPr lang="en-US" sz="1200" u="none" strike="noStrike" dirty="0">
                          <a:effectLst/>
                        </a:rPr>
                        <a:t>3,724</a:t>
                      </a:r>
                      <a:endParaRPr lang="en-US" sz="1200" b="0" i="0" u="none" strike="noStrike" dirty="0">
                        <a:solidFill>
                          <a:schemeClr val="tx1"/>
                        </a:solidFill>
                        <a:effectLst/>
                        <a:latin typeface="+mn-lt"/>
                      </a:endParaRPr>
                    </a:p>
                  </a:txBody>
                  <a:tcPr marL="7144" marR="7144" marT="7144" marB="0" anchor="ctr"/>
                </a:tc>
                <a:tc>
                  <a:txBody>
                    <a:bodyPr/>
                    <a:lstStyle/>
                    <a:p>
                      <a:pPr algn="ctr" fontAlgn="ctr"/>
                      <a:r>
                        <a:rPr lang="en-US" sz="1200" u="none" strike="noStrike" dirty="0">
                          <a:effectLst/>
                        </a:rPr>
                        <a:t>3,749</a:t>
                      </a:r>
                      <a:endParaRPr lang="en-US" sz="1200" b="0" i="0" u="none" strike="noStrike" dirty="0">
                        <a:solidFill>
                          <a:schemeClr val="tx1"/>
                        </a:solidFill>
                        <a:effectLst/>
                        <a:latin typeface="+mn-lt"/>
                      </a:endParaRPr>
                    </a:p>
                  </a:txBody>
                  <a:tcPr marL="7144" marR="7144" marT="7144" marB="0" anchor="ctr"/>
                </a:tc>
                <a:tc>
                  <a:txBody>
                    <a:bodyPr/>
                    <a:lstStyle/>
                    <a:p>
                      <a:pPr algn="ctr" fontAlgn="ctr"/>
                      <a:r>
                        <a:rPr lang="en-US" sz="1200" u="none" strike="noStrike" dirty="0">
                          <a:effectLst/>
                        </a:rPr>
                        <a:t>3,796</a:t>
                      </a:r>
                      <a:endParaRPr lang="en-US" sz="1200" b="0" i="0" u="none" strike="noStrike" dirty="0">
                        <a:solidFill>
                          <a:schemeClr val="tx1"/>
                        </a:solidFill>
                        <a:effectLst/>
                        <a:latin typeface="+mn-lt"/>
                      </a:endParaRPr>
                    </a:p>
                  </a:txBody>
                  <a:tcPr marL="7144" marR="7144" marT="7144" marB="0" anchor="ctr"/>
                </a:tc>
                <a:tc>
                  <a:txBody>
                    <a:bodyPr/>
                    <a:lstStyle/>
                    <a:p>
                      <a:pPr algn="ctr" fontAlgn="ctr"/>
                      <a:r>
                        <a:rPr lang="en-US" sz="1200" u="none" strike="noStrike" dirty="0">
                          <a:effectLst/>
                        </a:rPr>
                        <a:t>3,789</a:t>
                      </a:r>
                      <a:endParaRPr lang="en-US" sz="1200" b="0" i="0" u="none" strike="noStrike" dirty="0">
                        <a:solidFill>
                          <a:schemeClr val="tx1"/>
                        </a:solidFill>
                        <a:effectLst/>
                        <a:latin typeface="+mn-lt"/>
                      </a:endParaRPr>
                    </a:p>
                  </a:txBody>
                  <a:tcPr marL="7144" marR="7144" marT="7144" marB="0" anchor="ctr">
                    <a:solidFill>
                      <a:srgbClr val="FF0000"/>
                    </a:solidFill>
                  </a:tcPr>
                </a:tc>
                <a:tc>
                  <a:txBody>
                    <a:bodyPr/>
                    <a:lstStyle/>
                    <a:p>
                      <a:pPr algn="ctr" fontAlgn="ctr"/>
                      <a:r>
                        <a:rPr lang="en-US" sz="1200" u="none" strike="noStrike" dirty="0">
                          <a:effectLst/>
                        </a:rPr>
                        <a:t>3,735</a:t>
                      </a:r>
                      <a:endParaRPr lang="en-US" sz="1200" b="0" i="0" u="none" strike="noStrike" dirty="0">
                        <a:solidFill>
                          <a:schemeClr val="tx1"/>
                        </a:solidFill>
                        <a:effectLst/>
                        <a:latin typeface="+mn-lt"/>
                      </a:endParaRPr>
                    </a:p>
                  </a:txBody>
                  <a:tcPr marL="7144" marR="7144" marT="7144" marB="0" anchor="ctr">
                    <a:solidFill>
                      <a:srgbClr val="FF0000"/>
                    </a:solidFill>
                  </a:tcPr>
                </a:tc>
                <a:tc>
                  <a:txBody>
                    <a:bodyPr/>
                    <a:lstStyle/>
                    <a:p>
                      <a:pPr algn="ctr" fontAlgn="ctr"/>
                      <a:r>
                        <a:rPr lang="en-US" sz="1200" u="none" strike="noStrike" dirty="0">
                          <a:effectLst/>
                        </a:rPr>
                        <a:t>3,675</a:t>
                      </a:r>
                      <a:endParaRPr lang="en-US" sz="1200" b="0" i="0" u="none" strike="noStrike" dirty="0">
                        <a:solidFill>
                          <a:schemeClr val="tx1"/>
                        </a:solidFill>
                        <a:effectLst/>
                        <a:latin typeface="+mn-lt"/>
                      </a:endParaRPr>
                    </a:p>
                  </a:txBody>
                  <a:tcPr marL="7144" marR="7144" marT="7144" marB="0" anchor="ctr">
                    <a:solidFill>
                      <a:srgbClr val="FF0000"/>
                    </a:solidFill>
                  </a:tcPr>
                </a:tc>
                <a:extLst>
                  <a:ext uri="{0D108BD9-81ED-4DB2-BD59-A6C34878D82A}">
                    <a16:rowId xmlns:a16="http://schemas.microsoft.com/office/drawing/2014/main" val="1310677779"/>
                  </a:ext>
                </a:extLst>
              </a:tr>
            </a:tbl>
          </a:graphicData>
        </a:graphic>
      </p:graphicFrame>
      <p:sp>
        <p:nvSpPr>
          <p:cNvPr id="7" name="Title 1">
            <a:extLst>
              <a:ext uri="{FF2B5EF4-FFF2-40B4-BE49-F238E27FC236}">
                <a16:creationId xmlns:a16="http://schemas.microsoft.com/office/drawing/2014/main" id="{1D023521-2A1B-452A-A441-DEF2707D0C6D}"/>
              </a:ext>
            </a:extLst>
          </p:cNvPr>
          <p:cNvSpPr>
            <a:spLocks noGrp="1"/>
          </p:cNvSpPr>
          <p:nvPr>
            <p:ph type="title"/>
          </p:nvPr>
        </p:nvSpPr>
        <p:spPr>
          <a:xfrm>
            <a:off x="569808" y="1830515"/>
            <a:ext cx="8336975" cy="597803"/>
          </a:xfrm>
        </p:spPr>
        <p:txBody>
          <a:bodyPr/>
          <a:lstStyle/>
          <a:p>
            <a:r>
              <a:rPr lang="en-US" sz="2400" b="0" dirty="0">
                <a:latin typeface="Franklin Gothic Medium Cond" panose="020B0606030402020204" pitchFamily="34" charset="0"/>
              </a:rPr>
              <a:t>HOW ARE CTCS SHIFTING HIRING POLICIES/PRACTICES TO IMPROVE</a:t>
            </a:r>
            <a:br>
              <a:rPr lang="en-US" dirty="0"/>
            </a:br>
            <a:r>
              <a:rPr lang="en-US" dirty="0"/>
              <a:t>Full-time faculty diversity data </a:t>
            </a:r>
          </a:p>
        </p:txBody>
      </p:sp>
    </p:spTree>
    <p:extLst>
      <p:ext uri="{BB962C8B-B14F-4D97-AF65-F5344CB8AC3E}">
        <p14:creationId xmlns:p14="http://schemas.microsoft.com/office/powerpoint/2010/main" val="6115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D3A8-9FDB-43A5-811C-28D77F47C767}"/>
              </a:ext>
            </a:extLst>
          </p:cNvPr>
          <p:cNvSpPr>
            <a:spLocks noGrp="1"/>
          </p:cNvSpPr>
          <p:nvPr>
            <p:ph type="title"/>
          </p:nvPr>
        </p:nvSpPr>
        <p:spPr/>
        <p:txBody>
          <a:bodyPr/>
          <a:lstStyle/>
          <a:p>
            <a:r>
              <a:rPr lang="en-US" sz="2800" b="0" dirty="0">
                <a:latin typeface="Franklin Gothic Medium Cond" panose="020B0606030402020204" pitchFamily="34" charset="0"/>
              </a:rPr>
              <a:t>SBCTC EDI OFFICE:</a:t>
            </a:r>
            <a:br>
              <a:rPr lang="en-US" dirty="0"/>
            </a:br>
            <a:r>
              <a:rPr lang="en-US" dirty="0"/>
              <a:t>Senate bills 5227 &amp; 5194</a:t>
            </a:r>
          </a:p>
        </p:txBody>
      </p:sp>
      <p:graphicFrame>
        <p:nvGraphicFramePr>
          <p:cNvPr id="5" name="Content Placeholder 4">
            <a:extLst>
              <a:ext uri="{FF2B5EF4-FFF2-40B4-BE49-F238E27FC236}">
                <a16:creationId xmlns:a16="http://schemas.microsoft.com/office/drawing/2014/main" id="{BAB98B61-6AF3-40B4-A235-2564C7B6A4B4}"/>
              </a:ext>
            </a:extLst>
          </p:cNvPr>
          <p:cNvGraphicFramePr>
            <a:graphicFrameLocks noGrp="1"/>
          </p:cNvGraphicFramePr>
          <p:nvPr>
            <p:ph idx="1"/>
          </p:nvPr>
        </p:nvGraphicFramePr>
        <p:xfrm>
          <a:off x="536575" y="2414588"/>
          <a:ext cx="8337550" cy="3757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BBB97F5-A1A2-469D-B334-CF22F73C8FF2}"/>
              </a:ext>
            </a:extLst>
          </p:cNvPr>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1945425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BCE6AD-C3B7-6C51-A92E-BB47250174D3}"/>
              </a:ext>
            </a:extLst>
          </p:cNvPr>
          <p:cNvSpPr>
            <a:spLocks noGrp="1"/>
          </p:cNvSpPr>
          <p:nvPr>
            <p:ph type="ftr" idx="11"/>
          </p:nvPr>
        </p:nvSpPr>
        <p:spPr/>
        <p:txBody>
          <a:bodyPr/>
          <a:lstStyle/>
          <a:p>
            <a:endParaRPr lang="en-US"/>
          </a:p>
        </p:txBody>
      </p:sp>
      <p:sp>
        <p:nvSpPr>
          <p:cNvPr id="3" name="Slide Number Placeholder 2">
            <a:extLst>
              <a:ext uri="{FF2B5EF4-FFF2-40B4-BE49-F238E27FC236}">
                <a16:creationId xmlns:a16="http://schemas.microsoft.com/office/drawing/2014/main" id="{621DC8E3-BCBF-7B20-02B9-565295DAF6DF}"/>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4" name="Rectangle 3">
            <a:extLst>
              <a:ext uri="{FF2B5EF4-FFF2-40B4-BE49-F238E27FC236}">
                <a16:creationId xmlns:a16="http://schemas.microsoft.com/office/drawing/2014/main" id="{09C5C48E-536E-C735-29C1-9DF107B98E07}"/>
              </a:ext>
            </a:extLst>
          </p:cNvPr>
          <p:cNvSpPr/>
          <p:nvPr/>
        </p:nvSpPr>
        <p:spPr>
          <a:xfrm>
            <a:off x="175097" y="136524"/>
            <a:ext cx="8482520" cy="7706597"/>
          </a:xfrm>
          <a:prstGeom prst="rect">
            <a:avLst/>
          </a:prstGeom>
        </p:spPr>
        <p:txBody>
          <a:bodyPr wrap="square">
            <a:spAutoFit/>
          </a:bodyPr>
          <a:lstStyle/>
          <a:p>
            <a:pPr>
              <a:lnSpc>
                <a:spcPct val="115000"/>
              </a:lnSpc>
              <a:spcBef>
                <a:spcPts val="300"/>
              </a:spcBef>
              <a:spcAft>
                <a:spcPts val="300"/>
              </a:spcAft>
            </a:pPr>
            <a:r>
              <a:rPr lang="en-US" sz="1100" b="1" dirty="0">
                <a:latin typeface="Franklin Gothic Book" panose="020B0503020102020204" pitchFamily="34" charset="0"/>
                <a:ea typeface="Times New Roman" panose="02020603050405020304" pitchFamily="18" charset="0"/>
                <a:cs typeface="Times New Roman" panose="02020603050405020304" pitchFamily="18" charset="0"/>
              </a:rPr>
              <a:t>**Education Division Goals, 21-22:</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100" b="1" dirty="0">
                <a:latin typeface="Franklin Gothic Book" panose="020B0503020102020204" pitchFamily="34" charset="0"/>
                <a:ea typeface="Times New Roman" panose="02020603050405020304" pitchFamily="18" charset="0"/>
                <a:cs typeface="Times New Roman" panose="02020603050405020304" pitchFamily="18" charset="0"/>
              </a:rPr>
              <a:t>Respond, support, lead initiatives identified by the system (added 21-22)</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Introduce WA TR &amp; CD to WA CTCs to ignite AI/AN Education/Employment Disparities as a primary racial inequity and social justice priority. 2019-2021 data identifies AI/AN students with the lowest enrollment and highest push-out rates. </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Intentionally weave and include TR &amp; CD policies through each SBCTC division and CTC DEI plan as opportunities to raise racial equity and enrollment/retention/completion rates of WA’s First Peoples </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100" b="1" dirty="0">
                <a:latin typeface="Franklin Gothic Book" panose="020B0503020102020204" pitchFamily="34" charset="0"/>
                <a:ea typeface="Times New Roman" panose="02020603050405020304" pitchFamily="18" charset="0"/>
                <a:cs typeface="Times New Roman" panose="02020603050405020304" pitchFamily="18" charset="0"/>
              </a:rPr>
              <a:t>Develop, advance, and expand internal and external communication and collaborations</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Advance a smaller set of WA CTCs mobilization to expand AIIS programs, workforce/CTE, Adult and Basic Education and Tribal student pathways programs through government-to-government relationships and Tribal consultation principles to develop specific coursework (DTAs) and workforce certificate programs.</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Increase awareness by providing Training to WA CTCs and SBCTC Commissions/Councils of G2G Relationship Building RCW 43.376- Apply G2G policies and best Tribal Consultation models from other WA State Agencies working with WA 29 federally recognized Tribes.</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Create Tribal Relations website as a external resource to WA CTCs and Tribal governments.</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100" b="1" dirty="0">
                <a:latin typeface="Franklin Gothic Book" panose="020B0503020102020204" pitchFamily="34" charset="0"/>
                <a:ea typeface="Times New Roman" panose="02020603050405020304" pitchFamily="18" charset="0"/>
                <a:cs typeface="Times New Roman" panose="02020603050405020304" pitchFamily="18" charset="0"/>
              </a:rPr>
              <a:t>Expand professional development opportunities and expectations- internally and externally</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Introducing RCW 43.376 Building government-to-government relationships with WA State Board of Community and Technical Colleges Divisions, Commissions and Councils in collaboration with SBCTC EDI office.</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Continue expanding with approximately 8-10 WA CTCs highlighting G2G best practices through ongoing seminars/webinars/workshops and plan for 2023 State-Wide G2G Tribal Consultation Conference in collaboration with Tribal Governments &amp; UW American Indian Indigenous Studies.</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Statewide Training of RCW 43.376 Building government-to-government relationships between 34 CTCs and 29 federally recognized Tribes will be scheduled across WA State in 6-9 regions by January 2023. </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100" b="1" dirty="0">
                <a:latin typeface="Franklin Gothic Book" panose="020B0503020102020204" pitchFamily="34" charset="0"/>
                <a:ea typeface="Times New Roman" panose="02020603050405020304" pitchFamily="18" charset="0"/>
                <a:cs typeface="Times New Roman" panose="02020603050405020304" pitchFamily="18" charset="0"/>
              </a:rPr>
              <a:t>Improve internal and external customer service</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Improve customer service applying SBCTC three primary goals e.g., Improve completion rates, increase enrollment, and eliminate equity gaps through intentional relationship building with WA Tribes. </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WCAAB-Washington State Community and Technical Colleges American Indian Indigenous Studies Advisory Board was created and kicked off to build a network of Tribal and CTC Leaders to guide a statewide strategic plan to eliminate barriers and create pathways for successful partnerships and the local level. </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WCAAB will raise the consciousness across WA CTCs and prioritize policies/practices to expand Indigenous knowledge(s) by formal G2G relationships with Tribal Leaders, Tribal Scholars, Tribal Educators and Tribal Wisdom Holders alongside WA CTC Commission Leaders, Student Services advancing future partnerships across Tribal and non-Tribal communities.</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100" b="1" dirty="0">
                <a:latin typeface="Franklin Gothic Book" panose="020B0503020102020204" pitchFamily="34" charset="0"/>
                <a:ea typeface="Times New Roman" panose="02020603050405020304" pitchFamily="18" charset="0"/>
                <a:cs typeface="Times New Roman" panose="02020603050405020304" pitchFamily="18" charset="0"/>
              </a:rPr>
              <a:t>Create a sustainable and equitable work environment</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WCAAB collectively with SBCTC EDI to support WA CTCs efforts to increase diverse faculty to represent student population by intentionally recruiting and hiring Indigenous scholars from WA Tribal communities as faculty, administrators and/or staff. Research has demonstrated, when higher education institutions hire people representing diverse communities, students are more likely to identify with their professor, feel a sense of belonging, seek support and complete academic programs. </a:t>
            </a:r>
            <a:endParaRPr lang="en-US" sz="1100" dirty="0">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100" dirty="0">
                <a:latin typeface="Franklin Gothic Book" panose="020B0503020102020204" pitchFamily="34" charset="0"/>
                <a:ea typeface="Times New Roman" panose="02020603050405020304" pitchFamily="18" charset="0"/>
                <a:cs typeface="Times New Roman" panose="02020603050405020304" pitchFamily="18" charset="0"/>
              </a:rPr>
              <a:t>WCAAB will strive to track WA CTCs formal and informal relationships with Tribal communities. Relationships begin informally, and expand to formal, these relationships have proven to be reciprocal in nature.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042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101d128c05_1_114"/>
          <p:cNvSpPr/>
          <p:nvPr/>
        </p:nvSpPr>
        <p:spPr>
          <a:xfrm>
            <a:off x="0" y="857250"/>
            <a:ext cx="9144000" cy="5143500"/>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10" name="Google Shape;310;g1101d128c05_1_114"/>
          <p:cNvSpPr txBox="1">
            <a:spLocks noGrp="1"/>
          </p:cNvSpPr>
          <p:nvPr>
            <p:ph type="subTitle" idx="1"/>
          </p:nvPr>
        </p:nvSpPr>
        <p:spPr>
          <a:xfrm>
            <a:off x="242316" y="1436548"/>
            <a:ext cx="3006090" cy="4564201"/>
          </a:xfrm>
          <a:prstGeom prst="rect">
            <a:avLst/>
          </a:prstGeom>
          <a:noFill/>
          <a:ln>
            <a:noFill/>
          </a:ln>
        </p:spPr>
        <p:txBody>
          <a:bodyPr spcFirstLastPara="1" wrap="square" lIns="68569" tIns="34275" rIns="68569" bIns="34275" anchor="t" anchorCtr="0">
            <a:normAutofit fontScale="25000" lnSpcReduction="20000"/>
          </a:bodyPr>
          <a:lstStyle/>
          <a:p>
            <a:pPr algn="l">
              <a:spcBef>
                <a:spcPts val="0"/>
              </a:spcBef>
              <a:buClr>
                <a:srgbClr val="002060"/>
              </a:buClr>
              <a:buSzPct val="100000"/>
            </a:pPr>
            <a:r>
              <a:rPr lang="en-US" sz="11200">
                <a:solidFill>
                  <a:schemeClr val="tx1"/>
                </a:solidFill>
                <a:latin typeface="Franklin Gothic Medium Cond" panose="020B0606030402020204" pitchFamily="34" charset="0"/>
              </a:rPr>
              <a:t>CURRICULUM DEVELOPMENT</a:t>
            </a:r>
          </a:p>
          <a:p>
            <a:pPr algn="l">
              <a:spcBef>
                <a:spcPts val="0"/>
              </a:spcBef>
              <a:buClr>
                <a:srgbClr val="002060"/>
              </a:buClr>
              <a:buSzPct val="100000"/>
            </a:pPr>
            <a:endParaRPr lang="en-US" sz="11200">
              <a:solidFill>
                <a:schemeClr val="tx1"/>
              </a:solidFill>
              <a:latin typeface="Franklin Gothic Medium Cond" panose="020B0606030402020204" pitchFamily="34" charset="0"/>
            </a:endParaRPr>
          </a:p>
          <a:p>
            <a:pPr algn="l">
              <a:spcBef>
                <a:spcPts val="0"/>
              </a:spcBef>
              <a:buClr>
                <a:srgbClr val="002060"/>
              </a:buClr>
              <a:buSzPct val="100000"/>
            </a:pPr>
            <a:r>
              <a:rPr lang="en-US" sz="11200">
                <a:solidFill>
                  <a:schemeClr val="tx1"/>
                </a:solidFill>
                <a:latin typeface="Franklin Gothic Medium Cond" panose="020B0606030402020204" pitchFamily="34" charset="0"/>
              </a:rPr>
              <a:t>WACTCs are making </a:t>
            </a:r>
            <a:r>
              <a:rPr lang="en-US" sz="11200" i="1">
                <a:solidFill>
                  <a:schemeClr val="tx1"/>
                </a:solidFill>
                <a:latin typeface="Franklin Gothic Medium Cond" panose="020B0606030402020204" pitchFamily="34" charset="0"/>
              </a:rPr>
              <a:t>space</a:t>
            </a:r>
            <a:r>
              <a:rPr lang="en-US" sz="11200">
                <a:solidFill>
                  <a:schemeClr val="tx1"/>
                </a:solidFill>
                <a:latin typeface="Franklin Gothic Medium Cond" panose="020B0606030402020204" pitchFamily="34" charset="0"/>
              </a:rPr>
              <a:t> for Indigenous Knowledge(s), AIIS curriculum, transfer degrees, opportunities to customize workforce and CTE certificates grounded in the economic and community benefits of Washington Tribes:</a:t>
            </a:r>
            <a:endParaRPr sz="11200">
              <a:solidFill>
                <a:schemeClr val="tx1"/>
              </a:solidFill>
              <a:latin typeface="Franklin Gothic Medium Cond" panose="020B0606030402020204" pitchFamily="34" charset="0"/>
            </a:endParaRPr>
          </a:p>
          <a:p>
            <a:pPr algn="l">
              <a:buSzPct val="100000"/>
            </a:pPr>
            <a:r>
              <a:rPr lang="en-US" sz="6400" u="sng">
                <a:solidFill>
                  <a:schemeClr val="hlink"/>
                </a:solidFill>
                <a:latin typeface="Franklin Gothic Medium Cond" panose="020B0606030402020204" pitchFamily="34" charset="0"/>
                <a:hlinkClick r:id="rId3"/>
              </a:rPr>
              <a:t>WIGA-EconImpact2019.pdf (washingtonindiangaming.org)</a:t>
            </a:r>
            <a:endParaRPr lang="en-US" sz="6400" u="sng">
              <a:solidFill>
                <a:schemeClr val="hlink"/>
              </a:solidFill>
              <a:latin typeface="Franklin Gothic Medium Cond" panose="020B0606030402020204" pitchFamily="34" charset="0"/>
            </a:endParaRPr>
          </a:p>
          <a:p>
            <a:pPr algn="l">
              <a:buSzPct val="100000"/>
            </a:pPr>
            <a:endParaRPr sz="450">
              <a:latin typeface="Arial"/>
              <a:ea typeface="Arial"/>
              <a:cs typeface="Arial"/>
              <a:sym typeface="Arial"/>
            </a:endParaRPr>
          </a:p>
          <a:p>
            <a:pPr algn="l">
              <a:buSzPct val="100000"/>
            </a:pPr>
            <a:endParaRPr sz="450">
              <a:latin typeface="Arial"/>
              <a:ea typeface="Arial"/>
              <a:cs typeface="Arial"/>
              <a:sym typeface="Arial"/>
            </a:endParaRPr>
          </a:p>
          <a:p>
            <a:pPr algn="l">
              <a:buSzPct val="100000"/>
            </a:pPr>
            <a:endParaRPr sz="450">
              <a:latin typeface="Arial"/>
              <a:ea typeface="Arial"/>
              <a:cs typeface="Arial"/>
              <a:sym typeface="Arial"/>
            </a:endParaRPr>
          </a:p>
        </p:txBody>
      </p:sp>
      <p:pic>
        <p:nvPicPr>
          <p:cNvPr id="312" name="Google Shape;312;g1101d128c05_1_114" descr="A room with tables and chairs&#10;&#10;Description automatically generated with medium confidence"/>
          <p:cNvPicPr preferRelativeResize="0"/>
          <p:nvPr/>
        </p:nvPicPr>
        <p:blipFill rotWithShape="1">
          <a:blip r:embed="rId4">
            <a:alphaModFix/>
          </a:blip>
          <a:srcRect/>
          <a:stretch/>
        </p:blipFill>
        <p:spPr>
          <a:xfrm>
            <a:off x="3490722" y="1618339"/>
            <a:ext cx="5410962" cy="4382411"/>
          </a:xfrm>
          <a:prstGeom prst="rect">
            <a:avLst/>
          </a:prstGeom>
          <a:noFill/>
          <a:ln>
            <a:noFill/>
          </a:ln>
        </p:spPr>
      </p:pic>
      <p:sp>
        <p:nvSpPr>
          <p:cNvPr id="313" name="Google Shape;313;g1101d128c05_1_114"/>
          <p:cNvSpPr txBox="1"/>
          <p:nvPr/>
        </p:nvSpPr>
        <p:spPr>
          <a:xfrm>
            <a:off x="2627782" y="407061"/>
            <a:ext cx="6483989" cy="930994"/>
          </a:xfrm>
          <a:prstGeom prst="rect">
            <a:avLst/>
          </a:prstGeom>
          <a:noFill/>
          <a:ln>
            <a:noFill/>
          </a:ln>
        </p:spPr>
        <p:txBody>
          <a:bodyPr spcFirstLastPara="1" wrap="square" lIns="68569" tIns="34275" rIns="68569" bIns="34275" anchor="t" anchorCtr="0">
            <a:spAutoFit/>
          </a:bodyPr>
          <a:lstStyle/>
          <a:p>
            <a:pPr algn="ctr"/>
            <a:r>
              <a:rPr lang="en-US" sz="2800">
                <a:solidFill>
                  <a:schemeClr val="dk1"/>
                </a:solidFill>
                <a:latin typeface="Franklin Gothic Medium Cond" panose="020B0606030402020204" pitchFamily="34" charset="0"/>
                <a:ea typeface="Calibri"/>
                <a:cs typeface="Calibri"/>
                <a:sym typeface="Calibri"/>
              </a:rPr>
              <a:t>The </a:t>
            </a:r>
            <a:r>
              <a:rPr lang="en-US" sz="2800" err="1">
                <a:solidFill>
                  <a:schemeClr val="dk1"/>
                </a:solidFill>
                <a:latin typeface="Franklin Gothic Medium Cond" panose="020B0606030402020204" pitchFamily="34" charset="0"/>
                <a:ea typeface="Calibri"/>
                <a:cs typeface="Calibri"/>
                <a:sym typeface="Calibri"/>
              </a:rPr>
              <a:t>ʔaʔk̓ʷustəƞáwt̓xʷ</a:t>
            </a:r>
            <a:r>
              <a:rPr lang="en-US" sz="2800">
                <a:solidFill>
                  <a:schemeClr val="dk1"/>
                </a:solidFill>
                <a:latin typeface="Franklin Gothic Medium Cond" panose="020B0606030402020204" pitchFamily="34" charset="0"/>
                <a:ea typeface="Calibri"/>
                <a:cs typeface="Calibri"/>
                <a:sym typeface="Calibri"/>
              </a:rPr>
              <a:t> House of Learning </a:t>
            </a:r>
            <a:endParaRPr sz="2800">
              <a:latin typeface="Franklin Gothic Medium Cond" panose="020B0606030402020204" pitchFamily="34" charset="0"/>
            </a:endParaRPr>
          </a:p>
          <a:p>
            <a:pPr algn="ctr"/>
            <a:r>
              <a:rPr lang="en-US" sz="2800">
                <a:solidFill>
                  <a:schemeClr val="dk1"/>
                </a:solidFill>
                <a:latin typeface="Franklin Gothic Medium Cond" panose="020B0606030402020204" pitchFamily="34" charset="0"/>
                <a:ea typeface="Calibri"/>
                <a:cs typeface="Calibri"/>
                <a:sym typeface="Calibri"/>
              </a:rPr>
              <a:t>Peninsula Community College-Port Angeles, WA</a:t>
            </a:r>
            <a:endParaRPr sz="2800">
              <a:latin typeface="Franklin Gothic Medium Cond" panose="020B0606030402020204" pitchFamily="34" charset="0"/>
            </a:endParaRPr>
          </a:p>
        </p:txBody>
      </p:sp>
      <p:sp>
        <p:nvSpPr>
          <p:cNvPr id="2" name="Slide Number Placeholder 1">
            <a:extLst>
              <a:ext uri="{FF2B5EF4-FFF2-40B4-BE49-F238E27FC236}">
                <a16:creationId xmlns:a16="http://schemas.microsoft.com/office/drawing/2014/main" id="{E2734340-DA76-4B41-96BA-3DDBB623299A}"/>
              </a:ext>
            </a:extLst>
          </p:cNvPr>
          <p:cNvSpPr>
            <a:spLocks noGrp="1"/>
          </p:cNvSpPr>
          <p:nvPr>
            <p:ph type="sldNum" idx="12"/>
          </p:nvPr>
        </p:nvSpPr>
        <p:spPr/>
        <p:txBody>
          <a:bodyPr/>
          <a:lstStyle/>
          <a:p>
            <a:fld id="{00000000-1234-1234-1234-123412341234}"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6CF1EC9-06CD-E6DA-9211-89FE6275E2C3}"/>
              </a:ext>
            </a:extLst>
          </p:cNvPr>
          <p:cNvSpPr>
            <a:spLocks noGrp="1"/>
          </p:cNvSpPr>
          <p:nvPr>
            <p:ph type="title"/>
          </p:nvPr>
        </p:nvSpPr>
        <p:spPr>
          <a:xfrm>
            <a:off x="5778230" y="2726930"/>
            <a:ext cx="2135120" cy="488950"/>
          </a:xfrm>
        </p:spPr>
        <p:txBody>
          <a:bodyPr/>
          <a:lstStyle/>
          <a:p>
            <a:r>
              <a:rPr lang="en-US" dirty="0"/>
              <a:t>Highline College</a:t>
            </a:r>
          </a:p>
        </p:txBody>
      </p:sp>
      <p:pic>
        <p:nvPicPr>
          <p:cNvPr id="5" name="Content Placeholder 4" descr="Text&#10;&#10;Description automatically generated">
            <a:extLst>
              <a:ext uri="{FF2B5EF4-FFF2-40B4-BE49-F238E27FC236}">
                <a16:creationId xmlns:a16="http://schemas.microsoft.com/office/drawing/2014/main" id="{12065592-8670-DA82-AC45-51FC818DA85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94946" y="1207994"/>
            <a:ext cx="4214918" cy="5457524"/>
          </a:xfrm>
          <a:noFill/>
        </p:spPr>
      </p:pic>
    </p:spTree>
    <p:extLst>
      <p:ext uri="{BB962C8B-B14F-4D97-AF65-F5344CB8AC3E}">
        <p14:creationId xmlns:p14="http://schemas.microsoft.com/office/powerpoint/2010/main" val="2527285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1663-9C15-F90C-B449-4EB4C2481ED8}"/>
              </a:ext>
            </a:extLst>
          </p:cNvPr>
          <p:cNvSpPr>
            <a:spLocks noGrp="1"/>
          </p:cNvSpPr>
          <p:nvPr>
            <p:ph type="title"/>
          </p:nvPr>
        </p:nvSpPr>
        <p:spPr>
          <a:xfrm>
            <a:off x="5773264" y="2731794"/>
            <a:ext cx="2378515" cy="697206"/>
          </a:xfrm>
        </p:spPr>
        <p:txBody>
          <a:bodyPr/>
          <a:lstStyle/>
          <a:p>
            <a:r>
              <a:rPr lang="en-US" dirty="0"/>
              <a:t>Green River College</a:t>
            </a:r>
          </a:p>
        </p:txBody>
      </p:sp>
      <p:pic>
        <p:nvPicPr>
          <p:cNvPr id="5" name="Content Placeholder 4" descr="Diagram&#10;&#10;Description automatically generated">
            <a:extLst>
              <a:ext uri="{FF2B5EF4-FFF2-40B4-BE49-F238E27FC236}">
                <a16:creationId xmlns:a16="http://schemas.microsoft.com/office/drawing/2014/main" id="{245EDE1F-A098-4ED5-4892-BC902B42D48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47472" y="1128409"/>
            <a:ext cx="5021238" cy="5387807"/>
          </a:xfrm>
        </p:spPr>
      </p:pic>
    </p:spTree>
    <p:extLst>
      <p:ext uri="{BB962C8B-B14F-4D97-AF65-F5344CB8AC3E}">
        <p14:creationId xmlns:p14="http://schemas.microsoft.com/office/powerpoint/2010/main" val="1405534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23F65-E924-F71B-42A1-096B62EB03AE}"/>
              </a:ext>
            </a:extLst>
          </p:cNvPr>
          <p:cNvSpPr>
            <a:spLocks noGrp="1"/>
          </p:cNvSpPr>
          <p:nvPr>
            <p:ph type="title"/>
          </p:nvPr>
        </p:nvSpPr>
        <p:spPr>
          <a:xfrm>
            <a:off x="7062280" y="3429000"/>
            <a:ext cx="1843291" cy="1203044"/>
          </a:xfrm>
        </p:spPr>
        <p:txBody>
          <a:bodyPr/>
          <a:lstStyle/>
          <a:p>
            <a:r>
              <a:rPr lang="en-US" dirty="0"/>
              <a:t>Grays Harbor College</a:t>
            </a:r>
          </a:p>
        </p:txBody>
      </p:sp>
      <p:pic>
        <p:nvPicPr>
          <p:cNvPr id="5" name="Content Placeholder 4" descr="Graphical user interface, website&#10;&#10;Description automatically generated">
            <a:extLst>
              <a:ext uri="{FF2B5EF4-FFF2-40B4-BE49-F238E27FC236}">
                <a16:creationId xmlns:a16="http://schemas.microsoft.com/office/drawing/2014/main" id="{21F3873C-4EEB-49BB-ED10-92EEFA3D070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2437" y="1322962"/>
            <a:ext cx="6467788" cy="5535038"/>
          </a:xfrm>
        </p:spPr>
      </p:pic>
    </p:spTree>
    <p:extLst>
      <p:ext uri="{BB962C8B-B14F-4D97-AF65-F5344CB8AC3E}">
        <p14:creationId xmlns:p14="http://schemas.microsoft.com/office/powerpoint/2010/main" val="121515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6CF7-F036-2A47-83CC-4AE47A731FC5}"/>
              </a:ext>
            </a:extLst>
          </p:cNvPr>
          <p:cNvSpPr>
            <a:spLocks noGrp="1"/>
          </p:cNvSpPr>
          <p:nvPr>
            <p:ph type="title"/>
          </p:nvPr>
        </p:nvSpPr>
        <p:spPr>
          <a:xfrm>
            <a:off x="479427" y="967153"/>
            <a:ext cx="8172204" cy="900557"/>
          </a:xfrm>
        </p:spPr>
        <p:txBody>
          <a:bodyPr/>
          <a:lstStyle/>
          <a:p>
            <a:r>
              <a:rPr lang="en-US" sz="1800" dirty="0">
                <a:latin typeface="Franklin Gothic Medium Cond" panose="020B0606030402020204" pitchFamily="34" charset="0"/>
              </a:rPr>
              <a:t>Tribal Leaders have a responsibility to build capacity in our communities, education is one of many tools, another is to raise the consciousness of others impacting Tribal communities. </a:t>
            </a:r>
          </a:p>
        </p:txBody>
      </p:sp>
      <p:pic>
        <p:nvPicPr>
          <p:cNvPr id="6" name="Content Placeholder 5">
            <a:extLst>
              <a:ext uri="{FF2B5EF4-FFF2-40B4-BE49-F238E27FC236}">
                <a16:creationId xmlns:a16="http://schemas.microsoft.com/office/drawing/2014/main" id="{D7261150-DB76-764E-B8A7-2C99A904BA3C}"/>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384239" y="1718828"/>
            <a:ext cx="9516413" cy="5139172"/>
          </a:xfrm>
        </p:spPr>
      </p:pic>
    </p:spTree>
    <p:extLst>
      <p:ext uri="{BB962C8B-B14F-4D97-AF65-F5344CB8AC3E}">
        <p14:creationId xmlns:p14="http://schemas.microsoft.com/office/powerpoint/2010/main" val="637595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0B4E7-589B-B8F8-D0C2-A16C01F53933}"/>
              </a:ext>
            </a:extLst>
          </p:cNvPr>
          <p:cNvSpPr>
            <a:spLocks noGrp="1"/>
          </p:cNvSpPr>
          <p:nvPr>
            <p:ph type="title"/>
          </p:nvPr>
        </p:nvSpPr>
        <p:spPr>
          <a:xfrm>
            <a:off x="2528191" y="912494"/>
            <a:ext cx="4534091" cy="509649"/>
          </a:xfrm>
        </p:spPr>
        <p:style>
          <a:lnRef idx="1">
            <a:schemeClr val="accent4"/>
          </a:lnRef>
          <a:fillRef idx="2">
            <a:schemeClr val="accent4"/>
          </a:fillRef>
          <a:effectRef idx="1">
            <a:schemeClr val="accent4"/>
          </a:effectRef>
          <a:fontRef idx="minor">
            <a:schemeClr val="dk1"/>
          </a:fontRef>
        </p:style>
        <p:txBody>
          <a:bodyPr/>
          <a:lstStyle/>
          <a:p>
            <a:r>
              <a:rPr lang="en-US" sz="2400" dirty="0"/>
              <a:t>WVC AIIS &amp; Workforce Education</a:t>
            </a:r>
          </a:p>
        </p:txBody>
      </p:sp>
      <p:pic>
        <p:nvPicPr>
          <p:cNvPr id="16" name="Content Placeholder 15">
            <a:extLst>
              <a:ext uri="{FF2B5EF4-FFF2-40B4-BE49-F238E27FC236}">
                <a16:creationId xmlns:a16="http://schemas.microsoft.com/office/drawing/2014/main" id="{2E665BF2-C50D-7F02-FD3C-94FB9FF1227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501155" y="1167318"/>
            <a:ext cx="4754215" cy="6152515"/>
          </a:xfrm>
        </p:spPr>
      </p:pic>
      <p:pic>
        <p:nvPicPr>
          <p:cNvPr id="20" name="Content Placeholder 19" descr="Graphical user interface, text, application, chat or text message&#10;&#10;Description automatically generated">
            <a:extLst>
              <a:ext uri="{FF2B5EF4-FFF2-40B4-BE49-F238E27FC236}">
                <a16:creationId xmlns:a16="http://schemas.microsoft.com/office/drawing/2014/main" id="{B9F76589-FB0D-91E7-5847-B96223791B8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335103" y="1422143"/>
            <a:ext cx="4534091" cy="4939746"/>
          </a:xfrm>
        </p:spPr>
      </p:pic>
      <p:sp>
        <p:nvSpPr>
          <p:cNvPr id="21" name="TextBox 20">
            <a:extLst>
              <a:ext uri="{FF2B5EF4-FFF2-40B4-BE49-F238E27FC236}">
                <a16:creationId xmlns:a16="http://schemas.microsoft.com/office/drawing/2014/main" id="{0BE479E2-D91A-7008-B4E9-29F9A5C0C8D5}"/>
              </a:ext>
            </a:extLst>
          </p:cNvPr>
          <p:cNvSpPr txBox="1"/>
          <p:nvPr/>
        </p:nvSpPr>
        <p:spPr>
          <a:xfrm>
            <a:off x="1089499" y="6361889"/>
            <a:ext cx="6965004" cy="369332"/>
          </a:xfrm>
          <a:prstGeom prst="rect">
            <a:avLst/>
          </a:prstGeom>
          <a:noFill/>
        </p:spPr>
        <p:txBody>
          <a:bodyPr wrap="square" rtlCol="0">
            <a:spAutoFit/>
          </a:bodyPr>
          <a:lstStyle/>
          <a:p>
            <a:r>
              <a:rPr lang="en-US" b="1" i="1" dirty="0"/>
              <a:t>FTE - Director Tribal Affairs and Special Initiatives reports to President</a:t>
            </a:r>
          </a:p>
        </p:txBody>
      </p:sp>
    </p:spTree>
    <p:extLst>
      <p:ext uri="{BB962C8B-B14F-4D97-AF65-F5344CB8AC3E}">
        <p14:creationId xmlns:p14="http://schemas.microsoft.com/office/powerpoint/2010/main" val="375003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7CFB-E0B7-A06C-2F38-7A5809E68F7A}"/>
              </a:ext>
            </a:extLst>
          </p:cNvPr>
          <p:cNvSpPr>
            <a:spLocks noGrp="1"/>
          </p:cNvSpPr>
          <p:nvPr>
            <p:ph type="title"/>
          </p:nvPr>
        </p:nvSpPr>
        <p:spPr>
          <a:xfrm>
            <a:off x="461962" y="1358074"/>
            <a:ext cx="8220075" cy="488950"/>
          </a:xfrm>
        </p:spPr>
        <p:txBody>
          <a:bodyPr/>
          <a:lstStyle/>
          <a:p>
            <a:r>
              <a:rPr lang="en-US" dirty="0"/>
              <a:t>Preserving Culture and Reclaiming Knowledge Systems</a:t>
            </a:r>
          </a:p>
        </p:txBody>
      </p:sp>
      <p:sp>
        <p:nvSpPr>
          <p:cNvPr id="3" name="Content Placeholder 2">
            <a:extLst>
              <a:ext uri="{FF2B5EF4-FFF2-40B4-BE49-F238E27FC236}">
                <a16:creationId xmlns:a16="http://schemas.microsoft.com/office/drawing/2014/main" id="{92EE6CAD-AACB-E5FC-91AA-344F0F1E1A10}"/>
              </a:ext>
            </a:extLst>
          </p:cNvPr>
          <p:cNvSpPr>
            <a:spLocks noGrp="1"/>
          </p:cNvSpPr>
          <p:nvPr>
            <p:ph sz="quarter" idx="13"/>
          </p:nvPr>
        </p:nvSpPr>
        <p:spPr/>
        <p:txBody>
          <a:bodyPr/>
          <a:lstStyle/>
          <a:p>
            <a:r>
              <a:rPr lang="en-US" dirty="0">
                <a:hlinkClick r:id="rId2"/>
              </a:rPr>
              <a:t>Home Page - Washington Indian Gaming Association</a:t>
            </a:r>
            <a:endParaRPr lang="en-US" dirty="0"/>
          </a:p>
          <a:p>
            <a:endParaRPr lang="en-US" dirty="0"/>
          </a:p>
        </p:txBody>
      </p:sp>
      <p:pic>
        <p:nvPicPr>
          <p:cNvPr id="8" name="Picture 7" descr="A picture containing sky, outdoor, water, person&#10;&#10;Description automatically generated">
            <a:extLst>
              <a:ext uri="{FF2B5EF4-FFF2-40B4-BE49-F238E27FC236}">
                <a16:creationId xmlns:a16="http://schemas.microsoft.com/office/drawing/2014/main" id="{BDF1BBCA-A20B-2B07-4D68-F23F9B1AC76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30962" y="2780074"/>
            <a:ext cx="4861668" cy="3243644"/>
          </a:xfrm>
          <a:prstGeom prst="rect">
            <a:avLst/>
          </a:prstGeom>
        </p:spPr>
      </p:pic>
      <p:sp>
        <p:nvSpPr>
          <p:cNvPr id="9" name="TextBox 8">
            <a:extLst>
              <a:ext uri="{FF2B5EF4-FFF2-40B4-BE49-F238E27FC236}">
                <a16:creationId xmlns:a16="http://schemas.microsoft.com/office/drawing/2014/main" id="{414523E6-DF64-FC1C-61C2-D588C970974D}"/>
              </a:ext>
            </a:extLst>
          </p:cNvPr>
          <p:cNvSpPr txBox="1"/>
          <p:nvPr/>
        </p:nvSpPr>
        <p:spPr>
          <a:xfrm>
            <a:off x="1830962" y="6208830"/>
            <a:ext cx="4861668" cy="230832"/>
          </a:xfrm>
          <a:prstGeom prst="rect">
            <a:avLst/>
          </a:prstGeom>
          <a:noFill/>
        </p:spPr>
        <p:txBody>
          <a:bodyPr wrap="square" rtlCol="0">
            <a:spAutoFit/>
          </a:bodyPr>
          <a:lstStyle/>
          <a:p>
            <a:r>
              <a:rPr lang="en-US" sz="900">
                <a:hlinkClick r:id="rId4" tooltip="https://nwifc.org/tribes-cautious-governors-toxics-reduction-plan-2/"/>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690454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47"/>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helf, book, indoor&#10;&#10;Description automatically generated">
            <a:extLst>
              <a:ext uri="{FF2B5EF4-FFF2-40B4-BE49-F238E27FC236}">
                <a16:creationId xmlns:a16="http://schemas.microsoft.com/office/drawing/2014/main" id="{4C4C8456-62C6-9F41-991E-E59C013271B2}"/>
              </a:ext>
            </a:extLst>
          </p:cNvPr>
          <p:cNvPicPr>
            <a:picLocks noChangeAspect="1"/>
          </p:cNvPicPr>
          <p:nvPr/>
        </p:nvPicPr>
        <p:blipFill rotWithShape="1">
          <a:blip r:embed="rId3"/>
          <a:srcRect r="15738"/>
          <a:stretch/>
        </p:blipFill>
        <p:spPr>
          <a:xfrm rot="5400000">
            <a:off x="161094" y="956139"/>
            <a:ext cx="5552475" cy="4942153"/>
          </a:xfrm>
          <a:prstGeom prst="rect">
            <a:avLst/>
          </a:prstGeom>
        </p:spPr>
      </p:pic>
      <p:sp>
        <p:nvSpPr>
          <p:cNvPr id="99" name="Right Triangle 9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89" y="623275"/>
            <a:ext cx="300913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Google Shape;348;g1101d128c05_1_236"/>
          <p:cNvSpPr txBox="1">
            <a:spLocks noGrp="1"/>
          </p:cNvSpPr>
          <p:nvPr>
            <p:ph type="title"/>
          </p:nvPr>
        </p:nvSpPr>
        <p:spPr>
          <a:xfrm>
            <a:off x="6039372" y="1056640"/>
            <a:ext cx="2398245" cy="3125746"/>
          </a:xfrm>
          <a:prstGeom prst="rect">
            <a:avLst/>
          </a:prstGeom>
        </p:spPr>
        <p:txBody>
          <a:bodyPr spcFirstLastPara="1" vert="horz" lIns="91440" tIns="45720" rIns="91440" bIns="45720" rtlCol="0" anchor="b" anchorCtr="0">
            <a:normAutofit fontScale="90000"/>
          </a:bodyPr>
          <a:lstStyle/>
          <a:p>
            <a:pPr>
              <a:spcBef>
                <a:spcPct val="0"/>
              </a:spcBef>
              <a:buSzPts val="5000"/>
            </a:pP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err="1">
                <a:solidFill>
                  <a:schemeClr val="tx1"/>
                </a:solidFill>
                <a:latin typeface="+mj-lt"/>
                <a:ea typeface="+mj-ea"/>
                <a:cs typeface="+mj-cs"/>
              </a:rPr>
              <a:t>Limlimt</a:t>
            </a:r>
            <a:r>
              <a:rPr lang="en-US" sz="1600" kern="1200" dirty="0">
                <a:solidFill>
                  <a:schemeClr val="tx1"/>
                </a:solidFill>
                <a:latin typeface="+mj-lt"/>
                <a:ea typeface="+mj-ea"/>
                <a:cs typeface="+mj-cs"/>
              </a:rPr>
              <a:t> (thank you) WSSSC AND WVC for </a:t>
            </a:r>
            <a:r>
              <a:rPr lang="en-US" sz="1600" dirty="0">
                <a:solidFill>
                  <a:schemeClr val="tx1"/>
                </a:solidFill>
                <a:latin typeface="+mj-lt"/>
              </a:rPr>
              <a:t>the invitation, and </a:t>
            </a:r>
            <a:r>
              <a:rPr lang="en-US" sz="1600" kern="1200" dirty="0">
                <a:solidFill>
                  <a:schemeClr val="tx1"/>
                </a:solidFill>
                <a:latin typeface="+mj-lt"/>
                <a:ea typeface="+mj-ea"/>
                <a:cs typeface="+mj-cs"/>
              </a:rPr>
              <a:t>for listening.</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Lynn </a:t>
            </a:r>
            <a:r>
              <a:rPr lang="en-US" sz="1600" kern="1200" dirty="0" err="1">
                <a:solidFill>
                  <a:schemeClr val="tx1"/>
                </a:solidFill>
                <a:latin typeface="+mj-lt"/>
                <a:ea typeface="+mj-ea"/>
                <a:cs typeface="+mj-cs"/>
              </a:rPr>
              <a:t>Palmanteer</a:t>
            </a:r>
            <a:r>
              <a:rPr lang="en-US" sz="1600" kern="1200" dirty="0">
                <a:solidFill>
                  <a:schemeClr val="tx1"/>
                </a:solidFill>
                <a:latin typeface="+mj-lt"/>
                <a:ea typeface="+mj-ea"/>
                <a:cs typeface="+mj-cs"/>
              </a:rPr>
              <a:t>-Holder, Director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Tribal Relations and Curriculum Development for</a:t>
            </a: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rPr>
              <a:t>Washington State Board of Community and Technical Colleges</a:t>
            </a:r>
            <a:br>
              <a:rPr lang="en-US" sz="1600" kern="1200" dirty="0">
                <a:solidFill>
                  <a:schemeClr val="tx1"/>
                </a:solidFill>
                <a:latin typeface="+mj-lt"/>
                <a:ea typeface="+mj-ea"/>
                <a:cs typeface="+mj-cs"/>
              </a:rPr>
            </a:br>
            <a:br>
              <a:rPr lang="en-US" sz="1600" kern="1200" dirty="0">
                <a:solidFill>
                  <a:schemeClr val="tx1"/>
                </a:solidFill>
                <a:latin typeface="+mj-lt"/>
                <a:ea typeface="+mj-ea"/>
                <a:cs typeface="+mj-cs"/>
              </a:rPr>
            </a:br>
            <a:r>
              <a:rPr lang="en-US" sz="1600" kern="1200" dirty="0">
                <a:solidFill>
                  <a:schemeClr val="tx1"/>
                </a:solidFill>
                <a:latin typeface="+mj-lt"/>
                <a:ea typeface="+mj-ea"/>
                <a:cs typeface="+mj-cs"/>
                <a:hlinkClick r:id="rId4">
                  <a:extLst>
                    <a:ext uri="{A12FA001-AC4F-418D-AE19-62706E023703}">
                      <ahyp:hlinkClr xmlns:ahyp="http://schemas.microsoft.com/office/drawing/2018/hyperlinkcolor" val="tx"/>
                    </a:ext>
                  </a:extLst>
                </a:hlinkClick>
              </a:rPr>
              <a:t>lpalmanteer-holder@sbctc.edu</a:t>
            </a:r>
            <a:r>
              <a:rPr lang="en-US" sz="1600" kern="1200" dirty="0">
                <a:solidFill>
                  <a:schemeClr val="tx1"/>
                </a:solidFill>
                <a:latin typeface="+mj-lt"/>
                <a:ea typeface="+mj-ea"/>
                <a:cs typeface="+mj-cs"/>
              </a:rPr>
              <a:t> </a:t>
            </a:r>
          </a:p>
        </p:txBody>
      </p:sp>
      <p:sp>
        <p:nvSpPr>
          <p:cNvPr id="3" name="Slide Number Placeholder 2">
            <a:extLst>
              <a:ext uri="{FF2B5EF4-FFF2-40B4-BE49-F238E27FC236}">
                <a16:creationId xmlns:a16="http://schemas.microsoft.com/office/drawing/2014/main" id="{5C26B154-9EE7-2842-B291-8B4358954C60}"/>
              </a:ext>
            </a:extLst>
          </p:cNvPr>
          <p:cNvSpPr>
            <a:spLocks noGrp="1"/>
          </p:cNvSpPr>
          <p:nvPr>
            <p:ph type="sldNum" idx="12"/>
          </p:nvPr>
        </p:nvSpPr>
        <p:spPr>
          <a:xfrm>
            <a:off x="7263516" y="4887261"/>
            <a:ext cx="1251834" cy="1008213"/>
          </a:xfrm>
        </p:spPr>
        <p:txBody>
          <a:bodyPr spcFirstLastPara="1" vert="horz" lIns="91440" tIns="45720" rIns="91440" bIns="45720" rtlCol="0" anchor="ctr" anchorCtr="0">
            <a:normAutofit/>
          </a:bodyPr>
          <a:lstStyle/>
          <a:p>
            <a:pPr defTabSz="914400">
              <a:lnSpc>
                <a:spcPct val="90000"/>
              </a:lnSpc>
              <a:spcAft>
                <a:spcPts val="600"/>
              </a:spcAft>
              <a:buClrTx/>
              <a:buSzTx/>
              <a:defRPr/>
            </a:pPr>
            <a:fld id="{00000000-1234-1234-1234-123412341234}" type="slidenum">
              <a:rPr lang="en-US" sz="5700">
                <a:solidFill>
                  <a:srgbClr val="FFFFFF"/>
                </a:solidFill>
                <a:latin typeface="+mn-lt"/>
                <a:ea typeface="+mn-ea"/>
                <a:cs typeface="+mn-cs"/>
              </a:rPr>
              <a:pPr defTabSz="914400">
                <a:lnSpc>
                  <a:spcPct val="90000"/>
                </a:lnSpc>
                <a:spcAft>
                  <a:spcPts val="600"/>
                </a:spcAft>
                <a:buClrTx/>
                <a:buSzTx/>
                <a:defRPr/>
              </a:pPr>
              <a:t>22</a:t>
            </a:fld>
            <a:endParaRPr lang="en-US" sz="5700">
              <a:solidFill>
                <a:srgbClr val="FFFFFF"/>
              </a:solidFill>
              <a:latin typeface="+mn-lt"/>
              <a:ea typeface="+mn-ea"/>
              <a:cs typeface="+mn-cs"/>
            </a:endParaRPr>
          </a:p>
        </p:txBody>
      </p:sp>
      <p:sp>
        <p:nvSpPr>
          <p:cNvPr id="2" name="TextBox 1">
            <a:extLst>
              <a:ext uri="{FF2B5EF4-FFF2-40B4-BE49-F238E27FC236}">
                <a16:creationId xmlns:a16="http://schemas.microsoft.com/office/drawing/2014/main" id="{88328DAB-B320-5D53-3343-F4D65EA61264}"/>
              </a:ext>
            </a:extLst>
          </p:cNvPr>
          <p:cNvSpPr txBox="1"/>
          <p:nvPr/>
        </p:nvSpPr>
        <p:spPr>
          <a:xfrm>
            <a:off x="1848084" y="140823"/>
            <a:ext cx="3560324" cy="369332"/>
          </a:xfrm>
          <a:prstGeom prst="rect">
            <a:avLst/>
          </a:prstGeom>
          <a:noFill/>
        </p:spPr>
        <p:txBody>
          <a:bodyPr wrap="square" rtlCol="0">
            <a:spAutoFit/>
          </a:bodyPr>
          <a:lstStyle/>
          <a:p>
            <a:r>
              <a:rPr lang="en-US" dirty="0"/>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48"/>
                                        </p:tgtEl>
                                        <p:attrNameLst>
                                          <p:attrName>style.visibility</p:attrName>
                                        </p:attrNameLst>
                                      </p:cBhvr>
                                      <p:to>
                                        <p:strVal val="visible"/>
                                      </p:to>
                                    </p:set>
                                    <p:animEffect transition="in" filter="fade">
                                      <p:cBhvr>
                                        <p:cTn id="7" dur="4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C8732-1FA4-B786-E9F3-ED6BD031338F}"/>
              </a:ext>
            </a:extLst>
          </p:cNvPr>
          <p:cNvSpPr>
            <a:spLocks noGrp="1"/>
          </p:cNvSpPr>
          <p:nvPr>
            <p:ph type="title"/>
          </p:nvPr>
        </p:nvSpPr>
        <p:spPr>
          <a:xfrm>
            <a:off x="479426" y="1363921"/>
            <a:ext cx="8100160" cy="669102"/>
          </a:xfrm>
        </p:spPr>
        <p:txBody>
          <a:bodyPr/>
          <a:lstStyle/>
          <a:p>
            <a:pPr algn="ctr"/>
            <a:r>
              <a:rPr lang="en-US" sz="2800" dirty="0"/>
              <a:t>Why Tribal Relations and Curriculum Development?</a:t>
            </a:r>
          </a:p>
        </p:txBody>
      </p:sp>
      <p:sp>
        <p:nvSpPr>
          <p:cNvPr id="3" name="Content Placeholder 2">
            <a:extLst>
              <a:ext uri="{FF2B5EF4-FFF2-40B4-BE49-F238E27FC236}">
                <a16:creationId xmlns:a16="http://schemas.microsoft.com/office/drawing/2014/main" id="{81B9E4B0-3F0C-D964-8EA0-E1AFB02D295D}"/>
              </a:ext>
            </a:extLst>
          </p:cNvPr>
          <p:cNvSpPr>
            <a:spLocks noGrp="1"/>
          </p:cNvSpPr>
          <p:nvPr>
            <p:ph sz="quarter" idx="12"/>
          </p:nvPr>
        </p:nvSpPr>
        <p:spPr>
          <a:xfrm>
            <a:off x="479426" y="2033023"/>
            <a:ext cx="3780848" cy="4114800"/>
          </a:xfrm>
        </p:spPr>
        <p:txBody>
          <a:bodyPr/>
          <a:lstStyle/>
          <a:p>
            <a:r>
              <a:rPr lang="en-US" b="1" dirty="0">
                <a:solidFill>
                  <a:srgbClr val="002060"/>
                </a:solidFill>
              </a:rPr>
              <a:t>What? </a:t>
            </a:r>
            <a:r>
              <a:rPr lang="en-US" dirty="0"/>
              <a:t>A number of WA CTCs mobilized to expand AIIS and Custom Programs with Tribes. </a:t>
            </a:r>
          </a:p>
          <a:p>
            <a:r>
              <a:rPr lang="en-US" b="1" dirty="0">
                <a:solidFill>
                  <a:srgbClr val="002060"/>
                </a:solidFill>
              </a:rPr>
              <a:t>Who? </a:t>
            </a:r>
            <a:r>
              <a:rPr lang="en-US" dirty="0"/>
              <a:t>Tribes and K12 Schools are interested in stronger working relationships with CTCs and Four-Year Universities. </a:t>
            </a:r>
          </a:p>
          <a:p>
            <a:r>
              <a:rPr lang="en-US" b="1" dirty="0">
                <a:solidFill>
                  <a:srgbClr val="002060"/>
                </a:solidFill>
              </a:rPr>
              <a:t>How? </a:t>
            </a:r>
            <a:r>
              <a:rPr lang="en-US" dirty="0"/>
              <a:t>Tribal Consultation and Government-To-Government Relationship Building RCW 43.376</a:t>
            </a:r>
          </a:p>
          <a:p>
            <a:r>
              <a:rPr lang="en-US" b="1" dirty="0">
                <a:solidFill>
                  <a:srgbClr val="002060"/>
                </a:solidFill>
              </a:rPr>
              <a:t>Why? </a:t>
            </a:r>
            <a:r>
              <a:rPr lang="en-US" dirty="0"/>
              <a:t>Workforce Education and Training needs are not getting met locally, Tribes are sending staff outside area for training. </a:t>
            </a:r>
          </a:p>
          <a:p>
            <a:endParaRPr lang="en-US" dirty="0"/>
          </a:p>
        </p:txBody>
      </p:sp>
      <p:sp>
        <p:nvSpPr>
          <p:cNvPr id="4" name="Content Placeholder 3">
            <a:extLst>
              <a:ext uri="{FF2B5EF4-FFF2-40B4-BE49-F238E27FC236}">
                <a16:creationId xmlns:a16="http://schemas.microsoft.com/office/drawing/2014/main" id="{6BAF3E0C-58C5-EACA-FE0F-5E7CAB67E9C3}"/>
              </a:ext>
            </a:extLst>
          </p:cNvPr>
          <p:cNvSpPr>
            <a:spLocks noGrp="1"/>
          </p:cNvSpPr>
          <p:nvPr>
            <p:ph sz="quarter" idx="13"/>
          </p:nvPr>
        </p:nvSpPr>
        <p:spPr>
          <a:xfrm>
            <a:off x="4572000" y="2033023"/>
            <a:ext cx="3780848" cy="4114800"/>
          </a:xfrm>
        </p:spPr>
        <p:txBody>
          <a:bodyPr/>
          <a:lstStyle/>
          <a:p>
            <a:r>
              <a:rPr lang="en-US" b="1" u="sng" dirty="0"/>
              <a:t>PILOT CTC Models</a:t>
            </a:r>
          </a:p>
          <a:p>
            <a:r>
              <a:rPr lang="en-US" dirty="0"/>
              <a:t>Green River College</a:t>
            </a:r>
          </a:p>
          <a:p>
            <a:r>
              <a:rPr lang="en-US" dirty="0"/>
              <a:t>Wenatchee Valley College</a:t>
            </a:r>
          </a:p>
          <a:p>
            <a:r>
              <a:rPr lang="en-US" dirty="0"/>
              <a:t>Seattle Central College</a:t>
            </a:r>
          </a:p>
          <a:p>
            <a:r>
              <a:rPr lang="en-US" dirty="0"/>
              <a:t>Cascadia College </a:t>
            </a:r>
          </a:p>
          <a:p>
            <a:r>
              <a:rPr lang="en-US" dirty="0"/>
              <a:t>Yakima College</a:t>
            </a:r>
          </a:p>
          <a:p>
            <a:r>
              <a:rPr lang="en-US" dirty="0"/>
              <a:t>Gray’s Harbor College</a:t>
            </a:r>
          </a:p>
          <a:p>
            <a:r>
              <a:rPr lang="en-US" dirty="0"/>
              <a:t>Peninsula College</a:t>
            </a:r>
          </a:p>
          <a:p>
            <a:r>
              <a:rPr lang="en-US" dirty="0">
                <a:highlight>
                  <a:srgbClr val="FFFF00"/>
                </a:highlight>
              </a:rPr>
              <a:t>*Spokane Community College</a:t>
            </a:r>
          </a:p>
          <a:p>
            <a:r>
              <a:rPr lang="en-US" dirty="0"/>
              <a:t>Highland College</a:t>
            </a:r>
          </a:p>
          <a:p>
            <a:r>
              <a:rPr lang="en-US" dirty="0"/>
              <a:t>Pierce College</a:t>
            </a:r>
          </a:p>
          <a:p>
            <a:endParaRPr lang="en-US" dirty="0"/>
          </a:p>
        </p:txBody>
      </p:sp>
      <p:sp>
        <p:nvSpPr>
          <p:cNvPr id="5" name="TextBox 4">
            <a:extLst>
              <a:ext uri="{FF2B5EF4-FFF2-40B4-BE49-F238E27FC236}">
                <a16:creationId xmlns:a16="http://schemas.microsoft.com/office/drawing/2014/main" id="{BD4121D4-65F5-2EAA-3833-BAC73E6B9165}"/>
              </a:ext>
            </a:extLst>
          </p:cNvPr>
          <p:cNvSpPr txBox="1"/>
          <p:nvPr/>
        </p:nvSpPr>
        <p:spPr>
          <a:xfrm>
            <a:off x="4529506" y="6303523"/>
            <a:ext cx="3544451" cy="369332"/>
          </a:xfrm>
          <a:prstGeom prst="rect">
            <a:avLst/>
          </a:prstGeom>
          <a:noFill/>
        </p:spPr>
        <p:txBody>
          <a:bodyPr wrap="square" rtlCol="0">
            <a:spAutoFit/>
          </a:bodyPr>
          <a:lstStyle/>
          <a:p>
            <a:r>
              <a:rPr lang="en-US" dirty="0">
                <a:highlight>
                  <a:srgbClr val="FFFF00"/>
                </a:highlight>
              </a:rPr>
              <a:t>*Not Confirmed</a:t>
            </a:r>
          </a:p>
        </p:txBody>
      </p:sp>
    </p:spTree>
    <p:extLst>
      <p:ext uri="{BB962C8B-B14F-4D97-AF65-F5344CB8AC3E}">
        <p14:creationId xmlns:p14="http://schemas.microsoft.com/office/powerpoint/2010/main" val="1973588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2"/>
          <p:cNvPicPr preferRelativeResize="0"/>
          <p:nvPr/>
        </p:nvPicPr>
        <p:blipFill rotWithShape="1">
          <a:blip r:embed="rId3">
            <a:alphaModFix/>
          </a:blip>
          <a:srcRect/>
          <a:stretch/>
        </p:blipFill>
        <p:spPr>
          <a:xfrm>
            <a:off x="3351824" y="962069"/>
            <a:ext cx="4566994" cy="5302544"/>
          </a:xfrm>
          <a:prstGeom prst="rect">
            <a:avLst/>
          </a:prstGeom>
          <a:noFill/>
          <a:ln>
            <a:noFill/>
          </a:ln>
        </p:spPr>
      </p:pic>
      <p:pic>
        <p:nvPicPr>
          <p:cNvPr id="113" name="Google Shape;113;p2"/>
          <p:cNvPicPr preferRelativeResize="0"/>
          <p:nvPr/>
        </p:nvPicPr>
        <p:blipFill rotWithShape="1">
          <a:blip r:embed="rId4">
            <a:alphaModFix/>
          </a:blip>
          <a:srcRect/>
          <a:stretch/>
        </p:blipFill>
        <p:spPr>
          <a:xfrm>
            <a:off x="7456884" y="5514975"/>
            <a:ext cx="1574275" cy="371475"/>
          </a:xfrm>
          <a:prstGeom prst="rect">
            <a:avLst/>
          </a:prstGeom>
          <a:noFill/>
          <a:ln>
            <a:noFill/>
          </a:ln>
        </p:spPr>
      </p:pic>
      <p:sp>
        <p:nvSpPr>
          <p:cNvPr id="114" name="Google Shape;114;p2"/>
          <p:cNvSpPr txBox="1"/>
          <p:nvPr/>
        </p:nvSpPr>
        <p:spPr>
          <a:xfrm>
            <a:off x="350195" y="983006"/>
            <a:ext cx="2626469" cy="3254715"/>
          </a:xfrm>
          <a:prstGeom prst="rect">
            <a:avLst/>
          </a:prstGeom>
          <a:ln/>
        </p:spPr>
        <p:style>
          <a:lnRef idx="1">
            <a:schemeClr val="accent1"/>
          </a:lnRef>
          <a:fillRef idx="3">
            <a:schemeClr val="accent1"/>
          </a:fillRef>
          <a:effectRef idx="2">
            <a:schemeClr val="accent1"/>
          </a:effectRef>
          <a:fontRef idx="minor">
            <a:schemeClr val="lt1"/>
          </a:fontRef>
        </p:style>
        <p:txBody>
          <a:bodyPr spcFirstLastPara="1" wrap="square" lIns="68569" tIns="68569" rIns="68569" bIns="68569" anchor="t" anchorCtr="0">
            <a:spAutoFit/>
          </a:bodyPr>
          <a:lstStyle/>
          <a:p>
            <a:r>
              <a:rPr lang="en-US" sz="3375">
                <a:latin typeface="Calibri"/>
                <a:ea typeface="Calibri"/>
                <a:cs typeface="Calibri"/>
                <a:sym typeface="Calibri"/>
              </a:rPr>
              <a:t>Washington State Community &amp; Technical Colleges</a:t>
            </a:r>
          </a:p>
          <a:p>
            <a:r>
              <a:rPr lang="en-US" sz="3375">
                <a:latin typeface="Calibri"/>
                <a:ea typeface="Calibri"/>
                <a:cs typeface="Calibri"/>
                <a:sym typeface="Calibri"/>
              </a:rPr>
              <a:t>Map</a:t>
            </a:r>
            <a:endParaRPr sz="3375">
              <a:latin typeface="Calibri"/>
              <a:ea typeface="Calibri"/>
              <a:cs typeface="Calibri"/>
              <a:sym typeface="Calibri"/>
            </a:endParaRPr>
          </a:p>
        </p:txBody>
      </p:sp>
      <p:pic>
        <p:nvPicPr>
          <p:cNvPr id="115" name="Google Shape;115;p2"/>
          <p:cNvPicPr preferRelativeResize="0"/>
          <p:nvPr/>
        </p:nvPicPr>
        <p:blipFill>
          <a:blip r:embed="rId5">
            <a:alphaModFix/>
          </a:blip>
          <a:stretch>
            <a:fillRect/>
          </a:stretch>
        </p:blipFill>
        <p:spPr>
          <a:xfrm>
            <a:off x="3351824" y="447472"/>
            <a:ext cx="5208515" cy="4080185"/>
          </a:xfrm>
          <a:prstGeom prst="rect">
            <a:avLst/>
          </a:prstGeom>
          <a:noFill/>
          <a:ln>
            <a:noFill/>
          </a:ln>
        </p:spPr>
      </p:pic>
      <p:sp>
        <p:nvSpPr>
          <p:cNvPr id="2" name="Slide Number Placeholder 1">
            <a:extLst>
              <a:ext uri="{FF2B5EF4-FFF2-40B4-BE49-F238E27FC236}">
                <a16:creationId xmlns:a16="http://schemas.microsoft.com/office/drawing/2014/main" id="{3352B8F8-A5C3-A44D-9580-EB111694E1BA}"/>
              </a:ext>
            </a:extLst>
          </p:cNvPr>
          <p:cNvSpPr>
            <a:spLocks noGrp="1"/>
          </p:cNvSpPr>
          <p:nvPr>
            <p:ph type="sldNum" idx="12"/>
          </p:nvPr>
        </p:nvSpPr>
        <p:spPr/>
        <p:txBody>
          <a:bodyPr/>
          <a:lstStyle/>
          <a:p>
            <a:fld id="{00000000-1234-1234-1234-123412341234}"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1101d128c05_1_55"/>
          <p:cNvSpPr/>
          <p:nvPr/>
        </p:nvSpPr>
        <p:spPr>
          <a:xfrm>
            <a:off x="0" y="333613"/>
            <a:ext cx="8968902" cy="5969909"/>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47" name="Google Shape;247;g1101d128c05_1_55"/>
          <p:cNvSpPr/>
          <p:nvPr/>
        </p:nvSpPr>
        <p:spPr>
          <a:xfrm rot="-2700000" flipH="1">
            <a:off x="-282565" y="667183"/>
            <a:ext cx="1371491" cy="1033316"/>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48" name="Google Shape;248;g1101d128c05_1_55"/>
          <p:cNvSpPr/>
          <p:nvPr/>
        </p:nvSpPr>
        <p:spPr>
          <a:xfrm rot="-2700000" flipH="1">
            <a:off x="668754" y="1173850"/>
            <a:ext cx="483980" cy="483980"/>
          </a:xfrm>
          <a:prstGeom prst="rect">
            <a:avLst/>
          </a:prstGeom>
          <a:solidFill>
            <a:schemeClr val="accent1">
              <a:alpha val="2980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49" name="Google Shape;249;g1101d128c05_1_55"/>
          <p:cNvSpPr/>
          <p:nvPr/>
        </p:nvSpPr>
        <p:spPr>
          <a:xfrm rot="-2700000" flipH="1">
            <a:off x="7532673" y="1348580"/>
            <a:ext cx="515481" cy="515481"/>
          </a:xfrm>
          <a:prstGeom prst="rect">
            <a:avLst/>
          </a:prstGeom>
          <a:solidFill>
            <a:schemeClr val="accent4">
              <a:alpha val="2980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0" name="Google Shape;250;g1101d128c05_1_55"/>
          <p:cNvSpPr/>
          <p:nvPr/>
        </p:nvSpPr>
        <p:spPr>
          <a:xfrm rot="10800000" flipH="1">
            <a:off x="7017483" y="857250"/>
            <a:ext cx="2126518" cy="1110628"/>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2" name="Google Shape;252;g1101d128c05_1_55"/>
          <p:cNvSpPr txBox="1">
            <a:spLocks noGrp="1"/>
          </p:cNvSpPr>
          <p:nvPr>
            <p:ph type="sldNum" idx="12"/>
          </p:nvPr>
        </p:nvSpPr>
        <p:spPr>
          <a:xfrm>
            <a:off x="6604000" y="5624513"/>
            <a:ext cx="2057400" cy="273825"/>
          </a:xfrm>
          <a:prstGeom prst="rect">
            <a:avLst/>
          </a:prstGeom>
          <a:noFill/>
          <a:ln>
            <a:noFill/>
          </a:ln>
        </p:spPr>
        <p:txBody>
          <a:bodyPr spcFirstLastPara="1" wrap="square" lIns="68569" tIns="34275" rIns="68569" bIns="34275" anchor="ctr" anchorCtr="0">
            <a:normAutofit/>
          </a:bodyPr>
          <a:lstStyle/>
          <a:p>
            <a:fld id="{00000000-1234-1234-1234-123412341234}" type="slidenum">
              <a:rPr lang="en-US"/>
              <a:pPr/>
              <a:t>5</a:t>
            </a:fld>
            <a:endParaRPr/>
          </a:p>
        </p:txBody>
      </p:sp>
      <p:sp>
        <p:nvSpPr>
          <p:cNvPr id="253" name="Google Shape;253;g1101d128c05_1_55"/>
          <p:cNvSpPr/>
          <p:nvPr/>
        </p:nvSpPr>
        <p:spPr>
          <a:xfrm flipH="1">
            <a:off x="5982193" y="5443876"/>
            <a:ext cx="1120950" cy="556875"/>
          </a:xfrm>
          <a:prstGeom prst="triangle">
            <a:avLst>
              <a:gd name="adj" fmla="val 50000"/>
            </a:avLst>
          </a:prstGeom>
          <a:solidFill>
            <a:schemeClr val="accent1">
              <a:alpha val="2980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254" name="Google Shape;254;g1101d128c05_1_55" descr="Diagram, map&#10;&#10;Description automatically generated"/>
          <p:cNvPicPr preferRelativeResize="0">
            <a:picLocks noGrp="1"/>
          </p:cNvPicPr>
          <p:nvPr>
            <p:ph type="body" idx="1"/>
          </p:nvPr>
        </p:nvPicPr>
        <p:blipFill rotWithShape="1">
          <a:blip r:embed="rId3">
            <a:alphaModFix/>
          </a:blip>
          <a:srcRect/>
          <a:stretch/>
        </p:blipFill>
        <p:spPr>
          <a:xfrm>
            <a:off x="513588" y="1466117"/>
            <a:ext cx="7478550" cy="4610025"/>
          </a:xfrm>
          <a:prstGeom prst="rect">
            <a:avLst/>
          </a:prstGeom>
          <a:noFill/>
          <a:ln>
            <a:noFill/>
          </a:ln>
        </p:spPr>
      </p:pic>
      <p:sp>
        <p:nvSpPr>
          <p:cNvPr id="255" name="Google Shape;255;g1101d128c05_1_55"/>
          <p:cNvSpPr/>
          <p:nvPr/>
        </p:nvSpPr>
        <p:spPr>
          <a:xfrm flipH="1">
            <a:off x="5703137" y="5697107"/>
            <a:ext cx="611100" cy="303750"/>
          </a:xfrm>
          <a:prstGeom prst="triangle">
            <a:avLst>
              <a:gd name="adj" fmla="val 50000"/>
            </a:avLst>
          </a:prstGeom>
          <a:solidFill>
            <a:schemeClr val="accent1">
              <a:alpha val="29800"/>
            </a:schemeClr>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56" name="Google Shape;256;g1101d128c05_1_55"/>
          <p:cNvSpPr txBox="1"/>
          <p:nvPr/>
        </p:nvSpPr>
        <p:spPr>
          <a:xfrm>
            <a:off x="2181845" y="1023184"/>
            <a:ext cx="4422155" cy="346218"/>
          </a:xfrm>
          <a:prstGeom prst="rect">
            <a:avLst/>
          </a:prstGeom>
          <a:noFill/>
          <a:ln>
            <a:noFill/>
          </a:ln>
        </p:spPr>
        <p:txBody>
          <a:bodyPr spcFirstLastPara="1" wrap="square" lIns="68569" tIns="34275" rIns="68569" bIns="34275" anchor="t" anchorCtr="0">
            <a:spAutoFit/>
          </a:bodyPr>
          <a:lstStyle/>
          <a:p>
            <a:pPr algn="ctr"/>
            <a:r>
              <a:rPr lang="en-US" b="1">
                <a:solidFill>
                  <a:srgbClr val="002060"/>
                </a:solidFill>
                <a:latin typeface="Libre Franklin Black"/>
                <a:ea typeface="Libre Franklin Black"/>
                <a:cs typeface="Libre Franklin Black"/>
                <a:sym typeface="Libre Franklin Black"/>
              </a:rPr>
              <a:t>WA 29 Federally Recognized Tribes</a:t>
            </a:r>
            <a:endParaRPr sz="135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101d128c05_1_70"/>
          <p:cNvSpPr txBox="1">
            <a:spLocks noGrp="1"/>
          </p:cNvSpPr>
          <p:nvPr>
            <p:ph type="title"/>
          </p:nvPr>
        </p:nvSpPr>
        <p:spPr>
          <a:xfrm>
            <a:off x="284340" y="1236727"/>
            <a:ext cx="2629125" cy="550125"/>
          </a:xfrm>
          <a:prstGeom prst="rect">
            <a:avLst/>
          </a:prstGeom>
          <a:noFill/>
          <a:ln>
            <a:noFill/>
          </a:ln>
        </p:spPr>
        <p:txBody>
          <a:bodyPr spcFirstLastPara="1" vert="horz" wrap="square" lIns="68569" tIns="34275" rIns="68569" bIns="34275" rtlCol="0" anchor="ctr" anchorCtr="0">
            <a:normAutofit fontScale="90000"/>
          </a:bodyPr>
          <a:lstStyle/>
          <a:p>
            <a:pPr>
              <a:buSzPct val="100000"/>
            </a:pPr>
            <a:br>
              <a:rPr lang="en-US" b="1">
                <a:latin typeface="Arial"/>
                <a:ea typeface="Arial"/>
                <a:cs typeface="Arial"/>
                <a:sym typeface="Arial"/>
              </a:rPr>
            </a:br>
            <a:r>
              <a:rPr lang="en-US" b="1">
                <a:latin typeface="Arial"/>
                <a:ea typeface="Arial"/>
                <a:cs typeface="Arial"/>
                <a:sym typeface="Arial"/>
              </a:rPr>
              <a:t>WA STATE</a:t>
            </a:r>
            <a:br>
              <a:rPr lang="en-US"/>
            </a:br>
            <a:endParaRPr/>
          </a:p>
        </p:txBody>
      </p:sp>
      <p:sp>
        <p:nvSpPr>
          <p:cNvPr id="262" name="Google Shape;262;g1101d128c05_1_70"/>
          <p:cNvSpPr txBox="1">
            <a:spLocks noGrp="1"/>
          </p:cNvSpPr>
          <p:nvPr>
            <p:ph type="body" idx="1"/>
          </p:nvPr>
        </p:nvSpPr>
        <p:spPr>
          <a:xfrm>
            <a:off x="218093" y="949600"/>
            <a:ext cx="2632157" cy="5143500"/>
          </a:xfrm>
          <a:prstGeom prst="rect">
            <a:avLst/>
          </a:prstGeom>
          <a:noFill/>
          <a:ln>
            <a:noFill/>
          </a:ln>
        </p:spPr>
        <p:txBody>
          <a:bodyPr spcFirstLastPara="1" wrap="square" lIns="68569" tIns="34275" rIns="68569" bIns="34275" anchor="t" anchorCtr="0">
            <a:normAutofit fontScale="92500" lnSpcReduction="20000"/>
          </a:bodyPr>
          <a:lstStyle/>
          <a:p>
            <a:pPr marL="0" indent="0" algn="ctr">
              <a:spcBef>
                <a:spcPts val="0"/>
              </a:spcBef>
              <a:buSzPct val="100000"/>
              <a:buNone/>
            </a:pPr>
            <a:endParaRPr sz="2400" b="1"/>
          </a:p>
          <a:p>
            <a:pPr marL="171450" indent="-160019">
              <a:buSzPct val="100000"/>
            </a:pPr>
            <a:r>
              <a:rPr lang="en-US" sz="2400"/>
              <a:t>295 WA State Public School Districts</a:t>
            </a:r>
            <a:endParaRPr/>
          </a:p>
          <a:p>
            <a:pPr marL="0" indent="0">
              <a:buSzPct val="100000"/>
              <a:buNone/>
            </a:pPr>
            <a:endParaRPr sz="2400"/>
          </a:p>
          <a:p>
            <a:pPr marL="171450" indent="-160019">
              <a:buSzPct val="100000"/>
            </a:pPr>
            <a:r>
              <a:rPr lang="en-US" sz="2400"/>
              <a:t>9 Educational Service Districts</a:t>
            </a:r>
            <a:endParaRPr/>
          </a:p>
          <a:p>
            <a:pPr marL="0" indent="0">
              <a:buSzPct val="100000"/>
              <a:buNone/>
            </a:pPr>
            <a:endParaRPr sz="2400"/>
          </a:p>
          <a:p>
            <a:pPr marL="171450" indent="-160019">
              <a:buSzPct val="100000"/>
            </a:pPr>
            <a:r>
              <a:rPr lang="en-US" sz="2400"/>
              <a:t>7 State-Tribal Education Compact Schools</a:t>
            </a:r>
            <a:endParaRPr/>
          </a:p>
          <a:p>
            <a:pPr marL="0" indent="0">
              <a:buSzPct val="100000"/>
              <a:buNone/>
            </a:pPr>
            <a:endParaRPr sz="2400"/>
          </a:p>
          <a:p>
            <a:pPr marL="171450" indent="-160019">
              <a:buSzPct val="100000"/>
            </a:pPr>
            <a:r>
              <a:rPr lang="en-US" sz="2400"/>
              <a:t>34 Community &amp; Technical Colleges</a:t>
            </a:r>
            <a:endParaRPr/>
          </a:p>
          <a:p>
            <a:pPr marL="0" indent="0">
              <a:buSzPct val="100000"/>
              <a:buNone/>
            </a:pPr>
            <a:endParaRPr sz="2400"/>
          </a:p>
          <a:p>
            <a:pPr marL="171450" indent="-160019">
              <a:buSzPct val="100000"/>
            </a:pPr>
            <a:r>
              <a:rPr lang="en-US" sz="2400"/>
              <a:t>6 Public Four-Year Colleges &amp; Universities</a:t>
            </a:r>
            <a:endParaRPr/>
          </a:p>
          <a:p>
            <a:pPr marL="0" indent="0">
              <a:buSzPct val="100000"/>
              <a:buNone/>
            </a:pPr>
            <a:endParaRPr sz="1500"/>
          </a:p>
        </p:txBody>
      </p:sp>
      <p:sp>
        <p:nvSpPr>
          <p:cNvPr id="263" name="Google Shape;263;g1101d128c05_1_70"/>
          <p:cNvSpPr/>
          <p:nvPr/>
        </p:nvSpPr>
        <p:spPr>
          <a:xfrm>
            <a:off x="3479292" y="857250"/>
            <a:ext cx="5664600" cy="5143500"/>
          </a:xfrm>
          <a:prstGeom prst="rect">
            <a:avLst/>
          </a:prstGeom>
          <a:solidFill>
            <a:srgbClr val="C8CACA"/>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264" name="Google Shape;264;g1101d128c05_1_70"/>
          <p:cNvSpPr/>
          <p:nvPr/>
        </p:nvSpPr>
        <p:spPr>
          <a:xfrm>
            <a:off x="3842766" y="1275588"/>
            <a:ext cx="4938075" cy="4304475"/>
          </a:xfrm>
          <a:prstGeom prst="roundRect">
            <a:avLst>
              <a:gd name="adj" fmla="val 0"/>
            </a:avLst>
          </a:prstGeom>
          <a:solidFill>
            <a:srgbClr val="FFFFFF"/>
          </a:solidFill>
          <a:ln w="9525" cap="flat" cmpd="sng">
            <a:solidFill>
              <a:srgbClr val="C8CACA"/>
            </a:solidFill>
            <a:prstDash val="solid"/>
            <a:miter lim="800000"/>
            <a:headEnd type="none" w="sm" len="sm"/>
            <a:tailEnd type="none" w="sm" len="sm"/>
          </a:ln>
          <a:effectLst>
            <a:outerShdw blurRad="57150" dist="19050" dir="5400000" algn="t" rotWithShape="0">
              <a:srgbClr val="000000">
                <a:alpha val="62750"/>
              </a:srgbClr>
            </a:outerShdw>
          </a:effectLst>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pic>
        <p:nvPicPr>
          <p:cNvPr id="265" name="Google Shape;265;g1101d128c05_1_70" descr="Map&#10;&#10;Description automatically generated"/>
          <p:cNvPicPr preferRelativeResize="0"/>
          <p:nvPr/>
        </p:nvPicPr>
        <p:blipFill rotWithShape="1">
          <a:blip r:embed="rId3">
            <a:alphaModFix/>
          </a:blip>
          <a:srcRect/>
          <a:stretch/>
        </p:blipFill>
        <p:spPr>
          <a:xfrm>
            <a:off x="2850358" y="949600"/>
            <a:ext cx="6293642" cy="5051150"/>
          </a:xfrm>
          <a:prstGeom prst="rect">
            <a:avLst/>
          </a:prstGeom>
          <a:noFill/>
          <a:ln>
            <a:noFill/>
          </a:ln>
        </p:spPr>
      </p:pic>
      <p:sp>
        <p:nvSpPr>
          <p:cNvPr id="266" name="Google Shape;266;g1101d128c05_1_70"/>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101d128c05_1_96"/>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7</a:t>
            </a:fld>
            <a:endParaRPr/>
          </a:p>
        </p:txBody>
      </p:sp>
      <p:grpSp>
        <p:nvGrpSpPr>
          <p:cNvPr id="290" name="Google Shape;290;g1101d128c05_1_96"/>
          <p:cNvGrpSpPr/>
          <p:nvPr/>
        </p:nvGrpSpPr>
        <p:grpSpPr>
          <a:xfrm>
            <a:off x="1299859" y="1175885"/>
            <a:ext cx="6186791" cy="4614381"/>
            <a:chOff x="1217641" y="20310"/>
            <a:chExt cx="5692859" cy="5095604"/>
          </a:xfrm>
        </p:grpSpPr>
        <p:sp>
          <p:nvSpPr>
            <p:cNvPr id="291" name="Google Shape;291;g1101d128c05_1_96"/>
            <p:cNvSpPr/>
            <p:nvPr/>
          </p:nvSpPr>
          <p:spPr>
            <a:xfrm>
              <a:off x="2360649" y="798291"/>
              <a:ext cx="3663900" cy="3387000"/>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92" name="Google Shape;292;g1101d128c05_1_96"/>
            <p:cNvSpPr txBox="1"/>
            <p:nvPr/>
          </p:nvSpPr>
          <p:spPr>
            <a:xfrm>
              <a:off x="2897207" y="1294287"/>
              <a:ext cx="2590800" cy="2601335"/>
            </a:xfrm>
            <a:prstGeom prst="rect">
              <a:avLst/>
            </a:prstGeom>
            <a:noFill/>
            <a:ln>
              <a:noFill/>
            </a:ln>
          </p:spPr>
          <p:txBody>
            <a:bodyPr spcFirstLastPara="1" wrap="square" lIns="17138" tIns="17138" rIns="17138" bIns="17138" anchor="ctr" anchorCtr="0">
              <a:noAutofit/>
            </a:bodyPr>
            <a:lstStyle/>
            <a:p>
              <a:pPr algn="ctr">
                <a:lnSpc>
                  <a:spcPct val="90000"/>
                </a:lnSpc>
              </a:pPr>
              <a:endParaRPr sz="1350" dirty="0">
                <a:solidFill>
                  <a:schemeClr val="dk1"/>
                </a:solidFill>
                <a:latin typeface="Calibri"/>
                <a:ea typeface="Calibri"/>
                <a:cs typeface="Calibri"/>
                <a:sym typeface="Calibri"/>
              </a:endParaRPr>
            </a:p>
            <a:p>
              <a:pPr algn="ctr">
                <a:lnSpc>
                  <a:spcPct val="90000"/>
                </a:lnSpc>
                <a:spcBef>
                  <a:spcPts val="472"/>
                </a:spcBef>
              </a:pPr>
              <a:r>
                <a:rPr lang="en-US" sz="1350" b="1" dirty="0">
                  <a:solidFill>
                    <a:schemeClr val="dk1"/>
                  </a:solidFill>
                  <a:latin typeface="Calibri"/>
                  <a:ea typeface="Calibri"/>
                  <a:cs typeface="Calibri"/>
                  <a:sym typeface="Calibri"/>
                </a:rPr>
                <a:t>G2G Relationships &amp;</a:t>
              </a:r>
            </a:p>
            <a:p>
              <a:pPr algn="ctr">
                <a:lnSpc>
                  <a:spcPct val="90000"/>
                </a:lnSpc>
                <a:spcBef>
                  <a:spcPts val="472"/>
                </a:spcBef>
              </a:pPr>
              <a:r>
                <a:rPr lang="en-US" sz="1350" b="1" dirty="0">
                  <a:solidFill>
                    <a:schemeClr val="dk1"/>
                  </a:solidFill>
                  <a:latin typeface="Calibri"/>
                  <a:cs typeface="Calibri"/>
                  <a:sym typeface="Calibri"/>
                </a:rPr>
                <a:t>Tribal Consultation</a:t>
              </a:r>
            </a:p>
            <a:p>
              <a:pPr algn="ctr">
                <a:lnSpc>
                  <a:spcPct val="90000"/>
                </a:lnSpc>
                <a:spcBef>
                  <a:spcPts val="472"/>
                </a:spcBef>
              </a:pPr>
              <a:r>
                <a:rPr lang="en-US" sz="1350" b="1" dirty="0">
                  <a:solidFill>
                    <a:schemeClr val="dk1"/>
                  </a:solidFill>
                  <a:latin typeface="Calibri"/>
                  <a:cs typeface="Calibri"/>
                  <a:sym typeface="Calibri"/>
                </a:rPr>
                <a:t>From the Cradle to the Grave</a:t>
              </a:r>
              <a:endParaRPr sz="1350" dirty="0"/>
            </a:p>
            <a:p>
              <a:pPr algn="ctr">
                <a:lnSpc>
                  <a:spcPct val="90000"/>
                </a:lnSpc>
                <a:spcBef>
                  <a:spcPts val="472"/>
                </a:spcBef>
              </a:pPr>
              <a:r>
                <a:rPr lang="en-US" sz="1050" b="1" i="1" dirty="0">
                  <a:solidFill>
                    <a:srgbClr val="1E4E79"/>
                  </a:solidFill>
                  <a:latin typeface="Calibri"/>
                  <a:ea typeface="Calibri"/>
                  <a:cs typeface="Calibri"/>
                  <a:sym typeface="Calibri"/>
                </a:rPr>
                <a:t>TRIBAL LEADER/EDUCATION Leadership</a:t>
              </a:r>
              <a:endParaRPr sz="1350" dirty="0"/>
            </a:p>
            <a:p>
              <a:pPr algn="ctr">
                <a:lnSpc>
                  <a:spcPct val="90000"/>
                </a:lnSpc>
                <a:spcBef>
                  <a:spcPts val="368"/>
                </a:spcBef>
              </a:pPr>
              <a:r>
                <a:rPr lang="en-US" sz="1350" dirty="0">
                  <a:solidFill>
                    <a:schemeClr val="dk1"/>
                  </a:solidFill>
                  <a:latin typeface="Calibri"/>
                  <a:ea typeface="Calibri"/>
                  <a:cs typeface="Calibri"/>
                  <a:sym typeface="Calibri"/>
                </a:rPr>
                <a:t>Pre-20+</a:t>
              </a:r>
            </a:p>
            <a:p>
              <a:pPr algn="ctr">
                <a:lnSpc>
                  <a:spcPct val="90000"/>
                </a:lnSpc>
                <a:spcBef>
                  <a:spcPts val="368"/>
                </a:spcBef>
              </a:pPr>
              <a:r>
                <a:rPr lang="en-US" sz="1350" dirty="0">
                  <a:solidFill>
                    <a:schemeClr val="dk1"/>
                  </a:solidFill>
                  <a:latin typeface="Calibri"/>
                  <a:ea typeface="Calibri"/>
                  <a:cs typeface="Calibri"/>
                  <a:sym typeface="Calibri"/>
                </a:rPr>
                <a:t>Basic/Adult Education</a:t>
              </a:r>
              <a:endParaRPr sz="1350" dirty="0"/>
            </a:p>
            <a:p>
              <a:pPr algn="ctr">
                <a:lnSpc>
                  <a:spcPct val="90000"/>
                </a:lnSpc>
                <a:spcBef>
                  <a:spcPts val="472"/>
                </a:spcBef>
              </a:pPr>
              <a:r>
                <a:rPr lang="en-US" sz="1350" dirty="0">
                  <a:solidFill>
                    <a:schemeClr val="dk1"/>
                  </a:solidFill>
                  <a:latin typeface="Calibri"/>
                  <a:ea typeface="Calibri"/>
                  <a:cs typeface="Calibri"/>
                  <a:sym typeface="Calibri"/>
                </a:rPr>
                <a:t>Workforce Education</a:t>
              </a:r>
              <a:endParaRPr sz="1350" dirty="0"/>
            </a:p>
            <a:p>
              <a:pPr algn="ctr">
                <a:lnSpc>
                  <a:spcPct val="90000"/>
                </a:lnSpc>
                <a:spcBef>
                  <a:spcPts val="472"/>
                </a:spcBef>
              </a:pPr>
              <a:r>
                <a:rPr lang="en-US" sz="1350" dirty="0">
                  <a:solidFill>
                    <a:schemeClr val="dk1"/>
                  </a:solidFill>
                  <a:latin typeface="Calibri"/>
                  <a:ea typeface="Calibri"/>
                  <a:cs typeface="Calibri"/>
                  <a:sym typeface="Calibri"/>
                </a:rPr>
                <a:t>CTE/Trades</a:t>
              </a:r>
              <a:endParaRPr sz="1350" dirty="0"/>
            </a:p>
            <a:p>
              <a:pPr algn="ctr">
                <a:lnSpc>
                  <a:spcPct val="90000"/>
                </a:lnSpc>
                <a:spcBef>
                  <a:spcPts val="472"/>
                </a:spcBef>
              </a:pPr>
              <a:r>
                <a:rPr lang="en-US" sz="1350" dirty="0">
                  <a:solidFill>
                    <a:schemeClr val="dk1"/>
                  </a:solidFill>
                  <a:latin typeface="Calibri"/>
                  <a:ea typeface="Calibri"/>
                  <a:cs typeface="Calibri"/>
                  <a:sym typeface="Calibri"/>
                </a:rPr>
                <a:t>Transfer Degrees</a:t>
              </a:r>
              <a:endParaRPr sz="1350" dirty="0"/>
            </a:p>
            <a:p>
              <a:pPr algn="ctr">
                <a:lnSpc>
                  <a:spcPct val="90000"/>
                </a:lnSpc>
                <a:spcBef>
                  <a:spcPts val="472"/>
                </a:spcBef>
              </a:pPr>
              <a:endParaRPr sz="1500" dirty="0">
                <a:solidFill>
                  <a:schemeClr val="dk1"/>
                </a:solidFill>
                <a:latin typeface="Calibri"/>
                <a:ea typeface="Calibri"/>
                <a:cs typeface="Calibri"/>
                <a:sym typeface="Calibri"/>
              </a:endParaRPr>
            </a:p>
          </p:txBody>
        </p:sp>
        <p:sp>
          <p:nvSpPr>
            <p:cNvPr id="293" name="Google Shape;293;g1101d128c05_1_96"/>
            <p:cNvSpPr/>
            <p:nvPr/>
          </p:nvSpPr>
          <p:spPr>
            <a:xfrm>
              <a:off x="3156212" y="20311"/>
              <a:ext cx="1815600" cy="1502700"/>
            </a:xfrm>
            <a:prstGeom prst="ellipse">
              <a:avLst/>
            </a:prstGeom>
            <a:solidFill>
              <a:srgbClr val="C4E0B2">
                <a:alpha val="49800"/>
              </a:srgb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94" name="Google Shape;294;g1101d128c05_1_96"/>
            <p:cNvSpPr txBox="1"/>
            <p:nvPr/>
          </p:nvSpPr>
          <p:spPr>
            <a:xfrm>
              <a:off x="3251209" y="20310"/>
              <a:ext cx="1625700" cy="1502700"/>
            </a:xfrm>
            <a:prstGeom prst="rect">
              <a:avLst/>
            </a:prstGeom>
            <a:noFill/>
            <a:ln>
              <a:noFill/>
            </a:ln>
          </p:spPr>
          <p:txBody>
            <a:bodyPr spcFirstLastPara="1" wrap="square" lIns="19050" tIns="19050" rIns="19050" bIns="19050" anchor="ctr" anchorCtr="0">
              <a:noAutofit/>
            </a:bodyPr>
            <a:lstStyle/>
            <a:p>
              <a:pPr algn="ctr">
                <a:lnSpc>
                  <a:spcPct val="90000"/>
                </a:lnSpc>
              </a:pPr>
              <a:r>
                <a:rPr lang="en-US" sz="1500" dirty="0">
                  <a:solidFill>
                    <a:schemeClr val="dk1"/>
                  </a:solidFill>
                  <a:latin typeface="Calibri"/>
                  <a:ea typeface="Calibri"/>
                  <a:cs typeface="Calibri"/>
                  <a:sym typeface="Calibri"/>
                </a:rPr>
                <a:t>Early </a:t>
              </a:r>
            </a:p>
            <a:p>
              <a:pPr algn="ctr">
                <a:lnSpc>
                  <a:spcPct val="90000"/>
                </a:lnSpc>
              </a:pPr>
              <a:r>
                <a:rPr lang="en-US" sz="1500" dirty="0">
                  <a:solidFill>
                    <a:schemeClr val="dk1"/>
                  </a:solidFill>
                  <a:latin typeface="Calibri"/>
                  <a:ea typeface="Calibri"/>
                  <a:cs typeface="Calibri"/>
                  <a:sym typeface="Calibri"/>
                </a:rPr>
                <a:t>Learning </a:t>
              </a:r>
            </a:p>
            <a:p>
              <a:pPr algn="ctr">
                <a:lnSpc>
                  <a:spcPct val="90000"/>
                </a:lnSpc>
              </a:pPr>
              <a:r>
                <a:rPr lang="en-US" sz="1500" dirty="0">
                  <a:solidFill>
                    <a:schemeClr val="dk1"/>
                  </a:solidFill>
                  <a:latin typeface="Calibri"/>
                  <a:cs typeface="Calibri"/>
                  <a:sym typeface="Calibri"/>
                </a:rPr>
                <a:t>(IPEL)</a:t>
              </a:r>
              <a:endParaRPr sz="1350" dirty="0"/>
            </a:p>
          </p:txBody>
        </p:sp>
        <p:sp>
          <p:nvSpPr>
            <p:cNvPr id="295" name="Google Shape;295;g1101d128c05_1_96"/>
            <p:cNvSpPr/>
            <p:nvPr/>
          </p:nvSpPr>
          <p:spPr>
            <a:xfrm>
              <a:off x="5251200" y="1881294"/>
              <a:ext cx="1659300" cy="1842600"/>
            </a:xfrm>
            <a:prstGeom prst="ellipse">
              <a:avLst/>
            </a:prstGeom>
            <a:solidFill>
              <a:srgbClr val="FF2600">
                <a:alpha val="47450"/>
              </a:srgb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96" name="Google Shape;296;g1101d128c05_1_96"/>
            <p:cNvSpPr txBox="1"/>
            <p:nvPr/>
          </p:nvSpPr>
          <p:spPr>
            <a:xfrm>
              <a:off x="5494179" y="2151127"/>
              <a:ext cx="1395605" cy="1302900"/>
            </a:xfrm>
            <a:prstGeom prst="rect">
              <a:avLst/>
            </a:prstGeom>
            <a:noFill/>
            <a:ln>
              <a:noFill/>
            </a:ln>
          </p:spPr>
          <p:txBody>
            <a:bodyPr spcFirstLastPara="1" wrap="square" lIns="19050" tIns="19050" rIns="19050" bIns="19050" anchor="ctr" anchorCtr="0">
              <a:noAutofit/>
            </a:bodyPr>
            <a:lstStyle/>
            <a:p>
              <a:pPr algn="ctr">
                <a:lnSpc>
                  <a:spcPct val="90000"/>
                </a:lnSpc>
              </a:pPr>
              <a:r>
                <a:rPr lang="en-US" sz="1500" dirty="0">
                  <a:solidFill>
                    <a:schemeClr val="dk1"/>
                  </a:solidFill>
                  <a:latin typeface="Calibri"/>
                  <a:ea typeface="Calibri"/>
                  <a:cs typeface="Calibri"/>
                  <a:sym typeface="Calibri"/>
                </a:rPr>
                <a:t>OSPI</a:t>
              </a:r>
            </a:p>
            <a:p>
              <a:pPr algn="ctr">
                <a:lnSpc>
                  <a:spcPct val="90000"/>
                </a:lnSpc>
              </a:pPr>
              <a:r>
                <a:rPr lang="en-US" sz="1500" dirty="0">
                  <a:solidFill>
                    <a:schemeClr val="dk1"/>
                  </a:solidFill>
                  <a:latin typeface="Calibri"/>
                  <a:ea typeface="Calibri"/>
                  <a:cs typeface="Calibri"/>
                  <a:sym typeface="Calibri"/>
                </a:rPr>
                <a:t>K-12 &amp; Tribal Compact Schools</a:t>
              </a:r>
            </a:p>
            <a:p>
              <a:pPr algn="ctr">
                <a:lnSpc>
                  <a:spcPct val="90000"/>
                </a:lnSpc>
              </a:pPr>
              <a:r>
                <a:rPr lang="en-US" sz="1500" dirty="0">
                  <a:solidFill>
                    <a:schemeClr val="dk1"/>
                  </a:solidFill>
                  <a:latin typeface="Calibri"/>
                  <a:cs typeface="Calibri"/>
                  <a:sym typeface="Calibri"/>
                </a:rPr>
                <a:t>(WSNEAC)</a:t>
              </a:r>
              <a:endParaRPr sz="1350" dirty="0"/>
            </a:p>
          </p:txBody>
        </p:sp>
        <p:sp>
          <p:nvSpPr>
            <p:cNvPr id="297" name="Google Shape;297;g1101d128c05_1_96"/>
            <p:cNvSpPr/>
            <p:nvPr/>
          </p:nvSpPr>
          <p:spPr>
            <a:xfrm>
              <a:off x="3238911" y="3986114"/>
              <a:ext cx="1625700" cy="1129800"/>
            </a:xfrm>
            <a:prstGeom prst="ellipse">
              <a:avLst/>
            </a:prstGeom>
            <a:solidFill>
              <a:schemeClr val="lt1"/>
            </a:solidFill>
            <a:ln w="28575" cap="flat" cmpd="sng">
              <a:solidFill>
                <a:srgbClr val="1E4E79"/>
              </a:solidFill>
              <a:prstDash val="dash"/>
              <a:miter lim="800000"/>
              <a:headEnd type="none" w="sm" len="sm"/>
              <a:tailEnd type="none" w="sm" len="sm"/>
            </a:ln>
          </p:spPr>
          <p:txBody>
            <a:bodyPr spcFirstLastPara="1" wrap="square" lIns="68569" tIns="68569" rIns="68569" bIns="68569" anchor="ctr" anchorCtr="0">
              <a:noAutofit/>
            </a:bodyPr>
            <a:lstStyle/>
            <a:p>
              <a:endParaRPr sz="1350"/>
            </a:p>
          </p:txBody>
        </p:sp>
        <p:sp>
          <p:nvSpPr>
            <p:cNvPr id="298" name="Google Shape;298;g1101d128c05_1_96"/>
            <p:cNvSpPr txBox="1"/>
            <p:nvPr/>
          </p:nvSpPr>
          <p:spPr>
            <a:xfrm>
              <a:off x="3489212" y="4226827"/>
              <a:ext cx="1149600" cy="798900"/>
            </a:xfrm>
            <a:prstGeom prst="rect">
              <a:avLst/>
            </a:prstGeom>
            <a:noFill/>
            <a:ln>
              <a:noFill/>
            </a:ln>
          </p:spPr>
          <p:txBody>
            <a:bodyPr spcFirstLastPara="1" wrap="square" lIns="19050" tIns="19050" rIns="19050" bIns="19050" anchor="ctr" anchorCtr="0">
              <a:noAutofit/>
            </a:bodyPr>
            <a:lstStyle/>
            <a:p>
              <a:pPr algn="ctr">
                <a:lnSpc>
                  <a:spcPct val="90000"/>
                </a:lnSpc>
              </a:pPr>
              <a:r>
                <a:rPr lang="en-US" sz="1500" dirty="0">
                  <a:solidFill>
                    <a:schemeClr val="dk1"/>
                  </a:solidFill>
                  <a:latin typeface="Calibri"/>
                  <a:ea typeface="Calibri"/>
                  <a:cs typeface="Calibri"/>
                  <a:sym typeface="Calibri"/>
                </a:rPr>
                <a:t> SBCTC </a:t>
              </a:r>
              <a:r>
                <a:rPr lang="en-US" sz="1350" dirty="0">
                  <a:solidFill>
                    <a:srgbClr val="1E4E79"/>
                  </a:solidFill>
                  <a:latin typeface="Calibri"/>
                  <a:ea typeface="Calibri"/>
                  <a:cs typeface="Calibri"/>
                  <a:sym typeface="Calibri"/>
                </a:rPr>
                <a:t>Community &amp; Technical Colleges </a:t>
              </a:r>
            </a:p>
            <a:p>
              <a:pPr algn="ctr">
                <a:lnSpc>
                  <a:spcPct val="90000"/>
                </a:lnSpc>
              </a:pPr>
              <a:r>
                <a:rPr lang="en-US" sz="1350" dirty="0">
                  <a:solidFill>
                    <a:srgbClr val="1E4E79"/>
                  </a:solidFill>
                  <a:latin typeface="Calibri"/>
                  <a:cs typeface="Calibri"/>
                  <a:sym typeface="Calibri"/>
                </a:rPr>
                <a:t>(WCAAB)</a:t>
              </a:r>
              <a:endParaRPr sz="1350" dirty="0"/>
            </a:p>
          </p:txBody>
        </p:sp>
        <p:sp>
          <p:nvSpPr>
            <p:cNvPr id="299" name="Google Shape;299;g1101d128c05_1_96"/>
            <p:cNvSpPr/>
            <p:nvPr/>
          </p:nvSpPr>
          <p:spPr>
            <a:xfrm>
              <a:off x="1217641" y="2051145"/>
              <a:ext cx="1896900" cy="1502700"/>
            </a:xfrm>
            <a:prstGeom prst="ellipse">
              <a:avLst/>
            </a:prstGeom>
            <a:solidFill>
              <a:srgbClr val="7030A0">
                <a:alpha val="49800"/>
              </a:srgb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00" name="Google Shape;300;g1101d128c05_1_96"/>
            <p:cNvSpPr txBox="1"/>
            <p:nvPr/>
          </p:nvSpPr>
          <p:spPr>
            <a:xfrm>
              <a:off x="1495414" y="2271230"/>
              <a:ext cx="1341300" cy="1062600"/>
            </a:xfrm>
            <a:prstGeom prst="rect">
              <a:avLst/>
            </a:prstGeom>
            <a:noFill/>
            <a:ln>
              <a:noFill/>
            </a:ln>
          </p:spPr>
          <p:txBody>
            <a:bodyPr spcFirstLastPara="1" wrap="square" lIns="17138" tIns="17138" rIns="17138" bIns="17138" anchor="ctr" anchorCtr="0">
              <a:noAutofit/>
            </a:bodyPr>
            <a:lstStyle/>
            <a:p>
              <a:pPr algn="ctr">
                <a:lnSpc>
                  <a:spcPct val="90000"/>
                </a:lnSpc>
              </a:pPr>
              <a:r>
                <a:rPr lang="en-US" sz="1350" dirty="0">
                  <a:solidFill>
                    <a:schemeClr val="dk1"/>
                  </a:solidFill>
                  <a:latin typeface="Calibri"/>
                  <a:ea typeface="Calibri"/>
                  <a:cs typeface="Calibri"/>
                  <a:sym typeface="Calibri"/>
                </a:rPr>
                <a:t>Four Year Colleges &amp; Universities</a:t>
              </a:r>
            </a:p>
            <a:p>
              <a:pPr algn="ctr">
                <a:lnSpc>
                  <a:spcPct val="90000"/>
                </a:lnSpc>
              </a:pPr>
              <a:r>
                <a:rPr lang="en-US" sz="1350" dirty="0">
                  <a:solidFill>
                    <a:schemeClr val="dk1"/>
                  </a:solidFill>
                  <a:latin typeface="Calibri"/>
                  <a:cs typeface="Calibri"/>
                  <a:sym typeface="Calibri"/>
                </a:rPr>
                <a:t>(TLAB)</a:t>
              </a:r>
              <a:endParaRPr sz="1350" dirty="0"/>
            </a:p>
          </p:txBody>
        </p:sp>
      </p:grpSp>
      <p:sp>
        <p:nvSpPr>
          <p:cNvPr id="303" name="Google Shape;303;g1101d128c05_1_96"/>
          <p:cNvSpPr txBox="1"/>
          <p:nvPr/>
        </p:nvSpPr>
        <p:spPr>
          <a:xfrm>
            <a:off x="252919" y="173015"/>
            <a:ext cx="8501975" cy="807883"/>
          </a:xfrm>
          <a:prstGeom prst="rect">
            <a:avLst/>
          </a:prstGeom>
          <a:solidFill>
            <a:schemeClr val="accent5">
              <a:lumMod val="20000"/>
              <a:lumOff val="80000"/>
            </a:schemeClr>
          </a:solidFill>
          <a:ln>
            <a:noFill/>
          </a:ln>
        </p:spPr>
        <p:txBody>
          <a:bodyPr spcFirstLastPara="1" wrap="square" lIns="68569" tIns="34275" rIns="68569" bIns="34275" anchor="t" anchorCtr="0">
            <a:spAutoFit/>
          </a:bodyPr>
          <a:lstStyle/>
          <a:p>
            <a:r>
              <a:rPr lang="en-US" sz="1600" dirty="0">
                <a:solidFill>
                  <a:srgbClr val="1E4E79"/>
                </a:solidFill>
                <a:latin typeface="Franklin Gothic Medium Cond" panose="020B0606030402020204" pitchFamily="34" charset="0"/>
                <a:cs typeface="Calibri"/>
                <a:sym typeface="Calibri"/>
              </a:rPr>
              <a:t>RCW 43.376  WA Agencies must build  Government-To-Government Relationships with WA’s Federally Recognized Tribes. This law is beyond Land Acknowledgements. Meaningful Tribal Consultation honors each Tribe’s Sovereignty  and Self-Governance.</a:t>
            </a:r>
            <a:endParaRPr sz="1600" dirty="0">
              <a:latin typeface="Franklin Gothic Medium Cond" panose="020B06060304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101d128c05_1_96"/>
          <p:cNvSpPr txBox="1">
            <a:spLocks noGrp="1"/>
          </p:cNvSpPr>
          <p:nvPr>
            <p:ph type="sldNum" idx="12"/>
          </p:nvPr>
        </p:nvSpPr>
        <p:spPr>
          <a:xfrm>
            <a:off x="6457950" y="5624513"/>
            <a:ext cx="2057400" cy="273825"/>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8</a:t>
            </a:fld>
            <a:endParaRPr/>
          </a:p>
        </p:txBody>
      </p:sp>
      <p:grpSp>
        <p:nvGrpSpPr>
          <p:cNvPr id="290" name="Google Shape;290;g1101d128c05_1_96"/>
          <p:cNvGrpSpPr/>
          <p:nvPr/>
        </p:nvGrpSpPr>
        <p:grpSpPr>
          <a:xfrm>
            <a:off x="1388126" y="934463"/>
            <a:ext cx="6466150" cy="4690050"/>
            <a:chOff x="1217641" y="-63251"/>
            <a:chExt cx="5949915" cy="5179165"/>
          </a:xfrm>
        </p:grpSpPr>
        <p:sp>
          <p:nvSpPr>
            <p:cNvPr id="291" name="Google Shape;291;g1101d128c05_1_96"/>
            <p:cNvSpPr/>
            <p:nvPr/>
          </p:nvSpPr>
          <p:spPr>
            <a:xfrm>
              <a:off x="2360649" y="798291"/>
              <a:ext cx="3663900" cy="3387000"/>
            </a:xfrm>
            <a:prstGeom prst="ellipse">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92" name="Google Shape;292;g1101d128c05_1_96"/>
            <p:cNvSpPr txBox="1"/>
            <p:nvPr/>
          </p:nvSpPr>
          <p:spPr>
            <a:xfrm>
              <a:off x="2897207" y="1294287"/>
              <a:ext cx="2590800" cy="2601335"/>
            </a:xfrm>
            <a:prstGeom prst="rect">
              <a:avLst/>
            </a:prstGeom>
            <a:noFill/>
            <a:ln>
              <a:noFill/>
            </a:ln>
          </p:spPr>
          <p:txBody>
            <a:bodyPr spcFirstLastPara="1" wrap="square" lIns="17138" tIns="17138" rIns="17138" bIns="17138" anchor="ctr" anchorCtr="0">
              <a:noAutofit/>
            </a:bodyPr>
            <a:lstStyle/>
            <a:p>
              <a:pPr algn="ctr">
                <a:lnSpc>
                  <a:spcPct val="90000"/>
                </a:lnSpc>
              </a:pPr>
              <a:endParaRPr sz="1350">
                <a:solidFill>
                  <a:schemeClr val="dk1"/>
                </a:solidFill>
                <a:latin typeface="Calibri"/>
                <a:ea typeface="Calibri"/>
                <a:cs typeface="Calibri"/>
                <a:sym typeface="Calibri"/>
              </a:endParaRPr>
            </a:p>
            <a:p>
              <a:pPr algn="ctr">
                <a:lnSpc>
                  <a:spcPct val="90000"/>
                </a:lnSpc>
                <a:spcBef>
                  <a:spcPts val="472"/>
                </a:spcBef>
              </a:pPr>
              <a:r>
                <a:rPr lang="en-US" sz="1350" b="1">
                  <a:solidFill>
                    <a:schemeClr val="dk1"/>
                  </a:solidFill>
                  <a:latin typeface="Calibri"/>
                  <a:ea typeface="Calibri"/>
                  <a:cs typeface="Calibri"/>
                  <a:sym typeface="Calibri"/>
                </a:rPr>
                <a:t>G2G Relationships &amp;</a:t>
              </a:r>
            </a:p>
            <a:p>
              <a:pPr algn="ctr">
                <a:lnSpc>
                  <a:spcPct val="90000"/>
                </a:lnSpc>
                <a:spcBef>
                  <a:spcPts val="472"/>
                </a:spcBef>
              </a:pPr>
              <a:r>
                <a:rPr lang="en-US" sz="1350" b="1">
                  <a:solidFill>
                    <a:schemeClr val="dk1"/>
                  </a:solidFill>
                  <a:latin typeface="Calibri"/>
                  <a:cs typeface="Calibri"/>
                  <a:sym typeface="Calibri"/>
                </a:rPr>
                <a:t>Tribal Consultation</a:t>
              </a:r>
            </a:p>
            <a:p>
              <a:pPr algn="ctr">
                <a:lnSpc>
                  <a:spcPct val="90000"/>
                </a:lnSpc>
                <a:spcBef>
                  <a:spcPts val="472"/>
                </a:spcBef>
              </a:pPr>
              <a:r>
                <a:rPr lang="en-US" sz="1350" b="1">
                  <a:solidFill>
                    <a:schemeClr val="dk1"/>
                  </a:solidFill>
                  <a:latin typeface="Calibri"/>
                  <a:cs typeface="Calibri"/>
                  <a:sym typeface="Calibri"/>
                </a:rPr>
                <a:t>From the Cradle to the Grave</a:t>
              </a:r>
              <a:endParaRPr sz="1350"/>
            </a:p>
            <a:p>
              <a:pPr algn="ctr">
                <a:lnSpc>
                  <a:spcPct val="90000"/>
                </a:lnSpc>
                <a:spcBef>
                  <a:spcPts val="472"/>
                </a:spcBef>
              </a:pPr>
              <a:r>
                <a:rPr lang="en-US" sz="1050" b="1" i="1">
                  <a:solidFill>
                    <a:srgbClr val="1E4E79"/>
                  </a:solidFill>
                  <a:latin typeface="Calibri"/>
                  <a:ea typeface="Calibri"/>
                  <a:cs typeface="Calibri"/>
                  <a:sym typeface="Calibri"/>
                </a:rPr>
                <a:t>TRIBAL LEADER/EDUCATION Leadership</a:t>
              </a:r>
              <a:endParaRPr sz="1350"/>
            </a:p>
            <a:p>
              <a:pPr algn="ctr">
                <a:lnSpc>
                  <a:spcPct val="90000"/>
                </a:lnSpc>
                <a:spcBef>
                  <a:spcPts val="368"/>
                </a:spcBef>
              </a:pPr>
              <a:r>
                <a:rPr lang="en-US" sz="1350">
                  <a:solidFill>
                    <a:schemeClr val="dk1"/>
                  </a:solidFill>
                  <a:latin typeface="Calibri"/>
                  <a:ea typeface="Calibri"/>
                  <a:cs typeface="Calibri"/>
                  <a:sym typeface="Calibri"/>
                </a:rPr>
                <a:t>Pre-20+</a:t>
              </a:r>
            </a:p>
            <a:p>
              <a:pPr algn="ctr">
                <a:lnSpc>
                  <a:spcPct val="90000"/>
                </a:lnSpc>
                <a:spcBef>
                  <a:spcPts val="368"/>
                </a:spcBef>
              </a:pPr>
              <a:r>
                <a:rPr lang="en-US" sz="1350">
                  <a:solidFill>
                    <a:schemeClr val="dk1"/>
                  </a:solidFill>
                  <a:latin typeface="Calibri"/>
                  <a:ea typeface="Calibri"/>
                  <a:cs typeface="Calibri"/>
                  <a:sym typeface="Calibri"/>
                </a:rPr>
                <a:t>Basic/Adult Education</a:t>
              </a:r>
              <a:endParaRPr sz="1350"/>
            </a:p>
            <a:p>
              <a:pPr algn="ctr">
                <a:lnSpc>
                  <a:spcPct val="90000"/>
                </a:lnSpc>
                <a:spcBef>
                  <a:spcPts val="472"/>
                </a:spcBef>
              </a:pPr>
              <a:r>
                <a:rPr lang="en-US" sz="1350">
                  <a:solidFill>
                    <a:schemeClr val="dk1"/>
                  </a:solidFill>
                  <a:latin typeface="Calibri"/>
                  <a:ea typeface="Calibri"/>
                  <a:cs typeface="Calibri"/>
                  <a:sym typeface="Calibri"/>
                </a:rPr>
                <a:t>Workforce Education</a:t>
              </a:r>
              <a:endParaRPr sz="1350"/>
            </a:p>
            <a:p>
              <a:pPr algn="ctr">
                <a:lnSpc>
                  <a:spcPct val="90000"/>
                </a:lnSpc>
                <a:spcBef>
                  <a:spcPts val="472"/>
                </a:spcBef>
              </a:pPr>
              <a:r>
                <a:rPr lang="en-US" sz="1350">
                  <a:solidFill>
                    <a:schemeClr val="dk1"/>
                  </a:solidFill>
                  <a:latin typeface="Calibri"/>
                  <a:ea typeface="Calibri"/>
                  <a:cs typeface="Calibri"/>
                  <a:sym typeface="Calibri"/>
                </a:rPr>
                <a:t>CTE/Trades</a:t>
              </a:r>
              <a:endParaRPr sz="1350"/>
            </a:p>
            <a:p>
              <a:pPr algn="ctr">
                <a:lnSpc>
                  <a:spcPct val="90000"/>
                </a:lnSpc>
                <a:spcBef>
                  <a:spcPts val="472"/>
                </a:spcBef>
              </a:pPr>
              <a:r>
                <a:rPr lang="en-US" sz="1350">
                  <a:solidFill>
                    <a:schemeClr val="dk1"/>
                  </a:solidFill>
                  <a:latin typeface="Calibri"/>
                  <a:ea typeface="Calibri"/>
                  <a:cs typeface="Calibri"/>
                  <a:sym typeface="Calibri"/>
                </a:rPr>
                <a:t>Transfer Degrees</a:t>
              </a:r>
              <a:endParaRPr sz="1350"/>
            </a:p>
            <a:p>
              <a:pPr algn="ctr">
                <a:lnSpc>
                  <a:spcPct val="90000"/>
                </a:lnSpc>
                <a:spcBef>
                  <a:spcPts val="472"/>
                </a:spcBef>
              </a:pPr>
              <a:endParaRPr sz="1500">
                <a:solidFill>
                  <a:schemeClr val="dk1"/>
                </a:solidFill>
                <a:latin typeface="Calibri"/>
                <a:ea typeface="Calibri"/>
                <a:cs typeface="Calibri"/>
                <a:sym typeface="Calibri"/>
              </a:endParaRPr>
            </a:p>
          </p:txBody>
        </p:sp>
        <p:sp>
          <p:nvSpPr>
            <p:cNvPr id="293" name="Google Shape;293;g1101d128c05_1_96"/>
            <p:cNvSpPr/>
            <p:nvPr/>
          </p:nvSpPr>
          <p:spPr>
            <a:xfrm>
              <a:off x="2249286" y="-63251"/>
              <a:ext cx="3504591" cy="3016152"/>
            </a:xfrm>
            <a:prstGeom prst="ellipse">
              <a:avLst/>
            </a:prstGeom>
            <a:solidFill>
              <a:srgbClr val="C4E0B2">
                <a:alpha val="49800"/>
              </a:srgb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94" name="Google Shape;294;g1101d128c05_1_96"/>
            <p:cNvSpPr txBox="1"/>
            <p:nvPr/>
          </p:nvSpPr>
          <p:spPr>
            <a:xfrm>
              <a:off x="3483916" y="196945"/>
              <a:ext cx="1202786" cy="1189566"/>
            </a:xfrm>
            <a:prstGeom prst="rect">
              <a:avLst/>
            </a:prstGeom>
            <a:noFill/>
            <a:ln>
              <a:noFill/>
            </a:ln>
          </p:spPr>
          <p:txBody>
            <a:bodyPr spcFirstLastPara="1" wrap="square" lIns="19050" tIns="19050" rIns="19050" bIns="19050" anchor="ctr" anchorCtr="0">
              <a:noAutofit/>
            </a:bodyPr>
            <a:lstStyle/>
            <a:p>
              <a:pPr algn="ctr">
                <a:lnSpc>
                  <a:spcPct val="90000"/>
                </a:lnSpc>
              </a:pPr>
              <a:r>
                <a:rPr lang="en-US" sz="1500">
                  <a:solidFill>
                    <a:schemeClr val="dk1"/>
                  </a:solidFill>
                  <a:latin typeface="Calibri"/>
                  <a:ea typeface="Calibri"/>
                  <a:cs typeface="Calibri"/>
                  <a:sym typeface="Calibri"/>
                </a:rPr>
                <a:t>Early </a:t>
              </a:r>
            </a:p>
            <a:p>
              <a:pPr algn="ctr">
                <a:lnSpc>
                  <a:spcPct val="90000"/>
                </a:lnSpc>
              </a:pPr>
              <a:r>
                <a:rPr lang="en-US" sz="1500">
                  <a:solidFill>
                    <a:schemeClr val="dk1"/>
                  </a:solidFill>
                  <a:latin typeface="Calibri"/>
                  <a:ea typeface="Calibri"/>
                  <a:cs typeface="Calibri"/>
                  <a:sym typeface="Calibri"/>
                </a:rPr>
                <a:t>Learning </a:t>
              </a:r>
            </a:p>
            <a:p>
              <a:pPr algn="ctr">
                <a:lnSpc>
                  <a:spcPct val="90000"/>
                </a:lnSpc>
              </a:pPr>
              <a:r>
                <a:rPr lang="en-US" sz="1500">
                  <a:solidFill>
                    <a:schemeClr val="dk1"/>
                  </a:solidFill>
                  <a:latin typeface="Calibri"/>
                  <a:cs typeface="Calibri"/>
                  <a:sym typeface="Calibri"/>
                </a:rPr>
                <a:t>(IPEL)</a:t>
              </a:r>
              <a:endParaRPr sz="1350"/>
            </a:p>
          </p:txBody>
        </p:sp>
        <p:sp>
          <p:nvSpPr>
            <p:cNvPr id="295" name="Google Shape;295;g1101d128c05_1_96"/>
            <p:cNvSpPr/>
            <p:nvPr/>
          </p:nvSpPr>
          <p:spPr>
            <a:xfrm>
              <a:off x="3867081" y="1127568"/>
              <a:ext cx="3300475" cy="2768054"/>
            </a:xfrm>
            <a:prstGeom prst="ellipse">
              <a:avLst/>
            </a:prstGeom>
            <a:solidFill>
              <a:srgbClr val="FF2600">
                <a:alpha val="47450"/>
              </a:srgb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296" name="Google Shape;296;g1101d128c05_1_96"/>
            <p:cNvSpPr txBox="1"/>
            <p:nvPr/>
          </p:nvSpPr>
          <p:spPr>
            <a:xfrm>
              <a:off x="5186320" y="1747924"/>
              <a:ext cx="1395605" cy="1302900"/>
            </a:xfrm>
            <a:prstGeom prst="rect">
              <a:avLst/>
            </a:prstGeom>
            <a:noFill/>
            <a:ln>
              <a:noFill/>
            </a:ln>
          </p:spPr>
          <p:txBody>
            <a:bodyPr spcFirstLastPara="1" wrap="square" lIns="19050" tIns="19050" rIns="19050" bIns="19050" anchor="ctr" anchorCtr="0">
              <a:noAutofit/>
            </a:bodyPr>
            <a:lstStyle/>
            <a:p>
              <a:pPr algn="ctr">
                <a:lnSpc>
                  <a:spcPct val="90000"/>
                </a:lnSpc>
              </a:pPr>
              <a:r>
                <a:rPr lang="en-US" sz="1500">
                  <a:solidFill>
                    <a:schemeClr val="dk1"/>
                  </a:solidFill>
                  <a:latin typeface="Calibri"/>
                  <a:ea typeface="Calibri"/>
                  <a:cs typeface="Calibri"/>
                  <a:sym typeface="Calibri"/>
                </a:rPr>
                <a:t>K-12 &amp; Tribal Compact Schools</a:t>
              </a:r>
            </a:p>
            <a:p>
              <a:pPr algn="ctr">
                <a:lnSpc>
                  <a:spcPct val="90000"/>
                </a:lnSpc>
              </a:pPr>
              <a:r>
                <a:rPr lang="en-US" sz="1500">
                  <a:solidFill>
                    <a:schemeClr val="dk1"/>
                  </a:solidFill>
                  <a:latin typeface="Calibri"/>
                  <a:cs typeface="Calibri"/>
                  <a:sym typeface="Calibri"/>
                </a:rPr>
                <a:t>(WSNEAC)</a:t>
              </a:r>
              <a:endParaRPr sz="1350"/>
            </a:p>
          </p:txBody>
        </p:sp>
        <p:sp>
          <p:nvSpPr>
            <p:cNvPr id="297" name="Google Shape;297;g1101d128c05_1_96"/>
            <p:cNvSpPr/>
            <p:nvPr/>
          </p:nvSpPr>
          <p:spPr>
            <a:xfrm>
              <a:off x="2411944" y="2300991"/>
              <a:ext cx="3449947" cy="2814923"/>
            </a:xfrm>
            <a:prstGeom prst="ellips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spcFirstLastPara="1" wrap="square" lIns="68569" tIns="68569" rIns="68569" bIns="68569" anchor="ctr" anchorCtr="0">
              <a:noAutofit/>
            </a:bodyPr>
            <a:lstStyle/>
            <a:p>
              <a:endParaRPr sz="1350"/>
            </a:p>
          </p:txBody>
        </p:sp>
        <p:sp>
          <p:nvSpPr>
            <p:cNvPr id="298" name="Google Shape;298;g1101d128c05_1_96"/>
            <p:cNvSpPr txBox="1"/>
            <p:nvPr/>
          </p:nvSpPr>
          <p:spPr>
            <a:xfrm>
              <a:off x="3356255" y="3050825"/>
              <a:ext cx="1735743" cy="1851500"/>
            </a:xfrm>
            <a:prstGeom prst="rect">
              <a:avLst/>
            </a:prstGeom>
            <a:noFill/>
            <a:ln>
              <a:noFill/>
            </a:ln>
          </p:spPr>
          <p:txBody>
            <a:bodyPr spcFirstLastPara="1" wrap="square" lIns="19050" tIns="19050" rIns="19050" bIns="19050" anchor="ctr" anchorCtr="0">
              <a:noAutofit/>
            </a:bodyPr>
            <a:lstStyle/>
            <a:p>
              <a:pPr algn="ctr">
                <a:lnSpc>
                  <a:spcPct val="90000"/>
                </a:lnSpc>
              </a:pPr>
              <a:r>
                <a:rPr lang="en-US" sz="1500" b="1">
                  <a:solidFill>
                    <a:srgbClr val="002060"/>
                  </a:solidFill>
                  <a:latin typeface="Calibri"/>
                  <a:ea typeface="Calibri"/>
                  <a:cs typeface="Calibri"/>
                  <a:sym typeface="Calibri"/>
                </a:rPr>
                <a:t> SBCTC</a:t>
              </a:r>
            </a:p>
            <a:p>
              <a:pPr algn="ctr">
                <a:lnSpc>
                  <a:spcPct val="90000"/>
                </a:lnSpc>
              </a:pPr>
              <a:r>
                <a:rPr lang="en-US" sz="1350" b="1">
                  <a:solidFill>
                    <a:srgbClr val="002060"/>
                  </a:solidFill>
                  <a:latin typeface="Calibri"/>
                  <a:ea typeface="Calibri"/>
                  <a:cs typeface="Calibri"/>
                  <a:sym typeface="Calibri"/>
                </a:rPr>
                <a:t>Community &amp; Technical Colleges </a:t>
              </a:r>
            </a:p>
            <a:p>
              <a:pPr algn="ctr">
                <a:lnSpc>
                  <a:spcPct val="90000"/>
                </a:lnSpc>
              </a:pPr>
              <a:r>
                <a:rPr lang="en-US" sz="1350" b="1">
                  <a:solidFill>
                    <a:srgbClr val="002060"/>
                  </a:solidFill>
                  <a:latin typeface="Calibri"/>
                  <a:cs typeface="Calibri"/>
                  <a:sym typeface="Calibri"/>
                </a:rPr>
                <a:t>(WCAAB)</a:t>
              </a:r>
              <a:endParaRPr sz="1350" b="1">
                <a:solidFill>
                  <a:srgbClr val="002060"/>
                </a:solidFill>
              </a:endParaRPr>
            </a:p>
          </p:txBody>
        </p:sp>
        <p:sp>
          <p:nvSpPr>
            <p:cNvPr id="299" name="Google Shape;299;g1101d128c05_1_96"/>
            <p:cNvSpPr/>
            <p:nvPr/>
          </p:nvSpPr>
          <p:spPr>
            <a:xfrm>
              <a:off x="1217641" y="1289358"/>
              <a:ext cx="3095178" cy="2264488"/>
            </a:xfrm>
            <a:prstGeom prst="ellipse">
              <a:avLst/>
            </a:prstGeom>
            <a:solidFill>
              <a:srgbClr val="7030A0">
                <a:alpha val="49800"/>
              </a:srgbClr>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endParaRPr sz="1350"/>
            </a:p>
          </p:txBody>
        </p:sp>
        <p:sp>
          <p:nvSpPr>
            <p:cNvPr id="300" name="Google Shape;300;g1101d128c05_1_96"/>
            <p:cNvSpPr txBox="1"/>
            <p:nvPr/>
          </p:nvSpPr>
          <p:spPr>
            <a:xfrm>
              <a:off x="1763543" y="1838890"/>
              <a:ext cx="1341300" cy="1062600"/>
            </a:xfrm>
            <a:prstGeom prst="rect">
              <a:avLst/>
            </a:prstGeom>
            <a:noFill/>
            <a:ln>
              <a:noFill/>
            </a:ln>
          </p:spPr>
          <p:txBody>
            <a:bodyPr spcFirstLastPara="1" wrap="square" lIns="17138" tIns="17138" rIns="17138" bIns="17138" anchor="ctr" anchorCtr="0">
              <a:noAutofit/>
            </a:bodyPr>
            <a:lstStyle/>
            <a:p>
              <a:pPr algn="ctr">
                <a:lnSpc>
                  <a:spcPct val="90000"/>
                </a:lnSpc>
              </a:pPr>
              <a:r>
                <a:rPr lang="en-US" sz="1350">
                  <a:solidFill>
                    <a:schemeClr val="dk1"/>
                  </a:solidFill>
                  <a:latin typeface="Calibri"/>
                  <a:ea typeface="Calibri"/>
                  <a:cs typeface="Calibri"/>
                  <a:sym typeface="Calibri"/>
                </a:rPr>
                <a:t>Four Year Colleges &amp; Universities</a:t>
              </a:r>
            </a:p>
            <a:p>
              <a:pPr algn="ctr">
                <a:lnSpc>
                  <a:spcPct val="90000"/>
                </a:lnSpc>
              </a:pPr>
              <a:r>
                <a:rPr lang="en-US" sz="1350">
                  <a:solidFill>
                    <a:schemeClr val="dk1"/>
                  </a:solidFill>
                  <a:latin typeface="Calibri"/>
                  <a:cs typeface="Calibri"/>
                  <a:sym typeface="Calibri"/>
                </a:rPr>
                <a:t>(Tribal Leader AB)</a:t>
              </a:r>
              <a:endParaRPr sz="1350"/>
            </a:p>
          </p:txBody>
        </p:sp>
      </p:grpSp>
      <p:sp>
        <p:nvSpPr>
          <p:cNvPr id="303" name="Google Shape;303;g1101d128c05_1_96"/>
          <p:cNvSpPr txBox="1"/>
          <p:nvPr/>
        </p:nvSpPr>
        <p:spPr>
          <a:xfrm>
            <a:off x="136187" y="173015"/>
            <a:ext cx="8846448" cy="715550"/>
          </a:xfrm>
          <a:prstGeom prst="rect">
            <a:avLst/>
          </a:prstGeom>
          <a:solidFill>
            <a:schemeClr val="accent5">
              <a:lumMod val="20000"/>
              <a:lumOff val="80000"/>
            </a:schemeClr>
          </a:solidFill>
          <a:ln>
            <a:noFill/>
          </a:ln>
        </p:spPr>
        <p:txBody>
          <a:bodyPr spcFirstLastPara="1" wrap="square" lIns="68569" tIns="34275" rIns="68569" bIns="34275" anchor="t" anchorCtr="0">
            <a:spAutoFit/>
          </a:bodyPr>
          <a:lstStyle/>
          <a:p>
            <a:r>
              <a:rPr lang="en-US" sz="1400" i="1" dirty="0">
                <a:solidFill>
                  <a:srgbClr val="C00000"/>
                </a:solidFill>
                <a:latin typeface="Franklin Gothic Medium Cond" panose="020B0606030402020204" pitchFamily="34" charset="0"/>
                <a:ea typeface="Calibri"/>
                <a:cs typeface="Calibri"/>
                <a:sym typeface="Calibri"/>
              </a:rPr>
              <a:t> Imagine, </a:t>
            </a:r>
            <a:r>
              <a:rPr lang="en-US" sz="1400" dirty="0">
                <a:solidFill>
                  <a:srgbClr val="1E4E79"/>
                </a:solidFill>
                <a:latin typeface="Franklin Gothic Medium Cond" panose="020B0606030402020204" pitchFamily="34" charset="0"/>
                <a:ea typeface="Calibri"/>
                <a:cs typeface="Calibri"/>
                <a:sym typeface="Calibri"/>
              </a:rPr>
              <a:t>2025  WA State Board of Community and Technical Colleges intersects</a:t>
            </a:r>
            <a:r>
              <a:rPr lang="en-US" sz="1400" dirty="0">
                <a:latin typeface="Franklin Gothic Medium Cond" panose="020B0606030402020204" pitchFamily="34" charset="0"/>
                <a:sym typeface="Calibri"/>
              </a:rPr>
              <a:t> </a:t>
            </a:r>
            <a:r>
              <a:rPr lang="en-US" sz="1400" dirty="0">
                <a:solidFill>
                  <a:srgbClr val="1E4E79"/>
                </a:solidFill>
                <a:latin typeface="Franklin Gothic Medium Cond" panose="020B0606030402020204" pitchFamily="34" charset="0"/>
                <a:ea typeface="Calibri"/>
                <a:cs typeface="Calibri"/>
                <a:sym typeface="Calibri"/>
              </a:rPr>
              <a:t>Tribal G2G </a:t>
            </a:r>
            <a:r>
              <a:rPr lang="en-US" sz="1400" dirty="0">
                <a:solidFill>
                  <a:schemeClr val="accent1">
                    <a:lumMod val="50000"/>
                  </a:schemeClr>
                </a:solidFill>
                <a:latin typeface="Franklin Gothic Medium Cond" panose="020B0606030402020204" pitchFamily="34" charset="0"/>
                <a:ea typeface="Calibri"/>
                <a:cs typeface="Calibri"/>
                <a:sym typeface="Calibri"/>
              </a:rPr>
              <a:t>Relationships</a:t>
            </a:r>
            <a:r>
              <a:rPr lang="en-US" sz="1400" dirty="0">
                <a:solidFill>
                  <a:srgbClr val="1E4E79"/>
                </a:solidFill>
                <a:latin typeface="Franklin Gothic Medium Cond" panose="020B0606030402020204" pitchFamily="34" charset="0"/>
                <a:ea typeface="Calibri"/>
                <a:cs typeface="Calibri"/>
                <a:sym typeface="Calibri"/>
              </a:rPr>
              <a:t> through DEI Policies </a:t>
            </a:r>
            <a:r>
              <a:rPr lang="en-US" sz="1400" dirty="0">
                <a:solidFill>
                  <a:schemeClr val="accent1">
                    <a:lumMod val="50000"/>
                  </a:schemeClr>
                </a:solidFill>
                <a:latin typeface="Franklin Gothic Medium Cond" panose="020B0606030402020204" pitchFamily="34" charset="0"/>
                <a:ea typeface="Calibri"/>
                <a:cs typeface="Calibri"/>
                <a:sym typeface="Calibri"/>
              </a:rPr>
              <a:t>across WA Public Education institutions.</a:t>
            </a:r>
            <a:r>
              <a:rPr lang="en-US" sz="1400" i="1" dirty="0">
                <a:solidFill>
                  <a:srgbClr val="C00000"/>
                </a:solidFill>
                <a:latin typeface="Franklin Gothic Medium Cond" panose="020B0606030402020204" pitchFamily="34" charset="0"/>
                <a:ea typeface="Calibri"/>
                <a:cs typeface="Calibri"/>
                <a:sym typeface="Calibri"/>
              </a:rPr>
              <a:t> Imagine, </a:t>
            </a:r>
            <a:r>
              <a:rPr lang="en-US" sz="1400" dirty="0">
                <a:solidFill>
                  <a:srgbClr val="1E4E79"/>
                </a:solidFill>
                <a:latin typeface="Franklin Gothic Medium Cond" panose="020B0606030402020204" pitchFamily="34" charset="0"/>
                <a:cs typeface="Calibri"/>
                <a:sym typeface="Calibri"/>
              </a:rPr>
              <a:t>WA CTCs embrace traditional territories alongside WA’s 29 Federally Recognized Tribes in efforts to eliminate AI/AN education &amp; employment disparities, and advance racial, social and economic justice in all communities.</a:t>
            </a:r>
            <a:endParaRPr sz="1400" dirty="0">
              <a:latin typeface="Franklin Gothic Medium Cond" panose="020B0606030402020204" pitchFamily="34" charset="0"/>
            </a:endParaRPr>
          </a:p>
        </p:txBody>
      </p:sp>
      <p:sp>
        <p:nvSpPr>
          <p:cNvPr id="17" name="Rectangle 16">
            <a:extLst>
              <a:ext uri="{FF2B5EF4-FFF2-40B4-BE49-F238E27FC236}">
                <a16:creationId xmlns:a16="http://schemas.microsoft.com/office/drawing/2014/main" id="{DFE8F967-7B81-1941-B505-451056F81D24}"/>
              </a:ext>
            </a:extLst>
          </p:cNvPr>
          <p:cNvSpPr/>
          <p:nvPr/>
        </p:nvSpPr>
        <p:spPr>
          <a:xfrm>
            <a:off x="459251" y="5693810"/>
            <a:ext cx="8044543" cy="584775"/>
          </a:xfrm>
          <a:prstGeom prst="rect">
            <a:avLst/>
          </a:prstGeom>
          <a:solidFill>
            <a:schemeClr val="accent5">
              <a:lumMod val="20000"/>
              <a:lumOff val="80000"/>
            </a:schemeClr>
          </a:solidFill>
        </p:spPr>
        <p:txBody>
          <a:bodyPr wrap="square">
            <a:spAutoFit/>
          </a:bodyPr>
          <a:lstStyle/>
          <a:p>
            <a:pPr algn="ctr"/>
            <a:r>
              <a:rPr lang="en-US" sz="1600">
                <a:latin typeface="Franklin Gothic Medium Cond" panose="020B0606030402020204" pitchFamily="34" charset="0"/>
              </a:rPr>
              <a:t>Leading with racial equity, our colleges maximize student potential and transform lives within a culture of belonging that advances racial, social and economic justice in service to our diverse communities.</a:t>
            </a:r>
          </a:p>
        </p:txBody>
      </p:sp>
      <p:sp>
        <p:nvSpPr>
          <p:cNvPr id="2" name="Footer Placeholder 1">
            <a:extLst>
              <a:ext uri="{FF2B5EF4-FFF2-40B4-BE49-F238E27FC236}">
                <a16:creationId xmlns:a16="http://schemas.microsoft.com/office/drawing/2014/main" id="{1F2C6144-8C98-5B97-7DA5-2F1C77956615}"/>
              </a:ext>
            </a:extLst>
          </p:cNvPr>
          <p:cNvSpPr>
            <a:spLocks noGrp="1"/>
          </p:cNvSpPr>
          <p:nvPr>
            <p:ph type="ftr" idx="11"/>
          </p:nvPr>
        </p:nvSpPr>
        <p:spPr/>
        <p:txBody>
          <a:bodyPr/>
          <a:lstStyle/>
          <a:p>
            <a:r>
              <a:rPr lang="en-US"/>
              <a:t>lph     sbctc</a:t>
            </a:r>
          </a:p>
        </p:txBody>
      </p:sp>
    </p:spTree>
    <p:extLst>
      <p:ext uri="{BB962C8B-B14F-4D97-AF65-F5344CB8AC3E}">
        <p14:creationId xmlns:p14="http://schemas.microsoft.com/office/powerpoint/2010/main" val="140674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9F8C-3C35-CAC4-6AC0-7359958B6A6C}"/>
              </a:ext>
            </a:extLst>
          </p:cNvPr>
          <p:cNvSpPr>
            <a:spLocks noGrp="1"/>
          </p:cNvSpPr>
          <p:nvPr>
            <p:ph type="title"/>
          </p:nvPr>
        </p:nvSpPr>
        <p:spPr>
          <a:xfrm>
            <a:off x="479426" y="1149912"/>
            <a:ext cx="8100160" cy="669102"/>
          </a:xfrm>
        </p:spPr>
        <p:txBody>
          <a:bodyPr/>
          <a:lstStyle/>
          <a:p>
            <a:r>
              <a:rPr lang="en-US" sz="1400">
                <a:latin typeface="Franklin Gothic Medium Cond" panose="020B0606030402020204" pitchFamily="34" charset="0"/>
              </a:rPr>
              <a:t>INFO SHEET: </a:t>
            </a:r>
            <a:r>
              <a:rPr lang="en-US" sz="1400" u="sng">
                <a:latin typeface="Franklin Gothic Medium Cond" panose="020B0606030402020204" pitchFamily="34" charset="0"/>
              </a:rPr>
              <a:t>SBCTC Tribal Relations and Curriculum Development</a:t>
            </a:r>
            <a:br>
              <a:rPr lang="en-US" sz="1400">
                <a:latin typeface="Franklin Gothic Medium Cond" panose="020B0606030402020204" pitchFamily="34" charset="0"/>
              </a:rPr>
            </a:br>
            <a:r>
              <a:rPr lang="en-US" sz="1400">
                <a:latin typeface="Franklin Gothic Medium Cond" panose="020B0606030402020204" pitchFamily="34" charset="0"/>
              </a:rPr>
              <a:t>and Washington Community and Technical Colleges American Indian Indigenous Studies Advisory Board </a:t>
            </a:r>
            <a:r>
              <a:rPr lang="en-US" sz="1400" u="sng">
                <a:latin typeface="Franklin Gothic Medium Cond" panose="020B0606030402020204" pitchFamily="34" charset="0"/>
              </a:rPr>
              <a:t>(WCAAB)</a:t>
            </a:r>
          </a:p>
        </p:txBody>
      </p:sp>
      <p:sp>
        <p:nvSpPr>
          <p:cNvPr id="3" name="Content Placeholder 2">
            <a:extLst>
              <a:ext uri="{FF2B5EF4-FFF2-40B4-BE49-F238E27FC236}">
                <a16:creationId xmlns:a16="http://schemas.microsoft.com/office/drawing/2014/main" id="{F40A2687-87F7-582C-1B93-13779A066E3C}"/>
              </a:ext>
            </a:extLst>
          </p:cNvPr>
          <p:cNvSpPr>
            <a:spLocks noGrp="1"/>
          </p:cNvSpPr>
          <p:nvPr>
            <p:ph sz="quarter" idx="12"/>
          </p:nvPr>
        </p:nvSpPr>
        <p:spPr>
          <a:xfrm>
            <a:off x="291830" y="1819014"/>
            <a:ext cx="4506908" cy="4588956"/>
          </a:xfrm>
        </p:spPr>
        <p:txBody>
          <a:bodyPr/>
          <a:lstStyle/>
          <a:p>
            <a:r>
              <a:rPr lang="en-US" sz="1400" b="1" dirty="0"/>
              <a:t>November 2021: Education Division hired Director Tribal Relations and Curriculum Development</a:t>
            </a:r>
          </a:p>
          <a:p>
            <a:pPr marL="285750" indent="-285750">
              <a:buFont typeface="Arial" panose="020B0604020202020204" pitchFamily="34" charset="0"/>
              <a:buChar char="•"/>
            </a:pPr>
            <a:r>
              <a:rPr lang="en-US" sz="1400" dirty="0"/>
              <a:t>Lynn </a:t>
            </a:r>
            <a:r>
              <a:rPr lang="en-US" sz="1400" dirty="0" err="1"/>
              <a:t>Palmanteer</a:t>
            </a:r>
            <a:r>
              <a:rPr lang="en-US" sz="1400" dirty="0"/>
              <a:t>-Holder, </a:t>
            </a:r>
            <a:r>
              <a:rPr lang="en-US" sz="1400" dirty="0" err="1"/>
              <a:t>PhC</a:t>
            </a:r>
            <a:r>
              <a:rPr lang="en-US" sz="1400" dirty="0"/>
              <a:t> (ABD) UW-Seattle, </a:t>
            </a:r>
            <a:r>
              <a:rPr lang="en-US" sz="1400" dirty="0" err="1"/>
              <a:t>MEd.</a:t>
            </a:r>
            <a:r>
              <a:rPr lang="en-US" sz="1400" dirty="0"/>
              <a:t> WSU and </a:t>
            </a:r>
            <a:r>
              <a:rPr lang="en-US" sz="1400" dirty="0" err="1"/>
              <a:t>BEd</a:t>
            </a:r>
            <a:r>
              <a:rPr lang="en-US" sz="1400" dirty="0"/>
              <a:t>. EWU; 38+ years across education systems, 20+ administration (Colville Tribe)</a:t>
            </a:r>
          </a:p>
          <a:p>
            <a:r>
              <a:rPr lang="en-US" sz="1400" b="1" dirty="0"/>
              <a:t>January 2022: WA CTC  Statewide Tribal Consultation Survey Administered</a:t>
            </a:r>
          </a:p>
          <a:p>
            <a:pPr marL="285750" indent="-285750">
              <a:buFont typeface="Arial" panose="020B0604020202020204" pitchFamily="34" charset="0"/>
              <a:buChar char="•"/>
            </a:pPr>
            <a:r>
              <a:rPr lang="en-US" sz="1400" dirty="0"/>
              <a:t>34 CTCs received TC Survey to collect data of formal G2G relationships </a:t>
            </a:r>
            <a:r>
              <a:rPr lang="en-US" sz="1400" dirty="0">
                <a:highlight>
                  <a:srgbClr val="FBDF6C"/>
                </a:highlight>
              </a:rPr>
              <a:t>RCW 43.376, </a:t>
            </a:r>
            <a:r>
              <a:rPr lang="en-US" sz="1400" dirty="0"/>
              <a:t>Land Acknowledgements, American Indian Study Coursework, Employment of AI/AN Faculty/Staff, Native Student Pathways Programs, Workforce &amp; CTE collaborations, ABE/</a:t>
            </a:r>
            <a:r>
              <a:rPr lang="en-US" sz="1400" dirty="0" err="1"/>
              <a:t>BaEd</a:t>
            </a:r>
            <a:r>
              <a:rPr lang="en-US" sz="1400" dirty="0"/>
              <a:t>, Tribal Consultation Training needs. </a:t>
            </a:r>
          </a:p>
          <a:p>
            <a:r>
              <a:rPr lang="en-US" sz="1400" b="1" dirty="0"/>
              <a:t>Partnering SBCTC Divisions/Commissions/Councils and Tribal Leader and Education Boards:</a:t>
            </a:r>
          </a:p>
          <a:p>
            <a:r>
              <a:rPr lang="en-US" sz="1400" dirty="0"/>
              <a:t>SBCTC Education; Instructional Commission; EDI Office; Research &amp; Planning Commission; Diversity &amp; Equity Officers Commission; WSSSC; LLC, WEC, Tribal Leaders Congress; WA State Indian Education Assoc.; UW Center for American Indian Indigenous Studies;  WSNEAC;</a:t>
            </a:r>
          </a:p>
          <a:p>
            <a:pPr marL="285750" indent="-285750">
              <a:buFont typeface="Arial" panose="020B0604020202020204" pitchFamily="34" charset="0"/>
              <a:buChar char="•"/>
            </a:pPr>
            <a:endParaRPr lang="en-US" sz="1400" dirty="0"/>
          </a:p>
          <a:p>
            <a:endParaRPr lang="en-US" sz="1400" dirty="0"/>
          </a:p>
        </p:txBody>
      </p:sp>
      <p:sp>
        <p:nvSpPr>
          <p:cNvPr id="4" name="Content Placeholder 3">
            <a:extLst>
              <a:ext uri="{FF2B5EF4-FFF2-40B4-BE49-F238E27FC236}">
                <a16:creationId xmlns:a16="http://schemas.microsoft.com/office/drawing/2014/main" id="{6F2EC599-9EAC-3523-E2EC-26E7D6B5075B}"/>
              </a:ext>
            </a:extLst>
          </p:cNvPr>
          <p:cNvSpPr>
            <a:spLocks noGrp="1"/>
          </p:cNvSpPr>
          <p:nvPr>
            <p:ph sz="quarter" idx="13"/>
          </p:nvPr>
        </p:nvSpPr>
        <p:spPr>
          <a:xfrm>
            <a:off x="4798737" y="1819015"/>
            <a:ext cx="4280169" cy="4588955"/>
          </a:xfrm>
        </p:spPr>
        <p:txBody>
          <a:bodyPr/>
          <a:lstStyle/>
          <a:p>
            <a:r>
              <a:rPr lang="en-US" sz="1400" b="1"/>
              <a:t>February/March 2022: WCAAB Kickoff</a:t>
            </a:r>
          </a:p>
          <a:p>
            <a:pPr marL="285750" indent="-285750">
              <a:buFont typeface="Arial" panose="020B0604020202020204" pitchFamily="34" charset="0"/>
              <a:buChar char="•"/>
            </a:pPr>
            <a:r>
              <a:rPr lang="en-US" sz="1400"/>
              <a:t>Intentional Board Recruitment for WA CTC &amp; Tribal Leaders charged to develop a statewide strategic plan to build government-to-government relationships between the 34 CTCs and 29 Federally Recognized Tribes. Aims to reduce AI/AN education/employment disparities; Raise institutional  awareness of WA Tribes Historical Burdens </a:t>
            </a:r>
            <a:r>
              <a:rPr lang="en-US" sz="1400" err="1"/>
              <a:t>e.g</a:t>
            </a:r>
            <a:r>
              <a:rPr lang="en-US" sz="1400"/>
              <a:t>, boarding schools, assimilation and relocation policies; raise the consciousness to address contemporary barriers by making space for Indigenous knowledge(s) and curriculum, and finally increase opportunities for Indigenous scholars, professional teachers/administrators. </a:t>
            </a:r>
          </a:p>
          <a:p>
            <a:r>
              <a:rPr lang="en-US" sz="1400" b="1"/>
              <a:t>March 2022 ED </a:t>
            </a:r>
            <a:r>
              <a:rPr lang="en-US" sz="1400" b="1" err="1"/>
              <a:t>Div</a:t>
            </a:r>
            <a:r>
              <a:rPr lang="en-US" sz="1400" b="1"/>
              <a:t>: College Spark Washington awards SBCTC Education Equity $180,000.</a:t>
            </a:r>
          </a:p>
          <a:p>
            <a:r>
              <a:rPr lang="en-US" sz="1400" b="1"/>
              <a:t>April/May 2022: </a:t>
            </a:r>
            <a:r>
              <a:rPr lang="en-US" sz="1400"/>
              <a:t>WSIEA and UW Indigenous Pedagogy Summit for CTCs; </a:t>
            </a:r>
            <a:r>
              <a:rPr lang="en-US" sz="1400" b="1"/>
              <a:t>May 2022: </a:t>
            </a:r>
            <a:r>
              <a:rPr lang="en-US" sz="1400"/>
              <a:t>WCAAB 2-day Retreat @ Green River Community College in collaboration with Muckleshoot Tribe. </a:t>
            </a:r>
          </a:p>
        </p:txBody>
      </p:sp>
      <p:sp>
        <p:nvSpPr>
          <p:cNvPr id="5" name="TextBox 4">
            <a:extLst>
              <a:ext uri="{FF2B5EF4-FFF2-40B4-BE49-F238E27FC236}">
                <a16:creationId xmlns:a16="http://schemas.microsoft.com/office/drawing/2014/main" id="{1A807C3A-7D0E-A69F-7E4E-045E8E6121E8}"/>
              </a:ext>
            </a:extLst>
          </p:cNvPr>
          <p:cNvSpPr txBox="1"/>
          <p:nvPr/>
        </p:nvSpPr>
        <p:spPr>
          <a:xfrm>
            <a:off x="4798737" y="6192526"/>
            <a:ext cx="4280169" cy="430887"/>
          </a:xfrm>
          <a:prstGeom prst="rect">
            <a:avLst/>
          </a:prstGeom>
          <a:solidFill>
            <a:srgbClr val="40CAF8">
              <a:alpha val="60000"/>
            </a:srgb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100"/>
              <a:t>Lynn </a:t>
            </a:r>
            <a:r>
              <a:rPr lang="en-US" sz="1100" err="1"/>
              <a:t>Palmanteer</a:t>
            </a:r>
            <a:r>
              <a:rPr lang="en-US" sz="1100"/>
              <a:t>-Holder, Director Tribal Relations and Curriculum Development  </a:t>
            </a:r>
            <a:r>
              <a:rPr lang="en-US" sz="1100">
                <a:hlinkClick r:id="rId2"/>
              </a:rPr>
              <a:t>lpalmanteer-holder@sbctc.edu</a:t>
            </a:r>
            <a:r>
              <a:rPr lang="en-US" sz="1100"/>
              <a:t>  or c: 509-322-7718</a:t>
            </a:r>
          </a:p>
        </p:txBody>
      </p:sp>
    </p:spTree>
    <p:extLst>
      <p:ext uri="{BB962C8B-B14F-4D97-AF65-F5344CB8AC3E}">
        <p14:creationId xmlns:p14="http://schemas.microsoft.com/office/powerpoint/2010/main" val="31214591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emplate-revised fonts.potx" id="{7B7D261F-EFBE-4018-B5DA-4CADA05E2FC6}" vid="{2FAE3A0C-2E16-4D76-8126-20C659D87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sbctc-powerpoint-template</Template>
  <TotalTime>24780</TotalTime>
  <Words>2064</Words>
  <Application>Microsoft Macintosh PowerPoint</Application>
  <PresentationFormat>On-screen Show (4:3)</PresentationFormat>
  <Paragraphs>319</Paragraphs>
  <Slides>22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Courier New</vt:lpstr>
      <vt:lpstr>Franklin Gothic Book</vt:lpstr>
      <vt:lpstr>Franklin Gothic Demi Cond</vt:lpstr>
      <vt:lpstr>Franklin Gothic Medium</vt:lpstr>
      <vt:lpstr>Franklin Gothic Medium Cond</vt:lpstr>
      <vt:lpstr>Libre Franklin Black</vt:lpstr>
      <vt:lpstr>Source Sans Pro</vt:lpstr>
      <vt:lpstr>Source Sans Pro Light</vt:lpstr>
      <vt:lpstr>Office Theme</vt:lpstr>
      <vt:lpstr>    WASHINGTON STATE BOARD OF  COMMUNITY AND TECHNICAL  COLLEGE   WSSSC Wenatchee Valley College  May 5, 2012  Tribal Relations and Curriculum Development</vt:lpstr>
      <vt:lpstr>Tribal Leaders have a responsibility to build capacity in our communities, education is one of many tools, another is to raise the consciousness of others impacting Tribal communities. </vt:lpstr>
      <vt:lpstr>Why Tribal Relations and Curriculum Development?</vt:lpstr>
      <vt:lpstr>PowerPoint Presentation</vt:lpstr>
      <vt:lpstr>PowerPoint Presentation</vt:lpstr>
      <vt:lpstr> WA STATE </vt:lpstr>
      <vt:lpstr>PowerPoint Presentation</vt:lpstr>
      <vt:lpstr>PowerPoint Presentation</vt:lpstr>
      <vt:lpstr>INFO SHEET: SBCTC Tribal Relations and Curriculum Development and Washington Community and Technical Colleges American Indian Indigenous Studies Advisory Board (WCAAB)</vt:lpstr>
      <vt:lpstr>WCAAB</vt:lpstr>
      <vt:lpstr>WASHINGTON GOVERNOR’S OFFICE OF INDIAN AFFAIRS www.goia.wa.gov  </vt:lpstr>
      <vt:lpstr>What are WA CTCS DOING? Student Diversity Data</vt:lpstr>
      <vt:lpstr>HOW ARE CTCS SHIFTING HIRING POLICIES/PRACTICES TO IMPROVE Full-time faculty diversity data </vt:lpstr>
      <vt:lpstr>SBCTC EDI OFFICE: Senate bills 5227 &amp; 5194</vt:lpstr>
      <vt:lpstr>PowerPoint Presentation</vt:lpstr>
      <vt:lpstr>PowerPoint Presentation</vt:lpstr>
      <vt:lpstr>Highline College</vt:lpstr>
      <vt:lpstr>Green River College</vt:lpstr>
      <vt:lpstr>Grays Harbor College</vt:lpstr>
      <vt:lpstr>WVC AIIS &amp; Workforce Education</vt:lpstr>
      <vt:lpstr>Preserving Culture and Reclaiming Knowledge Systems</vt:lpstr>
      <vt:lpstr>  Limlimt (thank you) WSSSC AND WVC for the invitation, and for listening.  Lynn Palmanteer-Holder, Director Tribal Relations and Curriculum Development for Washington State Board of Community and Technical Colleges  lpalmanteer-holder@sbctc.edu </vt:lpstr>
    </vt:vector>
  </TitlesOfParts>
  <Company>Washington State Board for Community and Technical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Karl Ludeman</dc:creator>
  <cp:lastModifiedBy>Nancy Lynn Palmanteer-Holder BALCSTAR Consulting PLLC</cp:lastModifiedBy>
  <cp:revision>296</cp:revision>
  <cp:lastPrinted>2022-03-25T17:35:23Z</cp:lastPrinted>
  <dcterms:created xsi:type="dcterms:W3CDTF">2020-05-13T20:46:13Z</dcterms:created>
  <dcterms:modified xsi:type="dcterms:W3CDTF">2022-05-05T16:34:02Z</dcterms:modified>
  <cp:category>Publications, Presentations</cp:category>
</cp:coreProperties>
</file>