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205864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04D2FD4-C020-4EDA-91BE-DE76CDF38ED9}"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79848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2371061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59970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1848186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2695350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4276300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871920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4231226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293718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19994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4D2FD4-C020-4EDA-91BE-DE76CDF38ED9}"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422944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4D2FD4-C020-4EDA-91BE-DE76CDF38ED9}" type="datetimeFigureOut">
              <a:rPr lang="en-US" smtClean="0"/>
              <a:t>5/5/2022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366655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184136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5655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4D2FD4-C020-4EDA-91BE-DE76CDF38ED9}" type="datetimeFigureOut">
              <a:rPr lang="en-US" smtClean="0"/>
              <a:t>5/5/2022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246944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04D2FD4-C020-4EDA-91BE-DE76CDF38ED9}"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08033-030B-415E-A8DB-2DCE714195E1}" type="slidenum">
              <a:rPr lang="en-US" smtClean="0"/>
              <a:t>‹#›</a:t>
            </a:fld>
            <a:endParaRPr lang="en-US"/>
          </a:p>
        </p:txBody>
      </p:sp>
    </p:spTree>
    <p:extLst>
      <p:ext uri="{BB962C8B-B14F-4D97-AF65-F5344CB8AC3E}">
        <p14:creationId xmlns:p14="http://schemas.microsoft.com/office/powerpoint/2010/main" val="2631317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04D2FD4-C020-4EDA-91BE-DE76CDF38ED9}" type="datetimeFigureOut">
              <a:rPr lang="en-US" smtClean="0"/>
              <a:t>5/5/2022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D408033-030B-415E-A8DB-2DCE714195E1}" type="slidenum">
              <a:rPr lang="en-US" smtClean="0"/>
              <a:t>‹#›</a:t>
            </a:fld>
            <a:endParaRPr lang="en-US"/>
          </a:p>
        </p:txBody>
      </p:sp>
    </p:spTree>
    <p:extLst>
      <p:ext uri="{BB962C8B-B14F-4D97-AF65-F5344CB8AC3E}">
        <p14:creationId xmlns:p14="http://schemas.microsoft.com/office/powerpoint/2010/main" val="28765242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1ED36-C2F1-4DBE-B7E7-9EEAB733E35E}"/>
              </a:ext>
            </a:extLst>
          </p:cNvPr>
          <p:cNvSpPr>
            <a:spLocks noGrp="1"/>
          </p:cNvSpPr>
          <p:nvPr>
            <p:ph type="title"/>
          </p:nvPr>
        </p:nvSpPr>
        <p:spPr>
          <a:xfrm>
            <a:off x="673916" y="304801"/>
            <a:ext cx="9536885" cy="1447800"/>
          </a:xfrm>
        </p:spPr>
        <p:txBody>
          <a:bodyPr/>
          <a:lstStyle/>
          <a:p>
            <a:r>
              <a:rPr lang="en-US" dirty="0"/>
              <a:t>Land and Labor Acknowledgments</a:t>
            </a:r>
          </a:p>
        </p:txBody>
      </p:sp>
      <p:sp>
        <p:nvSpPr>
          <p:cNvPr id="3" name="Content Placeholder 2">
            <a:extLst>
              <a:ext uri="{FF2B5EF4-FFF2-40B4-BE49-F238E27FC236}">
                <a16:creationId xmlns:a16="http://schemas.microsoft.com/office/drawing/2014/main" id="{71BFF93B-7C10-441E-B1F4-111EF30D9E03}"/>
              </a:ext>
            </a:extLst>
          </p:cNvPr>
          <p:cNvSpPr>
            <a:spLocks noGrp="1"/>
          </p:cNvSpPr>
          <p:nvPr>
            <p:ph idx="1"/>
          </p:nvPr>
        </p:nvSpPr>
        <p:spPr>
          <a:xfrm>
            <a:off x="645952" y="1752600"/>
            <a:ext cx="10872132" cy="4608007"/>
          </a:xfrm>
        </p:spPr>
        <p:txBody>
          <a:bodyPr>
            <a:normAutofit lnSpcReduction="10000"/>
          </a:bodyPr>
          <a:lstStyle/>
          <a:p>
            <a:pPr marL="0" indent="0">
              <a:buNone/>
            </a:pPr>
            <a:r>
              <a:rPr lang="en-US" dirty="0">
                <a:latin typeface="Garamond" panose="02020404030301010803" pitchFamily="18" charset="0"/>
                <a:ea typeface="Calibri" panose="020F0502020204030204" pitchFamily="34" charset="0"/>
              </a:rPr>
              <a:t>I</a:t>
            </a:r>
            <a:r>
              <a:rPr lang="en-US" dirty="0">
                <a:latin typeface="Garamond" panose="02020404030301010803" pitchFamily="18" charset="0"/>
              </a:rPr>
              <a:t> would like to acknowledge that we are on the ancestral lands of the 12 bands of the Colville Confederated Tribes which include the; Lakes, Colville, Okanogan, Moses-Columbia, </a:t>
            </a:r>
            <a:r>
              <a:rPr lang="en-US" dirty="0" err="1">
                <a:latin typeface="Garamond" panose="02020404030301010803" pitchFamily="18" charset="0"/>
              </a:rPr>
              <a:t>Wenatchi</a:t>
            </a:r>
            <a:r>
              <a:rPr lang="en-US" dirty="0">
                <a:latin typeface="Garamond" panose="02020404030301010803" pitchFamily="18" charset="0"/>
              </a:rPr>
              <a:t>, Entiat, Chelan, Methow, Nespelem, Sanpoil, Chief Joseph Band of Nez Perce and </a:t>
            </a:r>
            <a:r>
              <a:rPr lang="en-US" dirty="0" err="1">
                <a:latin typeface="Garamond" panose="02020404030301010803" pitchFamily="18" charset="0"/>
              </a:rPr>
              <a:t>Palus</a:t>
            </a:r>
            <a:r>
              <a:rPr lang="en-US" dirty="0">
                <a:latin typeface="Garamond" panose="02020404030301010803" pitchFamily="18" charset="0"/>
              </a:rPr>
              <a:t> Indians specifically the lands of the </a:t>
            </a:r>
            <a:r>
              <a:rPr lang="en-US" dirty="0" err="1">
                <a:latin typeface="Garamond" panose="02020404030301010803" pitchFamily="18" charset="0"/>
              </a:rPr>
              <a:t>Wenatchi</a:t>
            </a:r>
            <a:r>
              <a:rPr lang="en-US" dirty="0">
                <a:latin typeface="Garamond" panose="02020404030301010803" pitchFamily="18" charset="0"/>
              </a:rPr>
              <a:t>, Entiat, Chelan and Yakama peoples on the Wenatchee Campus.  These lands incorporate approximately thirty nine million acres in Central Washington and Southern British Columbia. We are honored to be using the land and recognize the privilege it is to do so and the trauma colonization created and still perpetuates today on native peoples of these lands. </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ea typeface="Calibri" panose="020F0502020204030204" pitchFamily="34" charset="0"/>
              </a:rPr>
              <a:t>We acknowledge that our nation (and our institution) have benefited from the free enslaved labor of Black people. We recognize the interconnected histories of Indigenous peoples who were forcibly removed from their land and the history of those who were forcibly brought to it. We acknowledge the immigrant labor that has contributed to this country as a critical labor force, including voluntary, involuntary, trafficked, forced, and undocumented peoples. We recognize and honor their important contributions. In these acknowledgements, we commit to the essential work of moving beyond awareness to action through meaningful changes at our institution and in our communities. </a:t>
            </a:r>
          </a:p>
          <a:p>
            <a:endParaRPr lang="en-US" dirty="0"/>
          </a:p>
        </p:txBody>
      </p:sp>
    </p:spTree>
    <p:extLst>
      <p:ext uri="{BB962C8B-B14F-4D97-AF65-F5344CB8AC3E}">
        <p14:creationId xmlns:p14="http://schemas.microsoft.com/office/powerpoint/2010/main" val="1848944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2">
      <a:dk1>
        <a:sysClr val="windowText" lastClr="000000"/>
      </a:dk1>
      <a:lt1>
        <a:sysClr val="window" lastClr="FFFFFF"/>
      </a:lt1>
      <a:dk2>
        <a:srgbClr val="00487B"/>
      </a:dk2>
      <a:lt2>
        <a:srgbClr val="EBEBEB"/>
      </a:lt2>
      <a:accent1>
        <a:srgbClr val="AD1128"/>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BAF036AD640349A0B72FB2B4FD4045" ma:contentTypeVersion="16" ma:contentTypeDescription="Create a new document." ma:contentTypeScope="" ma:versionID="defe642636c22586fbbf4c678ecceb5e">
  <xsd:schema xmlns:xsd="http://www.w3.org/2001/XMLSchema" xmlns:xs="http://www.w3.org/2001/XMLSchema" xmlns:p="http://schemas.microsoft.com/office/2006/metadata/properties" xmlns:ns1="http://schemas.microsoft.com/sharepoint/v3" xmlns:ns3="9a3d7def-9a4a-411e-a162-2826dfc61f09" xmlns:ns4="ad187bf5-b36c-4e29-81c5-a9215c71f59f" targetNamespace="http://schemas.microsoft.com/office/2006/metadata/properties" ma:root="true" ma:fieldsID="2ca1b8f96be556def64668c243ece5f2" ns1:_="" ns3:_="" ns4:_="">
    <xsd:import namespace="http://schemas.microsoft.com/sharepoint/v3"/>
    <xsd:import namespace="9a3d7def-9a4a-411e-a162-2826dfc61f09"/>
    <xsd:import namespace="ad187bf5-b36c-4e29-81c5-a9215c71f59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3d7def-9a4a-411e-a162-2826dfc61f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d187bf5-b36c-4e29-81c5-a9215c71f59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2FE044E-EB1B-4EFD-B9A9-4BBCE62EF823}">
  <ds:schemaRefs>
    <ds:schemaRef ds:uri="http://schemas.microsoft.com/sharepoint/v3/contenttype/forms"/>
  </ds:schemaRefs>
</ds:datastoreItem>
</file>

<file path=customXml/itemProps2.xml><?xml version="1.0" encoding="utf-8"?>
<ds:datastoreItem xmlns:ds="http://schemas.openxmlformats.org/officeDocument/2006/customXml" ds:itemID="{CE2B6C0F-EFAC-4B35-838C-2E4EF17DD0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a3d7def-9a4a-411e-a162-2826dfc61f09"/>
    <ds:schemaRef ds:uri="ad187bf5-b36c-4e29-81c5-a9215c71f5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D55952-9C2B-4176-9936-B60DC6418CE6}">
  <ds:schemaRefs>
    <ds:schemaRef ds:uri="http://schemas.microsoft.com/office/2006/documentManagement/types"/>
    <ds:schemaRef ds:uri="http://purl.org/dc/terms/"/>
    <ds:schemaRef ds:uri="http://www.w3.org/XML/1998/namespace"/>
    <ds:schemaRef ds:uri="http://purl.org/dc/dcmitype/"/>
    <ds:schemaRef ds:uri="ad187bf5-b36c-4e29-81c5-a9215c71f59f"/>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9a3d7def-9a4a-411e-a162-2826dfc61f09"/>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Ion</Template>
  <TotalTime>23</TotalTime>
  <Words>240</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Garamond</vt:lpstr>
      <vt:lpstr>Wingdings 3</vt:lpstr>
      <vt:lpstr>Ion</vt:lpstr>
      <vt:lpstr>Land and Labor 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and Labor Acknowledgments</dc:title>
  <dc:creator>Tofte, Erin</dc:creator>
  <cp:lastModifiedBy>Flores, Chio</cp:lastModifiedBy>
  <cp:revision>6</cp:revision>
  <dcterms:created xsi:type="dcterms:W3CDTF">2021-04-09T00:07:06Z</dcterms:created>
  <dcterms:modified xsi:type="dcterms:W3CDTF">2022-05-05T14:59:58Z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0x0101008ABAF036AD640349A0B72FB2B4FD4045</vt:lpwstr>
  </property>
</Properties>
</file>