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4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bg>
      <p:bgPr>
        <a:solidFill>
          <a:schemeClr val="accen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 descr="A picture containing tex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160660" y="424834"/>
            <a:ext cx="2463800" cy="4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85800" y="2726342"/>
            <a:ext cx="77724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85800" y="3830653"/>
            <a:ext cx="77724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654725" y="568225"/>
            <a:ext cx="7814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644433" y="1577900"/>
            <a:ext cx="7814099" cy="30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55429" y="4652550"/>
            <a:ext cx="875029" cy="3106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ig numb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body" idx="1"/>
          </p:nvPr>
        </p:nvSpPr>
        <p:spPr>
          <a:xfrm>
            <a:off x="685800" y="758825"/>
            <a:ext cx="7680960" cy="26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96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7200" b="1">
                <a:solidFill>
                  <a:schemeClr val="accen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7200" b="1">
                <a:solidFill>
                  <a:schemeClr val="accen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7200" b="1">
                <a:solidFill>
                  <a:schemeClr val="accen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7200" b="1">
                <a:solidFill>
                  <a:schemeClr val="accent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2"/>
          </p:nvPr>
        </p:nvSpPr>
        <p:spPr>
          <a:xfrm>
            <a:off x="685800" y="3375025"/>
            <a:ext cx="7680325" cy="1243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54725" y="568225"/>
            <a:ext cx="7814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Roboto"/>
              <a:buNone/>
              <a:defRPr sz="36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Roboto"/>
              <a:buNone/>
              <a:defRPr sz="36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Roboto"/>
              <a:buNone/>
              <a:defRPr sz="36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Roboto"/>
              <a:buNone/>
              <a:defRPr sz="36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Roboto"/>
              <a:buNone/>
              <a:defRPr sz="36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Roboto"/>
              <a:buNone/>
              <a:defRPr sz="36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Roboto"/>
              <a:buNone/>
              <a:defRPr sz="36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Roboto"/>
              <a:buNone/>
              <a:defRPr sz="36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Roboto"/>
              <a:buNone/>
              <a:defRPr sz="36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54675" y="1646800"/>
            <a:ext cx="7814100" cy="31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oboto"/>
              <a:buChar char="○"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oboto"/>
              <a:buChar char="■"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○"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■"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○"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■"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9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ctrTitle"/>
          </p:nvPr>
        </p:nvSpPr>
        <p:spPr>
          <a:xfrm>
            <a:off x="685800" y="2726342"/>
            <a:ext cx="77724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CCRC Scale of Adoption Survey</a:t>
            </a:r>
            <a:endParaRPr dirty="0"/>
          </a:p>
        </p:txBody>
      </p:sp>
      <p:sp>
        <p:nvSpPr>
          <p:cNvPr id="57" name="Google Shape;57;p14"/>
          <p:cNvSpPr txBox="1">
            <a:spLocks noGrp="1"/>
          </p:cNvSpPr>
          <p:nvPr>
            <p:ph type="subTitle" idx="1"/>
          </p:nvPr>
        </p:nvSpPr>
        <p:spPr>
          <a:xfrm>
            <a:off x="685800" y="3830653"/>
            <a:ext cx="77724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654725" y="568225"/>
            <a:ext cx="7814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About the Scale of Adoption Survey</a:t>
            </a:r>
            <a:endParaRPr dirty="0"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644433" y="1577900"/>
            <a:ext cx="7814099" cy="30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The SOA survey is part of a NSF-funded CCRC study focused on learning </a:t>
            </a:r>
            <a:r>
              <a:rPr lang="en-US" b="1" dirty="0"/>
              <a:t>what practices </a:t>
            </a:r>
            <a:r>
              <a:rPr lang="en-US" dirty="0"/>
              <a:t>colleges are adopting, including the </a:t>
            </a:r>
            <a:r>
              <a:rPr lang="en-US" b="1" dirty="0"/>
              <a:t>timing</a:t>
            </a:r>
            <a:r>
              <a:rPr lang="en-US" dirty="0"/>
              <a:t> and </a:t>
            </a:r>
            <a:r>
              <a:rPr lang="en-US" b="1" dirty="0"/>
              <a:t>scale </a:t>
            </a:r>
            <a:r>
              <a:rPr lang="en-US" dirty="0"/>
              <a:t>of adoption.</a:t>
            </a:r>
          </a:p>
          <a:p>
            <a:pPr marL="4572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The survey data will be combined with de-identified administrative data to see whether adoption of practices is associated with change to early momentum metrics. </a:t>
            </a:r>
          </a:p>
          <a:p>
            <a:r>
              <a:rPr lang="en-US" dirty="0"/>
              <a:t>This is </a:t>
            </a:r>
            <a:r>
              <a:rPr lang="en-US" u="sng" dirty="0"/>
              <a:t>an evaluation of guided pathways and not the colleges</a:t>
            </a:r>
            <a:r>
              <a:rPr lang="en-US" dirty="0"/>
              <a:t>. </a:t>
            </a:r>
          </a:p>
          <a:p>
            <a:r>
              <a:rPr lang="en-US" dirty="0"/>
              <a:t>Individual colleges will not be identified in any publication.</a:t>
            </a:r>
            <a:br>
              <a:rPr lang="en-US" dirty="0"/>
            </a:b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6D0F7-77C2-4429-A8D8-C7CE3E904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complete the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B40D9-8CF7-492C-9201-C37A572D4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4433" y="1577900"/>
            <a:ext cx="8113673" cy="3027600"/>
          </a:xfrm>
        </p:spPr>
        <p:txBody>
          <a:bodyPr/>
          <a:lstStyle/>
          <a:p>
            <a:r>
              <a:rPr lang="en-US" dirty="0"/>
              <a:t>SBCTC will send out the survey to campus student services and student affairs leaders between late May and early June. </a:t>
            </a:r>
          </a:p>
          <a:p>
            <a:r>
              <a:rPr lang="en-US" dirty="0"/>
              <a:t>CCRC will reach out to schedule a 1-hour call to complete the survey with each college. Calls will be scheduled between July 15 – August 1. </a:t>
            </a:r>
          </a:p>
          <a:p>
            <a:r>
              <a:rPr lang="en-US" dirty="0"/>
              <a:t>Colleges may </a:t>
            </a:r>
            <a:r>
              <a:rPr lang="en-US" b="1" u="sng" dirty="0"/>
              <a:t>but are not required</a:t>
            </a:r>
            <a:r>
              <a:rPr lang="en-US" b="1" dirty="0"/>
              <a:t> </a:t>
            </a:r>
            <a:r>
              <a:rPr lang="en-US" dirty="0"/>
              <a:t>to begin completing the survey before their scheduled call. </a:t>
            </a:r>
          </a:p>
          <a:p>
            <a:r>
              <a:rPr lang="en-US" dirty="0"/>
              <a:t>You may want to ask others who are familiar with the institution’s reform history to help identify the dates of adoption and/or participate in the survey call. </a:t>
            </a:r>
          </a:p>
        </p:txBody>
      </p:sp>
    </p:spTree>
    <p:extLst>
      <p:ext uri="{BB962C8B-B14F-4D97-AF65-F5344CB8AC3E}">
        <p14:creationId xmlns:p14="http://schemas.microsoft.com/office/powerpoint/2010/main" val="3703289997"/>
      </p:ext>
    </p:extLst>
  </p:cSld>
  <p:clrMapOvr>
    <a:masterClrMapping/>
  </p:clrMapOvr>
</p:sld>
</file>

<file path=ppt/theme/theme1.xml><?xml version="1.0" encoding="utf-8"?>
<a:theme xmlns:a="http://schemas.openxmlformats.org/drawingml/2006/main" name="CCRC Alternate Template">
  <a:themeElements>
    <a:clrScheme name="CCRC Colors - Alternate Template">
      <a:dk1>
        <a:srgbClr val="000000"/>
      </a:dk1>
      <a:lt1>
        <a:srgbClr val="FFFFFF"/>
      </a:lt1>
      <a:dk2>
        <a:srgbClr val="000000"/>
      </a:dk2>
      <a:lt2>
        <a:srgbClr val="31A2B6"/>
      </a:lt2>
      <a:accent1>
        <a:srgbClr val="30A2B6"/>
      </a:accent1>
      <a:accent2>
        <a:srgbClr val="0065A3"/>
      </a:accent2>
      <a:accent3>
        <a:srgbClr val="CB3B2E"/>
      </a:accent3>
      <a:accent4>
        <a:srgbClr val="F6891F"/>
      </a:accent4>
      <a:accent5>
        <a:srgbClr val="864F83"/>
      </a:accent5>
      <a:accent6>
        <a:srgbClr val="5CA060"/>
      </a:accent6>
      <a:hlink>
        <a:srgbClr val="0065A4"/>
      </a:hlink>
      <a:folHlink>
        <a:srgbClr val="31A2B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186</Words>
  <Application>Microsoft Macintosh PowerPoint</Application>
  <PresentationFormat>On-screen Show (16:9)</PresentationFormat>
  <Paragraphs>11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Roboto</vt:lpstr>
      <vt:lpstr>Arial</vt:lpstr>
      <vt:lpstr>CCRC Alternate Template</vt:lpstr>
      <vt:lpstr>CCRC Scale of Adoption Survey</vt:lpstr>
      <vt:lpstr>About the Scale of Adoption Survey</vt:lpstr>
      <vt:lpstr>How to complete the survey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Hana Lahr</dc:creator>
  <cp:lastModifiedBy>Taylor Myers</cp:lastModifiedBy>
  <cp:revision>15</cp:revision>
  <dcterms:modified xsi:type="dcterms:W3CDTF">2022-05-02T15:31:20Z</dcterms:modified>
</cp:coreProperties>
</file>