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47"/>
  </p:notesMasterIdLst>
  <p:handoutMasterIdLst>
    <p:handoutMasterId r:id="rId48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98" r:id="rId9"/>
    <p:sldId id="268" r:id="rId10"/>
    <p:sldId id="269" r:id="rId11"/>
    <p:sldId id="270" r:id="rId12"/>
    <p:sldId id="294" r:id="rId13"/>
    <p:sldId id="295" r:id="rId14"/>
    <p:sldId id="296" r:id="rId15"/>
    <p:sldId id="297" r:id="rId16"/>
    <p:sldId id="271" r:id="rId17"/>
    <p:sldId id="272" r:id="rId18"/>
    <p:sldId id="273" r:id="rId19"/>
    <p:sldId id="274" r:id="rId20"/>
    <p:sldId id="312" r:id="rId21"/>
    <p:sldId id="277" r:id="rId22"/>
    <p:sldId id="299" r:id="rId23"/>
    <p:sldId id="300" r:id="rId24"/>
    <p:sldId id="302" r:id="rId25"/>
    <p:sldId id="301" r:id="rId26"/>
    <p:sldId id="303" r:id="rId27"/>
    <p:sldId id="282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83" r:id="rId37"/>
    <p:sldId id="284" r:id="rId38"/>
    <p:sldId id="285" r:id="rId39"/>
    <p:sldId id="286" r:id="rId40"/>
    <p:sldId id="287" r:id="rId41"/>
    <p:sldId id="289" r:id="rId42"/>
    <p:sldId id="290" r:id="rId43"/>
    <p:sldId id="291" r:id="rId44"/>
    <p:sldId id="292" r:id="rId45"/>
    <p:sldId id="26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Bell" initials="SB" lastIdx="9" clrIdx="0">
    <p:extLst>
      <p:ext uri="{19B8F6BF-5375-455C-9EA6-DF929625EA0E}">
        <p15:presenceInfo xmlns:p15="http://schemas.microsoft.com/office/powerpoint/2012/main" userId="S-1-5-21-2162954678-3364338229-3037977907-8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a01.safelinks.protection.outlook.com/?url=https%3A%2F%2Fpencol.edu%2Faboutpc%2Flonghouse%2Fhistory&amp;data=04%7C01%7C%7Ceb8788084391419cf70a08d981f4874f%7C84df9e7fe9f640afb435aaaaaaaaaaaa%7C1%7C0%7C637683709532045350%7CUnknown%7CTWFpbGZsb3d8eyJWIjoiMC4wLjAwMDAiLCJQIjoiV2luMzIiLCJBTiI6Ik1haWwiLCJXVCI6Mn0%3D%7C1000&amp;sdata=5RNo1FVz1MVO5hBVwSXpucCextztASDk%2B0ioTN%2BjWJU%3D&amp;reserved=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vc.edu/academics/AII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na01.safelinks.protection.outlook.com/?url=https%3A%2F%2Fpencol.edu%2Faboutpc%2Flonghouse%2Fhistory&amp;data=04%7C01%7C%7Ceb8788084391419cf70a08d981f4874f%7C84df9e7fe9f640afb435aaaaaaaaaaaa%7C1%7C0%7C637683709532045350%7CUnknown%7CTWFpbGZsb3d8eyJWIjoiMC4wLjAwMDAiLCJQIjoiV2luMzIiLCJBTiI6Ik1haWwiLCJXVCI6Mn0%3D%7C1000&amp;sdata=5RNo1FVz1MVO5hBVwSXpucCextztASDk%2B0ioTN%2BjWJU%3D&amp;reserved=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ed.gov/oie/tribal-consultation" TargetMode="External"/><Relationship Id="rId2" Type="http://schemas.openxmlformats.org/officeDocument/2006/relationships/hyperlink" Target="https://www2.ed.gov/about/offices/list/oese/oie/tribalpolicyfin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dall.gov/Documents/Institute/Training/201%20Syllabus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vbahl@greenriver.edu" TargetMode="External"/><Relationship Id="rId2" Type="http://schemas.openxmlformats.org/officeDocument/2006/relationships/hyperlink" Target="mailto:balcstar.llc@hotmail.co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chiffner@sbctc.edu" TargetMode="External"/><Relationship Id="rId5" Type="http://schemas.openxmlformats.org/officeDocument/2006/relationships/hyperlink" Target="mailto:dortiz@cascadia.edu" TargetMode="External"/><Relationship Id="rId4" Type="http://schemas.openxmlformats.org/officeDocument/2006/relationships/hyperlink" Target="mailto:lyazzi@greenriver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8" y="3429000"/>
            <a:ext cx="8706735" cy="196114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b="1" dirty="0"/>
              <a:t>Expanding WA American Indian and Indigenous Studies and Program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8" y="5467149"/>
            <a:ext cx="8389648" cy="1094461"/>
          </a:xfrm>
        </p:spPr>
        <p:txBody>
          <a:bodyPr/>
          <a:lstStyle/>
          <a:p>
            <a:r>
              <a:rPr lang="en-US" sz="2200" dirty="0">
                <a:solidFill>
                  <a:srgbClr val="002060"/>
                </a:solidFill>
              </a:rPr>
              <a:t>WA CTC AIIS Interim Advisory Board: Lynn Palmanteer-Holder, Dr. Leander Yazzie, Dr. Vik Bahl, David Ortiz</a:t>
            </a:r>
          </a:p>
          <a:p>
            <a:r>
              <a:rPr lang="en-US" sz="2200" dirty="0">
                <a:solidFill>
                  <a:srgbClr val="002060"/>
                </a:solidFill>
              </a:rPr>
              <a:t>October 8, 2021</a:t>
            </a:r>
          </a:p>
          <a:p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07" y="1514308"/>
            <a:ext cx="8237027" cy="165145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600" b="1" dirty="0"/>
              <a:t>Dr. Christopher Teuton (Cherokee)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800" i="1" dirty="0"/>
              <a:t>AIS Faculty, Former Chair of American Indian Studies, UW-Seattle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59" y="3165762"/>
            <a:ext cx="8336975" cy="26531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Benefits of Indigenous </a:t>
            </a:r>
            <a:r>
              <a:rPr lang="en-US" dirty="0"/>
              <a:t>Knowledge </a:t>
            </a:r>
            <a:r>
              <a:rPr lang="en-US" dirty="0" smtClean="0"/>
              <a:t>as a </a:t>
            </a:r>
            <a:r>
              <a:rPr lang="en-US" dirty="0"/>
              <a:t>part of higher education’s teaching and learning </a:t>
            </a:r>
            <a:r>
              <a:rPr lang="en-US" dirty="0" smtClean="0"/>
              <a:t>curricula.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image3.jpeg" descr="University of Washington's log " title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05" y="4492335"/>
            <a:ext cx="1214740" cy="10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43" y="1158983"/>
            <a:ext cx="8106397" cy="112434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600" b="1" dirty="0"/>
              <a:t>Dr. Jim Richardson</a:t>
            </a:r>
            <a:br>
              <a:rPr lang="en-US" sz="3600" b="1" dirty="0"/>
            </a:br>
            <a:r>
              <a:rPr lang="en-US" sz="3000" i="1" dirty="0"/>
              <a:t>President, Wenatchee Valley College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53" y="2283325"/>
            <a:ext cx="8336975" cy="39283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WENATCHEE VALLEY COLLEGE WITH CONFEDERATED TRIBES OF THE COLVILLE RESERVATION </a:t>
            </a:r>
          </a:p>
          <a:p>
            <a:pPr marL="0" indent="0" algn="ctr">
              <a:buNone/>
            </a:pPr>
            <a:r>
              <a:rPr lang="en-US" sz="2400" dirty="0"/>
              <a:t>SHARING BEST PRACTICES OF </a:t>
            </a:r>
            <a:r>
              <a:rPr lang="en-US" sz="2400" dirty="0" smtClean="0"/>
              <a:t>GOVERNMENT-TO GOVERNMENT 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RELATIONSHIPS AND MEANINGFUL TRIBAL CONSULTATION</a:t>
            </a:r>
          </a:p>
        </p:txBody>
      </p:sp>
      <p:pic>
        <p:nvPicPr>
          <p:cNvPr id="5" name="Picture 4" descr="Wenatchee Valley College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610" y="4684017"/>
            <a:ext cx="3084179" cy="790646"/>
          </a:xfrm>
          <a:prstGeom prst="rect">
            <a:avLst/>
          </a:prstGeom>
          <a:noFill/>
        </p:spPr>
      </p:pic>
      <p:pic>
        <p:nvPicPr>
          <p:cNvPr id="6" name="Picture 5" descr="Logo for the Confederated Tribes of the Colville Reservatio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78604" y="4247476"/>
            <a:ext cx="1663727" cy="1663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58" y="1101329"/>
            <a:ext cx="8336975" cy="1447646"/>
          </a:xfrm>
        </p:spPr>
        <p:txBody>
          <a:bodyPr/>
          <a:lstStyle/>
          <a:p>
            <a:r>
              <a:rPr lang="en-US" sz="2400" b="1" dirty="0"/>
              <a:t>BEST PRACTICE OUTCOMES</a:t>
            </a:r>
            <a:br>
              <a:rPr lang="en-US" sz="2400" b="1" dirty="0"/>
            </a:br>
            <a:r>
              <a:rPr lang="en-US" sz="2400" b="1" dirty="0"/>
              <a:t>2018 WA State Association College of Trustees (ACT) Partner of the Year Award</a:t>
            </a:r>
            <a:br>
              <a:rPr lang="en-US" sz="2400" b="1" dirty="0"/>
            </a:br>
            <a:r>
              <a:rPr lang="en-US" sz="2400" b="1" dirty="0"/>
              <a:t>2019 National ACCT Leadership Congress Award</a:t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5" name="Content Placeholder 4" descr="A group of people posing for a photo  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rcRect b="10499"/>
          <a:stretch/>
        </p:blipFill>
        <p:spPr>
          <a:xfrm>
            <a:off x="454358" y="2796560"/>
            <a:ext cx="4923185" cy="3304725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6081104" y="2868095"/>
            <a:ext cx="28772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  <a:t>GOVERNMENT</a:t>
            </a:r>
            <a:b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</a:br>
            <a: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  <a:t>-TO-GOVERNMENT</a:t>
            </a:r>
            <a:b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</a:br>
            <a: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  <a:t>RELATIONSHIPS</a:t>
            </a:r>
            <a:b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</a:br>
            <a: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</a:br>
            <a: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</a:br>
            <a:r>
              <a:rPr lang="en-US" sz="2400" b="1" cap="all" dirty="0">
                <a:solidFill>
                  <a:srgbClr val="003764"/>
                </a:solidFill>
                <a:latin typeface="+mj-lt"/>
                <a:ea typeface="+mj-ea"/>
                <a:cs typeface="+mj-cs"/>
              </a:rPr>
              <a:t>Sharing Decades of working relationships….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ASHINGTON STATE TEACHERS, ADMINISTRATORS, SCHOOL BOARD MEMBERS AND EDUCATORS TO THE OKANOGAN REGION"/>
          <p:cNvSpPr>
            <a:spLocks noGrp="1"/>
          </p:cNvSpPr>
          <p:nvPr>
            <p:ph type="title"/>
          </p:nvPr>
        </p:nvSpPr>
        <p:spPr>
          <a:xfrm>
            <a:off x="536860" y="1063688"/>
            <a:ext cx="8336975" cy="1039742"/>
          </a:xfrm>
        </p:spPr>
        <p:txBody>
          <a:bodyPr/>
          <a:lstStyle/>
          <a:p>
            <a:r>
              <a:rPr lang="en-US" sz="2400" b="1" dirty="0"/>
              <a:t>WASHINGTON STATE TEACHERS, ADMINISTRATORS, SCHOOL BOARD MEMBERS AND EDUCATORS TO THE OKANOGAN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3" descr="Picture shows Washington State Indian education Summer Teaching Institute. 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/>
        </p:blipFill>
        <p:spPr>
          <a:xfrm>
            <a:off x="754310" y="2194108"/>
            <a:ext cx="7635379" cy="41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65" y="1003931"/>
            <a:ext cx="8336975" cy="1090136"/>
          </a:xfrm>
        </p:spPr>
        <p:txBody>
          <a:bodyPr/>
          <a:lstStyle/>
          <a:p>
            <a:r>
              <a:rPr lang="en-US" dirty="0"/>
              <a:t>Government-to-government relationship tribal consultation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065" y="2094067"/>
            <a:ext cx="3300090" cy="455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/>
              <a:t>PARTNERSHIPS &amp; PROGRAM DEVELOPMENT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Tribal Language Courses (20+ Years) MOA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ECE Cohort Certificates &amp; Language Nest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Office Asst. Workforce Development Programs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Tribal Gaming Operations Supervisor    Certificates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Running Start Partnership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College in the Classroom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High School 21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u="sng" dirty="0"/>
              <a:t>POLICY OUTCOMES: </a:t>
            </a:r>
            <a:endParaRPr lang="en-US" sz="1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CCT  Education Center located in Nespelem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WVC Hired: Director of Tribal Affairs &amp; Special Initiatives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CCT Hired – College Admissions and Advisement Liaison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WVC  New Facility Named after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        Mish ee twie –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Gloria Atkins Wenatchee Tribe Scholar and    Advocate</a:t>
            </a:r>
          </a:p>
        </p:txBody>
      </p:sp>
      <p:pic>
        <p:nvPicPr>
          <p:cNvPr id="5" name="Content Placeholder 4" descr="A group of people standing behind a counter  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2"/>
          <a:srcRect t="7292" r="1" b="5855"/>
          <a:stretch/>
        </p:blipFill>
        <p:spPr>
          <a:xfrm>
            <a:off x="3922334" y="2861847"/>
            <a:ext cx="4717706" cy="27402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357" y="1229545"/>
            <a:ext cx="8336975" cy="1488896"/>
          </a:xfrm>
        </p:spPr>
        <p:txBody>
          <a:bodyPr/>
          <a:lstStyle/>
          <a:p>
            <a:r>
              <a:rPr lang="en-US" sz="3200" b="1" dirty="0"/>
              <a:t>LEADERSHIP IS IMPORTANT TO ADVANCE GOVERNMENT-TO-GOVERNMENT RELATIONSHIPS WITH TRIBAL NATIONS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58" y="2726880"/>
            <a:ext cx="8336975" cy="39420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600" dirty="0"/>
              <a:t>Leadership is Key-WVC &amp; CCT Roundtable</a:t>
            </a:r>
            <a:br>
              <a:rPr lang="en-US" sz="2600" dirty="0"/>
            </a:br>
            <a:r>
              <a:rPr lang="en-US" sz="2600" dirty="0"/>
              <a:t>Meaningful Tribal Consultation</a:t>
            </a:r>
          </a:p>
        </p:txBody>
      </p:sp>
      <p:pic>
        <p:nvPicPr>
          <p:cNvPr id="6" name="Picture 5" descr="gentleman handing another a feathe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9558" y="2825974"/>
            <a:ext cx="6446574" cy="29083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393951"/>
            <a:ext cx="8336975" cy="1021204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600" b="1" dirty="0"/>
              <a:t>BREAK 5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House of Learning, The Spirit of the Peninsula College Longhouse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/>
              <a:t>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i="1" dirty="0"/>
              <a:t>WA Community &amp; Technical Colleges and Tribes 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862174"/>
            <a:ext cx="8336975" cy="1826024"/>
          </a:xfrm>
        </p:spPr>
        <p:txBody>
          <a:bodyPr/>
          <a:lstStyle/>
          <a:p>
            <a:r>
              <a:rPr lang="en" sz="3600" b="1" dirty="0"/>
              <a:t>Dr. Leander Yazzie (Dine-Navajo)</a:t>
            </a:r>
            <a:br>
              <a:rPr lang="en" sz="3600" b="1" dirty="0"/>
            </a:br>
            <a:r>
              <a:rPr lang="en" sz="2000" i="1" dirty="0"/>
              <a:t>Success and Completion; Native American Student Advisor, Green River College</a:t>
            </a:r>
            <a:r>
              <a:rPr lang="en" sz="3600" i="1" dirty="0"/>
              <a:t/>
            </a:r>
            <a:br>
              <a:rPr lang="en" sz="3600" i="1" dirty="0"/>
            </a:br>
            <a:r>
              <a:rPr lang="en" sz="1600" i="1" dirty="0"/>
              <a:t>Arizona State University, BS American Indian Studies/BA Sociology; University of Oklahoma, Master of Human Relations; University of Washington Tacoma, Educational Leadership, Ed.D.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732531"/>
            <a:ext cx="8106398" cy="4125469"/>
          </a:xfrm>
        </p:spPr>
        <p:txBody>
          <a:bodyPr/>
          <a:lstStyle/>
          <a:p>
            <a:r>
              <a:rPr lang="en-US" sz="2200" dirty="0" smtClean="0"/>
              <a:t>Creation Story, Part A</a:t>
            </a:r>
          </a:p>
          <a:p>
            <a:pPr lvl="1"/>
            <a:r>
              <a:rPr lang="en-US" sz="1800" dirty="0"/>
              <a:t>Creating a place of belonging and being for our Native student population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Involving Tribal communities within the college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Doctoral Capstone/Dissertation: </a:t>
            </a:r>
            <a:r>
              <a:rPr lang="en-US" sz="1800" i="1" dirty="0"/>
              <a:t>Introduction of American Indian Studies within the Washington state Community &amp; Technical College System</a:t>
            </a:r>
            <a:endParaRPr lang="en-US" sz="1800" dirty="0"/>
          </a:p>
          <a:p>
            <a:pPr lvl="1"/>
            <a:r>
              <a:rPr lang="en-US" sz="1800" dirty="0"/>
              <a:t>AIIS in CTC Forum and Webinars; March, May, </a:t>
            </a:r>
            <a:r>
              <a:rPr lang="en-US" sz="1800" dirty="0" smtClean="0"/>
              <a:t>August</a:t>
            </a:r>
          </a:p>
          <a:p>
            <a:r>
              <a:rPr lang="en-US" sz="2200" dirty="0" smtClean="0"/>
              <a:t>Meaningful Land Acknowledgement (GRC &amp; Tribal Consultation)</a:t>
            </a:r>
          </a:p>
          <a:p>
            <a:pPr lvl="1"/>
            <a:r>
              <a:rPr lang="en-US" sz="1800" dirty="0" smtClean="0"/>
              <a:t>Communication with Tribal leaders, and following protocol out of respect of the Tribe. </a:t>
            </a:r>
          </a:p>
          <a:p>
            <a:pPr lvl="1"/>
            <a:r>
              <a:rPr lang="en-US" sz="1800" dirty="0"/>
              <a:t>A sense of trust between both groups, Educational Institution and Tribal Government/Community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Action statement presenting current and future outcomes of this relationship.</a:t>
            </a:r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58" y="1411676"/>
            <a:ext cx="8336975" cy="153500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3600" b="1" dirty="0"/>
              <a:t>Dr. Vik Bahl</a:t>
            </a:r>
            <a:br>
              <a:rPr lang="en" sz="3600" b="1" dirty="0"/>
            </a:br>
            <a:r>
              <a:rPr lang="en-US" sz="2000" i="1" dirty="0"/>
              <a:t>English Faculty, Green River College; DEHPD; DEI in WA CTCs</a:t>
            </a:r>
            <a:br>
              <a:rPr lang="en-US" sz="2000" i="1" dirty="0"/>
            </a:br>
            <a:r>
              <a:rPr lang="en-US" sz="2000" b="1" dirty="0"/>
              <a:t>Knowledges, Knowledge Needs, and Knowledge Holders of Communities of Color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58" y="3184234"/>
            <a:ext cx="8336975" cy="3299692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GRC ODEI-GDEC Series, 2020-21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Asian American Studies (Rick Bonus, Dec 2)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American Indian Studies (Leander Yazzie, Lynn Palmanteer-Holder, et al., Mar 2, May 14)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Pacific Islander / Pasifika Studies (David Palaita, May 18)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Muslim American Studies (Mohja Kahf, May 25)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2021-22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 Studies </a:t>
            </a: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</a:rPr>
              <a:t>African American, African, and Diaspora</a:t>
            </a: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n-US"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Chican@ / Latinx Studies </a:t>
            </a:r>
            <a:endParaRPr lang="en-US" sz="18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306360"/>
            <a:ext cx="8336975" cy="797070"/>
          </a:xfrm>
        </p:spPr>
        <p:txBody>
          <a:bodyPr/>
          <a:lstStyle/>
          <a:p>
            <a:pPr algn="ctr"/>
            <a:r>
              <a:rPr lang="en-US" sz="3600" b="1" dirty="0" smtClean="0"/>
              <a:t>9:00 to 9:05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chemeClr val="dk1"/>
                </a:solidFill>
              </a:rPr>
              <a:t>In Chat: </a:t>
            </a:r>
            <a:r>
              <a:rPr lang="en-US" i="1" dirty="0">
                <a:solidFill>
                  <a:schemeClr val="dk1"/>
                </a:solidFill>
              </a:rPr>
              <a:t>Please briefly introduce yourself, including tribal affiliation and/or cultural identity, gender pronouns, college or organization, department and/or </a:t>
            </a:r>
            <a:r>
              <a:rPr lang="en-US" i="1" dirty="0" smtClean="0">
                <a:solidFill>
                  <a:schemeClr val="dk1"/>
                </a:solidFill>
              </a:rPr>
              <a:t>position</a:t>
            </a:r>
            <a:endParaRPr lang="en-US" i="1" dirty="0">
              <a:solidFill>
                <a:schemeClr val="dk1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dk1"/>
                </a:solidFill>
              </a:rPr>
              <a:t>(This webinar is being recorded)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image2.png" descr="logo in red and black colors" title="Tribal Leaders Congress on Education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7" y="5451456"/>
            <a:ext cx="2536825" cy="410210"/>
          </a:xfrm>
          <a:prstGeom prst="rect">
            <a:avLst/>
          </a:prstGeom>
        </p:spPr>
      </p:pic>
      <p:pic>
        <p:nvPicPr>
          <p:cNvPr id="6" name="image3.jpeg" descr="University of Washington's log " title="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55" y="5115589"/>
            <a:ext cx="916940" cy="91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720" y="972685"/>
            <a:ext cx="8336975" cy="1351467"/>
          </a:xfrm>
        </p:spPr>
        <p:txBody>
          <a:bodyPr/>
          <a:lstStyle/>
          <a:p>
            <a:pPr algn="ctr"/>
            <a:r>
              <a:rPr lang="en" sz="3200" b="1" dirty="0"/>
              <a:t>Disaggregating AIIS by Courses, Departments, Programs, and Services</a:t>
            </a:r>
            <a:endParaRPr lang="en-US" sz="3200" dirty="0"/>
          </a:p>
        </p:txBody>
      </p:sp>
      <p:pic>
        <p:nvPicPr>
          <p:cNvPr id="8" name="Picture 7" descr="Titles for Basic Education and Student Servi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165" y="2413536"/>
            <a:ext cx="2024047" cy="3932261"/>
          </a:xfrm>
          <a:prstGeom prst="rect">
            <a:avLst/>
          </a:prstGeom>
        </p:spPr>
      </p:pic>
      <p:sp>
        <p:nvSpPr>
          <p:cNvPr id="14" name="Google Shape;132;p25"/>
          <p:cNvSpPr txBox="1">
            <a:spLocks/>
          </p:cNvSpPr>
          <p:nvPr/>
        </p:nvSpPr>
        <p:spPr>
          <a:xfrm>
            <a:off x="369720" y="2206935"/>
            <a:ext cx="3638514" cy="413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8"/>
              <a:buFont typeface="Arial"/>
              <a:buNone/>
              <a:tabLst/>
              <a:defRPr/>
            </a:pPr>
            <a:r>
              <a:rPr kumimoji="0" lang="en-US" sz="112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TRANSFER</a:t>
            </a:r>
          </a:p>
          <a:p>
            <a:pPr marL="45720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8"/>
              <a:buFont typeface="Arial"/>
              <a:buNone/>
              <a:tabLst/>
              <a:defRPr/>
            </a:pPr>
            <a:endParaRPr kumimoji="0" lang="en-US" sz="112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AIIS Departments/Programs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Since Time Immemorial (STI)  mandated curriculum in the CTCs</a:t>
            </a: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*Ethnic Studies Departments/Programs</a:t>
            </a:r>
          </a:p>
          <a:p>
            <a:pPr marL="45720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8"/>
              <a:buFont typeface="Arial"/>
              <a:buNone/>
              <a:tabLst/>
              <a:defRPr/>
            </a:pPr>
            <a:endParaRPr kumimoji="0" lang="en-US" sz="1125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45720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8"/>
              <a:buFont typeface="Arial"/>
              <a:buNone/>
              <a:tabLst/>
              <a:defRPr/>
            </a:pPr>
            <a:r>
              <a:rPr kumimoji="0" lang="en-US" sz="112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Social Sciences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History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Anthropology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Sociology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Psychology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Law</a:t>
            </a:r>
          </a:p>
          <a:p>
            <a:pPr marL="45720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8"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45720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8"/>
              <a:buFont typeface="Arial"/>
              <a:buNone/>
              <a:tabLst/>
              <a:defRPr/>
            </a:pPr>
            <a:r>
              <a:rPr kumimoji="0" lang="en-US" sz="112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Humanities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Literature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Languages 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Communication Studies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Visual and Performing Arts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8"/>
              <a:buFont typeface="Arial"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  <a:p>
            <a:pPr marL="45720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88"/>
              <a:buFont typeface="Arial"/>
              <a:buNone/>
              <a:tabLst/>
              <a:defRPr/>
            </a:pPr>
            <a:r>
              <a:rPr kumimoji="0" lang="en-US" sz="1125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STEM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Math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Sciences</a:t>
            </a:r>
          </a:p>
          <a:p>
            <a:pPr marL="457200" marR="0" lvl="0" indent="-300037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5"/>
              <a:buFont typeface="Arial"/>
              <a:buChar char="●"/>
              <a:tabLst/>
              <a:defRPr/>
            </a:pPr>
            <a:r>
              <a:rPr kumimoji="0" lang="en-US" sz="1125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Engineering</a:t>
            </a:r>
          </a:p>
        </p:txBody>
      </p:sp>
      <p:sp>
        <p:nvSpPr>
          <p:cNvPr id="15" name="Google Shape;133;p25"/>
          <p:cNvSpPr txBox="1"/>
          <p:nvPr/>
        </p:nvSpPr>
        <p:spPr>
          <a:xfrm>
            <a:off x="4572000" y="2206935"/>
            <a:ext cx="4322937" cy="433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" sz="1125" b="1" kern="0" dirty="0">
                <a:ea typeface="Arial"/>
                <a:cs typeface="Arial"/>
                <a:sym typeface="Arial"/>
              </a:rPr>
              <a:t>WORKFORCE DEVELOPMENT / CAREER &amp; TECHNICAL EDUCATION (CTE)</a:t>
            </a:r>
            <a:endParaRPr sz="1125" b="1" kern="0" dirty="0">
              <a:ea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</a:pPr>
            <a:endParaRPr sz="800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Forestry/Natural Resources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Technology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Nursing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Allied Health / Community Health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Early Childhood Education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Tribal Teacher Certification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Gaming, Hospitality, and Casino Management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Business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Social services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Others?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</a:pPr>
            <a:r>
              <a:rPr lang="en" sz="1125" b="1" kern="0" dirty="0">
                <a:ea typeface="Arial"/>
                <a:cs typeface="Arial"/>
                <a:sym typeface="Arial"/>
              </a:rPr>
              <a:t>BASIC EDUCATION</a:t>
            </a:r>
            <a:endParaRPr sz="1125" b="1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First Year Experience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College Success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High School Completion / GED </a:t>
            </a: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endParaRPr sz="1125" kern="0" dirty="0">
              <a:ea typeface="Arial"/>
              <a:cs typeface="Arial"/>
              <a:sym typeface="Arial"/>
            </a:endParaRPr>
          </a:p>
          <a:p>
            <a:pPr algn="ctr" defTabSz="914400">
              <a:buClr>
                <a:srgbClr val="000000"/>
              </a:buClr>
            </a:pPr>
            <a:r>
              <a:rPr lang="en" sz="1125" b="1" kern="0" dirty="0">
                <a:ea typeface="Arial"/>
                <a:cs typeface="Arial"/>
                <a:sym typeface="Arial"/>
              </a:rPr>
              <a:t>STUDENT SERVICES</a:t>
            </a:r>
            <a:endParaRPr sz="1125" b="1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Native Pathways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Recruitment 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Enrollment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25" kern="0" dirty="0">
                <a:ea typeface="Arial"/>
                <a:cs typeface="Arial"/>
                <a:sym typeface="Arial"/>
              </a:rPr>
              <a:t>Tutoring</a:t>
            </a:r>
            <a:endParaRPr sz="1125" kern="0" dirty="0">
              <a:ea typeface="Arial"/>
              <a:cs typeface="Arial"/>
              <a:sym typeface="Arial"/>
            </a:endParaRPr>
          </a:p>
          <a:p>
            <a:pPr defTabSz="914400">
              <a:buClr>
                <a:srgbClr val="000000"/>
              </a:buClr>
            </a:pPr>
            <a:endParaRPr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34;p25"/>
          <p:cNvSpPr txBox="1"/>
          <p:nvPr/>
        </p:nvSpPr>
        <p:spPr>
          <a:xfrm>
            <a:off x="6641140" y="5443258"/>
            <a:ext cx="1998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 kern="0" dirty="0">
                <a:cs typeface="Arial"/>
                <a:sym typeface="Arial"/>
              </a:rPr>
              <a:t>Advising</a:t>
            </a:r>
            <a:endParaRPr sz="1100" kern="0" dirty="0"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 kern="0" dirty="0">
                <a:cs typeface="Arial"/>
                <a:sym typeface="Arial"/>
              </a:rPr>
              <a:t>Financial Aid</a:t>
            </a:r>
            <a:endParaRPr sz="1100" kern="0" dirty="0"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 kern="0" dirty="0">
                <a:cs typeface="Arial"/>
                <a:sym typeface="Arial"/>
              </a:rPr>
              <a:t>Running Start</a:t>
            </a:r>
            <a:endParaRPr sz="1100" kern="0" dirty="0">
              <a:cs typeface="Arial"/>
              <a:sym typeface="Arial"/>
            </a:endParaRPr>
          </a:p>
          <a:p>
            <a:pPr marL="457200" indent="-298450" defTabSz="914400"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 sz="1100" kern="0" dirty="0">
                <a:cs typeface="Arial"/>
                <a:sym typeface="Arial"/>
              </a:rPr>
              <a:t>Multicultural Services</a:t>
            </a:r>
            <a:endParaRPr sz="1100" kern="0" dirty="0"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2" y="1900015"/>
            <a:ext cx="8336975" cy="1100900"/>
          </a:xfrm>
        </p:spPr>
        <p:txBody>
          <a:bodyPr/>
          <a:lstStyle/>
          <a:p>
            <a:pPr algn="ctr"/>
            <a:r>
              <a:rPr lang="en" sz="3600" b="1" dirty="0"/>
              <a:t>Gary Arthur and Dr. Barbara Smith</a:t>
            </a:r>
            <a:br>
              <a:rPr lang="en" sz="3600" b="1" dirty="0"/>
            </a:br>
            <a:r>
              <a:rPr lang="en" sz="3200" i="1" dirty="0"/>
              <a:t>Grays Harbor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rays Harbor &#10;Native Pathways Program"/>
          <p:cNvSpPr>
            <a:spLocks noGrp="1"/>
          </p:cNvSpPr>
          <p:nvPr>
            <p:ph type="title"/>
          </p:nvPr>
        </p:nvSpPr>
        <p:spPr>
          <a:xfrm>
            <a:off x="403511" y="1162460"/>
            <a:ext cx="8336975" cy="1039742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dirty="0"/>
              <a:t>Grays Harbor </a:t>
            </a:r>
            <a:br>
              <a:rPr lang="en-US" dirty="0"/>
            </a:br>
            <a:r>
              <a:rPr lang="en-US" dirty="0"/>
              <a:t>Native Pathways Program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2A5D6D-5A38-47D3-9047-8D7F366298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409895"/>
            <a:ext cx="8336975" cy="375704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6" descr="GHC Native Pathways     Program &#10;"/>
          <p:cNvSpPr/>
          <p:nvPr/>
        </p:nvSpPr>
        <p:spPr>
          <a:xfrm>
            <a:off x="2850019" y="3051630"/>
            <a:ext cx="3443961" cy="33174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GHC Native Pathways     Program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 descr="Grays Harbor &#10;Native Pathways Program"/>
          <p:cNvSpPr/>
          <p:nvPr/>
        </p:nvSpPr>
        <p:spPr>
          <a:xfrm>
            <a:off x="5295302" y="2243934"/>
            <a:ext cx="2113224" cy="20339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FACULTY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 descr="Grays Harbor &#10;Native Pathways Program"/>
          <p:cNvSpPr/>
          <p:nvPr/>
        </p:nvSpPr>
        <p:spPr>
          <a:xfrm>
            <a:off x="1665075" y="4759770"/>
            <a:ext cx="2113224" cy="198461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2 YEAR – 4 YEAR PARTNERSHIP 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 descr="Grays Harbor &#10;Native Pathways Program"/>
          <p:cNvSpPr/>
          <p:nvPr/>
        </p:nvSpPr>
        <p:spPr>
          <a:xfrm>
            <a:off x="1592486" y="2389972"/>
            <a:ext cx="2113224" cy="20339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CURRICULUM DEVELOPMENT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*Courses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*Native Cases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 descr="Grays Harbor &#10;Native Pathways Program"/>
          <p:cNvSpPr/>
          <p:nvPr/>
        </p:nvSpPr>
        <p:spPr>
          <a:xfrm>
            <a:off x="5301542" y="4687541"/>
            <a:ext cx="2113224" cy="20339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COMMUNITY BUILDING &amp; 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ONGOING EVALUATION &amp; IMPROVEMENT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 descr="page mark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0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57" y="1524898"/>
            <a:ext cx="8336975" cy="1028259"/>
          </a:xfrm>
        </p:spPr>
        <p:txBody>
          <a:bodyPr/>
          <a:lstStyle/>
          <a:p>
            <a:r>
              <a:rPr lang="en-US" sz="3600" b="1" dirty="0"/>
              <a:t>NATIVE PATHWAYS PROGRAM DESIGN AND SHORT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58" y="2758793"/>
            <a:ext cx="8336975" cy="3757046"/>
          </a:xfrm>
        </p:spPr>
        <p:txBody>
          <a:bodyPr/>
          <a:lstStyle/>
          <a:p>
            <a:r>
              <a:rPr lang="en-US" dirty="0"/>
              <a:t>Grays Harbor College Native Program started in 2005 at Evergreen’s request.  </a:t>
            </a:r>
          </a:p>
          <a:p>
            <a:r>
              <a:rPr lang="en-US" dirty="0"/>
              <a:t>Substantial external funding in critical first four years </a:t>
            </a:r>
          </a:p>
          <a:p>
            <a:r>
              <a:rPr lang="en-US" dirty="0"/>
              <a:t>Hybrid online program to serve reservation based working students. </a:t>
            </a:r>
          </a:p>
          <a:p>
            <a:r>
              <a:rPr lang="en-US" dirty="0"/>
              <a:t>In the early years online learning was just getting started.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7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029F-5731-4366-920B-3B605517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7233"/>
            <a:ext cx="7886700" cy="1109755"/>
          </a:xfrm>
        </p:spPr>
        <p:txBody>
          <a:bodyPr>
            <a:normAutofit/>
          </a:bodyPr>
          <a:lstStyle/>
          <a:p>
            <a:r>
              <a:rPr lang="en-US" sz="3600" b="1" dirty="0"/>
              <a:t>Native Pathways Associate of Arts Degree Program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43042"/>
              </p:ext>
            </p:extLst>
          </p:nvPr>
        </p:nvGraphicFramePr>
        <p:xfrm>
          <a:off x="1807028" y="2362200"/>
          <a:ext cx="5529944" cy="435050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46740">
                  <a:extLst>
                    <a:ext uri="{9D8B030D-6E8A-4147-A177-3AD203B41FA5}">
                      <a16:colId xmlns:a16="http://schemas.microsoft.com/office/drawing/2014/main" val="3986433665"/>
                    </a:ext>
                  </a:extLst>
                </a:gridCol>
                <a:gridCol w="1750654">
                  <a:extLst>
                    <a:ext uri="{9D8B030D-6E8A-4147-A177-3AD203B41FA5}">
                      <a16:colId xmlns:a16="http://schemas.microsoft.com/office/drawing/2014/main" val="2731856512"/>
                    </a:ext>
                  </a:extLst>
                </a:gridCol>
                <a:gridCol w="1516275">
                  <a:extLst>
                    <a:ext uri="{9D8B030D-6E8A-4147-A177-3AD203B41FA5}">
                      <a16:colId xmlns:a16="http://schemas.microsoft.com/office/drawing/2014/main" val="2851959754"/>
                    </a:ext>
                  </a:extLst>
                </a:gridCol>
                <a:gridCol w="1516275">
                  <a:extLst>
                    <a:ext uri="{9D8B030D-6E8A-4147-A177-3AD203B41FA5}">
                      <a16:colId xmlns:a16="http://schemas.microsoft.com/office/drawing/2014/main" val="1238046974"/>
                    </a:ext>
                  </a:extLst>
                </a:gridCol>
              </a:tblGrid>
              <a:tr h="1515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Quarter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Year 1 column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Year 2 column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Year 3 column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/>
                </a:tc>
                <a:extLst>
                  <a:ext uri="{0D108BD9-81ED-4DB2-BD59-A6C34878D82A}">
                    <a16:rowId xmlns:a16="http://schemas.microsoft.com/office/drawing/2014/main" val="3887772759"/>
                  </a:ext>
                </a:extLst>
              </a:tr>
              <a:tr h="1568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Fall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Fall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FYE 101 – Orientation (1 credit)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English 101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B-Tech 101 (2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Weekend Classes: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FYE 102 (2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HUM 107 (1 Credit)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 b="1" dirty="0">
                          <a:effectLst/>
                        </a:rPr>
                        <a:t>Fall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Anthropology 210: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</a:rPr>
                        <a:t>English 102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</a:rPr>
                        <a:t>Weekend Classes: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</a:rPr>
                        <a:t>HUM 103 (2credits)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HUM 110 (1 credit.)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Fall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Earth Science 102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Math 107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627638"/>
                  </a:ext>
                </a:extLst>
              </a:tr>
              <a:tr h="1377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Winter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 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WTR.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Anthropology 206,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Library 101 (2credits)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Weekend Classes: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Hum 101 (2credits)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Hum 108 (1 credit)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WTR.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Pols 202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Gen Psych 100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Weekend Classes: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Hum 105 (2credits)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</a:rPr>
                        <a:t>Hum 111 (1 credit)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WTR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Health Promotion 101 (5credits)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Astronomy 101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75310"/>
                  </a:ext>
                </a:extLst>
              </a:tr>
              <a:tr h="1246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Spring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SP.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Biology 100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Art Appreciation 100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Weekend Classes: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</a:rPr>
                        <a:t>HUM 102 (2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900" b="1" dirty="0">
                          <a:effectLst/>
                        </a:rPr>
                        <a:t>HUM 109 (1 credit)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SP.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Music 105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Anthropology 216 (5 credits)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82" marR="4458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59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288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125592"/>
            <a:ext cx="8336975" cy="797070"/>
          </a:xfrm>
        </p:spPr>
        <p:txBody>
          <a:bodyPr/>
          <a:lstStyle/>
          <a:p>
            <a:r>
              <a:rPr lang="en-US" sz="3600" b="1" dirty="0"/>
              <a:t>OUTCOMES AND SUCCESSES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12" y="1922662"/>
            <a:ext cx="8336975" cy="4680038"/>
          </a:xfrm>
        </p:spPr>
        <p:txBody>
          <a:bodyPr/>
          <a:lstStyle/>
          <a:p>
            <a:pPr lvl="0"/>
            <a:r>
              <a:rPr lang="en-US" sz="2700" dirty="0"/>
              <a:t>Extensive community building, analysis, and feedback is important</a:t>
            </a:r>
          </a:p>
          <a:p>
            <a:pPr lvl="0"/>
            <a:r>
              <a:rPr lang="en-US" sz="2700" dirty="0"/>
              <a:t>Substantial enrollment, graduation rates and upward mobility</a:t>
            </a:r>
          </a:p>
          <a:p>
            <a:pPr lvl="0"/>
            <a:r>
              <a:rPr lang="en-US" sz="2700" dirty="0"/>
              <a:t>High rate of student &amp; faculty satisfaction with program  </a:t>
            </a:r>
          </a:p>
          <a:p>
            <a:pPr lvl="0"/>
            <a:r>
              <a:rPr lang="en-US" sz="2700" dirty="0"/>
              <a:t>Substantial curriculum development</a:t>
            </a:r>
          </a:p>
          <a:p>
            <a:pPr lvl="0"/>
            <a:r>
              <a:rPr lang="en-US" sz="2700" dirty="0"/>
              <a:t>Many faculty include Native content in their courses</a:t>
            </a:r>
          </a:p>
          <a:p>
            <a:pPr lvl="0"/>
            <a:r>
              <a:rPr lang="en-US" sz="2700" dirty="0"/>
              <a:t>Strengthened college-tribal relations &amp;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57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STEPS, NEEDS, AND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Outreach needs</a:t>
            </a:r>
          </a:p>
          <a:p>
            <a:r>
              <a:rPr lang="en-US" dirty="0"/>
              <a:t>Staff transitions matter</a:t>
            </a:r>
          </a:p>
          <a:p>
            <a:r>
              <a:rPr lang="en-US" dirty="0"/>
              <a:t>Things change a lot over time – Adapt</a:t>
            </a:r>
          </a:p>
          <a:p>
            <a:r>
              <a:rPr lang="en-US" dirty="0"/>
              <a:t>Native people and tribes have diverse interests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9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362" y="1611723"/>
            <a:ext cx="8336975" cy="84557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4000" b="1" dirty="0"/>
              <a:t>Dr. Kestrel Smith</a:t>
            </a:r>
            <a:br>
              <a:rPr lang="en-US" sz="40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25778"/>
            <a:ext cx="8336975" cy="3757046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b="1" i="1" dirty="0">
                <a:solidFill>
                  <a:schemeClr val="tx1"/>
                </a:solidFill>
              </a:rPr>
              <a:t>AIIS Instructor &amp; Department Chair </a:t>
            </a:r>
            <a:endParaRPr lang="en-US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Wenatchee </a:t>
            </a:r>
            <a:r>
              <a:rPr lang="en-US" b="1" i="1" dirty="0">
                <a:solidFill>
                  <a:schemeClr val="tx1"/>
                </a:solidFill>
              </a:rPr>
              <a:t>Valley College at Omak (WVC-O)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1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sz="3600" dirty="0"/>
              <a:t>continuum</a:t>
            </a:r>
            <a:r>
              <a:rPr lang="en-US" dirty="0"/>
              <a:t> of earlier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59" y="2298277"/>
            <a:ext cx="8336975" cy="37570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Creation of a tenure-track AIIS faculty position to begin building AIIS classes at WVC was made possible by earlier collaboration of many people/entities</a:t>
            </a:r>
          </a:p>
          <a:p>
            <a:r>
              <a:rPr lang="en-US" dirty="0">
                <a:solidFill>
                  <a:schemeClr val="tx1"/>
                </a:solidFill>
              </a:rPr>
              <a:t>Curriculum building and transferability are just pieces of a much larger, on-going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84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At Wenatchee valley college: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59" y="2287696"/>
            <a:ext cx="8336975" cy="37570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first full AIIS program at a CTC in WA state (now in year four)</a:t>
            </a:r>
          </a:p>
          <a:p>
            <a:r>
              <a:rPr lang="en-US" dirty="0">
                <a:solidFill>
                  <a:schemeClr val="tx1"/>
                </a:solidFill>
              </a:rPr>
              <a:t>A permanent, dedicated AIIS tenure-track faculty position</a:t>
            </a:r>
          </a:p>
          <a:p>
            <a:r>
              <a:rPr lang="en-US" dirty="0">
                <a:solidFill>
                  <a:schemeClr val="tx1"/>
                </a:solidFill>
              </a:rPr>
              <a:t>Indigenous Language Courses </a:t>
            </a:r>
          </a:p>
          <a:p>
            <a:r>
              <a:rPr lang="en-US" dirty="0">
                <a:solidFill>
                  <a:schemeClr val="tx1"/>
                </a:solidFill>
              </a:rPr>
              <a:t>A permanent Director of Tribal Relations and Special Initiatives position</a:t>
            </a:r>
          </a:p>
          <a:p>
            <a:r>
              <a:rPr lang="en-US" dirty="0">
                <a:solidFill>
                  <a:schemeClr val="tx1"/>
                </a:solidFill>
              </a:rPr>
              <a:t>Workforce Development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7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318774"/>
            <a:ext cx="8336975" cy="111331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300" b="1" dirty="0"/>
              <a:t>M.C. Lynn Palmanteer-Holder (Colville) </a:t>
            </a:r>
            <a:r>
              <a:rPr lang="en-US" sz="3300" i="1" dirty="0"/>
              <a:t>Tribal Education Consultant – SBCTC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247032"/>
            <a:ext cx="8336975" cy="423689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Opening Remarks</a:t>
            </a:r>
          </a:p>
          <a:p>
            <a:pPr marL="457200" lvl="0" indent="-342900">
              <a:spcBef>
                <a:spcPts val="1200"/>
              </a:spcBef>
              <a:buSzPts val="1800"/>
              <a:buChar char="●"/>
            </a:pPr>
            <a:r>
              <a:rPr lang="en-US" dirty="0"/>
              <a:t>Informal Welcome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Honoring Indigenous Peoples Day: Monday, October 11, 2021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 smtClean="0"/>
              <a:t>Housekeeping </a:t>
            </a:r>
            <a:endParaRPr lang="en-US" dirty="0"/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sz="2200" dirty="0"/>
              <a:t>Introductions &amp; Questions re: </a:t>
            </a:r>
            <a:r>
              <a:rPr lang="en-US" sz="2200" i="1" dirty="0"/>
              <a:t>Please post in chat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sz="2200" dirty="0"/>
              <a:t>Transition Bell (Presenters 1-minute)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sz="2200" dirty="0"/>
              <a:t>5 min breaks---Special Video Presentation-Peninsula College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-US" sz="2200" dirty="0"/>
              <a:t>Agenda Overview</a:t>
            </a:r>
          </a:p>
          <a:p>
            <a:r>
              <a:rPr lang="en-US" dirty="0"/>
              <a:t>State CTCs Bridge Tribal Education Sovereignty Gap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149799"/>
            <a:ext cx="8336975" cy="797070"/>
          </a:xfrm>
        </p:spPr>
        <p:txBody>
          <a:bodyPr/>
          <a:lstStyle/>
          <a:p>
            <a:r>
              <a:rPr lang="en-US" dirty="0"/>
              <a:t>Commitment to community at Wenatchee valley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215775"/>
            <a:ext cx="8336975" cy="4642225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Permanent Director of Tribal Relations and Special Initiatives position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Only such position at a CTC in WA state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Responsible for building and maintaining relationships with WVC, the Confederated </a:t>
            </a:r>
            <a:r>
              <a:rPr lang="en-US" sz="2600" dirty="0" smtClean="0">
                <a:solidFill>
                  <a:schemeClr val="tx1"/>
                </a:solidFill>
              </a:rPr>
              <a:t>Tribes </a:t>
            </a:r>
            <a:r>
              <a:rPr lang="en-US" sz="2600" dirty="0">
                <a:solidFill>
                  <a:schemeClr val="tx1"/>
                </a:solidFill>
              </a:rPr>
              <a:t>of the Colville Reservation (CCT), and surrounding community</a:t>
            </a:r>
          </a:p>
          <a:p>
            <a:r>
              <a:rPr lang="en-US" sz="2600" dirty="0">
                <a:solidFill>
                  <a:schemeClr val="tx1"/>
                </a:solidFill>
              </a:rPr>
              <a:t>Indigenous Language Courses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Essential to an AIIS program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At WVC, </a:t>
            </a:r>
            <a:r>
              <a:rPr lang="en-US" sz="2600" dirty="0" smtClean="0">
                <a:solidFill>
                  <a:schemeClr val="tx1"/>
                </a:solidFill>
              </a:rPr>
              <a:t>a formal MOA in </a:t>
            </a:r>
            <a:r>
              <a:rPr lang="en-US" sz="2600" dirty="0">
                <a:solidFill>
                  <a:schemeClr val="tx1"/>
                </a:solidFill>
              </a:rPr>
              <a:t>collaboration with the CCT Language Program; </a:t>
            </a:r>
            <a:r>
              <a:rPr lang="en-US" sz="2600" dirty="0" smtClean="0">
                <a:solidFill>
                  <a:schemeClr val="tx1"/>
                </a:solidFill>
              </a:rPr>
              <a:t>who certify local </a:t>
            </a:r>
            <a:r>
              <a:rPr lang="en-US" sz="2600" dirty="0">
                <a:solidFill>
                  <a:schemeClr val="tx1"/>
                </a:solidFill>
              </a:rPr>
              <a:t>instructors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33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86" y="988323"/>
            <a:ext cx="8336975" cy="797070"/>
          </a:xfrm>
        </p:spPr>
        <p:txBody>
          <a:bodyPr/>
          <a:lstStyle/>
          <a:p>
            <a:r>
              <a:rPr lang="en-US" sz="3600" dirty="0"/>
              <a:t>Commitment to community at Wenatchee valley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3" y="2104986"/>
            <a:ext cx="8336975" cy="405934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Workforce Development Programs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Tribal Gaming </a:t>
            </a:r>
            <a:r>
              <a:rPr lang="en-US" dirty="0" smtClean="0">
                <a:solidFill>
                  <a:schemeClr val="tx1"/>
                </a:solidFill>
              </a:rPr>
              <a:t>Operations Supervisor Certificate 18 credits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Certificate evolved from local gaming management advisory board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Early Childhood Education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Third Cohort of ECE Certification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tribal head start teachers (classes taught at the tribal center)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High School 21 (HS21)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WVC hired instructor to teach HS 21 at tribal government center (customizing remedial and academic programs)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76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467947"/>
            <a:ext cx="8336975" cy="1021384"/>
          </a:xfrm>
        </p:spPr>
        <p:txBody>
          <a:bodyPr/>
          <a:lstStyle/>
          <a:p>
            <a:r>
              <a:rPr lang="en-US" sz="3600" dirty="0"/>
              <a:t>Adding aiis curriculum: a teach-as-you-build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726880"/>
            <a:ext cx="8336975" cy="37570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Year </a:t>
            </a:r>
            <a:r>
              <a:rPr lang="en-US" b="1" u="sng" dirty="0">
                <a:solidFill>
                  <a:schemeClr val="tx1"/>
                </a:solidFill>
                <a:latin typeface="Amasis MT Pro" panose="020B0604020202020204" pitchFamily="18" charset="0"/>
              </a:rPr>
              <a:t>One (18-19)</a:t>
            </a:r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: Build 2, teach 1 per quarter – </a:t>
            </a:r>
            <a:endParaRPr lang="en-US" dirty="0" smtClean="0">
              <a:solidFill>
                <a:schemeClr val="tx1"/>
              </a:solidFill>
              <a:latin typeface="Amasis MT Pro" panose="020B06040202020202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masis MT Pro" panose="020B0604020202020204" pitchFamily="18" charset="0"/>
              </a:rPr>
              <a:t> 6 </a:t>
            </a:r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class built</a:t>
            </a:r>
          </a:p>
          <a:p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Year </a:t>
            </a:r>
            <a:r>
              <a:rPr lang="en-US" b="1" u="sng" dirty="0">
                <a:solidFill>
                  <a:schemeClr val="tx1"/>
                </a:solidFill>
                <a:latin typeface="Amasis MT Pro" panose="020B0604020202020204" pitchFamily="18" charset="0"/>
              </a:rPr>
              <a:t>Two (19-20)</a:t>
            </a:r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: Build 1, teach 2 per quarter – </a:t>
            </a:r>
            <a:endParaRPr lang="en-US" dirty="0" smtClean="0">
              <a:solidFill>
                <a:schemeClr val="tx1"/>
              </a:solidFill>
              <a:latin typeface="Amasis MT Pro" panose="020B06040202020202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masis MT Pro" panose="020B0604020202020204" pitchFamily="18" charset="0"/>
              </a:rPr>
              <a:t> 3 </a:t>
            </a:r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classes built </a:t>
            </a:r>
          </a:p>
          <a:p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Year </a:t>
            </a:r>
            <a:r>
              <a:rPr lang="en-US" b="1" u="sng" dirty="0">
                <a:solidFill>
                  <a:schemeClr val="tx1"/>
                </a:solidFill>
                <a:latin typeface="Amasis MT Pro" panose="020B0604020202020204" pitchFamily="18" charset="0"/>
              </a:rPr>
              <a:t>Three (20-21)</a:t>
            </a:r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: Teach full AIIS course load – All 9 in rotation</a:t>
            </a:r>
          </a:p>
          <a:p>
            <a:r>
              <a:rPr lang="en-US" dirty="0">
                <a:solidFill>
                  <a:schemeClr val="tx1"/>
                </a:solidFill>
                <a:latin typeface="Amasis MT Pro" panose="020B0604020202020204" pitchFamily="18" charset="0"/>
              </a:rPr>
              <a:t>For accessibility: 2 in-person, 1 online each quarter</a:t>
            </a:r>
          </a:p>
          <a:p>
            <a:endParaRPr lang="en-US" dirty="0">
              <a:solidFill>
                <a:schemeClr val="tx1"/>
              </a:solidFill>
              <a:latin typeface="Amasis MT Pro" panose="020B0604020202020204" pitchFamily="18" charset="0"/>
            </a:endParaRPr>
          </a:p>
          <a:p>
            <a:endParaRPr lang="en-US" dirty="0">
              <a:solidFill>
                <a:schemeClr val="tx1"/>
              </a:solidFill>
              <a:latin typeface="Amasis MT Pro" panose="020B060402020202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3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149405"/>
            <a:ext cx="8336975" cy="1033758"/>
          </a:xfrm>
        </p:spPr>
        <p:txBody>
          <a:bodyPr/>
          <a:lstStyle/>
          <a:p>
            <a:r>
              <a:rPr lang="en-US" sz="3600" dirty="0" smtClean="0"/>
              <a:t>Full rotation of nine (9) AiiS courses - </a:t>
            </a:r>
            <a:r>
              <a:rPr lang="en-US" sz="2400" b="1" u="sng" dirty="0">
                <a:hlinkClick r:id="rId2"/>
              </a:rPr>
              <a:t>https://www.wvc.edu/academics/AIIS</a:t>
            </a:r>
            <a:r>
              <a:rPr lang="en-US" sz="2400" b="1" u="sng" dirty="0" smtClean="0">
                <a:hlinkClick r:id="rId2"/>
              </a:rPr>
              <a:t>/</a:t>
            </a:r>
            <a:r>
              <a:rPr lang="en-US" sz="2400" b="1" u="sng" dirty="0" smtClean="0"/>
              <a:t> </a:t>
            </a:r>
            <a:r>
              <a:rPr lang="en-US" sz="3600" b="1" u="sng" dirty="0"/>
              <a:t/>
            </a:r>
            <a:br>
              <a:rPr lang="en-US" sz="3600" b="1" u="sng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2319688"/>
            <a:ext cx="8251006" cy="4538312"/>
          </a:xfrm>
        </p:spPr>
        <p:txBody>
          <a:bodyPr/>
          <a:lstStyle/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102: Introduction to American Indian Indigenous Studies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103: The Indigenous Pacific Northwest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150: History of American Indian Education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170: Film and Cinema Through the Indigenous Lens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202: Contemporary Topics in American Indian Indigenous Studies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203: Introduction to American Indian Indigenous Literature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209: Native American History to 1815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210: Native North America 1815 to Present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AIIS 240: Indigenous Women of North America</a:t>
            </a:r>
          </a:p>
          <a:p>
            <a:pPr fontAlgn="base">
              <a:spcBef>
                <a:spcPts val="80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Additionally: HIST 230: History of the First Peoples of the Plateau 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04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306360"/>
            <a:ext cx="8336975" cy="797070"/>
          </a:xfrm>
        </p:spPr>
        <p:txBody>
          <a:bodyPr/>
          <a:lstStyle/>
          <a:p>
            <a:r>
              <a:rPr lang="en-US" sz="3600" dirty="0"/>
              <a:t>Community collaboration and consultation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Quarterly WVC/CCT Advisory Council meetings</a:t>
            </a:r>
          </a:p>
          <a:p>
            <a:r>
              <a:rPr lang="en-US" dirty="0">
                <a:solidFill>
                  <a:schemeClr val="tx1"/>
                </a:solidFill>
              </a:rPr>
              <a:t>Engagement with student body and community for feedback throughout development of courses</a:t>
            </a:r>
          </a:p>
          <a:p>
            <a:r>
              <a:rPr lang="en-US" dirty="0">
                <a:solidFill>
                  <a:schemeClr val="tx1"/>
                </a:solidFill>
              </a:rPr>
              <a:t>Ongoing discussions with CCT Higher Education Liaison &amp;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11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123675"/>
            <a:ext cx="8336975" cy="797070"/>
          </a:xfrm>
        </p:spPr>
        <p:txBody>
          <a:bodyPr/>
          <a:lstStyle/>
          <a:p>
            <a:r>
              <a:rPr lang="en-US" sz="3600" dirty="0"/>
              <a:t>Collaboration with ais department at uw: building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1" y="2223436"/>
            <a:ext cx="8209692" cy="41622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Ultimate goal: 2 + 2 Articulation (Transfer) Agreement</a:t>
            </a:r>
            <a:endParaRPr lang="en-US" sz="105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Aligning of courses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a copy/paste approach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Integration of </a:t>
            </a:r>
            <a:r>
              <a:rPr lang="en-US" b="1" u="sng" dirty="0">
                <a:solidFill>
                  <a:schemeClr val="tx1"/>
                </a:solidFill>
              </a:rPr>
              <a:t>local</a:t>
            </a:r>
            <a:r>
              <a:rPr lang="en-US" dirty="0">
                <a:solidFill>
                  <a:schemeClr val="tx1"/>
                </a:solidFill>
              </a:rPr>
              <a:t> knowledge central to individual AIIS courses</a:t>
            </a:r>
          </a:p>
          <a:p>
            <a:r>
              <a:rPr lang="en-US" dirty="0">
                <a:solidFill>
                  <a:schemeClr val="tx1"/>
                </a:solidFill>
              </a:rPr>
              <a:t>UW AIS Curriculum Committee Review for approval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As AIS </a:t>
            </a:r>
            <a:r>
              <a:rPr lang="en-US" b="1" u="sng" dirty="0">
                <a:solidFill>
                  <a:schemeClr val="tx1"/>
                </a:solidFill>
              </a:rPr>
              <a:t>Majors</a:t>
            </a:r>
            <a:r>
              <a:rPr lang="en-US" dirty="0">
                <a:solidFill>
                  <a:schemeClr val="tx1"/>
                </a:solidFill>
              </a:rPr>
              <a:t>: UW will accept up to </a:t>
            </a:r>
            <a:r>
              <a:rPr lang="en-US" b="1" u="sng" dirty="0">
                <a:solidFill>
                  <a:schemeClr val="tx1"/>
                </a:solidFill>
              </a:rPr>
              <a:t>30</a:t>
            </a:r>
            <a:r>
              <a:rPr lang="en-US" dirty="0">
                <a:solidFill>
                  <a:schemeClr val="tx1"/>
                </a:solidFill>
              </a:rPr>
              <a:t> AIS credits from WVC </a:t>
            </a:r>
            <a:r>
              <a:rPr lang="en-US" b="1" u="sng" dirty="0">
                <a:solidFill>
                  <a:schemeClr val="tx1"/>
                </a:solidFill>
              </a:rPr>
              <a:t>(55 needed for major)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 AIS </a:t>
            </a:r>
            <a:r>
              <a:rPr lang="en-US" b="1" u="sng" dirty="0">
                <a:solidFill>
                  <a:schemeClr val="tx1"/>
                </a:solidFill>
              </a:rPr>
              <a:t>Minors</a:t>
            </a:r>
            <a:r>
              <a:rPr lang="en-US" dirty="0">
                <a:solidFill>
                  <a:schemeClr val="tx1"/>
                </a:solidFill>
              </a:rPr>
              <a:t>: UW will accept up to </a:t>
            </a:r>
            <a:r>
              <a:rPr lang="en-US" b="1" u="sng" dirty="0">
                <a:solidFill>
                  <a:schemeClr val="tx1"/>
                </a:solidFill>
              </a:rPr>
              <a:t>15</a:t>
            </a:r>
            <a:r>
              <a:rPr lang="en-US" dirty="0">
                <a:solidFill>
                  <a:schemeClr val="tx1"/>
                </a:solidFill>
              </a:rPr>
              <a:t> AIIS credits from WVC </a:t>
            </a:r>
            <a:r>
              <a:rPr lang="en-US" b="1" u="sng" dirty="0">
                <a:solidFill>
                  <a:schemeClr val="tx1"/>
                </a:solidFill>
              </a:rPr>
              <a:t>(30 needed for minor)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09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59" y="1313429"/>
            <a:ext cx="8336975" cy="110388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600" b="1" dirty="0"/>
              <a:t>David</a:t>
            </a:r>
            <a:r>
              <a:rPr lang="en-US" sz="4400" b="1" dirty="0"/>
              <a:t> </a:t>
            </a:r>
            <a:r>
              <a:rPr lang="en-US" sz="3600" b="1" dirty="0"/>
              <a:t>Ortiz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3200" i="1" dirty="0"/>
              <a:t>Cascadia College, Founding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59" y="2642037"/>
            <a:ext cx="8336975" cy="3757046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Framing and Imagining “AIIS”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Explore “best” practices for AIIS coursework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Build and maintain partnerships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Reimagine professional development opportunities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Planning the future in the present tense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98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4000" b="1" dirty="0"/>
              <a:t>BREAK </a:t>
            </a:r>
            <a:r>
              <a:rPr lang="en-US" sz="3600" b="1" dirty="0"/>
              <a:t>5 minutes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House of Learning, The Spirit of the Peninsula College Longhouse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3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618085"/>
            <a:ext cx="8336975" cy="797070"/>
          </a:xfrm>
        </p:spPr>
        <p:txBody>
          <a:bodyPr/>
          <a:lstStyle/>
          <a:p>
            <a:r>
              <a:rPr lang="en" sz="3600" b="1" dirty="0"/>
              <a:t>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i="1" dirty="0"/>
              <a:t>WA Community &amp; Technical Colleges and Tribes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i="1" dirty="0"/>
              <a:t>Lessons Learned &amp; Next Steps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83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235052"/>
            <a:ext cx="8336975" cy="797070"/>
          </a:xfrm>
        </p:spPr>
        <p:txBody>
          <a:bodyPr/>
          <a:lstStyle/>
          <a:p>
            <a:r>
              <a:rPr lang="en" sz="3600" b="1" dirty="0"/>
              <a:t>Lessons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12" y="1883306"/>
            <a:ext cx="8336975" cy="4838169"/>
          </a:xfrm>
        </p:spPr>
        <p:txBody>
          <a:bodyPr/>
          <a:lstStyle/>
          <a:p>
            <a:pPr marL="457200" lvl="0" indent="-330200">
              <a:spcBef>
                <a:spcPts val="0"/>
              </a:spcBef>
              <a:buSzPts val="1600"/>
              <a:buChar char="●"/>
            </a:pPr>
            <a:r>
              <a:rPr lang="en-US" sz="2000" dirty="0"/>
              <a:t>Many WA CTCs Partnerships with Tribes that can be highlighted as Best Practices-SBCTC will host a survey to gather such partnerships and update CTC Profiles. </a:t>
            </a:r>
          </a:p>
          <a:p>
            <a:pPr marL="457200" lvl="0" indent="-330200">
              <a:spcBef>
                <a:spcPts val="0"/>
              </a:spcBef>
              <a:buSzPts val="1600"/>
              <a:buChar char="●"/>
            </a:pPr>
            <a:r>
              <a:rPr lang="en-US" sz="2000" dirty="0"/>
              <a:t>Most NOT Formal Government-To-Government Partnerships</a:t>
            </a:r>
          </a:p>
          <a:p>
            <a:pPr marL="457200" lvl="0" indent="-330200">
              <a:spcBef>
                <a:spcPts val="0"/>
              </a:spcBef>
              <a:buSzPts val="1600"/>
              <a:buChar char="●"/>
            </a:pPr>
            <a:r>
              <a:rPr lang="en-US" sz="2000" dirty="0"/>
              <a:t>In some cases, Tribes are the largest employer in specific regions and CTCs have not engaged this workforce to development custom certificates, programs or CTE pipeline projects with local K12 schools.</a:t>
            </a:r>
          </a:p>
          <a:p>
            <a:pPr marL="457200" lvl="0" indent="-330200">
              <a:spcBef>
                <a:spcPts val="0"/>
              </a:spcBef>
              <a:buSzPts val="1600"/>
              <a:buChar char="●"/>
            </a:pPr>
            <a:r>
              <a:rPr lang="en-US" sz="2000" dirty="0"/>
              <a:t>Opportunity for CTCs and Local Tribes to Partner and Advance First Peoples Languages &amp; Tribal Teacher Certification Programs.</a:t>
            </a:r>
          </a:p>
          <a:p>
            <a:pPr marL="457200" lvl="0" indent="-330200">
              <a:spcBef>
                <a:spcPts val="0"/>
              </a:spcBef>
              <a:buSzPts val="1600"/>
              <a:buChar char="●"/>
            </a:pPr>
            <a:r>
              <a:rPr lang="en-US" sz="2000" dirty="0"/>
              <a:t>This is not a sprint, it’s a marathon toward meaningful tribal consultation and relationships </a:t>
            </a:r>
          </a:p>
          <a:p>
            <a:pPr marL="457200" lvl="0" indent="-330200">
              <a:spcBef>
                <a:spcPts val="0"/>
              </a:spcBef>
              <a:buSzPts val="1600"/>
              <a:buChar char="●"/>
            </a:pPr>
            <a:r>
              <a:rPr lang="en-US" sz="2000" dirty="0"/>
              <a:t>Need models of collaboration with tribes that includes compensation and recognition.</a:t>
            </a:r>
          </a:p>
          <a:p>
            <a:pPr marL="457200" lvl="0" indent="-330200">
              <a:spcBef>
                <a:spcPts val="0"/>
              </a:spcBef>
              <a:buSzPts val="1600"/>
              <a:buChar char="●"/>
            </a:pPr>
            <a:r>
              <a:rPr lang="en-US" sz="2000" dirty="0"/>
              <a:t>Colleges need to create and support positions such as Director of Tribal Relations/Tribal Affairs, AIIS Faculty or Tribal Liaisons i.e., WVC, Peninsula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6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225169"/>
            <a:ext cx="8336975" cy="931367"/>
          </a:xfrm>
        </p:spPr>
        <p:txBody>
          <a:bodyPr/>
          <a:lstStyle/>
          <a:p>
            <a:r>
              <a:rPr lang="en" dirty="0"/>
              <a:t>WA Tribes Education Sovereignty &amp; Justice Model</a:t>
            </a:r>
            <a:endParaRPr lang="en-US" dirty="0"/>
          </a:p>
        </p:txBody>
      </p:sp>
      <p:sp>
        <p:nvSpPr>
          <p:cNvPr id="3" name="Content Placeholder 2" descr="WA State Education Institutions Compliance with RCW 43.376.10-50 GOVERNMENT-TO-GOVERNMENT with Indian Tribes&#10;"/>
          <p:cNvSpPr>
            <a:spLocks noGrp="1"/>
          </p:cNvSpPr>
          <p:nvPr>
            <p:ph idx="1"/>
          </p:nvPr>
        </p:nvSpPr>
        <p:spPr>
          <a:xfrm>
            <a:off x="536860" y="2404891"/>
            <a:ext cx="8336975" cy="456493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400" b="1" dirty="0">
                <a:solidFill>
                  <a:srgbClr val="203864"/>
                </a:solidFill>
              </a:rPr>
              <a:t>WA CTC GAP-Governor’s Office on Indian Affairs (GOIA)</a:t>
            </a:r>
          </a:p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203864"/>
                </a:solidFill>
              </a:rPr>
              <a:t>WA State Education Institutions Compliance with </a:t>
            </a:r>
            <a:r>
              <a:rPr lang="en-US" sz="2400" b="1" dirty="0">
                <a:solidFill>
                  <a:srgbClr val="002060"/>
                </a:solidFill>
              </a:rPr>
              <a:t>RCW 43.376.10-50 GOVERNMENT-TO-GOVERNMENT with Indian Tribes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Google Shape;73;p15" descr="A graph showing how education touches tribal government  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8520" y="3942630"/>
            <a:ext cx="6227808" cy="27788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57" y="1254195"/>
            <a:ext cx="8306007" cy="1685013"/>
          </a:xfrm>
        </p:spPr>
        <p:txBody>
          <a:bodyPr/>
          <a:lstStyle/>
          <a:p>
            <a:r>
              <a:rPr lang="en-US" sz="3200" b="1" dirty="0">
                <a:solidFill>
                  <a:srgbClr val="203864"/>
                </a:solidFill>
              </a:rPr>
              <a:t>WA CTC AIIS &amp; Programs Advisory Board</a:t>
            </a:r>
            <a:br>
              <a:rPr lang="en-US" sz="3200" b="1" dirty="0">
                <a:solidFill>
                  <a:srgbClr val="203864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RCW 43.376 GOVERNMENT-TO-GOVERNMENT with Indian Tribes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57" y="2674449"/>
            <a:ext cx="8103879" cy="351322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Community &amp; Technical Colleges</a:t>
            </a:r>
            <a:r>
              <a:rPr lang="en-US" sz="1600" b="1" dirty="0"/>
              <a:t>			</a:t>
            </a:r>
          </a:p>
          <a:p>
            <a:pPr>
              <a:spcBef>
                <a:spcPts val="1200"/>
              </a:spcBef>
            </a:pPr>
            <a:r>
              <a:rPr lang="en-US" sz="1200" dirty="0"/>
              <a:t>WA Association of Community &amp; Technical Colleges (WACTC--college presidents)</a:t>
            </a:r>
          </a:p>
          <a:p>
            <a:r>
              <a:rPr lang="en-US" sz="1200" dirty="0"/>
              <a:t>Instruction Commission (IC)</a:t>
            </a:r>
          </a:p>
          <a:p>
            <a:r>
              <a:rPr lang="en-US" sz="1200" dirty="0"/>
              <a:t>WA State Student Services Commission (WSSSC)</a:t>
            </a:r>
          </a:p>
          <a:p>
            <a:r>
              <a:rPr lang="en-US" sz="1200" dirty="0"/>
              <a:t>Diversity &amp; Equity Officers Commission (DEOC)</a:t>
            </a:r>
          </a:p>
          <a:p>
            <a:r>
              <a:rPr lang="en-US" sz="1200" dirty="0"/>
              <a:t>Workforce Education Council (WEC)</a:t>
            </a:r>
          </a:p>
          <a:p>
            <a:r>
              <a:rPr lang="en-US" sz="1200" dirty="0"/>
              <a:t>Multicultural Student Services Directors Council (MSSDC)</a:t>
            </a:r>
          </a:p>
          <a:p>
            <a:r>
              <a:rPr lang="en-US" sz="1200" dirty="0"/>
              <a:t>ACT (Association of College Trustees)</a:t>
            </a:r>
          </a:p>
          <a:p>
            <a:r>
              <a:rPr lang="en-US" sz="1200" dirty="0"/>
              <a:t>State Board for Community &amp; Technical Colleges (SBCTC)</a:t>
            </a:r>
          </a:p>
          <a:p>
            <a:r>
              <a:rPr lang="en-US" sz="1200" dirty="0"/>
              <a:t>AIIS Faculty</a:t>
            </a:r>
          </a:p>
          <a:p>
            <a:r>
              <a:rPr lang="en-US" sz="1200" dirty="0"/>
              <a:t>Tribal Affairs Director</a:t>
            </a:r>
          </a:p>
          <a:p>
            <a:r>
              <a:rPr lang="en-US" sz="1200" dirty="0"/>
              <a:t>AFT / WEA Reps (faculty unions)</a:t>
            </a:r>
          </a:p>
          <a:p>
            <a:r>
              <a:rPr lang="en-US" sz="1200" dirty="0"/>
              <a:t>Pacific Islander Studies liaison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86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57" y="1327694"/>
            <a:ext cx="8267507" cy="1713889"/>
          </a:xfrm>
        </p:spPr>
        <p:txBody>
          <a:bodyPr/>
          <a:lstStyle/>
          <a:p>
            <a:r>
              <a:rPr lang="en-US" sz="3200" b="1" dirty="0">
                <a:solidFill>
                  <a:srgbClr val="203864"/>
                </a:solidFill>
              </a:rPr>
              <a:t>WA CTC AIIS &amp; Programs Advisory Board</a:t>
            </a:r>
            <a:br>
              <a:rPr lang="en-US" sz="3200" b="1" dirty="0">
                <a:solidFill>
                  <a:srgbClr val="203864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RCW 43.376 GOVERNMENT-TO-GOVERNMENT with Indian Tribes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57" y="2839452"/>
            <a:ext cx="8336975" cy="388202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Tribal Education Organizations</a:t>
            </a:r>
          </a:p>
          <a:p>
            <a:pPr>
              <a:spcBef>
                <a:spcPts val="1200"/>
              </a:spcBef>
            </a:pPr>
            <a:r>
              <a:rPr lang="en-US" sz="1600" dirty="0"/>
              <a:t>WA State Native American Education Advisory Committee (WSNAEAC)</a:t>
            </a:r>
          </a:p>
          <a:p>
            <a:r>
              <a:rPr lang="en-US" sz="1600" dirty="0"/>
              <a:t>Tribal Leaders Congress on Education (TLC)</a:t>
            </a:r>
          </a:p>
          <a:p>
            <a:r>
              <a:rPr lang="en-US" sz="1600" dirty="0"/>
              <a:t>WA State Indian Education Association (WSIEA)</a:t>
            </a:r>
          </a:p>
          <a:p>
            <a:r>
              <a:rPr lang="en-US" sz="1600" dirty="0"/>
              <a:t>Tribal Higher Education Coordinator</a:t>
            </a:r>
          </a:p>
          <a:p>
            <a:r>
              <a:rPr lang="en-US" sz="1600" dirty="0"/>
              <a:t>Tribal Elder/Linguist</a:t>
            </a:r>
          </a:p>
          <a:p>
            <a:r>
              <a:rPr lang="en-US" sz="1600" dirty="0"/>
              <a:t>Tribal Community Scholar</a:t>
            </a:r>
          </a:p>
          <a:p>
            <a:r>
              <a:rPr lang="en-US" sz="1600" dirty="0"/>
              <a:t>Tribal Scientist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59" y="1247428"/>
            <a:ext cx="8336975" cy="1090136"/>
          </a:xfrm>
        </p:spPr>
        <p:txBody>
          <a:bodyPr/>
          <a:lstStyle/>
          <a:p>
            <a:r>
              <a:rPr lang="en" sz="3600" dirty="0"/>
              <a:t>Planning and Prioritizing Essential Resources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Prioritize hiring Tribal Educators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Work with Campus Librarians to Assist with Reading Lists, Textbook and Film Purchases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Extend “honorarium(s)” for Tribal Members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Indigenize the Campus 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Language Shift, Thinking, and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6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063688"/>
            <a:ext cx="8336975" cy="797070"/>
          </a:xfrm>
        </p:spPr>
        <p:txBody>
          <a:bodyPr/>
          <a:lstStyle/>
          <a:p>
            <a:r>
              <a:rPr lang="en" sz="3600" b="1" dirty="0"/>
              <a:t>WA AIIS Programs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3" y="1658884"/>
            <a:ext cx="8336975" cy="4927545"/>
          </a:xfrm>
        </p:spPr>
        <p:txBody>
          <a:bodyPr/>
          <a:lstStyle/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Recognize and foster broader spaces for Indigeneity </a:t>
            </a:r>
          </a:p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Expand presence and success of Indigenous students, faculty, knowledges (pedagogy and curriculum) with a focus on improved student recruitment, retention, and completion</a:t>
            </a:r>
          </a:p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Expand AIIS Academic Programs (including Transfer, Basic Ed, and CTE)</a:t>
            </a:r>
          </a:p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Develop and share successful WA Tribal - CTC reciprocal partnerships, consultations, and community engagement and accountability</a:t>
            </a:r>
          </a:p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Develop and share courses; build protocols for course enrollments from multiple colleges</a:t>
            </a:r>
          </a:p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Identify workforce development needs and build relevant CTE programs; demonstrate benefits to local workforce, communities, and regions</a:t>
            </a:r>
          </a:p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Highlight and share best practices across colleges</a:t>
            </a:r>
          </a:p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Develop a website with system-wide information and resources</a:t>
            </a:r>
          </a:p>
          <a:p>
            <a:pPr marL="457200" lvl="0" indent="-317500">
              <a:spcBef>
                <a:spcPts val="0"/>
              </a:spcBef>
              <a:buClr>
                <a:srgbClr val="434343"/>
              </a:buClr>
              <a:buSzPts val="1400"/>
              <a:buChar char="●"/>
            </a:pPr>
            <a:r>
              <a:rPr lang="en-US" sz="2000" dirty="0"/>
              <a:t>Propose appropriate hiring processes related to the range of positions needed to expand and sustain AIIS, including committee composition and job descriptions for faculty, staff, and administrators, prioritizing tribal educators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04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254303"/>
            <a:ext cx="8336975" cy="797070"/>
          </a:xfrm>
        </p:spPr>
        <p:txBody>
          <a:bodyPr/>
          <a:lstStyle/>
          <a:p>
            <a:r>
              <a:rPr lang="en" sz="3600" dirty="0">
                <a:latin typeface="Franklin Gothic Demi" panose="020B0703020102020204" pitchFamily="34" charset="0"/>
              </a:rPr>
              <a:t>CTC Tribal Consultation Toolkit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1940766"/>
            <a:ext cx="8336975" cy="4543159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sz="2000" dirty="0"/>
              <a:t>Consultation and Coordination with American Indian and Alaska Native Tribal Governments - Department of Education</a:t>
            </a:r>
            <a:br>
              <a:rPr lang="en-US" sz="2000" dirty="0"/>
            </a:br>
            <a:r>
              <a:rPr lang="en-US" sz="2000" u="sng" dirty="0">
                <a:solidFill>
                  <a:schemeClr val="hlink"/>
                </a:solidFill>
                <a:hlinkClick r:id="rId2"/>
              </a:rPr>
              <a:t>https://www2.ed.gov/about/offices/list/oese/oie/tribalpolicyfinal.pdf</a:t>
            </a:r>
            <a:endParaRPr lang="en-US" sz="2000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sz="2000" dirty="0"/>
              <a:t>Every Student Succeeds Act (ESSA) of 2015, Public Law 114-95 (AZ)</a:t>
            </a:r>
            <a:br>
              <a:rPr lang="en-US" sz="2000" dirty="0"/>
            </a:br>
            <a:r>
              <a:rPr lang="en-US" sz="2000" u="sng" dirty="0">
                <a:solidFill>
                  <a:schemeClr val="hlink"/>
                </a:solidFill>
                <a:hlinkClick r:id="rId3"/>
              </a:rPr>
              <a:t>ESSA Tribal Consultation | Arizona Department of Education (azed.gov)</a:t>
            </a:r>
            <a:endParaRPr lang="en-US" sz="2000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sz="2000" dirty="0"/>
              <a:t>Effective Tribal Consultation: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https://udall.gov/Documents/Institute/Training/201%20Syllabus.pdf</a:t>
            </a:r>
            <a:endParaRPr lang="en-US" sz="2000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sz="2000" dirty="0"/>
              <a:t>GRC/Balcstar PLLC Consulting Communication/action checklist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2000" b="1" i="1" dirty="0"/>
              <a:t>**</a:t>
            </a:r>
            <a:r>
              <a:rPr lang="en-US" sz="2000" i="1" dirty="0"/>
              <a:t>Advisory Board will continue to build upon and revise toolkit and resources as needed.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i="1" dirty="0"/>
              <a:t>**</a:t>
            </a:r>
            <a:r>
              <a:rPr lang="en-US" sz="2000" i="1" dirty="0"/>
              <a:t>Recognizing that American Indian tribes are diverse, we will create a toolkit for the CTCs with appropriate protocols for each tribe.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61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0611"/>
            <a:ext cx="7886700" cy="611619"/>
          </a:xfrm>
        </p:spPr>
        <p:txBody>
          <a:bodyPr/>
          <a:lstStyle/>
          <a:p>
            <a:r>
              <a:rPr lang="en" sz="3200" b="1" dirty="0"/>
              <a:t>Next Steps / Closing Remarks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1832230"/>
            <a:ext cx="7495072" cy="4385690"/>
          </a:xfrm>
        </p:spPr>
        <p:txBody>
          <a:bodyPr/>
          <a:lstStyle/>
          <a:p>
            <a:pPr marL="0" lvl="0" indent="0">
              <a:lnSpc>
                <a:spcPct val="105000"/>
              </a:lnSpc>
              <a:spcBef>
                <a:spcPts val="0"/>
              </a:spcBef>
              <a:buNone/>
            </a:pPr>
            <a:r>
              <a:rPr lang="en-US" sz="1800" dirty="0"/>
              <a:t>If you or your college are interested in a follow up meeting from this webinar, please don’t hesitate to contact our AIIS interim Advisory Board:</a:t>
            </a:r>
          </a:p>
          <a:p>
            <a:pPr lvl="0" indent="-336550">
              <a:lnSpc>
                <a:spcPct val="105000"/>
              </a:lnSpc>
              <a:spcBef>
                <a:spcPts val="1200"/>
              </a:spcBef>
              <a:buSzPts val="1700"/>
              <a:buChar char="●"/>
            </a:pPr>
            <a:r>
              <a:rPr lang="en-US" sz="1800" dirty="0"/>
              <a:t>Lynn Palmanteer-Holder, Tribal Education Consultant </a:t>
            </a:r>
            <a:r>
              <a:rPr lang="en-US" sz="1800" u="sng" dirty="0">
                <a:solidFill>
                  <a:schemeClr val="hlink"/>
                </a:solidFill>
                <a:hlinkClick r:id="rId2"/>
              </a:rPr>
              <a:t>balcstar.llc@hotmail.com</a:t>
            </a:r>
            <a:endParaRPr lang="en-US" sz="1800" dirty="0"/>
          </a:p>
          <a:p>
            <a:pPr lvl="0" indent="-336550">
              <a:lnSpc>
                <a:spcPct val="105000"/>
              </a:lnSpc>
              <a:spcBef>
                <a:spcPts val="0"/>
              </a:spcBef>
              <a:buSzPts val="1700"/>
              <a:buChar char="●"/>
            </a:pPr>
            <a:r>
              <a:rPr lang="en-US" sz="1800" dirty="0"/>
              <a:t>Dr. Vik Bahl, English Faculty, Green River College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vbahl@greenriver.edu</a:t>
            </a:r>
            <a:r>
              <a:rPr lang="en-US" sz="1800" dirty="0"/>
              <a:t> </a:t>
            </a:r>
          </a:p>
          <a:p>
            <a:pPr lvl="0" indent="-336550">
              <a:lnSpc>
                <a:spcPct val="105000"/>
              </a:lnSpc>
              <a:spcBef>
                <a:spcPts val="0"/>
              </a:spcBef>
              <a:buSzPts val="1700"/>
              <a:buChar char="●"/>
            </a:pPr>
            <a:r>
              <a:rPr lang="en-US" sz="1800" dirty="0"/>
              <a:t>Dr. Leander Yazzie, Student Pathways, Green River College 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lyazzie@greenriver.edu</a:t>
            </a:r>
            <a:r>
              <a:rPr lang="en-US" sz="1800" dirty="0"/>
              <a:t> </a:t>
            </a:r>
          </a:p>
          <a:p>
            <a:pPr lvl="0" indent="-336550">
              <a:lnSpc>
                <a:spcPct val="105000"/>
              </a:lnSpc>
              <a:spcBef>
                <a:spcPts val="0"/>
              </a:spcBef>
              <a:buSzPts val="1700"/>
              <a:buChar char="●"/>
            </a:pPr>
            <a:r>
              <a:rPr lang="en-US" sz="1800" dirty="0"/>
              <a:t>David Ortiz, Founding Faculty, Cascadia College </a:t>
            </a:r>
            <a:r>
              <a:rPr lang="en-US" sz="1800" u="sng" dirty="0">
                <a:solidFill>
                  <a:schemeClr val="hlink"/>
                </a:solidFill>
                <a:hlinkClick r:id="rId5"/>
              </a:rPr>
              <a:t>dortiz@cascadia.edu</a:t>
            </a:r>
            <a:r>
              <a:rPr lang="en-US" sz="1800" dirty="0"/>
              <a:t> </a:t>
            </a:r>
          </a:p>
          <a:p>
            <a:pPr lvl="0" indent="-336550">
              <a:lnSpc>
                <a:spcPct val="105000"/>
              </a:lnSpc>
              <a:spcBef>
                <a:spcPts val="0"/>
              </a:spcBef>
              <a:buSzPts val="1700"/>
              <a:buChar char="●"/>
            </a:pPr>
            <a:r>
              <a:rPr lang="en-US" sz="1800" dirty="0"/>
              <a:t>Dr. Carli Schiffner, Deputy Director of Education, SBCTC </a:t>
            </a:r>
            <a:r>
              <a:rPr lang="en-US" sz="1800" u="sng" dirty="0">
                <a:solidFill>
                  <a:schemeClr val="hlink"/>
                </a:solidFill>
                <a:hlinkClick r:id="rId6"/>
              </a:rPr>
              <a:t>schiffner@sbctc.edu</a:t>
            </a:r>
            <a:r>
              <a:rPr lang="en-US" sz="1800" dirty="0"/>
              <a:t> </a:t>
            </a:r>
          </a:p>
          <a:p>
            <a:pPr marL="0" lvl="0" indent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/>
              <a:t>If you are interested in being on the WA CTC AIIS Advisory Board please contact 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026955"/>
            <a:ext cx="8336975" cy="797070"/>
          </a:xfrm>
        </p:spPr>
        <p:txBody>
          <a:bodyPr/>
          <a:lstStyle/>
          <a:p>
            <a:r>
              <a:rPr lang="en" b="1" dirty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60" y="1574645"/>
            <a:ext cx="8336975" cy="5146830"/>
          </a:xfrm>
        </p:spPr>
        <p:txBody>
          <a:bodyPr/>
          <a:lstStyle/>
          <a:p>
            <a:pPr marL="457200" lvl="0" indent="0">
              <a:spcBef>
                <a:spcPts val="0"/>
              </a:spcBef>
              <a:buNone/>
            </a:pPr>
            <a:r>
              <a:rPr lang="en-US" sz="1500" b="1" dirty="0"/>
              <a:t>Part I – BENEFITS OF GOVERNMENT-TO-GOVERNMENT RELATIONSHIPS</a:t>
            </a:r>
          </a:p>
          <a:p>
            <a:pPr marL="914400" lvl="1" indent="-297497">
              <a:spcBef>
                <a:spcPts val="1200"/>
              </a:spcBef>
              <a:buSzPct val="100000"/>
              <a:buChar char="○"/>
            </a:pPr>
            <a:r>
              <a:rPr lang="en-US" sz="1500" dirty="0"/>
              <a:t>M.C. Lynn Palmanteer-Holder, Tribal Education Consultant SBCTC (Colville)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Dr. Carli Schiffner, Deputy Executive Director of Education, SBCTC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Chairman Leonard </a:t>
            </a:r>
            <a:r>
              <a:rPr lang="en-US" sz="1500" dirty="0" smtClean="0"/>
              <a:t>Forsman</a:t>
            </a:r>
            <a:r>
              <a:rPr lang="en-US" sz="1500" dirty="0"/>
              <a:t>, Suquamish Tribe; Chair of Tribal Leaders Congress on Education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Dr. Christopher Teuton, AIS Faculty, Former Chair of American Indian Studies, UW-Seattle (Cherokee)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Dr. Jim Richardson, President, Wenatchee Valley College</a:t>
            </a:r>
          </a:p>
          <a:p>
            <a:pPr marL="457200" lvl="0" indent="0">
              <a:spcBef>
                <a:spcPts val="1200"/>
              </a:spcBef>
              <a:buNone/>
            </a:pPr>
            <a:r>
              <a:rPr lang="en-US" sz="1500" b="1" dirty="0"/>
              <a:t>Part II – BEST PRACTICES</a:t>
            </a:r>
          </a:p>
          <a:p>
            <a:pPr marL="914400" lvl="1" indent="-297497">
              <a:spcBef>
                <a:spcPts val="1200"/>
              </a:spcBef>
              <a:buSzPct val="100000"/>
              <a:buChar char="○"/>
            </a:pPr>
            <a:r>
              <a:rPr lang="en-US" sz="1500" dirty="0"/>
              <a:t>Green River College (Dr. Leander Yazzie &amp; Dr. Vik Bahl)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Grays Harbor College (Gary Arthur and Dr. Barbara Smith)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Wenatchee Valley College (Dr. Kestrel Smith)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Cascadia College (David Ortiz, Founding Faculty)</a:t>
            </a:r>
          </a:p>
          <a:p>
            <a:pPr marL="457200" lvl="0" indent="0">
              <a:spcBef>
                <a:spcPts val="1200"/>
              </a:spcBef>
              <a:buNone/>
            </a:pPr>
            <a:r>
              <a:rPr lang="en-US" sz="1500" b="1" dirty="0"/>
              <a:t>Part III – LESSONS LEARNED &amp; NEXT STEPS</a:t>
            </a:r>
          </a:p>
          <a:p>
            <a:pPr marL="914400" lvl="1" indent="-297497">
              <a:spcBef>
                <a:spcPts val="1200"/>
              </a:spcBef>
              <a:buSzPct val="100000"/>
              <a:buChar char="○"/>
            </a:pPr>
            <a:r>
              <a:rPr lang="en-US" sz="1500" dirty="0"/>
              <a:t>Lessons Learned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WA CTC AIIS Advisory Board Framework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Planning and Prioritizing Essential Resources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WA AIIS Programs Strategic Plan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CTC Tribal Consultation Toolkit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Questions and Comments (from Chat)</a:t>
            </a:r>
          </a:p>
          <a:p>
            <a:pPr marL="914400" lvl="1" indent="-297497">
              <a:spcBef>
                <a:spcPts val="0"/>
              </a:spcBef>
              <a:buSzPct val="100000"/>
              <a:buChar char="○"/>
            </a:pPr>
            <a:r>
              <a:rPr lang="en-US" sz="1500" dirty="0"/>
              <a:t>Next Steps / Closing Remarks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/>
              <a:t>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i="1" dirty="0"/>
              <a:t>WA Community &amp; Technical Colleges &amp; Tribes Building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i="1" dirty="0"/>
              <a:t>Government-to-Government Relationships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869560"/>
            <a:ext cx="8336975" cy="155944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600" b="1" dirty="0"/>
              <a:t>Dr. Carli Schiffner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800" i="1" dirty="0"/>
              <a:t>Deputy Executive Director of Education, SBCTC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5180-1EF5-435C-9CBD-F56C7641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36" y="972266"/>
            <a:ext cx="5760900" cy="597803"/>
          </a:xfrm>
        </p:spPr>
        <p:txBody>
          <a:bodyPr/>
          <a:lstStyle/>
          <a:p>
            <a:r>
              <a:rPr lang="en-US" sz="3600" dirty="0"/>
              <a:t>SBCTC 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DE48-C32E-4F61-B43A-F60E6347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36" y="1519292"/>
            <a:ext cx="8336975" cy="11449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i="1" dirty="0"/>
              <a:t>Leading with racial equity, our colleges maximize student potential and transform lives within a culture of belonging that advances racial, social, and economic justice in service to our diverse communities</a:t>
            </a:r>
            <a:r>
              <a:rPr lang="en-US" i="1" dirty="0"/>
              <a:t>.</a:t>
            </a:r>
          </a:p>
        </p:txBody>
      </p:sp>
      <p:pic>
        <p:nvPicPr>
          <p:cNvPr id="4" name="Picture 3" descr="Chart showing Diversity and Equity in Higher Education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31" y="3107585"/>
            <a:ext cx="6229278" cy="358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60" y="1482334"/>
            <a:ext cx="8336975" cy="219674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600" b="1" dirty="0"/>
              <a:t>Chairman Leonard </a:t>
            </a:r>
            <a:r>
              <a:rPr lang="en-US" sz="3600" b="1" dirty="0" smtClean="0"/>
              <a:t>Forsman </a:t>
            </a:r>
            <a:r>
              <a:rPr lang="en-US" sz="3600" b="1" dirty="0"/>
              <a:t>(Suquamish)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2800" i="1" dirty="0"/>
              <a:t>Chair of Tribal Leaders Congress on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59" y="3517443"/>
            <a:ext cx="8336975" cy="2911765"/>
          </a:xfrm>
        </p:spPr>
        <p:txBody>
          <a:bodyPr/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Welcome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Land Acknowledgement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WA Government-to-Government Relationship Building 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Tribal Consultation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image2.png" descr="logo in red and black colors" title="Tribal Leaders Congress on Education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92" y="5509086"/>
            <a:ext cx="2536825" cy="4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8FFB89-CD0A-4600-B5B7-284311B06406}" vid="{A645EE94-F025-4290-8BAC-E89C32ADF8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sbctc-powerpoint-template</Template>
  <TotalTime>1307</TotalTime>
  <Words>2791</Words>
  <Application>Microsoft Office PowerPoint</Application>
  <PresentationFormat>On-screen Show (4:3)</PresentationFormat>
  <Paragraphs>440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Amasis MT Pro</vt:lpstr>
      <vt:lpstr>Arial</vt:lpstr>
      <vt:lpstr>Arial Unicode MS</vt:lpstr>
      <vt:lpstr>Calibri</vt:lpstr>
      <vt:lpstr>Franklin Gothic Book</vt:lpstr>
      <vt:lpstr>Franklin Gothic Demi</vt:lpstr>
      <vt:lpstr>Franklin Gothic Medium</vt:lpstr>
      <vt:lpstr>Raleway</vt:lpstr>
      <vt:lpstr>Source Sans Pro</vt:lpstr>
      <vt:lpstr>Times New Roman</vt:lpstr>
      <vt:lpstr>Office Theme</vt:lpstr>
      <vt:lpstr>Expanding WA American Indian and Indigenous Studies and Program</vt:lpstr>
      <vt:lpstr>9:00 to 9:05</vt:lpstr>
      <vt:lpstr>M.C. Lynn Palmanteer-Holder (Colville) Tribal Education Consultant – SBCTC</vt:lpstr>
      <vt:lpstr>WA Tribes Education Sovereignty &amp; Justice Model</vt:lpstr>
      <vt:lpstr>Today’s Agenda</vt:lpstr>
      <vt:lpstr>Part I</vt:lpstr>
      <vt:lpstr>Dr. Carli Schiffner Deputy Executive Director of Education, SBCTC</vt:lpstr>
      <vt:lpstr>SBCTC Vision </vt:lpstr>
      <vt:lpstr>Chairman Leonard Forsman (Suquamish) Chair of Tribal Leaders Congress on Education</vt:lpstr>
      <vt:lpstr>Dr. Christopher Teuton (Cherokee) AIS Faculty, Former Chair of American Indian Studies, UW-Seattle</vt:lpstr>
      <vt:lpstr>Dr. Jim Richardson President, Wenatchee Valley College</vt:lpstr>
      <vt:lpstr>BEST PRACTICE OUTCOMES 2018 WA State Association College of Trustees (ACT) Partner of the Year Award 2019 National ACCT Leadership Congress Award </vt:lpstr>
      <vt:lpstr>WASHINGTON STATE TEACHERS, ADMINISTRATORS, SCHOOL BOARD MEMBERS AND EDUCATORS TO THE OKANOGAN REGION</vt:lpstr>
      <vt:lpstr>Government-to-government relationship tribal consultation</vt:lpstr>
      <vt:lpstr>LEADERSHIP IS IMPORTANT TO ADVANCE GOVERNMENT-TO-GOVERNMENT RELATIONSHIPS WITH TRIBAL NATIONS </vt:lpstr>
      <vt:lpstr>BREAK 5 minutes</vt:lpstr>
      <vt:lpstr>Part II</vt:lpstr>
      <vt:lpstr>Dr. Leander Yazzie (Dine-Navajo) Success and Completion; Native American Student Advisor, Green River College Arizona State University, BS American Indian Studies/BA Sociology; University of Oklahoma, Master of Human Relations; University of Washington Tacoma, Educational Leadership, Ed.D.</vt:lpstr>
      <vt:lpstr>Dr. Vik Bahl English Faculty, Green River College; DEHPD; DEI in WA CTCs Knowledges, Knowledge Needs, and Knowledge Holders of Communities of Color</vt:lpstr>
      <vt:lpstr>Disaggregating AIIS by Courses, Departments, Programs, and Services</vt:lpstr>
      <vt:lpstr>Gary Arthur and Dr. Barbara Smith Grays Harbor College</vt:lpstr>
      <vt:lpstr>Grays Harbor  Native Pathways Program  </vt:lpstr>
      <vt:lpstr>NATIVE PATHWAYS PROGRAM DESIGN AND SHORT HISTORY</vt:lpstr>
      <vt:lpstr>Native Pathways Associate of Arts Degree Program </vt:lpstr>
      <vt:lpstr>OUTCOMES AND SUCCESSES </vt:lpstr>
      <vt:lpstr>NEXT STEPS, NEEDS, AND LESSONS</vt:lpstr>
      <vt:lpstr>Dr. Kestrel Smith </vt:lpstr>
      <vt:lpstr>A continuum of earlier work</vt:lpstr>
      <vt:lpstr>At Wenatchee valley college:</vt:lpstr>
      <vt:lpstr>Commitment to community at Wenatchee valley college</vt:lpstr>
      <vt:lpstr>Commitment to community at Wenatchee valley college</vt:lpstr>
      <vt:lpstr>Adding aiis curriculum: a teach-as-you-build approach</vt:lpstr>
      <vt:lpstr>Full rotation of nine (9) AiiS courses - https://www.wvc.edu/academics/AIIS/  </vt:lpstr>
      <vt:lpstr>Community collaboration and consultation </vt:lpstr>
      <vt:lpstr>Collaboration with ais department at uw: building pathways</vt:lpstr>
      <vt:lpstr>David Ortiz Cascadia College, Founding Faculty</vt:lpstr>
      <vt:lpstr>BREAK 5 minutes </vt:lpstr>
      <vt:lpstr>Part III</vt:lpstr>
      <vt:lpstr>Lessons Learned </vt:lpstr>
      <vt:lpstr>WA CTC AIIS &amp; Programs Advisory Board RCW 43.376 GOVERNMENT-TO-GOVERNMENT with Indian Tribes</vt:lpstr>
      <vt:lpstr>WA CTC AIIS &amp; Programs Advisory Board RCW 43.376 GOVERNMENT-TO-GOVERNMENT with Indian Tribes</vt:lpstr>
      <vt:lpstr>Planning and Prioritizing Essential Resources </vt:lpstr>
      <vt:lpstr>WA AIIS Programs Strategic Plan</vt:lpstr>
      <vt:lpstr>CTC Tribal Consultation Toolkit</vt:lpstr>
      <vt:lpstr>Next Steps / 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Bell</dc:creator>
  <cp:lastModifiedBy>Shannon Bell</cp:lastModifiedBy>
  <cp:revision>65</cp:revision>
  <dcterms:created xsi:type="dcterms:W3CDTF">2021-10-06T19:58:30Z</dcterms:created>
  <dcterms:modified xsi:type="dcterms:W3CDTF">2021-10-08T21:23:01Z</dcterms:modified>
</cp:coreProperties>
</file>