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2.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rawings/drawing3.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drawings/drawing4.xml" ContentType="application/vnd.openxmlformats-officedocument.drawingml.chartshapes+xml"/>
  <Override PartName="/ppt/notesSlides/notesSlide7.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8.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7.xml" ContentType="application/vnd.openxmlformats-officedocument.themeOverride+xml"/>
  <Override PartName="/ppt/drawings/drawing5.xml" ContentType="application/vnd.openxmlformats-officedocument.drawingml.chartshapes+xml"/>
  <Override PartName="/ppt/notesSlides/notesSlide9.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8.xml" ContentType="application/vnd.openxmlformats-officedocument.themeOverride+xml"/>
  <Override PartName="/ppt/drawings/drawing6.xml" ContentType="application/vnd.openxmlformats-officedocument.drawingml.chartshapes+xml"/>
  <Override PartName="/ppt/notesSlides/notesSlide10.xml" ContentType="application/vnd.openxmlformats-officedocument.presentationml.notesSlid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9.xml" ContentType="application/vnd.openxmlformats-officedocument.themeOverride+xml"/>
  <Override PartName="/ppt/notesSlides/notesSlide11.xml" ContentType="application/vnd.openxmlformats-officedocument.presentationml.notesSl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10.xml" ContentType="application/vnd.openxmlformats-officedocument.themeOverride+xml"/>
  <Override PartName="/ppt/drawings/drawing7.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23"/>
  </p:notesMasterIdLst>
  <p:handoutMasterIdLst>
    <p:handoutMasterId r:id="rId24"/>
  </p:handoutMasterIdLst>
  <p:sldIdLst>
    <p:sldId id="259" r:id="rId2"/>
    <p:sldId id="268" r:id="rId3"/>
    <p:sldId id="282" r:id="rId4"/>
    <p:sldId id="292" r:id="rId5"/>
    <p:sldId id="293" r:id="rId6"/>
    <p:sldId id="294" r:id="rId7"/>
    <p:sldId id="264" r:id="rId8"/>
    <p:sldId id="297" r:id="rId9"/>
    <p:sldId id="298" r:id="rId10"/>
    <p:sldId id="299" r:id="rId11"/>
    <p:sldId id="300" r:id="rId12"/>
    <p:sldId id="301" r:id="rId13"/>
    <p:sldId id="295" r:id="rId14"/>
    <p:sldId id="302" r:id="rId15"/>
    <p:sldId id="284" r:id="rId16"/>
    <p:sldId id="289" r:id="rId17"/>
    <p:sldId id="285" r:id="rId18"/>
    <p:sldId id="290" r:id="rId19"/>
    <p:sldId id="291" r:id="rId20"/>
    <p:sldId id="261" r:id="rId21"/>
    <p:sldId id="28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5939" autoAdjust="0"/>
  </p:normalViewPr>
  <p:slideViewPr>
    <p:cSldViewPr snapToGrid="0">
      <p:cViewPr varScale="1">
        <p:scale>
          <a:sx n="75" d="100"/>
          <a:sy n="75" d="100"/>
        </p:scale>
        <p:origin x="1206" y="39"/>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nas-oly-1\users$\dkaikkonen\Board%20Projects%20and%20Initiatives\2021-22\2020-21%20Board%20Presentation%20Enrollment%20Data_from%20Travis.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9.xml"/><Relationship Id="rId1" Type="http://schemas.microsoft.com/office/2011/relationships/chartStyle" Target="style9.xml"/><Relationship Id="rId5" Type="http://schemas.openxmlformats.org/officeDocument/2006/relationships/chartUserShapes" Target="../drawings/drawing7.xml"/><Relationship Id="rId4" Type="http://schemas.openxmlformats.org/officeDocument/2006/relationships/oleObject" Target="file:///\\nas-oly-1\users$\dkaikkonen\Board%20Projects%20and%20Initiatives\2021-22\2020-21%20Board%20Presentation%20Enrollment%20Data_from%20Travi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file:///\\nas-oly-1\users$\dkaikkonen\Board%20Projects%20and%20Initiatives\2021-22\2020-21%20Board%20Presentation%20Enrollment%20Data_from%20Travis.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2.xml"/><Relationship Id="rId4" Type="http://schemas.openxmlformats.org/officeDocument/2006/relationships/oleObject" Target="file:///\\nas-oly-1\users$\dkaikkonen\Board%20Projects%20and%20Initiatives\2021-22\2020-21%20Board%20Presentation%20Enrollment%20Data_from%20Travis.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3.xml"/><Relationship Id="rId4" Type="http://schemas.openxmlformats.org/officeDocument/2006/relationships/oleObject" Target="file:///\\nas-oly-1\users$\dkaikkonen\Board%20Projects%20and%20Initiatives\2021-22\2020-21%20Board%20Presentation%20Enrollment%20Data_from%20Travis.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4.xml"/><Relationship Id="rId4" Type="http://schemas.openxmlformats.org/officeDocument/2006/relationships/oleObject" Target="file:///\\nas-oly-1\users$\dkaikkonen\Board%20Projects%20and%20Initiatives\2021-22\2020-21%20Board%20Presentation%20Enrollment%20Data_from%20Travis.xlsx" TargetMode="External"/></Relationships>
</file>

<file path=ppt/charts/_rels/chart6.xml.rels><?xml version="1.0" encoding="UTF-8" standalone="yes"?>
<Relationships xmlns="http://schemas.openxmlformats.org/package/2006/relationships"><Relationship Id="rId2" Type="http://schemas.openxmlformats.org/officeDocument/2006/relationships/oleObject" Target="file:///\\nas-oly-1\users$\dkaikkonen\Board%20Projects%20and%20Initiatives\2021-22\2020-21%20Board%20Presentation%20Enrollment%20Data_from%20Travis.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5.xml"/><Relationship Id="rId4" Type="http://schemas.openxmlformats.org/officeDocument/2006/relationships/oleObject" Target="file:///\\nas-oly-1\users$\dkaikkonen\Board%20Projects%20and%20Initiatives\2021-22\2020-21%20Board%20Presentation%20Enrollment%20Data_from%20Travis.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7.xml"/><Relationship Id="rId1" Type="http://schemas.microsoft.com/office/2011/relationships/chartStyle" Target="style7.xml"/><Relationship Id="rId5" Type="http://schemas.openxmlformats.org/officeDocument/2006/relationships/chartUserShapes" Target="../drawings/drawing6.xml"/><Relationship Id="rId4" Type="http://schemas.openxmlformats.org/officeDocument/2006/relationships/oleObject" Target="file:///\\nas-oly-1\users$\dkaikkonen\Board%20Projects%20and%20Initiatives\2021-22\2020-21%20Board%20Presentation%20Enrollment%20Data_from%20Travis.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nas-oly-1\users$\dkaikkonen\Board%20Projects%20and%20Initiatives\2021-22\2020-21%20Board%20Presentation%20Enrollment%20Data_from%20Trav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'1. System HC|FTE'!$A$7</c:f>
              <c:strCache>
                <c:ptCount val="1"/>
                <c:pt idx="0">
                  <c:v>FTE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 System HC|FTE'!$B$6:$K$6</c:f>
              <c:strCache>
                <c:ptCount val="10"/>
                <c:pt idx="0">
                  <c:v>11-12</c:v>
                </c:pt>
                <c:pt idx="1">
                  <c:v>12-13</c:v>
                </c:pt>
                <c:pt idx="2">
                  <c:v>13-14</c:v>
                </c:pt>
                <c:pt idx="3">
                  <c:v>14-15</c:v>
                </c:pt>
                <c:pt idx="4">
                  <c:v>15-16</c:v>
                </c:pt>
                <c:pt idx="5">
                  <c:v>16-17</c:v>
                </c:pt>
                <c:pt idx="6">
                  <c:v>17-18</c:v>
                </c:pt>
                <c:pt idx="7">
                  <c:v>18-19</c:v>
                </c:pt>
                <c:pt idx="8">
                  <c:v>19-20</c:v>
                </c:pt>
                <c:pt idx="9">
                  <c:v>20-21</c:v>
                </c:pt>
              </c:strCache>
            </c:strRef>
          </c:cat>
          <c:val>
            <c:numRef>
              <c:f>'1. System HC|FTE'!$B$7:$K$7</c:f>
              <c:numCache>
                <c:formatCode>#,##0</c:formatCode>
                <c:ptCount val="10"/>
                <c:pt idx="0">
                  <c:v>190630</c:v>
                </c:pt>
                <c:pt idx="1">
                  <c:v>186330</c:v>
                </c:pt>
                <c:pt idx="2">
                  <c:v>182677</c:v>
                </c:pt>
                <c:pt idx="3">
                  <c:v>181451</c:v>
                </c:pt>
                <c:pt idx="4">
                  <c:v>179197</c:v>
                </c:pt>
                <c:pt idx="5">
                  <c:v>176538</c:v>
                </c:pt>
                <c:pt idx="6">
                  <c:v>174300</c:v>
                </c:pt>
                <c:pt idx="7">
                  <c:v>169652</c:v>
                </c:pt>
                <c:pt idx="8">
                  <c:v>161901</c:v>
                </c:pt>
                <c:pt idx="9">
                  <c:v>144353</c:v>
                </c:pt>
              </c:numCache>
            </c:numRef>
          </c:val>
          <c:smooth val="0"/>
          <c:extLst>
            <c:ext xmlns:c16="http://schemas.microsoft.com/office/drawing/2014/chart" uri="{C3380CC4-5D6E-409C-BE32-E72D297353CC}">
              <c16:uniqueId val="{00000000-23C7-49B3-9E86-FA16BF5A9FE4}"/>
            </c:ext>
          </c:extLst>
        </c:ser>
        <c:ser>
          <c:idx val="1"/>
          <c:order val="1"/>
          <c:tx>
            <c:strRef>
              <c:f>'1. System HC|FTE'!$A$8</c:f>
              <c:strCache>
                <c:ptCount val="1"/>
                <c:pt idx="0">
                  <c:v>Headcount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 System HC|FTE'!$B$6:$K$6</c:f>
              <c:strCache>
                <c:ptCount val="10"/>
                <c:pt idx="0">
                  <c:v>11-12</c:v>
                </c:pt>
                <c:pt idx="1">
                  <c:v>12-13</c:v>
                </c:pt>
                <c:pt idx="2">
                  <c:v>13-14</c:v>
                </c:pt>
                <c:pt idx="3">
                  <c:v>14-15</c:v>
                </c:pt>
                <c:pt idx="4">
                  <c:v>15-16</c:v>
                </c:pt>
                <c:pt idx="5">
                  <c:v>16-17</c:v>
                </c:pt>
                <c:pt idx="6">
                  <c:v>17-18</c:v>
                </c:pt>
                <c:pt idx="7">
                  <c:v>18-19</c:v>
                </c:pt>
                <c:pt idx="8">
                  <c:v>19-20</c:v>
                </c:pt>
                <c:pt idx="9">
                  <c:v>20-21</c:v>
                </c:pt>
              </c:strCache>
            </c:strRef>
          </c:cat>
          <c:val>
            <c:numRef>
              <c:f>'1. System HC|FTE'!$B$8:$K$8</c:f>
              <c:numCache>
                <c:formatCode>_(* #,##0_);_(* \(#,##0\);_(* "-"??_);_(@_)</c:formatCode>
                <c:ptCount val="10"/>
                <c:pt idx="0">
                  <c:v>419743</c:v>
                </c:pt>
                <c:pt idx="1">
                  <c:v>399367</c:v>
                </c:pt>
                <c:pt idx="2">
                  <c:v>388082</c:v>
                </c:pt>
                <c:pt idx="3">
                  <c:v>385872</c:v>
                </c:pt>
                <c:pt idx="4">
                  <c:v>379480</c:v>
                </c:pt>
                <c:pt idx="5">
                  <c:v>373437</c:v>
                </c:pt>
                <c:pt idx="6">
                  <c:v>369709</c:v>
                </c:pt>
                <c:pt idx="7">
                  <c:v>362862</c:v>
                </c:pt>
                <c:pt idx="8">
                  <c:v>337618</c:v>
                </c:pt>
                <c:pt idx="9">
                  <c:v>278435</c:v>
                </c:pt>
              </c:numCache>
            </c:numRef>
          </c:val>
          <c:smooth val="0"/>
          <c:extLst>
            <c:ext xmlns:c16="http://schemas.microsoft.com/office/drawing/2014/chart" uri="{C3380CC4-5D6E-409C-BE32-E72D297353CC}">
              <c16:uniqueId val="{00000001-23C7-49B3-9E86-FA16BF5A9FE4}"/>
            </c:ext>
          </c:extLst>
        </c:ser>
        <c:dLbls>
          <c:showLegendKey val="0"/>
          <c:showVal val="0"/>
          <c:showCatName val="0"/>
          <c:showSerName val="0"/>
          <c:showPercent val="0"/>
          <c:showBubbleSize val="0"/>
        </c:dLbls>
        <c:marker val="1"/>
        <c:smooth val="0"/>
        <c:axId val="972302175"/>
        <c:axId val="966016527"/>
      </c:lineChart>
      <c:catAx>
        <c:axId val="9723021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66016527"/>
        <c:crosses val="autoZero"/>
        <c:auto val="1"/>
        <c:lblAlgn val="ctr"/>
        <c:lblOffset val="100"/>
        <c:noMultiLvlLbl val="0"/>
      </c:catAx>
      <c:valAx>
        <c:axId val="966016527"/>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23021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2460294062690741E-2"/>
          <c:y val="2.7113126942807181E-2"/>
          <c:w val="0.92928640731682666"/>
          <c:h val="0.82525165835604009"/>
        </c:manualLayout>
      </c:layout>
      <c:barChart>
        <c:barDir val="col"/>
        <c:grouping val="clustered"/>
        <c:varyColors val="0"/>
        <c:ser>
          <c:idx val="0"/>
          <c:order val="0"/>
          <c:spPr>
            <a:solidFill>
              <a:schemeClr val="accent1"/>
            </a:solidFill>
            <a:ln>
              <a:noFill/>
            </a:ln>
            <a:effectLst/>
          </c:spPr>
          <c:invertIfNegative val="0"/>
          <c:dPt>
            <c:idx val="2"/>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1-3A1C-4060-B3EF-71870F337021}"/>
              </c:ext>
            </c:extLst>
          </c:dPt>
          <c:dPt>
            <c:idx val="3"/>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3-3A1C-4060-B3EF-71870F337021}"/>
              </c:ext>
            </c:extLst>
          </c:dPt>
          <c:dPt>
            <c:idx val="6"/>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5-3A1C-4060-B3EF-71870F337021}"/>
              </c:ext>
            </c:extLst>
          </c:dPt>
          <c:dPt>
            <c:idx val="7"/>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7-3A1C-4060-B3EF-71870F337021}"/>
              </c:ext>
            </c:extLst>
          </c:dPt>
          <c:dPt>
            <c:idx val="10"/>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9-3A1C-4060-B3EF-71870F337021}"/>
              </c:ext>
            </c:extLst>
          </c:dPt>
          <c:dPt>
            <c:idx val="11"/>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B-3A1C-4060-B3EF-71870F337021}"/>
              </c:ext>
            </c:extLst>
          </c:dPt>
          <c:cat>
            <c:multiLvlStrRef>
              <c:f>'BAS FTE'!$A$39:$B$50</c:f>
              <c:multiLvlStrCache>
                <c:ptCount val="12"/>
                <c:lvl>
                  <c:pt idx="0">
                    <c:v>19-20</c:v>
                  </c:pt>
                  <c:pt idx="1">
                    <c:v>20-21</c:v>
                  </c:pt>
                  <c:pt idx="2">
                    <c:v>19-20</c:v>
                  </c:pt>
                  <c:pt idx="3">
                    <c:v>20-21</c:v>
                  </c:pt>
                  <c:pt idx="4">
                    <c:v>19-20</c:v>
                  </c:pt>
                  <c:pt idx="5">
                    <c:v>20-21</c:v>
                  </c:pt>
                  <c:pt idx="6">
                    <c:v>19-20</c:v>
                  </c:pt>
                  <c:pt idx="7">
                    <c:v>20-21</c:v>
                  </c:pt>
                  <c:pt idx="8">
                    <c:v>19-20</c:v>
                  </c:pt>
                  <c:pt idx="9">
                    <c:v>20-21</c:v>
                  </c:pt>
                  <c:pt idx="10">
                    <c:v>19-20</c:v>
                  </c:pt>
                  <c:pt idx="11">
                    <c:v>20-21</c:v>
                  </c:pt>
                </c:lvl>
                <c:lvl>
                  <c:pt idx="0">
                    <c:v>Am.Ind / AK Native</c:v>
                  </c:pt>
                  <c:pt idx="2">
                    <c:v>Asian</c:v>
                  </c:pt>
                  <c:pt idx="4">
                    <c:v>Black / Afr.Am.</c:v>
                  </c:pt>
                  <c:pt idx="6">
                    <c:v>Hispanic/Latino</c:v>
                  </c:pt>
                  <c:pt idx="8">
                    <c:v>Native Hawaiian/Pacific Islander</c:v>
                  </c:pt>
                  <c:pt idx="10">
                    <c:v>White</c:v>
                  </c:pt>
                </c:lvl>
              </c:multiLvlStrCache>
            </c:multiLvlStrRef>
          </c:cat>
          <c:val>
            <c:numRef>
              <c:f>'BAS FTE'!$C$39:$C$50</c:f>
              <c:numCache>
                <c:formatCode>_(* #,##0_);_(* \(#,##0\);_(* "-"??_);_(@_)</c:formatCode>
                <c:ptCount val="12"/>
                <c:pt idx="0">
                  <c:v>176</c:v>
                </c:pt>
                <c:pt idx="1">
                  <c:v>228</c:v>
                </c:pt>
                <c:pt idx="2">
                  <c:v>844</c:v>
                </c:pt>
                <c:pt idx="3">
                  <c:v>1025</c:v>
                </c:pt>
                <c:pt idx="4">
                  <c:v>469</c:v>
                </c:pt>
                <c:pt idx="5">
                  <c:v>584</c:v>
                </c:pt>
                <c:pt idx="6">
                  <c:v>916</c:v>
                </c:pt>
                <c:pt idx="7">
                  <c:v>1051</c:v>
                </c:pt>
                <c:pt idx="8">
                  <c:v>71</c:v>
                </c:pt>
                <c:pt idx="9">
                  <c:v>90</c:v>
                </c:pt>
                <c:pt idx="10">
                  <c:v>3583</c:v>
                </c:pt>
                <c:pt idx="11">
                  <c:v>3876</c:v>
                </c:pt>
              </c:numCache>
            </c:numRef>
          </c:val>
          <c:extLst>
            <c:ext xmlns:c16="http://schemas.microsoft.com/office/drawing/2014/chart" uri="{C3380CC4-5D6E-409C-BE32-E72D297353CC}">
              <c16:uniqueId val="{0000000C-3A1C-4060-B3EF-71870F337021}"/>
            </c:ext>
          </c:extLst>
        </c:ser>
        <c:dLbls>
          <c:showLegendKey val="0"/>
          <c:showVal val="0"/>
          <c:showCatName val="0"/>
          <c:showSerName val="0"/>
          <c:showPercent val="0"/>
          <c:showBubbleSize val="0"/>
        </c:dLbls>
        <c:gapWidth val="62"/>
        <c:overlap val="-27"/>
        <c:axId val="1596064752"/>
        <c:axId val="1591293920"/>
      </c:barChart>
      <c:catAx>
        <c:axId val="1596064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91293920"/>
        <c:crosses val="autoZero"/>
        <c:auto val="1"/>
        <c:lblAlgn val="ctr"/>
        <c:lblOffset val="100"/>
        <c:noMultiLvlLbl val="0"/>
      </c:catAx>
      <c:valAx>
        <c:axId val="1591293920"/>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96064752"/>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Age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2"/>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1-98AC-4FD9-851E-776134CA7407}"/>
              </c:ext>
            </c:extLst>
          </c:dPt>
          <c:dPt>
            <c:idx val="3"/>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3-98AC-4FD9-851E-776134CA7407}"/>
              </c:ext>
            </c:extLst>
          </c:dPt>
          <c:dPt>
            <c:idx val="6"/>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5-98AC-4FD9-851E-776134CA7407}"/>
              </c:ext>
            </c:extLst>
          </c:dPt>
          <c:dPt>
            <c:idx val="7"/>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7-98AC-4FD9-851E-776134CA7407}"/>
              </c:ext>
            </c:extLst>
          </c:dPt>
          <c:cat>
            <c:multiLvlStrRef>
              <c:f>'2A. Age Group Headcount'!$A$11:$B$22</c:f>
              <c:multiLvlStrCache>
                <c:ptCount val="10"/>
                <c:lvl>
                  <c:pt idx="0">
                    <c:v>19-20</c:v>
                  </c:pt>
                  <c:pt idx="1">
                    <c:v>20-21</c:v>
                  </c:pt>
                  <c:pt idx="2">
                    <c:v>19-20</c:v>
                  </c:pt>
                  <c:pt idx="3">
                    <c:v>20-21</c:v>
                  </c:pt>
                  <c:pt idx="4">
                    <c:v>19-20</c:v>
                  </c:pt>
                  <c:pt idx="5">
                    <c:v>20-21</c:v>
                  </c:pt>
                  <c:pt idx="6">
                    <c:v>19-20</c:v>
                  </c:pt>
                  <c:pt idx="7">
                    <c:v>20-21</c:v>
                  </c:pt>
                  <c:pt idx="8">
                    <c:v>19-20</c:v>
                  </c:pt>
                  <c:pt idx="9">
                    <c:v>20-21</c:v>
                  </c:pt>
                </c:lvl>
                <c:lvl>
                  <c:pt idx="0">
                    <c:v>&lt; 20</c:v>
                  </c:pt>
                  <c:pt idx="2">
                    <c:v>20 - 24</c:v>
                  </c:pt>
                  <c:pt idx="4">
                    <c:v>25 - 29</c:v>
                  </c:pt>
                  <c:pt idx="6">
                    <c:v>30 - 39</c:v>
                  </c:pt>
                  <c:pt idx="8">
                    <c:v>40 or above</c:v>
                  </c:pt>
                </c:lvl>
              </c:multiLvlStrCache>
              <c:extLst/>
            </c:multiLvlStrRef>
          </c:cat>
          <c:val>
            <c:numRef>
              <c:f>'2A. Age Group Headcount'!$C$11:$C$22</c:f>
              <c:numCache>
                <c:formatCode>#,##0</c:formatCode>
                <c:ptCount val="10"/>
                <c:pt idx="0">
                  <c:v>88819</c:v>
                </c:pt>
                <c:pt idx="1">
                  <c:v>79658</c:v>
                </c:pt>
                <c:pt idx="2">
                  <c:v>74410</c:v>
                </c:pt>
                <c:pt idx="3">
                  <c:v>62740</c:v>
                </c:pt>
                <c:pt idx="4">
                  <c:v>42843</c:v>
                </c:pt>
                <c:pt idx="5">
                  <c:v>36427</c:v>
                </c:pt>
                <c:pt idx="6">
                  <c:v>62696</c:v>
                </c:pt>
                <c:pt idx="7">
                  <c:v>54647</c:v>
                </c:pt>
                <c:pt idx="8">
                  <c:v>66526</c:v>
                </c:pt>
                <c:pt idx="9">
                  <c:v>44441</c:v>
                </c:pt>
              </c:numCache>
              <c:extLst/>
            </c:numRef>
          </c:val>
          <c:extLst>
            <c:ext xmlns:c16="http://schemas.microsoft.com/office/drawing/2014/chart" uri="{C3380CC4-5D6E-409C-BE32-E72D297353CC}">
              <c16:uniqueId val="{00000008-98AC-4FD9-851E-776134CA7407}"/>
            </c:ext>
          </c:extLst>
        </c:ser>
        <c:dLbls>
          <c:showLegendKey val="0"/>
          <c:showVal val="0"/>
          <c:showCatName val="0"/>
          <c:showSerName val="0"/>
          <c:showPercent val="0"/>
          <c:showBubbleSize val="0"/>
        </c:dLbls>
        <c:gapWidth val="73"/>
        <c:overlap val="-27"/>
        <c:axId val="1334084608"/>
        <c:axId val="1341795712"/>
      </c:barChart>
      <c:catAx>
        <c:axId val="1334084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1795712"/>
        <c:crosses val="autoZero"/>
        <c:auto val="1"/>
        <c:lblAlgn val="ctr"/>
        <c:lblOffset val="100"/>
        <c:noMultiLvlLbl val="0"/>
      </c:catAx>
      <c:valAx>
        <c:axId val="134179571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40846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Education background</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2"/>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1-4E2F-4CC5-A43A-B477AB258565}"/>
              </c:ext>
            </c:extLst>
          </c:dPt>
          <c:dPt>
            <c:idx val="3"/>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3-4E2F-4CC5-A43A-B477AB258565}"/>
              </c:ext>
            </c:extLst>
          </c:dPt>
          <c:dPt>
            <c:idx val="6"/>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5-4E2F-4CC5-A43A-B477AB258565}"/>
              </c:ext>
            </c:extLst>
          </c:dPt>
          <c:dPt>
            <c:idx val="7"/>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7-4E2F-4CC5-A43A-B477AB258565}"/>
              </c:ext>
            </c:extLst>
          </c:dPt>
          <c:dPt>
            <c:idx val="10"/>
            <c:invertIfNegative val="0"/>
            <c:bubble3D val="0"/>
            <c:spPr>
              <a:solidFill>
                <a:schemeClr val="accent1">
                  <a:lumMod val="20000"/>
                  <a:lumOff val="80000"/>
                </a:schemeClr>
              </a:solidFill>
              <a:ln>
                <a:noFill/>
              </a:ln>
              <a:effectLst/>
            </c:spPr>
            <c:extLst>
              <c:ext xmlns:c16="http://schemas.microsoft.com/office/drawing/2014/chart" uri="{C3380CC4-5D6E-409C-BE32-E72D297353CC}">
                <c16:uniqueId val="{00000009-4E2F-4CC5-A43A-B477AB258565}"/>
              </c:ext>
            </c:extLst>
          </c:dPt>
          <c:dPt>
            <c:idx val="11"/>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B-4E2F-4CC5-A43A-B477AB258565}"/>
              </c:ext>
            </c:extLst>
          </c:dPt>
          <c:cat>
            <c:multiLvlStrRef>
              <c:f>'2B. Education background'!$O$18:$P$23</c:f>
              <c:multiLvlStrCache>
                <c:ptCount val="6"/>
                <c:lvl>
                  <c:pt idx="0">
                    <c:v>19-20</c:v>
                  </c:pt>
                  <c:pt idx="1">
                    <c:v>20-21</c:v>
                  </c:pt>
                  <c:pt idx="2">
                    <c:v>19-20</c:v>
                  </c:pt>
                  <c:pt idx="3">
                    <c:v>20-21</c:v>
                  </c:pt>
                  <c:pt idx="4">
                    <c:v>19-20</c:v>
                  </c:pt>
                  <c:pt idx="5">
                    <c:v>20-21</c:v>
                  </c:pt>
                </c:lvl>
                <c:lvl>
                  <c:pt idx="0">
                    <c:v>Prior credential</c:v>
                  </c:pt>
                  <c:pt idx="2">
                    <c:v>Some prior college</c:v>
                  </c:pt>
                  <c:pt idx="4">
                    <c:v>No prior college</c:v>
                  </c:pt>
                </c:lvl>
              </c:multiLvlStrCache>
            </c:multiLvlStrRef>
          </c:cat>
          <c:val>
            <c:numRef>
              <c:f>'2B. Education background'!$Q$18:$Q$23</c:f>
              <c:numCache>
                <c:formatCode>#,##0</c:formatCode>
                <c:ptCount val="6"/>
                <c:pt idx="0">
                  <c:v>8343</c:v>
                </c:pt>
                <c:pt idx="1">
                  <c:v>7644</c:v>
                </c:pt>
                <c:pt idx="2">
                  <c:v>25292</c:v>
                </c:pt>
                <c:pt idx="3">
                  <c:v>20920</c:v>
                </c:pt>
                <c:pt idx="4">
                  <c:v>29943</c:v>
                </c:pt>
                <c:pt idx="5">
                  <c:v>23468</c:v>
                </c:pt>
              </c:numCache>
            </c:numRef>
          </c:val>
          <c:extLst>
            <c:ext xmlns:c16="http://schemas.microsoft.com/office/drawing/2014/chart" uri="{C3380CC4-5D6E-409C-BE32-E72D297353CC}">
              <c16:uniqueId val="{0000000C-4E2F-4CC5-A43A-B477AB258565}"/>
            </c:ext>
          </c:extLst>
        </c:ser>
        <c:dLbls>
          <c:showLegendKey val="0"/>
          <c:showVal val="0"/>
          <c:showCatName val="0"/>
          <c:showSerName val="0"/>
          <c:showPercent val="0"/>
          <c:showBubbleSize val="0"/>
        </c:dLbls>
        <c:gapWidth val="73"/>
        <c:overlap val="-27"/>
        <c:axId val="1334084608"/>
        <c:axId val="1341795712"/>
      </c:barChart>
      <c:catAx>
        <c:axId val="1334084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41795712"/>
        <c:crosses val="autoZero"/>
        <c:auto val="1"/>
        <c:lblAlgn val="ctr"/>
        <c:lblOffset val="100"/>
        <c:noMultiLvlLbl val="0"/>
      </c:catAx>
      <c:valAx>
        <c:axId val="134179571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40846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dirty="0">
                <a:solidFill>
                  <a:schemeClr val="tx1"/>
                </a:solidFill>
              </a:rPr>
              <a:t>Gender</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2"/>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1-090E-45E6-A5BE-BB62C1A47C0E}"/>
              </c:ext>
            </c:extLst>
          </c:dPt>
          <c:dPt>
            <c:idx val="3"/>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3-090E-45E6-A5BE-BB62C1A47C0E}"/>
              </c:ext>
            </c:extLst>
          </c:dPt>
          <c:cat>
            <c:multiLvlStrRef>
              <c:f>'3. Gender Headcount'!$A$8:$B$13</c:f>
              <c:multiLvlStrCache>
                <c:ptCount val="4"/>
                <c:lvl>
                  <c:pt idx="0">
                    <c:v>19-20</c:v>
                  </c:pt>
                  <c:pt idx="1">
                    <c:v>20-21</c:v>
                  </c:pt>
                  <c:pt idx="2">
                    <c:v>19-20</c:v>
                  </c:pt>
                  <c:pt idx="3">
                    <c:v>20-21</c:v>
                  </c:pt>
                </c:lvl>
                <c:lvl>
                  <c:pt idx="0">
                    <c:v>Female</c:v>
                  </c:pt>
                  <c:pt idx="2">
                    <c:v>Male</c:v>
                  </c:pt>
                </c:lvl>
              </c:multiLvlStrCache>
              <c:extLst/>
            </c:multiLvlStrRef>
          </c:cat>
          <c:val>
            <c:numRef>
              <c:f>'3. Gender Headcount'!$C$8:$C$13</c:f>
              <c:numCache>
                <c:formatCode>#,##0</c:formatCode>
                <c:ptCount val="4"/>
                <c:pt idx="0">
                  <c:v>173225</c:v>
                </c:pt>
                <c:pt idx="1">
                  <c:v>150838</c:v>
                </c:pt>
                <c:pt idx="2">
                  <c:v>134421</c:v>
                </c:pt>
                <c:pt idx="3">
                  <c:v>109303</c:v>
                </c:pt>
              </c:numCache>
              <c:extLst/>
            </c:numRef>
          </c:val>
          <c:extLst>
            <c:ext xmlns:c16="http://schemas.microsoft.com/office/drawing/2014/chart" uri="{C3380CC4-5D6E-409C-BE32-E72D297353CC}">
              <c16:uniqueId val="{00000004-090E-45E6-A5BE-BB62C1A47C0E}"/>
            </c:ext>
          </c:extLst>
        </c:ser>
        <c:dLbls>
          <c:showLegendKey val="0"/>
          <c:showVal val="0"/>
          <c:showCatName val="0"/>
          <c:showSerName val="0"/>
          <c:showPercent val="0"/>
          <c:showBubbleSize val="0"/>
        </c:dLbls>
        <c:gapWidth val="64"/>
        <c:overlap val="-27"/>
        <c:axId val="1347850256"/>
        <c:axId val="1428073168"/>
      </c:barChart>
      <c:catAx>
        <c:axId val="1347850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28073168"/>
        <c:crosses val="autoZero"/>
        <c:auto val="1"/>
        <c:lblAlgn val="ctr"/>
        <c:lblOffset val="100"/>
        <c:noMultiLvlLbl val="0"/>
      </c:catAx>
      <c:valAx>
        <c:axId val="142807316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3478502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dirty="0">
                <a:solidFill>
                  <a:schemeClr val="tx1"/>
                </a:solidFill>
              </a:rPr>
              <a:t>Race/ethnicity</a:t>
            </a:r>
          </a:p>
        </c:rich>
      </c:tx>
      <c:layout>
        <c:manualLayout>
          <c:xMode val="edge"/>
          <c:yMode val="edge"/>
          <c:x val="0.45269698235467742"/>
          <c:y val="2.5903041781031595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3175522479101635E-2"/>
          <c:y val="9.922515231711701E-2"/>
          <c:w val="0.91227065413142061"/>
          <c:h val="0.71511753064837891"/>
        </c:manualLayout>
      </c:layout>
      <c:barChart>
        <c:barDir val="col"/>
        <c:grouping val="clustered"/>
        <c:varyColors val="0"/>
        <c:ser>
          <c:idx val="0"/>
          <c:order val="0"/>
          <c:spPr>
            <a:solidFill>
              <a:schemeClr val="accent1"/>
            </a:solidFill>
            <a:ln>
              <a:noFill/>
            </a:ln>
            <a:effectLst/>
          </c:spPr>
          <c:invertIfNegative val="0"/>
          <c:dPt>
            <c:idx val="2"/>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1-4329-4221-9A58-580E83517E6F}"/>
              </c:ext>
            </c:extLst>
          </c:dPt>
          <c:dPt>
            <c:idx val="3"/>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3-4329-4221-9A58-580E83517E6F}"/>
              </c:ext>
            </c:extLst>
          </c:dPt>
          <c:dPt>
            <c:idx val="6"/>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5-4329-4221-9A58-580E83517E6F}"/>
              </c:ext>
            </c:extLst>
          </c:dPt>
          <c:dPt>
            <c:idx val="7"/>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7-4329-4221-9A58-580E83517E6F}"/>
              </c:ext>
            </c:extLst>
          </c:dPt>
          <c:dPt>
            <c:idx val="10"/>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9-4329-4221-9A58-580E83517E6F}"/>
              </c:ext>
            </c:extLst>
          </c:dPt>
          <c:dPt>
            <c:idx val="11"/>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B-4329-4221-9A58-580E83517E6F}"/>
              </c:ext>
            </c:extLst>
          </c:dPt>
          <c:cat>
            <c:multiLvlStrRef>
              <c:f>'4. Race|Ethnicity Headcount'!$A$13:$B$28</c:f>
              <c:multiLvlStrCache>
                <c:ptCount val="14"/>
                <c:lvl>
                  <c:pt idx="0">
                    <c:v>19-20</c:v>
                  </c:pt>
                  <c:pt idx="1">
                    <c:v>20-21</c:v>
                  </c:pt>
                  <c:pt idx="2">
                    <c:v>19-20</c:v>
                  </c:pt>
                  <c:pt idx="3">
                    <c:v>20-21</c:v>
                  </c:pt>
                  <c:pt idx="4">
                    <c:v>19-20</c:v>
                  </c:pt>
                  <c:pt idx="5">
                    <c:v>20-21</c:v>
                  </c:pt>
                  <c:pt idx="6">
                    <c:v>19-20</c:v>
                  </c:pt>
                  <c:pt idx="7">
                    <c:v>20-21</c:v>
                  </c:pt>
                  <c:pt idx="8">
                    <c:v>19-20</c:v>
                  </c:pt>
                  <c:pt idx="9">
                    <c:v>20-21</c:v>
                  </c:pt>
                  <c:pt idx="10">
                    <c:v>19-20</c:v>
                  </c:pt>
                  <c:pt idx="11">
                    <c:v>20-21</c:v>
                  </c:pt>
                  <c:pt idx="12">
                    <c:v>19-20</c:v>
                  </c:pt>
                  <c:pt idx="13">
                    <c:v>20-21</c:v>
                  </c:pt>
                </c:lvl>
                <c:lvl>
                  <c:pt idx="0">
                    <c:v>Am.Ind / AK Native</c:v>
                  </c:pt>
                  <c:pt idx="2">
                    <c:v>Asian</c:v>
                  </c:pt>
                  <c:pt idx="4">
                    <c:v>Black / Afr.Am.</c:v>
                  </c:pt>
                  <c:pt idx="6">
                    <c:v>Hispanic/Latino</c:v>
                  </c:pt>
                  <c:pt idx="8">
                    <c:v>Native Hawaiian/Pacific Islander</c:v>
                  </c:pt>
                  <c:pt idx="10">
                    <c:v>White</c:v>
                  </c:pt>
                  <c:pt idx="12">
                    <c:v>2+ Races</c:v>
                  </c:pt>
                </c:lvl>
              </c:multiLvlStrCache>
              <c:extLst/>
            </c:multiLvlStrRef>
          </c:cat>
          <c:val>
            <c:numRef>
              <c:f>'4. Race|Ethnicity Headcount'!$C$13:$C$28</c:f>
              <c:numCache>
                <c:formatCode>#,##0</c:formatCode>
                <c:ptCount val="14"/>
                <c:pt idx="0">
                  <c:v>3357</c:v>
                </c:pt>
                <c:pt idx="1">
                  <c:v>2630</c:v>
                </c:pt>
                <c:pt idx="2">
                  <c:v>35620</c:v>
                </c:pt>
                <c:pt idx="3">
                  <c:v>29183</c:v>
                </c:pt>
                <c:pt idx="4">
                  <c:v>18868</c:v>
                </c:pt>
                <c:pt idx="5">
                  <c:v>16740</c:v>
                </c:pt>
                <c:pt idx="6">
                  <c:v>35204</c:v>
                </c:pt>
                <c:pt idx="7">
                  <c:v>28732</c:v>
                </c:pt>
                <c:pt idx="8">
                  <c:v>2161</c:v>
                </c:pt>
                <c:pt idx="9">
                  <c:v>1911</c:v>
                </c:pt>
                <c:pt idx="10">
                  <c:v>142417</c:v>
                </c:pt>
                <c:pt idx="11">
                  <c:v>122302</c:v>
                </c:pt>
                <c:pt idx="12">
                  <c:v>38481</c:v>
                </c:pt>
                <c:pt idx="13">
                  <c:v>36715</c:v>
                </c:pt>
              </c:numCache>
              <c:extLst/>
            </c:numRef>
          </c:val>
          <c:extLst>
            <c:ext xmlns:c16="http://schemas.microsoft.com/office/drawing/2014/chart" uri="{C3380CC4-5D6E-409C-BE32-E72D297353CC}">
              <c16:uniqueId val="{0000000C-4329-4221-9A58-580E83517E6F}"/>
            </c:ext>
          </c:extLst>
        </c:ser>
        <c:dLbls>
          <c:showLegendKey val="0"/>
          <c:showVal val="0"/>
          <c:showCatName val="0"/>
          <c:showSerName val="0"/>
          <c:showPercent val="0"/>
          <c:showBubbleSize val="0"/>
        </c:dLbls>
        <c:gapWidth val="64"/>
        <c:overlap val="-27"/>
        <c:axId val="1334099008"/>
        <c:axId val="1336743440"/>
      </c:barChart>
      <c:catAx>
        <c:axId val="1334099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36743440"/>
        <c:crosses val="autoZero"/>
        <c:auto val="1"/>
        <c:lblAlgn val="ctr"/>
        <c:lblOffset val="100"/>
        <c:noMultiLvlLbl val="0"/>
      </c:catAx>
      <c:valAx>
        <c:axId val="133674344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340990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9906445743361832E-2"/>
          <c:y val="4.2822377865030119E-2"/>
          <c:w val="0.88759866673107579"/>
          <c:h val="0.78560242380176271"/>
        </c:manualLayout>
      </c:layout>
      <c:lineChart>
        <c:grouping val="standard"/>
        <c:varyColors val="0"/>
        <c:ser>
          <c:idx val="0"/>
          <c:order val="0"/>
          <c:tx>
            <c:strRef>
              <c:f>'5. Mission Area FTE'!$A$9</c:f>
              <c:strCache>
                <c:ptCount val="1"/>
                <c:pt idx="0">
                  <c:v>Academic Transfer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6.122222222222222E-2"/>
                  <c:y val="-8.561351706036744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2D9-4EB3-A8EE-A6C9CDA44E4B}"/>
                </c:ext>
              </c:extLst>
            </c:dLbl>
            <c:dLbl>
              <c:idx val="1"/>
              <c:layout>
                <c:manualLayout>
                  <c:x val="-5.529652351738245E-2"/>
                  <c:y val="-9.145505045040129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2D9-4EB3-A8EE-A6C9CDA44E4B}"/>
                </c:ext>
              </c:extLst>
            </c:dLbl>
            <c:dLbl>
              <c:idx val="9"/>
              <c:layout>
                <c:manualLayout>
                  <c:x val="-1.4996418443802692E-16"/>
                  <c:y val="-0.14008741650479276"/>
                </c:manualLayout>
              </c:layout>
              <c:dLblPos val="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22D9-4EB3-A8EE-A6C9CDA44E4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Mission Area FTE'!$B$8:$K$8</c:f>
              <c:strCache>
                <c:ptCount val="10"/>
                <c:pt idx="0">
                  <c:v>11-12</c:v>
                </c:pt>
                <c:pt idx="1">
                  <c:v>12-13</c:v>
                </c:pt>
                <c:pt idx="2">
                  <c:v>13-14</c:v>
                </c:pt>
                <c:pt idx="3">
                  <c:v>14-15</c:v>
                </c:pt>
                <c:pt idx="4">
                  <c:v>15-16</c:v>
                </c:pt>
                <c:pt idx="5">
                  <c:v>16-17</c:v>
                </c:pt>
                <c:pt idx="6">
                  <c:v>17-18</c:v>
                </c:pt>
                <c:pt idx="7">
                  <c:v>18-19</c:v>
                </c:pt>
                <c:pt idx="8">
                  <c:v>19-20</c:v>
                </c:pt>
                <c:pt idx="9">
                  <c:v>20-21</c:v>
                </c:pt>
              </c:strCache>
            </c:strRef>
          </c:cat>
          <c:val>
            <c:numRef>
              <c:f>'5. Mission Area FTE'!$B$9:$K$9</c:f>
              <c:numCache>
                <c:formatCode>_(* #,##0_);_(* \(#,##0\);_(* "-"??_);_(@_)</c:formatCode>
                <c:ptCount val="10"/>
                <c:pt idx="0">
                  <c:v>78849.806407362325</c:v>
                </c:pt>
                <c:pt idx="1">
                  <c:v>77956.946185028515</c:v>
                </c:pt>
                <c:pt idx="2">
                  <c:v>77460.922415025154</c:v>
                </c:pt>
                <c:pt idx="3">
                  <c:v>77286.232597691924</c:v>
                </c:pt>
                <c:pt idx="4">
                  <c:v>76006.565918682012</c:v>
                </c:pt>
                <c:pt idx="5">
                  <c:v>76362.176365019579</c:v>
                </c:pt>
                <c:pt idx="6">
                  <c:v>75836.423948014635</c:v>
                </c:pt>
                <c:pt idx="7">
                  <c:v>71063.082415001714</c:v>
                </c:pt>
                <c:pt idx="8">
                  <c:v>68879.078902998124</c:v>
                </c:pt>
                <c:pt idx="9">
                  <c:v>64551.303432987224</c:v>
                </c:pt>
              </c:numCache>
            </c:numRef>
          </c:val>
          <c:smooth val="0"/>
          <c:extLst>
            <c:ext xmlns:c16="http://schemas.microsoft.com/office/drawing/2014/chart" uri="{C3380CC4-5D6E-409C-BE32-E72D297353CC}">
              <c16:uniqueId val="{00000003-22D9-4EB3-A8EE-A6C9CDA44E4B}"/>
            </c:ext>
          </c:extLst>
        </c:ser>
        <c:ser>
          <c:idx val="1"/>
          <c:order val="1"/>
          <c:tx>
            <c:strRef>
              <c:f>'5. Mission Area FTE'!$A$10</c:f>
              <c:strCache>
                <c:ptCount val="1"/>
                <c:pt idx="0">
                  <c:v>Prof/Tech</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4.7116564417177931E-2"/>
                  <c:y val="0.1031338807772277"/>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2D9-4EB3-A8EE-A6C9CDA44E4B}"/>
                </c:ext>
              </c:extLst>
            </c:dLbl>
            <c:dLbl>
              <c:idx val="9"/>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1"/>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22D9-4EB3-A8EE-A6C9CDA44E4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Mission Area FTE'!$B$8:$K$8</c:f>
              <c:strCache>
                <c:ptCount val="10"/>
                <c:pt idx="0">
                  <c:v>11-12</c:v>
                </c:pt>
                <c:pt idx="1">
                  <c:v>12-13</c:v>
                </c:pt>
                <c:pt idx="2">
                  <c:v>13-14</c:v>
                </c:pt>
                <c:pt idx="3">
                  <c:v>14-15</c:v>
                </c:pt>
                <c:pt idx="4">
                  <c:v>15-16</c:v>
                </c:pt>
                <c:pt idx="5">
                  <c:v>16-17</c:v>
                </c:pt>
                <c:pt idx="6">
                  <c:v>17-18</c:v>
                </c:pt>
                <c:pt idx="7">
                  <c:v>18-19</c:v>
                </c:pt>
                <c:pt idx="8">
                  <c:v>19-20</c:v>
                </c:pt>
                <c:pt idx="9">
                  <c:v>20-21</c:v>
                </c:pt>
              </c:strCache>
            </c:strRef>
          </c:cat>
          <c:val>
            <c:numRef>
              <c:f>'5. Mission Area FTE'!$B$10:$K$10</c:f>
              <c:numCache>
                <c:formatCode>_(* #,##0_);_(* \(#,##0\);_(* "-"??_);_(@_)</c:formatCode>
                <c:ptCount val="10"/>
                <c:pt idx="0">
                  <c:v>81988.549514689235</c:v>
                </c:pt>
                <c:pt idx="1">
                  <c:v>79690.225143683667</c:v>
                </c:pt>
                <c:pt idx="2">
                  <c:v>76816.215597018308</c:v>
                </c:pt>
                <c:pt idx="3">
                  <c:v>74627.337315680736</c:v>
                </c:pt>
                <c:pt idx="4">
                  <c:v>71790.848716677734</c:v>
                </c:pt>
                <c:pt idx="5">
                  <c:v>69564.771888675066</c:v>
                </c:pt>
                <c:pt idx="6">
                  <c:v>68670.582836340851</c:v>
                </c:pt>
                <c:pt idx="7">
                  <c:v>70222.230420009408</c:v>
                </c:pt>
                <c:pt idx="8">
                  <c:v>66483.651157001164</c:v>
                </c:pt>
                <c:pt idx="9">
                  <c:v>57670.402998656973</c:v>
                </c:pt>
              </c:numCache>
            </c:numRef>
          </c:val>
          <c:smooth val="0"/>
          <c:extLst>
            <c:ext xmlns:c16="http://schemas.microsoft.com/office/drawing/2014/chart" uri="{C3380CC4-5D6E-409C-BE32-E72D297353CC}">
              <c16:uniqueId val="{00000006-22D9-4EB3-A8EE-A6C9CDA44E4B}"/>
            </c:ext>
          </c:extLst>
        </c:ser>
        <c:ser>
          <c:idx val="2"/>
          <c:order val="2"/>
          <c:tx>
            <c:strRef>
              <c:f>'5. Mission Area FTE'!$A$11</c:f>
              <c:strCache>
                <c:ptCount val="1"/>
                <c:pt idx="0">
                  <c:v>BEdA</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9"/>
              <c:layout>
                <c:manualLayout>
                  <c:x val="-2.6394377083232848E-2"/>
                  <c:y val="-5.2525616027646584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0"/>
              <c:extLst>
                <c:ext xmlns:c15="http://schemas.microsoft.com/office/drawing/2012/chart" uri="{CE6537A1-D6FC-4f65-9D91-7224C49458BB}">
                  <c15:layout>
                    <c:manualLayout>
                      <c:w val="8.0961145194274026E-2"/>
                      <c:h val="0.12451594926667059"/>
                    </c:manualLayout>
                  </c15:layout>
                </c:ext>
                <c:ext xmlns:c16="http://schemas.microsoft.com/office/drawing/2014/chart" uri="{C3380CC4-5D6E-409C-BE32-E72D297353CC}">
                  <c16:uniqueId val="{00000007-22D9-4EB3-A8EE-A6C9CDA44E4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Mission Area FTE'!$B$8:$K$8</c:f>
              <c:strCache>
                <c:ptCount val="10"/>
                <c:pt idx="0">
                  <c:v>11-12</c:v>
                </c:pt>
                <c:pt idx="1">
                  <c:v>12-13</c:v>
                </c:pt>
                <c:pt idx="2">
                  <c:v>13-14</c:v>
                </c:pt>
                <c:pt idx="3">
                  <c:v>14-15</c:v>
                </c:pt>
                <c:pt idx="4">
                  <c:v>15-16</c:v>
                </c:pt>
                <c:pt idx="5">
                  <c:v>16-17</c:v>
                </c:pt>
                <c:pt idx="6">
                  <c:v>17-18</c:v>
                </c:pt>
                <c:pt idx="7">
                  <c:v>18-19</c:v>
                </c:pt>
                <c:pt idx="8">
                  <c:v>19-20</c:v>
                </c:pt>
                <c:pt idx="9">
                  <c:v>20-21</c:v>
                </c:pt>
              </c:strCache>
            </c:strRef>
          </c:cat>
          <c:val>
            <c:numRef>
              <c:f>'5. Mission Area FTE'!$B$11:$K$11</c:f>
              <c:numCache>
                <c:formatCode>_(* #,##0_);_(* \(#,##0\);_(* "-"??_);_(@_)</c:formatCode>
                <c:ptCount val="10"/>
                <c:pt idx="0">
                  <c:v>19556.299835332422</c:v>
                </c:pt>
                <c:pt idx="1">
                  <c:v>18926.71729133201</c:v>
                </c:pt>
                <c:pt idx="2">
                  <c:v>18133.512774999268</c:v>
                </c:pt>
                <c:pt idx="3">
                  <c:v>18506.145552665152</c:v>
                </c:pt>
                <c:pt idx="4">
                  <c:v>18451.14075933268</c:v>
                </c:pt>
                <c:pt idx="5">
                  <c:v>19447.824584331993</c:v>
                </c:pt>
                <c:pt idx="6">
                  <c:v>19368.78860399915</c:v>
                </c:pt>
                <c:pt idx="7">
                  <c:v>18883.71018999907</c:v>
                </c:pt>
                <c:pt idx="8">
                  <c:v>17350.026520998999</c:v>
                </c:pt>
                <c:pt idx="9">
                  <c:v>14526.475167999424</c:v>
                </c:pt>
              </c:numCache>
            </c:numRef>
          </c:val>
          <c:smooth val="0"/>
          <c:extLst>
            <c:ext xmlns:c16="http://schemas.microsoft.com/office/drawing/2014/chart" uri="{C3380CC4-5D6E-409C-BE32-E72D297353CC}">
              <c16:uniqueId val="{00000008-22D9-4EB3-A8EE-A6C9CDA44E4B}"/>
            </c:ext>
          </c:extLst>
        </c:ser>
        <c:ser>
          <c:idx val="3"/>
          <c:order val="3"/>
          <c:tx>
            <c:strRef>
              <c:f>'5. Mission Area FTE'!$A$12</c:f>
              <c:strCache>
                <c:ptCount val="1"/>
                <c:pt idx="0">
                  <c:v>Other</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9"/>
              <c:layout>
                <c:manualLayout>
                  <c:x val="-1.7667423473906253E-2"/>
                  <c:y val="4.2793410687447832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1"/>
              <c:showPercent val="0"/>
              <c:showBubbleSize val="0"/>
              <c:extLst>
                <c:ext xmlns:c15="http://schemas.microsoft.com/office/drawing/2012/chart" uri="{CE6537A1-D6FC-4f65-9D91-7224C49458BB}">
                  <c15:layout>
                    <c:manualLayout>
                      <c:w val="8.6145113762620157E-2"/>
                      <c:h val="0.12062300582439513"/>
                    </c:manualLayout>
                  </c15:layout>
                </c:ext>
                <c:ext xmlns:c16="http://schemas.microsoft.com/office/drawing/2014/chart" uri="{C3380CC4-5D6E-409C-BE32-E72D297353CC}">
                  <c16:uniqueId val="{00000009-22D9-4EB3-A8EE-A6C9CDA44E4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 Mission Area FTE'!$B$8:$K$8</c:f>
              <c:strCache>
                <c:ptCount val="10"/>
                <c:pt idx="0">
                  <c:v>11-12</c:v>
                </c:pt>
                <c:pt idx="1">
                  <c:v>12-13</c:v>
                </c:pt>
                <c:pt idx="2">
                  <c:v>13-14</c:v>
                </c:pt>
                <c:pt idx="3">
                  <c:v>14-15</c:v>
                </c:pt>
                <c:pt idx="4">
                  <c:v>15-16</c:v>
                </c:pt>
                <c:pt idx="5">
                  <c:v>16-17</c:v>
                </c:pt>
                <c:pt idx="6">
                  <c:v>17-18</c:v>
                </c:pt>
                <c:pt idx="7">
                  <c:v>18-19</c:v>
                </c:pt>
                <c:pt idx="8">
                  <c:v>19-20</c:v>
                </c:pt>
                <c:pt idx="9">
                  <c:v>20-21</c:v>
                </c:pt>
              </c:strCache>
            </c:strRef>
          </c:cat>
          <c:val>
            <c:numRef>
              <c:f>'5. Mission Area FTE'!$B$12:$K$12</c:f>
              <c:numCache>
                <c:formatCode>_(* #,##0_);_(* \(#,##0\);_(* "-"??_);_(@_)</c:formatCode>
                <c:ptCount val="10"/>
                <c:pt idx="0">
                  <c:v>10235.143897665241</c:v>
                </c:pt>
                <c:pt idx="1">
                  <c:v>9756.4661116653551</c:v>
                </c:pt>
                <c:pt idx="2">
                  <c:v>10266.156395666139</c:v>
                </c:pt>
                <c:pt idx="3">
                  <c:v>11031.410459999037</c:v>
                </c:pt>
                <c:pt idx="4">
                  <c:v>12948.041430999469</c:v>
                </c:pt>
                <c:pt idx="5">
                  <c:v>11163.373238998951</c:v>
                </c:pt>
                <c:pt idx="6">
                  <c:v>10424.285404999611</c:v>
                </c:pt>
                <c:pt idx="7">
                  <c:v>9483.1885129992079</c:v>
                </c:pt>
                <c:pt idx="8">
                  <c:v>9188.3277126658159</c:v>
                </c:pt>
                <c:pt idx="9">
                  <c:v>7604.466993332785</c:v>
                </c:pt>
              </c:numCache>
            </c:numRef>
          </c:val>
          <c:smooth val="0"/>
          <c:extLst>
            <c:ext xmlns:c16="http://schemas.microsoft.com/office/drawing/2014/chart" uri="{C3380CC4-5D6E-409C-BE32-E72D297353CC}">
              <c16:uniqueId val="{0000000A-22D9-4EB3-A8EE-A6C9CDA44E4B}"/>
            </c:ext>
          </c:extLst>
        </c:ser>
        <c:dLbls>
          <c:showLegendKey val="0"/>
          <c:showVal val="0"/>
          <c:showCatName val="0"/>
          <c:showSerName val="0"/>
          <c:showPercent val="0"/>
          <c:showBubbleSize val="0"/>
        </c:dLbls>
        <c:marker val="1"/>
        <c:smooth val="0"/>
        <c:axId val="964634303"/>
        <c:axId val="1513600751"/>
      </c:lineChart>
      <c:catAx>
        <c:axId val="9646343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13600751"/>
        <c:crosses val="autoZero"/>
        <c:auto val="1"/>
        <c:lblAlgn val="ctr"/>
        <c:lblOffset val="100"/>
        <c:noMultiLvlLbl val="0"/>
      </c:catAx>
      <c:valAx>
        <c:axId val="1513600751"/>
        <c:scaling>
          <c:orientation val="minMax"/>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46343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'6. BEdA Course FTE Breakout'!$C$15</c:f>
              <c:strCache>
                <c:ptCount val="1"/>
                <c:pt idx="0">
                  <c:v>FTE</c:v>
                </c:pt>
              </c:strCache>
            </c:strRef>
          </c:tx>
          <c:spPr>
            <a:solidFill>
              <a:schemeClr val="accent1"/>
            </a:solidFill>
            <a:ln>
              <a:noFill/>
            </a:ln>
            <a:effectLst/>
          </c:spPr>
          <c:invertIfNegative val="0"/>
          <c:dPt>
            <c:idx val="2"/>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1-AA66-41A6-B1A6-189714C8E649}"/>
              </c:ext>
            </c:extLst>
          </c:dPt>
          <c:dPt>
            <c:idx val="3"/>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3-AA66-41A6-B1A6-189714C8E649}"/>
              </c:ext>
            </c:extLst>
          </c:dPt>
          <c:dPt>
            <c:idx val="6"/>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5-AA66-41A6-B1A6-189714C8E649}"/>
              </c:ext>
            </c:extLst>
          </c:dPt>
          <c:dPt>
            <c:idx val="7"/>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7-AA66-41A6-B1A6-189714C8E649}"/>
              </c:ext>
            </c:extLst>
          </c:dPt>
          <c:dPt>
            <c:idx val="10"/>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9-AA66-41A6-B1A6-189714C8E649}"/>
              </c:ext>
            </c:extLst>
          </c:dPt>
          <c:dPt>
            <c:idx val="11"/>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B-AA66-41A6-B1A6-189714C8E649}"/>
              </c:ext>
            </c:extLst>
          </c:dPt>
          <c:cat>
            <c:multiLvlStrRef>
              <c:f>'6. BEdA Course FTE Breakout'!$A$16:$B$27</c:f>
              <c:multiLvlStrCache>
                <c:ptCount val="12"/>
                <c:lvl>
                  <c:pt idx="0">
                    <c:v>19-20</c:v>
                  </c:pt>
                  <c:pt idx="1">
                    <c:v>20-21</c:v>
                  </c:pt>
                  <c:pt idx="2">
                    <c:v>19-20</c:v>
                  </c:pt>
                  <c:pt idx="3">
                    <c:v>20-21</c:v>
                  </c:pt>
                  <c:pt idx="4">
                    <c:v>19-20</c:v>
                  </c:pt>
                  <c:pt idx="5">
                    <c:v>20-21</c:v>
                  </c:pt>
                  <c:pt idx="6">
                    <c:v>19-20</c:v>
                  </c:pt>
                  <c:pt idx="7">
                    <c:v>20-21</c:v>
                  </c:pt>
                  <c:pt idx="8">
                    <c:v>19-20</c:v>
                  </c:pt>
                  <c:pt idx="9">
                    <c:v>20-21</c:v>
                  </c:pt>
                  <c:pt idx="10">
                    <c:v>19-20</c:v>
                  </c:pt>
                  <c:pt idx="11">
                    <c:v>20-21</c:v>
                  </c:pt>
                </c:lvl>
                <c:lvl>
                  <c:pt idx="0">
                    <c:v>ABE</c:v>
                  </c:pt>
                  <c:pt idx="2">
                    <c:v>ELA</c:v>
                  </c:pt>
                  <c:pt idx="4">
                    <c:v>GED</c:v>
                  </c:pt>
                  <c:pt idx="6">
                    <c:v>GOALS</c:v>
                  </c:pt>
                  <c:pt idx="8">
                    <c:v>HS</c:v>
                  </c:pt>
                  <c:pt idx="10">
                    <c:v>IBEST</c:v>
                  </c:pt>
                </c:lvl>
              </c:multiLvlStrCache>
            </c:multiLvlStrRef>
          </c:cat>
          <c:val>
            <c:numRef>
              <c:f>'6. BEdA Course FTE Breakout'!$C$16:$C$27</c:f>
              <c:numCache>
                <c:formatCode>General</c:formatCode>
                <c:ptCount val="12"/>
                <c:pt idx="0">
                  <c:v>3314.9632240000701</c:v>
                </c:pt>
                <c:pt idx="1">
                  <c:v>2661.5065823333998</c:v>
                </c:pt>
                <c:pt idx="2">
                  <c:v>9143.5803329999908</c:v>
                </c:pt>
                <c:pt idx="3">
                  <c:v>6709.8475496667497</c:v>
                </c:pt>
                <c:pt idx="4">
                  <c:v>1746.7571150000099</c:v>
                </c:pt>
                <c:pt idx="5">
                  <c:v>1726.4414550000199</c:v>
                </c:pt>
                <c:pt idx="6">
                  <c:v>425.96188599999601</c:v>
                </c:pt>
                <c:pt idx="7">
                  <c:v>389.96365699999899</c:v>
                </c:pt>
                <c:pt idx="8">
                  <c:v>268.61271933333398</c:v>
                </c:pt>
                <c:pt idx="9">
                  <c:v>168.89269899999999</c:v>
                </c:pt>
                <c:pt idx="10">
                  <c:v>3054</c:v>
                </c:pt>
                <c:pt idx="11">
                  <c:v>2976</c:v>
                </c:pt>
              </c:numCache>
            </c:numRef>
          </c:val>
          <c:extLst>
            <c:ext xmlns:c16="http://schemas.microsoft.com/office/drawing/2014/chart" uri="{C3380CC4-5D6E-409C-BE32-E72D297353CC}">
              <c16:uniqueId val="{0000000C-AA66-41A6-B1A6-189714C8E649}"/>
            </c:ext>
          </c:extLst>
        </c:ser>
        <c:dLbls>
          <c:showLegendKey val="0"/>
          <c:showVal val="0"/>
          <c:showCatName val="0"/>
          <c:showSerName val="0"/>
          <c:showPercent val="0"/>
          <c:showBubbleSize val="0"/>
        </c:dLbls>
        <c:gapWidth val="62"/>
        <c:overlap val="-27"/>
        <c:axId val="1596064752"/>
        <c:axId val="1591293920"/>
      </c:barChart>
      <c:catAx>
        <c:axId val="1596064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91293920"/>
        <c:crosses val="autoZero"/>
        <c:auto val="1"/>
        <c:lblAlgn val="ctr"/>
        <c:lblOffset val="100"/>
        <c:noMultiLvlLbl val="0"/>
      </c:catAx>
      <c:valAx>
        <c:axId val="1591293920"/>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6064752"/>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dPt>
            <c:idx val="2"/>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1-2F19-47D7-81D4-52C1C8FDDF46}"/>
              </c:ext>
            </c:extLst>
          </c:dPt>
          <c:dPt>
            <c:idx val="3"/>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3-2F19-47D7-81D4-52C1C8FDDF46}"/>
              </c:ext>
            </c:extLst>
          </c:dPt>
          <c:dPt>
            <c:idx val="6"/>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5-2F19-47D7-81D4-52C1C8FDDF46}"/>
              </c:ext>
            </c:extLst>
          </c:dPt>
          <c:dPt>
            <c:idx val="7"/>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7-2F19-47D7-81D4-52C1C8FDDF46}"/>
              </c:ext>
            </c:extLst>
          </c:dPt>
          <c:dPt>
            <c:idx val="10"/>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9-2F19-47D7-81D4-52C1C8FDDF46}"/>
              </c:ext>
            </c:extLst>
          </c:dPt>
          <c:dPt>
            <c:idx val="11"/>
            <c:invertIfNegative val="0"/>
            <c:bubble3D val="0"/>
            <c:spPr>
              <a:solidFill>
                <a:schemeClr val="accent1">
                  <a:lumMod val="40000"/>
                  <a:lumOff val="60000"/>
                </a:schemeClr>
              </a:solidFill>
              <a:ln>
                <a:noFill/>
              </a:ln>
              <a:effectLst/>
            </c:spPr>
            <c:extLst>
              <c:ext xmlns:c16="http://schemas.microsoft.com/office/drawing/2014/chart" uri="{C3380CC4-5D6E-409C-BE32-E72D297353CC}">
                <c16:uniqueId val="{0000000B-2F19-47D7-81D4-52C1C8FDDF46}"/>
              </c:ext>
            </c:extLst>
          </c:dPt>
          <c:cat>
            <c:multiLvlStrRef>
              <c:f>'Running Start FTE'!$A$36:$B$47</c:f>
              <c:multiLvlStrCache>
                <c:ptCount val="12"/>
                <c:lvl>
                  <c:pt idx="0">
                    <c:v>19-20</c:v>
                  </c:pt>
                  <c:pt idx="1">
                    <c:v>20-21</c:v>
                  </c:pt>
                  <c:pt idx="2">
                    <c:v>19-20</c:v>
                  </c:pt>
                  <c:pt idx="3">
                    <c:v>20-21</c:v>
                  </c:pt>
                  <c:pt idx="4">
                    <c:v>19-20</c:v>
                  </c:pt>
                  <c:pt idx="5">
                    <c:v>20-21</c:v>
                  </c:pt>
                  <c:pt idx="6">
                    <c:v>19-20</c:v>
                  </c:pt>
                  <c:pt idx="7">
                    <c:v>20-21</c:v>
                  </c:pt>
                  <c:pt idx="8">
                    <c:v>19-20</c:v>
                  </c:pt>
                  <c:pt idx="9">
                    <c:v>20-21</c:v>
                  </c:pt>
                  <c:pt idx="10">
                    <c:v>19-20</c:v>
                  </c:pt>
                  <c:pt idx="11">
                    <c:v>20-21</c:v>
                  </c:pt>
                </c:lvl>
                <c:lvl>
                  <c:pt idx="0">
                    <c:v>Am.Ind / AK Native</c:v>
                  </c:pt>
                  <c:pt idx="2">
                    <c:v>Asian</c:v>
                  </c:pt>
                  <c:pt idx="4">
                    <c:v>Black / Afr.Am.</c:v>
                  </c:pt>
                  <c:pt idx="6">
                    <c:v>Hispanic/Latino</c:v>
                  </c:pt>
                  <c:pt idx="8">
                    <c:v>Native Hawaiian/Pacific Islander</c:v>
                  </c:pt>
                  <c:pt idx="10">
                    <c:v>White</c:v>
                  </c:pt>
                </c:lvl>
              </c:multiLvlStrCache>
            </c:multiLvlStrRef>
          </c:cat>
          <c:val>
            <c:numRef>
              <c:f>'Running Start FTE'!$C$36:$C$47</c:f>
              <c:numCache>
                <c:formatCode>_(* #,##0_);_(* \(#,##0\);_(* "-"??_);_(@_)</c:formatCode>
                <c:ptCount val="12"/>
                <c:pt idx="0">
                  <c:v>845</c:v>
                </c:pt>
                <c:pt idx="1">
                  <c:v>767</c:v>
                </c:pt>
                <c:pt idx="2">
                  <c:v>4786</c:v>
                </c:pt>
                <c:pt idx="3">
                  <c:v>5285</c:v>
                </c:pt>
                <c:pt idx="4">
                  <c:v>2014</c:v>
                </c:pt>
                <c:pt idx="5">
                  <c:v>2088</c:v>
                </c:pt>
                <c:pt idx="6">
                  <c:v>4500</c:v>
                </c:pt>
                <c:pt idx="7">
                  <c:v>4551</c:v>
                </c:pt>
                <c:pt idx="8">
                  <c:v>451</c:v>
                </c:pt>
                <c:pt idx="9">
                  <c:v>511</c:v>
                </c:pt>
                <c:pt idx="10">
                  <c:v>20470</c:v>
                </c:pt>
                <c:pt idx="11">
                  <c:v>21504</c:v>
                </c:pt>
              </c:numCache>
            </c:numRef>
          </c:val>
          <c:extLst>
            <c:ext xmlns:c16="http://schemas.microsoft.com/office/drawing/2014/chart" uri="{C3380CC4-5D6E-409C-BE32-E72D297353CC}">
              <c16:uniqueId val="{0000000C-2F19-47D7-81D4-52C1C8FDDF46}"/>
            </c:ext>
          </c:extLst>
        </c:ser>
        <c:dLbls>
          <c:showLegendKey val="0"/>
          <c:showVal val="0"/>
          <c:showCatName val="0"/>
          <c:showSerName val="0"/>
          <c:showPercent val="0"/>
          <c:showBubbleSize val="0"/>
        </c:dLbls>
        <c:gapWidth val="62"/>
        <c:overlap val="-27"/>
        <c:axId val="1596064752"/>
        <c:axId val="1591293920"/>
      </c:barChart>
      <c:catAx>
        <c:axId val="1596064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91293920"/>
        <c:crosses val="autoZero"/>
        <c:auto val="1"/>
        <c:lblAlgn val="ctr"/>
        <c:lblOffset val="100"/>
        <c:noMultiLvlLbl val="0"/>
      </c:catAx>
      <c:valAx>
        <c:axId val="1591293920"/>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96064752"/>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'Worker Retraining FTE'!$A$8</c:f>
              <c:strCache>
                <c:ptCount val="1"/>
                <c:pt idx="0">
                  <c:v>Worker Retraining FTE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'Worker Retraining FTE'!$B$7:$K$7</c:f>
              <c:strCache>
                <c:ptCount val="10"/>
                <c:pt idx="0">
                  <c:v>11-12</c:v>
                </c:pt>
                <c:pt idx="1">
                  <c:v>12-13</c:v>
                </c:pt>
                <c:pt idx="2">
                  <c:v>13-14</c:v>
                </c:pt>
                <c:pt idx="3">
                  <c:v>14-15</c:v>
                </c:pt>
                <c:pt idx="4">
                  <c:v>15-16</c:v>
                </c:pt>
                <c:pt idx="5">
                  <c:v>16-17</c:v>
                </c:pt>
                <c:pt idx="6">
                  <c:v>17-18</c:v>
                </c:pt>
                <c:pt idx="7">
                  <c:v>18-19</c:v>
                </c:pt>
                <c:pt idx="8">
                  <c:v>19-20</c:v>
                </c:pt>
                <c:pt idx="9">
                  <c:v>20-21</c:v>
                </c:pt>
              </c:strCache>
            </c:strRef>
          </c:cat>
          <c:val>
            <c:numRef>
              <c:f>'Worker Retraining FTE'!$B$8:$K$8</c:f>
              <c:numCache>
                <c:formatCode>_(* #,##0_);_(* \(#,##0\);_(* "-"??_);_(@_)</c:formatCode>
                <c:ptCount val="10"/>
                <c:pt idx="0">
                  <c:v>11152</c:v>
                </c:pt>
                <c:pt idx="1">
                  <c:v>9388</c:v>
                </c:pt>
                <c:pt idx="2">
                  <c:v>8245</c:v>
                </c:pt>
                <c:pt idx="3">
                  <c:v>6751</c:v>
                </c:pt>
                <c:pt idx="4">
                  <c:v>7206</c:v>
                </c:pt>
                <c:pt idx="5">
                  <c:v>7297</c:v>
                </c:pt>
                <c:pt idx="6">
                  <c:v>6843</c:v>
                </c:pt>
                <c:pt idx="7">
                  <c:v>7045</c:v>
                </c:pt>
                <c:pt idx="8">
                  <c:v>6958</c:v>
                </c:pt>
                <c:pt idx="9">
                  <c:v>6835</c:v>
                </c:pt>
              </c:numCache>
            </c:numRef>
          </c:val>
          <c:smooth val="0"/>
          <c:extLst>
            <c:ext xmlns:c16="http://schemas.microsoft.com/office/drawing/2014/chart" uri="{C3380CC4-5D6E-409C-BE32-E72D297353CC}">
              <c16:uniqueId val="{00000000-6C76-4A20-8DEB-265F0EE3C52A}"/>
            </c:ext>
          </c:extLst>
        </c:ser>
        <c:dLbls>
          <c:showLegendKey val="0"/>
          <c:showVal val="0"/>
          <c:showCatName val="0"/>
          <c:showSerName val="0"/>
          <c:showPercent val="0"/>
          <c:showBubbleSize val="0"/>
        </c:dLbls>
        <c:marker val="1"/>
        <c:smooth val="0"/>
        <c:axId val="1488745519"/>
        <c:axId val="1518749311"/>
      </c:lineChart>
      <c:catAx>
        <c:axId val="14887455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18749311"/>
        <c:crosses val="autoZero"/>
        <c:auto val="1"/>
        <c:lblAlgn val="ctr"/>
        <c:lblOffset val="100"/>
        <c:noMultiLvlLbl val="0"/>
      </c:catAx>
      <c:valAx>
        <c:axId val="1518749311"/>
        <c:scaling>
          <c:orientation val="minMax"/>
          <c:min val="4000"/>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4887455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0.14951</cdr:x>
      <cdr:y>0</cdr:y>
    </cdr:from>
    <cdr:to>
      <cdr:x>0.27502</cdr:x>
      <cdr:y>0.17001</cdr:y>
    </cdr:to>
    <cdr:sp macro="" textlink="">
      <cdr:nvSpPr>
        <cdr:cNvPr id="2" name="TextBox 1">
          <a:extLst xmlns:a="http://schemas.openxmlformats.org/drawingml/2006/main">
            <a:ext uri="{FF2B5EF4-FFF2-40B4-BE49-F238E27FC236}">
              <a16:creationId xmlns:a16="http://schemas.microsoft.com/office/drawing/2014/main" id="{2C5E413D-013D-4888-BCE6-F601961C515E}"/>
            </a:ext>
          </a:extLst>
        </cdr:cNvPr>
        <cdr:cNvSpPr txBox="1"/>
      </cdr:nvSpPr>
      <cdr:spPr>
        <a:xfrm xmlns:a="http://schemas.openxmlformats.org/drawingml/2006/main">
          <a:off x="731429" y="0"/>
          <a:ext cx="614005" cy="43887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-10%</a:t>
          </a:r>
        </a:p>
        <a:p xmlns:a="http://schemas.openxmlformats.org/drawingml/2006/main">
          <a:r>
            <a:rPr lang="en-US" sz="1100"/>
            <a:t>Change</a:t>
          </a:r>
        </a:p>
      </cdr:txBody>
    </cdr:sp>
  </cdr:relSizeAnchor>
  <cdr:relSizeAnchor xmlns:cdr="http://schemas.openxmlformats.org/drawingml/2006/chartDrawing">
    <cdr:from>
      <cdr:x>0.32929</cdr:x>
      <cdr:y>0.07286</cdr:y>
    </cdr:from>
    <cdr:to>
      <cdr:x>0.4548</cdr:x>
      <cdr:y>0.25481</cdr:y>
    </cdr:to>
    <cdr:sp macro="" textlink="">
      <cdr:nvSpPr>
        <cdr:cNvPr id="3" name="TextBox 2">
          <a:extLst xmlns:a="http://schemas.openxmlformats.org/drawingml/2006/main">
            <a:ext uri="{FF2B5EF4-FFF2-40B4-BE49-F238E27FC236}">
              <a16:creationId xmlns:a16="http://schemas.microsoft.com/office/drawing/2014/main" id="{5B571F1B-F408-4286-9521-321347C6DFE2}"/>
            </a:ext>
          </a:extLst>
        </cdr:cNvPr>
        <cdr:cNvSpPr txBox="1"/>
      </cdr:nvSpPr>
      <cdr:spPr>
        <a:xfrm xmlns:a="http://schemas.openxmlformats.org/drawingml/2006/main">
          <a:off x="1610892" y="188094"/>
          <a:ext cx="614005" cy="46969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-16%</a:t>
          </a:r>
        </a:p>
        <a:p xmlns:a="http://schemas.openxmlformats.org/drawingml/2006/main">
          <a:r>
            <a:rPr lang="en-US" sz="1100"/>
            <a:t>Change</a:t>
          </a:r>
        </a:p>
      </cdr:txBody>
    </cdr:sp>
  </cdr:relSizeAnchor>
  <cdr:relSizeAnchor xmlns:cdr="http://schemas.openxmlformats.org/drawingml/2006/chartDrawing">
    <cdr:from>
      <cdr:x>0.48885</cdr:x>
      <cdr:y>0.29313</cdr:y>
    </cdr:from>
    <cdr:to>
      <cdr:x>0.61436</cdr:x>
      <cdr:y>0.51809</cdr:y>
    </cdr:to>
    <cdr:sp macro="" textlink="">
      <cdr:nvSpPr>
        <cdr:cNvPr id="4" name="TextBox 3">
          <a:extLst xmlns:a="http://schemas.openxmlformats.org/drawingml/2006/main">
            <a:ext uri="{FF2B5EF4-FFF2-40B4-BE49-F238E27FC236}">
              <a16:creationId xmlns:a16="http://schemas.microsoft.com/office/drawing/2014/main" id="{FEB45293-B224-4C9C-8E06-370EB8557ACC}"/>
            </a:ext>
          </a:extLst>
        </cdr:cNvPr>
        <cdr:cNvSpPr txBox="1"/>
      </cdr:nvSpPr>
      <cdr:spPr>
        <a:xfrm xmlns:a="http://schemas.openxmlformats.org/drawingml/2006/main">
          <a:off x="2391513" y="756691"/>
          <a:ext cx="614004" cy="5807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-15%</a:t>
          </a:r>
        </a:p>
        <a:p xmlns:a="http://schemas.openxmlformats.org/drawingml/2006/main">
          <a:r>
            <a:rPr lang="en-US" sz="1100" dirty="0"/>
            <a:t>Change</a:t>
          </a:r>
        </a:p>
      </cdr:txBody>
    </cdr:sp>
  </cdr:relSizeAnchor>
  <cdr:relSizeAnchor xmlns:cdr="http://schemas.openxmlformats.org/drawingml/2006/chartDrawing">
    <cdr:from>
      <cdr:x>0.66783</cdr:x>
      <cdr:y>0.11744</cdr:y>
    </cdr:from>
    <cdr:to>
      <cdr:x>0.7953</cdr:x>
      <cdr:y>0.31924</cdr:y>
    </cdr:to>
    <cdr:sp macro="" textlink="">
      <cdr:nvSpPr>
        <cdr:cNvPr id="5" name="TextBox 4">
          <a:extLst xmlns:a="http://schemas.openxmlformats.org/drawingml/2006/main">
            <a:ext uri="{FF2B5EF4-FFF2-40B4-BE49-F238E27FC236}">
              <a16:creationId xmlns:a16="http://schemas.microsoft.com/office/drawing/2014/main" id="{9A5734B0-E382-496B-823B-2F145259A114}"/>
            </a:ext>
          </a:extLst>
        </cdr:cNvPr>
        <cdr:cNvSpPr txBox="1"/>
      </cdr:nvSpPr>
      <cdr:spPr>
        <a:xfrm xmlns:a="http://schemas.openxmlformats.org/drawingml/2006/main">
          <a:off x="3267086" y="303176"/>
          <a:ext cx="623593" cy="52093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-13%</a:t>
          </a:r>
        </a:p>
        <a:p xmlns:a="http://schemas.openxmlformats.org/drawingml/2006/main">
          <a:r>
            <a:rPr lang="en-US" sz="1100" dirty="0"/>
            <a:t>Change</a:t>
          </a:r>
        </a:p>
      </cdr:txBody>
    </cdr:sp>
  </cdr:relSizeAnchor>
  <cdr:relSizeAnchor xmlns:cdr="http://schemas.openxmlformats.org/drawingml/2006/chartDrawing">
    <cdr:from>
      <cdr:x>0.84001</cdr:x>
      <cdr:y>0.12197</cdr:y>
    </cdr:from>
    <cdr:to>
      <cdr:x>0.96552</cdr:x>
      <cdr:y>0.3767</cdr:y>
    </cdr:to>
    <cdr:sp macro="" textlink="">
      <cdr:nvSpPr>
        <cdr:cNvPr id="6" name="TextBox 5">
          <a:extLst xmlns:a="http://schemas.openxmlformats.org/drawingml/2006/main">
            <a:ext uri="{FF2B5EF4-FFF2-40B4-BE49-F238E27FC236}">
              <a16:creationId xmlns:a16="http://schemas.microsoft.com/office/drawing/2014/main" id="{F9FA7815-24BF-42A9-9EE5-ED70AA22EB62}"/>
            </a:ext>
          </a:extLst>
        </cdr:cNvPr>
        <cdr:cNvSpPr txBox="1"/>
      </cdr:nvSpPr>
      <cdr:spPr>
        <a:xfrm xmlns:a="http://schemas.openxmlformats.org/drawingml/2006/main">
          <a:off x="4109402" y="314862"/>
          <a:ext cx="614004" cy="65757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-33%</a:t>
          </a:r>
        </a:p>
        <a:p xmlns:a="http://schemas.openxmlformats.org/drawingml/2006/main">
          <a:r>
            <a:rPr lang="en-US" sz="1100"/>
            <a:t>Change</a:t>
          </a:r>
        </a:p>
      </cdr:txBody>
    </cdr:sp>
  </cdr:relSizeAnchor>
</c:userShapes>
</file>

<file path=ppt/drawings/drawing2.xml><?xml version="1.0" encoding="utf-8"?>
<c:userShapes xmlns:c="http://schemas.openxmlformats.org/drawingml/2006/chart">
  <cdr:relSizeAnchor xmlns:cdr="http://schemas.openxmlformats.org/drawingml/2006/chartDrawing">
    <cdr:from>
      <cdr:x>0.47562</cdr:x>
      <cdr:y>0.14945</cdr:y>
    </cdr:from>
    <cdr:to>
      <cdr:x>0.59717</cdr:x>
      <cdr:y>0.33132</cdr:y>
    </cdr:to>
    <cdr:sp macro="" textlink="">
      <cdr:nvSpPr>
        <cdr:cNvPr id="4" name="TextBox 3">
          <a:extLst xmlns:a="http://schemas.openxmlformats.org/drawingml/2006/main">
            <a:ext uri="{FF2B5EF4-FFF2-40B4-BE49-F238E27FC236}">
              <a16:creationId xmlns:a16="http://schemas.microsoft.com/office/drawing/2014/main" id="{FEB45293-B224-4C9C-8E06-370EB8557ACC}"/>
            </a:ext>
          </a:extLst>
        </cdr:cNvPr>
        <cdr:cNvSpPr txBox="1"/>
      </cdr:nvSpPr>
      <cdr:spPr>
        <a:xfrm xmlns:a="http://schemas.openxmlformats.org/drawingml/2006/main">
          <a:off x="2179329" y="407241"/>
          <a:ext cx="556944" cy="49556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-17%</a:t>
          </a:r>
        </a:p>
        <a:p xmlns:a="http://schemas.openxmlformats.org/drawingml/2006/main">
          <a:r>
            <a:rPr lang="en-US" sz="1100"/>
            <a:t>Change</a:t>
          </a:r>
        </a:p>
      </cdr:txBody>
    </cdr:sp>
  </cdr:relSizeAnchor>
  <cdr:relSizeAnchor xmlns:cdr="http://schemas.openxmlformats.org/drawingml/2006/chartDrawing">
    <cdr:from>
      <cdr:x>0.78878</cdr:x>
      <cdr:y>0.05049</cdr:y>
    </cdr:from>
    <cdr:to>
      <cdr:x>0.91625</cdr:x>
      <cdr:y>0.25229</cdr:y>
    </cdr:to>
    <cdr:sp macro="" textlink="">
      <cdr:nvSpPr>
        <cdr:cNvPr id="5" name="TextBox 4">
          <a:extLst xmlns:a="http://schemas.openxmlformats.org/drawingml/2006/main">
            <a:ext uri="{FF2B5EF4-FFF2-40B4-BE49-F238E27FC236}">
              <a16:creationId xmlns:a16="http://schemas.microsoft.com/office/drawing/2014/main" id="{9A5734B0-E382-496B-823B-2F145259A114}"/>
            </a:ext>
          </a:extLst>
        </cdr:cNvPr>
        <cdr:cNvSpPr txBox="1"/>
      </cdr:nvSpPr>
      <cdr:spPr>
        <a:xfrm xmlns:a="http://schemas.openxmlformats.org/drawingml/2006/main">
          <a:off x="3614222" y="137154"/>
          <a:ext cx="584075" cy="54813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-22%</a:t>
          </a:r>
        </a:p>
        <a:p xmlns:a="http://schemas.openxmlformats.org/drawingml/2006/main">
          <a:r>
            <a:rPr lang="en-US" sz="1100"/>
            <a:t>Change</a:t>
          </a:r>
        </a:p>
      </cdr:txBody>
    </cdr:sp>
  </cdr:relSizeAnchor>
  <cdr:relSizeAnchor xmlns:cdr="http://schemas.openxmlformats.org/drawingml/2006/chartDrawing">
    <cdr:from>
      <cdr:x>0.19817</cdr:x>
      <cdr:y>0.44269</cdr:y>
    </cdr:from>
    <cdr:to>
      <cdr:x>0.32368</cdr:x>
      <cdr:y>0.6127</cdr:y>
    </cdr:to>
    <cdr:sp macro="" textlink="">
      <cdr:nvSpPr>
        <cdr:cNvPr id="7" name="TextBox 1">
          <a:extLst xmlns:a="http://schemas.openxmlformats.org/drawingml/2006/main">
            <a:ext uri="{FF2B5EF4-FFF2-40B4-BE49-F238E27FC236}">
              <a16:creationId xmlns:a16="http://schemas.microsoft.com/office/drawing/2014/main" id="{C2E6220A-D80B-4918-9900-D94A80C43DC8}"/>
            </a:ext>
          </a:extLst>
        </cdr:cNvPr>
        <cdr:cNvSpPr txBox="1"/>
      </cdr:nvSpPr>
      <cdr:spPr>
        <a:xfrm xmlns:a="http://schemas.openxmlformats.org/drawingml/2006/main">
          <a:off x="908050" y="1202459"/>
          <a:ext cx="575095" cy="46178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t>-8%</a:t>
          </a:r>
        </a:p>
        <a:p xmlns:a="http://schemas.openxmlformats.org/drawingml/2006/main">
          <a:r>
            <a:rPr lang="en-US" sz="1100"/>
            <a:t>Change</a:t>
          </a:r>
        </a:p>
      </cdr:txBody>
    </cdr:sp>
  </cdr:relSizeAnchor>
</c:userShapes>
</file>

<file path=ppt/drawings/drawing3.xml><?xml version="1.0" encoding="utf-8"?>
<c:userShapes xmlns:c="http://schemas.openxmlformats.org/drawingml/2006/chart">
  <cdr:relSizeAnchor xmlns:cdr="http://schemas.openxmlformats.org/drawingml/2006/chartDrawing">
    <cdr:from>
      <cdr:x>0.28657</cdr:x>
      <cdr:y>0.09634</cdr:y>
    </cdr:from>
    <cdr:to>
      <cdr:x>0.36965</cdr:x>
      <cdr:y>0.2135</cdr:y>
    </cdr:to>
    <cdr:sp macro="" textlink="">
      <cdr:nvSpPr>
        <cdr:cNvPr id="2" name="TextBox 1">
          <a:extLst xmlns:a="http://schemas.openxmlformats.org/drawingml/2006/main">
            <a:ext uri="{FF2B5EF4-FFF2-40B4-BE49-F238E27FC236}">
              <a16:creationId xmlns:a16="http://schemas.microsoft.com/office/drawing/2014/main" id="{08E86D59-644A-4FE1-9782-2A0DD2B1CDF6}"/>
            </a:ext>
          </a:extLst>
        </cdr:cNvPr>
        <cdr:cNvSpPr txBox="1"/>
      </cdr:nvSpPr>
      <cdr:spPr>
        <a:xfrm xmlns:a="http://schemas.openxmlformats.org/drawingml/2006/main">
          <a:off x="2380394" y="470745"/>
          <a:ext cx="690112" cy="57246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a:t>-13%</a:t>
          </a:r>
        </a:p>
        <a:p xmlns:a="http://schemas.openxmlformats.org/drawingml/2006/main">
          <a:r>
            <a:rPr lang="en-US" sz="1400" dirty="0"/>
            <a:t>Change</a:t>
          </a:r>
        </a:p>
      </cdr:txBody>
    </cdr:sp>
  </cdr:relSizeAnchor>
  <cdr:relSizeAnchor xmlns:cdr="http://schemas.openxmlformats.org/drawingml/2006/chartDrawing">
    <cdr:from>
      <cdr:x>0.73294</cdr:x>
      <cdr:y>0.21695</cdr:y>
    </cdr:from>
    <cdr:to>
      <cdr:x>0.81673</cdr:x>
      <cdr:y>0.33304</cdr:y>
    </cdr:to>
    <cdr:sp macro="" textlink="">
      <cdr:nvSpPr>
        <cdr:cNvPr id="3" name="TextBox 2">
          <a:extLst xmlns:a="http://schemas.openxmlformats.org/drawingml/2006/main">
            <a:ext uri="{FF2B5EF4-FFF2-40B4-BE49-F238E27FC236}">
              <a16:creationId xmlns:a16="http://schemas.microsoft.com/office/drawing/2014/main" id="{0C8E1316-7731-432E-9145-9F6828BDB94D}"/>
            </a:ext>
          </a:extLst>
        </cdr:cNvPr>
        <cdr:cNvSpPr txBox="1"/>
      </cdr:nvSpPr>
      <cdr:spPr>
        <a:xfrm xmlns:a="http://schemas.openxmlformats.org/drawingml/2006/main">
          <a:off x="6088253" y="1060052"/>
          <a:ext cx="696010" cy="56723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dirty="0"/>
            <a:t>-19%</a:t>
          </a:r>
        </a:p>
        <a:p xmlns:a="http://schemas.openxmlformats.org/drawingml/2006/main">
          <a:r>
            <a:rPr lang="en-US" sz="1400" dirty="0"/>
            <a:t>Change</a:t>
          </a:r>
        </a:p>
      </cdr:txBody>
    </cdr:sp>
  </cdr:relSizeAnchor>
</c:userShapes>
</file>

<file path=ppt/drawings/drawing4.xml><?xml version="1.0" encoding="utf-8"?>
<c:userShapes xmlns:c="http://schemas.openxmlformats.org/drawingml/2006/chart">
  <cdr:relSizeAnchor xmlns:cdr="http://schemas.openxmlformats.org/drawingml/2006/chartDrawing">
    <cdr:from>
      <cdr:x>0.12999</cdr:x>
      <cdr:y>0.66308</cdr:y>
    </cdr:from>
    <cdr:to>
      <cdr:x>0.2294</cdr:x>
      <cdr:y>0.77987</cdr:y>
    </cdr:to>
    <cdr:sp macro="" textlink="">
      <cdr:nvSpPr>
        <cdr:cNvPr id="2" name="TextBox 1">
          <a:extLst xmlns:a="http://schemas.openxmlformats.org/drawingml/2006/main">
            <a:ext uri="{FF2B5EF4-FFF2-40B4-BE49-F238E27FC236}">
              <a16:creationId xmlns:a16="http://schemas.microsoft.com/office/drawing/2014/main" id="{EF3B0D54-28FC-49D5-99A8-01A10414F6D3}"/>
            </a:ext>
          </a:extLst>
        </cdr:cNvPr>
        <cdr:cNvSpPr txBox="1"/>
      </cdr:nvSpPr>
      <cdr:spPr>
        <a:xfrm xmlns:a="http://schemas.openxmlformats.org/drawingml/2006/main">
          <a:off x="902626" y="2463184"/>
          <a:ext cx="690276" cy="43384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-22%</a:t>
          </a:r>
        </a:p>
        <a:p xmlns:a="http://schemas.openxmlformats.org/drawingml/2006/main">
          <a:r>
            <a:rPr lang="en-US" sz="1100" dirty="0"/>
            <a:t>Change</a:t>
          </a:r>
        </a:p>
      </cdr:txBody>
    </cdr:sp>
  </cdr:relSizeAnchor>
  <cdr:relSizeAnchor xmlns:cdr="http://schemas.openxmlformats.org/drawingml/2006/chartDrawing">
    <cdr:from>
      <cdr:x>0.25747</cdr:x>
      <cdr:y>0.50977</cdr:y>
    </cdr:from>
    <cdr:to>
      <cdr:x>0.35396</cdr:x>
      <cdr:y>0.68982</cdr:y>
    </cdr:to>
    <cdr:sp macro="" textlink="">
      <cdr:nvSpPr>
        <cdr:cNvPr id="3" name="TextBox 2">
          <a:extLst xmlns:a="http://schemas.openxmlformats.org/drawingml/2006/main">
            <a:ext uri="{FF2B5EF4-FFF2-40B4-BE49-F238E27FC236}">
              <a16:creationId xmlns:a16="http://schemas.microsoft.com/office/drawing/2014/main" id="{1C19493E-1B0B-4942-9DE8-1751D084EDAA}"/>
            </a:ext>
          </a:extLst>
        </cdr:cNvPr>
        <cdr:cNvSpPr txBox="1"/>
      </cdr:nvSpPr>
      <cdr:spPr>
        <a:xfrm xmlns:a="http://schemas.openxmlformats.org/drawingml/2006/main">
          <a:off x="1787829" y="1893680"/>
          <a:ext cx="670000" cy="66884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-18%</a:t>
          </a:r>
        </a:p>
        <a:p xmlns:a="http://schemas.openxmlformats.org/drawingml/2006/main">
          <a:r>
            <a:rPr lang="en-US" sz="1100"/>
            <a:t>Change</a:t>
          </a:r>
        </a:p>
      </cdr:txBody>
    </cdr:sp>
  </cdr:relSizeAnchor>
  <cdr:relSizeAnchor xmlns:cdr="http://schemas.openxmlformats.org/drawingml/2006/chartDrawing">
    <cdr:from>
      <cdr:x>0.37467</cdr:x>
      <cdr:y>0.54999</cdr:y>
    </cdr:from>
    <cdr:to>
      <cdr:x>0.4697</cdr:x>
      <cdr:y>0.68867</cdr:y>
    </cdr:to>
    <cdr:sp macro="" textlink="">
      <cdr:nvSpPr>
        <cdr:cNvPr id="4" name="TextBox 3">
          <a:extLst xmlns:a="http://schemas.openxmlformats.org/drawingml/2006/main">
            <a:ext uri="{FF2B5EF4-FFF2-40B4-BE49-F238E27FC236}">
              <a16:creationId xmlns:a16="http://schemas.microsoft.com/office/drawing/2014/main" id="{48427005-C189-4587-A722-1A539BAE3D34}"/>
            </a:ext>
          </a:extLst>
        </cdr:cNvPr>
        <cdr:cNvSpPr txBox="1"/>
      </cdr:nvSpPr>
      <cdr:spPr>
        <a:xfrm xmlns:a="http://schemas.openxmlformats.org/drawingml/2006/main">
          <a:off x="2601597" y="2043058"/>
          <a:ext cx="659862" cy="51516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-11%</a:t>
          </a:r>
        </a:p>
        <a:p xmlns:a="http://schemas.openxmlformats.org/drawingml/2006/main">
          <a:r>
            <a:rPr lang="en-US" sz="1100"/>
            <a:t>Change</a:t>
          </a:r>
        </a:p>
      </cdr:txBody>
    </cdr:sp>
  </cdr:relSizeAnchor>
  <cdr:relSizeAnchor xmlns:cdr="http://schemas.openxmlformats.org/drawingml/2006/chartDrawing">
    <cdr:from>
      <cdr:x>0.50951</cdr:x>
      <cdr:y>0.55155</cdr:y>
    </cdr:from>
    <cdr:to>
      <cdr:x>0.59138</cdr:x>
      <cdr:y>0.68294</cdr:y>
    </cdr:to>
    <cdr:sp macro="" textlink="">
      <cdr:nvSpPr>
        <cdr:cNvPr id="5" name="TextBox 4">
          <a:extLst xmlns:a="http://schemas.openxmlformats.org/drawingml/2006/main">
            <a:ext uri="{FF2B5EF4-FFF2-40B4-BE49-F238E27FC236}">
              <a16:creationId xmlns:a16="http://schemas.microsoft.com/office/drawing/2014/main" id="{A9F73621-8EEE-4173-B2D8-A9CA8D652A15}"/>
            </a:ext>
          </a:extLst>
        </cdr:cNvPr>
        <cdr:cNvSpPr txBox="1"/>
      </cdr:nvSpPr>
      <cdr:spPr>
        <a:xfrm xmlns:a="http://schemas.openxmlformats.org/drawingml/2006/main">
          <a:off x="3537893" y="2048887"/>
          <a:ext cx="568483" cy="48808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-18%</a:t>
          </a:r>
        </a:p>
        <a:p xmlns:a="http://schemas.openxmlformats.org/drawingml/2006/main">
          <a:r>
            <a:rPr lang="en-US" sz="1100"/>
            <a:t>Change</a:t>
          </a:r>
        </a:p>
      </cdr:txBody>
    </cdr:sp>
  </cdr:relSizeAnchor>
  <cdr:relSizeAnchor xmlns:cdr="http://schemas.openxmlformats.org/drawingml/2006/chartDrawing">
    <cdr:from>
      <cdr:x>0.62336</cdr:x>
      <cdr:y>0.55207</cdr:y>
    </cdr:from>
    <cdr:to>
      <cdr:x>0.7067</cdr:x>
      <cdr:y>0.68102</cdr:y>
    </cdr:to>
    <cdr:sp macro="" textlink="">
      <cdr:nvSpPr>
        <cdr:cNvPr id="6" name="TextBox 5">
          <a:extLst xmlns:a="http://schemas.openxmlformats.org/drawingml/2006/main">
            <a:ext uri="{FF2B5EF4-FFF2-40B4-BE49-F238E27FC236}">
              <a16:creationId xmlns:a16="http://schemas.microsoft.com/office/drawing/2014/main" id="{0237DA91-BCB4-4038-88E8-D7D2B41FDCC8}"/>
            </a:ext>
          </a:extLst>
        </cdr:cNvPr>
        <cdr:cNvSpPr txBox="1"/>
      </cdr:nvSpPr>
      <cdr:spPr>
        <a:xfrm xmlns:a="http://schemas.openxmlformats.org/drawingml/2006/main">
          <a:off x="4328461" y="2050801"/>
          <a:ext cx="578690" cy="4790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-12%</a:t>
          </a:r>
        </a:p>
        <a:p xmlns:a="http://schemas.openxmlformats.org/drawingml/2006/main">
          <a:r>
            <a:rPr lang="en-US" sz="1100"/>
            <a:t>Change</a:t>
          </a:r>
        </a:p>
      </cdr:txBody>
    </cdr:sp>
  </cdr:relSizeAnchor>
  <cdr:relSizeAnchor xmlns:cdr="http://schemas.openxmlformats.org/drawingml/2006/chartDrawing">
    <cdr:from>
      <cdr:x>0.76105</cdr:x>
      <cdr:y>0.04955</cdr:y>
    </cdr:from>
    <cdr:to>
      <cdr:x>0.85169</cdr:x>
      <cdr:y>0.19554</cdr:y>
    </cdr:to>
    <cdr:sp macro="" textlink="">
      <cdr:nvSpPr>
        <cdr:cNvPr id="7" name="TextBox 6">
          <a:extLst xmlns:a="http://schemas.openxmlformats.org/drawingml/2006/main">
            <a:ext uri="{FF2B5EF4-FFF2-40B4-BE49-F238E27FC236}">
              <a16:creationId xmlns:a16="http://schemas.microsoft.com/office/drawing/2014/main" id="{48169EC9-80AD-4A13-A8EC-6D9D62BE5B92}"/>
            </a:ext>
          </a:extLst>
        </cdr:cNvPr>
        <cdr:cNvSpPr txBox="1"/>
      </cdr:nvSpPr>
      <cdr:spPr>
        <a:xfrm xmlns:a="http://schemas.openxmlformats.org/drawingml/2006/main">
          <a:off x="5284490" y="184065"/>
          <a:ext cx="629379" cy="5423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-14%</a:t>
          </a:r>
        </a:p>
        <a:p xmlns:a="http://schemas.openxmlformats.org/drawingml/2006/main">
          <a:r>
            <a:rPr lang="en-US" sz="1100"/>
            <a:t>Change</a:t>
          </a:r>
        </a:p>
      </cdr:txBody>
    </cdr:sp>
  </cdr:relSizeAnchor>
  <cdr:relSizeAnchor xmlns:cdr="http://schemas.openxmlformats.org/drawingml/2006/chartDrawing">
    <cdr:from>
      <cdr:x>0.89475</cdr:x>
      <cdr:y>0.51991</cdr:y>
    </cdr:from>
    <cdr:to>
      <cdr:x>0.98101</cdr:x>
      <cdr:y>0.64156</cdr:y>
    </cdr:to>
    <cdr:sp macro="" textlink="">
      <cdr:nvSpPr>
        <cdr:cNvPr id="8" name="TextBox 7">
          <a:extLst xmlns:a="http://schemas.openxmlformats.org/drawingml/2006/main">
            <a:ext uri="{FF2B5EF4-FFF2-40B4-BE49-F238E27FC236}">
              <a16:creationId xmlns:a16="http://schemas.microsoft.com/office/drawing/2014/main" id="{FC13EB16-17EB-4B34-886C-1E715B206D66}"/>
            </a:ext>
          </a:extLst>
        </cdr:cNvPr>
        <cdr:cNvSpPr txBox="1"/>
      </cdr:nvSpPr>
      <cdr:spPr>
        <a:xfrm xmlns:a="http://schemas.openxmlformats.org/drawingml/2006/main">
          <a:off x="7827141" y="2803986"/>
          <a:ext cx="754587" cy="65608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-5%</a:t>
          </a:r>
        </a:p>
        <a:p xmlns:a="http://schemas.openxmlformats.org/drawingml/2006/main">
          <a:r>
            <a:rPr lang="en-US" sz="1100" dirty="0"/>
            <a:t>Change</a:t>
          </a:r>
        </a:p>
      </cdr:txBody>
    </cdr:sp>
  </cdr:relSizeAnchor>
</c:userShapes>
</file>

<file path=ppt/drawings/drawing5.xml><?xml version="1.0" encoding="utf-8"?>
<c:userShapes xmlns:c="http://schemas.openxmlformats.org/drawingml/2006/chart">
  <cdr:relSizeAnchor xmlns:cdr="http://schemas.openxmlformats.org/drawingml/2006/chartDrawing">
    <cdr:from>
      <cdr:x>0.10835</cdr:x>
      <cdr:y>0.45087</cdr:y>
    </cdr:from>
    <cdr:to>
      <cdr:x>0.18657</cdr:x>
      <cdr:y>0.54913</cdr:y>
    </cdr:to>
    <cdr:sp macro="" textlink="">
      <cdr:nvSpPr>
        <cdr:cNvPr id="2" name="TextBox 1">
          <a:extLst xmlns:a="http://schemas.openxmlformats.org/drawingml/2006/main">
            <a:ext uri="{FF2B5EF4-FFF2-40B4-BE49-F238E27FC236}">
              <a16:creationId xmlns:a16="http://schemas.microsoft.com/office/drawing/2014/main" id="{A5675B2A-422F-4BAF-8DC8-890D5C5E805C}"/>
            </a:ext>
          </a:extLst>
        </cdr:cNvPr>
        <cdr:cNvSpPr txBox="1"/>
      </cdr:nvSpPr>
      <cdr:spPr>
        <a:xfrm xmlns:a="http://schemas.openxmlformats.org/drawingml/2006/main">
          <a:off x="932232" y="2308757"/>
          <a:ext cx="672996" cy="50312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-20%</a:t>
          </a:r>
        </a:p>
        <a:p xmlns:a="http://schemas.openxmlformats.org/drawingml/2006/main">
          <a:r>
            <a:rPr lang="en-US" sz="1200" dirty="0"/>
            <a:t>Change</a:t>
          </a:r>
        </a:p>
      </cdr:txBody>
    </cdr:sp>
  </cdr:relSizeAnchor>
  <cdr:relSizeAnchor xmlns:cdr="http://schemas.openxmlformats.org/drawingml/2006/chartDrawing">
    <cdr:from>
      <cdr:x>0.28465</cdr:x>
      <cdr:y>0.02802</cdr:y>
    </cdr:from>
    <cdr:to>
      <cdr:x>0.35987</cdr:x>
      <cdr:y>0.14204</cdr:y>
    </cdr:to>
    <cdr:sp macro="" textlink="">
      <cdr:nvSpPr>
        <cdr:cNvPr id="3" name="TextBox 2">
          <a:extLst xmlns:a="http://schemas.openxmlformats.org/drawingml/2006/main">
            <a:ext uri="{FF2B5EF4-FFF2-40B4-BE49-F238E27FC236}">
              <a16:creationId xmlns:a16="http://schemas.microsoft.com/office/drawing/2014/main" id="{C311E379-2E9A-4BE4-BF83-655B8C31431A}"/>
            </a:ext>
          </a:extLst>
        </cdr:cNvPr>
        <cdr:cNvSpPr txBox="1"/>
      </cdr:nvSpPr>
      <cdr:spPr>
        <a:xfrm xmlns:a="http://schemas.openxmlformats.org/drawingml/2006/main">
          <a:off x="2449035" y="143480"/>
          <a:ext cx="647190" cy="58387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-27%</a:t>
          </a:r>
        </a:p>
        <a:p xmlns:a="http://schemas.openxmlformats.org/drawingml/2006/main">
          <a:r>
            <a:rPr lang="en-US" sz="1200" dirty="0"/>
            <a:t>Change</a:t>
          </a:r>
        </a:p>
      </cdr:txBody>
    </cdr:sp>
  </cdr:relSizeAnchor>
  <cdr:relSizeAnchor xmlns:cdr="http://schemas.openxmlformats.org/drawingml/2006/chartDrawing">
    <cdr:from>
      <cdr:x>0.40998</cdr:x>
      <cdr:y>0.53437</cdr:y>
    </cdr:from>
    <cdr:to>
      <cdr:x>0.49188</cdr:x>
      <cdr:y>0.63112</cdr:y>
    </cdr:to>
    <cdr:sp macro="" textlink="">
      <cdr:nvSpPr>
        <cdr:cNvPr id="4" name="TextBox 3">
          <a:extLst xmlns:a="http://schemas.openxmlformats.org/drawingml/2006/main">
            <a:ext uri="{FF2B5EF4-FFF2-40B4-BE49-F238E27FC236}">
              <a16:creationId xmlns:a16="http://schemas.microsoft.com/office/drawing/2014/main" id="{080C5803-872F-44B4-86C6-BF1510E374D2}"/>
            </a:ext>
          </a:extLst>
        </cdr:cNvPr>
        <cdr:cNvSpPr txBox="1"/>
      </cdr:nvSpPr>
      <cdr:spPr>
        <a:xfrm xmlns:a="http://schemas.openxmlformats.org/drawingml/2006/main">
          <a:off x="3527332" y="2736316"/>
          <a:ext cx="704612" cy="49544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-1%</a:t>
          </a:r>
        </a:p>
        <a:p xmlns:a="http://schemas.openxmlformats.org/drawingml/2006/main">
          <a:r>
            <a:rPr lang="en-US" sz="1200" dirty="0"/>
            <a:t>Change</a:t>
          </a:r>
        </a:p>
      </cdr:txBody>
    </cdr:sp>
  </cdr:relSizeAnchor>
  <cdr:relSizeAnchor xmlns:cdr="http://schemas.openxmlformats.org/drawingml/2006/chartDrawing">
    <cdr:from>
      <cdr:x>0.56196</cdr:x>
      <cdr:y>0.64096</cdr:y>
    </cdr:from>
    <cdr:to>
      <cdr:x>0.62253</cdr:x>
      <cdr:y>0.7453</cdr:y>
    </cdr:to>
    <cdr:sp macro="" textlink="">
      <cdr:nvSpPr>
        <cdr:cNvPr id="5" name="TextBox 4">
          <a:extLst xmlns:a="http://schemas.openxmlformats.org/drawingml/2006/main">
            <a:ext uri="{FF2B5EF4-FFF2-40B4-BE49-F238E27FC236}">
              <a16:creationId xmlns:a16="http://schemas.microsoft.com/office/drawing/2014/main" id="{499896BC-F2EB-428F-9C4B-3DD5B744107C}"/>
            </a:ext>
          </a:extLst>
        </cdr:cNvPr>
        <cdr:cNvSpPr txBox="1"/>
      </cdr:nvSpPr>
      <cdr:spPr>
        <a:xfrm xmlns:a="http://schemas.openxmlformats.org/drawingml/2006/main">
          <a:off x="4834917" y="3282125"/>
          <a:ext cx="521098" cy="53429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-8%</a:t>
          </a:r>
        </a:p>
        <a:p xmlns:a="http://schemas.openxmlformats.org/drawingml/2006/main">
          <a:r>
            <a:rPr lang="en-US" sz="1200" dirty="0"/>
            <a:t>Change</a:t>
          </a:r>
        </a:p>
      </cdr:txBody>
    </cdr:sp>
  </cdr:relSizeAnchor>
  <cdr:relSizeAnchor xmlns:cdr="http://schemas.openxmlformats.org/drawingml/2006/chartDrawing">
    <cdr:from>
      <cdr:x>0.70412</cdr:x>
      <cdr:y>0.64852</cdr:y>
    </cdr:from>
    <cdr:to>
      <cdr:x>0.78906</cdr:x>
      <cdr:y>0.75396</cdr:y>
    </cdr:to>
    <cdr:sp macro="" textlink="">
      <cdr:nvSpPr>
        <cdr:cNvPr id="6" name="TextBox 5">
          <a:extLst xmlns:a="http://schemas.openxmlformats.org/drawingml/2006/main">
            <a:ext uri="{FF2B5EF4-FFF2-40B4-BE49-F238E27FC236}">
              <a16:creationId xmlns:a16="http://schemas.microsoft.com/office/drawing/2014/main" id="{A7F43C5A-6AA0-4D43-B312-E9A74C52896F}"/>
            </a:ext>
          </a:extLst>
        </cdr:cNvPr>
        <cdr:cNvSpPr txBox="1"/>
      </cdr:nvSpPr>
      <cdr:spPr>
        <a:xfrm xmlns:a="http://schemas.openxmlformats.org/drawingml/2006/main">
          <a:off x="6058016" y="3320837"/>
          <a:ext cx="730754" cy="53993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-37%</a:t>
          </a:r>
        </a:p>
        <a:p xmlns:a="http://schemas.openxmlformats.org/drawingml/2006/main">
          <a:r>
            <a:rPr lang="en-US" sz="1200" dirty="0"/>
            <a:t>Change</a:t>
          </a:r>
        </a:p>
      </cdr:txBody>
    </cdr:sp>
  </cdr:relSizeAnchor>
  <cdr:relSizeAnchor xmlns:cdr="http://schemas.openxmlformats.org/drawingml/2006/chartDrawing">
    <cdr:from>
      <cdr:x>0.87347</cdr:x>
      <cdr:y>0.47826</cdr:y>
    </cdr:from>
    <cdr:to>
      <cdr:x>0.93392</cdr:x>
      <cdr:y>0.58108</cdr:y>
    </cdr:to>
    <cdr:sp macro="" textlink="">
      <cdr:nvSpPr>
        <cdr:cNvPr id="8" name="TextBox 1">
          <a:extLst xmlns:a="http://schemas.openxmlformats.org/drawingml/2006/main">
            <a:ext uri="{FF2B5EF4-FFF2-40B4-BE49-F238E27FC236}">
              <a16:creationId xmlns:a16="http://schemas.microsoft.com/office/drawing/2014/main" id="{001EB1D6-9514-4145-A2BC-4C13CB8C056B}"/>
            </a:ext>
          </a:extLst>
        </cdr:cNvPr>
        <cdr:cNvSpPr txBox="1"/>
      </cdr:nvSpPr>
      <cdr:spPr>
        <a:xfrm xmlns:a="http://schemas.openxmlformats.org/drawingml/2006/main">
          <a:off x="7515018" y="2448983"/>
          <a:ext cx="520132" cy="52651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-3%</a:t>
          </a:r>
        </a:p>
        <a:p xmlns:a="http://schemas.openxmlformats.org/drawingml/2006/main">
          <a:r>
            <a:rPr lang="en-US" sz="1200" dirty="0"/>
            <a:t>Change</a:t>
          </a:r>
        </a:p>
      </cdr:txBody>
    </cdr:sp>
  </cdr:relSizeAnchor>
</c:userShapes>
</file>

<file path=ppt/drawings/drawing6.xml><?xml version="1.0" encoding="utf-8"?>
<c:userShapes xmlns:c="http://schemas.openxmlformats.org/drawingml/2006/chart">
  <cdr:relSizeAnchor xmlns:cdr="http://schemas.openxmlformats.org/drawingml/2006/chartDrawing">
    <cdr:from>
      <cdr:x>0.1073</cdr:x>
      <cdr:y>0.63861</cdr:y>
    </cdr:from>
    <cdr:to>
      <cdr:x>0.19605</cdr:x>
      <cdr:y>0.75566</cdr:y>
    </cdr:to>
    <cdr:sp macro="" textlink="">
      <cdr:nvSpPr>
        <cdr:cNvPr id="2" name="TextBox 1">
          <a:extLst xmlns:a="http://schemas.openxmlformats.org/drawingml/2006/main">
            <a:ext uri="{FF2B5EF4-FFF2-40B4-BE49-F238E27FC236}">
              <a16:creationId xmlns:a16="http://schemas.microsoft.com/office/drawing/2014/main" id="{A5675B2A-422F-4BAF-8DC8-890D5C5E805C}"/>
            </a:ext>
          </a:extLst>
        </cdr:cNvPr>
        <cdr:cNvSpPr txBox="1"/>
      </cdr:nvSpPr>
      <cdr:spPr>
        <a:xfrm xmlns:a="http://schemas.openxmlformats.org/drawingml/2006/main">
          <a:off x="776771" y="2688589"/>
          <a:ext cx="642454" cy="49276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-9%</a:t>
          </a:r>
        </a:p>
        <a:p xmlns:a="http://schemas.openxmlformats.org/drawingml/2006/main">
          <a:r>
            <a:rPr lang="en-US" sz="1100"/>
            <a:t>Change</a:t>
          </a:r>
        </a:p>
      </cdr:txBody>
    </cdr:sp>
  </cdr:relSizeAnchor>
  <cdr:relSizeAnchor xmlns:cdr="http://schemas.openxmlformats.org/drawingml/2006/chartDrawing">
    <cdr:from>
      <cdr:x>0.25965</cdr:x>
      <cdr:y>0.52576</cdr:y>
    </cdr:from>
    <cdr:to>
      <cdr:x>0.34605</cdr:x>
      <cdr:y>0.64027</cdr:y>
    </cdr:to>
    <cdr:sp macro="" textlink="">
      <cdr:nvSpPr>
        <cdr:cNvPr id="3" name="TextBox 2">
          <a:extLst xmlns:a="http://schemas.openxmlformats.org/drawingml/2006/main">
            <a:ext uri="{FF2B5EF4-FFF2-40B4-BE49-F238E27FC236}">
              <a16:creationId xmlns:a16="http://schemas.microsoft.com/office/drawing/2014/main" id="{C311E379-2E9A-4BE4-BF83-655B8C31431A}"/>
            </a:ext>
          </a:extLst>
        </cdr:cNvPr>
        <cdr:cNvSpPr txBox="1"/>
      </cdr:nvSpPr>
      <cdr:spPr>
        <a:xfrm xmlns:a="http://schemas.openxmlformats.org/drawingml/2006/main">
          <a:off x="1879606" y="2213466"/>
          <a:ext cx="625469" cy="48210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+10%</a:t>
          </a:r>
        </a:p>
        <a:p xmlns:a="http://schemas.openxmlformats.org/drawingml/2006/main">
          <a:r>
            <a:rPr lang="en-US" sz="1100"/>
            <a:t>Change</a:t>
          </a:r>
        </a:p>
      </cdr:txBody>
    </cdr:sp>
  </cdr:relSizeAnchor>
  <cdr:relSizeAnchor xmlns:cdr="http://schemas.openxmlformats.org/drawingml/2006/chartDrawing">
    <cdr:from>
      <cdr:x>0.40551</cdr:x>
      <cdr:y>0.52634</cdr:y>
    </cdr:from>
    <cdr:to>
      <cdr:x>0.48237</cdr:x>
      <cdr:y>0.64355</cdr:y>
    </cdr:to>
    <cdr:sp macro="" textlink="">
      <cdr:nvSpPr>
        <cdr:cNvPr id="4" name="TextBox 3">
          <a:extLst xmlns:a="http://schemas.openxmlformats.org/drawingml/2006/main">
            <a:ext uri="{FF2B5EF4-FFF2-40B4-BE49-F238E27FC236}">
              <a16:creationId xmlns:a16="http://schemas.microsoft.com/office/drawing/2014/main" id="{080C5803-872F-44B4-86C6-BF1510E374D2}"/>
            </a:ext>
          </a:extLst>
        </cdr:cNvPr>
        <cdr:cNvSpPr txBox="1"/>
      </cdr:nvSpPr>
      <cdr:spPr>
        <a:xfrm xmlns:a="http://schemas.openxmlformats.org/drawingml/2006/main">
          <a:off x="3488831" y="2523371"/>
          <a:ext cx="661278" cy="56192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+4%</a:t>
          </a:r>
        </a:p>
        <a:p xmlns:a="http://schemas.openxmlformats.org/drawingml/2006/main">
          <a:r>
            <a:rPr lang="en-US" sz="1100" dirty="0"/>
            <a:t>Change</a:t>
          </a:r>
        </a:p>
      </cdr:txBody>
    </cdr:sp>
  </cdr:relSizeAnchor>
  <cdr:relSizeAnchor xmlns:cdr="http://schemas.openxmlformats.org/drawingml/2006/chartDrawing">
    <cdr:from>
      <cdr:x>0.56511</cdr:x>
      <cdr:y>0.52484</cdr:y>
    </cdr:from>
    <cdr:to>
      <cdr:x>0.65973</cdr:x>
      <cdr:y>0.6418</cdr:y>
    </cdr:to>
    <cdr:sp macro="" textlink="">
      <cdr:nvSpPr>
        <cdr:cNvPr id="5" name="TextBox 4">
          <a:extLst xmlns:a="http://schemas.openxmlformats.org/drawingml/2006/main">
            <a:ext uri="{FF2B5EF4-FFF2-40B4-BE49-F238E27FC236}">
              <a16:creationId xmlns:a16="http://schemas.microsoft.com/office/drawing/2014/main" id="{499896BC-F2EB-428F-9C4B-3DD5B744107C}"/>
            </a:ext>
          </a:extLst>
        </cdr:cNvPr>
        <cdr:cNvSpPr txBox="1"/>
      </cdr:nvSpPr>
      <cdr:spPr>
        <a:xfrm xmlns:a="http://schemas.openxmlformats.org/drawingml/2006/main">
          <a:off x="4862061" y="2516202"/>
          <a:ext cx="814079" cy="56072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+1%</a:t>
          </a:r>
        </a:p>
        <a:p xmlns:a="http://schemas.openxmlformats.org/drawingml/2006/main">
          <a:r>
            <a:rPr lang="en-US" sz="1100" dirty="0"/>
            <a:t>Change</a:t>
          </a:r>
        </a:p>
      </cdr:txBody>
    </cdr:sp>
  </cdr:relSizeAnchor>
  <cdr:relSizeAnchor xmlns:cdr="http://schemas.openxmlformats.org/drawingml/2006/chartDrawing">
    <cdr:from>
      <cdr:x>0.71201</cdr:x>
      <cdr:y>0.64852</cdr:y>
    </cdr:from>
    <cdr:to>
      <cdr:x>0.79737</cdr:x>
      <cdr:y>0.76018</cdr:y>
    </cdr:to>
    <cdr:sp macro="" textlink="">
      <cdr:nvSpPr>
        <cdr:cNvPr id="6" name="TextBox 5">
          <a:extLst xmlns:a="http://schemas.openxmlformats.org/drawingml/2006/main">
            <a:ext uri="{FF2B5EF4-FFF2-40B4-BE49-F238E27FC236}">
              <a16:creationId xmlns:a16="http://schemas.microsoft.com/office/drawing/2014/main" id="{A7F43C5A-6AA0-4D43-B312-E9A74C52896F}"/>
            </a:ext>
          </a:extLst>
        </cdr:cNvPr>
        <cdr:cNvSpPr txBox="1"/>
      </cdr:nvSpPr>
      <cdr:spPr>
        <a:xfrm xmlns:a="http://schemas.openxmlformats.org/drawingml/2006/main">
          <a:off x="5154275" y="2730302"/>
          <a:ext cx="617875" cy="47009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+13%</a:t>
          </a:r>
        </a:p>
        <a:p xmlns:a="http://schemas.openxmlformats.org/drawingml/2006/main">
          <a:r>
            <a:rPr lang="en-US" sz="1100"/>
            <a:t>Change</a:t>
          </a:r>
        </a:p>
      </cdr:txBody>
    </cdr:sp>
  </cdr:relSizeAnchor>
  <cdr:relSizeAnchor xmlns:cdr="http://schemas.openxmlformats.org/drawingml/2006/chartDrawing">
    <cdr:from>
      <cdr:x>0.86511</cdr:x>
      <cdr:y>0.0256</cdr:y>
    </cdr:from>
    <cdr:to>
      <cdr:x>0.94868</cdr:x>
      <cdr:y>0.14932</cdr:y>
    </cdr:to>
    <cdr:sp macro="" textlink="">
      <cdr:nvSpPr>
        <cdr:cNvPr id="8" name="TextBox 1">
          <a:extLst xmlns:a="http://schemas.openxmlformats.org/drawingml/2006/main">
            <a:ext uri="{FF2B5EF4-FFF2-40B4-BE49-F238E27FC236}">
              <a16:creationId xmlns:a16="http://schemas.microsoft.com/office/drawing/2014/main" id="{001EB1D6-9514-4145-A2BC-4C13CB8C056B}"/>
            </a:ext>
          </a:extLst>
        </cdr:cNvPr>
        <cdr:cNvSpPr txBox="1"/>
      </cdr:nvSpPr>
      <cdr:spPr>
        <a:xfrm xmlns:a="http://schemas.openxmlformats.org/drawingml/2006/main">
          <a:off x="6262566" y="107759"/>
          <a:ext cx="604959" cy="52089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a:t>+5%</a:t>
          </a:r>
        </a:p>
        <a:p xmlns:a="http://schemas.openxmlformats.org/drawingml/2006/main">
          <a:r>
            <a:rPr lang="en-US" sz="1100"/>
            <a:t>Change</a:t>
          </a:r>
        </a:p>
      </cdr:txBody>
    </cdr:sp>
  </cdr:relSizeAnchor>
</c:userShapes>
</file>

<file path=ppt/drawings/drawing7.xml><?xml version="1.0" encoding="utf-8"?>
<c:userShapes xmlns:c="http://schemas.openxmlformats.org/drawingml/2006/chart">
  <cdr:relSizeAnchor xmlns:cdr="http://schemas.openxmlformats.org/drawingml/2006/chartDrawing">
    <cdr:from>
      <cdr:x>0.1073</cdr:x>
      <cdr:y>0.63861</cdr:y>
    </cdr:from>
    <cdr:to>
      <cdr:x>0.19605</cdr:x>
      <cdr:y>0.75566</cdr:y>
    </cdr:to>
    <cdr:sp macro="" textlink="">
      <cdr:nvSpPr>
        <cdr:cNvPr id="2" name="TextBox 1">
          <a:extLst xmlns:a="http://schemas.openxmlformats.org/drawingml/2006/main">
            <a:ext uri="{FF2B5EF4-FFF2-40B4-BE49-F238E27FC236}">
              <a16:creationId xmlns:a16="http://schemas.microsoft.com/office/drawing/2014/main" id="{A5675B2A-422F-4BAF-8DC8-890D5C5E805C}"/>
            </a:ext>
          </a:extLst>
        </cdr:cNvPr>
        <cdr:cNvSpPr txBox="1"/>
      </cdr:nvSpPr>
      <cdr:spPr>
        <a:xfrm xmlns:a="http://schemas.openxmlformats.org/drawingml/2006/main">
          <a:off x="776771" y="2688589"/>
          <a:ext cx="642454" cy="49276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a:t>+30%</a:t>
          </a:r>
        </a:p>
        <a:p xmlns:a="http://schemas.openxmlformats.org/drawingml/2006/main">
          <a:r>
            <a:rPr lang="en-US" sz="1200"/>
            <a:t>Change</a:t>
          </a:r>
        </a:p>
      </cdr:txBody>
    </cdr:sp>
  </cdr:relSizeAnchor>
  <cdr:relSizeAnchor xmlns:cdr="http://schemas.openxmlformats.org/drawingml/2006/chartDrawing">
    <cdr:from>
      <cdr:x>0.25965</cdr:x>
      <cdr:y>0.52576</cdr:y>
    </cdr:from>
    <cdr:to>
      <cdr:x>0.34605</cdr:x>
      <cdr:y>0.64027</cdr:y>
    </cdr:to>
    <cdr:sp macro="" textlink="">
      <cdr:nvSpPr>
        <cdr:cNvPr id="3" name="TextBox 2">
          <a:extLst xmlns:a="http://schemas.openxmlformats.org/drawingml/2006/main">
            <a:ext uri="{FF2B5EF4-FFF2-40B4-BE49-F238E27FC236}">
              <a16:creationId xmlns:a16="http://schemas.microsoft.com/office/drawing/2014/main" id="{C311E379-2E9A-4BE4-BF83-655B8C31431A}"/>
            </a:ext>
          </a:extLst>
        </cdr:cNvPr>
        <cdr:cNvSpPr txBox="1"/>
      </cdr:nvSpPr>
      <cdr:spPr>
        <a:xfrm xmlns:a="http://schemas.openxmlformats.org/drawingml/2006/main">
          <a:off x="1879606" y="2213466"/>
          <a:ext cx="625469" cy="48210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+21%</a:t>
          </a:r>
        </a:p>
        <a:p xmlns:a="http://schemas.openxmlformats.org/drawingml/2006/main">
          <a:r>
            <a:rPr lang="en-US" sz="1200" dirty="0"/>
            <a:t>Change</a:t>
          </a:r>
        </a:p>
      </cdr:txBody>
    </cdr:sp>
  </cdr:relSizeAnchor>
  <cdr:relSizeAnchor xmlns:cdr="http://schemas.openxmlformats.org/drawingml/2006/chartDrawing">
    <cdr:from>
      <cdr:x>0.40998</cdr:x>
      <cdr:y>0.53437</cdr:y>
    </cdr:from>
    <cdr:to>
      <cdr:x>0.48684</cdr:x>
      <cdr:y>0.65158</cdr:y>
    </cdr:to>
    <cdr:sp macro="" textlink="">
      <cdr:nvSpPr>
        <cdr:cNvPr id="4" name="TextBox 3">
          <a:extLst xmlns:a="http://schemas.openxmlformats.org/drawingml/2006/main">
            <a:ext uri="{FF2B5EF4-FFF2-40B4-BE49-F238E27FC236}">
              <a16:creationId xmlns:a16="http://schemas.microsoft.com/office/drawing/2014/main" id="{080C5803-872F-44B4-86C6-BF1510E374D2}"/>
            </a:ext>
          </a:extLst>
        </cdr:cNvPr>
        <cdr:cNvSpPr txBox="1"/>
      </cdr:nvSpPr>
      <cdr:spPr>
        <a:xfrm xmlns:a="http://schemas.openxmlformats.org/drawingml/2006/main">
          <a:off x="2967845" y="2249725"/>
          <a:ext cx="556405" cy="49347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+25%</a:t>
          </a:r>
        </a:p>
        <a:p xmlns:a="http://schemas.openxmlformats.org/drawingml/2006/main">
          <a:r>
            <a:rPr lang="en-US" sz="1200" dirty="0"/>
            <a:t>Change</a:t>
          </a:r>
        </a:p>
      </cdr:txBody>
    </cdr:sp>
  </cdr:relSizeAnchor>
  <cdr:relSizeAnchor xmlns:cdr="http://schemas.openxmlformats.org/drawingml/2006/chartDrawing">
    <cdr:from>
      <cdr:x>0.56064</cdr:x>
      <cdr:y>0.53689</cdr:y>
    </cdr:from>
    <cdr:to>
      <cdr:x>0.65526</cdr:x>
      <cdr:y>0.65385</cdr:y>
    </cdr:to>
    <cdr:sp macro="" textlink="">
      <cdr:nvSpPr>
        <cdr:cNvPr id="5" name="TextBox 4">
          <a:extLst xmlns:a="http://schemas.openxmlformats.org/drawingml/2006/main">
            <a:ext uri="{FF2B5EF4-FFF2-40B4-BE49-F238E27FC236}">
              <a16:creationId xmlns:a16="http://schemas.microsoft.com/office/drawing/2014/main" id="{499896BC-F2EB-428F-9C4B-3DD5B744107C}"/>
            </a:ext>
          </a:extLst>
        </cdr:cNvPr>
        <cdr:cNvSpPr txBox="1"/>
      </cdr:nvSpPr>
      <cdr:spPr>
        <a:xfrm xmlns:a="http://schemas.openxmlformats.org/drawingml/2006/main">
          <a:off x="4058503" y="2260324"/>
          <a:ext cx="684947" cy="49240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+15%</a:t>
          </a:r>
        </a:p>
        <a:p xmlns:a="http://schemas.openxmlformats.org/drawingml/2006/main">
          <a:r>
            <a:rPr lang="en-US" sz="1200" dirty="0"/>
            <a:t>Change</a:t>
          </a:r>
        </a:p>
      </cdr:txBody>
    </cdr:sp>
  </cdr:relSizeAnchor>
  <cdr:relSizeAnchor xmlns:cdr="http://schemas.openxmlformats.org/drawingml/2006/chartDrawing">
    <cdr:from>
      <cdr:x>0.72007</cdr:x>
      <cdr:y>0.67691</cdr:y>
    </cdr:from>
    <cdr:to>
      <cdr:x>0.80543</cdr:x>
      <cdr:y>0.78857</cdr:y>
    </cdr:to>
    <cdr:sp macro="" textlink="">
      <cdr:nvSpPr>
        <cdr:cNvPr id="6" name="TextBox 5">
          <a:extLst xmlns:a="http://schemas.openxmlformats.org/drawingml/2006/main">
            <a:ext uri="{FF2B5EF4-FFF2-40B4-BE49-F238E27FC236}">
              <a16:creationId xmlns:a16="http://schemas.microsoft.com/office/drawing/2014/main" id="{A7F43C5A-6AA0-4D43-B312-E9A74C52896F}"/>
            </a:ext>
          </a:extLst>
        </cdr:cNvPr>
        <cdr:cNvSpPr txBox="1"/>
      </cdr:nvSpPr>
      <cdr:spPr>
        <a:xfrm xmlns:a="http://schemas.openxmlformats.org/drawingml/2006/main">
          <a:off x="6243009" y="3471978"/>
          <a:ext cx="740070" cy="5727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a:t>+27%</a:t>
          </a:r>
        </a:p>
        <a:p xmlns:a="http://schemas.openxmlformats.org/drawingml/2006/main">
          <a:r>
            <a:rPr lang="en-US" sz="1200" dirty="0"/>
            <a:t>Change</a:t>
          </a:r>
        </a:p>
      </cdr:txBody>
    </cdr:sp>
  </cdr:relSizeAnchor>
  <cdr:relSizeAnchor xmlns:cdr="http://schemas.openxmlformats.org/drawingml/2006/chartDrawing">
    <cdr:from>
      <cdr:x>0.86511</cdr:x>
      <cdr:y>0.0256</cdr:y>
    </cdr:from>
    <cdr:to>
      <cdr:x>0.94868</cdr:x>
      <cdr:y>0.14932</cdr:y>
    </cdr:to>
    <cdr:sp macro="" textlink="">
      <cdr:nvSpPr>
        <cdr:cNvPr id="8" name="TextBox 1">
          <a:extLst xmlns:a="http://schemas.openxmlformats.org/drawingml/2006/main">
            <a:ext uri="{FF2B5EF4-FFF2-40B4-BE49-F238E27FC236}">
              <a16:creationId xmlns:a16="http://schemas.microsoft.com/office/drawing/2014/main" id="{001EB1D6-9514-4145-A2BC-4C13CB8C056B}"/>
            </a:ext>
          </a:extLst>
        </cdr:cNvPr>
        <cdr:cNvSpPr txBox="1"/>
      </cdr:nvSpPr>
      <cdr:spPr>
        <a:xfrm xmlns:a="http://schemas.openxmlformats.org/drawingml/2006/main">
          <a:off x="6262566" y="107759"/>
          <a:ext cx="604959" cy="52089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t>+8%</a:t>
          </a:r>
        </a:p>
        <a:p xmlns:a="http://schemas.openxmlformats.org/drawingml/2006/main">
          <a:r>
            <a:rPr lang="en-US" sz="1200" dirty="0"/>
            <a:t>Change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8/16/2021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dirty="0"/>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8/16/2021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dirty="0"/>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a:t>
            </a:fld>
            <a:endParaRPr lang="en-US" dirty="0"/>
          </a:p>
        </p:txBody>
      </p:sp>
    </p:spTree>
    <p:extLst>
      <p:ext uri="{BB962C8B-B14F-4D97-AF65-F5344CB8AC3E}">
        <p14:creationId xmlns:p14="http://schemas.microsoft.com/office/powerpoint/2010/main" val="3450952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Registered nursing 16% of fall FTES, ECE 8% and Business 6%. Each increased in share 1% fall 20 over fall 19. Allied Health/Services about 1300 FTES, flat fall to fall.</a:t>
            </a:r>
          </a:p>
        </p:txBody>
      </p:sp>
      <p:sp>
        <p:nvSpPr>
          <p:cNvPr id="4" name="Slide Number Placeholder 3"/>
          <p:cNvSpPr>
            <a:spLocks noGrp="1"/>
          </p:cNvSpPr>
          <p:nvPr>
            <p:ph type="sldNum" sz="quarter" idx="5"/>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2311666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*Data reported in multiple race categories</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14</a:t>
            </a:fld>
            <a:endParaRPr lang="en-US"/>
          </a:p>
        </p:txBody>
      </p:sp>
    </p:spTree>
    <p:extLst>
      <p:ext uri="{BB962C8B-B14F-4D97-AF65-F5344CB8AC3E}">
        <p14:creationId xmlns:p14="http://schemas.microsoft.com/office/powerpoint/2010/main" val="11129121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Darby.</a:t>
            </a:r>
            <a:r>
              <a:rPr lang="en-US" baseline="0" dirty="0"/>
              <a:t> </a:t>
            </a:r>
          </a:p>
          <a:p>
            <a:endParaRPr lang="en-US"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15</a:t>
            </a:fld>
            <a:endParaRPr lang="en-US" dirty="0"/>
          </a:p>
        </p:txBody>
      </p:sp>
    </p:spTree>
    <p:extLst>
      <p:ext uri="{BB962C8B-B14F-4D97-AF65-F5344CB8AC3E}">
        <p14:creationId xmlns:p14="http://schemas.microsoft.com/office/powerpoint/2010/main" val="2917542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17</a:t>
            </a:fld>
            <a:endParaRPr lang="en-US" dirty="0"/>
          </a:p>
        </p:txBody>
      </p:sp>
    </p:spTree>
    <p:extLst>
      <p:ext uri="{BB962C8B-B14F-4D97-AF65-F5344CB8AC3E}">
        <p14:creationId xmlns:p14="http://schemas.microsoft.com/office/powerpoint/2010/main" val="4137208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20</a:t>
            </a:fld>
            <a:endParaRPr lang="en-US" dirty="0"/>
          </a:p>
        </p:txBody>
      </p:sp>
    </p:spTree>
    <p:extLst>
      <p:ext uri="{BB962C8B-B14F-4D97-AF65-F5344CB8AC3E}">
        <p14:creationId xmlns:p14="http://schemas.microsoft.com/office/powerpoint/2010/main" val="751773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Chair Landa</a:t>
            </a:r>
            <a:r>
              <a:rPr lang="en-US" baseline="0" dirty="0"/>
              <a:t> McVicker and members of the board,  I am delighted to be joining you today for a study session on the enrollment situation facing our 34 community and technical colleges. </a:t>
            </a:r>
          </a:p>
          <a:p>
            <a:endParaRPr lang="en-US" baseline="0" dirty="0"/>
          </a:p>
          <a:p>
            <a:r>
              <a:rPr lang="en-US" baseline="0" dirty="0"/>
              <a:t>Our agenda today will consist of a focus on the current enrollment trends, especially noting the impact of COVID. Policy Research Director, Darby Kaikkonen will walk us through the data and share her and her teams’ analysis. </a:t>
            </a:r>
          </a:p>
          <a:p>
            <a:endParaRPr lang="en-US" baseline="0" dirty="0"/>
          </a:p>
          <a:p>
            <a:r>
              <a:rPr lang="en-US" baseline="0" dirty="0"/>
              <a:t>We will then highlight existing select enrollment strategies and will discuss their impact with our Education Division leadership who oversee many of these efforts. </a:t>
            </a:r>
          </a:p>
          <a:p>
            <a:endParaRPr lang="en-US" baseline="0" dirty="0"/>
          </a:p>
          <a:p>
            <a:r>
              <a:rPr lang="en-US" baseline="0" dirty="0"/>
              <a:t>Laura Mc Dowell, our Director of Public Information, will share about the statewide marketing campaign underway and the student surveys associated with the campaign. </a:t>
            </a:r>
          </a:p>
          <a:p>
            <a:endParaRPr lang="en-US" baseline="0" dirty="0"/>
          </a:p>
          <a:p>
            <a:r>
              <a:rPr lang="en-US" baseline="0" dirty="0"/>
              <a:t>We will spend the last half of our time engaging with students who will share with us their opinions of what is working for enrollment strategies and what advice they have for us as we continue to center our energies behind the enrolment crisis. </a:t>
            </a:r>
          </a:p>
          <a:p>
            <a:endParaRPr lang="en-US" baseline="0" dirty="0"/>
          </a:p>
          <a:p>
            <a:r>
              <a:rPr lang="en-US" baseline="0" dirty="0"/>
              <a:t>We look forward to your engagement with each of the presentations—and we encourage your questions and thoughts as we proceed with the presentation. </a:t>
            </a:r>
          </a:p>
          <a:p>
            <a:r>
              <a:rPr lang="en-US" baseline="0" dirty="0"/>
              <a:t>  </a:t>
            </a:r>
          </a:p>
        </p:txBody>
      </p:sp>
      <p:sp>
        <p:nvSpPr>
          <p:cNvPr id="4" name="Slide Number Placeholder 3"/>
          <p:cNvSpPr>
            <a:spLocks noGrp="1"/>
          </p:cNvSpPr>
          <p:nvPr>
            <p:ph type="sldNum" sz="quarter" idx="10"/>
          </p:nvPr>
        </p:nvSpPr>
        <p:spPr/>
        <p:txBody>
          <a:bodyPr/>
          <a:lstStyle/>
          <a:p>
            <a:fld id="{87384A02-D147-49A8-A06D-A5C08FF69055}" type="slidenum">
              <a:rPr lang="en-US" smtClean="0"/>
              <a:t>2</a:t>
            </a:fld>
            <a:endParaRPr lang="en-US" dirty="0"/>
          </a:p>
        </p:txBody>
      </p:sp>
    </p:spTree>
    <p:extLst>
      <p:ext uri="{BB962C8B-B14F-4D97-AF65-F5344CB8AC3E}">
        <p14:creationId xmlns:p14="http://schemas.microsoft.com/office/powerpoint/2010/main" val="4227355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 in 2017, th</a:t>
            </a:r>
            <a:r>
              <a:rPr lang="en-US" baseline="0" dirty="0"/>
              <a:t>e Strategic Enrollment Taskforce was created with the purpose of examining declining enrollment trends in our system and to identify ways to counter those trends, especially for our students of color. </a:t>
            </a:r>
          </a:p>
          <a:p>
            <a:endParaRPr lang="en-US" baseline="0" dirty="0"/>
          </a:p>
          <a:p>
            <a:r>
              <a:rPr lang="en-US" baseline="0" dirty="0"/>
              <a:t>Made up of college leadership and State Board staff, the taskforce focused their energies on 4 areas of —Aligning with K-12 schools, Engaging adult students, Onboarding new students and Keeping returning students.</a:t>
            </a:r>
          </a:p>
          <a:p>
            <a:endParaRPr lang="en-US" baseline="0" dirty="0"/>
          </a:p>
          <a:p>
            <a:r>
              <a:rPr lang="en-US" baseline="0" dirty="0"/>
              <a:t>In 2019 the final report from this taskforce was approved by the State Board. WACTC’s  Education Services Committee, under the leadership of Columbia Basin College President Rebekah Woods, adopted the recommendations outlined in the </a:t>
            </a:r>
            <a:r>
              <a:rPr lang="en-US" baseline="0" dirty="0" err="1"/>
              <a:t>taskforces’</a:t>
            </a:r>
            <a:r>
              <a:rPr lang="en-US" baseline="0" dirty="0"/>
              <a:t> final report into their workplan. Since that time, the Education Services Committee has been working on putting these recommendations into motion.</a:t>
            </a:r>
          </a:p>
          <a:p>
            <a:endParaRPr lang="en-US" baseline="0" dirty="0"/>
          </a:p>
          <a:p>
            <a:r>
              <a:rPr lang="en-US" baseline="0" dirty="0"/>
              <a:t>One of the tangible results coming from this report—is the promising practices exchange—an online repository of enrollment strategies that are taking place on our college campuses. This repository is public and has turned into a webinar series that was held last year and is scheduled for this year as well. </a:t>
            </a:r>
          </a:p>
          <a:p>
            <a:endParaRPr lang="en-US" baseline="0" dirty="0"/>
          </a:p>
          <a:p>
            <a:r>
              <a:rPr lang="en-US" baseline="0" dirty="0"/>
              <a:t>We talked last time about strategies (list them here).</a:t>
            </a:r>
          </a:p>
          <a:p>
            <a:endParaRPr lang="en-US" baseline="0" dirty="0"/>
          </a:p>
          <a:p>
            <a:r>
              <a:rPr lang="en-US" baseline="0" dirty="0"/>
              <a:t>Discuss impact of COVID 19.</a:t>
            </a:r>
          </a:p>
          <a:p>
            <a:endParaRPr lang="en-US" baseline="0" dirty="0"/>
          </a:p>
          <a:p>
            <a:r>
              <a:rPr lang="en-US" baseline="0" dirty="0"/>
              <a:t>I am pleased to turn the presentation over to Darby Kaikkonen, our director of policy research.  </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3</a:t>
            </a:fld>
            <a:endParaRPr lang="en-US" dirty="0"/>
          </a:p>
        </p:txBody>
      </p:sp>
    </p:spTree>
    <p:extLst>
      <p:ext uri="{BB962C8B-B14F-4D97-AF65-F5344CB8AC3E}">
        <p14:creationId xmlns:p14="http://schemas.microsoft.com/office/powerpoint/2010/main" val="2774997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76A1B9-4E40-4E1E-8AB6-365CE8BAC3F0}" type="slidenum">
              <a:rPr lang="en-US" smtClean="0"/>
              <a:t>7</a:t>
            </a:fld>
            <a:endParaRPr lang="en-US"/>
          </a:p>
        </p:txBody>
      </p:sp>
    </p:spTree>
    <p:extLst>
      <p:ext uri="{BB962C8B-B14F-4D97-AF65-F5344CB8AC3E}">
        <p14:creationId xmlns:p14="http://schemas.microsoft.com/office/powerpoint/2010/main" val="99670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76A1B9-4E40-4E1E-8AB6-365CE8BAC3F0}" type="slidenum">
              <a:rPr lang="en-US" smtClean="0"/>
              <a:t>8</a:t>
            </a:fld>
            <a:endParaRPr lang="en-US"/>
          </a:p>
        </p:txBody>
      </p:sp>
    </p:spTree>
    <p:extLst>
      <p:ext uri="{BB962C8B-B14F-4D97-AF65-F5344CB8AC3E}">
        <p14:creationId xmlns:p14="http://schemas.microsoft.com/office/powerpoint/2010/main" val="4019187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76A1B9-4E40-4E1E-8AB6-365CE8BAC3F0}" type="slidenum">
              <a:rPr lang="en-US" smtClean="0"/>
              <a:t>9</a:t>
            </a:fld>
            <a:endParaRPr lang="en-US"/>
          </a:p>
        </p:txBody>
      </p:sp>
    </p:spTree>
    <p:extLst>
      <p:ext uri="{BB962C8B-B14F-4D97-AF65-F5344CB8AC3E}">
        <p14:creationId xmlns:p14="http://schemas.microsoft.com/office/powerpoint/2010/main" val="3165903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4017389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11</a:t>
            </a:fld>
            <a:endParaRPr lang="en-US" dirty="0"/>
          </a:p>
        </p:txBody>
      </p:sp>
    </p:spTree>
    <p:extLst>
      <p:ext uri="{BB962C8B-B14F-4D97-AF65-F5344CB8AC3E}">
        <p14:creationId xmlns:p14="http://schemas.microsoft.com/office/powerpoint/2010/main" val="3560094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reported in multiple race categories</a:t>
            </a:r>
          </a:p>
        </p:txBody>
      </p:sp>
      <p:sp>
        <p:nvSpPr>
          <p:cNvPr id="4" name="Slide Number Placeholder 3"/>
          <p:cNvSpPr>
            <a:spLocks noGrp="1"/>
          </p:cNvSpPr>
          <p:nvPr>
            <p:ph type="sldNum" sz="quarter" idx="5"/>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34697852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8/16/2021</a:t>
            </a:fld>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8/16/2021</a:t>
            </a:fld>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u="sng" kern="1200" dirty="0">
                <a:solidFill>
                  <a:schemeClr val="tx1"/>
                </a:solidFill>
                <a:effectLst/>
                <a:latin typeface="+mn-lt"/>
                <a:ea typeface="+mn-ea"/>
                <a:cs typeface="+mn-cs"/>
              </a:rPr>
              <a:t>CC BY 4.0</a:t>
            </a:r>
            <a:r>
              <a:rPr lang="en-US" sz="750" b="0" i="1" u="none" kern="1200" dirty="0">
                <a:solidFill>
                  <a:schemeClr val="bg1">
                    <a:lumMod val="50000"/>
                  </a:schemeClr>
                </a:solidFill>
                <a:effectLst/>
                <a:latin typeface="+mn-lt"/>
                <a:ea typeface="+mn-ea"/>
                <a:cs typeface="+mn-cs"/>
              </a:rPr>
              <a:t>,</a:t>
            </a:r>
            <a:r>
              <a:rPr lang="en-US" sz="750" b="0" i="1" u="none" kern="1200" baseline="0" dirty="0">
                <a:solidFill>
                  <a:schemeClr val="bg1">
                    <a:lumMod val="50000"/>
                  </a:schemeClr>
                </a:solidFill>
                <a:effectLst/>
                <a:latin typeface="+mn-lt"/>
                <a:ea typeface="+mn-ea"/>
                <a:cs typeface="+mn-cs"/>
              </a:rPr>
              <a:t> except where otherwise noted.</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p:nvPr userDrawn="1"/>
        </p:nvGrpSpPr>
        <p:grpSpPr>
          <a:xfrm>
            <a:off x="973916" y="6435073"/>
            <a:ext cx="480406" cy="228600"/>
            <a:chOff x="973916" y="6435073"/>
            <a:chExt cx="480406" cy="228600"/>
          </a:xfrm>
        </p:grpSpPr>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3916" y="6435073"/>
              <a:ext cx="228600" cy="228600"/>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25722" y="6435073"/>
              <a:ext cx="228600" cy="228600"/>
            </a:xfrm>
            <a:prstGeom prst="rect">
              <a:avLst/>
            </a:prstGeom>
          </p:spPr>
        </p:pic>
      </p:gr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8/16/2021</a:t>
            </a:fld>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8/16/2021</a:t>
            </a:fld>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8/16/2021</a:t>
            </a:fld>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8/16/2021</a:t>
            </a:fld>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8/16/2021</a:t>
            </a:fld>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8/16/2021</a:t>
            </a:fld>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8/16/2021</a:t>
            </a:fld>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8/16/2021</a:t>
            </a:fld>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hyperlink" Target="mailto:cschiffner@sbctc.edu"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3898" y="2863273"/>
            <a:ext cx="8336975" cy="738909"/>
          </a:xfrm>
        </p:spPr>
        <p:txBody>
          <a:bodyPr/>
          <a:lstStyle/>
          <a:p>
            <a:pPr algn="ctr"/>
            <a:r>
              <a:rPr lang="en-US" sz="4000" dirty="0"/>
              <a:t>Addressing the </a:t>
            </a:r>
            <a:br>
              <a:rPr lang="en-US" sz="4000" dirty="0"/>
            </a:br>
            <a:r>
              <a:rPr lang="en-US" sz="4000" dirty="0"/>
              <a:t>Enrollment Crisis</a:t>
            </a:r>
            <a:r>
              <a:rPr lang="en-US" dirty="0"/>
              <a:t>:</a:t>
            </a:r>
            <a:br>
              <a:rPr lang="en-US" dirty="0"/>
            </a:br>
            <a:r>
              <a:rPr lang="en-US" sz="3600" i="1" dirty="0"/>
              <a:t>Opportunities and Challenges</a:t>
            </a:r>
            <a:br>
              <a:rPr lang="en-US" dirty="0"/>
            </a:br>
            <a:br>
              <a:rPr lang="en-US" dirty="0"/>
            </a:br>
            <a:endParaRPr lang="en-US" dirty="0"/>
          </a:p>
        </p:txBody>
      </p:sp>
      <p:sp>
        <p:nvSpPr>
          <p:cNvPr id="2" name="TextBox 1"/>
          <p:cNvSpPr txBox="1"/>
          <p:nvPr/>
        </p:nvSpPr>
        <p:spPr>
          <a:xfrm>
            <a:off x="4110350" y="5529445"/>
            <a:ext cx="4636655" cy="1231106"/>
          </a:xfrm>
          <a:prstGeom prst="rect">
            <a:avLst/>
          </a:prstGeom>
          <a:noFill/>
        </p:spPr>
        <p:txBody>
          <a:bodyPr wrap="square" rtlCol="0">
            <a:spAutoFit/>
          </a:bodyPr>
          <a:lstStyle/>
          <a:p>
            <a:pPr algn="r"/>
            <a:endParaRPr lang="en-US" dirty="0"/>
          </a:p>
          <a:p>
            <a:pPr algn="r"/>
            <a:r>
              <a:rPr lang="en-US" sz="1400" dirty="0"/>
              <a:t>August 26, 2021</a:t>
            </a:r>
          </a:p>
          <a:p>
            <a:pPr algn="r"/>
            <a:r>
              <a:rPr lang="en-US" sz="1400" dirty="0"/>
              <a:t>Education Division</a:t>
            </a:r>
          </a:p>
          <a:p>
            <a:pPr algn="r"/>
            <a:r>
              <a:rPr lang="en-US" sz="1400" dirty="0"/>
              <a:t>State Board for Community and Technical Colleges</a:t>
            </a:r>
          </a:p>
          <a:p>
            <a:pPr algn="r"/>
            <a:endParaRPr lang="en-US" sz="1400" dirty="0"/>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03330-25A0-478E-BE12-702BD2D69745}"/>
              </a:ext>
            </a:extLst>
          </p:cNvPr>
          <p:cNvSpPr>
            <a:spLocks noGrp="1"/>
          </p:cNvSpPr>
          <p:nvPr>
            <p:ph type="title"/>
          </p:nvPr>
        </p:nvSpPr>
        <p:spPr>
          <a:xfrm>
            <a:off x="270165" y="902660"/>
            <a:ext cx="8603669" cy="390208"/>
          </a:xfrm>
        </p:spPr>
        <p:txBody>
          <a:bodyPr/>
          <a:lstStyle/>
          <a:p>
            <a:pPr algn="ctr"/>
            <a:r>
              <a:rPr lang="en-US" sz="2400" dirty="0">
                <a:solidFill>
                  <a:schemeClr val="tx1"/>
                </a:solidFill>
              </a:rPr>
              <a:t>Historical Mission area FTES</a:t>
            </a:r>
          </a:p>
        </p:txBody>
      </p:sp>
      <p:graphicFrame>
        <p:nvGraphicFramePr>
          <p:cNvPr id="12" name="Chart 11" descr="Chart with orange, blue, grey, and yellow graft lines showing historical mission area FTES for Academic Transfer, Prof Tech, BEdA, and Other">
            <a:extLst>
              <a:ext uri="{FF2B5EF4-FFF2-40B4-BE49-F238E27FC236}">
                <a16:creationId xmlns:a16="http://schemas.microsoft.com/office/drawing/2014/main" id="{4477AE56-5717-4C27-991E-347D22FC6503}"/>
              </a:ext>
            </a:extLst>
          </p:cNvPr>
          <p:cNvGraphicFramePr>
            <a:graphicFrameLocks/>
          </p:cNvGraphicFramePr>
          <p:nvPr>
            <p:extLst/>
          </p:nvPr>
        </p:nvGraphicFramePr>
        <p:xfrm>
          <a:off x="134755" y="1292869"/>
          <a:ext cx="8855242" cy="5428606"/>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53E05ACF-79E3-4E6A-AF52-0C9904B8E512}"/>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3118136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Basic education for adults (BEdA) FTES declined 16 percent year over year, with the largest drops in HS and ELA. I-best FTES started to rebound in spring 2021.">
            <a:extLst>
              <a:ext uri="{FF2B5EF4-FFF2-40B4-BE49-F238E27FC236}">
                <a16:creationId xmlns:a16="http://schemas.microsoft.com/office/drawing/2014/main" id="{EA603330-25A0-478E-BE12-702BD2D69745}"/>
              </a:ext>
            </a:extLst>
          </p:cNvPr>
          <p:cNvSpPr>
            <a:spLocks noGrp="1"/>
          </p:cNvSpPr>
          <p:nvPr>
            <p:ph type="title"/>
          </p:nvPr>
        </p:nvSpPr>
        <p:spPr>
          <a:xfrm>
            <a:off x="270165" y="1021243"/>
            <a:ext cx="8603669" cy="390208"/>
          </a:xfrm>
        </p:spPr>
        <p:txBody>
          <a:bodyPr/>
          <a:lstStyle/>
          <a:p>
            <a:r>
              <a:rPr lang="en-US" sz="1600" dirty="0">
                <a:solidFill>
                  <a:schemeClr val="tx1"/>
                </a:solidFill>
              </a:rPr>
              <a:t>Basic education for adults (BEdA) </a:t>
            </a:r>
            <a:r>
              <a:rPr lang="en-US" sz="1600" dirty="0" err="1">
                <a:solidFill>
                  <a:schemeClr val="tx1"/>
                </a:solidFill>
              </a:rPr>
              <a:t>fteS</a:t>
            </a:r>
            <a:r>
              <a:rPr lang="en-US" sz="1600" dirty="0">
                <a:solidFill>
                  <a:schemeClr val="tx1"/>
                </a:solidFill>
              </a:rPr>
              <a:t> declined 16 percent year over year, with the largest drops in HS and ELA. I-best FTES started to rebound in spring 2021.</a:t>
            </a:r>
          </a:p>
        </p:txBody>
      </p:sp>
      <p:graphicFrame>
        <p:nvGraphicFramePr>
          <p:cNvPr id="9" name="Chart 8" descr="Chart with dark blue and light blue scale lines showing Basic education for adults (BEdA) FTES declined 16 percent year over year, with the largest drops in HS and ELA. I-best FTES started to rebound in spring 2021.">
            <a:extLst>
              <a:ext uri="{FF2B5EF4-FFF2-40B4-BE49-F238E27FC236}">
                <a16:creationId xmlns:a16="http://schemas.microsoft.com/office/drawing/2014/main" id="{84D9F60F-081D-4667-9DA1-EAC355DB746F}"/>
              </a:ext>
            </a:extLst>
          </p:cNvPr>
          <p:cNvGraphicFramePr>
            <a:graphicFrameLocks/>
          </p:cNvGraphicFramePr>
          <p:nvPr>
            <p:extLst>
              <p:ext uri="{D42A27DB-BD31-4B8C-83A1-F6EECF244321}">
                <p14:modId xmlns:p14="http://schemas.microsoft.com/office/powerpoint/2010/main" val="3354658798"/>
              </p:ext>
            </p:extLst>
          </p:nvPr>
        </p:nvGraphicFramePr>
        <p:xfrm>
          <a:off x="270166" y="1520792"/>
          <a:ext cx="8603668" cy="5120639"/>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53E05ACF-79E3-4E6A-AF52-0C9904B8E512}"/>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3891112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03330-25A0-478E-BE12-702BD2D69745}"/>
              </a:ext>
            </a:extLst>
          </p:cNvPr>
          <p:cNvSpPr>
            <a:spLocks noGrp="1"/>
          </p:cNvSpPr>
          <p:nvPr>
            <p:ph type="title"/>
          </p:nvPr>
        </p:nvSpPr>
        <p:spPr>
          <a:xfrm>
            <a:off x="270165" y="1063688"/>
            <a:ext cx="8690955" cy="390208"/>
          </a:xfrm>
        </p:spPr>
        <p:txBody>
          <a:bodyPr/>
          <a:lstStyle/>
          <a:p>
            <a:r>
              <a:rPr lang="en-US" sz="1400" dirty="0">
                <a:solidFill>
                  <a:schemeClr val="tx1"/>
                </a:solidFill>
              </a:rPr>
              <a:t>Academic transfer FTES decreased by six percent and Running start </a:t>
            </a:r>
            <a:r>
              <a:rPr lang="en-US" sz="1400" dirty="0" err="1">
                <a:solidFill>
                  <a:schemeClr val="tx1"/>
                </a:solidFill>
              </a:rPr>
              <a:t>fteS</a:t>
            </a:r>
            <a:r>
              <a:rPr lang="en-US" sz="1400" dirty="0">
                <a:solidFill>
                  <a:schemeClr val="tx1"/>
                </a:solidFill>
              </a:rPr>
              <a:t> increased one percent year over year. Similar to the overall enrollment trends, there were fewer American Indian/Alaska native running start students in 2020-21 </a:t>
            </a:r>
          </a:p>
        </p:txBody>
      </p:sp>
      <p:graphicFrame>
        <p:nvGraphicFramePr>
          <p:cNvPr id="6" name="Chart 5" descr="Chart with dark blue and light blue scale lines showing Running Start participation by race/ethnicity">
            <a:extLst>
              <a:ext uri="{FF2B5EF4-FFF2-40B4-BE49-F238E27FC236}">
                <a16:creationId xmlns:a16="http://schemas.microsoft.com/office/drawing/2014/main" id="{4CCB862C-60E7-48AE-A58D-F6CD37C78578}"/>
              </a:ext>
            </a:extLst>
          </p:cNvPr>
          <p:cNvGraphicFramePr>
            <a:graphicFrameLocks/>
          </p:cNvGraphicFramePr>
          <p:nvPr>
            <p:extLst/>
          </p:nvPr>
        </p:nvGraphicFramePr>
        <p:xfrm>
          <a:off x="227144" y="1689734"/>
          <a:ext cx="8646689" cy="503174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6BE6994-E167-4959-9B75-F66A67E0C562}"/>
              </a:ext>
            </a:extLst>
          </p:cNvPr>
          <p:cNvSpPr txBox="1"/>
          <p:nvPr/>
        </p:nvSpPr>
        <p:spPr>
          <a:xfrm>
            <a:off x="2281516" y="1934678"/>
            <a:ext cx="4668252" cy="369332"/>
          </a:xfrm>
          <a:prstGeom prst="rect">
            <a:avLst/>
          </a:prstGeom>
          <a:noFill/>
        </p:spPr>
        <p:txBody>
          <a:bodyPr wrap="square" rtlCol="0">
            <a:spAutoFit/>
          </a:bodyPr>
          <a:lstStyle/>
          <a:p>
            <a:r>
              <a:rPr lang="en-US" dirty="0"/>
              <a:t>Running Start participation by race/ethnicity*</a:t>
            </a:r>
          </a:p>
        </p:txBody>
      </p:sp>
      <p:sp>
        <p:nvSpPr>
          <p:cNvPr id="4" name="Slide Number Placeholder 3">
            <a:extLst>
              <a:ext uri="{FF2B5EF4-FFF2-40B4-BE49-F238E27FC236}">
                <a16:creationId xmlns:a16="http://schemas.microsoft.com/office/drawing/2014/main" id="{53E05ACF-79E3-4E6A-AF52-0C9904B8E512}"/>
              </a:ext>
            </a:extLst>
          </p:cNvPr>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2746194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03330-25A0-478E-BE12-702BD2D69745}"/>
              </a:ext>
            </a:extLst>
          </p:cNvPr>
          <p:cNvSpPr>
            <a:spLocks noGrp="1"/>
          </p:cNvSpPr>
          <p:nvPr>
            <p:ph type="title"/>
          </p:nvPr>
        </p:nvSpPr>
        <p:spPr>
          <a:xfrm>
            <a:off x="270165" y="1063688"/>
            <a:ext cx="8603669" cy="390208"/>
          </a:xfrm>
        </p:spPr>
        <p:txBody>
          <a:bodyPr/>
          <a:lstStyle/>
          <a:p>
            <a:r>
              <a:rPr lang="en-US" sz="1600" dirty="0">
                <a:solidFill>
                  <a:schemeClr val="tx1"/>
                </a:solidFill>
              </a:rPr>
              <a:t>Professional-technical FTES declined 13 percent; worker retraining recovered spring 2021; top 3 enrolled programs remain the same with declines in service professions </a:t>
            </a:r>
          </a:p>
        </p:txBody>
      </p:sp>
      <p:graphicFrame>
        <p:nvGraphicFramePr>
          <p:cNvPr id="3" name="Table 2">
            <a:extLst>
              <a:ext uri="{FF2B5EF4-FFF2-40B4-BE49-F238E27FC236}">
                <a16:creationId xmlns:a16="http://schemas.microsoft.com/office/drawing/2014/main" id="{9FE4375D-8822-45F9-AE84-886E74C3F566}"/>
              </a:ext>
              <a:ext uri="{C183D7F6-B498-43B3-948B-1728B52AA6E4}">
                <adec:decorative xmlns:adec="http://schemas.microsoft.com/office/drawing/2017/decorative" val="0"/>
              </a:ext>
            </a:extLst>
          </p:cNvPr>
          <p:cNvGraphicFramePr>
            <a:graphicFrameLocks noGrp="1"/>
          </p:cNvGraphicFramePr>
          <p:nvPr>
            <p:extLst/>
          </p:nvPr>
        </p:nvGraphicFramePr>
        <p:xfrm>
          <a:off x="5189366" y="1641616"/>
          <a:ext cx="3715534" cy="4590284"/>
        </p:xfrm>
        <a:graphic>
          <a:graphicData uri="http://schemas.openxmlformats.org/drawingml/2006/table">
            <a:tbl>
              <a:tblPr firstRow="1" bandRow="1">
                <a:tableStyleId>{073A0DAA-6AF3-43AB-8588-CEC1D06C72B9}</a:tableStyleId>
              </a:tblPr>
              <a:tblGrid>
                <a:gridCol w="2108361">
                  <a:extLst>
                    <a:ext uri="{9D8B030D-6E8A-4147-A177-3AD203B41FA5}">
                      <a16:colId xmlns:a16="http://schemas.microsoft.com/office/drawing/2014/main" val="1817199258"/>
                    </a:ext>
                  </a:extLst>
                </a:gridCol>
                <a:gridCol w="1607173">
                  <a:extLst>
                    <a:ext uri="{9D8B030D-6E8A-4147-A177-3AD203B41FA5}">
                      <a16:colId xmlns:a16="http://schemas.microsoft.com/office/drawing/2014/main" val="1290656195"/>
                    </a:ext>
                  </a:extLst>
                </a:gridCol>
              </a:tblGrid>
              <a:tr h="593442">
                <a:tc>
                  <a:txBody>
                    <a:bodyPr/>
                    <a:lstStyle/>
                    <a:p>
                      <a:r>
                        <a:rPr lang="en-US" sz="1400" dirty="0"/>
                        <a:t>Program</a:t>
                      </a:r>
                    </a:p>
                  </a:txBody>
                  <a:tcPr/>
                </a:tc>
                <a:tc>
                  <a:txBody>
                    <a:bodyPr/>
                    <a:lstStyle/>
                    <a:p>
                      <a:r>
                        <a:rPr lang="en-US" sz="1400" dirty="0"/>
                        <a:t>Fall 2020 to 2021 Percent change</a:t>
                      </a:r>
                    </a:p>
                  </a:txBody>
                  <a:tcPr/>
                </a:tc>
                <a:extLst>
                  <a:ext uri="{0D108BD9-81ED-4DB2-BD59-A6C34878D82A}">
                    <a16:rowId xmlns:a16="http://schemas.microsoft.com/office/drawing/2014/main" val="1556917348"/>
                  </a:ext>
                </a:extLst>
              </a:tr>
              <a:tr h="320331">
                <a:tc gridSpan="2">
                  <a:txBody>
                    <a:bodyPr/>
                    <a:lstStyle/>
                    <a:p>
                      <a:r>
                        <a:rPr lang="en-US" sz="1400" b="1" dirty="0"/>
                        <a:t>Top 3 enrolled programs</a:t>
                      </a:r>
                    </a:p>
                  </a:txBody>
                  <a:tcPr>
                    <a:lnR w="12700" cap="flat" cmpd="sng" algn="ctr">
                      <a:solidFill>
                        <a:schemeClr val="bg1">
                          <a:lumMod val="75000"/>
                        </a:schemeClr>
                      </a:solidFill>
                      <a:prstDash val="solid"/>
                      <a:round/>
                      <a:headEnd type="none" w="med" len="med"/>
                      <a:tailEnd type="none" w="med" len="med"/>
                    </a:lnR>
                  </a:tcPr>
                </a:tc>
                <a:tc hMerge="1">
                  <a:txBody>
                    <a:bodyPr/>
                    <a:lstStyle/>
                    <a:p>
                      <a:endParaRPr lang="en-US" sz="1400" dirty="0"/>
                    </a:p>
                  </a:txBody>
                  <a:tcPr/>
                </a:tc>
                <a:extLst>
                  <a:ext uri="{0D108BD9-81ED-4DB2-BD59-A6C34878D82A}">
                    <a16:rowId xmlns:a16="http://schemas.microsoft.com/office/drawing/2014/main" val="261631788"/>
                  </a:ext>
                </a:extLst>
              </a:tr>
              <a:tr h="321768">
                <a:tc>
                  <a:txBody>
                    <a:bodyPr/>
                    <a:lstStyle/>
                    <a:p>
                      <a:r>
                        <a:rPr lang="en-US" sz="1400" dirty="0"/>
                        <a:t>Registered Nursing</a:t>
                      </a:r>
                    </a:p>
                  </a:txBody>
                  <a:tcPr/>
                </a:tc>
                <a:tc>
                  <a:txBody>
                    <a:bodyPr/>
                    <a:lstStyle/>
                    <a:p>
                      <a:r>
                        <a:rPr lang="en-US" sz="1400" dirty="0"/>
                        <a:t>-10%</a:t>
                      </a:r>
                    </a:p>
                  </a:txBody>
                  <a:tcPr/>
                </a:tc>
                <a:extLst>
                  <a:ext uri="{0D108BD9-81ED-4DB2-BD59-A6C34878D82A}">
                    <a16:rowId xmlns:a16="http://schemas.microsoft.com/office/drawing/2014/main" val="2293287866"/>
                  </a:ext>
                </a:extLst>
              </a:tr>
              <a:tr h="320331">
                <a:tc>
                  <a:txBody>
                    <a:bodyPr/>
                    <a:lstStyle/>
                    <a:p>
                      <a:r>
                        <a:rPr lang="en-US" sz="1400" dirty="0"/>
                        <a:t>Early Childhood Ed.</a:t>
                      </a:r>
                    </a:p>
                  </a:txBody>
                  <a:tcPr/>
                </a:tc>
                <a:tc>
                  <a:txBody>
                    <a:bodyPr/>
                    <a:lstStyle/>
                    <a:p>
                      <a:r>
                        <a:rPr lang="en-US" sz="1400" dirty="0"/>
                        <a:t>-8%</a:t>
                      </a:r>
                    </a:p>
                  </a:txBody>
                  <a:tcPr/>
                </a:tc>
                <a:extLst>
                  <a:ext uri="{0D108BD9-81ED-4DB2-BD59-A6C34878D82A}">
                    <a16:rowId xmlns:a16="http://schemas.microsoft.com/office/drawing/2014/main" val="3623952581"/>
                  </a:ext>
                </a:extLst>
              </a:tr>
              <a:tr h="355276">
                <a:tc>
                  <a:txBody>
                    <a:bodyPr/>
                    <a:lstStyle/>
                    <a:p>
                      <a:r>
                        <a:rPr lang="en-US" sz="1400" dirty="0"/>
                        <a:t>Business Admin &amp; </a:t>
                      </a:r>
                      <a:r>
                        <a:rPr lang="en-US" sz="1400" dirty="0" err="1"/>
                        <a:t>Mgmt</a:t>
                      </a:r>
                      <a:endParaRPr lang="en-US" sz="1400" dirty="0"/>
                    </a:p>
                  </a:txBody>
                  <a:tcPr/>
                </a:tc>
                <a:tc>
                  <a:txBody>
                    <a:bodyPr/>
                    <a:lstStyle/>
                    <a:p>
                      <a:r>
                        <a:rPr lang="en-US" sz="1400" dirty="0"/>
                        <a:t>-7%</a:t>
                      </a:r>
                    </a:p>
                  </a:txBody>
                  <a:tcPr/>
                </a:tc>
                <a:extLst>
                  <a:ext uri="{0D108BD9-81ED-4DB2-BD59-A6C34878D82A}">
                    <a16:rowId xmlns:a16="http://schemas.microsoft.com/office/drawing/2014/main" val="2932273916"/>
                  </a:ext>
                </a:extLst>
              </a:tr>
              <a:tr h="331980">
                <a:tc gridSpan="2">
                  <a:txBody>
                    <a:bodyPr/>
                    <a:lstStyle/>
                    <a:p>
                      <a:r>
                        <a:rPr lang="en-US" sz="1400" b="1" dirty="0"/>
                        <a:t>Programs with enrollment increase</a:t>
                      </a:r>
                    </a:p>
                  </a:txBody>
                  <a:tcPr/>
                </a:tc>
                <a:tc hMerge="1">
                  <a:txBody>
                    <a:bodyPr/>
                    <a:lstStyle/>
                    <a:p>
                      <a:endParaRPr lang="en-US" sz="1400" dirty="0"/>
                    </a:p>
                  </a:txBody>
                  <a:tcPr/>
                </a:tc>
                <a:extLst>
                  <a:ext uri="{0D108BD9-81ED-4DB2-BD59-A6C34878D82A}">
                    <a16:rowId xmlns:a16="http://schemas.microsoft.com/office/drawing/2014/main" val="3844420039"/>
                  </a:ext>
                </a:extLst>
              </a:tr>
              <a:tr h="320331">
                <a:tc>
                  <a:txBody>
                    <a:bodyPr/>
                    <a:lstStyle/>
                    <a:p>
                      <a:r>
                        <a:rPr lang="en-US" sz="1400" b="0" dirty="0"/>
                        <a:t>Legal/Paralegal</a:t>
                      </a:r>
                    </a:p>
                  </a:txBody>
                  <a:tcPr/>
                </a:tc>
                <a:tc>
                  <a:txBody>
                    <a:bodyPr/>
                    <a:lstStyle/>
                    <a:p>
                      <a:r>
                        <a:rPr lang="en-US" sz="1400" b="0" dirty="0"/>
                        <a:t>+9%</a:t>
                      </a:r>
                      <a:endParaRPr lang="en-US" b="0" dirty="0"/>
                    </a:p>
                  </a:txBody>
                  <a:tcPr/>
                </a:tc>
                <a:extLst>
                  <a:ext uri="{0D108BD9-81ED-4DB2-BD59-A6C34878D82A}">
                    <a16:rowId xmlns:a16="http://schemas.microsoft.com/office/drawing/2014/main" val="4247359588"/>
                  </a:ext>
                </a:extLst>
              </a:tr>
              <a:tr h="366925">
                <a:tc>
                  <a:txBody>
                    <a:bodyPr/>
                    <a:lstStyle/>
                    <a:p>
                      <a:r>
                        <a:rPr lang="en-US" sz="1400" b="0" dirty="0"/>
                        <a:t>Marketing </a:t>
                      </a:r>
                      <a:r>
                        <a:rPr lang="en-US" sz="1400" b="0" dirty="0" err="1"/>
                        <a:t>Mgmt</a:t>
                      </a:r>
                      <a:endParaRPr lang="en-US" sz="1400" b="0" dirty="0"/>
                    </a:p>
                  </a:txBody>
                  <a:tcPr/>
                </a:tc>
                <a:tc>
                  <a:txBody>
                    <a:bodyPr/>
                    <a:lstStyle/>
                    <a:p>
                      <a:r>
                        <a:rPr lang="en-US" sz="1400" dirty="0"/>
                        <a:t>+6%</a:t>
                      </a:r>
                    </a:p>
                  </a:txBody>
                  <a:tcPr/>
                </a:tc>
                <a:extLst>
                  <a:ext uri="{0D108BD9-81ED-4DB2-BD59-A6C34878D82A}">
                    <a16:rowId xmlns:a16="http://schemas.microsoft.com/office/drawing/2014/main" val="149891461"/>
                  </a:ext>
                </a:extLst>
              </a:tr>
              <a:tr h="331980">
                <a:tc>
                  <a:txBody>
                    <a:bodyPr/>
                    <a:lstStyle/>
                    <a:p>
                      <a:r>
                        <a:rPr lang="en-US" sz="1400" b="0" dirty="0"/>
                        <a:t>Computer/Info System</a:t>
                      </a:r>
                    </a:p>
                  </a:txBody>
                  <a:tcPr/>
                </a:tc>
                <a:tc>
                  <a:txBody>
                    <a:bodyPr/>
                    <a:lstStyle/>
                    <a:p>
                      <a:r>
                        <a:rPr lang="en-US" sz="1400" dirty="0"/>
                        <a:t>+3%</a:t>
                      </a:r>
                    </a:p>
                  </a:txBody>
                  <a:tcPr/>
                </a:tc>
                <a:extLst>
                  <a:ext uri="{0D108BD9-81ED-4DB2-BD59-A6C34878D82A}">
                    <a16:rowId xmlns:a16="http://schemas.microsoft.com/office/drawing/2014/main" val="3509208278"/>
                  </a:ext>
                </a:extLst>
              </a:tr>
              <a:tr h="33198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Programs with largest enrollment decline</a:t>
                      </a:r>
                      <a:endParaRPr lang="en-US" sz="1400" b="0" dirty="0"/>
                    </a:p>
                  </a:txBody>
                  <a:tcPr/>
                </a:tc>
                <a:tc hMerge="1">
                  <a:txBody>
                    <a:bodyPr/>
                    <a:lstStyle/>
                    <a:p>
                      <a:endParaRPr lang="en-US" sz="1400" dirty="0"/>
                    </a:p>
                  </a:txBody>
                  <a:tcPr/>
                </a:tc>
                <a:extLst>
                  <a:ext uri="{0D108BD9-81ED-4DB2-BD59-A6C34878D82A}">
                    <a16:rowId xmlns:a16="http://schemas.microsoft.com/office/drawing/2014/main" val="2614996403"/>
                  </a:ext>
                </a:extLst>
              </a:tr>
              <a:tr h="331980">
                <a:tc>
                  <a:txBody>
                    <a:bodyPr/>
                    <a:lstStyle/>
                    <a:p>
                      <a:r>
                        <a:rPr lang="en-US" sz="1400" b="0" dirty="0"/>
                        <a:t>Welding Technology</a:t>
                      </a:r>
                    </a:p>
                  </a:txBody>
                  <a:tcPr/>
                </a:tc>
                <a:tc>
                  <a:txBody>
                    <a:bodyPr/>
                    <a:lstStyle/>
                    <a:p>
                      <a:r>
                        <a:rPr lang="en-US" sz="1400" b="0" dirty="0"/>
                        <a:t>-26%</a:t>
                      </a:r>
                      <a:endParaRPr lang="en-US" b="0" dirty="0"/>
                    </a:p>
                  </a:txBody>
                  <a:tcPr/>
                </a:tc>
                <a:extLst>
                  <a:ext uri="{0D108BD9-81ED-4DB2-BD59-A6C34878D82A}">
                    <a16:rowId xmlns:a16="http://schemas.microsoft.com/office/drawing/2014/main" val="2532854193"/>
                  </a:ext>
                </a:extLst>
              </a:tr>
              <a:tr h="331980">
                <a:tc>
                  <a:txBody>
                    <a:bodyPr/>
                    <a:lstStyle/>
                    <a:p>
                      <a:r>
                        <a:rPr lang="en-US" sz="1400" b="0" dirty="0"/>
                        <a:t>Criminal Justice/Law </a:t>
                      </a:r>
                      <a:r>
                        <a:rPr lang="en-US" sz="1400" b="0" dirty="0" err="1"/>
                        <a:t>Enf</a:t>
                      </a:r>
                      <a:r>
                        <a:rPr lang="en-US" sz="1400" b="0" dirty="0"/>
                        <a:t>.</a:t>
                      </a:r>
                    </a:p>
                  </a:txBody>
                  <a:tcPr/>
                </a:tc>
                <a:tc>
                  <a:txBody>
                    <a:bodyPr/>
                    <a:lstStyle/>
                    <a:p>
                      <a:r>
                        <a:rPr lang="en-US" sz="1400" dirty="0"/>
                        <a:t>-26%</a:t>
                      </a:r>
                    </a:p>
                  </a:txBody>
                  <a:tcPr/>
                </a:tc>
                <a:extLst>
                  <a:ext uri="{0D108BD9-81ED-4DB2-BD59-A6C34878D82A}">
                    <a16:rowId xmlns:a16="http://schemas.microsoft.com/office/drawing/2014/main" val="1025679190"/>
                  </a:ext>
                </a:extLst>
              </a:tr>
              <a:tr h="331980">
                <a:tc>
                  <a:txBody>
                    <a:bodyPr/>
                    <a:lstStyle/>
                    <a:p>
                      <a:r>
                        <a:rPr lang="en-US" sz="1400" b="0" dirty="0"/>
                        <a:t>Culinary Arts</a:t>
                      </a:r>
                    </a:p>
                  </a:txBody>
                  <a:tcPr/>
                </a:tc>
                <a:tc>
                  <a:txBody>
                    <a:bodyPr/>
                    <a:lstStyle/>
                    <a:p>
                      <a:r>
                        <a:rPr lang="en-US" sz="1400" dirty="0"/>
                        <a:t>-20%</a:t>
                      </a:r>
                    </a:p>
                  </a:txBody>
                  <a:tcPr/>
                </a:tc>
                <a:extLst>
                  <a:ext uri="{0D108BD9-81ED-4DB2-BD59-A6C34878D82A}">
                    <a16:rowId xmlns:a16="http://schemas.microsoft.com/office/drawing/2014/main" val="2864970425"/>
                  </a:ext>
                </a:extLst>
              </a:tr>
            </a:tbl>
          </a:graphicData>
        </a:graphic>
      </p:graphicFrame>
      <p:graphicFrame>
        <p:nvGraphicFramePr>
          <p:cNvPr id="6" name="Chart 5" descr="Chart with a blue line showing the decline or Worker Retraining FTES">
            <a:extLst>
              <a:ext uri="{FF2B5EF4-FFF2-40B4-BE49-F238E27FC236}">
                <a16:creationId xmlns:a16="http://schemas.microsoft.com/office/drawing/2014/main" id="{C01B533C-08A2-4458-A3B8-881D16374C63}"/>
              </a:ext>
            </a:extLst>
          </p:cNvPr>
          <p:cNvGraphicFramePr>
            <a:graphicFrameLocks/>
          </p:cNvGraphicFramePr>
          <p:nvPr>
            <p:extLst/>
          </p:nvPr>
        </p:nvGraphicFramePr>
        <p:xfrm>
          <a:off x="89615" y="1869570"/>
          <a:ext cx="5140520" cy="451958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9D1F04EE-0D85-4B3F-9C22-ACC7F6B5AC19}"/>
              </a:ext>
            </a:extLst>
          </p:cNvPr>
          <p:cNvSpPr txBox="1"/>
          <p:nvPr/>
        </p:nvSpPr>
        <p:spPr>
          <a:xfrm>
            <a:off x="1962756" y="2061768"/>
            <a:ext cx="2562650" cy="369332"/>
          </a:xfrm>
          <a:prstGeom prst="rect">
            <a:avLst/>
          </a:prstGeom>
          <a:noFill/>
        </p:spPr>
        <p:txBody>
          <a:bodyPr wrap="square" rtlCol="0">
            <a:spAutoFit/>
          </a:bodyPr>
          <a:lstStyle/>
          <a:p>
            <a:r>
              <a:rPr lang="en-US" dirty="0"/>
              <a:t>Worker Retraining FTES</a:t>
            </a:r>
          </a:p>
        </p:txBody>
      </p:sp>
      <p:sp>
        <p:nvSpPr>
          <p:cNvPr id="4" name="Slide Number Placeholder 3">
            <a:extLst>
              <a:ext uri="{FF2B5EF4-FFF2-40B4-BE49-F238E27FC236}">
                <a16:creationId xmlns:a16="http://schemas.microsoft.com/office/drawing/2014/main" id="{53E05ACF-79E3-4E6A-AF52-0C9904B8E512}"/>
              </a:ext>
            </a:extLst>
          </p:cNvPr>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183488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03330-25A0-478E-BE12-702BD2D69745}"/>
              </a:ext>
              <a:ext uri="{C183D7F6-B498-43B3-948B-1728B52AA6E4}">
                <adec:decorative xmlns:adec="http://schemas.microsoft.com/office/drawing/2017/decorative" val="1"/>
              </a:ext>
            </a:extLst>
          </p:cNvPr>
          <p:cNvSpPr>
            <a:spLocks noGrp="1"/>
          </p:cNvSpPr>
          <p:nvPr>
            <p:ph type="title"/>
          </p:nvPr>
        </p:nvSpPr>
        <p:spPr>
          <a:xfrm>
            <a:off x="170815" y="935556"/>
            <a:ext cx="8603669" cy="390208"/>
          </a:xfrm>
        </p:spPr>
        <p:txBody>
          <a:bodyPr/>
          <a:lstStyle/>
          <a:p>
            <a:r>
              <a:rPr lang="en-US" sz="1600" dirty="0">
                <a:solidFill>
                  <a:schemeClr val="tx1"/>
                </a:solidFill>
              </a:rPr>
              <a:t>Applied baccalaureate </a:t>
            </a:r>
            <a:r>
              <a:rPr lang="en-US" sz="1600" dirty="0" err="1">
                <a:solidFill>
                  <a:schemeClr val="tx1"/>
                </a:solidFill>
              </a:rPr>
              <a:t>fteS</a:t>
            </a:r>
            <a:r>
              <a:rPr lang="en-US" sz="1600" dirty="0">
                <a:solidFill>
                  <a:schemeClr val="tx1"/>
                </a:solidFill>
              </a:rPr>
              <a:t> increased 12 percent to nearly 5,000 with largest gains for students of color</a:t>
            </a:r>
          </a:p>
        </p:txBody>
      </p:sp>
      <p:graphicFrame>
        <p:nvGraphicFramePr>
          <p:cNvPr id="7" name="Chart 6" descr="Chart with dark blue and light blue scale lines showing data reported in multiple race categories for Applied Baccalaureate FTES increase of 12 percent to nearly 5,000 with largest gains for students of color">
            <a:extLst>
              <a:ext uri="{FF2B5EF4-FFF2-40B4-BE49-F238E27FC236}">
                <a16:creationId xmlns:a16="http://schemas.microsoft.com/office/drawing/2014/main" id="{0048EB47-0946-4A3D-BF40-2B89C5774F51}"/>
              </a:ext>
            </a:extLst>
          </p:cNvPr>
          <p:cNvGraphicFramePr>
            <a:graphicFrameLocks/>
          </p:cNvGraphicFramePr>
          <p:nvPr>
            <p:extLst/>
          </p:nvPr>
        </p:nvGraphicFramePr>
        <p:xfrm>
          <a:off x="270166" y="1473524"/>
          <a:ext cx="8669988" cy="5129176"/>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53E05ACF-79E3-4E6A-AF52-0C9904B8E512}"/>
              </a:ext>
            </a:extLst>
          </p:cNvPr>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3365413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146" y="1431636"/>
            <a:ext cx="10605209" cy="658094"/>
          </a:xfrm>
        </p:spPr>
        <p:txBody>
          <a:bodyPr/>
          <a:lstStyle/>
          <a:p>
            <a:pPr algn="ctr"/>
            <a:r>
              <a:rPr lang="en-US" dirty="0"/>
              <a:t>Emerging Promising Practices: </a:t>
            </a:r>
            <a:br>
              <a:rPr lang="en-US" dirty="0"/>
            </a:br>
            <a:r>
              <a:rPr lang="en-US" sz="2800" i="1" dirty="0"/>
              <a:t>Education Division Directors Panel on strategies</a:t>
            </a:r>
            <a:br>
              <a:rPr lang="en-US" dirty="0"/>
            </a:br>
            <a:endParaRPr lang="en-US" dirty="0"/>
          </a:p>
        </p:txBody>
      </p:sp>
      <p:sp>
        <p:nvSpPr>
          <p:cNvPr id="3" name="Content Placeholder 2"/>
          <p:cNvSpPr>
            <a:spLocks noGrp="1"/>
          </p:cNvSpPr>
          <p:nvPr>
            <p:ph idx="1"/>
          </p:nvPr>
        </p:nvSpPr>
        <p:spPr>
          <a:xfrm>
            <a:off x="304800" y="2521527"/>
            <a:ext cx="8760542" cy="3650674"/>
          </a:xfrm>
        </p:spPr>
        <p:txBody>
          <a:bodyPr/>
          <a:lstStyle/>
          <a:p>
            <a:pPr marL="0" indent="0">
              <a:buNone/>
            </a:pPr>
            <a:r>
              <a:rPr lang="en-US" dirty="0"/>
              <a:t>Joe Holliday, Director of Student Services &amp; Supports</a:t>
            </a:r>
          </a:p>
          <a:p>
            <a:pPr marL="0" indent="0">
              <a:buNone/>
            </a:pPr>
            <a:r>
              <a:rPr lang="en-US" dirty="0"/>
              <a:t>Will Durden, Director of Basic Education for Adults</a:t>
            </a:r>
          </a:p>
          <a:p>
            <a:pPr marL="0" indent="0">
              <a:buNone/>
            </a:pPr>
            <a:r>
              <a:rPr lang="en-US" dirty="0"/>
              <a:t>Nicole Hopkins, I-BEST Policy Associate</a:t>
            </a:r>
          </a:p>
          <a:p>
            <a:pPr marL="0" indent="0">
              <a:buNone/>
            </a:pPr>
            <a:r>
              <a:rPr lang="en-US" dirty="0"/>
              <a:t>Jamilyn Penn, Director of Transfer Education</a:t>
            </a:r>
          </a:p>
          <a:p>
            <a:pPr marL="0" indent="0">
              <a:buNone/>
            </a:pPr>
            <a:r>
              <a:rPr lang="en-US" dirty="0"/>
              <a:t>Marie Bruin, Director of Workforce Education</a:t>
            </a:r>
          </a:p>
          <a:p>
            <a:pPr marL="0" indent="0">
              <a:buNone/>
            </a:pPr>
            <a:r>
              <a:rPr lang="en-US" dirty="0"/>
              <a:t>Jamie Traugott, Director of Dual Credit &amp; K-12 Alignment</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15</a:t>
            </a:fld>
            <a:endParaRPr lang="en-US" dirty="0"/>
          </a:p>
        </p:txBody>
      </p:sp>
    </p:spTree>
    <p:extLst>
      <p:ext uri="{BB962C8B-B14F-4D97-AF65-F5344CB8AC3E}">
        <p14:creationId xmlns:p14="http://schemas.microsoft.com/office/powerpoint/2010/main" val="2742096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 for our panelists</a:t>
            </a:r>
          </a:p>
        </p:txBody>
      </p:sp>
      <p:sp>
        <p:nvSpPr>
          <p:cNvPr id="3" name="Content Placeholder 2"/>
          <p:cNvSpPr>
            <a:spLocks noGrp="1"/>
          </p:cNvSpPr>
          <p:nvPr>
            <p:ph idx="1"/>
          </p:nvPr>
        </p:nvSpPr>
        <p:spPr/>
        <p:txBody>
          <a:bodyPr/>
          <a:lstStyle/>
          <a:p>
            <a:r>
              <a:rPr lang="en-US" dirty="0"/>
              <a:t>Introduce yourself, how long you have been at the board, and the promising enrollment strategy in your portfolio.</a:t>
            </a:r>
          </a:p>
          <a:p>
            <a:pPr lvl="0"/>
            <a:r>
              <a:rPr lang="en-US" dirty="0"/>
              <a:t>What/why does your highlighted strategy show promise?</a:t>
            </a:r>
          </a:p>
          <a:p>
            <a:pPr lvl="0"/>
            <a:r>
              <a:rPr lang="en-US" dirty="0"/>
              <a:t>What are current challenges to the strategy?</a:t>
            </a:r>
          </a:p>
          <a:p>
            <a:pPr lvl="0"/>
            <a:r>
              <a:rPr lang="en-US" dirty="0"/>
              <a:t>What gives you hope about this strategy?</a:t>
            </a:r>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16</a:t>
            </a:fld>
            <a:endParaRPr lang="en-US" dirty="0"/>
          </a:p>
        </p:txBody>
      </p:sp>
    </p:spTree>
    <p:extLst>
      <p:ext uri="{BB962C8B-B14F-4D97-AF65-F5344CB8AC3E}">
        <p14:creationId xmlns:p14="http://schemas.microsoft.com/office/powerpoint/2010/main" val="241206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16404"/>
            <a:ext cx="8336975" cy="1130602"/>
          </a:xfrm>
        </p:spPr>
        <p:txBody>
          <a:bodyPr/>
          <a:lstStyle/>
          <a:p>
            <a:pPr algn="ctr"/>
            <a:r>
              <a:rPr lang="en-US" dirty="0"/>
              <a:t>Listening to Students:</a:t>
            </a:r>
            <a:br>
              <a:rPr lang="en-US" dirty="0"/>
            </a:br>
            <a:r>
              <a:rPr lang="en-US" sz="2800" i="1" dirty="0"/>
              <a:t>Statewide Marketing and Student surveys</a:t>
            </a:r>
          </a:p>
        </p:txBody>
      </p:sp>
      <p:sp>
        <p:nvSpPr>
          <p:cNvPr id="3" name="Content Placeholder 2"/>
          <p:cNvSpPr>
            <a:spLocks noGrp="1"/>
          </p:cNvSpPr>
          <p:nvPr>
            <p:ph idx="1"/>
          </p:nvPr>
        </p:nvSpPr>
        <p:spPr>
          <a:xfrm>
            <a:off x="125835" y="2676088"/>
            <a:ext cx="9516929" cy="3881730"/>
          </a:xfrm>
        </p:spPr>
        <p:txBody>
          <a:bodyPr/>
          <a:lstStyle/>
          <a:p>
            <a:pPr marL="0" indent="0">
              <a:buNone/>
            </a:pPr>
            <a:r>
              <a:rPr lang="en-US" dirty="0"/>
              <a:t>Background</a:t>
            </a:r>
          </a:p>
          <a:p>
            <a:pPr marL="0" indent="0">
              <a:buNone/>
            </a:pPr>
            <a:r>
              <a:rPr lang="en-US" dirty="0"/>
              <a:t>Overview of the Statewide Marketing Campaign</a:t>
            </a:r>
          </a:p>
          <a:p>
            <a:pPr marL="0" indent="0">
              <a:buNone/>
            </a:pPr>
            <a:r>
              <a:rPr lang="en-US" dirty="0"/>
              <a:t>Student Survey Results</a:t>
            </a:r>
          </a:p>
          <a:p>
            <a:pPr marL="0" indent="0">
              <a:buNone/>
            </a:pPr>
            <a:r>
              <a:rPr lang="en-US" dirty="0"/>
              <a:t>How do these results inform our work?</a:t>
            </a:r>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17</a:t>
            </a:fld>
            <a:endParaRPr lang="en-US" dirty="0"/>
          </a:p>
        </p:txBody>
      </p:sp>
    </p:spTree>
    <p:extLst>
      <p:ext uri="{BB962C8B-B14F-4D97-AF65-F5344CB8AC3E}">
        <p14:creationId xmlns:p14="http://schemas.microsoft.com/office/powerpoint/2010/main" val="1764296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Listening to Students: </a:t>
            </a:r>
            <a:br>
              <a:rPr lang="en-US" dirty="0"/>
            </a:br>
            <a:r>
              <a:rPr lang="en-US" sz="2400" i="1" dirty="0"/>
              <a:t>Student Panel on Enrollment Strategies &amp; Advice</a:t>
            </a:r>
            <a:br>
              <a:rPr lang="en-US" dirty="0"/>
            </a:br>
            <a:endParaRPr lang="en-US" dirty="0"/>
          </a:p>
        </p:txBody>
      </p:sp>
      <p:sp>
        <p:nvSpPr>
          <p:cNvPr id="3" name="Content Placeholder 2"/>
          <p:cNvSpPr>
            <a:spLocks noGrp="1"/>
          </p:cNvSpPr>
          <p:nvPr>
            <p:ph idx="1"/>
          </p:nvPr>
        </p:nvSpPr>
        <p:spPr/>
        <p:txBody>
          <a:bodyPr/>
          <a:lstStyle/>
          <a:p>
            <a:r>
              <a:rPr lang="en-US" sz="2400" dirty="0"/>
              <a:t>Yokiko Hayashi </a:t>
            </a:r>
            <a:r>
              <a:rPr lang="en-US" sz="2400" dirty="0" err="1"/>
              <a:t>Saguil</a:t>
            </a:r>
            <a:r>
              <a:rPr lang="en-US" sz="2400" dirty="0"/>
              <a:t>, Student Services Policy Associate</a:t>
            </a:r>
          </a:p>
          <a:p>
            <a:r>
              <a:rPr lang="en-US" sz="2400" dirty="0"/>
              <a:t>Insert names of students here…and college attending.</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18</a:t>
            </a:fld>
            <a:endParaRPr lang="en-US" dirty="0"/>
          </a:p>
        </p:txBody>
      </p:sp>
    </p:spTree>
    <p:extLst>
      <p:ext uri="{BB962C8B-B14F-4D97-AF65-F5344CB8AC3E}">
        <p14:creationId xmlns:p14="http://schemas.microsoft.com/office/powerpoint/2010/main" val="535793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166070"/>
            <a:ext cx="8336975" cy="1180936"/>
          </a:xfrm>
        </p:spPr>
        <p:txBody>
          <a:bodyPr/>
          <a:lstStyle/>
          <a:p>
            <a:pPr algn="ctr"/>
            <a:r>
              <a:rPr lang="en-US" dirty="0"/>
              <a:t>Listening to Students: </a:t>
            </a:r>
            <a:br>
              <a:rPr lang="en-US" dirty="0"/>
            </a:br>
            <a:r>
              <a:rPr lang="en-US" sz="2400" i="1" dirty="0"/>
              <a:t>Student Panel on Enrollment Strategies &amp; Advice</a:t>
            </a:r>
            <a:endParaRPr lang="en-US" sz="2400" dirty="0"/>
          </a:p>
        </p:txBody>
      </p:sp>
      <p:sp>
        <p:nvSpPr>
          <p:cNvPr id="3" name="Content Placeholder 2"/>
          <p:cNvSpPr>
            <a:spLocks noGrp="1"/>
          </p:cNvSpPr>
          <p:nvPr>
            <p:ph idx="1"/>
          </p:nvPr>
        </p:nvSpPr>
        <p:spPr>
          <a:xfrm>
            <a:off x="595618" y="2231472"/>
            <a:ext cx="8278217" cy="3940729"/>
          </a:xfrm>
        </p:spPr>
        <p:txBody>
          <a:bodyPr/>
          <a:lstStyle/>
          <a:p>
            <a:pPr lvl="0"/>
            <a:r>
              <a:rPr lang="en-US" dirty="0"/>
              <a:t>Introduce yourself, what college you are attending, and your pathway, program of study.</a:t>
            </a:r>
          </a:p>
          <a:p>
            <a:pPr lvl="0"/>
            <a:r>
              <a:rPr lang="en-US" dirty="0"/>
              <a:t>What is your current educational goal?</a:t>
            </a:r>
          </a:p>
          <a:p>
            <a:pPr lvl="0"/>
            <a:r>
              <a:rPr lang="en-US" dirty="0"/>
              <a:t>What challenges have you experienced going to college and staying enrolled?</a:t>
            </a:r>
          </a:p>
          <a:p>
            <a:pPr lvl="0"/>
            <a:r>
              <a:rPr lang="en-US" dirty="0"/>
              <a:t>What has kept you in college? What helps with your persistence?</a:t>
            </a:r>
          </a:p>
          <a:p>
            <a:pPr lvl="0"/>
            <a:r>
              <a:rPr lang="en-US" dirty="0"/>
              <a:t>What advice would you offer to our colleges and state system as to best help students with  their college experience?</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19</a:t>
            </a:fld>
            <a:endParaRPr lang="en-US" dirty="0"/>
          </a:p>
        </p:txBody>
      </p:sp>
    </p:spTree>
    <p:extLst>
      <p:ext uri="{BB962C8B-B14F-4D97-AF65-F5344CB8AC3E}">
        <p14:creationId xmlns:p14="http://schemas.microsoft.com/office/powerpoint/2010/main" val="2796225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914400"/>
            <a:ext cx="8336975" cy="600364"/>
          </a:xfrm>
        </p:spPr>
        <p:txBody>
          <a:bodyPr/>
          <a:lstStyle/>
          <a:p>
            <a:pPr algn="ctr"/>
            <a:r>
              <a:rPr lang="en-US" dirty="0"/>
              <a:t>AGENDA</a:t>
            </a:r>
          </a:p>
        </p:txBody>
      </p:sp>
      <p:sp>
        <p:nvSpPr>
          <p:cNvPr id="3" name="Content Placeholder 2"/>
          <p:cNvSpPr>
            <a:spLocks noGrp="1"/>
          </p:cNvSpPr>
          <p:nvPr>
            <p:ph idx="1"/>
          </p:nvPr>
        </p:nvSpPr>
        <p:spPr>
          <a:xfrm>
            <a:off x="536860" y="1514764"/>
            <a:ext cx="8336975" cy="4657437"/>
          </a:xfrm>
        </p:spPr>
        <p:txBody>
          <a:bodyPr/>
          <a:lstStyle/>
          <a:p>
            <a:pPr marL="342900" marR="0" lvl="0" indent="-342900">
              <a:lnSpc>
                <a:spcPct val="115000"/>
              </a:lnSpc>
              <a:spcBef>
                <a:spcPts val="0"/>
              </a:spcBef>
              <a:spcAft>
                <a:spcPts val="0"/>
              </a:spcAft>
              <a:buFont typeface="+mj-lt"/>
              <a:buAutoNum type="romanUcPeriod"/>
            </a:pPr>
            <a:r>
              <a:rPr lang="en-US" dirty="0"/>
              <a:t>Introductions</a:t>
            </a:r>
          </a:p>
          <a:p>
            <a:pPr marL="342900" marR="0" lvl="0" indent="-342900">
              <a:lnSpc>
                <a:spcPct val="115000"/>
              </a:lnSpc>
              <a:spcBef>
                <a:spcPts val="0"/>
              </a:spcBef>
              <a:spcAft>
                <a:spcPts val="0"/>
              </a:spcAft>
              <a:buFont typeface="+mj-lt"/>
              <a:buAutoNum type="romanUcPeriod"/>
            </a:pPr>
            <a:r>
              <a:rPr lang="en-US" dirty="0"/>
              <a:t> Background and Framing of the Conversation</a:t>
            </a:r>
          </a:p>
          <a:p>
            <a:pPr marL="342900" marR="0" lvl="0" indent="-342900">
              <a:lnSpc>
                <a:spcPct val="115000"/>
              </a:lnSpc>
              <a:spcBef>
                <a:spcPts val="0"/>
              </a:spcBef>
              <a:spcAft>
                <a:spcPts val="0"/>
              </a:spcAft>
              <a:buFont typeface="+mj-lt"/>
              <a:buAutoNum type="romanUcPeriod"/>
            </a:pPr>
            <a:r>
              <a:rPr lang="en-US" dirty="0"/>
              <a:t> Enrollment Trends</a:t>
            </a:r>
          </a:p>
          <a:p>
            <a:pPr marL="342900" marR="0" lvl="0" indent="-342900">
              <a:lnSpc>
                <a:spcPct val="115000"/>
              </a:lnSpc>
              <a:spcBef>
                <a:spcPts val="0"/>
              </a:spcBef>
              <a:spcAft>
                <a:spcPts val="0"/>
              </a:spcAft>
              <a:buFont typeface="+mj-lt"/>
              <a:buAutoNum type="romanUcPeriod"/>
            </a:pPr>
            <a:r>
              <a:rPr lang="en-US" dirty="0"/>
              <a:t> Emerging Promising Practices</a:t>
            </a:r>
          </a:p>
          <a:p>
            <a:pPr marL="800100" lvl="1" indent="-342900">
              <a:lnSpc>
                <a:spcPct val="115000"/>
              </a:lnSpc>
              <a:spcBef>
                <a:spcPts val="0"/>
              </a:spcBef>
              <a:buFont typeface="+mj-lt"/>
              <a:buAutoNum type="romanUcPeriod"/>
            </a:pPr>
            <a:r>
              <a:rPr lang="en-US" dirty="0"/>
              <a:t>Directors Panel on Current Strategies</a:t>
            </a:r>
          </a:p>
          <a:p>
            <a:pPr marL="342900" marR="0" lvl="0" indent="-342900">
              <a:lnSpc>
                <a:spcPct val="115000"/>
              </a:lnSpc>
              <a:spcBef>
                <a:spcPts val="0"/>
              </a:spcBef>
              <a:spcAft>
                <a:spcPts val="0"/>
              </a:spcAft>
              <a:buFont typeface="+mj-lt"/>
              <a:buAutoNum type="romanUcPeriod"/>
            </a:pPr>
            <a:r>
              <a:rPr lang="en-US" dirty="0"/>
              <a:t> Harnessing Student Voice</a:t>
            </a:r>
          </a:p>
          <a:p>
            <a:pPr marL="800100" lvl="1" indent="-342900">
              <a:lnSpc>
                <a:spcPct val="115000"/>
              </a:lnSpc>
              <a:spcBef>
                <a:spcPts val="0"/>
              </a:spcBef>
              <a:buFont typeface="+mj-lt"/>
              <a:buAutoNum type="romanUcPeriod"/>
            </a:pPr>
            <a:r>
              <a:rPr lang="en-US" dirty="0"/>
              <a:t>Statewide Marketing Campaign and Student Surveys</a:t>
            </a:r>
          </a:p>
          <a:p>
            <a:pPr marL="800100" lvl="1" indent="-342900">
              <a:lnSpc>
                <a:spcPct val="115000"/>
              </a:lnSpc>
              <a:spcBef>
                <a:spcPts val="0"/>
              </a:spcBef>
              <a:buFont typeface="+mj-lt"/>
              <a:buAutoNum type="romanUcPeriod"/>
            </a:pPr>
            <a:r>
              <a:rPr lang="en-US" dirty="0"/>
              <a:t>Student Panel on Enrollment Strategies &amp; Advice</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3986295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94328"/>
            <a:ext cx="7886700" cy="1294250"/>
          </a:xfrm>
        </p:spPr>
        <p:txBody>
          <a:bodyPr/>
          <a:lstStyle/>
          <a:p>
            <a:pPr algn="ctr"/>
            <a:r>
              <a:rPr lang="en-US" dirty="0"/>
              <a:t>Next Steps…</a:t>
            </a:r>
          </a:p>
        </p:txBody>
      </p:sp>
      <p:sp>
        <p:nvSpPr>
          <p:cNvPr id="3" name="Text Placeholder 2"/>
          <p:cNvSpPr>
            <a:spLocks noGrp="1"/>
          </p:cNvSpPr>
          <p:nvPr>
            <p:ph type="body" sz="quarter" idx="10"/>
          </p:nvPr>
        </p:nvSpPr>
        <p:spPr>
          <a:xfrm>
            <a:off x="127819" y="1838631"/>
            <a:ext cx="9202994" cy="4513007"/>
          </a:xfrm>
        </p:spPr>
        <p:txBody>
          <a:bodyPr/>
          <a:lstStyle/>
          <a:p>
            <a:pPr marL="571500" indent="-571500">
              <a:buAutoNum type="romanUcPeriod"/>
            </a:pPr>
            <a:r>
              <a:rPr lang="en-US" dirty="0">
                <a:solidFill>
                  <a:srgbClr val="FF0000"/>
                </a:solidFill>
              </a:rPr>
              <a:t>Engage OSPI and higher education sector in operational recommendations</a:t>
            </a:r>
          </a:p>
          <a:p>
            <a:pPr marL="571500" indent="-571500">
              <a:buAutoNum type="romanUcPeriod"/>
            </a:pPr>
            <a:r>
              <a:rPr lang="en-US" dirty="0">
                <a:solidFill>
                  <a:srgbClr val="FF0000"/>
                </a:solidFill>
              </a:rPr>
              <a:t>Launch Statewide Media Campaign </a:t>
            </a:r>
          </a:p>
          <a:p>
            <a:pPr marL="571500" indent="-571500">
              <a:buAutoNum type="romanUcPeriod"/>
            </a:pPr>
            <a:r>
              <a:rPr lang="en-US" dirty="0">
                <a:solidFill>
                  <a:srgbClr val="FF0000"/>
                </a:solidFill>
              </a:rPr>
              <a:t>Continued work with community based organizations.</a:t>
            </a:r>
          </a:p>
          <a:p>
            <a:pPr marL="571500" indent="-571500">
              <a:buAutoNum type="romanUcPeriod" startAt="3"/>
            </a:pPr>
            <a:r>
              <a:rPr lang="en-US" dirty="0">
                <a:solidFill>
                  <a:srgbClr val="FF0000"/>
                </a:solidFill>
              </a:rPr>
              <a:t>Inform WSAC Dual Credit Task Force of policy and statewide recommendations from system</a:t>
            </a:r>
          </a:p>
          <a:p>
            <a:pPr marL="571500" indent="-571500">
              <a:buAutoNum type="romanUcPeriod" startAt="3"/>
            </a:pPr>
            <a:r>
              <a:rPr lang="en-US" dirty="0">
                <a:solidFill>
                  <a:srgbClr val="FF0000"/>
                </a:solidFill>
              </a:rPr>
              <a:t>Collaborate with business/industry partners for college affordability awareness campaign</a:t>
            </a:r>
            <a:r>
              <a:rPr lang="en-US" dirty="0"/>
              <a:t>.</a:t>
            </a:r>
          </a:p>
          <a:p>
            <a:pPr marL="571500" indent="-571500">
              <a:buAutoNum type="romanUcPeriod" startAt="3"/>
            </a:pPr>
            <a:r>
              <a:rPr lang="en-US" dirty="0">
                <a:solidFill>
                  <a:srgbClr val="FF0000"/>
                </a:solidFill>
              </a:rPr>
              <a:t>Technology</a:t>
            </a:r>
          </a:p>
          <a:p>
            <a:pPr marL="571500" indent="-571500">
              <a:buAutoNum type="romanUcPeriod" startAt="3"/>
            </a:pPr>
            <a:r>
              <a:rPr lang="en-US" dirty="0">
                <a:solidFill>
                  <a:srgbClr val="FF0000"/>
                </a:solidFill>
              </a:rPr>
              <a:t>AIIS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88286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6291" y="2038525"/>
            <a:ext cx="7886700" cy="620504"/>
          </a:xfrm>
        </p:spPr>
        <p:txBody>
          <a:bodyPr/>
          <a:lstStyle/>
          <a:p>
            <a:r>
              <a:rPr lang="en-US" dirty="0"/>
              <a:t>Thank you!</a:t>
            </a:r>
          </a:p>
        </p:txBody>
      </p:sp>
      <p:sp>
        <p:nvSpPr>
          <p:cNvPr id="3" name="Text Placeholder 2"/>
          <p:cNvSpPr>
            <a:spLocks noGrp="1"/>
          </p:cNvSpPr>
          <p:nvPr>
            <p:ph type="body" sz="quarter" idx="10"/>
          </p:nvPr>
        </p:nvSpPr>
        <p:spPr>
          <a:xfrm>
            <a:off x="2172750" y="3724712"/>
            <a:ext cx="6342600" cy="1969510"/>
          </a:xfrm>
        </p:spPr>
        <p:txBody>
          <a:bodyPr/>
          <a:lstStyle/>
          <a:p>
            <a:pPr lvl="1"/>
            <a:endParaRPr lang="en-US" dirty="0"/>
          </a:p>
          <a:p>
            <a:pPr lvl="1"/>
            <a:endParaRPr lang="en-US" sz="1800" dirty="0"/>
          </a:p>
          <a:p>
            <a:pPr lvl="1"/>
            <a:endParaRPr lang="en-US" sz="1800" dirty="0"/>
          </a:p>
          <a:p>
            <a:pPr lvl="1"/>
            <a:r>
              <a:rPr lang="en-US" sz="1800" dirty="0"/>
              <a:t>Carli Schiffner, PhD</a:t>
            </a:r>
          </a:p>
          <a:p>
            <a:pPr lvl="1"/>
            <a:r>
              <a:rPr lang="en-US" sz="1800" dirty="0"/>
              <a:t>	Deputy Executive Director of Education, SBCTC</a:t>
            </a:r>
          </a:p>
          <a:p>
            <a:pPr lvl="1"/>
            <a:r>
              <a:rPr lang="en-US" sz="1800" dirty="0"/>
              <a:t>	</a:t>
            </a:r>
            <a:r>
              <a:rPr lang="en-US" sz="1800" dirty="0">
                <a:hlinkClick r:id="rId2"/>
              </a:rPr>
              <a:t>cschiffner@sbctc.edu</a:t>
            </a:r>
            <a:endParaRPr lang="en-US" sz="1800"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76362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040235"/>
            <a:ext cx="8336975" cy="1306771"/>
          </a:xfrm>
        </p:spPr>
        <p:txBody>
          <a:bodyPr/>
          <a:lstStyle/>
          <a:p>
            <a:pPr algn="ctr"/>
            <a:r>
              <a:rPr lang="en-US" dirty="0"/>
              <a:t>Background </a:t>
            </a:r>
            <a:br>
              <a:rPr lang="en-US" dirty="0"/>
            </a:br>
            <a:r>
              <a:rPr lang="en-US" dirty="0"/>
              <a:t>&amp; Framing of the Conversation</a:t>
            </a:r>
          </a:p>
        </p:txBody>
      </p:sp>
      <p:sp>
        <p:nvSpPr>
          <p:cNvPr id="3" name="Content Placeholder 2"/>
          <p:cNvSpPr>
            <a:spLocks noGrp="1"/>
          </p:cNvSpPr>
          <p:nvPr>
            <p:ph idx="1"/>
          </p:nvPr>
        </p:nvSpPr>
        <p:spPr>
          <a:xfrm>
            <a:off x="536860" y="2164361"/>
            <a:ext cx="8336975" cy="4007840"/>
          </a:xfrm>
        </p:spPr>
        <p:txBody>
          <a:bodyPr/>
          <a:lstStyle/>
          <a:p>
            <a:r>
              <a:rPr lang="en-US" dirty="0"/>
              <a:t>Declining trend in statewide enrollment since 2013</a:t>
            </a:r>
          </a:p>
          <a:p>
            <a:r>
              <a:rPr lang="en-US" dirty="0"/>
              <a:t>Strategic Enrollment Management Taskforce &amp; Promising Practices Exchange</a:t>
            </a:r>
          </a:p>
          <a:p>
            <a:pPr lvl="1"/>
            <a:r>
              <a:rPr lang="en-US" dirty="0"/>
              <a:t>Strategies in Motion</a:t>
            </a:r>
          </a:p>
          <a:p>
            <a:r>
              <a:rPr lang="en-US" dirty="0"/>
              <a:t>Impact of COVID 19 on enrollment</a:t>
            </a:r>
          </a:p>
          <a:p>
            <a:pPr lvl="1"/>
            <a:r>
              <a:rPr lang="en-US" dirty="0"/>
              <a:t>Uncertainty, hard to plan, anticipate “what’s next”</a:t>
            </a:r>
          </a:p>
          <a:p>
            <a:pPr lvl="1"/>
            <a:r>
              <a:rPr lang="en-US" dirty="0"/>
              <a:t>Job Loss, economic challenges</a:t>
            </a:r>
          </a:p>
          <a:p>
            <a:pPr lvl="1"/>
            <a:r>
              <a:rPr lang="en-US" dirty="0"/>
              <a:t>K-12 aged children at home learning</a:t>
            </a:r>
          </a:p>
          <a:p>
            <a:pPr lvl="1"/>
            <a:r>
              <a:rPr lang="en-US" dirty="0"/>
              <a:t>Lack of childcare</a:t>
            </a:r>
          </a:p>
          <a:p>
            <a:pPr lvl="1"/>
            <a:r>
              <a:rPr lang="en-US" dirty="0"/>
              <a:t>Nearly all higher education is in a virtual format.</a:t>
            </a:r>
          </a:p>
          <a:p>
            <a:pPr lvl="1"/>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4119237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Enrollment trends: </a:t>
            </a:r>
            <a:br>
              <a:rPr lang="en-US" dirty="0"/>
            </a:br>
            <a:r>
              <a:rPr lang="en-US" dirty="0"/>
              <a:t>    2020-21		</a:t>
            </a:r>
          </a:p>
        </p:txBody>
      </p:sp>
      <p:sp>
        <p:nvSpPr>
          <p:cNvPr id="4" name="Slide Number Placeholder 3"/>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435713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03330-25A0-478E-BE12-702BD2D69745}"/>
              </a:ext>
            </a:extLst>
          </p:cNvPr>
          <p:cNvSpPr>
            <a:spLocks noGrp="1"/>
          </p:cNvSpPr>
          <p:nvPr>
            <p:ph type="title"/>
          </p:nvPr>
        </p:nvSpPr>
        <p:spPr>
          <a:xfrm>
            <a:off x="536859" y="806245"/>
            <a:ext cx="8336975" cy="1054513"/>
          </a:xfrm>
        </p:spPr>
        <p:txBody>
          <a:bodyPr/>
          <a:lstStyle/>
          <a:p>
            <a:pPr algn="ctr"/>
            <a:r>
              <a:rPr lang="en-US" dirty="0"/>
              <a:t>2020-21</a:t>
            </a:r>
          </a:p>
        </p:txBody>
      </p:sp>
      <p:sp>
        <p:nvSpPr>
          <p:cNvPr id="3" name="Content Placeholder 2">
            <a:extLst>
              <a:ext uri="{FF2B5EF4-FFF2-40B4-BE49-F238E27FC236}">
                <a16:creationId xmlns:a16="http://schemas.microsoft.com/office/drawing/2014/main" id="{266F62C8-CAF6-438A-8F90-3E240A9B9DB6}"/>
              </a:ext>
            </a:extLst>
          </p:cNvPr>
          <p:cNvSpPr>
            <a:spLocks noGrp="1"/>
          </p:cNvSpPr>
          <p:nvPr>
            <p:ph idx="1"/>
          </p:nvPr>
        </p:nvSpPr>
        <p:spPr>
          <a:xfrm>
            <a:off x="536859" y="1550476"/>
            <a:ext cx="8336975" cy="4795459"/>
          </a:xfrm>
        </p:spPr>
        <p:txBody>
          <a:bodyPr/>
          <a:lstStyle/>
          <a:p>
            <a:pPr marL="0" indent="0">
              <a:buNone/>
            </a:pPr>
            <a:r>
              <a:rPr lang="en-US" dirty="0"/>
              <a:t>The system-wide enrollment declines that began in Spring 2020 continued throughout the duration of the 2020-21 academic year. Compared to the prior year, total headcount declined 18 percent and full-time equivalent (FTE) enrollment was down 11 percent. </a:t>
            </a:r>
          </a:p>
          <a:p>
            <a:pPr marL="0" indent="0">
              <a:buNone/>
            </a:pPr>
            <a:r>
              <a:rPr lang="en-US" dirty="0"/>
              <a:t>Enrollment declines did not occur evenly across fund source, mission areas, and the populations colleges serve. Some areas started to show signs of rebound by the spring 2021 quarter. </a:t>
            </a:r>
          </a:p>
        </p:txBody>
      </p:sp>
      <p:sp>
        <p:nvSpPr>
          <p:cNvPr id="4" name="Slide Number Placeholder 3">
            <a:extLst>
              <a:ext uri="{FF2B5EF4-FFF2-40B4-BE49-F238E27FC236}">
                <a16:creationId xmlns:a16="http://schemas.microsoft.com/office/drawing/2014/main" id="{53E05ACF-79E3-4E6A-AF52-0C9904B8E512}"/>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4223767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03330-25A0-478E-BE12-702BD2D69745}"/>
              </a:ext>
            </a:extLst>
          </p:cNvPr>
          <p:cNvSpPr>
            <a:spLocks noGrp="1"/>
          </p:cNvSpPr>
          <p:nvPr>
            <p:ph type="title"/>
          </p:nvPr>
        </p:nvSpPr>
        <p:spPr>
          <a:xfrm>
            <a:off x="536860" y="1063688"/>
            <a:ext cx="8336975" cy="380101"/>
          </a:xfrm>
        </p:spPr>
        <p:txBody>
          <a:bodyPr/>
          <a:lstStyle/>
          <a:p>
            <a:pPr algn="ctr"/>
            <a:r>
              <a:rPr lang="en-US" sz="1800" dirty="0"/>
              <a:t>Historical headcount and </a:t>
            </a:r>
            <a:r>
              <a:rPr lang="en-US" sz="1800" dirty="0" err="1"/>
              <a:t>fte</a:t>
            </a:r>
            <a:endParaRPr lang="en-US" sz="1800" dirty="0"/>
          </a:p>
        </p:txBody>
      </p:sp>
      <p:sp>
        <p:nvSpPr>
          <p:cNvPr id="4" name="Slide Number Placeholder 3">
            <a:extLst>
              <a:ext uri="{FF2B5EF4-FFF2-40B4-BE49-F238E27FC236}">
                <a16:creationId xmlns:a16="http://schemas.microsoft.com/office/drawing/2014/main" id="{53E05ACF-79E3-4E6A-AF52-0C9904B8E512}"/>
              </a:ext>
            </a:extLst>
          </p:cNvPr>
          <p:cNvSpPr>
            <a:spLocks noGrp="1"/>
          </p:cNvSpPr>
          <p:nvPr>
            <p:ph type="sldNum" sz="quarter" idx="12"/>
          </p:nvPr>
        </p:nvSpPr>
        <p:spPr/>
        <p:txBody>
          <a:bodyPr/>
          <a:lstStyle/>
          <a:p>
            <a:fld id="{DEE5BC03-7CE3-4FE3-BC0A-0ACCA8AC1F24}" type="slidenum">
              <a:rPr lang="en-US" smtClean="0"/>
              <a:pPr/>
              <a:t>6</a:t>
            </a:fld>
            <a:endParaRPr lang="en-US" dirty="0"/>
          </a:p>
        </p:txBody>
      </p:sp>
      <p:graphicFrame>
        <p:nvGraphicFramePr>
          <p:cNvPr id="6" name="Content Placeholder 5" descr="Chart with orange and blue lines showing Historical Headcount and FTE.">
            <a:extLst>
              <a:ext uri="{FF2B5EF4-FFF2-40B4-BE49-F238E27FC236}">
                <a16:creationId xmlns:a16="http://schemas.microsoft.com/office/drawing/2014/main" id="{E1ACC2B7-F47B-4165-9664-77D3F3ED5B07}"/>
              </a:ext>
            </a:extLst>
          </p:cNvPr>
          <p:cNvGraphicFramePr>
            <a:graphicFrameLocks noGrp="1"/>
          </p:cNvGraphicFramePr>
          <p:nvPr>
            <p:ph idx="1"/>
            <p:extLst/>
          </p:nvPr>
        </p:nvGraphicFramePr>
        <p:xfrm>
          <a:off x="270166" y="1443789"/>
          <a:ext cx="8603669" cy="50401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30996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ADB48-D6A8-47FB-B9C7-8F821A2C6FDA}"/>
              </a:ext>
            </a:extLst>
          </p:cNvPr>
          <p:cNvSpPr>
            <a:spLocks noGrp="1"/>
          </p:cNvSpPr>
          <p:nvPr>
            <p:ph type="title"/>
          </p:nvPr>
        </p:nvSpPr>
        <p:spPr>
          <a:xfrm>
            <a:off x="222931" y="1148317"/>
            <a:ext cx="8767065" cy="414670"/>
          </a:xfrm>
        </p:spPr>
        <p:txBody>
          <a:bodyPr/>
          <a:lstStyle/>
          <a:p>
            <a:r>
              <a:rPr lang="en-US" sz="1400" b="0" i="1" dirty="0">
                <a:solidFill>
                  <a:schemeClr val="tx1"/>
                </a:solidFill>
                <a:latin typeface="+mj-lt"/>
              </a:rPr>
              <a:t>Enrollment declines were larger among older students, and with credential-seeking students with no prior college (new students)  </a:t>
            </a:r>
          </a:p>
        </p:txBody>
      </p:sp>
      <p:graphicFrame>
        <p:nvGraphicFramePr>
          <p:cNvPr id="6" name="Chart 5" descr="Chart with dark blue and light blue scale lines showing enrollment declines among older students.">
            <a:extLst>
              <a:ext uri="{FF2B5EF4-FFF2-40B4-BE49-F238E27FC236}">
                <a16:creationId xmlns:a16="http://schemas.microsoft.com/office/drawing/2014/main" id="{3569B558-3E4C-4BC6-88E3-C7F91584F7A7}"/>
              </a:ext>
            </a:extLst>
          </p:cNvPr>
          <p:cNvGraphicFramePr>
            <a:graphicFrameLocks/>
          </p:cNvGraphicFramePr>
          <p:nvPr>
            <p:extLst/>
          </p:nvPr>
        </p:nvGraphicFramePr>
        <p:xfrm>
          <a:off x="106954" y="1874056"/>
          <a:ext cx="4609425" cy="43727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descr="Chart with dark blue and light blue scale lines showing educational background per student age">
            <a:extLst>
              <a:ext uri="{FF2B5EF4-FFF2-40B4-BE49-F238E27FC236}">
                <a16:creationId xmlns:a16="http://schemas.microsoft.com/office/drawing/2014/main" id="{671BA7AC-982E-422F-8EC6-71F2A7ED060E}"/>
              </a:ext>
            </a:extLst>
          </p:cNvPr>
          <p:cNvGraphicFramePr>
            <a:graphicFrameLocks/>
          </p:cNvGraphicFramePr>
          <p:nvPr>
            <p:extLst/>
          </p:nvPr>
        </p:nvGraphicFramePr>
        <p:xfrm>
          <a:off x="4639377" y="1874056"/>
          <a:ext cx="4350620" cy="4372740"/>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a:extLst>
              <a:ext uri="{FF2B5EF4-FFF2-40B4-BE49-F238E27FC236}">
                <a16:creationId xmlns:a16="http://schemas.microsoft.com/office/drawing/2014/main" id="{8A0056E1-537D-451C-85DA-01A8465580BF}"/>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3851006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ADB48-D6A8-47FB-B9C7-8F821A2C6FDA}"/>
              </a:ext>
            </a:extLst>
          </p:cNvPr>
          <p:cNvSpPr>
            <a:spLocks noGrp="1"/>
          </p:cNvSpPr>
          <p:nvPr>
            <p:ph type="title"/>
          </p:nvPr>
        </p:nvSpPr>
        <p:spPr>
          <a:xfrm>
            <a:off x="198093" y="1060300"/>
            <a:ext cx="8801528" cy="414670"/>
          </a:xfrm>
        </p:spPr>
        <p:txBody>
          <a:bodyPr/>
          <a:lstStyle/>
          <a:p>
            <a:r>
              <a:rPr lang="en-US" sz="1600" dirty="0"/>
              <a:t>Enrollment declines were larger for students who identified their gender as male. </a:t>
            </a:r>
            <a:endParaRPr lang="en-US" sz="1600" b="0" i="1" dirty="0">
              <a:solidFill>
                <a:srgbClr val="FF0000"/>
              </a:solidFill>
              <a:latin typeface="+mj-lt"/>
            </a:endParaRPr>
          </a:p>
        </p:txBody>
      </p:sp>
      <p:graphicFrame>
        <p:nvGraphicFramePr>
          <p:cNvPr id="7" name="Chart 6" descr="Chart with dark blue and light blue scale lines showing enrollment declines were larger for students who identified their gender as male.">
            <a:extLst>
              <a:ext uri="{FF2B5EF4-FFF2-40B4-BE49-F238E27FC236}">
                <a16:creationId xmlns:a16="http://schemas.microsoft.com/office/drawing/2014/main" id="{9244BB7E-44B6-4762-9BF4-87B1583BDB50}"/>
              </a:ext>
            </a:extLst>
          </p:cNvPr>
          <p:cNvGraphicFramePr>
            <a:graphicFrameLocks/>
          </p:cNvGraphicFramePr>
          <p:nvPr>
            <p:extLst/>
          </p:nvPr>
        </p:nvGraphicFramePr>
        <p:xfrm>
          <a:off x="442762" y="1597794"/>
          <a:ext cx="8306601" cy="4886131"/>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8A0056E1-537D-451C-85DA-01A8465580BF}"/>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526748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Slide title Students who identify as American Indian/Alaska native showed the most substantial enrollment decline year over year. ">
            <a:extLst>
              <a:ext uri="{FF2B5EF4-FFF2-40B4-BE49-F238E27FC236}">
                <a16:creationId xmlns:a16="http://schemas.microsoft.com/office/drawing/2014/main" id="{587ADB48-D6A8-47FB-B9C7-8F821A2C6FDA}"/>
              </a:ext>
            </a:extLst>
          </p:cNvPr>
          <p:cNvSpPr>
            <a:spLocks noGrp="1"/>
          </p:cNvSpPr>
          <p:nvPr>
            <p:ph type="title"/>
          </p:nvPr>
        </p:nvSpPr>
        <p:spPr>
          <a:xfrm>
            <a:off x="198093" y="1060300"/>
            <a:ext cx="8801528" cy="414670"/>
          </a:xfrm>
        </p:spPr>
        <p:txBody>
          <a:bodyPr/>
          <a:lstStyle/>
          <a:p>
            <a:r>
              <a:rPr lang="en-US" sz="1600" dirty="0"/>
              <a:t>Students who identify as American Indian/Alaska native showed the most substantial enrollment decline year over year. </a:t>
            </a:r>
            <a:endParaRPr lang="en-US" sz="1600" b="0" i="1" dirty="0">
              <a:solidFill>
                <a:srgbClr val="FF0000"/>
              </a:solidFill>
              <a:latin typeface="+mj-lt"/>
            </a:endParaRPr>
          </a:p>
        </p:txBody>
      </p:sp>
      <p:graphicFrame>
        <p:nvGraphicFramePr>
          <p:cNvPr id="5" name="Chart 4" descr="Chart whit dark blue and light blue scale lines that shows students who identify as American Indian/Alaska native showed the most substantial enrollment decline year over year. ">
            <a:extLst>
              <a:ext uri="{FF2B5EF4-FFF2-40B4-BE49-F238E27FC236}">
                <a16:creationId xmlns:a16="http://schemas.microsoft.com/office/drawing/2014/main" id="{7EAEEB8C-5A35-40EC-9143-C3B72E6D9DA2}"/>
              </a:ext>
            </a:extLst>
          </p:cNvPr>
          <p:cNvGraphicFramePr>
            <a:graphicFrameLocks/>
          </p:cNvGraphicFramePr>
          <p:nvPr>
            <p:extLst/>
          </p:nvPr>
        </p:nvGraphicFramePr>
        <p:xfrm>
          <a:off x="58312" y="1464811"/>
          <a:ext cx="8747814" cy="5393189"/>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8A0056E1-537D-451C-85DA-01A8465580BF}"/>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502371073"/>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4374</TotalTime>
  <Words>1474</Words>
  <Application>Microsoft Office PowerPoint</Application>
  <PresentationFormat>On-screen Show (4:3)</PresentationFormat>
  <Paragraphs>249</Paragraphs>
  <Slides>21</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Franklin Gothic Book</vt:lpstr>
      <vt:lpstr>Franklin Gothic Medium</vt:lpstr>
      <vt:lpstr>Office Theme</vt:lpstr>
      <vt:lpstr>Addressing the  Enrollment Crisis: Opportunities and Challenges  </vt:lpstr>
      <vt:lpstr>AGENDA</vt:lpstr>
      <vt:lpstr>Background  &amp; Framing of the Conversation</vt:lpstr>
      <vt:lpstr>Enrollment trends:      2020-21  </vt:lpstr>
      <vt:lpstr>2020-21</vt:lpstr>
      <vt:lpstr>Historical headcount and fte</vt:lpstr>
      <vt:lpstr>Enrollment declines were larger among older students, and with credential-seeking students with no prior college (new students)  </vt:lpstr>
      <vt:lpstr>Enrollment declines were larger for students who identified their gender as male. </vt:lpstr>
      <vt:lpstr>Students who identify as American Indian/Alaska native showed the most substantial enrollment decline year over year. </vt:lpstr>
      <vt:lpstr>Historical Mission area FTES</vt:lpstr>
      <vt:lpstr>Basic education for adults (BEdA) fteS declined 16 percent year over year, with the largest drops in HS and ELA. I-best FTES started to rebound in spring 2021.</vt:lpstr>
      <vt:lpstr>Academic transfer FTES decreased by six percent and Running start fteS increased one percent year over year. Similar to the overall enrollment trends, there were fewer American Indian/Alaska native running start students in 2020-21 </vt:lpstr>
      <vt:lpstr>Professional-technical FTES declined 13 percent; worker retraining recovered spring 2021; top 3 enrolled programs remain the same with declines in service professions </vt:lpstr>
      <vt:lpstr>Applied baccalaureate fteS increased 12 percent to nearly 5,000 with largest gains for students of color</vt:lpstr>
      <vt:lpstr>Emerging Promising Practices:  Education Division Directors Panel on strategies </vt:lpstr>
      <vt:lpstr>Questions for our panelists</vt:lpstr>
      <vt:lpstr>Listening to Students: Statewide Marketing and Student surveys</vt:lpstr>
      <vt:lpstr>Listening to Students:  Student Panel on Enrollment Strategies &amp; Advice </vt:lpstr>
      <vt:lpstr>Listening to Students:  Student Panel on Enrollment Strategies &amp; Advice</vt:lpstr>
      <vt:lpstr>Next Steps…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Rose</dc:creator>
  <cp:lastModifiedBy>Darby Kaikkonen</cp:lastModifiedBy>
  <cp:revision>99</cp:revision>
  <dcterms:created xsi:type="dcterms:W3CDTF">2019-07-26T22:41:21Z</dcterms:created>
  <dcterms:modified xsi:type="dcterms:W3CDTF">2021-08-16T16:34:56Z</dcterms:modified>
</cp:coreProperties>
</file>