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8" r:id="rId1"/>
  </p:sldMasterIdLst>
  <p:sldIdLst>
    <p:sldId id="256" r:id="rId2"/>
    <p:sldId id="265" r:id="rId3"/>
    <p:sldId id="263" r:id="rId4"/>
    <p:sldId id="257" r:id="rId5"/>
    <p:sldId id="259" r:id="rId6"/>
    <p:sldId id="266" r:id="rId7"/>
    <p:sldId id="264" r:id="rId8"/>
    <p:sldId id="260" r:id="rId9"/>
    <p:sldId id="267"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050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1755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2792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4842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43495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6140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337801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288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669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3733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96659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437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013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2151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3147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12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4749119"/>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chatfield@clark.edu" TargetMode="External"/><Relationship Id="rId2" Type="http://schemas.openxmlformats.org/officeDocument/2006/relationships/hyperlink" Target="mailto:mjenkins@sbctc.edu" TargetMode="External"/><Relationship Id="rId1" Type="http://schemas.openxmlformats.org/officeDocument/2006/relationships/slideLayout" Target="../slideLayouts/slideLayout2.xml"/><Relationship Id="rId5" Type="http://schemas.openxmlformats.org/officeDocument/2006/relationships/hyperlink" Target="mailto:mbelair@sbctc.edu" TargetMode="External"/><Relationship Id="rId4" Type="http://schemas.openxmlformats.org/officeDocument/2006/relationships/hyperlink" Target="mailto:mmcburney@columbiabasi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rac.org/post/c-rac-statement-on-nc-sara-distance-education-guidelin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cfr.gov/cgi-bin/text-idx?rgn=div8&amp;node=34:3.1.3.1.1.1.23.2" TargetMode="External"/><Relationship Id="rId2" Type="http://schemas.openxmlformats.org/officeDocument/2006/relationships/hyperlink" Target="https://www.ecfr.gov/cgi-bin/text-idx?c=ecfr&amp;SID=9b0be01839ad274bc33fe014604ea2de&amp;rgn=div8&amp;view=text&amp;node=34:3.1.3.1.1.1.23.9&amp;idno=34" TargetMode="External"/><Relationship Id="rId1" Type="http://schemas.openxmlformats.org/officeDocument/2006/relationships/slideLayout" Target="../slideLayouts/slideLayout2.xml"/><Relationship Id="rId6" Type="http://schemas.openxmlformats.org/officeDocument/2006/relationships/hyperlink" Target="https://www.ecfr.gov/cgi-bin/retrieveECFR?gp=&amp;SID=3eadd8a996985672e1b619fc113f93ae&amp;mc=true&amp;n=sp34.3.668.f&amp;r=SUBPART&amp;ty=HTML#se34.3.668_172" TargetMode="External"/><Relationship Id="rId5" Type="http://schemas.openxmlformats.org/officeDocument/2006/relationships/hyperlink" Target="https://www.ecfr.gov/cgi-bin/text-idx?rgn=div8&amp;node=34:3.1.3.1.34.6.39.1" TargetMode="External"/><Relationship Id="rId4" Type="http://schemas.openxmlformats.org/officeDocument/2006/relationships/hyperlink" Target="https://www.ecfr.gov/cgi-bin/text-idx?type=simple;c=ecfr;cc=ecfr;sid=f415ba12edb2f62d553f2738cfb4d597;region=DIV1;q1=668.43;rgn=div8;view=text;idno=34;node=34%3A3.1.3.1.34.4.39.3"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c-rac.org/post/c-rac-statement-on-nc-sara-distance-education-guidelin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State Authorization</a:t>
            </a:r>
          </a:p>
        </p:txBody>
      </p:sp>
      <p:sp>
        <p:nvSpPr>
          <p:cNvPr id="3" name="Subtitle 2"/>
          <p:cNvSpPr>
            <a:spLocks noGrp="1"/>
          </p:cNvSpPr>
          <p:nvPr>
            <p:ph type="subTitle" idx="1"/>
          </p:nvPr>
        </p:nvSpPr>
        <p:spPr/>
        <p:txBody>
          <a:bodyPr/>
          <a:lstStyle/>
          <a:p>
            <a:r>
              <a:rPr lang="en-US" dirty="0"/>
              <a:t>SAN, NC-SARA, and Guidelines. Oh my!</a:t>
            </a:r>
          </a:p>
        </p:txBody>
      </p:sp>
    </p:spTree>
    <p:extLst>
      <p:ext uri="{BB962C8B-B14F-4D97-AF65-F5344CB8AC3E}">
        <p14:creationId xmlns:p14="http://schemas.microsoft.com/office/powerpoint/2010/main" val="3138374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82216-CB3C-46EA-8235-327A9AAC787D}"/>
              </a:ext>
            </a:extLst>
          </p:cNvPr>
          <p:cNvSpPr>
            <a:spLocks noGrp="1"/>
          </p:cNvSpPr>
          <p:nvPr>
            <p:ph type="title"/>
          </p:nvPr>
        </p:nvSpPr>
        <p:spPr/>
        <p:txBody>
          <a:bodyPr/>
          <a:lstStyle/>
          <a:p>
            <a:r>
              <a:rPr lang="en-US" dirty="0"/>
              <a:t>What’s Next from NC-SARA</a:t>
            </a:r>
          </a:p>
        </p:txBody>
      </p:sp>
      <p:sp>
        <p:nvSpPr>
          <p:cNvPr id="3" name="Content Placeholder 2">
            <a:extLst>
              <a:ext uri="{FF2B5EF4-FFF2-40B4-BE49-F238E27FC236}">
                <a16:creationId xmlns:a16="http://schemas.microsoft.com/office/drawing/2014/main" id="{6BC3A00D-7F26-4141-A51F-C9D0DED91A24}"/>
              </a:ext>
            </a:extLst>
          </p:cNvPr>
          <p:cNvSpPr>
            <a:spLocks noGrp="1"/>
          </p:cNvSpPr>
          <p:nvPr>
            <p:ph idx="1"/>
          </p:nvPr>
        </p:nvSpPr>
        <p:spPr>
          <a:xfrm>
            <a:off x="2589212" y="1905000"/>
            <a:ext cx="8915400" cy="4328890"/>
          </a:xfrm>
        </p:spPr>
        <p:txBody>
          <a:bodyPr>
            <a:normAutofit fontScale="85000" lnSpcReduction="10000"/>
          </a:bodyPr>
          <a:lstStyle/>
          <a:p>
            <a:r>
              <a:rPr lang="en-US" dirty="0"/>
              <a:t>The guidelines are designed to help support accreditors’ reviews of distance education programs. They are not accreditation standards; instead, they are a collection of elements designed to inform, but not limit, accreditors and states in their judgment of satisfactory levels of quality in the offering of programs through distance education</a:t>
            </a:r>
          </a:p>
          <a:p>
            <a:r>
              <a:rPr lang="en-US" dirty="0"/>
              <a:t>The guidelines are organized into 6 categories:</a:t>
            </a:r>
          </a:p>
          <a:p>
            <a:pPr lvl="1"/>
            <a:r>
              <a:rPr lang="en-US" b="1" dirty="0"/>
              <a:t>Institutional Capacity </a:t>
            </a:r>
            <a:r>
              <a:rPr lang="en-US" dirty="0"/>
              <a:t>(institutional investments in student supports, technology, professional development, and online program management (OPM))</a:t>
            </a:r>
          </a:p>
          <a:p>
            <a:pPr lvl="1"/>
            <a:r>
              <a:rPr lang="en-US" b="1" dirty="0"/>
              <a:t>Institutional Transparency and Disclosures </a:t>
            </a:r>
            <a:r>
              <a:rPr lang="en-US" dirty="0"/>
              <a:t>(information that institutions should be proactively prepared to provide students)</a:t>
            </a:r>
          </a:p>
          <a:p>
            <a:pPr lvl="1"/>
            <a:r>
              <a:rPr lang="en-US" b="1" dirty="0"/>
              <a:t>Academic Programs </a:t>
            </a:r>
            <a:r>
              <a:rPr lang="en-US" dirty="0"/>
              <a:t>(academic quality expectations, including the collection and use of meaningful assessment data for program improvement)</a:t>
            </a:r>
          </a:p>
          <a:p>
            <a:pPr lvl="1"/>
            <a:r>
              <a:rPr lang="en-US" b="1" dirty="0"/>
              <a:t>Support for Students </a:t>
            </a:r>
            <a:r>
              <a:rPr lang="en-US" dirty="0"/>
              <a:t>(effective practices to engage and assist distance education students)</a:t>
            </a:r>
          </a:p>
          <a:p>
            <a:pPr lvl="1"/>
            <a:r>
              <a:rPr lang="en-US" b="1" dirty="0"/>
              <a:t>Program Review </a:t>
            </a:r>
            <a:r>
              <a:rPr lang="en-US" dirty="0"/>
              <a:t>(expectations for the regular review of programs, including feedback from a variety of stakeholders as well as graduate success measures)</a:t>
            </a:r>
          </a:p>
          <a:p>
            <a:pPr lvl="1"/>
            <a:r>
              <a:rPr lang="en-US" b="1" dirty="0"/>
              <a:t>Academic and Instructional Integrity </a:t>
            </a:r>
            <a:r>
              <a:rPr lang="en-US" dirty="0"/>
              <a:t>(addresses ensuring adequate oversight and accountability)</a:t>
            </a:r>
          </a:p>
        </p:txBody>
      </p:sp>
    </p:spTree>
    <p:extLst>
      <p:ext uri="{BB962C8B-B14F-4D97-AF65-F5344CB8AC3E}">
        <p14:creationId xmlns:p14="http://schemas.microsoft.com/office/powerpoint/2010/main" val="2349137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Coordinators</a:t>
            </a:r>
            <a:endParaRPr lang="en-US" dirty="0"/>
          </a:p>
        </p:txBody>
      </p:sp>
      <p:sp>
        <p:nvSpPr>
          <p:cNvPr id="3" name="Content Placeholder 2"/>
          <p:cNvSpPr>
            <a:spLocks noGrp="1"/>
          </p:cNvSpPr>
          <p:nvPr>
            <p:ph idx="1"/>
          </p:nvPr>
        </p:nvSpPr>
        <p:spPr>
          <a:xfrm>
            <a:off x="2105891" y="1905000"/>
            <a:ext cx="9398721" cy="4006222"/>
          </a:xfrm>
        </p:spPr>
        <p:txBody>
          <a:bodyPr/>
          <a:lstStyle/>
          <a:p>
            <a:r>
              <a:rPr lang="en-US" dirty="0" smtClean="0"/>
              <a:t>Mark Jenkins, SBCTC </a:t>
            </a:r>
            <a:r>
              <a:rPr lang="en-US" dirty="0" smtClean="0">
                <a:hlinkClick r:id="rId2"/>
              </a:rPr>
              <a:t>mjenkins@sbctc.edu</a:t>
            </a:r>
            <a:r>
              <a:rPr lang="en-US" dirty="0" smtClean="0"/>
              <a:t> </a:t>
            </a:r>
          </a:p>
          <a:p>
            <a:r>
              <a:rPr lang="en-US" dirty="0" smtClean="0"/>
              <a:t>Kathy Chatfield, Clark College </a:t>
            </a:r>
            <a:r>
              <a:rPr lang="en-US" dirty="0" smtClean="0">
                <a:hlinkClick r:id="rId3"/>
              </a:rPr>
              <a:t>kchatfield@clark.edu</a:t>
            </a:r>
            <a:r>
              <a:rPr lang="en-US" dirty="0" smtClean="0"/>
              <a:t> </a:t>
            </a:r>
          </a:p>
          <a:p>
            <a:r>
              <a:rPr lang="en-US" dirty="0" smtClean="0"/>
              <a:t>Melissa McBurney, Columbia Basin College </a:t>
            </a:r>
            <a:r>
              <a:rPr lang="en-US" dirty="0" smtClean="0">
                <a:hlinkClick r:id="rId4"/>
              </a:rPr>
              <a:t>mmcburney@columbiabasin.edu</a:t>
            </a:r>
            <a:r>
              <a:rPr lang="en-US" dirty="0" smtClean="0"/>
              <a:t> </a:t>
            </a:r>
          </a:p>
          <a:p>
            <a:endParaRPr lang="en-US" dirty="0"/>
          </a:p>
          <a:p>
            <a:r>
              <a:rPr lang="en-US" dirty="0" smtClean="0"/>
              <a:t>To be added to the listserv contact Monique Belair </a:t>
            </a:r>
            <a:r>
              <a:rPr lang="en-US" dirty="0" smtClean="0">
                <a:hlinkClick r:id="rId5"/>
              </a:rPr>
              <a:t>mbelair@sbctc.edu</a:t>
            </a:r>
            <a:r>
              <a:rPr lang="en-US" dirty="0" smtClean="0"/>
              <a:t> </a:t>
            </a:r>
            <a:endParaRPr lang="en-US" dirty="0"/>
          </a:p>
        </p:txBody>
      </p:sp>
    </p:spTree>
    <p:extLst>
      <p:ext uri="{BB962C8B-B14F-4D97-AF65-F5344CB8AC3E}">
        <p14:creationId xmlns:p14="http://schemas.microsoft.com/office/powerpoint/2010/main" val="1372338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723EB-4FC4-495A-AAB8-0854BF891C31}"/>
              </a:ext>
            </a:extLst>
          </p:cNvPr>
          <p:cNvSpPr>
            <a:spLocks noGrp="1"/>
          </p:cNvSpPr>
          <p:nvPr>
            <p:ph type="title"/>
          </p:nvPr>
        </p:nvSpPr>
        <p:spPr/>
        <p:txBody>
          <a:bodyPr/>
          <a:lstStyle/>
          <a:p>
            <a:r>
              <a:rPr lang="en-US" dirty="0"/>
              <a:t>Why Are We Here?</a:t>
            </a:r>
          </a:p>
        </p:txBody>
      </p:sp>
      <p:sp>
        <p:nvSpPr>
          <p:cNvPr id="3" name="Content Placeholder 2">
            <a:extLst>
              <a:ext uri="{FF2B5EF4-FFF2-40B4-BE49-F238E27FC236}">
                <a16:creationId xmlns:a16="http://schemas.microsoft.com/office/drawing/2014/main" id="{2CE9C843-8D38-4374-9471-E3F10464D0B0}"/>
              </a:ext>
            </a:extLst>
          </p:cNvPr>
          <p:cNvSpPr>
            <a:spLocks noGrp="1"/>
          </p:cNvSpPr>
          <p:nvPr>
            <p:ph idx="1"/>
          </p:nvPr>
        </p:nvSpPr>
        <p:spPr/>
        <p:txBody>
          <a:bodyPr>
            <a:normAutofit/>
          </a:bodyPr>
          <a:lstStyle/>
          <a:p>
            <a:r>
              <a:rPr lang="en-US" sz="2000" dirty="0"/>
              <a:t>Share updates for State Authorization that affect our institutions</a:t>
            </a:r>
          </a:p>
          <a:p>
            <a:r>
              <a:rPr lang="en-US" sz="2000" dirty="0"/>
              <a:t>Distinguish between NC-SARA and SAN</a:t>
            </a:r>
          </a:p>
          <a:p>
            <a:r>
              <a:rPr lang="en-US" sz="2000" dirty="0"/>
              <a:t>Identify resources we have available to guide our work</a:t>
            </a:r>
          </a:p>
          <a:p>
            <a:r>
              <a:rPr lang="en-US" sz="2000" dirty="0"/>
              <a:t>Introduce proposed DE guidelines for accreditors’ use</a:t>
            </a:r>
          </a:p>
        </p:txBody>
      </p:sp>
    </p:spTree>
    <p:extLst>
      <p:ext uri="{BB962C8B-B14F-4D97-AF65-F5344CB8AC3E}">
        <p14:creationId xmlns:p14="http://schemas.microsoft.com/office/powerpoint/2010/main" val="502946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It Matter?</a:t>
            </a:r>
          </a:p>
        </p:txBody>
      </p:sp>
      <p:sp>
        <p:nvSpPr>
          <p:cNvPr id="3" name="Content Placeholder 2"/>
          <p:cNvSpPr>
            <a:spLocks noGrp="1"/>
          </p:cNvSpPr>
          <p:nvPr>
            <p:ph idx="1"/>
          </p:nvPr>
        </p:nvSpPr>
        <p:spPr>
          <a:xfrm>
            <a:off x="2589212" y="2133600"/>
            <a:ext cx="8915400" cy="4098524"/>
          </a:xfrm>
        </p:spPr>
        <p:txBody>
          <a:bodyPr>
            <a:normAutofit lnSpcReduction="10000"/>
          </a:bodyPr>
          <a:lstStyle/>
          <a:p>
            <a:r>
              <a:rPr lang="en-US" sz="2400" dirty="0"/>
              <a:t>For any activity that occurs in a state other than the home state of the institution, the institution has the responsibility to determine if the activity causes legal implications in the other state</a:t>
            </a:r>
          </a:p>
          <a:p>
            <a:r>
              <a:rPr lang="en-US" sz="2400" dirty="0"/>
              <a:t>The most common occurrence is course registration of students residing in another state</a:t>
            </a:r>
          </a:p>
          <a:p>
            <a:r>
              <a:rPr lang="en-US" sz="2400" dirty="0"/>
              <a:t>Other activities include clinicals and coordination of student work conducted in another state</a:t>
            </a:r>
          </a:p>
          <a:p>
            <a:r>
              <a:rPr lang="en-US" sz="2400" dirty="0"/>
              <a:t>New information accreditors may use when evaluating our distance education programs</a:t>
            </a:r>
          </a:p>
        </p:txBody>
      </p:sp>
    </p:spTree>
    <p:extLst>
      <p:ext uri="{BB962C8B-B14F-4D97-AF65-F5344CB8AC3E}">
        <p14:creationId xmlns:p14="http://schemas.microsoft.com/office/powerpoint/2010/main" val="943693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Regulating Organization</a:t>
            </a:r>
          </a:p>
        </p:txBody>
      </p:sp>
      <p:sp>
        <p:nvSpPr>
          <p:cNvPr id="3" name="Content Placeholder 2"/>
          <p:cNvSpPr>
            <a:spLocks noGrp="1"/>
          </p:cNvSpPr>
          <p:nvPr>
            <p:ph idx="1"/>
          </p:nvPr>
        </p:nvSpPr>
        <p:spPr>
          <a:xfrm>
            <a:off x="2589212" y="1544715"/>
            <a:ext cx="8915400" cy="4980371"/>
          </a:xfrm>
        </p:spPr>
        <p:txBody>
          <a:bodyPr>
            <a:normAutofit/>
          </a:bodyPr>
          <a:lstStyle/>
          <a:p>
            <a:r>
              <a:rPr lang="en-US" dirty="0"/>
              <a:t>National Council for State Authorization Reciprocity Agreements (NC-SARA)</a:t>
            </a:r>
          </a:p>
          <a:p>
            <a:pPr lvl="1"/>
            <a:r>
              <a:rPr lang="en-US" dirty="0"/>
              <a:t>Provides a voluntary, regional approach to state oversight of postsecondary </a:t>
            </a:r>
            <a:br>
              <a:rPr lang="en-US" dirty="0"/>
            </a:br>
            <a:r>
              <a:rPr lang="en-US" dirty="0"/>
              <a:t>distance education (both online and remote) in order to protect students</a:t>
            </a:r>
          </a:p>
          <a:p>
            <a:r>
              <a:rPr lang="en-US" dirty="0"/>
              <a:t>NC-SARA is a nonprofit organization that </a:t>
            </a:r>
            <a:r>
              <a:rPr lang="en-US" dirty="0" smtClean="0"/>
              <a:t>helps </a:t>
            </a:r>
            <a:r>
              <a:rPr lang="en-US" dirty="0"/>
              <a:t>expand students’ access to postsecondary educational opportunities and ensures more efficient, consistent, and effective regulation of interstate distance education.</a:t>
            </a:r>
          </a:p>
          <a:p>
            <a:r>
              <a:rPr lang="en-US" dirty="0"/>
              <a:t>The organization serves as a national leader in enhancing quality and important student consumer protections by helping states, institutions, policymakers, and students understand the value of and requirements for institutions participation in State Authorization Reciprocity Agreements (SARA)</a:t>
            </a:r>
          </a:p>
          <a:p>
            <a:pPr algn="r"/>
            <a:r>
              <a:rPr lang="en-US" dirty="0"/>
              <a:t>From Proposed 21</a:t>
            </a:r>
            <a:r>
              <a:rPr lang="en-US" baseline="30000" dirty="0"/>
              <a:t>st</a:t>
            </a:r>
            <a:r>
              <a:rPr lang="en-US" dirty="0"/>
              <a:t> Century Distance Education Guidelines</a:t>
            </a:r>
          </a:p>
          <a:p>
            <a:pPr algn="r"/>
            <a:r>
              <a:rPr lang="en-US" dirty="0">
                <a:hlinkClick r:id="rId2"/>
              </a:rPr>
              <a:t>Download Guidelines from here</a:t>
            </a:r>
            <a:endParaRPr lang="en-US" dirty="0"/>
          </a:p>
        </p:txBody>
      </p:sp>
    </p:spTree>
    <p:extLst>
      <p:ext uri="{BB962C8B-B14F-4D97-AF65-F5344CB8AC3E}">
        <p14:creationId xmlns:p14="http://schemas.microsoft.com/office/powerpoint/2010/main" val="2885239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“Resource” Organization</a:t>
            </a:r>
          </a:p>
        </p:txBody>
      </p:sp>
      <p:sp>
        <p:nvSpPr>
          <p:cNvPr id="3" name="Content Placeholder 2"/>
          <p:cNvSpPr>
            <a:spLocks noGrp="1"/>
          </p:cNvSpPr>
          <p:nvPr>
            <p:ph idx="1"/>
          </p:nvPr>
        </p:nvSpPr>
        <p:spPr/>
        <p:txBody>
          <a:bodyPr/>
          <a:lstStyle/>
          <a:p>
            <a:r>
              <a:rPr lang="en-US" dirty="0"/>
              <a:t>State Authorization Network (SAN)</a:t>
            </a:r>
          </a:p>
          <a:p>
            <a:r>
              <a:rPr lang="en-US" dirty="0"/>
              <a:t>SAN is a membership organization that was created to assist, train, and support institutions that are managing the nuances of out-of-state activity compliance</a:t>
            </a:r>
          </a:p>
          <a:p>
            <a:r>
              <a:rPr lang="en-US" dirty="0"/>
              <a:t>SAN has no oversight responsibilities</a:t>
            </a:r>
          </a:p>
          <a:p>
            <a:r>
              <a:rPr lang="en-US" dirty="0"/>
              <a:t>SBCTC is a member of SAN, which gives us access to SAN resources:</a:t>
            </a:r>
          </a:p>
          <a:p>
            <a:pPr lvl="1"/>
            <a:r>
              <a:rPr lang="en-US" dirty="0"/>
              <a:t>Webinars</a:t>
            </a:r>
          </a:p>
          <a:p>
            <a:pPr lvl="1"/>
            <a:r>
              <a:rPr lang="en-US" dirty="0"/>
              <a:t>Extensive website</a:t>
            </a:r>
          </a:p>
          <a:p>
            <a:pPr lvl="1"/>
            <a:r>
              <a:rPr lang="en-US" dirty="0"/>
              <a:t>Consultations</a:t>
            </a:r>
          </a:p>
        </p:txBody>
      </p:sp>
    </p:spTree>
    <p:extLst>
      <p:ext uri="{BB962C8B-B14F-4D97-AF65-F5344CB8AC3E}">
        <p14:creationId xmlns:p14="http://schemas.microsoft.com/office/powerpoint/2010/main" val="3454319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NC-SARA Works</a:t>
            </a:r>
          </a:p>
        </p:txBody>
      </p:sp>
      <p:sp>
        <p:nvSpPr>
          <p:cNvPr id="3" name="Content Placeholder 2"/>
          <p:cNvSpPr>
            <a:spLocks noGrp="1"/>
          </p:cNvSpPr>
          <p:nvPr>
            <p:ph idx="1"/>
          </p:nvPr>
        </p:nvSpPr>
        <p:spPr>
          <a:xfrm>
            <a:off x="2589212" y="1748901"/>
            <a:ext cx="8915400" cy="4776185"/>
          </a:xfrm>
        </p:spPr>
        <p:txBody>
          <a:bodyPr>
            <a:normAutofit/>
          </a:bodyPr>
          <a:lstStyle/>
          <a:p>
            <a:r>
              <a:rPr lang="en-US" dirty="0"/>
              <a:t>States are approved for NC-SARA membership by their regional compact </a:t>
            </a:r>
          </a:p>
          <a:p>
            <a:pPr lvl="1"/>
            <a:r>
              <a:rPr lang="en-US" dirty="0"/>
              <a:t>Washington’s state entity is the Washington Student Achievement Council</a:t>
            </a:r>
          </a:p>
          <a:p>
            <a:pPr lvl="1"/>
            <a:r>
              <a:rPr lang="en-US" dirty="0"/>
              <a:t>Our regional compact is Western Interstate Commission for Higher Education (WICHE)</a:t>
            </a:r>
          </a:p>
          <a:p>
            <a:r>
              <a:rPr lang="en-US" dirty="0"/>
              <a:t>States approve their in-state institutions for SARA participation (based upon institutional accreditation and financial stability)</a:t>
            </a:r>
          </a:p>
          <a:p>
            <a:pPr lvl="1"/>
            <a:r>
              <a:rPr lang="en-US" dirty="0"/>
              <a:t>About half of our SBCTC institutions are NC-SARA members now</a:t>
            </a:r>
          </a:p>
          <a:p>
            <a:pPr lvl="1"/>
            <a:r>
              <a:rPr lang="en-US" dirty="0"/>
              <a:t>Annual fees include:</a:t>
            </a:r>
          </a:p>
          <a:p>
            <a:pPr lvl="2"/>
            <a:r>
              <a:rPr lang="en-US" dirty="0"/>
              <a:t>Federal – based on </a:t>
            </a:r>
            <a:r>
              <a:rPr lang="en-US" dirty="0" smtClean="0"/>
              <a:t>FTE $2,000-$4,000       and           </a:t>
            </a:r>
            <a:r>
              <a:rPr lang="en-US" dirty="0"/>
              <a:t>Verification from state - $1,250</a:t>
            </a:r>
          </a:p>
          <a:p>
            <a:r>
              <a:rPr lang="en-US" dirty="0"/>
              <a:t>An institution that is not an NC-SARA member must obtain state by state approval to offer activities in other states (serve students from other states)</a:t>
            </a:r>
          </a:p>
          <a:p>
            <a:r>
              <a:rPr lang="en-US" dirty="0"/>
              <a:t>NC-SARA provides new guidelines for institutions to follow regarding disclosures for students and accreditation review teams</a:t>
            </a:r>
          </a:p>
        </p:txBody>
      </p:sp>
    </p:spTree>
    <p:extLst>
      <p:ext uri="{BB962C8B-B14F-4D97-AF65-F5344CB8AC3E}">
        <p14:creationId xmlns:p14="http://schemas.microsoft.com/office/powerpoint/2010/main" val="1593551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Current Annual Reporting Requirements?</a:t>
            </a:r>
          </a:p>
        </p:txBody>
      </p:sp>
      <p:sp>
        <p:nvSpPr>
          <p:cNvPr id="3" name="Content Placeholder 2"/>
          <p:cNvSpPr>
            <a:spLocks noGrp="1"/>
          </p:cNvSpPr>
          <p:nvPr>
            <p:ph idx="1"/>
          </p:nvPr>
        </p:nvSpPr>
        <p:spPr>
          <a:xfrm>
            <a:off x="2589212" y="2308194"/>
            <a:ext cx="8915400" cy="4314548"/>
          </a:xfrm>
        </p:spPr>
        <p:txBody>
          <a:bodyPr>
            <a:normAutofit/>
          </a:bodyPr>
          <a:lstStyle/>
          <a:p>
            <a:r>
              <a:rPr lang="en-US" sz="2000" dirty="0"/>
              <a:t>For Distance Education Courses</a:t>
            </a:r>
          </a:p>
          <a:p>
            <a:pPr lvl="1"/>
            <a:r>
              <a:rPr lang="en-US" sz="1800" dirty="0"/>
              <a:t>Annually institutions who join NC-SARA need to report </a:t>
            </a:r>
            <a:r>
              <a:rPr lang="en-US" sz="1800" dirty="0" smtClean="0"/>
              <a:t>the </a:t>
            </a:r>
            <a:r>
              <a:rPr lang="en-US" sz="1800" dirty="0"/>
              <a:t>number of students taking online or remote courses from outside their state</a:t>
            </a:r>
          </a:p>
          <a:p>
            <a:r>
              <a:rPr lang="en-US" sz="2000" dirty="0"/>
              <a:t>For Out-of-State Placements</a:t>
            </a:r>
          </a:p>
          <a:p>
            <a:pPr lvl="1"/>
            <a:r>
              <a:rPr lang="en-US" sz="1800" dirty="0"/>
              <a:t>Institutions also need to report </a:t>
            </a:r>
            <a:r>
              <a:rPr lang="en-US" sz="1800" dirty="0" smtClean="0"/>
              <a:t>the </a:t>
            </a:r>
            <a:r>
              <a:rPr lang="en-US" sz="1800" dirty="0"/>
              <a:t>number of students in clinical placements outside of the state</a:t>
            </a:r>
          </a:p>
          <a:p>
            <a:r>
              <a:rPr lang="en-US" sz="2000" dirty="0"/>
              <a:t>NEW: For Professional Technical Licensure</a:t>
            </a:r>
          </a:p>
          <a:p>
            <a:pPr lvl="1"/>
            <a:r>
              <a:rPr lang="en-US" sz="1800" dirty="0"/>
              <a:t>Institutions must provide general and direct disclosures for prospective and enrolled students for programs leading to professional licensure or certification </a:t>
            </a:r>
            <a:r>
              <a:rPr lang="en-US" sz="1800" b="1" dirty="0"/>
              <a:t>regardless of modality</a:t>
            </a:r>
          </a:p>
          <a:p>
            <a:r>
              <a:rPr lang="en-US" sz="2000" b="1" dirty="0"/>
              <a:t>This reporting is required of NC-SARA members to retain membership status</a:t>
            </a:r>
          </a:p>
        </p:txBody>
      </p:sp>
    </p:spTree>
    <p:extLst>
      <p:ext uri="{BB962C8B-B14F-4D97-AF65-F5344CB8AC3E}">
        <p14:creationId xmlns:p14="http://schemas.microsoft.com/office/powerpoint/2010/main" val="3419736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Regulations for ALL Institutions</a:t>
            </a:r>
          </a:p>
        </p:txBody>
      </p:sp>
      <p:sp>
        <p:nvSpPr>
          <p:cNvPr id="3" name="Content Placeholder 2"/>
          <p:cNvSpPr>
            <a:spLocks noGrp="1"/>
          </p:cNvSpPr>
          <p:nvPr>
            <p:ph idx="1"/>
          </p:nvPr>
        </p:nvSpPr>
        <p:spPr/>
        <p:txBody>
          <a:bodyPr/>
          <a:lstStyle/>
          <a:p>
            <a:r>
              <a:rPr lang="en-US" dirty="0" smtClean="0"/>
              <a:t>Member </a:t>
            </a:r>
            <a:r>
              <a:rPr lang="en-US" dirty="0"/>
              <a:t>of NC-SARA or not, all institutions must abide by federal regulations</a:t>
            </a:r>
          </a:p>
          <a:p>
            <a:r>
              <a:rPr lang="en-US" dirty="0"/>
              <a:t>Federal regulations related to out-of-state activity compliance and distance education include:</a:t>
            </a:r>
          </a:p>
          <a:p>
            <a:pPr lvl="1"/>
            <a:r>
              <a:rPr lang="en-US" dirty="0"/>
              <a:t>State Authorization - </a:t>
            </a:r>
            <a:r>
              <a:rPr lang="en-US" dirty="0">
                <a:hlinkClick r:id="rId2"/>
              </a:rPr>
              <a:t>34 CFR 600.9(c)</a:t>
            </a:r>
            <a:endParaRPr lang="en-US" dirty="0"/>
          </a:p>
          <a:p>
            <a:pPr lvl="1"/>
            <a:r>
              <a:rPr lang="en-US" dirty="0"/>
              <a:t>Definition of state authorization reciprocity agreement – </a:t>
            </a:r>
            <a:r>
              <a:rPr lang="en-US" dirty="0">
                <a:hlinkClick r:id="rId3"/>
              </a:rPr>
              <a:t>34 CFR 600.2 Definitions</a:t>
            </a:r>
            <a:endParaRPr lang="en-US" dirty="0"/>
          </a:p>
          <a:p>
            <a:pPr lvl="1"/>
            <a:r>
              <a:rPr lang="en-US" dirty="0"/>
              <a:t>Professional Licensure Notifications - </a:t>
            </a:r>
            <a:r>
              <a:rPr lang="en-US" dirty="0">
                <a:hlinkClick r:id="rId4"/>
              </a:rPr>
              <a:t>34 CFR 668.3(a)(5)(v) &amp; 668.43(c)</a:t>
            </a:r>
            <a:endParaRPr lang="en-US" dirty="0"/>
          </a:p>
          <a:p>
            <a:pPr lvl="1"/>
            <a:r>
              <a:rPr lang="en-US" dirty="0"/>
              <a:t>Contact information for filing complaints - </a:t>
            </a:r>
            <a:r>
              <a:rPr lang="en-US" dirty="0">
                <a:hlinkClick r:id="rId4"/>
              </a:rPr>
              <a:t>34 CFR 668.43(b)</a:t>
            </a:r>
            <a:endParaRPr lang="en-US" dirty="0"/>
          </a:p>
          <a:p>
            <a:pPr lvl="1"/>
            <a:r>
              <a:rPr lang="en-US" dirty="0"/>
              <a:t>Misrepresentation – Scope and Def: </a:t>
            </a:r>
            <a:r>
              <a:rPr lang="en-US" dirty="0">
                <a:hlinkClick r:id="rId5"/>
              </a:rPr>
              <a:t>34 CFR 668.71</a:t>
            </a:r>
            <a:r>
              <a:rPr lang="en-US" dirty="0"/>
              <a:t> &amp; Nature of educational program </a:t>
            </a:r>
            <a:r>
              <a:rPr lang="en-US" dirty="0">
                <a:hlinkClick r:id="rId6"/>
              </a:rPr>
              <a:t>34 CFR 668.72</a:t>
            </a:r>
            <a:endParaRPr lang="en-US" dirty="0"/>
          </a:p>
          <a:p>
            <a:endParaRPr lang="en-US" dirty="0"/>
          </a:p>
        </p:txBody>
      </p:sp>
    </p:spTree>
    <p:extLst>
      <p:ext uri="{BB962C8B-B14F-4D97-AF65-F5344CB8AC3E}">
        <p14:creationId xmlns:p14="http://schemas.microsoft.com/office/powerpoint/2010/main" val="267195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82216-CB3C-46EA-8235-327A9AAC787D}"/>
              </a:ext>
            </a:extLst>
          </p:cNvPr>
          <p:cNvSpPr>
            <a:spLocks noGrp="1"/>
          </p:cNvSpPr>
          <p:nvPr>
            <p:ph type="title"/>
          </p:nvPr>
        </p:nvSpPr>
        <p:spPr/>
        <p:txBody>
          <a:bodyPr/>
          <a:lstStyle/>
          <a:p>
            <a:r>
              <a:rPr lang="en-US" dirty="0"/>
              <a:t>What’s Next from NC-SARA</a:t>
            </a:r>
          </a:p>
        </p:txBody>
      </p:sp>
      <p:sp>
        <p:nvSpPr>
          <p:cNvPr id="3" name="Content Placeholder 2">
            <a:extLst>
              <a:ext uri="{FF2B5EF4-FFF2-40B4-BE49-F238E27FC236}">
                <a16:creationId xmlns:a16="http://schemas.microsoft.com/office/drawing/2014/main" id="{6BC3A00D-7F26-4141-A51F-C9D0DED91A24}"/>
              </a:ext>
            </a:extLst>
          </p:cNvPr>
          <p:cNvSpPr>
            <a:spLocks noGrp="1"/>
          </p:cNvSpPr>
          <p:nvPr>
            <p:ph idx="1"/>
          </p:nvPr>
        </p:nvSpPr>
        <p:spPr/>
        <p:txBody>
          <a:bodyPr/>
          <a:lstStyle/>
          <a:p>
            <a:r>
              <a:rPr lang="en-US" dirty="0">
                <a:hlinkClick r:id="rId2"/>
              </a:rPr>
              <a:t>Proposed 21st Century Distance Education Guidelines</a:t>
            </a:r>
            <a:endParaRPr lang="en-US" dirty="0"/>
          </a:p>
          <a:p>
            <a:r>
              <a:rPr lang="en-US" dirty="0"/>
              <a:t>NC-SARA will share details of the implementation and transition plan for these guidelines after its May 2021 board meeting</a:t>
            </a:r>
          </a:p>
          <a:p>
            <a:r>
              <a:rPr lang="en-US" dirty="0"/>
              <a:t>The Council of Regional Accrediting Commissions (C-RAC) was the primary source of quality assurance for distance education since 2001</a:t>
            </a:r>
          </a:p>
          <a:p>
            <a:r>
              <a:rPr lang="en-US" dirty="0"/>
              <a:t>No updates have occurred since 2011</a:t>
            </a:r>
          </a:p>
          <a:p>
            <a:r>
              <a:rPr lang="en-US" dirty="0"/>
              <a:t>Given the advancements and increase in distance education programs, NC-SARA believed it was time for updated guidelines and assumed a leadership role in supporting the development of this proposed new set of guidelines for institutional accreditors reviewing distance education</a:t>
            </a:r>
          </a:p>
        </p:txBody>
      </p:sp>
    </p:spTree>
    <p:extLst>
      <p:ext uri="{BB962C8B-B14F-4D97-AF65-F5344CB8AC3E}">
        <p14:creationId xmlns:p14="http://schemas.microsoft.com/office/powerpoint/2010/main" val="1400749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394</TotalTime>
  <Words>914</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State Authorization</vt:lpstr>
      <vt:lpstr>Why Are We Here?</vt:lpstr>
      <vt:lpstr>Why Does It Matter?</vt:lpstr>
      <vt:lpstr>The Regulating Organization</vt:lpstr>
      <vt:lpstr>The “Resource” Organization</vt:lpstr>
      <vt:lpstr>How NC-SARA Works</vt:lpstr>
      <vt:lpstr>What are the Current Annual Reporting Requirements?</vt:lpstr>
      <vt:lpstr>Federal Regulations for ALL Institutions</vt:lpstr>
      <vt:lpstr>What’s Next from NC-SARA</vt:lpstr>
      <vt:lpstr>What’s Next from NC-SARA</vt:lpstr>
      <vt:lpstr>SAN Coordinators</vt:lpstr>
    </vt:vector>
  </TitlesOfParts>
  <Company>Columbia Basin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McBurney, Melissa</dc:creator>
  <cp:lastModifiedBy>McBurney, Melissa</cp:lastModifiedBy>
  <cp:revision>23</cp:revision>
  <dcterms:created xsi:type="dcterms:W3CDTF">2021-04-19T18:31:30Z</dcterms:created>
  <dcterms:modified xsi:type="dcterms:W3CDTF">2021-04-22T21:05:00Z</dcterms:modified>
</cp:coreProperties>
</file>