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  <p:sldMasterId id="2147483987" r:id="rId6"/>
    <p:sldMasterId id="2147484016" r:id="rId7"/>
    <p:sldMasterId id="2147484030" r:id="rId8"/>
  </p:sldMasterIdLst>
  <p:notesMasterIdLst>
    <p:notesMasterId r:id="rId36"/>
  </p:notesMasterIdLst>
  <p:handoutMasterIdLst>
    <p:handoutMasterId r:id="rId37"/>
  </p:handoutMasterIdLst>
  <p:sldIdLst>
    <p:sldId id="291" r:id="rId9"/>
    <p:sldId id="752" r:id="rId10"/>
    <p:sldId id="535" r:id="rId11"/>
    <p:sldId id="846" r:id="rId12"/>
    <p:sldId id="347" r:id="rId13"/>
    <p:sldId id="345" r:id="rId14"/>
    <p:sldId id="856" r:id="rId15"/>
    <p:sldId id="631" r:id="rId16"/>
    <p:sldId id="843" r:id="rId17"/>
    <p:sldId id="844" r:id="rId18"/>
    <p:sldId id="845" r:id="rId19"/>
    <p:sldId id="848" r:id="rId20"/>
    <p:sldId id="847" r:id="rId21"/>
    <p:sldId id="849" r:id="rId22"/>
    <p:sldId id="638" r:id="rId23"/>
    <p:sldId id="838" r:id="rId24"/>
    <p:sldId id="835" r:id="rId25"/>
    <p:sldId id="836" r:id="rId26"/>
    <p:sldId id="839" r:id="rId27"/>
    <p:sldId id="851" r:id="rId28"/>
    <p:sldId id="791" r:id="rId29"/>
    <p:sldId id="837" r:id="rId30"/>
    <p:sldId id="854" r:id="rId31"/>
    <p:sldId id="852" r:id="rId32"/>
    <p:sldId id="262" r:id="rId33"/>
    <p:sldId id="842" r:id="rId34"/>
    <p:sldId id="271" r:id="rId3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y Campbell" initials="CC" lastIdx="1" clrIdx="0">
    <p:extLst>
      <p:ext uri="{19B8F6BF-5375-455C-9EA6-DF929625EA0E}">
        <p15:presenceInfo xmlns:p15="http://schemas.microsoft.com/office/powerpoint/2012/main" userId="S-1-5-21-2162954678-3364338229-3037977907-8539" providerId="AD"/>
      </p:ext>
    </p:extLst>
  </p:cmAuthor>
  <p:cmAuthor id="2" name="Christy Campbell" initials="CC [2]" lastIdx="1" clrIdx="1">
    <p:extLst>
      <p:ext uri="{19B8F6BF-5375-455C-9EA6-DF929625EA0E}">
        <p15:presenceInfo xmlns:p15="http://schemas.microsoft.com/office/powerpoint/2012/main" userId="Christy Campb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FF33"/>
    <a:srgbClr val="00C459"/>
    <a:srgbClr val="003764"/>
    <a:srgbClr val="CCD5E6"/>
    <a:srgbClr val="E8EBF3"/>
    <a:srgbClr val="D5EBF3"/>
    <a:srgbClr val="C6D6D9"/>
    <a:srgbClr val="660066"/>
    <a:srgbClr val="0D7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3883" autoAdjust="0"/>
  </p:normalViewPr>
  <p:slideViewPr>
    <p:cSldViewPr snapToGrid="0">
      <p:cViewPr varScale="1">
        <p:scale>
          <a:sx n="71" d="100"/>
          <a:sy n="71" d="100"/>
        </p:scale>
        <p:origin x="104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70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484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41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97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96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32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56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8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04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Who may join?</a:t>
            </a:r>
          </a:p>
          <a:p>
            <a:pPr lvl="0"/>
            <a:r>
              <a:rPr lang="en-US" dirty="0"/>
              <a:t>At this time, we strongly encourage anyone live on ctcLink PeopleSoft — including ctcLink Project Team and SBCTC staff members to join — especially those using FIN, HCM, CS, coding and reporting staff. </a:t>
            </a:r>
          </a:p>
          <a:p>
            <a:pPr lvl="0"/>
            <a:r>
              <a:rPr lang="en-US" dirty="0"/>
              <a:t>Only Washington state community and technical college system .edu domain addresses will be approved for subscription.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5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0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432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977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771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08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280C0-BDF8-403E-A4DF-2D20AFB84D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31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280C0-BDF8-403E-A4DF-2D20AFB84D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208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280C0-BDF8-403E-A4DF-2D20AFB84D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24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i="1" dirty="0">
                <a:solidFill>
                  <a:schemeClr val="bg1">
                    <a:lumMod val="50000"/>
                  </a:schemeClr>
                </a:solidFill>
              </a:rPr>
              <a:t>Note: All material licensed under Creative Commons Attribution 4.0 International License.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46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62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46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70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87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00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2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72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76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30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22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fld id="{9D515F0A-23BA-4FD6-9B05-ED7D67B845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8"/>
          <p:cNvSpPr>
            <a:spLocks noGrp="1"/>
          </p:cNvSpPr>
          <p:nvPr>
            <p:ph type="title"/>
          </p:nvPr>
        </p:nvSpPr>
        <p:spPr>
          <a:xfrm>
            <a:off x="466725" y="561729"/>
            <a:ext cx="6705600" cy="639762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>
              <a:defRPr sz="225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6725" y="1600206"/>
            <a:ext cx="6705600" cy="4525963"/>
          </a:xfrm>
        </p:spPr>
        <p:txBody>
          <a:bodyPr/>
          <a:lstStyle>
            <a:lvl1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 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495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fld id="{9D515F0A-23BA-4FD6-9B05-ED7D67B845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Placeholder 8"/>
          <p:cNvSpPr>
            <a:spLocks noGrp="1"/>
          </p:cNvSpPr>
          <p:nvPr>
            <p:ph type="title"/>
          </p:nvPr>
        </p:nvSpPr>
        <p:spPr>
          <a:xfrm>
            <a:off x="466725" y="560048"/>
            <a:ext cx="6705600" cy="792162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>
              <a:defRPr sz="22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6725" y="1606139"/>
            <a:ext cx="6705600" cy="4525963"/>
          </a:xfrm>
        </p:spPr>
        <p:txBody>
          <a:bodyPr/>
          <a:lstStyle>
            <a:lvl1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 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442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04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4127103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61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4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5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38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96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98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448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56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80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63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  <p:pic>
        <p:nvPicPr>
          <p:cNvPr id="6" name="Picture 5" descr="Cover Triangle Pattern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39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  <p:pic>
        <p:nvPicPr>
          <p:cNvPr id="18" name="Picture 17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9" name="Picture 18" descr="Header triangles pattern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0" name="Rectangle 19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4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  <p:pic>
        <p:nvPicPr>
          <p:cNvPr id="19" name="Picture 1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20" name="Picture 19" descr="Header triangles pattern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1" name="Rectangle 2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854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  <p:pic>
        <p:nvPicPr>
          <p:cNvPr id="21" name="Picture 20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22" name="Picture 21" descr="Header triangles pattern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3" name="Rectangle 2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1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  <p:pic>
        <p:nvPicPr>
          <p:cNvPr id="25" name="Picture 2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26" name="Picture 25" descr="Header triangles pattern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27" name="Rectangle 26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62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  <p:pic>
        <p:nvPicPr>
          <p:cNvPr id="17" name="Picture 16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8" name="Picture 17" descr="Header triangles pattern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9" name="Rectangle 18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935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6" name="Picture 15" descr="Header triangles pattern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7" name="Rectangle 16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41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  <p:pic>
        <p:nvPicPr>
          <p:cNvPr id="21" name="Picture 20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22" name="Picture 21" descr="Header triangles pattern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3" name="Rectangle 2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061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  <p:pic>
        <p:nvPicPr>
          <p:cNvPr id="21" name="Picture 20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22" name="Picture 21" descr="Header triangles pattern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3" name="Rectangle 2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8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  <p:pic>
        <p:nvPicPr>
          <p:cNvPr id="17" name="Picture 16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8" name="Picture 17" descr="Header triangles pattern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9" name="Rectangle 18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010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213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3" name="Rectangle 12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6" name="Picture 15" descr="Header triangles pattern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pic>
        <p:nvPicPr>
          <p:cNvPr id="17" name="Picture 16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i="1" dirty="0">
                <a:solidFill>
                  <a:schemeClr val="bg1">
                    <a:lumMod val="50000"/>
                  </a:schemeClr>
                </a:solidFill>
              </a:rPr>
              <a:t>Note: All material licensed under Creative Commons Attribution 4.0 International License.</a:t>
            </a:r>
          </a:p>
        </p:txBody>
      </p:sp>
      <p:sp>
        <p:nvSpPr>
          <p:cNvPr id="19" name="Rectangle 18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6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10807126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136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921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67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518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750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251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679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498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i="1" dirty="0">
                <a:solidFill>
                  <a:schemeClr val="bg1">
                    <a:lumMod val="50000"/>
                  </a:schemeClr>
                </a:solidFill>
              </a:rPr>
              <a:t>Note: All material licensed under Creative Commons Attribution 4.0 International License.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7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5F0A-23BA-4FD6-9B05-ED7D67B84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5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2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32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04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  <p:sldLayoutId id="2147484048" r:id="rId18"/>
    <p:sldLayoutId id="2147484049" r:id="rId19"/>
    <p:sldLayoutId id="2147484050" r:id="rId20"/>
    <p:sldLayoutId id="2147484051" r:id="rId21"/>
    <p:sldLayoutId id="214748405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tc.edu/colleges-staff/it-support/erp-support/production-updates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bctc.edu/colleges-staff/it-support/ctclink/ctclink-accessibility.asp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tc.edu/colleges-staff/it-support/ctclink/ctclink-project-college-communication.asp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lists.ctc.edu/mailman/listinfo/ctclinksme-rpt_lists.ctc.edu" TargetMode="External"/><Relationship Id="rId3" Type="http://schemas.openxmlformats.org/officeDocument/2006/relationships/hyperlink" Target="https://lists.ctc.edu/mailman/listinfo/ctclinksme-hcm_lists.ctc.edu" TargetMode="External"/><Relationship Id="rId7" Type="http://schemas.openxmlformats.org/officeDocument/2006/relationships/hyperlink" Target="https://lists.ctc.edu/mailman/listinfo/ctclinkcssupport_lists.ctc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sts.ctc.edu/mailman/listinfo/ctclinkfinaidsupport_lists.ctc.edu" TargetMode="External"/><Relationship Id="rId11" Type="http://schemas.openxmlformats.org/officeDocument/2006/relationships/hyperlink" Target="https://servicedesk.sbctc.edu/helpdesk/WebObjects/Helpdesk.woa" TargetMode="External"/><Relationship Id="rId5" Type="http://schemas.openxmlformats.org/officeDocument/2006/relationships/hyperlink" Target="https://lists.ctc.edu/mailman/listinfo/ctclinksme_stufin_lists.ctc.edu" TargetMode="External"/><Relationship Id="rId10" Type="http://schemas.openxmlformats.org/officeDocument/2006/relationships/hyperlink" Target="https://lists.ctc.edu/mailman/listinfo/ctclink-security_lists.ctc.edu" TargetMode="External"/><Relationship Id="rId4" Type="http://schemas.openxmlformats.org/officeDocument/2006/relationships/hyperlink" Target="https://lists.ctc.edu/mailman/listinfo/ctclinksme_fin_lists.ctc.edu" TargetMode="External"/><Relationship Id="rId9" Type="http://schemas.openxmlformats.org/officeDocument/2006/relationships/hyperlink" Target="https://lists.ctc.edu/mailman/listinfo/ctclink-coding_lists.ctc.edu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bctc.edu/colleges-staff/it-support/erp-support/production-change.aspx" TargetMode="Externa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tc.edu/colleges-staff/it-support/ctclink/deployment-timeline-graphic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37" y="4301326"/>
            <a:ext cx="8812530" cy="659294"/>
          </a:xfrm>
        </p:spPr>
        <p:txBody>
          <a:bodyPr/>
          <a:lstStyle/>
          <a:p>
            <a:r>
              <a:rPr lang="en-US" sz="3400" dirty="0"/>
              <a:t>ctcLink update &amp; Focus on financial aid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537" y="4960620"/>
            <a:ext cx="8354651" cy="1721541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Washington State Student Services Commission &amp; Financial Aid Council Meeting</a:t>
            </a:r>
            <a:r>
              <a:rPr lang="en-US" sz="2400" dirty="0">
                <a:latin typeface="+mj-lt"/>
              </a:rPr>
              <a:t/>
            </a:r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  <a:p>
            <a:r>
              <a:rPr lang="en-US" dirty="0">
                <a:latin typeface="+mj-lt"/>
              </a:rPr>
              <a:t>Dec. 3, 2020</a:t>
            </a:r>
          </a:p>
        </p:txBody>
      </p:sp>
    </p:spTree>
    <p:extLst>
      <p:ext uri="{BB962C8B-B14F-4D97-AF65-F5344CB8AC3E}">
        <p14:creationId xmlns:p14="http://schemas.microsoft.com/office/powerpoint/2010/main" val="3494831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73198" y="6566064"/>
            <a:ext cx="457199" cy="19162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15F0A-23BA-4FD6-9B05-ED7D67B8454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6D2279A-DAE9-4CE2-B9E3-C3F6D159F76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2607" y="311641"/>
          <a:ext cx="8675264" cy="38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5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553">
                  <a:extLst>
                    <a:ext uri="{9D8B030D-6E8A-4147-A177-3AD203B41FA5}">
                      <a16:colId xmlns:a16="http://schemas.microsoft.com/office/drawing/2014/main" val="2970155127"/>
                    </a:ext>
                  </a:extLst>
                </a:gridCol>
                <a:gridCol w="396431">
                  <a:extLst>
                    <a:ext uri="{9D8B030D-6E8A-4147-A177-3AD203B41FA5}">
                      <a16:colId xmlns:a16="http://schemas.microsoft.com/office/drawing/2014/main" val="1906772724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Deployment Group 5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Timeline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(High Level Phases) 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7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4E35080-B7C1-498E-A497-AA52ACAE4C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196"/>
          <a:stretch/>
        </p:blipFill>
        <p:spPr>
          <a:xfrm>
            <a:off x="159839" y="755152"/>
            <a:ext cx="8940800" cy="4456666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548B2551-BC12-4E24-9A62-869A31F20F8C}"/>
              </a:ext>
            </a:extLst>
          </p:cNvPr>
          <p:cNvSpPr/>
          <p:nvPr/>
        </p:nvSpPr>
        <p:spPr>
          <a:xfrm>
            <a:off x="3718993" y="2258363"/>
            <a:ext cx="228600" cy="2847606"/>
          </a:xfrm>
          <a:prstGeom prst="upArrow">
            <a:avLst/>
          </a:prstGeom>
          <a:solidFill>
            <a:srgbClr val="FF000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07B8F0-1D26-464F-AFBE-F4D0E7C638C9}"/>
              </a:ext>
            </a:extLst>
          </p:cNvPr>
          <p:cNvSpPr txBox="1"/>
          <p:nvPr/>
        </p:nvSpPr>
        <p:spPr>
          <a:xfrm>
            <a:off x="3160899" y="5105969"/>
            <a:ext cx="149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We are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55C461-68A8-457B-AAF3-DA5F0B8B7E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606" y="5591597"/>
            <a:ext cx="4791075" cy="523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A118E5-FC25-4C1E-A9BC-BF5712731157}"/>
              </a:ext>
            </a:extLst>
          </p:cNvPr>
          <p:cNvSpPr txBox="1"/>
          <p:nvPr/>
        </p:nvSpPr>
        <p:spPr>
          <a:xfrm>
            <a:off x="222604" y="6115472"/>
            <a:ext cx="7847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Conversion Cycle 1 retired to better align with other deployment groups.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Estimated dates subject to change. Go-live date requires discussion with DG6 colleges and approval by ctcLink Steering Committee.  </a:t>
            </a:r>
          </a:p>
        </p:txBody>
      </p:sp>
    </p:spTree>
    <p:extLst>
      <p:ext uri="{BB962C8B-B14F-4D97-AF65-F5344CB8AC3E}">
        <p14:creationId xmlns:p14="http://schemas.microsoft.com/office/powerpoint/2010/main" val="1515697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73198" y="6566064"/>
            <a:ext cx="457199" cy="19162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15F0A-23BA-4FD6-9B05-ED7D67B8454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6D2279A-DAE9-4CE2-B9E3-C3F6D159F769}"/>
              </a:ext>
            </a:extLst>
          </p:cNvPr>
          <p:cNvGraphicFramePr>
            <a:graphicFrameLocks noGrp="1"/>
          </p:cNvGraphicFramePr>
          <p:nvPr/>
        </p:nvGraphicFramePr>
        <p:xfrm>
          <a:off x="292607" y="311641"/>
          <a:ext cx="8675264" cy="38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5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553">
                  <a:extLst>
                    <a:ext uri="{9D8B030D-6E8A-4147-A177-3AD203B41FA5}">
                      <a16:colId xmlns:a16="http://schemas.microsoft.com/office/drawing/2014/main" val="2970155127"/>
                    </a:ext>
                  </a:extLst>
                </a:gridCol>
                <a:gridCol w="396431">
                  <a:extLst>
                    <a:ext uri="{9D8B030D-6E8A-4147-A177-3AD203B41FA5}">
                      <a16:colId xmlns:a16="http://schemas.microsoft.com/office/drawing/2014/main" val="1906772724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Deployment Group 6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DRAFT 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Timeline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(High-Level Phases) 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7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D10A148-7258-42F1-A459-9C4D037B2B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607" y="5802313"/>
            <a:ext cx="4791075" cy="5238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DF500A-E25C-4002-9891-AF26A2A76767}"/>
              </a:ext>
            </a:extLst>
          </p:cNvPr>
          <p:cNvSpPr txBox="1"/>
          <p:nvPr/>
        </p:nvSpPr>
        <p:spPr>
          <a:xfrm>
            <a:off x="222605" y="6326188"/>
            <a:ext cx="7847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Conversion Cycle 1 retired to better align with other deployment groups.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Estimated dates subject to change. Go-live date requires discussion with DG6 colleges and approval by ctcLink Steering Committee.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6DB7E-D29F-4DC4-8783-52FFFFBA23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16"/>
          <a:stretch/>
        </p:blipFill>
        <p:spPr>
          <a:xfrm>
            <a:off x="385739" y="695689"/>
            <a:ext cx="8758261" cy="48959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48169A-D6C0-4AE9-BD16-81A5DB5E1C7F}"/>
              </a:ext>
            </a:extLst>
          </p:cNvPr>
          <p:cNvSpPr txBox="1"/>
          <p:nvPr/>
        </p:nvSpPr>
        <p:spPr>
          <a:xfrm>
            <a:off x="1279802" y="5432981"/>
            <a:ext cx="149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We are here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81F0FF82-FD09-489F-A4BF-B1BC77171687}"/>
              </a:ext>
            </a:extLst>
          </p:cNvPr>
          <p:cNvSpPr/>
          <p:nvPr/>
        </p:nvSpPr>
        <p:spPr>
          <a:xfrm>
            <a:off x="1947197" y="2277459"/>
            <a:ext cx="228600" cy="3155521"/>
          </a:xfrm>
          <a:prstGeom prst="upArrow">
            <a:avLst/>
          </a:prstGeom>
          <a:solidFill>
            <a:srgbClr val="FF000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16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7" y="2145800"/>
            <a:ext cx="8270588" cy="629418"/>
          </a:xfrm>
        </p:spPr>
        <p:txBody>
          <a:bodyPr/>
          <a:lstStyle/>
          <a:p>
            <a:pPr algn="ctr"/>
            <a:r>
              <a:rPr lang="en-US" sz="3600" dirty="0" err="1"/>
              <a:t>Ctclink</a:t>
            </a:r>
            <a:r>
              <a:rPr lang="en-US" sz="3600" dirty="0"/>
              <a:t> Customer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5BC03-7CE3-4FE3-BC0A-0ACCA8AC1F2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207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3" y="1545571"/>
            <a:ext cx="8521410" cy="596395"/>
          </a:xfrm>
        </p:spPr>
        <p:txBody>
          <a:bodyPr/>
          <a:lstStyle/>
          <a:p>
            <a:pPr algn="ctr"/>
            <a:r>
              <a:rPr lang="en-US" sz="3600" dirty="0"/>
              <a:t>CTCLINK SUPPORT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702" y="2240100"/>
            <a:ext cx="7657543" cy="4472693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dirty="0">
                <a:latin typeface="+mj-lt"/>
              </a:rPr>
              <a:t>ctcLink Customer Support (Dani)</a:t>
            </a:r>
            <a:endParaRPr lang="en-US" dirty="0"/>
          </a:p>
          <a:p>
            <a:pPr lvl="1"/>
            <a:r>
              <a:rPr lang="en-US" dirty="0"/>
              <a:t>Staffing Update</a:t>
            </a:r>
          </a:p>
          <a:p>
            <a:pPr lvl="1"/>
            <a:r>
              <a:rPr lang="en-US" dirty="0">
                <a:hlinkClick r:id="rId3"/>
              </a:rPr>
              <a:t>ctcLink Production Support Updates</a:t>
            </a:r>
            <a:r>
              <a:rPr lang="en-US" dirty="0"/>
              <a:t> (handout/web)</a:t>
            </a:r>
          </a:p>
          <a:p>
            <a:pPr marL="0" indent="0">
              <a:buNone/>
            </a:pPr>
            <a:r>
              <a:rPr lang="en-US" sz="3200" dirty="0">
                <a:latin typeface="+mj-lt"/>
              </a:rPr>
              <a:t>Guided Pathways in ctcLink</a:t>
            </a:r>
          </a:p>
          <a:p>
            <a:pPr lvl="1"/>
            <a:r>
              <a:rPr lang="en-US" dirty="0"/>
              <a:t>Sub-Plans (Dani)</a:t>
            </a:r>
          </a:p>
          <a:p>
            <a:pPr lvl="1"/>
            <a:r>
              <a:rPr lang="en-US" dirty="0"/>
              <a:t>Meta-Majors (Grant)</a:t>
            </a:r>
          </a:p>
          <a:p>
            <a:pPr marL="0" lvl="0" indent="0">
              <a:buNone/>
            </a:pPr>
            <a:r>
              <a:rPr lang="en-US" sz="3200" dirty="0">
                <a:latin typeface="+mj-lt"/>
              </a:rPr>
              <a:t>ctcLink Accessibility Update (Grant)</a:t>
            </a:r>
            <a:endParaRPr lang="en-US" dirty="0">
              <a:latin typeface="+mj-lt"/>
            </a:endParaRPr>
          </a:p>
          <a:p>
            <a:pPr lvl="1"/>
            <a:r>
              <a:rPr lang="en-US" dirty="0"/>
              <a:t>Update on Accessibility Testing by </a:t>
            </a:r>
            <a:r>
              <a:rPr lang="en-US" i="1" dirty="0"/>
              <a:t>Level Access</a:t>
            </a:r>
          </a:p>
          <a:p>
            <a:pPr lvl="1"/>
            <a:r>
              <a:rPr lang="en-US" dirty="0">
                <a:solidFill>
                  <a:schemeClr val="dk1"/>
                </a:solidFill>
              </a:rPr>
              <a:t>Update on Improvements</a:t>
            </a:r>
          </a:p>
          <a:p>
            <a:pPr lvl="1"/>
            <a:r>
              <a:rPr lang="en-US" u="sng" dirty="0">
                <a:hlinkClick r:id="rId4"/>
              </a:rPr>
              <a:t>ctcLink Accessibility web page</a:t>
            </a:r>
            <a:r>
              <a:rPr lang="en-US" dirty="0"/>
              <a:t> </a:t>
            </a:r>
            <a:endParaRPr lang="en-US" i="1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5BC03-7CE3-4FE3-BC0A-0ACCA8AC1F2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088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7" y="2145800"/>
            <a:ext cx="8270588" cy="629418"/>
          </a:xfrm>
        </p:spPr>
        <p:txBody>
          <a:bodyPr/>
          <a:lstStyle/>
          <a:p>
            <a:pPr algn="ctr"/>
            <a:r>
              <a:rPr lang="en-US" sz="3600" dirty="0"/>
              <a:t>Financial Aid in </a:t>
            </a:r>
            <a:r>
              <a:rPr lang="en-US" sz="3600" dirty="0" err="1"/>
              <a:t>ctclink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5BC03-7CE3-4FE3-BC0A-0ACCA8AC1F2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878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403" y="1286633"/>
            <a:ext cx="8438286" cy="797070"/>
          </a:xfrm>
        </p:spPr>
        <p:txBody>
          <a:bodyPr/>
          <a:lstStyle/>
          <a:p>
            <a:pPr algn="ctr"/>
            <a:r>
              <a:rPr lang="en-US" dirty="0"/>
              <a:t>Today’s focus on </a:t>
            </a:r>
            <a:br>
              <a:rPr lang="en-US" dirty="0"/>
            </a:br>
            <a:r>
              <a:rPr lang="en-US" dirty="0"/>
              <a:t>financial aid in ctclink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7052" y="2451315"/>
            <a:ext cx="8072988" cy="42701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FAC concerns provided by ctcLink Steering Committee WSSSC Representative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Concerns/Questions sorted by: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Implementation phase (Pre-Go-Live)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ctcLink Customer Support (Post-Go-Live)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Current Communication Channels/Protocol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ctcLink Project Governance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50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DAB3-FFBF-4EC5-BD15-BDF2510E7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0" y="1312387"/>
            <a:ext cx="8336975" cy="797070"/>
          </a:xfrm>
        </p:spPr>
        <p:txBody>
          <a:bodyPr/>
          <a:lstStyle/>
          <a:p>
            <a:pPr algn="ctr"/>
            <a:r>
              <a:rPr lang="en-US" dirty="0"/>
              <a:t>The big picture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4DC75-A57E-4EC6-91DF-899324AE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42" y="2041082"/>
            <a:ext cx="8572893" cy="4680393"/>
          </a:xfrm>
        </p:spPr>
        <p:txBody>
          <a:bodyPr/>
          <a:lstStyle/>
          <a:p>
            <a:r>
              <a:rPr lang="en-US" dirty="0"/>
              <a:t>ctcLink is one global instance of PeopleSoft for all Washington community and technical colleges.</a:t>
            </a:r>
          </a:p>
          <a:p>
            <a:r>
              <a:rPr lang="en-US" dirty="0"/>
              <a:t>This means one global design (plus limited local configuration), which depends largely on consistent business processes across the college system.</a:t>
            </a:r>
          </a:p>
          <a:p>
            <a:r>
              <a:rPr lang="en-US" dirty="0"/>
              <a:t>Financial Aid is one of the few exceptions since each college/district interprets federal and state regulations independently and is responsible for local policies to adhere to regulations. This can cause confusion when transitioning to a common system.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6BE5A-E275-4265-A288-FBE5F1E8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0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623248"/>
          </a:xfrm>
        </p:spPr>
        <p:txBody>
          <a:bodyPr/>
          <a:lstStyle/>
          <a:p>
            <a:pPr algn="ctr"/>
            <a:r>
              <a:rPr lang="en-US" dirty="0"/>
              <a:t>Implementation (Pre-Go-Live)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12" y="2173184"/>
            <a:ext cx="8336975" cy="446512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Improving Implementation Activities – Highlights </a:t>
            </a:r>
          </a:p>
          <a:p>
            <a:pPr lvl="1"/>
            <a:r>
              <a:rPr lang="en-US" sz="2800" dirty="0"/>
              <a:t>Aid Year Rollover changes made based on lessons learned </a:t>
            </a:r>
          </a:p>
          <a:p>
            <a:pPr lvl="2"/>
            <a:r>
              <a:rPr lang="en-US" sz="2400" dirty="0"/>
              <a:t>Note: Dependent on Oracle’s release of PeopleSoft Update Manager (PUM) 19</a:t>
            </a:r>
          </a:p>
          <a:p>
            <a:pPr lvl="1"/>
            <a:r>
              <a:rPr lang="en-US" sz="2800" dirty="0"/>
              <a:t>Financial Aid documentation revamped in response to not having enough information</a:t>
            </a:r>
          </a:p>
          <a:p>
            <a:pPr lvl="1"/>
            <a:r>
              <a:rPr lang="en-US" sz="2800" dirty="0"/>
              <a:t>More improvements are in the works</a:t>
            </a:r>
          </a:p>
          <a:p>
            <a:pPr lvl="2"/>
            <a:r>
              <a:rPr lang="en-US" sz="2400" dirty="0"/>
              <a:t>Some issues identified are related to learning the system and not the system itself</a:t>
            </a:r>
          </a:p>
          <a:p>
            <a:pPr lvl="2"/>
            <a:r>
              <a:rPr lang="en-US" sz="2400" dirty="0"/>
              <a:t>Some issues identified need local decisions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35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454892"/>
            <a:ext cx="8336975" cy="797070"/>
          </a:xfrm>
        </p:spPr>
        <p:txBody>
          <a:bodyPr/>
          <a:lstStyle/>
          <a:p>
            <a:pPr algn="ctr"/>
            <a:r>
              <a:rPr lang="en-US" dirty="0"/>
              <a:t>customer support (Post go-live)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1999766"/>
            <a:ext cx="8336975" cy="4279425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latin typeface="+mj-lt"/>
              </a:rPr>
              <a:t>Post Go-Live Customer Support </a:t>
            </a:r>
          </a:p>
          <a:p>
            <a:pPr lvl="1"/>
            <a:r>
              <a:rPr lang="en-US" sz="2700" dirty="0"/>
              <a:t>Increased capacity</a:t>
            </a:r>
          </a:p>
          <a:p>
            <a:pPr lvl="1"/>
            <a:r>
              <a:rPr lang="en-US" sz="2700" dirty="0"/>
              <a:t>Beginning Dec. 11 – FA Webex sessions to support colleges with the awarding process</a:t>
            </a:r>
          </a:p>
          <a:p>
            <a:pPr lvl="1"/>
            <a:r>
              <a:rPr lang="en-US" sz="2700" dirty="0"/>
              <a:t>Support during the Webex sessions will focus on understanding of ctcLink/PeopleSoft system (not local college policies and procedures).  ctcLink system support </a:t>
            </a:r>
          </a:p>
          <a:p>
            <a:pPr marL="0" indent="0">
              <a:buNone/>
            </a:pPr>
            <a:r>
              <a:rPr lang="en-US" sz="3000" dirty="0">
                <a:latin typeface="+mj-lt"/>
              </a:rPr>
              <a:t>Satisfactory Academic Progress</a:t>
            </a:r>
          </a:p>
          <a:p>
            <a:pPr lvl="1"/>
            <a:r>
              <a:rPr lang="en-US" sz="2700" dirty="0"/>
              <a:t>Testing a solution to eliminate basic education classes from SAP calculations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91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56D4-53C0-4732-B162-9ED7BD2AC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7" y="1515212"/>
            <a:ext cx="8538168" cy="797070"/>
          </a:xfrm>
        </p:spPr>
        <p:txBody>
          <a:bodyPr/>
          <a:lstStyle/>
          <a:p>
            <a:r>
              <a:rPr lang="en-US" sz="3400" dirty="0"/>
              <a:t>Customer Support (Post Go-live),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10D4-F66D-461C-B336-78398FAD8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0" y="2296380"/>
            <a:ext cx="8336975" cy="430632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+mj-lt"/>
              </a:rPr>
              <a:t>Support Materials</a:t>
            </a:r>
          </a:p>
          <a:p>
            <a:pPr lvl="1"/>
            <a:r>
              <a:rPr lang="en-US" sz="2800" dirty="0"/>
              <a:t>Revising some materials to incorporate the explanation of the different steps to process aid.</a:t>
            </a:r>
          </a:p>
          <a:p>
            <a:pPr marL="0" indent="0">
              <a:buNone/>
            </a:pPr>
            <a:r>
              <a:rPr lang="en-US" sz="3200" dirty="0">
                <a:latin typeface="+mj-lt"/>
              </a:rPr>
              <a:t>Queries</a:t>
            </a:r>
          </a:p>
          <a:p>
            <a:pPr lvl="1"/>
            <a:r>
              <a:rPr lang="en-US" sz="2800" dirty="0"/>
              <a:t>Existing queries have been developed by SBCTC Data Services and some Colleges </a:t>
            </a:r>
          </a:p>
          <a:p>
            <a:pPr lvl="1"/>
            <a:r>
              <a:rPr lang="en-US" sz="2800" dirty="0"/>
              <a:t>Successful query requires understanding college data to confirm it returns the desired results</a:t>
            </a:r>
          </a:p>
          <a:p>
            <a:pPr lvl="1"/>
            <a:r>
              <a:rPr lang="en-US" sz="2800" i="1" dirty="0"/>
              <a:t>Question</a:t>
            </a:r>
            <a:r>
              <a:rPr lang="en-US" sz="2800" dirty="0"/>
              <a:t> tickets to Data Services for support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18CE9-1235-437A-8986-9337E77E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1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16636" y="6548706"/>
            <a:ext cx="457199" cy="19162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5BC03-7CE3-4FE3-BC0A-0ACCA8AC1F2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473" y="117670"/>
            <a:ext cx="8425053" cy="689851"/>
          </a:xfrm>
        </p:spPr>
        <p:txBody>
          <a:bodyPr/>
          <a:lstStyle/>
          <a:p>
            <a:pPr algn="ctr"/>
            <a:r>
              <a:rPr lang="en-US" sz="3600" dirty="0"/>
              <a:t>agenda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046754"/>
              </p:ext>
            </p:extLst>
          </p:nvPr>
        </p:nvGraphicFramePr>
        <p:xfrm>
          <a:off x="662941" y="807521"/>
          <a:ext cx="8121585" cy="54162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55094">
                  <a:extLst>
                    <a:ext uri="{9D8B030D-6E8A-4147-A177-3AD203B41FA5}">
                      <a16:colId xmlns:a16="http://schemas.microsoft.com/office/drawing/2014/main" val="882801574"/>
                    </a:ext>
                  </a:extLst>
                </a:gridCol>
                <a:gridCol w="1328486">
                  <a:extLst>
                    <a:ext uri="{9D8B030D-6E8A-4147-A177-3AD203B41FA5}">
                      <a16:colId xmlns:a16="http://schemas.microsoft.com/office/drawing/2014/main" val="306362696"/>
                    </a:ext>
                  </a:extLst>
                </a:gridCol>
                <a:gridCol w="2338005">
                  <a:extLst>
                    <a:ext uri="{9D8B030D-6E8A-4147-A177-3AD203B41FA5}">
                      <a16:colId xmlns:a16="http://schemas.microsoft.com/office/drawing/2014/main" val="2831285026"/>
                    </a:ext>
                  </a:extLst>
                </a:gridCol>
              </a:tblGrid>
              <a:tr h="542442"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FACILITATOR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955890"/>
                  </a:ext>
                </a:extLst>
              </a:tr>
              <a:tr h="84269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ctcLink</a:t>
                      </a:r>
                      <a:r>
                        <a:rPr lang="en-US" sz="2000" baseline="0" dirty="0">
                          <a:latin typeface="+mj-lt"/>
                        </a:rPr>
                        <a:t> Update – Project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Christy Campbell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9779355"/>
                  </a:ext>
                </a:extLst>
              </a:tr>
              <a:tr h="83860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ctcLink Update – Customer Support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Dani Bundy, </a:t>
                      </a:r>
                    </a:p>
                    <a:p>
                      <a:r>
                        <a:rPr lang="en-US" sz="2000" dirty="0"/>
                        <a:t>Grant Rodeheaver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3869"/>
                  </a:ext>
                </a:extLst>
              </a:tr>
              <a:tr h="10402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Financial Aid Concerns/Questions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Highlights</a:t>
                      </a:r>
                      <a:r>
                        <a:rPr lang="en-US" sz="2000" baseline="0" dirty="0">
                          <a:latin typeface="+mj-lt"/>
                        </a:rPr>
                        <a:t> of response document </a:t>
                      </a:r>
                      <a:endParaRPr lang="en-US" sz="2000" dirty="0">
                        <a:latin typeface="+mj-lt"/>
                      </a:endParaRPr>
                    </a:p>
                    <a:p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Christy Campbell, Dani Bundy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140832"/>
                  </a:ext>
                </a:extLst>
              </a:tr>
              <a:tr h="7712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Communication</a:t>
                      </a:r>
                      <a:r>
                        <a:rPr lang="en-US" sz="2000" baseline="0" dirty="0">
                          <a:latin typeface="+mj-lt"/>
                        </a:rPr>
                        <a:t> Channels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Christy Campbell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080786"/>
                  </a:ext>
                </a:extLst>
              </a:tr>
              <a:tr h="83860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ctcLink Governance &amp; </a:t>
                      </a:r>
                      <a:br>
                        <a:rPr lang="en-US" sz="2000" dirty="0">
                          <a:latin typeface="+mj-lt"/>
                        </a:rPr>
                      </a:br>
                      <a:r>
                        <a:rPr lang="en-US" sz="2000" dirty="0">
                          <a:latin typeface="+mj-lt"/>
                        </a:rPr>
                        <a:t>Enhancement Request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Christy Campbell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5263488"/>
                  </a:ext>
                </a:extLst>
              </a:tr>
              <a:tr h="54244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Questions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0491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018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7" y="2145800"/>
            <a:ext cx="8270588" cy="629418"/>
          </a:xfrm>
        </p:spPr>
        <p:txBody>
          <a:bodyPr/>
          <a:lstStyle/>
          <a:p>
            <a:pPr algn="ctr"/>
            <a:r>
              <a:rPr lang="en-US" sz="3600" dirty="0" err="1"/>
              <a:t>Ctclink</a:t>
            </a:r>
            <a:r>
              <a:rPr lang="en-US" sz="3600" dirty="0"/>
              <a:t> Communication channels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5BC03-7CE3-4FE3-BC0A-0ACCA8AC1F2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531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518640"/>
            <a:ext cx="8336975" cy="1061099"/>
          </a:xfrm>
        </p:spPr>
        <p:txBody>
          <a:bodyPr/>
          <a:lstStyle/>
          <a:p>
            <a:pPr algn="ctr"/>
            <a:r>
              <a:rPr lang="en-US" dirty="0"/>
              <a:t>Ctclink Communication channels – </a:t>
            </a:r>
            <a:r>
              <a:rPr lang="en-US" b="1" i="1" dirty="0"/>
              <a:t>pre </a:t>
            </a:r>
            <a:r>
              <a:rPr lang="en-US" dirty="0"/>
              <a:t>Go-live ctclink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2726784"/>
            <a:ext cx="8086279" cy="3610097"/>
          </a:xfrm>
        </p:spPr>
        <p:txBody>
          <a:bodyPr/>
          <a:lstStyle/>
          <a:p>
            <a:pPr lvl="0"/>
            <a:r>
              <a:rPr lang="en-US" dirty="0"/>
              <a:t>Thursday UAT check-in sessions (during UAT)</a:t>
            </a:r>
          </a:p>
          <a:p>
            <a:pPr lvl="0"/>
            <a:r>
              <a:rPr lang="en-US" dirty="0"/>
              <a:t>Weekly Project Manager Meetings</a:t>
            </a:r>
          </a:p>
          <a:p>
            <a:pPr lvl="0"/>
            <a:r>
              <a:rPr lang="en-US" dirty="0"/>
              <a:t>Monthly Executive Sponsor Meetings (project member attends for Org. Change Mgmt. support)</a:t>
            </a:r>
          </a:p>
          <a:p>
            <a:pPr lvl="0"/>
            <a:r>
              <a:rPr lang="en-US" dirty="0"/>
              <a:t>Monthly All College Project Manager Meetings</a:t>
            </a:r>
          </a:p>
          <a:p>
            <a:r>
              <a:rPr lang="en-US" dirty="0">
                <a:hlinkClick r:id="rId3"/>
              </a:rPr>
              <a:t>ctcLink Project-College Communication</a:t>
            </a:r>
            <a:r>
              <a:rPr lang="en-US" dirty="0"/>
              <a:t> - </a:t>
            </a:r>
            <a:r>
              <a:rPr lang="en-US" i="1" dirty="0"/>
              <a:t>Who should pre-go-live colleges talk to about ctcLink?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95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692260"/>
            <a:ext cx="8336975" cy="1061099"/>
          </a:xfrm>
        </p:spPr>
        <p:txBody>
          <a:bodyPr/>
          <a:lstStyle/>
          <a:p>
            <a:pPr algn="ctr"/>
            <a:r>
              <a:rPr lang="en-US" dirty="0"/>
              <a:t>Ctclink Communication channels – </a:t>
            </a:r>
            <a:r>
              <a:rPr lang="en-US" b="1" i="1" dirty="0"/>
              <a:t>post</a:t>
            </a:r>
            <a:r>
              <a:rPr lang="en-US" dirty="0"/>
              <a:t> go-live ctclink support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6" y="2989493"/>
            <a:ext cx="7869387" cy="3730566"/>
          </a:xfrm>
        </p:spPr>
        <p:txBody>
          <a:bodyPr/>
          <a:lstStyle/>
          <a:p>
            <a:pPr lvl="0"/>
            <a:r>
              <a:rPr lang="en-US" dirty="0"/>
              <a:t>Weekly Customer Support Workshops (by pillar/module)</a:t>
            </a:r>
          </a:p>
          <a:p>
            <a:pPr lvl="0"/>
            <a:r>
              <a:rPr lang="en-US" dirty="0"/>
              <a:t>Weekly Project Management Meetings (live colleges) </a:t>
            </a:r>
          </a:p>
          <a:p>
            <a:pPr lvl="0"/>
            <a:r>
              <a:rPr lang="en-US" dirty="0"/>
              <a:t>Developing System Technology Groups (FAST)</a:t>
            </a:r>
          </a:p>
          <a:p>
            <a:pPr lvl="0"/>
            <a:r>
              <a:rPr lang="en-US" dirty="0"/>
              <a:t>Listservs (eLists)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4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DB238-BFD9-49D6-AF43-71A2BA29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5" y="1517099"/>
            <a:ext cx="8675370" cy="517688"/>
          </a:xfrm>
        </p:spPr>
        <p:txBody>
          <a:bodyPr/>
          <a:lstStyle/>
          <a:p>
            <a:pPr algn="ctr"/>
            <a:r>
              <a:rPr lang="en-US" sz="3200" dirty="0"/>
              <a:t>customer support lists for live colleges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E7898-4DCC-4BDE-8203-F468A9215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13" y="1897821"/>
            <a:ext cx="8508074" cy="4823654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Customer Support sends updates, outage notices, changes to configuration, training, workshops, and more.</a:t>
            </a:r>
          </a:p>
          <a:p>
            <a:r>
              <a:rPr lang="en-US" sz="2400" dirty="0">
                <a:latin typeface="+mj-lt"/>
              </a:rPr>
              <a:t>Ask your peers how-to questions and best practices.</a:t>
            </a:r>
          </a:p>
          <a:p>
            <a:r>
              <a:rPr lang="en-US" sz="2400" dirty="0">
                <a:latin typeface="+mj-lt"/>
              </a:rPr>
              <a:t>Click to join a list!</a:t>
            </a:r>
          </a:p>
          <a:p>
            <a:pPr lvl="1"/>
            <a:r>
              <a:rPr lang="en-US" sz="2000" u="sng" dirty="0">
                <a:hlinkClick r:id="rId3"/>
              </a:rPr>
              <a:t>ctcLinkSME-HCM</a:t>
            </a:r>
            <a:r>
              <a:rPr lang="en-US" sz="2000" dirty="0"/>
              <a:t> – Human Capital Management </a:t>
            </a:r>
          </a:p>
          <a:p>
            <a:pPr lvl="1"/>
            <a:r>
              <a:rPr lang="en-US" sz="2000" u="sng" dirty="0">
                <a:hlinkClick r:id="rId4"/>
              </a:rPr>
              <a:t>ctcLinkSME_FIN</a:t>
            </a:r>
            <a:r>
              <a:rPr lang="en-US" sz="2000" dirty="0"/>
              <a:t> - Finance</a:t>
            </a:r>
          </a:p>
          <a:p>
            <a:pPr lvl="1"/>
            <a:r>
              <a:rPr lang="en-US" sz="2000" u="sng" dirty="0">
                <a:hlinkClick r:id="rId5"/>
              </a:rPr>
              <a:t>ctcLinkSME_StuFin</a:t>
            </a:r>
            <a:r>
              <a:rPr lang="en-US" sz="2000" dirty="0"/>
              <a:t> – Student Financials</a:t>
            </a:r>
          </a:p>
          <a:p>
            <a:pPr lvl="1"/>
            <a:r>
              <a:rPr lang="en-US" sz="2000" u="sng" dirty="0">
                <a:hlinkClick r:id="rId6"/>
              </a:rPr>
              <a:t>ctcLinkFinAidSupport</a:t>
            </a:r>
            <a:r>
              <a:rPr lang="en-US" sz="2000" dirty="0"/>
              <a:t> – Financial Aid</a:t>
            </a:r>
          </a:p>
          <a:p>
            <a:pPr lvl="1"/>
            <a:r>
              <a:rPr lang="en-US" sz="2000" u="sng" dirty="0">
                <a:hlinkClick r:id="rId7"/>
              </a:rPr>
              <a:t>ctcLinkCSSupport</a:t>
            </a:r>
            <a:r>
              <a:rPr lang="en-US" sz="2000" dirty="0"/>
              <a:t> – Campus Solutions</a:t>
            </a:r>
          </a:p>
          <a:p>
            <a:pPr lvl="1"/>
            <a:r>
              <a:rPr lang="en-US" sz="2000" u="sng" dirty="0">
                <a:hlinkClick r:id="rId8"/>
              </a:rPr>
              <a:t>ctcLinkSME-rpt</a:t>
            </a:r>
            <a:r>
              <a:rPr lang="en-US" sz="2000" dirty="0"/>
              <a:t> – General Reporting </a:t>
            </a:r>
          </a:p>
          <a:p>
            <a:pPr lvl="1"/>
            <a:r>
              <a:rPr lang="en-US" sz="2000" u="sng" dirty="0">
                <a:hlinkClick r:id="rId9"/>
              </a:rPr>
              <a:t>ctcLink-coding</a:t>
            </a:r>
            <a:r>
              <a:rPr lang="en-US" sz="2000" dirty="0"/>
              <a:t> – General Coding</a:t>
            </a:r>
          </a:p>
          <a:p>
            <a:pPr lvl="1"/>
            <a:r>
              <a:rPr lang="en-US" sz="2000" dirty="0">
                <a:hlinkClick r:id="rId10"/>
              </a:rPr>
              <a:t>ctcLink-Security</a:t>
            </a:r>
            <a:r>
              <a:rPr lang="en-US" sz="2000" dirty="0"/>
              <a:t> – Security </a:t>
            </a:r>
          </a:p>
          <a:p>
            <a:pPr marL="0" indent="0">
              <a:buNone/>
            </a:pPr>
            <a:r>
              <a:rPr lang="en-US" sz="1400" i="1" dirty="0">
                <a:latin typeface="+mj-lt"/>
              </a:rPr>
              <a:t>Lists not intended for Service Desk, support or questions about system issues. Submit tickets to the </a:t>
            </a:r>
            <a:r>
              <a:rPr lang="en-US" sz="1400" i="1" dirty="0">
                <a:latin typeface="+mj-lt"/>
                <a:hlinkClick r:id="rId11"/>
              </a:rPr>
              <a:t>ServiceDesk</a:t>
            </a:r>
            <a:r>
              <a:rPr lang="en-US" sz="1400" i="1" dirty="0">
                <a:latin typeface="+mj-lt"/>
              </a:rPr>
              <a:t> following the Tier Support plan.</a:t>
            </a:r>
          </a:p>
          <a:p>
            <a:pPr lvl="1"/>
            <a:endParaRPr lang="en-US" sz="1800" dirty="0"/>
          </a:p>
          <a:p>
            <a:pPr lvl="0"/>
            <a:endParaRPr lang="en-US" sz="2400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BCC94-B1E0-493C-B2DD-1B9A85011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40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7" y="2145800"/>
            <a:ext cx="8270588" cy="629418"/>
          </a:xfrm>
        </p:spPr>
        <p:txBody>
          <a:bodyPr/>
          <a:lstStyle/>
          <a:p>
            <a:pPr algn="ctr"/>
            <a:r>
              <a:rPr lang="en-US" sz="3600" dirty="0" err="1"/>
              <a:t>Ctclink</a:t>
            </a:r>
            <a:r>
              <a:rPr lang="en-US" sz="3600" dirty="0"/>
              <a:t> governance </a:t>
            </a:r>
            <a:br>
              <a:rPr lang="en-US" sz="3600" dirty="0"/>
            </a:br>
            <a:r>
              <a:rPr lang="en-US" sz="3600" dirty="0"/>
              <a:t>and </a:t>
            </a:r>
            <a:br>
              <a:rPr lang="en-US" sz="3600" dirty="0"/>
            </a:br>
            <a:r>
              <a:rPr lang="en-US" sz="3600" dirty="0"/>
              <a:t>enhancement Request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5BC03-7CE3-4FE3-BC0A-0ACCA8AC1F2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288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5BC03-7CE3-4FE3-BC0A-0ACCA8AC1F2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898" y="285570"/>
            <a:ext cx="8302337" cy="594321"/>
          </a:xfrm>
        </p:spPr>
        <p:txBody>
          <a:bodyPr/>
          <a:lstStyle/>
          <a:p>
            <a:r>
              <a:rPr lang="en-US" sz="3200" dirty="0"/>
              <a:t>ctcLink governance framework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CD3C72-679A-49B6-A70E-3603338E1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"/>
          <a:stretch/>
        </p:blipFill>
        <p:spPr>
          <a:xfrm>
            <a:off x="183900" y="762790"/>
            <a:ext cx="8960100" cy="56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7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3A19D-6A50-4E0E-9D63-2ED90E239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59" y="1481560"/>
            <a:ext cx="8184230" cy="475688"/>
          </a:xfrm>
        </p:spPr>
        <p:txBody>
          <a:bodyPr/>
          <a:lstStyle/>
          <a:p>
            <a:pPr algn="ctr"/>
            <a:r>
              <a:rPr lang="en-US" sz="2800" dirty="0"/>
              <a:t>ctcLink Work Priorities &amp; Governance Policy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E9ECA-A14C-4ACB-B5F0-412235BA3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0" y="2027911"/>
            <a:ext cx="8336975" cy="476422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The </a:t>
            </a:r>
            <a:r>
              <a:rPr lang="en-US" sz="2400" dirty="0">
                <a:latin typeface="+mj-lt"/>
                <a:hlinkClick r:id="rId2"/>
              </a:rPr>
              <a:t>ctcLink Change Management and Prioritization policy</a:t>
            </a:r>
            <a:r>
              <a:rPr lang="en-US" sz="2400" dirty="0">
                <a:latin typeface="+mj-lt"/>
              </a:rPr>
              <a:t> outlines how changes to ctcLink PeopleSoft in production (live on ctcLink) are received and prioritized by SBCTC IT and ctcLink Support. </a:t>
            </a:r>
          </a:p>
          <a:p>
            <a:r>
              <a:rPr lang="en-US" sz="2400" dirty="0"/>
              <a:t>How are approved changes to ctcLink prioritized for implementation?</a:t>
            </a:r>
          </a:p>
          <a:p>
            <a:r>
              <a:rPr lang="en-US" sz="2400" dirty="0"/>
              <a:t>Who may submit Enhancement Requests to the ctcLink Working Group?</a:t>
            </a:r>
          </a:p>
          <a:p>
            <a:r>
              <a:rPr lang="en-US" sz="2400" dirty="0"/>
              <a:t>How do individual users, commissions, councils and other stakeholders with ideas/requests for changes and enhancements partner with ctcLink governance (i.e. ctcLink Working Group), ctcLink Project and SBCTC IT ctcLink Support?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177EA-53A7-48E7-97A2-9F585182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9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227" y="1744363"/>
            <a:ext cx="7874725" cy="903587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Silhouette person with question ma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23" y="2869547"/>
            <a:ext cx="2529176" cy="2529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430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7" y="2145800"/>
            <a:ext cx="8270588" cy="629418"/>
          </a:xfrm>
        </p:spPr>
        <p:txBody>
          <a:bodyPr/>
          <a:lstStyle/>
          <a:p>
            <a:pPr algn="ctr"/>
            <a:r>
              <a:rPr lang="en-US" sz="3600" dirty="0"/>
              <a:t>Ctclink program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5BC03-7CE3-4FE3-BC0A-0ACCA8AC1F2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45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Replacement solutions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2415154"/>
            <a:ext cx="8336975" cy="3812025"/>
          </a:xfrm>
        </p:spPr>
        <p:txBody>
          <a:bodyPr/>
          <a:lstStyle/>
          <a:p>
            <a:r>
              <a:rPr lang="en-US" sz="3200" dirty="0"/>
              <a:t>New Online Admissions Application will be ready for ctcLink colleges Jan. 28, 2021 </a:t>
            </a:r>
          </a:p>
          <a:p>
            <a:r>
              <a:rPr lang="en-US" sz="3200" dirty="0"/>
              <a:t>CampusCE (Continuing Education) integration with ctcLink planned for completion in Feb 2021 </a:t>
            </a:r>
          </a:p>
          <a:p>
            <a:pPr lvl="1"/>
            <a:r>
              <a:rPr lang="en-US" sz="2800" dirty="0"/>
              <a:t>Eliminates double entry!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25" y="1202071"/>
            <a:ext cx="8313504" cy="496102"/>
          </a:xfrm>
        </p:spPr>
        <p:txBody>
          <a:bodyPr lIns="91440" tIns="45720" rIns="91440" bIns="45720" anchor="t"/>
          <a:lstStyle/>
          <a:p>
            <a:pPr algn="ctr"/>
            <a:r>
              <a:rPr lang="en-US" dirty="0"/>
              <a:t>OAA Timeline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84E48E7-D367-4231-B79A-19683685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212" y="6379535"/>
            <a:ext cx="543788" cy="405971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5BC03-7CE3-4FE3-BC0A-0ACCA8AC1F24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05A817-1430-40CB-AD33-5352D1043A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1125" y="1807052"/>
          <a:ext cx="8061370" cy="47868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86844">
                  <a:extLst>
                    <a:ext uri="{9D8B030D-6E8A-4147-A177-3AD203B41FA5}">
                      <a16:colId xmlns:a16="http://schemas.microsoft.com/office/drawing/2014/main" val="3319402247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002057208"/>
                    </a:ext>
                  </a:extLst>
                </a:gridCol>
                <a:gridCol w="1502726">
                  <a:extLst>
                    <a:ext uri="{9D8B030D-6E8A-4147-A177-3AD203B41FA5}">
                      <a16:colId xmlns:a16="http://schemas.microsoft.com/office/drawing/2014/main" val="1399098603"/>
                    </a:ext>
                  </a:extLst>
                </a:gridCol>
              </a:tblGrid>
              <a:tr h="392108">
                <a:tc>
                  <a:txBody>
                    <a:bodyPr/>
                    <a:lstStyle/>
                    <a:p>
                      <a:pPr marL="73025" marR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Activity</a:t>
                      </a:r>
                      <a:endParaRPr lang="en-US" sz="2400" b="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Timeline</a:t>
                      </a:r>
                      <a:endParaRPr lang="en-US" sz="2400" b="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Status</a:t>
                      </a:r>
                      <a:endParaRPr lang="en-US" sz="2400" b="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5803543"/>
                  </a:ext>
                </a:extLst>
              </a:tr>
              <a:tr h="527047">
                <a:tc>
                  <a:txBody>
                    <a:bodyPr/>
                    <a:lstStyle/>
                    <a:p>
                      <a:pPr marL="7302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j-lt"/>
                        </a:rPr>
                        <a:t>Kastech SIT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j-lt"/>
                        </a:rPr>
                        <a:t>Oct. 5 – 30, 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j-lt"/>
                        </a:rPr>
                        <a:t>Complete 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7015861"/>
                  </a:ext>
                </a:extLst>
              </a:tr>
              <a:tr h="581639">
                <a:tc>
                  <a:txBody>
                    <a:bodyPr/>
                    <a:lstStyle/>
                    <a:p>
                      <a:pPr marL="73025" marR="0" indent="0" algn="l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j-lt"/>
                        </a:rPr>
                        <a:t>ctcLink SIT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indent="0" algn="l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Nov. 11 – Dec. 18, 2020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indent="0" algn="l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i="1" dirty="0"/>
                        <a:t>In progress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2062473"/>
                  </a:ext>
                </a:extLst>
              </a:tr>
              <a:tr h="527047">
                <a:tc>
                  <a:txBody>
                    <a:bodyPr/>
                    <a:lstStyle/>
                    <a:p>
                      <a:pPr marL="73025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Kastech test scripts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Oct. 30, 2020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Complete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6275923"/>
                  </a:ext>
                </a:extLst>
              </a:tr>
              <a:tr h="527047">
                <a:tc>
                  <a:txBody>
                    <a:bodyPr/>
                    <a:lstStyle/>
                    <a:p>
                      <a:pPr marL="73025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Kastech training documents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Nov. 13, 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Complete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8308601"/>
                  </a:ext>
                </a:extLst>
              </a:tr>
              <a:tr h="568248">
                <a:tc>
                  <a:txBody>
                    <a:bodyPr/>
                    <a:lstStyle/>
                    <a:p>
                      <a:pPr marL="7302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j-lt"/>
                        </a:rPr>
                        <a:t>ctcLink develop UAT test scripts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Nov. 11 – Dec. 18, 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In progress</a:t>
                      </a:r>
                      <a:endParaRPr lang="en-US" sz="2000" b="0" i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6714073"/>
                  </a:ext>
                </a:extLst>
              </a:tr>
              <a:tr h="576760">
                <a:tc>
                  <a:txBody>
                    <a:bodyPr/>
                    <a:lstStyle/>
                    <a:p>
                      <a:pPr marL="7302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j-lt"/>
                        </a:rPr>
                        <a:t>ctcLink develop training documents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Dec. 1 – Dec. 30, 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In progress</a:t>
                      </a:r>
                      <a:endParaRPr lang="en-US" sz="2000" b="0" i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1087400"/>
                  </a:ext>
                </a:extLst>
              </a:tr>
              <a:tr h="527047">
                <a:tc>
                  <a:txBody>
                    <a:bodyPr/>
                    <a:lstStyle/>
                    <a:p>
                      <a:pPr marL="7302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j-lt"/>
                        </a:rPr>
                        <a:t>College UAT/Training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Jan. 11 – 22, 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Pending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49875007"/>
                  </a:ext>
                </a:extLst>
              </a:tr>
              <a:tr h="527047">
                <a:tc>
                  <a:txBody>
                    <a:bodyPr/>
                    <a:lstStyle/>
                    <a:p>
                      <a:pPr marL="7302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j-lt"/>
                        </a:rPr>
                        <a:t>DG2 &amp; DG3 Go-Live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Jan. 28, 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Pending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4888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91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37" y="1625022"/>
            <a:ext cx="8763000" cy="552883"/>
          </a:xfrm>
        </p:spPr>
        <p:txBody>
          <a:bodyPr lIns="91440" tIns="45720" rIns="91440" bIns="45720" anchor="t"/>
          <a:lstStyle/>
          <a:p>
            <a:pPr algn="ctr">
              <a:spcBef>
                <a:spcPts val="1000"/>
              </a:spcBef>
            </a:pPr>
            <a:r>
              <a:rPr lang="en-US" sz="3200" dirty="0"/>
              <a:t>OAA Go-Live Dates by Deployment Group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84E48E7-D367-4231-B79A-19683685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212" y="6337005"/>
            <a:ext cx="543788" cy="448501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5BC03-7CE3-4FE3-BC0A-0ACCA8AC1F24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05A817-1430-40CB-AD33-5352D1043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391582"/>
              </p:ext>
            </p:extLst>
          </p:nvPr>
        </p:nvGraphicFramePr>
        <p:xfrm>
          <a:off x="707572" y="2224149"/>
          <a:ext cx="7892640" cy="35799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50540">
                  <a:extLst>
                    <a:ext uri="{9D8B030D-6E8A-4147-A177-3AD203B41FA5}">
                      <a16:colId xmlns:a16="http://schemas.microsoft.com/office/drawing/2014/main" val="3319402247"/>
                    </a:ext>
                  </a:extLst>
                </a:gridCol>
                <a:gridCol w="2242100">
                  <a:extLst>
                    <a:ext uri="{9D8B030D-6E8A-4147-A177-3AD203B41FA5}">
                      <a16:colId xmlns:a16="http://schemas.microsoft.com/office/drawing/2014/main" val="45874679"/>
                    </a:ext>
                  </a:extLst>
                </a:gridCol>
              </a:tblGrid>
              <a:tr h="725879">
                <a:tc>
                  <a:txBody>
                    <a:bodyPr/>
                    <a:lstStyle/>
                    <a:p>
                      <a:pPr marL="73025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Deployment Group (DG)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Go-Live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465720"/>
                  </a:ext>
                </a:extLst>
              </a:tr>
              <a:tr h="771709">
                <a:tc>
                  <a:txBody>
                    <a:bodyPr/>
                    <a:lstStyle/>
                    <a:p>
                      <a:pPr marL="73025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DG2 &amp; DG3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Jan. 28,</a:t>
                      </a:r>
                      <a:r>
                        <a:rPr lang="en-US" sz="2400" kern="1200" baseline="0" dirty="0">
                          <a:effectLst/>
                        </a:rPr>
                        <a:t> 2021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6237285"/>
                  </a:ext>
                </a:extLst>
              </a:tr>
              <a:tr h="1074517">
                <a:tc>
                  <a:txBody>
                    <a:bodyPr/>
                    <a:lstStyle/>
                    <a:p>
                      <a:pPr marL="7302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DG4 &amp; DG5</a:t>
                      </a:r>
                    </a:p>
                    <a:p>
                      <a:pPr marL="415925" indent="-34290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DG4 OAA activities will align with DG5 implementation activities and timeline</a:t>
                      </a:r>
                      <a:endParaRPr lang="en-US" sz="20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October 2021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2956437"/>
                  </a:ext>
                </a:extLst>
              </a:tr>
              <a:tr h="1007795">
                <a:tc>
                  <a:txBody>
                    <a:bodyPr/>
                    <a:lstStyle/>
                    <a:p>
                      <a:pPr marL="7302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DG6</a:t>
                      </a:r>
                    </a:p>
                    <a:p>
                      <a:pPr marL="415925" indent="-34290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DG6 activities will align with DG6 implementation activities/timeline</a:t>
                      </a:r>
                      <a:endParaRPr lang="en-US" sz="20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March 2022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73593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E3FB46-A715-4DE5-A7DE-6810F71C3F66}"/>
              </a:ext>
            </a:extLst>
          </p:cNvPr>
          <p:cNvSpPr txBox="1"/>
          <p:nvPr/>
        </p:nvSpPr>
        <p:spPr>
          <a:xfrm>
            <a:off x="707572" y="6126734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hlinkClick r:id="rId3"/>
              </a:rPr>
              <a:t>ctcLink Deployment Groups and High-Level Timeline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1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25" y="1202071"/>
            <a:ext cx="8313504" cy="496102"/>
          </a:xfrm>
        </p:spPr>
        <p:txBody>
          <a:bodyPr lIns="91440" tIns="45720" rIns="91440" bIns="45720" anchor="t"/>
          <a:lstStyle/>
          <a:p>
            <a:pPr algn="ctr"/>
            <a:r>
              <a:rPr lang="en-US" dirty="0"/>
              <a:t>CAMPUSCE Timeline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84E48E7-D367-4231-B79A-19683685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212" y="6379535"/>
            <a:ext cx="543788" cy="405971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5BC03-7CE3-4FE3-BC0A-0ACCA8AC1F24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05A817-1430-40CB-AD33-5352D1043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647405"/>
              </p:ext>
            </p:extLst>
          </p:nvPr>
        </p:nvGraphicFramePr>
        <p:xfrm>
          <a:off x="455316" y="1698173"/>
          <a:ext cx="8233368" cy="50533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94200">
                  <a:extLst>
                    <a:ext uri="{9D8B030D-6E8A-4147-A177-3AD203B41FA5}">
                      <a16:colId xmlns:a16="http://schemas.microsoft.com/office/drawing/2014/main" val="3319402247"/>
                    </a:ext>
                  </a:extLst>
                </a:gridCol>
                <a:gridCol w="2261937">
                  <a:extLst>
                    <a:ext uri="{9D8B030D-6E8A-4147-A177-3AD203B41FA5}">
                      <a16:colId xmlns:a16="http://schemas.microsoft.com/office/drawing/2014/main" val="3002057208"/>
                    </a:ext>
                  </a:extLst>
                </a:gridCol>
                <a:gridCol w="1277231">
                  <a:extLst>
                    <a:ext uri="{9D8B030D-6E8A-4147-A177-3AD203B41FA5}">
                      <a16:colId xmlns:a16="http://schemas.microsoft.com/office/drawing/2014/main" val="1399098603"/>
                    </a:ext>
                  </a:extLst>
                </a:gridCol>
              </a:tblGrid>
              <a:tr h="381100">
                <a:tc>
                  <a:txBody>
                    <a:bodyPr/>
                    <a:lstStyle/>
                    <a:p>
                      <a:pPr marL="73025" marR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Activity</a:t>
                      </a:r>
                      <a:endParaRPr lang="en-US" sz="2400" b="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Timeline</a:t>
                      </a:r>
                      <a:endParaRPr lang="en-US" sz="2400" b="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025" marR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Status</a:t>
                      </a:r>
                      <a:endParaRPr lang="en-US" sz="2400" b="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5803543"/>
                  </a:ext>
                </a:extLst>
              </a:tr>
              <a:tr h="895033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dirty="0"/>
                        <a:t>Report</a:t>
                      </a:r>
                      <a:r>
                        <a:rPr lang="en-US" sz="1800" baseline="0" dirty="0"/>
                        <a:t> Writer Customization and UAT tested by colleges. CampusCE migrates to college production environments.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dirty="0"/>
                        <a:t>Sept 2020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baseline="0" dirty="0"/>
                        <a:t>Complete, Sept 2020</a:t>
                      </a:r>
                      <a:endParaRPr lang="en-US" sz="1800" b="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7015861"/>
                  </a:ext>
                </a:extLst>
              </a:tr>
              <a:tr h="626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aseline="0" dirty="0"/>
                        <a:t>CampusCE/ctcLink </a:t>
                      </a:r>
                      <a:r>
                        <a:rPr lang="en-US" sz="1800" dirty="0"/>
                        <a:t>business process</a:t>
                      </a:r>
                      <a:r>
                        <a:rPr lang="en-US" sz="1800" baseline="0" dirty="0"/>
                        <a:t> alignment </a:t>
                      </a:r>
                      <a:r>
                        <a:rPr lang="en-US" sz="1800" dirty="0"/>
                        <a:t>prototype</a:t>
                      </a:r>
                      <a:endParaRPr lang="en-US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dirty="0"/>
                        <a:t>Sept 2020</a:t>
                      </a:r>
                      <a:endParaRPr lang="en-US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baseline="0" dirty="0"/>
                        <a:t>Complete</a:t>
                      </a:r>
                      <a:endParaRPr lang="en-US" sz="1800" b="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062473"/>
                  </a:ext>
                </a:extLst>
              </a:tr>
              <a:tr h="895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aseline="0" dirty="0"/>
                        <a:t>Continuing Education Council (CEC) executive committee review processes and integration points for initial feedback</a:t>
                      </a:r>
                      <a:endParaRPr lang="en-US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Oct/Nov 2020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Complete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6275923"/>
                  </a:ext>
                </a:extLst>
              </a:tr>
              <a:tr h="5122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aseline="0" dirty="0"/>
                        <a:t>Unit Testing / System Integration Testing</a:t>
                      </a:r>
                      <a:endParaRPr lang="en-US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Nov 2020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baseline="0" dirty="0"/>
                        <a:t>In Process</a:t>
                      </a:r>
                      <a:endParaRPr lang="en-US" sz="1800" b="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8308601"/>
                  </a:ext>
                </a:extLst>
              </a:tr>
              <a:tr h="552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aseline="0" dirty="0"/>
                        <a:t>CEC reviews processes and integration</a:t>
                      </a:r>
                      <a:endParaRPr lang="en-US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Dec  2020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Scheduled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6714073"/>
                  </a:ext>
                </a:extLst>
              </a:tr>
              <a:tr h="626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aseline="0" dirty="0"/>
                        <a:t>User Acceptance Testing</a:t>
                      </a:r>
                      <a:endParaRPr lang="en-US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Dec 2020–Jan 2021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baseline="0" dirty="0"/>
                        <a:t>Pending</a:t>
                      </a:r>
                      <a:endParaRPr lang="en-US" sz="1800" b="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1087400"/>
                  </a:ext>
                </a:extLst>
              </a:tr>
              <a:tr h="5122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aseline="0" dirty="0"/>
                        <a:t>Deploy Integration / Go Live</a:t>
                      </a:r>
                      <a:endParaRPr lang="en-US" sz="1800" b="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Jan/Feb 2021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baseline="0" dirty="0"/>
                        <a:t>Pending</a:t>
                      </a:r>
                      <a:endParaRPr lang="en-US" sz="1800" b="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9875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28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E055C1-382D-4BA7-B81E-2FA2600F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48059"/>
            <a:ext cx="7886700" cy="58356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ctcLink Deployment Groups and Timeline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4C810B2-638F-4A57-A6E3-DEE7A3ED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45480-2940-43F0-8A14-527A8A2F4EC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9CABA-D821-485A-B384-70F58FAE2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54" y="155219"/>
            <a:ext cx="8707736" cy="65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4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73198" y="6566064"/>
            <a:ext cx="457199" cy="19162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15F0A-23BA-4FD6-9B05-ED7D67B8454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6D2279A-DAE9-4CE2-B9E3-C3F6D159F76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2607" y="311641"/>
          <a:ext cx="8675264" cy="38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5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553">
                  <a:extLst>
                    <a:ext uri="{9D8B030D-6E8A-4147-A177-3AD203B41FA5}">
                      <a16:colId xmlns:a16="http://schemas.microsoft.com/office/drawing/2014/main" val="2970155127"/>
                    </a:ext>
                  </a:extLst>
                </a:gridCol>
                <a:gridCol w="396431">
                  <a:extLst>
                    <a:ext uri="{9D8B030D-6E8A-4147-A177-3AD203B41FA5}">
                      <a16:colId xmlns:a16="http://schemas.microsoft.com/office/drawing/2014/main" val="1906772724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Deployment Group 4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Timeline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(High Level Phases) 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7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C8CF823-8D3F-4F52-99CE-847CE3EA3384}"/>
              </a:ext>
            </a:extLst>
          </p:cNvPr>
          <p:cNvSpPr txBox="1"/>
          <p:nvPr/>
        </p:nvSpPr>
        <p:spPr>
          <a:xfrm>
            <a:off x="6227377" y="6030605"/>
            <a:ext cx="149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are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8C945D-C3F3-4C6D-A4D8-7FFDB8F21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6" y="6138000"/>
            <a:ext cx="4791075" cy="523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F04118-84DF-4C32-82B5-C64934CE53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606" y="768537"/>
            <a:ext cx="8675265" cy="4888201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CCC920EC-8AF3-4549-BCE4-72234BE2CB38}"/>
              </a:ext>
            </a:extLst>
          </p:cNvPr>
          <p:cNvSpPr/>
          <p:nvPr/>
        </p:nvSpPr>
        <p:spPr>
          <a:xfrm>
            <a:off x="6974137" y="2935828"/>
            <a:ext cx="228600" cy="2985303"/>
          </a:xfrm>
          <a:prstGeom prst="upArrow">
            <a:avLst/>
          </a:prstGeom>
          <a:solidFill>
            <a:srgbClr val="FF000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174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FB7EA6B-1A87-46B6-BDBC-98082029F771}" vid="{D7C6037F-0C00-4580-87BB-BDFEDA1BD689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x ctcLink template" id="{6585913D-488E-4F43-AAA1-A35E430BEB2D}" vid="{F4392ADB-386A-4831-BC71-EC246D51CEFB}"/>
    </a:ext>
  </a:extLst>
</a:theme>
</file>

<file path=ppt/theme/theme4.xml><?xml version="1.0" encoding="utf-8"?>
<a:theme xmlns:a="http://schemas.openxmlformats.org/drawingml/2006/main" name="ctclink-powerpoint templat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cLink PowerPoint template" id="{38C5ACB1-7DB6-44A3-A219-828CDABB8A25}" vid="{D8060A7A-6DA5-4523-9F90-7ED47A302A0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Z7X6SQ3F62JH-64-58</_dlc_DocId>
    <_dlc_DocIdUrl xmlns="dbb9891f-5342-44b3-9004-2472729e727f">
      <Url>https://portal.sbctc.edu/sites/Intranet/publications/_layouts/15/DocIdRedir.aspx?ID=Z7X6SQ3F62JH-64-58</Url>
      <Description>Z7X6SQ3F62JH-64-58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EC5022-984A-475E-A75B-CDBC86707EB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6A97EFB-51D6-4625-BC5B-9FEE34F7DB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CA586E-AEBD-4B20-9827-EAD32C0DDEE7}">
  <ds:schemaRefs>
    <ds:schemaRef ds:uri="http://purl.org/dc/elements/1.1/"/>
    <ds:schemaRef ds:uri="http://www.w3.org/XML/1998/namespace"/>
    <ds:schemaRef ds:uri="686bc730-dfb5-4557-ac43-64e2aeb71117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dbb9891f-5342-44b3-9004-2472729e727f"/>
    <ds:schemaRef ds:uri="http://schemas.microsoft.com/office/2006/metadata/properties"/>
    <ds:schemaRef ds:uri="http://schemas.openxmlformats.org/package/2006/metadata/core-properties"/>
    <ds:schemaRef ds:uri="http://schemas.microsoft.com/sharepoint/v4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646ED858-9350-48FE-ADC8-EAAF6E362E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ctcLink PowerPoint template</Template>
  <TotalTime>76172</TotalTime>
  <Words>1235</Words>
  <Application>Microsoft Office PowerPoint</Application>
  <PresentationFormat>On-screen Show (4:3)</PresentationFormat>
  <Paragraphs>246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Franklin Gothic Book</vt:lpstr>
      <vt:lpstr>Franklin Gothic Medium</vt:lpstr>
      <vt:lpstr>Wingdings</vt:lpstr>
      <vt:lpstr>Office Theme</vt:lpstr>
      <vt:lpstr>2_Office Theme</vt:lpstr>
      <vt:lpstr>3_Office Theme</vt:lpstr>
      <vt:lpstr>ctclink-powerpoint template</vt:lpstr>
      <vt:lpstr>ctcLink update &amp; Focus on financial aid </vt:lpstr>
      <vt:lpstr>agenda</vt:lpstr>
      <vt:lpstr>Ctclink program status</vt:lpstr>
      <vt:lpstr>Replacement solutions </vt:lpstr>
      <vt:lpstr>OAA Timeline</vt:lpstr>
      <vt:lpstr>OAA Go-Live Dates by Deployment Group</vt:lpstr>
      <vt:lpstr>CAMPUSCE Timeline</vt:lpstr>
      <vt:lpstr>ctcLink Deployment Groups and Timeline</vt:lpstr>
      <vt:lpstr>PowerPoint Presentation</vt:lpstr>
      <vt:lpstr>PowerPoint Presentation</vt:lpstr>
      <vt:lpstr>PowerPoint Presentation</vt:lpstr>
      <vt:lpstr>Ctclink Customer Support</vt:lpstr>
      <vt:lpstr>CTCLINK SUPPORT update</vt:lpstr>
      <vt:lpstr>Financial Aid in ctclink</vt:lpstr>
      <vt:lpstr>Today’s focus on  financial aid in ctclink</vt:lpstr>
      <vt:lpstr>The big picture  </vt:lpstr>
      <vt:lpstr>Implementation (Pre-Go-Live) </vt:lpstr>
      <vt:lpstr>customer support (Post go-live)</vt:lpstr>
      <vt:lpstr>Customer Support (Post Go-live), Cont.</vt:lpstr>
      <vt:lpstr>Ctclink Communication channels</vt:lpstr>
      <vt:lpstr>Ctclink Communication channels – pre Go-live ctclink project</vt:lpstr>
      <vt:lpstr>Ctclink Communication channels – post go-live ctclink support </vt:lpstr>
      <vt:lpstr>customer support lists for live colleges</vt:lpstr>
      <vt:lpstr>Ctclink governance  and  enhancement Request process</vt:lpstr>
      <vt:lpstr>ctcLink governance framework</vt:lpstr>
      <vt:lpstr>ctcLink Work Priorities &amp; Governance Policy 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WSSSC &amp; FAC presentation</dc:title>
  <dc:subject>Dec. 3, 2020 presentation to WSSSC &amp; FAC</dc:subject>
  <dc:creator>Janelle Runyon;Christy Campbell</dc:creator>
  <cp:lastModifiedBy>Janelle Runyon</cp:lastModifiedBy>
  <cp:revision>916</cp:revision>
  <cp:lastPrinted>2018-06-21T19:56:10Z</cp:lastPrinted>
  <dcterms:created xsi:type="dcterms:W3CDTF">2018-05-14T23:14:43Z</dcterms:created>
  <dcterms:modified xsi:type="dcterms:W3CDTF">2020-12-03T05:52:59Z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f7c41efa-16a6-4d48-82ec-ec2c3f4609a4</vt:lpwstr>
  </property>
</Properties>
</file>