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6" r:id="rId1"/>
  </p:sldMasterIdLst>
  <p:notesMasterIdLst>
    <p:notesMasterId r:id="rId12"/>
  </p:notesMasterIdLst>
  <p:sldIdLst>
    <p:sldId id="256" r:id="rId2"/>
    <p:sldId id="292" r:id="rId3"/>
    <p:sldId id="293" r:id="rId4"/>
    <p:sldId id="295" r:id="rId5"/>
    <p:sldId id="294" r:id="rId6"/>
    <p:sldId id="296" r:id="rId7"/>
    <p:sldId id="291" r:id="rId8"/>
    <p:sldId id="288" r:id="rId9"/>
    <p:sldId id="290" r:id="rId10"/>
    <p:sldId id="297" r:id="rId11"/>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9" d="100"/>
          <a:sy n="89" d="100"/>
        </p:scale>
        <p:origin x="96" y="4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0DBEF354-A66B-4CD4-ACEF-052760DF260C}" type="datetimeFigureOut">
              <a:rPr lang="en-US" smtClean="0"/>
              <a:t>11/18/2020</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1AEEFA58-736C-4321-BB73-52ED8FD755FF}" type="slidenum">
              <a:rPr lang="en-US" smtClean="0"/>
              <a:t>‹#›</a:t>
            </a:fld>
            <a:endParaRPr lang="en-US"/>
          </a:p>
        </p:txBody>
      </p:sp>
    </p:spTree>
    <p:extLst>
      <p:ext uri="{BB962C8B-B14F-4D97-AF65-F5344CB8AC3E}">
        <p14:creationId xmlns:p14="http://schemas.microsoft.com/office/powerpoint/2010/main" val="3021575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EFA58-736C-4321-BB73-52ED8FD755FF}" type="slidenum">
              <a:rPr lang="en-US" smtClean="0"/>
              <a:t>1</a:t>
            </a:fld>
            <a:endParaRPr lang="en-US"/>
          </a:p>
        </p:txBody>
      </p:sp>
    </p:spTree>
    <p:extLst>
      <p:ext uri="{BB962C8B-B14F-4D97-AF65-F5344CB8AC3E}">
        <p14:creationId xmlns:p14="http://schemas.microsoft.com/office/powerpoint/2010/main" val="3000085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EFA58-736C-4321-BB73-52ED8FD755FF}" type="slidenum">
              <a:rPr lang="en-US" smtClean="0"/>
              <a:t>3</a:t>
            </a:fld>
            <a:endParaRPr lang="en-US"/>
          </a:p>
        </p:txBody>
      </p:sp>
    </p:spTree>
    <p:extLst>
      <p:ext uri="{BB962C8B-B14F-4D97-AF65-F5344CB8AC3E}">
        <p14:creationId xmlns:p14="http://schemas.microsoft.com/office/powerpoint/2010/main" val="267400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 Bruce.  Here are some bullet talking points for WSSSC tomorrow.  Below that, for your eyes only, is a copy of my notes from my conversation with Chief ALJ Lorraine Lee. You can see from the notes immediately below and those in red below that, that she raised some interesting issues for us to think about. </a:t>
            </a:r>
          </a:p>
          <a:p>
            <a:endParaRPr lang="en-US" dirty="0" smtClean="0"/>
          </a:p>
          <a:p>
            <a:endParaRPr lang="en-US" dirty="0" smtClean="0"/>
          </a:p>
          <a:p>
            <a:r>
              <a:rPr lang="en-US" dirty="0" smtClean="0"/>
              <a:t>•	We have been talking to the WA State Office of Administrative Hearings about providing an administrative law judge to preside over TIX hearings for the community and technical colleges</a:t>
            </a:r>
          </a:p>
          <a:p>
            <a:r>
              <a:rPr lang="en-US" dirty="0" smtClean="0"/>
              <a:t>•	OAH is a state agency that was created specifically to provide judges to preside over a variety of administrative hearings held by state agencies, from unemployment benefit disputes to various professional licensing disputes and school special education disputes and others. Occasionally, we have used them to preside over faculty tenure dismissal cases for CTCs.   Most states have something similar to OAH in order to provide a neutral decision-maker outside of the agency in which the dispute arises.   Most state agencies that have a regular volume of administrative hearings have a memorandum of understanding with OAH to handle their proceedings.  The administrative law judges are lawyers trained in presiding over administrative hearings. </a:t>
            </a:r>
          </a:p>
          <a:p>
            <a:r>
              <a:rPr lang="en-US" dirty="0" smtClean="0"/>
              <a:t>•	OAH is currently handling TIX and student conduct hearings for WSU and has been doing so for about 3 years. They have several judges trained in TIX.</a:t>
            </a:r>
          </a:p>
          <a:p>
            <a:r>
              <a:rPr lang="en-US" dirty="0" smtClean="0"/>
              <a:t>•	They have capacity and would be willing to take on the work for the CTC TIX hearings.  But, they need some notice and preparation.  OAH has a protocol with each of its referring agencies about how a case moves along and time frames.  Once a case is headed for a hearing, it goes to OAH and an OAH legal assistant handles the scheduling. </a:t>
            </a:r>
          </a:p>
          <a:p>
            <a:r>
              <a:rPr lang="en-US" dirty="0" smtClean="0"/>
              <a:t>•	If there is sufficient interest from the CTC system, Dave </a:t>
            </a:r>
            <a:r>
              <a:rPr lang="en-US" dirty="0" err="1" smtClean="0"/>
              <a:t>Stolier</a:t>
            </a:r>
            <a:r>
              <a:rPr lang="en-US" dirty="0" smtClean="0"/>
              <a:t> would work with OAH toward putting together a suitable memorandum of understanding and protocol document (possibly through the SBCTC) so that we would have a framework that would allow any college that has a TIX hearing to contact OAH and commence scheduling. </a:t>
            </a:r>
          </a:p>
          <a:p>
            <a:r>
              <a:rPr lang="en-US" dirty="0" smtClean="0"/>
              <a:t>•	Very soon we will need to decide to go forward or not so they can plan.  We will have a follow up call with OAH in early December.</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AEEFA58-736C-4321-BB73-52ED8FD755FF}" type="slidenum">
              <a:rPr lang="en-US" smtClean="0"/>
              <a:t>4</a:t>
            </a:fld>
            <a:endParaRPr lang="en-US"/>
          </a:p>
        </p:txBody>
      </p:sp>
    </p:spTree>
    <p:extLst>
      <p:ext uri="{BB962C8B-B14F-4D97-AF65-F5344CB8AC3E}">
        <p14:creationId xmlns:p14="http://schemas.microsoft.com/office/powerpoint/2010/main" val="1867065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08441D2-30DC-4EC8-BD16-5EC279D183D9}" type="datetime1">
              <a:rPr lang="en-US" smtClean="0"/>
              <a:t>11/18/2020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8DA8A5-49F9-4C37-8B35-026D2108B209}" type="datetime1">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837613-A3A7-494A-A5B3-F6C6DD91E7F3}" type="datetime1">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A37FE0-EFE8-4821-9DC9-8C71E30A69F3}" type="datetime1">
              <a:rPr lang="en-US" smtClean="0"/>
              <a:t>11/18/2020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3F9A6D66-BAAE-44F4-A39C-AD8626438C3D}" type="datetime1">
              <a:rPr lang="en-US" smtClean="0"/>
              <a:t>11/18/2020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16E03413-329A-46AE-8CB0-0492064D7F06}" type="datetime1">
              <a:rPr lang="en-US" smtClean="0"/>
              <a:t>11/18/2020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5997A9AF-0881-4254-B53E-174F20EB4CD7}" type="datetime1">
              <a:rPr lang="en-US" smtClean="0"/>
              <a:t>11/18/2020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08E41FD-7A99-4EA4-B053-9709BDA76C5C}" type="datetime1">
              <a:rPr lang="en-US" smtClean="0"/>
              <a:t>11/18/2020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22E524-CF64-46A2-918A-3529072DF618}" type="datetime1">
              <a:rPr lang="en-US" smtClean="0"/>
              <a:t>11/18/2020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557291-C4BA-47DA-AD63-65F22D4545BB}" type="datetime1">
              <a:rPr lang="en-US" smtClean="0"/>
              <a:t>11/18/2020</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BB1558ED-D1FF-41BF-ADD1-1868B05CE4BA}" type="datetime1">
              <a:rPr lang="en-US" smtClean="0"/>
              <a:t>11/18/2020</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477BCC50-3C5D-42ED-9BE7-529D37CC9679}" type="datetime1">
              <a:rPr lang="en-US" smtClean="0"/>
              <a:t>11/18/2020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2.ed.gov/admins/lead/safety/cleryappendixfinal.pdf" TargetMode="External"/><Relationship Id="rId2" Type="http://schemas.openxmlformats.org/officeDocument/2006/relationships/hyperlink" Target="https://www.law.cornell.edu/cfr/text/34/668.4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902112"/>
            <a:ext cx="8991600" cy="1645920"/>
          </a:xfrm>
          <a:ln w="38100"/>
        </p:spPr>
        <p:style>
          <a:lnRef idx="2">
            <a:schemeClr val="accent1"/>
          </a:lnRef>
          <a:fillRef idx="1">
            <a:schemeClr val="lt1"/>
          </a:fillRef>
          <a:effectRef idx="0">
            <a:schemeClr val="accent1"/>
          </a:effectRef>
          <a:fontRef idx="minor">
            <a:schemeClr val="dk1"/>
          </a:fontRef>
        </p:style>
        <p:txBody>
          <a:bodyPr>
            <a:normAutofit/>
          </a:bodyPr>
          <a:lstStyle/>
          <a:p>
            <a:r>
              <a:rPr lang="en-US" sz="4400" dirty="0" smtClean="0">
                <a:solidFill>
                  <a:schemeClr val="bg2"/>
                </a:solidFill>
              </a:rPr>
              <a:t>Legal update</a:t>
            </a:r>
            <a:endParaRPr lang="en-US" sz="4400" dirty="0">
              <a:solidFill>
                <a:schemeClr val="bg2"/>
              </a:solidFill>
            </a:endParaRPr>
          </a:p>
        </p:txBody>
      </p:sp>
      <p:sp>
        <p:nvSpPr>
          <p:cNvPr id="3" name="Subtitle 2"/>
          <p:cNvSpPr>
            <a:spLocks noGrp="1"/>
          </p:cNvSpPr>
          <p:nvPr>
            <p:ph type="subTitle" idx="1"/>
          </p:nvPr>
        </p:nvSpPr>
        <p:spPr>
          <a:xfrm>
            <a:off x="2695194" y="3867912"/>
            <a:ext cx="6801612" cy="1239894"/>
          </a:xfrm>
        </p:spPr>
        <p:txBody>
          <a:bodyPr>
            <a:normAutofit/>
          </a:bodyPr>
          <a:lstStyle/>
          <a:p>
            <a:pPr>
              <a:spcBef>
                <a:spcPts val="0"/>
              </a:spcBef>
            </a:pPr>
            <a:r>
              <a:rPr lang="en-US" sz="2400" dirty="0" smtClean="0"/>
              <a:t>WSSSC Fall Meeting </a:t>
            </a:r>
          </a:p>
          <a:p>
            <a:pPr>
              <a:spcBef>
                <a:spcPts val="0"/>
              </a:spcBef>
            </a:pPr>
            <a:r>
              <a:rPr lang="en-US" sz="2400" dirty="0" smtClean="0"/>
              <a:t>November 18, 2020</a:t>
            </a:r>
          </a:p>
          <a:p>
            <a:pPr>
              <a:spcBef>
                <a:spcPts val="0"/>
              </a:spcBef>
            </a:pPr>
            <a:r>
              <a:rPr lang="en-US" sz="2400" dirty="0" smtClean="0"/>
              <a:t>AAG </a:t>
            </a:r>
            <a:r>
              <a:rPr lang="en-US" sz="2400" dirty="0" smtClean="0"/>
              <a:t>H. </a:t>
            </a:r>
            <a:r>
              <a:rPr lang="en-US" sz="2400" dirty="0" smtClean="0"/>
              <a:t>Bruce Marvin</a:t>
            </a:r>
          </a:p>
        </p:txBody>
      </p:sp>
      <p:grpSp>
        <p:nvGrpSpPr>
          <p:cNvPr id="8" name="Group 7"/>
          <p:cNvGrpSpPr/>
          <p:nvPr/>
        </p:nvGrpSpPr>
        <p:grpSpPr>
          <a:xfrm>
            <a:off x="0" y="5568696"/>
            <a:ext cx="12192000" cy="1289304"/>
            <a:chOff x="0" y="5568696"/>
            <a:chExt cx="12192000" cy="1289304"/>
          </a:xfrm>
        </p:grpSpPr>
        <p:sp>
          <p:nvSpPr>
            <p:cNvPr id="5" name="Rectangle 4"/>
            <p:cNvSpPr/>
            <p:nvPr/>
          </p:nvSpPr>
          <p:spPr>
            <a:xfrm>
              <a:off x="0" y="5568696"/>
              <a:ext cx="12192000" cy="4297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6428232"/>
              <a:ext cx="12192000" cy="4297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998464"/>
              <a:ext cx="12192000" cy="4297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37253132"/>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Tree>
    <p:extLst>
      <p:ext uri="{BB962C8B-B14F-4D97-AF65-F5344CB8AC3E}">
        <p14:creationId xmlns:p14="http://schemas.microsoft.com/office/powerpoint/2010/main" val="4007265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 </a:t>
            </a:r>
            <a:r>
              <a:rPr lang="en-US" dirty="0" err="1" smtClean="0"/>
              <a:t>RuleMaking</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2800" dirty="0" smtClean="0"/>
              <a:t>Permanent Rulemaking and Emergency Rules</a:t>
            </a:r>
          </a:p>
          <a:p>
            <a:pPr lvl="1"/>
            <a:r>
              <a:rPr lang="en-US" sz="2600" dirty="0" smtClean="0"/>
              <a:t>Emergency Rules effective for 120 days</a:t>
            </a:r>
          </a:p>
          <a:p>
            <a:pPr lvl="1"/>
            <a:r>
              <a:rPr lang="en-US" sz="2600" dirty="0" smtClean="0"/>
              <a:t>Emergency Rules cannot be renewed without commencing Permanent Rulemaking</a:t>
            </a:r>
          </a:p>
          <a:p>
            <a:pPr lvl="1"/>
            <a:r>
              <a:rPr lang="en-US" sz="2600" dirty="0" smtClean="0"/>
              <a:t>August 14, 2020 Emergency Rules expire on December 14,  2020</a:t>
            </a:r>
          </a:p>
          <a:p>
            <a:pPr lvl="1"/>
            <a:r>
              <a:rPr lang="en-US" sz="2600" dirty="0" smtClean="0"/>
              <a:t>Renewal of Emergency Rules requires Board action prior to expiration of emergency</a:t>
            </a:r>
          </a:p>
        </p:txBody>
      </p:sp>
      <p:sp>
        <p:nvSpPr>
          <p:cNvPr id="4" name="Slide Number Placeholder 3"/>
          <p:cNvSpPr>
            <a:spLocks noGrp="1"/>
          </p:cNvSpPr>
          <p:nvPr>
            <p:ph type="sldNum" sz="quarter" idx="12"/>
          </p:nvPr>
        </p:nvSpPr>
        <p:spPr/>
        <p:txBody>
          <a:bodyPr/>
          <a:lstStyle/>
          <a:p>
            <a:fld id="{8A7A6979-0714-4377-B894-6BE4C2D6E202}"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 Interpretation</a:t>
            </a:r>
            <a:endParaRPr lang="en-US" dirty="0"/>
          </a:p>
        </p:txBody>
      </p:sp>
      <p:sp>
        <p:nvSpPr>
          <p:cNvPr id="3" name="Content Placeholder 2"/>
          <p:cNvSpPr>
            <a:spLocks noGrp="1"/>
          </p:cNvSpPr>
          <p:nvPr>
            <p:ph idx="1"/>
          </p:nvPr>
        </p:nvSpPr>
        <p:spPr/>
        <p:txBody>
          <a:bodyPr>
            <a:normAutofit/>
          </a:bodyPr>
          <a:lstStyle/>
          <a:p>
            <a:r>
              <a:rPr lang="en-US" sz="2400" dirty="0" smtClean="0"/>
              <a:t>Discretion to dismiss formal Title IX claims circumscribed </a:t>
            </a:r>
          </a:p>
          <a:p>
            <a:r>
              <a:rPr lang="en-US" sz="2400" dirty="0" smtClean="0"/>
              <a:t>Definition of “stalking” as sexual harassment limited to sex- or gender-based stalking</a:t>
            </a:r>
          </a:p>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a:t>
            </a:r>
            <a:r>
              <a:rPr lang="en-US" dirty="0"/>
              <a:t>IX – Training</a:t>
            </a:r>
          </a:p>
        </p:txBody>
      </p:sp>
      <p:sp>
        <p:nvSpPr>
          <p:cNvPr id="3" name="Content Placeholder 2"/>
          <p:cNvSpPr>
            <a:spLocks noGrp="1"/>
          </p:cNvSpPr>
          <p:nvPr>
            <p:ph idx="1"/>
          </p:nvPr>
        </p:nvSpPr>
        <p:spPr/>
        <p:txBody>
          <a:bodyPr>
            <a:normAutofit/>
          </a:bodyPr>
          <a:lstStyle/>
          <a:p>
            <a:r>
              <a:rPr lang="en-US" sz="2400" dirty="0"/>
              <a:t>Use of Administrative Law Judges (ALJs</a:t>
            </a:r>
            <a:r>
              <a:rPr lang="en-US" sz="2400" dirty="0" smtClean="0"/>
              <a:t>)</a:t>
            </a:r>
          </a:p>
          <a:p>
            <a:r>
              <a:rPr lang="en-US" sz="2400" dirty="0" smtClean="0"/>
              <a:t>Authorize use of ALJs as hearing officers in Student Conduct Code</a:t>
            </a:r>
            <a:endParaRPr lang="en-US" sz="2400" dirty="0"/>
          </a:p>
          <a:p>
            <a:r>
              <a:rPr lang="en-US" sz="2400" dirty="0"/>
              <a:t>Training for Title IX Administrators</a:t>
            </a:r>
          </a:p>
          <a:p>
            <a:r>
              <a:rPr lang="en-US" sz="2400" dirty="0"/>
              <a:t>Training for Advisors</a:t>
            </a:r>
          </a:p>
        </p:txBody>
      </p:sp>
      <p:sp>
        <p:nvSpPr>
          <p:cNvPr id="4" name="Slide Number Placeholder 3"/>
          <p:cNvSpPr>
            <a:spLocks noGrp="1"/>
          </p:cNvSpPr>
          <p:nvPr>
            <p:ph type="sldNum" sz="quarter" idx="12"/>
          </p:nvPr>
        </p:nvSpPr>
        <p:spPr/>
        <p:txBody>
          <a:bodyPr/>
          <a:lstStyle/>
          <a:p>
            <a:fld id="{8A7A6979-0714-4377-B894-6BE4C2D6E202}" type="slidenum">
              <a:rPr lang="en-US" smtClean="0"/>
              <a:pPr/>
              <a:t>4</a:t>
            </a:fld>
            <a:endParaRPr lang="en-US" dirty="0"/>
          </a:p>
        </p:txBody>
      </p:sp>
    </p:spTree>
    <p:extLst>
      <p:ext uri="{BB962C8B-B14F-4D97-AF65-F5344CB8AC3E}">
        <p14:creationId xmlns:p14="http://schemas.microsoft.com/office/powerpoint/2010/main" val="3957524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348" y="603959"/>
            <a:ext cx="7729728" cy="1188720"/>
          </a:xfrm>
          <a:ln w="38100">
            <a:solidFill>
              <a:schemeClr val="accent2"/>
            </a:solidFill>
          </a:ln>
        </p:spPr>
        <p:txBody>
          <a:bodyPr/>
          <a:lstStyle/>
          <a:p>
            <a:r>
              <a:rPr lang="en-US" dirty="0" smtClean="0">
                <a:solidFill>
                  <a:schemeClr val="tx2"/>
                </a:solidFill>
              </a:rPr>
              <a:t>Student conduct code – academic misconduct</a:t>
            </a:r>
            <a:endParaRPr lang="en-US"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0594239"/>
              </p:ext>
            </p:extLst>
          </p:nvPr>
        </p:nvGraphicFramePr>
        <p:xfrm>
          <a:off x="333757" y="2236292"/>
          <a:ext cx="11524486" cy="3908475"/>
        </p:xfrm>
        <a:graphic>
          <a:graphicData uri="http://schemas.openxmlformats.org/drawingml/2006/table">
            <a:tbl>
              <a:tblPr firstRow="1" bandRow="1">
                <a:tableStyleId>{21E4AEA4-8DFA-4A89-87EB-49C32662AFE0}</a:tableStyleId>
              </a:tblPr>
              <a:tblGrid>
                <a:gridCol w="2393164">
                  <a:extLst>
                    <a:ext uri="{9D8B030D-6E8A-4147-A177-3AD203B41FA5}">
                      <a16:colId xmlns:a16="http://schemas.microsoft.com/office/drawing/2014/main" val="2869234548"/>
                    </a:ext>
                  </a:extLst>
                </a:gridCol>
                <a:gridCol w="4443396">
                  <a:extLst>
                    <a:ext uri="{9D8B030D-6E8A-4147-A177-3AD203B41FA5}">
                      <a16:colId xmlns:a16="http://schemas.microsoft.com/office/drawing/2014/main" val="2121337501"/>
                    </a:ext>
                  </a:extLst>
                </a:gridCol>
                <a:gridCol w="4687926">
                  <a:extLst>
                    <a:ext uri="{9D8B030D-6E8A-4147-A177-3AD203B41FA5}">
                      <a16:colId xmlns:a16="http://schemas.microsoft.com/office/drawing/2014/main" val="2142448303"/>
                    </a:ext>
                  </a:extLst>
                </a:gridCol>
              </a:tblGrid>
              <a:tr h="510858">
                <a:tc>
                  <a:txBody>
                    <a:bodyPr/>
                    <a:lstStyle/>
                    <a:p>
                      <a:pPr algn="ctr"/>
                      <a:endParaRPr lang="en-US" dirty="0"/>
                    </a:p>
                  </a:txBody>
                  <a:tcPr marL="45720" marR="45720"/>
                </a:tc>
                <a:tc>
                  <a:txBody>
                    <a:bodyPr/>
                    <a:lstStyle/>
                    <a:p>
                      <a:pPr algn="ctr"/>
                      <a:r>
                        <a:rPr lang="en-US" sz="2400" dirty="0" smtClean="0"/>
                        <a:t>Academic</a:t>
                      </a:r>
                      <a:endParaRPr lang="en-US" sz="2400" dirty="0"/>
                    </a:p>
                  </a:txBody>
                  <a:tcPr marL="45720" marR="45720"/>
                </a:tc>
                <a:tc>
                  <a:txBody>
                    <a:bodyPr/>
                    <a:lstStyle/>
                    <a:p>
                      <a:pPr algn="ctr"/>
                      <a:r>
                        <a:rPr lang="en-US" sz="2400" dirty="0" smtClean="0"/>
                        <a:t>Disciplinary</a:t>
                      </a:r>
                      <a:endParaRPr lang="en-US" sz="2400" dirty="0"/>
                    </a:p>
                  </a:txBody>
                  <a:tcPr marL="45720" marR="45720"/>
                </a:tc>
                <a:extLst>
                  <a:ext uri="{0D108BD9-81ED-4DB2-BD59-A6C34878D82A}">
                    <a16:rowId xmlns:a16="http://schemas.microsoft.com/office/drawing/2014/main" val="3617353341"/>
                  </a:ext>
                </a:extLst>
              </a:tr>
              <a:tr h="855311">
                <a:tc>
                  <a:txBody>
                    <a:bodyPr/>
                    <a:lstStyle/>
                    <a:p>
                      <a:pPr algn="ctr"/>
                      <a:r>
                        <a:rPr lang="en-US" b="1" baseline="0" dirty="0" smtClean="0"/>
                        <a:t>Sanctions</a:t>
                      </a:r>
                      <a:endParaRPr lang="en-US" b="1" dirty="0"/>
                    </a:p>
                  </a:txBody>
                  <a:tcPr marL="45720" marR="45720" anchor="ctr"/>
                </a:tc>
                <a:tc>
                  <a:txBody>
                    <a:bodyPr/>
                    <a:lstStyle/>
                    <a:p>
                      <a:r>
                        <a:rPr lang="en-US" sz="2000" dirty="0" smtClean="0"/>
                        <a:t>Reduced</a:t>
                      </a:r>
                      <a:r>
                        <a:rPr lang="en-US" sz="2000" baseline="0" dirty="0" smtClean="0"/>
                        <a:t> or failing grade, academic dismissal from course of program</a:t>
                      </a:r>
                      <a:endParaRPr lang="en-US" sz="2000" dirty="0"/>
                    </a:p>
                  </a:txBody>
                  <a:tcPr marL="45720" marR="45720"/>
                </a:tc>
                <a:tc>
                  <a:txBody>
                    <a:bodyPr/>
                    <a:lstStyle/>
                    <a:p>
                      <a:r>
                        <a:rPr lang="en-US" sz="2000" dirty="0" smtClean="0"/>
                        <a:t>Verbal warning up to</a:t>
                      </a:r>
                      <a:r>
                        <a:rPr lang="en-US" sz="2000" baseline="0" dirty="0" smtClean="0"/>
                        <a:t> dismissal, a</a:t>
                      </a:r>
                      <a:r>
                        <a:rPr lang="en-US" sz="2000" dirty="0" smtClean="0"/>
                        <a:t>s</a:t>
                      </a:r>
                      <a:r>
                        <a:rPr lang="en-US" sz="2000" baseline="0" dirty="0" smtClean="0"/>
                        <a:t> specified in the student conduct code</a:t>
                      </a:r>
                      <a:endParaRPr lang="en-US" sz="2000" dirty="0"/>
                    </a:p>
                  </a:txBody>
                  <a:tcPr marL="45720" marR="45720"/>
                </a:tc>
                <a:extLst>
                  <a:ext uri="{0D108BD9-81ED-4DB2-BD59-A6C34878D82A}">
                    <a16:rowId xmlns:a16="http://schemas.microsoft.com/office/drawing/2014/main" val="3302135878"/>
                  </a:ext>
                </a:extLst>
              </a:tr>
              <a:tr h="1021715">
                <a:tc>
                  <a:txBody>
                    <a:bodyPr/>
                    <a:lstStyle/>
                    <a:p>
                      <a:pPr algn="ctr"/>
                      <a:r>
                        <a:rPr lang="en-US" b="1" dirty="0" smtClean="0"/>
                        <a:t>Applicable Standards &amp; Procedures</a:t>
                      </a:r>
                      <a:endParaRPr lang="en-US" b="1" dirty="0"/>
                    </a:p>
                  </a:txBody>
                  <a:tcPr marL="45720" marR="45720"/>
                </a:tc>
                <a:tc>
                  <a:txBody>
                    <a:bodyPr/>
                    <a:lstStyle/>
                    <a:p>
                      <a:r>
                        <a:rPr lang="en-US" sz="2000" dirty="0" smtClean="0"/>
                        <a:t>Syllabus, </a:t>
                      </a:r>
                      <a:r>
                        <a:rPr lang="en-US" sz="2000" baseline="0" dirty="0" smtClean="0"/>
                        <a:t>college grading policies, grade appeals process, honor code </a:t>
                      </a:r>
                      <a:endParaRPr lang="en-US" sz="2000" dirty="0"/>
                    </a:p>
                  </a:txBody>
                  <a:tcPr marL="45720" marR="45720"/>
                </a:tc>
                <a:tc>
                  <a:txBody>
                    <a:bodyPr/>
                    <a:lstStyle/>
                    <a:p>
                      <a:r>
                        <a:rPr lang="en-US" sz="2000" baseline="0" dirty="0" smtClean="0"/>
                        <a:t>College’s student conduct code and procedures in Washington Administrative Code (WAC)</a:t>
                      </a:r>
                      <a:endParaRPr lang="en-US" sz="2000" dirty="0"/>
                    </a:p>
                  </a:txBody>
                  <a:tcPr marL="45720" marR="45720"/>
                </a:tc>
                <a:extLst>
                  <a:ext uri="{0D108BD9-81ED-4DB2-BD59-A6C34878D82A}">
                    <a16:rowId xmlns:a16="http://schemas.microsoft.com/office/drawing/2014/main" val="3523945113"/>
                  </a:ext>
                </a:extLst>
              </a:tr>
              <a:tr h="408686">
                <a:tc>
                  <a:txBody>
                    <a:bodyPr/>
                    <a:lstStyle/>
                    <a:p>
                      <a:pPr algn="ctr"/>
                      <a:r>
                        <a:rPr lang="en-US" b="1" dirty="0" smtClean="0"/>
                        <a:t>Enforced By</a:t>
                      </a:r>
                      <a:endParaRPr lang="en-US" b="1" dirty="0"/>
                    </a:p>
                  </a:txBody>
                  <a:tcPr marL="45720" marR="45720"/>
                </a:tc>
                <a:tc>
                  <a:txBody>
                    <a:bodyPr/>
                    <a:lstStyle/>
                    <a:p>
                      <a:r>
                        <a:rPr lang="en-US" sz="2000" dirty="0" smtClean="0"/>
                        <a:t>Instructor or department head</a:t>
                      </a:r>
                      <a:endParaRPr lang="en-US" sz="2000" dirty="0"/>
                    </a:p>
                  </a:txBody>
                  <a:tcPr marL="45720" marR="45720"/>
                </a:tc>
                <a:tc>
                  <a:txBody>
                    <a:bodyPr/>
                    <a:lstStyle/>
                    <a:p>
                      <a:r>
                        <a:rPr lang="en-US" sz="2000" dirty="0" smtClean="0"/>
                        <a:t>Student Conduct Officer</a:t>
                      </a:r>
                      <a:endParaRPr lang="en-US" sz="2000" dirty="0"/>
                    </a:p>
                  </a:txBody>
                  <a:tcPr marL="45720" marR="45720"/>
                </a:tc>
                <a:extLst>
                  <a:ext uri="{0D108BD9-81ED-4DB2-BD59-A6C34878D82A}">
                    <a16:rowId xmlns:a16="http://schemas.microsoft.com/office/drawing/2014/main" val="2987129904"/>
                  </a:ext>
                </a:extLst>
              </a:tr>
              <a:tr h="1111905">
                <a:tc>
                  <a:txBody>
                    <a:bodyPr/>
                    <a:lstStyle/>
                    <a:p>
                      <a:pPr algn="ctr"/>
                      <a:r>
                        <a:rPr lang="en-US" b="1" baseline="0" dirty="0" smtClean="0"/>
                        <a:t>Reviewed on Appeal</a:t>
                      </a:r>
                      <a:endParaRPr lang="en-US" b="1" dirty="0"/>
                    </a:p>
                  </a:txBody>
                  <a:tcPr marL="45720" marR="45720" anchor="ctr"/>
                </a:tc>
                <a:tc>
                  <a:txBody>
                    <a:bodyPr/>
                    <a:lstStyle/>
                    <a:p>
                      <a:r>
                        <a:rPr lang="en-US" sz="2000" dirty="0" smtClean="0"/>
                        <a:t>Academic</a:t>
                      </a:r>
                      <a:r>
                        <a:rPr lang="en-US" sz="2000" baseline="0" dirty="0" smtClean="0"/>
                        <a:t> personnel (instructors, program chairs, deans, or committee comprised of academic personnel)</a:t>
                      </a:r>
                      <a:endParaRPr lang="en-US" sz="2000" dirty="0"/>
                    </a:p>
                  </a:txBody>
                  <a:tcPr marL="45720" marR="45720"/>
                </a:tc>
                <a:tc>
                  <a:txBody>
                    <a:bodyPr/>
                    <a:lstStyle/>
                    <a:p>
                      <a:r>
                        <a:rPr lang="en-US" sz="2000" dirty="0" smtClean="0"/>
                        <a:t>Student</a:t>
                      </a:r>
                      <a:r>
                        <a:rPr lang="en-US" sz="2000" baseline="0" dirty="0" smtClean="0"/>
                        <a:t> services administrator or c</a:t>
                      </a:r>
                      <a:r>
                        <a:rPr lang="en-US" sz="2000" dirty="0" smtClean="0"/>
                        <a:t>ommittee comprised of students, administrators,</a:t>
                      </a:r>
                      <a:r>
                        <a:rPr lang="en-US" sz="2000" baseline="0" dirty="0" smtClean="0"/>
                        <a:t> and academic personnel</a:t>
                      </a:r>
                      <a:endParaRPr lang="en-US" sz="2000" dirty="0"/>
                    </a:p>
                  </a:txBody>
                  <a:tcPr marL="45720" marR="45720"/>
                </a:tc>
                <a:extLst>
                  <a:ext uri="{0D108BD9-81ED-4DB2-BD59-A6C34878D82A}">
                    <a16:rowId xmlns:a16="http://schemas.microsoft.com/office/drawing/2014/main" val="2115192825"/>
                  </a:ext>
                </a:extLst>
              </a:tr>
            </a:tbl>
          </a:graphicData>
        </a:graphic>
      </p:graphicFrame>
      <p:grpSp>
        <p:nvGrpSpPr>
          <p:cNvPr id="3" name="Group 4"/>
          <p:cNvGrpSpPr/>
          <p:nvPr/>
        </p:nvGrpSpPr>
        <p:grpSpPr>
          <a:xfrm>
            <a:off x="-3" y="0"/>
            <a:ext cx="12192003" cy="6858001"/>
            <a:chOff x="-3" y="0"/>
            <a:chExt cx="12192003" cy="6858001"/>
          </a:xfrm>
        </p:grpSpPr>
        <p:sp>
          <p:nvSpPr>
            <p:cNvPr id="6" name="Rectangle 5"/>
            <p:cNvSpPr/>
            <p:nvPr/>
          </p:nvSpPr>
          <p:spPr>
            <a:xfrm rot="10800000">
              <a:off x="0" y="0"/>
              <a:ext cx="21031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0800000">
              <a:off x="11981688" y="0"/>
              <a:ext cx="21031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5995415" y="-5995417"/>
              <a:ext cx="201168" cy="12192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5995415" y="661415"/>
              <a:ext cx="201168" cy="12192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Slide Number Placeholder 4"/>
          <p:cNvSpPr>
            <a:spLocks noGrp="1"/>
          </p:cNvSpPr>
          <p:nvPr>
            <p:ph type="sldNum" sz="quarter" idx="12"/>
          </p:nvPr>
        </p:nvSpPr>
        <p:spPr/>
        <p:txBody>
          <a:bodyPr/>
          <a:lstStyle/>
          <a:p>
            <a:fld id="{8A7A6979-0714-4377-B894-6BE4C2D6E202}" type="slidenum">
              <a:rPr lang="en-US" smtClean="0"/>
              <a:pPr/>
              <a:t>5</a:t>
            </a:fld>
            <a:endParaRPr lang="en-US" dirty="0"/>
          </a:p>
        </p:txBody>
      </p:sp>
    </p:spTree>
    <p:extLst>
      <p:ext uri="{BB962C8B-B14F-4D97-AF65-F5344CB8AC3E}">
        <p14:creationId xmlns:p14="http://schemas.microsoft.com/office/powerpoint/2010/main" val="1366884024"/>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conduct code – academic misconduct</a:t>
            </a:r>
            <a:endParaRPr lang="en-US" dirty="0"/>
          </a:p>
        </p:txBody>
      </p:sp>
      <p:sp>
        <p:nvSpPr>
          <p:cNvPr id="3" name="Content Placeholder 2"/>
          <p:cNvSpPr>
            <a:spLocks noGrp="1"/>
          </p:cNvSpPr>
          <p:nvPr>
            <p:ph idx="1"/>
          </p:nvPr>
        </p:nvSpPr>
        <p:spPr/>
        <p:txBody>
          <a:bodyPr>
            <a:normAutofit/>
          </a:bodyPr>
          <a:lstStyle/>
          <a:p>
            <a:r>
              <a:rPr lang="en-US" sz="2400" dirty="0" smtClean="0"/>
              <a:t>Recognize two disciplinary tracks in student conduct code</a:t>
            </a:r>
          </a:p>
          <a:p>
            <a:r>
              <a:rPr lang="en-US" sz="2400" dirty="0" smtClean="0"/>
              <a:t>Clarify that student conduct officer has discretion to pursue academic misconduct cases </a:t>
            </a:r>
          </a:p>
          <a:p>
            <a:r>
              <a:rPr lang="en-US" sz="2400" dirty="0" smtClean="0"/>
              <a:t>Coordinate with Instruction on how to address academic misconduct cases</a:t>
            </a:r>
          </a:p>
          <a:p>
            <a:r>
              <a:rPr lang="en-US" sz="2400" dirty="0" smtClean="0"/>
              <a:t>Develop academic policies and procedures to address academic misconduct</a:t>
            </a:r>
            <a:endParaRPr lang="en-US" sz="2400" dirty="0"/>
          </a:p>
        </p:txBody>
      </p:sp>
      <p:sp>
        <p:nvSpPr>
          <p:cNvPr id="4" name="Slide Number Placeholder 3"/>
          <p:cNvSpPr>
            <a:spLocks noGrp="1"/>
          </p:cNvSpPr>
          <p:nvPr>
            <p:ph type="sldNum" sz="quarter" idx="12"/>
          </p:nvPr>
        </p:nvSpPr>
        <p:spPr/>
        <p:txBody>
          <a:bodyPr/>
          <a:lstStyle/>
          <a:p>
            <a:fld id="{8A7A6979-0714-4377-B894-6BE4C2D6E202}" type="slidenum">
              <a:rPr lang="en-US" smtClean="0"/>
              <a:pPr/>
              <a:t>6</a:t>
            </a:fld>
            <a:endParaRPr lang="en-US" dirty="0"/>
          </a:p>
        </p:txBody>
      </p:sp>
    </p:spTree>
    <p:extLst>
      <p:ext uri="{BB962C8B-B14F-4D97-AF65-F5344CB8AC3E}">
        <p14:creationId xmlns:p14="http://schemas.microsoft.com/office/powerpoint/2010/main" val="2576657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348" y="603959"/>
            <a:ext cx="7729728" cy="1188720"/>
          </a:xfrm>
          <a:ln w="38100">
            <a:solidFill>
              <a:schemeClr val="accent2"/>
            </a:solidFill>
          </a:ln>
        </p:spPr>
        <p:txBody>
          <a:bodyPr/>
          <a:lstStyle/>
          <a:p>
            <a:r>
              <a:rPr lang="en-US" dirty="0" smtClean="0">
                <a:solidFill>
                  <a:schemeClr val="tx2"/>
                </a:solidFill>
              </a:rPr>
              <a:t>Student conduct code – Expressive activity</a:t>
            </a:r>
            <a:endParaRPr lang="en-US" dirty="0">
              <a:solidFill>
                <a:schemeClr val="tx2"/>
              </a:solidFill>
            </a:endParaRPr>
          </a:p>
        </p:txBody>
      </p:sp>
      <p:grpSp>
        <p:nvGrpSpPr>
          <p:cNvPr id="5" name="Group 4"/>
          <p:cNvGrpSpPr/>
          <p:nvPr/>
        </p:nvGrpSpPr>
        <p:grpSpPr>
          <a:xfrm>
            <a:off x="-3" y="0"/>
            <a:ext cx="12192003" cy="6858001"/>
            <a:chOff x="-3" y="0"/>
            <a:chExt cx="12192003" cy="6858001"/>
          </a:xfrm>
        </p:grpSpPr>
        <p:sp>
          <p:nvSpPr>
            <p:cNvPr id="6" name="Rectangle 5"/>
            <p:cNvSpPr/>
            <p:nvPr/>
          </p:nvSpPr>
          <p:spPr>
            <a:xfrm rot="10800000">
              <a:off x="0" y="0"/>
              <a:ext cx="21031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0800000">
              <a:off x="11981688" y="0"/>
              <a:ext cx="21031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5995415" y="-5995417"/>
              <a:ext cx="201168" cy="12192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5995415" y="661415"/>
              <a:ext cx="201168" cy="12192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Content Placeholder 9"/>
          <p:cNvSpPr>
            <a:spLocks noGrp="1"/>
          </p:cNvSpPr>
          <p:nvPr>
            <p:ph idx="1"/>
          </p:nvPr>
        </p:nvSpPr>
        <p:spPr/>
        <p:txBody>
          <a:bodyPr>
            <a:normAutofit/>
          </a:bodyPr>
          <a:lstStyle/>
          <a:p>
            <a:r>
              <a:rPr lang="en-US" sz="2400" dirty="0" smtClean="0"/>
              <a:t>Tension between protected free expression and misconduct</a:t>
            </a:r>
          </a:p>
          <a:p>
            <a:r>
              <a:rPr lang="en-US" sz="2400" dirty="0" smtClean="0"/>
              <a:t>Viewpoint neutral – focus on conduct, not viewpoint or content of expression</a:t>
            </a:r>
          </a:p>
          <a:p>
            <a:r>
              <a:rPr lang="en-US" sz="2400" dirty="0" smtClean="0"/>
              <a:t>“Not otherwise protected by law”</a:t>
            </a:r>
          </a:p>
        </p:txBody>
      </p:sp>
      <p:sp>
        <p:nvSpPr>
          <p:cNvPr id="3" name="Slide Number Placeholder 2"/>
          <p:cNvSpPr>
            <a:spLocks noGrp="1"/>
          </p:cNvSpPr>
          <p:nvPr>
            <p:ph type="sldNum" sz="quarter" idx="12"/>
          </p:nvPr>
        </p:nvSpPr>
        <p:spPr/>
        <p:txBody>
          <a:bodyPr/>
          <a:lstStyle/>
          <a:p>
            <a:fld id="{8A7A6979-0714-4377-B894-6BE4C2D6E202}" type="slidenum">
              <a:rPr lang="en-US" smtClean="0"/>
              <a:pPr/>
              <a:t>7</a:t>
            </a:fld>
            <a:endParaRPr lang="en-US" dirty="0"/>
          </a:p>
        </p:txBody>
      </p:sp>
    </p:spTree>
    <p:extLst>
      <p:ext uri="{BB962C8B-B14F-4D97-AF65-F5344CB8AC3E}">
        <p14:creationId xmlns:p14="http://schemas.microsoft.com/office/powerpoint/2010/main" val="1366884024"/>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5" y="926592"/>
            <a:ext cx="7729728" cy="1188720"/>
          </a:xfrm>
          <a:ln w="38100">
            <a:solidFill>
              <a:schemeClr val="accent2"/>
            </a:solidFill>
          </a:ln>
        </p:spPr>
        <p:txBody>
          <a:bodyPr/>
          <a:lstStyle/>
          <a:p>
            <a:r>
              <a:rPr lang="en-US" dirty="0" smtClean="0">
                <a:solidFill>
                  <a:schemeClr val="tx2"/>
                </a:solidFill>
              </a:rPr>
              <a:t>executive order re: diversity training</a:t>
            </a:r>
            <a:endParaRPr lang="en-US" dirty="0">
              <a:solidFill>
                <a:schemeClr val="tx2"/>
              </a:solidFill>
            </a:endParaRPr>
          </a:p>
        </p:txBody>
      </p:sp>
      <p:sp>
        <p:nvSpPr>
          <p:cNvPr id="3" name="Content Placeholder 2"/>
          <p:cNvSpPr>
            <a:spLocks noGrp="1"/>
          </p:cNvSpPr>
          <p:nvPr>
            <p:ph idx="1"/>
          </p:nvPr>
        </p:nvSpPr>
        <p:spPr>
          <a:xfrm>
            <a:off x="2231136" y="2431160"/>
            <a:ext cx="7729728" cy="3101983"/>
          </a:xfrm>
        </p:spPr>
        <p:txBody>
          <a:bodyPr>
            <a:normAutofit/>
          </a:bodyPr>
          <a:lstStyle/>
          <a:p>
            <a:r>
              <a:rPr lang="en-US" sz="2400" dirty="0" smtClean="0"/>
              <a:t>Focused on training of employees</a:t>
            </a:r>
          </a:p>
          <a:p>
            <a:r>
              <a:rPr lang="en-US" sz="2400" dirty="0" smtClean="0"/>
              <a:t>Scope depends on status as Federal Grantee or Contractor</a:t>
            </a:r>
          </a:p>
          <a:p>
            <a:r>
              <a:rPr lang="en-US" sz="2400" dirty="0" smtClean="0"/>
              <a:t>Provides new avenue for filing complaints</a:t>
            </a:r>
          </a:p>
          <a:p>
            <a:r>
              <a:rPr lang="en-US" sz="2400" dirty="0" smtClean="0"/>
              <a:t>Order will likely be rescinded by new administration</a:t>
            </a:r>
            <a:endParaRPr lang="en-US" sz="2400" dirty="0"/>
          </a:p>
        </p:txBody>
      </p:sp>
      <p:grpSp>
        <p:nvGrpSpPr>
          <p:cNvPr id="4" name="Group 3"/>
          <p:cNvGrpSpPr/>
          <p:nvPr/>
        </p:nvGrpSpPr>
        <p:grpSpPr>
          <a:xfrm>
            <a:off x="-3" y="0"/>
            <a:ext cx="12192003" cy="6858001"/>
            <a:chOff x="-3" y="0"/>
            <a:chExt cx="12192003" cy="6858001"/>
          </a:xfrm>
        </p:grpSpPr>
        <p:sp>
          <p:nvSpPr>
            <p:cNvPr id="5" name="Rectangle 4"/>
            <p:cNvSpPr/>
            <p:nvPr/>
          </p:nvSpPr>
          <p:spPr>
            <a:xfrm rot="10800000">
              <a:off x="0" y="0"/>
              <a:ext cx="21031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0800000">
              <a:off x="11981688" y="0"/>
              <a:ext cx="21031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5400000">
              <a:off x="5995415" y="-5995417"/>
              <a:ext cx="201168" cy="12192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5995415" y="661415"/>
              <a:ext cx="201168" cy="12192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Slide Number Placeholder 8"/>
          <p:cNvSpPr>
            <a:spLocks noGrp="1"/>
          </p:cNvSpPr>
          <p:nvPr>
            <p:ph type="sldNum" sz="quarter" idx="12"/>
          </p:nvPr>
        </p:nvSpPr>
        <p:spPr/>
        <p:txBody>
          <a:bodyPr/>
          <a:lstStyle/>
          <a:p>
            <a:fld id="{8A7A6979-0714-4377-B894-6BE4C2D6E202}" type="slidenum">
              <a:rPr lang="en-US" smtClean="0"/>
              <a:pPr/>
              <a:t>8</a:t>
            </a:fld>
            <a:endParaRPr lang="en-US" dirty="0"/>
          </a:p>
        </p:txBody>
      </p:sp>
    </p:spTree>
    <p:extLst>
      <p:ext uri="{BB962C8B-B14F-4D97-AF65-F5344CB8AC3E}">
        <p14:creationId xmlns:p14="http://schemas.microsoft.com/office/powerpoint/2010/main" val="841747513"/>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31135" y="924629"/>
            <a:ext cx="7729728" cy="1188720"/>
          </a:xfrm>
          <a:ln w="38100">
            <a:solidFill>
              <a:schemeClr val="accent2"/>
            </a:solidFill>
          </a:ln>
        </p:spPr>
        <p:txBody>
          <a:bodyPr/>
          <a:lstStyle/>
          <a:p>
            <a:r>
              <a:rPr lang="en-US" dirty="0" smtClean="0">
                <a:solidFill>
                  <a:schemeClr val="tx2"/>
                </a:solidFill>
              </a:rPr>
              <a:t>Clery </a:t>
            </a:r>
            <a:r>
              <a:rPr lang="en-US" smtClean="0">
                <a:solidFill>
                  <a:schemeClr val="tx2"/>
                </a:solidFill>
              </a:rPr>
              <a:t>handbook repealed</a:t>
            </a:r>
            <a:endParaRPr lang="en-US" dirty="0">
              <a:solidFill>
                <a:schemeClr val="tx2"/>
              </a:solidFill>
            </a:endParaRPr>
          </a:p>
        </p:txBody>
      </p:sp>
      <p:sp>
        <p:nvSpPr>
          <p:cNvPr id="8" name="Content Placeholder 7"/>
          <p:cNvSpPr>
            <a:spLocks noGrp="1"/>
          </p:cNvSpPr>
          <p:nvPr>
            <p:ph idx="1"/>
          </p:nvPr>
        </p:nvSpPr>
        <p:spPr>
          <a:xfrm>
            <a:off x="2231135" y="2438400"/>
            <a:ext cx="7729728" cy="3114675"/>
          </a:xfrm>
          <a:ln>
            <a:solidFill>
              <a:srgbClr val="0070C0"/>
            </a:solidFill>
          </a:ln>
        </p:spPr>
        <p:txBody>
          <a:bodyPr>
            <a:normAutofit/>
          </a:bodyPr>
          <a:lstStyle/>
          <a:p>
            <a:pPr marL="0" indent="0">
              <a:buNone/>
            </a:pPr>
            <a:r>
              <a:rPr lang="en-US" sz="2400" dirty="0" smtClean="0"/>
              <a:t>Department of Education repeals Clery Handbook (2016)</a:t>
            </a:r>
          </a:p>
          <a:p>
            <a:pPr marL="0" indent="0">
              <a:buNone/>
            </a:pPr>
            <a:r>
              <a:rPr lang="en-US" sz="2400" dirty="0" smtClean="0"/>
              <a:t>Compliance guidance now found in:</a:t>
            </a:r>
          </a:p>
          <a:p>
            <a:pPr lvl="1" indent="-457200"/>
            <a:r>
              <a:rPr lang="en-US" sz="2400" dirty="0" smtClean="0"/>
              <a:t>Clery Regulation:  </a:t>
            </a:r>
            <a:r>
              <a:rPr lang="en-US" sz="2400" dirty="0" smtClean="0">
                <a:hlinkClick r:id="rId2"/>
              </a:rPr>
              <a:t>34 CFR § 668.46 - Institutional security policies and crime statistics</a:t>
            </a:r>
            <a:endParaRPr lang="en-US" sz="2400" dirty="0" smtClean="0"/>
          </a:p>
          <a:p>
            <a:pPr lvl="1" indent="-457200"/>
            <a:r>
              <a:rPr lang="en-US" sz="2400" dirty="0" smtClean="0">
                <a:hlinkClick r:id="rId3"/>
              </a:rPr>
              <a:t>Clery Act Appendix to Federal Student Aid (FSA) Handbook (2020)</a:t>
            </a:r>
            <a:endParaRPr lang="en-US" sz="2400" dirty="0"/>
          </a:p>
        </p:txBody>
      </p:sp>
      <p:grpSp>
        <p:nvGrpSpPr>
          <p:cNvPr id="4" name="Group 3"/>
          <p:cNvGrpSpPr/>
          <p:nvPr/>
        </p:nvGrpSpPr>
        <p:grpSpPr>
          <a:xfrm>
            <a:off x="-3" y="0"/>
            <a:ext cx="12192003" cy="6858001"/>
            <a:chOff x="-3" y="0"/>
            <a:chExt cx="12192003" cy="6858001"/>
          </a:xfrm>
        </p:grpSpPr>
        <p:sp>
          <p:nvSpPr>
            <p:cNvPr id="5" name="Rectangle 4"/>
            <p:cNvSpPr/>
            <p:nvPr/>
          </p:nvSpPr>
          <p:spPr>
            <a:xfrm rot="10800000">
              <a:off x="0" y="0"/>
              <a:ext cx="21031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0800000">
              <a:off x="11981688" y="0"/>
              <a:ext cx="21031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5995415" y="-5995417"/>
              <a:ext cx="201168" cy="12192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5400000">
              <a:off x="5995415" y="661415"/>
              <a:ext cx="201168" cy="121920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Slide Number Placeholder 1"/>
          <p:cNvSpPr>
            <a:spLocks noGrp="1"/>
          </p:cNvSpPr>
          <p:nvPr>
            <p:ph type="sldNum" sz="quarter" idx="12"/>
          </p:nvPr>
        </p:nvSpPr>
        <p:spPr/>
        <p:txBody>
          <a:bodyPr/>
          <a:lstStyle/>
          <a:p>
            <a:fld id="{8A7A6979-0714-4377-B894-6BE4C2D6E202}" type="slidenum">
              <a:rPr lang="en-US" smtClean="0"/>
              <a:pPr/>
              <a:t>9</a:t>
            </a:fld>
            <a:endParaRPr lang="en-US" dirty="0"/>
          </a:p>
        </p:txBody>
      </p:sp>
    </p:spTree>
    <p:extLst>
      <p:ext uri="{BB962C8B-B14F-4D97-AF65-F5344CB8AC3E}">
        <p14:creationId xmlns:p14="http://schemas.microsoft.com/office/powerpoint/2010/main" val="3793557674"/>
      </p:ext>
    </p:extLst>
  </p:cSld>
  <p:clrMapOvr>
    <a:masterClrMapping/>
  </p:clrMapOvr>
  <p:transition spd="slow">
    <p:wipe/>
  </p:transition>
</p:sld>
</file>

<file path=ppt/theme/theme1.xml><?xml version="1.0" encoding="utf-8"?>
<a:theme xmlns:a="http://schemas.openxmlformats.org/drawingml/2006/main" name="Parcel">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839</TotalTime>
  <Words>803</Words>
  <Application>Microsoft Office PowerPoint</Application>
  <PresentationFormat>Widescreen</PresentationFormat>
  <Paragraphs>73</Paragraphs>
  <Slides>10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Gill Sans MT</vt:lpstr>
      <vt:lpstr>Parcel</vt:lpstr>
      <vt:lpstr>Legal update</vt:lpstr>
      <vt:lpstr>Title ix – RuleMaking</vt:lpstr>
      <vt:lpstr>Title IX – Interpretation</vt:lpstr>
      <vt:lpstr>Title IX – Training</vt:lpstr>
      <vt:lpstr>Student conduct code – academic misconduct</vt:lpstr>
      <vt:lpstr>Student conduct code – academic misconduct</vt:lpstr>
      <vt:lpstr>Student conduct code – Expressive activity</vt:lpstr>
      <vt:lpstr>executive order re: diversity training</vt:lpstr>
      <vt:lpstr>Clery handbook repealed</vt:lpstr>
      <vt:lpstr>questions?</vt:lpstr>
    </vt:vector>
  </TitlesOfParts>
  <Company>Office of the Attorney General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misconduct</dc:title>
  <dc:creator>Swearingen, Jennifer K (ATG)</dc:creator>
  <cp:lastModifiedBy>Marvin, H. Bruce (ATG)</cp:lastModifiedBy>
  <cp:revision>72</cp:revision>
  <cp:lastPrinted>2020-11-04T21:26:24Z</cp:lastPrinted>
  <dcterms:created xsi:type="dcterms:W3CDTF">2020-10-07T19:19:51Z</dcterms:created>
  <dcterms:modified xsi:type="dcterms:W3CDTF">2020-11-19T00:29:46Z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1429449111</vt:i4>
  </property>
  <property fmtid="{D5CDD505-2E9C-101B-9397-08002B2CF9AE}" pid="3" name="_NewReviewCycle">
    <vt:lpwstr/>
  </property>
  <property fmtid="{D5CDD505-2E9C-101B-9397-08002B2CF9AE}" pid="4" name="_EmailSubject">
    <vt:lpwstr>PowerPoint</vt:lpwstr>
  </property>
  <property fmtid="{D5CDD505-2E9C-101B-9397-08002B2CF9AE}" pid="5" name="_AuthorEmail">
    <vt:lpwstr>HBruce.Marvin@atg.wa.gov</vt:lpwstr>
  </property>
  <property fmtid="{D5CDD505-2E9C-101B-9397-08002B2CF9AE}" pid="6" name="_AuthorEmailDisplayName">
    <vt:lpwstr>Marvin, H. Bruce (ATG)</vt:lpwstr>
  </property>
  <property fmtid="{D5CDD505-2E9C-101B-9397-08002B2CF9AE}" pid="7" name="_PreviousAdHocReviewCycleID">
    <vt:i4>830634840</vt:i4>
  </property>
</Properties>
</file>