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96" r:id="rId1"/>
  </p:sldMasterIdLst>
  <p:notesMasterIdLst>
    <p:notesMasterId r:id="rId12"/>
  </p:notesMasterIdLst>
  <p:sldIdLst>
    <p:sldId id="256" r:id="rId2"/>
    <p:sldId id="292" r:id="rId3"/>
    <p:sldId id="293" r:id="rId4"/>
    <p:sldId id="295" r:id="rId5"/>
    <p:sldId id="294" r:id="rId6"/>
    <p:sldId id="296" r:id="rId7"/>
    <p:sldId id="291" r:id="rId8"/>
    <p:sldId id="288" r:id="rId9"/>
    <p:sldId id="290" r:id="rId10"/>
    <p:sldId id="297" r:id="rId11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2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EF354-A66B-4CD4-ACEF-052760DF260C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EFA58-736C-4321-BB73-52ED8FD75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7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EFA58-736C-4321-BB73-52ED8FD755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85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EFA58-736C-4321-BB73-52ED8FD755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0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EFA58-736C-4321-BB73-52ED8FD755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65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41D2-30DC-4EC8-BD16-5EC279D183D9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A8A5-49F9-4C37-8B35-026D2108B209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7613-A3A7-494A-A5B3-F6C6DD91E7F3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7FE0-EFE8-4821-9DC9-8C71E30A69F3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6D66-BAAE-44F4-A39C-AD8626438C3D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3413-329A-46AE-8CB0-0492064D7F06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A9AF-0881-4254-B53E-174F20EB4CD7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41FD-7A99-4EA4-B053-9709BDA76C5C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E524-CF64-46A2-918A-3529072DF618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291-C4BA-47DA-AD63-65F22D4545BB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B1558ED-D1FF-41BF-ADD1-1868B05CE4BA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77BCC50-3C5D-42ED-9BE7-529D37CC9679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ed.gov/admins/lead/safety/cleryappendixfinal.pdf" TargetMode="External"/><Relationship Id="rId2" Type="http://schemas.openxmlformats.org/officeDocument/2006/relationships/hyperlink" Target="https://www.law.cornell.edu/cfr/text/34/668.4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902112"/>
            <a:ext cx="8991600" cy="1645920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2"/>
                </a:solidFill>
              </a:rPr>
              <a:t>Legal update</a:t>
            </a:r>
            <a:endParaRPr lang="en-US" sz="4400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3867912"/>
            <a:ext cx="6801612" cy="12398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WSSSC Fall Meeting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November </a:t>
            </a:r>
            <a:r>
              <a:rPr lang="en-US" sz="2400" dirty="0" smtClean="0"/>
              <a:t>19, </a:t>
            </a:r>
            <a:r>
              <a:rPr lang="en-US" sz="2400" dirty="0" smtClean="0"/>
              <a:t>2020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AAG H. Bruce Marvin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5568696"/>
            <a:ext cx="12192000" cy="1289304"/>
            <a:chOff x="0" y="5568696"/>
            <a:chExt cx="12192000" cy="1289304"/>
          </a:xfrm>
        </p:grpSpPr>
        <p:sp>
          <p:nvSpPr>
            <p:cNvPr id="5" name="Rectangle 4"/>
            <p:cNvSpPr/>
            <p:nvPr/>
          </p:nvSpPr>
          <p:spPr>
            <a:xfrm>
              <a:off x="0" y="5568696"/>
              <a:ext cx="12192000" cy="4297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6428232"/>
              <a:ext cx="12192000" cy="4297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5998464"/>
              <a:ext cx="12192000" cy="4297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72531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26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ix – </a:t>
            </a:r>
            <a:r>
              <a:rPr lang="en-US" dirty="0" err="1" smtClean="0"/>
              <a:t>RuleMaking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/>
              <a:t>Permanent Rulemaking and Emergency Rules</a:t>
            </a:r>
          </a:p>
          <a:p>
            <a:pPr lvl="1"/>
            <a:r>
              <a:rPr lang="en-US" sz="2600" dirty="0" smtClean="0"/>
              <a:t>Emergency Rules effective for 120 days</a:t>
            </a:r>
          </a:p>
          <a:p>
            <a:pPr lvl="1"/>
            <a:r>
              <a:rPr lang="en-US" sz="2600" dirty="0" smtClean="0"/>
              <a:t>Emergency Rules cannot be renewed without commencing Permanent Rulemaking</a:t>
            </a:r>
          </a:p>
          <a:p>
            <a:pPr lvl="1"/>
            <a:r>
              <a:rPr lang="en-US" sz="2600" dirty="0" smtClean="0"/>
              <a:t>August 14, 2020 Emergency Rules expire on December 14,  2020</a:t>
            </a:r>
          </a:p>
          <a:p>
            <a:pPr lvl="1"/>
            <a:r>
              <a:rPr lang="en-US" sz="2600" dirty="0" smtClean="0"/>
              <a:t>Renewal of Emergency Rules requires Board action prior to expiration of emergency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IX –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Discretion to dismiss formal Title IX claims circumscribed </a:t>
            </a:r>
          </a:p>
          <a:p>
            <a:r>
              <a:rPr lang="en-US" sz="2400" dirty="0" smtClean="0"/>
              <a:t>Definition of “stalking” as sexual harassment limited to sex- or gender-based stalking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</a:t>
            </a:r>
            <a:r>
              <a:rPr lang="en-US" dirty="0"/>
              <a:t>IX –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Use of Administrative Law Judges (ALJs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Authorize use of ALJs as hearing officers in Student Conduct Code</a:t>
            </a:r>
            <a:endParaRPr lang="en-US" sz="2400" dirty="0"/>
          </a:p>
          <a:p>
            <a:r>
              <a:rPr lang="en-US" sz="2400" dirty="0"/>
              <a:t>Training for Title IX Administrators</a:t>
            </a:r>
          </a:p>
          <a:p>
            <a:r>
              <a:rPr lang="en-US" sz="2400" dirty="0"/>
              <a:t>Training for Advisors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52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5348" y="603959"/>
            <a:ext cx="7729728" cy="1188720"/>
          </a:xfrm>
          <a:ln w="38100">
            <a:solidFill>
              <a:schemeClr val="accent2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Student conduct code – academic misconduct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594239"/>
              </p:ext>
            </p:extLst>
          </p:nvPr>
        </p:nvGraphicFramePr>
        <p:xfrm>
          <a:off x="333757" y="2236292"/>
          <a:ext cx="11524486" cy="3908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93164">
                  <a:extLst>
                    <a:ext uri="{9D8B030D-6E8A-4147-A177-3AD203B41FA5}">
                      <a16:colId xmlns:a16="http://schemas.microsoft.com/office/drawing/2014/main" val="2869234548"/>
                    </a:ext>
                  </a:extLst>
                </a:gridCol>
                <a:gridCol w="4443396">
                  <a:extLst>
                    <a:ext uri="{9D8B030D-6E8A-4147-A177-3AD203B41FA5}">
                      <a16:colId xmlns:a16="http://schemas.microsoft.com/office/drawing/2014/main" val="2121337501"/>
                    </a:ext>
                  </a:extLst>
                </a:gridCol>
                <a:gridCol w="4687926">
                  <a:extLst>
                    <a:ext uri="{9D8B030D-6E8A-4147-A177-3AD203B41FA5}">
                      <a16:colId xmlns:a16="http://schemas.microsoft.com/office/drawing/2014/main" val="2142448303"/>
                    </a:ext>
                  </a:extLst>
                </a:gridCol>
              </a:tblGrid>
              <a:tr h="51085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Academic</a:t>
                      </a:r>
                      <a:endParaRPr lang="en-US" sz="2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Disciplinary</a:t>
                      </a:r>
                      <a:endParaRPr lang="en-US" sz="24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617353341"/>
                  </a:ext>
                </a:extLst>
              </a:tr>
              <a:tr h="855311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/>
                        <a:t>Sanctions</a:t>
                      </a:r>
                      <a:endParaRPr lang="en-US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Reduced</a:t>
                      </a:r>
                      <a:r>
                        <a:rPr lang="en-US" sz="2000" baseline="0" dirty="0" smtClean="0"/>
                        <a:t> or failing grade, academic dismissal from course of program</a:t>
                      </a:r>
                      <a:endParaRPr lang="en-US" sz="2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Verbal warning up to</a:t>
                      </a:r>
                      <a:r>
                        <a:rPr lang="en-US" sz="2000" baseline="0" dirty="0" smtClean="0"/>
                        <a:t> dismissal, a</a:t>
                      </a:r>
                      <a:r>
                        <a:rPr lang="en-US" sz="2000" dirty="0" smtClean="0"/>
                        <a:t>s</a:t>
                      </a:r>
                      <a:r>
                        <a:rPr lang="en-US" sz="2000" baseline="0" dirty="0" smtClean="0"/>
                        <a:t> specified in the student conduct code</a:t>
                      </a:r>
                      <a:endParaRPr lang="en-US" sz="20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302135878"/>
                  </a:ext>
                </a:extLst>
              </a:tr>
              <a:tr h="102171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Applicable Standards &amp; Procedures</a:t>
                      </a:r>
                      <a:endParaRPr lang="en-US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Syllabus, </a:t>
                      </a:r>
                      <a:r>
                        <a:rPr lang="en-US" sz="2000" baseline="0" dirty="0" smtClean="0"/>
                        <a:t>college grading policies, grade appeals process, honor code </a:t>
                      </a:r>
                      <a:endParaRPr lang="en-US" sz="2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College’s student conduct code and procedures in Washington Administrative Code (WAC)</a:t>
                      </a:r>
                      <a:endParaRPr lang="en-US" sz="20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523945113"/>
                  </a:ext>
                </a:extLst>
              </a:tr>
              <a:tr h="4086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Enforced By</a:t>
                      </a:r>
                      <a:endParaRPr lang="en-US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Instructor or department head</a:t>
                      </a:r>
                      <a:endParaRPr lang="en-US" sz="2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Student Conduct Officer</a:t>
                      </a:r>
                      <a:endParaRPr lang="en-US" sz="20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987129904"/>
                  </a:ext>
                </a:extLst>
              </a:tr>
              <a:tr h="1111905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/>
                        <a:t>Reviewed on Appeal</a:t>
                      </a:r>
                      <a:endParaRPr lang="en-US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Academic</a:t>
                      </a:r>
                      <a:r>
                        <a:rPr lang="en-US" sz="2000" baseline="0" dirty="0" smtClean="0"/>
                        <a:t> personnel (instructors, program chairs, deans, or committee comprised of academic personnel)</a:t>
                      </a:r>
                      <a:endParaRPr lang="en-US" sz="2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Student</a:t>
                      </a:r>
                      <a:r>
                        <a:rPr lang="en-US" sz="2000" baseline="0" dirty="0" smtClean="0"/>
                        <a:t> services administrator or c</a:t>
                      </a:r>
                      <a:r>
                        <a:rPr lang="en-US" sz="2000" dirty="0" smtClean="0"/>
                        <a:t>ommittee comprised of students, administrators,</a:t>
                      </a:r>
                      <a:r>
                        <a:rPr lang="en-US" sz="2000" baseline="0" dirty="0" smtClean="0"/>
                        <a:t> and academic personnel</a:t>
                      </a:r>
                      <a:endParaRPr lang="en-US" sz="20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115192825"/>
                  </a:ext>
                </a:extLst>
              </a:tr>
            </a:tbl>
          </a:graphicData>
        </a:graphic>
      </p:graphicFrame>
      <p:grpSp>
        <p:nvGrpSpPr>
          <p:cNvPr id="3" name="Group 4"/>
          <p:cNvGrpSpPr/>
          <p:nvPr/>
        </p:nvGrpSpPr>
        <p:grpSpPr>
          <a:xfrm>
            <a:off x="-3" y="0"/>
            <a:ext cx="12192003" cy="6858001"/>
            <a:chOff x="-3" y="0"/>
            <a:chExt cx="12192003" cy="6858001"/>
          </a:xfrm>
        </p:grpSpPr>
        <p:sp>
          <p:nvSpPr>
            <p:cNvPr id="6" name="Rectangle 5"/>
            <p:cNvSpPr/>
            <p:nvPr/>
          </p:nvSpPr>
          <p:spPr>
            <a:xfrm rot="10800000">
              <a:off x="0" y="0"/>
              <a:ext cx="210312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10800000">
              <a:off x="11981688" y="0"/>
              <a:ext cx="210312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5995415" y="-5995417"/>
              <a:ext cx="201168" cy="1219200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5995415" y="661415"/>
              <a:ext cx="201168" cy="1219200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8402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conduct code – academic misconduct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Recognize two disciplinary tracks in student conduct code</a:t>
            </a:r>
          </a:p>
          <a:p>
            <a:r>
              <a:rPr lang="en-US" sz="2400" dirty="0" smtClean="0"/>
              <a:t>Clarify that student conduct officer has discretion to pursue academic misconduct cases </a:t>
            </a:r>
          </a:p>
          <a:p>
            <a:r>
              <a:rPr lang="en-US" sz="2400" dirty="0" smtClean="0"/>
              <a:t>Coordinate with Instruction on how to address academic misconduct cases</a:t>
            </a:r>
          </a:p>
          <a:p>
            <a:r>
              <a:rPr lang="en-US" sz="2400" dirty="0" smtClean="0"/>
              <a:t>Develop academic policies and procedures to address academic misconduct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657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5348" y="603959"/>
            <a:ext cx="7729728" cy="1188720"/>
          </a:xfrm>
          <a:ln w="38100">
            <a:solidFill>
              <a:schemeClr val="accent2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Student conduct code – Expressive activity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3" y="0"/>
            <a:ext cx="12192003" cy="6858001"/>
            <a:chOff x="-3" y="0"/>
            <a:chExt cx="12192003" cy="6858001"/>
          </a:xfrm>
        </p:grpSpPr>
        <p:sp>
          <p:nvSpPr>
            <p:cNvPr id="6" name="Rectangle 5"/>
            <p:cNvSpPr/>
            <p:nvPr/>
          </p:nvSpPr>
          <p:spPr>
            <a:xfrm rot="10800000">
              <a:off x="0" y="0"/>
              <a:ext cx="210312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10800000">
              <a:off x="11981688" y="0"/>
              <a:ext cx="210312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5995415" y="-5995417"/>
              <a:ext cx="201168" cy="1219200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5995415" y="661415"/>
              <a:ext cx="201168" cy="1219200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Tension between protected free expression and misconduct</a:t>
            </a:r>
          </a:p>
          <a:p>
            <a:r>
              <a:rPr lang="en-US" sz="2400" dirty="0" smtClean="0"/>
              <a:t>Viewpoint neutral – focus on conduct, not viewpoint or content of expression</a:t>
            </a:r>
          </a:p>
          <a:p>
            <a:r>
              <a:rPr lang="en-US" sz="2400" dirty="0" smtClean="0"/>
              <a:t>“Not otherwise protected by law”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84024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5" y="926592"/>
            <a:ext cx="7729728" cy="1188720"/>
          </a:xfrm>
          <a:ln w="38100">
            <a:solidFill>
              <a:schemeClr val="accent2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executive order re: diversity training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431160"/>
            <a:ext cx="7729728" cy="310198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Focused on training of employees</a:t>
            </a:r>
          </a:p>
          <a:p>
            <a:r>
              <a:rPr lang="en-US" sz="2400" dirty="0" smtClean="0"/>
              <a:t>Scope depends on status as Federal Grantee or Contractor</a:t>
            </a:r>
          </a:p>
          <a:p>
            <a:r>
              <a:rPr lang="en-US" sz="2400" dirty="0" smtClean="0"/>
              <a:t>Provides new avenue for filing complaints</a:t>
            </a:r>
          </a:p>
          <a:p>
            <a:r>
              <a:rPr lang="en-US" sz="2400" dirty="0" smtClean="0"/>
              <a:t>Order will likely be rescinded by new administration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-3" y="0"/>
            <a:ext cx="12192003" cy="6858001"/>
            <a:chOff x="-3" y="0"/>
            <a:chExt cx="12192003" cy="6858001"/>
          </a:xfrm>
        </p:grpSpPr>
        <p:sp>
          <p:nvSpPr>
            <p:cNvPr id="5" name="Rectangle 4"/>
            <p:cNvSpPr/>
            <p:nvPr/>
          </p:nvSpPr>
          <p:spPr>
            <a:xfrm rot="10800000">
              <a:off x="0" y="0"/>
              <a:ext cx="210312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0800000">
              <a:off x="11981688" y="0"/>
              <a:ext cx="210312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5995415" y="-5995417"/>
              <a:ext cx="201168" cy="1219200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5995415" y="661415"/>
              <a:ext cx="201168" cy="1219200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74751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31135" y="924629"/>
            <a:ext cx="7729728" cy="1188720"/>
          </a:xfrm>
          <a:ln w="38100">
            <a:solidFill>
              <a:schemeClr val="accent2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Clery </a:t>
            </a:r>
            <a:r>
              <a:rPr lang="en-US" smtClean="0">
                <a:solidFill>
                  <a:schemeClr val="tx2"/>
                </a:solidFill>
              </a:rPr>
              <a:t>handbook repealed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31135" y="2438400"/>
            <a:ext cx="7729728" cy="3114675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Department of Education repeals Clery Handbook (2016)</a:t>
            </a:r>
          </a:p>
          <a:p>
            <a:pPr marL="0" indent="0">
              <a:buNone/>
            </a:pPr>
            <a:r>
              <a:rPr lang="en-US" sz="2400" dirty="0" smtClean="0"/>
              <a:t>Compliance guidance now found in:</a:t>
            </a:r>
          </a:p>
          <a:p>
            <a:pPr lvl="1" indent="-457200"/>
            <a:r>
              <a:rPr lang="en-US" sz="2400" dirty="0" smtClean="0"/>
              <a:t>Clery Regulation:  </a:t>
            </a:r>
            <a:r>
              <a:rPr lang="en-US" sz="2400" dirty="0" smtClean="0">
                <a:hlinkClick r:id="rId2"/>
              </a:rPr>
              <a:t>34 CFR § 668.46 - Institutional security policies and crime statistics</a:t>
            </a:r>
            <a:endParaRPr lang="en-US" sz="2400" dirty="0" smtClean="0"/>
          </a:p>
          <a:p>
            <a:pPr lvl="1" indent="-457200"/>
            <a:r>
              <a:rPr lang="en-US" sz="2400" dirty="0" smtClean="0">
                <a:hlinkClick r:id="rId3"/>
              </a:rPr>
              <a:t>Clery Act Appendix to Federal Student Aid (FSA) Handbook (2020)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-3" y="0"/>
            <a:ext cx="12192003" cy="6858001"/>
            <a:chOff x="-3" y="0"/>
            <a:chExt cx="12192003" cy="6858001"/>
          </a:xfrm>
        </p:grpSpPr>
        <p:sp>
          <p:nvSpPr>
            <p:cNvPr id="5" name="Rectangle 4"/>
            <p:cNvSpPr/>
            <p:nvPr/>
          </p:nvSpPr>
          <p:spPr>
            <a:xfrm rot="10800000">
              <a:off x="0" y="0"/>
              <a:ext cx="210312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0800000">
              <a:off x="11981688" y="0"/>
              <a:ext cx="210312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5995415" y="-5995417"/>
              <a:ext cx="201168" cy="1219200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5995415" y="661415"/>
              <a:ext cx="201168" cy="1219200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5576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Parcel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841</TotalTime>
  <Words>395</Words>
  <Application>Microsoft Office PowerPoint</Application>
  <PresentationFormat>Widescreen</PresentationFormat>
  <Paragraphs>64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MT</vt:lpstr>
      <vt:lpstr>Parcel</vt:lpstr>
      <vt:lpstr>Legal update</vt:lpstr>
      <vt:lpstr>Title ix – RuleMaking</vt:lpstr>
      <vt:lpstr>Title IX – Interpretation</vt:lpstr>
      <vt:lpstr>Title IX – Training</vt:lpstr>
      <vt:lpstr>Student conduct code – academic misconduct</vt:lpstr>
      <vt:lpstr>Student conduct code – academic misconduct</vt:lpstr>
      <vt:lpstr>Student conduct code – Expressive activity</vt:lpstr>
      <vt:lpstr>executive order re: diversity training</vt:lpstr>
      <vt:lpstr>Clery handbook repealed</vt:lpstr>
      <vt:lpstr>questions?</vt:lpstr>
    </vt:vector>
  </TitlesOfParts>
  <Company>Office of the Attorney General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misconduct</dc:title>
  <dc:creator>Swearingen, Jennifer K (ATG)</dc:creator>
  <cp:lastModifiedBy>Marvin, H. Bruce (ATG)</cp:lastModifiedBy>
  <cp:revision>73</cp:revision>
  <cp:lastPrinted>2020-11-04T21:26:24Z</cp:lastPrinted>
  <dcterms:created xsi:type="dcterms:W3CDTF">2020-10-07T19:19:51Z</dcterms:created>
  <dcterms:modified xsi:type="dcterms:W3CDTF">2020-11-19T14:16:27Z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830634840</vt:i4>
  </property>
  <property fmtid="{D5CDD505-2E9C-101B-9397-08002B2CF9AE}" pid="3" name="_NewReviewCycle">
    <vt:lpwstr/>
  </property>
  <property fmtid="{D5CDD505-2E9C-101B-9397-08002B2CF9AE}" pid="4" name="_EmailSubject">
    <vt:lpwstr>WSSSC Fall 2020.pptx</vt:lpwstr>
  </property>
  <property fmtid="{D5CDD505-2E9C-101B-9397-08002B2CF9AE}" pid="5" name="_AuthorEmail">
    <vt:lpwstr>jennifer.swearingen@atg.wa.gov</vt:lpwstr>
  </property>
  <property fmtid="{D5CDD505-2E9C-101B-9397-08002B2CF9AE}" pid="6" name="_AuthorEmailDisplayName">
    <vt:lpwstr>Swearingen, Jennifer K (ATG)</vt:lpwstr>
  </property>
  <property fmtid="{D5CDD505-2E9C-101B-9397-08002B2CF9AE}" pid="7" name="_PreviousAdHocReviewCycleID">
    <vt:i4>335597759</vt:i4>
  </property>
</Properties>
</file>