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9" r:id="rId3"/>
    <p:sldId id="304" r:id="rId4"/>
    <p:sldId id="303" r:id="rId5"/>
    <p:sldId id="317" r:id="rId6"/>
    <p:sldId id="319" r:id="rId7"/>
    <p:sldId id="318" r:id="rId8"/>
    <p:sldId id="296" r:id="rId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" y="16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5D591D-74E1-41CB-8348-1AA83E4C0981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358101-3CE4-42B2-A2CB-B98F69EFFF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EA6B0-9DF5-405C-A9A9-01EB969A2D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4485B-B65F-4D7B-B7E1-42D5D45E5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5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 Committee, HRMC, WSSSC,</a:t>
            </a:r>
            <a:r>
              <a:rPr lang="en-US" baseline="0" dirty="0" smtClean="0"/>
              <a:t> OFM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485B-B65F-4D7B-B7E1-42D5D45E5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485B-B65F-4D7B-B7E1-42D5D45E5A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873E-FAFB-4B68-849E-3E6A37BF55D9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78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2698-0BD3-4C73-BF4B-AFBDDBDA20A0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9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9C5F-5211-429B-BB07-33E4A3E18BED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1563-ADA6-4955-A5BC-097376742833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6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4B3-D419-47A5-B229-EB18CEC33F19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21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9D96-76D0-4E6F-8CD9-869A034FD50F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5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542B-92BF-4C2F-8777-A4139AC5AFA8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1431-2192-4A01-BE88-1D2E31AC36AC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5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D7E9-CE77-4C4F-969B-2AB05870C3B2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5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A9F742-20DB-42E2-AC65-90C1B33006DC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1F9-56A2-4690-8623-8D034325189A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0F9D64-A82A-4AC6-8FB8-6F8E72B0650D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7FD1B01-A56C-49F5-9149-A486D3FD9C4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2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B0F0"/>
            </a:gs>
            <a:gs pos="100000">
              <a:srgbClr val="FBE2DA"/>
            </a:gs>
            <a:gs pos="100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8726424" cy="23622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Title IX Follow-up</a:t>
            </a:r>
            <a:endParaRPr lang="en-US" sz="72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536" y="4343400"/>
            <a:ext cx="10472928" cy="1676400"/>
          </a:xfrm>
          <a:noFill/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H. Bruce Marvin, assistant attorney general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Education Division - Seattle</a:t>
            </a:r>
          </a:p>
          <a:p>
            <a:pPr algn="ctr">
              <a:spcBef>
                <a:spcPts val="0"/>
              </a:spcBef>
            </a:pPr>
            <a:r>
              <a:rPr lang="en-US" smtClean="0">
                <a:solidFill>
                  <a:schemeClr val="bg1"/>
                </a:solidFill>
              </a:rPr>
              <a:t>July 28, </a:t>
            </a:r>
            <a:r>
              <a:rPr lang="en-US" dirty="0" smtClean="0">
                <a:solidFill>
                  <a:schemeClr val="bg1"/>
                </a:solidFill>
              </a:rPr>
              <a:t>2020</a:t>
            </a:r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59536" y="4343400"/>
            <a:ext cx="104729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76201"/>
            <a:ext cx="2590800" cy="25908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Multi-State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30825"/>
            <a:ext cx="9860280" cy="3735494"/>
          </a:xfrm>
        </p:spPr>
        <p:txBody>
          <a:bodyPr/>
          <a:lstStyle/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3600" dirty="0" smtClean="0"/>
              <a:t>Argument on motion for preliminary injunction.</a:t>
            </a:r>
          </a:p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3600" dirty="0" smtClean="0"/>
              <a:t>Additional </a:t>
            </a:r>
            <a:r>
              <a:rPr lang="en-US" sz="3600" dirty="0" smtClean="0"/>
              <a:t>briefing to be completed by </a:t>
            </a:r>
            <a:r>
              <a:rPr lang="en-US" sz="3600" dirty="0" smtClean="0"/>
              <a:t>August 3.</a:t>
            </a:r>
          </a:p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3600" dirty="0" smtClean="0"/>
              <a:t>Order likely between August </a:t>
            </a:r>
            <a:r>
              <a:rPr lang="en-US" sz="3600" dirty="0" smtClean="0"/>
              <a:t>4 </a:t>
            </a:r>
            <a:r>
              <a:rPr lang="en-US" sz="3600" dirty="0" smtClean="0"/>
              <a:t>and August 14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 smtClean="0"/>
              <a:t>Multi-State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4213" lvl="1" indent="-484188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Proceed </a:t>
            </a:r>
            <a:r>
              <a:rPr lang="en-US" sz="3600" dirty="0" smtClean="0"/>
              <a:t>as though August 14 deadline is final</a:t>
            </a:r>
          </a:p>
          <a:p>
            <a:pPr marL="684213" lvl="1" indent="-484188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Emergency rules effective when received by Code Reviser</a:t>
            </a:r>
          </a:p>
          <a:p>
            <a:pPr marL="684213" lvl="1" indent="-484188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Hold off filing with Code Reviser until August 14</a:t>
            </a:r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2650"/>
            <a:ext cx="10469880" cy="1450757"/>
          </a:xfrm>
        </p:spPr>
        <p:txBody>
          <a:bodyPr/>
          <a:lstStyle/>
          <a:p>
            <a:r>
              <a:rPr lang="en-US" dirty="0" smtClean="0"/>
              <a:t>Emergency Rule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9860280" cy="3962400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endParaRPr lang="en-US" sz="3600" dirty="0" smtClean="0"/>
          </a:p>
          <a:p>
            <a:pPr marL="461963" indent="-46196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Updates unrelated to Title IX probably not emergent</a:t>
            </a:r>
            <a:endParaRPr lang="en-US" sz="3600" dirty="0" smtClean="0"/>
          </a:p>
          <a:p>
            <a:pPr marL="461963" indent="-46196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Touch </a:t>
            </a:r>
            <a:r>
              <a:rPr lang="en-US" sz="3600" dirty="0"/>
              <a:t>base with the Code Reviser’s </a:t>
            </a:r>
            <a:r>
              <a:rPr lang="en-US" sz="3600" dirty="0" smtClean="0"/>
              <a:t>Office</a:t>
            </a:r>
          </a:p>
          <a:p>
            <a:pPr marL="461963" indent="-46196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Typing </a:t>
            </a:r>
            <a:r>
              <a:rPr lang="en-US" sz="3600" dirty="0" smtClean="0"/>
              <a:t>Service </a:t>
            </a:r>
            <a:r>
              <a:rPr lang="en-US" sz="3600" dirty="0" smtClean="0"/>
              <a:t>(OTS) very helpful</a:t>
            </a:r>
          </a:p>
          <a:p>
            <a:pPr marL="461963" indent="-46196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CR 103E effective when received by Code Reviser – delay filing until August 14</a:t>
            </a:r>
            <a:endParaRPr lang="en-US" sz="36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and Filing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563" lvl="7" indent="0">
              <a:buNone/>
            </a:pPr>
            <a:r>
              <a:rPr lang="en-US" sz="3600" dirty="0" smtClean="0"/>
              <a:t>Avoid low hanging enforcement fruit.</a:t>
            </a:r>
          </a:p>
          <a:p>
            <a:pPr marL="627063" lvl="7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Define reasonably prompt timeframes without over </a:t>
            </a:r>
            <a:r>
              <a:rPr lang="en-US" sz="3600" dirty="0" smtClean="0"/>
              <a:t>promising</a:t>
            </a:r>
            <a:endParaRPr lang="en-US" sz="3600" dirty="0" smtClean="0"/>
          </a:p>
          <a:p>
            <a:pPr marL="627063" lvl="7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For purposes of Title IX procedures adopt definitions verbatim from Title IX </a:t>
            </a:r>
            <a:r>
              <a:rPr lang="en-US" sz="3600" dirty="0" smtClean="0"/>
              <a:t>Rule</a:t>
            </a:r>
            <a:endParaRPr lang="en-US" sz="3600" dirty="0" smtClean="0"/>
          </a:p>
          <a:p>
            <a:pPr marL="627063" lvl="7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File CR 101 to</a:t>
            </a:r>
            <a:r>
              <a:rPr lang="en-US" sz="3600" dirty="0" smtClean="0"/>
              <a:t> </a:t>
            </a:r>
            <a:r>
              <a:rPr lang="en-US" sz="3600" dirty="0" smtClean="0"/>
              <a:t>make emergency rules </a:t>
            </a:r>
            <a:r>
              <a:rPr lang="en-US" sz="3600" dirty="0" smtClean="0"/>
              <a:t>permanent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Aligning other policies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4213" lvl="1" indent="-484188">
              <a:buFont typeface="Wingdings" panose="05000000000000000000" pitchFamily="2" charset="2"/>
              <a:buChar char="§"/>
            </a:pPr>
            <a:r>
              <a:rPr lang="en-US" sz="3600" dirty="0" smtClean="0"/>
              <a:t>Model Student Conduct Code – definition of sexual misconduct</a:t>
            </a:r>
          </a:p>
          <a:p>
            <a:pPr marL="684213" lvl="1" indent="-484188">
              <a:buFont typeface="Wingdings" panose="05000000000000000000" pitchFamily="2" charset="2"/>
              <a:buChar char="§"/>
            </a:pPr>
            <a:r>
              <a:rPr lang="en-US" sz="3600" dirty="0" smtClean="0"/>
              <a:t>Model Non-discrimination Grievance Procedure – update definitions</a:t>
            </a:r>
          </a:p>
          <a:p>
            <a:pPr marL="684213" lvl="1" indent="-484188">
              <a:buFont typeface="Wingdings" panose="05000000000000000000" pitchFamily="2" charset="2"/>
              <a:buChar char="§"/>
            </a:pPr>
            <a:r>
              <a:rPr lang="en-US" sz="3600" dirty="0" smtClean="0"/>
              <a:t>Update policy statements/notices and Title IX program materials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8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3600" dirty="0"/>
              <a:t>Training</a:t>
            </a:r>
          </a:p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3600" dirty="0"/>
              <a:t>Collaboration between colleges</a:t>
            </a:r>
          </a:p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3600" dirty="0" smtClean="0"/>
              <a:t>Charging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2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7200" dirty="0" smtClean="0"/>
          </a:p>
          <a:p>
            <a:pPr algn="ctr"/>
            <a:r>
              <a:rPr lang="en-US" sz="7200" dirty="0" smtClean="0"/>
              <a:t>QUESTIONS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Attorney Client Communications / Attorney Work Product - Privileged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1B01-A56C-49F5-9149-A486D3FD9C4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5503</TotalTime>
  <Words>298</Words>
  <Application>Microsoft Office PowerPoint</Application>
  <PresentationFormat>Widescreen</PresentationFormat>
  <Paragraphs>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Title IX Follow-up</vt:lpstr>
      <vt:lpstr>Update on Multi-State Litigation</vt:lpstr>
      <vt:lpstr>Multi-State Takeaways</vt:lpstr>
      <vt:lpstr>Emergency Rule Making</vt:lpstr>
      <vt:lpstr>Drafting and Filing Advice</vt:lpstr>
      <vt:lpstr>Aligning other policies and procedures</vt:lpstr>
      <vt:lpstr>On the Horizon</vt:lpstr>
      <vt:lpstr>PowerPoint Presentation</vt:lpstr>
    </vt:vector>
  </TitlesOfParts>
  <Company>Office of Attorney General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Accessibility Requirements for Public Agencies</dc:title>
  <dc:creator>Derek Edwards</dc:creator>
  <cp:lastModifiedBy>Marvin, Bruce (ATG)</cp:lastModifiedBy>
  <cp:revision>276</cp:revision>
  <cp:lastPrinted>2020-06-17T01:20:09Z</cp:lastPrinted>
  <dcterms:created xsi:type="dcterms:W3CDTF">2011-07-13T22:56:28Z</dcterms:created>
  <dcterms:modified xsi:type="dcterms:W3CDTF">2020-07-28T18:18:09Z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434561468</vt:i4>
  </property>
  <property fmtid="{D5CDD505-2E9C-101B-9397-08002B2CF9AE}" pid="3" name="_NewReviewCycle">
    <vt:lpwstr/>
  </property>
  <property fmtid="{D5CDD505-2E9C-101B-9397-08002B2CF9AE}" pid="4" name="_EmailSubject">
    <vt:lpwstr>Powerpoint slides and materials for Today's meeting</vt:lpwstr>
  </property>
  <property fmtid="{D5CDD505-2E9C-101B-9397-08002B2CF9AE}" pid="5" name="_AuthorEmail">
    <vt:lpwstr>HBruce.Marvin@atg.wa.gov</vt:lpwstr>
  </property>
  <property fmtid="{D5CDD505-2E9C-101B-9397-08002B2CF9AE}" pid="6" name="_AuthorEmailDisplayName">
    <vt:lpwstr>Marvin, H. Bruce (ATG)</vt:lpwstr>
  </property>
</Properties>
</file>