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8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105"/>
  </p:notesMasterIdLst>
  <p:handoutMasterIdLst>
    <p:handoutMasterId r:id="rId106"/>
  </p:handoutMasterIdLst>
  <p:sldIdLst>
    <p:sldId id="270" r:id="rId3"/>
    <p:sldId id="321" r:id="rId4"/>
    <p:sldId id="338" r:id="rId5"/>
    <p:sldId id="342" r:id="rId6"/>
    <p:sldId id="357" r:id="rId7"/>
    <p:sldId id="479" r:id="rId8"/>
    <p:sldId id="298" r:id="rId9"/>
    <p:sldId id="299" r:id="rId10"/>
    <p:sldId id="324" r:id="rId11"/>
    <p:sldId id="329" r:id="rId12"/>
    <p:sldId id="308" r:id="rId13"/>
    <p:sldId id="354" r:id="rId14"/>
    <p:sldId id="297" r:id="rId15"/>
    <p:sldId id="352" r:id="rId16"/>
    <p:sldId id="343" r:id="rId17"/>
    <p:sldId id="433" r:id="rId18"/>
    <p:sldId id="381" r:id="rId19"/>
    <p:sldId id="477" r:id="rId20"/>
    <p:sldId id="300" r:id="rId21"/>
    <p:sldId id="301" r:id="rId22"/>
    <p:sldId id="444" r:id="rId23"/>
    <p:sldId id="318" r:id="rId24"/>
    <p:sldId id="276" r:id="rId25"/>
    <p:sldId id="277" r:id="rId26"/>
    <p:sldId id="281" r:id="rId27"/>
    <p:sldId id="283" r:id="rId28"/>
    <p:sldId id="445" r:id="rId29"/>
    <p:sldId id="446" r:id="rId30"/>
    <p:sldId id="447" r:id="rId31"/>
    <p:sldId id="289" r:id="rId32"/>
    <p:sldId id="448" r:id="rId33"/>
    <p:sldId id="449" r:id="rId34"/>
    <p:sldId id="450" r:id="rId35"/>
    <p:sldId id="290" r:id="rId36"/>
    <p:sldId id="291" r:id="rId37"/>
    <p:sldId id="292" r:id="rId38"/>
    <p:sldId id="328" r:id="rId39"/>
    <p:sldId id="294" r:id="rId40"/>
    <p:sldId id="451" r:id="rId41"/>
    <p:sldId id="295" r:id="rId42"/>
    <p:sldId id="332" r:id="rId43"/>
    <p:sldId id="452" r:id="rId44"/>
    <p:sldId id="333" r:id="rId45"/>
    <p:sldId id="335" r:id="rId46"/>
    <p:sldId id="453" r:id="rId47"/>
    <p:sldId id="454" r:id="rId48"/>
    <p:sldId id="455" r:id="rId49"/>
    <p:sldId id="302" r:id="rId50"/>
    <p:sldId id="336" r:id="rId51"/>
    <p:sldId id="341" r:id="rId52"/>
    <p:sldId id="457" r:id="rId53"/>
    <p:sldId id="307" r:id="rId54"/>
    <p:sldId id="458" r:id="rId55"/>
    <p:sldId id="345" r:id="rId56"/>
    <p:sldId id="346" r:id="rId57"/>
    <p:sldId id="309" r:id="rId58"/>
    <p:sldId id="310" r:id="rId59"/>
    <p:sldId id="351" r:id="rId60"/>
    <p:sldId id="330" r:id="rId61"/>
    <p:sldId id="350" r:id="rId62"/>
    <p:sldId id="459" r:id="rId63"/>
    <p:sldId id="460" r:id="rId64"/>
    <p:sldId id="491" r:id="rId65"/>
    <p:sldId id="492" r:id="rId66"/>
    <p:sldId id="278" r:id="rId67"/>
    <p:sldId id="279" r:id="rId68"/>
    <p:sldId id="461" r:id="rId69"/>
    <p:sldId id="462" r:id="rId70"/>
    <p:sldId id="383" r:id="rId71"/>
    <p:sldId id="483" r:id="rId72"/>
    <p:sldId id="484" r:id="rId73"/>
    <p:sldId id="344" r:id="rId74"/>
    <p:sldId id="485" r:id="rId75"/>
    <p:sldId id="486" r:id="rId76"/>
    <p:sldId id="487" r:id="rId77"/>
    <p:sldId id="384" r:id="rId78"/>
    <p:sldId id="382" r:id="rId79"/>
    <p:sldId id="385" r:id="rId80"/>
    <p:sldId id="348" r:id="rId81"/>
    <p:sldId id="359" r:id="rId82"/>
    <p:sldId id="379" r:id="rId83"/>
    <p:sldId id="488" r:id="rId84"/>
    <p:sldId id="374" r:id="rId85"/>
    <p:sldId id="353" r:id="rId86"/>
    <p:sldId id="349" r:id="rId87"/>
    <p:sldId id="489" r:id="rId88"/>
    <p:sldId id="355" r:id="rId89"/>
    <p:sldId id="490" r:id="rId90"/>
    <p:sldId id="356" r:id="rId91"/>
    <p:sldId id="358" r:id="rId92"/>
    <p:sldId id="474" r:id="rId93"/>
    <p:sldId id="312" r:id="rId94"/>
    <p:sldId id="482" r:id="rId95"/>
    <p:sldId id="325" r:id="rId96"/>
    <p:sldId id="499" r:id="rId97"/>
    <p:sldId id="496" r:id="rId98"/>
    <p:sldId id="497" r:id="rId99"/>
    <p:sldId id="481" r:id="rId100"/>
    <p:sldId id="493" r:id="rId101"/>
    <p:sldId id="495" r:id="rId102"/>
    <p:sldId id="494" r:id="rId103"/>
    <p:sldId id="475" r:id="rId10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0"/>
  <p:cmAuthor id="3" name="Hall, Kelly (WSAC)" initials="HK(" lastIdx="29" clrIdx="1">
    <p:extLst>
      <p:ext uri="{19B8F6BF-5375-455C-9EA6-DF929625EA0E}">
        <p15:presenceInfo xmlns:p15="http://schemas.microsoft.com/office/powerpoint/2012/main" userId="S-1-5-21-1844237615-1844823847-839522115-88399" providerId="AD"/>
      </p:ext>
    </p:extLst>
  </p:cmAuthor>
  <p:cmAuthor id="4" name="Weiss, Sarah (WSAC)" initials="WS(" lastIdx="3" clrIdx="2">
    <p:extLst>
      <p:ext uri="{19B8F6BF-5375-455C-9EA6-DF929625EA0E}">
        <p15:presenceInfo xmlns:p15="http://schemas.microsoft.com/office/powerpoint/2012/main" userId="S-1-5-21-1844237615-1844823847-839522115-64241" providerId="AD"/>
      </p:ext>
    </p:extLst>
  </p:cmAuthor>
  <p:cmAuthor id="5" name="Buck, Amy (WSAC)" initials="BA(" lastIdx="2" clrIdx="3">
    <p:extLst>
      <p:ext uri="{19B8F6BF-5375-455C-9EA6-DF929625EA0E}">
        <p15:presenceInfo xmlns:p15="http://schemas.microsoft.com/office/powerpoint/2012/main" userId="Buck, Amy (WSA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33" autoAdjust="0"/>
    <p:restoredTop sz="55582" autoAdjust="0"/>
  </p:normalViewPr>
  <p:slideViewPr>
    <p:cSldViewPr snapToGrid="0">
      <p:cViewPr varScale="1">
        <p:scale>
          <a:sx n="59" d="100"/>
          <a:sy n="59" d="100"/>
        </p:scale>
        <p:origin x="1992" y="78"/>
      </p:cViewPr>
      <p:guideLst/>
    </p:cSldViewPr>
  </p:slideViewPr>
  <p:outlineViewPr>
    <p:cViewPr>
      <p:scale>
        <a:sx n="33" d="100"/>
        <a:sy n="33" d="100"/>
      </p:scale>
      <p:origin x="0" y="-708"/>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commentAuthors" Target="commentAuthor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_rels/data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18.xml.rels><?xml version="1.0" encoding="UTF-8" standalone="yes"?>
<Relationships xmlns="http://schemas.openxmlformats.org/package/2006/relationships"><Relationship Id="rId1" Type="http://schemas.openxmlformats.org/officeDocument/2006/relationships/hyperlink" Target="mailto:Stephanies@wsac.wa.gov" TargetMode="External"/></Relationships>
</file>

<file path=ppt/diagrams/_rels/data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image" Target="../media/image110.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18.xml.rels><?xml version="1.0" encoding="UTF-8" standalone="yes"?>
<Relationships xmlns="http://schemas.openxmlformats.org/package/2006/relationships"><Relationship Id="rId1" Type="http://schemas.openxmlformats.org/officeDocument/2006/relationships/hyperlink" Target="mailto:Stephanies@wsac.wa.gov" TargetMode="External"/></Relationships>
</file>

<file path=ppt/diagrams/_rels/drawing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image" Target="../media/image11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533E19-5A2A-4125-93A1-598AA7C7FAE3}"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4ED3FC6-C26B-4E6C-ACA3-C3AB29AE0834}">
      <dgm:prSet phldrT="[Text]" custT="1"/>
      <dgm:spPr/>
      <dgm:t>
        <a:bodyPr/>
        <a:lstStyle/>
        <a:p>
          <a:r>
            <a:rPr lang="en-US" sz="3600" dirty="0">
              <a:latin typeface="Tw Cen MT" panose="020B0602020104020603" pitchFamily="34" charset="0"/>
            </a:rPr>
            <a:t> Applying for financial aid	</a:t>
          </a:r>
        </a:p>
      </dgm:t>
    </dgm:pt>
    <dgm:pt modelId="{03CB2D2E-66D3-4607-B175-0FF7928EB19B}" type="parTrans" cxnId="{C9526308-C436-4D02-AE99-5D27EAEBF5B4}">
      <dgm:prSet/>
      <dgm:spPr/>
      <dgm:t>
        <a:bodyPr/>
        <a:lstStyle/>
        <a:p>
          <a:endParaRPr lang="en-US"/>
        </a:p>
      </dgm:t>
    </dgm:pt>
    <dgm:pt modelId="{0B40BC89-068B-4868-9167-950B5159D5C6}" type="sibTrans" cxnId="{C9526308-C436-4D02-AE99-5D27EAEBF5B4}">
      <dgm:prSet/>
      <dgm:spPr/>
      <dgm:t>
        <a:bodyPr/>
        <a:lstStyle/>
        <a:p>
          <a:endParaRPr lang="en-US"/>
        </a:p>
      </dgm:t>
    </dgm:pt>
    <dgm:pt modelId="{B4ACA2CE-35DF-427F-AC78-77CCA42AF789}">
      <dgm:prSet phldrT="[Text]" custT="1"/>
      <dgm:spPr/>
      <dgm:t>
        <a:bodyPr/>
        <a:lstStyle/>
        <a:p>
          <a:r>
            <a:rPr lang="en-US" sz="4000" dirty="0">
              <a:latin typeface="Tw Cen MT" panose="020B0602020104020603" pitchFamily="34" charset="0"/>
            </a:rPr>
            <a:t>Washington College Grant</a:t>
          </a:r>
        </a:p>
      </dgm:t>
    </dgm:pt>
    <dgm:pt modelId="{93F13D1B-0851-4C8E-AD9B-D0DD8A09B1CE}" type="parTrans" cxnId="{32B38203-1358-464E-9DA1-A0DB15351DBA}">
      <dgm:prSet/>
      <dgm:spPr/>
      <dgm:t>
        <a:bodyPr/>
        <a:lstStyle/>
        <a:p>
          <a:endParaRPr lang="en-US"/>
        </a:p>
      </dgm:t>
    </dgm:pt>
    <dgm:pt modelId="{D7F7F44D-CDCE-4716-A4C4-C727C738834E}" type="sibTrans" cxnId="{32B38203-1358-464E-9DA1-A0DB15351DBA}">
      <dgm:prSet/>
      <dgm:spPr/>
      <dgm:t>
        <a:bodyPr/>
        <a:lstStyle/>
        <a:p>
          <a:endParaRPr lang="en-US"/>
        </a:p>
      </dgm:t>
    </dgm:pt>
    <dgm:pt modelId="{DA8B00D0-7362-4ED9-9534-4A0F8F9BBDE8}">
      <dgm:prSet phldrT="[Text]" custT="1"/>
      <dgm:spPr/>
      <dgm:t>
        <a:bodyPr/>
        <a:lstStyle/>
        <a:p>
          <a:r>
            <a:rPr lang="en-US" sz="4000" dirty="0">
              <a:latin typeface="Tw Cen MT" panose="020B0602020104020603" pitchFamily="34" charset="0"/>
            </a:rPr>
            <a:t>Financial aid overview</a:t>
          </a:r>
        </a:p>
      </dgm:t>
    </dgm:pt>
    <dgm:pt modelId="{2490FCAB-8404-4481-A740-BFA5E5A73E36}" type="parTrans" cxnId="{636FE9CF-0D98-49D6-9095-B5FEEE6F1E67}">
      <dgm:prSet/>
      <dgm:spPr/>
      <dgm:t>
        <a:bodyPr/>
        <a:lstStyle/>
        <a:p>
          <a:endParaRPr lang="en-US"/>
        </a:p>
      </dgm:t>
    </dgm:pt>
    <dgm:pt modelId="{851B8830-B1E8-4425-BD92-05FF75ADDA3A}" type="sibTrans" cxnId="{636FE9CF-0D98-49D6-9095-B5FEEE6F1E67}">
      <dgm:prSet/>
      <dgm:spPr/>
      <dgm:t>
        <a:bodyPr/>
        <a:lstStyle/>
        <a:p>
          <a:endParaRPr lang="en-US"/>
        </a:p>
      </dgm:t>
    </dgm:pt>
    <dgm:pt modelId="{6E6C2C2B-BB20-4AF3-AC5B-79B2F3AA43B3}">
      <dgm:prSet phldrT="[Text]" custT="1"/>
      <dgm:spPr/>
      <dgm:t>
        <a:bodyPr/>
        <a:lstStyle/>
        <a:p>
          <a:r>
            <a:rPr lang="en-US" sz="3600" dirty="0">
              <a:latin typeface="Tw Cen MT" panose="020B0602020104020603" pitchFamily="34" charset="0"/>
            </a:rPr>
            <a:t>Training, action planning and next steps!</a:t>
          </a:r>
        </a:p>
      </dgm:t>
    </dgm:pt>
    <dgm:pt modelId="{0A694191-6833-4DC5-8CBF-C3B23C805E10}" type="parTrans" cxnId="{CE950C5F-030C-4A73-9D80-1AA2C5405472}">
      <dgm:prSet/>
      <dgm:spPr/>
      <dgm:t>
        <a:bodyPr/>
        <a:lstStyle/>
        <a:p>
          <a:endParaRPr lang="en-US"/>
        </a:p>
      </dgm:t>
    </dgm:pt>
    <dgm:pt modelId="{D603830D-A73D-46E1-9048-726239056CE2}" type="sibTrans" cxnId="{CE950C5F-030C-4A73-9D80-1AA2C5405472}">
      <dgm:prSet/>
      <dgm:spPr/>
      <dgm:t>
        <a:bodyPr/>
        <a:lstStyle/>
        <a:p>
          <a:endParaRPr lang="en-US"/>
        </a:p>
      </dgm:t>
    </dgm:pt>
    <dgm:pt modelId="{5EFE134B-AA77-4FD5-9CF0-084232F07252}" type="pres">
      <dgm:prSet presAssocID="{17533E19-5A2A-4125-93A1-598AA7C7FAE3}" presName="linear" presStyleCnt="0">
        <dgm:presLayoutVars>
          <dgm:animLvl val="lvl"/>
          <dgm:resizeHandles val="exact"/>
        </dgm:presLayoutVars>
      </dgm:prSet>
      <dgm:spPr/>
    </dgm:pt>
    <dgm:pt modelId="{CEBCE321-55DF-441F-800C-7C27D8658DD2}" type="pres">
      <dgm:prSet presAssocID="{DA8B00D0-7362-4ED9-9534-4A0F8F9BBDE8}" presName="parentText" presStyleLbl="node1" presStyleIdx="0" presStyleCnt="4">
        <dgm:presLayoutVars>
          <dgm:chMax val="0"/>
          <dgm:bulletEnabled val="1"/>
        </dgm:presLayoutVars>
      </dgm:prSet>
      <dgm:spPr/>
    </dgm:pt>
    <dgm:pt modelId="{A93CD6B3-9700-4FA9-9976-1EEB30A8CD03}" type="pres">
      <dgm:prSet presAssocID="{851B8830-B1E8-4425-BD92-05FF75ADDA3A}" presName="spacer" presStyleCnt="0"/>
      <dgm:spPr/>
    </dgm:pt>
    <dgm:pt modelId="{5962C504-531B-4BB2-9CB9-6CCFC604A1AD}" type="pres">
      <dgm:prSet presAssocID="{B4ACA2CE-35DF-427F-AC78-77CCA42AF789}" presName="parentText" presStyleLbl="node1" presStyleIdx="1" presStyleCnt="4">
        <dgm:presLayoutVars>
          <dgm:chMax val="0"/>
          <dgm:bulletEnabled val="1"/>
        </dgm:presLayoutVars>
      </dgm:prSet>
      <dgm:spPr/>
    </dgm:pt>
    <dgm:pt modelId="{1690A865-D0FD-44D3-B398-025239A84C6C}" type="pres">
      <dgm:prSet presAssocID="{D7F7F44D-CDCE-4716-A4C4-C727C738834E}" presName="spacer" presStyleCnt="0"/>
      <dgm:spPr/>
    </dgm:pt>
    <dgm:pt modelId="{A810C785-FD96-4C0B-9294-69C0AA30A442}" type="pres">
      <dgm:prSet presAssocID="{04ED3FC6-C26B-4E6C-ACA3-C3AB29AE0834}" presName="parentText" presStyleLbl="node1" presStyleIdx="2" presStyleCnt="4">
        <dgm:presLayoutVars>
          <dgm:chMax val="0"/>
          <dgm:bulletEnabled val="1"/>
        </dgm:presLayoutVars>
      </dgm:prSet>
      <dgm:spPr/>
    </dgm:pt>
    <dgm:pt modelId="{6DF81B4D-AEA7-475C-B3CE-DA9624A1F4D7}" type="pres">
      <dgm:prSet presAssocID="{0B40BC89-068B-4868-9167-950B5159D5C6}" presName="spacer" presStyleCnt="0"/>
      <dgm:spPr/>
    </dgm:pt>
    <dgm:pt modelId="{5CA5AB9C-3A43-4740-989D-930ED3FDAA3E}" type="pres">
      <dgm:prSet presAssocID="{6E6C2C2B-BB20-4AF3-AC5B-79B2F3AA43B3}" presName="parentText" presStyleLbl="node1" presStyleIdx="3" presStyleCnt="4">
        <dgm:presLayoutVars>
          <dgm:chMax val="0"/>
          <dgm:bulletEnabled val="1"/>
        </dgm:presLayoutVars>
      </dgm:prSet>
      <dgm:spPr/>
    </dgm:pt>
  </dgm:ptLst>
  <dgm:cxnLst>
    <dgm:cxn modelId="{32B38203-1358-464E-9DA1-A0DB15351DBA}" srcId="{17533E19-5A2A-4125-93A1-598AA7C7FAE3}" destId="{B4ACA2CE-35DF-427F-AC78-77CCA42AF789}" srcOrd="1" destOrd="0" parTransId="{93F13D1B-0851-4C8E-AD9B-D0DD8A09B1CE}" sibTransId="{D7F7F44D-CDCE-4716-A4C4-C727C738834E}"/>
    <dgm:cxn modelId="{C9526308-C436-4D02-AE99-5D27EAEBF5B4}" srcId="{17533E19-5A2A-4125-93A1-598AA7C7FAE3}" destId="{04ED3FC6-C26B-4E6C-ACA3-C3AB29AE0834}" srcOrd="2" destOrd="0" parTransId="{03CB2D2E-66D3-4607-B175-0FF7928EB19B}" sibTransId="{0B40BC89-068B-4868-9167-950B5159D5C6}"/>
    <dgm:cxn modelId="{0BA32E1D-FA01-42B1-A69B-6AE31DEFA918}" type="presOf" srcId="{DA8B00D0-7362-4ED9-9534-4A0F8F9BBDE8}" destId="{CEBCE321-55DF-441F-800C-7C27D8658DD2}" srcOrd="0" destOrd="0" presId="urn:microsoft.com/office/officeart/2005/8/layout/vList2"/>
    <dgm:cxn modelId="{3CAB8722-B121-4FE2-ACDA-10C466FFA5C4}" type="presOf" srcId="{17533E19-5A2A-4125-93A1-598AA7C7FAE3}" destId="{5EFE134B-AA77-4FD5-9CF0-084232F07252}" srcOrd="0" destOrd="0" presId="urn:microsoft.com/office/officeart/2005/8/layout/vList2"/>
    <dgm:cxn modelId="{CE950C5F-030C-4A73-9D80-1AA2C5405472}" srcId="{17533E19-5A2A-4125-93A1-598AA7C7FAE3}" destId="{6E6C2C2B-BB20-4AF3-AC5B-79B2F3AA43B3}" srcOrd="3" destOrd="0" parTransId="{0A694191-6833-4DC5-8CBF-C3B23C805E10}" sibTransId="{D603830D-A73D-46E1-9048-726239056CE2}"/>
    <dgm:cxn modelId="{10864559-508A-4B2F-931E-A3D18D02A17E}" type="presOf" srcId="{04ED3FC6-C26B-4E6C-ACA3-C3AB29AE0834}" destId="{A810C785-FD96-4C0B-9294-69C0AA30A442}" srcOrd="0" destOrd="0" presId="urn:microsoft.com/office/officeart/2005/8/layout/vList2"/>
    <dgm:cxn modelId="{C5904D91-30DF-4E63-BC80-10223989B1C8}" type="presOf" srcId="{6E6C2C2B-BB20-4AF3-AC5B-79B2F3AA43B3}" destId="{5CA5AB9C-3A43-4740-989D-930ED3FDAA3E}" srcOrd="0" destOrd="0" presId="urn:microsoft.com/office/officeart/2005/8/layout/vList2"/>
    <dgm:cxn modelId="{89251EB6-54F5-4179-B687-1394989BF528}" type="presOf" srcId="{B4ACA2CE-35DF-427F-AC78-77CCA42AF789}" destId="{5962C504-531B-4BB2-9CB9-6CCFC604A1AD}" srcOrd="0" destOrd="0" presId="urn:microsoft.com/office/officeart/2005/8/layout/vList2"/>
    <dgm:cxn modelId="{636FE9CF-0D98-49D6-9095-B5FEEE6F1E67}" srcId="{17533E19-5A2A-4125-93A1-598AA7C7FAE3}" destId="{DA8B00D0-7362-4ED9-9534-4A0F8F9BBDE8}" srcOrd="0" destOrd="0" parTransId="{2490FCAB-8404-4481-A740-BFA5E5A73E36}" sibTransId="{851B8830-B1E8-4425-BD92-05FF75ADDA3A}"/>
    <dgm:cxn modelId="{5408BCFB-480F-405A-85E9-87EF007CD52C}" type="presParOf" srcId="{5EFE134B-AA77-4FD5-9CF0-084232F07252}" destId="{CEBCE321-55DF-441F-800C-7C27D8658DD2}" srcOrd="0" destOrd="0" presId="urn:microsoft.com/office/officeart/2005/8/layout/vList2"/>
    <dgm:cxn modelId="{03379A7C-57FC-4698-826E-D0D8D62FCBF4}" type="presParOf" srcId="{5EFE134B-AA77-4FD5-9CF0-084232F07252}" destId="{A93CD6B3-9700-4FA9-9976-1EEB30A8CD03}" srcOrd="1" destOrd="0" presId="urn:microsoft.com/office/officeart/2005/8/layout/vList2"/>
    <dgm:cxn modelId="{C73826EF-72C7-4C82-A6DA-B457B0C0DA71}" type="presParOf" srcId="{5EFE134B-AA77-4FD5-9CF0-084232F07252}" destId="{5962C504-531B-4BB2-9CB9-6CCFC604A1AD}" srcOrd="2" destOrd="0" presId="urn:microsoft.com/office/officeart/2005/8/layout/vList2"/>
    <dgm:cxn modelId="{F74E6A65-A2A0-4FFE-832B-5D20AC868A51}" type="presParOf" srcId="{5EFE134B-AA77-4FD5-9CF0-084232F07252}" destId="{1690A865-D0FD-44D3-B398-025239A84C6C}" srcOrd="3" destOrd="0" presId="urn:microsoft.com/office/officeart/2005/8/layout/vList2"/>
    <dgm:cxn modelId="{8D3E3A58-2522-4C58-8659-22E76F14BFEC}" type="presParOf" srcId="{5EFE134B-AA77-4FD5-9CF0-084232F07252}" destId="{A810C785-FD96-4C0B-9294-69C0AA30A442}" srcOrd="4" destOrd="0" presId="urn:microsoft.com/office/officeart/2005/8/layout/vList2"/>
    <dgm:cxn modelId="{477028E8-6360-44A5-B6B2-2FDD6C767DC5}" type="presParOf" srcId="{5EFE134B-AA77-4FD5-9CF0-084232F07252}" destId="{6DF81B4D-AEA7-475C-B3CE-DA9624A1F4D7}" srcOrd="5" destOrd="0" presId="urn:microsoft.com/office/officeart/2005/8/layout/vList2"/>
    <dgm:cxn modelId="{77B03C1A-4BF1-435D-AA8E-1D614E7736EA}" type="presParOf" srcId="{5EFE134B-AA77-4FD5-9CF0-084232F07252}" destId="{5CA5AB9C-3A43-4740-989D-930ED3FDAA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6D2F51B-3BC6-4CA4-B1DB-BBB987426252}" type="doc">
      <dgm:prSet loTypeId="urn:microsoft.com/office/officeart/2005/8/layout/pList2" loCatId="list" qsTypeId="urn:microsoft.com/office/officeart/2005/8/quickstyle/simple1" qsCatId="simple" csTypeId="urn:microsoft.com/office/officeart/2005/8/colors/accent1_2" csCatId="accent1" phldr="1"/>
      <dgm:spPr/>
    </dgm:pt>
    <dgm:pt modelId="{95020CAF-9298-4829-AC0B-B506C6572929}">
      <dgm:prSet phldrT="[Text]"/>
      <dgm:spPr/>
      <dgm:t>
        <a:bodyPr/>
        <a:lstStyle/>
        <a:p>
          <a:r>
            <a:rPr lang="en-US" dirty="0">
              <a:latin typeface="+mj-lt"/>
            </a:rPr>
            <a:t>Website</a:t>
          </a:r>
        </a:p>
      </dgm:t>
    </dgm:pt>
    <dgm:pt modelId="{072C7090-759F-46F5-B243-B224889AA15E}" type="parTrans" cxnId="{1DEA37F6-389D-45DE-91A9-F32AE9B3B7E6}">
      <dgm:prSet/>
      <dgm:spPr/>
      <dgm:t>
        <a:bodyPr/>
        <a:lstStyle/>
        <a:p>
          <a:endParaRPr lang="en-US"/>
        </a:p>
      </dgm:t>
    </dgm:pt>
    <dgm:pt modelId="{73F21DFF-757B-4C46-B55F-557831AE564A}" type="sibTrans" cxnId="{1DEA37F6-389D-45DE-91A9-F32AE9B3B7E6}">
      <dgm:prSet/>
      <dgm:spPr/>
      <dgm:t>
        <a:bodyPr/>
        <a:lstStyle/>
        <a:p>
          <a:endParaRPr lang="en-US"/>
        </a:p>
      </dgm:t>
    </dgm:pt>
    <dgm:pt modelId="{E5AA3BB0-BDE5-4A24-BBD1-0C65EC6CD6F7}">
      <dgm:prSet phldrT="[Text]"/>
      <dgm:spPr/>
      <dgm:t>
        <a:bodyPr/>
        <a:lstStyle/>
        <a:p>
          <a:r>
            <a:rPr lang="en-US" dirty="0">
              <a:latin typeface="+mj-lt"/>
            </a:rPr>
            <a:t>FAFSA App</a:t>
          </a:r>
        </a:p>
      </dgm:t>
    </dgm:pt>
    <dgm:pt modelId="{565F71B5-3C88-4052-A3AA-8F2183093235}" type="parTrans" cxnId="{2E9328FF-ACDD-4944-BC44-500BA971E0E3}">
      <dgm:prSet/>
      <dgm:spPr/>
      <dgm:t>
        <a:bodyPr/>
        <a:lstStyle/>
        <a:p>
          <a:endParaRPr lang="en-US"/>
        </a:p>
      </dgm:t>
    </dgm:pt>
    <dgm:pt modelId="{910CCBF0-E291-485A-ADDB-84BF28D7298D}" type="sibTrans" cxnId="{2E9328FF-ACDD-4944-BC44-500BA971E0E3}">
      <dgm:prSet/>
      <dgm:spPr/>
      <dgm:t>
        <a:bodyPr/>
        <a:lstStyle/>
        <a:p>
          <a:endParaRPr lang="en-US"/>
        </a:p>
      </dgm:t>
    </dgm:pt>
    <dgm:pt modelId="{46EAEBAB-1BCF-4498-A44F-9023DEE61B43}">
      <dgm:prSet phldrT="[Text]"/>
      <dgm:spPr/>
      <dgm:t>
        <a:bodyPr/>
        <a:lstStyle/>
        <a:p>
          <a:r>
            <a:rPr lang="en-US" dirty="0">
              <a:latin typeface="+mj-lt"/>
            </a:rPr>
            <a:t>Paper FAFSA</a:t>
          </a:r>
        </a:p>
      </dgm:t>
    </dgm:pt>
    <dgm:pt modelId="{E9805E15-025E-4265-BFEA-5832C6259FA0}" type="parTrans" cxnId="{AF084B60-3CE0-4E67-AC70-774995E536E6}">
      <dgm:prSet/>
      <dgm:spPr/>
      <dgm:t>
        <a:bodyPr/>
        <a:lstStyle/>
        <a:p>
          <a:endParaRPr lang="en-US"/>
        </a:p>
      </dgm:t>
    </dgm:pt>
    <dgm:pt modelId="{F34D50C1-8577-4FB7-B71B-AD069BAC9278}" type="sibTrans" cxnId="{AF084B60-3CE0-4E67-AC70-774995E536E6}">
      <dgm:prSet/>
      <dgm:spPr/>
      <dgm:t>
        <a:bodyPr/>
        <a:lstStyle/>
        <a:p>
          <a:endParaRPr lang="en-US"/>
        </a:p>
      </dgm:t>
    </dgm:pt>
    <dgm:pt modelId="{03BF083B-A669-4B85-8660-EE6C76BB50E4}" type="pres">
      <dgm:prSet presAssocID="{56D2F51B-3BC6-4CA4-B1DB-BBB987426252}" presName="Name0" presStyleCnt="0">
        <dgm:presLayoutVars>
          <dgm:dir/>
          <dgm:resizeHandles val="exact"/>
        </dgm:presLayoutVars>
      </dgm:prSet>
      <dgm:spPr/>
    </dgm:pt>
    <dgm:pt modelId="{E5585F1D-8AAD-459C-924B-3BAA73EA1E3C}" type="pres">
      <dgm:prSet presAssocID="{56D2F51B-3BC6-4CA4-B1DB-BBB987426252}" presName="bkgdShp" presStyleLbl="alignAccFollowNode1" presStyleIdx="0" presStyleCnt="1"/>
      <dgm:spPr/>
    </dgm:pt>
    <dgm:pt modelId="{901D9084-9BD2-4893-8B3F-CC9BE2795B89}" type="pres">
      <dgm:prSet presAssocID="{56D2F51B-3BC6-4CA4-B1DB-BBB987426252}" presName="linComp" presStyleCnt="0"/>
      <dgm:spPr/>
    </dgm:pt>
    <dgm:pt modelId="{0FC546EA-9111-4405-B8AB-E87BAF642365}" type="pres">
      <dgm:prSet presAssocID="{95020CAF-9298-4829-AC0B-B506C6572929}" presName="compNode" presStyleCnt="0"/>
      <dgm:spPr/>
    </dgm:pt>
    <dgm:pt modelId="{DFFECEBC-F605-45F1-8562-1778B72C7A20}" type="pres">
      <dgm:prSet presAssocID="{95020CAF-9298-4829-AC0B-B506C6572929}" presName="node" presStyleLbl="node1" presStyleIdx="0" presStyleCnt="3">
        <dgm:presLayoutVars>
          <dgm:bulletEnabled val="1"/>
        </dgm:presLayoutVars>
      </dgm:prSet>
      <dgm:spPr/>
    </dgm:pt>
    <dgm:pt modelId="{8AE56D5F-58D0-4E82-B318-482FF280E147}" type="pres">
      <dgm:prSet presAssocID="{95020CAF-9298-4829-AC0B-B506C6572929}" presName="invisiNode" presStyleLbl="node1" presStyleIdx="0" presStyleCnt="3"/>
      <dgm:spPr/>
    </dgm:pt>
    <dgm:pt modelId="{BDF3C3A0-D6C6-4E02-8157-5788C785642A}" type="pres">
      <dgm:prSet presAssocID="{95020CAF-9298-4829-AC0B-B506C6572929}" presName="imagNode" presStyleLbl="fgImgPlace1" presStyleIdx="0" presStyleCnt="3"/>
      <dgm:spPr>
        <a:blipFill rotWithShape="1">
          <a:blip xmlns:r="http://schemas.openxmlformats.org/officeDocument/2006/relationships" r:embed="rId1"/>
          <a:srcRect/>
          <a:stretch>
            <a:fillRect t="-52000" b="-52000"/>
          </a:stretch>
        </a:blipFill>
      </dgm:spPr>
    </dgm:pt>
    <dgm:pt modelId="{372652BC-DC8C-412D-8044-5F435A810B8E}" type="pres">
      <dgm:prSet presAssocID="{73F21DFF-757B-4C46-B55F-557831AE564A}" presName="sibTrans" presStyleLbl="sibTrans2D1" presStyleIdx="0" presStyleCnt="0"/>
      <dgm:spPr/>
    </dgm:pt>
    <dgm:pt modelId="{5ADBE08B-64F1-4880-A79E-D52287C28D4F}" type="pres">
      <dgm:prSet presAssocID="{E5AA3BB0-BDE5-4A24-BBD1-0C65EC6CD6F7}" presName="compNode" presStyleCnt="0"/>
      <dgm:spPr/>
    </dgm:pt>
    <dgm:pt modelId="{65A83FE9-50B5-4B65-8CB5-2626091AF7B3}" type="pres">
      <dgm:prSet presAssocID="{E5AA3BB0-BDE5-4A24-BBD1-0C65EC6CD6F7}" presName="node" presStyleLbl="node1" presStyleIdx="1" presStyleCnt="3">
        <dgm:presLayoutVars>
          <dgm:bulletEnabled val="1"/>
        </dgm:presLayoutVars>
      </dgm:prSet>
      <dgm:spPr/>
    </dgm:pt>
    <dgm:pt modelId="{80E6C9EF-EA47-442E-AA05-95C1456EF3B1}" type="pres">
      <dgm:prSet presAssocID="{E5AA3BB0-BDE5-4A24-BBD1-0C65EC6CD6F7}" presName="invisiNode" presStyleLbl="node1" presStyleIdx="1" presStyleCnt="3"/>
      <dgm:spPr/>
    </dgm:pt>
    <dgm:pt modelId="{20E2C6E2-40DD-41A8-96A3-AD5029B4886D}" type="pres">
      <dgm:prSet presAssocID="{E5AA3BB0-BDE5-4A24-BBD1-0C65EC6CD6F7}" presName="imagNode" presStyleLbl="fgImgPlace1" presStyleIdx="1" presStyleCnt="3"/>
      <dgm:spPr>
        <a:blipFill rotWithShape="1">
          <a:blip xmlns:r="http://schemas.openxmlformats.org/officeDocument/2006/relationships" r:embed="rId2"/>
          <a:srcRect/>
          <a:stretch>
            <a:fillRect t="-10000" b="-10000"/>
          </a:stretch>
        </a:blipFill>
      </dgm:spPr>
    </dgm:pt>
    <dgm:pt modelId="{BCB56E70-AF6A-4593-8ADE-7DC8E96E06D6}" type="pres">
      <dgm:prSet presAssocID="{910CCBF0-E291-485A-ADDB-84BF28D7298D}" presName="sibTrans" presStyleLbl="sibTrans2D1" presStyleIdx="0" presStyleCnt="0"/>
      <dgm:spPr/>
    </dgm:pt>
    <dgm:pt modelId="{E7D45B4F-8303-49DD-8235-42A49A602D7C}" type="pres">
      <dgm:prSet presAssocID="{46EAEBAB-1BCF-4498-A44F-9023DEE61B43}" presName="compNode" presStyleCnt="0"/>
      <dgm:spPr/>
    </dgm:pt>
    <dgm:pt modelId="{23088773-29F6-4D2F-B998-42CE201C1D2D}" type="pres">
      <dgm:prSet presAssocID="{46EAEBAB-1BCF-4498-A44F-9023DEE61B43}" presName="node" presStyleLbl="node1" presStyleIdx="2" presStyleCnt="3">
        <dgm:presLayoutVars>
          <dgm:bulletEnabled val="1"/>
        </dgm:presLayoutVars>
      </dgm:prSet>
      <dgm:spPr/>
    </dgm:pt>
    <dgm:pt modelId="{BB108726-D485-4D8D-ABD5-048CFA9862B7}" type="pres">
      <dgm:prSet presAssocID="{46EAEBAB-1BCF-4498-A44F-9023DEE61B43}" presName="invisiNode" presStyleLbl="node1" presStyleIdx="2" presStyleCnt="3"/>
      <dgm:spPr/>
    </dgm:pt>
    <dgm:pt modelId="{D0DD52E7-C351-4BC5-B502-5A5DBDC65451}" type="pres">
      <dgm:prSet presAssocID="{46EAEBAB-1BCF-4498-A44F-9023DEE61B43}" presName="imagNode" presStyleLbl="fgImgPlace1" presStyleIdx="2" presStyleCnt="3"/>
      <dgm:spPr>
        <a:blipFill rotWithShape="1">
          <a:blip xmlns:r="http://schemas.openxmlformats.org/officeDocument/2006/relationships" r:embed="rId3"/>
          <a:srcRect/>
          <a:stretch>
            <a:fillRect l="-4000" r="-4000"/>
          </a:stretch>
        </a:blipFill>
      </dgm:spPr>
    </dgm:pt>
  </dgm:ptLst>
  <dgm:cxnLst>
    <dgm:cxn modelId="{91A6882A-0105-4E3B-91A8-ABA52B6295B7}" type="presOf" srcId="{E5AA3BB0-BDE5-4A24-BBD1-0C65EC6CD6F7}" destId="{65A83FE9-50B5-4B65-8CB5-2626091AF7B3}" srcOrd="0" destOrd="0" presId="urn:microsoft.com/office/officeart/2005/8/layout/pList2"/>
    <dgm:cxn modelId="{6E965534-EDAB-40B8-99B1-B6332A23E4E7}" type="presOf" srcId="{95020CAF-9298-4829-AC0B-B506C6572929}" destId="{DFFECEBC-F605-45F1-8562-1778B72C7A20}" srcOrd="0" destOrd="0" presId="urn:microsoft.com/office/officeart/2005/8/layout/pList2"/>
    <dgm:cxn modelId="{AF084B60-3CE0-4E67-AC70-774995E536E6}" srcId="{56D2F51B-3BC6-4CA4-B1DB-BBB987426252}" destId="{46EAEBAB-1BCF-4498-A44F-9023DEE61B43}" srcOrd="2" destOrd="0" parTransId="{E9805E15-025E-4265-BFEA-5832C6259FA0}" sibTransId="{F34D50C1-8577-4FB7-B71B-AD069BAC9278}"/>
    <dgm:cxn modelId="{A61B0663-47CB-45F3-AB40-6F48CEDA2BD7}" type="presOf" srcId="{46EAEBAB-1BCF-4498-A44F-9023DEE61B43}" destId="{23088773-29F6-4D2F-B998-42CE201C1D2D}" srcOrd="0" destOrd="0" presId="urn:microsoft.com/office/officeart/2005/8/layout/pList2"/>
    <dgm:cxn modelId="{F964766C-7C9C-422A-959C-6F96F1EF32CF}" type="presOf" srcId="{56D2F51B-3BC6-4CA4-B1DB-BBB987426252}" destId="{03BF083B-A669-4B85-8660-EE6C76BB50E4}" srcOrd="0" destOrd="0" presId="urn:microsoft.com/office/officeart/2005/8/layout/pList2"/>
    <dgm:cxn modelId="{7A0497B4-8444-4B5B-AC87-AA89D00859FF}" type="presOf" srcId="{73F21DFF-757B-4C46-B55F-557831AE564A}" destId="{372652BC-DC8C-412D-8044-5F435A810B8E}" srcOrd="0" destOrd="0" presId="urn:microsoft.com/office/officeart/2005/8/layout/pList2"/>
    <dgm:cxn modelId="{EA891DC3-67A5-43B0-9DC6-1768EBE41B32}" type="presOf" srcId="{910CCBF0-E291-485A-ADDB-84BF28D7298D}" destId="{BCB56E70-AF6A-4593-8ADE-7DC8E96E06D6}" srcOrd="0" destOrd="0" presId="urn:microsoft.com/office/officeart/2005/8/layout/pList2"/>
    <dgm:cxn modelId="{1DEA37F6-389D-45DE-91A9-F32AE9B3B7E6}" srcId="{56D2F51B-3BC6-4CA4-B1DB-BBB987426252}" destId="{95020CAF-9298-4829-AC0B-B506C6572929}" srcOrd="0" destOrd="0" parTransId="{072C7090-759F-46F5-B243-B224889AA15E}" sibTransId="{73F21DFF-757B-4C46-B55F-557831AE564A}"/>
    <dgm:cxn modelId="{2E9328FF-ACDD-4944-BC44-500BA971E0E3}" srcId="{56D2F51B-3BC6-4CA4-B1DB-BBB987426252}" destId="{E5AA3BB0-BDE5-4A24-BBD1-0C65EC6CD6F7}" srcOrd="1" destOrd="0" parTransId="{565F71B5-3C88-4052-A3AA-8F2183093235}" sibTransId="{910CCBF0-E291-485A-ADDB-84BF28D7298D}"/>
    <dgm:cxn modelId="{5A20CF76-0816-4A34-93DB-0771EE47DBB4}" type="presParOf" srcId="{03BF083B-A669-4B85-8660-EE6C76BB50E4}" destId="{E5585F1D-8AAD-459C-924B-3BAA73EA1E3C}" srcOrd="0" destOrd="0" presId="urn:microsoft.com/office/officeart/2005/8/layout/pList2"/>
    <dgm:cxn modelId="{67A86B98-0C25-4967-BAAB-80C4BF38BD22}" type="presParOf" srcId="{03BF083B-A669-4B85-8660-EE6C76BB50E4}" destId="{901D9084-9BD2-4893-8B3F-CC9BE2795B89}" srcOrd="1" destOrd="0" presId="urn:microsoft.com/office/officeart/2005/8/layout/pList2"/>
    <dgm:cxn modelId="{13320FF6-53D0-4768-9CED-C24BDB4B5F64}" type="presParOf" srcId="{901D9084-9BD2-4893-8B3F-CC9BE2795B89}" destId="{0FC546EA-9111-4405-B8AB-E87BAF642365}" srcOrd="0" destOrd="0" presId="urn:microsoft.com/office/officeart/2005/8/layout/pList2"/>
    <dgm:cxn modelId="{0B2F1E67-29E4-42F0-864F-6893BAFA71B2}" type="presParOf" srcId="{0FC546EA-9111-4405-B8AB-E87BAF642365}" destId="{DFFECEBC-F605-45F1-8562-1778B72C7A20}" srcOrd="0" destOrd="0" presId="urn:microsoft.com/office/officeart/2005/8/layout/pList2"/>
    <dgm:cxn modelId="{30D59BBF-6414-4911-BBA9-404E79C1879A}" type="presParOf" srcId="{0FC546EA-9111-4405-B8AB-E87BAF642365}" destId="{8AE56D5F-58D0-4E82-B318-482FF280E147}" srcOrd="1" destOrd="0" presId="urn:microsoft.com/office/officeart/2005/8/layout/pList2"/>
    <dgm:cxn modelId="{3646D1C8-0124-4955-99AB-82ACC73BCCA7}" type="presParOf" srcId="{0FC546EA-9111-4405-B8AB-E87BAF642365}" destId="{BDF3C3A0-D6C6-4E02-8157-5788C785642A}" srcOrd="2" destOrd="0" presId="urn:microsoft.com/office/officeart/2005/8/layout/pList2"/>
    <dgm:cxn modelId="{95953D19-B4ED-43F9-B8F2-BDA75C6986FF}" type="presParOf" srcId="{901D9084-9BD2-4893-8B3F-CC9BE2795B89}" destId="{372652BC-DC8C-412D-8044-5F435A810B8E}" srcOrd="1" destOrd="0" presId="urn:microsoft.com/office/officeart/2005/8/layout/pList2"/>
    <dgm:cxn modelId="{698957F9-37C1-4F36-BD51-3784C23B016C}" type="presParOf" srcId="{901D9084-9BD2-4893-8B3F-CC9BE2795B89}" destId="{5ADBE08B-64F1-4880-A79E-D52287C28D4F}" srcOrd="2" destOrd="0" presId="urn:microsoft.com/office/officeart/2005/8/layout/pList2"/>
    <dgm:cxn modelId="{D7DF4B4D-DC5B-4DCA-99B0-9CCB1EBB1DE7}" type="presParOf" srcId="{5ADBE08B-64F1-4880-A79E-D52287C28D4F}" destId="{65A83FE9-50B5-4B65-8CB5-2626091AF7B3}" srcOrd="0" destOrd="0" presId="urn:microsoft.com/office/officeart/2005/8/layout/pList2"/>
    <dgm:cxn modelId="{26C1B272-B71B-46F4-B071-2D09C344627D}" type="presParOf" srcId="{5ADBE08B-64F1-4880-A79E-D52287C28D4F}" destId="{80E6C9EF-EA47-442E-AA05-95C1456EF3B1}" srcOrd="1" destOrd="0" presId="urn:microsoft.com/office/officeart/2005/8/layout/pList2"/>
    <dgm:cxn modelId="{44A1C0BD-DD07-4C15-BC09-6086246B76C7}" type="presParOf" srcId="{5ADBE08B-64F1-4880-A79E-D52287C28D4F}" destId="{20E2C6E2-40DD-41A8-96A3-AD5029B4886D}" srcOrd="2" destOrd="0" presId="urn:microsoft.com/office/officeart/2005/8/layout/pList2"/>
    <dgm:cxn modelId="{1DB67AED-3A55-4E73-9A6E-DF97CD2018B1}" type="presParOf" srcId="{901D9084-9BD2-4893-8B3F-CC9BE2795B89}" destId="{BCB56E70-AF6A-4593-8ADE-7DC8E96E06D6}" srcOrd="3" destOrd="0" presId="urn:microsoft.com/office/officeart/2005/8/layout/pList2"/>
    <dgm:cxn modelId="{7832A48F-B649-4905-A0D0-55BD6E65DB19}" type="presParOf" srcId="{901D9084-9BD2-4893-8B3F-CC9BE2795B89}" destId="{E7D45B4F-8303-49DD-8235-42A49A602D7C}" srcOrd="4" destOrd="0" presId="urn:microsoft.com/office/officeart/2005/8/layout/pList2"/>
    <dgm:cxn modelId="{69348A19-1F8A-4443-AB27-6B35219310ED}" type="presParOf" srcId="{E7D45B4F-8303-49DD-8235-42A49A602D7C}" destId="{23088773-29F6-4D2F-B998-42CE201C1D2D}" srcOrd="0" destOrd="0" presId="urn:microsoft.com/office/officeart/2005/8/layout/pList2"/>
    <dgm:cxn modelId="{A057F437-6206-4E00-B2A3-509A4B61E86A}" type="presParOf" srcId="{E7D45B4F-8303-49DD-8235-42A49A602D7C}" destId="{BB108726-D485-4D8D-ABD5-048CFA9862B7}" srcOrd="1" destOrd="0" presId="urn:microsoft.com/office/officeart/2005/8/layout/pList2"/>
    <dgm:cxn modelId="{BF925040-2087-48EE-A2C7-91BADD957D02}" type="presParOf" srcId="{E7D45B4F-8303-49DD-8235-42A49A602D7C}" destId="{D0DD52E7-C351-4BC5-B502-5A5DBDC6545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239C778-EF71-4EBD-AD4F-87F59473B26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DB9849B-2EB4-4B24-BA4B-7AA74DA593D8}">
      <dgm:prSet phldrT="[Text]"/>
      <dgm:spPr/>
      <dgm:t>
        <a:bodyPr/>
        <a:lstStyle/>
        <a:p>
          <a:r>
            <a:rPr lang="en-US" dirty="0">
              <a:latin typeface="+mj-lt"/>
            </a:rPr>
            <a:t>Legal information: Name, Social Security Number</a:t>
          </a:r>
        </a:p>
      </dgm:t>
    </dgm:pt>
    <dgm:pt modelId="{C2CA3EE4-B1C1-4D08-8013-27544BC6D627}" type="parTrans" cxnId="{E043822C-02B6-4AE0-AD7D-7EF6CC991ACC}">
      <dgm:prSet/>
      <dgm:spPr/>
      <dgm:t>
        <a:bodyPr/>
        <a:lstStyle/>
        <a:p>
          <a:endParaRPr lang="en-US"/>
        </a:p>
      </dgm:t>
    </dgm:pt>
    <dgm:pt modelId="{BE90309E-C8AF-44F9-AEA7-6E694A7E5610}" type="sibTrans" cxnId="{E043822C-02B6-4AE0-AD7D-7EF6CC991ACC}">
      <dgm:prSet/>
      <dgm:spPr/>
      <dgm:t>
        <a:bodyPr/>
        <a:lstStyle/>
        <a:p>
          <a:endParaRPr lang="en-US"/>
        </a:p>
      </dgm:t>
    </dgm:pt>
    <dgm:pt modelId="{207FD0A8-5FB1-4B6D-874D-50EAABE53E06}">
      <dgm:prSet/>
      <dgm:spPr/>
      <dgm:t>
        <a:bodyPr/>
        <a:lstStyle/>
        <a:p>
          <a:r>
            <a:rPr lang="en-US" dirty="0">
              <a:latin typeface="+mj-lt"/>
            </a:rPr>
            <a:t>Correct FAFSA Year</a:t>
          </a:r>
        </a:p>
      </dgm:t>
    </dgm:pt>
    <dgm:pt modelId="{9492A709-D406-4637-AAD4-3F7535722C1A}" type="parTrans" cxnId="{289FA055-068F-4D67-8CAA-3E27A55458FF}">
      <dgm:prSet/>
      <dgm:spPr/>
      <dgm:t>
        <a:bodyPr/>
        <a:lstStyle/>
        <a:p>
          <a:endParaRPr lang="en-US"/>
        </a:p>
      </dgm:t>
    </dgm:pt>
    <dgm:pt modelId="{B0698028-34CC-4A32-A2A9-9525BDAF461A}" type="sibTrans" cxnId="{289FA055-068F-4D67-8CAA-3E27A55458FF}">
      <dgm:prSet/>
      <dgm:spPr/>
      <dgm:t>
        <a:bodyPr/>
        <a:lstStyle/>
        <a:p>
          <a:endParaRPr lang="en-US"/>
        </a:p>
      </dgm:t>
    </dgm:pt>
    <dgm:pt modelId="{FCC4068D-8475-4C31-9676-03C9B69501EC}">
      <dgm:prSet/>
      <dgm:spPr/>
      <dgm:t>
        <a:bodyPr/>
        <a:lstStyle/>
        <a:p>
          <a:r>
            <a:rPr lang="en-US" dirty="0">
              <a:latin typeface="+mj-lt"/>
            </a:rPr>
            <a:t>Tax information</a:t>
          </a:r>
        </a:p>
      </dgm:t>
    </dgm:pt>
    <dgm:pt modelId="{7E2C75BA-DC18-4085-A200-04D774263983}" type="parTrans" cxnId="{A4D8EF19-6FF3-4B97-AF95-B4BC435B9C22}">
      <dgm:prSet/>
      <dgm:spPr/>
      <dgm:t>
        <a:bodyPr/>
        <a:lstStyle/>
        <a:p>
          <a:endParaRPr lang="en-US"/>
        </a:p>
      </dgm:t>
    </dgm:pt>
    <dgm:pt modelId="{FA1072AC-E25E-4C5D-9FB2-C66D41E09EC8}" type="sibTrans" cxnId="{A4D8EF19-6FF3-4B97-AF95-B4BC435B9C22}">
      <dgm:prSet/>
      <dgm:spPr/>
      <dgm:t>
        <a:bodyPr/>
        <a:lstStyle/>
        <a:p>
          <a:endParaRPr lang="en-US"/>
        </a:p>
      </dgm:t>
    </dgm:pt>
    <dgm:pt modelId="{76B053E4-45A4-46B3-A4AA-FBE77514495B}">
      <dgm:prSet/>
      <dgm:spPr/>
      <dgm:t>
        <a:bodyPr/>
        <a:lstStyle/>
        <a:p>
          <a:r>
            <a:rPr lang="en-US" dirty="0">
              <a:latin typeface="+mj-lt"/>
            </a:rPr>
            <a:t>Student Marital status</a:t>
          </a:r>
        </a:p>
      </dgm:t>
    </dgm:pt>
    <dgm:pt modelId="{3456D1A3-08DC-4610-9782-1CC28208661D}" type="parTrans" cxnId="{E3F713AE-22A9-4A1A-A60C-D3330095C97B}">
      <dgm:prSet/>
      <dgm:spPr/>
      <dgm:t>
        <a:bodyPr/>
        <a:lstStyle/>
        <a:p>
          <a:endParaRPr lang="en-US"/>
        </a:p>
      </dgm:t>
    </dgm:pt>
    <dgm:pt modelId="{34D67A03-1F07-4862-BED2-DD2539FFF16B}" type="sibTrans" cxnId="{E3F713AE-22A9-4A1A-A60C-D3330095C97B}">
      <dgm:prSet/>
      <dgm:spPr/>
      <dgm:t>
        <a:bodyPr/>
        <a:lstStyle/>
        <a:p>
          <a:endParaRPr lang="en-US"/>
        </a:p>
      </dgm:t>
    </dgm:pt>
    <dgm:pt modelId="{33CAFC21-3B48-46ED-B332-384733E06910}">
      <dgm:prSet/>
      <dgm:spPr/>
      <dgm:t>
        <a:bodyPr/>
        <a:lstStyle/>
        <a:p>
          <a:r>
            <a:rPr lang="en-US" dirty="0">
              <a:latin typeface="+mj-lt"/>
            </a:rPr>
            <a:t>Student Household size</a:t>
          </a:r>
        </a:p>
      </dgm:t>
    </dgm:pt>
    <dgm:pt modelId="{D2ABFC54-B9D5-4C4E-BF24-EC699155AE03}" type="parTrans" cxnId="{E8606D6F-1D12-4465-AF7E-534135CC9744}">
      <dgm:prSet/>
      <dgm:spPr/>
      <dgm:t>
        <a:bodyPr/>
        <a:lstStyle/>
        <a:p>
          <a:endParaRPr lang="en-US"/>
        </a:p>
      </dgm:t>
    </dgm:pt>
    <dgm:pt modelId="{6E12688B-3D0A-45A6-A801-3C630852DDF8}" type="sibTrans" cxnId="{E8606D6F-1D12-4465-AF7E-534135CC9744}">
      <dgm:prSet/>
      <dgm:spPr/>
      <dgm:t>
        <a:bodyPr/>
        <a:lstStyle/>
        <a:p>
          <a:endParaRPr lang="en-US"/>
        </a:p>
      </dgm:t>
    </dgm:pt>
    <dgm:pt modelId="{ED5A75F4-922E-4945-A3D8-F61E1403AC80}">
      <dgm:prSet/>
      <dgm:spPr/>
      <dgm:t>
        <a:bodyPr/>
        <a:lstStyle/>
        <a:p>
          <a:r>
            <a:rPr lang="en-US" dirty="0">
              <a:latin typeface="+mj-lt"/>
            </a:rPr>
            <a:t>Number in college</a:t>
          </a:r>
        </a:p>
      </dgm:t>
    </dgm:pt>
    <dgm:pt modelId="{640A0A9D-B308-4744-AB5E-35969778E8C0}" type="parTrans" cxnId="{6CECA94A-7BBE-4D60-8AAD-D575F6948A5E}">
      <dgm:prSet/>
      <dgm:spPr/>
      <dgm:t>
        <a:bodyPr/>
        <a:lstStyle/>
        <a:p>
          <a:endParaRPr lang="en-US"/>
        </a:p>
      </dgm:t>
    </dgm:pt>
    <dgm:pt modelId="{84ACF841-53FF-4B4E-834A-0894B77FA314}" type="sibTrans" cxnId="{6CECA94A-7BBE-4D60-8AAD-D575F6948A5E}">
      <dgm:prSet/>
      <dgm:spPr/>
      <dgm:t>
        <a:bodyPr/>
        <a:lstStyle/>
        <a:p>
          <a:endParaRPr lang="en-US"/>
        </a:p>
      </dgm:t>
    </dgm:pt>
    <dgm:pt modelId="{E4627B53-384B-4B59-AE08-2BB4A7D5E352}" type="pres">
      <dgm:prSet presAssocID="{6239C778-EF71-4EBD-AD4F-87F59473B269}" presName="diagram" presStyleCnt="0">
        <dgm:presLayoutVars>
          <dgm:dir/>
          <dgm:resizeHandles val="exact"/>
        </dgm:presLayoutVars>
      </dgm:prSet>
      <dgm:spPr/>
    </dgm:pt>
    <dgm:pt modelId="{34ADE6E8-4E14-4230-9696-03200514D579}" type="pres">
      <dgm:prSet presAssocID="{2DB9849B-2EB4-4B24-BA4B-7AA74DA593D8}" presName="node" presStyleLbl="node1" presStyleIdx="0" presStyleCnt="6">
        <dgm:presLayoutVars>
          <dgm:bulletEnabled val="1"/>
        </dgm:presLayoutVars>
      </dgm:prSet>
      <dgm:spPr/>
    </dgm:pt>
    <dgm:pt modelId="{A726A21F-7499-4DC1-BF44-83D37BE45C6E}" type="pres">
      <dgm:prSet presAssocID="{BE90309E-C8AF-44F9-AEA7-6E694A7E5610}" presName="sibTrans" presStyleCnt="0"/>
      <dgm:spPr/>
    </dgm:pt>
    <dgm:pt modelId="{1D6AC403-45E9-4294-85FB-184F526DCFA9}" type="pres">
      <dgm:prSet presAssocID="{207FD0A8-5FB1-4B6D-874D-50EAABE53E06}" presName="node" presStyleLbl="node1" presStyleIdx="1" presStyleCnt="6">
        <dgm:presLayoutVars>
          <dgm:bulletEnabled val="1"/>
        </dgm:presLayoutVars>
      </dgm:prSet>
      <dgm:spPr/>
    </dgm:pt>
    <dgm:pt modelId="{575C4824-9569-4B65-A90B-525FA21AB7AD}" type="pres">
      <dgm:prSet presAssocID="{B0698028-34CC-4A32-A2A9-9525BDAF461A}" presName="sibTrans" presStyleCnt="0"/>
      <dgm:spPr/>
    </dgm:pt>
    <dgm:pt modelId="{E5325372-73BC-40CF-BED8-FA8384D347AD}" type="pres">
      <dgm:prSet presAssocID="{FCC4068D-8475-4C31-9676-03C9B69501EC}" presName="node" presStyleLbl="node1" presStyleIdx="2" presStyleCnt="6">
        <dgm:presLayoutVars>
          <dgm:bulletEnabled val="1"/>
        </dgm:presLayoutVars>
      </dgm:prSet>
      <dgm:spPr/>
    </dgm:pt>
    <dgm:pt modelId="{49697466-890B-403C-A4E0-39F1EF2C13B3}" type="pres">
      <dgm:prSet presAssocID="{FA1072AC-E25E-4C5D-9FB2-C66D41E09EC8}" presName="sibTrans" presStyleCnt="0"/>
      <dgm:spPr/>
    </dgm:pt>
    <dgm:pt modelId="{9F9407C9-C39F-4C15-B80A-65C56293A7D9}" type="pres">
      <dgm:prSet presAssocID="{76B053E4-45A4-46B3-A4AA-FBE77514495B}" presName="node" presStyleLbl="node1" presStyleIdx="3" presStyleCnt="6">
        <dgm:presLayoutVars>
          <dgm:bulletEnabled val="1"/>
        </dgm:presLayoutVars>
      </dgm:prSet>
      <dgm:spPr/>
    </dgm:pt>
    <dgm:pt modelId="{E0D5B5A2-5623-425C-AE92-EAC9BDD67283}" type="pres">
      <dgm:prSet presAssocID="{34D67A03-1F07-4862-BED2-DD2539FFF16B}" presName="sibTrans" presStyleCnt="0"/>
      <dgm:spPr/>
    </dgm:pt>
    <dgm:pt modelId="{FFF454CA-F708-4E95-9A96-C3AF3AEF5DD0}" type="pres">
      <dgm:prSet presAssocID="{33CAFC21-3B48-46ED-B332-384733E06910}" presName="node" presStyleLbl="node1" presStyleIdx="4" presStyleCnt="6">
        <dgm:presLayoutVars>
          <dgm:bulletEnabled val="1"/>
        </dgm:presLayoutVars>
      </dgm:prSet>
      <dgm:spPr/>
    </dgm:pt>
    <dgm:pt modelId="{C5A20CF3-5739-4CAC-80F9-94F21C399933}" type="pres">
      <dgm:prSet presAssocID="{6E12688B-3D0A-45A6-A801-3C630852DDF8}" presName="sibTrans" presStyleCnt="0"/>
      <dgm:spPr/>
    </dgm:pt>
    <dgm:pt modelId="{03BE05ED-6501-4B6F-BF1F-E17EE248F391}" type="pres">
      <dgm:prSet presAssocID="{ED5A75F4-922E-4945-A3D8-F61E1403AC80}" presName="node" presStyleLbl="node1" presStyleIdx="5" presStyleCnt="6">
        <dgm:presLayoutVars>
          <dgm:bulletEnabled val="1"/>
        </dgm:presLayoutVars>
      </dgm:prSet>
      <dgm:spPr/>
    </dgm:pt>
  </dgm:ptLst>
  <dgm:cxnLst>
    <dgm:cxn modelId="{20231D09-A457-45C4-905A-0C1B87CE5CB1}" type="presOf" srcId="{ED5A75F4-922E-4945-A3D8-F61E1403AC80}" destId="{03BE05ED-6501-4B6F-BF1F-E17EE248F391}" srcOrd="0" destOrd="0" presId="urn:microsoft.com/office/officeart/2005/8/layout/default"/>
    <dgm:cxn modelId="{FEFADC0D-0E1C-4658-8E03-F47757D25F85}" type="presOf" srcId="{207FD0A8-5FB1-4B6D-874D-50EAABE53E06}" destId="{1D6AC403-45E9-4294-85FB-184F526DCFA9}" srcOrd="0" destOrd="0" presId="urn:microsoft.com/office/officeart/2005/8/layout/default"/>
    <dgm:cxn modelId="{A4D8EF19-6FF3-4B97-AF95-B4BC435B9C22}" srcId="{6239C778-EF71-4EBD-AD4F-87F59473B269}" destId="{FCC4068D-8475-4C31-9676-03C9B69501EC}" srcOrd="2" destOrd="0" parTransId="{7E2C75BA-DC18-4085-A200-04D774263983}" sibTransId="{FA1072AC-E25E-4C5D-9FB2-C66D41E09EC8}"/>
    <dgm:cxn modelId="{6E002A29-BD42-44BE-A23B-9DE91DD9E665}" type="presOf" srcId="{2DB9849B-2EB4-4B24-BA4B-7AA74DA593D8}" destId="{34ADE6E8-4E14-4230-9696-03200514D579}" srcOrd="0" destOrd="0" presId="urn:microsoft.com/office/officeart/2005/8/layout/default"/>
    <dgm:cxn modelId="{E043822C-02B6-4AE0-AD7D-7EF6CC991ACC}" srcId="{6239C778-EF71-4EBD-AD4F-87F59473B269}" destId="{2DB9849B-2EB4-4B24-BA4B-7AA74DA593D8}" srcOrd="0" destOrd="0" parTransId="{C2CA3EE4-B1C1-4D08-8013-27544BC6D627}" sibTransId="{BE90309E-C8AF-44F9-AEA7-6E694A7E5610}"/>
    <dgm:cxn modelId="{5DC9C564-F047-4B5B-8C2C-96693CA8ACF9}" type="presOf" srcId="{33CAFC21-3B48-46ED-B332-384733E06910}" destId="{FFF454CA-F708-4E95-9A96-C3AF3AEF5DD0}" srcOrd="0" destOrd="0" presId="urn:microsoft.com/office/officeart/2005/8/layout/default"/>
    <dgm:cxn modelId="{6CECA94A-7BBE-4D60-8AAD-D575F6948A5E}" srcId="{6239C778-EF71-4EBD-AD4F-87F59473B269}" destId="{ED5A75F4-922E-4945-A3D8-F61E1403AC80}" srcOrd="5" destOrd="0" parTransId="{640A0A9D-B308-4744-AB5E-35969778E8C0}" sibTransId="{84ACF841-53FF-4B4E-834A-0894B77FA314}"/>
    <dgm:cxn modelId="{E35F754E-153E-4AC3-B3C9-2963D2166129}" type="presOf" srcId="{76B053E4-45A4-46B3-A4AA-FBE77514495B}" destId="{9F9407C9-C39F-4C15-B80A-65C56293A7D9}" srcOrd="0" destOrd="0" presId="urn:microsoft.com/office/officeart/2005/8/layout/default"/>
    <dgm:cxn modelId="{E8606D6F-1D12-4465-AF7E-534135CC9744}" srcId="{6239C778-EF71-4EBD-AD4F-87F59473B269}" destId="{33CAFC21-3B48-46ED-B332-384733E06910}" srcOrd="4" destOrd="0" parTransId="{D2ABFC54-B9D5-4C4E-BF24-EC699155AE03}" sibTransId="{6E12688B-3D0A-45A6-A801-3C630852DDF8}"/>
    <dgm:cxn modelId="{289FA055-068F-4D67-8CAA-3E27A55458FF}" srcId="{6239C778-EF71-4EBD-AD4F-87F59473B269}" destId="{207FD0A8-5FB1-4B6D-874D-50EAABE53E06}" srcOrd="1" destOrd="0" parTransId="{9492A709-D406-4637-AAD4-3F7535722C1A}" sibTransId="{B0698028-34CC-4A32-A2A9-9525BDAF461A}"/>
    <dgm:cxn modelId="{2159D194-C5F6-4551-B17B-DE3BCEA4EA9F}" type="presOf" srcId="{FCC4068D-8475-4C31-9676-03C9B69501EC}" destId="{E5325372-73BC-40CF-BED8-FA8384D347AD}" srcOrd="0" destOrd="0" presId="urn:microsoft.com/office/officeart/2005/8/layout/default"/>
    <dgm:cxn modelId="{E3F713AE-22A9-4A1A-A60C-D3330095C97B}" srcId="{6239C778-EF71-4EBD-AD4F-87F59473B269}" destId="{76B053E4-45A4-46B3-A4AA-FBE77514495B}" srcOrd="3" destOrd="0" parTransId="{3456D1A3-08DC-4610-9782-1CC28208661D}" sibTransId="{34D67A03-1F07-4862-BED2-DD2539FFF16B}"/>
    <dgm:cxn modelId="{495349D6-D7F8-479B-86A8-5A502CC67A5E}" type="presOf" srcId="{6239C778-EF71-4EBD-AD4F-87F59473B269}" destId="{E4627B53-384B-4B59-AE08-2BB4A7D5E352}" srcOrd="0" destOrd="0" presId="urn:microsoft.com/office/officeart/2005/8/layout/default"/>
    <dgm:cxn modelId="{FEE92369-C2C9-4316-B7EC-FD7E710FB057}" type="presParOf" srcId="{E4627B53-384B-4B59-AE08-2BB4A7D5E352}" destId="{34ADE6E8-4E14-4230-9696-03200514D579}" srcOrd="0" destOrd="0" presId="urn:microsoft.com/office/officeart/2005/8/layout/default"/>
    <dgm:cxn modelId="{EC444BB2-D6B2-4BC5-A2DF-B847F780ED6E}" type="presParOf" srcId="{E4627B53-384B-4B59-AE08-2BB4A7D5E352}" destId="{A726A21F-7499-4DC1-BF44-83D37BE45C6E}" srcOrd="1" destOrd="0" presId="urn:microsoft.com/office/officeart/2005/8/layout/default"/>
    <dgm:cxn modelId="{04C0325A-DABD-43D4-B92F-850D258C2E1A}" type="presParOf" srcId="{E4627B53-384B-4B59-AE08-2BB4A7D5E352}" destId="{1D6AC403-45E9-4294-85FB-184F526DCFA9}" srcOrd="2" destOrd="0" presId="urn:microsoft.com/office/officeart/2005/8/layout/default"/>
    <dgm:cxn modelId="{EFCC6C3B-330C-4BA7-AC0E-9A401D48696E}" type="presParOf" srcId="{E4627B53-384B-4B59-AE08-2BB4A7D5E352}" destId="{575C4824-9569-4B65-A90B-525FA21AB7AD}" srcOrd="3" destOrd="0" presId="urn:microsoft.com/office/officeart/2005/8/layout/default"/>
    <dgm:cxn modelId="{30BF2CDC-F530-4765-AF7C-7500D6C0BE54}" type="presParOf" srcId="{E4627B53-384B-4B59-AE08-2BB4A7D5E352}" destId="{E5325372-73BC-40CF-BED8-FA8384D347AD}" srcOrd="4" destOrd="0" presId="urn:microsoft.com/office/officeart/2005/8/layout/default"/>
    <dgm:cxn modelId="{EE6FF781-D988-4E69-B6DD-13778126F33B}" type="presParOf" srcId="{E4627B53-384B-4B59-AE08-2BB4A7D5E352}" destId="{49697466-890B-403C-A4E0-39F1EF2C13B3}" srcOrd="5" destOrd="0" presId="urn:microsoft.com/office/officeart/2005/8/layout/default"/>
    <dgm:cxn modelId="{CA5EFAA6-B857-4282-B65E-2A890447797B}" type="presParOf" srcId="{E4627B53-384B-4B59-AE08-2BB4A7D5E352}" destId="{9F9407C9-C39F-4C15-B80A-65C56293A7D9}" srcOrd="6" destOrd="0" presId="urn:microsoft.com/office/officeart/2005/8/layout/default"/>
    <dgm:cxn modelId="{003A87F3-9A3D-4008-9C73-5A4412EEC182}" type="presParOf" srcId="{E4627B53-384B-4B59-AE08-2BB4A7D5E352}" destId="{E0D5B5A2-5623-425C-AE92-EAC9BDD67283}" srcOrd="7" destOrd="0" presId="urn:microsoft.com/office/officeart/2005/8/layout/default"/>
    <dgm:cxn modelId="{B5967A91-B6B4-4D30-849A-4B7A4ED0A935}" type="presParOf" srcId="{E4627B53-384B-4B59-AE08-2BB4A7D5E352}" destId="{FFF454CA-F708-4E95-9A96-C3AF3AEF5DD0}" srcOrd="8" destOrd="0" presId="urn:microsoft.com/office/officeart/2005/8/layout/default"/>
    <dgm:cxn modelId="{18E2D1D6-80CF-4C0C-9BDD-D371936FFCAD}" type="presParOf" srcId="{E4627B53-384B-4B59-AE08-2BB4A7D5E352}" destId="{C5A20CF3-5739-4CAC-80F9-94F21C399933}" srcOrd="9" destOrd="0" presId="urn:microsoft.com/office/officeart/2005/8/layout/default"/>
    <dgm:cxn modelId="{989CE944-6B21-4F2B-8800-8770CF0D69A8}" type="presParOf" srcId="{E4627B53-384B-4B59-AE08-2BB4A7D5E352}" destId="{03BE05ED-6501-4B6F-BF1F-E17EE248F39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66C2737-5223-4EEB-AAB4-B1EBE7138BE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2C172B2-4C16-468E-9B42-7292D1BCC16B}">
      <dgm:prSet phldrT="[Text]"/>
      <dgm:spPr/>
      <dgm:t>
        <a:bodyPr/>
        <a:lstStyle/>
        <a:p>
          <a:r>
            <a:rPr lang="en-US" b="1" dirty="0"/>
            <a:t>Married</a:t>
          </a:r>
          <a:r>
            <a:rPr lang="en-US" dirty="0"/>
            <a:t> </a:t>
          </a:r>
        </a:p>
        <a:p>
          <a:r>
            <a:rPr lang="en-US" dirty="0"/>
            <a:t>Both parents </a:t>
          </a:r>
        </a:p>
      </dgm:t>
    </dgm:pt>
    <dgm:pt modelId="{300E0569-9C32-41A4-B524-C9793680AE0B}" type="parTrans" cxnId="{94CAB635-6008-464B-8DAE-CC15C1CBBBD3}">
      <dgm:prSet/>
      <dgm:spPr/>
      <dgm:t>
        <a:bodyPr/>
        <a:lstStyle/>
        <a:p>
          <a:endParaRPr lang="en-US"/>
        </a:p>
      </dgm:t>
    </dgm:pt>
    <dgm:pt modelId="{289C1D49-7376-4588-9AAD-D27BA96EFF24}" type="sibTrans" cxnId="{94CAB635-6008-464B-8DAE-CC15C1CBBBD3}">
      <dgm:prSet/>
      <dgm:spPr/>
      <dgm:t>
        <a:bodyPr/>
        <a:lstStyle/>
        <a:p>
          <a:endParaRPr lang="en-US"/>
        </a:p>
      </dgm:t>
    </dgm:pt>
    <dgm:pt modelId="{386631C6-65A1-4FD7-B358-C8AA730DD911}">
      <dgm:prSet phldrT="[Text]"/>
      <dgm:spPr/>
      <dgm:t>
        <a:bodyPr/>
        <a:lstStyle/>
        <a:p>
          <a:r>
            <a:rPr lang="en-US" b="1" dirty="0"/>
            <a:t>Remarried</a:t>
          </a:r>
          <a:r>
            <a:rPr lang="en-US" dirty="0"/>
            <a:t> </a:t>
          </a:r>
        </a:p>
        <a:p>
          <a:r>
            <a:rPr lang="en-US" dirty="0"/>
            <a:t>The parent (and step parent) you live with most.</a:t>
          </a:r>
        </a:p>
      </dgm:t>
    </dgm:pt>
    <dgm:pt modelId="{816B3E35-F639-4FA1-AFFB-AFC76B35428F}" type="parTrans" cxnId="{14042F42-B367-423D-877C-E96100F06565}">
      <dgm:prSet/>
      <dgm:spPr/>
      <dgm:t>
        <a:bodyPr/>
        <a:lstStyle/>
        <a:p>
          <a:endParaRPr lang="en-US"/>
        </a:p>
      </dgm:t>
    </dgm:pt>
    <dgm:pt modelId="{A133A04A-F52F-4C6E-902F-85B598462AF9}" type="sibTrans" cxnId="{14042F42-B367-423D-877C-E96100F06565}">
      <dgm:prSet/>
      <dgm:spPr/>
      <dgm:t>
        <a:bodyPr/>
        <a:lstStyle/>
        <a:p>
          <a:endParaRPr lang="en-US"/>
        </a:p>
      </dgm:t>
    </dgm:pt>
    <dgm:pt modelId="{8248FA83-AADE-4C32-8E87-B955146B9D3B}">
      <dgm:prSet phldrT="[Text]"/>
      <dgm:spPr/>
      <dgm:t>
        <a:bodyPr/>
        <a:lstStyle/>
        <a:p>
          <a:r>
            <a:rPr lang="en-US" b="1" dirty="0"/>
            <a:t>Single or Widowed</a:t>
          </a:r>
        </a:p>
        <a:p>
          <a:r>
            <a:rPr lang="en-US" dirty="0"/>
            <a:t>The single or surviving parent</a:t>
          </a:r>
        </a:p>
      </dgm:t>
    </dgm:pt>
    <dgm:pt modelId="{BB6433E2-FB47-4487-91A3-88491F093F7C}" type="parTrans" cxnId="{76575564-03AB-4AEE-AF9B-6086879070A3}">
      <dgm:prSet/>
      <dgm:spPr/>
      <dgm:t>
        <a:bodyPr/>
        <a:lstStyle/>
        <a:p>
          <a:endParaRPr lang="en-US"/>
        </a:p>
      </dgm:t>
    </dgm:pt>
    <dgm:pt modelId="{3FBA071E-DADB-4F4A-9F29-26CA4AD39BAC}" type="sibTrans" cxnId="{76575564-03AB-4AEE-AF9B-6086879070A3}">
      <dgm:prSet/>
      <dgm:spPr/>
      <dgm:t>
        <a:bodyPr/>
        <a:lstStyle/>
        <a:p>
          <a:endParaRPr lang="en-US"/>
        </a:p>
      </dgm:t>
    </dgm:pt>
    <dgm:pt modelId="{2C0E1E3B-0BB7-44AF-998B-8CF69235CACD}">
      <dgm:prSet phldrT="[Text]"/>
      <dgm:spPr/>
      <dgm:t>
        <a:bodyPr/>
        <a:lstStyle/>
        <a:p>
          <a:r>
            <a:rPr lang="en-US" b="1" dirty="0"/>
            <a:t>Unmarried, Separated,  or Divorced but Living Together</a:t>
          </a:r>
        </a:p>
        <a:p>
          <a:r>
            <a:rPr lang="en-US" b="0" dirty="0"/>
            <a:t>Both parents </a:t>
          </a:r>
        </a:p>
      </dgm:t>
    </dgm:pt>
    <dgm:pt modelId="{85EBC80C-3B92-49B7-8158-FED252390646}" type="parTrans" cxnId="{6E7CC5CC-8BF8-498B-8205-6C6D4281AF80}">
      <dgm:prSet/>
      <dgm:spPr/>
      <dgm:t>
        <a:bodyPr/>
        <a:lstStyle/>
        <a:p>
          <a:endParaRPr lang="en-US"/>
        </a:p>
      </dgm:t>
    </dgm:pt>
    <dgm:pt modelId="{CE317A34-1F5F-4A7F-8DED-A9A3A72DE1D3}" type="sibTrans" cxnId="{6E7CC5CC-8BF8-498B-8205-6C6D4281AF80}">
      <dgm:prSet/>
      <dgm:spPr/>
      <dgm:t>
        <a:bodyPr/>
        <a:lstStyle/>
        <a:p>
          <a:endParaRPr lang="en-US"/>
        </a:p>
      </dgm:t>
    </dgm:pt>
    <dgm:pt modelId="{A72ABA8E-1DC6-42D7-9435-7B69A4618479}">
      <dgm:prSet phldrT="[Text]"/>
      <dgm:spPr/>
      <dgm:t>
        <a:bodyPr/>
        <a:lstStyle/>
        <a:p>
          <a:r>
            <a:rPr lang="en-US" b="1" dirty="0"/>
            <a:t>Divorced or Separated and not living together</a:t>
          </a:r>
        </a:p>
        <a:p>
          <a:r>
            <a:rPr lang="en-US" dirty="0"/>
            <a:t>The parent you live with most.</a:t>
          </a:r>
        </a:p>
      </dgm:t>
    </dgm:pt>
    <dgm:pt modelId="{178F1334-7A99-42D1-B4D2-6DEFCBCACD6D}" type="parTrans" cxnId="{BF01A4B3-50D1-4C26-B236-FFD2CB2C5FF9}">
      <dgm:prSet/>
      <dgm:spPr/>
      <dgm:t>
        <a:bodyPr/>
        <a:lstStyle/>
        <a:p>
          <a:endParaRPr lang="en-US"/>
        </a:p>
      </dgm:t>
    </dgm:pt>
    <dgm:pt modelId="{3E9B91B6-8850-4492-942A-D34EA3EC5C27}" type="sibTrans" cxnId="{BF01A4B3-50D1-4C26-B236-FFD2CB2C5FF9}">
      <dgm:prSet/>
      <dgm:spPr/>
      <dgm:t>
        <a:bodyPr/>
        <a:lstStyle/>
        <a:p>
          <a:endParaRPr lang="en-US"/>
        </a:p>
      </dgm:t>
    </dgm:pt>
    <dgm:pt modelId="{9E455ACA-FCFC-4CEF-A9FA-C418F2819763}" type="pres">
      <dgm:prSet presAssocID="{E66C2737-5223-4EEB-AAB4-B1EBE7138BE1}" presName="diagram" presStyleCnt="0">
        <dgm:presLayoutVars>
          <dgm:dir/>
          <dgm:resizeHandles val="exact"/>
        </dgm:presLayoutVars>
      </dgm:prSet>
      <dgm:spPr/>
    </dgm:pt>
    <dgm:pt modelId="{C3212769-E2FB-4963-ABF1-67237B506302}" type="pres">
      <dgm:prSet presAssocID="{E2C172B2-4C16-468E-9B42-7292D1BCC16B}" presName="node" presStyleLbl="node1" presStyleIdx="0" presStyleCnt="5">
        <dgm:presLayoutVars>
          <dgm:bulletEnabled val="1"/>
        </dgm:presLayoutVars>
      </dgm:prSet>
      <dgm:spPr/>
    </dgm:pt>
    <dgm:pt modelId="{798293F3-1D43-492A-A04A-317A8370D3B6}" type="pres">
      <dgm:prSet presAssocID="{289C1D49-7376-4588-9AAD-D27BA96EFF24}" presName="sibTrans" presStyleCnt="0"/>
      <dgm:spPr/>
    </dgm:pt>
    <dgm:pt modelId="{ECF29C6F-E242-42AC-B732-29B5547087AB}" type="pres">
      <dgm:prSet presAssocID="{386631C6-65A1-4FD7-B358-C8AA730DD911}" presName="node" presStyleLbl="node1" presStyleIdx="1" presStyleCnt="5">
        <dgm:presLayoutVars>
          <dgm:bulletEnabled val="1"/>
        </dgm:presLayoutVars>
      </dgm:prSet>
      <dgm:spPr/>
    </dgm:pt>
    <dgm:pt modelId="{88BA1065-4128-43C4-B353-395642EED810}" type="pres">
      <dgm:prSet presAssocID="{A133A04A-F52F-4C6E-902F-85B598462AF9}" presName="sibTrans" presStyleCnt="0"/>
      <dgm:spPr/>
    </dgm:pt>
    <dgm:pt modelId="{A19449DE-9E63-48E2-8062-D08FD8173582}" type="pres">
      <dgm:prSet presAssocID="{8248FA83-AADE-4C32-8E87-B955146B9D3B}" presName="node" presStyleLbl="node1" presStyleIdx="2" presStyleCnt="5">
        <dgm:presLayoutVars>
          <dgm:bulletEnabled val="1"/>
        </dgm:presLayoutVars>
      </dgm:prSet>
      <dgm:spPr/>
    </dgm:pt>
    <dgm:pt modelId="{370E09F9-427F-4522-BDC6-15507E9568B1}" type="pres">
      <dgm:prSet presAssocID="{3FBA071E-DADB-4F4A-9F29-26CA4AD39BAC}" presName="sibTrans" presStyleCnt="0"/>
      <dgm:spPr/>
    </dgm:pt>
    <dgm:pt modelId="{F101AAAA-3073-480D-B86F-D3C154A8D3B4}" type="pres">
      <dgm:prSet presAssocID="{2C0E1E3B-0BB7-44AF-998B-8CF69235CACD}" presName="node" presStyleLbl="node1" presStyleIdx="3" presStyleCnt="5">
        <dgm:presLayoutVars>
          <dgm:bulletEnabled val="1"/>
        </dgm:presLayoutVars>
      </dgm:prSet>
      <dgm:spPr/>
    </dgm:pt>
    <dgm:pt modelId="{A93CDA39-203D-4B10-938C-537BCBA960D4}" type="pres">
      <dgm:prSet presAssocID="{CE317A34-1F5F-4A7F-8DED-A9A3A72DE1D3}" presName="sibTrans" presStyleCnt="0"/>
      <dgm:spPr/>
    </dgm:pt>
    <dgm:pt modelId="{4771449E-35A6-42D8-8510-34EE13831076}" type="pres">
      <dgm:prSet presAssocID="{A72ABA8E-1DC6-42D7-9435-7B69A4618479}" presName="node" presStyleLbl="node1" presStyleIdx="4" presStyleCnt="5">
        <dgm:presLayoutVars>
          <dgm:bulletEnabled val="1"/>
        </dgm:presLayoutVars>
      </dgm:prSet>
      <dgm:spPr/>
    </dgm:pt>
  </dgm:ptLst>
  <dgm:cxnLst>
    <dgm:cxn modelId="{94CAB635-6008-464B-8DAE-CC15C1CBBBD3}" srcId="{E66C2737-5223-4EEB-AAB4-B1EBE7138BE1}" destId="{E2C172B2-4C16-468E-9B42-7292D1BCC16B}" srcOrd="0" destOrd="0" parTransId="{300E0569-9C32-41A4-B524-C9793680AE0B}" sibTransId="{289C1D49-7376-4588-9AAD-D27BA96EFF24}"/>
    <dgm:cxn modelId="{629A1839-8889-4900-BE7D-AF1C4720A035}" type="presOf" srcId="{A72ABA8E-1DC6-42D7-9435-7B69A4618479}" destId="{4771449E-35A6-42D8-8510-34EE13831076}" srcOrd="0" destOrd="0" presId="urn:microsoft.com/office/officeart/2005/8/layout/default"/>
    <dgm:cxn modelId="{640B0C3A-51AF-4381-A0D0-EC7644647EDB}" type="presOf" srcId="{E2C172B2-4C16-468E-9B42-7292D1BCC16B}" destId="{C3212769-E2FB-4963-ABF1-67237B506302}" srcOrd="0" destOrd="0" presId="urn:microsoft.com/office/officeart/2005/8/layout/default"/>
    <dgm:cxn modelId="{14042F42-B367-423D-877C-E96100F06565}" srcId="{E66C2737-5223-4EEB-AAB4-B1EBE7138BE1}" destId="{386631C6-65A1-4FD7-B358-C8AA730DD911}" srcOrd="1" destOrd="0" parTransId="{816B3E35-F639-4FA1-AFFB-AFC76B35428F}" sibTransId="{A133A04A-F52F-4C6E-902F-85B598462AF9}"/>
    <dgm:cxn modelId="{76575564-03AB-4AEE-AF9B-6086879070A3}" srcId="{E66C2737-5223-4EEB-AAB4-B1EBE7138BE1}" destId="{8248FA83-AADE-4C32-8E87-B955146B9D3B}" srcOrd="2" destOrd="0" parTransId="{BB6433E2-FB47-4487-91A3-88491F093F7C}" sibTransId="{3FBA071E-DADB-4F4A-9F29-26CA4AD39BAC}"/>
    <dgm:cxn modelId="{CA00F94E-3FA0-4C87-986A-A5ACEFD5BDDD}" type="presOf" srcId="{2C0E1E3B-0BB7-44AF-998B-8CF69235CACD}" destId="{F101AAAA-3073-480D-B86F-D3C154A8D3B4}" srcOrd="0" destOrd="0" presId="urn:microsoft.com/office/officeart/2005/8/layout/default"/>
    <dgm:cxn modelId="{6EE72989-5370-4DAE-8C72-E573F1C047D1}" type="presOf" srcId="{8248FA83-AADE-4C32-8E87-B955146B9D3B}" destId="{A19449DE-9E63-48E2-8062-D08FD8173582}" srcOrd="0" destOrd="0" presId="urn:microsoft.com/office/officeart/2005/8/layout/default"/>
    <dgm:cxn modelId="{2CE80FA5-B508-49ED-A6CB-120DF7A5DCA8}" type="presOf" srcId="{386631C6-65A1-4FD7-B358-C8AA730DD911}" destId="{ECF29C6F-E242-42AC-B732-29B5547087AB}" srcOrd="0" destOrd="0" presId="urn:microsoft.com/office/officeart/2005/8/layout/default"/>
    <dgm:cxn modelId="{BF01A4B3-50D1-4C26-B236-FFD2CB2C5FF9}" srcId="{E66C2737-5223-4EEB-AAB4-B1EBE7138BE1}" destId="{A72ABA8E-1DC6-42D7-9435-7B69A4618479}" srcOrd="4" destOrd="0" parTransId="{178F1334-7A99-42D1-B4D2-6DEFCBCACD6D}" sibTransId="{3E9B91B6-8850-4492-942A-D34EA3EC5C27}"/>
    <dgm:cxn modelId="{6E7CC5CC-8BF8-498B-8205-6C6D4281AF80}" srcId="{E66C2737-5223-4EEB-AAB4-B1EBE7138BE1}" destId="{2C0E1E3B-0BB7-44AF-998B-8CF69235CACD}" srcOrd="3" destOrd="0" parTransId="{85EBC80C-3B92-49B7-8158-FED252390646}" sibTransId="{CE317A34-1F5F-4A7F-8DED-A9A3A72DE1D3}"/>
    <dgm:cxn modelId="{E15A4CD3-29D3-4084-BE5E-7AEC08A12312}" type="presOf" srcId="{E66C2737-5223-4EEB-AAB4-B1EBE7138BE1}" destId="{9E455ACA-FCFC-4CEF-A9FA-C418F2819763}" srcOrd="0" destOrd="0" presId="urn:microsoft.com/office/officeart/2005/8/layout/default"/>
    <dgm:cxn modelId="{E1299626-8F26-4C0A-AD08-3F3CD335F84D}" type="presParOf" srcId="{9E455ACA-FCFC-4CEF-A9FA-C418F2819763}" destId="{C3212769-E2FB-4963-ABF1-67237B506302}" srcOrd="0" destOrd="0" presId="urn:microsoft.com/office/officeart/2005/8/layout/default"/>
    <dgm:cxn modelId="{11D0E7AE-4114-4DA5-8D81-EEB2A1FFFCBD}" type="presParOf" srcId="{9E455ACA-FCFC-4CEF-A9FA-C418F2819763}" destId="{798293F3-1D43-492A-A04A-317A8370D3B6}" srcOrd="1" destOrd="0" presId="urn:microsoft.com/office/officeart/2005/8/layout/default"/>
    <dgm:cxn modelId="{9871A60C-5095-43F0-882E-FA87E96366C2}" type="presParOf" srcId="{9E455ACA-FCFC-4CEF-A9FA-C418F2819763}" destId="{ECF29C6F-E242-42AC-B732-29B5547087AB}" srcOrd="2" destOrd="0" presId="urn:microsoft.com/office/officeart/2005/8/layout/default"/>
    <dgm:cxn modelId="{D282888B-81F5-4A17-A750-7F574847C01C}" type="presParOf" srcId="{9E455ACA-FCFC-4CEF-A9FA-C418F2819763}" destId="{88BA1065-4128-43C4-B353-395642EED810}" srcOrd="3" destOrd="0" presId="urn:microsoft.com/office/officeart/2005/8/layout/default"/>
    <dgm:cxn modelId="{8524F284-07E3-4B41-8259-406048B88F0A}" type="presParOf" srcId="{9E455ACA-FCFC-4CEF-A9FA-C418F2819763}" destId="{A19449DE-9E63-48E2-8062-D08FD8173582}" srcOrd="4" destOrd="0" presId="urn:microsoft.com/office/officeart/2005/8/layout/default"/>
    <dgm:cxn modelId="{4B577940-E475-4105-BDFC-6A340EAA35CE}" type="presParOf" srcId="{9E455ACA-FCFC-4CEF-A9FA-C418F2819763}" destId="{370E09F9-427F-4522-BDC6-15507E9568B1}" srcOrd="5" destOrd="0" presId="urn:microsoft.com/office/officeart/2005/8/layout/default"/>
    <dgm:cxn modelId="{B712DA90-621F-456E-AB5E-DB6F7A415B1A}" type="presParOf" srcId="{9E455ACA-FCFC-4CEF-A9FA-C418F2819763}" destId="{F101AAAA-3073-480D-B86F-D3C154A8D3B4}" srcOrd="6" destOrd="0" presId="urn:microsoft.com/office/officeart/2005/8/layout/default"/>
    <dgm:cxn modelId="{23910A33-E056-4C89-A25C-EADC248AB96A}" type="presParOf" srcId="{9E455ACA-FCFC-4CEF-A9FA-C418F2819763}" destId="{A93CDA39-203D-4B10-938C-537BCBA960D4}" srcOrd="7" destOrd="0" presId="urn:microsoft.com/office/officeart/2005/8/layout/default"/>
    <dgm:cxn modelId="{E9173363-B68C-45DC-9AD8-41387997FE32}" type="presParOf" srcId="{9E455ACA-FCFC-4CEF-A9FA-C418F2819763}" destId="{4771449E-35A6-42D8-8510-34EE13831076}"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B8EE4F-5E7B-47E9-ABCA-2812BC8D50E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E1E7B8D7-4367-4056-ABD9-245AF31E91FF}">
      <dgm:prSet phldrT="[Text]"/>
      <dgm:spPr/>
      <dgm:t>
        <a:bodyPr/>
        <a:lstStyle/>
        <a:p>
          <a:r>
            <a:rPr lang="en-US"/>
            <a:t>Your job is to assist, not prepare a WASFA for someone else.</a:t>
          </a:r>
        </a:p>
      </dgm:t>
    </dgm:pt>
    <dgm:pt modelId="{59524665-8C39-4F1E-83D5-32FF7FD2EB94}" type="parTrans" cxnId="{29C84F8B-D98A-4A56-833D-12A72FE45E76}">
      <dgm:prSet/>
      <dgm:spPr/>
      <dgm:t>
        <a:bodyPr/>
        <a:lstStyle/>
        <a:p>
          <a:endParaRPr lang="en-US"/>
        </a:p>
      </dgm:t>
    </dgm:pt>
    <dgm:pt modelId="{F3EA4C90-E660-4C76-A3D4-49B0F6246664}" type="sibTrans" cxnId="{29C84F8B-D98A-4A56-833D-12A72FE45E76}">
      <dgm:prSet/>
      <dgm:spPr/>
      <dgm:t>
        <a:bodyPr/>
        <a:lstStyle/>
        <a:p>
          <a:endParaRPr lang="en-US"/>
        </a:p>
      </dgm:t>
    </dgm:pt>
    <dgm:pt modelId="{FB7A4DDF-33A4-4EC8-AF62-594E176B8EC2}">
      <dgm:prSet/>
      <dgm:spPr/>
      <dgm:t>
        <a:bodyPr/>
        <a:lstStyle/>
        <a:p>
          <a:r>
            <a:rPr lang="en-US" dirty="0"/>
            <a:t>Be mindful of sensitive information.</a:t>
          </a:r>
        </a:p>
      </dgm:t>
    </dgm:pt>
    <dgm:pt modelId="{3569E7A9-33DD-4924-8308-9512E4500F3C}" type="parTrans" cxnId="{1BB7AEB1-FDF4-448E-8EE7-E280AA93EFEE}">
      <dgm:prSet/>
      <dgm:spPr/>
      <dgm:t>
        <a:bodyPr/>
        <a:lstStyle/>
        <a:p>
          <a:endParaRPr lang="en-US"/>
        </a:p>
      </dgm:t>
    </dgm:pt>
    <dgm:pt modelId="{448ED33F-7EBC-4E20-BC87-284FC84EDD4E}" type="sibTrans" cxnId="{1BB7AEB1-FDF4-448E-8EE7-E280AA93EFEE}">
      <dgm:prSet/>
      <dgm:spPr/>
      <dgm:t>
        <a:bodyPr/>
        <a:lstStyle/>
        <a:p>
          <a:endParaRPr lang="en-US"/>
        </a:p>
      </dgm:t>
    </dgm:pt>
    <dgm:pt modelId="{AF49B538-688B-4FB3-A555-6655DEB397A3}">
      <dgm:prSet/>
      <dgm:spPr/>
      <dgm:t>
        <a:bodyPr/>
        <a:lstStyle/>
        <a:p>
          <a:r>
            <a:rPr lang="en-US" dirty="0"/>
            <a:t>State financial aid eligibility. </a:t>
          </a:r>
        </a:p>
      </dgm:t>
    </dgm:pt>
    <dgm:pt modelId="{EB9C1E1A-6E15-4982-833C-B442790DCD7E}" type="parTrans" cxnId="{EB5DD9A3-D0E4-4480-988C-3048FE3EA688}">
      <dgm:prSet/>
      <dgm:spPr/>
      <dgm:t>
        <a:bodyPr/>
        <a:lstStyle/>
        <a:p>
          <a:endParaRPr lang="en-US"/>
        </a:p>
      </dgm:t>
    </dgm:pt>
    <dgm:pt modelId="{D5EEB8FC-C251-4C58-8BD6-5D180ABE79A2}" type="sibTrans" cxnId="{EB5DD9A3-D0E4-4480-988C-3048FE3EA688}">
      <dgm:prSet/>
      <dgm:spPr/>
      <dgm:t>
        <a:bodyPr/>
        <a:lstStyle/>
        <a:p>
          <a:endParaRPr lang="en-US"/>
        </a:p>
      </dgm:t>
    </dgm:pt>
    <dgm:pt modelId="{9B198521-EEC3-45BD-A67C-276F5B8DCF9E}">
      <dgm:prSet/>
      <dgm:spPr/>
      <dgm:t>
        <a:bodyPr/>
        <a:lstStyle/>
        <a:p>
          <a:r>
            <a:rPr lang="en-US" dirty="0"/>
            <a:t>If you need help:</a:t>
          </a:r>
        </a:p>
      </dgm:t>
    </dgm:pt>
    <dgm:pt modelId="{F6B1E5F6-A865-4162-99B1-92E405764725}" type="parTrans" cxnId="{075DEA54-6223-4C7E-AE2B-D17C60B69F14}">
      <dgm:prSet/>
      <dgm:spPr/>
      <dgm:t>
        <a:bodyPr/>
        <a:lstStyle/>
        <a:p>
          <a:endParaRPr lang="en-US"/>
        </a:p>
      </dgm:t>
    </dgm:pt>
    <dgm:pt modelId="{6C5B994D-B875-43C2-8242-74F6DBCBF6E0}" type="sibTrans" cxnId="{075DEA54-6223-4C7E-AE2B-D17C60B69F14}">
      <dgm:prSet/>
      <dgm:spPr/>
      <dgm:t>
        <a:bodyPr/>
        <a:lstStyle/>
        <a:p>
          <a:endParaRPr lang="en-US"/>
        </a:p>
      </dgm:t>
    </dgm:pt>
    <dgm:pt modelId="{82F4173E-E81B-4874-B00A-9D620BE17D6F}">
      <dgm:prSet/>
      <dgm:spPr/>
      <dgm:t>
        <a:bodyPr/>
        <a:lstStyle/>
        <a:p>
          <a:r>
            <a:rPr lang="en-US" dirty="0"/>
            <a:t>On-site financial aid expert</a:t>
          </a:r>
        </a:p>
      </dgm:t>
    </dgm:pt>
    <dgm:pt modelId="{518AC3A0-1799-4064-818B-4EFE04189BBB}" type="parTrans" cxnId="{4248229A-97F0-4676-8568-101838944831}">
      <dgm:prSet/>
      <dgm:spPr/>
      <dgm:t>
        <a:bodyPr/>
        <a:lstStyle/>
        <a:p>
          <a:endParaRPr lang="en-US"/>
        </a:p>
      </dgm:t>
    </dgm:pt>
    <dgm:pt modelId="{1D796F72-F2BE-4261-B3CB-30E7A9EE1FFD}" type="sibTrans" cxnId="{4248229A-97F0-4676-8568-101838944831}">
      <dgm:prSet/>
      <dgm:spPr/>
      <dgm:t>
        <a:bodyPr/>
        <a:lstStyle/>
        <a:p>
          <a:endParaRPr lang="en-US"/>
        </a:p>
      </dgm:t>
    </dgm:pt>
    <dgm:pt modelId="{75329578-203E-4811-B005-C9521C1384A8}">
      <dgm:prSet/>
      <dgm:spPr/>
      <dgm:t>
        <a:bodyPr/>
        <a:lstStyle/>
        <a:p>
          <a:r>
            <a:rPr lang="en-US" dirty="0">
              <a:hlinkClick xmlns:r="http://schemas.openxmlformats.org/officeDocument/2006/relationships" r:id="" action="ppaction://noaction"/>
            </a:rPr>
            <a:t>http://readysetgrad.org/wasfa</a:t>
          </a:r>
          <a:r>
            <a:rPr lang="en-US" dirty="0"/>
            <a:t> </a:t>
          </a:r>
        </a:p>
      </dgm:t>
    </dgm:pt>
    <dgm:pt modelId="{8F2A4BF1-D033-4042-9A95-DD88D454A775}" type="parTrans" cxnId="{3CBDC044-1ED7-4449-8FF1-485E5E961A45}">
      <dgm:prSet/>
      <dgm:spPr/>
      <dgm:t>
        <a:bodyPr/>
        <a:lstStyle/>
        <a:p>
          <a:endParaRPr lang="en-US"/>
        </a:p>
      </dgm:t>
    </dgm:pt>
    <dgm:pt modelId="{1AC9CC2B-4722-478F-AFD3-353745D1267A}" type="sibTrans" cxnId="{3CBDC044-1ED7-4449-8FF1-485E5E961A45}">
      <dgm:prSet/>
      <dgm:spPr/>
      <dgm:t>
        <a:bodyPr/>
        <a:lstStyle/>
        <a:p>
          <a:endParaRPr lang="en-US"/>
        </a:p>
      </dgm:t>
    </dgm:pt>
    <dgm:pt modelId="{D047408F-77F5-484A-87A7-64B2AF16DB67}" type="pres">
      <dgm:prSet presAssocID="{CAB8EE4F-5E7B-47E9-ABCA-2812BC8D50EB}" presName="linear" presStyleCnt="0">
        <dgm:presLayoutVars>
          <dgm:animLvl val="lvl"/>
          <dgm:resizeHandles val="exact"/>
        </dgm:presLayoutVars>
      </dgm:prSet>
      <dgm:spPr/>
    </dgm:pt>
    <dgm:pt modelId="{F2BE46AA-03BF-46EF-972C-A3C2B594223C}" type="pres">
      <dgm:prSet presAssocID="{E1E7B8D7-4367-4056-ABD9-245AF31E91FF}" presName="parentText" presStyleLbl="node1" presStyleIdx="0" presStyleCnt="4">
        <dgm:presLayoutVars>
          <dgm:chMax val="0"/>
          <dgm:bulletEnabled val="1"/>
        </dgm:presLayoutVars>
      </dgm:prSet>
      <dgm:spPr/>
    </dgm:pt>
    <dgm:pt modelId="{C8D64420-C597-459B-B212-FE9F0AA14035}" type="pres">
      <dgm:prSet presAssocID="{F3EA4C90-E660-4C76-A3D4-49B0F6246664}" presName="spacer" presStyleCnt="0"/>
      <dgm:spPr/>
    </dgm:pt>
    <dgm:pt modelId="{AA5D805D-C05C-457C-94A1-1C9C728E4690}" type="pres">
      <dgm:prSet presAssocID="{FB7A4DDF-33A4-4EC8-AF62-594E176B8EC2}" presName="parentText" presStyleLbl="node1" presStyleIdx="1" presStyleCnt="4">
        <dgm:presLayoutVars>
          <dgm:chMax val="0"/>
          <dgm:bulletEnabled val="1"/>
        </dgm:presLayoutVars>
      </dgm:prSet>
      <dgm:spPr/>
    </dgm:pt>
    <dgm:pt modelId="{A2BBA0C4-DBD3-4E72-9297-5941ACDF1ABA}" type="pres">
      <dgm:prSet presAssocID="{448ED33F-7EBC-4E20-BC87-284FC84EDD4E}" presName="spacer" presStyleCnt="0"/>
      <dgm:spPr/>
    </dgm:pt>
    <dgm:pt modelId="{29058C1F-FF66-4403-81BD-C1845B46B720}" type="pres">
      <dgm:prSet presAssocID="{AF49B538-688B-4FB3-A555-6655DEB397A3}" presName="parentText" presStyleLbl="node1" presStyleIdx="2" presStyleCnt="4">
        <dgm:presLayoutVars>
          <dgm:chMax val="0"/>
          <dgm:bulletEnabled val="1"/>
        </dgm:presLayoutVars>
      </dgm:prSet>
      <dgm:spPr/>
    </dgm:pt>
    <dgm:pt modelId="{0295B62F-86E9-41F2-8C20-5F95A1D24AA5}" type="pres">
      <dgm:prSet presAssocID="{D5EEB8FC-C251-4C58-8BD6-5D180ABE79A2}" presName="spacer" presStyleCnt="0"/>
      <dgm:spPr/>
    </dgm:pt>
    <dgm:pt modelId="{837E61BE-BD6C-457E-BAC7-694297AD00AC}" type="pres">
      <dgm:prSet presAssocID="{9B198521-EEC3-45BD-A67C-276F5B8DCF9E}" presName="parentText" presStyleLbl="node1" presStyleIdx="3" presStyleCnt="4">
        <dgm:presLayoutVars>
          <dgm:chMax val="0"/>
          <dgm:bulletEnabled val="1"/>
        </dgm:presLayoutVars>
      </dgm:prSet>
      <dgm:spPr/>
    </dgm:pt>
    <dgm:pt modelId="{00A6AFAC-8B54-45F2-94C6-7210A252BF7D}" type="pres">
      <dgm:prSet presAssocID="{9B198521-EEC3-45BD-A67C-276F5B8DCF9E}" presName="childText" presStyleLbl="revTx" presStyleIdx="0" presStyleCnt="1">
        <dgm:presLayoutVars>
          <dgm:bulletEnabled val="1"/>
        </dgm:presLayoutVars>
      </dgm:prSet>
      <dgm:spPr/>
    </dgm:pt>
  </dgm:ptLst>
  <dgm:cxnLst>
    <dgm:cxn modelId="{1D5C250E-27F5-4E5B-9F7A-F8E96162A98C}" type="presOf" srcId="{CAB8EE4F-5E7B-47E9-ABCA-2812BC8D50EB}" destId="{D047408F-77F5-484A-87A7-64B2AF16DB67}" srcOrd="0" destOrd="0" presId="urn:microsoft.com/office/officeart/2005/8/layout/vList2"/>
    <dgm:cxn modelId="{3D3AFE1B-B176-421B-AF26-233746DFBAF2}" type="presOf" srcId="{75329578-203E-4811-B005-C9521C1384A8}" destId="{00A6AFAC-8B54-45F2-94C6-7210A252BF7D}" srcOrd="0" destOrd="1" presId="urn:microsoft.com/office/officeart/2005/8/layout/vList2"/>
    <dgm:cxn modelId="{7881FE25-B03D-43A3-ADAA-86AFEF0FD397}" type="presOf" srcId="{E1E7B8D7-4367-4056-ABD9-245AF31E91FF}" destId="{F2BE46AA-03BF-46EF-972C-A3C2B594223C}" srcOrd="0" destOrd="0" presId="urn:microsoft.com/office/officeart/2005/8/layout/vList2"/>
    <dgm:cxn modelId="{46CED93E-DDB0-42D4-909F-18F38CA916F0}" type="presOf" srcId="{82F4173E-E81B-4874-B00A-9D620BE17D6F}" destId="{00A6AFAC-8B54-45F2-94C6-7210A252BF7D}" srcOrd="0" destOrd="0" presId="urn:microsoft.com/office/officeart/2005/8/layout/vList2"/>
    <dgm:cxn modelId="{EEE23963-2CD3-4D14-87DC-1A63D5B73BC3}" type="presOf" srcId="{AF49B538-688B-4FB3-A555-6655DEB397A3}" destId="{29058C1F-FF66-4403-81BD-C1845B46B720}" srcOrd="0" destOrd="0" presId="urn:microsoft.com/office/officeart/2005/8/layout/vList2"/>
    <dgm:cxn modelId="{3CBDC044-1ED7-4449-8FF1-485E5E961A45}" srcId="{9B198521-EEC3-45BD-A67C-276F5B8DCF9E}" destId="{75329578-203E-4811-B005-C9521C1384A8}" srcOrd="1" destOrd="0" parTransId="{8F2A4BF1-D033-4042-9A95-DD88D454A775}" sibTransId="{1AC9CC2B-4722-478F-AFD3-353745D1267A}"/>
    <dgm:cxn modelId="{C7CBD949-69A6-4C3B-9E8E-9984711AF991}" type="presOf" srcId="{9B198521-EEC3-45BD-A67C-276F5B8DCF9E}" destId="{837E61BE-BD6C-457E-BAC7-694297AD00AC}" srcOrd="0" destOrd="0" presId="urn:microsoft.com/office/officeart/2005/8/layout/vList2"/>
    <dgm:cxn modelId="{075DEA54-6223-4C7E-AE2B-D17C60B69F14}" srcId="{CAB8EE4F-5E7B-47E9-ABCA-2812BC8D50EB}" destId="{9B198521-EEC3-45BD-A67C-276F5B8DCF9E}" srcOrd="3" destOrd="0" parTransId="{F6B1E5F6-A865-4162-99B1-92E405764725}" sibTransId="{6C5B994D-B875-43C2-8242-74F6DBCBF6E0}"/>
    <dgm:cxn modelId="{29C84F8B-D98A-4A56-833D-12A72FE45E76}" srcId="{CAB8EE4F-5E7B-47E9-ABCA-2812BC8D50EB}" destId="{E1E7B8D7-4367-4056-ABD9-245AF31E91FF}" srcOrd="0" destOrd="0" parTransId="{59524665-8C39-4F1E-83D5-32FF7FD2EB94}" sibTransId="{F3EA4C90-E660-4C76-A3D4-49B0F6246664}"/>
    <dgm:cxn modelId="{4248229A-97F0-4676-8568-101838944831}" srcId="{9B198521-EEC3-45BD-A67C-276F5B8DCF9E}" destId="{82F4173E-E81B-4874-B00A-9D620BE17D6F}" srcOrd="0" destOrd="0" parTransId="{518AC3A0-1799-4064-818B-4EFE04189BBB}" sibTransId="{1D796F72-F2BE-4261-B3CB-30E7A9EE1FFD}"/>
    <dgm:cxn modelId="{EB5DD9A3-D0E4-4480-988C-3048FE3EA688}" srcId="{CAB8EE4F-5E7B-47E9-ABCA-2812BC8D50EB}" destId="{AF49B538-688B-4FB3-A555-6655DEB397A3}" srcOrd="2" destOrd="0" parTransId="{EB9C1E1A-6E15-4982-833C-B442790DCD7E}" sibTransId="{D5EEB8FC-C251-4C58-8BD6-5D180ABE79A2}"/>
    <dgm:cxn modelId="{1BB7AEB1-FDF4-448E-8EE7-E280AA93EFEE}" srcId="{CAB8EE4F-5E7B-47E9-ABCA-2812BC8D50EB}" destId="{FB7A4DDF-33A4-4EC8-AF62-594E176B8EC2}" srcOrd="1" destOrd="0" parTransId="{3569E7A9-33DD-4924-8308-9512E4500F3C}" sibTransId="{448ED33F-7EBC-4E20-BC87-284FC84EDD4E}"/>
    <dgm:cxn modelId="{F8A624C6-73B5-400F-B93C-37925254D2C0}" type="presOf" srcId="{FB7A4DDF-33A4-4EC8-AF62-594E176B8EC2}" destId="{AA5D805D-C05C-457C-94A1-1C9C728E4690}" srcOrd="0" destOrd="0" presId="urn:microsoft.com/office/officeart/2005/8/layout/vList2"/>
    <dgm:cxn modelId="{D45FF94B-2A0B-40FC-A14D-6D1BB9FAD5BD}" type="presParOf" srcId="{D047408F-77F5-484A-87A7-64B2AF16DB67}" destId="{F2BE46AA-03BF-46EF-972C-A3C2B594223C}" srcOrd="0" destOrd="0" presId="urn:microsoft.com/office/officeart/2005/8/layout/vList2"/>
    <dgm:cxn modelId="{D52F6965-5E5F-4025-BAFF-8011CF102E29}" type="presParOf" srcId="{D047408F-77F5-484A-87A7-64B2AF16DB67}" destId="{C8D64420-C597-459B-B212-FE9F0AA14035}" srcOrd="1" destOrd="0" presId="urn:microsoft.com/office/officeart/2005/8/layout/vList2"/>
    <dgm:cxn modelId="{D3D7E723-D4CD-4B84-B04A-44897537037A}" type="presParOf" srcId="{D047408F-77F5-484A-87A7-64B2AF16DB67}" destId="{AA5D805D-C05C-457C-94A1-1C9C728E4690}" srcOrd="2" destOrd="0" presId="urn:microsoft.com/office/officeart/2005/8/layout/vList2"/>
    <dgm:cxn modelId="{8062CF57-8238-49B8-829C-64E13601A446}" type="presParOf" srcId="{D047408F-77F5-484A-87A7-64B2AF16DB67}" destId="{A2BBA0C4-DBD3-4E72-9297-5941ACDF1ABA}" srcOrd="3" destOrd="0" presId="urn:microsoft.com/office/officeart/2005/8/layout/vList2"/>
    <dgm:cxn modelId="{9E1B9582-6157-4259-A1A1-8BA66E84BCED}" type="presParOf" srcId="{D047408F-77F5-484A-87A7-64B2AF16DB67}" destId="{29058C1F-FF66-4403-81BD-C1845B46B720}" srcOrd="4" destOrd="0" presId="urn:microsoft.com/office/officeart/2005/8/layout/vList2"/>
    <dgm:cxn modelId="{5C8015ED-A257-4B37-B8A1-08CC7022CEC4}" type="presParOf" srcId="{D047408F-77F5-484A-87A7-64B2AF16DB67}" destId="{0295B62F-86E9-41F2-8C20-5F95A1D24AA5}" srcOrd="5" destOrd="0" presId="urn:microsoft.com/office/officeart/2005/8/layout/vList2"/>
    <dgm:cxn modelId="{B03BECF0-275C-4229-B3AD-02635022A5C9}" type="presParOf" srcId="{D047408F-77F5-484A-87A7-64B2AF16DB67}" destId="{837E61BE-BD6C-457E-BAC7-694297AD00AC}" srcOrd="6" destOrd="0" presId="urn:microsoft.com/office/officeart/2005/8/layout/vList2"/>
    <dgm:cxn modelId="{DDFF364A-2EF1-4432-BFCD-FBC7FFC19326}" type="presParOf" srcId="{D047408F-77F5-484A-87A7-64B2AF16DB67}" destId="{00A6AFAC-8B54-45F2-94C6-7210A252BF7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DDB57A4-AF6C-4491-960D-66F8E996E370}"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B70B6374-AEF8-4B54-968D-D7EF56C75104}">
      <dgm:prSet phldrT="[Text]"/>
      <dgm:spPr/>
      <dgm:t>
        <a:bodyPr/>
        <a:lstStyle/>
        <a:p>
          <a:r>
            <a:rPr lang="en-US" dirty="0">
              <a:latin typeface="Tw Cen MT" panose="020B0602020104020603" pitchFamily="34" charset="0"/>
            </a:rPr>
            <a:t>Non-citizens who meet Washington residency requirements (HB1079).</a:t>
          </a:r>
          <a:endParaRPr lang="en-US" dirty="0"/>
        </a:p>
      </dgm:t>
    </dgm:pt>
    <dgm:pt modelId="{D51F467E-1755-4185-B5CB-6FD566544698}" type="parTrans" cxnId="{F5CC54B0-1B19-4F85-8288-C0943F8EE999}">
      <dgm:prSet/>
      <dgm:spPr/>
      <dgm:t>
        <a:bodyPr/>
        <a:lstStyle/>
        <a:p>
          <a:endParaRPr lang="en-US"/>
        </a:p>
      </dgm:t>
    </dgm:pt>
    <dgm:pt modelId="{6FE96AC4-0479-4545-BF7B-262D93CAF0C7}" type="sibTrans" cxnId="{F5CC54B0-1B19-4F85-8288-C0943F8EE999}">
      <dgm:prSet/>
      <dgm:spPr/>
      <dgm:t>
        <a:bodyPr/>
        <a:lstStyle/>
        <a:p>
          <a:endParaRPr lang="en-US"/>
        </a:p>
      </dgm:t>
    </dgm:pt>
    <dgm:pt modelId="{B9965D34-6F71-447E-BE76-38733741F0ED}">
      <dgm:prSet phldrT="[Text]"/>
      <dgm:spPr/>
      <dgm:t>
        <a:bodyPr/>
        <a:lstStyle/>
        <a:p>
          <a:r>
            <a:rPr lang="en-US" dirty="0">
              <a:latin typeface="Tw Cen MT" panose="020B0602020104020603" pitchFamily="34" charset="0"/>
            </a:rPr>
            <a:t>Non-citizens with Deferred Action for Childhood Arrivals (DACA), a federal status(expired </a:t>
          </a:r>
          <a:r>
            <a:rPr lang="en-US">
              <a:latin typeface="Tw Cen MT" panose="020B0602020104020603" pitchFamily="34" charset="0"/>
            </a:rPr>
            <a:t>or not).</a:t>
          </a:r>
          <a:endParaRPr lang="en-US" dirty="0">
            <a:latin typeface="Tw Cen MT" panose="020B0602020104020603" pitchFamily="34" charset="0"/>
          </a:endParaRPr>
        </a:p>
      </dgm:t>
    </dgm:pt>
    <dgm:pt modelId="{F682FDDE-757E-4D91-8388-7A4647FC1E80}" type="parTrans" cxnId="{A9446810-8417-49FA-BCEE-ADC4714327C6}">
      <dgm:prSet/>
      <dgm:spPr/>
      <dgm:t>
        <a:bodyPr/>
        <a:lstStyle/>
        <a:p>
          <a:endParaRPr lang="en-US"/>
        </a:p>
      </dgm:t>
    </dgm:pt>
    <dgm:pt modelId="{EA5AECFF-00A3-4B0A-8F1F-E5B141CA9269}" type="sibTrans" cxnId="{A9446810-8417-49FA-BCEE-ADC4714327C6}">
      <dgm:prSet/>
      <dgm:spPr/>
      <dgm:t>
        <a:bodyPr/>
        <a:lstStyle/>
        <a:p>
          <a:endParaRPr lang="en-US"/>
        </a:p>
      </dgm:t>
    </dgm:pt>
    <dgm:pt modelId="{75A132D2-8545-4532-AA97-956DA80543B0}">
      <dgm:prSet phldrT="[Text]"/>
      <dgm:spPr/>
      <dgm:t>
        <a:bodyPr/>
        <a:lstStyle/>
        <a:p>
          <a:r>
            <a:rPr lang="en-US" dirty="0">
              <a:latin typeface="Tw Cen MT" panose="020B0602020104020603" pitchFamily="34" charset="0"/>
            </a:rPr>
            <a:t>Non-citizens who do not meet state residency requirements. </a:t>
          </a:r>
          <a:endParaRPr lang="en-US" dirty="0"/>
        </a:p>
      </dgm:t>
    </dgm:pt>
    <dgm:pt modelId="{76EFCC25-0A0E-423C-A3E0-C62585E21F12}" type="parTrans" cxnId="{0B57825D-A51A-4090-853B-3CB05DB27847}">
      <dgm:prSet/>
      <dgm:spPr/>
      <dgm:t>
        <a:bodyPr/>
        <a:lstStyle/>
        <a:p>
          <a:endParaRPr lang="en-US"/>
        </a:p>
      </dgm:t>
    </dgm:pt>
    <dgm:pt modelId="{141A9FAE-59F7-4C71-BBE7-FCC0BA6A9120}" type="sibTrans" cxnId="{0B57825D-A51A-4090-853B-3CB05DB27847}">
      <dgm:prSet/>
      <dgm:spPr/>
      <dgm:t>
        <a:bodyPr/>
        <a:lstStyle/>
        <a:p>
          <a:endParaRPr lang="en-US"/>
        </a:p>
      </dgm:t>
    </dgm:pt>
    <dgm:pt modelId="{16F883EC-EF0F-48B0-81CC-5126EA512433}" type="pres">
      <dgm:prSet presAssocID="{4DDB57A4-AF6C-4491-960D-66F8E996E370}" presName="Name0" presStyleCnt="0">
        <dgm:presLayoutVars>
          <dgm:chMax val="7"/>
          <dgm:chPref val="7"/>
          <dgm:dir/>
        </dgm:presLayoutVars>
      </dgm:prSet>
      <dgm:spPr/>
    </dgm:pt>
    <dgm:pt modelId="{9D0615F5-53A5-4689-8053-9D60F8A70886}" type="pres">
      <dgm:prSet presAssocID="{4DDB57A4-AF6C-4491-960D-66F8E996E370}" presName="Name1" presStyleCnt="0"/>
      <dgm:spPr/>
    </dgm:pt>
    <dgm:pt modelId="{D04726C3-B31E-4573-8BDC-E4EECB46BA99}" type="pres">
      <dgm:prSet presAssocID="{4DDB57A4-AF6C-4491-960D-66F8E996E370}" presName="cycle" presStyleCnt="0"/>
      <dgm:spPr/>
    </dgm:pt>
    <dgm:pt modelId="{71AD57C8-B563-4913-9FB0-A59A39356CA1}" type="pres">
      <dgm:prSet presAssocID="{4DDB57A4-AF6C-4491-960D-66F8E996E370}" presName="srcNode" presStyleLbl="node1" presStyleIdx="0" presStyleCnt="3"/>
      <dgm:spPr/>
    </dgm:pt>
    <dgm:pt modelId="{AF3FF8ED-9F20-4B58-A394-1C62CAAEC68A}" type="pres">
      <dgm:prSet presAssocID="{4DDB57A4-AF6C-4491-960D-66F8E996E370}" presName="conn" presStyleLbl="parChTrans1D2" presStyleIdx="0" presStyleCnt="1"/>
      <dgm:spPr/>
    </dgm:pt>
    <dgm:pt modelId="{E2B41726-8C65-4D96-831C-EEBF2E02DA04}" type="pres">
      <dgm:prSet presAssocID="{4DDB57A4-AF6C-4491-960D-66F8E996E370}" presName="extraNode" presStyleLbl="node1" presStyleIdx="0" presStyleCnt="3"/>
      <dgm:spPr/>
    </dgm:pt>
    <dgm:pt modelId="{FEFD0737-8582-4895-8A0D-36B47E80B69A}" type="pres">
      <dgm:prSet presAssocID="{4DDB57A4-AF6C-4491-960D-66F8E996E370}" presName="dstNode" presStyleLbl="node1" presStyleIdx="0" presStyleCnt="3"/>
      <dgm:spPr/>
    </dgm:pt>
    <dgm:pt modelId="{AEEE24B5-275F-4961-A2AC-71B9287E7055}" type="pres">
      <dgm:prSet presAssocID="{B70B6374-AEF8-4B54-968D-D7EF56C75104}" presName="text_1" presStyleLbl="node1" presStyleIdx="0" presStyleCnt="3">
        <dgm:presLayoutVars>
          <dgm:bulletEnabled val="1"/>
        </dgm:presLayoutVars>
      </dgm:prSet>
      <dgm:spPr/>
    </dgm:pt>
    <dgm:pt modelId="{2636C56E-7D06-46FE-B8B0-442715202927}" type="pres">
      <dgm:prSet presAssocID="{B70B6374-AEF8-4B54-968D-D7EF56C75104}" presName="accent_1" presStyleCnt="0"/>
      <dgm:spPr/>
    </dgm:pt>
    <dgm:pt modelId="{A064B5B8-ECEA-45CC-B205-FBE5DC64E511}" type="pres">
      <dgm:prSet presAssocID="{B70B6374-AEF8-4B54-968D-D7EF56C75104}" presName="accentRepeatNode" presStyleLbl="solidFgAcc1" presStyleIdx="0" presStyleCnt="3"/>
      <dgm:spPr/>
    </dgm:pt>
    <dgm:pt modelId="{A6B54D3A-4D11-48D4-B6B6-BA0FA6DBC579}" type="pres">
      <dgm:prSet presAssocID="{B9965D34-6F71-447E-BE76-38733741F0ED}" presName="text_2" presStyleLbl="node1" presStyleIdx="1" presStyleCnt="3">
        <dgm:presLayoutVars>
          <dgm:bulletEnabled val="1"/>
        </dgm:presLayoutVars>
      </dgm:prSet>
      <dgm:spPr/>
    </dgm:pt>
    <dgm:pt modelId="{7DFEF9BA-DB22-4019-8A61-8DBA35BB02C9}" type="pres">
      <dgm:prSet presAssocID="{B9965D34-6F71-447E-BE76-38733741F0ED}" presName="accent_2" presStyleCnt="0"/>
      <dgm:spPr/>
    </dgm:pt>
    <dgm:pt modelId="{53E9D62B-3D38-45CE-BBDD-AA0DC6CBA532}" type="pres">
      <dgm:prSet presAssocID="{B9965D34-6F71-447E-BE76-38733741F0ED}" presName="accentRepeatNode" presStyleLbl="solidFgAcc1" presStyleIdx="1" presStyleCnt="3"/>
      <dgm:spPr/>
    </dgm:pt>
    <dgm:pt modelId="{43025BF3-AB36-435B-A31F-50066A4B7C06}" type="pres">
      <dgm:prSet presAssocID="{75A132D2-8545-4532-AA97-956DA80543B0}" presName="text_3" presStyleLbl="node1" presStyleIdx="2" presStyleCnt="3">
        <dgm:presLayoutVars>
          <dgm:bulletEnabled val="1"/>
        </dgm:presLayoutVars>
      </dgm:prSet>
      <dgm:spPr/>
    </dgm:pt>
    <dgm:pt modelId="{0EDDCAF5-1598-492D-A58E-9EAAF7991BC9}" type="pres">
      <dgm:prSet presAssocID="{75A132D2-8545-4532-AA97-956DA80543B0}" presName="accent_3" presStyleCnt="0"/>
      <dgm:spPr/>
    </dgm:pt>
    <dgm:pt modelId="{00EC4333-8187-40D2-AE24-BC8B0A87D55E}" type="pres">
      <dgm:prSet presAssocID="{75A132D2-8545-4532-AA97-956DA80543B0}" presName="accentRepeatNode" presStyleLbl="solidFgAcc1" presStyleIdx="2" presStyleCnt="3"/>
      <dgm:spPr/>
    </dgm:pt>
  </dgm:ptLst>
  <dgm:cxnLst>
    <dgm:cxn modelId="{A9446810-8417-49FA-BCEE-ADC4714327C6}" srcId="{4DDB57A4-AF6C-4491-960D-66F8E996E370}" destId="{B9965D34-6F71-447E-BE76-38733741F0ED}" srcOrd="1" destOrd="0" parTransId="{F682FDDE-757E-4D91-8388-7A4647FC1E80}" sibTransId="{EA5AECFF-00A3-4B0A-8F1F-E5B141CA9269}"/>
    <dgm:cxn modelId="{0B57825D-A51A-4090-853B-3CB05DB27847}" srcId="{4DDB57A4-AF6C-4491-960D-66F8E996E370}" destId="{75A132D2-8545-4532-AA97-956DA80543B0}" srcOrd="2" destOrd="0" parTransId="{76EFCC25-0A0E-423C-A3E0-C62585E21F12}" sibTransId="{141A9FAE-59F7-4C71-BBE7-FCC0BA6A9120}"/>
    <dgm:cxn modelId="{2971A680-4AAA-4C46-9DFB-14BC74F8FA7E}" type="presOf" srcId="{75A132D2-8545-4532-AA97-956DA80543B0}" destId="{43025BF3-AB36-435B-A31F-50066A4B7C06}" srcOrd="0" destOrd="0" presId="urn:microsoft.com/office/officeart/2008/layout/VerticalCurvedList"/>
    <dgm:cxn modelId="{3333F6A7-31FC-425F-9DC4-0A73D98FD7BA}" type="presOf" srcId="{6FE96AC4-0479-4545-BF7B-262D93CAF0C7}" destId="{AF3FF8ED-9F20-4B58-A394-1C62CAAEC68A}" srcOrd="0" destOrd="0" presId="urn:microsoft.com/office/officeart/2008/layout/VerticalCurvedList"/>
    <dgm:cxn modelId="{F5CC54B0-1B19-4F85-8288-C0943F8EE999}" srcId="{4DDB57A4-AF6C-4491-960D-66F8E996E370}" destId="{B70B6374-AEF8-4B54-968D-D7EF56C75104}" srcOrd="0" destOrd="0" parTransId="{D51F467E-1755-4185-B5CB-6FD566544698}" sibTransId="{6FE96AC4-0479-4545-BF7B-262D93CAF0C7}"/>
    <dgm:cxn modelId="{8A643BDE-E36C-42DF-903B-193C4B17D14C}" type="presOf" srcId="{B9965D34-6F71-447E-BE76-38733741F0ED}" destId="{A6B54D3A-4D11-48D4-B6B6-BA0FA6DBC579}" srcOrd="0" destOrd="0" presId="urn:microsoft.com/office/officeart/2008/layout/VerticalCurvedList"/>
    <dgm:cxn modelId="{9819A9EA-02F4-4109-BF82-FAE1BB11ED33}" type="presOf" srcId="{4DDB57A4-AF6C-4491-960D-66F8E996E370}" destId="{16F883EC-EF0F-48B0-81CC-5126EA512433}" srcOrd="0" destOrd="0" presId="urn:microsoft.com/office/officeart/2008/layout/VerticalCurvedList"/>
    <dgm:cxn modelId="{D8631FF6-87EC-45F6-8327-D58707785C81}" type="presOf" srcId="{B70B6374-AEF8-4B54-968D-D7EF56C75104}" destId="{AEEE24B5-275F-4961-A2AC-71B9287E7055}" srcOrd="0" destOrd="0" presId="urn:microsoft.com/office/officeart/2008/layout/VerticalCurvedList"/>
    <dgm:cxn modelId="{A78E5A08-F391-41E6-8BE8-4DDC2B403498}" type="presParOf" srcId="{16F883EC-EF0F-48B0-81CC-5126EA512433}" destId="{9D0615F5-53A5-4689-8053-9D60F8A70886}" srcOrd="0" destOrd="0" presId="urn:microsoft.com/office/officeart/2008/layout/VerticalCurvedList"/>
    <dgm:cxn modelId="{704EC7C4-2540-4FE8-970A-F9B966F91178}" type="presParOf" srcId="{9D0615F5-53A5-4689-8053-9D60F8A70886}" destId="{D04726C3-B31E-4573-8BDC-E4EECB46BA99}" srcOrd="0" destOrd="0" presId="urn:microsoft.com/office/officeart/2008/layout/VerticalCurvedList"/>
    <dgm:cxn modelId="{57861E6B-25C8-4889-9133-E0F81AF968D7}" type="presParOf" srcId="{D04726C3-B31E-4573-8BDC-E4EECB46BA99}" destId="{71AD57C8-B563-4913-9FB0-A59A39356CA1}" srcOrd="0" destOrd="0" presId="urn:microsoft.com/office/officeart/2008/layout/VerticalCurvedList"/>
    <dgm:cxn modelId="{423907CA-A619-410B-9D29-E0BA222795C2}" type="presParOf" srcId="{D04726C3-B31E-4573-8BDC-E4EECB46BA99}" destId="{AF3FF8ED-9F20-4B58-A394-1C62CAAEC68A}" srcOrd="1" destOrd="0" presId="urn:microsoft.com/office/officeart/2008/layout/VerticalCurvedList"/>
    <dgm:cxn modelId="{9FE18613-007A-43CF-96A5-881FA597D78C}" type="presParOf" srcId="{D04726C3-B31E-4573-8BDC-E4EECB46BA99}" destId="{E2B41726-8C65-4D96-831C-EEBF2E02DA04}" srcOrd="2" destOrd="0" presId="urn:microsoft.com/office/officeart/2008/layout/VerticalCurvedList"/>
    <dgm:cxn modelId="{BA1F85F7-C070-4692-969E-13AE689564B5}" type="presParOf" srcId="{D04726C3-B31E-4573-8BDC-E4EECB46BA99}" destId="{FEFD0737-8582-4895-8A0D-36B47E80B69A}" srcOrd="3" destOrd="0" presId="urn:microsoft.com/office/officeart/2008/layout/VerticalCurvedList"/>
    <dgm:cxn modelId="{18C61C37-4699-4569-B417-39B3FB5E0E83}" type="presParOf" srcId="{9D0615F5-53A5-4689-8053-9D60F8A70886}" destId="{AEEE24B5-275F-4961-A2AC-71B9287E7055}" srcOrd="1" destOrd="0" presId="urn:microsoft.com/office/officeart/2008/layout/VerticalCurvedList"/>
    <dgm:cxn modelId="{55A6E5CB-EB91-406A-8460-69494CFCD141}" type="presParOf" srcId="{9D0615F5-53A5-4689-8053-9D60F8A70886}" destId="{2636C56E-7D06-46FE-B8B0-442715202927}" srcOrd="2" destOrd="0" presId="urn:microsoft.com/office/officeart/2008/layout/VerticalCurvedList"/>
    <dgm:cxn modelId="{53EDCE65-C72A-4057-A360-AC1EB3140EDB}" type="presParOf" srcId="{2636C56E-7D06-46FE-B8B0-442715202927}" destId="{A064B5B8-ECEA-45CC-B205-FBE5DC64E511}" srcOrd="0" destOrd="0" presId="urn:microsoft.com/office/officeart/2008/layout/VerticalCurvedList"/>
    <dgm:cxn modelId="{BF1DAA58-F065-46E4-B406-ED5BA244B5C5}" type="presParOf" srcId="{9D0615F5-53A5-4689-8053-9D60F8A70886}" destId="{A6B54D3A-4D11-48D4-B6B6-BA0FA6DBC579}" srcOrd="3" destOrd="0" presId="urn:microsoft.com/office/officeart/2008/layout/VerticalCurvedList"/>
    <dgm:cxn modelId="{95A0582D-A8CF-4668-B9DE-3F98254ABF33}" type="presParOf" srcId="{9D0615F5-53A5-4689-8053-9D60F8A70886}" destId="{7DFEF9BA-DB22-4019-8A61-8DBA35BB02C9}" srcOrd="4" destOrd="0" presId="urn:microsoft.com/office/officeart/2008/layout/VerticalCurvedList"/>
    <dgm:cxn modelId="{25D0DEB8-AED1-4547-BB78-2E0DA3E0E785}" type="presParOf" srcId="{7DFEF9BA-DB22-4019-8A61-8DBA35BB02C9}" destId="{53E9D62B-3D38-45CE-BBDD-AA0DC6CBA532}" srcOrd="0" destOrd="0" presId="urn:microsoft.com/office/officeart/2008/layout/VerticalCurvedList"/>
    <dgm:cxn modelId="{C286F0A6-2109-4873-8E0C-88076A5BF618}" type="presParOf" srcId="{9D0615F5-53A5-4689-8053-9D60F8A70886}" destId="{43025BF3-AB36-435B-A31F-50066A4B7C06}" srcOrd="5" destOrd="0" presId="urn:microsoft.com/office/officeart/2008/layout/VerticalCurvedList"/>
    <dgm:cxn modelId="{4134AC12-086B-4024-B558-0D33E96BE9D6}" type="presParOf" srcId="{9D0615F5-53A5-4689-8053-9D60F8A70886}" destId="{0EDDCAF5-1598-492D-A58E-9EAAF7991BC9}" srcOrd="6" destOrd="0" presId="urn:microsoft.com/office/officeart/2008/layout/VerticalCurvedList"/>
    <dgm:cxn modelId="{E5814ABD-78A8-4AF5-9A61-7B66FFEC296B}" type="presParOf" srcId="{0EDDCAF5-1598-492D-A58E-9EAAF7991BC9}" destId="{00EC4333-8187-40D2-AE24-BC8B0A87D55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81B89AD-3F73-4990-9D74-E8ADE629666B}"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D65A3CC5-8590-4BFD-8DF2-29C9B465C4E1}">
      <dgm:prSet phldrT="[Text]"/>
      <dgm:spPr/>
      <dgm:t>
        <a:bodyPr/>
        <a:lstStyle/>
        <a:p>
          <a:r>
            <a:rPr lang="en-US" b="1" dirty="0">
              <a:latin typeface="+mj-lt"/>
            </a:rPr>
            <a:t>WASFA follow up</a:t>
          </a:r>
          <a:endParaRPr lang="en-US" dirty="0">
            <a:latin typeface="+mj-lt"/>
          </a:endParaRPr>
        </a:p>
      </dgm:t>
    </dgm:pt>
    <dgm:pt modelId="{F2AEE115-7E29-4463-82E6-A2DF7567C7CB}" type="parTrans" cxnId="{CE220BB7-2078-4310-8738-BA589720ACDD}">
      <dgm:prSet/>
      <dgm:spPr/>
      <dgm:t>
        <a:bodyPr/>
        <a:lstStyle/>
        <a:p>
          <a:endParaRPr lang="en-US"/>
        </a:p>
      </dgm:t>
    </dgm:pt>
    <dgm:pt modelId="{D53FD6B6-CC5C-4AD5-9892-7E8A4546E29C}" type="sibTrans" cxnId="{CE220BB7-2078-4310-8738-BA589720ACDD}">
      <dgm:prSet/>
      <dgm:spPr/>
      <dgm:t>
        <a:bodyPr/>
        <a:lstStyle/>
        <a:p>
          <a:endParaRPr lang="en-US"/>
        </a:p>
      </dgm:t>
    </dgm:pt>
    <dgm:pt modelId="{1DB9A621-A1D8-42AD-9F5F-E2AE1F57089D}">
      <dgm:prSet/>
      <dgm:spPr/>
      <dgm:t>
        <a:bodyPr/>
        <a:lstStyle/>
        <a:p>
          <a:r>
            <a:rPr lang="en-US" dirty="0">
              <a:solidFill>
                <a:schemeClr val="tx1"/>
              </a:solidFill>
              <a:latin typeface="+mj-lt"/>
            </a:rPr>
            <a:t>Update colleges (if applicable).</a:t>
          </a:r>
        </a:p>
      </dgm:t>
    </dgm:pt>
    <dgm:pt modelId="{9B1AB07E-978C-432B-9971-6D21B743A425}" type="parTrans" cxnId="{D16426C1-E77A-4563-951F-DC7C800AC8E5}">
      <dgm:prSet/>
      <dgm:spPr/>
      <dgm:t>
        <a:bodyPr/>
        <a:lstStyle/>
        <a:p>
          <a:endParaRPr lang="en-US"/>
        </a:p>
      </dgm:t>
    </dgm:pt>
    <dgm:pt modelId="{56091501-1374-470B-9975-064738A51A4D}" type="sibTrans" cxnId="{D16426C1-E77A-4563-951F-DC7C800AC8E5}">
      <dgm:prSet/>
      <dgm:spPr/>
      <dgm:t>
        <a:bodyPr/>
        <a:lstStyle/>
        <a:p>
          <a:endParaRPr lang="en-US"/>
        </a:p>
      </dgm:t>
    </dgm:pt>
    <dgm:pt modelId="{3262C2F3-E5CB-418F-9C31-33CEB313C703}">
      <dgm:prSet/>
      <dgm:spPr/>
      <dgm:t>
        <a:bodyPr/>
        <a:lstStyle/>
        <a:p>
          <a:r>
            <a:rPr lang="en-US" b="1" dirty="0">
              <a:latin typeface="+mj-lt"/>
            </a:rPr>
            <a:t>Scholarships</a:t>
          </a:r>
        </a:p>
      </dgm:t>
    </dgm:pt>
    <dgm:pt modelId="{6E165511-F5B0-4210-B004-9BB1724C1457}" type="parTrans" cxnId="{7D95A29B-4528-4B7A-88AF-DC9D5C235C89}">
      <dgm:prSet/>
      <dgm:spPr/>
      <dgm:t>
        <a:bodyPr/>
        <a:lstStyle/>
        <a:p>
          <a:endParaRPr lang="en-US"/>
        </a:p>
      </dgm:t>
    </dgm:pt>
    <dgm:pt modelId="{8EB237BF-F4B3-44DE-B5E5-E76BBDC72EC8}" type="sibTrans" cxnId="{7D95A29B-4528-4B7A-88AF-DC9D5C235C89}">
      <dgm:prSet/>
      <dgm:spPr/>
      <dgm:t>
        <a:bodyPr/>
        <a:lstStyle/>
        <a:p>
          <a:endParaRPr lang="en-US"/>
        </a:p>
      </dgm:t>
    </dgm:pt>
    <dgm:pt modelId="{BF029153-58F8-42CA-970C-30AE7C2393BF}">
      <dgm:prSet/>
      <dgm:spPr/>
      <dgm:t>
        <a:bodyPr/>
        <a:lstStyle/>
        <a:p>
          <a:r>
            <a:rPr lang="en-US" dirty="0">
              <a:solidFill>
                <a:schemeClr val="tx1"/>
              </a:solidFill>
              <a:latin typeface="+mj-lt"/>
            </a:rPr>
            <a:t>Use thewashboard.org to search and apply for scholarships.</a:t>
          </a:r>
        </a:p>
      </dgm:t>
    </dgm:pt>
    <dgm:pt modelId="{59C732EF-9465-4999-BABE-2C6FB3C3BCA1}" type="parTrans" cxnId="{19EF3585-E76F-4722-9587-F9A5BAFAADBC}">
      <dgm:prSet/>
      <dgm:spPr/>
      <dgm:t>
        <a:bodyPr/>
        <a:lstStyle/>
        <a:p>
          <a:endParaRPr lang="en-US"/>
        </a:p>
      </dgm:t>
    </dgm:pt>
    <dgm:pt modelId="{6F211C7A-B018-4888-8E19-5B0F2920628E}" type="sibTrans" cxnId="{19EF3585-E76F-4722-9587-F9A5BAFAADBC}">
      <dgm:prSet/>
      <dgm:spPr/>
      <dgm:t>
        <a:bodyPr/>
        <a:lstStyle/>
        <a:p>
          <a:endParaRPr lang="en-US"/>
        </a:p>
      </dgm:t>
    </dgm:pt>
    <dgm:pt modelId="{09A6FE77-E71D-41CA-B3F8-74C367B4CD82}">
      <dgm:prSet/>
      <dgm:spPr/>
      <dgm:t>
        <a:bodyPr/>
        <a:lstStyle/>
        <a:p>
          <a:r>
            <a:rPr lang="en-US" b="1" dirty="0">
              <a:latin typeface="+mj-lt"/>
            </a:rPr>
            <a:t>Colleges</a:t>
          </a:r>
        </a:p>
      </dgm:t>
    </dgm:pt>
    <dgm:pt modelId="{8286034B-1442-4028-A49C-12D15D252EE6}" type="parTrans" cxnId="{2A4D23E4-7217-466E-8A17-DAB7A81123A4}">
      <dgm:prSet/>
      <dgm:spPr/>
      <dgm:t>
        <a:bodyPr/>
        <a:lstStyle/>
        <a:p>
          <a:endParaRPr lang="en-US"/>
        </a:p>
      </dgm:t>
    </dgm:pt>
    <dgm:pt modelId="{790263D6-FB36-47B9-8955-A3FA8506C090}" type="sibTrans" cxnId="{2A4D23E4-7217-466E-8A17-DAB7A81123A4}">
      <dgm:prSet/>
      <dgm:spPr/>
      <dgm:t>
        <a:bodyPr/>
        <a:lstStyle/>
        <a:p>
          <a:endParaRPr lang="en-US"/>
        </a:p>
      </dgm:t>
    </dgm:pt>
    <dgm:pt modelId="{3B547FB7-E5D9-4FA4-991B-06EF83FD5518}">
      <dgm:prSet/>
      <dgm:spPr/>
      <dgm:t>
        <a:bodyPr/>
        <a:lstStyle/>
        <a:p>
          <a:r>
            <a:rPr lang="en-US" dirty="0">
              <a:solidFill>
                <a:schemeClr val="tx1"/>
              </a:solidFill>
              <a:latin typeface="+mj-lt"/>
            </a:rPr>
            <a:t>Keep an eye out for financial aid letters and requests. </a:t>
          </a:r>
        </a:p>
      </dgm:t>
    </dgm:pt>
    <dgm:pt modelId="{952007B9-55EB-48C7-A8B0-8ED02E6EBB29}" type="parTrans" cxnId="{25AA37AD-E170-49DE-A464-322AA483C7B6}">
      <dgm:prSet/>
      <dgm:spPr/>
      <dgm:t>
        <a:bodyPr/>
        <a:lstStyle/>
        <a:p>
          <a:endParaRPr lang="en-US"/>
        </a:p>
      </dgm:t>
    </dgm:pt>
    <dgm:pt modelId="{B164F85F-DFBF-4B41-958A-BCE71E675409}" type="sibTrans" cxnId="{25AA37AD-E170-49DE-A464-322AA483C7B6}">
      <dgm:prSet/>
      <dgm:spPr/>
      <dgm:t>
        <a:bodyPr/>
        <a:lstStyle/>
        <a:p>
          <a:endParaRPr lang="en-US"/>
        </a:p>
      </dgm:t>
    </dgm:pt>
    <dgm:pt modelId="{A1634A16-4D28-4FC7-B2EF-C725B2A5CF0B}">
      <dgm:prSet/>
      <dgm:spPr/>
      <dgm:t>
        <a:bodyPr/>
        <a:lstStyle/>
        <a:p>
          <a:r>
            <a:rPr lang="en-US" dirty="0">
              <a:solidFill>
                <a:schemeClr val="tx1"/>
              </a:solidFill>
              <a:latin typeface="+mj-lt"/>
            </a:rPr>
            <a:t>File any additional, college-specific financial aid documents as needed.</a:t>
          </a:r>
        </a:p>
      </dgm:t>
    </dgm:pt>
    <dgm:pt modelId="{7868C6DE-D653-4041-9F54-1E816E932955}" type="parTrans" cxnId="{045E167A-209C-4D52-89B6-C7A99E42550D}">
      <dgm:prSet/>
      <dgm:spPr/>
      <dgm:t>
        <a:bodyPr/>
        <a:lstStyle/>
        <a:p>
          <a:endParaRPr lang="en-US"/>
        </a:p>
      </dgm:t>
    </dgm:pt>
    <dgm:pt modelId="{EF2EBB67-E790-4DBD-BEE0-F4BFD71C4B31}" type="sibTrans" cxnId="{045E167A-209C-4D52-89B6-C7A99E42550D}">
      <dgm:prSet/>
      <dgm:spPr/>
      <dgm:t>
        <a:bodyPr/>
        <a:lstStyle/>
        <a:p>
          <a:endParaRPr lang="en-US"/>
        </a:p>
      </dgm:t>
    </dgm:pt>
    <dgm:pt modelId="{89BCEBCF-5EBF-46BE-92E6-990AD10AF270}">
      <dgm:prSet/>
      <dgm:spPr/>
      <dgm:t>
        <a:bodyPr/>
        <a:lstStyle/>
        <a:p>
          <a:r>
            <a:rPr lang="en-US" dirty="0">
              <a:solidFill>
                <a:schemeClr val="tx1"/>
              </a:solidFill>
              <a:latin typeface="+mj-lt"/>
            </a:rPr>
            <a:t>Respond by May 1 (some institutions) or school deadlines to accept aid.</a:t>
          </a:r>
        </a:p>
      </dgm:t>
    </dgm:pt>
    <dgm:pt modelId="{17593FD8-783C-40B5-9568-F24AB15F3416}" type="parTrans" cxnId="{171676E4-2E36-4E9F-A1CC-BD8A9EC72876}">
      <dgm:prSet/>
      <dgm:spPr/>
      <dgm:t>
        <a:bodyPr/>
        <a:lstStyle/>
        <a:p>
          <a:endParaRPr lang="en-US"/>
        </a:p>
      </dgm:t>
    </dgm:pt>
    <dgm:pt modelId="{C1898F04-2A77-448F-AA2B-4C0401ABA01B}" type="sibTrans" cxnId="{171676E4-2E36-4E9F-A1CC-BD8A9EC72876}">
      <dgm:prSet/>
      <dgm:spPr/>
      <dgm:t>
        <a:bodyPr/>
        <a:lstStyle/>
        <a:p>
          <a:endParaRPr lang="en-US"/>
        </a:p>
      </dgm:t>
    </dgm:pt>
    <dgm:pt modelId="{70108507-5E57-4A25-A8C3-AE3540AEE69F}">
      <dgm:prSet/>
      <dgm:spPr/>
      <dgm:t>
        <a:bodyPr/>
        <a:lstStyle/>
        <a:p>
          <a:r>
            <a:rPr lang="en-US" dirty="0">
              <a:solidFill>
                <a:schemeClr val="tx1"/>
              </a:solidFill>
              <a:latin typeface="+mj-lt"/>
            </a:rPr>
            <a:t>Have parent digitally sign and submit (if applicable).</a:t>
          </a:r>
        </a:p>
      </dgm:t>
    </dgm:pt>
    <dgm:pt modelId="{6CA735CD-1576-4F19-AC14-E92599126545}" type="parTrans" cxnId="{C1036D16-4234-4564-800D-3D62DA5CD4B0}">
      <dgm:prSet/>
      <dgm:spPr/>
      <dgm:t>
        <a:bodyPr/>
        <a:lstStyle/>
        <a:p>
          <a:endParaRPr lang="en-US"/>
        </a:p>
      </dgm:t>
    </dgm:pt>
    <dgm:pt modelId="{4F3C13A7-F1A5-4754-A6CE-D1C91D209E8A}" type="sibTrans" cxnId="{C1036D16-4234-4564-800D-3D62DA5CD4B0}">
      <dgm:prSet/>
      <dgm:spPr/>
      <dgm:t>
        <a:bodyPr/>
        <a:lstStyle/>
        <a:p>
          <a:endParaRPr lang="en-US"/>
        </a:p>
      </dgm:t>
    </dgm:pt>
    <dgm:pt modelId="{7B5D9136-54C7-467A-B9E3-B1EED995F08F}">
      <dgm:prSet phldrT="[Text]"/>
      <dgm:spPr/>
      <dgm:t>
        <a:bodyPr/>
        <a:lstStyle/>
        <a:p>
          <a:r>
            <a:rPr lang="en-US" dirty="0">
              <a:solidFill>
                <a:schemeClr val="tx1"/>
              </a:solidFill>
              <a:latin typeface="+mj-lt"/>
            </a:rPr>
            <a:t>Beyond 1079</a:t>
          </a:r>
        </a:p>
      </dgm:t>
    </dgm:pt>
    <dgm:pt modelId="{23808E79-B54C-46A4-93E9-7AEA4B22836F}" type="parTrans" cxnId="{9B0C1813-C19C-4C8C-B411-2C0EF61B31E6}">
      <dgm:prSet/>
      <dgm:spPr/>
    </dgm:pt>
    <dgm:pt modelId="{48D3905C-39B5-4CFB-975C-B96DE00594B4}" type="sibTrans" cxnId="{9B0C1813-C19C-4C8C-B411-2C0EF61B31E6}">
      <dgm:prSet/>
      <dgm:spPr/>
    </dgm:pt>
    <dgm:pt modelId="{DCCD3BF4-7600-49FD-9C66-089B65BAD9E0}" type="pres">
      <dgm:prSet presAssocID="{F81B89AD-3F73-4990-9D74-E8ADE629666B}" presName="linear" presStyleCnt="0">
        <dgm:presLayoutVars>
          <dgm:animLvl val="lvl"/>
          <dgm:resizeHandles val="exact"/>
        </dgm:presLayoutVars>
      </dgm:prSet>
      <dgm:spPr/>
    </dgm:pt>
    <dgm:pt modelId="{46A3AFAA-53F2-4C54-B9E3-FA8B49733DE0}" type="pres">
      <dgm:prSet presAssocID="{D65A3CC5-8590-4BFD-8DF2-29C9B465C4E1}" presName="parentText" presStyleLbl="node1" presStyleIdx="0" presStyleCnt="3">
        <dgm:presLayoutVars>
          <dgm:chMax val="0"/>
          <dgm:bulletEnabled val="1"/>
        </dgm:presLayoutVars>
      </dgm:prSet>
      <dgm:spPr/>
    </dgm:pt>
    <dgm:pt modelId="{BF138AA0-5502-497B-9C4D-98F7D5EC4CE2}" type="pres">
      <dgm:prSet presAssocID="{D65A3CC5-8590-4BFD-8DF2-29C9B465C4E1}" presName="childText" presStyleLbl="revTx" presStyleIdx="0" presStyleCnt="3">
        <dgm:presLayoutVars>
          <dgm:bulletEnabled val="1"/>
        </dgm:presLayoutVars>
      </dgm:prSet>
      <dgm:spPr/>
    </dgm:pt>
    <dgm:pt modelId="{2099A795-71E5-4A02-A6E5-DC626EEF8EB1}" type="pres">
      <dgm:prSet presAssocID="{3262C2F3-E5CB-418F-9C31-33CEB313C703}" presName="parentText" presStyleLbl="node1" presStyleIdx="1" presStyleCnt="3">
        <dgm:presLayoutVars>
          <dgm:chMax val="0"/>
          <dgm:bulletEnabled val="1"/>
        </dgm:presLayoutVars>
      </dgm:prSet>
      <dgm:spPr/>
    </dgm:pt>
    <dgm:pt modelId="{1916CE61-746D-47C9-BB0B-FE8E513C8842}" type="pres">
      <dgm:prSet presAssocID="{3262C2F3-E5CB-418F-9C31-33CEB313C703}" presName="childText" presStyleLbl="revTx" presStyleIdx="1" presStyleCnt="3">
        <dgm:presLayoutVars>
          <dgm:bulletEnabled val="1"/>
        </dgm:presLayoutVars>
      </dgm:prSet>
      <dgm:spPr/>
    </dgm:pt>
    <dgm:pt modelId="{B5556ADA-735F-4649-B9B9-6CA786496CB1}" type="pres">
      <dgm:prSet presAssocID="{09A6FE77-E71D-41CA-B3F8-74C367B4CD82}" presName="parentText" presStyleLbl="node1" presStyleIdx="2" presStyleCnt="3">
        <dgm:presLayoutVars>
          <dgm:chMax val="0"/>
          <dgm:bulletEnabled val="1"/>
        </dgm:presLayoutVars>
      </dgm:prSet>
      <dgm:spPr/>
    </dgm:pt>
    <dgm:pt modelId="{EEA0FB78-A39F-4CFC-A2B8-BE368588EEC0}" type="pres">
      <dgm:prSet presAssocID="{09A6FE77-E71D-41CA-B3F8-74C367B4CD82}" presName="childText" presStyleLbl="revTx" presStyleIdx="2" presStyleCnt="3">
        <dgm:presLayoutVars>
          <dgm:bulletEnabled val="1"/>
        </dgm:presLayoutVars>
      </dgm:prSet>
      <dgm:spPr/>
    </dgm:pt>
  </dgm:ptLst>
  <dgm:cxnLst>
    <dgm:cxn modelId="{F4F8090C-8F92-42C8-9456-8F5DF8E09407}" type="presOf" srcId="{1DB9A621-A1D8-42AD-9F5F-E2AE1F57089D}" destId="{BF138AA0-5502-497B-9C4D-98F7D5EC4CE2}" srcOrd="0" destOrd="1" presId="urn:microsoft.com/office/officeart/2005/8/layout/vList2"/>
    <dgm:cxn modelId="{F3053C10-5D8F-49F8-A124-5AA8D45D33E3}" type="presOf" srcId="{70108507-5E57-4A25-A8C3-AE3540AEE69F}" destId="{BF138AA0-5502-497B-9C4D-98F7D5EC4CE2}" srcOrd="0" destOrd="0" presId="urn:microsoft.com/office/officeart/2005/8/layout/vList2"/>
    <dgm:cxn modelId="{9B0C1813-C19C-4C8C-B411-2C0EF61B31E6}" srcId="{3262C2F3-E5CB-418F-9C31-33CEB313C703}" destId="{7B5D9136-54C7-467A-B9E3-B1EED995F08F}" srcOrd="1" destOrd="0" parTransId="{23808E79-B54C-46A4-93E9-7AEA4B22836F}" sibTransId="{48D3905C-39B5-4CFB-975C-B96DE00594B4}"/>
    <dgm:cxn modelId="{C1036D16-4234-4564-800D-3D62DA5CD4B0}" srcId="{D65A3CC5-8590-4BFD-8DF2-29C9B465C4E1}" destId="{70108507-5E57-4A25-A8C3-AE3540AEE69F}" srcOrd="0" destOrd="0" parTransId="{6CA735CD-1576-4F19-AC14-E92599126545}" sibTransId="{4F3C13A7-F1A5-4754-A6CE-D1C91D209E8A}"/>
    <dgm:cxn modelId="{39AE2F28-444C-4ACB-AEE5-B71B8AC580C6}" type="presOf" srcId="{3262C2F3-E5CB-418F-9C31-33CEB313C703}" destId="{2099A795-71E5-4A02-A6E5-DC626EEF8EB1}" srcOrd="0" destOrd="0" presId="urn:microsoft.com/office/officeart/2005/8/layout/vList2"/>
    <dgm:cxn modelId="{D8A6B32B-D941-4A21-9674-72230F14FAD7}" type="presOf" srcId="{BF029153-58F8-42CA-970C-30AE7C2393BF}" destId="{1916CE61-746D-47C9-BB0B-FE8E513C8842}" srcOrd="0" destOrd="0" presId="urn:microsoft.com/office/officeart/2005/8/layout/vList2"/>
    <dgm:cxn modelId="{045E167A-209C-4D52-89B6-C7A99E42550D}" srcId="{09A6FE77-E71D-41CA-B3F8-74C367B4CD82}" destId="{A1634A16-4D28-4FC7-B2EF-C725B2A5CF0B}" srcOrd="1" destOrd="0" parTransId="{7868C6DE-D653-4041-9F54-1E816E932955}" sibTransId="{EF2EBB67-E790-4DBD-BEE0-F4BFD71C4B31}"/>
    <dgm:cxn modelId="{63D27F7E-926F-43C3-A3F9-DDB66577DAE4}" type="presOf" srcId="{F81B89AD-3F73-4990-9D74-E8ADE629666B}" destId="{DCCD3BF4-7600-49FD-9C66-089B65BAD9E0}" srcOrd="0" destOrd="0" presId="urn:microsoft.com/office/officeart/2005/8/layout/vList2"/>
    <dgm:cxn modelId="{441CAA84-D941-4BC0-827B-F9173EBA3488}" type="presOf" srcId="{09A6FE77-E71D-41CA-B3F8-74C367B4CD82}" destId="{B5556ADA-735F-4649-B9B9-6CA786496CB1}" srcOrd="0" destOrd="0" presId="urn:microsoft.com/office/officeart/2005/8/layout/vList2"/>
    <dgm:cxn modelId="{19EF3585-E76F-4722-9587-F9A5BAFAADBC}" srcId="{3262C2F3-E5CB-418F-9C31-33CEB313C703}" destId="{BF029153-58F8-42CA-970C-30AE7C2393BF}" srcOrd="0" destOrd="0" parTransId="{59C732EF-9465-4999-BABE-2C6FB3C3BCA1}" sibTransId="{6F211C7A-B018-4888-8E19-5B0F2920628E}"/>
    <dgm:cxn modelId="{BB2AC789-75C1-4ECB-AD71-915375D2BF09}" type="presOf" srcId="{3B547FB7-E5D9-4FA4-991B-06EF83FD5518}" destId="{EEA0FB78-A39F-4CFC-A2B8-BE368588EEC0}" srcOrd="0" destOrd="0" presId="urn:microsoft.com/office/officeart/2005/8/layout/vList2"/>
    <dgm:cxn modelId="{7D95A29B-4528-4B7A-88AF-DC9D5C235C89}" srcId="{F81B89AD-3F73-4990-9D74-E8ADE629666B}" destId="{3262C2F3-E5CB-418F-9C31-33CEB313C703}" srcOrd="1" destOrd="0" parTransId="{6E165511-F5B0-4210-B004-9BB1724C1457}" sibTransId="{8EB237BF-F4B3-44DE-B5E5-E76BBDC72EC8}"/>
    <dgm:cxn modelId="{25AA37AD-E170-49DE-A464-322AA483C7B6}" srcId="{09A6FE77-E71D-41CA-B3F8-74C367B4CD82}" destId="{3B547FB7-E5D9-4FA4-991B-06EF83FD5518}" srcOrd="0" destOrd="0" parTransId="{952007B9-55EB-48C7-A8B0-8ED02E6EBB29}" sibTransId="{B164F85F-DFBF-4B41-958A-BCE71E675409}"/>
    <dgm:cxn modelId="{CE220BB7-2078-4310-8738-BA589720ACDD}" srcId="{F81B89AD-3F73-4990-9D74-E8ADE629666B}" destId="{D65A3CC5-8590-4BFD-8DF2-29C9B465C4E1}" srcOrd="0" destOrd="0" parTransId="{F2AEE115-7E29-4463-82E6-A2DF7567C7CB}" sibTransId="{D53FD6B6-CC5C-4AD5-9892-7E8A4546E29C}"/>
    <dgm:cxn modelId="{D16426C1-E77A-4563-951F-DC7C800AC8E5}" srcId="{D65A3CC5-8590-4BFD-8DF2-29C9B465C4E1}" destId="{1DB9A621-A1D8-42AD-9F5F-E2AE1F57089D}" srcOrd="1" destOrd="0" parTransId="{9B1AB07E-978C-432B-9971-6D21B743A425}" sibTransId="{56091501-1374-470B-9975-064738A51A4D}"/>
    <dgm:cxn modelId="{DC8960DE-F1CD-416A-A917-1B27C57BECC7}" type="presOf" srcId="{7B5D9136-54C7-467A-B9E3-B1EED995F08F}" destId="{1916CE61-746D-47C9-BB0B-FE8E513C8842}" srcOrd="0" destOrd="1" presId="urn:microsoft.com/office/officeart/2005/8/layout/vList2"/>
    <dgm:cxn modelId="{2A4D23E4-7217-466E-8A17-DAB7A81123A4}" srcId="{F81B89AD-3F73-4990-9D74-E8ADE629666B}" destId="{09A6FE77-E71D-41CA-B3F8-74C367B4CD82}" srcOrd="2" destOrd="0" parTransId="{8286034B-1442-4028-A49C-12D15D252EE6}" sibTransId="{790263D6-FB36-47B9-8955-A3FA8506C090}"/>
    <dgm:cxn modelId="{171676E4-2E36-4E9F-A1CC-BD8A9EC72876}" srcId="{09A6FE77-E71D-41CA-B3F8-74C367B4CD82}" destId="{89BCEBCF-5EBF-46BE-92E6-990AD10AF270}" srcOrd="2" destOrd="0" parTransId="{17593FD8-783C-40B5-9568-F24AB15F3416}" sibTransId="{C1898F04-2A77-448F-AA2B-4C0401ABA01B}"/>
    <dgm:cxn modelId="{290608ED-DB19-49D4-BC2B-D6FC5046327C}" type="presOf" srcId="{A1634A16-4D28-4FC7-B2EF-C725B2A5CF0B}" destId="{EEA0FB78-A39F-4CFC-A2B8-BE368588EEC0}" srcOrd="0" destOrd="1" presId="urn:microsoft.com/office/officeart/2005/8/layout/vList2"/>
    <dgm:cxn modelId="{73F82EF5-868E-40BA-A843-D6DA43ED89D8}" type="presOf" srcId="{89BCEBCF-5EBF-46BE-92E6-990AD10AF270}" destId="{EEA0FB78-A39F-4CFC-A2B8-BE368588EEC0}" srcOrd="0" destOrd="2" presId="urn:microsoft.com/office/officeart/2005/8/layout/vList2"/>
    <dgm:cxn modelId="{684916FD-BA1B-4BA8-A435-806D6D3988B4}" type="presOf" srcId="{D65A3CC5-8590-4BFD-8DF2-29C9B465C4E1}" destId="{46A3AFAA-53F2-4C54-B9E3-FA8B49733DE0}" srcOrd="0" destOrd="0" presId="urn:microsoft.com/office/officeart/2005/8/layout/vList2"/>
    <dgm:cxn modelId="{B104CDF8-2F74-4A54-ACA7-A2D821D98B83}" type="presParOf" srcId="{DCCD3BF4-7600-49FD-9C66-089B65BAD9E0}" destId="{46A3AFAA-53F2-4C54-B9E3-FA8B49733DE0}" srcOrd="0" destOrd="0" presId="urn:microsoft.com/office/officeart/2005/8/layout/vList2"/>
    <dgm:cxn modelId="{9E6FDA2E-4446-4CFB-98B2-B55649658FEC}" type="presParOf" srcId="{DCCD3BF4-7600-49FD-9C66-089B65BAD9E0}" destId="{BF138AA0-5502-497B-9C4D-98F7D5EC4CE2}" srcOrd="1" destOrd="0" presId="urn:microsoft.com/office/officeart/2005/8/layout/vList2"/>
    <dgm:cxn modelId="{C4D2A756-F9DD-4CFF-A015-A1D8567991BE}" type="presParOf" srcId="{DCCD3BF4-7600-49FD-9C66-089B65BAD9E0}" destId="{2099A795-71E5-4A02-A6E5-DC626EEF8EB1}" srcOrd="2" destOrd="0" presId="urn:microsoft.com/office/officeart/2005/8/layout/vList2"/>
    <dgm:cxn modelId="{D4D0419D-11B4-4071-ADD9-16121DECF269}" type="presParOf" srcId="{DCCD3BF4-7600-49FD-9C66-089B65BAD9E0}" destId="{1916CE61-746D-47C9-BB0B-FE8E513C8842}" srcOrd="3" destOrd="0" presId="urn:microsoft.com/office/officeart/2005/8/layout/vList2"/>
    <dgm:cxn modelId="{6CB70582-393A-490B-BBD8-6E5692FA26AE}" type="presParOf" srcId="{DCCD3BF4-7600-49FD-9C66-089B65BAD9E0}" destId="{B5556ADA-735F-4649-B9B9-6CA786496CB1}" srcOrd="4" destOrd="0" presId="urn:microsoft.com/office/officeart/2005/8/layout/vList2"/>
    <dgm:cxn modelId="{B7F2C97C-C6A2-4297-B610-D6A553E442B7}" type="presParOf" srcId="{DCCD3BF4-7600-49FD-9C66-089B65BAD9E0}" destId="{EEA0FB78-A39F-4CFC-A2B8-BE368588EEC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2793F39-1EF9-4095-9C5A-04B0EFD8CBD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09C192A6-B94F-4F81-90D8-6AA73BB0DD11}">
      <dgm:prSet phldrT="[Text]"/>
      <dgm:spPr/>
      <dgm:t>
        <a:bodyPr/>
        <a:lstStyle/>
        <a:p>
          <a:r>
            <a:rPr lang="en-US" dirty="0">
              <a:latin typeface="+mj-lt"/>
            </a:rPr>
            <a:t>Provide translated materials</a:t>
          </a:r>
        </a:p>
      </dgm:t>
    </dgm:pt>
    <dgm:pt modelId="{191DC29E-8F21-4349-9375-294C99F86848}" type="parTrans" cxnId="{3C2CE548-E022-4585-8C25-EDA2149B9382}">
      <dgm:prSet/>
      <dgm:spPr/>
      <dgm:t>
        <a:bodyPr/>
        <a:lstStyle/>
        <a:p>
          <a:endParaRPr lang="en-US"/>
        </a:p>
      </dgm:t>
    </dgm:pt>
    <dgm:pt modelId="{C232C716-008F-418A-857F-565120AFD8CF}" type="sibTrans" cxnId="{3C2CE548-E022-4585-8C25-EDA2149B9382}">
      <dgm:prSet/>
      <dgm:spPr/>
      <dgm:t>
        <a:bodyPr/>
        <a:lstStyle/>
        <a:p>
          <a:endParaRPr lang="en-US"/>
        </a:p>
      </dgm:t>
    </dgm:pt>
    <dgm:pt modelId="{99E4BA60-A59D-4374-B48A-98C70482E699}">
      <dgm:prSet phldrT="[Text]"/>
      <dgm:spPr/>
      <dgm:t>
        <a:bodyPr/>
        <a:lstStyle/>
        <a:p>
          <a:r>
            <a:rPr lang="en-US" dirty="0">
              <a:latin typeface="+mj-lt"/>
            </a:rPr>
            <a:t>Financial Aid Nights Avoid using the term FAFSA nights</a:t>
          </a:r>
        </a:p>
      </dgm:t>
    </dgm:pt>
    <dgm:pt modelId="{34040ABD-306B-424E-AC85-071897F152A8}" type="parTrans" cxnId="{2A02157D-5932-461D-9CF7-4C160B083F8F}">
      <dgm:prSet/>
      <dgm:spPr/>
      <dgm:t>
        <a:bodyPr/>
        <a:lstStyle/>
        <a:p>
          <a:endParaRPr lang="en-US"/>
        </a:p>
      </dgm:t>
    </dgm:pt>
    <dgm:pt modelId="{6ED53842-4C3A-4E61-BDB0-962D43260CFE}" type="sibTrans" cxnId="{2A02157D-5932-461D-9CF7-4C160B083F8F}">
      <dgm:prSet/>
      <dgm:spPr/>
      <dgm:t>
        <a:bodyPr/>
        <a:lstStyle/>
        <a:p>
          <a:endParaRPr lang="en-US"/>
        </a:p>
      </dgm:t>
    </dgm:pt>
    <dgm:pt modelId="{66DA79CC-A62F-41AC-BE5F-B6E0486F423F}">
      <dgm:prSet phldrT="[Text]"/>
      <dgm:spPr/>
      <dgm:t>
        <a:bodyPr/>
        <a:lstStyle/>
        <a:p>
          <a:r>
            <a:rPr lang="en-US" dirty="0">
              <a:latin typeface="+mj-lt"/>
            </a:rPr>
            <a:t>Partnering with Parents or Guardians </a:t>
          </a:r>
        </a:p>
      </dgm:t>
    </dgm:pt>
    <dgm:pt modelId="{9307F2FB-FEA3-4655-8E0B-B8CEDFCE1E6C}" type="parTrans" cxnId="{4598CCBC-9AEE-4435-937A-C8965195471C}">
      <dgm:prSet/>
      <dgm:spPr/>
      <dgm:t>
        <a:bodyPr/>
        <a:lstStyle/>
        <a:p>
          <a:endParaRPr lang="en-US"/>
        </a:p>
      </dgm:t>
    </dgm:pt>
    <dgm:pt modelId="{AC41A358-3E3C-48E5-AB19-6E1B12293EB0}" type="sibTrans" cxnId="{4598CCBC-9AEE-4435-937A-C8965195471C}">
      <dgm:prSet/>
      <dgm:spPr/>
      <dgm:t>
        <a:bodyPr/>
        <a:lstStyle/>
        <a:p>
          <a:endParaRPr lang="en-US"/>
        </a:p>
      </dgm:t>
    </dgm:pt>
    <dgm:pt modelId="{F03B1528-FA73-4D04-BCF3-8117C5EE5543}">
      <dgm:prSet phldrT="[Text]"/>
      <dgm:spPr/>
      <dgm:t>
        <a:bodyPr/>
        <a:lstStyle/>
        <a:p>
          <a:r>
            <a:rPr lang="en-US" dirty="0">
              <a:latin typeface="+mj-lt"/>
            </a:rPr>
            <a:t>Identifying trusted sources on college campuses </a:t>
          </a:r>
        </a:p>
      </dgm:t>
    </dgm:pt>
    <dgm:pt modelId="{84207D69-0998-4E39-ABE8-3BAD03D9FBE8}" type="parTrans" cxnId="{795C6DB5-A38F-47C6-95B0-C03EED806F7F}">
      <dgm:prSet/>
      <dgm:spPr/>
      <dgm:t>
        <a:bodyPr/>
        <a:lstStyle/>
        <a:p>
          <a:endParaRPr lang="en-US"/>
        </a:p>
      </dgm:t>
    </dgm:pt>
    <dgm:pt modelId="{C376328C-96CC-412E-B20C-E4FCDD2184D5}" type="sibTrans" cxnId="{795C6DB5-A38F-47C6-95B0-C03EED806F7F}">
      <dgm:prSet/>
      <dgm:spPr/>
      <dgm:t>
        <a:bodyPr/>
        <a:lstStyle/>
        <a:p>
          <a:endParaRPr lang="en-US"/>
        </a:p>
      </dgm:t>
    </dgm:pt>
    <dgm:pt modelId="{C3BA3B49-C879-4B6F-A1BC-931075FCB09B}">
      <dgm:prSet phldrT="[Text]"/>
      <dgm:spPr/>
      <dgm:t>
        <a:bodyPr/>
        <a:lstStyle/>
        <a:p>
          <a:r>
            <a:rPr lang="en-US" dirty="0">
              <a:latin typeface="+mj-lt"/>
            </a:rPr>
            <a:t>Resource sharing</a:t>
          </a:r>
        </a:p>
      </dgm:t>
    </dgm:pt>
    <dgm:pt modelId="{86AB4938-840D-4B9B-807B-7B48BA3110ED}" type="sibTrans" cxnId="{0413C709-9EA4-4A6C-9919-57B04D818C3B}">
      <dgm:prSet/>
      <dgm:spPr/>
      <dgm:t>
        <a:bodyPr/>
        <a:lstStyle/>
        <a:p>
          <a:endParaRPr lang="en-US"/>
        </a:p>
      </dgm:t>
    </dgm:pt>
    <dgm:pt modelId="{DF4B0206-449D-4A8A-8A92-46E6C67BD1C3}" type="parTrans" cxnId="{0413C709-9EA4-4A6C-9919-57B04D818C3B}">
      <dgm:prSet/>
      <dgm:spPr/>
      <dgm:t>
        <a:bodyPr/>
        <a:lstStyle/>
        <a:p>
          <a:endParaRPr lang="en-US"/>
        </a:p>
      </dgm:t>
    </dgm:pt>
    <dgm:pt modelId="{5BA8BC70-D60F-40C3-877B-89AB0E469A45}">
      <dgm:prSet phldrT="[Text]"/>
      <dgm:spPr/>
      <dgm:t>
        <a:bodyPr/>
        <a:lstStyle/>
        <a:p>
          <a:r>
            <a:rPr lang="en-US" dirty="0">
              <a:latin typeface="+mj-lt"/>
            </a:rPr>
            <a:t>United We DREAM</a:t>
          </a:r>
        </a:p>
      </dgm:t>
    </dgm:pt>
    <dgm:pt modelId="{F737A81A-BA11-48D7-A0DD-267F2B735BE3}" type="parTrans" cxnId="{8D982AF3-F21F-4058-8608-B1D951A0B562}">
      <dgm:prSet/>
      <dgm:spPr/>
      <dgm:t>
        <a:bodyPr/>
        <a:lstStyle/>
        <a:p>
          <a:endParaRPr lang="en-US"/>
        </a:p>
      </dgm:t>
    </dgm:pt>
    <dgm:pt modelId="{41230F85-CA2D-48E5-8281-C65C3ABA13B9}" type="sibTrans" cxnId="{8D982AF3-F21F-4058-8608-B1D951A0B562}">
      <dgm:prSet/>
      <dgm:spPr/>
      <dgm:t>
        <a:bodyPr/>
        <a:lstStyle/>
        <a:p>
          <a:endParaRPr lang="en-US"/>
        </a:p>
      </dgm:t>
    </dgm:pt>
    <dgm:pt modelId="{807CD284-981E-4507-B66C-62D2792A054F}">
      <dgm:prSet phldrT="[Text]"/>
      <dgm:spPr/>
      <dgm:t>
        <a:bodyPr/>
        <a:lstStyle/>
        <a:p>
          <a:r>
            <a:rPr lang="en-US" dirty="0">
              <a:latin typeface="+mj-lt"/>
            </a:rPr>
            <a:t>Northwest Immigrant Rights Project</a:t>
          </a:r>
        </a:p>
      </dgm:t>
    </dgm:pt>
    <dgm:pt modelId="{B505D383-2849-4C6A-9051-1B25A5D1306C}" type="parTrans" cxnId="{CB472993-A058-408C-93DE-D238A168F328}">
      <dgm:prSet/>
      <dgm:spPr/>
      <dgm:t>
        <a:bodyPr/>
        <a:lstStyle/>
        <a:p>
          <a:endParaRPr lang="en-US"/>
        </a:p>
      </dgm:t>
    </dgm:pt>
    <dgm:pt modelId="{DF749B61-020B-4E0D-8972-FE778C421D45}" type="sibTrans" cxnId="{CB472993-A058-408C-93DE-D238A168F328}">
      <dgm:prSet/>
      <dgm:spPr/>
      <dgm:t>
        <a:bodyPr/>
        <a:lstStyle/>
        <a:p>
          <a:endParaRPr lang="en-US"/>
        </a:p>
      </dgm:t>
    </dgm:pt>
    <dgm:pt modelId="{B88002A7-1219-4DE4-B3C3-8F9BEA11AABC}">
      <dgm:prSet phldrT="[Text]"/>
      <dgm:spPr/>
      <dgm:t>
        <a:bodyPr/>
        <a:lstStyle/>
        <a:p>
          <a:r>
            <a:rPr lang="en-US" dirty="0">
              <a:latin typeface="+mj-lt"/>
            </a:rPr>
            <a:t>Beyond HB 1079</a:t>
          </a:r>
        </a:p>
      </dgm:t>
    </dgm:pt>
    <dgm:pt modelId="{666B7828-DD90-4BB4-9D82-B4FF72B5927F}" type="parTrans" cxnId="{131BB84E-C5B2-4E21-9E90-6F4FD08304D8}">
      <dgm:prSet/>
      <dgm:spPr/>
      <dgm:t>
        <a:bodyPr/>
        <a:lstStyle/>
        <a:p>
          <a:endParaRPr lang="en-US"/>
        </a:p>
      </dgm:t>
    </dgm:pt>
    <dgm:pt modelId="{80572340-9DE1-45B2-B947-A19A2D341581}" type="sibTrans" cxnId="{131BB84E-C5B2-4E21-9E90-6F4FD08304D8}">
      <dgm:prSet/>
      <dgm:spPr/>
      <dgm:t>
        <a:bodyPr/>
        <a:lstStyle/>
        <a:p>
          <a:endParaRPr lang="en-US"/>
        </a:p>
      </dgm:t>
    </dgm:pt>
    <dgm:pt modelId="{A7294ADC-52F8-4EA3-8100-76852F5D44D4}" type="pres">
      <dgm:prSet presAssocID="{02793F39-1EF9-4095-9C5A-04B0EFD8CBDA}" presName="diagram" presStyleCnt="0">
        <dgm:presLayoutVars>
          <dgm:dir/>
          <dgm:resizeHandles val="exact"/>
        </dgm:presLayoutVars>
      </dgm:prSet>
      <dgm:spPr/>
    </dgm:pt>
    <dgm:pt modelId="{A9002DFA-6249-46BC-BD3A-05157C328AF3}" type="pres">
      <dgm:prSet presAssocID="{09C192A6-B94F-4F81-90D8-6AA73BB0DD11}" presName="node" presStyleLbl="node1" presStyleIdx="0" presStyleCnt="5">
        <dgm:presLayoutVars>
          <dgm:bulletEnabled val="1"/>
        </dgm:presLayoutVars>
      </dgm:prSet>
      <dgm:spPr/>
    </dgm:pt>
    <dgm:pt modelId="{FFA43C44-1B9D-4F22-8C67-080D9536B659}" type="pres">
      <dgm:prSet presAssocID="{C232C716-008F-418A-857F-565120AFD8CF}" presName="sibTrans" presStyleCnt="0"/>
      <dgm:spPr/>
    </dgm:pt>
    <dgm:pt modelId="{BE44A6EB-AA3D-44F2-BF1F-723263434D6B}" type="pres">
      <dgm:prSet presAssocID="{99E4BA60-A59D-4374-B48A-98C70482E699}" presName="node" presStyleLbl="node1" presStyleIdx="1" presStyleCnt="5">
        <dgm:presLayoutVars>
          <dgm:bulletEnabled val="1"/>
        </dgm:presLayoutVars>
      </dgm:prSet>
      <dgm:spPr/>
    </dgm:pt>
    <dgm:pt modelId="{0188B90C-DBA8-431D-8EC2-55425B0E6ED6}" type="pres">
      <dgm:prSet presAssocID="{6ED53842-4C3A-4E61-BDB0-962D43260CFE}" presName="sibTrans" presStyleCnt="0"/>
      <dgm:spPr/>
    </dgm:pt>
    <dgm:pt modelId="{A57BBCBF-B782-4232-8307-3D438414351B}" type="pres">
      <dgm:prSet presAssocID="{66DA79CC-A62F-41AC-BE5F-B6E0486F423F}" presName="node" presStyleLbl="node1" presStyleIdx="2" presStyleCnt="5">
        <dgm:presLayoutVars>
          <dgm:bulletEnabled val="1"/>
        </dgm:presLayoutVars>
      </dgm:prSet>
      <dgm:spPr/>
    </dgm:pt>
    <dgm:pt modelId="{3DCF9EAA-9C05-461F-BF2D-23733689ABC4}" type="pres">
      <dgm:prSet presAssocID="{AC41A358-3E3C-48E5-AB19-6E1B12293EB0}" presName="sibTrans" presStyleCnt="0"/>
      <dgm:spPr/>
    </dgm:pt>
    <dgm:pt modelId="{58CD0EF8-2451-43DB-A123-70027562BD56}" type="pres">
      <dgm:prSet presAssocID="{F03B1528-FA73-4D04-BCF3-8117C5EE5543}" presName="node" presStyleLbl="node1" presStyleIdx="3" presStyleCnt="5">
        <dgm:presLayoutVars>
          <dgm:bulletEnabled val="1"/>
        </dgm:presLayoutVars>
      </dgm:prSet>
      <dgm:spPr/>
    </dgm:pt>
    <dgm:pt modelId="{762CB59A-13D7-4194-B845-D271EBC1B283}" type="pres">
      <dgm:prSet presAssocID="{C376328C-96CC-412E-B20C-E4FCDD2184D5}" presName="sibTrans" presStyleCnt="0"/>
      <dgm:spPr/>
    </dgm:pt>
    <dgm:pt modelId="{58A3CD01-E373-485D-A096-575AF533642B}" type="pres">
      <dgm:prSet presAssocID="{C3BA3B49-C879-4B6F-A1BC-931075FCB09B}" presName="node" presStyleLbl="node1" presStyleIdx="4" presStyleCnt="5">
        <dgm:presLayoutVars>
          <dgm:bulletEnabled val="1"/>
        </dgm:presLayoutVars>
      </dgm:prSet>
      <dgm:spPr/>
    </dgm:pt>
  </dgm:ptLst>
  <dgm:cxnLst>
    <dgm:cxn modelId="{0413C709-9EA4-4A6C-9919-57B04D818C3B}" srcId="{02793F39-1EF9-4095-9C5A-04B0EFD8CBDA}" destId="{C3BA3B49-C879-4B6F-A1BC-931075FCB09B}" srcOrd="4" destOrd="0" parTransId="{DF4B0206-449D-4A8A-8A92-46E6C67BD1C3}" sibTransId="{86AB4938-840D-4B9B-807B-7B48BA3110ED}"/>
    <dgm:cxn modelId="{F95FC82E-CFAB-4F28-93A7-E553DC6F94A4}" type="presOf" srcId="{09C192A6-B94F-4F81-90D8-6AA73BB0DD11}" destId="{A9002DFA-6249-46BC-BD3A-05157C328AF3}" srcOrd="0" destOrd="0" presId="urn:microsoft.com/office/officeart/2005/8/layout/default"/>
    <dgm:cxn modelId="{F5903039-20B2-48F6-BB55-A8797D686DCC}" type="presOf" srcId="{F03B1528-FA73-4D04-BCF3-8117C5EE5543}" destId="{58CD0EF8-2451-43DB-A123-70027562BD56}" srcOrd="0" destOrd="0" presId="urn:microsoft.com/office/officeart/2005/8/layout/default"/>
    <dgm:cxn modelId="{9B9FEB60-085F-496E-ACE1-91DB3B459735}" type="presOf" srcId="{807CD284-981E-4507-B66C-62D2792A054F}" destId="{58A3CD01-E373-485D-A096-575AF533642B}" srcOrd="0" destOrd="2" presId="urn:microsoft.com/office/officeart/2005/8/layout/default"/>
    <dgm:cxn modelId="{3C2CE548-E022-4585-8C25-EDA2149B9382}" srcId="{02793F39-1EF9-4095-9C5A-04B0EFD8CBDA}" destId="{09C192A6-B94F-4F81-90D8-6AA73BB0DD11}" srcOrd="0" destOrd="0" parTransId="{191DC29E-8F21-4349-9375-294C99F86848}" sibTransId="{C232C716-008F-418A-857F-565120AFD8CF}"/>
    <dgm:cxn modelId="{131BB84E-C5B2-4E21-9E90-6F4FD08304D8}" srcId="{C3BA3B49-C879-4B6F-A1BC-931075FCB09B}" destId="{B88002A7-1219-4DE4-B3C3-8F9BEA11AABC}" srcOrd="2" destOrd="0" parTransId="{666B7828-DD90-4BB4-9D82-B4FF72B5927F}" sibTransId="{80572340-9DE1-45B2-B947-A19A2D341581}"/>
    <dgm:cxn modelId="{2A02157D-5932-461D-9CF7-4C160B083F8F}" srcId="{02793F39-1EF9-4095-9C5A-04B0EFD8CBDA}" destId="{99E4BA60-A59D-4374-B48A-98C70482E699}" srcOrd="1" destOrd="0" parTransId="{34040ABD-306B-424E-AC85-071897F152A8}" sibTransId="{6ED53842-4C3A-4E61-BDB0-962D43260CFE}"/>
    <dgm:cxn modelId="{CB472993-A058-408C-93DE-D238A168F328}" srcId="{C3BA3B49-C879-4B6F-A1BC-931075FCB09B}" destId="{807CD284-981E-4507-B66C-62D2792A054F}" srcOrd="1" destOrd="0" parTransId="{B505D383-2849-4C6A-9051-1B25A5D1306C}" sibTransId="{DF749B61-020B-4E0D-8972-FE778C421D45}"/>
    <dgm:cxn modelId="{10752399-B830-4EE8-BFCF-3AF74F72B307}" type="presOf" srcId="{C3BA3B49-C879-4B6F-A1BC-931075FCB09B}" destId="{58A3CD01-E373-485D-A096-575AF533642B}" srcOrd="0" destOrd="0" presId="urn:microsoft.com/office/officeart/2005/8/layout/default"/>
    <dgm:cxn modelId="{FFB0C4B3-BBE7-41D2-90A7-7B8BB27004A1}" type="presOf" srcId="{B88002A7-1219-4DE4-B3C3-8F9BEA11AABC}" destId="{58A3CD01-E373-485D-A096-575AF533642B}" srcOrd="0" destOrd="3" presId="urn:microsoft.com/office/officeart/2005/8/layout/default"/>
    <dgm:cxn modelId="{795C6DB5-A38F-47C6-95B0-C03EED806F7F}" srcId="{02793F39-1EF9-4095-9C5A-04B0EFD8CBDA}" destId="{F03B1528-FA73-4D04-BCF3-8117C5EE5543}" srcOrd="3" destOrd="0" parTransId="{84207D69-0998-4E39-ABE8-3BAD03D9FBE8}" sibTransId="{C376328C-96CC-412E-B20C-E4FCDD2184D5}"/>
    <dgm:cxn modelId="{4598CCBC-9AEE-4435-937A-C8965195471C}" srcId="{02793F39-1EF9-4095-9C5A-04B0EFD8CBDA}" destId="{66DA79CC-A62F-41AC-BE5F-B6E0486F423F}" srcOrd="2" destOrd="0" parTransId="{9307F2FB-FEA3-4655-8E0B-B8CEDFCE1E6C}" sibTransId="{AC41A358-3E3C-48E5-AB19-6E1B12293EB0}"/>
    <dgm:cxn modelId="{A02FEDD0-0CFD-4944-8693-8F82E9FD53FC}" type="presOf" srcId="{02793F39-1EF9-4095-9C5A-04B0EFD8CBDA}" destId="{A7294ADC-52F8-4EA3-8100-76852F5D44D4}" srcOrd="0" destOrd="0" presId="urn:microsoft.com/office/officeart/2005/8/layout/default"/>
    <dgm:cxn modelId="{C289F4E3-8E02-43ED-B3C8-76EFE6B0AA09}" type="presOf" srcId="{66DA79CC-A62F-41AC-BE5F-B6E0486F423F}" destId="{A57BBCBF-B782-4232-8307-3D438414351B}" srcOrd="0" destOrd="0" presId="urn:microsoft.com/office/officeart/2005/8/layout/default"/>
    <dgm:cxn modelId="{8A089EE4-0E41-4B97-9405-27033F2CDB34}" type="presOf" srcId="{99E4BA60-A59D-4374-B48A-98C70482E699}" destId="{BE44A6EB-AA3D-44F2-BF1F-723263434D6B}" srcOrd="0" destOrd="0" presId="urn:microsoft.com/office/officeart/2005/8/layout/default"/>
    <dgm:cxn modelId="{FD3E11EE-181B-42B0-A836-0AE96F99101D}" type="presOf" srcId="{5BA8BC70-D60F-40C3-877B-89AB0E469A45}" destId="{58A3CD01-E373-485D-A096-575AF533642B}" srcOrd="0" destOrd="1" presId="urn:microsoft.com/office/officeart/2005/8/layout/default"/>
    <dgm:cxn modelId="{8D982AF3-F21F-4058-8608-B1D951A0B562}" srcId="{C3BA3B49-C879-4B6F-A1BC-931075FCB09B}" destId="{5BA8BC70-D60F-40C3-877B-89AB0E469A45}" srcOrd="0" destOrd="0" parTransId="{F737A81A-BA11-48D7-A0DD-267F2B735BE3}" sibTransId="{41230F85-CA2D-48E5-8281-C65C3ABA13B9}"/>
    <dgm:cxn modelId="{CE0B3E1A-BC97-4FD0-B116-C57898BDFCA7}" type="presParOf" srcId="{A7294ADC-52F8-4EA3-8100-76852F5D44D4}" destId="{A9002DFA-6249-46BC-BD3A-05157C328AF3}" srcOrd="0" destOrd="0" presId="urn:microsoft.com/office/officeart/2005/8/layout/default"/>
    <dgm:cxn modelId="{D991ED5A-D42F-40D1-B33A-88385C5F51E8}" type="presParOf" srcId="{A7294ADC-52F8-4EA3-8100-76852F5D44D4}" destId="{FFA43C44-1B9D-4F22-8C67-080D9536B659}" srcOrd="1" destOrd="0" presId="urn:microsoft.com/office/officeart/2005/8/layout/default"/>
    <dgm:cxn modelId="{EEE39396-FFCD-4862-91E1-2F1B9A5E5643}" type="presParOf" srcId="{A7294ADC-52F8-4EA3-8100-76852F5D44D4}" destId="{BE44A6EB-AA3D-44F2-BF1F-723263434D6B}" srcOrd="2" destOrd="0" presId="urn:microsoft.com/office/officeart/2005/8/layout/default"/>
    <dgm:cxn modelId="{18595DFA-920E-4628-9980-CBCDE4ADC267}" type="presParOf" srcId="{A7294ADC-52F8-4EA3-8100-76852F5D44D4}" destId="{0188B90C-DBA8-431D-8EC2-55425B0E6ED6}" srcOrd="3" destOrd="0" presId="urn:microsoft.com/office/officeart/2005/8/layout/default"/>
    <dgm:cxn modelId="{A5D8ECD5-F043-49A4-AD7A-C3BC3FED3E8C}" type="presParOf" srcId="{A7294ADC-52F8-4EA3-8100-76852F5D44D4}" destId="{A57BBCBF-B782-4232-8307-3D438414351B}" srcOrd="4" destOrd="0" presId="urn:microsoft.com/office/officeart/2005/8/layout/default"/>
    <dgm:cxn modelId="{F4417784-8FA9-461C-9461-6A1A59CA9609}" type="presParOf" srcId="{A7294ADC-52F8-4EA3-8100-76852F5D44D4}" destId="{3DCF9EAA-9C05-461F-BF2D-23733689ABC4}" srcOrd="5" destOrd="0" presId="urn:microsoft.com/office/officeart/2005/8/layout/default"/>
    <dgm:cxn modelId="{1633BCEC-027A-4C2D-B3CE-97C40C381D3D}" type="presParOf" srcId="{A7294ADC-52F8-4EA3-8100-76852F5D44D4}" destId="{58CD0EF8-2451-43DB-A123-70027562BD56}" srcOrd="6" destOrd="0" presId="urn:microsoft.com/office/officeart/2005/8/layout/default"/>
    <dgm:cxn modelId="{1D61ED09-7CC9-4B3C-A6C5-BFF93DF5EDC2}" type="presParOf" srcId="{A7294ADC-52F8-4EA3-8100-76852F5D44D4}" destId="{762CB59A-13D7-4194-B845-D271EBC1B283}" srcOrd="7" destOrd="0" presId="urn:microsoft.com/office/officeart/2005/8/layout/default"/>
    <dgm:cxn modelId="{585C9155-699F-446E-A27F-10842369C555}" type="presParOf" srcId="{A7294ADC-52F8-4EA3-8100-76852F5D44D4}" destId="{58A3CD01-E373-485D-A096-575AF533642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185279E-C96B-4239-B31D-9A5680066C3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6C8C56A6-559C-4938-A902-ADCEA0645F73}">
      <dgm:prSet phldrT="[Text]" custT="1"/>
      <dgm:spPr/>
      <dgm:t>
        <a:bodyPr/>
        <a:lstStyle/>
        <a:p>
          <a:r>
            <a:rPr lang="en-US" sz="3600" dirty="0">
              <a:latin typeface="+mj-lt"/>
            </a:rPr>
            <a:t>Free Materials and Training </a:t>
          </a:r>
        </a:p>
      </dgm:t>
    </dgm:pt>
    <dgm:pt modelId="{4EEB557A-E327-46CA-AC08-6228AC3EBBAC}" type="parTrans" cxnId="{ABC3F90F-10DB-4145-9E59-9148C355875F}">
      <dgm:prSet/>
      <dgm:spPr/>
      <dgm:t>
        <a:bodyPr/>
        <a:lstStyle/>
        <a:p>
          <a:endParaRPr lang="en-US"/>
        </a:p>
      </dgm:t>
    </dgm:pt>
    <dgm:pt modelId="{858419EF-88A4-4CDA-A738-5037A5FB9DC9}" type="sibTrans" cxnId="{ABC3F90F-10DB-4145-9E59-9148C355875F}">
      <dgm:prSet/>
      <dgm:spPr/>
      <dgm:t>
        <a:bodyPr/>
        <a:lstStyle/>
        <a:p>
          <a:endParaRPr lang="en-US"/>
        </a:p>
      </dgm:t>
    </dgm:pt>
    <dgm:pt modelId="{6918F4B6-16EF-4871-932C-23567E886607}">
      <dgm:prSet phldrT="[Text]" custT="1"/>
      <dgm:spPr/>
      <dgm:t>
        <a:bodyPr/>
        <a:lstStyle/>
        <a:p>
          <a:r>
            <a:rPr lang="en-US" sz="2800" dirty="0">
              <a:latin typeface="+mj-lt"/>
            </a:rPr>
            <a:t>3 models of participation to fit your needs</a:t>
          </a:r>
        </a:p>
      </dgm:t>
    </dgm:pt>
    <dgm:pt modelId="{2B0FF445-3B6E-4DF2-AB8C-38EF86D0993F}" type="parTrans" cxnId="{E48E75EE-8D44-474B-979D-71248575DE6A}">
      <dgm:prSet/>
      <dgm:spPr/>
      <dgm:t>
        <a:bodyPr/>
        <a:lstStyle/>
        <a:p>
          <a:endParaRPr lang="en-US"/>
        </a:p>
      </dgm:t>
    </dgm:pt>
    <dgm:pt modelId="{C98E94C6-33C5-41BC-884B-5E63F88B5701}" type="sibTrans" cxnId="{E48E75EE-8D44-474B-979D-71248575DE6A}">
      <dgm:prSet/>
      <dgm:spPr/>
      <dgm:t>
        <a:bodyPr/>
        <a:lstStyle/>
        <a:p>
          <a:endParaRPr lang="en-US"/>
        </a:p>
      </dgm:t>
    </dgm:pt>
    <dgm:pt modelId="{3E9281EE-4BC8-4416-B9E4-2A5CDAFF626A}">
      <dgm:prSet phldrT="[Text]" custT="1"/>
      <dgm:spPr/>
      <dgm:t>
        <a:bodyPr/>
        <a:lstStyle/>
        <a:p>
          <a:r>
            <a:rPr lang="en-US" sz="3600" dirty="0">
              <a:latin typeface="+mj-lt"/>
            </a:rPr>
            <a:t>FAFSA Completion Portal: </a:t>
          </a:r>
          <a:r>
            <a:rPr lang="en-US" sz="3600" u="sng" dirty="0">
              <a:solidFill>
                <a:schemeClr val="bg1"/>
              </a:solidFill>
              <a:latin typeface="+mj-lt"/>
            </a:rPr>
            <a:t>www.wsac.wa.gov/fafsa-completion</a:t>
          </a:r>
        </a:p>
      </dgm:t>
    </dgm:pt>
    <dgm:pt modelId="{BDE3B50C-5D56-49C8-9055-455CDBDB9BE1}" type="parTrans" cxnId="{5F0E9992-5AED-4855-8717-5C51E9A847D9}">
      <dgm:prSet/>
      <dgm:spPr/>
      <dgm:t>
        <a:bodyPr/>
        <a:lstStyle/>
        <a:p>
          <a:endParaRPr lang="en-US"/>
        </a:p>
      </dgm:t>
    </dgm:pt>
    <dgm:pt modelId="{13C35C92-44B2-4EF9-8C1A-AB0FC98FB135}" type="sibTrans" cxnId="{5F0E9992-5AED-4855-8717-5C51E9A847D9}">
      <dgm:prSet/>
      <dgm:spPr/>
      <dgm:t>
        <a:bodyPr/>
        <a:lstStyle/>
        <a:p>
          <a:endParaRPr lang="en-US"/>
        </a:p>
      </dgm:t>
    </dgm:pt>
    <dgm:pt modelId="{6C91130A-F973-47A0-9039-A70BBE59E903}">
      <dgm:prSet phldrT="[Text]" custT="1"/>
      <dgm:spPr/>
      <dgm:t>
        <a:bodyPr/>
        <a:lstStyle/>
        <a:p>
          <a:r>
            <a:rPr lang="en-US" sz="3000" dirty="0">
              <a:latin typeface="+mj-lt"/>
            </a:rPr>
            <a:t>Aggregate FAFSA data (Tableau and tables) </a:t>
          </a:r>
        </a:p>
      </dgm:t>
    </dgm:pt>
    <dgm:pt modelId="{5676E022-1262-4C9D-BACA-1A74CD5DB345}" type="parTrans" cxnId="{530F6731-B112-47DC-952C-005B7D581D45}">
      <dgm:prSet/>
      <dgm:spPr/>
      <dgm:t>
        <a:bodyPr/>
        <a:lstStyle/>
        <a:p>
          <a:endParaRPr lang="en-US"/>
        </a:p>
      </dgm:t>
    </dgm:pt>
    <dgm:pt modelId="{11E775A9-9993-4EE6-A8DE-E39B516E2F63}" type="sibTrans" cxnId="{530F6731-B112-47DC-952C-005B7D581D45}">
      <dgm:prSet/>
      <dgm:spPr/>
      <dgm:t>
        <a:bodyPr/>
        <a:lstStyle/>
        <a:p>
          <a:endParaRPr lang="en-US"/>
        </a:p>
      </dgm:t>
    </dgm:pt>
    <dgm:pt modelId="{8E759E8A-D15E-4DB5-BB3B-0A298DC4AB80}" type="pres">
      <dgm:prSet presAssocID="{6185279E-C96B-4239-B31D-9A5680066C37}" presName="linear" presStyleCnt="0">
        <dgm:presLayoutVars>
          <dgm:animLvl val="lvl"/>
          <dgm:resizeHandles val="exact"/>
        </dgm:presLayoutVars>
      </dgm:prSet>
      <dgm:spPr/>
    </dgm:pt>
    <dgm:pt modelId="{58F2F4AA-5C14-49B3-AD39-785DB9583390}" type="pres">
      <dgm:prSet presAssocID="{6C8C56A6-559C-4938-A902-ADCEA0645F73}" presName="parentText" presStyleLbl="node1" presStyleIdx="0" presStyleCnt="2">
        <dgm:presLayoutVars>
          <dgm:chMax val="0"/>
          <dgm:bulletEnabled val="1"/>
        </dgm:presLayoutVars>
      </dgm:prSet>
      <dgm:spPr/>
    </dgm:pt>
    <dgm:pt modelId="{ECA85BB7-8A7A-46EB-90BF-E51D3D43AA5E}" type="pres">
      <dgm:prSet presAssocID="{6C8C56A6-559C-4938-A902-ADCEA0645F73}" presName="childText" presStyleLbl="revTx" presStyleIdx="0" presStyleCnt="2">
        <dgm:presLayoutVars>
          <dgm:bulletEnabled val="1"/>
        </dgm:presLayoutVars>
      </dgm:prSet>
      <dgm:spPr/>
    </dgm:pt>
    <dgm:pt modelId="{CCFEB66B-7E9F-484F-9A34-CE1422B91FF2}" type="pres">
      <dgm:prSet presAssocID="{3E9281EE-4BC8-4416-B9E4-2A5CDAFF626A}" presName="parentText" presStyleLbl="node1" presStyleIdx="1" presStyleCnt="2" custLinFactNeighborX="-13508" custLinFactNeighborY="1757">
        <dgm:presLayoutVars>
          <dgm:chMax val="0"/>
          <dgm:bulletEnabled val="1"/>
        </dgm:presLayoutVars>
      </dgm:prSet>
      <dgm:spPr/>
    </dgm:pt>
    <dgm:pt modelId="{91639818-5924-427E-B463-295FAC7396C8}" type="pres">
      <dgm:prSet presAssocID="{3E9281EE-4BC8-4416-B9E4-2A5CDAFF626A}" presName="childText" presStyleLbl="revTx" presStyleIdx="1" presStyleCnt="2">
        <dgm:presLayoutVars>
          <dgm:bulletEnabled val="1"/>
        </dgm:presLayoutVars>
      </dgm:prSet>
      <dgm:spPr/>
    </dgm:pt>
  </dgm:ptLst>
  <dgm:cxnLst>
    <dgm:cxn modelId="{ABC3F90F-10DB-4145-9E59-9148C355875F}" srcId="{6185279E-C96B-4239-B31D-9A5680066C37}" destId="{6C8C56A6-559C-4938-A902-ADCEA0645F73}" srcOrd="0" destOrd="0" parTransId="{4EEB557A-E327-46CA-AC08-6228AC3EBBAC}" sibTransId="{858419EF-88A4-4CDA-A738-5037A5FB9DC9}"/>
    <dgm:cxn modelId="{CEC3551E-E5EC-4AC6-8416-3C50F8E55340}" type="presOf" srcId="{6185279E-C96B-4239-B31D-9A5680066C37}" destId="{8E759E8A-D15E-4DB5-BB3B-0A298DC4AB80}" srcOrd="0" destOrd="0" presId="urn:microsoft.com/office/officeart/2005/8/layout/vList2"/>
    <dgm:cxn modelId="{AF48342F-DC07-48FB-AB24-70C945B10405}" type="presOf" srcId="{6918F4B6-16EF-4871-932C-23567E886607}" destId="{ECA85BB7-8A7A-46EB-90BF-E51D3D43AA5E}" srcOrd="0" destOrd="0" presId="urn:microsoft.com/office/officeart/2005/8/layout/vList2"/>
    <dgm:cxn modelId="{530F6731-B112-47DC-952C-005B7D581D45}" srcId="{3E9281EE-4BC8-4416-B9E4-2A5CDAFF626A}" destId="{6C91130A-F973-47A0-9039-A70BBE59E903}" srcOrd="0" destOrd="0" parTransId="{5676E022-1262-4C9D-BACA-1A74CD5DB345}" sibTransId="{11E775A9-9993-4EE6-A8DE-E39B516E2F63}"/>
    <dgm:cxn modelId="{1D2DF96D-0058-4613-A1B6-8643B033BFDF}" type="presOf" srcId="{6C8C56A6-559C-4938-A902-ADCEA0645F73}" destId="{58F2F4AA-5C14-49B3-AD39-785DB9583390}" srcOrd="0" destOrd="0" presId="urn:microsoft.com/office/officeart/2005/8/layout/vList2"/>
    <dgm:cxn modelId="{5F0E9992-5AED-4855-8717-5C51E9A847D9}" srcId="{6185279E-C96B-4239-B31D-9A5680066C37}" destId="{3E9281EE-4BC8-4416-B9E4-2A5CDAFF626A}" srcOrd="1" destOrd="0" parTransId="{BDE3B50C-5D56-49C8-9055-455CDBDB9BE1}" sibTransId="{13C35C92-44B2-4EF9-8C1A-AB0FC98FB135}"/>
    <dgm:cxn modelId="{72D3D9B0-FE5E-4DC3-8AB8-92679932DD81}" type="presOf" srcId="{3E9281EE-4BC8-4416-B9E4-2A5CDAFF626A}" destId="{CCFEB66B-7E9F-484F-9A34-CE1422B91FF2}" srcOrd="0" destOrd="0" presId="urn:microsoft.com/office/officeart/2005/8/layout/vList2"/>
    <dgm:cxn modelId="{3D92FCE5-5893-4310-BF7E-5206EF87DDEE}" type="presOf" srcId="{6C91130A-F973-47A0-9039-A70BBE59E903}" destId="{91639818-5924-427E-B463-295FAC7396C8}" srcOrd="0" destOrd="0" presId="urn:microsoft.com/office/officeart/2005/8/layout/vList2"/>
    <dgm:cxn modelId="{E48E75EE-8D44-474B-979D-71248575DE6A}" srcId="{6C8C56A6-559C-4938-A902-ADCEA0645F73}" destId="{6918F4B6-16EF-4871-932C-23567E886607}" srcOrd="0" destOrd="0" parTransId="{2B0FF445-3B6E-4DF2-AB8C-38EF86D0993F}" sibTransId="{C98E94C6-33C5-41BC-884B-5E63F88B5701}"/>
    <dgm:cxn modelId="{C63CB048-A11A-455A-A167-40B5122B1A5D}" type="presParOf" srcId="{8E759E8A-D15E-4DB5-BB3B-0A298DC4AB80}" destId="{58F2F4AA-5C14-49B3-AD39-785DB9583390}" srcOrd="0" destOrd="0" presId="urn:microsoft.com/office/officeart/2005/8/layout/vList2"/>
    <dgm:cxn modelId="{24C3C49E-D1A3-4F0D-818E-3E734B8371C0}" type="presParOf" srcId="{8E759E8A-D15E-4DB5-BB3B-0A298DC4AB80}" destId="{ECA85BB7-8A7A-46EB-90BF-E51D3D43AA5E}" srcOrd="1" destOrd="0" presId="urn:microsoft.com/office/officeart/2005/8/layout/vList2"/>
    <dgm:cxn modelId="{4405CE3D-795D-45CF-A26A-1FF548BFF757}" type="presParOf" srcId="{8E759E8A-D15E-4DB5-BB3B-0A298DC4AB80}" destId="{CCFEB66B-7E9F-484F-9A34-CE1422B91FF2}" srcOrd="2" destOrd="0" presId="urn:microsoft.com/office/officeart/2005/8/layout/vList2"/>
    <dgm:cxn modelId="{312B1D53-3CFE-4EEF-A952-C5137F970DC0}" type="presParOf" srcId="{8E759E8A-D15E-4DB5-BB3B-0A298DC4AB80}" destId="{91639818-5924-427E-B463-295FAC7396C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185279E-C96B-4239-B31D-9A5680066C3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6C8C56A6-559C-4938-A902-ADCEA0645F73}">
      <dgm:prSet phldrT="[Text]" custT="1"/>
      <dgm:spPr/>
      <dgm:t>
        <a:bodyPr/>
        <a:lstStyle/>
        <a:p>
          <a:r>
            <a:rPr lang="en-US" sz="3600" dirty="0">
              <a:latin typeface="+mj-lt"/>
            </a:rPr>
            <a:t> Supports current &amp; future student loan borrowers in WA</a:t>
          </a:r>
        </a:p>
      </dgm:t>
    </dgm:pt>
    <dgm:pt modelId="{4EEB557A-E327-46CA-AC08-6228AC3EBBAC}" type="parTrans" cxnId="{ABC3F90F-10DB-4145-9E59-9148C355875F}">
      <dgm:prSet/>
      <dgm:spPr/>
      <dgm:t>
        <a:bodyPr/>
        <a:lstStyle/>
        <a:p>
          <a:endParaRPr lang="en-US"/>
        </a:p>
      </dgm:t>
    </dgm:pt>
    <dgm:pt modelId="{858419EF-88A4-4CDA-A738-5037A5FB9DC9}" type="sibTrans" cxnId="{ABC3F90F-10DB-4145-9E59-9148C355875F}">
      <dgm:prSet/>
      <dgm:spPr/>
      <dgm:t>
        <a:bodyPr/>
        <a:lstStyle/>
        <a:p>
          <a:endParaRPr lang="en-US"/>
        </a:p>
      </dgm:t>
    </dgm:pt>
    <dgm:pt modelId="{6918F4B6-16EF-4871-932C-23567E886607}">
      <dgm:prSet phldrT="[Text]" custT="1"/>
      <dgm:spPr/>
      <dgm:t>
        <a:bodyPr/>
        <a:lstStyle/>
        <a:p>
          <a:r>
            <a:rPr lang="en-US" sz="2800" dirty="0">
              <a:latin typeface="+mj-lt"/>
            </a:rPr>
            <a:t>Understanding the different types of loans</a:t>
          </a:r>
        </a:p>
      </dgm:t>
    </dgm:pt>
    <dgm:pt modelId="{2B0FF445-3B6E-4DF2-AB8C-38EF86D0993F}" type="parTrans" cxnId="{E48E75EE-8D44-474B-979D-71248575DE6A}">
      <dgm:prSet/>
      <dgm:spPr/>
      <dgm:t>
        <a:bodyPr/>
        <a:lstStyle/>
        <a:p>
          <a:endParaRPr lang="en-US"/>
        </a:p>
      </dgm:t>
    </dgm:pt>
    <dgm:pt modelId="{C98E94C6-33C5-41BC-884B-5E63F88B5701}" type="sibTrans" cxnId="{E48E75EE-8D44-474B-979D-71248575DE6A}">
      <dgm:prSet/>
      <dgm:spPr/>
      <dgm:t>
        <a:bodyPr/>
        <a:lstStyle/>
        <a:p>
          <a:endParaRPr lang="en-US"/>
        </a:p>
      </dgm:t>
    </dgm:pt>
    <dgm:pt modelId="{3E9281EE-4BC8-4416-B9E4-2A5CDAFF626A}">
      <dgm:prSet phldrT="[Text]" custT="1"/>
      <dgm:spPr/>
      <dgm:t>
        <a:bodyPr/>
        <a:lstStyle/>
        <a:p>
          <a:r>
            <a:rPr lang="en-US" sz="3600" dirty="0">
              <a:latin typeface="+mj-lt"/>
            </a:rPr>
            <a:t>Stephanie Sampedro  </a:t>
          </a:r>
        </a:p>
      </dgm:t>
    </dgm:pt>
    <dgm:pt modelId="{BDE3B50C-5D56-49C8-9055-455CDBDB9BE1}" type="parTrans" cxnId="{5F0E9992-5AED-4855-8717-5C51E9A847D9}">
      <dgm:prSet/>
      <dgm:spPr/>
      <dgm:t>
        <a:bodyPr/>
        <a:lstStyle/>
        <a:p>
          <a:endParaRPr lang="en-US"/>
        </a:p>
      </dgm:t>
    </dgm:pt>
    <dgm:pt modelId="{13C35C92-44B2-4EF9-8C1A-AB0FC98FB135}" type="sibTrans" cxnId="{5F0E9992-5AED-4855-8717-5C51E9A847D9}">
      <dgm:prSet/>
      <dgm:spPr/>
      <dgm:t>
        <a:bodyPr/>
        <a:lstStyle/>
        <a:p>
          <a:endParaRPr lang="en-US"/>
        </a:p>
      </dgm:t>
    </dgm:pt>
    <dgm:pt modelId="{6C91130A-F973-47A0-9039-A70BBE59E903}">
      <dgm:prSet phldrT="[Text]" custT="1"/>
      <dgm:spPr/>
      <dgm:t>
        <a:bodyPr/>
        <a:lstStyle/>
        <a:p>
          <a:r>
            <a:rPr lang="en-US" sz="3000" dirty="0">
              <a:latin typeface="+mj-lt"/>
              <a:hlinkClick xmlns:r="http://schemas.openxmlformats.org/officeDocument/2006/relationships" r:id="rId1"/>
            </a:rPr>
            <a:t>Stephanies@wsac.wa.gov</a:t>
          </a:r>
          <a:endParaRPr lang="en-US" sz="3000" dirty="0">
            <a:latin typeface="+mj-lt"/>
          </a:endParaRPr>
        </a:p>
      </dgm:t>
    </dgm:pt>
    <dgm:pt modelId="{5676E022-1262-4C9D-BACA-1A74CD5DB345}" type="parTrans" cxnId="{530F6731-B112-47DC-952C-005B7D581D45}">
      <dgm:prSet/>
      <dgm:spPr/>
      <dgm:t>
        <a:bodyPr/>
        <a:lstStyle/>
        <a:p>
          <a:endParaRPr lang="en-US"/>
        </a:p>
      </dgm:t>
    </dgm:pt>
    <dgm:pt modelId="{11E775A9-9993-4EE6-A8DE-E39B516E2F63}" type="sibTrans" cxnId="{530F6731-B112-47DC-952C-005B7D581D45}">
      <dgm:prSet/>
      <dgm:spPr/>
      <dgm:t>
        <a:bodyPr/>
        <a:lstStyle/>
        <a:p>
          <a:endParaRPr lang="en-US"/>
        </a:p>
      </dgm:t>
    </dgm:pt>
    <dgm:pt modelId="{5278B648-3507-4305-8A66-EF4DDC8AAF74}">
      <dgm:prSet phldrT="[Text]" custT="1"/>
      <dgm:spPr/>
      <dgm:t>
        <a:bodyPr/>
        <a:lstStyle/>
        <a:p>
          <a:r>
            <a:rPr lang="en-US" sz="3000" dirty="0">
              <a:latin typeface="+mj-lt"/>
            </a:rPr>
            <a:t> 360-753-7781</a:t>
          </a:r>
        </a:p>
      </dgm:t>
    </dgm:pt>
    <dgm:pt modelId="{74385C56-B8F6-4140-84C8-E388548BF5AE}" type="parTrans" cxnId="{AE574972-0A70-4CC3-89E5-B41CBD930198}">
      <dgm:prSet/>
      <dgm:spPr/>
      <dgm:t>
        <a:bodyPr/>
        <a:lstStyle/>
        <a:p>
          <a:endParaRPr lang="en-US"/>
        </a:p>
      </dgm:t>
    </dgm:pt>
    <dgm:pt modelId="{7D5284AF-7DDC-4B85-AC91-476159D5870B}" type="sibTrans" cxnId="{AE574972-0A70-4CC3-89E5-B41CBD930198}">
      <dgm:prSet/>
      <dgm:spPr/>
      <dgm:t>
        <a:bodyPr/>
        <a:lstStyle/>
        <a:p>
          <a:endParaRPr lang="en-US"/>
        </a:p>
      </dgm:t>
    </dgm:pt>
    <dgm:pt modelId="{EA8F764B-C40C-435A-82D9-62E17E6C2865}">
      <dgm:prSet phldrT="[Text]" custT="1"/>
      <dgm:spPr/>
      <dgm:t>
        <a:bodyPr/>
        <a:lstStyle/>
        <a:p>
          <a:r>
            <a:rPr lang="en-US" sz="2800" dirty="0">
              <a:latin typeface="+mj-lt"/>
            </a:rPr>
            <a:t>Income driven repayment</a:t>
          </a:r>
        </a:p>
      </dgm:t>
    </dgm:pt>
    <dgm:pt modelId="{E21B48FD-8129-47CE-88B3-D511217CDCDB}" type="parTrans" cxnId="{D554C399-2178-401F-B1C9-73DF13FD641E}">
      <dgm:prSet/>
      <dgm:spPr/>
      <dgm:t>
        <a:bodyPr/>
        <a:lstStyle/>
        <a:p>
          <a:endParaRPr lang="en-US"/>
        </a:p>
      </dgm:t>
    </dgm:pt>
    <dgm:pt modelId="{6E1102DB-0071-4121-AD4C-86FCEE741CA7}" type="sibTrans" cxnId="{D554C399-2178-401F-B1C9-73DF13FD641E}">
      <dgm:prSet/>
      <dgm:spPr/>
      <dgm:t>
        <a:bodyPr/>
        <a:lstStyle/>
        <a:p>
          <a:endParaRPr lang="en-US"/>
        </a:p>
      </dgm:t>
    </dgm:pt>
    <dgm:pt modelId="{DBC12CDA-8E0C-468E-A560-15A9D1C11B8E}">
      <dgm:prSet phldrT="[Text]" custT="1"/>
      <dgm:spPr/>
      <dgm:t>
        <a:bodyPr/>
        <a:lstStyle/>
        <a:p>
          <a:r>
            <a:rPr lang="en-US" sz="2800" dirty="0">
              <a:latin typeface="+mj-lt"/>
            </a:rPr>
            <a:t>Public service loan forgiveness</a:t>
          </a:r>
        </a:p>
      </dgm:t>
    </dgm:pt>
    <dgm:pt modelId="{CE8ACC06-0379-40D6-A515-A2A665811ADA}" type="parTrans" cxnId="{1F4C2305-6F40-4E77-9A37-6DE802F1B625}">
      <dgm:prSet/>
      <dgm:spPr/>
      <dgm:t>
        <a:bodyPr/>
        <a:lstStyle/>
        <a:p>
          <a:endParaRPr lang="en-US"/>
        </a:p>
      </dgm:t>
    </dgm:pt>
    <dgm:pt modelId="{54D290FB-6E29-40F0-B25A-DB3A3933E07F}" type="sibTrans" cxnId="{1F4C2305-6F40-4E77-9A37-6DE802F1B625}">
      <dgm:prSet/>
      <dgm:spPr/>
      <dgm:t>
        <a:bodyPr/>
        <a:lstStyle/>
        <a:p>
          <a:endParaRPr lang="en-US"/>
        </a:p>
      </dgm:t>
    </dgm:pt>
    <dgm:pt modelId="{EF6FA7A5-B491-4755-96BA-B066EBAA9A5F}">
      <dgm:prSet phldrT="[Text]" custT="1"/>
      <dgm:spPr/>
      <dgm:t>
        <a:bodyPr/>
        <a:lstStyle/>
        <a:p>
          <a:r>
            <a:rPr lang="en-US" sz="2800" dirty="0">
              <a:latin typeface="+mj-lt"/>
            </a:rPr>
            <a:t>Loan discharges, deferment &amp; forbearance, consolidation, private loans </a:t>
          </a:r>
        </a:p>
      </dgm:t>
    </dgm:pt>
    <dgm:pt modelId="{3B546A97-C97B-4289-8717-DE9F264A5149}" type="parTrans" cxnId="{0820618E-CC5E-4DBC-9307-C96E42B0DC23}">
      <dgm:prSet/>
      <dgm:spPr/>
      <dgm:t>
        <a:bodyPr/>
        <a:lstStyle/>
        <a:p>
          <a:endParaRPr lang="en-US"/>
        </a:p>
      </dgm:t>
    </dgm:pt>
    <dgm:pt modelId="{ABE18CC2-770B-4AA6-95D1-50B4998D3E10}" type="sibTrans" cxnId="{0820618E-CC5E-4DBC-9307-C96E42B0DC23}">
      <dgm:prSet/>
      <dgm:spPr/>
      <dgm:t>
        <a:bodyPr/>
        <a:lstStyle/>
        <a:p>
          <a:endParaRPr lang="en-US"/>
        </a:p>
      </dgm:t>
    </dgm:pt>
    <dgm:pt modelId="{8E759E8A-D15E-4DB5-BB3B-0A298DC4AB80}" type="pres">
      <dgm:prSet presAssocID="{6185279E-C96B-4239-B31D-9A5680066C37}" presName="linear" presStyleCnt="0">
        <dgm:presLayoutVars>
          <dgm:animLvl val="lvl"/>
          <dgm:resizeHandles val="exact"/>
        </dgm:presLayoutVars>
      </dgm:prSet>
      <dgm:spPr/>
    </dgm:pt>
    <dgm:pt modelId="{58F2F4AA-5C14-49B3-AD39-785DB9583390}" type="pres">
      <dgm:prSet presAssocID="{6C8C56A6-559C-4938-A902-ADCEA0645F73}" presName="parentText" presStyleLbl="node1" presStyleIdx="0" presStyleCnt="2">
        <dgm:presLayoutVars>
          <dgm:chMax val="0"/>
          <dgm:bulletEnabled val="1"/>
        </dgm:presLayoutVars>
      </dgm:prSet>
      <dgm:spPr/>
    </dgm:pt>
    <dgm:pt modelId="{ECA85BB7-8A7A-46EB-90BF-E51D3D43AA5E}" type="pres">
      <dgm:prSet presAssocID="{6C8C56A6-559C-4938-A902-ADCEA0645F73}" presName="childText" presStyleLbl="revTx" presStyleIdx="0" presStyleCnt="2">
        <dgm:presLayoutVars>
          <dgm:bulletEnabled val="1"/>
        </dgm:presLayoutVars>
      </dgm:prSet>
      <dgm:spPr/>
    </dgm:pt>
    <dgm:pt modelId="{CCFEB66B-7E9F-484F-9A34-CE1422B91FF2}" type="pres">
      <dgm:prSet presAssocID="{3E9281EE-4BC8-4416-B9E4-2A5CDAFF626A}" presName="parentText" presStyleLbl="node1" presStyleIdx="1" presStyleCnt="2">
        <dgm:presLayoutVars>
          <dgm:chMax val="0"/>
          <dgm:bulletEnabled val="1"/>
        </dgm:presLayoutVars>
      </dgm:prSet>
      <dgm:spPr/>
    </dgm:pt>
    <dgm:pt modelId="{91639818-5924-427E-B463-295FAC7396C8}" type="pres">
      <dgm:prSet presAssocID="{3E9281EE-4BC8-4416-B9E4-2A5CDAFF626A}" presName="childText" presStyleLbl="revTx" presStyleIdx="1" presStyleCnt="2">
        <dgm:presLayoutVars>
          <dgm:bulletEnabled val="1"/>
        </dgm:presLayoutVars>
      </dgm:prSet>
      <dgm:spPr/>
    </dgm:pt>
  </dgm:ptLst>
  <dgm:cxnLst>
    <dgm:cxn modelId="{1F4C2305-6F40-4E77-9A37-6DE802F1B625}" srcId="{6C8C56A6-559C-4938-A902-ADCEA0645F73}" destId="{DBC12CDA-8E0C-468E-A560-15A9D1C11B8E}" srcOrd="2" destOrd="0" parTransId="{CE8ACC06-0379-40D6-A515-A2A665811ADA}" sibTransId="{54D290FB-6E29-40F0-B25A-DB3A3933E07F}"/>
    <dgm:cxn modelId="{ABC3F90F-10DB-4145-9E59-9148C355875F}" srcId="{6185279E-C96B-4239-B31D-9A5680066C37}" destId="{6C8C56A6-559C-4938-A902-ADCEA0645F73}" srcOrd="0" destOrd="0" parTransId="{4EEB557A-E327-46CA-AC08-6228AC3EBBAC}" sibTransId="{858419EF-88A4-4CDA-A738-5037A5FB9DC9}"/>
    <dgm:cxn modelId="{CEC3551E-E5EC-4AC6-8416-3C50F8E55340}" type="presOf" srcId="{6185279E-C96B-4239-B31D-9A5680066C37}" destId="{8E759E8A-D15E-4DB5-BB3B-0A298DC4AB80}" srcOrd="0" destOrd="0" presId="urn:microsoft.com/office/officeart/2005/8/layout/vList2"/>
    <dgm:cxn modelId="{AF48342F-DC07-48FB-AB24-70C945B10405}" type="presOf" srcId="{6918F4B6-16EF-4871-932C-23567E886607}" destId="{ECA85BB7-8A7A-46EB-90BF-E51D3D43AA5E}" srcOrd="0" destOrd="0" presId="urn:microsoft.com/office/officeart/2005/8/layout/vList2"/>
    <dgm:cxn modelId="{530F6731-B112-47DC-952C-005B7D581D45}" srcId="{3E9281EE-4BC8-4416-B9E4-2A5CDAFF626A}" destId="{6C91130A-F973-47A0-9039-A70BBE59E903}" srcOrd="0" destOrd="0" parTransId="{5676E022-1262-4C9D-BACA-1A74CD5DB345}" sibTransId="{11E775A9-9993-4EE6-A8DE-E39B516E2F63}"/>
    <dgm:cxn modelId="{C1158736-DAAE-430E-B6DF-26872346D242}" type="presOf" srcId="{DBC12CDA-8E0C-468E-A560-15A9D1C11B8E}" destId="{ECA85BB7-8A7A-46EB-90BF-E51D3D43AA5E}" srcOrd="0" destOrd="2" presId="urn:microsoft.com/office/officeart/2005/8/layout/vList2"/>
    <dgm:cxn modelId="{1D2DF96D-0058-4613-A1B6-8643B033BFDF}" type="presOf" srcId="{6C8C56A6-559C-4938-A902-ADCEA0645F73}" destId="{58F2F4AA-5C14-49B3-AD39-785DB9583390}" srcOrd="0" destOrd="0" presId="urn:microsoft.com/office/officeart/2005/8/layout/vList2"/>
    <dgm:cxn modelId="{AE574972-0A70-4CC3-89E5-B41CBD930198}" srcId="{3E9281EE-4BC8-4416-B9E4-2A5CDAFF626A}" destId="{5278B648-3507-4305-8A66-EF4DDC8AAF74}" srcOrd="1" destOrd="0" parTransId="{74385C56-B8F6-4140-84C8-E388548BF5AE}" sibTransId="{7D5284AF-7DDC-4B85-AC91-476159D5870B}"/>
    <dgm:cxn modelId="{0820618E-CC5E-4DBC-9307-C96E42B0DC23}" srcId="{6C8C56A6-559C-4938-A902-ADCEA0645F73}" destId="{EF6FA7A5-B491-4755-96BA-B066EBAA9A5F}" srcOrd="3" destOrd="0" parTransId="{3B546A97-C97B-4289-8717-DE9F264A5149}" sibTransId="{ABE18CC2-770B-4AA6-95D1-50B4998D3E10}"/>
    <dgm:cxn modelId="{5F0E9992-5AED-4855-8717-5C51E9A847D9}" srcId="{6185279E-C96B-4239-B31D-9A5680066C37}" destId="{3E9281EE-4BC8-4416-B9E4-2A5CDAFF626A}" srcOrd="1" destOrd="0" parTransId="{BDE3B50C-5D56-49C8-9055-455CDBDB9BE1}" sibTransId="{13C35C92-44B2-4EF9-8C1A-AB0FC98FB135}"/>
    <dgm:cxn modelId="{D554C399-2178-401F-B1C9-73DF13FD641E}" srcId="{6C8C56A6-559C-4938-A902-ADCEA0645F73}" destId="{EA8F764B-C40C-435A-82D9-62E17E6C2865}" srcOrd="1" destOrd="0" parTransId="{E21B48FD-8129-47CE-88B3-D511217CDCDB}" sibTransId="{6E1102DB-0071-4121-AD4C-86FCEE741CA7}"/>
    <dgm:cxn modelId="{3EF1D19C-E73A-4020-A2C3-45ADC9D23266}" type="presOf" srcId="{EF6FA7A5-B491-4755-96BA-B066EBAA9A5F}" destId="{ECA85BB7-8A7A-46EB-90BF-E51D3D43AA5E}" srcOrd="0" destOrd="3" presId="urn:microsoft.com/office/officeart/2005/8/layout/vList2"/>
    <dgm:cxn modelId="{72D3D9B0-FE5E-4DC3-8AB8-92679932DD81}" type="presOf" srcId="{3E9281EE-4BC8-4416-B9E4-2A5CDAFF626A}" destId="{CCFEB66B-7E9F-484F-9A34-CE1422B91FF2}" srcOrd="0" destOrd="0" presId="urn:microsoft.com/office/officeart/2005/8/layout/vList2"/>
    <dgm:cxn modelId="{1D61A9B6-E0FB-408E-AA11-51518ACD1E8C}" type="presOf" srcId="{EA8F764B-C40C-435A-82D9-62E17E6C2865}" destId="{ECA85BB7-8A7A-46EB-90BF-E51D3D43AA5E}" srcOrd="0" destOrd="1" presId="urn:microsoft.com/office/officeart/2005/8/layout/vList2"/>
    <dgm:cxn modelId="{3D92FCE5-5893-4310-BF7E-5206EF87DDEE}" type="presOf" srcId="{6C91130A-F973-47A0-9039-A70BBE59E903}" destId="{91639818-5924-427E-B463-295FAC7396C8}" srcOrd="0" destOrd="0" presId="urn:microsoft.com/office/officeart/2005/8/layout/vList2"/>
    <dgm:cxn modelId="{E48E75EE-8D44-474B-979D-71248575DE6A}" srcId="{6C8C56A6-559C-4938-A902-ADCEA0645F73}" destId="{6918F4B6-16EF-4871-932C-23567E886607}" srcOrd="0" destOrd="0" parTransId="{2B0FF445-3B6E-4DF2-AB8C-38EF86D0993F}" sibTransId="{C98E94C6-33C5-41BC-884B-5E63F88B5701}"/>
    <dgm:cxn modelId="{6CB393F4-F986-4A36-AD0D-9187792F4F7A}" type="presOf" srcId="{5278B648-3507-4305-8A66-EF4DDC8AAF74}" destId="{91639818-5924-427E-B463-295FAC7396C8}" srcOrd="0" destOrd="1" presId="urn:microsoft.com/office/officeart/2005/8/layout/vList2"/>
    <dgm:cxn modelId="{C63CB048-A11A-455A-A167-40B5122B1A5D}" type="presParOf" srcId="{8E759E8A-D15E-4DB5-BB3B-0A298DC4AB80}" destId="{58F2F4AA-5C14-49B3-AD39-785DB9583390}" srcOrd="0" destOrd="0" presId="urn:microsoft.com/office/officeart/2005/8/layout/vList2"/>
    <dgm:cxn modelId="{24C3C49E-D1A3-4F0D-818E-3E734B8371C0}" type="presParOf" srcId="{8E759E8A-D15E-4DB5-BB3B-0A298DC4AB80}" destId="{ECA85BB7-8A7A-46EB-90BF-E51D3D43AA5E}" srcOrd="1" destOrd="0" presId="urn:microsoft.com/office/officeart/2005/8/layout/vList2"/>
    <dgm:cxn modelId="{4405CE3D-795D-45CF-A26A-1FF548BFF757}" type="presParOf" srcId="{8E759E8A-D15E-4DB5-BB3B-0A298DC4AB80}" destId="{CCFEB66B-7E9F-484F-9A34-CE1422B91FF2}" srcOrd="2" destOrd="0" presId="urn:microsoft.com/office/officeart/2005/8/layout/vList2"/>
    <dgm:cxn modelId="{312B1D53-3CFE-4EEF-A952-C5137F970DC0}" type="presParOf" srcId="{8E759E8A-D15E-4DB5-BB3B-0A298DC4AB80}" destId="{91639818-5924-427E-B463-295FAC7396C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2793F39-1EF9-4095-9C5A-04B0EFD8CBD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3BA3B49-C879-4B6F-A1BC-931075FCB09B}">
      <dgm:prSet phldrT="[Text]" custT="1"/>
      <dgm:spPr/>
      <dgm:t>
        <a:bodyPr/>
        <a:lstStyle/>
        <a:p>
          <a:pPr marL="0" lvl="0" indent="0" algn="ctr" defTabSz="1200150">
            <a:lnSpc>
              <a:spcPct val="90000"/>
            </a:lnSpc>
            <a:spcBef>
              <a:spcPct val="0"/>
            </a:spcBef>
            <a:spcAft>
              <a:spcPct val="35000"/>
            </a:spcAft>
          </a:pPr>
          <a:r>
            <a:rPr lang="en-US" sz="2700" kern="1200" dirty="0">
              <a:latin typeface="+mj-lt"/>
            </a:rPr>
            <a:t>Partner with your financial aid office </a:t>
          </a:r>
          <a:endParaRPr lang="en-US" sz="2700" kern="1200" dirty="0">
            <a:solidFill>
              <a:prstClr val="white"/>
            </a:solidFill>
            <a:latin typeface="Tw Cen MT" panose="020B0602020104020603"/>
            <a:ea typeface="+mn-ea"/>
            <a:cs typeface="+mn-cs"/>
          </a:endParaRPr>
        </a:p>
      </dgm:t>
    </dgm:pt>
    <dgm:pt modelId="{86AB4938-840D-4B9B-807B-7B48BA3110ED}" type="sibTrans" cxnId="{0413C709-9EA4-4A6C-9919-57B04D818C3B}">
      <dgm:prSet/>
      <dgm:spPr/>
      <dgm:t>
        <a:bodyPr/>
        <a:lstStyle/>
        <a:p>
          <a:endParaRPr lang="en-US"/>
        </a:p>
      </dgm:t>
    </dgm:pt>
    <dgm:pt modelId="{DF4B0206-449D-4A8A-8A92-46E6C67BD1C3}" type="parTrans" cxnId="{0413C709-9EA4-4A6C-9919-57B04D818C3B}">
      <dgm:prSet/>
      <dgm:spPr/>
      <dgm:t>
        <a:bodyPr/>
        <a:lstStyle/>
        <a:p>
          <a:endParaRPr lang="en-US"/>
        </a:p>
      </dgm:t>
    </dgm:pt>
    <dgm:pt modelId="{C29C865F-FC3C-41E8-A323-E5E358C2844F}">
      <dgm:prSet phldrT="[Text]" custT="1"/>
      <dgm:spPr/>
      <dgm:t>
        <a:bodyPr/>
        <a:lstStyle/>
        <a:p>
          <a:pPr marL="0" lvl="0" indent="0" algn="ctr" defTabSz="1200150">
            <a:lnSpc>
              <a:spcPct val="90000"/>
            </a:lnSpc>
            <a:spcBef>
              <a:spcPct val="0"/>
            </a:spcBef>
            <a:spcAft>
              <a:spcPct val="35000"/>
            </a:spcAft>
            <a:buNone/>
          </a:pPr>
          <a:r>
            <a:rPr lang="en-US" sz="2700" kern="1200" dirty="0">
              <a:solidFill>
                <a:prstClr val="white"/>
              </a:solidFill>
              <a:latin typeface="Tw Cen MT" panose="020B0602020104020603"/>
              <a:ea typeface="+mn-ea"/>
              <a:cs typeface="+mn-cs"/>
            </a:rPr>
            <a:t>Practice the content and get to know available resources</a:t>
          </a:r>
        </a:p>
      </dgm:t>
    </dgm:pt>
    <dgm:pt modelId="{81521A3F-8B6C-4331-9DB0-1B6A5EEBB7AF}" type="parTrans" cxnId="{6366B193-D687-4839-B5DE-30C8ED3313EF}">
      <dgm:prSet/>
      <dgm:spPr/>
      <dgm:t>
        <a:bodyPr/>
        <a:lstStyle/>
        <a:p>
          <a:endParaRPr lang="en-US"/>
        </a:p>
      </dgm:t>
    </dgm:pt>
    <dgm:pt modelId="{6D8CFEA7-F7FC-44D0-8FE2-CBFD6C9D84F1}" type="sibTrans" cxnId="{6366B193-D687-4839-B5DE-30C8ED3313EF}">
      <dgm:prSet/>
      <dgm:spPr/>
      <dgm:t>
        <a:bodyPr/>
        <a:lstStyle/>
        <a:p>
          <a:endParaRPr lang="en-US"/>
        </a:p>
      </dgm:t>
    </dgm:pt>
    <dgm:pt modelId="{B713FAF3-3144-4807-91F5-B1488D2F7BBC}">
      <dgm:prSet phldrT="[Text]"/>
      <dgm:spPr/>
      <dgm:t>
        <a:bodyPr/>
        <a:lstStyle/>
        <a:p>
          <a:pPr>
            <a:buNone/>
          </a:pPr>
          <a:r>
            <a:rPr lang="en-US" dirty="0">
              <a:solidFill>
                <a:prstClr val="white"/>
              </a:solidFill>
              <a:latin typeface="Tw Cen MT" panose="020B0602020104020603"/>
              <a:ea typeface="+mn-ea"/>
              <a:cs typeface="+mn-cs"/>
            </a:rPr>
            <a:t>Identify other campus staff to train </a:t>
          </a:r>
        </a:p>
      </dgm:t>
    </dgm:pt>
    <dgm:pt modelId="{959304C4-3AEF-4C52-A761-67AF743EBC69}" type="parTrans" cxnId="{854FE8FD-7A11-467B-8298-DDA99E7ABE80}">
      <dgm:prSet/>
      <dgm:spPr/>
      <dgm:t>
        <a:bodyPr/>
        <a:lstStyle/>
        <a:p>
          <a:endParaRPr lang="en-US"/>
        </a:p>
      </dgm:t>
    </dgm:pt>
    <dgm:pt modelId="{3E8CAED0-188E-45E2-BCC8-B7E0FA3F461A}" type="sibTrans" cxnId="{854FE8FD-7A11-467B-8298-DDA99E7ABE80}">
      <dgm:prSet/>
      <dgm:spPr/>
      <dgm:t>
        <a:bodyPr/>
        <a:lstStyle/>
        <a:p>
          <a:endParaRPr lang="en-US"/>
        </a:p>
      </dgm:t>
    </dgm:pt>
    <dgm:pt modelId="{20CFC5C2-38A7-4159-94B6-E991C2296384}">
      <dgm:prSet phldrT="[Text]"/>
      <dgm:spPr/>
      <dgm:t>
        <a:bodyPr/>
        <a:lstStyle/>
        <a:p>
          <a:r>
            <a:rPr lang="en-US" dirty="0">
              <a:solidFill>
                <a:prstClr val="white"/>
              </a:solidFill>
              <a:latin typeface="Tw Cen MT" panose="020B0602020104020603"/>
              <a:ea typeface="+mn-ea"/>
              <a:cs typeface="+mn-cs"/>
            </a:rPr>
            <a:t>Identify connections to local high schools/community-based organizations for training </a:t>
          </a:r>
        </a:p>
      </dgm:t>
    </dgm:pt>
    <dgm:pt modelId="{2F1CCFEC-F3DB-4632-B410-F1000CB71959}" type="parTrans" cxnId="{5761A9F2-3E91-4F91-9A60-514A43698514}">
      <dgm:prSet/>
      <dgm:spPr/>
      <dgm:t>
        <a:bodyPr/>
        <a:lstStyle/>
        <a:p>
          <a:endParaRPr lang="en-US"/>
        </a:p>
      </dgm:t>
    </dgm:pt>
    <dgm:pt modelId="{B8E92681-C9AE-46D9-9740-E7BBD95493EE}" type="sibTrans" cxnId="{5761A9F2-3E91-4F91-9A60-514A43698514}">
      <dgm:prSet/>
      <dgm:spPr/>
      <dgm:t>
        <a:bodyPr/>
        <a:lstStyle/>
        <a:p>
          <a:endParaRPr lang="en-US"/>
        </a:p>
      </dgm:t>
    </dgm:pt>
    <dgm:pt modelId="{A8203393-A40B-4D9D-B5AA-18FF4E8EFE93}">
      <dgm:prSet phldrT="[Text]"/>
      <dgm:spPr/>
      <dgm:t>
        <a:bodyPr/>
        <a:lstStyle/>
        <a:p>
          <a:pPr>
            <a:buNone/>
          </a:pPr>
          <a:r>
            <a:rPr lang="en-US" dirty="0">
              <a:solidFill>
                <a:prstClr val="white"/>
              </a:solidFill>
              <a:latin typeface="Tw Cen MT" panose="020B0602020104020603"/>
              <a:ea typeface="+mn-ea"/>
              <a:cs typeface="+mn-cs"/>
            </a:rPr>
            <a:t>Target district follow-up from WSAC</a:t>
          </a:r>
        </a:p>
      </dgm:t>
    </dgm:pt>
    <dgm:pt modelId="{F6DDB491-F139-4CB1-A823-69F8E6D2A1ED}" type="parTrans" cxnId="{33196101-8372-48BE-AA12-BAC26D74112A}">
      <dgm:prSet/>
      <dgm:spPr/>
      <dgm:t>
        <a:bodyPr/>
        <a:lstStyle/>
        <a:p>
          <a:endParaRPr lang="en-US"/>
        </a:p>
      </dgm:t>
    </dgm:pt>
    <dgm:pt modelId="{9D756E3A-2D48-4EB7-AB0D-3EB4349220B9}" type="sibTrans" cxnId="{33196101-8372-48BE-AA12-BAC26D74112A}">
      <dgm:prSet/>
      <dgm:spPr/>
      <dgm:t>
        <a:bodyPr/>
        <a:lstStyle/>
        <a:p>
          <a:endParaRPr lang="en-US"/>
        </a:p>
      </dgm:t>
    </dgm:pt>
    <dgm:pt modelId="{3AC5CCAF-1FCC-43B4-B3AE-C2896239E3DD}">
      <dgm:prSet phldrT="[Text]"/>
      <dgm:spPr/>
      <dgm:t>
        <a:bodyPr/>
        <a:lstStyle/>
        <a:p>
          <a:pPr>
            <a:buNone/>
          </a:pPr>
          <a:r>
            <a:rPr lang="en-US" dirty="0">
              <a:solidFill>
                <a:prstClr val="white"/>
              </a:solidFill>
              <a:latin typeface="Tw Cen MT" panose="020B0602020104020603"/>
              <a:ea typeface="+mn-ea"/>
              <a:cs typeface="+mn-cs"/>
            </a:rPr>
            <a:t> Your own ideas!</a:t>
          </a:r>
        </a:p>
      </dgm:t>
    </dgm:pt>
    <dgm:pt modelId="{14B43F92-15AD-4C0C-B861-7D225111F8F3}" type="parTrans" cxnId="{4B328F34-05C5-496A-BB47-1163E92E011F}">
      <dgm:prSet/>
      <dgm:spPr/>
      <dgm:t>
        <a:bodyPr/>
        <a:lstStyle/>
        <a:p>
          <a:endParaRPr lang="en-US"/>
        </a:p>
      </dgm:t>
    </dgm:pt>
    <dgm:pt modelId="{4312DE6E-38F8-4BAC-9E77-6828D7BD8B43}" type="sibTrans" cxnId="{4B328F34-05C5-496A-BB47-1163E92E011F}">
      <dgm:prSet/>
      <dgm:spPr/>
      <dgm:t>
        <a:bodyPr/>
        <a:lstStyle/>
        <a:p>
          <a:endParaRPr lang="en-US"/>
        </a:p>
      </dgm:t>
    </dgm:pt>
    <dgm:pt modelId="{A7294ADC-52F8-4EA3-8100-76852F5D44D4}" type="pres">
      <dgm:prSet presAssocID="{02793F39-1EF9-4095-9C5A-04B0EFD8CBDA}" presName="diagram" presStyleCnt="0">
        <dgm:presLayoutVars>
          <dgm:dir/>
          <dgm:resizeHandles val="exact"/>
        </dgm:presLayoutVars>
      </dgm:prSet>
      <dgm:spPr/>
    </dgm:pt>
    <dgm:pt modelId="{F6ADE6D1-A8C3-46A0-8F4C-EC10160BAD4A}" type="pres">
      <dgm:prSet presAssocID="{C29C865F-FC3C-41E8-A323-E5E358C2844F}" presName="node" presStyleLbl="node1" presStyleIdx="0" presStyleCnt="6">
        <dgm:presLayoutVars>
          <dgm:bulletEnabled val="1"/>
        </dgm:presLayoutVars>
      </dgm:prSet>
      <dgm:spPr/>
    </dgm:pt>
    <dgm:pt modelId="{32C88415-1C74-4614-BE21-D85233A231EA}" type="pres">
      <dgm:prSet presAssocID="{6D8CFEA7-F7FC-44D0-8FE2-CBFD6C9D84F1}" presName="sibTrans" presStyleCnt="0"/>
      <dgm:spPr/>
    </dgm:pt>
    <dgm:pt modelId="{58A3CD01-E373-485D-A096-575AF533642B}" type="pres">
      <dgm:prSet presAssocID="{C3BA3B49-C879-4B6F-A1BC-931075FCB09B}" presName="node" presStyleLbl="node1" presStyleIdx="1" presStyleCnt="6" custLinFactNeighborX="1223">
        <dgm:presLayoutVars>
          <dgm:bulletEnabled val="1"/>
        </dgm:presLayoutVars>
      </dgm:prSet>
      <dgm:spPr/>
    </dgm:pt>
    <dgm:pt modelId="{A81E6E28-8235-4C4A-A687-22537218B96B}" type="pres">
      <dgm:prSet presAssocID="{86AB4938-840D-4B9B-807B-7B48BA3110ED}" presName="sibTrans" presStyleCnt="0"/>
      <dgm:spPr/>
    </dgm:pt>
    <dgm:pt modelId="{B9D4AFB4-1A9E-4FC6-B6FF-EB7898F14E47}" type="pres">
      <dgm:prSet presAssocID="{B713FAF3-3144-4807-91F5-B1488D2F7BBC}" presName="node" presStyleLbl="node1" presStyleIdx="2" presStyleCnt="6">
        <dgm:presLayoutVars>
          <dgm:bulletEnabled val="1"/>
        </dgm:presLayoutVars>
      </dgm:prSet>
      <dgm:spPr/>
    </dgm:pt>
    <dgm:pt modelId="{CA6E674E-BE72-431A-93BF-A23C7B98C189}" type="pres">
      <dgm:prSet presAssocID="{3E8CAED0-188E-45E2-BCC8-B7E0FA3F461A}" presName="sibTrans" presStyleCnt="0"/>
      <dgm:spPr/>
    </dgm:pt>
    <dgm:pt modelId="{6569AA60-2E06-4BEB-8822-AD534CEDA652}" type="pres">
      <dgm:prSet presAssocID="{20CFC5C2-38A7-4159-94B6-E991C2296384}" presName="node" presStyleLbl="node1" presStyleIdx="3" presStyleCnt="6">
        <dgm:presLayoutVars>
          <dgm:bulletEnabled val="1"/>
        </dgm:presLayoutVars>
      </dgm:prSet>
      <dgm:spPr/>
    </dgm:pt>
    <dgm:pt modelId="{933059CB-CCCE-4EAB-8BED-F10D756D0187}" type="pres">
      <dgm:prSet presAssocID="{B8E92681-C9AE-46D9-9740-E7BBD95493EE}" presName="sibTrans" presStyleCnt="0"/>
      <dgm:spPr/>
    </dgm:pt>
    <dgm:pt modelId="{1C6BD55D-8E47-4812-9EF9-820805BE2F39}" type="pres">
      <dgm:prSet presAssocID="{A8203393-A40B-4D9D-B5AA-18FF4E8EFE93}" presName="node" presStyleLbl="node1" presStyleIdx="4" presStyleCnt="6">
        <dgm:presLayoutVars>
          <dgm:bulletEnabled val="1"/>
        </dgm:presLayoutVars>
      </dgm:prSet>
      <dgm:spPr/>
    </dgm:pt>
    <dgm:pt modelId="{FDE781EA-4794-4081-B48C-F761242B8725}" type="pres">
      <dgm:prSet presAssocID="{9D756E3A-2D48-4EB7-AB0D-3EB4349220B9}" presName="sibTrans" presStyleCnt="0"/>
      <dgm:spPr/>
    </dgm:pt>
    <dgm:pt modelId="{73E047A3-069F-466F-9918-94BC8830BC14}" type="pres">
      <dgm:prSet presAssocID="{3AC5CCAF-1FCC-43B4-B3AE-C2896239E3DD}" presName="node" presStyleLbl="node1" presStyleIdx="5" presStyleCnt="6">
        <dgm:presLayoutVars>
          <dgm:bulletEnabled val="1"/>
        </dgm:presLayoutVars>
      </dgm:prSet>
      <dgm:spPr/>
    </dgm:pt>
  </dgm:ptLst>
  <dgm:cxnLst>
    <dgm:cxn modelId="{33196101-8372-48BE-AA12-BAC26D74112A}" srcId="{02793F39-1EF9-4095-9C5A-04B0EFD8CBDA}" destId="{A8203393-A40B-4D9D-B5AA-18FF4E8EFE93}" srcOrd="4" destOrd="0" parTransId="{F6DDB491-F139-4CB1-A823-69F8E6D2A1ED}" sibTransId="{9D756E3A-2D48-4EB7-AB0D-3EB4349220B9}"/>
    <dgm:cxn modelId="{0413C709-9EA4-4A6C-9919-57B04D818C3B}" srcId="{02793F39-1EF9-4095-9C5A-04B0EFD8CBDA}" destId="{C3BA3B49-C879-4B6F-A1BC-931075FCB09B}" srcOrd="1" destOrd="0" parTransId="{DF4B0206-449D-4A8A-8A92-46E6C67BD1C3}" sibTransId="{86AB4938-840D-4B9B-807B-7B48BA3110ED}"/>
    <dgm:cxn modelId="{2C58200F-7DB4-40F4-AB2F-8E56AB2F9C13}" type="presOf" srcId="{20CFC5C2-38A7-4159-94B6-E991C2296384}" destId="{6569AA60-2E06-4BEB-8822-AD534CEDA652}" srcOrd="0" destOrd="0" presId="urn:microsoft.com/office/officeart/2005/8/layout/default"/>
    <dgm:cxn modelId="{389FFD20-3D39-46BD-865D-24CDB236AA52}" type="presOf" srcId="{3AC5CCAF-1FCC-43B4-B3AE-C2896239E3DD}" destId="{73E047A3-069F-466F-9918-94BC8830BC14}" srcOrd="0" destOrd="0" presId="urn:microsoft.com/office/officeart/2005/8/layout/default"/>
    <dgm:cxn modelId="{4B328F34-05C5-496A-BB47-1163E92E011F}" srcId="{02793F39-1EF9-4095-9C5A-04B0EFD8CBDA}" destId="{3AC5CCAF-1FCC-43B4-B3AE-C2896239E3DD}" srcOrd="5" destOrd="0" parTransId="{14B43F92-15AD-4C0C-B861-7D225111F8F3}" sibTransId="{4312DE6E-38F8-4BAC-9E77-6828D7BD8B43}"/>
    <dgm:cxn modelId="{61450037-CB4A-47CC-91D2-8337D62ECE24}" type="presOf" srcId="{C29C865F-FC3C-41E8-A323-E5E358C2844F}" destId="{F6ADE6D1-A8C3-46A0-8F4C-EC10160BAD4A}" srcOrd="0" destOrd="0" presId="urn:microsoft.com/office/officeart/2005/8/layout/default"/>
    <dgm:cxn modelId="{6F81C954-9F90-4C7E-9622-8631181F32A5}" type="presOf" srcId="{B713FAF3-3144-4807-91F5-B1488D2F7BBC}" destId="{B9D4AFB4-1A9E-4FC6-B6FF-EB7898F14E47}" srcOrd="0" destOrd="0" presId="urn:microsoft.com/office/officeart/2005/8/layout/default"/>
    <dgm:cxn modelId="{6366B193-D687-4839-B5DE-30C8ED3313EF}" srcId="{02793F39-1EF9-4095-9C5A-04B0EFD8CBDA}" destId="{C29C865F-FC3C-41E8-A323-E5E358C2844F}" srcOrd="0" destOrd="0" parTransId="{81521A3F-8B6C-4331-9DB0-1B6A5EEBB7AF}" sibTransId="{6D8CFEA7-F7FC-44D0-8FE2-CBFD6C9D84F1}"/>
    <dgm:cxn modelId="{10752399-B830-4EE8-BFCF-3AF74F72B307}" type="presOf" srcId="{C3BA3B49-C879-4B6F-A1BC-931075FCB09B}" destId="{58A3CD01-E373-485D-A096-575AF533642B}" srcOrd="0" destOrd="0" presId="urn:microsoft.com/office/officeart/2005/8/layout/default"/>
    <dgm:cxn modelId="{1A0B8D99-FA1B-40FA-8E04-AFCB3238E2C3}" type="presOf" srcId="{A8203393-A40B-4D9D-B5AA-18FF4E8EFE93}" destId="{1C6BD55D-8E47-4812-9EF9-820805BE2F39}" srcOrd="0" destOrd="0" presId="urn:microsoft.com/office/officeart/2005/8/layout/default"/>
    <dgm:cxn modelId="{A02FEDD0-0CFD-4944-8693-8F82E9FD53FC}" type="presOf" srcId="{02793F39-1EF9-4095-9C5A-04B0EFD8CBDA}" destId="{A7294ADC-52F8-4EA3-8100-76852F5D44D4}" srcOrd="0" destOrd="0" presId="urn:microsoft.com/office/officeart/2005/8/layout/default"/>
    <dgm:cxn modelId="{5761A9F2-3E91-4F91-9A60-514A43698514}" srcId="{02793F39-1EF9-4095-9C5A-04B0EFD8CBDA}" destId="{20CFC5C2-38A7-4159-94B6-E991C2296384}" srcOrd="3" destOrd="0" parTransId="{2F1CCFEC-F3DB-4632-B410-F1000CB71959}" sibTransId="{B8E92681-C9AE-46D9-9740-E7BBD95493EE}"/>
    <dgm:cxn modelId="{854FE8FD-7A11-467B-8298-DDA99E7ABE80}" srcId="{02793F39-1EF9-4095-9C5A-04B0EFD8CBDA}" destId="{B713FAF3-3144-4807-91F5-B1488D2F7BBC}" srcOrd="2" destOrd="0" parTransId="{959304C4-3AEF-4C52-A761-67AF743EBC69}" sibTransId="{3E8CAED0-188E-45E2-BCC8-B7E0FA3F461A}"/>
    <dgm:cxn modelId="{48CF443D-C346-4CE3-A06E-7BBE361ECD68}" type="presParOf" srcId="{A7294ADC-52F8-4EA3-8100-76852F5D44D4}" destId="{F6ADE6D1-A8C3-46A0-8F4C-EC10160BAD4A}" srcOrd="0" destOrd="0" presId="urn:microsoft.com/office/officeart/2005/8/layout/default"/>
    <dgm:cxn modelId="{B08BF0C9-53F6-4C2E-9DC8-5249EBC35260}" type="presParOf" srcId="{A7294ADC-52F8-4EA3-8100-76852F5D44D4}" destId="{32C88415-1C74-4614-BE21-D85233A231EA}" srcOrd="1" destOrd="0" presId="urn:microsoft.com/office/officeart/2005/8/layout/default"/>
    <dgm:cxn modelId="{585C9155-699F-446E-A27F-10842369C555}" type="presParOf" srcId="{A7294ADC-52F8-4EA3-8100-76852F5D44D4}" destId="{58A3CD01-E373-485D-A096-575AF533642B}" srcOrd="2" destOrd="0" presId="urn:microsoft.com/office/officeart/2005/8/layout/default"/>
    <dgm:cxn modelId="{9A3DF7ED-5D7D-4B69-ABCB-C70C165F2B6B}" type="presParOf" srcId="{A7294ADC-52F8-4EA3-8100-76852F5D44D4}" destId="{A81E6E28-8235-4C4A-A687-22537218B96B}" srcOrd="3" destOrd="0" presId="urn:microsoft.com/office/officeart/2005/8/layout/default"/>
    <dgm:cxn modelId="{A903FD44-499A-4DDB-80CA-EF70C24E02CB}" type="presParOf" srcId="{A7294ADC-52F8-4EA3-8100-76852F5D44D4}" destId="{B9D4AFB4-1A9E-4FC6-B6FF-EB7898F14E47}" srcOrd="4" destOrd="0" presId="urn:microsoft.com/office/officeart/2005/8/layout/default"/>
    <dgm:cxn modelId="{29A76D7B-6196-47E9-A155-C73AD866D645}" type="presParOf" srcId="{A7294ADC-52F8-4EA3-8100-76852F5D44D4}" destId="{CA6E674E-BE72-431A-93BF-A23C7B98C189}" srcOrd="5" destOrd="0" presId="urn:microsoft.com/office/officeart/2005/8/layout/default"/>
    <dgm:cxn modelId="{0EA244D1-F2F2-4ED8-892C-7F39490195B2}" type="presParOf" srcId="{A7294ADC-52F8-4EA3-8100-76852F5D44D4}" destId="{6569AA60-2E06-4BEB-8822-AD534CEDA652}" srcOrd="6" destOrd="0" presId="urn:microsoft.com/office/officeart/2005/8/layout/default"/>
    <dgm:cxn modelId="{2D8043F0-33D7-4C69-832F-FC15AC1881B5}" type="presParOf" srcId="{A7294ADC-52F8-4EA3-8100-76852F5D44D4}" destId="{933059CB-CCCE-4EAB-8BED-F10D756D0187}" srcOrd="7" destOrd="0" presId="urn:microsoft.com/office/officeart/2005/8/layout/default"/>
    <dgm:cxn modelId="{F0890920-2F88-4FEC-9F0B-CF522833AC84}" type="presParOf" srcId="{A7294ADC-52F8-4EA3-8100-76852F5D44D4}" destId="{1C6BD55D-8E47-4812-9EF9-820805BE2F39}" srcOrd="8" destOrd="0" presId="urn:microsoft.com/office/officeart/2005/8/layout/default"/>
    <dgm:cxn modelId="{2AB2962A-B788-45A3-9325-A6B59219D338}" type="presParOf" srcId="{A7294ADC-52F8-4EA3-8100-76852F5D44D4}" destId="{FDE781EA-4794-4081-B48C-F761242B8725}" srcOrd="9" destOrd="0" presId="urn:microsoft.com/office/officeart/2005/8/layout/default"/>
    <dgm:cxn modelId="{93A12F97-E41C-4013-8AAD-8FA79351FDCD}" type="presParOf" srcId="{A7294ADC-52F8-4EA3-8100-76852F5D44D4}" destId="{73E047A3-069F-466F-9918-94BC8830BC1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933017-B2B8-4057-BC11-ADAC1829B0D0}" type="doc">
      <dgm:prSet loTypeId="urn:diagrams.loki3.com/BracketList" loCatId="list" qsTypeId="urn:microsoft.com/office/officeart/2005/8/quickstyle/simple1" qsCatId="simple" csTypeId="urn:microsoft.com/office/officeart/2005/8/colors/colorful1" csCatId="colorful" phldr="1"/>
      <dgm:spPr/>
      <dgm:t>
        <a:bodyPr/>
        <a:lstStyle/>
        <a:p>
          <a:endParaRPr lang="en-US"/>
        </a:p>
      </dgm:t>
    </dgm:pt>
    <dgm:pt modelId="{90EE5C31-096B-4B86-BD59-842FCDB6963E}">
      <dgm:prSet phldrT="[Text]"/>
      <dgm:spPr/>
      <dgm:t>
        <a:bodyPr/>
        <a:lstStyle/>
        <a:p>
          <a:r>
            <a:rPr lang="en-US" dirty="0">
              <a:latin typeface="+mj-lt"/>
            </a:rPr>
            <a:t>Grants</a:t>
          </a:r>
        </a:p>
      </dgm:t>
    </dgm:pt>
    <dgm:pt modelId="{7BF5520B-2EDC-4ADB-9F8A-01883BDC8341}" type="parTrans" cxnId="{F4028957-DF0C-4D52-8447-C18352DF5A8F}">
      <dgm:prSet/>
      <dgm:spPr/>
      <dgm:t>
        <a:bodyPr/>
        <a:lstStyle/>
        <a:p>
          <a:endParaRPr lang="en-US"/>
        </a:p>
      </dgm:t>
    </dgm:pt>
    <dgm:pt modelId="{D7B69F65-48CE-4C62-8BC0-C15B6D0760FD}" type="sibTrans" cxnId="{F4028957-DF0C-4D52-8447-C18352DF5A8F}">
      <dgm:prSet/>
      <dgm:spPr/>
      <dgm:t>
        <a:bodyPr/>
        <a:lstStyle/>
        <a:p>
          <a:endParaRPr lang="en-US"/>
        </a:p>
      </dgm:t>
    </dgm:pt>
    <dgm:pt modelId="{8E5297AC-B64C-4D83-AE52-1B8B28E09D73}">
      <dgm:prSet phldrT="[Text]"/>
      <dgm:spPr/>
      <dgm:t>
        <a:bodyPr/>
        <a:lstStyle/>
        <a:p>
          <a:r>
            <a:rPr lang="en-US" dirty="0">
              <a:latin typeface="+mj-lt"/>
            </a:rPr>
            <a:t>Scholarships</a:t>
          </a:r>
        </a:p>
      </dgm:t>
    </dgm:pt>
    <dgm:pt modelId="{11161C22-1F9D-4A44-A869-C9658E0B29CC}" type="parTrans" cxnId="{54BCD3BA-CBAB-408F-BAD1-B278153C343B}">
      <dgm:prSet/>
      <dgm:spPr/>
      <dgm:t>
        <a:bodyPr/>
        <a:lstStyle/>
        <a:p>
          <a:endParaRPr lang="en-US"/>
        </a:p>
      </dgm:t>
    </dgm:pt>
    <dgm:pt modelId="{779E7DF4-873B-4359-9E78-C53FFDA9A93A}" type="sibTrans" cxnId="{54BCD3BA-CBAB-408F-BAD1-B278153C343B}">
      <dgm:prSet/>
      <dgm:spPr/>
      <dgm:t>
        <a:bodyPr/>
        <a:lstStyle/>
        <a:p>
          <a:endParaRPr lang="en-US"/>
        </a:p>
      </dgm:t>
    </dgm:pt>
    <dgm:pt modelId="{12A0940C-1483-486F-A21E-43C90258DD2F}">
      <dgm:prSet phldrT="[Text]"/>
      <dgm:spPr/>
      <dgm:t>
        <a:bodyPr/>
        <a:lstStyle/>
        <a:p>
          <a:r>
            <a:rPr lang="en-US" dirty="0">
              <a:latin typeface="+mj-lt"/>
            </a:rPr>
            <a:t>Loans</a:t>
          </a:r>
        </a:p>
      </dgm:t>
    </dgm:pt>
    <dgm:pt modelId="{0213DA5C-473D-4A4A-8D9E-36118C5E7E00}" type="parTrans" cxnId="{FF4CC7A3-B32D-4625-8C3D-82CF15C4B591}">
      <dgm:prSet/>
      <dgm:spPr/>
      <dgm:t>
        <a:bodyPr/>
        <a:lstStyle/>
        <a:p>
          <a:endParaRPr lang="en-US"/>
        </a:p>
      </dgm:t>
    </dgm:pt>
    <dgm:pt modelId="{AD4D4A37-FF48-4BB8-A5C7-781CD8F01334}" type="sibTrans" cxnId="{FF4CC7A3-B32D-4625-8C3D-82CF15C4B591}">
      <dgm:prSet/>
      <dgm:spPr/>
      <dgm:t>
        <a:bodyPr/>
        <a:lstStyle/>
        <a:p>
          <a:endParaRPr lang="en-US"/>
        </a:p>
      </dgm:t>
    </dgm:pt>
    <dgm:pt modelId="{73A38630-B75F-4A17-9F22-F5BC8D1FCC6F}">
      <dgm:prSet phldrT="[Text]"/>
      <dgm:spPr/>
      <dgm:t>
        <a:bodyPr/>
        <a:lstStyle/>
        <a:p>
          <a:r>
            <a:rPr lang="en-US" dirty="0">
              <a:latin typeface="+mj-lt"/>
            </a:rPr>
            <a:t>Work Study</a:t>
          </a:r>
        </a:p>
      </dgm:t>
    </dgm:pt>
    <dgm:pt modelId="{0A0D9C3D-7D4A-4723-8C26-3120605C1BA6}" type="parTrans" cxnId="{E0FD1187-C511-4AAE-99D6-A415DF5AE4C8}">
      <dgm:prSet/>
      <dgm:spPr/>
      <dgm:t>
        <a:bodyPr/>
        <a:lstStyle/>
        <a:p>
          <a:endParaRPr lang="en-US"/>
        </a:p>
      </dgm:t>
    </dgm:pt>
    <dgm:pt modelId="{1F8EAC47-10BB-4EC1-B1EC-6689416FC44A}" type="sibTrans" cxnId="{E0FD1187-C511-4AAE-99D6-A415DF5AE4C8}">
      <dgm:prSet/>
      <dgm:spPr/>
      <dgm:t>
        <a:bodyPr/>
        <a:lstStyle/>
        <a:p>
          <a:endParaRPr lang="en-US"/>
        </a:p>
      </dgm:t>
    </dgm:pt>
    <dgm:pt modelId="{16280DF5-1D3F-4B07-8B73-197128146378}">
      <dgm:prSet phldrT="[Text]" custT="1"/>
      <dgm:spPr/>
      <dgm:t>
        <a:bodyPr/>
        <a:lstStyle/>
        <a:p>
          <a:pPr algn="l"/>
          <a:r>
            <a:rPr lang="en-US" sz="2400" dirty="0">
              <a:latin typeface="+mj-lt"/>
            </a:rPr>
            <a:t>Income-based, federal, state and institutional.</a:t>
          </a:r>
        </a:p>
      </dgm:t>
    </dgm:pt>
    <dgm:pt modelId="{576224BD-CF37-4140-8626-857231C94CE4}" type="parTrans" cxnId="{5197F252-4AF4-4195-92E6-A30A4B5ED413}">
      <dgm:prSet/>
      <dgm:spPr/>
      <dgm:t>
        <a:bodyPr/>
        <a:lstStyle/>
        <a:p>
          <a:endParaRPr lang="en-US">
            <a:latin typeface="+mj-lt"/>
          </a:endParaRPr>
        </a:p>
      </dgm:t>
    </dgm:pt>
    <dgm:pt modelId="{28F593D3-F45B-4D85-8307-2F9B9FDDBFA6}" type="sibTrans" cxnId="{5197F252-4AF4-4195-92E6-A30A4B5ED413}">
      <dgm:prSet/>
      <dgm:spPr/>
      <dgm:t>
        <a:bodyPr/>
        <a:lstStyle/>
        <a:p>
          <a:endParaRPr lang="en-US"/>
        </a:p>
      </dgm:t>
    </dgm:pt>
    <dgm:pt modelId="{BB51FF6F-350F-4C51-8DFE-176F415863CB}">
      <dgm:prSet phldrT="[Text]" custT="1"/>
      <dgm:spPr/>
      <dgm:t>
        <a:bodyPr/>
        <a:lstStyle/>
        <a:p>
          <a:pPr algn="l"/>
          <a:r>
            <a:rPr lang="en-US" sz="2400" dirty="0">
              <a:latin typeface="+mj-lt"/>
            </a:rPr>
            <a:t>Merit and income-based, from public, private, and nonprofit sources</a:t>
          </a:r>
          <a:r>
            <a:rPr lang="en-US" sz="1800" dirty="0">
              <a:latin typeface="+mj-lt"/>
            </a:rPr>
            <a:t>.</a:t>
          </a:r>
        </a:p>
      </dgm:t>
    </dgm:pt>
    <dgm:pt modelId="{22BAF00A-6FE3-449C-A1CB-FC635858005D}" type="parTrans" cxnId="{664E889E-F6A8-4BB2-916A-5B3DB469A9F2}">
      <dgm:prSet/>
      <dgm:spPr/>
      <dgm:t>
        <a:bodyPr/>
        <a:lstStyle/>
        <a:p>
          <a:endParaRPr lang="en-US">
            <a:latin typeface="+mj-lt"/>
          </a:endParaRPr>
        </a:p>
      </dgm:t>
    </dgm:pt>
    <dgm:pt modelId="{FCCC54A1-5463-445B-B008-2596E241DC37}" type="sibTrans" cxnId="{664E889E-F6A8-4BB2-916A-5B3DB469A9F2}">
      <dgm:prSet/>
      <dgm:spPr/>
      <dgm:t>
        <a:bodyPr/>
        <a:lstStyle/>
        <a:p>
          <a:endParaRPr lang="en-US"/>
        </a:p>
      </dgm:t>
    </dgm:pt>
    <dgm:pt modelId="{D3923592-2EDB-4935-9F59-81EF8E83FCBF}">
      <dgm:prSet phldrT="[Text]"/>
      <dgm:spPr/>
      <dgm:t>
        <a:bodyPr/>
        <a:lstStyle/>
        <a:p>
          <a:pPr algn="l"/>
          <a:r>
            <a:rPr lang="en-US" dirty="0">
              <a:latin typeface="+mj-lt"/>
            </a:rPr>
            <a:t>Income-based, federal and private.</a:t>
          </a:r>
        </a:p>
      </dgm:t>
    </dgm:pt>
    <dgm:pt modelId="{84E33378-229F-4E9F-A813-2BD79F769036}" type="parTrans" cxnId="{28E17EE9-E31D-4EA3-AAA4-4E23A6FCFB24}">
      <dgm:prSet/>
      <dgm:spPr/>
      <dgm:t>
        <a:bodyPr/>
        <a:lstStyle/>
        <a:p>
          <a:endParaRPr lang="en-US">
            <a:latin typeface="+mj-lt"/>
          </a:endParaRPr>
        </a:p>
      </dgm:t>
    </dgm:pt>
    <dgm:pt modelId="{68602D0D-1747-42DF-B170-CCD7F41A347A}" type="sibTrans" cxnId="{28E17EE9-E31D-4EA3-AAA4-4E23A6FCFB24}">
      <dgm:prSet/>
      <dgm:spPr/>
      <dgm:t>
        <a:bodyPr/>
        <a:lstStyle/>
        <a:p>
          <a:endParaRPr lang="en-US"/>
        </a:p>
      </dgm:t>
    </dgm:pt>
    <dgm:pt modelId="{9C7CC5E2-A2E5-4EC1-AFEC-3CE9DD83CE54}">
      <dgm:prSet phldrT="[Text]"/>
      <dgm:spPr/>
      <dgm:t>
        <a:bodyPr/>
        <a:lstStyle/>
        <a:p>
          <a:pPr algn="l"/>
          <a:r>
            <a:rPr lang="en-US" dirty="0">
              <a:latin typeface="+mj-lt"/>
            </a:rPr>
            <a:t>Income-based, federal, state and institutional.</a:t>
          </a:r>
        </a:p>
      </dgm:t>
    </dgm:pt>
    <dgm:pt modelId="{8EA6CB68-BDE9-4FC3-B8B5-CA17BFF65963}" type="parTrans" cxnId="{A7CD240D-430F-4C12-90F3-9C23EC0FE8DD}">
      <dgm:prSet/>
      <dgm:spPr/>
      <dgm:t>
        <a:bodyPr/>
        <a:lstStyle/>
        <a:p>
          <a:endParaRPr lang="en-US">
            <a:latin typeface="+mj-lt"/>
          </a:endParaRPr>
        </a:p>
      </dgm:t>
    </dgm:pt>
    <dgm:pt modelId="{DFEFC90F-09E0-4A8A-88E6-D649CDDAD4E1}" type="sibTrans" cxnId="{A7CD240D-430F-4C12-90F3-9C23EC0FE8DD}">
      <dgm:prSet/>
      <dgm:spPr/>
      <dgm:t>
        <a:bodyPr/>
        <a:lstStyle/>
        <a:p>
          <a:endParaRPr lang="en-US"/>
        </a:p>
      </dgm:t>
    </dgm:pt>
    <dgm:pt modelId="{F6F37ABE-EFE8-4824-A259-A31D992E1E10}" type="pres">
      <dgm:prSet presAssocID="{FA933017-B2B8-4057-BC11-ADAC1829B0D0}" presName="Name0" presStyleCnt="0">
        <dgm:presLayoutVars>
          <dgm:dir/>
          <dgm:animLvl val="lvl"/>
          <dgm:resizeHandles val="exact"/>
        </dgm:presLayoutVars>
      </dgm:prSet>
      <dgm:spPr/>
    </dgm:pt>
    <dgm:pt modelId="{A41F3795-2D96-4294-8E1C-5B2C1941E92F}" type="pres">
      <dgm:prSet presAssocID="{90EE5C31-096B-4B86-BD59-842FCDB6963E}" presName="linNode" presStyleCnt="0"/>
      <dgm:spPr/>
    </dgm:pt>
    <dgm:pt modelId="{FAD5B654-FEB8-4E32-B746-763FB1A5A16A}" type="pres">
      <dgm:prSet presAssocID="{90EE5C31-096B-4B86-BD59-842FCDB6963E}" presName="parTx" presStyleLbl="revTx" presStyleIdx="0" presStyleCnt="4">
        <dgm:presLayoutVars>
          <dgm:chMax val="1"/>
          <dgm:bulletEnabled val="1"/>
        </dgm:presLayoutVars>
      </dgm:prSet>
      <dgm:spPr/>
    </dgm:pt>
    <dgm:pt modelId="{2FD81F2E-18BD-4F16-8641-D95F02166BFA}" type="pres">
      <dgm:prSet presAssocID="{90EE5C31-096B-4B86-BD59-842FCDB6963E}" presName="bracket" presStyleLbl="parChTrans1D1" presStyleIdx="0" presStyleCnt="4"/>
      <dgm:spPr/>
    </dgm:pt>
    <dgm:pt modelId="{CA879974-876D-460D-BA95-4EA13424B89D}" type="pres">
      <dgm:prSet presAssocID="{90EE5C31-096B-4B86-BD59-842FCDB6963E}" presName="spH" presStyleCnt="0"/>
      <dgm:spPr/>
    </dgm:pt>
    <dgm:pt modelId="{2703E705-0B03-4174-B8A0-7C6F22E6F6AD}" type="pres">
      <dgm:prSet presAssocID="{90EE5C31-096B-4B86-BD59-842FCDB6963E}" presName="desTx" presStyleLbl="node1" presStyleIdx="0" presStyleCnt="4">
        <dgm:presLayoutVars>
          <dgm:bulletEnabled val="1"/>
        </dgm:presLayoutVars>
      </dgm:prSet>
      <dgm:spPr/>
    </dgm:pt>
    <dgm:pt modelId="{4D3E3842-BF0E-4F96-B4DA-157BD4C6C5EC}" type="pres">
      <dgm:prSet presAssocID="{D7B69F65-48CE-4C62-8BC0-C15B6D0760FD}" presName="spV" presStyleCnt="0"/>
      <dgm:spPr/>
    </dgm:pt>
    <dgm:pt modelId="{EDD78874-4F1B-4574-BAD8-0D121083F3D0}" type="pres">
      <dgm:prSet presAssocID="{8E5297AC-B64C-4D83-AE52-1B8B28E09D73}" presName="linNode" presStyleCnt="0"/>
      <dgm:spPr/>
    </dgm:pt>
    <dgm:pt modelId="{56EE09C3-C486-4583-A78E-BBB2B30395F5}" type="pres">
      <dgm:prSet presAssocID="{8E5297AC-B64C-4D83-AE52-1B8B28E09D73}" presName="parTx" presStyleLbl="revTx" presStyleIdx="1" presStyleCnt="4">
        <dgm:presLayoutVars>
          <dgm:chMax val="1"/>
          <dgm:bulletEnabled val="1"/>
        </dgm:presLayoutVars>
      </dgm:prSet>
      <dgm:spPr/>
    </dgm:pt>
    <dgm:pt modelId="{91DF9F53-75B6-4E19-8D46-ABB4E2152961}" type="pres">
      <dgm:prSet presAssocID="{8E5297AC-B64C-4D83-AE52-1B8B28E09D73}" presName="bracket" presStyleLbl="parChTrans1D1" presStyleIdx="1" presStyleCnt="4"/>
      <dgm:spPr/>
    </dgm:pt>
    <dgm:pt modelId="{5FE10304-C8D8-4C2C-BEC1-8E3C1777207E}" type="pres">
      <dgm:prSet presAssocID="{8E5297AC-B64C-4D83-AE52-1B8B28E09D73}" presName="spH" presStyleCnt="0"/>
      <dgm:spPr/>
    </dgm:pt>
    <dgm:pt modelId="{ABDBBDCF-8A60-4303-A17C-04E42FDD3835}" type="pres">
      <dgm:prSet presAssocID="{8E5297AC-B64C-4D83-AE52-1B8B28E09D73}" presName="desTx" presStyleLbl="node1" presStyleIdx="1" presStyleCnt="4">
        <dgm:presLayoutVars>
          <dgm:bulletEnabled val="1"/>
        </dgm:presLayoutVars>
      </dgm:prSet>
      <dgm:spPr/>
    </dgm:pt>
    <dgm:pt modelId="{07AA5BC4-FEEC-47F2-A9F3-0DEA35615258}" type="pres">
      <dgm:prSet presAssocID="{779E7DF4-873B-4359-9E78-C53FFDA9A93A}" presName="spV" presStyleCnt="0"/>
      <dgm:spPr/>
    </dgm:pt>
    <dgm:pt modelId="{E52B1E3B-F31B-4367-8373-55078DEEADC2}" type="pres">
      <dgm:prSet presAssocID="{12A0940C-1483-486F-A21E-43C90258DD2F}" presName="linNode" presStyleCnt="0"/>
      <dgm:spPr/>
    </dgm:pt>
    <dgm:pt modelId="{93403FB3-33D5-4C8B-AA32-D75B19FB710D}" type="pres">
      <dgm:prSet presAssocID="{12A0940C-1483-486F-A21E-43C90258DD2F}" presName="parTx" presStyleLbl="revTx" presStyleIdx="2" presStyleCnt="4">
        <dgm:presLayoutVars>
          <dgm:chMax val="1"/>
          <dgm:bulletEnabled val="1"/>
        </dgm:presLayoutVars>
      </dgm:prSet>
      <dgm:spPr/>
    </dgm:pt>
    <dgm:pt modelId="{F7CC5CB3-2D75-4147-BA7F-40D21C0E20E4}" type="pres">
      <dgm:prSet presAssocID="{12A0940C-1483-486F-A21E-43C90258DD2F}" presName="bracket" presStyleLbl="parChTrans1D1" presStyleIdx="2" presStyleCnt="4"/>
      <dgm:spPr/>
    </dgm:pt>
    <dgm:pt modelId="{1E13F1C3-BACA-47E8-A9AA-2AE02F216AF3}" type="pres">
      <dgm:prSet presAssocID="{12A0940C-1483-486F-A21E-43C90258DD2F}" presName="spH" presStyleCnt="0"/>
      <dgm:spPr/>
    </dgm:pt>
    <dgm:pt modelId="{0D63E467-6CB0-4EB5-A08F-BC86FE6758EF}" type="pres">
      <dgm:prSet presAssocID="{12A0940C-1483-486F-A21E-43C90258DD2F}" presName="desTx" presStyleLbl="node1" presStyleIdx="2" presStyleCnt="4">
        <dgm:presLayoutVars>
          <dgm:bulletEnabled val="1"/>
        </dgm:presLayoutVars>
      </dgm:prSet>
      <dgm:spPr/>
    </dgm:pt>
    <dgm:pt modelId="{0900608A-A045-4A36-A3B9-DA523FEA5579}" type="pres">
      <dgm:prSet presAssocID="{AD4D4A37-FF48-4BB8-A5C7-781CD8F01334}" presName="spV" presStyleCnt="0"/>
      <dgm:spPr/>
    </dgm:pt>
    <dgm:pt modelId="{563E13D8-AC22-4BAD-A6DD-EF2C77C409CA}" type="pres">
      <dgm:prSet presAssocID="{73A38630-B75F-4A17-9F22-F5BC8D1FCC6F}" presName="linNode" presStyleCnt="0"/>
      <dgm:spPr/>
    </dgm:pt>
    <dgm:pt modelId="{23100991-60CA-4572-8BDF-8E00DA802B54}" type="pres">
      <dgm:prSet presAssocID="{73A38630-B75F-4A17-9F22-F5BC8D1FCC6F}" presName="parTx" presStyleLbl="revTx" presStyleIdx="3" presStyleCnt="4">
        <dgm:presLayoutVars>
          <dgm:chMax val="1"/>
          <dgm:bulletEnabled val="1"/>
        </dgm:presLayoutVars>
      </dgm:prSet>
      <dgm:spPr/>
    </dgm:pt>
    <dgm:pt modelId="{467119F5-1DD1-4F75-BADB-387AD4E21238}" type="pres">
      <dgm:prSet presAssocID="{73A38630-B75F-4A17-9F22-F5BC8D1FCC6F}" presName="bracket" presStyleLbl="parChTrans1D1" presStyleIdx="3" presStyleCnt="4"/>
      <dgm:spPr/>
    </dgm:pt>
    <dgm:pt modelId="{99807424-68BF-4868-90BA-34D6AF7DCE8A}" type="pres">
      <dgm:prSet presAssocID="{73A38630-B75F-4A17-9F22-F5BC8D1FCC6F}" presName="spH" presStyleCnt="0"/>
      <dgm:spPr/>
    </dgm:pt>
    <dgm:pt modelId="{8F2AEA0C-0AE6-4728-B17D-AB8E113EB58C}" type="pres">
      <dgm:prSet presAssocID="{73A38630-B75F-4A17-9F22-F5BC8D1FCC6F}" presName="desTx" presStyleLbl="node1" presStyleIdx="3" presStyleCnt="4">
        <dgm:presLayoutVars>
          <dgm:bulletEnabled val="1"/>
        </dgm:presLayoutVars>
      </dgm:prSet>
      <dgm:spPr/>
    </dgm:pt>
  </dgm:ptLst>
  <dgm:cxnLst>
    <dgm:cxn modelId="{A7CD240D-430F-4C12-90F3-9C23EC0FE8DD}" srcId="{73A38630-B75F-4A17-9F22-F5BC8D1FCC6F}" destId="{9C7CC5E2-A2E5-4EC1-AFEC-3CE9DD83CE54}" srcOrd="0" destOrd="0" parTransId="{8EA6CB68-BDE9-4FC3-B8B5-CA17BFF65963}" sibTransId="{DFEFC90F-09E0-4A8A-88E6-D649CDDAD4E1}"/>
    <dgm:cxn modelId="{01B36A16-6AB6-477D-BCEA-4EAEBF2C8B22}" type="presOf" srcId="{90EE5C31-096B-4B86-BD59-842FCDB6963E}" destId="{FAD5B654-FEB8-4E32-B746-763FB1A5A16A}" srcOrd="0" destOrd="0" presId="urn:diagrams.loki3.com/BracketList"/>
    <dgm:cxn modelId="{C853C831-EC89-44D3-8289-07CC0F5CBE4D}" type="presOf" srcId="{FA933017-B2B8-4057-BC11-ADAC1829B0D0}" destId="{F6F37ABE-EFE8-4824-A259-A31D992E1E10}" srcOrd="0" destOrd="0" presId="urn:diagrams.loki3.com/BracketList"/>
    <dgm:cxn modelId="{5197F252-4AF4-4195-92E6-A30A4B5ED413}" srcId="{90EE5C31-096B-4B86-BD59-842FCDB6963E}" destId="{16280DF5-1D3F-4B07-8B73-197128146378}" srcOrd="0" destOrd="0" parTransId="{576224BD-CF37-4140-8626-857231C94CE4}" sibTransId="{28F593D3-F45B-4D85-8307-2F9B9FDDBFA6}"/>
    <dgm:cxn modelId="{F4028957-DF0C-4D52-8447-C18352DF5A8F}" srcId="{FA933017-B2B8-4057-BC11-ADAC1829B0D0}" destId="{90EE5C31-096B-4B86-BD59-842FCDB6963E}" srcOrd="0" destOrd="0" parTransId="{7BF5520B-2EDC-4ADB-9F8A-01883BDC8341}" sibTransId="{D7B69F65-48CE-4C62-8BC0-C15B6D0760FD}"/>
    <dgm:cxn modelId="{E0FD1187-C511-4AAE-99D6-A415DF5AE4C8}" srcId="{FA933017-B2B8-4057-BC11-ADAC1829B0D0}" destId="{73A38630-B75F-4A17-9F22-F5BC8D1FCC6F}" srcOrd="3" destOrd="0" parTransId="{0A0D9C3D-7D4A-4723-8C26-3120605C1BA6}" sibTransId="{1F8EAC47-10BB-4EC1-B1EC-6689416FC44A}"/>
    <dgm:cxn modelId="{5A680B8D-3290-4608-A80F-124B85BB909B}" type="presOf" srcId="{9C7CC5E2-A2E5-4EC1-AFEC-3CE9DD83CE54}" destId="{8F2AEA0C-0AE6-4728-B17D-AB8E113EB58C}" srcOrd="0" destOrd="0" presId="urn:diagrams.loki3.com/BracketList"/>
    <dgm:cxn modelId="{664E889E-F6A8-4BB2-916A-5B3DB469A9F2}" srcId="{8E5297AC-B64C-4D83-AE52-1B8B28E09D73}" destId="{BB51FF6F-350F-4C51-8DFE-176F415863CB}" srcOrd="0" destOrd="0" parTransId="{22BAF00A-6FE3-449C-A1CB-FC635858005D}" sibTransId="{FCCC54A1-5463-445B-B008-2596E241DC37}"/>
    <dgm:cxn modelId="{977459A0-5E93-430D-B800-233493C3B02E}" type="presOf" srcId="{D3923592-2EDB-4935-9F59-81EF8E83FCBF}" destId="{0D63E467-6CB0-4EB5-A08F-BC86FE6758EF}" srcOrd="0" destOrd="0" presId="urn:diagrams.loki3.com/BracketList"/>
    <dgm:cxn modelId="{FF4CC7A3-B32D-4625-8C3D-82CF15C4B591}" srcId="{FA933017-B2B8-4057-BC11-ADAC1829B0D0}" destId="{12A0940C-1483-486F-A21E-43C90258DD2F}" srcOrd="2" destOrd="0" parTransId="{0213DA5C-473D-4A4A-8D9E-36118C5E7E00}" sibTransId="{AD4D4A37-FF48-4BB8-A5C7-781CD8F01334}"/>
    <dgm:cxn modelId="{667F4BAB-2504-42ED-834D-5A3FB7361AAF}" type="presOf" srcId="{16280DF5-1D3F-4B07-8B73-197128146378}" destId="{2703E705-0B03-4174-B8A0-7C6F22E6F6AD}" srcOrd="0" destOrd="0" presId="urn:diagrams.loki3.com/BracketList"/>
    <dgm:cxn modelId="{06B317B8-9E1E-46D4-8B4C-F47E25A8984B}" type="presOf" srcId="{BB51FF6F-350F-4C51-8DFE-176F415863CB}" destId="{ABDBBDCF-8A60-4303-A17C-04E42FDD3835}" srcOrd="0" destOrd="0" presId="urn:diagrams.loki3.com/BracketList"/>
    <dgm:cxn modelId="{54BCD3BA-CBAB-408F-BAD1-B278153C343B}" srcId="{FA933017-B2B8-4057-BC11-ADAC1829B0D0}" destId="{8E5297AC-B64C-4D83-AE52-1B8B28E09D73}" srcOrd="1" destOrd="0" parTransId="{11161C22-1F9D-4A44-A869-C9658E0B29CC}" sibTransId="{779E7DF4-873B-4359-9E78-C53FFDA9A93A}"/>
    <dgm:cxn modelId="{45318ACE-1115-4093-B0A7-50C7FDE9D7F1}" type="presOf" srcId="{8E5297AC-B64C-4D83-AE52-1B8B28E09D73}" destId="{56EE09C3-C486-4583-A78E-BBB2B30395F5}" srcOrd="0" destOrd="0" presId="urn:diagrams.loki3.com/BracketList"/>
    <dgm:cxn modelId="{8D403BE9-D1D2-49F1-A07F-8608BDAE31DD}" type="presOf" srcId="{12A0940C-1483-486F-A21E-43C90258DD2F}" destId="{93403FB3-33D5-4C8B-AA32-D75B19FB710D}" srcOrd="0" destOrd="0" presId="urn:diagrams.loki3.com/BracketList"/>
    <dgm:cxn modelId="{28E17EE9-E31D-4EA3-AAA4-4E23A6FCFB24}" srcId="{12A0940C-1483-486F-A21E-43C90258DD2F}" destId="{D3923592-2EDB-4935-9F59-81EF8E83FCBF}" srcOrd="0" destOrd="0" parTransId="{84E33378-229F-4E9F-A813-2BD79F769036}" sibTransId="{68602D0D-1747-42DF-B170-CCD7F41A347A}"/>
    <dgm:cxn modelId="{E36BD3F0-C7FB-4EA0-907A-1E4653BC6DCC}" type="presOf" srcId="{73A38630-B75F-4A17-9F22-F5BC8D1FCC6F}" destId="{23100991-60CA-4572-8BDF-8E00DA802B54}" srcOrd="0" destOrd="0" presId="urn:diagrams.loki3.com/BracketList"/>
    <dgm:cxn modelId="{CEB0E33E-E17D-4D8B-B90F-8703E96C5D98}" type="presParOf" srcId="{F6F37ABE-EFE8-4824-A259-A31D992E1E10}" destId="{A41F3795-2D96-4294-8E1C-5B2C1941E92F}" srcOrd="0" destOrd="0" presId="urn:diagrams.loki3.com/BracketList"/>
    <dgm:cxn modelId="{22F811A6-8C1D-4CFC-812C-C271BA3CB2D6}" type="presParOf" srcId="{A41F3795-2D96-4294-8E1C-5B2C1941E92F}" destId="{FAD5B654-FEB8-4E32-B746-763FB1A5A16A}" srcOrd="0" destOrd="0" presId="urn:diagrams.loki3.com/BracketList"/>
    <dgm:cxn modelId="{BC68EA96-6EB3-4B54-8DF6-01B044A4EEB6}" type="presParOf" srcId="{A41F3795-2D96-4294-8E1C-5B2C1941E92F}" destId="{2FD81F2E-18BD-4F16-8641-D95F02166BFA}" srcOrd="1" destOrd="0" presId="urn:diagrams.loki3.com/BracketList"/>
    <dgm:cxn modelId="{12ADF30C-FFF7-4148-9612-D188B5B332EF}" type="presParOf" srcId="{A41F3795-2D96-4294-8E1C-5B2C1941E92F}" destId="{CA879974-876D-460D-BA95-4EA13424B89D}" srcOrd="2" destOrd="0" presId="urn:diagrams.loki3.com/BracketList"/>
    <dgm:cxn modelId="{71614880-295E-4406-A102-BBB1BB939BE0}" type="presParOf" srcId="{A41F3795-2D96-4294-8E1C-5B2C1941E92F}" destId="{2703E705-0B03-4174-B8A0-7C6F22E6F6AD}" srcOrd="3" destOrd="0" presId="urn:diagrams.loki3.com/BracketList"/>
    <dgm:cxn modelId="{F8DEEB5C-0E27-44BF-8B26-C6B5638AEDAD}" type="presParOf" srcId="{F6F37ABE-EFE8-4824-A259-A31D992E1E10}" destId="{4D3E3842-BF0E-4F96-B4DA-157BD4C6C5EC}" srcOrd="1" destOrd="0" presId="urn:diagrams.loki3.com/BracketList"/>
    <dgm:cxn modelId="{6C85CFAE-A8EC-4E9C-9AAA-120DEA33F12A}" type="presParOf" srcId="{F6F37ABE-EFE8-4824-A259-A31D992E1E10}" destId="{EDD78874-4F1B-4574-BAD8-0D121083F3D0}" srcOrd="2" destOrd="0" presId="urn:diagrams.loki3.com/BracketList"/>
    <dgm:cxn modelId="{A9A3F891-CE3F-417F-ACFC-2FCC09C440AD}" type="presParOf" srcId="{EDD78874-4F1B-4574-BAD8-0D121083F3D0}" destId="{56EE09C3-C486-4583-A78E-BBB2B30395F5}" srcOrd="0" destOrd="0" presId="urn:diagrams.loki3.com/BracketList"/>
    <dgm:cxn modelId="{8FCE934E-D0E3-4AE9-9AC7-B33769F467B3}" type="presParOf" srcId="{EDD78874-4F1B-4574-BAD8-0D121083F3D0}" destId="{91DF9F53-75B6-4E19-8D46-ABB4E2152961}" srcOrd="1" destOrd="0" presId="urn:diagrams.loki3.com/BracketList"/>
    <dgm:cxn modelId="{423732A2-F3A4-40A8-9B09-3F72D31F5A67}" type="presParOf" srcId="{EDD78874-4F1B-4574-BAD8-0D121083F3D0}" destId="{5FE10304-C8D8-4C2C-BEC1-8E3C1777207E}" srcOrd="2" destOrd="0" presId="urn:diagrams.loki3.com/BracketList"/>
    <dgm:cxn modelId="{0E9EBE0D-FBD6-4C3B-836E-C064259A7EAA}" type="presParOf" srcId="{EDD78874-4F1B-4574-BAD8-0D121083F3D0}" destId="{ABDBBDCF-8A60-4303-A17C-04E42FDD3835}" srcOrd="3" destOrd="0" presId="urn:diagrams.loki3.com/BracketList"/>
    <dgm:cxn modelId="{6ED018EE-B19E-4C07-ADBE-F94C1FCA67F6}" type="presParOf" srcId="{F6F37ABE-EFE8-4824-A259-A31D992E1E10}" destId="{07AA5BC4-FEEC-47F2-A9F3-0DEA35615258}" srcOrd="3" destOrd="0" presId="urn:diagrams.loki3.com/BracketList"/>
    <dgm:cxn modelId="{1F45CEC4-9A24-49EA-BA52-226BF879D73D}" type="presParOf" srcId="{F6F37ABE-EFE8-4824-A259-A31D992E1E10}" destId="{E52B1E3B-F31B-4367-8373-55078DEEADC2}" srcOrd="4" destOrd="0" presId="urn:diagrams.loki3.com/BracketList"/>
    <dgm:cxn modelId="{B2D9A9F2-9A6E-427D-B038-A200565B34DA}" type="presParOf" srcId="{E52B1E3B-F31B-4367-8373-55078DEEADC2}" destId="{93403FB3-33D5-4C8B-AA32-D75B19FB710D}" srcOrd="0" destOrd="0" presId="urn:diagrams.loki3.com/BracketList"/>
    <dgm:cxn modelId="{75CD31B5-8148-473E-86DE-71F1F6DA1391}" type="presParOf" srcId="{E52B1E3B-F31B-4367-8373-55078DEEADC2}" destId="{F7CC5CB3-2D75-4147-BA7F-40D21C0E20E4}" srcOrd="1" destOrd="0" presId="urn:diagrams.loki3.com/BracketList"/>
    <dgm:cxn modelId="{FE7E9864-1D51-4F25-AB43-E28F0A88CCD6}" type="presParOf" srcId="{E52B1E3B-F31B-4367-8373-55078DEEADC2}" destId="{1E13F1C3-BACA-47E8-A9AA-2AE02F216AF3}" srcOrd="2" destOrd="0" presId="urn:diagrams.loki3.com/BracketList"/>
    <dgm:cxn modelId="{ADD96E4D-3A1C-4ACC-B88F-DDD842F4A63F}" type="presParOf" srcId="{E52B1E3B-F31B-4367-8373-55078DEEADC2}" destId="{0D63E467-6CB0-4EB5-A08F-BC86FE6758EF}" srcOrd="3" destOrd="0" presId="urn:diagrams.loki3.com/BracketList"/>
    <dgm:cxn modelId="{0EFDDB30-0063-434C-9351-22987C809B3E}" type="presParOf" srcId="{F6F37ABE-EFE8-4824-A259-A31D992E1E10}" destId="{0900608A-A045-4A36-A3B9-DA523FEA5579}" srcOrd="5" destOrd="0" presId="urn:diagrams.loki3.com/BracketList"/>
    <dgm:cxn modelId="{8515F13B-C689-4A68-BC00-3CE515F3C4DA}" type="presParOf" srcId="{F6F37ABE-EFE8-4824-A259-A31D992E1E10}" destId="{563E13D8-AC22-4BAD-A6DD-EF2C77C409CA}" srcOrd="6" destOrd="0" presId="urn:diagrams.loki3.com/BracketList"/>
    <dgm:cxn modelId="{F34A92E4-D768-4BD7-A2EC-6DC0A01C4706}" type="presParOf" srcId="{563E13D8-AC22-4BAD-A6DD-EF2C77C409CA}" destId="{23100991-60CA-4572-8BDF-8E00DA802B54}" srcOrd="0" destOrd="0" presId="urn:diagrams.loki3.com/BracketList"/>
    <dgm:cxn modelId="{B97F98CE-8522-4630-8B5F-3532ACC1A54D}" type="presParOf" srcId="{563E13D8-AC22-4BAD-A6DD-EF2C77C409CA}" destId="{467119F5-1DD1-4F75-BADB-387AD4E21238}" srcOrd="1" destOrd="0" presId="urn:diagrams.loki3.com/BracketList"/>
    <dgm:cxn modelId="{D8914B94-7315-4513-95B0-7C842A37392A}" type="presParOf" srcId="{563E13D8-AC22-4BAD-A6DD-EF2C77C409CA}" destId="{99807424-68BF-4868-90BA-34D6AF7DCE8A}" srcOrd="2" destOrd="0" presId="urn:diagrams.loki3.com/BracketList"/>
    <dgm:cxn modelId="{E1EA289C-DF4F-45E4-9023-9D334B0FA3F4}" type="presParOf" srcId="{563E13D8-AC22-4BAD-A6DD-EF2C77C409CA}" destId="{8F2AEA0C-0AE6-4728-B17D-AB8E113EB58C}" srcOrd="3" destOrd="0" presId="urn:diagrams.loki3.com/Bracke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0BAD981-C193-41A9-B9ED-209DFADB2C34}"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en-US"/>
        </a:p>
      </dgm:t>
    </dgm:pt>
    <dgm:pt modelId="{B1D0A611-0A72-4D94-9A01-89F90B3C619E}">
      <dgm:prSet phldrT="[Text]" custT="1"/>
      <dgm:spPr/>
      <dgm:t>
        <a:bodyPr/>
        <a:lstStyle/>
        <a:p>
          <a:r>
            <a:rPr lang="en-US" sz="2400" dirty="0">
              <a:latin typeface="+mj-lt"/>
            </a:rPr>
            <a:t>Online:</a:t>
          </a:r>
        </a:p>
      </dgm:t>
    </dgm:pt>
    <dgm:pt modelId="{872C81DA-53A0-449F-938A-FDAB241D10AF}" type="parTrans" cxnId="{8EB33D7E-4025-4A5C-A005-90D24FFA0EB1}">
      <dgm:prSet/>
      <dgm:spPr/>
      <dgm:t>
        <a:bodyPr/>
        <a:lstStyle/>
        <a:p>
          <a:endParaRPr lang="en-US"/>
        </a:p>
      </dgm:t>
    </dgm:pt>
    <dgm:pt modelId="{36B53BD7-45D3-4DDF-8D98-423A63F80A96}" type="sibTrans" cxnId="{8EB33D7E-4025-4A5C-A005-90D24FFA0EB1}">
      <dgm:prSet/>
      <dgm:spPr/>
      <dgm:t>
        <a:bodyPr/>
        <a:lstStyle/>
        <a:p>
          <a:endParaRPr lang="en-US"/>
        </a:p>
      </dgm:t>
    </dgm:pt>
    <dgm:pt modelId="{9213247D-55EB-4736-B857-649A935B2845}">
      <dgm:prSet custT="1"/>
      <dgm:spPr/>
      <dgm:t>
        <a:bodyPr/>
        <a:lstStyle/>
        <a:p>
          <a:pPr marL="223838" indent="0"/>
          <a:r>
            <a:rPr lang="en-US" sz="2400" dirty="0">
              <a:latin typeface="+mj-lt"/>
            </a:rPr>
            <a:t>www.readysetgrad.wa.gov</a:t>
          </a:r>
        </a:p>
      </dgm:t>
    </dgm:pt>
    <dgm:pt modelId="{5CFB8A1F-B4CA-4080-9303-61DEA53EC0CF}" type="parTrans" cxnId="{86D626E1-84AB-4CC1-B077-77944E267BB6}">
      <dgm:prSet/>
      <dgm:spPr/>
      <dgm:t>
        <a:bodyPr/>
        <a:lstStyle/>
        <a:p>
          <a:endParaRPr lang="en-US"/>
        </a:p>
      </dgm:t>
    </dgm:pt>
    <dgm:pt modelId="{632376BD-2ED8-45E2-9FDC-1D7EAAF11A6F}" type="sibTrans" cxnId="{86D626E1-84AB-4CC1-B077-77944E267BB6}">
      <dgm:prSet/>
      <dgm:spPr/>
      <dgm:t>
        <a:bodyPr/>
        <a:lstStyle/>
        <a:p>
          <a:endParaRPr lang="en-US"/>
        </a:p>
      </dgm:t>
    </dgm:pt>
    <dgm:pt modelId="{242585D5-1DC8-4DEF-9D96-191A7A3EB2B6}">
      <dgm:prSet custT="1"/>
      <dgm:spPr/>
      <dgm:t>
        <a:bodyPr/>
        <a:lstStyle/>
        <a:p>
          <a:r>
            <a:rPr lang="en-US" sz="2400" dirty="0">
              <a:latin typeface="+mj-lt"/>
            </a:rPr>
            <a:t>On Twitter:</a:t>
          </a:r>
        </a:p>
      </dgm:t>
    </dgm:pt>
    <dgm:pt modelId="{8C008165-407C-4A5F-8B99-80832F1CA41E}" type="parTrans" cxnId="{5FC2295D-E55B-4B18-A020-AE5AA092289A}">
      <dgm:prSet/>
      <dgm:spPr/>
      <dgm:t>
        <a:bodyPr/>
        <a:lstStyle/>
        <a:p>
          <a:endParaRPr lang="en-US"/>
        </a:p>
      </dgm:t>
    </dgm:pt>
    <dgm:pt modelId="{C8642798-97B0-443C-99C5-E633A1B2123F}" type="sibTrans" cxnId="{5FC2295D-E55B-4B18-A020-AE5AA092289A}">
      <dgm:prSet/>
      <dgm:spPr/>
      <dgm:t>
        <a:bodyPr/>
        <a:lstStyle/>
        <a:p>
          <a:endParaRPr lang="en-US"/>
        </a:p>
      </dgm:t>
    </dgm:pt>
    <dgm:pt modelId="{1384D8E9-BBC9-4710-8185-9D5653A0ACD7}">
      <dgm:prSet custT="1"/>
      <dgm:spPr/>
      <dgm:t>
        <a:bodyPr/>
        <a:lstStyle/>
        <a:p>
          <a:pPr marL="223838" indent="0"/>
          <a:r>
            <a:rPr lang="en-US" sz="2400" dirty="0">
              <a:latin typeface="+mj-lt"/>
            </a:rPr>
            <a:t>@WSACouncil </a:t>
          </a:r>
        </a:p>
      </dgm:t>
    </dgm:pt>
    <dgm:pt modelId="{9A124508-0739-4BD3-91E1-8FBDAB8191FC}" type="parTrans" cxnId="{1EECBB2E-0F6B-40AA-8AC2-F096DAF026C4}">
      <dgm:prSet/>
      <dgm:spPr/>
      <dgm:t>
        <a:bodyPr/>
        <a:lstStyle/>
        <a:p>
          <a:endParaRPr lang="en-US"/>
        </a:p>
      </dgm:t>
    </dgm:pt>
    <dgm:pt modelId="{87509BA5-0F05-4538-86C4-140B094F7CBB}" type="sibTrans" cxnId="{1EECBB2E-0F6B-40AA-8AC2-F096DAF026C4}">
      <dgm:prSet/>
      <dgm:spPr/>
      <dgm:t>
        <a:bodyPr/>
        <a:lstStyle/>
        <a:p>
          <a:endParaRPr lang="en-US"/>
        </a:p>
      </dgm:t>
    </dgm:pt>
    <dgm:pt modelId="{90F717B8-E4E3-464F-A5FD-F3ED3496562D}">
      <dgm:prSet custT="1"/>
      <dgm:spPr/>
      <dgm:t>
        <a:bodyPr/>
        <a:lstStyle/>
        <a:p>
          <a:pPr marL="223838" indent="0"/>
          <a:r>
            <a:rPr lang="en-US" sz="2400" dirty="0">
              <a:latin typeface="+mj-lt"/>
            </a:rPr>
            <a:t>@Ready_Set_Grad</a:t>
          </a:r>
        </a:p>
      </dgm:t>
    </dgm:pt>
    <dgm:pt modelId="{B8FDF395-65FC-4F53-A1D5-B611A50820F2}" type="parTrans" cxnId="{D9BD42DC-B5CF-400A-9045-422B903FFD95}">
      <dgm:prSet/>
      <dgm:spPr/>
      <dgm:t>
        <a:bodyPr/>
        <a:lstStyle/>
        <a:p>
          <a:endParaRPr lang="en-US"/>
        </a:p>
      </dgm:t>
    </dgm:pt>
    <dgm:pt modelId="{2575054B-4840-4E7D-B888-27F91A14833E}" type="sibTrans" cxnId="{D9BD42DC-B5CF-400A-9045-422B903FFD95}">
      <dgm:prSet/>
      <dgm:spPr/>
      <dgm:t>
        <a:bodyPr/>
        <a:lstStyle/>
        <a:p>
          <a:endParaRPr lang="en-US"/>
        </a:p>
      </dgm:t>
    </dgm:pt>
    <dgm:pt modelId="{4EF96A9B-66A4-4730-9876-6A483491D667}">
      <dgm:prSet custT="1"/>
      <dgm:spPr/>
      <dgm:t>
        <a:bodyPr/>
        <a:lstStyle/>
        <a:p>
          <a:r>
            <a:rPr lang="en-US" sz="2400" dirty="0">
              <a:latin typeface="+mj-lt"/>
            </a:rPr>
            <a:t>On Facebook:</a:t>
          </a:r>
        </a:p>
      </dgm:t>
    </dgm:pt>
    <dgm:pt modelId="{578FC122-0A44-4BDB-85DB-4046FDA2BC52}" type="parTrans" cxnId="{2B0AA321-F861-4ECB-8925-BB2AAF20902A}">
      <dgm:prSet/>
      <dgm:spPr/>
      <dgm:t>
        <a:bodyPr/>
        <a:lstStyle/>
        <a:p>
          <a:endParaRPr lang="en-US"/>
        </a:p>
      </dgm:t>
    </dgm:pt>
    <dgm:pt modelId="{DB67EA74-CC04-4C3F-B047-77D82000A241}" type="sibTrans" cxnId="{2B0AA321-F861-4ECB-8925-BB2AAF20902A}">
      <dgm:prSet/>
      <dgm:spPr/>
      <dgm:t>
        <a:bodyPr/>
        <a:lstStyle/>
        <a:p>
          <a:endParaRPr lang="en-US"/>
        </a:p>
      </dgm:t>
    </dgm:pt>
    <dgm:pt modelId="{D3CA17BD-CFC6-48F7-92DE-99E1A400D6B4}">
      <dgm:prSet custT="1"/>
      <dgm:spPr/>
      <dgm:t>
        <a:bodyPr/>
        <a:lstStyle/>
        <a:p>
          <a:pPr marL="223838" indent="0"/>
          <a:r>
            <a:rPr lang="en-US" sz="2400" dirty="0">
              <a:latin typeface="+mj-lt"/>
            </a:rPr>
            <a:t>www.facebook.com/WSACouncil</a:t>
          </a:r>
        </a:p>
      </dgm:t>
    </dgm:pt>
    <dgm:pt modelId="{C1BBBB83-1BAE-4510-9C77-705ECF697C7B}" type="parTrans" cxnId="{2E4E22C0-D3E8-4D0C-8FCE-82325A00E9CE}">
      <dgm:prSet/>
      <dgm:spPr/>
      <dgm:t>
        <a:bodyPr/>
        <a:lstStyle/>
        <a:p>
          <a:endParaRPr lang="en-US"/>
        </a:p>
      </dgm:t>
    </dgm:pt>
    <dgm:pt modelId="{CC6F4A02-1F5B-46EC-964D-92A36AADCBEF}" type="sibTrans" cxnId="{2E4E22C0-D3E8-4D0C-8FCE-82325A00E9CE}">
      <dgm:prSet/>
      <dgm:spPr/>
      <dgm:t>
        <a:bodyPr/>
        <a:lstStyle/>
        <a:p>
          <a:endParaRPr lang="en-US"/>
        </a:p>
      </dgm:t>
    </dgm:pt>
    <dgm:pt modelId="{286F7AAE-BAD0-4E68-B30C-770EA39EB889}">
      <dgm:prSet custT="1"/>
      <dgm:spPr/>
      <dgm:t>
        <a:bodyPr/>
        <a:lstStyle/>
        <a:p>
          <a:pPr marL="223838" indent="0"/>
          <a:r>
            <a:rPr lang="en-US" sz="2400" dirty="0">
              <a:latin typeface="+mj-lt"/>
            </a:rPr>
            <a:t>www.facebook.com/ReadySetGrad</a:t>
          </a:r>
        </a:p>
      </dgm:t>
    </dgm:pt>
    <dgm:pt modelId="{91DC5CAD-ACBB-4377-AAF6-37BBBCDB9ED2}" type="parTrans" cxnId="{394B02DB-52EB-46DF-905B-1A96BD2B2BFF}">
      <dgm:prSet/>
      <dgm:spPr/>
      <dgm:t>
        <a:bodyPr/>
        <a:lstStyle/>
        <a:p>
          <a:endParaRPr lang="en-US"/>
        </a:p>
      </dgm:t>
    </dgm:pt>
    <dgm:pt modelId="{E582C557-616B-46B7-94D6-F5F37D2C9EC5}" type="sibTrans" cxnId="{394B02DB-52EB-46DF-905B-1A96BD2B2BFF}">
      <dgm:prSet/>
      <dgm:spPr/>
      <dgm:t>
        <a:bodyPr/>
        <a:lstStyle/>
        <a:p>
          <a:endParaRPr lang="en-US"/>
        </a:p>
      </dgm:t>
    </dgm:pt>
    <dgm:pt modelId="{395FD461-66A4-4047-9693-B47AC36D0632}">
      <dgm:prSet custT="1"/>
      <dgm:spPr/>
      <dgm:t>
        <a:bodyPr/>
        <a:lstStyle/>
        <a:p>
          <a:pPr marL="223838" indent="0"/>
          <a:r>
            <a:rPr lang="en-US" sz="2400" dirty="0">
              <a:latin typeface="+mj-lt"/>
            </a:rPr>
            <a:t>www.thewashboard.org</a:t>
          </a:r>
        </a:p>
      </dgm:t>
    </dgm:pt>
    <dgm:pt modelId="{917CE4F8-A3E4-4867-8D3A-E937FA0B562B}" type="parTrans" cxnId="{A3482472-B566-41A8-95EC-2B385DC25AF3}">
      <dgm:prSet/>
      <dgm:spPr/>
      <dgm:t>
        <a:bodyPr/>
        <a:lstStyle/>
        <a:p>
          <a:endParaRPr lang="en-US"/>
        </a:p>
      </dgm:t>
    </dgm:pt>
    <dgm:pt modelId="{4071FBE1-39DE-499C-A7AB-F84739C662BE}" type="sibTrans" cxnId="{A3482472-B566-41A8-95EC-2B385DC25AF3}">
      <dgm:prSet/>
      <dgm:spPr/>
      <dgm:t>
        <a:bodyPr/>
        <a:lstStyle/>
        <a:p>
          <a:endParaRPr lang="en-US"/>
        </a:p>
      </dgm:t>
    </dgm:pt>
    <dgm:pt modelId="{7CB2EF78-1A7C-495F-B350-6B63C44C88F2}">
      <dgm:prSet custT="1"/>
      <dgm:spPr/>
      <dgm:t>
        <a:bodyPr/>
        <a:lstStyle/>
        <a:p>
          <a:pPr marL="223838" indent="0"/>
          <a:r>
            <a:rPr lang="en-US" sz="2400" dirty="0">
              <a:latin typeface="+mj-lt"/>
            </a:rPr>
            <a:t>www.wsac.wa.gov</a:t>
          </a:r>
        </a:p>
      </dgm:t>
    </dgm:pt>
    <dgm:pt modelId="{0D69CEC7-B956-4F83-A509-E8DC9B6E027F}" type="parTrans" cxnId="{40E2D827-4FE8-4600-9C92-E13527ECEA61}">
      <dgm:prSet/>
      <dgm:spPr/>
      <dgm:t>
        <a:bodyPr/>
        <a:lstStyle/>
        <a:p>
          <a:endParaRPr lang="en-US"/>
        </a:p>
      </dgm:t>
    </dgm:pt>
    <dgm:pt modelId="{214886C9-EE5F-4FEF-82F2-C3AB8CF073BC}" type="sibTrans" cxnId="{40E2D827-4FE8-4600-9C92-E13527ECEA61}">
      <dgm:prSet/>
      <dgm:spPr/>
      <dgm:t>
        <a:bodyPr/>
        <a:lstStyle/>
        <a:p>
          <a:endParaRPr lang="en-US"/>
        </a:p>
      </dgm:t>
    </dgm:pt>
    <dgm:pt modelId="{30668F29-54E7-4526-89A0-DCB0CA57ACD6}" type="pres">
      <dgm:prSet presAssocID="{B0BAD981-C193-41A9-B9ED-209DFADB2C34}" presName="linear" presStyleCnt="0">
        <dgm:presLayoutVars>
          <dgm:dir/>
          <dgm:resizeHandles val="exact"/>
        </dgm:presLayoutVars>
      </dgm:prSet>
      <dgm:spPr/>
    </dgm:pt>
    <dgm:pt modelId="{A7D9338A-412F-4B78-8563-5977CE38C6AA}" type="pres">
      <dgm:prSet presAssocID="{B1D0A611-0A72-4D94-9A01-89F90B3C619E}" presName="comp" presStyleCnt="0"/>
      <dgm:spPr/>
    </dgm:pt>
    <dgm:pt modelId="{F9F2C6CA-8ADF-41BE-ACC5-C4170E9C5134}" type="pres">
      <dgm:prSet presAssocID="{B1D0A611-0A72-4D94-9A01-89F90B3C619E}" presName="box" presStyleLbl="node1" presStyleIdx="0" presStyleCnt="3" custLinFactNeighborX="28043" custLinFactNeighborY="2399"/>
      <dgm:spPr/>
    </dgm:pt>
    <dgm:pt modelId="{36FF14BC-FBA2-4EDA-A695-6270CF518E19}" type="pres">
      <dgm:prSet presAssocID="{B1D0A611-0A72-4D94-9A01-89F90B3C619E}" presName="img" presStyleLbl="fgImgPlace1" presStyleIdx="0" presStyleCnt="3" custScaleX="94315" custScaleY="108337" custLinFactNeighborX="816" custLinFactNeighborY="289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3AA17BA2-DA67-46C8-A42B-F00988269194}" type="pres">
      <dgm:prSet presAssocID="{B1D0A611-0A72-4D94-9A01-89F90B3C619E}" presName="text" presStyleLbl="node1" presStyleIdx="0" presStyleCnt="3">
        <dgm:presLayoutVars>
          <dgm:bulletEnabled val="1"/>
        </dgm:presLayoutVars>
      </dgm:prSet>
      <dgm:spPr/>
    </dgm:pt>
    <dgm:pt modelId="{CC553752-CFBC-49F8-9808-09C187CEEE93}" type="pres">
      <dgm:prSet presAssocID="{36B53BD7-45D3-4DDF-8D98-423A63F80A96}" presName="spacer" presStyleCnt="0"/>
      <dgm:spPr/>
    </dgm:pt>
    <dgm:pt modelId="{A3876F26-9FD2-40E0-AFA4-1F20CE6EC14B}" type="pres">
      <dgm:prSet presAssocID="{242585D5-1DC8-4DEF-9D96-191A7A3EB2B6}" presName="comp" presStyleCnt="0"/>
      <dgm:spPr/>
    </dgm:pt>
    <dgm:pt modelId="{AF34229C-F1EA-4DCA-8864-4C2575FF4974}" type="pres">
      <dgm:prSet presAssocID="{242585D5-1DC8-4DEF-9D96-191A7A3EB2B6}" presName="box" presStyleLbl="node1" presStyleIdx="1" presStyleCnt="3" custLinFactNeighborX="-5702" custLinFactNeighborY="583"/>
      <dgm:spPr/>
    </dgm:pt>
    <dgm:pt modelId="{8C589259-8345-4660-9E55-F438BB95AB07}" type="pres">
      <dgm:prSet presAssocID="{242585D5-1DC8-4DEF-9D96-191A7A3EB2B6}"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9000" b="-9000"/>
          </a:stretch>
        </a:blipFill>
      </dgm:spPr>
    </dgm:pt>
    <dgm:pt modelId="{6B278A30-CF55-4A6D-91B5-EF35A181F00A}" type="pres">
      <dgm:prSet presAssocID="{242585D5-1DC8-4DEF-9D96-191A7A3EB2B6}" presName="text" presStyleLbl="node1" presStyleIdx="1" presStyleCnt="3">
        <dgm:presLayoutVars>
          <dgm:bulletEnabled val="1"/>
        </dgm:presLayoutVars>
      </dgm:prSet>
      <dgm:spPr/>
    </dgm:pt>
    <dgm:pt modelId="{D1AD3430-C1A0-4C6C-AC84-A86F8700C127}" type="pres">
      <dgm:prSet presAssocID="{C8642798-97B0-443C-99C5-E633A1B2123F}" presName="spacer" presStyleCnt="0"/>
      <dgm:spPr/>
    </dgm:pt>
    <dgm:pt modelId="{DBCB1686-ADCD-47EF-99BC-DF3E30DB6867}" type="pres">
      <dgm:prSet presAssocID="{4EF96A9B-66A4-4730-9876-6A483491D667}" presName="comp" presStyleCnt="0"/>
      <dgm:spPr/>
    </dgm:pt>
    <dgm:pt modelId="{3B960BAA-C130-4144-9CAD-D50151064897}" type="pres">
      <dgm:prSet presAssocID="{4EF96A9B-66A4-4730-9876-6A483491D667}" presName="box" presStyleLbl="node1" presStyleIdx="2" presStyleCnt="3"/>
      <dgm:spPr/>
    </dgm:pt>
    <dgm:pt modelId="{DF22EC87-A7B2-48AC-814C-4B991D8B2FB4}" type="pres">
      <dgm:prSet presAssocID="{4EF96A9B-66A4-4730-9876-6A483491D667}" presName="img" presStyleLbl="fgImgPlace1" presStyleIdx="2" presStyleCnt="3" custLinFactNeighborX="-1995" custLinFactNeighborY="-104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9000" b="-9000"/>
          </a:stretch>
        </a:blipFill>
      </dgm:spPr>
    </dgm:pt>
    <dgm:pt modelId="{2E92B0B4-DB36-4B83-8804-DD6201F99520}" type="pres">
      <dgm:prSet presAssocID="{4EF96A9B-66A4-4730-9876-6A483491D667}" presName="text" presStyleLbl="node1" presStyleIdx="2" presStyleCnt="3">
        <dgm:presLayoutVars>
          <dgm:bulletEnabled val="1"/>
        </dgm:presLayoutVars>
      </dgm:prSet>
      <dgm:spPr/>
    </dgm:pt>
  </dgm:ptLst>
  <dgm:cxnLst>
    <dgm:cxn modelId="{8F1CF500-D48D-4E7C-9582-09603B04BFC7}" type="presOf" srcId="{7CB2EF78-1A7C-495F-B350-6B63C44C88F2}" destId="{F9F2C6CA-8ADF-41BE-ACC5-C4170E9C5134}" srcOrd="0" destOrd="3" presId="urn:microsoft.com/office/officeart/2005/8/layout/vList4"/>
    <dgm:cxn modelId="{B7309906-91D5-43D2-913D-850B92D7EA1D}" type="presOf" srcId="{4EF96A9B-66A4-4730-9876-6A483491D667}" destId="{2E92B0B4-DB36-4B83-8804-DD6201F99520}" srcOrd="1" destOrd="0" presId="urn:microsoft.com/office/officeart/2005/8/layout/vList4"/>
    <dgm:cxn modelId="{24C3E318-359E-49B6-9FC7-4D8D4C4DCA6B}" type="presOf" srcId="{90F717B8-E4E3-464F-A5FD-F3ED3496562D}" destId="{AF34229C-F1EA-4DCA-8864-4C2575FF4974}" srcOrd="0" destOrd="2" presId="urn:microsoft.com/office/officeart/2005/8/layout/vList4"/>
    <dgm:cxn modelId="{2B0AA321-F861-4ECB-8925-BB2AAF20902A}" srcId="{B0BAD981-C193-41A9-B9ED-209DFADB2C34}" destId="{4EF96A9B-66A4-4730-9876-6A483491D667}" srcOrd="2" destOrd="0" parTransId="{578FC122-0A44-4BDB-85DB-4046FDA2BC52}" sibTransId="{DB67EA74-CC04-4C3F-B047-77D82000A241}"/>
    <dgm:cxn modelId="{40E2D827-4FE8-4600-9C92-E13527ECEA61}" srcId="{B1D0A611-0A72-4D94-9A01-89F90B3C619E}" destId="{7CB2EF78-1A7C-495F-B350-6B63C44C88F2}" srcOrd="2" destOrd="0" parTransId="{0D69CEC7-B956-4F83-A509-E8DC9B6E027F}" sibTransId="{214886C9-EE5F-4FEF-82F2-C3AB8CF073BC}"/>
    <dgm:cxn modelId="{1EECBB2E-0F6B-40AA-8AC2-F096DAF026C4}" srcId="{242585D5-1DC8-4DEF-9D96-191A7A3EB2B6}" destId="{1384D8E9-BBC9-4710-8185-9D5653A0ACD7}" srcOrd="0" destOrd="0" parTransId="{9A124508-0739-4BD3-91E1-8FBDAB8191FC}" sibTransId="{87509BA5-0F05-4538-86C4-140B094F7CBB}"/>
    <dgm:cxn modelId="{F35A6B3F-05B0-43FB-9587-4AB7F557A6AB}" type="presOf" srcId="{9213247D-55EB-4736-B857-649A935B2845}" destId="{3AA17BA2-DA67-46C8-A42B-F00988269194}" srcOrd="1" destOrd="1" presId="urn:microsoft.com/office/officeart/2005/8/layout/vList4"/>
    <dgm:cxn modelId="{5FC2295D-E55B-4B18-A020-AE5AA092289A}" srcId="{B0BAD981-C193-41A9-B9ED-209DFADB2C34}" destId="{242585D5-1DC8-4DEF-9D96-191A7A3EB2B6}" srcOrd="1" destOrd="0" parTransId="{8C008165-407C-4A5F-8B99-80832F1CA41E}" sibTransId="{C8642798-97B0-443C-99C5-E633A1B2123F}"/>
    <dgm:cxn modelId="{8C7D8848-F4B7-4644-AE7F-DB3B294CBF0B}" type="presOf" srcId="{D3CA17BD-CFC6-48F7-92DE-99E1A400D6B4}" destId="{3B960BAA-C130-4144-9CAD-D50151064897}" srcOrd="0" destOrd="1" presId="urn:microsoft.com/office/officeart/2005/8/layout/vList4"/>
    <dgm:cxn modelId="{2189B868-0260-4CB8-8D74-6DD313AC084A}" type="presOf" srcId="{90F717B8-E4E3-464F-A5FD-F3ED3496562D}" destId="{6B278A30-CF55-4A6D-91B5-EF35A181F00A}" srcOrd="1" destOrd="2" presId="urn:microsoft.com/office/officeart/2005/8/layout/vList4"/>
    <dgm:cxn modelId="{674AE649-A9EB-4FBC-B817-FF9BF01F8D16}" type="presOf" srcId="{242585D5-1DC8-4DEF-9D96-191A7A3EB2B6}" destId="{6B278A30-CF55-4A6D-91B5-EF35A181F00A}" srcOrd="1" destOrd="0" presId="urn:microsoft.com/office/officeart/2005/8/layout/vList4"/>
    <dgm:cxn modelId="{B9B3476A-41E7-48F4-BDD2-6E5306564C44}" type="presOf" srcId="{7CB2EF78-1A7C-495F-B350-6B63C44C88F2}" destId="{3AA17BA2-DA67-46C8-A42B-F00988269194}" srcOrd="1" destOrd="3" presId="urn:microsoft.com/office/officeart/2005/8/layout/vList4"/>
    <dgm:cxn modelId="{A3482472-B566-41A8-95EC-2B385DC25AF3}" srcId="{B1D0A611-0A72-4D94-9A01-89F90B3C619E}" destId="{395FD461-66A4-4047-9693-B47AC36D0632}" srcOrd="1" destOrd="0" parTransId="{917CE4F8-A3E4-4867-8D3A-E937FA0B562B}" sibTransId="{4071FBE1-39DE-499C-A7AB-F84739C662BE}"/>
    <dgm:cxn modelId="{C1A01879-2CC6-4555-A376-BD220F33F7B8}" type="presOf" srcId="{286F7AAE-BAD0-4E68-B30C-770EA39EB889}" destId="{3B960BAA-C130-4144-9CAD-D50151064897}" srcOrd="0" destOrd="2" presId="urn:microsoft.com/office/officeart/2005/8/layout/vList4"/>
    <dgm:cxn modelId="{4AC5917D-8875-4FAC-9DBD-CD2C1EAF406F}" type="presOf" srcId="{395FD461-66A4-4047-9693-B47AC36D0632}" destId="{F9F2C6CA-8ADF-41BE-ACC5-C4170E9C5134}" srcOrd="0" destOrd="2" presId="urn:microsoft.com/office/officeart/2005/8/layout/vList4"/>
    <dgm:cxn modelId="{8EB33D7E-4025-4A5C-A005-90D24FFA0EB1}" srcId="{B0BAD981-C193-41A9-B9ED-209DFADB2C34}" destId="{B1D0A611-0A72-4D94-9A01-89F90B3C619E}" srcOrd="0" destOrd="0" parTransId="{872C81DA-53A0-449F-938A-FDAB241D10AF}" sibTransId="{36B53BD7-45D3-4DDF-8D98-423A63F80A96}"/>
    <dgm:cxn modelId="{044A0A8E-2AB6-4694-BD2A-4E61229E5D43}" type="presOf" srcId="{1384D8E9-BBC9-4710-8185-9D5653A0ACD7}" destId="{AF34229C-F1EA-4DCA-8864-4C2575FF4974}" srcOrd="0" destOrd="1" presId="urn:microsoft.com/office/officeart/2005/8/layout/vList4"/>
    <dgm:cxn modelId="{9CAFFC99-0E7B-43EE-84D8-5ACCE5D4A9CE}" type="presOf" srcId="{B0BAD981-C193-41A9-B9ED-209DFADB2C34}" destId="{30668F29-54E7-4526-89A0-DCB0CA57ACD6}" srcOrd="0" destOrd="0" presId="urn:microsoft.com/office/officeart/2005/8/layout/vList4"/>
    <dgm:cxn modelId="{51122D9E-E42D-4FA0-A3A2-966721536405}" type="presOf" srcId="{286F7AAE-BAD0-4E68-B30C-770EA39EB889}" destId="{2E92B0B4-DB36-4B83-8804-DD6201F99520}" srcOrd="1" destOrd="2" presId="urn:microsoft.com/office/officeart/2005/8/layout/vList4"/>
    <dgm:cxn modelId="{50E29DA6-4F6C-4BFF-A862-B824DDC29482}" type="presOf" srcId="{242585D5-1DC8-4DEF-9D96-191A7A3EB2B6}" destId="{AF34229C-F1EA-4DCA-8864-4C2575FF4974}" srcOrd="0" destOrd="0" presId="urn:microsoft.com/office/officeart/2005/8/layout/vList4"/>
    <dgm:cxn modelId="{914AAEAA-712F-4C04-9B36-20F329EBE7C8}" type="presOf" srcId="{D3CA17BD-CFC6-48F7-92DE-99E1A400D6B4}" destId="{2E92B0B4-DB36-4B83-8804-DD6201F99520}" srcOrd="1" destOrd="1" presId="urn:microsoft.com/office/officeart/2005/8/layout/vList4"/>
    <dgm:cxn modelId="{B7087DBE-6FC2-45BD-BF91-4086764EF003}" type="presOf" srcId="{B1D0A611-0A72-4D94-9A01-89F90B3C619E}" destId="{F9F2C6CA-8ADF-41BE-ACC5-C4170E9C5134}" srcOrd="0" destOrd="0" presId="urn:microsoft.com/office/officeart/2005/8/layout/vList4"/>
    <dgm:cxn modelId="{26CBA0BF-D45C-484B-9611-9B89E7D68B65}" type="presOf" srcId="{B1D0A611-0A72-4D94-9A01-89F90B3C619E}" destId="{3AA17BA2-DA67-46C8-A42B-F00988269194}" srcOrd="1" destOrd="0" presId="urn:microsoft.com/office/officeart/2005/8/layout/vList4"/>
    <dgm:cxn modelId="{2E4E22C0-D3E8-4D0C-8FCE-82325A00E9CE}" srcId="{4EF96A9B-66A4-4730-9876-6A483491D667}" destId="{D3CA17BD-CFC6-48F7-92DE-99E1A400D6B4}" srcOrd="0" destOrd="0" parTransId="{C1BBBB83-1BAE-4510-9C77-705ECF697C7B}" sibTransId="{CC6F4A02-1F5B-46EC-964D-92A36AADCBEF}"/>
    <dgm:cxn modelId="{EDC035D0-C8AD-4E5A-940A-741640A23F00}" type="presOf" srcId="{1384D8E9-BBC9-4710-8185-9D5653A0ACD7}" destId="{6B278A30-CF55-4A6D-91B5-EF35A181F00A}" srcOrd="1" destOrd="1" presId="urn:microsoft.com/office/officeart/2005/8/layout/vList4"/>
    <dgm:cxn modelId="{BD6B7FD8-BFEA-48EC-BEE5-0BC3633E6F39}" type="presOf" srcId="{9213247D-55EB-4736-B857-649A935B2845}" destId="{F9F2C6CA-8ADF-41BE-ACC5-C4170E9C5134}" srcOrd="0" destOrd="1" presId="urn:microsoft.com/office/officeart/2005/8/layout/vList4"/>
    <dgm:cxn modelId="{394B02DB-52EB-46DF-905B-1A96BD2B2BFF}" srcId="{4EF96A9B-66A4-4730-9876-6A483491D667}" destId="{286F7AAE-BAD0-4E68-B30C-770EA39EB889}" srcOrd="1" destOrd="0" parTransId="{91DC5CAD-ACBB-4377-AAF6-37BBBCDB9ED2}" sibTransId="{E582C557-616B-46B7-94D6-F5F37D2C9EC5}"/>
    <dgm:cxn modelId="{D9BD42DC-B5CF-400A-9045-422B903FFD95}" srcId="{242585D5-1DC8-4DEF-9D96-191A7A3EB2B6}" destId="{90F717B8-E4E3-464F-A5FD-F3ED3496562D}" srcOrd="1" destOrd="0" parTransId="{B8FDF395-65FC-4F53-A1D5-B611A50820F2}" sibTransId="{2575054B-4840-4E7D-B888-27F91A14833E}"/>
    <dgm:cxn modelId="{86D626E1-84AB-4CC1-B077-77944E267BB6}" srcId="{B1D0A611-0A72-4D94-9A01-89F90B3C619E}" destId="{9213247D-55EB-4736-B857-649A935B2845}" srcOrd="0" destOrd="0" parTransId="{5CFB8A1F-B4CA-4080-9303-61DEA53EC0CF}" sibTransId="{632376BD-2ED8-45E2-9FDC-1D7EAAF11A6F}"/>
    <dgm:cxn modelId="{03240EF6-A300-4864-928C-28C4A53673B0}" type="presOf" srcId="{395FD461-66A4-4047-9693-B47AC36D0632}" destId="{3AA17BA2-DA67-46C8-A42B-F00988269194}" srcOrd="1" destOrd="2" presId="urn:microsoft.com/office/officeart/2005/8/layout/vList4"/>
    <dgm:cxn modelId="{7800CDF9-A535-4045-8327-08E8061D18B8}" type="presOf" srcId="{4EF96A9B-66A4-4730-9876-6A483491D667}" destId="{3B960BAA-C130-4144-9CAD-D50151064897}" srcOrd="0" destOrd="0" presId="urn:microsoft.com/office/officeart/2005/8/layout/vList4"/>
    <dgm:cxn modelId="{8A4D17E7-7BBD-4267-8E6A-744571646C70}" type="presParOf" srcId="{30668F29-54E7-4526-89A0-DCB0CA57ACD6}" destId="{A7D9338A-412F-4B78-8563-5977CE38C6AA}" srcOrd="0" destOrd="0" presId="urn:microsoft.com/office/officeart/2005/8/layout/vList4"/>
    <dgm:cxn modelId="{722AE98E-20E8-49FC-A1C9-CB88304EA8A8}" type="presParOf" srcId="{A7D9338A-412F-4B78-8563-5977CE38C6AA}" destId="{F9F2C6CA-8ADF-41BE-ACC5-C4170E9C5134}" srcOrd="0" destOrd="0" presId="urn:microsoft.com/office/officeart/2005/8/layout/vList4"/>
    <dgm:cxn modelId="{4318F48C-F419-4E86-9B09-D9369A3D1F0A}" type="presParOf" srcId="{A7D9338A-412F-4B78-8563-5977CE38C6AA}" destId="{36FF14BC-FBA2-4EDA-A695-6270CF518E19}" srcOrd="1" destOrd="0" presId="urn:microsoft.com/office/officeart/2005/8/layout/vList4"/>
    <dgm:cxn modelId="{64D8A344-1F44-409D-94AD-5DB4DA6FEBE9}" type="presParOf" srcId="{A7D9338A-412F-4B78-8563-5977CE38C6AA}" destId="{3AA17BA2-DA67-46C8-A42B-F00988269194}" srcOrd="2" destOrd="0" presId="urn:microsoft.com/office/officeart/2005/8/layout/vList4"/>
    <dgm:cxn modelId="{4E3331E7-207C-416B-9D9D-3DB0DEC6B781}" type="presParOf" srcId="{30668F29-54E7-4526-89A0-DCB0CA57ACD6}" destId="{CC553752-CFBC-49F8-9808-09C187CEEE93}" srcOrd="1" destOrd="0" presId="urn:microsoft.com/office/officeart/2005/8/layout/vList4"/>
    <dgm:cxn modelId="{C3E339D0-9BD9-4FBD-881C-0FC8F109F4E3}" type="presParOf" srcId="{30668F29-54E7-4526-89A0-DCB0CA57ACD6}" destId="{A3876F26-9FD2-40E0-AFA4-1F20CE6EC14B}" srcOrd="2" destOrd="0" presId="urn:microsoft.com/office/officeart/2005/8/layout/vList4"/>
    <dgm:cxn modelId="{24EBDFF2-6F5A-4972-BBDC-32F63D28BDCC}" type="presParOf" srcId="{A3876F26-9FD2-40E0-AFA4-1F20CE6EC14B}" destId="{AF34229C-F1EA-4DCA-8864-4C2575FF4974}" srcOrd="0" destOrd="0" presId="urn:microsoft.com/office/officeart/2005/8/layout/vList4"/>
    <dgm:cxn modelId="{4CC53187-C48D-436A-991C-0C08FE323147}" type="presParOf" srcId="{A3876F26-9FD2-40E0-AFA4-1F20CE6EC14B}" destId="{8C589259-8345-4660-9E55-F438BB95AB07}" srcOrd="1" destOrd="0" presId="urn:microsoft.com/office/officeart/2005/8/layout/vList4"/>
    <dgm:cxn modelId="{7A4630D7-4037-4A60-A367-6FE65D043E58}" type="presParOf" srcId="{A3876F26-9FD2-40E0-AFA4-1F20CE6EC14B}" destId="{6B278A30-CF55-4A6D-91B5-EF35A181F00A}" srcOrd="2" destOrd="0" presId="urn:microsoft.com/office/officeart/2005/8/layout/vList4"/>
    <dgm:cxn modelId="{8B35D722-B041-4B78-93C4-5884AE998726}" type="presParOf" srcId="{30668F29-54E7-4526-89A0-DCB0CA57ACD6}" destId="{D1AD3430-C1A0-4C6C-AC84-A86F8700C127}" srcOrd="3" destOrd="0" presId="urn:microsoft.com/office/officeart/2005/8/layout/vList4"/>
    <dgm:cxn modelId="{CBEA481F-50F9-4E0E-9A62-15DF3E9DBB05}" type="presParOf" srcId="{30668F29-54E7-4526-89A0-DCB0CA57ACD6}" destId="{DBCB1686-ADCD-47EF-99BC-DF3E30DB6867}" srcOrd="4" destOrd="0" presId="urn:microsoft.com/office/officeart/2005/8/layout/vList4"/>
    <dgm:cxn modelId="{1D22E92E-0177-4108-9B3D-022B43DF0BBC}" type="presParOf" srcId="{DBCB1686-ADCD-47EF-99BC-DF3E30DB6867}" destId="{3B960BAA-C130-4144-9CAD-D50151064897}" srcOrd="0" destOrd="0" presId="urn:microsoft.com/office/officeart/2005/8/layout/vList4"/>
    <dgm:cxn modelId="{84602107-C360-466A-B48B-19B489305B6E}" type="presParOf" srcId="{DBCB1686-ADCD-47EF-99BC-DF3E30DB6867}" destId="{DF22EC87-A7B2-48AC-814C-4B991D8B2FB4}" srcOrd="1" destOrd="0" presId="urn:microsoft.com/office/officeart/2005/8/layout/vList4"/>
    <dgm:cxn modelId="{B1C408E3-4BDC-4031-BD72-5F2696242EEC}" type="presParOf" srcId="{DBCB1686-ADCD-47EF-99BC-DF3E30DB6867}" destId="{2E92B0B4-DB36-4B83-8804-DD6201F9952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5F85C4-48CF-4C01-BDE6-439509E69B69}"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2ADB4F8E-634A-4577-8846-11B28C6D8967}">
      <dgm:prSet custT="1"/>
      <dgm:spPr/>
      <dgm:t>
        <a:bodyPr/>
        <a:lstStyle/>
        <a:p>
          <a:pPr algn="ctr" rtl="0"/>
          <a:r>
            <a:rPr lang="en-US" sz="2400" dirty="0">
              <a:latin typeface="+mj-lt"/>
            </a:rPr>
            <a:t>Pell Grant</a:t>
          </a:r>
        </a:p>
      </dgm:t>
    </dgm:pt>
    <dgm:pt modelId="{520F4DFA-3361-4D87-A9FF-75D5720593DE}" type="parTrans" cxnId="{D4196D0A-1D51-4010-8270-4667C0B9DDCF}">
      <dgm:prSet/>
      <dgm:spPr/>
      <dgm:t>
        <a:bodyPr/>
        <a:lstStyle/>
        <a:p>
          <a:pPr algn="ctr"/>
          <a:endParaRPr lang="en-US"/>
        </a:p>
      </dgm:t>
    </dgm:pt>
    <dgm:pt modelId="{EC94E8CF-6F97-425E-BD8F-A546F038E146}" type="sibTrans" cxnId="{D4196D0A-1D51-4010-8270-4667C0B9DDCF}">
      <dgm:prSet/>
      <dgm:spPr/>
      <dgm:t>
        <a:bodyPr/>
        <a:lstStyle/>
        <a:p>
          <a:pPr algn="ctr"/>
          <a:endParaRPr lang="en-US"/>
        </a:p>
      </dgm:t>
    </dgm:pt>
    <dgm:pt modelId="{490ED550-8F99-4F54-BC25-A0A67E0AC796}">
      <dgm:prSet custT="1"/>
      <dgm:spPr/>
      <dgm:t>
        <a:bodyPr/>
        <a:lstStyle/>
        <a:p>
          <a:pPr algn="ctr" rtl="0"/>
          <a:r>
            <a:rPr lang="en-US" sz="2400" dirty="0">
              <a:latin typeface="+mj-lt"/>
            </a:rPr>
            <a:t>Federal</a:t>
          </a:r>
          <a:r>
            <a:rPr lang="en-US" sz="1900" dirty="0">
              <a:latin typeface="+mj-lt"/>
            </a:rPr>
            <a:t> </a:t>
          </a:r>
          <a:r>
            <a:rPr lang="en-US" sz="2400" dirty="0">
              <a:latin typeface="+mj-lt"/>
            </a:rPr>
            <a:t>Work-Study</a:t>
          </a:r>
        </a:p>
      </dgm:t>
    </dgm:pt>
    <dgm:pt modelId="{8BB5C974-0449-4313-8FEB-C9A05F28429D}" type="parTrans" cxnId="{C267EF2A-8AEC-4F65-BE4D-F31D87EFAD53}">
      <dgm:prSet/>
      <dgm:spPr/>
      <dgm:t>
        <a:bodyPr/>
        <a:lstStyle/>
        <a:p>
          <a:pPr algn="ctr"/>
          <a:endParaRPr lang="en-US"/>
        </a:p>
      </dgm:t>
    </dgm:pt>
    <dgm:pt modelId="{7EE3BBDF-7721-4CC8-8EDA-FDB8D43FD6B7}" type="sibTrans" cxnId="{C267EF2A-8AEC-4F65-BE4D-F31D87EFAD53}">
      <dgm:prSet/>
      <dgm:spPr/>
      <dgm:t>
        <a:bodyPr/>
        <a:lstStyle/>
        <a:p>
          <a:pPr algn="ctr"/>
          <a:endParaRPr lang="en-US"/>
        </a:p>
      </dgm:t>
    </dgm:pt>
    <dgm:pt modelId="{EA63ABEF-912F-46D6-9637-30C164967B9F}">
      <dgm:prSet custT="1"/>
      <dgm:spPr/>
      <dgm:t>
        <a:bodyPr/>
        <a:lstStyle/>
        <a:p>
          <a:pPr algn="ctr" rtl="0"/>
          <a:r>
            <a:rPr lang="en-US" sz="2400" dirty="0">
              <a:latin typeface="+mj-lt"/>
            </a:rPr>
            <a:t>Unsubsidized/Subsidized Student Loans</a:t>
          </a:r>
        </a:p>
      </dgm:t>
    </dgm:pt>
    <dgm:pt modelId="{8E48EA9E-E28D-42FB-B2A2-04CB1F35D363}" type="parTrans" cxnId="{AB52389B-39E2-480B-A433-C71F3436B075}">
      <dgm:prSet/>
      <dgm:spPr/>
      <dgm:t>
        <a:bodyPr/>
        <a:lstStyle/>
        <a:p>
          <a:pPr algn="ctr"/>
          <a:endParaRPr lang="en-US"/>
        </a:p>
      </dgm:t>
    </dgm:pt>
    <dgm:pt modelId="{269261E1-1D56-468C-8D7C-892B3F269AF3}" type="sibTrans" cxnId="{AB52389B-39E2-480B-A433-C71F3436B075}">
      <dgm:prSet/>
      <dgm:spPr/>
      <dgm:t>
        <a:bodyPr/>
        <a:lstStyle/>
        <a:p>
          <a:pPr algn="ctr"/>
          <a:endParaRPr lang="en-US"/>
        </a:p>
      </dgm:t>
    </dgm:pt>
    <dgm:pt modelId="{503543C2-E7E9-4E57-AC54-3442975875C0}">
      <dgm:prSet custT="1"/>
      <dgm:spPr/>
      <dgm:t>
        <a:bodyPr/>
        <a:lstStyle/>
        <a:p>
          <a:pPr algn="ctr" rtl="0"/>
          <a:r>
            <a:rPr lang="en-US" sz="2400" dirty="0">
              <a:latin typeface="+mj-lt"/>
            </a:rPr>
            <a:t>Parent Loans</a:t>
          </a:r>
        </a:p>
      </dgm:t>
    </dgm:pt>
    <dgm:pt modelId="{216BF61C-937E-49A4-904D-AEDF4455D8E6}" type="parTrans" cxnId="{0C21B5DC-6B03-402D-8FD2-210D0AEC14CE}">
      <dgm:prSet/>
      <dgm:spPr/>
      <dgm:t>
        <a:bodyPr/>
        <a:lstStyle/>
        <a:p>
          <a:pPr algn="ctr"/>
          <a:endParaRPr lang="en-US"/>
        </a:p>
      </dgm:t>
    </dgm:pt>
    <dgm:pt modelId="{86C84762-E4F8-4D3C-8C91-BB2734A43824}" type="sibTrans" cxnId="{0C21B5DC-6B03-402D-8FD2-210D0AEC14CE}">
      <dgm:prSet/>
      <dgm:spPr/>
      <dgm:t>
        <a:bodyPr/>
        <a:lstStyle/>
        <a:p>
          <a:pPr algn="ctr"/>
          <a:endParaRPr lang="en-US"/>
        </a:p>
      </dgm:t>
    </dgm:pt>
    <dgm:pt modelId="{E699CF4F-93C7-49C6-9BDE-8C40EAFB3487}" type="pres">
      <dgm:prSet presAssocID="{575F85C4-48CF-4C01-BDE6-439509E69B69}" presName="linear" presStyleCnt="0">
        <dgm:presLayoutVars>
          <dgm:animLvl val="lvl"/>
          <dgm:resizeHandles val="exact"/>
        </dgm:presLayoutVars>
      </dgm:prSet>
      <dgm:spPr/>
    </dgm:pt>
    <dgm:pt modelId="{A5D1DB7A-2623-4E40-8A97-21F71B94694E}" type="pres">
      <dgm:prSet presAssocID="{2ADB4F8E-634A-4577-8846-11B28C6D8967}" presName="parentText" presStyleLbl="node1" presStyleIdx="0" presStyleCnt="4">
        <dgm:presLayoutVars>
          <dgm:chMax val="0"/>
          <dgm:bulletEnabled val="1"/>
        </dgm:presLayoutVars>
      </dgm:prSet>
      <dgm:spPr/>
    </dgm:pt>
    <dgm:pt modelId="{D3A82FD0-E0A5-4B7F-9C99-EFC97ECDFAD3}" type="pres">
      <dgm:prSet presAssocID="{EC94E8CF-6F97-425E-BD8F-A546F038E146}" presName="spacer" presStyleCnt="0"/>
      <dgm:spPr/>
    </dgm:pt>
    <dgm:pt modelId="{855489E8-F248-45DB-B8B1-75DDA1E139AD}" type="pres">
      <dgm:prSet presAssocID="{490ED550-8F99-4F54-BC25-A0A67E0AC796}" presName="parentText" presStyleLbl="node1" presStyleIdx="1" presStyleCnt="4">
        <dgm:presLayoutVars>
          <dgm:chMax val="0"/>
          <dgm:bulletEnabled val="1"/>
        </dgm:presLayoutVars>
      </dgm:prSet>
      <dgm:spPr/>
    </dgm:pt>
    <dgm:pt modelId="{1C099B71-23E7-441B-A5AA-70E9803EEB39}" type="pres">
      <dgm:prSet presAssocID="{7EE3BBDF-7721-4CC8-8EDA-FDB8D43FD6B7}" presName="spacer" presStyleCnt="0"/>
      <dgm:spPr/>
    </dgm:pt>
    <dgm:pt modelId="{CD12BA3A-2F4C-4219-A6A1-F4EEC1981CEB}" type="pres">
      <dgm:prSet presAssocID="{EA63ABEF-912F-46D6-9637-30C164967B9F}" presName="parentText" presStyleLbl="node1" presStyleIdx="2" presStyleCnt="4">
        <dgm:presLayoutVars>
          <dgm:chMax val="0"/>
          <dgm:bulletEnabled val="1"/>
        </dgm:presLayoutVars>
      </dgm:prSet>
      <dgm:spPr/>
    </dgm:pt>
    <dgm:pt modelId="{87C12CB3-DB94-4BA6-8E8D-CF285A8A2070}" type="pres">
      <dgm:prSet presAssocID="{269261E1-1D56-468C-8D7C-892B3F269AF3}" presName="spacer" presStyleCnt="0"/>
      <dgm:spPr/>
    </dgm:pt>
    <dgm:pt modelId="{5AB01CB7-F3BC-41D1-B5E8-A88309A4CF61}" type="pres">
      <dgm:prSet presAssocID="{503543C2-E7E9-4E57-AC54-3442975875C0}" presName="parentText" presStyleLbl="node1" presStyleIdx="3" presStyleCnt="4">
        <dgm:presLayoutVars>
          <dgm:chMax val="0"/>
          <dgm:bulletEnabled val="1"/>
        </dgm:presLayoutVars>
      </dgm:prSet>
      <dgm:spPr/>
    </dgm:pt>
  </dgm:ptLst>
  <dgm:cxnLst>
    <dgm:cxn modelId="{D4196D0A-1D51-4010-8270-4667C0B9DDCF}" srcId="{575F85C4-48CF-4C01-BDE6-439509E69B69}" destId="{2ADB4F8E-634A-4577-8846-11B28C6D8967}" srcOrd="0" destOrd="0" parTransId="{520F4DFA-3361-4D87-A9FF-75D5720593DE}" sibTransId="{EC94E8CF-6F97-425E-BD8F-A546F038E146}"/>
    <dgm:cxn modelId="{38570314-13C6-435A-B7B9-CECFC357A9E8}" type="presOf" srcId="{2ADB4F8E-634A-4577-8846-11B28C6D8967}" destId="{A5D1DB7A-2623-4E40-8A97-21F71B94694E}" srcOrd="0" destOrd="0" presId="urn:microsoft.com/office/officeart/2005/8/layout/vList2"/>
    <dgm:cxn modelId="{C267EF2A-8AEC-4F65-BE4D-F31D87EFAD53}" srcId="{575F85C4-48CF-4C01-BDE6-439509E69B69}" destId="{490ED550-8F99-4F54-BC25-A0A67E0AC796}" srcOrd="1" destOrd="0" parTransId="{8BB5C974-0449-4313-8FEB-C9A05F28429D}" sibTransId="{7EE3BBDF-7721-4CC8-8EDA-FDB8D43FD6B7}"/>
    <dgm:cxn modelId="{E2B62139-5610-4D93-AA2A-28C609E94426}" type="presOf" srcId="{503543C2-E7E9-4E57-AC54-3442975875C0}" destId="{5AB01CB7-F3BC-41D1-B5E8-A88309A4CF61}" srcOrd="0" destOrd="0" presId="urn:microsoft.com/office/officeart/2005/8/layout/vList2"/>
    <dgm:cxn modelId="{2DBF3F4C-86A6-4986-81A3-4A1B9CBA03B0}" type="presOf" srcId="{490ED550-8F99-4F54-BC25-A0A67E0AC796}" destId="{855489E8-F248-45DB-B8B1-75DDA1E139AD}" srcOrd="0" destOrd="0" presId="urn:microsoft.com/office/officeart/2005/8/layout/vList2"/>
    <dgm:cxn modelId="{A815144F-EA41-41F5-8740-7A7F94876DA7}" type="presOf" srcId="{EA63ABEF-912F-46D6-9637-30C164967B9F}" destId="{CD12BA3A-2F4C-4219-A6A1-F4EEC1981CEB}" srcOrd="0" destOrd="0" presId="urn:microsoft.com/office/officeart/2005/8/layout/vList2"/>
    <dgm:cxn modelId="{AB52389B-39E2-480B-A433-C71F3436B075}" srcId="{575F85C4-48CF-4C01-BDE6-439509E69B69}" destId="{EA63ABEF-912F-46D6-9637-30C164967B9F}" srcOrd="2" destOrd="0" parTransId="{8E48EA9E-E28D-42FB-B2A2-04CB1F35D363}" sibTransId="{269261E1-1D56-468C-8D7C-892B3F269AF3}"/>
    <dgm:cxn modelId="{2D60D1B9-C2CF-4751-BD50-C447BB20E183}" type="presOf" srcId="{575F85C4-48CF-4C01-BDE6-439509E69B69}" destId="{E699CF4F-93C7-49C6-9BDE-8C40EAFB3487}" srcOrd="0" destOrd="0" presId="urn:microsoft.com/office/officeart/2005/8/layout/vList2"/>
    <dgm:cxn modelId="{0C21B5DC-6B03-402D-8FD2-210D0AEC14CE}" srcId="{575F85C4-48CF-4C01-BDE6-439509E69B69}" destId="{503543C2-E7E9-4E57-AC54-3442975875C0}" srcOrd="3" destOrd="0" parTransId="{216BF61C-937E-49A4-904D-AEDF4455D8E6}" sibTransId="{86C84762-E4F8-4D3C-8C91-BB2734A43824}"/>
    <dgm:cxn modelId="{7F553050-C1C8-490F-8457-8123B238B93A}" type="presParOf" srcId="{E699CF4F-93C7-49C6-9BDE-8C40EAFB3487}" destId="{A5D1DB7A-2623-4E40-8A97-21F71B94694E}" srcOrd="0" destOrd="0" presId="urn:microsoft.com/office/officeart/2005/8/layout/vList2"/>
    <dgm:cxn modelId="{FFC37E4E-A3F5-4F0D-9271-A9455F66E09E}" type="presParOf" srcId="{E699CF4F-93C7-49C6-9BDE-8C40EAFB3487}" destId="{D3A82FD0-E0A5-4B7F-9C99-EFC97ECDFAD3}" srcOrd="1" destOrd="0" presId="urn:microsoft.com/office/officeart/2005/8/layout/vList2"/>
    <dgm:cxn modelId="{80D10280-8D11-49FB-8F28-A8CDF62699D7}" type="presParOf" srcId="{E699CF4F-93C7-49C6-9BDE-8C40EAFB3487}" destId="{855489E8-F248-45DB-B8B1-75DDA1E139AD}" srcOrd="2" destOrd="0" presId="urn:microsoft.com/office/officeart/2005/8/layout/vList2"/>
    <dgm:cxn modelId="{C806B209-E6BE-4005-9EC6-734862797FEF}" type="presParOf" srcId="{E699CF4F-93C7-49C6-9BDE-8C40EAFB3487}" destId="{1C099B71-23E7-441B-A5AA-70E9803EEB39}" srcOrd="3" destOrd="0" presId="urn:microsoft.com/office/officeart/2005/8/layout/vList2"/>
    <dgm:cxn modelId="{1B939334-A8AD-4310-AD66-9179186CC20B}" type="presParOf" srcId="{E699CF4F-93C7-49C6-9BDE-8C40EAFB3487}" destId="{CD12BA3A-2F4C-4219-A6A1-F4EEC1981CEB}" srcOrd="4" destOrd="0" presId="urn:microsoft.com/office/officeart/2005/8/layout/vList2"/>
    <dgm:cxn modelId="{8A703075-3B09-438C-AC90-E63634318CE8}" type="presParOf" srcId="{E699CF4F-93C7-49C6-9BDE-8C40EAFB3487}" destId="{87C12CB3-DB94-4BA6-8E8D-CF285A8A2070}" srcOrd="5" destOrd="0" presId="urn:microsoft.com/office/officeart/2005/8/layout/vList2"/>
    <dgm:cxn modelId="{99109F07-90EA-414E-A84E-482EFD37F515}" type="presParOf" srcId="{E699CF4F-93C7-49C6-9BDE-8C40EAFB3487}" destId="{5AB01CB7-F3BC-41D1-B5E8-A88309A4CF6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E6BB5E-DE0A-416D-B22C-288E501B8BEC}"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650733C7-83CE-484C-B820-5F35BA8A2B56}">
      <dgm:prSet custT="1"/>
      <dgm:spPr/>
      <dgm:t>
        <a:bodyPr/>
        <a:lstStyle/>
        <a:p>
          <a:pPr algn="ctr" rtl="0"/>
          <a:r>
            <a:rPr lang="en-US" sz="2400" dirty="0">
              <a:latin typeface="+mj-lt"/>
            </a:rPr>
            <a:t>Washington College Grant </a:t>
          </a:r>
        </a:p>
        <a:p>
          <a:pPr algn="ctr" rtl="0"/>
          <a:r>
            <a:rPr lang="en-US" sz="2000" dirty="0">
              <a:latin typeface="+mj-lt"/>
            </a:rPr>
            <a:t>(formerly State Need Grant)</a:t>
          </a:r>
        </a:p>
      </dgm:t>
    </dgm:pt>
    <dgm:pt modelId="{193D2135-F70F-496F-AF14-4BA74CAF2A59}" type="parTrans" cxnId="{7A278429-D999-4194-9985-FB85F8732F58}">
      <dgm:prSet/>
      <dgm:spPr/>
      <dgm:t>
        <a:bodyPr/>
        <a:lstStyle/>
        <a:p>
          <a:endParaRPr lang="en-US"/>
        </a:p>
      </dgm:t>
    </dgm:pt>
    <dgm:pt modelId="{65E12C37-7578-4BDA-B34D-6637E7E659A8}" type="sibTrans" cxnId="{7A278429-D999-4194-9985-FB85F8732F58}">
      <dgm:prSet/>
      <dgm:spPr/>
      <dgm:t>
        <a:bodyPr/>
        <a:lstStyle/>
        <a:p>
          <a:endParaRPr lang="en-US"/>
        </a:p>
      </dgm:t>
    </dgm:pt>
    <dgm:pt modelId="{0AFAB379-F8EE-4B57-8C7B-3AAB4A9A5460}">
      <dgm:prSet custT="1"/>
      <dgm:spPr/>
      <dgm:t>
        <a:bodyPr/>
        <a:lstStyle/>
        <a:p>
          <a:pPr algn="ctr" rtl="0"/>
          <a:r>
            <a:rPr lang="en-US" sz="2400">
              <a:latin typeface="+mj-lt"/>
            </a:rPr>
            <a:t>College Bound Scholarship</a:t>
          </a:r>
        </a:p>
      </dgm:t>
    </dgm:pt>
    <dgm:pt modelId="{540E3AE2-EE9B-4198-8C4F-080F969E5FD5}" type="parTrans" cxnId="{331C626F-28CD-46A8-AA9D-7FB27542102C}">
      <dgm:prSet/>
      <dgm:spPr/>
      <dgm:t>
        <a:bodyPr/>
        <a:lstStyle/>
        <a:p>
          <a:endParaRPr lang="en-US"/>
        </a:p>
      </dgm:t>
    </dgm:pt>
    <dgm:pt modelId="{AF47DEE0-8B99-4ACF-86C2-5101EB2D84D6}" type="sibTrans" cxnId="{331C626F-28CD-46A8-AA9D-7FB27542102C}">
      <dgm:prSet/>
      <dgm:spPr/>
      <dgm:t>
        <a:bodyPr/>
        <a:lstStyle/>
        <a:p>
          <a:endParaRPr lang="en-US"/>
        </a:p>
      </dgm:t>
    </dgm:pt>
    <dgm:pt modelId="{4B518E45-6178-4880-A0C2-35C30EFBA29C}">
      <dgm:prSet custT="1"/>
      <dgm:spPr/>
      <dgm:t>
        <a:bodyPr/>
        <a:lstStyle/>
        <a:p>
          <a:pPr algn="ctr" rtl="0"/>
          <a:r>
            <a:rPr lang="en-US" sz="2400">
              <a:latin typeface="+mj-lt"/>
            </a:rPr>
            <a:t>State Work-Study</a:t>
          </a:r>
        </a:p>
      </dgm:t>
    </dgm:pt>
    <dgm:pt modelId="{2D7398C9-2172-47E5-A368-4F4FFD1354E7}" type="parTrans" cxnId="{33D35D84-929C-4E15-A860-365AA889FC47}">
      <dgm:prSet/>
      <dgm:spPr/>
      <dgm:t>
        <a:bodyPr/>
        <a:lstStyle/>
        <a:p>
          <a:endParaRPr lang="en-US"/>
        </a:p>
      </dgm:t>
    </dgm:pt>
    <dgm:pt modelId="{142BA9F5-4EEB-4E8B-B382-567CACDA4B64}" type="sibTrans" cxnId="{33D35D84-929C-4E15-A860-365AA889FC47}">
      <dgm:prSet/>
      <dgm:spPr/>
      <dgm:t>
        <a:bodyPr/>
        <a:lstStyle/>
        <a:p>
          <a:endParaRPr lang="en-US"/>
        </a:p>
      </dgm:t>
    </dgm:pt>
    <dgm:pt modelId="{4175AB52-7183-4BA8-922E-7FC20D4E585A}">
      <dgm:prSet custT="1"/>
      <dgm:spPr/>
      <dgm:t>
        <a:bodyPr/>
        <a:lstStyle/>
        <a:p>
          <a:pPr algn="ctr" rtl="0"/>
          <a:r>
            <a:rPr lang="en-US" sz="2400" dirty="0">
              <a:latin typeface="+mj-lt"/>
            </a:rPr>
            <a:t>Passport to Careers</a:t>
          </a:r>
        </a:p>
      </dgm:t>
    </dgm:pt>
    <dgm:pt modelId="{039F2887-033B-4D88-B155-2A3549FF1C9F}" type="parTrans" cxnId="{F6412528-77D4-4A6F-814C-D7AADDB3920C}">
      <dgm:prSet/>
      <dgm:spPr/>
      <dgm:t>
        <a:bodyPr/>
        <a:lstStyle/>
        <a:p>
          <a:endParaRPr lang="en-US"/>
        </a:p>
      </dgm:t>
    </dgm:pt>
    <dgm:pt modelId="{3D1A44AF-4F15-428A-BA32-7E2C1F53B3B3}" type="sibTrans" cxnId="{F6412528-77D4-4A6F-814C-D7AADDB3920C}">
      <dgm:prSet/>
      <dgm:spPr/>
      <dgm:t>
        <a:bodyPr/>
        <a:lstStyle/>
        <a:p>
          <a:endParaRPr lang="en-US"/>
        </a:p>
      </dgm:t>
    </dgm:pt>
    <dgm:pt modelId="{E7884964-A33C-41DC-8855-8473ED6F3025}">
      <dgm:prSet custT="1"/>
      <dgm:spPr/>
      <dgm:t>
        <a:bodyPr/>
        <a:lstStyle/>
        <a:p>
          <a:pPr algn="ctr" rtl="0"/>
          <a:r>
            <a:rPr lang="en-US" sz="2400" dirty="0">
              <a:latin typeface="+mj-lt"/>
            </a:rPr>
            <a:t>Opportunity Grant</a:t>
          </a:r>
        </a:p>
      </dgm:t>
    </dgm:pt>
    <dgm:pt modelId="{1341F732-415A-4886-8916-D1CBC9388D93}" type="parTrans" cxnId="{6C5D067A-A5F2-410D-8903-C5C4638154FF}">
      <dgm:prSet/>
      <dgm:spPr/>
      <dgm:t>
        <a:bodyPr/>
        <a:lstStyle/>
        <a:p>
          <a:endParaRPr lang="en-US"/>
        </a:p>
      </dgm:t>
    </dgm:pt>
    <dgm:pt modelId="{55C7DC68-8803-4C99-9FEB-CD5339E162E7}" type="sibTrans" cxnId="{6C5D067A-A5F2-410D-8903-C5C4638154FF}">
      <dgm:prSet/>
      <dgm:spPr/>
      <dgm:t>
        <a:bodyPr/>
        <a:lstStyle/>
        <a:p>
          <a:endParaRPr lang="en-US"/>
        </a:p>
      </dgm:t>
    </dgm:pt>
    <dgm:pt modelId="{44BA10AD-E430-4935-80FC-CBAB25CF2FB8}" type="pres">
      <dgm:prSet presAssocID="{93E6BB5E-DE0A-416D-B22C-288E501B8BEC}" presName="linear" presStyleCnt="0">
        <dgm:presLayoutVars>
          <dgm:animLvl val="lvl"/>
          <dgm:resizeHandles val="exact"/>
        </dgm:presLayoutVars>
      </dgm:prSet>
      <dgm:spPr/>
    </dgm:pt>
    <dgm:pt modelId="{82B90C0F-8546-40EC-955C-8E30C8FA0D29}" type="pres">
      <dgm:prSet presAssocID="{650733C7-83CE-484C-B820-5F35BA8A2B56}" presName="parentText" presStyleLbl="node1" presStyleIdx="0" presStyleCnt="5">
        <dgm:presLayoutVars>
          <dgm:chMax val="0"/>
          <dgm:bulletEnabled val="1"/>
        </dgm:presLayoutVars>
      </dgm:prSet>
      <dgm:spPr/>
    </dgm:pt>
    <dgm:pt modelId="{5F61DF50-C8E8-48B6-8D8E-DE8731C9CC3B}" type="pres">
      <dgm:prSet presAssocID="{65E12C37-7578-4BDA-B34D-6637E7E659A8}" presName="spacer" presStyleCnt="0"/>
      <dgm:spPr/>
    </dgm:pt>
    <dgm:pt modelId="{D4F96D99-37BD-481E-BB4A-A5B6CDCAF097}" type="pres">
      <dgm:prSet presAssocID="{0AFAB379-F8EE-4B57-8C7B-3AAB4A9A5460}" presName="parentText" presStyleLbl="node1" presStyleIdx="1" presStyleCnt="5">
        <dgm:presLayoutVars>
          <dgm:chMax val="0"/>
          <dgm:bulletEnabled val="1"/>
        </dgm:presLayoutVars>
      </dgm:prSet>
      <dgm:spPr/>
    </dgm:pt>
    <dgm:pt modelId="{B6EAE6AC-65D4-4B79-867A-8B333E46A6BF}" type="pres">
      <dgm:prSet presAssocID="{AF47DEE0-8B99-4ACF-86C2-5101EB2D84D6}" presName="spacer" presStyleCnt="0"/>
      <dgm:spPr/>
    </dgm:pt>
    <dgm:pt modelId="{FDCC5EB3-5440-4D22-8B0E-23E0348BED7D}" type="pres">
      <dgm:prSet presAssocID="{4B518E45-6178-4880-A0C2-35C30EFBA29C}" presName="parentText" presStyleLbl="node1" presStyleIdx="2" presStyleCnt="5">
        <dgm:presLayoutVars>
          <dgm:chMax val="0"/>
          <dgm:bulletEnabled val="1"/>
        </dgm:presLayoutVars>
      </dgm:prSet>
      <dgm:spPr/>
    </dgm:pt>
    <dgm:pt modelId="{0C37CC7E-8A24-4766-8B7F-3FCAF4363FCF}" type="pres">
      <dgm:prSet presAssocID="{142BA9F5-4EEB-4E8B-B382-567CACDA4B64}" presName="spacer" presStyleCnt="0"/>
      <dgm:spPr/>
    </dgm:pt>
    <dgm:pt modelId="{86B1EE22-7404-4D82-9598-047F608C0404}" type="pres">
      <dgm:prSet presAssocID="{4175AB52-7183-4BA8-922E-7FC20D4E585A}" presName="parentText" presStyleLbl="node1" presStyleIdx="3" presStyleCnt="5">
        <dgm:presLayoutVars>
          <dgm:chMax val="0"/>
          <dgm:bulletEnabled val="1"/>
        </dgm:presLayoutVars>
      </dgm:prSet>
      <dgm:spPr/>
    </dgm:pt>
    <dgm:pt modelId="{8D9A2D72-3696-440B-A3BD-6395EB367D6D}" type="pres">
      <dgm:prSet presAssocID="{3D1A44AF-4F15-428A-BA32-7E2C1F53B3B3}" presName="spacer" presStyleCnt="0"/>
      <dgm:spPr/>
    </dgm:pt>
    <dgm:pt modelId="{A80CE770-6EF5-4476-B603-24C453019235}" type="pres">
      <dgm:prSet presAssocID="{E7884964-A33C-41DC-8855-8473ED6F3025}" presName="parentText" presStyleLbl="node1" presStyleIdx="4" presStyleCnt="5">
        <dgm:presLayoutVars>
          <dgm:chMax val="0"/>
          <dgm:bulletEnabled val="1"/>
        </dgm:presLayoutVars>
      </dgm:prSet>
      <dgm:spPr/>
    </dgm:pt>
  </dgm:ptLst>
  <dgm:cxnLst>
    <dgm:cxn modelId="{71E25918-8B2B-42BF-94DD-69C8205EBE70}" type="presOf" srcId="{4175AB52-7183-4BA8-922E-7FC20D4E585A}" destId="{86B1EE22-7404-4D82-9598-047F608C0404}" srcOrd="0" destOrd="0" presId="urn:microsoft.com/office/officeart/2005/8/layout/vList2"/>
    <dgm:cxn modelId="{F6412528-77D4-4A6F-814C-D7AADDB3920C}" srcId="{93E6BB5E-DE0A-416D-B22C-288E501B8BEC}" destId="{4175AB52-7183-4BA8-922E-7FC20D4E585A}" srcOrd="3" destOrd="0" parTransId="{039F2887-033B-4D88-B155-2A3549FF1C9F}" sibTransId="{3D1A44AF-4F15-428A-BA32-7E2C1F53B3B3}"/>
    <dgm:cxn modelId="{7A278429-D999-4194-9985-FB85F8732F58}" srcId="{93E6BB5E-DE0A-416D-B22C-288E501B8BEC}" destId="{650733C7-83CE-484C-B820-5F35BA8A2B56}" srcOrd="0" destOrd="0" parTransId="{193D2135-F70F-496F-AF14-4BA74CAF2A59}" sibTransId="{65E12C37-7578-4BDA-B34D-6637E7E659A8}"/>
    <dgm:cxn modelId="{D7CE622C-A00F-4EC5-B120-C83400441138}" type="presOf" srcId="{93E6BB5E-DE0A-416D-B22C-288E501B8BEC}" destId="{44BA10AD-E430-4935-80FC-CBAB25CF2FB8}" srcOrd="0" destOrd="0" presId="urn:microsoft.com/office/officeart/2005/8/layout/vList2"/>
    <dgm:cxn modelId="{331C626F-28CD-46A8-AA9D-7FB27542102C}" srcId="{93E6BB5E-DE0A-416D-B22C-288E501B8BEC}" destId="{0AFAB379-F8EE-4B57-8C7B-3AAB4A9A5460}" srcOrd="1" destOrd="0" parTransId="{540E3AE2-EE9B-4198-8C4F-080F969E5FD5}" sibTransId="{AF47DEE0-8B99-4ACF-86C2-5101EB2D84D6}"/>
    <dgm:cxn modelId="{6C5D067A-A5F2-410D-8903-C5C4638154FF}" srcId="{93E6BB5E-DE0A-416D-B22C-288E501B8BEC}" destId="{E7884964-A33C-41DC-8855-8473ED6F3025}" srcOrd="4" destOrd="0" parTransId="{1341F732-415A-4886-8916-D1CBC9388D93}" sibTransId="{55C7DC68-8803-4C99-9FEB-CD5339E162E7}"/>
    <dgm:cxn modelId="{33D35D84-929C-4E15-A860-365AA889FC47}" srcId="{93E6BB5E-DE0A-416D-B22C-288E501B8BEC}" destId="{4B518E45-6178-4880-A0C2-35C30EFBA29C}" srcOrd="2" destOrd="0" parTransId="{2D7398C9-2172-47E5-A368-4F4FFD1354E7}" sibTransId="{142BA9F5-4EEB-4E8B-B382-567CACDA4B64}"/>
    <dgm:cxn modelId="{BF152A8C-935D-4E18-B92F-827D17A52382}" type="presOf" srcId="{E7884964-A33C-41DC-8855-8473ED6F3025}" destId="{A80CE770-6EF5-4476-B603-24C453019235}" srcOrd="0" destOrd="0" presId="urn:microsoft.com/office/officeart/2005/8/layout/vList2"/>
    <dgm:cxn modelId="{5BC873A7-CEB6-482E-82A6-6D2B0957FC2B}" type="presOf" srcId="{0AFAB379-F8EE-4B57-8C7B-3AAB4A9A5460}" destId="{D4F96D99-37BD-481E-BB4A-A5B6CDCAF097}" srcOrd="0" destOrd="0" presId="urn:microsoft.com/office/officeart/2005/8/layout/vList2"/>
    <dgm:cxn modelId="{109824B4-1CFB-47C0-896D-E3EEB97EFB26}" type="presOf" srcId="{4B518E45-6178-4880-A0C2-35C30EFBA29C}" destId="{FDCC5EB3-5440-4D22-8B0E-23E0348BED7D}" srcOrd="0" destOrd="0" presId="urn:microsoft.com/office/officeart/2005/8/layout/vList2"/>
    <dgm:cxn modelId="{2D6507D8-E54A-4737-B4D0-DDD14F57C5B8}" type="presOf" srcId="{650733C7-83CE-484C-B820-5F35BA8A2B56}" destId="{82B90C0F-8546-40EC-955C-8E30C8FA0D29}" srcOrd="0" destOrd="0" presId="urn:microsoft.com/office/officeart/2005/8/layout/vList2"/>
    <dgm:cxn modelId="{C937F071-C6CC-4150-B9C0-A4C3C79EB820}" type="presParOf" srcId="{44BA10AD-E430-4935-80FC-CBAB25CF2FB8}" destId="{82B90C0F-8546-40EC-955C-8E30C8FA0D29}" srcOrd="0" destOrd="0" presId="urn:microsoft.com/office/officeart/2005/8/layout/vList2"/>
    <dgm:cxn modelId="{CAB4E517-5C9C-46C5-94DA-9865F450C362}" type="presParOf" srcId="{44BA10AD-E430-4935-80FC-CBAB25CF2FB8}" destId="{5F61DF50-C8E8-48B6-8D8E-DE8731C9CC3B}" srcOrd="1" destOrd="0" presId="urn:microsoft.com/office/officeart/2005/8/layout/vList2"/>
    <dgm:cxn modelId="{7C0A9F60-0D74-4A4F-AB85-91414F3FF68D}" type="presParOf" srcId="{44BA10AD-E430-4935-80FC-CBAB25CF2FB8}" destId="{D4F96D99-37BD-481E-BB4A-A5B6CDCAF097}" srcOrd="2" destOrd="0" presId="urn:microsoft.com/office/officeart/2005/8/layout/vList2"/>
    <dgm:cxn modelId="{50CEEC5D-00E9-4D56-9AE9-20F24CF0C171}" type="presParOf" srcId="{44BA10AD-E430-4935-80FC-CBAB25CF2FB8}" destId="{B6EAE6AC-65D4-4B79-867A-8B333E46A6BF}" srcOrd="3" destOrd="0" presId="urn:microsoft.com/office/officeart/2005/8/layout/vList2"/>
    <dgm:cxn modelId="{457D203A-993D-45E7-B43D-AC9BF4DA4B10}" type="presParOf" srcId="{44BA10AD-E430-4935-80FC-CBAB25CF2FB8}" destId="{FDCC5EB3-5440-4D22-8B0E-23E0348BED7D}" srcOrd="4" destOrd="0" presId="urn:microsoft.com/office/officeart/2005/8/layout/vList2"/>
    <dgm:cxn modelId="{1421B6B7-EA16-45BE-8133-CF9C8A8C2540}" type="presParOf" srcId="{44BA10AD-E430-4935-80FC-CBAB25CF2FB8}" destId="{0C37CC7E-8A24-4766-8B7F-3FCAF4363FCF}" srcOrd="5" destOrd="0" presId="urn:microsoft.com/office/officeart/2005/8/layout/vList2"/>
    <dgm:cxn modelId="{3CA32E7B-2A4B-4DC6-AFD2-ABC464FE7798}" type="presParOf" srcId="{44BA10AD-E430-4935-80FC-CBAB25CF2FB8}" destId="{86B1EE22-7404-4D82-9598-047F608C0404}" srcOrd="6" destOrd="0" presId="urn:microsoft.com/office/officeart/2005/8/layout/vList2"/>
    <dgm:cxn modelId="{09A3721A-C6AA-4C78-BC67-9E311395E41A}" type="presParOf" srcId="{44BA10AD-E430-4935-80FC-CBAB25CF2FB8}" destId="{8D9A2D72-3696-440B-A3BD-6395EB367D6D}" srcOrd="7" destOrd="0" presId="urn:microsoft.com/office/officeart/2005/8/layout/vList2"/>
    <dgm:cxn modelId="{7C0AAD86-AEA6-4EFC-98A9-CCB23F818D99}" type="presParOf" srcId="{44BA10AD-E430-4935-80FC-CBAB25CF2FB8}" destId="{A80CE770-6EF5-4476-B603-24C453019235}"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A7BDA4-271A-4E07-8F76-017B7EF9B6EC}"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43D18718-CD5C-4FB3-899B-116D3FCB44B1}">
      <dgm:prSet phldrT="[Text]" custT="1"/>
      <dgm:spPr/>
      <dgm:t>
        <a:bodyPr/>
        <a:lstStyle/>
        <a:p>
          <a:pPr algn="l"/>
          <a:r>
            <a:rPr lang="en-US" sz="2400" dirty="0">
              <a:latin typeface="Tw Cen MT" panose="020B0602020104020603" pitchFamily="34" charset="0"/>
            </a:rPr>
            <a:t>Early </a:t>
          </a:r>
          <a:r>
            <a:rPr lang="en-US" sz="2400" b="1" dirty="0">
              <a:latin typeface="Tw Cen MT" panose="020B0602020104020603" pitchFamily="34" charset="0"/>
            </a:rPr>
            <a:t>commitment</a:t>
          </a:r>
          <a:r>
            <a:rPr lang="en-US" sz="2400" dirty="0">
              <a:latin typeface="Tw Cen MT" panose="020B0602020104020603" pitchFamily="34" charset="0"/>
            </a:rPr>
            <a:t> of state financial aid to eligible 7</a:t>
          </a:r>
          <a:r>
            <a:rPr lang="en-US" sz="2400" baseline="30000" dirty="0">
              <a:latin typeface="Tw Cen MT" panose="020B0602020104020603" pitchFamily="34" charset="0"/>
            </a:rPr>
            <a:t>th</a:t>
          </a:r>
          <a:r>
            <a:rPr lang="en-US" sz="2400" dirty="0">
              <a:latin typeface="Tw Cen MT" panose="020B0602020104020603" pitchFamily="34" charset="0"/>
            </a:rPr>
            <a:t> </a:t>
          </a:r>
          <a:r>
            <a:rPr lang="en-US" sz="2400" b="1" dirty="0">
              <a:latin typeface="Tw Cen MT" panose="020B0602020104020603" pitchFamily="34" charset="0"/>
            </a:rPr>
            <a:t>and</a:t>
          </a:r>
          <a:r>
            <a:rPr lang="en-US" sz="2400" dirty="0">
              <a:latin typeface="Tw Cen MT" panose="020B0602020104020603" pitchFamily="34" charset="0"/>
            </a:rPr>
            <a:t> 8</a:t>
          </a:r>
          <a:r>
            <a:rPr lang="en-US" sz="2400" baseline="30000" dirty="0">
              <a:latin typeface="Tw Cen MT" panose="020B0602020104020603" pitchFamily="34" charset="0"/>
            </a:rPr>
            <a:t>th</a:t>
          </a:r>
          <a:r>
            <a:rPr lang="en-US" sz="2400" dirty="0">
              <a:latin typeface="Tw Cen MT" panose="020B0602020104020603" pitchFamily="34" charset="0"/>
            </a:rPr>
            <a:t> grade students who apply by June 30</a:t>
          </a:r>
          <a:r>
            <a:rPr lang="en-US" sz="2400" baseline="30000" dirty="0">
              <a:latin typeface="Tw Cen MT" panose="020B0602020104020603" pitchFamily="34" charset="0"/>
            </a:rPr>
            <a:t>th</a:t>
          </a:r>
          <a:r>
            <a:rPr lang="en-US" sz="2400" dirty="0">
              <a:latin typeface="Tw Cen MT" panose="020B0602020104020603" pitchFamily="34" charset="0"/>
            </a:rPr>
            <a:t> of 8</a:t>
          </a:r>
          <a:r>
            <a:rPr lang="en-US" sz="2400" baseline="30000" dirty="0">
              <a:latin typeface="Tw Cen MT" panose="020B0602020104020603" pitchFamily="34" charset="0"/>
            </a:rPr>
            <a:t>th</a:t>
          </a:r>
          <a:r>
            <a:rPr lang="en-US" sz="2400" dirty="0">
              <a:latin typeface="Tw Cen MT" panose="020B0602020104020603" pitchFamily="34" charset="0"/>
            </a:rPr>
            <a:t> grade.</a:t>
          </a:r>
        </a:p>
      </dgm:t>
    </dgm:pt>
    <dgm:pt modelId="{24A59B6F-5674-4637-8E58-1E551FB218A1}" type="parTrans" cxnId="{BF2D5485-F1E4-4CF8-BEEC-B5D0FE3D4E05}">
      <dgm:prSet/>
      <dgm:spPr/>
      <dgm:t>
        <a:bodyPr/>
        <a:lstStyle/>
        <a:p>
          <a:endParaRPr lang="en-US"/>
        </a:p>
      </dgm:t>
    </dgm:pt>
    <dgm:pt modelId="{86051338-32B9-464D-9AB0-5E7C8BEB299F}" type="sibTrans" cxnId="{BF2D5485-F1E4-4CF8-BEEC-B5D0FE3D4E05}">
      <dgm:prSet/>
      <dgm:spPr/>
      <dgm:t>
        <a:bodyPr/>
        <a:lstStyle/>
        <a:p>
          <a:endParaRPr lang="en-US"/>
        </a:p>
      </dgm:t>
    </dgm:pt>
    <dgm:pt modelId="{1FC819BC-0D44-4EA2-BB04-8901B15DBA34}">
      <dgm:prSet phldrT="[Text]" custT="1"/>
      <dgm:spPr/>
      <dgm:t>
        <a:bodyPr/>
        <a:lstStyle/>
        <a:p>
          <a:pPr algn="l"/>
          <a:r>
            <a:rPr lang="en-US" sz="2400" b="1" dirty="0">
              <a:latin typeface="Tw Cen MT" panose="020B0602020104020603" pitchFamily="34" charset="0"/>
            </a:rPr>
            <a:t>Combines</a:t>
          </a:r>
          <a:r>
            <a:rPr lang="en-US" sz="2400" dirty="0">
              <a:latin typeface="Tw Cen MT" panose="020B0602020104020603" pitchFamily="34" charset="0"/>
            </a:rPr>
            <a:t> with other state financial aid to cover the average cost of tuition (at public rates), some fees, and a small book allowance = </a:t>
          </a:r>
          <a:r>
            <a:rPr lang="en-US" sz="2400" b="1" dirty="0">
              <a:latin typeface="Tw Cen MT" panose="020B0602020104020603" pitchFamily="34" charset="0"/>
            </a:rPr>
            <a:t>commitment. </a:t>
          </a:r>
          <a:endParaRPr lang="en-US" sz="2400" dirty="0">
            <a:latin typeface="Tw Cen MT" panose="020B0602020104020603" pitchFamily="34" charset="0"/>
          </a:endParaRPr>
        </a:p>
      </dgm:t>
    </dgm:pt>
    <dgm:pt modelId="{84B5E11B-E027-4EE9-AC5F-2D6B3F8C169C}" type="parTrans" cxnId="{25C9604E-3306-46FF-BF5D-36A9A0631098}">
      <dgm:prSet/>
      <dgm:spPr/>
      <dgm:t>
        <a:bodyPr/>
        <a:lstStyle/>
        <a:p>
          <a:endParaRPr lang="en-US"/>
        </a:p>
      </dgm:t>
    </dgm:pt>
    <dgm:pt modelId="{7F66B284-5A76-4984-AD9C-082ECF183A3B}" type="sibTrans" cxnId="{25C9604E-3306-46FF-BF5D-36A9A0631098}">
      <dgm:prSet/>
      <dgm:spPr/>
      <dgm:t>
        <a:bodyPr/>
        <a:lstStyle/>
        <a:p>
          <a:endParaRPr lang="en-US"/>
        </a:p>
      </dgm:t>
    </dgm:pt>
    <dgm:pt modelId="{80CF6681-A9D7-48FB-AF6B-D6CEDDE2989A}">
      <dgm:prSet phldrT="[Text]" custT="1"/>
      <dgm:spPr/>
      <dgm:t>
        <a:bodyPr/>
        <a:lstStyle/>
        <a:p>
          <a:pPr algn="l"/>
          <a:r>
            <a:rPr lang="en-US" sz="2400" dirty="0">
              <a:latin typeface="Tw Cen MT" panose="020B0602020104020603" pitchFamily="34" charset="0"/>
            </a:rPr>
            <a:t>Can be used at over </a:t>
          </a:r>
          <a:r>
            <a:rPr lang="en-US" sz="2400" b="1" dirty="0">
              <a:latin typeface="Tw Cen MT" panose="020B0602020104020603" pitchFamily="34" charset="0"/>
            </a:rPr>
            <a:t>60</a:t>
          </a:r>
          <a:r>
            <a:rPr lang="en-US" sz="2400" dirty="0">
              <a:latin typeface="Tw Cen MT" panose="020B0602020104020603" pitchFamily="34" charset="0"/>
            </a:rPr>
            <a:t> two- and four-year public and private colleges and universities. </a:t>
          </a:r>
        </a:p>
      </dgm:t>
    </dgm:pt>
    <dgm:pt modelId="{582AAA5E-72C7-4247-A179-0161B2F70C33}" type="parTrans" cxnId="{272462AE-0DD8-4FFA-A7AB-0BCCF426A996}">
      <dgm:prSet/>
      <dgm:spPr/>
      <dgm:t>
        <a:bodyPr/>
        <a:lstStyle/>
        <a:p>
          <a:endParaRPr lang="en-US"/>
        </a:p>
      </dgm:t>
    </dgm:pt>
    <dgm:pt modelId="{69EB67BA-7473-416E-A781-C77396CC0B5E}" type="sibTrans" cxnId="{272462AE-0DD8-4FFA-A7AB-0BCCF426A996}">
      <dgm:prSet/>
      <dgm:spPr/>
      <dgm:t>
        <a:bodyPr/>
        <a:lstStyle/>
        <a:p>
          <a:endParaRPr lang="en-US"/>
        </a:p>
      </dgm:t>
    </dgm:pt>
    <dgm:pt modelId="{DD2B1303-70B8-49C0-9DF9-E590CD277A7B}" type="pres">
      <dgm:prSet presAssocID="{96A7BDA4-271A-4E07-8F76-017B7EF9B6EC}" presName="linear" presStyleCnt="0">
        <dgm:presLayoutVars>
          <dgm:dir/>
          <dgm:resizeHandles val="exact"/>
        </dgm:presLayoutVars>
      </dgm:prSet>
      <dgm:spPr/>
    </dgm:pt>
    <dgm:pt modelId="{485C3999-F407-4D2A-8591-A18C644985ED}" type="pres">
      <dgm:prSet presAssocID="{43D18718-CD5C-4FB3-899B-116D3FCB44B1}" presName="comp" presStyleCnt="0"/>
      <dgm:spPr/>
    </dgm:pt>
    <dgm:pt modelId="{DBCA1D68-085B-42D2-9EF0-8CA01E1536AE}" type="pres">
      <dgm:prSet presAssocID="{43D18718-CD5C-4FB3-899B-116D3FCB44B1}" presName="box" presStyleLbl="node1" presStyleIdx="0" presStyleCnt="3"/>
      <dgm:spPr/>
    </dgm:pt>
    <dgm:pt modelId="{A589AD2A-4A74-426E-91BE-9B39A72D2D88}" type="pres">
      <dgm:prSet presAssocID="{43D18718-CD5C-4FB3-899B-116D3FCB44B1}" presName="img" presStyleLbl="fgImgPlace1" presStyleIdx="0" presStyleCnt="3"/>
      <dgm:spPr/>
    </dgm:pt>
    <dgm:pt modelId="{1F0CAEA1-54C2-449F-8359-15E3FBECDAFD}" type="pres">
      <dgm:prSet presAssocID="{43D18718-CD5C-4FB3-899B-116D3FCB44B1}" presName="text" presStyleLbl="node1" presStyleIdx="0" presStyleCnt="3">
        <dgm:presLayoutVars>
          <dgm:bulletEnabled val="1"/>
        </dgm:presLayoutVars>
      </dgm:prSet>
      <dgm:spPr/>
    </dgm:pt>
    <dgm:pt modelId="{60530A12-295F-487B-9029-637E629D21BE}" type="pres">
      <dgm:prSet presAssocID="{86051338-32B9-464D-9AB0-5E7C8BEB299F}" presName="spacer" presStyleCnt="0"/>
      <dgm:spPr/>
    </dgm:pt>
    <dgm:pt modelId="{DA842161-B6BB-43D4-B6E2-0C1D1BC29C80}" type="pres">
      <dgm:prSet presAssocID="{1FC819BC-0D44-4EA2-BB04-8901B15DBA34}" presName="comp" presStyleCnt="0"/>
      <dgm:spPr/>
    </dgm:pt>
    <dgm:pt modelId="{EEA2DB17-2112-43FC-A132-9388CC70958C}" type="pres">
      <dgm:prSet presAssocID="{1FC819BC-0D44-4EA2-BB04-8901B15DBA34}" presName="box" presStyleLbl="node1" presStyleIdx="1" presStyleCnt="3"/>
      <dgm:spPr/>
    </dgm:pt>
    <dgm:pt modelId="{3C518B8F-484F-482F-8D40-B5CAB51E65FE}" type="pres">
      <dgm:prSet presAssocID="{1FC819BC-0D44-4EA2-BB04-8901B15DBA34}" presName="img" presStyleLbl="fgImgPlace1" presStyleIdx="1" presStyleCnt="3"/>
      <dgm:spPr/>
    </dgm:pt>
    <dgm:pt modelId="{5813E988-654A-4764-8F30-A92C48225034}" type="pres">
      <dgm:prSet presAssocID="{1FC819BC-0D44-4EA2-BB04-8901B15DBA34}" presName="text" presStyleLbl="node1" presStyleIdx="1" presStyleCnt="3">
        <dgm:presLayoutVars>
          <dgm:bulletEnabled val="1"/>
        </dgm:presLayoutVars>
      </dgm:prSet>
      <dgm:spPr/>
    </dgm:pt>
    <dgm:pt modelId="{0DC7101A-D5F5-46F4-8B73-9E5125206287}" type="pres">
      <dgm:prSet presAssocID="{7F66B284-5A76-4984-AD9C-082ECF183A3B}" presName="spacer" presStyleCnt="0"/>
      <dgm:spPr/>
    </dgm:pt>
    <dgm:pt modelId="{D4DFE307-20F7-4FCC-A2CB-BDB4ECAA5917}" type="pres">
      <dgm:prSet presAssocID="{80CF6681-A9D7-48FB-AF6B-D6CEDDE2989A}" presName="comp" presStyleCnt="0"/>
      <dgm:spPr/>
    </dgm:pt>
    <dgm:pt modelId="{90BB8750-7AEB-4CEE-8D21-AADC1C207532}" type="pres">
      <dgm:prSet presAssocID="{80CF6681-A9D7-48FB-AF6B-D6CEDDE2989A}" presName="box" presStyleLbl="node1" presStyleIdx="2" presStyleCnt="3"/>
      <dgm:spPr/>
    </dgm:pt>
    <dgm:pt modelId="{284AE6AC-588C-41F5-9507-A1575D957F90}" type="pres">
      <dgm:prSet presAssocID="{80CF6681-A9D7-48FB-AF6B-D6CEDDE2989A}" presName="img" presStyleLbl="fgImgPlace1" presStyleIdx="2" presStyleCnt="3"/>
      <dgm:spPr/>
    </dgm:pt>
    <dgm:pt modelId="{4D0D7B43-090C-47FA-9397-A8FCD57829C5}" type="pres">
      <dgm:prSet presAssocID="{80CF6681-A9D7-48FB-AF6B-D6CEDDE2989A}" presName="text" presStyleLbl="node1" presStyleIdx="2" presStyleCnt="3">
        <dgm:presLayoutVars>
          <dgm:bulletEnabled val="1"/>
        </dgm:presLayoutVars>
      </dgm:prSet>
      <dgm:spPr/>
    </dgm:pt>
  </dgm:ptLst>
  <dgm:cxnLst>
    <dgm:cxn modelId="{761CAE00-82F2-4CB1-8406-F618E7691E28}" type="presOf" srcId="{1FC819BC-0D44-4EA2-BB04-8901B15DBA34}" destId="{EEA2DB17-2112-43FC-A132-9388CC70958C}" srcOrd="0" destOrd="0" presId="urn:microsoft.com/office/officeart/2005/8/layout/vList4"/>
    <dgm:cxn modelId="{69773B03-33CF-433E-9C8C-39B1AB5636E3}" type="presOf" srcId="{96A7BDA4-271A-4E07-8F76-017B7EF9B6EC}" destId="{DD2B1303-70B8-49C0-9DF9-E590CD277A7B}" srcOrd="0" destOrd="0" presId="urn:microsoft.com/office/officeart/2005/8/layout/vList4"/>
    <dgm:cxn modelId="{87D39318-8D50-486B-8606-C2CE023832E4}" type="presOf" srcId="{1FC819BC-0D44-4EA2-BB04-8901B15DBA34}" destId="{5813E988-654A-4764-8F30-A92C48225034}" srcOrd="1" destOrd="0" presId="urn:microsoft.com/office/officeart/2005/8/layout/vList4"/>
    <dgm:cxn modelId="{1D0D2F20-EA7D-4617-AB87-55331DA44B94}" type="presOf" srcId="{43D18718-CD5C-4FB3-899B-116D3FCB44B1}" destId="{1F0CAEA1-54C2-449F-8359-15E3FBECDAFD}" srcOrd="1" destOrd="0" presId="urn:microsoft.com/office/officeart/2005/8/layout/vList4"/>
    <dgm:cxn modelId="{B85AE727-770D-40B3-99DA-71CDD6B2AF01}" type="presOf" srcId="{43D18718-CD5C-4FB3-899B-116D3FCB44B1}" destId="{DBCA1D68-085B-42D2-9EF0-8CA01E1536AE}" srcOrd="0" destOrd="0" presId="urn:microsoft.com/office/officeart/2005/8/layout/vList4"/>
    <dgm:cxn modelId="{3D4FD15C-C6D8-4B11-9D99-A8DF6158C5C2}" type="presOf" srcId="{80CF6681-A9D7-48FB-AF6B-D6CEDDE2989A}" destId="{4D0D7B43-090C-47FA-9397-A8FCD57829C5}" srcOrd="1" destOrd="0" presId="urn:microsoft.com/office/officeart/2005/8/layout/vList4"/>
    <dgm:cxn modelId="{25C9604E-3306-46FF-BF5D-36A9A0631098}" srcId="{96A7BDA4-271A-4E07-8F76-017B7EF9B6EC}" destId="{1FC819BC-0D44-4EA2-BB04-8901B15DBA34}" srcOrd="1" destOrd="0" parTransId="{84B5E11B-E027-4EE9-AC5F-2D6B3F8C169C}" sibTransId="{7F66B284-5A76-4984-AD9C-082ECF183A3B}"/>
    <dgm:cxn modelId="{F5281653-F75E-4465-BAEA-7A78CF8CF4E0}" type="presOf" srcId="{80CF6681-A9D7-48FB-AF6B-D6CEDDE2989A}" destId="{90BB8750-7AEB-4CEE-8D21-AADC1C207532}" srcOrd="0" destOrd="0" presId="urn:microsoft.com/office/officeart/2005/8/layout/vList4"/>
    <dgm:cxn modelId="{BF2D5485-F1E4-4CF8-BEEC-B5D0FE3D4E05}" srcId="{96A7BDA4-271A-4E07-8F76-017B7EF9B6EC}" destId="{43D18718-CD5C-4FB3-899B-116D3FCB44B1}" srcOrd="0" destOrd="0" parTransId="{24A59B6F-5674-4637-8E58-1E551FB218A1}" sibTransId="{86051338-32B9-464D-9AB0-5E7C8BEB299F}"/>
    <dgm:cxn modelId="{272462AE-0DD8-4FFA-A7AB-0BCCF426A996}" srcId="{96A7BDA4-271A-4E07-8F76-017B7EF9B6EC}" destId="{80CF6681-A9D7-48FB-AF6B-D6CEDDE2989A}" srcOrd="2" destOrd="0" parTransId="{582AAA5E-72C7-4247-A179-0161B2F70C33}" sibTransId="{69EB67BA-7473-416E-A781-C77396CC0B5E}"/>
    <dgm:cxn modelId="{69765947-8FC9-46A5-9BBD-90ED41CA855A}" type="presParOf" srcId="{DD2B1303-70B8-49C0-9DF9-E590CD277A7B}" destId="{485C3999-F407-4D2A-8591-A18C644985ED}" srcOrd="0" destOrd="0" presId="urn:microsoft.com/office/officeart/2005/8/layout/vList4"/>
    <dgm:cxn modelId="{D0964764-B1AC-40AC-AFC1-BC376919BFE5}" type="presParOf" srcId="{485C3999-F407-4D2A-8591-A18C644985ED}" destId="{DBCA1D68-085B-42D2-9EF0-8CA01E1536AE}" srcOrd="0" destOrd="0" presId="urn:microsoft.com/office/officeart/2005/8/layout/vList4"/>
    <dgm:cxn modelId="{73994F5F-90B6-4C33-9A2C-C53067AD2CA1}" type="presParOf" srcId="{485C3999-F407-4D2A-8591-A18C644985ED}" destId="{A589AD2A-4A74-426E-91BE-9B39A72D2D88}" srcOrd="1" destOrd="0" presId="urn:microsoft.com/office/officeart/2005/8/layout/vList4"/>
    <dgm:cxn modelId="{BB5C8CCD-91E3-40DB-9EDB-045492940D61}" type="presParOf" srcId="{485C3999-F407-4D2A-8591-A18C644985ED}" destId="{1F0CAEA1-54C2-449F-8359-15E3FBECDAFD}" srcOrd="2" destOrd="0" presId="urn:microsoft.com/office/officeart/2005/8/layout/vList4"/>
    <dgm:cxn modelId="{C4AC08AE-9741-4B07-B253-2484AF1F7442}" type="presParOf" srcId="{DD2B1303-70B8-49C0-9DF9-E590CD277A7B}" destId="{60530A12-295F-487B-9029-637E629D21BE}" srcOrd="1" destOrd="0" presId="urn:microsoft.com/office/officeart/2005/8/layout/vList4"/>
    <dgm:cxn modelId="{8823DE1B-A68C-4801-BF07-87E5870F49AA}" type="presParOf" srcId="{DD2B1303-70B8-49C0-9DF9-E590CD277A7B}" destId="{DA842161-B6BB-43D4-B6E2-0C1D1BC29C80}" srcOrd="2" destOrd="0" presId="urn:microsoft.com/office/officeart/2005/8/layout/vList4"/>
    <dgm:cxn modelId="{32ED0849-DBAE-4994-822B-C53703C3873C}" type="presParOf" srcId="{DA842161-B6BB-43D4-B6E2-0C1D1BC29C80}" destId="{EEA2DB17-2112-43FC-A132-9388CC70958C}" srcOrd="0" destOrd="0" presId="urn:microsoft.com/office/officeart/2005/8/layout/vList4"/>
    <dgm:cxn modelId="{6DA603A0-5167-47E2-A0B0-A0AB15083B87}" type="presParOf" srcId="{DA842161-B6BB-43D4-B6E2-0C1D1BC29C80}" destId="{3C518B8F-484F-482F-8D40-B5CAB51E65FE}" srcOrd="1" destOrd="0" presId="urn:microsoft.com/office/officeart/2005/8/layout/vList4"/>
    <dgm:cxn modelId="{661F5287-7AF2-4BD5-9B71-18DDE72B0651}" type="presParOf" srcId="{DA842161-B6BB-43D4-B6E2-0C1D1BC29C80}" destId="{5813E988-654A-4764-8F30-A92C48225034}" srcOrd="2" destOrd="0" presId="urn:microsoft.com/office/officeart/2005/8/layout/vList4"/>
    <dgm:cxn modelId="{6AF5F99E-924E-43D3-9A6D-E824147B4948}" type="presParOf" srcId="{DD2B1303-70B8-49C0-9DF9-E590CD277A7B}" destId="{0DC7101A-D5F5-46F4-8B73-9E5125206287}" srcOrd="3" destOrd="0" presId="urn:microsoft.com/office/officeart/2005/8/layout/vList4"/>
    <dgm:cxn modelId="{6F507B9D-D852-4DFE-A56A-8CB278DA1563}" type="presParOf" srcId="{DD2B1303-70B8-49C0-9DF9-E590CD277A7B}" destId="{D4DFE307-20F7-4FCC-A2CB-BDB4ECAA5917}" srcOrd="4" destOrd="0" presId="urn:microsoft.com/office/officeart/2005/8/layout/vList4"/>
    <dgm:cxn modelId="{6A2238A7-77DC-49FD-9676-990D2D4C852A}" type="presParOf" srcId="{D4DFE307-20F7-4FCC-A2CB-BDB4ECAA5917}" destId="{90BB8750-7AEB-4CEE-8D21-AADC1C207532}" srcOrd="0" destOrd="0" presId="urn:microsoft.com/office/officeart/2005/8/layout/vList4"/>
    <dgm:cxn modelId="{C04431D7-0938-4E76-9AE3-AC126A921F27}" type="presParOf" srcId="{D4DFE307-20F7-4FCC-A2CB-BDB4ECAA5917}" destId="{284AE6AC-588C-41F5-9507-A1575D957F90}" srcOrd="1" destOrd="0" presId="urn:microsoft.com/office/officeart/2005/8/layout/vList4"/>
    <dgm:cxn modelId="{E9D2E6CB-7A8B-4301-A615-1C7CC0D6AFB3}" type="presParOf" srcId="{D4DFE307-20F7-4FCC-A2CB-BDB4ECAA5917}" destId="{4D0D7B43-090C-47FA-9397-A8FCD57829C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7A7BD1-2669-4DAD-84D8-BB18ED0617FB}"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E806BF80-08AC-41F4-93E9-AF09A6DD74DB}">
      <dgm:prSet phldrT="[Text]" custT="1"/>
      <dgm:spPr/>
      <dgm:t>
        <a:bodyPr/>
        <a:lstStyle/>
        <a:p>
          <a:r>
            <a:rPr lang="en-US" sz="4800" b="1" i="1" dirty="0">
              <a:latin typeface="Tw Cen MT" panose="020B0602020104020603" pitchFamily="34" charset="0"/>
            </a:rPr>
            <a:t>Step</a:t>
          </a:r>
          <a:r>
            <a:rPr lang="en-US" sz="6000" dirty="0"/>
            <a:t> </a:t>
          </a:r>
          <a:r>
            <a:rPr lang="en-US" sz="4800" b="1" i="1" dirty="0">
              <a:latin typeface="Tw Cen MT" panose="020B0602020104020603" pitchFamily="34" charset="0"/>
            </a:rPr>
            <a:t>One</a:t>
          </a:r>
        </a:p>
      </dgm:t>
    </dgm:pt>
    <dgm:pt modelId="{8B909DC2-8EC0-461B-A7E6-3258FB32B0A3}" type="parTrans" cxnId="{E8957C36-5315-4A13-8DF1-1659020D746B}">
      <dgm:prSet/>
      <dgm:spPr/>
      <dgm:t>
        <a:bodyPr/>
        <a:lstStyle/>
        <a:p>
          <a:endParaRPr lang="en-US"/>
        </a:p>
      </dgm:t>
    </dgm:pt>
    <dgm:pt modelId="{B09CE747-DB44-4FB4-B3DB-C29B1AA522C2}" type="sibTrans" cxnId="{E8957C36-5315-4A13-8DF1-1659020D746B}">
      <dgm:prSet/>
      <dgm:spPr/>
      <dgm:t>
        <a:bodyPr/>
        <a:lstStyle/>
        <a:p>
          <a:endParaRPr lang="en-US"/>
        </a:p>
      </dgm:t>
    </dgm:pt>
    <dgm:pt modelId="{7018BFCE-3151-4EFD-A920-CD6FF3DEB587}">
      <dgm:prSet phldrT="[Text]" custT="1"/>
      <dgm:spPr/>
      <dgm:t>
        <a:bodyPr/>
        <a:lstStyle/>
        <a:p>
          <a:r>
            <a:rPr lang="en-US" sz="2400" dirty="0">
              <a:solidFill>
                <a:srgbClr val="02060A"/>
              </a:solidFill>
              <a:latin typeface="Tw Cen MT" panose="020B0602020104020603" pitchFamily="34" charset="0"/>
            </a:rPr>
            <a:t>Apply in middle school by end of 8</a:t>
          </a:r>
          <a:r>
            <a:rPr lang="en-US" sz="2400" baseline="0" dirty="0">
              <a:solidFill>
                <a:srgbClr val="02060A"/>
              </a:solidFill>
              <a:latin typeface="Tw Cen MT" panose="020B0602020104020603" pitchFamily="34" charset="0"/>
            </a:rPr>
            <a:t>th</a:t>
          </a:r>
          <a:r>
            <a:rPr lang="en-US" sz="2400" dirty="0">
              <a:solidFill>
                <a:srgbClr val="02060A"/>
              </a:solidFill>
              <a:latin typeface="Tw Cen MT" panose="020B0602020104020603" pitchFamily="34" charset="0"/>
            </a:rPr>
            <a:t> grade year. Some 9</a:t>
          </a:r>
          <a:r>
            <a:rPr lang="en-US" sz="2400" baseline="0" dirty="0">
              <a:solidFill>
                <a:srgbClr val="02060A"/>
              </a:solidFill>
              <a:latin typeface="Tw Cen MT" panose="020B0602020104020603" pitchFamily="34" charset="0"/>
            </a:rPr>
            <a:t>th</a:t>
          </a:r>
          <a:r>
            <a:rPr lang="en-US" sz="2400" dirty="0">
              <a:solidFill>
                <a:srgbClr val="02060A"/>
              </a:solidFill>
              <a:latin typeface="Tw Cen MT" panose="020B0602020104020603" pitchFamily="34" charset="0"/>
            </a:rPr>
            <a:t> graders may be eligible to apply. </a:t>
          </a:r>
        </a:p>
      </dgm:t>
    </dgm:pt>
    <dgm:pt modelId="{9578FC2F-F2D1-4B14-A30F-B4E9108E83ED}" type="parTrans" cxnId="{7AAB669C-1575-40AF-81CC-8F8D664AF5DE}">
      <dgm:prSet/>
      <dgm:spPr/>
      <dgm:t>
        <a:bodyPr/>
        <a:lstStyle/>
        <a:p>
          <a:endParaRPr lang="en-US"/>
        </a:p>
      </dgm:t>
    </dgm:pt>
    <dgm:pt modelId="{206A5549-230A-4412-8F54-47EC706AE619}" type="sibTrans" cxnId="{7AAB669C-1575-40AF-81CC-8F8D664AF5DE}">
      <dgm:prSet/>
      <dgm:spPr/>
      <dgm:t>
        <a:bodyPr/>
        <a:lstStyle/>
        <a:p>
          <a:endParaRPr lang="en-US"/>
        </a:p>
      </dgm:t>
    </dgm:pt>
    <dgm:pt modelId="{3915B093-F4FC-429D-A5C7-91FB2B86F067}">
      <dgm:prSet phldrT="[Text]" custT="1"/>
      <dgm:spPr/>
      <dgm:t>
        <a:bodyPr/>
        <a:lstStyle/>
        <a:p>
          <a:r>
            <a:rPr lang="en-US" sz="4800" b="1" i="1" dirty="0">
              <a:latin typeface="Tw Cen MT" panose="020B0602020104020603" pitchFamily="34" charset="0"/>
            </a:rPr>
            <a:t>Step Two </a:t>
          </a:r>
          <a:endParaRPr lang="en-US" sz="4800" dirty="0">
            <a:latin typeface="Tw Cen MT" panose="020B0602020104020603" pitchFamily="34" charset="0"/>
          </a:endParaRPr>
        </a:p>
      </dgm:t>
    </dgm:pt>
    <dgm:pt modelId="{C0D3B505-ED2E-442E-A6BF-4790C1540D7E}" type="parTrans" cxnId="{EB656E28-9CBD-49D7-B40C-DEDA9FCE939A}">
      <dgm:prSet/>
      <dgm:spPr/>
      <dgm:t>
        <a:bodyPr/>
        <a:lstStyle/>
        <a:p>
          <a:endParaRPr lang="en-US"/>
        </a:p>
      </dgm:t>
    </dgm:pt>
    <dgm:pt modelId="{43AC0386-2EA6-4CD0-9019-70802BAD4546}" type="sibTrans" cxnId="{EB656E28-9CBD-49D7-B40C-DEDA9FCE939A}">
      <dgm:prSet/>
      <dgm:spPr/>
      <dgm:t>
        <a:bodyPr/>
        <a:lstStyle/>
        <a:p>
          <a:endParaRPr lang="en-US"/>
        </a:p>
      </dgm:t>
    </dgm:pt>
    <dgm:pt modelId="{E5D87DDB-A63C-44C5-86B5-0B58887442E5}">
      <dgm:prSet phldrT="[Text]" custT="1"/>
      <dgm:spPr/>
      <dgm:t>
        <a:bodyPr/>
        <a:lstStyle/>
        <a:p>
          <a:r>
            <a:rPr lang="en-US" sz="2400" dirty="0">
              <a:solidFill>
                <a:srgbClr val="02060A"/>
              </a:solidFill>
              <a:latin typeface="Tw Cen MT" panose="020B0602020104020603" pitchFamily="34" charset="0"/>
            </a:rPr>
            <a:t>Meet income requirements. </a:t>
          </a:r>
        </a:p>
      </dgm:t>
    </dgm:pt>
    <dgm:pt modelId="{110FCF46-E0F9-47AF-9D36-3D0ABDEA59DA}" type="parTrans" cxnId="{2F1521AE-5B59-4311-8D29-36DA113BC6E8}">
      <dgm:prSet/>
      <dgm:spPr/>
      <dgm:t>
        <a:bodyPr/>
        <a:lstStyle/>
        <a:p>
          <a:endParaRPr lang="en-US"/>
        </a:p>
      </dgm:t>
    </dgm:pt>
    <dgm:pt modelId="{D459E8EC-4F5D-47B3-8812-B841F44A422D}" type="sibTrans" cxnId="{2F1521AE-5B59-4311-8D29-36DA113BC6E8}">
      <dgm:prSet/>
      <dgm:spPr/>
      <dgm:t>
        <a:bodyPr/>
        <a:lstStyle/>
        <a:p>
          <a:endParaRPr lang="en-US"/>
        </a:p>
      </dgm:t>
    </dgm:pt>
    <dgm:pt modelId="{2E14FACA-E58C-43A7-BD47-7B22009400DF}">
      <dgm:prSet phldrT="[Text]" custT="1"/>
      <dgm:spPr/>
      <dgm:t>
        <a:bodyPr/>
        <a:lstStyle/>
        <a:p>
          <a:r>
            <a:rPr lang="en-US" sz="2400" dirty="0">
              <a:solidFill>
                <a:srgbClr val="02060A"/>
              </a:solidFill>
              <a:latin typeface="Tw Cen MT" panose="020B0602020104020603" pitchFamily="34" charset="0"/>
            </a:rPr>
            <a:t>Fulfill the College Bound Pledge.</a:t>
          </a:r>
        </a:p>
      </dgm:t>
    </dgm:pt>
    <dgm:pt modelId="{B7103FD7-EE87-4028-97E2-B8399C47031C}" type="parTrans" cxnId="{C88789D8-E87A-43FC-9E4F-56E9E7AEDC67}">
      <dgm:prSet/>
      <dgm:spPr/>
      <dgm:t>
        <a:bodyPr/>
        <a:lstStyle/>
        <a:p>
          <a:endParaRPr lang="en-US"/>
        </a:p>
      </dgm:t>
    </dgm:pt>
    <dgm:pt modelId="{9755DFE8-4A95-432C-83B3-8B51978DEFE1}" type="sibTrans" cxnId="{C88789D8-E87A-43FC-9E4F-56E9E7AEDC67}">
      <dgm:prSet/>
      <dgm:spPr/>
      <dgm:t>
        <a:bodyPr/>
        <a:lstStyle/>
        <a:p>
          <a:endParaRPr lang="en-US"/>
        </a:p>
      </dgm:t>
    </dgm:pt>
    <dgm:pt modelId="{36129A6E-1385-4742-981E-A970E51AD31A}">
      <dgm:prSet phldrT="[Text]" custT="1"/>
      <dgm:spPr/>
      <dgm:t>
        <a:bodyPr/>
        <a:lstStyle/>
        <a:p>
          <a:r>
            <a:rPr lang="en-US" sz="2400" dirty="0">
              <a:solidFill>
                <a:srgbClr val="02060A"/>
              </a:solidFill>
              <a:latin typeface="Tw Cen MT" panose="020B0602020104020603" pitchFamily="34" charset="0"/>
            </a:rPr>
            <a:t>Foster Youth are auto-enrolled.</a:t>
          </a:r>
        </a:p>
      </dgm:t>
    </dgm:pt>
    <dgm:pt modelId="{26156EDA-4933-4CF1-B820-11D2523A418C}" type="parTrans" cxnId="{B17149EC-38ED-4787-BE3C-3894C15E91E5}">
      <dgm:prSet/>
      <dgm:spPr/>
      <dgm:t>
        <a:bodyPr/>
        <a:lstStyle/>
        <a:p>
          <a:endParaRPr lang="en-US"/>
        </a:p>
      </dgm:t>
    </dgm:pt>
    <dgm:pt modelId="{1CEDCFA7-C09B-4F8E-A700-DFE9B5C07BCC}" type="sibTrans" cxnId="{B17149EC-38ED-4787-BE3C-3894C15E91E5}">
      <dgm:prSet/>
      <dgm:spPr/>
      <dgm:t>
        <a:bodyPr/>
        <a:lstStyle/>
        <a:p>
          <a:endParaRPr lang="en-US"/>
        </a:p>
      </dgm:t>
    </dgm:pt>
    <dgm:pt modelId="{8555AF0B-D7F7-4103-9E06-D22A873DF252}">
      <dgm:prSet phldrT="[Text]" custT="1"/>
      <dgm:spPr/>
      <dgm:t>
        <a:bodyPr/>
        <a:lstStyle/>
        <a:p>
          <a:r>
            <a:rPr lang="en-US" sz="2400" dirty="0">
              <a:solidFill>
                <a:srgbClr val="02060A"/>
              </a:solidFill>
              <a:latin typeface="Tw Cen MT" panose="020B0602020104020603" pitchFamily="34" charset="0"/>
            </a:rPr>
            <a:t>Meet income requirements. </a:t>
          </a:r>
        </a:p>
      </dgm:t>
    </dgm:pt>
    <dgm:pt modelId="{311C11AB-BA40-49E9-9A9A-8BE88A88723B}" type="parTrans" cxnId="{DE5C6467-3F7C-4325-893F-9091022A9CE3}">
      <dgm:prSet/>
      <dgm:spPr/>
      <dgm:t>
        <a:bodyPr/>
        <a:lstStyle/>
        <a:p>
          <a:endParaRPr lang="en-US"/>
        </a:p>
      </dgm:t>
    </dgm:pt>
    <dgm:pt modelId="{44C50C1C-1CC1-4E00-BB55-57B54145F78C}" type="sibTrans" cxnId="{DE5C6467-3F7C-4325-893F-9091022A9CE3}">
      <dgm:prSet/>
      <dgm:spPr/>
      <dgm:t>
        <a:bodyPr/>
        <a:lstStyle/>
        <a:p>
          <a:endParaRPr lang="en-US"/>
        </a:p>
      </dgm:t>
    </dgm:pt>
    <dgm:pt modelId="{5EBD846C-9ADE-4010-89CC-37574EDB1ADF}">
      <dgm:prSet phldrT="[Text]" custT="1"/>
      <dgm:spPr/>
      <dgm:t>
        <a:bodyPr/>
        <a:lstStyle/>
        <a:p>
          <a:r>
            <a:rPr lang="en-US" sz="2400" dirty="0">
              <a:solidFill>
                <a:srgbClr val="02060A"/>
              </a:solidFill>
              <a:latin typeface="Tw Cen MT" panose="020B0602020104020603" pitchFamily="34" charset="0"/>
            </a:rPr>
            <a:t>Be accepted to and attend an eligible college. </a:t>
          </a:r>
        </a:p>
      </dgm:t>
    </dgm:pt>
    <dgm:pt modelId="{59AD4A52-42E5-458D-8624-D0B8C86AE04C}" type="parTrans" cxnId="{DDD27318-6A52-47C7-A54C-56B9A07B9E47}">
      <dgm:prSet/>
      <dgm:spPr/>
      <dgm:t>
        <a:bodyPr/>
        <a:lstStyle/>
        <a:p>
          <a:endParaRPr lang="en-US"/>
        </a:p>
      </dgm:t>
    </dgm:pt>
    <dgm:pt modelId="{616B2BE0-F203-4AB5-9132-0222281DD0B2}" type="sibTrans" cxnId="{DDD27318-6A52-47C7-A54C-56B9A07B9E47}">
      <dgm:prSet/>
      <dgm:spPr/>
      <dgm:t>
        <a:bodyPr/>
        <a:lstStyle/>
        <a:p>
          <a:endParaRPr lang="en-US"/>
        </a:p>
      </dgm:t>
    </dgm:pt>
    <dgm:pt modelId="{C77056A4-1647-4D60-A607-D16377620FE5}" type="pres">
      <dgm:prSet presAssocID="{4E7A7BD1-2669-4DAD-84D8-BB18ED0617FB}" presName="linearFlow" presStyleCnt="0">
        <dgm:presLayoutVars>
          <dgm:dir/>
          <dgm:animLvl val="lvl"/>
          <dgm:resizeHandles val="exact"/>
        </dgm:presLayoutVars>
      </dgm:prSet>
      <dgm:spPr/>
    </dgm:pt>
    <dgm:pt modelId="{093D2648-55EB-41C4-8CC3-575E6D5BCA2C}" type="pres">
      <dgm:prSet presAssocID="{E806BF80-08AC-41F4-93E9-AF09A6DD74DB}" presName="composite" presStyleCnt="0"/>
      <dgm:spPr/>
    </dgm:pt>
    <dgm:pt modelId="{34951870-DE78-464D-AF97-F751AB1ABDFE}" type="pres">
      <dgm:prSet presAssocID="{E806BF80-08AC-41F4-93E9-AF09A6DD74DB}" presName="parTx" presStyleLbl="node1" presStyleIdx="0" presStyleCnt="2">
        <dgm:presLayoutVars>
          <dgm:chMax val="0"/>
          <dgm:chPref val="0"/>
          <dgm:bulletEnabled val="1"/>
        </dgm:presLayoutVars>
      </dgm:prSet>
      <dgm:spPr/>
    </dgm:pt>
    <dgm:pt modelId="{30450EA1-9FBD-453D-ACC2-A772BA55C55C}" type="pres">
      <dgm:prSet presAssocID="{E806BF80-08AC-41F4-93E9-AF09A6DD74DB}" presName="parSh" presStyleLbl="node1" presStyleIdx="0" presStyleCnt="2"/>
      <dgm:spPr/>
    </dgm:pt>
    <dgm:pt modelId="{D42AD493-D081-4404-AEFE-F056A8EB8991}" type="pres">
      <dgm:prSet presAssocID="{E806BF80-08AC-41F4-93E9-AF09A6DD74DB}" presName="desTx" presStyleLbl="fgAcc1" presStyleIdx="0" presStyleCnt="2">
        <dgm:presLayoutVars>
          <dgm:bulletEnabled val="1"/>
        </dgm:presLayoutVars>
      </dgm:prSet>
      <dgm:spPr/>
    </dgm:pt>
    <dgm:pt modelId="{E82F2CE7-4C1A-497F-BB88-DEF090CAF98F}" type="pres">
      <dgm:prSet presAssocID="{B09CE747-DB44-4FB4-B3DB-C29B1AA522C2}" presName="sibTrans" presStyleLbl="sibTrans2D1" presStyleIdx="0" presStyleCnt="1"/>
      <dgm:spPr/>
    </dgm:pt>
    <dgm:pt modelId="{4E3C75DC-88B3-469D-975A-B989B6525DF2}" type="pres">
      <dgm:prSet presAssocID="{B09CE747-DB44-4FB4-B3DB-C29B1AA522C2}" presName="connTx" presStyleLbl="sibTrans2D1" presStyleIdx="0" presStyleCnt="1"/>
      <dgm:spPr/>
    </dgm:pt>
    <dgm:pt modelId="{6C632361-738A-4773-8A86-22BEB0772521}" type="pres">
      <dgm:prSet presAssocID="{3915B093-F4FC-429D-A5C7-91FB2B86F067}" presName="composite" presStyleCnt="0"/>
      <dgm:spPr/>
    </dgm:pt>
    <dgm:pt modelId="{8A3E37A2-0E8D-4D1B-9DE7-5232BB4AB5D6}" type="pres">
      <dgm:prSet presAssocID="{3915B093-F4FC-429D-A5C7-91FB2B86F067}" presName="parTx" presStyleLbl="node1" presStyleIdx="0" presStyleCnt="2">
        <dgm:presLayoutVars>
          <dgm:chMax val="0"/>
          <dgm:chPref val="0"/>
          <dgm:bulletEnabled val="1"/>
        </dgm:presLayoutVars>
      </dgm:prSet>
      <dgm:spPr/>
    </dgm:pt>
    <dgm:pt modelId="{40E1B13B-2A28-4B8C-A623-EDD296FBB21D}" type="pres">
      <dgm:prSet presAssocID="{3915B093-F4FC-429D-A5C7-91FB2B86F067}" presName="parSh" presStyleLbl="node1" presStyleIdx="1" presStyleCnt="2"/>
      <dgm:spPr/>
    </dgm:pt>
    <dgm:pt modelId="{9918773F-4A5D-45FF-B7C2-BFD1C22A9343}" type="pres">
      <dgm:prSet presAssocID="{3915B093-F4FC-429D-A5C7-91FB2B86F067}" presName="desTx" presStyleLbl="fgAcc1" presStyleIdx="1" presStyleCnt="2">
        <dgm:presLayoutVars>
          <dgm:bulletEnabled val="1"/>
        </dgm:presLayoutVars>
      </dgm:prSet>
      <dgm:spPr/>
    </dgm:pt>
  </dgm:ptLst>
  <dgm:cxnLst>
    <dgm:cxn modelId="{C41A3009-5CD0-4535-9D3C-AF1E6A3DC8F6}" type="presOf" srcId="{2E14FACA-E58C-43A7-BD47-7B22009400DF}" destId="{9918773F-4A5D-45FF-B7C2-BFD1C22A9343}" srcOrd="0" destOrd="0" presId="urn:microsoft.com/office/officeart/2005/8/layout/process3"/>
    <dgm:cxn modelId="{DDD27318-6A52-47C7-A54C-56B9A07B9E47}" srcId="{3915B093-F4FC-429D-A5C7-91FB2B86F067}" destId="{5EBD846C-9ADE-4010-89CC-37574EDB1ADF}" srcOrd="2" destOrd="0" parTransId="{59AD4A52-42E5-458D-8624-D0B8C86AE04C}" sibTransId="{616B2BE0-F203-4AB5-9132-0222281DD0B2}"/>
    <dgm:cxn modelId="{2221011F-4DE6-46D1-AB9F-82B59E4BB5E4}" type="presOf" srcId="{8555AF0B-D7F7-4103-9E06-D22A873DF252}" destId="{D42AD493-D081-4404-AEFE-F056A8EB8991}" srcOrd="0" destOrd="1" presId="urn:microsoft.com/office/officeart/2005/8/layout/process3"/>
    <dgm:cxn modelId="{EB656E28-9CBD-49D7-B40C-DEDA9FCE939A}" srcId="{4E7A7BD1-2669-4DAD-84D8-BB18ED0617FB}" destId="{3915B093-F4FC-429D-A5C7-91FB2B86F067}" srcOrd="1" destOrd="0" parTransId="{C0D3B505-ED2E-442E-A6BF-4790C1540D7E}" sibTransId="{43AC0386-2EA6-4CD0-9019-70802BAD4546}"/>
    <dgm:cxn modelId="{7522D035-928F-477E-93DF-AE153E2EA039}" type="presOf" srcId="{5EBD846C-9ADE-4010-89CC-37574EDB1ADF}" destId="{9918773F-4A5D-45FF-B7C2-BFD1C22A9343}" srcOrd="0" destOrd="2" presId="urn:microsoft.com/office/officeart/2005/8/layout/process3"/>
    <dgm:cxn modelId="{E8957C36-5315-4A13-8DF1-1659020D746B}" srcId="{4E7A7BD1-2669-4DAD-84D8-BB18ED0617FB}" destId="{E806BF80-08AC-41F4-93E9-AF09A6DD74DB}" srcOrd="0" destOrd="0" parTransId="{8B909DC2-8EC0-461B-A7E6-3258FB32B0A3}" sibTransId="{B09CE747-DB44-4FB4-B3DB-C29B1AA522C2}"/>
    <dgm:cxn modelId="{0362FE3F-7ECE-422B-B8E4-63B85A2D22FF}" type="presOf" srcId="{36129A6E-1385-4742-981E-A970E51AD31A}" destId="{D42AD493-D081-4404-AEFE-F056A8EB8991}" srcOrd="0" destOrd="2" presId="urn:microsoft.com/office/officeart/2005/8/layout/process3"/>
    <dgm:cxn modelId="{DE5C6467-3F7C-4325-893F-9091022A9CE3}" srcId="{E806BF80-08AC-41F4-93E9-AF09A6DD74DB}" destId="{8555AF0B-D7F7-4103-9E06-D22A873DF252}" srcOrd="1" destOrd="0" parTransId="{311C11AB-BA40-49E9-9A9A-8BE88A88723B}" sibTransId="{44C50C1C-1CC1-4E00-BB55-57B54145F78C}"/>
    <dgm:cxn modelId="{7AAB669C-1575-40AF-81CC-8F8D664AF5DE}" srcId="{E806BF80-08AC-41F4-93E9-AF09A6DD74DB}" destId="{7018BFCE-3151-4EFD-A920-CD6FF3DEB587}" srcOrd="0" destOrd="0" parTransId="{9578FC2F-F2D1-4B14-A30F-B4E9108E83ED}" sibTransId="{206A5549-230A-4412-8F54-47EC706AE619}"/>
    <dgm:cxn modelId="{6131749C-3066-45C3-9B93-287D7221DC9F}" type="presOf" srcId="{E806BF80-08AC-41F4-93E9-AF09A6DD74DB}" destId="{34951870-DE78-464D-AF97-F751AB1ABDFE}" srcOrd="0" destOrd="0" presId="urn:microsoft.com/office/officeart/2005/8/layout/process3"/>
    <dgm:cxn modelId="{5A7AA7A1-2BDD-4FCB-B8C2-C79BE83ECA3E}" type="presOf" srcId="{E806BF80-08AC-41F4-93E9-AF09A6DD74DB}" destId="{30450EA1-9FBD-453D-ACC2-A772BA55C55C}" srcOrd="1" destOrd="0" presId="urn:microsoft.com/office/officeart/2005/8/layout/process3"/>
    <dgm:cxn modelId="{DAC2B1A2-C3BD-4B03-AF2D-898083CC0AF0}" type="presOf" srcId="{4E7A7BD1-2669-4DAD-84D8-BB18ED0617FB}" destId="{C77056A4-1647-4D60-A607-D16377620FE5}" srcOrd="0" destOrd="0" presId="urn:microsoft.com/office/officeart/2005/8/layout/process3"/>
    <dgm:cxn modelId="{F637ADAD-2A1E-480B-9902-D62D356714BF}" type="presOf" srcId="{3915B093-F4FC-429D-A5C7-91FB2B86F067}" destId="{8A3E37A2-0E8D-4D1B-9DE7-5232BB4AB5D6}" srcOrd="0" destOrd="0" presId="urn:microsoft.com/office/officeart/2005/8/layout/process3"/>
    <dgm:cxn modelId="{2F1521AE-5B59-4311-8D29-36DA113BC6E8}" srcId="{3915B093-F4FC-429D-A5C7-91FB2B86F067}" destId="{E5D87DDB-A63C-44C5-86B5-0B58887442E5}" srcOrd="1" destOrd="0" parTransId="{110FCF46-E0F9-47AF-9D36-3D0ABDEA59DA}" sibTransId="{D459E8EC-4F5D-47B3-8812-B841F44A422D}"/>
    <dgm:cxn modelId="{801338B6-11E8-4305-9146-358FFC5DFBBA}" type="presOf" srcId="{B09CE747-DB44-4FB4-B3DB-C29B1AA522C2}" destId="{4E3C75DC-88B3-469D-975A-B989B6525DF2}" srcOrd="1" destOrd="0" presId="urn:microsoft.com/office/officeart/2005/8/layout/process3"/>
    <dgm:cxn modelId="{5C6FA0C8-97D7-469E-8F5F-DF5D99E9CD85}" type="presOf" srcId="{E5D87DDB-A63C-44C5-86B5-0B58887442E5}" destId="{9918773F-4A5D-45FF-B7C2-BFD1C22A9343}" srcOrd="0" destOrd="1" presId="urn:microsoft.com/office/officeart/2005/8/layout/process3"/>
    <dgm:cxn modelId="{82FCB4CF-FA51-4B9C-B2FC-9CFB9FCC527F}" type="presOf" srcId="{7018BFCE-3151-4EFD-A920-CD6FF3DEB587}" destId="{D42AD493-D081-4404-AEFE-F056A8EB8991}" srcOrd="0" destOrd="0" presId="urn:microsoft.com/office/officeart/2005/8/layout/process3"/>
    <dgm:cxn modelId="{C88789D8-E87A-43FC-9E4F-56E9E7AEDC67}" srcId="{3915B093-F4FC-429D-A5C7-91FB2B86F067}" destId="{2E14FACA-E58C-43A7-BD47-7B22009400DF}" srcOrd="0" destOrd="0" parTransId="{B7103FD7-EE87-4028-97E2-B8399C47031C}" sibTransId="{9755DFE8-4A95-432C-83B3-8B51978DEFE1}"/>
    <dgm:cxn modelId="{203AC8DA-5F07-4D93-A97A-837058F9C18D}" type="presOf" srcId="{B09CE747-DB44-4FB4-B3DB-C29B1AA522C2}" destId="{E82F2CE7-4C1A-497F-BB88-DEF090CAF98F}" srcOrd="0" destOrd="0" presId="urn:microsoft.com/office/officeart/2005/8/layout/process3"/>
    <dgm:cxn modelId="{B17149EC-38ED-4787-BE3C-3894C15E91E5}" srcId="{E806BF80-08AC-41F4-93E9-AF09A6DD74DB}" destId="{36129A6E-1385-4742-981E-A970E51AD31A}" srcOrd="2" destOrd="0" parTransId="{26156EDA-4933-4CF1-B820-11D2523A418C}" sibTransId="{1CEDCFA7-C09B-4F8E-A700-DFE9B5C07BCC}"/>
    <dgm:cxn modelId="{EE460BF7-E0D7-4FFD-A4C7-AA4A1D6EDA42}" type="presOf" srcId="{3915B093-F4FC-429D-A5C7-91FB2B86F067}" destId="{40E1B13B-2A28-4B8C-A623-EDD296FBB21D}" srcOrd="1" destOrd="0" presId="urn:microsoft.com/office/officeart/2005/8/layout/process3"/>
    <dgm:cxn modelId="{3659A763-E99A-480C-8345-C6DE26C6A656}" type="presParOf" srcId="{C77056A4-1647-4D60-A607-D16377620FE5}" destId="{093D2648-55EB-41C4-8CC3-575E6D5BCA2C}" srcOrd="0" destOrd="0" presId="urn:microsoft.com/office/officeart/2005/8/layout/process3"/>
    <dgm:cxn modelId="{6DB3032F-4C30-43D6-8FD3-798286F9F18B}" type="presParOf" srcId="{093D2648-55EB-41C4-8CC3-575E6D5BCA2C}" destId="{34951870-DE78-464D-AF97-F751AB1ABDFE}" srcOrd="0" destOrd="0" presId="urn:microsoft.com/office/officeart/2005/8/layout/process3"/>
    <dgm:cxn modelId="{E1268FC9-66EB-42F5-9D75-A48207395268}" type="presParOf" srcId="{093D2648-55EB-41C4-8CC3-575E6D5BCA2C}" destId="{30450EA1-9FBD-453D-ACC2-A772BA55C55C}" srcOrd="1" destOrd="0" presId="urn:microsoft.com/office/officeart/2005/8/layout/process3"/>
    <dgm:cxn modelId="{F12CE137-3478-46D0-A43B-1D5B6B182920}" type="presParOf" srcId="{093D2648-55EB-41C4-8CC3-575E6D5BCA2C}" destId="{D42AD493-D081-4404-AEFE-F056A8EB8991}" srcOrd="2" destOrd="0" presId="urn:microsoft.com/office/officeart/2005/8/layout/process3"/>
    <dgm:cxn modelId="{85B7363F-503C-402D-A3B8-098B2F0CF3F9}" type="presParOf" srcId="{C77056A4-1647-4D60-A607-D16377620FE5}" destId="{E82F2CE7-4C1A-497F-BB88-DEF090CAF98F}" srcOrd="1" destOrd="0" presId="urn:microsoft.com/office/officeart/2005/8/layout/process3"/>
    <dgm:cxn modelId="{243C8780-23A4-4246-8BBE-C0E19B5C7567}" type="presParOf" srcId="{E82F2CE7-4C1A-497F-BB88-DEF090CAF98F}" destId="{4E3C75DC-88B3-469D-975A-B989B6525DF2}" srcOrd="0" destOrd="0" presId="urn:microsoft.com/office/officeart/2005/8/layout/process3"/>
    <dgm:cxn modelId="{22C8393A-083B-43E4-8433-F54ED8185BA6}" type="presParOf" srcId="{C77056A4-1647-4D60-A607-D16377620FE5}" destId="{6C632361-738A-4773-8A86-22BEB0772521}" srcOrd="2" destOrd="0" presId="urn:microsoft.com/office/officeart/2005/8/layout/process3"/>
    <dgm:cxn modelId="{44FA8CC2-8394-4550-926E-749D28856412}" type="presParOf" srcId="{6C632361-738A-4773-8A86-22BEB0772521}" destId="{8A3E37A2-0E8D-4D1B-9DE7-5232BB4AB5D6}" srcOrd="0" destOrd="0" presId="urn:microsoft.com/office/officeart/2005/8/layout/process3"/>
    <dgm:cxn modelId="{9F4392C4-C04F-4F5A-99EF-287BD7DE02C4}" type="presParOf" srcId="{6C632361-738A-4773-8A86-22BEB0772521}" destId="{40E1B13B-2A28-4B8C-A623-EDD296FBB21D}" srcOrd="1" destOrd="0" presId="urn:microsoft.com/office/officeart/2005/8/layout/process3"/>
    <dgm:cxn modelId="{D1AC0418-6303-4753-A028-52CDE5D56C6D}" type="presParOf" srcId="{6C632361-738A-4773-8A86-22BEB0772521}" destId="{9918773F-4A5D-45FF-B7C2-BFD1C22A934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A4036D-4E74-4361-9E34-62C49C7C14B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5635E07-234F-421C-9C27-82FB8CC8E737}">
      <dgm:prSet phldrT="[Text]" custT="1"/>
      <dgm:spPr>
        <a:xfrm>
          <a:off x="43" y="630915"/>
          <a:ext cx="4177108" cy="2464323"/>
        </a:xfrm>
        <a:prstGeom prst="rect">
          <a:avLst/>
        </a:prstGeom>
      </dgm:spPr>
      <dgm:t>
        <a:bodyPr/>
        <a:lstStyle/>
        <a:p>
          <a:pPr>
            <a:lnSpc>
              <a:spcPct val="100000"/>
            </a:lnSpc>
            <a:spcAft>
              <a:spcPts val="600"/>
            </a:spcAft>
            <a:buChar char="•"/>
          </a:pPr>
          <a:r>
            <a:rPr lang="en-US" sz="2400" dirty="0">
              <a:latin typeface="Tw Cen MT"/>
              <a:ea typeface="+mn-ea"/>
              <a:cs typeface="+mn-cs"/>
            </a:rPr>
            <a:t>Additional funding to serve about 6,000 more students</a:t>
          </a:r>
        </a:p>
      </dgm:t>
    </dgm:pt>
    <dgm:pt modelId="{76D5FC3C-B1A5-47AC-90DA-E59F9AF87011}">
      <dgm:prSet phldrT="[Text]" custT="1"/>
      <dgm:spPr>
        <a:xfrm>
          <a:off x="43" y="26115"/>
          <a:ext cx="4177108" cy="604800"/>
        </a:xfrm>
        <a:prstGeom prst="rect">
          <a:avLst/>
        </a:prstGeom>
      </dgm:spPr>
      <dgm:t>
        <a:bodyPr/>
        <a:lstStyle/>
        <a:p>
          <a:pPr>
            <a:buNone/>
          </a:pPr>
          <a:r>
            <a:rPr lang="en-US" sz="2800" b="1">
              <a:latin typeface="Tw Cen MT"/>
              <a:ea typeface="+mn-ea"/>
              <a:cs typeface="+mn-cs"/>
            </a:rPr>
            <a:t>2019-20</a:t>
          </a:r>
          <a:endParaRPr lang="en-US" sz="2800" b="1" dirty="0">
            <a:latin typeface="Tw Cen MT"/>
            <a:ea typeface="+mn-ea"/>
            <a:cs typeface="+mn-cs"/>
          </a:endParaRPr>
        </a:p>
      </dgm:t>
    </dgm:pt>
    <dgm:pt modelId="{B1D0554C-DDBF-4989-B6B0-B9B3D05F44FA}" type="sibTrans" cxnId="{CBC8B5BE-8015-4FEE-9B72-51D42B424447}">
      <dgm:prSet/>
      <dgm:spPr/>
      <dgm:t>
        <a:bodyPr/>
        <a:lstStyle/>
        <a:p>
          <a:endParaRPr lang="en-US" sz="2000">
            <a:latin typeface="+mn-lt"/>
          </a:endParaRPr>
        </a:p>
      </dgm:t>
    </dgm:pt>
    <dgm:pt modelId="{BC8AC16B-9D80-4173-8712-82C654E8844C}" type="parTrans" cxnId="{CBC8B5BE-8015-4FEE-9B72-51D42B424447}">
      <dgm:prSet/>
      <dgm:spPr/>
      <dgm:t>
        <a:bodyPr/>
        <a:lstStyle/>
        <a:p>
          <a:endParaRPr lang="en-US" sz="2000">
            <a:latin typeface="+mn-lt"/>
          </a:endParaRPr>
        </a:p>
      </dgm:t>
    </dgm:pt>
    <dgm:pt modelId="{C9E547E9-2C7D-451B-8E21-39B702DFB204}" type="sibTrans" cxnId="{E2B99558-5897-4EC7-8E20-3D0F52BE5B50}">
      <dgm:prSet/>
      <dgm:spPr/>
      <dgm:t>
        <a:bodyPr/>
        <a:lstStyle/>
        <a:p>
          <a:endParaRPr lang="en-US" sz="2000">
            <a:latin typeface="+mn-lt"/>
          </a:endParaRPr>
        </a:p>
      </dgm:t>
    </dgm:pt>
    <dgm:pt modelId="{AF0D5246-C888-41A7-89F3-31006F7F4EFC}" type="parTrans" cxnId="{E2B99558-5897-4EC7-8E20-3D0F52BE5B50}">
      <dgm:prSet/>
      <dgm:spPr/>
      <dgm:t>
        <a:bodyPr/>
        <a:lstStyle/>
        <a:p>
          <a:endParaRPr lang="en-US" sz="2000">
            <a:latin typeface="+mn-lt"/>
          </a:endParaRPr>
        </a:p>
      </dgm:t>
    </dgm:pt>
    <dgm:pt modelId="{D42FD633-2AB8-46D8-AB56-5E1EF546D141}">
      <dgm:prSet phldrT="[Text]" custT="1"/>
      <dgm:spPr>
        <a:xfrm>
          <a:off x="4761947" y="26115"/>
          <a:ext cx="4177108" cy="604800"/>
        </a:xfrm>
        <a:prstGeom prst="rect">
          <a:avLst/>
        </a:prstGeom>
      </dgm:spPr>
      <dgm:t>
        <a:bodyPr/>
        <a:lstStyle/>
        <a:p>
          <a:pPr>
            <a:buNone/>
          </a:pPr>
          <a:r>
            <a:rPr lang="en-US" sz="2800" b="1">
              <a:latin typeface="Tw Cen MT"/>
              <a:ea typeface="+mn-ea"/>
              <a:cs typeface="+mn-cs"/>
            </a:rPr>
            <a:t>2020-21</a:t>
          </a:r>
          <a:endParaRPr lang="en-US" sz="2400" dirty="0">
            <a:latin typeface="Tw Cen MT"/>
            <a:ea typeface="+mn-ea"/>
            <a:cs typeface="+mn-cs"/>
          </a:endParaRPr>
        </a:p>
      </dgm:t>
    </dgm:pt>
    <dgm:pt modelId="{F799CF44-0005-4B88-BF36-8FFB4B2736DA}" type="parTrans" cxnId="{7D3CE592-1012-44BA-886B-A9BA86424740}">
      <dgm:prSet/>
      <dgm:spPr/>
      <dgm:t>
        <a:bodyPr/>
        <a:lstStyle/>
        <a:p>
          <a:endParaRPr lang="en-US" sz="2000">
            <a:latin typeface="+mn-lt"/>
          </a:endParaRPr>
        </a:p>
      </dgm:t>
    </dgm:pt>
    <dgm:pt modelId="{A58507ED-B7C3-4491-82D7-736F075B5E81}" type="sibTrans" cxnId="{7D3CE592-1012-44BA-886B-A9BA86424740}">
      <dgm:prSet/>
      <dgm:spPr/>
      <dgm:t>
        <a:bodyPr/>
        <a:lstStyle/>
        <a:p>
          <a:endParaRPr lang="en-US" sz="2000">
            <a:latin typeface="+mn-lt"/>
          </a:endParaRPr>
        </a:p>
      </dgm:t>
    </dgm:pt>
    <dgm:pt modelId="{491F0EA5-E25D-464A-9DAE-2CFA499363E9}">
      <dgm:prSet phldrT="[Text]" custT="1"/>
      <dgm:spPr>
        <a:xfrm>
          <a:off x="4761947" y="630915"/>
          <a:ext cx="4177108" cy="2464323"/>
        </a:xfrm>
        <a:prstGeom prst="rect">
          <a:avLst/>
        </a:prstGeom>
      </dgm:spPr>
      <dgm:t>
        <a:bodyPr/>
        <a:lstStyle/>
        <a:p>
          <a:pPr>
            <a:lnSpc>
              <a:spcPct val="100000"/>
            </a:lnSpc>
            <a:spcAft>
              <a:spcPts val="600"/>
            </a:spcAft>
            <a:buChar char="•"/>
          </a:pPr>
          <a:r>
            <a:rPr lang="en-US" sz="2400" dirty="0">
              <a:latin typeface="Tw Cen MT"/>
              <a:ea typeface="+mn-ea"/>
              <a:cs typeface="+mn-cs"/>
            </a:rPr>
            <a:t>Guaranteed funding for eligible students</a:t>
          </a:r>
        </a:p>
      </dgm:t>
    </dgm:pt>
    <dgm:pt modelId="{4A1E1081-562A-4440-91AC-ABC7D905478D}" type="parTrans" cxnId="{D49747F1-5111-46A0-BD9B-494AD05439B3}">
      <dgm:prSet/>
      <dgm:spPr/>
      <dgm:t>
        <a:bodyPr/>
        <a:lstStyle/>
        <a:p>
          <a:endParaRPr lang="en-US"/>
        </a:p>
      </dgm:t>
    </dgm:pt>
    <dgm:pt modelId="{ED6DBA30-DAF4-4F88-8B54-01AE6EAF7C10}" type="sibTrans" cxnId="{D49747F1-5111-46A0-BD9B-494AD05439B3}">
      <dgm:prSet/>
      <dgm:spPr/>
      <dgm:t>
        <a:bodyPr/>
        <a:lstStyle/>
        <a:p>
          <a:endParaRPr lang="en-US"/>
        </a:p>
      </dgm:t>
    </dgm:pt>
    <dgm:pt modelId="{A8523729-AA6D-46D5-A023-574BA5449D3C}">
      <dgm:prSet phldrT="[Text]" custT="1"/>
      <dgm:spPr>
        <a:xfrm>
          <a:off x="43" y="630915"/>
          <a:ext cx="4177108" cy="2464323"/>
        </a:xfrm>
        <a:prstGeom prst="rect">
          <a:avLst/>
        </a:prstGeom>
      </dgm:spPr>
      <dgm:t>
        <a:bodyPr/>
        <a:lstStyle/>
        <a:p>
          <a:pPr>
            <a:lnSpc>
              <a:spcPct val="100000"/>
            </a:lnSpc>
            <a:spcAft>
              <a:spcPts val="600"/>
            </a:spcAft>
            <a:buChar char="•"/>
          </a:pPr>
          <a:r>
            <a:rPr lang="en-US" sz="2400" dirty="0">
              <a:latin typeface="Tw Cen MT"/>
              <a:ea typeface="+mn-ea"/>
              <a:cs typeface="+mn-cs"/>
            </a:rPr>
            <a:t>Maximum award amounts increased to cover full tuition and fees at public rates</a:t>
          </a:r>
        </a:p>
      </dgm:t>
    </dgm:pt>
    <dgm:pt modelId="{8D685A67-EDC4-4942-8D3E-91D0F93F6288}" type="parTrans" cxnId="{2E03BCF5-6269-4B5C-B11B-5DB261696B45}">
      <dgm:prSet/>
      <dgm:spPr/>
      <dgm:t>
        <a:bodyPr/>
        <a:lstStyle/>
        <a:p>
          <a:endParaRPr lang="en-US"/>
        </a:p>
      </dgm:t>
    </dgm:pt>
    <dgm:pt modelId="{0045B6F8-68A2-4DCC-9D51-F34742E45465}" type="sibTrans" cxnId="{2E03BCF5-6269-4B5C-B11B-5DB261696B45}">
      <dgm:prSet/>
      <dgm:spPr/>
      <dgm:t>
        <a:bodyPr/>
        <a:lstStyle/>
        <a:p>
          <a:endParaRPr lang="en-US"/>
        </a:p>
      </dgm:t>
    </dgm:pt>
    <dgm:pt modelId="{DD069AC3-55EF-4CCA-BF93-45DC5B56C8B6}">
      <dgm:prSet phldrT="[Text]" custT="1"/>
      <dgm:spPr>
        <a:xfrm>
          <a:off x="4761947" y="630915"/>
          <a:ext cx="4177108" cy="2464323"/>
        </a:xfrm>
        <a:prstGeom prst="rect">
          <a:avLst/>
        </a:prstGeom>
      </dgm:spPr>
      <dgm:t>
        <a:bodyPr/>
        <a:lstStyle/>
        <a:p>
          <a:pPr>
            <a:lnSpc>
              <a:spcPct val="100000"/>
            </a:lnSpc>
            <a:spcAft>
              <a:spcPts val="600"/>
            </a:spcAft>
            <a:buChar char="•"/>
          </a:pPr>
          <a:r>
            <a:rPr lang="en-US" sz="2400" dirty="0">
              <a:latin typeface="Tw Cen MT"/>
              <a:ea typeface="+mn-ea"/>
              <a:cs typeface="+mn-cs"/>
            </a:rPr>
            <a:t>Expanded eligibility to 100% Median Family Income</a:t>
          </a:r>
        </a:p>
      </dgm:t>
    </dgm:pt>
    <dgm:pt modelId="{7EAD3888-1A39-4A26-871F-E610CC7D307F}" type="parTrans" cxnId="{626DBDB8-E6BF-40A3-92B1-38F0437FAA3B}">
      <dgm:prSet/>
      <dgm:spPr/>
      <dgm:t>
        <a:bodyPr/>
        <a:lstStyle/>
        <a:p>
          <a:endParaRPr lang="en-US"/>
        </a:p>
      </dgm:t>
    </dgm:pt>
    <dgm:pt modelId="{E51851A9-3230-43C2-9E65-603B0A34807F}" type="sibTrans" cxnId="{626DBDB8-E6BF-40A3-92B1-38F0437FAA3B}">
      <dgm:prSet/>
      <dgm:spPr/>
      <dgm:t>
        <a:bodyPr/>
        <a:lstStyle/>
        <a:p>
          <a:endParaRPr lang="en-US"/>
        </a:p>
      </dgm:t>
    </dgm:pt>
    <dgm:pt modelId="{3AA8CD6A-ECE9-407C-9448-EA514BE1AD06}">
      <dgm:prSet phldrT="[Text]" custT="1"/>
      <dgm:spPr>
        <a:xfrm>
          <a:off x="4761947" y="630915"/>
          <a:ext cx="4177108" cy="2464323"/>
        </a:xfrm>
        <a:prstGeom prst="rect">
          <a:avLst/>
        </a:prstGeom>
      </dgm:spPr>
      <dgm:t>
        <a:bodyPr/>
        <a:lstStyle/>
        <a:p>
          <a:pPr>
            <a:lnSpc>
              <a:spcPct val="100000"/>
            </a:lnSpc>
            <a:spcAft>
              <a:spcPts val="600"/>
            </a:spcAft>
            <a:buChar char="•"/>
          </a:pPr>
          <a:r>
            <a:rPr lang="en-US" sz="2400">
              <a:latin typeface="Tw Cen MT"/>
              <a:ea typeface="+mn-ea"/>
              <a:cs typeface="+mn-cs"/>
            </a:rPr>
            <a:t>Registered apprenticeships added</a:t>
          </a:r>
          <a:endParaRPr lang="en-US" sz="2400" dirty="0">
            <a:latin typeface="Tw Cen MT"/>
            <a:ea typeface="+mn-ea"/>
            <a:cs typeface="+mn-cs"/>
          </a:endParaRPr>
        </a:p>
      </dgm:t>
    </dgm:pt>
    <dgm:pt modelId="{20071973-2A79-4B02-A68B-D0550A3EFBAB}" type="parTrans" cxnId="{D5C6DF12-074E-4E23-95D9-2E95FB5DD815}">
      <dgm:prSet/>
      <dgm:spPr/>
      <dgm:t>
        <a:bodyPr/>
        <a:lstStyle/>
        <a:p>
          <a:endParaRPr lang="en-US"/>
        </a:p>
      </dgm:t>
    </dgm:pt>
    <dgm:pt modelId="{033E6FFE-2F33-4074-ACC6-889748643777}" type="sibTrans" cxnId="{D5C6DF12-074E-4E23-95D9-2E95FB5DD815}">
      <dgm:prSet/>
      <dgm:spPr/>
      <dgm:t>
        <a:bodyPr/>
        <a:lstStyle/>
        <a:p>
          <a:endParaRPr lang="en-US"/>
        </a:p>
      </dgm:t>
    </dgm:pt>
    <dgm:pt modelId="{CDA67012-8D16-4C43-AC97-FF0F87F99BA0}" type="pres">
      <dgm:prSet presAssocID="{47A4036D-4E74-4361-9E34-62C49C7C14BB}" presName="Name0" presStyleCnt="0">
        <dgm:presLayoutVars>
          <dgm:dir/>
          <dgm:animLvl val="lvl"/>
          <dgm:resizeHandles val="exact"/>
        </dgm:presLayoutVars>
      </dgm:prSet>
      <dgm:spPr/>
    </dgm:pt>
    <dgm:pt modelId="{125459BB-F9F7-4DD4-9DDB-AF4154F4166F}" type="pres">
      <dgm:prSet presAssocID="{76D5FC3C-B1A5-47AC-90DA-E59F9AF87011}" presName="composite" presStyleCnt="0"/>
      <dgm:spPr/>
    </dgm:pt>
    <dgm:pt modelId="{FA99D546-CC64-4505-B1CC-15024A040428}" type="pres">
      <dgm:prSet presAssocID="{76D5FC3C-B1A5-47AC-90DA-E59F9AF87011}" presName="parTx" presStyleLbl="alignNode1" presStyleIdx="0" presStyleCnt="2">
        <dgm:presLayoutVars>
          <dgm:chMax val="0"/>
          <dgm:chPref val="0"/>
          <dgm:bulletEnabled val="1"/>
        </dgm:presLayoutVars>
      </dgm:prSet>
      <dgm:spPr/>
    </dgm:pt>
    <dgm:pt modelId="{F52313A6-6558-488F-AE41-9DD0E38C2AB8}" type="pres">
      <dgm:prSet presAssocID="{76D5FC3C-B1A5-47AC-90DA-E59F9AF87011}" presName="desTx" presStyleLbl="alignAccFollowNode1" presStyleIdx="0" presStyleCnt="2" custLinFactNeighborX="-631" custLinFactNeighborY="20566">
        <dgm:presLayoutVars>
          <dgm:bulletEnabled val="1"/>
        </dgm:presLayoutVars>
      </dgm:prSet>
      <dgm:spPr/>
    </dgm:pt>
    <dgm:pt modelId="{48FA8500-F195-4744-8E5C-EA2EA0E474D3}" type="pres">
      <dgm:prSet presAssocID="{B1D0554C-DDBF-4989-B6B0-B9B3D05F44FA}" presName="space" presStyleCnt="0"/>
      <dgm:spPr/>
    </dgm:pt>
    <dgm:pt modelId="{C2D5EE1F-535C-426E-AFC8-4E2A0517F9E5}" type="pres">
      <dgm:prSet presAssocID="{D42FD633-2AB8-46D8-AB56-5E1EF546D141}" presName="composite" presStyleCnt="0"/>
      <dgm:spPr/>
    </dgm:pt>
    <dgm:pt modelId="{1C02B901-AED0-4647-95FC-D55EAC9778D0}" type="pres">
      <dgm:prSet presAssocID="{D42FD633-2AB8-46D8-AB56-5E1EF546D141}" presName="parTx" presStyleLbl="alignNode1" presStyleIdx="1" presStyleCnt="2">
        <dgm:presLayoutVars>
          <dgm:chMax val="0"/>
          <dgm:chPref val="0"/>
          <dgm:bulletEnabled val="1"/>
        </dgm:presLayoutVars>
      </dgm:prSet>
      <dgm:spPr/>
    </dgm:pt>
    <dgm:pt modelId="{D0E282B8-B0B4-4BE6-BC83-9FA48BA54598}" type="pres">
      <dgm:prSet presAssocID="{D42FD633-2AB8-46D8-AB56-5E1EF546D141}" presName="desTx" presStyleLbl="alignAccFollowNode1" presStyleIdx="1" presStyleCnt="2">
        <dgm:presLayoutVars>
          <dgm:bulletEnabled val="1"/>
        </dgm:presLayoutVars>
      </dgm:prSet>
      <dgm:spPr/>
    </dgm:pt>
  </dgm:ptLst>
  <dgm:cxnLst>
    <dgm:cxn modelId="{C225CC10-D241-4C57-AEAA-2A972960E6AF}" type="presOf" srcId="{A8523729-AA6D-46D5-A023-574BA5449D3C}" destId="{F52313A6-6558-488F-AE41-9DD0E38C2AB8}" srcOrd="0" destOrd="1" presId="urn:microsoft.com/office/officeart/2005/8/layout/hList1"/>
    <dgm:cxn modelId="{D5C6DF12-074E-4E23-95D9-2E95FB5DD815}" srcId="{D42FD633-2AB8-46D8-AB56-5E1EF546D141}" destId="{3AA8CD6A-ECE9-407C-9448-EA514BE1AD06}" srcOrd="2" destOrd="0" parTransId="{20071973-2A79-4B02-A68B-D0550A3EFBAB}" sibTransId="{033E6FFE-2F33-4074-ACC6-889748643777}"/>
    <dgm:cxn modelId="{041C1441-340F-4C5D-91D8-6E26F642849B}" type="presOf" srcId="{76D5FC3C-B1A5-47AC-90DA-E59F9AF87011}" destId="{FA99D546-CC64-4505-B1CC-15024A040428}" srcOrd="0" destOrd="0" presId="urn:microsoft.com/office/officeart/2005/8/layout/hList1"/>
    <dgm:cxn modelId="{31CFA845-3202-4D68-91B2-47EF23F45A12}" type="presOf" srcId="{47A4036D-4E74-4361-9E34-62C49C7C14BB}" destId="{CDA67012-8D16-4C43-AC97-FF0F87F99BA0}" srcOrd="0" destOrd="0" presId="urn:microsoft.com/office/officeart/2005/8/layout/hList1"/>
    <dgm:cxn modelId="{64230A6F-A3DE-466E-91FB-F401832DD70C}" type="presOf" srcId="{491F0EA5-E25D-464A-9DAE-2CFA499363E9}" destId="{D0E282B8-B0B4-4BE6-BC83-9FA48BA54598}" srcOrd="0" destOrd="0" presId="urn:microsoft.com/office/officeart/2005/8/layout/hList1"/>
    <dgm:cxn modelId="{E2B99558-5897-4EC7-8E20-3D0F52BE5B50}" srcId="{76D5FC3C-B1A5-47AC-90DA-E59F9AF87011}" destId="{E5635E07-234F-421C-9C27-82FB8CC8E737}" srcOrd="0" destOrd="0" parTransId="{AF0D5246-C888-41A7-89F3-31006F7F4EFC}" sibTransId="{C9E547E9-2C7D-451B-8E21-39B702DFB204}"/>
    <dgm:cxn modelId="{A83DC68E-2F78-4F2E-9B25-9BBFBBD50526}" type="presOf" srcId="{E5635E07-234F-421C-9C27-82FB8CC8E737}" destId="{F52313A6-6558-488F-AE41-9DD0E38C2AB8}" srcOrd="0" destOrd="0" presId="urn:microsoft.com/office/officeart/2005/8/layout/hList1"/>
    <dgm:cxn modelId="{7D3CE592-1012-44BA-886B-A9BA86424740}" srcId="{47A4036D-4E74-4361-9E34-62C49C7C14BB}" destId="{D42FD633-2AB8-46D8-AB56-5E1EF546D141}" srcOrd="1" destOrd="0" parTransId="{F799CF44-0005-4B88-BF36-8FFB4B2736DA}" sibTransId="{A58507ED-B7C3-4491-82D7-736F075B5E81}"/>
    <dgm:cxn modelId="{5F604AA0-E1C3-4F45-8A13-0D40B74967AD}" type="presOf" srcId="{DD069AC3-55EF-4CCA-BF93-45DC5B56C8B6}" destId="{D0E282B8-B0B4-4BE6-BC83-9FA48BA54598}" srcOrd="0" destOrd="1" presId="urn:microsoft.com/office/officeart/2005/8/layout/hList1"/>
    <dgm:cxn modelId="{AEA020B2-4DB9-42A2-8787-3473D55F195D}" type="presOf" srcId="{3AA8CD6A-ECE9-407C-9448-EA514BE1AD06}" destId="{D0E282B8-B0B4-4BE6-BC83-9FA48BA54598}" srcOrd="0" destOrd="2" presId="urn:microsoft.com/office/officeart/2005/8/layout/hList1"/>
    <dgm:cxn modelId="{626DBDB8-E6BF-40A3-92B1-38F0437FAA3B}" srcId="{D42FD633-2AB8-46D8-AB56-5E1EF546D141}" destId="{DD069AC3-55EF-4CCA-BF93-45DC5B56C8B6}" srcOrd="1" destOrd="0" parTransId="{7EAD3888-1A39-4A26-871F-E610CC7D307F}" sibTransId="{E51851A9-3230-43C2-9E65-603B0A34807F}"/>
    <dgm:cxn modelId="{CBC8B5BE-8015-4FEE-9B72-51D42B424447}" srcId="{47A4036D-4E74-4361-9E34-62C49C7C14BB}" destId="{76D5FC3C-B1A5-47AC-90DA-E59F9AF87011}" srcOrd="0" destOrd="0" parTransId="{BC8AC16B-9D80-4173-8712-82C654E8844C}" sibTransId="{B1D0554C-DDBF-4989-B6B0-B9B3D05F44FA}"/>
    <dgm:cxn modelId="{785850C4-3DD1-4897-BF93-130ABBD165D4}" type="presOf" srcId="{D42FD633-2AB8-46D8-AB56-5E1EF546D141}" destId="{1C02B901-AED0-4647-95FC-D55EAC9778D0}" srcOrd="0" destOrd="0" presId="urn:microsoft.com/office/officeart/2005/8/layout/hList1"/>
    <dgm:cxn modelId="{D49747F1-5111-46A0-BD9B-494AD05439B3}" srcId="{D42FD633-2AB8-46D8-AB56-5E1EF546D141}" destId="{491F0EA5-E25D-464A-9DAE-2CFA499363E9}" srcOrd="0" destOrd="0" parTransId="{4A1E1081-562A-4440-91AC-ABC7D905478D}" sibTransId="{ED6DBA30-DAF4-4F88-8B54-01AE6EAF7C10}"/>
    <dgm:cxn modelId="{2E03BCF5-6269-4B5C-B11B-5DB261696B45}" srcId="{76D5FC3C-B1A5-47AC-90DA-E59F9AF87011}" destId="{A8523729-AA6D-46D5-A023-574BA5449D3C}" srcOrd="1" destOrd="0" parTransId="{8D685A67-EDC4-4942-8D3E-91D0F93F6288}" sibTransId="{0045B6F8-68A2-4DCC-9D51-F34742E45465}"/>
    <dgm:cxn modelId="{6DA7A740-8D84-4112-9271-5E1A71D4ACB5}" type="presParOf" srcId="{CDA67012-8D16-4C43-AC97-FF0F87F99BA0}" destId="{125459BB-F9F7-4DD4-9DDB-AF4154F4166F}" srcOrd="0" destOrd="0" presId="urn:microsoft.com/office/officeart/2005/8/layout/hList1"/>
    <dgm:cxn modelId="{E879B6C4-9345-4544-9F49-522E2AFB5D06}" type="presParOf" srcId="{125459BB-F9F7-4DD4-9DDB-AF4154F4166F}" destId="{FA99D546-CC64-4505-B1CC-15024A040428}" srcOrd="0" destOrd="0" presId="urn:microsoft.com/office/officeart/2005/8/layout/hList1"/>
    <dgm:cxn modelId="{FBBD5B22-800B-4955-A7FE-10F03C1D24D7}" type="presParOf" srcId="{125459BB-F9F7-4DD4-9DDB-AF4154F4166F}" destId="{F52313A6-6558-488F-AE41-9DD0E38C2AB8}" srcOrd="1" destOrd="0" presId="urn:microsoft.com/office/officeart/2005/8/layout/hList1"/>
    <dgm:cxn modelId="{6F7F4E8A-122B-4FD7-A87E-96F761E840F6}" type="presParOf" srcId="{CDA67012-8D16-4C43-AC97-FF0F87F99BA0}" destId="{48FA8500-F195-4744-8E5C-EA2EA0E474D3}" srcOrd="1" destOrd="0" presId="urn:microsoft.com/office/officeart/2005/8/layout/hList1"/>
    <dgm:cxn modelId="{906E4D9B-252E-420C-AD06-91E3B36980EE}" type="presParOf" srcId="{CDA67012-8D16-4C43-AC97-FF0F87F99BA0}" destId="{C2D5EE1F-535C-426E-AFC8-4E2A0517F9E5}" srcOrd="2" destOrd="0" presId="urn:microsoft.com/office/officeart/2005/8/layout/hList1"/>
    <dgm:cxn modelId="{85724DFB-E114-4AB9-8727-D09753A8E97B}" type="presParOf" srcId="{C2D5EE1F-535C-426E-AFC8-4E2A0517F9E5}" destId="{1C02B901-AED0-4647-95FC-D55EAC9778D0}" srcOrd="0" destOrd="0" presId="urn:microsoft.com/office/officeart/2005/8/layout/hList1"/>
    <dgm:cxn modelId="{57C97A40-2C40-4C4D-909F-534A060B338E}" type="presParOf" srcId="{C2D5EE1F-535C-426E-AFC8-4E2A0517F9E5}" destId="{D0E282B8-B0B4-4BE6-BC83-9FA48BA5459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A8B6EE-65CF-4720-97C5-AE9C04059A3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F00395A-7E12-4D78-95D4-2D99422E4DEC}">
      <dgm:prSet phldrT="[Text]"/>
      <dgm:spPr/>
      <dgm:t>
        <a:bodyPr/>
        <a:lstStyle/>
        <a:p>
          <a:r>
            <a:rPr lang="en-US" b="0" i="0" dirty="0">
              <a:latin typeface="+mj-lt"/>
            </a:rPr>
            <a:t>An eligible student from a family of four making around $50,000 or less per year would receive a full award. </a:t>
          </a:r>
          <a:endParaRPr lang="en-US" dirty="0">
            <a:latin typeface="+mj-lt"/>
          </a:endParaRPr>
        </a:p>
      </dgm:t>
    </dgm:pt>
    <dgm:pt modelId="{9A0B916D-B1B4-40BB-AE74-463E7E3C4148}" type="parTrans" cxnId="{AA54ADB5-4B35-4C30-851F-66AE6029B839}">
      <dgm:prSet/>
      <dgm:spPr/>
      <dgm:t>
        <a:bodyPr/>
        <a:lstStyle/>
        <a:p>
          <a:endParaRPr lang="en-US"/>
        </a:p>
      </dgm:t>
    </dgm:pt>
    <dgm:pt modelId="{C7426C32-9F36-4BAE-9D13-5F062A43AC07}" type="sibTrans" cxnId="{AA54ADB5-4B35-4C30-851F-66AE6029B839}">
      <dgm:prSet/>
      <dgm:spPr/>
      <dgm:t>
        <a:bodyPr/>
        <a:lstStyle/>
        <a:p>
          <a:endParaRPr lang="en-US"/>
        </a:p>
      </dgm:t>
    </dgm:pt>
    <dgm:pt modelId="{15A971FF-6750-4642-9F45-CED2B4C40585}">
      <dgm:prSet phldrT="[Text]"/>
      <dgm:spPr/>
      <dgm:t>
        <a:bodyPr/>
        <a:lstStyle/>
        <a:p>
          <a:r>
            <a:rPr lang="en-US" b="0" i="0" dirty="0">
              <a:latin typeface="+mj-lt"/>
            </a:rPr>
            <a:t>Partial grants are available for families making up to the state’s median family income, around $97,000 per year. </a:t>
          </a:r>
          <a:endParaRPr lang="en-US" dirty="0">
            <a:latin typeface="+mj-lt"/>
          </a:endParaRPr>
        </a:p>
      </dgm:t>
    </dgm:pt>
    <dgm:pt modelId="{B2811C8D-D790-4271-A201-A92E113EE555}" type="parTrans" cxnId="{814561B8-223F-4328-8994-E1B60E5FA10A}">
      <dgm:prSet/>
      <dgm:spPr/>
      <dgm:t>
        <a:bodyPr/>
        <a:lstStyle/>
        <a:p>
          <a:endParaRPr lang="en-US"/>
        </a:p>
      </dgm:t>
    </dgm:pt>
    <dgm:pt modelId="{FED4A56C-2A24-40E5-AD0F-BB44F4AE5313}" type="sibTrans" cxnId="{814561B8-223F-4328-8994-E1B60E5FA10A}">
      <dgm:prSet/>
      <dgm:spPr/>
      <dgm:t>
        <a:bodyPr/>
        <a:lstStyle/>
        <a:p>
          <a:endParaRPr lang="en-US"/>
        </a:p>
      </dgm:t>
    </dgm:pt>
    <dgm:pt modelId="{CEF3B477-70ED-4C79-A67A-82E058EACC1E}" type="pres">
      <dgm:prSet presAssocID="{BAA8B6EE-65CF-4720-97C5-AE9C04059A3E}" presName="diagram" presStyleCnt="0">
        <dgm:presLayoutVars>
          <dgm:dir/>
          <dgm:resizeHandles val="exact"/>
        </dgm:presLayoutVars>
      </dgm:prSet>
      <dgm:spPr/>
    </dgm:pt>
    <dgm:pt modelId="{99D76D78-6306-458B-A714-A5C57F9DBC1A}" type="pres">
      <dgm:prSet presAssocID="{9F00395A-7E12-4D78-95D4-2D99422E4DEC}" presName="node" presStyleLbl="node1" presStyleIdx="0" presStyleCnt="2">
        <dgm:presLayoutVars>
          <dgm:bulletEnabled val="1"/>
        </dgm:presLayoutVars>
      </dgm:prSet>
      <dgm:spPr/>
    </dgm:pt>
    <dgm:pt modelId="{B3153296-FACB-4CEE-8269-9F149A07AC90}" type="pres">
      <dgm:prSet presAssocID="{C7426C32-9F36-4BAE-9D13-5F062A43AC07}" presName="sibTrans" presStyleCnt="0"/>
      <dgm:spPr/>
    </dgm:pt>
    <dgm:pt modelId="{D3E4462E-6045-4A28-817A-E0BEE22B623A}" type="pres">
      <dgm:prSet presAssocID="{15A971FF-6750-4642-9F45-CED2B4C40585}" presName="node" presStyleLbl="node1" presStyleIdx="1" presStyleCnt="2">
        <dgm:presLayoutVars>
          <dgm:bulletEnabled val="1"/>
        </dgm:presLayoutVars>
      </dgm:prSet>
      <dgm:spPr/>
    </dgm:pt>
  </dgm:ptLst>
  <dgm:cxnLst>
    <dgm:cxn modelId="{8150BE1B-C9F3-4B9C-BC0C-52AFB362C315}" type="presOf" srcId="{9F00395A-7E12-4D78-95D4-2D99422E4DEC}" destId="{99D76D78-6306-458B-A714-A5C57F9DBC1A}" srcOrd="0" destOrd="0" presId="urn:microsoft.com/office/officeart/2005/8/layout/default"/>
    <dgm:cxn modelId="{C79AF746-E0F3-4A26-8DD1-05D72B3BB39E}" type="presOf" srcId="{BAA8B6EE-65CF-4720-97C5-AE9C04059A3E}" destId="{CEF3B477-70ED-4C79-A67A-82E058EACC1E}" srcOrd="0" destOrd="0" presId="urn:microsoft.com/office/officeart/2005/8/layout/default"/>
    <dgm:cxn modelId="{3355B974-190E-4D49-8CBD-EB2FDCFD137A}" type="presOf" srcId="{15A971FF-6750-4642-9F45-CED2B4C40585}" destId="{D3E4462E-6045-4A28-817A-E0BEE22B623A}" srcOrd="0" destOrd="0" presId="urn:microsoft.com/office/officeart/2005/8/layout/default"/>
    <dgm:cxn modelId="{AA54ADB5-4B35-4C30-851F-66AE6029B839}" srcId="{BAA8B6EE-65CF-4720-97C5-AE9C04059A3E}" destId="{9F00395A-7E12-4D78-95D4-2D99422E4DEC}" srcOrd="0" destOrd="0" parTransId="{9A0B916D-B1B4-40BB-AE74-463E7E3C4148}" sibTransId="{C7426C32-9F36-4BAE-9D13-5F062A43AC07}"/>
    <dgm:cxn modelId="{814561B8-223F-4328-8994-E1B60E5FA10A}" srcId="{BAA8B6EE-65CF-4720-97C5-AE9C04059A3E}" destId="{15A971FF-6750-4642-9F45-CED2B4C40585}" srcOrd="1" destOrd="0" parTransId="{B2811C8D-D790-4271-A201-A92E113EE555}" sibTransId="{FED4A56C-2A24-40E5-AD0F-BB44F4AE5313}"/>
    <dgm:cxn modelId="{43E159C4-3D8D-4157-A4F2-03D0EFE0FFDC}" type="presParOf" srcId="{CEF3B477-70ED-4C79-A67A-82E058EACC1E}" destId="{99D76D78-6306-458B-A714-A5C57F9DBC1A}" srcOrd="0" destOrd="0" presId="urn:microsoft.com/office/officeart/2005/8/layout/default"/>
    <dgm:cxn modelId="{19FF9AFC-0B2E-47AE-82ED-FCF6BC9EF5F6}" type="presParOf" srcId="{CEF3B477-70ED-4C79-A67A-82E058EACC1E}" destId="{B3153296-FACB-4CEE-8269-9F149A07AC90}" srcOrd="1" destOrd="0" presId="urn:microsoft.com/office/officeart/2005/8/layout/default"/>
    <dgm:cxn modelId="{AB5A97D2-BDF5-47DD-9092-E99433B089A0}" type="presParOf" srcId="{CEF3B477-70ED-4C79-A67A-82E058EACC1E}" destId="{D3E4462E-6045-4A28-817A-E0BEE22B623A}"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9A4BD5-8F16-45E9-BAF2-EA71AF70EB21}" type="doc">
      <dgm:prSet loTypeId="urn:microsoft.com/office/officeart/2005/8/layout/hList1" loCatId="list" qsTypeId="urn:microsoft.com/office/officeart/2005/8/quickstyle/simple2" qsCatId="simple" csTypeId="urn:microsoft.com/office/officeart/2005/8/colors/colorful1" csCatId="colorful" phldr="1"/>
      <dgm:spPr/>
      <dgm:t>
        <a:bodyPr/>
        <a:lstStyle/>
        <a:p>
          <a:endParaRPr lang="en-US"/>
        </a:p>
      </dgm:t>
    </dgm:pt>
    <dgm:pt modelId="{1557F0A1-92EE-466C-856F-BC8C4AC7D129}">
      <dgm:prSet phldrT="[Text]" custT="1"/>
      <dgm:spPr/>
      <dgm:t>
        <a:bodyPr/>
        <a:lstStyle/>
        <a:p>
          <a:pPr algn="ctr"/>
          <a:r>
            <a:rPr lang="en-US" sz="4400" dirty="0">
              <a:latin typeface="Tw Cen MT" panose="020B0602020104020603" pitchFamily="34" charset="0"/>
            </a:rPr>
            <a:t>FAFSA</a:t>
          </a:r>
        </a:p>
      </dgm:t>
    </dgm:pt>
    <dgm:pt modelId="{DE6A8F3F-E08A-4991-B449-20529FC0C781}" type="parTrans" cxnId="{E53A8EC2-3817-4FEC-AFAE-F933A889DFDF}">
      <dgm:prSet/>
      <dgm:spPr/>
      <dgm:t>
        <a:bodyPr/>
        <a:lstStyle/>
        <a:p>
          <a:endParaRPr lang="en-US"/>
        </a:p>
      </dgm:t>
    </dgm:pt>
    <dgm:pt modelId="{60D7A9B1-2A7E-4024-95E2-7C34102C449B}" type="sibTrans" cxnId="{E53A8EC2-3817-4FEC-AFAE-F933A889DFDF}">
      <dgm:prSet/>
      <dgm:spPr/>
      <dgm:t>
        <a:bodyPr/>
        <a:lstStyle/>
        <a:p>
          <a:endParaRPr lang="en-US"/>
        </a:p>
      </dgm:t>
    </dgm:pt>
    <dgm:pt modelId="{99FAB7B4-A7AC-41CE-A913-618B29B4CCF9}">
      <dgm:prSet phldrT="[Text]" custT="1"/>
      <dgm:spPr/>
      <dgm:t>
        <a:bodyPr/>
        <a:lstStyle/>
        <a:p>
          <a:r>
            <a:rPr lang="en-US" sz="2800" dirty="0">
              <a:latin typeface="Tw Cen MT" panose="020B0602020104020603" pitchFamily="34" charset="0"/>
            </a:rPr>
            <a:t>Free Application for Federal Student Aid</a:t>
          </a:r>
        </a:p>
      </dgm:t>
    </dgm:pt>
    <dgm:pt modelId="{8CA54C34-E738-4923-8AA7-F13BE773B5BA}" type="parTrans" cxnId="{1D0A5975-7DC3-4591-B3A8-10DB7DA25CAF}">
      <dgm:prSet/>
      <dgm:spPr/>
      <dgm:t>
        <a:bodyPr/>
        <a:lstStyle/>
        <a:p>
          <a:endParaRPr lang="en-US"/>
        </a:p>
      </dgm:t>
    </dgm:pt>
    <dgm:pt modelId="{4E75E81B-CEA5-409C-B39B-2B073B39016D}" type="sibTrans" cxnId="{1D0A5975-7DC3-4591-B3A8-10DB7DA25CAF}">
      <dgm:prSet/>
      <dgm:spPr/>
      <dgm:t>
        <a:bodyPr/>
        <a:lstStyle/>
        <a:p>
          <a:endParaRPr lang="en-US"/>
        </a:p>
      </dgm:t>
    </dgm:pt>
    <dgm:pt modelId="{09E41CF7-16E5-4EAA-9E56-F2F77ADEA8B5}">
      <dgm:prSet phldrT="[Text]" custT="1"/>
      <dgm:spPr/>
      <dgm:t>
        <a:bodyPr/>
        <a:lstStyle/>
        <a:p>
          <a:r>
            <a:rPr lang="en-US" sz="2800" dirty="0">
              <a:latin typeface="Tw Cen MT" panose="020B0602020104020603" pitchFamily="34" charset="0"/>
            </a:rPr>
            <a:t>FAFSA.gov</a:t>
          </a:r>
        </a:p>
      </dgm:t>
    </dgm:pt>
    <dgm:pt modelId="{49D5A7BE-6931-4C18-9003-D824A681A33B}" type="parTrans" cxnId="{22E90E25-26E3-475D-8D44-3AC2E98B3FA6}">
      <dgm:prSet/>
      <dgm:spPr/>
      <dgm:t>
        <a:bodyPr/>
        <a:lstStyle/>
        <a:p>
          <a:endParaRPr lang="en-US"/>
        </a:p>
      </dgm:t>
    </dgm:pt>
    <dgm:pt modelId="{9A9255E3-85FD-46EC-811A-B6756ABF1A3C}" type="sibTrans" cxnId="{22E90E25-26E3-475D-8D44-3AC2E98B3FA6}">
      <dgm:prSet/>
      <dgm:spPr/>
      <dgm:t>
        <a:bodyPr/>
        <a:lstStyle/>
        <a:p>
          <a:endParaRPr lang="en-US"/>
        </a:p>
      </dgm:t>
    </dgm:pt>
    <dgm:pt modelId="{2CA22DD1-2095-4CF7-9BB9-9FF981C7BF31}">
      <dgm:prSet phldrT="[Text]" custT="1"/>
      <dgm:spPr/>
      <dgm:t>
        <a:bodyPr/>
        <a:lstStyle/>
        <a:p>
          <a:pPr algn="ctr"/>
          <a:r>
            <a:rPr lang="en-US" sz="4400" dirty="0">
              <a:latin typeface="Tw Cen MT" panose="020B0602020104020603" pitchFamily="34" charset="0"/>
            </a:rPr>
            <a:t>WASFA</a:t>
          </a:r>
        </a:p>
      </dgm:t>
    </dgm:pt>
    <dgm:pt modelId="{ADAC30CF-2BA5-4E0E-8DE4-AA4CFB07A961}" type="parTrans" cxnId="{4F56C018-34C0-496B-B022-3179075CA688}">
      <dgm:prSet/>
      <dgm:spPr/>
      <dgm:t>
        <a:bodyPr/>
        <a:lstStyle/>
        <a:p>
          <a:endParaRPr lang="en-US"/>
        </a:p>
      </dgm:t>
    </dgm:pt>
    <dgm:pt modelId="{22985697-D7AF-443B-BD4E-91BC30D4886C}" type="sibTrans" cxnId="{4F56C018-34C0-496B-B022-3179075CA688}">
      <dgm:prSet/>
      <dgm:spPr/>
      <dgm:t>
        <a:bodyPr/>
        <a:lstStyle/>
        <a:p>
          <a:endParaRPr lang="en-US"/>
        </a:p>
      </dgm:t>
    </dgm:pt>
    <dgm:pt modelId="{29C43FF0-E083-4B1E-9D5A-7257B36536CD}">
      <dgm:prSet phldrT="[Text]" custT="1"/>
      <dgm:spPr/>
      <dgm:t>
        <a:bodyPr/>
        <a:lstStyle/>
        <a:p>
          <a:r>
            <a:rPr lang="en-US" sz="2800" dirty="0">
              <a:latin typeface="Tw Cen MT" panose="020B0602020104020603" pitchFamily="34" charset="0"/>
            </a:rPr>
            <a:t>Washington Application for State Financial Aid</a:t>
          </a:r>
        </a:p>
      </dgm:t>
    </dgm:pt>
    <dgm:pt modelId="{48A3B3D7-A860-493A-A0E4-E9348CC16C27}" type="parTrans" cxnId="{484C6417-7289-4F66-88E8-F76142CA7F47}">
      <dgm:prSet/>
      <dgm:spPr/>
      <dgm:t>
        <a:bodyPr/>
        <a:lstStyle/>
        <a:p>
          <a:endParaRPr lang="en-US"/>
        </a:p>
      </dgm:t>
    </dgm:pt>
    <dgm:pt modelId="{773B4F4E-FDC1-487F-B60C-B9FEBA8CE847}" type="sibTrans" cxnId="{484C6417-7289-4F66-88E8-F76142CA7F47}">
      <dgm:prSet/>
      <dgm:spPr/>
      <dgm:t>
        <a:bodyPr/>
        <a:lstStyle/>
        <a:p>
          <a:endParaRPr lang="en-US"/>
        </a:p>
      </dgm:t>
    </dgm:pt>
    <dgm:pt modelId="{41FC21A0-9CE9-4886-9E2C-EF3378732130}">
      <dgm:prSet phldrT="[Text]" custT="1"/>
      <dgm:spPr/>
      <dgm:t>
        <a:bodyPr/>
        <a:lstStyle/>
        <a:p>
          <a:r>
            <a:rPr lang="en-US" sz="2800" dirty="0">
              <a:latin typeface="Tw Cen MT" panose="020B0602020104020603" pitchFamily="34" charset="0"/>
            </a:rPr>
            <a:t>ReadySetGrad.org/WASFA</a:t>
          </a:r>
        </a:p>
      </dgm:t>
    </dgm:pt>
    <dgm:pt modelId="{4AA275DD-5DF5-41C4-9C00-E6080EEE2F1E}" type="parTrans" cxnId="{B0051CE6-9B39-4363-994D-901ED864E2AF}">
      <dgm:prSet/>
      <dgm:spPr/>
      <dgm:t>
        <a:bodyPr/>
        <a:lstStyle/>
        <a:p>
          <a:endParaRPr lang="en-US"/>
        </a:p>
      </dgm:t>
    </dgm:pt>
    <dgm:pt modelId="{E51558D0-BD45-4A56-B3ED-AEA694445BF3}" type="sibTrans" cxnId="{B0051CE6-9B39-4363-994D-901ED864E2AF}">
      <dgm:prSet/>
      <dgm:spPr/>
      <dgm:t>
        <a:bodyPr/>
        <a:lstStyle/>
        <a:p>
          <a:endParaRPr lang="en-US"/>
        </a:p>
      </dgm:t>
    </dgm:pt>
    <dgm:pt modelId="{C0CC851F-CDF3-4979-BA73-CA6726C3D416}" type="pres">
      <dgm:prSet presAssocID="{589A4BD5-8F16-45E9-BAF2-EA71AF70EB21}" presName="Name0" presStyleCnt="0">
        <dgm:presLayoutVars>
          <dgm:dir/>
          <dgm:animLvl val="lvl"/>
          <dgm:resizeHandles val="exact"/>
        </dgm:presLayoutVars>
      </dgm:prSet>
      <dgm:spPr/>
    </dgm:pt>
    <dgm:pt modelId="{E744B6BA-DA99-4B21-933A-22E85D5A2BE0}" type="pres">
      <dgm:prSet presAssocID="{1557F0A1-92EE-466C-856F-BC8C4AC7D129}" presName="composite" presStyleCnt="0"/>
      <dgm:spPr/>
    </dgm:pt>
    <dgm:pt modelId="{8CFE61BE-0847-4FDE-8AB8-A750B2543EE6}" type="pres">
      <dgm:prSet presAssocID="{1557F0A1-92EE-466C-856F-BC8C4AC7D129}" presName="parTx" presStyleLbl="alignNode1" presStyleIdx="0" presStyleCnt="2">
        <dgm:presLayoutVars>
          <dgm:chMax val="0"/>
          <dgm:chPref val="0"/>
          <dgm:bulletEnabled val="1"/>
        </dgm:presLayoutVars>
      </dgm:prSet>
      <dgm:spPr/>
    </dgm:pt>
    <dgm:pt modelId="{14AEABD4-9E14-47D3-B6C5-BC6867EE1DB7}" type="pres">
      <dgm:prSet presAssocID="{1557F0A1-92EE-466C-856F-BC8C4AC7D129}" presName="desTx" presStyleLbl="alignAccFollowNode1" presStyleIdx="0" presStyleCnt="2">
        <dgm:presLayoutVars>
          <dgm:bulletEnabled val="1"/>
        </dgm:presLayoutVars>
      </dgm:prSet>
      <dgm:spPr/>
    </dgm:pt>
    <dgm:pt modelId="{8C0B7AAF-9693-4D3E-94E0-79305C765628}" type="pres">
      <dgm:prSet presAssocID="{60D7A9B1-2A7E-4024-95E2-7C34102C449B}" presName="space" presStyleCnt="0"/>
      <dgm:spPr/>
    </dgm:pt>
    <dgm:pt modelId="{FC6E1393-89F3-41CE-97FD-A38DAB444DFF}" type="pres">
      <dgm:prSet presAssocID="{2CA22DD1-2095-4CF7-9BB9-9FF981C7BF31}" presName="composite" presStyleCnt="0"/>
      <dgm:spPr/>
    </dgm:pt>
    <dgm:pt modelId="{E8D16B93-82BB-4417-9D6A-BE7708DD5E5B}" type="pres">
      <dgm:prSet presAssocID="{2CA22DD1-2095-4CF7-9BB9-9FF981C7BF31}" presName="parTx" presStyleLbl="alignNode1" presStyleIdx="1" presStyleCnt="2">
        <dgm:presLayoutVars>
          <dgm:chMax val="0"/>
          <dgm:chPref val="0"/>
          <dgm:bulletEnabled val="1"/>
        </dgm:presLayoutVars>
      </dgm:prSet>
      <dgm:spPr/>
    </dgm:pt>
    <dgm:pt modelId="{8E0F0E90-230F-4D92-B12C-4BB0B3A64D97}" type="pres">
      <dgm:prSet presAssocID="{2CA22DD1-2095-4CF7-9BB9-9FF981C7BF31}" presName="desTx" presStyleLbl="alignAccFollowNode1" presStyleIdx="1" presStyleCnt="2">
        <dgm:presLayoutVars>
          <dgm:bulletEnabled val="1"/>
        </dgm:presLayoutVars>
      </dgm:prSet>
      <dgm:spPr/>
    </dgm:pt>
  </dgm:ptLst>
  <dgm:cxnLst>
    <dgm:cxn modelId="{484C6417-7289-4F66-88E8-F76142CA7F47}" srcId="{2CA22DD1-2095-4CF7-9BB9-9FF981C7BF31}" destId="{29C43FF0-E083-4B1E-9D5A-7257B36536CD}" srcOrd="0" destOrd="0" parTransId="{48A3B3D7-A860-493A-A0E4-E9348CC16C27}" sibTransId="{773B4F4E-FDC1-487F-B60C-B9FEBA8CE847}"/>
    <dgm:cxn modelId="{4F56C018-34C0-496B-B022-3179075CA688}" srcId="{589A4BD5-8F16-45E9-BAF2-EA71AF70EB21}" destId="{2CA22DD1-2095-4CF7-9BB9-9FF981C7BF31}" srcOrd="1" destOrd="0" parTransId="{ADAC30CF-2BA5-4E0E-8DE4-AA4CFB07A961}" sibTransId="{22985697-D7AF-443B-BD4E-91BC30D4886C}"/>
    <dgm:cxn modelId="{22E90E25-26E3-475D-8D44-3AC2E98B3FA6}" srcId="{1557F0A1-92EE-466C-856F-BC8C4AC7D129}" destId="{09E41CF7-16E5-4EAA-9E56-F2F77ADEA8B5}" srcOrd="1" destOrd="0" parTransId="{49D5A7BE-6931-4C18-9003-D824A681A33B}" sibTransId="{9A9255E3-85FD-46EC-811A-B6756ABF1A3C}"/>
    <dgm:cxn modelId="{ABB6B266-2E9A-4DA0-A523-2DF09038D380}" type="presOf" srcId="{589A4BD5-8F16-45E9-BAF2-EA71AF70EB21}" destId="{C0CC851F-CDF3-4979-BA73-CA6726C3D416}" srcOrd="0" destOrd="0" presId="urn:microsoft.com/office/officeart/2005/8/layout/hList1"/>
    <dgm:cxn modelId="{9AC6566D-9DBE-4C77-9924-414ED35C11BC}" type="presOf" srcId="{99FAB7B4-A7AC-41CE-A913-618B29B4CCF9}" destId="{14AEABD4-9E14-47D3-B6C5-BC6867EE1DB7}" srcOrd="0" destOrd="0" presId="urn:microsoft.com/office/officeart/2005/8/layout/hList1"/>
    <dgm:cxn modelId="{33AA3D73-2F1D-448A-935A-B8EBA77FC531}" type="presOf" srcId="{2CA22DD1-2095-4CF7-9BB9-9FF981C7BF31}" destId="{E8D16B93-82BB-4417-9D6A-BE7708DD5E5B}" srcOrd="0" destOrd="0" presId="urn:microsoft.com/office/officeart/2005/8/layout/hList1"/>
    <dgm:cxn modelId="{1D0A5975-7DC3-4591-B3A8-10DB7DA25CAF}" srcId="{1557F0A1-92EE-466C-856F-BC8C4AC7D129}" destId="{99FAB7B4-A7AC-41CE-A913-618B29B4CCF9}" srcOrd="0" destOrd="0" parTransId="{8CA54C34-E738-4923-8AA7-F13BE773B5BA}" sibTransId="{4E75E81B-CEA5-409C-B39B-2B073B39016D}"/>
    <dgm:cxn modelId="{499E559D-1AD6-4DCC-9750-018FB149A14D}" type="presOf" srcId="{41FC21A0-9CE9-4886-9E2C-EF3378732130}" destId="{8E0F0E90-230F-4D92-B12C-4BB0B3A64D97}" srcOrd="0" destOrd="1" presId="urn:microsoft.com/office/officeart/2005/8/layout/hList1"/>
    <dgm:cxn modelId="{C90F48A2-9C98-4AF5-8618-795D0F083B39}" type="presOf" srcId="{1557F0A1-92EE-466C-856F-BC8C4AC7D129}" destId="{8CFE61BE-0847-4FDE-8AB8-A750B2543EE6}" srcOrd="0" destOrd="0" presId="urn:microsoft.com/office/officeart/2005/8/layout/hList1"/>
    <dgm:cxn modelId="{E53A8EC2-3817-4FEC-AFAE-F933A889DFDF}" srcId="{589A4BD5-8F16-45E9-BAF2-EA71AF70EB21}" destId="{1557F0A1-92EE-466C-856F-BC8C4AC7D129}" srcOrd="0" destOrd="0" parTransId="{DE6A8F3F-E08A-4991-B449-20529FC0C781}" sibTransId="{60D7A9B1-2A7E-4024-95E2-7C34102C449B}"/>
    <dgm:cxn modelId="{A5167CC3-E238-4643-A9CD-6251BD5BFBAF}" type="presOf" srcId="{29C43FF0-E083-4B1E-9D5A-7257B36536CD}" destId="{8E0F0E90-230F-4D92-B12C-4BB0B3A64D97}" srcOrd="0" destOrd="0" presId="urn:microsoft.com/office/officeart/2005/8/layout/hList1"/>
    <dgm:cxn modelId="{B0051CE6-9B39-4363-994D-901ED864E2AF}" srcId="{2CA22DD1-2095-4CF7-9BB9-9FF981C7BF31}" destId="{41FC21A0-9CE9-4886-9E2C-EF3378732130}" srcOrd="1" destOrd="0" parTransId="{4AA275DD-5DF5-41C4-9C00-E6080EEE2F1E}" sibTransId="{E51558D0-BD45-4A56-B3ED-AEA694445BF3}"/>
    <dgm:cxn modelId="{C68174F0-11BA-4BFE-BEDE-180A9A6B0357}" type="presOf" srcId="{09E41CF7-16E5-4EAA-9E56-F2F77ADEA8B5}" destId="{14AEABD4-9E14-47D3-B6C5-BC6867EE1DB7}" srcOrd="0" destOrd="1" presId="urn:microsoft.com/office/officeart/2005/8/layout/hList1"/>
    <dgm:cxn modelId="{646F3FA2-B339-4288-A9F3-6549A94FFD98}" type="presParOf" srcId="{C0CC851F-CDF3-4979-BA73-CA6726C3D416}" destId="{E744B6BA-DA99-4B21-933A-22E85D5A2BE0}" srcOrd="0" destOrd="0" presId="urn:microsoft.com/office/officeart/2005/8/layout/hList1"/>
    <dgm:cxn modelId="{0ACD6E2F-4CDB-46AF-A210-9FE51A64F774}" type="presParOf" srcId="{E744B6BA-DA99-4B21-933A-22E85D5A2BE0}" destId="{8CFE61BE-0847-4FDE-8AB8-A750B2543EE6}" srcOrd="0" destOrd="0" presId="urn:microsoft.com/office/officeart/2005/8/layout/hList1"/>
    <dgm:cxn modelId="{0B0FD80D-DD80-4963-BD46-7905FDEB7F35}" type="presParOf" srcId="{E744B6BA-DA99-4B21-933A-22E85D5A2BE0}" destId="{14AEABD4-9E14-47D3-B6C5-BC6867EE1DB7}" srcOrd="1" destOrd="0" presId="urn:microsoft.com/office/officeart/2005/8/layout/hList1"/>
    <dgm:cxn modelId="{B927A77E-5C48-4297-8980-2E69901D15C9}" type="presParOf" srcId="{C0CC851F-CDF3-4979-BA73-CA6726C3D416}" destId="{8C0B7AAF-9693-4D3E-94E0-79305C765628}" srcOrd="1" destOrd="0" presId="urn:microsoft.com/office/officeart/2005/8/layout/hList1"/>
    <dgm:cxn modelId="{C04CFF62-BA1D-48F3-A1E6-97C5F4A35311}" type="presParOf" srcId="{C0CC851F-CDF3-4979-BA73-CA6726C3D416}" destId="{FC6E1393-89F3-41CE-97FD-A38DAB444DFF}" srcOrd="2" destOrd="0" presId="urn:microsoft.com/office/officeart/2005/8/layout/hList1"/>
    <dgm:cxn modelId="{ADF54001-9CA4-4AEE-9C19-F1CE1E5C7A96}" type="presParOf" srcId="{FC6E1393-89F3-41CE-97FD-A38DAB444DFF}" destId="{E8D16B93-82BB-4417-9D6A-BE7708DD5E5B}" srcOrd="0" destOrd="0" presId="urn:microsoft.com/office/officeart/2005/8/layout/hList1"/>
    <dgm:cxn modelId="{91D403C1-88D3-4A49-B897-3E2355CB7817}" type="presParOf" srcId="{FC6E1393-89F3-41CE-97FD-A38DAB444DFF}" destId="{8E0F0E90-230F-4D92-B12C-4BB0B3A64D97}" srcOrd="1" destOrd="0" presId="urn:microsoft.com/office/officeart/2005/8/layout/hList1"/>
  </dgm:cxnLst>
  <dgm:bg/>
  <dgm:whole>
    <a:ln>
      <a:solidFill>
        <a:schemeClr val="accent5">
          <a:lumMod val="20000"/>
          <a:lumOff val="80000"/>
          <a:alpha val="76000"/>
        </a:schemeClr>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CE321-55DF-441F-800C-7C27D8658DD2}">
      <dsp:nvSpPr>
        <dsp:cNvPr id="0" name=""/>
        <dsp:cNvSpPr/>
      </dsp:nvSpPr>
      <dsp:spPr>
        <a:xfrm>
          <a:off x="0" y="18864"/>
          <a:ext cx="8488680" cy="88978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Tw Cen MT" panose="020B0602020104020603" pitchFamily="34" charset="0"/>
            </a:rPr>
            <a:t>Financial aid overview</a:t>
          </a:r>
        </a:p>
      </dsp:txBody>
      <dsp:txXfrm>
        <a:off x="43436" y="62300"/>
        <a:ext cx="8401808" cy="802913"/>
      </dsp:txXfrm>
    </dsp:sp>
    <dsp:sp modelId="{5962C504-531B-4BB2-9CB9-6CCFC604A1AD}">
      <dsp:nvSpPr>
        <dsp:cNvPr id="0" name=""/>
        <dsp:cNvSpPr/>
      </dsp:nvSpPr>
      <dsp:spPr>
        <a:xfrm>
          <a:off x="0" y="1020969"/>
          <a:ext cx="8488680" cy="88978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Tw Cen MT" panose="020B0602020104020603" pitchFamily="34" charset="0"/>
            </a:rPr>
            <a:t>Washington College Grant</a:t>
          </a:r>
        </a:p>
      </dsp:txBody>
      <dsp:txXfrm>
        <a:off x="43436" y="1064405"/>
        <a:ext cx="8401808" cy="802913"/>
      </dsp:txXfrm>
    </dsp:sp>
    <dsp:sp modelId="{A810C785-FD96-4C0B-9294-69C0AA30A442}">
      <dsp:nvSpPr>
        <dsp:cNvPr id="0" name=""/>
        <dsp:cNvSpPr/>
      </dsp:nvSpPr>
      <dsp:spPr>
        <a:xfrm>
          <a:off x="0" y="2023075"/>
          <a:ext cx="8488680" cy="88978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w Cen MT" panose="020B0602020104020603" pitchFamily="34" charset="0"/>
            </a:rPr>
            <a:t> Applying for financial aid	</a:t>
          </a:r>
        </a:p>
      </dsp:txBody>
      <dsp:txXfrm>
        <a:off x="43436" y="2066511"/>
        <a:ext cx="8401808" cy="802913"/>
      </dsp:txXfrm>
    </dsp:sp>
    <dsp:sp modelId="{5CA5AB9C-3A43-4740-989D-930ED3FDAA3E}">
      <dsp:nvSpPr>
        <dsp:cNvPr id="0" name=""/>
        <dsp:cNvSpPr/>
      </dsp:nvSpPr>
      <dsp:spPr>
        <a:xfrm>
          <a:off x="0" y="3025180"/>
          <a:ext cx="8488680" cy="88978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Tw Cen MT" panose="020B0602020104020603" pitchFamily="34" charset="0"/>
            </a:rPr>
            <a:t>Training, action planning and next steps!</a:t>
          </a:r>
        </a:p>
      </dsp:txBody>
      <dsp:txXfrm>
        <a:off x="43436" y="3068616"/>
        <a:ext cx="8401808" cy="8029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85F1D-8AAD-459C-924B-3BAA73EA1E3C}">
      <dsp:nvSpPr>
        <dsp:cNvPr id="0" name=""/>
        <dsp:cNvSpPr/>
      </dsp:nvSpPr>
      <dsp:spPr>
        <a:xfrm>
          <a:off x="0" y="0"/>
          <a:ext cx="10515600" cy="195810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F3C3A0-D6C6-4E02-8157-5788C785642A}">
      <dsp:nvSpPr>
        <dsp:cNvPr id="0" name=""/>
        <dsp:cNvSpPr/>
      </dsp:nvSpPr>
      <dsp:spPr>
        <a:xfrm>
          <a:off x="315468" y="261080"/>
          <a:ext cx="3088957" cy="1435941"/>
        </a:xfrm>
        <a:prstGeom prst="roundRect">
          <a:avLst>
            <a:gd name="adj" fmla="val 10000"/>
          </a:avLst>
        </a:prstGeom>
        <a:blipFill rotWithShape="1">
          <a:blip xmlns:r="http://schemas.openxmlformats.org/officeDocument/2006/relationships" r:embed="rId1"/>
          <a:srcRect/>
          <a:stretch>
            <a:fillRect t="-52000" b="-5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FECEBC-F605-45F1-8562-1778B72C7A20}">
      <dsp:nvSpPr>
        <dsp:cNvPr id="0" name=""/>
        <dsp:cNvSpPr/>
      </dsp:nvSpPr>
      <dsp:spPr>
        <a:xfrm rot="10800000">
          <a:off x="315468" y="1958102"/>
          <a:ext cx="3088957" cy="239323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t" anchorCtr="0">
          <a:noAutofit/>
        </a:bodyPr>
        <a:lstStyle/>
        <a:p>
          <a:pPr marL="0" lvl="0" indent="0" algn="ctr" defTabSz="2311400">
            <a:lnSpc>
              <a:spcPct val="90000"/>
            </a:lnSpc>
            <a:spcBef>
              <a:spcPct val="0"/>
            </a:spcBef>
            <a:spcAft>
              <a:spcPct val="35000"/>
            </a:spcAft>
            <a:buNone/>
          </a:pPr>
          <a:r>
            <a:rPr lang="en-US" sz="5200" kern="1200" dirty="0">
              <a:latin typeface="+mj-lt"/>
            </a:rPr>
            <a:t>Website</a:t>
          </a:r>
        </a:p>
      </dsp:txBody>
      <dsp:txXfrm rot="10800000">
        <a:off x="389068" y="1958102"/>
        <a:ext cx="2941757" cy="2319635"/>
      </dsp:txXfrm>
    </dsp:sp>
    <dsp:sp modelId="{20E2C6E2-40DD-41A8-96A3-AD5029B4886D}">
      <dsp:nvSpPr>
        <dsp:cNvPr id="0" name=""/>
        <dsp:cNvSpPr/>
      </dsp:nvSpPr>
      <dsp:spPr>
        <a:xfrm>
          <a:off x="3713321" y="261080"/>
          <a:ext cx="3088957" cy="1435941"/>
        </a:xfrm>
        <a:prstGeom prst="roundRect">
          <a:avLst>
            <a:gd name="adj" fmla="val 10000"/>
          </a:avLst>
        </a:prstGeom>
        <a:blipFill rotWithShape="1">
          <a:blip xmlns:r="http://schemas.openxmlformats.org/officeDocument/2006/relationships" r:embed="rId2"/>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A83FE9-50B5-4B65-8CB5-2626091AF7B3}">
      <dsp:nvSpPr>
        <dsp:cNvPr id="0" name=""/>
        <dsp:cNvSpPr/>
      </dsp:nvSpPr>
      <dsp:spPr>
        <a:xfrm rot="10800000">
          <a:off x="3713321" y="1958102"/>
          <a:ext cx="3088957" cy="239323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t" anchorCtr="0">
          <a:noAutofit/>
        </a:bodyPr>
        <a:lstStyle/>
        <a:p>
          <a:pPr marL="0" lvl="0" indent="0" algn="ctr" defTabSz="2311400">
            <a:lnSpc>
              <a:spcPct val="90000"/>
            </a:lnSpc>
            <a:spcBef>
              <a:spcPct val="0"/>
            </a:spcBef>
            <a:spcAft>
              <a:spcPct val="35000"/>
            </a:spcAft>
            <a:buNone/>
          </a:pPr>
          <a:r>
            <a:rPr lang="en-US" sz="5200" kern="1200" dirty="0">
              <a:latin typeface="+mj-lt"/>
            </a:rPr>
            <a:t>FAFSA App</a:t>
          </a:r>
        </a:p>
      </dsp:txBody>
      <dsp:txXfrm rot="10800000">
        <a:off x="3786921" y="1958102"/>
        <a:ext cx="2941757" cy="2319635"/>
      </dsp:txXfrm>
    </dsp:sp>
    <dsp:sp modelId="{D0DD52E7-C351-4BC5-B502-5A5DBDC65451}">
      <dsp:nvSpPr>
        <dsp:cNvPr id="0" name=""/>
        <dsp:cNvSpPr/>
      </dsp:nvSpPr>
      <dsp:spPr>
        <a:xfrm>
          <a:off x="7111174" y="261080"/>
          <a:ext cx="3088957" cy="1435941"/>
        </a:xfrm>
        <a:prstGeom prst="roundRect">
          <a:avLst>
            <a:gd name="adj" fmla="val 10000"/>
          </a:avLst>
        </a:prstGeom>
        <a:blipFill rotWithShape="1">
          <a:blip xmlns:r="http://schemas.openxmlformats.org/officeDocument/2006/relationships" r:embed="rId3"/>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088773-29F6-4D2F-B998-42CE201C1D2D}">
      <dsp:nvSpPr>
        <dsp:cNvPr id="0" name=""/>
        <dsp:cNvSpPr/>
      </dsp:nvSpPr>
      <dsp:spPr>
        <a:xfrm rot="10800000">
          <a:off x="7111174" y="1958102"/>
          <a:ext cx="3088957" cy="239323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369824" rIns="369824" bIns="369824" numCol="1" spcCol="1270" anchor="t" anchorCtr="0">
          <a:noAutofit/>
        </a:bodyPr>
        <a:lstStyle/>
        <a:p>
          <a:pPr marL="0" lvl="0" indent="0" algn="ctr" defTabSz="2311400">
            <a:lnSpc>
              <a:spcPct val="90000"/>
            </a:lnSpc>
            <a:spcBef>
              <a:spcPct val="0"/>
            </a:spcBef>
            <a:spcAft>
              <a:spcPct val="35000"/>
            </a:spcAft>
            <a:buNone/>
          </a:pPr>
          <a:r>
            <a:rPr lang="en-US" sz="5200" kern="1200" dirty="0">
              <a:latin typeface="+mj-lt"/>
            </a:rPr>
            <a:t>Paper FAFSA</a:t>
          </a:r>
        </a:p>
      </dsp:txBody>
      <dsp:txXfrm rot="10800000">
        <a:off x="7184774" y="1958102"/>
        <a:ext cx="2941757" cy="23196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E6E8-4E14-4230-9696-03200514D579}">
      <dsp:nvSpPr>
        <dsp:cNvPr id="0" name=""/>
        <dsp:cNvSpPr/>
      </dsp:nvSpPr>
      <dsp:spPr>
        <a:xfrm>
          <a:off x="0" y="96415"/>
          <a:ext cx="3280668" cy="1968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Legal information: Name, Social Security Number</a:t>
          </a:r>
        </a:p>
      </dsp:txBody>
      <dsp:txXfrm>
        <a:off x="0" y="96415"/>
        <a:ext cx="3280668" cy="1968400"/>
      </dsp:txXfrm>
    </dsp:sp>
    <dsp:sp modelId="{1D6AC403-45E9-4294-85FB-184F526DCFA9}">
      <dsp:nvSpPr>
        <dsp:cNvPr id="0" name=""/>
        <dsp:cNvSpPr/>
      </dsp:nvSpPr>
      <dsp:spPr>
        <a:xfrm>
          <a:off x="3608734" y="96415"/>
          <a:ext cx="3280668" cy="1968400"/>
        </a:xfrm>
        <a:prstGeom prst="rect">
          <a:avLst/>
        </a:prstGeom>
        <a:solidFill>
          <a:schemeClr val="accent2">
            <a:hueOff val="-1275536"/>
            <a:satOff val="-4258"/>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Correct FAFSA Year</a:t>
          </a:r>
        </a:p>
      </dsp:txBody>
      <dsp:txXfrm>
        <a:off x="3608734" y="96415"/>
        <a:ext cx="3280668" cy="1968400"/>
      </dsp:txXfrm>
    </dsp:sp>
    <dsp:sp modelId="{E5325372-73BC-40CF-BED8-FA8384D347AD}">
      <dsp:nvSpPr>
        <dsp:cNvPr id="0" name=""/>
        <dsp:cNvSpPr/>
      </dsp:nvSpPr>
      <dsp:spPr>
        <a:xfrm>
          <a:off x="7217469" y="96415"/>
          <a:ext cx="3280668" cy="1968400"/>
        </a:xfrm>
        <a:prstGeom prst="rect">
          <a:avLst/>
        </a:prstGeom>
        <a:solidFill>
          <a:schemeClr val="accent2">
            <a:hueOff val="-2551072"/>
            <a:satOff val="-8516"/>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Tax information</a:t>
          </a:r>
        </a:p>
      </dsp:txBody>
      <dsp:txXfrm>
        <a:off x="7217469" y="96415"/>
        <a:ext cx="3280668" cy="1968400"/>
      </dsp:txXfrm>
    </dsp:sp>
    <dsp:sp modelId="{9F9407C9-C39F-4C15-B80A-65C56293A7D9}">
      <dsp:nvSpPr>
        <dsp:cNvPr id="0" name=""/>
        <dsp:cNvSpPr/>
      </dsp:nvSpPr>
      <dsp:spPr>
        <a:xfrm>
          <a:off x="0" y="2392883"/>
          <a:ext cx="3280668" cy="1968400"/>
        </a:xfrm>
        <a:prstGeom prst="rect">
          <a:avLst/>
        </a:prstGeom>
        <a:solidFill>
          <a:schemeClr val="accent2">
            <a:hueOff val="-3826608"/>
            <a:satOff val="-12773"/>
            <a:lumOff val="-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Student Marital status</a:t>
          </a:r>
        </a:p>
      </dsp:txBody>
      <dsp:txXfrm>
        <a:off x="0" y="2392883"/>
        <a:ext cx="3280668" cy="1968400"/>
      </dsp:txXfrm>
    </dsp:sp>
    <dsp:sp modelId="{FFF454CA-F708-4E95-9A96-C3AF3AEF5DD0}">
      <dsp:nvSpPr>
        <dsp:cNvPr id="0" name=""/>
        <dsp:cNvSpPr/>
      </dsp:nvSpPr>
      <dsp:spPr>
        <a:xfrm>
          <a:off x="3608734" y="2392883"/>
          <a:ext cx="3280668" cy="1968400"/>
        </a:xfrm>
        <a:prstGeom prst="rect">
          <a:avLst/>
        </a:prstGeom>
        <a:solidFill>
          <a:schemeClr val="accent2">
            <a:hueOff val="-5102144"/>
            <a:satOff val="-17031"/>
            <a:lumOff val="-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Student Household size</a:t>
          </a:r>
        </a:p>
      </dsp:txBody>
      <dsp:txXfrm>
        <a:off x="3608734" y="2392883"/>
        <a:ext cx="3280668" cy="1968400"/>
      </dsp:txXfrm>
    </dsp:sp>
    <dsp:sp modelId="{03BE05ED-6501-4B6F-BF1F-E17EE248F391}">
      <dsp:nvSpPr>
        <dsp:cNvPr id="0" name=""/>
        <dsp:cNvSpPr/>
      </dsp:nvSpPr>
      <dsp:spPr>
        <a:xfrm>
          <a:off x="7217469" y="2392883"/>
          <a:ext cx="3280668" cy="1968400"/>
        </a:xfrm>
        <a:prstGeom prst="rect">
          <a:avLst/>
        </a:prstGeom>
        <a:solidFill>
          <a:schemeClr val="accent2">
            <a:hueOff val="-6377680"/>
            <a:satOff val="-21289"/>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mj-lt"/>
            </a:rPr>
            <a:t>Number in college</a:t>
          </a:r>
        </a:p>
      </dsp:txBody>
      <dsp:txXfrm>
        <a:off x="7217469" y="2392883"/>
        <a:ext cx="3280668" cy="19684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212769-E2FB-4963-ABF1-67237B506302}">
      <dsp:nvSpPr>
        <dsp:cNvPr id="0" name=""/>
        <dsp:cNvSpPr/>
      </dsp:nvSpPr>
      <dsp:spPr>
        <a:xfrm>
          <a:off x="3831" y="211567"/>
          <a:ext cx="2074534" cy="1244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Married</a:t>
          </a:r>
          <a:r>
            <a:rPr lang="en-US" sz="1500" kern="1200" dirty="0"/>
            <a:t> </a:t>
          </a:r>
        </a:p>
        <a:p>
          <a:pPr marL="0" lvl="0" indent="0" algn="ctr" defTabSz="666750">
            <a:lnSpc>
              <a:spcPct val="90000"/>
            </a:lnSpc>
            <a:spcBef>
              <a:spcPct val="0"/>
            </a:spcBef>
            <a:spcAft>
              <a:spcPct val="35000"/>
            </a:spcAft>
            <a:buNone/>
          </a:pPr>
          <a:r>
            <a:rPr lang="en-US" sz="1500" kern="1200" dirty="0"/>
            <a:t>Both parents </a:t>
          </a:r>
        </a:p>
      </dsp:txBody>
      <dsp:txXfrm>
        <a:off x="3831" y="211567"/>
        <a:ext cx="2074534" cy="1244720"/>
      </dsp:txXfrm>
    </dsp:sp>
    <dsp:sp modelId="{ECF29C6F-E242-42AC-B732-29B5547087AB}">
      <dsp:nvSpPr>
        <dsp:cNvPr id="0" name=""/>
        <dsp:cNvSpPr/>
      </dsp:nvSpPr>
      <dsp:spPr>
        <a:xfrm>
          <a:off x="2285819" y="211567"/>
          <a:ext cx="2074534" cy="1244720"/>
        </a:xfrm>
        <a:prstGeom prst="rect">
          <a:avLst/>
        </a:prstGeom>
        <a:solidFill>
          <a:schemeClr val="accent2">
            <a:hueOff val="-1594420"/>
            <a:satOff val="-5322"/>
            <a:lumOff val="-2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Remarried</a:t>
          </a:r>
          <a:r>
            <a:rPr lang="en-US" sz="1500" kern="1200" dirty="0"/>
            <a:t> </a:t>
          </a:r>
        </a:p>
        <a:p>
          <a:pPr marL="0" lvl="0" indent="0" algn="ctr" defTabSz="666750">
            <a:lnSpc>
              <a:spcPct val="90000"/>
            </a:lnSpc>
            <a:spcBef>
              <a:spcPct val="0"/>
            </a:spcBef>
            <a:spcAft>
              <a:spcPct val="35000"/>
            </a:spcAft>
            <a:buNone/>
          </a:pPr>
          <a:r>
            <a:rPr lang="en-US" sz="1500" kern="1200" dirty="0"/>
            <a:t>The parent (and step parent) you live with most.</a:t>
          </a:r>
        </a:p>
      </dsp:txBody>
      <dsp:txXfrm>
        <a:off x="2285819" y="211567"/>
        <a:ext cx="2074534" cy="1244720"/>
      </dsp:txXfrm>
    </dsp:sp>
    <dsp:sp modelId="{A19449DE-9E63-48E2-8062-D08FD8173582}">
      <dsp:nvSpPr>
        <dsp:cNvPr id="0" name=""/>
        <dsp:cNvSpPr/>
      </dsp:nvSpPr>
      <dsp:spPr>
        <a:xfrm>
          <a:off x="4567807" y="211567"/>
          <a:ext cx="2074534" cy="1244720"/>
        </a:xfrm>
        <a:prstGeom prst="rect">
          <a:avLst/>
        </a:prstGeom>
        <a:solidFill>
          <a:schemeClr val="accent2">
            <a:hueOff val="-3188840"/>
            <a:satOff val="-10644"/>
            <a:lumOff val="-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Single or Widowed</a:t>
          </a:r>
        </a:p>
        <a:p>
          <a:pPr marL="0" lvl="0" indent="0" algn="ctr" defTabSz="666750">
            <a:lnSpc>
              <a:spcPct val="90000"/>
            </a:lnSpc>
            <a:spcBef>
              <a:spcPct val="0"/>
            </a:spcBef>
            <a:spcAft>
              <a:spcPct val="35000"/>
            </a:spcAft>
            <a:buNone/>
          </a:pPr>
          <a:r>
            <a:rPr lang="en-US" sz="1500" kern="1200" dirty="0"/>
            <a:t>The single or surviving parent</a:t>
          </a:r>
        </a:p>
      </dsp:txBody>
      <dsp:txXfrm>
        <a:off x="4567807" y="211567"/>
        <a:ext cx="2074534" cy="1244720"/>
      </dsp:txXfrm>
    </dsp:sp>
    <dsp:sp modelId="{F101AAAA-3073-480D-B86F-D3C154A8D3B4}">
      <dsp:nvSpPr>
        <dsp:cNvPr id="0" name=""/>
        <dsp:cNvSpPr/>
      </dsp:nvSpPr>
      <dsp:spPr>
        <a:xfrm>
          <a:off x="6849795" y="211567"/>
          <a:ext cx="2074534" cy="1244720"/>
        </a:xfrm>
        <a:prstGeom prst="rect">
          <a:avLst/>
        </a:prstGeom>
        <a:solidFill>
          <a:schemeClr val="accent2">
            <a:hueOff val="-4783260"/>
            <a:satOff val="-15967"/>
            <a:lumOff val="-7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Unmarried, Separated,  or Divorced but Living Together</a:t>
          </a:r>
        </a:p>
        <a:p>
          <a:pPr marL="0" lvl="0" indent="0" algn="ctr" defTabSz="666750">
            <a:lnSpc>
              <a:spcPct val="90000"/>
            </a:lnSpc>
            <a:spcBef>
              <a:spcPct val="0"/>
            </a:spcBef>
            <a:spcAft>
              <a:spcPct val="35000"/>
            </a:spcAft>
            <a:buNone/>
          </a:pPr>
          <a:r>
            <a:rPr lang="en-US" sz="1500" b="0" kern="1200" dirty="0"/>
            <a:t>Both parents </a:t>
          </a:r>
        </a:p>
      </dsp:txBody>
      <dsp:txXfrm>
        <a:off x="6849795" y="211567"/>
        <a:ext cx="2074534" cy="1244720"/>
      </dsp:txXfrm>
    </dsp:sp>
    <dsp:sp modelId="{4771449E-35A6-42D8-8510-34EE13831076}">
      <dsp:nvSpPr>
        <dsp:cNvPr id="0" name=""/>
        <dsp:cNvSpPr/>
      </dsp:nvSpPr>
      <dsp:spPr>
        <a:xfrm>
          <a:off x="9131783" y="211567"/>
          <a:ext cx="2074534" cy="1244720"/>
        </a:xfrm>
        <a:prstGeom prst="rect">
          <a:avLst/>
        </a:prstGeom>
        <a:solidFill>
          <a:schemeClr val="accent2">
            <a:hueOff val="-6377680"/>
            <a:satOff val="-21289"/>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t>Divorced or Separated and not living together</a:t>
          </a:r>
        </a:p>
        <a:p>
          <a:pPr marL="0" lvl="0" indent="0" algn="ctr" defTabSz="666750">
            <a:lnSpc>
              <a:spcPct val="90000"/>
            </a:lnSpc>
            <a:spcBef>
              <a:spcPct val="0"/>
            </a:spcBef>
            <a:spcAft>
              <a:spcPct val="35000"/>
            </a:spcAft>
            <a:buNone/>
          </a:pPr>
          <a:r>
            <a:rPr lang="en-US" sz="1500" kern="1200" dirty="0"/>
            <a:t>The parent you live with most.</a:t>
          </a:r>
        </a:p>
      </dsp:txBody>
      <dsp:txXfrm>
        <a:off x="9131783" y="211567"/>
        <a:ext cx="2074534" cy="12447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E46AA-03BF-46EF-972C-A3C2B594223C}">
      <dsp:nvSpPr>
        <dsp:cNvPr id="0" name=""/>
        <dsp:cNvSpPr/>
      </dsp:nvSpPr>
      <dsp:spPr>
        <a:xfrm>
          <a:off x="0" y="310497"/>
          <a:ext cx="10515600" cy="678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Your job is to assist, not prepare a WASFA for someone else.</a:t>
          </a:r>
        </a:p>
      </dsp:txBody>
      <dsp:txXfrm>
        <a:off x="33127" y="343624"/>
        <a:ext cx="10449346" cy="612346"/>
      </dsp:txXfrm>
    </dsp:sp>
    <dsp:sp modelId="{AA5D805D-C05C-457C-94A1-1C9C728E4690}">
      <dsp:nvSpPr>
        <dsp:cNvPr id="0" name=""/>
        <dsp:cNvSpPr/>
      </dsp:nvSpPr>
      <dsp:spPr>
        <a:xfrm>
          <a:off x="0" y="1072617"/>
          <a:ext cx="10515600" cy="678600"/>
        </a:xfrm>
        <a:prstGeom prst="roundRect">
          <a:avLst/>
        </a:prstGeom>
        <a:solidFill>
          <a:schemeClr val="accent3">
            <a:hueOff val="2196817"/>
            <a:satOff val="-14896"/>
            <a:lumOff val="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Be mindful of sensitive information.</a:t>
          </a:r>
        </a:p>
      </dsp:txBody>
      <dsp:txXfrm>
        <a:off x="33127" y="1105744"/>
        <a:ext cx="10449346" cy="612346"/>
      </dsp:txXfrm>
    </dsp:sp>
    <dsp:sp modelId="{29058C1F-FF66-4403-81BD-C1845B46B720}">
      <dsp:nvSpPr>
        <dsp:cNvPr id="0" name=""/>
        <dsp:cNvSpPr/>
      </dsp:nvSpPr>
      <dsp:spPr>
        <a:xfrm>
          <a:off x="0" y="1834737"/>
          <a:ext cx="10515600" cy="678600"/>
        </a:xfrm>
        <a:prstGeom prst="roundRect">
          <a:avLst/>
        </a:prstGeom>
        <a:solidFill>
          <a:schemeClr val="accent3">
            <a:hueOff val="4393633"/>
            <a:satOff val="-29792"/>
            <a:lumOff val="1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State financial aid eligibility. </a:t>
          </a:r>
        </a:p>
      </dsp:txBody>
      <dsp:txXfrm>
        <a:off x="33127" y="1867864"/>
        <a:ext cx="10449346" cy="612346"/>
      </dsp:txXfrm>
    </dsp:sp>
    <dsp:sp modelId="{837E61BE-BD6C-457E-BAC7-694297AD00AC}">
      <dsp:nvSpPr>
        <dsp:cNvPr id="0" name=""/>
        <dsp:cNvSpPr/>
      </dsp:nvSpPr>
      <dsp:spPr>
        <a:xfrm>
          <a:off x="0" y="2596857"/>
          <a:ext cx="10515600" cy="678600"/>
        </a:xfrm>
        <a:prstGeom prst="roundRect">
          <a:avLst/>
        </a:prstGeom>
        <a:solidFill>
          <a:schemeClr val="accent3">
            <a:hueOff val="6590450"/>
            <a:satOff val="-44688"/>
            <a:lumOff val="2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If you need help:</a:t>
          </a:r>
        </a:p>
      </dsp:txBody>
      <dsp:txXfrm>
        <a:off x="33127" y="2629984"/>
        <a:ext cx="10449346" cy="612346"/>
      </dsp:txXfrm>
    </dsp:sp>
    <dsp:sp modelId="{00A6AFAC-8B54-45F2-94C6-7210A252BF7D}">
      <dsp:nvSpPr>
        <dsp:cNvPr id="0" name=""/>
        <dsp:cNvSpPr/>
      </dsp:nvSpPr>
      <dsp:spPr>
        <a:xfrm>
          <a:off x="0" y="3275457"/>
          <a:ext cx="10515600" cy="765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On-site financial aid expert</a:t>
          </a:r>
        </a:p>
        <a:p>
          <a:pPr marL="228600" lvl="1" indent="-228600" algn="l" defTabSz="1022350">
            <a:lnSpc>
              <a:spcPct val="90000"/>
            </a:lnSpc>
            <a:spcBef>
              <a:spcPct val="0"/>
            </a:spcBef>
            <a:spcAft>
              <a:spcPct val="20000"/>
            </a:spcAft>
            <a:buChar char="•"/>
          </a:pPr>
          <a:r>
            <a:rPr lang="en-US" sz="2300" kern="1200" dirty="0">
              <a:hlinkClick xmlns:r="http://schemas.openxmlformats.org/officeDocument/2006/relationships" r:id="" action="ppaction://noaction"/>
            </a:rPr>
            <a:t>http://readysetgrad.org/wasfa</a:t>
          </a:r>
          <a:r>
            <a:rPr lang="en-US" sz="2300" kern="1200" dirty="0"/>
            <a:t> </a:t>
          </a:r>
        </a:p>
      </dsp:txBody>
      <dsp:txXfrm>
        <a:off x="0" y="3275457"/>
        <a:ext cx="10515600" cy="7653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FF8ED-9F20-4B58-A394-1C62CAAEC68A}">
      <dsp:nvSpPr>
        <dsp:cNvPr id="0" name=""/>
        <dsp:cNvSpPr/>
      </dsp:nvSpPr>
      <dsp:spPr>
        <a:xfrm>
          <a:off x="-5234976" y="-801837"/>
          <a:ext cx="6234127" cy="6234127"/>
        </a:xfrm>
        <a:prstGeom prst="blockArc">
          <a:avLst>
            <a:gd name="adj1" fmla="val 18900000"/>
            <a:gd name="adj2" fmla="val 2700000"/>
            <a:gd name="adj3" fmla="val 34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EE24B5-275F-4961-A2AC-71B9287E7055}">
      <dsp:nvSpPr>
        <dsp:cNvPr id="0" name=""/>
        <dsp:cNvSpPr/>
      </dsp:nvSpPr>
      <dsp:spPr>
        <a:xfrm>
          <a:off x="642706" y="463045"/>
          <a:ext cx="8370158" cy="9260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508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Tw Cen MT" panose="020B0602020104020603" pitchFamily="34" charset="0"/>
            </a:rPr>
            <a:t>Non-citizens who meet Washington residency requirements (HB1079).</a:t>
          </a:r>
          <a:endParaRPr lang="en-US" sz="2900" kern="1200" dirty="0"/>
        </a:p>
      </dsp:txBody>
      <dsp:txXfrm>
        <a:off x="642706" y="463045"/>
        <a:ext cx="8370158" cy="926090"/>
      </dsp:txXfrm>
    </dsp:sp>
    <dsp:sp modelId="{A064B5B8-ECEA-45CC-B205-FBE5DC64E511}">
      <dsp:nvSpPr>
        <dsp:cNvPr id="0" name=""/>
        <dsp:cNvSpPr/>
      </dsp:nvSpPr>
      <dsp:spPr>
        <a:xfrm>
          <a:off x="63900" y="347283"/>
          <a:ext cx="1157613" cy="115761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B54D3A-4D11-48D4-B6B6-BA0FA6DBC579}">
      <dsp:nvSpPr>
        <dsp:cNvPr id="0" name=""/>
        <dsp:cNvSpPr/>
      </dsp:nvSpPr>
      <dsp:spPr>
        <a:xfrm>
          <a:off x="979340" y="1852180"/>
          <a:ext cx="8033524" cy="9260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508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Tw Cen MT" panose="020B0602020104020603" pitchFamily="34" charset="0"/>
            </a:rPr>
            <a:t>Non-citizens with Deferred Action for Childhood Arrivals (DACA), a federal status(expired </a:t>
          </a:r>
          <a:r>
            <a:rPr lang="en-US" sz="2900" kern="1200">
              <a:latin typeface="Tw Cen MT" panose="020B0602020104020603" pitchFamily="34" charset="0"/>
            </a:rPr>
            <a:t>or not).</a:t>
          </a:r>
          <a:endParaRPr lang="en-US" sz="2900" kern="1200" dirty="0">
            <a:latin typeface="Tw Cen MT" panose="020B0602020104020603" pitchFamily="34" charset="0"/>
          </a:endParaRPr>
        </a:p>
      </dsp:txBody>
      <dsp:txXfrm>
        <a:off x="979340" y="1852180"/>
        <a:ext cx="8033524" cy="926090"/>
      </dsp:txXfrm>
    </dsp:sp>
    <dsp:sp modelId="{53E9D62B-3D38-45CE-BBDD-AA0DC6CBA532}">
      <dsp:nvSpPr>
        <dsp:cNvPr id="0" name=""/>
        <dsp:cNvSpPr/>
      </dsp:nvSpPr>
      <dsp:spPr>
        <a:xfrm>
          <a:off x="400534" y="1736419"/>
          <a:ext cx="1157613" cy="115761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025BF3-AB36-435B-A31F-50066A4B7C06}">
      <dsp:nvSpPr>
        <dsp:cNvPr id="0" name=""/>
        <dsp:cNvSpPr/>
      </dsp:nvSpPr>
      <dsp:spPr>
        <a:xfrm>
          <a:off x="642706" y="3241316"/>
          <a:ext cx="8370158" cy="9260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5084"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Tw Cen MT" panose="020B0602020104020603" pitchFamily="34" charset="0"/>
            </a:rPr>
            <a:t>Non-citizens who do not meet state residency requirements. </a:t>
          </a:r>
          <a:endParaRPr lang="en-US" sz="2900" kern="1200" dirty="0"/>
        </a:p>
      </dsp:txBody>
      <dsp:txXfrm>
        <a:off x="642706" y="3241316"/>
        <a:ext cx="8370158" cy="926090"/>
      </dsp:txXfrm>
    </dsp:sp>
    <dsp:sp modelId="{00EC4333-8187-40D2-AE24-BC8B0A87D55E}">
      <dsp:nvSpPr>
        <dsp:cNvPr id="0" name=""/>
        <dsp:cNvSpPr/>
      </dsp:nvSpPr>
      <dsp:spPr>
        <a:xfrm>
          <a:off x="63900" y="3125555"/>
          <a:ext cx="1157613" cy="115761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3AFAA-53F2-4C54-B9E3-FA8B49733DE0}">
      <dsp:nvSpPr>
        <dsp:cNvPr id="0" name=""/>
        <dsp:cNvSpPr/>
      </dsp:nvSpPr>
      <dsp:spPr>
        <a:xfrm>
          <a:off x="0" y="29259"/>
          <a:ext cx="10515600" cy="6388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j-lt"/>
            </a:rPr>
            <a:t>WASFA follow up</a:t>
          </a:r>
          <a:endParaRPr lang="en-US" sz="2800" kern="1200" dirty="0">
            <a:latin typeface="+mj-lt"/>
          </a:endParaRPr>
        </a:p>
      </dsp:txBody>
      <dsp:txXfrm>
        <a:off x="31185" y="60444"/>
        <a:ext cx="10453230" cy="576449"/>
      </dsp:txXfrm>
    </dsp:sp>
    <dsp:sp modelId="{BF138AA0-5502-497B-9C4D-98F7D5EC4CE2}">
      <dsp:nvSpPr>
        <dsp:cNvPr id="0" name=""/>
        <dsp:cNvSpPr/>
      </dsp:nvSpPr>
      <dsp:spPr>
        <a:xfrm>
          <a:off x="0" y="668078"/>
          <a:ext cx="10515600" cy="681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solidFill>
                <a:schemeClr val="tx1"/>
              </a:solidFill>
              <a:latin typeface="+mj-lt"/>
            </a:rPr>
            <a:t>Have parent digitally sign and submit (if applicable).</a:t>
          </a:r>
        </a:p>
        <a:p>
          <a:pPr marL="228600" lvl="1" indent="-228600" algn="l" defTabSz="977900">
            <a:lnSpc>
              <a:spcPct val="90000"/>
            </a:lnSpc>
            <a:spcBef>
              <a:spcPct val="0"/>
            </a:spcBef>
            <a:spcAft>
              <a:spcPct val="20000"/>
            </a:spcAft>
            <a:buChar char="•"/>
          </a:pPr>
          <a:r>
            <a:rPr lang="en-US" sz="2200" kern="1200" dirty="0">
              <a:solidFill>
                <a:schemeClr val="tx1"/>
              </a:solidFill>
              <a:latin typeface="+mj-lt"/>
            </a:rPr>
            <a:t>Update colleges (if applicable).</a:t>
          </a:r>
        </a:p>
      </dsp:txBody>
      <dsp:txXfrm>
        <a:off x="0" y="668078"/>
        <a:ext cx="10515600" cy="681030"/>
      </dsp:txXfrm>
    </dsp:sp>
    <dsp:sp modelId="{2099A795-71E5-4A02-A6E5-DC626EEF8EB1}">
      <dsp:nvSpPr>
        <dsp:cNvPr id="0" name=""/>
        <dsp:cNvSpPr/>
      </dsp:nvSpPr>
      <dsp:spPr>
        <a:xfrm>
          <a:off x="0" y="1349108"/>
          <a:ext cx="10515600" cy="638819"/>
        </a:xfrm>
        <a:prstGeom prst="roundRect">
          <a:avLst/>
        </a:prstGeom>
        <a:solidFill>
          <a:schemeClr val="accent3">
            <a:hueOff val="3295225"/>
            <a:satOff val="-22344"/>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j-lt"/>
            </a:rPr>
            <a:t>Scholarships</a:t>
          </a:r>
        </a:p>
      </dsp:txBody>
      <dsp:txXfrm>
        <a:off x="31185" y="1380293"/>
        <a:ext cx="10453230" cy="576449"/>
      </dsp:txXfrm>
    </dsp:sp>
    <dsp:sp modelId="{1916CE61-746D-47C9-BB0B-FE8E513C8842}">
      <dsp:nvSpPr>
        <dsp:cNvPr id="0" name=""/>
        <dsp:cNvSpPr/>
      </dsp:nvSpPr>
      <dsp:spPr>
        <a:xfrm>
          <a:off x="0" y="1987928"/>
          <a:ext cx="10515600" cy="681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solidFill>
                <a:schemeClr val="tx1"/>
              </a:solidFill>
              <a:latin typeface="+mj-lt"/>
            </a:rPr>
            <a:t>Use thewashboard.org to search and apply for scholarships.</a:t>
          </a:r>
        </a:p>
        <a:p>
          <a:pPr marL="228600" lvl="1" indent="-228600" algn="l" defTabSz="977900">
            <a:lnSpc>
              <a:spcPct val="90000"/>
            </a:lnSpc>
            <a:spcBef>
              <a:spcPct val="0"/>
            </a:spcBef>
            <a:spcAft>
              <a:spcPct val="20000"/>
            </a:spcAft>
            <a:buChar char="•"/>
          </a:pPr>
          <a:r>
            <a:rPr lang="en-US" sz="2200" kern="1200" dirty="0">
              <a:solidFill>
                <a:schemeClr val="tx1"/>
              </a:solidFill>
              <a:latin typeface="+mj-lt"/>
            </a:rPr>
            <a:t>Beyond 1079</a:t>
          </a:r>
        </a:p>
      </dsp:txBody>
      <dsp:txXfrm>
        <a:off x="0" y="1987928"/>
        <a:ext cx="10515600" cy="681030"/>
      </dsp:txXfrm>
    </dsp:sp>
    <dsp:sp modelId="{B5556ADA-735F-4649-B9B9-6CA786496CB1}">
      <dsp:nvSpPr>
        <dsp:cNvPr id="0" name=""/>
        <dsp:cNvSpPr/>
      </dsp:nvSpPr>
      <dsp:spPr>
        <a:xfrm>
          <a:off x="0" y="2668958"/>
          <a:ext cx="10515600" cy="638819"/>
        </a:xfrm>
        <a:prstGeom prst="roundRect">
          <a:avLst/>
        </a:prstGeom>
        <a:solidFill>
          <a:schemeClr val="accent3">
            <a:hueOff val="6590450"/>
            <a:satOff val="-44688"/>
            <a:lumOff val="2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j-lt"/>
            </a:rPr>
            <a:t>Colleges</a:t>
          </a:r>
        </a:p>
      </dsp:txBody>
      <dsp:txXfrm>
        <a:off x="31185" y="2700143"/>
        <a:ext cx="10453230" cy="576449"/>
      </dsp:txXfrm>
    </dsp:sp>
    <dsp:sp modelId="{EEA0FB78-A39F-4CFC-A2B8-BE368588EEC0}">
      <dsp:nvSpPr>
        <dsp:cNvPr id="0" name=""/>
        <dsp:cNvSpPr/>
      </dsp:nvSpPr>
      <dsp:spPr>
        <a:xfrm>
          <a:off x="0" y="3307778"/>
          <a:ext cx="10515600" cy="10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solidFill>
                <a:schemeClr val="tx1"/>
              </a:solidFill>
              <a:latin typeface="+mj-lt"/>
            </a:rPr>
            <a:t>Keep an eye out for financial aid letters and requests. </a:t>
          </a:r>
        </a:p>
        <a:p>
          <a:pPr marL="228600" lvl="1" indent="-228600" algn="l" defTabSz="977900">
            <a:lnSpc>
              <a:spcPct val="90000"/>
            </a:lnSpc>
            <a:spcBef>
              <a:spcPct val="0"/>
            </a:spcBef>
            <a:spcAft>
              <a:spcPct val="20000"/>
            </a:spcAft>
            <a:buChar char="•"/>
          </a:pPr>
          <a:r>
            <a:rPr lang="en-US" sz="2200" kern="1200" dirty="0">
              <a:solidFill>
                <a:schemeClr val="tx1"/>
              </a:solidFill>
              <a:latin typeface="+mj-lt"/>
            </a:rPr>
            <a:t>File any additional, college-specific financial aid documents as needed.</a:t>
          </a:r>
        </a:p>
        <a:p>
          <a:pPr marL="228600" lvl="1" indent="-228600" algn="l" defTabSz="977900">
            <a:lnSpc>
              <a:spcPct val="90000"/>
            </a:lnSpc>
            <a:spcBef>
              <a:spcPct val="0"/>
            </a:spcBef>
            <a:spcAft>
              <a:spcPct val="20000"/>
            </a:spcAft>
            <a:buChar char="•"/>
          </a:pPr>
          <a:r>
            <a:rPr lang="en-US" sz="2200" kern="1200" dirty="0">
              <a:solidFill>
                <a:schemeClr val="tx1"/>
              </a:solidFill>
              <a:latin typeface="+mj-lt"/>
            </a:rPr>
            <a:t>Respond by May 1 (some institutions) or school deadlines to accept aid.</a:t>
          </a:r>
        </a:p>
      </dsp:txBody>
      <dsp:txXfrm>
        <a:off x="0" y="3307778"/>
        <a:ext cx="10515600" cy="10143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02DFA-6249-46BC-BD3A-05157C328AF3}">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mj-lt"/>
            </a:rPr>
            <a:t>Provide translated materials</a:t>
          </a:r>
        </a:p>
      </dsp:txBody>
      <dsp:txXfrm>
        <a:off x="0" y="39687"/>
        <a:ext cx="3286125" cy="1971675"/>
      </dsp:txXfrm>
    </dsp:sp>
    <dsp:sp modelId="{BE44A6EB-AA3D-44F2-BF1F-723263434D6B}">
      <dsp:nvSpPr>
        <dsp:cNvPr id="0" name=""/>
        <dsp:cNvSpPr/>
      </dsp:nvSpPr>
      <dsp:spPr>
        <a:xfrm>
          <a:off x="3614737" y="396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mj-lt"/>
            </a:rPr>
            <a:t>Financial Aid Nights Avoid using the term FAFSA nights</a:t>
          </a:r>
        </a:p>
      </dsp:txBody>
      <dsp:txXfrm>
        <a:off x="3614737" y="39687"/>
        <a:ext cx="3286125" cy="1971675"/>
      </dsp:txXfrm>
    </dsp:sp>
    <dsp:sp modelId="{A57BBCBF-B782-4232-8307-3D438414351B}">
      <dsp:nvSpPr>
        <dsp:cNvPr id="0" name=""/>
        <dsp:cNvSpPr/>
      </dsp:nvSpPr>
      <dsp:spPr>
        <a:xfrm>
          <a:off x="7229475"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mj-lt"/>
            </a:rPr>
            <a:t>Partnering with Parents or Guardians </a:t>
          </a:r>
        </a:p>
      </dsp:txBody>
      <dsp:txXfrm>
        <a:off x="7229475" y="39687"/>
        <a:ext cx="3286125" cy="1971675"/>
      </dsp:txXfrm>
    </dsp:sp>
    <dsp:sp modelId="{58CD0EF8-2451-43DB-A123-70027562BD56}">
      <dsp:nvSpPr>
        <dsp:cNvPr id="0" name=""/>
        <dsp:cNvSpPr/>
      </dsp:nvSpPr>
      <dsp:spPr>
        <a:xfrm>
          <a:off x="1807368"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mj-lt"/>
            </a:rPr>
            <a:t>Identifying trusted sources on college campuses </a:t>
          </a:r>
        </a:p>
      </dsp:txBody>
      <dsp:txXfrm>
        <a:off x="1807368" y="2339975"/>
        <a:ext cx="3286125" cy="1971675"/>
      </dsp:txXfrm>
    </dsp:sp>
    <dsp:sp modelId="{58A3CD01-E373-485D-A096-575AF533642B}">
      <dsp:nvSpPr>
        <dsp:cNvPr id="0" name=""/>
        <dsp:cNvSpPr/>
      </dsp:nvSpPr>
      <dsp:spPr>
        <a:xfrm>
          <a:off x="5422106" y="2339975"/>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dirty="0">
              <a:latin typeface="+mj-lt"/>
            </a:rPr>
            <a:t>Resource sharing</a:t>
          </a:r>
        </a:p>
        <a:p>
          <a:pPr marL="228600" lvl="1" indent="-228600" algn="l" defTabSz="1022350">
            <a:lnSpc>
              <a:spcPct val="90000"/>
            </a:lnSpc>
            <a:spcBef>
              <a:spcPct val="0"/>
            </a:spcBef>
            <a:spcAft>
              <a:spcPct val="15000"/>
            </a:spcAft>
            <a:buChar char="•"/>
          </a:pPr>
          <a:r>
            <a:rPr lang="en-US" sz="2300" kern="1200" dirty="0">
              <a:latin typeface="+mj-lt"/>
            </a:rPr>
            <a:t>United We DREAM</a:t>
          </a:r>
        </a:p>
        <a:p>
          <a:pPr marL="228600" lvl="1" indent="-228600" algn="l" defTabSz="1022350">
            <a:lnSpc>
              <a:spcPct val="90000"/>
            </a:lnSpc>
            <a:spcBef>
              <a:spcPct val="0"/>
            </a:spcBef>
            <a:spcAft>
              <a:spcPct val="15000"/>
            </a:spcAft>
            <a:buChar char="•"/>
          </a:pPr>
          <a:r>
            <a:rPr lang="en-US" sz="2300" kern="1200" dirty="0">
              <a:latin typeface="+mj-lt"/>
            </a:rPr>
            <a:t>Northwest Immigrant Rights Project</a:t>
          </a:r>
        </a:p>
        <a:p>
          <a:pPr marL="228600" lvl="1" indent="-228600" algn="l" defTabSz="1022350">
            <a:lnSpc>
              <a:spcPct val="90000"/>
            </a:lnSpc>
            <a:spcBef>
              <a:spcPct val="0"/>
            </a:spcBef>
            <a:spcAft>
              <a:spcPct val="15000"/>
            </a:spcAft>
            <a:buChar char="•"/>
          </a:pPr>
          <a:r>
            <a:rPr lang="en-US" sz="2300" kern="1200" dirty="0">
              <a:latin typeface="+mj-lt"/>
            </a:rPr>
            <a:t>Beyond HB 1079</a:t>
          </a:r>
        </a:p>
      </dsp:txBody>
      <dsp:txXfrm>
        <a:off x="5422106" y="2339975"/>
        <a:ext cx="3286125" cy="197167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2F4AA-5C14-49B3-AD39-785DB9583390}">
      <dsp:nvSpPr>
        <dsp:cNvPr id="0" name=""/>
        <dsp:cNvSpPr/>
      </dsp:nvSpPr>
      <dsp:spPr>
        <a:xfrm>
          <a:off x="0" y="56"/>
          <a:ext cx="7629180" cy="13127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Free Materials and Training </a:t>
          </a:r>
        </a:p>
      </dsp:txBody>
      <dsp:txXfrm>
        <a:off x="64083" y="64139"/>
        <a:ext cx="7501014" cy="1184574"/>
      </dsp:txXfrm>
    </dsp:sp>
    <dsp:sp modelId="{ECA85BB7-8A7A-46EB-90BF-E51D3D43AA5E}">
      <dsp:nvSpPr>
        <dsp:cNvPr id="0" name=""/>
        <dsp:cNvSpPr/>
      </dsp:nvSpPr>
      <dsp:spPr>
        <a:xfrm>
          <a:off x="0" y="1312796"/>
          <a:ext cx="7629180"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226"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latin typeface="+mj-lt"/>
            </a:rPr>
            <a:t>3 models of participation to fit your needs</a:t>
          </a:r>
        </a:p>
      </dsp:txBody>
      <dsp:txXfrm>
        <a:off x="0" y="1312796"/>
        <a:ext cx="7629180" cy="728640"/>
      </dsp:txXfrm>
    </dsp:sp>
    <dsp:sp modelId="{CCFEB66B-7E9F-484F-9A34-CE1422B91FF2}">
      <dsp:nvSpPr>
        <dsp:cNvPr id="0" name=""/>
        <dsp:cNvSpPr/>
      </dsp:nvSpPr>
      <dsp:spPr>
        <a:xfrm>
          <a:off x="0" y="2054238"/>
          <a:ext cx="7629180" cy="13127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FAFSA Completion Portal: </a:t>
          </a:r>
          <a:r>
            <a:rPr lang="en-US" sz="3600" u="sng" kern="1200" dirty="0">
              <a:solidFill>
                <a:schemeClr val="bg1"/>
              </a:solidFill>
              <a:latin typeface="+mj-lt"/>
            </a:rPr>
            <a:t>www.wsac.wa.gov/fafsa-completion</a:t>
          </a:r>
        </a:p>
      </dsp:txBody>
      <dsp:txXfrm>
        <a:off x="64083" y="2118321"/>
        <a:ext cx="7501014" cy="1184574"/>
      </dsp:txXfrm>
    </dsp:sp>
    <dsp:sp modelId="{91639818-5924-427E-B463-295FAC7396C8}">
      <dsp:nvSpPr>
        <dsp:cNvPr id="0" name=""/>
        <dsp:cNvSpPr/>
      </dsp:nvSpPr>
      <dsp:spPr>
        <a:xfrm>
          <a:off x="0" y="3354176"/>
          <a:ext cx="7629180"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226"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latin typeface="+mj-lt"/>
            </a:rPr>
            <a:t>Aggregate FAFSA data (Tableau and tables) </a:t>
          </a:r>
        </a:p>
      </dsp:txBody>
      <dsp:txXfrm>
        <a:off x="0" y="3354176"/>
        <a:ext cx="7629180" cy="72864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2F4AA-5C14-49B3-AD39-785DB9583390}">
      <dsp:nvSpPr>
        <dsp:cNvPr id="0" name=""/>
        <dsp:cNvSpPr/>
      </dsp:nvSpPr>
      <dsp:spPr>
        <a:xfrm>
          <a:off x="0" y="12097"/>
          <a:ext cx="10994558" cy="917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 Supports current &amp; future student loan borrowers in WA</a:t>
          </a:r>
        </a:p>
      </dsp:txBody>
      <dsp:txXfrm>
        <a:off x="44778" y="56875"/>
        <a:ext cx="10905002" cy="827724"/>
      </dsp:txXfrm>
    </dsp:sp>
    <dsp:sp modelId="{ECA85BB7-8A7A-46EB-90BF-E51D3D43AA5E}">
      <dsp:nvSpPr>
        <dsp:cNvPr id="0" name=""/>
        <dsp:cNvSpPr/>
      </dsp:nvSpPr>
      <dsp:spPr>
        <a:xfrm>
          <a:off x="0" y="929378"/>
          <a:ext cx="10994558" cy="1724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07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latin typeface="+mj-lt"/>
            </a:rPr>
            <a:t>Understanding the different types of loans</a:t>
          </a:r>
        </a:p>
        <a:p>
          <a:pPr marL="285750" lvl="1" indent="-285750" algn="l" defTabSz="1244600">
            <a:lnSpc>
              <a:spcPct val="90000"/>
            </a:lnSpc>
            <a:spcBef>
              <a:spcPct val="0"/>
            </a:spcBef>
            <a:spcAft>
              <a:spcPct val="20000"/>
            </a:spcAft>
            <a:buChar char="•"/>
          </a:pPr>
          <a:r>
            <a:rPr lang="en-US" sz="2800" kern="1200" dirty="0">
              <a:latin typeface="+mj-lt"/>
            </a:rPr>
            <a:t>Income driven repayment</a:t>
          </a:r>
        </a:p>
        <a:p>
          <a:pPr marL="285750" lvl="1" indent="-285750" algn="l" defTabSz="1244600">
            <a:lnSpc>
              <a:spcPct val="90000"/>
            </a:lnSpc>
            <a:spcBef>
              <a:spcPct val="0"/>
            </a:spcBef>
            <a:spcAft>
              <a:spcPct val="20000"/>
            </a:spcAft>
            <a:buChar char="•"/>
          </a:pPr>
          <a:r>
            <a:rPr lang="en-US" sz="2800" kern="1200" dirty="0">
              <a:latin typeface="+mj-lt"/>
            </a:rPr>
            <a:t>Public service loan forgiveness</a:t>
          </a:r>
        </a:p>
        <a:p>
          <a:pPr marL="285750" lvl="1" indent="-285750" algn="l" defTabSz="1244600">
            <a:lnSpc>
              <a:spcPct val="90000"/>
            </a:lnSpc>
            <a:spcBef>
              <a:spcPct val="0"/>
            </a:spcBef>
            <a:spcAft>
              <a:spcPct val="20000"/>
            </a:spcAft>
            <a:buChar char="•"/>
          </a:pPr>
          <a:r>
            <a:rPr lang="en-US" sz="2800" kern="1200" dirty="0">
              <a:latin typeface="+mj-lt"/>
            </a:rPr>
            <a:t>Loan discharges, deferment &amp; forbearance, consolidation, private loans </a:t>
          </a:r>
        </a:p>
      </dsp:txBody>
      <dsp:txXfrm>
        <a:off x="0" y="929378"/>
        <a:ext cx="10994558" cy="1724310"/>
      </dsp:txXfrm>
    </dsp:sp>
    <dsp:sp modelId="{CCFEB66B-7E9F-484F-9A34-CE1422B91FF2}">
      <dsp:nvSpPr>
        <dsp:cNvPr id="0" name=""/>
        <dsp:cNvSpPr/>
      </dsp:nvSpPr>
      <dsp:spPr>
        <a:xfrm>
          <a:off x="0" y="2653688"/>
          <a:ext cx="10994558" cy="917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mj-lt"/>
            </a:rPr>
            <a:t>Stephanie Sampedro  </a:t>
          </a:r>
        </a:p>
      </dsp:txBody>
      <dsp:txXfrm>
        <a:off x="44778" y="2698466"/>
        <a:ext cx="10905002" cy="827724"/>
      </dsp:txXfrm>
    </dsp:sp>
    <dsp:sp modelId="{91639818-5924-427E-B463-295FAC7396C8}">
      <dsp:nvSpPr>
        <dsp:cNvPr id="0" name=""/>
        <dsp:cNvSpPr/>
      </dsp:nvSpPr>
      <dsp:spPr>
        <a:xfrm>
          <a:off x="0" y="3570968"/>
          <a:ext cx="10994558"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9077" tIns="38100" rIns="213360" bIns="3810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latin typeface="+mj-lt"/>
              <a:hlinkClick xmlns:r="http://schemas.openxmlformats.org/officeDocument/2006/relationships" r:id="rId1"/>
            </a:rPr>
            <a:t>Stephanies@wsac.wa.gov</a:t>
          </a:r>
          <a:endParaRPr lang="en-US" sz="3000" kern="1200" dirty="0">
            <a:latin typeface="+mj-lt"/>
          </a:endParaRPr>
        </a:p>
        <a:p>
          <a:pPr marL="285750" lvl="1" indent="-285750" algn="l" defTabSz="1333500">
            <a:lnSpc>
              <a:spcPct val="90000"/>
            </a:lnSpc>
            <a:spcBef>
              <a:spcPct val="0"/>
            </a:spcBef>
            <a:spcAft>
              <a:spcPct val="20000"/>
            </a:spcAft>
            <a:buChar char="•"/>
          </a:pPr>
          <a:r>
            <a:rPr lang="en-US" sz="3000" kern="1200" dirty="0">
              <a:latin typeface="+mj-lt"/>
            </a:rPr>
            <a:t> 360-753-7781</a:t>
          </a:r>
        </a:p>
      </dsp:txBody>
      <dsp:txXfrm>
        <a:off x="0" y="3570968"/>
        <a:ext cx="10994558" cy="9128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DE6D1-A8C3-46A0-8F4C-EC10160BAD4A}">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prstClr val="white"/>
              </a:solidFill>
              <a:latin typeface="Tw Cen MT" panose="020B0602020104020603"/>
              <a:ea typeface="+mn-ea"/>
              <a:cs typeface="+mn-cs"/>
            </a:rPr>
            <a:t>Practice the content and get to know available resources</a:t>
          </a:r>
        </a:p>
      </dsp:txBody>
      <dsp:txXfrm>
        <a:off x="0" y="39687"/>
        <a:ext cx="3286125" cy="1971675"/>
      </dsp:txXfrm>
    </dsp:sp>
    <dsp:sp modelId="{58A3CD01-E373-485D-A096-575AF533642B}">
      <dsp:nvSpPr>
        <dsp:cNvPr id="0" name=""/>
        <dsp:cNvSpPr/>
      </dsp:nvSpPr>
      <dsp:spPr>
        <a:xfrm>
          <a:off x="3654926" y="39687"/>
          <a:ext cx="3286125" cy="197167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j-lt"/>
            </a:rPr>
            <a:t>Partner with your financial aid office </a:t>
          </a:r>
          <a:endParaRPr lang="en-US" sz="2700" kern="1200" dirty="0">
            <a:solidFill>
              <a:prstClr val="white"/>
            </a:solidFill>
            <a:latin typeface="Tw Cen MT" panose="020B0602020104020603"/>
            <a:ea typeface="+mn-ea"/>
            <a:cs typeface="+mn-cs"/>
          </a:endParaRPr>
        </a:p>
      </dsp:txBody>
      <dsp:txXfrm>
        <a:off x="3654926" y="39687"/>
        <a:ext cx="3286125" cy="1971675"/>
      </dsp:txXfrm>
    </dsp:sp>
    <dsp:sp modelId="{B9D4AFB4-1A9E-4FC6-B6FF-EB7898F14E47}">
      <dsp:nvSpPr>
        <dsp:cNvPr id="0" name=""/>
        <dsp:cNvSpPr/>
      </dsp:nvSpPr>
      <dsp:spPr>
        <a:xfrm>
          <a:off x="7229475" y="39687"/>
          <a:ext cx="3286125" cy="197167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Tw Cen MT" panose="020B0602020104020603"/>
              <a:ea typeface="+mn-ea"/>
              <a:cs typeface="+mn-cs"/>
            </a:rPr>
            <a:t>Identify other campus staff to train </a:t>
          </a:r>
        </a:p>
      </dsp:txBody>
      <dsp:txXfrm>
        <a:off x="7229475" y="39687"/>
        <a:ext cx="3286125" cy="1971675"/>
      </dsp:txXfrm>
    </dsp:sp>
    <dsp:sp modelId="{6569AA60-2E06-4BEB-8822-AD534CEDA652}">
      <dsp:nvSpPr>
        <dsp:cNvPr id="0" name=""/>
        <dsp:cNvSpPr/>
      </dsp:nvSpPr>
      <dsp:spPr>
        <a:xfrm>
          <a:off x="0" y="2339975"/>
          <a:ext cx="3286125" cy="197167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Tw Cen MT" panose="020B0602020104020603"/>
              <a:ea typeface="+mn-ea"/>
              <a:cs typeface="+mn-cs"/>
            </a:rPr>
            <a:t>Identify connections to local high schools/community-based organizations for training </a:t>
          </a:r>
        </a:p>
      </dsp:txBody>
      <dsp:txXfrm>
        <a:off x="0" y="2339975"/>
        <a:ext cx="3286125" cy="1971675"/>
      </dsp:txXfrm>
    </dsp:sp>
    <dsp:sp modelId="{1C6BD55D-8E47-4812-9EF9-820805BE2F39}">
      <dsp:nvSpPr>
        <dsp:cNvPr id="0" name=""/>
        <dsp:cNvSpPr/>
      </dsp:nvSpPr>
      <dsp:spPr>
        <a:xfrm>
          <a:off x="3614737" y="2339975"/>
          <a:ext cx="3286125" cy="197167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Tw Cen MT" panose="020B0602020104020603"/>
              <a:ea typeface="+mn-ea"/>
              <a:cs typeface="+mn-cs"/>
            </a:rPr>
            <a:t>Target district follow-up from WSAC</a:t>
          </a:r>
        </a:p>
      </dsp:txBody>
      <dsp:txXfrm>
        <a:off x="3614737" y="2339975"/>
        <a:ext cx="3286125" cy="1971675"/>
      </dsp:txXfrm>
    </dsp:sp>
    <dsp:sp modelId="{73E047A3-069F-466F-9918-94BC8830BC14}">
      <dsp:nvSpPr>
        <dsp:cNvPr id="0" name=""/>
        <dsp:cNvSpPr/>
      </dsp:nvSpPr>
      <dsp:spPr>
        <a:xfrm>
          <a:off x="7229475" y="2339975"/>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prstClr val="white"/>
              </a:solidFill>
              <a:latin typeface="Tw Cen MT" panose="020B0602020104020603"/>
              <a:ea typeface="+mn-ea"/>
              <a:cs typeface="+mn-cs"/>
            </a:rPr>
            <a:t> Your own ideas!</a:t>
          </a:r>
        </a:p>
      </dsp:txBody>
      <dsp:txXfrm>
        <a:off x="7229475"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5B654-FEB8-4E32-B746-763FB1A5A16A}">
      <dsp:nvSpPr>
        <dsp:cNvPr id="0" name=""/>
        <dsp:cNvSpPr/>
      </dsp:nvSpPr>
      <dsp:spPr>
        <a:xfrm>
          <a:off x="0" y="13777"/>
          <a:ext cx="2671354"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mj-lt"/>
            </a:rPr>
            <a:t>Grants</a:t>
          </a:r>
        </a:p>
      </dsp:txBody>
      <dsp:txXfrm>
        <a:off x="0" y="13777"/>
        <a:ext cx="2671354" cy="554400"/>
      </dsp:txXfrm>
    </dsp:sp>
    <dsp:sp modelId="{2FD81F2E-18BD-4F16-8641-D95F02166BFA}">
      <dsp:nvSpPr>
        <dsp:cNvPr id="0" name=""/>
        <dsp:cNvSpPr/>
      </dsp:nvSpPr>
      <dsp:spPr>
        <a:xfrm>
          <a:off x="2671354" y="13777"/>
          <a:ext cx="534270" cy="554400"/>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03E705-0B03-4174-B8A0-7C6F22E6F6AD}">
      <dsp:nvSpPr>
        <dsp:cNvPr id="0" name=""/>
        <dsp:cNvSpPr/>
      </dsp:nvSpPr>
      <dsp:spPr>
        <a:xfrm>
          <a:off x="3419333" y="13777"/>
          <a:ext cx="7266083" cy="5544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j-lt"/>
            </a:rPr>
            <a:t>Income-based, federal, state and institutional.</a:t>
          </a:r>
        </a:p>
      </dsp:txBody>
      <dsp:txXfrm>
        <a:off x="3419333" y="13777"/>
        <a:ext cx="7266083" cy="554400"/>
      </dsp:txXfrm>
    </dsp:sp>
    <dsp:sp modelId="{56EE09C3-C486-4583-A78E-BBB2B30395F5}">
      <dsp:nvSpPr>
        <dsp:cNvPr id="0" name=""/>
        <dsp:cNvSpPr/>
      </dsp:nvSpPr>
      <dsp:spPr>
        <a:xfrm>
          <a:off x="0" y="790252"/>
          <a:ext cx="2671354"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mj-lt"/>
            </a:rPr>
            <a:t>Scholarships</a:t>
          </a:r>
        </a:p>
      </dsp:txBody>
      <dsp:txXfrm>
        <a:off x="0" y="790252"/>
        <a:ext cx="2671354" cy="554400"/>
      </dsp:txXfrm>
    </dsp:sp>
    <dsp:sp modelId="{91DF9F53-75B6-4E19-8D46-ABB4E2152961}">
      <dsp:nvSpPr>
        <dsp:cNvPr id="0" name=""/>
        <dsp:cNvSpPr/>
      </dsp:nvSpPr>
      <dsp:spPr>
        <a:xfrm>
          <a:off x="2671354" y="668977"/>
          <a:ext cx="534270" cy="796950"/>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DBBDCF-8A60-4303-A17C-04E42FDD3835}">
      <dsp:nvSpPr>
        <dsp:cNvPr id="0" name=""/>
        <dsp:cNvSpPr/>
      </dsp:nvSpPr>
      <dsp:spPr>
        <a:xfrm>
          <a:off x="3419333" y="668977"/>
          <a:ext cx="7266083" cy="7969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j-lt"/>
            </a:rPr>
            <a:t>Merit and income-based, from public, private, and nonprofit sources</a:t>
          </a:r>
          <a:r>
            <a:rPr lang="en-US" sz="1800" kern="1200" dirty="0">
              <a:latin typeface="+mj-lt"/>
            </a:rPr>
            <a:t>.</a:t>
          </a:r>
        </a:p>
      </dsp:txBody>
      <dsp:txXfrm>
        <a:off x="3419333" y="668977"/>
        <a:ext cx="7266083" cy="796950"/>
      </dsp:txXfrm>
    </dsp:sp>
    <dsp:sp modelId="{93403FB3-33D5-4C8B-AA32-D75B19FB710D}">
      <dsp:nvSpPr>
        <dsp:cNvPr id="0" name=""/>
        <dsp:cNvSpPr/>
      </dsp:nvSpPr>
      <dsp:spPr>
        <a:xfrm>
          <a:off x="0" y="1575389"/>
          <a:ext cx="2668745"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mj-lt"/>
            </a:rPr>
            <a:t>Loans</a:t>
          </a:r>
        </a:p>
      </dsp:txBody>
      <dsp:txXfrm>
        <a:off x="0" y="1575389"/>
        <a:ext cx="2668745" cy="554400"/>
      </dsp:txXfrm>
    </dsp:sp>
    <dsp:sp modelId="{F7CC5CB3-2D75-4147-BA7F-40D21C0E20E4}">
      <dsp:nvSpPr>
        <dsp:cNvPr id="0" name=""/>
        <dsp:cNvSpPr/>
      </dsp:nvSpPr>
      <dsp:spPr>
        <a:xfrm>
          <a:off x="2668745" y="1566727"/>
          <a:ext cx="533749" cy="571725"/>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63E467-6CB0-4EB5-A08F-BC86FE6758EF}">
      <dsp:nvSpPr>
        <dsp:cNvPr id="0" name=""/>
        <dsp:cNvSpPr/>
      </dsp:nvSpPr>
      <dsp:spPr>
        <a:xfrm>
          <a:off x="3415994" y="1566727"/>
          <a:ext cx="7258987" cy="57172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Income-based, federal and private.</a:t>
          </a:r>
        </a:p>
      </dsp:txBody>
      <dsp:txXfrm>
        <a:off x="3415994" y="1566727"/>
        <a:ext cx="7258987" cy="571725"/>
      </dsp:txXfrm>
    </dsp:sp>
    <dsp:sp modelId="{23100991-60CA-4572-8BDF-8E00DA802B54}">
      <dsp:nvSpPr>
        <dsp:cNvPr id="0" name=""/>
        <dsp:cNvSpPr/>
      </dsp:nvSpPr>
      <dsp:spPr>
        <a:xfrm>
          <a:off x="0" y="2247914"/>
          <a:ext cx="2668745" cy="55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latin typeface="+mj-lt"/>
            </a:rPr>
            <a:t>Work Study</a:t>
          </a:r>
        </a:p>
      </dsp:txBody>
      <dsp:txXfrm>
        <a:off x="0" y="2247914"/>
        <a:ext cx="2668745" cy="554400"/>
      </dsp:txXfrm>
    </dsp:sp>
    <dsp:sp modelId="{467119F5-1DD1-4F75-BADB-387AD4E21238}">
      <dsp:nvSpPr>
        <dsp:cNvPr id="0" name=""/>
        <dsp:cNvSpPr/>
      </dsp:nvSpPr>
      <dsp:spPr>
        <a:xfrm>
          <a:off x="2668745" y="2239252"/>
          <a:ext cx="533749" cy="571725"/>
        </a:xfrm>
        <a:prstGeom prst="leftBrace">
          <a:avLst>
            <a:gd name="adj1" fmla="val 35000"/>
            <a:gd name="adj2" fmla="val 5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2AEA0C-0AE6-4728-B17D-AB8E113EB58C}">
      <dsp:nvSpPr>
        <dsp:cNvPr id="0" name=""/>
        <dsp:cNvSpPr/>
      </dsp:nvSpPr>
      <dsp:spPr>
        <a:xfrm>
          <a:off x="3415994" y="2239252"/>
          <a:ext cx="7258987" cy="5717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Income-based, federal, state and institutional.</a:t>
          </a:r>
        </a:p>
      </dsp:txBody>
      <dsp:txXfrm>
        <a:off x="3415994" y="2239252"/>
        <a:ext cx="7258987" cy="57172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F2C6CA-8ADF-41BE-ACC5-C4170E9C5134}">
      <dsp:nvSpPr>
        <dsp:cNvPr id="0" name=""/>
        <dsp:cNvSpPr/>
      </dsp:nvSpPr>
      <dsp:spPr>
        <a:xfrm>
          <a:off x="0" y="37993"/>
          <a:ext cx="6835451" cy="158373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mj-lt"/>
            </a:rPr>
            <a:t>Online:</a:t>
          </a:r>
        </a:p>
        <a:p>
          <a:pPr marL="223838" lvl="1" indent="0" algn="l" defTabSz="1066800">
            <a:lnSpc>
              <a:spcPct val="90000"/>
            </a:lnSpc>
            <a:spcBef>
              <a:spcPct val="0"/>
            </a:spcBef>
            <a:spcAft>
              <a:spcPct val="15000"/>
            </a:spcAft>
            <a:buChar char="•"/>
          </a:pPr>
          <a:r>
            <a:rPr lang="en-US" sz="2400" kern="1200" dirty="0">
              <a:latin typeface="+mj-lt"/>
            </a:rPr>
            <a:t>www.readysetgrad.wa.gov</a:t>
          </a:r>
        </a:p>
        <a:p>
          <a:pPr marL="223838" lvl="1" indent="0" algn="l" defTabSz="1066800">
            <a:lnSpc>
              <a:spcPct val="90000"/>
            </a:lnSpc>
            <a:spcBef>
              <a:spcPct val="0"/>
            </a:spcBef>
            <a:spcAft>
              <a:spcPct val="15000"/>
            </a:spcAft>
            <a:buChar char="•"/>
          </a:pPr>
          <a:r>
            <a:rPr lang="en-US" sz="2400" kern="1200" dirty="0">
              <a:latin typeface="+mj-lt"/>
            </a:rPr>
            <a:t>www.thewashboard.org</a:t>
          </a:r>
        </a:p>
        <a:p>
          <a:pPr marL="223838" lvl="1" indent="0" algn="l" defTabSz="1066800">
            <a:lnSpc>
              <a:spcPct val="90000"/>
            </a:lnSpc>
            <a:spcBef>
              <a:spcPct val="0"/>
            </a:spcBef>
            <a:spcAft>
              <a:spcPct val="15000"/>
            </a:spcAft>
            <a:buChar char="•"/>
          </a:pPr>
          <a:r>
            <a:rPr lang="en-US" sz="2400" kern="1200" dirty="0">
              <a:latin typeface="+mj-lt"/>
            </a:rPr>
            <a:t>www.wsac.wa.gov</a:t>
          </a:r>
        </a:p>
      </dsp:txBody>
      <dsp:txXfrm>
        <a:off x="1525463" y="37993"/>
        <a:ext cx="5309987" cy="1583733"/>
      </dsp:txXfrm>
    </dsp:sp>
    <dsp:sp modelId="{36FF14BC-FBA2-4EDA-A695-6270CF518E19}">
      <dsp:nvSpPr>
        <dsp:cNvPr id="0" name=""/>
        <dsp:cNvSpPr/>
      </dsp:nvSpPr>
      <dsp:spPr>
        <a:xfrm>
          <a:off x="208388" y="142250"/>
          <a:ext cx="1289371" cy="137261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34229C-F1EA-4DCA-8864-4C2575FF4974}">
      <dsp:nvSpPr>
        <dsp:cNvPr id="0" name=""/>
        <dsp:cNvSpPr/>
      </dsp:nvSpPr>
      <dsp:spPr>
        <a:xfrm>
          <a:off x="0" y="1751339"/>
          <a:ext cx="6835451" cy="158373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mj-lt"/>
            </a:rPr>
            <a:t>On Twitter:</a:t>
          </a:r>
        </a:p>
        <a:p>
          <a:pPr marL="223838" lvl="1" indent="0" algn="l" defTabSz="1066800">
            <a:lnSpc>
              <a:spcPct val="90000"/>
            </a:lnSpc>
            <a:spcBef>
              <a:spcPct val="0"/>
            </a:spcBef>
            <a:spcAft>
              <a:spcPct val="15000"/>
            </a:spcAft>
            <a:buChar char="•"/>
          </a:pPr>
          <a:r>
            <a:rPr lang="en-US" sz="2400" kern="1200" dirty="0">
              <a:latin typeface="+mj-lt"/>
            </a:rPr>
            <a:t>@WSACouncil </a:t>
          </a:r>
        </a:p>
        <a:p>
          <a:pPr marL="223838" lvl="1" indent="0" algn="l" defTabSz="1066800">
            <a:lnSpc>
              <a:spcPct val="90000"/>
            </a:lnSpc>
            <a:spcBef>
              <a:spcPct val="0"/>
            </a:spcBef>
            <a:spcAft>
              <a:spcPct val="15000"/>
            </a:spcAft>
            <a:buChar char="•"/>
          </a:pPr>
          <a:r>
            <a:rPr lang="en-US" sz="2400" kern="1200" dirty="0">
              <a:latin typeface="+mj-lt"/>
            </a:rPr>
            <a:t>@Ready_Set_Grad</a:t>
          </a:r>
        </a:p>
      </dsp:txBody>
      <dsp:txXfrm>
        <a:off x="1525463" y="1751339"/>
        <a:ext cx="5309987" cy="1583733"/>
      </dsp:txXfrm>
    </dsp:sp>
    <dsp:sp modelId="{8C589259-8345-4660-9E55-F438BB95AB07}">
      <dsp:nvSpPr>
        <dsp:cNvPr id="0" name=""/>
        <dsp:cNvSpPr/>
      </dsp:nvSpPr>
      <dsp:spPr>
        <a:xfrm>
          <a:off x="158373" y="1900479"/>
          <a:ext cx="1367090" cy="126698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9000" b="-9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960BAA-C130-4144-9CAD-D50151064897}">
      <dsp:nvSpPr>
        <dsp:cNvPr id="0" name=""/>
        <dsp:cNvSpPr/>
      </dsp:nvSpPr>
      <dsp:spPr>
        <a:xfrm>
          <a:off x="0" y="3484212"/>
          <a:ext cx="6835451" cy="1583733"/>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mj-lt"/>
            </a:rPr>
            <a:t>On Facebook:</a:t>
          </a:r>
        </a:p>
        <a:p>
          <a:pPr marL="223838" lvl="1" indent="0" algn="l" defTabSz="1066800">
            <a:lnSpc>
              <a:spcPct val="90000"/>
            </a:lnSpc>
            <a:spcBef>
              <a:spcPct val="0"/>
            </a:spcBef>
            <a:spcAft>
              <a:spcPct val="15000"/>
            </a:spcAft>
            <a:buChar char="•"/>
          </a:pPr>
          <a:r>
            <a:rPr lang="en-US" sz="2400" kern="1200" dirty="0">
              <a:latin typeface="+mj-lt"/>
            </a:rPr>
            <a:t>www.facebook.com/WSACouncil</a:t>
          </a:r>
        </a:p>
        <a:p>
          <a:pPr marL="223838" lvl="1" indent="0" algn="l" defTabSz="1066800">
            <a:lnSpc>
              <a:spcPct val="90000"/>
            </a:lnSpc>
            <a:spcBef>
              <a:spcPct val="0"/>
            </a:spcBef>
            <a:spcAft>
              <a:spcPct val="15000"/>
            </a:spcAft>
            <a:buChar char="•"/>
          </a:pPr>
          <a:r>
            <a:rPr lang="en-US" sz="2400" kern="1200" dirty="0">
              <a:latin typeface="+mj-lt"/>
            </a:rPr>
            <a:t>www.facebook.com/ReadySetGrad</a:t>
          </a:r>
        </a:p>
      </dsp:txBody>
      <dsp:txXfrm>
        <a:off x="1525463" y="3484212"/>
        <a:ext cx="5309987" cy="1583733"/>
      </dsp:txXfrm>
    </dsp:sp>
    <dsp:sp modelId="{DF22EC87-A7B2-48AC-814C-4B991D8B2FB4}">
      <dsp:nvSpPr>
        <dsp:cNvPr id="0" name=""/>
        <dsp:cNvSpPr/>
      </dsp:nvSpPr>
      <dsp:spPr>
        <a:xfrm>
          <a:off x="131099" y="3629295"/>
          <a:ext cx="1367090" cy="126698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9000" b="-9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1DB7A-2623-4E40-8A97-21F71B94694E}">
      <dsp:nvSpPr>
        <dsp:cNvPr id="0" name=""/>
        <dsp:cNvSpPr/>
      </dsp:nvSpPr>
      <dsp:spPr>
        <a:xfrm>
          <a:off x="0" y="38679"/>
          <a:ext cx="5121910" cy="748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Pell Grant</a:t>
          </a:r>
        </a:p>
      </dsp:txBody>
      <dsp:txXfrm>
        <a:off x="36553" y="75232"/>
        <a:ext cx="5048804" cy="675694"/>
      </dsp:txXfrm>
    </dsp:sp>
    <dsp:sp modelId="{855489E8-F248-45DB-B8B1-75DDA1E139AD}">
      <dsp:nvSpPr>
        <dsp:cNvPr id="0" name=""/>
        <dsp:cNvSpPr/>
      </dsp:nvSpPr>
      <dsp:spPr>
        <a:xfrm>
          <a:off x="0" y="902679"/>
          <a:ext cx="5121910" cy="748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Federal</a:t>
          </a:r>
          <a:r>
            <a:rPr lang="en-US" sz="1900" kern="1200" dirty="0">
              <a:latin typeface="+mj-lt"/>
            </a:rPr>
            <a:t> </a:t>
          </a:r>
          <a:r>
            <a:rPr lang="en-US" sz="2400" kern="1200" dirty="0">
              <a:latin typeface="+mj-lt"/>
            </a:rPr>
            <a:t>Work-Study</a:t>
          </a:r>
        </a:p>
      </dsp:txBody>
      <dsp:txXfrm>
        <a:off x="36553" y="939232"/>
        <a:ext cx="5048804" cy="675694"/>
      </dsp:txXfrm>
    </dsp:sp>
    <dsp:sp modelId="{CD12BA3A-2F4C-4219-A6A1-F4EEC1981CEB}">
      <dsp:nvSpPr>
        <dsp:cNvPr id="0" name=""/>
        <dsp:cNvSpPr/>
      </dsp:nvSpPr>
      <dsp:spPr>
        <a:xfrm>
          <a:off x="0" y="1766679"/>
          <a:ext cx="5121910" cy="748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Unsubsidized/Subsidized Student Loans</a:t>
          </a:r>
        </a:p>
      </dsp:txBody>
      <dsp:txXfrm>
        <a:off x="36553" y="1803232"/>
        <a:ext cx="5048804" cy="675694"/>
      </dsp:txXfrm>
    </dsp:sp>
    <dsp:sp modelId="{5AB01CB7-F3BC-41D1-B5E8-A88309A4CF61}">
      <dsp:nvSpPr>
        <dsp:cNvPr id="0" name=""/>
        <dsp:cNvSpPr/>
      </dsp:nvSpPr>
      <dsp:spPr>
        <a:xfrm>
          <a:off x="0" y="2630679"/>
          <a:ext cx="5121910" cy="74880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Parent Loans</a:t>
          </a:r>
        </a:p>
      </dsp:txBody>
      <dsp:txXfrm>
        <a:off x="36553" y="2667232"/>
        <a:ext cx="5048804" cy="675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90C0F-8546-40EC-955C-8E30C8FA0D29}">
      <dsp:nvSpPr>
        <dsp:cNvPr id="0" name=""/>
        <dsp:cNvSpPr/>
      </dsp:nvSpPr>
      <dsp:spPr>
        <a:xfrm>
          <a:off x="0" y="9876"/>
          <a:ext cx="5162551" cy="94769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Washington College Grant </a:t>
          </a:r>
        </a:p>
        <a:p>
          <a:pPr marL="0" lvl="0" indent="0" algn="ctr" defTabSz="1066800" rtl="0">
            <a:lnSpc>
              <a:spcPct val="90000"/>
            </a:lnSpc>
            <a:spcBef>
              <a:spcPct val="0"/>
            </a:spcBef>
            <a:spcAft>
              <a:spcPct val="35000"/>
            </a:spcAft>
            <a:buNone/>
          </a:pPr>
          <a:r>
            <a:rPr lang="en-US" sz="2000" kern="1200" dirty="0">
              <a:latin typeface="+mj-lt"/>
            </a:rPr>
            <a:t>(formerly State Need Grant)</a:t>
          </a:r>
        </a:p>
      </dsp:txBody>
      <dsp:txXfrm>
        <a:off x="46263" y="56139"/>
        <a:ext cx="5070025" cy="855173"/>
      </dsp:txXfrm>
    </dsp:sp>
    <dsp:sp modelId="{D4F96D99-37BD-481E-BB4A-A5B6CDCAF097}">
      <dsp:nvSpPr>
        <dsp:cNvPr id="0" name=""/>
        <dsp:cNvSpPr/>
      </dsp:nvSpPr>
      <dsp:spPr>
        <a:xfrm>
          <a:off x="0" y="983496"/>
          <a:ext cx="5162551" cy="94769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mj-lt"/>
            </a:rPr>
            <a:t>College Bound Scholarship</a:t>
          </a:r>
        </a:p>
      </dsp:txBody>
      <dsp:txXfrm>
        <a:off x="46263" y="1029759"/>
        <a:ext cx="5070025" cy="855173"/>
      </dsp:txXfrm>
    </dsp:sp>
    <dsp:sp modelId="{FDCC5EB3-5440-4D22-8B0E-23E0348BED7D}">
      <dsp:nvSpPr>
        <dsp:cNvPr id="0" name=""/>
        <dsp:cNvSpPr/>
      </dsp:nvSpPr>
      <dsp:spPr>
        <a:xfrm>
          <a:off x="0" y="1957116"/>
          <a:ext cx="5162551" cy="94769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mj-lt"/>
            </a:rPr>
            <a:t>State Work-Study</a:t>
          </a:r>
        </a:p>
      </dsp:txBody>
      <dsp:txXfrm>
        <a:off x="46263" y="2003379"/>
        <a:ext cx="5070025" cy="855173"/>
      </dsp:txXfrm>
    </dsp:sp>
    <dsp:sp modelId="{86B1EE22-7404-4D82-9598-047F608C0404}">
      <dsp:nvSpPr>
        <dsp:cNvPr id="0" name=""/>
        <dsp:cNvSpPr/>
      </dsp:nvSpPr>
      <dsp:spPr>
        <a:xfrm>
          <a:off x="0" y="2930736"/>
          <a:ext cx="5162551" cy="94769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Passport to Careers</a:t>
          </a:r>
        </a:p>
      </dsp:txBody>
      <dsp:txXfrm>
        <a:off x="46263" y="2976999"/>
        <a:ext cx="5070025" cy="855173"/>
      </dsp:txXfrm>
    </dsp:sp>
    <dsp:sp modelId="{A80CE770-6EF5-4476-B603-24C453019235}">
      <dsp:nvSpPr>
        <dsp:cNvPr id="0" name=""/>
        <dsp:cNvSpPr/>
      </dsp:nvSpPr>
      <dsp:spPr>
        <a:xfrm>
          <a:off x="0" y="3904356"/>
          <a:ext cx="5162551" cy="947699"/>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mj-lt"/>
            </a:rPr>
            <a:t>Opportunity Grant</a:t>
          </a:r>
        </a:p>
      </dsp:txBody>
      <dsp:txXfrm>
        <a:off x="46263" y="3950619"/>
        <a:ext cx="5070025" cy="8551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A1D68-085B-42D2-9EF0-8CA01E1536AE}">
      <dsp:nvSpPr>
        <dsp:cNvPr id="0" name=""/>
        <dsp:cNvSpPr/>
      </dsp:nvSpPr>
      <dsp:spPr>
        <a:xfrm>
          <a:off x="0" y="0"/>
          <a:ext cx="7502617" cy="153237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w Cen MT" panose="020B0602020104020603" pitchFamily="34" charset="0"/>
            </a:rPr>
            <a:t>Early </a:t>
          </a:r>
          <a:r>
            <a:rPr lang="en-US" sz="2400" b="1" kern="1200" dirty="0">
              <a:latin typeface="Tw Cen MT" panose="020B0602020104020603" pitchFamily="34" charset="0"/>
            </a:rPr>
            <a:t>commitment</a:t>
          </a:r>
          <a:r>
            <a:rPr lang="en-US" sz="2400" kern="1200" dirty="0">
              <a:latin typeface="Tw Cen MT" panose="020B0602020104020603" pitchFamily="34" charset="0"/>
            </a:rPr>
            <a:t> of state financial aid to eligible 7</a:t>
          </a:r>
          <a:r>
            <a:rPr lang="en-US" sz="2400" kern="1200" baseline="30000" dirty="0">
              <a:latin typeface="Tw Cen MT" panose="020B0602020104020603" pitchFamily="34" charset="0"/>
            </a:rPr>
            <a:t>th</a:t>
          </a:r>
          <a:r>
            <a:rPr lang="en-US" sz="2400" kern="1200" dirty="0">
              <a:latin typeface="Tw Cen MT" panose="020B0602020104020603" pitchFamily="34" charset="0"/>
            </a:rPr>
            <a:t> </a:t>
          </a:r>
          <a:r>
            <a:rPr lang="en-US" sz="2400" b="1" kern="1200" dirty="0">
              <a:latin typeface="Tw Cen MT" panose="020B0602020104020603" pitchFamily="34" charset="0"/>
            </a:rPr>
            <a:t>and</a:t>
          </a:r>
          <a:r>
            <a:rPr lang="en-US" sz="2400" kern="1200" dirty="0">
              <a:latin typeface="Tw Cen MT" panose="020B0602020104020603" pitchFamily="34" charset="0"/>
            </a:rPr>
            <a:t> 8</a:t>
          </a:r>
          <a:r>
            <a:rPr lang="en-US" sz="2400" kern="1200" baseline="30000" dirty="0">
              <a:latin typeface="Tw Cen MT" panose="020B0602020104020603" pitchFamily="34" charset="0"/>
            </a:rPr>
            <a:t>th</a:t>
          </a:r>
          <a:r>
            <a:rPr lang="en-US" sz="2400" kern="1200" dirty="0">
              <a:latin typeface="Tw Cen MT" panose="020B0602020104020603" pitchFamily="34" charset="0"/>
            </a:rPr>
            <a:t> grade students who apply by June 30</a:t>
          </a:r>
          <a:r>
            <a:rPr lang="en-US" sz="2400" kern="1200" baseline="30000" dirty="0">
              <a:latin typeface="Tw Cen MT" panose="020B0602020104020603" pitchFamily="34" charset="0"/>
            </a:rPr>
            <a:t>th</a:t>
          </a:r>
          <a:r>
            <a:rPr lang="en-US" sz="2400" kern="1200" dirty="0">
              <a:latin typeface="Tw Cen MT" panose="020B0602020104020603" pitchFamily="34" charset="0"/>
            </a:rPr>
            <a:t> of 8</a:t>
          </a:r>
          <a:r>
            <a:rPr lang="en-US" sz="2400" kern="1200" baseline="30000" dirty="0">
              <a:latin typeface="Tw Cen MT" panose="020B0602020104020603" pitchFamily="34" charset="0"/>
            </a:rPr>
            <a:t>th</a:t>
          </a:r>
          <a:r>
            <a:rPr lang="en-US" sz="2400" kern="1200" dirty="0">
              <a:latin typeface="Tw Cen MT" panose="020B0602020104020603" pitchFamily="34" charset="0"/>
            </a:rPr>
            <a:t> grade.</a:t>
          </a:r>
        </a:p>
      </dsp:txBody>
      <dsp:txXfrm>
        <a:off x="1653760" y="0"/>
        <a:ext cx="5848856" cy="1532373"/>
      </dsp:txXfrm>
    </dsp:sp>
    <dsp:sp modelId="{A589AD2A-4A74-426E-91BE-9B39A72D2D88}">
      <dsp:nvSpPr>
        <dsp:cNvPr id="0" name=""/>
        <dsp:cNvSpPr/>
      </dsp:nvSpPr>
      <dsp:spPr>
        <a:xfrm>
          <a:off x="153237" y="153237"/>
          <a:ext cx="1500523" cy="1225898"/>
        </a:xfrm>
        <a:prstGeom prst="roundRect">
          <a:avLst>
            <a:gd name="adj" fmla="val 1000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A2DB17-2112-43FC-A132-9388CC70958C}">
      <dsp:nvSpPr>
        <dsp:cNvPr id="0" name=""/>
        <dsp:cNvSpPr/>
      </dsp:nvSpPr>
      <dsp:spPr>
        <a:xfrm>
          <a:off x="0" y="1685610"/>
          <a:ext cx="7502617" cy="153237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Tw Cen MT" panose="020B0602020104020603" pitchFamily="34" charset="0"/>
            </a:rPr>
            <a:t>Combines</a:t>
          </a:r>
          <a:r>
            <a:rPr lang="en-US" sz="2400" kern="1200" dirty="0">
              <a:latin typeface="Tw Cen MT" panose="020B0602020104020603" pitchFamily="34" charset="0"/>
            </a:rPr>
            <a:t> with other state financial aid to cover the average cost of tuition (at public rates), some fees, and a small book allowance = </a:t>
          </a:r>
          <a:r>
            <a:rPr lang="en-US" sz="2400" b="1" kern="1200" dirty="0">
              <a:latin typeface="Tw Cen MT" panose="020B0602020104020603" pitchFamily="34" charset="0"/>
            </a:rPr>
            <a:t>commitment. </a:t>
          </a:r>
          <a:endParaRPr lang="en-US" sz="2400" kern="1200" dirty="0">
            <a:latin typeface="Tw Cen MT" panose="020B0602020104020603" pitchFamily="34" charset="0"/>
          </a:endParaRPr>
        </a:p>
      </dsp:txBody>
      <dsp:txXfrm>
        <a:off x="1653760" y="1685610"/>
        <a:ext cx="5848856" cy="1532373"/>
      </dsp:txXfrm>
    </dsp:sp>
    <dsp:sp modelId="{3C518B8F-484F-482F-8D40-B5CAB51E65FE}">
      <dsp:nvSpPr>
        <dsp:cNvPr id="0" name=""/>
        <dsp:cNvSpPr/>
      </dsp:nvSpPr>
      <dsp:spPr>
        <a:xfrm>
          <a:off x="153237" y="1838848"/>
          <a:ext cx="1500523" cy="1225898"/>
        </a:xfrm>
        <a:prstGeom prst="roundRect">
          <a:avLst>
            <a:gd name="adj" fmla="val 1000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BB8750-7AEB-4CEE-8D21-AADC1C207532}">
      <dsp:nvSpPr>
        <dsp:cNvPr id="0" name=""/>
        <dsp:cNvSpPr/>
      </dsp:nvSpPr>
      <dsp:spPr>
        <a:xfrm>
          <a:off x="0" y="3371221"/>
          <a:ext cx="7502617" cy="153237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w Cen MT" panose="020B0602020104020603" pitchFamily="34" charset="0"/>
            </a:rPr>
            <a:t>Can be used at over </a:t>
          </a:r>
          <a:r>
            <a:rPr lang="en-US" sz="2400" b="1" kern="1200" dirty="0">
              <a:latin typeface="Tw Cen MT" panose="020B0602020104020603" pitchFamily="34" charset="0"/>
            </a:rPr>
            <a:t>60</a:t>
          </a:r>
          <a:r>
            <a:rPr lang="en-US" sz="2400" kern="1200" dirty="0">
              <a:latin typeface="Tw Cen MT" panose="020B0602020104020603" pitchFamily="34" charset="0"/>
            </a:rPr>
            <a:t> two- and four-year public and private colleges and universities. </a:t>
          </a:r>
        </a:p>
      </dsp:txBody>
      <dsp:txXfrm>
        <a:off x="1653760" y="3371221"/>
        <a:ext cx="5848856" cy="1532373"/>
      </dsp:txXfrm>
    </dsp:sp>
    <dsp:sp modelId="{284AE6AC-588C-41F5-9507-A1575D957F90}">
      <dsp:nvSpPr>
        <dsp:cNvPr id="0" name=""/>
        <dsp:cNvSpPr/>
      </dsp:nvSpPr>
      <dsp:spPr>
        <a:xfrm>
          <a:off x="153237" y="3524458"/>
          <a:ext cx="1500523" cy="1225898"/>
        </a:xfrm>
        <a:prstGeom prst="roundRect">
          <a:avLst>
            <a:gd name="adj" fmla="val 1000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50EA1-9FBD-453D-ACC2-A772BA55C55C}">
      <dsp:nvSpPr>
        <dsp:cNvPr id="0" name=""/>
        <dsp:cNvSpPr/>
      </dsp:nvSpPr>
      <dsp:spPr>
        <a:xfrm>
          <a:off x="3975" y="87666"/>
          <a:ext cx="3412504" cy="28080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182880" numCol="1" spcCol="1270" anchor="t" anchorCtr="0">
          <a:noAutofit/>
        </a:bodyPr>
        <a:lstStyle/>
        <a:p>
          <a:pPr marL="0" lvl="0" indent="0" algn="l" defTabSz="2133600">
            <a:lnSpc>
              <a:spcPct val="90000"/>
            </a:lnSpc>
            <a:spcBef>
              <a:spcPct val="0"/>
            </a:spcBef>
            <a:spcAft>
              <a:spcPct val="35000"/>
            </a:spcAft>
            <a:buNone/>
          </a:pPr>
          <a:r>
            <a:rPr lang="en-US" sz="4800" b="1" i="1" kern="1200" dirty="0">
              <a:latin typeface="Tw Cen MT" panose="020B0602020104020603" pitchFamily="34" charset="0"/>
            </a:rPr>
            <a:t>Step</a:t>
          </a:r>
          <a:r>
            <a:rPr lang="en-US" sz="6000" kern="1200" dirty="0"/>
            <a:t> </a:t>
          </a:r>
          <a:r>
            <a:rPr lang="en-US" sz="4800" b="1" i="1" kern="1200" dirty="0">
              <a:latin typeface="Tw Cen MT" panose="020B0602020104020603" pitchFamily="34" charset="0"/>
            </a:rPr>
            <a:t>One</a:t>
          </a:r>
        </a:p>
      </dsp:txBody>
      <dsp:txXfrm>
        <a:off x="3975" y="87666"/>
        <a:ext cx="3412504" cy="1365001"/>
      </dsp:txXfrm>
    </dsp:sp>
    <dsp:sp modelId="{D42AD493-D081-4404-AEFE-F056A8EB8991}">
      <dsp:nvSpPr>
        <dsp:cNvPr id="0" name=""/>
        <dsp:cNvSpPr/>
      </dsp:nvSpPr>
      <dsp:spPr>
        <a:xfrm>
          <a:off x="702921" y="1452667"/>
          <a:ext cx="3412504" cy="3744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02060A"/>
              </a:solidFill>
              <a:latin typeface="Tw Cen MT" panose="020B0602020104020603" pitchFamily="34" charset="0"/>
            </a:rPr>
            <a:t>Apply in middle school by end of 8</a:t>
          </a:r>
          <a:r>
            <a:rPr lang="en-US" sz="2400" kern="1200" baseline="0" dirty="0">
              <a:solidFill>
                <a:srgbClr val="02060A"/>
              </a:solidFill>
              <a:latin typeface="Tw Cen MT" panose="020B0602020104020603" pitchFamily="34" charset="0"/>
            </a:rPr>
            <a:t>th</a:t>
          </a:r>
          <a:r>
            <a:rPr lang="en-US" sz="2400" kern="1200" dirty="0">
              <a:solidFill>
                <a:srgbClr val="02060A"/>
              </a:solidFill>
              <a:latin typeface="Tw Cen MT" panose="020B0602020104020603" pitchFamily="34" charset="0"/>
            </a:rPr>
            <a:t> grade year. Some 9</a:t>
          </a:r>
          <a:r>
            <a:rPr lang="en-US" sz="2400" kern="1200" baseline="0" dirty="0">
              <a:solidFill>
                <a:srgbClr val="02060A"/>
              </a:solidFill>
              <a:latin typeface="Tw Cen MT" panose="020B0602020104020603" pitchFamily="34" charset="0"/>
            </a:rPr>
            <a:t>th</a:t>
          </a:r>
          <a:r>
            <a:rPr lang="en-US" sz="2400" kern="1200" dirty="0">
              <a:solidFill>
                <a:srgbClr val="02060A"/>
              </a:solidFill>
              <a:latin typeface="Tw Cen MT" panose="020B0602020104020603" pitchFamily="34" charset="0"/>
            </a:rPr>
            <a:t> graders may be eligible to apply. </a:t>
          </a:r>
        </a:p>
        <a:p>
          <a:pPr marL="228600" lvl="1" indent="-228600" algn="l" defTabSz="1066800">
            <a:lnSpc>
              <a:spcPct val="90000"/>
            </a:lnSpc>
            <a:spcBef>
              <a:spcPct val="0"/>
            </a:spcBef>
            <a:spcAft>
              <a:spcPct val="15000"/>
            </a:spcAft>
            <a:buChar char="•"/>
          </a:pPr>
          <a:r>
            <a:rPr lang="en-US" sz="2400" kern="1200" dirty="0">
              <a:solidFill>
                <a:srgbClr val="02060A"/>
              </a:solidFill>
              <a:latin typeface="Tw Cen MT" panose="020B0602020104020603" pitchFamily="34" charset="0"/>
            </a:rPr>
            <a:t>Meet income requirements. </a:t>
          </a:r>
        </a:p>
        <a:p>
          <a:pPr marL="228600" lvl="1" indent="-228600" algn="l" defTabSz="1066800">
            <a:lnSpc>
              <a:spcPct val="90000"/>
            </a:lnSpc>
            <a:spcBef>
              <a:spcPct val="0"/>
            </a:spcBef>
            <a:spcAft>
              <a:spcPct val="15000"/>
            </a:spcAft>
            <a:buChar char="•"/>
          </a:pPr>
          <a:r>
            <a:rPr lang="en-US" sz="2400" kern="1200" dirty="0">
              <a:solidFill>
                <a:srgbClr val="02060A"/>
              </a:solidFill>
              <a:latin typeface="Tw Cen MT" panose="020B0602020104020603" pitchFamily="34" charset="0"/>
            </a:rPr>
            <a:t>Foster Youth are auto-enrolled.</a:t>
          </a:r>
        </a:p>
      </dsp:txBody>
      <dsp:txXfrm>
        <a:off x="802870" y="1552616"/>
        <a:ext cx="3212606" cy="3544102"/>
      </dsp:txXfrm>
    </dsp:sp>
    <dsp:sp modelId="{E82F2CE7-4C1A-497F-BB88-DEF090CAF98F}">
      <dsp:nvSpPr>
        <dsp:cNvPr id="0" name=""/>
        <dsp:cNvSpPr/>
      </dsp:nvSpPr>
      <dsp:spPr>
        <a:xfrm>
          <a:off x="3933803" y="345359"/>
          <a:ext cx="1096725" cy="84961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a:p>
      </dsp:txBody>
      <dsp:txXfrm>
        <a:off x="3933803" y="515282"/>
        <a:ext cx="841841" cy="509768"/>
      </dsp:txXfrm>
    </dsp:sp>
    <dsp:sp modelId="{40E1B13B-2A28-4B8C-A623-EDD296FBB21D}">
      <dsp:nvSpPr>
        <dsp:cNvPr id="0" name=""/>
        <dsp:cNvSpPr/>
      </dsp:nvSpPr>
      <dsp:spPr>
        <a:xfrm>
          <a:off x="5485773" y="87666"/>
          <a:ext cx="3412504" cy="28080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182880" numCol="1" spcCol="1270" anchor="t" anchorCtr="0">
          <a:noAutofit/>
        </a:bodyPr>
        <a:lstStyle/>
        <a:p>
          <a:pPr marL="0" lvl="0" indent="0" algn="l" defTabSz="2133600">
            <a:lnSpc>
              <a:spcPct val="90000"/>
            </a:lnSpc>
            <a:spcBef>
              <a:spcPct val="0"/>
            </a:spcBef>
            <a:spcAft>
              <a:spcPct val="35000"/>
            </a:spcAft>
            <a:buNone/>
          </a:pPr>
          <a:r>
            <a:rPr lang="en-US" sz="4800" b="1" i="1" kern="1200" dirty="0">
              <a:latin typeface="Tw Cen MT" panose="020B0602020104020603" pitchFamily="34" charset="0"/>
            </a:rPr>
            <a:t>Step Two </a:t>
          </a:r>
          <a:endParaRPr lang="en-US" sz="4800" kern="1200" dirty="0">
            <a:latin typeface="Tw Cen MT" panose="020B0602020104020603" pitchFamily="34" charset="0"/>
          </a:endParaRPr>
        </a:p>
      </dsp:txBody>
      <dsp:txXfrm>
        <a:off x="5485773" y="87666"/>
        <a:ext cx="3412504" cy="1365001"/>
      </dsp:txXfrm>
    </dsp:sp>
    <dsp:sp modelId="{9918773F-4A5D-45FF-B7C2-BFD1C22A9343}">
      <dsp:nvSpPr>
        <dsp:cNvPr id="0" name=""/>
        <dsp:cNvSpPr/>
      </dsp:nvSpPr>
      <dsp:spPr>
        <a:xfrm>
          <a:off x="6184720" y="1452667"/>
          <a:ext cx="3412504" cy="37440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solidFill>
                <a:srgbClr val="02060A"/>
              </a:solidFill>
              <a:latin typeface="Tw Cen MT" panose="020B0602020104020603" pitchFamily="34" charset="0"/>
            </a:rPr>
            <a:t>Fulfill the College Bound Pledge.</a:t>
          </a:r>
        </a:p>
        <a:p>
          <a:pPr marL="228600" lvl="1" indent="-228600" algn="l" defTabSz="1066800">
            <a:lnSpc>
              <a:spcPct val="90000"/>
            </a:lnSpc>
            <a:spcBef>
              <a:spcPct val="0"/>
            </a:spcBef>
            <a:spcAft>
              <a:spcPct val="15000"/>
            </a:spcAft>
            <a:buChar char="•"/>
          </a:pPr>
          <a:r>
            <a:rPr lang="en-US" sz="2400" kern="1200" dirty="0">
              <a:solidFill>
                <a:srgbClr val="02060A"/>
              </a:solidFill>
              <a:latin typeface="Tw Cen MT" panose="020B0602020104020603" pitchFamily="34" charset="0"/>
            </a:rPr>
            <a:t>Meet income requirements. </a:t>
          </a:r>
        </a:p>
        <a:p>
          <a:pPr marL="228600" lvl="1" indent="-228600" algn="l" defTabSz="1066800">
            <a:lnSpc>
              <a:spcPct val="90000"/>
            </a:lnSpc>
            <a:spcBef>
              <a:spcPct val="0"/>
            </a:spcBef>
            <a:spcAft>
              <a:spcPct val="15000"/>
            </a:spcAft>
            <a:buChar char="•"/>
          </a:pPr>
          <a:r>
            <a:rPr lang="en-US" sz="2400" kern="1200" dirty="0">
              <a:solidFill>
                <a:srgbClr val="02060A"/>
              </a:solidFill>
              <a:latin typeface="Tw Cen MT" panose="020B0602020104020603" pitchFamily="34" charset="0"/>
            </a:rPr>
            <a:t>Be accepted to and attend an eligible college. </a:t>
          </a:r>
        </a:p>
      </dsp:txBody>
      <dsp:txXfrm>
        <a:off x="6284669" y="1552616"/>
        <a:ext cx="3212606" cy="35441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9D546-CC64-4505-B1CC-15024A040428}">
      <dsp:nvSpPr>
        <dsp:cNvPr id="0" name=""/>
        <dsp:cNvSpPr/>
      </dsp:nvSpPr>
      <dsp:spPr>
        <a:xfrm>
          <a:off x="53" y="11195"/>
          <a:ext cx="5084712" cy="950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latin typeface="Tw Cen MT"/>
              <a:ea typeface="+mn-ea"/>
              <a:cs typeface="+mn-cs"/>
            </a:rPr>
            <a:t>2019-20</a:t>
          </a:r>
          <a:endParaRPr lang="en-US" sz="2800" b="1" kern="1200" dirty="0">
            <a:latin typeface="Tw Cen MT"/>
            <a:ea typeface="+mn-ea"/>
            <a:cs typeface="+mn-cs"/>
          </a:endParaRPr>
        </a:p>
      </dsp:txBody>
      <dsp:txXfrm>
        <a:off x="53" y="11195"/>
        <a:ext cx="5084712" cy="950400"/>
      </dsp:txXfrm>
    </dsp:sp>
    <dsp:sp modelId="{F52313A6-6558-488F-AE41-9DD0E38C2AB8}">
      <dsp:nvSpPr>
        <dsp:cNvPr id="0" name=""/>
        <dsp:cNvSpPr/>
      </dsp:nvSpPr>
      <dsp:spPr>
        <a:xfrm>
          <a:off x="0" y="972791"/>
          <a:ext cx="5084712" cy="214856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ts val="600"/>
            </a:spcAft>
            <a:buChar char="•"/>
          </a:pPr>
          <a:r>
            <a:rPr lang="en-US" sz="2400" kern="1200" dirty="0">
              <a:latin typeface="Tw Cen MT"/>
              <a:ea typeface="+mn-ea"/>
              <a:cs typeface="+mn-cs"/>
            </a:rPr>
            <a:t>Additional funding to serve about 6,000 more students</a:t>
          </a:r>
        </a:p>
        <a:p>
          <a:pPr marL="228600" lvl="1" indent="-228600" algn="l" defTabSz="1066800">
            <a:lnSpc>
              <a:spcPct val="100000"/>
            </a:lnSpc>
            <a:spcBef>
              <a:spcPct val="0"/>
            </a:spcBef>
            <a:spcAft>
              <a:spcPts val="600"/>
            </a:spcAft>
            <a:buChar char="•"/>
          </a:pPr>
          <a:r>
            <a:rPr lang="en-US" sz="2400" kern="1200" dirty="0">
              <a:latin typeface="Tw Cen MT"/>
              <a:ea typeface="+mn-ea"/>
              <a:cs typeface="+mn-cs"/>
            </a:rPr>
            <a:t>Maximum award amounts increased to cover full tuition and fees at public rates</a:t>
          </a:r>
        </a:p>
      </dsp:txBody>
      <dsp:txXfrm>
        <a:off x="0" y="972791"/>
        <a:ext cx="5084712" cy="2148562"/>
      </dsp:txXfrm>
    </dsp:sp>
    <dsp:sp modelId="{1C02B901-AED0-4647-95FC-D55EAC9778D0}">
      <dsp:nvSpPr>
        <dsp:cNvPr id="0" name=""/>
        <dsp:cNvSpPr/>
      </dsp:nvSpPr>
      <dsp:spPr>
        <a:xfrm>
          <a:off x="5796624" y="11195"/>
          <a:ext cx="5084712" cy="950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a:latin typeface="Tw Cen MT"/>
              <a:ea typeface="+mn-ea"/>
              <a:cs typeface="+mn-cs"/>
            </a:rPr>
            <a:t>2020-21</a:t>
          </a:r>
          <a:endParaRPr lang="en-US" sz="2400" kern="1200" dirty="0">
            <a:latin typeface="Tw Cen MT"/>
            <a:ea typeface="+mn-ea"/>
            <a:cs typeface="+mn-cs"/>
          </a:endParaRPr>
        </a:p>
      </dsp:txBody>
      <dsp:txXfrm>
        <a:off x="5796624" y="11195"/>
        <a:ext cx="5084712" cy="950400"/>
      </dsp:txXfrm>
    </dsp:sp>
    <dsp:sp modelId="{D0E282B8-B0B4-4BE6-BC83-9FA48BA54598}">
      <dsp:nvSpPr>
        <dsp:cNvPr id="0" name=""/>
        <dsp:cNvSpPr/>
      </dsp:nvSpPr>
      <dsp:spPr>
        <a:xfrm>
          <a:off x="5796624" y="961595"/>
          <a:ext cx="5084712" cy="214856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ts val="600"/>
            </a:spcAft>
            <a:buChar char="•"/>
          </a:pPr>
          <a:r>
            <a:rPr lang="en-US" sz="2400" kern="1200" dirty="0">
              <a:latin typeface="Tw Cen MT"/>
              <a:ea typeface="+mn-ea"/>
              <a:cs typeface="+mn-cs"/>
            </a:rPr>
            <a:t>Guaranteed funding for eligible students</a:t>
          </a:r>
        </a:p>
        <a:p>
          <a:pPr marL="228600" lvl="1" indent="-228600" algn="l" defTabSz="1066800">
            <a:lnSpc>
              <a:spcPct val="100000"/>
            </a:lnSpc>
            <a:spcBef>
              <a:spcPct val="0"/>
            </a:spcBef>
            <a:spcAft>
              <a:spcPts val="600"/>
            </a:spcAft>
            <a:buChar char="•"/>
          </a:pPr>
          <a:r>
            <a:rPr lang="en-US" sz="2400" kern="1200" dirty="0">
              <a:latin typeface="Tw Cen MT"/>
              <a:ea typeface="+mn-ea"/>
              <a:cs typeface="+mn-cs"/>
            </a:rPr>
            <a:t>Expanded eligibility to 100% Median Family Income</a:t>
          </a:r>
        </a:p>
        <a:p>
          <a:pPr marL="228600" lvl="1" indent="-228600" algn="l" defTabSz="1066800">
            <a:lnSpc>
              <a:spcPct val="100000"/>
            </a:lnSpc>
            <a:spcBef>
              <a:spcPct val="0"/>
            </a:spcBef>
            <a:spcAft>
              <a:spcPts val="600"/>
            </a:spcAft>
            <a:buChar char="•"/>
          </a:pPr>
          <a:r>
            <a:rPr lang="en-US" sz="2400" kern="1200">
              <a:latin typeface="Tw Cen MT"/>
              <a:ea typeface="+mn-ea"/>
              <a:cs typeface="+mn-cs"/>
            </a:rPr>
            <a:t>Registered apprenticeships added</a:t>
          </a:r>
          <a:endParaRPr lang="en-US" sz="2400" kern="1200" dirty="0">
            <a:latin typeface="Tw Cen MT"/>
            <a:ea typeface="+mn-ea"/>
            <a:cs typeface="+mn-cs"/>
          </a:endParaRPr>
        </a:p>
      </dsp:txBody>
      <dsp:txXfrm>
        <a:off x="5796624" y="961595"/>
        <a:ext cx="5084712" cy="21485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76D78-6306-458B-A714-A5C57F9DBC1A}">
      <dsp:nvSpPr>
        <dsp:cNvPr id="0" name=""/>
        <dsp:cNvSpPr/>
      </dsp:nvSpPr>
      <dsp:spPr>
        <a:xfrm>
          <a:off x="1364" y="632907"/>
          <a:ext cx="5323150" cy="31938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dirty="0">
              <a:latin typeface="+mj-lt"/>
            </a:rPr>
            <a:t>An eligible student from a family of four making around $50,000 or less per year would receive a full award. </a:t>
          </a:r>
          <a:endParaRPr lang="en-US" sz="3800" kern="1200" dirty="0">
            <a:latin typeface="+mj-lt"/>
          </a:endParaRPr>
        </a:p>
      </dsp:txBody>
      <dsp:txXfrm>
        <a:off x="1364" y="632907"/>
        <a:ext cx="5323150" cy="3193890"/>
      </dsp:txXfrm>
    </dsp:sp>
    <dsp:sp modelId="{D3E4462E-6045-4A28-817A-E0BEE22B623A}">
      <dsp:nvSpPr>
        <dsp:cNvPr id="0" name=""/>
        <dsp:cNvSpPr/>
      </dsp:nvSpPr>
      <dsp:spPr>
        <a:xfrm>
          <a:off x="5856830" y="632907"/>
          <a:ext cx="5323150" cy="31938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i="0" kern="1200" dirty="0">
              <a:latin typeface="+mj-lt"/>
            </a:rPr>
            <a:t>Partial grants are available for families making up to the state’s median family income, around $97,000 per year. </a:t>
          </a:r>
          <a:endParaRPr lang="en-US" sz="3800" kern="1200" dirty="0">
            <a:latin typeface="+mj-lt"/>
          </a:endParaRPr>
        </a:p>
      </dsp:txBody>
      <dsp:txXfrm>
        <a:off x="5856830" y="632907"/>
        <a:ext cx="5323150" cy="31938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E61BE-0847-4FDE-8AB8-A750B2543EE6}">
      <dsp:nvSpPr>
        <dsp:cNvPr id="0" name=""/>
        <dsp:cNvSpPr/>
      </dsp:nvSpPr>
      <dsp:spPr>
        <a:xfrm>
          <a:off x="49" y="4468"/>
          <a:ext cx="4769430" cy="1238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Tw Cen MT" panose="020B0602020104020603" pitchFamily="34" charset="0"/>
            </a:rPr>
            <a:t>FAFSA</a:t>
          </a:r>
        </a:p>
      </dsp:txBody>
      <dsp:txXfrm>
        <a:off x="49" y="4468"/>
        <a:ext cx="4769430" cy="1238400"/>
      </dsp:txXfrm>
    </dsp:sp>
    <dsp:sp modelId="{14AEABD4-9E14-47D3-B6C5-BC6867EE1DB7}">
      <dsp:nvSpPr>
        <dsp:cNvPr id="0" name=""/>
        <dsp:cNvSpPr/>
      </dsp:nvSpPr>
      <dsp:spPr>
        <a:xfrm>
          <a:off x="49" y="1242868"/>
          <a:ext cx="4769430" cy="18885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Tw Cen MT" panose="020B0602020104020603" pitchFamily="34" charset="0"/>
            </a:rPr>
            <a:t>Free Application for Federal Student Aid</a:t>
          </a:r>
        </a:p>
        <a:p>
          <a:pPr marL="285750" lvl="1" indent="-285750" algn="l" defTabSz="1244600">
            <a:lnSpc>
              <a:spcPct val="90000"/>
            </a:lnSpc>
            <a:spcBef>
              <a:spcPct val="0"/>
            </a:spcBef>
            <a:spcAft>
              <a:spcPct val="15000"/>
            </a:spcAft>
            <a:buChar char="•"/>
          </a:pPr>
          <a:r>
            <a:rPr lang="en-US" sz="2800" kern="1200" dirty="0">
              <a:latin typeface="Tw Cen MT" panose="020B0602020104020603" pitchFamily="34" charset="0"/>
            </a:rPr>
            <a:t>FAFSA.gov</a:t>
          </a:r>
        </a:p>
      </dsp:txBody>
      <dsp:txXfrm>
        <a:off x="49" y="1242868"/>
        <a:ext cx="4769430" cy="1888560"/>
      </dsp:txXfrm>
    </dsp:sp>
    <dsp:sp modelId="{E8D16B93-82BB-4417-9D6A-BE7708DD5E5B}">
      <dsp:nvSpPr>
        <dsp:cNvPr id="0" name=""/>
        <dsp:cNvSpPr/>
      </dsp:nvSpPr>
      <dsp:spPr>
        <a:xfrm>
          <a:off x="5437200" y="4468"/>
          <a:ext cx="4769430" cy="1238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12928" tIns="178816" rIns="312928" bIns="178816"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Tw Cen MT" panose="020B0602020104020603" pitchFamily="34" charset="0"/>
            </a:rPr>
            <a:t>WASFA</a:t>
          </a:r>
        </a:p>
      </dsp:txBody>
      <dsp:txXfrm>
        <a:off x="5437200" y="4468"/>
        <a:ext cx="4769430" cy="1238400"/>
      </dsp:txXfrm>
    </dsp:sp>
    <dsp:sp modelId="{8E0F0E90-230F-4D92-B12C-4BB0B3A64D97}">
      <dsp:nvSpPr>
        <dsp:cNvPr id="0" name=""/>
        <dsp:cNvSpPr/>
      </dsp:nvSpPr>
      <dsp:spPr>
        <a:xfrm>
          <a:off x="5437200" y="1242868"/>
          <a:ext cx="4769430" cy="188856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latin typeface="Tw Cen MT" panose="020B0602020104020603" pitchFamily="34" charset="0"/>
            </a:rPr>
            <a:t>Washington Application for State Financial Aid</a:t>
          </a:r>
        </a:p>
        <a:p>
          <a:pPr marL="285750" lvl="1" indent="-285750" algn="l" defTabSz="1244600">
            <a:lnSpc>
              <a:spcPct val="90000"/>
            </a:lnSpc>
            <a:spcBef>
              <a:spcPct val="0"/>
            </a:spcBef>
            <a:spcAft>
              <a:spcPct val="15000"/>
            </a:spcAft>
            <a:buChar char="•"/>
          </a:pPr>
          <a:r>
            <a:rPr lang="en-US" sz="2800" kern="1200" dirty="0">
              <a:latin typeface="Tw Cen MT" panose="020B0602020104020603" pitchFamily="34" charset="0"/>
            </a:rPr>
            <a:t>ReadySetGrad.org/WASFA</a:t>
          </a:r>
        </a:p>
      </dsp:txBody>
      <dsp:txXfrm>
        <a:off x="5437200" y="1242868"/>
        <a:ext cx="4769430" cy="1888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63D5444-F62C-42C3-A75A-D9DBA807730F}" type="datetimeFigureOut">
              <a:rPr lang="en-US" smtClean="0"/>
              <a:t>1/31/2020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4A4F617-7A30-41D4-AB86-5D833C98E18B}" type="slidenum">
              <a:rPr lang="en-US" smtClean="0"/>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2CAA1FA-7B6A-47D2-8D61-F225D71B51FF}" type="datetimeFigureOut">
              <a:rPr lang="en-US" smtClean="0"/>
              <a:t>1/31/2020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B9A179D-2D27-49E2-B022-8EDDA2EFE682}" type="slidenum">
              <a:rPr lang="en-US" smtClean="0"/>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3065105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takeaway:</a:t>
            </a:r>
          </a:p>
          <a:p>
            <a:endParaRPr lang="en-US" dirty="0"/>
          </a:p>
          <a:p>
            <a:r>
              <a:rPr lang="en-US" dirty="0"/>
              <a:t>The Washington Student Achievement Council administers the </a:t>
            </a:r>
            <a:r>
              <a:rPr lang="en-US" b="1" dirty="0"/>
              <a:t>majority</a:t>
            </a:r>
            <a:r>
              <a:rPr lang="en-US" dirty="0"/>
              <a:t> of the state’s student financial aid programs, which are known collectively as </a:t>
            </a:r>
            <a:r>
              <a:rPr lang="en-US" i="1" dirty="0"/>
              <a:t>Opportunity Pathways</a:t>
            </a:r>
            <a:r>
              <a:rPr lang="en-US" dirty="0"/>
              <a:t>. These programs help tens of thousands of students annually earn college credits, certificates, and degrees.</a:t>
            </a:r>
          </a:p>
          <a:p>
            <a:endParaRPr lang="en-US" dirty="0"/>
          </a:p>
          <a:p>
            <a:r>
              <a:rPr lang="en-US" dirty="0"/>
              <a:t>Last program is administered by the SBCTC but is considered state aid. </a:t>
            </a:r>
          </a:p>
          <a:p>
            <a:endParaRPr lang="en-US" dirty="0"/>
          </a:p>
          <a:p>
            <a:r>
              <a:rPr lang="en-US" dirty="0" err="1"/>
              <a:t>TheWashBoard</a:t>
            </a:r>
            <a:r>
              <a:rPr lang="en-US" dirty="0"/>
              <a:t> – WA scholarship search engine. Last year over $40 million dollars in scholarships were listed on TWB. </a:t>
            </a:r>
          </a:p>
        </p:txBody>
      </p:sp>
      <p:sp>
        <p:nvSpPr>
          <p:cNvPr id="4" name="Slide Number Placeholder 3"/>
          <p:cNvSpPr>
            <a:spLocks noGrp="1"/>
          </p:cNvSpPr>
          <p:nvPr>
            <p:ph type="sldNum" sz="quarter" idx="10"/>
          </p:nvPr>
        </p:nvSpPr>
        <p:spPr/>
        <p:txBody>
          <a:bodyPr/>
          <a:lstStyle/>
          <a:p>
            <a:pPr defTabSz="931774">
              <a:defRPr/>
            </a:pPr>
            <a:fld id="{77542409-6A04-4DC6-AC3A-D3758287A8F2}" type="slidenum">
              <a:rPr lang="en-US">
                <a:solidFill>
                  <a:srgbClr val="595959"/>
                </a:solidFill>
                <a:latin typeface="Book Antiqua"/>
              </a:rPr>
              <a:pPr defTabSz="931774">
                <a:defRPr/>
              </a:pPr>
              <a:t>10</a:t>
            </a:fld>
            <a:endParaRPr lang="en-US">
              <a:solidFill>
                <a:srgbClr val="595959"/>
              </a:solidFill>
              <a:latin typeface="Book Antiqua"/>
            </a:endParaRPr>
          </a:p>
        </p:txBody>
      </p:sp>
    </p:spTree>
    <p:extLst>
      <p:ext uri="{BB962C8B-B14F-4D97-AF65-F5344CB8AC3E}">
        <p14:creationId xmlns:p14="http://schemas.microsoft.com/office/powerpoint/2010/main" val="2884759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Key </a:t>
            </a:r>
            <a:r>
              <a:rPr lang="en-US" dirty="0" err="1"/>
              <a:t>takeway</a:t>
            </a:r>
            <a:r>
              <a:rPr lang="en-US" dirty="0"/>
              <a:t>: You are probably familiar with College Bound and some of this but a good refresher. I’m going to give you some talking points to use with your students</a:t>
            </a:r>
          </a:p>
          <a:p>
            <a:r>
              <a:rPr lang="en-US" b="1" dirty="0"/>
              <a:t>CBS is still here and an important resource for students because:</a:t>
            </a:r>
          </a:p>
          <a:p>
            <a:pPr marL="174708" indent="-174708">
              <a:buFontTx/>
              <a:buChar char="-"/>
            </a:pPr>
            <a:r>
              <a:rPr lang="en-US" b="1" dirty="0"/>
              <a:t>Puts them in the pipeline for additional outreach and supports</a:t>
            </a:r>
          </a:p>
          <a:p>
            <a:pPr marL="174708" indent="-174708">
              <a:buFontTx/>
              <a:buChar char="-"/>
            </a:pPr>
            <a:r>
              <a:rPr lang="en-US" b="1" dirty="0"/>
              <a:t>Maximizes their potential state financial aid eligibility </a:t>
            </a:r>
          </a:p>
          <a:p>
            <a:endParaRPr lang="en-US" dirty="0"/>
          </a:p>
          <a:p>
            <a:r>
              <a:rPr lang="en-US" dirty="0"/>
              <a:t>Early</a:t>
            </a:r>
            <a:r>
              <a:rPr lang="en-US" baseline="0" dirty="0"/>
              <a:t> s</a:t>
            </a:r>
            <a:r>
              <a:rPr lang="en-US" dirty="0"/>
              <a:t>tate financial aid commitment to eligible students. CBS funds may come from different buckets of state financial aid (that were mentioned on the last slide), but those costs listed (tuition at public rates, small fees and book allowance will be covered)</a:t>
            </a:r>
          </a:p>
          <a:p>
            <a:endParaRPr lang="en-US" dirty="0"/>
          </a:p>
          <a:p>
            <a:r>
              <a:rPr lang="en-US" dirty="0"/>
              <a:t>Can be used for 4 year, 2 year, technical, vocational programs at over 60 schools in WA. </a:t>
            </a:r>
          </a:p>
          <a:p>
            <a:endParaRPr lang="en-US" dirty="0"/>
          </a:p>
          <a:p>
            <a:r>
              <a:rPr lang="en-US" dirty="0"/>
              <a:t>Since 2007, 300,000 students applied for the College Bound Scholarship.</a:t>
            </a:r>
          </a:p>
          <a:p>
            <a:endParaRPr lang="en-US" dirty="0"/>
          </a:p>
        </p:txBody>
      </p:sp>
      <p:sp>
        <p:nvSpPr>
          <p:cNvPr id="4" name="Slide Number Placeholder 3"/>
          <p:cNvSpPr>
            <a:spLocks noGrp="1"/>
          </p:cNvSpPr>
          <p:nvPr>
            <p:ph type="sldNum" sz="quarter" idx="10"/>
          </p:nvPr>
        </p:nvSpPr>
        <p:spPr/>
        <p:txBody>
          <a:bodyPr/>
          <a:lstStyle/>
          <a:p>
            <a:pPr defTabSz="931774">
              <a:defRPr/>
            </a:pPr>
            <a:fld id="{1B9A179D-2D27-49E2-B022-8EDDA2EFE682}" type="slidenum">
              <a:rPr lang="en-US">
                <a:solidFill>
                  <a:srgbClr val="595959"/>
                </a:solidFill>
                <a:latin typeface="Book Antiqua"/>
              </a:rPr>
              <a:pPr defTabSz="931774">
                <a:defRPr/>
              </a:pPr>
              <a:t>11</a:t>
            </a:fld>
            <a:endParaRPr lang="en-US" dirty="0">
              <a:solidFill>
                <a:srgbClr val="595959"/>
              </a:solidFill>
              <a:latin typeface="Book Antiqua"/>
            </a:endParaRPr>
          </a:p>
        </p:txBody>
      </p:sp>
    </p:spTree>
    <p:extLst>
      <p:ext uri="{BB962C8B-B14F-4D97-AF65-F5344CB8AC3E}">
        <p14:creationId xmlns:p14="http://schemas.microsoft.com/office/powerpoint/2010/main" val="3146114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latin typeface="Tw Cen MT" panose="020B0602020104020603" pitchFamily="34" charset="0"/>
              </a:rPr>
              <a:t>Key takeaway: CBS is a two step process</a:t>
            </a:r>
          </a:p>
          <a:p>
            <a:pPr lvl="0"/>
            <a:endParaRPr lang="en-US" dirty="0">
              <a:latin typeface="Tw Cen MT" panose="020B0602020104020603" pitchFamily="34" charset="0"/>
            </a:endParaRPr>
          </a:p>
          <a:p>
            <a:pPr lvl="0"/>
            <a:r>
              <a:rPr lang="en-US" dirty="0">
                <a:latin typeface="Tw Cen MT" panose="020B0602020104020603" pitchFamily="34" charset="0"/>
              </a:rPr>
              <a:t>Step 1: Complete that app, or auto-enrolled if in state foster care. You may have heard there was a bill this last session about MS counselors signing for parents that are unreachable, if you have more questions let WSAC know. Also, new this year (and we’ll talk about next) some 9</a:t>
            </a:r>
            <a:r>
              <a:rPr lang="en-US" baseline="30000" dirty="0">
                <a:latin typeface="Tw Cen MT" panose="020B0602020104020603" pitchFamily="34" charset="0"/>
              </a:rPr>
              <a:t>th</a:t>
            </a:r>
            <a:r>
              <a:rPr lang="en-US" dirty="0">
                <a:latin typeface="Tw Cen MT" panose="020B0602020104020603" pitchFamily="34" charset="0"/>
              </a:rPr>
              <a:t> graders may be eligible to apply. </a:t>
            </a:r>
          </a:p>
          <a:p>
            <a:pPr lvl="0"/>
            <a:endParaRPr lang="en-US" dirty="0">
              <a:latin typeface="Tw Cen MT" panose="020B0602020104020603" pitchFamily="34" charset="0"/>
            </a:endParaRPr>
          </a:p>
          <a:p>
            <a:pPr lvl="0"/>
            <a:r>
              <a:rPr lang="en-US" dirty="0">
                <a:latin typeface="Tw Cen MT" panose="020B0602020104020603" pitchFamily="34" charset="0"/>
              </a:rPr>
              <a:t>Step 2:</a:t>
            </a:r>
          </a:p>
          <a:p>
            <a:pPr lvl="0"/>
            <a:r>
              <a:rPr lang="en-US" dirty="0">
                <a:latin typeface="Tw Cen MT" panose="020B0602020104020603" pitchFamily="34" charset="0"/>
              </a:rPr>
              <a:t>- Fulfill the College Bound Pledge in high school (Grad from WA HS or homeschool program…2.0 GPA and no felonies)</a:t>
            </a:r>
          </a:p>
          <a:p>
            <a:pPr lvl="0"/>
            <a:r>
              <a:rPr lang="en-US" dirty="0">
                <a:latin typeface="Tw Cen MT" panose="020B0602020104020603" pitchFamily="34" charset="0"/>
              </a:rPr>
              <a:t>	</a:t>
            </a:r>
            <a:r>
              <a:rPr lang="en-US" b="1" dirty="0">
                <a:latin typeface="Tw Cen MT" panose="020B0602020104020603" pitchFamily="34" charset="0"/>
              </a:rPr>
              <a:t>additional note if asked about how do we know if they have a felony? </a:t>
            </a:r>
            <a:r>
              <a:rPr lang="en-US" dirty="0">
                <a:latin typeface="Tw Cen MT" panose="020B0602020104020603" pitchFamily="34" charset="0"/>
              </a:rPr>
              <a:t>WSAC has a review process that looks at public record searches and Washington State Patrol records to confirm a student’s eligibility. </a:t>
            </a:r>
          </a:p>
          <a:p>
            <a:pPr lvl="0"/>
            <a:r>
              <a:rPr lang="en-US" dirty="0">
                <a:latin typeface="Tw Cen MT" panose="020B0602020104020603" pitchFamily="34" charset="0"/>
              </a:rPr>
              <a:t>- Meet income requirements; verified by the college using information from FAFSA or WASFA </a:t>
            </a:r>
          </a:p>
          <a:p>
            <a:pPr lvl="0"/>
            <a:r>
              <a:rPr lang="en-US" dirty="0">
                <a:latin typeface="Tw Cen MT" panose="020B0602020104020603" pitchFamily="34" charset="0"/>
              </a:rPr>
              <a:t>- Be accepted to and attend an eligible college within one year of graduating high school (i.e. they have 5 years after graduating high school to use 4 years of funds – up to a bachelor’s degree- can’t use for grad school)</a:t>
            </a:r>
          </a:p>
          <a:p>
            <a:endParaRPr lang="en-US" dirty="0"/>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12</a:t>
            </a:fld>
            <a:endParaRPr lang="en-US"/>
          </a:p>
        </p:txBody>
      </p:sp>
    </p:spTree>
    <p:extLst>
      <p:ext uri="{BB962C8B-B14F-4D97-AF65-F5344CB8AC3E}">
        <p14:creationId xmlns:p14="http://schemas.microsoft.com/office/powerpoint/2010/main" val="80632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13</a:t>
            </a:fld>
            <a:endParaRPr lang="en-US"/>
          </a:p>
        </p:txBody>
      </p:sp>
    </p:spTree>
    <p:extLst>
      <p:ext uri="{BB962C8B-B14F-4D97-AF65-F5344CB8AC3E}">
        <p14:creationId xmlns:p14="http://schemas.microsoft.com/office/powerpoint/2010/main" val="3941698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More money for more students for more programs. </a:t>
            </a:r>
          </a:p>
        </p:txBody>
      </p:sp>
      <p:sp>
        <p:nvSpPr>
          <p:cNvPr id="4" name="Slide Number Placeholder 3"/>
          <p:cNvSpPr>
            <a:spLocks noGrp="1"/>
          </p:cNvSpPr>
          <p:nvPr>
            <p:ph type="sldNum" sz="quarter" idx="10"/>
          </p:nvPr>
        </p:nvSpPr>
        <p:spPr/>
        <p:txBody>
          <a:bodyPr/>
          <a:lstStyle/>
          <a:p>
            <a:fld id="{1B9A179D-2D27-49E2-B022-8EDDA2EFE682}" type="slidenum">
              <a:rPr lang="en-US" smtClean="0"/>
              <a:t>14</a:t>
            </a:fld>
            <a:endParaRPr lang="en-US"/>
          </a:p>
        </p:txBody>
      </p:sp>
    </p:spTree>
    <p:extLst>
      <p:ext uri="{BB962C8B-B14F-4D97-AF65-F5344CB8AC3E}">
        <p14:creationId xmlns:p14="http://schemas.microsoft.com/office/powerpoint/2010/main" val="1221694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make clear it can be used at both public and private institutions as well as other key messages. </a:t>
            </a:r>
          </a:p>
          <a:p>
            <a:endParaRPr lang="en-US" dirty="0"/>
          </a:p>
          <a:p>
            <a:pPr marL="171450" indent="-171450">
              <a:buFontTx/>
              <a:buChar char="-"/>
            </a:pPr>
            <a:r>
              <a:rPr lang="en-US" dirty="0"/>
              <a:t>Washington College Grant,</a:t>
            </a:r>
            <a:r>
              <a:rPr lang="en-US" baseline="0" dirty="0"/>
              <a:t> formerly State Need Grant….</a:t>
            </a:r>
            <a:endParaRPr lang="en-US" dirty="0"/>
          </a:p>
          <a:p>
            <a:pPr marL="171450" indent="-171450">
              <a:buFontTx/>
              <a:buChar char="-"/>
            </a:pPr>
            <a:r>
              <a:rPr lang="en-US" dirty="0"/>
              <a:t>Two-year</a:t>
            </a:r>
            <a:r>
              <a:rPr lang="en-US" baseline="0" dirty="0"/>
              <a:t> phase in of the program</a:t>
            </a:r>
          </a:p>
          <a:p>
            <a:pPr marL="171450" indent="-171450">
              <a:buFontTx/>
              <a:buChar char="-"/>
            </a:pPr>
            <a:r>
              <a:rPr lang="en-US" baseline="0" dirty="0"/>
              <a:t>More students served in 2019-20 (now)</a:t>
            </a:r>
          </a:p>
          <a:p>
            <a:pPr marL="171450" indent="-171450">
              <a:buFontTx/>
              <a:buChar char="-"/>
            </a:pPr>
            <a:r>
              <a:rPr lang="en-US" baseline="0" dirty="0"/>
              <a:t>Guaranteed funding for eligible students in 2020-21</a:t>
            </a:r>
          </a:p>
          <a:p>
            <a:pPr marL="171450" indent="-171450">
              <a:buFontTx/>
              <a:buChar char="-"/>
            </a:pPr>
            <a:r>
              <a:rPr lang="en-US" baseline="0" dirty="0"/>
              <a:t>Expanded income eligibility </a:t>
            </a:r>
          </a:p>
          <a:p>
            <a:pPr marL="171450" indent="-171450">
              <a:buFontTx/>
              <a:buChar char="-"/>
            </a:pPr>
            <a:r>
              <a:rPr lang="en-US" baseline="0" dirty="0"/>
              <a:t>Registered Apprenticeships will be included (more info to come on that)</a:t>
            </a:r>
          </a:p>
          <a:p>
            <a:pPr marL="171450" indent="-171450">
              <a:buFontTx/>
              <a:buChar char="-"/>
            </a:pPr>
            <a:r>
              <a:rPr lang="en-US" baseline="0" dirty="0"/>
              <a:t>Can be used at over 60 public and private colleges and universities </a:t>
            </a:r>
          </a:p>
          <a:p>
            <a:pPr marL="171450" indent="-171450">
              <a:buFontTx/>
              <a:buChar char="-"/>
            </a:pPr>
            <a:endParaRPr lang="en-US" dirty="0"/>
          </a:p>
          <a:p>
            <a:endParaRPr lang="en-US" dirty="0"/>
          </a:p>
          <a:p>
            <a:endParaRPr lang="en-US" dirty="0"/>
          </a:p>
          <a:p>
            <a:r>
              <a:rPr lang="en-US" u="sng" dirty="0"/>
              <a:t>If people ask follow up questions:</a:t>
            </a:r>
          </a:p>
          <a:p>
            <a:pPr marL="342900" marR="0" lvl="0" indent="-342900">
              <a:spcBef>
                <a:spcPts val="600"/>
              </a:spcBef>
              <a:spcAft>
                <a:spcPts val="0"/>
              </a:spcAft>
              <a:buFont typeface="+mj-lt"/>
              <a:buAutoNum type="arabicPeriod"/>
            </a:pPr>
            <a:r>
              <a:rPr lang="en-US" sz="1200" dirty="0">
                <a:effectLst/>
                <a:latin typeface="Tw Cen MT" panose="020B0602020104020603" pitchFamily="34" charset="0"/>
                <a:ea typeface="Times New Roman" panose="02020603050405020304" pitchFamily="18" charset="0"/>
              </a:rPr>
              <a:t>Any education after high school—college, apprenticeship, or other training—expands career options and increases earning potential.</a:t>
            </a:r>
            <a:endParaRPr lang="en-US" sz="1100" dirty="0">
              <a:effectLst/>
              <a:latin typeface="Calibri" panose="020F0502020204030204" pitchFamily="34" charset="0"/>
              <a:ea typeface="Calibri" panose="020F0502020204030204" pitchFamily="34" charset="0"/>
            </a:endParaRPr>
          </a:p>
          <a:p>
            <a:pPr marL="342900" marR="0" lvl="0" indent="-342900">
              <a:spcBef>
                <a:spcPts val="600"/>
              </a:spcBef>
              <a:spcAft>
                <a:spcPts val="0"/>
              </a:spcAft>
              <a:buFont typeface="+mj-lt"/>
              <a:buAutoNum type="arabicPeriod"/>
            </a:pPr>
            <a:r>
              <a:rPr lang="en-US" sz="1200" dirty="0">
                <a:effectLst/>
                <a:latin typeface="Tw Cen MT" panose="020B0602020104020603" pitchFamily="34" charset="0"/>
                <a:ea typeface="Times New Roman" panose="02020603050405020304" pitchFamily="18" charset="0"/>
              </a:rPr>
              <a:t>There are affordable college and career training opportunities for everyone. The first, best step is to apply for financial aid. Completing a FAFSA or WASFA financial aid application is vital to maximizing options after high school, and can help sustain families through career changes later in life.</a:t>
            </a:r>
            <a:endParaRPr lang="en-US" sz="1100" dirty="0">
              <a:effectLst/>
              <a:latin typeface="Calibri" panose="020F0502020204030204" pitchFamily="34" charset="0"/>
              <a:ea typeface="Calibri" panose="020F0502020204030204" pitchFamily="34" charset="0"/>
            </a:endParaRPr>
          </a:p>
          <a:p>
            <a:pPr marL="342900" marR="0" lvl="0" indent="-342900">
              <a:spcBef>
                <a:spcPts val="600"/>
              </a:spcBef>
              <a:spcAft>
                <a:spcPts val="0"/>
              </a:spcAft>
              <a:buFont typeface="+mj-lt"/>
              <a:buAutoNum type="arabicPeriod"/>
            </a:pPr>
            <a:r>
              <a:rPr lang="en-US" sz="1200" dirty="0">
                <a:effectLst/>
                <a:latin typeface="Tw Cen MT" panose="020B0602020104020603" pitchFamily="34" charset="0"/>
                <a:ea typeface="Times New Roman" panose="02020603050405020304" pitchFamily="18" charset="0"/>
              </a:rPr>
              <a:t>With the new Washington College Grant, Washington State has made a groundbreaking commitment to financial aid for low- and middle-income people of all ages.</a:t>
            </a:r>
            <a:endParaRPr lang="en-US" sz="1100" dirty="0">
              <a:effectLst/>
              <a:latin typeface="Calibri" panose="020F0502020204030204" pitchFamily="34" charset="0"/>
              <a:ea typeface="Calibri" panose="020F0502020204030204" pitchFamily="34" charset="0"/>
            </a:endParaRPr>
          </a:p>
          <a:p>
            <a:pPr marL="342900" marR="0" lvl="0" indent="-342900">
              <a:spcBef>
                <a:spcPts val="600"/>
              </a:spcBef>
              <a:spcAft>
                <a:spcPts val="0"/>
              </a:spcAft>
              <a:buFont typeface="+mj-lt"/>
              <a:buAutoNum type="arabicPeriod"/>
            </a:pPr>
            <a:r>
              <a:rPr lang="en-US" sz="1200" b="1" dirty="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rPr>
              <a:t>The new Washington College Grant gives more money to more students for more kinds of postsecondary education.</a:t>
            </a:r>
            <a:endParaRPr lang="en-US" sz="1000" b="1" dirty="0">
              <a:solidFill>
                <a:srgbClr val="000000"/>
              </a:solidFill>
              <a:effectLst/>
              <a:latin typeface="Tw Cen MT" panose="020B0602020104020603" pitchFamily="34" charset="0"/>
              <a:ea typeface="Times New Roman" panose="02020603050405020304" pitchFamily="18" charset="0"/>
              <a:cs typeface="Times New Roman" panose="02020603050405020304" pitchFamily="18" charset="0"/>
            </a:endParaRPr>
          </a:p>
          <a:p>
            <a:pPr marL="342900" marR="0" lvl="0" indent="-342900">
              <a:spcBef>
                <a:spcPts val="600"/>
              </a:spcBef>
              <a:spcAft>
                <a:spcPts val="0"/>
              </a:spcAft>
              <a:buFont typeface="+mj-lt"/>
              <a:buAutoNum type="arabicPeriod"/>
            </a:pPr>
            <a:r>
              <a:rPr lang="en-US" sz="1200" b="1" dirty="0">
                <a:solidFill>
                  <a:srgbClr val="111111"/>
                </a:solidFill>
                <a:effectLst/>
                <a:latin typeface="Calibri" panose="020F0502020204030204" pitchFamily="34" charset="0"/>
                <a:ea typeface="Times New Roman" panose="02020603050405020304" pitchFamily="18" charset="0"/>
              </a:rPr>
              <a:t>For a family of four making around $50,000 or less per year, Washington College Grant will cover full tuition at any in-state public college or university, or provide a comparable amount toward tuition and other education-related costs at an approved private college or career training program. Partial grants are available for families making up to the state’s median family income, around $97,000 per year.</a:t>
            </a:r>
            <a:endParaRPr lang="en-US" sz="1100" dirty="0">
              <a:effectLst/>
              <a:latin typeface="Calibri" panose="020F0502020204030204" pitchFamily="34" charset="0"/>
              <a:ea typeface="Calibri" panose="020F0502020204030204" pitchFamily="34" charset="0"/>
            </a:endParaRPr>
          </a:p>
          <a:p>
            <a:pPr marL="342900" marR="0" lvl="0" indent="-342900">
              <a:spcBef>
                <a:spcPts val="600"/>
              </a:spcBef>
              <a:spcAft>
                <a:spcPts val="0"/>
              </a:spcAft>
              <a:buFont typeface="+mj-lt"/>
              <a:buAutoNum type="arabicPeriod"/>
            </a:pPr>
            <a:r>
              <a:rPr lang="en-US" sz="1200" dirty="0">
                <a:effectLst/>
                <a:latin typeface="Tw Cen MT" panose="020B0602020104020603" pitchFamily="34" charset="0"/>
                <a:ea typeface="Times New Roman" panose="02020603050405020304" pitchFamily="18" charset="0"/>
              </a:rPr>
              <a:t>From welding to nursing, from English to computer science—whether 18-month apprenticeship or 4-year college degree—whatever the goal, Washington College Grant can help.</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solidFill>
                  <a:srgbClr val="1F497D"/>
                </a:solidFill>
                <a:effectLst/>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endParaRPr lang="en-US" u="sng" dirty="0"/>
          </a:p>
        </p:txBody>
      </p:sp>
      <p:sp>
        <p:nvSpPr>
          <p:cNvPr id="4" name="Slide Number Placeholder 3"/>
          <p:cNvSpPr>
            <a:spLocks noGrp="1"/>
          </p:cNvSpPr>
          <p:nvPr>
            <p:ph type="sldNum" sz="quarter" idx="10"/>
          </p:nvPr>
        </p:nvSpPr>
        <p:spPr/>
        <p:txBody>
          <a:bodyPr/>
          <a:lstStyle/>
          <a:p>
            <a:fld id="{1B9A179D-2D27-49E2-B022-8EDDA2EFE682}" type="slidenum">
              <a:rPr lang="en-US" smtClean="0"/>
              <a:t>15</a:t>
            </a:fld>
            <a:endParaRPr lang="en-US"/>
          </a:p>
        </p:txBody>
      </p:sp>
    </p:spTree>
    <p:extLst>
      <p:ext uri="{BB962C8B-B14F-4D97-AF65-F5344CB8AC3E}">
        <p14:creationId xmlns:p14="http://schemas.microsoft.com/office/powerpoint/2010/main" val="398555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16</a:t>
            </a:fld>
            <a:endParaRPr lang="en-US"/>
          </a:p>
        </p:txBody>
      </p:sp>
    </p:spTree>
    <p:extLst>
      <p:ext uri="{BB962C8B-B14F-4D97-AF65-F5344CB8AC3E}">
        <p14:creationId xmlns:p14="http://schemas.microsoft.com/office/powerpoint/2010/main" val="405021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 sense of income ranges and award rates and two year roll-out. </a:t>
            </a:r>
          </a:p>
        </p:txBody>
      </p:sp>
      <p:sp>
        <p:nvSpPr>
          <p:cNvPr id="4" name="Slide Number Placeholder 3"/>
          <p:cNvSpPr>
            <a:spLocks noGrp="1"/>
          </p:cNvSpPr>
          <p:nvPr>
            <p:ph type="sldNum" sz="quarter" idx="10"/>
          </p:nvPr>
        </p:nvSpPr>
        <p:spPr/>
        <p:txBody>
          <a:bodyPr/>
          <a:lstStyle/>
          <a:p>
            <a:fld id="{73F8A923-6FAF-4BF6-B722-2C50C28D6CB2}" type="slidenum">
              <a:rPr lang="en-US" smtClean="0"/>
              <a:t>17</a:t>
            </a:fld>
            <a:endParaRPr lang="en-US" dirty="0"/>
          </a:p>
        </p:txBody>
      </p:sp>
    </p:spTree>
    <p:extLst>
      <p:ext uri="{BB962C8B-B14F-4D97-AF65-F5344CB8AC3E}">
        <p14:creationId xmlns:p14="http://schemas.microsoft.com/office/powerpoint/2010/main" val="3953762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18</a:t>
            </a:fld>
            <a:endParaRPr lang="en-US"/>
          </a:p>
        </p:txBody>
      </p:sp>
    </p:spTree>
    <p:extLst>
      <p:ext uri="{BB962C8B-B14F-4D97-AF65-F5344CB8AC3E}">
        <p14:creationId xmlns:p14="http://schemas.microsoft.com/office/powerpoint/2010/main" val="4249541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Only complete one application.</a:t>
            </a:r>
          </a:p>
          <a:p>
            <a:endParaRPr lang="en-US" dirty="0"/>
          </a:p>
          <a:p>
            <a:r>
              <a:rPr lang="en-US" dirty="0"/>
              <a:t>Fill out the FAFSA if you are eligible for federal aid (i.e. US citizen/permanent resident) and this will also be used to determine state aid eligibility </a:t>
            </a:r>
          </a:p>
          <a:p>
            <a:endParaRPr lang="en-US" dirty="0"/>
          </a:p>
          <a:p>
            <a:r>
              <a:rPr lang="en-US" dirty="0"/>
              <a:t>If you are ineligible for federal aid due to immigration status but you are eligible for a state financial aid program (i.e. are an undocumented student), complete the WASFA. </a:t>
            </a:r>
          </a:p>
          <a:p>
            <a:r>
              <a:rPr lang="en-US" u="sng" dirty="0"/>
              <a:t>Additional info: </a:t>
            </a:r>
          </a:p>
          <a:p>
            <a:r>
              <a:rPr lang="en-US" dirty="0"/>
              <a:t>WASFA for college aid: If a student doesn’t meet residency eligibility for WCG, or doesn’t have a CBS app…not really eligible for state aid, a college (typically 4 year privates) may need an EFC for school scholarships. </a:t>
            </a:r>
          </a:p>
        </p:txBody>
      </p:sp>
      <p:sp>
        <p:nvSpPr>
          <p:cNvPr id="4" name="Slide Number Placeholder 3"/>
          <p:cNvSpPr>
            <a:spLocks noGrp="1"/>
          </p:cNvSpPr>
          <p:nvPr>
            <p:ph type="sldNum" sz="quarter" idx="10"/>
          </p:nvPr>
        </p:nvSpPr>
        <p:spPr/>
        <p:txBody>
          <a:bodyPr/>
          <a:lstStyle/>
          <a:p>
            <a:fld id="{77542409-6A04-4DC6-AC3A-D3758287A8F2}" type="slidenum">
              <a:rPr lang="en-US" smtClean="0"/>
              <a:t>19</a:t>
            </a:fld>
            <a:endParaRPr lang="en-US"/>
          </a:p>
        </p:txBody>
      </p:sp>
    </p:spTree>
    <p:extLst>
      <p:ext uri="{BB962C8B-B14F-4D97-AF65-F5344CB8AC3E}">
        <p14:creationId xmlns:p14="http://schemas.microsoft.com/office/powerpoint/2010/main" val="2176730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0D027771-A5CF-4A09-9896-ADE9397A25CC}" type="slidenum">
              <a:rPr lang="en-US">
                <a:solidFill>
                  <a:prstClr val="black"/>
                </a:solidFill>
                <a:latin typeface="Calibri" panose="020F0502020204030204"/>
              </a:rPr>
              <a:pPr defTabSz="931774">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512684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Notes: </a:t>
            </a:r>
          </a:p>
          <a:p>
            <a:pPr defTabSz="931774">
              <a:defRPr/>
            </a:pPr>
            <a:r>
              <a:rPr lang="en-US" b="1" dirty="0"/>
              <a:t>2020-21 FAFSA and WASFA available October 1, 2019 </a:t>
            </a:r>
            <a:r>
              <a:rPr lang="en-US" sz="1100" dirty="0"/>
              <a:t>(coincides with admissions applications)</a:t>
            </a:r>
            <a:br>
              <a:rPr lang="en-US" i="0" dirty="0"/>
            </a:br>
            <a:r>
              <a:rPr lang="en-US" dirty="0">
                <a:solidFill>
                  <a:schemeClr val="bg2">
                    <a:lumMod val="50000"/>
                  </a:schemeClr>
                </a:solidFill>
              </a:rPr>
              <a:t>Families use 2018 taxes</a:t>
            </a:r>
          </a:p>
          <a:p>
            <a:pPr defTabSz="931774">
              <a:defRPr/>
            </a:pPr>
            <a:endParaRPr lang="en-US" dirty="0"/>
          </a:p>
          <a:p>
            <a:pPr defTabSz="931774">
              <a:defRPr/>
            </a:pPr>
            <a:r>
              <a:rPr lang="en-US" dirty="0"/>
              <a:t>Apply as early as possible to maximize financial aid opportunities. Some programs, such as the Washington College Grant (formerly the State Need Grant) are not fully funded at this time which means some eligible students may not receive funding. </a:t>
            </a:r>
            <a:endParaRPr lang="en-US" dirty="0">
              <a:solidFill>
                <a:schemeClr val="bg2">
                  <a:lumMod val="50000"/>
                </a:schemeClr>
              </a:solidFill>
            </a:endParaRPr>
          </a:p>
        </p:txBody>
      </p:sp>
      <p:sp>
        <p:nvSpPr>
          <p:cNvPr id="4" name="Slide Number Placeholder 3"/>
          <p:cNvSpPr>
            <a:spLocks noGrp="1"/>
          </p:cNvSpPr>
          <p:nvPr>
            <p:ph type="sldNum" sz="quarter" idx="10"/>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2236281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21</a:t>
            </a:fld>
            <a:endParaRPr lang="en-US"/>
          </a:p>
        </p:txBody>
      </p:sp>
    </p:spTree>
    <p:extLst>
      <p:ext uri="{BB962C8B-B14F-4D97-AF65-F5344CB8AC3E}">
        <p14:creationId xmlns:p14="http://schemas.microsoft.com/office/powerpoint/2010/main" val="2982315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FAFSAs are not encouraged but are used primarily by students who are incarcerated. </a:t>
            </a:r>
          </a:p>
          <a:p>
            <a:endParaRPr lang="en-US" dirty="0"/>
          </a:p>
          <a:p>
            <a:r>
              <a:rPr lang="en-US" dirty="0"/>
              <a:t>Web and FAFSA app most common. </a:t>
            </a:r>
          </a:p>
          <a:p>
            <a:endParaRPr lang="en-US" dirty="0"/>
          </a:p>
          <a:p>
            <a:r>
              <a:rPr lang="en-US" dirty="0"/>
              <a:t>FAFSA app is free – don’t pay for an app!</a:t>
            </a:r>
          </a:p>
        </p:txBody>
      </p:sp>
      <p:sp>
        <p:nvSpPr>
          <p:cNvPr id="4" name="Slide Number Placeholder 3"/>
          <p:cNvSpPr>
            <a:spLocks noGrp="1"/>
          </p:cNvSpPr>
          <p:nvPr>
            <p:ph type="sldNum" sz="quarter" idx="5"/>
          </p:nvPr>
        </p:nvSpPr>
        <p:spPr/>
        <p:txBody>
          <a:bodyPr/>
          <a:lstStyle/>
          <a:p>
            <a:fld id="{1B9A179D-2D27-49E2-B022-8EDDA2EFE682}" type="slidenum">
              <a:rPr lang="en-US" smtClean="0"/>
              <a:t>22</a:t>
            </a:fld>
            <a:endParaRPr lang="en-US"/>
          </a:p>
        </p:txBody>
      </p:sp>
    </p:spTree>
    <p:extLst>
      <p:ext uri="{BB962C8B-B14F-4D97-AF65-F5344CB8AC3E}">
        <p14:creationId xmlns:p14="http://schemas.microsoft.com/office/powerpoint/2010/main" val="1248133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places where students and families often make mistakes on the FAFSA. These</a:t>
            </a:r>
            <a:r>
              <a:rPr lang="en-US" baseline="0" dirty="0"/>
              <a:t> are some things I suggest double checking when you’re working with students and families on the FAFSA. First, make sure that the name the student puts on the FAFSA matches the legal name on that student’s social security card or alien registration number. This is particularly important when the student or parent applies for a PIN. The name the student uses to apply for a PIN absolutely must match the student’s name on the SSN. </a:t>
            </a:r>
          </a:p>
          <a:p>
            <a:endParaRPr lang="en-US" baseline="0" dirty="0"/>
          </a:p>
          <a:p>
            <a:r>
              <a:rPr lang="en-US" baseline="0" dirty="0"/>
              <a:t>Also, make sure the income information is as accurate an estimate as possible. Where I would often see mistakes with income and tax information has to do with the student or parent mistakenly listing their Adjusted Gross Income as equal to the amount of taxes paid for the last year. The FAFSA will flag this mistake and have the filer go back and correct it. Make sure you watch for it. </a:t>
            </a:r>
          </a:p>
          <a:p>
            <a:endParaRPr lang="en-US" baseline="0" dirty="0"/>
          </a:p>
          <a:p>
            <a:r>
              <a:rPr lang="en-US" dirty="0"/>
              <a:t>Double-check the parents’ marital status. Due to changes that were made on the 2014-15 FAFSA, it is easy for filers</a:t>
            </a:r>
            <a:r>
              <a:rPr lang="en-US" baseline="0" dirty="0"/>
              <a:t> to make a mistake here. I’ll discuss this further in the line-by-line training.</a:t>
            </a:r>
          </a:p>
          <a:p>
            <a:endParaRPr lang="en-US" baseline="0" dirty="0"/>
          </a:p>
          <a:p>
            <a:r>
              <a:rPr lang="en-US" baseline="0" dirty="0"/>
              <a:t>Household size – make sure that the correct number of people who live in the home are listed. </a:t>
            </a:r>
          </a:p>
          <a:p>
            <a:endParaRPr lang="en-US" baseline="0" dirty="0"/>
          </a:p>
          <a:p>
            <a:r>
              <a:rPr lang="en-US" baseline="0" dirty="0"/>
              <a:t>Number in college – Make sure the filer has listed any brothers, sisters, or parents who are in college at the same time. </a:t>
            </a:r>
            <a:endParaRPr lang="en-US" dirty="0"/>
          </a:p>
          <a:p>
            <a:endParaRPr lang="en-US" dirty="0"/>
          </a:p>
          <a:p>
            <a:r>
              <a:rPr lang="en-US" dirty="0"/>
              <a:t>FAFSA changes:</a:t>
            </a:r>
          </a:p>
          <a:p>
            <a:pPr marL="457200" indent="-457200">
              <a:buFont typeface="Arial" panose="020B0604020202020204" pitchFamily="34" charset="0"/>
              <a:buChar char="•"/>
            </a:pPr>
            <a:r>
              <a:rPr lang="en-US" sz="1200" dirty="0"/>
              <a:t>The 2018 tax form changes resulted in a few FAFSA questions being deleted, added, combined, or replaced. </a:t>
            </a:r>
          </a:p>
          <a:p>
            <a:pPr marL="457200" indent="-457200">
              <a:buFont typeface="Arial" panose="020B0604020202020204" pitchFamily="34" charset="0"/>
              <a:buChar char="•"/>
            </a:pPr>
            <a:r>
              <a:rPr lang="en-US" sz="1200" dirty="0"/>
              <a:t>The Student Aid Report (SAR) will be available in the </a:t>
            </a:r>
            <a:r>
              <a:rPr lang="en-US" sz="1200" dirty="0" err="1"/>
              <a:t>myStudentAid</a:t>
            </a:r>
            <a:r>
              <a:rPr lang="en-US" sz="1200" dirty="0"/>
              <a:t> mobile app.</a:t>
            </a:r>
          </a:p>
          <a:p>
            <a:pPr marL="457200" indent="-457200">
              <a:buFont typeface="Arial" panose="020B0604020202020204" pitchFamily="34" charset="0"/>
              <a:buChar char="•"/>
            </a:pPr>
            <a:r>
              <a:rPr lang="en-US" sz="1200" dirty="0"/>
              <a:t>The office of Federal Student Aid is working with the IRS to make the Data Retrieval Tool (DRT) mobile-responsive.</a:t>
            </a:r>
          </a:p>
          <a:p>
            <a:pPr marL="457200" indent="-457200">
              <a:buFont typeface="Arial" panose="020B0604020202020204" pitchFamily="34" charset="0"/>
              <a:buChar char="•"/>
            </a:pPr>
            <a:r>
              <a:rPr lang="en-US" sz="1200" dirty="0"/>
              <a:t>The </a:t>
            </a:r>
            <a:r>
              <a:rPr lang="en-US" sz="1200" dirty="0" err="1"/>
              <a:t>myStudentAid</a:t>
            </a:r>
            <a:r>
              <a:rPr lang="en-US" sz="1200" dirty="0"/>
              <a:t> mobile app now contains the 2019-20 and the 2020-21 FAFSAs. Please make sure your students are completing the FAFSA for the year they will be attending college.</a:t>
            </a:r>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23</a:t>
            </a:fld>
            <a:endParaRPr lang="en-US"/>
          </a:p>
        </p:txBody>
      </p:sp>
    </p:spTree>
    <p:extLst>
      <p:ext uri="{BB962C8B-B14F-4D97-AF65-F5344CB8AC3E}">
        <p14:creationId xmlns:p14="http://schemas.microsoft.com/office/powerpoint/2010/main" val="3040565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always the most confusing question on the FAFSA</a:t>
            </a:r>
            <a:r>
              <a:rPr lang="en-US" baseline="0" dirty="0"/>
              <a:t> for filers. </a:t>
            </a:r>
          </a:p>
          <a:p>
            <a:endParaRPr lang="en-US" baseline="0" dirty="0"/>
          </a:p>
          <a:p>
            <a:pPr defTabSz="931774">
              <a:defRPr/>
            </a:pPr>
            <a:r>
              <a:rPr lang="en-US" baseline="0" dirty="0"/>
              <a:t>Basically, students should enter information for the parent they live with the most. If a student’s biological or adoptive parents are married, the student enters information for both parents. If the student’s parents are divorced, but the parent the student lives with is remarried, then the student answers questions about the parent and stepparent he or she lives with the most. If the student’s parents are single or widowed, the student enters information for the single or surviving parent.</a:t>
            </a:r>
          </a:p>
          <a:p>
            <a:endParaRPr lang="en-US" dirty="0"/>
          </a:p>
          <a:p>
            <a:pPr defTabSz="931774">
              <a:defRPr/>
            </a:pPr>
            <a:r>
              <a:rPr lang="en-US" baseline="0" dirty="0"/>
              <a:t>Where it starts to get really tricky is with divorced or separated parents. The FAFSA requires the student answer income questions about the parent the student lives with the most. In cases of a 50/50 split, the student can’t just pick the parent that makes less money – this is committing fraud (so don’t encourage students to do this!). Legally, the student has to answer questions about the parent he or she lives with the most. Remind the student that there are 365 days in a year. Or ask the student “who provides you with the most support?”</a:t>
            </a:r>
          </a:p>
          <a:p>
            <a:endParaRPr lang="en-US" dirty="0"/>
          </a:p>
          <a:p>
            <a:pPr defTabSz="931774">
              <a:defRPr/>
            </a:pPr>
            <a:r>
              <a:rPr lang="en-US" baseline="0" dirty="0"/>
              <a:t>If the parents are unmarried, but living together, the student should enter information about both parents, regardless of marital status. A couple scenarios where this would occur – Mom and Dad had kids and live together but have never gotten married. Both parents’ incomes are now required on the FAFSA. Another would be if Mom and Dad had kids, got divorced, but Dad couldn’t afford to move out and lives in the second bedroom. Both parents’ incomes are now required on the FAFSA even though the parents are divorced. </a:t>
            </a:r>
          </a:p>
          <a:p>
            <a:pPr defTabSz="931774">
              <a:defRPr/>
            </a:pPr>
            <a:endParaRPr lang="en-US" baseline="0" dirty="0"/>
          </a:p>
          <a:p>
            <a:pPr defTabSz="931774">
              <a:defRPr/>
            </a:pPr>
            <a:r>
              <a:rPr lang="en-US" baseline="0" dirty="0"/>
              <a:t>With same sex parents, you follow the above guidelines. Because the Supreme Court declared the Defense of Marriage Act unconstitutional, the federal government must recognize same sex marriages for federal benefit purposes. In Washington State, same sex parents can be legally married. So students whose parents got legally married would include both parents’ income. If a student’s same sex parents are unmarried but living together AND the student has been legally adopted by the biological mother or father’s partner, then information about both parents would be included on the FAFSA. </a:t>
            </a:r>
          </a:p>
          <a:p>
            <a:pPr defTabSz="931774">
              <a:defRPr/>
            </a:pPr>
            <a:endParaRPr lang="en-US" baseline="0" dirty="0"/>
          </a:p>
          <a:p>
            <a:pPr defTabSz="931774">
              <a:defRPr/>
            </a:pPr>
            <a:r>
              <a:rPr lang="en-US" baseline="0" dirty="0"/>
              <a:t>Link: www.studentaid.gov and on the key. </a:t>
            </a:r>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24</a:t>
            </a:fld>
            <a:endParaRPr lang="en-US"/>
          </a:p>
        </p:txBody>
      </p:sp>
    </p:spTree>
    <p:extLst>
      <p:ext uri="{BB962C8B-B14F-4D97-AF65-F5344CB8AC3E}">
        <p14:creationId xmlns:p14="http://schemas.microsoft.com/office/powerpoint/2010/main" val="2232367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FSA ID (username and password) replaced the PIN for students, parents, and borrowers accessing </a:t>
            </a:r>
            <a:r>
              <a:rPr lang="en-US" u="sng" baseline="0" dirty="0"/>
              <a:t>all</a:t>
            </a:r>
            <a:r>
              <a:rPr lang="en-US" u="none" baseline="0" dirty="0"/>
              <a:t> FSA systems starting on 4/25/15. It affects the FAFSA, and the National Student Loan Data System – and potentially also loan servicers. After this date, the FAFSA can be accessed with:</a:t>
            </a:r>
          </a:p>
          <a:p>
            <a:r>
              <a:rPr lang="en-US" u="none" baseline="0" dirty="0"/>
              <a:t>SSN, DOB and Name </a:t>
            </a:r>
            <a:r>
              <a:rPr lang="en-US" u="sng" baseline="0" dirty="0"/>
              <a:t>or</a:t>
            </a:r>
            <a:endParaRPr lang="en-US" u="none" baseline="0" dirty="0"/>
          </a:p>
          <a:p>
            <a:r>
              <a:rPr lang="en-US" u="none" baseline="0" dirty="0"/>
              <a:t>FSA ID.</a:t>
            </a:r>
          </a:p>
          <a:p>
            <a:endParaRPr lang="en-US" u="none" baseline="0" dirty="0"/>
          </a:p>
          <a:p>
            <a:r>
              <a:rPr lang="en-US" u="none" baseline="0" dirty="0"/>
              <a:t>If the filer uses the SSN, DOB and Name to access the FAFSA, he or she will be asked to enter the FSA ID to use the IRS data retrieval tool and to sign and submit the FAFSA. </a:t>
            </a:r>
          </a:p>
          <a:p>
            <a:endParaRPr lang="en-US" u="none" baseline="0" dirty="0"/>
          </a:p>
          <a:p>
            <a:r>
              <a:rPr lang="en-US" u="none" baseline="0" dirty="0"/>
              <a:t>Parents only need to make one FSA ID. They can use the same one for multiple children. </a:t>
            </a:r>
          </a:p>
          <a:p>
            <a:endParaRPr lang="en-US" u="none" baseline="0" dirty="0"/>
          </a:p>
        </p:txBody>
      </p:sp>
      <p:sp>
        <p:nvSpPr>
          <p:cNvPr id="4" name="Slide Number Placeholder 3"/>
          <p:cNvSpPr>
            <a:spLocks noGrp="1"/>
          </p:cNvSpPr>
          <p:nvPr>
            <p:ph type="sldNum" sz="quarter" idx="10"/>
          </p:nvPr>
        </p:nvSpPr>
        <p:spPr/>
        <p:txBody>
          <a:bodyPr/>
          <a:lstStyle/>
          <a:p>
            <a:fld id="{ED41BFE1-0E4B-4C42-9FD6-E1DF42D0E748}" type="slidenum">
              <a:rPr lang="en-US" smtClean="0"/>
              <a:t>25</a:t>
            </a:fld>
            <a:endParaRPr lang="en-US"/>
          </a:p>
        </p:txBody>
      </p:sp>
    </p:spTree>
    <p:extLst>
      <p:ext uri="{BB962C8B-B14F-4D97-AF65-F5344CB8AC3E}">
        <p14:creationId xmlns:p14="http://schemas.microsoft.com/office/powerpoint/2010/main" val="1665450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screenshot</a:t>
            </a:r>
          </a:p>
          <a:p>
            <a:endParaRPr lang="en-US" dirty="0"/>
          </a:p>
          <a:p>
            <a:r>
              <a:rPr lang="en-US" dirty="0"/>
              <a:t>This process is much easier if you use your FSA ID vs using student identifiers (i.e. SSN, DOB, </a:t>
            </a:r>
            <a:r>
              <a:rPr lang="en-US" dirty="0" err="1"/>
              <a:t>etc</a:t>
            </a:r>
            <a:r>
              <a:rPr lang="en-US" dirty="0"/>
              <a:t>) because of a glitch that loops students back to the login screen. This has been reported to FSA.  </a:t>
            </a:r>
          </a:p>
          <a:p>
            <a:endParaRPr lang="en-US" dirty="0"/>
          </a:p>
          <a:p>
            <a:r>
              <a:rPr lang="en-US" dirty="0"/>
              <a:t>Make sure the sections students are filling out reflect the right role – student or parent. </a:t>
            </a:r>
          </a:p>
          <a:p>
            <a:endParaRPr lang="en-US" baseline="0" dirty="0"/>
          </a:p>
          <a:p>
            <a:r>
              <a:rPr lang="en-US" dirty="0"/>
              <a:t>I also want to point out the integrated</a:t>
            </a:r>
            <a:r>
              <a:rPr lang="en-US" baseline="0" dirty="0"/>
              <a:t> support features that appear through the FAFSA. The first of these integrated features is the Help and Hints section to the right of the screen. This section is dynamic and will change as you move through the FAFSA to give you information on how to answer each question. As you click in each answer field, the Help and Hints section will provide information for that specific question.</a:t>
            </a:r>
          </a:p>
          <a:p>
            <a:endParaRPr lang="en-US" baseline="0" dirty="0"/>
          </a:p>
          <a:p>
            <a:r>
              <a:rPr lang="en-US" baseline="0" dirty="0"/>
              <a:t>If you need additional help after that, every page of the FAFSA will also have the option to get help from a real person by either clicking “Need Help?” or</a:t>
            </a:r>
            <a:r>
              <a:rPr lang="en-US" dirty="0"/>
              <a:t> “Contact Us.”</a:t>
            </a:r>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26</a:t>
            </a:fld>
            <a:endParaRPr lang="en-US"/>
          </a:p>
        </p:txBody>
      </p:sp>
    </p:spTree>
    <p:extLst>
      <p:ext uri="{BB962C8B-B14F-4D97-AF65-F5344CB8AC3E}">
        <p14:creationId xmlns:p14="http://schemas.microsoft.com/office/powerpoint/2010/main" val="285873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the next year for HS seniors. </a:t>
            </a:r>
          </a:p>
        </p:txBody>
      </p:sp>
      <p:sp>
        <p:nvSpPr>
          <p:cNvPr id="4" name="Slide Number Placeholder 3"/>
          <p:cNvSpPr>
            <a:spLocks noGrp="1"/>
          </p:cNvSpPr>
          <p:nvPr>
            <p:ph type="sldNum" sz="quarter" idx="5"/>
          </p:nvPr>
        </p:nvSpPr>
        <p:spPr/>
        <p:txBody>
          <a:bodyPr/>
          <a:lstStyle/>
          <a:p>
            <a:fld id="{1B9A179D-2D27-49E2-B022-8EDDA2EFE682}" type="slidenum">
              <a:rPr lang="en-US" smtClean="0"/>
              <a:t>27</a:t>
            </a:fld>
            <a:endParaRPr lang="en-US"/>
          </a:p>
        </p:txBody>
      </p:sp>
    </p:spTree>
    <p:extLst>
      <p:ext uri="{BB962C8B-B14F-4D97-AF65-F5344CB8AC3E}">
        <p14:creationId xmlns:p14="http://schemas.microsoft.com/office/powerpoint/2010/main" val="682303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be between</a:t>
            </a:r>
            <a:r>
              <a:rPr lang="en-US" baseline="0" dirty="0"/>
              <a:t> 4-8 characters long and the applicant will need to remember it!</a:t>
            </a:r>
            <a:endParaRPr lang="en-US" dirty="0"/>
          </a:p>
        </p:txBody>
      </p:sp>
      <p:sp>
        <p:nvSpPr>
          <p:cNvPr id="4" name="Slide Number Placeholder 3"/>
          <p:cNvSpPr>
            <a:spLocks noGrp="1"/>
          </p:cNvSpPr>
          <p:nvPr>
            <p:ph type="sldNum" sz="quarter" idx="10"/>
          </p:nvPr>
        </p:nvSpPr>
        <p:spPr/>
        <p:txBody>
          <a:bodyPr/>
          <a:lstStyle/>
          <a:p>
            <a:fld id="{0D027771-A5CF-4A09-9896-ADE9397A25CC}" type="slidenum">
              <a:rPr lang="en-US" smtClean="0"/>
              <a:t>28</a:t>
            </a:fld>
            <a:endParaRPr lang="en-US"/>
          </a:p>
        </p:txBody>
      </p:sp>
    </p:spTree>
    <p:extLst>
      <p:ext uri="{BB962C8B-B14F-4D97-AF65-F5344CB8AC3E}">
        <p14:creationId xmlns:p14="http://schemas.microsoft.com/office/powerpoint/2010/main" val="237696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30</a:t>
            </a:fld>
            <a:endParaRPr lang="en-US"/>
          </a:p>
        </p:txBody>
      </p:sp>
    </p:spTree>
    <p:extLst>
      <p:ext uri="{BB962C8B-B14F-4D97-AF65-F5344CB8AC3E}">
        <p14:creationId xmlns:p14="http://schemas.microsoft.com/office/powerpoint/2010/main" val="45022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2013, WA</a:t>
            </a:r>
            <a:r>
              <a:rPr lang="en-US" baseline="0" dirty="0"/>
              <a:t> legislature adopted these attainment goals for 2023. I mention these because all of our collective work support these goals – which is what the state’s economy will demand. </a:t>
            </a:r>
          </a:p>
          <a:p>
            <a:endParaRPr lang="en-US" baseline="0" dirty="0"/>
          </a:p>
        </p:txBody>
      </p:sp>
      <p:sp>
        <p:nvSpPr>
          <p:cNvPr id="4" name="Slide Number Placeholder 3"/>
          <p:cNvSpPr>
            <a:spLocks noGrp="1"/>
          </p:cNvSpPr>
          <p:nvPr>
            <p:ph type="sldNum" sz="quarter" idx="10"/>
          </p:nvPr>
        </p:nvSpPr>
        <p:spPr/>
        <p:txBody>
          <a:bodyPr/>
          <a:lstStyle/>
          <a:p>
            <a:fld id="{FC8BD8E7-1312-41F3-99C4-6DA5AF891969}" type="slidenum">
              <a:rPr lang="en-US" smtClean="0"/>
              <a:t>3</a:t>
            </a:fld>
            <a:endParaRPr lang="en-US"/>
          </a:p>
        </p:txBody>
      </p:sp>
    </p:spTree>
    <p:extLst>
      <p:ext uri="{BB962C8B-B14F-4D97-AF65-F5344CB8AC3E}">
        <p14:creationId xmlns:p14="http://schemas.microsoft.com/office/powerpoint/2010/main" val="139597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federal law. </a:t>
            </a:r>
          </a:p>
          <a:p>
            <a:endParaRPr lang="en-US" dirty="0"/>
          </a:p>
          <a:p>
            <a:r>
              <a:rPr lang="en-US" dirty="0"/>
              <a:t>Can register for Selective Service on the FAFSA – it will redirect them and register them. If you don’t register you will be ineligible for aid. </a:t>
            </a:r>
          </a:p>
          <a:p>
            <a:endParaRPr lang="en-US" dirty="0"/>
          </a:p>
          <a:p>
            <a:r>
              <a:rPr lang="en-US" dirty="0"/>
              <a:t>If you’re 17, it will ask you if you will do it when you turn 18, double checks later. </a:t>
            </a:r>
          </a:p>
          <a:p>
            <a:endParaRPr lang="en-US" dirty="0"/>
          </a:p>
          <a:p>
            <a:r>
              <a:rPr lang="en-US" dirty="0"/>
              <a:t>Gender at birth. </a:t>
            </a:r>
          </a:p>
          <a:p>
            <a:endParaRPr lang="en-US" dirty="0"/>
          </a:p>
          <a:p>
            <a:r>
              <a:rPr lang="en-US" dirty="0"/>
              <a:t>May get asked about women. Can’t speculate, not currently a requirement for FAFSA. </a:t>
            </a:r>
          </a:p>
          <a:p>
            <a:endParaRPr lang="en-US" dirty="0"/>
          </a:p>
          <a:p>
            <a:r>
              <a:rPr lang="en-US" dirty="0"/>
              <a:t>May get asked about new gender designations in WA: Are looking into how this impacts FAFSA. Aware of changes, looking for guidance from Dept of Ed. </a:t>
            </a:r>
          </a:p>
        </p:txBody>
      </p:sp>
      <p:sp>
        <p:nvSpPr>
          <p:cNvPr id="4" name="Slide Number Placeholder 3"/>
          <p:cNvSpPr>
            <a:spLocks noGrp="1"/>
          </p:cNvSpPr>
          <p:nvPr>
            <p:ph type="sldNum" sz="quarter" idx="5"/>
          </p:nvPr>
        </p:nvSpPr>
        <p:spPr/>
        <p:txBody>
          <a:bodyPr/>
          <a:lstStyle/>
          <a:p>
            <a:fld id="{1B9A179D-2D27-49E2-B022-8EDDA2EFE682}" type="slidenum">
              <a:rPr lang="en-US" smtClean="0"/>
              <a:t>31</a:t>
            </a:fld>
            <a:endParaRPr lang="en-US"/>
          </a:p>
        </p:txBody>
      </p:sp>
    </p:spTree>
    <p:extLst>
      <p:ext uri="{BB962C8B-B14F-4D97-AF65-F5344CB8AC3E}">
        <p14:creationId xmlns:p14="http://schemas.microsoft.com/office/powerpoint/2010/main" val="2478507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say yes, it will ask about your age in care to determine if you should be considered an independent student. Also considers you for other support programs. </a:t>
            </a:r>
          </a:p>
        </p:txBody>
      </p:sp>
      <p:sp>
        <p:nvSpPr>
          <p:cNvPr id="4" name="Slide Number Placeholder 3"/>
          <p:cNvSpPr>
            <a:spLocks noGrp="1"/>
          </p:cNvSpPr>
          <p:nvPr>
            <p:ph type="sldNum" sz="quarter" idx="5"/>
          </p:nvPr>
        </p:nvSpPr>
        <p:spPr/>
        <p:txBody>
          <a:bodyPr/>
          <a:lstStyle/>
          <a:p>
            <a:fld id="{1B9A179D-2D27-49E2-B022-8EDDA2EFE682}" type="slidenum">
              <a:rPr lang="en-US" smtClean="0"/>
              <a:t>32</a:t>
            </a:fld>
            <a:endParaRPr lang="en-US"/>
          </a:p>
        </p:txBody>
      </p:sp>
    </p:spTree>
    <p:extLst>
      <p:ext uri="{BB962C8B-B14F-4D97-AF65-F5344CB8AC3E}">
        <p14:creationId xmlns:p14="http://schemas.microsoft.com/office/powerpoint/2010/main" val="3827080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Misconception that incarcerated youth aren’t eligible aid – they mostly are eligible for aid. </a:t>
            </a:r>
          </a:p>
          <a:p>
            <a:endParaRPr lang="en-US" dirty="0"/>
          </a:p>
          <a:p>
            <a:r>
              <a:rPr lang="en-US" dirty="0"/>
              <a:t>Actual: convicted of a drug felony while receiving aid makes you ineligible. </a:t>
            </a:r>
          </a:p>
        </p:txBody>
      </p:sp>
      <p:sp>
        <p:nvSpPr>
          <p:cNvPr id="4" name="Slide Number Placeholder 3"/>
          <p:cNvSpPr>
            <a:spLocks noGrp="1"/>
          </p:cNvSpPr>
          <p:nvPr>
            <p:ph type="sldNum" sz="quarter" idx="5"/>
          </p:nvPr>
        </p:nvSpPr>
        <p:spPr/>
        <p:txBody>
          <a:bodyPr/>
          <a:lstStyle/>
          <a:p>
            <a:fld id="{1B9A179D-2D27-49E2-B022-8EDDA2EFE682}" type="slidenum">
              <a:rPr lang="en-US" smtClean="0"/>
              <a:t>33</a:t>
            </a:fld>
            <a:endParaRPr lang="en-US"/>
          </a:p>
        </p:txBody>
      </p:sp>
    </p:spTree>
    <p:extLst>
      <p:ext uri="{BB962C8B-B14F-4D97-AF65-F5344CB8AC3E}">
        <p14:creationId xmlns:p14="http://schemas.microsoft.com/office/powerpoint/2010/main" val="1782238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you’re going to indicate which colleges you would like your financial records sent to. You should select all schools you’re applying to. The FAFSA has room to accommodate up to 10 schools. If you have more than 10 schools you are applying to, you can always go back and change or update your school list. If you are applying to more than 10 schools, you should prioritize 4-year schools over two-year colleges because</a:t>
            </a:r>
            <a:r>
              <a:rPr lang="en-US" baseline="0" dirty="0"/>
              <a:t> </a:t>
            </a:r>
            <a:r>
              <a:rPr lang="en-US" dirty="0"/>
              <a:t>4-year schools will be preparing their financial aid packages first and you should prioritize according to each school’s financial aid deadline. If one school needs your FAFSA information before another, make sure that school is on your initial list of schools here. After you’ve filed the FAFSA, your financial records will be sent to the schools you indicate. After that, you can go back and add more schools by replacing schools you’ve already selected with new ones. Once your initially listed schools have gotten your records, that’s ok.</a:t>
            </a:r>
          </a:p>
          <a:p>
            <a:r>
              <a:rPr lang="en-US" dirty="0"/>
              <a:t>If you know your Federal School Codes, you can enter them in this box. Most students don’t come to the FAFSA quite that prepared, so I’ll show you how to search for your schools. Similar to the HS search, you can start by entering the state of the school you want to apply to and hitting “Search.”</a:t>
            </a:r>
          </a:p>
          <a:p>
            <a:endParaRPr lang="en-US" dirty="0"/>
          </a:p>
          <a:p>
            <a:r>
              <a:rPr lang="en-US" dirty="0"/>
              <a:t>If students cannot find branch campuses like</a:t>
            </a:r>
            <a:r>
              <a:rPr lang="en-US" baseline="0" dirty="0"/>
              <a:t> UW Tacoma and WSU Vancouver in their search, they should select to send their FAFSA to the main campus (UW Seattle or WSU Pullman). The main campus processes financial aid for all campuses.</a:t>
            </a:r>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35</a:t>
            </a:fld>
            <a:endParaRPr lang="en-US"/>
          </a:p>
        </p:txBody>
      </p:sp>
    </p:spTree>
    <p:extLst>
      <p:ext uri="{BB962C8B-B14F-4D97-AF65-F5344CB8AC3E}">
        <p14:creationId xmlns:p14="http://schemas.microsoft.com/office/powerpoint/2010/main" val="2801183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*FAFSA Screenshot</a:t>
            </a:r>
          </a:p>
          <a:p>
            <a:pPr defTabSz="931774">
              <a:defRPr/>
            </a:pPr>
            <a:endParaRPr lang="en-US" dirty="0"/>
          </a:p>
          <a:p>
            <a:pPr defTabSz="931774">
              <a:defRPr/>
            </a:pPr>
            <a:r>
              <a:rPr lang="en-US" dirty="0"/>
              <a:t>For each school that you select, you’ll have to enter a housing plan option (on campus, off campus, or with parents). This is one factor each school will use to help determine your need. For example you’ll have greater need if you live on campus because it is more expensive. Don’t think that you can say you’ll live on campus so you can be considered needier and then actually live off campus to save money. All of this information will be confirmed. If you are unsure what you’re going to do, you can put that you are going to live on campus for now and change it once you know for sure. Keep in mind that you will need to be familiar with the housing options that are available at each school you apply to as the FAFSA will present you with all 3 options whether or not those options actually exist for a particular school. For example, even though the FAFSA gives you the option to choose to live On Campus at South Seattle Community College, South Seattle Community College doesn’t have on-campus housing.</a:t>
            </a:r>
          </a:p>
          <a:p>
            <a:pPr defTabSz="931774">
              <a:defRPr/>
            </a:pPr>
            <a:endParaRPr lang="en-US" dirty="0"/>
          </a:p>
          <a:p>
            <a:pPr defTabSz="931774">
              <a:defRPr/>
            </a:pPr>
            <a:r>
              <a:rPr lang="en-US" dirty="0"/>
              <a:t>Be honest, does not tie to admissions decision. </a:t>
            </a:r>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36</a:t>
            </a:fld>
            <a:endParaRPr lang="en-US"/>
          </a:p>
        </p:txBody>
      </p:sp>
    </p:spTree>
    <p:extLst>
      <p:ext uri="{BB962C8B-B14F-4D97-AF65-F5344CB8AC3E}">
        <p14:creationId xmlns:p14="http://schemas.microsoft.com/office/powerpoint/2010/main" val="39979333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r>
              <a:rPr lang="en-US" dirty="0"/>
              <a:t>“as of today”. Common error that this is incorrect. </a:t>
            </a:r>
          </a:p>
        </p:txBody>
      </p:sp>
      <p:sp>
        <p:nvSpPr>
          <p:cNvPr id="4" name="Slide Number Placeholder 3"/>
          <p:cNvSpPr>
            <a:spLocks noGrp="1"/>
          </p:cNvSpPr>
          <p:nvPr>
            <p:ph type="sldNum" sz="quarter" idx="5"/>
          </p:nvPr>
        </p:nvSpPr>
        <p:spPr/>
        <p:txBody>
          <a:bodyPr/>
          <a:lstStyle/>
          <a:p>
            <a:fld id="{1B9A179D-2D27-49E2-B022-8EDDA2EFE682}" type="slidenum">
              <a:rPr lang="en-US" smtClean="0"/>
              <a:t>37</a:t>
            </a:fld>
            <a:endParaRPr lang="en-US"/>
          </a:p>
        </p:txBody>
      </p:sp>
    </p:spTree>
    <p:extLst>
      <p:ext uri="{BB962C8B-B14F-4D97-AF65-F5344CB8AC3E}">
        <p14:creationId xmlns:p14="http://schemas.microsoft.com/office/powerpoint/2010/main" val="3294608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a:t>
            </a:r>
            <a:r>
              <a:rPr lang="en-US" baseline="0" dirty="0"/>
              <a:t> Screenshot</a:t>
            </a:r>
          </a:p>
          <a:p>
            <a:endParaRPr lang="en-US" baseline="0" dirty="0"/>
          </a:p>
          <a:p>
            <a:r>
              <a:rPr lang="en-US" baseline="0" dirty="0"/>
              <a:t>I already went over dependency status earlier, so I won’t go over this section in great detail. These questions are designed to determine if a student is considered independent. If the student is 24 or older he is automatically considered independent. If you answer YES to any of these questions, the screen will change and you may have to answer some additional questions to clarify the situation. </a:t>
            </a:r>
            <a:r>
              <a:rPr lang="en-US" dirty="0"/>
              <a:t>For example, if you indicate that you have dependents who live with you, another question will appear that will ask you about the number of people are in your household.</a:t>
            </a:r>
          </a:p>
          <a:p>
            <a:endParaRPr lang="en-US" dirty="0"/>
          </a:p>
          <a:p>
            <a:r>
              <a:rPr lang="en-US" dirty="0"/>
              <a:t>If you are determined independent, you’ll have the option of bypassing the parental information and just entering your financial information.</a:t>
            </a:r>
          </a:p>
          <a:p>
            <a:endParaRPr lang="en-US" dirty="0"/>
          </a:p>
          <a:p>
            <a:pPr defTabSz="931774">
              <a:defRPr/>
            </a:pPr>
            <a:r>
              <a:rPr lang="en-US" dirty="0"/>
              <a:t>As you continue to click “no” through the questions on this screen, additional questions will appear on the bottom of the page.</a:t>
            </a:r>
            <a:r>
              <a:rPr lang="en-US" baseline="0" dirty="0"/>
              <a:t> Students who answer no to all of these questions will be considered dependent and will then be prompted to answer questions about their parents. </a:t>
            </a:r>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38</a:t>
            </a:fld>
            <a:endParaRPr lang="en-US"/>
          </a:p>
        </p:txBody>
      </p:sp>
    </p:spTree>
    <p:extLst>
      <p:ext uri="{BB962C8B-B14F-4D97-AF65-F5344CB8AC3E}">
        <p14:creationId xmlns:p14="http://schemas.microsoft.com/office/powerpoint/2010/main" val="42712462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error</a:t>
            </a:r>
          </a:p>
          <a:p>
            <a:endParaRPr lang="en-US" dirty="0"/>
          </a:p>
          <a:p>
            <a:r>
              <a:rPr lang="en-US" dirty="0"/>
              <a:t>Common definitions are critical. </a:t>
            </a:r>
          </a:p>
        </p:txBody>
      </p:sp>
      <p:sp>
        <p:nvSpPr>
          <p:cNvPr id="4" name="Slide Number Placeholder 3"/>
          <p:cNvSpPr>
            <a:spLocks noGrp="1"/>
          </p:cNvSpPr>
          <p:nvPr>
            <p:ph type="sldNum" sz="quarter" idx="5"/>
          </p:nvPr>
        </p:nvSpPr>
        <p:spPr/>
        <p:txBody>
          <a:bodyPr/>
          <a:lstStyle/>
          <a:p>
            <a:fld id="{0D027771-A5CF-4A09-9896-ADE9397A25CC}" type="slidenum">
              <a:rPr lang="en-US" smtClean="0"/>
              <a:t>39</a:t>
            </a:fld>
            <a:endParaRPr lang="en-US" dirty="0"/>
          </a:p>
        </p:txBody>
      </p:sp>
    </p:spTree>
    <p:extLst>
      <p:ext uri="{BB962C8B-B14F-4D97-AF65-F5344CB8AC3E}">
        <p14:creationId xmlns:p14="http://schemas.microsoft.com/office/powerpoint/2010/main" val="2729777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student is considered</a:t>
            </a:r>
            <a:r>
              <a:rPr lang="en-US" baseline="0" dirty="0"/>
              <a:t> independent then it will still ask “if” they want to answer questions about their parents.  They do not have to answer these questions. </a:t>
            </a:r>
            <a:endParaRPr lang="en-US" dirty="0"/>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40</a:t>
            </a:fld>
            <a:endParaRPr lang="en-US" dirty="0"/>
          </a:p>
        </p:txBody>
      </p:sp>
    </p:spTree>
    <p:extLst>
      <p:ext uri="{BB962C8B-B14F-4D97-AF65-F5344CB8AC3E}">
        <p14:creationId xmlns:p14="http://schemas.microsoft.com/office/powerpoint/2010/main" val="5686069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038">
              <a:defRPr/>
            </a:pPr>
            <a:r>
              <a:rPr lang="en-US" dirty="0"/>
              <a:t>Since most undergraduates are considered dependent, we’re going to walk through what it looks like for someone to file as a dependent student. After answering all of the Dependency Status questions, you’ll be taken to a page that shows the results of those questions that determine eligibility. If you’re determined to be a dependent student, you will see this screen. Most filers</a:t>
            </a:r>
            <a:r>
              <a:rPr lang="en-US" baseline="0" dirty="0"/>
              <a:t> will answer “yes” to “I will provide parental information.”</a:t>
            </a:r>
            <a:endParaRPr lang="en-US" dirty="0"/>
          </a:p>
          <a:p>
            <a:pPr defTabSz="965038">
              <a:defRPr/>
            </a:pPr>
            <a:endParaRPr lang="en-US" dirty="0"/>
          </a:p>
          <a:p>
            <a:pPr defTabSz="965038">
              <a:defRPr/>
            </a:pPr>
            <a:r>
              <a:rPr lang="en-US" dirty="0"/>
              <a:t>If you cannot provide parent information because of a special circumstance, you will select that you are “unable to provide parental information.” FAFSA will allow you to move through the application and submit it with only your information, BUT it will “reject” your application from the FAFSA system, and you will need to contact the financial aid office at the colleges you wish to attend to receive their help in fixing the “reject” status on a college-by-college basis. </a:t>
            </a:r>
          </a:p>
          <a:p>
            <a:pPr defTabSz="965038">
              <a:defRPr/>
            </a:pPr>
            <a:endParaRPr lang="en-US" dirty="0"/>
          </a:p>
          <a:p>
            <a:pPr defTabSz="965038">
              <a:defRPr/>
            </a:pPr>
            <a:r>
              <a:rPr lang="en-US" dirty="0"/>
              <a:t>Please answer this question thoughtfully. If you select that you are unable to provide parental information because your parents are difficult to contact or they refuse to give it to you or if they don’t provide for you financially, you’ll have to go through a lengthy</a:t>
            </a:r>
            <a:r>
              <a:rPr lang="en-US" baseline="0" dirty="0"/>
              <a:t> </a:t>
            </a:r>
            <a:r>
              <a:rPr lang="en-US" dirty="0"/>
              <a:t>process with EACH school you apply to. Each school has a different process and most require several letters and support</a:t>
            </a:r>
            <a:r>
              <a:rPr lang="en-US" baseline="0" dirty="0"/>
              <a:t> documents indicating </a:t>
            </a:r>
            <a:r>
              <a:rPr lang="en-US" dirty="0"/>
              <a:t>that you are in fact an independent student. IF you cannot verify this satisfactorily and within a timely manner, the school can opt to reject your FAFSA which would limit your eligibility for many kinds of aid. </a:t>
            </a:r>
          </a:p>
          <a:p>
            <a:r>
              <a:rPr lang="en-US" dirty="0"/>
              <a:t> </a:t>
            </a:r>
          </a:p>
          <a:p>
            <a:r>
              <a:rPr lang="en-US" dirty="0"/>
              <a:t>If you’re independent, you’ll see a slightly different screen, but you will STILL be asked if you’d like to provide parent information. </a:t>
            </a:r>
            <a:r>
              <a:rPr lang="en-US" baseline="0" dirty="0"/>
              <a:t> Some medical schools require students to provide parental information, even if the student is independent.</a:t>
            </a:r>
            <a:endParaRPr lang="en-US" dirty="0"/>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41</a:t>
            </a:fld>
            <a:endParaRPr lang="en-US" dirty="0"/>
          </a:p>
        </p:txBody>
      </p:sp>
    </p:spTree>
    <p:extLst>
      <p:ext uri="{BB962C8B-B14F-4D97-AF65-F5344CB8AC3E}">
        <p14:creationId xmlns:p14="http://schemas.microsoft.com/office/powerpoint/2010/main" val="3517323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the end of August </a:t>
            </a:r>
          </a:p>
          <a:p>
            <a:endParaRPr lang="en-US" dirty="0"/>
          </a:p>
          <a:p>
            <a:r>
              <a:rPr lang="en-US" baseline="0" dirty="0"/>
              <a:t>FAFSA is an important part of accessing all of the programs we’ve just spoken about. Some students may complete a WASFA. </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4</a:t>
            </a:fld>
            <a:endParaRPr lang="en-US"/>
          </a:p>
        </p:txBody>
      </p:sp>
    </p:spTree>
    <p:extLst>
      <p:ext uri="{BB962C8B-B14F-4D97-AF65-F5344CB8AC3E}">
        <p14:creationId xmlns:p14="http://schemas.microsoft.com/office/powerpoint/2010/main" val="18403050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Screenshot</a:t>
            </a:r>
          </a:p>
          <a:p>
            <a:endParaRPr lang="en-US" dirty="0"/>
          </a:p>
          <a:p>
            <a:pPr defTabSz="965038">
              <a:defRPr/>
            </a:pPr>
            <a:r>
              <a:rPr lang="en-US" dirty="0"/>
              <a:t>Now we’ve come to the Parent Demographics section. The left bar will say PARENT and the page headings are purple. </a:t>
            </a:r>
          </a:p>
          <a:p>
            <a:pPr defTabSz="965038">
              <a:defRPr/>
            </a:pPr>
            <a:endParaRPr lang="en-US" dirty="0"/>
          </a:p>
          <a:p>
            <a:pPr defTabSz="965038">
              <a:defRPr/>
            </a:pPr>
            <a:r>
              <a:rPr lang="en-US" dirty="0"/>
              <a:t>After you indicate your parents’ marital status, an additional question will appear asking you which parent you will be entering information for. Fields will appear to enter identifying information for the parent(s) you indicated. Just as you did with your own information, double check the accuracy of the identifying information. This information will be used to match your parent with their PIN so they can sign your FAFSA electronically. If your parent doesn’t have a SSN, enter all zeros in that field. Remember that you need a SSN to complete the FAFSA, but your parent does not. You may have to click next a couple of times to verify that you did mean to enter all zeros in that field.</a:t>
            </a:r>
          </a:p>
          <a:p>
            <a:pPr defTabSz="965038">
              <a:defRPr/>
            </a:pPr>
            <a:endParaRPr lang="en-US" dirty="0"/>
          </a:p>
          <a:p>
            <a:pPr defTabSz="965038">
              <a:defRPr/>
            </a:pPr>
            <a:r>
              <a:rPr lang="en-US" dirty="0"/>
              <a:t>Notice there a place to enter your parent’s email so they can receive emails from FAFSA as well. It’s always a good idea to keep parents informed.</a:t>
            </a:r>
          </a:p>
          <a:p>
            <a:pPr defTabSz="965038">
              <a:defRPr/>
            </a:pPr>
            <a:endParaRPr lang="en-US" dirty="0"/>
          </a:p>
          <a:p>
            <a:pPr defTabSz="965038">
              <a:defRPr/>
            </a:pPr>
            <a:r>
              <a:rPr lang="en-US" dirty="0"/>
              <a:t>You’ll also answer questions about your parents’ household.</a:t>
            </a:r>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42</a:t>
            </a:fld>
            <a:endParaRPr lang="en-US" dirty="0"/>
          </a:p>
        </p:txBody>
      </p:sp>
    </p:spTree>
    <p:extLst>
      <p:ext uri="{BB962C8B-B14F-4D97-AF65-F5344CB8AC3E}">
        <p14:creationId xmlns:p14="http://schemas.microsoft.com/office/powerpoint/2010/main" val="873834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SSN or 0’s, not Tax ID numbers – it will lead to an error in the application. </a:t>
            </a:r>
          </a:p>
        </p:txBody>
      </p:sp>
      <p:sp>
        <p:nvSpPr>
          <p:cNvPr id="4" name="Slide Number Placeholder 3"/>
          <p:cNvSpPr>
            <a:spLocks noGrp="1"/>
          </p:cNvSpPr>
          <p:nvPr>
            <p:ph type="sldNum" sz="quarter" idx="5"/>
          </p:nvPr>
        </p:nvSpPr>
        <p:spPr/>
        <p:txBody>
          <a:bodyPr/>
          <a:lstStyle/>
          <a:p>
            <a:fld id="{1B9A179D-2D27-49E2-B022-8EDDA2EFE682}" type="slidenum">
              <a:rPr lang="en-US" smtClean="0"/>
              <a:t>43</a:t>
            </a:fld>
            <a:endParaRPr lang="en-US"/>
          </a:p>
        </p:txBody>
      </p:sp>
    </p:spTree>
    <p:extLst>
      <p:ext uri="{BB962C8B-B14F-4D97-AF65-F5344CB8AC3E}">
        <p14:creationId xmlns:p14="http://schemas.microsoft.com/office/powerpoint/2010/main" val="431048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038">
              <a:defRPr/>
            </a:pPr>
            <a:r>
              <a:rPr lang="en-US" dirty="0"/>
              <a:t>*FAFSA Screenshot</a:t>
            </a:r>
          </a:p>
          <a:p>
            <a:pPr defTabSz="965038">
              <a:defRPr/>
            </a:pPr>
            <a:endParaRPr lang="en-US" dirty="0"/>
          </a:p>
          <a:p>
            <a:pPr defTabSz="965038">
              <a:defRPr/>
            </a:pPr>
            <a:r>
              <a:rPr lang="en-US" dirty="0"/>
              <a:t>Now you can see that we’ve moved on to the Financial Information section. You can also see that we are currently answering questions about the parent. You will answer the exact same questions about yourself after you’ve answered all of the financial questions about your parents. You’ll first be asked if your parents completed the previous year’s income tax return. </a:t>
            </a:r>
          </a:p>
          <a:p>
            <a:pPr defTabSz="965038">
              <a:defRPr/>
            </a:pPr>
            <a:endParaRPr lang="en-US" dirty="0"/>
          </a:p>
          <a:p>
            <a:pPr defTabSz="931774">
              <a:defRPr/>
            </a:pPr>
            <a:r>
              <a:rPr lang="en-US" dirty="0"/>
              <a:t>You have several options for this question. You can indicate that your parents will, have already completed or will not be filing their taxes. If you indicate that your parents will file, the FAFSA will know that they amounts you enter are estimates and you’ll be expected to make corrections after your parents’ taxes have been filed in order for your FAFSA process to be complete. It is totally fine to file with estimates and the FAFSA even provides tools to help you estimate. Remember that when you file your FAFSA initially, even if you file with estimates, this puts you in line to receive funds. The sooner you file, the more aid is available to you.</a:t>
            </a:r>
          </a:p>
          <a:p>
            <a:pPr defTabSz="931774">
              <a:defRPr/>
            </a:pPr>
            <a:endParaRPr lang="en-US" dirty="0"/>
          </a:p>
          <a:p>
            <a:pPr defTabSz="931774">
              <a:defRPr/>
            </a:pPr>
            <a:r>
              <a:rPr lang="en-US" dirty="0"/>
              <a:t>There is an additional question about your parents’ tax filing status. </a:t>
            </a:r>
          </a:p>
          <a:p>
            <a:pPr defTabSz="931774">
              <a:defRPr/>
            </a:pPr>
            <a:endParaRPr lang="en-US" dirty="0"/>
          </a:p>
          <a:p>
            <a:pPr defTabSz="931774">
              <a:defRPr/>
            </a:pPr>
            <a:r>
              <a:rPr lang="en-US" dirty="0"/>
              <a:t>If you indicate that your parents already completed their taxes, the FAFSA will expect that the amounts you enter will be final. You can pull tax information directly from the IRS to your FAFSA using the IRS Data Retrieval Tool. The FAFSA website will walk you through that process. This is the fastest and most accurate way to enter your tax information,</a:t>
            </a:r>
            <a:r>
              <a:rPr lang="en-US" baseline="0" dirty="0"/>
              <a:t> and it helps verify that the information you entered on the FAFSA is correct. It’s best to file taxes electronically when using the DRT – this makes them available faster for you to transfer the tax information. </a:t>
            </a:r>
          </a:p>
          <a:p>
            <a:pPr defTabSz="931774">
              <a:defRPr/>
            </a:pPr>
            <a:endParaRPr lang="en-US" baseline="0" dirty="0"/>
          </a:p>
          <a:p>
            <a:pPr defTabSz="931774">
              <a:defRPr/>
            </a:pPr>
            <a:r>
              <a:rPr lang="en-US" dirty="0"/>
              <a:t>If you indicate that your parents will not file taxes, you’ll still have to provide information about your parents finances. You can use paystubs or w-2s to get this information. </a:t>
            </a:r>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45</a:t>
            </a:fld>
            <a:endParaRPr lang="en-US" dirty="0"/>
          </a:p>
        </p:txBody>
      </p:sp>
    </p:spTree>
    <p:extLst>
      <p:ext uri="{BB962C8B-B14F-4D97-AF65-F5344CB8AC3E}">
        <p14:creationId xmlns:p14="http://schemas.microsoft.com/office/powerpoint/2010/main" val="4208064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Screenshot</a:t>
            </a:r>
          </a:p>
          <a:p>
            <a:endParaRPr lang="en-US" dirty="0"/>
          </a:p>
          <a:p>
            <a:r>
              <a:rPr lang="en-US" dirty="0"/>
              <a:t>This is what students will see when leaving the FAFSA to go use the DRT. The IRS pages are the same for the student and the parent. If the parent and/or the student are eligible to use the DRT, they will follow the same process outlined on this slide.</a:t>
            </a:r>
          </a:p>
          <a:p>
            <a:endParaRPr lang="en-US" dirty="0"/>
          </a:p>
          <a:p>
            <a:r>
              <a:rPr lang="en-US" dirty="0"/>
              <a:t>Use the same address on the taxes or it won’t match. </a:t>
            </a:r>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46</a:t>
            </a:fld>
            <a:endParaRPr lang="en-US" dirty="0"/>
          </a:p>
        </p:txBody>
      </p:sp>
    </p:spTree>
    <p:extLst>
      <p:ext uri="{BB962C8B-B14F-4D97-AF65-F5344CB8AC3E}">
        <p14:creationId xmlns:p14="http://schemas.microsoft.com/office/powerpoint/2010/main" val="2333589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Screenshot</a:t>
            </a:r>
          </a:p>
          <a:p>
            <a:endParaRPr lang="en-US" dirty="0"/>
          </a:p>
          <a:p>
            <a:r>
              <a:rPr lang="en-US" dirty="0"/>
              <a:t>This is what students will see when leaving the FAFSA to go use the DRT. The IRS pages are the same for the student and the parent. If the parent and/or the student are eligible to use the DRT, they will follow the same process outlined on this slide.</a:t>
            </a:r>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47</a:t>
            </a:fld>
            <a:endParaRPr lang="en-US" dirty="0"/>
          </a:p>
        </p:txBody>
      </p:sp>
    </p:spTree>
    <p:extLst>
      <p:ext uri="{BB962C8B-B14F-4D97-AF65-F5344CB8AC3E}">
        <p14:creationId xmlns:p14="http://schemas.microsoft.com/office/powerpoint/2010/main" val="3777499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a:t>
            </a:r>
          </a:p>
          <a:p>
            <a:endParaRPr lang="en-US" dirty="0"/>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48</a:t>
            </a:fld>
            <a:endParaRPr lang="en-US" dirty="0"/>
          </a:p>
        </p:txBody>
      </p:sp>
    </p:spTree>
    <p:extLst>
      <p:ext uri="{BB962C8B-B14F-4D97-AF65-F5344CB8AC3E}">
        <p14:creationId xmlns:p14="http://schemas.microsoft.com/office/powerpoint/2010/main" val="2801151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use the DRT. </a:t>
            </a:r>
          </a:p>
        </p:txBody>
      </p:sp>
      <p:sp>
        <p:nvSpPr>
          <p:cNvPr id="4" name="Slide Number Placeholder 3"/>
          <p:cNvSpPr>
            <a:spLocks noGrp="1"/>
          </p:cNvSpPr>
          <p:nvPr>
            <p:ph type="sldNum" sz="quarter" idx="5"/>
          </p:nvPr>
        </p:nvSpPr>
        <p:spPr/>
        <p:txBody>
          <a:bodyPr/>
          <a:lstStyle/>
          <a:p>
            <a:fld id="{1B9A179D-2D27-49E2-B022-8EDDA2EFE682}" type="slidenum">
              <a:rPr lang="en-US" smtClean="0"/>
              <a:t>49</a:t>
            </a:fld>
            <a:endParaRPr lang="en-US"/>
          </a:p>
        </p:txBody>
      </p:sp>
    </p:spTree>
    <p:extLst>
      <p:ext uri="{BB962C8B-B14F-4D97-AF65-F5344CB8AC3E}">
        <p14:creationId xmlns:p14="http://schemas.microsoft.com/office/powerpoint/2010/main" val="639213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use the DRT. </a:t>
            </a:r>
          </a:p>
        </p:txBody>
      </p:sp>
      <p:sp>
        <p:nvSpPr>
          <p:cNvPr id="4" name="Slide Number Placeholder 3"/>
          <p:cNvSpPr>
            <a:spLocks noGrp="1"/>
          </p:cNvSpPr>
          <p:nvPr>
            <p:ph type="sldNum" sz="quarter" idx="5"/>
          </p:nvPr>
        </p:nvSpPr>
        <p:spPr/>
        <p:txBody>
          <a:bodyPr/>
          <a:lstStyle/>
          <a:p>
            <a:fld id="{1B9A179D-2D27-49E2-B022-8EDDA2EFE682}" type="slidenum">
              <a:rPr lang="en-US" smtClean="0"/>
              <a:t>50</a:t>
            </a:fld>
            <a:endParaRPr lang="en-US"/>
          </a:p>
        </p:txBody>
      </p:sp>
    </p:spTree>
    <p:extLst>
      <p:ext uri="{BB962C8B-B14F-4D97-AF65-F5344CB8AC3E}">
        <p14:creationId xmlns:p14="http://schemas.microsoft.com/office/powerpoint/2010/main" val="11763943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Screenshot</a:t>
            </a:r>
          </a:p>
          <a:p>
            <a:endParaRPr lang="en-US" dirty="0"/>
          </a:p>
          <a:p>
            <a:pPr defTabSz="931774">
              <a:defRPr/>
            </a:pPr>
            <a:r>
              <a:rPr lang="en-US" dirty="0"/>
              <a:t>This is where you’ll automatically go if you are an independent student and don’t need to answer parent information. If you aren’t required to file taxes, you’ll still enter information about your income and assets. As I mentioned before, students will answer all of the same financial questions that were asked of the parents. Since the questions are the same, I’m not going to go</a:t>
            </a:r>
            <a:r>
              <a:rPr lang="en-US" baseline="0" dirty="0"/>
              <a:t> over the student financial information in further detail. After you’re finished entering your financial information, you’ll be taken to the Sign &amp; Submit section. </a:t>
            </a:r>
            <a:endParaRPr lang="en-US" dirty="0"/>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52</a:t>
            </a:fld>
            <a:endParaRPr lang="en-US" dirty="0"/>
          </a:p>
        </p:txBody>
      </p:sp>
    </p:spTree>
    <p:extLst>
      <p:ext uri="{BB962C8B-B14F-4D97-AF65-F5344CB8AC3E}">
        <p14:creationId xmlns:p14="http://schemas.microsoft.com/office/powerpoint/2010/main" val="2651068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they don’t use the DRT or if they didn’t earn enough to file taxes. You can see that the student is asked the same questions as the parent.</a:t>
            </a:r>
            <a:r>
              <a:rPr lang="en-US" baseline="0" dirty="0"/>
              <a:t> As a result, I won’t go over this section in great detail.</a:t>
            </a:r>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53</a:t>
            </a:fld>
            <a:endParaRPr lang="en-US" dirty="0"/>
          </a:p>
        </p:txBody>
      </p:sp>
    </p:spTree>
    <p:extLst>
      <p:ext uri="{BB962C8B-B14F-4D97-AF65-F5344CB8AC3E}">
        <p14:creationId xmlns:p14="http://schemas.microsoft.com/office/powerpoint/2010/main" val="3590396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a:t>
            </a:fld>
            <a:endParaRPr lang="en-US"/>
          </a:p>
        </p:txBody>
      </p:sp>
    </p:spTree>
    <p:extLst>
      <p:ext uri="{BB962C8B-B14F-4D97-AF65-F5344CB8AC3E}">
        <p14:creationId xmlns:p14="http://schemas.microsoft.com/office/powerpoint/2010/main" val="1824546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this is THEIR assets not their parent’s assets. Checking/savings and if they have a 529 college savings account in THEIR name. </a:t>
            </a:r>
          </a:p>
        </p:txBody>
      </p:sp>
      <p:sp>
        <p:nvSpPr>
          <p:cNvPr id="4" name="Slide Number Placeholder 3"/>
          <p:cNvSpPr>
            <a:spLocks noGrp="1"/>
          </p:cNvSpPr>
          <p:nvPr>
            <p:ph type="sldNum" sz="quarter" idx="5"/>
          </p:nvPr>
        </p:nvSpPr>
        <p:spPr/>
        <p:txBody>
          <a:bodyPr/>
          <a:lstStyle/>
          <a:p>
            <a:fld id="{1B9A179D-2D27-49E2-B022-8EDDA2EFE682}" type="slidenum">
              <a:rPr lang="en-US" smtClean="0"/>
              <a:t>54</a:t>
            </a:fld>
            <a:endParaRPr lang="en-US"/>
          </a:p>
        </p:txBody>
      </p:sp>
    </p:spTree>
    <p:extLst>
      <p:ext uri="{BB962C8B-B14F-4D97-AF65-F5344CB8AC3E}">
        <p14:creationId xmlns:p14="http://schemas.microsoft.com/office/powerpoint/2010/main" val="3166396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the last time to correct before submitting – they can always go and update when submitted, but now is better!</a:t>
            </a:r>
          </a:p>
        </p:txBody>
      </p:sp>
      <p:sp>
        <p:nvSpPr>
          <p:cNvPr id="4" name="Slide Number Placeholder 3"/>
          <p:cNvSpPr>
            <a:spLocks noGrp="1"/>
          </p:cNvSpPr>
          <p:nvPr>
            <p:ph type="sldNum" sz="quarter" idx="5"/>
          </p:nvPr>
        </p:nvSpPr>
        <p:spPr/>
        <p:txBody>
          <a:bodyPr/>
          <a:lstStyle/>
          <a:p>
            <a:fld id="{1B9A179D-2D27-49E2-B022-8EDDA2EFE682}" type="slidenum">
              <a:rPr lang="en-US" smtClean="0"/>
              <a:t>55</a:t>
            </a:fld>
            <a:endParaRPr lang="en-US"/>
          </a:p>
        </p:txBody>
      </p:sp>
    </p:spTree>
    <p:extLst>
      <p:ext uri="{BB962C8B-B14F-4D97-AF65-F5344CB8AC3E}">
        <p14:creationId xmlns:p14="http://schemas.microsoft.com/office/powerpoint/2010/main" val="807928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*FAFSA Screenshot</a:t>
            </a:r>
          </a:p>
          <a:p>
            <a:endParaRPr lang="en-US" dirty="0"/>
          </a:p>
          <a:p>
            <a:r>
              <a:rPr lang="en-US" dirty="0"/>
              <a:t>Now we’ve come to the end and all we have to do is sign. You’ll notice that it took us a while to go through all of that information, but it should actually go a lot faster when you’re filing yourself and you don’t have me explaining everything. The more you are prepared up front with the information you’ll need, the smoother and faster it will go.</a:t>
            </a:r>
          </a:p>
          <a:p>
            <a:r>
              <a:rPr lang="en-US" dirty="0"/>
              <a:t> </a:t>
            </a:r>
          </a:p>
          <a:p>
            <a:r>
              <a:rPr lang="en-US" dirty="0"/>
              <a:t>I want to point out 3 main things on this page. First, when it asks if you are a preparer, it is really asking if you are someone who is being paid to prepare this FAFSA for someone else (similar to how you might pay someone to do your taxes). It is not asking if you were the person who prepared your FAFSA. So you’ll click NO.</a:t>
            </a:r>
          </a:p>
          <a:p>
            <a:r>
              <a:rPr lang="en-US" dirty="0"/>
              <a:t> </a:t>
            </a:r>
          </a:p>
          <a:p>
            <a:r>
              <a:rPr lang="en-US" dirty="0"/>
              <a:t> </a:t>
            </a:r>
          </a:p>
          <a:p>
            <a:r>
              <a:rPr lang="en-US" dirty="0"/>
              <a:t>Lastly, make sure to AGREE to the terms after you read them . If AGREE is not selected, you won’t be able to sign and submit.</a:t>
            </a:r>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56</a:t>
            </a:fld>
            <a:endParaRPr lang="en-US" dirty="0"/>
          </a:p>
        </p:txBody>
      </p:sp>
    </p:spTree>
    <p:extLst>
      <p:ext uri="{BB962C8B-B14F-4D97-AF65-F5344CB8AC3E}">
        <p14:creationId xmlns:p14="http://schemas.microsoft.com/office/powerpoint/2010/main" val="39525345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hit sign &amp; submit, you’ll be directed to your confirmation page. That’s your cue that you’ve filed your FAFSA.</a:t>
            </a:r>
          </a:p>
          <a:p>
            <a:endParaRPr lang="en-US" dirty="0"/>
          </a:p>
          <a:p>
            <a:r>
              <a:rPr lang="en-US" dirty="0"/>
              <a:t>There are a couple of things I want to point out on this page. </a:t>
            </a:r>
          </a:p>
          <a:p>
            <a:r>
              <a:rPr lang="en-US" dirty="0"/>
              <a:t>1-If you are filing initially with tax estimates, the EFC given (point out</a:t>
            </a:r>
            <a:r>
              <a:rPr lang="en-US" baseline="0" dirty="0"/>
              <a:t> where this is – middle bottom of page)</a:t>
            </a:r>
            <a:r>
              <a:rPr lang="en-US" dirty="0"/>
              <a:t> will be an estimate. The amounts listed to the right of your Estimated EFC are not guarantees or even estimates of what you will receive. They are examples of things you might be eligible for. </a:t>
            </a:r>
          </a:p>
          <a:p>
            <a:r>
              <a:rPr lang="en-US" dirty="0"/>
              <a:t>2-This confirmation page is not your Student Aid Report – that will be mailed to you. You can tell from this page if your FAFSA has been randomly selected to be verified. If there is an asterisk next to your EFC, you’ll have to complete the verification process for each college you’ve been accepted into if you want to receive a financial aid package from them. If your FAFSA is not randomly selected for verification, individual colleges may still opt to have you verify your information with them. </a:t>
            </a:r>
          </a:p>
          <a:p>
            <a:r>
              <a:rPr lang="en-US" dirty="0"/>
              <a:t>Really quickly, Verification is similar to an auditing process where the college will ask you to submit certain documentation to verify the information you’ve entered on the FAFSA. Keep in mind that even though you file the FAFSA on the federal level, Verification happens on the school level. At least 1/3 of FAFSAs filed are randomly selected for verification. So it’s not uncommon and is not bad. It just means that you’ll have a few extra steps you’ll need to take to complete your FAFSA process. If you are selected, again you can know by looking for an asterisk by your EFC and/or your school will contact you. It’s really helpful to know what your school may require from you in the event that you are selected for verification so you can have that ready. Contact your financial aid office if you have questions about this.</a:t>
            </a:r>
          </a:p>
          <a:p>
            <a:r>
              <a:rPr lang="en-US" dirty="0"/>
              <a:t>3-The third thing to notice on this page is if you have a brother or sister who needs to also complete a FAFSA, use the “optional feature” to begin their FAFSA from this page.</a:t>
            </a:r>
          </a:p>
          <a:p>
            <a:r>
              <a:rPr lang="en-US" dirty="0"/>
              <a:t>4-This confirmation page will also list some very basic information about the colleges you listed on your FAFSA. This is just there for your information.</a:t>
            </a:r>
          </a:p>
          <a:p>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57</a:t>
            </a:fld>
            <a:endParaRPr lang="en-US" dirty="0"/>
          </a:p>
        </p:txBody>
      </p:sp>
    </p:spTree>
    <p:extLst>
      <p:ext uri="{BB962C8B-B14F-4D97-AF65-F5344CB8AC3E}">
        <p14:creationId xmlns:p14="http://schemas.microsoft.com/office/powerpoint/2010/main" val="24066304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for corrections looks like the old FAFSA – not reformatted as new FAFSA. Students are in the right spot! It’s retro. </a:t>
            </a:r>
          </a:p>
        </p:txBody>
      </p:sp>
      <p:sp>
        <p:nvSpPr>
          <p:cNvPr id="4" name="Slide Number Placeholder 3"/>
          <p:cNvSpPr>
            <a:spLocks noGrp="1"/>
          </p:cNvSpPr>
          <p:nvPr>
            <p:ph type="sldNum" sz="quarter" idx="5"/>
          </p:nvPr>
        </p:nvSpPr>
        <p:spPr/>
        <p:txBody>
          <a:bodyPr/>
          <a:lstStyle/>
          <a:p>
            <a:fld id="{1B9A179D-2D27-49E2-B022-8EDDA2EFE682}" type="slidenum">
              <a:rPr lang="en-US" smtClean="0"/>
              <a:t>59</a:t>
            </a:fld>
            <a:endParaRPr lang="en-US"/>
          </a:p>
        </p:txBody>
      </p:sp>
    </p:spTree>
    <p:extLst>
      <p:ext uri="{BB962C8B-B14F-4D97-AF65-F5344CB8AC3E}">
        <p14:creationId xmlns:p14="http://schemas.microsoft.com/office/powerpoint/2010/main" val="2655740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61</a:t>
            </a:fld>
            <a:endParaRPr lang="en-US"/>
          </a:p>
        </p:txBody>
      </p:sp>
    </p:spTree>
    <p:extLst>
      <p:ext uri="{BB962C8B-B14F-4D97-AF65-F5344CB8AC3E}">
        <p14:creationId xmlns:p14="http://schemas.microsoft.com/office/powerpoint/2010/main" val="21367103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thought I’d start with some general tips on working with students and families. </a:t>
            </a:r>
          </a:p>
          <a:p>
            <a:endParaRPr lang="en-US" dirty="0"/>
          </a:p>
          <a:p>
            <a:r>
              <a:rPr lang="en-US" dirty="0"/>
              <a:t>As a FAFSA/WASFA helper, our job is to assist filers. Be there as</a:t>
            </a:r>
            <a:r>
              <a:rPr lang="en-US" baseline="0" dirty="0"/>
              <a:t> a resource and help WASFA filers. The student or parent should be the one entering his or her information into the WASFA. Not the volunteer. Your job is to assist, and even though it may be tempting to sit down and do a WASFA for someone else, you shouldn’t prepare another person’s WASFA for them. </a:t>
            </a:r>
          </a:p>
          <a:p>
            <a:endParaRPr lang="en-US" baseline="0" dirty="0"/>
          </a:p>
          <a:p>
            <a:r>
              <a:rPr lang="en-US" baseline="0" dirty="0"/>
              <a:t>Be mindful of sensitive information. WASFA filers will have confidential financial information with them at events. Filing the WASFA itself can be sensitive and scary for some people – some students may be open about their undocumented status, while others may be fearful and may want to keep it quiet. As a best practice, if a student or family member wants to have a confidential conversation with you, with the financial aid expert, make sure that you can provide the space to do so. Also, with both the FAFSA and the WASFA, people may be revealing personal details about their lives. Your job isn’t to judge – it’s to help students through the financial aid application process. </a:t>
            </a:r>
            <a:endParaRPr lang="en-US" dirty="0"/>
          </a:p>
          <a:p>
            <a:r>
              <a:rPr lang="en-US" baseline="0" dirty="0"/>
              <a:t>It’s a good idea to take a quick look around the computer to make sure nobody has left their tax materials behind. Also, please make sure that folks log out of the WASFA and close the browser completely before a new person sits down at the same computer to file a new application.</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564759F7-F910-4071-BE29-5B51C8545653}" type="slidenum">
              <a:rPr lang="en-US" smtClean="0"/>
              <a:t>62</a:t>
            </a:fld>
            <a:endParaRPr lang="en-US"/>
          </a:p>
        </p:txBody>
      </p:sp>
    </p:spTree>
    <p:extLst>
      <p:ext uri="{BB962C8B-B14F-4D97-AF65-F5344CB8AC3E}">
        <p14:creationId xmlns:p14="http://schemas.microsoft.com/office/powerpoint/2010/main" val="42879152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Key Message – there are financial resources, including state aid, for undocumented students. </a:t>
            </a:r>
          </a:p>
          <a:p>
            <a:pPr defTabSz="949478">
              <a:defRPr/>
            </a:pPr>
            <a:endParaRPr lang="en-US" dirty="0"/>
          </a:p>
          <a:p>
            <a:pPr marL="232943" indent="-232943" defTabSz="949478">
              <a:buAutoNum type="arabicPeriod"/>
              <a:defRPr/>
            </a:pPr>
            <a:r>
              <a:rPr lang="en-US" dirty="0"/>
              <a:t>HB 1079 was a 2003 state law that outlined residency for in-state tuition purposes (additional info: three years in the state prior to HS grad/GED, HS grad/GED from WA, </a:t>
            </a:r>
            <a:r>
              <a:rPr lang="en-US" dirty="0" err="1"/>
              <a:t>etc</a:t>
            </a:r>
            <a:r>
              <a:rPr lang="en-US" dirty="0"/>
              <a:t>)</a:t>
            </a:r>
          </a:p>
          <a:p>
            <a:pPr marL="232943" indent="-232943" defTabSz="949478">
              <a:buAutoNum type="arabicPeriod"/>
              <a:defRPr/>
            </a:pPr>
            <a:r>
              <a:rPr lang="en-US" dirty="0"/>
              <a:t>DACA is a federal status – not a requirement for state financial aid programs but it can be a way students can meet a residency requirement – expired or valid</a:t>
            </a:r>
          </a:p>
          <a:p>
            <a:pPr marL="232943" indent="-232943" defTabSz="949478">
              <a:buAutoNum type="arabicPeriod"/>
              <a:defRPr/>
            </a:pPr>
            <a:r>
              <a:rPr lang="en-US" dirty="0"/>
              <a:t>Undocumented students who do not meet any type of WA residency requirement (i.e. perhaps new to the state). These students do not qualify</a:t>
            </a:r>
            <a:r>
              <a:rPr lang="en-US" baseline="0" dirty="0"/>
              <a:t> for state financial aid.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63</a:t>
            </a:fld>
            <a:endParaRPr lang="en-US"/>
          </a:p>
        </p:txBody>
      </p:sp>
    </p:spTree>
    <p:extLst>
      <p:ext uri="{BB962C8B-B14F-4D97-AF65-F5344CB8AC3E}">
        <p14:creationId xmlns:p14="http://schemas.microsoft.com/office/powerpoint/2010/main" val="7949635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Takeaway – this is relatively new!</a:t>
            </a:r>
          </a:p>
          <a:p>
            <a:endParaRPr lang="en-US" dirty="0"/>
          </a:p>
          <a:p>
            <a:r>
              <a:rPr lang="en-US" dirty="0"/>
              <a:t>In the past, College Bound and State Need Grant (now Washington College Grant) had different residency requirements written into law. The 2018 legislative session aligned them – essentially broadening College Bound’s residency requirements to be the same as Washington College Grant (formerly</a:t>
            </a:r>
            <a:r>
              <a:rPr lang="en-US" baseline="0" dirty="0"/>
              <a:t> </a:t>
            </a:r>
            <a:r>
              <a:rPr lang="en-US" dirty="0"/>
              <a:t>State Need Grant.) </a:t>
            </a:r>
          </a:p>
          <a:p>
            <a:endParaRPr lang="en-US" dirty="0"/>
          </a:p>
          <a:p>
            <a:r>
              <a:rPr lang="en-US" dirty="0"/>
              <a:t>Undocumented students can meet the residency requirements for either program using the DACA standard </a:t>
            </a:r>
            <a:r>
              <a:rPr lang="en-US" b="1" i="1" u="sng" dirty="0"/>
              <a:t>or</a:t>
            </a:r>
            <a:r>
              <a:rPr lang="en-US" dirty="0"/>
              <a:t> by meeting the 1079 requirements. </a:t>
            </a:r>
          </a:p>
          <a:p>
            <a:endParaRPr lang="en-US" dirty="0"/>
          </a:p>
          <a:p>
            <a:r>
              <a:rPr lang="en-US" dirty="0"/>
              <a:t>Again, what’s new – CBS students don’t solely have to have DACA to meet program’s residency requirement. They can meet 1079. </a:t>
            </a:r>
          </a:p>
          <a:p>
            <a:endParaRPr lang="en-US" dirty="0"/>
          </a:p>
          <a:p>
            <a:r>
              <a:rPr lang="en-US" dirty="0"/>
              <a:t>Students still must meet program requirements in addition to residency (i.e. CBS app, income requirements, </a:t>
            </a:r>
            <a:r>
              <a:rPr lang="en-US" dirty="0" err="1"/>
              <a:t>etc</a:t>
            </a:r>
            <a:r>
              <a:rPr lang="en-US" dirty="0"/>
              <a:t>). </a:t>
            </a:r>
          </a:p>
        </p:txBody>
      </p:sp>
      <p:sp>
        <p:nvSpPr>
          <p:cNvPr id="4" name="Slide Number Placeholder 3"/>
          <p:cNvSpPr>
            <a:spLocks noGrp="1"/>
          </p:cNvSpPr>
          <p:nvPr>
            <p:ph type="sldNum" sz="quarter" idx="10"/>
          </p:nvPr>
        </p:nvSpPr>
        <p:spPr/>
        <p:txBody>
          <a:bodyPr/>
          <a:lstStyle/>
          <a:p>
            <a:fld id="{1B9A179D-2D27-49E2-B022-8EDDA2EFE682}" type="slidenum">
              <a:rPr lang="en-US" smtClean="0"/>
              <a:t>64</a:t>
            </a:fld>
            <a:endParaRPr lang="en-US"/>
          </a:p>
        </p:txBody>
      </p:sp>
    </p:spTree>
    <p:extLst>
      <p:ext uri="{BB962C8B-B14F-4D97-AF65-F5344CB8AC3E}">
        <p14:creationId xmlns:p14="http://schemas.microsoft.com/office/powerpoint/2010/main" val="168860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Privacy statement – can’t guarantee to the level some people want but the state is committed to protecting student information – see Governor's executive order linked on the page.  </a:t>
            </a:r>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65</a:t>
            </a:fld>
            <a:endParaRPr lang="en-US"/>
          </a:p>
        </p:txBody>
      </p:sp>
    </p:spTree>
    <p:extLst>
      <p:ext uri="{BB962C8B-B14F-4D97-AF65-F5344CB8AC3E}">
        <p14:creationId xmlns:p14="http://schemas.microsoft.com/office/powerpoint/2010/main" val="1407822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 the trainers to be navigators not experts. </a:t>
            </a:r>
          </a:p>
        </p:txBody>
      </p:sp>
      <p:sp>
        <p:nvSpPr>
          <p:cNvPr id="4" name="Slide Number Placeholder 3"/>
          <p:cNvSpPr>
            <a:spLocks noGrp="1"/>
          </p:cNvSpPr>
          <p:nvPr>
            <p:ph type="sldNum" sz="quarter" idx="5"/>
          </p:nvPr>
        </p:nvSpPr>
        <p:spPr/>
        <p:txBody>
          <a:bodyPr/>
          <a:lstStyle/>
          <a:p>
            <a:fld id="{1B9A179D-2D27-49E2-B022-8EDDA2EFE682}" type="slidenum">
              <a:rPr lang="en-US" smtClean="0"/>
              <a:t>6</a:t>
            </a:fld>
            <a:endParaRPr lang="en-US"/>
          </a:p>
        </p:txBody>
      </p:sp>
    </p:spTree>
    <p:extLst>
      <p:ext uri="{BB962C8B-B14F-4D97-AF65-F5344CB8AC3E}">
        <p14:creationId xmlns:p14="http://schemas.microsoft.com/office/powerpoint/2010/main" val="206239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New users will click start a new WASFA – this will take you to questionnaire to help determine if WASFA is appropriate app or FAFSA. Returning users need to click returning user to log in. </a:t>
            </a:r>
          </a:p>
          <a:p>
            <a:endParaRPr lang="en-US" baseline="0" dirty="0"/>
          </a:p>
          <a:p>
            <a:r>
              <a:rPr lang="en-US" baseline="0" dirty="0"/>
              <a:t>New questions to help determine if students have DACA status, have already submitted a FAFSA. </a:t>
            </a:r>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66</a:t>
            </a:fld>
            <a:endParaRPr lang="en-US"/>
          </a:p>
        </p:txBody>
      </p:sp>
    </p:spTree>
    <p:extLst>
      <p:ext uri="{BB962C8B-B14F-4D97-AF65-F5344CB8AC3E}">
        <p14:creationId xmlns:p14="http://schemas.microsoft.com/office/powerpoint/2010/main" val="3070747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student answers “yes” to the residency</a:t>
            </a:r>
            <a:r>
              <a:rPr lang="en-US" baseline="0" dirty="0"/>
              <a:t> questions, she is taken here and told she is WASFA eligible. Click on the orange box to apply.</a:t>
            </a:r>
            <a:endParaRPr lang="en-US" dirty="0"/>
          </a:p>
        </p:txBody>
      </p:sp>
      <p:sp>
        <p:nvSpPr>
          <p:cNvPr id="4" name="Slide Number Placeholder 3"/>
          <p:cNvSpPr>
            <a:spLocks noGrp="1"/>
          </p:cNvSpPr>
          <p:nvPr>
            <p:ph type="sldNum" sz="quarter" idx="10"/>
          </p:nvPr>
        </p:nvSpPr>
        <p:spPr/>
        <p:txBody>
          <a:bodyPr/>
          <a:lstStyle/>
          <a:p>
            <a:fld id="{ED41BFE1-0E4B-4C42-9FD6-E1DF42D0E748}" type="slidenum">
              <a:rPr lang="en-US" smtClean="0"/>
              <a:t>67</a:t>
            </a:fld>
            <a:endParaRPr lang="en-US"/>
          </a:p>
        </p:txBody>
      </p:sp>
    </p:spTree>
    <p:extLst>
      <p:ext uri="{BB962C8B-B14F-4D97-AF65-F5344CB8AC3E}">
        <p14:creationId xmlns:p14="http://schemas.microsoft.com/office/powerpoint/2010/main" val="31578571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Helps students figure out which application to use – should only apply with one application. </a:t>
            </a:r>
          </a:p>
        </p:txBody>
      </p:sp>
      <p:sp>
        <p:nvSpPr>
          <p:cNvPr id="4" name="Slide Number Placeholder 3"/>
          <p:cNvSpPr>
            <a:spLocks noGrp="1"/>
          </p:cNvSpPr>
          <p:nvPr>
            <p:ph type="sldNum" sz="quarter" idx="5"/>
          </p:nvPr>
        </p:nvSpPr>
        <p:spPr/>
        <p:txBody>
          <a:bodyPr/>
          <a:lstStyle/>
          <a:p>
            <a:fld id="{1B9A179D-2D27-49E2-B022-8EDDA2EFE682}" type="slidenum">
              <a:rPr lang="en-US" smtClean="0"/>
              <a:t>68</a:t>
            </a:fld>
            <a:endParaRPr lang="en-US"/>
          </a:p>
        </p:txBody>
      </p:sp>
    </p:spTree>
    <p:extLst>
      <p:ext uri="{BB962C8B-B14F-4D97-AF65-F5344CB8AC3E}">
        <p14:creationId xmlns:p14="http://schemas.microsoft.com/office/powerpoint/2010/main" val="5593140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use school email account. </a:t>
            </a:r>
          </a:p>
        </p:txBody>
      </p:sp>
      <p:sp>
        <p:nvSpPr>
          <p:cNvPr id="4" name="Slide Number Placeholder 3"/>
          <p:cNvSpPr>
            <a:spLocks noGrp="1"/>
          </p:cNvSpPr>
          <p:nvPr>
            <p:ph type="sldNum" sz="quarter" idx="10"/>
          </p:nvPr>
        </p:nvSpPr>
        <p:spPr/>
        <p:txBody>
          <a:bodyPr/>
          <a:lstStyle/>
          <a:p>
            <a:fld id="{FA32D6A3-4A83-4A91-BB50-41F95B03FCB5}" type="slidenum">
              <a:rPr lang="en-US" smtClean="0"/>
              <a:t>69</a:t>
            </a:fld>
            <a:endParaRPr lang="en-US" dirty="0"/>
          </a:p>
        </p:txBody>
      </p:sp>
    </p:spTree>
    <p:extLst>
      <p:ext uri="{BB962C8B-B14F-4D97-AF65-F5344CB8AC3E}">
        <p14:creationId xmlns:p14="http://schemas.microsoft.com/office/powerpoint/2010/main" val="290823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Tw Cen MT" panose="020B0602020104020603" pitchFamily="34" charset="0"/>
              </a:rPr>
              <a:t>If you have never applied before and do not have a SSN, DACA, or ITIN nor a WASFA ID, leave all SSN, DACA, or ITIN and WASFA ID fields blank</a:t>
            </a:r>
            <a:endParaRPr lang="en-US" dirty="0"/>
          </a:p>
        </p:txBody>
      </p:sp>
      <p:sp>
        <p:nvSpPr>
          <p:cNvPr id="4" name="Slide Number Placeholder 3"/>
          <p:cNvSpPr>
            <a:spLocks noGrp="1"/>
          </p:cNvSpPr>
          <p:nvPr>
            <p:ph type="sldNum" sz="quarter" idx="10"/>
          </p:nvPr>
        </p:nvSpPr>
        <p:spPr/>
        <p:txBody>
          <a:bodyPr/>
          <a:lstStyle/>
          <a:p>
            <a:fld id="{FA32D6A3-4A83-4A91-BB50-41F95B03FCB5}" type="slidenum">
              <a:rPr lang="en-US" smtClean="0"/>
              <a:t>70</a:t>
            </a:fld>
            <a:endParaRPr lang="en-US" dirty="0"/>
          </a:p>
        </p:txBody>
      </p:sp>
    </p:spTree>
    <p:extLst>
      <p:ext uri="{BB962C8B-B14F-4D97-AF65-F5344CB8AC3E}">
        <p14:creationId xmlns:p14="http://schemas.microsoft.com/office/powerpoint/2010/main" val="1296553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39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767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5456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3497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693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7</a:t>
            </a:fld>
            <a:endParaRPr lang="en-US"/>
          </a:p>
        </p:txBody>
      </p:sp>
    </p:spTree>
    <p:extLst>
      <p:ext uri="{BB962C8B-B14F-4D97-AF65-F5344CB8AC3E}">
        <p14:creationId xmlns:p14="http://schemas.microsoft.com/office/powerpoint/2010/main" val="14334339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6647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3691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8/13/19</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9179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0123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5667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B21C6A-5A06-4DD3-9905-90CB9635CE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06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943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8051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613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698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takeaway: Financial aid is not solely one “thing”. </a:t>
            </a:r>
          </a:p>
          <a:p>
            <a:endParaRPr lang="en-US" dirty="0"/>
          </a:p>
          <a:p>
            <a:r>
              <a:rPr lang="en-US" dirty="0"/>
              <a:t>Four main types of financial aid</a:t>
            </a:r>
          </a:p>
          <a:p>
            <a:endParaRPr lang="en-US" dirty="0"/>
          </a:p>
          <a:p>
            <a:r>
              <a:rPr lang="en-US" dirty="0"/>
              <a:t>Grants</a:t>
            </a:r>
          </a:p>
          <a:p>
            <a:r>
              <a:rPr lang="en-US" dirty="0"/>
              <a:t>Scholarships </a:t>
            </a:r>
          </a:p>
          <a:p>
            <a:r>
              <a:rPr lang="en-US" dirty="0"/>
              <a:t>Loans</a:t>
            </a:r>
          </a:p>
          <a:p>
            <a:r>
              <a:rPr lang="en-US" dirty="0"/>
              <a:t>Work study</a:t>
            </a:r>
          </a:p>
          <a:p>
            <a:endParaRPr lang="en-US" dirty="0"/>
          </a:p>
          <a:p>
            <a:r>
              <a:rPr lang="en-US" dirty="0"/>
              <a:t>Within each of those there may be federal, state, institutional and private options.</a:t>
            </a:r>
          </a:p>
        </p:txBody>
      </p:sp>
      <p:sp>
        <p:nvSpPr>
          <p:cNvPr id="4" name="Slide Number Placeholder 3"/>
          <p:cNvSpPr>
            <a:spLocks noGrp="1"/>
          </p:cNvSpPr>
          <p:nvPr>
            <p:ph type="sldNum" sz="quarter" idx="10"/>
          </p:nvPr>
        </p:nvSpPr>
        <p:spPr/>
        <p:txBody>
          <a:bodyPr/>
          <a:lstStyle/>
          <a:p>
            <a:fld id="{564759F7-F910-4071-BE29-5B51C854565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3201537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5561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7018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from FAFSA: They will not get confirmation, they will be told to go back in and look at the WASFA page here for status update.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179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be a different email than the student’s email.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2989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32D6A3-4A83-4A91-BB50-41F95B03FC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3923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should update income</a:t>
            </a:r>
            <a:r>
              <a:rPr lang="en-US" baseline="0" dirty="0"/>
              <a:t> information and tax information (if applicable). </a:t>
            </a:r>
            <a:endParaRPr lang="en-US" dirty="0"/>
          </a:p>
          <a:p>
            <a:endParaRPr lang="en-US" baseline="0" dirty="0"/>
          </a:p>
          <a:p>
            <a:r>
              <a:rPr lang="en-US" baseline="0" dirty="0"/>
              <a:t>Use thewashboard.org to search and apply for scholarships.</a:t>
            </a:r>
          </a:p>
          <a:p>
            <a:endParaRPr lang="en-US" baseline="0" dirty="0"/>
          </a:p>
          <a:p>
            <a:r>
              <a:rPr lang="en-US" baseline="0" dirty="0"/>
              <a:t>File any additional college-specific financial aid documents as needed.</a:t>
            </a:r>
          </a:p>
          <a:p>
            <a:endParaRPr lang="en-US" baseline="0" dirty="0"/>
          </a:p>
          <a:p>
            <a:r>
              <a:rPr lang="en-US" baseline="0" dirty="0"/>
              <a:t>Respond to four-year institutions by May 1 to accept aid. </a:t>
            </a:r>
          </a:p>
          <a:p>
            <a:endParaRPr lang="en-US" baseline="0" dirty="0"/>
          </a:p>
          <a:p>
            <a:r>
              <a:rPr lang="en-US" baseline="0" dirty="0"/>
              <a:t>Financial aid money gets released to the student’s account when the term begins. </a:t>
            </a:r>
            <a:endParaRPr lang="en-US" dirty="0"/>
          </a:p>
          <a:p>
            <a:endParaRPr lang="en-US" dirty="0"/>
          </a:p>
        </p:txBody>
      </p:sp>
      <p:sp>
        <p:nvSpPr>
          <p:cNvPr id="4" name="Slide Number Placeholder 3"/>
          <p:cNvSpPr>
            <a:spLocks noGrp="1"/>
          </p:cNvSpPr>
          <p:nvPr>
            <p:ph type="sldNum" sz="quarter" idx="10"/>
          </p:nvPr>
        </p:nvSpPr>
        <p:spPr/>
        <p:txBody>
          <a:bodyPr/>
          <a:lstStyle/>
          <a:p>
            <a:fld id="{564759F7-F910-4071-BE29-5B51C8545653}" type="slidenum">
              <a:rPr lang="en-US" smtClean="0"/>
              <a:t>91</a:t>
            </a:fld>
            <a:endParaRPr lang="en-US"/>
          </a:p>
        </p:txBody>
      </p:sp>
    </p:spTree>
    <p:extLst>
      <p:ext uri="{BB962C8B-B14F-4D97-AF65-F5344CB8AC3E}">
        <p14:creationId xmlns:p14="http://schemas.microsoft.com/office/powerpoint/2010/main" val="38390494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92</a:t>
            </a:fld>
            <a:endParaRPr lang="en-US"/>
          </a:p>
        </p:txBody>
      </p:sp>
    </p:spTree>
    <p:extLst>
      <p:ext uri="{BB962C8B-B14F-4D97-AF65-F5344CB8AC3E}">
        <p14:creationId xmlns:p14="http://schemas.microsoft.com/office/powerpoint/2010/main" val="19290962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93</a:t>
            </a:fld>
            <a:endParaRPr lang="en-US"/>
          </a:p>
        </p:txBody>
      </p:sp>
    </p:spTree>
    <p:extLst>
      <p:ext uri="{BB962C8B-B14F-4D97-AF65-F5344CB8AC3E}">
        <p14:creationId xmlns:p14="http://schemas.microsoft.com/office/powerpoint/2010/main" val="6839994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5206B6-5246-498B-AC8D-4748AEEB0F86}" type="slidenum">
              <a:rPr lang="en-US" smtClean="0"/>
              <a:t>94</a:t>
            </a:fld>
            <a:endParaRPr lang="en-US"/>
          </a:p>
        </p:txBody>
      </p:sp>
    </p:spTree>
    <p:extLst>
      <p:ext uri="{BB962C8B-B14F-4D97-AF65-F5344CB8AC3E}">
        <p14:creationId xmlns:p14="http://schemas.microsoft.com/office/powerpoint/2010/main" val="40979339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 Loan Advocate supports current and future student loan borrowers in Washington State. The Advocate works to provide unbiased, reliable and timely information to borrowers on their rights, responsibilities, and repayment options. She also receives and addresses student loan borrower complaints in coordination with other state agencies. Some examples of topics that the advocate can assist with are:</a:t>
            </a:r>
            <a:br>
              <a:rPr lang="en-US" dirty="0"/>
            </a:br>
            <a:endParaRPr lang="en-US" dirty="0"/>
          </a:p>
          <a:p>
            <a:r>
              <a:rPr lang="en-US" dirty="0"/>
              <a:t>Understanding the different types of student loans</a:t>
            </a:r>
          </a:p>
          <a:p>
            <a:r>
              <a:rPr lang="en-US" dirty="0"/>
              <a:t>Income Driven Repayment (IDR)</a:t>
            </a:r>
          </a:p>
          <a:p>
            <a:r>
              <a:rPr lang="en-US" dirty="0"/>
              <a:t>Public Service Loan Forgiveness (PSLF)</a:t>
            </a:r>
          </a:p>
          <a:p>
            <a:r>
              <a:rPr lang="en-US" dirty="0"/>
              <a:t>Loan discharges</a:t>
            </a:r>
          </a:p>
          <a:p>
            <a:r>
              <a:rPr lang="en-US" dirty="0"/>
              <a:t>Deferment and forbearance</a:t>
            </a:r>
          </a:p>
          <a:p>
            <a:r>
              <a:rPr lang="en-US" dirty="0"/>
              <a:t>Consolidation</a:t>
            </a:r>
          </a:p>
          <a:p>
            <a:r>
              <a:rPr lang="en-US" dirty="0"/>
              <a:t>Private loans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206B6-5246-498B-AC8D-4748AEEB0F86}" type="slidenum">
              <a:rPr kumimoji="0" lang="en-US" sz="1200" b="0" i="0" u="none" strike="noStrike" kern="1200" cap="none" spc="0" normalizeH="0" baseline="0" noProof="0" smtClean="0">
                <a:ln>
                  <a:noFill/>
                </a:ln>
                <a:solidFill>
                  <a:srgbClr val="595959"/>
                </a:solidFill>
                <a:effectLst/>
                <a:uLnTx/>
                <a:uFillTx/>
                <a:latin typeface="Book Antiqu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595959"/>
              </a:solidFill>
              <a:effectLst/>
              <a:uLnTx/>
              <a:uFillTx/>
              <a:latin typeface="Book Antiqua"/>
              <a:ea typeface="+mn-ea"/>
              <a:cs typeface="+mn-cs"/>
            </a:endParaRPr>
          </a:p>
        </p:txBody>
      </p:sp>
    </p:spTree>
    <p:extLst>
      <p:ext uri="{BB962C8B-B14F-4D97-AF65-F5344CB8AC3E}">
        <p14:creationId xmlns:p14="http://schemas.microsoft.com/office/powerpoint/2010/main" val="2240831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takeaway:</a:t>
            </a:r>
          </a:p>
          <a:p>
            <a:r>
              <a:rPr lang="en-US" dirty="0"/>
              <a:t>FA is an umbrella term. Two main sources of financial aid are federal (US </a:t>
            </a:r>
            <a:r>
              <a:rPr lang="en-US" dirty="0" err="1"/>
              <a:t>Dept</a:t>
            </a:r>
            <a:r>
              <a:rPr lang="en-US" dirty="0"/>
              <a:t> of Ed) and Washington State (for residents/for WA schools). </a:t>
            </a:r>
          </a:p>
          <a:p>
            <a:endParaRPr lang="en-US" dirty="0"/>
          </a:p>
          <a:p>
            <a:r>
              <a:rPr lang="en-US" dirty="0"/>
              <a:t>These are some examples of Federal programs.</a:t>
            </a:r>
          </a:p>
        </p:txBody>
      </p:sp>
      <p:sp>
        <p:nvSpPr>
          <p:cNvPr id="4" name="Slide Number Placeholder 3"/>
          <p:cNvSpPr>
            <a:spLocks noGrp="1"/>
          </p:cNvSpPr>
          <p:nvPr>
            <p:ph type="sldNum" sz="quarter" idx="10"/>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4592805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students to text into Otter!</a:t>
            </a:r>
          </a:p>
        </p:txBody>
      </p:sp>
      <p:sp>
        <p:nvSpPr>
          <p:cNvPr id="4" name="Slide Number Placeholder 3"/>
          <p:cNvSpPr>
            <a:spLocks noGrp="1"/>
          </p:cNvSpPr>
          <p:nvPr>
            <p:ph type="sldNum" sz="quarter" idx="5"/>
          </p:nvPr>
        </p:nvSpPr>
        <p:spPr/>
        <p:txBody>
          <a:bodyPr/>
          <a:lstStyle/>
          <a:p>
            <a:fld id="{1B9A179D-2D27-49E2-B022-8EDDA2EFE682}" type="slidenum">
              <a:rPr lang="en-US" smtClean="0"/>
              <a:t>96</a:t>
            </a:fld>
            <a:endParaRPr lang="en-US"/>
          </a:p>
        </p:txBody>
      </p:sp>
    </p:spTree>
    <p:extLst>
      <p:ext uri="{BB962C8B-B14F-4D97-AF65-F5344CB8AC3E}">
        <p14:creationId xmlns:p14="http://schemas.microsoft.com/office/powerpoint/2010/main" val="38057626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97</a:t>
            </a:fld>
            <a:endParaRPr lang="en-US"/>
          </a:p>
        </p:txBody>
      </p:sp>
    </p:spTree>
    <p:extLst>
      <p:ext uri="{BB962C8B-B14F-4D97-AF65-F5344CB8AC3E}">
        <p14:creationId xmlns:p14="http://schemas.microsoft.com/office/powerpoint/2010/main" val="3218374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9A179D-2D27-49E2-B022-8EDDA2EFE682}" type="slidenum">
              <a:rPr lang="en-US" smtClean="0"/>
              <a:t>98</a:t>
            </a:fld>
            <a:endParaRPr lang="en-US"/>
          </a:p>
        </p:txBody>
      </p:sp>
    </p:spTree>
    <p:extLst>
      <p:ext uri="{BB962C8B-B14F-4D97-AF65-F5344CB8AC3E}">
        <p14:creationId xmlns:p14="http://schemas.microsoft.com/office/powerpoint/2010/main" val="17852966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us in this important work – train more people to help students and families through the financial aid process! You are a part of this!!!</a:t>
            </a:r>
          </a:p>
        </p:txBody>
      </p:sp>
      <p:sp>
        <p:nvSpPr>
          <p:cNvPr id="4" name="Slide Number Placeholder 3"/>
          <p:cNvSpPr>
            <a:spLocks noGrp="1"/>
          </p:cNvSpPr>
          <p:nvPr>
            <p:ph type="sldNum" sz="quarter" idx="5"/>
          </p:nvPr>
        </p:nvSpPr>
        <p:spPr/>
        <p:txBody>
          <a:bodyPr/>
          <a:lstStyle/>
          <a:p>
            <a:fld id="{1B9A179D-2D27-49E2-B022-8EDDA2EFE682}" type="slidenum">
              <a:rPr lang="en-US" smtClean="0"/>
              <a:t>101</a:t>
            </a:fld>
            <a:endParaRPr lang="en-US"/>
          </a:p>
        </p:txBody>
      </p:sp>
    </p:spTree>
    <p:extLst>
      <p:ext uri="{BB962C8B-B14F-4D97-AF65-F5344CB8AC3E}">
        <p14:creationId xmlns:p14="http://schemas.microsoft.com/office/powerpoint/2010/main" val="39669530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Peace</a:t>
            </a:r>
            <a:r>
              <a:rPr lang="en-US" baseline="0" dirty="0"/>
              <a:t> out!</a:t>
            </a:r>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102</a:t>
            </a:fld>
            <a:endParaRPr lang="en-US"/>
          </a:p>
        </p:txBody>
      </p:sp>
    </p:spTree>
    <p:extLst>
      <p:ext uri="{BB962C8B-B14F-4D97-AF65-F5344CB8AC3E}">
        <p14:creationId xmlns:p14="http://schemas.microsoft.com/office/powerpoint/2010/main" val="107381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latin typeface="Tw Cen MT Condensed Extra Bold" panose="020B0803020202020204" pitchFamily="34" charset="0"/>
              </a:defRPr>
            </a:lvl1pPr>
          </a:lstStyle>
          <a:p>
            <a:r>
              <a:rPr lang="en-US" dirty="0"/>
              <a:t>Click to edit Master title style</a:t>
            </a:r>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normAutofit/>
          </a:bodyPr>
          <a:lstStyle>
            <a:lvl1pPr>
              <a:defRPr sz="2800"/>
            </a:lvl1pPr>
          </a:lstStyle>
          <a:p>
            <a:r>
              <a:rPr lang="en-US" dirty="0"/>
              <a:t>Click to edit Master title style</a:t>
            </a:r>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0" y="255134"/>
            <a:ext cx="9601200" cy="1036850"/>
          </a:xfrm>
        </p:spPr>
        <p:txBody>
          <a:bodyPr anchor="b">
            <a:normAutofit/>
          </a:bodyPr>
          <a:lstStyle>
            <a:lvl1pPr>
              <a:defRPr sz="2800"/>
            </a:lvl1pPr>
          </a:lstStyle>
          <a:p>
            <a:r>
              <a:rPr lang="en-US" dirty="0"/>
              <a:t>Click to edit Master title style</a:t>
            </a:r>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endParaRPr lang="en-US"/>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endParaRPr lang="en-US"/>
          </a:p>
        </p:txBody>
      </p:sp>
      <p:sp>
        <p:nvSpPr>
          <p:cNvPr id="7" name="Slide Number Placeholder 6"/>
          <p:cNvSpPr>
            <a:spLocks noGrp="1"/>
          </p:cNvSpPr>
          <p:nvPr>
            <p:ph type="sldNum" sz="quarter" idx="12"/>
          </p:nvPr>
        </p:nvSpPr>
        <p:spPr>
          <a:xfrm>
            <a:off x="9525000" y="6374999"/>
            <a:ext cx="1371600" cy="274320"/>
          </a:xfrm>
          <a:prstGeom prst="rect">
            <a:avLst/>
          </a:prstGeom>
        </p:spPr>
        <p:txBody>
          <a:bodyPr/>
          <a:lstStyle/>
          <a:p>
            <a:fld id="{A7F8E3F6-DE14-48B2-B2BC-6FABA9630FB8}" type="slidenum">
              <a:rPr lang="en-US" smtClean="0"/>
              <a:t>‹#›</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791449" y="6374999"/>
            <a:ext cx="1480705" cy="274320"/>
          </a:xfrm>
          <a:prstGeom prst="rect">
            <a:avLst/>
          </a:prstGeom>
        </p:spPr>
        <p:txBody>
          <a:bodyPr/>
          <a:lstStyle/>
          <a:p>
            <a:endParaRPr lang="en-US"/>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9525000" y="6374999"/>
            <a:ext cx="1371600" cy="274320"/>
          </a:xfrm>
          <a:prstGeom prst="rect">
            <a:avLst/>
          </a:prstGeom>
        </p:spPr>
        <p:txBody>
          <a:bodyPr/>
          <a:lstStyle/>
          <a:p>
            <a:fld id="{A7F8E3F6-DE14-48B2-B2BC-6FABA9630FB8}"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1378252"/>
            <a:ext cx="1033272" cy="54864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295400" y="685800"/>
            <a:ext cx="7976754" cy="5486400"/>
          </a:xfrm>
        </p:spPr>
        <p:txBody>
          <a:bodyPr vert="eaVert"/>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791449" y="6374999"/>
            <a:ext cx="1480705" cy="274320"/>
          </a:xfrm>
          <a:prstGeom prst="rect">
            <a:avLst/>
          </a:prstGeom>
        </p:spPr>
        <p:txBody>
          <a:bodyPr/>
          <a:lstStyle/>
          <a:p>
            <a:endParaRPr lang="en-US"/>
          </a:p>
        </p:txBody>
      </p:sp>
      <p:sp>
        <p:nvSpPr>
          <p:cNvPr id="5" name="Footer Placeholder 4"/>
          <p:cNvSpPr>
            <a:spLocks noGrp="1"/>
          </p:cNvSpPr>
          <p:nvPr>
            <p:ph type="ftr" sz="quarter" idx="11"/>
          </p:nvPr>
        </p:nvSpPr>
        <p:spPr>
          <a:xfrm>
            <a:off x="1295399" y="6374999"/>
            <a:ext cx="6243203" cy="274320"/>
          </a:xfrm>
          <a:prstGeom prst="rect">
            <a:avLst/>
          </a:prstGeom>
        </p:spPr>
        <p:txBody>
          <a:bodyPr/>
          <a:lstStyle/>
          <a:p>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899781">
            <a:off x="10097457" y="158639"/>
            <a:ext cx="904995" cy="1054322"/>
          </a:xfrm>
          <a:prstGeom prst="rect">
            <a:avLst/>
          </a:prstGeom>
        </p:spPr>
      </p:pic>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12" name="Picture Placeholder 11"/>
          <p:cNvSpPr>
            <a:spLocks noGrp="1"/>
          </p:cNvSpPr>
          <p:nvPr>
            <p:ph type="pic" sz="quarter" idx="11"/>
          </p:nvPr>
        </p:nvSpPr>
        <p:spPr>
          <a:xfrm>
            <a:off x="0" y="2058987"/>
            <a:ext cx="1470025" cy="3886359"/>
          </a:xfrm>
        </p:spPr>
        <p:txBody>
          <a:bodyPr/>
          <a:lstStyle/>
          <a:p>
            <a:endParaRPr lang="en-US"/>
          </a:p>
        </p:txBody>
      </p:sp>
      <p:sp>
        <p:nvSpPr>
          <p:cNvPr id="14" name="Picture Placeholder 13"/>
          <p:cNvSpPr>
            <a:spLocks noGrp="1"/>
          </p:cNvSpPr>
          <p:nvPr>
            <p:ph type="pic" sz="quarter" idx="12"/>
          </p:nvPr>
        </p:nvSpPr>
        <p:spPr>
          <a:xfrm>
            <a:off x="8930069" y="2058988"/>
            <a:ext cx="3261931" cy="3886358"/>
          </a:xfrm>
        </p:spPr>
        <p:txBody>
          <a:bodyPr/>
          <a:lstStyle/>
          <a:p>
            <a:endParaRPr lang="en-US"/>
          </a:p>
        </p:txBody>
      </p:sp>
    </p:spTree>
    <p:extLst>
      <p:ext uri="{BB962C8B-B14F-4D97-AF65-F5344CB8AC3E}">
        <p14:creationId xmlns:p14="http://schemas.microsoft.com/office/powerpoint/2010/main" val="346617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81660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53201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66490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96789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2516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Tw Cen MT Condensed Extra Bold" panose="020B0803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a:latin typeface="Cambria" panose="02040503050406030204" pitchFamily="18" charset="0"/>
              </a:defRPr>
            </a:lvl1pPr>
            <a:lvl2pPr>
              <a:defRPr sz="3200">
                <a:latin typeface="Cambria" panose="02040503050406030204" pitchFamily="18" charset="0"/>
              </a:defRPr>
            </a:lvl2pPr>
            <a:lvl3pPr>
              <a:defRPr sz="28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0118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29427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23873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1/31/2020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22963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141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7391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15208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48486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34378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84394" y="2148840"/>
            <a:ext cx="5120640" cy="2560320"/>
          </a:xfrm>
        </p:spPr>
        <p:txBody>
          <a:bodyPr anchor="b">
            <a:normAutofit/>
          </a:bodyPr>
          <a:lstStyle>
            <a:lvl1pPr algn="l">
              <a:defRPr sz="4000">
                <a:solidFill>
                  <a:schemeClr val="tx1"/>
                </a:solidFill>
                <a:latin typeface="Tw Cen MT Condensed Extra Bold" panose="020B0803020202020204" pitchFamily="34" charset="0"/>
              </a:defRPr>
            </a:lvl1pPr>
          </a:lstStyle>
          <a:p>
            <a:r>
              <a:rPr lang="en-US" dirty="0"/>
              <a:t>Click to edit Master title style</a:t>
            </a:r>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endParaRPr lang="en-US"/>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latin typeface="Tw Cen MT Condensed Extra Bold" panose="020B0803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latin typeface="Cambria" panose="0204050305040603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p:cNvSpPr>
            <a:spLocks noGrp="1"/>
          </p:cNvSpPr>
          <p:nvPr>
            <p:ph sz="half" idx="1"/>
          </p:nvPr>
        </p:nvSpPr>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24600" y="1828799"/>
            <a:ext cx="4572000" cy="4343401"/>
          </a:xfr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dirty="0"/>
              <a:t>Click to edit Master title style</a:t>
            </a:r>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atin typeface="Tw Cen MT Condensed Extra Bold" panose="020B08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95400" y="2705100"/>
            <a:ext cx="4572000" cy="3467100"/>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atin typeface="Tw Cen MT Condensed Extra Bold" panose="020B0803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24600" y="2705100"/>
            <a:ext cx="4572000" cy="3467100"/>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4728209" y="1828800"/>
            <a:ext cx="6126480" cy="4343400"/>
          </a:xfrm>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791449" y="6374999"/>
            <a:ext cx="1480705" cy="274320"/>
          </a:xfrm>
          <a:prstGeom prst="rect">
            <a:avLst/>
          </a:prstGeom>
        </p:spPr>
        <p:txBody>
          <a:bodyPr/>
          <a:lstStyle/>
          <a:p>
            <a:endParaRPr lang="en-US"/>
          </a:p>
        </p:txBody>
      </p:sp>
      <p:sp>
        <p:nvSpPr>
          <p:cNvPr id="6" name="Footer Placeholder 5"/>
          <p:cNvSpPr>
            <a:spLocks noGrp="1"/>
          </p:cNvSpPr>
          <p:nvPr>
            <p:ph type="ftr" sz="quarter" idx="11"/>
          </p:nvPr>
        </p:nvSpPr>
        <p:spPr>
          <a:xfrm>
            <a:off x="1295399" y="6374999"/>
            <a:ext cx="6243203" cy="274320"/>
          </a:xfrm>
          <a:prstGeom prst="rect">
            <a:avLst/>
          </a:prstGeom>
        </p:spPr>
        <p:txBody>
          <a:bodyPr/>
          <a:lstStyle/>
          <a:p>
            <a:endParaRPr lang="en-US"/>
          </a:p>
        </p:txBody>
      </p:sp>
      <p:sp>
        <p:nvSpPr>
          <p:cNvPr id="7" name="Slide Number Placeholder 6"/>
          <p:cNvSpPr>
            <a:spLocks noGrp="1"/>
          </p:cNvSpPr>
          <p:nvPr>
            <p:ph type="sldNum" sz="quarter" idx="12"/>
          </p:nvPr>
        </p:nvSpPr>
        <p:spPr>
          <a:xfrm>
            <a:off x="9525000" y="6374999"/>
            <a:ext cx="1371600" cy="274320"/>
          </a:xfrm>
          <a:prstGeom prst="rect">
            <a:avLst/>
          </a:prstGeom>
        </p:spPr>
        <p:txBody>
          <a:bodyPr/>
          <a:lstStyle/>
          <a:p>
            <a:fld id="{A7F8E3F6-DE14-48B2-B2BC-6FABA9630FB8}"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497021">
            <a:off x="196396" y="237662"/>
            <a:ext cx="904995" cy="1054322"/>
          </a:xfrm>
          <a:prstGeom prst="rect">
            <a:avLst/>
          </a:prstGeom>
        </p:spPr>
      </p:pic>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Cambria" panose="02040503050406030204" pitchFamily="18" charset="0"/>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Cambria" panose="02040503050406030204" pitchFamily="18" charset="0"/>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Cambria" panose="02040503050406030204" pitchFamily="18" charset="0"/>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1/31/2020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862602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6.JPG"/></Relationships>
</file>

<file path=ppt/slides/_rels/slide10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wsac.wa.gov/sites/default/files/2019-20.WCG.CBS.MFIchart.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7.png"/><Relationship Id="rId7" Type="http://schemas.openxmlformats.org/officeDocument/2006/relationships/diagramColors" Target="../diagrams/colors1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hyperlink" Target="https://fafsademo.test.ed.gov/webdemo.htm"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2.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22.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22.xml"/><Relationship Id="rId5" Type="http://schemas.openxmlformats.org/officeDocument/2006/relationships/image" Target="../media/image87.png"/><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2.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3.pn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3.wdp"/><Relationship Id="rId9" Type="http://schemas.microsoft.com/office/2007/relationships/diagramDrawing" Target="../diagrams/drawing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22.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22.xml"/><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470" y="3573107"/>
            <a:ext cx="5268756" cy="1895584"/>
          </a:xfrm>
        </p:spPr>
        <p:txBody>
          <a:bodyPr>
            <a:noAutofit/>
          </a:bodyPr>
          <a:lstStyle/>
          <a:p>
            <a:r>
              <a:rPr lang="en-US" sz="6000" dirty="0"/>
              <a:t>Financial Aid Train-the-Trainer</a:t>
            </a:r>
            <a:br>
              <a:rPr lang="en-US" sz="6000" dirty="0"/>
            </a:br>
            <a:br>
              <a:rPr lang="en-US" sz="6000" dirty="0"/>
            </a:br>
            <a:r>
              <a:rPr lang="en-US" sz="6000" dirty="0"/>
              <a:t>Welcome! </a:t>
            </a:r>
            <a:br>
              <a:rPr lang="en-US" sz="6000" dirty="0"/>
            </a:br>
            <a:br>
              <a:rPr lang="en-US" dirty="0">
                <a:latin typeface="Tw Cen MT Condensed Extra Bold" panose="020B0803020202020204" pitchFamily="34" charset="0"/>
              </a:rPr>
            </a:br>
            <a:endParaRPr lang="en-US" dirty="0">
              <a:latin typeface="Tw Cen MT Condensed Extra Bold" panose="020B0803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938" y="5618231"/>
            <a:ext cx="4901938" cy="1079513"/>
          </a:xfrm>
          <a:prstGeom prst="rect">
            <a:avLst/>
          </a:prstGeom>
        </p:spPr>
      </p:pic>
      <p:pic>
        <p:nvPicPr>
          <p:cNvPr id="12" name="Picture Placeholder 11"/>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l="9171" t="211" r="38285" b="-211"/>
          <a:stretch/>
        </p:blipFill>
        <p:spPr/>
      </p:pic>
    </p:spTree>
    <p:extLst>
      <p:ext uri="{BB962C8B-B14F-4D97-AF65-F5344CB8AC3E}">
        <p14:creationId xmlns:p14="http://schemas.microsoft.com/office/powerpoint/2010/main" val="40069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55134"/>
            <a:ext cx="10703011" cy="1036850"/>
          </a:xfrm>
        </p:spPr>
        <p:txBody>
          <a:bodyPr>
            <a:noAutofit/>
          </a:bodyPr>
          <a:lstStyle/>
          <a:p>
            <a:r>
              <a:rPr lang="en-US" sz="4800" dirty="0">
                <a:latin typeface="Tw Cen MT Condensed Extra Bold" panose="020B0803020202020204" pitchFamily="34" charset="0"/>
              </a:rPr>
              <a:t>Washington State Financial Aid</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930283" y="1291984"/>
            <a:ext cx="4573114" cy="3429149"/>
          </a:xfrm>
        </p:spPr>
      </p:pic>
      <p:graphicFrame>
        <p:nvGraphicFramePr>
          <p:cNvPr id="3" name="Content Placeholder 2"/>
          <p:cNvGraphicFramePr>
            <a:graphicFrameLocks noGrp="1"/>
          </p:cNvGraphicFramePr>
          <p:nvPr>
            <p:ph sz="half" idx="2"/>
            <p:extLst>
              <p:ext uri="{D42A27DB-BD31-4B8C-83A1-F6EECF244321}">
                <p14:modId xmlns:p14="http://schemas.microsoft.com/office/powerpoint/2010/main" val="1652998073"/>
              </p:ext>
            </p:extLst>
          </p:nvPr>
        </p:nvGraphicFramePr>
        <p:xfrm>
          <a:off x="1095683" y="1728439"/>
          <a:ext cx="5162551" cy="48619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6307" y="4719142"/>
            <a:ext cx="3901065" cy="1038841"/>
          </a:xfrm>
          <a:prstGeom prst="rect">
            <a:avLst/>
          </a:prstGeom>
        </p:spPr>
      </p:pic>
    </p:spTree>
    <p:extLst>
      <p:ext uri="{BB962C8B-B14F-4D97-AF65-F5344CB8AC3E}">
        <p14:creationId xmlns:p14="http://schemas.microsoft.com/office/powerpoint/2010/main" val="3570424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04ED-F86F-48A8-94E9-129B94A75CA3}"/>
              </a:ext>
            </a:extLst>
          </p:cNvPr>
          <p:cNvSpPr>
            <a:spLocks noGrp="1"/>
          </p:cNvSpPr>
          <p:nvPr>
            <p:ph type="title"/>
          </p:nvPr>
        </p:nvSpPr>
        <p:spPr/>
        <p:txBody>
          <a:bodyPr>
            <a:normAutofit/>
          </a:bodyPr>
          <a:lstStyle/>
          <a:p>
            <a:r>
              <a:rPr lang="en-US" sz="4800" dirty="0"/>
              <a:t>What are some of your plans?</a:t>
            </a:r>
          </a:p>
        </p:txBody>
      </p:sp>
      <p:pic>
        <p:nvPicPr>
          <p:cNvPr id="1026" name="Picture 2" descr="Image result for sharing is caring">
            <a:extLst>
              <a:ext uri="{FF2B5EF4-FFF2-40B4-BE49-F238E27FC236}">
                <a16:creationId xmlns:a16="http://schemas.microsoft.com/office/drawing/2014/main" id="{C20B8D75-BDE4-463D-A969-F67C5C66C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251" y="2194152"/>
            <a:ext cx="4933950"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66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81FB6-C09F-4015-9D38-DD1E2C92CD62}"/>
              </a:ext>
            </a:extLst>
          </p:cNvPr>
          <p:cNvSpPr>
            <a:spLocks noGrp="1"/>
          </p:cNvSpPr>
          <p:nvPr>
            <p:ph type="title"/>
          </p:nvPr>
        </p:nvSpPr>
        <p:spPr/>
        <p:txBody>
          <a:bodyPr>
            <a:normAutofit/>
          </a:bodyPr>
          <a:lstStyle/>
          <a:p>
            <a:r>
              <a:rPr lang="en-US" sz="4800" dirty="0"/>
              <a:t>Join us!</a:t>
            </a:r>
          </a:p>
        </p:txBody>
      </p:sp>
      <p:pic>
        <p:nvPicPr>
          <p:cNvPr id="4" name="Picture 3">
            <a:extLst>
              <a:ext uri="{FF2B5EF4-FFF2-40B4-BE49-F238E27FC236}">
                <a16:creationId xmlns:a16="http://schemas.microsoft.com/office/drawing/2014/main" id="{A400C850-64DA-4236-9234-92F40E098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6230" y="1995087"/>
            <a:ext cx="3388677" cy="3923113"/>
          </a:xfrm>
          <a:prstGeom prst="rect">
            <a:avLst/>
          </a:prstGeom>
        </p:spPr>
      </p:pic>
    </p:spTree>
    <p:extLst>
      <p:ext uri="{BB962C8B-B14F-4D97-AF65-F5344CB8AC3E}">
        <p14:creationId xmlns:p14="http://schemas.microsoft.com/office/powerpoint/2010/main" val="372204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Continue the Conversation</a:t>
            </a:r>
          </a:p>
        </p:txBody>
      </p:sp>
      <p:graphicFrame>
        <p:nvGraphicFramePr>
          <p:cNvPr id="7" name="Content Placeholder 4"/>
          <p:cNvGraphicFramePr>
            <a:graphicFrameLocks noGrp="1"/>
          </p:cNvGraphicFramePr>
          <p:nvPr>
            <p:ph idx="1"/>
            <p:extLst/>
          </p:nvPr>
        </p:nvGraphicFramePr>
        <p:xfrm>
          <a:off x="2678274" y="1627322"/>
          <a:ext cx="6835451" cy="5067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294967295"/>
          </p:nvPr>
        </p:nvSpPr>
        <p:spPr/>
        <p:txBody>
          <a:bodyPr/>
          <a:lstStyle/>
          <a:p>
            <a:fld id="{9CD8D479-8942-46E8-A226-A4E01F7A105C}" type="slidenum">
              <a:rPr lang="en-US" smtClean="0"/>
              <a:t>102</a:t>
            </a:fld>
            <a:endParaRPr lang="en-US"/>
          </a:p>
        </p:txBody>
      </p:sp>
    </p:spTree>
    <p:extLst>
      <p:ext uri="{BB962C8B-B14F-4D97-AF65-F5344CB8AC3E}">
        <p14:creationId xmlns:p14="http://schemas.microsoft.com/office/powerpoint/2010/main" val="11552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541632" y="1674766"/>
          <a:ext cx="7502617" cy="4903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normAutofit/>
          </a:bodyPr>
          <a:lstStyle/>
          <a:p>
            <a:r>
              <a:rPr lang="en-US" sz="4800" dirty="0">
                <a:latin typeface="Tw Cen MT Condensed Extra Bold" panose="020B0803020202020204" pitchFamily="34" charset="0"/>
              </a:rPr>
              <a:t>CBS Commitment </a:t>
            </a:r>
          </a:p>
        </p:txBody>
      </p:sp>
      <p:grpSp>
        <p:nvGrpSpPr>
          <p:cNvPr id="11" name="Group 10"/>
          <p:cNvGrpSpPr/>
          <p:nvPr/>
        </p:nvGrpSpPr>
        <p:grpSpPr>
          <a:xfrm>
            <a:off x="668740" y="5159499"/>
            <a:ext cx="1542197" cy="1295892"/>
            <a:chOff x="668740" y="5159499"/>
            <a:chExt cx="1542197" cy="1295892"/>
          </a:xfrm>
        </p:grpSpPr>
        <p:sp>
          <p:nvSpPr>
            <p:cNvPr id="9" name="Rounded Rectangle 8"/>
            <p:cNvSpPr/>
            <p:nvPr/>
          </p:nvSpPr>
          <p:spPr>
            <a:xfrm>
              <a:off x="668740" y="5159499"/>
              <a:ext cx="1542197" cy="12958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465" y="5228793"/>
              <a:ext cx="1101262" cy="1157303"/>
            </a:xfrm>
            <a:prstGeom prst="rect">
              <a:avLst/>
            </a:prstGeom>
          </p:spPr>
        </p:pic>
      </p:grpSp>
      <p:grpSp>
        <p:nvGrpSpPr>
          <p:cNvPr id="12" name="Group 11"/>
          <p:cNvGrpSpPr/>
          <p:nvPr/>
        </p:nvGrpSpPr>
        <p:grpSpPr>
          <a:xfrm>
            <a:off x="668740" y="3480825"/>
            <a:ext cx="1542197" cy="1295892"/>
            <a:chOff x="668740" y="5159499"/>
            <a:chExt cx="1542197" cy="1295892"/>
          </a:xfrm>
        </p:grpSpPr>
        <p:sp>
          <p:nvSpPr>
            <p:cNvPr id="13" name="Rounded Rectangle 12"/>
            <p:cNvSpPr/>
            <p:nvPr/>
          </p:nvSpPr>
          <p:spPr>
            <a:xfrm>
              <a:off x="668740" y="5159499"/>
              <a:ext cx="1542197" cy="12958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465" y="5228793"/>
              <a:ext cx="1101262" cy="1157303"/>
            </a:xfrm>
            <a:prstGeom prst="rect">
              <a:avLst/>
            </a:prstGeom>
          </p:spPr>
        </p:pic>
      </p:grpSp>
      <p:grpSp>
        <p:nvGrpSpPr>
          <p:cNvPr id="15" name="Group 14"/>
          <p:cNvGrpSpPr/>
          <p:nvPr/>
        </p:nvGrpSpPr>
        <p:grpSpPr>
          <a:xfrm>
            <a:off x="668739" y="1802150"/>
            <a:ext cx="1542198" cy="1295893"/>
            <a:chOff x="668740" y="5159499"/>
            <a:chExt cx="1542197" cy="1295892"/>
          </a:xfrm>
        </p:grpSpPr>
        <p:sp>
          <p:nvSpPr>
            <p:cNvPr id="16" name="Rounded Rectangle 15"/>
            <p:cNvSpPr/>
            <p:nvPr/>
          </p:nvSpPr>
          <p:spPr>
            <a:xfrm>
              <a:off x="668740" y="5159499"/>
              <a:ext cx="1542197" cy="12958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9465" y="5228793"/>
              <a:ext cx="1101262" cy="1157303"/>
            </a:xfrm>
            <a:prstGeom prst="rect">
              <a:avLst/>
            </a:prstGeom>
          </p:spPr>
        </p:pic>
      </p:gr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11855" y="3231381"/>
            <a:ext cx="2828544" cy="1545336"/>
          </a:xfrm>
          <a:prstGeom prst="rect">
            <a:avLst/>
          </a:prstGeom>
        </p:spPr>
      </p:pic>
    </p:spTree>
    <p:extLst>
      <p:ext uri="{BB962C8B-B14F-4D97-AF65-F5344CB8AC3E}">
        <p14:creationId xmlns:p14="http://schemas.microsoft.com/office/powerpoint/2010/main" val="388568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800" dirty="0"/>
            </a:br>
            <a:r>
              <a:rPr lang="en-US" sz="4800" dirty="0"/>
              <a:t>Eligibility is a Two-Step Process </a:t>
            </a:r>
          </a:p>
        </p:txBody>
      </p:sp>
      <p:graphicFrame>
        <p:nvGraphicFramePr>
          <p:cNvPr id="5" name="Content Placeholder 4"/>
          <p:cNvGraphicFramePr>
            <a:graphicFrameLocks noGrp="1"/>
          </p:cNvGraphicFramePr>
          <p:nvPr>
            <p:ph idx="1"/>
            <p:extLst/>
          </p:nvPr>
        </p:nvGraphicFramePr>
        <p:xfrm>
          <a:off x="1295400" y="1573666"/>
          <a:ext cx="9601200" cy="5284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449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239843" y="1754070"/>
            <a:ext cx="6700603" cy="2560320"/>
          </a:xfrm>
        </p:spPr>
        <p:txBody>
          <a:bodyPr>
            <a:normAutofit/>
          </a:bodyPr>
          <a:lstStyle/>
          <a:p>
            <a:r>
              <a:rPr lang="en-US" sz="4800" dirty="0"/>
              <a:t>The NEW Washington College Grant!</a:t>
            </a:r>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3519" r="23519"/>
          <a:stretch>
            <a:fillRect/>
          </a:stretch>
        </p:blipFill>
        <p:spPr/>
      </p:pic>
    </p:spTree>
    <p:extLst>
      <p:ext uri="{BB962C8B-B14F-4D97-AF65-F5344CB8AC3E}">
        <p14:creationId xmlns:p14="http://schemas.microsoft.com/office/powerpoint/2010/main" val="138760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760" y="255134"/>
            <a:ext cx="9601200" cy="1036850"/>
          </a:xfrm>
        </p:spPr>
        <p:txBody>
          <a:bodyPr>
            <a:normAutofit/>
          </a:bodyPr>
          <a:lstStyle/>
          <a:p>
            <a:r>
              <a:rPr lang="en-US" sz="4800" dirty="0"/>
              <a:t>Washington College Grant (WCG)</a:t>
            </a:r>
          </a:p>
        </p:txBody>
      </p:sp>
      <p:sp>
        <p:nvSpPr>
          <p:cNvPr id="3" name="Content Placeholder 2"/>
          <p:cNvSpPr>
            <a:spLocks noGrp="1"/>
          </p:cNvSpPr>
          <p:nvPr>
            <p:ph idx="1"/>
          </p:nvPr>
        </p:nvSpPr>
        <p:spPr>
          <a:xfrm>
            <a:off x="481988" y="2233986"/>
            <a:ext cx="3600471" cy="3954050"/>
          </a:xfrm>
        </p:spPr>
        <p:txBody>
          <a:bodyPr>
            <a:noAutofit/>
          </a:bodyPr>
          <a:lstStyle/>
          <a:p>
            <a:pPr marL="0" indent="0">
              <a:lnSpc>
                <a:spcPct val="100000"/>
              </a:lnSpc>
              <a:spcBef>
                <a:spcPts val="1200"/>
              </a:spcBef>
              <a:spcAft>
                <a:spcPts val="600"/>
              </a:spcAft>
              <a:buNone/>
            </a:pPr>
            <a:r>
              <a:rPr lang="en-US" sz="2800" dirty="0">
                <a:latin typeface="+mj-lt"/>
              </a:rPr>
              <a:t>Washington State has made a groundbreaking commitment to </a:t>
            </a:r>
            <a:br>
              <a:rPr lang="en-US" sz="2800" dirty="0">
                <a:latin typeface="+mj-lt"/>
              </a:rPr>
            </a:br>
            <a:r>
              <a:rPr lang="en-US" sz="2800" dirty="0">
                <a:latin typeface="+mj-lt"/>
              </a:rPr>
              <a:t>financial aid for low- and middle-income people of all ages with the new </a:t>
            </a:r>
            <a:r>
              <a:rPr lang="en-US" sz="2800" b="1" dirty="0">
                <a:latin typeface="+mj-lt"/>
              </a:rPr>
              <a:t>Washington College Grant </a:t>
            </a:r>
            <a:r>
              <a:rPr lang="en-US" sz="2800" dirty="0">
                <a:latin typeface="+mj-lt"/>
              </a:rPr>
              <a:t>(WCG).</a:t>
            </a:r>
          </a:p>
        </p:txBody>
      </p:sp>
      <p:pic>
        <p:nvPicPr>
          <p:cNvPr id="6" name="Picture 2" descr="https://wsac.wa.gov/sites/default/files/2019-20.WCG.Postcard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495" y="1713445"/>
            <a:ext cx="7567411" cy="4893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69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Tw Cen MT Condensed Extra Bold" panose="020B0803020202020204" pitchFamily="34" charset="0"/>
              </a:rPr>
              <a:t>Washington College Grant </a:t>
            </a:r>
          </a:p>
        </p:txBody>
      </p:sp>
      <p:graphicFrame>
        <p:nvGraphicFramePr>
          <p:cNvPr id="6" name="Diagram 5">
            <a:extLst>
              <a:ext uri="{FF2B5EF4-FFF2-40B4-BE49-F238E27FC236}">
                <a16:creationId xmlns:a16="http://schemas.microsoft.com/office/drawing/2014/main" id="{CE889F07-695B-43BA-8128-2226C0FE07CB}"/>
              </a:ext>
            </a:extLst>
          </p:cNvPr>
          <p:cNvGraphicFramePr/>
          <p:nvPr>
            <p:extLst>
              <p:ext uri="{D42A27DB-BD31-4B8C-83A1-F6EECF244321}">
                <p14:modId xmlns:p14="http://schemas.microsoft.com/office/powerpoint/2010/main" val="1774797721"/>
              </p:ext>
            </p:extLst>
          </p:nvPr>
        </p:nvGraphicFramePr>
        <p:xfrm>
          <a:off x="655305" y="3429000"/>
          <a:ext cx="10881390" cy="3121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ABB9DB0-359B-4CAE-9A54-823986D94E13}"/>
              </a:ext>
            </a:extLst>
          </p:cNvPr>
          <p:cNvPicPr>
            <a:picLocks noChangeAspect="1"/>
          </p:cNvPicPr>
          <p:nvPr/>
        </p:nvPicPr>
        <p:blipFill>
          <a:blip r:embed="rId8"/>
          <a:stretch>
            <a:fillRect/>
          </a:stretch>
        </p:blipFill>
        <p:spPr>
          <a:xfrm>
            <a:off x="247650" y="1813773"/>
            <a:ext cx="11696700" cy="1104900"/>
          </a:xfrm>
          <a:prstGeom prst="rect">
            <a:avLst/>
          </a:prstGeom>
        </p:spPr>
      </p:pic>
    </p:spTree>
    <p:extLst>
      <p:ext uri="{BB962C8B-B14F-4D97-AF65-F5344CB8AC3E}">
        <p14:creationId xmlns:p14="http://schemas.microsoft.com/office/powerpoint/2010/main" val="414440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D240-F62C-48EE-9764-868F68E5C072}"/>
              </a:ext>
            </a:extLst>
          </p:cNvPr>
          <p:cNvSpPr>
            <a:spLocks noGrp="1"/>
          </p:cNvSpPr>
          <p:nvPr>
            <p:ph type="title"/>
          </p:nvPr>
        </p:nvSpPr>
        <p:spPr/>
        <p:txBody>
          <a:bodyPr>
            <a:normAutofit/>
          </a:bodyPr>
          <a:lstStyle/>
          <a:p>
            <a:r>
              <a:rPr lang="en-US" sz="4800" dirty="0">
                <a:latin typeface="Tw Cen MT Condensed Extra Bold" panose="020B0803020202020204" pitchFamily="34" charset="0"/>
              </a:rPr>
              <a:t>Washington College Grant </a:t>
            </a:r>
          </a:p>
        </p:txBody>
      </p:sp>
      <p:graphicFrame>
        <p:nvGraphicFramePr>
          <p:cNvPr id="5" name="Content Placeholder 4">
            <a:extLst>
              <a:ext uri="{FF2B5EF4-FFF2-40B4-BE49-F238E27FC236}">
                <a16:creationId xmlns:a16="http://schemas.microsoft.com/office/drawing/2014/main" id="{5EF64C30-802C-4478-82A7-53F90BA0AD4A}"/>
              </a:ext>
            </a:extLst>
          </p:cNvPr>
          <p:cNvGraphicFramePr>
            <a:graphicFrameLocks noGrp="1"/>
          </p:cNvGraphicFramePr>
          <p:nvPr>
            <p:ph sz="half" idx="1"/>
            <p:extLst>
              <p:ext uri="{D42A27DB-BD31-4B8C-83A1-F6EECF244321}">
                <p14:modId xmlns:p14="http://schemas.microsoft.com/office/powerpoint/2010/main" val="216551306"/>
              </p:ext>
            </p:extLst>
          </p:nvPr>
        </p:nvGraphicFramePr>
        <p:xfrm>
          <a:off x="577517" y="1828800"/>
          <a:ext cx="11181346" cy="4459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860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a:t>Washington College Grant: Income Eligibility</a:t>
            </a:r>
          </a:p>
        </p:txBody>
      </p:sp>
      <p:graphicFrame>
        <p:nvGraphicFramePr>
          <p:cNvPr id="7" name="Content Placeholder 5"/>
          <p:cNvGraphicFramePr>
            <a:graphicFrameLocks/>
          </p:cNvGraphicFramePr>
          <p:nvPr>
            <p:extLst/>
          </p:nvPr>
        </p:nvGraphicFramePr>
        <p:xfrm>
          <a:off x="1658678" y="1669307"/>
          <a:ext cx="8846288" cy="4423148"/>
        </p:xfrm>
        <a:graphic>
          <a:graphicData uri="http://schemas.openxmlformats.org/drawingml/2006/table">
            <a:tbl>
              <a:tblPr firstRow="1" bandRow="1">
                <a:tableStyleId>{85BE263C-DBD7-4A20-BB59-AAB30ACAA65A}</a:tableStyleId>
              </a:tblPr>
              <a:tblGrid>
                <a:gridCol w="2211572">
                  <a:extLst>
                    <a:ext uri="{9D8B030D-6E8A-4147-A177-3AD203B41FA5}">
                      <a16:colId xmlns:a16="http://schemas.microsoft.com/office/drawing/2014/main" val="20000"/>
                    </a:ext>
                  </a:extLst>
                </a:gridCol>
                <a:gridCol w="2211572">
                  <a:extLst>
                    <a:ext uri="{9D8B030D-6E8A-4147-A177-3AD203B41FA5}">
                      <a16:colId xmlns:a16="http://schemas.microsoft.com/office/drawing/2014/main" val="2001504301"/>
                    </a:ext>
                  </a:extLst>
                </a:gridCol>
                <a:gridCol w="2211572">
                  <a:extLst>
                    <a:ext uri="{9D8B030D-6E8A-4147-A177-3AD203B41FA5}">
                      <a16:colId xmlns:a16="http://schemas.microsoft.com/office/drawing/2014/main" val="20001"/>
                    </a:ext>
                  </a:extLst>
                </a:gridCol>
                <a:gridCol w="2211572">
                  <a:extLst>
                    <a:ext uri="{9D8B030D-6E8A-4147-A177-3AD203B41FA5}">
                      <a16:colId xmlns:a16="http://schemas.microsoft.com/office/drawing/2014/main" val="20002"/>
                    </a:ext>
                  </a:extLst>
                </a:gridCol>
              </a:tblGrid>
              <a:tr h="479174">
                <a:tc rowSpan="2">
                  <a:txBody>
                    <a:bodyPr/>
                    <a:lstStyle/>
                    <a:p>
                      <a:pPr algn="ctr"/>
                      <a:r>
                        <a:rPr lang="en-US" sz="2000" b="1" dirty="0">
                          <a:latin typeface="Arial Narrow" panose="020B0606020202030204" pitchFamily="34" charset="0"/>
                          <a:cs typeface="Arial" panose="020B0604020202020204" pitchFamily="34" charset="0"/>
                        </a:rPr>
                        <a:t>Income</a:t>
                      </a:r>
                      <a:r>
                        <a:rPr lang="en-US" sz="2000" b="1" baseline="0" dirty="0">
                          <a:latin typeface="Arial Narrow" panose="020B0606020202030204" pitchFamily="34" charset="0"/>
                          <a:cs typeface="Arial" panose="020B0604020202020204" pitchFamily="34" charset="0"/>
                        </a:rPr>
                        <a:t> level </a:t>
                      </a:r>
                    </a:p>
                    <a:p>
                      <a:pPr algn="ctr"/>
                      <a:r>
                        <a:rPr lang="en-US" sz="2000" b="0" baseline="0" dirty="0">
                          <a:latin typeface="Arial Narrow" panose="020B0606020202030204" pitchFamily="34" charset="0"/>
                          <a:cs typeface="Arial" panose="020B0604020202020204" pitchFamily="34" charset="0"/>
                        </a:rPr>
                        <a:t>(% of WA Median Family Income)</a:t>
                      </a:r>
                      <a:endParaRPr lang="en-US" sz="2000" b="0" dirty="0">
                        <a:latin typeface="Arial Narrow" panose="020B0606020202030204"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r>
                        <a:rPr lang="en-US" sz="2000" b="1" dirty="0">
                          <a:latin typeface="Arial Narrow" panose="020B0606020202030204" pitchFamily="34" charset="0"/>
                          <a:cs typeface="Arial" panose="020B0604020202020204" pitchFamily="34" charset="0"/>
                        </a:rPr>
                        <a:t>Income at MFI cap for a family of 4 </a:t>
                      </a:r>
                      <a:r>
                        <a:rPr lang="en-US" sz="2000" b="0" dirty="0">
                          <a:latin typeface="Arial Narrow" panose="020B0606020202030204" pitchFamily="34" charset="0"/>
                          <a:cs typeface="Arial" panose="020B0604020202020204" pitchFamily="34" charset="0"/>
                        </a:rPr>
                        <a:t>(2019-20 levels)</a:t>
                      </a:r>
                    </a:p>
                  </a:txBody>
                  <a:tcPr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sz="2000" b="1" dirty="0">
                          <a:latin typeface="Arial Narrow" panose="020B0606020202030204" pitchFamily="34" charset="0"/>
                          <a:cs typeface="Arial" panose="020B0604020202020204" pitchFamily="34" charset="0"/>
                        </a:rPr>
                        <a:t>Award proration </a:t>
                      </a:r>
                      <a:r>
                        <a:rPr lang="en-US" sz="2000" b="0" dirty="0">
                          <a:latin typeface="Arial Narrow" panose="020B0606020202030204" pitchFamily="34" charset="0"/>
                          <a:cs typeface="Arial" panose="020B0604020202020204" pitchFamily="34" charset="0"/>
                        </a:rPr>
                        <a:t>(% of max award)</a:t>
                      </a:r>
                    </a:p>
                  </a:txBody>
                  <a:tcPr anchor="ctr">
                    <a:lnL w="12700" cap="flat" cmpd="sng" algn="ctr">
                      <a:solidFill>
                        <a:schemeClr val="bg2">
                          <a:lumMod val="8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bg2">
                          <a:lumMod val="85000"/>
                        </a:schemeClr>
                      </a:solidFill>
                      <a:prstDash val="solid"/>
                      <a:round/>
                      <a:headEnd type="none" w="med" len="med"/>
                      <a:tailEnd type="none" w="med" len="med"/>
                    </a:lnB>
                  </a:tcPr>
                </a:tc>
                <a:tc hMerge="1">
                  <a:txBody>
                    <a:bodyPr/>
                    <a:lstStyle/>
                    <a:p>
                      <a:pPr algn="ctr"/>
                      <a:endParaRPr lang="en-US" sz="1800" b="1" dirty="0">
                        <a:latin typeface="+mn-lt"/>
                        <a:cs typeface="Arial" panose="020B0604020202020204" pitchFamily="34" charset="0"/>
                      </a:endParaRPr>
                    </a:p>
                  </a:txBody>
                  <a:tcPr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744442"/>
                  </a:ext>
                </a:extLst>
              </a:tr>
              <a:tr h="847769">
                <a:tc vMerge="1">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ctr"/>
                      <a:endParaRPr lang="en-US" sz="1800" b="1" dirty="0">
                        <a:latin typeface="+mn-lt"/>
                        <a:cs typeface="Arial" panose="020B0604020202020204" pitchFamily="34" charset="0"/>
                      </a:endParaRPr>
                    </a:p>
                  </a:txBody>
                  <a:tcPr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vMerge="1">
                  <a:txBody>
                    <a:bodyPr/>
                    <a:lstStyle/>
                    <a:p>
                      <a:endParaRPr lang="en-US"/>
                    </a:p>
                  </a:txBody>
                  <a:tcPr/>
                </a:tc>
                <a:tc>
                  <a:txBody>
                    <a:bodyPr/>
                    <a:lstStyle/>
                    <a:p>
                      <a:pPr algn="ctr"/>
                      <a:r>
                        <a:rPr lang="en-US" sz="2000" b="1" dirty="0">
                          <a:solidFill>
                            <a:schemeClr val="bg1"/>
                          </a:solidFill>
                          <a:latin typeface="Arial Narrow" panose="020B0606020202030204" pitchFamily="34" charset="0"/>
                          <a:cs typeface="Arial" panose="020B0604020202020204" pitchFamily="34" charset="0"/>
                        </a:rPr>
                        <a:t>Current through</a:t>
                      </a:r>
                    </a:p>
                    <a:p>
                      <a:pPr algn="ctr"/>
                      <a:r>
                        <a:rPr lang="en-US" sz="2000" b="1" dirty="0">
                          <a:solidFill>
                            <a:schemeClr val="bg1"/>
                          </a:solidFill>
                          <a:latin typeface="Arial Narrow" panose="020B0606020202030204" pitchFamily="34" charset="0"/>
                          <a:cs typeface="Arial" panose="020B0604020202020204" pitchFamily="34" charset="0"/>
                        </a:rPr>
                        <a:t>2019-20</a:t>
                      </a:r>
                    </a:p>
                  </a:txBody>
                  <a:tcPr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lvl1pPr marL="0" algn="l" defTabSz="914400" rtl="0" eaLnBrk="1" latinLnBrk="0" hangingPunct="1">
                        <a:defRPr sz="1800" b="1" kern="1200">
                          <a:solidFill>
                            <a:schemeClr val="lt1"/>
                          </a:solidFill>
                          <a:latin typeface="Corbel" panose="020B0503020204020204"/>
                        </a:defRPr>
                      </a:lvl1pPr>
                      <a:lvl2pPr marL="457200" algn="l" defTabSz="914400" rtl="0" eaLnBrk="1" latinLnBrk="0" hangingPunct="1">
                        <a:defRPr sz="1800" b="1" kern="1200">
                          <a:solidFill>
                            <a:schemeClr val="lt1"/>
                          </a:solidFill>
                          <a:latin typeface="Corbel" panose="020B0503020204020204"/>
                        </a:defRPr>
                      </a:lvl2pPr>
                      <a:lvl3pPr marL="914400" algn="l" defTabSz="914400" rtl="0" eaLnBrk="1" latinLnBrk="0" hangingPunct="1">
                        <a:defRPr sz="1800" b="1" kern="1200">
                          <a:solidFill>
                            <a:schemeClr val="lt1"/>
                          </a:solidFill>
                          <a:latin typeface="Corbel" panose="020B0503020204020204"/>
                        </a:defRPr>
                      </a:lvl3pPr>
                      <a:lvl4pPr marL="1371600" algn="l" defTabSz="914400" rtl="0" eaLnBrk="1" latinLnBrk="0" hangingPunct="1">
                        <a:defRPr sz="1800" b="1" kern="1200">
                          <a:solidFill>
                            <a:schemeClr val="lt1"/>
                          </a:solidFill>
                          <a:latin typeface="Corbel" panose="020B0503020204020204"/>
                        </a:defRPr>
                      </a:lvl4pPr>
                      <a:lvl5pPr marL="1828800" algn="l" defTabSz="914400" rtl="0" eaLnBrk="1" latinLnBrk="0" hangingPunct="1">
                        <a:defRPr sz="1800" b="1" kern="1200">
                          <a:solidFill>
                            <a:schemeClr val="lt1"/>
                          </a:solidFill>
                          <a:latin typeface="Corbel" panose="020B0503020204020204"/>
                        </a:defRPr>
                      </a:lvl5pPr>
                      <a:lvl6pPr marL="2286000" algn="l" defTabSz="914400" rtl="0" eaLnBrk="1" latinLnBrk="0" hangingPunct="1">
                        <a:defRPr sz="1800" b="1" kern="1200">
                          <a:solidFill>
                            <a:schemeClr val="lt1"/>
                          </a:solidFill>
                          <a:latin typeface="Corbel" panose="020B0503020204020204"/>
                        </a:defRPr>
                      </a:lvl6pPr>
                      <a:lvl7pPr marL="2743200" algn="l" defTabSz="914400" rtl="0" eaLnBrk="1" latinLnBrk="0" hangingPunct="1">
                        <a:defRPr sz="1800" b="1" kern="1200">
                          <a:solidFill>
                            <a:schemeClr val="lt1"/>
                          </a:solidFill>
                          <a:latin typeface="Corbel" panose="020B0503020204020204"/>
                        </a:defRPr>
                      </a:lvl7pPr>
                      <a:lvl8pPr marL="3200400" algn="l" defTabSz="914400" rtl="0" eaLnBrk="1" latinLnBrk="0" hangingPunct="1">
                        <a:defRPr sz="1800" b="1" kern="1200">
                          <a:solidFill>
                            <a:schemeClr val="lt1"/>
                          </a:solidFill>
                          <a:latin typeface="Corbel" panose="020B0503020204020204"/>
                        </a:defRPr>
                      </a:lvl8pPr>
                      <a:lvl9pPr marL="3657600" algn="l" defTabSz="914400" rtl="0" eaLnBrk="1" latinLnBrk="0" hangingPunct="1">
                        <a:defRPr sz="1800" b="1" kern="1200">
                          <a:solidFill>
                            <a:schemeClr val="lt1"/>
                          </a:solidFill>
                          <a:latin typeface="Corbel" panose="020B0503020204020204"/>
                        </a:defRPr>
                      </a:lvl9pPr>
                    </a:lstStyle>
                    <a:p>
                      <a:pPr algn="ctr"/>
                      <a:r>
                        <a:rPr lang="en-US" sz="2000" b="1" dirty="0">
                          <a:latin typeface="Arial Narrow" panose="020B0606020202030204" pitchFamily="34" charset="0"/>
                          <a:cs typeface="Arial" panose="020B0604020202020204" pitchFamily="34" charset="0"/>
                        </a:rPr>
                        <a:t>Starting in</a:t>
                      </a:r>
                    </a:p>
                    <a:p>
                      <a:pPr algn="ctr"/>
                      <a:r>
                        <a:rPr lang="en-US" sz="2000" b="1" dirty="0">
                          <a:latin typeface="Arial Narrow" panose="020B0606020202030204" pitchFamily="34" charset="0"/>
                          <a:cs typeface="Arial" panose="020B0604020202020204" pitchFamily="34" charset="0"/>
                        </a:rPr>
                        <a:t>2020-21</a:t>
                      </a:r>
                    </a:p>
                  </a:txBody>
                  <a:tcPr anchor="ctr">
                    <a:lnL w="12700" cap="flat" cmpd="sng" algn="ctr">
                      <a:solidFill>
                        <a:schemeClr val="bg2">
                          <a:lumMod val="8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42315">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marL="0" algn="ctr">
                        <a:lnSpc>
                          <a:spcPct val="100000"/>
                        </a:lnSpc>
                        <a:spcBef>
                          <a:spcPts val="0"/>
                        </a:spcBef>
                      </a:pPr>
                      <a:r>
                        <a:rPr lang="en-US" sz="2400" dirty="0">
                          <a:solidFill>
                            <a:srgbClr val="000000"/>
                          </a:solidFill>
                          <a:latin typeface="Arial Narrow" panose="020B0606020202030204" pitchFamily="34" charset="0"/>
                          <a:cs typeface="Arial" panose="020B0604020202020204" pitchFamily="34" charset="0"/>
                        </a:rPr>
                        <a:t>0 – 50</a:t>
                      </a:r>
                    </a:p>
                  </a:txBody>
                  <a:tcPr marL="182880" marR="182880" marT="0" marB="0" anchor="ctr">
                    <a:lnL w="12700" cap="flat" cmpd="sng" algn="ctr">
                      <a:solidFill>
                        <a:srgbClr val="00000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algn="ctr">
                        <a:lnSpc>
                          <a:spcPct val="100000"/>
                        </a:lnSpc>
                        <a:spcBef>
                          <a:spcPts val="0"/>
                        </a:spcBef>
                      </a:pPr>
                      <a:r>
                        <a:rPr lang="en-US" sz="2400" dirty="0">
                          <a:solidFill>
                            <a:srgbClr val="000000"/>
                          </a:solidFill>
                          <a:latin typeface="Arial Narrow" panose="020B0606020202030204" pitchFamily="34" charset="0"/>
                          <a:cs typeface="Arial" panose="020B0604020202020204" pitchFamily="34" charset="0"/>
                        </a:rPr>
                        <a:t>$46,000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algn="ctr">
                        <a:lnSpc>
                          <a:spcPct val="100000"/>
                        </a:lnSpc>
                        <a:spcBef>
                          <a:spcPts val="0"/>
                        </a:spcBef>
                      </a:pPr>
                      <a:r>
                        <a:rPr lang="en-US" sz="2400" dirty="0">
                          <a:solidFill>
                            <a:srgbClr val="000000"/>
                          </a:solidFill>
                          <a:latin typeface="Arial Narrow" panose="020B0606020202030204" pitchFamily="34" charset="0"/>
                          <a:cs typeface="Arial" panose="020B0604020202020204" pitchFamily="34" charset="0"/>
                        </a:rPr>
                        <a:t>100%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100%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1"/>
                  </a:ext>
                </a:extLst>
              </a:tr>
              <a:tr h="442315">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marL="0" algn="ctr">
                        <a:lnSpc>
                          <a:spcPct val="100000"/>
                        </a:lnSpc>
                        <a:spcBef>
                          <a:spcPts val="0"/>
                        </a:spcBef>
                      </a:pPr>
                      <a:r>
                        <a:rPr lang="en-US" sz="2400" dirty="0">
                          <a:solidFill>
                            <a:srgbClr val="000000"/>
                          </a:solidFill>
                          <a:latin typeface="Arial Narrow" panose="020B0606020202030204" pitchFamily="34" charset="0"/>
                          <a:cs typeface="Arial" panose="020B0604020202020204" pitchFamily="34" charset="0"/>
                        </a:rPr>
                        <a:t>51 – 55</a:t>
                      </a:r>
                    </a:p>
                  </a:txBody>
                  <a:tcPr marL="182880" marR="182880" marT="0" marB="0" anchor="ctr">
                    <a:lnL w="12700" cap="flat" cmpd="sng" algn="ctr">
                      <a:solidFill>
                        <a:srgbClr val="00000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algn="ctr">
                        <a:lnSpc>
                          <a:spcPct val="100000"/>
                        </a:lnSpc>
                        <a:spcBef>
                          <a:spcPts val="0"/>
                        </a:spcBef>
                      </a:pPr>
                      <a:r>
                        <a:rPr lang="en-US" sz="2400" dirty="0">
                          <a:solidFill>
                            <a:srgbClr val="000000"/>
                          </a:solidFill>
                          <a:latin typeface="Arial Narrow" panose="020B0606020202030204" pitchFamily="34" charset="0"/>
                          <a:cs typeface="Arial" panose="020B0604020202020204" pitchFamily="34" charset="0"/>
                        </a:rPr>
                        <a:t>$50,500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algn="ctr">
                        <a:lnSpc>
                          <a:spcPct val="100000"/>
                        </a:lnSpc>
                        <a:spcBef>
                          <a:spcPts val="0"/>
                        </a:spcBef>
                      </a:pPr>
                      <a:r>
                        <a:rPr lang="en-US" sz="2400" dirty="0">
                          <a:solidFill>
                            <a:srgbClr val="000000"/>
                          </a:solidFill>
                          <a:latin typeface="Arial Narrow" panose="020B0606020202030204" pitchFamily="34" charset="0"/>
                          <a:cs typeface="Arial" panose="020B0604020202020204" pitchFamily="34" charset="0"/>
                        </a:rPr>
                        <a:t>70%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100%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0002"/>
                  </a:ext>
                </a:extLst>
              </a:tr>
              <a:tr h="442315">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marL="0" algn="ctr">
                        <a:lnSpc>
                          <a:spcPct val="100000"/>
                        </a:lnSpc>
                        <a:spcBef>
                          <a:spcPts val="0"/>
                        </a:spcBef>
                      </a:pPr>
                      <a:r>
                        <a:rPr lang="en-US" sz="2400" baseline="0" dirty="0">
                          <a:solidFill>
                            <a:srgbClr val="000000"/>
                          </a:solidFill>
                          <a:latin typeface="Arial Narrow" panose="020B0606020202030204" pitchFamily="34" charset="0"/>
                          <a:cs typeface="Arial" panose="020B0604020202020204" pitchFamily="34" charset="0"/>
                        </a:rPr>
                        <a:t>56 – 60</a:t>
                      </a:r>
                    </a:p>
                  </a:txBody>
                  <a:tcPr marL="182880" marR="182880" marT="0" marB="0" anchor="ctr">
                    <a:lnL w="12700" cap="flat" cmpd="sng" algn="ctr">
                      <a:solidFill>
                        <a:srgbClr val="00000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algn="ctr">
                        <a:lnSpc>
                          <a:spcPct val="100000"/>
                        </a:lnSpc>
                        <a:spcBef>
                          <a:spcPts val="0"/>
                        </a:spcBef>
                      </a:pPr>
                      <a:r>
                        <a:rPr lang="en-US" sz="2400" baseline="0" dirty="0">
                          <a:solidFill>
                            <a:srgbClr val="000000"/>
                          </a:solidFill>
                          <a:latin typeface="Arial Narrow" panose="020B0606020202030204" pitchFamily="34" charset="0"/>
                          <a:cs typeface="Arial" panose="020B0604020202020204" pitchFamily="34" charset="0"/>
                        </a:rPr>
                        <a:t>$55,000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algn="ctr">
                        <a:lnSpc>
                          <a:spcPct val="100000"/>
                        </a:lnSpc>
                        <a:spcBef>
                          <a:spcPts val="0"/>
                        </a:spcBef>
                      </a:pPr>
                      <a:r>
                        <a:rPr lang="en-US" sz="2400" baseline="0" dirty="0">
                          <a:solidFill>
                            <a:srgbClr val="000000"/>
                          </a:solidFill>
                          <a:latin typeface="Arial Narrow" panose="020B0606020202030204" pitchFamily="34" charset="0"/>
                          <a:cs typeface="Arial" panose="020B0604020202020204" pitchFamily="34" charset="0"/>
                        </a:rPr>
                        <a:t>65%</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orbel" panose="020B0503020204020204"/>
                        </a:defRPr>
                      </a:lvl1pPr>
                      <a:lvl2pPr marL="457200" algn="l" defTabSz="914400" rtl="0" eaLnBrk="1" latinLnBrk="0" hangingPunct="1">
                        <a:defRPr sz="1800" kern="1200">
                          <a:solidFill>
                            <a:schemeClr val="dk1"/>
                          </a:solidFill>
                          <a:latin typeface="Corbel" panose="020B0503020204020204"/>
                        </a:defRPr>
                      </a:lvl2pPr>
                      <a:lvl3pPr marL="914400" algn="l" defTabSz="914400" rtl="0" eaLnBrk="1" latinLnBrk="0" hangingPunct="1">
                        <a:defRPr sz="1800" kern="1200">
                          <a:solidFill>
                            <a:schemeClr val="dk1"/>
                          </a:solidFill>
                          <a:latin typeface="Corbel" panose="020B0503020204020204"/>
                        </a:defRPr>
                      </a:lvl3pPr>
                      <a:lvl4pPr marL="1371600" algn="l" defTabSz="914400" rtl="0" eaLnBrk="1" latinLnBrk="0" hangingPunct="1">
                        <a:defRPr sz="1800" kern="1200">
                          <a:solidFill>
                            <a:schemeClr val="dk1"/>
                          </a:solidFill>
                          <a:latin typeface="Corbel" panose="020B0503020204020204"/>
                        </a:defRPr>
                      </a:lvl4pPr>
                      <a:lvl5pPr marL="1828800" algn="l" defTabSz="914400" rtl="0" eaLnBrk="1" latinLnBrk="0" hangingPunct="1">
                        <a:defRPr sz="1800" kern="1200">
                          <a:solidFill>
                            <a:schemeClr val="dk1"/>
                          </a:solidFill>
                          <a:latin typeface="Corbel" panose="020B0503020204020204"/>
                        </a:defRPr>
                      </a:lvl5pPr>
                      <a:lvl6pPr marL="2286000" algn="l" defTabSz="914400" rtl="0" eaLnBrk="1" latinLnBrk="0" hangingPunct="1">
                        <a:defRPr sz="1800" kern="1200">
                          <a:solidFill>
                            <a:schemeClr val="dk1"/>
                          </a:solidFill>
                          <a:latin typeface="Corbel" panose="020B0503020204020204"/>
                        </a:defRPr>
                      </a:lvl6pPr>
                      <a:lvl7pPr marL="2743200" algn="l" defTabSz="914400" rtl="0" eaLnBrk="1" latinLnBrk="0" hangingPunct="1">
                        <a:defRPr sz="1800" kern="1200">
                          <a:solidFill>
                            <a:schemeClr val="dk1"/>
                          </a:solidFill>
                          <a:latin typeface="Corbel" panose="020B0503020204020204"/>
                        </a:defRPr>
                      </a:lvl7pPr>
                      <a:lvl8pPr marL="3200400" algn="l" defTabSz="914400" rtl="0" eaLnBrk="1" latinLnBrk="0" hangingPunct="1">
                        <a:defRPr sz="1800" kern="1200">
                          <a:solidFill>
                            <a:schemeClr val="dk1"/>
                          </a:solidFill>
                          <a:latin typeface="Corbel" panose="020B0503020204020204"/>
                        </a:defRPr>
                      </a:lvl8pPr>
                      <a:lvl9pPr marL="3657600" algn="l" defTabSz="914400" rtl="0" eaLnBrk="1" latinLnBrk="0" hangingPunct="1">
                        <a:defRPr sz="1800" kern="1200">
                          <a:solidFill>
                            <a:schemeClr val="dk1"/>
                          </a:solidFill>
                          <a:latin typeface="Corbel" panose="020B0503020204020204"/>
                        </a:defRPr>
                      </a:lvl9p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70%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extLst>
                  <a:ext uri="{0D108BD9-81ED-4DB2-BD59-A6C34878D82A}">
                    <a16:rowId xmlns:a16="http://schemas.microsoft.com/office/drawing/2014/main" val="10003"/>
                  </a:ext>
                </a:extLst>
              </a:tr>
              <a:tr h="442315">
                <a:tc>
                  <a:txBody>
                    <a:bodyPr/>
                    <a:lstStyle/>
                    <a:p>
                      <a:pPr marL="0" algn="ctr">
                        <a:lnSpc>
                          <a:spcPct val="100000"/>
                        </a:lnSpc>
                        <a:spcBef>
                          <a:spcPts val="0"/>
                        </a:spcBef>
                      </a:pPr>
                      <a:r>
                        <a:rPr lang="en-US" sz="2400" baseline="0" dirty="0">
                          <a:solidFill>
                            <a:srgbClr val="000000"/>
                          </a:solidFill>
                          <a:latin typeface="Arial Narrow" panose="020B0606020202030204" pitchFamily="34" charset="0"/>
                          <a:cs typeface="Arial" panose="020B0604020202020204" pitchFamily="34" charset="0"/>
                        </a:rPr>
                        <a:t>61 – 65</a:t>
                      </a:r>
                    </a:p>
                  </a:txBody>
                  <a:tcPr marL="182880" marR="182880" marT="0" marB="0" anchor="ctr">
                    <a:lnL w="12700" cap="flat" cmpd="sng" algn="ctr">
                      <a:solidFill>
                        <a:srgbClr val="00000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B>
                      <a:noFill/>
                    </a:lnB>
                  </a:tcPr>
                </a:tc>
                <a:tc>
                  <a:txBody>
                    <a:bodyPr/>
                    <a:lstStyle/>
                    <a:p>
                      <a:pPr marL="0" algn="ctr">
                        <a:lnSpc>
                          <a:spcPct val="100000"/>
                        </a:lnSpc>
                        <a:spcBef>
                          <a:spcPts val="0"/>
                        </a:spcBef>
                      </a:pPr>
                      <a:r>
                        <a:rPr lang="en-US" sz="2400" baseline="0" dirty="0">
                          <a:solidFill>
                            <a:srgbClr val="000000"/>
                          </a:solidFill>
                          <a:latin typeface="Arial Narrow" panose="020B0606020202030204" pitchFamily="34" charset="0"/>
                          <a:cs typeface="Arial" panose="020B0604020202020204" pitchFamily="34" charset="0"/>
                        </a:rPr>
                        <a:t>$59,500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B>
                      <a:noFill/>
                    </a:lnB>
                  </a:tcPr>
                </a:tc>
                <a:tc>
                  <a:txBody>
                    <a:bodyPr/>
                    <a:lstStyle/>
                    <a:p>
                      <a:pPr marL="0" algn="ctr">
                        <a:lnSpc>
                          <a:spcPct val="100000"/>
                        </a:lnSpc>
                        <a:spcBef>
                          <a:spcPts val="0"/>
                        </a:spcBef>
                      </a:pPr>
                      <a:r>
                        <a:rPr lang="en-US" sz="2400" baseline="0" dirty="0">
                          <a:solidFill>
                            <a:srgbClr val="000000"/>
                          </a:solidFill>
                          <a:latin typeface="Arial Narrow" panose="020B0606020202030204" pitchFamily="34" charset="0"/>
                          <a:cs typeface="Arial" panose="020B0604020202020204" pitchFamily="34" charset="0"/>
                        </a:rPr>
                        <a:t>60%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B>
                      <a:noFill/>
                    </a:lnB>
                  </a:tcPr>
                </a:tc>
                <a:tc>
                  <a:txBody>
                    <a:body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60%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B>
                      <a:noFill/>
                    </a:lnB>
                  </a:tcPr>
                </a:tc>
                <a:extLst>
                  <a:ext uri="{0D108BD9-81ED-4DB2-BD59-A6C34878D82A}">
                    <a16:rowId xmlns:a16="http://schemas.microsoft.com/office/drawing/2014/main" val="1902011441"/>
                  </a:ext>
                </a:extLst>
              </a:tr>
              <a:tr h="442315">
                <a:tc>
                  <a:txBody>
                    <a:bodyPr/>
                    <a:lstStyle/>
                    <a:p>
                      <a:pPr marL="0" algn="ctr">
                        <a:lnSpc>
                          <a:spcPct val="100000"/>
                        </a:lnSpc>
                        <a:spcBef>
                          <a:spcPts val="0"/>
                        </a:spcBef>
                      </a:pPr>
                      <a:r>
                        <a:rPr lang="en-US" sz="2400" baseline="0" dirty="0">
                          <a:solidFill>
                            <a:srgbClr val="000000"/>
                          </a:solidFill>
                          <a:latin typeface="Arial Narrow" panose="020B0606020202030204" pitchFamily="34" charset="0"/>
                          <a:cs typeface="Arial" panose="020B0604020202020204" pitchFamily="34" charset="0"/>
                        </a:rPr>
                        <a:t>66 – 70</a:t>
                      </a:r>
                    </a:p>
                  </a:txBody>
                  <a:tcPr marL="182880" marR="182880" marT="0" marB="0" anchor="ctr">
                    <a:lnL w="12700" cap="flat" cmpd="sng" algn="ctr">
                      <a:solidFill>
                        <a:srgbClr val="00000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a:noFill/>
                    </a:lnT>
                    <a:lnB>
                      <a:noFill/>
                    </a:lnB>
                  </a:tcPr>
                </a:tc>
                <a:tc>
                  <a:txBody>
                    <a:bodyPr/>
                    <a:lstStyle/>
                    <a:p>
                      <a:pPr marL="0" algn="ctr">
                        <a:lnSpc>
                          <a:spcPct val="100000"/>
                        </a:lnSpc>
                        <a:spcBef>
                          <a:spcPts val="0"/>
                        </a:spcBef>
                      </a:pPr>
                      <a:r>
                        <a:rPr lang="en-US" sz="2400" baseline="0" dirty="0">
                          <a:solidFill>
                            <a:srgbClr val="000000"/>
                          </a:solidFill>
                          <a:latin typeface="Arial Narrow" panose="020B0606020202030204" pitchFamily="34" charset="0"/>
                          <a:cs typeface="Arial" panose="020B0604020202020204" pitchFamily="34" charset="0"/>
                        </a:rPr>
                        <a:t>$64,000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a:noFill/>
                    </a:lnT>
                    <a:lnB>
                      <a:noFill/>
                    </a:lnB>
                  </a:tcPr>
                </a:tc>
                <a:tc>
                  <a:txBody>
                    <a:bodyPr/>
                    <a:lstStyle/>
                    <a:p>
                      <a:pPr marL="0" algn="ctr">
                        <a:lnSpc>
                          <a:spcPct val="100000"/>
                        </a:lnSpc>
                        <a:spcBef>
                          <a:spcPts val="0"/>
                        </a:spcBef>
                      </a:pPr>
                      <a:r>
                        <a:rPr lang="en-US" sz="2400" baseline="0" dirty="0">
                          <a:solidFill>
                            <a:srgbClr val="000000"/>
                          </a:solidFill>
                          <a:latin typeface="Arial Narrow" panose="020B0606020202030204" pitchFamily="34" charset="0"/>
                          <a:cs typeface="Arial" panose="020B0604020202020204" pitchFamily="34" charset="0"/>
                        </a:rPr>
                        <a:t>50%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a:noFill/>
                    </a:lnT>
                    <a:lnB>
                      <a:noFill/>
                    </a:lnB>
                  </a:tcPr>
                </a:tc>
                <a:tc>
                  <a:txBody>
                    <a:body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50%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84915565"/>
                  </a:ext>
                </a:extLst>
              </a:tr>
              <a:tr h="442315">
                <a:tc>
                  <a:txBody>
                    <a:body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71 – 75</a:t>
                      </a:r>
                    </a:p>
                  </a:txBody>
                  <a:tcPr marL="182880" marR="182880" marT="0" marB="0" anchor="ctr">
                    <a:lnL w="12700" cap="flat" cmpd="sng" algn="ctr">
                      <a:solidFill>
                        <a:srgbClr val="00000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a:noFill/>
                    </a:lnT>
                    <a:lnB>
                      <a:noFill/>
                    </a:lnB>
                  </a:tcPr>
                </a:tc>
                <a:tc>
                  <a:txBody>
                    <a:body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$69,000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a:noFill/>
                    </a:lnT>
                    <a:lnB>
                      <a:noFill/>
                    </a:lnB>
                  </a:tcPr>
                </a:tc>
                <a:tc>
                  <a:txBody>
                    <a:bodyPr/>
                    <a:lstStyle/>
                    <a:p>
                      <a:pPr marL="0" algn="ctr">
                        <a:lnSpc>
                          <a:spcPct val="100000"/>
                        </a:lnSpc>
                      </a:pPr>
                      <a:r>
                        <a:rPr lang="en-US" sz="2400" i="1" dirty="0">
                          <a:solidFill>
                            <a:srgbClr val="000000"/>
                          </a:solidFill>
                          <a:latin typeface="Arial Narrow" panose="020B0606020202030204" pitchFamily="34" charset="0"/>
                          <a:cs typeface="Arial" panose="020B0604020202020204" pitchFamily="34" charset="0"/>
                        </a:rPr>
                        <a:t>Not eligible</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a:noFill/>
                    </a:lnT>
                    <a:lnB>
                      <a:noFill/>
                    </a:lnB>
                  </a:tcPr>
                </a:tc>
                <a:tc>
                  <a:txBody>
                    <a:body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24.5%</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91774909"/>
                  </a:ext>
                </a:extLst>
              </a:tr>
              <a:tr h="442315">
                <a:tc>
                  <a:txBody>
                    <a:body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76 – 100</a:t>
                      </a:r>
                    </a:p>
                  </a:txBody>
                  <a:tcPr marL="182880" marR="182880" marT="0" marB="0" anchor="ctr">
                    <a:lnL w="12700" cap="flat" cmpd="sng" algn="ctr">
                      <a:solidFill>
                        <a:srgbClr val="00000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$97,000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pPr>
                      <a:r>
                        <a:rPr lang="en-US" sz="2400" i="1" dirty="0">
                          <a:solidFill>
                            <a:srgbClr val="000000"/>
                          </a:solidFill>
                          <a:latin typeface="Arial Narrow" panose="020B0606020202030204" pitchFamily="34" charset="0"/>
                          <a:cs typeface="Arial" panose="020B0604020202020204" pitchFamily="34" charset="0"/>
                        </a:rPr>
                        <a:t>Not eligible</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a:lnSpc>
                          <a:spcPct val="100000"/>
                        </a:lnSpc>
                      </a:pPr>
                      <a:r>
                        <a:rPr lang="en-US" sz="2400" dirty="0">
                          <a:solidFill>
                            <a:srgbClr val="000000"/>
                          </a:solidFill>
                          <a:latin typeface="Arial Narrow" panose="020B0606020202030204" pitchFamily="34" charset="0"/>
                          <a:cs typeface="Arial" panose="020B0604020202020204" pitchFamily="34" charset="0"/>
                        </a:rPr>
                        <a:t>10%</a:t>
                      </a:r>
                    </a:p>
                  </a:txBody>
                  <a:tcPr marL="182880" marR="182880" marT="0" marB="0" anchor="ctr">
                    <a:lnL w="12700" cap="flat" cmpd="sng" algn="ctr">
                      <a:solidFill>
                        <a:schemeClr val="bg2">
                          <a:lumMod val="85000"/>
                        </a:schemeClr>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1149517"/>
                  </a:ext>
                </a:extLst>
              </a:tr>
            </a:tbl>
          </a:graphicData>
        </a:graphic>
      </p:graphicFrame>
      <p:sp>
        <p:nvSpPr>
          <p:cNvPr id="8" name="TextBox 7"/>
          <p:cNvSpPr txBox="1"/>
          <p:nvPr/>
        </p:nvSpPr>
        <p:spPr>
          <a:xfrm>
            <a:off x="1658680" y="6178228"/>
            <a:ext cx="413125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Source: </a:t>
            </a:r>
            <a:r>
              <a:rPr kumimoji="0" lang="en-US" sz="1400" b="0" i="0" u="none" strike="noStrike" kern="1200" cap="none" spc="0" normalizeH="0" baseline="0" noProof="0" dirty="0">
                <a:ln>
                  <a:noFill/>
                </a:ln>
                <a:solidFill>
                  <a:srgbClr val="0070C0"/>
                </a:solidFill>
                <a:effectLst/>
                <a:uLnTx/>
                <a:uFillTx/>
                <a:latin typeface="Tw Cen MT" panose="020B0602020104020603" pitchFamily="34" charset="0"/>
                <a:ea typeface="+mn-ea"/>
                <a:cs typeface="+mn-cs"/>
                <a:hlinkClick r:id="rId3"/>
              </a:rPr>
              <a:t>WSAC Published MFI</a:t>
            </a:r>
            <a:r>
              <a:rPr kumimoji="0" lang="en-US" sz="1400" b="0" i="0" u="none" strike="noStrike" kern="1200" cap="none" spc="0" normalizeH="0" noProof="0" dirty="0">
                <a:ln>
                  <a:noFill/>
                </a:ln>
                <a:solidFill>
                  <a:srgbClr val="0070C0"/>
                </a:solidFill>
                <a:effectLst/>
                <a:uLnTx/>
                <a:uFillTx/>
                <a:latin typeface="Tw Cen MT" panose="020B0602020104020603" pitchFamily="34" charset="0"/>
                <a:ea typeface="+mn-ea"/>
                <a:cs typeface="+mn-cs"/>
                <a:hlinkClick r:id="rId3"/>
              </a:rPr>
              <a:t> Chart for 2019-20 WCG</a:t>
            </a:r>
            <a:endParaRPr kumimoji="0" lang="en-US" sz="1400" b="0" i="0" u="none" strike="noStrike" kern="1200" cap="none" spc="0" normalizeH="0" baseline="0" noProof="0" dirty="0">
              <a:ln>
                <a:noFill/>
              </a:ln>
              <a:solidFill>
                <a:srgbClr val="0070C0"/>
              </a:solidFill>
              <a:effectLst/>
              <a:uLnTx/>
              <a:uFillTx/>
              <a:latin typeface="Tw Cen MT" panose="020B0602020104020603" pitchFamily="34" charset="0"/>
              <a:ea typeface="+mn-ea"/>
              <a:cs typeface="+mn-cs"/>
            </a:endParaRPr>
          </a:p>
        </p:txBody>
      </p:sp>
    </p:spTree>
    <p:extLst>
      <p:ext uri="{BB962C8B-B14F-4D97-AF65-F5344CB8AC3E}">
        <p14:creationId xmlns:p14="http://schemas.microsoft.com/office/powerpoint/2010/main" val="368800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3361" y="1691887"/>
            <a:ext cx="6743702" cy="2051826"/>
          </a:xfrm>
        </p:spPr>
        <p:txBody>
          <a:bodyPr>
            <a:noAutofit/>
          </a:bodyPr>
          <a:lstStyle/>
          <a:p>
            <a:r>
              <a:rPr lang="en-US" sz="4800" dirty="0"/>
              <a:t>Applying for Financial Aid </a:t>
            </a:r>
          </a:p>
        </p:txBody>
      </p:sp>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9" t="-212" r="47081" b="212"/>
          <a:stretch/>
        </p:blipFill>
        <p:spPr>
          <a:xfrm>
            <a:off x="6743703" y="0"/>
            <a:ext cx="5448297" cy="6858000"/>
          </a:xfrm>
        </p:spPr>
      </p:pic>
    </p:spTree>
    <p:extLst>
      <p:ext uri="{BB962C8B-B14F-4D97-AF65-F5344CB8AC3E}">
        <p14:creationId xmlns:p14="http://schemas.microsoft.com/office/powerpoint/2010/main" val="179014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00" y="255134"/>
            <a:ext cx="10660380" cy="1036850"/>
          </a:xfrm>
        </p:spPr>
        <p:txBody>
          <a:bodyPr>
            <a:noAutofit/>
          </a:bodyPr>
          <a:lstStyle/>
          <a:p>
            <a:r>
              <a:rPr lang="en-US" sz="4800" dirty="0">
                <a:latin typeface="Tw Cen MT Condensed Extra Bold" panose="020B0803020202020204" pitchFamily="34" charset="0"/>
              </a:rPr>
              <a:t>FAFSA/WASFA: Rule of One</a:t>
            </a:r>
          </a:p>
        </p:txBody>
      </p:sp>
      <p:graphicFrame>
        <p:nvGraphicFramePr>
          <p:cNvPr id="4" name="Content Placeholder 3"/>
          <p:cNvGraphicFramePr>
            <a:graphicFrameLocks noGrp="1"/>
          </p:cNvGraphicFramePr>
          <p:nvPr>
            <p:ph sz="half" idx="1"/>
            <p:extLst/>
          </p:nvPr>
        </p:nvGraphicFramePr>
        <p:xfrm>
          <a:off x="1041056" y="2637585"/>
          <a:ext cx="10206681" cy="3135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578435" y="2940298"/>
            <a:ext cx="1131921" cy="584775"/>
          </a:xfrm>
          <a:prstGeom prst="rect">
            <a:avLst/>
          </a:prstGeom>
          <a:noFill/>
        </p:spPr>
        <p:txBody>
          <a:bodyPr wrap="square" rtlCol="0" anchor="ctr">
            <a:spAutoFit/>
          </a:bodyPr>
          <a:lstStyle/>
          <a:p>
            <a:pPr algn="ctr"/>
            <a:r>
              <a:rPr lang="en-US" sz="3200" b="1" u="sng" dirty="0">
                <a:latin typeface="+mj-lt"/>
              </a:rPr>
              <a:t>OR</a:t>
            </a:r>
            <a:endParaRPr lang="en-US" sz="3600" b="1" u="sng" dirty="0">
              <a:latin typeface="+mj-lt"/>
            </a:endParaRPr>
          </a:p>
        </p:txBody>
      </p:sp>
    </p:spTree>
    <p:extLst>
      <p:ext uri="{BB962C8B-B14F-4D97-AF65-F5344CB8AC3E}">
        <p14:creationId xmlns:p14="http://schemas.microsoft.com/office/powerpoint/2010/main" val="67114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a:t>About the Council</a:t>
            </a:r>
          </a:p>
        </p:txBody>
      </p:sp>
      <p:sp>
        <p:nvSpPr>
          <p:cNvPr id="17" name="Slide Number Placeholder 16"/>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12E0E-C58D-45CD-BD69-23634E9A667D}" type="slidenum">
              <a:rPr kumimoji="0" lang="en-US" sz="1200" b="0" i="0" u="none" strike="noStrike" kern="1200" cap="none" spc="0" normalizeH="0" baseline="0" noProof="0" smtClean="0">
                <a:ln>
                  <a:noFill/>
                </a:ln>
                <a:solidFill>
                  <a:srgbClr val="44546A">
                    <a:lumMod val="75000"/>
                  </a:srgbClr>
                </a:solidFill>
                <a:effectLst/>
                <a:uLnTx/>
                <a:uFillTx/>
                <a:latin typeface="Century Gothic"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44546A">
                  <a:lumMod val="75000"/>
                </a:srgbClr>
              </a:solidFill>
              <a:effectLst/>
              <a:uLnTx/>
              <a:uFillTx/>
              <a:latin typeface="Century Gothic" panose="020F0302020204030204"/>
              <a:ea typeface="+mn-ea"/>
              <a:cs typeface="+mn-cs"/>
            </a:endParaRPr>
          </a:p>
        </p:txBody>
      </p:sp>
      <p:sp>
        <p:nvSpPr>
          <p:cNvPr id="19" name="TextBox 18"/>
          <p:cNvSpPr txBox="1"/>
          <p:nvPr/>
        </p:nvSpPr>
        <p:spPr>
          <a:xfrm>
            <a:off x="3924136" y="3069412"/>
            <a:ext cx="8148415"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75000"/>
                    <a:lumOff val="25000"/>
                  </a:prstClr>
                </a:solidFill>
                <a:effectLst/>
                <a:uLnTx/>
                <a:uFillTx/>
                <a:latin typeface="+mj-lt"/>
                <a:ea typeface="+mn-ea"/>
                <a:cs typeface="+mn-cs"/>
              </a:rPr>
              <a:t>We advance educational opportunities and attainment in Washington. </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887" t="10251" r="83764" b="13974"/>
          <a:stretch/>
        </p:blipFill>
        <p:spPr>
          <a:xfrm>
            <a:off x="268802" y="1690688"/>
            <a:ext cx="3655334" cy="4569170"/>
          </a:xfrm>
          <a:prstGeom prst="rect">
            <a:avLst/>
          </a:prstGeom>
        </p:spPr>
      </p:pic>
    </p:spTree>
    <p:extLst>
      <p:ext uri="{BB962C8B-B14F-4D97-AF65-F5344CB8AC3E}">
        <p14:creationId xmlns:p14="http://schemas.microsoft.com/office/powerpoint/2010/main" val="223091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36427" y="5558902"/>
            <a:ext cx="2431420" cy="830997"/>
          </a:xfrm>
          <a:prstGeom prst="rect">
            <a:avLst/>
          </a:prstGeom>
          <a:noFill/>
        </p:spPr>
        <p:txBody>
          <a:bodyPr wrap="square" rtlCol="0">
            <a:spAutoFit/>
          </a:bodyPr>
          <a:lstStyle/>
          <a:p>
            <a:r>
              <a:rPr lang="en-US" sz="4800" dirty="0">
                <a:solidFill>
                  <a:schemeClr val="bg1"/>
                </a:solidFill>
                <a:latin typeface="Tw Cen MT Condensed" panose="020B0606020104020203" pitchFamily="34" charset="0"/>
              </a:rPr>
              <a:t>OR WASFA</a:t>
            </a:r>
          </a:p>
        </p:txBody>
      </p:sp>
      <p:sp>
        <p:nvSpPr>
          <p:cNvPr id="10" name="Title 2"/>
          <p:cNvSpPr txBox="1">
            <a:spLocks/>
          </p:cNvSpPr>
          <p:nvPr/>
        </p:nvSpPr>
        <p:spPr>
          <a:xfrm>
            <a:off x="1272251" y="267199"/>
            <a:ext cx="10660380" cy="103685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en-US" sz="4800" dirty="0">
                <a:latin typeface="Tw Cen MT Condensed Extra Bold" panose="020B0803020202020204" pitchFamily="34" charset="0"/>
              </a:rPr>
              <a:t>FAFSA and WASFA Beginning in October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168" y="1552150"/>
            <a:ext cx="8711830" cy="5227098"/>
          </a:xfrm>
          <a:prstGeom prst="rect">
            <a:avLst/>
          </a:prstGeom>
        </p:spPr>
      </p:pic>
      <p:sp>
        <p:nvSpPr>
          <p:cNvPr id="3" name="TextBox 2"/>
          <p:cNvSpPr txBox="1"/>
          <p:nvPr/>
        </p:nvSpPr>
        <p:spPr>
          <a:xfrm>
            <a:off x="2580611" y="4618236"/>
            <a:ext cx="3574472" cy="120032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600" dirty="0">
                <a:latin typeface="+mj-lt"/>
              </a:rPr>
              <a:t>Fill out 2020-21 FAFSA or WASFA</a:t>
            </a:r>
          </a:p>
        </p:txBody>
      </p:sp>
    </p:spTree>
    <p:extLst>
      <p:ext uri="{BB962C8B-B14F-4D97-AF65-F5344CB8AC3E}">
        <p14:creationId xmlns:p14="http://schemas.microsoft.com/office/powerpoint/2010/main" val="14499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89463" y="2403087"/>
            <a:ext cx="4906537" cy="2051826"/>
          </a:xfrm>
        </p:spPr>
        <p:txBody>
          <a:bodyPr>
            <a:noAutofit/>
          </a:bodyPr>
          <a:lstStyle/>
          <a:p>
            <a:r>
              <a:rPr lang="en-US" sz="4800" dirty="0"/>
              <a:t>FAFSA Overview</a:t>
            </a:r>
          </a:p>
        </p:txBody>
      </p:sp>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39" t="-212" r="47081" b="212"/>
          <a:stretch/>
        </p:blipFill>
        <p:spPr>
          <a:xfrm>
            <a:off x="6743703" y="0"/>
            <a:ext cx="5448297" cy="6858000"/>
          </a:xfrm>
        </p:spPr>
      </p:pic>
    </p:spTree>
    <p:extLst>
      <p:ext uri="{BB962C8B-B14F-4D97-AF65-F5344CB8AC3E}">
        <p14:creationId xmlns:p14="http://schemas.microsoft.com/office/powerpoint/2010/main" val="104676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C75201-62FB-467C-AD9D-08A284815132}"/>
              </a:ext>
            </a:extLst>
          </p:cNvPr>
          <p:cNvGraphicFramePr>
            <a:graphicFrameLocks noGrp="1"/>
          </p:cNvGraphicFramePr>
          <p:nvPr>
            <p:ph idx="1"/>
            <p:extLst>
              <p:ext uri="{D42A27DB-BD31-4B8C-83A1-F6EECF244321}">
                <p14:modId xmlns:p14="http://schemas.microsoft.com/office/powerpoint/2010/main" val="279866804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23938007-DEF8-4CBE-81C7-40C6171FFDDE}"/>
              </a:ext>
            </a:extLst>
          </p:cNvPr>
          <p:cNvSpPr>
            <a:spLocks noGrp="1"/>
          </p:cNvSpPr>
          <p:nvPr>
            <p:ph type="title"/>
          </p:nvPr>
        </p:nvSpPr>
        <p:spPr/>
        <p:txBody>
          <a:bodyPr>
            <a:normAutofit/>
          </a:bodyPr>
          <a:lstStyle/>
          <a:p>
            <a:r>
              <a:rPr lang="en-US" sz="4800" dirty="0"/>
              <a:t>Three Ways to Apply</a:t>
            </a:r>
          </a:p>
        </p:txBody>
      </p:sp>
    </p:spTree>
    <p:extLst>
      <p:ext uri="{BB962C8B-B14F-4D97-AF65-F5344CB8AC3E}">
        <p14:creationId xmlns:p14="http://schemas.microsoft.com/office/powerpoint/2010/main" val="15626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Common FAFSA Mistakes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5411517"/>
              </p:ext>
            </p:extLst>
          </p:nvPr>
        </p:nvGraphicFramePr>
        <p:xfrm>
          <a:off x="838200" y="1911927"/>
          <a:ext cx="10498138" cy="4457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480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Who Is My Parent?</a:t>
            </a:r>
          </a:p>
        </p:txBody>
      </p:sp>
      <p:pic>
        <p:nvPicPr>
          <p:cNvPr id="3" name="Picture 2"/>
          <p:cNvPicPr>
            <a:picLocks noChangeAspect="1"/>
          </p:cNvPicPr>
          <p:nvPr/>
        </p:nvPicPr>
        <p:blipFill>
          <a:blip r:embed="rId3"/>
          <a:stretch>
            <a:fillRect/>
          </a:stretch>
        </p:blipFill>
        <p:spPr>
          <a:xfrm>
            <a:off x="2092927" y="1570913"/>
            <a:ext cx="7917915" cy="3505327"/>
          </a:xfrm>
          <a:prstGeom prst="rect">
            <a:avLst/>
          </a:prstGeom>
        </p:spPr>
      </p:pic>
      <p:graphicFrame>
        <p:nvGraphicFramePr>
          <p:cNvPr id="6" name="Diagram 5"/>
          <p:cNvGraphicFramePr/>
          <p:nvPr>
            <p:extLst/>
          </p:nvPr>
        </p:nvGraphicFramePr>
        <p:xfrm>
          <a:off x="446810" y="4956464"/>
          <a:ext cx="11210150" cy="1667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795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FSA ID – The First Step</a:t>
            </a:r>
          </a:p>
        </p:txBody>
      </p:sp>
      <p:sp>
        <p:nvSpPr>
          <p:cNvPr id="3" name="Content Placeholder 2"/>
          <p:cNvSpPr>
            <a:spLocks noGrp="1"/>
          </p:cNvSpPr>
          <p:nvPr>
            <p:ph idx="1"/>
          </p:nvPr>
        </p:nvSpPr>
        <p:spPr>
          <a:xfrm>
            <a:off x="318655" y="1742643"/>
            <a:ext cx="4928755" cy="4351338"/>
          </a:xfrm>
        </p:spPr>
        <p:txBody>
          <a:bodyPr>
            <a:normAutofit fontScale="85000" lnSpcReduction="10000"/>
          </a:bodyPr>
          <a:lstStyle/>
          <a:p>
            <a:r>
              <a:rPr lang="en-US" dirty="0"/>
              <a:t>The FSA ID (username and password) replaced the PIN for student, parents, and borrowers accessing </a:t>
            </a:r>
            <a:r>
              <a:rPr lang="en-US" u="sng" dirty="0"/>
              <a:t>all</a:t>
            </a:r>
            <a:r>
              <a:rPr lang="en-US" dirty="0"/>
              <a:t> FSA systems </a:t>
            </a:r>
          </a:p>
          <a:p>
            <a:r>
              <a:rPr lang="en-US" dirty="0"/>
              <a:t>FAFSA can be accessed with:</a:t>
            </a:r>
          </a:p>
          <a:p>
            <a:pPr lvl="1"/>
            <a:r>
              <a:rPr lang="en-US" dirty="0"/>
              <a:t>Social Security Number, Date of Birth, Name </a:t>
            </a:r>
            <a:r>
              <a:rPr lang="en-US" u="sng" dirty="0"/>
              <a:t>OR</a:t>
            </a:r>
            <a:endParaRPr lang="en-US" dirty="0"/>
          </a:p>
          <a:p>
            <a:pPr lvl="1"/>
            <a:r>
              <a:rPr lang="en-US" dirty="0"/>
              <a:t>FSA ID</a:t>
            </a:r>
          </a:p>
        </p:txBody>
      </p:sp>
      <p:pic>
        <p:nvPicPr>
          <p:cNvPr id="6" name="Picture 5">
            <a:extLst>
              <a:ext uri="{FF2B5EF4-FFF2-40B4-BE49-F238E27FC236}">
                <a16:creationId xmlns:a16="http://schemas.microsoft.com/office/drawing/2014/main" id="{CE7DD940-F8E8-4386-8F54-9815FA0A310F}"/>
              </a:ext>
            </a:extLst>
          </p:cNvPr>
          <p:cNvPicPr>
            <a:picLocks noChangeAspect="1"/>
          </p:cNvPicPr>
          <p:nvPr/>
        </p:nvPicPr>
        <p:blipFill>
          <a:blip r:embed="rId3"/>
          <a:stretch>
            <a:fillRect/>
          </a:stretch>
        </p:blipFill>
        <p:spPr>
          <a:xfrm>
            <a:off x="5424919" y="2361040"/>
            <a:ext cx="6767081" cy="2620034"/>
          </a:xfrm>
          <a:prstGeom prst="rect">
            <a:avLst/>
          </a:prstGeom>
        </p:spPr>
      </p:pic>
      <p:sp>
        <p:nvSpPr>
          <p:cNvPr id="5" name="Right Arrow 4"/>
          <p:cNvSpPr/>
          <p:nvPr/>
        </p:nvSpPr>
        <p:spPr>
          <a:xfrm rot="7222806">
            <a:off x="5844973" y="1812850"/>
            <a:ext cx="969818" cy="42602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9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Login Page</a:t>
            </a:r>
          </a:p>
        </p:txBody>
      </p:sp>
      <p:pic>
        <p:nvPicPr>
          <p:cNvPr id="5" name="Content Placeholder 4">
            <a:extLst>
              <a:ext uri="{FF2B5EF4-FFF2-40B4-BE49-F238E27FC236}">
                <a16:creationId xmlns:a16="http://schemas.microsoft.com/office/drawing/2014/main" id="{7527550B-3BE5-4E4F-9DF3-3096D230E6C7}"/>
              </a:ext>
            </a:extLst>
          </p:cNvPr>
          <p:cNvPicPr>
            <a:picLocks noGrp="1" noChangeAspect="1"/>
          </p:cNvPicPr>
          <p:nvPr>
            <p:ph idx="1"/>
          </p:nvPr>
        </p:nvPicPr>
        <p:blipFill>
          <a:blip r:embed="rId3"/>
          <a:stretch>
            <a:fillRect/>
          </a:stretch>
        </p:blipFill>
        <p:spPr>
          <a:xfrm>
            <a:off x="2165411" y="1825625"/>
            <a:ext cx="7861177" cy="4351338"/>
          </a:xfrm>
          <a:prstGeom prst="rect">
            <a:avLst/>
          </a:prstGeom>
        </p:spPr>
      </p:pic>
    </p:spTree>
    <p:extLst>
      <p:ext uri="{BB962C8B-B14F-4D97-AF65-F5344CB8AC3E}">
        <p14:creationId xmlns:p14="http://schemas.microsoft.com/office/powerpoint/2010/main" val="59641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Selecting the correct FAFSA year</a:t>
            </a:r>
          </a:p>
        </p:txBody>
      </p:sp>
      <p:pic>
        <p:nvPicPr>
          <p:cNvPr id="7" name="Picture 6">
            <a:extLst>
              <a:ext uri="{FF2B5EF4-FFF2-40B4-BE49-F238E27FC236}">
                <a16:creationId xmlns:a16="http://schemas.microsoft.com/office/drawing/2014/main" id="{8193E8DF-0F26-4B79-8F7C-72702918ACB5}"/>
              </a:ext>
            </a:extLst>
          </p:cNvPr>
          <p:cNvPicPr>
            <a:picLocks noChangeAspect="1"/>
          </p:cNvPicPr>
          <p:nvPr/>
        </p:nvPicPr>
        <p:blipFill>
          <a:blip r:embed="rId3"/>
          <a:stretch>
            <a:fillRect/>
          </a:stretch>
        </p:blipFill>
        <p:spPr>
          <a:xfrm>
            <a:off x="3449397" y="1690688"/>
            <a:ext cx="5293205" cy="5038724"/>
          </a:xfrm>
          <a:prstGeom prst="rect">
            <a:avLst/>
          </a:prstGeom>
        </p:spPr>
      </p:pic>
      <p:sp>
        <p:nvSpPr>
          <p:cNvPr id="3" name="Right Arrow 2"/>
          <p:cNvSpPr/>
          <p:nvPr/>
        </p:nvSpPr>
        <p:spPr>
          <a:xfrm rot="1278717">
            <a:off x="2394494" y="2523543"/>
            <a:ext cx="1558637" cy="61306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9EF7A5-15C4-4EF4-BE9E-70FAF4ABF927}"/>
              </a:ext>
            </a:extLst>
          </p:cNvPr>
          <p:cNvSpPr txBox="1"/>
          <p:nvPr/>
        </p:nvSpPr>
        <p:spPr>
          <a:xfrm>
            <a:off x="785258" y="1756918"/>
            <a:ext cx="1948434" cy="1200329"/>
          </a:xfrm>
          <a:prstGeom prst="rect">
            <a:avLst/>
          </a:prstGeom>
          <a:noFill/>
        </p:spPr>
        <p:txBody>
          <a:bodyPr wrap="square" rtlCol="0">
            <a:spAutoFit/>
          </a:bodyPr>
          <a:lstStyle/>
          <a:p>
            <a:r>
              <a:rPr lang="en-US" dirty="0"/>
              <a:t>The high school class of 2020 will complete the 2020-2021 FAFSA</a:t>
            </a:r>
          </a:p>
        </p:txBody>
      </p:sp>
      <p:pic>
        <p:nvPicPr>
          <p:cNvPr id="9" name="Picture 8">
            <a:extLst>
              <a:ext uri="{FF2B5EF4-FFF2-40B4-BE49-F238E27FC236}">
                <a16:creationId xmlns:a16="http://schemas.microsoft.com/office/drawing/2014/main" id="{7FBEB8B2-2C2D-4D65-A472-75A73FD81385}"/>
              </a:ext>
            </a:extLst>
          </p:cNvPr>
          <p:cNvPicPr>
            <a:picLocks noChangeAspect="1"/>
          </p:cNvPicPr>
          <p:nvPr/>
        </p:nvPicPr>
        <p:blipFill>
          <a:blip r:embed="rId4"/>
          <a:stretch>
            <a:fillRect/>
          </a:stretch>
        </p:blipFill>
        <p:spPr>
          <a:xfrm>
            <a:off x="4247964" y="2594525"/>
            <a:ext cx="1031932" cy="235550"/>
          </a:xfrm>
          <a:prstGeom prst="rect">
            <a:avLst/>
          </a:prstGeom>
        </p:spPr>
      </p:pic>
    </p:spTree>
    <p:extLst>
      <p:ext uri="{BB962C8B-B14F-4D97-AF65-F5344CB8AC3E}">
        <p14:creationId xmlns:p14="http://schemas.microsoft.com/office/powerpoint/2010/main" val="150822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Creating a save key</a:t>
            </a:r>
          </a:p>
        </p:txBody>
      </p:sp>
      <p:pic>
        <p:nvPicPr>
          <p:cNvPr id="6" name="Content Placeholder 5">
            <a:extLst>
              <a:ext uri="{FF2B5EF4-FFF2-40B4-BE49-F238E27FC236}">
                <a16:creationId xmlns:a16="http://schemas.microsoft.com/office/drawing/2014/main" id="{C8EAC25D-B023-46BC-A651-92BFB226DCAD}"/>
              </a:ext>
            </a:extLst>
          </p:cNvPr>
          <p:cNvPicPr>
            <a:picLocks noGrp="1" noChangeAspect="1"/>
          </p:cNvPicPr>
          <p:nvPr>
            <p:ph idx="1"/>
          </p:nvPr>
        </p:nvPicPr>
        <p:blipFill>
          <a:blip r:embed="rId3"/>
          <a:stretch>
            <a:fillRect/>
          </a:stretch>
        </p:blipFill>
        <p:spPr>
          <a:xfrm>
            <a:off x="2628900" y="1829594"/>
            <a:ext cx="6934200" cy="4343400"/>
          </a:xfrm>
          <a:prstGeom prst="rect">
            <a:avLst/>
          </a:prstGeom>
        </p:spPr>
      </p:pic>
    </p:spTree>
    <p:extLst>
      <p:ext uri="{BB962C8B-B14F-4D97-AF65-F5344CB8AC3E}">
        <p14:creationId xmlns:p14="http://schemas.microsoft.com/office/powerpoint/2010/main" val="309445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A9C90B-A798-4AA2-BA64-ABC89851D397}"/>
              </a:ext>
            </a:extLst>
          </p:cNvPr>
          <p:cNvPicPr>
            <a:picLocks noGrp="1" noChangeAspect="1"/>
          </p:cNvPicPr>
          <p:nvPr>
            <p:ph idx="1"/>
          </p:nvPr>
        </p:nvPicPr>
        <p:blipFill>
          <a:blip r:embed="rId2"/>
          <a:stretch>
            <a:fillRect/>
          </a:stretch>
        </p:blipFill>
        <p:spPr>
          <a:xfrm>
            <a:off x="2706977" y="1825625"/>
            <a:ext cx="6778045" cy="4351338"/>
          </a:xfrm>
          <a:prstGeom prst="rect">
            <a:avLst/>
          </a:prstGeom>
        </p:spPr>
      </p:pic>
      <p:sp>
        <p:nvSpPr>
          <p:cNvPr id="3" name="Title 2">
            <a:extLst>
              <a:ext uri="{FF2B5EF4-FFF2-40B4-BE49-F238E27FC236}">
                <a16:creationId xmlns:a16="http://schemas.microsoft.com/office/drawing/2014/main" id="{000BD59D-8E73-4A29-9C0E-7E5B0B86CADA}"/>
              </a:ext>
            </a:extLst>
          </p:cNvPr>
          <p:cNvSpPr>
            <a:spLocks noGrp="1"/>
          </p:cNvSpPr>
          <p:nvPr>
            <p:ph type="title"/>
          </p:nvPr>
        </p:nvSpPr>
        <p:spPr/>
        <p:txBody>
          <a:bodyPr>
            <a:normAutofit/>
          </a:bodyPr>
          <a:lstStyle/>
          <a:p>
            <a:r>
              <a:rPr lang="en-US" sz="4800" dirty="0"/>
              <a:t>Student Residency and Eligibility</a:t>
            </a:r>
          </a:p>
        </p:txBody>
      </p:sp>
    </p:spTree>
    <p:extLst>
      <p:ext uri="{BB962C8B-B14F-4D97-AF65-F5344CB8AC3E}">
        <p14:creationId xmlns:p14="http://schemas.microsoft.com/office/powerpoint/2010/main" val="378983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6995081" y="6055131"/>
            <a:ext cx="5027776" cy="127159"/>
          </a:xfrm>
        </p:spPr>
        <p:txBody>
          <a:bodyPr/>
          <a:lstStyle/>
          <a:p>
            <a:pPr algn="r"/>
            <a:r>
              <a:rPr lang="en-US" sz="1400" dirty="0">
                <a:solidFill>
                  <a:schemeClr val="tx1"/>
                </a:solidFill>
              </a:rPr>
              <a:t> </a:t>
            </a:r>
          </a:p>
        </p:txBody>
      </p:sp>
      <p:sp>
        <p:nvSpPr>
          <p:cNvPr id="5" name="Slide Number Placeholder 4"/>
          <p:cNvSpPr>
            <a:spLocks noGrp="1"/>
          </p:cNvSpPr>
          <p:nvPr>
            <p:ph type="sldNum" sz="quarter" idx="4294967295"/>
          </p:nvPr>
        </p:nvSpPr>
        <p:spPr>
          <a:xfrm>
            <a:off x="11418498" y="6607472"/>
            <a:ext cx="773502" cy="228600"/>
          </a:xfrm>
        </p:spPr>
        <p:txBody>
          <a:bodyPr/>
          <a:lstStyle/>
          <a:p>
            <a:endParaRPr lang="en-US" sz="1800" dirty="0"/>
          </a:p>
        </p:txBody>
      </p:sp>
      <p:sp>
        <p:nvSpPr>
          <p:cNvPr id="3" name="TextBox 2"/>
          <p:cNvSpPr txBox="1"/>
          <p:nvPr/>
        </p:nvSpPr>
        <p:spPr>
          <a:xfrm>
            <a:off x="465513" y="6561513"/>
            <a:ext cx="5791200" cy="369332"/>
          </a:xfrm>
          <a:prstGeom prst="rect">
            <a:avLst/>
          </a:prstGeom>
          <a:noFill/>
        </p:spPr>
        <p:txBody>
          <a:bodyPr wrap="square" rtlCol="0">
            <a:spAutoFit/>
          </a:bodyPr>
          <a:lstStyle/>
          <a:p>
            <a:r>
              <a:rPr lang="en-US" dirty="0">
                <a:solidFill>
                  <a:schemeClr val="bg2"/>
                </a:solidFill>
              </a:rPr>
              <a:t>Washington Student Achievement Council</a:t>
            </a:r>
          </a:p>
        </p:txBody>
      </p:sp>
      <p:sp>
        <p:nvSpPr>
          <p:cNvPr id="28" name="Title 2"/>
          <p:cNvSpPr>
            <a:spLocks noGrp="1"/>
          </p:cNvSpPr>
          <p:nvPr>
            <p:ph type="title"/>
          </p:nvPr>
        </p:nvSpPr>
        <p:spPr>
          <a:xfrm>
            <a:off x="1295400" y="255134"/>
            <a:ext cx="9601200" cy="1036850"/>
          </a:xfrm>
        </p:spPr>
        <p:txBody>
          <a:bodyPr>
            <a:normAutofit/>
          </a:bodyPr>
          <a:lstStyle/>
          <a:p>
            <a:r>
              <a:rPr lang="en-US" sz="4800" dirty="0">
                <a:latin typeface="Tw Cen MT Condensed Extra Bold" panose="020B0803020202020204" pitchFamily="34" charset="0"/>
              </a:rPr>
              <a:t>Washington’s Attainment Goals</a:t>
            </a:r>
          </a:p>
        </p:txBody>
      </p:sp>
      <p:sp>
        <p:nvSpPr>
          <p:cNvPr id="37" name="Content Placeholder 7"/>
          <p:cNvSpPr txBox="1">
            <a:spLocks/>
          </p:cNvSpPr>
          <p:nvPr/>
        </p:nvSpPr>
        <p:spPr>
          <a:xfrm>
            <a:off x="1570998" y="2216932"/>
            <a:ext cx="4389121" cy="3342974"/>
          </a:xfrm>
          <a:prstGeom prst="rect">
            <a:avLst/>
          </a:prstGeom>
          <a:solidFill>
            <a:schemeClr val="bg1"/>
          </a:solidFill>
        </p:spPr>
        <p:txBody>
          <a:bodyPr vert="horz" lIns="91440" tIns="45720" rIns="91440" bIns="45720" rtlCol="0" anchor="b">
            <a:normAutofit/>
          </a:bodyPr>
          <a:lstStyle>
            <a:lvl1pPr marL="274320" indent="-228600" algn="l" defTabSz="914400" rtl="0" eaLnBrk="1" latinLnBrk="0" hangingPunct="1">
              <a:lnSpc>
                <a:spcPct val="90000"/>
              </a:lnSpc>
              <a:spcBef>
                <a:spcPts val="1800"/>
              </a:spcBef>
              <a:buClr>
                <a:schemeClr val="accent1"/>
              </a:buClr>
              <a:buSzPct val="100000"/>
              <a:buFont typeface="Arial" pitchFamily="34" charset="0"/>
              <a:buChar char="▪"/>
              <a:defRPr sz="2000" kern="1200">
                <a:solidFill>
                  <a:schemeClr val="tx2">
                    <a:lumMod val="75000"/>
                  </a:schemeClr>
                </a:solidFill>
                <a:latin typeface="+mn-lt"/>
                <a:ea typeface="+mn-ea"/>
                <a:cs typeface="+mn-cs"/>
              </a:defRPr>
            </a:lvl1pPr>
            <a:lvl2pPr marL="594360" indent="-228600" algn="l" defTabSz="914400" rtl="0" eaLnBrk="1" latinLnBrk="0" hangingPunct="1">
              <a:lnSpc>
                <a:spcPct val="90000"/>
              </a:lnSpc>
              <a:spcBef>
                <a:spcPts val="800"/>
              </a:spcBef>
              <a:buClr>
                <a:schemeClr val="accent1"/>
              </a:buClr>
              <a:buSzPct val="100000"/>
              <a:buFont typeface="Arial" pitchFamily="34" charset="0"/>
              <a:buChar char="▪"/>
              <a:defRPr sz="1800" kern="1200">
                <a:solidFill>
                  <a:schemeClr val="tx2">
                    <a:lumMod val="7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SzPct val="100000"/>
              <a:buFont typeface="Arial" pitchFamily="34" charset="0"/>
              <a:buChar char="▪"/>
              <a:defRPr sz="1600" kern="1200">
                <a:solidFill>
                  <a:schemeClr val="tx2">
                    <a:lumMod val="75000"/>
                  </a:schemeClr>
                </a:solidFill>
                <a:latin typeface="+mn-lt"/>
                <a:ea typeface="+mn-ea"/>
                <a:cs typeface="+mn-cs"/>
              </a:defRPr>
            </a:lvl3pPr>
            <a:lvl4pPr marL="118872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2">
                    <a:lumMod val="75000"/>
                  </a:schemeClr>
                </a:solidFill>
                <a:latin typeface="+mn-lt"/>
                <a:ea typeface="+mn-ea"/>
                <a:cs typeface="+mn-cs"/>
              </a:defRPr>
            </a:lvl4pPr>
            <a:lvl5pPr marL="14630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2">
                    <a:lumMod val="75000"/>
                  </a:schemeClr>
                </a:solidFill>
                <a:latin typeface="+mn-lt"/>
                <a:ea typeface="+mn-ea"/>
                <a:cs typeface="+mn-cs"/>
              </a:defRPr>
            </a:lvl5pPr>
            <a:lvl6pPr marL="16916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9pPr>
          </a:lstStyle>
          <a:p>
            <a:pPr marL="45720" marR="0" lvl="0" indent="0" algn="ctr" defTabSz="914400" rtl="0" eaLnBrk="1" fontAlgn="auto" latinLnBrk="0" hangingPunct="1">
              <a:lnSpc>
                <a:spcPct val="90000"/>
              </a:lnSpc>
              <a:spcBef>
                <a:spcPts val="1800"/>
              </a:spcBef>
              <a:spcAft>
                <a:spcPts val="0"/>
              </a:spcAft>
              <a:buClr>
                <a:srgbClr val="174479"/>
              </a:buClr>
              <a:buSzPct val="100000"/>
              <a:buFont typeface="Arial" pitchFamily="34" charset="0"/>
              <a:buNone/>
              <a:tabLst/>
              <a:defRPr/>
            </a:pPr>
            <a:r>
              <a:rPr kumimoji="0" lang="en-US" sz="6000" b="1" i="0" u="none" strike="noStrike" kern="1200" cap="none" spc="0" normalizeH="0" baseline="0" noProof="0" dirty="0">
                <a:ln>
                  <a:noFill/>
                </a:ln>
                <a:solidFill>
                  <a:schemeClr val="tx1">
                    <a:lumMod val="50000"/>
                  </a:schemeClr>
                </a:solidFill>
                <a:effectLst/>
                <a:uLnTx/>
                <a:uFillTx/>
                <a:latin typeface="Tw Cen MT"/>
                <a:ea typeface="+mn-ea"/>
                <a:cs typeface="+mn-cs"/>
              </a:rPr>
              <a:t>100% </a:t>
            </a:r>
            <a:br>
              <a:rPr kumimoji="0" lang="en-US" sz="4000" b="0" i="0" u="none" strike="noStrike" kern="1200" cap="none" spc="0" normalizeH="0" baseline="0" noProof="0" dirty="0">
                <a:ln>
                  <a:noFill/>
                </a:ln>
                <a:solidFill>
                  <a:schemeClr val="tx1">
                    <a:lumMod val="50000"/>
                  </a:schemeClr>
                </a:solidFill>
                <a:effectLst/>
                <a:uLnTx/>
                <a:uFillTx/>
                <a:latin typeface="Tw Cen MT"/>
                <a:ea typeface="+mn-ea"/>
                <a:cs typeface="+mn-cs"/>
              </a:rPr>
            </a:br>
            <a:r>
              <a:rPr kumimoji="0" lang="en-US" sz="4000" b="0" i="0" u="none" strike="noStrike" kern="1200" cap="none" spc="0" normalizeH="0" baseline="0" noProof="0" dirty="0">
                <a:ln>
                  <a:noFill/>
                </a:ln>
                <a:solidFill>
                  <a:schemeClr val="tx1">
                    <a:lumMod val="50000"/>
                  </a:schemeClr>
                </a:solidFill>
                <a:effectLst/>
                <a:uLnTx/>
                <a:uFillTx/>
                <a:latin typeface="Tw Cen MT"/>
                <a:ea typeface="+mn-ea"/>
                <a:cs typeface="+mn-cs"/>
              </a:rPr>
              <a:t>High school diploma or equivalent</a:t>
            </a:r>
            <a:endParaRPr kumimoji="0" lang="en-US" sz="3200" b="0" i="0" u="none" strike="noStrike" kern="1200" cap="none" spc="0" normalizeH="0" baseline="0" noProof="0" dirty="0">
              <a:ln>
                <a:noFill/>
              </a:ln>
              <a:solidFill>
                <a:schemeClr val="tx1">
                  <a:lumMod val="50000"/>
                </a:schemeClr>
              </a:solidFill>
              <a:effectLst/>
              <a:uLnTx/>
              <a:uFillTx/>
              <a:latin typeface="Tw Cen MT"/>
              <a:ea typeface="+mn-ea"/>
              <a:cs typeface="+mn-cs"/>
            </a:endParaRPr>
          </a:p>
        </p:txBody>
      </p:sp>
      <p:pic>
        <p:nvPicPr>
          <p:cNvPr id="38" name="Picture 37"/>
          <p:cNvPicPr>
            <a:picLocks noChangeAspect="1"/>
          </p:cNvPicPr>
          <p:nvPr/>
        </p:nvPicPr>
        <p:blipFill>
          <a:blip r:embed="rId3">
            <a:duotone>
              <a:prstClr val="black"/>
              <a:schemeClr val="tx1">
                <a:lumMod val="50000"/>
                <a:tint val="45000"/>
                <a:satMod val="400000"/>
              </a:schemeClr>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99694" y="2363940"/>
            <a:ext cx="2169995" cy="1131028"/>
          </a:xfrm>
          <a:prstGeom prst="rect">
            <a:avLst/>
          </a:prstGeom>
        </p:spPr>
      </p:pic>
      <p:sp>
        <p:nvSpPr>
          <p:cNvPr id="39" name="Content Placeholder 8"/>
          <p:cNvSpPr txBox="1">
            <a:spLocks/>
          </p:cNvSpPr>
          <p:nvPr/>
        </p:nvSpPr>
        <p:spPr>
          <a:xfrm>
            <a:off x="6428095" y="2216932"/>
            <a:ext cx="4463728" cy="3342974"/>
          </a:xfrm>
          <a:prstGeom prst="rect">
            <a:avLst/>
          </a:prstGeom>
          <a:solidFill>
            <a:schemeClr val="bg1"/>
          </a:solidFill>
        </p:spPr>
        <p:txBody>
          <a:bodyPr vert="horz" lIns="91440" tIns="45720" rIns="91440" bIns="45720" rtlCol="0" anchor="b">
            <a:normAutofit/>
          </a:bodyPr>
          <a:lstStyle>
            <a:lvl1pPr marL="274320" indent="-228600" algn="l" defTabSz="914400" rtl="0" eaLnBrk="1" latinLnBrk="0" hangingPunct="1">
              <a:lnSpc>
                <a:spcPct val="90000"/>
              </a:lnSpc>
              <a:spcBef>
                <a:spcPts val="1800"/>
              </a:spcBef>
              <a:buClr>
                <a:schemeClr val="accent1"/>
              </a:buClr>
              <a:buSzPct val="100000"/>
              <a:buFont typeface="Arial" pitchFamily="34" charset="0"/>
              <a:buChar char="▪"/>
              <a:defRPr sz="2000" kern="1200">
                <a:solidFill>
                  <a:schemeClr val="tx2">
                    <a:lumMod val="75000"/>
                  </a:schemeClr>
                </a:solidFill>
                <a:latin typeface="+mn-lt"/>
                <a:ea typeface="+mn-ea"/>
                <a:cs typeface="+mn-cs"/>
              </a:defRPr>
            </a:lvl1pPr>
            <a:lvl2pPr marL="594360" indent="-228600" algn="l" defTabSz="914400" rtl="0" eaLnBrk="1" latinLnBrk="0" hangingPunct="1">
              <a:lnSpc>
                <a:spcPct val="90000"/>
              </a:lnSpc>
              <a:spcBef>
                <a:spcPts val="800"/>
              </a:spcBef>
              <a:buClr>
                <a:schemeClr val="accent1"/>
              </a:buClr>
              <a:buSzPct val="100000"/>
              <a:buFont typeface="Arial" pitchFamily="34" charset="0"/>
              <a:buChar char="▪"/>
              <a:defRPr sz="1800" kern="1200">
                <a:solidFill>
                  <a:schemeClr val="tx2">
                    <a:lumMod val="75000"/>
                  </a:schemeClr>
                </a:solidFill>
                <a:latin typeface="+mn-lt"/>
                <a:ea typeface="+mn-ea"/>
                <a:cs typeface="+mn-cs"/>
              </a:defRPr>
            </a:lvl2pPr>
            <a:lvl3pPr marL="914400" indent="-228600" algn="l" defTabSz="914400" rtl="0" eaLnBrk="1" latinLnBrk="0" hangingPunct="1">
              <a:lnSpc>
                <a:spcPct val="90000"/>
              </a:lnSpc>
              <a:spcBef>
                <a:spcPts val="800"/>
              </a:spcBef>
              <a:buClr>
                <a:schemeClr val="accent1"/>
              </a:buClr>
              <a:buSzPct val="100000"/>
              <a:buFont typeface="Arial" pitchFamily="34" charset="0"/>
              <a:buChar char="▪"/>
              <a:defRPr sz="1600" kern="1200">
                <a:solidFill>
                  <a:schemeClr val="tx2">
                    <a:lumMod val="75000"/>
                  </a:schemeClr>
                </a:solidFill>
                <a:latin typeface="+mn-lt"/>
                <a:ea typeface="+mn-ea"/>
                <a:cs typeface="+mn-cs"/>
              </a:defRPr>
            </a:lvl3pPr>
            <a:lvl4pPr marL="118872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2">
                    <a:lumMod val="75000"/>
                  </a:schemeClr>
                </a:solidFill>
                <a:latin typeface="+mn-lt"/>
                <a:ea typeface="+mn-ea"/>
                <a:cs typeface="+mn-cs"/>
              </a:defRPr>
            </a:lvl4pPr>
            <a:lvl5pPr marL="14630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2">
                    <a:lumMod val="75000"/>
                  </a:schemeClr>
                </a:solidFill>
                <a:latin typeface="+mn-lt"/>
                <a:ea typeface="+mn-ea"/>
                <a:cs typeface="+mn-cs"/>
              </a:defRPr>
            </a:lvl5pPr>
            <a:lvl6pPr marL="16916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buClr>
              <a:buSzPct val="100000"/>
              <a:buFont typeface="Arial" pitchFamily="34" charset="0"/>
              <a:buChar char="▪"/>
              <a:defRPr sz="1400" kern="1200">
                <a:solidFill>
                  <a:schemeClr val="tx1"/>
                </a:solidFill>
                <a:latin typeface="+mn-lt"/>
                <a:ea typeface="+mn-ea"/>
                <a:cs typeface="+mn-cs"/>
              </a:defRPr>
            </a:lvl9pPr>
          </a:lstStyle>
          <a:p>
            <a:pPr marL="45720" marR="0" lvl="0" indent="0" algn="ctr" defTabSz="914400" rtl="0" eaLnBrk="1" fontAlgn="auto" latinLnBrk="0" hangingPunct="1">
              <a:lnSpc>
                <a:spcPct val="90000"/>
              </a:lnSpc>
              <a:spcBef>
                <a:spcPts val="1800"/>
              </a:spcBef>
              <a:spcAft>
                <a:spcPts val="0"/>
              </a:spcAft>
              <a:buClr>
                <a:srgbClr val="174479"/>
              </a:buClr>
              <a:buSzPct val="100000"/>
              <a:buFont typeface="Arial" pitchFamily="34" charset="0"/>
              <a:buNone/>
              <a:tabLst/>
              <a:defRPr/>
            </a:pPr>
            <a:r>
              <a:rPr kumimoji="0" lang="en-US" sz="6000" b="1" i="0" u="none" strike="noStrike" kern="1200" cap="none" spc="0" normalizeH="0" baseline="0" noProof="0" dirty="0">
                <a:ln>
                  <a:noFill/>
                </a:ln>
                <a:solidFill>
                  <a:schemeClr val="tx1">
                    <a:lumMod val="50000"/>
                  </a:schemeClr>
                </a:solidFill>
                <a:effectLst/>
                <a:uLnTx/>
                <a:uFillTx/>
                <a:latin typeface="Tw Cen MT"/>
                <a:ea typeface="+mn-ea"/>
                <a:cs typeface="+mn-cs"/>
              </a:rPr>
              <a:t>70%</a:t>
            </a:r>
            <a:r>
              <a:rPr kumimoji="0" lang="en-US" sz="4000" b="0" i="0" u="none" strike="noStrike" kern="1200" cap="none" spc="0" normalizeH="0" baseline="0" noProof="0" dirty="0">
                <a:ln>
                  <a:noFill/>
                </a:ln>
                <a:solidFill>
                  <a:schemeClr val="tx1">
                    <a:lumMod val="50000"/>
                  </a:schemeClr>
                </a:solidFill>
                <a:effectLst/>
                <a:uLnTx/>
                <a:uFillTx/>
                <a:latin typeface="Tw Cen MT"/>
                <a:ea typeface="+mn-ea"/>
                <a:cs typeface="+mn-cs"/>
              </a:rPr>
              <a:t> </a:t>
            </a:r>
            <a:br>
              <a:rPr kumimoji="0" lang="en-US" sz="4000" b="0" i="0" u="none" strike="noStrike" kern="1200" cap="none" spc="0" normalizeH="0" baseline="0" noProof="0" dirty="0">
                <a:ln>
                  <a:noFill/>
                </a:ln>
                <a:solidFill>
                  <a:schemeClr val="tx1">
                    <a:lumMod val="50000"/>
                  </a:schemeClr>
                </a:solidFill>
                <a:effectLst/>
                <a:uLnTx/>
                <a:uFillTx/>
                <a:latin typeface="Tw Cen MT"/>
                <a:ea typeface="+mn-ea"/>
                <a:cs typeface="+mn-cs"/>
              </a:rPr>
            </a:br>
            <a:r>
              <a:rPr kumimoji="0" lang="en-US" sz="4000" b="0" i="0" u="none" strike="noStrike" kern="1200" cap="none" spc="0" normalizeH="0" baseline="0" noProof="0" dirty="0">
                <a:ln>
                  <a:noFill/>
                </a:ln>
                <a:solidFill>
                  <a:schemeClr val="tx1">
                    <a:lumMod val="50000"/>
                  </a:schemeClr>
                </a:solidFill>
                <a:effectLst/>
                <a:uLnTx/>
                <a:uFillTx/>
                <a:latin typeface="Tw Cen MT"/>
                <a:ea typeface="+mn-ea"/>
                <a:cs typeface="+mn-cs"/>
              </a:rPr>
              <a:t>Postsecondary credential</a:t>
            </a:r>
            <a:endParaRPr kumimoji="0" lang="en-US" sz="3600" b="0" i="0" u="none" strike="noStrike" kern="1200" cap="none" spc="0" normalizeH="0" baseline="0" noProof="0" dirty="0">
              <a:ln>
                <a:noFill/>
              </a:ln>
              <a:solidFill>
                <a:schemeClr val="tx1">
                  <a:lumMod val="50000"/>
                </a:schemeClr>
              </a:solidFill>
              <a:effectLst/>
              <a:uLnTx/>
              <a:uFillTx/>
              <a:latin typeface="Tw Cen MT"/>
              <a:ea typeface="+mn-ea"/>
              <a:cs typeface="+mn-cs"/>
            </a:endParaRPr>
          </a:p>
        </p:txBody>
      </p:sp>
      <p:pic>
        <p:nvPicPr>
          <p:cNvPr id="40" name="Picture 39"/>
          <p:cNvPicPr>
            <a:picLocks noChangeAspect="1"/>
          </p:cNvPicPr>
          <p:nvPr/>
        </p:nvPicPr>
        <p:blipFill>
          <a:blip r:embed="rId5">
            <a:biLevel thresh="75000"/>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38441" y="2363940"/>
            <a:ext cx="1443036" cy="1131029"/>
          </a:xfrm>
          <a:prstGeom prst="rect">
            <a:avLst/>
          </a:prstGeom>
        </p:spPr>
      </p:pic>
      <p:sp>
        <p:nvSpPr>
          <p:cNvPr id="41" name="TextBox 40"/>
          <p:cNvSpPr txBox="1"/>
          <p:nvPr/>
        </p:nvSpPr>
        <p:spPr>
          <a:xfrm>
            <a:off x="3765559" y="6021374"/>
            <a:ext cx="4982307" cy="461665"/>
          </a:xfrm>
          <a:prstGeom prst="rect">
            <a:avLst/>
          </a:prstGeom>
          <a:noFill/>
        </p:spPr>
        <p:txBody>
          <a:bodyPr wrap="square" rtlCol="0">
            <a:spAutoFit/>
          </a:bodyPr>
          <a:lstStyle/>
          <a:p>
            <a:pPr>
              <a:defRPr/>
            </a:pPr>
            <a:r>
              <a:rPr lang="en-US" sz="2400" dirty="0">
                <a:solidFill>
                  <a:srgbClr val="000B14"/>
                </a:solidFill>
                <a:latin typeface="Tw Cen MT"/>
              </a:rPr>
              <a:t>Washington population ages 25-44</a:t>
            </a:r>
          </a:p>
        </p:txBody>
      </p:sp>
    </p:spTree>
    <p:extLst>
      <p:ext uri="{BB962C8B-B14F-4D97-AF65-F5344CB8AC3E}">
        <p14:creationId xmlns:p14="http://schemas.microsoft.com/office/powerpoint/2010/main" val="7370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animBg="1"/>
      <p:bldP spid="39"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Student Education</a:t>
            </a:r>
          </a:p>
        </p:txBody>
      </p:sp>
      <p:pic>
        <p:nvPicPr>
          <p:cNvPr id="7" name="Picture 6">
            <a:extLst>
              <a:ext uri="{FF2B5EF4-FFF2-40B4-BE49-F238E27FC236}">
                <a16:creationId xmlns:a16="http://schemas.microsoft.com/office/drawing/2014/main" id="{CAF2ABDB-7D79-4735-9A98-ACBC22B9D994}"/>
              </a:ext>
            </a:extLst>
          </p:cNvPr>
          <p:cNvPicPr>
            <a:picLocks noChangeAspect="1"/>
          </p:cNvPicPr>
          <p:nvPr/>
        </p:nvPicPr>
        <p:blipFill>
          <a:blip r:embed="rId3"/>
          <a:stretch>
            <a:fillRect/>
          </a:stretch>
        </p:blipFill>
        <p:spPr>
          <a:xfrm>
            <a:off x="4655026" y="1541960"/>
            <a:ext cx="6007290" cy="5316040"/>
          </a:xfrm>
          <a:prstGeom prst="rect">
            <a:avLst/>
          </a:prstGeom>
        </p:spPr>
      </p:pic>
      <p:sp>
        <p:nvSpPr>
          <p:cNvPr id="8" name="Arrow: Right 7">
            <a:extLst>
              <a:ext uri="{FF2B5EF4-FFF2-40B4-BE49-F238E27FC236}">
                <a16:creationId xmlns:a16="http://schemas.microsoft.com/office/drawing/2014/main" id="{E0081D99-B91E-438D-BB70-4430CB68B9C2}"/>
              </a:ext>
            </a:extLst>
          </p:cNvPr>
          <p:cNvSpPr/>
          <p:nvPr/>
        </p:nvSpPr>
        <p:spPr>
          <a:xfrm>
            <a:off x="1889257" y="4765400"/>
            <a:ext cx="3125337" cy="10781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2426AC-7AE0-4013-B107-268C8FDF8774}"/>
              </a:ext>
            </a:extLst>
          </p:cNvPr>
          <p:cNvSpPr txBox="1"/>
          <p:nvPr/>
        </p:nvSpPr>
        <p:spPr>
          <a:xfrm>
            <a:off x="468456" y="1837768"/>
            <a:ext cx="3592773" cy="2677656"/>
          </a:xfrm>
          <a:prstGeom prst="rect">
            <a:avLst/>
          </a:prstGeom>
          <a:noFill/>
        </p:spPr>
        <p:txBody>
          <a:bodyPr wrap="square" rtlCol="0">
            <a:spAutoFit/>
          </a:bodyPr>
          <a:lstStyle/>
          <a:p>
            <a:r>
              <a:rPr lang="en-US" sz="2400" dirty="0">
                <a:latin typeface="+mj-lt"/>
              </a:rPr>
              <a:t>If a student wants to be considered for work study please have them select yes.  Some schools will not consider a student for work study if they check Don’t Know</a:t>
            </a:r>
          </a:p>
        </p:txBody>
      </p:sp>
    </p:spTree>
    <p:extLst>
      <p:ext uri="{BB962C8B-B14F-4D97-AF65-F5344CB8AC3E}">
        <p14:creationId xmlns:p14="http://schemas.microsoft.com/office/powerpoint/2010/main" val="156905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A1498C-85AB-4701-A5DF-2BA85E321659}"/>
              </a:ext>
            </a:extLst>
          </p:cNvPr>
          <p:cNvPicPr>
            <a:picLocks noGrp="1" noChangeAspect="1"/>
          </p:cNvPicPr>
          <p:nvPr>
            <p:ph idx="1"/>
          </p:nvPr>
        </p:nvPicPr>
        <p:blipFill>
          <a:blip r:embed="rId3"/>
          <a:stretch>
            <a:fillRect/>
          </a:stretch>
        </p:blipFill>
        <p:spPr>
          <a:xfrm>
            <a:off x="2619375" y="2072481"/>
            <a:ext cx="6953250" cy="3857625"/>
          </a:xfrm>
          <a:prstGeom prst="rect">
            <a:avLst/>
          </a:prstGeom>
        </p:spPr>
      </p:pic>
      <p:sp>
        <p:nvSpPr>
          <p:cNvPr id="3" name="Title 2">
            <a:extLst>
              <a:ext uri="{FF2B5EF4-FFF2-40B4-BE49-F238E27FC236}">
                <a16:creationId xmlns:a16="http://schemas.microsoft.com/office/drawing/2014/main" id="{CC924215-FFD7-4F8A-8C32-8C6C53259B12}"/>
              </a:ext>
            </a:extLst>
          </p:cNvPr>
          <p:cNvSpPr>
            <a:spLocks noGrp="1"/>
          </p:cNvSpPr>
          <p:nvPr>
            <p:ph type="title"/>
          </p:nvPr>
        </p:nvSpPr>
        <p:spPr/>
        <p:txBody>
          <a:bodyPr>
            <a:normAutofit/>
          </a:bodyPr>
          <a:lstStyle/>
          <a:p>
            <a:r>
              <a:rPr lang="en-US" sz="4800" dirty="0"/>
              <a:t>Selective Service</a:t>
            </a:r>
          </a:p>
        </p:txBody>
      </p:sp>
    </p:spTree>
    <p:extLst>
      <p:ext uri="{BB962C8B-B14F-4D97-AF65-F5344CB8AC3E}">
        <p14:creationId xmlns:p14="http://schemas.microsoft.com/office/powerpoint/2010/main" val="310899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5F0DB4D-54F4-40C5-85D5-101F6900FABB}"/>
              </a:ext>
            </a:extLst>
          </p:cNvPr>
          <p:cNvPicPr>
            <a:picLocks noGrp="1" noChangeAspect="1"/>
          </p:cNvPicPr>
          <p:nvPr>
            <p:ph idx="1"/>
          </p:nvPr>
        </p:nvPicPr>
        <p:blipFill>
          <a:blip r:embed="rId3"/>
          <a:stretch>
            <a:fillRect/>
          </a:stretch>
        </p:blipFill>
        <p:spPr>
          <a:xfrm>
            <a:off x="3100335" y="1825625"/>
            <a:ext cx="5991330" cy="4351338"/>
          </a:xfrm>
          <a:prstGeom prst="rect">
            <a:avLst/>
          </a:prstGeom>
        </p:spPr>
      </p:pic>
      <p:sp>
        <p:nvSpPr>
          <p:cNvPr id="3" name="Title 2">
            <a:extLst>
              <a:ext uri="{FF2B5EF4-FFF2-40B4-BE49-F238E27FC236}">
                <a16:creationId xmlns:a16="http://schemas.microsoft.com/office/drawing/2014/main" id="{387DEAFF-C329-4C52-9ADC-80D5F1B6781D}"/>
              </a:ext>
            </a:extLst>
          </p:cNvPr>
          <p:cNvSpPr>
            <a:spLocks noGrp="1"/>
          </p:cNvSpPr>
          <p:nvPr>
            <p:ph type="title"/>
          </p:nvPr>
        </p:nvSpPr>
        <p:spPr>
          <a:xfrm>
            <a:off x="1295400" y="255134"/>
            <a:ext cx="10771682" cy="1036850"/>
          </a:xfrm>
        </p:spPr>
        <p:txBody>
          <a:bodyPr>
            <a:noAutofit/>
          </a:bodyPr>
          <a:lstStyle/>
          <a:p>
            <a:r>
              <a:rPr lang="en-US" sz="4800" dirty="0"/>
              <a:t>Student Foster Care and Parent Education</a:t>
            </a:r>
          </a:p>
        </p:txBody>
      </p:sp>
    </p:spTree>
    <p:extLst>
      <p:ext uri="{BB962C8B-B14F-4D97-AF65-F5344CB8AC3E}">
        <p14:creationId xmlns:p14="http://schemas.microsoft.com/office/powerpoint/2010/main" val="79711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94827DB-A065-4788-82AC-8E72212B6B5E}"/>
              </a:ext>
            </a:extLst>
          </p:cNvPr>
          <p:cNvPicPr>
            <a:picLocks noGrp="1" noChangeAspect="1"/>
          </p:cNvPicPr>
          <p:nvPr>
            <p:ph idx="1"/>
          </p:nvPr>
        </p:nvPicPr>
        <p:blipFill>
          <a:blip r:embed="rId3"/>
          <a:stretch>
            <a:fillRect/>
          </a:stretch>
        </p:blipFill>
        <p:spPr>
          <a:xfrm>
            <a:off x="2628900" y="2067719"/>
            <a:ext cx="6934200" cy="3867150"/>
          </a:xfrm>
          <a:prstGeom prst="rect">
            <a:avLst/>
          </a:prstGeom>
        </p:spPr>
      </p:pic>
      <p:sp>
        <p:nvSpPr>
          <p:cNvPr id="3" name="Title 2">
            <a:extLst>
              <a:ext uri="{FF2B5EF4-FFF2-40B4-BE49-F238E27FC236}">
                <a16:creationId xmlns:a16="http://schemas.microsoft.com/office/drawing/2014/main" id="{9B74FA6D-06DC-49C7-A744-0E513876203B}"/>
              </a:ext>
            </a:extLst>
          </p:cNvPr>
          <p:cNvSpPr>
            <a:spLocks noGrp="1"/>
          </p:cNvSpPr>
          <p:nvPr>
            <p:ph type="title"/>
          </p:nvPr>
        </p:nvSpPr>
        <p:spPr/>
        <p:txBody>
          <a:bodyPr>
            <a:normAutofit/>
          </a:bodyPr>
          <a:lstStyle/>
          <a:p>
            <a:r>
              <a:rPr lang="en-US" sz="4800" dirty="0"/>
              <a:t>Student Eligibility Worksheet</a:t>
            </a:r>
          </a:p>
        </p:txBody>
      </p:sp>
    </p:spTree>
    <p:extLst>
      <p:ext uri="{BB962C8B-B14F-4D97-AF65-F5344CB8AC3E}">
        <p14:creationId xmlns:p14="http://schemas.microsoft.com/office/powerpoint/2010/main" val="24595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Confirming High School</a:t>
            </a:r>
          </a:p>
        </p:txBody>
      </p:sp>
      <p:pic>
        <p:nvPicPr>
          <p:cNvPr id="6" name="Picture 5">
            <a:extLst>
              <a:ext uri="{FF2B5EF4-FFF2-40B4-BE49-F238E27FC236}">
                <a16:creationId xmlns:a16="http://schemas.microsoft.com/office/drawing/2014/main" id="{5B49829B-D20A-414B-9769-A33691982116}"/>
              </a:ext>
            </a:extLst>
          </p:cNvPr>
          <p:cNvPicPr>
            <a:picLocks noChangeAspect="1"/>
          </p:cNvPicPr>
          <p:nvPr/>
        </p:nvPicPr>
        <p:blipFill>
          <a:blip r:embed="rId2"/>
          <a:stretch>
            <a:fillRect/>
          </a:stretch>
        </p:blipFill>
        <p:spPr>
          <a:xfrm>
            <a:off x="794657" y="1690688"/>
            <a:ext cx="4897458" cy="5032374"/>
          </a:xfrm>
          <a:prstGeom prst="rect">
            <a:avLst/>
          </a:prstGeom>
        </p:spPr>
      </p:pic>
      <p:pic>
        <p:nvPicPr>
          <p:cNvPr id="7" name="Picture 6">
            <a:extLst>
              <a:ext uri="{FF2B5EF4-FFF2-40B4-BE49-F238E27FC236}">
                <a16:creationId xmlns:a16="http://schemas.microsoft.com/office/drawing/2014/main" id="{C407A1EF-B358-4D71-8EEA-EB111FF0FD62}"/>
              </a:ext>
            </a:extLst>
          </p:cNvPr>
          <p:cNvPicPr>
            <a:picLocks noChangeAspect="1"/>
          </p:cNvPicPr>
          <p:nvPr/>
        </p:nvPicPr>
        <p:blipFill>
          <a:blip r:embed="rId3"/>
          <a:stretch>
            <a:fillRect/>
          </a:stretch>
        </p:blipFill>
        <p:spPr>
          <a:xfrm>
            <a:off x="6499887" y="1623219"/>
            <a:ext cx="4571823" cy="5167312"/>
          </a:xfrm>
          <a:prstGeom prst="rect">
            <a:avLst/>
          </a:prstGeom>
        </p:spPr>
      </p:pic>
    </p:spTree>
    <p:extLst>
      <p:ext uri="{BB962C8B-B14F-4D97-AF65-F5344CB8AC3E}">
        <p14:creationId xmlns:p14="http://schemas.microsoft.com/office/powerpoint/2010/main" val="307923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School Selection</a:t>
            </a:r>
          </a:p>
        </p:txBody>
      </p:sp>
      <p:pic>
        <p:nvPicPr>
          <p:cNvPr id="6" name="Picture 5">
            <a:extLst>
              <a:ext uri="{FF2B5EF4-FFF2-40B4-BE49-F238E27FC236}">
                <a16:creationId xmlns:a16="http://schemas.microsoft.com/office/drawing/2014/main" id="{57348B6A-0A4D-4B1D-A4CF-64C1385640B7}"/>
              </a:ext>
            </a:extLst>
          </p:cNvPr>
          <p:cNvPicPr>
            <a:picLocks noChangeAspect="1"/>
          </p:cNvPicPr>
          <p:nvPr/>
        </p:nvPicPr>
        <p:blipFill>
          <a:blip r:embed="rId3"/>
          <a:stretch>
            <a:fillRect/>
          </a:stretch>
        </p:blipFill>
        <p:spPr>
          <a:xfrm>
            <a:off x="3741838" y="1553029"/>
            <a:ext cx="4708324" cy="5304971"/>
          </a:xfrm>
          <a:prstGeom prst="rect">
            <a:avLst/>
          </a:prstGeom>
        </p:spPr>
      </p:pic>
    </p:spTree>
    <p:extLst>
      <p:ext uri="{BB962C8B-B14F-4D97-AF65-F5344CB8AC3E}">
        <p14:creationId xmlns:p14="http://schemas.microsoft.com/office/powerpoint/2010/main" val="350461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College Housing Plan</a:t>
            </a:r>
          </a:p>
        </p:txBody>
      </p:sp>
      <p:pic>
        <p:nvPicPr>
          <p:cNvPr id="7" name="Picture 6">
            <a:extLst>
              <a:ext uri="{FF2B5EF4-FFF2-40B4-BE49-F238E27FC236}">
                <a16:creationId xmlns:a16="http://schemas.microsoft.com/office/drawing/2014/main" id="{9AB5D8D3-F6CE-4747-A7DC-D1B4B3F6E992}"/>
              </a:ext>
            </a:extLst>
          </p:cNvPr>
          <p:cNvPicPr>
            <a:picLocks noChangeAspect="1"/>
          </p:cNvPicPr>
          <p:nvPr/>
        </p:nvPicPr>
        <p:blipFill rotWithShape="1">
          <a:blip r:embed="rId3"/>
          <a:srcRect l="30714" t="17613" r="31190" b="33869"/>
          <a:stretch/>
        </p:blipFill>
        <p:spPr>
          <a:xfrm>
            <a:off x="2873828" y="1690688"/>
            <a:ext cx="6444343" cy="4616768"/>
          </a:xfrm>
          <a:prstGeom prst="rect">
            <a:avLst/>
          </a:prstGeom>
        </p:spPr>
      </p:pic>
    </p:spTree>
    <p:extLst>
      <p:ext uri="{BB962C8B-B14F-4D97-AF65-F5344CB8AC3E}">
        <p14:creationId xmlns:p14="http://schemas.microsoft.com/office/powerpoint/2010/main" val="124282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C13-3ADB-497A-B08D-EFFBF31341DA}"/>
              </a:ext>
            </a:extLst>
          </p:cNvPr>
          <p:cNvSpPr>
            <a:spLocks noGrp="1"/>
          </p:cNvSpPr>
          <p:nvPr>
            <p:ph type="title"/>
          </p:nvPr>
        </p:nvSpPr>
        <p:spPr/>
        <p:txBody>
          <a:bodyPr>
            <a:normAutofit/>
          </a:bodyPr>
          <a:lstStyle/>
          <a:p>
            <a:r>
              <a:rPr lang="en-US" sz="4800" dirty="0"/>
              <a:t>Student Marital Status</a:t>
            </a:r>
          </a:p>
        </p:txBody>
      </p:sp>
      <p:pic>
        <p:nvPicPr>
          <p:cNvPr id="4" name="Picture 3">
            <a:extLst>
              <a:ext uri="{FF2B5EF4-FFF2-40B4-BE49-F238E27FC236}">
                <a16:creationId xmlns:a16="http://schemas.microsoft.com/office/drawing/2014/main" id="{2F0725DC-BFD8-447B-958F-2F01A1AB42A6}"/>
              </a:ext>
            </a:extLst>
          </p:cNvPr>
          <p:cNvPicPr>
            <a:picLocks noChangeAspect="1"/>
          </p:cNvPicPr>
          <p:nvPr/>
        </p:nvPicPr>
        <p:blipFill>
          <a:blip r:embed="rId3"/>
          <a:stretch>
            <a:fillRect/>
          </a:stretch>
        </p:blipFill>
        <p:spPr>
          <a:xfrm>
            <a:off x="2633662" y="1820182"/>
            <a:ext cx="6924675" cy="4552950"/>
          </a:xfrm>
          <a:prstGeom prst="rect">
            <a:avLst/>
          </a:prstGeom>
        </p:spPr>
      </p:pic>
    </p:spTree>
    <p:extLst>
      <p:ext uri="{BB962C8B-B14F-4D97-AF65-F5344CB8AC3E}">
        <p14:creationId xmlns:p14="http://schemas.microsoft.com/office/powerpoint/2010/main" val="10421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Dependency Determination</a:t>
            </a:r>
          </a:p>
        </p:txBody>
      </p:sp>
      <p:pic>
        <p:nvPicPr>
          <p:cNvPr id="6" name="Content Placeholder 5">
            <a:extLst>
              <a:ext uri="{FF2B5EF4-FFF2-40B4-BE49-F238E27FC236}">
                <a16:creationId xmlns:a16="http://schemas.microsoft.com/office/drawing/2014/main" id="{DA78829F-C459-4B76-8310-CB4F05BE129D}"/>
              </a:ext>
            </a:extLst>
          </p:cNvPr>
          <p:cNvPicPr>
            <a:picLocks noGrp="1" noChangeAspect="1"/>
          </p:cNvPicPr>
          <p:nvPr>
            <p:ph idx="1"/>
          </p:nvPr>
        </p:nvPicPr>
        <p:blipFill>
          <a:blip r:embed="rId3"/>
          <a:stretch>
            <a:fillRect/>
          </a:stretch>
        </p:blipFill>
        <p:spPr>
          <a:xfrm>
            <a:off x="2809927" y="1825625"/>
            <a:ext cx="6572145" cy="4351338"/>
          </a:xfrm>
          <a:prstGeom prst="rect">
            <a:avLst/>
          </a:prstGeom>
        </p:spPr>
      </p:pic>
    </p:spTree>
    <p:extLst>
      <p:ext uri="{BB962C8B-B14F-4D97-AF65-F5344CB8AC3E}">
        <p14:creationId xmlns:p14="http://schemas.microsoft.com/office/powerpoint/2010/main" val="15115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217E348-204F-46A2-A646-06EF84249426}"/>
              </a:ext>
            </a:extLst>
          </p:cNvPr>
          <p:cNvPicPr>
            <a:picLocks noGrp="1" noChangeAspect="1"/>
          </p:cNvPicPr>
          <p:nvPr>
            <p:ph idx="1"/>
          </p:nvPr>
        </p:nvPicPr>
        <p:blipFill>
          <a:blip r:embed="rId3"/>
          <a:stretch>
            <a:fillRect/>
          </a:stretch>
        </p:blipFill>
        <p:spPr>
          <a:xfrm>
            <a:off x="3590313" y="1690688"/>
            <a:ext cx="5011374" cy="5135624"/>
          </a:xfrm>
          <a:prstGeom prst="rect">
            <a:avLst/>
          </a:prstGeom>
        </p:spPr>
      </p:pic>
      <p:sp>
        <p:nvSpPr>
          <p:cNvPr id="3" name="Title 2">
            <a:extLst>
              <a:ext uri="{FF2B5EF4-FFF2-40B4-BE49-F238E27FC236}">
                <a16:creationId xmlns:a16="http://schemas.microsoft.com/office/drawing/2014/main" id="{83185777-29A8-4294-A8B1-570F3A02E90C}"/>
              </a:ext>
            </a:extLst>
          </p:cNvPr>
          <p:cNvSpPr>
            <a:spLocks noGrp="1"/>
          </p:cNvSpPr>
          <p:nvPr>
            <p:ph type="title"/>
          </p:nvPr>
        </p:nvSpPr>
        <p:spPr/>
        <p:txBody>
          <a:bodyPr>
            <a:normAutofit/>
          </a:bodyPr>
          <a:lstStyle/>
          <a:p>
            <a:r>
              <a:rPr lang="en-US" sz="4800" dirty="0"/>
              <a:t>Student Household Size</a:t>
            </a:r>
          </a:p>
        </p:txBody>
      </p:sp>
    </p:spTree>
    <p:extLst>
      <p:ext uri="{BB962C8B-B14F-4D97-AF65-F5344CB8AC3E}">
        <p14:creationId xmlns:p14="http://schemas.microsoft.com/office/powerpoint/2010/main" val="240525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67853" y="2266944"/>
            <a:ext cx="8754428" cy="4591056"/>
          </a:xfrm>
          <a:prstGeom prst="rect">
            <a:avLst/>
          </a:prstGeom>
        </p:spPr>
      </p:pic>
      <p:sp>
        <p:nvSpPr>
          <p:cNvPr id="2" name="Title 1"/>
          <p:cNvSpPr>
            <a:spLocks noGrp="1"/>
          </p:cNvSpPr>
          <p:nvPr>
            <p:ph type="title"/>
          </p:nvPr>
        </p:nvSpPr>
        <p:spPr>
          <a:xfrm>
            <a:off x="1035357" y="234283"/>
            <a:ext cx="11007556" cy="902915"/>
          </a:xfrm>
        </p:spPr>
        <p:txBody>
          <a:bodyPr>
            <a:noAutofit/>
          </a:bodyPr>
          <a:lstStyle/>
          <a:p>
            <a:r>
              <a:rPr lang="en-US" sz="4200" dirty="0">
                <a:latin typeface="Tw Cen MT Condensed Extra Bold" panose="020B0803020202020204" pitchFamily="34" charset="0"/>
              </a:rPr>
              <a:t>Nearly Half of WA Seniors Didn’t Complete a FAFSA</a:t>
            </a:r>
          </a:p>
        </p:txBody>
      </p:sp>
      <p:sp>
        <p:nvSpPr>
          <p:cNvPr id="3" name="TextBox 2"/>
          <p:cNvSpPr txBox="1"/>
          <p:nvPr/>
        </p:nvSpPr>
        <p:spPr>
          <a:xfrm>
            <a:off x="3475908" y="7208989"/>
            <a:ext cx="5379334" cy="307777"/>
          </a:xfrm>
          <a:prstGeom prst="rect">
            <a:avLst/>
          </a:prstGeom>
          <a:noFill/>
        </p:spPr>
        <p:txBody>
          <a:bodyPr wrap="square" rtlCol="0">
            <a:spAutoFit/>
          </a:bodyPr>
          <a:lstStyle/>
          <a:p>
            <a:r>
              <a:rPr lang="en-US" sz="1400" dirty="0"/>
              <a:t>WSAC FAFSA Completion Portal bit.do/</a:t>
            </a:r>
            <a:r>
              <a:rPr lang="en-US" sz="1400" dirty="0" err="1"/>
              <a:t>FAFSACompletionData</a:t>
            </a:r>
            <a:r>
              <a:rPr lang="en-US" sz="1400" dirty="0"/>
              <a:t>. </a:t>
            </a:r>
          </a:p>
        </p:txBody>
      </p:sp>
      <p:sp>
        <p:nvSpPr>
          <p:cNvPr id="9" name="Title 1"/>
          <p:cNvSpPr txBox="1">
            <a:spLocks/>
          </p:cNvSpPr>
          <p:nvPr/>
        </p:nvSpPr>
        <p:spPr>
          <a:xfrm>
            <a:off x="0" y="1668481"/>
            <a:ext cx="12042913" cy="780208"/>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400" kern="1200" cap="all" baseline="0">
                <a:solidFill>
                  <a:schemeClr val="accent4">
                    <a:lumMod val="75000"/>
                  </a:schemeClr>
                </a:solidFill>
                <a:latin typeface="+mj-lt"/>
                <a:ea typeface="+mj-ea"/>
                <a:cs typeface="+mj-cs"/>
              </a:defRPr>
            </a:lvl1pPr>
          </a:lstStyle>
          <a:p>
            <a:pPr algn="ctr"/>
            <a:r>
              <a:rPr lang="en-US" sz="3200" cap="none" dirty="0">
                <a:solidFill>
                  <a:schemeClr val="tx1"/>
                </a:solidFill>
              </a:rPr>
              <a:t>WA Public HS Seniors FAFSA Completion 2018-19</a:t>
            </a:r>
            <a:br>
              <a:rPr lang="en-US" sz="3200" cap="none" dirty="0">
                <a:solidFill>
                  <a:schemeClr val="tx1"/>
                </a:solidFill>
              </a:rPr>
            </a:br>
            <a:endParaRPr lang="en-US" sz="2000" cap="none" dirty="0">
              <a:solidFill>
                <a:schemeClr val="tx1"/>
              </a:solidFill>
            </a:endParaRPr>
          </a:p>
        </p:txBody>
      </p:sp>
      <p:sp>
        <p:nvSpPr>
          <p:cNvPr id="6" name="TextBox 5"/>
          <p:cNvSpPr txBox="1"/>
          <p:nvPr/>
        </p:nvSpPr>
        <p:spPr>
          <a:xfrm>
            <a:off x="3113213" y="2221930"/>
            <a:ext cx="2998827"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latin typeface="+mj-lt"/>
              </a:rPr>
              <a:t>Submitted with Errors 1.9%</a:t>
            </a:r>
          </a:p>
        </p:txBody>
      </p:sp>
      <p:sp>
        <p:nvSpPr>
          <p:cNvPr id="13" name="TextBox 12"/>
          <p:cNvSpPr txBox="1"/>
          <p:nvPr/>
        </p:nvSpPr>
        <p:spPr>
          <a:xfrm>
            <a:off x="1065837" y="5323499"/>
            <a:ext cx="3192379"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latin typeface="+mj-lt"/>
              </a:rPr>
              <a:t>Processed Successfully 53.6%</a:t>
            </a:r>
          </a:p>
        </p:txBody>
      </p:sp>
      <p:sp>
        <p:nvSpPr>
          <p:cNvPr id="14" name="TextBox 13"/>
          <p:cNvSpPr txBox="1"/>
          <p:nvPr/>
        </p:nvSpPr>
        <p:spPr>
          <a:xfrm>
            <a:off x="8654772" y="4076231"/>
            <a:ext cx="2033282"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latin typeface="+mj-lt"/>
              </a:rPr>
              <a:t>No FAFSA 44.5%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1854" y="5163595"/>
            <a:ext cx="1437105" cy="1582584"/>
          </a:xfrm>
          <a:prstGeom prst="rect">
            <a:avLst/>
          </a:prstGeom>
        </p:spPr>
      </p:pic>
    </p:spTree>
    <p:extLst>
      <p:ext uri="{BB962C8B-B14F-4D97-AF65-F5344CB8AC3E}">
        <p14:creationId xmlns:p14="http://schemas.microsoft.com/office/powerpoint/2010/main" val="308008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55134"/>
            <a:ext cx="10516849" cy="1036850"/>
          </a:xfrm>
        </p:spPr>
        <p:txBody>
          <a:bodyPr>
            <a:noAutofit/>
          </a:bodyPr>
          <a:lstStyle/>
          <a:p>
            <a:r>
              <a:rPr lang="en-US" sz="4800" dirty="0"/>
              <a:t>Dependency Status Results - Independent</a:t>
            </a:r>
          </a:p>
        </p:txBody>
      </p:sp>
      <p:pic>
        <p:nvPicPr>
          <p:cNvPr id="4" name="Picture 3">
            <a:extLst>
              <a:ext uri="{FF2B5EF4-FFF2-40B4-BE49-F238E27FC236}">
                <a16:creationId xmlns:a16="http://schemas.microsoft.com/office/drawing/2014/main" id="{36266B8C-8385-42CA-B1FA-5D50D169499B}"/>
              </a:ext>
            </a:extLst>
          </p:cNvPr>
          <p:cNvPicPr>
            <a:picLocks noChangeAspect="1"/>
          </p:cNvPicPr>
          <p:nvPr/>
        </p:nvPicPr>
        <p:blipFill>
          <a:blip r:embed="rId3"/>
          <a:stretch>
            <a:fillRect/>
          </a:stretch>
        </p:blipFill>
        <p:spPr>
          <a:xfrm>
            <a:off x="3024641" y="2014147"/>
            <a:ext cx="6142717" cy="4188216"/>
          </a:xfrm>
          <a:prstGeom prst="rect">
            <a:avLst/>
          </a:prstGeom>
        </p:spPr>
      </p:pic>
      <p:sp>
        <p:nvSpPr>
          <p:cNvPr id="5" name="Right Arrow 2">
            <a:extLst>
              <a:ext uri="{FF2B5EF4-FFF2-40B4-BE49-F238E27FC236}">
                <a16:creationId xmlns:a16="http://schemas.microsoft.com/office/drawing/2014/main" id="{2B429BBB-56BE-4718-8045-44E5262F17C6}"/>
              </a:ext>
            </a:extLst>
          </p:cNvPr>
          <p:cNvSpPr/>
          <p:nvPr/>
        </p:nvSpPr>
        <p:spPr>
          <a:xfrm rot="19322763">
            <a:off x="2683493" y="4918527"/>
            <a:ext cx="1454727" cy="498764"/>
          </a:xfrm>
          <a:prstGeom prst="rightArrow">
            <a:avLst/>
          </a:prstGeom>
          <a:solidFill>
            <a:srgbClr val="C689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696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Dependency Status Results - Dependent</a:t>
            </a:r>
          </a:p>
        </p:txBody>
      </p:sp>
      <p:pic>
        <p:nvPicPr>
          <p:cNvPr id="3" name="Picture 2">
            <a:extLst>
              <a:ext uri="{FF2B5EF4-FFF2-40B4-BE49-F238E27FC236}">
                <a16:creationId xmlns:a16="http://schemas.microsoft.com/office/drawing/2014/main" id="{BEAAE29D-0252-4A61-81F4-C2481CCDEFD3}"/>
              </a:ext>
            </a:extLst>
          </p:cNvPr>
          <p:cNvPicPr>
            <a:picLocks noChangeAspect="1"/>
          </p:cNvPicPr>
          <p:nvPr/>
        </p:nvPicPr>
        <p:blipFill>
          <a:blip r:embed="rId3"/>
          <a:stretch>
            <a:fillRect/>
          </a:stretch>
        </p:blipFill>
        <p:spPr>
          <a:xfrm>
            <a:off x="2107782" y="1565361"/>
            <a:ext cx="7976436" cy="5071893"/>
          </a:xfrm>
          <a:prstGeom prst="rect">
            <a:avLst/>
          </a:prstGeom>
        </p:spPr>
      </p:pic>
    </p:spTree>
    <p:extLst>
      <p:ext uri="{BB962C8B-B14F-4D97-AF65-F5344CB8AC3E}">
        <p14:creationId xmlns:p14="http://schemas.microsoft.com/office/powerpoint/2010/main" val="106452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Parent Demographics</a:t>
            </a:r>
          </a:p>
        </p:txBody>
      </p:sp>
      <p:pic>
        <p:nvPicPr>
          <p:cNvPr id="9" name="Picture 8">
            <a:extLst>
              <a:ext uri="{FF2B5EF4-FFF2-40B4-BE49-F238E27FC236}">
                <a16:creationId xmlns:a16="http://schemas.microsoft.com/office/drawing/2014/main" id="{CFAD04FF-45CD-44FE-ABD1-DD972958E4BA}"/>
              </a:ext>
            </a:extLst>
          </p:cNvPr>
          <p:cNvPicPr>
            <a:picLocks noChangeAspect="1"/>
          </p:cNvPicPr>
          <p:nvPr/>
        </p:nvPicPr>
        <p:blipFill>
          <a:blip r:embed="rId3"/>
          <a:stretch>
            <a:fillRect/>
          </a:stretch>
        </p:blipFill>
        <p:spPr>
          <a:xfrm>
            <a:off x="2638425" y="1730375"/>
            <a:ext cx="6915150" cy="4762500"/>
          </a:xfrm>
          <a:prstGeom prst="rect">
            <a:avLst/>
          </a:prstGeom>
        </p:spPr>
      </p:pic>
    </p:spTree>
    <p:extLst>
      <p:ext uri="{BB962C8B-B14F-4D97-AF65-F5344CB8AC3E}">
        <p14:creationId xmlns:p14="http://schemas.microsoft.com/office/powerpoint/2010/main" val="250463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D0029DE-26A2-41C8-9EEB-57ED101C0C56}"/>
              </a:ext>
            </a:extLst>
          </p:cNvPr>
          <p:cNvPicPr>
            <a:picLocks noGrp="1" noChangeAspect="1"/>
          </p:cNvPicPr>
          <p:nvPr>
            <p:ph idx="1"/>
          </p:nvPr>
        </p:nvPicPr>
        <p:blipFill>
          <a:blip r:embed="rId3"/>
          <a:stretch>
            <a:fillRect/>
          </a:stretch>
        </p:blipFill>
        <p:spPr>
          <a:xfrm>
            <a:off x="5912318" y="1840139"/>
            <a:ext cx="4692619" cy="4351338"/>
          </a:xfrm>
          <a:prstGeom prst="rect">
            <a:avLst/>
          </a:prstGeom>
        </p:spPr>
      </p:pic>
      <p:sp>
        <p:nvSpPr>
          <p:cNvPr id="3" name="Title 2">
            <a:extLst>
              <a:ext uri="{FF2B5EF4-FFF2-40B4-BE49-F238E27FC236}">
                <a16:creationId xmlns:a16="http://schemas.microsoft.com/office/drawing/2014/main" id="{07D56FD0-2B48-4622-8E2D-F6AAA9D165FB}"/>
              </a:ext>
            </a:extLst>
          </p:cNvPr>
          <p:cNvSpPr>
            <a:spLocks noGrp="1"/>
          </p:cNvSpPr>
          <p:nvPr>
            <p:ph type="title"/>
          </p:nvPr>
        </p:nvSpPr>
        <p:spPr/>
        <p:txBody>
          <a:bodyPr>
            <a:normAutofit/>
          </a:bodyPr>
          <a:lstStyle/>
          <a:p>
            <a:r>
              <a:rPr lang="en-US" sz="4800" dirty="0"/>
              <a:t>Parent Information</a:t>
            </a:r>
          </a:p>
        </p:txBody>
      </p:sp>
      <p:sp>
        <p:nvSpPr>
          <p:cNvPr id="5" name="TextBox 4">
            <a:extLst>
              <a:ext uri="{FF2B5EF4-FFF2-40B4-BE49-F238E27FC236}">
                <a16:creationId xmlns:a16="http://schemas.microsoft.com/office/drawing/2014/main" id="{7E6D3521-080B-48F2-901F-DFA74FA1467D}"/>
              </a:ext>
            </a:extLst>
          </p:cNvPr>
          <p:cNvSpPr txBox="1"/>
          <p:nvPr/>
        </p:nvSpPr>
        <p:spPr>
          <a:xfrm>
            <a:off x="1277257" y="2307648"/>
            <a:ext cx="4005943" cy="3416320"/>
          </a:xfrm>
          <a:prstGeom prst="rect">
            <a:avLst/>
          </a:prstGeom>
          <a:noFill/>
        </p:spPr>
        <p:txBody>
          <a:bodyPr wrap="square" rtlCol="0">
            <a:spAutoFit/>
          </a:bodyPr>
          <a:lstStyle/>
          <a:p>
            <a:r>
              <a:rPr lang="en-US" sz="3600" dirty="0">
                <a:latin typeface="+mj-lt"/>
              </a:rPr>
              <a:t>If a parent does not have a Social Security Number they will need to enter 000-00-0000 in the SSN box</a:t>
            </a:r>
            <a:r>
              <a:rPr lang="en-US" dirty="0">
                <a:latin typeface="+mj-lt"/>
              </a:rPr>
              <a:t>.</a:t>
            </a:r>
          </a:p>
        </p:txBody>
      </p:sp>
    </p:spTree>
    <p:extLst>
      <p:ext uri="{BB962C8B-B14F-4D97-AF65-F5344CB8AC3E}">
        <p14:creationId xmlns:p14="http://schemas.microsoft.com/office/powerpoint/2010/main" val="131121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0481B4C-68E1-48FD-9CE9-21A342891F7D}"/>
              </a:ext>
            </a:extLst>
          </p:cNvPr>
          <p:cNvPicPr>
            <a:picLocks noGrp="1" noChangeAspect="1"/>
          </p:cNvPicPr>
          <p:nvPr>
            <p:ph idx="1"/>
          </p:nvPr>
        </p:nvPicPr>
        <p:blipFill>
          <a:blip r:embed="rId2"/>
          <a:stretch>
            <a:fillRect/>
          </a:stretch>
        </p:blipFill>
        <p:spPr>
          <a:xfrm>
            <a:off x="3873989" y="1578731"/>
            <a:ext cx="4444022" cy="5279269"/>
          </a:xfrm>
          <a:prstGeom prst="rect">
            <a:avLst/>
          </a:prstGeom>
        </p:spPr>
      </p:pic>
      <p:sp>
        <p:nvSpPr>
          <p:cNvPr id="3" name="Title 2">
            <a:extLst>
              <a:ext uri="{FF2B5EF4-FFF2-40B4-BE49-F238E27FC236}">
                <a16:creationId xmlns:a16="http://schemas.microsoft.com/office/drawing/2014/main" id="{BDA3A3B2-2B2A-4CCF-8D7B-8A89AB84D4D9}"/>
              </a:ext>
            </a:extLst>
          </p:cNvPr>
          <p:cNvSpPr>
            <a:spLocks noGrp="1"/>
          </p:cNvSpPr>
          <p:nvPr>
            <p:ph type="title"/>
          </p:nvPr>
        </p:nvSpPr>
        <p:spPr/>
        <p:txBody>
          <a:bodyPr>
            <a:normAutofit/>
          </a:bodyPr>
          <a:lstStyle/>
          <a:p>
            <a:r>
              <a:rPr lang="en-US" sz="4800" dirty="0"/>
              <a:t>Parent Household Info</a:t>
            </a:r>
          </a:p>
        </p:txBody>
      </p:sp>
    </p:spTree>
    <p:extLst>
      <p:ext uri="{BB962C8B-B14F-4D97-AF65-F5344CB8AC3E}">
        <p14:creationId xmlns:p14="http://schemas.microsoft.com/office/powerpoint/2010/main" val="163901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Parent Tax Information</a:t>
            </a:r>
          </a:p>
        </p:txBody>
      </p:sp>
      <p:pic>
        <p:nvPicPr>
          <p:cNvPr id="4" name="Content Placeholder 3">
            <a:extLst>
              <a:ext uri="{FF2B5EF4-FFF2-40B4-BE49-F238E27FC236}">
                <a16:creationId xmlns:a16="http://schemas.microsoft.com/office/drawing/2014/main" id="{6D891ECA-F7C9-4344-B5A0-D53D84220E88}"/>
              </a:ext>
            </a:extLst>
          </p:cNvPr>
          <p:cNvPicPr>
            <a:picLocks noGrp="1" noChangeAspect="1"/>
          </p:cNvPicPr>
          <p:nvPr>
            <p:ph idx="1"/>
          </p:nvPr>
        </p:nvPicPr>
        <p:blipFill>
          <a:blip r:embed="rId3"/>
          <a:stretch>
            <a:fillRect/>
          </a:stretch>
        </p:blipFill>
        <p:spPr>
          <a:xfrm>
            <a:off x="5766692" y="1690688"/>
            <a:ext cx="6425308" cy="4998447"/>
          </a:xfrm>
          <a:prstGeom prst="rect">
            <a:avLst/>
          </a:prstGeom>
        </p:spPr>
      </p:pic>
      <p:pic>
        <p:nvPicPr>
          <p:cNvPr id="3" name="Picture 2">
            <a:extLst>
              <a:ext uri="{FF2B5EF4-FFF2-40B4-BE49-F238E27FC236}">
                <a16:creationId xmlns:a16="http://schemas.microsoft.com/office/drawing/2014/main" id="{9A8A641D-EEAA-44FC-82F0-4A4B3538F390}"/>
              </a:ext>
            </a:extLst>
          </p:cNvPr>
          <p:cNvPicPr>
            <a:picLocks noChangeAspect="1"/>
          </p:cNvPicPr>
          <p:nvPr/>
        </p:nvPicPr>
        <p:blipFill>
          <a:blip r:embed="rId4"/>
          <a:stretch>
            <a:fillRect/>
          </a:stretch>
        </p:blipFill>
        <p:spPr>
          <a:xfrm>
            <a:off x="171790" y="4265855"/>
            <a:ext cx="5594902" cy="1325562"/>
          </a:xfrm>
          <a:prstGeom prst="rect">
            <a:avLst/>
          </a:prstGeom>
        </p:spPr>
      </p:pic>
      <p:sp>
        <p:nvSpPr>
          <p:cNvPr id="5" name="Arrow: Down 4">
            <a:extLst>
              <a:ext uri="{FF2B5EF4-FFF2-40B4-BE49-F238E27FC236}">
                <a16:creationId xmlns:a16="http://schemas.microsoft.com/office/drawing/2014/main" id="{3477ECCC-BD95-4A23-8AD5-D8F802F979A2}"/>
              </a:ext>
            </a:extLst>
          </p:cNvPr>
          <p:cNvSpPr/>
          <p:nvPr/>
        </p:nvSpPr>
        <p:spPr>
          <a:xfrm>
            <a:off x="2555584" y="3075683"/>
            <a:ext cx="827314" cy="11901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10BD93C-7CE6-4B67-AB69-6D472F544D4A}"/>
              </a:ext>
            </a:extLst>
          </p:cNvPr>
          <p:cNvSpPr txBox="1"/>
          <p:nvPr/>
        </p:nvSpPr>
        <p:spPr>
          <a:xfrm>
            <a:off x="552612" y="1690688"/>
            <a:ext cx="4833257" cy="1200329"/>
          </a:xfrm>
          <a:prstGeom prst="rect">
            <a:avLst/>
          </a:prstGeom>
          <a:noFill/>
        </p:spPr>
        <p:txBody>
          <a:bodyPr wrap="square" rtlCol="0">
            <a:spAutoFit/>
          </a:bodyPr>
          <a:lstStyle/>
          <a:p>
            <a:pPr algn="ctr"/>
            <a:r>
              <a:rPr lang="en-US" sz="2400" dirty="0">
                <a:latin typeface="+mj-lt"/>
              </a:rPr>
              <a:t>If a family hasn’t filed 2018 taxes but plans to in the future they can select “Will File”.</a:t>
            </a:r>
          </a:p>
        </p:txBody>
      </p:sp>
      <p:sp>
        <p:nvSpPr>
          <p:cNvPr id="8" name="Arrow: Down 7">
            <a:extLst>
              <a:ext uri="{FF2B5EF4-FFF2-40B4-BE49-F238E27FC236}">
                <a16:creationId xmlns:a16="http://schemas.microsoft.com/office/drawing/2014/main" id="{88E067D3-6B1C-422F-8E19-65E8B2EE28DB}"/>
              </a:ext>
            </a:extLst>
          </p:cNvPr>
          <p:cNvSpPr/>
          <p:nvPr/>
        </p:nvSpPr>
        <p:spPr>
          <a:xfrm rot="10800000">
            <a:off x="5385869" y="5463336"/>
            <a:ext cx="319314" cy="8108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5EB0D0A-9EAC-4CAB-9067-2B1D3359A6EE}"/>
              </a:ext>
            </a:extLst>
          </p:cNvPr>
          <p:cNvSpPr txBox="1"/>
          <p:nvPr/>
        </p:nvSpPr>
        <p:spPr>
          <a:xfrm>
            <a:off x="2617751" y="5955610"/>
            <a:ext cx="2958530" cy="369332"/>
          </a:xfrm>
          <a:prstGeom prst="rect">
            <a:avLst/>
          </a:prstGeom>
          <a:noFill/>
        </p:spPr>
        <p:txBody>
          <a:bodyPr wrap="square" rtlCol="0">
            <a:spAutoFit/>
          </a:bodyPr>
          <a:lstStyle/>
          <a:p>
            <a:r>
              <a:rPr lang="en-US" dirty="0">
                <a:latin typeface="+mj-lt"/>
              </a:rPr>
              <a:t>You must click “ok” to continue</a:t>
            </a:r>
          </a:p>
        </p:txBody>
      </p:sp>
    </p:spTree>
    <p:extLst>
      <p:ext uri="{BB962C8B-B14F-4D97-AF65-F5344CB8AC3E}">
        <p14:creationId xmlns:p14="http://schemas.microsoft.com/office/powerpoint/2010/main" val="253174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Data Retrieval Tool</a:t>
            </a:r>
          </a:p>
        </p:txBody>
      </p:sp>
      <p:pic>
        <p:nvPicPr>
          <p:cNvPr id="6" name="Content Placeholder 5">
            <a:extLst>
              <a:ext uri="{FF2B5EF4-FFF2-40B4-BE49-F238E27FC236}">
                <a16:creationId xmlns:a16="http://schemas.microsoft.com/office/drawing/2014/main" id="{C7D9F545-E413-4CA4-ADD4-19DCA7D79E95}"/>
              </a:ext>
            </a:extLst>
          </p:cNvPr>
          <p:cNvPicPr>
            <a:picLocks noGrp="1" noChangeAspect="1"/>
          </p:cNvPicPr>
          <p:nvPr>
            <p:ph idx="1"/>
          </p:nvPr>
        </p:nvPicPr>
        <p:blipFill>
          <a:blip r:embed="rId3"/>
          <a:stretch>
            <a:fillRect/>
          </a:stretch>
        </p:blipFill>
        <p:spPr>
          <a:xfrm>
            <a:off x="1540236" y="2119087"/>
            <a:ext cx="9111527" cy="3202327"/>
          </a:xfrm>
          <a:prstGeom prst="rect">
            <a:avLst/>
          </a:prstGeom>
        </p:spPr>
      </p:pic>
      <p:pic>
        <p:nvPicPr>
          <p:cNvPr id="7" name="Picture 6">
            <a:extLst>
              <a:ext uri="{FF2B5EF4-FFF2-40B4-BE49-F238E27FC236}">
                <a16:creationId xmlns:a16="http://schemas.microsoft.com/office/drawing/2014/main" id="{5082C8AC-F2F2-4A86-88F3-19737F07B95C}"/>
              </a:ext>
            </a:extLst>
          </p:cNvPr>
          <p:cNvPicPr>
            <a:picLocks noChangeAspect="1"/>
          </p:cNvPicPr>
          <p:nvPr/>
        </p:nvPicPr>
        <p:blipFill>
          <a:blip r:embed="rId4"/>
          <a:stretch>
            <a:fillRect/>
          </a:stretch>
        </p:blipFill>
        <p:spPr>
          <a:xfrm>
            <a:off x="4808784" y="5963881"/>
            <a:ext cx="644753" cy="562444"/>
          </a:xfrm>
          <a:prstGeom prst="rect">
            <a:avLst/>
          </a:prstGeom>
        </p:spPr>
      </p:pic>
      <p:pic>
        <p:nvPicPr>
          <p:cNvPr id="8" name="Picture 7">
            <a:extLst>
              <a:ext uri="{FF2B5EF4-FFF2-40B4-BE49-F238E27FC236}">
                <a16:creationId xmlns:a16="http://schemas.microsoft.com/office/drawing/2014/main" id="{A62074D6-9719-464B-8852-D66563604331}"/>
              </a:ext>
            </a:extLst>
          </p:cNvPr>
          <p:cNvPicPr>
            <a:picLocks noChangeAspect="1"/>
          </p:cNvPicPr>
          <p:nvPr/>
        </p:nvPicPr>
        <p:blipFill>
          <a:blip r:embed="rId4"/>
          <a:stretch>
            <a:fillRect/>
          </a:stretch>
        </p:blipFill>
        <p:spPr>
          <a:xfrm>
            <a:off x="6801076" y="3403600"/>
            <a:ext cx="717324" cy="625751"/>
          </a:xfrm>
          <a:prstGeom prst="rect">
            <a:avLst/>
          </a:prstGeom>
        </p:spPr>
      </p:pic>
    </p:spTree>
    <p:extLst>
      <p:ext uri="{BB962C8B-B14F-4D97-AF65-F5344CB8AC3E}">
        <p14:creationId xmlns:p14="http://schemas.microsoft.com/office/powerpoint/2010/main" val="331859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Data Retrieval Tool</a:t>
            </a:r>
          </a:p>
        </p:txBody>
      </p:sp>
      <p:pic>
        <p:nvPicPr>
          <p:cNvPr id="6" name="Content Placeholder 5">
            <a:extLst>
              <a:ext uri="{FF2B5EF4-FFF2-40B4-BE49-F238E27FC236}">
                <a16:creationId xmlns:a16="http://schemas.microsoft.com/office/drawing/2014/main" id="{EAAA46B8-8369-41F1-A69B-B25BCCB4FD45}"/>
              </a:ext>
            </a:extLst>
          </p:cNvPr>
          <p:cNvPicPr>
            <a:picLocks noGrp="1" noChangeAspect="1"/>
          </p:cNvPicPr>
          <p:nvPr>
            <p:ph idx="1"/>
          </p:nvPr>
        </p:nvPicPr>
        <p:blipFill>
          <a:blip r:embed="rId3"/>
          <a:stretch>
            <a:fillRect/>
          </a:stretch>
        </p:blipFill>
        <p:spPr>
          <a:xfrm>
            <a:off x="2062524" y="1690688"/>
            <a:ext cx="8066952" cy="5054093"/>
          </a:xfrm>
          <a:prstGeom prst="rect">
            <a:avLst/>
          </a:prstGeom>
        </p:spPr>
      </p:pic>
    </p:spTree>
    <p:extLst>
      <p:ext uri="{BB962C8B-B14F-4D97-AF65-F5344CB8AC3E}">
        <p14:creationId xmlns:p14="http://schemas.microsoft.com/office/powerpoint/2010/main" val="203898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Data Retrieval Tool</a:t>
            </a:r>
          </a:p>
        </p:txBody>
      </p:sp>
      <p:pic>
        <p:nvPicPr>
          <p:cNvPr id="5" name="Picture 4">
            <a:extLst>
              <a:ext uri="{FF2B5EF4-FFF2-40B4-BE49-F238E27FC236}">
                <a16:creationId xmlns:a16="http://schemas.microsoft.com/office/drawing/2014/main" id="{0AF0176C-D723-44DE-AE68-FED6ABC2689F}"/>
              </a:ext>
            </a:extLst>
          </p:cNvPr>
          <p:cNvPicPr>
            <a:picLocks noChangeAspect="1"/>
          </p:cNvPicPr>
          <p:nvPr/>
        </p:nvPicPr>
        <p:blipFill>
          <a:blip r:embed="rId3"/>
          <a:stretch>
            <a:fillRect/>
          </a:stretch>
        </p:blipFill>
        <p:spPr>
          <a:xfrm>
            <a:off x="2942595" y="1690688"/>
            <a:ext cx="6306809" cy="5041833"/>
          </a:xfrm>
          <a:prstGeom prst="rect">
            <a:avLst/>
          </a:prstGeom>
        </p:spPr>
      </p:pic>
    </p:spTree>
    <p:extLst>
      <p:ext uri="{BB962C8B-B14F-4D97-AF65-F5344CB8AC3E}">
        <p14:creationId xmlns:p14="http://schemas.microsoft.com/office/powerpoint/2010/main" val="127316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BDE91C9-23C3-4DF0-9FD3-0DD124A71074}"/>
              </a:ext>
            </a:extLst>
          </p:cNvPr>
          <p:cNvPicPr>
            <a:picLocks noGrp="1" noChangeAspect="1"/>
          </p:cNvPicPr>
          <p:nvPr>
            <p:ph idx="1"/>
          </p:nvPr>
        </p:nvPicPr>
        <p:blipFill>
          <a:blip r:embed="rId3"/>
          <a:stretch>
            <a:fillRect/>
          </a:stretch>
        </p:blipFill>
        <p:spPr>
          <a:xfrm>
            <a:off x="2614612" y="1981994"/>
            <a:ext cx="6962775" cy="4038600"/>
          </a:xfrm>
          <a:prstGeom prst="rect">
            <a:avLst/>
          </a:prstGeom>
        </p:spPr>
      </p:pic>
      <p:sp>
        <p:nvSpPr>
          <p:cNvPr id="3" name="Title 2">
            <a:extLst>
              <a:ext uri="{FF2B5EF4-FFF2-40B4-BE49-F238E27FC236}">
                <a16:creationId xmlns:a16="http://schemas.microsoft.com/office/drawing/2014/main" id="{39D44CE4-1BDB-4C42-BC2B-436638342E17}"/>
              </a:ext>
            </a:extLst>
          </p:cNvPr>
          <p:cNvSpPr>
            <a:spLocks noGrp="1"/>
          </p:cNvSpPr>
          <p:nvPr>
            <p:ph type="title"/>
          </p:nvPr>
        </p:nvSpPr>
        <p:spPr/>
        <p:txBody>
          <a:bodyPr>
            <a:normAutofit/>
          </a:bodyPr>
          <a:lstStyle/>
          <a:p>
            <a:r>
              <a:rPr lang="en-US" sz="4800" dirty="0"/>
              <a:t>Parent Tax Information</a:t>
            </a:r>
          </a:p>
        </p:txBody>
      </p:sp>
    </p:spTree>
    <p:extLst>
      <p:ext uri="{BB962C8B-B14F-4D97-AF65-F5344CB8AC3E}">
        <p14:creationId xmlns:p14="http://schemas.microsoft.com/office/powerpoint/2010/main" val="215799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Tw Cen MT" panose="020B0602020104020603" pitchFamily="34" charset="0"/>
              </a:rPr>
              <a:t>Aim Higher Washington</a:t>
            </a:r>
          </a:p>
        </p:txBody>
      </p:sp>
      <p:sp>
        <p:nvSpPr>
          <p:cNvPr id="3" name="Content Placeholder 2"/>
          <p:cNvSpPr>
            <a:spLocks noGrp="1"/>
          </p:cNvSpPr>
          <p:nvPr>
            <p:ph idx="1"/>
          </p:nvPr>
        </p:nvSpPr>
        <p:spPr>
          <a:xfrm>
            <a:off x="1157591" y="1916350"/>
            <a:ext cx="10301591" cy="4377446"/>
          </a:xfrm>
        </p:spPr>
        <p:txBody>
          <a:bodyPr>
            <a:noAutofit/>
          </a:bodyPr>
          <a:lstStyle/>
          <a:p>
            <a:pPr marL="0" indent="0" algn="ctr">
              <a:spcBef>
                <a:spcPts val="0"/>
              </a:spcBef>
              <a:buNone/>
            </a:pPr>
            <a:r>
              <a:rPr lang="en-US" sz="2800" i="1" dirty="0">
                <a:latin typeface="+mj-lt"/>
              </a:rPr>
              <a:t>The combination of the Washington College Grant </a:t>
            </a:r>
          </a:p>
          <a:p>
            <a:pPr marL="0" indent="0" algn="ctr">
              <a:spcBef>
                <a:spcPts val="0"/>
              </a:spcBef>
              <a:buNone/>
            </a:pPr>
            <a:r>
              <a:rPr lang="en-US" sz="2800" i="1" dirty="0">
                <a:latin typeface="+mj-lt"/>
              </a:rPr>
              <a:t>and the investment to increase financial aid applications </a:t>
            </a:r>
          </a:p>
          <a:p>
            <a:pPr marL="0" indent="0" algn="ctr">
              <a:spcBef>
                <a:spcPts val="0"/>
              </a:spcBef>
              <a:buNone/>
            </a:pPr>
            <a:r>
              <a:rPr lang="en-US" sz="2800" i="1" dirty="0">
                <a:latin typeface="+mj-lt"/>
              </a:rPr>
              <a:t>provides a unique opportunity to engage statewide.</a:t>
            </a:r>
          </a:p>
          <a:p>
            <a:pPr marL="0" indent="0" algn="ctr">
              <a:spcBef>
                <a:spcPts val="0"/>
              </a:spcBef>
              <a:buNone/>
            </a:pPr>
            <a:endParaRPr lang="en-US" sz="2200" i="1" dirty="0">
              <a:latin typeface="+mj-lt"/>
            </a:endParaRPr>
          </a:p>
          <a:p>
            <a:pPr marL="0" indent="0" algn="ctr">
              <a:spcBef>
                <a:spcPts val="0"/>
              </a:spcBef>
              <a:buNone/>
            </a:pPr>
            <a:endParaRPr lang="en-US" sz="2200" dirty="0">
              <a:latin typeface="+mj-lt"/>
            </a:endParaRPr>
          </a:p>
          <a:p>
            <a:pPr marL="0" indent="0">
              <a:spcBef>
                <a:spcPts val="0"/>
              </a:spcBef>
              <a:buNone/>
            </a:pPr>
            <a:endParaRPr lang="en-US" sz="2400" b="1" dirty="0">
              <a:latin typeface="+mj-lt"/>
            </a:endParaRPr>
          </a:p>
          <a:p>
            <a:pPr marL="0" indent="0">
              <a:spcBef>
                <a:spcPts val="0"/>
              </a:spcBef>
              <a:buNone/>
            </a:pPr>
            <a:r>
              <a:rPr lang="en-US" sz="2400" b="1" dirty="0">
                <a:latin typeface="+mj-lt"/>
              </a:rPr>
              <a:t>WSAC’s affordability initiative focused on increasing financial aid applications (FAFSA/WASFA) for the High School Graduating Class of 2020.</a:t>
            </a:r>
          </a:p>
          <a:p>
            <a:pPr marL="873443" indent="-457200">
              <a:lnSpc>
                <a:spcPct val="100000"/>
              </a:lnSpc>
              <a:spcBef>
                <a:spcPts val="600"/>
              </a:spcBef>
            </a:pPr>
            <a:r>
              <a:rPr lang="en-US" sz="2400" dirty="0">
                <a:latin typeface="+mj-lt"/>
              </a:rPr>
              <a:t>12th Year Campaign</a:t>
            </a:r>
          </a:p>
          <a:p>
            <a:pPr marL="873443" indent="-457200">
              <a:lnSpc>
                <a:spcPct val="100000"/>
              </a:lnSpc>
              <a:spcBef>
                <a:spcPts val="600"/>
              </a:spcBef>
            </a:pPr>
            <a:r>
              <a:rPr lang="en-US" sz="2400" dirty="0">
                <a:latin typeface="+mj-lt"/>
              </a:rPr>
              <a:t>Outreach to students, parents, and local educators</a:t>
            </a:r>
          </a:p>
          <a:p>
            <a:pPr marL="873443" indent="-457200">
              <a:lnSpc>
                <a:spcPct val="100000"/>
              </a:lnSpc>
              <a:spcBef>
                <a:spcPts val="600"/>
              </a:spcBef>
            </a:pPr>
            <a:r>
              <a:rPr lang="en-US" sz="2400" dirty="0">
                <a:latin typeface="+mj-lt"/>
              </a:rPr>
              <a:t>Partnerships with education and government leaders</a:t>
            </a:r>
          </a:p>
          <a:p>
            <a:pPr marL="873443" indent="-457200">
              <a:lnSpc>
                <a:spcPct val="100000"/>
              </a:lnSpc>
              <a:spcBef>
                <a:spcPts val="600"/>
              </a:spcBef>
            </a:pPr>
            <a:r>
              <a:rPr lang="en-US" sz="2400" dirty="0">
                <a:latin typeface="+mj-lt"/>
              </a:rPr>
              <a:t>Digital Tools, including texting to CBS seniors</a:t>
            </a:r>
          </a:p>
        </p:txBody>
      </p:sp>
      <p:pic>
        <p:nvPicPr>
          <p:cNvPr id="5" name="Picture 4">
            <a:extLst>
              <a:ext uri="{FF2B5EF4-FFF2-40B4-BE49-F238E27FC236}">
                <a16:creationId xmlns:a16="http://schemas.microsoft.com/office/drawing/2014/main" id="{2F1E0039-1910-4FAB-A18D-34AF6CD279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12" y="1568450"/>
            <a:ext cx="1831975" cy="2120900"/>
          </a:xfrm>
          <a:prstGeom prst="rect">
            <a:avLst/>
          </a:prstGeom>
        </p:spPr>
      </p:pic>
    </p:spTree>
    <p:extLst>
      <p:ext uri="{BB962C8B-B14F-4D97-AF65-F5344CB8AC3E}">
        <p14:creationId xmlns:p14="http://schemas.microsoft.com/office/powerpoint/2010/main" val="33023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8F4C4C-0686-4D30-A09D-2AE1FF97BB48}"/>
              </a:ext>
            </a:extLst>
          </p:cNvPr>
          <p:cNvPicPr>
            <a:picLocks noGrp="1" noChangeAspect="1"/>
          </p:cNvPicPr>
          <p:nvPr>
            <p:ph idx="1"/>
          </p:nvPr>
        </p:nvPicPr>
        <p:blipFill>
          <a:blip r:embed="rId3"/>
          <a:stretch>
            <a:fillRect/>
          </a:stretch>
        </p:blipFill>
        <p:spPr>
          <a:xfrm>
            <a:off x="3615112" y="1690688"/>
            <a:ext cx="4961775" cy="4996570"/>
          </a:xfrm>
          <a:prstGeom prst="rect">
            <a:avLst/>
          </a:prstGeom>
        </p:spPr>
      </p:pic>
      <p:sp>
        <p:nvSpPr>
          <p:cNvPr id="3" name="Title 2">
            <a:extLst>
              <a:ext uri="{FF2B5EF4-FFF2-40B4-BE49-F238E27FC236}">
                <a16:creationId xmlns:a16="http://schemas.microsoft.com/office/drawing/2014/main" id="{45E0914E-1FFD-43BD-B38D-585587AFD44B}"/>
              </a:ext>
            </a:extLst>
          </p:cNvPr>
          <p:cNvSpPr>
            <a:spLocks noGrp="1"/>
          </p:cNvSpPr>
          <p:nvPr>
            <p:ph type="title"/>
          </p:nvPr>
        </p:nvSpPr>
        <p:spPr/>
        <p:txBody>
          <a:bodyPr>
            <a:normAutofit/>
          </a:bodyPr>
          <a:lstStyle/>
          <a:p>
            <a:r>
              <a:rPr lang="en-US" sz="4800" dirty="0"/>
              <a:t>Parent Untaxed Income</a:t>
            </a:r>
          </a:p>
        </p:txBody>
      </p:sp>
    </p:spTree>
    <p:extLst>
      <p:ext uri="{BB962C8B-B14F-4D97-AF65-F5344CB8AC3E}">
        <p14:creationId xmlns:p14="http://schemas.microsoft.com/office/powerpoint/2010/main" val="385106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2418037-8D4A-45BC-B848-072DD782FEF2}"/>
              </a:ext>
            </a:extLst>
          </p:cNvPr>
          <p:cNvPicPr>
            <a:picLocks noGrp="1" noChangeAspect="1"/>
          </p:cNvPicPr>
          <p:nvPr>
            <p:ph idx="1"/>
          </p:nvPr>
        </p:nvPicPr>
        <p:blipFill>
          <a:blip r:embed="rId2"/>
          <a:stretch>
            <a:fillRect/>
          </a:stretch>
        </p:blipFill>
        <p:spPr>
          <a:xfrm>
            <a:off x="4731657" y="1549853"/>
            <a:ext cx="7207626" cy="4943022"/>
          </a:xfrm>
          <a:prstGeom prst="rect">
            <a:avLst/>
          </a:prstGeom>
        </p:spPr>
      </p:pic>
      <p:sp>
        <p:nvSpPr>
          <p:cNvPr id="3" name="Title 2">
            <a:extLst>
              <a:ext uri="{FF2B5EF4-FFF2-40B4-BE49-F238E27FC236}">
                <a16:creationId xmlns:a16="http://schemas.microsoft.com/office/drawing/2014/main" id="{1220F3BF-36BA-4C2B-811D-07A6CC97FA7F}"/>
              </a:ext>
            </a:extLst>
          </p:cNvPr>
          <p:cNvSpPr>
            <a:spLocks noGrp="1"/>
          </p:cNvSpPr>
          <p:nvPr>
            <p:ph type="title"/>
          </p:nvPr>
        </p:nvSpPr>
        <p:spPr/>
        <p:txBody>
          <a:bodyPr>
            <a:normAutofit/>
          </a:bodyPr>
          <a:lstStyle/>
          <a:p>
            <a:r>
              <a:rPr lang="en-US" sz="4800" dirty="0"/>
              <a:t>Parent Assets</a:t>
            </a:r>
          </a:p>
        </p:txBody>
      </p:sp>
      <p:graphicFrame>
        <p:nvGraphicFramePr>
          <p:cNvPr id="7" name="Table 6">
            <a:extLst>
              <a:ext uri="{FF2B5EF4-FFF2-40B4-BE49-F238E27FC236}">
                <a16:creationId xmlns:a16="http://schemas.microsoft.com/office/drawing/2014/main" id="{363341CA-9492-4D0D-B743-153F320C9197}"/>
              </a:ext>
            </a:extLst>
          </p:cNvPr>
          <p:cNvGraphicFramePr>
            <a:graphicFrameLocks noGrp="1"/>
          </p:cNvGraphicFramePr>
          <p:nvPr>
            <p:extLst>
              <p:ext uri="{D42A27DB-BD31-4B8C-83A1-F6EECF244321}">
                <p14:modId xmlns:p14="http://schemas.microsoft.com/office/powerpoint/2010/main" val="2068553977"/>
              </p:ext>
            </p:extLst>
          </p:nvPr>
        </p:nvGraphicFramePr>
        <p:xfrm>
          <a:off x="101600" y="2253524"/>
          <a:ext cx="4586814" cy="3535680"/>
        </p:xfrm>
        <a:graphic>
          <a:graphicData uri="http://schemas.openxmlformats.org/drawingml/2006/table">
            <a:tbl>
              <a:tblPr firstRow="1" bandRow="1">
                <a:tableStyleId>{5940675A-B579-460E-94D1-54222C63F5DA}</a:tableStyleId>
              </a:tblPr>
              <a:tblGrid>
                <a:gridCol w="1785557">
                  <a:extLst>
                    <a:ext uri="{9D8B030D-6E8A-4147-A177-3AD203B41FA5}">
                      <a16:colId xmlns:a16="http://schemas.microsoft.com/office/drawing/2014/main" val="20000"/>
                    </a:ext>
                  </a:extLst>
                </a:gridCol>
                <a:gridCol w="2801257">
                  <a:extLst>
                    <a:ext uri="{9D8B030D-6E8A-4147-A177-3AD203B41FA5}">
                      <a16:colId xmlns:a16="http://schemas.microsoft.com/office/drawing/2014/main" val="20001"/>
                    </a:ext>
                  </a:extLst>
                </a:gridCol>
              </a:tblGrid>
              <a:tr h="457199">
                <a:tc>
                  <a:txBody>
                    <a:bodyPr/>
                    <a:lstStyle/>
                    <a:p>
                      <a:r>
                        <a:rPr lang="en-US" sz="2000" b="1" dirty="0">
                          <a:latin typeface="+mj-lt"/>
                        </a:rPr>
                        <a:t>Assets</a:t>
                      </a:r>
                    </a:p>
                  </a:txBody>
                  <a:tcPr>
                    <a:solidFill>
                      <a:srgbClr val="FFFF00"/>
                    </a:solidFill>
                  </a:tcPr>
                </a:tc>
                <a:tc>
                  <a:txBody>
                    <a:bodyPr/>
                    <a:lstStyle/>
                    <a:p>
                      <a:r>
                        <a:rPr lang="en-US" sz="2000" dirty="0">
                          <a:latin typeface="+mj-lt"/>
                        </a:rPr>
                        <a:t>Cash, savings, checking accounts</a:t>
                      </a:r>
                    </a:p>
                  </a:txBody>
                  <a:tcPr>
                    <a:solidFill>
                      <a:srgbClr val="FFFF00"/>
                    </a:solidFill>
                  </a:tcPr>
                </a:tc>
                <a:extLst>
                  <a:ext uri="{0D108BD9-81ED-4DB2-BD59-A6C34878D82A}">
                    <a16:rowId xmlns:a16="http://schemas.microsoft.com/office/drawing/2014/main" val="10000"/>
                  </a:ext>
                </a:extLst>
              </a:tr>
              <a:tr h="370840">
                <a:tc>
                  <a:txBody>
                    <a:bodyPr/>
                    <a:lstStyle/>
                    <a:p>
                      <a:r>
                        <a:rPr lang="en-US" sz="2000" b="1" dirty="0">
                          <a:latin typeface="+mj-lt"/>
                        </a:rPr>
                        <a:t>Investments</a:t>
                      </a:r>
                    </a:p>
                  </a:txBody>
                  <a:tcPr>
                    <a:solidFill>
                      <a:srgbClr val="FFFF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mj-lt"/>
                        </a:rPr>
                        <a:t>Real estate, trust funds, stocks, CD, special minor accounts, money market funds, securities, commodities, college savings plans (529 college savings/prepaid tuition plans), mutual funds, bonds, etc</a:t>
                      </a:r>
                    </a:p>
                  </a:txBody>
                  <a:tcPr>
                    <a:solidFill>
                      <a:srgbClr val="FFFF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2479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Student Financial Information</a:t>
            </a:r>
          </a:p>
        </p:txBody>
      </p:sp>
      <p:pic>
        <p:nvPicPr>
          <p:cNvPr id="4" name="Picture 3"/>
          <p:cNvPicPr>
            <a:picLocks noChangeAspect="1"/>
          </p:cNvPicPr>
          <p:nvPr/>
        </p:nvPicPr>
        <p:blipFill>
          <a:blip r:embed="rId3"/>
          <a:stretch>
            <a:fillRect/>
          </a:stretch>
        </p:blipFill>
        <p:spPr>
          <a:xfrm>
            <a:off x="3348037" y="2638615"/>
            <a:ext cx="5495925" cy="2714625"/>
          </a:xfrm>
          <a:prstGeom prst="rect">
            <a:avLst/>
          </a:prstGeom>
        </p:spPr>
      </p:pic>
      <p:pic>
        <p:nvPicPr>
          <p:cNvPr id="3" name="Picture 2">
            <a:extLst>
              <a:ext uri="{FF2B5EF4-FFF2-40B4-BE49-F238E27FC236}">
                <a16:creationId xmlns:a16="http://schemas.microsoft.com/office/drawing/2014/main" id="{CB370949-6A42-4F8C-85F4-7E75278D09F0}"/>
              </a:ext>
            </a:extLst>
          </p:cNvPr>
          <p:cNvPicPr>
            <a:picLocks noChangeAspect="1"/>
          </p:cNvPicPr>
          <p:nvPr/>
        </p:nvPicPr>
        <p:blipFill>
          <a:blip r:embed="rId4"/>
          <a:stretch>
            <a:fillRect/>
          </a:stretch>
        </p:blipFill>
        <p:spPr>
          <a:xfrm>
            <a:off x="2700336" y="1668690"/>
            <a:ext cx="6791325" cy="5143500"/>
          </a:xfrm>
          <a:prstGeom prst="rect">
            <a:avLst/>
          </a:prstGeom>
        </p:spPr>
      </p:pic>
    </p:spTree>
    <p:extLst>
      <p:ext uri="{BB962C8B-B14F-4D97-AF65-F5344CB8AC3E}">
        <p14:creationId xmlns:p14="http://schemas.microsoft.com/office/powerpoint/2010/main" val="270476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Student Financial Information </a:t>
            </a:r>
          </a:p>
        </p:txBody>
      </p:sp>
      <p:pic>
        <p:nvPicPr>
          <p:cNvPr id="4" name="Picture 3">
            <a:extLst>
              <a:ext uri="{FF2B5EF4-FFF2-40B4-BE49-F238E27FC236}">
                <a16:creationId xmlns:a16="http://schemas.microsoft.com/office/drawing/2014/main" id="{2237564C-1199-47D5-81CA-81A5479F0692}"/>
              </a:ext>
            </a:extLst>
          </p:cNvPr>
          <p:cNvPicPr>
            <a:picLocks noChangeAspect="1"/>
          </p:cNvPicPr>
          <p:nvPr/>
        </p:nvPicPr>
        <p:blipFill>
          <a:blip r:embed="rId3"/>
          <a:stretch>
            <a:fillRect/>
          </a:stretch>
        </p:blipFill>
        <p:spPr>
          <a:xfrm>
            <a:off x="2006146" y="1690688"/>
            <a:ext cx="8179708" cy="4620857"/>
          </a:xfrm>
          <a:prstGeom prst="rect">
            <a:avLst/>
          </a:prstGeom>
        </p:spPr>
      </p:pic>
    </p:spTree>
    <p:extLst>
      <p:ext uri="{BB962C8B-B14F-4D97-AF65-F5344CB8AC3E}">
        <p14:creationId xmlns:p14="http://schemas.microsoft.com/office/powerpoint/2010/main" val="71262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80DC81-7B16-455E-9CC8-B3BED88B09B7}"/>
              </a:ext>
            </a:extLst>
          </p:cNvPr>
          <p:cNvPicPr>
            <a:picLocks noGrp="1" noChangeAspect="1"/>
          </p:cNvPicPr>
          <p:nvPr>
            <p:ph idx="1"/>
          </p:nvPr>
        </p:nvPicPr>
        <p:blipFill>
          <a:blip r:embed="rId3"/>
          <a:stretch>
            <a:fillRect/>
          </a:stretch>
        </p:blipFill>
        <p:spPr>
          <a:xfrm>
            <a:off x="2800635" y="1825625"/>
            <a:ext cx="6590729" cy="4351338"/>
          </a:xfrm>
          <a:prstGeom prst="rect">
            <a:avLst/>
          </a:prstGeom>
        </p:spPr>
      </p:pic>
      <p:sp>
        <p:nvSpPr>
          <p:cNvPr id="3" name="Title 2">
            <a:extLst>
              <a:ext uri="{FF2B5EF4-FFF2-40B4-BE49-F238E27FC236}">
                <a16:creationId xmlns:a16="http://schemas.microsoft.com/office/drawing/2014/main" id="{72D3C919-6C5C-41B4-897E-ECBD47E28B35}"/>
              </a:ext>
            </a:extLst>
          </p:cNvPr>
          <p:cNvSpPr>
            <a:spLocks noGrp="1"/>
          </p:cNvSpPr>
          <p:nvPr>
            <p:ph type="title"/>
          </p:nvPr>
        </p:nvSpPr>
        <p:spPr/>
        <p:txBody>
          <a:bodyPr>
            <a:normAutofit/>
          </a:bodyPr>
          <a:lstStyle/>
          <a:p>
            <a:r>
              <a:rPr lang="en-US" sz="4800" dirty="0"/>
              <a:t>Student Financial Information </a:t>
            </a:r>
          </a:p>
        </p:txBody>
      </p:sp>
    </p:spTree>
    <p:extLst>
      <p:ext uri="{BB962C8B-B14F-4D97-AF65-F5344CB8AC3E}">
        <p14:creationId xmlns:p14="http://schemas.microsoft.com/office/powerpoint/2010/main" val="285858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D4F79-87EE-4257-A7B4-40BFB17CFFE1}"/>
              </a:ext>
            </a:extLst>
          </p:cNvPr>
          <p:cNvSpPr>
            <a:spLocks noGrp="1"/>
          </p:cNvSpPr>
          <p:nvPr>
            <p:ph type="title"/>
          </p:nvPr>
        </p:nvSpPr>
        <p:spPr/>
        <p:txBody>
          <a:bodyPr>
            <a:normAutofit/>
          </a:bodyPr>
          <a:lstStyle/>
          <a:p>
            <a:r>
              <a:rPr lang="en-US" sz="4800" dirty="0"/>
              <a:t>FAFSA Summary</a:t>
            </a:r>
          </a:p>
        </p:txBody>
      </p:sp>
      <p:pic>
        <p:nvPicPr>
          <p:cNvPr id="5" name="Picture 4">
            <a:extLst>
              <a:ext uri="{FF2B5EF4-FFF2-40B4-BE49-F238E27FC236}">
                <a16:creationId xmlns:a16="http://schemas.microsoft.com/office/drawing/2014/main" id="{A95ABFE4-CC67-4F47-9D60-ECC3DD198D58}"/>
              </a:ext>
            </a:extLst>
          </p:cNvPr>
          <p:cNvPicPr>
            <a:picLocks noChangeAspect="1"/>
          </p:cNvPicPr>
          <p:nvPr/>
        </p:nvPicPr>
        <p:blipFill>
          <a:blip r:embed="rId3"/>
          <a:stretch>
            <a:fillRect/>
          </a:stretch>
        </p:blipFill>
        <p:spPr>
          <a:xfrm>
            <a:off x="4043362" y="3314700"/>
            <a:ext cx="1152525" cy="228600"/>
          </a:xfrm>
          <a:prstGeom prst="rect">
            <a:avLst/>
          </a:prstGeom>
        </p:spPr>
      </p:pic>
      <p:pic>
        <p:nvPicPr>
          <p:cNvPr id="12" name="Content Placeholder 11">
            <a:extLst>
              <a:ext uri="{FF2B5EF4-FFF2-40B4-BE49-F238E27FC236}">
                <a16:creationId xmlns:a16="http://schemas.microsoft.com/office/drawing/2014/main" id="{09B321D8-FBEB-43E1-B328-B8ADE763B100}"/>
              </a:ext>
            </a:extLst>
          </p:cNvPr>
          <p:cNvPicPr>
            <a:picLocks noGrp="1" noChangeAspect="1"/>
          </p:cNvPicPr>
          <p:nvPr>
            <p:ph idx="1"/>
          </p:nvPr>
        </p:nvPicPr>
        <p:blipFill>
          <a:blip r:embed="rId4"/>
          <a:stretch>
            <a:fillRect/>
          </a:stretch>
        </p:blipFill>
        <p:spPr>
          <a:xfrm>
            <a:off x="3605142" y="1690688"/>
            <a:ext cx="4981716" cy="5097571"/>
          </a:xfrm>
          <a:prstGeom prst="rect">
            <a:avLst/>
          </a:prstGeom>
        </p:spPr>
      </p:pic>
    </p:spTree>
    <p:extLst>
      <p:ext uri="{BB962C8B-B14F-4D97-AF65-F5344CB8AC3E}">
        <p14:creationId xmlns:p14="http://schemas.microsoft.com/office/powerpoint/2010/main" val="87508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Signature Page</a:t>
            </a:r>
          </a:p>
        </p:txBody>
      </p:sp>
      <p:pic>
        <p:nvPicPr>
          <p:cNvPr id="10" name="Picture 9">
            <a:extLst>
              <a:ext uri="{FF2B5EF4-FFF2-40B4-BE49-F238E27FC236}">
                <a16:creationId xmlns:a16="http://schemas.microsoft.com/office/drawing/2014/main" id="{75B9FBDA-08B2-40B0-B6A0-8241AE3027C2}"/>
              </a:ext>
            </a:extLst>
          </p:cNvPr>
          <p:cNvPicPr>
            <a:picLocks noChangeAspect="1"/>
          </p:cNvPicPr>
          <p:nvPr/>
        </p:nvPicPr>
        <p:blipFill>
          <a:blip r:embed="rId3"/>
          <a:stretch>
            <a:fillRect/>
          </a:stretch>
        </p:blipFill>
        <p:spPr>
          <a:xfrm>
            <a:off x="3519487" y="1690688"/>
            <a:ext cx="5153025" cy="5010150"/>
          </a:xfrm>
          <a:prstGeom prst="rect">
            <a:avLst/>
          </a:prstGeom>
        </p:spPr>
      </p:pic>
    </p:spTree>
    <p:extLst>
      <p:ext uri="{BB962C8B-B14F-4D97-AF65-F5344CB8AC3E}">
        <p14:creationId xmlns:p14="http://schemas.microsoft.com/office/powerpoint/2010/main" val="182284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Confirmation Page</a:t>
            </a:r>
          </a:p>
        </p:txBody>
      </p:sp>
      <p:pic>
        <p:nvPicPr>
          <p:cNvPr id="4" name="Picture 3">
            <a:extLst>
              <a:ext uri="{FF2B5EF4-FFF2-40B4-BE49-F238E27FC236}">
                <a16:creationId xmlns:a16="http://schemas.microsoft.com/office/drawing/2014/main" id="{B3C4ABFE-67B7-4862-9EAA-2E460FBC4769}"/>
              </a:ext>
            </a:extLst>
          </p:cNvPr>
          <p:cNvPicPr>
            <a:picLocks noChangeAspect="1"/>
          </p:cNvPicPr>
          <p:nvPr/>
        </p:nvPicPr>
        <p:blipFill>
          <a:blip r:embed="rId3"/>
          <a:stretch>
            <a:fillRect/>
          </a:stretch>
        </p:blipFill>
        <p:spPr>
          <a:xfrm>
            <a:off x="3077586" y="1540043"/>
            <a:ext cx="6036828" cy="5170821"/>
          </a:xfrm>
          <a:prstGeom prst="rect">
            <a:avLst/>
          </a:prstGeom>
        </p:spPr>
      </p:pic>
    </p:spTree>
    <p:extLst>
      <p:ext uri="{BB962C8B-B14F-4D97-AF65-F5344CB8AC3E}">
        <p14:creationId xmlns:p14="http://schemas.microsoft.com/office/powerpoint/2010/main" val="11869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C64615B-5765-49F5-9DF7-0B350D1BB573}"/>
              </a:ext>
            </a:extLst>
          </p:cNvPr>
          <p:cNvPicPr>
            <a:picLocks noGrp="1" noChangeAspect="1"/>
          </p:cNvPicPr>
          <p:nvPr>
            <p:ph idx="1"/>
          </p:nvPr>
        </p:nvPicPr>
        <p:blipFill>
          <a:blip r:embed="rId2"/>
          <a:stretch>
            <a:fillRect/>
          </a:stretch>
        </p:blipFill>
        <p:spPr>
          <a:xfrm>
            <a:off x="3606492" y="1690688"/>
            <a:ext cx="4979015" cy="4951658"/>
          </a:xfrm>
          <a:prstGeom prst="rect">
            <a:avLst/>
          </a:prstGeom>
        </p:spPr>
      </p:pic>
      <p:sp>
        <p:nvSpPr>
          <p:cNvPr id="3" name="Title 2">
            <a:extLst>
              <a:ext uri="{FF2B5EF4-FFF2-40B4-BE49-F238E27FC236}">
                <a16:creationId xmlns:a16="http://schemas.microsoft.com/office/drawing/2014/main" id="{99D41A42-FE90-4F84-A5C3-ACE33FC0088D}"/>
              </a:ext>
            </a:extLst>
          </p:cNvPr>
          <p:cNvSpPr>
            <a:spLocks noGrp="1"/>
          </p:cNvSpPr>
          <p:nvPr>
            <p:ph type="title"/>
          </p:nvPr>
        </p:nvSpPr>
        <p:spPr/>
        <p:txBody>
          <a:bodyPr>
            <a:normAutofit/>
          </a:bodyPr>
          <a:lstStyle/>
          <a:p>
            <a:r>
              <a:rPr lang="en-US" sz="4800" dirty="0"/>
              <a:t>Student Aid Report (SAR)</a:t>
            </a:r>
          </a:p>
        </p:txBody>
      </p:sp>
    </p:spTree>
    <p:extLst>
      <p:ext uri="{BB962C8B-B14F-4D97-AF65-F5344CB8AC3E}">
        <p14:creationId xmlns:p14="http://schemas.microsoft.com/office/powerpoint/2010/main" val="135952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4C26248-8B54-4DEF-BE27-1EBA742B7A21}"/>
              </a:ext>
            </a:extLst>
          </p:cNvPr>
          <p:cNvPicPr>
            <a:picLocks noGrp="1" noChangeAspect="1"/>
          </p:cNvPicPr>
          <p:nvPr>
            <p:ph idx="1"/>
          </p:nvPr>
        </p:nvPicPr>
        <p:blipFill>
          <a:blip r:embed="rId3"/>
          <a:stretch>
            <a:fillRect/>
          </a:stretch>
        </p:blipFill>
        <p:spPr>
          <a:xfrm>
            <a:off x="3392688" y="1825625"/>
            <a:ext cx="5406623" cy="4351338"/>
          </a:xfrm>
          <a:prstGeom prst="rect">
            <a:avLst/>
          </a:prstGeom>
        </p:spPr>
      </p:pic>
      <p:sp>
        <p:nvSpPr>
          <p:cNvPr id="3" name="Title 2">
            <a:extLst>
              <a:ext uri="{FF2B5EF4-FFF2-40B4-BE49-F238E27FC236}">
                <a16:creationId xmlns:a16="http://schemas.microsoft.com/office/drawing/2014/main" id="{8998FA2A-4292-4520-84C0-762B1FC10ACC}"/>
              </a:ext>
            </a:extLst>
          </p:cNvPr>
          <p:cNvSpPr>
            <a:spLocks noGrp="1"/>
          </p:cNvSpPr>
          <p:nvPr>
            <p:ph type="title"/>
          </p:nvPr>
        </p:nvSpPr>
        <p:spPr/>
        <p:txBody>
          <a:bodyPr>
            <a:normAutofit/>
          </a:bodyPr>
          <a:lstStyle/>
          <a:p>
            <a:r>
              <a:rPr lang="en-US" sz="4800" dirty="0"/>
              <a:t>Corrections</a:t>
            </a:r>
          </a:p>
        </p:txBody>
      </p:sp>
    </p:spTree>
    <p:extLst>
      <p:ext uri="{BB962C8B-B14F-4D97-AF65-F5344CB8AC3E}">
        <p14:creationId xmlns:p14="http://schemas.microsoft.com/office/powerpoint/2010/main" val="424985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CB23-68EA-4B22-96E1-1F5230135F1F}"/>
              </a:ext>
            </a:extLst>
          </p:cNvPr>
          <p:cNvSpPr>
            <a:spLocks noGrp="1"/>
          </p:cNvSpPr>
          <p:nvPr>
            <p:ph type="title"/>
          </p:nvPr>
        </p:nvSpPr>
        <p:spPr/>
        <p:txBody>
          <a:bodyPr>
            <a:normAutofit/>
          </a:bodyPr>
          <a:lstStyle/>
          <a:p>
            <a:r>
              <a:rPr lang="en-US" sz="4800" dirty="0"/>
              <a:t>Trainer/Navigator vs. Expert </a:t>
            </a:r>
          </a:p>
        </p:txBody>
      </p:sp>
      <p:pic>
        <p:nvPicPr>
          <p:cNvPr id="1026" name="Picture 2" descr="Image result for not an expert">
            <a:extLst>
              <a:ext uri="{FF2B5EF4-FFF2-40B4-BE49-F238E27FC236}">
                <a16:creationId xmlns:a16="http://schemas.microsoft.com/office/drawing/2014/main" id="{6B4D867F-8F94-45F4-B37D-74046A8A9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 y="2011680"/>
            <a:ext cx="3715294" cy="4334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 can help">
            <a:extLst>
              <a:ext uri="{FF2B5EF4-FFF2-40B4-BE49-F238E27FC236}">
                <a16:creationId xmlns:a16="http://schemas.microsoft.com/office/drawing/2014/main" id="{0EF75032-C207-4970-9C10-9D7844C372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3486" y="2628602"/>
            <a:ext cx="4393017" cy="3016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8AAB2B-C244-49E2-8375-B159A3E5DCB5}"/>
              </a:ext>
            </a:extLst>
          </p:cNvPr>
          <p:cNvSpPr txBox="1"/>
          <p:nvPr/>
        </p:nvSpPr>
        <p:spPr>
          <a:xfrm>
            <a:off x="5140960" y="3429000"/>
            <a:ext cx="2235200" cy="707886"/>
          </a:xfrm>
          <a:prstGeom prst="rect">
            <a:avLst/>
          </a:prstGeom>
          <a:noFill/>
        </p:spPr>
        <p:txBody>
          <a:bodyPr wrap="square" rtlCol="0">
            <a:spAutoFit/>
          </a:bodyPr>
          <a:lstStyle/>
          <a:p>
            <a:r>
              <a:rPr lang="en-US" sz="4000" dirty="0">
                <a:latin typeface="+mj-lt"/>
              </a:rPr>
              <a:t>But …</a:t>
            </a:r>
          </a:p>
        </p:txBody>
      </p:sp>
    </p:spTree>
    <p:extLst>
      <p:ext uri="{BB962C8B-B14F-4D97-AF65-F5344CB8AC3E}">
        <p14:creationId xmlns:p14="http://schemas.microsoft.com/office/powerpoint/2010/main" val="132513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5C7244C-7B43-44C4-86E8-B62F7DDA1672}"/>
              </a:ext>
            </a:extLst>
          </p:cNvPr>
          <p:cNvPicPr>
            <a:picLocks noGrp="1" noChangeAspect="1"/>
          </p:cNvPicPr>
          <p:nvPr>
            <p:ph idx="1"/>
          </p:nvPr>
        </p:nvPicPr>
        <p:blipFill>
          <a:blip r:embed="rId2"/>
          <a:stretch>
            <a:fillRect/>
          </a:stretch>
        </p:blipFill>
        <p:spPr>
          <a:xfrm>
            <a:off x="3717649" y="1690688"/>
            <a:ext cx="4756702" cy="4351338"/>
          </a:xfrm>
          <a:prstGeom prst="rect">
            <a:avLst/>
          </a:prstGeom>
        </p:spPr>
      </p:pic>
      <p:sp>
        <p:nvSpPr>
          <p:cNvPr id="3" name="Title 2">
            <a:extLst>
              <a:ext uri="{FF2B5EF4-FFF2-40B4-BE49-F238E27FC236}">
                <a16:creationId xmlns:a16="http://schemas.microsoft.com/office/drawing/2014/main" id="{3B2C2775-412E-426D-BE69-A4F66208206E}"/>
              </a:ext>
            </a:extLst>
          </p:cNvPr>
          <p:cNvSpPr>
            <a:spLocks noGrp="1"/>
          </p:cNvSpPr>
          <p:nvPr>
            <p:ph type="title"/>
          </p:nvPr>
        </p:nvSpPr>
        <p:spPr/>
        <p:txBody>
          <a:bodyPr>
            <a:normAutofit/>
          </a:bodyPr>
          <a:lstStyle/>
          <a:p>
            <a:r>
              <a:rPr lang="en-US" sz="4800" dirty="0"/>
              <a:t>FAFSA Demo Site</a:t>
            </a:r>
          </a:p>
        </p:txBody>
      </p:sp>
      <p:sp>
        <p:nvSpPr>
          <p:cNvPr id="5" name="Rectangle 4">
            <a:extLst>
              <a:ext uri="{FF2B5EF4-FFF2-40B4-BE49-F238E27FC236}">
                <a16:creationId xmlns:a16="http://schemas.microsoft.com/office/drawing/2014/main" id="{56222860-640B-4DFE-9FE3-38BF6C6B93AE}"/>
              </a:ext>
            </a:extLst>
          </p:cNvPr>
          <p:cNvSpPr/>
          <p:nvPr/>
        </p:nvSpPr>
        <p:spPr>
          <a:xfrm>
            <a:off x="2328366" y="6200487"/>
            <a:ext cx="7535268" cy="584775"/>
          </a:xfrm>
          <a:prstGeom prst="rect">
            <a:avLst/>
          </a:prstGeom>
        </p:spPr>
        <p:txBody>
          <a:bodyPr wrap="none">
            <a:spAutoFit/>
          </a:bodyPr>
          <a:lstStyle/>
          <a:p>
            <a:r>
              <a:rPr lang="en-US" sz="3200" dirty="0">
                <a:latin typeface="+mj-lt"/>
                <a:hlinkClick r:id="rId3"/>
              </a:rPr>
              <a:t>https://fafsademo.test.ed.gov/webdemo.htm</a:t>
            </a:r>
            <a:endParaRPr lang="en-US" sz="3200" dirty="0">
              <a:latin typeface="+mj-lt"/>
            </a:endParaRPr>
          </a:p>
        </p:txBody>
      </p:sp>
    </p:spTree>
    <p:extLst>
      <p:ext uri="{BB962C8B-B14F-4D97-AF65-F5344CB8AC3E}">
        <p14:creationId xmlns:p14="http://schemas.microsoft.com/office/powerpoint/2010/main" val="98794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191" y="2589107"/>
            <a:ext cx="6086103" cy="1679785"/>
          </a:xfrm>
        </p:spPr>
        <p:txBody>
          <a:bodyPr>
            <a:noAutofit/>
          </a:bodyPr>
          <a:lstStyle/>
          <a:p>
            <a:r>
              <a:rPr lang="en-US" sz="4400" dirty="0"/>
              <a:t>WASFA Overview</a:t>
            </a:r>
            <a:br>
              <a:rPr lang="en-US" sz="4400" dirty="0"/>
            </a:br>
            <a:endParaRPr lang="en-US" dirty="0">
              <a:latin typeface="Tw Cen MT Condensed Extra Bold" panose="020B0803020202020204" pitchFamily="34" charset="0"/>
            </a:endParaRPr>
          </a:p>
        </p:txBody>
      </p:sp>
      <p:pic>
        <p:nvPicPr>
          <p:cNvPr id="12" name="Picture Placeholder 11"/>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9171" t="211" r="38285" b="-211"/>
          <a:stretch/>
        </p:blipFill>
        <p:spPr/>
      </p:pic>
    </p:spTree>
    <p:extLst>
      <p:ext uri="{BB962C8B-B14F-4D97-AF65-F5344CB8AC3E}">
        <p14:creationId xmlns:p14="http://schemas.microsoft.com/office/powerpoint/2010/main" val="5661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normAutofit/>
          </a:bodyPr>
          <a:lstStyle/>
          <a:p>
            <a:r>
              <a:rPr lang="en-US" sz="4800" dirty="0"/>
              <a:t>General Tips</a:t>
            </a:r>
          </a:p>
        </p:txBody>
      </p:sp>
    </p:spTree>
    <p:extLst>
      <p:ext uri="{BB962C8B-B14F-4D97-AF65-F5344CB8AC3E}">
        <p14:creationId xmlns:p14="http://schemas.microsoft.com/office/powerpoint/2010/main" val="122459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 </a:t>
            </a:r>
            <a:br>
              <a:rPr lang="en-US" sz="4000" dirty="0"/>
            </a:br>
            <a:r>
              <a:rPr lang="en-US" sz="4000" dirty="0"/>
              <a:t>Umbrella Term: Undocumented Students</a:t>
            </a:r>
          </a:p>
        </p:txBody>
      </p:sp>
      <p:graphicFrame>
        <p:nvGraphicFramePr>
          <p:cNvPr id="7" name="Content Placeholder 6"/>
          <p:cNvGraphicFramePr>
            <a:graphicFrameLocks noGrp="1"/>
          </p:cNvGraphicFramePr>
          <p:nvPr>
            <p:ph idx="1"/>
            <p:extLst/>
          </p:nvPr>
        </p:nvGraphicFramePr>
        <p:xfrm>
          <a:off x="2336093" y="1793911"/>
          <a:ext cx="9076765" cy="46304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srcRect l="2351" t="4925" r="2942" b="1950"/>
          <a:stretch/>
        </p:blipFill>
        <p:spPr>
          <a:xfrm rot="20726966">
            <a:off x="354510" y="2886429"/>
            <a:ext cx="2193873" cy="2233064"/>
          </a:xfrm>
          <a:prstGeom prst="rect">
            <a:avLst/>
          </a:prstGeom>
        </p:spPr>
      </p:pic>
    </p:spTree>
    <p:extLst>
      <p:ext uri="{BB962C8B-B14F-4D97-AF65-F5344CB8AC3E}">
        <p14:creationId xmlns:p14="http://schemas.microsoft.com/office/powerpoint/2010/main" val="64273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Residency Alignment WCG and CBS</a:t>
            </a:r>
          </a:p>
        </p:txBody>
      </p:sp>
      <p:grpSp>
        <p:nvGrpSpPr>
          <p:cNvPr id="5" name="Group 4"/>
          <p:cNvGrpSpPr/>
          <p:nvPr/>
        </p:nvGrpSpPr>
        <p:grpSpPr>
          <a:xfrm>
            <a:off x="139554" y="3413818"/>
            <a:ext cx="3734579" cy="2024339"/>
            <a:chOff x="3859308" y="2613754"/>
            <a:chExt cx="4574212" cy="3353856"/>
          </a:xfrm>
        </p:grpSpPr>
        <p:sp>
          <p:nvSpPr>
            <p:cNvPr id="6" name="Down Arrow 5"/>
            <p:cNvSpPr/>
            <p:nvPr/>
          </p:nvSpPr>
          <p:spPr>
            <a:xfrm>
              <a:off x="5874271" y="2613754"/>
              <a:ext cx="544286" cy="587828"/>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sp>
          <p:nvSpPr>
            <p:cNvPr id="7" name="Rectangle 6"/>
            <p:cNvSpPr/>
            <p:nvPr/>
          </p:nvSpPr>
          <p:spPr>
            <a:xfrm>
              <a:off x="3859308" y="3272794"/>
              <a:ext cx="4574212" cy="269481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700" b="0" i="0" u="none" strike="noStrike" kern="1200" cap="none" spc="0" normalizeH="0" baseline="0" noProof="0" dirty="0">
                <a:ln>
                  <a:noFill/>
                </a:ln>
                <a:solidFill>
                  <a:srgbClr val="000000"/>
                </a:solidFill>
                <a:effectLst/>
                <a:uLnTx/>
                <a:uFillTx/>
                <a:latin typeface="Tw Cen MT"/>
                <a:ea typeface="+mn-ea"/>
                <a:cs typeface="+mn-cs"/>
              </a:endParaRPr>
            </a:p>
          </p:txBody>
        </p:sp>
      </p:grpSp>
      <p:sp>
        <p:nvSpPr>
          <p:cNvPr id="8" name="Rectangle 7"/>
          <p:cNvSpPr/>
          <p:nvPr/>
        </p:nvSpPr>
        <p:spPr>
          <a:xfrm>
            <a:off x="4900283" y="1669386"/>
            <a:ext cx="7043187" cy="5607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w Cen MT"/>
                <a:ea typeface="+mn-ea"/>
                <a:cs typeface="+mn-cs"/>
              </a:rPr>
              <a:t>HB 1079</a:t>
            </a:r>
          </a:p>
        </p:txBody>
      </p:sp>
      <p:sp>
        <p:nvSpPr>
          <p:cNvPr id="9" name="Rectangle 8"/>
          <p:cNvSpPr/>
          <p:nvPr/>
        </p:nvSpPr>
        <p:spPr>
          <a:xfrm>
            <a:off x="139554" y="1677974"/>
            <a:ext cx="3710593" cy="1735844"/>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w Cen MT"/>
                <a:ea typeface="+mn-ea"/>
                <a:cs typeface="+mn-cs"/>
              </a:rPr>
              <a:t>DACA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w Cen MT"/>
                <a:ea typeface="+mn-ea"/>
                <a:cs typeface="+mn-cs"/>
              </a:rPr>
              <a:t>(expired or unexpired)</a:t>
            </a:r>
          </a:p>
        </p:txBody>
      </p:sp>
      <p:grpSp>
        <p:nvGrpSpPr>
          <p:cNvPr id="10" name="Group 9"/>
          <p:cNvGrpSpPr/>
          <p:nvPr/>
        </p:nvGrpSpPr>
        <p:grpSpPr>
          <a:xfrm>
            <a:off x="3301382" y="2306917"/>
            <a:ext cx="9804401" cy="4534469"/>
            <a:chOff x="2984500" y="1742717"/>
            <a:chExt cx="11715750" cy="5190914"/>
          </a:xfrm>
        </p:grpSpPr>
        <p:sp>
          <p:nvSpPr>
            <p:cNvPr id="11" name="Rectangle 10"/>
            <p:cNvSpPr/>
            <p:nvPr/>
          </p:nvSpPr>
          <p:spPr>
            <a:xfrm>
              <a:off x="2984500" y="1742717"/>
              <a:ext cx="11715750" cy="5190914"/>
            </a:xfrm>
            <a:prstGeom prst="rect">
              <a:avLst/>
            </a:prstGeom>
            <a:noFill/>
          </p:spPr>
        </p:sp>
        <p:sp>
          <p:nvSpPr>
            <p:cNvPr id="12" name="Freeform 11"/>
            <p:cNvSpPr/>
            <p:nvPr/>
          </p:nvSpPr>
          <p:spPr>
            <a:xfrm>
              <a:off x="4895104" y="1870273"/>
              <a:ext cx="8423945" cy="999656"/>
            </a:xfrm>
            <a:custGeom>
              <a:avLst/>
              <a:gdLst>
                <a:gd name="connsiteX0" fmla="*/ 166613 w 999656"/>
                <a:gd name="connsiteY0" fmla="*/ 0 h 7498080"/>
                <a:gd name="connsiteX1" fmla="*/ 833043 w 999656"/>
                <a:gd name="connsiteY1" fmla="*/ 0 h 7498080"/>
                <a:gd name="connsiteX2" fmla="*/ 999656 w 999656"/>
                <a:gd name="connsiteY2" fmla="*/ 166613 h 7498080"/>
                <a:gd name="connsiteX3" fmla="*/ 999656 w 999656"/>
                <a:gd name="connsiteY3" fmla="*/ 7498080 h 7498080"/>
                <a:gd name="connsiteX4" fmla="*/ 999656 w 999656"/>
                <a:gd name="connsiteY4" fmla="*/ 7498080 h 7498080"/>
                <a:gd name="connsiteX5" fmla="*/ 0 w 999656"/>
                <a:gd name="connsiteY5" fmla="*/ 7498080 h 7498080"/>
                <a:gd name="connsiteX6" fmla="*/ 0 w 999656"/>
                <a:gd name="connsiteY6" fmla="*/ 7498080 h 7498080"/>
                <a:gd name="connsiteX7" fmla="*/ 0 w 999656"/>
                <a:gd name="connsiteY7" fmla="*/ 166613 h 7498080"/>
                <a:gd name="connsiteX8" fmla="*/ 166613 w 999656"/>
                <a:gd name="connsiteY8" fmla="*/ 0 h 7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56" h="7498080">
                  <a:moveTo>
                    <a:pt x="999656" y="1249708"/>
                  </a:moveTo>
                  <a:lnTo>
                    <a:pt x="999656" y="6248372"/>
                  </a:lnTo>
                  <a:cubicBezTo>
                    <a:pt x="999656" y="6938568"/>
                    <a:pt x="989711" y="7498080"/>
                    <a:pt x="977443" y="7498080"/>
                  </a:cubicBezTo>
                  <a:lnTo>
                    <a:pt x="0" y="7498080"/>
                  </a:lnTo>
                  <a:lnTo>
                    <a:pt x="0" y="7498080"/>
                  </a:lnTo>
                  <a:lnTo>
                    <a:pt x="0" y="0"/>
                  </a:lnTo>
                  <a:lnTo>
                    <a:pt x="0" y="0"/>
                  </a:lnTo>
                  <a:lnTo>
                    <a:pt x="977443" y="0"/>
                  </a:lnTo>
                  <a:cubicBezTo>
                    <a:pt x="989711" y="0"/>
                    <a:pt x="999656" y="559512"/>
                    <a:pt x="999656" y="1249708"/>
                  </a:cubicBezTo>
                  <a:close/>
                </a:path>
              </a:pathLst>
            </a:custGeom>
            <a:solidFill>
              <a:srgbClr val="CCCCCC"/>
            </a:solidFill>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2623" rIns="296448" bIns="172625" numCol="1" spcCol="1270" anchor="ctr" anchorCtr="0">
              <a:noAutofit/>
            </a:bodyPr>
            <a:lstStyle/>
            <a:p>
              <a:pPr marL="0" marR="0" lvl="1" indent="0" algn="l" defTabSz="124460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a:ln>
                    <a:noFill/>
                  </a:ln>
                  <a:solidFill>
                    <a:schemeClr val="tx1">
                      <a:lumMod val="50000"/>
                    </a:schemeClr>
                  </a:solidFill>
                  <a:effectLst/>
                  <a:uLnTx/>
                  <a:uFillTx/>
                  <a:latin typeface="Tw Cen MT" panose="020B0602020104020603" pitchFamily="34" charset="0"/>
                  <a:ea typeface="+mn-ea"/>
                  <a:cs typeface="+mn-cs"/>
                </a:rPr>
                <a:t>Reside in WA f</a:t>
              </a:r>
              <a:r>
                <a:rPr kumimoji="0" lang="en-US" sz="2800" b="0" i="0" u="none" strike="noStrike" kern="1200" cap="none" spc="0" normalizeH="0" baseline="0" noProof="0" dirty="0">
                  <a:ln>
                    <a:noFill/>
                  </a:ln>
                  <a:solidFill>
                    <a:schemeClr val="tx1">
                      <a:lumMod val="50000"/>
                    </a:schemeClr>
                  </a:solidFill>
                  <a:effectLst/>
                  <a:uLnTx/>
                  <a:uFillTx/>
                  <a:latin typeface="Tw Cen MT"/>
                  <a:ea typeface="+mn-ea"/>
                  <a:cs typeface="+mn-cs"/>
                </a:rPr>
                <a:t>or 36 months right before earning WA H.S. diploma or equivalent.</a:t>
              </a:r>
              <a:endParaRPr kumimoji="0" lang="en-US" sz="2800" b="0" i="0" u="none" strike="noStrike" kern="1200" cap="none" spc="0" normalizeH="0" baseline="0" noProof="0" dirty="0">
                <a:ln>
                  <a:noFill/>
                </a:ln>
                <a:solidFill>
                  <a:schemeClr val="tx1">
                    <a:lumMod val="50000"/>
                  </a:schemeClr>
                </a:solidFill>
                <a:effectLst/>
                <a:uLnTx/>
                <a:uFillTx/>
                <a:latin typeface="Tw Cen MT" panose="020B0602020104020603" pitchFamily="34" charset="0"/>
                <a:ea typeface="+mn-ea"/>
                <a:cs typeface="+mn-cs"/>
              </a:endParaRPr>
            </a:p>
          </p:txBody>
        </p:sp>
        <p:sp>
          <p:nvSpPr>
            <p:cNvPr id="14" name="Freeform 13"/>
            <p:cNvSpPr/>
            <p:nvPr/>
          </p:nvSpPr>
          <p:spPr>
            <a:xfrm>
              <a:off x="4895104" y="3182322"/>
              <a:ext cx="8423945" cy="999656"/>
            </a:xfrm>
            <a:custGeom>
              <a:avLst/>
              <a:gdLst>
                <a:gd name="connsiteX0" fmla="*/ 166613 w 999656"/>
                <a:gd name="connsiteY0" fmla="*/ 0 h 7498080"/>
                <a:gd name="connsiteX1" fmla="*/ 833043 w 999656"/>
                <a:gd name="connsiteY1" fmla="*/ 0 h 7498080"/>
                <a:gd name="connsiteX2" fmla="*/ 999656 w 999656"/>
                <a:gd name="connsiteY2" fmla="*/ 166613 h 7498080"/>
                <a:gd name="connsiteX3" fmla="*/ 999656 w 999656"/>
                <a:gd name="connsiteY3" fmla="*/ 7498080 h 7498080"/>
                <a:gd name="connsiteX4" fmla="*/ 999656 w 999656"/>
                <a:gd name="connsiteY4" fmla="*/ 7498080 h 7498080"/>
                <a:gd name="connsiteX5" fmla="*/ 0 w 999656"/>
                <a:gd name="connsiteY5" fmla="*/ 7498080 h 7498080"/>
                <a:gd name="connsiteX6" fmla="*/ 0 w 999656"/>
                <a:gd name="connsiteY6" fmla="*/ 7498080 h 7498080"/>
                <a:gd name="connsiteX7" fmla="*/ 0 w 999656"/>
                <a:gd name="connsiteY7" fmla="*/ 166613 h 7498080"/>
                <a:gd name="connsiteX8" fmla="*/ 166613 w 999656"/>
                <a:gd name="connsiteY8" fmla="*/ 0 h 7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56" h="7498080">
                  <a:moveTo>
                    <a:pt x="999656" y="1249708"/>
                  </a:moveTo>
                  <a:lnTo>
                    <a:pt x="999656" y="6248372"/>
                  </a:lnTo>
                  <a:cubicBezTo>
                    <a:pt x="999656" y="6938568"/>
                    <a:pt x="989711" y="7498080"/>
                    <a:pt x="977443" y="7498080"/>
                  </a:cubicBezTo>
                  <a:lnTo>
                    <a:pt x="0" y="7498080"/>
                  </a:lnTo>
                  <a:lnTo>
                    <a:pt x="0" y="7498080"/>
                  </a:lnTo>
                  <a:lnTo>
                    <a:pt x="0" y="0"/>
                  </a:lnTo>
                  <a:lnTo>
                    <a:pt x="0" y="0"/>
                  </a:lnTo>
                  <a:lnTo>
                    <a:pt x="977443" y="0"/>
                  </a:lnTo>
                  <a:cubicBezTo>
                    <a:pt x="989711" y="0"/>
                    <a:pt x="999656" y="559512"/>
                    <a:pt x="999656" y="1249708"/>
                  </a:cubicBezTo>
                  <a:close/>
                </a:path>
              </a:pathLst>
            </a:custGeom>
            <a:solidFill>
              <a:srgbClr val="CCCCCC"/>
            </a:solidFill>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2623" rIns="296448" bIns="172625" numCol="1" spcCol="1270" anchor="ctr" anchorCtr="0">
              <a:noAutofit/>
            </a:bodyPr>
            <a:lstStyle/>
            <a:p>
              <a:pPr marL="0" marR="0" lvl="1" indent="0" algn="l" defTabSz="124460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w Cen MT"/>
                  <a:ea typeface="+mn-ea"/>
                  <a:cs typeface="+mn-cs"/>
                </a:rPr>
                <a:t>High school graduates must complete full senior year at WA H.S.</a:t>
              </a:r>
              <a:endParaRPr kumimoji="0" lang="en-US" sz="2800" b="1" i="0" u="none" strike="noStrike" kern="1200" cap="none" spc="0" normalizeH="0" baseline="0" noProof="0" dirty="0">
                <a:ln>
                  <a:noFill/>
                </a:ln>
                <a:solidFill>
                  <a:srgbClr val="3F3F3F">
                    <a:hueOff val="0"/>
                    <a:satOff val="0"/>
                    <a:lumOff val="0"/>
                    <a:alphaOff val="0"/>
                  </a:srgbClr>
                </a:solidFill>
                <a:effectLst/>
                <a:uLnTx/>
                <a:uFillTx/>
                <a:latin typeface="Tw Cen MT" panose="020B0602020104020603" pitchFamily="34" charset="0"/>
                <a:ea typeface="+mn-ea"/>
                <a:cs typeface="+mn-cs"/>
              </a:endParaRPr>
            </a:p>
          </p:txBody>
        </p:sp>
        <p:sp>
          <p:nvSpPr>
            <p:cNvPr id="16" name="Freeform 15"/>
            <p:cNvSpPr/>
            <p:nvPr/>
          </p:nvSpPr>
          <p:spPr>
            <a:xfrm>
              <a:off x="4895104" y="4494370"/>
              <a:ext cx="8423945" cy="999656"/>
            </a:xfrm>
            <a:custGeom>
              <a:avLst/>
              <a:gdLst>
                <a:gd name="connsiteX0" fmla="*/ 166613 w 999656"/>
                <a:gd name="connsiteY0" fmla="*/ 0 h 7498080"/>
                <a:gd name="connsiteX1" fmla="*/ 833043 w 999656"/>
                <a:gd name="connsiteY1" fmla="*/ 0 h 7498080"/>
                <a:gd name="connsiteX2" fmla="*/ 999656 w 999656"/>
                <a:gd name="connsiteY2" fmla="*/ 166613 h 7498080"/>
                <a:gd name="connsiteX3" fmla="*/ 999656 w 999656"/>
                <a:gd name="connsiteY3" fmla="*/ 7498080 h 7498080"/>
                <a:gd name="connsiteX4" fmla="*/ 999656 w 999656"/>
                <a:gd name="connsiteY4" fmla="*/ 7498080 h 7498080"/>
                <a:gd name="connsiteX5" fmla="*/ 0 w 999656"/>
                <a:gd name="connsiteY5" fmla="*/ 7498080 h 7498080"/>
                <a:gd name="connsiteX6" fmla="*/ 0 w 999656"/>
                <a:gd name="connsiteY6" fmla="*/ 7498080 h 7498080"/>
                <a:gd name="connsiteX7" fmla="*/ 0 w 999656"/>
                <a:gd name="connsiteY7" fmla="*/ 166613 h 7498080"/>
                <a:gd name="connsiteX8" fmla="*/ 166613 w 999656"/>
                <a:gd name="connsiteY8" fmla="*/ 0 h 7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56" h="7498080">
                  <a:moveTo>
                    <a:pt x="999656" y="1249708"/>
                  </a:moveTo>
                  <a:lnTo>
                    <a:pt x="999656" y="6248372"/>
                  </a:lnTo>
                  <a:cubicBezTo>
                    <a:pt x="999656" y="6938568"/>
                    <a:pt x="989711" y="7498080"/>
                    <a:pt x="977443" y="7498080"/>
                  </a:cubicBezTo>
                  <a:lnTo>
                    <a:pt x="0" y="7498080"/>
                  </a:lnTo>
                  <a:lnTo>
                    <a:pt x="0" y="7498080"/>
                  </a:lnTo>
                  <a:lnTo>
                    <a:pt x="0" y="0"/>
                  </a:lnTo>
                  <a:lnTo>
                    <a:pt x="0" y="0"/>
                  </a:lnTo>
                  <a:lnTo>
                    <a:pt x="977443" y="0"/>
                  </a:lnTo>
                  <a:cubicBezTo>
                    <a:pt x="989711" y="0"/>
                    <a:pt x="999656" y="559512"/>
                    <a:pt x="999656" y="1249708"/>
                  </a:cubicBezTo>
                  <a:close/>
                </a:path>
              </a:pathLst>
            </a:custGeom>
            <a:solidFill>
              <a:srgbClr val="CCCCCC"/>
            </a:solidFill>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2623" rIns="296448" bIns="172625" numCol="1" spcCol="1270" anchor="ctr" anchorCtr="0">
              <a:noAutofit/>
            </a:bodyPr>
            <a:lstStyle/>
            <a:p>
              <a:pPr marL="0" marR="0" lvl="1" indent="0" algn="l" defTabSz="124460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w Cen MT"/>
                  <a:ea typeface="+mn-ea"/>
                  <a:cs typeface="+mn-cs"/>
                </a:rPr>
                <a:t>Continuously after receiving diploma or equivalent until admittance to college.</a:t>
              </a:r>
              <a:endParaRPr kumimoji="0" lang="en-US" sz="2800" b="0" i="0" u="none" strike="noStrike" kern="1200" cap="none" spc="0" normalizeH="0" baseline="0" noProof="0" dirty="0">
                <a:ln>
                  <a:noFill/>
                </a:ln>
                <a:solidFill>
                  <a:srgbClr val="3F3F3F">
                    <a:hueOff val="0"/>
                    <a:satOff val="0"/>
                    <a:lumOff val="0"/>
                    <a:alphaOff val="0"/>
                  </a:srgbClr>
                </a:solidFill>
                <a:effectLst/>
                <a:uLnTx/>
                <a:uFillTx/>
                <a:latin typeface="Tw Cen MT" panose="020B0602020104020603" pitchFamily="34" charset="0"/>
                <a:ea typeface="+mn-ea"/>
                <a:cs typeface="+mn-cs"/>
              </a:endParaRPr>
            </a:p>
          </p:txBody>
        </p:sp>
        <p:sp>
          <p:nvSpPr>
            <p:cNvPr id="18" name="Freeform 17"/>
            <p:cNvSpPr/>
            <p:nvPr/>
          </p:nvSpPr>
          <p:spPr>
            <a:xfrm>
              <a:off x="4895104" y="5806419"/>
              <a:ext cx="8423945" cy="999657"/>
            </a:xfrm>
            <a:custGeom>
              <a:avLst/>
              <a:gdLst>
                <a:gd name="connsiteX0" fmla="*/ 166613 w 999656"/>
                <a:gd name="connsiteY0" fmla="*/ 0 h 7498080"/>
                <a:gd name="connsiteX1" fmla="*/ 833043 w 999656"/>
                <a:gd name="connsiteY1" fmla="*/ 0 h 7498080"/>
                <a:gd name="connsiteX2" fmla="*/ 999656 w 999656"/>
                <a:gd name="connsiteY2" fmla="*/ 166613 h 7498080"/>
                <a:gd name="connsiteX3" fmla="*/ 999656 w 999656"/>
                <a:gd name="connsiteY3" fmla="*/ 7498080 h 7498080"/>
                <a:gd name="connsiteX4" fmla="*/ 999656 w 999656"/>
                <a:gd name="connsiteY4" fmla="*/ 7498080 h 7498080"/>
                <a:gd name="connsiteX5" fmla="*/ 0 w 999656"/>
                <a:gd name="connsiteY5" fmla="*/ 7498080 h 7498080"/>
                <a:gd name="connsiteX6" fmla="*/ 0 w 999656"/>
                <a:gd name="connsiteY6" fmla="*/ 7498080 h 7498080"/>
                <a:gd name="connsiteX7" fmla="*/ 0 w 999656"/>
                <a:gd name="connsiteY7" fmla="*/ 166613 h 7498080"/>
                <a:gd name="connsiteX8" fmla="*/ 166613 w 999656"/>
                <a:gd name="connsiteY8" fmla="*/ 0 h 749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56" h="7498080">
                  <a:moveTo>
                    <a:pt x="999656" y="1249708"/>
                  </a:moveTo>
                  <a:lnTo>
                    <a:pt x="999656" y="6248372"/>
                  </a:lnTo>
                  <a:cubicBezTo>
                    <a:pt x="999656" y="6938568"/>
                    <a:pt x="989711" y="7498080"/>
                    <a:pt x="977443" y="7498080"/>
                  </a:cubicBezTo>
                  <a:lnTo>
                    <a:pt x="0" y="7498080"/>
                  </a:lnTo>
                  <a:lnTo>
                    <a:pt x="0" y="7498080"/>
                  </a:lnTo>
                  <a:lnTo>
                    <a:pt x="0" y="0"/>
                  </a:lnTo>
                  <a:lnTo>
                    <a:pt x="0" y="0"/>
                  </a:lnTo>
                  <a:lnTo>
                    <a:pt x="977443" y="0"/>
                  </a:lnTo>
                  <a:cubicBezTo>
                    <a:pt x="989711" y="0"/>
                    <a:pt x="999656" y="559512"/>
                    <a:pt x="999656" y="1249708"/>
                  </a:cubicBezTo>
                  <a:close/>
                </a:path>
              </a:pathLst>
            </a:custGeom>
            <a:solidFill>
              <a:srgbClr val="CCCCCC"/>
            </a:solidFill>
          </p:spPr>
          <p:style>
            <a:lnRef idx="2">
              <a:schemeClr val="dk2">
                <a:alpha val="90000"/>
                <a:tint val="40000"/>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72624" rIns="296448" bIns="172625" numCol="1" spcCol="1270" anchor="ctr" anchorCtr="0">
              <a:noAutofit/>
            </a:bodyPr>
            <a:lstStyle/>
            <a:p>
              <a:pPr marL="0" marR="0" lvl="1" indent="0" algn="l" defTabSz="1244600" rtl="0" eaLnBrk="1" fontAlgn="auto" latinLnBrk="0" hangingPunct="1">
                <a:lnSpc>
                  <a:spcPct val="90000"/>
                </a:lnSpc>
                <a:spcBef>
                  <a:spcPct val="0"/>
                </a:spcBef>
                <a:spcAft>
                  <a:spcPct val="150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w Cen MT"/>
                  <a:ea typeface="+mn-ea"/>
                  <a:cs typeface="+mn-cs"/>
                </a:rPr>
                <a:t>Sign affidavit saying they will file permanent resident app when eligible.</a:t>
              </a:r>
              <a:endParaRPr kumimoji="0" lang="en-US" sz="2800" b="0" i="0" u="none" strike="noStrike" kern="1200" cap="none" spc="0" normalizeH="0" baseline="0" noProof="0" dirty="0">
                <a:ln>
                  <a:noFill/>
                </a:ln>
                <a:solidFill>
                  <a:srgbClr val="3F3F3F">
                    <a:hueOff val="0"/>
                    <a:satOff val="0"/>
                    <a:lumOff val="0"/>
                    <a:alphaOff val="0"/>
                  </a:srgbClr>
                </a:solidFill>
                <a:effectLst/>
                <a:uLnTx/>
                <a:uFillTx/>
                <a:latin typeface="Tw Cen MT" panose="020B0602020104020603" pitchFamily="34" charset="0"/>
                <a:ea typeface="+mn-ea"/>
                <a:cs typeface="+mn-cs"/>
              </a:endParaRPr>
            </a:p>
          </p:txBody>
        </p:sp>
      </p:grpSp>
      <p:sp>
        <p:nvSpPr>
          <p:cNvPr id="20" name="Rectangle 19"/>
          <p:cNvSpPr/>
          <p:nvPr/>
        </p:nvSpPr>
        <p:spPr>
          <a:xfrm>
            <a:off x="402324" y="4110677"/>
            <a:ext cx="320903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Tw Cen MT"/>
                <a:ea typeface="+mn-ea"/>
                <a:cs typeface="+mn-cs"/>
              </a:rPr>
              <a:t>Same process as US citizens in WA</a:t>
            </a:r>
          </a:p>
        </p:txBody>
      </p:sp>
      <p:sp>
        <p:nvSpPr>
          <p:cNvPr id="25" name="TextBox 24"/>
          <p:cNvSpPr txBox="1"/>
          <p:nvPr/>
        </p:nvSpPr>
        <p:spPr>
          <a:xfrm rot="20405830">
            <a:off x="3797261" y="3133640"/>
            <a:ext cx="1131921" cy="908864"/>
          </a:xfrm>
          <a:prstGeom prst="ellipse">
            <a:avLst/>
          </a:prstGeom>
        </p:spPr>
        <p:style>
          <a:lnRef idx="0">
            <a:schemeClr val="accent3"/>
          </a:lnRef>
          <a:fillRef idx="3">
            <a:schemeClr val="accent3"/>
          </a:fillRef>
          <a:effectRef idx="3">
            <a:schemeClr val="accent3"/>
          </a:effectRef>
          <a:fontRef idx="minor">
            <a:schemeClr val="lt1"/>
          </a:fontRef>
        </p:style>
        <p:txBody>
          <a:bodyPr wrap="square" rtlCol="0" anchor="ctr">
            <a:spAutoFit/>
          </a:bodyPr>
          <a:lstStyle/>
          <a:p>
            <a:pPr algn="ctr"/>
            <a:r>
              <a:rPr lang="en-US" sz="3600" b="1" dirty="0">
                <a:latin typeface="+mj-lt"/>
              </a:rPr>
              <a:t>OR</a:t>
            </a:r>
          </a:p>
        </p:txBody>
      </p:sp>
    </p:spTree>
    <p:extLst>
      <p:ext uri="{BB962C8B-B14F-4D97-AF65-F5344CB8AC3E}">
        <p14:creationId xmlns:p14="http://schemas.microsoft.com/office/powerpoint/2010/main" val="350303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Start on Ready Set Grad</a:t>
            </a:r>
          </a:p>
        </p:txBody>
      </p:sp>
      <p:sp>
        <p:nvSpPr>
          <p:cNvPr id="9" name="Content Placeholder 8"/>
          <p:cNvSpPr>
            <a:spLocks noGrp="1"/>
          </p:cNvSpPr>
          <p:nvPr>
            <p:ph idx="1"/>
          </p:nvPr>
        </p:nvSpPr>
        <p:spPr/>
        <p:txBody>
          <a:bodyPr/>
          <a:lstStyle/>
          <a:p>
            <a:r>
              <a:rPr lang="en-US" dirty="0"/>
              <a:t>www.readysetgrad.org/wasfa</a:t>
            </a:r>
          </a:p>
        </p:txBody>
      </p:sp>
      <p:pic>
        <p:nvPicPr>
          <p:cNvPr id="3" name="Picture 2"/>
          <p:cNvPicPr>
            <a:picLocks noChangeAspect="1"/>
          </p:cNvPicPr>
          <p:nvPr/>
        </p:nvPicPr>
        <p:blipFill>
          <a:blip r:embed="rId3"/>
          <a:stretch>
            <a:fillRect/>
          </a:stretch>
        </p:blipFill>
        <p:spPr>
          <a:xfrm>
            <a:off x="7968615" y="1690688"/>
            <a:ext cx="3990801" cy="5062764"/>
          </a:xfrm>
          <a:prstGeom prst="rect">
            <a:avLst/>
          </a:prstGeom>
        </p:spPr>
      </p:pic>
      <p:pic>
        <p:nvPicPr>
          <p:cNvPr id="5" name="Picture 4">
            <a:extLst>
              <a:ext uri="{FF2B5EF4-FFF2-40B4-BE49-F238E27FC236}">
                <a16:creationId xmlns:a16="http://schemas.microsoft.com/office/drawing/2014/main" id="{6D59C093-695A-4542-9F3F-A4BCF0331CA3}"/>
              </a:ext>
            </a:extLst>
          </p:cNvPr>
          <p:cNvPicPr>
            <a:picLocks noChangeAspect="1"/>
          </p:cNvPicPr>
          <p:nvPr/>
        </p:nvPicPr>
        <p:blipFill>
          <a:blip r:embed="rId4"/>
          <a:stretch>
            <a:fillRect/>
          </a:stretch>
        </p:blipFill>
        <p:spPr>
          <a:xfrm>
            <a:off x="838200" y="2456903"/>
            <a:ext cx="6162675" cy="3857625"/>
          </a:xfrm>
          <a:prstGeom prst="rect">
            <a:avLst/>
          </a:prstGeom>
        </p:spPr>
      </p:pic>
    </p:spTree>
    <p:extLst>
      <p:ext uri="{BB962C8B-B14F-4D97-AF65-F5344CB8AC3E}">
        <p14:creationId xmlns:p14="http://schemas.microsoft.com/office/powerpoint/2010/main" val="369037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Starting a WASFA</a:t>
            </a:r>
          </a:p>
        </p:txBody>
      </p:sp>
      <p:pic>
        <p:nvPicPr>
          <p:cNvPr id="4" name="Picture 3">
            <a:extLst>
              <a:ext uri="{FF2B5EF4-FFF2-40B4-BE49-F238E27FC236}">
                <a16:creationId xmlns:a16="http://schemas.microsoft.com/office/drawing/2014/main" id="{269B8824-3B68-4753-8453-BB222A48531A}"/>
              </a:ext>
            </a:extLst>
          </p:cNvPr>
          <p:cNvPicPr>
            <a:picLocks noChangeAspect="1"/>
          </p:cNvPicPr>
          <p:nvPr/>
        </p:nvPicPr>
        <p:blipFill>
          <a:blip r:embed="rId3"/>
          <a:stretch>
            <a:fillRect/>
          </a:stretch>
        </p:blipFill>
        <p:spPr>
          <a:xfrm>
            <a:off x="2890837" y="1803016"/>
            <a:ext cx="6410325" cy="4429125"/>
          </a:xfrm>
          <a:prstGeom prst="rect">
            <a:avLst/>
          </a:prstGeom>
        </p:spPr>
      </p:pic>
    </p:spTree>
    <p:extLst>
      <p:ext uri="{BB962C8B-B14F-4D97-AF65-F5344CB8AC3E}">
        <p14:creationId xmlns:p14="http://schemas.microsoft.com/office/powerpoint/2010/main" val="198774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WASFA Eligible </a:t>
            </a:r>
          </a:p>
        </p:txBody>
      </p:sp>
      <p:pic>
        <p:nvPicPr>
          <p:cNvPr id="3" name="Picture 2">
            <a:extLst>
              <a:ext uri="{FF2B5EF4-FFF2-40B4-BE49-F238E27FC236}">
                <a16:creationId xmlns:a16="http://schemas.microsoft.com/office/drawing/2014/main" id="{8DB77D30-4183-4B29-82BA-5AA76DB4BB07}"/>
              </a:ext>
            </a:extLst>
          </p:cNvPr>
          <p:cNvPicPr>
            <a:picLocks noChangeAspect="1"/>
          </p:cNvPicPr>
          <p:nvPr/>
        </p:nvPicPr>
        <p:blipFill>
          <a:blip r:embed="rId3"/>
          <a:stretch>
            <a:fillRect/>
          </a:stretch>
        </p:blipFill>
        <p:spPr>
          <a:xfrm>
            <a:off x="1776412" y="1922243"/>
            <a:ext cx="8639175" cy="4295775"/>
          </a:xfrm>
          <a:prstGeom prst="rect">
            <a:avLst/>
          </a:prstGeom>
        </p:spPr>
      </p:pic>
    </p:spTree>
    <p:extLst>
      <p:ext uri="{BB962C8B-B14F-4D97-AF65-F5344CB8AC3E}">
        <p14:creationId xmlns:p14="http://schemas.microsoft.com/office/powerpoint/2010/main" val="401866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1718B3-5B35-4EFA-9C53-9471C8BD8F49}"/>
              </a:ext>
            </a:extLst>
          </p:cNvPr>
          <p:cNvPicPr>
            <a:picLocks noGrp="1" noChangeAspect="1"/>
          </p:cNvPicPr>
          <p:nvPr>
            <p:ph idx="1"/>
          </p:nvPr>
        </p:nvPicPr>
        <p:blipFill>
          <a:blip r:embed="rId3"/>
          <a:stretch>
            <a:fillRect/>
          </a:stretch>
        </p:blipFill>
        <p:spPr>
          <a:xfrm>
            <a:off x="1756989" y="1825625"/>
            <a:ext cx="8678022" cy="4351338"/>
          </a:xfrm>
          <a:prstGeom prst="rect">
            <a:avLst/>
          </a:prstGeom>
        </p:spPr>
      </p:pic>
      <p:sp>
        <p:nvSpPr>
          <p:cNvPr id="3" name="Title 2">
            <a:extLst>
              <a:ext uri="{FF2B5EF4-FFF2-40B4-BE49-F238E27FC236}">
                <a16:creationId xmlns:a16="http://schemas.microsoft.com/office/drawing/2014/main" id="{1153D36B-0D4C-4D69-9F09-1A98D0425CCA}"/>
              </a:ext>
            </a:extLst>
          </p:cNvPr>
          <p:cNvSpPr>
            <a:spLocks noGrp="1"/>
          </p:cNvSpPr>
          <p:nvPr>
            <p:ph type="title"/>
          </p:nvPr>
        </p:nvSpPr>
        <p:spPr>
          <a:xfrm>
            <a:off x="1295400" y="255134"/>
            <a:ext cx="9601200" cy="1036850"/>
          </a:xfrm>
        </p:spPr>
        <p:txBody>
          <a:bodyPr>
            <a:normAutofit/>
          </a:bodyPr>
          <a:lstStyle/>
          <a:p>
            <a:r>
              <a:rPr lang="en-US" sz="4800" dirty="0"/>
              <a:t>Rule of One</a:t>
            </a:r>
          </a:p>
        </p:txBody>
      </p:sp>
    </p:spTree>
    <p:extLst>
      <p:ext uri="{BB962C8B-B14F-4D97-AF65-F5344CB8AC3E}">
        <p14:creationId xmlns:p14="http://schemas.microsoft.com/office/powerpoint/2010/main" val="333889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Tw Cen MT Condensed Extra Bold" panose="020B0803020202020204" pitchFamily="34" charset="0"/>
              </a:rPr>
              <a:t>Create new account </a:t>
            </a:r>
          </a:p>
        </p:txBody>
      </p:sp>
      <p:sp>
        <p:nvSpPr>
          <p:cNvPr id="6" name="Content Placeholder 5"/>
          <p:cNvSpPr>
            <a:spLocks noGrp="1"/>
          </p:cNvSpPr>
          <p:nvPr>
            <p:ph sz="half" idx="1"/>
          </p:nvPr>
        </p:nvSpPr>
        <p:spPr>
          <a:xfrm>
            <a:off x="992853" y="1499397"/>
            <a:ext cx="4823331" cy="569550"/>
          </a:xfrm>
        </p:spPr>
        <p:txBody>
          <a:bodyPr>
            <a:normAutofit/>
          </a:bodyPr>
          <a:lstStyle/>
          <a:p>
            <a:pPr marL="0" indent="0">
              <a:buNone/>
            </a:pPr>
            <a:r>
              <a:rPr lang="en-US" sz="2400" dirty="0"/>
              <a:t>Register for new WASFA Account</a:t>
            </a:r>
          </a:p>
        </p:txBody>
      </p:sp>
      <p:pic>
        <p:nvPicPr>
          <p:cNvPr id="4" name="Picture 3"/>
          <p:cNvPicPr>
            <a:picLocks noChangeAspect="1"/>
          </p:cNvPicPr>
          <p:nvPr/>
        </p:nvPicPr>
        <p:blipFill>
          <a:blip r:embed="rId3"/>
          <a:stretch>
            <a:fillRect/>
          </a:stretch>
        </p:blipFill>
        <p:spPr>
          <a:xfrm>
            <a:off x="847267" y="2068947"/>
            <a:ext cx="5528551" cy="4300886"/>
          </a:xfrm>
          <a:prstGeom prst="rect">
            <a:avLst/>
          </a:prstGeom>
        </p:spPr>
      </p:pic>
      <p:sp>
        <p:nvSpPr>
          <p:cNvPr id="3" name="Left Arrow 2"/>
          <p:cNvSpPr/>
          <p:nvPr/>
        </p:nvSpPr>
        <p:spPr>
          <a:xfrm>
            <a:off x="6096000" y="2828335"/>
            <a:ext cx="2226326" cy="1391055"/>
          </a:xfrm>
          <a:prstGeom prst="leftArrow">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w Cen MT" panose="020B0602020104020603" pitchFamily="34" charset="0"/>
              </a:rPr>
              <a:t>Please use an email you will be able to check regularly.</a:t>
            </a:r>
          </a:p>
        </p:txBody>
      </p:sp>
    </p:spTree>
    <p:extLst>
      <p:ext uri="{BB962C8B-B14F-4D97-AF65-F5344CB8AC3E}">
        <p14:creationId xmlns:p14="http://schemas.microsoft.com/office/powerpoint/2010/main" val="81380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800" dirty="0"/>
              <a:t>Takeaways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79948830"/>
              </p:ext>
            </p:extLst>
          </p:nvPr>
        </p:nvGraphicFramePr>
        <p:xfrm>
          <a:off x="1851660" y="2043224"/>
          <a:ext cx="8488680" cy="3933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185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b="15205"/>
          <a:stretch/>
        </p:blipFill>
        <p:spPr>
          <a:xfrm>
            <a:off x="560212" y="1567463"/>
            <a:ext cx="5338613" cy="5047177"/>
          </a:xfrm>
          <a:prstGeom prst="rect">
            <a:avLst/>
          </a:prstGeom>
        </p:spPr>
      </p:pic>
      <p:sp>
        <p:nvSpPr>
          <p:cNvPr id="2" name="Title 1"/>
          <p:cNvSpPr>
            <a:spLocks noGrp="1"/>
          </p:cNvSpPr>
          <p:nvPr>
            <p:ph type="title"/>
          </p:nvPr>
        </p:nvSpPr>
        <p:spPr/>
        <p:txBody>
          <a:bodyPr/>
          <a:lstStyle/>
          <a:p>
            <a:r>
              <a:rPr lang="en-US" sz="4800" dirty="0">
                <a:latin typeface="Tw Cen MT Condensed Extra Bold" panose="020B0803020202020204" pitchFamily="34" charset="0"/>
              </a:rPr>
              <a:t>Create new account</a:t>
            </a:r>
          </a:p>
        </p:txBody>
      </p:sp>
      <p:sp>
        <p:nvSpPr>
          <p:cNvPr id="8" name="Left Arrow 7"/>
          <p:cNvSpPr/>
          <p:nvPr/>
        </p:nvSpPr>
        <p:spPr>
          <a:xfrm rot="20733996">
            <a:off x="5522640" y="1192389"/>
            <a:ext cx="4102075" cy="1338767"/>
          </a:xfrm>
          <a:prstGeom prst="leftArrow">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w Cen MT" panose="020B0602020104020603" pitchFamily="34" charset="0"/>
              </a:rPr>
              <a:t>Please double check the spelling of your name AND your Date of Birth. </a:t>
            </a:r>
          </a:p>
        </p:txBody>
      </p:sp>
      <p:sp>
        <p:nvSpPr>
          <p:cNvPr id="10" name="Left Arrow 9"/>
          <p:cNvSpPr/>
          <p:nvPr/>
        </p:nvSpPr>
        <p:spPr>
          <a:xfrm>
            <a:off x="3589129" y="3511630"/>
            <a:ext cx="2827060" cy="718351"/>
          </a:xfrm>
          <a:prstGeom prst="leftArrow">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w Cen MT" panose="020B0602020104020603" pitchFamily="34" charset="0"/>
              </a:rPr>
              <a:t>What numbers do I use?</a:t>
            </a:r>
          </a:p>
        </p:txBody>
      </p:sp>
      <p:sp>
        <p:nvSpPr>
          <p:cNvPr id="11" name="Left Arrow 10"/>
          <p:cNvSpPr/>
          <p:nvPr/>
        </p:nvSpPr>
        <p:spPr>
          <a:xfrm>
            <a:off x="3589129" y="4710988"/>
            <a:ext cx="2827061" cy="761729"/>
          </a:xfrm>
          <a:prstGeom prst="leftArrow">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w Cen MT" panose="020B0602020104020603" pitchFamily="34" charset="0"/>
              </a:rPr>
              <a:t>What numbers do I use?</a:t>
            </a:r>
          </a:p>
        </p:txBody>
      </p:sp>
      <p:sp>
        <p:nvSpPr>
          <p:cNvPr id="7" name="Rectangle 6"/>
          <p:cNvSpPr/>
          <p:nvPr/>
        </p:nvSpPr>
        <p:spPr>
          <a:xfrm>
            <a:off x="6416189" y="3355874"/>
            <a:ext cx="5338613" cy="3025986"/>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Arial" panose="020B0604020202020204" pitchFamily="34" charset="0"/>
              <a:buChar char="•"/>
            </a:pPr>
            <a:r>
              <a:rPr lang="en-US" dirty="0">
                <a:solidFill>
                  <a:schemeClr val="tx1"/>
                </a:solidFill>
                <a:latin typeface="Tw Cen MT" panose="020B0602020104020603" pitchFamily="34" charset="0"/>
              </a:rPr>
              <a:t>If you have a SSN, DACA, or ITIN, enter it here.  </a:t>
            </a:r>
            <a:r>
              <a:rPr lang="en-US" b="1" dirty="0">
                <a:solidFill>
                  <a:schemeClr val="tx1"/>
                </a:solidFill>
                <a:latin typeface="Tw Cen MT" panose="020B0602020104020603" pitchFamily="34" charset="0"/>
              </a:rPr>
              <a:t>If you don’t, leave blank</a:t>
            </a:r>
            <a:r>
              <a:rPr lang="en-US" dirty="0">
                <a:solidFill>
                  <a:schemeClr val="tx1"/>
                </a:solidFill>
                <a:latin typeface="Tw Cen MT" panose="020B0602020104020603" pitchFamily="34" charset="0"/>
              </a:rPr>
              <a:t>.</a:t>
            </a:r>
          </a:p>
          <a:p>
            <a:pPr marL="171450" indent="-171450">
              <a:buFont typeface="Arial" panose="020B0604020202020204" pitchFamily="34" charset="0"/>
              <a:buChar char="•"/>
            </a:pPr>
            <a:endParaRPr lang="en-US" dirty="0">
              <a:solidFill>
                <a:schemeClr val="tx1"/>
              </a:solidFill>
              <a:latin typeface="Tw Cen MT" panose="020B0602020104020603" pitchFamily="34" charset="0"/>
            </a:endParaRPr>
          </a:p>
          <a:p>
            <a:pPr marL="171450" indent="-171450">
              <a:buFont typeface="Arial" panose="020B0604020202020204" pitchFamily="34" charset="0"/>
              <a:buChar char="•"/>
            </a:pPr>
            <a:r>
              <a:rPr lang="en-US" dirty="0">
                <a:solidFill>
                  <a:schemeClr val="tx1"/>
                </a:solidFill>
                <a:latin typeface="Tw Cen MT" panose="020B0602020104020603" pitchFamily="34" charset="0"/>
              </a:rPr>
              <a:t>If you previously applied under a 980 WASFA ID and now have a SSN, DACA, or ITIN, enter both SSN, DACA, or ITIN and WASFA ID fields.</a:t>
            </a:r>
          </a:p>
          <a:p>
            <a:r>
              <a:rPr lang="en-US" dirty="0">
                <a:solidFill>
                  <a:schemeClr val="tx1"/>
                </a:solidFill>
                <a:latin typeface="Tw Cen MT" panose="020B0602020104020603" pitchFamily="34" charset="0"/>
              </a:rPr>
              <a:t>  </a:t>
            </a:r>
          </a:p>
          <a:p>
            <a:pPr marL="171450" indent="-171450">
              <a:buFont typeface="Arial" panose="020B0604020202020204" pitchFamily="34" charset="0"/>
              <a:buChar char="•"/>
            </a:pPr>
            <a:r>
              <a:rPr lang="en-US" dirty="0">
                <a:solidFill>
                  <a:schemeClr val="tx1"/>
                </a:solidFill>
                <a:latin typeface="Tw Cen MT" panose="020B0602020104020603" pitchFamily="34" charset="0"/>
              </a:rPr>
              <a:t>If you previously applied and know your WASFA ID, enter that WASFA ID. (Unique nine-digit ID starting with 980)</a:t>
            </a:r>
          </a:p>
          <a:p>
            <a:endParaRPr lang="en-US" dirty="0">
              <a:solidFill>
                <a:schemeClr val="tx1"/>
              </a:solidFill>
              <a:latin typeface="Tw Cen MT" panose="020B0602020104020603" pitchFamily="34" charset="0"/>
            </a:endParaRPr>
          </a:p>
          <a:p>
            <a:endParaRPr lang="en-US"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256997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187064"/>
          </a:xfrm>
        </p:spPr>
        <p:txBody>
          <a:bodyPr/>
          <a:lstStyle/>
          <a:p>
            <a:r>
              <a:rPr lang="en-US" sz="3600" dirty="0">
                <a:latin typeface="Tw Cen MT" panose="020B0602020104020603" pitchFamily="34" charset="0"/>
              </a:rPr>
              <a:t>Application in Progress</a:t>
            </a:r>
          </a:p>
        </p:txBody>
      </p:sp>
      <p:sp>
        <p:nvSpPr>
          <p:cNvPr id="6" name="TextBox 5"/>
          <p:cNvSpPr txBox="1"/>
          <p:nvPr/>
        </p:nvSpPr>
        <p:spPr>
          <a:xfrm>
            <a:off x="625677" y="2483420"/>
            <a:ext cx="4092238"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Upon clicking the “</a:t>
            </a:r>
            <a:r>
              <a:rPr kumimoji="0" lang="en-US" sz="240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Start, edit, or complete an application</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button from the WASFA homepage, you will begin the application process. Answer the questions and click on the “</a:t>
            </a:r>
            <a:r>
              <a:rPr kumimoji="0" lang="en-US" sz="240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Save and Continue</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button to continue moving through the application process.</a:t>
            </a:r>
          </a:p>
        </p:txBody>
      </p:sp>
      <p:pic>
        <p:nvPicPr>
          <p:cNvPr id="3" name="Picture 2"/>
          <p:cNvPicPr>
            <a:picLocks noChangeAspect="1"/>
          </p:cNvPicPr>
          <p:nvPr/>
        </p:nvPicPr>
        <p:blipFill>
          <a:blip r:embed="rId3"/>
          <a:stretch>
            <a:fillRect/>
          </a:stretch>
        </p:blipFill>
        <p:spPr>
          <a:xfrm>
            <a:off x="4717915" y="662241"/>
            <a:ext cx="7360086" cy="5700890"/>
          </a:xfrm>
          <a:prstGeom prst="rect">
            <a:avLst/>
          </a:prstGeom>
        </p:spPr>
      </p:pic>
      <p:pic>
        <p:nvPicPr>
          <p:cNvPr id="5" name="Picture 4"/>
          <p:cNvPicPr>
            <a:picLocks noChangeAspect="1"/>
          </p:cNvPicPr>
          <p:nvPr/>
        </p:nvPicPr>
        <p:blipFill>
          <a:blip r:embed="rId4"/>
          <a:stretch>
            <a:fillRect/>
          </a:stretch>
        </p:blipFill>
        <p:spPr>
          <a:xfrm>
            <a:off x="6785280" y="436463"/>
            <a:ext cx="3555342" cy="205610"/>
          </a:xfrm>
          <a:prstGeom prst="rect">
            <a:avLst/>
          </a:prstGeom>
        </p:spPr>
      </p:pic>
      <p:sp>
        <p:nvSpPr>
          <p:cNvPr id="7" name="Oval 6"/>
          <p:cNvSpPr/>
          <p:nvPr/>
        </p:nvSpPr>
        <p:spPr>
          <a:xfrm>
            <a:off x="9742311" y="5899740"/>
            <a:ext cx="2449689" cy="4633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5051539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Application in Progress</a:t>
            </a:r>
          </a:p>
        </p:txBody>
      </p:sp>
      <p:sp>
        <p:nvSpPr>
          <p:cNvPr id="6" name="TextBox 5"/>
          <p:cNvSpPr txBox="1"/>
          <p:nvPr/>
        </p:nvSpPr>
        <p:spPr>
          <a:xfrm>
            <a:off x="625677" y="2483420"/>
            <a:ext cx="4092238"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As you move through the application process, the </a:t>
            </a:r>
            <a:r>
              <a:rPr kumimoji="0" lang="en-US" sz="240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green menu </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 the left side will tell you what section you are on, and the numbers in the </a:t>
            </a:r>
            <a:r>
              <a:rPr kumimoji="0" lang="en-US" sz="240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top green bar </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will tell you how many parts are in that section, and what part you are on. You need to hit “</a:t>
            </a:r>
            <a:r>
              <a:rPr kumimoji="0" lang="en-US" sz="240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Save and Continue</a:t>
            </a:r>
            <a:r>
              <a:rPr kumimoji="0" lang="en-US" sz="2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t>
            </a:r>
            <a:r>
              <a:rPr kumimoji="0" lang="en-US" sz="240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 every page.  </a:t>
            </a:r>
          </a:p>
        </p:txBody>
      </p:sp>
      <p:pic>
        <p:nvPicPr>
          <p:cNvPr id="3" name="Picture 2"/>
          <p:cNvPicPr>
            <a:picLocks noChangeAspect="1"/>
          </p:cNvPicPr>
          <p:nvPr/>
        </p:nvPicPr>
        <p:blipFill>
          <a:blip r:embed="rId3"/>
          <a:stretch>
            <a:fillRect/>
          </a:stretch>
        </p:blipFill>
        <p:spPr>
          <a:xfrm>
            <a:off x="4801727" y="835377"/>
            <a:ext cx="7380990" cy="5012065"/>
          </a:xfrm>
          <a:prstGeom prst="rect">
            <a:avLst/>
          </a:prstGeom>
        </p:spPr>
      </p:pic>
      <p:sp>
        <p:nvSpPr>
          <p:cNvPr id="9" name="Oval 8"/>
          <p:cNvSpPr/>
          <p:nvPr/>
        </p:nvSpPr>
        <p:spPr>
          <a:xfrm>
            <a:off x="4804394" y="1207895"/>
            <a:ext cx="1370628" cy="31683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prstClr val="white"/>
              </a:solidFill>
              <a:effectLst/>
              <a:uLnTx/>
              <a:uFillTx/>
              <a:latin typeface="Segoe UI"/>
              <a:ea typeface="+mn-ea"/>
              <a:cs typeface="+mn-cs"/>
            </a:endParaRPr>
          </a:p>
        </p:txBody>
      </p:sp>
      <p:sp>
        <p:nvSpPr>
          <p:cNvPr id="10" name="Oval 9"/>
          <p:cNvSpPr/>
          <p:nvPr/>
        </p:nvSpPr>
        <p:spPr>
          <a:xfrm>
            <a:off x="9965422" y="5339644"/>
            <a:ext cx="2110906" cy="63305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 name="Oval 10"/>
          <p:cNvSpPr/>
          <p:nvPr/>
        </p:nvSpPr>
        <p:spPr>
          <a:xfrm>
            <a:off x="10907851" y="1287113"/>
            <a:ext cx="1284149" cy="3764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437742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Application in progress</a:t>
            </a:r>
          </a:p>
        </p:txBody>
      </p:sp>
      <p:sp>
        <p:nvSpPr>
          <p:cNvPr id="6" name="TextBox 5"/>
          <p:cNvSpPr txBox="1"/>
          <p:nvPr/>
        </p:nvSpPr>
        <p:spPr>
          <a:xfrm>
            <a:off x="379379" y="2247089"/>
            <a:ext cx="4347963"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The following instructions will not show a screen shot for every question, however we will highlight a few of the areas asked about most often.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The section and page number within the section we are discussing is circled in </a:t>
            </a:r>
            <a:r>
              <a:rPr kumimoji="0" lang="en-US" sz="2400" b="1" i="0" u="none" strike="noStrike" kern="1200" cap="none" spc="0" normalizeH="0" baseline="0" noProof="0" dirty="0">
                <a:ln>
                  <a:noFill/>
                </a:ln>
                <a:solidFill>
                  <a:srgbClr val="FF0000"/>
                </a:solidFill>
                <a:effectLst/>
                <a:uLnTx/>
                <a:uFillTx/>
                <a:latin typeface="Tw Cen MT" panose="020B0602020104020603" pitchFamily="34" charset="0"/>
                <a:ea typeface="+mn-ea"/>
                <a:cs typeface="+mn-cs"/>
              </a:rPr>
              <a:t>red</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in the </a:t>
            </a:r>
            <a:r>
              <a:rPr kumimoji="0" lang="en-US" sz="240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left green menu</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and </a:t>
            </a:r>
            <a:r>
              <a:rPr kumimoji="0" lang="en-US" sz="240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top green bar</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t>
            </a:r>
          </a:p>
        </p:txBody>
      </p:sp>
      <p:pic>
        <p:nvPicPr>
          <p:cNvPr id="4" name="Picture 3"/>
          <p:cNvPicPr>
            <a:picLocks noChangeAspect="1"/>
          </p:cNvPicPr>
          <p:nvPr/>
        </p:nvPicPr>
        <p:blipFill>
          <a:blip r:embed="rId3"/>
          <a:stretch>
            <a:fillRect/>
          </a:stretch>
        </p:blipFill>
        <p:spPr>
          <a:xfrm>
            <a:off x="4776797" y="914399"/>
            <a:ext cx="7291463" cy="4391889"/>
          </a:xfrm>
          <a:prstGeom prst="rect">
            <a:avLst/>
          </a:prstGeom>
        </p:spPr>
      </p:pic>
      <p:sp>
        <p:nvSpPr>
          <p:cNvPr id="9" name="Oval 8"/>
          <p:cNvSpPr/>
          <p:nvPr/>
        </p:nvSpPr>
        <p:spPr>
          <a:xfrm>
            <a:off x="4776797" y="1667032"/>
            <a:ext cx="1274323" cy="48914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Oval 9"/>
          <p:cNvSpPr/>
          <p:nvPr/>
        </p:nvSpPr>
        <p:spPr>
          <a:xfrm>
            <a:off x="11372475" y="1307110"/>
            <a:ext cx="232503" cy="3599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0635409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823" y="436463"/>
            <a:ext cx="3479860" cy="1618396"/>
          </a:xfrm>
        </p:spPr>
        <p:txBody>
          <a:bodyPr/>
          <a:lstStyle/>
          <a:p>
            <a:r>
              <a:rPr lang="en-US" sz="3600" dirty="0">
                <a:latin typeface="Tw Cen MT" panose="020B0602020104020603" pitchFamily="34" charset="0"/>
              </a:rPr>
              <a:t>Family Size Information</a:t>
            </a:r>
          </a:p>
        </p:txBody>
      </p:sp>
      <p:sp>
        <p:nvSpPr>
          <p:cNvPr id="6" name="TextBox 5"/>
          <p:cNvSpPr txBox="1"/>
          <p:nvPr/>
        </p:nvSpPr>
        <p:spPr>
          <a:xfrm>
            <a:off x="116732" y="2247090"/>
            <a:ext cx="4737999"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Student’s Family Information</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answer all questions as they relate to </a:t>
            </a:r>
            <a:r>
              <a:rPr kumimoji="0" lang="en-US" sz="1850" b="1" i="1" u="sng" strike="noStrike" kern="1200" cap="none" spc="0" normalizeH="0" baseline="0" noProof="0" dirty="0">
                <a:ln>
                  <a:noFill/>
                </a:ln>
                <a:solidFill>
                  <a:srgbClr val="16A751"/>
                </a:solidFill>
                <a:effectLst/>
                <a:uLnTx/>
                <a:uFillTx/>
                <a:latin typeface="Tw Cen MT" panose="020B0602020104020603" pitchFamily="34" charset="0"/>
                <a:ea typeface="+mn-ea"/>
                <a:cs typeface="+mn-cs"/>
              </a:rPr>
              <a:t>only the student</a:t>
            </a:r>
            <a:r>
              <a:rPr kumimoji="0" lang="en-US" sz="1850" b="0"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and who the student financially supports. “Student’s Household Number of Family Members” should only count dependents the student financially supports by themselves. Same for number in college.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pic>
        <p:nvPicPr>
          <p:cNvPr id="4" name="Picture 3"/>
          <p:cNvPicPr>
            <a:picLocks noChangeAspect="1"/>
          </p:cNvPicPr>
          <p:nvPr/>
        </p:nvPicPr>
        <p:blipFill>
          <a:blip r:embed="rId3"/>
          <a:stretch>
            <a:fillRect/>
          </a:stretch>
        </p:blipFill>
        <p:spPr>
          <a:xfrm>
            <a:off x="5053843" y="620667"/>
            <a:ext cx="6219399" cy="5680029"/>
          </a:xfrm>
          <a:prstGeom prst="rect">
            <a:avLst/>
          </a:prstGeom>
        </p:spPr>
      </p:pic>
      <p:sp>
        <p:nvSpPr>
          <p:cNvPr id="9" name="Oval 8"/>
          <p:cNvSpPr/>
          <p:nvPr/>
        </p:nvSpPr>
        <p:spPr>
          <a:xfrm>
            <a:off x="4961107" y="980590"/>
            <a:ext cx="1274323" cy="4474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Oval 9"/>
          <p:cNvSpPr/>
          <p:nvPr/>
        </p:nvSpPr>
        <p:spPr>
          <a:xfrm>
            <a:off x="10993594" y="620667"/>
            <a:ext cx="194553" cy="3599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7870074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823" y="436462"/>
            <a:ext cx="3619197" cy="1618396"/>
          </a:xfrm>
        </p:spPr>
        <p:txBody>
          <a:bodyPr/>
          <a:lstStyle/>
          <a:p>
            <a:r>
              <a:rPr lang="en-US" sz="3600" dirty="0">
                <a:latin typeface="Tw Cen MT" panose="020B0602020104020603" pitchFamily="34" charset="0"/>
              </a:rPr>
              <a:t>Residency Information</a:t>
            </a:r>
          </a:p>
        </p:txBody>
      </p:sp>
      <p:sp>
        <p:nvSpPr>
          <p:cNvPr id="6" name="TextBox 5"/>
          <p:cNvSpPr txBox="1"/>
          <p:nvPr/>
        </p:nvSpPr>
        <p:spPr>
          <a:xfrm>
            <a:off x="210026" y="2399490"/>
            <a:ext cx="4435813" cy="29392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Residency Information</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answer all the residency questions carefully and accurately.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 this section you are certifying the answers to: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Washington Residency Certification – (WA High School Graduate)</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and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Certification Regarding Permanent Residency Application and Related Responsibilities</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Please read the descriptions carefully.  </a:t>
            </a:r>
          </a:p>
        </p:txBody>
      </p:sp>
      <p:pic>
        <p:nvPicPr>
          <p:cNvPr id="3" name="Picture 2"/>
          <p:cNvPicPr>
            <a:picLocks noChangeAspect="1"/>
          </p:cNvPicPr>
          <p:nvPr/>
        </p:nvPicPr>
        <p:blipFill>
          <a:blip r:embed="rId3"/>
          <a:stretch>
            <a:fillRect/>
          </a:stretch>
        </p:blipFill>
        <p:spPr>
          <a:xfrm>
            <a:off x="5088207" y="436463"/>
            <a:ext cx="6449641" cy="2552700"/>
          </a:xfrm>
          <a:prstGeom prst="rect">
            <a:avLst/>
          </a:prstGeom>
        </p:spPr>
      </p:pic>
      <p:sp>
        <p:nvSpPr>
          <p:cNvPr id="9" name="Oval 8"/>
          <p:cNvSpPr/>
          <p:nvPr/>
        </p:nvSpPr>
        <p:spPr>
          <a:xfrm>
            <a:off x="5063051" y="1047281"/>
            <a:ext cx="1274323" cy="3967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prstClr val="white"/>
              </a:solidFill>
              <a:effectLst/>
              <a:uLnTx/>
              <a:uFillTx/>
              <a:latin typeface="Segoe UI"/>
              <a:ea typeface="+mn-ea"/>
              <a:cs typeface="+mn-cs"/>
            </a:endParaRPr>
          </a:p>
        </p:txBody>
      </p:sp>
      <p:pic>
        <p:nvPicPr>
          <p:cNvPr id="5" name="Picture 4"/>
          <p:cNvPicPr>
            <a:picLocks noChangeAspect="1"/>
          </p:cNvPicPr>
          <p:nvPr/>
        </p:nvPicPr>
        <p:blipFill>
          <a:blip r:embed="rId4"/>
          <a:stretch>
            <a:fillRect/>
          </a:stretch>
        </p:blipFill>
        <p:spPr>
          <a:xfrm>
            <a:off x="6244046" y="2965845"/>
            <a:ext cx="5190307" cy="3739756"/>
          </a:xfrm>
          <a:prstGeom prst="rect">
            <a:avLst/>
          </a:prstGeom>
        </p:spPr>
      </p:pic>
      <p:sp>
        <p:nvSpPr>
          <p:cNvPr id="8" name="Right Arrow 7"/>
          <p:cNvSpPr/>
          <p:nvPr/>
        </p:nvSpPr>
        <p:spPr>
          <a:xfrm>
            <a:off x="2073434" y="5164183"/>
            <a:ext cx="4067117" cy="1184366"/>
          </a:xfrm>
          <a:prstGeom prst="rightArrow">
            <a:avLst/>
          </a:prstGeom>
          <a:solidFill>
            <a:schemeClr val="accent1">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 name="TextBox 6"/>
          <p:cNvSpPr txBox="1"/>
          <p:nvPr/>
        </p:nvSpPr>
        <p:spPr>
          <a:xfrm>
            <a:off x="2151017" y="5505098"/>
            <a:ext cx="35802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Choosing “I will not meet” will open questions for you to answer regarding DACA.</a:t>
            </a:r>
          </a:p>
        </p:txBody>
      </p:sp>
    </p:spTree>
    <p:extLst>
      <p:ext uri="{BB962C8B-B14F-4D97-AF65-F5344CB8AC3E}">
        <p14:creationId xmlns:p14="http://schemas.microsoft.com/office/powerpoint/2010/main" val="2090989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326" y="436463"/>
            <a:ext cx="3375357" cy="1618396"/>
          </a:xfrm>
        </p:spPr>
        <p:txBody>
          <a:bodyPr/>
          <a:lstStyle/>
          <a:p>
            <a:r>
              <a:rPr lang="en-US" sz="3600" dirty="0">
                <a:latin typeface="Tw Cen MT" panose="020B0602020104020603" pitchFamily="34" charset="0"/>
              </a:rPr>
              <a:t>Residency Information</a:t>
            </a:r>
          </a:p>
        </p:txBody>
      </p:sp>
      <p:sp>
        <p:nvSpPr>
          <p:cNvPr id="6" name="TextBox 5"/>
          <p:cNvSpPr txBox="1"/>
          <p:nvPr/>
        </p:nvSpPr>
        <p:spPr>
          <a:xfrm>
            <a:off x="210026" y="2399490"/>
            <a:ext cx="4435813" cy="33009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Residency Information</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answer all the residency questions carefully and accurately.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In this section you are certifying the answers to: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 will not meet House Bill 1079 conditions by the time I begin college</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and will need to compete the DACA question</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Note:</a:t>
            </a:r>
            <a:r>
              <a:rPr kumimoji="0" lang="en-US" sz="1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You will not get the DACA question if you answered “I certify that, by the time I begin college, I will have met all House Bill 1079 conditions above”.  </a:t>
            </a:r>
          </a:p>
        </p:txBody>
      </p:sp>
      <p:pic>
        <p:nvPicPr>
          <p:cNvPr id="4" name="Picture 3"/>
          <p:cNvPicPr>
            <a:picLocks noChangeAspect="1"/>
          </p:cNvPicPr>
          <p:nvPr/>
        </p:nvPicPr>
        <p:blipFill>
          <a:blip r:embed="rId3"/>
          <a:stretch>
            <a:fillRect/>
          </a:stretch>
        </p:blipFill>
        <p:spPr>
          <a:xfrm>
            <a:off x="5751796" y="992925"/>
            <a:ext cx="5579690" cy="5355635"/>
          </a:xfrm>
          <a:prstGeom prst="rect">
            <a:avLst/>
          </a:prstGeom>
        </p:spPr>
      </p:pic>
      <p:sp>
        <p:nvSpPr>
          <p:cNvPr id="9" name="Oval 8"/>
          <p:cNvSpPr/>
          <p:nvPr/>
        </p:nvSpPr>
        <p:spPr>
          <a:xfrm>
            <a:off x="5390607" y="3670742"/>
            <a:ext cx="5940879" cy="700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7689449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Dependency Determination</a:t>
            </a:r>
          </a:p>
        </p:txBody>
      </p:sp>
      <p:sp>
        <p:nvSpPr>
          <p:cNvPr id="6" name="TextBox 5"/>
          <p:cNvSpPr txBox="1"/>
          <p:nvPr/>
        </p:nvSpPr>
        <p:spPr>
          <a:xfrm>
            <a:off x="210026" y="2399490"/>
            <a:ext cx="4435813"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Dependency Determination</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answer all the residency questions carefully and accurately.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pic>
        <p:nvPicPr>
          <p:cNvPr id="7" name="Picture 6"/>
          <p:cNvPicPr>
            <a:picLocks noChangeAspect="1"/>
          </p:cNvPicPr>
          <p:nvPr/>
        </p:nvPicPr>
        <p:blipFill>
          <a:blip r:embed="rId3"/>
          <a:stretch>
            <a:fillRect/>
          </a:stretch>
        </p:blipFill>
        <p:spPr>
          <a:xfrm>
            <a:off x="4965292" y="359195"/>
            <a:ext cx="6901630" cy="2930628"/>
          </a:xfrm>
          <a:prstGeom prst="rect">
            <a:avLst/>
          </a:prstGeom>
        </p:spPr>
      </p:pic>
      <p:pic>
        <p:nvPicPr>
          <p:cNvPr id="12" name="Picture 11"/>
          <p:cNvPicPr>
            <a:picLocks noChangeAspect="1"/>
          </p:cNvPicPr>
          <p:nvPr/>
        </p:nvPicPr>
        <p:blipFill>
          <a:blip r:embed="rId4"/>
          <a:stretch>
            <a:fillRect/>
          </a:stretch>
        </p:blipFill>
        <p:spPr>
          <a:xfrm>
            <a:off x="6313510" y="3289823"/>
            <a:ext cx="5288555" cy="2148809"/>
          </a:xfrm>
          <a:prstGeom prst="rect">
            <a:avLst/>
          </a:prstGeom>
        </p:spPr>
      </p:pic>
      <p:pic>
        <p:nvPicPr>
          <p:cNvPr id="13" name="Picture 12"/>
          <p:cNvPicPr>
            <a:picLocks noChangeAspect="1"/>
          </p:cNvPicPr>
          <p:nvPr/>
        </p:nvPicPr>
        <p:blipFill>
          <a:blip r:embed="rId5"/>
          <a:stretch>
            <a:fillRect/>
          </a:stretch>
        </p:blipFill>
        <p:spPr>
          <a:xfrm>
            <a:off x="6313510" y="5554623"/>
            <a:ext cx="5424364" cy="527157"/>
          </a:xfrm>
          <a:prstGeom prst="rect">
            <a:avLst/>
          </a:prstGeom>
        </p:spPr>
      </p:pic>
      <p:sp>
        <p:nvSpPr>
          <p:cNvPr id="14" name="Oval 13"/>
          <p:cNvSpPr/>
          <p:nvPr/>
        </p:nvSpPr>
        <p:spPr>
          <a:xfrm>
            <a:off x="4748981" y="1676942"/>
            <a:ext cx="1474839" cy="3779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6682981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Dependency Determination</a:t>
            </a:r>
          </a:p>
        </p:txBody>
      </p:sp>
      <p:sp>
        <p:nvSpPr>
          <p:cNvPr id="6" name="TextBox 5"/>
          <p:cNvSpPr txBox="1"/>
          <p:nvPr/>
        </p:nvSpPr>
        <p:spPr>
          <a:xfrm>
            <a:off x="210026" y="2399490"/>
            <a:ext cx="4435813" cy="43550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SPECIAL CIRCUMSTANCES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If you are determined to be a “dependent”, you will be required to answer questions about your parents.  Most people will fall into this category.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You may be able to submit your application without parent information under special circumstances if you meet outlined criteria.  Your financial aid office will either approve or request for you to submit your parent information.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w Cen MT" panose="020B0602020104020603" pitchFamily="34" charset="0"/>
                <a:ea typeface="+mn-ea"/>
                <a:cs typeface="+mn-cs"/>
              </a:rPr>
              <a:t>Note:</a:t>
            </a:r>
            <a:r>
              <a:rPr kumimoji="0" lang="en-US" sz="1600" b="0" i="0" u="none" strike="noStrike" kern="1200" cap="none" spc="0" normalizeH="0" baseline="0" noProof="0" dirty="0">
                <a:ln>
                  <a:noFill/>
                </a:ln>
                <a:solidFill>
                  <a:srgbClr val="FF0000"/>
                </a:solidFill>
                <a:effectLst/>
                <a:uLnTx/>
                <a:uFillTx/>
                <a:latin typeface="Tw Cen MT" panose="020B0602020104020603" pitchFamily="34" charset="0"/>
                <a:ea typeface="+mn-ea"/>
                <a:cs typeface="+mn-cs"/>
              </a:rPr>
              <a:t>  Claiming special circumstances when you do not qualify may delay the processing of your application.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pic>
        <p:nvPicPr>
          <p:cNvPr id="3" name="Picture 2"/>
          <p:cNvPicPr>
            <a:picLocks noChangeAspect="1"/>
          </p:cNvPicPr>
          <p:nvPr/>
        </p:nvPicPr>
        <p:blipFill>
          <a:blip r:embed="rId3"/>
          <a:stretch>
            <a:fillRect/>
          </a:stretch>
        </p:blipFill>
        <p:spPr>
          <a:xfrm>
            <a:off x="5057679" y="1062446"/>
            <a:ext cx="6842856" cy="4465864"/>
          </a:xfrm>
          <a:prstGeom prst="rect">
            <a:avLst/>
          </a:prstGeom>
        </p:spPr>
      </p:pic>
      <p:pic>
        <p:nvPicPr>
          <p:cNvPr id="4" name="Picture 3" descr="New Beginners Group Lesson! | Magnolia Guita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06" y="2169251"/>
            <a:ext cx="782751" cy="782751"/>
          </a:xfrm>
          <a:prstGeom prst="rect">
            <a:avLst/>
          </a:prstGeom>
        </p:spPr>
      </p:pic>
      <p:sp>
        <p:nvSpPr>
          <p:cNvPr id="5" name="Rounded Rectangle 4"/>
          <p:cNvSpPr/>
          <p:nvPr/>
        </p:nvSpPr>
        <p:spPr>
          <a:xfrm>
            <a:off x="6548846" y="3108961"/>
            <a:ext cx="5146765" cy="766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27396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Student Income and Tax Data</a:t>
            </a:r>
          </a:p>
        </p:txBody>
      </p:sp>
      <p:sp>
        <p:nvSpPr>
          <p:cNvPr id="6" name="TextBox 5"/>
          <p:cNvSpPr txBox="1"/>
          <p:nvPr/>
        </p:nvSpPr>
        <p:spPr>
          <a:xfrm>
            <a:off x="542925" y="2551889"/>
            <a:ext cx="3724275" cy="2369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Student Income &amp; Tax Data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answer all questions as they relate to only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the student</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including additional income and federal benefits.  If the family receives food assistance or other assistance, those numbers will be captured in the parent section of the application. </a:t>
            </a:r>
          </a:p>
        </p:txBody>
      </p:sp>
      <p:pic>
        <p:nvPicPr>
          <p:cNvPr id="5" name="Picture 4"/>
          <p:cNvPicPr>
            <a:picLocks noChangeAspect="1"/>
          </p:cNvPicPr>
          <p:nvPr/>
        </p:nvPicPr>
        <p:blipFill>
          <a:blip r:embed="rId3"/>
          <a:stretch>
            <a:fillRect/>
          </a:stretch>
        </p:blipFill>
        <p:spPr>
          <a:xfrm>
            <a:off x="4915958" y="1343675"/>
            <a:ext cx="6891337" cy="4258361"/>
          </a:xfrm>
          <a:prstGeom prst="rect">
            <a:avLst/>
          </a:prstGeom>
        </p:spPr>
      </p:pic>
      <p:sp>
        <p:nvSpPr>
          <p:cNvPr id="11" name="Oval 10"/>
          <p:cNvSpPr/>
          <p:nvPr/>
        </p:nvSpPr>
        <p:spPr>
          <a:xfrm>
            <a:off x="4839758" y="2992378"/>
            <a:ext cx="1313392" cy="4804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2" name="Oval 11"/>
          <p:cNvSpPr/>
          <p:nvPr/>
        </p:nvSpPr>
        <p:spPr>
          <a:xfrm>
            <a:off x="11181381" y="1343675"/>
            <a:ext cx="153369" cy="3064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644591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351" t="4925" r="2942" b="1950"/>
          <a:stretch/>
        </p:blipFill>
        <p:spPr>
          <a:xfrm rot="397931" flipH="1">
            <a:off x="304748" y="1823514"/>
            <a:ext cx="2189617" cy="1992067"/>
          </a:xfrm>
          <a:prstGeom prst="rect">
            <a:avLst/>
          </a:prstGeom>
        </p:spPr>
      </p:pic>
      <p:sp>
        <p:nvSpPr>
          <p:cNvPr id="2" name="Title 1"/>
          <p:cNvSpPr>
            <a:spLocks noGrp="1"/>
          </p:cNvSpPr>
          <p:nvPr>
            <p:ph type="title"/>
          </p:nvPr>
        </p:nvSpPr>
        <p:spPr>
          <a:xfrm>
            <a:off x="1295400" y="255134"/>
            <a:ext cx="9479692" cy="1036850"/>
          </a:xfrm>
        </p:spPr>
        <p:txBody>
          <a:bodyPr anchor="b">
            <a:noAutofit/>
          </a:bodyPr>
          <a:lstStyle/>
          <a:p>
            <a:br>
              <a:rPr lang="en-US" sz="4800" dirty="0"/>
            </a:br>
            <a:r>
              <a:rPr lang="en-US" sz="4800" dirty="0"/>
              <a:t>Financial Aid As An Umbrella </a:t>
            </a:r>
          </a:p>
        </p:txBody>
      </p:sp>
      <p:graphicFrame>
        <p:nvGraphicFramePr>
          <p:cNvPr id="4" name="Diagram 3"/>
          <p:cNvGraphicFramePr/>
          <p:nvPr>
            <p:extLst>
              <p:ext uri="{D42A27DB-BD31-4B8C-83A1-F6EECF244321}">
                <p14:modId xmlns:p14="http://schemas.microsoft.com/office/powerpoint/2010/main" val="1805870234"/>
              </p:ext>
            </p:extLst>
          </p:nvPr>
        </p:nvGraphicFramePr>
        <p:xfrm>
          <a:off x="692537" y="3084962"/>
          <a:ext cx="10685417" cy="28247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9920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Parent Information</a:t>
            </a:r>
          </a:p>
        </p:txBody>
      </p:sp>
      <p:sp>
        <p:nvSpPr>
          <p:cNvPr id="6" name="TextBox 5"/>
          <p:cNvSpPr txBox="1"/>
          <p:nvPr/>
        </p:nvSpPr>
        <p:spPr>
          <a:xfrm>
            <a:off x="418290" y="2811293"/>
            <a:ext cx="4504535"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For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Parent Information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answer all questions as they relate to the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parent/s</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and all the people they are responsible for supporting.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pic>
        <p:nvPicPr>
          <p:cNvPr id="5" name="Picture 4"/>
          <p:cNvPicPr>
            <a:picLocks noChangeAspect="1"/>
          </p:cNvPicPr>
          <p:nvPr/>
        </p:nvPicPr>
        <p:blipFill>
          <a:blip r:embed="rId3"/>
          <a:stretch>
            <a:fillRect/>
          </a:stretch>
        </p:blipFill>
        <p:spPr>
          <a:xfrm>
            <a:off x="5046650" y="436463"/>
            <a:ext cx="6565523" cy="5764312"/>
          </a:xfrm>
          <a:prstGeom prst="rect">
            <a:avLst/>
          </a:prstGeom>
        </p:spPr>
      </p:pic>
      <p:sp>
        <p:nvSpPr>
          <p:cNvPr id="11" name="Oval 10"/>
          <p:cNvSpPr/>
          <p:nvPr/>
        </p:nvSpPr>
        <p:spPr>
          <a:xfrm>
            <a:off x="4922825" y="2363821"/>
            <a:ext cx="1274323" cy="4474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prstClr val="white"/>
              </a:solidFill>
              <a:effectLst/>
              <a:uLnTx/>
              <a:uFillTx/>
              <a:latin typeface="Segoe UI"/>
              <a:ea typeface="+mn-ea"/>
              <a:cs typeface="+mn-cs"/>
            </a:endParaRPr>
          </a:p>
        </p:txBody>
      </p:sp>
      <p:sp>
        <p:nvSpPr>
          <p:cNvPr id="12" name="Oval 11"/>
          <p:cNvSpPr/>
          <p:nvPr/>
        </p:nvSpPr>
        <p:spPr>
          <a:xfrm>
            <a:off x="10704274" y="436463"/>
            <a:ext cx="194553" cy="3599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011612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Tw Cen MT" panose="020B0602020104020603" pitchFamily="34" charset="0"/>
              </a:rPr>
              <a:t>Parent Information – No Parent SSN</a:t>
            </a:r>
          </a:p>
        </p:txBody>
      </p:sp>
      <p:sp>
        <p:nvSpPr>
          <p:cNvPr id="6" name="Right Arrow 5"/>
          <p:cNvSpPr/>
          <p:nvPr/>
        </p:nvSpPr>
        <p:spPr>
          <a:xfrm>
            <a:off x="359923" y="2398269"/>
            <a:ext cx="4562274" cy="3686783"/>
          </a:xfrm>
          <a:prstGeom prst="rightArrow">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If your parent/s do not have a Social Security Number enter all zeroes. </a:t>
            </a:r>
          </a:p>
        </p:txBody>
      </p:sp>
      <p:sp>
        <p:nvSpPr>
          <p:cNvPr id="7" name="TextBox 6"/>
          <p:cNvSpPr txBox="1"/>
          <p:nvPr/>
        </p:nvSpPr>
        <p:spPr>
          <a:xfrm>
            <a:off x="5658257" y="667907"/>
            <a:ext cx="5252936" cy="1538883"/>
          </a:xfrm>
          <a:prstGeom prst="rect">
            <a:avLst/>
          </a:prstGeom>
          <a:noFill/>
          <a:ln w="38100">
            <a:solidFill>
              <a:srgbClr val="1CBB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w Cen MT" panose="020B0602020104020603" pitchFamily="34" charset="0"/>
                <a:ea typeface="+mn-ea"/>
                <a:cs typeface="+mn-cs"/>
              </a:rPr>
              <a:t>IMPORTANT: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FF0000"/>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Parent/s </a:t>
            </a:r>
            <a:r>
              <a:rPr kumimoji="0" lang="en-US" sz="18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do not need </a:t>
            </a: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 Social Security Number for their child to apply for financial aid.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3" name="Picture 2"/>
          <p:cNvPicPr>
            <a:picLocks noChangeAspect="1"/>
          </p:cNvPicPr>
          <p:nvPr/>
        </p:nvPicPr>
        <p:blipFill>
          <a:blip r:embed="rId3"/>
          <a:stretch>
            <a:fillRect/>
          </a:stretch>
        </p:blipFill>
        <p:spPr>
          <a:xfrm>
            <a:off x="5267732" y="2471725"/>
            <a:ext cx="6371818" cy="4000512"/>
          </a:xfrm>
          <a:prstGeom prst="rect">
            <a:avLst/>
          </a:prstGeom>
        </p:spPr>
      </p:pic>
    </p:spTree>
    <p:extLst>
      <p:ext uri="{BB962C8B-B14F-4D97-AF65-F5344CB8AC3E}">
        <p14:creationId xmlns:p14="http://schemas.microsoft.com/office/powerpoint/2010/main" val="8444225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Parent Information</a:t>
            </a:r>
          </a:p>
        </p:txBody>
      </p:sp>
      <p:sp>
        <p:nvSpPr>
          <p:cNvPr id="6" name="TextBox 5"/>
          <p:cNvSpPr txBox="1"/>
          <p:nvPr/>
        </p:nvSpPr>
        <p:spPr>
          <a:xfrm>
            <a:off x="714885" y="2951639"/>
            <a:ext cx="3724275" cy="29392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For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Parent Information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answer all questions as they relate to the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parent/s</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If the family receives federal benefits such as Medicaid, SSI, food assistance, free or reduced price school lunch or any other assistance, those numbers will be captured on this page under the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Parents’ 2017 or 2018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Federal Benefits Information. </a:t>
            </a:r>
          </a:p>
        </p:txBody>
      </p:sp>
      <p:pic>
        <p:nvPicPr>
          <p:cNvPr id="3" name="Picture 2"/>
          <p:cNvPicPr>
            <a:picLocks noChangeAspect="1"/>
          </p:cNvPicPr>
          <p:nvPr/>
        </p:nvPicPr>
        <p:blipFill>
          <a:blip r:embed="rId3"/>
          <a:stretch>
            <a:fillRect/>
          </a:stretch>
        </p:blipFill>
        <p:spPr>
          <a:xfrm>
            <a:off x="4836685" y="436463"/>
            <a:ext cx="6120306" cy="2603666"/>
          </a:xfrm>
          <a:prstGeom prst="rect">
            <a:avLst/>
          </a:prstGeom>
        </p:spPr>
      </p:pic>
      <p:sp>
        <p:nvSpPr>
          <p:cNvPr id="9" name="Oval 8"/>
          <p:cNvSpPr/>
          <p:nvPr/>
        </p:nvSpPr>
        <p:spPr>
          <a:xfrm>
            <a:off x="10598514" y="436463"/>
            <a:ext cx="172418" cy="3206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prstClr val="white"/>
              </a:solidFill>
              <a:effectLst/>
              <a:uLnTx/>
              <a:uFillTx/>
              <a:latin typeface="Segoe UI"/>
              <a:ea typeface="+mn-ea"/>
              <a:cs typeface="+mn-cs"/>
            </a:endParaRPr>
          </a:p>
        </p:txBody>
      </p:sp>
      <p:sp>
        <p:nvSpPr>
          <p:cNvPr id="10" name="Oval 9"/>
          <p:cNvSpPr/>
          <p:nvPr/>
        </p:nvSpPr>
        <p:spPr>
          <a:xfrm>
            <a:off x="4792883" y="2248822"/>
            <a:ext cx="1313392" cy="3763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1" name="Picture 10"/>
          <p:cNvPicPr>
            <a:picLocks noChangeAspect="1"/>
          </p:cNvPicPr>
          <p:nvPr/>
        </p:nvPicPr>
        <p:blipFill>
          <a:blip r:embed="rId4"/>
          <a:stretch>
            <a:fillRect/>
          </a:stretch>
        </p:blipFill>
        <p:spPr>
          <a:xfrm>
            <a:off x="7895303" y="2248822"/>
            <a:ext cx="4159045" cy="4600910"/>
          </a:xfrm>
          <a:prstGeom prst="rect">
            <a:avLst/>
          </a:prstGeom>
        </p:spPr>
      </p:pic>
    </p:spTree>
    <p:extLst>
      <p:ext uri="{BB962C8B-B14F-4D97-AF65-F5344CB8AC3E}">
        <p14:creationId xmlns:p14="http://schemas.microsoft.com/office/powerpoint/2010/main" val="20036659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School Selection</a:t>
            </a:r>
          </a:p>
        </p:txBody>
      </p:sp>
      <p:sp>
        <p:nvSpPr>
          <p:cNvPr id="6" name="TextBox 5"/>
          <p:cNvSpPr txBox="1"/>
          <p:nvPr/>
        </p:nvSpPr>
        <p:spPr>
          <a:xfrm>
            <a:off x="542925" y="2551889"/>
            <a:ext cx="4077758" cy="35086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Select the schools you are considering attending, even if you haven’t applied or been accepted. You may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chose</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up to 10 schools</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This will allow you to get your financial aid application submitted to assist in meeting any financial aid priority deadlines schools might have in place.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If you don’t know what your housing plan will be, select “On Campus”. If you change your mind later, let the financial aid office know.</a:t>
            </a:r>
          </a:p>
        </p:txBody>
      </p:sp>
      <p:pic>
        <p:nvPicPr>
          <p:cNvPr id="5" name="Picture 4"/>
          <p:cNvPicPr>
            <a:picLocks noChangeAspect="1"/>
          </p:cNvPicPr>
          <p:nvPr/>
        </p:nvPicPr>
        <p:blipFill>
          <a:blip r:embed="rId3"/>
          <a:stretch>
            <a:fillRect/>
          </a:stretch>
        </p:blipFill>
        <p:spPr>
          <a:xfrm>
            <a:off x="4970628" y="380619"/>
            <a:ext cx="7045987" cy="5467626"/>
          </a:xfrm>
          <a:prstGeom prst="rect">
            <a:avLst/>
          </a:prstGeom>
        </p:spPr>
      </p:pic>
      <p:sp>
        <p:nvSpPr>
          <p:cNvPr id="11" name="Left Arrow 10"/>
          <p:cNvSpPr/>
          <p:nvPr/>
        </p:nvSpPr>
        <p:spPr>
          <a:xfrm>
            <a:off x="8013245" y="2151514"/>
            <a:ext cx="3100444" cy="1094566"/>
          </a:xfrm>
          <a:prstGeom prst="leftArrow">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If you want to live on campus, or don’t know what your housing plan will be yet, select “On Campus”</a:t>
            </a:r>
          </a:p>
        </p:txBody>
      </p:sp>
      <p:sp>
        <p:nvSpPr>
          <p:cNvPr id="12" name="Oval 11"/>
          <p:cNvSpPr/>
          <p:nvPr/>
        </p:nvSpPr>
        <p:spPr>
          <a:xfrm>
            <a:off x="4891605" y="2695946"/>
            <a:ext cx="1313392" cy="41848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7614475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Preview Application Responses</a:t>
            </a:r>
          </a:p>
        </p:txBody>
      </p:sp>
      <p:sp>
        <p:nvSpPr>
          <p:cNvPr id="6" name="TextBox 5"/>
          <p:cNvSpPr txBox="1"/>
          <p:nvPr/>
        </p:nvSpPr>
        <p:spPr>
          <a:xfrm>
            <a:off x="466725" y="2466975"/>
            <a:ext cx="4153958" cy="35086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Sign My Forms –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The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Preview My Forms</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section is an opportunity to review all your answers by clicking on the </a:t>
            </a:r>
            <a:r>
              <a:rPr kumimoji="0" lang="en-US" sz="1850" b="1" i="0" u="none" strike="noStrike" kern="1200" cap="none" spc="0" normalizeH="0" baseline="0" noProof="0" dirty="0">
                <a:ln>
                  <a:noFill/>
                </a:ln>
                <a:solidFill>
                  <a:srgbClr val="356DB1"/>
                </a:solidFill>
                <a:effectLst/>
                <a:uLnTx/>
                <a:uFillTx/>
                <a:latin typeface="Tw Cen MT" panose="020B0602020104020603" pitchFamily="34" charset="0"/>
                <a:ea typeface="+mn-ea"/>
                <a:cs typeface="+mn-cs"/>
              </a:rPr>
              <a:t>View Form</a:t>
            </a:r>
            <a:r>
              <a:rPr kumimoji="0" lang="en-US" sz="1850" b="0" i="0" u="none" strike="noStrike" kern="1200" cap="none" spc="0" normalizeH="0" baseline="0" noProof="0" dirty="0">
                <a:ln>
                  <a:noFill/>
                </a:ln>
                <a:solidFill>
                  <a:srgbClr val="1CBBF0"/>
                </a:solidFill>
                <a:effectLst/>
                <a:uLnTx/>
                <a:uFillTx/>
                <a:latin typeface="Tw Cen MT" panose="020B0602020104020603" pitchFamily="34" charset="0"/>
                <a:ea typeface="+mn-ea"/>
                <a:cs typeface="+mn-cs"/>
              </a:rPr>
              <a:t>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button. You </a:t>
            </a:r>
            <a:r>
              <a:rPr kumimoji="0" lang="en-US" sz="1850" b="1" i="0" u="sng" strike="noStrike" kern="1200" cap="none" spc="0" normalizeH="0" baseline="0" noProof="0" dirty="0">
                <a:ln>
                  <a:noFill/>
                </a:ln>
                <a:solidFill>
                  <a:prstClr val="black"/>
                </a:solidFill>
                <a:effectLst/>
                <a:uLnTx/>
                <a:uFillTx/>
                <a:latin typeface="Tw Cen MT" panose="020B0602020104020603" pitchFamily="34" charset="0"/>
                <a:ea typeface="+mn-ea"/>
                <a:cs typeface="+mn-cs"/>
              </a:rPr>
              <a:t>MUST</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open and preview this form before you can acknowledge that the information is true and correct.  The form will open in a separate tab. Once you have viewed it you can close the window, check the box acknowledging your information is true and correct, then click on the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Next</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button.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1" i="0" u="none" strike="noStrike" kern="1200" cap="none" spc="0" normalizeH="0" baseline="0" noProof="0" dirty="0">
              <a:ln>
                <a:noFill/>
              </a:ln>
              <a:solidFill>
                <a:prstClr val="black"/>
              </a:solidFill>
              <a:effectLst/>
              <a:uLnTx/>
              <a:uFillTx/>
              <a:latin typeface="Segoe UI"/>
              <a:ea typeface="+mn-ea"/>
              <a:cs typeface="+mn-cs"/>
            </a:endParaRPr>
          </a:p>
        </p:txBody>
      </p:sp>
      <p:pic>
        <p:nvPicPr>
          <p:cNvPr id="3" name="Picture 2"/>
          <p:cNvPicPr>
            <a:picLocks noChangeAspect="1"/>
          </p:cNvPicPr>
          <p:nvPr/>
        </p:nvPicPr>
        <p:blipFill>
          <a:blip r:embed="rId3"/>
          <a:stretch>
            <a:fillRect/>
          </a:stretch>
        </p:blipFill>
        <p:spPr>
          <a:xfrm>
            <a:off x="4729611" y="436463"/>
            <a:ext cx="7462389" cy="4033937"/>
          </a:xfrm>
          <a:prstGeom prst="rect">
            <a:avLst/>
          </a:prstGeom>
        </p:spPr>
      </p:pic>
      <p:sp>
        <p:nvSpPr>
          <p:cNvPr id="8" name="Oval 7"/>
          <p:cNvSpPr/>
          <p:nvPr/>
        </p:nvSpPr>
        <p:spPr>
          <a:xfrm>
            <a:off x="9256083" y="2325274"/>
            <a:ext cx="1274323" cy="4474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Oval 9"/>
          <p:cNvSpPr/>
          <p:nvPr/>
        </p:nvSpPr>
        <p:spPr>
          <a:xfrm>
            <a:off x="4680644" y="3400187"/>
            <a:ext cx="1274323" cy="4474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 name="Oval 10"/>
          <p:cNvSpPr/>
          <p:nvPr/>
        </p:nvSpPr>
        <p:spPr>
          <a:xfrm>
            <a:off x="6239944" y="2772746"/>
            <a:ext cx="251168" cy="2526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9453177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Electronic Signature</a:t>
            </a:r>
          </a:p>
        </p:txBody>
      </p:sp>
      <p:sp>
        <p:nvSpPr>
          <p:cNvPr id="6" name="TextBox 5"/>
          <p:cNvSpPr txBox="1"/>
          <p:nvPr/>
        </p:nvSpPr>
        <p:spPr>
          <a:xfrm>
            <a:off x="508315" y="2682210"/>
            <a:ext cx="3589552" cy="26545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Sign My Forms – Electronic Signature Consent &amp; Disclosures</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Please read disclosures and select the “</a:t>
            </a:r>
            <a:r>
              <a:rPr kumimoji="0" lang="en-US" sz="1850" b="0" i="1"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 consent to the use of an electronic signature option to complete and submit my application</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Then click on the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Next</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button.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1" i="0" u="none" strike="noStrike" kern="1200" cap="none" spc="0" normalizeH="0" baseline="0" noProof="0" dirty="0">
              <a:ln>
                <a:noFill/>
              </a:ln>
              <a:solidFill>
                <a:prstClr val="black"/>
              </a:solidFill>
              <a:effectLst/>
              <a:uLnTx/>
              <a:uFillTx/>
              <a:latin typeface="Segoe UI"/>
              <a:ea typeface="+mn-ea"/>
              <a:cs typeface="+mn-cs"/>
            </a:endParaRPr>
          </a:p>
        </p:txBody>
      </p:sp>
      <p:pic>
        <p:nvPicPr>
          <p:cNvPr id="3" name="Picture 2"/>
          <p:cNvPicPr>
            <a:picLocks noChangeAspect="1"/>
          </p:cNvPicPr>
          <p:nvPr/>
        </p:nvPicPr>
        <p:blipFill>
          <a:blip r:embed="rId3"/>
          <a:stretch>
            <a:fillRect/>
          </a:stretch>
        </p:blipFill>
        <p:spPr>
          <a:xfrm>
            <a:off x="4667033" y="355361"/>
            <a:ext cx="7299136" cy="4837527"/>
          </a:xfrm>
          <a:prstGeom prst="rect">
            <a:avLst/>
          </a:prstGeom>
        </p:spPr>
      </p:pic>
      <p:sp>
        <p:nvSpPr>
          <p:cNvPr id="8" name="Oval 7"/>
          <p:cNvSpPr/>
          <p:nvPr/>
        </p:nvSpPr>
        <p:spPr>
          <a:xfrm flipV="1">
            <a:off x="6226623" y="4242858"/>
            <a:ext cx="253200" cy="26140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Oval 9"/>
          <p:cNvSpPr/>
          <p:nvPr/>
        </p:nvSpPr>
        <p:spPr>
          <a:xfrm>
            <a:off x="4620683" y="3268990"/>
            <a:ext cx="1274323" cy="4474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8563008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Electronic Signature</a:t>
            </a:r>
          </a:p>
        </p:txBody>
      </p:sp>
      <p:sp>
        <p:nvSpPr>
          <p:cNvPr id="6" name="TextBox 5"/>
          <p:cNvSpPr txBox="1"/>
          <p:nvPr/>
        </p:nvSpPr>
        <p:spPr>
          <a:xfrm>
            <a:off x="508315" y="2682211"/>
            <a:ext cx="4112368" cy="33393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Sign My Forms – Electronic Signature Hardware &amp; Software Requirements</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Please read the system requirements and select the “</a:t>
            </a:r>
            <a:r>
              <a:rPr kumimoji="0" lang="en-US" sz="2000" b="0" i="1"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 acknowledge that my computer supports the recommended minimum hardware and software system requirements needed for conducting an electronic signature within this site.</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Then click on the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Next</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button.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1" i="0" u="none" strike="noStrike" kern="1200" cap="none" spc="0" normalizeH="0" baseline="0" noProof="0" dirty="0">
              <a:ln>
                <a:noFill/>
              </a:ln>
              <a:solidFill>
                <a:prstClr val="black"/>
              </a:solidFill>
              <a:effectLst/>
              <a:uLnTx/>
              <a:uFillTx/>
              <a:latin typeface="Segoe UI"/>
              <a:ea typeface="+mn-ea"/>
              <a:cs typeface="+mn-cs"/>
            </a:endParaRPr>
          </a:p>
        </p:txBody>
      </p:sp>
      <p:pic>
        <p:nvPicPr>
          <p:cNvPr id="4" name="Picture 3"/>
          <p:cNvPicPr>
            <a:picLocks noChangeAspect="1"/>
          </p:cNvPicPr>
          <p:nvPr/>
        </p:nvPicPr>
        <p:blipFill>
          <a:blip r:embed="rId3"/>
          <a:stretch>
            <a:fillRect/>
          </a:stretch>
        </p:blipFill>
        <p:spPr>
          <a:xfrm>
            <a:off x="4701716" y="436463"/>
            <a:ext cx="7350150" cy="4879249"/>
          </a:xfrm>
          <a:prstGeom prst="rect">
            <a:avLst/>
          </a:prstGeom>
        </p:spPr>
      </p:pic>
      <p:sp>
        <p:nvSpPr>
          <p:cNvPr id="8" name="Oval 7"/>
          <p:cNvSpPr/>
          <p:nvPr/>
        </p:nvSpPr>
        <p:spPr>
          <a:xfrm flipV="1">
            <a:off x="6299200" y="4124275"/>
            <a:ext cx="248356" cy="30096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Oval 9"/>
          <p:cNvSpPr/>
          <p:nvPr/>
        </p:nvSpPr>
        <p:spPr>
          <a:xfrm>
            <a:off x="4701716" y="3403358"/>
            <a:ext cx="1274323" cy="44747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9361516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600" dirty="0">
                <a:latin typeface="Tw Cen MT" panose="020B0602020104020603" pitchFamily="34" charset="0"/>
              </a:rPr>
              <a:t>Electronic Signature</a:t>
            </a:r>
          </a:p>
        </p:txBody>
      </p:sp>
      <p:sp>
        <p:nvSpPr>
          <p:cNvPr id="6" name="TextBox 5"/>
          <p:cNvSpPr txBox="1"/>
          <p:nvPr/>
        </p:nvSpPr>
        <p:spPr>
          <a:xfrm>
            <a:off x="508315" y="2682211"/>
            <a:ext cx="4112368" cy="32239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Sign My Forms – Electronic Signature Process</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Please read the disclosures you are certifying when electronically signing your application that state you are certifying the information you provided is true and correct. Name and password information entered must be exactly the same as when you created your account. Then click on the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Next</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button.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1" i="0" u="none" strike="noStrike" kern="1200" cap="none" spc="0" normalizeH="0" baseline="0" noProof="0" dirty="0">
              <a:ln>
                <a:noFill/>
              </a:ln>
              <a:solidFill>
                <a:prstClr val="black"/>
              </a:solidFill>
              <a:effectLst/>
              <a:uLnTx/>
              <a:uFillTx/>
              <a:latin typeface="Segoe UI"/>
              <a:ea typeface="+mn-ea"/>
              <a:cs typeface="+mn-cs"/>
            </a:endParaRPr>
          </a:p>
        </p:txBody>
      </p:sp>
      <p:pic>
        <p:nvPicPr>
          <p:cNvPr id="3" name="Picture 2"/>
          <p:cNvPicPr>
            <a:picLocks noChangeAspect="1"/>
          </p:cNvPicPr>
          <p:nvPr/>
        </p:nvPicPr>
        <p:blipFill>
          <a:blip r:embed="rId3"/>
          <a:stretch>
            <a:fillRect/>
          </a:stretch>
        </p:blipFill>
        <p:spPr>
          <a:xfrm>
            <a:off x="4900620" y="436463"/>
            <a:ext cx="7230665" cy="5907893"/>
          </a:xfrm>
          <a:prstGeom prst="rect">
            <a:avLst/>
          </a:prstGeom>
        </p:spPr>
      </p:pic>
      <p:sp>
        <p:nvSpPr>
          <p:cNvPr id="7" name="Oval 6"/>
          <p:cNvSpPr/>
          <p:nvPr/>
        </p:nvSpPr>
        <p:spPr>
          <a:xfrm>
            <a:off x="4900620" y="3390409"/>
            <a:ext cx="1274323" cy="4474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prstClr val="white"/>
              </a:solidFill>
              <a:effectLst/>
              <a:uLnTx/>
              <a:uFillTx/>
              <a:latin typeface="Segoe UI"/>
              <a:ea typeface="+mn-ea"/>
              <a:cs typeface="+mn-cs"/>
            </a:endParaRPr>
          </a:p>
        </p:txBody>
      </p:sp>
      <p:sp>
        <p:nvSpPr>
          <p:cNvPr id="10" name="Right Arrow 9"/>
          <p:cNvSpPr/>
          <p:nvPr/>
        </p:nvSpPr>
        <p:spPr>
          <a:xfrm>
            <a:off x="3957638" y="4708768"/>
            <a:ext cx="2217305" cy="1335551"/>
          </a:xfrm>
          <a:prstGeom prst="rightArrow">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anose="020B0602020104020603" pitchFamily="34" charset="0"/>
                <a:ea typeface="Times New Roman" panose="02020603050405020304" pitchFamily="18" charset="0"/>
                <a:cs typeface="Times New Roman" panose="02020603050405020304" pitchFamily="18" charset="0"/>
              </a:rPr>
              <a:t>Invite your parent to sign your application</a:t>
            </a:r>
            <a:endParaRPr kumimoji="0" lang="en-US" sz="1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4878707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400" dirty="0">
                <a:latin typeface="Tw Cen MT" panose="020B0602020104020603" pitchFamily="34" charset="0"/>
              </a:rPr>
              <a:t>Application Complete /  Incomplete</a:t>
            </a:r>
          </a:p>
        </p:txBody>
      </p:sp>
      <p:sp>
        <p:nvSpPr>
          <p:cNvPr id="6" name="TextBox 5"/>
          <p:cNvSpPr txBox="1"/>
          <p:nvPr/>
        </p:nvSpPr>
        <p:spPr>
          <a:xfrm>
            <a:off x="116732" y="2247090"/>
            <a:ext cx="4503951" cy="38395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Once you complete the electronic signature section, you will be redirected to the WASFA home site. If you are an </a:t>
            </a:r>
            <a:r>
              <a:rPr kumimoji="0" lang="en-US" sz="1850" b="0" i="0" u="none" strike="noStrike" kern="1200" cap="none" spc="0" normalizeH="0" baseline="0" noProof="0" dirty="0">
                <a:ln>
                  <a:noFill/>
                </a:ln>
                <a:solidFill>
                  <a:srgbClr val="00B0F0"/>
                </a:solidFill>
                <a:effectLst/>
                <a:uLnTx/>
                <a:uFillTx/>
                <a:latin typeface="Tw Cen MT" panose="020B0602020104020603" pitchFamily="34" charset="0"/>
                <a:ea typeface="+mn-ea"/>
                <a:cs typeface="+mn-cs"/>
              </a:rPr>
              <a:t>independent student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your application is complete and will be sent to your prospective schools. </a:t>
            </a:r>
            <a:r>
              <a:rPr kumimoji="0" lang="en-US" sz="180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YOU WILL NOT RECEIVE AN EMAIL CONFIRMATION.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If you are a </a:t>
            </a:r>
            <a:r>
              <a:rPr kumimoji="0" lang="en-US" sz="1850" b="0" i="0" u="none" strike="noStrike" kern="1200" cap="none" spc="0" normalizeH="0" baseline="0" noProof="0" dirty="0">
                <a:ln>
                  <a:noFill/>
                </a:ln>
                <a:solidFill>
                  <a:srgbClr val="00B0F0"/>
                </a:solidFill>
                <a:effectLst/>
                <a:uLnTx/>
                <a:uFillTx/>
                <a:latin typeface="Tw Cen MT" panose="020B0602020104020603" pitchFamily="34" charset="0"/>
                <a:ea typeface="+mn-ea"/>
                <a:cs typeface="+mn-cs"/>
              </a:rPr>
              <a:t>dependent student</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you will need to invite your parents to electronically sign your application. To invite a parent click on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button in the Actions column that is highlighted to the right. </a:t>
            </a:r>
          </a:p>
        </p:txBody>
      </p:sp>
      <p:pic>
        <p:nvPicPr>
          <p:cNvPr id="3" name="Picture 2"/>
          <p:cNvPicPr>
            <a:picLocks noChangeAspect="1"/>
          </p:cNvPicPr>
          <p:nvPr/>
        </p:nvPicPr>
        <p:blipFill>
          <a:blip r:embed="rId3"/>
          <a:stretch>
            <a:fillRect/>
          </a:stretch>
        </p:blipFill>
        <p:spPr>
          <a:xfrm>
            <a:off x="4751372" y="436463"/>
            <a:ext cx="7316803" cy="4749900"/>
          </a:xfrm>
          <a:prstGeom prst="rect">
            <a:avLst/>
          </a:prstGeom>
        </p:spPr>
      </p:pic>
      <p:sp>
        <p:nvSpPr>
          <p:cNvPr id="8" name="Oval 7"/>
          <p:cNvSpPr/>
          <p:nvPr/>
        </p:nvSpPr>
        <p:spPr>
          <a:xfrm>
            <a:off x="8527874" y="4345263"/>
            <a:ext cx="2400299" cy="50948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 name="Oval 10"/>
          <p:cNvSpPr/>
          <p:nvPr/>
        </p:nvSpPr>
        <p:spPr>
          <a:xfrm>
            <a:off x="11300624" y="4447606"/>
            <a:ext cx="357976" cy="29584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 name="Picture 4"/>
          <p:cNvPicPr>
            <a:picLocks noChangeAspect="1"/>
          </p:cNvPicPr>
          <p:nvPr/>
        </p:nvPicPr>
        <p:blipFill>
          <a:blip r:embed="rId4"/>
          <a:stretch>
            <a:fillRect/>
          </a:stretch>
        </p:blipFill>
        <p:spPr>
          <a:xfrm>
            <a:off x="548640" y="5126356"/>
            <a:ext cx="3348989" cy="286289"/>
          </a:xfrm>
          <a:prstGeom prst="rect">
            <a:avLst/>
          </a:prstGeom>
        </p:spPr>
      </p:pic>
    </p:spTree>
    <p:extLst>
      <p:ext uri="{BB962C8B-B14F-4D97-AF65-F5344CB8AC3E}">
        <p14:creationId xmlns:p14="http://schemas.microsoft.com/office/powerpoint/2010/main" val="25825629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400" dirty="0">
                <a:latin typeface="Tw Cen MT" panose="020B0602020104020603" pitchFamily="34" charset="0"/>
              </a:rPr>
              <a:t>Parent Signature Process</a:t>
            </a:r>
          </a:p>
        </p:txBody>
      </p:sp>
      <p:sp>
        <p:nvSpPr>
          <p:cNvPr id="6" name="TextBox 5"/>
          <p:cNvSpPr txBox="1"/>
          <p:nvPr/>
        </p:nvSpPr>
        <p:spPr>
          <a:xfrm>
            <a:off x="675658" y="2570940"/>
            <a:ext cx="3884389" cy="29392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Once you click on the </a:t>
            </a:r>
            <a:r>
              <a:rPr kumimoji="0" lang="en-US" sz="1850" b="0" i="0" u="none" strike="noStrike" kern="1200" cap="none" spc="0" normalizeH="0" baseline="0" noProof="0" dirty="0">
                <a:ln>
                  <a:noFill/>
                </a:ln>
                <a:solidFill>
                  <a:srgbClr val="00B050"/>
                </a:solidFill>
                <a:effectLst/>
                <a:uLnTx/>
                <a:uFillTx/>
                <a:latin typeface="Tw Cen MT" panose="020B0602020104020603" pitchFamily="34" charset="0"/>
                <a:ea typeface="+mn-ea"/>
                <a:cs typeface="+mn-cs"/>
              </a:rPr>
              <a:t>“</a:t>
            </a:r>
            <a:r>
              <a:rPr kumimoji="0" lang="en-US" sz="1850" b="0" i="1" u="none" strike="noStrike" kern="1200" cap="none" spc="0" normalizeH="0" baseline="0" noProof="0" dirty="0">
                <a:ln>
                  <a:noFill/>
                </a:ln>
                <a:solidFill>
                  <a:srgbClr val="00B050"/>
                </a:solidFill>
                <a:effectLst/>
                <a:uLnTx/>
                <a:uFillTx/>
                <a:latin typeface="Tw Cen MT" panose="020B0602020104020603" pitchFamily="34" charset="0"/>
                <a:ea typeface="+mn-ea"/>
                <a:cs typeface="+mn-cs"/>
              </a:rPr>
              <a:t>invite a parent to sign an application</a:t>
            </a:r>
            <a:r>
              <a:rPr kumimoji="0" lang="en-US" sz="1850" b="0" i="0" u="none" strike="noStrike" kern="1200" cap="none" spc="0" normalizeH="0" baseline="0" noProof="0" dirty="0">
                <a:ln>
                  <a:noFill/>
                </a:ln>
                <a:solidFill>
                  <a:srgbClr val="00B050"/>
                </a:solidFill>
                <a:effectLst/>
                <a:uLnTx/>
                <a:uFillTx/>
                <a:latin typeface="Tw Cen MT" panose="020B0602020104020603" pitchFamily="34" charset="0"/>
                <a:ea typeface="+mn-ea"/>
                <a:cs typeface="+mn-cs"/>
              </a:rPr>
              <a:t>”</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button in the Actions column, it will bring up your parent choices. Choose </a:t>
            </a:r>
            <a:r>
              <a:rPr kumimoji="0" lang="en-US" sz="1850" b="1"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only one parent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and make sure their email address is correct.  If necessary, correct or update the email address, then click on the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Save and Continue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button.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Segoe UI"/>
              <a:ea typeface="+mn-ea"/>
              <a:cs typeface="+mn-cs"/>
            </a:endParaRPr>
          </a:p>
        </p:txBody>
      </p:sp>
      <p:sp>
        <p:nvSpPr>
          <p:cNvPr id="3" name="TextBox 2"/>
          <p:cNvSpPr txBox="1"/>
          <p:nvPr/>
        </p:nvSpPr>
        <p:spPr>
          <a:xfrm>
            <a:off x="5729592" y="3842426"/>
            <a:ext cx="5252936" cy="2159540"/>
          </a:xfrm>
          <a:prstGeom prst="rect">
            <a:avLst/>
          </a:prstGeom>
          <a:noFill/>
          <a:ln w="38100">
            <a:solidFill>
              <a:srgbClr val="1CBBF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Tw Cen MT" panose="020B0602020104020603" pitchFamily="34" charset="0"/>
                <a:ea typeface="+mn-ea"/>
                <a:cs typeface="+mn-cs"/>
              </a:rPr>
              <a:t>IMPORTANT: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1" i="0" u="sng" strike="noStrike" kern="1200" cap="none" spc="0" normalizeH="0" baseline="0" noProof="0" dirty="0">
              <a:ln>
                <a:noFill/>
              </a:ln>
              <a:solidFill>
                <a:srgbClr val="FF0000"/>
              </a:solidFill>
              <a:effectLst/>
              <a:uLnTx/>
              <a:uFillTx/>
              <a:latin typeface="Tw Cen MT" panose="020B06020201040206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The parent email address </a:t>
            </a:r>
            <a:r>
              <a:rPr kumimoji="0" lang="en-US" sz="1800" b="1" i="0" u="sng" strike="noStrike" kern="1200" cap="none" spc="0" normalizeH="0" baseline="0" noProof="0" dirty="0">
                <a:ln>
                  <a:noFill/>
                </a:ln>
                <a:solidFill>
                  <a:prstClr val="black"/>
                </a:solidFill>
                <a:effectLst/>
                <a:uLnTx/>
                <a:uFillTx/>
                <a:latin typeface="Tw Cen MT" panose="020B0602020104020603" pitchFamily="34" charset="0"/>
                <a:ea typeface="+mn-ea"/>
                <a:cs typeface="+mn-cs"/>
              </a:rPr>
              <a:t>cannot</a:t>
            </a: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be the same email address the student used to create the account, and the parent </a:t>
            </a:r>
            <a:r>
              <a:rPr kumimoji="0" lang="en-US" sz="1800" b="1" i="0" u="sng" strike="noStrike" kern="1200" cap="none" spc="0" normalizeH="0" baseline="0" noProof="0" dirty="0">
                <a:ln>
                  <a:noFill/>
                </a:ln>
                <a:solidFill>
                  <a:prstClr val="black"/>
                </a:solidFill>
                <a:effectLst/>
                <a:uLnTx/>
                <a:uFillTx/>
                <a:latin typeface="Tw Cen MT" panose="020B0602020104020603" pitchFamily="34" charset="0"/>
                <a:ea typeface="+mn-ea"/>
                <a:cs typeface="+mn-cs"/>
              </a:rPr>
              <a:t>must</a:t>
            </a:r>
            <a:r>
              <a:rPr kumimoji="0" lang="en-US" sz="18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use this email address to create their parent account to be able to sign and submit the student’s application. </a:t>
            </a:r>
          </a:p>
        </p:txBody>
      </p:sp>
      <p:pic>
        <p:nvPicPr>
          <p:cNvPr id="4" name="Picture 3"/>
          <p:cNvPicPr>
            <a:picLocks noChangeAspect="1"/>
          </p:cNvPicPr>
          <p:nvPr/>
        </p:nvPicPr>
        <p:blipFill>
          <a:blip r:embed="rId3"/>
          <a:stretch>
            <a:fillRect/>
          </a:stretch>
        </p:blipFill>
        <p:spPr>
          <a:xfrm>
            <a:off x="4858226" y="436462"/>
            <a:ext cx="7244198" cy="2890211"/>
          </a:xfrm>
          <a:prstGeom prst="rect">
            <a:avLst/>
          </a:prstGeom>
        </p:spPr>
      </p:pic>
      <p:sp>
        <p:nvSpPr>
          <p:cNvPr id="8" name="Oval 7"/>
          <p:cNvSpPr/>
          <p:nvPr/>
        </p:nvSpPr>
        <p:spPr>
          <a:xfrm>
            <a:off x="10468886" y="2833550"/>
            <a:ext cx="1633538" cy="673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097519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sz="4800" dirty="0">
                <a:latin typeface="Tw Cen MT Condensed Extra Bold" panose="020B0803020202020204" pitchFamily="34" charset="0"/>
              </a:rPr>
            </a:br>
            <a:r>
              <a:rPr lang="en-US" sz="4800" dirty="0">
                <a:latin typeface="Tw Cen MT Condensed Extra Bold" panose="020B0803020202020204" pitchFamily="34" charset="0"/>
              </a:rPr>
              <a:t>Federal Financial Aid Programs</a:t>
            </a: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3473863463"/>
              </p:ext>
            </p:extLst>
          </p:nvPr>
        </p:nvGraphicFramePr>
        <p:xfrm>
          <a:off x="1139190" y="2474642"/>
          <a:ext cx="5121910" cy="34181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9151" y="3093235"/>
            <a:ext cx="4027449" cy="1892901"/>
          </a:xfrm>
          <a:prstGeom prst="rect">
            <a:avLst/>
          </a:prstGeom>
        </p:spPr>
      </p:pic>
    </p:spTree>
    <p:extLst>
      <p:ext uri="{BB962C8B-B14F-4D97-AF65-F5344CB8AC3E}">
        <p14:creationId xmlns:p14="http://schemas.microsoft.com/office/powerpoint/2010/main" val="315547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3150" y="436463"/>
            <a:ext cx="3547533" cy="1618396"/>
          </a:xfrm>
        </p:spPr>
        <p:txBody>
          <a:bodyPr/>
          <a:lstStyle/>
          <a:p>
            <a:r>
              <a:rPr lang="en-US" sz="3400" dirty="0">
                <a:latin typeface="Tw Cen MT" panose="020B0602020104020603" pitchFamily="34" charset="0"/>
              </a:rPr>
              <a:t>Confirm Parent Selection</a:t>
            </a:r>
          </a:p>
        </p:txBody>
      </p:sp>
      <p:sp>
        <p:nvSpPr>
          <p:cNvPr id="6" name="TextBox 5"/>
          <p:cNvSpPr txBox="1"/>
          <p:nvPr/>
        </p:nvSpPr>
        <p:spPr>
          <a:xfrm>
            <a:off x="675658" y="2570940"/>
            <a:ext cx="3884389" cy="26545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Once you click on the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Save and Continue </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button, it will ask to confirm your parent selection. Check the box confirming your parent selection, make sure the email address is correct, and click on the </a:t>
            </a:r>
            <a:r>
              <a:rPr kumimoji="0" lang="en-US" sz="1850" b="1" i="0" u="none" strike="noStrike" kern="1200" cap="none" spc="0" normalizeH="0" baseline="0" noProof="0" dirty="0">
                <a:ln>
                  <a:noFill/>
                </a:ln>
                <a:solidFill>
                  <a:srgbClr val="16A751"/>
                </a:solidFill>
                <a:effectLst/>
                <a:uLnTx/>
                <a:uFillTx/>
                <a:latin typeface="Tw Cen MT" panose="020B0602020104020603" pitchFamily="34" charset="0"/>
                <a:ea typeface="+mn-ea"/>
                <a:cs typeface="+mn-cs"/>
              </a:rPr>
              <a:t>Generate Portal Access and E-Signature Email</a:t>
            </a:r>
            <a:r>
              <a:rPr kumimoji="0" lang="en-US" sz="185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50" b="0" i="0" u="none" strike="noStrike" kern="1200" cap="none" spc="0" normalizeH="0" baseline="0" noProof="0" dirty="0">
              <a:ln>
                <a:noFill/>
              </a:ln>
              <a:solidFill>
                <a:prstClr val="black"/>
              </a:solidFill>
              <a:effectLst/>
              <a:uLnTx/>
              <a:uFillTx/>
              <a:latin typeface="Segoe UI"/>
              <a:ea typeface="+mn-ea"/>
              <a:cs typeface="+mn-cs"/>
            </a:endParaRPr>
          </a:p>
        </p:txBody>
      </p:sp>
      <p:pic>
        <p:nvPicPr>
          <p:cNvPr id="4" name="Picture 3"/>
          <p:cNvPicPr>
            <a:picLocks noChangeAspect="1"/>
          </p:cNvPicPr>
          <p:nvPr/>
        </p:nvPicPr>
        <p:blipFill>
          <a:blip r:embed="rId3"/>
          <a:stretch>
            <a:fillRect/>
          </a:stretch>
        </p:blipFill>
        <p:spPr>
          <a:xfrm>
            <a:off x="4560047" y="2278206"/>
            <a:ext cx="7223458" cy="2369994"/>
          </a:xfrm>
          <a:prstGeom prst="rect">
            <a:avLst/>
          </a:prstGeom>
        </p:spPr>
      </p:pic>
      <p:sp>
        <p:nvSpPr>
          <p:cNvPr id="8" name="Oval 7"/>
          <p:cNvSpPr/>
          <p:nvPr/>
        </p:nvSpPr>
        <p:spPr>
          <a:xfrm>
            <a:off x="8364325" y="4068542"/>
            <a:ext cx="3524250" cy="67377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 name="Rectangle 4"/>
          <p:cNvSpPr/>
          <p:nvPr/>
        </p:nvSpPr>
        <p:spPr>
          <a:xfrm>
            <a:off x="6457361" y="3431358"/>
            <a:ext cx="933254" cy="113120"/>
          </a:xfrm>
          <a:prstGeom prst="rect">
            <a:avLst/>
          </a:prstGeom>
          <a:solidFill>
            <a:srgbClr val="ADADA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0" name="Oval 9"/>
          <p:cNvSpPr/>
          <p:nvPr/>
        </p:nvSpPr>
        <p:spPr>
          <a:xfrm>
            <a:off x="4751110" y="3847888"/>
            <a:ext cx="245096" cy="2545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043945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7591165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normAutofit/>
          </a:bodyPr>
          <a:lstStyle/>
          <a:p>
            <a:r>
              <a:rPr lang="en-US" sz="4000" dirty="0">
                <a:latin typeface="+mj-lt"/>
              </a:rPr>
              <a:t>WASFA Next Steps</a:t>
            </a:r>
          </a:p>
        </p:txBody>
      </p:sp>
    </p:spTree>
    <p:extLst>
      <p:ext uri="{BB962C8B-B14F-4D97-AF65-F5344CB8AC3E}">
        <p14:creationId xmlns:p14="http://schemas.microsoft.com/office/powerpoint/2010/main" val="377802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507564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normAutofit/>
          </a:bodyPr>
          <a:lstStyle/>
          <a:p>
            <a:r>
              <a:rPr lang="en-US" sz="4000" dirty="0"/>
              <a:t>Best Practices and Next Steps</a:t>
            </a:r>
          </a:p>
        </p:txBody>
      </p:sp>
    </p:spTree>
    <p:extLst>
      <p:ext uri="{BB962C8B-B14F-4D97-AF65-F5344CB8AC3E}">
        <p14:creationId xmlns:p14="http://schemas.microsoft.com/office/powerpoint/2010/main" val="356292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DCB23-68EA-4B22-96E1-1F5230135F1F}"/>
              </a:ext>
            </a:extLst>
          </p:cNvPr>
          <p:cNvSpPr>
            <a:spLocks noGrp="1"/>
          </p:cNvSpPr>
          <p:nvPr>
            <p:ph type="title"/>
          </p:nvPr>
        </p:nvSpPr>
        <p:spPr/>
        <p:txBody>
          <a:bodyPr>
            <a:normAutofit/>
          </a:bodyPr>
          <a:lstStyle/>
          <a:p>
            <a:r>
              <a:rPr lang="en-US" sz="4800" dirty="0"/>
              <a:t>Trainer/Navigator vs. Expert </a:t>
            </a:r>
          </a:p>
        </p:txBody>
      </p:sp>
      <p:pic>
        <p:nvPicPr>
          <p:cNvPr id="1026" name="Picture 2" descr="Image result for not an expert">
            <a:extLst>
              <a:ext uri="{FF2B5EF4-FFF2-40B4-BE49-F238E27FC236}">
                <a16:creationId xmlns:a16="http://schemas.microsoft.com/office/drawing/2014/main" id="{6B4D867F-8F94-45F4-B37D-74046A8A9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 y="2011680"/>
            <a:ext cx="3715294" cy="4334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 can help">
            <a:extLst>
              <a:ext uri="{FF2B5EF4-FFF2-40B4-BE49-F238E27FC236}">
                <a16:creationId xmlns:a16="http://schemas.microsoft.com/office/drawing/2014/main" id="{0EF75032-C207-4970-9C10-9D7844C372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3486" y="2628602"/>
            <a:ext cx="4393017" cy="30165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8AAB2B-C244-49E2-8375-B159A3E5DCB5}"/>
              </a:ext>
            </a:extLst>
          </p:cNvPr>
          <p:cNvSpPr txBox="1"/>
          <p:nvPr/>
        </p:nvSpPr>
        <p:spPr>
          <a:xfrm>
            <a:off x="5140960" y="3429000"/>
            <a:ext cx="2235200" cy="707886"/>
          </a:xfrm>
          <a:prstGeom prst="rect">
            <a:avLst/>
          </a:prstGeom>
          <a:noFill/>
        </p:spPr>
        <p:txBody>
          <a:bodyPr wrap="square" rtlCol="0">
            <a:spAutoFit/>
          </a:bodyPr>
          <a:lstStyle/>
          <a:p>
            <a:r>
              <a:rPr lang="en-US" sz="4000" dirty="0">
                <a:latin typeface="+mj-lt"/>
              </a:rPr>
              <a:t>But …</a:t>
            </a:r>
          </a:p>
        </p:txBody>
      </p:sp>
    </p:spTree>
    <p:extLst>
      <p:ext uri="{BB962C8B-B14F-4D97-AF65-F5344CB8AC3E}">
        <p14:creationId xmlns:p14="http://schemas.microsoft.com/office/powerpoint/2010/main" val="93374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Resource: 12th Year Campaign</a:t>
            </a:r>
          </a:p>
        </p:txBody>
      </p:sp>
      <p:sp>
        <p:nvSpPr>
          <p:cNvPr id="5" name="Slide Number Placeholder 4"/>
          <p:cNvSpPr>
            <a:spLocks noGrp="1"/>
          </p:cNvSpPr>
          <p:nvPr>
            <p:ph type="sldNum" sz="quarter" idx="4294967295"/>
          </p:nvPr>
        </p:nvSpPr>
        <p:spPr/>
        <p:txBody>
          <a:bodyPr/>
          <a:lstStyle/>
          <a:p>
            <a:fld id="{9CD8D479-8942-46E8-A226-A4E01F7A105C}" type="slidenum">
              <a:rPr lang="en-US" smtClean="0"/>
              <a:t>94</a:t>
            </a:fld>
            <a:endParaRPr lang="en-US"/>
          </a:p>
        </p:txBody>
      </p:sp>
      <p:sp>
        <p:nvSpPr>
          <p:cNvPr id="13" name="TextBox 12"/>
          <p:cNvSpPr txBox="1"/>
          <p:nvPr/>
        </p:nvSpPr>
        <p:spPr>
          <a:xfrm>
            <a:off x="295619" y="6309238"/>
            <a:ext cx="11600761" cy="738664"/>
          </a:xfrm>
          <a:prstGeom prst="rect">
            <a:avLst/>
          </a:prstGeom>
          <a:noFill/>
        </p:spPr>
        <p:txBody>
          <a:bodyPr wrap="square" rtlCol="0">
            <a:spAutoFit/>
          </a:bodyPr>
          <a:lstStyle/>
          <a:p>
            <a:pPr algn="ctr"/>
            <a:r>
              <a:rPr lang="en-US" sz="2400" dirty="0">
                <a:latin typeface="Tw Cen MT" panose="020B0602020104020603" pitchFamily="34" charset="0"/>
              </a:rPr>
              <a:t>www.readysetgrad.org/12thyear</a:t>
            </a:r>
            <a:endParaRPr lang="en-US" sz="2400" u="sng" dirty="0">
              <a:latin typeface="Tw Cen MT" panose="020B0602020104020603" pitchFamily="34" charset="0"/>
            </a:endParaRPr>
          </a:p>
          <a:p>
            <a:endParaRPr lang="en-US" dirty="0">
              <a:latin typeface="Century Gothic" panose="020B050202020202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38305252"/>
              </p:ext>
            </p:extLst>
          </p:nvPr>
        </p:nvGraphicFramePr>
        <p:xfrm>
          <a:off x="613673" y="2226365"/>
          <a:ext cx="7629180" cy="4082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2600" y="2765528"/>
            <a:ext cx="2029759" cy="2235233"/>
          </a:xfrm>
          <a:prstGeom prst="rect">
            <a:avLst/>
          </a:prstGeom>
        </p:spPr>
      </p:pic>
    </p:spTree>
    <p:extLst>
      <p:ext uri="{BB962C8B-B14F-4D97-AF65-F5344CB8AC3E}">
        <p14:creationId xmlns:p14="http://schemas.microsoft.com/office/powerpoint/2010/main" val="366792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Resource: Student Loan Advocate </a:t>
            </a:r>
          </a:p>
        </p:txBody>
      </p:sp>
      <p:sp>
        <p:nvSpPr>
          <p:cNvPr id="5" name="Slide Number Placeholder 4"/>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800" b="0" i="0" u="none" strike="noStrike" kern="1200" cap="none" spc="0" normalizeH="0" baseline="0" noProof="0" smtClean="0">
                <a:ln>
                  <a:noFill/>
                </a:ln>
                <a:solidFill>
                  <a:srgbClr val="3F3F3F"/>
                </a:solidFill>
                <a:effectLst/>
                <a:uLnTx/>
                <a:uFillTx/>
                <a:latin typeface="Rockwell" panose="020606030202050204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1200" cap="none" spc="0" normalizeH="0" baseline="0" noProof="0">
              <a:ln>
                <a:noFill/>
              </a:ln>
              <a:solidFill>
                <a:srgbClr val="3F3F3F"/>
              </a:solidFill>
              <a:effectLst/>
              <a:uLnTx/>
              <a:uFillTx/>
              <a:latin typeface="Rockwell" panose="02060603020205020403"/>
              <a:ea typeface="+mn-ea"/>
              <a:cs typeface="+mn-cs"/>
            </a:endParaRPr>
          </a:p>
        </p:txBody>
      </p:sp>
      <p:graphicFrame>
        <p:nvGraphicFramePr>
          <p:cNvPr id="7" name="Content Placeholder 6"/>
          <p:cNvGraphicFramePr>
            <a:graphicFrameLocks noGrp="1"/>
          </p:cNvGraphicFramePr>
          <p:nvPr>
            <p:ph idx="1"/>
            <p:extLst/>
          </p:nvPr>
        </p:nvGraphicFramePr>
        <p:xfrm>
          <a:off x="613673" y="1813303"/>
          <a:ext cx="10994558" cy="4495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679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04ED-F86F-48A8-94E9-129B94A75CA3}"/>
              </a:ext>
            </a:extLst>
          </p:cNvPr>
          <p:cNvSpPr>
            <a:spLocks noGrp="1"/>
          </p:cNvSpPr>
          <p:nvPr>
            <p:ph type="title"/>
          </p:nvPr>
        </p:nvSpPr>
        <p:spPr/>
        <p:txBody>
          <a:bodyPr>
            <a:normAutofit/>
          </a:bodyPr>
          <a:lstStyle/>
          <a:p>
            <a:r>
              <a:rPr lang="en-US" sz="4400" dirty="0"/>
              <a:t>Introducing Otter!</a:t>
            </a:r>
          </a:p>
        </p:txBody>
      </p:sp>
      <p:sp>
        <p:nvSpPr>
          <p:cNvPr id="3" name="Content Placeholder 2">
            <a:extLst>
              <a:ext uri="{FF2B5EF4-FFF2-40B4-BE49-F238E27FC236}">
                <a16:creationId xmlns:a16="http://schemas.microsoft.com/office/drawing/2014/main" id="{72E174AB-080F-4972-9464-6644659D36E8}"/>
              </a:ext>
            </a:extLst>
          </p:cNvPr>
          <p:cNvSpPr>
            <a:spLocks noGrp="1"/>
          </p:cNvSpPr>
          <p:nvPr>
            <p:ph idx="1"/>
          </p:nvPr>
        </p:nvSpPr>
        <p:spPr>
          <a:xfrm>
            <a:off x="912222" y="1976848"/>
            <a:ext cx="5418909" cy="4343400"/>
          </a:xfrm>
        </p:spPr>
        <p:txBody>
          <a:bodyPr>
            <a:normAutofit/>
          </a:bodyPr>
          <a:lstStyle/>
          <a:p>
            <a:pPr fontAlgn="base"/>
            <a:r>
              <a:rPr lang="en-US" sz="2800" dirty="0" err="1">
                <a:latin typeface="+mj-lt"/>
              </a:rPr>
              <a:t>Otterbot</a:t>
            </a:r>
            <a:r>
              <a:rPr lang="en-US" sz="2800" dirty="0">
                <a:latin typeface="+mj-lt"/>
              </a:rPr>
              <a:t> is a free texting service designed to help Washington high school seniors navigate financial aid for college and career education. </a:t>
            </a:r>
          </a:p>
          <a:p>
            <a:pPr fontAlgn="base"/>
            <a:r>
              <a:rPr lang="en-US" sz="2800" dirty="0">
                <a:latin typeface="+mj-lt"/>
              </a:rPr>
              <a:t>Students can access </a:t>
            </a:r>
            <a:r>
              <a:rPr lang="en-US" sz="2800" dirty="0" err="1">
                <a:latin typeface="+mj-lt"/>
              </a:rPr>
              <a:t>Otterbot</a:t>
            </a:r>
            <a:r>
              <a:rPr lang="en-US" sz="2800" dirty="0">
                <a:latin typeface="+mj-lt"/>
              </a:rPr>
              <a:t> via text message 24 hours a day, seven days a week by texting</a:t>
            </a:r>
            <a:br>
              <a:rPr lang="en-US" sz="2800" dirty="0">
                <a:latin typeface="+mj-lt"/>
              </a:rPr>
            </a:br>
            <a:r>
              <a:rPr lang="en-US" sz="2800" dirty="0">
                <a:latin typeface="+mj-lt"/>
              </a:rPr>
              <a:t>"</a:t>
            </a:r>
            <a:r>
              <a:rPr lang="en-US" sz="2800" b="1" dirty="0">
                <a:latin typeface="+mj-lt"/>
              </a:rPr>
              <a:t>Hi Otter</a:t>
            </a:r>
            <a:r>
              <a:rPr lang="en-US" sz="2800" dirty="0">
                <a:latin typeface="+mj-lt"/>
              </a:rPr>
              <a:t>" to </a:t>
            </a:r>
            <a:r>
              <a:rPr lang="en-US" sz="2800" b="1" dirty="0">
                <a:latin typeface="+mj-lt"/>
              </a:rPr>
              <a:t>360-928-7281</a:t>
            </a:r>
            <a:r>
              <a:rPr lang="en-US" sz="2800" dirty="0">
                <a:latin typeface="+mj-lt"/>
              </a:rPr>
              <a:t>.</a:t>
            </a:r>
          </a:p>
        </p:txBody>
      </p:sp>
      <p:pic>
        <p:nvPicPr>
          <p:cNvPr id="1026" name="Picture 2" descr="Image result for cell phone texting">
            <a:extLst>
              <a:ext uri="{FF2B5EF4-FFF2-40B4-BE49-F238E27FC236}">
                <a16:creationId xmlns:a16="http://schemas.microsoft.com/office/drawing/2014/main" id="{BD0D3646-B113-4653-9E99-4C4BC8499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08" b="24244"/>
          <a:stretch/>
        </p:blipFill>
        <p:spPr bwMode="auto">
          <a:xfrm>
            <a:off x="6745939" y="2644048"/>
            <a:ext cx="5097194" cy="237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1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E04ED-F86F-48A8-94E9-129B94A75CA3}"/>
              </a:ext>
            </a:extLst>
          </p:cNvPr>
          <p:cNvSpPr>
            <a:spLocks noGrp="1"/>
          </p:cNvSpPr>
          <p:nvPr>
            <p:ph type="title"/>
          </p:nvPr>
        </p:nvSpPr>
        <p:spPr/>
        <p:txBody>
          <a:bodyPr>
            <a:normAutofit/>
          </a:bodyPr>
          <a:lstStyle/>
          <a:p>
            <a:r>
              <a:rPr lang="en-US" sz="4400" dirty="0"/>
              <a:t>Introducing Otter!</a:t>
            </a:r>
          </a:p>
        </p:txBody>
      </p:sp>
      <p:sp>
        <p:nvSpPr>
          <p:cNvPr id="3" name="Content Placeholder 2">
            <a:extLst>
              <a:ext uri="{FF2B5EF4-FFF2-40B4-BE49-F238E27FC236}">
                <a16:creationId xmlns:a16="http://schemas.microsoft.com/office/drawing/2014/main" id="{72E174AB-080F-4972-9464-6644659D36E8}"/>
              </a:ext>
            </a:extLst>
          </p:cNvPr>
          <p:cNvSpPr>
            <a:spLocks noGrp="1"/>
          </p:cNvSpPr>
          <p:nvPr>
            <p:ph idx="1"/>
          </p:nvPr>
        </p:nvSpPr>
        <p:spPr>
          <a:xfrm>
            <a:off x="927869" y="3749305"/>
            <a:ext cx="5812565" cy="1036850"/>
          </a:xfrm>
        </p:spPr>
        <p:txBody>
          <a:bodyPr>
            <a:normAutofit/>
          </a:bodyPr>
          <a:lstStyle/>
          <a:p>
            <a:pPr fontAlgn="base"/>
            <a:r>
              <a:rPr lang="en-US" sz="3200" dirty="0">
                <a:latin typeface="+mj-lt"/>
              </a:rPr>
              <a:t>For more information on Otter visit wsac.wa.gov/</a:t>
            </a:r>
            <a:r>
              <a:rPr lang="en-US" sz="3200" dirty="0" err="1">
                <a:latin typeface="+mj-lt"/>
              </a:rPr>
              <a:t>otterbot</a:t>
            </a:r>
            <a:endParaRPr lang="en-US" sz="3200" dirty="0">
              <a:latin typeface="+mj-lt"/>
            </a:endParaRPr>
          </a:p>
        </p:txBody>
      </p:sp>
      <p:pic>
        <p:nvPicPr>
          <p:cNvPr id="5" name="Picture 4">
            <a:extLst>
              <a:ext uri="{FF2B5EF4-FFF2-40B4-BE49-F238E27FC236}">
                <a16:creationId xmlns:a16="http://schemas.microsoft.com/office/drawing/2014/main" id="{9FB14D6D-3DD9-4F8D-8101-5C217C1363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6786" y="2002617"/>
            <a:ext cx="4530226" cy="4530226"/>
          </a:xfrm>
          <a:prstGeom prst="rect">
            <a:avLst/>
          </a:prstGeom>
        </p:spPr>
      </p:pic>
    </p:spTree>
    <p:extLst>
      <p:ext uri="{BB962C8B-B14F-4D97-AF65-F5344CB8AC3E}">
        <p14:creationId xmlns:p14="http://schemas.microsoft.com/office/powerpoint/2010/main" val="412963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BD144-2C67-4BCB-9583-B7DCD4920819}"/>
              </a:ext>
            </a:extLst>
          </p:cNvPr>
          <p:cNvSpPr>
            <a:spLocks noGrp="1"/>
          </p:cNvSpPr>
          <p:nvPr>
            <p:ph type="title"/>
          </p:nvPr>
        </p:nvSpPr>
        <p:spPr/>
        <p:txBody>
          <a:bodyPr>
            <a:normAutofit/>
          </a:bodyPr>
          <a:lstStyle/>
          <a:p>
            <a:r>
              <a:rPr lang="en-US" sz="4800" dirty="0"/>
              <a:t>Training Navigators: Action Planning</a:t>
            </a:r>
          </a:p>
        </p:txBody>
      </p:sp>
      <p:pic>
        <p:nvPicPr>
          <p:cNvPr id="4" name="Picture 2" descr="Image result for action planning meme">
            <a:extLst>
              <a:ext uri="{FF2B5EF4-FFF2-40B4-BE49-F238E27FC236}">
                <a16:creationId xmlns:a16="http://schemas.microsoft.com/office/drawing/2014/main" id="{C25217BA-8966-4BEA-AD0B-CA37F9E9A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672" y="1771670"/>
            <a:ext cx="7018802" cy="4675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8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3745342"/>
              </p:ext>
            </p:extLst>
          </p:nvPr>
        </p:nvGraphicFramePr>
        <p:xfrm>
          <a:off x="928635" y="190601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rmAutofit/>
          </a:bodyPr>
          <a:lstStyle/>
          <a:p>
            <a:r>
              <a:rPr lang="en-US" sz="4000" dirty="0"/>
              <a:t>Next Steps: Training Navigators </a:t>
            </a:r>
          </a:p>
        </p:txBody>
      </p:sp>
    </p:spTree>
    <p:extLst>
      <p:ext uri="{BB962C8B-B14F-4D97-AF65-F5344CB8AC3E}">
        <p14:creationId xmlns:p14="http://schemas.microsoft.com/office/powerpoint/2010/main" val="213822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ales Direction 16X9">
  <a:themeElements>
    <a:clrScheme name="Custom 1">
      <a:dk1>
        <a:srgbClr val="3F3F3F"/>
      </a:dk1>
      <a:lt1>
        <a:sysClr val="window" lastClr="FFFFFF"/>
      </a:lt1>
      <a:dk2>
        <a:srgbClr val="7F7F7F"/>
      </a:dk2>
      <a:lt2>
        <a:srgbClr val="FFFFFF"/>
      </a:lt2>
      <a:accent1>
        <a:srgbClr val="C6892B"/>
      </a:accent1>
      <a:accent2>
        <a:srgbClr val="174479"/>
      </a:accent2>
      <a:accent3>
        <a:srgbClr val="346625"/>
      </a:accent3>
      <a:accent4>
        <a:srgbClr val="76787B"/>
      </a:accent4>
      <a:accent5>
        <a:srgbClr val="7A1C16"/>
      </a:accent5>
      <a:accent6>
        <a:srgbClr val="60B9CD"/>
      </a:accent6>
      <a:hlink>
        <a:srgbClr val="12446A"/>
      </a:hlink>
      <a:folHlink>
        <a:srgbClr val="4B1211"/>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2.xml><?xml version="1.0" encoding="utf-8"?>
<a:theme xmlns:a="http://schemas.openxmlformats.org/drawingml/2006/main" name="Quotable">
  <a:themeElements>
    <a:clrScheme name="WSAC Secondary">
      <a:dk1>
        <a:sysClr val="windowText" lastClr="000000"/>
      </a:dk1>
      <a:lt1>
        <a:sysClr val="window" lastClr="FFFFFF"/>
      </a:lt1>
      <a:dk2>
        <a:srgbClr val="212121"/>
      </a:dk2>
      <a:lt2>
        <a:srgbClr val="636363"/>
      </a:lt2>
      <a:accent1>
        <a:srgbClr val="7A1C16"/>
      </a:accent1>
      <a:accent2>
        <a:srgbClr val="60B9CD"/>
      </a:accent2>
      <a:accent3>
        <a:srgbClr val="9FCC2F"/>
      </a:accent3>
      <a:accent4>
        <a:srgbClr val="AF7773"/>
      </a:accent4>
      <a:accent5>
        <a:srgbClr val="000B14"/>
      </a:accent5>
      <a:accent6>
        <a:srgbClr val="392D1D"/>
      </a:accent6>
      <a:hlink>
        <a:srgbClr val="8F8F8F"/>
      </a:hlink>
      <a:folHlink>
        <a:srgbClr val="A5A5A5"/>
      </a:folHlink>
    </a:clrScheme>
    <a:fontScheme name="College Bound">
      <a:majorFont>
        <a:latin typeface="Segoe UI Semibold"/>
        <a:ea typeface=""/>
        <a:cs typeface=""/>
      </a:majorFont>
      <a:minorFont>
        <a:latin typeface="Segoe UI"/>
        <a:ea typeface=""/>
        <a:cs typeface=""/>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19429</TotalTime>
  <Words>8528</Words>
  <Application>Microsoft Office PowerPoint</Application>
  <PresentationFormat>Widescreen</PresentationFormat>
  <Paragraphs>753</Paragraphs>
  <Slides>102</Slides>
  <Notes>94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102</vt:i4>
      </vt:variant>
    </vt:vector>
  </HeadingPairs>
  <TitlesOfParts>
    <vt:vector size="118" baseType="lpstr">
      <vt:lpstr>Arial</vt:lpstr>
      <vt:lpstr>Arial Narrow</vt:lpstr>
      <vt:lpstr>Book Antiqua</vt:lpstr>
      <vt:lpstr>Calibri</vt:lpstr>
      <vt:lpstr>Cambria</vt:lpstr>
      <vt:lpstr>Century Gothic</vt:lpstr>
      <vt:lpstr>Rockwell</vt:lpstr>
      <vt:lpstr>Segoe UI</vt:lpstr>
      <vt:lpstr>Segoe UI Semibold</vt:lpstr>
      <vt:lpstr>Times New Roman</vt:lpstr>
      <vt:lpstr>Tw Cen MT</vt:lpstr>
      <vt:lpstr>Tw Cen MT Condensed</vt:lpstr>
      <vt:lpstr>Tw Cen MT Condensed Extra Bold</vt:lpstr>
      <vt:lpstr>Wingdings 2</vt:lpstr>
      <vt:lpstr>Sales Direction 16X9</vt:lpstr>
      <vt:lpstr>Quotable</vt:lpstr>
      <vt:lpstr>Financial Aid Train-the-Trainer  Welcome!   </vt:lpstr>
      <vt:lpstr>About the Council</vt:lpstr>
      <vt:lpstr>Washington’s Attainment Goals</vt:lpstr>
      <vt:lpstr>Nearly Half of WA Seniors Didn’t Complete a FAFSA</vt:lpstr>
      <vt:lpstr>Aim Higher Washington</vt:lpstr>
      <vt:lpstr>Trainer/Navigator vs. Expert </vt:lpstr>
      <vt:lpstr>Takeaways</vt:lpstr>
      <vt:lpstr> Financial Aid As An Umbrella </vt:lpstr>
      <vt:lpstr> Federal Financial Aid Programs</vt:lpstr>
      <vt:lpstr>Washington State Financial Aid</vt:lpstr>
      <vt:lpstr>CBS Commitment </vt:lpstr>
      <vt:lpstr> Eligibility is a Two-Step Process </vt:lpstr>
      <vt:lpstr>The NEW Washington College Grant!</vt:lpstr>
      <vt:lpstr>Washington College Grant (WCG)</vt:lpstr>
      <vt:lpstr>Washington College Grant </vt:lpstr>
      <vt:lpstr>Washington College Grant </vt:lpstr>
      <vt:lpstr>Washington College Grant: Income Eligibility</vt:lpstr>
      <vt:lpstr>Applying for Financial Aid </vt:lpstr>
      <vt:lpstr>FAFSA/WASFA: Rule of One</vt:lpstr>
      <vt:lpstr>PowerPoint Presentation</vt:lpstr>
      <vt:lpstr>FAFSA Overview</vt:lpstr>
      <vt:lpstr>Three Ways to Apply</vt:lpstr>
      <vt:lpstr>Common FAFSA Mistakes</vt:lpstr>
      <vt:lpstr>Who Is My Parent?</vt:lpstr>
      <vt:lpstr>FSA ID – The First Step</vt:lpstr>
      <vt:lpstr>Login Page</vt:lpstr>
      <vt:lpstr>Selecting the correct FAFSA year</vt:lpstr>
      <vt:lpstr>Creating a save key</vt:lpstr>
      <vt:lpstr>Student Residency and Eligibility</vt:lpstr>
      <vt:lpstr>Student Education</vt:lpstr>
      <vt:lpstr>Selective Service</vt:lpstr>
      <vt:lpstr>Student Foster Care and Parent Education</vt:lpstr>
      <vt:lpstr>Student Eligibility Worksheet</vt:lpstr>
      <vt:lpstr>Confirming High School</vt:lpstr>
      <vt:lpstr>School Selection</vt:lpstr>
      <vt:lpstr>College Housing Plan</vt:lpstr>
      <vt:lpstr>Student Marital Status</vt:lpstr>
      <vt:lpstr>Dependency Determination</vt:lpstr>
      <vt:lpstr>Student Household Size</vt:lpstr>
      <vt:lpstr>Dependency Status Results - Independent</vt:lpstr>
      <vt:lpstr>Dependency Status Results - Dependent</vt:lpstr>
      <vt:lpstr>Parent Demographics</vt:lpstr>
      <vt:lpstr>Parent Information</vt:lpstr>
      <vt:lpstr>Parent Household Info</vt:lpstr>
      <vt:lpstr>Parent Tax Information</vt:lpstr>
      <vt:lpstr>Data Retrieval Tool</vt:lpstr>
      <vt:lpstr>Data Retrieval Tool</vt:lpstr>
      <vt:lpstr>Data Retrieval Tool</vt:lpstr>
      <vt:lpstr>Parent Tax Information</vt:lpstr>
      <vt:lpstr>Parent Untaxed Income</vt:lpstr>
      <vt:lpstr>Parent Assets</vt:lpstr>
      <vt:lpstr>Student Financial Information</vt:lpstr>
      <vt:lpstr>Student Financial Information </vt:lpstr>
      <vt:lpstr>Student Financial Information </vt:lpstr>
      <vt:lpstr>FAFSA Summary</vt:lpstr>
      <vt:lpstr>Signature Page</vt:lpstr>
      <vt:lpstr>Confirmation Page</vt:lpstr>
      <vt:lpstr>Student Aid Report (SAR)</vt:lpstr>
      <vt:lpstr>Corrections</vt:lpstr>
      <vt:lpstr>FAFSA Demo Site</vt:lpstr>
      <vt:lpstr>WASFA Overview </vt:lpstr>
      <vt:lpstr>General Tips</vt:lpstr>
      <vt:lpstr>  Umbrella Term: Undocumented Students</vt:lpstr>
      <vt:lpstr>Residency Alignment WCG and CBS</vt:lpstr>
      <vt:lpstr>Start on Ready Set Grad</vt:lpstr>
      <vt:lpstr>Starting a WASFA</vt:lpstr>
      <vt:lpstr>WASFA Eligible </vt:lpstr>
      <vt:lpstr>Rule of One</vt:lpstr>
      <vt:lpstr>Create new account </vt:lpstr>
      <vt:lpstr>Create new account</vt:lpstr>
      <vt:lpstr>Application in Progress</vt:lpstr>
      <vt:lpstr>Application in Progress</vt:lpstr>
      <vt:lpstr>Application in progress</vt:lpstr>
      <vt:lpstr>Family Size Information</vt:lpstr>
      <vt:lpstr>Residency Information</vt:lpstr>
      <vt:lpstr>Residency Information</vt:lpstr>
      <vt:lpstr>Dependency Determination</vt:lpstr>
      <vt:lpstr>Dependency Determination</vt:lpstr>
      <vt:lpstr>Student Income and Tax Data</vt:lpstr>
      <vt:lpstr>Parent Information</vt:lpstr>
      <vt:lpstr>Parent Information – No Parent SSN</vt:lpstr>
      <vt:lpstr>Parent Information</vt:lpstr>
      <vt:lpstr>School Selection</vt:lpstr>
      <vt:lpstr>Preview Application Responses</vt:lpstr>
      <vt:lpstr>Electronic Signature</vt:lpstr>
      <vt:lpstr>Electronic Signature</vt:lpstr>
      <vt:lpstr>Electronic Signature</vt:lpstr>
      <vt:lpstr>Application Complete /  Incomplete</vt:lpstr>
      <vt:lpstr>Parent Signature Process</vt:lpstr>
      <vt:lpstr>Confirm Parent Selection</vt:lpstr>
      <vt:lpstr>WASFA Next Steps</vt:lpstr>
      <vt:lpstr>Best Practices and Next Steps</vt:lpstr>
      <vt:lpstr>Trainer/Navigator vs. Expert </vt:lpstr>
      <vt:lpstr>Resource: 12th Year Campaign</vt:lpstr>
      <vt:lpstr>Resource: Student Loan Advocate </vt:lpstr>
      <vt:lpstr>Introducing Otter!</vt:lpstr>
      <vt:lpstr>Introducing Otter!</vt:lpstr>
      <vt:lpstr>Training Navigators: Action Planning</vt:lpstr>
      <vt:lpstr>Next Steps: Training Navigators </vt:lpstr>
      <vt:lpstr>What are some of your plans?</vt:lpstr>
      <vt:lpstr>Join us!</vt:lpstr>
      <vt:lpstr>Continue the Conversation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with Picture Layout</dc:title>
  <dc:creator>Persky, Emily (WSAC)</dc:creator>
  <cp:lastModifiedBy>Weiss, Sarah (WSAC)</cp:lastModifiedBy>
  <cp:revision>538</cp:revision>
  <cp:lastPrinted>2020-01-24T21:23:27Z</cp:lastPrinted>
  <dcterms:created xsi:type="dcterms:W3CDTF">2012-08-30T21:52:00Z</dcterms:created>
  <dcterms:modified xsi:type="dcterms:W3CDTF">2020-01-31T23:15:31Z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0x0101007C1D5F340F01F94FA2FD29A5E6DC872E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