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3.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4.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5.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5"/>
    <p:sldMasterId id="2147483712" r:id="rId6"/>
    <p:sldMasterId id="2147483763" r:id="rId7"/>
    <p:sldMasterId id="2147483850" r:id="rId8"/>
    <p:sldMasterId id="2147483864" r:id="rId9"/>
    <p:sldMasterId id="2147483879" r:id="rId10"/>
  </p:sldMasterIdLst>
  <p:notesMasterIdLst>
    <p:notesMasterId r:id="rId33"/>
  </p:notesMasterIdLst>
  <p:handoutMasterIdLst>
    <p:handoutMasterId r:id="rId34"/>
  </p:handoutMasterIdLst>
  <p:sldIdLst>
    <p:sldId id="291" r:id="rId11"/>
    <p:sldId id="483" r:id="rId12"/>
    <p:sldId id="485" r:id="rId13"/>
    <p:sldId id="504" r:id="rId14"/>
    <p:sldId id="487" r:id="rId15"/>
    <p:sldId id="502" r:id="rId16"/>
    <p:sldId id="476" r:id="rId17"/>
    <p:sldId id="499" r:id="rId18"/>
    <p:sldId id="521" r:id="rId19"/>
    <p:sldId id="522" r:id="rId20"/>
    <p:sldId id="523" r:id="rId21"/>
    <p:sldId id="524" r:id="rId22"/>
    <p:sldId id="525" r:id="rId23"/>
    <p:sldId id="526" r:id="rId24"/>
    <p:sldId id="527" r:id="rId25"/>
    <p:sldId id="512" r:id="rId26"/>
    <p:sldId id="508" r:id="rId27"/>
    <p:sldId id="509" r:id="rId28"/>
    <p:sldId id="510" r:id="rId29"/>
    <p:sldId id="506" r:id="rId30"/>
    <p:sldId id="505" r:id="rId31"/>
    <p:sldId id="271" r:id="rId3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y Campbell" initials="CC" lastIdx="2" clrIdx="0">
    <p:extLst>
      <p:ext uri="{19B8F6BF-5375-455C-9EA6-DF929625EA0E}">
        <p15:presenceInfo xmlns:p15="http://schemas.microsoft.com/office/powerpoint/2012/main" userId="S-1-5-21-2162954678-3364338229-3037977907-85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D5E6"/>
    <a:srgbClr val="E8EBF3"/>
    <a:srgbClr val="0D71A3"/>
    <a:srgbClr val="FFC000"/>
    <a:srgbClr val="000000"/>
    <a:srgbClr val="00CCFF"/>
    <a:srgbClr val="00C0BC"/>
    <a:srgbClr val="009999"/>
    <a:srgbClr val="097964"/>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74" autoAdjust="0"/>
    <p:restoredTop sz="93493" autoAdjust="0"/>
  </p:normalViewPr>
  <p:slideViewPr>
    <p:cSldViewPr snapToGrid="0">
      <p:cViewPr>
        <p:scale>
          <a:sx n="76" d="100"/>
          <a:sy n="76" d="100"/>
        </p:scale>
        <p:origin x="1613" y="53"/>
      </p:cViewPr>
      <p:guideLst/>
    </p:cSldViewPr>
  </p:slideViewPr>
  <p:notesTextViewPr>
    <p:cViewPr>
      <p:scale>
        <a:sx n="3" d="2"/>
        <a:sy n="3" d="2"/>
      </p:scale>
      <p:origin x="0" y="0"/>
    </p:cViewPr>
  </p:notesTextViewPr>
  <p:sorterViewPr>
    <p:cViewPr>
      <p:scale>
        <a:sx n="100" d="100"/>
        <a:sy n="100" d="100"/>
      </p:scale>
      <p:origin x="0" y="-1324"/>
    </p:cViewPr>
  </p:sorter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tableStyles" Target="tableStyles.xml"/><Relationship Id="rId21" Type="http://schemas.openxmlformats.org/officeDocument/2006/relationships/slide" Target="slides/slide11.xml"/><Relationship Id="rId34" Type="http://schemas.openxmlformats.org/officeDocument/2006/relationships/handoutMaster" Target="handoutMasters/handoutMaster1.xml"/><Relationship Id="rId7" Type="http://schemas.openxmlformats.org/officeDocument/2006/relationships/slideMaster" Target="slideMasters/slideMaster3.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presProps" Target="presProps.xml"/><Relationship Id="rId10" Type="http://schemas.openxmlformats.org/officeDocument/2006/relationships/slideMaster" Target="slideMasters/slideMaster6.xml"/><Relationship Id="rId19" Type="http://schemas.openxmlformats.org/officeDocument/2006/relationships/slide" Target="slides/slide9.xml"/><Relationship Id="rId31" Type="http://schemas.openxmlformats.org/officeDocument/2006/relationships/slide" Target="slides/slide21.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commentAuthors" Target="commentAuthors.xml"/><Relationship Id="rId8" Type="http://schemas.openxmlformats.org/officeDocument/2006/relationships/slideMaster" Target="slideMasters/slideMaster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A7D8E9-3331-4291-9F17-3FF41B935400}" type="datetimeFigureOut">
              <a:rPr lang="en-US" smtClean="0"/>
              <a:t>10/10/2019</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D60C177-458E-4ECB-97EC-7EDCBA19DAB6}" type="slidenum">
              <a:rPr lang="en-US" smtClean="0"/>
              <a:t>‹#›</a:t>
            </a:fld>
            <a:endParaRPr lang="en-US" dirty="0"/>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A6DBB64-96D6-42B0-8680-D8E44BBF474E}" type="datetimeFigureOut">
              <a:rPr lang="en-US" smtClean="0"/>
              <a:t>10/10/2019</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7384A02-D147-49A8-A06D-A5C08FF69055}" type="slidenum">
              <a:rPr lang="en-US" smtClean="0"/>
              <a:t>‹#›</a:t>
            </a:fld>
            <a:endParaRPr lang="en-US" dirty="0"/>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7384A02-D147-49A8-A06D-A5C08FF6905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71316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spcBef>
                <a:spcPts val="0"/>
              </a:spcBef>
              <a:spcAft>
                <a:spcPts val="0"/>
              </a:spcAft>
              <a:buFont typeface="Arial" panose="020B0604020202020204" pitchFamily="34" charset="0"/>
              <a:buNone/>
            </a:pPr>
            <a:r>
              <a:rPr lang="en-US" sz="1200" b="1" dirty="0" smtClean="0">
                <a:latin typeface="Arial" panose="020B0604020202020204" pitchFamily="34" charset="0"/>
                <a:cs typeface="Arial" panose="020B0604020202020204" pitchFamily="34" charset="0"/>
              </a:rPr>
              <a:t>Spokane’s recent updates 9/13/2019</a:t>
            </a:r>
          </a:p>
          <a:p>
            <a:pPr marL="171450" marR="0" indent="-171450">
              <a:spcBef>
                <a:spcPts val="0"/>
              </a:spcBef>
              <a:spcAft>
                <a:spcPts val="0"/>
              </a:spcAft>
              <a:buFont typeface="Arial" panose="020B0604020202020204" pitchFamily="34" charset="0"/>
              <a:buChar char="•"/>
            </a:pPr>
            <a:r>
              <a:rPr lang="en-US" sz="1200" b="1" dirty="0" smtClean="0">
                <a:latin typeface="Arial" panose="020B0604020202020204" pitchFamily="34" charset="0"/>
                <a:cs typeface="Arial" panose="020B0604020202020204" pitchFamily="34" charset="0"/>
              </a:rPr>
              <a:t>Unable to close yearend 2016, 17, 18, 19: </a:t>
            </a:r>
            <a:r>
              <a:rPr lang="en-US" sz="1200" dirty="0" smtClean="0">
                <a:latin typeface="Arial" panose="020B0604020202020204" pitchFamily="34" charset="0"/>
                <a:cs typeface="Arial" panose="020B0604020202020204" pitchFamily="34" charset="0"/>
              </a:rPr>
              <a:t>SBCTC has not posted all adjusting journals and run closing rules. Asked for SBCTC plan to export adjustments for FY16, 17, 18 into Excel to run the closing rules for accurate opening and fund balances.  </a:t>
            </a:r>
          </a:p>
          <a:p>
            <a:pPr marL="171450" marR="0" indent="-171450">
              <a:spcBef>
                <a:spcPts val="0"/>
              </a:spcBef>
              <a:spcAft>
                <a:spcPts val="0"/>
              </a:spcAft>
              <a:buFont typeface="Arial" panose="020B0604020202020204" pitchFamily="34" charset="0"/>
              <a:buChar char="•"/>
            </a:pPr>
            <a:r>
              <a:rPr lang="en-US" sz="1200" b="1" dirty="0" smtClean="0">
                <a:latin typeface="Arial" panose="020B0604020202020204" pitchFamily="34" charset="0"/>
                <a:cs typeface="Arial" panose="020B0604020202020204" pitchFamily="34" charset="0"/>
              </a:rPr>
              <a:t>Book to Bank Cash Reconciliation: </a:t>
            </a:r>
            <a:r>
              <a:rPr lang="en-US" sz="1200" dirty="0" smtClean="0">
                <a:latin typeface="Arial" panose="020B0604020202020204" pitchFamily="34" charset="0"/>
                <a:cs typeface="Arial" panose="020B0604020202020204" pitchFamily="34" charset="0"/>
              </a:rPr>
              <a:t>SBCTC changed accounts to be used for cash posting, and changed the chartstrings on several item types to try and partially alleviate the ongoing problem, however, a total solution has not been identified.  Spokane still needs reports that will assist the reconciliation process, and a complete list of Finance system processes that run with dependencies to help us troubleshoot discrepancies.</a:t>
            </a:r>
          </a:p>
          <a:p>
            <a:pPr marL="171450" marR="0" indent="-171450">
              <a:spcBef>
                <a:spcPts val="0"/>
              </a:spcBef>
              <a:spcAft>
                <a:spcPts val="0"/>
              </a:spcAft>
              <a:buFont typeface="Arial" panose="020B0604020202020204" pitchFamily="34" charset="0"/>
              <a:buChar char="•"/>
            </a:pPr>
            <a:r>
              <a:rPr lang="en-US" sz="1200" b="1" dirty="0" smtClean="0">
                <a:latin typeface="Arial" panose="020B0604020202020204" pitchFamily="34" charset="0"/>
                <a:cs typeface="Arial" panose="020B0604020202020204" pitchFamily="34" charset="0"/>
              </a:rPr>
              <a:t>$18 million-dollar cash variance: </a:t>
            </a:r>
            <a:r>
              <a:rPr lang="en-US" sz="1200" dirty="0" smtClean="0">
                <a:latin typeface="Arial" panose="020B0604020202020204" pitchFamily="34" charset="0"/>
                <a:cs typeface="Arial" panose="020B0604020202020204" pitchFamily="34" charset="0"/>
              </a:rPr>
              <a:t>Spokane has chosen to write off the $18 million book to bank cash variance as SBCTC was unable to identify underlying problem, or provide accurate data on how the variance occurred.  We are very concerned a variance will remain, because it was not completely resolved.</a:t>
            </a:r>
          </a:p>
          <a:p>
            <a:pPr marL="171450" marR="0" indent="-171450">
              <a:spcBef>
                <a:spcPts val="0"/>
              </a:spcBef>
              <a:spcAft>
                <a:spcPts val="0"/>
              </a:spcAft>
              <a:buFont typeface="Arial" panose="020B0604020202020204" pitchFamily="34" charset="0"/>
              <a:buChar char="•"/>
            </a:pPr>
            <a:endParaRPr lang="en-US" sz="120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i="1" dirty="0" smtClean="0">
                <a:effectLst/>
                <a:latin typeface="Arial" panose="020B0604020202020204" pitchFamily="34" charset="0"/>
                <a:ea typeface="Calibri" panose="020F0502020204030204" pitchFamily="34" charset="0"/>
                <a:cs typeface="Arial" panose="020B0604020202020204" pitchFamily="34" charset="0"/>
              </a:rPr>
              <a:t>*If status is yellow or red, describe why.</a:t>
            </a:r>
          </a:p>
          <a:p>
            <a:pPr marL="171450" marR="0" indent="-171450">
              <a:spcBef>
                <a:spcPts val="0"/>
              </a:spcBef>
              <a:spcAft>
                <a:spcPts val="0"/>
              </a:spcAft>
              <a:buFont typeface="Arial" panose="020B0604020202020204" pitchFamily="34" charset="0"/>
              <a:buChar char="•"/>
            </a:pPr>
            <a:r>
              <a:rPr lang="en-US" sz="1200" b="0" dirty="0" smtClean="0">
                <a:effectLst/>
                <a:latin typeface="Arial" panose="020B0604020202020204" pitchFamily="34" charset="0"/>
                <a:ea typeface="Calibri" panose="020F0502020204030204" pitchFamily="34" charset="0"/>
                <a:cs typeface="Arial" panose="020B0604020202020204" pitchFamily="34" charset="0"/>
              </a:rPr>
              <a:t>Delay of Security Roles puts CCS at risk for Security Audit. Testing and validating new security roles is a significant hit on all resources; and we are still unable to begin testing. Not able to plan for or schedule this work.</a:t>
            </a:r>
          </a:p>
          <a:p>
            <a:pPr marL="171450" marR="0" indent="-171450">
              <a:spcBef>
                <a:spcPts val="0"/>
              </a:spcBef>
              <a:spcAft>
                <a:spcPts val="0"/>
              </a:spcAft>
              <a:buFont typeface="Arial" panose="020B0604020202020204" pitchFamily="34" charset="0"/>
              <a:buChar char="•"/>
            </a:pPr>
            <a:r>
              <a:rPr lang="en-US" sz="1200" b="0" dirty="0" smtClean="0">
                <a:effectLst/>
                <a:latin typeface="Arial" panose="020B0604020202020204" pitchFamily="34" charset="0"/>
                <a:ea typeface="Calibri" panose="020F0502020204030204" pitchFamily="34" charset="0"/>
                <a:cs typeface="Arial" panose="020B0604020202020204" pitchFamily="34" charset="0"/>
              </a:rPr>
              <a:t>Scope for validating the security role mapping validation exercise has now grown substantially as SBCTC was not able to provide us the mapping helper guides as initially communicated. We are still waiting for scaled down mapping workbooks for each pillar.  </a:t>
            </a:r>
          </a:p>
          <a:p>
            <a:pPr marL="171450" marR="0" indent="-171450">
              <a:spcBef>
                <a:spcPts val="0"/>
              </a:spcBef>
              <a:spcAft>
                <a:spcPts val="0"/>
              </a:spcAft>
              <a:buFont typeface="Arial" panose="020B0604020202020204" pitchFamily="34" charset="0"/>
              <a:buChar char="•"/>
            </a:pPr>
            <a:r>
              <a:rPr lang="en-US" sz="1200" b="0" dirty="0" smtClean="0">
                <a:effectLst/>
                <a:latin typeface="Arial" panose="020B0604020202020204" pitchFamily="34" charset="0"/>
                <a:ea typeface="Calibri" panose="020F0502020204030204" pitchFamily="34" charset="0"/>
                <a:cs typeface="Arial" panose="020B0604020202020204" pitchFamily="34" charset="0"/>
              </a:rPr>
              <a:t>The CoA conversion also resulted in substantial manual work; some planned and some unplanned work</a:t>
            </a:r>
            <a:endParaRPr lang="en-US" baseline="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7384A02-D147-49A8-A06D-A5C08FF6905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30176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E280C0-BDF8-403E-A4DF-2D20AFB84D7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59787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7384A02-D147-49A8-A06D-A5C08FF6905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73840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E280C0-BDF8-403E-A4DF-2D20AFB84D7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5604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692150"/>
            <a:ext cx="4610100" cy="34575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E280C0-BDF8-403E-A4DF-2D20AFB84D7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256044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692150"/>
            <a:ext cx="4610100" cy="34575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E280C0-BDF8-403E-A4DF-2D20AFB84D7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356116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7384A02-D147-49A8-A06D-A5C08FF6905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2545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 Id="rId5" Type="http://schemas.openxmlformats.org/officeDocument/2006/relationships/image" Target="../media/image4.png"/><Relationship Id="rId4" Type="http://schemas.openxmlformats.org/officeDocument/2006/relationships/image" Target="../media/image5.png"/></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6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6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5.xml"/><Relationship Id="rId5" Type="http://schemas.openxmlformats.org/officeDocument/2006/relationships/image" Target="../media/image4.png"/><Relationship Id="rId4" Type="http://schemas.openxmlformats.org/officeDocument/2006/relationships/image" Target="../media/image5.png"/></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6.xml"/><Relationship Id="rId4" Type="http://schemas.openxmlformats.org/officeDocument/2006/relationships/image" Target="../media/image4.png"/></Relationships>
</file>

<file path=ppt/slideLayouts/_rels/slideLayout7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6.xml"/><Relationship Id="rId4" Type="http://schemas.openxmlformats.org/officeDocument/2006/relationships/image" Target="../media/image4.png"/></Relationships>
</file>

<file path=ppt/slideLayouts/_rels/slideLayout7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6.xml"/><Relationship Id="rId4" Type="http://schemas.openxmlformats.org/officeDocument/2006/relationships/image" Target="../media/image4.png"/></Relationships>
</file>

<file path=ppt/slideLayouts/_rels/slideLayout7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6.xml"/><Relationship Id="rId4" Type="http://schemas.openxmlformats.org/officeDocument/2006/relationships/image" Target="../media/image4.png"/></Relationships>
</file>

<file path=ppt/slideLayouts/_rels/slideLayout7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6.xml"/><Relationship Id="rId4" Type="http://schemas.openxmlformats.org/officeDocument/2006/relationships/image" Target="../media/image4.png"/></Relationships>
</file>

<file path=ppt/slideLayouts/_rels/slideLayout7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6.xml"/><Relationship Id="rId4" Type="http://schemas.openxmlformats.org/officeDocument/2006/relationships/image" Target="../media/image4.png"/></Relationships>
</file>

<file path=ppt/slideLayouts/_rels/slideLayout7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6.xml"/><Relationship Id="rId4" Type="http://schemas.openxmlformats.org/officeDocument/2006/relationships/image" Target="../media/image4.png"/></Relationships>
</file>

<file path=ppt/slideLayouts/_rels/slideLayout7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6.xml"/><Relationship Id="rId4" Type="http://schemas.openxmlformats.org/officeDocument/2006/relationships/image" Target="../media/image4.png"/></Relationships>
</file>

<file path=ppt/slideLayouts/_rels/slideLayout7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6.xml"/><Relationship Id="rId4" Type="http://schemas.openxmlformats.org/officeDocument/2006/relationships/image" Target="../media/image4.png"/></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6.xml"/><Relationship Id="rId5" Type="http://schemas.openxmlformats.org/officeDocument/2006/relationships/image" Target="../media/image4.png"/><Relationship Id="rId4" Type="http://schemas.openxmlformats.org/officeDocument/2006/relationships/image" Target="../media/image5.png"/></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77898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pic>
        <p:nvPicPr>
          <p:cNvPr id="14" name="Picture 13" descr="CC. Creative Commons license, attribution alone">
            <a:extLst>
              <a:ext uri="{FF2B5EF4-FFF2-40B4-BE49-F238E27FC236}">
                <a16:creationId xmlns:a16="http://schemas.microsoft.com/office/drawing/2014/main" id="{55C0BD8F-0D00-4252-96EA-53CD70683007}"/>
              </a:ext>
            </a:extLst>
          </p:cNvPr>
          <p:cNvPicPr>
            <a:picLocks noChangeAspect="1"/>
          </p:cNvPicPr>
          <p:nvPr userDrawn="1"/>
        </p:nvPicPr>
        <p:blipFill>
          <a:blip r:embed="rId4"/>
          <a:stretch>
            <a:fillRect/>
          </a:stretch>
        </p:blipFill>
        <p:spPr>
          <a:xfrm>
            <a:off x="628650" y="6399147"/>
            <a:ext cx="835224" cy="298730"/>
          </a:xfrm>
          <a:prstGeom prst="rect">
            <a:avLst/>
          </a:prstGeom>
        </p:spPr>
      </p:pic>
      <p:sp>
        <p:nvSpPr>
          <p:cNvPr id="10" name="TextBox 9">
            <a:extLst>
              <a:ext uri="{FF2B5EF4-FFF2-40B4-BE49-F238E27FC236}">
                <a16:creationId xmlns:a16="http://schemas.microsoft.com/office/drawing/2014/main" id="{AD9A014E-7345-4161-B6F8-70E7EA234759}"/>
              </a:ext>
            </a:extLst>
          </p:cNvPr>
          <p:cNvSpPr txBox="1"/>
          <p:nvPr userDrawn="1"/>
        </p:nvSpPr>
        <p:spPr>
          <a:xfrm>
            <a:off x="1454322" y="6445499"/>
            <a:ext cx="3784962" cy="207749"/>
          </a:xfrm>
          <a:prstGeom prst="rect">
            <a:avLst/>
          </a:prstGeom>
          <a:noFill/>
        </p:spPr>
        <p:txBody>
          <a:bodyPr wrap="square" rtlCol="0">
            <a:spAutoFit/>
          </a:bodyPr>
          <a:lstStyle/>
          <a:p>
            <a:r>
              <a:rPr lang="en-US" sz="750" i="1" dirty="0">
                <a:solidFill>
                  <a:schemeClr val="bg1">
                    <a:lumMod val="50000"/>
                  </a:schemeClr>
                </a:solidFill>
              </a:rPr>
              <a:t>Note: All material licensed under Creative Commons Attribution 4.0 International License.</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3038084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32431913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3520224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5742144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36374371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16071476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41011553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2921375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28017808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20488063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11425643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27844765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16831134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7" name="Slide Number Placeholder 26"/>
          <p:cNvSpPr>
            <a:spLocks noGrp="1"/>
          </p:cNvSpPr>
          <p:nvPr>
            <p:ph type="sldNum" sz="quarter" idx="12"/>
          </p:nvPr>
        </p:nvSpPr>
        <p:spPr/>
        <p:txBody>
          <a:bodyPr/>
          <a:lstStyle>
            <a:lvl1pPr>
              <a:defRPr>
                <a:solidFill>
                  <a:schemeClr val="tx1">
                    <a:lumMod val="75000"/>
                    <a:lumOff val="25000"/>
                  </a:schemeClr>
                </a:solidFill>
              </a:defRPr>
            </a:lvl1pPr>
            <a:extLst/>
          </a:lstStyle>
          <a:p>
            <a:fld id="{9D515F0A-23BA-4FD6-9B05-ED7D67B84540}" type="slidenum">
              <a:rPr lang="en-US" smtClean="0"/>
              <a:pPr/>
              <a:t>‹#›</a:t>
            </a:fld>
            <a:endParaRPr lang="en-US" dirty="0"/>
          </a:p>
        </p:txBody>
      </p:sp>
      <p:sp>
        <p:nvSpPr>
          <p:cNvPr id="4" name="Title Placeholder 8"/>
          <p:cNvSpPr>
            <a:spLocks noGrp="1"/>
          </p:cNvSpPr>
          <p:nvPr>
            <p:ph type="title"/>
          </p:nvPr>
        </p:nvSpPr>
        <p:spPr>
          <a:xfrm>
            <a:off x="466725" y="561729"/>
            <a:ext cx="6705600" cy="639762"/>
          </a:xfrm>
          <a:prstGeom prst="rect">
            <a:avLst/>
          </a:prstGeom>
        </p:spPr>
        <p:txBody>
          <a:bodyPr vert="horz" anchor="t">
            <a:noAutofit/>
            <a:scene3d>
              <a:camera prst="orthographicFront"/>
              <a:lightRig rig="soft" dir="t"/>
            </a:scene3d>
            <a:sp3d prstMaterial="softEdge"/>
          </a:bodyPr>
          <a:lstStyle>
            <a:lvl1pPr>
              <a:defRPr sz="2250"/>
            </a:lvl1pPr>
            <a:extLst/>
          </a:lstStyle>
          <a:p>
            <a:r>
              <a:rPr kumimoji="0" lang="en-US" dirty="0"/>
              <a:t>Click to edit Master title style</a:t>
            </a:r>
          </a:p>
        </p:txBody>
      </p:sp>
      <p:sp>
        <p:nvSpPr>
          <p:cNvPr id="6" name="Content Placeholder 2"/>
          <p:cNvSpPr>
            <a:spLocks noGrp="1"/>
          </p:cNvSpPr>
          <p:nvPr>
            <p:ph idx="1"/>
          </p:nvPr>
        </p:nvSpPr>
        <p:spPr>
          <a:xfrm>
            <a:off x="466725" y="1600206"/>
            <a:ext cx="6705600" cy="4525963"/>
          </a:xfrm>
        </p:spPr>
        <p:txBody>
          <a:bodyPr/>
          <a:lstStyle>
            <a:lvl1pPr eaLnBrk="1" latinLnBrk="0" hangingPunct="1">
              <a:defRPr>
                <a:solidFill>
                  <a:schemeClr val="tx1">
                    <a:lumMod val="85000"/>
                    <a:lumOff val="15000"/>
                  </a:schemeClr>
                </a:solidFill>
              </a:defRPr>
            </a:lvl1pPr>
            <a:lvl2pPr eaLnBrk="1" latinLnBrk="0" hangingPunct="1">
              <a:defRPr>
                <a:solidFill>
                  <a:schemeClr val="tx1">
                    <a:lumMod val="85000"/>
                    <a:lumOff val="15000"/>
                  </a:schemeClr>
                </a:solidFill>
              </a:defRPr>
            </a:lvl2pPr>
            <a:lvl3pPr eaLnBrk="1" latinLnBrk="0" hangingPunct="1">
              <a:defRPr>
                <a:solidFill>
                  <a:schemeClr val="tx1">
                    <a:lumMod val="85000"/>
                    <a:lumOff val="15000"/>
                  </a:schemeClr>
                </a:solidFill>
              </a:defRPr>
            </a:lvl3pPr>
            <a:lvl4pPr eaLnBrk="1" latinLnBrk="0" hangingPunct="1">
              <a:defRPr>
                <a:solidFill>
                  <a:schemeClr val="tx1">
                    <a:lumMod val="85000"/>
                    <a:lumOff val="15000"/>
                  </a:schemeClr>
                </a:solidFill>
              </a:defRPr>
            </a:lvl4pPr>
            <a:lvl5pPr eaLnBrk="1" latinLnBrk="0" hangingPunct="1">
              <a:defRPr>
                <a:solidFill>
                  <a:schemeClr val="tx1">
                    <a:lumMod val="85000"/>
                    <a:lumOff val="15000"/>
                  </a:schemeClr>
                </a:solidFill>
              </a:defRPr>
            </a:lvl5pPr>
            <a:extLst/>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 Third level</a:t>
            </a:r>
          </a:p>
          <a:p>
            <a:pPr lvl="3" eaLnBrk="1" latinLnBrk="0" hangingPunct="1"/>
            <a:r>
              <a:rPr kumimoji="0" lang="en-US" dirty="0"/>
              <a:t>Fourth level</a:t>
            </a:r>
          </a:p>
          <a:p>
            <a:pPr lvl="4" eaLnBrk="1" latinLnBrk="0" hangingPunct="1"/>
            <a:r>
              <a:rPr kumimoji="0" lang="en-US" dirty="0"/>
              <a:t>Fifth level</a:t>
            </a:r>
          </a:p>
        </p:txBody>
      </p:sp>
    </p:spTree>
    <p:extLst>
      <p:ext uri="{BB962C8B-B14F-4D97-AF65-F5344CB8AC3E}">
        <p14:creationId xmlns:p14="http://schemas.microsoft.com/office/powerpoint/2010/main" val="12082844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tx1">
                    <a:lumMod val="75000"/>
                    <a:lumOff val="25000"/>
                  </a:schemeClr>
                </a:solidFill>
              </a:defRPr>
            </a:lvl1pPr>
            <a:extLst/>
          </a:lstStyle>
          <a:p>
            <a:fld id="{9D515F0A-23BA-4FD6-9B05-ED7D67B84540}" type="slidenum">
              <a:rPr lang="en-US" smtClean="0"/>
              <a:pPr/>
              <a:t>‹#›</a:t>
            </a:fld>
            <a:endParaRPr lang="en-US" dirty="0"/>
          </a:p>
        </p:txBody>
      </p:sp>
      <p:sp>
        <p:nvSpPr>
          <p:cNvPr id="3" name="Title Placeholder 8"/>
          <p:cNvSpPr>
            <a:spLocks noGrp="1"/>
          </p:cNvSpPr>
          <p:nvPr>
            <p:ph type="title"/>
          </p:nvPr>
        </p:nvSpPr>
        <p:spPr>
          <a:xfrm>
            <a:off x="466725" y="560048"/>
            <a:ext cx="6705600" cy="792162"/>
          </a:xfrm>
          <a:prstGeom prst="rect">
            <a:avLst/>
          </a:prstGeom>
        </p:spPr>
        <p:txBody>
          <a:bodyPr vert="horz" anchor="t">
            <a:noAutofit/>
            <a:scene3d>
              <a:camera prst="orthographicFront"/>
              <a:lightRig rig="soft" dir="t"/>
            </a:scene3d>
            <a:sp3d prstMaterial="softEdge"/>
          </a:bodyPr>
          <a:lstStyle>
            <a:lvl1pPr>
              <a:defRPr sz="2250">
                <a:solidFill>
                  <a:schemeClr val="tx1">
                    <a:lumMod val="85000"/>
                    <a:lumOff val="15000"/>
                  </a:schemeClr>
                </a:solidFill>
              </a:defRPr>
            </a:lvl1pPr>
            <a:extLst/>
          </a:lstStyle>
          <a:p>
            <a:r>
              <a:rPr kumimoji="0" lang="en-US" dirty="0"/>
              <a:t>Click to edit Master title style</a:t>
            </a:r>
          </a:p>
        </p:txBody>
      </p:sp>
      <p:sp>
        <p:nvSpPr>
          <p:cNvPr id="5" name="Content Placeholder 2"/>
          <p:cNvSpPr>
            <a:spLocks noGrp="1"/>
          </p:cNvSpPr>
          <p:nvPr>
            <p:ph idx="1"/>
          </p:nvPr>
        </p:nvSpPr>
        <p:spPr>
          <a:xfrm>
            <a:off x="466725" y="1606139"/>
            <a:ext cx="6705600" cy="4525963"/>
          </a:xfrm>
        </p:spPr>
        <p:txBody>
          <a:bodyPr/>
          <a:lstStyle>
            <a:lvl1pPr eaLnBrk="1" latinLnBrk="0" hangingPunct="1">
              <a:defRPr>
                <a:solidFill>
                  <a:schemeClr val="tx1">
                    <a:lumMod val="85000"/>
                    <a:lumOff val="15000"/>
                  </a:schemeClr>
                </a:solidFill>
              </a:defRPr>
            </a:lvl1pPr>
            <a:lvl2pPr eaLnBrk="1" latinLnBrk="0" hangingPunct="1">
              <a:defRPr>
                <a:solidFill>
                  <a:schemeClr val="tx1">
                    <a:lumMod val="85000"/>
                    <a:lumOff val="15000"/>
                  </a:schemeClr>
                </a:solidFill>
              </a:defRPr>
            </a:lvl2pPr>
            <a:lvl3pPr eaLnBrk="1" latinLnBrk="0" hangingPunct="1">
              <a:defRPr>
                <a:solidFill>
                  <a:schemeClr val="tx1">
                    <a:lumMod val="85000"/>
                    <a:lumOff val="15000"/>
                  </a:schemeClr>
                </a:solidFill>
              </a:defRPr>
            </a:lvl3pPr>
            <a:lvl4pPr eaLnBrk="1" latinLnBrk="0" hangingPunct="1">
              <a:defRPr>
                <a:solidFill>
                  <a:schemeClr val="tx1">
                    <a:lumMod val="85000"/>
                    <a:lumOff val="15000"/>
                  </a:schemeClr>
                </a:solidFill>
              </a:defRPr>
            </a:lvl4pPr>
            <a:lvl5pPr eaLnBrk="1" latinLnBrk="0" hangingPunct="1">
              <a:defRPr>
                <a:solidFill>
                  <a:schemeClr val="tx1">
                    <a:lumMod val="85000"/>
                    <a:lumOff val="15000"/>
                  </a:schemeClr>
                </a:solidFill>
              </a:defRPr>
            </a:lvl5pPr>
            <a:extLst/>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 Third level</a:t>
            </a:r>
          </a:p>
          <a:p>
            <a:pPr lvl="3" eaLnBrk="1" latinLnBrk="0" hangingPunct="1"/>
            <a:r>
              <a:rPr kumimoji="0" lang="en-US" dirty="0"/>
              <a:t>Fourth level</a:t>
            </a:r>
          </a:p>
          <a:p>
            <a:pPr lvl="4" eaLnBrk="1" latinLnBrk="0" hangingPunct="1"/>
            <a:r>
              <a:rPr kumimoji="0" lang="en-US" dirty="0"/>
              <a:t>Fifth level</a:t>
            </a:r>
          </a:p>
        </p:txBody>
      </p:sp>
    </p:spTree>
    <p:extLst>
      <p:ext uri="{BB962C8B-B14F-4D97-AF65-F5344CB8AC3E}">
        <p14:creationId xmlns:p14="http://schemas.microsoft.com/office/powerpoint/2010/main" val="18846212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3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7259754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5294003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4033349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2964062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227394987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32408877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31786967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9182130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51054372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388403859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106051646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215678576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261624416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7" name="Slide Number Placeholder 26"/>
          <p:cNvSpPr>
            <a:spLocks noGrp="1"/>
          </p:cNvSpPr>
          <p:nvPr>
            <p:ph type="sldNum" sz="quarter" idx="12"/>
          </p:nvPr>
        </p:nvSpPr>
        <p:spPr/>
        <p:txBody>
          <a:bodyPr/>
          <a:lstStyle>
            <a:lvl1pPr>
              <a:defRPr>
                <a:solidFill>
                  <a:schemeClr val="tx1">
                    <a:lumMod val="75000"/>
                    <a:lumOff val="25000"/>
                  </a:schemeClr>
                </a:solidFill>
              </a:defRPr>
            </a:lvl1pPr>
            <a:extLst/>
          </a:lstStyle>
          <a:p>
            <a:fld id="{9D515F0A-23BA-4FD6-9B05-ED7D67B84540}" type="slidenum">
              <a:rPr lang="en-US" smtClean="0"/>
              <a:pPr/>
              <a:t>‹#›</a:t>
            </a:fld>
            <a:endParaRPr lang="en-US" dirty="0"/>
          </a:p>
        </p:txBody>
      </p:sp>
      <p:sp>
        <p:nvSpPr>
          <p:cNvPr id="4" name="Title Placeholder 8"/>
          <p:cNvSpPr>
            <a:spLocks noGrp="1"/>
          </p:cNvSpPr>
          <p:nvPr>
            <p:ph type="title"/>
          </p:nvPr>
        </p:nvSpPr>
        <p:spPr>
          <a:xfrm>
            <a:off x="466725" y="561729"/>
            <a:ext cx="6705600" cy="639762"/>
          </a:xfrm>
          <a:prstGeom prst="rect">
            <a:avLst/>
          </a:prstGeom>
        </p:spPr>
        <p:txBody>
          <a:bodyPr vert="horz" anchor="t">
            <a:noAutofit/>
            <a:scene3d>
              <a:camera prst="orthographicFront"/>
              <a:lightRig rig="soft" dir="t"/>
            </a:scene3d>
            <a:sp3d prstMaterial="softEdge"/>
          </a:bodyPr>
          <a:lstStyle>
            <a:lvl1pPr>
              <a:defRPr sz="2250"/>
            </a:lvl1pPr>
            <a:extLst/>
          </a:lstStyle>
          <a:p>
            <a:r>
              <a:rPr kumimoji="0" lang="en-US" dirty="0"/>
              <a:t>Click to edit Master title style</a:t>
            </a:r>
          </a:p>
        </p:txBody>
      </p:sp>
      <p:sp>
        <p:nvSpPr>
          <p:cNvPr id="6" name="Content Placeholder 2"/>
          <p:cNvSpPr>
            <a:spLocks noGrp="1"/>
          </p:cNvSpPr>
          <p:nvPr>
            <p:ph idx="1"/>
          </p:nvPr>
        </p:nvSpPr>
        <p:spPr>
          <a:xfrm>
            <a:off x="466725" y="1600206"/>
            <a:ext cx="6705600" cy="4525963"/>
          </a:xfrm>
        </p:spPr>
        <p:txBody>
          <a:bodyPr/>
          <a:lstStyle>
            <a:lvl1pPr eaLnBrk="1" latinLnBrk="0" hangingPunct="1">
              <a:defRPr>
                <a:solidFill>
                  <a:schemeClr val="tx1">
                    <a:lumMod val="85000"/>
                    <a:lumOff val="15000"/>
                  </a:schemeClr>
                </a:solidFill>
              </a:defRPr>
            </a:lvl1pPr>
            <a:lvl2pPr eaLnBrk="1" latinLnBrk="0" hangingPunct="1">
              <a:defRPr>
                <a:solidFill>
                  <a:schemeClr val="tx1">
                    <a:lumMod val="85000"/>
                    <a:lumOff val="15000"/>
                  </a:schemeClr>
                </a:solidFill>
              </a:defRPr>
            </a:lvl2pPr>
            <a:lvl3pPr eaLnBrk="1" latinLnBrk="0" hangingPunct="1">
              <a:defRPr>
                <a:solidFill>
                  <a:schemeClr val="tx1">
                    <a:lumMod val="85000"/>
                    <a:lumOff val="15000"/>
                  </a:schemeClr>
                </a:solidFill>
              </a:defRPr>
            </a:lvl3pPr>
            <a:lvl4pPr eaLnBrk="1" latinLnBrk="0" hangingPunct="1">
              <a:defRPr>
                <a:solidFill>
                  <a:schemeClr val="tx1">
                    <a:lumMod val="85000"/>
                    <a:lumOff val="15000"/>
                  </a:schemeClr>
                </a:solidFill>
              </a:defRPr>
            </a:lvl4pPr>
            <a:lvl5pPr eaLnBrk="1" latinLnBrk="0" hangingPunct="1">
              <a:defRPr>
                <a:solidFill>
                  <a:schemeClr val="tx1">
                    <a:lumMod val="85000"/>
                    <a:lumOff val="15000"/>
                  </a:schemeClr>
                </a:solidFill>
              </a:defRPr>
            </a:lvl5pPr>
            <a:extLst/>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 Third level</a:t>
            </a:r>
          </a:p>
          <a:p>
            <a:pPr lvl="3" eaLnBrk="1" latinLnBrk="0" hangingPunct="1"/>
            <a:r>
              <a:rPr kumimoji="0" lang="en-US" dirty="0"/>
              <a:t>Fourth level</a:t>
            </a:r>
          </a:p>
          <a:p>
            <a:pPr lvl="4" eaLnBrk="1" latinLnBrk="0" hangingPunct="1"/>
            <a:r>
              <a:rPr kumimoji="0" lang="en-US" dirty="0"/>
              <a:t>Fifth level</a:t>
            </a:r>
          </a:p>
        </p:txBody>
      </p:sp>
    </p:spTree>
    <p:extLst>
      <p:ext uri="{BB962C8B-B14F-4D97-AF65-F5344CB8AC3E}">
        <p14:creationId xmlns:p14="http://schemas.microsoft.com/office/powerpoint/2010/main" val="15646514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tx1">
                    <a:lumMod val="75000"/>
                    <a:lumOff val="25000"/>
                  </a:schemeClr>
                </a:solidFill>
              </a:defRPr>
            </a:lvl1pPr>
            <a:extLst/>
          </a:lstStyle>
          <a:p>
            <a:fld id="{9D515F0A-23BA-4FD6-9B05-ED7D67B84540}" type="slidenum">
              <a:rPr lang="en-US" smtClean="0"/>
              <a:pPr/>
              <a:t>‹#›</a:t>
            </a:fld>
            <a:endParaRPr lang="en-US" dirty="0"/>
          </a:p>
        </p:txBody>
      </p:sp>
      <p:sp>
        <p:nvSpPr>
          <p:cNvPr id="3" name="Title Placeholder 8"/>
          <p:cNvSpPr>
            <a:spLocks noGrp="1"/>
          </p:cNvSpPr>
          <p:nvPr>
            <p:ph type="title"/>
          </p:nvPr>
        </p:nvSpPr>
        <p:spPr>
          <a:xfrm>
            <a:off x="466725" y="560048"/>
            <a:ext cx="6705600" cy="792162"/>
          </a:xfrm>
          <a:prstGeom prst="rect">
            <a:avLst/>
          </a:prstGeom>
        </p:spPr>
        <p:txBody>
          <a:bodyPr vert="horz" anchor="t">
            <a:noAutofit/>
            <a:scene3d>
              <a:camera prst="orthographicFront"/>
              <a:lightRig rig="soft" dir="t"/>
            </a:scene3d>
            <a:sp3d prstMaterial="softEdge"/>
          </a:bodyPr>
          <a:lstStyle>
            <a:lvl1pPr>
              <a:defRPr sz="2250">
                <a:solidFill>
                  <a:schemeClr val="tx1">
                    <a:lumMod val="85000"/>
                    <a:lumOff val="15000"/>
                  </a:schemeClr>
                </a:solidFill>
              </a:defRPr>
            </a:lvl1pPr>
            <a:extLst/>
          </a:lstStyle>
          <a:p>
            <a:r>
              <a:rPr kumimoji="0" lang="en-US" dirty="0"/>
              <a:t>Click to edit Master title style</a:t>
            </a:r>
          </a:p>
        </p:txBody>
      </p:sp>
      <p:sp>
        <p:nvSpPr>
          <p:cNvPr id="5" name="Content Placeholder 2"/>
          <p:cNvSpPr>
            <a:spLocks noGrp="1"/>
          </p:cNvSpPr>
          <p:nvPr>
            <p:ph idx="1"/>
          </p:nvPr>
        </p:nvSpPr>
        <p:spPr>
          <a:xfrm>
            <a:off x="466725" y="1606139"/>
            <a:ext cx="6705600" cy="4525963"/>
          </a:xfrm>
        </p:spPr>
        <p:txBody>
          <a:bodyPr/>
          <a:lstStyle>
            <a:lvl1pPr eaLnBrk="1" latinLnBrk="0" hangingPunct="1">
              <a:defRPr>
                <a:solidFill>
                  <a:schemeClr val="tx1">
                    <a:lumMod val="85000"/>
                    <a:lumOff val="15000"/>
                  </a:schemeClr>
                </a:solidFill>
              </a:defRPr>
            </a:lvl1pPr>
            <a:lvl2pPr eaLnBrk="1" latinLnBrk="0" hangingPunct="1">
              <a:defRPr>
                <a:solidFill>
                  <a:schemeClr val="tx1">
                    <a:lumMod val="85000"/>
                    <a:lumOff val="15000"/>
                  </a:schemeClr>
                </a:solidFill>
              </a:defRPr>
            </a:lvl2pPr>
            <a:lvl3pPr eaLnBrk="1" latinLnBrk="0" hangingPunct="1">
              <a:defRPr>
                <a:solidFill>
                  <a:schemeClr val="tx1">
                    <a:lumMod val="85000"/>
                    <a:lumOff val="15000"/>
                  </a:schemeClr>
                </a:solidFill>
              </a:defRPr>
            </a:lvl3pPr>
            <a:lvl4pPr eaLnBrk="1" latinLnBrk="0" hangingPunct="1">
              <a:defRPr>
                <a:solidFill>
                  <a:schemeClr val="tx1">
                    <a:lumMod val="85000"/>
                    <a:lumOff val="15000"/>
                  </a:schemeClr>
                </a:solidFill>
              </a:defRPr>
            </a:lvl4pPr>
            <a:lvl5pPr eaLnBrk="1" latinLnBrk="0" hangingPunct="1">
              <a:defRPr>
                <a:solidFill>
                  <a:schemeClr val="tx1">
                    <a:lumMod val="85000"/>
                    <a:lumOff val="15000"/>
                  </a:schemeClr>
                </a:solidFill>
              </a:defRPr>
            </a:lvl5pPr>
            <a:extLst/>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 Third level</a:t>
            </a:r>
          </a:p>
          <a:p>
            <a:pPr lvl="3" eaLnBrk="1" latinLnBrk="0" hangingPunct="1"/>
            <a:r>
              <a:rPr kumimoji="0" lang="en-US" dirty="0"/>
              <a:t>Fourth level</a:t>
            </a:r>
          </a:p>
          <a:p>
            <a:pPr lvl="4" eaLnBrk="1" latinLnBrk="0" hangingPunct="1"/>
            <a:r>
              <a:rPr kumimoji="0" lang="en-US" dirty="0"/>
              <a:t>Fifth level</a:t>
            </a:r>
          </a:p>
        </p:txBody>
      </p:sp>
    </p:spTree>
    <p:extLst>
      <p:ext uri="{BB962C8B-B14F-4D97-AF65-F5344CB8AC3E}">
        <p14:creationId xmlns:p14="http://schemas.microsoft.com/office/powerpoint/2010/main" val="585027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422718576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3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2346612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0063091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185870967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343188015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52979074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89081092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4" name="Picture 2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332032412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253351089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321401681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694224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4" name="Picture 2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97436004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46473534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244046197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4157845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pic>
        <p:nvPicPr>
          <p:cNvPr id="14" name="Picture 13" descr="CC. Creative Commons license, attribution alone">
            <a:extLst>
              <a:ext uri="{FF2B5EF4-FFF2-40B4-BE49-F238E27FC236}">
                <a16:creationId xmlns:a16="http://schemas.microsoft.com/office/drawing/2014/main" id="{55C0BD8F-0D00-4252-96EA-53CD70683007}"/>
              </a:ext>
            </a:extLst>
          </p:cNvPr>
          <p:cNvPicPr>
            <a:picLocks noChangeAspect="1"/>
          </p:cNvPicPr>
          <p:nvPr userDrawn="1"/>
        </p:nvPicPr>
        <p:blipFill>
          <a:blip r:embed="rId4"/>
          <a:stretch>
            <a:fillRect/>
          </a:stretch>
        </p:blipFill>
        <p:spPr>
          <a:xfrm>
            <a:off x="628650" y="6399147"/>
            <a:ext cx="835224" cy="298730"/>
          </a:xfrm>
          <a:prstGeom prst="rect">
            <a:avLst/>
          </a:prstGeom>
        </p:spPr>
      </p:pic>
      <p:sp>
        <p:nvSpPr>
          <p:cNvPr id="10" name="TextBox 9">
            <a:extLst>
              <a:ext uri="{FF2B5EF4-FFF2-40B4-BE49-F238E27FC236}">
                <a16:creationId xmlns:a16="http://schemas.microsoft.com/office/drawing/2014/main" id="{AD9A014E-7345-4161-B6F8-70E7EA234759}"/>
              </a:ext>
            </a:extLst>
          </p:cNvPr>
          <p:cNvSpPr txBox="1"/>
          <p:nvPr userDrawn="1"/>
        </p:nvSpPr>
        <p:spPr>
          <a:xfrm>
            <a:off x="1454322" y="6445499"/>
            <a:ext cx="3784962" cy="207749"/>
          </a:xfrm>
          <a:prstGeom prst="rect">
            <a:avLst/>
          </a:prstGeom>
          <a:noFill/>
        </p:spPr>
        <p:txBody>
          <a:bodyPr wrap="square" rtlCol="0">
            <a:spAutoFit/>
          </a:bodyPr>
          <a:lstStyle/>
          <a:p>
            <a:r>
              <a:rPr lang="en-US" sz="750" b="0" i="1" kern="1200" dirty="0">
                <a:solidFill>
                  <a:schemeClr val="bg1">
                    <a:lumMod val="50000"/>
                  </a:schemeClr>
                </a:solidFill>
                <a:effectLst/>
                <a:latin typeface="+mn-lt"/>
                <a:ea typeface="+mn-ea"/>
                <a:cs typeface="+mn-cs"/>
              </a:rPr>
              <a:t>Except where otherwise noted, this work is licensed under </a:t>
            </a:r>
            <a:r>
              <a:rPr lang="en-US" sz="750" b="0" i="1" u="sng" kern="1200" dirty="0">
                <a:solidFill>
                  <a:schemeClr val="tx1"/>
                </a:solidFill>
                <a:effectLst/>
                <a:latin typeface="+mn-lt"/>
                <a:ea typeface="+mn-ea"/>
                <a:cs typeface="+mn-cs"/>
              </a:rPr>
              <a:t>CC BY 4.0</a:t>
            </a:r>
            <a:r>
              <a:rPr lang="en-US" sz="750" b="0" i="1" dirty="0">
                <a:solidFill>
                  <a:schemeClr val="bg1">
                    <a:lumMod val="50000"/>
                  </a:schemeClr>
                </a:solidFill>
                <a:latin typeface="+mn-lt"/>
              </a:rPr>
              <a:t>.</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25178464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Blank ">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48765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p:nvPicPr>
        <p:blipFill rotWithShape="1">
          <a:blip r:embed="rId2" cstate="print">
            <a:extLst>
              <a:ext uri="{28A0092B-C50C-407E-A947-70E740481C1C}">
                <a14:useLocalDpi xmlns:a14="http://schemas.microsoft.com/office/drawing/2010/main" val="0"/>
              </a:ext>
            </a:extLst>
          </a:blip>
          <a:srcRect t="12978"/>
          <a:stretch/>
        </p:blipFill>
        <p:spPr>
          <a:xfrm>
            <a:off x="2317814" y="0"/>
            <a:ext cx="6829477" cy="3749964"/>
          </a:xfrm>
          <a:prstGeom prst="rect">
            <a:avLst/>
          </a:prstGeom>
        </p:spPr>
      </p:pic>
      <p:sp>
        <p:nvSpPr>
          <p:cNvPr id="13" name="Title 1"/>
          <p:cNvSpPr>
            <a:spLocks noGrp="1"/>
          </p:cNvSpPr>
          <p:nvPr>
            <p:ph type="title" hasCustomPrompt="1"/>
          </p:nvPr>
        </p:nvSpPr>
        <p:spPr>
          <a:xfrm>
            <a:off x="369889" y="3863687"/>
            <a:ext cx="8336975" cy="999259"/>
          </a:xfrm>
          <a:prstGeom prst="rect">
            <a:avLst/>
          </a:prstGeom>
        </p:spPr>
        <p:txBody>
          <a:bodyPr/>
          <a:lstStyle>
            <a:lvl1pPr>
              <a:defRPr sz="36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2625" b="0" i="0" baseline="0">
                <a:solidFill>
                  <a:srgbClr val="003764"/>
                </a:solidFill>
                <a:latin typeface="+mj-lt"/>
              </a:defRPr>
            </a:lvl1pPr>
            <a:lvl2pPr marL="342884"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Subheading</a:t>
            </a:r>
          </a:p>
        </p:txBody>
      </p:sp>
      <p:sp>
        <p:nvSpPr>
          <p:cNvPr id="19" name="Text Placeholder 18"/>
          <p:cNvSpPr>
            <a:spLocks noGrp="1"/>
          </p:cNvSpPr>
          <p:nvPr>
            <p:ph type="body" sz="quarter" idx="10" hasCustomPrompt="1"/>
          </p:nvPr>
        </p:nvSpPr>
        <p:spPr>
          <a:xfrm>
            <a:off x="369888" y="5769404"/>
            <a:ext cx="4614862" cy="758825"/>
          </a:xfrm>
          <a:prstGeom prst="rect">
            <a:avLst/>
          </a:prstGeom>
        </p:spPr>
        <p:txBody>
          <a:bodyPr/>
          <a:lstStyle>
            <a:lvl1pPr marL="0" indent="0">
              <a:buNone/>
              <a:defRPr sz="15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6076887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6"/>
            <a:ext cx="3286396" cy="1231537"/>
          </a:xfrm>
          <a:prstGeom prst="rect">
            <a:avLst/>
          </a:prstGeom>
        </p:spPr>
      </p:pic>
      <p:pic>
        <p:nvPicPr>
          <p:cNvPr id="12" name="Picture 11"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2"/>
            <a:ext cx="4067706" cy="1481791"/>
          </a:xfrm>
          <a:prstGeom prst="rect">
            <a:avLst/>
          </a:prstGeom>
        </p:spPr>
      </p:pic>
      <p:sp>
        <p:nvSpPr>
          <p:cNvPr id="14" name="Title 1"/>
          <p:cNvSpPr>
            <a:spLocks noGrp="1"/>
          </p:cNvSpPr>
          <p:nvPr>
            <p:ph type="title"/>
          </p:nvPr>
        </p:nvSpPr>
        <p:spPr>
          <a:xfrm>
            <a:off x="536861" y="1549936"/>
            <a:ext cx="8336975" cy="797070"/>
          </a:xfrm>
          <a:prstGeom prst="rect">
            <a:avLst/>
          </a:prstGeom>
        </p:spPr>
        <p:txBody>
          <a:bodyPr/>
          <a:lstStyle>
            <a:lvl1pPr>
              <a:defRPr sz="2625"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1"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0" name="Date Placeholder 3"/>
          <p:cNvSpPr>
            <a:spLocks noGrp="1"/>
          </p:cNvSpPr>
          <p:nvPr>
            <p:ph type="dt" sz="half" idx="10"/>
          </p:nvPr>
        </p:nvSpPr>
        <p:spPr>
          <a:xfrm>
            <a:off x="628650" y="6483928"/>
            <a:ext cx="2057400" cy="237549"/>
          </a:xfrm>
          <a:prstGeom prst="rect">
            <a:avLst/>
          </a:prstGeom>
        </p:spPr>
        <p:txBody>
          <a:bodyPr/>
          <a:lstStyle>
            <a:lvl1pPr>
              <a:defRPr sz="825"/>
            </a:lvl1pPr>
          </a:lstStyle>
          <a:p>
            <a:endParaRPr lang="en-US" dirty="0"/>
          </a:p>
        </p:txBody>
      </p:sp>
      <p:sp>
        <p:nvSpPr>
          <p:cNvPr id="16" name="Footer Placeholder 4"/>
          <p:cNvSpPr>
            <a:spLocks noGrp="1"/>
          </p:cNvSpPr>
          <p:nvPr>
            <p:ph type="ftr" sz="quarter" idx="11"/>
          </p:nvPr>
        </p:nvSpPr>
        <p:spPr>
          <a:xfrm>
            <a:off x="3028950" y="6483928"/>
            <a:ext cx="3086100" cy="237549"/>
          </a:xfrm>
          <a:prstGeom prst="rect">
            <a:avLst/>
          </a:prstGeom>
        </p:spPr>
        <p:txBody>
          <a:bodyPr/>
          <a:lstStyle>
            <a:lvl1pPr>
              <a:defRPr sz="825"/>
            </a:lvl1pPr>
          </a:lstStyle>
          <a:p>
            <a:endParaRPr lang="en-US" dirty="0"/>
          </a:p>
        </p:txBody>
      </p:sp>
      <p:sp>
        <p:nvSpPr>
          <p:cNvPr id="17" name="Slide Number Placeholder 5"/>
          <p:cNvSpPr>
            <a:spLocks noGrp="1"/>
          </p:cNvSpPr>
          <p:nvPr>
            <p:ph type="sldNum" sz="quarter" idx="12"/>
          </p:nvPr>
        </p:nvSpPr>
        <p:spPr>
          <a:xfrm>
            <a:off x="8406246" y="6483928"/>
            <a:ext cx="467590" cy="237549"/>
          </a:xfrm>
          <a:prstGeom prst="rect">
            <a:avLst/>
          </a:prstGeom>
        </p:spPr>
        <p:txBody>
          <a:bodyPr/>
          <a:lstStyle>
            <a:lvl1pPr algn="r">
              <a:defRPr sz="825"/>
            </a:lvl1pPr>
          </a:lstStyle>
          <a:p>
            <a:fld id="{0BB45480-2940-43F0-8A14-527A8A2F4EC9}" type="slidenum">
              <a:rPr lang="en-US" smtClean="0"/>
              <a:t>‹#›</a:t>
            </a:fld>
            <a:endParaRPr lang="en-US" dirty="0"/>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8"/>
            <a:ext cx="1828800" cy="424977"/>
          </a:xfrm>
          <a:prstGeom prst="rect">
            <a:avLst/>
          </a:prstGeom>
        </p:spPr>
      </p:pic>
    </p:spTree>
    <p:extLst>
      <p:ext uri="{BB962C8B-B14F-4D97-AF65-F5344CB8AC3E}">
        <p14:creationId xmlns:p14="http://schemas.microsoft.com/office/powerpoint/2010/main" val="65187911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6"/>
            <a:ext cx="3286396" cy="1231537"/>
          </a:xfrm>
          <a:prstGeom prst="rect">
            <a:avLst/>
          </a:prstGeom>
        </p:spPr>
      </p:pic>
      <p:pic>
        <p:nvPicPr>
          <p:cNvPr id="11" name="Picture 10"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2"/>
            <a:ext cx="4067706" cy="1481791"/>
          </a:xfrm>
          <a:prstGeom prst="rect">
            <a:avLst/>
          </a:prstGeom>
        </p:spPr>
      </p:pic>
      <p:sp>
        <p:nvSpPr>
          <p:cNvPr id="14" name="Title 1"/>
          <p:cNvSpPr>
            <a:spLocks noGrp="1"/>
          </p:cNvSpPr>
          <p:nvPr>
            <p:ph type="title"/>
          </p:nvPr>
        </p:nvSpPr>
        <p:spPr>
          <a:xfrm>
            <a:off x="582469" y="1709746"/>
            <a:ext cx="8270588" cy="2852737"/>
          </a:xfrm>
          <a:prstGeom prst="rect">
            <a:avLst/>
          </a:prstGeom>
        </p:spPr>
        <p:txBody>
          <a:bodyPr anchor="b"/>
          <a:lstStyle>
            <a:lvl1pPr>
              <a:defRPr sz="36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9" y="4589471"/>
            <a:ext cx="8270588"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2" name="Rectangle 11" descr="Yellow sidebar"/>
          <p:cNvSpPr/>
          <p:nvPr/>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0" name="Date Placeholder 3"/>
          <p:cNvSpPr>
            <a:spLocks noGrp="1"/>
          </p:cNvSpPr>
          <p:nvPr>
            <p:ph type="dt" sz="half" idx="10"/>
          </p:nvPr>
        </p:nvSpPr>
        <p:spPr>
          <a:xfrm>
            <a:off x="628650" y="6483928"/>
            <a:ext cx="2057400" cy="237549"/>
          </a:xfrm>
          <a:prstGeom prst="rect">
            <a:avLst/>
          </a:prstGeom>
        </p:spPr>
        <p:txBody>
          <a:bodyPr/>
          <a:lstStyle>
            <a:lvl1pPr>
              <a:defRPr sz="825"/>
            </a:lvl1pPr>
          </a:lstStyle>
          <a:p>
            <a:endParaRPr lang="en-US" dirty="0"/>
          </a:p>
        </p:txBody>
      </p:sp>
      <p:sp>
        <p:nvSpPr>
          <p:cNvPr id="16" name="Footer Placeholder 4"/>
          <p:cNvSpPr>
            <a:spLocks noGrp="1"/>
          </p:cNvSpPr>
          <p:nvPr>
            <p:ph type="ftr" sz="quarter" idx="11"/>
          </p:nvPr>
        </p:nvSpPr>
        <p:spPr>
          <a:xfrm>
            <a:off x="3028950" y="6483928"/>
            <a:ext cx="3086100" cy="237549"/>
          </a:xfrm>
          <a:prstGeom prst="rect">
            <a:avLst/>
          </a:prstGeom>
        </p:spPr>
        <p:txBody>
          <a:bodyPr/>
          <a:lstStyle>
            <a:lvl1pPr>
              <a:defRPr sz="825"/>
            </a:lvl1pPr>
          </a:lstStyle>
          <a:p>
            <a:endParaRPr lang="en-US" dirty="0"/>
          </a:p>
        </p:txBody>
      </p:sp>
      <p:sp>
        <p:nvSpPr>
          <p:cNvPr id="17" name="Slide Number Placeholder 5"/>
          <p:cNvSpPr>
            <a:spLocks noGrp="1"/>
          </p:cNvSpPr>
          <p:nvPr>
            <p:ph type="sldNum" sz="quarter" idx="12"/>
          </p:nvPr>
        </p:nvSpPr>
        <p:spPr>
          <a:xfrm>
            <a:off x="8416637" y="6529854"/>
            <a:ext cx="457199" cy="191623"/>
          </a:xfrm>
          <a:prstGeom prst="rect">
            <a:avLst/>
          </a:prstGeom>
        </p:spPr>
        <p:txBody>
          <a:bodyPr/>
          <a:lstStyle>
            <a:lvl1pPr algn="r">
              <a:defRPr sz="825"/>
            </a:lvl1pPr>
          </a:lstStyle>
          <a:p>
            <a:fld id="{0BB45480-2940-43F0-8A14-527A8A2F4EC9}" type="slidenum">
              <a:rPr lang="en-US" smtClean="0"/>
              <a:t>‹#›</a:t>
            </a:fld>
            <a:endParaRPr lang="en-US" dirty="0"/>
          </a:p>
        </p:txBody>
      </p:sp>
      <p:pic>
        <p:nvPicPr>
          <p:cNvPr id="18" name="Pictur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8"/>
            <a:ext cx="1828800" cy="424977"/>
          </a:xfrm>
          <a:prstGeom prst="rect">
            <a:avLst/>
          </a:prstGeom>
        </p:spPr>
      </p:pic>
    </p:spTree>
    <p:extLst>
      <p:ext uri="{BB962C8B-B14F-4D97-AF65-F5344CB8AC3E}">
        <p14:creationId xmlns:p14="http://schemas.microsoft.com/office/powerpoint/2010/main" val="347017251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6"/>
            <a:ext cx="3286396" cy="1231537"/>
          </a:xfrm>
          <a:prstGeom prst="rect">
            <a:avLst/>
          </a:prstGeom>
        </p:spPr>
      </p:pic>
      <p:pic>
        <p:nvPicPr>
          <p:cNvPr id="12" name="Picture 11"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2"/>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2625"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2"/>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6"/>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Date Placeholder 3"/>
          <p:cNvSpPr>
            <a:spLocks noGrp="1"/>
          </p:cNvSpPr>
          <p:nvPr>
            <p:ph type="dt" sz="half" idx="10"/>
          </p:nvPr>
        </p:nvSpPr>
        <p:spPr>
          <a:xfrm>
            <a:off x="628650" y="6483928"/>
            <a:ext cx="2057400" cy="237549"/>
          </a:xfrm>
          <a:prstGeom prst="rect">
            <a:avLst/>
          </a:prstGeom>
        </p:spPr>
        <p:txBody>
          <a:bodyPr/>
          <a:lstStyle>
            <a:lvl1pPr>
              <a:defRPr sz="825"/>
            </a:lvl1pPr>
          </a:lstStyle>
          <a:p>
            <a:endParaRPr lang="en-US" dirty="0"/>
          </a:p>
        </p:txBody>
      </p:sp>
      <p:sp>
        <p:nvSpPr>
          <p:cNvPr id="18" name="Footer Placeholder 4"/>
          <p:cNvSpPr>
            <a:spLocks noGrp="1"/>
          </p:cNvSpPr>
          <p:nvPr>
            <p:ph type="ftr" sz="quarter" idx="11"/>
          </p:nvPr>
        </p:nvSpPr>
        <p:spPr>
          <a:xfrm>
            <a:off x="3028950" y="6483928"/>
            <a:ext cx="3086100" cy="237549"/>
          </a:xfrm>
          <a:prstGeom prst="rect">
            <a:avLst/>
          </a:prstGeom>
        </p:spPr>
        <p:txBody>
          <a:bodyPr/>
          <a:lstStyle>
            <a:lvl1pPr>
              <a:defRPr sz="825"/>
            </a:lvl1pPr>
          </a:lstStyle>
          <a:p>
            <a:endParaRPr lang="en-US" dirty="0"/>
          </a:p>
        </p:txBody>
      </p:sp>
      <p:sp>
        <p:nvSpPr>
          <p:cNvPr id="19" name="Slide Number Placeholder 5"/>
          <p:cNvSpPr>
            <a:spLocks noGrp="1"/>
          </p:cNvSpPr>
          <p:nvPr>
            <p:ph type="sldNum" sz="quarter" idx="12"/>
          </p:nvPr>
        </p:nvSpPr>
        <p:spPr>
          <a:xfrm>
            <a:off x="8416637" y="6529854"/>
            <a:ext cx="457199" cy="191623"/>
          </a:xfrm>
          <a:prstGeom prst="rect">
            <a:avLst/>
          </a:prstGeom>
        </p:spPr>
        <p:txBody>
          <a:bodyPr/>
          <a:lstStyle>
            <a:lvl1pPr algn="r">
              <a:defRPr sz="825"/>
            </a:lvl1pPr>
          </a:lstStyle>
          <a:p>
            <a:fld id="{0BB45480-2940-43F0-8A14-527A8A2F4EC9}" type="slidenum">
              <a:rPr lang="en-US" smtClean="0"/>
              <a:t>‹#›</a:t>
            </a:fld>
            <a:endParaRPr lang="en-US" dirty="0"/>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8"/>
            <a:ext cx="1828800" cy="424977"/>
          </a:xfrm>
          <a:prstGeom prst="rect">
            <a:avLst/>
          </a:prstGeom>
        </p:spPr>
      </p:pic>
    </p:spTree>
    <p:extLst>
      <p:ext uri="{BB962C8B-B14F-4D97-AF65-F5344CB8AC3E}">
        <p14:creationId xmlns:p14="http://schemas.microsoft.com/office/powerpoint/2010/main" val="313999578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6"/>
            <a:ext cx="3286396" cy="1231537"/>
          </a:xfrm>
          <a:prstGeom prst="rect">
            <a:avLst/>
          </a:prstGeom>
        </p:spPr>
      </p:pic>
      <p:pic>
        <p:nvPicPr>
          <p:cNvPr id="13" name="Picture 12"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4065"/>
            <a:ext cx="4067706" cy="1481791"/>
          </a:xfrm>
          <a:prstGeom prst="rect">
            <a:avLst/>
          </a:prstGeom>
        </p:spPr>
      </p:pic>
      <p:sp>
        <p:nvSpPr>
          <p:cNvPr id="16" name="Title 1"/>
          <p:cNvSpPr>
            <a:spLocks noGrp="1"/>
          </p:cNvSpPr>
          <p:nvPr>
            <p:ph type="title"/>
          </p:nvPr>
        </p:nvSpPr>
        <p:spPr>
          <a:xfrm>
            <a:off x="507277" y="1485854"/>
            <a:ext cx="8335388" cy="736311"/>
          </a:xfrm>
          <a:prstGeom prst="rect">
            <a:avLst/>
          </a:prstGeom>
        </p:spPr>
        <p:txBody>
          <a:bodyPr/>
          <a:lstStyle>
            <a:lvl1pPr>
              <a:defRPr sz="2625"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6"/>
            <a:ext cx="4002378" cy="524893"/>
          </a:xfrm>
          <a:prstGeom prst="rect">
            <a:avLst/>
          </a:prstGeom>
        </p:spPr>
        <p:txBody>
          <a:bodyPr anchor="b"/>
          <a:lstStyle>
            <a:lvl1pPr marL="0" indent="0">
              <a:buNone/>
              <a:defRPr sz="1800" b="1">
                <a:solidFill>
                  <a:srgbClr val="003764"/>
                </a:solidFill>
              </a:defRPr>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en-US"/>
              <a:t>Edit Master text styles</a:t>
            </a:r>
          </a:p>
        </p:txBody>
      </p:sp>
      <p:sp>
        <p:nvSpPr>
          <p:cNvPr id="18" name="Content Placeholder 3"/>
          <p:cNvSpPr>
            <a:spLocks noGrp="1"/>
          </p:cNvSpPr>
          <p:nvPr>
            <p:ph sz="half" idx="2"/>
          </p:nvPr>
        </p:nvSpPr>
        <p:spPr>
          <a:xfrm>
            <a:off x="507278" y="3003842"/>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1800" b="1">
                <a:solidFill>
                  <a:srgbClr val="003764"/>
                </a:solidFill>
              </a:defRPr>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en-US"/>
              <a:t>Edit Master text styles</a:t>
            </a:r>
          </a:p>
        </p:txBody>
      </p:sp>
      <p:sp>
        <p:nvSpPr>
          <p:cNvPr id="20" name="Content Placeholder 5"/>
          <p:cNvSpPr>
            <a:spLocks noGrp="1"/>
          </p:cNvSpPr>
          <p:nvPr>
            <p:ph sz="quarter" idx="4"/>
          </p:nvPr>
        </p:nvSpPr>
        <p:spPr>
          <a:xfrm>
            <a:off x="4790207" y="3003842"/>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1" name="Date Placeholder 3"/>
          <p:cNvSpPr>
            <a:spLocks noGrp="1"/>
          </p:cNvSpPr>
          <p:nvPr>
            <p:ph type="dt" sz="half" idx="10"/>
          </p:nvPr>
        </p:nvSpPr>
        <p:spPr>
          <a:xfrm>
            <a:off x="628650" y="6483928"/>
            <a:ext cx="2057400" cy="237549"/>
          </a:xfrm>
          <a:prstGeom prst="rect">
            <a:avLst/>
          </a:prstGeom>
        </p:spPr>
        <p:txBody>
          <a:bodyPr/>
          <a:lstStyle>
            <a:lvl1pPr>
              <a:defRPr sz="825"/>
            </a:lvl1pPr>
          </a:lstStyle>
          <a:p>
            <a:endParaRPr lang="en-US" dirty="0"/>
          </a:p>
        </p:txBody>
      </p:sp>
      <p:sp>
        <p:nvSpPr>
          <p:cNvPr id="22" name="Footer Placeholder 4"/>
          <p:cNvSpPr>
            <a:spLocks noGrp="1"/>
          </p:cNvSpPr>
          <p:nvPr>
            <p:ph type="ftr" sz="quarter" idx="11"/>
          </p:nvPr>
        </p:nvSpPr>
        <p:spPr>
          <a:xfrm>
            <a:off x="3028950" y="6483928"/>
            <a:ext cx="3086100" cy="237549"/>
          </a:xfrm>
          <a:prstGeom prst="rect">
            <a:avLst/>
          </a:prstGeom>
        </p:spPr>
        <p:txBody>
          <a:bodyPr/>
          <a:lstStyle>
            <a:lvl1pPr>
              <a:defRPr sz="825"/>
            </a:lvl1pPr>
          </a:lstStyle>
          <a:p>
            <a:endParaRPr lang="en-US" dirty="0"/>
          </a:p>
        </p:txBody>
      </p:sp>
      <p:sp>
        <p:nvSpPr>
          <p:cNvPr id="23" name="Slide Number Placeholder 5"/>
          <p:cNvSpPr>
            <a:spLocks noGrp="1"/>
          </p:cNvSpPr>
          <p:nvPr>
            <p:ph type="sldNum" sz="quarter" idx="12"/>
          </p:nvPr>
        </p:nvSpPr>
        <p:spPr>
          <a:xfrm>
            <a:off x="8416637" y="6529854"/>
            <a:ext cx="457199" cy="191623"/>
          </a:xfrm>
          <a:prstGeom prst="rect">
            <a:avLst/>
          </a:prstGeom>
        </p:spPr>
        <p:txBody>
          <a:bodyPr/>
          <a:lstStyle>
            <a:lvl1pPr algn="r">
              <a:defRPr sz="825"/>
            </a:lvl1pPr>
          </a:lstStyle>
          <a:p>
            <a:fld id="{0BB45480-2940-43F0-8A14-527A8A2F4EC9}" type="slidenum">
              <a:rPr lang="en-US" smtClean="0"/>
              <a:t>‹#›</a:t>
            </a:fld>
            <a:endParaRPr lang="en-US" dirty="0"/>
          </a:p>
        </p:txBody>
      </p:sp>
      <p:pic>
        <p:nvPicPr>
          <p:cNvPr id="24" name="Picture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8"/>
            <a:ext cx="1828800" cy="424977"/>
          </a:xfrm>
          <a:prstGeom prst="rect">
            <a:avLst/>
          </a:prstGeom>
        </p:spPr>
      </p:pic>
    </p:spTree>
    <p:extLst>
      <p:ext uri="{BB962C8B-B14F-4D97-AF65-F5344CB8AC3E}">
        <p14:creationId xmlns:p14="http://schemas.microsoft.com/office/powerpoint/2010/main" val="3208297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2251803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6"/>
            <a:ext cx="3286396" cy="1231537"/>
          </a:xfrm>
          <a:prstGeom prst="rect">
            <a:avLst/>
          </a:prstGeom>
        </p:spPr>
      </p:pic>
      <p:pic>
        <p:nvPicPr>
          <p:cNvPr id="9" name="Picture 8"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2"/>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2625" cap="all" baseline="0">
                <a:solidFill>
                  <a:srgbClr val="003764"/>
                </a:solidFill>
              </a:defRPr>
            </a:lvl1pPr>
          </a:lstStyle>
          <a:p>
            <a:r>
              <a:rPr lang="en-US"/>
              <a:t>Click to edit Master title style</a:t>
            </a:r>
            <a:endParaRPr lang="en-US" dirty="0"/>
          </a:p>
        </p:txBody>
      </p:sp>
      <p:sp>
        <p:nvSpPr>
          <p:cNvPr id="11" name="Rectangle 10" descr="Yellow sidebar"/>
          <p:cNvSpPr/>
          <p:nvPr/>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0" name="Date Placeholder 3"/>
          <p:cNvSpPr>
            <a:spLocks noGrp="1"/>
          </p:cNvSpPr>
          <p:nvPr>
            <p:ph type="dt" sz="half" idx="10"/>
          </p:nvPr>
        </p:nvSpPr>
        <p:spPr>
          <a:xfrm>
            <a:off x="628650" y="6483928"/>
            <a:ext cx="2057400" cy="237549"/>
          </a:xfrm>
          <a:prstGeom prst="rect">
            <a:avLst/>
          </a:prstGeom>
        </p:spPr>
        <p:txBody>
          <a:bodyPr/>
          <a:lstStyle>
            <a:lvl1pPr>
              <a:defRPr sz="825"/>
            </a:lvl1pPr>
          </a:lstStyle>
          <a:p>
            <a:endParaRPr lang="en-US" dirty="0"/>
          </a:p>
        </p:txBody>
      </p:sp>
      <p:sp>
        <p:nvSpPr>
          <p:cNvPr id="14" name="Footer Placeholder 4"/>
          <p:cNvSpPr>
            <a:spLocks noGrp="1"/>
          </p:cNvSpPr>
          <p:nvPr>
            <p:ph type="ftr" sz="quarter" idx="11"/>
          </p:nvPr>
        </p:nvSpPr>
        <p:spPr>
          <a:xfrm>
            <a:off x="3028950" y="6483928"/>
            <a:ext cx="3086100" cy="237549"/>
          </a:xfrm>
          <a:prstGeom prst="rect">
            <a:avLst/>
          </a:prstGeom>
        </p:spPr>
        <p:txBody>
          <a:bodyPr/>
          <a:lstStyle>
            <a:lvl1pPr>
              <a:defRPr sz="825"/>
            </a:lvl1pPr>
          </a:lstStyle>
          <a:p>
            <a:endParaRPr lang="en-US" dirty="0"/>
          </a:p>
        </p:txBody>
      </p:sp>
      <p:sp>
        <p:nvSpPr>
          <p:cNvPr id="15" name="Slide Number Placeholder 5"/>
          <p:cNvSpPr>
            <a:spLocks noGrp="1"/>
          </p:cNvSpPr>
          <p:nvPr>
            <p:ph type="sldNum" sz="quarter" idx="12"/>
          </p:nvPr>
        </p:nvSpPr>
        <p:spPr>
          <a:xfrm>
            <a:off x="8416637" y="6529854"/>
            <a:ext cx="457199" cy="191623"/>
          </a:xfrm>
          <a:prstGeom prst="rect">
            <a:avLst/>
          </a:prstGeom>
        </p:spPr>
        <p:txBody>
          <a:bodyPr/>
          <a:lstStyle>
            <a:lvl1pPr algn="r">
              <a:defRPr sz="825"/>
            </a:lvl1pPr>
          </a:lstStyle>
          <a:p>
            <a:fld id="{0BB45480-2940-43F0-8A14-527A8A2F4EC9}" type="slidenum">
              <a:rPr lang="en-US" smtClean="0"/>
              <a:t>‹#›</a:t>
            </a:fld>
            <a:endParaRPr lang="en-US" dirty="0"/>
          </a:p>
        </p:txBody>
      </p:sp>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8"/>
            <a:ext cx="1828800" cy="424977"/>
          </a:xfrm>
          <a:prstGeom prst="rect">
            <a:avLst/>
          </a:prstGeom>
        </p:spPr>
      </p:pic>
    </p:spTree>
    <p:extLst>
      <p:ext uri="{BB962C8B-B14F-4D97-AF65-F5344CB8AC3E}">
        <p14:creationId xmlns:p14="http://schemas.microsoft.com/office/powerpoint/2010/main" val="218065956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6"/>
            <a:ext cx="3286396" cy="1231537"/>
          </a:xfrm>
          <a:prstGeom prst="rect">
            <a:avLst/>
          </a:prstGeom>
        </p:spPr>
      </p:pic>
      <p:pic>
        <p:nvPicPr>
          <p:cNvPr id="10" name="Picture 9"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2"/>
            <a:ext cx="4067706" cy="1481791"/>
          </a:xfrm>
          <a:prstGeom prst="rect">
            <a:avLst/>
          </a:prstGeom>
        </p:spPr>
      </p:pic>
      <p:sp>
        <p:nvSpPr>
          <p:cNvPr id="8" name="Rectangle 7" descr="Yellow sidebar"/>
          <p:cNvSpPr/>
          <p:nvPr/>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Date Placeholder 3"/>
          <p:cNvSpPr>
            <a:spLocks noGrp="1"/>
          </p:cNvSpPr>
          <p:nvPr>
            <p:ph type="dt" sz="half" idx="10"/>
          </p:nvPr>
        </p:nvSpPr>
        <p:spPr>
          <a:xfrm>
            <a:off x="628650" y="6483928"/>
            <a:ext cx="2057400" cy="237549"/>
          </a:xfrm>
          <a:prstGeom prst="rect">
            <a:avLst/>
          </a:prstGeom>
        </p:spPr>
        <p:txBody>
          <a:bodyPr/>
          <a:lstStyle>
            <a:lvl1pPr>
              <a:defRPr sz="825"/>
            </a:lvl1pPr>
          </a:lstStyle>
          <a:p>
            <a:endParaRPr lang="en-US" dirty="0"/>
          </a:p>
        </p:txBody>
      </p:sp>
      <p:sp>
        <p:nvSpPr>
          <p:cNvPr id="12" name="Footer Placeholder 4"/>
          <p:cNvSpPr>
            <a:spLocks noGrp="1"/>
          </p:cNvSpPr>
          <p:nvPr>
            <p:ph type="ftr" sz="quarter" idx="11"/>
          </p:nvPr>
        </p:nvSpPr>
        <p:spPr>
          <a:xfrm>
            <a:off x="3028950" y="6483928"/>
            <a:ext cx="3086100" cy="237549"/>
          </a:xfrm>
          <a:prstGeom prst="rect">
            <a:avLst/>
          </a:prstGeom>
        </p:spPr>
        <p:txBody>
          <a:bodyPr/>
          <a:lstStyle>
            <a:lvl1pPr>
              <a:defRPr sz="825"/>
            </a:lvl1pPr>
          </a:lstStyle>
          <a:p>
            <a:endParaRPr lang="en-US" dirty="0"/>
          </a:p>
        </p:txBody>
      </p:sp>
      <p:sp>
        <p:nvSpPr>
          <p:cNvPr id="13" name="Slide Number Placeholder 5"/>
          <p:cNvSpPr>
            <a:spLocks noGrp="1"/>
          </p:cNvSpPr>
          <p:nvPr>
            <p:ph type="sldNum" sz="quarter" idx="12"/>
          </p:nvPr>
        </p:nvSpPr>
        <p:spPr>
          <a:xfrm>
            <a:off x="8416637" y="6529854"/>
            <a:ext cx="457199" cy="191623"/>
          </a:xfrm>
          <a:prstGeom prst="rect">
            <a:avLst/>
          </a:prstGeom>
        </p:spPr>
        <p:txBody>
          <a:bodyPr/>
          <a:lstStyle>
            <a:lvl1pPr algn="r">
              <a:defRPr sz="825"/>
            </a:lvl1pPr>
          </a:lstStyle>
          <a:p>
            <a:fld id="{0BB45480-2940-43F0-8A14-527A8A2F4EC9}" type="slidenum">
              <a:rPr lang="en-US" smtClean="0"/>
              <a:t>‹#›</a:t>
            </a:fld>
            <a:endParaRPr lang="en-US" dirty="0"/>
          </a:p>
        </p:txBody>
      </p:sp>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8"/>
            <a:ext cx="1828800" cy="424977"/>
          </a:xfrm>
          <a:prstGeom prst="rect">
            <a:avLst/>
          </a:prstGeom>
        </p:spPr>
      </p:pic>
    </p:spTree>
    <p:extLst>
      <p:ext uri="{BB962C8B-B14F-4D97-AF65-F5344CB8AC3E}">
        <p14:creationId xmlns:p14="http://schemas.microsoft.com/office/powerpoint/2010/main" val="371162385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6"/>
            <a:ext cx="3286396" cy="1231537"/>
          </a:xfrm>
          <a:prstGeom prst="rect">
            <a:avLst/>
          </a:prstGeom>
        </p:spPr>
      </p:pic>
      <p:pic>
        <p:nvPicPr>
          <p:cNvPr id="11" name="Picture 10"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2"/>
            <a:ext cx="4067706" cy="1481791"/>
          </a:xfrm>
          <a:prstGeom prst="rect">
            <a:avLst/>
          </a:prstGeom>
        </p:spPr>
      </p:pic>
      <p:sp>
        <p:nvSpPr>
          <p:cNvPr id="14" name="Title 1"/>
          <p:cNvSpPr>
            <a:spLocks noGrp="1"/>
          </p:cNvSpPr>
          <p:nvPr>
            <p:ph type="title"/>
          </p:nvPr>
        </p:nvSpPr>
        <p:spPr>
          <a:xfrm>
            <a:off x="486495" y="1385541"/>
            <a:ext cx="3160715" cy="1409614"/>
          </a:xfrm>
          <a:prstGeom prst="rect">
            <a:avLst/>
          </a:prstGeom>
        </p:spPr>
        <p:txBody>
          <a:bodyPr anchor="b"/>
          <a:lstStyle>
            <a:lvl1pPr>
              <a:defRPr sz="2625"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5" y="2888673"/>
            <a:ext cx="3160715" cy="3492378"/>
          </a:xfrm>
          <a:prstGeom prst="rect">
            <a:avLst/>
          </a:prstGeom>
        </p:spPr>
        <p:txBody>
          <a:bodyPr/>
          <a:lstStyle>
            <a:lvl1pPr marL="0" indent="0">
              <a:buNone/>
              <a:defRPr sz="1200">
                <a:solidFill>
                  <a:srgbClr val="003764"/>
                </a:solidFill>
              </a:defRPr>
            </a:lvl1pPr>
            <a:lvl2pPr marL="342884" indent="0">
              <a:buNone/>
              <a:defRPr sz="1050"/>
            </a:lvl2pPr>
            <a:lvl3pPr marL="685766" indent="0">
              <a:buNone/>
              <a:defRPr sz="900"/>
            </a:lvl3pPr>
            <a:lvl4pPr marL="1028649" indent="0">
              <a:buNone/>
              <a:defRPr sz="750"/>
            </a:lvl4pPr>
            <a:lvl5pPr marL="1371532" indent="0">
              <a:buNone/>
              <a:defRPr sz="750"/>
            </a:lvl5pPr>
            <a:lvl6pPr marL="1714415" indent="0">
              <a:buNone/>
              <a:defRPr sz="750"/>
            </a:lvl6pPr>
            <a:lvl7pPr marL="2057297" indent="0">
              <a:buNone/>
              <a:defRPr sz="750"/>
            </a:lvl7pPr>
            <a:lvl8pPr marL="2400180" indent="0">
              <a:buNone/>
              <a:defRPr sz="750"/>
            </a:lvl8pPr>
            <a:lvl9pPr marL="2743064" indent="0">
              <a:buNone/>
              <a:defRPr sz="750"/>
            </a:lvl9pPr>
          </a:lstStyle>
          <a:p>
            <a:pPr lvl="0"/>
            <a:r>
              <a:rPr lang="en-US"/>
              <a:t>Edit Master text styles</a:t>
            </a:r>
          </a:p>
        </p:txBody>
      </p:sp>
      <p:sp>
        <p:nvSpPr>
          <p:cNvPr id="15" name="Content Placeholder 2"/>
          <p:cNvSpPr>
            <a:spLocks noGrp="1"/>
          </p:cNvSpPr>
          <p:nvPr>
            <p:ph idx="1"/>
          </p:nvPr>
        </p:nvSpPr>
        <p:spPr>
          <a:xfrm>
            <a:off x="3863541" y="1569027"/>
            <a:ext cx="5041469" cy="4812024"/>
          </a:xfrm>
          <a:prstGeom prst="rect">
            <a:avLst/>
          </a:prstGeom>
        </p:spPr>
        <p:txBody>
          <a:bodyPr/>
          <a:lstStyle>
            <a:lvl1pPr>
              <a:defRPr sz="2400">
                <a:solidFill>
                  <a:srgbClr val="003764"/>
                </a:solidFill>
              </a:defRPr>
            </a:lvl1pPr>
            <a:lvl2pPr>
              <a:defRPr sz="2100">
                <a:solidFill>
                  <a:srgbClr val="003764"/>
                </a:solidFill>
              </a:defRPr>
            </a:lvl2pPr>
            <a:lvl3pPr>
              <a:defRPr sz="1800">
                <a:solidFill>
                  <a:srgbClr val="003764"/>
                </a:solidFill>
              </a:defRPr>
            </a:lvl3pPr>
            <a:lvl4pPr>
              <a:defRPr sz="1500">
                <a:solidFill>
                  <a:srgbClr val="003764"/>
                </a:solidFill>
              </a:defRPr>
            </a:lvl4pPr>
            <a:lvl5pPr>
              <a:defRPr sz="1500">
                <a:solidFill>
                  <a:srgbClr val="003764"/>
                </a:solidFill>
              </a:defRPr>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7" name="Date Placeholder 3"/>
          <p:cNvSpPr>
            <a:spLocks noGrp="1"/>
          </p:cNvSpPr>
          <p:nvPr>
            <p:ph type="dt" sz="half" idx="10"/>
          </p:nvPr>
        </p:nvSpPr>
        <p:spPr>
          <a:xfrm>
            <a:off x="628650" y="6483928"/>
            <a:ext cx="2057400" cy="237549"/>
          </a:xfrm>
          <a:prstGeom prst="rect">
            <a:avLst/>
          </a:prstGeom>
        </p:spPr>
        <p:txBody>
          <a:bodyPr/>
          <a:lstStyle>
            <a:lvl1pPr>
              <a:defRPr sz="825"/>
            </a:lvl1pPr>
          </a:lstStyle>
          <a:p>
            <a:endParaRPr lang="en-US" dirty="0"/>
          </a:p>
        </p:txBody>
      </p:sp>
      <p:sp>
        <p:nvSpPr>
          <p:cNvPr id="18" name="Footer Placeholder 4"/>
          <p:cNvSpPr>
            <a:spLocks noGrp="1"/>
          </p:cNvSpPr>
          <p:nvPr>
            <p:ph type="ftr" sz="quarter" idx="11"/>
          </p:nvPr>
        </p:nvSpPr>
        <p:spPr>
          <a:xfrm>
            <a:off x="3028950" y="6483928"/>
            <a:ext cx="3086100" cy="237549"/>
          </a:xfrm>
          <a:prstGeom prst="rect">
            <a:avLst/>
          </a:prstGeom>
        </p:spPr>
        <p:txBody>
          <a:bodyPr/>
          <a:lstStyle>
            <a:lvl1pPr>
              <a:defRPr sz="825"/>
            </a:lvl1pPr>
          </a:lstStyle>
          <a:p>
            <a:endParaRPr lang="en-US" dirty="0"/>
          </a:p>
        </p:txBody>
      </p:sp>
      <p:sp>
        <p:nvSpPr>
          <p:cNvPr id="19" name="Slide Number Placeholder 5"/>
          <p:cNvSpPr>
            <a:spLocks noGrp="1"/>
          </p:cNvSpPr>
          <p:nvPr>
            <p:ph type="sldNum" sz="quarter" idx="12"/>
          </p:nvPr>
        </p:nvSpPr>
        <p:spPr>
          <a:xfrm>
            <a:off x="8416637" y="6529854"/>
            <a:ext cx="457199" cy="191623"/>
          </a:xfrm>
          <a:prstGeom prst="rect">
            <a:avLst/>
          </a:prstGeom>
        </p:spPr>
        <p:txBody>
          <a:bodyPr/>
          <a:lstStyle>
            <a:lvl1pPr algn="r">
              <a:defRPr sz="825"/>
            </a:lvl1pPr>
          </a:lstStyle>
          <a:p>
            <a:fld id="{0BB45480-2940-43F0-8A14-527A8A2F4EC9}" type="slidenum">
              <a:rPr lang="en-US" smtClean="0"/>
              <a:t>‹#›</a:t>
            </a:fld>
            <a:endParaRPr lang="en-US" dirty="0"/>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8"/>
            <a:ext cx="1828800" cy="424977"/>
          </a:xfrm>
          <a:prstGeom prst="rect">
            <a:avLst/>
          </a:prstGeom>
        </p:spPr>
      </p:pic>
    </p:spTree>
    <p:extLst>
      <p:ext uri="{BB962C8B-B14F-4D97-AF65-F5344CB8AC3E}">
        <p14:creationId xmlns:p14="http://schemas.microsoft.com/office/powerpoint/2010/main" val="351103179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6"/>
            <a:ext cx="3286396" cy="1231537"/>
          </a:xfrm>
          <a:prstGeom prst="rect">
            <a:avLst/>
          </a:prstGeom>
        </p:spPr>
      </p:pic>
      <p:pic>
        <p:nvPicPr>
          <p:cNvPr id="11" name="Picture 10"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2"/>
            <a:ext cx="4067706" cy="1481791"/>
          </a:xfrm>
          <a:prstGeom prst="rect">
            <a:avLst/>
          </a:prstGeom>
        </p:spPr>
      </p:pic>
      <p:sp>
        <p:nvSpPr>
          <p:cNvPr id="14" name="Title 1"/>
          <p:cNvSpPr>
            <a:spLocks noGrp="1"/>
          </p:cNvSpPr>
          <p:nvPr>
            <p:ph type="title"/>
          </p:nvPr>
        </p:nvSpPr>
        <p:spPr>
          <a:xfrm>
            <a:off x="403371" y="1385541"/>
            <a:ext cx="3358139" cy="1409614"/>
          </a:xfrm>
          <a:prstGeom prst="rect">
            <a:avLst/>
          </a:prstGeom>
        </p:spPr>
        <p:txBody>
          <a:bodyPr anchor="b"/>
          <a:lstStyle>
            <a:lvl1pPr>
              <a:defRPr sz="2625"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1" y="2888675"/>
            <a:ext cx="3358139" cy="3542831"/>
          </a:xfrm>
          <a:prstGeom prst="rect">
            <a:avLst/>
          </a:prstGeom>
        </p:spPr>
        <p:txBody>
          <a:bodyPr/>
          <a:lstStyle>
            <a:lvl1pPr marL="0" indent="0">
              <a:buNone/>
              <a:defRPr sz="1200">
                <a:solidFill>
                  <a:srgbClr val="003764"/>
                </a:solidFill>
              </a:defRPr>
            </a:lvl1pPr>
            <a:lvl2pPr marL="342884" indent="0">
              <a:buNone/>
              <a:defRPr sz="1050"/>
            </a:lvl2pPr>
            <a:lvl3pPr marL="685766" indent="0">
              <a:buNone/>
              <a:defRPr sz="900"/>
            </a:lvl3pPr>
            <a:lvl4pPr marL="1028649" indent="0">
              <a:buNone/>
              <a:defRPr sz="750"/>
            </a:lvl4pPr>
            <a:lvl5pPr marL="1371532" indent="0">
              <a:buNone/>
              <a:defRPr sz="750"/>
            </a:lvl5pPr>
            <a:lvl6pPr marL="1714415" indent="0">
              <a:buNone/>
              <a:defRPr sz="750"/>
            </a:lvl6pPr>
            <a:lvl7pPr marL="2057297" indent="0">
              <a:buNone/>
              <a:defRPr sz="750"/>
            </a:lvl7pPr>
            <a:lvl8pPr marL="2400180" indent="0">
              <a:buNone/>
              <a:defRPr sz="750"/>
            </a:lvl8pPr>
            <a:lvl9pPr marL="2743064" indent="0">
              <a:buNone/>
              <a:defRPr sz="750"/>
            </a:lvl9pPr>
          </a:lstStyle>
          <a:p>
            <a:pPr lvl="0"/>
            <a:r>
              <a:rPr lang="en-US"/>
              <a:t>Edit Master text styles</a:t>
            </a:r>
          </a:p>
        </p:txBody>
      </p:sp>
      <p:sp>
        <p:nvSpPr>
          <p:cNvPr id="15" name="Content Placeholder 2"/>
          <p:cNvSpPr>
            <a:spLocks noGrp="1"/>
          </p:cNvSpPr>
          <p:nvPr>
            <p:ph idx="1"/>
          </p:nvPr>
        </p:nvSpPr>
        <p:spPr>
          <a:xfrm>
            <a:off x="4024048" y="1569028"/>
            <a:ext cx="4839398" cy="4862477"/>
          </a:xfrm>
          <a:prstGeom prst="rect">
            <a:avLst/>
          </a:prstGeom>
        </p:spPr>
        <p:txBody>
          <a:bodyPr/>
          <a:lstStyle>
            <a:lvl1pPr>
              <a:defRPr sz="2400">
                <a:solidFill>
                  <a:srgbClr val="003764"/>
                </a:solidFill>
              </a:defRPr>
            </a:lvl1pPr>
            <a:lvl2pPr>
              <a:defRPr sz="2100">
                <a:solidFill>
                  <a:srgbClr val="003764"/>
                </a:solidFill>
              </a:defRPr>
            </a:lvl2pPr>
            <a:lvl3pPr>
              <a:defRPr sz="1800">
                <a:solidFill>
                  <a:srgbClr val="003764"/>
                </a:solidFill>
              </a:defRPr>
            </a:lvl3pPr>
            <a:lvl4pPr>
              <a:defRPr sz="1500">
                <a:solidFill>
                  <a:srgbClr val="003764"/>
                </a:solidFill>
              </a:defRPr>
            </a:lvl4pPr>
            <a:lvl5pPr>
              <a:defRPr sz="1500">
                <a:solidFill>
                  <a:srgbClr val="003764"/>
                </a:solidFill>
              </a:defRPr>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7" name="Date Placeholder 3"/>
          <p:cNvSpPr>
            <a:spLocks noGrp="1"/>
          </p:cNvSpPr>
          <p:nvPr>
            <p:ph type="dt" sz="half" idx="10"/>
          </p:nvPr>
        </p:nvSpPr>
        <p:spPr>
          <a:xfrm>
            <a:off x="628650" y="6483928"/>
            <a:ext cx="2057400" cy="237549"/>
          </a:xfrm>
          <a:prstGeom prst="rect">
            <a:avLst/>
          </a:prstGeom>
        </p:spPr>
        <p:txBody>
          <a:bodyPr/>
          <a:lstStyle>
            <a:lvl1pPr>
              <a:defRPr sz="825"/>
            </a:lvl1pPr>
          </a:lstStyle>
          <a:p>
            <a:endParaRPr lang="en-US" dirty="0"/>
          </a:p>
        </p:txBody>
      </p:sp>
      <p:sp>
        <p:nvSpPr>
          <p:cNvPr id="18" name="Footer Placeholder 4"/>
          <p:cNvSpPr>
            <a:spLocks noGrp="1"/>
          </p:cNvSpPr>
          <p:nvPr>
            <p:ph type="ftr" sz="quarter" idx="11"/>
          </p:nvPr>
        </p:nvSpPr>
        <p:spPr>
          <a:xfrm>
            <a:off x="3028950" y="6483928"/>
            <a:ext cx="3086100" cy="237549"/>
          </a:xfrm>
          <a:prstGeom prst="rect">
            <a:avLst/>
          </a:prstGeom>
        </p:spPr>
        <p:txBody>
          <a:bodyPr/>
          <a:lstStyle>
            <a:lvl1pPr>
              <a:defRPr sz="825"/>
            </a:lvl1pPr>
          </a:lstStyle>
          <a:p>
            <a:endParaRPr lang="en-US" dirty="0"/>
          </a:p>
        </p:txBody>
      </p:sp>
      <p:sp>
        <p:nvSpPr>
          <p:cNvPr id="19" name="Slide Number Placeholder 5"/>
          <p:cNvSpPr>
            <a:spLocks noGrp="1"/>
          </p:cNvSpPr>
          <p:nvPr>
            <p:ph type="sldNum" sz="quarter" idx="12"/>
          </p:nvPr>
        </p:nvSpPr>
        <p:spPr>
          <a:xfrm>
            <a:off x="8416637" y="6529854"/>
            <a:ext cx="457199" cy="191623"/>
          </a:xfrm>
          <a:prstGeom prst="rect">
            <a:avLst/>
          </a:prstGeom>
        </p:spPr>
        <p:txBody>
          <a:bodyPr/>
          <a:lstStyle>
            <a:lvl1pPr algn="r">
              <a:defRPr sz="825"/>
            </a:lvl1pPr>
          </a:lstStyle>
          <a:p>
            <a:fld id="{0BB45480-2940-43F0-8A14-527A8A2F4EC9}" type="slidenum">
              <a:rPr lang="en-US" smtClean="0"/>
              <a:t>‹#›</a:t>
            </a:fld>
            <a:endParaRPr lang="en-US" dirty="0"/>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8"/>
            <a:ext cx="1828800" cy="424977"/>
          </a:xfrm>
          <a:prstGeom prst="rect">
            <a:avLst/>
          </a:prstGeom>
        </p:spPr>
      </p:pic>
    </p:spTree>
    <p:extLst>
      <p:ext uri="{BB962C8B-B14F-4D97-AF65-F5344CB8AC3E}">
        <p14:creationId xmlns:p14="http://schemas.microsoft.com/office/powerpoint/2010/main" val="161251497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6"/>
            <a:ext cx="3286396" cy="1231537"/>
          </a:xfrm>
          <a:prstGeom prst="rect">
            <a:avLst/>
          </a:prstGeom>
        </p:spPr>
      </p:pic>
      <p:pic>
        <p:nvPicPr>
          <p:cNvPr id="12" name="Picture 11"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2"/>
            <a:ext cx="4067706" cy="1481791"/>
          </a:xfrm>
          <a:prstGeom prst="rect">
            <a:avLst/>
          </a:prstGeom>
        </p:spPr>
      </p:pic>
      <p:sp>
        <p:nvSpPr>
          <p:cNvPr id="2" name="Title 1"/>
          <p:cNvSpPr>
            <a:spLocks noGrp="1"/>
          </p:cNvSpPr>
          <p:nvPr>
            <p:ph type="title"/>
          </p:nvPr>
        </p:nvSpPr>
        <p:spPr>
          <a:xfrm>
            <a:off x="623888" y="1709747"/>
            <a:ext cx="7886700" cy="2852737"/>
          </a:xfrm>
          <a:prstGeom prst="rect">
            <a:avLst/>
          </a:prstGeom>
        </p:spPr>
        <p:txBody>
          <a:bodyPr anchor="b"/>
          <a:lstStyle>
            <a:lvl1pPr>
              <a:defRPr sz="2625"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2"/>
            <a:ext cx="7886700" cy="1500187"/>
          </a:xfrm>
          <a:prstGeom prst="rect">
            <a:avLst/>
          </a:prstGeom>
        </p:spPr>
        <p:txBody>
          <a:bodyPr/>
          <a:lstStyle>
            <a:lvl1pPr marL="0" indent="0">
              <a:buNone/>
              <a:defRPr sz="1350">
                <a:solidFill>
                  <a:srgbClr val="003764"/>
                </a:solidFill>
              </a:defRPr>
            </a:lvl1pPr>
            <a:lvl2pPr marL="257163" indent="0">
              <a:buNone/>
              <a:defRPr sz="1125">
                <a:solidFill>
                  <a:schemeClr val="tx1">
                    <a:tint val="75000"/>
                  </a:schemeClr>
                </a:solidFill>
              </a:defRPr>
            </a:lvl2pPr>
            <a:lvl3pPr marL="514325" indent="0">
              <a:buNone/>
              <a:defRPr sz="1013">
                <a:solidFill>
                  <a:schemeClr val="tx1">
                    <a:tint val="75000"/>
                  </a:schemeClr>
                </a:solidFill>
              </a:defRPr>
            </a:lvl3pPr>
            <a:lvl4pPr marL="771487" indent="0">
              <a:buNone/>
              <a:defRPr sz="900">
                <a:solidFill>
                  <a:schemeClr val="tx1">
                    <a:tint val="75000"/>
                  </a:schemeClr>
                </a:solidFill>
              </a:defRPr>
            </a:lvl4pPr>
            <a:lvl5pPr marL="1028649" indent="0">
              <a:buNone/>
              <a:defRPr sz="900">
                <a:solidFill>
                  <a:schemeClr val="tx1">
                    <a:tint val="75000"/>
                  </a:schemeClr>
                </a:solidFill>
              </a:defRPr>
            </a:lvl5pPr>
            <a:lvl6pPr marL="1285811" indent="0">
              <a:buNone/>
              <a:defRPr sz="900">
                <a:solidFill>
                  <a:schemeClr val="tx1">
                    <a:tint val="75000"/>
                  </a:schemeClr>
                </a:solidFill>
              </a:defRPr>
            </a:lvl6pPr>
            <a:lvl7pPr marL="1542973" indent="0">
              <a:buNone/>
              <a:defRPr sz="900">
                <a:solidFill>
                  <a:schemeClr val="tx1">
                    <a:tint val="75000"/>
                  </a:schemeClr>
                </a:solidFill>
              </a:defRPr>
            </a:lvl7pPr>
            <a:lvl8pPr marL="1800135" indent="0">
              <a:buNone/>
              <a:defRPr sz="900">
                <a:solidFill>
                  <a:schemeClr val="tx1">
                    <a:tint val="75000"/>
                  </a:schemeClr>
                </a:solidFill>
              </a:defRPr>
            </a:lvl8pPr>
            <a:lvl9pPr marL="2057298" indent="0">
              <a:buNone/>
              <a:defRPr sz="900">
                <a:solidFill>
                  <a:schemeClr val="tx1">
                    <a:tint val="75000"/>
                  </a:schemeClr>
                </a:solidFill>
              </a:defRPr>
            </a:lvl9pPr>
          </a:lstStyle>
          <a:p>
            <a:pPr lvl="0"/>
            <a:r>
              <a:rPr lang="en-US"/>
              <a:t>Edit Master text styles</a:t>
            </a:r>
          </a:p>
        </p:txBody>
      </p:sp>
      <p:sp>
        <p:nvSpPr>
          <p:cNvPr id="15" name="Rectangle 14" descr="Yellow sidebar"/>
          <p:cNvSpPr/>
          <p:nvPr/>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0" name="Date Placeholder 3"/>
          <p:cNvSpPr>
            <a:spLocks noGrp="1"/>
          </p:cNvSpPr>
          <p:nvPr>
            <p:ph type="dt" sz="half" idx="10"/>
          </p:nvPr>
        </p:nvSpPr>
        <p:spPr>
          <a:xfrm>
            <a:off x="628650" y="6483928"/>
            <a:ext cx="2057400" cy="237549"/>
          </a:xfrm>
          <a:prstGeom prst="rect">
            <a:avLst/>
          </a:prstGeom>
        </p:spPr>
        <p:txBody>
          <a:bodyPr/>
          <a:lstStyle>
            <a:lvl1pPr>
              <a:defRPr sz="825"/>
            </a:lvl1pPr>
          </a:lstStyle>
          <a:p>
            <a:endParaRPr lang="en-US" dirty="0"/>
          </a:p>
        </p:txBody>
      </p:sp>
      <p:sp>
        <p:nvSpPr>
          <p:cNvPr id="11" name="Footer Placeholder 4"/>
          <p:cNvSpPr>
            <a:spLocks noGrp="1"/>
          </p:cNvSpPr>
          <p:nvPr>
            <p:ph type="ftr" sz="quarter" idx="11"/>
          </p:nvPr>
        </p:nvSpPr>
        <p:spPr>
          <a:xfrm>
            <a:off x="3028950" y="6483928"/>
            <a:ext cx="3086100" cy="237549"/>
          </a:xfrm>
          <a:prstGeom prst="rect">
            <a:avLst/>
          </a:prstGeom>
        </p:spPr>
        <p:txBody>
          <a:bodyPr/>
          <a:lstStyle>
            <a:lvl1pPr>
              <a:defRPr sz="825"/>
            </a:lvl1pPr>
          </a:lstStyle>
          <a:p>
            <a:endParaRPr lang="en-US" dirty="0"/>
          </a:p>
        </p:txBody>
      </p:sp>
      <p:sp>
        <p:nvSpPr>
          <p:cNvPr id="14" name="Slide Number Placeholder 5"/>
          <p:cNvSpPr>
            <a:spLocks noGrp="1"/>
          </p:cNvSpPr>
          <p:nvPr>
            <p:ph type="sldNum" sz="quarter" idx="12"/>
          </p:nvPr>
        </p:nvSpPr>
        <p:spPr>
          <a:xfrm>
            <a:off x="8416637" y="6529854"/>
            <a:ext cx="457199" cy="191623"/>
          </a:xfrm>
          <a:prstGeom prst="rect">
            <a:avLst/>
          </a:prstGeom>
        </p:spPr>
        <p:txBody>
          <a:bodyPr/>
          <a:lstStyle>
            <a:lvl1pPr algn="r">
              <a:defRPr sz="825"/>
            </a:lvl1pPr>
          </a:lstStyle>
          <a:p>
            <a:fld id="{0BB45480-2940-43F0-8A14-527A8A2F4EC9}" type="slidenum">
              <a:rPr lang="en-US" smtClean="0"/>
              <a:t>‹#›</a:t>
            </a:fld>
            <a:endParaRPr lang="en-US" dirty="0"/>
          </a:p>
        </p:txBody>
      </p:sp>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8"/>
            <a:ext cx="1828800" cy="424977"/>
          </a:xfrm>
          <a:prstGeom prst="rect">
            <a:avLst/>
          </a:prstGeom>
        </p:spPr>
      </p:pic>
    </p:spTree>
    <p:extLst>
      <p:ext uri="{BB962C8B-B14F-4D97-AF65-F5344CB8AC3E}">
        <p14:creationId xmlns:p14="http://schemas.microsoft.com/office/powerpoint/2010/main" val="82970110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2_Section Header">
    <p:spTree>
      <p:nvGrpSpPr>
        <p:cNvPr id="1" name=""/>
        <p:cNvGrpSpPr/>
        <p:nvPr/>
      </p:nvGrpSpPr>
      <p:grpSpPr>
        <a:xfrm>
          <a:off x="0" y="0"/>
          <a:ext cx="0" cy="0"/>
          <a:chOff x="0" y="0"/>
          <a:chExt cx="0" cy="0"/>
        </a:xfrm>
      </p:grpSpPr>
      <p:sp>
        <p:nvSpPr>
          <p:cNvPr id="15" name="Rectangle 14" descr="Yellow sidebar"/>
          <p:cNvSpPr/>
          <p:nvPr/>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0" name="Date Placeholder 3"/>
          <p:cNvSpPr>
            <a:spLocks noGrp="1"/>
          </p:cNvSpPr>
          <p:nvPr>
            <p:ph type="dt" sz="half" idx="10"/>
          </p:nvPr>
        </p:nvSpPr>
        <p:spPr>
          <a:xfrm>
            <a:off x="628650" y="6483928"/>
            <a:ext cx="2057400" cy="237549"/>
          </a:xfrm>
          <a:prstGeom prst="rect">
            <a:avLst/>
          </a:prstGeom>
        </p:spPr>
        <p:txBody>
          <a:bodyPr/>
          <a:lstStyle>
            <a:lvl1pPr>
              <a:defRPr sz="825"/>
            </a:lvl1pPr>
          </a:lstStyle>
          <a:p>
            <a:endParaRPr lang="en-US" dirty="0"/>
          </a:p>
        </p:txBody>
      </p:sp>
      <p:sp>
        <p:nvSpPr>
          <p:cNvPr id="11" name="Footer Placeholder 4"/>
          <p:cNvSpPr>
            <a:spLocks noGrp="1"/>
          </p:cNvSpPr>
          <p:nvPr>
            <p:ph type="ftr" sz="quarter" idx="11"/>
          </p:nvPr>
        </p:nvSpPr>
        <p:spPr>
          <a:xfrm>
            <a:off x="3028950" y="6483928"/>
            <a:ext cx="3086100" cy="237549"/>
          </a:xfrm>
          <a:prstGeom prst="rect">
            <a:avLst/>
          </a:prstGeom>
        </p:spPr>
        <p:txBody>
          <a:bodyPr/>
          <a:lstStyle>
            <a:lvl1pPr>
              <a:defRPr sz="825"/>
            </a:lvl1pPr>
          </a:lstStyle>
          <a:p>
            <a:endParaRPr lang="en-US" dirty="0"/>
          </a:p>
        </p:txBody>
      </p:sp>
      <p:sp>
        <p:nvSpPr>
          <p:cNvPr id="14" name="Slide Number Placeholder 5"/>
          <p:cNvSpPr>
            <a:spLocks noGrp="1"/>
          </p:cNvSpPr>
          <p:nvPr>
            <p:ph type="sldNum" sz="quarter" idx="12"/>
          </p:nvPr>
        </p:nvSpPr>
        <p:spPr>
          <a:xfrm>
            <a:off x="8416637" y="6529854"/>
            <a:ext cx="457199" cy="191623"/>
          </a:xfrm>
          <a:prstGeom prst="rect">
            <a:avLst/>
          </a:prstGeom>
        </p:spPr>
        <p:txBody>
          <a:bodyPr/>
          <a:lstStyle>
            <a:lvl1pPr algn="r">
              <a:defRPr sz="825"/>
            </a:lvl1pPr>
          </a:lstStyle>
          <a:p>
            <a:fld id="{0BB45480-2940-43F0-8A14-527A8A2F4EC9}" type="slidenum">
              <a:rPr lang="en-US" smtClean="0"/>
              <a:t>‹#›</a:t>
            </a:fld>
            <a:endParaRPr lang="en-US" dirty="0"/>
          </a:p>
        </p:txBody>
      </p:sp>
      <p:sp>
        <p:nvSpPr>
          <p:cNvPr id="6" name="Title 1"/>
          <p:cNvSpPr>
            <a:spLocks noGrp="1"/>
          </p:cNvSpPr>
          <p:nvPr>
            <p:ph type="title"/>
          </p:nvPr>
        </p:nvSpPr>
        <p:spPr>
          <a:xfrm>
            <a:off x="519540" y="294200"/>
            <a:ext cx="8302337" cy="786457"/>
          </a:xfrm>
          <a:prstGeom prst="rect">
            <a:avLst/>
          </a:prstGeom>
        </p:spPr>
        <p:txBody>
          <a:bodyPr/>
          <a:lstStyle>
            <a:lvl1pPr>
              <a:defRPr sz="2625"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1"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7942591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6"/>
            <a:ext cx="3286396" cy="1231537"/>
          </a:xfrm>
          <a:prstGeom prst="rect">
            <a:avLst/>
          </a:prstGeom>
        </p:spPr>
      </p:pic>
      <p:pic>
        <p:nvPicPr>
          <p:cNvPr id="11" name="Picture 10"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2"/>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2625"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342900" marR="0" indent="-342900" algn="l" defTabSz="514325" rtl="0" eaLnBrk="1" fontAlgn="auto" latinLnBrk="0" hangingPunct="1">
              <a:lnSpc>
                <a:spcPct val="90000"/>
              </a:lnSpc>
              <a:spcBef>
                <a:spcPts val="563"/>
              </a:spcBef>
              <a:spcAft>
                <a:spcPts val="0"/>
              </a:spcAft>
              <a:buClrTx/>
              <a:buSzTx/>
              <a:buFont typeface="Arial" panose="020B0604020202020204" pitchFamily="34" charset="0"/>
              <a:buChar char="•"/>
              <a:tabLst/>
              <a:defRPr baseline="0">
                <a:solidFill>
                  <a:srgbClr val="003764"/>
                </a:solidFill>
              </a:defRPr>
            </a:lvl1pPr>
            <a:lvl2pPr marL="257163" indent="0">
              <a:buNone/>
              <a:defRPr>
                <a:solidFill>
                  <a:srgbClr val="003764"/>
                </a:solidFill>
              </a:defRPr>
            </a:lvl2pPr>
          </a:lstStyle>
          <a:p>
            <a:pPr marL="0" marR="0" lvl="0" indent="0" algn="l" defTabSz="514325" rtl="0" eaLnBrk="1" fontAlgn="auto" latinLnBrk="0" hangingPunct="1">
              <a:lnSpc>
                <a:spcPct val="90000"/>
              </a:lnSpc>
              <a:spcBef>
                <a:spcPts val="563"/>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pic>
        <p:nvPicPr>
          <p:cNvPr id="14" name="Picture 13" descr="CC. Creative Commons license, attribution alone">
            <a:extLst>
              <a:ext uri="{FF2B5EF4-FFF2-40B4-BE49-F238E27FC236}">
                <a16:creationId xmlns:a16="http://schemas.microsoft.com/office/drawing/2014/main" id="{55C0BD8F-0D00-4252-96EA-53CD70683007}"/>
              </a:ext>
            </a:extLst>
          </p:cNvPr>
          <p:cNvPicPr>
            <a:picLocks noChangeAspect="1"/>
          </p:cNvPicPr>
          <p:nvPr/>
        </p:nvPicPr>
        <p:blipFill>
          <a:blip r:embed="rId4"/>
          <a:stretch>
            <a:fillRect/>
          </a:stretch>
        </p:blipFill>
        <p:spPr>
          <a:xfrm>
            <a:off x="628650" y="6399147"/>
            <a:ext cx="835224" cy="298730"/>
          </a:xfrm>
          <a:prstGeom prst="rect">
            <a:avLst/>
          </a:prstGeom>
        </p:spPr>
      </p:pic>
      <p:sp>
        <p:nvSpPr>
          <p:cNvPr id="10" name="TextBox 9">
            <a:extLst>
              <a:ext uri="{FF2B5EF4-FFF2-40B4-BE49-F238E27FC236}">
                <a16:creationId xmlns:a16="http://schemas.microsoft.com/office/drawing/2014/main" id="{AD9A014E-7345-4161-B6F8-70E7EA234759}"/>
              </a:ext>
            </a:extLst>
          </p:cNvPr>
          <p:cNvSpPr txBox="1"/>
          <p:nvPr/>
        </p:nvSpPr>
        <p:spPr>
          <a:xfrm>
            <a:off x="1454322" y="6445500"/>
            <a:ext cx="3784962" cy="178960"/>
          </a:xfrm>
          <a:prstGeom prst="rect">
            <a:avLst/>
          </a:prstGeom>
          <a:noFill/>
        </p:spPr>
        <p:txBody>
          <a:bodyPr wrap="square" rtlCol="0">
            <a:spAutoFit/>
          </a:bodyPr>
          <a:lstStyle/>
          <a:p>
            <a:r>
              <a:rPr lang="en-US" sz="563" b="0" i="1" kern="1200" dirty="0">
                <a:solidFill>
                  <a:schemeClr val="bg1">
                    <a:lumMod val="50000"/>
                  </a:schemeClr>
                </a:solidFill>
                <a:effectLst/>
                <a:latin typeface="+mn-lt"/>
                <a:ea typeface="+mn-ea"/>
                <a:cs typeface="+mn-cs"/>
              </a:rPr>
              <a:t>Except where otherwise noted, this work is licensed under </a:t>
            </a:r>
            <a:r>
              <a:rPr lang="en-US" sz="563" b="0" i="1" u="sng" kern="1200" dirty="0">
                <a:solidFill>
                  <a:schemeClr val="tx1"/>
                </a:solidFill>
                <a:effectLst/>
                <a:latin typeface="+mn-lt"/>
                <a:ea typeface="+mn-ea"/>
                <a:cs typeface="+mn-cs"/>
              </a:rPr>
              <a:t>CC BY 4.0</a:t>
            </a:r>
            <a:r>
              <a:rPr lang="en-US" sz="563" b="0" i="1" dirty="0">
                <a:solidFill>
                  <a:schemeClr val="bg1">
                    <a:lumMod val="50000"/>
                  </a:schemeClr>
                </a:solidFill>
                <a:latin typeface="+mn-lt"/>
              </a:rPr>
              <a:t>.</a:t>
            </a:r>
          </a:p>
        </p:txBody>
      </p:sp>
      <p:sp>
        <p:nvSpPr>
          <p:cNvPr id="13" name="Rectangle 12" descr="Yellow sidebar"/>
          <p:cNvSpPr/>
          <p:nvPr/>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47494" y="528408"/>
            <a:ext cx="1828800" cy="424977"/>
          </a:xfrm>
          <a:prstGeom prst="rect">
            <a:avLst/>
          </a:prstGeom>
        </p:spPr>
      </p:pic>
    </p:spTree>
    <p:extLst>
      <p:ext uri="{BB962C8B-B14F-4D97-AF65-F5344CB8AC3E}">
        <p14:creationId xmlns:p14="http://schemas.microsoft.com/office/powerpoint/2010/main" val="245709904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B45480-2940-43F0-8A14-527A8A2F4EC9}" type="slidenum">
              <a:rPr lang="en-US" smtClean="0"/>
              <a:t>‹#›</a:t>
            </a:fld>
            <a:endParaRPr lang="en-US" dirty="0"/>
          </a:p>
        </p:txBody>
      </p:sp>
    </p:spTree>
    <p:extLst>
      <p:ext uri="{BB962C8B-B14F-4D97-AF65-F5344CB8AC3E}">
        <p14:creationId xmlns:p14="http://schemas.microsoft.com/office/powerpoint/2010/main" val="301690512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userDrawn="1">
  <p:cSld name="Blank ">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6746400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824501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92640902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r>
              <a:rPr lang="en-US" altLang="en-US" dirty="0"/>
              <a:t>- </a:t>
            </a:r>
            <a:fld id="{A0548EF2-EA9B-4634-B53D-DC4EC5D1B8C0}" type="slidenum">
              <a:rPr lang="en-US" altLang="en-US" smtClean="0"/>
              <a:pPr>
                <a:defRPr/>
              </a:pPr>
              <a:t>‹#›</a:t>
            </a:fld>
            <a:r>
              <a:rPr lang="en-US" altLang="en-US" dirty="0"/>
              <a:t> -</a:t>
            </a: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59243840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pPr>
              <a:defRPr/>
            </a:pPr>
            <a:r>
              <a:rPr lang="en-US" altLang="en-US" dirty="0"/>
              <a:t>- </a:t>
            </a:r>
            <a:fld id="{0763F51D-237F-4A41-B13F-6D660656DDED}" type="slidenum">
              <a:rPr lang="en-US" altLang="en-US" smtClean="0"/>
              <a:pPr>
                <a:defRPr/>
              </a:pPr>
              <a:t>‹#›</a:t>
            </a:fld>
            <a:r>
              <a:rPr lang="en-US" altLang="en-US" dirty="0"/>
              <a:t> -</a:t>
            </a:r>
          </a:p>
        </p:txBody>
      </p:sp>
      <p:pic>
        <p:nvPicPr>
          <p:cNvPr id="18" name="Pictur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218782269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pPr>
              <a:defRPr/>
            </a:pPr>
            <a:r>
              <a:rPr lang="en-US" altLang="en-US" dirty="0"/>
              <a:t>- </a:t>
            </a:r>
            <a:fld id="{D210A2C9-C989-4BA4-A9E0-166F3D2E2DAA}" type="slidenum">
              <a:rPr lang="en-US" altLang="en-US" smtClean="0"/>
              <a:pPr>
                <a:defRPr/>
              </a:pPr>
              <a:t>‹#›</a:t>
            </a:fld>
            <a:r>
              <a:rPr lang="en-US" altLang="en-US" dirty="0"/>
              <a:t> -</a:t>
            </a:r>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25737061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pPr>
              <a:defRPr/>
            </a:pPr>
            <a:r>
              <a:rPr lang="en-US" altLang="en-US" dirty="0"/>
              <a:t>- </a:t>
            </a:r>
            <a:fld id="{61D94705-B0F2-4340-9C2D-C3BB64BE50EC}" type="slidenum">
              <a:rPr lang="en-US" altLang="en-US" smtClean="0"/>
              <a:pPr>
                <a:defRPr/>
              </a:pPr>
              <a:t>‹#›</a:t>
            </a:fld>
            <a:r>
              <a:rPr lang="en-US" altLang="en-US" dirty="0"/>
              <a:t> -</a:t>
            </a:r>
          </a:p>
        </p:txBody>
      </p:sp>
      <p:pic>
        <p:nvPicPr>
          <p:cNvPr id="24" name="Picture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325252055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pPr>
              <a:defRPr/>
            </a:pPr>
            <a:r>
              <a:rPr lang="en-US" altLang="en-US" dirty="0"/>
              <a:t>- </a:t>
            </a:r>
            <a:fld id="{82F83422-1C7D-46BC-B6D3-DAD74CB8A49D}" type="slidenum">
              <a:rPr lang="en-US" altLang="en-US" smtClean="0"/>
              <a:pPr>
                <a:defRPr/>
              </a:pPr>
              <a:t>‹#›</a:t>
            </a:fld>
            <a:r>
              <a:rPr lang="en-US" altLang="en-US" dirty="0"/>
              <a:t> -</a:t>
            </a:r>
          </a:p>
        </p:txBody>
      </p:sp>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325665150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pPr>
              <a:defRPr/>
            </a:pPr>
            <a:r>
              <a:rPr lang="en-US" altLang="en-US" dirty="0"/>
              <a:t>- </a:t>
            </a:r>
            <a:fld id="{9BB6F021-1763-4D57-88DB-431EE8B01F7C}" type="slidenum">
              <a:rPr lang="en-US" altLang="en-US" smtClean="0"/>
              <a:pPr>
                <a:defRPr/>
              </a:pPr>
              <a:t>‹#›</a:t>
            </a:fld>
            <a:r>
              <a:rPr lang="en-US" altLang="en-US" dirty="0"/>
              <a:t> -</a:t>
            </a:r>
          </a:p>
        </p:txBody>
      </p:sp>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90063234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pPr>
              <a:defRPr/>
            </a:pPr>
            <a:r>
              <a:rPr lang="en-US" altLang="en-US" dirty="0"/>
              <a:t>- </a:t>
            </a:r>
            <a:fld id="{76F7E092-52DC-4191-84E8-2FA3DCE7005A}" type="slidenum">
              <a:rPr lang="en-US" altLang="en-US" smtClean="0"/>
              <a:pPr>
                <a:defRPr/>
              </a:pPr>
              <a:t>‹#›</a:t>
            </a:fld>
            <a:r>
              <a:rPr lang="en-US" altLang="en-US" dirty="0"/>
              <a:t> -</a:t>
            </a:r>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420422146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pPr>
              <a:defRPr/>
            </a:pPr>
            <a:r>
              <a:rPr lang="en-US" altLang="en-US" dirty="0"/>
              <a:t>- </a:t>
            </a:r>
            <a:fld id="{8FE0DD59-4F64-4FB2-AC86-5D7C2F153175}" type="slidenum">
              <a:rPr lang="en-US" altLang="en-US" smtClean="0"/>
              <a:pPr>
                <a:defRPr/>
              </a:pPr>
              <a:t>‹#›</a:t>
            </a:fld>
            <a:r>
              <a:rPr lang="en-US" altLang="en-US" dirty="0"/>
              <a:t> -</a:t>
            </a:r>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71048945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pPr>
              <a:defRPr/>
            </a:pPr>
            <a:r>
              <a:rPr lang="en-US" altLang="en-US" dirty="0"/>
              <a:t>- </a:t>
            </a:r>
            <a:fld id="{8FE0DD59-4F64-4FB2-AC86-5D7C2F153175}" type="slidenum">
              <a:rPr lang="en-US" altLang="en-US" smtClean="0"/>
              <a:pPr>
                <a:defRPr/>
              </a:pPr>
              <a:t>‹#›</a:t>
            </a:fld>
            <a:r>
              <a:rPr lang="en-US" altLang="en-US" dirty="0"/>
              <a:t> -</a:t>
            </a:r>
          </a:p>
        </p:txBody>
      </p:sp>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241231835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p:cSld name="Blank ">
    <p:spTree>
      <p:nvGrpSpPr>
        <p:cNvPr id="1" name=""/>
        <p:cNvGrpSpPr/>
        <p:nvPr/>
      </p:nvGrpSpPr>
      <p:grpSpPr>
        <a:xfrm>
          <a:off x="0" y="0"/>
          <a:ext cx="0" cy="0"/>
          <a:chOff x="0" y="0"/>
          <a:chExt cx="0" cy="0"/>
        </a:xfrm>
      </p:grpSpPr>
      <p:sp>
        <p:nvSpPr>
          <p:cNvPr id="15" name="Rectangle 14"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pPr>
              <a:defRPr/>
            </a:pPr>
            <a:r>
              <a:rPr lang="en-US" altLang="en-US" dirty="0"/>
              <a:t>- </a:t>
            </a:r>
            <a:fld id="{8FE0DD59-4F64-4FB2-AC86-5D7C2F153175}" type="slidenum">
              <a:rPr lang="en-US" altLang="en-US" smtClean="0"/>
              <a:pPr>
                <a:defRPr/>
              </a:pPr>
              <a:t>‹#›</a:t>
            </a:fld>
            <a:r>
              <a:rPr lang="en-US" altLang="en-US" dirty="0"/>
              <a:t> -</a:t>
            </a:r>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98064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224553962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pic>
        <p:nvPicPr>
          <p:cNvPr id="14" name="Picture 13" descr="CC. Creative Commons license, attribution alone">
            <a:extLst>
              <a:ext uri="{FF2B5EF4-FFF2-40B4-BE49-F238E27FC236}">
                <a16:creationId xmlns:a16="http://schemas.microsoft.com/office/drawing/2014/main" id="{55C0BD8F-0D00-4252-96EA-53CD70683007}"/>
              </a:ext>
            </a:extLst>
          </p:cNvPr>
          <p:cNvPicPr>
            <a:picLocks noChangeAspect="1"/>
          </p:cNvPicPr>
          <p:nvPr/>
        </p:nvPicPr>
        <p:blipFill>
          <a:blip r:embed="rId4"/>
          <a:stretch>
            <a:fillRect/>
          </a:stretch>
        </p:blipFill>
        <p:spPr>
          <a:xfrm>
            <a:off x="628650" y="6399147"/>
            <a:ext cx="835224" cy="298730"/>
          </a:xfrm>
          <a:prstGeom prst="rect">
            <a:avLst/>
          </a:prstGeom>
        </p:spPr>
      </p:pic>
      <p:sp>
        <p:nvSpPr>
          <p:cNvPr id="10" name="TextBox 9">
            <a:extLst>
              <a:ext uri="{FF2B5EF4-FFF2-40B4-BE49-F238E27FC236}">
                <a16:creationId xmlns:a16="http://schemas.microsoft.com/office/drawing/2014/main" id="{AD9A014E-7345-4161-B6F8-70E7EA234759}"/>
              </a:ext>
            </a:extLst>
          </p:cNvPr>
          <p:cNvSpPr txBox="1"/>
          <p:nvPr/>
        </p:nvSpPr>
        <p:spPr>
          <a:xfrm>
            <a:off x="1454322" y="6445499"/>
            <a:ext cx="3784962" cy="207749"/>
          </a:xfrm>
          <a:prstGeom prst="rect">
            <a:avLst/>
          </a:prstGeom>
          <a:noFill/>
        </p:spPr>
        <p:txBody>
          <a:bodyPr wrap="square" rtlCol="0">
            <a:spAutoFit/>
          </a:bodyPr>
          <a:lstStyle/>
          <a:p>
            <a:r>
              <a:rPr lang="en-US" sz="750" b="0" i="1" kern="1200" dirty="0">
                <a:solidFill>
                  <a:schemeClr val="bg1">
                    <a:lumMod val="50000"/>
                  </a:schemeClr>
                </a:solidFill>
                <a:effectLst/>
                <a:latin typeface="+mn-lt"/>
                <a:ea typeface="+mn-ea"/>
                <a:cs typeface="+mn-cs"/>
              </a:rPr>
              <a:t>Except where otherwise noted, this work is licensed under </a:t>
            </a:r>
            <a:r>
              <a:rPr lang="en-US" sz="750" b="0" i="1" u="sng" kern="1200" dirty="0">
                <a:solidFill>
                  <a:schemeClr val="tx1"/>
                </a:solidFill>
                <a:effectLst/>
                <a:latin typeface="+mn-lt"/>
                <a:ea typeface="+mn-ea"/>
                <a:cs typeface="+mn-cs"/>
              </a:rPr>
              <a:t>CC BY 4.0</a:t>
            </a:r>
            <a:r>
              <a:rPr lang="en-US" sz="750" b="0" i="1" dirty="0">
                <a:solidFill>
                  <a:schemeClr val="bg1">
                    <a:lumMod val="50000"/>
                  </a:schemeClr>
                </a:solidFill>
                <a:latin typeface="+mn-lt"/>
              </a:rPr>
              <a:t>.</a:t>
            </a:r>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4159370232"/>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userDrawn="1">
  <p:cSld name="3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366830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6" Type="http://schemas.openxmlformats.org/officeDocument/2006/relationships/theme" Target="../theme/theme3.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slideLayout" Target="../slideLayouts/slideLayout4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9.xml"/><Relationship Id="rId13" Type="http://schemas.openxmlformats.org/officeDocument/2006/relationships/slideLayout" Target="../slideLayouts/slideLayout54.xml"/><Relationship Id="rId3" Type="http://schemas.openxmlformats.org/officeDocument/2006/relationships/slideLayout" Target="../slideLayouts/slideLayout44.xml"/><Relationship Id="rId7" Type="http://schemas.openxmlformats.org/officeDocument/2006/relationships/slideLayout" Target="../slideLayouts/slideLayout48.xml"/><Relationship Id="rId12" Type="http://schemas.openxmlformats.org/officeDocument/2006/relationships/slideLayout" Target="../slideLayouts/slideLayout53.xml"/><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slideLayout" Target="../slideLayouts/slideLayout52.xml"/><Relationship Id="rId5" Type="http://schemas.openxmlformats.org/officeDocument/2006/relationships/slideLayout" Target="../slideLayouts/slideLayout46.xml"/><Relationship Id="rId10" Type="http://schemas.openxmlformats.org/officeDocument/2006/relationships/slideLayout" Target="../slideLayouts/slideLayout51.xml"/><Relationship Id="rId4" Type="http://schemas.openxmlformats.org/officeDocument/2006/relationships/slideLayout" Target="../slideLayouts/slideLayout45.xml"/><Relationship Id="rId9" Type="http://schemas.openxmlformats.org/officeDocument/2006/relationships/slideLayout" Target="../slideLayouts/slideLayout50.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2.xml"/><Relationship Id="rId13" Type="http://schemas.openxmlformats.org/officeDocument/2006/relationships/slideLayout" Target="../slideLayouts/slideLayout67.xml"/><Relationship Id="rId3" Type="http://schemas.openxmlformats.org/officeDocument/2006/relationships/slideLayout" Target="../slideLayouts/slideLayout57.xml"/><Relationship Id="rId7" Type="http://schemas.openxmlformats.org/officeDocument/2006/relationships/slideLayout" Target="../slideLayouts/slideLayout61.xml"/><Relationship Id="rId12" Type="http://schemas.openxmlformats.org/officeDocument/2006/relationships/slideLayout" Target="../slideLayouts/slideLayout66.xml"/><Relationship Id="rId2" Type="http://schemas.openxmlformats.org/officeDocument/2006/relationships/slideLayout" Target="../slideLayouts/slideLayout56.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5" Type="http://schemas.openxmlformats.org/officeDocument/2006/relationships/slideLayout" Target="../slideLayouts/slideLayout59.xml"/><Relationship Id="rId15" Type="http://schemas.openxmlformats.org/officeDocument/2006/relationships/theme" Target="../theme/theme5.xml"/><Relationship Id="rId10" Type="http://schemas.openxmlformats.org/officeDocument/2006/relationships/slideLayout" Target="../slideLayouts/slideLayout64.xml"/><Relationship Id="rId4" Type="http://schemas.openxmlformats.org/officeDocument/2006/relationships/slideLayout" Target="../slideLayouts/slideLayout58.xml"/><Relationship Id="rId9" Type="http://schemas.openxmlformats.org/officeDocument/2006/relationships/slideLayout" Target="../slideLayouts/slideLayout63.xml"/><Relationship Id="rId14" Type="http://schemas.openxmlformats.org/officeDocument/2006/relationships/slideLayout" Target="../slideLayouts/slideLayout6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6.xml"/><Relationship Id="rId13" Type="http://schemas.openxmlformats.org/officeDocument/2006/relationships/slideLayout" Target="../slideLayouts/slideLayout81.xml"/><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slideLayout" Target="../slideLayouts/slideLayout80.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 Id="rId1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 id="214748367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2772620811"/>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3876281085"/>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 id="2147483775" r:id="rId12"/>
    <p:sldLayoutId id="2147483776" r:id="rId13"/>
    <p:sldLayoutId id="2147483777" r:id="rId14"/>
    <p:sldLayoutId id="2147483778"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491983"/>
      </p:ext>
    </p:extLst>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56" r:id="rId6"/>
    <p:sldLayoutId id="2147483857" r:id="rId7"/>
    <p:sldLayoutId id="2147483858" r:id="rId8"/>
    <p:sldLayoutId id="2147483859" r:id="rId9"/>
    <p:sldLayoutId id="2147483860" r:id="rId10"/>
    <p:sldLayoutId id="2147483861" r:id="rId11"/>
    <p:sldLayoutId id="2147483862" r:id="rId12"/>
    <p:sldLayoutId id="2147483863"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0031487"/>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 id="2147483876" r:id="rId12"/>
    <p:sldLayoutId id="2147483877" r:id="rId13"/>
    <p:sldLayoutId id="2147483878" r:id="rId14"/>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2495464"/>
      </p:ext>
    </p:extLst>
  </p:cSld>
  <p:clrMap bg1="lt1" tx1="dk1" bg2="lt2" tx2="dk2" accent1="accent1" accent2="accent2" accent3="accent3" accent4="accent4" accent5="accent5" accent6="accent6" hlink="hlink" folHlink="folHlink"/>
  <p:sldLayoutIdLst>
    <p:sldLayoutId id="2147483880" r:id="rId1"/>
    <p:sldLayoutId id="2147483881" r:id="rId2"/>
    <p:sldLayoutId id="2147483882" r:id="rId3"/>
    <p:sldLayoutId id="2147483883" r:id="rId4"/>
    <p:sldLayoutId id="2147483884" r:id="rId5"/>
    <p:sldLayoutId id="2147483885" r:id="rId6"/>
    <p:sldLayoutId id="2147483886" r:id="rId7"/>
    <p:sldLayoutId id="2147483887" r:id="rId8"/>
    <p:sldLayoutId id="2147483888" r:id="rId9"/>
    <p:sldLayoutId id="2147483889" r:id="rId10"/>
    <p:sldLayoutId id="2147483890" r:id="rId11"/>
    <p:sldLayoutId id="2147483891" r:id="rId12"/>
    <p:sldLayoutId id="2147483892"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81.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54.xml"/><Relationship Id="rId4" Type="http://schemas.openxmlformats.org/officeDocument/2006/relationships/hyperlink" Target="https://www.sbctc.edu/colleges-staff/it-support/ctclink/governance-framework-flowchart.aspx"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1.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112" y="3536609"/>
            <a:ext cx="8649400" cy="1101475"/>
          </a:xfrm>
        </p:spPr>
        <p:txBody>
          <a:bodyPr/>
          <a:lstStyle/>
          <a:p>
            <a:r>
              <a:rPr lang="en-US" sz="4000" cap="none" dirty="0"/>
              <a:t>ctc</a:t>
            </a:r>
            <a:r>
              <a:rPr lang="en-US" sz="4000" dirty="0"/>
              <a:t>Link Project Update</a:t>
            </a:r>
            <a:br>
              <a:rPr lang="en-US" sz="4000" dirty="0"/>
            </a:br>
            <a:r>
              <a:rPr lang="en-US" sz="3200" cap="none" dirty="0" smtClean="0"/>
              <a:t>Washington State Student Services Commission</a:t>
            </a:r>
            <a:endParaRPr lang="en-US" sz="3200" dirty="0"/>
          </a:p>
        </p:txBody>
      </p:sp>
      <p:sp>
        <p:nvSpPr>
          <p:cNvPr id="4" name="Text Placeholder 3"/>
          <p:cNvSpPr>
            <a:spLocks noGrp="1"/>
          </p:cNvSpPr>
          <p:nvPr>
            <p:ph type="body" sz="quarter" idx="10"/>
          </p:nvPr>
        </p:nvSpPr>
        <p:spPr>
          <a:xfrm>
            <a:off x="386112" y="4638084"/>
            <a:ext cx="8371776" cy="2137040"/>
          </a:xfrm>
        </p:spPr>
        <p:txBody>
          <a:bodyPr/>
          <a:lstStyle/>
          <a:p>
            <a:r>
              <a:rPr lang="en-US" sz="1800" dirty="0" smtClean="0"/>
              <a:t>October </a:t>
            </a:r>
            <a:r>
              <a:rPr lang="en-US" sz="1800" dirty="0" smtClean="0"/>
              <a:t>11, </a:t>
            </a:r>
            <a:r>
              <a:rPr lang="en-US" sz="1800" dirty="0"/>
              <a:t>2019</a:t>
            </a:r>
          </a:p>
          <a:p>
            <a:pPr>
              <a:spcBef>
                <a:spcPts val="0"/>
              </a:spcBef>
            </a:pPr>
            <a:endParaRPr lang="en-US" sz="1400" dirty="0"/>
          </a:p>
          <a:p>
            <a:pPr marL="285750" indent="-285750">
              <a:lnSpc>
                <a:spcPct val="100000"/>
              </a:lnSpc>
              <a:spcBef>
                <a:spcPts val="0"/>
              </a:spcBef>
              <a:buFont typeface="Arial" panose="020B0604020202020204" pitchFamily="34" charset="0"/>
              <a:buChar char="•"/>
            </a:pPr>
            <a:r>
              <a:rPr lang="en-US" sz="1600" b="1" dirty="0" smtClean="0"/>
              <a:t>Christy </a:t>
            </a:r>
            <a:r>
              <a:rPr lang="en-US" sz="1600" b="1" dirty="0"/>
              <a:t>Campbell </a:t>
            </a:r>
            <a:r>
              <a:rPr lang="en-US" sz="1600" dirty="0"/>
              <a:t>– SBCTC ctcLink Project Director</a:t>
            </a:r>
          </a:p>
          <a:p>
            <a:pPr marL="285750" indent="-285750">
              <a:spcBef>
                <a:spcPts val="0"/>
              </a:spcBef>
              <a:buFont typeface="Arial" panose="020B0604020202020204" pitchFamily="34" charset="0"/>
              <a:buChar char="•"/>
            </a:pPr>
            <a:endParaRPr lang="en-US" sz="1800" dirty="0"/>
          </a:p>
          <a:p>
            <a:pPr marL="285750" indent="-285750">
              <a:lnSpc>
                <a:spcPct val="100000"/>
              </a:lnSpc>
              <a:spcBef>
                <a:spcPts val="0"/>
              </a:spcBef>
              <a:buFont typeface="Arial" panose="020B0604020202020204" pitchFamily="34" charset="0"/>
              <a:buChar char="•"/>
            </a:pPr>
            <a:endParaRPr lang="en-US" sz="1800" dirty="0"/>
          </a:p>
        </p:txBody>
      </p:sp>
    </p:spTree>
    <p:extLst>
      <p:ext uri="{BB962C8B-B14F-4D97-AF65-F5344CB8AC3E}">
        <p14:creationId xmlns:p14="http://schemas.microsoft.com/office/powerpoint/2010/main" val="34948316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Self Service Scripts</a:t>
            </a:r>
            <a:endParaRPr lang="en-US" dirty="0"/>
          </a:p>
        </p:txBody>
      </p:sp>
      <p:sp>
        <p:nvSpPr>
          <p:cNvPr id="3" name="Content Placeholder 2"/>
          <p:cNvSpPr>
            <a:spLocks noGrp="1"/>
          </p:cNvSpPr>
          <p:nvPr>
            <p:ph idx="1"/>
          </p:nvPr>
        </p:nvSpPr>
        <p:spPr>
          <a:xfrm>
            <a:off x="536860" y="2415155"/>
            <a:ext cx="8001655" cy="3757046"/>
          </a:xfrm>
        </p:spPr>
        <p:txBody>
          <a:bodyPr/>
          <a:lstStyle/>
          <a:p>
            <a:r>
              <a:rPr lang="en-US" dirty="0" smtClean="0"/>
              <a:t>Sign-in</a:t>
            </a:r>
          </a:p>
          <a:p>
            <a:r>
              <a:rPr lang="en-US" dirty="0" smtClean="0"/>
              <a:t>Student Homepage</a:t>
            </a:r>
          </a:p>
          <a:p>
            <a:r>
              <a:rPr lang="en-US" dirty="0" smtClean="0"/>
              <a:t>My Preferences</a:t>
            </a:r>
          </a:p>
          <a:p>
            <a:r>
              <a:rPr lang="en-US" dirty="0"/>
              <a:t>Course </a:t>
            </a:r>
            <a:r>
              <a:rPr lang="en-US" dirty="0" smtClean="0"/>
              <a:t>History</a:t>
            </a:r>
          </a:p>
          <a:p>
            <a:r>
              <a:rPr lang="en-US" dirty="0" smtClean="0"/>
              <a:t>Additional Resources</a:t>
            </a:r>
          </a:p>
          <a:p>
            <a:r>
              <a:rPr lang="en-US" dirty="0"/>
              <a:t>View My Exam </a:t>
            </a:r>
            <a:r>
              <a:rPr lang="en-US" dirty="0" smtClean="0"/>
              <a:t>Schedule</a:t>
            </a:r>
          </a:p>
          <a:p>
            <a:r>
              <a:rPr lang="en-US" dirty="0"/>
              <a:t>Tasks - To Do </a:t>
            </a:r>
            <a:r>
              <a:rPr lang="en-US" dirty="0" smtClean="0"/>
              <a:t>List</a:t>
            </a:r>
          </a:p>
          <a:p>
            <a:r>
              <a:rPr lang="en-US" dirty="0" smtClean="0"/>
              <a:t>Academic </a:t>
            </a:r>
            <a:r>
              <a:rPr lang="en-US" dirty="0"/>
              <a:t>Progress - Requirement Details</a:t>
            </a: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E5BC03-7CE3-4FE3-BC0A-0ACCA8AC1F24}" type="slidenum">
              <a:rPr kumimoji="0" lang="en-US" sz="1100" b="0" i="0" u="none" strike="noStrike" kern="1200" cap="none" spc="0" normalizeH="0" baseline="0" noProof="0" smtClean="0">
                <a:ln>
                  <a:noFill/>
                </a:ln>
                <a:solidFill>
                  <a:srgbClr val="003764"/>
                </a:solidFill>
                <a:effectLst/>
                <a:uLnTx/>
                <a:uFillTx/>
                <a:latin typeface="Franklin Gothic Book"/>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100" b="0" i="0" u="none" strike="noStrike" kern="1200" cap="none" spc="0" normalizeH="0" baseline="0" noProof="0" dirty="0">
              <a:ln>
                <a:noFill/>
              </a:ln>
              <a:solidFill>
                <a:srgbClr val="003764"/>
              </a:solidFill>
              <a:effectLst/>
              <a:uLnTx/>
              <a:uFillTx/>
              <a:latin typeface="Franklin Gothic Book"/>
              <a:ea typeface="+mn-ea"/>
              <a:cs typeface="+mn-cs"/>
            </a:endParaRPr>
          </a:p>
        </p:txBody>
      </p:sp>
      <p:sp>
        <p:nvSpPr>
          <p:cNvPr id="5" name="Content Placeholder 2"/>
          <p:cNvSpPr txBox="1">
            <a:spLocks/>
          </p:cNvSpPr>
          <p:nvPr/>
        </p:nvSpPr>
        <p:spPr>
          <a:xfrm>
            <a:off x="4478665" y="2460059"/>
            <a:ext cx="4698290" cy="375704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76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376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3764"/>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3764"/>
                </a:solidFill>
                <a:effectLst/>
                <a:uLnTx/>
                <a:uFillTx/>
                <a:latin typeface="Franklin Gothic Book"/>
                <a:ea typeface="+mn-ea"/>
                <a:cs typeface="+mn-cs"/>
              </a:rPr>
              <a:t>View My </a:t>
            </a:r>
            <a:r>
              <a:rPr kumimoji="0" lang="en-US" sz="2800" b="0" i="0" u="none" strike="noStrike" kern="1200" cap="none" spc="0" normalizeH="0" baseline="0" noProof="0" dirty="0" smtClean="0">
                <a:ln>
                  <a:noFill/>
                </a:ln>
                <a:solidFill>
                  <a:srgbClr val="003764"/>
                </a:solidFill>
                <a:effectLst/>
                <a:uLnTx/>
                <a:uFillTx/>
                <a:latin typeface="Franklin Gothic Book"/>
                <a:ea typeface="+mn-ea"/>
                <a:cs typeface="+mn-cs"/>
              </a:rPr>
              <a:t>Classes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3764"/>
                </a:solidFill>
                <a:effectLst/>
                <a:uLnTx/>
                <a:uFillTx/>
                <a:latin typeface="Franklin Gothic Book"/>
                <a:ea typeface="+mn-ea"/>
                <a:cs typeface="+mn-cs"/>
              </a:rPr>
              <a:t>Enrollment </a:t>
            </a:r>
            <a:r>
              <a:rPr kumimoji="0" lang="en-US" sz="2800" b="0" i="0" u="none" strike="noStrike" kern="1200" cap="none" spc="0" normalizeH="0" baseline="0" noProof="0" dirty="0" smtClean="0">
                <a:ln>
                  <a:noFill/>
                </a:ln>
                <a:solidFill>
                  <a:srgbClr val="003764"/>
                </a:solidFill>
                <a:effectLst/>
                <a:uLnTx/>
                <a:uFillTx/>
                <a:latin typeface="Franklin Gothic Book"/>
                <a:ea typeface="+mn-ea"/>
                <a:cs typeface="+mn-cs"/>
              </a:rPr>
              <a:t>Dates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3764"/>
                </a:solidFill>
                <a:effectLst/>
                <a:uLnTx/>
                <a:uFillTx/>
                <a:latin typeface="Franklin Gothic Book"/>
                <a:ea typeface="+mn-ea"/>
                <a:cs typeface="+mn-cs"/>
              </a:rPr>
              <a:t>Personal Information </a:t>
            </a:r>
            <a:r>
              <a:rPr kumimoji="0" lang="en-US" sz="2800" b="0" i="0" u="none" strike="noStrike" kern="1200" cap="none" spc="0" normalizeH="0" baseline="0" noProof="0" dirty="0" smtClean="0">
                <a:ln>
                  <a:noFill/>
                </a:ln>
                <a:solidFill>
                  <a:srgbClr val="003764"/>
                </a:solidFill>
                <a:effectLst/>
                <a:uLnTx/>
                <a:uFillTx/>
                <a:latin typeface="Franklin Gothic Book"/>
                <a:ea typeface="+mn-ea"/>
                <a:cs typeface="+mn-cs"/>
              </a:rPr>
              <a:t>Verification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3764"/>
                </a:solidFill>
                <a:effectLst/>
                <a:uLnTx/>
                <a:uFillTx/>
                <a:latin typeface="Franklin Gothic Book"/>
                <a:ea typeface="+mn-ea"/>
                <a:cs typeface="+mn-cs"/>
              </a:rPr>
              <a:t>High School </a:t>
            </a:r>
            <a:r>
              <a:rPr kumimoji="0" lang="en-US" sz="2800" b="0" i="0" u="none" strike="noStrike" kern="1200" cap="none" spc="0" normalizeH="0" baseline="0" noProof="0" dirty="0" smtClean="0">
                <a:ln>
                  <a:noFill/>
                </a:ln>
                <a:solidFill>
                  <a:srgbClr val="003764"/>
                </a:solidFill>
                <a:effectLst/>
                <a:uLnTx/>
                <a:uFillTx/>
                <a:latin typeface="Franklin Gothic Book"/>
                <a:ea typeface="+mn-ea"/>
                <a:cs typeface="+mn-cs"/>
              </a:rPr>
              <a:t>Transcript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srgbClr val="003764"/>
                </a:solidFill>
                <a:effectLst/>
                <a:uLnTx/>
                <a:uFillTx/>
                <a:latin typeface="Franklin Gothic Book"/>
                <a:ea typeface="+mn-ea"/>
                <a:cs typeface="+mn-cs"/>
              </a:rPr>
              <a:t>My Academic Requirement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3764"/>
                </a:solidFill>
                <a:effectLst/>
                <a:uLnTx/>
                <a:uFillTx/>
                <a:latin typeface="Franklin Gothic Book"/>
                <a:ea typeface="+mn-ea"/>
                <a:cs typeface="+mn-cs"/>
              </a:rPr>
              <a:t>Class Search Results</a:t>
            </a:r>
            <a:endParaRPr kumimoji="0" lang="en-US" sz="2800" b="0" i="0" u="none" strike="noStrike" kern="1200" cap="none" spc="0" normalizeH="0" baseline="0" noProof="0" dirty="0" smtClean="0">
              <a:ln>
                <a:noFill/>
              </a:ln>
              <a:solidFill>
                <a:srgbClr val="003764"/>
              </a:solidFill>
              <a:effectLst/>
              <a:uLnTx/>
              <a:uFillTx/>
              <a:latin typeface="Franklin Gothic Book"/>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003764"/>
              </a:solidFill>
              <a:effectLst/>
              <a:uLnTx/>
              <a:uFillTx/>
              <a:latin typeface="Franklin Gothic Book"/>
              <a:ea typeface="+mn-ea"/>
              <a:cs typeface="+mn-cs"/>
            </a:endParaRPr>
          </a:p>
        </p:txBody>
      </p:sp>
    </p:spTree>
    <p:extLst>
      <p:ext uri="{BB962C8B-B14F-4D97-AF65-F5344CB8AC3E}">
        <p14:creationId xmlns:p14="http://schemas.microsoft.com/office/powerpoint/2010/main" val="30093989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547" y="1773947"/>
            <a:ext cx="8936654" cy="797070"/>
          </a:xfrm>
        </p:spPr>
        <p:txBody>
          <a:bodyPr/>
          <a:lstStyle/>
          <a:p>
            <a:r>
              <a:rPr lang="en-US" sz="3200" dirty="0" smtClean="0"/>
              <a:t>Employee Self Service Scripts - Finance</a:t>
            </a:r>
            <a:endParaRPr lang="en-US" sz="3200" dirty="0"/>
          </a:p>
        </p:txBody>
      </p:sp>
      <p:sp>
        <p:nvSpPr>
          <p:cNvPr id="3" name="Content Placeholder 2"/>
          <p:cNvSpPr>
            <a:spLocks noGrp="1"/>
          </p:cNvSpPr>
          <p:nvPr>
            <p:ph idx="1"/>
          </p:nvPr>
        </p:nvSpPr>
        <p:spPr>
          <a:xfrm>
            <a:off x="536860" y="2571017"/>
            <a:ext cx="8336975" cy="3757046"/>
          </a:xfrm>
        </p:spPr>
        <p:txBody>
          <a:bodyPr/>
          <a:lstStyle/>
          <a:p>
            <a:r>
              <a:rPr lang="en-US" dirty="0" smtClean="0"/>
              <a:t>NavBar Navigator</a:t>
            </a:r>
          </a:p>
          <a:p>
            <a:r>
              <a:rPr lang="en-US" dirty="0" smtClean="0"/>
              <a:t>Create Travel Authorization</a:t>
            </a:r>
          </a:p>
          <a:p>
            <a:r>
              <a:rPr lang="en-US" dirty="0" smtClean="0"/>
              <a:t>Create Cash Advance Confirm</a:t>
            </a:r>
          </a:p>
          <a:p>
            <a:r>
              <a:rPr lang="en-US" dirty="0" smtClean="0"/>
              <a:t>View Cash Advance</a:t>
            </a:r>
          </a:p>
          <a:p>
            <a:r>
              <a:rPr lang="en-US" dirty="0" smtClean="0"/>
              <a:t>Expense Report History</a:t>
            </a:r>
          </a:p>
          <a:p>
            <a:r>
              <a:rPr lang="en-US" dirty="0" smtClean="0"/>
              <a:t>Location Look-Up</a:t>
            </a:r>
          </a:p>
          <a:p>
            <a:r>
              <a:rPr lang="en-US" dirty="0" smtClean="0"/>
              <a:t>Expense Report Entry</a:t>
            </a:r>
            <a:endParaRPr lang="en-US" dirty="0"/>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E5BC03-7CE3-4FE3-BC0A-0ACCA8AC1F24}" type="slidenum">
              <a:rPr kumimoji="0" lang="en-US" sz="1100" b="0" i="0" u="none" strike="noStrike" kern="1200" cap="none" spc="0" normalizeH="0" baseline="0" noProof="0" smtClean="0">
                <a:ln>
                  <a:noFill/>
                </a:ln>
                <a:solidFill>
                  <a:srgbClr val="003764"/>
                </a:solidFill>
                <a:effectLst/>
                <a:uLnTx/>
                <a:uFillTx/>
                <a:latin typeface="Franklin Gothic Book"/>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100" b="0" i="0" u="none" strike="noStrike" kern="1200" cap="none" spc="0" normalizeH="0" baseline="0" noProof="0" dirty="0">
              <a:ln>
                <a:noFill/>
              </a:ln>
              <a:solidFill>
                <a:srgbClr val="003764"/>
              </a:solidFill>
              <a:effectLst/>
              <a:uLnTx/>
              <a:uFillTx/>
              <a:latin typeface="Franklin Gothic Book"/>
              <a:ea typeface="+mn-ea"/>
              <a:cs typeface="+mn-cs"/>
            </a:endParaRPr>
          </a:p>
        </p:txBody>
      </p:sp>
    </p:spTree>
    <p:extLst>
      <p:ext uri="{BB962C8B-B14F-4D97-AF65-F5344CB8AC3E}">
        <p14:creationId xmlns:p14="http://schemas.microsoft.com/office/powerpoint/2010/main" val="10871335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20" y="1667024"/>
            <a:ext cx="8600591" cy="797070"/>
          </a:xfrm>
        </p:spPr>
        <p:txBody>
          <a:bodyPr/>
          <a:lstStyle/>
          <a:p>
            <a:r>
              <a:rPr lang="en-US" dirty="0" smtClean="0"/>
              <a:t>Employee Self Service Scripts - HCM</a:t>
            </a:r>
            <a:endParaRPr lang="en-US" dirty="0"/>
          </a:p>
        </p:txBody>
      </p:sp>
      <p:sp>
        <p:nvSpPr>
          <p:cNvPr id="3" name="Content Placeholder 2"/>
          <p:cNvSpPr>
            <a:spLocks noGrp="1"/>
          </p:cNvSpPr>
          <p:nvPr>
            <p:ph idx="1"/>
          </p:nvPr>
        </p:nvSpPr>
        <p:spPr>
          <a:xfrm>
            <a:off x="528620" y="2464094"/>
            <a:ext cx="3886859" cy="3757046"/>
          </a:xfrm>
        </p:spPr>
        <p:txBody>
          <a:bodyPr/>
          <a:lstStyle/>
          <a:p>
            <a:r>
              <a:rPr lang="en-US" dirty="0" smtClean="0"/>
              <a:t>Log-in</a:t>
            </a:r>
          </a:p>
          <a:p>
            <a:r>
              <a:rPr lang="en-US" dirty="0" smtClean="0"/>
              <a:t>First User Log-in</a:t>
            </a:r>
          </a:p>
          <a:p>
            <a:r>
              <a:rPr lang="en-US" dirty="0" smtClean="0"/>
              <a:t>Report Time</a:t>
            </a:r>
          </a:p>
          <a:p>
            <a:r>
              <a:rPr lang="en-US" dirty="0" smtClean="0"/>
              <a:t>W-2/W-2c</a:t>
            </a:r>
          </a:p>
          <a:p>
            <a:r>
              <a:rPr lang="en-US" dirty="0" smtClean="0"/>
              <a:t>Direct Deposit</a:t>
            </a:r>
          </a:p>
          <a:p>
            <a:r>
              <a:rPr lang="en-US" dirty="0" smtClean="0"/>
              <a:t>Paycheck</a:t>
            </a:r>
          </a:p>
          <a:p>
            <a:r>
              <a:rPr lang="en-US" dirty="0" smtClean="0"/>
              <a:t>Tax Withholding</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E5BC03-7CE3-4FE3-BC0A-0ACCA8AC1F24}" type="slidenum">
              <a:rPr kumimoji="0" lang="en-US" sz="1100" b="0" i="0" u="none" strike="noStrike" kern="1200" cap="none" spc="0" normalizeH="0" baseline="0" noProof="0" smtClean="0">
                <a:ln>
                  <a:noFill/>
                </a:ln>
                <a:solidFill>
                  <a:srgbClr val="003764"/>
                </a:solidFill>
                <a:effectLst/>
                <a:uLnTx/>
                <a:uFillTx/>
                <a:latin typeface="Franklin Gothic Book"/>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100" b="0" i="0" u="none" strike="noStrike" kern="1200" cap="none" spc="0" normalizeH="0" baseline="0" noProof="0" dirty="0">
              <a:ln>
                <a:noFill/>
              </a:ln>
              <a:solidFill>
                <a:srgbClr val="003764"/>
              </a:solidFill>
              <a:effectLst/>
              <a:uLnTx/>
              <a:uFillTx/>
              <a:latin typeface="Franklin Gothic Book"/>
              <a:ea typeface="+mn-ea"/>
              <a:cs typeface="+mn-cs"/>
            </a:endParaRPr>
          </a:p>
        </p:txBody>
      </p:sp>
      <p:sp>
        <p:nvSpPr>
          <p:cNvPr id="5" name="Content Placeholder 2"/>
          <p:cNvSpPr txBox="1">
            <a:spLocks/>
          </p:cNvSpPr>
          <p:nvPr/>
        </p:nvSpPr>
        <p:spPr>
          <a:xfrm>
            <a:off x="3949341" y="2464094"/>
            <a:ext cx="4969100" cy="375704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76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376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3764"/>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3764"/>
                </a:solidFill>
                <a:effectLst/>
                <a:uLnTx/>
                <a:uFillTx/>
                <a:latin typeface="Franklin Gothic Book"/>
                <a:ea typeface="+mn-ea"/>
                <a:cs typeface="+mn-cs"/>
              </a:rPr>
              <a:t>Paycheck </a:t>
            </a:r>
            <a:r>
              <a:rPr kumimoji="0" lang="en-US" sz="2800" b="0" i="0" u="none" strike="noStrike" kern="1200" cap="none" spc="0" normalizeH="0" baseline="0" noProof="0" dirty="0" smtClean="0">
                <a:ln>
                  <a:noFill/>
                </a:ln>
                <a:solidFill>
                  <a:srgbClr val="003764"/>
                </a:solidFill>
                <a:effectLst/>
                <a:uLnTx/>
                <a:uFillTx/>
                <a:latin typeface="Franklin Gothic Book"/>
                <a:ea typeface="+mn-ea"/>
                <a:cs typeface="+mn-cs"/>
              </a:rPr>
              <a:t>Modeler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srgbClr val="003764"/>
                </a:solidFill>
                <a:effectLst/>
                <a:uLnTx/>
                <a:uFillTx/>
                <a:latin typeface="Franklin Gothic Book"/>
                <a:ea typeface="+mn-ea"/>
                <a:cs typeface="+mn-cs"/>
              </a:rPr>
              <a:t>Add </a:t>
            </a:r>
            <a:r>
              <a:rPr kumimoji="0" lang="en-US" sz="2800" b="0" i="0" u="none" strike="noStrike" kern="1200" cap="none" spc="0" normalizeH="0" baseline="0" noProof="0" dirty="0">
                <a:ln>
                  <a:noFill/>
                </a:ln>
                <a:solidFill>
                  <a:srgbClr val="003764"/>
                </a:solidFill>
                <a:effectLst/>
                <a:uLnTx/>
                <a:uFillTx/>
                <a:latin typeface="Franklin Gothic Book"/>
                <a:ea typeface="+mn-ea"/>
                <a:cs typeface="+mn-cs"/>
              </a:rPr>
              <a:t>Earnings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srgbClr val="003764"/>
                </a:solidFill>
                <a:effectLst/>
                <a:uLnTx/>
                <a:uFillTx/>
                <a:latin typeface="Franklin Gothic Book"/>
                <a:ea typeface="+mn-ea"/>
                <a:cs typeface="+mn-cs"/>
              </a:rPr>
              <a:t>Request Absence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srgbClr val="003764"/>
                </a:solidFill>
                <a:effectLst/>
                <a:uLnTx/>
                <a:uFillTx/>
                <a:latin typeface="Franklin Gothic Book"/>
                <a:ea typeface="+mn-ea"/>
                <a:cs typeface="+mn-cs"/>
              </a:rPr>
              <a:t>Request Absence (Partial Day)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srgbClr val="003764"/>
                </a:solidFill>
                <a:effectLst/>
                <a:uLnTx/>
                <a:uFillTx/>
                <a:latin typeface="Franklin Gothic Book"/>
                <a:ea typeface="+mn-ea"/>
                <a:cs typeface="+mn-cs"/>
              </a:rPr>
              <a:t>Employee SS Homepage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srgbClr val="003764"/>
                </a:solidFill>
                <a:effectLst/>
                <a:uLnTx/>
                <a:uFillTx/>
                <a:latin typeface="Franklin Gothic Book"/>
                <a:ea typeface="+mn-ea"/>
                <a:cs typeface="+mn-cs"/>
              </a:rPr>
              <a:t>Fluid Timesheet (Week 1 of 3)</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srgbClr val="003764"/>
                </a:solidFill>
                <a:effectLst/>
                <a:uLnTx/>
                <a:uFillTx/>
                <a:latin typeface="Franklin Gothic Book"/>
                <a:ea typeface="+mn-ea"/>
                <a:cs typeface="+mn-cs"/>
              </a:rPr>
              <a:t>Fluid Timesheet (Week 3 of 3)</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smtClean="0">
              <a:ln>
                <a:noFill/>
              </a:ln>
              <a:solidFill>
                <a:srgbClr val="003764"/>
              </a:solidFill>
              <a:effectLst/>
              <a:uLnTx/>
              <a:uFillTx/>
              <a:latin typeface="Franklin Gothic Book"/>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003764"/>
              </a:solidFill>
              <a:effectLst/>
              <a:uLnTx/>
              <a:uFillTx/>
              <a:latin typeface="Franklin Gothic Book"/>
              <a:ea typeface="+mn-ea"/>
              <a:cs typeface="+mn-cs"/>
            </a:endParaRPr>
          </a:p>
        </p:txBody>
      </p:sp>
    </p:spTree>
    <p:extLst>
      <p:ext uri="{BB962C8B-B14F-4D97-AF65-F5344CB8AC3E}">
        <p14:creationId xmlns:p14="http://schemas.microsoft.com/office/powerpoint/2010/main" val="42911598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E5BC03-7CE3-4FE3-BC0A-0ACCA8AC1F24}" type="slidenum">
              <a:rPr kumimoji="0" lang="en-US" sz="1100" b="0" i="0" u="none" strike="noStrike" kern="1200" cap="none" spc="0" normalizeH="0" baseline="0" noProof="0" smtClean="0">
                <a:ln>
                  <a:noFill/>
                </a:ln>
                <a:solidFill>
                  <a:srgbClr val="003764"/>
                </a:solidFill>
                <a:effectLst/>
                <a:uLnTx/>
                <a:uFillTx/>
                <a:latin typeface="Franklin Gothic Book"/>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100" b="0" i="0" u="none" strike="noStrike" kern="1200" cap="none" spc="0" normalizeH="0" baseline="0" noProof="0" dirty="0">
              <a:ln>
                <a:noFill/>
              </a:ln>
              <a:solidFill>
                <a:srgbClr val="003764"/>
              </a:solidFill>
              <a:effectLst/>
              <a:uLnTx/>
              <a:uFillTx/>
              <a:latin typeface="Franklin Gothic Book"/>
              <a:ea typeface="+mn-ea"/>
              <a:cs typeface="+mn-cs"/>
            </a:endParaRPr>
          </a:p>
        </p:txBody>
      </p:sp>
      <p:sp>
        <p:nvSpPr>
          <p:cNvPr id="2" name="Title 1"/>
          <p:cNvSpPr>
            <a:spLocks noGrp="1"/>
          </p:cNvSpPr>
          <p:nvPr>
            <p:ph type="title"/>
          </p:nvPr>
        </p:nvSpPr>
        <p:spPr>
          <a:xfrm>
            <a:off x="519540" y="227553"/>
            <a:ext cx="8302337" cy="786457"/>
          </a:xfrm>
        </p:spPr>
        <p:txBody>
          <a:bodyPr/>
          <a:lstStyle/>
          <a:p>
            <a:r>
              <a:rPr lang="en-US" dirty="0" smtClean="0"/>
              <a:t>Accessibility findings – severity </a:t>
            </a:r>
            <a:endParaRPr lang="en-US" dirty="0"/>
          </a:p>
        </p:txBody>
      </p:sp>
      <p:sp>
        <p:nvSpPr>
          <p:cNvPr id="3" name="Content Placeholder 2"/>
          <p:cNvSpPr>
            <a:spLocks noGrp="1"/>
          </p:cNvSpPr>
          <p:nvPr>
            <p:ph idx="1"/>
          </p:nvPr>
        </p:nvSpPr>
        <p:spPr>
          <a:xfrm>
            <a:off x="429658" y="916405"/>
            <a:ext cx="8392219" cy="4966856"/>
          </a:xfrm>
        </p:spPr>
        <p:txBody>
          <a:bodyPr/>
          <a:lstStyle/>
          <a:p>
            <a:r>
              <a:rPr lang="en-US" sz="2700" dirty="0"/>
              <a:t>Severity </a:t>
            </a:r>
            <a:r>
              <a:rPr lang="en-US" sz="2700" dirty="0" smtClean="0"/>
              <a:t>measures how </a:t>
            </a:r>
            <a:r>
              <a:rPr lang="en-US" sz="2700" dirty="0"/>
              <a:t>large an impact on the user experience a violation of the best practice will have. </a:t>
            </a:r>
            <a:endParaRPr lang="en-US" sz="2700" dirty="0" smtClean="0"/>
          </a:p>
          <a:p>
            <a:r>
              <a:rPr lang="en-US" sz="2700" dirty="0" smtClean="0"/>
              <a:t>It is </a:t>
            </a:r>
            <a:r>
              <a:rPr lang="en-US" sz="2700" dirty="0"/>
              <a:t>ranked on a scale of 1 to </a:t>
            </a:r>
            <a:r>
              <a:rPr lang="en-US" sz="2700" dirty="0" smtClean="0"/>
              <a:t>10 based on user experience analysis; this ranking represents </a:t>
            </a:r>
            <a:r>
              <a:rPr lang="en-US" sz="2700" dirty="0"/>
              <a:t>the impact that a violation of the best practice would have </a:t>
            </a:r>
            <a:r>
              <a:rPr lang="en-US" sz="2700" dirty="0" smtClean="0"/>
              <a:t>on users.</a:t>
            </a:r>
          </a:p>
          <a:p>
            <a:r>
              <a:rPr lang="en-US" sz="2700" dirty="0" smtClean="0"/>
              <a:t>A </a:t>
            </a:r>
            <a:r>
              <a:rPr lang="en-US" sz="2700" dirty="0"/>
              <a:t>violation of a best practice with a severity of 1</a:t>
            </a:r>
            <a:r>
              <a:rPr lang="en-US" sz="2700" dirty="0" smtClean="0"/>
              <a:t> </a:t>
            </a:r>
            <a:r>
              <a:rPr lang="en-US" sz="2700" dirty="0"/>
              <a:t>would have virtually no </a:t>
            </a:r>
            <a:r>
              <a:rPr lang="en-US" sz="2700" dirty="0" smtClean="0"/>
              <a:t>impact.</a:t>
            </a:r>
          </a:p>
          <a:p>
            <a:r>
              <a:rPr lang="en-US" sz="2700" dirty="0" smtClean="0"/>
              <a:t>A severity of 10 represents </a:t>
            </a:r>
            <a:r>
              <a:rPr lang="en-US" sz="2700" dirty="0"/>
              <a:t>an insurmountable obstacle in the user experience.  </a:t>
            </a:r>
            <a:endParaRPr lang="en-US" sz="2700" dirty="0" smtClean="0"/>
          </a:p>
          <a:p>
            <a:endParaRPr lang="en-US" dirty="0"/>
          </a:p>
        </p:txBody>
      </p:sp>
      <p:graphicFrame>
        <p:nvGraphicFramePr>
          <p:cNvPr id="5" name="Table 4"/>
          <p:cNvGraphicFramePr>
            <a:graphicFrameLocks noGrp="1"/>
          </p:cNvGraphicFramePr>
          <p:nvPr>
            <p:extLst/>
          </p:nvPr>
        </p:nvGraphicFramePr>
        <p:xfrm>
          <a:off x="1932273" y="5238115"/>
          <a:ext cx="5476869" cy="1483360"/>
        </p:xfrm>
        <a:graphic>
          <a:graphicData uri="http://schemas.openxmlformats.org/drawingml/2006/table">
            <a:tbl>
              <a:tblPr firstRow="1" bandRow="1">
                <a:tableStyleId>{93296810-A885-4BE3-A3E7-6D5BEEA58F35}</a:tableStyleId>
              </a:tblPr>
              <a:tblGrid>
                <a:gridCol w="1931436">
                  <a:extLst>
                    <a:ext uri="{9D8B030D-6E8A-4147-A177-3AD203B41FA5}">
                      <a16:colId xmlns:a16="http://schemas.microsoft.com/office/drawing/2014/main" val="28890153"/>
                    </a:ext>
                  </a:extLst>
                </a:gridCol>
                <a:gridCol w="3545433">
                  <a:extLst>
                    <a:ext uri="{9D8B030D-6E8A-4147-A177-3AD203B41FA5}">
                      <a16:colId xmlns:a16="http://schemas.microsoft.com/office/drawing/2014/main" val="1150259678"/>
                    </a:ext>
                  </a:extLst>
                </a:gridCol>
              </a:tblGrid>
              <a:tr h="370840">
                <a:tc>
                  <a:txBody>
                    <a:bodyPr/>
                    <a:lstStyle/>
                    <a:p>
                      <a:r>
                        <a:rPr lang="en-US" dirty="0" smtClean="0">
                          <a:latin typeface="+mj-lt"/>
                        </a:rPr>
                        <a:t>SEVERITY </a:t>
                      </a:r>
                      <a:r>
                        <a:rPr lang="en-US" baseline="0" dirty="0" smtClean="0">
                          <a:latin typeface="+mj-lt"/>
                        </a:rPr>
                        <a:t> VALUE</a:t>
                      </a:r>
                      <a:r>
                        <a:rPr lang="en-US" dirty="0" smtClean="0">
                          <a:latin typeface="+mj-lt"/>
                        </a:rPr>
                        <a:t> </a:t>
                      </a:r>
                      <a:r>
                        <a:rPr lang="en-US" baseline="0" dirty="0" smtClean="0">
                          <a:latin typeface="+mj-lt"/>
                        </a:rPr>
                        <a:t> </a:t>
                      </a:r>
                      <a:endParaRPr lang="en-US" dirty="0">
                        <a:latin typeface="+mj-lt"/>
                      </a:endParaRPr>
                    </a:p>
                  </a:txBody>
                  <a:tcPr/>
                </a:tc>
                <a:tc>
                  <a:txBody>
                    <a:bodyPr/>
                    <a:lstStyle/>
                    <a:p>
                      <a:r>
                        <a:rPr lang="en-US" dirty="0" smtClean="0">
                          <a:latin typeface="+mj-lt"/>
                        </a:rPr>
                        <a:t>SEVERITY</a:t>
                      </a:r>
                      <a:r>
                        <a:rPr lang="en-US" baseline="0" dirty="0" smtClean="0">
                          <a:latin typeface="+mj-lt"/>
                        </a:rPr>
                        <a:t> DEFINITION</a:t>
                      </a:r>
                      <a:endParaRPr lang="en-US" dirty="0">
                        <a:latin typeface="+mj-lt"/>
                      </a:endParaRPr>
                    </a:p>
                  </a:txBody>
                  <a:tcPr/>
                </a:tc>
                <a:extLst>
                  <a:ext uri="{0D108BD9-81ED-4DB2-BD59-A6C34878D82A}">
                    <a16:rowId xmlns:a16="http://schemas.microsoft.com/office/drawing/2014/main" val="1991054849"/>
                  </a:ext>
                </a:extLst>
              </a:tr>
              <a:tr h="370840">
                <a:tc>
                  <a:txBody>
                    <a:bodyPr/>
                    <a:lstStyle/>
                    <a:p>
                      <a:r>
                        <a:rPr lang="en-US" dirty="0" smtClean="0">
                          <a:latin typeface="+mj-lt"/>
                        </a:rPr>
                        <a:t>1</a:t>
                      </a:r>
                      <a:r>
                        <a:rPr lang="en-US" baseline="0" dirty="0" smtClean="0">
                          <a:latin typeface="+mj-lt"/>
                        </a:rPr>
                        <a:t> – 3 </a:t>
                      </a:r>
                      <a:endParaRPr lang="en-US" dirty="0">
                        <a:latin typeface="+mj-lt"/>
                      </a:endParaRPr>
                    </a:p>
                  </a:txBody>
                  <a:tcPr/>
                </a:tc>
                <a:tc>
                  <a:txBody>
                    <a:bodyPr/>
                    <a:lstStyle/>
                    <a:p>
                      <a:r>
                        <a:rPr lang="en-US" dirty="0" smtClean="0">
                          <a:latin typeface="+mj-lt"/>
                        </a:rPr>
                        <a:t>LOW</a:t>
                      </a:r>
                      <a:r>
                        <a:rPr lang="en-US" baseline="0" dirty="0" smtClean="0">
                          <a:latin typeface="+mj-lt"/>
                        </a:rPr>
                        <a:t> </a:t>
                      </a:r>
                      <a:endParaRPr lang="en-US" dirty="0">
                        <a:latin typeface="+mj-lt"/>
                      </a:endParaRPr>
                    </a:p>
                  </a:txBody>
                  <a:tcPr/>
                </a:tc>
                <a:extLst>
                  <a:ext uri="{0D108BD9-81ED-4DB2-BD59-A6C34878D82A}">
                    <a16:rowId xmlns:a16="http://schemas.microsoft.com/office/drawing/2014/main" val="853699887"/>
                  </a:ext>
                </a:extLst>
              </a:tr>
              <a:tr h="370840">
                <a:tc>
                  <a:txBody>
                    <a:bodyPr/>
                    <a:lstStyle/>
                    <a:p>
                      <a:r>
                        <a:rPr lang="en-US" dirty="0" smtClean="0">
                          <a:latin typeface="+mj-lt"/>
                        </a:rPr>
                        <a:t>4 - 7</a:t>
                      </a:r>
                      <a:endParaRPr lang="en-US" dirty="0">
                        <a:latin typeface="+mj-lt"/>
                      </a:endParaRPr>
                    </a:p>
                  </a:txBody>
                  <a:tcPr/>
                </a:tc>
                <a:tc>
                  <a:txBody>
                    <a:bodyPr/>
                    <a:lstStyle/>
                    <a:p>
                      <a:r>
                        <a:rPr lang="en-US" dirty="0" smtClean="0">
                          <a:latin typeface="+mj-lt"/>
                        </a:rPr>
                        <a:t>MEDIUM</a:t>
                      </a:r>
                      <a:endParaRPr lang="en-US" dirty="0">
                        <a:latin typeface="+mj-lt"/>
                      </a:endParaRPr>
                    </a:p>
                  </a:txBody>
                  <a:tcPr/>
                </a:tc>
                <a:extLst>
                  <a:ext uri="{0D108BD9-81ED-4DB2-BD59-A6C34878D82A}">
                    <a16:rowId xmlns:a16="http://schemas.microsoft.com/office/drawing/2014/main" val="4281432943"/>
                  </a:ext>
                </a:extLst>
              </a:tr>
              <a:tr h="370840">
                <a:tc>
                  <a:txBody>
                    <a:bodyPr/>
                    <a:lstStyle/>
                    <a:p>
                      <a:r>
                        <a:rPr lang="en-US" dirty="0" smtClean="0">
                          <a:latin typeface="+mj-lt"/>
                        </a:rPr>
                        <a:t>8 -10</a:t>
                      </a:r>
                      <a:endParaRPr lang="en-US" dirty="0">
                        <a:latin typeface="+mj-lt"/>
                      </a:endParaRPr>
                    </a:p>
                  </a:txBody>
                  <a:tcPr/>
                </a:tc>
                <a:tc>
                  <a:txBody>
                    <a:bodyPr/>
                    <a:lstStyle/>
                    <a:p>
                      <a:r>
                        <a:rPr lang="en-US" dirty="0" smtClean="0">
                          <a:latin typeface="+mj-lt"/>
                        </a:rPr>
                        <a:t>HIGH </a:t>
                      </a:r>
                      <a:endParaRPr lang="en-US" dirty="0">
                        <a:latin typeface="+mj-lt"/>
                      </a:endParaRPr>
                    </a:p>
                  </a:txBody>
                  <a:tcPr/>
                </a:tc>
                <a:extLst>
                  <a:ext uri="{0D108BD9-81ED-4DB2-BD59-A6C34878D82A}">
                    <a16:rowId xmlns:a16="http://schemas.microsoft.com/office/drawing/2014/main" val="2137188605"/>
                  </a:ext>
                </a:extLst>
              </a:tr>
            </a:tbl>
          </a:graphicData>
        </a:graphic>
      </p:graphicFrame>
    </p:spTree>
    <p:extLst>
      <p:ext uri="{BB962C8B-B14F-4D97-AF65-F5344CB8AC3E}">
        <p14:creationId xmlns:p14="http://schemas.microsoft.com/office/powerpoint/2010/main" val="12748514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018" y="1417383"/>
            <a:ext cx="8336975" cy="797070"/>
          </a:xfrm>
        </p:spPr>
        <p:txBody>
          <a:bodyPr/>
          <a:lstStyle/>
          <a:p>
            <a:pPr algn="ctr"/>
            <a:r>
              <a:rPr lang="en-US" dirty="0" smtClean="0"/>
              <a:t>Phase 1 – Test Execution Findings</a:t>
            </a:r>
            <a:endParaRPr lang="en-US" dirty="0"/>
          </a:p>
        </p:txBody>
      </p:sp>
      <p:graphicFrame>
        <p:nvGraphicFramePr>
          <p:cNvPr id="5" name="Content Placeholder 4"/>
          <p:cNvGraphicFramePr>
            <a:graphicFrameLocks noGrp="1"/>
          </p:cNvGraphicFramePr>
          <p:nvPr>
            <p:ph idx="1"/>
            <p:extLst/>
          </p:nvPr>
        </p:nvGraphicFramePr>
        <p:xfrm>
          <a:off x="470897" y="1942406"/>
          <a:ext cx="8342059" cy="4541520"/>
        </p:xfrm>
        <a:graphic>
          <a:graphicData uri="http://schemas.openxmlformats.org/drawingml/2006/table">
            <a:tbl>
              <a:tblPr firstRow="1" bandRow="1">
                <a:tableStyleId>{93296810-A885-4BE3-A3E7-6D5BEEA58F35}</a:tableStyleId>
              </a:tblPr>
              <a:tblGrid>
                <a:gridCol w="1581658">
                  <a:extLst>
                    <a:ext uri="{9D8B030D-6E8A-4147-A177-3AD203B41FA5}">
                      <a16:colId xmlns:a16="http://schemas.microsoft.com/office/drawing/2014/main" val="2192770897"/>
                    </a:ext>
                  </a:extLst>
                </a:gridCol>
                <a:gridCol w="1482172">
                  <a:extLst>
                    <a:ext uri="{9D8B030D-6E8A-4147-A177-3AD203B41FA5}">
                      <a16:colId xmlns:a16="http://schemas.microsoft.com/office/drawing/2014/main" val="4170128218"/>
                    </a:ext>
                  </a:extLst>
                </a:gridCol>
                <a:gridCol w="1540822">
                  <a:extLst>
                    <a:ext uri="{9D8B030D-6E8A-4147-A177-3AD203B41FA5}">
                      <a16:colId xmlns:a16="http://schemas.microsoft.com/office/drawing/2014/main" val="2886678682"/>
                    </a:ext>
                  </a:extLst>
                </a:gridCol>
                <a:gridCol w="1599687">
                  <a:extLst>
                    <a:ext uri="{9D8B030D-6E8A-4147-A177-3AD203B41FA5}">
                      <a16:colId xmlns:a16="http://schemas.microsoft.com/office/drawing/2014/main" val="1489938660"/>
                    </a:ext>
                  </a:extLst>
                </a:gridCol>
                <a:gridCol w="2137720">
                  <a:extLst>
                    <a:ext uri="{9D8B030D-6E8A-4147-A177-3AD203B41FA5}">
                      <a16:colId xmlns:a16="http://schemas.microsoft.com/office/drawing/2014/main" val="2479358273"/>
                    </a:ext>
                  </a:extLst>
                </a:gridCol>
              </a:tblGrid>
              <a:tr h="427681">
                <a:tc>
                  <a:txBody>
                    <a:bodyPr/>
                    <a:lstStyle/>
                    <a:p>
                      <a:endParaRPr lang="en-US" sz="1600" dirty="0"/>
                    </a:p>
                  </a:txBody>
                  <a:tcPr/>
                </a:tc>
                <a:tc>
                  <a:txBody>
                    <a:bodyPr/>
                    <a:lstStyle/>
                    <a:p>
                      <a:r>
                        <a:rPr lang="en-US" sz="1600" dirty="0" smtClean="0"/>
                        <a:t>Student Self Service</a:t>
                      </a:r>
                      <a:endParaRPr lang="en-US" sz="1600" dirty="0"/>
                    </a:p>
                  </a:txBody>
                  <a:tcPr/>
                </a:tc>
                <a:tc>
                  <a:txBody>
                    <a:bodyPr/>
                    <a:lstStyle/>
                    <a:p>
                      <a:r>
                        <a:rPr lang="en-US" sz="1600" dirty="0" smtClean="0"/>
                        <a:t>Employee Self Service - HCM</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Employee Self Service - FIN</a:t>
                      </a:r>
                    </a:p>
                  </a:txBody>
                  <a:tcPr/>
                </a:tc>
                <a:tc>
                  <a:txBody>
                    <a:bodyPr/>
                    <a:lstStyle/>
                    <a:p>
                      <a:r>
                        <a:rPr lang="en-US" sz="1600" dirty="0" smtClean="0"/>
                        <a:t>High-Point Mobile </a:t>
                      </a:r>
                    </a:p>
                    <a:p>
                      <a:r>
                        <a:rPr lang="en-US" sz="1600" dirty="0" smtClean="0"/>
                        <a:t>Message Center</a:t>
                      </a:r>
                      <a:endParaRPr lang="en-US" sz="1600" dirty="0"/>
                    </a:p>
                  </a:txBody>
                  <a:tcPr/>
                </a:tc>
                <a:extLst>
                  <a:ext uri="{0D108BD9-81ED-4DB2-BD59-A6C34878D82A}">
                    <a16:rowId xmlns:a16="http://schemas.microsoft.com/office/drawing/2014/main" val="2240707623"/>
                  </a:ext>
                </a:extLst>
              </a:tr>
              <a:tr h="270114">
                <a:tc>
                  <a:txBody>
                    <a:bodyPr/>
                    <a:lstStyle/>
                    <a:p>
                      <a:r>
                        <a:rPr lang="en-US" sz="1400" dirty="0" smtClean="0"/>
                        <a:t>Number of Scripts</a:t>
                      </a:r>
                      <a:endParaRPr lang="en-US" sz="1400" dirty="0"/>
                    </a:p>
                  </a:txBody>
                  <a:tcPr/>
                </a:tc>
                <a:tc>
                  <a:txBody>
                    <a:bodyPr/>
                    <a:lstStyle/>
                    <a:p>
                      <a:r>
                        <a:rPr lang="en-US" sz="1400" dirty="0" smtClean="0"/>
                        <a:t>17</a:t>
                      </a:r>
                      <a:endParaRPr lang="en-US" sz="1400" dirty="0"/>
                    </a:p>
                  </a:txBody>
                  <a:tcPr/>
                </a:tc>
                <a:tc>
                  <a:txBody>
                    <a:bodyPr/>
                    <a:lstStyle/>
                    <a:p>
                      <a:r>
                        <a:rPr lang="en-US" sz="1400" dirty="0" smtClean="0"/>
                        <a:t>14</a:t>
                      </a:r>
                      <a:endParaRPr lang="en-US" sz="1400" dirty="0"/>
                    </a:p>
                  </a:txBody>
                  <a:tcPr/>
                </a:tc>
                <a:tc>
                  <a:txBody>
                    <a:bodyPr/>
                    <a:lstStyle/>
                    <a:p>
                      <a:r>
                        <a:rPr lang="en-US" sz="1400" dirty="0" smtClean="0"/>
                        <a:t>7</a:t>
                      </a:r>
                      <a:endParaRPr lang="en-US" sz="1400" dirty="0"/>
                    </a:p>
                  </a:txBody>
                  <a:tcPr/>
                </a:tc>
                <a:tc>
                  <a:txBody>
                    <a:bodyPr/>
                    <a:lstStyle/>
                    <a:p>
                      <a:r>
                        <a:rPr lang="en-US" sz="1400" dirty="0" smtClean="0"/>
                        <a:t>N/A</a:t>
                      </a:r>
                      <a:endParaRPr lang="en-US" sz="1400" dirty="0"/>
                    </a:p>
                  </a:txBody>
                  <a:tcPr/>
                </a:tc>
                <a:extLst>
                  <a:ext uri="{0D108BD9-81ED-4DB2-BD59-A6C34878D82A}">
                    <a16:rowId xmlns:a16="http://schemas.microsoft.com/office/drawing/2014/main" val="3783077850"/>
                  </a:ext>
                </a:extLst>
              </a:tr>
              <a:tr h="270114">
                <a:tc>
                  <a:txBody>
                    <a:bodyPr/>
                    <a:lstStyle/>
                    <a:p>
                      <a:r>
                        <a:rPr lang="en-US" sz="1400" dirty="0" smtClean="0"/>
                        <a:t>Total of Violations</a:t>
                      </a:r>
                      <a:endParaRPr lang="en-US" sz="1400" dirty="0"/>
                    </a:p>
                  </a:txBody>
                  <a:tcPr/>
                </a:tc>
                <a:tc>
                  <a:txBody>
                    <a:bodyPr/>
                    <a:lstStyle/>
                    <a:p>
                      <a:r>
                        <a:rPr lang="en-US" sz="1400" dirty="0" smtClean="0"/>
                        <a:t>192</a:t>
                      </a:r>
                      <a:endParaRPr lang="en-US" sz="1400" dirty="0"/>
                    </a:p>
                  </a:txBody>
                  <a:tcPr/>
                </a:tc>
                <a:tc>
                  <a:txBody>
                    <a:bodyPr/>
                    <a:lstStyle/>
                    <a:p>
                      <a:r>
                        <a:rPr lang="en-US" sz="1400" dirty="0" smtClean="0"/>
                        <a:t>182</a:t>
                      </a:r>
                      <a:endParaRPr lang="en-US" sz="1400" dirty="0"/>
                    </a:p>
                  </a:txBody>
                  <a:tcPr/>
                </a:tc>
                <a:tc>
                  <a:txBody>
                    <a:bodyPr/>
                    <a:lstStyle/>
                    <a:p>
                      <a:r>
                        <a:rPr lang="en-US" sz="1400" dirty="0" smtClean="0"/>
                        <a:t>35</a:t>
                      </a:r>
                      <a:endParaRPr lang="en-US" sz="1400" dirty="0"/>
                    </a:p>
                  </a:txBody>
                  <a:tcPr/>
                </a:tc>
                <a:tc>
                  <a:txBody>
                    <a:bodyPr/>
                    <a:lstStyle/>
                    <a:p>
                      <a:r>
                        <a:rPr lang="en-US" sz="1400" dirty="0" smtClean="0"/>
                        <a:t>N/A</a:t>
                      </a:r>
                      <a:endParaRPr lang="en-US" sz="1400" dirty="0"/>
                    </a:p>
                  </a:txBody>
                  <a:tcPr/>
                </a:tc>
                <a:extLst>
                  <a:ext uri="{0D108BD9-81ED-4DB2-BD59-A6C34878D82A}">
                    <a16:rowId xmlns:a16="http://schemas.microsoft.com/office/drawing/2014/main" val="4229043729"/>
                  </a:ext>
                </a:extLst>
              </a:tr>
              <a:tr h="270114">
                <a:tc>
                  <a:txBody>
                    <a:bodyPr/>
                    <a:lstStyle/>
                    <a:p>
                      <a:r>
                        <a:rPr lang="en-US" sz="1400" dirty="0" smtClean="0"/>
                        <a:t>Severity Rating</a:t>
                      </a:r>
                      <a:endParaRPr lang="en-US" sz="1400" dirty="0"/>
                    </a:p>
                  </a:txBody>
                  <a:tcPr/>
                </a:tc>
                <a:tc>
                  <a:txBody>
                    <a:bodyPr/>
                    <a:lstStyle/>
                    <a:p>
                      <a:endParaRPr lang="en-US" sz="1400" dirty="0"/>
                    </a:p>
                  </a:txBody>
                  <a:tcPr>
                    <a:solidFill>
                      <a:schemeClr val="bg1">
                        <a:lumMod val="75000"/>
                      </a:schemeClr>
                    </a:solidFill>
                  </a:tcPr>
                </a:tc>
                <a:tc>
                  <a:txBody>
                    <a:bodyPr/>
                    <a:lstStyle/>
                    <a:p>
                      <a:endParaRPr lang="en-US" sz="1400" dirty="0"/>
                    </a:p>
                  </a:txBody>
                  <a:tcPr>
                    <a:solidFill>
                      <a:schemeClr val="bg1">
                        <a:lumMod val="75000"/>
                      </a:schemeClr>
                    </a:solidFill>
                  </a:tcPr>
                </a:tc>
                <a:tc>
                  <a:txBody>
                    <a:bodyPr/>
                    <a:lstStyle/>
                    <a:p>
                      <a:endParaRPr lang="en-US" sz="1400" dirty="0"/>
                    </a:p>
                  </a:txBody>
                  <a:tcPr>
                    <a:solidFill>
                      <a:schemeClr val="bg1">
                        <a:lumMod val="75000"/>
                      </a:schemeClr>
                    </a:solidFill>
                  </a:tcPr>
                </a:tc>
                <a:tc>
                  <a:txBody>
                    <a:bodyPr/>
                    <a:lstStyle/>
                    <a:p>
                      <a:r>
                        <a:rPr lang="en-US" sz="1400" dirty="0" smtClean="0"/>
                        <a:t>N/A</a:t>
                      </a:r>
                      <a:endParaRPr lang="en-US" sz="1400" dirty="0"/>
                    </a:p>
                  </a:txBody>
                  <a:tcPr/>
                </a:tc>
                <a:extLst>
                  <a:ext uri="{0D108BD9-81ED-4DB2-BD59-A6C34878D82A}">
                    <a16:rowId xmlns:a16="http://schemas.microsoft.com/office/drawing/2014/main" val="900507152"/>
                  </a:ext>
                </a:extLst>
              </a:tr>
              <a:tr h="270114">
                <a:tc>
                  <a:txBody>
                    <a:bodyPr/>
                    <a:lstStyle/>
                    <a:p>
                      <a:pPr marL="285750" indent="-285750">
                        <a:buFont typeface="Wingdings" panose="05000000000000000000" pitchFamily="2" charset="2"/>
                        <a:buChar char="§"/>
                      </a:pPr>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endParaRPr lang="en-US" sz="1400" dirty="0"/>
                    </a:p>
                  </a:txBody>
                  <a:tcPr/>
                </a:tc>
                <a:extLst>
                  <a:ext uri="{0D108BD9-81ED-4DB2-BD59-A6C34878D82A}">
                    <a16:rowId xmlns:a16="http://schemas.microsoft.com/office/drawing/2014/main" val="3614616282"/>
                  </a:ext>
                </a:extLst>
              </a:tr>
              <a:tr h="270114">
                <a:tc>
                  <a:txBody>
                    <a:bodyPr/>
                    <a:lstStyle/>
                    <a:p>
                      <a:pPr marL="285750" indent="-285750">
                        <a:buFont typeface="Wingdings" panose="05000000000000000000" pitchFamily="2" charset="2"/>
                        <a:buChar char="§"/>
                      </a:pPr>
                      <a:r>
                        <a:rPr lang="en-US" sz="1400" dirty="0" smtClean="0"/>
                        <a:t>2</a:t>
                      </a:r>
                      <a:endParaRPr lang="en-US" sz="1400" dirty="0"/>
                    </a:p>
                  </a:txBody>
                  <a:tcPr/>
                </a:tc>
                <a:tc>
                  <a:txBody>
                    <a:bodyPr/>
                    <a:lstStyle/>
                    <a:p>
                      <a:r>
                        <a:rPr lang="en-US" sz="1400" dirty="0" smtClean="0"/>
                        <a:t>6</a:t>
                      </a:r>
                      <a:endParaRPr lang="en-US" sz="1400" dirty="0"/>
                    </a:p>
                  </a:txBody>
                  <a:tcPr/>
                </a:tc>
                <a:tc>
                  <a:txBody>
                    <a:bodyPr/>
                    <a:lstStyle/>
                    <a:p>
                      <a:r>
                        <a:rPr lang="en-US" sz="1400" dirty="0" smtClean="0"/>
                        <a:t>0</a:t>
                      </a:r>
                      <a:endParaRPr lang="en-US" sz="1400" dirty="0"/>
                    </a:p>
                  </a:txBody>
                  <a:tcPr/>
                </a:tc>
                <a:tc>
                  <a:txBody>
                    <a:bodyPr/>
                    <a:lstStyle/>
                    <a:p>
                      <a:r>
                        <a:rPr lang="en-US" sz="1400" dirty="0" smtClean="0"/>
                        <a:t>3</a:t>
                      </a:r>
                      <a:endParaRPr lang="en-US" sz="1400" dirty="0"/>
                    </a:p>
                  </a:txBody>
                  <a:tcPr/>
                </a:tc>
                <a:tc>
                  <a:txBody>
                    <a:bodyPr/>
                    <a:lstStyle/>
                    <a:p>
                      <a:endParaRPr lang="en-US" sz="1400" dirty="0"/>
                    </a:p>
                  </a:txBody>
                  <a:tcPr/>
                </a:tc>
                <a:extLst>
                  <a:ext uri="{0D108BD9-81ED-4DB2-BD59-A6C34878D82A}">
                    <a16:rowId xmlns:a16="http://schemas.microsoft.com/office/drawing/2014/main" val="1123896567"/>
                  </a:ext>
                </a:extLst>
              </a:tr>
              <a:tr h="270114">
                <a:tc>
                  <a:txBody>
                    <a:bodyPr/>
                    <a:lstStyle/>
                    <a:p>
                      <a:pPr marL="285750" indent="-285750">
                        <a:buFont typeface="Wingdings" panose="05000000000000000000" pitchFamily="2" charset="2"/>
                        <a:buChar char="§"/>
                      </a:pPr>
                      <a:r>
                        <a:rPr lang="en-US" sz="1400" dirty="0" smtClean="0"/>
                        <a:t>3</a:t>
                      </a:r>
                      <a:endParaRPr lang="en-US" sz="1400" dirty="0"/>
                    </a:p>
                  </a:txBody>
                  <a:tcPr/>
                </a:tc>
                <a:tc>
                  <a:txBody>
                    <a:bodyPr/>
                    <a:lstStyle/>
                    <a:p>
                      <a:r>
                        <a:rPr lang="en-US" sz="1400" dirty="0" smtClean="0"/>
                        <a:t>23</a:t>
                      </a:r>
                      <a:endParaRPr lang="en-US" sz="1400" dirty="0"/>
                    </a:p>
                  </a:txBody>
                  <a:tcPr/>
                </a:tc>
                <a:tc>
                  <a:txBody>
                    <a:bodyPr/>
                    <a:lstStyle/>
                    <a:p>
                      <a:r>
                        <a:rPr lang="en-US" sz="1400" dirty="0" smtClean="0"/>
                        <a:t>8</a:t>
                      </a:r>
                      <a:endParaRPr lang="en-US" sz="1400" dirty="0"/>
                    </a:p>
                  </a:txBody>
                  <a:tcPr/>
                </a:tc>
                <a:tc>
                  <a:txBody>
                    <a:bodyPr/>
                    <a:lstStyle/>
                    <a:p>
                      <a:r>
                        <a:rPr lang="en-US" sz="1400" dirty="0" smtClean="0"/>
                        <a:t>3</a:t>
                      </a:r>
                      <a:endParaRPr lang="en-US" sz="1400" dirty="0"/>
                    </a:p>
                  </a:txBody>
                  <a:tcPr/>
                </a:tc>
                <a:tc>
                  <a:txBody>
                    <a:bodyPr/>
                    <a:lstStyle/>
                    <a:p>
                      <a:endParaRPr lang="en-US" sz="1400" dirty="0"/>
                    </a:p>
                  </a:txBody>
                  <a:tcPr/>
                </a:tc>
                <a:extLst>
                  <a:ext uri="{0D108BD9-81ED-4DB2-BD59-A6C34878D82A}">
                    <a16:rowId xmlns:a16="http://schemas.microsoft.com/office/drawing/2014/main" val="2875953938"/>
                  </a:ext>
                </a:extLst>
              </a:tr>
              <a:tr h="270114">
                <a:tc>
                  <a:txBody>
                    <a:bodyPr/>
                    <a:lstStyle/>
                    <a:p>
                      <a:pPr marL="285750" indent="-285750">
                        <a:buFont typeface="Wingdings" panose="05000000000000000000" pitchFamily="2" charset="2"/>
                        <a:buChar char="§"/>
                      </a:pPr>
                      <a:r>
                        <a:rPr lang="en-US" sz="1400" dirty="0" smtClean="0"/>
                        <a:t>4</a:t>
                      </a:r>
                      <a:endParaRPr lang="en-US" sz="1400" dirty="0"/>
                    </a:p>
                  </a:txBody>
                  <a:tcPr/>
                </a:tc>
                <a:tc>
                  <a:txBody>
                    <a:bodyPr/>
                    <a:lstStyle/>
                    <a:p>
                      <a:r>
                        <a:rPr lang="en-US" sz="1400" dirty="0" smtClean="0"/>
                        <a:t>9</a:t>
                      </a:r>
                      <a:endParaRPr lang="en-US" sz="1400" dirty="0"/>
                    </a:p>
                  </a:txBody>
                  <a:tcPr/>
                </a:tc>
                <a:tc>
                  <a:txBody>
                    <a:bodyPr/>
                    <a:lstStyle/>
                    <a:p>
                      <a:r>
                        <a:rPr lang="en-US" sz="1400" dirty="0" smtClean="0"/>
                        <a:t>17</a:t>
                      </a:r>
                      <a:endParaRPr lang="en-US" sz="1400" dirty="0"/>
                    </a:p>
                  </a:txBody>
                  <a:tcPr/>
                </a:tc>
                <a:tc>
                  <a:txBody>
                    <a:bodyPr/>
                    <a:lstStyle/>
                    <a:p>
                      <a:r>
                        <a:rPr lang="en-US" sz="1400" dirty="0" smtClean="0"/>
                        <a:t>2</a:t>
                      </a:r>
                      <a:endParaRPr lang="en-US" sz="1400" dirty="0"/>
                    </a:p>
                  </a:txBody>
                  <a:tcPr/>
                </a:tc>
                <a:tc>
                  <a:txBody>
                    <a:bodyPr/>
                    <a:lstStyle/>
                    <a:p>
                      <a:endParaRPr lang="en-US" sz="1400" dirty="0"/>
                    </a:p>
                  </a:txBody>
                  <a:tcPr/>
                </a:tc>
                <a:extLst>
                  <a:ext uri="{0D108BD9-81ED-4DB2-BD59-A6C34878D82A}">
                    <a16:rowId xmlns:a16="http://schemas.microsoft.com/office/drawing/2014/main" val="1298414833"/>
                  </a:ext>
                </a:extLst>
              </a:tr>
              <a:tr h="270114">
                <a:tc>
                  <a:txBody>
                    <a:bodyPr/>
                    <a:lstStyle/>
                    <a:p>
                      <a:pPr marL="285750" indent="-285750">
                        <a:buFont typeface="Wingdings" panose="05000000000000000000" pitchFamily="2" charset="2"/>
                        <a:buChar char="§"/>
                      </a:pPr>
                      <a:r>
                        <a:rPr lang="en-US" sz="1400" dirty="0" smtClean="0"/>
                        <a:t>5</a:t>
                      </a:r>
                      <a:endParaRPr lang="en-US" sz="1400" dirty="0"/>
                    </a:p>
                  </a:txBody>
                  <a:tcPr/>
                </a:tc>
                <a:tc>
                  <a:txBody>
                    <a:bodyPr/>
                    <a:lstStyle/>
                    <a:p>
                      <a:r>
                        <a:rPr lang="en-US" sz="1400" dirty="0" smtClean="0"/>
                        <a:t>42</a:t>
                      </a:r>
                      <a:endParaRPr lang="en-US" sz="1400" dirty="0"/>
                    </a:p>
                  </a:txBody>
                  <a:tcPr/>
                </a:tc>
                <a:tc>
                  <a:txBody>
                    <a:bodyPr/>
                    <a:lstStyle/>
                    <a:p>
                      <a:r>
                        <a:rPr lang="en-US" sz="1400" dirty="0" smtClean="0"/>
                        <a:t>24</a:t>
                      </a:r>
                      <a:endParaRPr lang="en-US" sz="1400" dirty="0"/>
                    </a:p>
                  </a:txBody>
                  <a:tcPr/>
                </a:tc>
                <a:tc>
                  <a:txBody>
                    <a:bodyPr/>
                    <a:lstStyle/>
                    <a:p>
                      <a:r>
                        <a:rPr lang="en-US" sz="1400" dirty="0" smtClean="0"/>
                        <a:t>8</a:t>
                      </a:r>
                      <a:endParaRPr lang="en-US" sz="1400" dirty="0"/>
                    </a:p>
                  </a:txBody>
                  <a:tcPr/>
                </a:tc>
                <a:tc>
                  <a:txBody>
                    <a:bodyPr/>
                    <a:lstStyle/>
                    <a:p>
                      <a:endParaRPr lang="en-US" sz="1400" dirty="0"/>
                    </a:p>
                  </a:txBody>
                  <a:tcPr/>
                </a:tc>
                <a:extLst>
                  <a:ext uri="{0D108BD9-81ED-4DB2-BD59-A6C34878D82A}">
                    <a16:rowId xmlns:a16="http://schemas.microsoft.com/office/drawing/2014/main" val="416984020"/>
                  </a:ext>
                </a:extLst>
              </a:tr>
              <a:tr h="270114">
                <a:tc>
                  <a:txBody>
                    <a:bodyPr/>
                    <a:lstStyle/>
                    <a:p>
                      <a:pPr marL="285750" indent="-285750">
                        <a:buFont typeface="Wingdings" panose="05000000000000000000" pitchFamily="2" charset="2"/>
                        <a:buChar char="§"/>
                      </a:pPr>
                      <a:r>
                        <a:rPr lang="en-US" sz="1400" dirty="0" smtClean="0"/>
                        <a:t>6</a:t>
                      </a:r>
                      <a:endParaRPr lang="en-US" sz="1400" dirty="0"/>
                    </a:p>
                  </a:txBody>
                  <a:tcPr/>
                </a:tc>
                <a:tc>
                  <a:txBody>
                    <a:bodyPr/>
                    <a:lstStyle/>
                    <a:p>
                      <a:r>
                        <a:rPr lang="en-US" sz="1400" dirty="0" smtClean="0"/>
                        <a:t>34</a:t>
                      </a:r>
                      <a:endParaRPr lang="en-US" sz="1400" dirty="0"/>
                    </a:p>
                  </a:txBody>
                  <a:tcPr/>
                </a:tc>
                <a:tc>
                  <a:txBody>
                    <a:bodyPr/>
                    <a:lstStyle/>
                    <a:p>
                      <a:r>
                        <a:rPr lang="en-US" sz="1400" dirty="0" smtClean="0"/>
                        <a:t>25</a:t>
                      </a:r>
                      <a:endParaRPr lang="en-US" sz="1400" dirty="0"/>
                    </a:p>
                  </a:txBody>
                  <a:tcPr/>
                </a:tc>
                <a:tc>
                  <a:txBody>
                    <a:bodyPr/>
                    <a:lstStyle/>
                    <a:p>
                      <a:r>
                        <a:rPr lang="en-US" sz="1400" dirty="0" smtClean="0"/>
                        <a:t>3</a:t>
                      </a:r>
                      <a:endParaRPr lang="en-US" sz="1400" dirty="0"/>
                    </a:p>
                  </a:txBody>
                  <a:tcPr/>
                </a:tc>
                <a:tc>
                  <a:txBody>
                    <a:bodyPr/>
                    <a:lstStyle/>
                    <a:p>
                      <a:endParaRPr lang="en-US" sz="1400" dirty="0"/>
                    </a:p>
                  </a:txBody>
                  <a:tcPr/>
                </a:tc>
                <a:extLst>
                  <a:ext uri="{0D108BD9-81ED-4DB2-BD59-A6C34878D82A}">
                    <a16:rowId xmlns:a16="http://schemas.microsoft.com/office/drawing/2014/main" val="398403681"/>
                  </a:ext>
                </a:extLst>
              </a:tr>
              <a:tr h="270114">
                <a:tc>
                  <a:txBody>
                    <a:bodyPr/>
                    <a:lstStyle/>
                    <a:p>
                      <a:pPr marL="285750" indent="-285750">
                        <a:buFont typeface="Wingdings" panose="05000000000000000000" pitchFamily="2" charset="2"/>
                        <a:buChar char="§"/>
                      </a:pPr>
                      <a:r>
                        <a:rPr lang="en-US" sz="1400" dirty="0" smtClean="0"/>
                        <a:t>7</a:t>
                      </a:r>
                      <a:endParaRPr lang="en-US" sz="1400" dirty="0"/>
                    </a:p>
                  </a:txBody>
                  <a:tcPr/>
                </a:tc>
                <a:tc>
                  <a:txBody>
                    <a:bodyPr/>
                    <a:lstStyle/>
                    <a:p>
                      <a:r>
                        <a:rPr lang="en-US" sz="1400" dirty="0" smtClean="0"/>
                        <a:t>39</a:t>
                      </a:r>
                      <a:endParaRPr lang="en-US" sz="1400" dirty="0"/>
                    </a:p>
                  </a:txBody>
                  <a:tcPr/>
                </a:tc>
                <a:tc>
                  <a:txBody>
                    <a:bodyPr/>
                    <a:lstStyle/>
                    <a:p>
                      <a:r>
                        <a:rPr lang="en-US" sz="1400" dirty="0" smtClean="0"/>
                        <a:t>71</a:t>
                      </a:r>
                      <a:endParaRPr lang="en-US" sz="1400" dirty="0"/>
                    </a:p>
                  </a:txBody>
                  <a:tcPr/>
                </a:tc>
                <a:tc>
                  <a:txBody>
                    <a:bodyPr/>
                    <a:lstStyle/>
                    <a:p>
                      <a:r>
                        <a:rPr lang="en-US" sz="1400" dirty="0" smtClean="0"/>
                        <a:t>3</a:t>
                      </a:r>
                      <a:endParaRPr lang="en-US" sz="1400" dirty="0"/>
                    </a:p>
                  </a:txBody>
                  <a:tcPr/>
                </a:tc>
                <a:tc>
                  <a:txBody>
                    <a:bodyPr/>
                    <a:lstStyle/>
                    <a:p>
                      <a:endParaRPr lang="en-US" sz="1400" dirty="0"/>
                    </a:p>
                  </a:txBody>
                  <a:tcPr/>
                </a:tc>
                <a:extLst>
                  <a:ext uri="{0D108BD9-81ED-4DB2-BD59-A6C34878D82A}">
                    <a16:rowId xmlns:a16="http://schemas.microsoft.com/office/drawing/2014/main" val="3903228041"/>
                  </a:ext>
                </a:extLst>
              </a:tr>
              <a:tr h="270114">
                <a:tc>
                  <a:txBody>
                    <a:bodyPr/>
                    <a:lstStyle/>
                    <a:p>
                      <a:pPr marL="285750" indent="-285750">
                        <a:buFont typeface="Wingdings" panose="05000000000000000000" pitchFamily="2" charset="2"/>
                        <a:buChar char="§"/>
                      </a:pPr>
                      <a:r>
                        <a:rPr lang="en-US" sz="1400" dirty="0" smtClean="0"/>
                        <a:t>8</a:t>
                      </a:r>
                      <a:endParaRPr lang="en-US" sz="1400" dirty="0"/>
                    </a:p>
                  </a:txBody>
                  <a:tcPr/>
                </a:tc>
                <a:tc>
                  <a:txBody>
                    <a:bodyPr/>
                    <a:lstStyle/>
                    <a:p>
                      <a:r>
                        <a:rPr lang="en-US" sz="1400" dirty="0" smtClean="0"/>
                        <a:t>4</a:t>
                      </a:r>
                      <a:endParaRPr lang="en-US" sz="1400" dirty="0"/>
                    </a:p>
                  </a:txBody>
                  <a:tcPr/>
                </a:tc>
                <a:tc>
                  <a:txBody>
                    <a:bodyPr/>
                    <a:lstStyle/>
                    <a:p>
                      <a:r>
                        <a:rPr lang="en-US" sz="1400" dirty="0" smtClean="0"/>
                        <a:t>20</a:t>
                      </a:r>
                      <a:endParaRPr lang="en-US" sz="1400" dirty="0"/>
                    </a:p>
                  </a:txBody>
                  <a:tcPr/>
                </a:tc>
                <a:tc>
                  <a:txBody>
                    <a:bodyPr/>
                    <a:lstStyle/>
                    <a:p>
                      <a:r>
                        <a:rPr lang="en-US" sz="1400" dirty="0" smtClean="0"/>
                        <a:t>4</a:t>
                      </a:r>
                      <a:endParaRPr lang="en-US" sz="1400" dirty="0"/>
                    </a:p>
                  </a:txBody>
                  <a:tcPr/>
                </a:tc>
                <a:tc>
                  <a:txBody>
                    <a:bodyPr/>
                    <a:lstStyle/>
                    <a:p>
                      <a:endParaRPr lang="en-US" sz="1400" dirty="0"/>
                    </a:p>
                  </a:txBody>
                  <a:tcPr/>
                </a:tc>
                <a:extLst>
                  <a:ext uri="{0D108BD9-81ED-4DB2-BD59-A6C34878D82A}">
                    <a16:rowId xmlns:a16="http://schemas.microsoft.com/office/drawing/2014/main" val="1990890744"/>
                  </a:ext>
                </a:extLst>
              </a:tr>
              <a:tr h="270114">
                <a:tc>
                  <a:txBody>
                    <a:bodyPr/>
                    <a:lstStyle/>
                    <a:p>
                      <a:pPr marL="285750" indent="-285750">
                        <a:buFont typeface="Wingdings" panose="05000000000000000000" pitchFamily="2" charset="2"/>
                        <a:buChar char="§"/>
                      </a:pPr>
                      <a:r>
                        <a:rPr lang="en-US" sz="1400" dirty="0" smtClean="0"/>
                        <a:t>9</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endParaRPr lang="en-US" sz="1400" dirty="0"/>
                    </a:p>
                  </a:txBody>
                  <a:tcPr/>
                </a:tc>
                <a:extLst>
                  <a:ext uri="{0D108BD9-81ED-4DB2-BD59-A6C34878D82A}">
                    <a16:rowId xmlns:a16="http://schemas.microsoft.com/office/drawing/2014/main" val="3486278373"/>
                  </a:ext>
                </a:extLst>
              </a:tr>
              <a:tr h="270114">
                <a:tc>
                  <a:txBody>
                    <a:bodyPr/>
                    <a:lstStyle/>
                    <a:p>
                      <a:pPr marL="285750" indent="-285750">
                        <a:buFont typeface="Wingdings" panose="05000000000000000000" pitchFamily="2" charset="2"/>
                        <a:buChar char="§"/>
                      </a:pPr>
                      <a:r>
                        <a:rPr lang="en-US" sz="1400" dirty="0" smtClean="0"/>
                        <a:t>10</a:t>
                      </a:r>
                      <a:endParaRPr lang="en-US" sz="1400" dirty="0"/>
                    </a:p>
                  </a:txBody>
                  <a:tcPr/>
                </a:tc>
                <a:tc>
                  <a:txBody>
                    <a:bodyPr/>
                    <a:lstStyle/>
                    <a:p>
                      <a:r>
                        <a:rPr lang="en-US" sz="1400" dirty="0" smtClean="0"/>
                        <a:t>35</a:t>
                      </a:r>
                      <a:endParaRPr lang="en-US" sz="1400" dirty="0"/>
                    </a:p>
                  </a:txBody>
                  <a:tcPr/>
                </a:tc>
                <a:tc>
                  <a:txBody>
                    <a:bodyPr/>
                    <a:lstStyle/>
                    <a:p>
                      <a:r>
                        <a:rPr lang="en-US" sz="1400" dirty="0" smtClean="0"/>
                        <a:t>17</a:t>
                      </a:r>
                      <a:endParaRPr lang="en-US" sz="1400" dirty="0"/>
                    </a:p>
                  </a:txBody>
                  <a:tcPr/>
                </a:tc>
                <a:tc>
                  <a:txBody>
                    <a:bodyPr/>
                    <a:lstStyle/>
                    <a:p>
                      <a:r>
                        <a:rPr lang="en-US" sz="1400" dirty="0" smtClean="0"/>
                        <a:t>8</a:t>
                      </a:r>
                      <a:endParaRPr lang="en-US" sz="1400" dirty="0"/>
                    </a:p>
                  </a:txBody>
                  <a:tcPr/>
                </a:tc>
                <a:tc>
                  <a:txBody>
                    <a:bodyPr/>
                    <a:lstStyle/>
                    <a:p>
                      <a:endParaRPr lang="en-US" sz="1400" dirty="0"/>
                    </a:p>
                  </a:txBody>
                  <a:tcPr/>
                </a:tc>
                <a:extLst>
                  <a:ext uri="{0D108BD9-81ED-4DB2-BD59-A6C34878D82A}">
                    <a16:rowId xmlns:a16="http://schemas.microsoft.com/office/drawing/2014/main" val="2898468396"/>
                  </a:ext>
                </a:extLst>
              </a:tr>
            </a:tbl>
          </a:graphicData>
        </a:graphic>
      </p:graphicFrame>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E5BC03-7CE3-4FE3-BC0A-0ACCA8AC1F24}" type="slidenum">
              <a:rPr kumimoji="0" lang="en-US" sz="1100" b="0" i="0" u="none" strike="noStrike" kern="1200" cap="none" spc="0" normalizeH="0" baseline="0" noProof="0" smtClean="0">
                <a:ln>
                  <a:noFill/>
                </a:ln>
                <a:solidFill>
                  <a:srgbClr val="003764"/>
                </a:solidFill>
                <a:effectLst/>
                <a:uLnTx/>
                <a:uFillTx/>
                <a:latin typeface="Franklin Gothic Book"/>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100" b="0" i="0" u="none" strike="noStrike" kern="1200" cap="none" spc="0" normalizeH="0" baseline="0" noProof="0" dirty="0">
              <a:ln>
                <a:noFill/>
              </a:ln>
              <a:solidFill>
                <a:srgbClr val="003764"/>
              </a:solidFill>
              <a:effectLst/>
              <a:uLnTx/>
              <a:uFillTx/>
              <a:latin typeface="Franklin Gothic Book"/>
              <a:ea typeface="+mn-ea"/>
              <a:cs typeface="+mn-cs"/>
            </a:endParaRPr>
          </a:p>
        </p:txBody>
      </p:sp>
    </p:spTree>
    <p:extLst>
      <p:ext uri="{BB962C8B-B14F-4D97-AF65-F5344CB8AC3E}">
        <p14:creationId xmlns:p14="http://schemas.microsoft.com/office/powerpoint/2010/main" val="36307348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599366"/>
            <a:ext cx="8336975" cy="797070"/>
          </a:xfrm>
        </p:spPr>
        <p:txBody>
          <a:bodyPr/>
          <a:lstStyle/>
          <a:p>
            <a:r>
              <a:rPr lang="en-US" dirty="0" smtClean="0"/>
              <a:t>Accessibility Testing Next Steps</a:t>
            </a:r>
            <a:endParaRPr lang="en-US" dirty="0"/>
          </a:p>
        </p:txBody>
      </p:sp>
      <p:sp>
        <p:nvSpPr>
          <p:cNvPr id="3" name="Content Placeholder 2"/>
          <p:cNvSpPr>
            <a:spLocks noGrp="1"/>
          </p:cNvSpPr>
          <p:nvPr>
            <p:ph idx="1"/>
          </p:nvPr>
        </p:nvSpPr>
        <p:spPr>
          <a:xfrm>
            <a:off x="536860" y="2283343"/>
            <a:ext cx="8137583" cy="4050549"/>
          </a:xfrm>
        </p:spPr>
        <p:txBody>
          <a:bodyPr/>
          <a:lstStyle/>
          <a:p>
            <a:r>
              <a:rPr lang="en-US" sz="2400" dirty="0" smtClean="0"/>
              <a:t>College help to prioritize findings for ctcLink</a:t>
            </a:r>
          </a:p>
          <a:p>
            <a:r>
              <a:rPr lang="en-US" sz="2400" dirty="0" smtClean="0"/>
              <a:t>Project Team has logged </a:t>
            </a:r>
            <a:r>
              <a:rPr lang="en-US" sz="2400" dirty="0" smtClean="0"/>
              <a:t>3 - Sev#2 </a:t>
            </a:r>
            <a:r>
              <a:rPr lang="en-US" sz="2400" dirty="0" smtClean="0"/>
              <a:t>Service Requests with Oracle</a:t>
            </a:r>
          </a:p>
          <a:p>
            <a:r>
              <a:rPr lang="en-US" sz="2400" dirty="0" smtClean="0"/>
              <a:t>Working with </a:t>
            </a:r>
            <a:r>
              <a:rPr lang="en-US" sz="2400" dirty="0" smtClean="0"/>
              <a:t>Oracle </a:t>
            </a:r>
            <a:r>
              <a:rPr lang="en-US" sz="2400" dirty="0" smtClean="0"/>
              <a:t>Product Managers in each pillar to provide the product road map for Oracle to resolve the findings in PeopleSoft </a:t>
            </a:r>
          </a:p>
          <a:p>
            <a:r>
              <a:rPr lang="en-US" sz="2400" dirty="0" smtClean="0"/>
              <a:t>Project and Support have begun working on PeopleSoft </a:t>
            </a:r>
            <a:r>
              <a:rPr lang="en-US" sz="2400" dirty="0" smtClean="0"/>
              <a:t>login (DG2) </a:t>
            </a:r>
            <a:r>
              <a:rPr lang="en-US" sz="2400" dirty="0" smtClean="0"/>
              <a:t>and Self Service priority fixes</a:t>
            </a:r>
          </a:p>
          <a:p>
            <a:r>
              <a:rPr lang="en-US" sz="2400" dirty="0" smtClean="0"/>
              <a:t>Complete Phase 1 – Mobile/Message Center Testing</a:t>
            </a:r>
          </a:p>
          <a:p>
            <a:r>
              <a:rPr lang="en-US" sz="2400" dirty="0" smtClean="0"/>
              <a:t>Begin Phase 2 Accessibility Testing</a:t>
            </a:r>
          </a:p>
          <a:p>
            <a:endParaRPr lang="en-US" dirty="0"/>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E5BC03-7CE3-4FE3-BC0A-0ACCA8AC1F24}" type="slidenum">
              <a:rPr kumimoji="0" lang="en-US" sz="1100" b="0" i="0" u="none" strike="noStrike" kern="1200" cap="none" spc="0" normalizeH="0" baseline="0" noProof="0" smtClean="0">
                <a:ln>
                  <a:noFill/>
                </a:ln>
                <a:solidFill>
                  <a:srgbClr val="003764"/>
                </a:solidFill>
                <a:effectLst/>
                <a:uLnTx/>
                <a:uFillTx/>
                <a:latin typeface="Franklin Gothic Book"/>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100" b="0" i="0" u="none" strike="noStrike" kern="1200" cap="none" spc="0" normalizeH="0" baseline="0" noProof="0" dirty="0">
              <a:ln>
                <a:noFill/>
              </a:ln>
              <a:solidFill>
                <a:srgbClr val="003764"/>
              </a:solidFill>
              <a:effectLst/>
              <a:uLnTx/>
              <a:uFillTx/>
              <a:latin typeface="Franklin Gothic Book"/>
              <a:ea typeface="+mn-ea"/>
              <a:cs typeface="+mn-cs"/>
            </a:endParaRPr>
          </a:p>
        </p:txBody>
      </p:sp>
    </p:spTree>
    <p:extLst>
      <p:ext uri="{BB962C8B-B14F-4D97-AF65-F5344CB8AC3E}">
        <p14:creationId xmlns:p14="http://schemas.microsoft.com/office/powerpoint/2010/main" val="6335762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362950" y="6382007"/>
            <a:ext cx="457199" cy="191623"/>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E5BC03-7CE3-4FE3-BC0A-0ACCA8AC1F24}" type="slidenum">
              <a:rPr kumimoji="0" lang="en-US" sz="1100" b="0" i="0" u="none" strike="noStrike" kern="1200" cap="none" spc="0" normalizeH="0" baseline="0" noProof="0" smtClean="0">
                <a:ln>
                  <a:noFill/>
                </a:ln>
                <a:solidFill>
                  <a:prstClr val="black"/>
                </a:solidFill>
                <a:effectLst/>
                <a:uLnTx/>
                <a:uFillTx/>
                <a:latin typeface="Franklin Gothic Book"/>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100" b="0" i="0" u="none" strike="noStrike" kern="1200" cap="none" spc="0" normalizeH="0" baseline="0" noProof="0" dirty="0">
              <a:ln>
                <a:noFill/>
              </a:ln>
              <a:solidFill>
                <a:prstClr val="black"/>
              </a:solidFill>
              <a:effectLst/>
              <a:uLnTx/>
              <a:uFillTx/>
              <a:latin typeface="Franklin Gothic Book"/>
              <a:ea typeface="+mn-ea"/>
              <a:cs typeface="+mn-cs"/>
            </a:endParaRPr>
          </a:p>
        </p:txBody>
      </p:sp>
      <p:sp>
        <p:nvSpPr>
          <p:cNvPr id="3" name="Title 2">
            <a:extLst>
              <a:ext uri="{FF2B5EF4-FFF2-40B4-BE49-F238E27FC236}">
                <a16:creationId xmlns:a16="http://schemas.microsoft.com/office/drawing/2014/main" id="{0A6882ED-D3B0-42F2-8E6D-21408AEAC94F}"/>
              </a:ext>
            </a:extLst>
          </p:cNvPr>
          <p:cNvSpPr>
            <a:spLocks noGrp="1"/>
          </p:cNvSpPr>
          <p:nvPr>
            <p:ph type="title"/>
          </p:nvPr>
        </p:nvSpPr>
        <p:spPr>
          <a:xfrm>
            <a:off x="95261" y="143806"/>
            <a:ext cx="9115414" cy="577687"/>
          </a:xfrm>
        </p:spPr>
        <p:txBody>
          <a:bodyPr/>
          <a:lstStyle/>
          <a:p>
            <a:r>
              <a:rPr lang="en-US" sz="3200" dirty="0"/>
              <a:t>Continuing Education - CampusCE Progress</a:t>
            </a:r>
          </a:p>
        </p:txBody>
      </p:sp>
      <p:sp>
        <p:nvSpPr>
          <p:cNvPr id="51" name="Content Placeholder 50">
            <a:extLst>
              <a:ext uri="{FF2B5EF4-FFF2-40B4-BE49-F238E27FC236}">
                <a16:creationId xmlns:a16="http://schemas.microsoft.com/office/drawing/2014/main" id="{B6950D30-4C49-47A4-97D6-DD22142E7596}"/>
              </a:ext>
            </a:extLst>
          </p:cNvPr>
          <p:cNvSpPr>
            <a:spLocks noGrp="1"/>
          </p:cNvSpPr>
          <p:nvPr>
            <p:ph idx="1"/>
          </p:nvPr>
        </p:nvSpPr>
        <p:spPr>
          <a:xfrm>
            <a:off x="318424" y="3565087"/>
            <a:ext cx="8578436" cy="2965170"/>
          </a:xfrm>
        </p:spPr>
        <p:txBody>
          <a:bodyPr/>
          <a:lstStyle/>
          <a:p>
            <a:pPr marL="0" indent="0">
              <a:buNone/>
            </a:pPr>
            <a:r>
              <a:rPr lang="en-US" sz="2400" b="1" dirty="0"/>
              <a:t>Business Process Review and Fit/Gap Objective</a:t>
            </a:r>
          </a:p>
          <a:p>
            <a:pPr>
              <a:spcBef>
                <a:spcPts val="0"/>
              </a:spcBef>
            </a:pPr>
            <a:endParaRPr lang="en-US" sz="1800" dirty="0"/>
          </a:p>
          <a:p>
            <a:pPr>
              <a:spcBef>
                <a:spcPts val="0"/>
              </a:spcBef>
            </a:pPr>
            <a:r>
              <a:rPr lang="en-US" sz="1800" dirty="0"/>
              <a:t>Understand CampusCE Solution, Process, and Setup needs</a:t>
            </a:r>
          </a:p>
          <a:p>
            <a:pPr>
              <a:spcBef>
                <a:spcPts val="0"/>
              </a:spcBef>
            </a:pPr>
            <a:r>
              <a:rPr lang="en-US" sz="1800" dirty="0"/>
              <a:t>Document any processes and setup that can be standardized across colleges.</a:t>
            </a:r>
          </a:p>
          <a:p>
            <a:pPr>
              <a:spcBef>
                <a:spcPts val="0"/>
              </a:spcBef>
            </a:pPr>
            <a:r>
              <a:rPr lang="en-US" sz="1800" dirty="0"/>
              <a:t>Identify any system gaps to be considered as system customizations to be paid for by ctcLink</a:t>
            </a:r>
          </a:p>
          <a:p>
            <a:pPr>
              <a:spcBef>
                <a:spcPts val="0"/>
              </a:spcBef>
            </a:pPr>
            <a:r>
              <a:rPr lang="en-US" sz="1800" dirty="0"/>
              <a:t>Review delivered reports</a:t>
            </a:r>
          </a:p>
          <a:p>
            <a:pPr>
              <a:spcBef>
                <a:spcPts val="0"/>
              </a:spcBef>
            </a:pPr>
            <a:r>
              <a:rPr lang="en-US" sz="1800" dirty="0"/>
              <a:t>Document any reporting gaps </a:t>
            </a:r>
          </a:p>
          <a:p>
            <a:pPr>
              <a:spcBef>
                <a:spcPts val="0"/>
              </a:spcBef>
            </a:pPr>
            <a:r>
              <a:rPr lang="en-US" sz="1800" dirty="0"/>
              <a:t>Identify any system reporting gaps to be considered as needed for system to be paid for by ctcLink</a:t>
            </a:r>
          </a:p>
          <a:p>
            <a:pPr>
              <a:spcBef>
                <a:spcPts val="0"/>
              </a:spcBef>
            </a:pPr>
            <a:r>
              <a:rPr lang="en-US" sz="1800" dirty="0"/>
              <a:t>Provide attendees an understanding of the ctcLink Baseline</a:t>
            </a:r>
          </a:p>
          <a:p>
            <a:pPr>
              <a:spcBef>
                <a:spcPts val="0"/>
              </a:spcBef>
            </a:pPr>
            <a:r>
              <a:rPr lang="en-US" sz="1800" dirty="0"/>
              <a:t>Provide attendees and understanding o the implementation approach</a:t>
            </a:r>
          </a:p>
          <a:p>
            <a:pPr marL="0" indent="0">
              <a:spcBef>
                <a:spcPts val="0"/>
              </a:spcBef>
              <a:buNone/>
            </a:pPr>
            <a:endParaRPr lang="en-US" sz="2000" b="1" dirty="0"/>
          </a:p>
          <a:p>
            <a:endParaRPr lang="en-US" sz="2000" dirty="0"/>
          </a:p>
        </p:txBody>
      </p:sp>
      <p:sp>
        <p:nvSpPr>
          <p:cNvPr id="4" name="Chevron 3"/>
          <p:cNvSpPr/>
          <p:nvPr/>
        </p:nvSpPr>
        <p:spPr>
          <a:xfrm>
            <a:off x="196842" y="840572"/>
            <a:ext cx="1265652" cy="609657"/>
          </a:xfrm>
          <a:prstGeom prst="chevron">
            <a:avLst/>
          </a:prstGeom>
          <a:solidFill>
            <a:schemeClr val="accent2"/>
          </a:solidFill>
          <a:ln w="9525">
            <a:solidFill>
              <a:srgbClr val="0A3B6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Franklin Gothic Book"/>
              <a:ea typeface="+mn-ea"/>
              <a:cs typeface="+mn-cs"/>
            </a:endParaRPr>
          </a:p>
        </p:txBody>
      </p:sp>
      <p:sp>
        <p:nvSpPr>
          <p:cNvPr id="5" name="TextBox 4"/>
          <p:cNvSpPr txBox="1"/>
          <p:nvPr/>
        </p:nvSpPr>
        <p:spPr>
          <a:xfrm>
            <a:off x="360169" y="945347"/>
            <a:ext cx="1006422"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Franklin Gothic Medium"/>
                <a:ea typeface="+mn-ea"/>
                <a:cs typeface="+mn-cs"/>
              </a:rPr>
              <a:t>September 2019</a:t>
            </a:r>
          </a:p>
        </p:txBody>
      </p:sp>
      <p:sp>
        <p:nvSpPr>
          <p:cNvPr id="6" name="Chevron 5"/>
          <p:cNvSpPr/>
          <p:nvPr/>
        </p:nvSpPr>
        <p:spPr>
          <a:xfrm>
            <a:off x="1460906" y="840572"/>
            <a:ext cx="1259145" cy="609657"/>
          </a:xfrm>
          <a:prstGeom prst="chevron">
            <a:avLst/>
          </a:prstGeom>
          <a:solidFill>
            <a:schemeClr val="accent2"/>
          </a:solidFill>
          <a:ln w="9525">
            <a:solidFill>
              <a:srgbClr val="0A3B6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Franklin Gothic Book"/>
              <a:ea typeface="+mn-ea"/>
              <a:cs typeface="+mn-cs"/>
            </a:endParaRPr>
          </a:p>
        </p:txBody>
      </p:sp>
      <p:sp>
        <p:nvSpPr>
          <p:cNvPr id="7" name="Chevron 6"/>
          <p:cNvSpPr/>
          <p:nvPr/>
        </p:nvSpPr>
        <p:spPr>
          <a:xfrm>
            <a:off x="2722201" y="840572"/>
            <a:ext cx="1410682" cy="609657"/>
          </a:xfrm>
          <a:prstGeom prst="chevron">
            <a:avLst/>
          </a:prstGeom>
          <a:solidFill>
            <a:schemeClr val="accent2"/>
          </a:solidFill>
          <a:ln w="9525">
            <a:solidFill>
              <a:srgbClr val="0A3B6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Franklin Gothic Book"/>
              <a:ea typeface="+mn-ea"/>
              <a:cs typeface="+mn-cs"/>
            </a:endParaRPr>
          </a:p>
        </p:txBody>
      </p:sp>
      <p:sp>
        <p:nvSpPr>
          <p:cNvPr id="8" name="Chevron 7"/>
          <p:cNvSpPr/>
          <p:nvPr/>
        </p:nvSpPr>
        <p:spPr>
          <a:xfrm>
            <a:off x="4030482" y="840572"/>
            <a:ext cx="1265652" cy="609657"/>
          </a:xfrm>
          <a:prstGeom prst="chevron">
            <a:avLst/>
          </a:prstGeom>
          <a:solidFill>
            <a:schemeClr val="accent2"/>
          </a:solidFill>
          <a:ln w="9525">
            <a:solidFill>
              <a:srgbClr val="0A3B6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Franklin Gothic Book"/>
              <a:ea typeface="+mn-ea"/>
              <a:cs typeface="+mn-cs"/>
            </a:endParaRPr>
          </a:p>
        </p:txBody>
      </p:sp>
      <p:sp>
        <p:nvSpPr>
          <p:cNvPr id="9" name="Chevron 8"/>
          <p:cNvSpPr/>
          <p:nvPr/>
        </p:nvSpPr>
        <p:spPr>
          <a:xfrm>
            <a:off x="5193739" y="840572"/>
            <a:ext cx="1265652" cy="609657"/>
          </a:xfrm>
          <a:prstGeom prst="chevron">
            <a:avLst/>
          </a:prstGeom>
          <a:solidFill>
            <a:schemeClr val="accent2"/>
          </a:solidFill>
          <a:ln w="9525">
            <a:solidFill>
              <a:srgbClr val="0A3B6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Franklin Gothic Book"/>
              <a:ea typeface="+mn-ea"/>
              <a:cs typeface="+mn-cs"/>
            </a:endParaRPr>
          </a:p>
        </p:txBody>
      </p:sp>
      <p:sp>
        <p:nvSpPr>
          <p:cNvPr id="10" name="TextBox 9"/>
          <p:cNvSpPr txBox="1"/>
          <p:nvPr/>
        </p:nvSpPr>
        <p:spPr>
          <a:xfrm>
            <a:off x="1583463" y="939044"/>
            <a:ext cx="1036487"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Franklin Gothic Medium"/>
                <a:ea typeface="+mn-ea"/>
                <a:cs typeface="+mn-cs"/>
              </a:rPr>
              <a:t>October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Franklin Gothic Medium"/>
                <a:ea typeface="+mn-ea"/>
                <a:cs typeface="+mn-cs"/>
              </a:rPr>
              <a:t>2019</a:t>
            </a:r>
          </a:p>
        </p:txBody>
      </p:sp>
      <p:sp>
        <p:nvSpPr>
          <p:cNvPr id="11" name="TextBox 10"/>
          <p:cNvSpPr txBox="1"/>
          <p:nvPr/>
        </p:nvSpPr>
        <p:spPr>
          <a:xfrm>
            <a:off x="2626342" y="842481"/>
            <a:ext cx="1636077"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Franklin Gothic Medium"/>
                <a:ea typeface="+mn-ea"/>
                <a:cs typeface="+mn-cs"/>
              </a:rPr>
              <a:t> </a:t>
            </a:r>
            <a:r>
              <a:rPr kumimoji="0" lang="en-US" sz="1200" b="0" i="0" u="none" strike="noStrike" kern="1200" cap="none" spc="0" normalizeH="0" baseline="0" noProof="0" dirty="0">
                <a:ln>
                  <a:noFill/>
                </a:ln>
                <a:solidFill>
                  <a:srgbClr val="000000"/>
                </a:solidFill>
                <a:effectLst/>
                <a:uLnTx/>
                <a:uFillTx/>
                <a:latin typeface="Franklin Gothic Medium"/>
                <a:ea typeface="+mn-ea"/>
                <a:cs typeface="+mn-cs"/>
              </a:rPr>
              <a:t>Nov</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Franklin Gothic Medium"/>
                <a:ea typeface="+mn-ea"/>
                <a:cs typeface="+mn-cs"/>
              </a:rPr>
              <a:t>19, 20, 21,</a:t>
            </a:r>
            <a:br>
              <a:rPr kumimoji="0" lang="en-US" sz="1200" b="0" i="0" u="none" strike="noStrike" kern="1200" cap="none" spc="0" normalizeH="0" baseline="0" noProof="0" dirty="0">
                <a:ln>
                  <a:noFill/>
                </a:ln>
                <a:solidFill>
                  <a:srgbClr val="000000"/>
                </a:solidFill>
                <a:effectLst/>
                <a:uLnTx/>
                <a:uFillTx/>
                <a:latin typeface="Franklin Gothic Medium"/>
                <a:ea typeface="+mn-ea"/>
                <a:cs typeface="+mn-cs"/>
              </a:rPr>
            </a:br>
            <a:r>
              <a:rPr kumimoji="0" lang="en-US" sz="1200" b="0" i="0" u="none" strike="noStrike" kern="1200" cap="none" spc="0" normalizeH="0" baseline="0" noProof="0" dirty="0">
                <a:ln>
                  <a:noFill/>
                </a:ln>
                <a:solidFill>
                  <a:srgbClr val="000000"/>
                </a:solidFill>
                <a:effectLst/>
                <a:uLnTx/>
                <a:uFillTx/>
                <a:latin typeface="Franklin Gothic Medium"/>
                <a:ea typeface="+mn-ea"/>
                <a:cs typeface="+mn-cs"/>
              </a:rPr>
              <a:t> 2019</a:t>
            </a:r>
          </a:p>
        </p:txBody>
      </p:sp>
      <p:sp>
        <p:nvSpPr>
          <p:cNvPr id="12" name="TextBox 11"/>
          <p:cNvSpPr txBox="1"/>
          <p:nvPr/>
        </p:nvSpPr>
        <p:spPr>
          <a:xfrm>
            <a:off x="4215580" y="939044"/>
            <a:ext cx="1006422"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Franklin Gothic Medium"/>
                <a:ea typeface="+mn-ea"/>
                <a:cs typeface="+mn-cs"/>
              </a:rPr>
              <a:t>December</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Franklin Gothic Medium"/>
                <a:ea typeface="+mn-ea"/>
                <a:cs typeface="+mn-cs"/>
              </a:rPr>
              <a:t>2019</a:t>
            </a:r>
          </a:p>
        </p:txBody>
      </p:sp>
      <p:sp>
        <p:nvSpPr>
          <p:cNvPr id="13" name="TextBox 12"/>
          <p:cNvSpPr txBox="1"/>
          <p:nvPr/>
        </p:nvSpPr>
        <p:spPr>
          <a:xfrm>
            <a:off x="5230346" y="1023292"/>
            <a:ext cx="1192437"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Franklin Gothic Medium"/>
                <a:ea typeface="+mn-ea"/>
                <a:cs typeface="+mn-cs"/>
              </a:rPr>
              <a:t>2020</a:t>
            </a:r>
          </a:p>
        </p:txBody>
      </p:sp>
      <p:sp>
        <p:nvSpPr>
          <p:cNvPr id="14" name="TextBox 13"/>
          <p:cNvSpPr txBox="1"/>
          <p:nvPr/>
        </p:nvSpPr>
        <p:spPr>
          <a:xfrm>
            <a:off x="144911" y="1907437"/>
            <a:ext cx="1265651" cy="1600438"/>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Franklin Gothic Book"/>
                <a:ea typeface="+mn-ea"/>
                <a:cs typeface="Arial" panose="020B0604020202020204" pitchFamily="34" charset="0"/>
              </a:rPr>
              <a:t>Master Contract signed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Franklin Gothic Book"/>
                <a:ea typeface="+mn-ea"/>
                <a:cs typeface="Arial" panose="020B0604020202020204" pitchFamily="34" charset="0"/>
              </a:rPr>
              <a:t>SOW1 - ctcLink Baseline signed</a:t>
            </a:r>
          </a:p>
        </p:txBody>
      </p:sp>
      <p:sp>
        <p:nvSpPr>
          <p:cNvPr id="15" name="TextBox 14"/>
          <p:cNvSpPr txBox="1"/>
          <p:nvPr/>
        </p:nvSpPr>
        <p:spPr>
          <a:xfrm>
            <a:off x="1599600" y="1934650"/>
            <a:ext cx="1072826" cy="116955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Franklin Gothic Book"/>
                <a:ea typeface="+mn-ea"/>
                <a:cs typeface="Arial" panose="020B0604020202020204" pitchFamily="34" charset="0"/>
              </a:rPr>
              <a:t>ctcLink and CampusCE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Franklin Gothic Book"/>
                <a:ea typeface="+mn-ea"/>
                <a:cs typeface="Arial" panose="020B0604020202020204" pitchFamily="34" charset="0"/>
              </a:rPr>
              <a:t>Pre-Planning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Franklin Gothic Book"/>
                <a:ea typeface="+mn-ea"/>
                <a:cs typeface="Arial" panose="020B0604020202020204" pitchFamily="34" charset="0"/>
              </a:rPr>
              <a:t>Meetings </a:t>
            </a:r>
          </a:p>
        </p:txBody>
      </p:sp>
      <p:sp>
        <p:nvSpPr>
          <p:cNvPr id="16" name="TextBox 15"/>
          <p:cNvSpPr txBox="1"/>
          <p:nvPr/>
        </p:nvSpPr>
        <p:spPr>
          <a:xfrm>
            <a:off x="2763389" y="1939876"/>
            <a:ext cx="1196996" cy="1600438"/>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Franklin Gothic Book"/>
                <a:ea typeface="+mn-ea"/>
                <a:cs typeface="Arial" panose="020B0604020202020204" pitchFamily="34" charset="0"/>
              </a:rPr>
              <a:t>ctcLink CampusCE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Franklin Gothic Book"/>
                <a:ea typeface="+mn-ea"/>
                <a:cs typeface="Arial" panose="020B0604020202020204" pitchFamily="34" charset="0"/>
              </a:rPr>
              <a:t>Business Process Demo and Fit/Gap</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Franklin Gothic Book"/>
              <a:ea typeface="+mn-ea"/>
              <a:cs typeface="Arial" panose="020B0604020202020204" pitchFamily="34" charset="0"/>
            </a:endParaRPr>
          </a:p>
        </p:txBody>
      </p:sp>
      <p:sp>
        <p:nvSpPr>
          <p:cNvPr id="17" name="TextBox 16"/>
          <p:cNvSpPr txBox="1"/>
          <p:nvPr/>
        </p:nvSpPr>
        <p:spPr>
          <a:xfrm>
            <a:off x="3890341" y="1939202"/>
            <a:ext cx="1265651" cy="95410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Franklin Gothic Book"/>
                <a:ea typeface="+mn-ea"/>
                <a:cs typeface="Arial" panose="020B0604020202020204" pitchFamily="34" charset="0"/>
              </a:rPr>
              <a:t>ctcLink CampusCE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Franklin Gothic Book"/>
                <a:ea typeface="+mn-ea"/>
                <a:cs typeface="Arial" panose="020B0604020202020204" pitchFamily="34" charset="0"/>
              </a:rPr>
              <a:t>Baseline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Franklin Gothic Book"/>
                <a:ea typeface="+mn-ea"/>
                <a:cs typeface="Arial" panose="020B0604020202020204" pitchFamily="34" charset="0"/>
              </a:rPr>
              <a:t>Build</a:t>
            </a:r>
          </a:p>
        </p:txBody>
      </p:sp>
      <p:sp>
        <p:nvSpPr>
          <p:cNvPr id="18" name="TextBox 17"/>
          <p:cNvSpPr txBox="1"/>
          <p:nvPr/>
        </p:nvSpPr>
        <p:spPr>
          <a:xfrm>
            <a:off x="5124172" y="1955450"/>
            <a:ext cx="1312570" cy="1600438"/>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Franklin Gothic Book"/>
                <a:ea typeface="+mn-ea"/>
                <a:cs typeface="Arial" panose="020B0604020202020204" pitchFamily="34" charset="0"/>
              </a:rPr>
              <a:t>ctcLink CampusCE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Franklin Gothic Book"/>
                <a:ea typeface="+mn-ea"/>
                <a:cs typeface="Arial" panose="020B0604020202020204" pitchFamily="34" charset="0"/>
              </a:rPr>
              <a:t>Deployment and Integration Build and Deployment</a:t>
            </a:r>
          </a:p>
        </p:txBody>
      </p:sp>
      <p:sp>
        <p:nvSpPr>
          <p:cNvPr id="24" name="TextBox 23"/>
          <p:cNvSpPr txBox="1"/>
          <p:nvPr/>
        </p:nvSpPr>
        <p:spPr>
          <a:xfrm>
            <a:off x="6424008" y="2032423"/>
            <a:ext cx="1181383" cy="95410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Franklin Gothic Book"/>
                <a:ea typeface="+mn-ea"/>
                <a:cs typeface="Arial" panose="020B0604020202020204" pitchFamily="34" charset="0"/>
              </a:rPr>
              <a:t>ctcLink CampusCE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Franklin Gothic Book"/>
                <a:ea typeface="+mn-ea"/>
                <a:cs typeface="Arial" panose="020B0604020202020204" pitchFamily="34" charset="0"/>
              </a:rPr>
              <a:t>College Deployments</a:t>
            </a:r>
          </a:p>
        </p:txBody>
      </p:sp>
      <p:sp>
        <p:nvSpPr>
          <p:cNvPr id="32" name="Chevron 31"/>
          <p:cNvSpPr/>
          <p:nvPr/>
        </p:nvSpPr>
        <p:spPr>
          <a:xfrm>
            <a:off x="6377842" y="837611"/>
            <a:ext cx="1265652" cy="609657"/>
          </a:xfrm>
          <a:prstGeom prst="chevron">
            <a:avLst/>
          </a:prstGeom>
          <a:solidFill>
            <a:schemeClr val="accent2"/>
          </a:solidFill>
          <a:ln w="9525">
            <a:solidFill>
              <a:srgbClr val="0A3B6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Franklin Gothic Book"/>
              <a:ea typeface="+mn-ea"/>
              <a:cs typeface="+mn-cs"/>
            </a:endParaRPr>
          </a:p>
        </p:txBody>
      </p:sp>
      <p:sp>
        <p:nvSpPr>
          <p:cNvPr id="33" name="TextBox 32"/>
          <p:cNvSpPr txBox="1"/>
          <p:nvPr/>
        </p:nvSpPr>
        <p:spPr>
          <a:xfrm>
            <a:off x="6462775" y="1035560"/>
            <a:ext cx="1119156"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Franklin Gothic Medium"/>
                <a:ea typeface="+mn-ea"/>
                <a:cs typeface="+mn-cs"/>
              </a:rPr>
              <a:t>2021</a:t>
            </a:r>
          </a:p>
        </p:txBody>
      </p:sp>
      <p:sp>
        <p:nvSpPr>
          <p:cNvPr id="35" name="Arrow: Up 34">
            <a:extLst>
              <a:ext uri="{FF2B5EF4-FFF2-40B4-BE49-F238E27FC236}">
                <a16:creationId xmlns:a16="http://schemas.microsoft.com/office/drawing/2014/main" id="{F781C05C-0D00-4699-868D-C6429DE0C713}"/>
              </a:ext>
            </a:extLst>
          </p:cNvPr>
          <p:cNvSpPr/>
          <p:nvPr/>
        </p:nvSpPr>
        <p:spPr>
          <a:xfrm flipV="1">
            <a:off x="756590" y="1540794"/>
            <a:ext cx="67044" cy="391843"/>
          </a:xfrm>
          <a:prstGeom prst="upArrow">
            <a:avLst/>
          </a:prstGeom>
          <a:solidFill>
            <a:schemeClr val="tx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cxnSp>
        <p:nvCxnSpPr>
          <p:cNvPr id="42" name="Straight Connector 41">
            <a:extLst>
              <a:ext uri="{FF2B5EF4-FFF2-40B4-BE49-F238E27FC236}">
                <a16:creationId xmlns:a16="http://schemas.microsoft.com/office/drawing/2014/main" id="{91357DA5-D634-4575-9A93-98B77535370C}"/>
              </a:ext>
            </a:extLst>
          </p:cNvPr>
          <p:cNvCxnSpPr>
            <a:cxnSpLocks/>
          </p:cNvCxnSpPr>
          <p:nvPr/>
        </p:nvCxnSpPr>
        <p:spPr>
          <a:xfrm>
            <a:off x="1451369" y="1947928"/>
            <a:ext cx="0" cy="1383339"/>
          </a:xfrm>
          <a:prstGeom prst="line">
            <a:avLst/>
          </a:prstGeom>
        </p:spPr>
        <p:style>
          <a:lnRef idx="1">
            <a:schemeClr val="accent6"/>
          </a:lnRef>
          <a:fillRef idx="0">
            <a:schemeClr val="accent6"/>
          </a:fillRef>
          <a:effectRef idx="0">
            <a:schemeClr val="accent6"/>
          </a:effectRef>
          <a:fontRef idx="minor">
            <a:schemeClr val="tx1"/>
          </a:fontRef>
        </p:style>
      </p:cxnSp>
      <p:cxnSp>
        <p:nvCxnSpPr>
          <p:cNvPr id="47" name="Straight Connector 46">
            <a:extLst>
              <a:ext uri="{FF2B5EF4-FFF2-40B4-BE49-F238E27FC236}">
                <a16:creationId xmlns:a16="http://schemas.microsoft.com/office/drawing/2014/main" id="{20D684C6-9438-48D0-91B9-E5890873CA16}"/>
              </a:ext>
            </a:extLst>
          </p:cNvPr>
          <p:cNvCxnSpPr>
            <a:cxnSpLocks/>
          </p:cNvCxnSpPr>
          <p:nvPr/>
        </p:nvCxnSpPr>
        <p:spPr>
          <a:xfrm>
            <a:off x="2720051" y="1936182"/>
            <a:ext cx="0" cy="1383339"/>
          </a:xfrm>
          <a:prstGeom prst="line">
            <a:avLst/>
          </a:prstGeom>
        </p:spPr>
        <p:style>
          <a:lnRef idx="1">
            <a:schemeClr val="accent6"/>
          </a:lnRef>
          <a:fillRef idx="0">
            <a:schemeClr val="accent6"/>
          </a:fillRef>
          <a:effectRef idx="0">
            <a:schemeClr val="accent6"/>
          </a:effectRef>
          <a:fontRef idx="minor">
            <a:schemeClr val="tx1"/>
          </a:fontRef>
        </p:style>
      </p:cxnSp>
      <p:cxnSp>
        <p:nvCxnSpPr>
          <p:cNvPr id="48" name="Straight Connector 47">
            <a:extLst>
              <a:ext uri="{FF2B5EF4-FFF2-40B4-BE49-F238E27FC236}">
                <a16:creationId xmlns:a16="http://schemas.microsoft.com/office/drawing/2014/main" id="{B88807AA-8080-43DB-B549-4BAB6287197C}"/>
              </a:ext>
            </a:extLst>
          </p:cNvPr>
          <p:cNvCxnSpPr>
            <a:cxnSpLocks/>
          </p:cNvCxnSpPr>
          <p:nvPr/>
        </p:nvCxnSpPr>
        <p:spPr>
          <a:xfrm>
            <a:off x="3922603" y="1936399"/>
            <a:ext cx="0" cy="1383339"/>
          </a:xfrm>
          <a:prstGeom prst="line">
            <a:avLst/>
          </a:prstGeom>
        </p:spPr>
        <p:style>
          <a:lnRef idx="1">
            <a:schemeClr val="accent6"/>
          </a:lnRef>
          <a:fillRef idx="0">
            <a:schemeClr val="accent6"/>
          </a:fillRef>
          <a:effectRef idx="0">
            <a:schemeClr val="accent6"/>
          </a:effectRef>
          <a:fontRef idx="minor">
            <a:schemeClr val="tx1"/>
          </a:fontRef>
        </p:style>
      </p:cxnSp>
      <p:cxnSp>
        <p:nvCxnSpPr>
          <p:cNvPr id="49" name="Straight Connector 48">
            <a:extLst>
              <a:ext uri="{FF2B5EF4-FFF2-40B4-BE49-F238E27FC236}">
                <a16:creationId xmlns:a16="http://schemas.microsoft.com/office/drawing/2014/main" id="{4E1367AF-C0F0-401C-828C-F0375D185897}"/>
              </a:ext>
            </a:extLst>
          </p:cNvPr>
          <p:cNvCxnSpPr>
            <a:cxnSpLocks/>
          </p:cNvCxnSpPr>
          <p:nvPr/>
        </p:nvCxnSpPr>
        <p:spPr>
          <a:xfrm>
            <a:off x="5155507" y="1928727"/>
            <a:ext cx="0" cy="1383339"/>
          </a:xfrm>
          <a:prstGeom prst="line">
            <a:avLst/>
          </a:prstGeom>
        </p:spPr>
        <p:style>
          <a:lnRef idx="1">
            <a:schemeClr val="accent6"/>
          </a:lnRef>
          <a:fillRef idx="0">
            <a:schemeClr val="accent6"/>
          </a:fillRef>
          <a:effectRef idx="0">
            <a:schemeClr val="accent6"/>
          </a:effectRef>
          <a:fontRef idx="minor">
            <a:schemeClr val="tx1"/>
          </a:fontRef>
        </p:style>
      </p:cxnSp>
      <p:cxnSp>
        <p:nvCxnSpPr>
          <p:cNvPr id="50" name="Straight Connector 49">
            <a:extLst>
              <a:ext uri="{FF2B5EF4-FFF2-40B4-BE49-F238E27FC236}">
                <a16:creationId xmlns:a16="http://schemas.microsoft.com/office/drawing/2014/main" id="{90A2FBCE-AE61-4370-898C-866E480AF031}"/>
              </a:ext>
            </a:extLst>
          </p:cNvPr>
          <p:cNvCxnSpPr>
            <a:cxnSpLocks/>
          </p:cNvCxnSpPr>
          <p:nvPr/>
        </p:nvCxnSpPr>
        <p:spPr>
          <a:xfrm>
            <a:off x="6422783" y="1932591"/>
            <a:ext cx="0" cy="1383339"/>
          </a:xfrm>
          <a:prstGeom prst="line">
            <a:avLst/>
          </a:prstGeom>
        </p:spPr>
        <p:style>
          <a:lnRef idx="1">
            <a:schemeClr val="accent6"/>
          </a:lnRef>
          <a:fillRef idx="0">
            <a:schemeClr val="accent6"/>
          </a:fillRef>
          <a:effectRef idx="0">
            <a:schemeClr val="accent6"/>
          </a:effectRef>
          <a:fontRef idx="minor">
            <a:schemeClr val="tx1"/>
          </a:fontRef>
        </p:style>
      </p:cxnSp>
      <p:sp>
        <p:nvSpPr>
          <p:cNvPr id="52" name="Arrow: Up 51">
            <a:extLst>
              <a:ext uri="{FF2B5EF4-FFF2-40B4-BE49-F238E27FC236}">
                <a16:creationId xmlns:a16="http://schemas.microsoft.com/office/drawing/2014/main" id="{133303A0-8B5B-430D-A06F-584A2CA1074D}"/>
              </a:ext>
            </a:extLst>
          </p:cNvPr>
          <p:cNvSpPr/>
          <p:nvPr/>
        </p:nvSpPr>
        <p:spPr>
          <a:xfrm flipV="1">
            <a:off x="2009181" y="1532506"/>
            <a:ext cx="67044" cy="391843"/>
          </a:xfrm>
          <a:prstGeom prst="upArrow">
            <a:avLst/>
          </a:prstGeom>
          <a:solidFill>
            <a:schemeClr val="tx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sp>
        <p:nvSpPr>
          <p:cNvPr id="53" name="Arrow: Up 52">
            <a:extLst>
              <a:ext uri="{FF2B5EF4-FFF2-40B4-BE49-F238E27FC236}">
                <a16:creationId xmlns:a16="http://schemas.microsoft.com/office/drawing/2014/main" id="{F6B1861F-FD21-4C65-87BF-D78AA4348F9B}"/>
              </a:ext>
            </a:extLst>
          </p:cNvPr>
          <p:cNvSpPr/>
          <p:nvPr/>
        </p:nvSpPr>
        <p:spPr>
          <a:xfrm flipV="1">
            <a:off x="3283127" y="1534534"/>
            <a:ext cx="67044" cy="391843"/>
          </a:xfrm>
          <a:prstGeom prst="upArrow">
            <a:avLst/>
          </a:prstGeom>
          <a:solidFill>
            <a:schemeClr val="tx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sp>
        <p:nvSpPr>
          <p:cNvPr id="54" name="Arrow: Up 53">
            <a:extLst>
              <a:ext uri="{FF2B5EF4-FFF2-40B4-BE49-F238E27FC236}">
                <a16:creationId xmlns:a16="http://schemas.microsoft.com/office/drawing/2014/main" id="{00605172-A561-4B49-AF0F-B1D434E33E98}"/>
              </a:ext>
            </a:extLst>
          </p:cNvPr>
          <p:cNvSpPr/>
          <p:nvPr/>
        </p:nvSpPr>
        <p:spPr>
          <a:xfrm flipV="1">
            <a:off x="4454921" y="1528981"/>
            <a:ext cx="67044" cy="391843"/>
          </a:xfrm>
          <a:prstGeom prst="upArrow">
            <a:avLst/>
          </a:prstGeom>
          <a:solidFill>
            <a:schemeClr val="tx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sp>
        <p:nvSpPr>
          <p:cNvPr id="55" name="Arrow: Up 54">
            <a:extLst>
              <a:ext uri="{FF2B5EF4-FFF2-40B4-BE49-F238E27FC236}">
                <a16:creationId xmlns:a16="http://schemas.microsoft.com/office/drawing/2014/main" id="{85934C20-C189-4FDD-8553-64688F1BC7FE}"/>
              </a:ext>
            </a:extLst>
          </p:cNvPr>
          <p:cNvSpPr/>
          <p:nvPr/>
        </p:nvSpPr>
        <p:spPr>
          <a:xfrm flipV="1">
            <a:off x="5795911" y="1528712"/>
            <a:ext cx="67044" cy="391843"/>
          </a:xfrm>
          <a:prstGeom prst="upArrow">
            <a:avLst/>
          </a:prstGeom>
          <a:solidFill>
            <a:schemeClr val="tx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sp>
        <p:nvSpPr>
          <p:cNvPr id="56" name="Arrow: Up 55">
            <a:extLst>
              <a:ext uri="{FF2B5EF4-FFF2-40B4-BE49-F238E27FC236}">
                <a16:creationId xmlns:a16="http://schemas.microsoft.com/office/drawing/2014/main" id="{82DF6B07-9C5D-4A4B-8E08-7D630EA99C46}"/>
              </a:ext>
            </a:extLst>
          </p:cNvPr>
          <p:cNvSpPr/>
          <p:nvPr/>
        </p:nvSpPr>
        <p:spPr>
          <a:xfrm flipV="1">
            <a:off x="6912236" y="1518748"/>
            <a:ext cx="67044" cy="391843"/>
          </a:xfrm>
          <a:prstGeom prst="upArrow">
            <a:avLst/>
          </a:prstGeom>
          <a:solidFill>
            <a:schemeClr val="tx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cxnSp>
        <p:nvCxnSpPr>
          <p:cNvPr id="59" name="Straight Connector 58">
            <a:extLst>
              <a:ext uri="{FF2B5EF4-FFF2-40B4-BE49-F238E27FC236}">
                <a16:creationId xmlns:a16="http://schemas.microsoft.com/office/drawing/2014/main" id="{AB312F34-97BB-4443-8001-AC2A0060F6BA}"/>
              </a:ext>
            </a:extLst>
          </p:cNvPr>
          <p:cNvCxnSpPr>
            <a:cxnSpLocks/>
          </p:cNvCxnSpPr>
          <p:nvPr/>
        </p:nvCxnSpPr>
        <p:spPr>
          <a:xfrm flipV="1">
            <a:off x="318424" y="3522060"/>
            <a:ext cx="8416814" cy="23527"/>
          </a:xfrm>
          <a:prstGeom prst="line">
            <a:avLst/>
          </a:prstGeom>
        </p:spPr>
        <p:style>
          <a:lnRef idx="1">
            <a:schemeClr val="accent6"/>
          </a:lnRef>
          <a:fillRef idx="0">
            <a:schemeClr val="accent6"/>
          </a:fillRef>
          <a:effectRef idx="0">
            <a:schemeClr val="accent6"/>
          </a:effectRef>
          <a:fontRef idx="minor">
            <a:schemeClr val="tx1"/>
          </a:fontRef>
        </p:style>
      </p:cxnSp>
      <p:sp>
        <p:nvSpPr>
          <p:cNvPr id="37" name="Chevron 36"/>
          <p:cNvSpPr/>
          <p:nvPr/>
        </p:nvSpPr>
        <p:spPr>
          <a:xfrm>
            <a:off x="7631207" y="837611"/>
            <a:ext cx="1265652" cy="609657"/>
          </a:xfrm>
          <a:prstGeom prst="chevron">
            <a:avLst/>
          </a:prstGeom>
          <a:solidFill>
            <a:schemeClr val="accent2"/>
          </a:solidFill>
          <a:ln w="9525">
            <a:solidFill>
              <a:srgbClr val="0A3B6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Franklin Gothic Book"/>
              <a:ea typeface="+mn-ea"/>
              <a:cs typeface="+mn-cs"/>
            </a:endParaRPr>
          </a:p>
        </p:txBody>
      </p:sp>
      <p:sp>
        <p:nvSpPr>
          <p:cNvPr id="38" name="TextBox 37">
            <a:extLst>
              <a:ext uri="{FF2B5EF4-FFF2-40B4-BE49-F238E27FC236}">
                <a16:creationId xmlns:a16="http://schemas.microsoft.com/office/drawing/2014/main" id="{D6B5309D-E881-4E89-9881-B4139789ED44}"/>
              </a:ext>
            </a:extLst>
          </p:cNvPr>
          <p:cNvSpPr txBox="1"/>
          <p:nvPr/>
        </p:nvSpPr>
        <p:spPr>
          <a:xfrm>
            <a:off x="7716140" y="1013692"/>
            <a:ext cx="1119156"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Franklin Gothic Medium"/>
                <a:ea typeface="+mn-ea"/>
                <a:cs typeface="+mn-cs"/>
              </a:rPr>
              <a:t>2022</a:t>
            </a:r>
          </a:p>
        </p:txBody>
      </p:sp>
      <p:sp>
        <p:nvSpPr>
          <p:cNvPr id="39" name="TextBox 38">
            <a:extLst>
              <a:ext uri="{FF2B5EF4-FFF2-40B4-BE49-F238E27FC236}">
                <a16:creationId xmlns:a16="http://schemas.microsoft.com/office/drawing/2014/main" id="{52022566-B4A4-4018-AA53-0E05F633A4DB}"/>
              </a:ext>
            </a:extLst>
          </p:cNvPr>
          <p:cNvSpPr txBox="1"/>
          <p:nvPr/>
        </p:nvSpPr>
        <p:spPr>
          <a:xfrm>
            <a:off x="7703533" y="2032423"/>
            <a:ext cx="1265650" cy="95410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Franklin Gothic Book"/>
                <a:ea typeface="+mn-ea"/>
                <a:cs typeface="Arial" panose="020B0604020202020204" pitchFamily="34" charset="0"/>
              </a:rPr>
              <a:t>ctcLink </a:t>
            </a:r>
            <a:r>
              <a:rPr kumimoji="0" lang="en-US" sz="1400" b="0" i="0" u="none" strike="noStrike" kern="1200" cap="none" spc="0" normalizeH="0" baseline="0" noProof="0" dirty="0" err="1">
                <a:ln>
                  <a:noFill/>
                </a:ln>
                <a:solidFill>
                  <a:prstClr val="black"/>
                </a:solidFill>
                <a:effectLst/>
                <a:uLnTx/>
                <a:uFillTx/>
                <a:latin typeface="Franklin Gothic Book"/>
                <a:ea typeface="+mn-ea"/>
                <a:cs typeface="Arial" panose="020B0604020202020204" pitchFamily="34" charset="0"/>
              </a:rPr>
              <a:t>CampusCE</a:t>
            </a:r>
            <a:endParaRPr kumimoji="0" lang="en-US" sz="1400" b="0" i="0" u="none" strike="noStrike" kern="1200" cap="none" spc="0" normalizeH="0" baseline="0" noProof="0" dirty="0">
              <a:ln>
                <a:noFill/>
              </a:ln>
              <a:solidFill>
                <a:prstClr val="black"/>
              </a:solidFill>
              <a:effectLst/>
              <a:uLnTx/>
              <a:uFillTx/>
              <a:latin typeface="Franklin Gothic Book"/>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Franklin Gothic Book"/>
                <a:ea typeface="+mn-ea"/>
                <a:cs typeface="Arial" panose="020B0604020202020204" pitchFamily="34" charset="0"/>
              </a:rPr>
              <a:t>College Deployments</a:t>
            </a:r>
          </a:p>
        </p:txBody>
      </p:sp>
      <p:cxnSp>
        <p:nvCxnSpPr>
          <p:cNvPr id="40" name="Straight Connector 39">
            <a:extLst>
              <a:ext uri="{FF2B5EF4-FFF2-40B4-BE49-F238E27FC236}">
                <a16:creationId xmlns:a16="http://schemas.microsoft.com/office/drawing/2014/main" id="{5FCCA395-FA07-48A2-9F2F-F5941268B9BD}"/>
              </a:ext>
            </a:extLst>
          </p:cNvPr>
          <p:cNvCxnSpPr>
            <a:cxnSpLocks/>
          </p:cNvCxnSpPr>
          <p:nvPr/>
        </p:nvCxnSpPr>
        <p:spPr>
          <a:xfrm>
            <a:off x="7631207" y="1930672"/>
            <a:ext cx="0" cy="1383339"/>
          </a:xfrm>
          <a:prstGeom prst="line">
            <a:avLst/>
          </a:prstGeom>
        </p:spPr>
        <p:style>
          <a:lnRef idx="1">
            <a:schemeClr val="accent6"/>
          </a:lnRef>
          <a:fillRef idx="0">
            <a:schemeClr val="accent6"/>
          </a:fillRef>
          <a:effectRef idx="0">
            <a:schemeClr val="accent6"/>
          </a:effectRef>
          <a:fontRef idx="minor">
            <a:schemeClr val="tx1"/>
          </a:fontRef>
        </p:style>
      </p:cxnSp>
      <p:sp>
        <p:nvSpPr>
          <p:cNvPr id="41" name="Arrow: Up 40">
            <a:extLst>
              <a:ext uri="{FF2B5EF4-FFF2-40B4-BE49-F238E27FC236}">
                <a16:creationId xmlns:a16="http://schemas.microsoft.com/office/drawing/2014/main" id="{DF1BD1D3-53C3-483C-8A0C-03207E20F441}"/>
              </a:ext>
            </a:extLst>
          </p:cNvPr>
          <p:cNvSpPr/>
          <p:nvPr/>
        </p:nvSpPr>
        <p:spPr>
          <a:xfrm flipV="1">
            <a:off x="8121539" y="1519777"/>
            <a:ext cx="67044" cy="391843"/>
          </a:xfrm>
          <a:prstGeom prst="upArrow">
            <a:avLst/>
          </a:prstGeom>
          <a:solidFill>
            <a:schemeClr val="tx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spTree>
    <p:extLst>
      <p:ext uri="{BB962C8B-B14F-4D97-AF65-F5344CB8AC3E}">
        <p14:creationId xmlns:p14="http://schemas.microsoft.com/office/powerpoint/2010/main" val="23056531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tcLink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375" y="171153"/>
            <a:ext cx="1009681" cy="232707"/>
          </a:xfrm>
          <a:prstGeom prst="rect">
            <a:avLst/>
          </a:prstGeom>
        </p:spPr>
      </p:pic>
      <p:pic>
        <p:nvPicPr>
          <p:cNvPr id="13" name="Picture 12">
            <a:extLst>
              <a:ext uri="{FF2B5EF4-FFF2-40B4-BE49-F238E27FC236}">
                <a16:creationId xmlns:a16="http://schemas.microsoft.com/office/drawing/2014/main" id="{E7D9E921-FF7C-4CD2-93D4-D994F2CE3FA1}"/>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1824037" y="6477362"/>
            <a:ext cx="5495925" cy="304800"/>
          </a:xfrm>
          <a:prstGeom prst="rect">
            <a:avLst/>
          </a:prstGeom>
        </p:spPr>
      </p:pic>
      <p:graphicFrame>
        <p:nvGraphicFramePr>
          <p:cNvPr id="19" name="Table 18">
            <a:extLst>
              <a:ext uri="{FF2B5EF4-FFF2-40B4-BE49-F238E27FC236}">
                <a16:creationId xmlns:a16="http://schemas.microsoft.com/office/drawing/2014/main" id="{19EA3280-8BEC-4C50-A2B1-C9CD1B1A10D7}"/>
              </a:ext>
            </a:extLst>
          </p:cNvPr>
          <p:cNvGraphicFramePr>
            <a:graphicFrameLocks noGrp="1"/>
          </p:cNvGraphicFramePr>
          <p:nvPr>
            <p:extLst/>
          </p:nvPr>
        </p:nvGraphicFramePr>
        <p:xfrm>
          <a:off x="366739" y="1972904"/>
          <a:ext cx="4251960" cy="4443476"/>
        </p:xfrm>
        <a:graphic>
          <a:graphicData uri="http://schemas.openxmlformats.org/drawingml/2006/table">
            <a:tbl>
              <a:tblPr firstRow="1" bandRow="1">
                <a:tableStyleId>{5C22544A-7EE6-4342-B048-85BDC9FD1C3A}</a:tableStyleId>
              </a:tblPr>
              <a:tblGrid>
                <a:gridCol w="4251960">
                  <a:extLst>
                    <a:ext uri="{9D8B030D-6E8A-4147-A177-3AD203B41FA5}">
                      <a16:colId xmlns:a16="http://schemas.microsoft.com/office/drawing/2014/main" val="20001"/>
                    </a:ext>
                  </a:extLst>
                </a:gridCol>
              </a:tblGrid>
              <a:tr h="356115">
                <a:tc>
                  <a:txBody>
                    <a:bodyPr/>
                    <a:lstStyle/>
                    <a:p>
                      <a:pPr marL="0" marR="0" lvl="0" indent="0" algn="ctr" defTabSz="914400" rtl="0" eaLnBrk="1" fontAlgn="b" latinLnBrk="0" hangingPunct="1">
                        <a:lnSpc>
                          <a:spcPct val="115000"/>
                        </a:lnSpc>
                        <a:spcBef>
                          <a:spcPts val="0"/>
                        </a:spcBef>
                        <a:spcAft>
                          <a:spcPts val="0"/>
                        </a:spcAft>
                        <a:buClrTx/>
                        <a:buSzTx/>
                        <a:buFont typeface="Arial" panose="020B0604020202020204" pitchFamily="34" charset="0"/>
                        <a:buNone/>
                        <a:tabLst/>
                        <a:defRPr/>
                      </a:pPr>
                      <a:r>
                        <a:rPr lang="en-US" sz="1200" b="1" kern="1200" dirty="0">
                          <a:solidFill>
                            <a:schemeClr val="bg1"/>
                          </a:solidFill>
                          <a:latin typeface="Arial" panose="020B0604020202020204" pitchFamily="34" charset="0"/>
                          <a:ea typeface="Times New Roman"/>
                          <a:cs typeface="Arial" panose="020B0604020202020204" pitchFamily="34" charset="0"/>
                        </a:rPr>
                        <a:t>Executive Summary</a:t>
                      </a:r>
                    </a:p>
                  </a:txBody>
                  <a:tcPr marL="68580" marR="68580" marT="34290" marB="3429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0071CE"/>
                    </a:solidFill>
                  </a:tcPr>
                </a:tc>
                <a:extLst>
                  <a:ext uri="{0D108BD9-81ED-4DB2-BD59-A6C34878D82A}">
                    <a16:rowId xmlns:a16="http://schemas.microsoft.com/office/drawing/2014/main" val="10000"/>
                  </a:ext>
                </a:extLst>
              </a:tr>
              <a:tr h="4087361">
                <a:tc>
                  <a:txBody>
                    <a:bodyPr/>
                    <a:lstStyle/>
                    <a:p>
                      <a:r>
                        <a:rPr lang="en-US" sz="900" kern="1200" dirty="0">
                          <a:solidFill>
                            <a:schemeClr val="dk1"/>
                          </a:solidFill>
                          <a:effectLst/>
                          <a:latin typeface="Arial" panose="020B0604020202020204" pitchFamily="34" charset="0"/>
                          <a:ea typeface="+mn-ea"/>
                          <a:cs typeface="Arial" panose="020B0604020202020204" pitchFamily="34" charset="0"/>
                        </a:rPr>
                        <a:t>The project is tracking per schedule and under budget. Scope review and definition for each deployment continues due to rework of key solutions. Each Deployment Group (DG) is engaged and all colleges now have an Initiation or Implementation Work Plan: </a:t>
                      </a:r>
                    </a:p>
                    <a:p>
                      <a:pPr marL="171450" indent="-171450">
                        <a:buFont typeface="Arial" panose="020B0604020202020204" pitchFamily="34" charset="0"/>
                        <a:buChar char="•"/>
                      </a:pPr>
                      <a:r>
                        <a:rPr lang="en-US" sz="900" kern="1200" dirty="0">
                          <a:solidFill>
                            <a:schemeClr val="dk1"/>
                          </a:solidFill>
                          <a:effectLst/>
                          <a:latin typeface="Arial" panose="020B0604020202020204" pitchFamily="34" charset="0"/>
                          <a:ea typeface="+mn-ea"/>
                          <a:cs typeface="Arial" panose="020B0604020202020204" pitchFamily="34" charset="0"/>
                        </a:rPr>
                        <a:t>DG2 is preparing for October go-live. Go decision (with conditions) passed unanimously during Sept. 24, 2019 Steering Committee. ctcLink will be offline for the DG2 upgrade Oct. 11-14 and again for cutover activities Oct. 25-28.</a:t>
                      </a:r>
                    </a:p>
                    <a:p>
                      <a:pPr marL="171450" indent="-171450">
                        <a:buFont typeface="Arial" panose="020B0604020202020204" pitchFamily="34" charset="0"/>
                        <a:buChar char="•"/>
                      </a:pPr>
                      <a:r>
                        <a:rPr lang="en-US" sz="900" kern="1200" dirty="0">
                          <a:solidFill>
                            <a:schemeClr val="dk1"/>
                          </a:solidFill>
                          <a:effectLst/>
                          <a:latin typeface="Arial" panose="020B0604020202020204" pitchFamily="34" charset="0"/>
                          <a:ea typeface="+mn-ea"/>
                          <a:cs typeface="Arial" panose="020B0604020202020204" pitchFamily="34" charset="0"/>
                        </a:rPr>
                        <a:t>DG3 is in the Construct Phase, focused on Conversion and Data Validation</a:t>
                      </a:r>
                      <a:r>
                        <a:rPr lang="en-US" sz="900" kern="1200" baseline="0" dirty="0">
                          <a:solidFill>
                            <a:schemeClr val="dk1"/>
                          </a:solidFill>
                          <a:effectLst/>
                          <a:latin typeface="Arial" panose="020B0604020202020204" pitchFamily="34" charset="0"/>
                          <a:ea typeface="+mn-ea"/>
                          <a:cs typeface="Arial" panose="020B0604020202020204" pitchFamily="34" charset="0"/>
                        </a:rPr>
                        <a:t> and Functional Unit Testing. </a:t>
                      </a:r>
                      <a:r>
                        <a:rPr lang="en-US" sz="900" kern="1200" dirty="0">
                          <a:solidFill>
                            <a:schemeClr val="dk1"/>
                          </a:solidFill>
                          <a:effectLst/>
                          <a:latin typeface="Arial" panose="020B0604020202020204" pitchFamily="34" charset="0"/>
                          <a:ea typeface="+mn-ea"/>
                          <a:cs typeface="Arial" panose="020B0604020202020204" pitchFamily="34" charset="0"/>
                        </a:rPr>
                        <a:t>Steering Committee approved new March 9, 2020 DG3 go-live date.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kern="1200" dirty="0">
                          <a:solidFill>
                            <a:schemeClr val="dk1"/>
                          </a:solidFill>
                          <a:effectLst/>
                          <a:latin typeface="Arial" panose="020B0604020202020204" pitchFamily="34" charset="0"/>
                          <a:ea typeface="+mn-ea"/>
                          <a:cs typeface="Arial" panose="020B0604020202020204" pitchFamily="34" charset="0"/>
                        </a:rPr>
                        <a:t>Steering Committee approved DG4 to enter the Implementation Phase, with a kick-off slated for Oct. 14, and a revised DG4 go-live date of Feb. 1, 2021.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kern="1200" dirty="0">
                          <a:solidFill>
                            <a:schemeClr val="dk1"/>
                          </a:solidFill>
                          <a:effectLst/>
                          <a:latin typeface="Arial" panose="020B0604020202020204" pitchFamily="34" charset="0"/>
                          <a:ea typeface="+mn-ea"/>
                          <a:cs typeface="Arial" panose="020B0604020202020204" pitchFamily="34" charset="0"/>
                        </a:rPr>
                        <a:t>DG5 colleges are in the Initiation Phase and continue Initiation Deliverables status reporting. Gate 1 Initiation Phase Peer Review slated for early Dec. 2019. </a:t>
                      </a:r>
                    </a:p>
                    <a:p>
                      <a:pPr marL="171450" indent="-171450">
                        <a:buFont typeface="Arial" panose="020B0604020202020204" pitchFamily="34" charset="0"/>
                        <a:buChar char="•"/>
                      </a:pPr>
                      <a:r>
                        <a:rPr lang="en-US" sz="900" kern="1200" dirty="0">
                          <a:solidFill>
                            <a:schemeClr val="dk1"/>
                          </a:solidFill>
                          <a:effectLst/>
                          <a:latin typeface="Arial" panose="020B0604020202020204" pitchFamily="34" charset="0"/>
                          <a:ea typeface="+mn-ea"/>
                          <a:cs typeface="Arial" panose="020B0604020202020204" pitchFamily="34" charset="0"/>
                        </a:rPr>
                        <a:t>DG6 is in the Initiation Phase and will start public status reporting this fall. The Initiation Phase Road Shows are being held throughout Oct. 2019.</a:t>
                      </a:r>
                    </a:p>
                    <a:p>
                      <a:pPr marL="0" indent="0">
                        <a:buFont typeface="Arial" panose="020B0604020202020204" pitchFamily="34" charset="0"/>
                        <a:buNone/>
                      </a:pPr>
                      <a:endParaRPr lang="en-US" sz="900" kern="1200" dirty="0">
                        <a:solidFill>
                          <a:schemeClr val="dk1"/>
                        </a:solidFill>
                        <a:effectLst/>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pPr>
                      <a:r>
                        <a:rPr lang="en-US" sz="900" kern="1200" dirty="0">
                          <a:solidFill>
                            <a:schemeClr val="dk1"/>
                          </a:solidFill>
                          <a:effectLst/>
                          <a:latin typeface="Arial" panose="020B0604020202020204" pitchFamily="34" charset="0"/>
                          <a:ea typeface="+mn-ea"/>
                          <a:cs typeface="Arial" panose="020B0604020202020204" pitchFamily="34" charset="0"/>
                        </a:rPr>
                        <a:t>Contract negotiations continue for a new Continuing Education solution. </a:t>
                      </a:r>
                    </a:p>
                    <a:p>
                      <a:pPr marL="171450" indent="-171450">
                        <a:buFont typeface="Arial" panose="020B0604020202020204" pitchFamily="34" charset="0"/>
                        <a:buChar char="•"/>
                      </a:pPr>
                      <a:r>
                        <a:rPr lang="en-US" sz="900" kern="1200" dirty="0">
                          <a:solidFill>
                            <a:schemeClr val="dk1"/>
                          </a:solidFill>
                          <a:effectLst/>
                          <a:latin typeface="Arial" panose="020B0604020202020204" pitchFamily="34" charset="0"/>
                          <a:ea typeface="+mn-ea"/>
                          <a:cs typeface="Arial" panose="020B0604020202020204" pitchFamily="34" charset="0"/>
                        </a:rPr>
                        <a:t>An RFI is being developed for the Online Admissions Application (OAA), in parallel with additional improvements to the current OAA solution. </a:t>
                      </a:r>
                    </a:p>
                    <a:p>
                      <a:pPr marL="171450" indent="-171450">
                        <a:buFont typeface="Arial" panose="020B0604020202020204" pitchFamily="34" charset="0"/>
                        <a:buChar char="•"/>
                      </a:pPr>
                      <a:r>
                        <a:rPr lang="en-US" sz="900" kern="1200" dirty="0">
                          <a:solidFill>
                            <a:schemeClr val="dk1"/>
                          </a:solidFill>
                          <a:effectLst/>
                          <a:latin typeface="Arial" panose="020B0604020202020204" pitchFamily="34" charset="0"/>
                          <a:ea typeface="+mn-ea"/>
                          <a:cs typeface="Arial" panose="020B0604020202020204" pitchFamily="34" charset="0"/>
                        </a:rPr>
                        <a:t>Steering</a:t>
                      </a:r>
                      <a:r>
                        <a:rPr lang="en-US" sz="900" kern="1200" baseline="0" dirty="0">
                          <a:solidFill>
                            <a:schemeClr val="dk1"/>
                          </a:solidFill>
                          <a:effectLst/>
                          <a:latin typeface="Arial" panose="020B0604020202020204" pitchFamily="34" charset="0"/>
                          <a:ea typeface="+mn-ea"/>
                          <a:cs typeface="Arial" panose="020B0604020202020204" pitchFamily="34" charset="0"/>
                        </a:rPr>
                        <a:t> Committee approved the</a:t>
                      </a:r>
                      <a:r>
                        <a:rPr lang="en-US" sz="900" kern="1200" dirty="0">
                          <a:solidFill>
                            <a:schemeClr val="dk1"/>
                          </a:solidFill>
                          <a:effectLst/>
                          <a:latin typeface="Arial" panose="020B0604020202020204" pitchFamily="34" charset="0"/>
                          <a:ea typeface="+mn-ea"/>
                          <a:cs typeface="Arial" panose="020B0604020202020204" pitchFamily="34" charset="0"/>
                        </a:rPr>
                        <a:t> requirements</a:t>
                      </a:r>
                      <a:r>
                        <a:rPr lang="en-US" sz="900" kern="1200" baseline="0" dirty="0">
                          <a:solidFill>
                            <a:schemeClr val="dk1"/>
                          </a:solidFill>
                          <a:effectLst/>
                          <a:latin typeface="Arial" panose="020B0604020202020204" pitchFamily="34" charset="0"/>
                          <a:ea typeface="+mn-ea"/>
                          <a:cs typeface="Arial" panose="020B0604020202020204" pitchFamily="34" charset="0"/>
                        </a:rPr>
                        <a:t> for the </a:t>
                      </a:r>
                      <a:r>
                        <a:rPr lang="en-US" sz="900" kern="1200" dirty="0">
                          <a:solidFill>
                            <a:schemeClr val="dk1"/>
                          </a:solidFill>
                          <a:effectLst/>
                          <a:latin typeface="Arial" panose="020B0604020202020204" pitchFamily="34" charset="0"/>
                          <a:ea typeface="+mn-ea"/>
                          <a:cs typeface="Arial" panose="020B0604020202020204" pitchFamily="34" charset="0"/>
                        </a:rPr>
                        <a:t>Budget Planning</a:t>
                      </a:r>
                      <a:r>
                        <a:rPr lang="en-US" sz="900" kern="1200" baseline="0" dirty="0">
                          <a:solidFill>
                            <a:schemeClr val="dk1"/>
                          </a:solidFill>
                          <a:effectLst/>
                          <a:latin typeface="Arial" panose="020B0604020202020204" pitchFamily="34" charset="0"/>
                          <a:ea typeface="+mn-ea"/>
                          <a:cs typeface="Arial" panose="020B0604020202020204" pitchFamily="34" charset="0"/>
                        </a:rPr>
                        <a:t> Tool. Oracle/Mythics is developing a prototype and will provide a demo to the Budget Planning Tool work group.</a:t>
                      </a:r>
                    </a:p>
                    <a:p>
                      <a:pPr marL="171450" indent="-171450">
                        <a:buFont typeface="Arial" panose="020B0604020202020204" pitchFamily="34" charset="0"/>
                        <a:buChar char="•"/>
                      </a:pPr>
                      <a:r>
                        <a:rPr lang="en-US" sz="900" kern="1200" dirty="0">
                          <a:solidFill>
                            <a:schemeClr val="dk1"/>
                          </a:solidFill>
                          <a:effectLst/>
                          <a:latin typeface="Arial" panose="020B0604020202020204" pitchFamily="34" charset="0"/>
                          <a:ea typeface="+mn-ea"/>
                          <a:cs typeface="Arial" panose="020B0604020202020204" pitchFamily="34" charset="0"/>
                        </a:rPr>
                        <a:t>Level Access completed Accessibility testing</a:t>
                      </a:r>
                      <a:r>
                        <a:rPr lang="en-US" sz="900" kern="1200" baseline="0" dirty="0">
                          <a:solidFill>
                            <a:schemeClr val="dk1"/>
                          </a:solidFill>
                          <a:effectLst/>
                          <a:latin typeface="Arial" panose="020B0604020202020204" pitchFamily="34" charset="0"/>
                          <a:ea typeface="+mn-ea"/>
                          <a:cs typeface="Arial" panose="020B0604020202020204" pitchFamily="34" charset="0"/>
                        </a:rPr>
                        <a:t> for </a:t>
                      </a:r>
                      <a:r>
                        <a:rPr lang="en-US" sz="900" kern="1200" dirty="0">
                          <a:solidFill>
                            <a:schemeClr val="dk1"/>
                          </a:solidFill>
                          <a:effectLst/>
                          <a:latin typeface="Arial" panose="020B0604020202020204" pitchFamily="34" charset="0"/>
                          <a:ea typeface="+mn-ea"/>
                          <a:cs typeface="Arial" panose="020B0604020202020204" pitchFamily="34" charset="0"/>
                        </a:rPr>
                        <a:t>Student and Employee Self-Service completed. Mobile and Message Center will begin in October. Phase 2 includes online admissions application and continuing education tools (OSECE and CampusCE). </a:t>
                      </a:r>
                      <a:endParaRPr lang="en-US" sz="900" kern="1200" dirty="0">
                        <a:solidFill>
                          <a:srgbClr val="000000"/>
                        </a:solidFill>
                        <a:effectLst/>
                        <a:latin typeface="Arial" panose="020B0604020202020204" pitchFamily="34" charset="0"/>
                        <a:ea typeface="+mn-ea"/>
                      </a:endParaRPr>
                    </a:p>
                  </a:txBody>
                  <a:tcPr marL="45720" marR="4572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3987784906"/>
                  </a:ext>
                </a:extLst>
              </a:tr>
            </a:tbl>
          </a:graphicData>
        </a:graphic>
      </p:graphicFrame>
      <p:graphicFrame>
        <p:nvGraphicFramePr>
          <p:cNvPr id="25" name="Table 24">
            <a:extLst>
              <a:ext uri="{FF2B5EF4-FFF2-40B4-BE49-F238E27FC236}">
                <a16:creationId xmlns:a16="http://schemas.microsoft.com/office/drawing/2014/main" id="{014F0209-6292-4CB7-A28A-1AB72C751856}"/>
              </a:ext>
            </a:extLst>
          </p:cNvPr>
          <p:cNvGraphicFramePr>
            <a:graphicFrameLocks noGrp="1"/>
          </p:cNvGraphicFramePr>
          <p:nvPr>
            <p:extLst/>
          </p:nvPr>
        </p:nvGraphicFramePr>
        <p:xfrm>
          <a:off x="366739" y="171152"/>
          <a:ext cx="8509842" cy="1749088"/>
        </p:xfrm>
        <a:graphic>
          <a:graphicData uri="http://schemas.openxmlformats.org/drawingml/2006/table">
            <a:tbl>
              <a:tblPr>
                <a:tableStyleId>{BDBED569-4797-4DF1-A0F4-6AAB3CD982D8}</a:tableStyleId>
              </a:tblPr>
              <a:tblGrid>
                <a:gridCol w="545227">
                  <a:extLst>
                    <a:ext uri="{9D8B030D-6E8A-4147-A177-3AD203B41FA5}">
                      <a16:colId xmlns:a16="http://schemas.microsoft.com/office/drawing/2014/main" val="20000"/>
                    </a:ext>
                  </a:extLst>
                </a:gridCol>
                <a:gridCol w="228600">
                  <a:extLst>
                    <a:ext uri="{9D8B030D-6E8A-4147-A177-3AD203B41FA5}">
                      <a16:colId xmlns:a16="http://schemas.microsoft.com/office/drawing/2014/main" val="2807991755"/>
                    </a:ext>
                  </a:extLst>
                </a:gridCol>
                <a:gridCol w="3520440">
                  <a:extLst>
                    <a:ext uri="{9D8B030D-6E8A-4147-A177-3AD203B41FA5}">
                      <a16:colId xmlns:a16="http://schemas.microsoft.com/office/drawing/2014/main" val="20003"/>
                    </a:ext>
                  </a:extLst>
                </a:gridCol>
                <a:gridCol w="548640">
                  <a:extLst>
                    <a:ext uri="{9D8B030D-6E8A-4147-A177-3AD203B41FA5}">
                      <a16:colId xmlns:a16="http://schemas.microsoft.com/office/drawing/2014/main" val="1418570633"/>
                    </a:ext>
                  </a:extLst>
                </a:gridCol>
                <a:gridCol w="228600">
                  <a:extLst>
                    <a:ext uri="{9D8B030D-6E8A-4147-A177-3AD203B41FA5}">
                      <a16:colId xmlns:a16="http://schemas.microsoft.com/office/drawing/2014/main" val="2042090681"/>
                    </a:ext>
                  </a:extLst>
                </a:gridCol>
                <a:gridCol w="3438335">
                  <a:extLst>
                    <a:ext uri="{9D8B030D-6E8A-4147-A177-3AD203B41FA5}">
                      <a16:colId xmlns:a16="http://schemas.microsoft.com/office/drawing/2014/main" val="306603957"/>
                    </a:ext>
                  </a:extLst>
                </a:gridCol>
              </a:tblGrid>
              <a:tr h="424252">
                <a:tc gridSpan="6">
                  <a:txBody>
                    <a:bodyPr/>
                    <a:lstStyle/>
                    <a:p>
                      <a:pPr marL="0" marR="0" lvl="0" indent="0" algn="ctr" defTabSz="914400" rtl="0" eaLnBrk="1" fontAlgn="b" latinLnBrk="0" hangingPunct="1">
                        <a:lnSpc>
                          <a:spcPct val="115000"/>
                        </a:lnSpc>
                        <a:spcBef>
                          <a:spcPts val="0"/>
                        </a:spcBef>
                        <a:spcAft>
                          <a:spcPts val="0"/>
                        </a:spcAft>
                        <a:buClrTx/>
                        <a:buSzTx/>
                        <a:buFontTx/>
                        <a:buNone/>
                        <a:tabLst/>
                        <a:defRPr/>
                      </a:pPr>
                      <a:r>
                        <a:rPr lang="en-US" sz="1800" b="1" dirty="0">
                          <a:solidFill>
                            <a:schemeClr val="bg1"/>
                          </a:solidFill>
                          <a:latin typeface="Calibri"/>
                          <a:ea typeface="Calibri"/>
                          <a:cs typeface="Times New Roman"/>
                        </a:rPr>
                        <a:t>      Project Overall</a:t>
                      </a:r>
                      <a:r>
                        <a:rPr lang="en-US" sz="1800" b="1" baseline="0" dirty="0">
                          <a:solidFill>
                            <a:schemeClr val="bg1"/>
                          </a:solidFill>
                          <a:latin typeface="Calibri"/>
                          <a:ea typeface="Calibri"/>
                          <a:cs typeface="Times New Roman"/>
                        </a:rPr>
                        <a:t> Status </a:t>
                      </a:r>
                      <a:r>
                        <a:rPr lang="en-US" b="1" dirty="0">
                          <a:solidFill>
                            <a:schemeClr val="bg1"/>
                          </a:solidFill>
                          <a:ea typeface="Calibri"/>
                          <a:cs typeface="Times New Roman"/>
                        </a:rPr>
                        <a:t>–</a:t>
                      </a:r>
                      <a:r>
                        <a:rPr lang="en-US" b="1" baseline="0" dirty="0">
                          <a:solidFill>
                            <a:schemeClr val="bg1"/>
                          </a:solidFill>
                          <a:ea typeface="Calibri"/>
                          <a:cs typeface="Times New Roman"/>
                        </a:rPr>
                        <a:t>  </a:t>
                      </a:r>
                      <a:r>
                        <a:rPr lang="en-US" b="1" dirty="0">
                          <a:solidFill>
                            <a:schemeClr val="bg1"/>
                          </a:solidFill>
                          <a:cs typeface="Arial" panose="020B0604020202020204" pitchFamily="34" charset="0"/>
                        </a:rPr>
                        <a:t>September 16</a:t>
                      </a:r>
                      <a:r>
                        <a:rPr lang="en-US" b="1" baseline="0" dirty="0">
                          <a:solidFill>
                            <a:schemeClr val="bg1"/>
                          </a:solidFill>
                          <a:cs typeface="Arial" panose="020B0604020202020204" pitchFamily="34" charset="0"/>
                        </a:rPr>
                        <a:t> to</a:t>
                      </a:r>
                      <a:r>
                        <a:rPr lang="en-US" b="1" dirty="0">
                          <a:solidFill>
                            <a:schemeClr val="bg1"/>
                          </a:solidFill>
                          <a:cs typeface="Arial" panose="020B0604020202020204" pitchFamily="34" charset="0"/>
                        </a:rPr>
                        <a:t> 27, 2019</a:t>
                      </a:r>
                      <a:endParaRPr lang="en-US" sz="800" b="1" dirty="0">
                        <a:solidFill>
                          <a:schemeClr val="bg1"/>
                        </a:solidFill>
                      </a:endParaRPr>
                    </a:p>
                  </a:txBody>
                  <a:tcPr marL="68580" marR="68580" marT="34290" marB="34290" anchor="ctr">
                    <a:solidFill>
                      <a:srgbClr val="0071CE"/>
                    </a:solidFill>
                  </a:tcPr>
                </a:tc>
                <a:tc hMerge="1">
                  <a:txBody>
                    <a:bodyPr/>
                    <a:lstStyle/>
                    <a:p>
                      <a:endParaRPr lang="en-US"/>
                    </a:p>
                  </a:txBody>
                  <a:tcPr/>
                </a:tc>
                <a:tc hMerge="1">
                  <a:txBody>
                    <a:bodyPr/>
                    <a:lstStyle/>
                    <a:p>
                      <a:endParaRPr lang="en-US"/>
                    </a:p>
                  </a:txBody>
                  <a:tcPr/>
                </a:tc>
                <a:tc hMerge="1">
                  <a:txBody>
                    <a:bodyPr/>
                    <a:lstStyle/>
                    <a:p>
                      <a:pPr marL="0" marR="0" algn="ctr" fontAlgn="b">
                        <a:lnSpc>
                          <a:spcPct val="115000"/>
                        </a:lnSpc>
                        <a:spcBef>
                          <a:spcPts val="0"/>
                        </a:spcBef>
                        <a:spcAft>
                          <a:spcPts val="0"/>
                        </a:spcAft>
                      </a:pPr>
                      <a:endParaRPr lang="en-US" sz="1050" dirty="0">
                        <a:solidFill>
                          <a:schemeClr val="bg1"/>
                        </a:solidFill>
                        <a:latin typeface="Calibri"/>
                        <a:ea typeface="Calibri"/>
                        <a:cs typeface="Times New Roman"/>
                      </a:endParaRPr>
                    </a:p>
                  </a:txBody>
                  <a:tcPr anchor="b">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marR="0" algn="ctr" fontAlgn="b">
                        <a:lnSpc>
                          <a:spcPct val="115000"/>
                        </a:lnSpc>
                        <a:spcBef>
                          <a:spcPts val="0"/>
                        </a:spcBef>
                        <a:spcAft>
                          <a:spcPts val="0"/>
                        </a:spcAft>
                      </a:pPr>
                      <a:endParaRPr lang="en-US" sz="1050" dirty="0">
                        <a:solidFill>
                          <a:schemeClr val="bg1"/>
                        </a:solidFill>
                        <a:latin typeface="Calibri"/>
                        <a:ea typeface="Calibri"/>
                        <a:cs typeface="Times New Roman"/>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marR="0" algn="ctr" fontAlgn="b">
                        <a:lnSpc>
                          <a:spcPct val="115000"/>
                        </a:lnSpc>
                        <a:spcBef>
                          <a:spcPts val="0"/>
                        </a:spcBef>
                        <a:spcAft>
                          <a:spcPts val="0"/>
                        </a:spcAft>
                      </a:pPr>
                      <a:endParaRPr lang="en-US" sz="1050" dirty="0">
                        <a:solidFill>
                          <a:schemeClr val="bg1"/>
                        </a:solidFill>
                        <a:latin typeface="Calibri"/>
                        <a:ea typeface="Calibri"/>
                        <a:cs typeface="Times New Roman"/>
                      </a:endParaRPr>
                    </a:p>
                  </a:txBody>
                  <a:tcPr anchor="b">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625143">
                <a:tc>
                  <a:txBody>
                    <a:bodyPr/>
                    <a:lstStyle/>
                    <a:p>
                      <a:pPr marL="0" marR="0" algn="ctr" fontAlgn="ctr">
                        <a:lnSpc>
                          <a:spcPct val="100000"/>
                        </a:lnSpc>
                        <a:spcBef>
                          <a:spcPts val="0"/>
                        </a:spcBef>
                        <a:spcAft>
                          <a:spcPts val="0"/>
                        </a:spcAft>
                      </a:pPr>
                      <a:r>
                        <a:rPr lang="en-IN" sz="900" b="1" kern="1200" dirty="0">
                          <a:latin typeface="Arial" panose="020B0604020202020204" pitchFamily="34" charset="0"/>
                          <a:cs typeface="Arial" panose="020B0604020202020204" pitchFamily="34" charset="0"/>
                        </a:rPr>
                        <a:t>Overall </a:t>
                      </a:r>
                      <a:endParaRPr lang="en-US" sz="900" b="1" dirty="0">
                        <a:latin typeface="Arial" panose="020B0604020202020204" pitchFamily="34" charset="0"/>
                        <a:ea typeface="Calibri"/>
                        <a:cs typeface="Arial" panose="020B0604020202020204" pitchFamily="34" charset="0"/>
                      </a:endParaRPr>
                    </a:p>
                  </a:txBody>
                  <a:tcPr marL="8912" marR="8912" marT="6684" marB="0" anchor="ctr"/>
                </a:tc>
                <a:tc>
                  <a:txBody>
                    <a:bodyPr/>
                    <a:lstStyle/>
                    <a:p>
                      <a:pPr algn="ctr">
                        <a:lnSpc>
                          <a:spcPct val="100000"/>
                        </a:lnSpc>
                      </a:pPr>
                      <a:r>
                        <a:rPr lang="en-US" sz="1000" b="1" dirty="0">
                          <a:solidFill>
                            <a:schemeClr val="tx1"/>
                          </a:solidFill>
                          <a:latin typeface="Arial" panose="020B0604020202020204" pitchFamily="34" charset="0"/>
                          <a:cs typeface="Arial" panose="020B0604020202020204" pitchFamily="34" charset="0"/>
                        </a:rPr>
                        <a:t>Y</a:t>
                      </a:r>
                      <a:endParaRPr lang="en-US" sz="1000" b="1" dirty="0">
                        <a:solidFill>
                          <a:schemeClr val="tx1"/>
                        </a:solidFill>
                        <a:latin typeface="Arial" panose="020B0604020202020204" pitchFamily="34" charset="0"/>
                        <a:ea typeface="Times New Roman"/>
                        <a:cs typeface="Arial" panose="020B0604020202020204" pitchFamily="34" charset="0"/>
                      </a:endParaRPr>
                    </a:p>
                  </a:txBody>
                  <a:tcPr marL="8912" marR="8912" marT="6684" marB="0" anchor="ctr">
                    <a:solidFill>
                      <a:srgbClr val="FFFF00"/>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1" kern="1200" dirty="0">
                          <a:solidFill>
                            <a:schemeClr val="dk1"/>
                          </a:solidFill>
                          <a:latin typeface="Arial" panose="020B0604020202020204" pitchFamily="34" charset="0"/>
                          <a:ea typeface="+mn-ea"/>
                          <a:cs typeface="Arial" panose="020B0604020202020204" pitchFamily="34" charset="0"/>
                        </a:rPr>
                        <a:t>Program is on track, per timeline, scope and budget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1" kern="1200" dirty="0" smtClean="0">
                          <a:solidFill>
                            <a:schemeClr val="dk1"/>
                          </a:solidFill>
                          <a:latin typeface="Arial" panose="020B0604020202020204" pitchFamily="34" charset="0"/>
                          <a:ea typeface="+mn-ea"/>
                          <a:cs typeface="Arial" panose="020B0604020202020204" pitchFamily="34" charset="0"/>
                        </a:rPr>
                        <a:t>DG2 Go-Live</a:t>
                      </a:r>
                      <a:r>
                        <a:rPr lang="en-US" sz="900" b="1" kern="1200" baseline="0" dirty="0" smtClean="0">
                          <a:solidFill>
                            <a:schemeClr val="dk1"/>
                          </a:solidFill>
                          <a:latin typeface="Arial" panose="020B0604020202020204" pitchFamily="34" charset="0"/>
                          <a:ea typeface="+mn-ea"/>
                          <a:cs typeface="Arial" panose="020B0604020202020204" pitchFamily="34" charset="0"/>
                        </a:rPr>
                        <a:t> Approved, continuing to work on outstanding conditions of remediation, Clark and SBCTC</a:t>
                      </a:r>
                      <a:endParaRPr lang="en-US" sz="900" b="1" kern="1200" dirty="0">
                        <a:solidFill>
                          <a:schemeClr val="dk1"/>
                        </a:solidFill>
                        <a:latin typeface="Arial" panose="020B0604020202020204" pitchFamily="34" charset="0"/>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1" kern="1200" dirty="0" smtClean="0">
                          <a:solidFill>
                            <a:schemeClr val="dk1"/>
                          </a:solidFill>
                          <a:latin typeface="Arial" panose="020B0604020202020204" pitchFamily="34" charset="0"/>
                          <a:ea typeface="+mn-ea"/>
                          <a:cs typeface="Arial" panose="020B0604020202020204" pitchFamily="34" charset="0"/>
                        </a:rPr>
                        <a:t>DG3 Security activities delayed</a:t>
                      </a:r>
                      <a:r>
                        <a:rPr lang="en-US" sz="900" b="1" kern="1200" baseline="0" dirty="0" smtClean="0">
                          <a:solidFill>
                            <a:schemeClr val="dk1"/>
                          </a:solidFill>
                          <a:latin typeface="Arial" panose="020B0604020202020204" pitchFamily="34" charset="0"/>
                          <a:ea typeface="+mn-ea"/>
                          <a:cs typeface="Arial" panose="020B0604020202020204" pitchFamily="34" charset="0"/>
                        </a:rPr>
                        <a:t> due to DG2 parallel work</a:t>
                      </a:r>
                      <a:endParaRPr lang="en-US" sz="900" b="1" kern="1200" dirty="0">
                        <a:solidFill>
                          <a:schemeClr val="dk1"/>
                        </a:solidFill>
                        <a:latin typeface="Arial" panose="020B0604020202020204" pitchFamily="34" charset="0"/>
                        <a:ea typeface="+mn-ea"/>
                        <a:cs typeface="Arial" panose="020B0604020202020204" pitchFamily="34" charset="0"/>
                      </a:endParaRPr>
                    </a:p>
                  </a:txBody>
                  <a:tcPr marL="51435" marR="51435" marT="0" marB="0" anchor="ctr"/>
                </a:tc>
                <a:tc>
                  <a:txBody>
                    <a:bodyPr/>
                    <a:lstStyle/>
                    <a:p>
                      <a:pPr marL="0" marR="0" algn="ctr" fontAlgn="ctr">
                        <a:lnSpc>
                          <a:spcPct val="100000"/>
                        </a:lnSpc>
                        <a:spcBef>
                          <a:spcPts val="0"/>
                        </a:spcBef>
                        <a:spcAft>
                          <a:spcPts val="0"/>
                        </a:spcAft>
                      </a:pPr>
                      <a:r>
                        <a:rPr lang="en-IN" sz="900" b="1" kern="1200" dirty="0">
                          <a:latin typeface="Arial" panose="020B0604020202020204" pitchFamily="34" charset="0"/>
                          <a:cs typeface="Arial" panose="020B0604020202020204" pitchFamily="34" charset="0"/>
                        </a:rPr>
                        <a:t>Scope </a:t>
                      </a:r>
                      <a:endParaRPr lang="en-US" sz="900" b="1" dirty="0">
                        <a:latin typeface="Arial" panose="020B0604020202020204" pitchFamily="34" charset="0"/>
                        <a:ea typeface="Calibri"/>
                        <a:cs typeface="Arial" panose="020B0604020202020204" pitchFamily="34" charset="0"/>
                      </a:endParaRPr>
                    </a:p>
                  </a:txBody>
                  <a:tcPr marL="8912" marR="8912" marT="6684" marB="0" anchor="ctr"/>
                </a:tc>
                <a:tc>
                  <a:txBody>
                    <a:bodyPr/>
                    <a:lstStyle/>
                    <a:p>
                      <a:pPr marL="0" algn="ctr" defTabSz="914400" rtl="0" eaLnBrk="1" latinLnBrk="0" hangingPunct="1">
                        <a:lnSpc>
                          <a:spcPct val="100000"/>
                        </a:lnSpc>
                      </a:pPr>
                      <a:r>
                        <a:rPr lang="en-US" sz="900" b="1" kern="1200" dirty="0">
                          <a:solidFill>
                            <a:schemeClr val="tx1"/>
                          </a:solidFill>
                          <a:latin typeface="Arial" panose="020B0604020202020204" pitchFamily="34" charset="0"/>
                          <a:ea typeface="+mn-ea"/>
                          <a:cs typeface="Arial" panose="020B0604020202020204" pitchFamily="34" charset="0"/>
                        </a:rPr>
                        <a:t>Y</a:t>
                      </a:r>
                    </a:p>
                  </a:txBody>
                  <a:tcPr marL="8912" marR="8912" marT="6684" marB="0" anchor="ctr">
                    <a:solidFill>
                      <a:srgbClr val="FFFF00"/>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1" dirty="0">
                          <a:latin typeface="Arial" panose="020B0604020202020204" pitchFamily="34" charset="0"/>
                          <a:cs typeface="Arial" panose="020B0604020202020204" pitchFamily="34" charset="0"/>
                        </a:rPr>
                        <a:t>Requirements Traceability Matrix (RTM) needs to be updated</a:t>
                      </a:r>
                      <a:r>
                        <a:rPr lang="en-US" sz="900" b="1" baseline="0" dirty="0">
                          <a:latin typeface="Arial" panose="020B0604020202020204" pitchFamily="34" charset="0"/>
                          <a:cs typeface="Arial" panose="020B0604020202020204" pitchFamily="34" charset="0"/>
                        </a:rPr>
                        <a:t> to validate original RFP requirements have been implemented, tested, and end-users trained on the processes and functionality</a:t>
                      </a:r>
                      <a:endParaRPr lang="en-US" sz="900" b="1" dirty="0">
                        <a:latin typeface="Arial" panose="020B0604020202020204" pitchFamily="34" charset="0"/>
                        <a:cs typeface="Arial" panose="020B0604020202020204" pitchFamily="34" charset="0"/>
                      </a:endParaRPr>
                    </a:p>
                  </a:txBody>
                  <a:tcPr marL="51435" marR="51435" marT="0" marB="0" anchor="ctr"/>
                </a:tc>
                <a:extLst>
                  <a:ext uri="{0D108BD9-81ED-4DB2-BD59-A6C34878D82A}">
                    <a16:rowId xmlns:a16="http://schemas.microsoft.com/office/drawing/2014/main" val="10001"/>
                  </a:ext>
                </a:extLst>
              </a:tr>
              <a:tr h="699693">
                <a:tc>
                  <a:txBody>
                    <a:bodyPr/>
                    <a:lstStyle/>
                    <a:p>
                      <a:pPr marL="0" marR="0" algn="ctr" fontAlgn="ctr">
                        <a:lnSpc>
                          <a:spcPct val="100000"/>
                        </a:lnSpc>
                        <a:spcBef>
                          <a:spcPts val="0"/>
                        </a:spcBef>
                        <a:spcAft>
                          <a:spcPts val="0"/>
                        </a:spcAft>
                      </a:pPr>
                      <a:r>
                        <a:rPr lang="en-IN" sz="900" b="1" kern="1200" dirty="0">
                          <a:latin typeface="Arial" panose="020B0604020202020204" pitchFamily="34" charset="0"/>
                          <a:cs typeface="Arial" panose="020B0604020202020204" pitchFamily="34" charset="0"/>
                        </a:rPr>
                        <a:t>Schedule </a:t>
                      </a:r>
                      <a:endParaRPr lang="en-US" sz="900" b="1" dirty="0">
                        <a:latin typeface="Arial" panose="020B0604020202020204" pitchFamily="34" charset="0"/>
                        <a:ea typeface="Calibri"/>
                        <a:cs typeface="Arial" panose="020B0604020202020204" pitchFamily="34" charset="0"/>
                      </a:endParaRPr>
                    </a:p>
                  </a:txBody>
                  <a:tcPr marL="8912" marR="8912" marT="6684" marB="0" anchor="ctr"/>
                </a:tc>
                <a:tc>
                  <a:txBody>
                    <a:bodyPr/>
                    <a:lstStyle/>
                    <a:p>
                      <a:pPr marL="0" algn="ctr" defTabSz="914400" rtl="0" eaLnBrk="1" latinLnBrk="0" hangingPunct="1">
                        <a:lnSpc>
                          <a:spcPct val="100000"/>
                        </a:lnSpc>
                      </a:pPr>
                      <a:r>
                        <a:rPr lang="en-US" sz="1000" b="1" kern="1200" dirty="0">
                          <a:solidFill>
                            <a:schemeClr val="tx1"/>
                          </a:solidFill>
                          <a:latin typeface="Arial" panose="020B0604020202020204" pitchFamily="34" charset="0"/>
                          <a:ea typeface="+mn-ea"/>
                          <a:cs typeface="Arial" panose="020B0604020202020204" pitchFamily="34" charset="0"/>
                        </a:rPr>
                        <a:t>Y</a:t>
                      </a:r>
                    </a:p>
                  </a:txBody>
                  <a:tcPr marL="8912" marR="8912" marT="6684" marB="0" anchor="ctr">
                    <a:solidFill>
                      <a:srgbClr val="FFFF00"/>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1" dirty="0">
                          <a:latin typeface="Arial" panose="020B0604020202020204" pitchFamily="34" charset="0"/>
                          <a:cs typeface="Arial" panose="020B0604020202020204" pitchFamily="34" charset="0"/>
                        </a:rPr>
                        <a:t>Monitoring scope and </a:t>
                      </a:r>
                      <a:r>
                        <a:rPr lang="en-US" sz="900" b="1" dirty="0" smtClean="0">
                          <a:latin typeface="Arial" panose="020B0604020202020204" pitchFamily="34" charset="0"/>
                          <a:cs typeface="Arial" panose="020B0604020202020204" pitchFamily="34" charset="0"/>
                        </a:rPr>
                        <a:t>impact</a:t>
                      </a:r>
                      <a:r>
                        <a:rPr lang="en-US" sz="900" b="1" baseline="0" dirty="0" smtClean="0">
                          <a:latin typeface="Arial" panose="020B0604020202020204" pitchFamily="34" charset="0"/>
                          <a:cs typeface="Arial" panose="020B0604020202020204" pitchFamily="34" charset="0"/>
                        </a:rPr>
                        <a:t> of schedule </a:t>
                      </a:r>
                      <a:r>
                        <a:rPr lang="en-US" sz="900" b="1" dirty="0" smtClean="0">
                          <a:latin typeface="Arial" panose="020B0604020202020204" pitchFamily="34" charset="0"/>
                          <a:cs typeface="Arial" panose="020B0604020202020204" pitchFamily="34" charset="0"/>
                        </a:rPr>
                        <a:t>of</a:t>
                      </a:r>
                      <a:r>
                        <a:rPr lang="en-US" sz="900" b="1" dirty="0">
                          <a:latin typeface="Arial" panose="020B0604020202020204" pitchFamily="34" charset="0"/>
                          <a:cs typeface="Arial" panose="020B0604020202020204" pitchFamily="34" charset="0"/>
                        </a:rPr>
                        <a:t>:</a:t>
                      </a:r>
                      <a:r>
                        <a:rPr lang="en-US" sz="900" b="1" baseline="0" dirty="0">
                          <a:latin typeface="Arial" panose="020B0604020202020204" pitchFamily="34" charset="0"/>
                          <a:cs typeface="Arial" panose="020B0604020202020204" pitchFamily="34" charset="0"/>
                        </a:rPr>
                        <a:t> </a:t>
                      </a:r>
                      <a:r>
                        <a:rPr lang="en-US" sz="900" b="1" dirty="0">
                          <a:latin typeface="Arial" panose="020B0604020202020204" pitchFamily="34" charset="0"/>
                          <a:cs typeface="Arial" panose="020B0604020202020204" pitchFamily="34" charset="0"/>
                        </a:rPr>
                        <a:t>Budgeting Tool, Continuing Education, Online Admissions Application, and OBIA </a:t>
                      </a:r>
                      <a:r>
                        <a:rPr lang="en-US" sz="900" b="1" dirty="0" smtClean="0">
                          <a:latin typeface="Arial" panose="020B0604020202020204" pitchFamily="34" charset="0"/>
                          <a:cs typeface="Arial" panose="020B0604020202020204" pitchFamily="34" charset="0"/>
                        </a:rPr>
                        <a:t>solutions</a:t>
                      </a:r>
                      <a:endParaRPr lang="en-US" sz="900" b="1" dirty="0">
                        <a:latin typeface="Arial" panose="020B0604020202020204" pitchFamily="34" charset="0"/>
                        <a:cs typeface="Arial" panose="020B0604020202020204" pitchFamily="34" charset="0"/>
                      </a:endParaRPr>
                    </a:p>
                  </a:txBody>
                  <a:tcPr marL="51435" marR="51435" marT="0" marB="0" anchor="ctr"/>
                </a:tc>
                <a:tc>
                  <a:txBody>
                    <a:bodyPr/>
                    <a:lstStyle/>
                    <a:p>
                      <a:pPr marL="0" marR="0" algn="ctr" fontAlgn="ctr">
                        <a:lnSpc>
                          <a:spcPct val="100000"/>
                        </a:lnSpc>
                        <a:spcBef>
                          <a:spcPts val="0"/>
                        </a:spcBef>
                        <a:spcAft>
                          <a:spcPts val="0"/>
                        </a:spcAft>
                      </a:pPr>
                      <a:r>
                        <a:rPr lang="en-IN" sz="900" b="1" kern="1200" dirty="0">
                          <a:latin typeface="Arial" panose="020B0604020202020204" pitchFamily="34" charset="0"/>
                          <a:cs typeface="Arial" panose="020B0604020202020204" pitchFamily="34" charset="0"/>
                        </a:rPr>
                        <a:t>Budget </a:t>
                      </a:r>
                      <a:endParaRPr lang="en-US" sz="900" b="1" dirty="0">
                        <a:latin typeface="Arial" panose="020B0604020202020204" pitchFamily="34" charset="0"/>
                        <a:ea typeface="Calibri"/>
                        <a:cs typeface="Arial" panose="020B0604020202020204" pitchFamily="34" charset="0"/>
                      </a:endParaRPr>
                    </a:p>
                  </a:txBody>
                  <a:tcPr marL="8912" marR="8912" marT="6684" marB="0" anchor="ctr"/>
                </a:tc>
                <a:tc>
                  <a:txBody>
                    <a:bodyPr/>
                    <a:lstStyle/>
                    <a:p>
                      <a:pPr marL="0" algn="ctr" defTabSz="914400" rtl="0" eaLnBrk="1" latinLnBrk="0" hangingPunct="1">
                        <a:lnSpc>
                          <a:spcPct val="100000"/>
                        </a:lnSpc>
                      </a:pPr>
                      <a:r>
                        <a:rPr lang="en-US" sz="900" b="1" kern="1200" dirty="0">
                          <a:solidFill>
                            <a:schemeClr val="bg1"/>
                          </a:solidFill>
                          <a:latin typeface="Arial" panose="020B0604020202020204" pitchFamily="34" charset="0"/>
                          <a:ea typeface="+mn-ea"/>
                          <a:cs typeface="Arial" panose="020B0604020202020204" pitchFamily="34" charset="0"/>
                        </a:rPr>
                        <a:t>G</a:t>
                      </a:r>
                    </a:p>
                  </a:txBody>
                  <a:tcPr marL="8912" marR="8912" marT="6684" marB="0" anchor="ctr">
                    <a:solidFill>
                      <a:srgbClr val="00B050"/>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900" b="1" dirty="0">
                          <a:latin typeface="Arial" panose="020B0604020202020204" pitchFamily="34" charset="0"/>
                          <a:cs typeface="Arial" panose="020B0604020202020204" pitchFamily="34" charset="0"/>
                        </a:rPr>
                        <a:t>Currently tracking under budget</a:t>
                      </a: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900" b="1" baseline="0" dirty="0">
                          <a:latin typeface="Arial" panose="020B0604020202020204" pitchFamily="34" charset="0"/>
                          <a:cs typeface="Arial" panose="020B0604020202020204" pitchFamily="34" charset="0"/>
                        </a:rPr>
                        <a:t>Allotment for Gate 4 funding has been partially approved </a:t>
                      </a:r>
                      <a:r>
                        <a:rPr lang="en-US" sz="900" b="1" baseline="0" dirty="0">
                          <a:solidFill>
                            <a:schemeClr val="tx1"/>
                          </a:solidFill>
                          <a:latin typeface="Arial" panose="020B0604020202020204" pitchFamily="34" charset="0"/>
                          <a:cs typeface="Arial" panose="020B0604020202020204" pitchFamily="34" charset="0"/>
                        </a:rPr>
                        <a:t>(Partial approval with conditions per 8/30/19 OCIO letter). </a:t>
                      </a: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900" b="1" baseline="0" dirty="0" smtClean="0">
                          <a:latin typeface="Arial" panose="020B0604020202020204" pitchFamily="34" charset="0"/>
                          <a:cs typeface="Arial" panose="020B0604020202020204" pitchFamily="34" charset="0"/>
                        </a:rPr>
                        <a:t>Remaining Gate </a:t>
                      </a:r>
                      <a:r>
                        <a:rPr lang="en-US" sz="900" b="1" baseline="0" dirty="0">
                          <a:latin typeface="Arial" panose="020B0604020202020204" pitchFamily="34" charset="0"/>
                          <a:cs typeface="Arial" panose="020B0604020202020204" pitchFamily="34" charset="0"/>
                        </a:rPr>
                        <a:t>4 funding </a:t>
                      </a:r>
                      <a:r>
                        <a:rPr lang="en-US" sz="900" b="1" baseline="0" dirty="0" smtClean="0">
                          <a:latin typeface="Arial" panose="020B0604020202020204" pitchFamily="34" charset="0"/>
                          <a:cs typeface="Arial" panose="020B0604020202020204" pitchFamily="34" charset="0"/>
                        </a:rPr>
                        <a:t> in process per OCIO.</a:t>
                      </a:r>
                      <a:endParaRPr lang="en-US" sz="900" b="1" dirty="0">
                        <a:latin typeface="Arial" panose="020B0604020202020204" pitchFamily="34" charset="0"/>
                        <a:cs typeface="Arial" panose="020B0604020202020204" pitchFamily="34" charset="0"/>
                      </a:endParaRPr>
                    </a:p>
                  </a:txBody>
                  <a:tcPr marL="51435" marR="51435" marT="0" marB="0" anchor="ctr"/>
                </a:tc>
                <a:extLst>
                  <a:ext uri="{0D108BD9-81ED-4DB2-BD59-A6C34878D82A}">
                    <a16:rowId xmlns:a16="http://schemas.microsoft.com/office/drawing/2014/main" val="10002"/>
                  </a:ext>
                </a:extLst>
              </a:tr>
            </a:tbl>
          </a:graphicData>
        </a:graphic>
      </p:graphicFrame>
      <p:pic>
        <p:nvPicPr>
          <p:cNvPr id="30" name="Picture 29" descr="ctcLink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7835" y="278126"/>
            <a:ext cx="913251" cy="210482"/>
          </a:xfrm>
          <a:prstGeom prst="rect">
            <a:avLst/>
          </a:prstGeom>
        </p:spPr>
      </p:pic>
      <p:graphicFrame>
        <p:nvGraphicFramePr>
          <p:cNvPr id="12" name="Table 11">
            <a:extLst>
              <a:ext uri="{FF2B5EF4-FFF2-40B4-BE49-F238E27FC236}">
                <a16:creationId xmlns:a16="http://schemas.microsoft.com/office/drawing/2014/main" id="{0A367A00-A149-42D5-9760-FF0D831F5495}"/>
              </a:ext>
            </a:extLst>
          </p:cNvPr>
          <p:cNvGraphicFramePr>
            <a:graphicFrameLocks noGrp="1"/>
          </p:cNvGraphicFramePr>
          <p:nvPr>
            <p:extLst/>
          </p:nvPr>
        </p:nvGraphicFramePr>
        <p:xfrm>
          <a:off x="4687669" y="1980101"/>
          <a:ext cx="4188912" cy="4428659"/>
        </p:xfrm>
        <a:graphic>
          <a:graphicData uri="http://schemas.openxmlformats.org/drawingml/2006/table">
            <a:tbl>
              <a:tblPr firstRow="1" firstCol="1" bandRow="1"/>
              <a:tblGrid>
                <a:gridCol w="579275">
                  <a:extLst>
                    <a:ext uri="{9D8B030D-6E8A-4147-A177-3AD203B41FA5}">
                      <a16:colId xmlns:a16="http://schemas.microsoft.com/office/drawing/2014/main" val="34543902"/>
                    </a:ext>
                  </a:extLst>
                </a:gridCol>
                <a:gridCol w="493776">
                  <a:extLst>
                    <a:ext uri="{9D8B030D-6E8A-4147-A177-3AD203B41FA5}">
                      <a16:colId xmlns:a16="http://schemas.microsoft.com/office/drawing/2014/main" val="2087590842"/>
                    </a:ext>
                  </a:extLst>
                </a:gridCol>
                <a:gridCol w="1512494">
                  <a:extLst>
                    <a:ext uri="{9D8B030D-6E8A-4147-A177-3AD203B41FA5}">
                      <a16:colId xmlns:a16="http://schemas.microsoft.com/office/drawing/2014/main" val="1745175558"/>
                    </a:ext>
                  </a:extLst>
                </a:gridCol>
                <a:gridCol w="914400">
                  <a:extLst>
                    <a:ext uri="{9D8B030D-6E8A-4147-A177-3AD203B41FA5}">
                      <a16:colId xmlns:a16="http://schemas.microsoft.com/office/drawing/2014/main" val="2495341308"/>
                    </a:ext>
                  </a:extLst>
                </a:gridCol>
                <a:gridCol w="688967">
                  <a:extLst>
                    <a:ext uri="{9D8B030D-6E8A-4147-A177-3AD203B41FA5}">
                      <a16:colId xmlns:a16="http://schemas.microsoft.com/office/drawing/2014/main" val="2213506897"/>
                    </a:ext>
                  </a:extLst>
                </a:gridCol>
              </a:tblGrid>
              <a:tr h="368721">
                <a:tc gridSpan="5">
                  <a:txBody>
                    <a:bodyPr/>
                    <a:lstStyle/>
                    <a:p>
                      <a:pPr algn="ctr" fontAlgn="ctr"/>
                      <a:r>
                        <a:rPr lang="en-US" sz="1200" b="1" i="0" u="none" strike="noStrike" dirty="0">
                          <a:solidFill>
                            <a:srgbClr val="FFFFFF"/>
                          </a:solidFill>
                          <a:effectLst/>
                          <a:latin typeface="Arial" panose="020B0604020202020204" pitchFamily="34" charset="0"/>
                        </a:rPr>
                        <a:t>Overall Status Summary per Deployment Group</a:t>
                      </a:r>
                    </a:p>
                  </a:txBody>
                  <a:tcPr marL="9525" marR="9525" marT="9525" marB="0" anchor="ctr">
                    <a:lnL w="12700" cap="flat" cmpd="sng" algn="ctr">
                      <a:solidFill>
                        <a:srgbClr val="0071CE"/>
                      </a:solidFill>
                      <a:prstDash val="solid"/>
                      <a:round/>
                      <a:headEnd type="none" w="med" len="med"/>
                      <a:tailEnd type="none" w="med" len="med"/>
                    </a:lnL>
                    <a:lnR w="12700" cap="flat" cmpd="sng" algn="ctr">
                      <a:solidFill>
                        <a:srgbClr val="0071CE"/>
                      </a:solidFill>
                      <a:prstDash val="solid"/>
                      <a:round/>
                      <a:headEnd type="none" w="med" len="med"/>
                      <a:tailEnd type="none" w="med" len="med"/>
                    </a:lnR>
                    <a:lnT w="12700" cap="flat" cmpd="sng" algn="ctr">
                      <a:solidFill>
                        <a:srgbClr val="0071CE"/>
                      </a:solidFill>
                      <a:prstDash val="solid"/>
                      <a:round/>
                      <a:headEnd type="none" w="med" len="med"/>
                      <a:tailEnd type="none" w="med" len="med"/>
                    </a:lnT>
                    <a:lnB w="12700" cap="flat" cmpd="sng" algn="ctr">
                      <a:solidFill>
                        <a:srgbClr val="0071CE"/>
                      </a:solidFill>
                      <a:prstDash val="solid"/>
                      <a:round/>
                      <a:headEnd type="none" w="med" len="med"/>
                      <a:tailEnd type="none" w="med" len="med"/>
                    </a:lnB>
                    <a:lnTlToBr w="12700" cmpd="sng">
                      <a:noFill/>
                      <a:prstDash val="solid"/>
                    </a:lnTlToBr>
                    <a:lnBlToTr w="12700" cmpd="sng">
                      <a:noFill/>
                      <a:prstDash val="solid"/>
                    </a:lnBlToTr>
                    <a:solidFill>
                      <a:srgbClr val="0071C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67317306"/>
                  </a:ext>
                </a:extLst>
              </a:tr>
              <a:tr h="506207">
                <a:tc>
                  <a:txBody>
                    <a:bodyPr/>
                    <a:lstStyle/>
                    <a:p>
                      <a:pPr algn="ctr" rtl="0" fontAlgn="b"/>
                      <a:r>
                        <a:rPr lang="en-US" sz="900" b="1" i="0" u="none" strike="noStrike" dirty="0">
                          <a:solidFill>
                            <a:srgbClr val="000000"/>
                          </a:solidFill>
                          <a:effectLst/>
                          <a:latin typeface="Arial" panose="020B0604020202020204" pitchFamily="34" charset="0"/>
                        </a:rPr>
                        <a:t>DG#</a:t>
                      </a: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1CE"/>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9D9D9"/>
                    </a:solidFill>
                  </a:tcPr>
                </a:tc>
                <a:tc>
                  <a:txBody>
                    <a:bodyPr/>
                    <a:lstStyle/>
                    <a:p>
                      <a:pPr algn="ctr" rtl="0" fontAlgn="b"/>
                      <a:r>
                        <a:rPr lang="en-US" sz="800" b="1" i="0" u="none" strike="noStrike" dirty="0">
                          <a:solidFill>
                            <a:srgbClr val="000000"/>
                          </a:solidFill>
                          <a:effectLst/>
                          <a:latin typeface="Arial" panose="020B0604020202020204" pitchFamily="34" charset="0"/>
                        </a:rPr>
                        <a:t>PMO- Reported</a:t>
                      </a:r>
                      <a:br>
                        <a:rPr lang="en-US" sz="800" b="1" i="0" u="none" strike="noStrike" dirty="0">
                          <a:solidFill>
                            <a:srgbClr val="000000"/>
                          </a:solidFill>
                          <a:effectLst/>
                          <a:latin typeface="Arial" panose="020B0604020202020204" pitchFamily="34" charset="0"/>
                        </a:rPr>
                      </a:br>
                      <a:r>
                        <a:rPr lang="en-US" sz="800" b="1" i="0" u="none" strike="noStrike" dirty="0">
                          <a:solidFill>
                            <a:srgbClr val="000000"/>
                          </a:solidFill>
                          <a:effectLst/>
                          <a:latin typeface="Arial" panose="020B0604020202020204" pitchFamily="34" charset="0"/>
                        </a:rPr>
                        <a:t>Status</a:t>
                      </a: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1CE"/>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9D9D9"/>
                    </a:solidFill>
                  </a:tcPr>
                </a:tc>
                <a:tc>
                  <a:txBody>
                    <a:bodyPr/>
                    <a:lstStyle/>
                    <a:p>
                      <a:pPr algn="l" rtl="0" fontAlgn="b"/>
                      <a:r>
                        <a:rPr lang="en-US" sz="800" b="1" i="0" u="none" strike="noStrike" dirty="0">
                          <a:solidFill>
                            <a:srgbClr val="000000"/>
                          </a:solidFill>
                          <a:effectLst/>
                          <a:latin typeface="Arial" panose="020B0604020202020204" pitchFamily="34" charset="0"/>
                        </a:rPr>
                        <a:t>Comments</a:t>
                      </a: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1CE"/>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9D9D9"/>
                    </a:solidFill>
                  </a:tcPr>
                </a:tc>
                <a:tc>
                  <a:txBody>
                    <a:bodyPr/>
                    <a:lstStyle/>
                    <a:p>
                      <a:pPr algn="l" rtl="0" fontAlgn="b"/>
                      <a:r>
                        <a:rPr lang="en-US" sz="800" b="1" i="0" u="none" strike="noStrike" dirty="0">
                          <a:solidFill>
                            <a:srgbClr val="000000"/>
                          </a:solidFill>
                          <a:effectLst/>
                          <a:latin typeface="Arial" panose="020B0604020202020204" pitchFamily="34" charset="0"/>
                        </a:rPr>
                        <a:t>College/</a:t>
                      </a:r>
                      <a:br>
                        <a:rPr lang="en-US" sz="800" b="1" i="0" u="none" strike="noStrike" dirty="0">
                          <a:solidFill>
                            <a:srgbClr val="000000"/>
                          </a:solidFill>
                          <a:effectLst/>
                          <a:latin typeface="Arial" panose="020B0604020202020204" pitchFamily="34" charset="0"/>
                        </a:rPr>
                      </a:br>
                      <a:r>
                        <a:rPr lang="en-US" sz="800" b="1" i="0" u="none" strike="noStrike" dirty="0">
                          <a:solidFill>
                            <a:srgbClr val="000000"/>
                          </a:solidFill>
                          <a:effectLst/>
                          <a:latin typeface="Arial" panose="020B0604020202020204" pitchFamily="34" charset="0"/>
                        </a:rPr>
                        <a:t>Agency</a:t>
                      </a: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1CE"/>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9D9D9"/>
                    </a:solidFill>
                  </a:tcPr>
                </a:tc>
                <a:tc>
                  <a:txBody>
                    <a:bodyPr/>
                    <a:lstStyle/>
                    <a:p>
                      <a:pPr algn="ctr" rtl="0" fontAlgn="b"/>
                      <a:r>
                        <a:rPr lang="en-US" sz="800" b="1" i="0" u="none" strike="noStrike" dirty="0">
                          <a:solidFill>
                            <a:srgbClr val="000000"/>
                          </a:solidFill>
                          <a:effectLst/>
                          <a:latin typeface="Arial" panose="020B0604020202020204" pitchFamily="34" charset="0"/>
                        </a:rPr>
                        <a:t>Self-Reported Status</a:t>
                      </a: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1CE"/>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D9D9D9"/>
                    </a:solidFill>
                  </a:tcPr>
                </a:tc>
                <a:extLst>
                  <a:ext uri="{0D108BD9-81ED-4DB2-BD59-A6C34878D82A}">
                    <a16:rowId xmlns:a16="http://schemas.microsoft.com/office/drawing/2014/main" val="467320904"/>
                  </a:ext>
                </a:extLst>
              </a:tr>
              <a:tr h="205566">
                <a:tc rowSpan="4">
                  <a:txBody>
                    <a:bodyPr/>
                    <a:lstStyle/>
                    <a:p>
                      <a:pPr algn="ctr" rtl="0" fontAlgn="ctr"/>
                      <a:r>
                        <a:rPr lang="en-US" sz="900" b="1" i="0" u="none" strike="noStrike" dirty="0">
                          <a:solidFill>
                            <a:srgbClr val="000000"/>
                          </a:solidFill>
                          <a:effectLst/>
                          <a:latin typeface="Arial" panose="020B0604020202020204" pitchFamily="34" charset="0"/>
                        </a:rPr>
                        <a:t>DG2</a:t>
                      </a: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rowSpan="4">
                  <a:txBody>
                    <a:bodyPr/>
                    <a:lstStyle/>
                    <a:p>
                      <a:pPr algn="ctr" rtl="0" fontAlgn="ctr"/>
                      <a:r>
                        <a:rPr lang="en-US" sz="900" b="1" i="0" u="none" strike="noStrike" dirty="0">
                          <a:solidFill>
                            <a:srgbClr val="000000"/>
                          </a:solidFill>
                          <a:effectLst/>
                          <a:latin typeface="Arial" panose="020B0604020202020204" pitchFamily="34" charset="0"/>
                        </a:rPr>
                        <a:t>Y</a:t>
                      </a: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00"/>
                    </a:solidFill>
                  </a:tcPr>
                </a:tc>
                <a:tc rowSpan="4">
                  <a:txBody>
                    <a:bodyPr/>
                    <a:lstStyle/>
                    <a:p>
                      <a:pPr marL="112713" marR="0" lvl="0" indent="-112713" algn="l" defTabSz="914400" rtl="0" eaLnBrk="1" fontAlgn="b" latinLnBrk="0" hangingPunct="1">
                        <a:lnSpc>
                          <a:spcPct val="100000"/>
                        </a:lnSpc>
                        <a:spcBef>
                          <a:spcPts val="0"/>
                        </a:spcBef>
                        <a:spcAft>
                          <a:spcPts val="0"/>
                        </a:spcAft>
                        <a:buClrTx/>
                        <a:buSzTx/>
                        <a:buFont typeface="Arial" panose="020B0604020202020204" pitchFamily="34" charset="0"/>
                        <a:buChar char="•"/>
                        <a:tabLst/>
                        <a:defRPr/>
                      </a:pPr>
                      <a:r>
                        <a:rPr lang="en-US" sz="900" baseline="0" dirty="0">
                          <a:latin typeface="Arial" panose="020B0604020202020204" pitchFamily="34" charset="0"/>
                          <a:cs typeface="Arial" panose="020B0604020202020204" pitchFamily="34" charset="0"/>
                        </a:rPr>
                        <a:t>Security Production Build and Mapping late</a:t>
                      </a:r>
                    </a:p>
                    <a:p>
                      <a:pPr marL="112713" marR="0" lvl="0" indent="-112713" algn="l" defTabSz="914400" rtl="0" eaLnBrk="1" fontAlgn="b" latinLnBrk="0" hangingPunct="1">
                        <a:lnSpc>
                          <a:spcPct val="100000"/>
                        </a:lnSpc>
                        <a:spcBef>
                          <a:spcPts val="0"/>
                        </a:spcBef>
                        <a:spcAft>
                          <a:spcPts val="0"/>
                        </a:spcAft>
                        <a:buClrTx/>
                        <a:buSzTx/>
                        <a:buFont typeface="Arial" panose="020B0604020202020204" pitchFamily="34" charset="0"/>
                        <a:buChar char="•"/>
                        <a:tabLst/>
                        <a:defRPr/>
                      </a:pPr>
                      <a:r>
                        <a:rPr lang="en-US" sz="900" baseline="0" dirty="0">
                          <a:latin typeface="Arial" panose="020B0604020202020204" pitchFamily="34" charset="0"/>
                          <a:cs typeface="Arial" panose="020B0604020202020204" pitchFamily="34" charset="0"/>
                        </a:rPr>
                        <a:t>Readiness conditions of work still in progress</a:t>
                      </a:r>
                      <a:endParaRPr lang="en-US" sz="900" dirty="0">
                        <a:latin typeface="Arial" panose="020B0604020202020204" pitchFamily="34" charset="0"/>
                        <a:cs typeface="Arial" panose="020B0604020202020204" pitchFamily="34" charset="0"/>
                      </a:endParaRP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a:txBody>
                    <a:bodyPr/>
                    <a:lstStyle/>
                    <a:p>
                      <a:pPr algn="l" rtl="0" fontAlgn="ctr"/>
                      <a:r>
                        <a:rPr lang="en-US" sz="900" b="0" i="0" u="none" strike="noStrike" dirty="0">
                          <a:solidFill>
                            <a:srgbClr val="000000"/>
                          </a:solidFill>
                          <a:effectLst/>
                          <a:latin typeface="Arial" panose="020B0604020202020204" pitchFamily="34" charset="0"/>
                        </a:rPr>
                        <a:t>Clark</a:t>
                      </a: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chemeClr val="bg1"/>
                          </a:solidFill>
                          <a:effectLst/>
                          <a:latin typeface="Arial" panose="020B0604020202020204" pitchFamily="34" charset="0"/>
                        </a:rPr>
                        <a:t>G</a:t>
                      </a: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00B050"/>
                    </a:solidFill>
                  </a:tcPr>
                </a:tc>
                <a:extLst>
                  <a:ext uri="{0D108BD9-81ED-4DB2-BD59-A6C34878D82A}">
                    <a16:rowId xmlns:a16="http://schemas.microsoft.com/office/drawing/2014/main" val="1436758547"/>
                  </a:ext>
                </a:extLst>
              </a:tr>
              <a:tr h="205566">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rtl="0" fontAlgn="ctr"/>
                      <a:r>
                        <a:rPr lang="en-US" sz="900" b="0" i="0" u="none" strike="noStrike" dirty="0">
                          <a:solidFill>
                            <a:srgbClr val="000000"/>
                          </a:solidFill>
                          <a:effectLst/>
                          <a:latin typeface="Arial" panose="020B0604020202020204" pitchFamily="34" charset="0"/>
                        </a:rPr>
                        <a:t>SBCTC</a:t>
                      </a: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1" i="0" u="none" strike="noStrike" dirty="0">
                          <a:solidFill>
                            <a:schemeClr val="tx1"/>
                          </a:solidFill>
                          <a:effectLst/>
                          <a:latin typeface="Arial" panose="020B0604020202020204" pitchFamily="34" charset="0"/>
                        </a:rPr>
                        <a:t>Y</a:t>
                      </a: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00"/>
                    </a:solidFill>
                  </a:tcPr>
                </a:tc>
                <a:extLst>
                  <a:ext uri="{0D108BD9-81ED-4DB2-BD59-A6C34878D82A}">
                    <a16:rowId xmlns:a16="http://schemas.microsoft.com/office/drawing/2014/main" val="2555404372"/>
                  </a:ext>
                </a:extLst>
              </a:tr>
              <a:tr h="205566">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rtl="0" fontAlgn="ctr"/>
                      <a:r>
                        <a:rPr lang="en-US" sz="900" b="0" i="0" u="none" strike="noStrike" dirty="0">
                          <a:solidFill>
                            <a:srgbClr val="000000"/>
                          </a:solidFill>
                          <a:effectLst/>
                          <a:latin typeface="Arial" panose="020B0604020202020204" pitchFamily="34" charset="0"/>
                        </a:rPr>
                        <a:t>Spokane</a:t>
                      </a: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FFFFFF"/>
                          </a:solidFill>
                          <a:effectLst/>
                          <a:latin typeface="Arial" panose="020B0604020202020204" pitchFamily="34" charset="0"/>
                        </a:rPr>
                        <a:t>R</a:t>
                      </a: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0000"/>
                    </a:solidFill>
                  </a:tcPr>
                </a:tc>
                <a:extLst>
                  <a:ext uri="{0D108BD9-81ED-4DB2-BD59-A6C34878D82A}">
                    <a16:rowId xmlns:a16="http://schemas.microsoft.com/office/drawing/2014/main" val="3219839744"/>
                  </a:ext>
                </a:extLst>
              </a:tr>
              <a:tr h="205566">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rtl="0" fontAlgn="ctr"/>
                      <a:r>
                        <a:rPr lang="en-US" sz="900" b="0" i="0" u="none" strike="noStrike" dirty="0">
                          <a:solidFill>
                            <a:srgbClr val="000000"/>
                          </a:solidFill>
                          <a:effectLst/>
                          <a:latin typeface="Arial" panose="020B0604020202020204" pitchFamily="34" charset="0"/>
                        </a:rPr>
                        <a:t>Tacoma</a:t>
                      </a: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FFFFFF"/>
                          </a:solidFill>
                          <a:effectLst/>
                          <a:latin typeface="Arial" panose="020B0604020202020204" pitchFamily="34" charset="0"/>
                        </a:rPr>
                        <a:t>G</a:t>
                      </a: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00B050"/>
                    </a:solidFill>
                  </a:tcPr>
                </a:tc>
                <a:extLst>
                  <a:ext uri="{0D108BD9-81ED-4DB2-BD59-A6C34878D82A}">
                    <a16:rowId xmlns:a16="http://schemas.microsoft.com/office/drawing/2014/main" val="2136803988"/>
                  </a:ext>
                </a:extLst>
              </a:tr>
              <a:tr h="205566">
                <a:tc rowSpan="5">
                  <a:txBody>
                    <a:bodyPr/>
                    <a:lstStyle/>
                    <a:p>
                      <a:pPr algn="ctr" rtl="0" fontAlgn="ctr"/>
                      <a:r>
                        <a:rPr lang="en-US" sz="900" b="1" i="0" u="none" strike="noStrike" dirty="0">
                          <a:solidFill>
                            <a:srgbClr val="000000"/>
                          </a:solidFill>
                          <a:effectLst/>
                          <a:latin typeface="Arial" panose="020B0604020202020204" pitchFamily="34" charset="0"/>
                        </a:rPr>
                        <a:t>DG3</a:t>
                      </a: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rowSpan="5">
                  <a:txBody>
                    <a:bodyPr/>
                    <a:lstStyle/>
                    <a:p>
                      <a:pPr algn="ctr" rtl="0" fontAlgn="ctr"/>
                      <a:r>
                        <a:rPr lang="en-US" sz="900" b="1" i="0" u="none" strike="noStrike" dirty="0">
                          <a:solidFill>
                            <a:srgbClr val="FFFFFF"/>
                          </a:solidFill>
                          <a:effectLst/>
                          <a:latin typeface="Arial" panose="020B0604020202020204" pitchFamily="34" charset="0"/>
                        </a:rPr>
                        <a:t>G</a:t>
                      </a: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00B050"/>
                    </a:solidFill>
                  </a:tcPr>
                </a:tc>
                <a:tc rowSpan="5">
                  <a:txBody>
                    <a:bodyPr/>
                    <a:lstStyle/>
                    <a:p>
                      <a:pPr marL="112713" indent="-112713" algn="l" fontAlgn="b">
                        <a:buFont typeface="Arial" panose="020B0604020202020204" pitchFamily="34" charset="0"/>
                        <a:buChar char="•"/>
                      </a:pPr>
                      <a:r>
                        <a:rPr lang="en-US" sz="900" b="0" i="0" u="none" strike="noStrike" baseline="0" dirty="0">
                          <a:solidFill>
                            <a:srgbClr val="000000"/>
                          </a:solidFill>
                          <a:effectLst/>
                          <a:latin typeface="Arial" panose="020B0604020202020204" pitchFamily="34" charset="0"/>
                          <a:cs typeface="Arial" panose="020B0604020202020204" pitchFamily="34" charset="0"/>
                        </a:rPr>
                        <a:t>Conversion cycles have begun</a:t>
                      </a:r>
                    </a:p>
                    <a:p>
                      <a:pPr marL="112713" indent="-112713" algn="l" fontAlgn="b">
                        <a:buFont typeface="Arial" panose="020B0604020202020204" pitchFamily="34" charset="0"/>
                        <a:buChar char="•"/>
                      </a:pPr>
                      <a:r>
                        <a:rPr lang="en-US" sz="900" b="0" i="0" u="none" strike="noStrike" baseline="0" dirty="0">
                          <a:solidFill>
                            <a:srgbClr val="000000"/>
                          </a:solidFill>
                          <a:effectLst/>
                          <a:latin typeface="Arial" panose="020B0604020202020204" pitchFamily="34" charset="0"/>
                          <a:cs typeface="Arial" panose="020B0604020202020204" pitchFamily="34" charset="0"/>
                        </a:rPr>
                        <a:t>Functional Unit Testing</a:t>
                      </a:r>
                    </a:p>
                    <a:p>
                      <a:pPr marL="112713" indent="-112713" algn="l" fontAlgn="b">
                        <a:buFont typeface="Arial" panose="020B0604020202020204" pitchFamily="34" charset="0"/>
                        <a:buChar char="•"/>
                      </a:pPr>
                      <a:r>
                        <a:rPr lang="en-US" sz="900" b="0" i="0" u="none" strike="noStrike" baseline="0" dirty="0">
                          <a:solidFill>
                            <a:srgbClr val="000000"/>
                          </a:solidFill>
                          <a:effectLst/>
                          <a:latin typeface="Arial" panose="020B0604020202020204" pitchFamily="34" charset="0"/>
                          <a:cs typeface="Arial" panose="020B0604020202020204" pitchFamily="34" charset="0"/>
                        </a:rPr>
                        <a:t>Preparing for System Integration Testing</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a:txBody>
                    <a:bodyPr/>
                    <a:lstStyle/>
                    <a:p>
                      <a:pPr algn="l" fontAlgn="ctr"/>
                      <a:r>
                        <a:rPr lang="en-US" sz="900" b="0" i="0" u="none" strike="noStrike" dirty="0">
                          <a:solidFill>
                            <a:srgbClr val="000000"/>
                          </a:solidFill>
                          <a:effectLst/>
                          <a:latin typeface="Arial" panose="020B0604020202020204" pitchFamily="34" charset="0"/>
                        </a:rPr>
                        <a:t>Cascadia</a:t>
                      </a: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FFFFFF"/>
                          </a:solidFill>
                          <a:effectLst/>
                          <a:latin typeface="Arial" panose="020B0604020202020204" pitchFamily="34" charset="0"/>
                        </a:rPr>
                        <a:t>G</a:t>
                      </a: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00B050"/>
                    </a:solidFill>
                  </a:tcPr>
                </a:tc>
                <a:extLst>
                  <a:ext uri="{0D108BD9-81ED-4DB2-BD59-A6C34878D82A}">
                    <a16:rowId xmlns:a16="http://schemas.microsoft.com/office/drawing/2014/main" val="3612345174"/>
                  </a:ext>
                </a:extLst>
              </a:tr>
              <a:tr h="205566">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900" b="0" i="0" u="none" strike="noStrike" dirty="0">
                          <a:solidFill>
                            <a:srgbClr val="000000"/>
                          </a:solidFill>
                          <a:effectLst/>
                          <a:latin typeface="Arial" panose="020B0604020202020204" pitchFamily="34" charset="0"/>
                        </a:rPr>
                        <a:t>LCC</a:t>
                      </a: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FFFFFF"/>
                          </a:solidFill>
                          <a:effectLst/>
                          <a:latin typeface="Arial" panose="020B0604020202020204" pitchFamily="34" charset="0"/>
                        </a:rPr>
                        <a:t>G</a:t>
                      </a: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00B050"/>
                    </a:solidFill>
                  </a:tcPr>
                </a:tc>
                <a:extLst>
                  <a:ext uri="{0D108BD9-81ED-4DB2-BD59-A6C34878D82A}">
                    <a16:rowId xmlns:a16="http://schemas.microsoft.com/office/drawing/2014/main" val="138871317"/>
                  </a:ext>
                </a:extLst>
              </a:tr>
              <a:tr h="205566">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900" b="0" i="0" u="none" strike="noStrike" dirty="0">
                          <a:solidFill>
                            <a:srgbClr val="000000"/>
                          </a:solidFill>
                          <a:effectLst/>
                          <a:latin typeface="Arial" panose="020B0604020202020204" pitchFamily="34" charset="0"/>
                        </a:rPr>
                        <a:t>Olympic</a:t>
                      </a: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FFFFFF"/>
                          </a:solidFill>
                          <a:effectLst/>
                          <a:latin typeface="Arial" panose="020B0604020202020204" pitchFamily="34" charset="0"/>
                        </a:rPr>
                        <a:t>G</a:t>
                      </a: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00B050"/>
                    </a:solidFill>
                  </a:tcPr>
                </a:tc>
                <a:extLst>
                  <a:ext uri="{0D108BD9-81ED-4DB2-BD59-A6C34878D82A}">
                    <a16:rowId xmlns:a16="http://schemas.microsoft.com/office/drawing/2014/main" val="2555384715"/>
                  </a:ext>
                </a:extLst>
              </a:tr>
              <a:tr h="205566">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900" b="0" i="0" u="none" strike="noStrike" dirty="0">
                          <a:solidFill>
                            <a:srgbClr val="000000"/>
                          </a:solidFill>
                          <a:effectLst/>
                          <a:latin typeface="Arial" panose="020B0604020202020204" pitchFamily="34" charset="0"/>
                        </a:rPr>
                        <a:t>Peninsula</a:t>
                      </a: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FFFFFF"/>
                          </a:solidFill>
                          <a:effectLst/>
                          <a:latin typeface="Arial" panose="020B0604020202020204" pitchFamily="34" charset="0"/>
                        </a:rPr>
                        <a:t>G</a:t>
                      </a: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00B050"/>
                    </a:solidFill>
                  </a:tcPr>
                </a:tc>
                <a:extLst>
                  <a:ext uri="{0D108BD9-81ED-4DB2-BD59-A6C34878D82A}">
                    <a16:rowId xmlns:a16="http://schemas.microsoft.com/office/drawing/2014/main" val="710850099"/>
                  </a:ext>
                </a:extLst>
              </a:tr>
              <a:tr h="205566">
                <a:tc vMerge="1">
                  <a:txBody>
                    <a:bodyPr/>
                    <a:lstStyle/>
                    <a:p>
                      <a:endParaRPr lang="en-US"/>
                    </a:p>
                  </a:txBody>
                  <a:tcPr/>
                </a:tc>
                <a:tc vMerge="1">
                  <a:txBody>
                    <a:bodyPr/>
                    <a:lstStyle/>
                    <a:p>
                      <a:endParaRPr lang="en-US"/>
                    </a:p>
                  </a:txBody>
                  <a:tcPr/>
                </a:tc>
                <a:tc vMerge="1">
                  <a:txBody>
                    <a:bodyPr/>
                    <a:lstStyle/>
                    <a:p>
                      <a:endParaRPr lang="en-US" dirty="0"/>
                    </a:p>
                  </a:txBody>
                  <a:tcPr/>
                </a:tc>
                <a:tc>
                  <a:txBody>
                    <a:bodyPr/>
                    <a:lstStyle/>
                    <a:p>
                      <a:pPr algn="l" fontAlgn="ctr"/>
                      <a:r>
                        <a:rPr lang="en-US" sz="900" b="0" i="0" u="none" strike="noStrike" dirty="0">
                          <a:solidFill>
                            <a:srgbClr val="000000"/>
                          </a:solidFill>
                          <a:effectLst/>
                          <a:latin typeface="Arial" panose="020B0604020202020204" pitchFamily="34" charset="0"/>
                        </a:rPr>
                        <a:t>Pierce</a:t>
                      </a: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FFFFFF"/>
                          </a:solidFill>
                          <a:effectLst/>
                          <a:latin typeface="Arial" panose="020B0604020202020204" pitchFamily="34" charset="0"/>
                        </a:rPr>
                        <a:t>G</a:t>
                      </a: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00B050"/>
                    </a:solidFill>
                  </a:tcPr>
                </a:tc>
                <a:extLst>
                  <a:ext uri="{0D108BD9-81ED-4DB2-BD59-A6C34878D82A}">
                    <a16:rowId xmlns:a16="http://schemas.microsoft.com/office/drawing/2014/main" val="4140813163"/>
                  </a:ext>
                </a:extLst>
              </a:tr>
              <a:tr h="567879">
                <a:tc>
                  <a:txBody>
                    <a:bodyPr/>
                    <a:lstStyle/>
                    <a:p>
                      <a:pPr algn="ctr" rtl="0" fontAlgn="b"/>
                      <a:r>
                        <a:rPr lang="en-US" sz="900" b="1" i="0" u="none" strike="noStrike" dirty="0">
                          <a:solidFill>
                            <a:srgbClr val="000000"/>
                          </a:solidFill>
                          <a:effectLst/>
                          <a:latin typeface="Arial" panose="020B0604020202020204" pitchFamily="34" charset="0"/>
                        </a:rPr>
                        <a:t>DG4 </a:t>
                      </a: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FFFFFF"/>
                          </a:solidFill>
                          <a:effectLst/>
                          <a:latin typeface="Arial" panose="020B0604020202020204" pitchFamily="34" charset="0"/>
                        </a:rPr>
                        <a:t>G</a:t>
                      </a: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00B050"/>
                    </a:solidFill>
                  </a:tcPr>
                </a:tc>
                <a:tc>
                  <a:txBody>
                    <a:bodyPr/>
                    <a:lstStyle/>
                    <a:p>
                      <a:pPr marL="112713" marR="0" lvl="0" indent="-112713" algn="l" defTabSz="914400" rtl="0" eaLnBrk="1" fontAlgn="ctr" latinLnBrk="0" hangingPunct="1">
                        <a:lnSpc>
                          <a:spcPct val="100000"/>
                        </a:lnSpc>
                        <a:spcBef>
                          <a:spcPts val="0"/>
                        </a:spcBef>
                        <a:spcAft>
                          <a:spcPts val="0"/>
                        </a:spcAft>
                        <a:buClr>
                          <a:srgbClr val="000000"/>
                        </a:buClr>
                        <a:buSzPts val="900"/>
                        <a:buFont typeface="Arial" panose="020B0604020202020204" pitchFamily="34" charset="0"/>
                        <a:buChar char="•"/>
                        <a:tabLst/>
                        <a:defRPr/>
                      </a:pPr>
                      <a:r>
                        <a:rPr lang="en-US" sz="900" b="0" i="0" u="none" strike="noStrike" dirty="0">
                          <a:solidFill>
                            <a:schemeClr val="tx1"/>
                          </a:solidFill>
                          <a:effectLst/>
                          <a:latin typeface="Arial" panose="020B0604020202020204" pitchFamily="34" charset="0"/>
                          <a:cs typeface="Arial" panose="020B0604020202020204" pitchFamily="34" charset="0"/>
                        </a:rPr>
                        <a:t>College teams working on Initiation Phase</a:t>
                      </a:r>
                      <a:r>
                        <a:rPr lang="en-US" sz="900" b="0" i="0" u="none" strike="noStrike" baseline="0" dirty="0">
                          <a:solidFill>
                            <a:schemeClr val="tx1"/>
                          </a:solidFill>
                          <a:effectLst/>
                          <a:latin typeface="Arial" panose="020B0604020202020204" pitchFamily="34" charset="0"/>
                          <a:cs typeface="Arial" panose="020B0604020202020204" pitchFamily="34" charset="0"/>
                        </a:rPr>
                        <a:t> activities</a:t>
                      </a:r>
                      <a:endParaRPr lang="en-US" sz="900" dirty="0"/>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gridSpan="2">
                  <a:txBody>
                    <a:bodyPr/>
                    <a:lstStyle/>
                    <a:p>
                      <a:pPr algn="l" fontAlgn="ctr"/>
                      <a:r>
                        <a:rPr lang="en-US" sz="800" b="0" i="0" u="none" strike="noStrike" dirty="0">
                          <a:solidFill>
                            <a:srgbClr val="000000"/>
                          </a:solidFill>
                          <a:effectLst/>
                          <a:latin typeface="Arial" panose="020B0604020202020204" pitchFamily="34" charset="0"/>
                        </a:rPr>
                        <a:t>Implementation begins Nov. 2019</a:t>
                      </a:r>
                      <a:endParaRPr lang="en-US" sz="800" b="1" i="0" u="none" strike="noStrike" dirty="0">
                        <a:solidFill>
                          <a:srgbClr val="000000"/>
                        </a:solidFill>
                        <a:effectLst/>
                        <a:latin typeface="Arial" panose="020B0604020202020204" pitchFamily="34" charset="0"/>
                      </a:endParaRP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hMerge="1">
                  <a:txBody>
                    <a:bodyPr/>
                    <a:lstStyle/>
                    <a:p>
                      <a:pPr algn="ctr" fontAlgn="ctr"/>
                      <a:endParaRPr lang="en-US" sz="900" b="1" i="0" u="none" strike="noStrike" dirty="0">
                        <a:solidFill>
                          <a:srgbClr val="000000"/>
                        </a:solidFill>
                        <a:effectLst/>
                        <a:latin typeface="Arial" panose="020B0604020202020204" pitchFamily="34" charset="0"/>
                      </a:endParaRP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extLst>
                  <a:ext uri="{0D108BD9-81ED-4DB2-BD59-A6C34878D82A}">
                    <a16:rowId xmlns:a16="http://schemas.microsoft.com/office/drawing/2014/main" val="64729332"/>
                  </a:ext>
                </a:extLst>
              </a:tr>
              <a:tr h="567879">
                <a:tc>
                  <a:txBody>
                    <a:bodyPr/>
                    <a:lstStyle/>
                    <a:p>
                      <a:pPr algn="ctr" rtl="0" fontAlgn="b"/>
                      <a:r>
                        <a:rPr lang="en-US" sz="900" b="1" i="0" u="none" strike="noStrike" dirty="0">
                          <a:solidFill>
                            <a:srgbClr val="000000"/>
                          </a:solidFill>
                          <a:effectLst/>
                          <a:latin typeface="Arial" panose="020B0604020202020204" pitchFamily="34" charset="0"/>
                        </a:rPr>
                        <a:t> DG5</a:t>
                      </a: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FFFFFF"/>
                          </a:solidFill>
                          <a:effectLst/>
                          <a:latin typeface="Arial" panose="020B0604020202020204" pitchFamily="34" charset="0"/>
                        </a:rPr>
                        <a:t>G</a:t>
                      </a: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00B050"/>
                    </a:solidFill>
                  </a:tcPr>
                </a:tc>
                <a:tc>
                  <a:txBody>
                    <a:bodyPr/>
                    <a:lstStyle/>
                    <a:p>
                      <a:pPr marL="112713" marR="0" lvl="0" indent="-112713" algn="l" defTabSz="914400" rtl="0" eaLnBrk="1" fontAlgn="b"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dirty="0">
                          <a:solidFill>
                            <a:schemeClr val="tx1"/>
                          </a:solidFill>
                          <a:effectLst/>
                          <a:latin typeface="Arial" panose="020B0604020202020204" pitchFamily="34" charset="0"/>
                          <a:cs typeface="Arial" panose="020B0604020202020204" pitchFamily="34" charset="0"/>
                        </a:rPr>
                        <a:t>College teams working on Initiation Phase</a:t>
                      </a:r>
                      <a:r>
                        <a:rPr lang="en-US" sz="900" b="0" i="0" u="none" strike="noStrike" baseline="0" dirty="0">
                          <a:solidFill>
                            <a:schemeClr val="tx1"/>
                          </a:solidFill>
                          <a:effectLst/>
                          <a:latin typeface="Arial" panose="020B0604020202020204" pitchFamily="34" charset="0"/>
                          <a:cs typeface="Arial" panose="020B0604020202020204" pitchFamily="34" charset="0"/>
                        </a:rPr>
                        <a:t> activities</a:t>
                      </a:r>
                      <a:endParaRPr lang="en-US" sz="800" dirty="0"/>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grid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Arial" panose="020B0604020202020204" pitchFamily="34" charset="0"/>
                        </a:rPr>
                        <a:t>Implementation</a:t>
                      </a:r>
                      <a:r>
                        <a:rPr lang="en-US" sz="800" b="0" i="0" u="none" strike="noStrike" baseline="0" dirty="0">
                          <a:solidFill>
                            <a:srgbClr val="000000"/>
                          </a:solidFill>
                          <a:effectLst/>
                          <a:latin typeface="Arial" panose="020B0604020202020204" pitchFamily="34" charset="0"/>
                        </a:rPr>
                        <a:t> </a:t>
                      </a:r>
                      <a:r>
                        <a:rPr lang="en-US" sz="800" b="0" i="0" u="none" strike="noStrike" dirty="0">
                          <a:solidFill>
                            <a:srgbClr val="000000"/>
                          </a:solidFill>
                          <a:effectLst/>
                          <a:latin typeface="Arial" panose="020B0604020202020204" pitchFamily="34" charset="0"/>
                        </a:rPr>
                        <a:t>begins March 2020</a:t>
                      </a:r>
                      <a:endParaRPr lang="en-US" sz="800" b="1" i="0" u="none" strike="noStrike" dirty="0">
                        <a:solidFill>
                          <a:srgbClr val="000000"/>
                        </a:solidFill>
                        <a:effectLst/>
                        <a:latin typeface="Arial" panose="020B0604020202020204" pitchFamily="34" charset="0"/>
                      </a:endParaRP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hMerge="1">
                  <a:txBody>
                    <a:bodyPr/>
                    <a:lstStyle/>
                    <a:p>
                      <a:pPr algn="ctr" fontAlgn="ctr"/>
                      <a:endParaRPr lang="en-US" sz="900" b="1" i="0" u="none" strike="noStrike" dirty="0">
                        <a:solidFill>
                          <a:srgbClr val="000000"/>
                        </a:solidFill>
                        <a:effectLst/>
                        <a:latin typeface="Arial" panose="020B0604020202020204" pitchFamily="34" charset="0"/>
                      </a:endParaRP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extLst>
                  <a:ext uri="{0D108BD9-81ED-4DB2-BD59-A6C34878D82A}">
                    <a16:rowId xmlns:a16="http://schemas.microsoft.com/office/drawing/2014/main" val="1889732281"/>
                  </a:ext>
                </a:extLst>
              </a:tr>
              <a:tr h="567879">
                <a:tc>
                  <a:txBody>
                    <a:bodyPr/>
                    <a:lstStyle/>
                    <a:p>
                      <a:pPr algn="ctr" rtl="0" fontAlgn="b"/>
                      <a:r>
                        <a:rPr lang="en-US" sz="900" b="1" i="0" u="none" strike="noStrike" dirty="0">
                          <a:solidFill>
                            <a:srgbClr val="000000"/>
                          </a:solidFill>
                          <a:effectLst/>
                          <a:latin typeface="Arial" panose="020B0604020202020204" pitchFamily="34" charset="0"/>
                        </a:rPr>
                        <a:t>DG6</a:t>
                      </a: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a:txBody>
                    <a:bodyPr/>
                    <a:lstStyle/>
                    <a:p>
                      <a:pPr algn="ctr" rtl="0" fontAlgn="ctr"/>
                      <a:r>
                        <a:rPr lang="en-US" sz="900" b="1" i="0" u="none" strike="noStrike" dirty="0">
                          <a:solidFill>
                            <a:srgbClr val="FFFFFF"/>
                          </a:solidFill>
                          <a:effectLst/>
                          <a:latin typeface="Arial" panose="020B0604020202020204" pitchFamily="34" charset="0"/>
                        </a:rPr>
                        <a:t>G</a:t>
                      </a: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00B050"/>
                    </a:solidFill>
                  </a:tcPr>
                </a:tc>
                <a:tc>
                  <a:txBody>
                    <a:bodyPr/>
                    <a:lstStyle/>
                    <a:p>
                      <a:pPr marL="112713" marR="0" lvl="0" indent="-112713" algn="l" defTabSz="914400" rtl="0" eaLnBrk="1" fontAlgn="ctr" latinLnBrk="0" hangingPunct="1">
                        <a:lnSpc>
                          <a:spcPct val="100000"/>
                        </a:lnSpc>
                        <a:spcBef>
                          <a:spcPts val="0"/>
                        </a:spcBef>
                        <a:spcAft>
                          <a:spcPts val="0"/>
                        </a:spcAft>
                        <a:buClr>
                          <a:srgbClr val="000000"/>
                        </a:buClr>
                        <a:buSzPts val="900"/>
                        <a:buFont typeface="Arial" panose="020B0604020202020204" pitchFamily="34" charset="0"/>
                        <a:buChar char="•"/>
                        <a:tabLst/>
                        <a:defRPr/>
                      </a:pPr>
                      <a:r>
                        <a:rPr lang="en-US" sz="900" b="0" i="0" u="none" strike="noStrike" dirty="0">
                          <a:solidFill>
                            <a:schemeClr val="tx1"/>
                          </a:solidFill>
                          <a:effectLst/>
                          <a:latin typeface="Arial" panose="020B0604020202020204" pitchFamily="34" charset="0"/>
                          <a:cs typeface="Arial" panose="020B0604020202020204" pitchFamily="34" charset="0"/>
                        </a:rPr>
                        <a:t>College teams working on Initiation Phase</a:t>
                      </a:r>
                      <a:r>
                        <a:rPr lang="en-US" sz="900" b="0" i="0" u="none" strike="noStrike" baseline="0" dirty="0">
                          <a:solidFill>
                            <a:schemeClr val="tx1"/>
                          </a:solidFill>
                          <a:effectLst/>
                          <a:latin typeface="Arial" panose="020B0604020202020204" pitchFamily="34" charset="0"/>
                          <a:cs typeface="Arial" panose="020B0604020202020204" pitchFamily="34" charset="0"/>
                        </a:rPr>
                        <a:t> activities</a:t>
                      </a:r>
                      <a:endParaRPr lang="en-US" sz="900" dirty="0"/>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grid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Arial" panose="020B0604020202020204" pitchFamily="34" charset="0"/>
                        </a:rPr>
                        <a:t>Implementation begins Nov 2020</a:t>
                      </a:r>
                      <a:endParaRPr lang="en-US" sz="800" b="1" i="0" u="none" strike="noStrike" dirty="0">
                        <a:solidFill>
                          <a:srgbClr val="000000"/>
                        </a:solidFill>
                        <a:effectLst/>
                        <a:latin typeface="Arial" panose="020B0604020202020204" pitchFamily="34" charset="0"/>
                      </a:endParaRP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tc hMerge="1">
                  <a:txBody>
                    <a:bodyPr/>
                    <a:lstStyle/>
                    <a:p>
                      <a:pPr algn="ctr" fontAlgn="ctr"/>
                      <a:endParaRPr lang="en-US" sz="900" b="1" i="0" u="none" strike="noStrike" dirty="0">
                        <a:solidFill>
                          <a:srgbClr val="000000"/>
                        </a:solidFill>
                        <a:effectLst/>
                        <a:latin typeface="Arial" panose="020B0604020202020204" pitchFamily="34" charset="0"/>
                      </a:endParaRP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FFFFFF"/>
                    </a:solidFill>
                  </a:tcPr>
                </a:tc>
                <a:extLst>
                  <a:ext uri="{0D108BD9-81ED-4DB2-BD59-A6C34878D82A}">
                    <a16:rowId xmlns:a16="http://schemas.microsoft.com/office/drawing/2014/main" val="3148443368"/>
                  </a:ext>
                </a:extLst>
              </a:tr>
            </a:tbl>
          </a:graphicData>
        </a:graphic>
      </p:graphicFrame>
      <p:sp>
        <p:nvSpPr>
          <p:cNvPr id="14" name="Slide Number Placeholder 5">
            <a:extLst>
              <a:ext uri="{FF2B5EF4-FFF2-40B4-BE49-F238E27FC236}">
                <a16:creationId xmlns:a16="http://schemas.microsoft.com/office/drawing/2014/main" id="{E1EC3B97-ECF3-463D-A81F-62FBC2518FBD}"/>
              </a:ext>
            </a:extLst>
          </p:cNvPr>
          <p:cNvSpPr txBox="1">
            <a:spLocks/>
          </p:cNvSpPr>
          <p:nvPr/>
        </p:nvSpPr>
        <p:spPr>
          <a:xfrm>
            <a:off x="8419382" y="6533950"/>
            <a:ext cx="457199" cy="191623"/>
          </a:xfrm>
          <a:prstGeom prst="rect">
            <a:avLst/>
          </a:prstGeom>
        </p:spPr>
        <p:txBody>
          <a:bodyPr vert="horz" lIns="91440" tIns="45720" rIns="91440" bIns="45720" rtlCol="0" anchor="ctr"/>
          <a:lstStyle>
            <a:defPPr>
              <a:defRPr lang="en-US"/>
            </a:defPPr>
            <a:lvl1pPr marL="0" algn="r" defTabSz="457200" rtl="0" eaLnBrk="1" latinLnBrk="0" hangingPunct="1">
              <a:defRPr sz="11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DEE5BC03-7CE3-4FE3-BC0A-0ACCA8AC1F24}" type="slidenum">
              <a:rPr kumimoji="0" lang="en-US" sz="9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9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2" name="Slide Number Placeholder 1">
            <a:extLst>
              <a:ext uri="{FF2B5EF4-FFF2-40B4-BE49-F238E27FC236}">
                <a16:creationId xmlns:a16="http://schemas.microsoft.com/office/drawing/2014/main" id="{2FDE49E3-A600-4D22-B390-34F1BDB49E92}"/>
              </a:ext>
            </a:extLst>
          </p:cNvPr>
          <p:cNvSpPr>
            <a:spLocks noGrp="1"/>
          </p:cNvSpPr>
          <p:nvPr>
            <p:ph type="sldNum" sz="quarter" idx="12"/>
          </p:nvPr>
        </p:nvSpPr>
        <p:spPr>
          <a:xfrm>
            <a:off x="8416636" y="6538996"/>
            <a:ext cx="457199" cy="191623"/>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E5BC03-7CE3-4FE3-BC0A-0ACCA8AC1F24}" type="slidenum">
              <a:rPr kumimoji="0" lang="en-US" sz="9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9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210017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nvPr>
        </p:nvGraphicFramePr>
        <p:xfrm>
          <a:off x="285162" y="528918"/>
          <a:ext cx="8686801" cy="2348754"/>
        </p:xfrm>
        <a:graphic>
          <a:graphicData uri="http://schemas.openxmlformats.org/drawingml/2006/table">
            <a:tbl>
              <a:tblPr firstRow="1" bandRow="1">
                <a:tableStyleId>{5C22544A-7EE6-4342-B048-85BDC9FD1C3A}</a:tableStyleId>
              </a:tblPr>
              <a:tblGrid>
                <a:gridCol w="5451244">
                  <a:extLst>
                    <a:ext uri="{9D8B030D-6E8A-4147-A177-3AD203B41FA5}">
                      <a16:colId xmlns:a16="http://schemas.microsoft.com/office/drawing/2014/main" val="20001"/>
                    </a:ext>
                  </a:extLst>
                </a:gridCol>
                <a:gridCol w="3235557">
                  <a:extLst>
                    <a:ext uri="{9D8B030D-6E8A-4147-A177-3AD203B41FA5}">
                      <a16:colId xmlns:a16="http://schemas.microsoft.com/office/drawing/2014/main" val="223055074"/>
                    </a:ext>
                  </a:extLst>
                </a:gridCol>
              </a:tblGrid>
              <a:tr h="339742">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kern="1200" baseline="0" dirty="0">
                          <a:solidFill>
                            <a:schemeClr val="bg1"/>
                          </a:solidFill>
                          <a:latin typeface="+mn-lt"/>
                          <a:ea typeface="+mn-ea"/>
                          <a:cs typeface="Arial" panose="020B0604020202020204" pitchFamily="34" charset="0"/>
                        </a:rPr>
                        <a:t>DG4 Initiation Phase Completion Summary</a:t>
                      </a:r>
                      <a:endParaRPr lang="en-US" sz="1600" b="1" kern="1200" dirty="0">
                        <a:solidFill>
                          <a:schemeClr val="bg1"/>
                        </a:solidFill>
                        <a:latin typeface="+mn-lt"/>
                        <a:ea typeface="+mn-ea"/>
                        <a:cs typeface="Arial" panose="020B0604020202020204" pitchFamily="34" charset="0"/>
                      </a:endParaRPr>
                    </a:p>
                  </a:txBody>
                  <a:tcPr marL="68580" marR="68580" marT="41564" marB="41564"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solidFill>
                      <a:srgbClr val="0071CE"/>
                    </a:solidFill>
                  </a:tcPr>
                </a:tc>
                <a:tc hMerge="1">
                  <a:txBody>
                    <a:bodyPr/>
                    <a:lstStyle/>
                    <a:p>
                      <a:endParaRPr lang="en-US"/>
                    </a:p>
                  </a:txBody>
                  <a:tcPr/>
                </a:tc>
                <a:extLst>
                  <a:ext uri="{0D108BD9-81ED-4DB2-BD59-A6C34878D82A}">
                    <a16:rowId xmlns:a16="http://schemas.microsoft.com/office/drawing/2014/main" val="10000"/>
                  </a:ext>
                </a:extLst>
              </a:tr>
              <a:tr h="2009012">
                <a:tc>
                  <a:txBody>
                    <a:bodyPr/>
                    <a:lstStyle/>
                    <a:p>
                      <a:endParaRPr lang="en-US" sz="1400" b="1" kern="1200" baseline="0" dirty="0">
                        <a:solidFill>
                          <a:schemeClr val="dk1"/>
                        </a:solidFill>
                        <a:effectLst/>
                        <a:latin typeface="Arial" panose="020B0604020202020204" pitchFamily="34" charset="0"/>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100" b="1" kern="1200" baseline="0" dirty="0">
                          <a:solidFill>
                            <a:schemeClr val="dk1"/>
                          </a:solidFill>
                          <a:effectLst/>
                          <a:latin typeface="Arial" panose="020B0604020202020204" pitchFamily="34" charset="0"/>
                          <a:ea typeface="+mn-ea"/>
                          <a:cs typeface="Arial" panose="020B0604020202020204" pitchFamily="34" charset="0"/>
                        </a:rPr>
                        <a:t>Percentage of deliverables completed and tracked in Project Web App (PWA) by each college:</a:t>
                      </a:r>
                    </a:p>
                    <a:p>
                      <a:pPr marL="285750" indent="-285750">
                        <a:buFont typeface="Arial" panose="020B0604020202020204" pitchFamily="34" charset="0"/>
                        <a:buChar char="•"/>
                      </a:pPr>
                      <a:r>
                        <a:rPr lang="en-US" sz="1100" kern="1200" baseline="0" dirty="0">
                          <a:solidFill>
                            <a:schemeClr val="dk1"/>
                          </a:solidFill>
                          <a:effectLst/>
                          <a:latin typeface="Arial" panose="020B0604020202020204" pitchFamily="34" charset="0"/>
                          <a:ea typeface="+mn-ea"/>
                          <a:cs typeface="Arial" panose="020B0604020202020204" pitchFamily="34" charset="0"/>
                        </a:rPr>
                        <a:t>College Orientation &amp; Resourcing</a:t>
                      </a:r>
                    </a:p>
                    <a:p>
                      <a:pPr marL="285750" indent="-285750">
                        <a:buFont typeface="Arial" panose="020B0604020202020204" pitchFamily="34" charset="0"/>
                        <a:buChar char="•"/>
                      </a:pPr>
                      <a:r>
                        <a:rPr lang="en-US" sz="1100" kern="1200" baseline="0" dirty="0">
                          <a:solidFill>
                            <a:schemeClr val="dk1"/>
                          </a:solidFill>
                          <a:effectLst/>
                          <a:latin typeface="Arial" panose="020B0604020202020204" pitchFamily="34" charset="0"/>
                          <a:ea typeface="+mn-ea"/>
                          <a:cs typeface="Arial" panose="020B0604020202020204" pitchFamily="34" charset="0"/>
                        </a:rPr>
                        <a:t>College Project Planning (from templates)</a:t>
                      </a:r>
                    </a:p>
                    <a:p>
                      <a:pPr marL="285750" indent="-285750">
                        <a:buFont typeface="Arial" panose="020B0604020202020204" pitchFamily="34" charset="0"/>
                        <a:buChar char="•"/>
                      </a:pPr>
                      <a:r>
                        <a:rPr lang="en-US" sz="1100" kern="1200" baseline="0" dirty="0">
                          <a:solidFill>
                            <a:schemeClr val="dk1"/>
                          </a:solidFill>
                          <a:effectLst/>
                          <a:latin typeface="Arial" panose="020B0604020202020204" pitchFamily="34" charset="0"/>
                          <a:ea typeface="+mn-ea"/>
                          <a:cs typeface="Arial" panose="020B0604020202020204" pitchFamily="34" charset="0"/>
                        </a:rPr>
                        <a:t>Conduct Initial Data Cleansing</a:t>
                      </a:r>
                    </a:p>
                    <a:p>
                      <a:pPr marL="285750" indent="-285750">
                        <a:buFont typeface="Arial" panose="020B0604020202020204" pitchFamily="34" charset="0"/>
                        <a:buChar char="•"/>
                      </a:pPr>
                      <a:r>
                        <a:rPr lang="en-US" sz="1100" kern="1200" baseline="0" dirty="0">
                          <a:solidFill>
                            <a:schemeClr val="dk1"/>
                          </a:solidFill>
                          <a:effectLst/>
                          <a:latin typeface="Arial" panose="020B0604020202020204" pitchFamily="34" charset="0"/>
                          <a:ea typeface="+mn-ea"/>
                          <a:cs typeface="Arial" panose="020B0604020202020204" pitchFamily="34" charset="0"/>
                        </a:rPr>
                        <a:t>Document Current Legacy Business Processes </a:t>
                      </a:r>
                    </a:p>
                    <a:p>
                      <a:pPr marL="285750" indent="-285750">
                        <a:buFont typeface="Arial" panose="020B0604020202020204" pitchFamily="34" charset="0"/>
                        <a:buChar char="•"/>
                      </a:pPr>
                      <a:r>
                        <a:rPr lang="en-US" sz="1100" kern="1200" baseline="0" dirty="0">
                          <a:solidFill>
                            <a:schemeClr val="dk1"/>
                          </a:solidFill>
                          <a:effectLst/>
                          <a:latin typeface="Arial" panose="020B0604020202020204" pitchFamily="34" charset="0"/>
                          <a:ea typeface="+mn-ea"/>
                          <a:cs typeface="Arial" panose="020B0604020202020204" pitchFamily="34" charset="0"/>
                        </a:rPr>
                        <a:t>Supplemental Systems Analysis</a:t>
                      </a:r>
                    </a:p>
                  </a:txBody>
                  <a:tcPr>
                    <a:lnL w="12700" cap="flat" cmpd="sng" algn="ctr">
                      <a:solidFill>
                        <a:srgbClr val="0070C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2017623516"/>
                  </a:ext>
                </a:extLst>
              </a:tr>
            </a:tbl>
          </a:graphicData>
        </a:graphic>
      </p:graphicFrame>
      <p:sp>
        <p:nvSpPr>
          <p:cNvPr id="8" name="TextBox 7"/>
          <p:cNvSpPr txBox="1"/>
          <p:nvPr/>
        </p:nvSpPr>
        <p:spPr>
          <a:xfrm>
            <a:off x="282212" y="145991"/>
            <a:ext cx="8694711" cy="361894"/>
          </a:xfrm>
          <a:prstGeom prst="rect">
            <a:avLst/>
          </a:prstGeom>
          <a:solidFill>
            <a:srgbClr val="0071CE"/>
          </a:solidFill>
        </p:spPr>
        <p:txBody>
          <a:bodyPr wrap="square" rtlCol="0">
            <a:spAutoFit/>
          </a:bodyPr>
          <a:lstStyle/>
          <a:p>
            <a:pPr marL="0" marR="0" lvl="0" indent="0" algn="ctr" defTabSz="457200" rtl="0" eaLnBrk="1" fontAlgn="b" latinLnBrk="0" hangingPunct="1">
              <a:lnSpc>
                <a:spcPct val="115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rPr>
              <a:t>Deployment Group 4 Dashboard Reports – </a:t>
            </a:r>
            <a:r>
              <a:rPr kumimoji="0" lang="en-US" sz="1800" b="1"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September 16 to 27, 2019</a:t>
            </a:r>
            <a:endParaRPr kumimoji="0" lang="en-US" sz="1800" b="1" i="0" u="none" strike="noStrike" kern="1200" cap="none" spc="0" normalizeH="0" baseline="0" noProof="0" dirty="0">
              <a:ln>
                <a:noFill/>
              </a:ln>
              <a:solidFill>
                <a:prstClr val="white"/>
              </a:solidFill>
              <a:effectLst/>
              <a:uLnTx/>
              <a:uFillTx/>
              <a:latin typeface="Calibri"/>
              <a:ea typeface="Calibri"/>
              <a:cs typeface="Times New Roman"/>
            </a:endParaRPr>
          </a:p>
        </p:txBody>
      </p:sp>
      <p:sp>
        <p:nvSpPr>
          <p:cNvPr id="3" name="Slide Number Placeholder 2"/>
          <p:cNvSpPr>
            <a:spLocks noGrp="1"/>
          </p:cNvSpPr>
          <p:nvPr>
            <p:ph type="sldNum" sz="quarter" idx="12"/>
          </p:nvPr>
        </p:nvSpPr>
        <p:spPr>
          <a:xfrm>
            <a:off x="8473198" y="6566064"/>
            <a:ext cx="457199" cy="191623"/>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D515F0A-23BA-4FD6-9B05-ED7D67B84540}" type="slidenum">
              <a:rPr kumimoji="0" lang="en-US" sz="11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1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5" name="Table 4">
            <a:extLst>
              <a:ext uri="{FF2B5EF4-FFF2-40B4-BE49-F238E27FC236}">
                <a16:creationId xmlns:a16="http://schemas.microsoft.com/office/drawing/2014/main" id="{3D4C8631-1508-4D7D-B42E-C413A53DD421}"/>
              </a:ext>
            </a:extLst>
          </p:cNvPr>
          <p:cNvGraphicFramePr>
            <a:graphicFrameLocks noGrp="1"/>
          </p:cNvGraphicFramePr>
          <p:nvPr>
            <p:extLst/>
          </p:nvPr>
        </p:nvGraphicFramePr>
        <p:xfrm>
          <a:off x="274300" y="2942681"/>
          <a:ext cx="8694712" cy="358079"/>
        </p:xfrm>
        <a:graphic>
          <a:graphicData uri="http://schemas.openxmlformats.org/drawingml/2006/table">
            <a:tbl>
              <a:tblPr firstRow="1" bandRow="1">
                <a:tableStyleId>{5C22544A-7EE6-4342-B048-85BDC9FD1C3A}</a:tableStyleId>
              </a:tblPr>
              <a:tblGrid>
                <a:gridCol w="7974715">
                  <a:extLst>
                    <a:ext uri="{9D8B030D-6E8A-4147-A177-3AD203B41FA5}">
                      <a16:colId xmlns:a16="http://schemas.microsoft.com/office/drawing/2014/main" val="20001"/>
                    </a:ext>
                  </a:extLst>
                </a:gridCol>
                <a:gridCol w="323559">
                  <a:extLst>
                    <a:ext uri="{9D8B030D-6E8A-4147-A177-3AD203B41FA5}">
                      <a16:colId xmlns:a16="http://schemas.microsoft.com/office/drawing/2014/main" val="2970155127"/>
                    </a:ext>
                  </a:extLst>
                </a:gridCol>
                <a:gridCol w="396438">
                  <a:extLst>
                    <a:ext uri="{9D8B030D-6E8A-4147-A177-3AD203B41FA5}">
                      <a16:colId xmlns:a16="http://schemas.microsoft.com/office/drawing/2014/main" val="1906772724"/>
                    </a:ext>
                  </a:extLst>
                </a:gridCol>
              </a:tblGrid>
              <a:tr h="358079">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kern="1200" dirty="0">
                          <a:solidFill>
                            <a:schemeClr val="bg1"/>
                          </a:solidFill>
                          <a:latin typeface="+mn-lt"/>
                          <a:ea typeface="+mn-ea"/>
                          <a:cs typeface="Arial" panose="020B0604020202020204" pitchFamily="34" charset="0"/>
                        </a:rPr>
                        <a:t>DG4</a:t>
                      </a:r>
                      <a:r>
                        <a:rPr lang="en-US" sz="1800" b="1" kern="1200" baseline="0" dirty="0">
                          <a:solidFill>
                            <a:schemeClr val="bg1"/>
                          </a:solidFill>
                          <a:latin typeface="+mn-lt"/>
                          <a:ea typeface="+mn-ea"/>
                          <a:cs typeface="Arial" panose="020B0604020202020204" pitchFamily="34" charset="0"/>
                        </a:rPr>
                        <a:t> General </a:t>
                      </a:r>
                      <a:r>
                        <a:rPr lang="en-US" sz="1800" b="1" kern="1200" dirty="0">
                          <a:solidFill>
                            <a:schemeClr val="bg1"/>
                          </a:solidFill>
                          <a:latin typeface="+mn-lt"/>
                          <a:ea typeface="+mn-ea"/>
                          <a:cs typeface="Arial" panose="020B0604020202020204" pitchFamily="34" charset="0"/>
                        </a:rPr>
                        <a:t>Timeline</a:t>
                      </a:r>
                      <a:r>
                        <a:rPr lang="en-US" sz="1800" b="1" kern="1200" baseline="0" dirty="0">
                          <a:solidFill>
                            <a:schemeClr val="bg1"/>
                          </a:solidFill>
                          <a:latin typeface="+mn-lt"/>
                          <a:ea typeface="+mn-ea"/>
                          <a:cs typeface="Arial" panose="020B0604020202020204" pitchFamily="34" charset="0"/>
                        </a:rPr>
                        <a:t> Draft</a:t>
                      </a:r>
                      <a:endParaRPr lang="en-US" sz="1800" b="1" kern="1200" dirty="0">
                        <a:solidFill>
                          <a:schemeClr val="bg1"/>
                        </a:solidFill>
                        <a:latin typeface="+mn-lt"/>
                        <a:ea typeface="+mn-ea"/>
                        <a:cs typeface="Arial" panose="020B0604020202020204" pitchFamily="34" charset="0"/>
                      </a:endParaRPr>
                    </a:p>
                  </a:txBody>
                  <a:tcPr marL="68580" marR="68580" marT="34290" marB="3429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0071CE"/>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700" b="1" kern="1200" dirty="0">
                        <a:solidFill>
                          <a:schemeClr val="bg1"/>
                        </a:solidFill>
                        <a:latin typeface="+mn-lt"/>
                        <a:ea typeface="+mn-ea"/>
                        <a:cs typeface="Arial" panose="020B0604020202020204" pitchFamily="34" charset="0"/>
                      </a:endParaRPr>
                    </a:p>
                  </a:txBody>
                  <a:tcPr marL="68580" marR="68580" marT="34290" marB="3429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kern="1200" dirty="0">
                          <a:solidFill>
                            <a:schemeClr val="bg1"/>
                          </a:solidFill>
                          <a:latin typeface="+mn-lt"/>
                          <a:ea typeface="+mn-ea"/>
                          <a:cs typeface="+mn-cs"/>
                        </a:rPr>
                        <a:t>G</a:t>
                      </a:r>
                    </a:p>
                  </a:txBody>
                  <a:tcPr marL="68580" marR="68580" marT="34290" marB="3429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0"/>
                  </a:ext>
                </a:extLst>
              </a:tr>
            </a:tbl>
          </a:graphicData>
        </a:graphic>
      </p:graphicFrame>
      <p:graphicFrame>
        <p:nvGraphicFramePr>
          <p:cNvPr id="10" name="Table 9" descr="Remediation status chart">
            <a:extLst>
              <a:ext uri="{FF2B5EF4-FFF2-40B4-BE49-F238E27FC236}">
                <a16:creationId xmlns:a16="http://schemas.microsoft.com/office/drawing/2014/main" id="{99D5C76A-8572-4E88-BE7C-E871A2281B05}"/>
              </a:ext>
            </a:extLst>
          </p:cNvPr>
          <p:cNvGraphicFramePr>
            <a:graphicFrameLocks noGrp="1"/>
          </p:cNvGraphicFramePr>
          <p:nvPr>
            <p:extLst/>
          </p:nvPr>
        </p:nvGraphicFramePr>
        <p:xfrm>
          <a:off x="282211" y="897560"/>
          <a:ext cx="5395824" cy="1980111"/>
        </p:xfrm>
        <a:graphic>
          <a:graphicData uri="http://schemas.openxmlformats.org/drawingml/2006/table">
            <a:tbl>
              <a:tblPr firstRow="1" firstCol="1" bandRow="1"/>
              <a:tblGrid>
                <a:gridCol w="3761322">
                  <a:extLst>
                    <a:ext uri="{9D8B030D-6E8A-4147-A177-3AD203B41FA5}">
                      <a16:colId xmlns:a16="http://schemas.microsoft.com/office/drawing/2014/main" val="3538060967"/>
                    </a:ext>
                  </a:extLst>
                </a:gridCol>
                <a:gridCol w="1634502">
                  <a:extLst>
                    <a:ext uri="{9D8B030D-6E8A-4147-A177-3AD203B41FA5}">
                      <a16:colId xmlns:a16="http://schemas.microsoft.com/office/drawing/2014/main" val="988216853"/>
                    </a:ext>
                  </a:extLst>
                </a:gridCol>
              </a:tblGrid>
              <a:tr h="373961">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marR="0" lvl="0" indent="0" algn="l" defTabSz="914400" rtl="0" eaLnBrk="1" fontAlgn="b" latinLnBrk="0" hangingPunct="1">
                        <a:lnSpc>
                          <a:spcPct val="115000"/>
                        </a:lnSpc>
                        <a:spcBef>
                          <a:spcPts val="0"/>
                        </a:spcBef>
                        <a:spcAft>
                          <a:spcPts val="0"/>
                        </a:spcAft>
                        <a:buClrTx/>
                        <a:buSzTx/>
                        <a:buFont typeface="Arial" panose="020B0604020202020204" pitchFamily="34" charset="0"/>
                        <a:buNone/>
                        <a:tabLst/>
                        <a:defRPr/>
                      </a:pPr>
                      <a:r>
                        <a:rPr lang="en-US" sz="1200" kern="1200" dirty="0">
                          <a:solidFill>
                            <a:schemeClr val="bg1"/>
                          </a:solidFill>
                          <a:latin typeface="Calibri" panose="020F0502020204030204" pitchFamily="34" charset="0"/>
                          <a:cs typeface="Calibri" panose="020F0502020204030204" pitchFamily="34" charset="0"/>
                        </a:rPr>
                        <a:t>College/District</a:t>
                      </a:r>
                      <a:endParaRPr lang="en-US" sz="1200" b="1" kern="1200" dirty="0">
                        <a:solidFill>
                          <a:schemeClr val="bg1"/>
                        </a:solidFill>
                        <a:latin typeface="Calibri" panose="020F0502020204030204" pitchFamily="34" charset="0"/>
                        <a:ea typeface="Times New Roman"/>
                        <a:cs typeface="Calibri" panose="020F0502020204030204" pitchFamily="34" charset="0"/>
                      </a:endParaRPr>
                    </a:p>
                  </a:txBody>
                  <a:tcPr marL="51435" marR="51435" marT="0" marB="0" anchor="ctr">
                    <a:lnL w="9525" cap="flat" cmpd="sng" algn="ctr">
                      <a:solidFill>
                        <a:srgbClr val="003764"/>
                      </a:solidFill>
                      <a:prstDash val="solid"/>
                      <a:round/>
                      <a:headEnd type="none" w="med" len="med"/>
                      <a:tailEnd type="none" w="med" len="med"/>
                    </a:lnL>
                    <a:lnR w="9525" cap="flat" cmpd="sng" algn="ctr">
                      <a:solidFill>
                        <a:srgbClr val="003764"/>
                      </a:solidFill>
                      <a:prstDash val="solid"/>
                      <a:round/>
                      <a:headEnd type="none" w="med" len="med"/>
                      <a:tailEnd type="none" w="med" len="med"/>
                    </a:lnR>
                    <a:lnT w="9525" cap="flat" cmpd="sng" algn="ctr">
                      <a:solidFill>
                        <a:srgbClr val="003764"/>
                      </a:solidFill>
                      <a:prstDash val="solid"/>
                      <a:round/>
                      <a:headEnd type="none" w="med" len="med"/>
                      <a:tailEnd type="none" w="med" len="med"/>
                    </a:lnT>
                    <a:lnB w="9525" cap="flat" cmpd="sng" algn="ctr">
                      <a:solidFill>
                        <a:srgbClr val="003764"/>
                      </a:solidFill>
                      <a:prstDash val="solid"/>
                      <a:round/>
                      <a:headEnd type="none" w="med" len="med"/>
                      <a:tailEnd type="none" w="med" len="med"/>
                    </a:lnB>
                    <a:lnTlToBr w="12700" cmpd="sng">
                      <a:noFill/>
                      <a:prstDash val="solid"/>
                    </a:lnTlToBr>
                    <a:lnBlToTr w="12700" cmpd="sng">
                      <a:noFill/>
                      <a:prstDash val="solid"/>
                    </a:lnBlToTr>
                    <a:solidFill>
                      <a:srgbClr val="0071CE"/>
                    </a:solidFill>
                  </a:tcPr>
                </a:tc>
                <a:tc>
                  <a:txBody>
                    <a:bodyPr/>
                    <a:lstStyle/>
                    <a:p>
                      <a:pPr marL="0" marR="0" algn="ctr">
                        <a:lnSpc>
                          <a:spcPct val="107000"/>
                        </a:lnSpc>
                        <a:spcBef>
                          <a:spcPts val="0"/>
                        </a:spcBef>
                        <a:spcAft>
                          <a:spcPts val="0"/>
                        </a:spcAft>
                      </a:pPr>
                      <a:r>
                        <a:rPr lang="en-US" sz="1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As of Sept. 27, 2019</a:t>
                      </a:r>
                    </a:p>
                  </a:txBody>
                  <a:tcPr marL="51435" marR="51435" marT="0" marB="0" anchor="ctr">
                    <a:lnL w="9525" cap="flat" cmpd="sng" algn="ctr">
                      <a:solidFill>
                        <a:srgbClr val="003764"/>
                      </a:solidFill>
                      <a:prstDash val="solid"/>
                      <a:round/>
                      <a:headEnd type="none" w="med" len="med"/>
                      <a:tailEnd type="none" w="med" len="med"/>
                    </a:lnL>
                    <a:lnR w="9525" cap="flat" cmpd="sng" algn="ctr">
                      <a:solidFill>
                        <a:srgbClr val="003764"/>
                      </a:solidFill>
                      <a:prstDash val="solid"/>
                      <a:round/>
                      <a:headEnd type="none" w="med" len="med"/>
                      <a:tailEnd type="none" w="med" len="med"/>
                    </a:lnR>
                    <a:lnT w="9525" cap="flat" cmpd="sng" algn="ctr">
                      <a:solidFill>
                        <a:srgbClr val="003764"/>
                      </a:solidFill>
                      <a:prstDash val="solid"/>
                      <a:round/>
                      <a:headEnd type="none" w="med" len="med"/>
                      <a:tailEnd type="none" w="med" len="med"/>
                    </a:lnT>
                    <a:lnB w="9525" cap="flat" cmpd="sng" algn="ctr">
                      <a:solidFill>
                        <a:srgbClr val="003764"/>
                      </a:solidFill>
                      <a:prstDash val="solid"/>
                      <a:round/>
                      <a:headEnd type="none" w="med" len="med"/>
                      <a:tailEnd type="none" w="med" len="med"/>
                    </a:lnB>
                    <a:lnTlToBr w="12700" cmpd="sng">
                      <a:noFill/>
                      <a:prstDash val="solid"/>
                    </a:lnTlToBr>
                    <a:lnBlToTr w="12700" cmpd="sng">
                      <a:noFill/>
                      <a:prstDash val="solid"/>
                    </a:lnBlToTr>
                    <a:solidFill>
                      <a:srgbClr val="0071CE"/>
                    </a:solidFill>
                  </a:tcPr>
                </a:tc>
                <a:extLst>
                  <a:ext uri="{0D108BD9-81ED-4DB2-BD59-A6C34878D82A}">
                    <a16:rowId xmlns:a16="http://schemas.microsoft.com/office/drawing/2014/main" val="3688488211"/>
                  </a:ext>
                </a:extLst>
              </a:tr>
              <a:tr h="321230">
                <a:tc>
                  <a:txBody>
                    <a:bodyPr/>
                    <a:lstStyle/>
                    <a:p>
                      <a:pPr marL="0" marR="0" algn="l">
                        <a:lnSpc>
                          <a:spcPct val="100000"/>
                        </a:lnSpc>
                        <a:spcBef>
                          <a:spcPts val="0"/>
                        </a:spcBef>
                        <a:spcAft>
                          <a:spcPts val="0"/>
                        </a:spcAft>
                      </a:pPr>
                      <a:r>
                        <a:rPr lang="en-US" sz="1100" b="1" dirty="0">
                          <a:effectLst/>
                          <a:latin typeface="Arial" panose="020B0604020202020204" pitchFamily="34" charset="0"/>
                          <a:ea typeface="Calibri" panose="020F0502020204030204" pitchFamily="34" charset="0"/>
                          <a:cs typeface="Arial" panose="020B0604020202020204" pitchFamily="34" charset="0"/>
                        </a:rPr>
                        <a:t>Centralia College</a:t>
                      </a:r>
                    </a:p>
                  </a:txBody>
                  <a:tcPr marL="51435" marR="51435" marT="0" marB="0" anchor="ctr">
                    <a:lnL w="12700" cmpd="sng">
                      <a:solidFill>
                        <a:srgbClr val="2A70B8"/>
                      </a:solidFill>
                    </a:lnL>
                    <a:lnR w="12700" cap="flat" cmpd="sng" algn="ctr">
                      <a:solidFill>
                        <a:srgbClr val="2A70B8"/>
                      </a:solidFill>
                      <a:prstDash val="solid"/>
                      <a:round/>
                      <a:headEnd type="none" w="med" len="med"/>
                      <a:tailEnd type="none" w="med" len="med"/>
                    </a:lnR>
                    <a:lnT w="9525" cap="flat" cmpd="sng" algn="ctr">
                      <a:solidFill>
                        <a:srgbClr val="003764"/>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72%</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9525" cap="flat" cmpd="sng" algn="ctr">
                      <a:solidFill>
                        <a:srgbClr val="003764"/>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864258919"/>
                  </a:ext>
                </a:extLst>
              </a:tr>
              <a:tr h="321230">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indent="0" algn="l">
                        <a:buFontTx/>
                        <a:buNone/>
                      </a:pPr>
                      <a:r>
                        <a:rPr lang="en-US" sz="1100" kern="1200" dirty="0">
                          <a:solidFill>
                            <a:schemeClr val="dk1"/>
                          </a:solidFill>
                          <a:effectLst/>
                          <a:latin typeface="Arial" panose="020B0604020202020204" pitchFamily="34" charset="0"/>
                          <a:ea typeface="+mn-ea"/>
                          <a:cs typeface="Arial" panose="020B0604020202020204" pitchFamily="34" charset="0"/>
                        </a:rPr>
                        <a:t>Edmonds Community College</a:t>
                      </a:r>
                    </a:p>
                  </a:txBody>
                  <a:tcPr marL="51435" marR="51435" marT="0" marB="0" anchor="ctr">
                    <a:lnL w="12700" cmpd="sng">
                      <a:solidFill>
                        <a:srgbClr val="2A70B8"/>
                      </a:solidFill>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mpd="sng">
                      <a:solidFill>
                        <a:srgbClr val="2A70B8"/>
                      </a:solidFill>
                    </a:lnB>
                    <a:lnTlToBr w="12700" cmpd="sng">
                      <a:noFill/>
                      <a:prstDash val="solid"/>
                    </a:lnTlToBr>
                    <a:lnBlToTr w="12700" cmpd="sng">
                      <a:noFill/>
                      <a:prstDash val="solid"/>
                    </a:lnBlToTr>
                    <a:solidFill>
                      <a:schemeClr val="bg1">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74%</a:t>
                      </a: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chemeClr val="bg1">
                        <a:alpha val="20000"/>
                      </a:schemeClr>
                    </a:solidFill>
                  </a:tcPr>
                </a:tc>
                <a:extLst>
                  <a:ext uri="{0D108BD9-81ED-4DB2-BD59-A6C34878D82A}">
                    <a16:rowId xmlns:a16="http://schemas.microsoft.com/office/drawing/2014/main" val="2779009113"/>
                  </a:ext>
                </a:extLst>
              </a:tr>
              <a:tr h="321230">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marR="0" algn="l">
                        <a:lnSpc>
                          <a:spcPct val="100000"/>
                        </a:lnSpc>
                        <a:spcBef>
                          <a:spcPts val="0"/>
                        </a:spcBef>
                        <a:spcAft>
                          <a:spcPts val="0"/>
                        </a:spcAft>
                      </a:pPr>
                      <a:r>
                        <a:rPr lang="en-US" sz="1100" kern="1200" dirty="0">
                          <a:solidFill>
                            <a:schemeClr val="dk1"/>
                          </a:solidFill>
                          <a:effectLst/>
                          <a:latin typeface="Arial" panose="020B0604020202020204" pitchFamily="34" charset="0"/>
                          <a:ea typeface="+mn-ea"/>
                          <a:cs typeface="Arial" panose="020B0604020202020204" pitchFamily="34" charset="0"/>
                        </a:rPr>
                        <a:t>Highline College</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mpd="sng">
                      <a:solidFill>
                        <a:srgbClr val="2A70B8"/>
                      </a:solidFill>
                    </a:lnL>
                    <a:lnR w="12700" cmpd="sng">
                      <a:solidFill>
                        <a:srgbClr val="2A70B8"/>
                      </a:solidFill>
                    </a:lnR>
                    <a:lnT w="12700" cmpd="sng">
                      <a:solidFill>
                        <a:srgbClr val="2A70B8"/>
                      </a:solidFill>
                    </a:lnT>
                    <a:lnB w="12700" cmpd="sng">
                      <a:solidFill>
                        <a:srgbClr val="2A70B8"/>
                      </a:solidFill>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strike="noStrike" dirty="0">
                          <a:effectLst/>
                          <a:latin typeface="Arial" panose="020B0604020202020204" pitchFamily="34" charset="0"/>
                          <a:ea typeface="Calibri" panose="020F0502020204030204" pitchFamily="34" charset="0"/>
                          <a:cs typeface="Arial" panose="020B0604020202020204" pitchFamily="34" charset="0"/>
                        </a:rPr>
                        <a:t>64%</a:t>
                      </a: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399483409"/>
                  </a:ext>
                </a:extLst>
              </a:tr>
              <a:tr h="321230">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indent="0" algn="l">
                        <a:buFontTx/>
                        <a:buNone/>
                      </a:pPr>
                      <a:r>
                        <a:rPr lang="en-US" sz="1100" kern="1200" dirty="0">
                          <a:solidFill>
                            <a:schemeClr val="dk1"/>
                          </a:solidFill>
                          <a:effectLst/>
                          <a:latin typeface="Arial" panose="020B0604020202020204" pitchFamily="34" charset="0"/>
                          <a:ea typeface="+mn-ea"/>
                          <a:cs typeface="Arial" panose="020B0604020202020204" pitchFamily="34" charset="0"/>
                        </a:rPr>
                        <a:t>Seattle Colleges (3)</a:t>
                      </a:r>
                    </a:p>
                  </a:txBody>
                  <a:tcPr marL="51435" marR="51435" marT="0" marB="0" anchor="ctr">
                    <a:lnL w="12700" cmpd="sng">
                      <a:solidFill>
                        <a:srgbClr val="2A70B8"/>
                      </a:solidFill>
                    </a:lnL>
                    <a:lnR w="12700" cmpd="sng">
                      <a:solidFill>
                        <a:srgbClr val="2A70B8"/>
                      </a:solidFill>
                    </a:lnR>
                    <a:lnT w="12700" cmpd="sng">
                      <a:solidFill>
                        <a:srgbClr val="2A70B8"/>
                      </a:solidFill>
                    </a:lnT>
                    <a:lnB w="12700" cmpd="sng">
                      <a:solidFill>
                        <a:srgbClr val="2A70B8"/>
                      </a:solidFill>
                    </a:lnB>
                    <a:lnTlToBr w="12700" cmpd="sng">
                      <a:noFill/>
                      <a:prstDash val="solid"/>
                    </a:lnTlToBr>
                    <a:lnBlToTr w="12700" cmpd="sng">
                      <a:noFill/>
                      <a:prstDash val="solid"/>
                    </a:lnBlToTr>
                    <a:solidFill>
                      <a:schemeClr val="bg1">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100" kern="1200" dirty="0" smtClean="0">
                          <a:solidFill>
                            <a:schemeClr val="dk1"/>
                          </a:solidFill>
                          <a:effectLst/>
                          <a:latin typeface="Arial" panose="020B0604020202020204" pitchFamily="34" charset="0"/>
                          <a:ea typeface="+mn-ea"/>
                          <a:cs typeface="Arial" panose="020B0604020202020204" pitchFamily="34" charset="0"/>
                        </a:rPr>
                        <a:t>63%</a:t>
                      </a:r>
                      <a:endParaRPr lang="en-US" sz="1100" kern="1200" dirty="0">
                        <a:solidFill>
                          <a:schemeClr val="dk1"/>
                        </a:solidFill>
                        <a:effectLst/>
                        <a:latin typeface="Arial" panose="020B0604020202020204" pitchFamily="34" charset="0"/>
                        <a:ea typeface="+mn-ea"/>
                        <a:cs typeface="Arial" panose="020B0604020202020204" pitchFamily="34" charset="0"/>
                      </a:endParaRP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chemeClr val="bg1">
                        <a:alpha val="20000"/>
                      </a:schemeClr>
                    </a:solidFill>
                  </a:tcPr>
                </a:tc>
                <a:extLst>
                  <a:ext uri="{0D108BD9-81ED-4DB2-BD59-A6C34878D82A}">
                    <a16:rowId xmlns:a16="http://schemas.microsoft.com/office/drawing/2014/main" val="2663665800"/>
                  </a:ext>
                </a:extLst>
              </a:tr>
              <a:tr h="321230">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indent="0" algn="l">
                        <a:buFontTx/>
                        <a:buNone/>
                      </a:pPr>
                      <a:r>
                        <a:rPr lang="en-US" sz="1100" kern="1200" dirty="0">
                          <a:solidFill>
                            <a:schemeClr val="dk1"/>
                          </a:solidFill>
                          <a:effectLst/>
                          <a:latin typeface="Arial" panose="020B0604020202020204" pitchFamily="34" charset="0"/>
                          <a:ea typeface="+mn-ea"/>
                          <a:cs typeface="Arial" panose="020B0604020202020204" pitchFamily="34" charset="0"/>
                        </a:rPr>
                        <a:t>Wenatchee Valley College</a:t>
                      </a:r>
                      <a:endParaRPr lang="en-US" sz="1100" kern="1200" baseline="0" dirty="0">
                        <a:solidFill>
                          <a:schemeClr val="dk1"/>
                        </a:solidFill>
                        <a:effectLst/>
                        <a:latin typeface="Arial" panose="020B0604020202020204" pitchFamily="34" charset="0"/>
                        <a:ea typeface="+mn-ea"/>
                        <a:cs typeface="Arial" panose="020B0604020202020204" pitchFamily="34" charset="0"/>
                      </a:endParaRPr>
                    </a:p>
                  </a:txBody>
                  <a:tcPr marL="51435" marR="51435" marT="0" marB="0" anchor="ctr">
                    <a:lnL w="12700" cmpd="sng">
                      <a:solidFill>
                        <a:srgbClr val="2A70B8"/>
                      </a:solidFill>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mpd="sng">
                      <a:solidFill>
                        <a:srgbClr val="2A70B8"/>
                      </a:solidFill>
                    </a:lnB>
                    <a:lnTlToBr w="12700" cmpd="sng">
                      <a:noFill/>
                      <a:prstDash val="solid"/>
                    </a:lnTlToBr>
                    <a:lnBlToTr w="12700" cmpd="sng">
                      <a:noFill/>
                      <a:prstDash val="solid"/>
                    </a:lnBlToTr>
                    <a:solidFill>
                      <a:srgbClr val="2A70B8">
                        <a:alpha val="2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effectLst/>
                          <a:latin typeface="Arial" panose="020B0604020202020204" pitchFamily="34" charset="0"/>
                          <a:ea typeface="Calibri" panose="020F0502020204030204" pitchFamily="34" charset="0"/>
                          <a:cs typeface="Arial" panose="020B0604020202020204" pitchFamily="34" charset="0"/>
                        </a:rPr>
                        <a:t>70%</a:t>
                      </a: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mpd="sng">
                      <a:solidFill>
                        <a:srgbClr val="2A70B8"/>
                      </a:solidFill>
                    </a:lnB>
                    <a:lnTlToBr w="12700" cmpd="sng">
                      <a:noFill/>
                      <a:prstDash val="solid"/>
                    </a:lnTlToBr>
                    <a:lnBlToTr w="12700" cmpd="sng">
                      <a:noFill/>
                      <a:prstDash val="solid"/>
                    </a:lnBlToTr>
                    <a:solidFill>
                      <a:srgbClr val="2A70B8">
                        <a:alpha val="20000"/>
                      </a:srgbClr>
                    </a:solidFill>
                  </a:tcPr>
                </a:tc>
                <a:extLst>
                  <a:ext uri="{0D108BD9-81ED-4DB2-BD59-A6C34878D82A}">
                    <a16:rowId xmlns:a16="http://schemas.microsoft.com/office/drawing/2014/main" val="3643303923"/>
                  </a:ext>
                </a:extLst>
              </a:tr>
            </a:tbl>
          </a:graphicData>
        </a:graphic>
      </p:graphicFrame>
      <p:pic>
        <p:nvPicPr>
          <p:cNvPr id="7" name="Picture 6">
            <a:extLst>
              <a:ext uri="{FF2B5EF4-FFF2-40B4-BE49-F238E27FC236}">
                <a16:creationId xmlns:a16="http://schemas.microsoft.com/office/drawing/2014/main" id="{3D209D2F-CCB5-475C-A7FE-B9DECB38DFD8}"/>
              </a:ext>
            </a:extLst>
          </p:cNvPr>
          <p:cNvPicPr>
            <a:picLocks noChangeAspect="1"/>
          </p:cNvPicPr>
          <p:nvPr/>
        </p:nvPicPr>
        <p:blipFill rotWithShape="1">
          <a:blip r:embed="rId3">
            <a:clrChange>
              <a:clrFrom>
                <a:srgbClr val="FFFFFF"/>
              </a:clrFrom>
              <a:clrTo>
                <a:srgbClr val="FFFFFF">
                  <a:alpha val="0"/>
                </a:srgbClr>
              </a:clrTo>
            </a:clrChange>
          </a:blip>
          <a:srcRect t="5992"/>
          <a:stretch/>
        </p:blipFill>
        <p:spPr>
          <a:xfrm>
            <a:off x="235685" y="3300761"/>
            <a:ext cx="8873835" cy="3557240"/>
          </a:xfrm>
          <a:prstGeom prst="rect">
            <a:avLst/>
          </a:prstGeom>
        </p:spPr>
      </p:pic>
    </p:spTree>
    <p:extLst>
      <p:ext uri="{BB962C8B-B14F-4D97-AF65-F5344CB8AC3E}">
        <p14:creationId xmlns:p14="http://schemas.microsoft.com/office/powerpoint/2010/main" val="11907420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nvPr>
        </p:nvGraphicFramePr>
        <p:xfrm>
          <a:off x="291511" y="545159"/>
          <a:ext cx="8683572" cy="3299872"/>
        </p:xfrm>
        <a:graphic>
          <a:graphicData uri="http://schemas.openxmlformats.org/drawingml/2006/table">
            <a:tbl>
              <a:tblPr firstRow="1" bandRow="1">
                <a:tableStyleId>{5C22544A-7EE6-4342-B048-85BDC9FD1C3A}</a:tableStyleId>
              </a:tblPr>
              <a:tblGrid>
                <a:gridCol w="5449218">
                  <a:extLst>
                    <a:ext uri="{9D8B030D-6E8A-4147-A177-3AD203B41FA5}">
                      <a16:colId xmlns:a16="http://schemas.microsoft.com/office/drawing/2014/main" val="20001"/>
                    </a:ext>
                  </a:extLst>
                </a:gridCol>
                <a:gridCol w="3234354">
                  <a:extLst>
                    <a:ext uri="{9D8B030D-6E8A-4147-A177-3AD203B41FA5}">
                      <a16:colId xmlns:a16="http://schemas.microsoft.com/office/drawing/2014/main" val="223055074"/>
                    </a:ext>
                  </a:extLst>
                </a:gridCol>
              </a:tblGrid>
              <a:tr h="359927">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kern="1200" baseline="0" dirty="0">
                          <a:solidFill>
                            <a:schemeClr val="bg1"/>
                          </a:solidFill>
                          <a:latin typeface="+mn-lt"/>
                          <a:ea typeface="+mn-ea"/>
                          <a:cs typeface="Arial" panose="020B0604020202020204" pitchFamily="34" charset="0"/>
                        </a:rPr>
                        <a:t>DG5 Initiation Phase Completion Summary </a:t>
                      </a:r>
                      <a:endParaRPr lang="en-US" sz="1800" b="1" kern="1200" dirty="0">
                        <a:solidFill>
                          <a:srgbClr val="FF0000"/>
                        </a:solidFill>
                        <a:latin typeface="+mn-lt"/>
                        <a:ea typeface="+mn-ea"/>
                        <a:cs typeface="Arial" panose="020B0604020202020204" pitchFamily="34" charset="0"/>
                      </a:endParaRPr>
                    </a:p>
                  </a:txBody>
                  <a:tcPr marL="68580" marR="68580" marT="41564" marB="41564"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solidFill>
                      <a:srgbClr val="0071CE"/>
                    </a:solidFill>
                  </a:tcPr>
                </a:tc>
                <a:tc hMerge="1">
                  <a:txBody>
                    <a:bodyPr/>
                    <a:lstStyle/>
                    <a:p>
                      <a:endParaRPr lang="en-US"/>
                    </a:p>
                  </a:txBody>
                  <a:tcPr/>
                </a:tc>
                <a:extLst>
                  <a:ext uri="{0D108BD9-81ED-4DB2-BD59-A6C34878D82A}">
                    <a16:rowId xmlns:a16="http://schemas.microsoft.com/office/drawing/2014/main" val="10000"/>
                  </a:ext>
                </a:extLst>
              </a:tr>
              <a:tr h="2939945">
                <a:tc>
                  <a:txBody>
                    <a:bodyPr/>
                    <a:lstStyle/>
                    <a:p>
                      <a:endParaRPr lang="en-US" sz="1400" b="1" kern="1200" baseline="0" dirty="0">
                        <a:solidFill>
                          <a:schemeClr val="dk1"/>
                        </a:solidFill>
                        <a:effectLst/>
                        <a:latin typeface="Arial" panose="020B0604020202020204" pitchFamily="34" charset="0"/>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b="1" kern="1200" baseline="0" dirty="0">
                        <a:solidFill>
                          <a:schemeClr val="dk1"/>
                        </a:solidFill>
                        <a:effectLst/>
                        <a:latin typeface="Arial" panose="020B0604020202020204" pitchFamily="34" charset="0"/>
                        <a:ea typeface="+mn-ea"/>
                        <a:cs typeface="Arial" panose="020B0604020202020204" pitchFamily="34" charset="0"/>
                      </a:endParaRPr>
                    </a:p>
                    <a:p>
                      <a:r>
                        <a:rPr lang="en-US" sz="1200" b="1" kern="1200" baseline="0" dirty="0">
                          <a:solidFill>
                            <a:schemeClr val="dk1"/>
                          </a:solidFill>
                          <a:effectLst/>
                          <a:latin typeface="Arial" panose="020B0604020202020204" pitchFamily="34" charset="0"/>
                          <a:ea typeface="+mn-ea"/>
                          <a:cs typeface="Arial" panose="020B0604020202020204" pitchFamily="34" charset="0"/>
                        </a:rPr>
                        <a:t>Percentage of deliverables completed and tracked in Project Web App (PWA) by each college:</a:t>
                      </a:r>
                    </a:p>
                    <a:p>
                      <a:pPr marL="285750" indent="-285750">
                        <a:buFont typeface="Arial" panose="020B0604020202020204" pitchFamily="34" charset="0"/>
                        <a:buChar char="•"/>
                      </a:pPr>
                      <a:endParaRPr lang="en-US" sz="1200" kern="1200" baseline="0" dirty="0">
                        <a:solidFill>
                          <a:schemeClr val="dk1"/>
                        </a:solidFill>
                        <a:effectLst/>
                        <a:latin typeface="Arial" panose="020B0604020202020204" pitchFamily="34" charset="0"/>
                        <a:ea typeface="+mn-ea"/>
                        <a:cs typeface="Arial" panose="020B0604020202020204" pitchFamily="34" charset="0"/>
                      </a:endParaRPr>
                    </a:p>
                    <a:p>
                      <a:pPr marL="285750" indent="-285750">
                        <a:buFont typeface="Arial" panose="020B0604020202020204" pitchFamily="34" charset="0"/>
                        <a:buChar char="•"/>
                      </a:pPr>
                      <a:r>
                        <a:rPr lang="en-US" sz="1200" kern="1200" baseline="0" dirty="0">
                          <a:solidFill>
                            <a:schemeClr val="dk1"/>
                          </a:solidFill>
                          <a:effectLst/>
                          <a:latin typeface="Arial" panose="020B0604020202020204" pitchFamily="34" charset="0"/>
                          <a:ea typeface="+mn-ea"/>
                          <a:cs typeface="Arial" panose="020B0604020202020204" pitchFamily="34" charset="0"/>
                        </a:rPr>
                        <a:t>College Orientation &amp; Resourcing</a:t>
                      </a:r>
                    </a:p>
                    <a:p>
                      <a:pPr marL="285750" indent="-285750">
                        <a:buFont typeface="Arial" panose="020B0604020202020204" pitchFamily="34" charset="0"/>
                        <a:buChar char="•"/>
                      </a:pPr>
                      <a:r>
                        <a:rPr lang="en-US" sz="1200" kern="1200" baseline="0" dirty="0">
                          <a:solidFill>
                            <a:schemeClr val="dk1"/>
                          </a:solidFill>
                          <a:effectLst/>
                          <a:latin typeface="Arial" panose="020B0604020202020204" pitchFamily="34" charset="0"/>
                          <a:ea typeface="+mn-ea"/>
                          <a:cs typeface="Arial" panose="020B0604020202020204" pitchFamily="34" charset="0"/>
                        </a:rPr>
                        <a:t>College Project Planning (from templates)</a:t>
                      </a:r>
                    </a:p>
                    <a:p>
                      <a:pPr marL="285750" indent="-285750">
                        <a:buFont typeface="Arial" panose="020B0604020202020204" pitchFamily="34" charset="0"/>
                        <a:buChar char="•"/>
                      </a:pPr>
                      <a:r>
                        <a:rPr lang="en-US" sz="1200" kern="1200" baseline="0" dirty="0">
                          <a:solidFill>
                            <a:schemeClr val="dk1"/>
                          </a:solidFill>
                          <a:effectLst/>
                          <a:latin typeface="Arial" panose="020B0604020202020204" pitchFamily="34" charset="0"/>
                          <a:ea typeface="+mn-ea"/>
                          <a:cs typeface="Arial" panose="020B0604020202020204" pitchFamily="34" charset="0"/>
                        </a:rPr>
                        <a:t>Conduct Initial Data Cleansing</a:t>
                      </a:r>
                    </a:p>
                    <a:p>
                      <a:pPr marL="285750" indent="-285750">
                        <a:buFont typeface="Arial" panose="020B0604020202020204" pitchFamily="34" charset="0"/>
                        <a:buChar char="•"/>
                      </a:pPr>
                      <a:r>
                        <a:rPr lang="en-US" sz="1200" kern="1200" baseline="0" dirty="0">
                          <a:solidFill>
                            <a:schemeClr val="dk1"/>
                          </a:solidFill>
                          <a:effectLst/>
                          <a:latin typeface="Arial" panose="020B0604020202020204" pitchFamily="34" charset="0"/>
                          <a:ea typeface="+mn-ea"/>
                          <a:cs typeface="Arial" panose="020B0604020202020204" pitchFamily="34" charset="0"/>
                        </a:rPr>
                        <a:t>Document Current Legacy Business Processes </a:t>
                      </a:r>
                    </a:p>
                    <a:p>
                      <a:pPr marL="285750" indent="-285750">
                        <a:buFont typeface="Arial" panose="020B0604020202020204" pitchFamily="34" charset="0"/>
                        <a:buChar char="•"/>
                      </a:pPr>
                      <a:r>
                        <a:rPr lang="en-US" sz="1200" kern="1200" baseline="0" dirty="0">
                          <a:solidFill>
                            <a:schemeClr val="dk1"/>
                          </a:solidFill>
                          <a:effectLst/>
                          <a:latin typeface="Arial" panose="020B0604020202020204" pitchFamily="34" charset="0"/>
                          <a:ea typeface="+mn-ea"/>
                          <a:cs typeface="Arial" panose="020B0604020202020204" pitchFamily="34" charset="0"/>
                        </a:rPr>
                        <a:t>Supplemental Systems Analysis</a:t>
                      </a:r>
                    </a:p>
                    <a:p>
                      <a:pPr marL="285750" indent="-285750">
                        <a:buFont typeface="Arial" panose="020B0604020202020204" pitchFamily="34" charset="0"/>
                        <a:buChar char="•"/>
                      </a:pPr>
                      <a:endParaRPr lang="en-US" sz="1200" kern="1200" baseline="0" dirty="0">
                        <a:solidFill>
                          <a:schemeClr val="dk1"/>
                        </a:solidFill>
                        <a:effectLst/>
                        <a:latin typeface="Arial" panose="020B0604020202020204" pitchFamily="34" charset="0"/>
                        <a:ea typeface="+mn-ea"/>
                        <a:cs typeface="Arial" panose="020B0604020202020204" pitchFamily="34" charset="0"/>
                      </a:endParaRPr>
                    </a:p>
                    <a:p>
                      <a:pPr marL="0" indent="0">
                        <a:buFont typeface="Arial" panose="020B0604020202020204" pitchFamily="34" charset="0"/>
                        <a:buNone/>
                      </a:pPr>
                      <a:endParaRPr lang="en-US" sz="1200" kern="1200" baseline="0" dirty="0">
                        <a:solidFill>
                          <a:schemeClr val="dk1"/>
                        </a:solidFill>
                        <a:effectLst/>
                        <a:latin typeface="Arial" panose="020B0604020202020204" pitchFamily="34" charset="0"/>
                        <a:ea typeface="+mn-ea"/>
                        <a:cs typeface="Arial" panose="020B0604020202020204" pitchFamily="34" charset="0"/>
                      </a:endParaRPr>
                    </a:p>
                  </a:txBody>
                  <a:tcPr>
                    <a:lnL w="12700" cap="flat" cmpd="sng" algn="ctr">
                      <a:solidFill>
                        <a:srgbClr val="0070C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2017623516"/>
                  </a:ext>
                </a:extLst>
              </a:tr>
            </a:tbl>
          </a:graphicData>
        </a:graphic>
      </p:graphicFrame>
      <p:sp>
        <p:nvSpPr>
          <p:cNvPr id="8" name="TextBox 7"/>
          <p:cNvSpPr txBox="1"/>
          <p:nvPr/>
        </p:nvSpPr>
        <p:spPr>
          <a:xfrm>
            <a:off x="282212" y="145991"/>
            <a:ext cx="8694711" cy="361894"/>
          </a:xfrm>
          <a:prstGeom prst="rect">
            <a:avLst/>
          </a:prstGeom>
          <a:solidFill>
            <a:srgbClr val="0071CE"/>
          </a:solidFill>
        </p:spPr>
        <p:txBody>
          <a:bodyPr wrap="square" rtlCol="0">
            <a:spAutoFit/>
          </a:bodyPr>
          <a:lstStyle/>
          <a:p>
            <a:pPr marL="0" marR="0" lvl="0" indent="0" algn="ctr" defTabSz="457200" rtl="0" eaLnBrk="1" fontAlgn="b" latinLnBrk="0" hangingPunct="1">
              <a:lnSpc>
                <a:spcPct val="115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rPr>
              <a:t>Deployment Group 5 Dashboard Reports – </a:t>
            </a:r>
            <a:r>
              <a:rPr kumimoji="0" lang="en-US" sz="1800" b="1"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September 16 to 27, 2019</a:t>
            </a:r>
            <a:endParaRPr kumimoji="0" lang="en-US" sz="1800" b="1" i="0" u="none" strike="noStrike" kern="1200" cap="none" spc="0" normalizeH="0" baseline="0" noProof="0" dirty="0">
              <a:ln>
                <a:noFill/>
              </a:ln>
              <a:solidFill>
                <a:prstClr val="white"/>
              </a:solidFill>
              <a:effectLst/>
              <a:uLnTx/>
              <a:uFillTx/>
              <a:latin typeface="Calibri"/>
              <a:ea typeface="Calibri"/>
              <a:cs typeface="Times New Roman"/>
            </a:endParaRPr>
          </a:p>
        </p:txBody>
      </p:sp>
      <p:graphicFrame>
        <p:nvGraphicFramePr>
          <p:cNvPr id="5" name="Table 4">
            <a:extLst>
              <a:ext uri="{FF2B5EF4-FFF2-40B4-BE49-F238E27FC236}">
                <a16:creationId xmlns:a16="http://schemas.microsoft.com/office/drawing/2014/main" id="{3D4C8631-1508-4D7D-B42E-C413A53DD421}"/>
              </a:ext>
            </a:extLst>
          </p:cNvPr>
          <p:cNvGraphicFramePr>
            <a:graphicFrameLocks noGrp="1"/>
          </p:cNvGraphicFramePr>
          <p:nvPr>
            <p:extLst/>
          </p:nvPr>
        </p:nvGraphicFramePr>
        <p:xfrm>
          <a:off x="272461" y="3925745"/>
          <a:ext cx="8702622" cy="342900"/>
        </p:xfrm>
        <a:graphic>
          <a:graphicData uri="http://schemas.openxmlformats.org/drawingml/2006/table">
            <a:tbl>
              <a:tblPr firstRow="1" bandRow="1">
                <a:tableStyleId>{5C22544A-7EE6-4342-B048-85BDC9FD1C3A}</a:tableStyleId>
              </a:tblPr>
              <a:tblGrid>
                <a:gridCol w="7981970">
                  <a:extLst>
                    <a:ext uri="{9D8B030D-6E8A-4147-A177-3AD203B41FA5}">
                      <a16:colId xmlns:a16="http://schemas.microsoft.com/office/drawing/2014/main" val="20001"/>
                    </a:ext>
                  </a:extLst>
                </a:gridCol>
                <a:gridCol w="323853">
                  <a:extLst>
                    <a:ext uri="{9D8B030D-6E8A-4147-A177-3AD203B41FA5}">
                      <a16:colId xmlns:a16="http://schemas.microsoft.com/office/drawing/2014/main" val="2970155127"/>
                    </a:ext>
                  </a:extLst>
                </a:gridCol>
                <a:gridCol w="396799">
                  <a:extLst>
                    <a:ext uri="{9D8B030D-6E8A-4147-A177-3AD203B41FA5}">
                      <a16:colId xmlns:a16="http://schemas.microsoft.com/office/drawing/2014/main" val="1906772724"/>
                    </a:ext>
                  </a:extLst>
                </a:gridCol>
              </a:tblGrid>
              <a:tr h="315210">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kern="1200" dirty="0">
                          <a:solidFill>
                            <a:schemeClr val="bg1"/>
                          </a:solidFill>
                          <a:latin typeface="+mn-lt"/>
                          <a:ea typeface="+mn-ea"/>
                          <a:cs typeface="Arial" panose="020B0604020202020204" pitchFamily="34" charset="0"/>
                        </a:rPr>
                        <a:t>DG5</a:t>
                      </a:r>
                      <a:r>
                        <a:rPr lang="en-US" sz="1800" b="1" kern="1200" baseline="0" dirty="0">
                          <a:solidFill>
                            <a:schemeClr val="bg1"/>
                          </a:solidFill>
                          <a:latin typeface="+mn-lt"/>
                          <a:ea typeface="+mn-ea"/>
                          <a:cs typeface="Arial" panose="020B0604020202020204" pitchFamily="34" charset="0"/>
                        </a:rPr>
                        <a:t> Pre-Implementation and General </a:t>
                      </a:r>
                      <a:r>
                        <a:rPr lang="en-US" sz="1800" b="1" kern="1200" dirty="0">
                          <a:solidFill>
                            <a:schemeClr val="bg1"/>
                          </a:solidFill>
                          <a:latin typeface="+mn-lt"/>
                          <a:ea typeface="+mn-ea"/>
                          <a:cs typeface="Arial" panose="020B0604020202020204" pitchFamily="34" charset="0"/>
                        </a:rPr>
                        <a:t>Timeline</a:t>
                      </a:r>
                      <a:r>
                        <a:rPr lang="en-US" sz="1800" b="1" kern="1200" baseline="0" dirty="0">
                          <a:solidFill>
                            <a:schemeClr val="bg1"/>
                          </a:solidFill>
                          <a:latin typeface="+mn-lt"/>
                          <a:ea typeface="+mn-ea"/>
                          <a:cs typeface="Arial" panose="020B0604020202020204" pitchFamily="34" charset="0"/>
                        </a:rPr>
                        <a:t> </a:t>
                      </a:r>
                      <a:endParaRPr lang="en-US" sz="1800" b="1" kern="1200" dirty="0">
                        <a:solidFill>
                          <a:schemeClr val="bg1"/>
                        </a:solidFill>
                        <a:latin typeface="+mn-lt"/>
                        <a:ea typeface="+mn-ea"/>
                        <a:cs typeface="Arial" panose="020B0604020202020204" pitchFamily="34" charset="0"/>
                      </a:endParaRPr>
                    </a:p>
                  </a:txBody>
                  <a:tcPr marL="68580" marR="68580" marT="34290" marB="3429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0071CE"/>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700" b="1" kern="1200" dirty="0">
                        <a:solidFill>
                          <a:schemeClr val="bg1"/>
                        </a:solidFill>
                        <a:latin typeface="+mn-lt"/>
                        <a:ea typeface="+mn-ea"/>
                        <a:cs typeface="Arial" panose="020B0604020202020204" pitchFamily="34" charset="0"/>
                      </a:endParaRPr>
                    </a:p>
                  </a:txBody>
                  <a:tcPr marL="68580" marR="68580" marT="34290" marB="3429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kern="1200" dirty="0">
                          <a:solidFill>
                            <a:schemeClr val="bg1"/>
                          </a:solidFill>
                          <a:latin typeface="+mn-lt"/>
                          <a:ea typeface="+mn-ea"/>
                          <a:cs typeface="+mn-cs"/>
                        </a:rPr>
                        <a:t>G</a:t>
                      </a:r>
                    </a:p>
                  </a:txBody>
                  <a:tcPr marL="68580" marR="68580" marT="34290" marB="3429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0"/>
                  </a:ext>
                </a:extLst>
              </a:tr>
            </a:tbl>
          </a:graphicData>
        </a:graphic>
      </p:graphicFrame>
      <p:graphicFrame>
        <p:nvGraphicFramePr>
          <p:cNvPr id="10" name="Table 9" descr="Remediation status chart">
            <a:extLst>
              <a:ext uri="{FF2B5EF4-FFF2-40B4-BE49-F238E27FC236}">
                <a16:creationId xmlns:a16="http://schemas.microsoft.com/office/drawing/2014/main" id="{99D5C76A-8572-4E88-BE7C-E871A2281B05}"/>
              </a:ext>
            </a:extLst>
          </p:cNvPr>
          <p:cNvGraphicFramePr>
            <a:graphicFrameLocks noGrp="1"/>
          </p:cNvGraphicFramePr>
          <p:nvPr>
            <p:extLst/>
          </p:nvPr>
        </p:nvGraphicFramePr>
        <p:xfrm>
          <a:off x="291511" y="939799"/>
          <a:ext cx="5395825" cy="2905231"/>
        </p:xfrm>
        <a:graphic>
          <a:graphicData uri="http://schemas.openxmlformats.org/drawingml/2006/table">
            <a:tbl>
              <a:tblPr firstRow="1" firstCol="1" bandRow="1"/>
              <a:tblGrid>
                <a:gridCol w="2646379">
                  <a:extLst>
                    <a:ext uri="{9D8B030D-6E8A-4147-A177-3AD203B41FA5}">
                      <a16:colId xmlns:a16="http://schemas.microsoft.com/office/drawing/2014/main" val="3538060967"/>
                    </a:ext>
                  </a:extLst>
                </a:gridCol>
                <a:gridCol w="1374723">
                  <a:extLst>
                    <a:ext uri="{9D8B030D-6E8A-4147-A177-3AD203B41FA5}">
                      <a16:colId xmlns:a16="http://schemas.microsoft.com/office/drawing/2014/main" val="988216853"/>
                    </a:ext>
                  </a:extLst>
                </a:gridCol>
                <a:gridCol w="1374723">
                  <a:extLst>
                    <a:ext uri="{9D8B030D-6E8A-4147-A177-3AD203B41FA5}">
                      <a16:colId xmlns:a16="http://schemas.microsoft.com/office/drawing/2014/main" val="4079982414"/>
                    </a:ext>
                  </a:extLst>
                </a:gridCol>
              </a:tblGrid>
              <a:tr h="413111">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marR="0" lvl="0" indent="0" algn="l" defTabSz="914400" rtl="0" eaLnBrk="1" fontAlgn="b" latinLnBrk="0" hangingPunct="1">
                        <a:lnSpc>
                          <a:spcPct val="115000"/>
                        </a:lnSpc>
                        <a:spcBef>
                          <a:spcPts val="0"/>
                        </a:spcBef>
                        <a:spcAft>
                          <a:spcPts val="0"/>
                        </a:spcAft>
                        <a:buClrTx/>
                        <a:buSzTx/>
                        <a:buFont typeface="Arial" panose="020B0604020202020204" pitchFamily="34" charset="0"/>
                        <a:buNone/>
                        <a:tabLst/>
                        <a:defRPr/>
                      </a:pPr>
                      <a:r>
                        <a:rPr lang="en-US" sz="1200" kern="1200" dirty="0">
                          <a:solidFill>
                            <a:schemeClr val="bg1"/>
                          </a:solidFill>
                          <a:latin typeface="Calibri" panose="020F0502020204030204" pitchFamily="34" charset="0"/>
                          <a:cs typeface="Calibri" panose="020F0502020204030204" pitchFamily="34" charset="0"/>
                        </a:rPr>
                        <a:t>College/District</a:t>
                      </a:r>
                      <a:endParaRPr lang="en-US" sz="1200" b="1" kern="1200" dirty="0">
                        <a:solidFill>
                          <a:schemeClr val="bg1"/>
                        </a:solidFill>
                        <a:latin typeface="Calibri" panose="020F0502020204030204" pitchFamily="34" charset="0"/>
                        <a:ea typeface="Times New Roman"/>
                        <a:cs typeface="Calibri" panose="020F0502020204030204" pitchFamily="34" charset="0"/>
                      </a:endParaRPr>
                    </a:p>
                  </a:txBody>
                  <a:tcPr marL="51435" marR="51435" marT="0" marB="0" anchor="ctr">
                    <a:lnL w="9525" cap="flat" cmpd="sng" algn="ctr">
                      <a:solidFill>
                        <a:srgbClr val="003764"/>
                      </a:solidFill>
                      <a:prstDash val="solid"/>
                      <a:round/>
                      <a:headEnd type="none" w="med" len="med"/>
                      <a:tailEnd type="none" w="med" len="med"/>
                    </a:lnL>
                    <a:lnR w="9525" cap="flat" cmpd="sng" algn="ctr">
                      <a:solidFill>
                        <a:srgbClr val="003764"/>
                      </a:solidFill>
                      <a:prstDash val="solid"/>
                      <a:round/>
                      <a:headEnd type="none" w="med" len="med"/>
                      <a:tailEnd type="none" w="med" len="med"/>
                    </a:lnR>
                    <a:lnT w="9525" cap="flat" cmpd="sng" algn="ctr">
                      <a:solidFill>
                        <a:srgbClr val="003764"/>
                      </a:solidFill>
                      <a:prstDash val="solid"/>
                      <a:round/>
                      <a:headEnd type="none" w="med" len="med"/>
                      <a:tailEnd type="none" w="med" len="med"/>
                    </a:lnT>
                    <a:lnB w="9525" cap="flat" cmpd="sng" algn="ctr">
                      <a:solidFill>
                        <a:srgbClr val="003764"/>
                      </a:solidFill>
                      <a:prstDash val="solid"/>
                      <a:round/>
                      <a:headEnd type="none" w="med" len="med"/>
                      <a:tailEnd type="none" w="med" len="med"/>
                    </a:lnB>
                    <a:lnTlToBr w="12700" cmpd="sng">
                      <a:noFill/>
                      <a:prstDash val="solid"/>
                    </a:lnTlToBr>
                    <a:lnBlToTr w="12700" cmpd="sng">
                      <a:noFill/>
                      <a:prstDash val="solid"/>
                    </a:lnBlToTr>
                    <a:solidFill>
                      <a:srgbClr val="0071CE"/>
                    </a:solidFill>
                  </a:tcPr>
                </a:tc>
                <a:tc>
                  <a:txBody>
                    <a:bodyPr/>
                    <a:lstStyle/>
                    <a:p>
                      <a:pPr marL="0" marR="0" algn="ctr">
                        <a:lnSpc>
                          <a:spcPct val="107000"/>
                        </a:lnSpc>
                        <a:spcBef>
                          <a:spcPts val="0"/>
                        </a:spcBef>
                        <a:spcAft>
                          <a:spcPts val="0"/>
                        </a:spcAft>
                      </a:pPr>
                      <a:r>
                        <a:rPr lang="en-US" sz="1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As of </a:t>
                      </a:r>
                      <a:endParaRPr lang="en-US" sz="1200" b="1" baseline="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0" marR="0" algn="ctr">
                        <a:lnSpc>
                          <a:spcPct val="107000"/>
                        </a:lnSpc>
                        <a:spcBef>
                          <a:spcPts val="0"/>
                        </a:spcBef>
                        <a:spcAft>
                          <a:spcPts val="0"/>
                        </a:spcAft>
                      </a:pPr>
                      <a:r>
                        <a:rPr lang="en-US" sz="1200" b="1" baseline="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Sept. 27, 2019</a:t>
                      </a:r>
                      <a:endParaRPr lang="en-US" sz="12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51435" marR="51435" marT="0" marB="0" anchor="ctr">
                    <a:lnL w="9525" cap="flat" cmpd="sng" algn="ctr">
                      <a:solidFill>
                        <a:srgbClr val="003764"/>
                      </a:solidFill>
                      <a:prstDash val="solid"/>
                      <a:round/>
                      <a:headEnd type="none" w="med" len="med"/>
                      <a:tailEnd type="none" w="med" len="med"/>
                    </a:lnL>
                    <a:lnR w="9525" cap="flat" cmpd="sng" algn="ctr">
                      <a:solidFill>
                        <a:srgbClr val="003764"/>
                      </a:solidFill>
                      <a:prstDash val="solid"/>
                      <a:round/>
                      <a:headEnd type="none" w="med" len="med"/>
                      <a:tailEnd type="none" w="med" len="med"/>
                    </a:lnR>
                    <a:lnT w="9525" cap="flat" cmpd="sng" algn="ctr">
                      <a:solidFill>
                        <a:srgbClr val="003764"/>
                      </a:solidFill>
                      <a:prstDash val="solid"/>
                      <a:round/>
                      <a:headEnd type="none" w="med" len="med"/>
                      <a:tailEnd type="none" w="med" len="med"/>
                    </a:lnT>
                    <a:lnB w="9525" cap="flat" cmpd="sng" algn="ctr">
                      <a:solidFill>
                        <a:srgbClr val="003764"/>
                      </a:solidFill>
                      <a:prstDash val="solid"/>
                      <a:round/>
                      <a:headEnd type="none" w="med" len="med"/>
                      <a:tailEnd type="none" w="med" len="med"/>
                    </a:lnB>
                    <a:lnTlToBr w="12700" cmpd="sng">
                      <a:noFill/>
                      <a:prstDash val="solid"/>
                    </a:lnTlToBr>
                    <a:lnBlToTr w="12700" cmpd="sng">
                      <a:noFill/>
                      <a:prstDash val="solid"/>
                    </a:lnBlToTr>
                    <a:solidFill>
                      <a:srgbClr val="0071CE"/>
                    </a:solidFill>
                  </a:tcPr>
                </a:tc>
                <a:tc>
                  <a:txBody>
                    <a:bodyPr/>
                    <a:lstStyle/>
                    <a:p>
                      <a:pPr marL="0" marR="0" algn="ctr">
                        <a:lnSpc>
                          <a:spcPct val="107000"/>
                        </a:lnSpc>
                        <a:spcBef>
                          <a:spcPts val="0"/>
                        </a:spcBef>
                        <a:spcAft>
                          <a:spcPts val="0"/>
                        </a:spcAft>
                      </a:pPr>
                      <a:r>
                        <a:rPr lang="en-US" sz="1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Target Percentage</a:t>
                      </a:r>
                      <a:r>
                        <a:rPr lang="en-US" sz="1200" b="1" baseline="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for  Sept. 2019</a:t>
                      </a:r>
                      <a:endParaRPr lang="en-US" sz="12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51435" marR="51435" marT="0" marB="0" anchor="ctr">
                    <a:lnL w="9525" cap="flat" cmpd="sng" algn="ctr">
                      <a:solidFill>
                        <a:srgbClr val="003764"/>
                      </a:solidFill>
                      <a:prstDash val="solid"/>
                      <a:round/>
                      <a:headEnd type="none" w="med" len="med"/>
                      <a:tailEnd type="none" w="med" len="med"/>
                    </a:lnL>
                    <a:lnR w="9525" cap="flat" cmpd="sng" algn="ctr">
                      <a:solidFill>
                        <a:srgbClr val="003764"/>
                      </a:solidFill>
                      <a:prstDash val="solid"/>
                      <a:round/>
                      <a:headEnd type="none" w="med" len="med"/>
                      <a:tailEnd type="none" w="med" len="med"/>
                    </a:lnR>
                    <a:lnT w="9525" cap="flat" cmpd="sng" algn="ctr">
                      <a:solidFill>
                        <a:srgbClr val="003764"/>
                      </a:solidFill>
                      <a:prstDash val="solid"/>
                      <a:round/>
                      <a:headEnd type="none" w="med" len="med"/>
                      <a:tailEnd type="none" w="med" len="med"/>
                    </a:lnT>
                    <a:lnB w="9525" cap="flat" cmpd="sng" algn="ctr">
                      <a:solidFill>
                        <a:srgbClr val="003764"/>
                      </a:solidFill>
                      <a:prstDash val="solid"/>
                      <a:round/>
                      <a:headEnd type="none" w="med" len="med"/>
                      <a:tailEnd type="none" w="med" len="med"/>
                    </a:lnB>
                    <a:lnTlToBr w="12700" cmpd="sng">
                      <a:noFill/>
                      <a:prstDash val="solid"/>
                    </a:lnTlToBr>
                    <a:lnBlToTr w="12700" cmpd="sng">
                      <a:noFill/>
                      <a:prstDash val="solid"/>
                    </a:lnBlToTr>
                    <a:solidFill>
                      <a:srgbClr val="0071CE"/>
                    </a:solidFill>
                  </a:tcPr>
                </a:tc>
                <a:extLst>
                  <a:ext uri="{0D108BD9-81ED-4DB2-BD59-A6C34878D82A}">
                    <a16:rowId xmlns:a16="http://schemas.microsoft.com/office/drawing/2014/main" val="3688488211"/>
                  </a:ext>
                </a:extLst>
              </a:tr>
              <a:tr h="311515">
                <a:tc>
                  <a:txBody>
                    <a:bodyPr/>
                    <a:lstStyle/>
                    <a:p>
                      <a:pPr marL="0" marR="0" algn="l">
                        <a:lnSpc>
                          <a:spcPct val="100000"/>
                        </a:lnSpc>
                        <a:spcBef>
                          <a:spcPts val="0"/>
                        </a:spcBef>
                        <a:spcAft>
                          <a:spcPts val="0"/>
                        </a:spcAft>
                      </a:pPr>
                      <a:r>
                        <a:rPr lang="en-US" sz="1100" b="1" dirty="0">
                          <a:effectLst/>
                          <a:latin typeface="Arial" panose="020B0604020202020204" pitchFamily="34" charset="0"/>
                          <a:ea typeface="Calibri" panose="020F0502020204030204" pitchFamily="34" charset="0"/>
                          <a:cs typeface="Arial" panose="020B0604020202020204" pitchFamily="34" charset="0"/>
                        </a:rPr>
                        <a:t>Bellevue College</a:t>
                      </a:r>
                    </a:p>
                  </a:txBody>
                  <a:tcPr marL="51435" marR="51435" marT="0" marB="0" anchor="ctr">
                    <a:lnL w="12700" cmpd="sng">
                      <a:solidFill>
                        <a:srgbClr val="2A70B8"/>
                      </a:solidFill>
                    </a:lnL>
                    <a:lnR w="12700" cap="flat" cmpd="sng" algn="ctr">
                      <a:solidFill>
                        <a:srgbClr val="2A70B8"/>
                      </a:solidFill>
                      <a:prstDash val="solid"/>
                      <a:round/>
                      <a:headEnd type="none" w="med" len="med"/>
                      <a:tailEnd type="none" w="med" len="med"/>
                    </a:lnR>
                    <a:lnT w="9525" cap="flat" cmpd="sng" algn="ctr">
                      <a:solidFill>
                        <a:srgbClr val="003764"/>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rgbClr val="2A70B8">
                        <a:alpha val="2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effectLst/>
                          <a:latin typeface="Arial"/>
                          <a:ea typeface="Calibri" panose="020F0502020204030204" pitchFamily="34" charset="0"/>
                          <a:cs typeface="Arial"/>
                        </a:rPr>
                        <a:t>22%</a:t>
                      </a:r>
                      <a:endParaRPr lang="en-US" sz="1100" b="0" dirty="0">
                        <a:solidFill>
                          <a:schemeClr val="tx1"/>
                        </a:solidFill>
                        <a:effectLst/>
                        <a:latin typeface="Arial"/>
                        <a:ea typeface="Calibri" panose="020F0502020204030204" pitchFamily="34" charset="0"/>
                        <a:cs typeface="Arial"/>
                      </a:endParaRP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9525" cap="flat" cmpd="sng" algn="ctr">
                      <a:solidFill>
                        <a:srgbClr val="003764"/>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55%</a:t>
                      </a: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9525" cap="flat" cmpd="sng" algn="ctr">
                      <a:solidFill>
                        <a:srgbClr val="003764"/>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864258919"/>
                  </a:ext>
                </a:extLst>
              </a:tr>
              <a:tr h="311515">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indent="0" algn="l">
                        <a:buFontTx/>
                        <a:buNone/>
                      </a:pPr>
                      <a:r>
                        <a:rPr lang="en-US" sz="1100" kern="1200" dirty="0">
                          <a:solidFill>
                            <a:schemeClr val="dk1"/>
                          </a:solidFill>
                          <a:effectLst/>
                          <a:latin typeface="Arial" panose="020B0604020202020204" pitchFamily="34" charset="0"/>
                          <a:ea typeface="+mn-ea"/>
                          <a:cs typeface="Arial" panose="020B0604020202020204" pitchFamily="34" charset="0"/>
                        </a:rPr>
                        <a:t>Bellingham Technical College</a:t>
                      </a:r>
                    </a:p>
                  </a:txBody>
                  <a:tcPr marL="51435" marR="51435" marT="0" marB="0" anchor="ctr">
                    <a:lnL w="12700" cmpd="sng">
                      <a:solidFill>
                        <a:srgbClr val="2A70B8"/>
                      </a:solidFill>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mpd="sng">
                      <a:solidFill>
                        <a:srgbClr val="2A70B8"/>
                      </a:solidFill>
                    </a:lnB>
                    <a:lnTlToBr w="12700" cmpd="sng">
                      <a:noFill/>
                      <a:prstDash val="solid"/>
                    </a:lnTlToBr>
                    <a:lnBlToTr w="12700" cmpd="sng">
                      <a:noFill/>
                      <a:prstDash val="solid"/>
                    </a:lnBlToTr>
                    <a:solidFill>
                      <a:schemeClr val="bg1">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effectLst/>
                          <a:latin typeface="Arial"/>
                          <a:ea typeface="Calibri" panose="020F0502020204030204" pitchFamily="34" charset="0"/>
                          <a:cs typeface="Arial"/>
                        </a:rPr>
                        <a:t>32%</a:t>
                      </a:r>
                      <a:endParaRPr lang="en-US" sz="1100" b="0" dirty="0">
                        <a:solidFill>
                          <a:schemeClr val="tx1"/>
                        </a:solidFill>
                        <a:effectLst/>
                        <a:latin typeface="Arial"/>
                        <a:ea typeface="Calibri" panose="020F0502020204030204" pitchFamily="34" charset="0"/>
                        <a:cs typeface="Arial"/>
                      </a:endParaRP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chemeClr val="bg1">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55%</a:t>
                      </a: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chemeClr val="bg1">
                        <a:alpha val="20000"/>
                      </a:schemeClr>
                    </a:solidFill>
                  </a:tcPr>
                </a:tc>
                <a:extLst>
                  <a:ext uri="{0D108BD9-81ED-4DB2-BD59-A6C34878D82A}">
                    <a16:rowId xmlns:a16="http://schemas.microsoft.com/office/drawing/2014/main" val="2779009113"/>
                  </a:ext>
                </a:extLst>
              </a:tr>
              <a:tr h="311515">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marR="0" algn="l">
                        <a:lnSpc>
                          <a:spcPct val="100000"/>
                        </a:lnSpc>
                        <a:spcBef>
                          <a:spcPts val="0"/>
                        </a:spcBef>
                        <a:spcAft>
                          <a:spcPts val="0"/>
                        </a:spcAft>
                      </a:pPr>
                      <a:r>
                        <a:rPr lang="en-US" sz="1100" kern="1200" dirty="0">
                          <a:solidFill>
                            <a:schemeClr val="dk1"/>
                          </a:solidFill>
                          <a:effectLst/>
                          <a:latin typeface="Arial" panose="020B0604020202020204" pitchFamily="34" charset="0"/>
                          <a:ea typeface="+mn-ea"/>
                          <a:cs typeface="Arial" panose="020B0604020202020204" pitchFamily="34" charset="0"/>
                        </a:rPr>
                        <a:t>Big Bend Community College</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mpd="sng">
                      <a:solidFill>
                        <a:srgbClr val="2A70B8"/>
                      </a:solidFill>
                    </a:lnL>
                    <a:lnR w="12700" cmpd="sng">
                      <a:solidFill>
                        <a:srgbClr val="2A70B8"/>
                      </a:solidFill>
                    </a:lnR>
                    <a:lnT w="12700" cmpd="sng">
                      <a:solidFill>
                        <a:srgbClr val="2A70B8"/>
                      </a:solidFill>
                    </a:lnT>
                    <a:lnB w="12700" cmpd="sng">
                      <a:solidFill>
                        <a:srgbClr val="2A70B8"/>
                      </a:solidFill>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effectLst/>
                          <a:latin typeface="Arial"/>
                          <a:ea typeface="Calibri" panose="020F0502020204030204" pitchFamily="34" charset="0"/>
                          <a:cs typeface="Arial"/>
                        </a:rPr>
                        <a:t>28%</a:t>
                      </a:r>
                      <a:endParaRPr lang="en-US" sz="1100" b="0" dirty="0">
                        <a:solidFill>
                          <a:schemeClr val="tx1"/>
                        </a:solidFill>
                        <a:effectLst/>
                        <a:latin typeface="Arial"/>
                        <a:ea typeface="Calibri" panose="020F0502020204030204" pitchFamily="34" charset="0"/>
                        <a:cs typeface="Arial"/>
                      </a:endParaRP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55%</a:t>
                      </a: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399483409"/>
                  </a:ext>
                </a:extLst>
              </a:tr>
              <a:tr h="311515">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indent="0" algn="l">
                        <a:buFontTx/>
                        <a:buNone/>
                      </a:pPr>
                      <a:r>
                        <a:rPr lang="en-US" sz="1100" kern="1200" dirty="0">
                          <a:solidFill>
                            <a:schemeClr val="dk1"/>
                          </a:solidFill>
                          <a:effectLst/>
                          <a:latin typeface="Arial" panose="020B0604020202020204" pitchFamily="34" charset="0"/>
                          <a:ea typeface="+mn-ea"/>
                          <a:cs typeface="Arial" panose="020B0604020202020204" pitchFamily="34" charset="0"/>
                        </a:rPr>
                        <a:t>Everett Community College</a:t>
                      </a:r>
                    </a:p>
                  </a:txBody>
                  <a:tcPr marL="51435" marR="51435" marT="0" marB="0" anchor="ctr">
                    <a:lnL w="12700" cmpd="sng">
                      <a:solidFill>
                        <a:srgbClr val="2A70B8"/>
                      </a:solidFill>
                    </a:lnL>
                    <a:lnR w="12700" cmpd="sng">
                      <a:solidFill>
                        <a:srgbClr val="2A70B8"/>
                      </a:solidFill>
                    </a:lnR>
                    <a:lnT w="12700" cmpd="sng">
                      <a:solidFill>
                        <a:srgbClr val="2A70B8"/>
                      </a:solidFill>
                    </a:lnT>
                    <a:lnB w="12700" cmpd="sng">
                      <a:solidFill>
                        <a:srgbClr val="2A70B8"/>
                      </a:solidFill>
                    </a:lnB>
                    <a:lnTlToBr w="12700" cmpd="sng">
                      <a:noFill/>
                      <a:prstDash val="solid"/>
                    </a:lnTlToBr>
                    <a:lnBlToTr w="12700" cmpd="sng">
                      <a:noFill/>
                      <a:prstDash val="solid"/>
                    </a:lnBlToTr>
                    <a:solidFill>
                      <a:schemeClr val="bg1">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effectLst/>
                          <a:latin typeface="Arial"/>
                          <a:ea typeface="Calibri" panose="020F0502020204030204" pitchFamily="34" charset="0"/>
                          <a:cs typeface="Arial"/>
                        </a:rPr>
                        <a:t>34%</a:t>
                      </a:r>
                      <a:endParaRPr lang="en-US" sz="1100" b="0" dirty="0">
                        <a:solidFill>
                          <a:schemeClr val="tx1"/>
                        </a:solidFill>
                        <a:effectLst/>
                        <a:latin typeface="Arial"/>
                        <a:ea typeface="Calibri" panose="020F0502020204030204" pitchFamily="34" charset="0"/>
                        <a:cs typeface="Arial"/>
                      </a:endParaRP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chemeClr val="bg1">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55%</a:t>
                      </a: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chemeClr val="bg1">
                        <a:alpha val="20000"/>
                      </a:schemeClr>
                    </a:solidFill>
                  </a:tcPr>
                </a:tc>
                <a:extLst>
                  <a:ext uri="{0D108BD9-81ED-4DB2-BD59-A6C34878D82A}">
                    <a16:rowId xmlns:a16="http://schemas.microsoft.com/office/drawing/2014/main" val="2663665800"/>
                  </a:ext>
                </a:extLst>
              </a:tr>
              <a:tr h="311515">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indent="0" algn="l">
                        <a:buFontTx/>
                        <a:buNone/>
                      </a:pPr>
                      <a:r>
                        <a:rPr lang="en-US" sz="1100" kern="1200" dirty="0">
                          <a:solidFill>
                            <a:schemeClr val="dk1"/>
                          </a:solidFill>
                          <a:effectLst/>
                          <a:latin typeface="Arial" panose="020B0604020202020204" pitchFamily="34" charset="0"/>
                          <a:ea typeface="+mn-ea"/>
                          <a:cs typeface="Arial" panose="020B0604020202020204" pitchFamily="34" charset="0"/>
                        </a:rPr>
                        <a:t>Grays Harbor College</a:t>
                      </a:r>
                      <a:endParaRPr lang="en-US" sz="1100" kern="1200" baseline="0" dirty="0">
                        <a:solidFill>
                          <a:schemeClr val="dk1"/>
                        </a:solidFill>
                        <a:effectLst/>
                        <a:latin typeface="Arial" panose="020B0604020202020204" pitchFamily="34" charset="0"/>
                        <a:ea typeface="+mn-ea"/>
                        <a:cs typeface="Arial" panose="020B0604020202020204" pitchFamily="34" charset="0"/>
                      </a:endParaRPr>
                    </a:p>
                  </a:txBody>
                  <a:tcPr marL="51435" marR="51435" marT="0" marB="0" anchor="ctr">
                    <a:lnL w="12700" cmpd="sng">
                      <a:solidFill>
                        <a:srgbClr val="2A70B8"/>
                      </a:solidFill>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rgbClr val="2A70B8">
                        <a:alpha val="2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effectLst/>
                          <a:latin typeface="Arial"/>
                          <a:ea typeface="Calibri" panose="020F0502020204030204" pitchFamily="34" charset="0"/>
                          <a:cs typeface="Arial"/>
                        </a:rPr>
                        <a:t>40%</a:t>
                      </a:r>
                      <a:endParaRPr lang="en-US" sz="1100" b="0" dirty="0">
                        <a:solidFill>
                          <a:schemeClr val="tx1"/>
                        </a:solidFill>
                        <a:effectLst/>
                        <a:latin typeface="Arial"/>
                        <a:ea typeface="Calibri" panose="020F0502020204030204" pitchFamily="34" charset="0"/>
                        <a:cs typeface="Arial"/>
                      </a:endParaRP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rgbClr val="2A70B8">
                        <a:alpha val="2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55%</a:t>
                      </a: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rgbClr val="2A70B8">
                        <a:alpha val="20000"/>
                      </a:srgbClr>
                    </a:solidFill>
                  </a:tcPr>
                </a:tc>
                <a:extLst>
                  <a:ext uri="{0D108BD9-81ED-4DB2-BD59-A6C34878D82A}">
                    <a16:rowId xmlns:a16="http://schemas.microsoft.com/office/drawing/2014/main" val="3643303923"/>
                  </a:ext>
                </a:extLst>
              </a:tr>
              <a:tr h="311515">
                <a:tc>
                  <a:txBody>
                    <a:bodyPr/>
                    <a:lstStyle/>
                    <a:p>
                      <a:pPr marL="0" indent="0" algn="l">
                        <a:buFontTx/>
                        <a:buNone/>
                      </a:pPr>
                      <a:r>
                        <a:rPr lang="en-US" sz="1100" b="1" kern="1200" baseline="0" dirty="0">
                          <a:solidFill>
                            <a:schemeClr val="dk1"/>
                          </a:solidFill>
                          <a:effectLst/>
                          <a:latin typeface="Arial" panose="020B0604020202020204" pitchFamily="34" charset="0"/>
                          <a:ea typeface="+mn-ea"/>
                          <a:cs typeface="Arial" panose="020B0604020202020204" pitchFamily="34" charset="0"/>
                        </a:rPr>
                        <a:t>Green River College</a:t>
                      </a:r>
                    </a:p>
                  </a:txBody>
                  <a:tcPr marL="51435" marR="51435" marT="0" marB="0" anchor="ctr">
                    <a:lnL w="12700" cmpd="sng">
                      <a:solidFill>
                        <a:srgbClr val="2A70B8"/>
                      </a:solidFill>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chemeClr val="bg1">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effectLst/>
                          <a:latin typeface="Arial"/>
                          <a:ea typeface="Calibri" panose="020F0502020204030204" pitchFamily="34" charset="0"/>
                          <a:cs typeface="Arial"/>
                        </a:rPr>
                        <a:t>35%</a:t>
                      </a:r>
                      <a:endParaRPr lang="en-US" sz="1100" b="0" dirty="0">
                        <a:solidFill>
                          <a:schemeClr val="tx1"/>
                        </a:solidFill>
                        <a:effectLst/>
                        <a:latin typeface="Arial"/>
                        <a:ea typeface="Calibri" panose="020F0502020204030204" pitchFamily="34" charset="0"/>
                        <a:cs typeface="Arial"/>
                      </a:endParaRP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chemeClr val="bg1">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55%</a:t>
                      </a: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chemeClr val="bg1">
                        <a:alpha val="20000"/>
                      </a:schemeClr>
                    </a:solidFill>
                  </a:tcPr>
                </a:tc>
                <a:extLst>
                  <a:ext uri="{0D108BD9-81ED-4DB2-BD59-A6C34878D82A}">
                    <a16:rowId xmlns:a16="http://schemas.microsoft.com/office/drawing/2014/main" val="924071466"/>
                  </a:ext>
                </a:extLst>
              </a:tr>
              <a:tr h="311515">
                <a:tc>
                  <a:txBody>
                    <a:bodyPr/>
                    <a:lstStyle/>
                    <a:p>
                      <a:pPr marL="0" indent="0" algn="l">
                        <a:buFontTx/>
                        <a:buNone/>
                      </a:pPr>
                      <a:r>
                        <a:rPr lang="en-US" sz="1100" b="1" kern="1200" baseline="0" dirty="0">
                          <a:solidFill>
                            <a:schemeClr val="dk1"/>
                          </a:solidFill>
                          <a:effectLst/>
                          <a:latin typeface="Arial" panose="020B0604020202020204" pitchFamily="34" charset="0"/>
                          <a:ea typeface="+mn-ea"/>
                          <a:cs typeface="Arial" panose="020B0604020202020204" pitchFamily="34" charset="0"/>
                        </a:rPr>
                        <a:t>Skagit Valley College</a:t>
                      </a:r>
                    </a:p>
                  </a:txBody>
                  <a:tcPr marL="51435" marR="51435" marT="0" marB="0" anchor="ctr">
                    <a:lnL w="12700" cmpd="sng">
                      <a:solidFill>
                        <a:srgbClr val="2A70B8"/>
                      </a:solidFill>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rgbClr val="2A70B8">
                        <a:alpha val="2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effectLst/>
                          <a:latin typeface="Arial"/>
                          <a:ea typeface="Calibri" panose="020F0502020204030204" pitchFamily="34" charset="0"/>
                          <a:cs typeface="Arial"/>
                        </a:rPr>
                        <a:t>45%</a:t>
                      </a:r>
                      <a:endParaRPr lang="en-US" sz="1100" b="0" dirty="0">
                        <a:solidFill>
                          <a:schemeClr val="tx1"/>
                        </a:solidFill>
                        <a:effectLst/>
                        <a:latin typeface="Arial"/>
                        <a:ea typeface="Calibri" panose="020F0502020204030204" pitchFamily="34" charset="0"/>
                        <a:cs typeface="Arial"/>
                      </a:endParaRP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rgbClr val="2A70B8">
                        <a:alpha val="2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55%</a:t>
                      </a: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rgbClr val="2A70B8">
                        <a:alpha val="20000"/>
                      </a:srgbClr>
                    </a:solidFill>
                  </a:tcPr>
                </a:tc>
                <a:extLst>
                  <a:ext uri="{0D108BD9-81ED-4DB2-BD59-A6C34878D82A}">
                    <a16:rowId xmlns:a16="http://schemas.microsoft.com/office/drawing/2014/main" val="3782180518"/>
                  </a:ext>
                </a:extLst>
              </a:tr>
              <a:tr h="311515">
                <a:tc>
                  <a:txBody>
                    <a:bodyPr/>
                    <a:lstStyle/>
                    <a:p>
                      <a:pPr marL="0" indent="0" algn="l">
                        <a:buFontTx/>
                        <a:buNone/>
                      </a:pPr>
                      <a:r>
                        <a:rPr lang="en-US" sz="1100" b="1" kern="1200" baseline="0" dirty="0">
                          <a:solidFill>
                            <a:schemeClr val="dk1"/>
                          </a:solidFill>
                          <a:effectLst/>
                          <a:latin typeface="Arial" panose="020B0604020202020204" pitchFamily="34" charset="0"/>
                          <a:ea typeface="+mn-ea"/>
                          <a:cs typeface="Arial" panose="020B0604020202020204" pitchFamily="34" charset="0"/>
                        </a:rPr>
                        <a:t>Whatcom Community College</a:t>
                      </a:r>
                    </a:p>
                  </a:txBody>
                  <a:tcPr marL="51435" marR="51435" marT="0" marB="0" anchor="ctr">
                    <a:lnL w="12700" cmpd="sng">
                      <a:solidFill>
                        <a:srgbClr val="2A70B8"/>
                      </a:solidFill>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mpd="sng">
                      <a:solidFill>
                        <a:srgbClr val="2A70B8"/>
                      </a:solidFill>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effectLst/>
                          <a:latin typeface="Arial"/>
                          <a:ea typeface="Calibri" panose="020F0502020204030204" pitchFamily="34" charset="0"/>
                          <a:cs typeface="Arial"/>
                        </a:rPr>
                        <a:t>46%</a:t>
                      </a:r>
                      <a:endParaRPr lang="en-US" sz="1100" b="0" dirty="0">
                        <a:solidFill>
                          <a:schemeClr val="tx1"/>
                        </a:solidFill>
                        <a:effectLst/>
                        <a:latin typeface="Arial"/>
                        <a:ea typeface="Calibri" panose="020F0502020204030204" pitchFamily="34" charset="0"/>
                        <a:cs typeface="Arial"/>
                      </a:endParaRP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mpd="sng">
                      <a:solidFill>
                        <a:srgbClr val="2A70B8"/>
                      </a:solidFill>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55%</a:t>
                      </a: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mpd="sng">
                      <a:solidFill>
                        <a:srgbClr val="2A70B8"/>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12661029"/>
                  </a:ext>
                </a:extLst>
              </a:tr>
            </a:tbl>
          </a:graphicData>
        </a:graphic>
      </p:graphicFrame>
      <p:sp>
        <p:nvSpPr>
          <p:cNvPr id="3" name="Slide Number Placeholder 2"/>
          <p:cNvSpPr>
            <a:spLocks noGrp="1"/>
          </p:cNvSpPr>
          <p:nvPr>
            <p:ph type="sldNum" sz="quarter" idx="12"/>
          </p:nvPr>
        </p:nvSpPr>
        <p:spPr>
          <a:xfrm>
            <a:off x="8473198" y="6529852"/>
            <a:ext cx="457199" cy="191623"/>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D515F0A-23BA-4FD6-9B05-ED7D67B84540}" type="slidenum">
              <a:rPr kumimoji="0" lang="en-US" sz="9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9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2" name="Picture 1">
            <a:extLst>
              <a:ext uri="{FF2B5EF4-FFF2-40B4-BE49-F238E27FC236}">
                <a16:creationId xmlns:a16="http://schemas.microsoft.com/office/drawing/2014/main" id="{92057230-4546-40BD-8DA8-EABF4578ACFB}"/>
              </a:ext>
            </a:extLst>
          </p:cNvPr>
          <p:cNvPicPr>
            <a:picLocks noChangeAspect="1"/>
          </p:cNvPicPr>
          <p:nvPr/>
        </p:nvPicPr>
        <p:blipFill rotWithShape="1">
          <a:blip r:embed="rId3">
            <a:clrChange>
              <a:clrFrom>
                <a:srgbClr val="FFFFFF"/>
              </a:clrFrom>
              <a:clrTo>
                <a:srgbClr val="FFFFFF">
                  <a:alpha val="0"/>
                </a:srgbClr>
              </a:clrTo>
            </a:clrChange>
          </a:blip>
          <a:srcRect t="4316"/>
          <a:stretch/>
        </p:blipFill>
        <p:spPr>
          <a:xfrm>
            <a:off x="213603" y="4241782"/>
            <a:ext cx="8793443" cy="2598288"/>
          </a:xfrm>
          <a:prstGeom prst="rect">
            <a:avLst/>
          </a:prstGeom>
        </p:spPr>
      </p:pic>
    </p:spTree>
    <p:extLst>
      <p:ext uri="{BB962C8B-B14F-4D97-AF65-F5344CB8AC3E}">
        <p14:creationId xmlns:p14="http://schemas.microsoft.com/office/powerpoint/2010/main" val="688410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governance</a:t>
            </a:r>
          </a:p>
        </p:txBody>
      </p:sp>
      <p:pic>
        <p:nvPicPr>
          <p:cNvPr id="5" name="Picture 4" descr="ctcLink Governance Framework">
            <a:extLst>
              <a:ext uri="{FF2B5EF4-FFF2-40B4-BE49-F238E27FC236}">
                <a16:creationId xmlns:a16="http://schemas.microsoft.com/office/drawing/2014/main" id="{50E77695-18A0-4D62-8F24-55F59B09A2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457" y="294198"/>
            <a:ext cx="9032543" cy="6081202"/>
          </a:xfrm>
          <a:prstGeom prst="rect">
            <a:avLst/>
          </a:prstGeom>
        </p:spPr>
      </p:pic>
      <p:sp>
        <p:nvSpPr>
          <p:cNvPr id="9" name="TextBox 8">
            <a:extLst>
              <a:ext uri="{FF2B5EF4-FFF2-40B4-BE49-F238E27FC236}">
                <a16:creationId xmlns:a16="http://schemas.microsoft.com/office/drawing/2014/main" id="{929854B2-3AFE-48DF-A776-FCF808AD4AE2}"/>
              </a:ext>
            </a:extLst>
          </p:cNvPr>
          <p:cNvSpPr txBox="1"/>
          <p:nvPr/>
        </p:nvSpPr>
        <p:spPr>
          <a:xfrm>
            <a:off x="519540" y="6375400"/>
            <a:ext cx="605906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3764"/>
                </a:solidFill>
                <a:effectLst/>
                <a:uLnTx/>
                <a:uFillTx/>
                <a:latin typeface="Franklin Gothic Book"/>
                <a:ea typeface="+mn-ea"/>
                <a:cs typeface="+mn-cs"/>
                <a:hlinkClick r:id="rId4"/>
              </a:rPr>
              <a:t>Complete description of ctcLink Governance Framework</a:t>
            </a:r>
            <a:endParaRPr kumimoji="0" lang="en-US" sz="1800" b="0" i="0" u="none" strike="noStrike" kern="1200" cap="none" spc="0" normalizeH="0" baseline="0" noProof="0" dirty="0">
              <a:ln>
                <a:noFill/>
              </a:ln>
              <a:solidFill>
                <a:srgbClr val="003764"/>
              </a:solidFill>
              <a:effectLst/>
              <a:uLnTx/>
              <a:uFillTx/>
              <a:latin typeface="Franklin Gothic Book"/>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E5BC03-7CE3-4FE3-BC0A-0ACCA8AC1F24}" type="slidenum">
              <a:rPr kumimoji="0" lang="en-US" sz="1100" b="0" i="0" u="none" strike="noStrike" kern="1200" cap="none" spc="0" normalizeH="0" baseline="0" noProof="0" smtClean="0">
                <a:ln>
                  <a:noFill/>
                </a:ln>
                <a:solidFill>
                  <a:srgbClr val="003764"/>
                </a:solidFill>
                <a:effectLst/>
                <a:uLnTx/>
                <a:uFillTx/>
                <a:latin typeface="Franklin Gothic Book"/>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100" b="0" i="0" u="none" strike="noStrike" kern="1200" cap="none" spc="0" normalizeH="0" baseline="0" noProof="0" dirty="0">
              <a:ln>
                <a:noFill/>
              </a:ln>
              <a:solidFill>
                <a:srgbClr val="003764"/>
              </a:solidFill>
              <a:effectLst/>
              <a:uLnTx/>
              <a:uFillTx/>
              <a:latin typeface="Franklin Gothic Book"/>
              <a:ea typeface="+mn-ea"/>
              <a:cs typeface="+mn-cs"/>
            </a:endParaRPr>
          </a:p>
        </p:txBody>
      </p:sp>
    </p:spTree>
    <p:extLst>
      <p:ext uri="{BB962C8B-B14F-4D97-AF65-F5344CB8AC3E}">
        <p14:creationId xmlns:p14="http://schemas.microsoft.com/office/powerpoint/2010/main" val="17813236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Dg6 Status</a:t>
            </a:r>
            <a:endParaRPr lang="en-US" dirty="0"/>
          </a:p>
        </p:txBody>
      </p:sp>
      <p:sp>
        <p:nvSpPr>
          <p:cNvPr id="4" name="Content Placeholder 3"/>
          <p:cNvSpPr>
            <a:spLocks noGrp="1"/>
          </p:cNvSpPr>
          <p:nvPr>
            <p:ph idx="1"/>
          </p:nvPr>
        </p:nvSpPr>
        <p:spPr/>
        <p:txBody>
          <a:bodyPr/>
          <a:lstStyle/>
          <a:p>
            <a:r>
              <a:rPr lang="en-US" dirty="0" smtClean="0"/>
              <a:t>Initiation Roadshows in progress</a:t>
            </a:r>
          </a:p>
          <a:p>
            <a:r>
              <a:rPr lang="en-US" dirty="0" smtClean="0"/>
              <a:t>Colleges working on initiation phase activities</a:t>
            </a:r>
          </a:p>
          <a:p>
            <a:r>
              <a:rPr lang="en-US" dirty="0" smtClean="0"/>
              <a:t>Begin ctcLink status reporting beginning Nov 2019</a:t>
            </a:r>
            <a:endParaRPr lang="en-US" dirty="0"/>
          </a:p>
        </p:txBody>
      </p:sp>
      <p:sp>
        <p:nvSpPr>
          <p:cNvPr id="2" name="Slide Number Placeholder 1"/>
          <p:cNvSpPr>
            <a:spLocks noGrp="1"/>
          </p:cNvSpPr>
          <p:nvPr>
            <p:ph type="sldNum" sz="quarter" idx="12"/>
          </p:nvPr>
        </p:nvSpPr>
        <p:spPr/>
        <p:txBody>
          <a:bodyPr/>
          <a:lstStyle/>
          <a:p>
            <a:fld id="{DEE5BC03-7CE3-4FE3-BC0A-0ACCA8AC1F24}" type="slidenum">
              <a:rPr lang="en-US" smtClean="0"/>
              <a:pPr/>
              <a:t>20</a:t>
            </a:fld>
            <a:endParaRPr lang="en-US" dirty="0"/>
          </a:p>
        </p:txBody>
      </p:sp>
    </p:spTree>
    <p:extLst>
      <p:ext uri="{BB962C8B-B14F-4D97-AF65-F5344CB8AC3E}">
        <p14:creationId xmlns:p14="http://schemas.microsoft.com/office/powerpoint/2010/main" val="1791066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2121" y="291455"/>
            <a:ext cx="5511800" cy="417606"/>
          </a:xfrm>
        </p:spPr>
        <p:txBody>
          <a:bodyPr/>
          <a:lstStyle/>
          <a:p>
            <a:r>
              <a:rPr lang="en-US" sz="1000" b="1" cap="none" dirty="0">
                <a:solidFill>
                  <a:schemeClr val="bg1"/>
                </a:solidFill>
                <a:latin typeface="Calibri" panose="020F0502020204030204" pitchFamily="34" charset="0"/>
                <a:ea typeface="Calibri"/>
                <a:cs typeface="Calibri" panose="020F0502020204030204" pitchFamily="34" charset="0"/>
              </a:rPr>
              <a:t>ctcLink Quality Assurance Scorecard - Moran Technology Consulting , </a:t>
            </a:r>
            <a:r>
              <a:rPr lang="en-US" sz="1000" b="1" dirty="0">
                <a:solidFill>
                  <a:schemeClr val="bg1"/>
                </a:solidFill>
                <a:latin typeface="Calibri" panose="020F0502020204030204" pitchFamily="34" charset="0"/>
                <a:ea typeface="Calibri"/>
                <a:cs typeface="Calibri" panose="020F0502020204030204" pitchFamily="34" charset="0"/>
              </a:rPr>
              <a:t>November 2018</a:t>
            </a:r>
            <a:endParaRPr lang="en-US" sz="1000" dirty="0"/>
          </a:p>
        </p:txBody>
      </p:sp>
      <p:graphicFrame>
        <p:nvGraphicFramePr>
          <p:cNvPr id="7" name="Table 6" descr="Risk legend"/>
          <p:cNvGraphicFramePr>
            <a:graphicFrameLocks noGrp="1"/>
          </p:cNvGraphicFramePr>
          <p:nvPr>
            <p:extLst/>
          </p:nvPr>
        </p:nvGraphicFramePr>
        <p:xfrm>
          <a:off x="2097756" y="6147526"/>
          <a:ext cx="6119663" cy="409956"/>
        </p:xfrm>
        <a:graphic>
          <a:graphicData uri="http://schemas.openxmlformats.org/drawingml/2006/table">
            <a:tbl>
              <a:tblPr firstRow="1" firstCol="1" bandRow="1"/>
              <a:tblGrid>
                <a:gridCol w="995545">
                  <a:extLst>
                    <a:ext uri="{9D8B030D-6E8A-4147-A177-3AD203B41FA5}">
                      <a16:colId xmlns:a16="http://schemas.microsoft.com/office/drawing/2014/main" val="204766480"/>
                    </a:ext>
                  </a:extLst>
                </a:gridCol>
                <a:gridCol w="1672213">
                  <a:extLst>
                    <a:ext uri="{9D8B030D-6E8A-4147-A177-3AD203B41FA5}">
                      <a16:colId xmlns:a16="http://schemas.microsoft.com/office/drawing/2014/main" val="1586358692"/>
                    </a:ext>
                  </a:extLst>
                </a:gridCol>
                <a:gridCol w="1476249">
                  <a:extLst>
                    <a:ext uri="{9D8B030D-6E8A-4147-A177-3AD203B41FA5}">
                      <a16:colId xmlns:a16="http://schemas.microsoft.com/office/drawing/2014/main" val="4024991599"/>
                    </a:ext>
                  </a:extLst>
                </a:gridCol>
                <a:gridCol w="1975656">
                  <a:extLst>
                    <a:ext uri="{9D8B030D-6E8A-4147-A177-3AD203B41FA5}">
                      <a16:colId xmlns:a16="http://schemas.microsoft.com/office/drawing/2014/main" val="1826797126"/>
                    </a:ext>
                  </a:extLst>
                </a:gridCol>
              </a:tblGrid>
              <a:tr h="109991">
                <a:tc>
                  <a:txBody>
                    <a:bodyPr/>
                    <a:lstStyle/>
                    <a:p>
                      <a:pPr marL="0" marR="0">
                        <a:spcBef>
                          <a:spcPts val="0"/>
                        </a:spcBef>
                        <a:spcAft>
                          <a:spcPts val="300"/>
                        </a:spcAft>
                      </a:pPr>
                      <a:r>
                        <a:rPr lang="en-US" sz="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LEGEND</a:t>
                      </a:r>
                      <a:endParaRPr lang="en-US"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300"/>
                        </a:spcAft>
                      </a:pPr>
                      <a:r>
                        <a:rPr lang="en-US" sz="8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GREEN</a:t>
                      </a:r>
                      <a:endParaRPr lang="en-US" sz="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spcBef>
                          <a:spcPts val="0"/>
                        </a:spcBef>
                        <a:spcAft>
                          <a:spcPts val="300"/>
                        </a:spcAft>
                      </a:pPr>
                      <a:r>
                        <a:rPr lang="en-US" sz="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YELLOW </a:t>
                      </a:r>
                      <a:endParaRPr lang="en-US"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300"/>
                        </a:spcAft>
                      </a:pPr>
                      <a:r>
                        <a:rPr lang="en-US" sz="8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RED</a:t>
                      </a:r>
                      <a:endParaRPr lang="en-US" sz="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4108071849"/>
                  </a:ext>
                </a:extLst>
              </a:tr>
              <a:tr h="197984">
                <a:tc>
                  <a:txBody>
                    <a:bodyPr/>
                    <a:lstStyle/>
                    <a:p>
                      <a:pPr marL="0" marR="0">
                        <a:spcBef>
                          <a:spcPts val="0"/>
                        </a:spcBef>
                        <a:spcAft>
                          <a:spcPts val="0"/>
                        </a:spcAft>
                      </a:pPr>
                      <a:r>
                        <a:rPr lang="en-US" sz="7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Risk Description:</a:t>
                      </a:r>
                      <a:endParaRPr lang="en-US" sz="7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nSpc>
                          <a:spcPct val="90000"/>
                        </a:lnSpc>
                        <a:spcBef>
                          <a:spcPts val="300"/>
                        </a:spcBef>
                        <a:spcAft>
                          <a:spcPts val="0"/>
                        </a:spcAft>
                        <a:buFont typeface="+mj-lt"/>
                        <a:buNone/>
                      </a:pPr>
                      <a:r>
                        <a:rPr lang="en-US" sz="700" dirty="0">
                          <a:solidFill>
                            <a:srgbClr val="000000"/>
                          </a:solidFill>
                          <a:effectLst/>
                          <a:latin typeface="Arial" panose="020B0604020202020204" pitchFamily="34" charset="0"/>
                          <a:ea typeface="Calibri" panose="020F0502020204030204" pitchFamily="34" charset="0"/>
                          <a:cs typeface="Arial" panose="020B0604020202020204" pitchFamily="34" charset="0"/>
                        </a:rPr>
                        <a:t>Low risks may be encountered.</a:t>
                      </a:r>
                      <a:endParaRPr lang="en-US" sz="7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90000"/>
                        </a:lnSpc>
                        <a:spcBef>
                          <a:spcPts val="0"/>
                        </a:spcBef>
                        <a:spcAft>
                          <a:spcPts val="0"/>
                        </a:spcAft>
                      </a:pPr>
                      <a:r>
                        <a:rPr lang="en-US" sz="700" dirty="0">
                          <a:solidFill>
                            <a:srgbClr val="000000"/>
                          </a:solidFill>
                          <a:effectLst/>
                          <a:latin typeface="Arial" panose="020B0604020202020204" pitchFamily="34" charset="0"/>
                          <a:ea typeface="Calibri" panose="020F0502020204030204" pitchFamily="34" charset="0"/>
                          <a:cs typeface="Arial" panose="020B0604020202020204" pitchFamily="34" charset="0"/>
                        </a:rPr>
                        <a:t>NO immediate action needed</a:t>
                      </a:r>
                      <a:endParaRPr lang="en-US" sz="7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nSpc>
                          <a:spcPct val="90000"/>
                        </a:lnSpc>
                        <a:spcBef>
                          <a:spcPts val="200"/>
                        </a:spcBef>
                        <a:spcAft>
                          <a:spcPts val="0"/>
                        </a:spcAft>
                        <a:buFont typeface="+mj-lt"/>
                        <a:buNone/>
                      </a:pPr>
                      <a:r>
                        <a:rPr lang="en-US" sz="700" dirty="0">
                          <a:solidFill>
                            <a:srgbClr val="000000"/>
                          </a:solidFill>
                          <a:effectLst/>
                          <a:latin typeface="Arial" panose="020B0604020202020204" pitchFamily="34" charset="0"/>
                          <a:ea typeface="Calibri" panose="020F0502020204030204" pitchFamily="34" charset="0"/>
                          <a:cs typeface="Arial" panose="020B0604020202020204" pitchFamily="34" charset="0"/>
                        </a:rPr>
                        <a:t>Moderate risks may be encountered</a:t>
                      </a:r>
                      <a:r>
                        <a:rPr lang="en-US" sz="7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en-US" sz="7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700" dirty="0">
                          <a:solidFill>
                            <a:srgbClr val="000000"/>
                          </a:solidFill>
                          <a:effectLst/>
                          <a:latin typeface="Arial" panose="020B0604020202020204" pitchFamily="34" charset="0"/>
                          <a:ea typeface="Calibri" panose="020F0502020204030204" pitchFamily="34" charset="0"/>
                          <a:cs typeface="Arial" panose="020B0604020202020204" pitchFamily="34" charset="0"/>
                        </a:rPr>
                        <a:t>Serious deficiency and action item recommended.</a:t>
                      </a:r>
                      <a:endParaRPr lang="en-US" sz="7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nSpc>
                          <a:spcPct val="90000"/>
                        </a:lnSpc>
                        <a:spcBef>
                          <a:spcPts val="300"/>
                        </a:spcBef>
                        <a:spcAft>
                          <a:spcPts val="0"/>
                        </a:spcAft>
                        <a:buFont typeface="+mj-lt"/>
                        <a:buNone/>
                      </a:pPr>
                      <a:r>
                        <a:rPr lang="en-US" sz="700" dirty="0">
                          <a:solidFill>
                            <a:srgbClr val="000000"/>
                          </a:solidFill>
                          <a:effectLst/>
                          <a:latin typeface="Arial" panose="020B0604020202020204" pitchFamily="34" charset="0"/>
                          <a:ea typeface="Calibri" panose="020F0502020204030204" pitchFamily="34" charset="0"/>
                          <a:cs typeface="Arial" panose="020B0604020202020204" pitchFamily="34" charset="0"/>
                        </a:rPr>
                        <a:t>High risks may be encountered.</a:t>
                      </a:r>
                      <a:endParaRPr lang="en-US" sz="7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90000"/>
                        </a:lnSpc>
                        <a:spcBef>
                          <a:spcPts val="0"/>
                        </a:spcBef>
                        <a:spcAft>
                          <a:spcPts val="0"/>
                        </a:spcAft>
                      </a:pPr>
                      <a:r>
                        <a:rPr lang="en-US" sz="700" dirty="0">
                          <a:solidFill>
                            <a:srgbClr val="000000"/>
                          </a:solidFill>
                          <a:effectLst/>
                          <a:latin typeface="Arial" panose="020B0604020202020204" pitchFamily="34" charset="0"/>
                          <a:ea typeface="Calibri" panose="020F0502020204030204" pitchFamily="34" charset="0"/>
                          <a:cs typeface="Arial" panose="020B0604020202020204" pitchFamily="34" charset="0"/>
                        </a:rPr>
                        <a:t>Needs to be escalated and can impact project effort or cost.</a:t>
                      </a:r>
                      <a:endParaRPr lang="en-US" sz="7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100024"/>
                  </a:ext>
                </a:extLst>
              </a:tr>
            </a:tbl>
          </a:graphicData>
        </a:graphic>
      </p:graphicFrame>
      <p:graphicFrame>
        <p:nvGraphicFramePr>
          <p:cNvPr id="8" name="Table 7" descr="ctcLink Quality Assurance Scorecard  heading box"/>
          <p:cNvGraphicFramePr>
            <a:graphicFrameLocks noGrp="1"/>
          </p:cNvGraphicFramePr>
          <p:nvPr>
            <p:extLst/>
          </p:nvPr>
        </p:nvGraphicFramePr>
        <p:xfrm>
          <a:off x="307161" y="91440"/>
          <a:ext cx="8681856" cy="559308"/>
        </p:xfrm>
        <a:graphic>
          <a:graphicData uri="http://schemas.openxmlformats.org/drawingml/2006/table">
            <a:tbl>
              <a:tblPr firstRow="1" bandRow="1">
                <a:tableStyleId>{5C22544A-7EE6-4342-B048-85BDC9FD1C3A}</a:tableStyleId>
              </a:tblPr>
              <a:tblGrid>
                <a:gridCol w="6950692">
                  <a:extLst>
                    <a:ext uri="{9D8B030D-6E8A-4147-A177-3AD203B41FA5}">
                      <a16:colId xmlns:a16="http://schemas.microsoft.com/office/drawing/2014/main" val="20001"/>
                    </a:ext>
                  </a:extLst>
                </a:gridCol>
                <a:gridCol w="1068253">
                  <a:extLst>
                    <a:ext uri="{9D8B030D-6E8A-4147-A177-3AD203B41FA5}">
                      <a16:colId xmlns:a16="http://schemas.microsoft.com/office/drawing/2014/main" val="2970155127"/>
                    </a:ext>
                  </a:extLst>
                </a:gridCol>
                <a:gridCol w="662911">
                  <a:extLst>
                    <a:ext uri="{9D8B030D-6E8A-4147-A177-3AD203B41FA5}">
                      <a16:colId xmlns:a16="http://schemas.microsoft.com/office/drawing/2014/main" val="1906772724"/>
                    </a:ext>
                  </a:extLst>
                </a:gridCol>
              </a:tblGrid>
              <a:tr h="446741">
                <a:tc>
                  <a:txBody>
                    <a:bodyPr/>
                    <a:lstStyle/>
                    <a:p>
                      <a:pPr algn="ctr" fontAlgn="b">
                        <a:lnSpc>
                          <a:spcPct val="115000"/>
                        </a:lnSpc>
                      </a:pPr>
                      <a:r>
                        <a:rPr lang="en-US" sz="1400" b="1" dirty="0">
                          <a:solidFill>
                            <a:schemeClr val="bg1"/>
                          </a:solidFill>
                          <a:latin typeface="Calibri" panose="020F0502020204030204" pitchFamily="34" charset="0"/>
                          <a:ea typeface="Calibri"/>
                          <a:cs typeface="Calibri" panose="020F0502020204030204" pitchFamily="34" charset="0"/>
                        </a:rPr>
                        <a:t>ctcLink</a:t>
                      </a:r>
                      <a:r>
                        <a:rPr lang="en-US" sz="1400" b="1" baseline="0" dirty="0">
                          <a:solidFill>
                            <a:schemeClr val="bg1"/>
                          </a:solidFill>
                          <a:latin typeface="Calibri" panose="020F0502020204030204" pitchFamily="34" charset="0"/>
                          <a:ea typeface="Calibri"/>
                          <a:cs typeface="Calibri" panose="020F0502020204030204" pitchFamily="34" charset="0"/>
                        </a:rPr>
                        <a:t> Quality Assurance Scorecard / Moran Technology Consulting Report</a:t>
                      </a:r>
                      <a:br>
                        <a:rPr lang="en-US" sz="1400" b="1" baseline="0" dirty="0">
                          <a:solidFill>
                            <a:schemeClr val="bg1"/>
                          </a:solidFill>
                          <a:latin typeface="Calibri" panose="020F0502020204030204" pitchFamily="34" charset="0"/>
                          <a:ea typeface="Calibri"/>
                          <a:cs typeface="Calibri" panose="020F0502020204030204" pitchFamily="34" charset="0"/>
                        </a:rPr>
                      </a:br>
                      <a:r>
                        <a:rPr lang="en-US" sz="1400" b="1" baseline="0" dirty="0">
                          <a:solidFill>
                            <a:schemeClr val="bg1"/>
                          </a:solidFill>
                          <a:latin typeface="Calibri" panose="020F0502020204030204" pitchFamily="34" charset="0"/>
                          <a:ea typeface="Calibri"/>
                          <a:cs typeface="Calibri" panose="020F0502020204030204" pitchFamily="34" charset="0"/>
                        </a:rPr>
                        <a:t>                    August 2019</a:t>
                      </a:r>
                      <a:endParaRPr lang="en-US" sz="1000" b="1" i="1" dirty="0">
                        <a:solidFill>
                          <a:srgbClr val="FFFF00"/>
                        </a:solidFill>
                        <a:latin typeface="Calibri" panose="020F0502020204030204" pitchFamily="34" charset="0"/>
                        <a:ea typeface="Calibri"/>
                        <a:cs typeface="Calibri" panose="020F0502020204030204" pitchFamily="34" charset="0"/>
                      </a:endParaRPr>
                    </a:p>
                  </a:txBody>
                  <a:tcPr marL="68580" marR="68580" marT="34290" marB="34290"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0071CE"/>
                    </a:solidFill>
                  </a:tcPr>
                </a:tc>
                <a:tc>
                  <a:txBody>
                    <a:bodyPr/>
                    <a:lstStyle/>
                    <a:p>
                      <a:pPr marL="0" marR="0" lvl="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1" kern="1200" dirty="0">
                          <a:solidFill>
                            <a:srgbClr val="000000"/>
                          </a:solidFill>
                          <a:latin typeface="Arial" panose="020B0604020202020204" pitchFamily="34" charset="0"/>
                          <a:ea typeface="+mn-ea"/>
                          <a:cs typeface="Arial" panose="020B0604020202020204" pitchFamily="34" charset="0"/>
                        </a:rPr>
                        <a:t>Overall Status </a:t>
                      </a:r>
                    </a:p>
                  </a:txBody>
                  <a:tcPr marL="68580" marR="68580" marT="34290" marB="34290"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kern="1200" dirty="0">
                          <a:solidFill>
                            <a:srgbClr val="000000"/>
                          </a:solidFill>
                          <a:latin typeface="+mn-lt"/>
                          <a:ea typeface="+mn-ea"/>
                          <a:cs typeface="+mn-cs"/>
                        </a:rPr>
                        <a:t>Y</a:t>
                      </a:r>
                    </a:p>
                  </a:txBody>
                  <a:tcPr marL="68580" marR="68580" marT="34290" marB="34290"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0000"/>
                  </a:ext>
                </a:extLst>
              </a:tr>
            </a:tbl>
          </a:graphicData>
        </a:graphic>
      </p:graphicFrame>
      <p:graphicFrame>
        <p:nvGraphicFramePr>
          <p:cNvPr id="9" name="Content Placeholder 4" descr="Quality assurance risks by project area">
            <a:extLst>
              <a:ext uri="{FF2B5EF4-FFF2-40B4-BE49-F238E27FC236}">
                <a16:creationId xmlns:a16="http://schemas.microsoft.com/office/drawing/2014/main" id="{CF7A401B-A9CA-4F84-A9D7-B94BC325BAF3}"/>
              </a:ext>
            </a:extLst>
          </p:cNvPr>
          <p:cNvGraphicFramePr>
            <a:graphicFrameLocks noGrp="1"/>
          </p:cNvGraphicFramePr>
          <p:nvPr>
            <p:ph idx="1"/>
            <p:extLst/>
          </p:nvPr>
        </p:nvGraphicFramePr>
        <p:xfrm>
          <a:off x="306346" y="703833"/>
          <a:ext cx="8683485" cy="5338080"/>
        </p:xfrm>
        <a:graphic>
          <a:graphicData uri="http://schemas.openxmlformats.org/drawingml/2006/table">
            <a:tbl>
              <a:tblPr firstRow="1" bandRow="1">
                <a:tableStyleId>{5940675A-B579-460E-94D1-54222C63F5DA}</a:tableStyleId>
              </a:tblPr>
              <a:tblGrid>
                <a:gridCol w="634268">
                  <a:extLst>
                    <a:ext uri="{9D8B030D-6E8A-4147-A177-3AD203B41FA5}">
                      <a16:colId xmlns:a16="http://schemas.microsoft.com/office/drawing/2014/main" val="3279786028"/>
                    </a:ext>
                  </a:extLst>
                </a:gridCol>
                <a:gridCol w="1282700">
                  <a:extLst>
                    <a:ext uri="{9D8B030D-6E8A-4147-A177-3AD203B41FA5}">
                      <a16:colId xmlns:a16="http://schemas.microsoft.com/office/drawing/2014/main" val="1865216009"/>
                    </a:ext>
                  </a:extLst>
                </a:gridCol>
                <a:gridCol w="6766517">
                  <a:extLst>
                    <a:ext uri="{9D8B030D-6E8A-4147-A177-3AD203B41FA5}">
                      <a16:colId xmlns:a16="http://schemas.microsoft.com/office/drawing/2014/main" val="3730948652"/>
                    </a:ext>
                  </a:extLst>
                </a:gridCol>
              </a:tblGrid>
              <a:tr h="255051">
                <a:tc>
                  <a:txBody>
                    <a:bodyPr/>
                    <a:lstStyle/>
                    <a:p>
                      <a:pPr algn="ctr"/>
                      <a:r>
                        <a:rPr lang="en-US" sz="1100" b="1" baseline="0" dirty="0">
                          <a:solidFill>
                            <a:schemeClr val="bg1"/>
                          </a:solidFill>
                          <a:latin typeface="Calibri" panose="020F0502020204030204" pitchFamily="34" charset="0"/>
                          <a:cs typeface="Calibri" panose="020F0502020204030204" pitchFamily="34" charset="0"/>
                        </a:rPr>
                        <a:t>STATUS</a:t>
                      </a:r>
                      <a:endParaRPr lang="en-US" sz="1100" b="1" dirty="0">
                        <a:solidFill>
                          <a:schemeClr val="bg1"/>
                        </a:solidFill>
                        <a:latin typeface="Calibri" panose="020F0502020204030204" pitchFamily="34" charset="0"/>
                        <a:cs typeface="Calibri" panose="020F0502020204030204" pitchFamily="34" charset="0"/>
                      </a:endParaRPr>
                    </a:p>
                  </a:txBody>
                  <a:tcPr marL="86127" marR="86127">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chemeClr val="tx2"/>
                    </a:solidFill>
                  </a:tcPr>
                </a:tc>
                <a:tc>
                  <a:txBody>
                    <a:bodyPr/>
                    <a:lstStyle/>
                    <a:p>
                      <a:r>
                        <a:rPr lang="en-US" sz="1100" b="1" dirty="0">
                          <a:solidFill>
                            <a:schemeClr val="bg1"/>
                          </a:solidFill>
                          <a:latin typeface="Calibri" panose="020F0502020204030204" pitchFamily="34" charset="0"/>
                          <a:cs typeface="Calibri" panose="020F0502020204030204" pitchFamily="34" charset="0"/>
                        </a:rPr>
                        <a:t>PROJECT AREA </a:t>
                      </a:r>
                    </a:p>
                  </a:txBody>
                  <a:tcPr marL="86127" marR="86127">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chemeClr val="tx2"/>
                    </a:solidFill>
                  </a:tcPr>
                </a:tc>
                <a:tc>
                  <a:txBody>
                    <a:bodyPr/>
                    <a:lstStyle/>
                    <a:p>
                      <a:r>
                        <a:rPr lang="en-US" sz="1100" b="1" dirty="0">
                          <a:solidFill>
                            <a:schemeClr val="bg1"/>
                          </a:solidFill>
                          <a:latin typeface="Calibri" panose="020F0502020204030204" pitchFamily="34" charset="0"/>
                          <a:cs typeface="Calibri" panose="020F0502020204030204" pitchFamily="34" charset="0"/>
                        </a:rPr>
                        <a:t>DESCRIPTION / NOTES</a:t>
                      </a:r>
                    </a:p>
                  </a:txBody>
                  <a:tcPr marL="86127" marR="86127">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chemeClr val="tx2"/>
                    </a:solidFill>
                  </a:tcPr>
                </a:tc>
                <a:extLst>
                  <a:ext uri="{0D108BD9-81ED-4DB2-BD59-A6C34878D82A}">
                    <a16:rowId xmlns:a16="http://schemas.microsoft.com/office/drawing/2014/main" val="3375129438"/>
                  </a:ext>
                </a:extLst>
              </a:tr>
              <a:tr h="495099">
                <a:tc>
                  <a:txBody>
                    <a:bodyPr/>
                    <a:lstStyle/>
                    <a:p>
                      <a:pPr algn="ctr"/>
                      <a:r>
                        <a:rPr lang="en-US" sz="900" b="1" dirty="0">
                          <a:solidFill>
                            <a:schemeClr val="bg1"/>
                          </a:solidFill>
                          <a:latin typeface="Arial" panose="020B0604020202020204" pitchFamily="34" charset="0"/>
                          <a:cs typeface="Arial" panose="020B0604020202020204" pitchFamily="34" charset="0"/>
                        </a:rPr>
                        <a:t>G</a:t>
                      </a:r>
                    </a:p>
                  </a:txBody>
                  <a:tcPr marL="86127" marR="86127"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latin typeface="Arial" panose="020B0604020202020204" pitchFamily="34" charset="0"/>
                          <a:cs typeface="Arial" panose="020B0604020202020204" pitchFamily="34" charset="0"/>
                        </a:rPr>
                        <a:t>SBCTC/Governance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solidFill>
                          <a:schemeClr val="tx1"/>
                        </a:solidFill>
                        <a:latin typeface="Arial" panose="020B0604020202020204" pitchFamily="34" charset="0"/>
                        <a:cs typeface="Arial" panose="020B0604020202020204" pitchFamily="34" charset="0"/>
                      </a:endParaRPr>
                    </a:p>
                  </a:txBody>
                  <a:tcPr marL="86127" marR="86127">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chemeClr val="bg1"/>
                    </a:solidFill>
                  </a:tcPr>
                </a:tc>
                <a:tc>
                  <a:txBody>
                    <a:bodyPr/>
                    <a:lstStyle/>
                    <a:p>
                      <a:r>
                        <a:rPr lang="en-US" sz="900" kern="1200" dirty="0">
                          <a:solidFill>
                            <a:schemeClr val="tx1"/>
                          </a:solidFill>
                          <a:effectLst/>
                          <a:latin typeface="Arial" panose="020B0604020202020204" pitchFamily="34" charset="0"/>
                          <a:ea typeface="+mn-ea"/>
                          <a:cs typeface="Arial" panose="020B0604020202020204" pitchFamily="34" charset="0"/>
                        </a:rPr>
                        <a:t>The Go/No Go Decision for DG2 implementation is planned to be made in late September by the ctcLink Steering Committee.  This decision is considered most critical to meeting the schedule for success of DG2 and impacts all remaining Deployment Groups.</a:t>
                      </a:r>
                      <a:endParaRPr lang="en-US" sz="900" dirty="0">
                        <a:solidFill>
                          <a:schemeClr val="tx1"/>
                        </a:solidFill>
                        <a:latin typeface="Arial" panose="020B0604020202020204" pitchFamily="34" charset="0"/>
                        <a:cs typeface="Arial" panose="020B0604020202020204" pitchFamily="34" charset="0"/>
                      </a:endParaRPr>
                    </a:p>
                  </a:txBody>
                  <a:tcPr marL="86127" marR="86127">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629445197"/>
                  </a:ext>
                </a:extLst>
              </a:tr>
              <a:tr h="360072">
                <a:tc>
                  <a:txBody>
                    <a:bodyPr/>
                    <a:lstStyle/>
                    <a:p>
                      <a:pPr algn="ctr"/>
                      <a:r>
                        <a:rPr lang="en-US" sz="900" b="1" dirty="0">
                          <a:solidFill>
                            <a:schemeClr val="bg1"/>
                          </a:solidFill>
                          <a:latin typeface="Arial" panose="020B0604020202020204" pitchFamily="34" charset="0"/>
                          <a:cs typeface="Arial" panose="020B0604020202020204" pitchFamily="34" charset="0"/>
                        </a:rPr>
                        <a:t>G</a:t>
                      </a:r>
                    </a:p>
                  </a:txBody>
                  <a:tcPr marL="86127" marR="86127"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latin typeface="Arial" panose="020B0604020202020204" pitchFamily="34" charset="0"/>
                          <a:cs typeface="Arial" panose="020B0604020202020204" pitchFamily="34" charset="0"/>
                        </a:rPr>
                        <a:t>Project Management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solidFill>
                          <a:schemeClr val="tx1"/>
                        </a:solidFill>
                        <a:latin typeface="Arial" panose="020B0604020202020204" pitchFamily="34" charset="0"/>
                        <a:cs typeface="Arial" panose="020B0604020202020204" pitchFamily="34" charset="0"/>
                      </a:endParaRPr>
                    </a:p>
                  </a:txBody>
                  <a:tcPr marL="86127" marR="86127">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chemeClr val="bg1"/>
                    </a:solidFill>
                  </a:tcPr>
                </a:tc>
                <a:tc>
                  <a:txBody>
                    <a:bodyPr/>
                    <a:lstStyle/>
                    <a:p>
                      <a:r>
                        <a:rPr lang="en-US" sz="900" kern="1200" dirty="0">
                          <a:solidFill>
                            <a:schemeClr val="tx1"/>
                          </a:solidFill>
                          <a:effectLst/>
                          <a:latin typeface="Arial" panose="020B0604020202020204" pitchFamily="34" charset="0"/>
                          <a:ea typeface="+mn-ea"/>
                          <a:cs typeface="Arial" panose="020B0604020202020204" pitchFamily="34" charset="0"/>
                        </a:rPr>
                        <a:t>The PMO continues to make adjustments in staffing, and team continues working well together.  PMO was preparing the Readiness Template for intended use with DG2. </a:t>
                      </a:r>
                      <a:endParaRPr lang="en-US" sz="900" dirty="0">
                        <a:solidFill>
                          <a:schemeClr val="tx1"/>
                        </a:solidFill>
                        <a:latin typeface="Arial" panose="020B0604020202020204" pitchFamily="34" charset="0"/>
                        <a:cs typeface="Arial" panose="020B0604020202020204" pitchFamily="34" charset="0"/>
                      </a:endParaRPr>
                    </a:p>
                  </a:txBody>
                  <a:tcPr marL="86127" marR="86127">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928898800"/>
                  </a:ext>
                </a:extLst>
              </a:tr>
              <a:tr h="405081">
                <a:tc>
                  <a:txBody>
                    <a:bodyPr/>
                    <a:lstStyle/>
                    <a:p>
                      <a:pPr algn="ctr"/>
                      <a:r>
                        <a:rPr lang="en-US" sz="900" b="1" dirty="0">
                          <a:solidFill>
                            <a:schemeClr val="tx1"/>
                          </a:solidFill>
                          <a:latin typeface="Arial" panose="020B0604020202020204" pitchFamily="34" charset="0"/>
                          <a:cs typeface="Arial" panose="020B0604020202020204" pitchFamily="34" charset="0"/>
                        </a:rPr>
                        <a:t>Y</a:t>
                      </a:r>
                    </a:p>
                  </a:txBody>
                  <a:tcPr marL="86127" marR="86127"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latin typeface="Arial" panose="020B0604020202020204" pitchFamily="34" charset="0"/>
                          <a:cs typeface="Arial" panose="020B0604020202020204" pitchFamily="34" charset="0"/>
                        </a:rPr>
                        <a:t>Phase Scope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solidFill>
                          <a:schemeClr val="tx1"/>
                        </a:solidFill>
                        <a:latin typeface="Arial" panose="020B0604020202020204" pitchFamily="34" charset="0"/>
                        <a:cs typeface="Arial" panose="020B0604020202020204" pitchFamily="34" charset="0"/>
                      </a:endParaRPr>
                    </a:p>
                  </a:txBody>
                  <a:tcPr marL="86127" marR="86127">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chemeClr val="bg1"/>
                    </a:solidFill>
                  </a:tcPr>
                </a:tc>
                <a:tc>
                  <a:txBody>
                    <a:bodyPr/>
                    <a:lstStyle/>
                    <a:p>
                      <a:pPr marL="0" marR="0">
                        <a:spcBef>
                          <a:spcPts val="300"/>
                        </a:spcBef>
                        <a:spcAft>
                          <a:spcPts val="0"/>
                        </a:spcAft>
                      </a:pPr>
                      <a:r>
                        <a:rPr lang="en-US" sz="900" kern="1200" dirty="0">
                          <a:solidFill>
                            <a:schemeClr val="tx1"/>
                          </a:solidFill>
                          <a:effectLst/>
                          <a:latin typeface="Arial" panose="020B0604020202020204" pitchFamily="34" charset="0"/>
                          <a:ea typeface="+mn-ea"/>
                          <a:cs typeface="Arial" panose="020B0604020202020204" pitchFamily="34" charset="0"/>
                        </a:rPr>
                        <a:t>QA continues to remain concerned that the risk created by the number of solutions to be re-implemented to replace/augment current PeopleSoft functionality. </a:t>
                      </a:r>
                      <a:r>
                        <a:rPr lang="en-US" sz="900" kern="1200" baseline="0" dirty="0">
                          <a:solidFill>
                            <a:schemeClr val="tx1"/>
                          </a:solidFill>
                          <a:effectLst/>
                          <a:latin typeface="Arial" panose="020B0604020202020204" pitchFamily="34" charset="0"/>
                          <a:ea typeface="+mn-ea"/>
                          <a:cs typeface="Arial" panose="020B0604020202020204" pitchFamily="34" charset="0"/>
                        </a:rPr>
                        <a:t> </a:t>
                      </a:r>
                      <a:r>
                        <a:rPr lang="en-US" sz="900" kern="1200" dirty="0">
                          <a:solidFill>
                            <a:schemeClr val="tx1"/>
                          </a:solidFill>
                          <a:effectLst/>
                          <a:latin typeface="Arial" panose="020B0604020202020204" pitchFamily="34" charset="0"/>
                          <a:ea typeface="+mn-ea"/>
                          <a:cs typeface="Arial" panose="020B0604020202020204" pitchFamily="34" charset="0"/>
                        </a:rPr>
                        <a:t>Major scope changes will impact budget, schedule, and project and support staffing. The implementation of enhanced role security for ctcLink is a major Project and QA schedule risk concern.</a:t>
                      </a:r>
                      <a:r>
                        <a:rPr lang="en-US" sz="900" kern="1200" baseline="0" dirty="0">
                          <a:solidFill>
                            <a:schemeClr val="tx1"/>
                          </a:solidFill>
                          <a:effectLst/>
                          <a:latin typeface="Arial" panose="020B0604020202020204" pitchFamily="34" charset="0"/>
                          <a:ea typeface="+mn-ea"/>
                          <a:cs typeface="Arial" panose="020B0604020202020204" pitchFamily="34" charset="0"/>
                        </a:rPr>
                        <a:t>  </a:t>
                      </a:r>
                      <a:endParaRPr lang="en-US" sz="900" dirty="0">
                        <a:solidFill>
                          <a:schemeClr val="tx1"/>
                        </a:solidFill>
                        <a:latin typeface="Arial" panose="020B0604020202020204" pitchFamily="34" charset="0"/>
                        <a:cs typeface="Arial" panose="020B0604020202020204" pitchFamily="34" charset="0"/>
                      </a:endParaRPr>
                    </a:p>
                  </a:txBody>
                  <a:tcPr marL="64595" marR="64595" marT="0" marB="0">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4249536845"/>
                  </a:ext>
                </a:extLst>
              </a:tr>
              <a:tr h="560979">
                <a:tc>
                  <a:txBody>
                    <a:bodyPr/>
                    <a:lstStyle/>
                    <a:p>
                      <a:pPr algn="ctr"/>
                      <a:r>
                        <a:rPr lang="en-US" sz="900" b="1" dirty="0">
                          <a:latin typeface="Arial" panose="020B0604020202020204" pitchFamily="34" charset="0"/>
                          <a:cs typeface="Arial" panose="020B0604020202020204" pitchFamily="34" charset="0"/>
                        </a:rPr>
                        <a:t>Y</a:t>
                      </a:r>
                    </a:p>
                  </a:txBody>
                  <a:tcPr marL="86127" marR="86127"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rgbClr val="FFFF00"/>
                    </a:solidFill>
                  </a:tcPr>
                </a:tc>
                <a:tc>
                  <a:txBody>
                    <a:bodyPr/>
                    <a:lstStyle/>
                    <a:p>
                      <a:pPr algn="l"/>
                      <a:r>
                        <a:rPr lang="en-US" sz="900" dirty="0">
                          <a:solidFill>
                            <a:schemeClr val="tx1"/>
                          </a:solidFill>
                          <a:latin typeface="Arial" panose="020B0604020202020204" pitchFamily="34" charset="0"/>
                          <a:cs typeface="Arial" panose="020B0604020202020204" pitchFamily="34" charset="0"/>
                        </a:rPr>
                        <a:t>Schedule Status</a:t>
                      </a:r>
                    </a:p>
                    <a:p>
                      <a:pPr algn="l"/>
                      <a:endParaRPr lang="en-US" sz="900" dirty="0">
                        <a:solidFill>
                          <a:schemeClr val="tx1"/>
                        </a:solidFill>
                        <a:latin typeface="Arial" panose="020B0604020202020204" pitchFamily="34" charset="0"/>
                        <a:cs typeface="Arial" panose="020B0604020202020204" pitchFamily="34" charset="0"/>
                      </a:endParaRPr>
                    </a:p>
                  </a:txBody>
                  <a:tcPr marL="86127" marR="86127">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effectLst/>
                          <a:latin typeface="Arial" panose="020B0604020202020204" pitchFamily="34" charset="0"/>
                          <a:ea typeface="+mn-ea"/>
                          <a:cs typeface="Arial" panose="020B0604020202020204" pitchFamily="34" charset="0"/>
                        </a:rPr>
                        <a:t>The DG2 schedule is now less than 60 days from Go-live.  Pressures are mounting on the project team and the DG2 Colleges and State Board. The PMO was actively detailing multi-step plans for DG2 Go-live data conversions and production cutover.  FLC colleges will be going into a production upgrade state with new functionality, while Clark and the State Board will be first time implemented with PeopleSoft.</a:t>
                      </a:r>
                    </a:p>
                  </a:txBody>
                  <a:tcPr marL="68580" marR="68580" marT="0" marB="0">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2883257531"/>
                  </a:ext>
                </a:extLst>
              </a:tr>
              <a:tr h="7057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dirty="0">
                          <a:solidFill>
                            <a:schemeClr val="tx1"/>
                          </a:solidFill>
                          <a:latin typeface="Arial" panose="020B0604020202020204" pitchFamily="34" charset="0"/>
                          <a:cs typeface="Arial" panose="020B0604020202020204" pitchFamily="34" charset="0"/>
                        </a:rPr>
                        <a:t>Y</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1" dirty="0">
                        <a:solidFill>
                          <a:schemeClr val="bg1"/>
                        </a:solidFill>
                        <a:latin typeface="Arial" panose="020B0604020202020204" pitchFamily="34" charset="0"/>
                        <a:cs typeface="Arial" panose="020B0604020202020204" pitchFamily="34" charset="0"/>
                      </a:endParaRPr>
                    </a:p>
                  </a:txBody>
                  <a:tcPr marL="86127" marR="86127"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rgbClr val="FFFF00"/>
                    </a:solidFill>
                  </a:tcPr>
                </a:tc>
                <a:tc>
                  <a:txBody>
                    <a:bodyPr/>
                    <a:lstStyle/>
                    <a:p>
                      <a:pPr algn="l"/>
                      <a:r>
                        <a:rPr lang="en-US" sz="900" dirty="0">
                          <a:solidFill>
                            <a:schemeClr val="tx1"/>
                          </a:solidFill>
                          <a:latin typeface="Arial" panose="020B0604020202020204" pitchFamily="34" charset="0"/>
                          <a:cs typeface="Arial" panose="020B0604020202020204" pitchFamily="34" charset="0"/>
                        </a:rPr>
                        <a:t>Training </a:t>
                      </a:r>
                    </a:p>
                    <a:p>
                      <a:pPr algn="l"/>
                      <a:endParaRPr lang="en-US" sz="900" dirty="0">
                        <a:solidFill>
                          <a:schemeClr val="tx1"/>
                        </a:solidFill>
                        <a:latin typeface="Arial" panose="020B0604020202020204" pitchFamily="34" charset="0"/>
                        <a:cs typeface="Arial" panose="020B0604020202020204" pitchFamily="34" charset="0"/>
                      </a:endParaRPr>
                    </a:p>
                  </a:txBody>
                  <a:tcPr marL="86127" marR="86127">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300"/>
                        </a:spcBef>
                        <a:spcAft>
                          <a:spcPts val="0"/>
                        </a:spcAft>
                        <a:buClrTx/>
                        <a:buSzTx/>
                        <a:buFontTx/>
                        <a:buNone/>
                        <a:tabLst/>
                        <a:defRPr/>
                      </a:pPr>
                      <a:r>
                        <a:rPr lang="en-US" sz="900" kern="1200" dirty="0">
                          <a:solidFill>
                            <a:schemeClr val="tx1"/>
                          </a:solidFill>
                          <a:effectLst/>
                          <a:latin typeface="Arial" panose="020B0604020202020204" pitchFamily="34" charset="0"/>
                          <a:ea typeface="+mn-ea"/>
                          <a:cs typeface="Arial" panose="020B0604020202020204" pitchFamily="34" charset="0"/>
                        </a:rPr>
                        <a:t>Training team and consultants continue working on preparing materials for the delivery of end-user training courses scheduled for September. This scope includes a combination of Self-Paced Courses and Instructor-Led Training workshops. However, considering the workstream schedule, QA continues to be concerned that considerable content development remains for the 56 courses to support range of end-user training.  The majority of the planned 36 Instructor –Led courses is Finance pillar specific and requires support from functional project staff.</a:t>
                      </a:r>
                      <a:endParaRPr lang="en-US" sz="9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1502027787"/>
                  </a:ext>
                </a:extLst>
              </a:tr>
              <a:tr h="380138">
                <a:tc>
                  <a:txBody>
                    <a:bodyPr/>
                    <a:lstStyle/>
                    <a:p>
                      <a:pPr algn="ctr"/>
                      <a:r>
                        <a:rPr lang="en-US" sz="900" b="1" dirty="0">
                          <a:solidFill>
                            <a:schemeClr val="tx1"/>
                          </a:solidFill>
                          <a:latin typeface="Arial" panose="020B0604020202020204" pitchFamily="34" charset="0"/>
                          <a:cs typeface="Arial" panose="020B0604020202020204" pitchFamily="34" charset="0"/>
                        </a:rPr>
                        <a:t>Y</a:t>
                      </a:r>
                    </a:p>
                  </a:txBody>
                  <a:tcPr marL="86127" marR="86127"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rgbClr val="FFFF00"/>
                    </a:solidFill>
                  </a:tcPr>
                </a:tc>
                <a:tc>
                  <a:txBody>
                    <a:bodyPr/>
                    <a:lstStyle/>
                    <a:p>
                      <a:pPr algn="l"/>
                      <a:r>
                        <a:rPr lang="en-US" sz="900" dirty="0">
                          <a:solidFill>
                            <a:schemeClr val="tx1"/>
                          </a:solidFill>
                          <a:latin typeface="Arial" panose="020B0604020202020204" pitchFamily="34" charset="0"/>
                          <a:cs typeface="Arial" panose="020B0604020202020204" pitchFamily="34" charset="0"/>
                        </a:rPr>
                        <a:t>Testing </a:t>
                      </a:r>
                    </a:p>
                    <a:p>
                      <a:pPr algn="l"/>
                      <a:endParaRPr lang="en-US" sz="900" dirty="0">
                        <a:solidFill>
                          <a:schemeClr val="tx1"/>
                        </a:solidFill>
                        <a:latin typeface="Arial" panose="020B0604020202020204" pitchFamily="34" charset="0"/>
                        <a:cs typeface="Arial" panose="020B0604020202020204" pitchFamily="34" charset="0"/>
                      </a:endParaRPr>
                    </a:p>
                  </a:txBody>
                  <a:tcPr marL="86127" marR="86127">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chemeClr val="bg1"/>
                    </a:solidFill>
                  </a:tcPr>
                </a:tc>
                <a:tc>
                  <a:txBody>
                    <a:bodyPr/>
                    <a:lstStyle/>
                    <a:p>
                      <a:r>
                        <a:rPr lang="en-US" sz="900" kern="1200" dirty="0">
                          <a:solidFill>
                            <a:schemeClr val="tx1"/>
                          </a:solidFill>
                          <a:effectLst/>
                          <a:latin typeface="Arial" panose="020B0604020202020204" pitchFamily="34" charset="0"/>
                          <a:ea typeface="+mn-ea"/>
                          <a:cs typeface="Arial" panose="020B0604020202020204" pitchFamily="34" charset="0"/>
                        </a:rPr>
                        <a:t>The last DG2 User Acceptance Testing (UAT) Sprint (Sprint #6) is now scheduled for the first week of September.  DG2 has been executing a large testing workstream that includes parallel testing for payroll, financial aid, and tuition calculation.</a:t>
                      </a:r>
                    </a:p>
                  </a:txBody>
                  <a:tcPr marL="86127" marR="86127">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3870472243"/>
                  </a:ext>
                </a:extLst>
              </a:tr>
              <a:tr h="623949">
                <a:tc>
                  <a:txBody>
                    <a:bodyPr/>
                    <a:lstStyle/>
                    <a:p>
                      <a:pPr algn="ctr"/>
                      <a:r>
                        <a:rPr lang="en-US" sz="900" b="1" dirty="0">
                          <a:solidFill>
                            <a:schemeClr val="bg1"/>
                          </a:solidFill>
                          <a:latin typeface="Arial" panose="020B0604020202020204" pitchFamily="34" charset="0"/>
                          <a:cs typeface="Arial" panose="020B0604020202020204" pitchFamily="34" charset="0"/>
                        </a:rPr>
                        <a:t>G</a:t>
                      </a:r>
                    </a:p>
                  </a:txBody>
                  <a:tcPr marL="86127" marR="86127"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rgbClr val="00B050"/>
                    </a:solidFill>
                  </a:tcPr>
                </a:tc>
                <a:tc>
                  <a:txBody>
                    <a:bodyPr/>
                    <a:lstStyle/>
                    <a:p>
                      <a:pPr algn="l"/>
                      <a:r>
                        <a:rPr lang="en-US" sz="900" dirty="0">
                          <a:solidFill>
                            <a:schemeClr val="tx1"/>
                          </a:solidFill>
                          <a:latin typeface="Arial" panose="020B0604020202020204" pitchFamily="34" charset="0"/>
                          <a:cs typeface="Arial" panose="020B0604020202020204" pitchFamily="34" charset="0"/>
                        </a:rPr>
                        <a:t>Configurations / Data Conversion</a:t>
                      </a:r>
                    </a:p>
                  </a:txBody>
                  <a:tcPr marL="86127" marR="86127">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chemeClr val="bg1"/>
                    </a:solidFill>
                  </a:tcPr>
                </a:tc>
                <a:tc>
                  <a:txBody>
                    <a:bodyPr/>
                    <a:lstStyle/>
                    <a:p>
                      <a:r>
                        <a:rPr lang="en-US" sz="900" kern="1200" dirty="0">
                          <a:solidFill>
                            <a:schemeClr val="tx1"/>
                          </a:solidFill>
                          <a:effectLst/>
                          <a:latin typeface="Arial" panose="020B0604020202020204" pitchFamily="34" charset="0"/>
                          <a:ea typeface="+mn-ea"/>
                          <a:cs typeface="Arial" panose="020B0604020202020204" pitchFamily="34" charset="0"/>
                        </a:rPr>
                        <a:t>Technical staff supported the DG2 cycle 4B conversion for additional data validation by Clark and SBCTC. The data conversion and production implementation of the Bio-Demo data for Clark College and SBCTC has a September 7 target date. Performance Load Testing identified technical production to ensure ctcLink system meets increased student user usage projections (20, 000 active student users).</a:t>
                      </a:r>
                      <a:r>
                        <a:rPr lang="en-US" sz="900" b="1" kern="1200" dirty="0">
                          <a:solidFill>
                            <a:schemeClr val="tx1"/>
                          </a:solidFill>
                          <a:effectLst/>
                          <a:latin typeface="Arial" panose="020B0604020202020204" pitchFamily="34" charset="0"/>
                          <a:ea typeface="+mn-ea"/>
                          <a:cs typeface="Arial" panose="020B0604020202020204" pitchFamily="34" charset="0"/>
                        </a:rPr>
                        <a:t>   </a:t>
                      </a:r>
                      <a:endParaRPr lang="en-US" sz="9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3162200849"/>
                  </a:ext>
                </a:extLst>
              </a:tr>
              <a:tr h="524905">
                <a:tc>
                  <a:txBody>
                    <a:bodyPr/>
                    <a:lstStyle/>
                    <a:p>
                      <a:pPr algn="ctr"/>
                      <a:r>
                        <a:rPr lang="en-US" sz="900" b="1" dirty="0">
                          <a:solidFill>
                            <a:schemeClr val="bg1"/>
                          </a:solidFill>
                          <a:latin typeface="Arial" panose="020B0604020202020204" pitchFamily="34" charset="0"/>
                          <a:cs typeface="Arial" panose="020B0604020202020204" pitchFamily="34" charset="0"/>
                        </a:rPr>
                        <a:t>G</a:t>
                      </a:r>
                    </a:p>
                  </a:txBody>
                  <a:tcPr marL="86127" marR="86127"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rgbClr val="00B050"/>
                    </a:solidFill>
                  </a:tcPr>
                </a:tc>
                <a:tc>
                  <a:txBody>
                    <a:bodyPr/>
                    <a:lstStyle/>
                    <a:p>
                      <a:pPr algn="l"/>
                      <a:r>
                        <a:rPr lang="en-US" sz="900" dirty="0">
                          <a:solidFill>
                            <a:schemeClr val="tx1"/>
                          </a:solidFill>
                          <a:latin typeface="Arial" panose="020B0604020202020204" pitchFamily="34" charset="0"/>
                          <a:cs typeface="Arial" panose="020B0604020202020204" pitchFamily="34" charset="0"/>
                        </a:rPr>
                        <a:t>Organizational Change Management</a:t>
                      </a:r>
                    </a:p>
                  </a:txBody>
                  <a:tcPr marL="86127" marR="86127">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effectLst/>
                          <a:latin typeface="Arial" panose="020B0604020202020204" pitchFamily="34" charset="0"/>
                          <a:ea typeface="+mn-ea"/>
                          <a:cs typeface="Arial" panose="020B0604020202020204" pitchFamily="34" charset="0"/>
                        </a:rPr>
                        <a:t>PMO/OCM is actively engaged with all colleges now involved with their Deployment Groups.  ctcLink management teams continue to meet with DG colleges via on-site check-ins. With 60 days until Go-live, QA remains concerned the PMO focuses on the DG2 schedule/priority activities.  </a:t>
                      </a:r>
                      <a:endParaRPr lang="en-US" sz="900" dirty="0">
                        <a:solidFill>
                          <a:schemeClr val="tx1"/>
                        </a:solidFill>
                        <a:latin typeface="Arial" panose="020B0604020202020204" pitchFamily="34" charset="0"/>
                        <a:cs typeface="Arial" panose="020B0604020202020204" pitchFamily="34" charset="0"/>
                      </a:endParaRPr>
                    </a:p>
                  </a:txBody>
                  <a:tcPr marL="86127" marR="86127">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801101176"/>
                  </a:ext>
                </a:extLst>
              </a:tr>
              <a:tr h="360072">
                <a:tc>
                  <a:txBody>
                    <a:bodyPr/>
                    <a:lstStyle/>
                    <a:p>
                      <a:pPr algn="ctr"/>
                      <a:r>
                        <a:rPr lang="en-US" sz="900" b="1" dirty="0">
                          <a:solidFill>
                            <a:schemeClr val="bg1"/>
                          </a:solidFill>
                          <a:latin typeface="Arial" panose="020B0604020202020204" pitchFamily="34" charset="0"/>
                          <a:cs typeface="Arial" panose="020B0604020202020204" pitchFamily="34" charset="0"/>
                        </a:rPr>
                        <a:t>G</a:t>
                      </a:r>
                    </a:p>
                  </a:txBody>
                  <a:tcPr marL="86127" marR="86127"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rgbClr val="00B050"/>
                    </a:solidFill>
                  </a:tcPr>
                </a:tc>
                <a:tc>
                  <a:txBody>
                    <a:bodyPr/>
                    <a:lstStyle/>
                    <a:p>
                      <a:pPr algn="l"/>
                      <a:r>
                        <a:rPr lang="en-US" sz="900" dirty="0">
                          <a:solidFill>
                            <a:schemeClr val="tx1"/>
                          </a:solidFill>
                          <a:latin typeface="Arial" panose="020B0604020202020204" pitchFamily="34" charset="0"/>
                          <a:cs typeface="Arial" panose="020B0604020202020204" pitchFamily="34" charset="0"/>
                        </a:rPr>
                        <a:t>Project Staffing</a:t>
                      </a:r>
                    </a:p>
                    <a:p>
                      <a:pPr algn="l"/>
                      <a:endParaRPr lang="en-US" sz="900" dirty="0">
                        <a:solidFill>
                          <a:schemeClr val="tx1"/>
                        </a:solidFill>
                        <a:latin typeface="Arial" panose="020B0604020202020204" pitchFamily="34" charset="0"/>
                        <a:cs typeface="Arial" panose="020B0604020202020204" pitchFamily="34" charset="0"/>
                      </a:endParaRPr>
                    </a:p>
                  </a:txBody>
                  <a:tcPr marL="86127" marR="86127">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300"/>
                        </a:spcBef>
                        <a:spcAft>
                          <a:spcPts val="0"/>
                        </a:spcAft>
                        <a:buClrTx/>
                        <a:buSzTx/>
                        <a:buFontTx/>
                        <a:buNone/>
                        <a:tabLst/>
                        <a:defRPr/>
                      </a:pPr>
                      <a:r>
                        <a:rPr lang="en-US" sz="900" dirty="0">
                          <a:solidFill>
                            <a:schemeClr val="tx1"/>
                          </a:solidFill>
                          <a:latin typeface="Arial" panose="020B0604020202020204" pitchFamily="34" charset="0"/>
                          <a:cs typeface="Arial" panose="020B0604020202020204" pitchFamily="34" charset="0"/>
                        </a:rPr>
                        <a:t>Project staffing is adequate at this time and continues to make staffing adjustments as appropriate. PMO is recruiting for open positions. </a:t>
                      </a:r>
                      <a:r>
                        <a:rPr lang="en-US" sz="900" kern="1200" dirty="0">
                          <a:solidFill>
                            <a:schemeClr val="tx1"/>
                          </a:solidFill>
                          <a:effectLst/>
                          <a:latin typeface="Arial" panose="020B0604020202020204" pitchFamily="34" charset="0"/>
                          <a:ea typeface="+mn-ea"/>
                          <a:cs typeface="Arial" panose="020B0604020202020204" pitchFamily="34" charset="0"/>
                        </a:rPr>
                        <a:t>PMO to begin using off-shore technical resources to perform and augment systems integration testing work.</a:t>
                      </a:r>
                      <a:endParaRPr lang="en-US" sz="900" dirty="0">
                        <a:solidFill>
                          <a:schemeClr val="tx1"/>
                        </a:solidFill>
                        <a:latin typeface="Arial" panose="020B0604020202020204" pitchFamily="34" charset="0"/>
                        <a:cs typeface="Arial" panose="020B0604020202020204" pitchFamily="34" charset="0"/>
                      </a:endParaRPr>
                    </a:p>
                  </a:txBody>
                  <a:tcPr marL="68580" marR="68580" marT="0" marB="0">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267362990"/>
                  </a:ext>
                </a:extLst>
              </a:tr>
              <a:tr h="637386">
                <a:tc>
                  <a:txBody>
                    <a:bodyPr/>
                    <a:lstStyle/>
                    <a:p>
                      <a:pPr algn="ctr"/>
                      <a:r>
                        <a:rPr lang="en-US" sz="900" b="1" dirty="0">
                          <a:solidFill>
                            <a:schemeClr val="tx1"/>
                          </a:solidFill>
                          <a:latin typeface="Arial" panose="020B0604020202020204" pitchFamily="34" charset="0"/>
                          <a:cs typeface="Arial" panose="020B0604020202020204" pitchFamily="34" charset="0"/>
                        </a:rPr>
                        <a:t>Y</a:t>
                      </a:r>
                    </a:p>
                  </a:txBody>
                  <a:tcPr marL="86127" marR="86127"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rgbClr val="FFFF00"/>
                    </a:solidFill>
                  </a:tcPr>
                </a:tc>
                <a:tc>
                  <a:txBody>
                    <a:bodyPr/>
                    <a:lstStyle/>
                    <a:p>
                      <a:pPr algn="l"/>
                      <a:r>
                        <a:rPr lang="en-US" sz="900" dirty="0">
                          <a:solidFill>
                            <a:schemeClr val="tx1"/>
                          </a:solidFill>
                          <a:latin typeface="Arial" panose="020B0604020202020204" pitchFamily="34" charset="0"/>
                          <a:cs typeface="Arial" panose="020B0604020202020204" pitchFamily="34" charset="0"/>
                        </a:rPr>
                        <a:t>Technical Environment</a:t>
                      </a:r>
                    </a:p>
                    <a:p>
                      <a:pPr algn="l"/>
                      <a:endParaRPr lang="en-US" sz="900" dirty="0">
                        <a:solidFill>
                          <a:schemeClr val="tx1"/>
                        </a:solidFill>
                        <a:latin typeface="Arial" panose="020B0604020202020204" pitchFamily="34" charset="0"/>
                        <a:cs typeface="Arial" panose="020B0604020202020204" pitchFamily="34" charset="0"/>
                      </a:endParaRPr>
                    </a:p>
                  </a:txBody>
                  <a:tcPr marL="86127" marR="86127">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chemeClr val="bg1"/>
                    </a:solidFill>
                  </a:tcPr>
                </a:tc>
                <a:tc>
                  <a:txBody>
                    <a:bodyPr/>
                    <a:lstStyle/>
                    <a:p>
                      <a:r>
                        <a:rPr lang="en-US" sz="900" kern="1200" dirty="0">
                          <a:solidFill>
                            <a:schemeClr val="tx1"/>
                          </a:solidFill>
                          <a:effectLst/>
                          <a:latin typeface="Arial" panose="020B0604020202020204" pitchFamily="34" charset="0"/>
                          <a:ea typeface="+mn-ea"/>
                          <a:cs typeface="Arial" panose="020B0604020202020204" pitchFamily="34" charset="0"/>
                        </a:rPr>
                        <a:t>The IT division continues addressing processes and critical staffing.  Additional positions supporting ctcLink production have been approved and hiring underway. The ERP Change Management Board is being re-implemented to improve coordination and scheduling of changes.   Service Level Agreement is awaiting final signatures.</a:t>
                      </a:r>
                      <a:endParaRPr lang="en-US" sz="900" dirty="0">
                        <a:solidFill>
                          <a:schemeClr val="tx1"/>
                        </a:solidFill>
                        <a:latin typeface="Arial" panose="020B0604020202020204" pitchFamily="34" charset="0"/>
                        <a:cs typeface="Arial" panose="020B0604020202020204" pitchFamily="34" charset="0"/>
                      </a:endParaRPr>
                    </a:p>
                  </a:txBody>
                  <a:tcPr marL="86127" marR="86127">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1061469084"/>
                  </a:ext>
                </a:extLst>
              </a:tr>
            </a:tbl>
          </a:graphicData>
        </a:graphic>
      </p:graphicFrame>
      <p:sp>
        <p:nvSpPr>
          <p:cNvPr id="10" name="Slide Number Placeholder 5">
            <a:extLst>
              <a:ext uri="{FF2B5EF4-FFF2-40B4-BE49-F238E27FC236}">
                <a16:creationId xmlns:a16="http://schemas.microsoft.com/office/drawing/2014/main" id="{47B81AC6-3B9A-4271-960F-52A461474FE9}"/>
              </a:ext>
            </a:extLst>
          </p:cNvPr>
          <p:cNvSpPr txBox="1">
            <a:spLocks/>
          </p:cNvSpPr>
          <p:nvPr/>
        </p:nvSpPr>
        <p:spPr>
          <a:xfrm>
            <a:off x="8416421" y="6461671"/>
            <a:ext cx="457199" cy="191623"/>
          </a:xfrm>
          <a:prstGeom prst="rect">
            <a:avLst/>
          </a:prstGeom>
        </p:spPr>
        <p:txBody>
          <a:bodyPr vert="horz" lIns="91440" tIns="45720" rIns="91440" bIns="45720" rtlCol="0" anchor="ctr"/>
          <a:lstStyle>
            <a:defPPr>
              <a:defRPr lang="en-US"/>
            </a:defPPr>
            <a:lvl1pPr marL="0" algn="r" defTabSz="457200" rtl="0" eaLnBrk="1" latinLnBrk="0" hangingPunct="1">
              <a:defRPr sz="11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DEE5BC03-7CE3-4FE3-BC0A-0ACCA8AC1F24}" type="slidenum">
              <a:rPr kumimoji="0" lang="en-US" sz="9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9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7889278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404" y="1680989"/>
            <a:ext cx="6041249" cy="611619"/>
          </a:xfrm>
        </p:spPr>
        <p:txBody>
          <a:bodyPr/>
          <a:lstStyle/>
          <a:p>
            <a:pPr algn="ctr"/>
            <a:r>
              <a:rPr lang="en-US" dirty="0"/>
              <a:t>Questions &amp; WRAP-UP</a:t>
            </a:r>
          </a:p>
        </p:txBody>
      </p:sp>
      <p:pic>
        <p:nvPicPr>
          <p:cNvPr id="4" name="Picture 3" descr="Silhouette person with question mark"/>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08280" y="3068782"/>
            <a:ext cx="2527439" cy="2527439"/>
          </a:xfrm>
          <a:prstGeom prst="rect">
            <a:avLst/>
          </a:prstGeom>
          <a:ln>
            <a:noFill/>
          </a:ln>
          <a:effectLst>
            <a:softEdge rad="112500"/>
          </a:effectLst>
        </p:spPr>
      </p:pic>
    </p:spTree>
    <p:extLst>
      <p:ext uri="{BB962C8B-B14F-4D97-AF65-F5344CB8AC3E}">
        <p14:creationId xmlns:p14="http://schemas.microsoft.com/office/powerpoint/2010/main" val="4443080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EE5BC03-7CE3-4FE3-BC0A-0ACCA8AC1F24}" type="slidenum">
              <a:rPr lang="en-US" smtClean="0"/>
              <a:pPr/>
              <a:t>3</a:t>
            </a:fld>
            <a:endParaRPr lang="en-US" dirty="0"/>
          </a:p>
        </p:txBody>
      </p:sp>
      <p:sp>
        <p:nvSpPr>
          <p:cNvPr id="2" name="Title 1"/>
          <p:cNvSpPr>
            <a:spLocks noGrp="1"/>
          </p:cNvSpPr>
          <p:nvPr>
            <p:ph type="title"/>
          </p:nvPr>
        </p:nvSpPr>
        <p:spPr>
          <a:xfrm>
            <a:off x="519540" y="63087"/>
            <a:ext cx="8302337" cy="786457"/>
          </a:xfrm>
        </p:spPr>
        <p:txBody>
          <a:bodyPr/>
          <a:lstStyle/>
          <a:p>
            <a:r>
              <a:rPr lang="en-US" dirty="0" smtClean="0"/>
              <a:t>ctcLink Governance Responsibilities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71304552"/>
              </p:ext>
            </p:extLst>
          </p:nvPr>
        </p:nvGraphicFramePr>
        <p:xfrm>
          <a:off x="174073" y="626458"/>
          <a:ext cx="8802355" cy="6126480"/>
        </p:xfrm>
        <a:graphic>
          <a:graphicData uri="http://schemas.openxmlformats.org/drawingml/2006/table">
            <a:tbl>
              <a:tblPr firstRow="1" bandRow="1">
                <a:tableStyleId>{93296810-A885-4BE3-A3E7-6D5BEEA58F35}</a:tableStyleId>
              </a:tblPr>
              <a:tblGrid>
                <a:gridCol w="2207382">
                  <a:extLst>
                    <a:ext uri="{9D8B030D-6E8A-4147-A177-3AD203B41FA5}">
                      <a16:colId xmlns:a16="http://schemas.microsoft.com/office/drawing/2014/main" val="1192456027"/>
                    </a:ext>
                  </a:extLst>
                </a:gridCol>
                <a:gridCol w="1815921">
                  <a:extLst>
                    <a:ext uri="{9D8B030D-6E8A-4147-A177-3AD203B41FA5}">
                      <a16:colId xmlns:a16="http://schemas.microsoft.com/office/drawing/2014/main" val="2759767848"/>
                    </a:ext>
                  </a:extLst>
                </a:gridCol>
                <a:gridCol w="1893195">
                  <a:extLst>
                    <a:ext uri="{9D8B030D-6E8A-4147-A177-3AD203B41FA5}">
                      <a16:colId xmlns:a16="http://schemas.microsoft.com/office/drawing/2014/main" val="2591878302"/>
                    </a:ext>
                  </a:extLst>
                </a:gridCol>
                <a:gridCol w="2885857">
                  <a:extLst>
                    <a:ext uri="{9D8B030D-6E8A-4147-A177-3AD203B41FA5}">
                      <a16:colId xmlns:a16="http://schemas.microsoft.com/office/drawing/2014/main" val="4215614556"/>
                    </a:ext>
                  </a:extLst>
                </a:gridCol>
              </a:tblGrid>
              <a:tr h="614818">
                <a:tc>
                  <a:txBody>
                    <a:bodyPr/>
                    <a:lstStyle/>
                    <a:p>
                      <a:pPr algn="ctr"/>
                      <a:r>
                        <a:rPr lang="en-US" sz="1600" b="0" dirty="0" smtClean="0">
                          <a:latin typeface="+mj-lt"/>
                        </a:rPr>
                        <a:t>ROLE/RESPONSIBILITY</a:t>
                      </a:r>
                      <a:endParaRPr lang="en-US" sz="1600" b="0" dirty="0">
                        <a:latin typeface="+mj-lt"/>
                      </a:endParaRPr>
                    </a:p>
                  </a:txBody>
                  <a:tcPr marL="88573" marR="88573" anchor="ctr"/>
                </a:tc>
                <a:tc>
                  <a:txBody>
                    <a:bodyPr/>
                    <a:lstStyle/>
                    <a:p>
                      <a:pPr marL="0" algn="ctr" defTabSz="914400" rtl="0" eaLnBrk="1" latinLnBrk="0" hangingPunct="1"/>
                      <a:r>
                        <a:rPr lang="en-US" sz="1600" b="0" kern="1200" dirty="0" smtClean="0">
                          <a:solidFill>
                            <a:schemeClr val="lt1"/>
                          </a:solidFill>
                          <a:latin typeface="+mj-lt"/>
                          <a:ea typeface="+mn-ea"/>
                          <a:cs typeface="+mn-cs"/>
                        </a:rPr>
                        <a:t>WORKING GROUP</a:t>
                      </a:r>
                    </a:p>
                    <a:p>
                      <a:pPr marL="0" algn="ctr" defTabSz="914400" rtl="0" eaLnBrk="1" latinLnBrk="0" hangingPunct="1"/>
                      <a:endParaRPr lang="en-US" sz="1600" b="0" kern="1200" dirty="0" smtClean="0">
                        <a:solidFill>
                          <a:schemeClr val="lt1"/>
                        </a:solidFill>
                        <a:latin typeface="+mj-lt"/>
                        <a:ea typeface="+mn-ea"/>
                        <a:cs typeface="+mn-cs"/>
                      </a:endParaRPr>
                    </a:p>
                    <a:p>
                      <a:pPr marL="0" algn="ctr" defTabSz="914400" rtl="0" eaLnBrk="1" latinLnBrk="0" hangingPunct="1"/>
                      <a:r>
                        <a:rPr lang="en-US" sz="1600" b="0" i="0" kern="1200" dirty="0" smtClean="0">
                          <a:solidFill>
                            <a:schemeClr val="lt1"/>
                          </a:solidFill>
                          <a:latin typeface="+mj-lt"/>
                          <a:ea typeface="+mn-ea"/>
                          <a:cs typeface="+mn-cs"/>
                        </a:rPr>
                        <a:t>(Meets</a:t>
                      </a:r>
                      <a:r>
                        <a:rPr lang="en-US" sz="1600" b="0" i="0" kern="1200" baseline="0" dirty="0" smtClean="0">
                          <a:solidFill>
                            <a:schemeClr val="lt1"/>
                          </a:solidFill>
                          <a:latin typeface="+mj-lt"/>
                          <a:ea typeface="+mn-ea"/>
                          <a:cs typeface="+mn-cs"/>
                        </a:rPr>
                        <a:t> Bi-Weekly)</a:t>
                      </a:r>
                      <a:r>
                        <a:rPr lang="en-US" sz="1600" b="0" i="0" kern="1200" dirty="0" smtClean="0">
                          <a:solidFill>
                            <a:schemeClr val="lt1"/>
                          </a:solidFill>
                          <a:latin typeface="+mj-lt"/>
                          <a:ea typeface="+mn-ea"/>
                          <a:cs typeface="+mn-cs"/>
                        </a:rPr>
                        <a:t> </a:t>
                      </a:r>
                      <a:endParaRPr lang="en-US" sz="1600" b="0" i="0" kern="1200" dirty="0">
                        <a:solidFill>
                          <a:schemeClr val="lt1"/>
                        </a:solidFill>
                        <a:latin typeface="+mj-lt"/>
                        <a:ea typeface="+mn-ea"/>
                        <a:cs typeface="+mn-cs"/>
                      </a:endParaRPr>
                    </a:p>
                  </a:txBody>
                  <a:tcPr marL="88573" marR="88573" anchor="ctr"/>
                </a:tc>
                <a:tc>
                  <a:txBody>
                    <a:bodyPr/>
                    <a:lstStyle/>
                    <a:p>
                      <a:pPr algn="ctr"/>
                      <a:r>
                        <a:rPr lang="en-US" sz="1600" b="0" dirty="0" smtClean="0">
                          <a:latin typeface="+mj-lt"/>
                        </a:rPr>
                        <a:t>STEERING</a:t>
                      </a:r>
                      <a:r>
                        <a:rPr lang="en-US" sz="1600" b="0" baseline="0" dirty="0" smtClean="0">
                          <a:latin typeface="+mj-lt"/>
                        </a:rPr>
                        <a:t> COMMITTEE</a:t>
                      </a:r>
                    </a:p>
                    <a:p>
                      <a:pPr algn="ctr"/>
                      <a:r>
                        <a:rPr lang="en-US" sz="1600" b="0" baseline="0" dirty="0" smtClean="0">
                          <a:latin typeface="+mj-lt"/>
                        </a:rPr>
                        <a:t>(Meets Bi-Weekly)</a:t>
                      </a:r>
                      <a:endParaRPr lang="en-US" sz="1600" b="0" dirty="0">
                        <a:latin typeface="+mj-lt"/>
                      </a:endParaRPr>
                    </a:p>
                  </a:txBody>
                  <a:tcPr marL="88573" marR="88573" anchor="ctr"/>
                </a:tc>
                <a:tc>
                  <a:txBody>
                    <a:bodyPr/>
                    <a:lstStyle/>
                    <a:p>
                      <a:pPr algn="ctr"/>
                      <a:r>
                        <a:rPr lang="en-US" sz="1600" b="0" dirty="0" smtClean="0">
                          <a:latin typeface="+mj-lt"/>
                        </a:rPr>
                        <a:t>EXECUTIVE LEADERSHIP</a:t>
                      </a:r>
                      <a:r>
                        <a:rPr lang="en-US" sz="1600" b="0" baseline="0" dirty="0" smtClean="0">
                          <a:latin typeface="+mj-lt"/>
                        </a:rPr>
                        <a:t> COMMITTEE</a:t>
                      </a:r>
                    </a:p>
                    <a:p>
                      <a:pPr algn="ctr"/>
                      <a:r>
                        <a:rPr lang="en-US" sz="1600" b="0" baseline="0" dirty="0" smtClean="0">
                          <a:latin typeface="+mj-lt"/>
                        </a:rPr>
                        <a:t>(Meetings aligned with WACTC)</a:t>
                      </a:r>
                      <a:endParaRPr lang="en-US" sz="1600" b="0" dirty="0">
                        <a:latin typeface="+mj-lt"/>
                      </a:endParaRPr>
                    </a:p>
                  </a:txBody>
                  <a:tcPr marL="88573" marR="88573" anchor="ctr"/>
                </a:tc>
                <a:extLst>
                  <a:ext uri="{0D108BD9-81ED-4DB2-BD59-A6C34878D82A}">
                    <a16:rowId xmlns:a16="http://schemas.microsoft.com/office/drawing/2014/main" val="2721750430"/>
                  </a:ext>
                </a:extLst>
              </a:tr>
              <a:tr h="614818">
                <a:tc>
                  <a:txBody>
                    <a:bodyPr/>
                    <a:lstStyle/>
                    <a:p>
                      <a:r>
                        <a:rPr lang="en-US" sz="1800" dirty="0" smtClean="0"/>
                        <a:t>Change</a:t>
                      </a:r>
                      <a:r>
                        <a:rPr lang="en-US" sz="1800" baseline="0" dirty="0" smtClean="0"/>
                        <a:t> </a:t>
                      </a:r>
                      <a:r>
                        <a:rPr lang="en-US" sz="1800" dirty="0" smtClean="0"/>
                        <a:t>ctcLink Requirements (add or remove)</a:t>
                      </a:r>
                      <a:endParaRPr lang="en-US" sz="1800" dirty="0"/>
                    </a:p>
                  </a:txBody>
                  <a:tcPr marL="88573" marR="88573">
                    <a:solidFill>
                      <a:schemeClr val="accent6">
                        <a:lumMod val="40000"/>
                        <a:lumOff val="60000"/>
                      </a:schemeClr>
                    </a:solidFill>
                  </a:tcPr>
                </a:tc>
                <a:tc>
                  <a:txBody>
                    <a:bodyPr/>
                    <a:lstStyle/>
                    <a:p>
                      <a:r>
                        <a:rPr lang="en-US" sz="1800" dirty="0" smtClean="0"/>
                        <a:t>Recommends</a:t>
                      </a:r>
                      <a:endParaRPr lang="en-US" sz="1800" dirty="0"/>
                    </a:p>
                  </a:txBody>
                  <a:tcPr marL="88573" marR="88573"/>
                </a:tc>
                <a:tc>
                  <a:txBody>
                    <a:bodyPr/>
                    <a:lstStyle/>
                    <a:p>
                      <a:r>
                        <a:rPr lang="en-US" sz="1800" dirty="0" smtClean="0"/>
                        <a:t>Approves</a:t>
                      </a:r>
                      <a:endParaRPr lang="en-US" sz="1800" dirty="0"/>
                    </a:p>
                  </a:txBody>
                  <a:tcPr marL="88573" marR="88573"/>
                </a:tc>
                <a:tc>
                  <a:txBody>
                    <a:bodyPr/>
                    <a:lstStyle/>
                    <a:p>
                      <a:r>
                        <a:rPr lang="en-US" sz="1800" dirty="0" smtClean="0"/>
                        <a:t>Informed</a:t>
                      </a:r>
                      <a:r>
                        <a:rPr lang="en-US" sz="1800" baseline="0" dirty="0" smtClean="0"/>
                        <a:t> </a:t>
                      </a:r>
                      <a:endParaRPr lang="en-US" sz="1800" dirty="0"/>
                    </a:p>
                  </a:txBody>
                  <a:tcPr marL="88573" marR="88573">
                    <a:solidFill>
                      <a:srgbClr val="CDD5E6"/>
                    </a:solidFill>
                  </a:tcPr>
                </a:tc>
                <a:extLst>
                  <a:ext uri="{0D108BD9-81ED-4DB2-BD59-A6C34878D82A}">
                    <a16:rowId xmlns:a16="http://schemas.microsoft.com/office/drawing/2014/main" val="230112229"/>
                  </a:ext>
                </a:extLst>
              </a:tr>
              <a:tr h="462124">
                <a:tc>
                  <a:txBody>
                    <a:bodyPr/>
                    <a:lstStyle/>
                    <a:p>
                      <a:r>
                        <a:rPr lang="en-US" dirty="0" smtClean="0"/>
                        <a:t>New Global Configuration</a:t>
                      </a:r>
                      <a:endParaRPr lang="en-US" dirty="0"/>
                    </a:p>
                  </a:txBody>
                  <a:tcPr marL="88573" marR="88573">
                    <a:solidFill>
                      <a:schemeClr val="accent6">
                        <a:lumMod val="40000"/>
                        <a:lumOff val="60000"/>
                      </a:schemeClr>
                    </a:solidFill>
                  </a:tcPr>
                </a:tc>
                <a:tc>
                  <a:txBody>
                    <a:bodyPr/>
                    <a:lstStyle/>
                    <a:p>
                      <a:r>
                        <a:rPr lang="en-US" dirty="0" smtClean="0"/>
                        <a:t>Approves</a:t>
                      </a:r>
                      <a:endParaRPr lang="en-US" dirty="0"/>
                    </a:p>
                  </a:txBody>
                  <a:tcPr marL="88573" marR="88573"/>
                </a:tc>
                <a:tc>
                  <a:txBody>
                    <a:bodyPr/>
                    <a:lstStyle/>
                    <a:p>
                      <a:r>
                        <a:rPr lang="en-US" dirty="0" smtClean="0"/>
                        <a:t>Informed</a:t>
                      </a:r>
                      <a:endParaRPr lang="en-US" dirty="0"/>
                    </a:p>
                  </a:txBody>
                  <a:tcPr marL="88573" marR="88573"/>
                </a:tc>
                <a:tc>
                  <a:txBody>
                    <a:bodyPr/>
                    <a:lstStyle/>
                    <a:p>
                      <a:r>
                        <a:rPr lang="en-US" dirty="0" smtClean="0"/>
                        <a:t>Informed</a:t>
                      </a:r>
                      <a:endParaRPr lang="en-US" dirty="0"/>
                    </a:p>
                  </a:txBody>
                  <a:tcPr marL="88573" marR="88573"/>
                </a:tc>
                <a:extLst>
                  <a:ext uri="{0D108BD9-81ED-4DB2-BD59-A6C34878D82A}">
                    <a16:rowId xmlns:a16="http://schemas.microsoft.com/office/drawing/2014/main" val="1468186014"/>
                  </a:ext>
                </a:extLst>
              </a:tr>
              <a:tr h="123494">
                <a:tc>
                  <a:txBody>
                    <a:bodyPr/>
                    <a:lstStyle/>
                    <a:p>
                      <a:r>
                        <a:rPr lang="en-US" dirty="0" smtClean="0"/>
                        <a:t>New Customizations</a:t>
                      </a:r>
                      <a:endParaRPr lang="en-US" dirty="0"/>
                    </a:p>
                  </a:txBody>
                  <a:tcPr marL="88573" marR="88573">
                    <a:solidFill>
                      <a:schemeClr val="accent6">
                        <a:lumMod val="40000"/>
                        <a:lumOff val="60000"/>
                      </a:schemeClr>
                    </a:solidFill>
                  </a:tcPr>
                </a:tc>
                <a:tc>
                  <a:txBody>
                    <a:bodyPr/>
                    <a:lstStyle/>
                    <a:p>
                      <a:r>
                        <a:rPr lang="en-US" dirty="0" smtClean="0"/>
                        <a:t>Approves</a:t>
                      </a:r>
                      <a:endParaRPr lang="en-US" dirty="0"/>
                    </a:p>
                  </a:txBody>
                  <a:tcPr marL="88573" marR="88573"/>
                </a:tc>
                <a:tc>
                  <a:txBody>
                    <a:bodyPr/>
                    <a:lstStyle/>
                    <a:p>
                      <a:r>
                        <a:rPr lang="en-US" dirty="0" smtClean="0"/>
                        <a:t>Informed</a:t>
                      </a:r>
                      <a:endParaRPr lang="en-US" dirty="0"/>
                    </a:p>
                  </a:txBody>
                  <a:tcPr marL="88573" marR="88573"/>
                </a:tc>
                <a:tc>
                  <a:txBody>
                    <a:bodyPr/>
                    <a:lstStyle/>
                    <a:p>
                      <a:r>
                        <a:rPr lang="en-US" dirty="0" smtClean="0"/>
                        <a:t>Informed</a:t>
                      </a:r>
                      <a:endParaRPr lang="en-US" dirty="0"/>
                    </a:p>
                  </a:txBody>
                  <a:tcPr marL="88573" marR="88573"/>
                </a:tc>
                <a:extLst>
                  <a:ext uri="{0D108BD9-81ED-4DB2-BD59-A6C34878D82A}">
                    <a16:rowId xmlns:a16="http://schemas.microsoft.com/office/drawing/2014/main" val="1353322796"/>
                  </a:ext>
                </a:extLst>
              </a:tr>
              <a:tr h="614818">
                <a:tc>
                  <a:txBody>
                    <a:bodyPr/>
                    <a:lstStyle/>
                    <a:p>
                      <a:r>
                        <a:rPr lang="en-US" dirty="0" smtClean="0"/>
                        <a:t>Common Process Approvals</a:t>
                      </a:r>
                      <a:endParaRPr lang="en-US" dirty="0"/>
                    </a:p>
                  </a:txBody>
                  <a:tcPr marL="88573" marR="88573">
                    <a:solidFill>
                      <a:schemeClr val="accent6">
                        <a:lumMod val="40000"/>
                        <a:lumOff val="60000"/>
                      </a:schemeClr>
                    </a:solidFill>
                  </a:tcPr>
                </a:tc>
                <a:tc>
                  <a:txBody>
                    <a:bodyPr/>
                    <a:lstStyle/>
                    <a:p>
                      <a:r>
                        <a:rPr lang="en-US" dirty="0" smtClean="0"/>
                        <a:t>Recommends</a:t>
                      </a:r>
                      <a:endParaRPr lang="en-US" dirty="0"/>
                    </a:p>
                  </a:txBody>
                  <a:tcPr marL="88573" marR="88573"/>
                </a:tc>
                <a:tc>
                  <a:txBody>
                    <a:bodyPr/>
                    <a:lstStyle/>
                    <a:p>
                      <a:r>
                        <a:rPr lang="en-US" dirty="0" smtClean="0"/>
                        <a:t>Approves</a:t>
                      </a:r>
                      <a:endParaRPr lang="en-US" dirty="0"/>
                    </a:p>
                  </a:txBody>
                  <a:tcPr marL="88573" marR="88573"/>
                </a:tc>
                <a:tc>
                  <a:txBody>
                    <a:bodyPr/>
                    <a:lstStyle/>
                    <a:p>
                      <a:r>
                        <a:rPr lang="en-US" dirty="0" smtClean="0"/>
                        <a:t>Informed</a:t>
                      </a:r>
                      <a:endParaRPr lang="en-US" dirty="0"/>
                    </a:p>
                  </a:txBody>
                  <a:tcPr marL="88573" marR="88573"/>
                </a:tc>
                <a:extLst>
                  <a:ext uri="{0D108BD9-81ED-4DB2-BD59-A6C34878D82A}">
                    <a16:rowId xmlns:a16="http://schemas.microsoft.com/office/drawing/2014/main" val="581161365"/>
                  </a:ext>
                </a:extLst>
              </a:tr>
              <a:tr h="356204">
                <a:tc>
                  <a:txBody>
                    <a:bodyPr/>
                    <a:lstStyle/>
                    <a:p>
                      <a:r>
                        <a:rPr lang="en-US" dirty="0" smtClean="0"/>
                        <a:t>ctcLink Maintenance</a:t>
                      </a:r>
                      <a:endParaRPr lang="en-US" dirty="0"/>
                    </a:p>
                  </a:txBody>
                  <a:tcPr marL="88573" marR="88573">
                    <a:solidFill>
                      <a:schemeClr val="accent6">
                        <a:lumMod val="40000"/>
                        <a:lumOff val="60000"/>
                      </a:schemeClr>
                    </a:solidFill>
                  </a:tcPr>
                </a:tc>
                <a:tc>
                  <a:txBody>
                    <a:bodyPr/>
                    <a:lstStyle/>
                    <a:p>
                      <a:r>
                        <a:rPr lang="en-US" dirty="0" smtClean="0"/>
                        <a:t>Approves</a:t>
                      </a:r>
                      <a:endParaRPr lang="en-US" dirty="0"/>
                    </a:p>
                  </a:txBody>
                  <a:tcPr marL="88573" marR="88573"/>
                </a:tc>
                <a:tc>
                  <a:txBody>
                    <a:bodyPr/>
                    <a:lstStyle/>
                    <a:p>
                      <a:r>
                        <a:rPr lang="en-US" dirty="0" smtClean="0"/>
                        <a:t>Informed</a:t>
                      </a:r>
                      <a:endParaRPr lang="en-US" dirty="0"/>
                    </a:p>
                  </a:txBody>
                  <a:tcPr marL="88573" marR="88573"/>
                </a:tc>
                <a:tc>
                  <a:txBody>
                    <a:bodyPr/>
                    <a:lstStyle/>
                    <a:p>
                      <a:r>
                        <a:rPr lang="en-US" dirty="0" smtClean="0"/>
                        <a:t>Informed</a:t>
                      </a:r>
                      <a:endParaRPr lang="en-US" dirty="0"/>
                    </a:p>
                  </a:txBody>
                  <a:tcPr marL="88573" marR="88573"/>
                </a:tc>
                <a:extLst>
                  <a:ext uri="{0D108BD9-81ED-4DB2-BD59-A6C34878D82A}">
                    <a16:rowId xmlns:a16="http://schemas.microsoft.com/office/drawing/2014/main" val="2366147848"/>
                  </a:ext>
                </a:extLst>
              </a:tr>
              <a:tr h="11418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Timeline or scope changes within approved total budget </a:t>
                      </a:r>
                      <a:r>
                        <a:rPr lang="en-US" dirty="0" smtClean="0"/>
                        <a:t> </a:t>
                      </a:r>
                    </a:p>
                  </a:txBody>
                  <a:tcPr marL="88573" marR="88573">
                    <a:solidFill>
                      <a:schemeClr val="accent6">
                        <a:lumMod val="40000"/>
                        <a:lumOff val="60000"/>
                      </a:schemeClr>
                    </a:solidFill>
                  </a:tcPr>
                </a:tc>
                <a:tc>
                  <a:txBody>
                    <a:bodyPr/>
                    <a:lstStyle/>
                    <a:p>
                      <a:r>
                        <a:rPr lang="en-US" dirty="0" smtClean="0"/>
                        <a:t>Recommends</a:t>
                      </a:r>
                      <a:endParaRPr lang="en-US" dirty="0"/>
                    </a:p>
                  </a:txBody>
                  <a:tcPr marL="88573" marR="88573"/>
                </a:tc>
                <a:tc>
                  <a:txBody>
                    <a:bodyPr/>
                    <a:lstStyle/>
                    <a:p>
                      <a:r>
                        <a:rPr lang="en-US" dirty="0" smtClean="0"/>
                        <a:t>Approves</a:t>
                      </a:r>
                      <a:endParaRPr lang="en-US" dirty="0"/>
                    </a:p>
                  </a:txBody>
                  <a:tcPr marL="88573" marR="8857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Informed</a:t>
                      </a:r>
                    </a:p>
                    <a:p>
                      <a:endParaRPr lang="en-US" dirty="0"/>
                    </a:p>
                  </a:txBody>
                  <a:tcPr marL="88573" marR="88573"/>
                </a:tc>
                <a:extLst>
                  <a:ext uri="{0D108BD9-81ED-4DB2-BD59-A6C34878D82A}">
                    <a16:rowId xmlns:a16="http://schemas.microsoft.com/office/drawing/2014/main" val="3060059038"/>
                  </a:ext>
                </a:extLst>
              </a:tr>
              <a:tr h="11418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mj-lt"/>
                        </a:rPr>
                        <a:t>Timeline or scope changes that exceed approved total budget </a:t>
                      </a:r>
                      <a:r>
                        <a:rPr lang="en-US" b="0" dirty="0" smtClean="0">
                          <a:latin typeface="+mj-lt"/>
                        </a:rPr>
                        <a:t> </a:t>
                      </a:r>
                    </a:p>
                  </a:txBody>
                  <a:tcPr marL="88573" marR="88573">
                    <a:solidFill>
                      <a:schemeClr val="accent6">
                        <a:lumMod val="40000"/>
                        <a:lumOff val="60000"/>
                      </a:schemeClr>
                    </a:solidFill>
                  </a:tcPr>
                </a:tc>
                <a:tc>
                  <a:txBody>
                    <a:bodyPr/>
                    <a:lstStyle/>
                    <a:p>
                      <a:r>
                        <a:rPr lang="en-US" b="0" dirty="0" smtClean="0">
                          <a:latin typeface="+mj-lt"/>
                        </a:rPr>
                        <a:t>Recommends</a:t>
                      </a:r>
                      <a:endParaRPr lang="en-US" b="0" dirty="0">
                        <a:latin typeface="+mj-lt"/>
                      </a:endParaRPr>
                    </a:p>
                  </a:txBody>
                  <a:tcPr marL="88573" marR="88573">
                    <a:solidFill>
                      <a:schemeClr val="accent5">
                        <a:lumMod val="20000"/>
                        <a:lumOff val="80000"/>
                      </a:schemeClr>
                    </a:solidFill>
                  </a:tcPr>
                </a:tc>
                <a:tc>
                  <a:txBody>
                    <a:bodyPr/>
                    <a:lstStyle/>
                    <a:p>
                      <a:r>
                        <a:rPr lang="en-US" b="0" dirty="0" smtClean="0">
                          <a:latin typeface="+mj-lt"/>
                        </a:rPr>
                        <a:t>Recommends</a:t>
                      </a:r>
                      <a:endParaRPr lang="en-US" b="0" dirty="0">
                        <a:latin typeface="+mj-lt"/>
                      </a:endParaRPr>
                    </a:p>
                  </a:txBody>
                  <a:tcPr marL="88573" marR="88573">
                    <a:solidFill>
                      <a:schemeClr val="accent5">
                        <a:lumMod val="20000"/>
                        <a:lumOff val="80000"/>
                      </a:schemeClr>
                    </a:solidFill>
                  </a:tcPr>
                </a:tc>
                <a:tc>
                  <a:txBody>
                    <a:bodyPr/>
                    <a:lstStyle/>
                    <a:p>
                      <a:r>
                        <a:rPr lang="en-US" b="0" dirty="0" smtClean="0">
                          <a:latin typeface="+mj-lt"/>
                        </a:rPr>
                        <a:t>Approves</a:t>
                      </a:r>
                      <a:endParaRPr lang="en-US" b="0" dirty="0">
                        <a:latin typeface="+mj-lt"/>
                      </a:endParaRPr>
                    </a:p>
                  </a:txBody>
                  <a:tcPr marL="88573" marR="88573">
                    <a:solidFill>
                      <a:schemeClr val="accent5">
                        <a:lumMod val="20000"/>
                        <a:lumOff val="80000"/>
                      </a:schemeClr>
                    </a:solidFill>
                  </a:tcPr>
                </a:tc>
                <a:extLst>
                  <a:ext uri="{0D108BD9-81ED-4DB2-BD59-A6C34878D82A}">
                    <a16:rowId xmlns:a16="http://schemas.microsoft.com/office/drawing/2014/main" val="1408855573"/>
                  </a:ext>
                </a:extLst>
              </a:tr>
            </a:tbl>
          </a:graphicData>
        </a:graphic>
      </p:graphicFrame>
    </p:spTree>
    <p:extLst>
      <p:ext uri="{BB962C8B-B14F-4D97-AF65-F5344CB8AC3E}">
        <p14:creationId xmlns:p14="http://schemas.microsoft.com/office/powerpoint/2010/main" val="26005383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5CD99D-315F-4719-8E84-9EC150FE2387}"/>
              </a:ext>
            </a:extLst>
          </p:cNvPr>
          <p:cNvSpPr>
            <a:spLocks noGrp="1"/>
          </p:cNvSpPr>
          <p:nvPr>
            <p:ph type="title"/>
          </p:nvPr>
        </p:nvSpPr>
        <p:spPr>
          <a:xfrm>
            <a:off x="1008169" y="1328059"/>
            <a:ext cx="5136600" cy="658388"/>
          </a:xfrm>
        </p:spPr>
        <p:txBody>
          <a:bodyPr/>
          <a:lstStyle/>
          <a:p>
            <a:r>
              <a:rPr lang="en-US" sz="1100" dirty="0">
                <a:solidFill>
                  <a:schemeClr val="bg1"/>
                </a:solidFill>
              </a:rPr>
              <a:t>Ctclink quality gates &amp; milestones</a:t>
            </a:r>
          </a:p>
        </p:txBody>
      </p:sp>
      <p:sp>
        <p:nvSpPr>
          <p:cNvPr id="106" name="Title 1" descr="ctcLink Quality Gates &amp; Milestones">
            <a:extLst>
              <a:ext uri="{FF2B5EF4-FFF2-40B4-BE49-F238E27FC236}">
                <a16:creationId xmlns:a16="http://schemas.microsoft.com/office/drawing/2014/main" id="{F0C73A76-A201-49AB-B5AA-8BBA3B8732AB}"/>
              </a:ext>
            </a:extLst>
          </p:cNvPr>
          <p:cNvSpPr txBox="1">
            <a:spLocks/>
          </p:cNvSpPr>
          <p:nvPr/>
        </p:nvSpPr>
        <p:spPr>
          <a:xfrm>
            <a:off x="523361" y="103664"/>
            <a:ext cx="8083153" cy="465998"/>
          </a:xfrm>
          <a:prstGeom prst="rect">
            <a:avLst/>
          </a:prstGeom>
        </p:spPr>
        <p:txBody>
          <a:bodyPr/>
          <a:lstStyle>
            <a:lvl1pPr algn="l" defTabSz="914400" rtl="0" eaLnBrk="1" latinLnBrk="0" hangingPunct="1">
              <a:lnSpc>
                <a:spcPct val="90000"/>
              </a:lnSpc>
              <a:spcBef>
                <a:spcPct val="0"/>
              </a:spcBef>
              <a:buNone/>
              <a:defRPr sz="3500" kern="1200" cap="all" baseline="0">
                <a:solidFill>
                  <a:srgbClr val="003764"/>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all" spc="0" normalizeH="0" baseline="0" noProof="0" dirty="0">
                <a:ln>
                  <a:noFill/>
                </a:ln>
                <a:solidFill>
                  <a:srgbClr val="003764"/>
                </a:solidFill>
                <a:effectLst/>
                <a:uLnTx/>
                <a:uFillTx/>
                <a:latin typeface="Franklin Gothic Medium"/>
                <a:ea typeface="+mj-ea"/>
                <a:cs typeface="+mj-cs"/>
              </a:rPr>
              <a:t>Ctclink quality gates &amp; milestones</a:t>
            </a:r>
          </a:p>
        </p:txBody>
      </p:sp>
      <p:sp>
        <p:nvSpPr>
          <p:cNvPr id="46" name="Rectangle 0">
            <a:extLst>
              <a:ext uri="{C183D7F6-B498-43B3-948B-1728B52AA6E4}">
                <adec:decorative xmlns="" xmlns:adec="http://schemas.microsoft.com/office/drawing/2017/decorative" val="1"/>
              </a:ext>
            </a:extLst>
          </p:cNvPr>
          <p:cNvSpPr>
            <a:spLocks noChangeArrowheads="1"/>
          </p:cNvSpPr>
          <p:nvPr/>
        </p:nvSpPr>
        <p:spPr bwMode="auto">
          <a:xfrm>
            <a:off x="588602" y="905954"/>
            <a:ext cx="1490472" cy="4206850"/>
          </a:xfrm>
          <a:prstGeom prst="rect">
            <a:avLst/>
          </a:prstGeom>
          <a:solidFill>
            <a:srgbClr val="FFB547"/>
          </a:solidFill>
          <a:ln w="6350" algn="ctr">
            <a:solidFill>
              <a:schemeClr val="accent5"/>
            </a:solidFill>
            <a:miter lim="800000"/>
            <a:headEnd/>
            <a:tailEnd/>
          </a:ln>
        </p:spPr>
        <p:txBody>
          <a:bodyPr wrap="none" lIns="0" tIns="0" rIns="0" bIns="0" anchor="ctr"/>
          <a:lstStyle/>
          <a:p>
            <a:pPr marL="0" marR="0" lvl="0" indent="0" algn="l" defTabSz="914400" rtl="0" eaLnBrk="1" fontAlgn="auto" latinLnBrk="0" hangingPunct="1">
              <a:lnSpc>
                <a:spcPct val="100000"/>
              </a:lnSpc>
              <a:spcBef>
                <a:spcPts val="0"/>
              </a:spcBef>
              <a:spcAft>
                <a:spcPts val="0"/>
              </a:spcAft>
              <a:buClr>
                <a:srgbClr val="667263"/>
              </a:buClr>
              <a:buSzTx/>
              <a:buFontTx/>
              <a:buNone/>
              <a:tabLst/>
              <a:defRPr/>
            </a:pPr>
            <a:endParaRPr kumimoji="0" lang="en-US" sz="1800" b="0" i="0" u="none" strike="noStrike" kern="0" cap="none" spc="0" normalizeH="0" baseline="0" noProof="0" dirty="0">
              <a:ln>
                <a:noFill/>
              </a:ln>
              <a:solidFill>
                <a:srgbClr val="000000"/>
              </a:solidFill>
              <a:effectLst/>
              <a:uLnTx/>
              <a:uFillTx/>
              <a:latin typeface="Calibri"/>
              <a:ea typeface="+mn-ea"/>
              <a:cs typeface="+mn-cs"/>
            </a:endParaRPr>
          </a:p>
        </p:txBody>
      </p:sp>
      <p:sp>
        <p:nvSpPr>
          <p:cNvPr id="37" name="Rectangle 20">
            <a:extLst>
              <a:ext uri="{C183D7F6-B498-43B3-948B-1728B52AA6E4}">
                <adec:decorative xmlns="" xmlns:adec="http://schemas.microsoft.com/office/drawing/2017/decorative" val="1"/>
              </a:ext>
            </a:extLst>
          </p:cNvPr>
          <p:cNvSpPr>
            <a:spLocks noChangeArrowheads="1"/>
          </p:cNvSpPr>
          <p:nvPr/>
        </p:nvSpPr>
        <p:spPr bwMode="auto">
          <a:xfrm>
            <a:off x="3808483" y="902036"/>
            <a:ext cx="1490472" cy="4224528"/>
          </a:xfrm>
          <a:prstGeom prst="rect">
            <a:avLst/>
          </a:prstGeom>
          <a:solidFill>
            <a:schemeClr val="bg1">
              <a:lumMod val="65000"/>
            </a:schemeClr>
          </a:solidFill>
          <a:ln w="6350">
            <a:solidFill>
              <a:schemeClr val="accent5"/>
            </a:solidFill>
            <a:headEnd/>
            <a:tailEnd/>
          </a:ln>
        </p:spPr>
        <p:style>
          <a:lnRef idx="1">
            <a:schemeClr val="dk1"/>
          </a:lnRef>
          <a:fillRef idx="2">
            <a:schemeClr val="dk1"/>
          </a:fillRef>
          <a:effectRef idx="1">
            <a:schemeClr val="dk1"/>
          </a:effectRef>
          <a:fontRef idx="minor">
            <a:schemeClr val="dk1"/>
          </a:fontRef>
        </p:style>
        <p:txBody>
          <a:bodyPr wrap="none" lIns="0" tIns="0" rIns="0" bIns="0" anchor="ctr"/>
          <a:lstStyle/>
          <a:p>
            <a:pPr marL="0" marR="0" lvl="0" indent="0" algn="l" defTabSz="914400" rtl="0" eaLnBrk="1" fontAlgn="auto" latinLnBrk="0" hangingPunct="1">
              <a:lnSpc>
                <a:spcPct val="100000"/>
              </a:lnSpc>
              <a:spcBef>
                <a:spcPts val="0"/>
              </a:spcBef>
              <a:spcAft>
                <a:spcPts val="0"/>
              </a:spcAft>
              <a:buClr>
                <a:srgbClr val="667263"/>
              </a:buClr>
              <a:buSzTx/>
              <a:buFontTx/>
              <a:buNone/>
              <a:tabLst/>
              <a:defRPr/>
            </a:pPr>
            <a:endParaRPr kumimoji="0" lang="en-US" sz="1800" b="0" i="0" u="none" strike="noStrike" kern="0" cap="none" spc="0" normalizeH="0" baseline="0" noProof="0" dirty="0">
              <a:ln>
                <a:noFill/>
              </a:ln>
              <a:solidFill>
                <a:srgbClr val="000000"/>
              </a:solidFill>
              <a:effectLst/>
              <a:uLnTx/>
              <a:uFillTx/>
              <a:latin typeface="Calibri"/>
              <a:ea typeface="+mn-ea"/>
              <a:cs typeface="+mn-cs"/>
            </a:endParaRPr>
          </a:p>
        </p:txBody>
      </p:sp>
      <p:sp>
        <p:nvSpPr>
          <p:cNvPr id="14" name="Rectangle 6">
            <a:extLst>
              <a:ext uri="{C183D7F6-B498-43B3-948B-1728B52AA6E4}">
                <adec:decorative xmlns="" xmlns:adec="http://schemas.microsoft.com/office/drawing/2017/decorative" val="1"/>
              </a:ext>
            </a:extLst>
          </p:cNvPr>
          <p:cNvSpPr>
            <a:spLocks noChangeArrowheads="1"/>
          </p:cNvSpPr>
          <p:nvPr/>
        </p:nvSpPr>
        <p:spPr bwMode="auto">
          <a:xfrm>
            <a:off x="7040762" y="902036"/>
            <a:ext cx="1490472" cy="4221360"/>
          </a:xfrm>
          <a:prstGeom prst="rect">
            <a:avLst/>
          </a:prstGeom>
          <a:solidFill>
            <a:schemeClr val="accent4"/>
          </a:solidFill>
          <a:ln w="6350">
            <a:solidFill>
              <a:schemeClr val="accent5"/>
            </a:solidFill>
            <a:headEnd/>
            <a:tailEnd/>
          </a:ln>
        </p:spPr>
        <p:style>
          <a:lnRef idx="1">
            <a:schemeClr val="accent4"/>
          </a:lnRef>
          <a:fillRef idx="2">
            <a:schemeClr val="accent4"/>
          </a:fillRef>
          <a:effectRef idx="1">
            <a:schemeClr val="accent4"/>
          </a:effectRef>
          <a:fontRef idx="minor">
            <a:schemeClr val="dk1"/>
          </a:fontRef>
        </p:style>
        <p:txBody>
          <a:bodyPr wrap="none" lIns="0" tIns="0" rIns="0" bIns="0" anchor="ctr"/>
          <a:lstStyle/>
          <a:p>
            <a:pPr marL="0" marR="0" lvl="0" indent="0" algn="l" defTabSz="914400" rtl="0" eaLnBrk="1" fontAlgn="auto" latinLnBrk="0" hangingPunct="1">
              <a:lnSpc>
                <a:spcPct val="100000"/>
              </a:lnSpc>
              <a:spcBef>
                <a:spcPts val="0"/>
              </a:spcBef>
              <a:spcAft>
                <a:spcPts val="0"/>
              </a:spcAft>
              <a:buClr>
                <a:srgbClr val="667263"/>
              </a:buClr>
              <a:buSzTx/>
              <a:buFontTx/>
              <a:buNone/>
              <a:tabLst/>
              <a:defRPr/>
            </a:pPr>
            <a:endParaRPr kumimoji="0" lang="en-US" sz="1800" b="0" i="0" u="none" strike="noStrike" kern="0" cap="none" spc="0" normalizeH="0" baseline="0" noProof="0" dirty="0">
              <a:ln>
                <a:noFill/>
              </a:ln>
              <a:solidFill>
                <a:srgbClr val="00C18B"/>
              </a:solidFill>
              <a:effectLst/>
              <a:uLnTx/>
              <a:uFillTx/>
              <a:latin typeface="Calibri"/>
              <a:ea typeface="+mn-ea"/>
              <a:cs typeface="+mn-cs"/>
            </a:endParaRPr>
          </a:p>
        </p:txBody>
      </p:sp>
      <p:sp>
        <p:nvSpPr>
          <p:cNvPr id="15" name="Rectangle 41" descr="Gate 5: Deploy"/>
          <p:cNvSpPr>
            <a:spLocks noChangeArrowheads="1"/>
          </p:cNvSpPr>
          <p:nvPr/>
        </p:nvSpPr>
        <p:spPr bwMode="auto">
          <a:xfrm>
            <a:off x="7023476" y="890379"/>
            <a:ext cx="1490472" cy="320040"/>
          </a:xfrm>
          <a:prstGeom prst="rect">
            <a:avLst/>
          </a:prstGeom>
          <a:noFill/>
          <a:ln w="9525">
            <a:noFill/>
            <a:miter lim="800000"/>
            <a:headEnd/>
            <a:tailEnd/>
          </a:ln>
        </p:spPr>
        <p:txBody>
          <a:bodyPr wrap="square" lIns="45720" rIns="4572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2060"/>
                </a:solidFill>
                <a:effectLst/>
                <a:uLnTx/>
                <a:uFillTx/>
                <a:latin typeface="Franklin Gothic Demi" panose="020B0703020102020204" pitchFamily="34" charset="0"/>
                <a:ea typeface="+mn-ea"/>
                <a:cs typeface="Times New Roman" pitchFamily="18" charset="0"/>
              </a:rPr>
              <a:t>DEPLOY</a:t>
            </a:r>
          </a:p>
        </p:txBody>
      </p:sp>
      <p:sp>
        <p:nvSpPr>
          <p:cNvPr id="17" name="Rectangle 48" descr="Lessons Learned"/>
          <p:cNvSpPr>
            <a:spLocks noChangeArrowheads="1"/>
          </p:cNvSpPr>
          <p:nvPr/>
        </p:nvSpPr>
        <p:spPr bwMode="blackWhite">
          <a:xfrm>
            <a:off x="7174352" y="4712190"/>
            <a:ext cx="1188720" cy="32004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Lessons </a:t>
            </a: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Learned</a:t>
            </a:r>
          </a:p>
        </p:txBody>
      </p:sp>
      <p:sp>
        <p:nvSpPr>
          <p:cNvPr id="28" name="Rectangle 28">
            <a:extLst>
              <a:ext uri="{C183D7F6-B498-43B3-948B-1728B52AA6E4}">
                <adec:decorative xmlns="" xmlns:adec="http://schemas.microsoft.com/office/drawing/2017/decorative" val="1"/>
              </a:ext>
            </a:extLst>
          </p:cNvPr>
          <p:cNvSpPr>
            <a:spLocks noChangeArrowheads="1"/>
          </p:cNvSpPr>
          <p:nvPr/>
        </p:nvSpPr>
        <p:spPr bwMode="auto">
          <a:xfrm>
            <a:off x="5427698" y="904142"/>
            <a:ext cx="1490472" cy="4220308"/>
          </a:xfrm>
          <a:prstGeom prst="rect">
            <a:avLst/>
          </a:prstGeom>
          <a:solidFill>
            <a:schemeClr val="accent6">
              <a:lumMod val="60000"/>
              <a:lumOff val="40000"/>
            </a:schemeClr>
          </a:solidFill>
          <a:ln w="6350">
            <a:solidFill>
              <a:schemeClr val="accent5"/>
            </a:solidFill>
            <a:headEnd/>
            <a:tailEnd/>
          </a:ln>
        </p:spPr>
        <p:style>
          <a:lnRef idx="1">
            <a:schemeClr val="accent6"/>
          </a:lnRef>
          <a:fillRef idx="2">
            <a:schemeClr val="accent6"/>
          </a:fillRef>
          <a:effectRef idx="1">
            <a:schemeClr val="accent6"/>
          </a:effectRef>
          <a:fontRef idx="minor">
            <a:schemeClr val="dk1"/>
          </a:fontRef>
        </p:style>
        <p:txBody>
          <a:bodyPr wrap="none" lIns="0" tIns="0" rIns="0" bIns="0" anchor="ctr"/>
          <a:lstStyle/>
          <a:p>
            <a:pPr marL="0" marR="0" lvl="0" indent="0" algn="l" defTabSz="914400" rtl="0" eaLnBrk="1" fontAlgn="auto" latinLnBrk="0" hangingPunct="1">
              <a:lnSpc>
                <a:spcPct val="100000"/>
              </a:lnSpc>
              <a:spcBef>
                <a:spcPts val="0"/>
              </a:spcBef>
              <a:spcAft>
                <a:spcPts val="0"/>
              </a:spcAft>
              <a:buClr>
                <a:srgbClr val="667263"/>
              </a:buClr>
              <a:buSzTx/>
              <a:buFontTx/>
              <a:buNone/>
              <a:tabLst/>
              <a:defRPr/>
            </a:pPr>
            <a:endParaRPr kumimoji="0" lang="en-US" sz="1800" b="0" i="0" u="none" strike="noStrike" kern="0" cap="none" spc="0" normalizeH="0" baseline="0" noProof="0" dirty="0">
              <a:ln>
                <a:noFill/>
              </a:ln>
              <a:solidFill>
                <a:srgbClr val="000000"/>
              </a:solidFill>
              <a:effectLst/>
              <a:uLnTx/>
              <a:uFillTx/>
              <a:latin typeface="Calibri"/>
              <a:ea typeface="+mn-ea"/>
              <a:cs typeface="+mn-cs"/>
            </a:endParaRPr>
          </a:p>
        </p:txBody>
      </p:sp>
      <p:sp>
        <p:nvSpPr>
          <p:cNvPr id="29" name="Rectangle 33" descr="Gate 4: Transition"/>
          <p:cNvSpPr>
            <a:spLocks noChangeArrowheads="1"/>
          </p:cNvSpPr>
          <p:nvPr/>
        </p:nvSpPr>
        <p:spPr bwMode="auto">
          <a:xfrm>
            <a:off x="5444984" y="893686"/>
            <a:ext cx="1490472" cy="320040"/>
          </a:xfrm>
          <a:prstGeom prst="rect">
            <a:avLst/>
          </a:prstGeom>
          <a:noFill/>
          <a:ln w="9525">
            <a:noFill/>
            <a:miter lim="800000"/>
            <a:headEnd/>
            <a:tailEnd/>
          </a:ln>
        </p:spPr>
        <p:txBody>
          <a:bodyPr lIns="45720" rIns="4572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2060"/>
                </a:solidFill>
                <a:effectLst/>
                <a:uLnTx/>
                <a:uFillTx/>
                <a:latin typeface="Franklin Gothic Demi" panose="020B0703020102020204" pitchFamily="34" charset="0"/>
                <a:ea typeface="+mn-ea"/>
                <a:cs typeface="Times New Roman" pitchFamily="18" charset="0"/>
              </a:rPr>
              <a:t>TRANSITION</a:t>
            </a:r>
            <a:endParaRPr kumimoji="0" lang="en-US" sz="1400" b="0" i="0" u="sng" strike="noStrike" kern="0" cap="none" spc="0" normalizeH="0" baseline="0" noProof="0" dirty="0">
              <a:ln>
                <a:noFill/>
              </a:ln>
              <a:solidFill>
                <a:srgbClr val="002060"/>
              </a:solidFill>
              <a:effectLst/>
              <a:uLnTx/>
              <a:uFillTx/>
              <a:latin typeface="Franklin Gothic Demi" panose="020B0703020102020204" pitchFamily="34" charset="0"/>
              <a:ea typeface="+mn-ea"/>
              <a:cs typeface="Times New Roman" pitchFamily="18" charset="0"/>
            </a:endParaRPr>
          </a:p>
        </p:txBody>
      </p:sp>
      <p:sp>
        <p:nvSpPr>
          <p:cNvPr id="30" name="Rectangle 36" descr="End-User Training"/>
          <p:cNvSpPr>
            <a:spLocks noChangeArrowheads="1"/>
          </p:cNvSpPr>
          <p:nvPr/>
        </p:nvSpPr>
        <p:spPr bwMode="blackWhite">
          <a:xfrm>
            <a:off x="5606858" y="2517694"/>
            <a:ext cx="1188720" cy="348619"/>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End-User Training</a:t>
            </a:r>
          </a:p>
        </p:txBody>
      </p:sp>
      <p:sp>
        <p:nvSpPr>
          <p:cNvPr id="31" name="Rectangle 35" descr="User Acceptance Testing&#10;"/>
          <p:cNvSpPr>
            <a:spLocks noChangeArrowheads="1"/>
          </p:cNvSpPr>
          <p:nvPr/>
        </p:nvSpPr>
        <p:spPr bwMode="blackWhite">
          <a:xfrm>
            <a:off x="5606858" y="2086373"/>
            <a:ext cx="1188720" cy="378451"/>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User Acceptance Testing</a:t>
            </a:r>
          </a:p>
        </p:txBody>
      </p:sp>
      <p:sp>
        <p:nvSpPr>
          <p:cNvPr id="32" name="Rectangle 40" descr="Production Go/No Decision"/>
          <p:cNvSpPr>
            <a:spLocks noChangeArrowheads="1"/>
          </p:cNvSpPr>
          <p:nvPr/>
        </p:nvSpPr>
        <p:spPr bwMode="blackWhite">
          <a:xfrm>
            <a:off x="5593360" y="4638158"/>
            <a:ext cx="1188720" cy="41234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Production</a:t>
            </a:r>
            <a:b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b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Go/No Go Decision</a:t>
            </a:r>
          </a:p>
        </p:txBody>
      </p:sp>
      <p:sp>
        <p:nvSpPr>
          <p:cNvPr id="34" name="Rectangle 39" descr="Cutover Mitigation Planning&#10;"/>
          <p:cNvSpPr>
            <a:spLocks noChangeArrowheads="1"/>
          </p:cNvSpPr>
          <p:nvPr/>
        </p:nvSpPr>
        <p:spPr bwMode="blackWhite">
          <a:xfrm>
            <a:off x="5593360" y="4023241"/>
            <a:ext cx="1188720" cy="495959"/>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Cutover Mitigation Planning</a:t>
            </a:r>
          </a:p>
        </p:txBody>
      </p:sp>
      <p:sp>
        <p:nvSpPr>
          <p:cNvPr id="66" name="Rectangle 22" descr="Determine Exception&#10;Solutions&#10;"/>
          <p:cNvSpPr>
            <a:spLocks noChangeArrowheads="1"/>
          </p:cNvSpPr>
          <p:nvPr/>
        </p:nvSpPr>
        <p:spPr bwMode="blackWhite">
          <a:xfrm>
            <a:off x="3957040" y="1187120"/>
            <a:ext cx="1188720" cy="320040"/>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Determine Exception</a:t>
            </a: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Solutions</a:t>
            </a:r>
          </a:p>
        </p:txBody>
      </p:sp>
      <p:sp>
        <p:nvSpPr>
          <p:cNvPr id="67" name="Rectangle 23" descr="Update BP Flows"/>
          <p:cNvSpPr>
            <a:spLocks noChangeArrowheads="1"/>
          </p:cNvSpPr>
          <p:nvPr/>
        </p:nvSpPr>
        <p:spPr bwMode="blackWhite">
          <a:xfrm>
            <a:off x="3957040" y="1540152"/>
            <a:ext cx="1188720" cy="282548"/>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Update BP Flows</a:t>
            </a:r>
          </a:p>
        </p:txBody>
      </p:sp>
      <p:sp>
        <p:nvSpPr>
          <p:cNvPr id="68" name="Rectangle 24" descr="Update CEMLIs"/>
          <p:cNvSpPr>
            <a:spLocks noChangeArrowheads="1"/>
          </p:cNvSpPr>
          <p:nvPr/>
        </p:nvSpPr>
        <p:spPr bwMode="blackWhite">
          <a:xfrm>
            <a:off x="3963390" y="1873908"/>
            <a:ext cx="1188720" cy="284226"/>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Update CEMLIs</a:t>
            </a:r>
          </a:p>
        </p:txBody>
      </p:sp>
      <p:sp>
        <p:nvSpPr>
          <p:cNvPr id="69" name="Rectangle 25" descr="Update Configuration&#10;&#10;"/>
          <p:cNvSpPr>
            <a:spLocks noChangeArrowheads="1"/>
          </p:cNvSpPr>
          <p:nvPr/>
        </p:nvSpPr>
        <p:spPr bwMode="blackWhite">
          <a:xfrm>
            <a:off x="3963390" y="2213171"/>
            <a:ext cx="1188720" cy="292608"/>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Update Configuration</a:t>
            </a:r>
          </a:p>
        </p:txBody>
      </p:sp>
      <p:sp>
        <p:nvSpPr>
          <p:cNvPr id="70" name="Rectangle 28" descr="Functional Testing"/>
          <p:cNvSpPr>
            <a:spLocks noChangeArrowheads="1"/>
          </p:cNvSpPr>
          <p:nvPr/>
        </p:nvSpPr>
        <p:spPr bwMode="blackWhite">
          <a:xfrm>
            <a:off x="3963390" y="3236841"/>
            <a:ext cx="1188720" cy="292608"/>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Functional Testing</a:t>
            </a:r>
          </a:p>
        </p:txBody>
      </p:sp>
      <p:sp>
        <p:nvSpPr>
          <p:cNvPr id="71" name="Rectangle 29" descr="Prepare QA&#10;Environment&#10;"/>
          <p:cNvSpPr>
            <a:spLocks noChangeArrowheads="1"/>
          </p:cNvSpPr>
          <p:nvPr/>
        </p:nvSpPr>
        <p:spPr bwMode="blackWhite">
          <a:xfrm>
            <a:off x="3963390" y="3575757"/>
            <a:ext cx="1188720" cy="292608"/>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Prepare QA</a:t>
            </a: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Environment</a:t>
            </a:r>
          </a:p>
        </p:txBody>
      </p:sp>
      <p:sp>
        <p:nvSpPr>
          <p:cNvPr id="73" name="Rectangle 30" descr="Prepare Parallel Environment&#10;"/>
          <p:cNvSpPr>
            <a:spLocks noChangeArrowheads="1"/>
          </p:cNvSpPr>
          <p:nvPr/>
        </p:nvSpPr>
        <p:spPr bwMode="blackWhite">
          <a:xfrm>
            <a:off x="3963390" y="3917292"/>
            <a:ext cx="1188720" cy="292608"/>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Prepare Parallel</a:t>
            </a: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 Environment</a:t>
            </a:r>
          </a:p>
        </p:txBody>
      </p:sp>
      <p:sp>
        <p:nvSpPr>
          <p:cNvPr id="40" name="Rectangle 21" descr="Gate 3: Construct"/>
          <p:cNvSpPr>
            <a:spLocks noChangeArrowheads="1"/>
          </p:cNvSpPr>
          <p:nvPr/>
        </p:nvSpPr>
        <p:spPr bwMode="auto">
          <a:xfrm>
            <a:off x="3790818" y="883996"/>
            <a:ext cx="1490472" cy="307777"/>
          </a:xfrm>
          <a:prstGeom prst="rect">
            <a:avLst/>
          </a:prstGeom>
          <a:noFill/>
          <a:ln w="9525">
            <a:noFill/>
            <a:miter lim="800000"/>
            <a:headEnd/>
            <a:tailEnd/>
          </a:ln>
        </p:spPr>
        <p:txBody>
          <a:bodyPr wrap="square" lIns="45720" rIns="4572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2060"/>
                </a:solidFill>
                <a:effectLst/>
                <a:uLnTx/>
                <a:uFillTx/>
                <a:latin typeface="Franklin Gothic Demi" panose="020B0703020102020204" pitchFamily="34" charset="0"/>
                <a:ea typeface="+mn-ea"/>
                <a:cs typeface="Times New Roman" pitchFamily="18" charset="0"/>
              </a:rPr>
              <a:t>CONSTRUCT</a:t>
            </a:r>
          </a:p>
        </p:txBody>
      </p:sp>
      <p:sp>
        <p:nvSpPr>
          <p:cNvPr id="41" name="Rectangle 32" descr="Parallel Testing"/>
          <p:cNvSpPr>
            <a:spLocks noChangeArrowheads="1"/>
          </p:cNvSpPr>
          <p:nvPr/>
        </p:nvSpPr>
        <p:spPr bwMode="blackWhite">
          <a:xfrm>
            <a:off x="3970617" y="4748550"/>
            <a:ext cx="1188720" cy="292608"/>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Parallel Testing</a:t>
            </a:r>
          </a:p>
        </p:txBody>
      </p:sp>
      <p:sp>
        <p:nvSpPr>
          <p:cNvPr id="42" name="Rectangle 31" descr="System Integration Testing"/>
          <p:cNvSpPr>
            <a:spLocks noChangeArrowheads="1"/>
          </p:cNvSpPr>
          <p:nvPr/>
        </p:nvSpPr>
        <p:spPr bwMode="blackWhite">
          <a:xfrm>
            <a:off x="3970617" y="4267623"/>
            <a:ext cx="1188720" cy="43189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System Integration Testing</a:t>
            </a:r>
          </a:p>
        </p:txBody>
      </p:sp>
      <p:sp>
        <p:nvSpPr>
          <p:cNvPr id="61" name="Rectangle 26" descr="Convert and Validate Data&#10;"/>
          <p:cNvSpPr>
            <a:spLocks noChangeArrowheads="1"/>
          </p:cNvSpPr>
          <p:nvPr/>
        </p:nvSpPr>
        <p:spPr bwMode="blackWhite">
          <a:xfrm>
            <a:off x="3964882" y="2557320"/>
            <a:ext cx="1188720" cy="292608"/>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Convert and</a:t>
            </a: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 Validate Data</a:t>
            </a:r>
          </a:p>
        </p:txBody>
      </p:sp>
      <p:sp>
        <p:nvSpPr>
          <p:cNvPr id="64" name="Rectangle 34" descr="Production Cutover Planning&#10;"/>
          <p:cNvSpPr>
            <a:spLocks noChangeArrowheads="1"/>
          </p:cNvSpPr>
          <p:nvPr/>
        </p:nvSpPr>
        <p:spPr bwMode="blackWhite">
          <a:xfrm>
            <a:off x="5599173" y="1188928"/>
            <a:ext cx="1188720" cy="43545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Production Cutover Planning</a:t>
            </a:r>
          </a:p>
        </p:txBody>
      </p:sp>
      <p:sp>
        <p:nvSpPr>
          <p:cNvPr id="16" name="Rectangle 43" descr="Production Cutover&#10;"/>
          <p:cNvSpPr>
            <a:spLocks noChangeArrowheads="1"/>
          </p:cNvSpPr>
          <p:nvPr/>
        </p:nvSpPr>
        <p:spPr bwMode="blackWhite">
          <a:xfrm>
            <a:off x="7185253" y="2075164"/>
            <a:ext cx="1188720" cy="342663"/>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Production Cutover</a:t>
            </a:r>
          </a:p>
        </p:txBody>
      </p:sp>
      <p:sp>
        <p:nvSpPr>
          <p:cNvPr id="85" name="Rectangle 27" descr="Security Matrix Mapping&#10;"/>
          <p:cNvSpPr>
            <a:spLocks noChangeArrowheads="1"/>
          </p:cNvSpPr>
          <p:nvPr/>
        </p:nvSpPr>
        <p:spPr bwMode="blackWhite">
          <a:xfrm>
            <a:off x="3970617" y="2893025"/>
            <a:ext cx="1188720" cy="292608"/>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Security Matrix </a:t>
            </a: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Mapping</a:t>
            </a:r>
          </a:p>
        </p:txBody>
      </p:sp>
      <p:sp>
        <p:nvSpPr>
          <p:cNvPr id="88" name="Rectangle 42" descr="Production Environment Prep"/>
          <p:cNvSpPr>
            <a:spLocks noChangeArrowheads="1"/>
          </p:cNvSpPr>
          <p:nvPr/>
        </p:nvSpPr>
        <p:spPr bwMode="blackWhite">
          <a:xfrm>
            <a:off x="7185253" y="1581455"/>
            <a:ext cx="1188720" cy="44511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Production Environment Prep</a:t>
            </a:r>
          </a:p>
        </p:txBody>
      </p:sp>
      <p:sp>
        <p:nvSpPr>
          <p:cNvPr id="19" name="Rectangle 8x">
            <a:extLst>
              <a:ext uri="{C183D7F6-B498-43B3-948B-1728B52AA6E4}">
                <adec:decorative xmlns="" xmlns:adec="http://schemas.microsoft.com/office/drawing/2017/decorative" val="1"/>
              </a:ext>
            </a:extLst>
          </p:cNvPr>
          <p:cNvSpPr>
            <a:spLocks noChangeArrowheads="1"/>
          </p:cNvSpPr>
          <p:nvPr/>
        </p:nvSpPr>
        <p:spPr bwMode="auto">
          <a:xfrm>
            <a:off x="2192154" y="915856"/>
            <a:ext cx="1490472" cy="4203832"/>
          </a:xfrm>
          <a:prstGeom prst="rect">
            <a:avLst/>
          </a:prstGeom>
          <a:solidFill>
            <a:srgbClr val="F2CD00"/>
          </a:solidFill>
          <a:ln w="6350" algn="ctr">
            <a:solidFill>
              <a:schemeClr val="accent5"/>
            </a:solidFill>
            <a:miter lim="800000"/>
            <a:headEnd/>
            <a:tailEnd/>
          </a:ln>
        </p:spPr>
        <p:txBody>
          <a:bodyPr wrap="none" lIns="0" tIns="0" rIns="0" bIns="0" anchor="ctr"/>
          <a:lstStyle/>
          <a:p>
            <a:pPr marL="0" marR="0" lvl="0" indent="0" algn="l" defTabSz="914400" rtl="0" eaLnBrk="1" fontAlgn="auto" latinLnBrk="0" hangingPunct="1">
              <a:lnSpc>
                <a:spcPct val="100000"/>
              </a:lnSpc>
              <a:spcBef>
                <a:spcPts val="0"/>
              </a:spcBef>
              <a:spcAft>
                <a:spcPts val="0"/>
              </a:spcAft>
              <a:buClr>
                <a:srgbClr val="667263"/>
              </a:buClr>
              <a:buSzTx/>
              <a:buFontTx/>
              <a:buNone/>
              <a:tabLst/>
              <a:defRPr/>
            </a:pPr>
            <a:endParaRPr kumimoji="0" lang="en-US" sz="1800" b="0" i="0" u="none" strike="noStrike" kern="0" cap="none" spc="0" normalizeH="0" baseline="0" noProof="0" dirty="0">
              <a:ln>
                <a:noFill/>
              </a:ln>
              <a:solidFill>
                <a:srgbClr val="000000"/>
              </a:solidFill>
              <a:effectLst/>
              <a:uLnTx/>
              <a:uFillTx/>
              <a:latin typeface="Calibri"/>
              <a:ea typeface="+mn-ea"/>
              <a:cs typeface="+mn-cs"/>
            </a:endParaRPr>
          </a:p>
        </p:txBody>
      </p:sp>
      <p:sp>
        <p:nvSpPr>
          <p:cNvPr id="20" name="Rectangle 8" descr="Gate 2: Structure"/>
          <p:cNvSpPr>
            <a:spLocks noChangeArrowheads="1"/>
          </p:cNvSpPr>
          <p:nvPr/>
        </p:nvSpPr>
        <p:spPr bwMode="auto">
          <a:xfrm>
            <a:off x="2229007" y="886412"/>
            <a:ext cx="1490472" cy="320040"/>
          </a:xfrm>
          <a:prstGeom prst="rect">
            <a:avLst/>
          </a:prstGeom>
          <a:noFill/>
          <a:ln w="9525">
            <a:noFill/>
            <a:miter lim="800000"/>
            <a:headEnd/>
            <a:tailEnd/>
          </a:ln>
        </p:spPr>
        <p:txBody>
          <a:bodyPr lIns="45720" rIns="4572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2060"/>
                </a:solidFill>
                <a:effectLst/>
                <a:uLnTx/>
                <a:uFillTx/>
                <a:latin typeface="Franklin Gothic Demi" panose="020B0703020102020204" pitchFamily="34" charset="0"/>
                <a:ea typeface="+mn-ea"/>
                <a:cs typeface="Times New Roman" pitchFamily="18" charset="0"/>
              </a:rPr>
              <a:t>STRUCTURE</a:t>
            </a:r>
          </a:p>
        </p:txBody>
      </p:sp>
      <p:sp>
        <p:nvSpPr>
          <p:cNvPr id="74" name="Rectangle 9" descr="Global Design&#10;Adoption (GDA)&#10;"/>
          <p:cNvSpPr>
            <a:spLocks noChangeArrowheads="1"/>
          </p:cNvSpPr>
          <p:nvPr/>
        </p:nvSpPr>
        <p:spPr bwMode="blackWhite">
          <a:xfrm>
            <a:off x="2321869" y="1187120"/>
            <a:ext cx="1188720" cy="320040"/>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Global Design</a:t>
            </a:r>
            <a:b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b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Adoption (GDA)</a:t>
            </a:r>
          </a:p>
        </p:txBody>
      </p:sp>
      <p:sp>
        <p:nvSpPr>
          <p:cNvPr id="75" name="Rectangle 10" descr="Business Process &#10;Fit/Gap (BPFG)&#10;"/>
          <p:cNvSpPr>
            <a:spLocks noChangeArrowheads="1"/>
          </p:cNvSpPr>
          <p:nvPr/>
        </p:nvSpPr>
        <p:spPr bwMode="blackWhite">
          <a:xfrm>
            <a:off x="2321869" y="1550800"/>
            <a:ext cx="1188720" cy="320040"/>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Business Process </a:t>
            </a:r>
            <a:b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b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Fit/Gap (BPFG)</a:t>
            </a:r>
          </a:p>
        </p:txBody>
      </p:sp>
      <p:sp>
        <p:nvSpPr>
          <p:cNvPr id="76" name="Rectangle 11" descr="Update BP flows"/>
          <p:cNvSpPr>
            <a:spLocks noChangeArrowheads="1"/>
          </p:cNvSpPr>
          <p:nvPr/>
        </p:nvSpPr>
        <p:spPr bwMode="blackWhite">
          <a:xfrm>
            <a:off x="2321869" y="1920915"/>
            <a:ext cx="1188720" cy="268839"/>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Update BP Flows</a:t>
            </a:r>
          </a:p>
        </p:txBody>
      </p:sp>
      <p:sp>
        <p:nvSpPr>
          <p:cNvPr id="77" name="Rectangle 12" descr="Local Configuration&#10;"/>
          <p:cNvSpPr>
            <a:spLocks noChangeArrowheads="1"/>
          </p:cNvSpPr>
          <p:nvPr/>
        </p:nvSpPr>
        <p:spPr bwMode="blackWhite">
          <a:xfrm>
            <a:off x="2322237" y="2239829"/>
            <a:ext cx="1188720" cy="292608"/>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Local Configuration</a:t>
            </a:r>
          </a:p>
        </p:txBody>
      </p:sp>
      <p:sp>
        <p:nvSpPr>
          <p:cNvPr id="79" name="Rectangle 14" descr="UAT Test Definition"/>
          <p:cNvSpPr>
            <a:spLocks noChangeArrowheads="1"/>
          </p:cNvSpPr>
          <p:nvPr/>
        </p:nvSpPr>
        <p:spPr bwMode="blackWhite">
          <a:xfrm>
            <a:off x="2316104" y="2965414"/>
            <a:ext cx="1188720" cy="292608"/>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UAT Test Definition</a:t>
            </a:r>
          </a:p>
        </p:txBody>
      </p:sp>
      <p:sp>
        <p:nvSpPr>
          <p:cNvPr id="80" name="Rectangle 15" descr="UAT Materials Build&#10;"/>
          <p:cNvSpPr>
            <a:spLocks noChangeArrowheads="1"/>
          </p:cNvSpPr>
          <p:nvPr/>
        </p:nvSpPr>
        <p:spPr bwMode="blackWhite">
          <a:xfrm>
            <a:off x="2314061" y="3303811"/>
            <a:ext cx="1188720" cy="292608"/>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Times New Roman" pitchFamily="18" charset="0"/>
            </a:endParaRP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UAT Materials Build</a:t>
            </a:r>
          </a:p>
          <a:p>
            <a:pPr marL="0" marR="0" lvl="0" indent="0" algn="ctr" defTabSz="914400" rtl="0" eaLnBrk="0" fontAlgn="auto" latinLnBrk="0" hangingPunct="0">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Times New Roman" pitchFamily="18" charset="0"/>
            </a:endParaRPr>
          </a:p>
        </p:txBody>
      </p:sp>
      <p:sp>
        <p:nvSpPr>
          <p:cNvPr id="81" name="Rectangle 16" descr="Identify Exceptions"/>
          <p:cNvSpPr>
            <a:spLocks noChangeArrowheads="1"/>
          </p:cNvSpPr>
          <p:nvPr/>
        </p:nvSpPr>
        <p:spPr bwMode="blackWhite">
          <a:xfrm>
            <a:off x="2313721" y="3660339"/>
            <a:ext cx="1188720" cy="292608"/>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Identify Exceptions</a:t>
            </a:r>
          </a:p>
        </p:txBody>
      </p:sp>
      <p:sp>
        <p:nvSpPr>
          <p:cNvPr id="24" name="Rectangle 17" descr="Design Extensions&#10;"/>
          <p:cNvSpPr>
            <a:spLocks noChangeArrowheads="1"/>
          </p:cNvSpPr>
          <p:nvPr/>
        </p:nvSpPr>
        <p:spPr bwMode="blackWhite">
          <a:xfrm>
            <a:off x="2312473" y="4016937"/>
            <a:ext cx="1188720" cy="292608"/>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Design Extensions</a:t>
            </a:r>
          </a:p>
        </p:txBody>
      </p:sp>
      <p:sp>
        <p:nvSpPr>
          <p:cNvPr id="25" name="Rectangle 18" descr="Prepare or Update&#10;Test Scripts&#10;"/>
          <p:cNvSpPr>
            <a:spLocks noChangeArrowheads="1"/>
          </p:cNvSpPr>
          <p:nvPr/>
        </p:nvSpPr>
        <p:spPr bwMode="blackWhite">
          <a:xfrm>
            <a:off x="2310047" y="4359180"/>
            <a:ext cx="1188720" cy="32004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Prepare or Update</a:t>
            </a: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Test Scripts</a:t>
            </a:r>
          </a:p>
        </p:txBody>
      </p:sp>
      <p:sp>
        <p:nvSpPr>
          <p:cNvPr id="60" name="Rectangle 13" descr="Training Materials &#10;Analysis/Build"/>
          <p:cNvSpPr>
            <a:spLocks noChangeArrowheads="1"/>
          </p:cNvSpPr>
          <p:nvPr/>
        </p:nvSpPr>
        <p:spPr bwMode="blackWhite">
          <a:xfrm>
            <a:off x="2313243" y="2585319"/>
            <a:ext cx="1188720" cy="320040"/>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Training Materials </a:t>
            </a: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Analysis/Build</a:t>
            </a:r>
          </a:p>
        </p:txBody>
      </p:sp>
      <p:sp>
        <p:nvSpPr>
          <p:cNvPr id="116" name="Rectangle 19"/>
          <p:cNvSpPr>
            <a:spLocks noChangeArrowheads="1"/>
          </p:cNvSpPr>
          <p:nvPr/>
        </p:nvSpPr>
        <p:spPr bwMode="blackWhite">
          <a:xfrm>
            <a:off x="2310047" y="4739523"/>
            <a:ext cx="1188720" cy="32004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Calibri"/>
                <a:ea typeface="+mn-ea"/>
                <a:cs typeface="Times New Roman" pitchFamily="18" charset="0"/>
              </a:rPr>
              <a:t> </a:t>
            </a: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Map Supplemental Systems Data </a:t>
            </a:r>
          </a:p>
        </p:txBody>
      </p:sp>
      <p:sp>
        <p:nvSpPr>
          <p:cNvPr id="156" name="Rectangle 44" descr="Go/No Go Decision"/>
          <p:cNvSpPr>
            <a:spLocks noChangeArrowheads="1"/>
          </p:cNvSpPr>
          <p:nvPr/>
        </p:nvSpPr>
        <p:spPr bwMode="blackWhite">
          <a:xfrm>
            <a:off x="7185253" y="1217978"/>
            <a:ext cx="1188720" cy="32004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Go/No Go Decision</a:t>
            </a:r>
          </a:p>
        </p:txBody>
      </p:sp>
      <p:sp>
        <p:nvSpPr>
          <p:cNvPr id="93" name="Rectangle 45" descr="Milestone Sign-Off"/>
          <p:cNvSpPr>
            <a:spLocks noChangeArrowheads="1"/>
          </p:cNvSpPr>
          <p:nvPr/>
        </p:nvSpPr>
        <p:spPr bwMode="blackWhite">
          <a:xfrm>
            <a:off x="7185253" y="2932352"/>
            <a:ext cx="1188720" cy="32004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Milestone Sign-Off</a:t>
            </a:r>
          </a:p>
        </p:txBody>
      </p:sp>
      <p:sp>
        <p:nvSpPr>
          <p:cNvPr id="95" name="Rectangle 47" descr="Go Live"/>
          <p:cNvSpPr>
            <a:spLocks noChangeArrowheads="1"/>
          </p:cNvSpPr>
          <p:nvPr/>
        </p:nvSpPr>
        <p:spPr bwMode="blackWhite">
          <a:xfrm>
            <a:off x="7185253" y="4031185"/>
            <a:ext cx="1188720" cy="497006"/>
          </a:xfrm>
          <a:prstGeom prst="rect">
            <a:avLst/>
          </a:prstGeom>
          <a:solidFill>
            <a:srgbClr val="BCEEBC"/>
          </a:solidFill>
          <a:ln w="12700">
            <a:solidFill>
              <a:srgbClr val="009DD9"/>
            </a:solidFill>
            <a:miter lim="800000"/>
            <a:headEnd/>
            <a:tailEnd/>
          </a:ln>
          <a:effectLst>
            <a:innerShdw blurRad="114300">
              <a:prstClr val="black"/>
            </a:innerShdw>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000000"/>
                </a:solidFill>
                <a:effectLst/>
                <a:uLnTx/>
                <a:uFillTx/>
                <a:latin typeface="Franklin Gothic Book"/>
                <a:ea typeface="+mn-ea"/>
                <a:cs typeface="Times New Roman" pitchFamily="18" charset="0"/>
              </a:rPr>
              <a:t>GO LIVE</a:t>
            </a:r>
          </a:p>
        </p:txBody>
      </p:sp>
      <p:sp>
        <p:nvSpPr>
          <p:cNvPr id="160" name="Rectangle 46" descr="Finalize Local Configuration Guides"/>
          <p:cNvSpPr>
            <a:spLocks noChangeArrowheads="1"/>
          </p:cNvSpPr>
          <p:nvPr/>
        </p:nvSpPr>
        <p:spPr bwMode="blackWhite">
          <a:xfrm>
            <a:off x="7191638" y="3344152"/>
            <a:ext cx="1188720" cy="512645"/>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Finalize Local Configuration Guides</a:t>
            </a:r>
          </a:p>
        </p:txBody>
      </p:sp>
      <p:sp>
        <p:nvSpPr>
          <p:cNvPr id="48" name="Rectangle 2" descr="Project Planning "/>
          <p:cNvSpPr>
            <a:spLocks noChangeArrowheads="1"/>
          </p:cNvSpPr>
          <p:nvPr/>
        </p:nvSpPr>
        <p:spPr bwMode="blackWhite">
          <a:xfrm>
            <a:off x="717590" y="1206504"/>
            <a:ext cx="1188720" cy="473633"/>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Project Planning (Checklists &amp; Templates) </a:t>
            </a:r>
          </a:p>
        </p:txBody>
      </p:sp>
      <p:sp>
        <p:nvSpPr>
          <p:cNvPr id="49" name="Rectangle 5" descr="Security Design"/>
          <p:cNvSpPr>
            <a:spLocks noChangeArrowheads="1"/>
          </p:cNvSpPr>
          <p:nvPr/>
        </p:nvSpPr>
        <p:spPr bwMode="blackWhite">
          <a:xfrm>
            <a:off x="729329" y="3296593"/>
            <a:ext cx="1188720" cy="32004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Security Redesign (DG2 only)</a:t>
            </a:r>
          </a:p>
        </p:txBody>
      </p:sp>
      <p:sp>
        <p:nvSpPr>
          <p:cNvPr id="59" name="Rectangle 4" descr="Build PeopleSoft Environments&#10;"/>
          <p:cNvSpPr>
            <a:spLocks noChangeArrowheads="1"/>
          </p:cNvSpPr>
          <p:nvPr/>
        </p:nvSpPr>
        <p:spPr bwMode="blackWhite">
          <a:xfrm>
            <a:off x="729329" y="2879309"/>
            <a:ext cx="1188720" cy="32004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Build PeopleSoft Environments</a:t>
            </a:r>
          </a:p>
        </p:txBody>
      </p:sp>
      <p:sp>
        <p:nvSpPr>
          <p:cNvPr id="62" name="Rectangle 3" descr="Chart of Accounts"/>
          <p:cNvSpPr>
            <a:spLocks noChangeArrowheads="1"/>
          </p:cNvSpPr>
          <p:nvPr/>
        </p:nvSpPr>
        <p:spPr bwMode="blackWhite">
          <a:xfrm>
            <a:off x="731097" y="2457047"/>
            <a:ext cx="1188720" cy="32004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Chart of Accounts Redesign (DG2 only)</a:t>
            </a:r>
          </a:p>
        </p:txBody>
      </p:sp>
      <p:sp>
        <p:nvSpPr>
          <p:cNvPr id="100" name="Rectangle 37" descr="Performance Testing&#10;">
            <a:extLst>
              <a:ext uri="{FF2B5EF4-FFF2-40B4-BE49-F238E27FC236}">
                <a16:creationId xmlns:a16="http://schemas.microsoft.com/office/drawing/2014/main" id="{70938AC6-5CF2-42D5-93BD-E29983E5D939}"/>
              </a:ext>
            </a:extLst>
          </p:cNvPr>
          <p:cNvSpPr>
            <a:spLocks noChangeArrowheads="1"/>
          </p:cNvSpPr>
          <p:nvPr/>
        </p:nvSpPr>
        <p:spPr bwMode="blackWhite">
          <a:xfrm>
            <a:off x="5606858" y="2907757"/>
            <a:ext cx="1188720" cy="388836"/>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Performance Testing</a:t>
            </a:r>
          </a:p>
        </p:txBody>
      </p:sp>
      <p:sp>
        <p:nvSpPr>
          <p:cNvPr id="102" name="Rectangle 7" descr="Organizational Change Management Assessments Begin">
            <a:extLst>
              <a:ext uri="{FF2B5EF4-FFF2-40B4-BE49-F238E27FC236}">
                <a16:creationId xmlns:a16="http://schemas.microsoft.com/office/drawing/2014/main" id="{D2A2A3D5-22E0-40B9-A954-FA61BAF8357F}"/>
              </a:ext>
            </a:extLst>
          </p:cNvPr>
          <p:cNvSpPr>
            <a:spLocks noChangeArrowheads="1"/>
          </p:cNvSpPr>
          <p:nvPr/>
        </p:nvSpPr>
        <p:spPr bwMode="blackWhite">
          <a:xfrm>
            <a:off x="739478" y="3737955"/>
            <a:ext cx="1188720" cy="57159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Organizational Change Management Assessments Begin</a:t>
            </a:r>
          </a:p>
        </p:txBody>
      </p:sp>
      <p:sp>
        <p:nvSpPr>
          <p:cNvPr id="55" name="Arrow: Pentagon 54">
            <a:extLst>
              <a:ext uri="{FF2B5EF4-FFF2-40B4-BE49-F238E27FC236}">
                <a16:creationId xmlns:a16="http://schemas.microsoft.com/office/drawing/2014/main" id="{54FB75E4-B1A7-4CA3-9D4A-7E524BA337E8}"/>
              </a:ext>
              <a:ext uri="{C183D7F6-B498-43B3-948B-1728B52AA6E4}">
                <adec:decorative xmlns="" xmlns:adec="http://schemas.microsoft.com/office/drawing/2017/decorative" val="1"/>
              </a:ext>
            </a:extLst>
          </p:cNvPr>
          <p:cNvSpPr/>
          <p:nvPr/>
        </p:nvSpPr>
        <p:spPr>
          <a:xfrm>
            <a:off x="573612" y="5162965"/>
            <a:ext cx="8083153" cy="204841"/>
          </a:xfrm>
          <a:prstGeom prst="homePlate">
            <a:avLst/>
          </a:prstGeom>
          <a:solidFill>
            <a:schemeClr val="accent2">
              <a:lumMod val="75000"/>
            </a:schemeClr>
          </a:solidFill>
          <a:ln>
            <a:solidFill>
              <a:srgbClr val="5F5F5F"/>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sp>
        <p:nvSpPr>
          <p:cNvPr id="72" name="TextBox 49" descr="Organizational Change Management Assessment for Colleges &amp; SBCTC&#10;">
            <a:extLst>
              <a:ext uri="{FF2B5EF4-FFF2-40B4-BE49-F238E27FC236}">
                <a16:creationId xmlns:a16="http://schemas.microsoft.com/office/drawing/2014/main" id="{FD96371D-7122-4FBF-AE47-E91781F8E6C5}"/>
              </a:ext>
            </a:extLst>
          </p:cNvPr>
          <p:cNvSpPr txBox="1"/>
          <p:nvPr/>
        </p:nvSpPr>
        <p:spPr>
          <a:xfrm>
            <a:off x="1325346" y="5135821"/>
            <a:ext cx="6447054" cy="2616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Franklin Gothic Medium"/>
                <a:ea typeface="+mn-ea"/>
                <a:cs typeface="+mn-cs"/>
              </a:rPr>
              <a:t>OCM Assessment, Activities &amp; Deliverables for Colleges &amp; SBCTC</a:t>
            </a:r>
          </a:p>
        </p:txBody>
      </p:sp>
      <p:graphicFrame>
        <p:nvGraphicFramePr>
          <p:cNvPr id="82" name="Table 50" descr="Deliverables for Gate 1, 2, 3, 4 and 5">
            <a:extLst>
              <a:ext uri="{FF2B5EF4-FFF2-40B4-BE49-F238E27FC236}">
                <a16:creationId xmlns:a16="http://schemas.microsoft.com/office/drawing/2014/main" id="{81C330E6-2F67-45E7-A6B7-101329DC7244}"/>
              </a:ext>
            </a:extLst>
          </p:cNvPr>
          <p:cNvGraphicFramePr>
            <a:graphicFrameLocks noGrp="1"/>
          </p:cNvGraphicFramePr>
          <p:nvPr>
            <p:extLst/>
          </p:nvPr>
        </p:nvGraphicFramePr>
        <p:xfrm>
          <a:off x="585880" y="5390227"/>
          <a:ext cx="7945354" cy="1188720"/>
        </p:xfrm>
        <a:graphic>
          <a:graphicData uri="http://schemas.openxmlformats.org/drawingml/2006/table">
            <a:tbl>
              <a:tblPr firstRow="1" bandRow="1">
                <a:tableStyleId>{2D5ABB26-0587-4C30-8999-92F81FD0307C}</a:tableStyleId>
              </a:tblPr>
              <a:tblGrid>
                <a:gridCol w="1579350">
                  <a:extLst>
                    <a:ext uri="{9D8B030D-6E8A-4147-A177-3AD203B41FA5}">
                      <a16:colId xmlns:a16="http://schemas.microsoft.com/office/drawing/2014/main" val="584759954"/>
                    </a:ext>
                  </a:extLst>
                </a:gridCol>
                <a:gridCol w="1678108">
                  <a:extLst>
                    <a:ext uri="{9D8B030D-6E8A-4147-A177-3AD203B41FA5}">
                      <a16:colId xmlns:a16="http://schemas.microsoft.com/office/drawing/2014/main" val="3410510606"/>
                    </a:ext>
                  </a:extLst>
                </a:gridCol>
                <a:gridCol w="1628775">
                  <a:extLst>
                    <a:ext uri="{9D8B030D-6E8A-4147-A177-3AD203B41FA5}">
                      <a16:colId xmlns:a16="http://schemas.microsoft.com/office/drawing/2014/main" val="222785292"/>
                    </a:ext>
                  </a:extLst>
                </a:gridCol>
                <a:gridCol w="1575026">
                  <a:extLst>
                    <a:ext uri="{9D8B030D-6E8A-4147-A177-3AD203B41FA5}">
                      <a16:colId xmlns:a16="http://schemas.microsoft.com/office/drawing/2014/main" val="3529910350"/>
                    </a:ext>
                  </a:extLst>
                </a:gridCol>
                <a:gridCol w="1484095">
                  <a:extLst>
                    <a:ext uri="{9D8B030D-6E8A-4147-A177-3AD203B41FA5}">
                      <a16:colId xmlns:a16="http://schemas.microsoft.com/office/drawing/2014/main" val="886296708"/>
                    </a:ext>
                  </a:extLst>
                </a:gridCol>
              </a:tblGrid>
              <a:tr h="1170290">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t>College Project Charter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t>Resource Plan &amp; Budget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t>Plan Deliverables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t>Legacy BP Mapping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t>Initial Supplemental Systems Analysis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
                      </a:r>
                      <a:br>
                        <a:rPr lang="en-US" sz="900" dirty="0"/>
                      </a:br>
                      <a:r>
                        <a:rPr lang="en-US" sz="900" b="1" dirty="0"/>
                        <a:t>Change Impact Analysis 25%</a:t>
                      </a:r>
                    </a:p>
                  </a:txBody>
                  <a:tcPr>
                    <a:lnL w="9525" cap="flat" cmpd="sng" algn="ctr">
                      <a:solidFill>
                        <a:schemeClr val="bg2">
                          <a:lumMod val="50000"/>
                        </a:schemeClr>
                      </a:solidFill>
                      <a:prstDash val="solid"/>
                      <a:round/>
                      <a:headEnd type="none" w="med" len="med"/>
                      <a:tailEnd type="none" w="med" len="med"/>
                    </a:lnL>
                    <a:lnR w="12700" cap="flat" cmpd="sng" algn="ctr">
                      <a:solidFill>
                        <a:srgbClr val="9D9D9D"/>
                      </a:solidFill>
                      <a:prstDash val="solid"/>
                      <a:round/>
                      <a:headEnd type="none" w="med" len="med"/>
                      <a:tailEnd type="none" w="med" len="med"/>
                    </a:lnR>
                    <a:lnT w="12700" cap="flat" cmpd="sng" algn="ctr">
                      <a:solidFill>
                        <a:srgbClr val="9D9D9D"/>
                      </a:solidFill>
                      <a:prstDash val="solid"/>
                      <a:round/>
                      <a:headEnd type="none" w="med" len="med"/>
                      <a:tailEnd type="none" w="med" len="med"/>
                    </a:lnT>
                    <a:lnB w="12700" cap="flat" cmpd="sng" algn="ctr">
                      <a:solidFill>
                        <a:srgbClr val="9D9D9D"/>
                      </a:solidFill>
                      <a:prstDash val="solid"/>
                      <a:round/>
                      <a:headEnd type="none" w="med" len="med"/>
                      <a:tailEnd type="none" w="med" len="med"/>
                    </a:lnB>
                  </a:tcPr>
                </a:tc>
                <a:tc>
                  <a:txBody>
                    <a:bodyPr/>
                    <a:lstStyle/>
                    <a:p>
                      <a:pPr marL="112713" indent="-112713">
                        <a:buFont typeface="Arial" panose="020B0604020202020204" pitchFamily="34" charset="0"/>
                        <a:buChar char="•"/>
                      </a:pPr>
                      <a:r>
                        <a:rPr lang="en-US" sz="900" dirty="0"/>
                        <a:t>GDA and BPFG Participation</a:t>
                      </a:r>
                    </a:p>
                    <a:p>
                      <a:pPr marL="112713" indent="-112713">
                        <a:buFont typeface="Arial" panose="020B0604020202020204" pitchFamily="34" charset="0"/>
                        <a:buChar char="•"/>
                      </a:pPr>
                      <a:r>
                        <a:rPr lang="en-US" sz="900" dirty="0"/>
                        <a:t>Supplemental Systems Data Mapping</a:t>
                      </a:r>
                    </a:p>
                    <a:p>
                      <a:pPr marL="112713" indent="-112713">
                        <a:buFont typeface="Arial" panose="020B0604020202020204" pitchFamily="34" charset="0"/>
                        <a:buChar char="•"/>
                      </a:pPr>
                      <a:r>
                        <a:rPr lang="en-US" sz="900" dirty="0"/>
                        <a:t>Initial Config Guides Sign-Off</a:t>
                      </a:r>
                    </a:p>
                    <a:p>
                      <a:pPr marL="112713" indent="-112713">
                        <a:buFont typeface="Arial" panose="020B0604020202020204" pitchFamily="34" charset="0"/>
                        <a:buChar char="•"/>
                      </a:pPr>
                      <a:r>
                        <a:rPr lang="en-US" sz="900" dirty="0"/>
                        <a:t>UAT Definition Sign-Off</a:t>
                      </a:r>
                    </a:p>
                    <a:p>
                      <a:endParaRPr lang="en-US" sz="900" dirty="0"/>
                    </a:p>
                    <a:p>
                      <a:endParaRPr lang="en-US"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Change Impact Analysis 50%</a:t>
                      </a:r>
                    </a:p>
                  </a:txBody>
                  <a:tcPr>
                    <a:lnL w="12700" cap="flat" cmpd="sng" algn="ctr">
                      <a:solidFill>
                        <a:srgbClr val="9D9D9D"/>
                      </a:solidFill>
                      <a:prstDash val="solid"/>
                      <a:round/>
                      <a:headEnd type="none" w="med" len="med"/>
                      <a:tailEnd type="none" w="med" len="med"/>
                    </a:lnL>
                    <a:lnR w="12700" cap="flat" cmpd="sng" algn="ctr">
                      <a:solidFill>
                        <a:srgbClr val="9D9D9D"/>
                      </a:solidFill>
                      <a:prstDash val="solid"/>
                      <a:round/>
                      <a:headEnd type="none" w="med" len="med"/>
                      <a:tailEnd type="none" w="med" len="med"/>
                    </a:lnR>
                    <a:lnT w="12700" cap="flat" cmpd="sng" algn="ctr">
                      <a:solidFill>
                        <a:srgbClr val="9D9D9D"/>
                      </a:solidFill>
                      <a:prstDash val="solid"/>
                      <a:round/>
                      <a:headEnd type="none" w="med" len="med"/>
                      <a:tailEnd type="none" w="med" len="med"/>
                    </a:lnT>
                    <a:lnB w="12700" cap="flat" cmpd="sng" algn="ctr">
                      <a:solidFill>
                        <a:srgbClr val="9D9D9D"/>
                      </a:solidFill>
                      <a:prstDash val="solid"/>
                      <a:round/>
                      <a:headEnd type="none" w="med" len="med"/>
                      <a:tailEnd type="none" w="med" len="med"/>
                    </a:lnB>
                  </a:tcPr>
                </a:tc>
                <a:tc>
                  <a:txBody>
                    <a:bodyPr/>
                    <a:lstStyle/>
                    <a:p>
                      <a:pPr marL="112713" indent="-112713">
                        <a:buFont typeface="Arial" panose="020B0604020202020204" pitchFamily="34" charset="0"/>
                        <a:buChar char="•"/>
                      </a:pPr>
                      <a:r>
                        <a:rPr lang="en-US" sz="900" dirty="0"/>
                        <a:t>Design Requirements </a:t>
                      </a:r>
                      <a:br>
                        <a:rPr lang="en-US" sz="900" dirty="0"/>
                      </a:br>
                      <a:r>
                        <a:rPr lang="en-US" sz="900" dirty="0"/>
                        <a:t>Sign-Off</a:t>
                      </a:r>
                    </a:p>
                    <a:p>
                      <a:pPr marL="112713" indent="-112713">
                        <a:buFont typeface="Arial" panose="020B0604020202020204" pitchFamily="34" charset="0"/>
                        <a:buChar char="•"/>
                      </a:pPr>
                      <a:r>
                        <a:rPr lang="en-US" sz="900" dirty="0"/>
                        <a:t>Security Matrix Mapping</a:t>
                      </a:r>
                    </a:p>
                    <a:p>
                      <a:pPr marL="112713" indent="-112713">
                        <a:buFont typeface="Arial" panose="020B0604020202020204" pitchFamily="34" charset="0"/>
                        <a:buChar char="•"/>
                      </a:pPr>
                      <a:r>
                        <a:rPr lang="en-US" sz="900" dirty="0"/>
                        <a:t>Data Validation Sign-Off</a:t>
                      </a:r>
                    </a:p>
                    <a:p>
                      <a:endParaRPr lang="en-US" sz="900" dirty="0"/>
                    </a:p>
                    <a:p>
                      <a:endParaRPr lang="en-US" sz="900" dirty="0"/>
                    </a:p>
                    <a:p>
                      <a:endParaRPr lang="en-US"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Change Impact Analysis 75%</a:t>
                      </a:r>
                    </a:p>
                  </a:txBody>
                  <a:tcPr>
                    <a:lnL w="12700" cap="flat" cmpd="sng" algn="ctr">
                      <a:solidFill>
                        <a:srgbClr val="9D9D9D"/>
                      </a:solidFill>
                      <a:prstDash val="solid"/>
                      <a:round/>
                      <a:headEnd type="none" w="med" len="med"/>
                      <a:tailEnd type="none" w="med" len="med"/>
                    </a:lnL>
                    <a:lnR w="12700" cap="flat" cmpd="sng" algn="ctr">
                      <a:solidFill>
                        <a:srgbClr val="9D9D9D"/>
                      </a:solidFill>
                      <a:prstDash val="solid"/>
                      <a:round/>
                      <a:headEnd type="none" w="med" len="med"/>
                      <a:tailEnd type="none" w="med" len="med"/>
                    </a:lnR>
                    <a:lnT w="12700" cap="flat" cmpd="sng" algn="ctr">
                      <a:solidFill>
                        <a:srgbClr val="9D9D9D"/>
                      </a:solidFill>
                      <a:prstDash val="solid"/>
                      <a:round/>
                      <a:headEnd type="none" w="med" len="med"/>
                      <a:tailEnd type="none" w="med" len="med"/>
                    </a:lnT>
                    <a:lnB w="12700" cap="flat" cmpd="sng" algn="ctr">
                      <a:solidFill>
                        <a:srgbClr val="9D9D9D"/>
                      </a:solidFill>
                      <a:prstDash val="solid"/>
                      <a:round/>
                      <a:headEnd type="none" w="med" len="med"/>
                      <a:tailEnd type="none" w="med" len="med"/>
                    </a:lnB>
                  </a:tcPr>
                </a:tc>
                <a:tc>
                  <a:txBody>
                    <a:bodyPr/>
                    <a:lstStyle/>
                    <a:p>
                      <a:pPr marL="112713" indent="-112713">
                        <a:buFont typeface="Arial" panose="020B0604020202020204" pitchFamily="34" charset="0"/>
                        <a:buChar char="•"/>
                      </a:pPr>
                      <a:r>
                        <a:rPr lang="en-US" sz="900" dirty="0"/>
                        <a:t>OCM Readiness Checklist</a:t>
                      </a:r>
                    </a:p>
                    <a:p>
                      <a:pPr marL="112713" marR="0" lvl="0" indent="-1127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t>UAT Sign-Off</a:t>
                      </a:r>
                    </a:p>
                    <a:p>
                      <a:pPr marL="112713" marR="0" lvl="0" indent="-1127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t>End-User Training</a:t>
                      </a:r>
                    </a:p>
                    <a:p>
                      <a:pPr marL="112713" indent="-112713">
                        <a:buFont typeface="Arial" panose="020B0604020202020204" pitchFamily="34" charset="0"/>
                        <a:buChar char="•"/>
                      </a:pPr>
                      <a:r>
                        <a:rPr lang="en-US" sz="900" dirty="0"/>
                        <a:t>Policy/Procedures Updated</a:t>
                      </a:r>
                    </a:p>
                    <a:p>
                      <a:pPr marL="112713" marR="0" lvl="0" indent="-1127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t>Cutover Plans, Legacy Shutdown Procedures</a:t>
                      </a:r>
                    </a:p>
                    <a:p>
                      <a:pPr marL="112713" marR="0" lvl="0" indent="-1127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Change Impact Analysis 100%</a:t>
                      </a:r>
                    </a:p>
                  </a:txBody>
                  <a:tcPr marR="0">
                    <a:lnL w="12700" cap="flat" cmpd="sng" algn="ctr">
                      <a:solidFill>
                        <a:srgbClr val="9D9D9D"/>
                      </a:solidFill>
                      <a:prstDash val="solid"/>
                      <a:round/>
                      <a:headEnd type="none" w="med" len="med"/>
                      <a:tailEnd type="none" w="med" len="med"/>
                    </a:lnL>
                    <a:lnR w="12700" cap="flat" cmpd="sng" algn="ctr">
                      <a:solidFill>
                        <a:srgbClr val="9D9D9D"/>
                      </a:solidFill>
                      <a:prstDash val="solid"/>
                      <a:round/>
                      <a:headEnd type="none" w="med" len="med"/>
                      <a:tailEnd type="none" w="med" len="med"/>
                    </a:lnR>
                    <a:lnT w="12700" cap="flat" cmpd="sng" algn="ctr">
                      <a:solidFill>
                        <a:srgbClr val="9D9D9D"/>
                      </a:solidFill>
                      <a:prstDash val="solid"/>
                      <a:round/>
                      <a:headEnd type="none" w="med" len="med"/>
                      <a:tailEnd type="none" w="med" len="med"/>
                    </a:lnT>
                    <a:lnB w="12700" cap="flat" cmpd="sng" algn="ctr">
                      <a:solidFill>
                        <a:srgbClr val="9D9D9D"/>
                      </a:solidFill>
                      <a:prstDash val="solid"/>
                      <a:round/>
                      <a:headEnd type="none" w="med" len="med"/>
                      <a:tailEnd type="none" w="med" len="med"/>
                    </a:lnB>
                  </a:tcPr>
                </a:tc>
                <a:tc>
                  <a:txBody>
                    <a:bodyPr/>
                    <a:lstStyle/>
                    <a:p>
                      <a:pPr marL="60325" indent="-60325">
                        <a:buFont typeface="Arial" panose="020B0604020202020204" pitchFamily="34" charset="0"/>
                        <a:buChar char="•"/>
                      </a:pPr>
                      <a:r>
                        <a:rPr lang="en-US" sz="900" dirty="0"/>
                        <a:t>College Cutover Plan</a:t>
                      </a:r>
                    </a:p>
                    <a:p>
                      <a:pPr marL="60325" indent="-60325">
                        <a:buFont typeface="Arial" panose="020B0604020202020204" pitchFamily="34" charset="0"/>
                        <a:buChar char="•"/>
                      </a:pPr>
                      <a:r>
                        <a:rPr lang="en-US" sz="900" dirty="0"/>
                        <a:t>Go/No Go Sign-Off</a:t>
                      </a:r>
                    </a:p>
                    <a:p>
                      <a:pPr marL="60325" indent="-60325">
                        <a:buFont typeface="Arial" panose="020B0604020202020204" pitchFamily="34" charset="0"/>
                        <a:buChar char="•"/>
                      </a:pPr>
                      <a:r>
                        <a:rPr lang="en-US" sz="900" dirty="0"/>
                        <a:t>Milestone Sign-Off</a:t>
                      </a:r>
                    </a:p>
                    <a:p>
                      <a:pPr marL="60325" indent="-60325">
                        <a:buFont typeface="Arial" panose="020B0604020202020204" pitchFamily="34" charset="0"/>
                        <a:buChar char="•"/>
                      </a:pPr>
                      <a:r>
                        <a:rPr lang="en-US" sz="900" dirty="0"/>
                        <a:t>Config Guides Sign-Off</a:t>
                      </a:r>
                    </a:p>
                    <a:p>
                      <a:pPr marL="60325" indent="-60325">
                        <a:buFont typeface="Arial" panose="020B0604020202020204" pitchFamily="34" charset="0"/>
                        <a:buChar char="•"/>
                      </a:pPr>
                      <a:r>
                        <a:rPr lang="en-US" sz="900" dirty="0"/>
                        <a:t>College Lessons Learned</a:t>
                      </a:r>
                    </a:p>
                    <a:p>
                      <a:pPr marL="60325" indent="-60325">
                        <a:buFont typeface="Arial" panose="020B0604020202020204" pitchFamily="34" charset="0"/>
                        <a:buChar char="•"/>
                      </a:pPr>
                      <a:endParaRPr lang="en-US" sz="900" dirty="0"/>
                    </a:p>
                    <a:p>
                      <a:pPr marL="0" indent="0" algn="r">
                        <a:spcBef>
                          <a:spcPts val="300"/>
                        </a:spcBef>
                        <a:buFont typeface="Arial" panose="020B0604020202020204" pitchFamily="34" charset="0"/>
                        <a:buNone/>
                      </a:pPr>
                      <a:r>
                        <a:rPr lang="en-US" sz="700" dirty="0"/>
                        <a:t/>
                      </a:r>
                      <a:br>
                        <a:rPr lang="en-US" sz="700" dirty="0"/>
                      </a:br>
                      <a:r>
                        <a:rPr lang="en-US" sz="700" dirty="0"/>
                        <a:t>Rev. 2019-03-05</a:t>
                      </a:r>
                    </a:p>
                  </a:txBody>
                  <a:tcPr>
                    <a:lnL w="12700" cap="flat" cmpd="sng" algn="ctr">
                      <a:solidFill>
                        <a:srgbClr val="9D9D9D"/>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12700" cap="flat" cmpd="sng" algn="ctr">
                      <a:solidFill>
                        <a:srgbClr val="9D9D9D"/>
                      </a:solidFill>
                      <a:prstDash val="solid"/>
                      <a:round/>
                      <a:headEnd type="none" w="med" len="med"/>
                      <a:tailEnd type="none" w="med" len="med"/>
                    </a:lnT>
                    <a:lnB w="12700" cap="flat" cmpd="sng" algn="ctr">
                      <a:solidFill>
                        <a:srgbClr val="9D9D9D"/>
                      </a:solidFill>
                      <a:prstDash val="solid"/>
                      <a:round/>
                      <a:headEnd type="none" w="med" len="med"/>
                      <a:tailEnd type="none" w="med" len="med"/>
                    </a:lnB>
                    <a:noFill/>
                  </a:tcPr>
                </a:tc>
                <a:extLst>
                  <a:ext uri="{0D108BD9-81ED-4DB2-BD59-A6C34878D82A}">
                    <a16:rowId xmlns:a16="http://schemas.microsoft.com/office/drawing/2014/main" val="383955485"/>
                  </a:ext>
                </a:extLst>
              </a:tr>
            </a:tbl>
          </a:graphicData>
        </a:graphic>
      </p:graphicFrame>
      <p:sp>
        <p:nvSpPr>
          <p:cNvPr id="87" name="Rectangle 38" descr="Legacy System Shutdown Procedures in Place&#10;">
            <a:extLst>
              <a:ext uri="{FF2B5EF4-FFF2-40B4-BE49-F238E27FC236}">
                <a16:creationId xmlns:a16="http://schemas.microsoft.com/office/drawing/2014/main" id="{C2B1B4E4-4D54-4003-A32D-0277E2E684B5}"/>
              </a:ext>
            </a:extLst>
          </p:cNvPr>
          <p:cNvSpPr>
            <a:spLocks noChangeArrowheads="1"/>
          </p:cNvSpPr>
          <p:nvPr/>
        </p:nvSpPr>
        <p:spPr bwMode="blackWhite">
          <a:xfrm>
            <a:off x="5593360" y="3373728"/>
            <a:ext cx="1188720" cy="588056"/>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Legacy System Shutdown Procedures in Place</a:t>
            </a:r>
          </a:p>
        </p:txBody>
      </p:sp>
      <p:graphicFrame>
        <p:nvGraphicFramePr>
          <p:cNvPr id="92" name="Table - Gates" descr="Gate 1, Gate 2, Gate 3, Gate 4, Gate 5">
            <a:extLst>
              <a:ext uri="{FF2B5EF4-FFF2-40B4-BE49-F238E27FC236}">
                <a16:creationId xmlns:a16="http://schemas.microsoft.com/office/drawing/2014/main" id="{998D68CF-AC9D-48B7-8184-C8DD52305911}"/>
              </a:ext>
            </a:extLst>
          </p:cNvPr>
          <p:cNvGraphicFramePr>
            <a:graphicFrameLocks noGrp="1"/>
          </p:cNvGraphicFramePr>
          <p:nvPr>
            <p:extLst/>
          </p:nvPr>
        </p:nvGraphicFramePr>
        <p:xfrm>
          <a:off x="583173" y="603088"/>
          <a:ext cx="7966593" cy="274320"/>
        </p:xfrm>
        <a:graphic>
          <a:graphicData uri="http://schemas.openxmlformats.org/drawingml/2006/table">
            <a:tbl>
              <a:tblPr firstRow="1" bandRow="1">
                <a:tableStyleId>{2D5ABB26-0587-4C30-8999-92F81FD0307C}</a:tableStyleId>
              </a:tblPr>
              <a:tblGrid>
                <a:gridCol w="1545314">
                  <a:extLst>
                    <a:ext uri="{9D8B030D-6E8A-4147-A177-3AD203B41FA5}">
                      <a16:colId xmlns:a16="http://schemas.microsoft.com/office/drawing/2014/main" val="584759954"/>
                    </a:ext>
                  </a:extLst>
                </a:gridCol>
                <a:gridCol w="1630024">
                  <a:extLst>
                    <a:ext uri="{9D8B030D-6E8A-4147-A177-3AD203B41FA5}">
                      <a16:colId xmlns:a16="http://schemas.microsoft.com/office/drawing/2014/main" val="3410510606"/>
                    </a:ext>
                  </a:extLst>
                </a:gridCol>
                <a:gridCol w="1605447">
                  <a:extLst>
                    <a:ext uri="{9D8B030D-6E8A-4147-A177-3AD203B41FA5}">
                      <a16:colId xmlns:a16="http://schemas.microsoft.com/office/drawing/2014/main" val="222785292"/>
                    </a:ext>
                  </a:extLst>
                </a:gridCol>
                <a:gridCol w="1610204">
                  <a:extLst>
                    <a:ext uri="{9D8B030D-6E8A-4147-A177-3AD203B41FA5}">
                      <a16:colId xmlns:a16="http://schemas.microsoft.com/office/drawing/2014/main" val="3529910350"/>
                    </a:ext>
                  </a:extLst>
                </a:gridCol>
                <a:gridCol w="1575604">
                  <a:extLst>
                    <a:ext uri="{9D8B030D-6E8A-4147-A177-3AD203B41FA5}">
                      <a16:colId xmlns:a16="http://schemas.microsoft.com/office/drawing/2014/main" val="886296708"/>
                    </a:ext>
                  </a:extLst>
                </a:gridCol>
              </a:tblGrid>
              <a:tr h="224866">
                <a:tc>
                  <a:txBody>
                    <a:bodyPr/>
                    <a:lstStyle/>
                    <a:p>
                      <a:pPr algn="ctr"/>
                      <a:r>
                        <a:rPr lang="en-US" sz="1200" b="1" dirty="0"/>
                        <a:t>GATE 1 </a:t>
                      </a:r>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rgbClr val="9D9D9D"/>
                      </a:solidFill>
                      <a:prstDash val="solid"/>
                      <a:round/>
                      <a:headEnd type="none" w="med" len="med"/>
                      <a:tailEnd type="none" w="med" len="med"/>
                    </a:lnB>
                    <a:solidFill>
                      <a:schemeClr val="accent3">
                        <a:lumMod val="60000"/>
                        <a:lumOff val="40000"/>
                      </a:schemeClr>
                    </a:solidFill>
                  </a:tcPr>
                </a:tc>
                <a:tc>
                  <a:txBody>
                    <a:bodyPr/>
                    <a:lstStyle/>
                    <a:p>
                      <a:pPr algn="ctr"/>
                      <a:r>
                        <a:rPr lang="en-US" sz="1200" b="1" dirty="0"/>
                        <a:t>GATE 2</a:t>
                      </a:r>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rgbClr val="9D9D9D"/>
                      </a:solidFill>
                      <a:prstDash val="solid"/>
                      <a:round/>
                      <a:headEnd type="none" w="med" len="med"/>
                      <a:tailEnd type="none" w="med" len="med"/>
                    </a:lnB>
                    <a:solidFill>
                      <a:srgbClr val="FFEB85"/>
                    </a:solidFill>
                  </a:tcPr>
                </a:tc>
                <a:tc>
                  <a:txBody>
                    <a:bodyPr/>
                    <a:lstStyle/>
                    <a:p>
                      <a:pPr algn="ctr"/>
                      <a:r>
                        <a:rPr lang="en-US" sz="1200" b="1" dirty="0"/>
                        <a:t>GATE 3</a:t>
                      </a:r>
                    </a:p>
                  </a:txBody>
                  <a:tcPr>
                    <a:lnL w="9525" cap="flat" cmpd="sng" algn="ctr">
                      <a:solidFill>
                        <a:schemeClr val="bg1">
                          <a:lumMod val="50000"/>
                        </a:schemeClr>
                      </a:solidFill>
                      <a:prstDash val="solid"/>
                      <a:round/>
                      <a:headEnd type="none" w="med" len="med"/>
                      <a:tailEnd type="none" w="med" len="med"/>
                    </a:lnL>
                    <a:lnR w="12700" cap="flat" cmpd="sng" algn="ctr">
                      <a:solidFill>
                        <a:srgbClr val="9D9D9D"/>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rgbClr val="9D9D9D"/>
                      </a:solidFill>
                      <a:prstDash val="solid"/>
                      <a:round/>
                      <a:headEnd type="none" w="med" len="med"/>
                      <a:tailEnd type="none" w="med" len="med"/>
                    </a:lnB>
                    <a:solidFill>
                      <a:schemeClr val="bg2">
                        <a:lumMod val="60000"/>
                        <a:lumOff val="40000"/>
                      </a:schemeClr>
                    </a:solidFill>
                  </a:tcPr>
                </a:tc>
                <a:tc>
                  <a:txBody>
                    <a:bodyPr/>
                    <a:lstStyle/>
                    <a:p>
                      <a:pPr algn="ctr"/>
                      <a:r>
                        <a:rPr lang="en-US" sz="1200" b="1" dirty="0"/>
                        <a:t>GATE 4</a:t>
                      </a:r>
                    </a:p>
                  </a:txBody>
                  <a:tcPr>
                    <a:lnL w="12700" cap="flat" cmpd="sng" algn="ctr">
                      <a:solidFill>
                        <a:srgbClr val="9D9D9D"/>
                      </a:solidFill>
                      <a:prstDash val="solid"/>
                      <a:round/>
                      <a:headEnd type="none" w="med" len="med"/>
                      <a:tailEnd type="none" w="med" len="med"/>
                    </a:lnL>
                    <a:lnR w="12700" cap="flat" cmpd="sng" algn="ctr">
                      <a:solidFill>
                        <a:srgbClr val="9D9D9D"/>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rgbClr val="9D9D9D"/>
                      </a:solidFill>
                      <a:prstDash val="solid"/>
                      <a:round/>
                      <a:headEnd type="none" w="med" len="med"/>
                      <a:tailEnd type="none" w="med" len="med"/>
                    </a:lnB>
                    <a:solidFill>
                      <a:schemeClr val="accent5">
                        <a:lumMod val="40000"/>
                        <a:lumOff val="60000"/>
                      </a:schemeClr>
                    </a:solidFill>
                  </a:tcPr>
                </a:tc>
                <a:tc>
                  <a:txBody>
                    <a:bodyPr/>
                    <a:lstStyle/>
                    <a:p>
                      <a:pPr algn="ctr"/>
                      <a:r>
                        <a:rPr lang="en-US" sz="1200" b="1" dirty="0"/>
                        <a:t>GATE 5</a:t>
                      </a:r>
                    </a:p>
                  </a:txBody>
                  <a:tcPr>
                    <a:lnL w="12700" cap="flat" cmpd="sng" algn="ctr">
                      <a:solidFill>
                        <a:srgbClr val="9D9D9D"/>
                      </a:solidFill>
                      <a:prstDash val="solid"/>
                      <a:round/>
                      <a:headEnd type="none" w="med" len="med"/>
                      <a:tailEnd type="none" w="med" len="med"/>
                    </a:lnL>
                    <a:lnT w="9525" cap="flat" cmpd="sng" algn="ctr">
                      <a:solidFill>
                        <a:schemeClr val="bg1">
                          <a:lumMod val="50000"/>
                        </a:schemeClr>
                      </a:solidFill>
                      <a:prstDash val="solid"/>
                      <a:round/>
                      <a:headEnd type="none" w="med" len="med"/>
                      <a:tailEnd type="none" w="med" len="med"/>
                    </a:lnT>
                    <a:lnB w="12700" cap="flat" cmpd="sng" algn="ctr">
                      <a:solidFill>
                        <a:srgbClr val="9D9D9D"/>
                      </a:solidFill>
                      <a:prstDash val="solid"/>
                      <a:round/>
                      <a:headEnd type="none" w="med" len="med"/>
                      <a:tailEnd type="none" w="med" len="med"/>
                    </a:lnB>
                    <a:solidFill>
                      <a:srgbClr val="BCEEBC"/>
                    </a:solidFill>
                  </a:tcPr>
                </a:tc>
                <a:extLst>
                  <a:ext uri="{0D108BD9-81ED-4DB2-BD59-A6C34878D82A}">
                    <a16:rowId xmlns:a16="http://schemas.microsoft.com/office/drawing/2014/main" val="2077431940"/>
                  </a:ext>
                </a:extLst>
              </a:tr>
            </a:tbl>
          </a:graphicData>
        </a:graphic>
      </p:graphicFrame>
      <p:sp>
        <p:nvSpPr>
          <p:cNvPr id="94" name="Arrow: Chevron 93">
            <a:extLst>
              <a:ext uri="{FF2B5EF4-FFF2-40B4-BE49-F238E27FC236}">
                <a16:creationId xmlns:a16="http://schemas.microsoft.com/office/drawing/2014/main" id="{43CF7B20-BFDB-4E3B-B157-16964BC43168}"/>
              </a:ext>
              <a:ext uri="{C183D7F6-B498-43B3-948B-1728B52AA6E4}">
                <adec:decorative xmlns="" xmlns:adec="http://schemas.microsoft.com/office/drawing/2017/decorative" val="1"/>
              </a:ext>
            </a:extLst>
          </p:cNvPr>
          <p:cNvSpPr/>
          <p:nvPr/>
        </p:nvSpPr>
        <p:spPr>
          <a:xfrm>
            <a:off x="5260110" y="607507"/>
            <a:ext cx="212792" cy="268129"/>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764"/>
              </a:solidFill>
              <a:effectLst/>
              <a:uLnTx/>
              <a:uFillTx/>
              <a:latin typeface="Franklin Gothic Book"/>
              <a:ea typeface="+mn-ea"/>
              <a:cs typeface="+mn-cs"/>
            </a:endParaRPr>
          </a:p>
        </p:txBody>
      </p:sp>
      <p:sp>
        <p:nvSpPr>
          <p:cNvPr id="96" name="Arrow: Chevron 95">
            <a:extLst>
              <a:ext uri="{FF2B5EF4-FFF2-40B4-BE49-F238E27FC236}">
                <a16:creationId xmlns:a16="http://schemas.microsoft.com/office/drawing/2014/main" id="{4D4C2791-A9A8-42EA-A51D-B217AA91D63D}"/>
              </a:ext>
              <a:ext uri="{C183D7F6-B498-43B3-948B-1728B52AA6E4}">
                <adec:decorative xmlns="" xmlns:adec="http://schemas.microsoft.com/office/drawing/2017/decorative" val="1"/>
              </a:ext>
            </a:extLst>
          </p:cNvPr>
          <p:cNvSpPr/>
          <p:nvPr/>
        </p:nvSpPr>
        <p:spPr>
          <a:xfrm>
            <a:off x="6874607" y="609089"/>
            <a:ext cx="212792" cy="260139"/>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764"/>
              </a:solidFill>
              <a:effectLst/>
              <a:uLnTx/>
              <a:uFillTx/>
              <a:latin typeface="Franklin Gothic Book"/>
              <a:ea typeface="+mn-ea"/>
              <a:cs typeface="+mn-cs"/>
            </a:endParaRPr>
          </a:p>
        </p:txBody>
      </p:sp>
      <p:sp>
        <p:nvSpPr>
          <p:cNvPr id="97" name="Arrow: Chevron 96">
            <a:extLst>
              <a:ext uri="{FF2B5EF4-FFF2-40B4-BE49-F238E27FC236}">
                <a16:creationId xmlns:a16="http://schemas.microsoft.com/office/drawing/2014/main" id="{2C273093-CC50-444F-8801-DAAE43144EAA}"/>
              </a:ext>
              <a:ext uri="{C183D7F6-B498-43B3-948B-1728B52AA6E4}">
                <adec:decorative xmlns="" xmlns:adec="http://schemas.microsoft.com/office/drawing/2017/decorative" val="1"/>
              </a:ext>
            </a:extLst>
          </p:cNvPr>
          <p:cNvSpPr/>
          <p:nvPr/>
        </p:nvSpPr>
        <p:spPr>
          <a:xfrm>
            <a:off x="3651911" y="609205"/>
            <a:ext cx="212792" cy="263152"/>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764"/>
              </a:solidFill>
              <a:effectLst/>
              <a:uLnTx/>
              <a:uFillTx/>
              <a:latin typeface="Franklin Gothic Book"/>
              <a:ea typeface="+mn-ea"/>
              <a:cs typeface="+mn-cs"/>
            </a:endParaRPr>
          </a:p>
        </p:txBody>
      </p:sp>
      <p:sp>
        <p:nvSpPr>
          <p:cNvPr id="98" name="Arrow: Chevron 97">
            <a:extLst>
              <a:ext uri="{FF2B5EF4-FFF2-40B4-BE49-F238E27FC236}">
                <a16:creationId xmlns:a16="http://schemas.microsoft.com/office/drawing/2014/main" id="{4944D78D-96F9-4B7B-86CA-C7713D919B6C}"/>
              </a:ext>
              <a:ext uri="{C183D7F6-B498-43B3-948B-1728B52AA6E4}">
                <adec:decorative xmlns="" xmlns:adec="http://schemas.microsoft.com/office/drawing/2017/decorative" val="1"/>
              </a:ext>
            </a:extLst>
          </p:cNvPr>
          <p:cNvSpPr/>
          <p:nvPr/>
        </p:nvSpPr>
        <p:spPr>
          <a:xfrm>
            <a:off x="2014603" y="606954"/>
            <a:ext cx="212792" cy="267914"/>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764"/>
              </a:solidFill>
              <a:effectLst/>
              <a:uLnTx/>
              <a:uFillTx/>
              <a:latin typeface="Franklin Gothic Book"/>
              <a:ea typeface="+mn-ea"/>
              <a:cs typeface="+mn-cs"/>
            </a:endParaRPr>
          </a:p>
        </p:txBody>
      </p:sp>
      <p:sp>
        <p:nvSpPr>
          <p:cNvPr id="99" name="Arrow: Chevron 98">
            <a:extLst>
              <a:ext uri="{FF2B5EF4-FFF2-40B4-BE49-F238E27FC236}">
                <a16:creationId xmlns:a16="http://schemas.microsoft.com/office/drawing/2014/main" id="{FC899A71-4FEA-4385-A66B-618E1494AD9C}"/>
              </a:ext>
              <a:ext uri="{C183D7F6-B498-43B3-948B-1728B52AA6E4}">
                <adec:decorative xmlns="" xmlns:adec="http://schemas.microsoft.com/office/drawing/2017/decorative" val="1"/>
              </a:ext>
            </a:extLst>
          </p:cNvPr>
          <p:cNvSpPr/>
          <p:nvPr/>
        </p:nvSpPr>
        <p:spPr>
          <a:xfrm>
            <a:off x="8443973" y="609205"/>
            <a:ext cx="212792" cy="261646"/>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764"/>
              </a:solidFill>
              <a:effectLst/>
              <a:uLnTx/>
              <a:uFillTx/>
              <a:latin typeface="Franklin Gothic Book"/>
              <a:ea typeface="+mn-ea"/>
              <a:cs typeface="+mn-cs"/>
            </a:endParaRPr>
          </a:p>
        </p:txBody>
      </p:sp>
      <p:sp>
        <p:nvSpPr>
          <p:cNvPr id="47" name="Rectangle 1" descr="Initiation&#10;"/>
          <p:cNvSpPr>
            <a:spLocks noChangeArrowheads="1"/>
          </p:cNvSpPr>
          <p:nvPr/>
        </p:nvSpPr>
        <p:spPr bwMode="invGray">
          <a:xfrm>
            <a:off x="583173" y="896659"/>
            <a:ext cx="1434605" cy="307777"/>
          </a:xfrm>
          <a:prstGeom prst="rect">
            <a:avLst/>
          </a:prstGeom>
          <a:noFill/>
          <a:ln w="9525">
            <a:noFill/>
            <a:miter lim="800000"/>
            <a:headEnd/>
            <a:tailEnd/>
          </a:ln>
        </p:spPr>
        <p:txBody>
          <a:bodyPr wrap="square" lIns="45720" rIns="4572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2060"/>
                </a:solidFill>
                <a:effectLst/>
                <a:uLnTx/>
                <a:uFillTx/>
                <a:latin typeface="Franklin Gothic Demi" panose="020B0703020102020204" pitchFamily="34" charset="0"/>
                <a:ea typeface="+mn-ea"/>
                <a:cs typeface="Times New Roman" pitchFamily="18" charset="0"/>
              </a:rPr>
              <a:t>INITIATION</a:t>
            </a:r>
          </a:p>
        </p:txBody>
      </p:sp>
      <p:sp>
        <p:nvSpPr>
          <p:cNvPr id="83" name="Rectangle 34" descr="Production Cutover Planning&#10;">
            <a:extLst>
              <a:ext uri="{FF2B5EF4-FFF2-40B4-BE49-F238E27FC236}">
                <a16:creationId xmlns:a16="http://schemas.microsoft.com/office/drawing/2014/main" id="{2CA926ED-6B78-4B3B-AABC-1E3B0FB89339}"/>
              </a:ext>
            </a:extLst>
          </p:cNvPr>
          <p:cNvSpPr>
            <a:spLocks noChangeArrowheads="1"/>
          </p:cNvSpPr>
          <p:nvPr/>
        </p:nvSpPr>
        <p:spPr bwMode="blackWhite">
          <a:xfrm>
            <a:off x="5593360" y="1685835"/>
            <a:ext cx="1188720" cy="335718"/>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Pre-User Acceptance Testing Training</a:t>
            </a:r>
          </a:p>
        </p:txBody>
      </p:sp>
      <p:sp>
        <p:nvSpPr>
          <p:cNvPr id="101" name="Rectangle 43" descr="Production Cutover&#10;">
            <a:extLst>
              <a:ext uri="{FF2B5EF4-FFF2-40B4-BE49-F238E27FC236}">
                <a16:creationId xmlns:a16="http://schemas.microsoft.com/office/drawing/2014/main" id="{B939D5F3-522F-45BB-914C-C8CB1A960761}"/>
              </a:ext>
            </a:extLst>
          </p:cNvPr>
          <p:cNvSpPr>
            <a:spLocks noChangeArrowheads="1"/>
          </p:cNvSpPr>
          <p:nvPr/>
        </p:nvSpPr>
        <p:spPr bwMode="blackWhite">
          <a:xfrm>
            <a:off x="7174352" y="2515070"/>
            <a:ext cx="1188720" cy="32004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Production Validation</a:t>
            </a:r>
          </a:p>
        </p:txBody>
      </p:sp>
      <p:sp>
        <p:nvSpPr>
          <p:cNvPr id="78" name="Rectangle 47" descr="Go Live">
            <a:extLst>
              <a:ext uri="{FF2B5EF4-FFF2-40B4-BE49-F238E27FC236}">
                <a16:creationId xmlns:a16="http://schemas.microsoft.com/office/drawing/2014/main" id="{25414F15-9BE6-4054-A8C5-0EF305FD8603}"/>
              </a:ext>
            </a:extLst>
          </p:cNvPr>
          <p:cNvSpPr>
            <a:spLocks noChangeArrowheads="1"/>
          </p:cNvSpPr>
          <p:nvPr/>
        </p:nvSpPr>
        <p:spPr bwMode="blackWhite">
          <a:xfrm>
            <a:off x="730986" y="4491757"/>
            <a:ext cx="1188720" cy="511692"/>
          </a:xfrm>
          <a:prstGeom prst="rect">
            <a:avLst/>
          </a:prstGeom>
          <a:solidFill>
            <a:schemeClr val="accent3">
              <a:lumMod val="40000"/>
              <a:lumOff val="60000"/>
            </a:schemeClr>
          </a:solidFill>
          <a:ln w="12700">
            <a:solidFill>
              <a:srgbClr val="009DD9"/>
            </a:solidFill>
            <a:miter lim="800000"/>
            <a:headEnd/>
            <a:tailEnd/>
          </a:ln>
          <a:effectLst>
            <a:innerShdw blurRad="114300">
              <a:prstClr val="black"/>
            </a:innerShdw>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000000"/>
                </a:solidFill>
                <a:effectLst/>
                <a:uLnTx/>
                <a:uFillTx/>
                <a:latin typeface="Franklin Gothic Book"/>
                <a:ea typeface="+mn-ea"/>
                <a:cs typeface="Times New Roman" pitchFamily="18" charset="0"/>
              </a:rPr>
              <a:t>GATE 1 PEER REVIEW</a:t>
            </a:r>
          </a:p>
        </p:txBody>
      </p:sp>
      <p:sp>
        <p:nvSpPr>
          <p:cNvPr id="103" name="Rectangle 7" descr="Organizational Change Management Assessments Begin">
            <a:extLst>
              <a:ext uri="{FF2B5EF4-FFF2-40B4-BE49-F238E27FC236}">
                <a16:creationId xmlns:a16="http://schemas.microsoft.com/office/drawing/2014/main" id="{5BF4019F-B570-4024-8151-6BC686533C4A}"/>
              </a:ext>
            </a:extLst>
          </p:cNvPr>
          <p:cNvSpPr>
            <a:spLocks noChangeArrowheads="1"/>
          </p:cNvSpPr>
          <p:nvPr/>
        </p:nvSpPr>
        <p:spPr bwMode="blackWhite">
          <a:xfrm>
            <a:off x="717590" y="1797170"/>
            <a:ext cx="1188720" cy="57159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Start Change Impact Analysis &amp; Change Action Plan</a:t>
            </a:r>
          </a:p>
        </p:txBody>
      </p:sp>
      <p:sp>
        <p:nvSpPr>
          <p:cNvPr id="104" name="Arrow: Chevron 103">
            <a:extLst>
              <a:ext uri="{FF2B5EF4-FFF2-40B4-BE49-F238E27FC236}">
                <a16:creationId xmlns:a16="http://schemas.microsoft.com/office/drawing/2014/main" id="{0B96271C-F671-4564-BE5E-CA4D1E965F7B}"/>
              </a:ext>
              <a:ext uri="{C183D7F6-B498-43B3-948B-1728B52AA6E4}">
                <adec:decorative xmlns="" xmlns:adec="http://schemas.microsoft.com/office/drawing/2017/decorative" val="1"/>
              </a:ext>
            </a:extLst>
          </p:cNvPr>
          <p:cNvSpPr/>
          <p:nvPr/>
        </p:nvSpPr>
        <p:spPr>
          <a:xfrm>
            <a:off x="8531234" y="5162964"/>
            <a:ext cx="212792" cy="204842"/>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764"/>
              </a:solidFill>
              <a:effectLst/>
              <a:uLnTx/>
              <a:uFillTx/>
              <a:latin typeface="Franklin Gothic Book"/>
              <a:ea typeface="+mn-ea"/>
              <a:cs typeface="+mn-cs"/>
            </a:endParaRPr>
          </a:p>
        </p:txBody>
      </p:sp>
      <p:sp>
        <p:nvSpPr>
          <p:cNvPr id="105" name="Arrow: Chevron 104">
            <a:extLst>
              <a:ext uri="{FF2B5EF4-FFF2-40B4-BE49-F238E27FC236}">
                <a16:creationId xmlns:a16="http://schemas.microsoft.com/office/drawing/2014/main" id="{C59FE89C-EBEF-40F8-9931-168B295F5B02}"/>
              </a:ext>
              <a:ext uri="{C183D7F6-B498-43B3-948B-1728B52AA6E4}">
                <adec:decorative xmlns="" xmlns:adec="http://schemas.microsoft.com/office/drawing/2017/decorative" val="1"/>
              </a:ext>
            </a:extLst>
          </p:cNvPr>
          <p:cNvSpPr/>
          <p:nvPr/>
        </p:nvSpPr>
        <p:spPr>
          <a:xfrm>
            <a:off x="585562" y="5162133"/>
            <a:ext cx="212792" cy="204842"/>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764"/>
              </a:solidFill>
              <a:effectLst/>
              <a:uLnTx/>
              <a:uFillTx/>
              <a:latin typeface="Franklin Gothic Book"/>
              <a:ea typeface="+mn-ea"/>
              <a:cs typeface="+mn-cs"/>
            </a:endParaRPr>
          </a:p>
        </p:txBody>
      </p:sp>
      <p:sp>
        <p:nvSpPr>
          <p:cNvPr id="2" name="Slide Number Placeholder 1">
            <a:extLst>
              <a:ext uri="{FF2B5EF4-FFF2-40B4-BE49-F238E27FC236}">
                <a16:creationId xmlns:a16="http://schemas.microsoft.com/office/drawing/2014/main" id="{3C7F5FDF-533D-4176-B1D3-84C9CEA7490F}"/>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E5BC03-7CE3-4FE3-BC0A-0ACCA8AC1F24}" type="slidenum">
              <a:rPr kumimoji="0" lang="en-US" sz="900" b="0" i="0" u="none" strike="noStrike" kern="1200" cap="none" spc="0" normalizeH="0" baseline="0" noProof="0" smtClean="0">
                <a:ln>
                  <a:noFill/>
                </a:ln>
                <a:solidFill>
                  <a:srgbClr val="003764"/>
                </a:solidFill>
                <a:effectLst/>
                <a:uLnTx/>
                <a:uFillTx/>
                <a:latin typeface="Franklin Gothic Book"/>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900" b="0" i="0" u="none" strike="noStrike" kern="1200" cap="none" spc="0" normalizeH="0" baseline="0" noProof="0" dirty="0">
              <a:ln>
                <a:noFill/>
              </a:ln>
              <a:solidFill>
                <a:srgbClr val="003764"/>
              </a:solidFill>
              <a:effectLst/>
              <a:uLnTx/>
              <a:uFillTx/>
              <a:latin typeface="Franklin Gothic Book"/>
              <a:ea typeface="+mn-ea"/>
              <a:cs typeface="+mn-cs"/>
            </a:endParaRPr>
          </a:p>
        </p:txBody>
      </p:sp>
      <p:sp>
        <p:nvSpPr>
          <p:cNvPr id="3" name="Oval 2"/>
          <p:cNvSpPr/>
          <p:nvPr/>
        </p:nvSpPr>
        <p:spPr>
          <a:xfrm>
            <a:off x="107033" y="472112"/>
            <a:ext cx="8766802" cy="79979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spTree>
    <p:extLst>
      <p:ext uri="{BB962C8B-B14F-4D97-AF65-F5344CB8AC3E}">
        <p14:creationId xmlns:p14="http://schemas.microsoft.com/office/powerpoint/2010/main" val="17020545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255" y="145035"/>
            <a:ext cx="8302337" cy="465925"/>
          </a:xfrm>
        </p:spPr>
        <p:txBody>
          <a:bodyPr/>
          <a:lstStyle/>
          <a:p>
            <a:r>
              <a:rPr lang="en-US" sz="3600" dirty="0"/>
              <a:t>Deployment groups &amp; timeline</a:t>
            </a:r>
          </a:p>
        </p:txBody>
      </p:sp>
      <p:sp>
        <p:nvSpPr>
          <p:cNvPr id="12" name="Slide Number Placeholder 11">
            <a:extLst>
              <a:ext uri="{FF2B5EF4-FFF2-40B4-BE49-F238E27FC236}">
                <a16:creationId xmlns:a16="http://schemas.microsoft.com/office/drawing/2014/main" id="{44C810B2-638F-4A57-A6E3-DEE7A3EDA4E4}"/>
              </a:ext>
            </a:extLst>
          </p:cNvPr>
          <p:cNvSpPr>
            <a:spLocks noGrp="1"/>
          </p:cNvSpPr>
          <p:nvPr>
            <p:ph type="sldNum" sz="quarter" idx="12"/>
          </p:nvPr>
        </p:nvSpPr>
        <p:spPr/>
        <p:txBody>
          <a:bodyPr/>
          <a:lstStyle/>
          <a:p>
            <a:fld id="{0BB45480-2940-43F0-8A14-527A8A2F4EC9}" type="slidenum">
              <a:rPr lang="en-US" sz="900" smtClean="0"/>
              <a:t>5</a:t>
            </a:fld>
            <a:endParaRPr lang="en-US" sz="900" dirty="0"/>
          </a:p>
        </p:txBody>
      </p:sp>
      <p:pic>
        <p:nvPicPr>
          <p:cNvPr id="7" name="Picture 6" descr="deployment groups and timeline">
            <a:extLst>
              <a:ext uri="{FF2B5EF4-FFF2-40B4-BE49-F238E27FC236}">
                <a16:creationId xmlns:a16="http://schemas.microsoft.com/office/drawing/2014/main" id="{D5FFC94E-E6B7-4575-A810-A2576D39F900}"/>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420831" y="698472"/>
            <a:ext cx="8651308" cy="5927193"/>
          </a:xfrm>
          <a:prstGeom prst="rect">
            <a:avLst/>
          </a:prstGeom>
        </p:spPr>
      </p:pic>
    </p:spTree>
    <p:extLst>
      <p:ext uri="{BB962C8B-B14F-4D97-AF65-F5344CB8AC3E}">
        <p14:creationId xmlns:p14="http://schemas.microsoft.com/office/powerpoint/2010/main" val="21484629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688481"/>
            <a:ext cx="8336975" cy="658525"/>
          </a:xfrm>
        </p:spPr>
        <p:txBody>
          <a:bodyPr/>
          <a:lstStyle/>
          <a:p>
            <a:pPr algn="ctr"/>
            <a:r>
              <a:rPr lang="en-US" dirty="0"/>
              <a:t>Ctclink </a:t>
            </a:r>
            <a:r>
              <a:rPr lang="en-US" dirty="0" smtClean="0"/>
              <a:t>Remediation </a:t>
            </a:r>
            <a:r>
              <a:rPr lang="en-US" dirty="0"/>
              <a:t>status</a:t>
            </a:r>
          </a:p>
        </p:txBody>
      </p:sp>
      <p:sp>
        <p:nvSpPr>
          <p:cNvPr id="3" name="Content Placeholder 2"/>
          <p:cNvSpPr>
            <a:spLocks noGrp="1"/>
          </p:cNvSpPr>
          <p:nvPr>
            <p:ph idx="1"/>
          </p:nvPr>
        </p:nvSpPr>
        <p:spPr>
          <a:xfrm>
            <a:off x="536860" y="2536943"/>
            <a:ext cx="8203627" cy="3757046"/>
          </a:xfrm>
        </p:spPr>
        <p:txBody>
          <a:bodyPr/>
          <a:lstStyle/>
          <a:p>
            <a:pPr marL="342900" marR="0" lvl="0" indent="-342900">
              <a:lnSpc>
                <a:spcPct val="115000"/>
              </a:lnSpc>
              <a:spcBef>
                <a:spcPts val="0"/>
              </a:spcBef>
              <a:spcAft>
                <a:spcPts val="0"/>
              </a:spcAft>
              <a:buFont typeface="Symbol" panose="05050102010706020507" pitchFamily="18" charset="2"/>
              <a:buChar char=""/>
            </a:pPr>
            <a:endParaRPr lang="en-US" sz="2400" dirty="0">
              <a:ea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E5BC03-7CE3-4FE3-BC0A-0ACCA8AC1F24}" type="slidenum">
              <a:rPr kumimoji="0" lang="en-US" sz="900" b="0" i="0" u="none" strike="noStrike" kern="1200" cap="none" spc="0" normalizeH="0" baseline="0" noProof="0" smtClean="0">
                <a:ln>
                  <a:noFill/>
                </a:ln>
                <a:solidFill>
                  <a:srgbClr val="003764"/>
                </a:solidFill>
                <a:effectLst/>
                <a:uLnTx/>
                <a:uFillTx/>
                <a:latin typeface="Franklin Gothic Book"/>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900" b="0" i="0" u="none" strike="noStrike" kern="1200" cap="none" spc="0" normalizeH="0" baseline="0" noProof="0" dirty="0">
              <a:ln>
                <a:noFill/>
              </a:ln>
              <a:solidFill>
                <a:srgbClr val="003764"/>
              </a:solidFill>
              <a:effectLst/>
              <a:uLnTx/>
              <a:uFillTx/>
              <a:latin typeface="Franklin Gothic Book"/>
              <a:ea typeface="+mn-ea"/>
              <a:cs typeface="+mn-cs"/>
            </a:endParaRPr>
          </a:p>
        </p:txBody>
      </p:sp>
    </p:spTree>
    <p:extLst>
      <p:ext uri="{BB962C8B-B14F-4D97-AF65-F5344CB8AC3E}">
        <p14:creationId xmlns:p14="http://schemas.microsoft.com/office/powerpoint/2010/main" val="36035371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63595" y="388722"/>
            <a:ext cx="8740877" cy="495796"/>
          </a:xfrm>
        </p:spPr>
        <p:txBody>
          <a:bodyPr/>
          <a:lstStyle/>
          <a:p>
            <a:pPr algn="ctr"/>
            <a:r>
              <a:rPr lang="en-US" dirty="0"/>
              <a:t>Pilot remediation overview &amp; status</a:t>
            </a:r>
          </a:p>
        </p:txBody>
      </p:sp>
      <p:graphicFrame>
        <p:nvGraphicFramePr>
          <p:cNvPr id="8" name="Table 7" descr="Pilot remediation overview and status"/>
          <p:cNvGraphicFramePr>
            <a:graphicFrameLocks noGrp="1"/>
          </p:cNvGraphicFramePr>
          <p:nvPr>
            <p:extLst>
              <p:ext uri="{D42A27DB-BD31-4B8C-83A1-F6EECF244321}">
                <p14:modId xmlns:p14="http://schemas.microsoft.com/office/powerpoint/2010/main" val="3358171680"/>
              </p:ext>
            </p:extLst>
          </p:nvPr>
        </p:nvGraphicFramePr>
        <p:xfrm>
          <a:off x="328913" y="1219023"/>
          <a:ext cx="8610240" cy="5096786"/>
        </p:xfrm>
        <a:graphic>
          <a:graphicData uri="http://schemas.openxmlformats.org/drawingml/2006/table">
            <a:tbl>
              <a:tblPr firstRow="1" bandRow="1">
                <a:tableStyleId>{93296810-A885-4BE3-A3E7-6D5BEEA58F35}</a:tableStyleId>
              </a:tblPr>
              <a:tblGrid>
                <a:gridCol w="1235436">
                  <a:extLst>
                    <a:ext uri="{9D8B030D-6E8A-4147-A177-3AD203B41FA5}">
                      <a16:colId xmlns:a16="http://schemas.microsoft.com/office/drawing/2014/main" val="759927563"/>
                    </a:ext>
                  </a:extLst>
                </a:gridCol>
                <a:gridCol w="842859">
                  <a:extLst>
                    <a:ext uri="{9D8B030D-6E8A-4147-A177-3AD203B41FA5}">
                      <a16:colId xmlns:a16="http://schemas.microsoft.com/office/drawing/2014/main" val="40920456"/>
                    </a:ext>
                  </a:extLst>
                </a:gridCol>
                <a:gridCol w="2138472">
                  <a:extLst>
                    <a:ext uri="{9D8B030D-6E8A-4147-A177-3AD203B41FA5}">
                      <a16:colId xmlns:a16="http://schemas.microsoft.com/office/drawing/2014/main" val="764611449"/>
                    </a:ext>
                  </a:extLst>
                </a:gridCol>
                <a:gridCol w="1931419">
                  <a:extLst>
                    <a:ext uri="{9D8B030D-6E8A-4147-A177-3AD203B41FA5}">
                      <a16:colId xmlns:a16="http://schemas.microsoft.com/office/drawing/2014/main" val="1092170611"/>
                    </a:ext>
                  </a:extLst>
                </a:gridCol>
                <a:gridCol w="2462054">
                  <a:extLst>
                    <a:ext uri="{9D8B030D-6E8A-4147-A177-3AD203B41FA5}">
                      <a16:colId xmlns:a16="http://schemas.microsoft.com/office/drawing/2014/main" val="3013490026"/>
                    </a:ext>
                  </a:extLst>
                </a:gridCol>
              </a:tblGrid>
              <a:tr h="1660973">
                <a:tc>
                  <a:txBody>
                    <a:bodyPr/>
                    <a:lstStyle/>
                    <a:p>
                      <a:r>
                        <a:rPr lang="en-US" b="1" dirty="0"/>
                        <a:t>Date</a:t>
                      </a:r>
                    </a:p>
                  </a:txBody>
                  <a:tcPr anchor="b"/>
                </a:tc>
                <a:tc>
                  <a:txBody>
                    <a:bodyPr/>
                    <a:lstStyle/>
                    <a:p>
                      <a:r>
                        <a:rPr lang="en-US" dirty="0"/>
                        <a:t>Total</a:t>
                      </a:r>
                      <a:r>
                        <a:rPr lang="en-US" baseline="0" dirty="0"/>
                        <a:t> Open Items</a:t>
                      </a:r>
                      <a:endParaRPr lang="en-US" dirty="0"/>
                    </a:p>
                  </a:txBody>
                  <a:tcPr anchor="b"/>
                </a:tc>
                <a:tc>
                  <a:txBody>
                    <a:bodyPr/>
                    <a:lstStyle/>
                    <a:p>
                      <a:r>
                        <a:rPr lang="en-US" dirty="0"/>
                        <a:t>Open Items With a Plan</a:t>
                      </a:r>
                      <a:r>
                        <a:rPr lang="en-US" baseline="0" dirty="0"/>
                        <a:t> t</a:t>
                      </a:r>
                      <a:r>
                        <a:rPr lang="en-US" dirty="0"/>
                        <a:t>o Complete </a:t>
                      </a:r>
                    </a:p>
                    <a:p>
                      <a:r>
                        <a:rPr lang="en-US" dirty="0"/>
                        <a:t>(Appendix A)</a:t>
                      </a:r>
                    </a:p>
                  </a:txBody>
                  <a:tcPr anchor="b"/>
                </a:tc>
                <a:tc>
                  <a:txBody>
                    <a:bodyPr/>
                    <a:lstStyle/>
                    <a:p>
                      <a:r>
                        <a:rPr lang="en-US" dirty="0"/>
                        <a:t>Open Items Needing a</a:t>
                      </a:r>
                      <a:r>
                        <a:rPr lang="en-US" baseline="0" dirty="0"/>
                        <a:t> </a:t>
                      </a:r>
                      <a:r>
                        <a:rPr lang="en-US" dirty="0"/>
                        <a:t>Replacement</a:t>
                      </a:r>
                      <a:r>
                        <a:rPr lang="en-US" baseline="0" dirty="0"/>
                        <a:t> Solution </a:t>
                      </a:r>
                      <a:br>
                        <a:rPr lang="en-US" baseline="0" dirty="0"/>
                      </a:br>
                      <a:r>
                        <a:rPr lang="en-US" baseline="0" dirty="0"/>
                        <a:t>(Appendix A) </a:t>
                      </a:r>
                      <a:endParaRPr lang="en-US" dirty="0"/>
                    </a:p>
                  </a:txBody>
                  <a:tcPr anchor="b"/>
                </a:tc>
                <a:tc>
                  <a:txBody>
                    <a:bodyPr/>
                    <a:lstStyle/>
                    <a:p>
                      <a:r>
                        <a:rPr lang="en-US" dirty="0"/>
                        <a:t>Open Items</a:t>
                      </a:r>
                      <a:r>
                        <a:rPr lang="en-US" baseline="0" dirty="0"/>
                        <a:t> That Were Closed, but Reopened in Remediation Agreement </a:t>
                      </a:r>
                    </a:p>
                    <a:p>
                      <a:r>
                        <a:rPr lang="en-US" baseline="0" dirty="0"/>
                        <a:t>(Appendix B)</a:t>
                      </a:r>
                      <a:endParaRPr lang="en-US" dirty="0"/>
                    </a:p>
                  </a:txBody>
                  <a:tcPr anchor="b"/>
                </a:tc>
                <a:extLst>
                  <a:ext uri="{0D108BD9-81ED-4DB2-BD59-A6C34878D82A}">
                    <a16:rowId xmlns:a16="http://schemas.microsoft.com/office/drawing/2014/main" val="302238067"/>
                  </a:ext>
                </a:extLst>
              </a:tr>
              <a:tr h="1517842">
                <a:tc>
                  <a:txBody>
                    <a:bodyPr/>
                    <a:lstStyle/>
                    <a:p>
                      <a:endParaRPr lang="en-US" b="1" dirty="0">
                        <a:solidFill>
                          <a:schemeClr val="tx1"/>
                        </a:solidFill>
                      </a:endParaRPr>
                    </a:p>
                  </a:txBody>
                  <a:tcPr/>
                </a:tc>
                <a:tc>
                  <a:txBody>
                    <a:bodyPr/>
                    <a:lstStyle/>
                    <a:p>
                      <a:endParaRPr lang="en-US" b="1" dirty="0">
                        <a:solidFill>
                          <a:schemeClr val="tx1"/>
                        </a:solidFill>
                      </a:endParaRPr>
                    </a:p>
                  </a:txBody>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2016, 2017, 2018 Financial Books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Close and Reconciliation Framework</a:t>
                      </a:r>
                    </a:p>
                  </a:txBody>
                  <a:tcPr/>
                </a:tc>
                <a:tc>
                  <a:txBody>
                    <a:bodyPr/>
                    <a:lstStyle/>
                    <a:p>
                      <a:pPr marL="285750" indent="-285750">
                        <a:buFont typeface="Arial" panose="020B0604020202020204" pitchFamily="34" charset="0"/>
                        <a:buChar char="•"/>
                      </a:pPr>
                      <a:r>
                        <a:rPr lang="en-US" sz="1600" dirty="0">
                          <a:solidFill>
                            <a:srgbClr val="000000"/>
                          </a:solidFill>
                        </a:rPr>
                        <a:t>Continuing Education</a:t>
                      </a:r>
                      <a:endParaRPr lang="en-US" sz="1600" baseline="0" dirty="0">
                        <a:solidFill>
                          <a:srgbClr val="000000"/>
                        </a:solidFill>
                      </a:endParaRPr>
                    </a:p>
                    <a:p>
                      <a:pPr marL="285750" indent="-285750">
                        <a:buFont typeface="Arial" panose="020B0604020202020204" pitchFamily="34" charset="0"/>
                        <a:buChar char="•"/>
                      </a:pPr>
                      <a:r>
                        <a:rPr lang="en-US" sz="1600" baseline="0" dirty="0">
                          <a:solidFill>
                            <a:srgbClr val="000000"/>
                          </a:solidFill>
                        </a:rPr>
                        <a:t>Online Admissions</a:t>
                      </a:r>
                    </a:p>
                    <a:p>
                      <a:pPr marL="285750" indent="-285750">
                        <a:buFont typeface="Arial" panose="020B0604020202020204" pitchFamily="34" charset="0"/>
                        <a:buChar char="•"/>
                      </a:pPr>
                      <a:r>
                        <a:rPr lang="en-US" sz="1600" baseline="0" dirty="0">
                          <a:solidFill>
                            <a:srgbClr val="000000"/>
                          </a:solidFill>
                        </a:rPr>
                        <a:t>Budget </a:t>
                      </a:r>
                      <a:r>
                        <a:rPr lang="en-US" sz="1600" baseline="0" dirty="0" smtClean="0">
                          <a:solidFill>
                            <a:srgbClr val="000000"/>
                          </a:solidFill>
                        </a:rPr>
                        <a:t>Planning</a:t>
                      </a:r>
                      <a:endParaRPr lang="en-US" sz="1600" dirty="0">
                        <a:solidFill>
                          <a:srgbClr val="000000"/>
                        </a:solidFill>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Financial Aid Customizations</a:t>
                      </a:r>
                    </a:p>
                    <a:p>
                      <a:endParaRPr lang="en-US" b="1" dirty="0">
                        <a:solidFill>
                          <a:schemeClr val="tx1"/>
                        </a:solidFill>
                      </a:endParaRPr>
                    </a:p>
                  </a:txBody>
                  <a:tcPr/>
                </a:tc>
                <a:extLst>
                  <a:ext uri="{0D108BD9-81ED-4DB2-BD59-A6C34878D82A}">
                    <a16:rowId xmlns:a16="http://schemas.microsoft.com/office/drawing/2014/main" val="1308090079"/>
                  </a:ext>
                </a:extLst>
              </a:tr>
              <a:tr h="539558">
                <a:tc>
                  <a:txBody>
                    <a:bodyPr/>
                    <a:lstStyle/>
                    <a:p>
                      <a:r>
                        <a:rPr lang="en-US" b="1" dirty="0">
                          <a:solidFill>
                            <a:schemeClr val="tx1"/>
                          </a:solidFill>
                        </a:rPr>
                        <a:t>11/29/17</a:t>
                      </a:r>
                    </a:p>
                  </a:txBody>
                  <a:tcPr/>
                </a:tc>
                <a:tc>
                  <a:txBody>
                    <a:bodyPr/>
                    <a:lstStyle/>
                    <a:p>
                      <a:pPr algn="ctr"/>
                      <a:r>
                        <a:rPr lang="en-US" b="1" dirty="0">
                          <a:solidFill>
                            <a:schemeClr val="tx1"/>
                          </a:solidFill>
                        </a:rPr>
                        <a:t>195</a:t>
                      </a:r>
                    </a:p>
                  </a:txBody>
                  <a:tcPr/>
                </a:tc>
                <a:tc>
                  <a:txBody>
                    <a:bodyPr/>
                    <a:lstStyle/>
                    <a:p>
                      <a:pPr algn="ctr"/>
                      <a:r>
                        <a:rPr lang="en-US" b="1" dirty="0">
                          <a:solidFill>
                            <a:schemeClr val="tx1"/>
                          </a:solidFill>
                        </a:rPr>
                        <a:t>101</a:t>
                      </a:r>
                    </a:p>
                  </a:txBody>
                  <a:tcPr/>
                </a:tc>
                <a:tc>
                  <a:txBody>
                    <a:bodyPr/>
                    <a:lstStyle/>
                    <a:p>
                      <a:pPr algn="ctr"/>
                      <a:r>
                        <a:rPr lang="en-US" b="1" dirty="0">
                          <a:solidFill>
                            <a:schemeClr val="tx1"/>
                          </a:solidFill>
                        </a:rPr>
                        <a:t>10</a:t>
                      </a:r>
                    </a:p>
                  </a:txBody>
                  <a:tcPr/>
                </a:tc>
                <a:tc>
                  <a:txBody>
                    <a:bodyPr/>
                    <a:lstStyle/>
                    <a:p>
                      <a:pPr algn="ctr"/>
                      <a:r>
                        <a:rPr lang="en-US" b="1" dirty="0">
                          <a:solidFill>
                            <a:schemeClr val="tx1"/>
                          </a:solidFill>
                        </a:rPr>
                        <a:t>84</a:t>
                      </a:r>
                    </a:p>
                  </a:txBody>
                  <a:tcPr/>
                </a:tc>
                <a:extLst>
                  <a:ext uri="{0D108BD9-81ED-4DB2-BD59-A6C34878D82A}">
                    <a16:rowId xmlns:a16="http://schemas.microsoft.com/office/drawing/2014/main" val="3374969243"/>
                  </a:ext>
                </a:extLst>
              </a:tr>
              <a:tr h="509581">
                <a:tc>
                  <a:txBody>
                    <a:bodyPr/>
                    <a:lstStyle/>
                    <a:p>
                      <a:r>
                        <a:rPr lang="en-US" b="1" dirty="0">
                          <a:solidFill>
                            <a:schemeClr val="tx1"/>
                          </a:solidFill>
                        </a:rPr>
                        <a:t>12/13/18</a:t>
                      </a:r>
                    </a:p>
                  </a:txBody>
                  <a:tcPr/>
                </a:tc>
                <a:tc>
                  <a:txBody>
                    <a:bodyPr/>
                    <a:lstStyle/>
                    <a:p>
                      <a:pPr algn="ctr"/>
                      <a:r>
                        <a:rPr lang="en-US" b="1" dirty="0">
                          <a:solidFill>
                            <a:schemeClr val="tx1"/>
                          </a:solidFill>
                        </a:rPr>
                        <a:t>41</a:t>
                      </a:r>
                    </a:p>
                  </a:txBody>
                  <a:tcPr/>
                </a:tc>
                <a:tc>
                  <a:txBody>
                    <a:bodyPr/>
                    <a:lstStyle/>
                    <a:p>
                      <a:pPr algn="ctr"/>
                      <a:r>
                        <a:rPr lang="en-US" b="1" dirty="0">
                          <a:solidFill>
                            <a:schemeClr val="tx1"/>
                          </a:solidFill>
                        </a:rPr>
                        <a:t>29</a:t>
                      </a:r>
                    </a:p>
                  </a:txBody>
                  <a:tcPr/>
                </a:tc>
                <a:tc>
                  <a:txBody>
                    <a:bodyPr/>
                    <a:lstStyle/>
                    <a:p>
                      <a:pPr algn="ctr"/>
                      <a:r>
                        <a:rPr lang="en-US" b="1" dirty="0">
                          <a:solidFill>
                            <a:schemeClr val="tx1"/>
                          </a:solidFill>
                        </a:rPr>
                        <a:t>10</a:t>
                      </a:r>
                    </a:p>
                  </a:txBody>
                  <a:tcPr/>
                </a:tc>
                <a:tc>
                  <a:txBody>
                    <a:bodyPr/>
                    <a:lstStyle/>
                    <a:p>
                      <a:pPr algn="ctr"/>
                      <a:r>
                        <a:rPr lang="en-US" b="1" dirty="0">
                          <a:solidFill>
                            <a:schemeClr val="tx1"/>
                          </a:solidFill>
                        </a:rPr>
                        <a:t>2</a:t>
                      </a:r>
                    </a:p>
                  </a:txBody>
                  <a:tcPr/>
                </a:tc>
                <a:extLst>
                  <a:ext uri="{0D108BD9-81ED-4DB2-BD59-A6C34878D82A}">
                    <a16:rowId xmlns:a16="http://schemas.microsoft.com/office/drawing/2014/main" val="2351676478"/>
                  </a:ext>
                </a:extLst>
              </a:tr>
              <a:tr h="434416">
                <a:tc>
                  <a:txBody>
                    <a:bodyPr/>
                    <a:lstStyle/>
                    <a:p>
                      <a:r>
                        <a:rPr lang="en-US" b="1" dirty="0" smtClean="0">
                          <a:solidFill>
                            <a:schemeClr val="tx1"/>
                          </a:solidFill>
                        </a:rPr>
                        <a:t>4/01/19</a:t>
                      </a:r>
                      <a:endParaRPr lang="en-US" b="1" dirty="0">
                        <a:solidFill>
                          <a:schemeClr val="tx1"/>
                        </a:solidFill>
                      </a:endParaRPr>
                    </a:p>
                  </a:txBody>
                  <a:tcPr/>
                </a:tc>
                <a:tc>
                  <a:txBody>
                    <a:bodyPr/>
                    <a:lstStyle/>
                    <a:p>
                      <a:pPr algn="ctr"/>
                      <a:r>
                        <a:rPr lang="en-US" b="1" dirty="0">
                          <a:solidFill>
                            <a:schemeClr val="tx1"/>
                          </a:solidFill>
                        </a:rPr>
                        <a:t>22</a:t>
                      </a:r>
                    </a:p>
                  </a:txBody>
                  <a:tcPr/>
                </a:tc>
                <a:tc>
                  <a:txBody>
                    <a:bodyPr/>
                    <a:lstStyle/>
                    <a:p>
                      <a:pPr algn="ctr"/>
                      <a:r>
                        <a:rPr lang="en-US" b="1" dirty="0">
                          <a:solidFill>
                            <a:schemeClr val="tx1"/>
                          </a:solidFill>
                        </a:rPr>
                        <a:t>11</a:t>
                      </a:r>
                    </a:p>
                  </a:txBody>
                  <a:tcPr/>
                </a:tc>
                <a:tc>
                  <a:txBody>
                    <a:bodyPr/>
                    <a:lstStyle/>
                    <a:p>
                      <a:pPr algn="ctr"/>
                      <a:r>
                        <a:rPr lang="en-US" b="1" dirty="0">
                          <a:solidFill>
                            <a:schemeClr val="tx1"/>
                          </a:solidFill>
                        </a:rPr>
                        <a:t>10</a:t>
                      </a:r>
                    </a:p>
                  </a:txBody>
                  <a:tcPr/>
                </a:tc>
                <a:tc>
                  <a:txBody>
                    <a:bodyPr/>
                    <a:lstStyle/>
                    <a:p>
                      <a:pPr algn="ctr"/>
                      <a:r>
                        <a:rPr lang="en-US" b="1" dirty="0">
                          <a:solidFill>
                            <a:schemeClr val="tx1"/>
                          </a:solidFill>
                        </a:rPr>
                        <a:t>1</a:t>
                      </a:r>
                    </a:p>
                  </a:txBody>
                  <a:tcPr/>
                </a:tc>
                <a:extLst>
                  <a:ext uri="{0D108BD9-81ED-4DB2-BD59-A6C34878D82A}">
                    <a16:rowId xmlns:a16="http://schemas.microsoft.com/office/drawing/2014/main" val="2498542188"/>
                  </a:ext>
                </a:extLst>
              </a:tr>
              <a:tr h="434416">
                <a:tc>
                  <a:txBody>
                    <a:bodyPr/>
                    <a:lstStyle/>
                    <a:p>
                      <a:r>
                        <a:rPr lang="en-US" b="1" dirty="0" smtClean="0">
                          <a:solidFill>
                            <a:schemeClr val="tx1"/>
                          </a:solidFill>
                        </a:rPr>
                        <a:t>10/1/19*</a:t>
                      </a:r>
                      <a:endParaRPr lang="en-US" b="1" dirty="0">
                        <a:solidFill>
                          <a:schemeClr val="tx1"/>
                        </a:solidFill>
                      </a:endParaRPr>
                    </a:p>
                  </a:txBody>
                  <a:tcPr/>
                </a:tc>
                <a:tc>
                  <a:txBody>
                    <a:bodyPr/>
                    <a:lstStyle/>
                    <a:p>
                      <a:pPr algn="ctr"/>
                      <a:r>
                        <a:rPr lang="en-US" b="1" dirty="0" smtClean="0">
                          <a:solidFill>
                            <a:schemeClr val="tx1"/>
                          </a:solidFill>
                        </a:rPr>
                        <a:t>15</a:t>
                      </a:r>
                      <a:endParaRPr lang="en-US" b="1" dirty="0">
                        <a:solidFill>
                          <a:schemeClr val="tx1"/>
                        </a:solidFill>
                      </a:endParaRPr>
                    </a:p>
                  </a:txBody>
                  <a:tcPr/>
                </a:tc>
                <a:tc>
                  <a:txBody>
                    <a:bodyPr/>
                    <a:lstStyle/>
                    <a:p>
                      <a:pPr algn="ctr"/>
                      <a:r>
                        <a:rPr lang="en-US" b="1" dirty="0" smtClean="0">
                          <a:solidFill>
                            <a:schemeClr val="tx1"/>
                          </a:solidFill>
                        </a:rPr>
                        <a:t>5</a:t>
                      </a:r>
                      <a:endParaRPr lang="en-US" b="1" dirty="0">
                        <a:solidFill>
                          <a:schemeClr val="tx1"/>
                        </a:solidFill>
                      </a:endParaRPr>
                    </a:p>
                  </a:txBody>
                  <a:tcPr/>
                </a:tc>
                <a:tc>
                  <a:txBody>
                    <a:bodyPr/>
                    <a:lstStyle/>
                    <a:p>
                      <a:pPr algn="ctr"/>
                      <a:r>
                        <a:rPr lang="en-US" b="1" dirty="0" smtClean="0">
                          <a:solidFill>
                            <a:schemeClr val="tx1"/>
                          </a:solidFill>
                        </a:rPr>
                        <a:t>10</a:t>
                      </a:r>
                      <a:endParaRPr lang="en-US" b="1" dirty="0">
                        <a:solidFill>
                          <a:schemeClr val="tx1"/>
                        </a:solidFill>
                      </a:endParaRPr>
                    </a:p>
                  </a:txBody>
                  <a:tcPr/>
                </a:tc>
                <a:tc>
                  <a:txBody>
                    <a:bodyPr/>
                    <a:lstStyle/>
                    <a:p>
                      <a:pPr algn="ctr"/>
                      <a:r>
                        <a:rPr lang="en-US" b="1" dirty="0" smtClean="0">
                          <a:solidFill>
                            <a:schemeClr val="tx1"/>
                          </a:solidFill>
                        </a:rPr>
                        <a:t>0</a:t>
                      </a:r>
                      <a:endParaRPr lang="en-US" b="1" dirty="0">
                        <a:solidFill>
                          <a:schemeClr val="tx1"/>
                        </a:solidFill>
                      </a:endParaRPr>
                    </a:p>
                  </a:txBody>
                  <a:tcPr/>
                </a:tc>
                <a:extLst>
                  <a:ext uri="{0D108BD9-81ED-4DB2-BD59-A6C34878D82A}">
                    <a16:rowId xmlns:a16="http://schemas.microsoft.com/office/drawing/2014/main" val="879398760"/>
                  </a:ext>
                </a:extLst>
              </a:tr>
            </a:tbl>
          </a:graphicData>
        </a:graphic>
      </p:graphicFrame>
      <p:sp>
        <p:nvSpPr>
          <p:cNvPr id="7" name="Curved Left Arrow 6" descr="Green arrow"/>
          <p:cNvSpPr/>
          <p:nvPr/>
        </p:nvSpPr>
        <p:spPr>
          <a:xfrm>
            <a:off x="2323181" y="4651172"/>
            <a:ext cx="409575" cy="622009"/>
          </a:xfrm>
          <a:prstGeom prst="curvedLef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764"/>
              </a:solidFill>
              <a:effectLst/>
              <a:uLnTx/>
              <a:uFillTx/>
              <a:latin typeface="Franklin Gothic Book"/>
              <a:ea typeface="+mn-ea"/>
              <a:cs typeface="+mn-cs"/>
            </a:endParaRPr>
          </a:p>
        </p:txBody>
      </p:sp>
      <p:sp>
        <p:nvSpPr>
          <p:cNvPr id="9" name="Curved Left Arrow 8" descr="Green arrow"/>
          <p:cNvSpPr/>
          <p:nvPr/>
        </p:nvSpPr>
        <p:spPr>
          <a:xfrm>
            <a:off x="2323181" y="5507363"/>
            <a:ext cx="409575" cy="634819"/>
          </a:xfrm>
          <a:prstGeom prst="curvedLef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764"/>
              </a:solidFill>
              <a:effectLst/>
              <a:uLnTx/>
              <a:uFillTx/>
              <a:latin typeface="Franklin Gothic Book"/>
              <a:ea typeface="+mn-ea"/>
              <a:cs typeface="+mn-cs"/>
            </a:endParaRPr>
          </a:p>
        </p:txBody>
      </p:sp>
      <p:sp>
        <p:nvSpPr>
          <p:cNvPr id="2" name="TextBox 1"/>
          <p:cNvSpPr txBox="1"/>
          <p:nvPr/>
        </p:nvSpPr>
        <p:spPr>
          <a:xfrm>
            <a:off x="263595" y="6264820"/>
            <a:ext cx="6830234"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3764"/>
                </a:solidFill>
                <a:effectLst/>
                <a:uLnTx/>
                <a:uFillTx/>
                <a:latin typeface="Franklin Gothic Book"/>
                <a:ea typeface="+mn-ea"/>
                <a:cs typeface="+mn-cs"/>
              </a:rPr>
              <a:t>*FirstLink (pilot) colleges are validating open and closed items/numbers</a:t>
            </a:r>
          </a:p>
        </p:txBody>
      </p:sp>
      <p:sp>
        <p:nvSpPr>
          <p:cNvPr id="10" name="Slide Number Placeholder 2"/>
          <p:cNvSpPr>
            <a:spLocks noGrp="1"/>
          </p:cNvSpPr>
          <p:nvPr>
            <p:ph type="sldNum" sz="quarter" idx="12"/>
          </p:nvPr>
        </p:nvSpPr>
        <p:spPr>
          <a:xfrm>
            <a:off x="8416636" y="6529852"/>
            <a:ext cx="457199" cy="191623"/>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D515F0A-23BA-4FD6-9B05-ED7D67B84540}" type="slidenum">
              <a:rPr kumimoji="0" lang="en-US" sz="900" b="0" i="0" u="none" strike="noStrike" kern="1200" cap="none" spc="0" normalizeH="0" baseline="0" noProof="0" smtClean="0">
                <a:ln>
                  <a:noFill/>
                </a:ln>
                <a:solidFill>
                  <a:srgbClr val="003764"/>
                </a:solidFill>
                <a:effectLst/>
                <a:uLnTx/>
                <a:uFillTx/>
                <a:latin typeface="Franklin Gothic Book"/>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900" b="0" i="0" u="none" strike="noStrike" kern="1200" cap="none" spc="0" normalizeH="0" baseline="0" noProof="0" dirty="0">
              <a:ln>
                <a:noFill/>
              </a:ln>
              <a:solidFill>
                <a:srgbClr val="003764"/>
              </a:solidFill>
              <a:effectLst/>
              <a:uLnTx/>
              <a:uFillTx/>
              <a:latin typeface="Franklin Gothic Book"/>
              <a:ea typeface="+mn-ea"/>
              <a:cs typeface="+mn-cs"/>
            </a:endParaRPr>
          </a:p>
        </p:txBody>
      </p:sp>
    </p:spTree>
    <p:extLst>
      <p:ext uri="{BB962C8B-B14F-4D97-AF65-F5344CB8AC3E}">
        <p14:creationId xmlns:p14="http://schemas.microsoft.com/office/powerpoint/2010/main" val="26919136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6042" y="127896"/>
            <a:ext cx="8649549" cy="369332"/>
          </a:xfrm>
          <a:prstGeom prst="rect">
            <a:avLst/>
          </a:prstGeom>
          <a:solidFill>
            <a:srgbClr val="0071CE"/>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panose="020F0502020204030204"/>
                <a:ea typeface="Calibri"/>
                <a:cs typeface="Times New Roman"/>
              </a:rPr>
              <a:t>Other ctcLink Project Activities – Status as of September 13, 2019</a:t>
            </a: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Slide Number Placeholder 1"/>
          <p:cNvSpPr>
            <a:spLocks noGrp="1"/>
          </p:cNvSpPr>
          <p:nvPr>
            <p:ph type="sldNum" sz="quarter" idx="12"/>
          </p:nvPr>
        </p:nvSpPr>
        <p:spPr>
          <a:xfrm>
            <a:off x="8416636" y="6621292"/>
            <a:ext cx="457199" cy="200252"/>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E5BC03-7CE3-4FE3-BC0A-0ACCA8AC1F24}" type="slidenum">
              <a:rPr kumimoji="0" lang="en-US" sz="9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9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11" name="Content Placeholder 5">
            <a:extLst>
              <a:ext uri="{FF2B5EF4-FFF2-40B4-BE49-F238E27FC236}">
                <a16:creationId xmlns:a16="http://schemas.microsoft.com/office/drawing/2014/main" id="{CC958BF9-3F82-45B7-8615-4CC313AFC4B1}"/>
              </a:ext>
            </a:extLst>
          </p:cNvPr>
          <p:cNvGraphicFramePr>
            <a:graphicFrameLocks/>
          </p:cNvGraphicFramePr>
          <p:nvPr>
            <p:extLst>
              <p:ext uri="{D42A27DB-BD31-4B8C-83A1-F6EECF244321}">
                <p14:modId xmlns:p14="http://schemas.microsoft.com/office/powerpoint/2010/main" val="3352063078"/>
              </p:ext>
            </p:extLst>
          </p:nvPr>
        </p:nvGraphicFramePr>
        <p:xfrm>
          <a:off x="256987" y="511659"/>
          <a:ext cx="8649549" cy="6251448"/>
        </p:xfrm>
        <a:graphic>
          <a:graphicData uri="http://schemas.openxmlformats.org/drawingml/2006/table">
            <a:tbl>
              <a:tblPr firstRow="1" bandRow="1">
                <a:tableStyleId>{7DF18680-E054-41AD-8BC1-D1AEF772440D}</a:tableStyleId>
              </a:tblPr>
              <a:tblGrid>
                <a:gridCol w="1049955">
                  <a:extLst>
                    <a:ext uri="{9D8B030D-6E8A-4147-A177-3AD203B41FA5}">
                      <a16:colId xmlns:a16="http://schemas.microsoft.com/office/drawing/2014/main" val="1606716555"/>
                    </a:ext>
                  </a:extLst>
                </a:gridCol>
                <a:gridCol w="5274658">
                  <a:extLst>
                    <a:ext uri="{9D8B030D-6E8A-4147-A177-3AD203B41FA5}">
                      <a16:colId xmlns:a16="http://schemas.microsoft.com/office/drawing/2014/main" val="2978651955"/>
                    </a:ext>
                  </a:extLst>
                </a:gridCol>
                <a:gridCol w="912390">
                  <a:extLst>
                    <a:ext uri="{9D8B030D-6E8A-4147-A177-3AD203B41FA5}">
                      <a16:colId xmlns:a16="http://schemas.microsoft.com/office/drawing/2014/main" val="1216599992"/>
                    </a:ext>
                  </a:extLst>
                </a:gridCol>
                <a:gridCol w="1412546">
                  <a:extLst>
                    <a:ext uri="{9D8B030D-6E8A-4147-A177-3AD203B41FA5}">
                      <a16:colId xmlns:a16="http://schemas.microsoft.com/office/drawing/2014/main" val="2034475628"/>
                    </a:ext>
                  </a:extLst>
                </a:gridCol>
              </a:tblGrid>
              <a:tr h="398144">
                <a:tc>
                  <a:txBody>
                    <a:bodyPr/>
                    <a:lstStyle/>
                    <a:p>
                      <a:r>
                        <a:rPr lang="en-US" sz="1300" baseline="0" dirty="0">
                          <a:latin typeface="Arial" panose="020B0604020202020204" pitchFamily="34" charset="0"/>
                          <a:cs typeface="Arial" panose="020B0604020202020204" pitchFamily="34" charset="0"/>
                        </a:rPr>
                        <a:t>Solution</a:t>
                      </a:r>
                      <a:endParaRPr lang="en-US" sz="1300" dirty="0">
                        <a:latin typeface="Arial" panose="020B0604020202020204" pitchFamily="34" charset="0"/>
                        <a:cs typeface="Arial" panose="020B0604020202020204" pitchFamily="34" charset="0"/>
                      </a:endParaRPr>
                    </a:p>
                  </a:txBody>
                  <a:tcPr anchor="ctr"/>
                </a:tc>
                <a:tc>
                  <a:txBody>
                    <a:bodyPr/>
                    <a:lstStyle/>
                    <a:p>
                      <a:r>
                        <a:rPr lang="en-US" sz="1300" dirty="0">
                          <a:latin typeface="Arial" panose="020B0604020202020204" pitchFamily="34" charset="0"/>
                          <a:cs typeface="Arial" panose="020B0604020202020204" pitchFamily="34" charset="0"/>
                        </a:rPr>
                        <a:t>Status</a:t>
                      </a:r>
                    </a:p>
                  </a:txBody>
                  <a:tcPr anchor="ctr"/>
                </a:tc>
                <a:tc>
                  <a:txBody>
                    <a:bodyPr/>
                    <a:lstStyle/>
                    <a:p>
                      <a:r>
                        <a:rPr lang="en-US" sz="1300" dirty="0">
                          <a:latin typeface="Arial" panose="020B0604020202020204" pitchFamily="34" charset="0"/>
                          <a:cs typeface="Arial" panose="020B0604020202020204" pitchFamily="34" charset="0"/>
                        </a:rPr>
                        <a:t>RFP Publish</a:t>
                      </a:r>
                    </a:p>
                  </a:txBody>
                  <a:tcPr anchor="ctr"/>
                </a:tc>
                <a:tc>
                  <a:txBody>
                    <a:bodyPr/>
                    <a:lstStyle/>
                    <a:p>
                      <a:r>
                        <a:rPr lang="en-US" sz="1300" dirty="0">
                          <a:latin typeface="Arial" panose="020B0604020202020204" pitchFamily="34" charset="0"/>
                          <a:cs typeface="Arial" panose="020B0604020202020204" pitchFamily="34" charset="0"/>
                        </a:rPr>
                        <a:t>Solution</a:t>
                      </a:r>
                      <a:r>
                        <a:rPr lang="en-US" sz="1300" baseline="0" dirty="0">
                          <a:latin typeface="Arial" panose="020B0604020202020204" pitchFamily="34" charset="0"/>
                          <a:cs typeface="Arial" panose="020B0604020202020204" pitchFamily="34" charset="0"/>
                        </a:rPr>
                        <a:t> Decision</a:t>
                      </a:r>
                      <a:endParaRPr lang="en-US" sz="13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922760247"/>
                  </a:ext>
                </a:extLst>
              </a:tr>
              <a:tr h="11427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strike="noStrike" baseline="0" dirty="0">
                          <a:solidFill>
                            <a:schemeClr val="tx1"/>
                          </a:solidFill>
                          <a:latin typeface="Arial" panose="020B0604020202020204" pitchFamily="34" charset="0"/>
                          <a:cs typeface="Arial" panose="020B0604020202020204" pitchFamily="34" charset="0"/>
                        </a:rPr>
                        <a:t>Accessibility</a:t>
                      </a:r>
                      <a:endParaRPr lang="en-US" sz="1100" b="1" strike="noStrike" baseline="0" dirty="0">
                        <a:solidFill>
                          <a:schemeClr val="tx1"/>
                        </a:solidFill>
                        <a:latin typeface="Arial" panose="020B0604020202020204" pitchFamily="34" charset="0"/>
                        <a:ea typeface="Calibri" panose="020F0502020204030204" pitchFamily="34" charset="0"/>
                        <a:cs typeface="Arial" panose="020B0604020202020204" pitchFamily="34" charset="0"/>
                      </a:endParaRPr>
                    </a:p>
                  </a:txBody>
                  <a:tcPr/>
                </a:tc>
                <a:tc>
                  <a:txBody>
                    <a:bodyPr/>
                    <a:lstStyle/>
                    <a:p>
                      <a:pPr marL="171450" lvl="0" indent="-171450">
                        <a:lnSpc>
                          <a:spcPct val="115000"/>
                        </a:lnSpc>
                        <a:spcBef>
                          <a:spcPts val="0"/>
                        </a:spcBef>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Develop and published RFP, Work Group evaluated RFP Responses</a:t>
                      </a:r>
                    </a:p>
                    <a:p>
                      <a:pPr marL="171450" lvl="0" indent="-171450">
                        <a:lnSpc>
                          <a:spcPct val="115000"/>
                        </a:lnSpc>
                        <a:spcBef>
                          <a:spcPts val="0"/>
                        </a:spcBef>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Final Decision on Vendors to be awarded</a:t>
                      </a:r>
                    </a:p>
                    <a:p>
                      <a:pPr marL="171450" lvl="0" indent="-171450">
                        <a:lnSpc>
                          <a:spcPct val="115000"/>
                        </a:lnSpc>
                        <a:spcBef>
                          <a:spcPts val="0"/>
                        </a:spcBef>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Vendor contracts awarded</a:t>
                      </a:r>
                    </a:p>
                    <a:p>
                      <a:pPr marL="171450" lvl="0" indent="-171450">
                        <a:lnSpc>
                          <a:spcPct val="115000"/>
                        </a:lnSpc>
                        <a:spcBef>
                          <a:spcPts val="0"/>
                        </a:spcBef>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Statement of Work completed</a:t>
                      </a:r>
                    </a:p>
                    <a:p>
                      <a:pPr marL="171450" lvl="0" indent="-171450">
                        <a:lnSpc>
                          <a:spcPct val="115000"/>
                        </a:lnSpc>
                        <a:spcBef>
                          <a:spcPts val="0"/>
                        </a:spcBef>
                        <a:buFont typeface="Arial" panose="020B0604020202020204" pitchFamily="34" charset="0"/>
                        <a:buChar char="•"/>
                      </a:pPr>
                      <a:r>
                        <a:rPr lang="en-US" sz="1100" b="1" baseline="0" dirty="0">
                          <a:latin typeface="Arial" panose="020B0604020202020204" pitchFamily="34" charset="0"/>
                          <a:cs typeface="Arial" panose="020B0604020202020204" pitchFamily="34" charset="0"/>
                        </a:rPr>
                        <a:t>Phase 1 Accessibility Testing has completed </a:t>
                      </a:r>
                      <a:r>
                        <a:rPr lang="en-US" sz="1100" b="1" baseline="0" dirty="0" smtClean="0">
                          <a:latin typeface="Arial" panose="020B0604020202020204" pitchFamily="34" charset="0"/>
                          <a:cs typeface="Arial" panose="020B0604020202020204" pitchFamily="34" charset="0"/>
                        </a:rPr>
                        <a:t>with exception of Mobile/Message Center and </a:t>
                      </a:r>
                      <a:r>
                        <a:rPr lang="en-US" sz="1100" b="1" baseline="0" dirty="0">
                          <a:latin typeface="Arial" panose="020B0604020202020204" pitchFamily="34" charset="0"/>
                          <a:cs typeface="Arial" panose="020B0604020202020204" pitchFamily="34" charset="0"/>
                        </a:rPr>
                        <a:t>results being evaluated (Student &amp; Employee </a:t>
                      </a:r>
                      <a:r>
                        <a:rPr lang="en-US" sz="1100" b="1" baseline="0" dirty="0" smtClean="0">
                          <a:latin typeface="Arial" panose="020B0604020202020204" pitchFamily="34" charset="0"/>
                          <a:cs typeface="Arial" panose="020B0604020202020204" pitchFamily="34" charset="0"/>
                        </a:rPr>
                        <a:t>Self-Service)</a:t>
                      </a:r>
                      <a:endParaRPr lang="en-US" sz="1100" b="1" dirty="0">
                        <a:latin typeface="Arial" panose="020B0604020202020204" pitchFamily="34" charset="0"/>
                        <a:cs typeface="Arial" panose="020B0604020202020204" pitchFamily="34" charset="0"/>
                      </a:endParaRPr>
                    </a:p>
                  </a:txBody>
                  <a:tcPr marR="0"/>
                </a:tc>
                <a:tc>
                  <a:txBody>
                    <a:bodyPr/>
                    <a:lstStyle/>
                    <a:p>
                      <a:r>
                        <a:rPr lang="en-US" sz="1100" dirty="0">
                          <a:latin typeface="Arial" panose="020B0604020202020204" pitchFamily="34" charset="0"/>
                          <a:cs typeface="Arial" panose="020B0604020202020204" pitchFamily="34" charset="0"/>
                        </a:rPr>
                        <a:t>5/10/2019</a:t>
                      </a:r>
                    </a:p>
                  </a:txBody>
                  <a:tcPr/>
                </a:tc>
                <a:tc>
                  <a:txBody>
                    <a:bodyPr/>
                    <a:lstStyle/>
                    <a:p>
                      <a:pPr marL="171450" indent="-171450">
                        <a:buFont typeface="Arial" panose="020B0604020202020204" pitchFamily="34" charset="0"/>
                        <a:buChar char="•"/>
                      </a:pPr>
                      <a:r>
                        <a:rPr lang="en-US" sz="1100" dirty="0" smtClean="0">
                          <a:latin typeface="Arial" panose="020B0604020202020204" pitchFamily="34" charset="0"/>
                          <a:cs typeface="Arial" panose="020B0604020202020204" pitchFamily="34" charset="0"/>
                        </a:rPr>
                        <a:t>Phase 1 complete with exception</a:t>
                      </a:r>
                      <a:r>
                        <a:rPr lang="en-US" sz="1100" baseline="0" dirty="0" smtClean="0">
                          <a:latin typeface="Arial" panose="020B0604020202020204" pitchFamily="34" charset="0"/>
                          <a:cs typeface="Arial" panose="020B0604020202020204" pitchFamily="34" charset="0"/>
                        </a:rPr>
                        <a:t> of Mobile and Message Center</a:t>
                      </a:r>
                      <a:endParaRPr lang="en-US" sz="11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100" dirty="0" smtClean="0">
                          <a:latin typeface="Arial" panose="020B0604020202020204" pitchFamily="34" charset="0"/>
                          <a:cs typeface="Arial" panose="020B0604020202020204" pitchFamily="34" charset="0"/>
                        </a:rPr>
                        <a:t>Phase 2 will begin in October</a:t>
                      </a:r>
                    </a:p>
                  </a:txBody>
                  <a:tcPr/>
                </a:tc>
                <a:extLst>
                  <a:ext uri="{0D108BD9-81ED-4DB2-BD59-A6C34878D82A}">
                    <a16:rowId xmlns:a16="http://schemas.microsoft.com/office/drawing/2014/main" val="2205583191"/>
                  </a:ext>
                </a:extLst>
              </a:tr>
              <a:tr h="9881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latin typeface="Arial" panose="020B0604020202020204" pitchFamily="34" charset="0"/>
                          <a:cs typeface="Arial" panose="020B0604020202020204" pitchFamily="34" charset="0"/>
                        </a:rPr>
                        <a:t>Continuing Education</a:t>
                      </a:r>
                    </a:p>
                  </a:txBody>
                  <a:tcPr/>
                </a:tc>
                <a:tc>
                  <a:txBody>
                    <a:bodyPr/>
                    <a:lstStyle/>
                    <a:p>
                      <a:pPr marL="171450" lvl="0" indent="-171450">
                        <a:lnSpc>
                          <a:spcPct val="115000"/>
                        </a:lnSpc>
                        <a:spcBef>
                          <a:spcPts val="0"/>
                        </a:spcBef>
                        <a:buFont typeface="Arial" panose="020B0604020202020204" pitchFamily="34" charset="0"/>
                        <a:buChar char="•"/>
                      </a:pPr>
                      <a:r>
                        <a:rPr lang="en-US" sz="1100" dirty="0">
                          <a:solidFill>
                            <a:schemeClr val="tx1"/>
                          </a:solidFill>
                          <a:latin typeface="Arial" panose="020B0604020202020204" pitchFamily="34" charset="0"/>
                          <a:cs typeface="Arial" panose="020B0604020202020204" pitchFamily="34" charset="0"/>
                        </a:rPr>
                        <a:t>RFP was developed and approved by Governance</a:t>
                      </a:r>
                    </a:p>
                    <a:p>
                      <a:pPr marL="171450" marR="0" lvl="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100" baseline="0" dirty="0">
                          <a:solidFill>
                            <a:schemeClr val="tx1"/>
                          </a:solidFill>
                          <a:latin typeface="Arial" panose="020B0604020202020204" pitchFamily="34" charset="0"/>
                          <a:ea typeface="Calibri" panose="020F0502020204030204" pitchFamily="34" charset="0"/>
                          <a:cs typeface="Arial" panose="020B0604020202020204" pitchFamily="34" charset="0"/>
                        </a:rPr>
                        <a:t>RFP proposals were due November 15, 2018</a:t>
                      </a:r>
                    </a:p>
                    <a:p>
                      <a:pPr marL="171450" marR="0" lvl="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100" b="0" baseline="0" dirty="0">
                          <a:solidFill>
                            <a:schemeClr val="tx1"/>
                          </a:solidFill>
                          <a:latin typeface="Arial" panose="020B0604020202020204" pitchFamily="34" charset="0"/>
                          <a:ea typeface="Calibri" panose="020F0502020204030204" pitchFamily="34" charset="0"/>
                          <a:cs typeface="Arial" panose="020B0604020202020204" pitchFamily="34" charset="0"/>
                        </a:rPr>
                        <a:t>3 Vendors responded and subgroup is evaluating solution</a:t>
                      </a:r>
                    </a:p>
                    <a:p>
                      <a:pPr marL="171450" marR="0" lvl="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100" b="0" baseline="0" dirty="0">
                          <a:solidFill>
                            <a:schemeClr val="tx1"/>
                          </a:solidFill>
                          <a:latin typeface="Arial" panose="020B0604020202020204" pitchFamily="34" charset="0"/>
                          <a:ea typeface="Calibri" panose="020F0502020204030204" pitchFamily="34" charset="0"/>
                          <a:cs typeface="Arial" panose="020B0604020202020204" pitchFamily="34" charset="0"/>
                        </a:rPr>
                        <a:t>Governance approved procurement and decision of Vendor</a:t>
                      </a:r>
                    </a:p>
                    <a:p>
                      <a:pPr marL="171450" marR="0" lvl="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100" b="1" baseline="0" dirty="0">
                          <a:solidFill>
                            <a:schemeClr val="tx1"/>
                          </a:solidFill>
                          <a:latin typeface="Arial" panose="020B0604020202020204" pitchFamily="34" charset="0"/>
                          <a:ea typeface="Calibri" panose="020F0502020204030204" pitchFamily="34" charset="0"/>
                          <a:cs typeface="Arial" panose="020B0604020202020204" pitchFamily="34" charset="0"/>
                        </a:rPr>
                        <a:t>Vendor </a:t>
                      </a:r>
                      <a:r>
                        <a:rPr lang="en-US" sz="1100" b="1" baseline="0" dirty="0" smtClean="0">
                          <a:solidFill>
                            <a:schemeClr val="tx1"/>
                          </a:solidFill>
                          <a:latin typeface="Arial" panose="020B0604020202020204" pitchFamily="34" charset="0"/>
                          <a:ea typeface="Calibri" panose="020F0502020204030204" pitchFamily="34" charset="0"/>
                          <a:cs typeface="Arial" panose="020B0604020202020204" pitchFamily="34" charset="0"/>
                        </a:rPr>
                        <a:t>contract/SOW1 signed - System wide BPFG (Nov dates proposed)</a:t>
                      </a:r>
                      <a:endParaRPr lang="en-US" sz="1100" b="1" baseline="0" dirty="0">
                        <a:solidFill>
                          <a:schemeClr val="tx1"/>
                        </a:solidFill>
                        <a:latin typeface="Arial" panose="020B0604020202020204" pitchFamily="34" charset="0"/>
                        <a:ea typeface="Calibri" panose="020F0502020204030204" pitchFamily="34" charset="0"/>
                        <a:cs typeface="Arial" panose="020B0604020202020204" pitchFamily="34" charset="0"/>
                      </a:endParaRPr>
                    </a:p>
                  </a:txBody>
                  <a:tcPr/>
                </a:tc>
                <a:tc>
                  <a:txBody>
                    <a:bodyPr/>
                    <a:lstStyle/>
                    <a:p>
                      <a:r>
                        <a:rPr lang="en-US" sz="1100" dirty="0">
                          <a:latin typeface="Arial" panose="020B0604020202020204" pitchFamily="34" charset="0"/>
                          <a:cs typeface="Arial" panose="020B0604020202020204" pitchFamily="34" charset="0"/>
                        </a:rPr>
                        <a:t>10/15/2018</a:t>
                      </a:r>
                    </a:p>
                  </a:txBody>
                  <a:tcPr/>
                </a:tc>
                <a:tc>
                  <a:txBody>
                    <a:bodyPr/>
                    <a:lstStyle/>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Contract Draft Complete</a:t>
                      </a: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Overall Pricing in Negotiations</a:t>
                      </a:r>
                    </a:p>
                  </a:txBody>
                  <a:tcPr/>
                </a:tc>
                <a:extLst>
                  <a:ext uri="{0D108BD9-81ED-4DB2-BD59-A6C34878D82A}">
                    <a16:rowId xmlns:a16="http://schemas.microsoft.com/office/drawing/2014/main" val="4493410"/>
                  </a:ext>
                </a:extLst>
              </a:tr>
              <a:tr h="14777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latin typeface="Arial" panose="020B0604020202020204" pitchFamily="34" charset="0"/>
                          <a:cs typeface="Arial" panose="020B0604020202020204" pitchFamily="34" charset="0"/>
                        </a:rPr>
                        <a:t>Online Admissions Application</a:t>
                      </a:r>
                    </a:p>
                  </a:txBody>
                  <a:tcPr/>
                </a:tc>
                <a:tc>
                  <a:txBody>
                    <a:bodyPr/>
                    <a:lstStyle/>
                    <a:p>
                      <a:pPr marL="171450" lvl="0" indent="-171450">
                        <a:lnSpc>
                          <a:spcPct val="115000"/>
                        </a:lnSpc>
                        <a:spcBef>
                          <a:spcPts val="0"/>
                        </a:spcBef>
                        <a:buFont typeface="Arial" panose="020B0604020202020204" pitchFamily="34" charset="0"/>
                        <a:buChar char="•"/>
                      </a:pPr>
                      <a:r>
                        <a:rPr lang="en-US" sz="1100" dirty="0">
                          <a:latin typeface="Arial" panose="020B0604020202020204" pitchFamily="34" charset="0"/>
                          <a:cs typeface="Arial" panose="020B0604020202020204" pitchFamily="34" charset="0"/>
                        </a:rPr>
                        <a:t>Sub-Committee finalized OAA requirements</a:t>
                      </a:r>
                    </a:p>
                    <a:p>
                      <a:pPr marL="171450" lvl="0" indent="-171450">
                        <a:lnSpc>
                          <a:spcPct val="115000"/>
                        </a:lnSpc>
                        <a:spcBef>
                          <a:spcPts val="0"/>
                        </a:spcBef>
                        <a:buFont typeface="Arial" panose="020B0604020202020204" pitchFamily="34" charset="0"/>
                        <a:buChar char="•"/>
                      </a:pPr>
                      <a:r>
                        <a:rPr lang="en-US" sz="1100" dirty="0">
                          <a:latin typeface="Arial" panose="020B0604020202020204" pitchFamily="34" charset="0"/>
                          <a:cs typeface="Arial" panose="020B0604020202020204" pitchFamily="34" charset="0"/>
                        </a:rPr>
                        <a:t>Project Team performed Fit/Gap of ctcLink functionality</a:t>
                      </a:r>
                    </a:p>
                    <a:p>
                      <a:pPr marL="171450" lvl="0" indent="-171450">
                        <a:lnSpc>
                          <a:spcPct val="115000"/>
                        </a:lnSpc>
                        <a:spcBef>
                          <a:spcPts val="0"/>
                        </a:spcBef>
                        <a:buFont typeface="Arial" panose="020B0604020202020204" pitchFamily="34" charset="0"/>
                        <a:buChar char="•"/>
                      </a:pPr>
                      <a:r>
                        <a:rPr lang="en-US" sz="1100" dirty="0">
                          <a:latin typeface="Arial" panose="020B0604020202020204" pitchFamily="34" charset="0"/>
                          <a:cs typeface="Arial" panose="020B0604020202020204" pitchFamily="34" charset="0"/>
                        </a:rPr>
                        <a:t>OAA workgroup</a:t>
                      </a:r>
                      <a:r>
                        <a:rPr lang="en-US" sz="1100" baseline="0" dirty="0">
                          <a:latin typeface="Arial" panose="020B0604020202020204" pitchFamily="34" charset="0"/>
                          <a:cs typeface="Arial" panose="020B0604020202020204" pitchFamily="34" charset="0"/>
                        </a:rPr>
                        <a:t> evaluated select solutions currently in use at other PeopleSoft universities and colleges</a:t>
                      </a:r>
                    </a:p>
                    <a:p>
                      <a:pPr marL="171450" lvl="0" indent="-171450">
                        <a:lnSpc>
                          <a:spcPct val="115000"/>
                        </a:lnSpc>
                        <a:spcBef>
                          <a:spcPts val="0"/>
                        </a:spcBef>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OAA workgroup developing a short list of best/possible solutions to identify those solutions on 2/12/2019</a:t>
                      </a:r>
                    </a:p>
                    <a:p>
                      <a:pPr marL="171450" marR="0" lvl="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100" b="1" dirty="0">
                          <a:latin typeface="Arial" panose="020B0604020202020204" pitchFamily="34" charset="0"/>
                          <a:cs typeface="Arial" panose="020B0604020202020204" pitchFamily="34" charset="0"/>
                        </a:rPr>
                        <a:t>RFI to</a:t>
                      </a:r>
                      <a:r>
                        <a:rPr lang="en-US" sz="1100" b="1" baseline="0" dirty="0">
                          <a:latin typeface="Arial" panose="020B0604020202020204" pitchFamily="34" charset="0"/>
                          <a:cs typeface="Arial" panose="020B0604020202020204" pitchFamily="34" charset="0"/>
                        </a:rPr>
                        <a:t> understand possible solutions and costs before final decision on RFP or custom solution</a:t>
                      </a:r>
                    </a:p>
                    <a:p>
                      <a:pPr marL="171450" marR="0" lvl="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100" b="1" baseline="0" dirty="0">
                          <a:latin typeface="Arial" panose="020B0604020202020204" pitchFamily="34" charset="0"/>
                          <a:ea typeface="Calibri" panose="020F0502020204030204" pitchFamily="34" charset="0"/>
                          <a:cs typeface="Arial" panose="020B0604020202020204" pitchFamily="34" charset="0"/>
                        </a:rPr>
                        <a:t>Continue to enhance current OAA based on requirements for RFI</a:t>
                      </a:r>
                      <a:endParaRPr lang="en-US" sz="1100" b="1" dirty="0">
                        <a:latin typeface="Arial" panose="020B0604020202020204" pitchFamily="34" charset="0"/>
                        <a:ea typeface="Calibri" panose="020F0502020204030204" pitchFamily="34" charset="0"/>
                        <a:cs typeface="Arial" panose="020B0604020202020204" pitchFamily="34" charset="0"/>
                      </a:endParaRPr>
                    </a:p>
                  </a:txBody>
                  <a:tcPr/>
                </a:tc>
                <a:tc>
                  <a:txBody>
                    <a:bodyPr/>
                    <a:lstStyle/>
                    <a:p>
                      <a:r>
                        <a:rPr lang="en-US" sz="1100" dirty="0">
                          <a:latin typeface="Arial" panose="020B0604020202020204" pitchFamily="34" charset="0"/>
                          <a:cs typeface="Arial" panose="020B0604020202020204" pitchFamily="34" charset="0"/>
                        </a:rPr>
                        <a:t>TBD</a:t>
                      </a:r>
                    </a:p>
                  </a:txBody>
                  <a:tcPr/>
                </a:tc>
                <a:tc>
                  <a:txBody>
                    <a:bodyPr/>
                    <a:lstStyle/>
                    <a:p>
                      <a:pPr marL="171450" indent="-171450">
                        <a:buFont typeface="Arial" panose="020B0604020202020204" pitchFamily="34" charset="0"/>
                        <a:buChar char="•"/>
                      </a:pPr>
                      <a:r>
                        <a:rPr lang="en-US" sz="1100" strike="noStrike" dirty="0">
                          <a:latin typeface="Arial" panose="020B0604020202020204" pitchFamily="34" charset="0"/>
                          <a:cs typeface="Arial" panose="020B0604020202020204" pitchFamily="34" charset="0"/>
                        </a:rPr>
                        <a:t>RFI requested</a:t>
                      </a:r>
                    </a:p>
                    <a:p>
                      <a:pPr marL="171450" indent="-171450">
                        <a:buFont typeface="Arial" panose="020B0604020202020204" pitchFamily="34" charset="0"/>
                        <a:buChar char="•"/>
                      </a:pPr>
                      <a:r>
                        <a:rPr lang="en-US" sz="1100" strike="noStrike" dirty="0">
                          <a:latin typeface="Arial" panose="020B0604020202020204" pitchFamily="34" charset="0"/>
                          <a:cs typeface="Arial" panose="020B0604020202020204" pitchFamily="34" charset="0"/>
                        </a:rPr>
                        <a:t>Current ctcLink OAA requirements being prioritized prior to continue improvements</a:t>
                      </a:r>
                    </a:p>
                  </a:txBody>
                  <a:tcPr/>
                </a:tc>
                <a:extLst>
                  <a:ext uri="{0D108BD9-81ED-4DB2-BD59-A6C34878D82A}">
                    <a16:rowId xmlns:a16="http://schemas.microsoft.com/office/drawing/2014/main" val="2091729611"/>
                  </a:ext>
                </a:extLst>
              </a:tr>
              <a:tr h="11630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latin typeface="Arial" panose="020B0604020202020204" pitchFamily="34" charset="0"/>
                          <a:cs typeface="Arial" panose="020B0604020202020204" pitchFamily="34" charset="0"/>
                        </a:rPr>
                        <a:t>Budget Planning Tool</a:t>
                      </a:r>
                    </a:p>
                  </a:txBody>
                  <a:tcPr/>
                </a:tc>
                <a:tc>
                  <a:txBody>
                    <a:bodyPr/>
                    <a:lstStyle/>
                    <a:p>
                      <a:pPr marL="171450" lvl="0" indent="-171450">
                        <a:lnSpc>
                          <a:spcPct val="115000"/>
                        </a:lnSpc>
                        <a:spcBef>
                          <a:spcPts val="0"/>
                        </a:spcBef>
                        <a:buFont typeface="Arial" panose="020B0604020202020204" pitchFamily="34" charset="0"/>
                        <a:buChar char="•"/>
                      </a:pPr>
                      <a:r>
                        <a:rPr lang="en-US" sz="1100" b="0" dirty="0">
                          <a:latin typeface="Arial" panose="020B0604020202020204" pitchFamily="34" charset="0"/>
                          <a:cs typeface="Arial" panose="020B0604020202020204" pitchFamily="34" charset="0"/>
                        </a:rPr>
                        <a:t>Committee formed to review, finalize, approve Budgeting requirements </a:t>
                      </a:r>
                    </a:p>
                    <a:p>
                      <a:pPr marL="171450" lvl="0" indent="-171450">
                        <a:lnSpc>
                          <a:spcPct val="115000"/>
                        </a:lnSpc>
                        <a:spcBef>
                          <a:spcPts val="0"/>
                        </a:spcBef>
                        <a:buFont typeface="Arial" panose="020B0604020202020204" pitchFamily="34" charset="0"/>
                        <a:buChar char="•"/>
                      </a:pPr>
                      <a:r>
                        <a:rPr lang="en-US" sz="1100" b="0" dirty="0">
                          <a:latin typeface="Arial" panose="020B0604020202020204" pitchFamily="34" charset="0"/>
                          <a:cs typeface="Arial" panose="020B0604020202020204" pitchFamily="34" charset="0"/>
                        </a:rPr>
                        <a:t>Budget Planning Tool Work Group meetings underway to finalize requirements</a:t>
                      </a:r>
                      <a:r>
                        <a:rPr lang="en-US" sz="1100" b="0" baseline="0" dirty="0">
                          <a:latin typeface="Arial" panose="020B0604020202020204" pitchFamily="34" charset="0"/>
                          <a:cs typeface="Arial" panose="020B0604020202020204" pitchFamily="34" charset="0"/>
                        </a:rPr>
                        <a:t> and vet</a:t>
                      </a:r>
                      <a:r>
                        <a:rPr lang="en-US" sz="1100" b="0" dirty="0">
                          <a:latin typeface="Arial" panose="020B0604020202020204" pitchFamily="34" charset="0"/>
                          <a:cs typeface="Arial" panose="020B0604020202020204" pitchFamily="34" charset="0"/>
                        </a:rPr>
                        <a:t> Oracle PBCS Solution </a:t>
                      </a:r>
                    </a:p>
                    <a:p>
                      <a:pPr marL="171450" lvl="0" indent="-171450">
                        <a:lnSpc>
                          <a:spcPct val="115000"/>
                        </a:lnSpc>
                        <a:spcBef>
                          <a:spcPts val="0"/>
                        </a:spcBef>
                        <a:buFont typeface="Arial" panose="020B0604020202020204" pitchFamily="34" charset="0"/>
                        <a:buChar char="•"/>
                      </a:pPr>
                      <a:r>
                        <a:rPr lang="en-US" sz="1100" b="1" dirty="0">
                          <a:latin typeface="Arial" panose="020B0604020202020204" pitchFamily="34" charset="0"/>
                          <a:cs typeface="Arial" panose="020B0604020202020204" pitchFamily="34" charset="0"/>
                        </a:rPr>
                        <a:t>Oracle/Mythics building Prototype of PBCS Solution with templates from </a:t>
                      </a:r>
                    </a:p>
                    <a:p>
                      <a:pPr marL="0" lvl="0" indent="0">
                        <a:lnSpc>
                          <a:spcPct val="115000"/>
                        </a:lnSpc>
                        <a:spcBef>
                          <a:spcPts val="0"/>
                        </a:spcBef>
                        <a:buFont typeface="Arial" panose="020B0604020202020204" pitchFamily="34" charset="0"/>
                        <a:buNone/>
                      </a:pPr>
                      <a:r>
                        <a:rPr lang="en-US" sz="1100" b="1" dirty="0">
                          <a:latin typeface="Arial" panose="020B0604020202020204" pitchFamily="34" charset="0"/>
                          <a:cs typeface="Arial" panose="020B0604020202020204" pitchFamily="34" charset="0"/>
                        </a:rPr>
                        <a:t>     (Peninsula,</a:t>
                      </a:r>
                      <a:r>
                        <a:rPr lang="en-US" sz="1100" b="1" baseline="0" dirty="0">
                          <a:latin typeface="Arial" panose="020B0604020202020204" pitchFamily="34" charset="0"/>
                          <a:cs typeface="Arial" panose="020B0604020202020204" pitchFamily="34" charset="0"/>
                        </a:rPr>
                        <a:t> Pierce, Spokane, and SBCTC)</a:t>
                      </a:r>
                      <a:endParaRPr lang="en-US" sz="1100" b="1" dirty="0">
                        <a:latin typeface="Arial" panose="020B0604020202020204" pitchFamily="34" charset="0"/>
                        <a:cs typeface="Arial" panose="020B0604020202020204" pitchFamily="34" charset="0"/>
                      </a:endParaRPr>
                    </a:p>
                    <a:p>
                      <a:pPr marL="171450" lvl="0" indent="-171450">
                        <a:lnSpc>
                          <a:spcPct val="115000"/>
                        </a:lnSpc>
                        <a:spcBef>
                          <a:spcPts val="0"/>
                        </a:spcBef>
                        <a:buFont typeface="Arial" panose="020B0604020202020204" pitchFamily="34" charset="0"/>
                        <a:buChar char="•"/>
                      </a:pPr>
                      <a:r>
                        <a:rPr lang="en-US" sz="1100" dirty="0">
                          <a:latin typeface="Arial" panose="020B0604020202020204" pitchFamily="34" charset="0"/>
                          <a:cs typeface="Arial" panose="020B0604020202020204" pitchFamily="34" charset="0"/>
                        </a:rPr>
                        <a:t>Work Group will recommend</a:t>
                      </a:r>
                      <a:r>
                        <a:rPr lang="en-US" sz="1100" baseline="0" dirty="0">
                          <a:latin typeface="Arial" panose="020B0604020202020204" pitchFamily="34" charset="0"/>
                          <a:cs typeface="Arial" panose="020B0604020202020204" pitchFamily="34" charset="0"/>
                        </a:rPr>
                        <a:t> to ctcLink Governance</a:t>
                      </a:r>
                      <a:r>
                        <a:rPr lang="en-US" sz="1100" dirty="0">
                          <a:latin typeface="Arial" panose="020B0604020202020204" pitchFamily="34" charset="0"/>
                          <a:cs typeface="Arial" panose="020B0604020202020204" pitchFamily="34" charset="0"/>
                        </a:rPr>
                        <a:t> if PBCS</a:t>
                      </a:r>
                      <a:r>
                        <a:rPr lang="en-US" sz="1100" baseline="0" dirty="0">
                          <a:latin typeface="Arial" panose="020B0604020202020204" pitchFamily="34" charset="0"/>
                          <a:cs typeface="Arial" panose="020B0604020202020204" pitchFamily="34" charset="0"/>
                        </a:rPr>
                        <a:t> will meet requirements or i</a:t>
                      </a:r>
                      <a:r>
                        <a:rPr lang="en-US" sz="1100" dirty="0">
                          <a:latin typeface="Arial" panose="020B0604020202020204" pitchFamily="34" charset="0"/>
                          <a:cs typeface="Arial" panose="020B0604020202020204" pitchFamily="34" charset="0"/>
                        </a:rPr>
                        <a:t>f an</a:t>
                      </a:r>
                      <a:r>
                        <a:rPr lang="en-US" sz="1100" baseline="0" dirty="0">
                          <a:latin typeface="Arial" panose="020B0604020202020204" pitchFamily="34" charset="0"/>
                          <a:cs typeface="Arial" panose="020B0604020202020204" pitchFamily="34" charset="0"/>
                        </a:rPr>
                        <a:t> RFP will need to be d</a:t>
                      </a:r>
                      <a:r>
                        <a:rPr lang="en-US" sz="1100" dirty="0">
                          <a:latin typeface="Arial" panose="020B0604020202020204" pitchFamily="34" charset="0"/>
                          <a:cs typeface="Arial" panose="020B0604020202020204" pitchFamily="34" charset="0"/>
                        </a:rPr>
                        <a:t>eveloped</a:t>
                      </a:r>
                      <a:endParaRPr lang="en-US" sz="1100" dirty="0">
                        <a:latin typeface="Arial" panose="020B0604020202020204" pitchFamily="34" charset="0"/>
                        <a:ea typeface="Calibri" panose="020F0502020204030204" pitchFamily="34" charset="0"/>
                        <a:cs typeface="Arial" panose="020B0604020202020204" pitchFamily="34" charset="0"/>
                      </a:endParaRPr>
                    </a:p>
                  </a:txBody>
                  <a:tcPr/>
                </a:tc>
                <a:tc>
                  <a:txBody>
                    <a:bodyPr/>
                    <a:lstStyle/>
                    <a:p>
                      <a:r>
                        <a:rPr lang="en-US" sz="1100" dirty="0">
                          <a:latin typeface="Arial" panose="020B0604020202020204" pitchFamily="34" charset="0"/>
                          <a:cs typeface="Arial" panose="020B0604020202020204" pitchFamily="34" charset="0"/>
                        </a:rPr>
                        <a:t>TBD</a:t>
                      </a:r>
                    </a:p>
                  </a:txBody>
                  <a:tcPr/>
                </a:tc>
                <a:tc>
                  <a:txBody>
                    <a:bodyPr/>
                    <a:lstStyle/>
                    <a:p>
                      <a:pPr marL="171450" indent="-171450">
                        <a:buFont typeface="Arial" panose="020B0604020202020204" pitchFamily="34" charset="0"/>
                        <a:buChar char="•"/>
                      </a:pPr>
                      <a:r>
                        <a:rPr lang="en-US" sz="1100" strike="noStrike" baseline="0" dirty="0" smtClean="0">
                          <a:latin typeface="Arial" panose="020B0604020202020204" pitchFamily="34" charset="0"/>
                          <a:cs typeface="Arial" panose="020B0604020202020204" pitchFamily="34" charset="0"/>
                        </a:rPr>
                        <a:t>ctcLink Budget Planning Requirements Approved</a:t>
                      </a:r>
                      <a:endParaRPr lang="en-US" sz="1100" strike="noStrike" baseline="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813581354"/>
                  </a:ext>
                </a:extLst>
              </a:tr>
            </a:tbl>
          </a:graphicData>
        </a:graphic>
      </p:graphicFrame>
    </p:spTree>
    <p:extLst>
      <p:ext uri="{BB962C8B-B14F-4D97-AF65-F5344CB8AC3E}">
        <p14:creationId xmlns:p14="http://schemas.microsoft.com/office/powerpoint/2010/main" val="4718335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Accessibility Testing Scope</a:t>
            </a:r>
            <a:endParaRPr lang="en-US" dirty="0"/>
          </a:p>
        </p:txBody>
      </p:sp>
      <p:sp>
        <p:nvSpPr>
          <p:cNvPr id="6" name="Content Placeholder 5"/>
          <p:cNvSpPr>
            <a:spLocks noGrp="1"/>
          </p:cNvSpPr>
          <p:nvPr>
            <p:ph idx="1"/>
          </p:nvPr>
        </p:nvSpPr>
        <p:spPr/>
        <p:txBody>
          <a:bodyPr/>
          <a:lstStyle/>
          <a:p>
            <a:r>
              <a:rPr lang="en-US" dirty="0" smtClean="0"/>
              <a:t>Phase 1</a:t>
            </a:r>
          </a:p>
          <a:p>
            <a:pPr lvl="1">
              <a:buFont typeface="Wingdings" panose="05000000000000000000" pitchFamily="2" charset="2"/>
              <a:buChar char="Ø"/>
            </a:pPr>
            <a:r>
              <a:rPr lang="en-US" dirty="0" smtClean="0"/>
              <a:t>PeopleSoft Employee Self Service – HCM</a:t>
            </a:r>
          </a:p>
          <a:p>
            <a:pPr lvl="1">
              <a:buFont typeface="Wingdings" panose="05000000000000000000" pitchFamily="2" charset="2"/>
              <a:buChar char="Ø"/>
            </a:pPr>
            <a:r>
              <a:rPr lang="en-US" dirty="0" smtClean="0"/>
              <a:t>PeopleSoft Employee Self Service – FIN</a:t>
            </a:r>
          </a:p>
          <a:p>
            <a:pPr lvl="1">
              <a:buFont typeface="Wingdings" panose="05000000000000000000" pitchFamily="2" charset="2"/>
              <a:buChar char="Ø"/>
            </a:pPr>
            <a:r>
              <a:rPr lang="en-US" dirty="0" smtClean="0"/>
              <a:t>PeopleSoft Student Self Service – CS</a:t>
            </a:r>
          </a:p>
          <a:p>
            <a:pPr lvl="1">
              <a:buFont typeface="Wingdings" panose="05000000000000000000" pitchFamily="2" charset="2"/>
              <a:buChar char="Ø"/>
            </a:pPr>
            <a:r>
              <a:rPr lang="en-US" dirty="0" smtClean="0"/>
              <a:t>HighPoint Mobile &amp; Message Center (Not Complete)</a:t>
            </a:r>
          </a:p>
          <a:p>
            <a:pPr lvl="1"/>
            <a:endParaRPr lang="en-US" dirty="0"/>
          </a:p>
          <a:p>
            <a:r>
              <a:rPr lang="en-US" dirty="0" smtClean="0"/>
              <a:t>Phase 2</a:t>
            </a:r>
          </a:p>
          <a:p>
            <a:pPr lvl="1">
              <a:buFont typeface="Wingdings" panose="05000000000000000000" pitchFamily="2" charset="2"/>
              <a:buChar char="Ø"/>
            </a:pPr>
            <a:r>
              <a:rPr lang="en-US" dirty="0" smtClean="0"/>
              <a:t>Online Admissions Application - PeopleSoft CS / Bolt On</a:t>
            </a:r>
          </a:p>
          <a:p>
            <a:pPr lvl="1">
              <a:buFont typeface="Wingdings" panose="05000000000000000000" pitchFamily="2" charset="2"/>
              <a:buChar char="Ø"/>
            </a:pPr>
            <a:r>
              <a:rPr lang="en-US" dirty="0" smtClean="0"/>
              <a:t>OSECE - </a:t>
            </a:r>
            <a:r>
              <a:rPr lang="en-US" dirty="0"/>
              <a:t>PeopleSoft CS / Bolt On</a:t>
            </a:r>
          </a:p>
          <a:p>
            <a:pPr lvl="1">
              <a:buFont typeface="Wingdings" panose="05000000000000000000" pitchFamily="2" charset="2"/>
              <a:buChar char="Ø"/>
            </a:pPr>
            <a:r>
              <a:rPr lang="en-US" dirty="0" smtClean="0"/>
              <a:t>CampusCE</a:t>
            </a:r>
            <a:endParaRPr lang="en-US" dirty="0"/>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D515F0A-23BA-4FD6-9B05-ED7D67B84540}" type="slidenum">
              <a:rPr kumimoji="0" lang="en-US" sz="1100" b="0" i="0" u="none" strike="noStrike" kern="1200" cap="none" spc="0" normalizeH="0" baseline="0" noProof="0" smtClean="0">
                <a:ln>
                  <a:noFill/>
                </a:ln>
                <a:solidFill>
                  <a:srgbClr val="003764"/>
                </a:solidFill>
                <a:effectLst/>
                <a:uLnTx/>
                <a:uFillTx/>
                <a:latin typeface="Franklin Gothic Book"/>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100" b="0" i="0" u="none" strike="noStrike" kern="1200" cap="none" spc="0" normalizeH="0" baseline="0" noProof="0" dirty="0">
              <a:ln>
                <a:noFill/>
              </a:ln>
              <a:solidFill>
                <a:srgbClr val="003764"/>
              </a:solidFill>
              <a:effectLst/>
              <a:uLnTx/>
              <a:uFillTx/>
              <a:latin typeface="Franklin Gothic Book"/>
              <a:ea typeface="+mn-ea"/>
              <a:cs typeface="+mn-cs"/>
            </a:endParaRPr>
          </a:p>
        </p:txBody>
      </p:sp>
    </p:spTree>
    <p:extLst>
      <p:ext uri="{BB962C8B-B14F-4D97-AF65-F5344CB8AC3E}">
        <p14:creationId xmlns:p14="http://schemas.microsoft.com/office/powerpoint/2010/main" val="14197404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FB7EA6B-1A87-46B6-BDBC-98082029F771}" vid="{D7C6037F-0C00-4580-87BB-BDFEDA1BD689}"/>
    </a:ext>
  </a:extLst>
</a:theme>
</file>

<file path=ppt/theme/theme2.xml><?xml version="1.0" encoding="utf-8"?>
<a:theme xmlns:a="http://schemas.openxmlformats.org/drawingml/2006/main" name="4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7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5_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xx ctcLink template" id="{6585913D-488E-4F43-AAA1-A35E430BEB2D}" vid="{F4392ADB-386A-4831-BC71-EC246D51CEFB}"/>
    </a:ext>
  </a:extLst>
</a:theme>
</file>

<file path=ppt/theme/theme5.xml><?xml version="1.0" encoding="utf-8"?>
<a:theme xmlns:a="http://schemas.openxmlformats.org/drawingml/2006/main" name="1_Presentation1">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881DDDD-9EC3-4EE7-9F44-24DC3DF1C0EA}" vid="{2156F432-8A47-4811-9DFA-BB3C2D16C619}"/>
    </a:ext>
  </a:extLst>
</a:theme>
</file>

<file path=ppt/theme/theme6.xml><?xml version="1.0" encoding="utf-8"?>
<a:theme xmlns:a="http://schemas.openxmlformats.org/drawingml/2006/main" name="ctcLink Powerpoint Templat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tcLink PowerPoint template-withblankslide" id="{9E170CF2-4B44-4251-AAC2-8262D2C1B5BE}" vid="{8BACAC9D-F4BA-465D-AF11-DCD48AB67000}"/>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Content_x0020_Owner xmlns="686bc730-dfb5-4557-ac43-64e2aeb71117">
      <UserInfo>
        <DisplayName>Katie Rose</DisplayName>
        <AccountId>178</AccountId>
        <AccountType/>
      </UserInfo>
    </Content_x0020_Owner>
    <IconOverlay xmlns="http://schemas.microsoft.com/sharepoint/v4" xsi:nil="true"/>
    <Menu_x0020_Group xmlns="686bc730-dfb5-4557-ac43-64e2aeb71117">Publications &amp; Printing</Menu_x0020_Group>
    <PublishingExpirationDate xmlns="http://schemas.microsoft.com/sharepoint/v3" xsi:nil="true"/>
    <PublishingStartDate xmlns="http://schemas.microsoft.com/sharepoint/v3" xsi:nil="true"/>
    <Category xmlns="686bc730-dfb5-4557-ac43-64e2aeb71117">SBCTC Templates</Category>
    <_dlc_DocId xmlns="dbb9891f-5342-44b3-9004-2472729e727f">Z7X6SQ3F62JH-64-58</_dlc_DocId>
    <_dlc_DocIdUrl xmlns="dbb9891f-5342-44b3-9004-2472729e727f">
      <Url>https://portal.sbctc.edu/sites/Intranet/publications/_layouts/15/DocIdRedir.aspx?ID=Z7X6SQ3F62JH-64-58</Url>
      <Description>Z7X6SQ3F62JH-64-58</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7301EAAAF5A9A14C98C32A8D7B77B290" ma:contentTypeVersion="4" ma:contentTypeDescription="Create a new document." ma:contentTypeScope="" ma:versionID="e364fc523c39ff84877964d62bb0c69e">
  <xsd:schema xmlns:xsd="http://www.w3.org/2001/XMLSchema" xmlns:xs="http://www.w3.org/2001/XMLSchema" xmlns:p="http://schemas.microsoft.com/office/2006/metadata/properties" xmlns:ns1="http://schemas.microsoft.com/sharepoint/v3" xmlns:ns2="686bc730-dfb5-4557-ac43-64e2aeb71117" xmlns:ns3="dbb9891f-5342-44b3-9004-2472729e727f" xmlns:ns4="http://schemas.microsoft.com/sharepoint/v4" targetNamespace="http://schemas.microsoft.com/office/2006/metadata/properties" ma:root="true" ma:fieldsID="b59568911a8627c463a330b5927c98aa" ns1:_="" ns2:_="" ns3:_="" ns4:_="">
    <xsd:import namespace="http://schemas.microsoft.com/sharepoint/v3"/>
    <xsd:import namespace="686bc730-dfb5-4557-ac43-64e2aeb71117"/>
    <xsd:import namespace="dbb9891f-5342-44b3-9004-2472729e727f"/>
    <xsd:import namespace="http://schemas.microsoft.com/sharepoint/v4"/>
    <xsd:element name="properties">
      <xsd:complexType>
        <xsd:sequence>
          <xsd:element name="documentManagement">
            <xsd:complexType>
              <xsd:all>
                <xsd:element ref="ns2:Menu_x0020_Group" minOccurs="0"/>
                <xsd:element ref="ns2:Category" minOccurs="0"/>
                <xsd:element ref="ns2:Content_x0020_Owner" minOccurs="0"/>
                <xsd:element ref="ns1:PublishingStartDate" minOccurs="0"/>
                <xsd:element ref="ns1:PublishingExpirationDate" minOccurs="0"/>
                <xsd:element ref="ns3:_dlc_DocId" minOccurs="0"/>
                <xsd:element ref="ns3:_dlc_DocIdUrl" minOccurs="0"/>
                <xsd:element ref="ns3:_dlc_DocIdPersistId"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internalName="PublishingStartDate">
      <xsd:simpleType>
        <xsd:restriction base="dms:Unknown"/>
      </xsd:simpleType>
    </xsd:element>
    <xsd:element name="PublishingExpirationDate" ma:index="12"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86bc730-dfb5-4557-ac43-64e2aeb71117" elementFormDefault="qualified">
    <xsd:import namespace="http://schemas.microsoft.com/office/2006/documentManagement/types"/>
    <xsd:import namespace="http://schemas.microsoft.com/office/infopath/2007/PartnerControls"/>
    <xsd:element name="Menu_x0020_Group" ma:index="2" nillable="true" ma:displayName="Menu Group" ma:default="Publications &amp; Printing" ma:format="Dropdown" ma:internalName="Menu_x0020_Group" ma:readOnly="false">
      <xsd:simpleType>
        <xsd:restriction base="dms:Choice">
          <xsd:enumeration value="Publications &amp; Printing"/>
        </xsd:restriction>
      </xsd:simpleType>
    </xsd:element>
    <xsd:element name="Category" ma:index="3" nillable="true" ma:displayName="Category" ma:format="Dropdown" ma:internalName="Category">
      <xsd:simpleType>
        <xsd:restriction base="dms:Choice">
          <xsd:enumeration value="Agency Issue Briefs"/>
          <xsd:enumeration value="Business Cards"/>
          <xsd:enumeration value="Name Badges"/>
          <xsd:enumeration value="Logos"/>
          <xsd:enumeration value="SBCTC Templates"/>
          <xsd:enumeration value="Style Guide"/>
        </xsd:restriction>
      </xsd:simpleType>
    </xsd:element>
    <xsd:element name="Content_x0020_Owner" ma:index="10" nillable="true" ma:displayName="Content Owner" ma:list="UserInfo" ma:SharePointGroup="0" ma:internalName="Content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bb9891f-5342-44b3-9004-2472729e727f"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6"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DCA586E-AEBD-4B20-9827-EAD32C0DDEE7}">
  <ds:schemaRefs>
    <ds:schemaRef ds:uri="http://schemas.openxmlformats.org/package/2006/metadata/core-properties"/>
    <ds:schemaRef ds:uri="http://purl.org/dc/dcmitype/"/>
    <ds:schemaRef ds:uri="http://schemas.microsoft.com/office/infopath/2007/PartnerControls"/>
    <ds:schemaRef ds:uri="http://purl.org/dc/elements/1.1/"/>
    <ds:schemaRef ds:uri="http://purl.org/dc/terms/"/>
    <ds:schemaRef ds:uri="686bc730-dfb5-4557-ac43-64e2aeb71117"/>
    <ds:schemaRef ds:uri="http://schemas.microsoft.com/sharepoint/v3"/>
    <ds:schemaRef ds:uri="http://schemas.microsoft.com/office/2006/documentManagement/types"/>
    <ds:schemaRef ds:uri="http://schemas.microsoft.com/sharepoint/v4"/>
    <ds:schemaRef ds:uri="dbb9891f-5342-44b3-9004-2472729e727f"/>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646ED858-9350-48FE-ADC8-EAAF6E362ED9}">
  <ds:schemaRefs>
    <ds:schemaRef ds:uri="http://schemas.microsoft.com/sharepoint/v3/contenttype/forms"/>
  </ds:schemaRefs>
</ds:datastoreItem>
</file>

<file path=customXml/itemProps3.xml><?xml version="1.0" encoding="utf-8"?>
<ds:datastoreItem xmlns:ds="http://schemas.openxmlformats.org/officeDocument/2006/customXml" ds:itemID="{CAEC5022-984A-475E-A75B-CDBC86707EBC}">
  <ds:schemaRefs>
    <ds:schemaRef ds:uri="http://schemas.microsoft.com/sharepoint/events"/>
  </ds:schemaRefs>
</ds:datastoreItem>
</file>

<file path=customXml/itemProps4.xml><?xml version="1.0" encoding="utf-8"?>
<ds:datastoreItem xmlns:ds="http://schemas.openxmlformats.org/officeDocument/2006/customXml" ds:itemID="{36A97EFB-51D6-4625-BC5B-9FEE34F7DB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86bc730-dfb5-4557-ac43-64e2aeb71117"/>
    <ds:schemaRef ds:uri="dbb9891f-5342-44b3-9004-2472729e727f"/>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ctcLink PowerPoint template</Template>
  <TotalTime>47442</TotalTime>
  <Words>3068</Words>
  <Application>Microsoft Office PowerPoint</Application>
  <PresentationFormat>On-screen Show (4:3)</PresentationFormat>
  <Paragraphs>614</Paragraphs>
  <Slides>22</Slides>
  <Notes>8</Notes>
  <HiddenSlides>0</HiddenSlides>
  <MMClips>0</MMClips>
  <ScaleCrop>false</ScaleCrop>
  <HeadingPairs>
    <vt:vector size="6" baseType="variant">
      <vt:variant>
        <vt:lpstr>Fonts Used</vt:lpstr>
      </vt:variant>
      <vt:variant>
        <vt:i4>9</vt:i4>
      </vt:variant>
      <vt:variant>
        <vt:lpstr>Theme</vt:lpstr>
      </vt:variant>
      <vt:variant>
        <vt:i4>6</vt:i4>
      </vt:variant>
      <vt:variant>
        <vt:lpstr>Slide Titles</vt:lpstr>
      </vt:variant>
      <vt:variant>
        <vt:i4>22</vt:i4>
      </vt:variant>
    </vt:vector>
  </HeadingPairs>
  <TitlesOfParts>
    <vt:vector size="37" baseType="lpstr">
      <vt:lpstr>Arial</vt:lpstr>
      <vt:lpstr>Calibri</vt:lpstr>
      <vt:lpstr>Calibri Light</vt:lpstr>
      <vt:lpstr>Franklin Gothic Book</vt:lpstr>
      <vt:lpstr>Franklin Gothic Demi</vt:lpstr>
      <vt:lpstr>Franklin Gothic Medium</vt:lpstr>
      <vt:lpstr>Symbol</vt:lpstr>
      <vt:lpstr>Times New Roman</vt:lpstr>
      <vt:lpstr>Wingdings</vt:lpstr>
      <vt:lpstr>Office Theme</vt:lpstr>
      <vt:lpstr>4_Office Theme</vt:lpstr>
      <vt:lpstr>7_Office Theme</vt:lpstr>
      <vt:lpstr>5_Office Theme</vt:lpstr>
      <vt:lpstr>1_Presentation1</vt:lpstr>
      <vt:lpstr>ctcLink Powerpoint Template</vt:lpstr>
      <vt:lpstr>ctcLink Project Update Washington State Student Services Commission</vt:lpstr>
      <vt:lpstr>governance</vt:lpstr>
      <vt:lpstr>ctcLink Governance Responsibilities</vt:lpstr>
      <vt:lpstr>Ctclink quality gates &amp; milestones</vt:lpstr>
      <vt:lpstr>Deployment groups &amp; timeline</vt:lpstr>
      <vt:lpstr>Ctclink Remediation status</vt:lpstr>
      <vt:lpstr>Pilot remediation overview &amp; status</vt:lpstr>
      <vt:lpstr>PowerPoint Presentation</vt:lpstr>
      <vt:lpstr>Accessibility Testing Scope</vt:lpstr>
      <vt:lpstr>Student Self Service Scripts</vt:lpstr>
      <vt:lpstr>Employee Self Service Scripts - Finance</vt:lpstr>
      <vt:lpstr>Employee Self Service Scripts - HCM</vt:lpstr>
      <vt:lpstr>Accessibility findings – severity </vt:lpstr>
      <vt:lpstr>Phase 1 – Test Execution Findings</vt:lpstr>
      <vt:lpstr>Accessibility Testing Next Steps</vt:lpstr>
      <vt:lpstr>Continuing Education - CampusCE Progress</vt:lpstr>
      <vt:lpstr>PowerPoint Presentation</vt:lpstr>
      <vt:lpstr>PowerPoint Presentation</vt:lpstr>
      <vt:lpstr>PowerPoint Presentation</vt:lpstr>
      <vt:lpstr>Dg6 Status</vt:lpstr>
      <vt:lpstr>ctcLink Quality Assurance Scorecard - Moran Technology Consulting , November 2018</vt:lpstr>
      <vt:lpstr>Questions &amp; WRAP-UP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ctcLink Executive Leadership Committee, April 23, 2019</dc:title>
  <dc:creator>Janelle Runyon</dc:creator>
  <cp:lastModifiedBy>Christy Campbell</cp:lastModifiedBy>
  <cp:revision>400</cp:revision>
  <cp:lastPrinted>2019-03-19T21:42:30Z</cp:lastPrinted>
  <dcterms:created xsi:type="dcterms:W3CDTF">2018-05-14T23:14:43Z</dcterms:created>
  <dcterms:modified xsi:type="dcterms:W3CDTF">2019-10-11T03:33:50Z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f7c41efa-16a6-4d48-82ec-ec2c3f4609a4</vt:lpwstr>
  </property>
</Properties>
</file>