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8" r:id="rId3"/>
    <p:sldId id="267" r:id="rId4"/>
    <p:sldId id="269" r:id="rId5"/>
    <p:sldId id="271" r:id="rId6"/>
    <p:sldId id="272" r:id="rId7"/>
    <p:sldId id="273" r:id="rId8"/>
    <p:sldId id="257" r:id="rId9"/>
    <p:sldId id="258" r:id="rId10"/>
    <p:sldId id="259" r:id="rId11"/>
    <p:sldId id="260" r:id="rId12"/>
    <p:sldId id="261" r:id="rId13"/>
    <p:sldId id="262" r:id="rId14"/>
    <p:sldId id="264" r:id="rId15"/>
    <p:sldId id="2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5D591D-74E1-41CB-8348-1AA83E4C0981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358101-3CE4-42B2-A2CB-B98F69EFFF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A0527-9E6E-452C-8F38-4BD710E53A16}" type="datetimeFigureOut">
              <a:rPr lang="en-US" smtClean="0"/>
              <a:pPr/>
              <a:t>4/30/2019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851648" cy="1752600"/>
          </a:xfrm>
        </p:spPr>
        <p:txBody>
          <a:bodyPr/>
          <a:lstStyle/>
          <a:p>
            <a:pPr algn="ctr"/>
            <a:r>
              <a:rPr lang="en-US" dirty="0" smtClean="0"/>
              <a:t>WSSSC Spring Meeting</a:t>
            </a:r>
            <a:br>
              <a:rPr lang="en-US" dirty="0" smtClean="0"/>
            </a:br>
            <a:r>
              <a:rPr lang="en-US" dirty="0" smtClean="0"/>
              <a:t>May 2,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Derek Edwards, Senior </a:t>
            </a:r>
            <a:r>
              <a:rPr lang="en-US" dirty="0" smtClean="0"/>
              <a:t>Counsel</a:t>
            </a:r>
          </a:p>
          <a:p>
            <a:pPr algn="ctr"/>
            <a:r>
              <a:rPr lang="en-US" dirty="0" smtClean="0"/>
              <a:t>Education Division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 descr="Think-It™: DP Faces the Cold, Hard Tru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52400"/>
            <a:ext cx="1600200" cy="187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8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Otherwise Qualified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determining the student is “otherwise qualified,” the college may inquire into applicant’s criminal history for:</a:t>
            </a:r>
          </a:p>
          <a:p>
            <a:pPr marL="514350" indent="-514350">
              <a:buAutoNum type="arabicPeriod"/>
            </a:pPr>
            <a:r>
              <a:rPr lang="en-US" dirty="0"/>
              <a:t>Purposes of admission to college or campus residency, </a:t>
            </a:r>
          </a:p>
          <a:p>
            <a:pPr marL="514350" indent="-514350">
              <a:buAutoNum type="arabicPeriod"/>
            </a:pPr>
            <a:r>
              <a:rPr lang="en-US" dirty="0"/>
              <a:t>Offering counseling or </a:t>
            </a:r>
            <a:r>
              <a:rPr lang="en-US" dirty="0" smtClean="0"/>
              <a:t>services to help rehabilitate or educate the student on barriers a criminal history may present</a:t>
            </a:r>
          </a:p>
          <a:p>
            <a:r>
              <a:rPr lang="en-US" dirty="0" smtClean="0"/>
              <a:t>After inquiring or obtaining a criminal history, a college may not automatically or unreasonably deny admission or restrict access to campus residency.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5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Mini-Policies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public college or university must develop a process to determine if there is a relationship between a student’s criminal history and</a:t>
            </a:r>
          </a:p>
          <a:p>
            <a:r>
              <a:rPr lang="en-US" dirty="0" smtClean="0"/>
              <a:t>1. Specific academic programs (e.g. allied health programs)</a:t>
            </a:r>
          </a:p>
          <a:p>
            <a:r>
              <a:rPr lang="en-US" dirty="0" smtClean="0"/>
              <a:t>2. campus residency</a:t>
            </a:r>
          </a:p>
          <a:p>
            <a:r>
              <a:rPr lang="en-US" dirty="0" smtClean="0"/>
              <a:t>Factors to consider: Age of student at time of criminal history</a:t>
            </a:r>
          </a:p>
          <a:p>
            <a:r>
              <a:rPr lang="en-US" dirty="0" smtClean="0"/>
              <a:t>Time that has elapsed</a:t>
            </a:r>
          </a:p>
          <a:p>
            <a:r>
              <a:rPr lang="en-US" dirty="0" smtClean="0"/>
              <a:t>Nature of criminal history, including violent or sex offenses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9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Initiative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Amends I-200 in RCW 49.60.400</a:t>
            </a:r>
          </a:p>
          <a:p>
            <a:r>
              <a:rPr lang="en-US" dirty="0" smtClean="0"/>
              <a:t>I-200 prohibits discrimination or preferences in hiring, contracting, or admissions for:</a:t>
            </a:r>
          </a:p>
          <a:p>
            <a:r>
              <a:rPr lang="en-US" dirty="0" smtClean="0"/>
              <a:t>Race, sex, color, ethnicity, national origin</a:t>
            </a:r>
          </a:p>
          <a:p>
            <a:r>
              <a:rPr lang="en-US" dirty="0" smtClean="0"/>
              <a:t>I-1000 adds age, sexual orientation, disability, veterans</a:t>
            </a:r>
          </a:p>
          <a:p>
            <a:r>
              <a:rPr lang="en-US" dirty="0" smtClean="0"/>
              <a:t>Keeps the existing exception for federal contracts and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3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Preferences Still Prohibited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Protected status defined as the “sole qualifying factor to select a lesser qualified candidate over a more qualified candidate.”</a:t>
            </a:r>
          </a:p>
          <a:p>
            <a:r>
              <a:rPr lang="en-US" dirty="0" smtClean="0"/>
              <a:t>Continues to prohibits quotas and set-asides (</a:t>
            </a:r>
            <a:r>
              <a:rPr lang="en-US" i="1" dirty="0" smtClean="0"/>
              <a:t>Univ. of Cal v. Bakke</a:t>
            </a:r>
            <a:r>
              <a:rPr lang="en-US" dirty="0" smtClean="0"/>
              <a:t>, </a:t>
            </a:r>
            <a:r>
              <a:rPr lang="en-US" dirty="0"/>
              <a:t>438 U.S. 265 (</a:t>
            </a:r>
            <a:r>
              <a:rPr lang="en-US" dirty="0" smtClean="0"/>
              <a:t>1978) (Equal Protection Clause)</a:t>
            </a:r>
          </a:p>
          <a:p>
            <a:r>
              <a:rPr lang="en-US" dirty="0" smtClean="0"/>
              <a:t>Does not prohibit neutral policies or actions that do not grant a preference.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I-1000 does not prohibit remedying past discrimination or underrepresentation of disadvantaged groups </a:t>
            </a:r>
            <a:r>
              <a:rPr lang="en-US" b="1" dirty="0" smtClean="0"/>
              <a:t>if documented by the a valid disparity study</a:t>
            </a:r>
            <a:r>
              <a:rPr lang="en-US" dirty="0" smtClean="0"/>
              <a:t> or by court order.</a:t>
            </a:r>
          </a:p>
          <a:p>
            <a:r>
              <a:rPr lang="en-US" dirty="0" smtClean="0"/>
              <a:t>Codifies existing practices related to outreach, recruitment, retention, intervention, goals, holistic approaches, insufficient application pools.</a:t>
            </a:r>
          </a:p>
        </p:txBody>
      </p:sp>
    </p:spTree>
    <p:extLst>
      <p:ext uri="{BB962C8B-B14F-4D97-AF65-F5344CB8AC3E}">
        <p14:creationId xmlns:p14="http://schemas.microsoft.com/office/powerpoint/2010/main" val="219367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I-1000 Affirmative Action Plans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VII and Equal Protection Clause analysis</a:t>
            </a:r>
          </a:p>
          <a:p>
            <a:r>
              <a:rPr lang="en-US" dirty="0"/>
              <a:t>Equal Protection (race) in higher education – compelling, narrowly tailored, strict scrutiny. </a:t>
            </a:r>
            <a:r>
              <a:rPr lang="en-US" dirty="0" smtClean="0"/>
              <a:t> </a:t>
            </a:r>
            <a:r>
              <a:rPr lang="en-US" i="1" dirty="0" smtClean="0"/>
              <a:t>Smith v. UW; Fisher v. Univ. of Texas </a:t>
            </a:r>
            <a:r>
              <a:rPr lang="en-US" dirty="0" smtClean="0"/>
              <a:t>(college admissions)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dirty="0"/>
              <a:t>Gender-conscious subject to intermediate </a:t>
            </a:r>
            <a:r>
              <a:rPr lang="en-US" dirty="0" smtClean="0"/>
              <a:t>scrutiny related to important government interests (OWMBA)</a:t>
            </a:r>
          </a:p>
          <a:p>
            <a:r>
              <a:rPr lang="en-US" dirty="0" smtClean="0"/>
              <a:t>Age, disability, and veteran status plans subject to a rational basis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4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 IX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 about status of training on the new Title IX rules</a:t>
            </a:r>
          </a:p>
          <a:p>
            <a:r>
              <a:rPr lang="en-US" dirty="0" smtClean="0"/>
              <a:t>Rules not published and over 100,000 comments</a:t>
            </a:r>
          </a:p>
          <a:p>
            <a:r>
              <a:rPr lang="en-US" dirty="0" smtClean="0"/>
              <a:t>Aimed </a:t>
            </a:r>
            <a:r>
              <a:rPr lang="en-US" dirty="0"/>
              <a:t>more at due </a:t>
            </a:r>
            <a:r>
              <a:rPr lang="en-US" dirty="0" smtClean="0"/>
              <a:t>process and “fundamental fairness” </a:t>
            </a:r>
            <a:r>
              <a:rPr lang="en-US" dirty="0"/>
              <a:t>than </a:t>
            </a:r>
            <a:r>
              <a:rPr lang="en-US" dirty="0" smtClean="0"/>
              <a:t>prevention</a:t>
            </a:r>
          </a:p>
          <a:p>
            <a:r>
              <a:rPr lang="en-US" dirty="0" smtClean="0"/>
              <a:t>State legislature convened a task force to make recommendations on the rescinded guidance.</a:t>
            </a:r>
          </a:p>
          <a:p>
            <a:r>
              <a:rPr lang="en-US" dirty="0" smtClean="0"/>
              <a:t>Single investigator method does not work under the APA, so I do not anticipate much of a change.</a:t>
            </a:r>
          </a:p>
          <a:p>
            <a:r>
              <a:rPr lang="en-US" dirty="0" smtClean="0"/>
              <a:t>Training of new employees and students was under rescinded 2014 Q&amp;A – Risk management </a:t>
            </a:r>
            <a:r>
              <a:rPr lang="en-US" dirty="0"/>
              <a:t>t</a:t>
            </a:r>
            <a:r>
              <a:rPr lang="en-US" dirty="0" smtClean="0"/>
              <a:t>ool to mitigate against deliberate indifference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2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Title I – Accommodation Process</a:t>
            </a:r>
          </a:p>
          <a:p>
            <a:r>
              <a:rPr lang="en-US" dirty="0" smtClean="0"/>
              <a:t>Title II &amp; WLAD: </a:t>
            </a:r>
            <a:r>
              <a:rPr lang="en-US" i="1" dirty="0"/>
              <a:t>Service animal</a:t>
            </a:r>
            <a:r>
              <a:rPr lang="en-US" dirty="0"/>
              <a:t> means any dog </a:t>
            </a:r>
            <a:r>
              <a:rPr lang="en-US" dirty="0" smtClean="0"/>
              <a:t>[or miniature horse] that </a:t>
            </a:r>
            <a:r>
              <a:rPr lang="en-US" dirty="0"/>
              <a:t>is individually trained to do work or perform tasks for the benefit of an </a:t>
            </a:r>
            <a:r>
              <a:rPr lang="en-US" dirty="0" smtClean="0"/>
              <a:t>individual with a disability, </a:t>
            </a:r>
            <a:r>
              <a:rPr lang="en-US" dirty="0"/>
              <a:t>including a physical, sensory, psychiatric, intellectual, or other </a:t>
            </a:r>
            <a:r>
              <a:rPr lang="en-US" dirty="0" smtClean="0"/>
              <a:t>mental </a:t>
            </a:r>
            <a:r>
              <a:rPr lang="en-US" dirty="0"/>
              <a:t>disability. </a:t>
            </a:r>
            <a:r>
              <a:rPr lang="en-US" dirty="0" smtClean="0"/>
              <a:t>28 C.F.R</a:t>
            </a:r>
            <a:r>
              <a:rPr lang="en-US" dirty="0"/>
              <a:t>. § </a:t>
            </a:r>
            <a:r>
              <a:rPr lang="en-US" dirty="0" smtClean="0"/>
              <a:t>35.104, .136</a:t>
            </a:r>
            <a:r>
              <a:rPr lang="en-US" dirty="0"/>
              <a:t>, RCW 49.60.040(24</a:t>
            </a:r>
            <a:r>
              <a:rPr lang="en-US" dirty="0" smtClean="0"/>
              <a:t>).</a:t>
            </a:r>
          </a:p>
          <a:p>
            <a:r>
              <a:rPr lang="en-US" dirty="0"/>
              <a:t>Is the </a:t>
            </a:r>
            <a:r>
              <a:rPr lang="en-US" dirty="0" smtClean="0"/>
              <a:t>service animal required </a:t>
            </a:r>
            <a:r>
              <a:rPr lang="en-US" dirty="0"/>
              <a:t>because of a disability and </a:t>
            </a:r>
          </a:p>
          <a:p>
            <a:r>
              <a:rPr lang="en-US" dirty="0"/>
              <a:t>What work or task is it trained to </a:t>
            </a:r>
            <a:r>
              <a:rPr lang="en-US" dirty="0" smtClean="0"/>
              <a:t>perform? </a:t>
            </a:r>
          </a:p>
          <a:p>
            <a:r>
              <a:rPr lang="en-US" dirty="0"/>
              <a:t>A public entity </a:t>
            </a:r>
            <a:r>
              <a:rPr lang="en-US" u="sng" dirty="0"/>
              <a:t>shall not require documentation</a:t>
            </a:r>
            <a:r>
              <a:rPr lang="en-US" dirty="0"/>
              <a:t>, such as proof that the animal has been certified, trained, or licensed as a service animal. </a:t>
            </a:r>
            <a:endParaRPr lang="en-US" dirty="0" smtClean="0"/>
          </a:p>
          <a:p>
            <a:r>
              <a:rPr lang="en-US" dirty="0"/>
              <a:t>May exclude if not trained (barks, jumps, not housebroken</a:t>
            </a:r>
            <a:r>
              <a:rPr lang="en-US" dirty="0" smtClean="0"/>
              <a:t>). 28 C.F.R. </a:t>
            </a:r>
            <a:r>
              <a:rPr lang="en-US" dirty="0"/>
              <a:t>§ </a:t>
            </a:r>
            <a:r>
              <a:rPr lang="en-US" dirty="0" smtClean="0"/>
              <a:t>35.136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2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Service Animals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(g)</a:t>
            </a:r>
            <a:r>
              <a:rPr lang="en-US" b="1" i="1" dirty="0"/>
              <a:t>Access to areas of a public entity.</a:t>
            </a:r>
            <a:r>
              <a:rPr lang="en-US" dirty="0"/>
              <a:t> Individuals with disabilities shall be permitted to be accompanied by </a:t>
            </a:r>
            <a:r>
              <a:rPr lang="en-US" dirty="0" smtClean="0"/>
              <a:t>their service animals in </a:t>
            </a:r>
            <a:r>
              <a:rPr lang="en-US" dirty="0"/>
              <a:t>all areas of a </a:t>
            </a:r>
            <a:r>
              <a:rPr lang="en-US" dirty="0" smtClean="0"/>
              <a:t>public entity’s facilities </a:t>
            </a:r>
            <a:r>
              <a:rPr lang="en-US" dirty="0"/>
              <a:t>where members of the public, </a:t>
            </a:r>
            <a:r>
              <a:rPr lang="en-US" b="1" dirty="0"/>
              <a:t>participants in services, programs or activities, or invitees, as relevant, are allowed to go</a:t>
            </a:r>
            <a:r>
              <a:rPr lang="en-US" b="1" dirty="0" smtClean="0"/>
              <a:t>. </a:t>
            </a:r>
            <a:r>
              <a:rPr lang="en-US" dirty="0"/>
              <a:t>28 CFR § </a:t>
            </a:r>
            <a:r>
              <a:rPr lang="en-US" dirty="0" smtClean="0"/>
              <a:t>35.136(g)</a:t>
            </a:r>
          </a:p>
          <a:p>
            <a:r>
              <a:rPr lang="en-US" dirty="0" smtClean="0"/>
              <a:t>OCR 2012 Resolution with Vermont Community College:  Cannot require medical documentation of student</a:t>
            </a:r>
          </a:p>
          <a:p>
            <a:r>
              <a:rPr lang="en-US" dirty="0" smtClean="0"/>
              <a:t>May </a:t>
            </a:r>
            <a:r>
              <a:rPr lang="en-US" i="1" dirty="0" smtClean="0"/>
              <a:t>encourage </a:t>
            </a:r>
            <a:r>
              <a:rPr lang="en-US" dirty="0" smtClean="0"/>
              <a:t>students to use DSS but cannot require medical documentation or interactive dialogue</a:t>
            </a:r>
          </a:p>
          <a:p>
            <a:r>
              <a:rPr lang="en-US" dirty="0" smtClean="0"/>
              <a:t>Section 504 (accommodation) vs. ADA Title II\WLAD requirements for all public places of accommodation.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0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 Accommodations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Duty to accommodate only applies to enrolled students 34 C.F.R. §§ 104.43 &amp; .44.</a:t>
            </a:r>
          </a:p>
          <a:p>
            <a:r>
              <a:rPr lang="en-US" dirty="0" smtClean="0"/>
              <a:t>Various models: Running Start, Tech Prep, Advanced Placement and International </a:t>
            </a:r>
            <a:r>
              <a:rPr lang="en-US" dirty="0"/>
              <a:t>B</a:t>
            </a:r>
            <a:r>
              <a:rPr lang="en-US" dirty="0" smtClean="0"/>
              <a:t>accalaureate, Cambridge standardized exams.</a:t>
            </a:r>
          </a:p>
          <a:p>
            <a:r>
              <a:rPr lang="en-US" dirty="0" smtClean="0"/>
              <a:t>College in the high school is governed by an interlocal agreement between the school and college. WAC 392-725-050</a:t>
            </a:r>
          </a:p>
          <a:p>
            <a:r>
              <a:rPr lang="en-US" dirty="0" smtClean="0"/>
              <a:t>IDEA only applies to the school districts that receive special education funding.</a:t>
            </a:r>
          </a:p>
        </p:txBody>
      </p:sp>
    </p:spTree>
    <p:extLst>
      <p:ext uri="{BB962C8B-B14F-4D97-AF65-F5344CB8AC3E}">
        <p14:creationId xmlns:p14="http://schemas.microsoft.com/office/powerpoint/2010/main" val="205568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FERPA Breaches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Colleges must report FERPA data breaches with 24 hours:</a:t>
            </a:r>
          </a:p>
          <a:p>
            <a:r>
              <a:rPr lang="en-US" dirty="0" smtClean="0"/>
              <a:t>via </a:t>
            </a:r>
            <a:r>
              <a:rPr lang="en-US" dirty="0"/>
              <a:t>email </a:t>
            </a:r>
            <a:r>
              <a:rPr lang="en-US" b="1" dirty="0"/>
              <a:t>cpssaig@ed.gov,</a:t>
            </a:r>
          </a:p>
          <a:p>
            <a:r>
              <a:rPr lang="en-US" b="1" dirty="0"/>
              <a:t>FSASchoolCyberSafety@ed.gov</a:t>
            </a:r>
          </a:p>
          <a:p>
            <a:r>
              <a:rPr lang="en-US" dirty="0"/>
              <a:t>or call </a:t>
            </a:r>
            <a:r>
              <a:rPr lang="en-US" b="1" dirty="0" smtClean="0"/>
              <a:t>202-245-6550</a:t>
            </a:r>
            <a:endParaRPr lang="en-US" dirty="0"/>
          </a:p>
          <a:p>
            <a:r>
              <a:rPr lang="en-US" dirty="0" smtClean="0"/>
              <a:t>GLBA </a:t>
            </a:r>
            <a:r>
              <a:rPr lang="en-US" dirty="0"/>
              <a:t>audits of institutions of higher education </a:t>
            </a:r>
            <a:r>
              <a:rPr lang="en-US" dirty="0" smtClean="0"/>
              <a:t>will begin </a:t>
            </a:r>
            <a:r>
              <a:rPr lang="en-US" dirty="0"/>
              <a:t>in 2018, with fines consistent with Clery amounts (up </a:t>
            </a:r>
            <a:r>
              <a:rPr lang="en-US" dirty="0" smtClean="0"/>
              <a:t>to   $ 55,907 </a:t>
            </a:r>
            <a:r>
              <a:rPr lang="en-US" dirty="0"/>
              <a:t>for </a:t>
            </a:r>
            <a:r>
              <a:rPr lang="en-US" dirty="0" smtClean="0"/>
              <a:t>each violation).</a:t>
            </a:r>
          </a:p>
          <a:p>
            <a:r>
              <a:rPr lang="en-US" dirty="0" smtClean="0"/>
              <a:t>2018 DOE Significant Guidance:  Renewed interest in protecting student records: Enforcement and/or assistance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Drug-Free Schools and Communities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Annual Notification of standards of conduct, sanctions, campus policy, health risks, treatment (email and link)</a:t>
            </a:r>
          </a:p>
          <a:p>
            <a:r>
              <a:rPr lang="en-US" b="1" dirty="0" smtClean="0"/>
              <a:t>Biennial review of the program’s effectiveness</a:t>
            </a:r>
          </a:p>
          <a:p>
            <a:r>
              <a:rPr lang="en-US" dirty="0" smtClean="0"/>
              <a:t>Both deterrence and assistance</a:t>
            </a:r>
          </a:p>
          <a:p>
            <a:r>
              <a:rPr lang="en-US" dirty="0" smtClean="0"/>
              <a:t>Annual certification of compliance (part of Program Participation Agreement for financial aid)</a:t>
            </a:r>
          </a:p>
          <a:p>
            <a:r>
              <a:rPr lang="en-US" dirty="0" smtClean="0"/>
              <a:t> Fines of up to $55,907 as of 2018.</a:t>
            </a:r>
          </a:p>
          <a:p>
            <a:r>
              <a:rPr lang="en-US" dirty="0" smtClean="0"/>
              <a:t>As of 2015 only 54% of institutions in compliance</a:t>
            </a:r>
          </a:p>
          <a:p>
            <a:r>
              <a:rPr lang="en-US" dirty="0" smtClean="0"/>
              <a:t>In 2017 DOE issued $190,000 fines for 9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2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Washington Fair Chance to Education Act – RCW 28B.160 (2018)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Admissions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Third-Party Admissions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Student Housing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Mini-policies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4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Colleges may not inquire about student applicants’ criminal history on initial applications</a:t>
            </a:r>
          </a:p>
          <a:p>
            <a:r>
              <a:rPr lang="en-US" dirty="0" smtClean="0"/>
              <a:t>Exception for third party applications if institution puts a disclaimer on website. </a:t>
            </a:r>
          </a:p>
          <a:p>
            <a:r>
              <a:rPr lang="en-US" dirty="0" smtClean="0"/>
              <a:t>Example: Coalition For College Access</a:t>
            </a:r>
          </a:p>
        </p:txBody>
      </p:sp>
    </p:spTree>
    <p:extLst>
      <p:ext uri="{BB962C8B-B14F-4D97-AF65-F5344CB8AC3E}">
        <p14:creationId xmlns:p14="http://schemas.microsoft.com/office/powerpoint/2010/main" val="2866827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1745</TotalTime>
  <Words>762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Wingdings 2</vt:lpstr>
      <vt:lpstr>Flow</vt:lpstr>
      <vt:lpstr>WSSSC Spring Meeting May 2, 2019</vt:lpstr>
      <vt:lpstr>Title IX Status</vt:lpstr>
      <vt:lpstr>Service Animals</vt:lpstr>
      <vt:lpstr>Service Animals (cont.)</vt:lpstr>
      <vt:lpstr>Dual Credit Accommodations </vt:lpstr>
      <vt:lpstr>FERPA Breaches</vt:lpstr>
      <vt:lpstr>Drug-Free Schools and Communities Act</vt:lpstr>
      <vt:lpstr>Washington Fair Chance to Education Act – RCW 28B.160 (2018)</vt:lpstr>
      <vt:lpstr>Admissions </vt:lpstr>
      <vt:lpstr>Otherwise Qualified</vt:lpstr>
      <vt:lpstr>Mini-Policies</vt:lpstr>
      <vt:lpstr>Initiative 1000</vt:lpstr>
      <vt:lpstr>Preferences Still Prohibited</vt:lpstr>
      <vt:lpstr>Affirmative Action</vt:lpstr>
      <vt:lpstr>I-1000 Affirmative Action Plans </vt:lpstr>
    </vt:vector>
  </TitlesOfParts>
  <Company>Office of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Accessibility Requirements for Public Agencies</dc:title>
  <dc:creator>Derek Edwards</dc:creator>
  <cp:lastModifiedBy>Edwards, Derek (ATG)</cp:lastModifiedBy>
  <cp:revision>92</cp:revision>
  <cp:lastPrinted>2019-04-30T18:22:06Z</cp:lastPrinted>
  <dcterms:created xsi:type="dcterms:W3CDTF">2011-07-13T22:56:28Z</dcterms:created>
  <dcterms:modified xsi:type="dcterms:W3CDTF">2019-04-30T18:30:06Z</dcterms:modified>
</cp:coreProperties>
</file>