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4.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5.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 id="2147483712" r:id="rId6"/>
    <p:sldMasterId id="2147483763" r:id="rId7"/>
    <p:sldMasterId id="2147483779" r:id="rId8"/>
    <p:sldMasterId id="2147483794" r:id="rId9"/>
    <p:sldMasterId id="2147483807" r:id="rId10"/>
  </p:sldMasterIdLst>
  <p:notesMasterIdLst>
    <p:notesMasterId r:id="rId27"/>
  </p:notesMasterIdLst>
  <p:handoutMasterIdLst>
    <p:handoutMasterId r:id="rId28"/>
  </p:handoutMasterIdLst>
  <p:sldIdLst>
    <p:sldId id="291" r:id="rId11"/>
    <p:sldId id="432" r:id="rId12"/>
    <p:sldId id="373" r:id="rId13"/>
    <p:sldId id="433" r:id="rId14"/>
    <p:sldId id="456" r:id="rId15"/>
    <p:sldId id="459" r:id="rId16"/>
    <p:sldId id="460" r:id="rId17"/>
    <p:sldId id="468" r:id="rId18"/>
    <p:sldId id="457" r:id="rId19"/>
    <p:sldId id="467" r:id="rId20"/>
    <p:sldId id="458" r:id="rId21"/>
    <p:sldId id="455" r:id="rId22"/>
    <p:sldId id="466" r:id="rId23"/>
    <p:sldId id="271" r:id="rId24"/>
    <p:sldId id="465" r:id="rId25"/>
    <p:sldId id="447" r:id="rId2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Campbell" initials="CC" lastIdx="2" clrIdx="0">
    <p:extLst>
      <p:ext uri="{19B8F6BF-5375-455C-9EA6-DF929625EA0E}">
        <p15:presenceInfo xmlns:p15="http://schemas.microsoft.com/office/powerpoint/2012/main" userId="S-1-5-21-2162954678-3364338229-3037977907-85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00000"/>
    <a:srgbClr val="00CCFF"/>
    <a:srgbClr val="00C0BC"/>
    <a:srgbClr val="009999"/>
    <a:srgbClr val="0D71A3"/>
    <a:srgbClr val="097964"/>
    <a:srgbClr val="9999FF"/>
    <a:srgbClr val="9966FF"/>
    <a:srgbClr val="0EB7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5" autoAdjust="0"/>
    <p:restoredTop sz="94035" autoAdjust="0"/>
  </p:normalViewPr>
  <p:slideViewPr>
    <p:cSldViewPr snapToGrid="0">
      <p:cViewPr varScale="1">
        <p:scale>
          <a:sx n="95" d="100"/>
          <a:sy n="95" d="100"/>
        </p:scale>
        <p:origin x="1170" y="90"/>
      </p:cViewPr>
      <p:guideLst/>
    </p:cSldViewPr>
  </p:slideViewPr>
  <p:notesTextViewPr>
    <p:cViewPr>
      <p:scale>
        <a:sx n="3" d="2"/>
        <a:sy n="3" d="2"/>
      </p:scale>
      <p:origin x="0" y="0"/>
    </p:cViewPr>
  </p:notesTextViewPr>
  <p:sorterViewPr>
    <p:cViewPr>
      <p:scale>
        <a:sx n="100" d="100"/>
        <a:sy n="100" d="100"/>
      </p:scale>
      <p:origin x="0" y="-1324"/>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handoutMaster" Target="handoutMasters/handoutMaster1.xml"/><Relationship Id="rId10" Type="http://schemas.openxmlformats.org/officeDocument/2006/relationships/slideMaster" Target="slideMasters/slideMaster6.xml"/><Relationship Id="rId19" Type="http://schemas.openxmlformats.org/officeDocument/2006/relationships/slide" Target="slides/slide9.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Master" Target="slideMasters/slideMaster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101847-1232-4FC3-9F06-B297D4DADA08}" type="doc">
      <dgm:prSet loTypeId="urn:microsoft.com/office/officeart/2005/8/layout/cycle4" loCatId="relationship" qsTypeId="urn:microsoft.com/office/officeart/2005/8/quickstyle/simple1" qsCatId="simple" csTypeId="urn:microsoft.com/office/officeart/2005/8/colors/colorful1" csCatId="colorful" phldr="1"/>
      <dgm:spPr/>
      <dgm:t>
        <a:bodyPr/>
        <a:lstStyle/>
        <a:p>
          <a:endParaRPr lang="en-US"/>
        </a:p>
      </dgm:t>
    </dgm:pt>
    <dgm:pt modelId="{2DC201D8-25F4-4806-92FF-FDBDE6C942BA}">
      <dgm:prSet phldrT="[Text]" custT="1"/>
      <dgm:spPr/>
      <dgm:t>
        <a:bodyPr anchor="ctr" anchorCtr="0"/>
        <a:lstStyle/>
        <a:p>
          <a:r>
            <a:rPr lang="en-US" sz="2000" dirty="0">
              <a:solidFill>
                <a:srgbClr val="000000"/>
              </a:solidFill>
              <a:latin typeface="+mj-lt"/>
            </a:rPr>
            <a:t>Campus Solutions</a:t>
          </a:r>
        </a:p>
      </dgm:t>
    </dgm:pt>
    <dgm:pt modelId="{2E74AEB2-F150-481E-9FE6-903EC95480F0}" type="parTrans" cxnId="{1E2A1E2F-0E4E-4F0E-B283-B1818D1DC714}">
      <dgm:prSet/>
      <dgm:spPr/>
      <dgm:t>
        <a:bodyPr/>
        <a:lstStyle/>
        <a:p>
          <a:endParaRPr lang="en-US"/>
        </a:p>
      </dgm:t>
    </dgm:pt>
    <dgm:pt modelId="{4778F23D-A158-49B8-BD9B-BF5BEC0469A4}" type="sibTrans" cxnId="{1E2A1E2F-0E4E-4F0E-B283-B1818D1DC714}">
      <dgm:prSet/>
      <dgm:spPr/>
      <dgm:t>
        <a:bodyPr/>
        <a:lstStyle/>
        <a:p>
          <a:endParaRPr lang="en-US"/>
        </a:p>
      </dgm:t>
    </dgm:pt>
    <dgm:pt modelId="{CF65F84A-84F8-4768-921B-ED542D8A300A}">
      <dgm:prSet phldrT="[Text]" custT="1"/>
      <dgm:spPr/>
      <dgm:t>
        <a:bodyPr lIns="0" rIns="45720" anchor="ctr" anchorCtr="0"/>
        <a:lstStyle/>
        <a:p>
          <a:pPr algn="ctr"/>
          <a:r>
            <a:rPr lang="en-US" sz="2000" dirty="0">
              <a:solidFill>
                <a:srgbClr val="000000"/>
              </a:solidFill>
              <a:latin typeface="+mj-lt"/>
            </a:rPr>
            <a:t>Human Capital   Management</a:t>
          </a:r>
        </a:p>
      </dgm:t>
    </dgm:pt>
    <dgm:pt modelId="{2D9D9D75-F053-498F-8B19-CC9CB5860BF7}" type="parTrans" cxnId="{FB07BC45-68BE-4922-BF2F-BEDA5E26D3AA}">
      <dgm:prSet/>
      <dgm:spPr/>
      <dgm:t>
        <a:bodyPr/>
        <a:lstStyle/>
        <a:p>
          <a:endParaRPr lang="en-US"/>
        </a:p>
      </dgm:t>
    </dgm:pt>
    <dgm:pt modelId="{F5D9241A-D445-4749-B39D-F0CE87E5844B}" type="sibTrans" cxnId="{FB07BC45-68BE-4922-BF2F-BEDA5E26D3AA}">
      <dgm:prSet/>
      <dgm:spPr/>
      <dgm:t>
        <a:bodyPr/>
        <a:lstStyle/>
        <a:p>
          <a:endParaRPr lang="en-US"/>
        </a:p>
      </dgm:t>
    </dgm:pt>
    <dgm:pt modelId="{553A395C-0F78-487E-8488-80153199A9D8}">
      <dgm:prSet phldrT="[Text]" custT="1"/>
      <dgm:spPr/>
      <dgm:t>
        <a:bodyPr anchor="ctr" anchorCtr="0"/>
        <a:lstStyle/>
        <a:p>
          <a:r>
            <a:rPr lang="en-US" sz="2000" dirty="0">
              <a:latin typeface="+mj-lt"/>
            </a:rPr>
            <a:t>Other</a:t>
          </a:r>
        </a:p>
      </dgm:t>
    </dgm:pt>
    <dgm:pt modelId="{1B6DCF67-8D55-4BC3-AE05-3E5808307CC4}" type="parTrans" cxnId="{58064423-BE49-4CE2-A4BB-2FA8805666E9}">
      <dgm:prSet/>
      <dgm:spPr/>
      <dgm:t>
        <a:bodyPr/>
        <a:lstStyle/>
        <a:p>
          <a:endParaRPr lang="en-US"/>
        </a:p>
      </dgm:t>
    </dgm:pt>
    <dgm:pt modelId="{22602943-8D1D-406E-8BAF-C7B89588B0A6}" type="sibTrans" cxnId="{58064423-BE49-4CE2-A4BB-2FA8805666E9}">
      <dgm:prSet/>
      <dgm:spPr/>
      <dgm:t>
        <a:bodyPr/>
        <a:lstStyle/>
        <a:p>
          <a:endParaRPr lang="en-US"/>
        </a:p>
      </dgm:t>
    </dgm:pt>
    <dgm:pt modelId="{23E90D6E-BD7C-4E9B-8841-69BB6632FD41}">
      <dgm:prSet phldrT="[Text]" custT="1"/>
      <dgm:spPr/>
      <dgm:t>
        <a:bodyPr anchor="ctr" anchorCtr="0"/>
        <a:lstStyle/>
        <a:p>
          <a:r>
            <a:rPr lang="en-US" sz="2000" dirty="0">
              <a:solidFill>
                <a:srgbClr val="000000"/>
              </a:solidFill>
              <a:latin typeface="+mj-lt"/>
            </a:rPr>
            <a:t>Finance</a:t>
          </a:r>
        </a:p>
      </dgm:t>
    </dgm:pt>
    <dgm:pt modelId="{03B62DCE-2DF8-4E8B-B73D-4B12B52623E5}" type="sibTrans" cxnId="{BA9759D4-0C4E-4FF7-8DB0-E93FB81DE061}">
      <dgm:prSet/>
      <dgm:spPr/>
      <dgm:t>
        <a:bodyPr/>
        <a:lstStyle/>
        <a:p>
          <a:endParaRPr lang="en-US"/>
        </a:p>
      </dgm:t>
    </dgm:pt>
    <dgm:pt modelId="{6F5EE487-B710-455C-B7B7-0B09E22DA240}" type="parTrans" cxnId="{BA9759D4-0C4E-4FF7-8DB0-E93FB81DE061}">
      <dgm:prSet/>
      <dgm:spPr/>
      <dgm:t>
        <a:bodyPr/>
        <a:lstStyle/>
        <a:p>
          <a:endParaRPr lang="en-US"/>
        </a:p>
      </dgm:t>
    </dgm:pt>
    <dgm:pt modelId="{2871B4C1-F2DA-4FF9-867C-5C1B9E183B11}" type="pres">
      <dgm:prSet presAssocID="{B1101847-1232-4FC3-9F06-B297D4DADA08}" presName="cycleMatrixDiagram" presStyleCnt="0">
        <dgm:presLayoutVars>
          <dgm:chMax val="1"/>
          <dgm:dir/>
          <dgm:animLvl val="lvl"/>
          <dgm:resizeHandles val="exact"/>
        </dgm:presLayoutVars>
      </dgm:prSet>
      <dgm:spPr/>
    </dgm:pt>
    <dgm:pt modelId="{05E28B20-E111-4501-90AD-BFA5D78A5B06}" type="pres">
      <dgm:prSet presAssocID="{B1101847-1232-4FC3-9F06-B297D4DADA08}" presName="children" presStyleCnt="0"/>
      <dgm:spPr/>
    </dgm:pt>
    <dgm:pt modelId="{FD88C00E-515B-4377-B2B8-34C99C1DF9FD}" type="pres">
      <dgm:prSet presAssocID="{B1101847-1232-4FC3-9F06-B297D4DADA08}" presName="childPlaceholder" presStyleCnt="0"/>
      <dgm:spPr/>
    </dgm:pt>
    <dgm:pt modelId="{12149770-4CE8-4707-B2F8-1759B5E616F8}" type="pres">
      <dgm:prSet presAssocID="{B1101847-1232-4FC3-9F06-B297D4DADA08}" presName="circle" presStyleCnt="0"/>
      <dgm:spPr/>
    </dgm:pt>
    <dgm:pt modelId="{FCA0EBC4-7D7D-42F6-A3AB-522435267392}" type="pres">
      <dgm:prSet presAssocID="{B1101847-1232-4FC3-9F06-B297D4DADA08}" presName="quadrant1" presStyleLbl="node1" presStyleIdx="0" presStyleCnt="4" custScaleX="100575" custScaleY="100483" custLinFactNeighborX="1106">
        <dgm:presLayoutVars>
          <dgm:chMax val="1"/>
          <dgm:bulletEnabled val="1"/>
        </dgm:presLayoutVars>
      </dgm:prSet>
      <dgm:spPr/>
    </dgm:pt>
    <dgm:pt modelId="{8E15F6A2-E9B4-4833-928E-F6166DED8397}" type="pres">
      <dgm:prSet presAssocID="{B1101847-1232-4FC3-9F06-B297D4DADA08}" presName="quadrant2" presStyleLbl="node1" presStyleIdx="1" presStyleCnt="4" custScaleX="99938" custScaleY="101583" custLinFactNeighborY="1106">
        <dgm:presLayoutVars>
          <dgm:chMax val="1"/>
          <dgm:bulletEnabled val="1"/>
        </dgm:presLayoutVars>
      </dgm:prSet>
      <dgm:spPr/>
    </dgm:pt>
    <dgm:pt modelId="{71580EAD-612B-495C-B6B2-11E063113AE7}" type="pres">
      <dgm:prSet presAssocID="{B1101847-1232-4FC3-9F06-B297D4DADA08}" presName="quadrant3" presStyleLbl="node1" presStyleIdx="2" presStyleCnt="4" custLinFactNeighborX="-1108" custLinFactNeighborY="-1024">
        <dgm:presLayoutVars>
          <dgm:chMax val="1"/>
          <dgm:bulletEnabled val="1"/>
        </dgm:presLayoutVars>
      </dgm:prSet>
      <dgm:spPr/>
    </dgm:pt>
    <dgm:pt modelId="{39F816FB-BFF4-413A-B6CC-A8BED4F28AA0}" type="pres">
      <dgm:prSet presAssocID="{B1101847-1232-4FC3-9F06-B297D4DADA08}" presName="quadrant4" presStyleLbl="node1" presStyleIdx="3" presStyleCnt="4" custLinFactNeighborX="1106" custLinFactNeighborY="-1659">
        <dgm:presLayoutVars>
          <dgm:chMax val="1"/>
          <dgm:bulletEnabled val="1"/>
        </dgm:presLayoutVars>
      </dgm:prSet>
      <dgm:spPr/>
    </dgm:pt>
    <dgm:pt modelId="{90007EBA-2DFB-406D-937F-57E5D5B3F18C}" type="pres">
      <dgm:prSet presAssocID="{B1101847-1232-4FC3-9F06-B297D4DADA08}" presName="quadrantPlaceholder" presStyleCnt="0"/>
      <dgm:spPr/>
    </dgm:pt>
    <dgm:pt modelId="{8C30D9EC-B47C-45C4-8DA1-1A681F4568B6}" type="pres">
      <dgm:prSet presAssocID="{B1101847-1232-4FC3-9F06-B297D4DADA08}" presName="center1" presStyleLbl="fgShp" presStyleIdx="0" presStyleCnt="2"/>
      <dgm:spPr/>
    </dgm:pt>
    <dgm:pt modelId="{20C6FCA2-8942-40E0-9EF8-A177CC0398C1}" type="pres">
      <dgm:prSet presAssocID="{B1101847-1232-4FC3-9F06-B297D4DADA08}" presName="center2" presStyleLbl="fgShp" presStyleIdx="1" presStyleCnt="2"/>
      <dgm:spPr/>
    </dgm:pt>
  </dgm:ptLst>
  <dgm:cxnLst>
    <dgm:cxn modelId="{B25E4B21-1922-47BB-8301-37F1AA367A4A}" type="presOf" srcId="{2DC201D8-25F4-4806-92FF-FDBDE6C942BA}" destId="{FCA0EBC4-7D7D-42F6-A3AB-522435267392}" srcOrd="0" destOrd="0" presId="urn:microsoft.com/office/officeart/2005/8/layout/cycle4"/>
    <dgm:cxn modelId="{58064423-BE49-4CE2-A4BB-2FA8805666E9}" srcId="{B1101847-1232-4FC3-9F06-B297D4DADA08}" destId="{553A395C-0F78-487E-8488-80153199A9D8}" srcOrd="3" destOrd="0" parTransId="{1B6DCF67-8D55-4BC3-AE05-3E5808307CC4}" sibTransId="{22602943-8D1D-406E-8BAF-C7B89588B0A6}"/>
    <dgm:cxn modelId="{1E2A1E2F-0E4E-4F0E-B283-B1818D1DC714}" srcId="{B1101847-1232-4FC3-9F06-B297D4DADA08}" destId="{2DC201D8-25F4-4806-92FF-FDBDE6C942BA}" srcOrd="0" destOrd="0" parTransId="{2E74AEB2-F150-481E-9FE6-903EC95480F0}" sibTransId="{4778F23D-A158-49B8-BD9B-BF5BEC0469A4}"/>
    <dgm:cxn modelId="{6667F444-B404-49AD-A4CC-32FD08D610EB}" type="presOf" srcId="{553A395C-0F78-487E-8488-80153199A9D8}" destId="{39F816FB-BFF4-413A-B6CC-A8BED4F28AA0}" srcOrd="0" destOrd="0" presId="urn:microsoft.com/office/officeart/2005/8/layout/cycle4"/>
    <dgm:cxn modelId="{FB07BC45-68BE-4922-BF2F-BEDA5E26D3AA}" srcId="{B1101847-1232-4FC3-9F06-B297D4DADA08}" destId="{CF65F84A-84F8-4768-921B-ED542D8A300A}" srcOrd="2" destOrd="0" parTransId="{2D9D9D75-F053-498F-8B19-CC9CB5860BF7}" sibTransId="{F5D9241A-D445-4749-B39D-F0CE87E5844B}"/>
    <dgm:cxn modelId="{8309F147-817B-4C5D-8015-E71797E62F57}" type="presOf" srcId="{B1101847-1232-4FC3-9F06-B297D4DADA08}" destId="{2871B4C1-F2DA-4FF9-867C-5C1B9E183B11}" srcOrd="0" destOrd="0" presId="urn:microsoft.com/office/officeart/2005/8/layout/cycle4"/>
    <dgm:cxn modelId="{151D229D-A3FC-46AE-BD67-3F807A73E88F}" type="presOf" srcId="{23E90D6E-BD7C-4E9B-8841-69BB6632FD41}" destId="{8E15F6A2-E9B4-4833-928E-F6166DED8397}" srcOrd="0" destOrd="0" presId="urn:microsoft.com/office/officeart/2005/8/layout/cycle4"/>
    <dgm:cxn modelId="{C4F002CB-4F5C-4542-8208-6624627804F2}" type="presOf" srcId="{CF65F84A-84F8-4768-921B-ED542D8A300A}" destId="{71580EAD-612B-495C-B6B2-11E063113AE7}" srcOrd="0" destOrd="0" presId="urn:microsoft.com/office/officeart/2005/8/layout/cycle4"/>
    <dgm:cxn modelId="{BA9759D4-0C4E-4FF7-8DB0-E93FB81DE061}" srcId="{B1101847-1232-4FC3-9F06-B297D4DADA08}" destId="{23E90D6E-BD7C-4E9B-8841-69BB6632FD41}" srcOrd="1" destOrd="0" parTransId="{6F5EE487-B710-455C-B7B7-0B09E22DA240}" sibTransId="{03B62DCE-2DF8-4E8B-B73D-4B12B52623E5}"/>
    <dgm:cxn modelId="{963E9F2D-6A1C-4384-9104-2DFCFAFE69BD}" type="presParOf" srcId="{2871B4C1-F2DA-4FF9-867C-5C1B9E183B11}" destId="{05E28B20-E111-4501-90AD-BFA5D78A5B06}" srcOrd="0" destOrd="0" presId="urn:microsoft.com/office/officeart/2005/8/layout/cycle4"/>
    <dgm:cxn modelId="{3E5B36B6-AF3C-40E0-853A-D67AD1114B02}" type="presParOf" srcId="{05E28B20-E111-4501-90AD-BFA5D78A5B06}" destId="{FD88C00E-515B-4377-B2B8-34C99C1DF9FD}" srcOrd="0" destOrd="0" presId="urn:microsoft.com/office/officeart/2005/8/layout/cycle4"/>
    <dgm:cxn modelId="{D49499A7-2A2E-4821-8018-EAFEFF76E25C}" type="presParOf" srcId="{2871B4C1-F2DA-4FF9-867C-5C1B9E183B11}" destId="{12149770-4CE8-4707-B2F8-1759B5E616F8}" srcOrd="1" destOrd="0" presId="urn:microsoft.com/office/officeart/2005/8/layout/cycle4"/>
    <dgm:cxn modelId="{5B2C203A-B099-40C2-ACDE-B79C6309CA53}" type="presParOf" srcId="{12149770-4CE8-4707-B2F8-1759B5E616F8}" destId="{FCA0EBC4-7D7D-42F6-A3AB-522435267392}" srcOrd="0" destOrd="0" presId="urn:microsoft.com/office/officeart/2005/8/layout/cycle4"/>
    <dgm:cxn modelId="{478DC162-0E90-4C4A-A404-255DE3C7C1E4}" type="presParOf" srcId="{12149770-4CE8-4707-B2F8-1759B5E616F8}" destId="{8E15F6A2-E9B4-4833-928E-F6166DED8397}" srcOrd="1" destOrd="0" presId="urn:microsoft.com/office/officeart/2005/8/layout/cycle4"/>
    <dgm:cxn modelId="{E5267341-7B28-4AB0-A0CA-4E220D46D8EE}" type="presParOf" srcId="{12149770-4CE8-4707-B2F8-1759B5E616F8}" destId="{71580EAD-612B-495C-B6B2-11E063113AE7}" srcOrd="2" destOrd="0" presId="urn:microsoft.com/office/officeart/2005/8/layout/cycle4"/>
    <dgm:cxn modelId="{CE6A0C8C-B409-47E6-8F59-9C84857D5866}" type="presParOf" srcId="{12149770-4CE8-4707-B2F8-1759B5E616F8}" destId="{39F816FB-BFF4-413A-B6CC-A8BED4F28AA0}" srcOrd="3" destOrd="0" presId="urn:microsoft.com/office/officeart/2005/8/layout/cycle4"/>
    <dgm:cxn modelId="{A98574DC-85F4-485C-B985-505D9DEDF1A1}" type="presParOf" srcId="{12149770-4CE8-4707-B2F8-1759B5E616F8}" destId="{90007EBA-2DFB-406D-937F-57E5D5B3F18C}" srcOrd="4" destOrd="0" presId="urn:microsoft.com/office/officeart/2005/8/layout/cycle4"/>
    <dgm:cxn modelId="{46FC6438-A139-45C2-989C-A9E5030585AE}" type="presParOf" srcId="{2871B4C1-F2DA-4FF9-867C-5C1B9E183B11}" destId="{8C30D9EC-B47C-45C4-8DA1-1A681F4568B6}" srcOrd="2" destOrd="0" presId="urn:microsoft.com/office/officeart/2005/8/layout/cycle4"/>
    <dgm:cxn modelId="{10C6D49C-439A-4965-BF05-EA6E9F66FC8F}" type="presParOf" srcId="{2871B4C1-F2DA-4FF9-867C-5C1B9E183B11}" destId="{20C6FCA2-8942-40E0-9EF8-A177CC0398C1}"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A0EBC4-7D7D-42F6-A3AB-522435267392}">
      <dsp:nvSpPr>
        <dsp:cNvPr id="0" name=""/>
        <dsp:cNvSpPr/>
      </dsp:nvSpPr>
      <dsp:spPr>
        <a:xfrm>
          <a:off x="1044587" y="591600"/>
          <a:ext cx="2160626" cy="2158650"/>
        </a:xfrm>
        <a:prstGeom prst="pieWedg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00000"/>
              </a:solidFill>
              <a:latin typeface="+mj-lt"/>
            </a:rPr>
            <a:t>Campus Solutions</a:t>
          </a:r>
        </a:p>
      </dsp:txBody>
      <dsp:txXfrm>
        <a:off x="1677420" y="1223854"/>
        <a:ext cx="1527793" cy="1526396"/>
      </dsp:txXfrm>
    </dsp:sp>
    <dsp:sp modelId="{8E15F6A2-E9B4-4833-928E-F6166DED8397}">
      <dsp:nvSpPr>
        <dsp:cNvPr id="0" name=""/>
        <dsp:cNvSpPr/>
      </dsp:nvSpPr>
      <dsp:spPr>
        <a:xfrm rot="5400000">
          <a:off x="3257501" y="621214"/>
          <a:ext cx="2182281" cy="2146941"/>
        </a:xfrm>
        <a:prstGeom prst="pieWedg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00000"/>
              </a:solidFill>
              <a:latin typeface="+mj-lt"/>
            </a:rPr>
            <a:t>Finance</a:t>
          </a:r>
        </a:p>
      </dsp:txBody>
      <dsp:txXfrm rot="-5400000">
        <a:off x="3275171" y="1242720"/>
        <a:ext cx="1518117" cy="1543106"/>
      </dsp:txXfrm>
    </dsp:sp>
    <dsp:sp modelId="{71580EAD-612B-495C-B6B2-11E063113AE7}">
      <dsp:nvSpPr>
        <dsp:cNvPr id="0" name=""/>
        <dsp:cNvSpPr/>
      </dsp:nvSpPr>
      <dsp:spPr>
        <a:xfrm rot="10800000">
          <a:off x="3250702" y="2822291"/>
          <a:ext cx="2148273" cy="2148273"/>
        </a:xfrm>
        <a:prstGeom prst="pieWedg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42240" rIns="45720" bIns="14224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00000"/>
              </a:solidFill>
              <a:latin typeface="+mj-lt"/>
            </a:rPr>
            <a:t>Human Capital   Management</a:t>
          </a:r>
        </a:p>
      </dsp:txBody>
      <dsp:txXfrm rot="10800000">
        <a:off x="3250702" y="2822291"/>
        <a:ext cx="1519058" cy="1519058"/>
      </dsp:txXfrm>
    </dsp:sp>
    <dsp:sp modelId="{39F816FB-BFF4-413A-B6CC-A8BED4F28AA0}">
      <dsp:nvSpPr>
        <dsp:cNvPr id="0" name=""/>
        <dsp:cNvSpPr/>
      </dsp:nvSpPr>
      <dsp:spPr>
        <a:xfrm rot="16200000">
          <a:off x="1050763" y="2808649"/>
          <a:ext cx="2148273" cy="2148273"/>
        </a:xfrm>
        <a:prstGeom prst="pieWedg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mj-lt"/>
            </a:rPr>
            <a:t>Other</a:t>
          </a:r>
        </a:p>
      </dsp:txBody>
      <dsp:txXfrm rot="5400000">
        <a:off x="1679978" y="2808649"/>
        <a:ext cx="1519058" cy="1519058"/>
      </dsp:txXfrm>
    </dsp:sp>
    <dsp:sp modelId="{8C30D9EC-B47C-45C4-8DA1-1A681F4568B6}">
      <dsp:nvSpPr>
        <dsp:cNvPr id="0" name=""/>
        <dsp:cNvSpPr/>
      </dsp:nvSpPr>
      <dsp:spPr>
        <a:xfrm>
          <a:off x="2854028" y="2348152"/>
          <a:ext cx="741725" cy="644978"/>
        </a:xfrm>
        <a:prstGeom prst="circular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0C6FCA2-8942-40E0-9EF8-A177CC0398C1}">
      <dsp:nvSpPr>
        <dsp:cNvPr id="0" name=""/>
        <dsp:cNvSpPr/>
      </dsp:nvSpPr>
      <dsp:spPr>
        <a:xfrm rot="10800000">
          <a:off x="2854028" y="2596221"/>
          <a:ext cx="741725" cy="644978"/>
        </a:xfrm>
        <a:prstGeom prst="circular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4/24/2019</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4/24/2019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1726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DRS</a:t>
            </a:r>
            <a:r>
              <a:rPr lang="en-US" baseline="0" dirty="0"/>
              <a:t> – Department of Retirement Systems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5226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692150"/>
            <a:ext cx="4610100" cy="34575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E280C0-BDF8-403E-A4DF-2D20AFB84D7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24348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E280C0-BDF8-403E-A4DF-2D20AFB84D7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08260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a:spcAft>
                <a:spcPts val="600"/>
              </a:spcAft>
            </a:pPr>
            <a:r>
              <a:rPr lang="en-US" sz="1400" b="1" dirty="0">
                <a:solidFill>
                  <a:srgbClr val="002060"/>
                </a:solidFill>
                <a:latin typeface="Franklin Gothic Book" panose="020B0503020102020204" pitchFamily="34" charset="0"/>
              </a:rPr>
              <a:t>Budget Notes:</a:t>
            </a:r>
          </a:p>
          <a:p>
            <a:pPr marL="342900" indent="-342900">
              <a:spcAft>
                <a:spcPts val="600"/>
              </a:spcAft>
              <a:buFont typeface="Arial" panose="020B0604020202020204" pitchFamily="34" charset="0"/>
              <a:buChar char="•"/>
            </a:pPr>
            <a:r>
              <a:rPr lang="en-US" sz="1200" i="1" dirty="0">
                <a:latin typeface="Franklin Gothic Book" panose="020B0503020102020204" pitchFamily="34" charset="0"/>
              </a:rPr>
              <a:t>Currently under budget by nearly $2.4 million due to timing of decisions and implementation of replacement solutions. All funds are allocated.</a:t>
            </a:r>
          </a:p>
          <a:p>
            <a:pPr marL="342900" indent="-342900">
              <a:spcAft>
                <a:spcPts val="600"/>
              </a:spcAft>
              <a:buFont typeface="Arial" panose="020B0604020202020204" pitchFamily="34" charset="0"/>
              <a:buChar char="•"/>
            </a:pPr>
            <a:r>
              <a:rPr lang="en-US" sz="1200" i="1" dirty="0">
                <a:latin typeface="Franklin Gothic Book" panose="020B0503020102020204" pitchFamily="34" charset="0"/>
              </a:rPr>
              <a:t>In December 2017, WACTC approved increasing the funds for ctcLink by an additional 1 percent of operating fees for fiscal years 2020, 2021, 2022.</a:t>
            </a:r>
            <a:r>
              <a:rPr lang="en-US" sz="1200" i="1" dirty="0"/>
              <a:t>  </a:t>
            </a:r>
            <a:endParaRPr lang="en-US" sz="1200" dirty="0"/>
          </a:p>
          <a:p>
            <a:endParaRPr lang="en-US" sz="1200" b="1" dirty="0">
              <a:latin typeface="Franklin Gothic Book" panose="020B0503020102020204" pitchFamily="34" charset="0"/>
            </a:endParaRPr>
          </a:p>
          <a:p>
            <a:pPr>
              <a:spcAft>
                <a:spcPts val="600"/>
              </a:spcAft>
            </a:pPr>
            <a:r>
              <a:rPr lang="en-US" sz="1400" b="1" dirty="0">
                <a:solidFill>
                  <a:srgbClr val="002060"/>
                </a:solidFill>
                <a:latin typeface="Franklin Gothic Book" panose="020B0503020102020204" pitchFamily="34" charset="0"/>
              </a:rPr>
              <a:t>Budget Notes:</a:t>
            </a:r>
          </a:p>
          <a:p>
            <a:pPr marL="342900" indent="-342900">
              <a:spcAft>
                <a:spcPts val="600"/>
              </a:spcAft>
              <a:buFont typeface="Arial" panose="020B0604020202020204" pitchFamily="34" charset="0"/>
              <a:buChar char="•"/>
            </a:pPr>
            <a:r>
              <a:rPr lang="en-US" sz="1200" i="1" dirty="0">
                <a:latin typeface="Franklin Gothic Book" panose="020B0503020102020204" pitchFamily="34" charset="0"/>
              </a:rPr>
              <a:t>Currently under budget by nearly $2.4 million due to timing of decisions and implementation of replacement solutions. All funds are allocated.</a:t>
            </a:r>
          </a:p>
          <a:p>
            <a:pPr marL="342900" indent="-342900">
              <a:spcAft>
                <a:spcPts val="600"/>
              </a:spcAft>
              <a:buFont typeface="Arial" panose="020B0604020202020204" pitchFamily="34" charset="0"/>
              <a:buChar char="•"/>
            </a:pPr>
            <a:r>
              <a:rPr lang="en-US" sz="1200" i="1" dirty="0">
                <a:latin typeface="Franklin Gothic Book" panose="020B0503020102020204" pitchFamily="34" charset="0"/>
              </a:rPr>
              <a:t>In December 2017, WACTC approved increasing the funds for ctcLink by an additional 1 percent of operating fees for fiscal years 2020, 2021, 2022.</a:t>
            </a:r>
            <a:r>
              <a:rPr lang="en-US" sz="1200" i="1" dirty="0"/>
              <a:t>  </a:t>
            </a:r>
            <a:endParaRPr lang="en-US" sz="1200" dirty="0"/>
          </a:p>
          <a:p>
            <a:endParaRPr lang="en-US" sz="1200" b="1" dirty="0">
              <a:latin typeface="Franklin Gothic Book" panose="020B0503020102020204" pitchFamily="34"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E280C0-BDF8-403E-A4DF-2D20AFB84D7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40836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E280C0-BDF8-403E-A4DF-2D20AFB84D7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86147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0843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52722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898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303808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243191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52022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574214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6374371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1607147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41011553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921375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801780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048806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11425643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7844765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16831134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7" name="Slide Number Placeholder 26"/>
          <p:cNvSpPr>
            <a:spLocks noGrp="1"/>
          </p:cNvSpPr>
          <p:nvPr>
            <p:ph type="sldNum" sz="quarter" idx="12"/>
          </p:nvPr>
        </p:nvSpPr>
        <p:spPr/>
        <p:txBody>
          <a:bodyPr/>
          <a:lstStyle>
            <a:lvl1pPr>
              <a:defRPr>
                <a:solidFill>
                  <a:schemeClr val="tx1">
                    <a:lumMod val="75000"/>
                    <a:lumOff val="25000"/>
                  </a:schemeClr>
                </a:solidFill>
              </a:defRPr>
            </a:lvl1pPr>
            <a:extLst/>
          </a:lstStyle>
          <a:p>
            <a:fld id="{9D515F0A-23BA-4FD6-9B05-ED7D67B84540}" type="slidenum">
              <a:rPr lang="en-US" smtClean="0"/>
              <a:pPr/>
              <a:t>‹#›</a:t>
            </a:fld>
            <a:endParaRPr lang="en-US" dirty="0"/>
          </a:p>
        </p:txBody>
      </p:sp>
      <p:sp>
        <p:nvSpPr>
          <p:cNvPr id="4" name="Title Placeholder 8"/>
          <p:cNvSpPr>
            <a:spLocks noGrp="1"/>
          </p:cNvSpPr>
          <p:nvPr>
            <p:ph type="title"/>
          </p:nvPr>
        </p:nvSpPr>
        <p:spPr>
          <a:xfrm>
            <a:off x="466725" y="561729"/>
            <a:ext cx="6705600" cy="639762"/>
          </a:xfrm>
          <a:prstGeom prst="rect">
            <a:avLst/>
          </a:prstGeom>
        </p:spPr>
        <p:txBody>
          <a:bodyPr vert="horz" anchor="t">
            <a:noAutofit/>
            <a:scene3d>
              <a:camera prst="orthographicFront"/>
              <a:lightRig rig="soft" dir="t"/>
            </a:scene3d>
            <a:sp3d prstMaterial="softEdge"/>
          </a:bodyPr>
          <a:lstStyle>
            <a:lvl1pPr>
              <a:defRPr sz="2250"/>
            </a:lvl1pPr>
            <a:extLst/>
          </a:lstStyle>
          <a:p>
            <a:r>
              <a:rPr kumimoji="0" lang="en-US" dirty="0"/>
              <a:t>Click to edit Master title style</a:t>
            </a:r>
          </a:p>
        </p:txBody>
      </p:sp>
      <p:sp>
        <p:nvSpPr>
          <p:cNvPr id="6" name="Content Placeholder 2"/>
          <p:cNvSpPr>
            <a:spLocks noGrp="1"/>
          </p:cNvSpPr>
          <p:nvPr>
            <p:ph idx="1"/>
          </p:nvPr>
        </p:nvSpPr>
        <p:spPr>
          <a:xfrm>
            <a:off x="466725" y="1600206"/>
            <a:ext cx="6705600" cy="4525963"/>
          </a:xfrm>
        </p:spPr>
        <p:txBody>
          <a:bodyPr/>
          <a:lstStyle>
            <a:lvl1pPr eaLnBrk="1" latinLnBrk="0" hangingPunct="1">
              <a:defRPr>
                <a:solidFill>
                  <a:schemeClr val="tx1">
                    <a:lumMod val="85000"/>
                    <a:lumOff val="15000"/>
                  </a:schemeClr>
                </a:solidFill>
              </a:defRPr>
            </a:lvl1pPr>
            <a:lvl2pPr eaLnBrk="1" latinLnBrk="0" hangingPunct="1">
              <a:defRPr>
                <a:solidFill>
                  <a:schemeClr val="tx1">
                    <a:lumMod val="85000"/>
                    <a:lumOff val="15000"/>
                  </a:schemeClr>
                </a:solidFill>
              </a:defRPr>
            </a:lvl2pPr>
            <a:lvl3pPr eaLnBrk="1" latinLnBrk="0" hangingPunct="1">
              <a:defRPr>
                <a:solidFill>
                  <a:schemeClr val="tx1">
                    <a:lumMod val="85000"/>
                    <a:lumOff val="15000"/>
                  </a:schemeClr>
                </a:solidFill>
              </a:defRPr>
            </a:lvl3pPr>
            <a:lvl4pPr eaLnBrk="1" latinLnBrk="0" hangingPunct="1">
              <a:defRPr>
                <a:solidFill>
                  <a:schemeClr val="tx1">
                    <a:lumMod val="85000"/>
                    <a:lumOff val="15000"/>
                  </a:schemeClr>
                </a:solidFill>
              </a:defRPr>
            </a:lvl4pPr>
            <a:lvl5pPr eaLnBrk="1" latinLnBrk="0" hangingPunct="1">
              <a:defRPr>
                <a:solidFill>
                  <a:schemeClr val="tx1">
                    <a:lumMod val="85000"/>
                    <a:lumOff val="15000"/>
                  </a:schemeClr>
                </a:solidFill>
              </a:defRPr>
            </a:lvl5pPr>
            <a:extLst/>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 Third level</a:t>
            </a:r>
          </a:p>
          <a:p>
            <a:pPr lvl="3" eaLnBrk="1" latinLnBrk="0" hangingPunct="1"/>
            <a:r>
              <a:rPr kumimoji="0" lang="en-US" dirty="0"/>
              <a:t>Fourth level</a:t>
            </a:r>
          </a:p>
          <a:p>
            <a:pPr lvl="4" eaLnBrk="1" latinLnBrk="0" hangingPunct="1"/>
            <a:r>
              <a:rPr kumimoji="0" lang="en-US" dirty="0"/>
              <a:t>Fifth level</a:t>
            </a:r>
          </a:p>
        </p:txBody>
      </p:sp>
    </p:spTree>
    <p:extLst>
      <p:ext uri="{BB962C8B-B14F-4D97-AF65-F5344CB8AC3E}">
        <p14:creationId xmlns:p14="http://schemas.microsoft.com/office/powerpoint/2010/main" val="12082844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lumMod val="75000"/>
                    <a:lumOff val="25000"/>
                  </a:schemeClr>
                </a:solidFill>
              </a:defRPr>
            </a:lvl1pPr>
            <a:extLst/>
          </a:lstStyle>
          <a:p>
            <a:fld id="{9D515F0A-23BA-4FD6-9B05-ED7D67B84540}" type="slidenum">
              <a:rPr lang="en-US" smtClean="0"/>
              <a:pPr/>
              <a:t>‹#›</a:t>
            </a:fld>
            <a:endParaRPr lang="en-US" dirty="0"/>
          </a:p>
        </p:txBody>
      </p:sp>
      <p:sp>
        <p:nvSpPr>
          <p:cNvPr id="3" name="Title Placeholder 8"/>
          <p:cNvSpPr>
            <a:spLocks noGrp="1"/>
          </p:cNvSpPr>
          <p:nvPr>
            <p:ph type="title"/>
          </p:nvPr>
        </p:nvSpPr>
        <p:spPr>
          <a:xfrm>
            <a:off x="466725" y="560048"/>
            <a:ext cx="6705600" cy="792162"/>
          </a:xfrm>
          <a:prstGeom prst="rect">
            <a:avLst/>
          </a:prstGeom>
        </p:spPr>
        <p:txBody>
          <a:bodyPr vert="horz" anchor="t">
            <a:noAutofit/>
            <a:scene3d>
              <a:camera prst="orthographicFront"/>
              <a:lightRig rig="soft" dir="t"/>
            </a:scene3d>
            <a:sp3d prstMaterial="softEdge"/>
          </a:bodyPr>
          <a:lstStyle>
            <a:lvl1pPr>
              <a:defRPr sz="2250">
                <a:solidFill>
                  <a:schemeClr val="tx1">
                    <a:lumMod val="85000"/>
                    <a:lumOff val="15000"/>
                  </a:schemeClr>
                </a:solidFill>
              </a:defRPr>
            </a:lvl1pPr>
            <a:extLst/>
          </a:lstStyle>
          <a:p>
            <a:r>
              <a:rPr kumimoji="0" lang="en-US" dirty="0"/>
              <a:t>Click to edit Master title style</a:t>
            </a:r>
          </a:p>
        </p:txBody>
      </p:sp>
      <p:sp>
        <p:nvSpPr>
          <p:cNvPr id="5" name="Content Placeholder 2"/>
          <p:cNvSpPr>
            <a:spLocks noGrp="1"/>
          </p:cNvSpPr>
          <p:nvPr>
            <p:ph idx="1"/>
          </p:nvPr>
        </p:nvSpPr>
        <p:spPr>
          <a:xfrm>
            <a:off x="466725" y="1606139"/>
            <a:ext cx="6705600" cy="4525963"/>
          </a:xfrm>
        </p:spPr>
        <p:txBody>
          <a:bodyPr/>
          <a:lstStyle>
            <a:lvl1pPr eaLnBrk="1" latinLnBrk="0" hangingPunct="1">
              <a:defRPr>
                <a:solidFill>
                  <a:schemeClr val="tx1">
                    <a:lumMod val="85000"/>
                    <a:lumOff val="15000"/>
                  </a:schemeClr>
                </a:solidFill>
              </a:defRPr>
            </a:lvl1pPr>
            <a:lvl2pPr eaLnBrk="1" latinLnBrk="0" hangingPunct="1">
              <a:defRPr>
                <a:solidFill>
                  <a:schemeClr val="tx1">
                    <a:lumMod val="85000"/>
                    <a:lumOff val="15000"/>
                  </a:schemeClr>
                </a:solidFill>
              </a:defRPr>
            </a:lvl2pPr>
            <a:lvl3pPr eaLnBrk="1" latinLnBrk="0" hangingPunct="1">
              <a:defRPr>
                <a:solidFill>
                  <a:schemeClr val="tx1">
                    <a:lumMod val="85000"/>
                    <a:lumOff val="15000"/>
                  </a:schemeClr>
                </a:solidFill>
              </a:defRPr>
            </a:lvl3pPr>
            <a:lvl4pPr eaLnBrk="1" latinLnBrk="0" hangingPunct="1">
              <a:defRPr>
                <a:solidFill>
                  <a:schemeClr val="tx1">
                    <a:lumMod val="85000"/>
                    <a:lumOff val="15000"/>
                  </a:schemeClr>
                </a:solidFill>
              </a:defRPr>
            </a:lvl4pPr>
            <a:lvl5pPr eaLnBrk="1" latinLnBrk="0" hangingPunct="1">
              <a:defRPr>
                <a:solidFill>
                  <a:schemeClr val="tx1">
                    <a:lumMod val="85000"/>
                    <a:lumOff val="15000"/>
                  </a:schemeClr>
                </a:solidFill>
              </a:defRPr>
            </a:lvl5pPr>
            <a:extLst/>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 Third level</a:t>
            </a:r>
          </a:p>
          <a:p>
            <a:pPr lvl="3" eaLnBrk="1" latinLnBrk="0" hangingPunct="1"/>
            <a:r>
              <a:rPr kumimoji="0" lang="en-US" dirty="0"/>
              <a:t>Fourth level</a:t>
            </a:r>
          </a:p>
          <a:p>
            <a:pPr lvl="4" eaLnBrk="1" latinLnBrk="0" hangingPunct="1"/>
            <a:r>
              <a:rPr kumimoji="0" lang="en-US" dirty="0"/>
              <a:t>Fifth level</a:t>
            </a:r>
          </a:p>
        </p:txBody>
      </p:sp>
    </p:spTree>
    <p:extLst>
      <p:ext uri="{BB962C8B-B14F-4D97-AF65-F5344CB8AC3E}">
        <p14:creationId xmlns:p14="http://schemas.microsoft.com/office/powerpoint/2010/main" val="18846212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7259754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5294003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4033349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96406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739498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2408877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178696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9182130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5105437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8840385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10605164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1567857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6162441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7" name="Slide Number Placeholder 26"/>
          <p:cNvSpPr>
            <a:spLocks noGrp="1"/>
          </p:cNvSpPr>
          <p:nvPr>
            <p:ph type="sldNum" sz="quarter" idx="12"/>
          </p:nvPr>
        </p:nvSpPr>
        <p:spPr/>
        <p:txBody>
          <a:bodyPr/>
          <a:lstStyle>
            <a:lvl1pPr>
              <a:defRPr>
                <a:solidFill>
                  <a:schemeClr val="tx1">
                    <a:lumMod val="75000"/>
                    <a:lumOff val="25000"/>
                  </a:schemeClr>
                </a:solidFill>
              </a:defRPr>
            </a:lvl1pPr>
            <a:extLst/>
          </a:lstStyle>
          <a:p>
            <a:fld id="{9D515F0A-23BA-4FD6-9B05-ED7D67B84540}" type="slidenum">
              <a:rPr lang="en-US" smtClean="0"/>
              <a:pPr/>
              <a:t>‹#›</a:t>
            </a:fld>
            <a:endParaRPr lang="en-US" dirty="0"/>
          </a:p>
        </p:txBody>
      </p:sp>
      <p:sp>
        <p:nvSpPr>
          <p:cNvPr id="4" name="Title Placeholder 8"/>
          <p:cNvSpPr>
            <a:spLocks noGrp="1"/>
          </p:cNvSpPr>
          <p:nvPr>
            <p:ph type="title"/>
          </p:nvPr>
        </p:nvSpPr>
        <p:spPr>
          <a:xfrm>
            <a:off x="466725" y="561729"/>
            <a:ext cx="6705600" cy="639762"/>
          </a:xfrm>
          <a:prstGeom prst="rect">
            <a:avLst/>
          </a:prstGeom>
        </p:spPr>
        <p:txBody>
          <a:bodyPr vert="horz" anchor="t">
            <a:noAutofit/>
            <a:scene3d>
              <a:camera prst="orthographicFront"/>
              <a:lightRig rig="soft" dir="t"/>
            </a:scene3d>
            <a:sp3d prstMaterial="softEdge"/>
          </a:bodyPr>
          <a:lstStyle>
            <a:lvl1pPr>
              <a:defRPr sz="2250"/>
            </a:lvl1pPr>
            <a:extLst/>
          </a:lstStyle>
          <a:p>
            <a:r>
              <a:rPr kumimoji="0" lang="en-US" dirty="0"/>
              <a:t>Click to edit Master title style</a:t>
            </a:r>
          </a:p>
        </p:txBody>
      </p:sp>
      <p:sp>
        <p:nvSpPr>
          <p:cNvPr id="6" name="Content Placeholder 2"/>
          <p:cNvSpPr>
            <a:spLocks noGrp="1"/>
          </p:cNvSpPr>
          <p:nvPr>
            <p:ph idx="1"/>
          </p:nvPr>
        </p:nvSpPr>
        <p:spPr>
          <a:xfrm>
            <a:off x="466725" y="1600206"/>
            <a:ext cx="6705600" cy="4525963"/>
          </a:xfrm>
        </p:spPr>
        <p:txBody>
          <a:bodyPr/>
          <a:lstStyle>
            <a:lvl1pPr eaLnBrk="1" latinLnBrk="0" hangingPunct="1">
              <a:defRPr>
                <a:solidFill>
                  <a:schemeClr val="tx1">
                    <a:lumMod val="85000"/>
                    <a:lumOff val="15000"/>
                  </a:schemeClr>
                </a:solidFill>
              </a:defRPr>
            </a:lvl1pPr>
            <a:lvl2pPr eaLnBrk="1" latinLnBrk="0" hangingPunct="1">
              <a:defRPr>
                <a:solidFill>
                  <a:schemeClr val="tx1">
                    <a:lumMod val="85000"/>
                    <a:lumOff val="15000"/>
                  </a:schemeClr>
                </a:solidFill>
              </a:defRPr>
            </a:lvl2pPr>
            <a:lvl3pPr eaLnBrk="1" latinLnBrk="0" hangingPunct="1">
              <a:defRPr>
                <a:solidFill>
                  <a:schemeClr val="tx1">
                    <a:lumMod val="85000"/>
                    <a:lumOff val="15000"/>
                  </a:schemeClr>
                </a:solidFill>
              </a:defRPr>
            </a:lvl3pPr>
            <a:lvl4pPr eaLnBrk="1" latinLnBrk="0" hangingPunct="1">
              <a:defRPr>
                <a:solidFill>
                  <a:schemeClr val="tx1">
                    <a:lumMod val="85000"/>
                    <a:lumOff val="15000"/>
                  </a:schemeClr>
                </a:solidFill>
              </a:defRPr>
            </a:lvl4pPr>
            <a:lvl5pPr eaLnBrk="1" latinLnBrk="0" hangingPunct="1">
              <a:defRPr>
                <a:solidFill>
                  <a:schemeClr val="tx1">
                    <a:lumMod val="85000"/>
                    <a:lumOff val="15000"/>
                  </a:schemeClr>
                </a:solidFill>
              </a:defRPr>
            </a:lvl5pPr>
            <a:extLst/>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 Third level</a:t>
            </a:r>
          </a:p>
          <a:p>
            <a:pPr lvl="3" eaLnBrk="1" latinLnBrk="0" hangingPunct="1"/>
            <a:r>
              <a:rPr kumimoji="0" lang="en-US" dirty="0"/>
              <a:t>Fourth level</a:t>
            </a:r>
          </a:p>
          <a:p>
            <a:pPr lvl="4" eaLnBrk="1" latinLnBrk="0" hangingPunct="1"/>
            <a:r>
              <a:rPr kumimoji="0" lang="en-US" dirty="0"/>
              <a:t>Fifth level</a:t>
            </a:r>
          </a:p>
        </p:txBody>
      </p:sp>
    </p:spTree>
    <p:extLst>
      <p:ext uri="{BB962C8B-B14F-4D97-AF65-F5344CB8AC3E}">
        <p14:creationId xmlns:p14="http://schemas.microsoft.com/office/powerpoint/2010/main" val="1564651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lumMod val="75000"/>
                    <a:lumOff val="25000"/>
                  </a:schemeClr>
                </a:solidFill>
              </a:defRPr>
            </a:lvl1pPr>
            <a:extLst/>
          </a:lstStyle>
          <a:p>
            <a:fld id="{9D515F0A-23BA-4FD6-9B05-ED7D67B84540}" type="slidenum">
              <a:rPr lang="en-US" smtClean="0"/>
              <a:pPr/>
              <a:t>‹#›</a:t>
            </a:fld>
            <a:endParaRPr lang="en-US" dirty="0"/>
          </a:p>
        </p:txBody>
      </p:sp>
      <p:sp>
        <p:nvSpPr>
          <p:cNvPr id="3" name="Title Placeholder 8"/>
          <p:cNvSpPr>
            <a:spLocks noGrp="1"/>
          </p:cNvSpPr>
          <p:nvPr>
            <p:ph type="title"/>
          </p:nvPr>
        </p:nvSpPr>
        <p:spPr>
          <a:xfrm>
            <a:off x="466725" y="560048"/>
            <a:ext cx="6705600" cy="792162"/>
          </a:xfrm>
          <a:prstGeom prst="rect">
            <a:avLst/>
          </a:prstGeom>
        </p:spPr>
        <p:txBody>
          <a:bodyPr vert="horz" anchor="t">
            <a:noAutofit/>
            <a:scene3d>
              <a:camera prst="orthographicFront"/>
              <a:lightRig rig="soft" dir="t"/>
            </a:scene3d>
            <a:sp3d prstMaterial="softEdge"/>
          </a:bodyPr>
          <a:lstStyle>
            <a:lvl1pPr>
              <a:defRPr sz="2250">
                <a:solidFill>
                  <a:schemeClr val="tx1">
                    <a:lumMod val="85000"/>
                    <a:lumOff val="15000"/>
                  </a:schemeClr>
                </a:solidFill>
              </a:defRPr>
            </a:lvl1pPr>
            <a:extLst/>
          </a:lstStyle>
          <a:p>
            <a:r>
              <a:rPr kumimoji="0" lang="en-US" dirty="0"/>
              <a:t>Click to edit Master title style</a:t>
            </a:r>
          </a:p>
        </p:txBody>
      </p:sp>
      <p:sp>
        <p:nvSpPr>
          <p:cNvPr id="5" name="Content Placeholder 2"/>
          <p:cNvSpPr>
            <a:spLocks noGrp="1"/>
          </p:cNvSpPr>
          <p:nvPr>
            <p:ph idx="1"/>
          </p:nvPr>
        </p:nvSpPr>
        <p:spPr>
          <a:xfrm>
            <a:off x="466725" y="1606139"/>
            <a:ext cx="6705600" cy="4525963"/>
          </a:xfrm>
        </p:spPr>
        <p:txBody>
          <a:bodyPr/>
          <a:lstStyle>
            <a:lvl1pPr eaLnBrk="1" latinLnBrk="0" hangingPunct="1">
              <a:defRPr>
                <a:solidFill>
                  <a:schemeClr val="tx1">
                    <a:lumMod val="85000"/>
                    <a:lumOff val="15000"/>
                  </a:schemeClr>
                </a:solidFill>
              </a:defRPr>
            </a:lvl1pPr>
            <a:lvl2pPr eaLnBrk="1" latinLnBrk="0" hangingPunct="1">
              <a:defRPr>
                <a:solidFill>
                  <a:schemeClr val="tx1">
                    <a:lumMod val="85000"/>
                    <a:lumOff val="15000"/>
                  </a:schemeClr>
                </a:solidFill>
              </a:defRPr>
            </a:lvl2pPr>
            <a:lvl3pPr eaLnBrk="1" latinLnBrk="0" hangingPunct="1">
              <a:defRPr>
                <a:solidFill>
                  <a:schemeClr val="tx1">
                    <a:lumMod val="85000"/>
                    <a:lumOff val="15000"/>
                  </a:schemeClr>
                </a:solidFill>
              </a:defRPr>
            </a:lvl3pPr>
            <a:lvl4pPr eaLnBrk="1" latinLnBrk="0" hangingPunct="1">
              <a:defRPr>
                <a:solidFill>
                  <a:schemeClr val="tx1">
                    <a:lumMod val="85000"/>
                    <a:lumOff val="15000"/>
                  </a:schemeClr>
                </a:solidFill>
              </a:defRPr>
            </a:lvl4pPr>
            <a:lvl5pPr eaLnBrk="1" latinLnBrk="0" hangingPunct="1">
              <a:defRPr>
                <a:solidFill>
                  <a:schemeClr val="tx1">
                    <a:lumMod val="85000"/>
                    <a:lumOff val="15000"/>
                  </a:schemeClr>
                </a:solidFill>
              </a:defRPr>
            </a:lvl5pPr>
            <a:extLst/>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 Third level</a:t>
            </a:r>
          </a:p>
          <a:p>
            <a:pPr lvl="3" eaLnBrk="1" latinLnBrk="0" hangingPunct="1"/>
            <a:r>
              <a:rPr kumimoji="0" lang="en-US" dirty="0"/>
              <a:t>Fourth level</a:t>
            </a:r>
          </a:p>
          <a:p>
            <a:pPr lvl="4" eaLnBrk="1" latinLnBrk="0" hangingPunct="1"/>
            <a:r>
              <a:rPr kumimoji="0" lang="en-US" dirty="0"/>
              <a:t>Fifth level</a:t>
            </a:r>
          </a:p>
        </p:txBody>
      </p:sp>
    </p:spTree>
    <p:extLst>
      <p:ext uri="{BB962C8B-B14F-4D97-AF65-F5344CB8AC3E}">
        <p14:creationId xmlns:p14="http://schemas.microsoft.com/office/powerpoint/2010/main" val="58502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2718576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3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34661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0063091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4" y="0"/>
            <a:ext cx="6829477" cy="3749964"/>
          </a:xfrm>
          <a:prstGeom prst="rect">
            <a:avLst/>
          </a:prstGeom>
        </p:spPr>
      </p:pic>
      <p:sp>
        <p:nvSpPr>
          <p:cNvPr id="13" name="Title 1"/>
          <p:cNvSpPr>
            <a:spLocks noGrp="1"/>
          </p:cNvSpPr>
          <p:nvPr>
            <p:ph type="title" hasCustomPrompt="1"/>
          </p:nvPr>
        </p:nvSpPr>
        <p:spPr>
          <a:xfrm>
            <a:off x="369889" y="3863687"/>
            <a:ext cx="8336975" cy="999259"/>
          </a:xfrm>
          <a:prstGeom prst="rect">
            <a:avLst/>
          </a:prstGeom>
        </p:spPr>
        <p:txBody>
          <a:bodyPr/>
          <a:lstStyle>
            <a:lvl1pPr>
              <a:defRPr sz="36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2625" b="0" i="0" baseline="0">
                <a:solidFill>
                  <a:srgbClr val="003764"/>
                </a:solidFill>
                <a:latin typeface="+mj-lt"/>
              </a:defRPr>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Subheading</a:t>
            </a:r>
          </a:p>
        </p:txBody>
      </p:sp>
      <p:sp>
        <p:nvSpPr>
          <p:cNvPr id="19" name="Text Placeholder 18"/>
          <p:cNvSpPr>
            <a:spLocks noGrp="1"/>
          </p:cNvSpPr>
          <p:nvPr>
            <p:ph type="body" sz="quarter" idx="10" hasCustomPrompt="1"/>
          </p:nvPr>
        </p:nvSpPr>
        <p:spPr>
          <a:xfrm>
            <a:off x="369888" y="5769404"/>
            <a:ext cx="4614862" cy="758825"/>
          </a:xfrm>
          <a:prstGeom prst="rect">
            <a:avLst/>
          </a:prstGeom>
        </p:spPr>
        <p:txBody>
          <a:bodyPr/>
          <a:lstStyle>
            <a:lvl1pPr marL="0" indent="0">
              <a:buNone/>
              <a:defRPr sz="15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08457094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536861" y="1549936"/>
            <a:ext cx="8336975" cy="797070"/>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1"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endParaRPr lang="en-US" dirty="0"/>
          </a:p>
        </p:txBody>
      </p:sp>
      <p:sp>
        <p:nvSpPr>
          <p:cNvPr id="16"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dirty="0"/>
          </a:p>
        </p:txBody>
      </p:sp>
      <p:sp>
        <p:nvSpPr>
          <p:cNvPr id="17" name="Slide Number Placeholder 5"/>
          <p:cNvSpPr>
            <a:spLocks noGrp="1"/>
          </p:cNvSpPr>
          <p:nvPr>
            <p:ph type="sldNum" sz="quarter" idx="12"/>
          </p:nvPr>
        </p:nvSpPr>
        <p:spPr>
          <a:xfrm>
            <a:off x="8406246" y="6483928"/>
            <a:ext cx="467590" cy="237549"/>
          </a:xfrm>
          <a:prstGeom prst="rect">
            <a:avLst/>
          </a:prstGeom>
        </p:spPr>
        <p:txBody>
          <a:bodyPr/>
          <a:lstStyle>
            <a:lvl1pPr algn="r">
              <a:defRPr sz="825"/>
            </a:lvl1pPr>
          </a:lstStyle>
          <a:p>
            <a:fld id="{0BB45480-2940-43F0-8A14-527A8A2F4EC9}" type="slidenum">
              <a:rPr lang="en-US" smtClean="0"/>
              <a:t>‹#›</a:t>
            </a:fld>
            <a:endParaRPr lang="en-US"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39145816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582469" y="1709746"/>
            <a:ext cx="8270588" cy="2852737"/>
          </a:xfrm>
          <a:prstGeom prst="rect">
            <a:avLst/>
          </a:prstGeom>
        </p:spPr>
        <p:txBody>
          <a:bodyPr anchor="b"/>
          <a:lstStyle>
            <a:lvl1pPr>
              <a:defRPr sz="36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9" y="4589471"/>
            <a:ext cx="8270588"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2" name="Rectangle 11"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endParaRPr lang="en-US" dirty="0"/>
          </a:p>
        </p:txBody>
      </p:sp>
      <p:sp>
        <p:nvSpPr>
          <p:cNvPr id="16"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dirty="0"/>
          </a:p>
        </p:txBody>
      </p:sp>
      <p:sp>
        <p:nvSpPr>
          <p:cNvPr id="17"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0BB45480-2940-43F0-8A14-527A8A2F4EC9}" type="slidenum">
              <a:rPr lang="en-US" smtClean="0"/>
              <a:t>‹#›</a:t>
            </a:fld>
            <a:endParaRPr lang="en-US" dirty="0"/>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29070961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2"/>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6"/>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endParaRPr lang="en-US" dirty="0"/>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dirty="0"/>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0BB45480-2940-43F0-8A14-527A8A2F4EC9}" type="slidenum">
              <a:rPr lang="en-US" smtClean="0"/>
              <a:t>‹#›</a:t>
            </a:fld>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1428252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5"/>
            <a:ext cx="4067706" cy="1481791"/>
          </a:xfrm>
          <a:prstGeom prst="rect">
            <a:avLst/>
          </a:prstGeom>
        </p:spPr>
      </p:pic>
      <p:sp>
        <p:nvSpPr>
          <p:cNvPr id="16" name="Title 1"/>
          <p:cNvSpPr>
            <a:spLocks noGrp="1"/>
          </p:cNvSpPr>
          <p:nvPr>
            <p:ph type="title"/>
          </p:nvPr>
        </p:nvSpPr>
        <p:spPr>
          <a:xfrm>
            <a:off x="507277" y="1485854"/>
            <a:ext cx="8335388" cy="736311"/>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6"/>
            <a:ext cx="4002378" cy="524893"/>
          </a:xfrm>
          <a:prstGeom prst="rect">
            <a:avLst/>
          </a:prstGeom>
        </p:spPr>
        <p:txBody>
          <a:bodyPr anchor="b"/>
          <a:lstStyle>
            <a:lvl1pPr marL="0" indent="0">
              <a:buNone/>
              <a:defRPr sz="1800" b="1">
                <a:solidFill>
                  <a:srgbClr val="003764"/>
                </a:solidFill>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a:t>Edit Master text styles</a:t>
            </a:r>
          </a:p>
        </p:txBody>
      </p:sp>
      <p:sp>
        <p:nvSpPr>
          <p:cNvPr id="18" name="Content Placeholder 3"/>
          <p:cNvSpPr>
            <a:spLocks noGrp="1"/>
          </p:cNvSpPr>
          <p:nvPr>
            <p:ph sz="half" idx="2"/>
          </p:nvPr>
        </p:nvSpPr>
        <p:spPr>
          <a:xfrm>
            <a:off x="507278" y="3003842"/>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1800" b="1">
                <a:solidFill>
                  <a:srgbClr val="003764"/>
                </a:solidFill>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a:t>Edit Master text styles</a:t>
            </a:r>
          </a:p>
        </p:txBody>
      </p:sp>
      <p:sp>
        <p:nvSpPr>
          <p:cNvPr id="20" name="Content Placeholder 5"/>
          <p:cNvSpPr>
            <a:spLocks noGrp="1"/>
          </p:cNvSpPr>
          <p:nvPr>
            <p:ph sz="quarter" idx="4"/>
          </p:nvPr>
        </p:nvSpPr>
        <p:spPr>
          <a:xfrm>
            <a:off x="4790207" y="3003842"/>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endParaRPr lang="en-US" dirty="0"/>
          </a:p>
        </p:txBody>
      </p:sp>
      <p:sp>
        <p:nvSpPr>
          <p:cNvPr id="22"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dirty="0"/>
          </a:p>
        </p:txBody>
      </p:sp>
      <p:sp>
        <p:nvSpPr>
          <p:cNvPr id="23"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0BB45480-2940-43F0-8A14-527A8A2F4EC9}" type="slidenum">
              <a:rPr lang="en-US" smtClean="0"/>
              <a:t>‹#›</a:t>
            </a:fld>
            <a:endParaRPr lang="en-US" dirty="0"/>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22986564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endParaRPr lang="en-US" dirty="0"/>
          </a:p>
        </p:txBody>
      </p:sp>
      <p:sp>
        <p:nvSpPr>
          <p:cNvPr id="14"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dirty="0"/>
          </a:p>
        </p:txBody>
      </p:sp>
      <p:sp>
        <p:nvSpPr>
          <p:cNvPr id="15"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0BB45480-2940-43F0-8A14-527A8A2F4EC9}" type="slidenum">
              <a:rPr lang="en-US" smtClean="0"/>
              <a:t>‹#›</a:t>
            </a:fld>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41209216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8" name="Rectangle 7"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endParaRPr lang="en-US" dirty="0"/>
          </a:p>
        </p:txBody>
      </p:sp>
      <p:sp>
        <p:nvSpPr>
          <p:cNvPr id="12"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dirty="0"/>
          </a:p>
        </p:txBody>
      </p:sp>
      <p:sp>
        <p:nvSpPr>
          <p:cNvPr id="13"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0BB45480-2940-43F0-8A14-527A8A2F4EC9}" type="slidenum">
              <a:rPr lang="en-US" smtClean="0"/>
              <a:t>‹#›</a:t>
            </a:fld>
            <a:endParaRPr lang="en-US" dirty="0"/>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421054801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486495" y="1385541"/>
            <a:ext cx="3160715" cy="1409614"/>
          </a:xfrm>
          <a:prstGeom prst="rect">
            <a:avLst/>
          </a:prstGeom>
        </p:spPr>
        <p:txBody>
          <a:bodyPr anchor="b"/>
          <a:lstStyle>
            <a:lvl1pPr>
              <a:defRPr sz="2625"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5" y="2888673"/>
            <a:ext cx="3160715" cy="3492378"/>
          </a:xfrm>
          <a:prstGeom prst="rect">
            <a:avLst/>
          </a:prstGeom>
        </p:spPr>
        <p:txBody>
          <a:bodyPr/>
          <a:lstStyle>
            <a:lvl1pPr marL="0" indent="0">
              <a:buNone/>
              <a:defRPr sz="1200">
                <a:solidFill>
                  <a:srgbClr val="003764"/>
                </a:solidFill>
              </a:defRPr>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a:t>Edit Master text styles</a:t>
            </a:r>
          </a:p>
        </p:txBody>
      </p:sp>
      <p:sp>
        <p:nvSpPr>
          <p:cNvPr id="15" name="Content Placeholder 2"/>
          <p:cNvSpPr>
            <a:spLocks noGrp="1"/>
          </p:cNvSpPr>
          <p:nvPr>
            <p:ph idx="1"/>
          </p:nvPr>
        </p:nvSpPr>
        <p:spPr>
          <a:xfrm>
            <a:off x="3863541" y="1569027"/>
            <a:ext cx="5041469" cy="4812024"/>
          </a:xfrm>
          <a:prstGeom prst="rect">
            <a:avLst/>
          </a:prstGeom>
        </p:spPr>
        <p:txBody>
          <a:bodyPr/>
          <a:lstStyle>
            <a:lvl1pPr>
              <a:defRPr sz="2400">
                <a:solidFill>
                  <a:srgbClr val="003764"/>
                </a:solidFill>
              </a:defRPr>
            </a:lvl1pPr>
            <a:lvl2pPr>
              <a:defRPr sz="2100">
                <a:solidFill>
                  <a:srgbClr val="003764"/>
                </a:solidFill>
              </a:defRPr>
            </a:lvl2pPr>
            <a:lvl3pPr>
              <a:defRPr sz="1800">
                <a:solidFill>
                  <a:srgbClr val="003764"/>
                </a:solidFill>
              </a:defRPr>
            </a:lvl3pPr>
            <a:lvl4pPr>
              <a:defRPr sz="1500">
                <a:solidFill>
                  <a:srgbClr val="003764"/>
                </a:solidFill>
              </a:defRPr>
            </a:lvl4pPr>
            <a:lvl5pPr>
              <a:defRPr sz="1500">
                <a:solidFill>
                  <a:srgbClr val="003764"/>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7"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endParaRPr lang="en-US" dirty="0"/>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dirty="0"/>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0BB45480-2940-43F0-8A14-527A8A2F4EC9}" type="slidenum">
              <a:rPr lang="en-US" smtClean="0"/>
              <a:t>‹#›</a:t>
            </a:fld>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348653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74360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403371" y="1385541"/>
            <a:ext cx="3358139" cy="1409614"/>
          </a:xfrm>
          <a:prstGeom prst="rect">
            <a:avLst/>
          </a:prstGeom>
        </p:spPr>
        <p:txBody>
          <a:bodyPr anchor="b"/>
          <a:lstStyle>
            <a:lvl1pPr>
              <a:defRPr sz="2625"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1" y="2888675"/>
            <a:ext cx="3358139" cy="3542831"/>
          </a:xfrm>
          <a:prstGeom prst="rect">
            <a:avLst/>
          </a:prstGeom>
        </p:spPr>
        <p:txBody>
          <a:bodyPr/>
          <a:lstStyle>
            <a:lvl1pPr marL="0" indent="0">
              <a:buNone/>
              <a:defRPr sz="1200">
                <a:solidFill>
                  <a:srgbClr val="003764"/>
                </a:solidFill>
              </a:defRPr>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a:t>Edit Master text styles</a:t>
            </a:r>
          </a:p>
        </p:txBody>
      </p:sp>
      <p:sp>
        <p:nvSpPr>
          <p:cNvPr id="15" name="Content Placeholder 2"/>
          <p:cNvSpPr>
            <a:spLocks noGrp="1"/>
          </p:cNvSpPr>
          <p:nvPr>
            <p:ph idx="1"/>
          </p:nvPr>
        </p:nvSpPr>
        <p:spPr>
          <a:xfrm>
            <a:off x="4024048" y="1569028"/>
            <a:ext cx="4839398" cy="4862477"/>
          </a:xfrm>
          <a:prstGeom prst="rect">
            <a:avLst/>
          </a:prstGeom>
        </p:spPr>
        <p:txBody>
          <a:bodyPr/>
          <a:lstStyle>
            <a:lvl1pPr>
              <a:defRPr sz="2400">
                <a:solidFill>
                  <a:srgbClr val="003764"/>
                </a:solidFill>
              </a:defRPr>
            </a:lvl1pPr>
            <a:lvl2pPr>
              <a:defRPr sz="2100">
                <a:solidFill>
                  <a:srgbClr val="003764"/>
                </a:solidFill>
              </a:defRPr>
            </a:lvl2pPr>
            <a:lvl3pPr>
              <a:defRPr sz="1800">
                <a:solidFill>
                  <a:srgbClr val="003764"/>
                </a:solidFill>
              </a:defRPr>
            </a:lvl3pPr>
            <a:lvl4pPr>
              <a:defRPr sz="1500">
                <a:solidFill>
                  <a:srgbClr val="003764"/>
                </a:solidFill>
              </a:defRPr>
            </a:lvl4pPr>
            <a:lvl5pPr>
              <a:defRPr sz="1500">
                <a:solidFill>
                  <a:srgbClr val="003764"/>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7"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endParaRPr lang="en-US" dirty="0"/>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dirty="0"/>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0BB45480-2940-43F0-8A14-527A8A2F4EC9}" type="slidenum">
              <a:rPr lang="en-US" smtClean="0"/>
              <a:t>‹#›</a:t>
            </a:fld>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80199581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p:cNvSpPr>
            <a:spLocks noGrp="1"/>
          </p:cNvSpPr>
          <p:nvPr>
            <p:ph type="title"/>
          </p:nvPr>
        </p:nvSpPr>
        <p:spPr>
          <a:xfrm>
            <a:off x="623888" y="1709747"/>
            <a:ext cx="7886700" cy="2852737"/>
          </a:xfrm>
          <a:prstGeom prst="rect">
            <a:avLst/>
          </a:prstGeom>
        </p:spPr>
        <p:txBody>
          <a:bodyPr anchor="b"/>
          <a:lstStyle>
            <a:lvl1pPr>
              <a:defRPr sz="2625"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2"/>
            <a:ext cx="7886700" cy="1500187"/>
          </a:xfrm>
          <a:prstGeom prst="rect">
            <a:avLst/>
          </a:prstGeom>
        </p:spPr>
        <p:txBody>
          <a:bodyPr/>
          <a:lstStyle>
            <a:lvl1pPr marL="0" indent="0">
              <a:buNone/>
              <a:defRPr sz="1350">
                <a:solidFill>
                  <a:srgbClr val="003764"/>
                </a:solidFill>
              </a:defRPr>
            </a:lvl1pPr>
            <a:lvl2pPr marL="257163" indent="0">
              <a:buNone/>
              <a:defRPr sz="1125">
                <a:solidFill>
                  <a:schemeClr val="tx1">
                    <a:tint val="75000"/>
                  </a:schemeClr>
                </a:solidFill>
              </a:defRPr>
            </a:lvl2pPr>
            <a:lvl3pPr marL="514325" indent="0">
              <a:buNone/>
              <a:defRPr sz="1013">
                <a:solidFill>
                  <a:schemeClr val="tx1">
                    <a:tint val="75000"/>
                  </a:schemeClr>
                </a:solidFill>
              </a:defRPr>
            </a:lvl3pPr>
            <a:lvl4pPr marL="771487" indent="0">
              <a:buNone/>
              <a:defRPr sz="900">
                <a:solidFill>
                  <a:schemeClr val="tx1">
                    <a:tint val="75000"/>
                  </a:schemeClr>
                </a:solidFill>
              </a:defRPr>
            </a:lvl4pPr>
            <a:lvl5pPr marL="1028649" indent="0">
              <a:buNone/>
              <a:defRPr sz="900">
                <a:solidFill>
                  <a:schemeClr val="tx1">
                    <a:tint val="75000"/>
                  </a:schemeClr>
                </a:solidFill>
              </a:defRPr>
            </a:lvl5pPr>
            <a:lvl6pPr marL="1285811" indent="0">
              <a:buNone/>
              <a:defRPr sz="900">
                <a:solidFill>
                  <a:schemeClr val="tx1">
                    <a:tint val="75000"/>
                  </a:schemeClr>
                </a:solidFill>
              </a:defRPr>
            </a:lvl6pPr>
            <a:lvl7pPr marL="1542973" indent="0">
              <a:buNone/>
              <a:defRPr sz="900">
                <a:solidFill>
                  <a:schemeClr val="tx1">
                    <a:tint val="75000"/>
                  </a:schemeClr>
                </a:solidFill>
              </a:defRPr>
            </a:lvl7pPr>
            <a:lvl8pPr marL="1800135" indent="0">
              <a:buNone/>
              <a:defRPr sz="900">
                <a:solidFill>
                  <a:schemeClr val="tx1">
                    <a:tint val="75000"/>
                  </a:schemeClr>
                </a:solidFill>
              </a:defRPr>
            </a:lvl8pPr>
            <a:lvl9pPr marL="2057298" indent="0">
              <a:buNone/>
              <a:defRPr sz="900">
                <a:solidFill>
                  <a:schemeClr val="tx1">
                    <a:tint val="75000"/>
                  </a:schemeClr>
                </a:solidFill>
              </a:defRPr>
            </a:lvl9pPr>
          </a:lstStyle>
          <a:p>
            <a:pPr lvl="0"/>
            <a:r>
              <a:rPr lang="en-US"/>
              <a:t>Edit Master text styles</a:t>
            </a:r>
          </a:p>
        </p:txBody>
      </p:sp>
      <p:sp>
        <p:nvSpPr>
          <p:cNvPr id="15" name="Rectangle 14"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endParaRPr lang="en-US" dirty="0"/>
          </a:p>
        </p:txBody>
      </p:sp>
      <p:sp>
        <p:nvSpPr>
          <p:cNvPr id="11"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dirty="0"/>
          </a:p>
        </p:txBody>
      </p:sp>
      <p:sp>
        <p:nvSpPr>
          <p:cNvPr id="14"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0BB45480-2940-43F0-8A14-527A8A2F4EC9}" type="slidenum">
              <a:rPr lang="en-US" smtClean="0"/>
              <a:t>‹#›</a:t>
            </a:fld>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85708918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15" name="Rectangle 14"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endParaRPr lang="en-US" dirty="0"/>
          </a:p>
        </p:txBody>
      </p:sp>
      <p:sp>
        <p:nvSpPr>
          <p:cNvPr id="11"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dirty="0"/>
          </a:p>
        </p:txBody>
      </p:sp>
      <p:sp>
        <p:nvSpPr>
          <p:cNvPr id="14"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0BB45480-2940-43F0-8A14-527A8A2F4EC9}" type="slidenum">
              <a:rPr lang="en-US" smtClean="0"/>
              <a:t>‹#›</a:t>
            </a:fld>
            <a:endParaRPr lang="en-US" dirty="0"/>
          </a:p>
        </p:txBody>
      </p:sp>
      <p:sp>
        <p:nvSpPr>
          <p:cNvPr id="6" name="Title 1"/>
          <p:cNvSpPr>
            <a:spLocks noGrp="1"/>
          </p:cNvSpPr>
          <p:nvPr>
            <p:ph type="title"/>
          </p:nvPr>
        </p:nvSpPr>
        <p:spPr>
          <a:xfrm>
            <a:off x="519540" y="294200"/>
            <a:ext cx="8302337" cy="786457"/>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1"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726551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2625"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342900" marR="0" indent="-342900" algn="l" defTabSz="514325" rtl="0" eaLnBrk="1" fontAlgn="auto" latinLnBrk="0" hangingPunct="1">
              <a:lnSpc>
                <a:spcPct val="90000"/>
              </a:lnSpc>
              <a:spcBef>
                <a:spcPts val="563"/>
              </a:spcBef>
              <a:spcAft>
                <a:spcPts val="0"/>
              </a:spcAft>
              <a:buClrTx/>
              <a:buSzTx/>
              <a:buFont typeface="Arial" panose="020B0604020202020204" pitchFamily="34" charset="0"/>
              <a:buChar char="•"/>
              <a:tabLst/>
              <a:defRPr baseline="0">
                <a:solidFill>
                  <a:srgbClr val="003764"/>
                </a:solidFill>
              </a:defRPr>
            </a:lvl1pPr>
            <a:lvl2pPr marL="257163" indent="0">
              <a:buNone/>
              <a:defRPr>
                <a:solidFill>
                  <a:srgbClr val="003764"/>
                </a:solidFill>
              </a:defRPr>
            </a:lvl2pPr>
          </a:lstStyle>
          <a:p>
            <a:pPr marL="0" marR="0" lvl="0" indent="0" algn="l" defTabSz="514325" rtl="0" eaLnBrk="1" fontAlgn="auto" latinLnBrk="0" hangingPunct="1">
              <a:lnSpc>
                <a:spcPct val="90000"/>
              </a:lnSpc>
              <a:spcBef>
                <a:spcPts val="563"/>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p:nvSpPr>
        <p:spPr>
          <a:xfrm>
            <a:off x="1454322" y="6445500"/>
            <a:ext cx="3784962" cy="178960"/>
          </a:xfrm>
          <a:prstGeom prst="rect">
            <a:avLst/>
          </a:prstGeom>
          <a:noFill/>
        </p:spPr>
        <p:txBody>
          <a:bodyPr wrap="square" rtlCol="0">
            <a:spAutoFit/>
          </a:bodyPr>
          <a:lstStyle/>
          <a:p>
            <a:r>
              <a:rPr lang="en-US" sz="563" b="0" i="1" kern="1200" dirty="0">
                <a:solidFill>
                  <a:schemeClr val="bg1">
                    <a:lumMod val="50000"/>
                  </a:schemeClr>
                </a:solidFill>
                <a:effectLst/>
                <a:latin typeface="+mn-lt"/>
                <a:ea typeface="+mn-ea"/>
                <a:cs typeface="+mn-cs"/>
              </a:rPr>
              <a:t>Except where otherwise noted, this work is licensed under </a:t>
            </a:r>
            <a:r>
              <a:rPr lang="en-US" sz="563" b="0" i="1" u="sng" kern="1200" dirty="0">
                <a:solidFill>
                  <a:schemeClr val="tx1"/>
                </a:solidFill>
                <a:effectLst/>
                <a:latin typeface="+mn-lt"/>
                <a:ea typeface="+mn-ea"/>
                <a:cs typeface="+mn-cs"/>
              </a:rPr>
              <a:t>CC BY 4.0</a:t>
            </a:r>
            <a:r>
              <a:rPr lang="en-US" sz="563" b="0" i="1" dirty="0">
                <a:solidFill>
                  <a:schemeClr val="bg1">
                    <a:lumMod val="50000"/>
                  </a:schemeClr>
                </a:solidFill>
                <a:latin typeface="+mn-lt"/>
              </a:rPr>
              <a:t>.</a:t>
            </a:r>
          </a:p>
        </p:txBody>
      </p:sp>
      <p:sp>
        <p:nvSpPr>
          <p:cNvPr id="13" name="Rectangle 12" descr="Yellow sidebar"/>
          <p:cNvSpPr/>
          <p:nvPr/>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36588121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B45480-2940-43F0-8A14-527A8A2F4EC9}" type="slidenum">
              <a:rPr lang="en-US" smtClean="0"/>
              <a:t>‹#›</a:t>
            </a:fld>
            <a:endParaRPr lang="en-US" dirty="0"/>
          </a:p>
        </p:txBody>
      </p:sp>
    </p:spTree>
    <p:extLst>
      <p:ext uri="{BB962C8B-B14F-4D97-AF65-F5344CB8AC3E}">
        <p14:creationId xmlns:p14="http://schemas.microsoft.com/office/powerpoint/2010/main" val="1061787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3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81057180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17154446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4015713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376049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825176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2251803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68987352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0962798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0213929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78120610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3332235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3646245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2004113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2135848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189681399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82556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2640902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0554467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41794769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43574091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0363046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49636314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7969974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70633449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1961492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8893226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649120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6" Type="http://schemas.openxmlformats.org/officeDocument/2006/relationships/theme" Target="../theme/theme3.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theme" Target="../theme/theme4.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5.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6.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772620811"/>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876281085"/>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5852415"/>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1529967"/>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3313411"/>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6.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5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6.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112" y="3536609"/>
            <a:ext cx="8649400" cy="1101475"/>
          </a:xfrm>
        </p:spPr>
        <p:txBody>
          <a:bodyPr/>
          <a:lstStyle/>
          <a:p>
            <a:r>
              <a:rPr lang="en-US" sz="4000" cap="none" dirty="0"/>
              <a:t>ctc</a:t>
            </a:r>
            <a:r>
              <a:rPr lang="en-US" sz="4000" dirty="0"/>
              <a:t>Link Project Update</a:t>
            </a:r>
            <a:br>
              <a:rPr lang="en-US" sz="4000" dirty="0"/>
            </a:br>
            <a:r>
              <a:rPr lang="en-US" sz="3200" cap="none" dirty="0"/>
              <a:t>ctc</a:t>
            </a:r>
            <a:r>
              <a:rPr lang="en-US" sz="3200" dirty="0"/>
              <a:t>Link Executive Leadership Committee</a:t>
            </a:r>
          </a:p>
        </p:txBody>
      </p:sp>
      <p:sp>
        <p:nvSpPr>
          <p:cNvPr id="4" name="Text Placeholder 3"/>
          <p:cNvSpPr>
            <a:spLocks noGrp="1"/>
          </p:cNvSpPr>
          <p:nvPr>
            <p:ph type="body" sz="quarter" idx="10"/>
          </p:nvPr>
        </p:nvSpPr>
        <p:spPr>
          <a:xfrm>
            <a:off x="386112" y="4638084"/>
            <a:ext cx="8371776" cy="2137040"/>
          </a:xfrm>
        </p:spPr>
        <p:txBody>
          <a:bodyPr/>
          <a:lstStyle/>
          <a:p>
            <a:r>
              <a:rPr lang="en-US" sz="1800" dirty="0"/>
              <a:t>April 25, 2019</a:t>
            </a:r>
          </a:p>
          <a:p>
            <a:pPr>
              <a:spcBef>
                <a:spcPts val="0"/>
              </a:spcBef>
            </a:pPr>
            <a:endParaRPr lang="en-US" sz="1400" dirty="0"/>
          </a:p>
          <a:p>
            <a:pPr marL="285750" indent="-285750">
              <a:lnSpc>
                <a:spcPct val="100000"/>
              </a:lnSpc>
              <a:spcBef>
                <a:spcPts val="0"/>
              </a:spcBef>
              <a:buFont typeface="Arial" panose="020B0604020202020204" pitchFamily="34" charset="0"/>
              <a:buChar char="•"/>
            </a:pPr>
            <a:r>
              <a:rPr lang="en-US" sz="1600" b="1" dirty="0"/>
              <a:t>Jan Yoshiwara </a:t>
            </a:r>
            <a:r>
              <a:rPr lang="en-US" sz="1600" dirty="0"/>
              <a:t>– SBCTC Executive Director, ctcLink Executive Sponsor &amp; cELC Co-Chair</a:t>
            </a:r>
          </a:p>
          <a:p>
            <a:pPr marL="285750" indent="-285750">
              <a:lnSpc>
                <a:spcPct val="100000"/>
              </a:lnSpc>
              <a:spcBef>
                <a:spcPts val="0"/>
              </a:spcBef>
              <a:buFont typeface="Arial" panose="020B0604020202020204" pitchFamily="34" charset="0"/>
              <a:buChar char="•"/>
            </a:pPr>
            <a:r>
              <a:rPr lang="en-US" sz="1600" b="1" dirty="0"/>
              <a:t>Joyce Loveday </a:t>
            </a:r>
            <a:r>
              <a:rPr lang="en-US" sz="1600" dirty="0"/>
              <a:t>– Clover Park Technical College President &amp; cELC Co-Chair</a:t>
            </a:r>
          </a:p>
          <a:p>
            <a:pPr marL="285750" indent="-285750">
              <a:lnSpc>
                <a:spcPct val="100000"/>
              </a:lnSpc>
              <a:spcBef>
                <a:spcPts val="0"/>
              </a:spcBef>
              <a:buFont typeface="Arial" panose="020B0604020202020204" pitchFamily="34" charset="0"/>
              <a:buChar char="•"/>
            </a:pPr>
            <a:r>
              <a:rPr lang="en-US" sz="1600" b="1" dirty="0"/>
              <a:t>Grant Rodeheaver </a:t>
            </a:r>
            <a:r>
              <a:rPr lang="en-US" sz="1600" dirty="0"/>
              <a:t>– SBCTC Deputy Executive Director of IT and ctcLink Project Sponsor</a:t>
            </a:r>
          </a:p>
          <a:p>
            <a:pPr marL="285750" indent="-285750">
              <a:lnSpc>
                <a:spcPct val="100000"/>
              </a:lnSpc>
              <a:spcBef>
                <a:spcPts val="0"/>
              </a:spcBef>
              <a:buFont typeface="Arial" panose="020B0604020202020204" pitchFamily="34" charset="0"/>
              <a:buChar char="•"/>
            </a:pPr>
            <a:r>
              <a:rPr lang="en-US" sz="1600" b="1" dirty="0"/>
              <a:t>Choi Halladay</a:t>
            </a:r>
            <a:r>
              <a:rPr lang="en-US" sz="1600" dirty="0"/>
              <a:t> – District Vice President for Administrative Services, Pierce College, ctcLink Steering Committee Chair</a:t>
            </a:r>
          </a:p>
          <a:p>
            <a:pPr marL="285750" indent="-285750">
              <a:lnSpc>
                <a:spcPct val="100000"/>
              </a:lnSpc>
              <a:spcBef>
                <a:spcPts val="0"/>
              </a:spcBef>
              <a:buFont typeface="Arial" panose="020B0604020202020204" pitchFamily="34" charset="0"/>
              <a:buChar char="•"/>
            </a:pPr>
            <a:r>
              <a:rPr lang="en-US" sz="1600" b="1" dirty="0"/>
              <a:t>Christy Campbell </a:t>
            </a:r>
            <a:r>
              <a:rPr lang="en-US" sz="1600" dirty="0"/>
              <a:t>– SBCTC ctcLink Project Director</a:t>
            </a:r>
          </a:p>
          <a:p>
            <a:pPr marL="285750" indent="-285750">
              <a:spcBef>
                <a:spcPts val="0"/>
              </a:spcBef>
              <a:buFont typeface="Arial" panose="020B0604020202020204" pitchFamily="34" charset="0"/>
              <a:buChar char="•"/>
            </a:pPr>
            <a:endParaRPr lang="en-US" sz="1800" dirty="0"/>
          </a:p>
          <a:p>
            <a:pPr marL="285750" indent="-285750">
              <a:lnSpc>
                <a:spcPct val="100000"/>
              </a:lnSpc>
              <a:spcBef>
                <a:spcPts val="0"/>
              </a:spcBef>
              <a:buFont typeface="Arial" panose="020B0604020202020204" pitchFamily="34" charset="0"/>
              <a:buChar char="•"/>
            </a:pPr>
            <a:endParaRPr lang="en-US" sz="1800" dirty="0"/>
          </a:p>
        </p:txBody>
      </p:sp>
    </p:spTree>
    <p:extLst>
      <p:ext uri="{BB962C8B-B14F-4D97-AF65-F5344CB8AC3E}">
        <p14:creationId xmlns:p14="http://schemas.microsoft.com/office/powerpoint/2010/main" val="3494831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3511" y="200664"/>
            <a:ext cx="4966860" cy="374932"/>
          </a:xfrm>
        </p:spPr>
        <p:txBody>
          <a:bodyPr/>
          <a:lstStyle/>
          <a:p>
            <a:r>
              <a:rPr lang="en-US" sz="1000" b="1" cap="none" dirty="0">
                <a:solidFill>
                  <a:schemeClr val="bg1"/>
                </a:solidFill>
                <a:ea typeface="Calibri"/>
                <a:cs typeface="Times New Roman"/>
              </a:rPr>
              <a:t>WA State Office of the Chief Information Officer (OCIO) Oversight</a:t>
            </a:r>
            <a:br>
              <a:rPr lang="en-US" sz="1000" b="1" cap="none" dirty="0">
                <a:solidFill>
                  <a:schemeClr val="bg1"/>
                </a:solidFill>
                <a:ea typeface="Calibri"/>
                <a:cs typeface="Times New Roman"/>
              </a:rPr>
            </a:br>
            <a:endParaRPr lang="en-US" sz="1000" cap="none" dirty="0">
              <a:solidFill>
                <a:schemeClr val="bg1"/>
              </a:solidFill>
            </a:endParaRPr>
          </a:p>
        </p:txBody>
      </p:sp>
      <p:sp>
        <p:nvSpPr>
          <p:cNvPr id="3" name="Rectangle 2"/>
          <p:cNvSpPr/>
          <p:nvPr/>
        </p:nvSpPr>
        <p:spPr>
          <a:xfrm>
            <a:off x="569812" y="343215"/>
            <a:ext cx="6150682" cy="269304"/>
          </a:xfrm>
          <a:prstGeom prst="rect">
            <a:avLst/>
          </a:prstGeom>
        </p:spPr>
        <p:txBody>
          <a:bodyPr wrap="square">
            <a:spAutoFit/>
          </a:bodyPr>
          <a:lstStyle/>
          <a:p>
            <a:pPr marL="0" marR="0" lvl="0" indent="0" algn="ctr" defTabSz="457200" rtl="0" eaLnBrk="1" fontAlgn="b" latinLnBrk="0" hangingPunct="1">
              <a:lnSpc>
                <a:spcPct val="115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Franklin Gothic Book"/>
                <a:ea typeface="Calibri"/>
                <a:cs typeface="Times New Roman"/>
              </a:rPr>
              <a:t>WA State Office of the Chief Information Officer (OCIO) Oversight</a:t>
            </a:r>
          </a:p>
        </p:txBody>
      </p:sp>
      <p:graphicFrame>
        <p:nvGraphicFramePr>
          <p:cNvPr id="10" name="Table 9" descr="WA State Office of the Chief Information Officer (OCIO) Oversight heading box"/>
          <p:cNvGraphicFramePr>
            <a:graphicFrameLocks noGrp="1"/>
          </p:cNvGraphicFramePr>
          <p:nvPr>
            <p:extLst/>
          </p:nvPr>
        </p:nvGraphicFramePr>
        <p:xfrm>
          <a:off x="423880" y="169853"/>
          <a:ext cx="8401639" cy="656057"/>
        </p:xfrm>
        <a:graphic>
          <a:graphicData uri="http://schemas.openxmlformats.org/drawingml/2006/table">
            <a:tbl>
              <a:tblPr firstRow="1" bandRow="1">
                <a:tableStyleId>{5C22544A-7EE6-4342-B048-85BDC9FD1C3A}</a:tableStyleId>
              </a:tblPr>
              <a:tblGrid>
                <a:gridCol w="6915589">
                  <a:extLst>
                    <a:ext uri="{9D8B030D-6E8A-4147-A177-3AD203B41FA5}">
                      <a16:colId xmlns:a16="http://schemas.microsoft.com/office/drawing/2014/main" val="20001"/>
                    </a:ext>
                  </a:extLst>
                </a:gridCol>
                <a:gridCol w="1053412">
                  <a:extLst>
                    <a:ext uri="{9D8B030D-6E8A-4147-A177-3AD203B41FA5}">
                      <a16:colId xmlns:a16="http://schemas.microsoft.com/office/drawing/2014/main" val="2970155127"/>
                    </a:ext>
                  </a:extLst>
                </a:gridCol>
                <a:gridCol w="432638">
                  <a:extLst>
                    <a:ext uri="{9D8B030D-6E8A-4147-A177-3AD203B41FA5}">
                      <a16:colId xmlns:a16="http://schemas.microsoft.com/office/drawing/2014/main" val="1906772724"/>
                    </a:ext>
                  </a:extLst>
                </a:gridCol>
              </a:tblGrid>
              <a:tr h="656057">
                <a:tc>
                  <a:txBody>
                    <a:bodyPr/>
                    <a:lstStyle/>
                    <a:p>
                      <a:pPr marL="0" algn="ctr" defTabSz="914400" rtl="0" eaLnBrk="1" fontAlgn="b" latinLnBrk="0" hangingPunct="1">
                        <a:lnSpc>
                          <a:spcPts val="1800"/>
                        </a:lnSpc>
                      </a:pPr>
                      <a:r>
                        <a:rPr lang="en-US" sz="1800" b="1" kern="1200" dirty="0">
                          <a:solidFill>
                            <a:schemeClr val="bg1"/>
                          </a:solidFill>
                          <a:latin typeface="Calibri" panose="020F0502020204030204" pitchFamily="34" charset="0"/>
                          <a:ea typeface="+mn-ea"/>
                          <a:cs typeface="Calibri" panose="020F0502020204030204" pitchFamily="34" charset="0"/>
                        </a:rPr>
                        <a:t>WA State Office of the Chief Information Officer (OCIO) Oversight </a:t>
                      </a:r>
                      <a:br>
                        <a:rPr lang="en-US" sz="1800" b="1" kern="1200" dirty="0">
                          <a:solidFill>
                            <a:schemeClr val="bg1"/>
                          </a:solidFill>
                          <a:latin typeface="Calibri" panose="020F0502020204030204" pitchFamily="34" charset="0"/>
                          <a:ea typeface="+mn-ea"/>
                          <a:cs typeface="Calibri" panose="020F0502020204030204" pitchFamily="34" charset="0"/>
                        </a:rPr>
                      </a:br>
                      <a:r>
                        <a:rPr lang="en-US" sz="1800" b="1" kern="1200" dirty="0">
                          <a:solidFill>
                            <a:schemeClr val="bg1"/>
                          </a:solidFill>
                          <a:latin typeface="Calibri" panose="020F0502020204030204" pitchFamily="34" charset="0"/>
                          <a:ea typeface="+mn-ea"/>
                          <a:cs typeface="Calibri" panose="020F0502020204030204" pitchFamily="34" charset="0"/>
                        </a:rPr>
                        <a:t>as of April 2019</a:t>
                      </a:r>
                    </a:p>
                  </a:txBody>
                  <a:tcPr marL="68580" marR="68580" marT="34290" marB="3429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71CE"/>
                    </a:solidFill>
                  </a:tcPr>
                </a:tc>
                <a:tc>
                  <a:txBody>
                    <a:bodyPr/>
                    <a:lstStyle/>
                    <a:p>
                      <a:pPr marL="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kern="1200" dirty="0">
                          <a:solidFill>
                            <a:srgbClr val="000000"/>
                          </a:solidFill>
                          <a:latin typeface="Arial" panose="020B0604020202020204" pitchFamily="34" charset="0"/>
                          <a:ea typeface="+mn-ea"/>
                          <a:cs typeface="Arial" panose="020B0604020202020204" pitchFamily="34" charset="0"/>
                        </a:rPr>
                        <a:t>Overall Status </a:t>
                      </a:r>
                    </a:p>
                  </a:txBody>
                  <a:tcPr marL="68580" marR="68580" marT="34290" marB="3429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kern="1200" dirty="0">
                          <a:solidFill>
                            <a:srgbClr val="000000"/>
                          </a:solidFill>
                          <a:latin typeface="+mn-lt"/>
                          <a:ea typeface="+mn-ea"/>
                          <a:cs typeface="+mn-cs"/>
                        </a:rPr>
                        <a:t>Y</a:t>
                      </a:r>
                    </a:p>
                  </a:txBody>
                  <a:tcPr marL="68580" marR="68580" marT="34290" marB="3429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bl>
          </a:graphicData>
        </a:graphic>
      </p:graphicFrame>
      <p:sp>
        <p:nvSpPr>
          <p:cNvPr id="2" name="TextBox 1"/>
          <p:cNvSpPr txBox="1"/>
          <p:nvPr/>
        </p:nvSpPr>
        <p:spPr>
          <a:xfrm>
            <a:off x="921819" y="6309293"/>
            <a:ext cx="6909428"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srgbClr val="000000"/>
                </a:solidFill>
                <a:effectLst/>
                <a:uLnTx/>
                <a:uFillTx/>
                <a:latin typeface="Franklin Gothic Book"/>
                <a:ea typeface="+mn-ea"/>
                <a:cs typeface="+mn-cs"/>
              </a:rPr>
              <a:t>Note: </a:t>
            </a:r>
            <a:r>
              <a:rPr kumimoji="0" lang="en-US" sz="1200" b="0" i="1" u="none" strike="noStrike" kern="1200" cap="none" spc="0" normalizeH="0" baseline="0" noProof="0" dirty="0">
                <a:ln>
                  <a:noFill/>
                </a:ln>
                <a:solidFill>
                  <a:srgbClr val="000000"/>
                </a:solidFill>
                <a:effectLst/>
                <a:uLnTx/>
                <a:uFillTx/>
                <a:latin typeface="Franklin Gothic Book"/>
                <a:ea typeface="+mn-ea"/>
                <a:cs typeface="+mn-cs"/>
              </a:rPr>
              <a:t>New ctcLink Investment Plan approved by OCIO, with above conditions, on Jan. 19, 2018</a:t>
            </a:r>
            <a:r>
              <a:rPr kumimoji="0" lang="en-US" sz="1200" b="0" i="1" u="none" strike="noStrike" kern="1200" cap="none" spc="0" normalizeH="0" baseline="0" noProof="0" dirty="0">
                <a:ln>
                  <a:noFill/>
                </a:ln>
                <a:solidFill>
                  <a:srgbClr val="003764"/>
                </a:solidFill>
                <a:effectLst/>
                <a:uLnTx/>
                <a:uFillTx/>
                <a:latin typeface="Franklin Gothic Book"/>
                <a:ea typeface="+mn-ea"/>
                <a:cs typeface="+mn-cs"/>
              </a:rPr>
              <a:t>.</a:t>
            </a:r>
          </a:p>
        </p:txBody>
      </p:sp>
      <p:sp>
        <p:nvSpPr>
          <p:cNvPr id="6" name="Slide Number Placeholder 5"/>
          <p:cNvSpPr>
            <a:spLocks noGrp="1"/>
          </p:cNvSpPr>
          <p:nvPr>
            <p:ph type="sldNum" sz="quarter" idx="12"/>
          </p:nvPr>
        </p:nvSpPr>
        <p:spPr>
          <a:xfrm>
            <a:off x="8368320" y="6509015"/>
            <a:ext cx="457199" cy="191623"/>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b="0" i="0" u="none" strike="noStrike" kern="1200" cap="none" spc="0" normalizeH="0" baseline="0" noProof="0" smtClean="0">
                <a:ln>
                  <a:noFill/>
                </a:ln>
                <a:solidFill>
                  <a:srgbClr val="003764"/>
                </a:solidFill>
                <a:effectLst/>
                <a:uLnTx/>
                <a:uFillTx/>
                <a:latin typeface="Calibri" panose="020F0502020204030204" pitchFamily="34" charset="0"/>
                <a:ea typeface="+mn-ea"/>
                <a:cs typeface="Calibri" panose="020F050202020403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b="0" i="0" u="none" strike="noStrike" kern="1200" cap="none" spc="0" normalizeH="0" baseline="0" noProof="0" dirty="0">
              <a:ln>
                <a:noFill/>
              </a:ln>
              <a:solidFill>
                <a:srgbClr val="003764"/>
              </a:solidFill>
              <a:effectLst/>
              <a:uLnTx/>
              <a:uFillTx/>
              <a:latin typeface="Calibri" panose="020F0502020204030204" pitchFamily="34" charset="0"/>
              <a:ea typeface="+mn-ea"/>
              <a:cs typeface="Calibri" panose="020F0502020204030204" pitchFamily="34" charset="0"/>
            </a:endParaRPr>
          </a:p>
        </p:txBody>
      </p:sp>
      <p:graphicFrame>
        <p:nvGraphicFramePr>
          <p:cNvPr id="8" name="Table 7" descr=" OCIO’s Conditions to new ctcLink Investment Plan Approval and status">
            <a:extLst>
              <a:ext uri="{FF2B5EF4-FFF2-40B4-BE49-F238E27FC236}">
                <a16:creationId xmlns:a16="http://schemas.microsoft.com/office/drawing/2014/main" id="{D26B0267-0FD4-4BF6-A2C9-9883F8DFCE08}"/>
              </a:ext>
            </a:extLst>
          </p:cNvPr>
          <p:cNvGraphicFramePr>
            <a:graphicFrameLocks noGrp="1"/>
          </p:cNvGraphicFramePr>
          <p:nvPr>
            <p:extLst/>
          </p:nvPr>
        </p:nvGraphicFramePr>
        <p:xfrm>
          <a:off x="423879" y="871072"/>
          <a:ext cx="4139068" cy="5326382"/>
        </p:xfrm>
        <a:graphic>
          <a:graphicData uri="http://schemas.openxmlformats.org/drawingml/2006/table">
            <a:tbl>
              <a:tblPr firstRow="1" bandRow="1">
                <a:tableStyleId>{5C22544A-7EE6-4342-B048-85BDC9FD1C3A}</a:tableStyleId>
              </a:tblPr>
              <a:tblGrid>
                <a:gridCol w="322881">
                  <a:extLst>
                    <a:ext uri="{9D8B030D-6E8A-4147-A177-3AD203B41FA5}">
                      <a16:colId xmlns:a16="http://schemas.microsoft.com/office/drawing/2014/main" val="3708119608"/>
                    </a:ext>
                  </a:extLst>
                </a:gridCol>
                <a:gridCol w="208280">
                  <a:extLst>
                    <a:ext uri="{9D8B030D-6E8A-4147-A177-3AD203B41FA5}">
                      <a16:colId xmlns:a16="http://schemas.microsoft.com/office/drawing/2014/main" val="20001"/>
                    </a:ext>
                  </a:extLst>
                </a:gridCol>
                <a:gridCol w="2653246">
                  <a:extLst>
                    <a:ext uri="{9D8B030D-6E8A-4147-A177-3AD203B41FA5}">
                      <a16:colId xmlns:a16="http://schemas.microsoft.com/office/drawing/2014/main" val="2955566536"/>
                    </a:ext>
                  </a:extLst>
                </a:gridCol>
                <a:gridCol w="954661">
                  <a:extLst>
                    <a:ext uri="{9D8B030D-6E8A-4147-A177-3AD203B41FA5}">
                      <a16:colId xmlns:a16="http://schemas.microsoft.com/office/drawing/2014/main" val="57125483"/>
                    </a:ext>
                  </a:extLst>
                </a:gridCol>
              </a:tblGrid>
              <a:tr h="575611">
                <a:tc gridSpan="3">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kern="1200" dirty="0">
                          <a:solidFill>
                            <a:schemeClr val="bg1"/>
                          </a:solidFill>
                          <a:latin typeface="Calibri" panose="020F0502020204030204" pitchFamily="34" charset="0"/>
                          <a:ea typeface="+mn-ea"/>
                          <a:cs typeface="Calibri" panose="020F0502020204030204" pitchFamily="34" charset="0"/>
                        </a:rPr>
                        <a:t>OCIO Conditions to new ctcLink</a:t>
                      </a:r>
                      <a:r>
                        <a:rPr lang="en-US" sz="1600" b="1" kern="1200" baseline="0" dirty="0">
                          <a:solidFill>
                            <a:schemeClr val="bg1"/>
                          </a:solidFill>
                          <a:latin typeface="Calibri" panose="020F0502020204030204" pitchFamily="34" charset="0"/>
                          <a:ea typeface="+mn-ea"/>
                          <a:cs typeface="Calibri" panose="020F0502020204030204" pitchFamily="34" charset="0"/>
                        </a:rPr>
                        <a:t> Investment Plan Approval</a:t>
                      </a:r>
                      <a:endParaRPr lang="en-US" sz="1600" b="1" kern="1200" dirty="0">
                        <a:solidFill>
                          <a:schemeClr val="bg1"/>
                        </a:solidFill>
                        <a:latin typeface="Calibri" panose="020F0502020204030204" pitchFamily="34" charset="0"/>
                        <a:ea typeface="+mn-ea"/>
                        <a:cs typeface="Calibri" panose="020F0502020204030204" pitchFamily="34" charset="0"/>
                      </a:endParaRPr>
                    </a:p>
                  </a:txBody>
                  <a:tcPr marL="68580" marR="68580" marT="34290" marB="34290">
                    <a:lnL w="9525" cap="flat" cmpd="sng" algn="ctr">
                      <a:solidFill>
                        <a:schemeClr val="tx1">
                          <a:lumMod val="75000"/>
                          <a:lumOff val="2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71CE"/>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kern="1200" dirty="0">
                        <a:solidFill>
                          <a:schemeClr val="tx1"/>
                        </a:solidFill>
                        <a:latin typeface="+mn-lt"/>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1" kern="1200" dirty="0">
                        <a:solidFill>
                          <a:schemeClr val="bg1"/>
                        </a:solidFill>
                        <a:latin typeface="+mn-lt"/>
                        <a:ea typeface="+mn-ea"/>
                        <a:cs typeface="Arial" panose="020B0604020202020204" pitchFamily="34" charset="0"/>
                      </a:endParaRPr>
                    </a:p>
                  </a:txBody>
                  <a:tcPr marL="68580" marR="68580" marT="34290" marB="3429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kern="1200" dirty="0">
                          <a:solidFill>
                            <a:schemeClr val="bg1"/>
                          </a:solidFill>
                          <a:latin typeface="Calibri" panose="020F0502020204030204" pitchFamily="34" charset="0"/>
                          <a:ea typeface="+mn-ea"/>
                          <a:cs typeface="Calibri" panose="020F0502020204030204" pitchFamily="34" charset="0"/>
                        </a:rPr>
                        <a:t>Status</a:t>
                      </a:r>
                    </a:p>
                  </a:txBody>
                  <a:tcPr marL="68580" marR="68580" marT="34290" marB="34290" anchor="b">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0071CE"/>
                    </a:solidFill>
                  </a:tcPr>
                </a:tc>
                <a:extLst>
                  <a:ext uri="{0D108BD9-81ED-4DB2-BD59-A6C34878D82A}">
                    <a16:rowId xmlns:a16="http://schemas.microsoft.com/office/drawing/2014/main" val="1768181619"/>
                  </a:ext>
                </a:extLst>
              </a:tr>
              <a:tr h="45536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solidFill>
                            <a:schemeClr val="bg1"/>
                          </a:solidFill>
                          <a:latin typeface="Arial" panose="020B0604020202020204" pitchFamily="34" charset="0"/>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1</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Project</a:t>
                      </a:r>
                      <a:r>
                        <a:rPr lang="en-US" sz="1100" b="0" kern="1200" baseline="0" dirty="0">
                          <a:solidFill>
                            <a:srgbClr val="000000"/>
                          </a:solidFill>
                          <a:effectLst/>
                          <a:latin typeface="Arial" panose="020B0604020202020204" pitchFamily="34" charset="0"/>
                          <a:ea typeface="+mn-ea"/>
                          <a:cs typeface="Arial" panose="020B0604020202020204" pitchFamily="34" charset="0"/>
                        </a:rPr>
                        <a:t> must remain in line</a:t>
                      </a:r>
                      <a:r>
                        <a:rPr lang="en-US" sz="1100" b="0" kern="1200" dirty="0">
                          <a:solidFill>
                            <a:srgbClr val="000000"/>
                          </a:solidFill>
                          <a:effectLst/>
                          <a:latin typeface="Arial" panose="020B0604020202020204" pitchFamily="34" charset="0"/>
                          <a:ea typeface="+mn-ea"/>
                          <a:cs typeface="Arial" panose="020B0604020202020204" pitchFamily="34" charset="0"/>
                        </a:rPr>
                        <a:t> with SBCTC and OCIO policies</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sym typeface="Wingdings" panose="05000000000000000000" pitchFamily="2" charset="2"/>
                        </a:rPr>
                        <a:t>Ongoing </a:t>
                      </a:r>
                      <a:endPar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48630462"/>
                  </a:ext>
                </a:extLst>
              </a:tr>
              <a:tr h="45536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solidFill>
                            <a:schemeClr val="bg1"/>
                          </a:solidFill>
                          <a:latin typeface="Arial" panose="020B0604020202020204" pitchFamily="34" charset="0"/>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2</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QA</a:t>
                      </a:r>
                      <a:r>
                        <a:rPr lang="en-US" sz="1100" b="0" kern="1200" baseline="0" dirty="0">
                          <a:solidFill>
                            <a:srgbClr val="000000"/>
                          </a:solidFill>
                          <a:effectLst/>
                          <a:latin typeface="Arial" panose="020B0604020202020204" pitchFamily="34" charset="0"/>
                          <a:ea typeface="+mn-ea"/>
                          <a:cs typeface="Arial" panose="020B0604020202020204" pitchFamily="34" charset="0"/>
                        </a:rPr>
                        <a:t> (Moran) to report</a:t>
                      </a:r>
                      <a:r>
                        <a:rPr lang="en-US" sz="1100" b="0" kern="1200" dirty="0">
                          <a:solidFill>
                            <a:srgbClr val="000000"/>
                          </a:solidFill>
                          <a:effectLst/>
                          <a:latin typeface="Arial" panose="020B0604020202020204" pitchFamily="34" charset="0"/>
                          <a:ea typeface="+mn-ea"/>
                          <a:cs typeface="Arial" panose="020B0604020202020204" pitchFamily="34" charset="0"/>
                        </a:rPr>
                        <a:t> to ctcLink executive sponsor and State CIO</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sym typeface="Wingdings" panose="05000000000000000000" pitchFamily="2" charset="2"/>
                        </a:rPr>
                        <a:t>Complete</a:t>
                      </a:r>
                      <a:endPar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122197"/>
                  </a:ext>
                </a:extLst>
              </a:tr>
              <a:tr h="45536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solidFill>
                            <a:schemeClr val="bg1"/>
                          </a:solidFill>
                          <a:latin typeface="Arial" panose="020B0604020202020204" pitchFamily="34" charset="0"/>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algn="ctr"/>
                      <a:r>
                        <a:rPr lang="en-US" sz="1100" b="0" dirty="0">
                          <a:solidFill>
                            <a:srgbClr val="000000"/>
                          </a:solidFill>
                          <a:latin typeface="Arial" panose="020B0604020202020204" pitchFamily="34" charset="0"/>
                          <a:cs typeface="Arial" panose="020B0604020202020204" pitchFamily="34" charset="0"/>
                        </a:rPr>
                        <a:t>3</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algn="l"/>
                      <a:r>
                        <a:rPr lang="en-US" sz="1100" b="0" kern="1200" dirty="0">
                          <a:solidFill>
                            <a:srgbClr val="000000"/>
                          </a:solidFill>
                          <a:effectLst/>
                          <a:latin typeface="Arial" panose="020B0604020202020204" pitchFamily="34" charset="0"/>
                          <a:ea typeface="+mn-ea"/>
                          <a:cs typeface="Arial" panose="020B0604020202020204" pitchFamily="34" charset="0"/>
                        </a:rPr>
                        <a:t>Follow pre-determined OFM funding gates and approvals</a:t>
                      </a:r>
                      <a:endParaRPr lang="en-US" sz="1100" b="0" dirty="0">
                        <a:solidFill>
                          <a:srgbClr val="000000"/>
                        </a:solidFill>
                        <a:latin typeface="Arial" panose="020B0604020202020204" pitchFamily="34" charset="0"/>
                        <a:cs typeface="Arial" panose="020B0604020202020204" pitchFamily="34" charset="0"/>
                      </a:endParaRP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sym typeface="Wingdings" panose="05000000000000000000" pitchFamily="2" charset="2"/>
                        </a:rPr>
                        <a:t>Complete</a:t>
                      </a:r>
                      <a:endPar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248034652"/>
                  </a:ext>
                </a:extLst>
              </a:tr>
              <a:tr h="45536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solidFill>
                            <a:schemeClr val="bg1"/>
                          </a:solidFill>
                          <a:latin typeface="Arial" panose="020B0604020202020204" pitchFamily="34" charset="0"/>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4</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Monthly status reporting</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sym typeface="Wingdings" panose="05000000000000000000" pitchFamily="2" charset="2"/>
                        </a:rPr>
                        <a:t>Complete</a:t>
                      </a:r>
                      <a:endPar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2593756098"/>
                  </a:ext>
                </a:extLst>
              </a:tr>
              <a:tr h="45536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solidFill>
                            <a:schemeClr val="bg1"/>
                          </a:solidFill>
                          <a:latin typeface="Arial" panose="020B0604020202020204" pitchFamily="34" charset="0"/>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5</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Continue reporting on Remediation items in Integrated Work Plan</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sym typeface="Wingdings" panose="05000000000000000000" pitchFamily="2" charset="2"/>
                        </a:rPr>
                        <a:t>Complete</a:t>
                      </a:r>
                      <a:endPar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3305640982"/>
                  </a:ext>
                </a:extLst>
              </a:tr>
              <a:tr h="78850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solidFill>
                            <a:schemeClr val="tx1"/>
                          </a:solidFill>
                          <a:latin typeface="Arial" panose="020B0604020202020204" pitchFamily="34" charset="0"/>
                          <a:cs typeface="Arial" panose="020B0604020202020204" pitchFamily="34" charset="0"/>
                        </a:rPr>
                        <a:t>Y</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6</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OCIO approval of</a:t>
                      </a:r>
                      <a:r>
                        <a:rPr lang="en-US" sz="1100" b="0" kern="1200" baseline="0" dirty="0">
                          <a:solidFill>
                            <a:srgbClr val="000000"/>
                          </a:solidFill>
                          <a:effectLst/>
                          <a:latin typeface="Arial" panose="020B0604020202020204" pitchFamily="34" charset="0"/>
                          <a:ea typeface="+mn-ea"/>
                          <a:cs typeface="Arial" panose="020B0604020202020204" pitchFamily="34" charset="0"/>
                        </a:rPr>
                        <a:t> the</a:t>
                      </a:r>
                      <a:r>
                        <a:rPr lang="en-US" sz="1100" b="0" kern="1200" dirty="0">
                          <a:solidFill>
                            <a:srgbClr val="000000"/>
                          </a:solidFill>
                          <a:effectLst/>
                          <a:latin typeface="Arial" panose="020B0604020202020204" pitchFamily="34" charset="0"/>
                          <a:ea typeface="+mn-ea"/>
                          <a:cs typeface="Arial" panose="020B0604020202020204" pitchFamily="34" charset="0"/>
                        </a:rPr>
                        <a:t> 4</a:t>
                      </a:r>
                      <a:r>
                        <a:rPr lang="en-US" sz="1100" b="0" kern="1200" baseline="0" dirty="0">
                          <a:solidFill>
                            <a:srgbClr val="000000"/>
                          </a:solidFill>
                          <a:effectLst/>
                          <a:latin typeface="Arial" panose="020B0604020202020204" pitchFamily="34" charset="0"/>
                          <a:ea typeface="+mn-ea"/>
                          <a:cs typeface="Arial" panose="020B0604020202020204" pitchFamily="34" charset="0"/>
                        </a:rPr>
                        <a:t> </a:t>
                      </a:r>
                      <a:r>
                        <a:rPr lang="en-US" sz="1100" b="0" kern="1200" dirty="0">
                          <a:solidFill>
                            <a:srgbClr val="000000"/>
                          </a:solidFill>
                          <a:effectLst/>
                          <a:latin typeface="Arial" panose="020B0604020202020204" pitchFamily="34" charset="0"/>
                          <a:ea typeface="+mn-ea"/>
                          <a:cs typeface="Arial" panose="020B0604020202020204" pitchFamily="34" charset="0"/>
                        </a:rPr>
                        <a:t>remediation solutions: Budgeting tool, Continuing Education Application, Online Admissions Application</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algn="ctr"/>
                      <a:r>
                        <a:rPr lang="en-US" sz="1100" b="0" dirty="0">
                          <a:solidFill>
                            <a:srgbClr val="000000"/>
                          </a:solidFill>
                          <a:latin typeface="Arial" panose="020B0604020202020204" pitchFamily="34" charset="0"/>
                          <a:cs typeface="Arial" panose="020B0604020202020204" pitchFamily="34" charset="0"/>
                        </a:rPr>
                        <a:t>In</a:t>
                      </a:r>
                      <a:r>
                        <a:rPr lang="en-US" sz="1100" b="0" baseline="0" dirty="0">
                          <a:solidFill>
                            <a:srgbClr val="000000"/>
                          </a:solidFill>
                          <a:latin typeface="Arial" panose="020B0604020202020204" pitchFamily="34" charset="0"/>
                          <a:cs typeface="Arial" panose="020B0604020202020204" pitchFamily="34" charset="0"/>
                        </a:rPr>
                        <a:t> Progress</a:t>
                      </a:r>
                      <a:endParaRPr lang="en-US" sz="1100" b="0" dirty="0">
                        <a:solidFill>
                          <a:srgbClr val="000000"/>
                        </a:solidFill>
                        <a:latin typeface="Arial" panose="020B0604020202020204" pitchFamily="34" charset="0"/>
                        <a:cs typeface="Arial" panose="020B0604020202020204" pitchFamily="34" charset="0"/>
                      </a:endParaRP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511685527"/>
                  </a:ext>
                </a:extLst>
              </a:tr>
              <a:tr h="45536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solidFill>
                            <a:schemeClr val="bg1"/>
                          </a:solidFill>
                          <a:latin typeface="Arial" panose="020B0604020202020204" pitchFamily="34" charset="0"/>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7</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OCIO must be notified prior to use of contingency funds</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algn="ctr"/>
                      <a:r>
                        <a:rPr lang="en-US" sz="1100" b="0" dirty="0">
                          <a:solidFill>
                            <a:srgbClr val="000000"/>
                          </a:solidFill>
                          <a:latin typeface="Arial" panose="020B0604020202020204" pitchFamily="34" charset="0"/>
                          <a:cs typeface="Arial" panose="020B0604020202020204" pitchFamily="34" charset="0"/>
                        </a:rPr>
                        <a:t>N/A </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3115894253"/>
                  </a:ext>
                </a:extLst>
              </a:tr>
              <a:tr h="78850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solidFill>
                            <a:schemeClr val="bg1"/>
                          </a:solidFill>
                          <a:latin typeface="Arial" panose="020B0604020202020204" pitchFamily="34" charset="0"/>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algn="ctr"/>
                      <a:r>
                        <a:rPr lang="en-US" sz="1100" b="0" dirty="0">
                          <a:solidFill>
                            <a:srgbClr val="000000"/>
                          </a:solidFill>
                          <a:latin typeface="Arial" panose="020B0604020202020204" pitchFamily="34" charset="0"/>
                          <a:cs typeface="Arial" panose="020B0604020202020204" pitchFamily="34" charset="0"/>
                        </a:rPr>
                        <a:t>8</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Perform a post-implementation review (lessons learned) after each deployment and post on the OCIO</a:t>
                      </a:r>
                      <a:r>
                        <a:rPr lang="en-US" sz="1100" b="0" kern="1200" baseline="0" dirty="0">
                          <a:solidFill>
                            <a:srgbClr val="000000"/>
                          </a:solidFill>
                          <a:effectLst/>
                          <a:latin typeface="Arial" panose="020B0604020202020204" pitchFamily="34" charset="0"/>
                          <a:ea typeface="+mn-ea"/>
                          <a:cs typeface="Arial" panose="020B0604020202020204" pitchFamily="34" charset="0"/>
                        </a:rPr>
                        <a:t> dashboard wit</a:t>
                      </a:r>
                      <a:r>
                        <a:rPr lang="en-US" sz="1100" b="0" kern="1200" dirty="0">
                          <a:solidFill>
                            <a:srgbClr val="000000"/>
                          </a:solidFill>
                          <a:effectLst/>
                          <a:latin typeface="Arial" panose="020B0604020202020204" pitchFamily="34" charset="0"/>
                          <a:ea typeface="+mn-ea"/>
                          <a:cs typeface="Arial" panose="020B0604020202020204" pitchFamily="34" charset="0"/>
                        </a:rPr>
                        <a:t>hin 30 days of go-live</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algn="ctr"/>
                      <a:r>
                        <a:rPr lang="en-US" sz="1100" b="0" dirty="0">
                          <a:solidFill>
                            <a:srgbClr val="000000"/>
                          </a:solidFill>
                          <a:latin typeface="Arial" panose="020B0604020202020204" pitchFamily="34" charset="0"/>
                          <a:cs typeface="Arial" panose="020B0604020202020204" pitchFamily="34" charset="0"/>
                        </a:rPr>
                        <a:t>Planned as Activities in Project Work Plans</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611248091"/>
                  </a:ext>
                </a:extLst>
              </a:tr>
              <a:tr h="44156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solidFill>
                            <a:schemeClr val="bg1"/>
                          </a:solidFill>
                          <a:latin typeface="Arial" panose="020B0604020202020204" pitchFamily="34" charset="0"/>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algn="ctr"/>
                      <a:r>
                        <a:rPr lang="en-US" sz="1100" b="0" dirty="0">
                          <a:solidFill>
                            <a:srgbClr val="000000"/>
                          </a:solidFill>
                          <a:latin typeface="Arial" panose="020B0604020202020204" pitchFamily="34" charset="0"/>
                          <a:cs typeface="Arial" panose="020B0604020202020204" pitchFamily="34" charset="0"/>
                        </a:rPr>
                        <a:t>9</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Process and timeline for filling the SBCTC CIO position by 1/31/2018</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rgbClr val="000000"/>
                          </a:solidFill>
                          <a:latin typeface="Arial" panose="020B0604020202020204" pitchFamily="34" charset="0"/>
                          <a:cs typeface="Arial" panose="020B0604020202020204" pitchFamily="34" charset="0"/>
                          <a:sym typeface="Wingdings" panose="05000000000000000000" pitchFamily="2" charset="2"/>
                        </a:rPr>
                        <a:t>Complete</a:t>
                      </a:r>
                      <a:endParaRPr lang="en-US" sz="1100" b="0" dirty="0">
                        <a:solidFill>
                          <a:srgbClr val="000000"/>
                        </a:solidFill>
                        <a:latin typeface="Arial" panose="020B0604020202020204" pitchFamily="34" charset="0"/>
                        <a:cs typeface="Arial" panose="020B0604020202020204" pitchFamily="34" charset="0"/>
                      </a:endParaRP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3951565494"/>
                  </a:ext>
                </a:extLst>
              </a:tr>
            </a:tbl>
          </a:graphicData>
        </a:graphic>
      </p:graphicFrame>
      <p:graphicFrame>
        <p:nvGraphicFramePr>
          <p:cNvPr id="11" name="Table 10" descr=" OCIO’s Conditions to new ctcLink Investment Plan Approval and status">
            <a:extLst>
              <a:ext uri="{FF2B5EF4-FFF2-40B4-BE49-F238E27FC236}">
                <a16:creationId xmlns:a16="http://schemas.microsoft.com/office/drawing/2014/main" id="{D26B0267-0FD4-4BF6-A2C9-9883F8DFCE08}"/>
              </a:ext>
            </a:extLst>
          </p:cNvPr>
          <p:cNvGraphicFramePr>
            <a:graphicFrameLocks noGrp="1"/>
          </p:cNvGraphicFramePr>
          <p:nvPr>
            <p:extLst/>
          </p:nvPr>
        </p:nvGraphicFramePr>
        <p:xfrm>
          <a:off x="4670759" y="871072"/>
          <a:ext cx="4154761" cy="5326382"/>
        </p:xfrm>
        <a:graphic>
          <a:graphicData uri="http://schemas.openxmlformats.org/drawingml/2006/table">
            <a:tbl>
              <a:tblPr firstRow="1" bandRow="1">
                <a:tableStyleId>{5C22544A-7EE6-4342-B048-85BDC9FD1C3A}</a:tableStyleId>
              </a:tblPr>
              <a:tblGrid>
                <a:gridCol w="307641">
                  <a:extLst>
                    <a:ext uri="{9D8B030D-6E8A-4147-A177-3AD203B41FA5}">
                      <a16:colId xmlns:a16="http://schemas.microsoft.com/office/drawing/2014/main" val="3708119608"/>
                    </a:ext>
                  </a:extLst>
                </a:gridCol>
                <a:gridCol w="345440">
                  <a:extLst>
                    <a:ext uri="{9D8B030D-6E8A-4147-A177-3AD203B41FA5}">
                      <a16:colId xmlns:a16="http://schemas.microsoft.com/office/drawing/2014/main" val="20001"/>
                    </a:ext>
                  </a:extLst>
                </a:gridCol>
                <a:gridCol w="2418080">
                  <a:extLst>
                    <a:ext uri="{9D8B030D-6E8A-4147-A177-3AD203B41FA5}">
                      <a16:colId xmlns:a16="http://schemas.microsoft.com/office/drawing/2014/main" val="2955566536"/>
                    </a:ext>
                  </a:extLst>
                </a:gridCol>
                <a:gridCol w="1083600">
                  <a:extLst>
                    <a:ext uri="{9D8B030D-6E8A-4147-A177-3AD203B41FA5}">
                      <a16:colId xmlns:a16="http://schemas.microsoft.com/office/drawing/2014/main" val="57125483"/>
                    </a:ext>
                  </a:extLst>
                </a:gridCol>
              </a:tblGrid>
              <a:tr h="584107">
                <a:tc gridSpan="3">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kern="1200" dirty="0">
                          <a:solidFill>
                            <a:schemeClr val="bg1"/>
                          </a:solidFill>
                          <a:latin typeface="Calibri" panose="020F0502020204030204" pitchFamily="34" charset="0"/>
                          <a:ea typeface="+mn-ea"/>
                          <a:cs typeface="Calibri" panose="020F0502020204030204" pitchFamily="34" charset="0"/>
                        </a:rPr>
                        <a:t>ctcLink Technology Pool Status </a:t>
                      </a:r>
                      <a:br>
                        <a:rPr lang="en-US" sz="1600" b="1" kern="1200" dirty="0">
                          <a:solidFill>
                            <a:schemeClr val="bg1"/>
                          </a:solidFill>
                          <a:latin typeface="Calibri" panose="020F0502020204030204" pitchFamily="34" charset="0"/>
                          <a:ea typeface="+mn-ea"/>
                          <a:cs typeface="Calibri" panose="020F0502020204030204" pitchFamily="34" charset="0"/>
                        </a:rPr>
                      </a:br>
                      <a:r>
                        <a:rPr lang="en-US" sz="1600" b="1" kern="1200" dirty="0">
                          <a:solidFill>
                            <a:schemeClr val="bg1"/>
                          </a:solidFill>
                          <a:latin typeface="Calibri" panose="020F0502020204030204" pitchFamily="34" charset="0"/>
                          <a:ea typeface="+mn-ea"/>
                          <a:cs typeface="Calibri" panose="020F0502020204030204" pitchFamily="34" charset="0"/>
                        </a:rPr>
                        <a:t>and Gate #</a:t>
                      </a:r>
                    </a:p>
                  </a:txBody>
                  <a:tcPr marL="68580" marR="68580" marT="34290" marB="34290">
                    <a:lnL w="9525" cap="flat" cmpd="sng" algn="ctr">
                      <a:solidFill>
                        <a:schemeClr val="tx1">
                          <a:lumMod val="75000"/>
                          <a:lumOff val="25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71CE"/>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kern="1200" dirty="0">
                        <a:solidFill>
                          <a:schemeClr val="tx1"/>
                        </a:solidFill>
                        <a:latin typeface="+mn-lt"/>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1" kern="1200" dirty="0">
                        <a:solidFill>
                          <a:schemeClr val="bg1"/>
                        </a:solidFill>
                        <a:latin typeface="+mn-lt"/>
                        <a:ea typeface="+mn-ea"/>
                        <a:cs typeface="Arial" panose="020B0604020202020204" pitchFamily="34" charset="0"/>
                      </a:endParaRPr>
                    </a:p>
                  </a:txBody>
                  <a:tcPr marL="68580" marR="68580" marT="34290" marB="3429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kern="1200" dirty="0">
                        <a:solidFill>
                          <a:schemeClr val="bg1"/>
                        </a:solidFill>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kern="1200" dirty="0">
                          <a:solidFill>
                            <a:schemeClr val="bg1"/>
                          </a:solidFill>
                          <a:latin typeface="Calibri" panose="020F0502020204030204" pitchFamily="34" charset="0"/>
                          <a:ea typeface="+mn-ea"/>
                          <a:cs typeface="Calibri" panose="020F0502020204030204" pitchFamily="34" charset="0"/>
                        </a:rPr>
                        <a:t>Status</a:t>
                      </a:r>
                    </a:p>
                  </a:txBody>
                  <a:tcPr marL="68580" marR="68580" marT="34290" marB="34290">
                    <a:lnL w="12700" cap="flat" cmpd="sng" algn="ctr">
                      <a:solidFill>
                        <a:schemeClr val="tx2">
                          <a:lumMod val="20000"/>
                          <a:lumOff val="8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0071CE"/>
                    </a:solidFill>
                  </a:tcPr>
                </a:tc>
                <a:extLst>
                  <a:ext uri="{0D108BD9-81ED-4DB2-BD59-A6C34878D82A}">
                    <a16:rowId xmlns:a16="http://schemas.microsoft.com/office/drawing/2014/main" val="1768181619"/>
                  </a:ext>
                </a:extLst>
              </a:tr>
              <a:tr h="448082">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Pre-IT Pool Implementation, Stability &amp; Remediation</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Approved</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48630462"/>
                  </a:ext>
                </a:extLst>
              </a:tr>
              <a:tr h="31476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1</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Planning &amp; Remediation </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Approved</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122197"/>
                  </a:ext>
                </a:extLst>
              </a:tr>
              <a:tr h="31476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algn="ctr"/>
                      <a:r>
                        <a:rPr lang="en-US" sz="1100" b="0" dirty="0">
                          <a:solidFill>
                            <a:srgbClr val="000000"/>
                          </a:solidFill>
                          <a:latin typeface="Arial" panose="020B0604020202020204" pitchFamily="34" charset="0"/>
                          <a:cs typeface="Arial" panose="020B0604020202020204" pitchFamily="34" charset="0"/>
                        </a:rPr>
                        <a:t>2</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algn="l"/>
                      <a:r>
                        <a:rPr lang="en-US" sz="1100" b="0" dirty="0">
                          <a:solidFill>
                            <a:srgbClr val="000000"/>
                          </a:solidFill>
                          <a:latin typeface="Arial" panose="020B0604020202020204" pitchFamily="34" charset="0"/>
                          <a:cs typeface="Arial" panose="020B0604020202020204" pitchFamily="34" charset="0"/>
                        </a:rPr>
                        <a:t>DG2 – Initiation &amp; Structure Phase</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Approved</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248034652"/>
                  </a:ext>
                </a:extLst>
              </a:tr>
              <a:tr h="448082">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3</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DG2 – Construct</a:t>
                      </a:r>
                      <a:r>
                        <a:rPr lang="en-US" sz="1100" b="0" kern="1200" baseline="0" dirty="0">
                          <a:solidFill>
                            <a:srgbClr val="000000"/>
                          </a:solidFill>
                          <a:effectLst/>
                          <a:latin typeface="Arial" panose="020B0604020202020204" pitchFamily="34" charset="0"/>
                          <a:ea typeface="+mn-ea"/>
                          <a:cs typeface="Arial" panose="020B0604020202020204" pitchFamily="34" charset="0"/>
                        </a:rPr>
                        <a:t> Phase</a:t>
                      </a:r>
                      <a:endParaRPr lang="en-US" sz="1100" b="0" kern="1200" dirty="0">
                        <a:solidFill>
                          <a:srgbClr val="000000"/>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DG3 – </a:t>
                      </a:r>
                      <a:r>
                        <a:rPr lang="en-US" sz="1100" b="0" dirty="0">
                          <a:solidFill>
                            <a:srgbClr val="000000"/>
                          </a:solidFill>
                          <a:latin typeface="Arial" panose="020B0604020202020204" pitchFamily="34" charset="0"/>
                          <a:cs typeface="Arial" panose="020B0604020202020204" pitchFamily="34" charset="0"/>
                        </a:rPr>
                        <a:t>Initiation &amp; Structure Phase</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Approved</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2593756098"/>
                  </a:ext>
                </a:extLst>
              </a:tr>
              <a:tr h="62411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4</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DG2 – Transition &amp; Deploy</a:t>
                      </a:r>
                      <a:r>
                        <a:rPr lang="en-US" sz="1100" b="0" kern="1200" baseline="0" dirty="0">
                          <a:solidFill>
                            <a:srgbClr val="000000"/>
                          </a:solidFill>
                          <a:effectLst/>
                          <a:latin typeface="Arial" panose="020B0604020202020204" pitchFamily="34" charset="0"/>
                          <a:ea typeface="+mn-ea"/>
                          <a:cs typeface="Arial" panose="020B0604020202020204" pitchFamily="34" charset="0"/>
                        </a:rPr>
                        <a:t> Phase</a:t>
                      </a:r>
                      <a:endParaRPr lang="en-US" sz="1100" b="0" kern="1200" dirty="0">
                        <a:solidFill>
                          <a:srgbClr val="000000"/>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DG3 – </a:t>
                      </a:r>
                      <a:r>
                        <a:rPr lang="en-US" sz="1100" b="0" dirty="0">
                          <a:solidFill>
                            <a:srgbClr val="000000"/>
                          </a:solidFill>
                          <a:latin typeface="Arial" panose="020B0604020202020204" pitchFamily="34" charset="0"/>
                          <a:cs typeface="Arial" panose="020B0604020202020204" pitchFamily="34" charset="0"/>
                        </a:rPr>
                        <a:t>Construct Phase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000000"/>
                          </a:solidFill>
                          <a:latin typeface="Arial" panose="020B0604020202020204" pitchFamily="34" charset="0"/>
                          <a:cs typeface="Arial" panose="020B0604020202020204" pitchFamily="34" charset="0"/>
                        </a:rPr>
                        <a:t>DG4 </a:t>
                      </a:r>
                      <a:r>
                        <a:rPr lang="en-US" sz="1100" b="0" kern="1200" dirty="0">
                          <a:solidFill>
                            <a:srgbClr val="000000"/>
                          </a:solidFill>
                          <a:effectLst/>
                          <a:latin typeface="Arial" panose="020B0604020202020204" pitchFamily="34" charset="0"/>
                          <a:ea typeface="+mn-ea"/>
                          <a:cs typeface="Arial" panose="020B0604020202020204" pitchFamily="34" charset="0"/>
                        </a:rPr>
                        <a:t>– </a:t>
                      </a:r>
                      <a:r>
                        <a:rPr lang="en-US" sz="1100" b="0" dirty="0">
                          <a:solidFill>
                            <a:srgbClr val="000000"/>
                          </a:solidFill>
                          <a:latin typeface="Arial" panose="020B0604020202020204" pitchFamily="34" charset="0"/>
                          <a:cs typeface="Arial" panose="020B0604020202020204" pitchFamily="34" charset="0"/>
                        </a:rPr>
                        <a:t>Initiation &amp; Structure Phase</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Deliverables in Progress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7/1/2019</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3305640982"/>
                  </a:ext>
                </a:extLst>
              </a:tr>
              <a:tr h="62411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5</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DG3 – Transition &amp; Deploy</a:t>
                      </a:r>
                      <a:r>
                        <a:rPr lang="en-US" sz="1100" b="0" kern="1200" baseline="0" dirty="0">
                          <a:solidFill>
                            <a:srgbClr val="000000"/>
                          </a:solidFill>
                          <a:effectLst/>
                          <a:latin typeface="Arial" panose="020B0604020202020204" pitchFamily="34" charset="0"/>
                          <a:ea typeface="+mn-ea"/>
                          <a:cs typeface="Arial" panose="020B0604020202020204" pitchFamily="34" charset="0"/>
                        </a:rPr>
                        <a:t> Phase</a:t>
                      </a:r>
                      <a:endParaRPr lang="en-US" sz="1100" b="0" kern="1200" dirty="0">
                        <a:solidFill>
                          <a:srgbClr val="000000"/>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DG4 – </a:t>
                      </a:r>
                      <a:r>
                        <a:rPr lang="en-US" sz="1100" b="0" dirty="0">
                          <a:solidFill>
                            <a:srgbClr val="000000"/>
                          </a:solidFill>
                          <a:latin typeface="Arial" panose="020B0604020202020204" pitchFamily="34" charset="0"/>
                          <a:cs typeface="Arial" panose="020B0604020202020204" pitchFamily="34" charset="0"/>
                        </a:rPr>
                        <a:t>Construct Phase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000000"/>
                          </a:solidFill>
                          <a:latin typeface="Arial" panose="020B0604020202020204" pitchFamily="34" charset="0"/>
                          <a:cs typeface="Arial" panose="020B0604020202020204" pitchFamily="34" charset="0"/>
                        </a:rPr>
                        <a:t>DG5 </a:t>
                      </a:r>
                      <a:r>
                        <a:rPr lang="en-US" sz="1100" b="0" kern="1200" dirty="0">
                          <a:solidFill>
                            <a:srgbClr val="000000"/>
                          </a:solidFill>
                          <a:effectLst/>
                          <a:latin typeface="Arial" panose="020B0604020202020204" pitchFamily="34" charset="0"/>
                          <a:ea typeface="+mn-ea"/>
                          <a:cs typeface="Arial" panose="020B0604020202020204" pitchFamily="34" charset="0"/>
                        </a:rPr>
                        <a:t>– </a:t>
                      </a:r>
                      <a:r>
                        <a:rPr lang="en-US" sz="1100" b="0" dirty="0">
                          <a:solidFill>
                            <a:srgbClr val="000000"/>
                          </a:solidFill>
                          <a:latin typeface="Arial" panose="020B0604020202020204" pitchFamily="34" charset="0"/>
                          <a:cs typeface="Arial" panose="020B0604020202020204" pitchFamily="34" charset="0"/>
                        </a:rPr>
                        <a:t>Initiation &amp; Structure Phase</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Future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1/1/2020</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3115894253"/>
                  </a:ext>
                </a:extLst>
              </a:tr>
              <a:tr h="62411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6</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DG4 – Transition &amp; Deploy</a:t>
                      </a:r>
                      <a:r>
                        <a:rPr lang="en-US" sz="1100" b="0" kern="1200" baseline="0" dirty="0">
                          <a:solidFill>
                            <a:srgbClr val="000000"/>
                          </a:solidFill>
                          <a:effectLst/>
                          <a:latin typeface="Arial" panose="020B0604020202020204" pitchFamily="34" charset="0"/>
                          <a:ea typeface="+mn-ea"/>
                          <a:cs typeface="Arial" panose="020B0604020202020204" pitchFamily="34" charset="0"/>
                        </a:rPr>
                        <a:t> Phase</a:t>
                      </a:r>
                      <a:endParaRPr lang="en-US" sz="1100" b="0" kern="1200" dirty="0">
                        <a:solidFill>
                          <a:srgbClr val="000000"/>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DG5 – </a:t>
                      </a:r>
                      <a:r>
                        <a:rPr lang="en-US" sz="1100" b="0" dirty="0">
                          <a:solidFill>
                            <a:srgbClr val="000000"/>
                          </a:solidFill>
                          <a:latin typeface="Arial" panose="020B0604020202020204" pitchFamily="34" charset="0"/>
                          <a:cs typeface="Arial" panose="020B0604020202020204" pitchFamily="34" charset="0"/>
                        </a:rPr>
                        <a:t>Construct Phase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000000"/>
                          </a:solidFill>
                          <a:latin typeface="Arial" panose="020B0604020202020204" pitchFamily="34" charset="0"/>
                          <a:cs typeface="Arial" panose="020B0604020202020204" pitchFamily="34" charset="0"/>
                        </a:rPr>
                        <a:t>DG6 </a:t>
                      </a:r>
                      <a:r>
                        <a:rPr lang="en-US" sz="1100" b="0" kern="1200" dirty="0">
                          <a:solidFill>
                            <a:srgbClr val="000000"/>
                          </a:solidFill>
                          <a:effectLst/>
                          <a:latin typeface="Arial" panose="020B0604020202020204" pitchFamily="34" charset="0"/>
                          <a:ea typeface="+mn-ea"/>
                          <a:cs typeface="Arial" panose="020B0604020202020204" pitchFamily="34" charset="0"/>
                        </a:rPr>
                        <a:t>– </a:t>
                      </a:r>
                      <a:r>
                        <a:rPr lang="en-US" sz="1100" b="0" dirty="0">
                          <a:solidFill>
                            <a:srgbClr val="000000"/>
                          </a:solidFill>
                          <a:latin typeface="Arial" panose="020B0604020202020204" pitchFamily="34" charset="0"/>
                          <a:cs typeface="Arial" panose="020B0604020202020204" pitchFamily="34" charset="0"/>
                        </a:rPr>
                        <a:t>Initiation &amp; Structure Phase</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Future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7/1/2020</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3794749893"/>
                  </a:ext>
                </a:extLst>
              </a:tr>
              <a:tr h="448082">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7</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DG5 – Transition &amp; Deploy</a:t>
                      </a:r>
                      <a:r>
                        <a:rPr lang="en-US" sz="1100" b="0" kern="1200" baseline="0" dirty="0">
                          <a:solidFill>
                            <a:srgbClr val="000000"/>
                          </a:solidFill>
                          <a:effectLst/>
                          <a:latin typeface="Arial" panose="020B0604020202020204" pitchFamily="34" charset="0"/>
                          <a:ea typeface="+mn-ea"/>
                          <a:cs typeface="Arial" panose="020B0604020202020204" pitchFamily="34" charset="0"/>
                        </a:rPr>
                        <a:t> Phase</a:t>
                      </a:r>
                      <a:endParaRPr lang="en-US" sz="1100" b="0" kern="1200" dirty="0">
                        <a:solidFill>
                          <a:srgbClr val="000000"/>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DG6 – </a:t>
                      </a:r>
                      <a:r>
                        <a:rPr lang="en-US" sz="1100" b="0" dirty="0">
                          <a:solidFill>
                            <a:srgbClr val="000000"/>
                          </a:solidFill>
                          <a:latin typeface="Arial" panose="020B0604020202020204" pitchFamily="34" charset="0"/>
                          <a:cs typeface="Arial" panose="020B0604020202020204" pitchFamily="34" charset="0"/>
                        </a:rPr>
                        <a:t>Construct Phase</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Future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1/1/2021</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2806377923"/>
                  </a:ext>
                </a:extLst>
              </a:tr>
              <a:tr h="448082">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8</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DG6 – Transition &amp; Deploy</a:t>
                      </a:r>
                      <a:r>
                        <a:rPr lang="en-US" sz="1100" b="0" kern="1200" baseline="0" dirty="0">
                          <a:solidFill>
                            <a:srgbClr val="000000"/>
                          </a:solidFill>
                          <a:effectLst/>
                          <a:latin typeface="Arial" panose="020B0604020202020204" pitchFamily="34" charset="0"/>
                          <a:ea typeface="+mn-ea"/>
                          <a:cs typeface="Arial" panose="020B0604020202020204" pitchFamily="34" charset="0"/>
                        </a:rPr>
                        <a:t> Phase</a:t>
                      </a:r>
                      <a:endParaRPr lang="en-US" sz="1100" b="0" kern="1200" dirty="0">
                        <a:solidFill>
                          <a:srgbClr val="000000"/>
                        </a:solidFill>
                        <a:effectLst/>
                        <a:latin typeface="Arial" panose="020B0604020202020204" pitchFamily="34" charset="0"/>
                        <a:ea typeface="+mn-ea"/>
                        <a:cs typeface="Arial" panose="020B0604020202020204" pitchFamily="34" charset="0"/>
                      </a:endParaRP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Future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7/1/2021</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646576443"/>
                  </a:ext>
                </a:extLst>
              </a:tr>
              <a:tr h="448082">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G</a:t>
                      </a:r>
                    </a:p>
                  </a:txBody>
                  <a:tcPr marL="68580" marR="0" marT="0" marB="0"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00B050"/>
                    </a:solidFill>
                  </a:tcPr>
                </a:tc>
                <a:tc>
                  <a:txBody>
                    <a:bodyPr/>
                    <a:lstStyle/>
                    <a:p>
                      <a:pPr algn="ctr"/>
                      <a:r>
                        <a:rPr lang="en-US" sz="1100" b="0" dirty="0">
                          <a:solidFill>
                            <a:srgbClr val="000000"/>
                          </a:solidFill>
                          <a:latin typeface="Arial" panose="020B0604020202020204" pitchFamily="34" charset="0"/>
                          <a:cs typeface="Arial" panose="020B0604020202020204" pitchFamily="34" charset="0"/>
                        </a:rPr>
                        <a:t>9</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rgbClr val="000000"/>
                          </a:solidFill>
                          <a:effectLst/>
                          <a:latin typeface="Arial" panose="020B0604020202020204" pitchFamily="34" charset="0"/>
                          <a:ea typeface="+mn-ea"/>
                          <a:cs typeface="Arial" panose="020B0604020202020204" pitchFamily="34" charset="0"/>
                        </a:rPr>
                        <a:t>Contingency Deployment</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1/1/2022</a:t>
                      </a:r>
                    </a:p>
                  </a:txBody>
                  <a:tcPr anchor="ctr">
                    <a:lnL w="9525" cap="flat" cmpd="sng" algn="ctr">
                      <a:solidFill>
                        <a:schemeClr val="tx1">
                          <a:lumMod val="75000"/>
                          <a:lumOff val="25000"/>
                        </a:schemeClr>
                      </a:solidFill>
                      <a:prstDash val="solid"/>
                      <a:round/>
                      <a:headEnd type="none" w="med" len="med"/>
                      <a:tailEnd type="none" w="med" len="med"/>
                    </a:lnL>
                    <a:lnR w="9525" cap="flat" cmpd="sng" algn="ctr">
                      <a:solidFill>
                        <a:schemeClr val="tx1">
                          <a:lumMod val="75000"/>
                          <a:lumOff val="25000"/>
                        </a:schemeClr>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3951565494"/>
                  </a:ext>
                </a:extLst>
              </a:tr>
            </a:tbl>
          </a:graphicData>
        </a:graphic>
      </p:graphicFrame>
    </p:spTree>
    <p:extLst>
      <p:ext uri="{BB962C8B-B14F-4D97-AF65-F5344CB8AC3E}">
        <p14:creationId xmlns:p14="http://schemas.microsoft.com/office/powerpoint/2010/main" val="3941921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2121" y="291455"/>
            <a:ext cx="5511800" cy="417606"/>
          </a:xfrm>
        </p:spPr>
        <p:txBody>
          <a:bodyPr/>
          <a:lstStyle/>
          <a:p>
            <a:r>
              <a:rPr lang="en-US" sz="1000" b="1" cap="none" dirty="0">
                <a:solidFill>
                  <a:schemeClr val="bg1"/>
                </a:solidFill>
                <a:latin typeface="Calibri" panose="020F0502020204030204" pitchFamily="34" charset="0"/>
                <a:ea typeface="Calibri"/>
                <a:cs typeface="Calibri" panose="020F0502020204030204" pitchFamily="34" charset="0"/>
              </a:rPr>
              <a:t>ctcLink Quality Assurance Scorecard  - Moran Technology Consulting , </a:t>
            </a:r>
            <a:r>
              <a:rPr lang="en-US" sz="1000" b="1" dirty="0">
                <a:solidFill>
                  <a:schemeClr val="bg1"/>
                </a:solidFill>
                <a:latin typeface="Calibri" panose="020F0502020204030204" pitchFamily="34" charset="0"/>
                <a:ea typeface="Calibri"/>
                <a:cs typeface="Calibri" panose="020F0502020204030204" pitchFamily="34" charset="0"/>
              </a:rPr>
              <a:t>November 2018</a:t>
            </a:r>
            <a:endParaRPr lang="en-US" sz="1000" dirty="0"/>
          </a:p>
        </p:txBody>
      </p:sp>
      <p:graphicFrame>
        <p:nvGraphicFramePr>
          <p:cNvPr id="7" name="Table 6" descr="Risk legend"/>
          <p:cNvGraphicFramePr>
            <a:graphicFrameLocks noGrp="1"/>
          </p:cNvGraphicFramePr>
          <p:nvPr>
            <p:extLst>
              <p:ext uri="{D42A27DB-BD31-4B8C-83A1-F6EECF244321}">
                <p14:modId xmlns:p14="http://schemas.microsoft.com/office/powerpoint/2010/main" val="1731619957"/>
              </p:ext>
            </p:extLst>
          </p:nvPr>
        </p:nvGraphicFramePr>
        <p:xfrm>
          <a:off x="352294" y="6315042"/>
          <a:ext cx="7803090" cy="489816"/>
        </p:xfrm>
        <a:graphic>
          <a:graphicData uri="http://schemas.openxmlformats.org/drawingml/2006/table">
            <a:tbl>
              <a:tblPr firstRow="1" firstCol="1" bandRow="1"/>
              <a:tblGrid>
                <a:gridCol w="1269403">
                  <a:extLst>
                    <a:ext uri="{9D8B030D-6E8A-4147-A177-3AD203B41FA5}">
                      <a16:colId xmlns:a16="http://schemas.microsoft.com/office/drawing/2014/main" val="204766480"/>
                    </a:ext>
                  </a:extLst>
                </a:gridCol>
                <a:gridCol w="2132213">
                  <a:extLst>
                    <a:ext uri="{9D8B030D-6E8A-4147-A177-3AD203B41FA5}">
                      <a16:colId xmlns:a16="http://schemas.microsoft.com/office/drawing/2014/main" val="1586358692"/>
                    </a:ext>
                  </a:extLst>
                </a:gridCol>
                <a:gridCol w="1882344">
                  <a:extLst>
                    <a:ext uri="{9D8B030D-6E8A-4147-A177-3AD203B41FA5}">
                      <a16:colId xmlns:a16="http://schemas.microsoft.com/office/drawing/2014/main" val="4024991599"/>
                    </a:ext>
                  </a:extLst>
                </a:gridCol>
                <a:gridCol w="2519130">
                  <a:extLst>
                    <a:ext uri="{9D8B030D-6E8A-4147-A177-3AD203B41FA5}">
                      <a16:colId xmlns:a16="http://schemas.microsoft.com/office/drawing/2014/main" val="1826797126"/>
                    </a:ext>
                  </a:extLst>
                </a:gridCol>
              </a:tblGrid>
              <a:tr h="160632">
                <a:tc>
                  <a:txBody>
                    <a:bodyPr/>
                    <a:lstStyle/>
                    <a:p>
                      <a:pPr marL="0" marR="0">
                        <a:spcBef>
                          <a:spcPts val="0"/>
                        </a:spcBef>
                        <a:spcAft>
                          <a:spcPts val="300"/>
                        </a:spcAft>
                      </a:pPr>
                      <a:r>
                        <a:rPr lang="en-US" sz="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LEGEND</a:t>
                      </a:r>
                      <a:endParaRPr lang="en-US" sz="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8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GREEN</a:t>
                      </a:r>
                      <a:endParaRPr lang="en-US" sz="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spcBef>
                          <a:spcPts val="0"/>
                        </a:spcBef>
                        <a:spcAft>
                          <a:spcPts val="300"/>
                        </a:spcAft>
                      </a:pPr>
                      <a:r>
                        <a:rPr lang="en-US" sz="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YELLOW </a:t>
                      </a:r>
                      <a:endParaRPr lang="en-US" sz="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300"/>
                        </a:spcAft>
                      </a:pPr>
                      <a:r>
                        <a:rPr lang="en-US" sz="8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RED</a:t>
                      </a:r>
                      <a:endParaRPr lang="en-US" sz="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108071849"/>
                  </a:ext>
                </a:extLst>
              </a:tr>
              <a:tr h="208139">
                <a:tc>
                  <a:txBody>
                    <a:bodyPr/>
                    <a:lstStyle/>
                    <a:p>
                      <a:pPr marL="0" marR="0">
                        <a:spcBef>
                          <a:spcPts val="0"/>
                        </a:spcBef>
                        <a:spcAft>
                          <a:spcPts val="0"/>
                        </a:spcAft>
                      </a:pPr>
                      <a:r>
                        <a:rPr lang="en-US" sz="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Risk Description:</a:t>
                      </a:r>
                      <a:endParaRPr lang="en-US" sz="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90000"/>
                        </a:lnSpc>
                        <a:spcBef>
                          <a:spcPts val="300"/>
                        </a:spcBef>
                        <a:spcAft>
                          <a:spcPts val="0"/>
                        </a:spcAft>
                        <a:buFont typeface="+mj-lt"/>
                        <a:buNone/>
                      </a:pPr>
                      <a:r>
                        <a:rPr lang="en-US" sz="800" dirty="0">
                          <a:solidFill>
                            <a:srgbClr val="000000"/>
                          </a:solidFill>
                          <a:effectLst/>
                          <a:latin typeface="Arial" panose="020B0604020202020204" pitchFamily="34" charset="0"/>
                          <a:ea typeface="Calibri" panose="020F0502020204030204" pitchFamily="34" charset="0"/>
                          <a:cs typeface="Arial" panose="020B0604020202020204" pitchFamily="34" charset="0"/>
                        </a:rPr>
                        <a:t>Low risks may be encountered.</a:t>
                      </a:r>
                      <a:endParaRPr lang="en-US" sz="8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0"/>
                        </a:spcAft>
                      </a:pPr>
                      <a:r>
                        <a:rPr lang="en-US" sz="800" dirty="0">
                          <a:solidFill>
                            <a:srgbClr val="000000"/>
                          </a:solidFill>
                          <a:effectLst/>
                          <a:latin typeface="Arial" panose="020B0604020202020204" pitchFamily="34" charset="0"/>
                          <a:ea typeface="Calibri" panose="020F0502020204030204" pitchFamily="34" charset="0"/>
                          <a:cs typeface="Arial" panose="020B0604020202020204" pitchFamily="34" charset="0"/>
                        </a:rPr>
                        <a:t>NO immediate action needed</a:t>
                      </a:r>
                      <a:endParaRPr lang="en-US" sz="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90000"/>
                        </a:lnSpc>
                        <a:spcBef>
                          <a:spcPts val="200"/>
                        </a:spcBef>
                        <a:spcAft>
                          <a:spcPts val="0"/>
                        </a:spcAft>
                        <a:buFont typeface="+mj-lt"/>
                        <a:buNone/>
                      </a:pPr>
                      <a:r>
                        <a:rPr lang="en-US" sz="800" dirty="0">
                          <a:solidFill>
                            <a:srgbClr val="000000"/>
                          </a:solidFill>
                          <a:effectLst/>
                          <a:latin typeface="Arial" panose="020B0604020202020204" pitchFamily="34" charset="0"/>
                          <a:ea typeface="Calibri" panose="020F0502020204030204" pitchFamily="34" charset="0"/>
                          <a:cs typeface="Arial" panose="020B0604020202020204" pitchFamily="34" charset="0"/>
                        </a:rPr>
                        <a:t>Moderate risks may be encountered</a:t>
                      </a:r>
                      <a:r>
                        <a:rPr lang="en-US"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8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800" dirty="0">
                          <a:solidFill>
                            <a:srgbClr val="000000"/>
                          </a:solidFill>
                          <a:effectLst/>
                          <a:latin typeface="Arial" panose="020B0604020202020204" pitchFamily="34" charset="0"/>
                          <a:ea typeface="Calibri" panose="020F0502020204030204" pitchFamily="34" charset="0"/>
                          <a:cs typeface="Arial" panose="020B0604020202020204" pitchFamily="34" charset="0"/>
                        </a:rPr>
                        <a:t>Serious deficiency and action item recommended.</a:t>
                      </a:r>
                      <a:endParaRPr lang="en-US" sz="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90000"/>
                        </a:lnSpc>
                        <a:spcBef>
                          <a:spcPts val="300"/>
                        </a:spcBef>
                        <a:spcAft>
                          <a:spcPts val="0"/>
                        </a:spcAft>
                        <a:buFont typeface="+mj-lt"/>
                        <a:buNone/>
                      </a:pPr>
                      <a:r>
                        <a:rPr lang="en-US" sz="800" dirty="0">
                          <a:solidFill>
                            <a:srgbClr val="000000"/>
                          </a:solidFill>
                          <a:effectLst/>
                          <a:latin typeface="Arial" panose="020B0604020202020204" pitchFamily="34" charset="0"/>
                          <a:ea typeface="Calibri" panose="020F0502020204030204" pitchFamily="34" charset="0"/>
                          <a:cs typeface="Arial" panose="020B0604020202020204" pitchFamily="34" charset="0"/>
                        </a:rPr>
                        <a:t>High risks may be encountered.</a:t>
                      </a:r>
                      <a:endParaRPr lang="en-US" sz="8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0"/>
                        </a:spcAft>
                      </a:pPr>
                      <a:r>
                        <a:rPr lang="en-US" sz="800" dirty="0">
                          <a:solidFill>
                            <a:srgbClr val="000000"/>
                          </a:solidFill>
                          <a:effectLst/>
                          <a:latin typeface="Arial" panose="020B0604020202020204" pitchFamily="34" charset="0"/>
                          <a:ea typeface="Calibri" panose="020F0502020204030204" pitchFamily="34" charset="0"/>
                          <a:cs typeface="Arial" panose="020B0604020202020204" pitchFamily="34" charset="0"/>
                        </a:rPr>
                        <a:t>Needs to be escalated and can impact project effort or cost.</a:t>
                      </a:r>
                      <a:endParaRPr lang="en-US" sz="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100024"/>
                  </a:ext>
                </a:extLst>
              </a:tr>
            </a:tbl>
          </a:graphicData>
        </a:graphic>
      </p:graphicFrame>
      <p:graphicFrame>
        <p:nvGraphicFramePr>
          <p:cNvPr id="8" name="Table 7" descr="ctcLink Quality Assurance Scorecard  heading box"/>
          <p:cNvGraphicFramePr>
            <a:graphicFrameLocks noGrp="1"/>
          </p:cNvGraphicFramePr>
          <p:nvPr>
            <p:extLst/>
          </p:nvPr>
        </p:nvGraphicFramePr>
        <p:xfrm>
          <a:off x="307161" y="64008"/>
          <a:ext cx="8566674" cy="521589"/>
        </p:xfrm>
        <a:graphic>
          <a:graphicData uri="http://schemas.openxmlformats.org/drawingml/2006/table">
            <a:tbl>
              <a:tblPr firstRow="1" bandRow="1">
                <a:tableStyleId>{5C22544A-7EE6-4342-B048-85BDC9FD1C3A}</a:tableStyleId>
              </a:tblPr>
              <a:tblGrid>
                <a:gridCol w="6858477">
                  <a:extLst>
                    <a:ext uri="{9D8B030D-6E8A-4147-A177-3AD203B41FA5}">
                      <a16:colId xmlns:a16="http://schemas.microsoft.com/office/drawing/2014/main" val="20001"/>
                    </a:ext>
                  </a:extLst>
                </a:gridCol>
                <a:gridCol w="1054081">
                  <a:extLst>
                    <a:ext uri="{9D8B030D-6E8A-4147-A177-3AD203B41FA5}">
                      <a16:colId xmlns:a16="http://schemas.microsoft.com/office/drawing/2014/main" val="2970155127"/>
                    </a:ext>
                  </a:extLst>
                </a:gridCol>
                <a:gridCol w="654116">
                  <a:extLst>
                    <a:ext uri="{9D8B030D-6E8A-4147-A177-3AD203B41FA5}">
                      <a16:colId xmlns:a16="http://schemas.microsoft.com/office/drawing/2014/main" val="1906772724"/>
                    </a:ext>
                  </a:extLst>
                </a:gridCol>
              </a:tblGrid>
              <a:tr h="457200">
                <a:tc>
                  <a:txBody>
                    <a:bodyPr/>
                    <a:lstStyle/>
                    <a:p>
                      <a:pPr algn="ctr" fontAlgn="b">
                        <a:lnSpc>
                          <a:spcPct val="115000"/>
                        </a:lnSpc>
                      </a:pPr>
                      <a:r>
                        <a:rPr lang="en-US" sz="1400" b="1" dirty="0">
                          <a:solidFill>
                            <a:schemeClr val="bg1"/>
                          </a:solidFill>
                          <a:latin typeface="Calibri" panose="020F0502020204030204" pitchFamily="34" charset="0"/>
                          <a:ea typeface="Calibri"/>
                          <a:cs typeface="Calibri" panose="020F0502020204030204" pitchFamily="34" charset="0"/>
                        </a:rPr>
                        <a:t>ctcLink</a:t>
                      </a:r>
                      <a:r>
                        <a:rPr lang="en-US" sz="1400" b="1" baseline="0" dirty="0">
                          <a:solidFill>
                            <a:schemeClr val="bg1"/>
                          </a:solidFill>
                          <a:latin typeface="Calibri" panose="020F0502020204030204" pitchFamily="34" charset="0"/>
                          <a:ea typeface="Calibri"/>
                          <a:cs typeface="Calibri" panose="020F0502020204030204" pitchFamily="34" charset="0"/>
                        </a:rPr>
                        <a:t> Quality Assurance Scorecard </a:t>
                      </a:r>
                    </a:p>
                    <a:p>
                      <a:pPr algn="ctr" fontAlgn="b">
                        <a:lnSpc>
                          <a:spcPct val="115000"/>
                        </a:lnSpc>
                      </a:pPr>
                      <a:r>
                        <a:rPr lang="en-US" sz="1400" b="1" baseline="0" dirty="0">
                          <a:solidFill>
                            <a:schemeClr val="bg1"/>
                          </a:solidFill>
                          <a:latin typeface="Calibri" panose="020F0502020204030204" pitchFamily="34" charset="0"/>
                          <a:ea typeface="Calibri"/>
                          <a:cs typeface="Calibri" panose="020F0502020204030204" pitchFamily="34" charset="0"/>
                        </a:rPr>
                        <a:t>Moran Technology Consulting Report:  March 2019</a:t>
                      </a:r>
                      <a:endParaRPr lang="en-US" sz="1400" b="1" dirty="0">
                        <a:solidFill>
                          <a:schemeClr val="bg1"/>
                        </a:solidFill>
                        <a:latin typeface="Calibri" panose="020F0502020204030204" pitchFamily="34" charset="0"/>
                        <a:ea typeface="Calibri"/>
                        <a:cs typeface="Calibri" panose="020F0502020204030204" pitchFamily="34" charset="0"/>
                      </a:endParaRPr>
                    </a:p>
                  </a:txBody>
                  <a:tcPr marL="68580" marR="68580" marT="34290" marB="34290"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p>
                      <a:pPr marL="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kern="1200" dirty="0">
                          <a:solidFill>
                            <a:srgbClr val="000000"/>
                          </a:solidFill>
                          <a:latin typeface="Arial" panose="020B0604020202020204" pitchFamily="34" charset="0"/>
                          <a:ea typeface="+mn-ea"/>
                          <a:cs typeface="Arial" panose="020B0604020202020204" pitchFamily="34" charset="0"/>
                        </a:rPr>
                        <a:t>Overall Status </a:t>
                      </a:r>
                    </a:p>
                  </a:txBody>
                  <a:tcPr marL="68580" marR="68580" marT="34290" marB="34290"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kern="1200" dirty="0">
                          <a:solidFill>
                            <a:srgbClr val="000000"/>
                          </a:solidFill>
                          <a:latin typeface="+mn-lt"/>
                          <a:ea typeface="+mn-ea"/>
                          <a:cs typeface="+mn-cs"/>
                        </a:rPr>
                        <a:t>Y</a:t>
                      </a:r>
                    </a:p>
                  </a:txBody>
                  <a:tcPr marL="68580" marR="68580" marT="34290" marB="34290"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0"/>
                  </a:ext>
                </a:extLst>
              </a:tr>
            </a:tbl>
          </a:graphicData>
        </a:graphic>
      </p:graphicFrame>
      <p:sp>
        <p:nvSpPr>
          <p:cNvPr id="4" name="Slide Number Placeholder 3"/>
          <p:cNvSpPr>
            <a:spLocks noGrp="1"/>
          </p:cNvSpPr>
          <p:nvPr>
            <p:ph type="sldNum" sz="quarter" idx="12"/>
          </p:nvPr>
        </p:nvSpPr>
        <p:spPr>
          <a:xfrm>
            <a:off x="8416636" y="6537443"/>
            <a:ext cx="457199" cy="197319"/>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9" name="Content Placeholder 4" descr="Quality assurance risks by project area">
            <a:extLst>
              <a:ext uri="{FF2B5EF4-FFF2-40B4-BE49-F238E27FC236}">
                <a16:creationId xmlns:a16="http://schemas.microsoft.com/office/drawing/2014/main" id="{CF7A401B-A9CA-4F84-A9D7-B94BC325BAF3}"/>
              </a:ext>
            </a:extLst>
          </p:cNvPr>
          <p:cNvGraphicFramePr>
            <a:graphicFrameLocks noGrp="1"/>
          </p:cNvGraphicFramePr>
          <p:nvPr>
            <p:ph idx="1"/>
            <p:extLst/>
          </p:nvPr>
        </p:nvGraphicFramePr>
        <p:xfrm>
          <a:off x="307161" y="648128"/>
          <a:ext cx="8566675" cy="5576529"/>
        </p:xfrm>
        <a:graphic>
          <a:graphicData uri="http://schemas.openxmlformats.org/drawingml/2006/table">
            <a:tbl>
              <a:tblPr firstRow="1" bandRow="1">
                <a:tableStyleId>{5940675A-B579-460E-94D1-54222C63F5DA}</a:tableStyleId>
              </a:tblPr>
              <a:tblGrid>
                <a:gridCol w="650102">
                  <a:extLst>
                    <a:ext uri="{9D8B030D-6E8A-4147-A177-3AD203B41FA5}">
                      <a16:colId xmlns:a16="http://schemas.microsoft.com/office/drawing/2014/main" val="3279786028"/>
                    </a:ext>
                  </a:extLst>
                </a:gridCol>
                <a:gridCol w="1785938">
                  <a:extLst>
                    <a:ext uri="{9D8B030D-6E8A-4147-A177-3AD203B41FA5}">
                      <a16:colId xmlns:a16="http://schemas.microsoft.com/office/drawing/2014/main" val="1865216009"/>
                    </a:ext>
                  </a:extLst>
                </a:gridCol>
                <a:gridCol w="6130635">
                  <a:extLst>
                    <a:ext uri="{9D8B030D-6E8A-4147-A177-3AD203B41FA5}">
                      <a16:colId xmlns:a16="http://schemas.microsoft.com/office/drawing/2014/main" val="3730948652"/>
                    </a:ext>
                  </a:extLst>
                </a:gridCol>
              </a:tblGrid>
              <a:tr h="254269">
                <a:tc>
                  <a:txBody>
                    <a:bodyPr/>
                    <a:lstStyle/>
                    <a:p>
                      <a:pPr algn="ctr"/>
                      <a:r>
                        <a:rPr lang="en-US" sz="1100" b="1" baseline="0" dirty="0">
                          <a:solidFill>
                            <a:schemeClr val="bg1"/>
                          </a:solidFill>
                          <a:latin typeface="Calibri" panose="020F0502020204030204" pitchFamily="34" charset="0"/>
                          <a:cs typeface="Calibri" panose="020F0502020204030204" pitchFamily="34" charset="0"/>
                        </a:rPr>
                        <a:t>STATUS</a:t>
                      </a:r>
                      <a:endParaRPr lang="en-US" sz="1100" b="1" dirty="0">
                        <a:solidFill>
                          <a:schemeClr val="bg1"/>
                        </a:solidFill>
                        <a:latin typeface="Calibri" panose="020F0502020204030204" pitchFamily="34" charset="0"/>
                        <a:cs typeface="Calibri" panose="020F050202020403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tx2"/>
                    </a:solidFill>
                  </a:tcPr>
                </a:tc>
                <a:tc>
                  <a:txBody>
                    <a:bodyPr/>
                    <a:lstStyle/>
                    <a:p>
                      <a:r>
                        <a:rPr lang="en-US" sz="1100" b="1" dirty="0">
                          <a:solidFill>
                            <a:schemeClr val="bg1"/>
                          </a:solidFill>
                          <a:latin typeface="Calibri" panose="020F0502020204030204" pitchFamily="34" charset="0"/>
                          <a:cs typeface="Calibri" panose="020F0502020204030204" pitchFamily="34" charset="0"/>
                        </a:rPr>
                        <a:t>PROJECT AREA </a:t>
                      </a: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tx2"/>
                    </a:solidFill>
                  </a:tcPr>
                </a:tc>
                <a:tc>
                  <a:txBody>
                    <a:bodyPr/>
                    <a:lstStyle/>
                    <a:p>
                      <a:r>
                        <a:rPr lang="en-US" sz="1100" b="1" dirty="0">
                          <a:solidFill>
                            <a:schemeClr val="bg1"/>
                          </a:solidFill>
                          <a:latin typeface="Calibri" panose="020F0502020204030204" pitchFamily="34" charset="0"/>
                          <a:cs typeface="Calibri" panose="020F0502020204030204" pitchFamily="34" charset="0"/>
                        </a:rPr>
                        <a:t>DESCRIPTION /  NOTES</a:t>
                      </a: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tx2"/>
                    </a:solidFill>
                  </a:tcPr>
                </a:tc>
                <a:extLst>
                  <a:ext uri="{0D108BD9-81ED-4DB2-BD59-A6C34878D82A}">
                    <a16:rowId xmlns:a16="http://schemas.microsoft.com/office/drawing/2014/main" val="3375129438"/>
                  </a:ext>
                </a:extLst>
              </a:tr>
              <a:tr h="418796">
                <a:tc>
                  <a:txBody>
                    <a:bodyPr/>
                    <a:lstStyle/>
                    <a:p>
                      <a:pPr algn="ctr"/>
                      <a:r>
                        <a:rPr lang="en-US" sz="1100" b="1" dirty="0">
                          <a:solidFill>
                            <a:schemeClr val="bg1"/>
                          </a:solidFill>
                          <a:latin typeface="Arial" panose="020B0604020202020204" pitchFamily="34" charset="0"/>
                          <a:cs typeface="Arial" panose="020B0604020202020204" pitchFamily="34" charset="0"/>
                        </a:rPr>
                        <a:t>G</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00"/>
                          </a:solidFill>
                          <a:latin typeface="Arial" panose="020B0604020202020204" pitchFamily="34" charset="0"/>
                          <a:cs typeface="Arial" panose="020B0604020202020204" pitchFamily="34" charset="0"/>
                        </a:rPr>
                        <a:t>SBCTC/Governance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1100" kern="1200" dirty="0">
                          <a:solidFill>
                            <a:srgbClr val="000000"/>
                          </a:solidFill>
                          <a:effectLst/>
                          <a:latin typeface="Arial" panose="020B0604020202020204" pitchFamily="34" charset="0"/>
                          <a:ea typeface="+mn-ea"/>
                          <a:cs typeface="Arial" panose="020B0604020202020204" pitchFamily="34" charset="0"/>
                        </a:rPr>
                        <a:t>Governance framework continues to work as expected. Meetings</a:t>
                      </a:r>
                      <a:r>
                        <a:rPr lang="en-US" sz="1100" kern="1200" baseline="0" dirty="0">
                          <a:solidFill>
                            <a:srgbClr val="000000"/>
                          </a:solidFill>
                          <a:effectLst/>
                          <a:latin typeface="Arial" panose="020B0604020202020204" pitchFamily="34" charset="0"/>
                          <a:ea typeface="+mn-ea"/>
                          <a:cs typeface="Arial" panose="020B0604020202020204" pitchFamily="34" charset="0"/>
                        </a:rPr>
                        <a:t> are held according to schedule, with materials distributed beforehand, and decisions made at the appropriate level. </a:t>
                      </a:r>
                      <a:endParaRPr lang="en-US" sz="110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629445197"/>
                  </a:ext>
                </a:extLst>
              </a:tr>
              <a:tr h="418796">
                <a:tc>
                  <a:txBody>
                    <a:bodyPr/>
                    <a:lstStyle/>
                    <a:p>
                      <a:pPr algn="ctr"/>
                      <a:r>
                        <a:rPr lang="en-US" sz="1100" b="1" dirty="0">
                          <a:solidFill>
                            <a:schemeClr val="bg1"/>
                          </a:solidFill>
                          <a:latin typeface="Arial" panose="020B0604020202020204" pitchFamily="34" charset="0"/>
                          <a:cs typeface="Arial" panose="020B0604020202020204" pitchFamily="34" charset="0"/>
                        </a:rPr>
                        <a:t>G</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00"/>
                          </a:solidFill>
                          <a:latin typeface="Arial" panose="020B0604020202020204" pitchFamily="34" charset="0"/>
                          <a:cs typeface="Arial" panose="020B0604020202020204" pitchFamily="34" charset="0"/>
                        </a:rPr>
                        <a:t>Project Management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1100" kern="1200" dirty="0">
                          <a:solidFill>
                            <a:srgbClr val="000000"/>
                          </a:solidFill>
                          <a:effectLst/>
                          <a:latin typeface="Arial" panose="020B0604020202020204" pitchFamily="34" charset="0"/>
                          <a:ea typeface="+mn-ea"/>
                          <a:cs typeface="Arial" panose="020B0604020202020204" pitchFamily="34" charset="0"/>
                        </a:rPr>
                        <a:t>Project</a:t>
                      </a:r>
                      <a:r>
                        <a:rPr lang="en-US" sz="1100" kern="1200" baseline="0" dirty="0">
                          <a:solidFill>
                            <a:srgbClr val="000000"/>
                          </a:solidFill>
                          <a:effectLst/>
                          <a:latin typeface="Arial" panose="020B0604020202020204" pitchFamily="34" charset="0"/>
                          <a:ea typeface="+mn-ea"/>
                          <a:cs typeface="Arial" panose="020B0604020202020204" pitchFamily="34" charset="0"/>
                        </a:rPr>
                        <a:t> Management Office (PMO)</a:t>
                      </a:r>
                      <a:r>
                        <a:rPr lang="en-US" sz="1100" kern="1200" dirty="0">
                          <a:solidFill>
                            <a:srgbClr val="000000"/>
                          </a:solidFill>
                          <a:effectLst/>
                          <a:latin typeface="Arial" panose="020B0604020202020204" pitchFamily="34" charset="0"/>
                          <a:ea typeface="+mn-ea"/>
                          <a:cs typeface="Arial" panose="020B0604020202020204" pitchFamily="34" charset="0"/>
                        </a:rPr>
                        <a:t> is fully staffed</a:t>
                      </a:r>
                      <a:r>
                        <a:rPr lang="en-US" sz="1100" kern="1200" baseline="0" dirty="0">
                          <a:solidFill>
                            <a:srgbClr val="000000"/>
                          </a:solidFill>
                          <a:effectLst/>
                          <a:latin typeface="Arial" panose="020B0604020202020204" pitchFamily="34" charset="0"/>
                          <a:ea typeface="+mn-ea"/>
                          <a:cs typeface="Arial" panose="020B0604020202020204" pitchFamily="34" charset="0"/>
                        </a:rPr>
                        <a:t>, working well together and continuing to address improvements in project management processes.  </a:t>
                      </a:r>
                      <a:endParaRPr lang="en-US" sz="1100" kern="1200" dirty="0">
                        <a:solidFill>
                          <a:srgbClr val="000000"/>
                        </a:solidFill>
                        <a:effectLst/>
                        <a:latin typeface="Arial" panose="020B0604020202020204" pitchFamily="34" charset="0"/>
                        <a:ea typeface="+mn-ea"/>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928898800"/>
                  </a:ext>
                </a:extLst>
              </a:tr>
              <a:tr h="418796">
                <a:tc>
                  <a:txBody>
                    <a:bodyPr/>
                    <a:lstStyle/>
                    <a:p>
                      <a:pPr algn="ctr"/>
                      <a:r>
                        <a:rPr lang="en-US" sz="1100" b="1" dirty="0">
                          <a:solidFill>
                            <a:schemeClr val="tx1"/>
                          </a:solidFill>
                          <a:latin typeface="Arial" panose="020B0604020202020204" pitchFamily="34" charset="0"/>
                          <a:cs typeface="Arial" panose="020B0604020202020204" pitchFamily="34" charset="0"/>
                        </a:rPr>
                        <a:t>Y</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rgbClr val="000000"/>
                          </a:solidFill>
                          <a:latin typeface="Arial" panose="020B0604020202020204" pitchFamily="34" charset="0"/>
                          <a:cs typeface="Arial" panose="020B0604020202020204" pitchFamily="34" charset="0"/>
                        </a:rPr>
                        <a:t>Phase</a:t>
                      </a:r>
                      <a:r>
                        <a:rPr lang="en-US" sz="1100" b="0" baseline="0" dirty="0">
                          <a:solidFill>
                            <a:srgbClr val="000000"/>
                          </a:solidFill>
                          <a:latin typeface="Arial" panose="020B0604020202020204" pitchFamily="34" charset="0"/>
                          <a:cs typeface="Arial" panose="020B0604020202020204" pitchFamily="34" charset="0"/>
                        </a:rPr>
                        <a:t> Scope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pPr marL="0" marR="0">
                        <a:spcBef>
                          <a:spcPts val="30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QA</a:t>
                      </a:r>
                      <a:r>
                        <a:rPr lang="en-US" sz="1100" baseline="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concerned about implementation schedules for replacement </a:t>
                      </a: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solutions</a:t>
                      </a:r>
                      <a:r>
                        <a:rPr lang="en-US" sz="1100" baseline="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Impacts to scope and schedule for DG2 and DG3 will be more defined once solutions are selected. </a:t>
                      </a:r>
                      <a:endPar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4595" marR="64595" marT="0" marB="0"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4249536845"/>
                  </a:ext>
                </a:extLst>
              </a:tr>
              <a:tr h="486369">
                <a:tc>
                  <a:txBody>
                    <a:bodyPr/>
                    <a:lstStyle/>
                    <a:p>
                      <a:pPr algn="ctr"/>
                      <a:r>
                        <a:rPr lang="en-US" sz="1100" b="1" dirty="0">
                          <a:latin typeface="Arial" panose="020B0604020202020204" pitchFamily="34" charset="0"/>
                          <a:cs typeface="Arial" panose="020B0604020202020204" pitchFamily="34" charset="0"/>
                        </a:rPr>
                        <a:t>Y</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FFFF00"/>
                    </a:solidFill>
                  </a:tcPr>
                </a:tc>
                <a:tc>
                  <a:txBody>
                    <a:bodyPr/>
                    <a:lstStyle/>
                    <a:p>
                      <a:pPr algn="l"/>
                      <a:r>
                        <a:rPr lang="en-US" sz="1100" b="0" dirty="0">
                          <a:solidFill>
                            <a:srgbClr val="000000"/>
                          </a:solidFill>
                          <a:latin typeface="Arial" panose="020B0604020202020204" pitchFamily="34" charset="0"/>
                          <a:cs typeface="Arial" panose="020B0604020202020204" pitchFamily="34" charset="0"/>
                        </a:rPr>
                        <a:t>Schedule Status</a:t>
                      </a:r>
                    </a:p>
                    <a:p>
                      <a:pPr algn="l"/>
                      <a:endParaRPr lang="en-US" sz="1100" b="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pPr marL="0" marR="0">
                        <a:spcBef>
                          <a:spcPts val="300"/>
                        </a:spcBef>
                        <a:spcAft>
                          <a:spcPts val="0"/>
                        </a:spcAft>
                      </a:pPr>
                      <a:r>
                        <a:rPr lang="en-US" sz="1100" baseline="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DG2/DG3/DG4 schedules and resource constraints now directly impact all deployment groups.  Schedule compression and key project resources are heavily allocated to tasks. </a:t>
                      </a:r>
                      <a:endPar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4595" marR="64595" marT="0" marB="0"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883257531"/>
                  </a:ext>
                </a:extLst>
              </a:tr>
              <a:tr h="5946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Arial" panose="020B0604020202020204" pitchFamily="34" charset="0"/>
                          <a:cs typeface="Arial" panose="020B0604020202020204" pitchFamily="34" charset="0"/>
                        </a:rPr>
                        <a:t>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1" dirty="0">
                        <a:solidFill>
                          <a:schemeClr val="bg1"/>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FFFF00"/>
                    </a:solidFill>
                  </a:tcPr>
                </a:tc>
                <a:tc>
                  <a:txBody>
                    <a:bodyPr/>
                    <a:lstStyle/>
                    <a:p>
                      <a:pPr algn="l"/>
                      <a:r>
                        <a:rPr lang="en-US" sz="1100" b="0" dirty="0">
                          <a:solidFill>
                            <a:srgbClr val="000000"/>
                          </a:solidFill>
                          <a:latin typeface="Arial" panose="020B0604020202020204" pitchFamily="34" charset="0"/>
                          <a:cs typeface="Arial" panose="020B0604020202020204" pitchFamily="34" charset="0"/>
                        </a:rPr>
                        <a:t>Training</a:t>
                      </a:r>
                      <a:r>
                        <a:rPr lang="en-US" sz="1100" b="0" baseline="0" dirty="0">
                          <a:solidFill>
                            <a:srgbClr val="000000"/>
                          </a:solidFill>
                          <a:latin typeface="Arial" panose="020B0604020202020204" pitchFamily="34" charset="0"/>
                          <a:cs typeface="Arial" panose="020B0604020202020204" pitchFamily="34" charset="0"/>
                        </a:rPr>
                        <a:t> </a:t>
                      </a:r>
                    </a:p>
                    <a:p>
                      <a:pPr algn="l"/>
                      <a:endParaRPr lang="en-US" sz="1100" b="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pPr marL="0" marR="0">
                        <a:spcBef>
                          <a:spcPts val="300"/>
                        </a:spcBef>
                        <a:spcAft>
                          <a:spcPts val="0"/>
                        </a:spcAft>
                      </a:pPr>
                      <a:r>
                        <a:rPr lang="en-US" sz="1100" b="0" dirty="0">
                          <a:effectLst/>
                          <a:latin typeface="Arial" panose="020B0604020202020204" pitchFamily="34" charset="0"/>
                          <a:ea typeface="Times New Roman" panose="02020603050405020304" pitchFamily="18" charset="0"/>
                          <a:cs typeface="Arial" panose="020B0604020202020204" pitchFamily="34" charset="0"/>
                        </a:rPr>
                        <a:t>The decisions and actions taken by PMO</a:t>
                      </a:r>
                      <a:r>
                        <a:rPr lang="en-US" sz="1100" b="0" baseline="0" dirty="0">
                          <a:effectLst/>
                          <a:latin typeface="Arial" panose="020B0604020202020204" pitchFamily="34" charset="0"/>
                          <a:ea typeface="Times New Roman" panose="02020603050405020304" pitchFamily="18" charset="0"/>
                          <a:cs typeface="Arial" panose="020B0604020202020204" pitchFamily="34" charset="0"/>
                        </a:rPr>
                        <a:t> have enabled recovery of this key work stream. </a:t>
                      </a:r>
                      <a:r>
                        <a:rPr lang="en-US" sz="1100" b="0" dirty="0">
                          <a:effectLst/>
                          <a:latin typeface="Arial" panose="020B0604020202020204" pitchFamily="34" charset="0"/>
                          <a:ea typeface="Times New Roman" panose="02020603050405020304" pitchFamily="18" charset="0"/>
                          <a:cs typeface="Arial" panose="020B0604020202020204" pitchFamily="34" charset="0"/>
                        </a:rPr>
                        <a:t>The external contractor supporting delivery of training materials has made good progress with the Finance and HCM pillars.  PMO has decided to coincide just-in-time targeted training with UAT Sprints which achieves a number of positive benefits. </a:t>
                      </a:r>
                    </a:p>
                  </a:txBody>
                  <a:tcPr marL="68580" marR="68580" marT="0" marB="0">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1502027787"/>
                  </a:ext>
                </a:extLst>
              </a:tr>
              <a:tr h="418796">
                <a:tc>
                  <a:txBody>
                    <a:bodyPr/>
                    <a:lstStyle/>
                    <a:p>
                      <a:pPr algn="ctr"/>
                      <a:r>
                        <a:rPr lang="en-US" sz="1100" b="1" dirty="0">
                          <a:solidFill>
                            <a:schemeClr val="tx1"/>
                          </a:solidFill>
                          <a:latin typeface="Arial" panose="020B0604020202020204" pitchFamily="34" charset="0"/>
                          <a:cs typeface="Arial" panose="020B0604020202020204" pitchFamily="34" charset="0"/>
                        </a:rPr>
                        <a:t>Y</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FFFF00"/>
                    </a:solidFill>
                  </a:tcPr>
                </a:tc>
                <a:tc>
                  <a:txBody>
                    <a:bodyPr/>
                    <a:lstStyle/>
                    <a:p>
                      <a:pPr algn="l"/>
                      <a:r>
                        <a:rPr lang="en-US" sz="1100" b="0" dirty="0">
                          <a:solidFill>
                            <a:srgbClr val="000000"/>
                          </a:solidFill>
                          <a:latin typeface="Arial" panose="020B0604020202020204" pitchFamily="34" charset="0"/>
                          <a:cs typeface="Arial" panose="020B0604020202020204" pitchFamily="34" charset="0"/>
                        </a:rPr>
                        <a:t>Testing </a:t>
                      </a:r>
                    </a:p>
                    <a:p>
                      <a:pPr algn="l"/>
                      <a:endParaRPr lang="en-US" sz="1100" b="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1100" b="1" i="1" kern="1200" baseline="0" dirty="0">
                          <a:solidFill>
                            <a:srgbClr val="000000"/>
                          </a:solidFill>
                          <a:effectLst/>
                          <a:latin typeface="Arial" panose="020B0604020202020204" pitchFamily="34" charset="0"/>
                          <a:ea typeface="+mn-ea"/>
                          <a:cs typeface="Arial" panose="020B0604020202020204" pitchFamily="34" charset="0"/>
                        </a:rPr>
                        <a:t>This work stream is yellow, but is now trending green due to changes made by the PMO</a:t>
                      </a:r>
                      <a:r>
                        <a:rPr lang="en-US" sz="1100" b="1" kern="1200" baseline="0" dirty="0">
                          <a:solidFill>
                            <a:srgbClr val="000000"/>
                          </a:solidFill>
                          <a:effectLst/>
                          <a:latin typeface="Arial" panose="020B0604020202020204" pitchFamily="34" charset="0"/>
                          <a:ea typeface="+mn-ea"/>
                          <a:cs typeface="Arial" panose="020B0604020202020204" pitchFamily="34" charset="0"/>
                        </a:rPr>
                        <a:t>. </a:t>
                      </a:r>
                      <a:r>
                        <a:rPr lang="en-US" sz="1100" b="0" kern="1200" baseline="0" dirty="0">
                          <a:solidFill>
                            <a:srgbClr val="000000"/>
                          </a:solidFill>
                          <a:effectLst/>
                          <a:latin typeface="Arial" panose="020B0604020202020204" pitchFamily="34" charset="0"/>
                          <a:ea typeface="+mn-ea"/>
                          <a:cs typeface="Arial" panose="020B0604020202020204" pitchFamily="34" charset="0"/>
                        </a:rPr>
                        <a:t>The PMO has added another PS experienced key resource for this work stream.  </a:t>
                      </a:r>
                      <a:r>
                        <a:rPr lang="en-US" sz="1100" kern="1200" baseline="0" dirty="0">
                          <a:solidFill>
                            <a:srgbClr val="000000"/>
                          </a:solidFill>
                          <a:effectLst/>
                          <a:latin typeface="Arial" panose="020B0604020202020204" pitchFamily="34" charset="0"/>
                          <a:ea typeface="+mn-ea"/>
                          <a:cs typeface="Arial" panose="020B0604020202020204" pitchFamily="34" charset="0"/>
                        </a:rPr>
                        <a:t>DG2 Testing work stream relies heavily on availability and expertise of functional project staff.</a:t>
                      </a:r>
                      <a:endParaRPr lang="en-US" sz="110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870472243"/>
                  </a:ext>
                </a:extLst>
              </a:tr>
              <a:tr h="419983">
                <a:tc>
                  <a:txBody>
                    <a:bodyPr/>
                    <a:lstStyle/>
                    <a:p>
                      <a:pPr algn="ctr"/>
                      <a:r>
                        <a:rPr lang="en-US" sz="1100" b="1" dirty="0">
                          <a:solidFill>
                            <a:schemeClr val="bg1"/>
                          </a:solidFill>
                          <a:latin typeface="Arial" panose="020B0604020202020204" pitchFamily="34" charset="0"/>
                          <a:cs typeface="Arial" panose="020B0604020202020204" pitchFamily="34" charset="0"/>
                        </a:rPr>
                        <a:t>G</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00B050"/>
                    </a:solidFill>
                  </a:tcPr>
                </a:tc>
                <a:tc>
                  <a:txBody>
                    <a:bodyPr/>
                    <a:lstStyle/>
                    <a:p>
                      <a:pPr algn="l"/>
                      <a:r>
                        <a:rPr lang="en-US" sz="1100" b="0" dirty="0">
                          <a:solidFill>
                            <a:srgbClr val="000000"/>
                          </a:solidFill>
                          <a:latin typeface="Arial" panose="020B0604020202020204" pitchFamily="34" charset="0"/>
                          <a:cs typeface="Arial" panose="020B0604020202020204" pitchFamily="34" charset="0"/>
                        </a:rPr>
                        <a:t>Configurations / Data Conversion</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Technical work for DG2 System Configurations and Data Conversion Cycle 4 is underway with good results reported. </a:t>
                      </a:r>
                      <a:endParaRPr lang="en-US" sz="110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162200849"/>
                  </a:ext>
                </a:extLst>
              </a:tr>
              <a:tr h="411480">
                <a:tc>
                  <a:txBody>
                    <a:bodyPr/>
                    <a:lstStyle/>
                    <a:p>
                      <a:pPr algn="ctr"/>
                      <a:r>
                        <a:rPr lang="en-US" sz="1100" b="1" dirty="0">
                          <a:solidFill>
                            <a:schemeClr val="bg1"/>
                          </a:solidFill>
                          <a:latin typeface="Arial" panose="020B0604020202020204" pitchFamily="34" charset="0"/>
                          <a:cs typeface="Arial" panose="020B0604020202020204" pitchFamily="34" charset="0"/>
                        </a:rPr>
                        <a:t>G</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00B050"/>
                    </a:solidFill>
                  </a:tcPr>
                </a:tc>
                <a:tc>
                  <a:txBody>
                    <a:bodyPr/>
                    <a:lstStyle/>
                    <a:p>
                      <a:pPr algn="l"/>
                      <a:r>
                        <a:rPr lang="en-US" sz="1100" b="0" dirty="0">
                          <a:solidFill>
                            <a:srgbClr val="000000"/>
                          </a:solidFill>
                          <a:latin typeface="Arial" panose="020B0604020202020204" pitchFamily="34" charset="0"/>
                          <a:cs typeface="Arial" panose="020B0604020202020204" pitchFamily="34" charset="0"/>
                        </a:rPr>
                        <a:t>Organizational Change Management (OCM)</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PMO/OCM is actively engaged with all colleges now involved with their Deployment Groups. QA</a:t>
                      </a:r>
                      <a:r>
                        <a:rPr lang="en-US" sz="1100" kern="1200" baseline="0" dirty="0">
                          <a:solidFill>
                            <a:schemeClr val="tx1"/>
                          </a:solidFill>
                          <a:effectLst/>
                          <a:latin typeface="Arial" panose="020B0604020202020204" pitchFamily="34" charset="0"/>
                          <a:ea typeface="+mn-ea"/>
                          <a:cs typeface="Arial" panose="020B0604020202020204" pitchFamily="34" charset="0"/>
                        </a:rPr>
                        <a:t> </a:t>
                      </a:r>
                      <a:r>
                        <a:rPr lang="en-US" sz="1100" kern="1200" dirty="0">
                          <a:solidFill>
                            <a:schemeClr val="tx1"/>
                          </a:solidFill>
                          <a:effectLst/>
                          <a:latin typeface="Arial" panose="020B0604020202020204" pitchFamily="34" charset="0"/>
                          <a:ea typeface="+mn-ea"/>
                          <a:cs typeface="Arial" panose="020B0604020202020204" pitchFamily="34" charset="0"/>
                        </a:rPr>
                        <a:t>concerned that PMO focus remains on the DG2 schedule. </a:t>
                      </a:r>
                      <a:endParaRPr lang="en-US" sz="110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801101176"/>
                  </a:ext>
                </a:extLst>
              </a:tr>
              <a:tr h="418796">
                <a:tc>
                  <a:txBody>
                    <a:bodyPr/>
                    <a:lstStyle/>
                    <a:p>
                      <a:pPr algn="ctr"/>
                      <a:r>
                        <a:rPr lang="en-US" sz="1100" b="1" dirty="0">
                          <a:solidFill>
                            <a:schemeClr val="bg1"/>
                          </a:solidFill>
                          <a:latin typeface="Arial" panose="020B0604020202020204" pitchFamily="34" charset="0"/>
                          <a:cs typeface="Arial" panose="020B0604020202020204" pitchFamily="34" charset="0"/>
                        </a:rPr>
                        <a:t>G</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00B050"/>
                    </a:solidFill>
                  </a:tcPr>
                </a:tc>
                <a:tc>
                  <a:txBody>
                    <a:bodyPr/>
                    <a:lstStyle/>
                    <a:p>
                      <a:pPr algn="l"/>
                      <a:r>
                        <a:rPr lang="en-US" sz="1100" b="0" dirty="0">
                          <a:solidFill>
                            <a:srgbClr val="000000"/>
                          </a:solidFill>
                          <a:latin typeface="Arial" panose="020B0604020202020204" pitchFamily="34" charset="0"/>
                          <a:cs typeface="Arial" panose="020B0604020202020204" pitchFamily="34" charset="0"/>
                        </a:rPr>
                        <a:t>Project</a:t>
                      </a:r>
                      <a:r>
                        <a:rPr lang="en-US" sz="1100" b="0" baseline="0" dirty="0">
                          <a:solidFill>
                            <a:srgbClr val="000000"/>
                          </a:solidFill>
                          <a:latin typeface="Arial" panose="020B0604020202020204" pitchFamily="34" charset="0"/>
                          <a:cs typeface="Arial" panose="020B0604020202020204" pitchFamily="34" charset="0"/>
                        </a:rPr>
                        <a:t> Staffing</a:t>
                      </a:r>
                    </a:p>
                    <a:p>
                      <a:pPr algn="l"/>
                      <a:endParaRPr lang="en-US" sz="1100" b="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pPr marL="0" marR="0">
                        <a:spcBef>
                          <a:spcPts val="30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Project staffing is adequate at this time</a:t>
                      </a:r>
                      <a:r>
                        <a:rPr lang="en-US" sz="1100" baseline="0" dirty="0">
                          <a:effectLst/>
                          <a:latin typeface="Arial" panose="020B0604020202020204" pitchFamily="34" charset="0"/>
                          <a:ea typeface="Times New Roman" panose="02020603050405020304" pitchFamily="18" charset="0"/>
                          <a:cs typeface="Arial" panose="020B0604020202020204" pitchFamily="34" charset="0"/>
                        </a:rPr>
                        <a:t> and </a:t>
                      </a:r>
                      <a:r>
                        <a:rPr lang="en-US" sz="1100" dirty="0">
                          <a:effectLst/>
                          <a:latin typeface="Arial" panose="020B0604020202020204" pitchFamily="34" charset="0"/>
                          <a:ea typeface="Times New Roman" panose="02020603050405020304" pitchFamily="18" charset="0"/>
                          <a:cs typeface="Arial" panose="020B0604020202020204" pitchFamily="34" charset="0"/>
                        </a:rPr>
                        <a:t>continues to make staffing adjustments as appropriate.  QA and the PMO remain concerned that the overlap of DG</a:t>
                      </a:r>
                      <a:r>
                        <a:rPr lang="en-US" sz="1100" baseline="0" dirty="0">
                          <a:effectLst/>
                          <a:latin typeface="Arial" panose="020B0604020202020204" pitchFamily="34" charset="0"/>
                          <a:ea typeface="Times New Roman" panose="02020603050405020304" pitchFamily="18" charset="0"/>
                          <a:cs typeface="Arial" panose="020B0604020202020204" pitchFamily="34" charset="0"/>
                        </a:rPr>
                        <a:t>2/DG</a:t>
                      </a:r>
                      <a:r>
                        <a:rPr lang="en-US" sz="1100" dirty="0">
                          <a:effectLst/>
                          <a:latin typeface="Arial" panose="020B0604020202020204" pitchFamily="34" charset="0"/>
                          <a:ea typeface="Times New Roman" panose="02020603050405020304" pitchFamily="18" charset="0"/>
                          <a:cs typeface="Arial" panose="020B0604020202020204" pitchFamily="34" charset="0"/>
                        </a:rPr>
                        <a:t>3/DG4 may require additional project and contractor resources. Project leadership and staff morale is positive given schedule pressures.</a:t>
                      </a:r>
                    </a:p>
                  </a:txBody>
                  <a:tcPr marL="68580" marR="68580" marT="0" marB="0">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67362990"/>
                  </a:ext>
                </a:extLst>
              </a:tr>
              <a:tr h="541619">
                <a:tc>
                  <a:txBody>
                    <a:bodyPr/>
                    <a:lstStyle/>
                    <a:p>
                      <a:pPr algn="ctr"/>
                      <a:r>
                        <a:rPr lang="en-US" sz="1100" b="1" dirty="0">
                          <a:solidFill>
                            <a:schemeClr val="tx1"/>
                          </a:solidFill>
                          <a:latin typeface="Arial" panose="020B0604020202020204" pitchFamily="34" charset="0"/>
                          <a:cs typeface="Arial" panose="020B0604020202020204" pitchFamily="34" charset="0"/>
                        </a:rPr>
                        <a:t>Y</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FFFF00"/>
                    </a:solidFill>
                  </a:tcPr>
                </a:tc>
                <a:tc>
                  <a:txBody>
                    <a:bodyPr/>
                    <a:lstStyle/>
                    <a:p>
                      <a:pPr algn="l"/>
                      <a:r>
                        <a:rPr lang="en-US" sz="1100" b="0" dirty="0">
                          <a:solidFill>
                            <a:srgbClr val="000000"/>
                          </a:solidFill>
                          <a:latin typeface="Arial" panose="020B0604020202020204" pitchFamily="34" charset="0"/>
                          <a:cs typeface="Arial" panose="020B0604020202020204" pitchFamily="34" charset="0"/>
                        </a:rPr>
                        <a:t>Technical Environment</a:t>
                      </a:r>
                    </a:p>
                    <a:p>
                      <a:pPr algn="l"/>
                      <a:endParaRPr lang="en-US" sz="1100" b="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Future PS updates/bundles and 3rd party software installation and support work is being managed by the IT Division outside of the project responsibility.  Overall planning of these changes needs to be tightly integrated with the ctcLink </a:t>
                      </a:r>
                      <a:r>
                        <a:rPr lang="en-US" sz="1100" dirty="0">
                          <a:effectLst/>
                          <a:latin typeface="Arial" panose="020B0604020202020204" pitchFamily="34" charset="0"/>
                          <a:ea typeface="Times New Roman" panose="02020603050405020304" pitchFamily="18" charset="0"/>
                          <a:cs typeface="Arial" panose="020B0604020202020204" pitchFamily="34" charset="0"/>
                        </a:rPr>
                        <a:t>DG</a:t>
                      </a:r>
                      <a:r>
                        <a:rPr lang="en-US" sz="1100" baseline="0" dirty="0">
                          <a:effectLst/>
                          <a:latin typeface="Arial" panose="020B0604020202020204" pitchFamily="34" charset="0"/>
                          <a:ea typeface="Times New Roman" panose="02020603050405020304" pitchFamily="18" charset="0"/>
                          <a:cs typeface="Arial" panose="020B0604020202020204" pitchFamily="34" charset="0"/>
                        </a:rPr>
                        <a:t>2/DG</a:t>
                      </a:r>
                      <a:r>
                        <a:rPr lang="en-US" sz="1100" dirty="0">
                          <a:effectLst/>
                          <a:latin typeface="Arial" panose="020B0604020202020204" pitchFamily="34" charset="0"/>
                          <a:ea typeface="Times New Roman" panose="02020603050405020304" pitchFamily="18" charset="0"/>
                          <a:cs typeface="Arial" panose="020B0604020202020204" pitchFamily="34" charset="0"/>
                        </a:rPr>
                        <a:t>3/DG4</a:t>
                      </a:r>
                      <a:r>
                        <a:rPr lang="en-US" sz="1100" kern="1200" dirty="0">
                          <a:solidFill>
                            <a:schemeClr val="tx1"/>
                          </a:solidFill>
                          <a:effectLst/>
                          <a:latin typeface="Arial" panose="020B0604020202020204" pitchFamily="34" charset="0"/>
                          <a:ea typeface="+mn-ea"/>
                          <a:cs typeface="Arial" panose="020B0604020202020204" pitchFamily="34" charset="0"/>
                        </a:rPr>
                        <a:t> schedules. This becomes more challenging with the overlap in implementation schedules. </a:t>
                      </a:r>
                      <a:endParaRPr lang="en-US" sz="1100" dirty="0">
                        <a:solidFill>
                          <a:srgbClr val="000000"/>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1061469084"/>
                  </a:ext>
                </a:extLst>
              </a:tr>
            </a:tbl>
          </a:graphicData>
        </a:graphic>
      </p:graphicFrame>
    </p:spTree>
    <p:extLst>
      <p:ext uri="{BB962C8B-B14F-4D97-AF65-F5344CB8AC3E}">
        <p14:creationId xmlns:p14="http://schemas.microsoft.com/office/powerpoint/2010/main" val="2335210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515F0A-23BA-4FD6-9B05-ED7D67B84540}"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4" name="Title 3"/>
          <p:cNvSpPr>
            <a:spLocks noGrp="1"/>
          </p:cNvSpPr>
          <p:nvPr>
            <p:ph type="title"/>
          </p:nvPr>
        </p:nvSpPr>
        <p:spPr>
          <a:xfrm>
            <a:off x="420831" y="219370"/>
            <a:ext cx="8302337" cy="533585"/>
          </a:xfrm>
        </p:spPr>
        <p:txBody>
          <a:bodyPr/>
          <a:lstStyle/>
          <a:p>
            <a:r>
              <a:rPr lang="en-US" dirty="0"/>
              <a:t>Top PROGRAM Risks</a:t>
            </a:r>
            <a:endParaRPr lang="en-US" sz="1600" i="1"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7306040"/>
              </p:ext>
            </p:extLst>
          </p:nvPr>
        </p:nvGraphicFramePr>
        <p:xfrm>
          <a:off x="502368" y="752955"/>
          <a:ext cx="8336679" cy="5768294"/>
        </p:xfrm>
        <a:graphic>
          <a:graphicData uri="http://schemas.openxmlformats.org/drawingml/2006/table">
            <a:tbl>
              <a:tblPr firstRow="1" bandRow="1">
                <a:tableStyleId>{93296810-A885-4BE3-A3E7-6D5BEEA58F35}</a:tableStyleId>
              </a:tblPr>
              <a:tblGrid>
                <a:gridCol w="397255">
                  <a:extLst>
                    <a:ext uri="{9D8B030D-6E8A-4147-A177-3AD203B41FA5}">
                      <a16:colId xmlns:a16="http://schemas.microsoft.com/office/drawing/2014/main" val="454788636"/>
                    </a:ext>
                  </a:extLst>
                </a:gridCol>
                <a:gridCol w="2968748">
                  <a:extLst>
                    <a:ext uri="{9D8B030D-6E8A-4147-A177-3AD203B41FA5}">
                      <a16:colId xmlns:a16="http://schemas.microsoft.com/office/drawing/2014/main" val="844076633"/>
                    </a:ext>
                  </a:extLst>
                </a:gridCol>
                <a:gridCol w="2773589">
                  <a:extLst>
                    <a:ext uri="{9D8B030D-6E8A-4147-A177-3AD203B41FA5}">
                      <a16:colId xmlns:a16="http://schemas.microsoft.com/office/drawing/2014/main" val="3149006513"/>
                    </a:ext>
                  </a:extLst>
                </a:gridCol>
                <a:gridCol w="2197087">
                  <a:extLst>
                    <a:ext uri="{9D8B030D-6E8A-4147-A177-3AD203B41FA5}">
                      <a16:colId xmlns:a16="http://schemas.microsoft.com/office/drawing/2014/main" val="165682573"/>
                    </a:ext>
                  </a:extLst>
                </a:gridCol>
              </a:tblGrid>
              <a:tr h="371755">
                <a:tc>
                  <a:txBody>
                    <a:bodyPr/>
                    <a:lstStyle/>
                    <a:p>
                      <a:r>
                        <a:rPr lang="en-US" sz="1400" dirty="0"/>
                        <a:t>#</a:t>
                      </a:r>
                    </a:p>
                  </a:txBody>
                  <a:tcPr marL="91895" marR="91895"/>
                </a:tc>
                <a:tc>
                  <a:txBody>
                    <a:bodyPr/>
                    <a:lstStyle/>
                    <a:p>
                      <a:r>
                        <a:rPr lang="en-US" sz="1400" dirty="0"/>
                        <a:t>Risk Description</a:t>
                      </a:r>
                    </a:p>
                  </a:txBody>
                  <a:tcPr marL="91895" marR="91895"/>
                </a:tc>
                <a:tc>
                  <a:txBody>
                    <a:bodyPr/>
                    <a:lstStyle/>
                    <a:p>
                      <a:r>
                        <a:rPr lang="en-US" sz="1400" dirty="0"/>
                        <a:t>Mitigation</a:t>
                      </a:r>
                    </a:p>
                  </a:txBody>
                  <a:tcPr marL="91895" marR="91895"/>
                </a:tc>
                <a:tc>
                  <a:txBody>
                    <a:bodyPr/>
                    <a:lstStyle/>
                    <a:p>
                      <a:r>
                        <a:rPr lang="en-US" sz="1400" dirty="0"/>
                        <a:t>Deployment Focused</a:t>
                      </a:r>
                    </a:p>
                  </a:txBody>
                  <a:tcPr marL="91895" marR="91895"/>
                </a:tc>
                <a:extLst>
                  <a:ext uri="{0D108BD9-81ED-4DB2-BD59-A6C34878D82A}">
                    <a16:rowId xmlns:a16="http://schemas.microsoft.com/office/drawing/2014/main" val="2742202174"/>
                  </a:ext>
                </a:extLst>
              </a:tr>
              <a:tr h="641659">
                <a:tc>
                  <a:txBody>
                    <a:bodyPr/>
                    <a:lstStyle/>
                    <a:p>
                      <a:pPr algn="ctr"/>
                      <a:r>
                        <a:rPr lang="en-US" sz="1400" dirty="0"/>
                        <a:t>1.</a:t>
                      </a:r>
                    </a:p>
                  </a:txBody>
                  <a:tcPr marL="91895" marR="91895" anchor="ctr"/>
                </a:tc>
                <a:tc>
                  <a:txBody>
                    <a:bodyPr/>
                    <a:lstStyle/>
                    <a:p>
                      <a:r>
                        <a:rPr lang="en-US" sz="1400" b="1" dirty="0"/>
                        <a:t>College Project Manager/Exec</a:t>
                      </a:r>
                      <a:r>
                        <a:rPr lang="en-US" sz="1400" b="1" baseline="0" dirty="0"/>
                        <a:t>utive Sponsor Engagement</a:t>
                      </a:r>
                      <a:endParaRPr lang="en-US" sz="1400" b="1" dirty="0"/>
                    </a:p>
                  </a:txBody>
                  <a:tcPr marL="91895" marR="91895"/>
                </a:tc>
                <a:tc>
                  <a:txBody>
                    <a:bodyPr/>
                    <a:lstStyle/>
                    <a:p>
                      <a:pPr marL="228600" lvl="0" indent="-173038" algn="l" defTabSz="914400" rtl="0" eaLnBrk="1" latinLnBrk="0" hangingPunct="1">
                        <a:buFont typeface="Arial" panose="020B0604020202020204" pitchFamily="34" charset="0"/>
                        <a:buChar char="•"/>
                      </a:pPr>
                      <a:r>
                        <a:rPr lang="en-US" sz="1400" kern="1200" dirty="0">
                          <a:solidFill>
                            <a:schemeClr val="dk1"/>
                          </a:solidFill>
                          <a:latin typeface="+mn-lt"/>
                          <a:ea typeface="+mn-ea"/>
                          <a:cs typeface="+mn-cs"/>
                        </a:rPr>
                        <a:t>Hire a Project Manager</a:t>
                      </a:r>
                    </a:p>
                    <a:p>
                      <a:pPr marL="228600" lvl="0" indent="-173038" algn="l" defTabSz="914400" rtl="0" eaLnBrk="1" latinLnBrk="0" hangingPunct="1">
                        <a:buFont typeface="Arial" panose="020B0604020202020204" pitchFamily="34" charset="0"/>
                        <a:buChar char="•"/>
                      </a:pPr>
                      <a:r>
                        <a:rPr lang="en-US" sz="1400" kern="1200" dirty="0">
                          <a:solidFill>
                            <a:schemeClr val="dk1"/>
                          </a:solidFill>
                          <a:latin typeface="+mn-lt"/>
                          <a:ea typeface="+mn-ea"/>
                          <a:cs typeface="+mn-cs"/>
                        </a:rPr>
                        <a:t>Identify engaged and supportive Executive Sponsor</a:t>
                      </a:r>
                    </a:p>
                  </a:txBody>
                  <a:tcPr marL="0" marR="0" marT="0" marB="0"/>
                </a:tc>
                <a:tc>
                  <a:txBody>
                    <a:bodyPr/>
                    <a:lstStyle/>
                    <a:p>
                      <a:pPr marL="346075" lvl="0" indent="-228600" algn="l" defTabSz="914400" rtl="0" eaLnBrk="1" latinLnBrk="0" hangingPunct="1">
                        <a:buFont typeface="Arial" panose="020B0604020202020204" pitchFamily="34" charset="0"/>
                        <a:buChar char="•"/>
                      </a:pPr>
                      <a:r>
                        <a:rPr lang="en-US" sz="1400" kern="1200" dirty="0">
                          <a:solidFill>
                            <a:schemeClr val="dk1"/>
                          </a:solidFill>
                          <a:latin typeface="+mn-lt"/>
                          <a:ea typeface="+mn-ea"/>
                          <a:cs typeface="+mn-cs"/>
                        </a:rPr>
                        <a:t>Deployment Group 5</a:t>
                      </a:r>
                    </a:p>
                    <a:p>
                      <a:pPr marL="346075" lvl="0" indent="-228600" algn="l" defTabSz="914400" rtl="0" eaLnBrk="1" latinLnBrk="0" hangingPunct="1">
                        <a:buFont typeface="Arial" panose="020B0604020202020204" pitchFamily="34" charset="0"/>
                        <a:buChar char="•"/>
                      </a:pPr>
                      <a:r>
                        <a:rPr lang="en-US" sz="1400" kern="1200" dirty="0">
                          <a:solidFill>
                            <a:schemeClr val="dk1"/>
                          </a:solidFill>
                          <a:latin typeface="+mn-lt"/>
                          <a:ea typeface="+mn-ea"/>
                          <a:cs typeface="+mn-cs"/>
                        </a:rPr>
                        <a:t>Deployment Group 6</a:t>
                      </a:r>
                    </a:p>
                  </a:txBody>
                  <a:tcPr marL="0" marR="0" marT="0" marB="0"/>
                </a:tc>
                <a:extLst>
                  <a:ext uri="{0D108BD9-81ED-4DB2-BD59-A6C34878D82A}">
                    <a16:rowId xmlns:a16="http://schemas.microsoft.com/office/drawing/2014/main" val="4251346238"/>
                  </a:ext>
                </a:extLst>
              </a:tr>
              <a:tr h="1356691">
                <a:tc>
                  <a:txBody>
                    <a:bodyPr/>
                    <a:lstStyle/>
                    <a:p>
                      <a:pPr algn="ctr"/>
                      <a:r>
                        <a:rPr lang="en-US" sz="1400" dirty="0"/>
                        <a:t>2.</a:t>
                      </a:r>
                    </a:p>
                  </a:txBody>
                  <a:tcPr marL="91895" marR="91895" anchor="ctr"/>
                </a:tc>
                <a:tc>
                  <a:txBody>
                    <a:bodyPr/>
                    <a:lstStyle/>
                    <a:p>
                      <a:r>
                        <a:rPr lang="en-US" sz="1400" b="1" dirty="0"/>
                        <a:t>College Resource Availability</a:t>
                      </a:r>
                    </a:p>
                    <a:p>
                      <a:pPr marL="285750" indent="-285750">
                        <a:buFont typeface="Arial" panose="020B0604020202020204" pitchFamily="34" charset="0"/>
                        <a:buChar char="•"/>
                      </a:pPr>
                      <a:r>
                        <a:rPr lang="en-US" sz="1400" b="1" dirty="0"/>
                        <a:t>Other College and System</a:t>
                      </a:r>
                      <a:r>
                        <a:rPr lang="en-US" sz="1400" b="1" baseline="0" dirty="0"/>
                        <a:t> wide </a:t>
                      </a:r>
                      <a:r>
                        <a:rPr lang="en-US" sz="1400" b="1" dirty="0"/>
                        <a:t>Initiatives</a:t>
                      </a:r>
                    </a:p>
                    <a:p>
                      <a:pPr marL="285750" indent="-285750">
                        <a:buFont typeface="Arial" panose="020B0604020202020204" pitchFamily="34" charset="0"/>
                        <a:buChar char="•"/>
                      </a:pPr>
                      <a:r>
                        <a:rPr lang="en-US" sz="1400" b="1" dirty="0"/>
                        <a:t>Daily Operations</a:t>
                      </a:r>
                    </a:p>
                    <a:p>
                      <a:pPr marL="285750" indent="-285750">
                        <a:buFont typeface="Arial" panose="020B0604020202020204" pitchFamily="34" charset="0"/>
                        <a:buChar char="•"/>
                      </a:pPr>
                      <a:r>
                        <a:rPr lang="en-US" sz="1400" b="1" dirty="0"/>
                        <a:t>Staff Retention (Retirement/Role Changes)</a:t>
                      </a:r>
                    </a:p>
                  </a:txBody>
                  <a:tcPr marL="91895" marR="91895"/>
                </a:tc>
                <a:tc>
                  <a:txBody>
                    <a:bodyPr/>
                    <a:lstStyle/>
                    <a:p>
                      <a:pPr marL="228600" lvl="0" indent="-173038" algn="l" defTabSz="914400" rtl="0" eaLnBrk="1" latinLnBrk="0" hangingPunct="1">
                        <a:buFont typeface="Arial" panose="020B0604020202020204" pitchFamily="34" charset="0"/>
                        <a:buChar char="•"/>
                      </a:pPr>
                      <a:r>
                        <a:rPr lang="en-US" sz="1400" kern="1200" dirty="0">
                          <a:solidFill>
                            <a:schemeClr val="dk1"/>
                          </a:solidFill>
                          <a:latin typeface="+mn-lt"/>
                          <a:ea typeface="+mn-ea"/>
                          <a:cs typeface="+mn-cs"/>
                        </a:rPr>
                        <a:t>Create</a:t>
                      </a:r>
                      <a:r>
                        <a:rPr lang="en-US" sz="1400" kern="1200" baseline="0" dirty="0">
                          <a:solidFill>
                            <a:schemeClr val="dk1"/>
                          </a:solidFill>
                          <a:latin typeface="+mn-lt"/>
                          <a:ea typeface="+mn-ea"/>
                          <a:cs typeface="+mn-cs"/>
                        </a:rPr>
                        <a:t> ctcLink resource plan</a:t>
                      </a:r>
                      <a:endParaRPr lang="en-US" sz="1400" kern="1200" dirty="0">
                        <a:solidFill>
                          <a:schemeClr val="dk1"/>
                        </a:solidFill>
                        <a:latin typeface="+mn-lt"/>
                        <a:ea typeface="+mn-ea"/>
                        <a:cs typeface="+mn-cs"/>
                      </a:endParaRPr>
                    </a:p>
                    <a:p>
                      <a:pPr marL="228600" lvl="0" indent="-173038" algn="l" defTabSz="914400" rtl="0" eaLnBrk="1" latinLnBrk="0" hangingPunct="1">
                        <a:buFont typeface="Arial" panose="020B0604020202020204" pitchFamily="34" charset="0"/>
                        <a:buChar char="•"/>
                      </a:pPr>
                      <a:r>
                        <a:rPr lang="en-US" sz="1400" kern="1200" dirty="0">
                          <a:solidFill>
                            <a:schemeClr val="dk1"/>
                          </a:solidFill>
                          <a:latin typeface="+mn-lt"/>
                          <a:ea typeface="+mn-ea"/>
                          <a:cs typeface="+mn-cs"/>
                        </a:rPr>
                        <a:t>Backfill</a:t>
                      </a:r>
                      <a:r>
                        <a:rPr lang="en-US" sz="1400" kern="1200" baseline="0" dirty="0">
                          <a:solidFill>
                            <a:schemeClr val="dk1"/>
                          </a:solidFill>
                          <a:latin typeface="+mn-lt"/>
                          <a:ea typeface="+mn-ea"/>
                          <a:cs typeface="+mn-cs"/>
                        </a:rPr>
                        <a:t> or add additional staff as needed for your college</a:t>
                      </a:r>
                      <a:endParaRPr lang="en-US" sz="1400" kern="1200" dirty="0">
                        <a:solidFill>
                          <a:schemeClr val="dk1"/>
                        </a:solidFill>
                        <a:latin typeface="+mn-lt"/>
                        <a:ea typeface="+mn-ea"/>
                        <a:cs typeface="+mn-cs"/>
                      </a:endParaRPr>
                    </a:p>
                  </a:txBody>
                  <a:tcPr marL="0" marR="0" marT="0" marB="0"/>
                </a:tc>
                <a:tc>
                  <a:txBody>
                    <a:bodyPr/>
                    <a:lstStyle/>
                    <a:p>
                      <a:pPr marL="228600"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3764"/>
                          </a:solidFill>
                          <a:effectLst/>
                          <a:uLnTx/>
                          <a:uFillTx/>
                          <a:latin typeface="Franklin Gothic Book"/>
                          <a:ea typeface="+mn-ea"/>
                          <a:cs typeface="+mn-cs"/>
                        </a:rPr>
                        <a:t>All Deployment Groups</a:t>
                      </a:r>
                    </a:p>
                  </a:txBody>
                  <a:tcPr marL="91895" marR="91895"/>
                </a:tc>
                <a:extLst>
                  <a:ext uri="{0D108BD9-81ED-4DB2-BD59-A6C34878D82A}">
                    <a16:rowId xmlns:a16="http://schemas.microsoft.com/office/drawing/2014/main" val="2403751644"/>
                  </a:ext>
                </a:extLst>
              </a:tr>
              <a:tr h="1567732">
                <a:tc>
                  <a:txBody>
                    <a:bodyPr/>
                    <a:lstStyle/>
                    <a:p>
                      <a:pPr algn="ctr"/>
                      <a:r>
                        <a:rPr lang="en-US" sz="1400" dirty="0"/>
                        <a:t>3.</a:t>
                      </a:r>
                    </a:p>
                  </a:txBody>
                  <a:tcPr marL="91895" marR="91895" anchor="ctr"/>
                </a:tc>
                <a:tc>
                  <a:txBody>
                    <a:bodyPr/>
                    <a:lstStyle/>
                    <a:p>
                      <a:r>
                        <a:rPr lang="en-US" sz="1400" b="1" dirty="0"/>
                        <a:t>College leadership understanding of</a:t>
                      </a:r>
                      <a:r>
                        <a:rPr lang="en-US" sz="1400" b="1" baseline="0" dirty="0"/>
                        <a:t> ctcLink project methodology and resource participation requirements </a:t>
                      </a:r>
                    </a:p>
                    <a:p>
                      <a:pPr marL="285750" indent="-285750">
                        <a:buFont typeface="Arial" panose="020B0604020202020204" pitchFamily="34" charset="0"/>
                        <a:buChar char="•"/>
                      </a:pPr>
                      <a:r>
                        <a:rPr lang="en-US" sz="1400" b="1" baseline="0" dirty="0"/>
                        <a:t>Pre-implementation </a:t>
                      </a:r>
                    </a:p>
                    <a:p>
                      <a:pPr marL="285750" indent="-285750">
                        <a:buFont typeface="Arial" panose="020B0604020202020204" pitchFamily="34" charset="0"/>
                        <a:buChar char="•"/>
                      </a:pPr>
                      <a:r>
                        <a:rPr lang="en-US" sz="1400" b="1" baseline="0" dirty="0"/>
                        <a:t>Implementation</a:t>
                      </a:r>
                    </a:p>
                    <a:p>
                      <a:pPr marL="285750" indent="-285750">
                        <a:buFont typeface="Arial" panose="020B0604020202020204" pitchFamily="34" charset="0"/>
                        <a:buChar char="•"/>
                      </a:pPr>
                      <a:r>
                        <a:rPr lang="en-US" sz="1400" b="1" baseline="0" dirty="0"/>
                        <a:t>Post Implementation </a:t>
                      </a:r>
                      <a:endParaRPr lang="en-US" sz="1400" b="1" dirty="0"/>
                    </a:p>
                  </a:txBody>
                  <a:tcPr marL="91895" marR="91895"/>
                </a:tc>
                <a:tc>
                  <a:txBody>
                    <a:bodyPr/>
                    <a:lstStyle/>
                    <a:p>
                      <a:pPr marL="285750" indent="-285750">
                        <a:buFont typeface="Arial" panose="020B0604020202020204" pitchFamily="34" charset="0"/>
                        <a:buChar char="•"/>
                      </a:pPr>
                      <a:r>
                        <a:rPr lang="en-US" sz="1400" dirty="0"/>
                        <a:t>ctcLink Project</a:t>
                      </a:r>
                      <a:r>
                        <a:rPr lang="en-US" sz="1400" baseline="0" dirty="0"/>
                        <a:t> Management Office to provide detailed resource plan to colleges for implementation</a:t>
                      </a:r>
                    </a:p>
                    <a:p>
                      <a:pPr marL="285750" indent="-285750">
                        <a:buFont typeface="Arial" panose="020B0604020202020204" pitchFamily="34" charset="0"/>
                        <a:buChar char="•"/>
                      </a:pPr>
                      <a:r>
                        <a:rPr lang="en-US" sz="1400" baseline="0" dirty="0"/>
                        <a:t>College Project Managers need to account for additional college tasks</a:t>
                      </a:r>
                    </a:p>
                  </a:txBody>
                  <a:tcPr marL="91895" marR="91895"/>
                </a:tc>
                <a:tc>
                  <a:txBody>
                    <a:bodyPr/>
                    <a:lstStyle/>
                    <a:p>
                      <a:pPr marL="228600"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3764"/>
                          </a:solidFill>
                          <a:effectLst/>
                          <a:uLnTx/>
                          <a:uFillTx/>
                          <a:latin typeface="+mn-lt"/>
                          <a:ea typeface="+mn-ea"/>
                          <a:cs typeface="+mn-cs"/>
                        </a:rPr>
                        <a:t>All Deployment Groups</a:t>
                      </a:r>
                    </a:p>
                  </a:txBody>
                  <a:tcPr marL="91895" marR="91895"/>
                </a:tc>
                <a:extLst>
                  <a:ext uri="{0D108BD9-81ED-4DB2-BD59-A6C34878D82A}">
                    <a16:rowId xmlns:a16="http://schemas.microsoft.com/office/drawing/2014/main" val="81273812"/>
                  </a:ext>
                </a:extLst>
              </a:tr>
              <a:tr h="1778773">
                <a:tc>
                  <a:txBody>
                    <a:bodyPr/>
                    <a:lstStyle/>
                    <a:p>
                      <a:pPr algn="ctr"/>
                      <a:r>
                        <a:rPr lang="en-US" sz="1400" dirty="0"/>
                        <a:t>4.</a:t>
                      </a:r>
                    </a:p>
                  </a:txBody>
                  <a:tcPr marL="91895" marR="91895"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baseline="0" dirty="0"/>
                        <a:t>ctcLink Permanent Support Organization – A clear plan and understanding of the sizing, service capacity and service levels provided by SBCTC</a:t>
                      </a:r>
                      <a:endParaRPr lang="en-US" sz="1400" dirty="0"/>
                    </a:p>
                  </a:txBody>
                  <a:tcPr marL="91895" marR="91895"/>
                </a:tc>
                <a:tc>
                  <a:txBody>
                    <a:bodyPr/>
                    <a:lstStyle/>
                    <a:p>
                      <a:pPr marL="285750" indent="-285750">
                        <a:buFont typeface="Arial" panose="020B0604020202020204" pitchFamily="34" charset="0"/>
                        <a:buChar char="•"/>
                      </a:pPr>
                      <a:r>
                        <a:rPr lang="en-US" sz="1400" kern="1200" dirty="0">
                          <a:solidFill>
                            <a:schemeClr val="dk1"/>
                          </a:solidFill>
                          <a:effectLst/>
                          <a:latin typeface="+mn-lt"/>
                          <a:ea typeface="+mn-ea"/>
                          <a:cs typeface="+mn-cs"/>
                        </a:rPr>
                        <a:t>SBCTC working on Service Level Agreements with colleges to structure the evolving ctcLink support plan </a:t>
                      </a:r>
                    </a:p>
                    <a:p>
                      <a:pPr marL="285750" indent="-285750">
                        <a:buFont typeface="Arial" panose="020B0604020202020204" pitchFamily="34" charset="0"/>
                        <a:buChar char="•"/>
                      </a:pPr>
                      <a:r>
                        <a:rPr lang="en-US" sz="1400" kern="1200" dirty="0">
                          <a:solidFill>
                            <a:schemeClr val="dk1"/>
                          </a:solidFill>
                          <a:effectLst/>
                          <a:latin typeface="+mn-lt"/>
                          <a:ea typeface="+mn-ea"/>
                          <a:cs typeface="+mn-cs"/>
                        </a:rPr>
                        <a:t>Plan will need to include appropriate staffing levels</a:t>
                      </a:r>
                      <a:r>
                        <a:rPr lang="en-US" sz="1400" kern="1200" baseline="0" dirty="0">
                          <a:solidFill>
                            <a:schemeClr val="dk1"/>
                          </a:solidFill>
                          <a:effectLst/>
                          <a:latin typeface="+mn-lt"/>
                          <a:ea typeface="+mn-ea"/>
                          <a:cs typeface="+mn-cs"/>
                        </a:rPr>
                        <a:t> for all depl</a:t>
                      </a:r>
                      <a:r>
                        <a:rPr lang="en-US" sz="1400" kern="1200" dirty="0">
                          <a:solidFill>
                            <a:schemeClr val="dk1"/>
                          </a:solidFill>
                          <a:effectLst/>
                          <a:latin typeface="+mn-lt"/>
                          <a:ea typeface="+mn-ea"/>
                          <a:cs typeface="+mn-cs"/>
                        </a:rPr>
                        <a:t>oyments as</a:t>
                      </a:r>
                      <a:r>
                        <a:rPr lang="en-US" sz="1400" kern="1200" baseline="0" dirty="0">
                          <a:solidFill>
                            <a:schemeClr val="dk1"/>
                          </a:solidFill>
                          <a:effectLst/>
                          <a:latin typeface="+mn-lt"/>
                          <a:ea typeface="+mn-ea"/>
                          <a:cs typeface="+mn-cs"/>
                        </a:rPr>
                        <a:t> well as</a:t>
                      </a:r>
                      <a:r>
                        <a:rPr lang="en-US" sz="1400" kern="1200" dirty="0">
                          <a:solidFill>
                            <a:schemeClr val="dk1"/>
                          </a:solidFill>
                          <a:effectLst/>
                          <a:latin typeface="+mn-lt"/>
                          <a:ea typeface="+mn-ea"/>
                          <a:cs typeface="+mn-cs"/>
                        </a:rPr>
                        <a:t> post implementation</a:t>
                      </a:r>
                      <a:endParaRPr lang="en-US" sz="1400" dirty="0"/>
                    </a:p>
                  </a:txBody>
                  <a:tcPr marL="91895" marR="91895"/>
                </a:tc>
                <a:tc>
                  <a:txBody>
                    <a:bodyPr/>
                    <a:lstStyle/>
                    <a:p>
                      <a:pPr marL="228600"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3764"/>
                          </a:solidFill>
                          <a:effectLst/>
                          <a:uLnTx/>
                          <a:uFillTx/>
                          <a:latin typeface="+mn-lt"/>
                          <a:ea typeface="+mn-ea"/>
                          <a:cs typeface="+mn-cs"/>
                        </a:rPr>
                        <a:t>All Deployment Groups</a:t>
                      </a:r>
                    </a:p>
                  </a:txBody>
                  <a:tcPr marL="91895" marR="91895"/>
                </a:tc>
                <a:extLst>
                  <a:ext uri="{0D108BD9-81ED-4DB2-BD59-A6C34878D82A}">
                    <a16:rowId xmlns:a16="http://schemas.microsoft.com/office/drawing/2014/main" val="2494944789"/>
                  </a:ext>
                </a:extLst>
              </a:tr>
            </a:tbl>
          </a:graphicData>
        </a:graphic>
      </p:graphicFrame>
    </p:spTree>
    <p:extLst>
      <p:ext uri="{BB962C8B-B14F-4D97-AF65-F5344CB8AC3E}">
        <p14:creationId xmlns:p14="http://schemas.microsoft.com/office/powerpoint/2010/main" val="506492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E5BC03-7CE3-4FE3-BC0A-0ACCA8AC1F24}" type="slidenum">
              <a:rPr lang="en-US" smtClean="0"/>
              <a:pPr/>
              <a:t>13</a:t>
            </a:fld>
            <a:endParaRPr lang="en-US" dirty="0"/>
          </a:p>
        </p:txBody>
      </p:sp>
      <p:sp>
        <p:nvSpPr>
          <p:cNvPr id="2" name="Title 1"/>
          <p:cNvSpPr>
            <a:spLocks noGrp="1"/>
          </p:cNvSpPr>
          <p:nvPr>
            <p:ph type="title"/>
          </p:nvPr>
        </p:nvSpPr>
        <p:spPr>
          <a:xfrm>
            <a:off x="311727" y="204746"/>
            <a:ext cx="8480333" cy="786457"/>
          </a:xfrm>
        </p:spPr>
        <p:txBody>
          <a:bodyPr/>
          <a:lstStyle/>
          <a:p>
            <a:r>
              <a:rPr lang="en-US" sz="2400" dirty="0"/>
              <a:t>ctcLink executive leadership committee </a:t>
            </a:r>
            <a:br>
              <a:rPr lang="en-US" sz="2400" dirty="0"/>
            </a:br>
            <a:r>
              <a:rPr lang="en-US" sz="2400" dirty="0"/>
              <a:t>key messages for </a:t>
            </a:r>
            <a:r>
              <a:rPr lang="en-US" sz="2400" dirty="0" err="1"/>
              <a:t>wACTC</a:t>
            </a:r>
            <a:r>
              <a:rPr lang="en-US" sz="2400" dirty="0"/>
              <a:t> – </a:t>
            </a:r>
            <a:r>
              <a:rPr lang="en-US" sz="2400" dirty="0" err="1"/>
              <a:t>april</a:t>
            </a:r>
            <a:r>
              <a:rPr lang="en-US" sz="2400" dirty="0"/>
              <a:t> 26, 2019</a:t>
            </a:r>
          </a:p>
        </p:txBody>
      </p:sp>
      <p:graphicFrame>
        <p:nvGraphicFramePr>
          <p:cNvPr id="5" name="Table 4"/>
          <p:cNvGraphicFramePr>
            <a:graphicFrameLocks noGrp="1"/>
          </p:cNvGraphicFramePr>
          <p:nvPr>
            <p:extLst>
              <p:ext uri="{D42A27DB-BD31-4B8C-83A1-F6EECF244321}">
                <p14:modId xmlns:p14="http://schemas.microsoft.com/office/powerpoint/2010/main" val="1842693783"/>
              </p:ext>
            </p:extLst>
          </p:nvPr>
        </p:nvGraphicFramePr>
        <p:xfrm>
          <a:off x="311727" y="991202"/>
          <a:ext cx="8333508" cy="5390706"/>
        </p:xfrm>
        <a:graphic>
          <a:graphicData uri="http://schemas.openxmlformats.org/drawingml/2006/table">
            <a:tbl>
              <a:tblPr firstRow="1" bandRow="1">
                <a:tableStyleId>{93296810-A885-4BE3-A3E7-6D5BEEA58F35}</a:tableStyleId>
              </a:tblPr>
              <a:tblGrid>
                <a:gridCol w="2302264">
                  <a:extLst>
                    <a:ext uri="{9D8B030D-6E8A-4147-A177-3AD203B41FA5}">
                      <a16:colId xmlns:a16="http://schemas.microsoft.com/office/drawing/2014/main" val="3728105135"/>
                    </a:ext>
                  </a:extLst>
                </a:gridCol>
                <a:gridCol w="6031244">
                  <a:extLst>
                    <a:ext uri="{9D8B030D-6E8A-4147-A177-3AD203B41FA5}">
                      <a16:colId xmlns:a16="http://schemas.microsoft.com/office/drawing/2014/main" val="127021444"/>
                    </a:ext>
                  </a:extLst>
                </a:gridCol>
              </a:tblGrid>
              <a:tr h="370459">
                <a:tc>
                  <a:txBody>
                    <a:bodyPr/>
                    <a:lstStyle/>
                    <a:p>
                      <a:pPr algn="ctr"/>
                      <a:r>
                        <a:rPr lang="en-US" sz="2000" dirty="0"/>
                        <a:t>TOPIC</a:t>
                      </a:r>
                    </a:p>
                  </a:txBody>
                  <a:tcPr/>
                </a:tc>
                <a:tc>
                  <a:txBody>
                    <a:bodyPr/>
                    <a:lstStyle/>
                    <a:p>
                      <a:r>
                        <a:rPr lang="en-US" sz="2000" dirty="0"/>
                        <a:t>KEY</a:t>
                      </a:r>
                      <a:r>
                        <a:rPr lang="en-US" sz="2000" baseline="0" dirty="0"/>
                        <a:t> MESSAGE/TALKING POINTS</a:t>
                      </a:r>
                      <a:endParaRPr lang="en-US" sz="2000" dirty="0"/>
                    </a:p>
                  </a:txBody>
                  <a:tcPr/>
                </a:tc>
                <a:extLst>
                  <a:ext uri="{0D108BD9-81ED-4DB2-BD59-A6C34878D82A}">
                    <a16:rowId xmlns:a16="http://schemas.microsoft.com/office/drawing/2014/main" val="1951848284"/>
                  </a:ext>
                </a:extLst>
              </a:tr>
              <a:tr h="832411">
                <a:tc>
                  <a:txBody>
                    <a:bodyPr/>
                    <a:lstStyle/>
                    <a:p>
                      <a:r>
                        <a:rPr lang="en-US" dirty="0"/>
                        <a:t> </a:t>
                      </a:r>
                    </a:p>
                  </a:txBody>
                  <a:tcPr/>
                </a:tc>
                <a:tc>
                  <a:txBody>
                    <a:bodyPr/>
                    <a:lstStyle/>
                    <a:p>
                      <a:endParaRPr lang="en-US" dirty="0"/>
                    </a:p>
                  </a:txBody>
                  <a:tcPr/>
                </a:tc>
                <a:extLst>
                  <a:ext uri="{0D108BD9-81ED-4DB2-BD59-A6C34878D82A}">
                    <a16:rowId xmlns:a16="http://schemas.microsoft.com/office/drawing/2014/main" val="1995764918"/>
                  </a:ext>
                </a:extLst>
              </a:tr>
              <a:tr h="832411">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388089053"/>
                  </a:ext>
                </a:extLst>
              </a:tr>
              <a:tr h="832411">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8418433"/>
                  </a:ext>
                </a:extLst>
              </a:tr>
              <a:tr h="832411">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27452081"/>
                  </a:ext>
                </a:extLst>
              </a:tr>
              <a:tr h="832411">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944904"/>
                  </a:ext>
                </a:extLst>
              </a:tr>
              <a:tr h="832411">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421180701"/>
                  </a:ext>
                </a:extLst>
              </a:tr>
            </a:tbl>
          </a:graphicData>
        </a:graphic>
      </p:graphicFrame>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0400" y="421761"/>
            <a:ext cx="1524000" cy="352425"/>
          </a:xfrm>
          <a:prstGeom prst="rect">
            <a:avLst/>
          </a:prstGeom>
        </p:spPr>
      </p:pic>
    </p:spTree>
    <p:extLst>
      <p:ext uri="{BB962C8B-B14F-4D97-AF65-F5344CB8AC3E}">
        <p14:creationId xmlns:p14="http://schemas.microsoft.com/office/powerpoint/2010/main" val="329876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404" y="1680989"/>
            <a:ext cx="6041249" cy="611619"/>
          </a:xfrm>
        </p:spPr>
        <p:txBody>
          <a:bodyPr/>
          <a:lstStyle/>
          <a:p>
            <a:pPr algn="ctr"/>
            <a:r>
              <a:rPr lang="en-US" dirty="0"/>
              <a:t>Questions &amp; WRAP-UP</a:t>
            </a:r>
          </a:p>
        </p:txBody>
      </p:sp>
      <p:pic>
        <p:nvPicPr>
          <p:cNvPr id="4" name="Picture 3" descr="Silhouette person with 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8280" y="3068782"/>
            <a:ext cx="2527439" cy="2527439"/>
          </a:xfrm>
          <a:prstGeom prst="rect">
            <a:avLst/>
          </a:prstGeom>
          <a:ln>
            <a:noFill/>
          </a:ln>
          <a:effectLst>
            <a:softEdge rad="112500"/>
          </a:effectLst>
        </p:spPr>
      </p:pic>
    </p:spTree>
    <p:extLst>
      <p:ext uri="{BB962C8B-B14F-4D97-AF65-F5344CB8AC3E}">
        <p14:creationId xmlns:p14="http://schemas.microsoft.com/office/powerpoint/2010/main" val="444308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4C16B90-1EDC-4174-93D2-977635382A35}"/>
              </a:ext>
            </a:extLst>
          </p:cNvPr>
          <p:cNvSpPr txBox="1"/>
          <p:nvPr/>
        </p:nvSpPr>
        <p:spPr>
          <a:xfrm>
            <a:off x="270902" y="127946"/>
            <a:ext cx="4523768" cy="2656046"/>
          </a:xfrm>
          <a:prstGeom prst="roundRect">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18288" tIns="0" rIns="0" bIns="0" rtlCol="0">
            <a:spAutoFit/>
          </a:bodyPr>
          <a:lstStyle/>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Recruitment &amp; Admissions</a:t>
            </a:r>
          </a:p>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Student Records</a:t>
            </a:r>
          </a:p>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Academic Advising</a:t>
            </a:r>
          </a:p>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Financial Aid</a:t>
            </a:r>
          </a:p>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Highpoint Mobile &amp; Message Center</a:t>
            </a:r>
          </a:p>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Student Financials</a:t>
            </a:r>
          </a:p>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Self-Service (Student, Faculty, Advisor)</a:t>
            </a:r>
          </a:p>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Campus Community (3Cs)</a:t>
            </a:r>
          </a:p>
          <a:p>
            <a:pPr marL="498475" marR="0" lvl="0" indent="-771525"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25Live (Room Scheduling) integration</a:t>
            </a:r>
          </a:p>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Canvas LMS integration</a:t>
            </a:r>
          </a:p>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Online Admissions Application (OAA)</a:t>
            </a:r>
          </a:p>
          <a:p>
            <a:pPr marL="0" marR="0" lvl="0" indent="-27432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Online Student Enrollment for</a:t>
            </a:r>
            <a:b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b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  Continuing Education (OSECE)</a:t>
            </a:r>
          </a:p>
        </p:txBody>
      </p:sp>
      <p:sp>
        <p:nvSpPr>
          <p:cNvPr id="11" name="TextBox 10">
            <a:extLst>
              <a:ext uri="{FF2B5EF4-FFF2-40B4-BE49-F238E27FC236}">
                <a16:creationId xmlns:a16="http://schemas.microsoft.com/office/drawing/2014/main" id="{8721994B-C212-4D3C-A712-C02F74A4334E}"/>
              </a:ext>
            </a:extLst>
          </p:cNvPr>
          <p:cNvSpPr txBox="1"/>
          <p:nvPr/>
        </p:nvSpPr>
        <p:spPr>
          <a:xfrm>
            <a:off x="4880759" y="2885599"/>
            <a:ext cx="4061366" cy="2349579"/>
          </a:xfrm>
          <a:prstGeom prst="round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Ins="4572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HR Core</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Payroll</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Base Benefits</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Absence Management</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Time &amp; Labor</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Talent Acquisition Management </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Self-Service (Employee, Manager)</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3764"/>
              </a:solidFill>
              <a:effectLst/>
              <a:uLnTx/>
              <a:uFillTx/>
              <a:latin typeface="Franklin Gothic Book"/>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3764"/>
              </a:solidFill>
              <a:effectLst/>
              <a:uLnTx/>
              <a:uFillTx/>
              <a:latin typeface="Franklin Gothic Book"/>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3764"/>
              </a:solidFill>
              <a:effectLst/>
              <a:uLnTx/>
              <a:uFillTx/>
              <a:latin typeface="Franklin Gothic Book"/>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10" name="TextBox 9">
            <a:extLst>
              <a:ext uri="{FF2B5EF4-FFF2-40B4-BE49-F238E27FC236}">
                <a16:creationId xmlns:a16="http://schemas.microsoft.com/office/drawing/2014/main" id="{B3771135-713F-4626-9A6D-5123CC2C720C}"/>
              </a:ext>
            </a:extLst>
          </p:cNvPr>
          <p:cNvSpPr txBox="1"/>
          <p:nvPr/>
        </p:nvSpPr>
        <p:spPr>
          <a:xfrm>
            <a:off x="4892634" y="98928"/>
            <a:ext cx="4061366" cy="2708813"/>
          </a:xfrm>
          <a:prstGeom prst="round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914400" tIns="0" rIns="9144" b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General Ledger</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Budgets (Commitment Control)</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Accounts Payable, Accounts Receivable</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Expenses</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Billing (eBilling)</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Grants</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Projects</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Project Costing</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Contracts</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Cash Management</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Purchasing (eProcurement)</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Asset Management</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Financial Gateway</a:t>
            </a:r>
          </a:p>
        </p:txBody>
      </p:sp>
      <p:sp>
        <p:nvSpPr>
          <p:cNvPr id="9" name="TextBox 8">
            <a:extLst>
              <a:ext uri="{FF2B5EF4-FFF2-40B4-BE49-F238E27FC236}">
                <a16:creationId xmlns:a16="http://schemas.microsoft.com/office/drawing/2014/main" id="{00898E4F-DF05-420D-A683-1C9FBB3592DF}"/>
              </a:ext>
            </a:extLst>
          </p:cNvPr>
          <p:cNvSpPr txBox="1"/>
          <p:nvPr/>
        </p:nvSpPr>
        <p:spPr>
          <a:xfrm>
            <a:off x="270902" y="2873725"/>
            <a:ext cx="4523768" cy="2349579"/>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9144"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Application Portal (Gateway)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Single Sign-on PeopleSoft</a:t>
            </a:r>
            <a:b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b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  Security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DataLink (Data Repository)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Address Correction (Runner Tech)</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User Productivity Kit (UPK)</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Enterprise Interaction Hub</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Process Scheduler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Work Centers (HCM, FIN)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Reporting Tools: Query, Oracle Business </a:t>
            </a:r>
            <a:b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br>
            <a:r>
              <a:rPr kumimoji="0" lang="en-US" sz="1200" b="0" i="0" u="none" strike="noStrike" kern="1200" cap="none" spc="0" normalizeH="0" baseline="0" noProof="0" dirty="0">
                <a:ln>
                  <a:noFill/>
                </a:ln>
                <a:solidFill>
                  <a:srgbClr val="003764"/>
                </a:solidFill>
                <a:effectLst/>
                <a:uLnTx/>
                <a:uFillTx/>
                <a:latin typeface="Franklin Gothic Book"/>
                <a:ea typeface="+mn-ea"/>
                <a:cs typeface="+mn-cs"/>
              </a:rPr>
              <a:t>   Intelligence (OBIA/OBIEE), nVision</a:t>
            </a:r>
          </a:p>
        </p:txBody>
      </p:sp>
      <p:sp>
        <p:nvSpPr>
          <p:cNvPr id="2" name="Slide Number Placeholder 1">
            <a:extLst>
              <a:ext uri="{FF2B5EF4-FFF2-40B4-BE49-F238E27FC236}">
                <a16:creationId xmlns:a16="http://schemas.microsoft.com/office/drawing/2014/main" id="{85F31229-265C-409F-A070-5E67EC250ED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BB45480-2940-43F0-8A14-527A8A2F4EC9}"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graphicFrame>
        <p:nvGraphicFramePr>
          <p:cNvPr id="6" name="Diagram 5">
            <a:extLst>
              <a:ext uri="{FF2B5EF4-FFF2-40B4-BE49-F238E27FC236}">
                <a16:creationId xmlns:a16="http://schemas.microsoft.com/office/drawing/2014/main" id="{8A5B55DB-0B78-40BC-B3BF-A0338B1C5D39}"/>
              </a:ext>
            </a:extLst>
          </p:cNvPr>
          <p:cNvGraphicFramePr/>
          <p:nvPr>
            <p:extLst/>
          </p:nvPr>
        </p:nvGraphicFramePr>
        <p:xfrm>
          <a:off x="1601687" y="39553"/>
          <a:ext cx="6449783" cy="5589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a:extLst>
              <a:ext uri="{FF2B5EF4-FFF2-40B4-BE49-F238E27FC236}">
                <a16:creationId xmlns:a16="http://schemas.microsoft.com/office/drawing/2014/main" id="{2F8497C0-A158-4D17-8186-87EB1D2CC485}"/>
              </a:ext>
            </a:extLst>
          </p:cNvPr>
          <p:cNvSpPr txBox="1"/>
          <p:nvPr/>
        </p:nvSpPr>
        <p:spPr>
          <a:xfrm>
            <a:off x="270164" y="5442213"/>
            <a:ext cx="8611843" cy="1323439"/>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srgbClr val="003764"/>
                </a:solidFill>
                <a:effectLst/>
                <a:uLnTx/>
                <a:uFillTx/>
                <a:latin typeface="Franklin Gothic Book"/>
                <a:ea typeface="+mn-ea"/>
                <a:cs typeface="+mn-cs"/>
              </a:rPr>
              <a:t>In Progress</a:t>
            </a:r>
            <a:r>
              <a:rPr kumimoji="0" lang="en-US" sz="1600" b="0" i="0" u="none" strike="noStrike" kern="1200" cap="none" spc="0" normalizeH="0" baseline="0" noProof="0" dirty="0">
                <a:ln>
                  <a:noFill/>
                </a:ln>
                <a:solidFill>
                  <a:srgbClr val="003764"/>
                </a:solidFill>
                <a:effectLst/>
                <a:uLnTx/>
                <a:uFillTx/>
                <a:latin typeface="Franklin Gothic Book"/>
                <a:ea typeface="+mn-ea"/>
                <a:cs typeface="+mn-cs"/>
              </a:rPr>
              <a:t>: Continuing Education, Online Admissions Application, Budget Planning, Physical Asset Inventory Tracking, Accessibility</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srgbClr val="003764"/>
                </a:solidFill>
                <a:effectLst/>
                <a:uLnTx/>
                <a:uFillTx/>
                <a:latin typeface="Franklin Gothic Book"/>
                <a:ea typeface="+mn-ea"/>
                <a:cs typeface="+mn-cs"/>
              </a:rPr>
              <a:t>Not purchased or De-Scoped: </a:t>
            </a:r>
            <a:r>
              <a:rPr kumimoji="0" lang="en-US" sz="1600" b="0" i="0" u="none" strike="noStrike" kern="1200" cap="none" spc="0" normalizeH="0" baseline="0" noProof="0" dirty="0">
                <a:ln>
                  <a:noFill/>
                </a:ln>
                <a:solidFill>
                  <a:srgbClr val="003764"/>
                </a:solidFill>
                <a:effectLst/>
                <a:uLnTx/>
                <a:uFillTx/>
                <a:latin typeface="Franklin Gothic Book"/>
                <a:ea typeface="+mn-ea"/>
                <a:cs typeface="+mn-cs"/>
              </a:rPr>
              <a:t>ePerformance, Succession Planning, Inventory, Enterprise Learning Management, Customer Relationship Management, Supplier Contract Management, Strategic Sourcing, eCompensation</a:t>
            </a:r>
          </a:p>
        </p:txBody>
      </p:sp>
      <p:sp>
        <p:nvSpPr>
          <p:cNvPr id="14" name="TextBox 13">
            <a:extLst>
              <a:ext uri="{FF2B5EF4-FFF2-40B4-BE49-F238E27FC236}">
                <a16:creationId xmlns:a16="http://schemas.microsoft.com/office/drawing/2014/main" id="{0C48E799-6BA3-44F0-A159-F715B322D12E}"/>
              </a:ext>
            </a:extLst>
          </p:cNvPr>
          <p:cNvSpPr txBox="1"/>
          <p:nvPr/>
        </p:nvSpPr>
        <p:spPr>
          <a:xfrm>
            <a:off x="3918489" y="2213298"/>
            <a:ext cx="1838452" cy="1222772"/>
          </a:xfrm>
          <a:prstGeom prst="diamond">
            <a:avLst/>
          </a:prstGeom>
          <a:solidFill>
            <a:schemeClr val="accent1">
              <a:lumMod val="60000"/>
              <a:lumOff val="40000"/>
            </a:schemeClr>
          </a:solidFill>
          <a:ln>
            <a:solidFill>
              <a:srgbClr val="2F5597"/>
            </a:solidFill>
          </a:ln>
        </p:spPr>
        <p:txBody>
          <a:bodyPr wrap="square" lIns="0" tIns="0" rIns="0" bIns="0"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3764"/>
                </a:solidFill>
                <a:effectLst/>
                <a:uLnTx/>
                <a:uFillTx/>
                <a:latin typeface="Franklin Gothic Medium"/>
                <a:ea typeface="+mn-ea"/>
                <a:cs typeface="+mn-cs"/>
              </a:rPr>
              <a:t>ctcLink SCOPE</a:t>
            </a:r>
          </a:p>
        </p:txBody>
      </p:sp>
    </p:spTree>
    <p:extLst>
      <p:ext uri="{BB962C8B-B14F-4D97-AF65-F5344CB8AC3E}">
        <p14:creationId xmlns:p14="http://schemas.microsoft.com/office/powerpoint/2010/main" val="3811572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itle 1" descr="ctcLink Quality Gates &amp; Milestones">
            <a:extLst>
              <a:ext uri="{FF2B5EF4-FFF2-40B4-BE49-F238E27FC236}">
                <a16:creationId xmlns:a16="http://schemas.microsoft.com/office/drawing/2014/main" id="{F0C73A76-A201-49AB-B5AA-8BBA3B8732AB}"/>
              </a:ext>
            </a:extLst>
          </p:cNvPr>
          <p:cNvSpPr txBox="1">
            <a:spLocks/>
          </p:cNvSpPr>
          <p:nvPr/>
        </p:nvSpPr>
        <p:spPr>
          <a:xfrm>
            <a:off x="583173" y="103664"/>
            <a:ext cx="8023341" cy="465998"/>
          </a:xfrm>
          <a:prstGeom prst="rect">
            <a:avLst/>
          </a:prstGeom>
        </p:spPr>
        <p:txBody>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0" i="0" u="none" strike="noStrike" kern="1200" cap="all" spc="0" normalizeH="0" baseline="0" noProof="0" dirty="0">
                <a:ln>
                  <a:noFill/>
                </a:ln>
                <a:solidFill>
                  <a:srgbClr val="003764"/>
                </a:solidFill>
                <a:effectLst/>
                <a:uLnTx/>
                <a:uFillTx/>
                <a:latin typeface="Franklin Gothic Medium"/>
                <a:ea typeface="+mj-ea"/>
                <a:cs typeface="+mj-cs"/>
              </a:rPr>
              <a:t>Ctclink quality gates &amp; milestones</a:t>
            </a:r>
          </a:p>
        </p:txBody>
      </p:sp>
      <p:sp>
        <p:nvSpPr>
          <p:cNvPr id="46" name="Rectangle 0">
            <a:extLst>
              <a:ext uri="{C183D7F6-B498-43B3-948B-1728B52AA6E4}">
                <adec:decorative xmlns:adec="http://schemas.microsoft.com/office/drawing/2017/decorative" val="1"/>
              </a:ext>
            </a:extLst>
          </p:cNvPr>
          <p:cNvSpPr>
            <a:spLocks noChangeArrowheads="1"/>
          </p:cNvSpPr>
          <p:nvPr/>
        </p:nvSpPr>
        <p:spPr bwMode="auto">
          <a:xfrm>
            <a:off x="588602" y="905954"/>
            <a:ext cx="1490472" cy="4206850"/>
          </a:xfrm>
          <a:prstGeom prst="rect">
            <a:avLst/>
          </a:prstGeom>
          <a:solidFill>
            <a:srgbClr val="FFB547"/>
          </a:solidFill>
          <a:ln w="6350" algn="ctr">
            <a:solidFill>
              <a:schemeClr val="accent5"/>
            </a:solidFill>
            <a:miter lim="800000"/>
            <a:headEnd/>
            <a:tailEnd/>
          </a:ln>
        </p:spPr>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37" name="Rectangle 20">
            <a:extLst>
              <a:ext uri="{C183D7F6-B498-43B3-948B-1728B52AA6E4}">
                <adec:decorative xmlns:adec="http://schemas.microsoft.com/office/drawing/2017/decorative" val="1"/>
              </a:ext>
            </a:extLst>
          </p:cNvPr>
          <p:cNvSpPr>
            <a:spLocks noChangeArrowheads="1"/>
          </p:cNvSpPr>
          <p:nvPr/>
        </p:nvSpPr>
        <p:spPr bwMode="auto">
          <a:xfrm>
            <a:off x="3808483" y="902036"/>
            <a:ext cx="1490472" cy="4224528"/>
          </a:xfrm>
          <a:prstGeom prst="rect">
            <a:avLst/>
          </a:prstGeom>
          <a:solidFill>
            <a:schemeClr val="bg1">
              <a:lumMod val="65000"/>
            </a:schemeClr>
          </a:solidFill>
          <a:ln w="6350">
            <a:solidFill>
              <a:schemeClr val="accent5"/>
            </a:solidFill>
            <a:headEnd/>
            <a:tailEnd/>
          </a:ln>
        </p:spPr>
        <p:style>
          <a:lnRef idx="1">
            <a:schemeClr val="dk1"/>
          </a:lnRef>
          <a:fillRef idx="2">
            <a:schemeClr val="dk1"/>
          </a:fillRef>
          <a:effectRef idx="1">
            <a:schemeClr val="dk1"/>
          </a:effectRef>
          <a:fontRef idx="minor">
            <a:schemeClr val="dk1"/>
          </a:fontRef>
        </p:style>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14" name="Rectangle 6">
            <a:extLst>
              <a:ext uri="{C183D7F6-B498-43B3-948B-1728B52AA6E4}">
                <adec:decorative xmlns:adec="http://schemas.microsoft.com/office/drawing/2017/decorative" val="1"/>
              </a:ext>
            </a:extLst>
          </p:cNvPr>
          <p:cNvSpPr>
            <a:spLocks noChangeArrowheads="1"/>
          </p:cNvSpPr>
          <p:nvPr/>
        </p:nvSpPr>
        <p:spPr bwMode="auto">
          <a:xfrm>
            <a:off x="7040762" y="902036"/>
            <a:ext cx="1490472" cy="4221360"/>
          </a:xfrm>
          <a:prstGeom prst="rect">
            <a:avLst/>
          </a:prstGeom>
          <a:solidFill>
            <a:schemeClr val="accent4"/>
          </a:solidFill>
          <a:ln w="6350">
            <a:solidFill>
              <a:schemeClr val="accent5"/>
            </a:solidFill>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C18B"/>
              </a:solidFill>
              <a:effectLst/>
              <a:uLnTx/>
              <a:uFillTx/>
              <a:latin typeface="Calibri"/>
              <a:ea typeface="+mn-ea"/>
              <a:cs typeface="+mn-cs"/>
            </a:endParaRPr>
          </a:p>
        </p:txBody>
      </p:sp>
      <p:sp>
        <p:nvSpPr>
          <p:cNvPr id="15" name="Rectangle 41" descr="Gate 5: Deploy"/>
          <p:cNvSpPr>
            <a:spLocks noChangeArrowheads="1"/>
          </p:cNvSpPr>
          <p:nvPr/>
        </p:nvSpPr>
        <p:spPr bwMode="auto">
          <a:xfrm>
            <a:off x="7023476" y="890379"/>
            <a:ext cx="1490472" cy="320040"/>
          </a:xfrm>
          <a:prstGeom prst="rect">
            <a:avLst/>
          </a:prstGeom>
          <a:noFill/>
          <a:ln w="9525">
            <a:noFill/>
            <a:miter lim="800000"/>
            <a:headEnd/>
            <a:tailEnd/>
          </a:ln>
        </p:spPr>
        <p:txBody>
          <a:bodyPr wrap="square"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DEPLOY</a:t>
            </a:r>
          </a:p>
        </p:txBody>
      </p:sp>
      <p:sp>
        <p:nvSpPr>
          <p:cNvPr id="17" name="Rectangle 48" descr="Lessons Learned"/>
          <p:cNvSpPr>
            <a:spLocks noChangeArrowheads="1"/>
          </p:cNvSpPr>
          <p:nvPr/>
        </p:nvSpPr>
        <p:spPr bwMode="blackWhite">
          <a:xfrm>
            <a:off x="7174352" y="4712190"/>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Lessons </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Learned</a:t>
            </a:r>
          </a:p>
        </p:txBody>
      </p:sp>
      <p:sp>
        <p:nvSpPr>
          <p:cNvPr id="28" name="Rectangle 28">
            <a:extLst>
              <a:ext uri="{C183D7F6-B498-43B3-948B-1728B52AA6E4}">
                <adec:decorative xmlns:adec="http://schemas.microsoft.com/office/drawing/2017/decorative" val="1"/>
              </a:ext>
            </a:extLst>
          </p:cNvPr>
          <p:cNvSpPr>
            <a:spLocks noChangeArrowheads="1"/>
          </p:cNvSpPr>
          <p:nvPr/>
        </p:nvSpPr>
        <p:spPr bwMode="auto">
          <a:xfrm>
            <a:off x="5427698" y="904142"/>
            <a:ext cx="1490472" cy="4220308"/>
          </a:xfrm>
          <a:prstGeom prst="rect">
            <a:avLst/>
          </a:prstGeom>
          <a:solidFill>
            <a:schemeClr val="accent6">
              <a:lumMod val="60000"/>
              <a:lumOff val="40000"/>
            </a:schemeClr>
          </a:solidFill>
          <a:ln w="6350">
            <a:solidFill>
              <a:schemeClr val="accent5"/>
            </a:solidFill>
            <a:headEnd/>
            <a:tailEnd/>
          </a:ln>
        </p:spPr>
        <p:style>
          <a:lnRef idx="1">
            <a:schemeClr val="accent6"/>
          </a:lnRef>
          <a:fillRef idx="2">
            <a:schemeClr val="accent6"/>
          </a:fillRef>
          <a:effectRef idx="1">
            <a:schemeClr val="accent6"/>
          </a:effectRef>
          <a:fontRef idx="minor">
            <a:schemeClr val="dk1"/>
          </a:fontRef>
        </p:style>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29" name="Rectangle 33" descr="Gate 4: Transition"/>
          <p:cNvSpPr>
            <a:spLocks noChangeArrowheads="1"/>
          </p:cNvSpPr>
          <p:nvPr/>
        </p:nvSpPr>
        <p:spPr bwMode="auto">
          <a:xfrm>
            <a:off x="5444984" y="893686"/>
            <a:ext cx="1490472" cy="320040"/>
          </a:xfrm>
          <a:prstGeom prst="rect">
            <a:avLst/>
          </a:prstGeom>
          <a:noFill/>
          <a:ln w="9525">
            <a:noFill/>
            <a:miter lim="800000"/>
            <a:headEnd/>
            <a:tailEnd/>
          </a:ln>
        </p:spPr>
        <p:txBody>
          <a:bodyPr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TRANSITION</a:t>
            </a:r>
            <a:endParaRPr kumimoji="0" lang="en-US" sz="1400" b="0" i="0" u="sng"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endParaRPr>
          </a:p>
        </p:txBody>
      </p:sp>
      <p:sp>
        <p:nvSpPr>
          <p:cNvPr id="30" name="Rectangle 36" descr="End-User Training"/>
          <p:cNvSpPr>
            <a:spLocks noChangeArrowheads="1"/>
          </p:cNvSpPr>
          <p:nvPr/>
        </p:nvSpPr>
        <p:spPr bwMode="blackWhite">
          <a:xfrm>
            <a:off x="5606858" y="2517694"/>
            <a:ext cx="1188720" cy="348619"/>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End-User Training</a:t>
            </a:r>
          </a:p>
        </p:txBody>
      </p:sp>
      <p:sp>
        <p:nvSpPr>
          <p:cNvPr id="31" name="Rectangle 35" descr="User Acceptance Testing&#10;"/>
          <p:cNvSpPr>
            <a:spLocks noChangeArrowheads="1"/>
          </p:cNvSpPr>
          <p:nvPr/>
        </p:nvSpPr>
        <p:spPr bwMode="blackWhite">
          <a:xfrm>
            <a:off x="5606858" y="2086373"/>
            <a:ext cx="1188720" cy="378451"/>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User Acceptance Testing</a:t>
            </a:r>
          </a:p>
        </p:txBody>
      </p:sp>
      <p:sp>
        <p:nvSpPr>
          <p:cNvPr id="32" name="Rectangle 40" descr="Production Go/No Decision"/>
          <p:cNvSpPr>
            <a:spLocks noChangeArrowheads="1"/>
          </p:cNvSpPr>
          <p:nvPr/>
        </p:nvSpPr>
        <p:spPr bwMode="blackWhite">
          <a:xfrm>
            <a:off x="5593360" y="4638158"/>
            <a:ext cx="1188720" cy="4123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Go/No Decision</a:t>
            </a:r>
          </a:p>
        </p:txBody>
      </p:sp>
      <p:sp>
        <p:nvSpPr>
          <p:cNvPr id="34" name="Rectangle 39" descr="Cutover Mitigation Planning&#10;"/>
          <p:cNvSpPr>
            <a:spLocks noChangeArrowheads="1"/>
          </p:cNvSpPr>
          <p:nvPr/>
        </p:nvSpPr>
        <p:spPr bwMode="blackWhite">
          <a:xfrm>
            <a:off x="5593360" y="4023241"/>
            <a:ext cx="1188720" cy="495959"/>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Cutover Mitigation Planning</a:t>
            </a:r>
          </a:p>
        </p:txBody>
      </p:sp>
      <p:sp>
        <p:nvSpPr>
          <p:cNvPr id="66" name="Rectangle 22" descr="Determine Exception&#10;Solutions&#10;"/>
          <p:cNvSpPr>
            <a:spLocks noChangeArrowheads="1"/>
          </p:cNvSpPr>
          <p:nvPr/>
        </p:nvSpPr>
        <p:spPr bwMode="blackWhite">
          <a:xfrm>
            <a:off x="3957040" y="1187120"/>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Determine Exception</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Solutions</a:t>
            </a:r>
          </a:p>
        </p:txBody>
      </p:sp>
      <p:sp>
        <p:nvSpPr>
          <p:cNvPr id="67" name="Rectangle 23" descr="Update BP Flows"/>
          <p:cNvSpPr>
            <a:spLocks noChangeArrowheads="1"/>
          </p:cNvSpPr>
          <p:nvPr/>
        </p:nvSpPr>
        <p:spPr bwMode="blackWhite">
          <a:xfrm>
            <a:off x="3957040" y="1540152"/>
            <a:ext cx="1188720" cy="28254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BP Flows</a:t>
            </a:r>
          </a:p>
        </p:txBody>
      </p:sp>
      <p:sp>
        <p:nvSpPr>
          <p:cNvPr id="68" name="Rectangle 24" descr="Update CEMLIs"/>
          <p:cNvSpPr>
            <a:spLocks noChangeArrowheads="1"/>
          </p:cNvSpPr>
          <p:nvPr/>
        </p:nvSpPr>
        <p:spPr bwMode="blackWhite">
          <a:xfrm>
            <a:off x="3963390" y="1873908"/>
            <a:ext cx="1188720" cy="284226"/>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CEMLIs</a:t>
            </a:r>
          </a:p>
        </p:txBody>
      </p:sp>
      <p:sp>
        <p:nvSpPr>
          <p:cNvPr id="69" name="Rectangle 25" descr="Update Configuration&#10;&#10;"/>
          <p:cNvSpPr>
            <a:spLocks noChangeArrowheads="1"/>
          </p:cNvSpPr>
          <p:nvPr/>
        </p:nvSpPr>
        <p:spPr bwMode="blackWhite">
          <a:xfrm>
            <a:off x="3963390" y="2213171"/>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Configuration</a:t>
            </a:r>
          </a:p>
        </p:txBody>
      </p:sp>
      <p:sp>
        <p:nvSpPr>
          <p:cNvPr id="70" name="Rectangle 28" descr="Functional Testing"/>
          <p:cNvSpPr>
            <a:spLocks noChangeArrowheads="1"/>
          </p:cNvSpPr>
          <p:nvPr/>
        </p:nvSpPr>
        <p:spPr bwMode="blackWhite">
          <a:xfrm>
            <a:off x="3963390" y="3236841"/>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Functional Testing</a:t>
            </a:r>
          </a:p>
        </p:txBody>
      </p:sp>
      <p:sp>
        <p:nvSpPr>
          <p:cNvPr id="71" name="Rectangle 29" descr="Prepare QA&#10;Environment&#10;"/>
          <p:cNvSpPr>
            <a:spLocks noChangeArrowheads="1"/>
          </p:cNvSpPr>
          <p:nvPr/>
        </p:nvSpPr>
        <p:spPr bwMode="blackWhite">
          <a:xfrm>
            <a:off x="3963390" y="3575757"/>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Prepare QA</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Environment</a:t>
            </a:r>
          </a:p>
        </p:txBody>
      </p:sp>
      <p:sp>
        <p:nvSpPr>
          <p:cNvPr id="73" name="Rectangle 30" descr="Prepare Parallel Environment&#10;"/>
          <p:cNvSpPr>
            <a:spLocks noChangeArrowheads="1"/>
          </p:cNvSpPr>
          <p:nvPr/>
        </p:nvSpPr>
        <p:spPr bwMode="blackWhite">
          <a:xfrm>
            <a:off x="3963390" y="3917292"/>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Prepare Parallel</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 Environment</a:t>
            </a:r>
          </a:p>
        </p:txBody>
      </p:sp>
      <p:sp>
        <p:nvSpPr>
          <p:cNvPr id="40" name="Rectangle 21" descr="Gate 3: Construct"/>
          <p:cNvSpPr>
            <a:spLocks noChangeArrowheads="1"/>
          </p:cNvSpPr>
          <p:nvPr/>
        </p:nvSpPr>
        <p:spPr bwMode="auto">
          <a:xfrm>
            <a:off x="3790818" y="883996"/>
            <a:ext cx="1490472" cy="307777"/>
          </a:xfrm>
          <a:prstGeom prst="rect">
            <a:avLst/>
          </a:prstGeom>
          <a:noFill/>
          <a:ln w="9525">
            <a:noFill/>
            <a:miter lim="800000"/>
            <a:headEnd/>
            <a:tailEnd/>
          </a:ln>
        </p:spPr>
        <p:txBody>
          <a:bodyPr wrap="square"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CONSTRUCT</a:t>
            </a:r>
          </a:p>
        </p:txBody>
      </p:sp>
      <p:sp>
        <p:nvSpPr>
          <p:cNvPr id="41" name="Rectangle 32" descr="Parallel Testing"/>
          <p:cNvSpPr>
            <a:spLocks noChangeArrowheads="1"/>
          </p:cNvSpPr>
          <p:nvPr/>
        </p:nvSpPr>
        <p:spPr bwMode="blackWhite">
          <a:xfrm>
            <a:off x="3970617" y="4748550"/>
            <a:ext cx="1188720" cy="292608"/>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Parallel Testing</a:t>
            </a:r>
          </a:p>
        </p:txBody>
      </p:sp>
      <p:sp>
        <p:nvSpPr>
          <p:cNvPr id="42" name="Rectangle 31" descr="System Integration Testing"/>
          <p:cNvSpPr>
            <a:spLocks noChangeArrowheads="1"/>
          </p:cNvSpPr>
          <p:nvPr/>
        </p:nvSpPr>
        <p:spPr bwMode="blackWhite">
          <a:xfrm>
            <a:off x="3970617" y="4267623"/>
            <a:ext cx="1188720" cy="43189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System Integration Testing</a:t>
            </a:r>
          </a:p>
        </p:txBody>
      </p:sp>
      <p:sp>
        <p:nvSpPr>
          <p:cNvPr id="61" name="Rectangle 26" descr="Convert and Validate Data&#10;"/>
          <p:cNvSpPr>
            <a:spLocks noChangeArrowheads="1"/>
          </p:cNvSpPr>
          <p:nvPr/>
        </p:nvSpPr>
        <p:spPr bwMode="blackWhite">
          <a:xfrm>
            <a:off x="3964882" y="2557320"/>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Convert and</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 Validate Data</a:t>
            </a:r>
          </a:p>
        </p:txBody>
      </p:sp>
      <p:sp>
        <p:nvSpPr>
          <p:cNvPr id="64" name="Rectangle 34" descr="Production Cutover Planning&#10;"/>
          <p:cNvSpPr>
            <a:spLocks noChangeArrowheads="1"/>
          </p:cNvSpPr>
          <p:nvPr/>
        </p:nvSpPr>
        <p:spPr bwMode="blackWhite">
          <a:xfrm>
            <a:off x="5599173" y="1188928"/>
            <a:ext cx="1188720" cy="43545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Cutover Planning</a:t>
            </a:r>
          </a:p>
        </p:txBody>
      </p:sp>
      <p:sp>
        <p:nvSpPr>
          <p:cNvPr id="16" name="Rectangle 43" descr="Production Cutover&#10;"/>
          <p:cNvSpPr>
            <a:spLocks noChangeArrowheads="1"/>
          </p:cNvSpPr>
          <p:nvPr/>
        </p:nvSpPr>
        <p:spPr bwMode="blackWhite">
          <a:xfrm>
            <a:off x="7185253" y="2075164"/>
            <a:ext cx="1188720" cy="342663"/>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Cutover</a:t>
            </a:r>
          </a:p>
        </p:txBody>
      </p:sp>
      <p:sp>
        <p:nvSpPr>
          <p:cNvPr id="85" name="Rectangle 27" descr="Security Matrix Mapping&#10;"/>
          <p:cNvSpPr>
            <a:spLocks noChangeArrowheads="1"/>
          </p:cNvSpPr>
          <p:nvPr/>
        </p:nvSpPr>
        <p:spPr bwMode="blackWhite">
          <a:xfrm>
            <a:off x="3970617" y="2893025"/>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Security Matrix </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Mapping</a:t>
            </a:r>
          </a:p>
        </p:txBody>
      </p:sp>
      <p:sp>
        <p:nvSpPr>
          <p:cNvPr id="88" name="Rectangle 42" descr="Production Environment Prep"/>
          <p:cNvSpPr>
            <a:spLocks noChangeArrowheads="1"/>
          </p:cNvSpPr>
          <p:nvPr/>
        </p:nvSpPr>
        <p:spPr bwMode="blackWhite">
          <a:xfrm>
            <a:off x="7185253" y="1581455"/>
            <a:ext cx="1188720" cy="44511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Environment Prep</a:t>
            </a:r>
          </a:p>
        </p:txBody>
      </p:sp>
      <p:sp>
        <p:nvSpPr>
          <p:cNvPr id="19" name="Rectangle 8x">
            <a:extLst>
              <a:ext uri="{C183D7F6-B498-43B3-948B-1728B52AA6E4}">
                <adec:decorative xmlns:adec="http://schemas.microsoft.com/office/drawing/2017/decorative" val="1"/>
              </a:ext>
            </a:extLst>
          </p:cNvPr>
          <p:cNvSpPr>
            <a:spLocks noChangeArrowheads="1"/>
          </p:cNvSpPr>
          <p:nvPr/>
        </p:nvSpPr>
        <p:spPr bwMode="auto">
          <a:xfrm>
            <a:off x="2192154" y="915856"/>
            <a:ext cx="1490472" cy="4203832"/>
          </a:xfrm>
          <a:prstGeom prst="rect">
            <a:avLst/>
          </a:prstGeom>
          <a:solidFill>
            <a:srgbClr val="F2CD00"/>
          </a:solidFill>
          <a:ln w="6350" algn="ctr">
            <a:solidFill>
              <a:schemeClr val="accent5"/>
            </a:solidFill>
            <a:miter lim="800000"/>
            <a:headEnd/>
            <a:tailEnd/>
          </a:ln>
        </p:spPr>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20" name="Rectangle 8" descr="Gate 2: Structure"/>
          <p:cNvSpPr>
            <a:spLocks noChangeArrowheads="1"/>
          </p:cNvSpPr>
          <p:nvPr/>
        </p:nvSpPr>
        <p:spPr bwMode="auto">
          <a:xfrm>
            <a:off x="2229007" y="886412"/>
            <a:ext cx="1490472" cy="320040"/>
          </a:xfrm>
          <a:prstGeom prst="rect">
            <a:avLst/>
          </a:prstGeom>
          <a:noFill/>
          <a:ln w="9525">
            <a:noFill/>
            <a:miter lim="800000"/>
            <a:headEnd/>
            <a:tailEnd/>
          </a:ln>
        </p:spPr>
        <p:txBody>
          <a:bodyPr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STRUCTURE</a:t>
            </a:r>
          </a:p>
        </p:txBody>
      </p:sp>
      <p:sp>
        <p:nvSpPr>
          <p:cNvPr id="74" name="Rectangle 9" descr="Global Design&#10;Adoption (GDA)&#10;"/>
          <p:cNvSpPr>
            <a:spLocks noChangeArrowheads="1"/>
          </p:cNvSpPr>
          <p:nvPr/>
        </p:nvSpPr>
        <p:spPr bwMode="blackWhite">
          <a:xfrm>
            <a:off x="2321869" y="1187120"/>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Global Design</a:t>
            </a:r>
            <a:b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b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Adoption (GDA)</a:t>
            </a:r>
          </a:p>
        </p:txBody>
      </p:sp>
      <p:sp>
        <p:nvSpPr>
          <p:cNvPr id="75" name="Rectangle 10" descr="Business Process &#10;Fit/Gap (BPFG)&#10;"/>
          <p:cNvSpPr>
            <a:spLocks noChangeArrowheads="1"/>
          </p:cNvSpPr>
          <p:nvPr/>
        </p:nvSpPr>
        <p:spPr bwMode="blackWhite">
          <a:xfrm>
            <a:off x="2321869" y="1550800"/>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Business Process </a:t>
            </a:r>
            <a:b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b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Fit/Gap (BPFG)</a:t>
            </a:r>
          </a:p>
        </p:txBody>
      </p:sp>
      <p:sp>
        <p:nvSpPr>
          <p:cNvPr id="76" name="Rectangle 11" descr="Update BP flows"/>
          <p:cNvSpPr>
            <a:spLocks noChangeArrowheads="1"/>
          </p:cNvSpPr>
          <p:nvPr/>
        </p:nvSpPr>
        <p:spPr bwMode="blackWhite">
          <a:xfrm>
            <a:off x="2321869" y="1920915"/>
            <a:ext cx="1188720" cy="268839"/>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BP Flows</a:t>
            </a:r>
          </a:p>
        </p:txBody>
      </p:sp>
      <p:sp>
        <p:nvSpPr>
          <p:cNvPr id="77" name="Rectangle 12" descr="Local Configuration&#10;"/>
          <p:cNvSpPr>
            <a:spLocks noChangeArrowheads="1"/>
          </p:cNvSpPr>
          <p:nvPr/>
        </p:nvSpPr>
        <p:spPr bwMode="blackWhite">
          <a:xfrm>
            <a:off x="2322237" y="2239829"/>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Local Configuration</a:t>
            </a:r>
          </a:p>
        </p:txBody>
      </p:sp>
      <p:sp>
        <p:nvSpPr>
          <p:cNvPr id="79" name="Rectangle 14" descr="UAT Test Definition"/>
          <p:cNvSpPr>
            <a:spLocks noChangeArrowheads="1"/>
          </p:cNvSpPr>
          <p:nvPr/>
        </p:nvSpPr>
        <p:spPr bwMode="blackWhite">
          <a:xfrm>
            <a:off x="2316104" y="2965414"/>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UAT Test Definition</a:t>
            </a:r>
          </a:p>
        </p:txBody>
      </p:sp>
      <p:sp>
        <p:nvSpPr>
          <p:cNvPr id="80" name="Rectangle 15" descr="UAT Materials Build&#10;"/>
          <p:cNvSpPr>
            <a:spLocks noChangeArrowheads="1"/>
          </p:cNvSpPr>
          <p:nvPr/>
        </p:nvSpPr>
        <p:spPr bwMode="blackWhite">
          <a:xfrm>
            <a:off x="2314061" y="3303811"/>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000000"/>
              </a:solidFill>
              <a:effectLst/>
              <a:uLnTx/>
              <a:uFillTx/>
              <a:latin typeface="Calibri"/>
              <a:ea typeface="+mn-ea"/>
              <a:cs typeface="Times New Roman" pitchFamily="18" charset="0"/>
            </a:endParaRP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UAT Materials Build</a:t>
            </a:r>
          </a:p>
          <a:p>
            <a:pPr marL="0" marR="0" lvl="0" indent="0" algn="ctr" defTabSz="914400" rtl="0" eaLnBrk="0" fontAlgn="auto" latinLnBrk="0" hangingPunct="0">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000000"/>
              </a:solidFill>
              <a:effectLst/>
              <a:uLnTx/>
              <a:uFillTx/>
              <a:latin typeface="Calibri"/>
              <a:ea typeface="+mn-ea"/>
              <a:cs typeface="Times New Roman" pitchFamily="18" charset="0"/>
            </a:endParaRPr>
          </a:p>
        </p:txBody>
      </p:sp>
      <p:sp>
        <p:nvSpPr>
          <p:cNvPr id="81" name="Rectangle 16" descr="Identify Exceptions"/>
          <p:cNvSpPr>
            <a:spLocks noChangeArrowheads="1"/>
          </p:cNvSpPr>
          <p:nvPr/>
        </p:nvSpPr>
        <p:spPr bwMode="blackWhite">
          <a:xfrm>
            <a:off x="2313721" y="3660339"/>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Identify Exceptions</a:t>
            </a:r>
          </a:p>
        </p:txBody>
      </p:sp>
      <p:sp>
        <p:nvSpPr>
          <p:cNvPr id="24" name="Rectangle 17" descr="Design Extensions&#10;"/>
          <p:cNvSpPr>
            <a:spLocks noChangeArrowheads="1"/>
          </p:cNvSpPr>
          <p:nvPr/>
        </p:nvSpPr>
        <p:spPr bwMode="blackWhite">
          <a:xfrm>
            <a:off x="2312473" y="4016937"/>
            <a:ext cx="1188720" cy="292608"/>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Design Extensions</a:t>
            </a:r>
          </a:p>
        </p:txBody>
      </p:sp>
      <p:sp>
        <p:nvSpPr>
          <p:cNvPr id="25" name="Rectangle 18" descr="Prepare or Update&#10;Test Scripts&#10;"/>
          <p:cNvSpPr>
            <a:spLocks noChangeArrowheads="1"/>
          </p:cNvSpPr>
          <p:nvPr/>
        </p:nvSpPr>
        <p:spPr bwMode="blackWhite">
          <a:xfrm>
            <a:off x="2310047" y="4359180"/>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Prepare or Update</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Test Scripts</a:t>
            </a:r>
          </a:p>
        </p:txBody>
      </p:sp>
      <p:sp>
        <p:nvSpPr>
          <p:cNvPr id="60" name="Rectangle 13" descr="Training Materials &#10;Analysis/Build"/>
          <p:cNvSpPr>
            <a:spLocks noChangeArrowheads="1"/>
          </p:cNvSpPr>
          <p:nvPr/>
        </p:nvSpPr>
        <p:spPr bwMode="blackWhite">
          <a:xfrm>
            <a:off x="2313243" y="2585319"/>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Training Materials </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Analysis/Build</a:t>
            </a:r>
          </a:p>
        </p:txBody>
      </p:sp>
      <p:sp>
        <p:nvSpPr>
          <p:cNvPr id="116" name="Rectangle 19"/>
          <p:cNvSpPr>
            <a:spLocks noChangeArrowheads="1"/>
          </p:cNvSpPr>
          <p:nvPr/>
        </p:nvSpPr>
        <p:spPr bwMode="blackWhite">
          <a:xfrm>
            <a:off x="2310047" y="4739523"/>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Calibri"/>
                <a:ea typeface="+mn-ea"/>
                <a:cs typeface="Times New Roman" pitchFamily="18" charset="0"/>
              </a:rPr>
              <a:t> </a:t>
            </a: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Map Supplemental Systems Data </a:t>
            </a:r>
          </a:p>
        </p:txBody>
      </p:sp>
      <p:sp>
        <p:nvSpPr>
          <p:cNvPr id="156" name="Rectangle 44" descr="Go/No Go Decision"/>
          <p:cNvSpPr>
            <a:spLocks noChangeArrowheads="1"/>
          </p:cNvSpPr>
          <p:nvPr/>
        </p:nvSpPr>
        <p:spPr bwMode="blackWhite">
          <a:xfrm>
            <a:off x="7185253" y="1217978"/>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Go/No Go Decision</a:t>
            </a:r>
          </a:p>
        </p:txBody>
      </p:sp>
      <p:sp>
        <p:nvSpPr>
          <p:cNvPr id="93" name="Rectangle 45" descr="Milestone Sign-Off"/>
          <p:cNvSpPr>
            <a:spLocks noChangeArrowheads="1"/>
          </p:cNvSpPr>
          <p:nvPr/>
        </p:nvSpPr>
        <p:spPr bwMode="blackWhite">
          <a:xfrm>
            <a:off x="7185253" y="2932352"/>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Milestone Sign-Off</a:t>
            </a:r>
          </a:p>
        </p:txBody>
      </p:sp>
      <p:sp>
        <p:nvSpPr>
          <p:cNvPr id="95" name="Rectangle 47" descr="Go Live"/>
          <p:cNvSpPr>
            <a:spLocks noChangeArrowheads="1"/>
          </p:cNvSpPr>
          <p:nvPr/>
        </p:nvSpPr>
        <p:spPr bwMode="blackWhite">
          <a:xfrm>
            <a:off x="7185253" y="4031185"/>
            <a:ext cx="1188720" cy="497006"/>
          </a:xfrm>
          <a:prstGeom prst="rect">
            <a:avLst/>
          </a:prstGeom>
          <a:solidFill>
            <a:srgbClr val="BCEEBC"/>
          </a:solidFill>
          <a:ln w="12700">
            <a:solidFill>
              <a:srgbClr val="009DD9"/>
            </a:solidFill>
            <a:miter lim="800000"/>
            <a:headEnd/>
            <a:tailEnd/>
          </a:ln>
          <a:effectLst>
            <a:innerShdw blurRad="114300">
              <a:prstClr val="black"/>
            </a:innerShdw>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Franklin Gothic Book"/>
                <a:ea typeface="+mn-ea"/>
                <a:cs typeface="Times New Roman" pitchFamily="18" charset="0"/>
              </a:rPr>
              <a:t>GO LIVE</a:t>
            </a:r>
          </a:p>
        </p:txBody>
      </p:sp>
      <p:sp>
        <p:nvSpPr>
          <p:cNvPr id="160" name="Rectangle 46" descr="Finalize Local Configuration Guides"/>
          <p:cNvSpPr>
            <a:spLocks noChangeArrowheads="1"/>
          </p:cNvSpPr>
          <p:nvPr/>
        </p:nvSpPr>
        <p:spPr bwMode="blackWhite">
          <a:xfrm>
            <a:off x="7191638" y="3344152"/>
            <a:ext cx="1188720" cy="512645"/>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Finalize Local Configuration Guides</a:t>
            </a:r>
          </a:p>
        </p:txBody>
      </p:sp>
      <p:sp>
        <p:nvSpPr>
          <p:cNvPr id="48" name="Rectangle 2" descr="Project Planning "/>
          <p:cNvSpPr>
            <a:spLocks noChangeArrowheads="1"/>
          </p:cNvSpPr>
          <p:nvPr/>
        </p:nvSpPr>
        <p:spPr bwMode="blackWhite">
          <a:xfrm>
            <a:off x="717590" y="1206504"/>
            <a:ext cx="1188720" cy="473633"/>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Project Planning (Checklists &amp; Templates) </a:t>
            </a:r>
          </a:p>
        </p:txBody>
      </p:sp>
      <p:sp>
        <p:nvSpPr>
          <p:cNvPr id="49" name="Rectangle 5" descr="Security Design"/>
          <p:cNvSpPr>
            <a:spLocks noChangeArrowheads="1"/>
          </p:cNvSpPr>
          <p:nvPr/>
        </p:nvSpPr>
        <p:spPr bwMode="blackWhite">
          <a:xfrm>
            <a:off x="729329" y="3296593"/>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Security Redesign (DG2 only)</a:t>
            </a:r>
          </a:p>
        </p:txBody>
      </p:sp>
      <p:sp>
        <p:nvSpPr>
          <p:cNvPr id="59" name="Rectangle 4" descr="Build PeopleSoft Environments&#10;"/>
          <p:cNvSpPr>
            <a:spLocks noChangeArrowheads="1"/>
          </p:cNvSpPr>
          <p:nvPr/>
        </p:nvSpPr>
        <p:spPr bwMode="blackWhite">
          <a:xfrm>
            <a:off x="729329" y="2879309"/>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Build PeopleSoft Environments</a:t>
            </a:r>
          </a:p>
        </p:txBody>
      </p:sp>
      <p:sp>
        <p:nvSpPr>
          <p:cNvPr id="62" name="Rectangle 3" descr="Chart of Accounts"/>
          <p:cNvSpPr>
            <a:spLocks noChangeArrowheads="1"/>
          </p:cNvSpPr>
          <p:nvPr/>
        </p:nvSpPr>
        <p:spPr bwMode="blackWhite">
          <a:xfrm>
            <a:off x="731097" y="2457047"/>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Chart of Accounts Redesign (DG2 only)</a:t>
            </a:r>
          </a:p>
        </p:txBody>
      </p:sp>
      <p:sp>
        <p:nvSpPr>
          <p:cNvPr id="100" name="Rectangle 37" descr="Performance Testing&#10;">
            <a:extLst>
              <a:ext uri="{FF2B5EF4-FFF2-40B4-BE49-F238E27FC236}">
                <a16:creationId xmlns:a16="http://schemas.microsoft.com/office/drawing/2014/main" id="{70938AC6-5CF2-42D5-93BD-E29983E5D939}"/>
              </a:ext>
            </a:extLst>
          </p:cNvPr>
          <p:cNvSpPr>
            <a:spLocks noChangeArrowheads="1"/>
          </p:cNvSpPr>
          <p:nvPr/>
        </p:nvSpPr>
        <p:spPr bwMode="blackWhite">
          <a:xfrm>
            <a:off x="5606858" y="2907757"/>
            <a:ext cx="1188720" cy="388836"/>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Performance Testing</a:t>
            </a:r>
          </a:p>
        </p:txBody>
      </p:sp>
      <p:sp>
        <p:nvSpPr>
          <p:cNvPr id="102" name="Rectangle 7" descr="Organizational Change Management Assessments Begin">
            <a:extLst>
              <a:ext uri="{FF2B5EF4-FFF2-40B4-BE49-F238E27FC236}">
                <a16:creationId xmlns:a16="http://schemas.microsoft.com/office/drawing/2014/main" id="{D2A2A3D5-22E0-40B9-A954-FA61BAF8357F}"/>
              </a:ext>
            </a:extLst>
          </p:cNvPr>
          <p:cNvSpPr>
            <a:spLocks noChangeArrowheads="1"/>
          </p:cNvSpPr>
          <p:nvPr/>
        </p:nvSpPr>
        <p:spPr bwMode="blackWhite">
          <a:xfrm>
            <a:off x="739478" y="3737955"/>
            <a:ext cx="1188720" cy="57159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Organizational Change Management Assessments Begin</a:t>
            </a:r>
          </a:p>
        </p:txBody>
      </p:sp>
      <p:sp>
        <p:nvSpPr>
          <p:cNvPr id="55" name="Arrow: Pentagon 54">
            <a:extLst>
              <a:ext uri="{FF2B5EF4-FFF2-40B4-BE49-F238E27FC236}">
                <a16:creationId xmlns:a16="http://schemas.microsoft.com/office/drawing/2014/main" id="{54FB75E4-B1A7-4CA3-9D4A-7E524BA337E8}"/>
              </a:ext>
              <a:ext uri="{C183D7F6-B498-43B3-948B-1728B52AA6E4}">
                <adec:decorative xmlns:adec="http://schemas.microsoft.com/office/drawing/2017/decorative" val="1"/>
              </a:ext>
            </a:extLst>
          </p:cNvPr>
          <p:cNvSpPr/>
          <p:nvPr/>
        </p:nvSpPr>
        <p:spPr>
          <a:xfrm>
            <a:off x="573612" y="5162965"/>
            <a:ext cx="8083153" cy="204841"/>
          </a:xfrm>
          <a:prstGeom prst="homePlate">
            <a:avLst/>
          </a:prstGeom>
          <a:solidFill>
            <a:schemeClr val="accent2">
              <a:lumMod val="75000"/>
            </a:schemeClr>
          </a:solidFill>
          <a:ln>
            <a:solidFill>
              <a:srgbClr val="5F5F5F"/>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72" name="TextBox 49" descr="Organizational Change Management Assessment for Colleges &amp; SBCTC&#10;">
            <a:extLst>
              <a:ext uri="{FF2B5EF4-FFF2-40B4-BE49-F238E27FC236}">
                <a16:creationId xmlns:a16="http://schemas.microsoft.com/office/drawing/2014/main" id="{FD96371D-7122-4FBF-AE47-E91781F8E6C5}"/>
              </a:ext>
            </a:extLst>
          </p:cNvPr>
          <p:cNvSpPr txBox="1"/>
          <p:nvPr/>
        </p:nvSpPr>
        <p:spPr>
          <a:xfrm>
            <a:off x="1325346" y="5135821"/>
            <a:ext cx="6447054"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Franklin Gothic Medium"/>
                <a:ea typeface="+mn-ea"/>
                <a:cs typeface="+mn-cs"/>
              </a:rPr>
              <a:t>OCM Assessment, Activities &amp; Deliverables for Colleges &amp; SBCTC</a:t>
            </a:r>
          </a:p>
        </p:txBody>
      </p:sp>
      <p:graphicFrame>
        <p:nvGraphicFramePr>
          <p:cNvPr id="82" name="Table 50" descr="Deliverables for Gate 1, 2, 3, 4 and 5">
            <a:extLst>
              <a:ext uri="{FF2B5EF4-FFF2-40B4-BE49-F238E27FC236}">
                <a16:creationId xmlns:a16="http://schemas.microsoft.com/office/drawing/2014/main" id="{81C330E6-2F67-45E7-A6B7-101329DC7244}"/>
              </a:ext>
            </a:extLst>
          </p:cNvPr>
          <p:cNvGraphicFramePr>
            <a:graphicFrameLocks noGrp="1"/>
          </p:cNvGraphicFramePr>
          <p:nvPr>
            <p:extLst/>
          </p:nvPr>
        </p:nvGraphicFramePr>
        <p:xfrm>
          <a:off x="585880" y="5390227"/>
          <a:ext cx="7945354" cy="1188720"/>
        </p:xfrm>
        <a:graphic>
          <a:graphicData uri="http://schemas.openxmlformats.org/drawingml/2006/table">
            <a:tbl>
              <a:tblPr firstRow="1" bandRow="1">
                <a:tableStyleId>{2D5ABB26-0587-4C30-8999-92F81FD0307C}</a:tableStyleId>
              </a:tblPr>
              <a:tblGrid>
                <a:gridCol w="1579350">
                  <a:extLst>
                    <a:ext uri="{9D8B030D-6E8A-4147-A177-3AD203B41FA5}">
                      <a16:colId xmlns:a16="http://schemas.microsoft.com/office/drawing/2014/main" val="584759954"/>
                    </a:ext>
                  </a:extLst>
                </a:gridCol>
                <a:gridCol w="1678108">
                  <a:extLst>
                    <a:ext uri="{9D8B030D-6E8A-4147-A177-3AD203B41FA5}">
                      <a16:colId xmlns:a16="http://schemas.microsoft.com/office/drawing/2014/main" val="3410510606"/>
                    </a:ext>
                  </a:extLst>
                </a:gridCol>
                <a:gridCol w="1628775">
                  <a:extLst>
                    <a:ext uri="{9D8B030D-6E8A-4147-A177-3AD203B41FA5}">
                      <a16:colId xmlns:a16="http://schemas.microsoft.com/office/drawing/2014/main" val="222785292"/>
                    </a:ext>
                  </a:extLst>
                </a:gridCol>
                <a:gridCol w="1575026">
                  <a:extLst>
                    <a:ext uri="{9D8B030D-6E8A-4147-A177-3AD203B41FA5}">
                      <a16:colId xmlns:a16="http://schemas.microsoft.com/office/drawing/2014/main" val="3529910350"/>
                    </a:ext>
                  </a:extLst>
                </a:gridCol>
                <a:gridCol w="1484095">
                  <a:extLst>
                    <a:ext uri="{9D8B030D-6E8A-4147-A177-3AD203B41FA5}">
                      <a16:colId xmlns:a16="http://schemas.microsoft.com/office/drawing/2014/main" val="886296708"/>
                    </a:ext>
                  </a:extLst>
                </a:gridCol>
              </a:tblGrid>
              <a:tr h="117029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College Project Charter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Resource Plan &amp; Budget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Plan Deliverables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Legacy BP Mapping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Initial Supplemental Systems Analysis</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900" dirty="0"/>
                      </a:br>
                      <a:r>
                        <a:rPr lang="en-US" sz="900" b="1" dirty="0"/>
                        <a:t>Change Impact Analysis 25%</a:t>
                      </a:r>
                    </a:p>
                  </a:txBody>
                  <a:tcPr>
                    <a:lnL w="9525" cap="flat" cmpd="sng" algn="ctr">
                      <a:solidFill>
                        <a:schemeClr val="bg2">
                          <a:lumMod val="50000"/>
                        </a:schemeClr>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112713" indent="-112713">
                        <a:buFont typeface="Arial" panose="020B0604020202020204" pitchFamily="34" charset="0"/>
                        <a:buChar char="•"/>
                      </a:pPr>
                      <a:r>
                        <a:rPr lang="en-US" sz="900" dirty="0"/>
                        <a:t>GDA and BPFG Participation</a:t>
                      </a:r>
                    </a:p>
                    <a:p>
                      <a:pPr marL="112713" indent="-112713">
                        <a:buFont typeface="Arial" panose="020B0604020202020204" pitchFamily="34" charset="0"/>
                        <a:buChar char="•"/>
                      </a:pPr>
                      <a:r>
                        <a:rPr lang="en-US" sz="900" dirty="0"/>
                        <a:t>Supplemental Systems Data Mapping</a:t>
                      </a:r>
                    </a:p>
                    <a:p>
                      <a:pPr marL="112713" indent="-112713">
                        <a:buFont typeface="Arial" panose="020B0604020202020204" pitchFamily="34" charset="0"/>
                        <a:buChar char="•"/>
                      </a:pPr>
                      <a:r>
                        <a:rPr lang="en-US" sz="900" dirty="0"/>
                        <a:t>Initial Config Guides Sign-Off</a:t>
                      </a:r>
                    </a:p>
                    <a:p>
                      <a:pPr marL="112713" indent="-112713">
                        <a:buFont typeface="Arial" panose="020B0604020202020204" pitchFamily="34" charset="0"/>
                        <a:buChar char="•"/>
                      </a:pPr>
                      <a:r>
                        <a:rPr lang="en-US" sz="900" dirty="0"/>
                        <a:t>UAT Definition Sign-Off</a:t>
                      </a:r>
                    </a:p>
                    <a:p>
                      <a:endParaRPr lang="en-US" sz="900" dirty="0"/>
                    </a:p>
                    <a:p>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Change Impact Analysis 50%</a:t>
                      </a:r>
                    </a:p>
                  </a:txBody>
                  <a:tcPr>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112713" indent="-112713">
                        <a:buFont typeface="Arial" panose="020B0604020202020204" pitchFamily="34" charset="0"/>
                        <a:buChar char="•"/>
                      </a:pPr>
                      <a:r>
                        <a:rPr lang="en-US" sz="900" dirty="0"/>
                        <a:t>Design Requirements </a:t>
                      </a:r>
                      <a:br>
                        <a:rPr lang="en-US" sz="900" dirty="0"/>
                      </a:br>
                      <a:r>
                        <a:rPr lang="en-US" sz="900" dirty="0"/>
                        <a:t>Sign-Off</a:t>
                      </a:r>
                    </a:p>
                    <a:p>
                      <a:pPr marL="112713" indent="-112713">
                        <a:buFont typeface="Arial" panose="020B0604020202020204" pitchFamily="34" charset="0"/>
                        <a:buChar char="•"/>
                      </a:pPr>
                      <a:r>
                        <a:rPr lang="en-US" sz="900" dirty="0"/>
                        <a:t>Security Matrix Mapping</a:t>
                      </a:r>
                    </a:p>
                    <a:p>
                      <a:pPr marL="112713" indent="-112713">
                        <a:buFont typeface="Arial" panose="020B0604020202020204" pitchFamily="34" charset="0"/>
                        <a:buChar char="•"/>
                      </a:pPr>
                      <a:r>
                        <a:rPr lang="en-US" sz="900" dirty="0"/>
                        <a:t>Data Validation Sign-Off</a:t>
                      </a:r>
                    </a:p>
                    <a:p>
                      <a:endParaRPr lang="en-US" sz="900" dirty="0"/>
                    </a:p>
                    <a:p>
                      <a:endParaRPr lang="en-US" sz="900" dirty="0"/>
                    </a:p>
                    <a:p>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Change Impact Analysis 75%</a:t>
                      </a:r>
                    </a:p>
                  </a:txBody>
                  <a:tcPr>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112713" indent="-112713">
                        <a:buFont typeface="Arial" panose="020B0604020202020204" pitchFamily="34" charset="0"/>
                        <a:buChar char="•"/>
                      </a:pPr>
                      <a:r>
                        <a:rPr lang="en-US" sz="900" dirty="0"/>
                        <a:t>OCM Readiness Checklist</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UAT Sign-Off</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End-User Training</a:t>
                      </a:r>
                    </a:p>
                    <a:p>
                      <a:pPr marL="112713" indent="-112713">
                        <a:buFont typeface="Arial" panose="020B0604020202020204" pitchFamily="34" charset="0"/>
                        <a:buChar char="•"/>
                      </a:pPr>
                      <a:r>
                        <a:rPr lang="en-US" sz="900" dirty="0"/>
                        <a:t>Policy/Procedures Updated</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Cutover Plans, Legacy Shutdown Procedures</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Change Impact Analysis 100%</a:t>
                      </a:r>
                    </a:p>
                  </a:txBody>
                  <a:tcPr marR="0">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60325" indent="-60325">
                        <a:buFont typeface="Arial" panose="020B0604020202020204" pitchFamily="34" charset="0"/>
                        <a:buChar char="•"/>
                      </a:pPr>
                      <a:r>
                        <a:rPr lang="en-US" sz="900" dirty="0"/>
                        <a:t>College Cutover Plan</a:t>
                      </a:r>
                    </a:p>
                    <a:p>
                      <a:pPr marL="60325" indent="-60325">
                        <a:buFont typeface="Arial" panose="020B0604020202020204" pitchFamily="34" charset="0"/>
                        <a:buChar char="•"/>
                      </a:pPr>
                      <a:r>
                        <a:rPr lang="en-US" sz="900" dirty="0"/>
                        <a:t>Go/No Go Sign-Off</a:t>
                      </a:r>
                    </a:p>
                    <a:p>
                      <a:pPr marL="60325" indent="-60325">
                        <a:buFont typeface="Arial" panose="020B0604020202020204" pitchFamily="34" charset="0"/>
                        <a:buChar char="•"/>
                      </a:pPr>
                      <a:r>
                        <a:rPr lang="en-US" sz="900" dirty="0"/>
                        <a:t>Milestone Sign-Off</a:t>
                      </a:r>
                    </a:p>
                    <a:p>
                      <a:pPr marL="60325" indent="-60325">
                        <a:buFont typeface="Arial" panose="020B0604020202020204" pitchFamily="34" charset="0"/>
                        <a:buChar char="•"/>
                      </a:pPr>
                      <a:r>
                        <a:rPr lang="en-US" sz="900" dirty="0"/>
                        <a:t>Config Guides Sign-Off</a:t>
                      </a:r>
                    </a:p>
                    <a:p>
                      <a:pPr marL="60325" indent="-60325">
                        <a:buFont typeface="Arial" panose="020B0604020202020204" pitchFamily="34" charset="0"/>
                        <a:buChar char="•"/>
                      </a:pPr>
                      <a:r>
                        <a:rPr lang="en-US" sz="900" dirty="0"/>
                        <a:t>College Lessons Learned</a:t>
                      </a:r>
                    </a:p>
                    <a:p>
                      <a:pPr marL="60325" indent="-60325">
                        <a:buFont typeface="Arial" panose="020B0604020202020204" pitchFamily="34" charset="0"/>
                        <a:buChar char="•"/>
                      </a:pPr>
                      <a:endParaRPr lang="en-US" sz="900" dirty="0"/>
                    </a:p>
                    <a:p>
                      <a:pPr marL="0" indent="0" algn="r">
                        <a:spcBef>
                          <a:spcPts val="300"/>
                        </a:spcBef>
                        <a:buFont typeface="Arial" panose="020B0604020202020204" pitchFamily="34" charset="0"/>
                        <a:buNone/>
                      </a:pPr>
                      <a:br>
                        <a:rPr lang="en-US" sz="700" dirty="0"/>
                      </a:br>
                      <a:r>
                        <a:rPr lang="en-US" sz="700" dirty="0"/>
                        <a:t>Rev. 2019-03-05</a:t>
                      </a:r>
                    </a:p>
                  </a:txBody>
                  <a:tcPr>
                    <a:lnL w="12700" cap="flat" cmpd="sng" algn="ctr">
                      <a:solidFill>
                        <a:srgbClr val="9D9D9D"/>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noFill/>
                  </a:tcPr>
                </a:tc>
                <a:extLst>
                  <a:ext uri="{0D108BD9-81ED-4DB2-BD59-A6C34878D82A}">
                    <a16:rowId xmlns:a16="http://schemas.microsoft.com/office/drawing/2014/main" val="383955485"/>
                  </a:ext>
                </a:extLst>
              </a:tr>
            </a:tbl>
          </a:graphicData>
        </a:graphic>
      </p:graphicFrame>
      <p:sp>
        <p:nvSpPr>
          <p:cNvPr id="87" name="Rectangle 38" descr="Legacy System Shutdown Procedures in Place&#10;">
            <a:extLst>
              <a:ext uri="{FF2B5EF4-FFF2-40B4-BE49-F238E27FC236}">
                <a16:creationId xmlns:a16="http://schemas.microsoft.com/office/drawing/2014/main" id="{C2B1B4E4-4D54-4003-A32D-0277E2E684B5}"/>
              </a:ext>
            </a:extLst>
          </p:cNvPr>
          <p:cNvSpPr>
            <a:spLocks noChangeArrowheads="1"/>
          </p:cNvSpPr>
          <p:nvPr/>
        </p:nvSpPr>
        <p:spPr bwMode="blackWhite">
          <a:xfrm>
            <a:off x="5593360" y="3373728"/>
            <a:ext cx="1188720" cy="588056"/>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Legacy System Shutdown Procedures in Place</a:t>
            </a:r>
          </a:p>
        </p:txBody>
      </p:sp>
      <p:graphicFrame>
        <p:nvGraphicFramePr>
          <p:cNvPr id="92" name="Table - Gates" descr="Gate 1, Gate 2, Gate 3, Gate 4, Gate 5">
            <a:extLst>
              <a:ext uri="{FF2B5EF4-FFF2-40B4-BE49-F238E27FC236}">
                <a16:creationId xmlns:a16="http://schemas.microsoft.com/office/drawing/2014/main" id="{998D68CF-AC9D-48B7-8184-C8DD52305911}"/>
              </a:ext>
            </a:extLst>
          </p:cNvPr>
          <p:cNvGraphicFramePr>
            <a:graphicFrameLocks noGrp="1"/>
          </p:cNvGraphicFramePr>
          <p:nvPr>
            <p:extLst/>
          </p:nvPr>
        </p:nvGraphicFramePr>
        <p:xfrm>
          <a:off x="583173" y="603088"/>
          <a:ext cx="7966593" cy="274320"/>
        </p:xfrm>
        <a:graphic>
          <a:graphicData uri="http://schemas.openxmlformats.org/drawingml/2006/table">
            <a:tbl>
              <a:tblPr firstRow="1" bandRow="1">
                <a:tableStyleId>{2D5ABB26-0587-4C30-8999-92F81FD0307C}</a:tableStyleId>
              </a:tblPr>
              <a:tblGrid>
                <a:gridCol w="1545314">
                  <a:extLst>
                    <a:ext uri="{9D8B030D-6E8A-4147-A177-3AD203B41FA5}">
                      <a16:colId xmlns:a16="http://schemas.microsoft.com/office/drawing/2014/main" val="584759954"/>
                    </a:ext>
                  </a:extLst>
                </a:gridCol>
                <a:gridCol w="1630024">
                  <a:extLst>
                    <a:ext uri="{9D8B030D-6E8A-4147-A177-3AD203B41FA5}">
                      <a16:colId xmlns:a16="http://schemas.microsoft.com/office/drawing/2014/main" val="3410510606"/>
                    </a:ext>
                  </a:extLst>
                </a:gridCol>
                <a:gridCol w="1605447">
                  <a:extLst>
                    <a:ext uri="{9D8B030D-6E8A-4147-A177-3AD203B41FA5}">
                      <a16:colId xmlns:a16="http://schemas.microsoft.com/office/drawing/2014/main" val="222785292"/>
                    </a:ext>
                  </a:extLst>
                </a:gridCol>
                <a:gridCol w="1610204">
                  <a:extLst>
                    <a:ext uri="{9D8B030D-6E8A-4147-A177-3AD203B41FA5}">
                      <a16:colId xmlns:a16="http://schemas.microsoft.com/office/drawing/2014/main" val="3529910350"/>
                    </a:ext>
                  </a:extLst>
                </a:gridCol>
                <a:gridCol w="1575604">
                  <a:extLst>
                    <a:ext uri="{9D8B030D-6E8A-4147-A177-3AD203B41FA5}">
                      <a16:colId xmlns:a16="http://schemas.microsoft.com/office/drawing/2014/main" val="886296708"/>
                    </a:ext>
                  </a:extLst>
                </a:gridCol>
              </a:tblGrid>
              <a:tr h="224866">
                <a:tc>
                  <a:txBody>
                    <a:bodyPr/>
                    <a:lstStyle/>
                    <a:p>
                      <a:pPr algn="ctr"/>
                      <a:r>
                        <a:rPr lang="en-US" sz="1200" b="1" dirty="0"/>
                        <a:t>GATE 1 </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chemeClr val="accent3">
                        <a:lumMod val="60000"/>
                        <a:lumOff val="40000"/>
                      </a:schemeClr>
                    </a:solidFill>
                  </a:tcPr>
                </a:tc>
                <a:tc>
                  <a:txBody>
                    <a:bodyPr/>
                    <a:lstStyle/>
                    <a:p>
                      <a:pPr algn="ctr"/>
                      <a:r>
                        <a:rPr lang="en-US" sz="1200" b="1" dirty="0"/>
                        <a:t>GATE 2</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rgbClr val="FFEB85"/>
                    </a:solidFill>
                  </a:tcPr>
                </a:tc>
                <a:tc>
                  <a:txBody>
                    <a:bodyPr/>
                    <a:lstStyle/>
                    <a:p>
                      <a:pPr algn="ctr"/>
                      <a:r>
                        <a:rPr lang="en-US" sz="1200" b="1" dirty="0"/>
                        <a:t>GATE 3</a:t>
                      </a:r>
                    </a:p>
                  </a:txBody>
                  <a:tcPr>
                    <a:lnL w="9525" cap="flat" cmpd="sng" algn="ctr">
                      <a:solidFill>
                        <a:schemeClr val="bg1">
                          <a:lumMod val="50000"/>
                        </a:schemeClr>
                      </a:solidFill>
                      <a:prstDash val="solid"/>
                      <a:round/>
                      <a:headEnd type="none" w="med" len="med"/>
                      <a:tailEnd type="none" w="med" len="med"/>
                    </a:lnL>
                    <a:lnR w="12700" cap="flat" cmpd="sng" algn="ctr">
                      <a:solidFill>
                        <a:srgbClr val="9D9D9D"/>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chemeClr val="bg2">
                        <a:lumMod val="60000"/>
                        <a:lumOff val="40000"/>
                      </a:schemeClr>
                    </a:solidFill>
                  </a:tcPr>
                </a:tc>
                <a:tc>
                  <a:txBody>
                    <a:bodyPr/>
                    <a:lstStyle/>
                    <a:p>
                      <a:pPr algn="ctr"/>
                      <a:r>
                        <a:rPr lang="en-US" sz="1200" b="1" dirty="0"/>
                        <a:t>GATE 4</a:t>
                      </a:r>
                    </a:p>
                  </a:txBody>
                  <a:tcPr>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chemeClr val="accent5">
                        <a:lumMod val="40000"/>
                        <a:lumOff val="60000"/>
                      </a:schemeClr>
                    </a:solidFill>
                  </a:tcPr>
                </a:tc>
                <a:tc>
                  <a:txBody>
                    <a:bodyPr/>
                    <a:lstStyle/>
                    <a:p>
                      <a:pPr algn="ctr"/>
                      <a:r>
                        <a:rPr lang="en-US" sz="1200" b="1" dirty="0"/>
                        <a:t>GATE 5</a:t>
                      </a:r>
                    </a:p>
                  </a:txBody>
                  <a:tcPr>
                    <a:lnL w="12700" cap="flat" cmpd="sng" algn="ctr">
                      <a:solidFill>
                        <a:srgbClr val="9D9D9D"/>
                      </a:solidFill>
                      <a:prstDash val="solid"/>
                      <a:round/>
                      <a:headEnd type="none" w="med" len="med"/>
                      <a:tailEnd type="none" w="med" len="med"/>
                    </a:lnL>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rgbClr val="BCEEBC"/>
                    </a:solidFill>
                  </a:tcPr>
                </a:tc>
                <a:extLst>
                  <a:ext uri="{0D108BD9-81ED-4DB2-BD59-A6C34878D82A}">
                    <a16:rowId xmlns:a16="http://schemas.microsoft.com/office/drawing/2014/main" val="2077431940"/>
                  </a:ext>
                </a:extLst>
              </a:tr>
            </a:tbl>
          </a:graphicData>
        </a:graphic>
      </p:graphicFrame>
      <p:sp>
        <p:nvSpPr>
          <p:cNvPr id="94" name="Arrow: Chevron 93">
            <a:extLst>
              <a:ext uri="{FF2B5EF4-FFF2-40B4-BE49-F238E27FC236}">
                <a16:creationId xmlns:a16="http://schemas.microsoft.com/office/drawing/2014/main" id="{43CF7B20-BFDB-4E3B-B157-16964BC43168}"/>
              </a:ext>
              <a:ext uri="{C183D7F6-B498-43B3-948B-1728B52AA6E4}">
                <adec:decorative xmlns:adec="http://schemas.microsoft.com/office/drawing/2017/decorative" val="1"/>
              </a:ext>
            </a:extLst>
          </p:cNvPr>
          <p:cNvSpPr/>
          <p:nvPr/>
        </p:nvSpPr>
        <p:spPr>
          <a:xfrm>
            <a:off x="5260110" y="607507"/>
            <a:ext cx="212792" cy="268129"/>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6" name="Arrow: Chevron 95">
            <a:extLst>
              <a:ext uri="{FF2B5EF4-FFF2-40B4-BE49-F238E27FC236}">
                <a16:creationId xmlns:a16="http://schemas.microsoft.com/office/drawing/2014/main" id="{4D4C2791-A9A8-42EA-A51D-B217AA91D63D}"/>
              </a:ext>
              <a:ext uri="{C183D7F6-B498-43B3-948B-1728B52AA6E4}">
                <adec:decorative xmlns:adec="http://schemas.microsoft.com/office/drawing/2017/decorative" val="1"/>
              </a:ext>
            </a:extLst>
          </p:cNvPr>
          <p:cNvSpPr/>
          <p:nvPr/>
        </p:nvSpPr>
        <p:spPr>
          <a:xfrm>
            <a:off x="6874607" y="609089"/>
            <a:ext cx="212792" cy="260139"/>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7" name="Arrow: Chevron 96">
            <a:extLst>
              <a:ext uri="{FF2B5EF4-FFF2-40B4-BE49-F238E27FC236}">
                <a16:creationId xmlns:a16="http://schemas.microsoft.com/office/drawing/2014/main" id="{2C273093-CC50-444F-8801-DAAE43144EAA}"/>
              </a:ext>
              <a:ext uri="{C183D7F6-B498-43B3-948B-1728B52AA6E4}">
                <adec:decorative xmlns:adec="http://schemas.microsoft.com/office/drawing/2017/decorative" val="1"/>
              </a:ext>
            </a:extLst>
          </p:cNvPr>
          <p:cNvSpPr/>
          <p:nvPr/>
        </p:nvSpPr>
        <p:spPr>
          <a:xfrm>
            <a:off x="3651911" y="609205"/>
            <a:ext cx="212792" cy="263152"/>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8" name="Arrow: Chevron 97">
            <a:extLst>
              <a:ext uri="{FF2B5EF4-FFF2-40B4-BE49-F238E27FC236}">
                <a16:creationId xmlns:a16="http://schemas.microsoft.com/office/drawing/2014/main" id="{4944D78D-96F9-4B7B-86CA-C7713D919B6C}"/>
              </a:ext>
              <a:ext uri="{C183D7F6-B498-43B3-948B-1728B52AA6E4}">
                <adec:decorative xmlns:adec="http://schemas.microsoft.com/office/drawing/2017/decorative" val="1"/>
              </a:ext>
            </a:extLst>
          </p:cNvPr>
          <p:cNvSpPr/>
          <p:nvPr/>
        </p:nvSpPr>
        <p:spPr>
          <a:xfrm>
            <a:off x="2014603" y="606954"/>
            <a:ext cx="212792" cy="267914"/>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9" name="Arrow: Chevron 98">
            <a:extLst>
              <a:ext uri="{FF2B5EF4-FFF2-40B4-BE49-F238E27FC236}">
                <a16:creationId xmlns:a16="http://schemas.microsoft.com/office/drawing/2014/main" id="{FC899A71-4FEA-4385-A66B-618E1494AD9C}"/>
              </a:ext>
              <a:ext uri="{C183D7F6-B498-43B3-948B-1728B52AA6E4}">
                <adec:decorative xmlns:adec="http://schemas.microsoft.com/office/drawing/2017/decorative" val="1"/>
              </a:ext>
            </a:extLst>
          </p:cNvPr>
          <p:cNvSpPr/>
          <p:nvPr/>
        </p:nvSpPr>
        <p:spPr>
          <a:xfrm>
            <a:off x="8443973" y="609205"/>
            <a:ext cx="212792" cy="261646"/>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47" name="Rectangle 1" descr="Initiation&#10;"/>
          <p:cNvSpPr>
            <a:spLocks noChangeArrowheads="1"/>
          </p:cNvSpPr>
          <p:nvPr/>
        </p:nvSpPr>
        <p:spPr bwMode="invGray">
          <a:xfrm>
            <a:off x="583173" y="896659"/>
            <a:ext cx="1434605" cy="307777"/>
          </a:xfrm>
          <a:prstGeom prst="rect">
            <a:avLst/>
          </a:prstGeom>
          <a:noFill/>
          <a:ln w="9525">
            <a:noFill/>
            <a:miter lim="800000"/>
            <a:headEnd/>
            <a:tailEnd/>
          </a:ln>
        </p:spPr>
        <p:txBody>
          <a:bodyPr wrap="square"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INITIATION</a:t>
            </a:r>
          </a:p>
        </p:txBody>
      </p:sp>
      <p:sp>
        <p:nvSpPr>
          <p:cNvPr id="83" name="Rectangle 34" descr="Production Cutover Planning&#10;">
            <a:extLst>
              <a:ext uri="{FF2B5EF4-FFF2-40B4-BE49-F238E27FC236}">
                <a16:creationId xmlns:a16="http://schemas.microsoft.com/office/drawing/2014/main" id="{2CA926ED-6B78-4B3B-AABC-1E3B0FB89339}"/>
              </a:ext>
            </a:extLst>
          </p:cNvPr>
          <p:cNvSpPr>
            <a:spLocks noChangeArrowheads="1"/>
          </p:cNvSpPr>
          <p:nvPr/>
        </p:nvSpPr>
        <p:spPr bwMode="blackWhite">
          <a:xfrm>
            <a:off x="5593360" y="1685835"/>
            <a:ext cx="1188720" cy="335718"/>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Pre-User Acceptance Testing Training</a:t>
            </a:r>
          </a:p>
        </p:txBody>
      </p:sp>
      <p:sp>
        <p:nvSpPr>
          <p:cNvPr id="101" name="Rectangle 43" descr="Production Cutover&#10;">
            <a:extLst>
              <a:ext uri="{FF2B5EF4-FFF2-40B4-BE49-F238E27FC236}">
                <a16:creationId xmlns:a16="http://schemas.microsoft.com/office/drawing/2014/main" id="{B939D5F3-522F-45BB-914C-C8CB1A960761}"/>
              </a:ext>
            </a:extLst>
          </p:cNvPr>
          <p:cNvSpPr>
            <a:spLocks noChangeArrowheads="1"/>
          </p:cNvSpPr>
          <p:nvPr/>
        </p:nvSpPr>
        <p:spPr bwMode="blackWhite">
          <a:xfrm>
            <a:off x="7174352" y="2515070"/>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Validation</a:t>
            </a:r>
          </a:p>
        </p:txBody>
      </p:sp>
      <p:sp>
        <p:nvSpPr>
          <p:cNvPr id="78" name="Rectangle 47" descr="Go Live">
            <a:extLst>
              <a:ext uri="{FF2B5EF4-FFF2-40B4-BE49-F238E27FC236}">
                <a16:creationId xmlns:a16="http://schemas.microsoft.com/office/drawing/2014/main" id="{25414F15-9BE6-4054-A8C5-0EF305FD8603}"/>
              </a:ext>
            </a:extLst>
          </p:cNvPr>
          <p:cNvSpPr>
            <a:spLocks noChangeArrowheads="1"/>
          </p:cNvSpPr>
          <p:nvPr/>
        </p:nvSpPr>
        <p:spPr bwMode="blackWhite">
          <a:xfrm>
            <a:off x="730986" y="4491757"/>
            <a:ext cx="1188720" cy="511692"/>
          </a:xfrm>
          <a:prstGeom prst="rect">
            <a:avLst/>
          </a:prstGeom>
          <a:solidFill>
            <a:schemeClr val="accent3">
              <a:lumMod val="40000"/>
              <a:lumOff val="60000"/>
            </a:schemeClr>
          </a:solidFill>
          <a:ln w="12700">
            <a:solidFill>
              <a:srgbClr val="009DD9"/>
            </a:solidFill>
            <a:miter lim="800000"/>
            <a:headEnd/>
            <a:tailEnd/>
          </a:ln>
          <a:effectLst>
            <a:innerShdw blurRad="114300">
              <a:prstClr val="black"/>
            </a:innerShdw>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Franklin Gothic Book"/>
                <a:ea typeface="+mn-ea"/>
                <a:cs typeface="Times New Roman" pitchFamily="18" charset="0"/>
              </a:rPr>
              <a:t>GATE 1 PEER REVIEW</a:t>
            </a:r>
          </a:p>
        </p:txBody>
      </p:sp>
      <p:sp>
        <p:nvSpPr>
          <p:cNvPr id="103" name="Rectangle 7" descr="Organizational Change Management Assessments Begin">
            <a:extLst>
              <a:ext uri="{FF2B5EF4-FFF2-40B4-BE49-F238E27FC236}">
                <a16:creationId xmlns:a16="http://schemas.microsoft.com/office/drawing/2014/main" id="{5BF4019F-B570-4024-8151-6BC686533C4A}"/>
              </a:ext>
            </a:extLst>
          </p:cNvPr>
          <p:cNvSpPr>
            <a:spLocks noChangeArrowheads="1"/>
          </p:cNvSpPr>
          <p:nvPr/>
        </p:nvSpPr>
        <p:spPr bwMode="blackWhite">
          <a:xfrm>
            <a:off x="717590" y="1797170"/>
            <a:ext cx="1188720" cy="57159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Start Change Impact Analysis &amp; Change Action Plan</a:t>
            </a:r>
          </a:p>
        </p:txBody>
      </p:sp>
      <p:sp>
        <p:nvSpPr>
          <p:cNvPr id="104" name="Arrow: Chevron 103">
            <a:extLst>
              <a:ext uri="{FF2B5EF4-FFF2-40B4-BE49-F238E27FC236}">
                <a16:creationId xmlns:a16="http://schemas.microsoft.com/office/drawing/2014/main" id="{0B96271C-F671-4564-BE5E-CA4D1E965F7B}"/>
              </a:ext>
              <a:ext uri="{C183D7F6-B498-43B3-948B-1728B52AA6E4}">
                <adec:decorative xmlns:adec="http://schemas.microsoft.com/office/drawing/2017/decorative" val="1"/>
              </a:ext>
            </a:extLst>
          </p:cNvPr>
          <p:cNvSpPr/>
          <p:nvPr/>
        </p:nvSpPr>
        <p:spPr>
          <a:xfrm>
            <a:off x="8531234" y="5162964"/>
            <a:ext cx="212792" cy="204842"/>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105" name="Arrow: Chevron 104">
            <a:extLst>
              <a:ext uri="{FF2B5EF4-FFF2-40B4-BE49-F238E27FC236}">
                <a16:creationId xmlns:a16="http://schemas.microsoft.com/office/drawing/2014/main" id="{C59FE89C-EBEF-40F8-9931-168B295F5B02}"/>
              </a:ext>
              <a:ext uri="{C183D7F6-B498-43B3-948B-1728B52AA6E4}">
                <adec:decorative xmlns:adec="http://schemas.microsoft.com/office/drawing/2017/decorative" val="1"/>
              </a:ext>
            </a:extLst>
          </p:cNvPr>
          <p:cNvSpPr/>
          <p:nvPr/>
        </p:nvSpPr>
        <p:spPr>
          <a:xfrm>
            <a:off x="585562" y="5162133"/>
            <a:ext cx="212792" cy="204842"/>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3" name="Slide Number Placeholder 2">
            <a:extLst>
              <a:ext uri="{FF2B5EF4-FFF2-40B4-BE49-F238E27FC236}">
                <a16:creationId xmlns:a16="http://schemas.microsoft.com/office/drawing/2014/main" id="{7AFCB0D7-9E72-42CE-8834-95EF343FCF6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Tree>
    <p:extLst>
      <p:ext uri="{BB962C8B-B14F-4D97-AF65-F5344CB8AC3E}">
        <p14:creationId xmlns:p14="http://schemas.microsoft.com/office/powerpoint/2010/main" val="2289552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
        <p:nvSpPr>
          <p:cNvPr id="2" name="Title 1"/>
          <p:cNvSpPr>
            <a:spLocks noGrp="1"/>
          </p:cNvSpPr>
          <p:nvPr>
            <p:ph type="title"/>
          </p:nvPr>
        </p:nvSpPr>
        <p:spPr>
          <a:xfrm>
            <a:off x="457293" y="76484"/>
            <a:ext cx="8302337" cy="786457"/>
          </a:xfrm>
        </p:spPr>
        <p:txBody>
          <a:bodyPr/>
          <a:lstStyle/>
          <a:p>
            <a:pPr algn="ctr"/>
            <a:r>
              <a:rPr lang="en-US" dirty="0"/>
              <a:t>Agenda</a:t>
            </a:r>
          </a:p>
        </p:txBody>
      </p:sp>
      <p:graphicFrame>
        <p:nvGraphicFramePr>
          <p:cNvPr id="5" name="Table 4"/>
          <p:cNvGraphicFramePr>
            <a:graphicFrameLocks noGrp="1"/>
          </p:cNvGraphicFramePr>
          <p:nvPr>
            <p:extLst>
              <p:ext uri="{D42A27DB-BD31-4B8C-83A1-F6EECF244321}">
                <p14:modId xmlns:p14="http://schemas.microsoft.com/office/powerpoint/2010/main" val="2664340707"/>
              </p:ext>
            </p:extLst>
          </p:nvPr>
        </p:nvGraphicFramePr>
        <p:xfrm>
          <a:off x="363729" y="621734"/>
          <a:ext cx="8416541" cy="5758799"/>
        </p:xfrm>
        <a:graphic>
          <a:graphicData uri="http://schemas.openxmlformats.org/drawingml/2006/table">
            <a:tbl>
              <a:tblPr firstRow="1" firstCol="1" bandRow="1"/>
              <a:tblGrid>
                <a:gridCol w="642089">
                  <a:extLst>
                    <a:ext uri="{9D8B030D-6E8A-4147-A177-3AD203B41FA5}">
                      <a16:colId xmlns:a16="http://schemas.microsoft.com/office/drawing/2014/main" val="824198985"/>
                    </a:ext>
                  </a:extLst>
                </a:gridCol>
                <a:gridCol w="5342021">
                  <a:extLst>
                    <a:ext uri="{9D8B030D-6E8A-4147-A177-3AD203B41FA5}">
                      <a16:colId xmlns:a16="http://schemas.microsoft.com/office/drawing/2014/main" val="2843063678"/>
                    </a:ext>
                  </a:extLst>
                </a:gridCol>
                <a:gridCol w="961909">
                  <a:extLst>
                    <a:ext uri="{9D8B030D-6E8A-4147-A177-3AD203B41FA5}">
                      <a16:colId xmlns:a16="http://schemas.microsoft.com/office/drawing/2014/main" val="3171748944"/>
                    </a:ext>
                  </a:extLst>
                </a:gridCol>
                <a:gridCol w="1470522">
                  <a:extLst>
                    <a:ext uri="{9D8B030D-6E8A-4147-A177-3AD203B41FA5}">
                      <a16:colId xmlns:a16="http://schemas.microsoft.com/office/drawing/2014/main" val="2026285576"/>
                    </a:ext>
                  </a:extLst>
                </a:gridCol>
              </a:tblGrid>
              <a:tr h="289547">
                <a:tc>
                  <a:txBody>
                    <a:bodyPr/>
                    <a:lstStyle/>
                    <a:p>
                      <a:pPr marL="0" marR="0" algn="ctr">
                        <a:lnSpc>
                          <a:spcPct val="115000"/>
                        </a:lnSpc>
                        <a:spcBef>
                          <a:spcPts val="200"/>
                        </a:spcBef>
                        <a:spcAft>
                          <a:spcPts val="0"/>
                        </a:spcAft>
                      </a:pPr>
                      <a:r>
                        <a:rPr lang="en-US" sz="1600" b="1" dirty="0">
                          <a:solidFill>
                            <a:srgbClr val="1F4D78"/>
                          </a:solidFill>
                          <a:effectLst/>
                          <a:latin typeface="+mn-lt"/>
                          <a:ea typeface="Times New Roman" panose="02020603050405020304" pitchFamily="18" charset="0"/>
                        </a:rPr>
                        <a:t>Item</a:t>
                      </a:r>
                      <a:endParaRPr lang="en-US" sz="1600" b="1" dirty="0">
                        <a:solidFill>
                          <a:srgbClr val="1F4D78"/>
                        </a:solidFill>
                        <a:effectLst/>
                        <a:latin typeface="+mn-lt"/>
                        <a:ea typeface="Calibri" panose="020F0502020204030204" pitchFamily="34" charset="0"/>
                      </a:endParaRPr>
                    </a:p>
                  </a:txBody>
                  <a:tcPr marL="37644"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200"/>
                        </a:spcBef>
                        <a:spcAft>
                          <a:spcPts val="0"/>
                        </a:spcAft>
                      </a:pPr>
                      <a:r>
                        <a:rPr lang="en-US" sz="1600" b="1" dirty="0">
                          <a:solidFill>
                            <a:srgbClr val="1F4D78"/>
                          </a:solidFill>
                          <a:effectLst/>
                          <a:latin typeface="+mn-lt"/>
                          <a:ea typeface="Times New Roman" panose="02020603050405020304" pitchFamily="18" charset="0"/>
                        </a:rPr>
                        <a:t>Description</a:t>
                      </a:r>
                      <a:endParaRPr lang="en-US" sz="1600" b="1" dirty="0">
                        <a:solidFill>
                          <a:srgbClr val="1F4D78"/>
                        </a:solidFill>
                        <a:effectLst/>
                        <a:latin typeface="+mn-lt"/>
                        <a:ea typeface="Calibri" panose="020F0502020204030204" pitchFamily="34" charset="0"/>
                      </a:endParaRPr>
                    </a:p>
                  </a:txBody>
                  <a:tcPr marL="37644" marR="37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200"/>
                        </a:spcBef>
                        <a:spcAft>
                          <a:spcPts val="0"/>
                        </a:spcAft>
                      </a:pPr>
                      <a:r>
                        <a:rPr lang="en-US" sz="1600" b="1" dirty="0">
                          <a:solidFill>
                            <a:srgbClr val="1F4D78"/>
                          </a:solidFill>
                          <a:effectLst/>
                          <a:latin typeface="+mn-lt"/>
                          <a:ea typeface="Times New Roman" panose="02020603050405020304" pitchFamily="18" charset="0"/>
                        </a:rPr>
                        <a:t>Minutes</a:t>
                      </a:r>
                      <a:endParaRPr lang="en-US" sz="1600" b="1" dirty="0">
                        <a:solidFill>
                          <a:srgbClr val="1F4D78"/>
                        </a:solidFill>
                        <a:effectLst/>
                        <a:latin typeface="+mn-lt"/>
                        <a:ea typeface="Calibri" panose="020F0502020204030204" pitchFamily="34" charset="0"/>
                      </a:endParaRPr>
                    </a:p>
                  </a:txBody>
                  <a:tcPr marL="37644" marR="37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200"/>
                        </a:spcBef>
                        <a:spcAft>
                          <a:spcPts val="0"/>
                        </a:spcAft>
                      </a:pPr>
                      <a:r>
                        <a:rPr lang="en-US" sz="1600" b="1" dirty="0">
                          <a:solidFill>
                            <a:srgbClr val="1F4D78"/>
                          </a:solidFill>
                          <a:effectLst/>
                          <a:latin typeface="+mn-lt"/>
                          <a:ea typeface="Times New Roman" panose="02020603050405020304" pitchFamily="18" charset="0"/>
                        </a:rPr>
                        <a:t>Facilitator</a:t>
                      </a:r>
                      <a:endParaRPr lang="en-US" sz="1600" b="1" dirty="0">
                        <a:solidFill>
                          <a:srgbClr val="1F4D78"/>
                        </a:solidFill>
                        <a:effectLst/>
                        <a:latin typeface="+mn-lt"/>
                        <a:ea typeface="Calibri" panose="020F0502020204030204" pitchFamily="34" charset="0"/>
                      </a:endParaRPr>
                    </a:p>
                  </a:txBody>
                  <a:tcPr marL="37644" marR="37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2310742"/>
                  </a:ext>
                </a:extLst>
              </a:tr>
              <a:tr h="354811">
                <a:tc>
                  <a:txBody>
                    <a:bodyPr/>
                    <a:lstStyle/>
                    <a:p>
                      <a:pPr marL="0" marR="0" lvl="0" indent="0" algn="ctr">
                        <a:lnSpc>
                          <a:spcPct val="115000"/>
                        </a:lnSpc>
                        <a:spcBef>
                          <a:spcPts val="0"/>
                        </a:spcBef>
                        <a:spcAft>
                          <a:spcPts val="200"/>
                        </a:spcAft>
                        <a:buFont typeface="+mj-lt"/>
                        <a:buNone/>
                      </a:pPr>
                      <a:r>
                        <a:rPr lang="en-US" sz="1600" dirty="0">
                          <a:effectLst/>
                          <a:latin typeface="+mj-lt"/>
                          <a:ea typeface="Calibri" panose="020F0502020204030204" pitchFamily="34" charset="0"/>
                        </a:rPr>
                        <a:t>1. </a:t>
                      </a:r>
                    </a:p>
                  </a:txBody>
                  <a:tcPr marL="37644"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j-lt"/>
                          <a:ea typeface="Calibri" panose="020F0502020204030204" pitchFamily="34" charset="0"/>
                        </a:rPr>
                        <a:t>Welcome</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mj-lt"/>
                          <a:ea typeface="Calibri" panose="020F0502020204030204" pitchFamily="34" charset="0"/>
                        </a:rPr>
                        <a:t>3</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j-lt"/>
                          <a:ea typeface="Calibri" panose="020F0502020204030204" pitchFamily="34" charset="0"/>
                        </a:rPr>
                        <a:t>Joyce</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3516556"/>
                  </a:ext>
                </a:extLst>
              </a:tr>
              <a:tr h="421495">
                <a:tc>
                  <a:txBody>
                    <a:bodyPr/>
                    <a:lstStyle/>
                    <a:p>
                      <a:pPr marL="0" marR="0" lvl="0" indent="0" algn="ctr">
                        <a:lnSpc>
                          <a:spcPct val="115000"/>
                        </a:lnSpc>
                        <a:spcBef>
                          <a:spcPts val="0"/>
                        </a:spcBef>
                        <a:spcAft>
                          <a:spcPts val="200"/>
                        </a:spcAft>
                        <a:buFont typeface="+mj-lt"/>
                        <a:buNone/>
                      </a:pPr>
                      <a:r>
                        <a:rPr lang="en-US" sz="1600" dirty="0">
                          <a:effectLst/>
                          <a:latin typeface="+mj-lt"/>
                          <a:ea typeface="Calibri" panose="020F0502020204030204" pitchFamily="34" charset="0"/>
                        </a:rPr>
                        <a:t>2. </a:t>
                      </a:r>
                    </a:p>
                  </a:txBody>
                  <a:tcPr marL="37644"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j-lt"/>
                          <a:ea typeface="Calibri" panose="020F0502020204030204" pitchFamily="34" charset="0"/>
                        </a:rPr>
                        <a:t>Approval of Minutes</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mj-lt"/>
                          <a:ea typeface="Calibri" panose="020F0502020204030204" pitchFamily="34" charset="0"/>
                        </a:rPr>
                        <a:t>2</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j-lt"/>
                          <a:ea typeface="Calibri" panose="020F0502020204030204" pitchFamily="34" charset="0"/>
                        </a:rPr>
                        <a:t>Joyce</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6858766"/>
                  </a:ext>
                </a:extLst>
              </a:tr>
              <a:tr h="1273277">
                <a:tc>
                  <a:txBody>
                    <a:bodyPr/>
                    <a:lstStyle/>
                    <a:p>
                      <a:pPr marL="0" marR="0" lvl="0" indent="0" algn="ctr">
                        <a:lnSpc>
                          <a:spcPct val="115000"/>
                        </a:lnSpc>
                        <a:spcBef>
                          <a:spcPts val="0"/>
                        </a:spcBef>
                        <a:spcAft>
                          <a:spcPts val="200"/>
                        </a:spcAft>
                        <a:buFont typeface="+mj-lt"/>
                        <a:buNone/>
                      </a:pPr>
                      <a:endParaRPr lang="en-US" sz="1600" dirty="0">
                        <a:effectLst/>
                        <a:latin typeface="+mj-lt"/>
                        <a:ea typeface="Calibri" panose="020F0502020204030204" pitchFamily="34" charset="0"/>
                      </a:endParaRPr>
                    </a:p>
                  </a:txBody>
                  <a:tcPr marL="37644"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kern="1200" dirty="0">
                          <a:solidFill>
                            <a:schemeClr val="tx1"/>
                          </a:solidFill>
                          <a:effectLst/>
                          <a:latin typeface="+mj-lt"/>
                          <a:ea typeface="+mn-ea"/>
                          <a:cs typeface="+mn-cs"/>
                        </a:rPr>
                        <a:t>Steering Committee Decisions &amp; Governance Update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baseline="0" dirty="0">
                          <a:solidFill>
                            <a:schemeClr val="tx1"/>
                          </a:solidFill>
                          <a:effectLst/>
                          <a:latin typeface="+mj-lt"/>
                          <a:ea typeface="+mn-ea"/>
                          <a:cs typeface="+mn-cs"/>
                        </a:rPr>
                        <a:t>Deployment Group Alignment (Shoreline)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baseline="0" dirty="0">
                          <a:solidFill>
                            <a:schemeClr val="tx1"/>
                          </a:solidFill>
                          <a:effectLst/>
                          <a:latin typeface="+mj-lt"/>
                          <a:ea typeface="+mn-ea"/>
                          <a:cs typeface="+mn-cs"/>
                        </a:rPr>
                        <a:t>Go-Live Dates Discussion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kern="1200" baseline="0" dirty="0">
                        <a:solidFill>
                          <a:schemeClr val="tx1"/>
                        </a:solidFill>
                        <a:effectLst/>
                        <a:latin typeface="+mj-lt"/>
                        <a:ea typeface="+mn-ea"/>
                        <a:cs typeface="+mn-cs"/>
                      </a:endParaRP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mj-lt"/>
                          <a:ea typeface="Calibri" panose="020F0502020204030204" pitchFamily="34" charset="0"/>
                          <a:cs typeface="+mn-cs"/>
                        </a:rPr>
                        <a:t>10</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j-lt"/>
                          <a:ea typeface="Calibri" panose="020F0502020204030204" pitchFamily="34" charset="0"/>
                        </a:rPr>
                        <a:t>Choi/Christy</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844997"/>
                  </a:ext>
                </a:extLst>
              </a:tr>
              <a:tr h="660727">
                <a:tc>
                  <a:txBody>
                    <a:bodyPr/>
                    <a:lstStyle/>
                    <a:p>
                      <a:pPr marL="0" marR="0" lvl="0" indent="0" algn="ctr">
                        <a:lnSpc>
                          <a:spcPct val="115000"/>
                        </a:lnSpc>
                        <a:spcBef>
                          <a:spcPts val="0"/>
                        </a:spcBef>
                        <a:spcAft>
                          <a:spcPts val="200"/>
                        </a:spcAft>
                        <a:buFont typeface="+mj-lt"/>
                        <a:buNone/>
                      </a:pPr>
                      <a:r>
                        <a:rPr lang="en-US" sz="1600" dirty="0">
                          <a:effectLst/>
                          <a:latin typeface="+mj-lt"/>
                          <a:ea typeface="Calibri" panose="020F0502020204030204" pitchFamily="34" charset="0"/>
                        </a:rPr>
                        <a:t>3. </a:t>
                      </a:r>
                    </a:p>
                  </a:txBody>
                  <a:tcPr marL="37644"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j-lt"/>
                          <a:ea typeface="+mn-ea"/>
                          <a:cs typeface="+mn-cs"/>
                        </a:rPr>
                        <a:t>Pilot Remediation</a:t>
                      </a:r>
                      <a:r>
                        <a:rPr lang="en-US" sz="1600" kern="1200" baseline="0" dirty="0">
                          <a:solidFill>
                            <a:schemeClr val="tx1"/>
                          </a:solidFill>
                          <a:effectLst/>
                          <a:latin typeface="+mj-lt"/>
                          <a:ea typeface="+mn-ea"/>
                          <a:cs typeface="+mn-cs"/>
                        </a:rPr>
                        <a:t> Overview and Status</a:t>
                      </a:r>
                      <a:endParaRPr lang="en-US" sz="1600" kern="1200" dirty="0">
                        <a:solidFill>
                          <a:schemeClr val="tx1"/>
                        </a:solidFill>
                        <a:effectLst/>
                        <a:latin typeface="+mj-lt"/>
                        <a:ea typeface="+mn-ea"/>
                        <a:cs typeface="+mn-cs"/>
                      </a:endParaRP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mj-lt"/>
                          <a:ea typeface="Calibri" panose="020F0502020204030204" pitchFamily="34" charset="0"/>
                          <a:cs typeface="+mn-cs"/>
                        </a:rPr>
                        <a:t>15</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j-lt"/>
                          <a:ea typeface="Calibri" panose="020F0502020204030204" pitchFamily="34" charset="0"/>
                        </a:rPr>
                        <a:t>Christy</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3900136"/>
                  </a:ext>
                </a:extLst>
              </a:tr>
              <a:tr h="1401177">
                <a:tc>
                  <a:txBody>
                    <a:bodyPr/>
                    <a:lstStyle/>
                    <a:p>
                      <a:pPr marL="0" marR="0" lvl="0" indent="0" algn="ctr">
                        <a:lnSpc>
                          <a:spcPct val="115000"/>
                        </a:lnSpc>
                        <a:spcBef>
                          <a:spcPts val="0"/>
                        </a:spcBef>
                        <a:spcAft>
                          <a:spcPts val="200"/>
                        </a:spcAft>
                        <a:buFont typeface="+mj-lt"/>
                        <a:buNone/>
                      </a:pPr>
                      <a:r>
                        <a:rPr lang="en-US" sz="1600" dirty="0">
                          <a:effectLst/>
                          <a:latin typeface="+mj-lt"/>
                          <a:ea typeface="Calibri" panose="020F0502020204030204" pitchFamily="34" charset="0"/>
                        </a:rPr>
                        <a:t>4.</a:t>
                      </a:r>
                    </a:p>
                  </a:txBody>
                  <a:tcPr marL="37644"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buFont typeface="Arial" panose="020B0604020202020204" pitchFamily="34" charset="0"/>
                        <a:buNone/>
                      </a:pPr>
                      <a:endParaRPr lang="en-US" sz="1600" kern="1200" dirty="0">
                        <a:solidFill>
                          <a:schemeClr val="tx1"/>
                        </a:solidFill>
                        <a:effectLst/>
                        <a:latin typeface="+mj-lt"/>
                        <a:ea typeface="+mn-ea"/>
                        <a:cs typeface="+mn-cs"/>
                      </a:endParaRPr>
                    </a:p>
                    <a:p>
                      <a:pPr marL="0" indent="0">
                        <a:buFont typeface="Arial" panose="020B0604020202020204" pitchFamily="34" charset="0"/>
                        <a:buNone/>
                      </a:pPr>
                      <a:r>
                        <a:rPr lang="en-US" sz="1600" kern="1200" dirty="0">
                          <a:solidFill>
                            <a:schemeClr val="tx1"/>
                          </a:solidFill>
                          <a:effectLst/>
                          <a:latin typeface="+mj-lt"/>
                          <a:ea typeface="+mn-ea"/>
                          <a:cs typeface="+mn-cs"/>
                        </a:rPr>
                        <a:t>ctcLink</a:t>
                      </a:r>
                      <a:r>
                        <a:rPr lang="en-US" sz="1600" kern="1200" baseline="0" dirty="0">
                          <a:solidFill>
                            <a:schemeClr val="tx1"/>
                          </a:solidFill>
                          <a:effectLst/>
                          <a:latin typeface="+mj-lt"/>
                          <a:ea typeface="+mn-ea"/>
                          <a:cs typeface="+mn-cs"/>
                        </a:rPr>
                        <a:t> Program Status</a:t>
                      </a:r>
                    </a:p>
                    <a:p>
                      <a:pPr marL="285750" indent="-285750">
                        <a:buFont typeface="Arial" panose="020B0604020202020204" pitchFamily="34" charset="0"/>
                        <a:buChar char="•"/>
                      </a:pPr>
                      <a:r>
                        <a:rPr lang="en-US" sz="1600" kern="1200" baseline="0" dirty="0">
                          <a:solidFill>
                            <a:schemeClr val="tx1"/>
                          </a:solidFill>
                          <a:effectLst/>
                          <a:latin typeface="+mj-lt"/>
                          <a:ea typeface="+mn-ea"/>
                          <a:cs typeface="+mn-cs"/>
                        </a:rPr>
                        <a:t>Project Status</a:t>
                      </a:r>
                    </a:p>
                    <a:p>
                      <a:pPr marL="285750" indent="-285750">
                        <a:buFont typeface="Arial" panose="020B0604020202020204" pitchFamily="34" charset="0"/>
                        <a:buChar char="•"/>
                      </a:pPr>
                      <a:r>
                        <a:rPr lang="en-US" sz="1600" kern="1200" baseline="0" dirty="0">
                          <a:solidFill>
                            <a:schemeClr val="tx1"/>
                          </a:solidFill>
                          <a:effectLst/>
                          <a:latin typeface="+mj-lt"/>
                          <a:ea typeface="+mn-ea"/>
                          <a:cs typeface="+mn-cs"/>
                        </a:rPr>
                        <a:t>Budget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baseline="0" dirty="0">
                          <a:solidFill>
                            <a:schemeClr val="tx1"/>
                          </a:solidFill>
                          <a:effectLst/>
                          <a:latin typeface="+mj-lt"/>
                          <a:ea typeface="+mn-ea"/>
                          <a:cs typeface="+mn-cs"/>
                        </a:rPr>
                        <a:t>OCIO Conditions</a:t>
                      </a:r>
                      <a:endParaRPr lang="en-US" sz="1600" kern="1200" dirty="0">
                        <a:solidFill>
                          <a:schemeClr val="tx1"/>
                        </a:solidFill>
                        <a:effectLst/>
                        <a:latin typeface="+mj-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baseline="0" dirty="0">
                          <a:solidFill>
                            <a:schemeClr val="tx1"/>
                          </a:solidFill>
                          <a:effectLst/>
                          <a:latin typeface="+mj-lt"/>
                          <a:ea typeface="+mn-ea"/>
                          <a:cs typeface="+mn-cs"/>
                        </a:rPr>
                        <a:t>Moran QA Report</a:t>
                      </a:r>
                    </a:p>
                    <a:p>
                      <a:pPr marL="285750" indent="-285750">
                        <a:buFont typeface="Arial" panose="020B0604020202020204" pitchFamily="34" charset="0"/>
                        <a:buChar char="•"/>
                      </a:pPr>
                      <a:r>
                        <a:rPr lang="en-US" sz="1600" kern="1200" baseline="0" dirty="0">
                          <a:solidFill>
                            <a:schemeClr val="tx1"/>
                          </a:solidFill>
                          <a:effectLst/>
                          <a:latin typeface="+mj-lt"/>
                          <a:ea typeface="+mn-ea"/>
                          <a:cs typeface="+mn-cs"/>
                        </a:rPr>
                        <a:t>Top Program Risks</a:t>
                      </a:r>
                    </a:p>
                    <a:p>
                      <a:pPr marL="285750" indent="-285750">
                        <a:buFont typeface="Arial" panose="020B0604020202020204" pitchFamily="34" charset="0"/>
                        <a:buChar char="•"/>
                      </a:pPr>
                      <a:endParaRPr lang="en-US" sz="1600" kern="1200" baseline="0" dirty="0">
                        <a:solidFill>
                          <a:schemeClr val="tx1"/>
                        </a:solidFill>
                        <a:effectLst/>
                        <a:latin typeface="+mj-lt"/>
                        <a:ea typeface="+mn-ea"/>
                        <a:cs typeface="+mn-cs"/>
                      </a:endParaRP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mj-lt"/>
                          <a:ea typeface="Calibri" panose="020F0502020204030204" pitchFamily="34" charset="0"/>
                          <a:cs typeface="+mn-cs"/>
                        </a:rPr>
                        <a:t>20</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j-lt"/>
                          <a:ea typeface="Calibri" panose="020F0502020204030204" pitchFamily="34" charset="0"/>
                        </a:rPr>
                        <a:t>Christy</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2284302"/>
                  </a:ext>
                </a:extLst>
              </a:tr>
              <a:tr h="359889">
                <a:tc>
                  <a:txBody>
                    <a:bodyPr/>
                    <a:lstStyle/>
                    <a:p>
                      <a:pPr marL="0" marR="0" lvl="0" indent="0" algn="ctr">
                        <a:lnSpc>
                          <a:spcPct val="115000"/>
                        </a:lnSpc>
                        <a:spcBef>
                          <a:spcPts val="0"/>
                        </a:spcBef>
                        <a:spcAft>
                          <a:spcPts val="200"/>
                        </a:spcAft>
                        <a:buFont typeface="+mj-lt"/>
                        <a:buNone/>
                      </a:pPr>
                      <a:r>
                        <a:rPr lang="en-US" sz="1600" dirty="0">
                          <a:effectLst/>
                          <a:latin typeface="+mj-lt"/>
                          <a:ea typeface="Calibri" panose="020F0502020204030204" pitchFamily="34" charset="0"/>
                        </a:rPr>
                        <a:t>5.</a:t>
                      </a:r>
                      <a:r>
                        <a:rPr lang="en-US" sz="1600" baseline="0" dirty="0">
                          <a:effectLst/>
                          <a:latin typeface="+mj-lt"/>
                          <a:ea typeface="Calibri" panose="020F0502020204030204" pitchFamily="34" charset="0"/>
                        </a:rPr>
                        <a:t> </a:t>
                      </a:r>
                      <a:endParaRPr lang="en-US" sz="1600" dirty="0">
                        <a:effectLst/>
                        <a:latin typeface="+mj-lt"/>
                        <a:ea typeface="Calibri" panose="020F0502020204030204" pitchFamily="34" charset="0"/>
                      </a:endParaRPr>
                    </a:p>
                  </a:txBody>
                  <a:tcPr marL="37644"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j-lt"/>
                          <a:ea typeface="Calibri" panose="020F0502020204030204" pitchFamily="34" charset="0"/>
                        </a:rPr>
                        <a:t>Key Messages for WACTC Business</a:t>
                      </a:r>
                      <a:r>
                        <a:rPr lang="en-US" sz="1600" baseline="0" dirty="0">
                          <a:effectLst/>
                          <a:latin typeface="+mj-lt"/>
                          <a:ea typeface="Calibri" panose="020F0502020204030204" pitchFamily="34" charset="0"/>
                        </a:rPr>
                        <a:t> Meeting</a:t>
                      </a:r>
                      <a:endParaRPr lang="en-US" sz="1600" dirty="0">
                        <a:effectLst/>
                        <a:latin typeface="+mj-lt"/>
                        <a:ea typeface="Calibri" panose="020F0502020204030204" pitchFamily="34" charset="0"/>
                      </a:endParaRP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mj-lt"/>
                          <a:ea typeface="Calibri" panose="020F0502020204030204" pitchFamily="34" charset="0"/>
                        </a:rPr>
                        <a:t>10</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j-lt"/>
                          <a:ea typeface="Calibri" panose="020F0502020204030204" pitchFamily="34" charset="0"/>
                        </a:rPr>
                        <a:t>Joyce</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6828982"/>
                  </a:ext>
                </a:extLst>
              </a:tr>
              <a:tr h="448333">
                <a:tc>
                  <a:txBody>
                    <a:bodyPr/>
                    <a:lstStyle/>
                    <a:p>
                      <a:pPr marL="0" marR="0" lvl="0" indent="0" algn="ctr">
                        <a:lnSpc>
                          <a:spcPct val="115000"/>
                        </a:lnSpc>
                        <a:spcBef>
                          <a:spcPts val="0"/>
                        </a:spcBef>
                        <a:spcAft>
                          <a:spcPts val="200"/>
                        </a:spcAft>
                        <a:buFont typeface="+mj-lt"/>
                        <a:buNone/>
                      </a:pPr>
                      <a:r>
                        <a:rPr lang="en-US" sz="1600" dirty="0">
                          <a:effectLst/>
                          <a:latin typeface="+mj-lt"/>
                          <a:ea typeface="Calibri" panose="020F0502020204030204" pitchFamily="34" charset="0"/>
                        </a:rPr>
                        <a:t>6. </a:t>
                      </a:r>
                    </a:p>
                  </a:txBody>
                  <a:tcPr marL="37644"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mj-lt"/>
                          <a:ea typeface="Calibri" panose="020F0502020204030204" pitchFamily="34" charset="0"/>
                        </a:rPr>
                        <a:t>Adjourn</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effectLst/>
                        <a:latin typeface="+mj-lt"/>
                        <a:ea typeface="Calibri" panose="020F0502020204030204" pitchFamily="34" charset="0"/>
                      </a:endParaRP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j-lt"/>
                          <a:ea typeface="Calibri" panose="020F0502020204030204" pitchFamily="34" charset="0"/>
                        </a:rPr>
                        <a:t>Joyce</a:t>
                      </a:r>
                    </a:p>
                  </a:txBody>
                  <a:tcPr marR="376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0449503"/>
                  </a:ext>
                </a:extLst>
              </a:tr>
            </a:tbl>
          </a:graphicData>
        </a:graphic>
      </p:graphicFrame>
    </p:spTree>
    <p:extLst>
      <p:ext uri="{BB962C8B-B14F-4D97-AF65-F5344CB8AC3E}">
        <p14:creationId xmlns:p14="http://schemas.microsoft.com/office/powerpoint/2010/main" val="118271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a:t>c</a:t>
            </a:r>
            <a:r>
              <a:rPr lang="en-US" dirty="0"/>
              <a:t>elc Meeting Minutes</a:t>
            </a:r>
          </a:p>
        </p:txBody>
      </p:sp>
      <p:sp>
        <p:nvSpPr>
          <p:cNvPr id="3" name="Content Placeholder 2"/>
          <p:cNvSpPr>
            <a:spLocks noGrp="1"/>
          </p:cNvSpPr>
          <p:nvPr>
            <p:ph idx="1"/>
          </p:nvPr>
        </p:nvSpPr>
        <p:spPr>
          <a:xfrm>
            <a:off x="536861" y="2415155"/>
            <a:ext cx="8025953" cy="3757046"/>
          </a:xfrm>
        </p:spPr>
        <p:txBody>
          <a:bodyPr/>
          <a:lstStyle/>
          <a:p>
            <a:r>
              <a:rPr lang="en-US" dirty="0">
                <a:solidFill>
                  <a:schemeClr val="tx1"/>
                </a:solidFill>
              </a:rPr>
              <a:t>March 21, 2019</a:t>
            </a:r>
          </a:p>
          <a:p>
            <a:pPr marL="0" indent="0">
              <a:buNone/>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287033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557" y="1526283"/>
            <a:ext cx="8336975" cy="949062"/>
          </a:xfrm>
        </p:spPr>
        <p:txBody>
          <a:bodyPr/>
          <a:lstStyle/>
          <a:p>
            <a:pPr algn="ctr"/>
            <a:r>
              <a:rPr lang="en-US" dirty="0"/>
              <a:t>steering committee decisions </a:t>
            </a:r>
            <a:br>
              <a:rPr lang="en-US" dirty="0"/>
            </a:br>
            <a:r>
              <a:rPr lang="en-US" dirty="0"/>
              <a:t>&amp; governance update </a:t>
            </a:r>
          </a:p>
        </p:txBody>
      </p:sp>
      <p:sp>
        <p:nvSpPr>
          <p:cNvPr id="3" name="Content Placeholder 2"/>
          <p:cNvSpPr>
            <a:spLocks noGrp="1"/>
          </p:cNvSpPr>
          <p:nvPr>
            <p:ph idx="1"/>
          </p:nvPr>
        </p:nvSpPr>
        <p:spPr>
          <a:xfrm>
            <a:off x="545612" y="2845654"/>
            <a:ext cx="8094428" cy="3757046"/>
          </a:xfrm>
        </p:spPr>
        <p:txBody>
          <a:bodyPr/>
          <a:lstStyle/>
          <a:p>
            <a:pPr marL="285750" indent="-285750"/>
            <a:r>
              <a:rPr lang="en-US" dirty="0">
                <a:solidFill>
                  <a:schemeClr val="tx1"/>
                </a:solidFill>
              </a:rPr>
              <a:t>Deployment Group Alignment (Shoreline decision)</a:t>
            </a:r>
          </a:p>
          <a:p>
            <a:pPr marL="285750" indent="-285750"/>
            <a:r>
              <a:rPr lang="en-US" dirty="0">
                <a:solidFill>
                  <a:schemeClr val="tx1"/>
                </a:solidFill>
              </a:rPr>
              <a:t>Go-Live Dates Discussion</a:t>
            </a:r>
          </a:p>
        </p:txBody>
      </p:sp>
      <p:sp>
        <p:nvSpPr>
          <p:cNvPr id="4" name="Slide Number Placeholder 3"/>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1349723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5F25642-691E-4721-B859-CBAFC581CD80}"/>
              </a:ext>
            </a:extLst>
          </p:cNvPr>
          <p:cNvSpPr>
            <a:spLocks noGrp="1"/>
          </p:cNvSpPr>
          <p:nvPr>
            <p:ph type="title"/>
          </p:nvPr>
        </p:nvSpPr>
        <p:spPr>
          <a:xfrm>
            <a:off x="342898" y="136526"/>
            <a:ext cx="8302337" cy="583506"/>
          </a:xfrm>
        </p:spPr>
        <p:txBody>
          <a:bodyPr/>
          <a:lstStyle/>
          <a:p>
            <a:r>
              <a:rPr lang="en-US" sz="3200" dirty="0"/>
              <a:t>DEPLOYMENT GROUPS AND TIMELINE</a:t>
            </a:r>
          </a:p>
        </p:txBody>
      </p:sp>
      <p:sp>
        <p:nvSpPr>
          <p:cNvPr id="2" name="Slide Number Placeholder 1">
            <a:extLst>
              <a:ext uri="{FF2B5EF4-FFF2-40B4-BE49-F238E27FC236}">
                <a16:creationId xmlns:a16="http://schemas.microsoft.com/office/drawing/2014/main" id="{D9991227-60B0-476B-AA4F-0F735953F91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pic>
        <p:nvPicPr>
          <p:cNvPr id="5" name="Picture 4">
            <a:extLst>
              <a:ext uri="{FF2B5EF4-FFF2-40B4-BE49-F238E27FC236}">
                <a16:creationId xmlns:a16="http://schemas.microsoft.com/office/drawing/2014/main" id="{64DE7790-23E4-4B1F-A738-24C4D9303C68}"/>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220036" y="618012"/>
            <a:ext cx="8797172" cy="6039963"/>
          </a:xfrm>
          <a:prstGeom prst="rect">
            <a:avLst/>
          </a:prstGeom>
        </p:spPr>
      </p:pic>
      <p:sp>
        <p:nvSpPr>
          <p:cNvPr id="6" name="TextBox 5"/>
          <p:cNvSpPr txBox="1"/>
          <p:nvPr/>
        </p:nvSpPr>
        <p:spPr>
          <a:xfrm>
            <a:off x="6587835" y="5406140"/>
            <a:ext cx="2286000" cy="1123712"/>
          </a:xfrm>
          <a:prstGeom prst="roundRect">
            <a:avLst/>
          </a:prstGeom>
          <a:solidFill>
            <a:srgbClr val="FFFF75"/>
          </a:solidFill>
          <a:ln w="19050">
            <a:solidFill>
              <a:schemeClr val="bg2">
                <a:lumMod val="75000"/>
              </a:schemeClr>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srgbClr val="000000"/>
                </a:solidFill>
                <a:effectLst/>
                <a:uLnTx/>
                <a:uFillTx/>
                <a:latin typeface="Franklin Gothic Book"/>
                <a:ea typeface="+mn-ea"/>
                <a:cs typeface="+mn-cs"/>
              </a:rPr>
              <a:t>Deployment Changes:</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rgbClr val="000000"/>
                </a:solidFill>
                <a:effectLst/>
                <a:uLnTx/>
                <a:uFillTx/>
                <a:latin typeface="Franklin Gothic Book"/>
                <a:ea typeface="+mn-ea"/>
                <a:cs typeface="+mn-cs"/>
              </a:rPr>
              <a:t>Bellevue: DG4 </a:t>
            </a:r>
            <a:r>
              <a:rPr kumimoji="0" lang="en-US" sz="1200" b="1" i="0" u="none" strike="noStrike" kern="1200" cap="none" spc="0" normalizeH="0" baseline="0" noProof="0" dirty="0">
                <a:ln>
                  <a:noFill/>
                </a:ln>
                <a:solidFill>
                  <a:srgbClr val="000000"/>
                </a:solidFill>
                <a:effectLst/>
                <a:uLnTx/>
                <a:uFillTx/>
                <a:latin typeface="Franklin Gothic Book"/>
                <a:ea typeface="+mn-ea"/>
                <a:cs typeface="+mn-cs"/>
                <a:sym typeface="Wingdings" panose="05000000000000000000" pitchFamily="2" charset="2"/>
              </a:rPr>
              <a:t>to</a:t>
            </a:r>
            <a:r>
              <a:rPr kumimoji="0" lang="en-US" sz="1200" b="1" i="0" u="none" strike="noStrike" kern="1200" cap="none" spc="0" normalizeH="0" baseline="0" noProof="0" dirty="0">
                <a:ln>
                  <a:noFill/>
                </a:ln>
                <a:solidFill>
                  <a:srgbClr val="000000"/>
                </a:solidFill>
                <a:effectLst/>
                <a:uLnTx/>
                <a:uFillTx/>
                <a:latin typeface="Franklin Gothic Book"/>
                <a:ea typeface="+mn-ea"/>
                <a:cs typeface="+mn-cs"/>
              </a:rPr>
              <a:t> DG5</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rgbClr val="000000"/>
                </a:solidFill>
                <a:effectLst/>
                <a:uLnTx/>
                <a:uFillTx/>
                <a:latin typeface="Franklin Gothic Book"/>
                <a:ea typeface="+mn-ea"/>
                <a:cs typeface="+mn-cs"/>
              </a:rPr>
              <a:t>Columbia Basin: DG4 to DG6</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rgbClr val="000000"/>
                </a:solidFill>
                <a:effectLst/>
                <a:uLnTx/>
                <a:uFillTx/>
                <a:latin typeface="Franklin Gothic Book"/>
                <a:ea typeface="+mn-ea"/>
                <a:cs typeface="+mn-cs"/>
              </a:rPr>
              <a:t>Shoreline: DG5 to DG6 as of April 23, 2019</a:t>
            </a:r>
          </a:p>
        </p:txBody>
      </p:sp>
    </p:spTree>
    <p:extLst>
      <p:ext uri="{BB962C8B-B14F-4D97-AF65-F5344CB8AC3E}">
        <p14:creationId xmlns:p14="http://schemas.microsoft.com/office/powerpoint/2010/main" val="4142387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3595" y="388722"/>
            <a:ext cx="8740877" cy="495796"/>
          </a:xfrm>
        </p:spPr>
        <p:txBody>
          <a:bodyPr/>
          <a:lstStyle/>
          <a:p>
            <a:r>
              <a:rPr lang="en-US" dirty="0"/>
              <a:t>Pilot remediation overview &amp; status</a:t>
            </a:r>
          </a:p>
        </p:txBody>
      </p:sp>
      <p:graphicFrame>
        <p:nvGraphicFramePr>
          <p:cNvPr id="8" name="Table 7" descr="Pilot remediation overview and status"/>
          <p:cNvGraphicFramePr>
            <a:graphicFrameLocks noGrp="1"/>
          </p:cNvGraphicFramePr>
          <p:nvPr>
            <p:extLst/>
          </p:nvPr>
        </p:nvGraphicFramePr>
        <p:xfrm>
          <a:off x="221094" y="1121638"/>
          <a:ext cx="8728546" cy="5112377"/>
        </p:xfrm>
        <a:graphic>
          <a:graphicData uri="http://schemas.openxmlformats.org/drawingml/2006/table">
            <a:tbl>
              <a:tblPr firstRow="1" bandRow="1">
                <a:tableStyleId>{93296810-A885-4BE3-A3E7-6D5BEEA58F35}</a:tableStyleId>
              </a:tblPr>
              <a:tblGrid>
                <a:gridCol w="1252411">
                  <a:extLst>
                    <a:ext uri="{9D8B030D-6E8A-4147-A177-3AD203B41FA5}">
                      <a16:colId xmlns:a16="http://schemas.microsoft.com/office/drawing/2014/main" val="759927563"/>
                    </a:ext>
                  </a:extLst>
                </a:gridCol>
                <a:gridCol w="854440">
                  <a:extLst>
                    <a:ext uri="{9D8B030D-6E8A-4147-A177-3AD203B41FA5}">
                      <a16:colId xmlns:a16="http://schemas.microsoft.com/office/drawing/2014/main" val="40920456"/>
                    </a:ext>
                  </a:extLst>
                </a:gridCol>
                <a:gridCol w="2506563">
                  <a:extLst>
                    <a:ext uri="{9D8B030D-6E8A-4147-A177-3AD203B41FA5}">
                      <a16:colId xmlns:a16="http://schemas.microsoft.com/office/drawing/2014/main" val="764611449"/>
                    </a:ext>
                  </a:extLst>
                </a:gridCol>
                <a:gridCol w="1619249">
                  <a:extLst>
                    <a:ext uri="{9D8B030D-6E8A-4147-A177-3AD203B41FA5}">
                      <a16:colId xmlns:a16="http://schemas.microsoft.com/office/drawing/2014/main" val="1092170611"/>
                    </a:ext>
                  </a:extLst>
                </a:gridCol>
                <a:gridCol w="2495883">
                  <a:extLst>
                    <a:ext uri="{9D8B030D-6E8A-4147-A177-3AD203B41FA5}">
                      <a16:colId xmlns:a16="http://schemas.microsoft.com/office/drawing/2014/main" val="3013490026"/>
                    </a:ext>
                  </a:extLst>
                </a:gridCol>
              </a:tblGrid>
              <a:tr h="1734420">
                <a:tc>
                  <a:txBody>
                    <a:bodyPr/>
                    <a:lstStyle/>
                    <a:p>
                      <a:r>
                        <a:rPr lang="en-US" b="1" dirty="0"/>
                        <a:t>Date</a:t>
                      </a:r>
                    </a:p>
                  </a:txBody>
                  <a:tcPr anchor="b"/>
                </a:tc>
                <a:tc>
                  <a:txBody>
                    <a:bodyPr/>
                    <a:lstStyle/>
                    <a:p>
                      <a:r>
                        <a:rPr lang="en-US" dirty="0"/>
                        <a:t>Total</a:t>
                      </a:r>
                      <a:r>
                        <a:rPr lang="en-US" baseline="0" dirty="0"/>
                        <a:t> Open Items</a:t>
                      </a:r>
                      <a:endParaRPr lang="en-US" dirty="0"/>
                    </a:p>
                  </a:txBody>
                  <a:tcPr anchor="b"/>
                </a:tc>
                <a:tc>
                  <a:txBody>
                    <a:bodyPr/>
                    <a:lstStyle/>
                    <a:p>
                      <a:r>
                        <a:rPr lang="en-US" dirty="0"/>
                        <a:t>Open Items With a Plan</a:t>
                      </a:r>
                      <a:r>
                        <a:rPr lang="en-US" baseline="0" dirty="0"/>
                        <a:t> t</a:t>
                      </a:r>
                      <a:r>
                        <a:rPr lang="en-US" dirty="0"/>
                        <a:t>o Complete </a:t>
                      </a:r>
                    </a:p>
                    <a:p>
                      <a:r>
                        <a:rPr lang="en-US" dirty="0"/>
                        <a:t>(Appendix A)</a:t>
                      </a:r>
                    </a:p>
                  </a:txBody>
                  <a:tcPr anchor="b"/>
                </a:tc>
                <a:tc>
                  <a:txBody>
                    <a:bodyPr/>
                    <a:lstStyle/>
                    <a:p>
                      <a:r>
                        <a:rPr lang="en-US" dirty="0"/>
                        <a:t>Open Items Needing a</a:t>
                      </a:r>
                      <a:r>
                        <a:rPr lang="en-US" baseline="0" dirty="0"/>
                        <a:t> </a:t>
                      </a:r>
                      <a:r>
                        <a:rPr lang="en-US" dirty="0"/>
                        <a:t>Replacement</a:t>
                      </a:r>
                      <a:r>
                        <a:rPr lang="en-US" baseline="0" dirty="0"/>
                        <a:t> Solution </a:t>
                      </a:r>
                      <a:br>
                        <a:rPr lang="en-US" baseline="0" dirty="0"/>
                      </a:br>
                      <a:r>
                        <a:rPr lang="en-US" baseline="0" dirty="0"/>
                        <a:t>(Appendix A) </a:t>
                      </a:r>
                      <a:endParaRPr lang="en-US" dirty="0"/>
                    </a:p>
                  </a:txBody>
                  <a:tcPr anchor="b"/>
                </a:tc>
                <a:tc>
                  <a:txBody>
                    <a:bodyPr/>
                    <a:lstStyle/>
                    <a:p>
                      <a:r>
                        <a:rPr lang="en-US" dirty="0"/>
                        <a:t>Open Items</a:t>
                      </a:r>
                      <a:r>
                        <a:rPr lang="en-US" baseline="0" dirty="0"/>
                        <a:t> That Were Closed, but Reopened in Remediation Agreement </a:t>
                      </a:r>
                    </a:p>
                    <a:p>
                      <a:r>
                        <a:rPr lang="en-US" baseline="0" dirty="0"/>
                        <a:t>(Appendix B)</a:t>
                      </a:r>
                      <a:endParaRPr lang="en-US" dirty="0"/>
                    </a:p>
                  </a:txBody>
                  <a:tcPr anchor="b"/>
                </a:tc>
                <a:extLst>
                  <a:ext uri="{0D108BD9-81ED-4DB2-BD59-A6C34878D82A}">
                    <a16:rowId xmlns:a16="http://schemas.microsoft.com/office/drawing/2014/main" val="302238067"/>
                  </a:ext>
                </a:extLst>
              </a:tr>
              <a:tr h="459928">
                <a:tc>
                  <a:txBody>
                    <a:bodyPr/>
                    <a:lstStyle/>
                    <a:p>
                      <a:endParaRPr lang="en-US" b="1" dirty="0">
                        <a:solidFill>
                          <a:schemeClr val="tx1"/>
                        </a:solidFill>
                      </a:endParaRPr>
                    </a:p>
                  </a:txBody>
                  <a:tcPr/>
                </a:tc>
                <a:tc>
                  <a:txBody>
                    <a:bodyPr/>
                    <a:lstStyle/>
                    <a:p>
                      <a:endParaRPr lang="en-US" b="1" dirty="0">
                        <a:solidFill>
                          <a:schemeClr val="tx1"/>
                        </a:solidFill>
                      </a:endParaRP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2016, 2017, 2018 Financial Books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Absence Management (DG2)</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DRS Redistribution (In Testing)</a:t>
                      </a:r>
                    </a:p>
                  </a:txBody>
                  <a:tcPr/>
                </a:tc>
                <a:tc>
                  <a:txBody>
                    <a:bodyPr/>
                    <a:lstStyle/>
                    <a:p>
                      <a:pPr marL="285750" indent="-285750">
                        <a:buFont typeface="Arial" panose="020B0604020202020204" pitchFamily="34" charset="0"/>
                        <a:buChar char="•"/>
                      </a:pPr>
                      <a:r>
                        <a:rPr lang="en-US" sz="1600" dirty="0">
                          <a:solidFill>
                            <a:srgbClr val="000000"/>
                          </a:solidFill>
                        </a:rPr>
                        <a:t>Continuing Education</a:t>
                      </a:r>
                      <a:endParaRPr lang="en-US" sz="1600" baseline="0" dirty="0">
                        <a:solidFill>
                          <a:srgbClr val="000000"/>
                        </a:solidFill>
                      </a:endParaRPr>
                    </a:p>
                    <a:p>
                      <a:pPr marL="285750" indent="-285750">
                        <a:buFont typeface="Arial" panose="020B0604020202020204" pitchFamily="34" charset="0"/>
                        <a:buChar char="•"/>
                      </a:pPr>
                      <a:r>
                        <a:rPr lang="en-US" sz="1600" baseline="0" dirty="0">
                          <a:solidFill>
                            <a:srgbClr val="000000"/>
                          </a:solidFill>
                        </a:rPr>
                        <a:t>Online Admissions</a:t>
                      </a:r>
                    </a:p>
                    <a:p>
                      <a:pPr marL="285750" indent="-285750">
                        <a:buFont typeface="Arial" panose="020B0604020202020204" pitchFamily="34" charset="0"/>
                        <a:buChar char="•"/>
                      </a:pPr>
                      <a:r>
                        <a:rPr lang="en-US" sz="1600" baseline="0" dirty="0">
                          <a:solidFill>
                            <a:srgbClr val="000000"/>
                          </a:solidFill>
                        </a:rPr>
                        <a:t>Budget Planning</a:t>
                      </a:r>
                      <a:endParaRPr lang="en-US" sz="1600" dirty="0">
                        <a:solidFill>
                          <a:srgbClr val="000000"/>
                        </a:solidFill>
                      </a:endParaRPr>
                    </a:p>
                    <a:p>
                      <a:endParaRPr lang="en-US" b="1" dirty="0">
                        <a:solidFill>
                          <a:schemeClr val="tx1"/>
                        </a:solidFill>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Financial Aid Customizations</a:t>
                      </a:r>
                    </a:p>
                    <a:p>
                      <a:endParaRPr lang="en-US" b="1" dirty="0">
                        <a:solidFill>
                          <a:schemeClr val="tx1"/>
                        </a:solidFill>
                      </a:endParaRPr>
                    </a:p>
                  </a:txBody>
                  <a:tcPr/>
                </a:tc>
                <a:extLst>
                  <a:ext uri="{0D108BD9-81ED-4DB2-BD59-A6C34878D82A}">
                    <a16:rowId xmlns:a16="http://schemas.microsoft.com/office/drawing/2014/main" val="1308090079"/>
                  </a:ext>
                </a:extLst>
              </a:tr>
              <a:tr h="563417">
                <a:tc>
                  <a:txBody>
                    <a:bodyPr/>
                    <a:lstStyle/>
                    <a:p>
                      <a:r>
                        <a:rPr lang="en-US" b="1" dirty="0">
                          <a:solidFill>
                            <a:schemeClr val="tx1"/>
                          </a:solidFill>
                        </a:rPr>
                        <a:t>11/29/17</a:t>
                      </a:r>
                    </a:p>
                  </a:txBody>
                  <a:tcPr/>
                </a:tc>
                <a:tc>
                  <a:txBody>
                    <a:bodyPr/>
                    <a:lstStyle/>
                    <a:p>
                      <a:pPr algn="ctr"/>
                      <a:r>
                        <a:rPr lang="en-US" b="1" dirty="0">
                          <a:solidFill>
                            <a:schemeClr val="tx1"/>
                          </a:solidFill>
                        </a:rPr>
                        <a:t>195</a:t>
                      </a:r>
                    </a:p>
                  </a:txBody>
                  <a:tcPr/>
                </a:tc>
                <a:tc>
                  <a:txBody>
                    <a:bodyPr/>
                    <a:lstStyle/>
                    <a:p>
                      <a:pPr algn="ctr"/>
                      <a:r>
                        <a:rPr lang="en-US" b="1" dirty="0">
                          <a:solidFill>
                            <a:schemeClr val="tx1"/>
                          </a:solidFill>
                        </a:rPr>
                        <a:t>101</a:t>
                      </a:r>
                    </a:p>
                  </a:txBody>
                  <a:tcPr/>
                </a:tc>
                <a:tc>
                  <a:txBody>
                    <a:bodyPr/>
                    <a:lstStyle/>
                    <a:p>
                      <a:pPr algn="ctr"/>
                      <a:r>
                        <a:rPr lang="en-US" b="1" dirty="0">
                          <a:solidFill>
                            <a:schemeClr val="tx1"/>
                          </a:solidFill>
                        </a:rPr>
                        <a:t>10</a:t>
                      </a:r>
                    </a:p>
                  </a:txBody>
                  <a:tcPr/>
                </a:tc>
                <a:tc>
                  <a:txBody>
                    <a:bodyPr/>
                    <a:lstStyle/>
                    <a:p>
                      <a:pPr algn="ctr"/>
                      <a:r>
                        <a:rPr lang="en-US" b="1" dirty="0">
                          <a:solidFill>
                            <a:schemeClr val="tx1"/>
                          </a:solidFill>
                        </a:rPr>
                        <a:t>84</a:t>
                      </a:r>
                    </a:p>
                  </a:txBody>
                  <a:tcPr/>
                </a:tc>
                <a:extLst>
                  <a:ext uri="{0D108BD9-81ED-4DB2-BD59-A6C34878D82A}">
                    <a16:rowId xmlns:a16="http://schemas.microsoft.com/office/drawing/2014/main" val="3374969243"/>
                  </a:ext>
                </a:extLst>
              </a:tr>
              <a:tr h="532114">
                <a:tc>
                  <a:txBody>
                    <a:bodyPr/>
                    <a:lstStyle/>
                    <a:p>
                      <a:r>
                        <a:rPr lang="en-US" b="1" dirty="0">
                          <a:solidFill>
                            <a:schemeClr val="tx1"/>
                          </a:solidFill>
                        </a:rPr>
                        <a:t>12/13/18</a:t>
                      </a:r>
                    </a:p>
                  </a:txBody>
                  <a:tcPr/>
                </a:tc>
                <a:tc>
                  <a:txBody>
                    <a:bodyPr/>
                    <a:lstStyle/>
                    <a:p>
                      <a:pPr algn="ctr"/>
                      <a:r>
                        <a:rPr lang="en-US" b="1" dirty="0">
                          <a:solidFill>
                            <a:schemeClr val="tx1"/>
                          </a:solidFill>
                        </a:rPr>
                        <a:t>41</a:t>
                      </a:r>
                    </a:p>
                  </a:txBody>
                  <a:tcPr/>
                </a:tc>
                <a:tc>
                  <a:txBody>
                    <a:bodyPr/>
                    <a:lstStyle/>
                    <a:p>
                      <a:pPr algn="ctr"/>
                      <a:r>
                        <a:rPr lang="en-US" b="1" dirty="0">
                          <a:solidFill>
                            <a:schemeClr val="tx1"/>
                          </a:solidFill>
                        </a:rPr>
                        <a:t>29</a:t>
                      </a:r>
                    </a:p>
                  </a:txBody>
                  <a:tcPr/>
                </a:tc>
                <a:tc>
                  <a:txBody>
                    <a:bodyPr/>
                    <a:lstStyle/>
                    <a:p>
                      <a:pPr algn="ctr"/>
                      <a:r>
                        <a:rPr lang="en-US" b="1" dirty="0">
                          <a:solidFill>
                            <a:schemeClr val="tx1"/>
                          </a:solidFill>
                        </a:rPr>
                        <a:t>10</a:t>
                      </a:r>
                    </a:p>
                  </a:txBody>
                  <a:tcPr/>
                </a:tc>
                <a:tc>
                  <a:txBody>
                    <a:bodyPr/>
                    <a:lstStyle/>
                    <a:p>
                      <a:pPr algn="ctr"/>
                      <a:r>
                        <a:rPr lang="en-US" b="1" dirty="0">
                          <a:solidFill>
                            <a:schemeClr val="tx1"/>
                          </a:solidFill>
                        </a:rPr>
                        <a:t>2</a:t>
                      </a:r>
                    </a:p>
                  </a:txBody>
                  <a:tcPr/>
                </a:tc>
                <a:extLst>
                  <a:ext uri="{0D108BD9-81ED-4DB2-BD59-A6C34878D82A}">
                    <a16:rowId xmlns:a16="http://schemas.microsoft.com/office/drawing/2014/main" val="2351676478"/>
                  </a:ext>
                </a:extLst>
              </a:tr>
              <a:tr h="453626">
                <a:tc>
                  <a:txBody>
                    <a:bodyPr/>
                    <a:lstStyle/>
                    <a:p>
                      <a:r>
                        <a:rPr lang="en-US" b="1" dirty="0">
                          <a:solidFill>
                            <a:schemeClr val="tx1"/>
                          </a:solidFill>
                        </a:rPr>
                        <a:t>4/01/19</a:t>
                      </a:r>
                    </a:p>
                  </a:txBody>
                  <a:tcPr/>
                </a:tc>
                <a:tc>
                  <a:txBody>
                    <a:bodyPr/>
                    <a:lstStyle/>
                    <a:p>
                      <a:pPr algn="ctr"/>
                      <a:r>
                        <a:rPr lang="en-US" b="1" dirty="0">
                          <a:solidFill>
                            <a:schemeClr val="tx1"/>
                          </a:solidFill>
                        </a:rPr>
                        <a:t>23</a:t>
                      </a:r>
                    </a:p>
                  </a:txBody>
                  <a:tcPr/>
                </a:tc>
                <a:tc>
                  <a:txBody>
                    <a:bodyPr/>
                    <a:lstStyle/>
                    <a:p>
                      <a:pPr algn="ctr"/>
                      <a:r>
                        <a:rPr lang="en-US" b="1" dirty="0">
                          <a:solidFill>
                            <a:schemeClr val="tx1"/>
                          </a:solidFill>
                        </a:rPr>
                        <a:t>11</a:t>
                      </a:r>
                    </a:p>
                  </a:txBody>
                  <a:tcPr/>
                </a:tc>
                <a:tc>
                  <a:txBody>
                    <a:bodyPr/>
                    <a:lstStyle/>
                    <a:p>
                      <a:pPr algn="ctr"/>
                      <a:r>
                        <a:rPr lang="en-US" b="1" dirty="0">
                          <a:solidFill>
                            <a:schemeClr val="tx1"/>
                          </a:solidFill>
                        </a:rPr>
                        <a:t>10</a:t>
                      </a:r>
                    </a:p>
                  </a:txBody>
                  <a:tcPr/>
                </a:tc>
                <a:tc>
                  <a:txBody>
                    <a:bodyPr/>
                    <a:lstStyle/>
                    <a:p>
                      <a:pPr algn="ctr"/>
                      <a:r>
                        <a:rPr lang="en-US" b="1" dirty="0">
                          <a:solidFill>
                            <a:schemeClr val="tx1"/>
                          </a:solidFill>
                        </a:rPr>
                        <a:t>2</a:t>
                      </a:r>
                    </a:p>
                  </a:txBody>
                  <a:tcPr/>
                </a:tc>
                <a:extLst>
                  <a:ext uri="{0D108BD9-81ED-4DB2-BD59-A6C34878D82A}">
                    <a16:rowId xmlns:a16="http://schemas.microsoft.com/office/drawing/2014/main" val="2498542188"/>
                  </a:ext>
                </a:extLst>
              </a:tr>
            </a:tbl>
          </a:graphicData>
        </a:graphic>
      </p:graphicFrame>
      <p:sp>
        <p:nvSpPr>
          <p:cNvPr id="7" name="Curved Left Arrow 6" descr="Green arrow"/>
          <p:cNvSpPr/>
          <p:nvPr/>
        </p:nvSpPr>
        <p:spPr>
          <a:xfrm>
            <a:off x="2167474" y="4816365"/>
            <a:ext cx="409575" cy="634819"/>
          </a:xfrm>
          <a:prstGeom prst="curved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6" name="Slide Number Placeholder 3"/>
          <p:cNvSpPr>
            <a:spLocks noGrp="1"/>
          </p:cNvSpPr>
          <p:nvPr>
            <p:ph type="sldNum" sz="quarter" idx="12"/>
          </p:nvPr>
        </p:nvSpPr>
        <p:spPr>
          <a:xfrm>
            <a:off x="8406245" y="6483926"/>
            <a:ext cx="467590" cy="237549"/>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solidFill>
                  <a:srgbClr val="003764"/>
                </a:solidFill>
                <a:latin typeface="Franklin Gothic Book"/>
              </a:rPr>
              <a:t>6</a:t>
            </a:r>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 name="Curved Left Arrow 8" descr="Green arrow"/>
          <p:cNvSpPr/>
          <p:nvPr/>
        </p:nvSpPr>
        <p:spPr>
          <a:xfrm>
            <a:off x="2167474" y="5500185"/>
            <a:ext cx="409575" cy="634819"/>
          </a:xfrm>
          <a:prstGeom prst="curved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2" name="TextBox 1"/>
          <p:cNvSpPr txBox="1"/>
          <p:nvPr/>
        </p:nvSpPr>
        <p:spPr>
          <a:xfrm>
            <a:off x="166914" y="6283016"/>
            <a:ext cx="6830234" cy="338554"/>
          </a:xfrm>
          <a:prstGeom prst="rect">
            <a:avLst/>
          </a:prstGeom>
          <a:noFill/>
        </p:spPr>
        <p:txBody>
          <a:bodyPr wrap="square" rtlCol="0">
            <a:spAutoFit/>
          </a:bodyPr>
          <a:lstStyle/>
          <a:p>
            <a:r>
              <a:rPr lang="en-US" sz="1600" dirty="0"/>
              <a:t>*FirstLink (pilot) colleges are validating open and closed items/numbers</a:t>
            </a:r>
          </a:p>
        </p:txBody>
      </p:sp>
    </p:spTree>
    <p:extLst>
      <p:ext uri="{BB962C8B-B14F-4D97-AF65-F5344CB8AC3E}">
        <p14:creationId xmlns:p14="http://schemas.microsoft.com/office/powerpoint/2010/main" val="130257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58911" y="110923"/>
            <a:ext cx="8733283" cy="369332"/>
          </a:xfrm>
          <a:prstGeom prst="rect">
            <a:avLst/>
          </a:prstGeom>
          <a:solidFill>
            <a:srgbClr val="0071CE"/>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Calibri"/>
                <a:cs typeface="Times New Roman"/>
              </a:rPr>
              <a:t>ctcLink Remediation Status Reports – </a:t>
            </a:r>
            <a:r>
              <a:rPr kumimoji="0" lang="en-US" sz="1800" b="1"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April 12, 2019</a:t>
            </a:r>
          </a:p>
        </p:txBody>
      </p:sp>
      <p:sp>
        <p:nvSpPr>
          <p:cNvPr id="3" name="Slide Number Placeholder 2"/>
          <p:cNvSpPr>
            <a:spLocks noGrp="1"/>
          </p:cNvSpPr>
          <p:nvPr>
            <p:ph type="sldNum" sz="quarter" idx="12"/>
          </p:nvPr>
        </p:nvSpPr>
        <p:spPr>
          <a:xfrm>
            <a:off x="8557308" y="6610237"/>
            <a:ext cx="457199" cy="191623"/>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515F0A-23BA-4FD6-9B05-ED7D67B84540}" type="slidenum">
              <a:rPr kumimoji="0" lang="en-US" sz="11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1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12" name="Table 11" descr="Remediation status chart">
            <a:extLst>
              <a:ext uri="{FF2B5EF4-FFF2-40B4-BE49-F238E27FC236}">
                <a16:creationId xmlns:a16="http://schemas.microsoft.com/office/drawing/2014/main" id="{5090D859-687A-4707-A6B0-7B04B5FB4F95}"/>
              </a:ext>
            </a:extLst>
          </p:cNvPr>
          <p:cNvGraphicFramePr>
            <a:graphicFrameLocks noGrp="1"/>
          </p:cNvGraphicFramePr>
          <p:nvPr>
            <p:extLst>
              <p:ext uri="{D42A27DB-BD31-4B8C-83A1-F6EECF244321}">
                <p14:modId xmlns:p14="http://schemas.microsoft.com/office/powerpoint/2010/main" val="2658253428"/>
              </p:ext>
            </p:extLst>
          </p:nvPr>
        </p:nvGraphicFramePr>
        <p:xfrm>
          <a:off x="4652030" y="538413"/>
          <a:ext cx="4321149" cy="2626029"/>
        </p:xfrm>
        <a:graphic>
          <a:graphicData uri="http://schemas.openxmlformats.org/drawingml/2006/table">
            <a:tbl>
              <a:tblPr firstRow="1" firstCol="1" bandRow="1"/>
              <a:tblGrid>
                <a:gridCol w="2574830">
                  <a:extLst>
                    <a:ext uri="{9D8B030D-6E8A-4147-A177-3AD203B41FA5}">
                      <a16:colId xmlns:a16="http://schemas.microsoft.com/office/drawing/2014/main" val="3538060967"/>
                    </a:ext>
                  </a:extLst>
                </a:gridCol>
                <a:gridCol w="957293">
                  <a:extLst>
                    <a:ext uri="{9D8B030D-6E8A-4147-A177-3AD203B41FA5}">
                      <a16:colId xmlns:a16="http://schemas.microsoft.com/office/drawing/2014/main" val="3543767767"/>
                    </a:ext>
                  </a:extLst>
                </a:gridCol>
                <a:gridCol w="789026">
                  <a:extLst>
                    <a:ext uri="{9D8B030D-6E8A-4147-A177-3AD203B41FA5}">
                      <a16:colId xmlns:a16="http://schemas.microsoft.com/office/drawing/2014/main" val="2929453551"/>
                    </a:ext>
                  </a:extLst>
                </a:gridCol>
              </a:tblGrid>
              <a:tr h="285737">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lvl="0" indent="0" algn="l" defTabSz="914400" rtl="0" eaLnBrk="1" fontAlgn="b" latinLnBrk="0" hangingPunct="1">
                        <a:lnSpc>
                          <a:spcPct val="115000"/>
                        </a:lnSpc>
                        <a:spcBef>
                          <a:spcPts val="0"/>
                        </a:spcBef>
                        <a:spcAft>
                          <a:spcPts val="0"/>
                        </a:spcAft>
                        <a:buClrTx/>
                        <a:buSzTx/>
                        <a:buFont typeface="Arial" panose="020B0604020202020204" pitchFamily="34" charset="0"/>
                        <a:buNone/>
                        <a:tabLst/>
                        <a:defRPr/>
                      </a:pPr>
                      <a:r>
                        <a:rPr lang="en-US" sz="1200" b="1" kern="1200" dirty="0">
                          <a:solidFill>
                            <a:schemeClr val="bg1"/>
                          </a:solidFill>
                          <a:latin typeface="Calibri" panose="020F0502020204030204" pitchFamily="34" charset="0"/>
                          <a:ea typeface="+mn-ea"/>
                          <a:cs typeface="Calibri" panose="020F0502020204030204" pitchFamily="34" charset="0"/>
                        </a:rPr>
                        <a:t>Chart</a:t>
                      </a:r>
                      <a:r>
                        <a:rPr lang="en-US" sz="1200" b="1" kern="1200" baseline="0" dirty="0">
                          <a:solidFill>
                            <a:schemeClr val="bg1"/>
                          </a:solidFill>
                          <a:latin typeface="Calibri" panose="020F0502020204030204" pitchFamily="34" charset="0"/>
                          <a:ea typeface="+mn-ea"/>
                          <a:cs typeface="Calibri" panose="020F0502020204030204" pitchFamily="34" charset="0"/>
                        </a:rPr>
                        <a:t> of Accounts</a:t>
                      </a:r>
                      <a:endParaRPr lang="en-US" sz="1200" b="1" kern="1200" dirty="0">
                        <a:solidFill>
                          <a:schemeClr val="bg1"/>
                        </a:solidFill>
                        <a:latin typeface="Calibri" panose="020F0502020204030204" pitchFamily="34" charset="0"/>
                        <a:ea typeface="Times New Roman"/>
                        <a:cs typeface="Calibri" panose="020F0502020204030204" pitchFamily="34" charset="0"/>
                      </a:endParaRP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p>
                      <a:pPr marL="0" marR="0" algn="l">
                        <a:lnSpc>
                          <a:spcPct val="107000"/>
                        </a:lnSpc>
                        <a:spcBef>
                          <a:spcPts val="0"/>
                        </a:spcBef>
                        <a:spcAft>
                          <a:spcPts val="0"/>
                        </a:spcAft>
                      </a:pPr>
                      <a:r>
                        <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Due/Finish</a:t>
                      </a: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p>
                      <a:pPr marL="0" marR="0" algn="l">
                        <a:lnSpc>
                          <a:spcPct val="107000"/>
                        </a:lnSpc>
                        <a:spcBef>
                          <a:spcPts val="0"/>
                        </a:spcBef>
                        <a:spcAft>
                          <a:spcPts val="0"/>
                        </a:spcAft>
                      </a:pPr>
                      <a:r>
                        <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Status</a:t>
                      </a: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extLst>
                  <a:ext uri="{0D108BD9-81ED-4DB2-BD59-A6C34878D82A}">
                    <a16:rowId xmlns:a16="http://schemas.microsoft.com/office/drawing/2014/main" val="3688488211"/>
                  </a:ext>
                </a:extLst>
              </a:tr>
              <a:tr h="278143">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b="1" dirty="0">
                          <a:effectLst/>
                          <a:latin typeface="Arial" panose="020B0604020202020204" pitchFamily="34" charset="0"/>
                          <a:ea typeface="+mn-ea"/>
                          <a:cs typeface="Arial" panose="020B0604020202020204" pitchFamily="34" charset="0"/>
                        </a:rPr>
                        <a:t>TCC</a:t>
                      </a:r>
                      <a:r>
                        <a:rPr lang="en-US" sz="800" b="1" baseline="0" dirty="0">
                          <a:effectLst/>
                          <a:latin typeface="Arial" panose="020B0604020202020204" pitchFamily="34" charset="0"/>
                          <a:ea typeface="+mn-ea"/>
                          <a:cs typeface="Arial" panose="020B0604020202020204" pitchFamily="34" charset="0"/>
                        </a:rPr>
                        <a:t> Chart of Accounts Adoption Kickoff</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Dec.</a:t>
                      </a:r>
                      <a:r>
                        <a:rPr lang="en-US" sz="8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12, 2018</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Complete</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4136211053"/>
                  </a:ext>
                </a:extLst>
              </a:tr>
              <a:tr h="278143">
                <a:tc>
                  <a:txBody>
                    <a:bodyPr/>
                    <a:lstStyle/>
                    <a:p>
                      <a:pPr marL="0" marR="0" algn="l" defTabSz="914400" rtl="0" eaLnBrk="1" fontAlgn="t" latinLnBrk="0" hangingPunct="1">
                        <a:lnSpc>
                          <a:spcPct val="100000"/>
                        </a:lnSpc>
                        <a:spcBef>
                          <a:spcPts val="0"/>
                        </a:spcBef>
                        <a:spcAft>
                          <a:spcPts val="0"/>
                        </a:spcAft>
                      </a:pPr>
                      <a:r>
                        <a:rPr lang="en-US" sz="800" b="1" kern="1200" dirty="0">
                          <a:solidFill>
                            <a:schemeClr val="tx1"/>
                          </a:solidFill>
                          <a:effectLst/>
                          <a:latin typeface="Arial" panose="020B0604020202020204" pitchFamily="34" charset="0"/>
                          <a:ea typeface="+mn-ea"/>
                          <a:cs typeface="Arial" panose="020B0604020202020204" pitchFamily="34" charset="0"/>
                        </a:rPr>
                        <a:t>  CCs</a:t>
                      </a:r>
                      <a:r>
                        <a:rPr lang="en-US" sz="800" b="1" kern="1200" baseline="0" dirty="0">
                          <a:solidFill>
                            <a:schemeClr val="tx1"/>
                          </a:solidFill>
                          <a:effectLst/>
                          <a:latin typeface="Arial" panose="020B0604020202020204" pitchFamily="34" charset="0"/>
                          <a:ea typeface="+mn-ea"/>
                          <a:cs typeface="Arial" panose="020B0604020202020204" pitchFamily="34" charset="0"/>
                        </a:rPr>
                        <a:t> Chart of Accounts Adoption Kickoff</a:t>
                      </a:r>
                      <a:endParaRPr lang="en-US" sz="800" b="1" kern="1200" dirty="0">
                        <a:solidFill>
                          <a:schemeClr val="tx1"/>
                        </a:solidFill>
                        <a:effectLst/>
                        <a:latin typeface="Arial" panose="020B0604020202020204" pitchFamily="34" charset="0"/>
                        <a:ea typeface="+mn-ea"/>
                        <a:cs typeface="Arial" panose="020B0604020202020204" pitchFamily="34" charset="0"/>
                      </a:endParaRPr>
                    </a:p>
                  </a:txBody>
                  <a:tcPr marL="6350" marR="6350" marT="635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p>
                      <a:pPr marL="0" marR="0" lvl="0" indent="60325" algn="l" defTabSz="914400" rtl="0" eaLnBrk="1" fontAlgn="auto" latinLnBrk="0" hangingPunct="1">
                        <a:lnSpc>
                          <a:spcPct val="100000"/>
                        </a:lnSpc>
                        <a:spcBef>
                          <a:spcPts val="0"/>
                        </a:spcBef>
                        <a:spcAft>
                          <a:spcPts val="0"/>
                        </a:spcAft>
                        <a:buClrTx/>
                        <a:buSzTx/>
                        <a:buFontTx/>
                        <a:buNone/>
                        <a:tabLst/>
                        <a:defRPr/>
                      </a:pPr>
                      <a:r>
                        <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Feb</a:t>
                      </a:r>
                      <a:r>
                        <a:rPr lang="en-US" sz="8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1, </a:t>
                      </a:r>
                      <a:r>
                        <a:rPr lang="en-US" sz="8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2019</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350" marR="6350" marT="635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Complete</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7102647"/>
                  </a:ext>
                </a:extLst>
              </a:tr>
              <a:tr h="340018">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b="1" dirty="0">
                          <a:effectLst/>
                          <a:latin typeface="Arial" panose="020B0604020202020204" pitchFamily="34" charset="0"/>
                          <a:ea typeface="Calibri" panose="020F0502020204030204" pitchFamily="34" charset="0"/>
                          <a:cs typeface="Arial" panose="020B0604020202020204" pitchFamily="34" charset="0"/>
                        </a:rPr>
                        <a:t>Foundational</a:t>
                      </a:r>
                      <a:r>
                        <a:rPr lang="en-US" sz="800" b="1" baseline="0" dirty="0">
                          <a:effectLst/>
                          <a:latin typeface="Arial" panose="020B0604020202020204" pitchFamily="34" charset="0"/>
                          <a:ea typeface="Calibri" panose="020F0502020204030204" pitchFamily="34" charset="0"/>
                          <a:cs typeface="Arial" panose="020B0604020202020204" pitchFamily="34" charset="0"/>
                        </a:rPr>
                        <a:t> Chartfield Configuration </a:t>
                      </a:r>
                      <a:endParaRPr lang="en-US" sz="800" b="1"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p>
                      <a:pPr marL="57150" indent="0" algn="l" fontAlgn="t"/>
                      <a:r>
                        <a:rPr lang="en-US" sz="800" b="0" i="0" u="none" strike="noStrike" baseline="0" dirty="0">
                          <a:solidFill>
                            <a:srgbClr val="000000"/>
                          </a:solidFill>
                          <a:effectLst/>
                          <a:latin typeface="Arial" panose="020B0604020202020204" pitchFamily="34" charset="0"/>
                          <a:cs typeface="Arial" panose="020B0604020202020204" pitchFamily="34" charset="0"/>
                        </a:rPr>
                        <a:t>March 22, 2019</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Complete</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2779009113"/>
                  </a:ext>
                </a:extLst>
              </a:tr>
              <a:tr h="331416">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College Configuration</a:t>
                      </a:r>
                      <a:r>
                        <a:rPr lang="en-US" sz="800" baseline="0" dirty="0">
                          <a:effectLst/>
                          <a:latin typeface="Arial" panose="020B0604020202020204" pitchFamily="34" charset="0"/>
                          <a:cs typeface="Arial" panose="020B0604020202020204" pitchFamily="34" charset="0"/>
                        </a:rPr>
                        <a:t> Review and Updates</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57150" indent="0" algn="l" fontAlgn="t"/>
                      <a:r>
                        <a:rPr lang="en-US" sz="800" b="0" i="0" u="none" strike="noStrike" baseline="0" dirty="0">
                          <a:solidFill>
                            <a:srgbClr val="000000"/>
                          </a:solidFill>
                          <a:effectLst/>
                          <a:latin typeface="Arial" panose="020B0604020202020204" pitchFamily="34" charset="0"/>
                          <a:cs typeface="Arial" panose="020B0604020202020204" pitchFamily="34" charset="0"/>
                        </a:rPr>
                        <a:t>May 3, 2019</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00000"/>
                        </a:lnSpc>
                        <a:spcBef>
                          <a:spcPts val="0"/>
                        </a:spcBef>
                        <a:spcAft>
                          <a:spcPts val="0"/>
                        </a:spcAft>
                      </a:pPr>
                      <a:r>
                        <a:rPr lang="en-US" sz="800" b="0" dirty="0">
                          <a:effectLst/>
                          <a:latin typeface="Arial" panose="020B0604020202020204" pitchFamily="34" charset="0"/>
                          <a:ea typeface="Calibri" panose="020F0502020204030204" pitchFamily="34" charset="0"/>
                          <a:cs typeface="Arial" panose="020B0604020202020204" pitchFamily="34" charset="0"/>
                        </a:rPr>
                        <a:t>In</a:t>
                      </a:r>
                      <a:r>
                        <a:rPr lang="en-US" sz="800" b="0" baseline="0" dirty="0">
                          <a:effectLst/>
                          <a:latin typeface="Arial" panose="020B0604020202020204" pitchFamily="34" charset="0"/>
                          <a:ea typeface="Calibri" panose="020F0502020204030204" pitchFamily="34" charset="0"/>
                          <a:cs typeface="Arial" panose="020B0604020202020204" pitchFamily="34" charset="0"/>
                        </a:rPr>
                        <a:t> Progress</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9483409"/>
                  </a:ext>
                </a:extLst>
              </a:tr>
              <a:tr h="278143">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b="1" dirty="0">
                          <a:effectLst/>
                          <a:latin typeface="Arial" panose="020B0604020202020204" pitchFamily="34" charset="0"/>
                          <a:ea typeface="+mn-ea"/>
                          <a:cs typeface="Arial" panose="020B0604020202020204" pitchFamily="34" charset="0"/>
                        </a:rPr>
                        <a:t>Functional</a:t>
                      </a:r>
                      <a:r>
                        <a:rPr lang="en-US" sz="800" b="1" baseline="0" dirty="0">
                          <a:effectLst/>
                          <a:latin typeface="Arial" panose="020B0604020202020204" pitchFamily="34" charset="0"/>
                          <a:ea typeface="+mn-ea"/>
                          <a:cs typeface="Arial" panose="020B0604020202020204" pitchFamily="34" charset="0"/>
                        </a:rPr>
                        <a:t> and System Integration Testing</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strike="noStrike" dirty="0">
                          <a:effectLst/>
                          <a:latin typeface="Arial" panose="020B0604020202020204" pitchFamily="34" charset="0"/>
                          <a:ea typeface="Calibri" panose="020F0502020204030204" pitchFamily="34" charset="0"/>
                          <a:cs typeface="Arial" panose="020B0604020202020204" pitchFamily="34" charset="0"/>
                        </a:rPr>
                        <a:t>May</a:t>
                      </a:r>
                      <a:r>
                        <a:rPr lang="en-US" sz="800" b="0" strike="noStrike" baseline="0" dirty="0">
                          <a:effectLst/>
                          <a:latin typeface="Arial" panose="020B0604020202020204" pitchFamily="34" charset="0"/>
                          <a:ea typeface="Calibri" panose="020F0502020204030204" pitchFamily="34" charset="0"/>
                          <a:cs typeface="Arial" panose="020B0604020202020204" pitchFamily="34" charset="0"/>
                        </a:rPr>
                        <a:t> 10</a:t>
                      </a:r>
                      <a:r>
                        <a:rPr lang="en-US" sz="800" b="0" strike="noStrike" dirty="0">
                          <a:effectLst/>
                          <a:latin typeface="Arial" panose="020B0604020202020204" pitchFamily="34" charset="0"/>
                          <a:ea typeface="Calibri" panose="020F0502020204030204" pitchFamily="34" charset="0"/>
                          <a:cs typeface="Arial" panose="020B0604020202020204" pitchFamily="34" charset="0"/>
                        </a:rPr>
                        <a:t>, 2019</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strike="noStrike" dirty="0">
                          <a:effectLst/>
                          <a:latin typeface="Arial" panose="020B0604020202020204" pitchFamily="34" charset="0"/>
                          <a:ea typeface="Calibri" panose="020F0502020204030204" pitchFamily="34" charset="0"/>
                          <a:cs typeface="Arial" panose="020B0604020202020204" pitchFamily="34" charset="0"/>
                        </a:rPr>
                        <a:t>In</a:t>
                      </a:r>
                      <a:r>
                        <a:rPr lang="en-US" sz="800" b="0" strike="noStrike" baseline="0" dirty="0">
                          <a:effectLst/>
                          <a:latin typeface="Arial" panose="020B0604020202020204" pitchFamily="34" charset="0"/>
                          <a:ea typeface="Calibri" panose="020F0502020204030204" pitchFamily="34" charset="0"/>
                          <a:cs typeface="Arial" panose="020B0604020202020204" pitchFamily="34" charset="0"/>
                        </a:rPr>
                        <a:t> Progress</a:t>
                      </a:r>
                      <a:endParaRPr lang="en-US" sz="800" b="0" strike="noStrike"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785834006"/>
                  </a:ext>
                </a:extLst>
              </a:tr>
              <a:tr h="278143">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b="1" dirty="0">
                          <a:effectLst/>
                          <a:latin typeface="Arial" panose="020B0604020202020204" pitchFamily="34" charset="0"/>
                          <a:ea typeface="+mn-ea"/>
                          <a:cs typeface="Arial" panose="020B0604020202020204" pitchFamily="34" charset="0"/>
                        </a:rPr>
                        <a:t>User</a:t>
                      </a:r>
                      <a:r>
                        <a:rPr lang="en-US" sz="800" b="1" baseline="0" dirty="0">
                          <a:effectLst/>
                          <a:latin typeface="Arial" panose="020B0604020202020204" pitchFamily="34" charset="0"/>
                          <a:ea typeface="+mn-ea"/>
                          <a:cs typeface="Arial" panose="020B0604020202020204" pitchFamily="34" charset="0"/>
                        </a:rPr>
                        <a:t> Acceptance Testing</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noFill/>
                  </a:tcPr>
                </a:tc>
                <a:tc>
                  <a:txBody>
                    <a:bodyPr/>
                    <a:lstStyle/>
                    <a:p>
                      <a:pPr marL="57150" marR="0" lvl="0" indent="0" algn="l" defTabSz="914400" rtl="0" eaLnBrk="1" fontAlgn="auto" latinLnBrk="0" hangingPunct="1">
                        <a:lnSpc>
                          <a:spcPct val="100000"/>
                        </a:lnSpc>
                        <a:spcBef>
                          <a:spcPts val="0"/>
                        </a:spcBef>
                        <a:spcAft>
                          <a:spcPts val="0"/>
                        </a:spcAft>
                        <a:buClrTx/>
                        <a:buSzTx/>
                        <a:buFontTx/>
                        <a:buNone/>
                        <a:tabLst/>
                        <a:defRPr/>
                      </a:pPr>
                      <a:r>
                        <a:rPr lang="en-US" sz="800" b="0" strike="noStrike" dirty="0">
                          <a:effectLst/>
                          <a:latin typeface="Arial" panose="020B0604020202020204" pitchFamily="34" charset="0"/>
                          <a:ea typeface="Calibri" panose="020F0502020204030204" pitchFamily="34" charset="0"/>
                          <a:cs typeface="Arial" panose="020B0604020202020204" pitchFamily="34" charset="0"/>
                        </a:rPr>
                        <a:t>May 10 - June</a:t>
                      </a:r>
                      <a:r>
                        <a:rPr lang="en-US" sz="800" b="0" strike="noStrike" baseline="0" dirty="0">
                          <a:effectLst/>
                          <a:latin typeface="Arial" panose="020B0604020202020204" pitchFamily="34" charset="0"/>
                          <a:ea typeface="Calibri" panose="020F0502020204030204" pitchFamily="34" charset="0"/>
                          <a:cs typeface="Arial" panose="020B0604020202020204" pitchFamily="34" charset="0"/>
                        </a:rPr>
                        <a:t> 3</a:t>
                      </a:r>
                      <a:r>
                        <a:rPr lang="en-US" sz="800" b="0" strike="noStrike" dirty="0">
                          <a:effectLst/>
                          <a:latin typeface="Arial" panose="020B0604020202020204" pitchFamily="34" charset="0"/>
                          <a:ea typeface="Calibri" panose="020F0502020204030204" pitchFamily="34" charset="0"/>
                          <a:cs typeface="Arial" panose="020B0604020202020204" pitchFamily="34" charset="0"/>
                        </a:rPr>
                        <a:t>, 2019</a:t>
                      </a:r>
                    </a:p>
                  </a:txBody>
                  <a:tcPr marL="6350" marR="6350" marT="635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Not Started</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049211"/>
                  </a:ext>
                </a:extLst>
              </a:tr>
              <a:tr h="278143">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Readiness Gate / Go-No Go Decision</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noFill/>
                  </a:tcPr>
                </a:tc>
                <a:tc>
                  <a:txBody>
                    <a:bodyPr/>
                    <a:lstStyle/>
                    <a:p>
                      <a:pPr marL="57150" marR="0" indent="0" algn="l" defTabSz="914400" rtl="0" eaLnBrk="1" latinLnBrk="0" hangingPunct="1">
                        <a:lnSpc>
                          <a:spcPct val="100000"/>
                        </a:lnSpc>
                        <a:spcBef>
                          <a:spcPts val="0"/>
                        </a:spcBef>
                        <a:spcAft>
                          <a:spcPts val="0"/>
                        </a:spcAft>
                      </a:pPr>
                      <a:r>
                        <a:rPr lang="en-US" sz="800" b="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June 10, 2019</a:t>
                      </a:r>
                    </a:p>
                  </a:txBody>
                  <a:tcPr marL="6350" marR="6350" marT="635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Not Started</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2158741"/>
                  </a:ext>
                </a:extLst>
              </a:tr>
              <a:tr h="278143">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Production Cutover</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p>
                      <a:pPr marL="0" marR="0" algn="l">
                        <a:lnSpc>
                          <a:spcPct val="100000"/>
                        </a:lnSpc>
                        <a:spcBef>
                          <a:spcPts val="0"/>
                        </a:spcBef>
                        <a:spcAft>
                          <a:spcPts val="0"/>
                        </a:spcAft>
                      </a:pPr>
                      <a:r>
                        <a:rPr lang="en-US" sz="800" b="0" dirty="0">
                          <a:effectLst/>
                          <a:latin typeface="Arial" panose="020B0604020202020204" pitchFamily="34" charset="0"/>
                          <a:ea typeface="Calibri" panose="020F0502020204030204" pitchFamily="34" charset="0"/>
                          <a:cs typeface="Arial" panose="020B0604020202020204" pitchFamily="34" charset="0"/>
                        </a:rPr>
                        <a:t>July  2019</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Not Started</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1674837916"/>
                  </a:ext>
                </a:extLst>
              </a:tr>
            </a:tbl>
          </a:graphicData>
        </a:graphic>
      </p:graphicFrame>
      <p:graphicFrame>
        <p:nvGraphicFramePr>
          <p:cNvPr id="18" name="Table 17" descr="Remediation status chart">
            <a:extLst>
              <a:ext uri="{FF2B5EF4-FFF2-40B4-BE49-F238E27FC236}">
                <a16:creationId xmlns:a16="http://schemas.microsoft.com/office/drawing/2014/main" id="{9E81CDD2-86FB-49E4-8347-C703FA7EA778}"/>
              </a:ext>
            </a:extLst>
          </p:cNvPr>
          <p:cNvGraphicFramePr>
            <a:graphicFrameLocks noGrp="1"/>
          </p:cNvGraphicFramePr>
          <p:nvPr>
            <p:extLst>
              <p:ext uri="{D42A27DB-BD31-4B8C-83A1-F6EECF244321}">
                <p14:modId xmlns:p14="http://schemas.microsoft.com/office/powerpoint/2010/main" val="618636817"/>
              </p:ext>
            </p:extLst>
          </p:nvPr>
        </p:nvGraphicFramePr>
        <p:xfrm>
          <a:off x="258911" y="528842"/>
          <a:ext cx="4313090" cy="2635314"/>
        </p:xfrm>
        <a:graphic>
          <a:graphicData uri="http://schemas.openxmlformats.org/drawingml/2006/table">
            <a:tbl>
              <a:tblPr firstRow="1" firstCol="1" bandRow="1"/>
              <a:tblGrid>
                <a:gridCol w="1858155">
                  <a:extLst>
                    <a:ext uri="{9D8B030D-6E8A-4147-A177-3AD203B41FA5}">
                      <a16:colId xmlns:a16="http://schemas.microsoft.com/office/drawing/2014/main" val="3538060967"/>
                    </a:ext>
                  </a:extLst>
                </a:gridCol>
                <a:gridCol w="1372484">
                  <a:extLst>
                    <a:ext uri="{9D8B030D-6E8A-4147-A177-3AD203B41FA5}">
                      <a16:colId xmlns:a16="http://schemas.microsoft.com/office/drawing/2014/main" val="1271462628"/>
                    </a:ext>
                  </a:extLst>
                </a:gridCol>
                <a:gridCol w="1082451">
                  <a:extLst>
                    <a:ext uri="{9D8B030D-6E8A-4147-A177-3AD203B41FA5}">
                      <a16:colId xmlns:a16="http://schemas.microsoft.com/office/drawing/2014/main" val="3543767767"/>
                    </a:ext>
                  </a:extLst>
                </a:gridCol>
              </a:tblGrid>
              <a:tr h="210025">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lvl="0" indent="0" algn="l" defTabSz="914400" rtl="0" eaLnBrk="1" fontAlgn="b" latinLnBrk="0" hangingPunct="1">
                        <a:lnSpc>
                          <a:spcPct val="115000"/>
                        </a:lnSpc>
                        <a:spcBef>
                          <a:spcPts val="0"/>
                        </a:spcBef>
                        <a:spcAft>
                          <a:spcPts val="0"/>
                        </a:spcAft>
                        <a:buClrTx/>
                        <a:buSzTx/>
                        <a:buFont typeface="Arial" panose="020B0604020202020204" pitchFamily="34" charset="0"/>
                        <a:buNone/>
                        <a:tabLst/>
                        <a:defRPr/>
                      </a:pPr>
                      <a:r>
                        <a:rPr lang="en-US" sz="1200" kern="1200" dirty="0">
                          <a:solidFill>
                            <a:schemeClr val="bg1"/>
                          </a:solidFill>
                          <a:latin typeface="Calibri" panose="020F0502020204030204" pitchFamily="34" charset="0"/>
                          <a:cs typeface="Calibri" panose="020F0502020204030204" pitchFamily="34" charset="0"/>
                        </a:rPr>
                        <a:t>Solution</a:t>
                      </a:r>
                      <a:endParaRPr lang="en-US" sz="1200" b="1" kern="1200" dirty="0">
                        <a:solidFill>
                          <a:schemeClr val="bg1"/>
                        </a:solidFill>
                        <a:latin typeface="Calibri" panose="020F0502020204030204" pitchFamily="34" charset="0"/>
                        <a:ea typeface="Times New Roman"/>
                        <a:cs typeface="Calibri" panose="020F0502020204030204" pitchFamily="34" charset="0"/>
                      </a:endParaRP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7000"/>
                        </a:lnSpc>
                        <a:spcBef>
                          <a:spcPts val="0"/>
                        </a:spcBef>
                        <a:spcAft>
                          <a:spcPts val="0"/>
                        </a:spcAft>
                      </a:pPr>
                      <a:r>
                        <a:rPr lang="en-US" sz="1200" dirty="0">
                          <a:solidFill>
                            <a:schemeClr val="bg1"/>
                          </a:solidFill>
                          <a:effectLst/>
                          <a:latin typeface="Calibri" panose="020F0502020204030204" pitchFamily="34" charset="0"/>
                          <a:cs typeface="Calibri" panose="020F0502020204030204" pitchFamily="34" charset="0"/>
                        </a:rPr>
                        <a:t>Status</a:t>
                      </a:r>
                      <a:endPar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p>
                      <a:pPr marL="0" marR="0" algn="l">
                        <a:lnSpc>
                          <a:spcPct val="107000"/>
                        </a:lnSpc>
                        <a:spcBef>
                          <a:spcPts val="0"/>
                        </a:spcBef>
                        <a:spcAft>
                          <a:spcPts val="0"/>
                        </a:spcAft>
                      </a:pPr>
                      <a:r>
                        <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Due Date</a:t>
                      </a: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extLst>
                  <a:ext uri="{0D108BD9-81ED-4DB2-BD59-A6C34878D82A}">
                    <a16:rowId xmlns:a16="http://schemas.microsoft.com/office/drawing/2014/main" val="3688488211"/>
                  </a:ext>
                </a:extLst>
              </a:tr>
              <a:tr h="201610">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Campus</a:t>
                      </a:r>
                      <a:r>
                        <a:rPr lang="en-US" sz="800" baseline="0" dirty="0">
                          <a:effectLst/>
                          <a:latin typeface="Arial" panose="020B0604020202020204" pitchFamily="34" charset="0"/>
                          <a:cs typeface="Arial" panose="020B0604020202020204" pitchFamily="34" charset="0"/>
                        </a:rPr>
                        <a:t> Solutions</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a:solidFill>
                            <a:schemeClr val="tx1"/>
                          </a:solidFill>
                          <a:effectLst/>
                          <a:latin typeface="Arial" panose="020B0604020202020204" pitchFamily="34" charset="0"/>
                          <a:cs typeface="Arial" panose="020B0604020202020204" pitchFamily="34" charset="0"/>
                        </a:rPr>
                        <a:t>10 of 45 remain open </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DG3</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4136211053"/>
                  </a:ext>
                </a:extLst>
              </a:tr>
              <a:tr h="201610">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Financial</a:t>
                      </a:r>
                      <a:r>
                        <a:rPr lang="en-US" sz="800" baseline="0" dirty="0">
                          <a:effectLst/>
                          <a:latin typeface="Arial" panose="020B0604020202020204" pitchFamily="34" charset="0"/>
                          <a:cs typeface="Arial" panose="020B0604020202020204" pitchFamily="34" charset="0"/>
                        </a:rPr>
                        <a:t> Management</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a:solidFill>
                            <a:schemeClr val="tx1"/>
                          </a:solidFill>
                          <a:effectLst/>
                          <a:latin typeface="Arial" panose="020B0604020202020204" pitchFamily="34" charset="0"/>
                          <a:cs typeface="Arial" panose="020B0604020202020204" pitchFamily="34" charset="0"/>
                        </a:rPr>
                        <a:t>5 of 39 remain o</a:t>
                      </a:r>
                      <a:r>
                        <a:rPr lang="en-US" sz="800" dirty="0">
                          <a:solidFill>
                            <a:schemeClr val="tx1"/>
                          </a:solidFill>
                          <a:effectLst/>
                          <a:latin typeface="Arial" panose="020B0604020202020204" pitchFamily="34" charset="0"/>
                          <a:cs typeface="Arial" panose="020B0604020202020204" pitchFamily="34" charset="0"/>
                        </a:rPr>
                        <a:t>pen </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DG2</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7102647"/>
                  </a:ext>
                </a:extLst>
              </a:tr>
              <a:tr h="201610">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Human Capital Management</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effectLst/>
                          <a:latin typeface="Arial" panose="020B0604020202020204" pitchFamily="34" charset="0"/>
                          <a:cs typeface="Arial" panose="020B0604020202020204" pitchFamily="34" charset="0"/>
                        </a:rPr>
                        <a:t>6 of 25 remain open</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DG2</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2779009113"/>
                  </a:ext>
                </a:extLst>
              </a:tr>
              <a:tr h="237715">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Faculty Workload</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algn="l">
                        <a:lnSpc>
                          <a:spcPct val="100000"/>
                        </a:lnSpc>
                        <a:spcBef>
                          <a:spcPts val="0"/>
                        </a:spcBef>
                        <a:spcAft>
                          <a:spcPts val="0"/>
                        </a:spcAft>
                      </a:pPr>
                      <a:r>
                        <a:rPr lang="en-US" sz="800" strike="noStrike" dirty="0">
                          <a:effectLst/>
                          <a:latin typeface="Arial" panose="020B0604020202020204" pitchFamily="34" charset="0"/>
                          <a:cs typeface="Arial" panose="020B0604020202020204" pitchFamily="34" charset="0"/>
                        </a:rPr>
                        <a:t>Complete</a:t>
                      </a:r>
                      <a:endParaRPr lang="en-US" sz="800" b="0" strike="noStrike"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p>
                      <a:pPr marL="0" marR="0" algn="l">
                        <a:lnSpc>
                          <a:spcPct val="100000"/>
                        </a:lnSpc>
                        <a:spcBef>
                          <a:spcPts val="0"/>
                        </a:spcBef>
                        <a:spcAft>
                          <a:spcPts val="0"/>
                        </a:spcAft>
                      </a:pPr>
                      <a:r>
                        <a:rPr lang="en-US" sz="800" b="0" strike="noStrike" dirty="0">
                          <a:effectLst/>
                          <a:latin typeface="Arial" panose="020B0604020202020204" pitchFamily="34" charset="0"/>
                          <a:ea typeface="Calibri" panose="020F0502020204030204" pitchFamily="34" charset="0"/>
                          <a:cs typeface="Arial" panose="020B0604020202020204" pitchFamily="34" charset="0"/>
                        </a:rPr>
                        <a:t>March 2019</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9483409"/>
                  </a:ext>
                </a:extLst>
              </a:tr>
              <a:tr h="201610">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DRS Redistribution</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800" kern="1200" dirty="0">
                          <a:effectLst/>
                          <a:latin typeface="Arial" panose="020B0604020202020204" pitchFamily="34" charset="0"/>
                          <a:cs typeface="Arial" panose="020B0604020202020204" pitchFamily="34" charset="0"/>
                        </a:rPr>
                        <a:t>Preparing for UAT</a:t>
                      </a:r>
                      <a:endParaRPr lang="en-US" sz="800" kern="1200" dirty="0">
                        <a:solidFill>
                          <a:schemeClr val="dk1"/>
                        </a:solidFill>
                        <a:effectLst/>
                        <a:latin typeface="Arial" panose="020B0604020202020204" pitchFamily="34" charset="0"/>
                        <a:ea typeface="+mn-ea"/>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p>
                      <a:pPr marL="0" marR="0" algn="l">
                        <a:lnSpc>
                          <a:spcPct val="100000"/>
                        </a:lnSpc>
                        <a:spcBef>
                          <a:spcPts val="0"/>
                        </a:spcBef>
                        <a:spcAft>
                          <a:spcPts val="0"/>
                        </a:spcAft>
                      </a:pPr>
                      <a:r>
                        <a:rPr lang="en-US" sz="800" b="0" strike="noStrike" dirty="0">
                          <a:effectLst/>
                          <a:latin typeface="Arial" panose="020B0604020202020204" pitchFamily="34" charset="0"/>
                          <a:ea typeface="Calibri" panose="020F0502020204030204" pitchFamily="34" charset="0"/>
                          <a:cs typeface="Arial" panose="020B0604020202020204" pitchFamily="34" charset="0"/>
                        </a:rPr>
                        <a:t>April 2019</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2663665800"/>
                  </a:ext>
                </a:extLst>
              </a:tr>
              <a:tr h="201610">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Absence Management</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Complete</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p>
                      <a:pPr marL="0" marR="0" algn="l">
                        <a:lnSpc>
                          <a:spcPct val="100000"/>
                        </a:lnSpc>
                        <a:spcBef>
                          <a:spcPts val="0"/>
                        </a:spcBef>
                        <a:spcAft>
                          <a:spcPts val="0"/>
                        </a:spcAft>
                      </a:pPr>
                      <a:r>
                        <a:rPr lang="en-US" sz="800" b="0" dirty="0">
                          <a:effectLst/>
                          <a:latin typeface="Arial" panose="020B0604020202020204" pitchFamily="34" charset="0"/>
                          <a:ea typeface="Calibri" panose="020F0502020204030204" pitchFamily="34" charset="0"/>
                          <a:cs typeface="Arial" panose="020B0604020202020204" pitchFamily="34" charset="0"/>
                        </a:rPr>
                        <a:t>April 2019</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5915702"/>
                  </a:ext>
                </a:extLst>
              </a:tr>
              <a:tr h="248439">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Security Audit Controls</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Security Redesign </a:t>
                      </a:r>
                    </a:p>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Mapping Framework</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p>
                      <a:pPr marL="0" marR="0" algn="l">
                        <a:lnSpc>
                          <a:spcPct val="100000"/>
                        </a:lnSpc>
                        <a:spcBef>
                          <a:spcPts val="0"/>
                        </a:spcBef>
                        <a:spcAft>
                          <a:spcPts val="0"/>
                        </a:spcAft>
                      </a:pPr>
                      <a:r>
                        <a:rPr lang="en-US" sz="800" b="0" dirty="0">
                          <a:effectLst/>
                          <a:latin typeface="Arial" panose="020B0604020202020204" pitchFamily="34" charset="0"/>
                          <a:ea typeface="Calibri" panose="020F0502020204030204" pitchFamily="34" charset="0"/>
                          <a:cs typeface="Arial" panose="020B0604020202020204" pitchFamily="34" charset="0"/>
                        </a:rPr>
                        <a:t>FLC</a:t>
                      </a:r>
                      <a:r>
                        <a:rPr lang="en-US" sz="800" b="0" baseline="0" dirty="0">
                          <a:effectLst/>
                          <a:latin typeface="Arial" panose="020B0604020202020204" pitchFamily="34" charset="0"/>
                          <a:ea typeface="Calibri" panose="020F0502020204030204" pitchFamily="34" charset="0"/>
                          <a:cs typeface="Arial" panose="020B0604020202020204" pitchFamily="34" charset="0"/>
                        </a:rPr>
                        <a:t> / DG2</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3643303923"/>
                  </a:ext>
                </a:extLst>
              </a:tr>
              <a:tr h="248439">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Student Billing/Third-Party Billing</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Complete</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p>
                      <a:pPr marL="0" marR="0" algn="l">
                        <a:lnSpc>
                          <a:spcPct val="100000"/>
                        </a:lnSpc>
                        <a:spcBef>
                          <a:spcPts val="0"/>
                        </a:spcBef>
                        <a:spcAft>
                          <a:spcPts val="0"/>
                        </a:spcAft>
                      </a:pPr>
                      <a:r>
                        <a:rPr lang="en-US" sz="800" b="0" strike="noStrike" dirty="0">
                          <a:effectLst/>
                          <a:latin typeface="Arial" panose="020B0604020202020204" pitchFamily="34" charset="0"/>
                          <a:ea typeface="Calibri" panose="020F0502020204030204" pitchFamily="34" charset="0"/>
                          <a:cs typeface="Arial" panose="020B0604020202020204" pitchFamily="34" charset="0"/>
                        </a:rPr>
                        <a:t>April  2019</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5733415"/>
                  </a:ext>
                </a:extLst>
              </a:tr>
              <a:tr h="201610">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Budget Planning</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Form Work Group</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p>
                      <a:pPr marL="0" marR="0" algn="l">
                        <a:lnSpc>
                          <a:spcPct val="100000"/>
                        </a:lnSpc>
                        <a:spcBef>
                          <a:spcPts val="0"/>
                        </a:spcBef>
                        <a:spcAft>
                          <a:spcPts val="0"/>
                        </a:spcAft>
                      </a:pPr>
                      <a:r>
                        <a:rPr lang="en-US" sz="800" b="0" dirty="0">
                          <a:effectLst/>
                          <a:latin typeface="Arial" panose="020B0604020202020204" pitchFamily="34" charset="0"/>
                          <a:ea typeface="Calibri" panose="020F0502020204030204" pitchFamily="34" charset="0"/>
                          <a:cs typeface="Arial" panose="020B0604020202020204" pitchFamily="34" charset="0"/>
                        </a:rPr>
                        <a:t>Jan 2020</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303113683"/>
                  </a:ext>
                </a:extLst>
              </a:tr>
              <a:tr h="237715">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Online Admissions App</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algn="l">
                        <a:lnSpc>
                          <a:spcPct val="100000"/>
                        </a:lnSpc>
                        <a:spcBef>
                          <a:spcPts val="0"/>
                        </a:spcBef>
                        <a:spcAft>
                          <a:spcPts val="0"/>
                        </a:spcAft>
                      </a:pPr>
                      <a:r>
                        <a:rPr lang="en-US" sz="800" baseline="0" dirty="0">
                          <a:effectLst/>
                          <a:latin typeface="Arial" panose="020B0604020202020204" pitchFamily="34" charset="0"/>
                          <a:cs typeface="Arial" panose="020B0604020202020204" pitchFamily="34" charset="0"/>
                        </a:rPr>
                        <a:t>Governance</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noFill/>
                  </a:tcPr>
                </a:tc>
                <a:tc>
                  <a:txBody>
                    <a:bodyPr/>
                    <a:lstStyle/>
                    <a:p>
                      <a:pPr marL="0" marR="0" algn="l">
                        <a:lnSpc>
                          <a:spcPct val="100000"/>
                        </a:lnSpc>
                        <a:spcBef>
                          <a:spcPts val="0"/>
                        </a:spcBef>
                        <a:spcAft>
                          <a:spcPts val="0"/>
                        </a:spcAft>
                      </a:pPr>
                      <a:r>
                        <a:rPr lang="en-US" sz="800" b="0" dirty="0">
                          <a:effectLst/>
                          <a:latin typeface="Arial" panose="020B0604020202020204" pitchFamily="34" charset="0"/>
                          <a:ea typeface="Calibri" panose="020F0502020204030204" pitchFamily="34" charset="0"/>
                          <a:cs typeface="Arial" panose="020B0604020202020204" pitchFamily="34" charset="0"/>
                        </a:rPr>
                        <a:t>DG2</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2158741"/>
                  </a:ext>
                </a:extLst>
              </a:tr>
              <a:tr h="243321">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800" dirty="0">
                          <a:effectLst/>
                          <a:latin typeface="Arial" panose="020B0604020202020204" pitchFamily="34" charset="0"/>
                          <a:cs typeface="Arial" panose="020B0604020202020204" pitchFamily="34" charset="0"/>
                        </a:rPr>
                        <a:t>Continuing Education</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lvl1pPr marL="0" algn="l" defTabSz="914400" rtl="0" eaLnBrk="1" latinLnBrk="0" hangingPunct="1">
                        <a:defRPr sz="1800" kern="1200">
                          <a:solidFill>
                            <a:schemeClr val="tx1"/>
                          </a:solidFill>
                          <a:latin typeface="Franklin Gothic Book"/>
                        </a:defRPr>
                      </a:lvl1pPr>
                      <a:lvl2pPr marL="457200" algn="l" defTabSz="914400" rtl="0" eaLnBrk="1" latinLnBrk="0" hangingPunct="1">
                        <a:defRPr sz="1800" kern="1200">
                          <a:solidFill>
                            <a:schemeClr val="tx1"/>
                          </a:solidFill>
                          <a:latin typeface="Franklin Gothic Book"/>
                        </a:defRPr>
                      </a:lvl2pPr>
                      <a:lvl3pPr marL="914400" algn="l" defTabSz="914400" rtl="0" eaLnBrk="1" latinLnBrk="0" hangingPunct="1">
                        <a:defRPr sz="1800" kern="1200">
                          <a:solidFill>
                            <a:schemeClr val="tx1"/>
                          </a:solidFill>
                          <a:latin typeface="Franklin Gothic Book"/>
                        </a:defRPr>
                      </a:lvl3pPr>
                      <a:lvl4pPr marL="1371600" algn="l" defTabSz="914400" rtl="0" eaLnBrk="1" latinLnBrk="0" hangingPunct="1">
                        <a:defRPr sz="1800" kern="1200">
                          <a:solidFill>
                            <a:schemeClr val="tx1"/>
                          </a:solidFill>
                          <a:latin typeface="Franklin Gothic Book"/>
                        </a:defRPr>
                      </a:lvl4pPr>
                      <a:lvl5pPr marL="1828800" algn="l" defTabSz="914400" rtl="0" eaLnBrk="1" latinLnBrk="0" hangingPunct="1">
                        <a:defRPr sz="1800" kern="1200">
                          <a:solidFill>
                            <a:schemeClr val="tx1"/>
                          </a:solidFill>
                          <a:latin typeface="Franklin Gothic Book"/>
                        </a:defRPr>
                      </a:lvl5pPr>
                      <a:lvl6pPr marL="2286000" algn="l" defTabSz="914400" rtl="0" eaLnBrk="1" latinLnBrk="0" hangingPunct="1">
                        <a:defRPr sz="1800" kern="1200">
                          <a:solidFill>
                            <a:schemeClr val="tx1"/>
                          </a:solidFill>
                          <a:latin typeface="Franklin Gothic Book"/>
                        </a:defRPr>
                      </a:lvl6pPr>
                      <a:lvl7pPr marL="2743200" algn="l" defTabSz="914400" rtl="0" eaLnBrk="1" latinLnBrk="0" hangingPunct="1">
                        <a:defRPr sz="1800" kern="1200">
                          <a:solidFill>
                            <a:schemeClr val="tx1"/>
                          </a:solidFill>
                          <a:latin typeface="Franklin Gothic Book"/>
                        </a:defRPr>
                      </a:lvl7pPr>
                      <a:lvl8pPr marL="3200400" algn="l" defTabSz="914400" rtl="0" eaLnBrk="1" latinLnBrk="0" hangingPunct="1">
                        <a:defRPr sz="1800" kern="1200">
                          <a:solidFill>
                            <a:schemeClr val="tx1"/>
                          </a:solidFill>
                          <a:latin typeface="Franklin Gothic Book"/>
                        </a:defRPr>
                      </a:lvl8pPr>
                      <a:lvl9pPr marL="3657600" algn="l" defTabSz="914400" rtl="0" eaLnBrk="1" latinLnBrk="0" hangingPunct="1">
                        <a:defRPr sz="1800" kern="1200">
                          <a:solidFill>
                            <a:schemeClr val="tx1"/>
                          </a:solidFill>
                          <a:latin typeface="Franklin Gothic Book"/>
                        </a:defRPr>
                      </a:lvl9pPr>
                    </a:lstStyle>
                    <a:p>
                      <a:pPr marL="0" marR="0" algn="l">
                        <a:lnSpc>
                          <a:spcPct val="100000"/>
                        </a:lnSpc>
                        <a:spcBef>
                          <a:spcPts val="0"/>
                        </a:spcBef>
                        <a:spcAft>
                          <a:spcPts val="0"/>
                        </a:spcAft>
                      </a:pPr>
                      <a:r>
                        <a:rPr lang="en-US" sz="800" baseline="0" dirty="0">
                          <a:effectLst/>
                          <a:latin typeface="Arial" panose="020B0604020202020204" pitchFamily="34" charset="0"/>
                          <a:cs typeface="Arial" panose="020B0604020202020204" pitchFamily="34" charset="0"/>
                        </a:rPr>
                        <a:t>Vendor Negotiations</a:t>
                      </a:r>
                      <a:endParaRPr lang="en-US" sz="8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mpd="sng">
                      <a:solidFill>
                        <a:srgbClr val="2A70B8"/>
                      </a:solidFill>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p>
                      <a:pPr marL="0" marR="0" algn="l">
                        <a:lnSpc>
                          <a:spcPct val="100000"/>
                        </a:lnSpc>
                        <a:spcBef>
                          <a:spcPts val="0"/>
                        </a:spcBef>
                        <a:spcAft>
                          <a:spcPts val="0"/>
                        </a:spcAft>
                      </a:pPr>
                      <a:r>
                        <a:rPr lang="en-US" sz="800" b="0" dirty="0">
                          <a:effectLst/>
                          <a:latin typeface="Arial" panose="020B0604020202020204" pitchFamily="34" charset="0"/>
                          <a:ea typeface="Calibri" panose="020F0502020204030204" pitchFamily="34" charset="0"/>
                          <a:cs typeface="Arial" panose="020B0604020202020204" pitchFamily="34" charset="0"/>
                        </a:rPr>
                        <a:t>DG3</a:t>
                      </a:r>
                    </a:p>
                  </a:txBody>
                  <a:tcPr marL="51435" marR="51435" marT="0" marB="0" anchor="ctr">
                    <a:lnL w="12700" cap="flat" cmpd="sng" algn="ctr">
                      <a:solidFill>
                        <a:srgbClr val="2A70B8"/>
                      </a:solidFill>
                      <a:prstDash val="solid"/>
                      <a:round/>
                      <a:headEnd type="none" w="med" len="med"/>
                      <a:tailEnd type="none" w="med" len="med"/>
                    </a:lnL>
                    <a:lnR w="12700" cmpd="sng">
                      <a:solidFill>
                        <a:srgbClr val="2A70B8"/>
                      </a:solidFill>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1674837916"/>
                  </a:ext>
                </a:extLst>
              </a:tr>
            </a:tbl>
          </a:graphicData>
        </a:graphic>
      </p:graphicFrame>
      <p:graphicFrame>
        <p:nvGraphicFramePr>
          <p:cNvPr id="11" name="Content Placeholder 5">
            <a:extLst>
              <a:ext uri="{FF2B5EF4-FFF2-40B4-BE49-F238E27FC236}">
                <a16:creationId xmlns:a16="http://schemas.microsoft.com/office/drawing/2014/main" id="{00990A4E-22D3-4B20-99F4-87B97753FC38}"/>
              </a:ext>
            </a:extLst>
          </p:cNvPr>
          <p:cNvGraphicFramePr>
            <a:graphicFrameLocks/>
          </p:cNvGraphicFramePr>
          <p:nvPr>
            <p:extLst>
              <p:ext uri="{D42A27DB-BD31-4B8C-83A1-F6EECF244321}">
                <p14:modId xmlns:p14="http://schemas.microsoft.com/office/powerpoint/2010/main" val="2064742785"/>
              </p:ext>
            </p:extLst>
          </p:nvPr>
        </p:nvGraphicFramePr>
        <p:xfrm>
          <a:off x="218661" y="3212336"/>
          <a:ext cx="8773532" cy="3563129"/>
        </p:xfrm>
        <a:graphic>
          <a:graphicData uri="http://schemas.openxmlformats.org/drawingml/2006/table">
            <a:tbl>
              <a:tblPr firstRow="1" bandRow="1">
                <a:tableStyleId>{7DF18680-E054-41AD-8BC1-D1AEF772440D}</a:tableStyleId>
              </a:tblPr>
              <a:tblGrid>
                <a:gridCol w="1362676">
                  <a:extLst>
                    <a:ext uri="{9D8B030D-6E8A-4147-A177-3AD203B41FA5}">
                      <a16:colId xmlns:a16="http://schemas.microsoft.com/office/drawing/2014/main" val="1606716555"/>
                    </a:ext>
                  </a:extLst>
                </a:gridCol>
                <a:gridCol w="5217028">
                  <a:extLst>
                    <a:ext uri="{9D8B030D-6E8A-4147-A177-3AD203B41FA5}">
                      <a16:colId xmlns:a16="http://schemas.microsoft.com/office/drawing/2014/main" val="2978651955"/>
                    </a:ext>
                  </a:extLst>
                </a:gridCol>
                <a:gridCol w="889700">
                  <a:extLst>
                    <a:ext uri="{9D8B030D-6E8A-4147-A177-3AD203B41FA5}">
                      <a16:colId xmlns:a16="http://schemas.microsoft.com/office/drawing/2014/main" val="1216599992"/>
                    </a:ext>
                  </a:extLst>
                </a:gridCol>
                <a:gridCol w="1304128">
                  <a:extLst>
                    <a:ext uri="{9D8B030D-6E8A-4147-A177-3AD203B41FA5}">
                      <a16:colId xmlns:a16="http://schemas.microsoft.com/office/drawing/2014/main" val="2034475628"/>
                    </a:ext>
                  </a:extLst>
                </a:gridCol>
              </a:tblGrid>
              <a:tr h="255235">
                <a:tc>
                  <a:txBody>
                    <a:bodyPr/>
                    <a:lstStyle/>
                    <a:p>
                      <a:r>
                        <a:rPr lang="en-US" sz="1100" dirty="0">
                          <a:latin typeface="Arial" panose="020B0604020202020204" pitchFamily="34" charset="0"/>
                          <a:cs typeface="Arial" panose="020B0604020202020204" pitchFamily="34" charset="0"/>
                        </a:rPr>
                        <a:t>New</a:t>
                      </a:r>
                      <a:r>
                        <a:rPr lang="en-US" sz="1100" baseline="0" dirty="0">
                          <a:latin typeface="Arial" panose="020B0604020202020204" pitchFamily="34" charset="0"/>
                          <a:cs typeface="Arial" panose="020B0604020202020204" pitchFamily="34" charset="0"/>
                        </a:rPr>
                        <a:t> Solution</a:t>
                      </a:r>
                      <a:endParaRPr lang="en-US" sz="1100" dirty="0">
                        <a:latin typeface="Arial" panose="020B0604020202020204" pitchFamily="34" charset="0"/>
                        <a:cs typeface="Arial" panose="020B0604020202020204" pitchFamily="34" charset="0"/>
                      </a:endParaRPr>
                    </a:p>
                  </a:txBody>
                  <a:tcPr anchor="ctr"/>
                </a:tc>
                <a:tc>
                  <a:txBody>
                    <a:bodyPr/>
                    <a:lstStyle/>
                    <a:p>
                      <a:r>
                        <a:rPr lang="en-US" sz="1100" dirty="0">
                          <a:latin typeface="Arial" panose="020B0604020202020204" pitchFamily="34" charset="0"/>
                          <a:cs typeface="Arial" panose="020B0604020202020204" pitchFamily="34" charset="0"/>
                        </a:rPr>
                        <a:t>Status</a:t>
                      </a:r>
                    </a:p>
                  </a:txBody>
                  <a:tcPr anchor="ctr"/>
                </a:tc>
                <a:tc>
                  <a:txBody>
                    <a:bodyPr/>
                    <a:lstStyle/>
                    <a:p>
                      <a:r>
                        <a:rPr lang="en-US" sz="1100" dirty="0">
                          <a:latin typeface="Arial" panose="020B0604020202020204" pitchFamily="34" charset="0"/>
                          <a:cs typeface="Arial" panose="020B0604020202020204" pitchFamily="34" charset="0"/>
                        </a:rPr>
                        <a:t>RFP</a:t>
                      </a:r>
                    </a:p>
                  </a:txBody>
                  <a:tcPr anchor="ctr"/>
                </a:tc>
                <a:tc>
                  <a:txBody>
                    <a:bodyPr/>
                    <a:lstStyle/>
                    <a:p>
                      <a:r>
                        <a:rPr lang="en-US" sz="1100" baseline="0" dirty="0">
                          <a:latin typeface="Arial" panose="020B0604020202020204" pitchFamily="34" charset="0"/>
                          <a:cs typeface="Arial" panose="020B0604020202020204" pitchFamily="34" charset="0"/>
                        </a:rPr>
                        <a:t>Decision</a:t>
                      </a:r>
                      <a:endParaRPr lang="en-US" sz="11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922760247"/>
                  </a:ext>
                </a:extLst>
              </a:tr>
              <a:tr h="7660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Continuing Education</a:t>
                      </a:r>
                    </a:p>
                  </a:txBody>
                  <a:tcPr/>
                </a:tc>
                <a:tc>
                  <a:txBody>
                    <a:bodyPr/>
                    <a:lstStyle/>
                    <a:p>
                      <a:pPr marL="171450" lvl="0" indent="-171450">
                        <a:lnSpc>
                          <a:spcPct val="115000"/>
                        </a:lnSpc>
                        <a:spcBef>
                          <a:spcPts val="0"/>
                        </a:spcBef>
                        <a:buFont typeface="Arial" panose="020B0604020202020204" pitchFamily="34" charset="0"/>
                        <a:buChar char="•"/>
                      </a:pPr>
                      <a:r>
                        <a:rPr lang="en-US" sz="1000" b="0" baseline="0" dirty="0">
                          <a:solidFill>
                            <a:schemeClr val="tx1"/>
                          </a:solidFill>
                          <a:latin typeface="Arial" panose="020B0604020202020204" pitchFamily="34" charset="0"/>
                          <a:ea typeface="+mn-ea"/>
                          <a:cs typeface="Arial" panose="020B0604020202020204" pitchFamily="34" charset="0"/>
                        </a:rPr>
                        <a:t>CampusCE chosen as successful vendor</a:t>
                      </a:r>
                      <a:r>
                        <a:rPr lang="en-US" sz="1000" b="0" baseline="0" dirty="0">
                          <a:solidFill>
                            <a:schemeClr val="tx1"/>
                          </a:solidFill>
                          <a:latin typeface="Arial" panose="020B0604020202020204" pitchFamily="34" charset="0"/>
                          <a:ea typeface="Calibri" panose="020F0502020204030204" pitchFamily="34" charset="0"/>
                          <a:cs typeface="Arial" panose="020B0604020202020204" pitchFamily="34" charset="0"/>
                        </a:rPr>
                        <a:t> </a:t>
                      </a:r>
                    </a:p>
                    <a:p>
                      <a:pPr marL="171450" lvl="0" indent="-171450">
                        <a:lnSpc>
                          <a:spcPct val="115000"/>
                        </a:lnSpc>
                        <a:spcBef>
                          <a:spcPts val="0"/>
                        </a:spcBef>
                        <a:buFont typeface="Arial" panose="020B0604020202020204" pitchFamily="34" charset="0"/>
                        <a:buChar char="•"/>
                      </a:pPr>
                      <a:r>
                        <a:rPr lang="en-US" sz="1000" b="0" baseline="0" dirty="0">
                          <a:solidFill>
                            <a:schemeClr val="tx1"/>
                          </a:solidFill>
                          <a:latin typeface="Arial" panose="020B0604020202020204" pitchFamily="34" charset="0"/>
                          <a:ea typeface="Calibri" panose="020F0502020204030204" pitchFamily="34" charset="0"/>
                          <a:cs typeface="Arial" panose="020B0604020202020204" pitchFamily="34" charset="0"/>
                        </a:rPr>
                        <a:t>Governance approved Continuing Education Implementation Approach </a:t>
                      </a:r>
                    </a:p>
                    <a:p>
                      <a:pPr marL="628650" lvl="1" indent="-171450">
                        <a:lnSpc>
                          <a:spcPct val="115000"/>
                        </a:lnSpc>
                        <a:spcBef>
                          <a:spcPts val="0"/>
                        </a:spcBef>
                        <a:buFont typeface="Arial" panose="020B0604020202020204" pitchFamily="34" charset="0"/>
                        <a:buChar char="•"/>
                      </a:pPr>
                      <a:r>
                        <a:rPr lang="en-US" sz="1000" dirty="0">
                          <a:latin typeface="Arial" panose="020B0604020202020204" pitchFamily="34" charset="0"/>
                          <a:cs typeface="Arial" panose="020B0604020202020204" pitchFamily="34" charset="0"/>
                        </a:rPr>
                        <a:t>Global Approach for consistent student experience</a:t>
                      </a:r>
                    </a:p>
                    <a:p>
                      <a:pPr marL="628650" lvl="1" indent="-171450">
                        <a:lnSpc>
                          <a:spcPct val="115000"/>
                        </a:lnSpc>
                        <a:spcBef>
                          <a:spcPts val="0"/>
                        </a:spcBef>
                        <a:buFont typeface="Arial" panose="020B0604020202020204" pitchFamily="34" charset="0"/>
                        <a:buChar char="•"/>
                      </a:pPr>
                      <a:r>
                        <a:rPr lang="en-US" sz="1000" dirty="0">
                          <a:latin typeface="Arial" panose="020B0604020202020204" pitchFamily="34" charset="0"/>
                          <a:cs typeface="Arial" panose="020B0604020202020204" pitchFamily="34" charset="0"/>
                        </a:rPr>
                        <a:t>Pricing aligned based upon college size and enrollment</a:t>
                      </a:r>
                    </a:p>
                    <a:p>
                      <a:pPr marL="628650" lvl="1" indent="-171450">
                        <a:lnSpc>
                          <a:spcPct val="115000"/>
                        </a:lnSpc>
                        <a:spcBef>
                          <a:spcPts val="0"/>
                        </a:spcBef>
                        <a:buFont typeface="Arial" panose="020B0604020202020204" pitchFamily="34" charset="0"/>
                        <a:buChar char="•"/>
                      </a:pPr>
                      <a:r>
                        <a:rPr lang="en-US" sz="1000" dirty="0">
                          <a:latin typeface="Arial" panose="020B0604020202020204" pitchFamily="34" charset="0"/>
                          <a:cs typeface="Arial" panose="020B0604020202020204" pitchFamily="34" charset="0"/>
                        </a:rPr>
                        <a:t>Integration for ctcLink CampusCE baseline</a:t>
                      </a:r>
                    </a:p>
                    <a:p>
                      <a:pPr marL="171450" marR="0" lvl="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000" b="1" baseline="0" dirty="0">
                          <a:solidFill>
                            <a:schemeClr val="tx1"/>
                          </a:solidFill>
                          <a:latin typeface="Arial" panose="020B0604020202020204" pitchFamily="34" charset="0"/>
                          <a:ea typeface="Calibri" panose="020F0502020204030204" pitchFamily="34" charset="0"/>
                          <a:cs typeface="Arial" panose="020B0604020202020204" pitchFamily="34" charset="0"/>
                        </a:rPr>
                        <a:t>Vendor negotiations underway, using implementation approach as a guide</a:t>
                      </a:r>
                    </a:p>
                  </a:txBody>
                  <a:tcPr/>
                </a:tc>
                <a:tc>
                  <a:txBody>
                    <a:bodyPr/>
                    <a:lstStyle/>
                    <a:p>
                      <a:r>
                        <a:rPr lang="en-US" sz="1000" dirty="0">
                          <a:latin typeface="Arial" panose="020B0604020202020204" pitchFamily="34" charset="0"/>
                          <a:cs typeface="Arial" panose="020B0604020202020204" pitchFamily="34" charset="0"/>
                        </a:rPr>
                        <a:t>10/15/2018</a:t>
                      </a:r>
                    </a:p>
                  </a:txBody>
                  <a:tcPr/>
                </a:tc>
                <a:tc>
                  <a:txBody>
                    <a:bodyPr/>
                    <a:lstStyle/>
                    <a:p>
                      <a:r>
                        <a:rPr lang="en-US" sz="1000" baseline="0" dirty="0">
                          <a:latin typeface="Arial" panose="020B0604020202020204" pitchFamily="34" charset="0"/>
                          <a:cs typeface="Arial" panose="020B0604020202020204" pitchFamily="34" charset="0"/>
                        </a:rPr>
                        <a:t>Subgroup assisting with final negotiations</a:t>
                      </a:r>
                      <a:endParaRPr lang="en-US" sz="1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05583191"/>
                  </a:ext>
                </a:extLst>
              </a:tr>
              <a:tr h="971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Online Admissions Application</a:t>
                      </a:r>
                    </a:p>
                  </a:txBody>
                  <a:tcPr/>
                </a:tc>
                <a:tc>
                  <a:txBody>
                    <a:bodyPr/>
                    <a:lstStyle/>
                    <a:p>
                      <a:pPr marL="171450" lvl="0" indent="-171450">
                        <a:lnSpc>
                          <a:spcPct val="115000"/>
                        </a:lnSpc>
                        <a:spcBef>
                          <a:spcPts val="0"/>
                        </a:spcBef>
                        <a:buFont typeface="Arial" panose="020B0604020202020204" pitchFamily="34" charset="0"/>
                        <a:buChar char="•"/>
                      </a:pPr>
                      <a:r>
                        <a:rPr lang="en-US" sz="1000" dirty="0">
                          <a:latin typeface="Arial" panose="020B0604020202020204" pitchFamily="34" charset="0"/>
                          <a:cs typeface="Arial" panose="020B0604020202020204" pitchFamily="34" charset="0"/>
                        </a:rPr>
                        <a:t>OAA workgroup</a:t>
                      </a:r>
                      <a:r>
                        <a:rPr lang="en-US" sz="1000" baseline="0" dirty="0">
                          <a:latin typeface="Arial" panose="020B0604020202020204" pitchFamily="34" charset="0"/>
                          <a:cs typeface="Arial" panose="020B0604020202020204" pitchFamily="34" charset="0"/>
                        </a:rPr>
                        <a:t> evaluated select solutions currently in use at other PeopleSoft universities and colleges, based on OAA requirements review and Fit/Gap</a:t>
                      </a:r>
                    </a:p>
                    <a:p>
                      <a:pPr marL="171450" marR="0" lvl="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000" b="1" dirty="0">
                          <a:latin typeface="Arial" panose="020B0604020202020204" pitchFamily="34" charset="0"/>
                          <a:cs typeface="Arial" panose="020B0604020202020204" pitchFamily="34" charset="0"/>
                        </a:rPr>
                        <a:t>OAA</a:t>
                      </a:r>
                      <a:r>
                        <a:rPr lang="en-US" sz="1000" b="1" baseline="0" dirty="0">
                          <a:latin typeface="Arial" panose="020B0604020202020204" pitchFamily="34" charset="0"/>
                          <a:cs typeface="Arial" panose="020B0604020202020204" pitchFamily="34" charset="0"/>
                        </a:rPr>
                        <a:t> Work Group to review final feedback, make recommendation to governance</a:t>
                      </a:r>
                      <a:endParaRPr lang="en-US" sz="1000" b="1" dirty="0">
                        <a:latin typeface="Arial" panose="020B0604020202020204" pitchFamily="34" charset="0"/>
                        <a:ea typeface="Calibri" panose="020F0502020204030204" pitchFamily="34" charset="0"/>
                        <a:cs typeface="Arial" panose="020B0604020202020204" pitchFamily="34" charset="0"/>
                      </a:endParaRPr>
                    </a:p>
                    <a:p>
                      <a:pPr marL="171450" lvl="0" indent="-171450">
                        <a:lnSpc>
                          <a:spcPct val="115000"/>
                        </a:lnSpc>
                        <a:spcBef>
                          <a:spcPts val="0"/>
                        </a:spcBef>
                        <a:buFont typeface="Arial" panose="020B0604020202020204" pitchFamily="34" charset="0"/>
                        <a:buChar char="•"/>
                      </a:pPr>
                      <a:r>
                        <a:rPr lang="en-US" sz="1000" baseline="0" dirty="0">
                          <a:latin typeface="Arial" panose="020B0604020202020204" pitchFamily="34" charset="0"/>
                          <a:cs typeface="Arial" panose="020B0604020202020204" pitchFamily="34" charset="0"/>
                        </a:rPr>
                        <a:t>In addition, improvements (Quick Wins) to existing OAA solution identified, approved by Governance and being implemented .</a:t>
                      </a:r>
                    </a:p>
                  </a:txBody>
                  <a:tcPr/>
                </a:tc>
                <a:tc>
                  <a:txBody>
                    <a:bodyPr/>
                    <a:lstStyle/>
                    <a:p>
                      <a:r>
                        <a:rPr lang="en-US" sz="1000" dirty="0">
                          <a:latin typeface="Arial" panose="020B0604020202020204" pitchFamily="34" charset="0"/>
                          <a:cs typeface="Arial" panose="020B0604020202020204" pitchFamily="34" charset="0"/>
                        </a:rPr>
                        <a:t>TBD</a:t>
                      </a:r>
                    </a:p>
                  </a:txBody>
                  <a:tcPr/>
                </a:tc>
                <a:tc>
                  <a:txBody>
                    <a:bodyPr/>
                    <a:lstStyle/>
                    <a:p>
                      <a:r>
                        <a:rPr lang="en-US" sz="1000" strike="sngStrike" dirty="0">
                          <a:latin typeface="Arial" panose="020B0604020202020204" pitchFamily="34" charset="0"/>
                          <a:cs typeface="Arial" panose="020B0604020202020204" pitchFamily="34" charset="0"/>
                        </a:rPr>
                        <a:t>Jan</a:t>
                      </a:r>
                      <a:r>
                        <a:rPr lang="en-US" sz="1000" strike="sngStrike" baseline="0" dirty="0">
                          <a:latin typeface="Arial" panose="020B0604020202020204" pitchFamily="34" charset="0"/>
                          <a:cs typeface="Arial" panose="020B0604020202020204" pitchFamily="34" charset="0"/>
                        </a:rPr>
                        <a:t> 2019</a:t>
                      </a:r>
                    </a:p>
                    <a:p>
                      <a:r>
                        <a:rPr lang="en-US" sz="1000" strike="sngStrike" baseline="0" dirty="0">
                          <a:latin typeface="Arial" panose="020B0604020202020204" pitchFamily="34" charset="0"/>
                          <a:cs typeface="Arial" panose="020B0604020202020204" pitchFamily="34" charset="0"/>
                        </a:rPr>
                        <a:t>Feb 2019</a:t>
                      </a:r>
                    </a:p>
                    <a:p>
                      <a:r>
                        <a:rPr lang="en-US" sz="1000" strike="noStrike" baseline="0" dirty="0">
                          <a:latin typeface="Arial" panose="020B0604020202020204" pitchFamily="34" charset="0"/>
                          <a:cs typeface="Arial" panose="020B0604020202020204" pitchFamily="34" charset="0"/>
                        </a:rPr>
                        <a:t>April 2019</a:t>
                      </a:r>
                    </a:p>
                  </a:txBody>
                  <a:tcPr/>
                </a:tc>
                <a:extLst>
                  <a:ext uri="{0D108BD9-81ED-4DB2-BD59-A6C34878D82A}">
                    <a16:rowId xmlns:a16="http://schemas.microsoft.com/office/drawing/2014/main" val="4493410"/>
                  </a:ext>
                </a:extLst>
              </a:tr>
              <a:tr h="593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Budget Planning</a:t>
                      </a:r>
                    </a:p>
                  </a:txBody>
                  <a:tcPr/>
                </a:tc>
                <a:tc>
                  <a:txBody>
                    <a:bodyPr/>
                    <a:lstStyle/>
                    <a:p>
                      <a:pPr marL="171450" lvl="0" indent="-171450">
                        <a:lnSpc>
                          <a:spcPct val="115000"/>
                        </a:lnSpc>
                        <a:spcBef>
                          <a:spcPts val="0"/>
                        </a:spcBef>
                        <a:buFont typeface="Arial" panose="020B0604020202020204" pitchFamily="34" charset="0"/>
                        <a:buChar char="•"/>
                      </a:pPr>
                      <a:r>
                        <a:rPr lang="en-US" sz="1000" b="1" dirty="0">
                          <a:latin typeface="Arial" panose="020B0604020202020204" pitchFamily="34" charset="0"/>
                          <a:cs typeface="Arial" panose="020B0604020202020204" pitchFamily="34" charset="0"/>
                        </a:rPr>
                        <a:t>Committee to form to review, finalize and approve Budgeting requirements </a:t>
                      </a:r>
                    </a:p>
                    <a:p>
                      <a:pPr marL="171450" lvl="0" indent="-171450">
                        <a:lnSpc>
                          <a:spcPct val="115000"/>
                        </a:lnSpc>
                        <a:spcBef>
                          <a:spcPts val="0"/>
                        </a:spcBef>
                        <a:buFont typeface="Arial" panose="020B0604020202020204" pitchFamily="34" charset="0"/>
                        <a:buChar char="•"/>
                      </a:pPr>
                      <a:r>
                        <a:rPr lang="en-US" sz="1000" dirty="0">
                          <a:latin typeface="Arial" panose="020B0604020202020204" pitchFamily="34" charset="0"/>
                          <a:cs typeface="Arial" panose="020B0604020202020204" pitchFamily="34" charset="0"/>
                        </a:rPr>
                        <a:t>Review requirements against Oracle PBCS Solution</a:t>
                      </a:r>
                    </a:p>
                    <a:p>
                      <a:pPr marL="171450" lvl="0" indent="-171450">
                        <a:lnSpc>
                          <a:spcPct val="115000"/>
                        </a:lnSpc>
                        <a:spcBef>
                          <a:spcPts val="0"/>
                        </a:spcBef>
                        <a:buFont typeface="Arial" panose="020B0604020202020204" pitchFamily="34" charset="0"/>
                        <a:buChar char="•"/>
                      </a:pPr>
                      <a:r>
                        <a:rPr lang="en-US" sz="1000" baseline="0" dirty="0">
                          <a:latin typeface="Arial" panose="020B0604020202020204" pitchFamily="34" charset="0"/>
                          <a:cs typeface="Arial" panose="020B0604020202020204" pitchFamily="34" charset="0"/>
                        </a:rPr>
                        <a:t>Develop </a:t>
                      </a:r>
                      <a:r>
                        <a:rPr lang="en-US" sz="1000" dirty="0">
                          <a:latin typeface="Arial" panose="020B0604020202020204" pitchFamily="34" charset="0"/>
                          <a:cs typeface="Arial" panose="020B0604020202020204" pitchFamily="34" charset="0"/>
                        </a:rPr>
                        <a:t>RFP if needed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TBD -</a:t>
                      </a:r>
                    </a:p>
                  </a:txBody>
                  <a:tcPr/>
                </a:tc>
                <a:tc>
                  <a:txBody>
                    <a:bodyPr/>
                    <a:lstStyle/>
                    <a:p>
                      <a:r>
                        <a:rPr lang="en-US" sz="1000" strike="sngStrike" baseline="0" dirty="0">
                          <a:latin typeface="Arial" panose="020B0604020202020204" pitchFamily="34" charset="0"/>
                          <a:cs typeface="Arial" panose="020B0604020202020204" pitchFamily="34" charset="0"/>
                        </a:rPr>
                        <a:t>Feb 2019</a:t>
                      </a:r>
                    </a:p>
                    <a:p>
                      <a:r>
                        <a:rPr lang="en-US" sz="1000" strike="noStrike" baseline="0" dirty="0">
                          <a:latin typeface="Arial" panose="020B0604020202020204" pitchFamily="34" charset="0"/>
                          <a:cs typeface="Arial" panose="020B0604020202020204" pitchFamily="34" charset="0"/>
                        </a:rPr>
                        <a:t>April  2019</a:t>
                      </a:r>
                    </a:p>
                  </a:txBody>
                  <a:tcPr/>
                </a:tc>
                <a:extLst>
                  <a:ext uri="{0D108BD9-81ED-4DB2-BD59-A6C34878D82A}">
                    <a16:rowId xmlns:a16="http://schemas.microsoft.com/office/drawing/2014/main" val="3813581354"/>
                  </a:ext>
                </a:extLst>
              </a:tr>
              <a:tr h="593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Physical Inventory (Asset Tracking)</a:t>
                      </a:r>
                      <a:endParaRPr lang="en-US" sz="1000" b="1" dirty="0">
                        <a:latin typeface="Arial" panose="020B0604020202020204" pitchFamily="34" charset="0"/>
                        <a:ea typeface="Calibri" panose="020F0502020204030204" pitchFamily="34" charset="0"/>
                        <a:cs typeface="Arial" panose="020B0604020202020204" pitchFamily="34" charset="0"/>
                      </a:endParaRPr>
                    </a:p>
                  </a:txBody>
                  <a:tcPr/>
                </a:tc>
                <a:tc>
                  <a:txBody>
                    <a:bodyPr/>
                    <a:lstStyle/>
                    <a:p>
                      <a:pPr marL="171450" lvl="0" indent="-171450">
                        <a:lnSpc>
                          <a:spcPct val="115000"/>
                        </a:lnSpc>
                        <a:spcBef>
                          <a:spcPts val="0"/>
                        </a:spcBef>
                        <a:buFont typeface="Arial" panose="020B0604020202020204" pitchFamily="34" charset="0"/>
                        <a:buChar char="•"/>
                      </a:pPr>
                      <a:r>
                        <a:rPr lang="en-US" sz="1000" dirty="0">
                          <a:latin typeface="Arial" panose="020B0604020202020204" pitchFamily="34" charset="0"/>
                          <a:cs typeface="Arial" panose="020B0604020202020204" pitchFamily="34" charset="0"/>
                        </a:rPr>
                        <a:t>Vendor Solutions being evaluated</a:t>
                      </a:r>
                    </a:p>
                    <a:p>
                      <a:pPr marL="171450" lvl="0" indent="-171450">
                        <a:lnSpc>
                          <a:spcPct val="115000"/>
                        </a:lnSpc>
                        <a:spcBef>
                          <a:spcPts val="0"/>
                        </a:spcBef>
                        <a:buFont typeface="Arial" panose="020B0604020202020204" pitchFamily="34" charset="0"/>
                        <a:buChar char="•"/>
                      </a:pPr>
                      <a:r>
                        <a:rPr lang="en-US" sz="1000" b="1" dirty="0">
                          <a:latin typeface="Arial" panose="020B0604020202020204" pitchFamily="34" charset="0"/>
                          <a:cs typeface="Arial" panose="020B0604020202020204" pitchFamily="34" charset="0"/>
                        </a:rPr>
                        <a:t>Evaluate new</a:t>
                      </a:r>
                      <a:r>
                        <a:rPr lang="en-US" sz="1000" b="1" baseline="0" dirty="0">
                          <a:latin typeface="Arial" panose="020B0604020202020204" pitchFamily="34" charset="0"/>
                          <a:cs typeface="Arial" panose="020B0604020202020204" pitchFamily="34" charset="0"/>
                        </a:rPr>
                        <a:t> PeopleSoft functionality that provides integration for asset-tracking scanners directly with ctcLink</a:t>
                      </a:r>
                      <a:endParaRPr lang="en-US" sz="1000" b="1" dirty="0">
                        <a:latin typeface="Arial" panose="020B0604020202020204" pitchFamily="34" charset="0"/>
                        <a:ea typeface="Calibri" panose="020F0502020204030204" pitchFamily="34" charset="0"/>
                        <a:cs typeface="Arial" panose="020B0604020202020204" pitchFamily="34" charset="0"/>
                      </a:endParaRPr>
                    </a:p>
                  </a:txBody>
                  <a:tcPr/>
                </a:tc>
                <a:tc>
                  <a:txBody>
                    <a:bodyPr/>
                    <a:lstStyle/>
                    <a:p>
                      <a:r>
                        <a:rPr lang="en-US" sz="1100" dirty="0">
                          <a:latin typeface="Arial" panose="020B0604020202020204" pitchFamily="34" charset="0"/>
                          <a:cs typeface="Arial" panose="020B0604020202020204" pitchFamily="34" charset="0"/>
                        </a:rPr>
                        <a:t>5/21/2018</a:t>
                      </a:r>
                    </a:p>
                  </a:txBody>
                  <a:tcPr/>
                </a:tc>
                <a:tc>
                  <a:txBody>
                    <a:bodyPr/>
                    <a:lstStyle/>
                    <a:p>
                      <a:r>
                        <a:rPr lang="en-US" sz="1100" dirty="0">
                          <a:latin typeface="Arial" panose="020B0604020202020204" pitchFamily="34" charset="0"/>
                          <a:cs typeface="Arial" panose="020B0604020202020204" pitchFamily="34" charset="0"/>
                        </a:rPr>
                        <a:t>DG3 (Feb 2020)</a:t>
                      </a:r>
                    </a:p>
                  </a:txBody>
                  <a:tcPr/>
                </a:tc>
                <a:extLst>
                  <a:ext uri="{0D108BD9-81ED-4DB2-BD59-A6C34878D82A}">
                    <a16:rowId xmlns:a16="http://schemas.microsoft.com/office/drawing/2014/main" val="533492965"/>
                  </a:ext>
                </a:extLst>
              </a:tr>
            </a:tbl>
          </a:graphicData>
        </a:graphic>
      </p:graphicFrame>
    </p:spTree>
    <p:extLst>
      <p:ext uri="{BB962C8B-B14F-4D97-AF65-F5344CB8AC3E}">
        <p14:creationId xmlns:p14="http://schemas.microsoft.com/office/powerpoint/2010/main" val="3469973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19"/>
          <p:cNvGraphicFramePr>
            <a:graphicFrameLocks noGrp="1"/>
          </p:cNvGraphicFramePr>
          <p:nvPr>
            <p:extLst/>
          </p:nvPr>
        </p:nvGraphicFramePr>
        <p:xfrm>
          <a:off x="217221" y="4485738"/>
          <a:ext cx="8752193" cy="2038015"/>
        </p:xfrm>
        <a:graphic>
          <a:graphicData uri="http://schemas.openxmlformats.org/drawingml/2006/table">
            <a:tbl>
              <a:tblPr firstRow="1" bandRow="1">
                <a:tableStyleId>{5C22544A-7EE6-4342-B048-85BDC9FD1C3A}</a:tableStyleId>
              </a:tblPr>
              <a:tblGrid>
                <a:gridCol w="8752193">
                  <a:extLst>
                    <a:ext uri="{9D8B030D-6E8A-4147-A177-3AD203B41FA5}">
                      <a16:colId xmlns:a16="http://schemas.microsoft.com/office/drawing/2014/main" val="20001"/>
                    </a:ext>
                  </a:extLst>
                </a:gridCol>
              </a:tblGrid>
              <a:tr h="336009">
                <a:tc>
                  <a:txBody>
                    <a:bodyPr/>
                    <a:lstStyle/>
                    <a:p>
                      <a:pPr marL="0" marR="0" lvl="0" indent="0" algn="ctr" defTabSz="914400" rtl="0" eaLnBrk="1" fontAlgn="b" latinLnBrk="0" hangingPunct="1">
                        <a:lnSpc>
                          <a:spcPct val="115000"/>
                        </a:lnSpc>
                        <a:spcBef>
                          <a:spcPts val="0"/>
                        </a:spcBef>
                        <a:spcAft>
                          <a:spcPts val="0"/>
                        </a:spcAft>
                        <a:buClrTx/>
                        <a:buSzTx/>
                        <a:buFont typeface="Arial" panose="020B0604020202020204" pitchFamily="34" charset="0"/>
                        <a:buNone/>
                        <a:tabLst/>
                        <a:defRPr/>
                      </a:pPr>
                      <a:r>
                        <a:rPr lang="en-US" sz="1800" b="1" kern="1200" dirty="0">
                          <a:solidFill>
                            <a:schemeClr val="bg1"/>
                          </a:solidFill>
                          <a:latin typeface="Calibri"/>
                          <a:ea typeface="Times New Roman"/>
                          <a:cs typeface="Arial"/>
                        </a:rPr>
                        <a:t>Overall</a:t>
                      </a:r>
                      <a:r>
                        <a:rPr lang="en-US" sz="1800" b="1" kern="1200" baseline="0" dirty="0">
                          <a:solidFill>
                            <a:schemeClr val="bg1"/>
                          </a:solidFill>
                          <a:latin typeface="Calibri"/>
                          <a:ea typeface="Times New Roman"/>
                          <a:cs typeface="Arial"/>
                        </a:rPr>
                        <a:t> Timeline (All Deployments)</a:t>
                      </a:r>
                      <a:endParaRPr lang="en-US" sz="1800" b="1" kern="1200" dirty="0">
                        <a:solidFill>
                          <a:schemeClr val="bg1"/>
                        </a:solidFill>
                        <a:latin typeface="Calibri"/>
                        <a:ea typeface="Times New Roman"/>
                        <a:cs typeface="Arial"/>
                      </a:endParaRPr>
                    </a:p>
                  </a:txBody>
                  <a:tcPr marL="68580" marR="68580" marT="34290" marB="3429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extLst>
                  <a:ext uri="{0D108BD9-81ED-4DB2-BD59-A6C34878D82A}">
                    <a16:rowId xmlns:a16="http://schemas.microsoft.com/office/drawing/2014/main" val="10000"/>
                  </a:ext>
                </a:extLst>
              </a:tr>
              <a:tr h="170200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00" b="1" kern="1200" dirty="0">
                        <a:solidFill>
                          <a:schemeClr val="dk1"/>
                        </a:solidFill>
                        <a:latin typeface="Arial" panose="020B0604020202020204" pitchFamily="34" charset="0"/>
                        <a:ea typeface="+mn-ea"/>
                        <a:cs typeface="Arial" panose="020B0604020202020204" pitchFamily="34" charset="0"/>
                      </a:endParaRPr>
                    </a:p>
                  </a:txBody>
                  <a:tcPr marL="6858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987784906"/>
                  </a:ext>
                </a:extLst>
              </a:tr>
            </a:tbl>
          </a:graphicData>
        </a:graphic>
      </p:graphicFrame>
      <p:pic>
        <p:nvPicPr>
          <p:cNvPr id="3" name="Picture 2" descr="ctcLink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375" y="171153"/>
            <a:ext cx="1009681" cy="232707"/>
          </a:xfrm>
          <a:prstGeom prst="rect">
            <a:avLst/>
          </a:prstGeom>
        </p:spPr>
      </p:pic>
      <p:graphicFrame>
        <p:nvGraphicFramePr>
          <p:cNvPr id="22" name="Table 21"/>
          <p:cNvGraphicFramePr>
            <a:graphicFrameLocks noGrp="1"/>
          </p:cNvGraphicFramePr>
          <p:nvPr>
            <p:extLst>
              <p:ext uri="{D42A27DB-BD31-4B8C-83A1-F6EECF244321}">
                <p14:modId xmlns:p14="http://schemas.microsoft.com/office/powerpoint/2010/main" val="284257822"/>
              </p:ext>
            </p:extLst>
          </p:nvPr>
        </p:nvGraphicFramePr>
        <p:xfrm>
          <a:off x="4886325" y="504770"/>
          <a:ext cx="4086853" cy="3941059"/>
        </p:xfrm>
        <a:graphic>
          <a:graphicData uri="http://schemas.openxmlformats.org/drawingml/2006/table">
            <a:tbl>
              <a:tblPr firstRow="1" bandRow="1">
                <a:tableStyleId>{5C22544A-7EE6-4342-B048-85BDC9FD1C3A}</a:tableStyleId>
              </a:tblPr>
              <a:tblGrid>
                <a:gridCol w="4086853">
                  <a:extLst>
                    <a:ext uri="{9D8B030D-6E8A-4147-A177-3AD203B41FA5}">
                      <a16:colId xmlns:a16="http://schemas.microsoft.com/office/drawing/2014/main" val="20001"/>
                    </a:ext>
                  </a:extLst>
                </a:gridCol>
              </a:tblGrid>
              <a:tr h="254283">
                <a:tc>
                  <a:txBody>
                    <a:bodyPr/>
                    <a:lstStyle/>
                    <a:p>
                      <a:pPr marL="0" marR="0" lvl="0" indent="0" algn="ctr" defTabSz="914400" rtl="0" eaLnBrk="1" fontAlgn="b" latinLnBrk="0" hangingPunct="1">
                        <a:lnSpc>
                          <a:spcPct val="115000"/>
                        </a:lnSpc>
                        <a:spcBef>
                          <a:spcPts val="0"/>
                        </a:spcBef>
                        <a:spcAft>
                          <a:spcPts val="0"/>
                        </a:spcAft>
                        <a:buClrTx/>
                        <a:buSzTx/>
                        <a:buFont typeface="Arial" panose="020B0604020202020204" pitchFamily="34" charset="0"/>
                        <a:buNone/>
                        <a:tabLst/>
                        <a:defRPr/>
                      </a:pPr>
                      <a:r>
                        <a:rPr lang="en-US" sz="1200" b="1" kern="1200" dirty="0">
                          <a:solidFill>
                            <a:schemeClr val="bg1"/>
                          </a:solidFill>
                          <a:latin typeface="Calibri"/>
                          <a:ea typeface="Times New Roman"/>
                          <a:cs typeface="Arial"/>
                        </a:rPr>
                        <a:t>Executive Summary</a:t>
                      </a: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extLst>
                  <a:ext uri="{0D108BD9-81ED-4DB2-BD59-A6C34878D82A}">
                    <a16:rowId xmlns:a16="http://schemas.microsoft.com/office/drawing/2014/main" val="10000"/>
                  </a:ext>
                </a:extLst>
              </a:tr>
              <a:tr h="3686776">
                <a:tc>
                  <a:txBody>
                    <a:bodyPr/>
                    <a:lstStyle/>
                    <a:p>
                      <a:r>
                        <a:rPr lang="en-US" sz="950" b="0" i="0" kern="1200" dirty="0">
                          <a:solidFill>
                            <a:schemeClr val="dk1"/>
                          </a:solidFill>
                          <a:effectLst/>
                          <a:latin typeface="Arial" panose="020B0604020202020204" pitchFamily="34" charset="0"/>
                          <a:ea typeface="+mn-ea"/>
                          <a:cs typeface="Arial" panose="020B0604020202020204" pitchFamily="34" charset="0"/>
                        </a:rPr>
                        <a:t>The project is tracking per schedule and under budget. Review and definition of scope for each deployment continues due</a:t>
                      </a:r>
                      <a:r>
                        <a:rPr lang="en-US" sz="950" b="0" i="0" kern="1200" baseline="0" dirty="0">
                          <a:solidFill>
                            <a:schemeClr val="dk1"/>
                          </a:solidFill>
                          <a:effectLst/>
                          <a:latin typeface="Arial" panose="020B0604020202020204" pitchFamily="34" charset="0"/>
                          <a:ea typeface="+mn-ea"/>
                          <a:cs typeface="Arial" panose="020B0604020202020204" pitchFamily="34" charset="0"/>
                        </a:rPr>
                        <a:t> to the</a:t>
                      </a:r>
                      <a:r>
                        <a:rPr lang="en-US" sz="950" b="0" i="0" kern="1200" dirty="0">
                          <a:solidFill>
                            <a:schemeClr val="dk1"/>
                          </a:solidFill>
                          <a:effectLst/>
                          <a:latin typeface="Arial" panose="020B0604020202020204" pitchFamily="34" charset="0"/>
                          <a:ea typeface="+mn-ea"/>
                          <a:cs typeface="Arial" panose="020B0604020202020204" pitchFamily="34" charset="0"/>
                        </a:rPr>
                        <a:t> rework of key solutions. Each Deployment</a:t>
                      </a:r>
                      <a:r>
                        <a:rPr lang="en-US" sz="950" b="0" i="0" kern="1200" baseline="0" dirty="0">
                          <a:solidFill>
                            <a:schemeClr val="dk1"/>
                          </a:solidFill>
                          <a:effectLst/>
                          <a:latin typeface="Arial" panose="020B0604020202020204" pitchFamily="34" charset="0"/>
                          <a:ea typeface="+mn-ea"/>
                          <a:cs typeface="Arial" panose="020B0604020202020204" pitchFamily="34" charset="0"/>
                        </a:rPr>
                        <a:t> Group (DG) is now engaged in the project at some level. </a:t>
                      </a:r>
                    </a:p>
                    <a:p>
                      <a:pPr marL="171450" indent="-171450">
                        <a:buFont typeface="Arial" panose="020B0604020202020204" pitchFamily="34" charset="0"/>
                        <a:buChar char="•"/>
                      </a:pPr>
                      <a:r>
                        <a:rPr lang="en-US" sz="950" b="0" i="0" kern="1200" baseline="0" dirty="0">
                          <a:solidFill>
                            <a:schemeClr val="dk1"/>
                          </a:solidFill>
                          <a:effectLst/>
                          <a:latin typeface="Arial" panose="020B0604020202020204" pitchFamily="34" charset="0"/>
                          <a:ea typeface="+mn-ea"/>
                          <a:cs typeface="Arial" panose="020B0604020202020204" pitchFamily="34" charset="0"/>
                        </a:rPr>
                        <a:t>DG</a:t>
                      </a:r>
                      <a:r>
                        <a:rPr lang="en-US" sz="950" b="0" i="0" kern="1200" dirty="0">
                          <a:solidFill>
                            <a:schemeClr val="dk1"/>
                          </a:solidFill>
                          <a:effectLst/>
                          <a:latin typeface="Arial" panose="020B0604020202020204" pitchFamily="34" charset="0"/>
                          <a:ea typeface="+mn-ea"/>
                          <a:cs typeface="Arial" panose="020B0604020202020204" pitchFamily="34" charset="0"/>
                        </a:rPr>
                        <a:t>2 is in the Construct Phase</a:t>
                      </a:r>
                      <a:r>
                        <a:rPr lang="en-US" sz="950" b="0" i="0" kern="1200" baseline="0" dirty="0">
                          <a:solidFill>
                            <a:schemeClr val="dk1"/>
                          </a:solidFill>
                          <a:effectLst/>
                          <a:latin typeface="Arial" panose="020B0604020202020204" pitchFamily="34" charset="0"/>
                          <a:ea typeface="+mn-ea"/>
                          <a:cs typeface="Arial" panose="020B0604020202020204" pitchFamily="34" charset="0"/>
                        </a:rPr>
                        <a:t> and the ctcLink project team is performing DG2 System Integration Testing (SIT) and conversions. Conversations are underway to set go-live dates.</a:t>
                      </a:r>
                    </a:p>
                    <a:p>
                      <a:pPr marL="171450" indent="-171450">
                        <a:buFont typeface="Arial" panose="020B0604020202020204" pitchFamily="34" charset="0"/>
                        <a:buChar char="•"/>
                      </a:pPr>
                      <a:r>
                        <a:rPr lang="en-US" sz="950" b="0" i="0" kern="1200" dirty="0">
                          <a:solidFill>
                            <a:schemeClr val="dk1"/>
                          </a:solidFill>
                          <a:effectLst/>
                          <a:latin typeface="Arial" panose="020B0604020202020204" pitchFamily="34" charset="0"/>
                          <a:ea typeface="+mn-ea"/>
                          <a:cs typeface="Arial" panose="020B0604020202020204" pitchFamily="34" charset="0"/>
                        </a:rPr>
                        <a:t>DG3 is</a:t>
                      </a:r>
                      <a:r>
                        <a:rPr lang="en-US" sz="950" b="0" i="0" kern="1200" baseline="0" dirty="0">
                          <a:solidFill>
                            <a:schemeClr val="dk1"/>
                          </a:solidFill>
                          <a:effectLst/>
                          <a:latin typeface="Arial" panose="020B0604020202020204" pitchFamily="34" charset="0"/>
                          <a:ea typeface="+mn-ea"/>
                          <a:cs typeface="Arial" panose="020B0604020202020204" pitchFamily="34" charset="0"/>
                        </a:rPr>
                        <a:t> </a:t>
                      </a:r>
                      <a:r>
                        <a:rPr lang="en-US" sz="950" b="0" i="0" kern="1200" dirty="0">
                          <a:solidFill>
                            <a:schemeClr val="dk1"/>
                          </a:solidFill>
                          <a:effectLst/>
                          <a:latin typeface="Arial" panose="020B0604020202020204" pitchFamily="34" charset="0"/>
                          <a:ea typeface="+mn-ea"/>
                          <a:cs typeface="Arial" panose="020B0604020202020204" pitchFamily="34" charset="0"/>
                        </a:rPr>
                        <a:t>in the Structure Phase, focused on Business Process Fit/Gap sessions (BPFG) through May.</a:t>
                      </a:r>
                      <a:r>
                        <a:rPr lang="en-US" sz="950" b="0" i="0" kern="1200" baseline="0" dirty="0">
                          <a:solidFill>
                            <a:schemeClr val="dk1"/>
                          </a:solidFill>
                          <a:effectLst/>
                          <a:latin typeface="Arial" panose="020B0604020202020204" pitchFamily="34" charset="0"/>
                          <a:ea typeface="+mn-ea"/>
                          <a:cs typeface="Arial" panose="020B0604020202020204" pitchFamily="34" charset="0"/>
                        </a:rPr>
                        <a:t> </a:t>
                      </a:r>
                    </a:p>
                    <a:p>
                      <a:pPr marL="171450" indent="-171450">
                        <a:buFont typeface="Arial" panose="020B0604020202020204" pitchFamily="34" charset="0"/>
                        <a:buChar char="•"/>
                      </a:pPr>
                      <a:r>
                        <a:rPr lang="en-US" sz="950" b="0" i="0" kern="1200" dirty="0">
                          <a:solidFill>
                            <a:schemeClr val="dk1"/>
                          </a:solidFill>
                          <a:effectLst/>
                          <a:latin typeface="Arial" panose="020B0604020202020204" pitchFamily="34" charset="0"/>
                          <a:ea typeface="+mn-ea"/>
                          <a:cs typeface="Arial" panose="020B0604020202020204" pitchFamily="34" charset="0"/>
                        </a:rPr>
                        <a:t>DG4 is in the Initiation Phase, with most colleges nearing the halfway mark on deliverables. </a:t>
                      </a:r>
                    </a:p>
                    <a:p>
                      <a:pPr marL="171450" indent="-171450">
                        <a:buFont typeface="Arial" panose="020B0604020202020204" pitchFamily="34" charset="0"/>
                        <a:buChar char="•"/>
                      </a:pPr>
                      <a:r>
                        <a:rPr lang="en-US" sz="950" b="0" i="0" kern="1200" dirty="0">
                          <a:solidFill>
                            <a:schemeClr val="dk1"/>
                          </a:solidFill>
                          <a:effectLst/>
                          <a:latin typeface="Arial" panose="020B0604020202020204" pitchFamily="34" charset="0"/>
                          <a:ea typeface="+mn-ea"/>
                          <a:cs typeface="Arial" panose="020B0604020202020204" pitchFamily="34" charset="0"/>
                        </a:rPr>
                        <a:t>DG</a:t>
                      </a:r>
                      <a:r>
                        <a:rPr lang="en-US" sz="950" b="0" i="0" kern="1200" baseline="0" dirty="0">
                          <a:solidFill>
                            <a:schemeClr val="dk1"/>
                          </a:solidFill>
                          <a:effectLst/>
                          <a:latin typeface="Arial" panose="020B0604020202020204" pitchFamily="34" charset="0"/>
                          <a:ea typeface="+mn-ea"/>
                          <a:cs typeface="Arial" panose="020B0604020202020204" pitchFamily="34" charset="0"/>
                        </a:rPr>
                        <a:t>5 colleges have begun Initiation Phase and are learning the public status reporting process. DG5’s first report is included in this status update. </a:t>
                      </a:r>
                    </a:p>
                    <a:p>
                      <a:pPr marL="171450" indent="-171450">
                        <a:buFont typeface="Arial" panose="020B0604020202020204" pitchFamily="34" charset="0"/>
                        <a:buChar char="•"/>
                      </a:pPr>
                      <a:r>
                        <a:rPr lang="en-US" sz="950" b="0" i="0" kern="1200" baseline="0" dirty="0">
                          <a:solidFill>
                            <a:schemeClr val="dk1"/>
                          </a:solidFill>
                          <a:effectLst/>
                          <a:latin typeface="Arial" panose="020B0604020202020204" pitchFamily="34" charset="0"/>
                          <a:ea typeface="+mn-ea"/>
                          <a:cs typeface="Arial" panose="020B0604020202020204" pitchFamily="34" charset="0"/>
                        </a:rPr>
                        <a:t>DG6 will soon begin initiation phase and reporting process.</a:t>
                      </a:r>
                    </a:p>
                    <a:p>
                      <a:pPr marL="0" indent="0">
                        <a:buFont typeface="Arial" panose="020B0604020202020204" pitchFamily="34" charset="0"/>
                        <a:buNone/>
                      </a:pPr>
                      <a:endParaRPr lang="en-US" sz="950" b="0" i="0" kern="1200" baseline="0" dirty="0">
                        <a:solidFill>
                          <a:schemeClr val="dk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r>
                        <a:rPr lang="en-US" sz="950" b="0" i="0" kern="1200" baseline="0" dirty="0">
                          <a:solidFill>
                            <a:schemeClr val="dk1"/>
                          </a:solidFill>
                          <a:effectLst/>
                          <a:latin typeface="Arial" panose="020B0604020202020204" pitchFamily="34" charset="0"/>
                          <a:ea typeface="+mn-ea"/>
                          <a:cs typeface="Arial" panose="020B0604020202020204" pitchFamily="34" charset="0"/>
                        </a:rPr>
                        <a:t>The spring 2019 Project Managers Summit will be held at Wenatchee Valley College, with May 6-7 focused on overall Implementation Phase activities for all colleges and May 8 focused on the Initiation Phase for DG5 and DG6.</a:t>
                      </a:r>
                    </a:p>
                    <a:p>
                      <a:pPr marL="0" indent="0">
                        <a:buFont typeface="Arial" panose="020B0604020202020204" pitchFamily="34" charset="0"/>
                        <a:buNone/>
                      </a:pPr>
                      <a:br>
                        <a:rPr lang="en-US" sz="950" b="0" i="0" kern="1200" baseline="0" dirty="0">
                          <a:solidFill>
                            <a:schemeClr val="dk1"/>
                          </a:solidFill>
                          <a:effectLst/>
                          <a:latin typeface="Arial" panose="020B0604020202020204" pitchFamily="34" charset="0"/>
                          <a:ea typeface="+mn-ea"/>
                          <a:cs typeface="Arial" panose="020B0604020202020204" pitchFamily="34" charset="0"/>
                        </a:rPr>
                      </a:br>
                      <a:r>
                        <a:rPr lang="en-US" sz="950" b="0" i="0" kern="1200" dirty="0">
                          <a:solidFill>
                            <a:schemeClr val="dk1"/>
                          </a:solidFill>
                          <a:effectLst/>
                          <a:latin typeface="Arial" panose="020B0604020202020204" pitchFamily="34" charset="0"/>
                          <a:ea typeface="+mn-ea"/>
                          <a:cs typeface="Arial" panose="020B0604020202020204" pitchFamily="34" charset="0"/>
                        </a:rPr>
                        <a:t>Contract negotiations are underway for a new Continuing Education solution</a:t>
                      </a:r>
                      <a:r>
                        <a:rPr lang="en-US" sz="950" b="0" i="0" kern="1200" baseline="0" dirty="0">
                          <a:solidFill>
                            <a:schemeClr val="dk1"/>
                          </a:solidFill>
                          <a:effectLst/>
                          <a:latin typeface="Arial" panose="020B0604020202020204" pitchFamily="34" charset="0"/>
                          <a:ea typeface="+mn-ea"/>
                          <a:cs typeface="Arial" panose="020B0604020202020204" pitchFamily="34" charset="0"/>
                        </a:rPr>
                        <a:t>. The</a:t>
                      </a:r>
                      <a:r>
                        <a:rPr lang="en-US" sz="950" b="0" i="0" kern="1200" dirty="0">
                          <a:solidFill>
                            <a:schemeClr val="dk1"/>
                          </a:solidFill>
                          <a:effectLst/>
                          <a:latin typeface="Arial" panose="020B0604020202020204" pitchFamily="34" charset="0"/>
                          <a:ea typeface="+mn-ea"/>
                          <a:cs typeface="Arial" panose="020B0604020202020204" pitchFamily="34" charset="0"/>
                        </a:rPr>
                        <a:t> Online Admissions Application (OAA) work group is actively pursuing an OAA replacement. The Budget Planning Tool work group is reviewing and finalizing business and technical requirements.</a:t>
                      </a:r>
                      <a:endParaRPr lang="en-US" sz="950" dirty="0">
                        <a:effectLst/>
                        <a:latin typeface="Arial" panose="020B0604020202020204" pitchFamily="34" charset="0"/>
                        <a:ea typeface="Calibri" panose="020F0502020204030204" pitchFamily="34" charset="0"/>
                        <a:cs typeface="Arial" panose="020B0604020202020204" pitchFamily="34" charset="0"/>
                      </a:endParaRPr>
                    </a:p>
                  </a:txBody>
                  <a:tcPr marL="6858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987784906"/>
                  </a:ext>
                </a:extLst>
              </a:tr>
            </a:tbl>
          </a:graphicData>
        </a:graphic>
      </p:graphicFrame>
      <p:sp>
        <p:nvSpPr>
          <p:cNvPr id="28" name="TextBox 27"/>
          <p:cNvSpPr txBox="1"/>
          <p:nvPr/>
        </p:nvSpPr>
        <p:spPr>
          <a:xfrm>
            <a:off x="217221" y="67343"/>
            <a:ext cx="8759952" cy="410882"/>
          </a:xfrm>
          <a:prstGeom prst="rect">
            <a:avLst/>
          </a:prstGeom>
          <a:solidFill>
            <a:srgbClr val="0071CE"/>
          </a:solidFill>
        </p:spPr>
        <p:txBody>
          <a:bodyPr wrap="square" rtlCol="0">
            <a:spAutoFit/>
          </a:bodyPr>
          <a:lstStyle/>
          <a:p>
            <a:pPr marL="0" marR="0" lvl="0" indent="0" algn="ctr" defTabSz="457200" rtl="0" eaLnBrk="1" fontAlgn="b" latinLnBrk="0" hangingPunct="1">
              <a:lnSpc>
                <a:spcPct val="115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	Project Status – April 1 to 12, 2019 </a:t>
            </a:r>
            <a:r>
              <a:rPr kumimoji="0" lang="en-US" sz="900" b="1" i="0" u="none" strike="noStrike" kern="1200" cap="none" spc="0" normalizeH="0" baseline="0" noProof="0" dirty="0">
                <a:ln>
                  <a:noFill/>
                </a:ln>
                <a:solidFill>
                  <a:prstClr val="white"/>
                </a:solidFill>
                <a:effectLst/>
                <a:uLnTx/>
                <a:uFillTx/>
                <a:latin typeface="Calibri"/>
                <a:ea typeface="Calibri"/>
                <a:cs typeface="Times New Roman"/>
              </a:rPr>
              <a:t>	</a:t>
            </a:r>
          </a:p>
        </p:txBody>
      </p:sp>
      <p:pic>
        <p:nvPicPr>
          <p:cNvPr id="30" name="Picture 29" descr="ctcLink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3574" y="182265"/>
            <a:ext cx="913251" cy="210482"/>
          </a:xfrm>
          <a:prstGeom prst="rect">
            <a:avLst/>
          </a:prstGeom>
        </p:spPr>
      </p:pic>
      <p:sp>
        <p:nvSpPr>
          <p:cNvPr id="6" name="Slide Number Placeholder 5"/>
          <p:cNvSpPr>
            <a:spLocks noGrp="1"/>
          </p:cNvSpPr>
          <p:nvPr>
            <p:ph type="sldNum" sz="quarter" idx="12"/>
          </p:nvPr>
        </p:nvSpPr>
        <p:spPr>
          <a:xfrm>
            <a:off x="8479307" y="6619334"/>
            <a:ext cx="502919" cy="165416"/>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13" name="Picture 12">
            <a:extLst>
              <a:ext uri="{FF2B5EF4-FFF2-40B4-BE49-F238E27FC236}">
                <a16:creationId xmlns:a16="http://schemas.microsoft.com/office/drawing/2014/main" id="{E7D9E921-FF7C-4CD2-93D4-D994F2CE3FA1}"/>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752272" y="6525859"/>
            <a:ext cx="5495925" cy="304800"/>
          </a:xfrm>
          <a:prstGeom prst="rect">
            <a:avLst/>
          </a:prstGeom>
        </p:spPr>
      </p:pic>
      <p:graphicFrame>
        <p:nvGraphicFramePr>
          <p:cNvPr id="18" name="Table 17">
            <a:extLst>
              <a:ext uri="{FF2B5EF4-FFF2-40B4-BE49-F238E27FC236}">
                <a16:creationId xmlns:a16="http://schemas.microsoft.com/office/drawing/2014/main" id="{B52D3497-9D87-4471-B5D1-8BD00DA9B184}"/>
              </a:ext>
            </a:extLst>
          </p:cNvPr>
          <p:cNvGraphicFramePr>
            <a:graphicFrameLocks noGrp="1"/>
          </p:cNvGraphicFramePr>
          <p:nvPr>
            <p:extLst/>
          </p:nvPr>
        </p:nvGraphicFramePr>
        <p:xfrm>
          <a:off x="217221" y="504763"/>
          <a:ext cx="4610099" cy="2350462"/>
        </p:xfrm>
        <a:graphic>
          <a:graphicData uri="http://schemas.openxmlformats.org/drawingml/2006/table">
            <a:tbl>
              <a:tblPr firstRow="1" firstCol="1" bandRow="1">
                <a:tableStyleId>{7DF18680-E054-41AD-8BC1-D1AEF772440D}</a:tableStyleId>
              </a:tblPr>
              <a:tblGrid>
                <a:gridCol w="565450">
                  <a:extLst>
                    <a:ext uri="{9D8B030D-6E8A-4147-A177-3AD203B41FA5}">
                      <a16:colId xmlns:a16="http://schemas.microsoft.com/office/drawing/2014/main" val="4256378281"/>
                    </a:ext>
                  </a:extLst>
                </a:gridCol>
                <a:gridCol w="413108">
                  <a:extLst>
                    <a:ext uri="{9D8B030D-6E8A-4147-A177-3AD203B41FA5}">
                      <a16:colId xmlns:a16="http://schemas.microsoft.com/office/drawing/2014/main" val="2738277735"/>
                    </a:ext>
                  </a:extLst>
                </a:gridCol>
                <a:gridCol w="3631541">
                  <a:extLst>
                    <a:ext uri="{9D8B030D-6E8A-4147-A177-3AD203B41FA5}">
                      <a16:colId xmlns:a16="http://schemas.microsoft.com/office/drawing/2014/main" val="3563296345"/>
                    </a:ext>
                  </a:extLst>
                </a:gridCol>
              </a:tblGrid>
              <a:tr h="257292">
                <a:tc gridSpan="3">
                  <a:txBody>
                    <a:bodyPr/>
                    <a:lstStyle/>
                    <a:p>
                      <a:pPr algn="l" fontAlgn="b"/>
                      <a:r>
                        <a:rPr lang="en-US" sz="1200" b="1" i="0" u="none" strike="noStrike" dirty="0">
                          <a:solidFill>
                            <a:schemeClr val="bg1"/>
                          </a:solidFill>
                          <a:effectLst/>
                          <a:latin typeface="Calibri" panose="020F0502020204030204" pitchFamily="34" charset="0"/>
                        </a:rPr>
                        <a:t>Overall Project </a:t>
                      </a:r>
                      <a:r>
                        <a:rPr lang="en-US" sz="1200" b="1" i="0" u="none" strike="noStrike" baseline="0" dirty="0">
                          <a:solidFill>
                            <a:schemeClr val="bg1"/>
                          </a:solidFill>
                          <a:effectLst/>
                          <a:latin typeface="Calibri" panose="020F0502020204030204" pitchFamily="34" charset="0"/>
                        </a:rPr>
                        <a:t>Status Summary</a:t>
                      </a:r>
                      <a:endParaRPr lang="en-US" sz="1200" b="1" i="0" u="none" strike="noStrike" dirty="0">
                        <a:solidFill>
                          <a:srgbClr val="FFFF00"/>
                        </a:solidFill>
                        <a:effectLst/>
                        <a:latin typeface="Calibri" panose="020F050202020403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1CE"/>
                    </a:solidFill>
                  </a:tcPr>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7362702"/>
                  </a:ext>
                </a:extLst>
              </a:tr>
              <a:tr h="197471">
                <a:tc>
                  <a:txBody>
                    <a:bodyPr/>
                    <a:lstStyle/>
                    <a:p>
                      <a:pPr algn="ctr" fontAlgn="b"/>
                      <a:r>
                        <a:rPr lang="en-US" sz="800" b="1" i="0" u="none" strike="noStrike" dirty="0">
                          <a:solidFill>
                            <a:srgbClr val="000000"/>
                          </a:solidFill>
                          <a:effectLst/>
                          <a:latin typeface="Arial" panose="020B0604020202020204" pitchFamily="34" charset="0"/>
                          <a:cs typeface="Arial" panose="020B0604020202020204" pitchFamily="34" charset="0"/>
                        </a:rPr>
                        <a:t>Category</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lumMod val="85000"/>
                      </a:schemeClr>
                    </a:solidFill>
                  </a:tcPr>
                </a:tc>
                <a:tc>
                  <a:txBody>
                    <a:bodyPr/>
                    <a:lstStyle/>
                    <a:p>
                      <a:pPr algn="ctr" fontAlgn="b"/>
                      <a:r>
                        <a:rPr lang="en-US" sz="800" b="1" u="none" strike="noStrike" dirty="0">
                          <a:effectLst/>
                          <a:latin typeface="Arial" panose="020B0604020202020204" pitchFamily="34" charset="0"/>
                          <a:cs typeface="Arial" panose="020B0604020202020204" pitchFamily="34" charset="0"/>
                        </a:rPr>
                        <a:t>Status</a:t>
                      </a:r>
                      <a:endParaRPr lang="en-US" sz="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lumMod val="85000"/>
                      </a:schemeClr>
                    </a:solidFill>
                  </a:tcPr>
                </a:tc>
                <a:tc>
                  <a:txBody>
                    <a:bodyPr/>
                    <a:lstStyle/>
                    <a:p>
                      <a:pPr marL="0" indent="60325" algn="l" fontAlgn="b"/>
                      <a:r>
                        <a:rPr lang="en-US" sz="800" b="1" u="none" strike="noStrike" dirty="0">
                          <a:effectLst/>
                          <a:latin typeface="Arial" panose="020B0604020202020204" pitchFamily="34" charset="0"/>
                          <a:cs typeface="Arial" panose="020B0604020202020204" pitchFamily="34" charset="0"/>
                        </a:rPr>
                        <a:t>Comments</a:t>
                      </a:r>
                      <a:endParaRPr lang="en-US" sz="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7029073"/>
                  </a:ext>
                </a:extLst>
              </a:tr>
              <a:tr h="454464">
                <a:tc>
                  <a:txBody>
                    <a:bodyPr/>
                    <a:lstStyle/>
                    <a:p>
                      <a:pPr algn="ctr" fontAlgn="b"/>
                      <a:r>
                        <a:rPr lang="en-US" sz="900" u="none" strike="noStrike" dirty="0">
                          <a:solidFill>
                            <a:schemeClr val="tx1"/>
                          </a:solidFill>
                          <a:effectLst/>
                          <a:latin typeface="Arial" panose="020B0604020202020204" pitchFamily="34" charset="0"/>
                          <a:cs typeface="Arial" panose="020B0604020202020204" pitchFamily="34" charset="0"/>
                        </a:rPr>
                        <a:t>Overall</a:t>
                      </a:r>
                      <a:endParaRPr lang="en-US" sz="9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solidFill>
                  </a:tcPr>
                </a:tc>
                <a:tc>
                  <a:txBody>
                    <a:bodyPr/>
                    <a:lstStyle/>
                    <a:p>
                      <a:pPr algn="ctr" fontAlgn="ctr"/>
                      <a:r>
                        <a:rPr lang="en-US" sz="900" b="1" i="0" u="none" strike="noStrike" dirty="0">
                          <a:solidFill>
                            <a:schemeClr val="tx1"/>
                          </a:solidFill>
                          <a:effectLst/>
                          <a:latin typeface="Arial" panose="020B0604020202020204" pitchFamily="34" charset="0"/>
                          <a:cs typeface="Arial" panose="020B0604020202020204" pitchFamily="34" charset="0"/>
                        </a:rPr>
                        <a:t>Y</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latin typeface="Arial" panose="020B0604020202020204" pitchFamily="34" charset="0"/>
                          <a:cs typeface="Arial" panose="020B0604020202020204" pitchFamily="34" charset="0"/>
                        </a:rPr>
                        <a:t>Program is on track, per timeline, scope and budget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latin typeface="Arial" panose="020B0604020202020204" pitchFamily="34" charset="0"/>
                          <a:cs typeface="Arial" panose="020B0604020202020204" pitchFamily="34" charset="0"/>
                        </a:rPr>
                        <a:t>DG2 Training content</a:t>
                      </a:r>
                      <a:r>
                        <a:rPr lang="en-US" sz="900" baseline="0" dirty="0">
                          <a:latin typeface="Arial" panose="020B0604020202020204" pitchFamily="34" charset="0"/>
                          <a:cs typeface="Arial" panose="020B0604020202020204" pitchFamily="34" charset="0"/>
                        </a:rPr>
                        <a:t> development and UAT framework making good progress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a:latin typeface="Arial" panose="020B0604020202020204" pitchFamily="34" charset="0"/>
                          <a:cs typeface="Arial" panose="020B0604020202020204" pitchFamily="34" charset="0"/>
                        </a:rPr>
                        <a:t>Security Mapping activities impacting UAT</a:t>
                      </a:r>
                      <a:endParaRPr lang="en-US" sz="900" dirty="0">
                        <a:latin typeface="Arial" panose="020B0604020202020204" pitchFamily="34" charset="0"/>
                        <a:cs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3624436"/>
                  </a:ext>
                </a:extLst>
              </a:tr>
              <a:tr h="454232">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Schedule</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tx1"/>
                          </a:solidFill>
                          <a:effectLst/>
                          <a:latin typeface="Arial" panose="020B0604020202020204" pitchFamily="34" charset="0"/>
                          <a:cs typeface="Arial" panose="020B0604020202020204" pitchFamily="34" charset="0"/>
                        </a:rPr>
                        <a:t>Y</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latin typeface="Arial" panose="020B0604020202020204" pitchFamily="34" charset="0"/>
                          <a:cs typeface="Arial" panose="020B0604020202020204" pitchFamily="34" charset="0"/>
                        </a:rPr>
                        <a:t>Monitoring scope and timing of Budgeting Tool, Continuing Education, Online Admissions Application, Physical Assets and OBIA implementations </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30709132"/>
                  </a:ext>
                </a:extLst>
              </a:tr>
              <a:tr h="453225">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Scope</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tx1"/>
                          </a:solidFill>
                          <a:effectLst/>
                          <a:latin typeface="Arial" panose="020B0604020202020204" pitchFamily="34" charset="0"/>
                          <a:cs typeface="Arial" panose="020B0604020202020204" pitchFamily="34" charset="0"/>
                        </a:rPr>
                        <a:t>Y</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latin typeface="Arial" panose="020B0604020202020204" pitchFamily="34" charset="0"/>
                          <a:cs typeface="Arial" panose="020B0604020202020204" pitchFamily="34" charset="0"/>
                        </a:rPr>
                        <a:t>Requirements Traceability Matrix (RTM) needs to be updated</a:t>
                      </a:r>
                      <a:r>
                        <a:rPr lang="en-US" sz="900" baseline="0" dirty="0">
                          <a:latin typeface="Arial" panose="020B0604020202020204" pitchFamily="34" charset="0"/>
                          <a:cs typeface="Arial" panose="020B0604020202020204" pitchFamily="34" charset="0"/>
                        </a:rPr>
                        <a:t> to validate original RFP requirements have been implemented, tested, and end users trained on the processes and functionality</a:t>
                      </a:r>
                      <a:endParaRPr lang="en-US" sz="900" dirty="0">
                        <a:latin typeface="Arial" panose="020B0604020202020204" pitchFamily="34" charset="0"/>
                        <a:cs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8542918"/>
                  </a:ext>
                </a:extLst>
              </a:tr>
              <a:tr h="430077">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Budget</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solidFill>
                  </a:tcPr>
                </a:tc>
                <a:tc>
                  <a:txBody>
                    <a:bodyPr/>
                    <a:lstStyle/>
                    <a:p>
                      <a:pPr algn="ctr" fontAlgn="ctr"/>
                      <a:r>
                        <a:rPr lang="en-US" sz="900" b="1" i="0" u="none" strike="noStrike" dirty="0">
                          <a:solidFill>
                            <a:schemeClr val="bg1"/>
                          </a:solidFill>
                          <a:effectLst/>
                          <a:latin typeface="Arial" panose="020B0604020202020204" pitchFamily="34" charset="0"/>
                          <a:cs typeface="Arial" panose="020B0604020202020204" pitchFamily="34" charset="0"/>
                        </a:rPr>
                        <a:t>G</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900" dirty="0">
                          <a:latin typeface="Arial" panose="020B0604020202020204" pitchFamily="34" charset="0"/>
                          <a:cs typeface="Arial" panose="020B0604020202020204" pitchFamily="34" charset="0"/>
                        </a:rPr>
                        <a:t>Currently tracking under budget</a:t>
                      </a: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900" dirty="0">
                          <a:latin typeface="Arial" panose="020B0604020202020204" pitchFamily="34" charset="0"/>
                          <a:cs typeface="Arial" panose="020B0604020202020204" pitchFamily="34" charset="0"/>
                        </a:rPr>
                        <a:t>New Technology Plan approved as well as Stage Gate</a:t>
                      </a:r>
                      <a:r>
                        <a:rPr lang="en-US" sz="900" baseline="0" dirty="0">
                          <a:latin typeface="Arial" panose="020B0604020202020204" pitchFamily="34" charset="0"/>
                          <a:cs typeface="Arial" panose="020B0604020202020204" pitchFamily="34" charset="0"/>
                        </a:rPr>
                        <a:t> #3 for OFM/OCIO Technology Pool funding</a:t>
                      </a:r>
                      <a:endParaRPr lang="en-US" sz="900" dirty="0">
                        <a:latin typeface="Arial" panose="020B0604020202020204" pitchFamily="34" charset="0"/>
                        <a:cs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60607611"/>
                  </a:ext>
                </a:extLst>
              </a:tr>
            </a:tbl>
          </a:graphicData>
        </a:graphic>
      </p:graphicFrame>
      <p:sp>
        <p:nvSpPr>
          <p:cNvPr id="14" name="TextBox 18">
            <a:extLst>
              <a:ext uri="{FF2B5EF4-FFF2-40B4-BE49-F238E27FC236}">
                <a16:creationId xmlns:a16="http://schemas.microsoft.com/office/drawing/2014/main" id="{57553D03-A2F2-4B21-9EE5-4C9E2B97A38C}"/>
              </a:ext>
            </a:extLst>
          </p:cNvPr>
          <p:cNvSpPr txBox="1"/>
          <p:nvPr/>
        </p:nvSpPr>
        <p:spPr>
          <a:xfrm>
            <a:off x="3759213" y="3907443"/>
            <a:ext cx="919028" cy="369332"/>
          </a:xfrm>
          <a:prstGeom prst="rect">
            <a:avLst/>
          </a:prstGeom>
          <a:solidFill>
            <a:schemeClr val="tx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00"/>
                </a:solidFill>
                <a:effectLst/>
                <a:uLnTx/>
                <a:uFillTx/>
                <a:latin typeface="Calibri"/>
                <a:ea typeface="+mn-ea"/>
                <a:cs typeface="+mn-cs"/>
              </a:rPr>
              <a:t>Christy</a:t>
            </a:r>
          </a:p>
        </p:txBody>
      </p:sp>
      <p:pic>
        <p:nvPicPr>
          <p:cNvPr id="2" name="Picture 1">
            <a:extLst>
              <a:ext uri="{FF2B5EF4-FFF2-40B4-BE49-F238E27FC236}">
                <a16:creationId xmlns:a16="http://schemas.microsoft.com/office/drawing/2014/main" id="{5DB8DA9A-DC17-4138-BA7F-DC6149A90E55}"/>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252511" y="4785076"/>
            <a:ext cx="8681612" cy="1801539"/>
          </a:xfrm>
          <a:prstGeom prst="rect">
            <a:avLst/>
          </a:prstGeom>
        </p:spPr>
      </p:pic>
      <p:graphicFrame>
        <p:nvGraphicFramePr>
          <p:cNvPr id="17" name="Table 16">
            <a:extLst>
              <a:ext uri="{FF2B5EF4-FFF2-40B4-BE49-F238E27FC236}">
                <a16:creationId xmlns:a16="http://schemas.microsoft.com/office/drawing/2014/main" id="{3E66F538-FAFC-4B24-885A-020F299C640F}"/>
              </a:ext>
            </a:extLst>
          </p:cNvPr>
          <p:cNvGraphicFramePr>
            <a:graphicFrameLocks noGrp="1"/>
          </p:cNvGraphicFramePr>
          <p:nvPr>
            <p:extLst>
              <p:ext uri="{D42A27DB-BD31-4B8C-83A1-F6EECF244321}">
                <p14:modId xmlns:p14="http://schemas.microsoft.com/office/powerpoint/2010/main" val="3665209813"/>
              </p:ext>
            </p:extLst>
          </p:nvPr>
        </p:nvGraphicFramePr>
        <p:xfrm>
          <a:off x="217222" y="2897768"/>
          <a:ext cx="4610098" cy="1544273"/>
        </p:xfrm>
        <a:graphic>
          <a:graphicData uri="http://schemas.openxmlformats.org/drawingml/2006/table">
            <a:tbl>
              <a:tblPr firstRow="1" firstCol="1" bandRow="1">
                <a:tableStyleId>{7DF18680-E054-41AD-8BC1-D1AEF772440D}</a:tableStyleId>
              </a:tblPr>
              <a:tblGrid>
                <a:gridCol w="564389">
                  <a:extLst>
                    <a:ext uri="{9D8B030D-6E8A-4147-A177-3AD203B41FA5}">
                      <a16:colId xmlns:a16="http://schemas.microsoft.com/office/drawing/2014/main" val="4256378281"/>
                    </a:ext>
                  </a:extLst>
                </a:gridCol>
                <a:gridCol w="412333">
                  <a:extLst>
                    <a:ext uri="{9D8B030D-6E8A-4147-A177-3AD203B41FA5}">
                      <a16:colId xmlns:a16="http://schemas.microsoft.com/office/drawing/2014/main" val="2738277735"/>
                    </a:ext>
                  </a:extLst>
                </a:gridCol>
                <a:gridCol w="3633376">
                  <a:extLst>
                    <a:ext uri="{9D8B030D-6E8A-4147-A177-3AD203B41FA5}">
                      <a16:colId xmlns:a16="http://schemas.microsoft.com/office/drawing/2014/main" val="3563296345"/>
                    </a:ext>
                  </a:extLst>
                </a:gridCol>
              </a:tblGrid>
              <a:tr h="187972">
                <a:tc gridSpan="3">
                  <a:txBody>
                    <a:bodyPr/>
                    <a:lstStyle/>
                    <a:p>
                      <a:pPr algn="l" fontAlgn="b"/>
                      <a:r>
                        <a:rPr lang="en-US" sz="1200" b="1" i="0" u="none" strike="noStrike" dirty="0">
                          <a:solidFill>
                            <a:schemeClr val="bg1"/>
                          </a:solidFill>
                          <a:effectLst/>
                          <a:latin typeface="Calibri" panose="020F0502020204030204" pitchFamily="34" charset="0"/>
                        </a:rPr>
                        <a:t>Overall</a:t>
                      </a:r>
                      <a:r>
                        <a:rPr lang="en-US" sz="1200" b="1" i="0" u="none" strike="noStrike" baseline="0" dirty="0">
                          <a:solidFill>
                            <a:schemeClr val="bg1"/>
                          </a:solidFill>
                          <a:effectLst/>
                          <a:latin typeface="Calibri" panose="020F0502020204030204" pitchFamily="34" charset="0"/>
                        </a:rPr>
                        <a:t> Status Summary per Deployment Group </a:t>
                      </a:r>
                      <a:endParaRPr lang="en-US" sz="1200" b="1" i="0" u="none" strike="noStrike" dirty="0">
                        <a:solidFill>
                          <a:srgbClr val="FFFF00"/>
                        </a:solidFill>
                        <a:effectLst/>
                        <a:latin typeface="Calibri" panose="020F050202020403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1CE"/>
                    </a:solidFill>
                  </a:tcPr>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7362702"/>
                  </a:ext>
                </a:extLst>
              </a:tr>
              <a:tr h="128417">
                <a:tc>
                  <a:txBody>
                    <a:bodyPr/>
                    <a:lstStyle/>
                    <a:p>
                      <a:pPr algn="ctr" fontAlgn="b"/>
                      <a:r>
                        <a:rPr lang="en-US" sz="800" b="1" i="0" u="none" strike="noStrike" dirty="0">
                          <a:solidFill>
                            <a:srgbClr val="000000"/>
                          </a:solidFill>
                          <a:effectLst/>
                          <a:latin typeface="Arial" panose="020B0604020202020204" pitchFamily="34" charset="0"/>
                          <a:cs typeface="Arial" panose="020B0604020202020204" pitchFamily="34" charset="0"/>
                        </a:rPr>
                        <a:t>DG#</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lumMod val="85000"/>
                      </a:schemeClr>
                    </a:solidFill>
                  </a:tcPr>
                </a:tc>
                <a:tc>
                  <a:txBody>
                    <a:bodyPr/>
                    <a:lstStyle/>
                    <a:p>
                      <a:pPr algn="ctr" fontAlgn="b"/>
                      <a:r>
                        <a:rPr lang="en-US" sz="800" b="1" u="none" strike="noStrike" dirty="0">
                          <a:effectLst/>
                          <a:latin typeface="Arial" panose="020B0604020202020204" pitchFamily="34" charset="0"/>
                          <a:cs typeface="Arial" panose="020B0604020202020204" pitchFamily="34" charset="0"/>
                        </a:rPr>
                        <a:t>Status</a:t>
                      </a:r>
                      <a:endParaRPr lang="en-US" sz="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lumMod val="85000"/>
                      </a:schemeClr>
                    </a:solidFill>
                  </a:tcPr>
                </a:tc>
                <a:tc>
                  <a:txBody>
                    <a:bodyPr/>
                    <a:lstStyle/>
                    <a:p>
                      <a:pPr marL="0" indent="60325" algn="l" fontAlgn="b"/>
                      <a:r>
                        <a:rPr lang="en-US" sz="800" b="1" u="none" strike="noStrike" dirty="0">
                          <a:effectLst/>
                          <a:latin typeface="Arial" panose="020B0604020202020204" pitchFamily="34" charset="0"/>
                          <a:cs typeface="Arial" panose="020B0604020202020204" pitchFamily="34" charset="0"/>
                        </a:rPr>
                        <a:t>Comments</a:t>
                      </a:r>
                      <a:endParaRPr lang="en-US" sz="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7029073"/>
                  </a:ext>
                </a:extLst>
              </a:tr>
              <a:tr h="321303">
                <a:tc>
                  <a:txBody>
                    <a:bodyPr/>
                    <a:lstStyle/>
                    <a:p>
                      <a:pPr algn="ctr" fontAlgn="b"/>
                      <a:r>
                        <a:rPr lang="en-US" sz="900" u="none" strike="noStrike" dirty="0">
                          <a:solidFill>
                            <a:schemeClr val="tx1"/>
                          </a:solidFill>
                          <a:effectLst/>
                          <a:latin typeface="Arial" panose="020B0604020202020204" pitchFamily="34" charset="0"/>
                          <a:cs typeface="Arial" panose="020B0604020202020204" pitchFamily="34" charset="0"/>
                        </a:rPr>
                        <a:t>DG2</a:t>
                      </a:r>
                      <a:endParaRPr lang="en-US" sz="9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solidFill>
                  </a:tcPr>
                </a:tc>
                <a:tc>
                  <a:txBody>
                    <a:bodyPr/>
                    <a:lstStyle/>
                    <a:p>
                      <a:pPr algn="ctr" fontAlgn="ctr"/>
                      <a:r>
                        <a:rPr lang="en-US" sz="900" b="1" i="0" u="none" strike="noStrike" dirty="0">
                          <a:solidFill>
                            <a:schemeClr val="tx1"/>
                          </a:solidFill>
                          <a:effectLst/>
                          <a:latin typeface="Arial" panose="020B0604020202020204" pitchFamily="34" charset="0"/>
                          <a:cs typeface="Arial" panose="020B0604020202020204" pitchFamily="34" charset="0"/>
                        </a:rPr>
                        <a:t>Y</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230188" marR="0" lvl="0" indent="-171450"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900" b="0" i="0" u="none" strike="noStrike" kern="1200" baseline="0" dirty="0">
                          <a:solidFill>
                            <a:srgbClr val="000000"/>
                          </a:solidFill>
                          <a:effectLst/>
                          <a:latin typeface="Arial" panose="020B0604020202020204" pitchFamily="34" charset="0"/>
                          <a:ea typeface="+mn-ea"/>
                          <a:cs typeface="Arial" panose="020B0604020202020204" pitchFamily="34" charset="0"/>
                        </a:rPr>
                        <a:t>Significant progress with Training content and UAT Framework</a:t>
                      </a:r>
                    </a:p>
                    <a:p>
                      <a:pPr marL="230188" marR="0" lvl="0" indent="-171450"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a:latin typeface="Arial" panose="020B0604020202020204" pitchFamily="34" charset="0"/>
                          <a:cs typeface="Arial" panose="020B0604020202020204" pitchFamily="34" charset="0"/>
                        </a:rPr>
                        <a:t>Security Mapping activities impacting UAT</a:t>
                      </a:r>
                      <a:endParaRPr lang="en-US" sz="900" dirty="0">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3624436"/>
                  </a:ext>
                </a:extLst>
              </a:tr>
              <a:tr h="277305">
                <a:tc>
                  <a:txBody>
                    <a:bodyPr/>
                    <a:lstStyle/>
                    <a:p>
                      <a:pPr algn="ctr" fontAlgn="b"/>
                      <a:r>
                        <a:rPr lang="en-US" sz="900" u="none" strike="noStrike" dirty="0">
                          <a:solidFill>
                            <a:schemeClr val="tx1"/>
                          </a:solidFill>
                          <a:effectLst/>
                          <a:latin typeface="Arial" panose="020B0604020202020204" pitchFamily="34" charset="0"/>
                          <a:cs typeface="Arial" panose="020B0604020202020204" pitchFamily="34" charset="0"/>
                        </a:rPr>
                        <a:t>DG3</a:t>
                      </a:r>
                      <a:endParaRPr lang="en-US" sz="9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solidFill>
                  </a:tcPr>
                </a:tc>
                <a:tc>
                  <a:txBody>
                    <a:bodyPr/>
                    <a:lstStyle/>
                    <a:p>
                      <a:pPr algn="ctr" fontAlgn="ctr"/>
                      <a:r>
                        <a:rPr lang="en-US" sz="900" b="1" u="none" strike="noStrike" dirty="0">
                          <a:solidFill>
                            <a:schemeClr val="bg1"/>
                          </a:solidFill>
                          <a:effectLst/>
                          <a:latin typeface="Arial" panose="020B0604020202020204" pitchFamily="34" charset="0"/>
                          <a:cs typeface="Arial" panose="020B0604020202020204" pitchFamily="34" charset="0"/>
                        </a:rPr>
                        <a:t>G</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230188" indent="-171450" algn="l" fontAlgn="b">
                        <a:buFont typeface="Arial" panose="020B0604020202020204" pitchFamily="34" charset="0"/>
                        <a:buChar char="•"/>
                      </a:pPr>
                      <a:r>
                        <a:rPr lang="en-US" sz="900" b="0" i="0" u="none" strike="noStrike" baseline="0" dirty="0">
                          <a:solidFill>
                            <a:srgbClr val="000000"/>
                          </a:solidFill>
                          <a:effectLst/>
                          <a:latin typeface="Arial" panose="020B0604020202020204" pitchFamily="34" charset="0"/>
                          <a:cs typeface="Arial" panose="020B0604020202020204" pitchFamily="34" charset="0"/>
                        </a:rPr>
                        <a:t>College resources have been engaged in BPFG Workshops</a:t>
                      </a:r>
                    </a:p>
                    <a:p>
                      <a:pPr marL="230188" indent="-171450" algn="l" fontAlgn="b">
                        <a:buFont typeface="Arial" panose="020B0604020202020204" pitchFamily="34" charset="0"/>
                        <a:buChar char="•"/>
                      </a:pPr>
                      <a:r>
                        <a:rPr lang="en-US" sz="900" b="0" i="0" u="none" strike="noStrike" baseline="0" dirty="0">
                          <a:solidFill>
                            <a:srgbClr val="000000"/>
                          </a:solidFill>
                          <a:effectLst/>
                          <a:latin typeface="Arial" panose="020B0604020202020204" pitchFamily="34" charset="0"/>
                          <a:cs typeface="Arial" panose="020B0604020202020204" pitchFamily="34" charset="0"/>
                        </a:rPr>
                        <a:t>Conversion cycles have begun</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30709132"/>
                  </a:ext>
                </a:extLst>
              </a:tr>
              <a:tr h="293972">
                <a:tc>
                  <a:txBody>
                    <a:bodyPr/>
                    <a:lstStyle/>
                    <a:p>
                      <a:pPr algn="ctr" fontAlgn="b"/>
                      <a:r>
                        <a:rPr lang="en-US" sz="900" u="none" strike="noStrike" dirty="0">
                          <a:solidFill>
                            <a:schemeClr val="tx1"/>
                          </a:solidFill>
                          <a:effectLst/>
                          <a:latin typeface="Arial" panose="020B0604020202020204" pitchFamily="34" charset="0"/>
                          <a:cs typeface="Arial" panose="020B0604020202020204" pitchFamily="34" charset="0"/>
                        </a:rPr>
                        <a:t>DG4</a:t>
                      </a:r>
                      <a:r>
                        <a:rPr lang="en-US" sz="900" u="none" strike="noStrike" baseline="0" dirty="0">
                          <a:solidFill>
                            <a:schemeClr val="tx1"/>
                          </a:solidFill>
                          <a:effectLst/>
                          <a:latin typeface="Arial" panose="020B0604020202020204" pitchFamily="34" charset="0"/>
                          <a:cs typeface="Arial" panose="020B0604020202020204" pitchFamily="34" charset="0"/>
                        </a:rPr>
                        <a:t> </a:t>
                      </a:r>
                      <a:endParaRPr lang="en-US" sz="9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u="none" strike="noStrike" dirty="0">
                          <a:solidFill>
                            <a:schemeClr val="bg1"/>
                          </a:solidFill>
                          <a:effectLst/>
                          <a:latin typeface="Arial" panose="020B0604020202020204" pitchFamily="34" charset="0"/>
                          <a:cs typeface="Arial" panose="020B0604020202020204" pitchFamily="34" charset="0"/>
                        </a:rPr>
                        <a:t>G</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230188" marR="0" lvl="0" indent="-171450"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900" b="0" i="0" u="none" strike="noStrike" dirty="0">
                          <a:solidFill>
                            <a:schemeClr val="tx1"/>
                          </a:solidFill>
                          <a:effectLst/>
                          <a:latin typeface="Arial" panose="020B0604020202020204" pitchFamily="34" charset="0"/>
                          <a:cs typeface="Arial" panose="020B0604020202020204" pitchFamily="34" charset="0"/>
                        </a:rPr>
                        <a:t>College teams working on Initiation Phase</a:t>
                      </a:r>
                      <a:r>
                        <a:rPr lang="en-US" sz="900" b="0" i="0" u="none" strike="noStrike" baseline="0" dirty="0">
                          <a:solidFill>
                            <a:schemeClr val="tx1"/>
                          </a:solidFill>
                          <a:effectLst/>
                          <a:latin typeface="Arial" panose="020B0604020202020204" pitchFamily="34" charset="0"/>
                          <a:cs typeface="Arial" panose="020B0604020202020204" pitchFamily="34" charset="0"/>
                        </a:rPr>
                        <a:t> activities</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07852279"/>
                  </a:ext>
                </a:extLst>
              </a:tr>
              <a:tr h="321303">
                <a:tc>
                  <a:txBody>
                    <a:bodyPr/>
                    <a:lstStyle/>
                    <a:p>
                      <a:pPr algn="ctr" fontAlgn="b"/>
                      <a:r>
                        <a:rPr lang="en-US" sz="900" u="none" strike="noStrike" baseline="0" dirty="0">
                          <a:solidFill>
                            <a:schemeClr val="tx1"/>
                          </a:solidFill>
                          <a:effectLst/>
                          <a:latin typeface="Arial" panose="020B0604020202020204" pitchFamily="34" charset="0"/>
                          <a:cs typeface="Arial" panose="020B0604020202020204" pitchFamily="34" charset="0"/>
                        </a:rPr>
                        <a:t> DG5</a:t>
                      </a:r>
                      <a:endParaRPr lang="en-US" sz="9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solidFill>
                  </a:tcPr>
                </a:tc>
                <a:tc>
                  <a:txBody>
                    <a:bodyPr/>
                    <a:lstStyle/>
                    <a:p>
                      <a:pPr algn="ctr" fontAlgn="ctr"/>
                      <a:r>
                        <a:rPr lang="en-US" sz="900" b="1" u="none" strike="noStrike" dirty="0">
                          <a:solidFill>
                            <a:schemeClr val="bg1"/>
                          </a:solidFill>
                          <a:effectLst/>
                          <a:latin typeface="Arial" panose="020B0604020202020204" pitchFamily="34" charset="0"/>
                          <a:cs typeface="Arial" panose="020B0604020202020204" pitchFamily="34" charset="0"/>
                        </a:rPr>
                        <a:t>G</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231775"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900" b="0" i="0" u="none" strike="noStrike" baseline="0" dirty="0">
                          <a:solidFill>
                            <a:schemeClr val="tx1"/>
                          </a:solidFill>
                          <a:effectLst/>
                          <a:latin typeface="Arial" panose="020B0604020202020204" pitchFamily="34" charset="0"/>
                          <a:cs typeface="Arial" panose="020B0604020202020204" pitchFamily="34" charset="0"/>
                        </a:rPr>
                        <a:t>Started tracking college Initiation and included in status reports </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8542918"/>
                  </a:ext>
                </a:extLst>
              </a:tr>
            </a:tbl>
          </a:graphicData>
        </a:graphic>
      </p:graphicFrame>
    </p:spTree>
    <p:extLst>
      <p:ext uri="{BB962C8B-B14F-4D97-AF65-F5344CB8AC3E}">
        <p14:creationId xmlns:p14="http://schemas.microsoft.com/office/powerpoint/2010/main" val="2978133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nvPr>
        </p:nvGraphicFramePr>
        <p:xfrm>
          <a:off x="298764" y="120367"/>
          <a:ext cx="8644062" cy="426172"/>
        </p:xfrm>
        <a:graphic>
          <a:graphicData uri="http://schemas.openxmlformats.org/drawingml/2006/table">
            <a:tbl>
              <a:tblPr firstRow="1" bandRow="1">
                <a:tableStyleId>{5C22544A-7EE6-4342-B048-85BDC9FD1C3A}</a:tableStyleId>
              </a:tblPr>
              <a:tblGrid>
                <a:gridCol w="7670211">
                  <a:extLst>
                    <a:ext uri="{9D8B030D-6E8A-4147-A177-3AD203B41FA5}">
                      <a16:colId xmlns:a16="http://schemas.microsoft.com/office/drawing/2014/main" val="20001"/>
                    </a:ext>
                  </a:extLst>
                </a:gridCol>
                <a:gridCol w="494104">
                  <a:extLst>
                    <a:ext uri="{9D8B030D-6E8A-4147-A177-3AD203B41FA5}">
                      <a16:colId xmlns:a16="http://schemas.microsoft.com/office/drawing/2014/main" val="2970155127"/>
                    </a:ext>
                  </a:extLst>
                </a:gridCol>
                <a:gridCol w="479747">
                  <a:extLst>
                    <a:ext uri="{9D8B030D-6E8A-4147-A177-3AD203B41FA5}">
                      <a16:colId xmlns:a16="http://schemas.microsoft.com/office/drawing/2014/main" val="1906772724"/>
                    </a:ext>
                  </a:extLst>
                </a:gridCol>
              </a:tblGrid>
              <a:tr h="426172">
                <a:tc>
                  <a:txBody>
                    <a:bodyPr/>
                    <a:lstStyle/>
                    <a:p>
                      <a:pPr algn="ctr" fontAlgn="b">
                        <a:lnSpc>
                          <a:spcPct val="115000"/>
                        </a:lnSpc>
                      </a:pPr>
                      <a:r>
                        <a:rPr lang="en-US" sz="1800" b="1" dirty="0">
                          <a:ea typeface="Calibri"/>
                          <a:cs typeface="Times New Roman"/>
                        </a:rPr>
                        <a:t>Budget Status – as of March 31, 2019</a:t>
                      </a: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1" kern="1200" dirty="0">
                        <a:solidFill>
                          <a:schemeClr val="bg1"/>
                        </a:solidFill>
                        <a:latin typeface="Arial" panose="020B0604020202020204" pitchFamily="34" charset="0"/>
                        <a:ea typeface="+mn-ea"/>
                        <a:cs typeface="Arial" panose="020B0604020202020204" pitchFamily="34" charset="0"/>
                      </a:endParaRPr>
                    </a:p>
                  </a:txBody>
                  <a:tcPr marL="68580" marR="68580" marT="34290" marB="3429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kern="1200" dirty="0">
                          <a:solidFill>
                            <a:schemeClr val="bg1"/>
                          </a:solidFill>
                          <a:latin typeface="+mn-lt"/>
                          <a:ea typeface="+mn-ea"/>
                          <a:cs typeface="+mn-cs"/>
                        </a:rPr>
                        <a:t>G</a:t>
                      </a: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bl>
          </a:graphicData>
        </a:graphic>
      </p:graphicFrame>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1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2" name="Picture 1">
            <a:extLst>
              <a:ext uri="{FF2B5EF4-FFF2-40B4-BE49-F238E27FC236}">
                <a16:creationId xmlns:a16="http://schemas.microsoft.com/office/drawing/2014/main" id="{47B69088-789B-4AFF-927C-E6CB86C53573}"/>
              </a:ext>
            </a:extLst>
          </p:cNvPr>
          <p:cNvPicPr>
            <a:picLocks noChangeAspect="1"/>
          </p:cNvPicPr>
          <p:nvPr/>
        </p:nvPicPr>
        <p:blipFill rotWithShape="1">
          <a:blip r:embed="rId3">
            <a:clrChange>
              <a:clrFrom>
                <a:srgbClr val="FFFFFF"/>
              </a:clrFrom>
              <a:clrTo>
                <a:srgbClr val="FFFFFF">
                  <a:alpha val="0"/>
                </a:srgbClr>
              </a:clrTo>
            </a:clrChange>
          </a:blip>
          <a:srcRect l="2465" t="9395"/>
          <a:stretch/>
        </p:blipFill>
        <p:spPr>
          <a:xfrm>
            <a:off x="395425" y="570895"/>
            <a:ext cx="8362316" cy="6054768"/>
          </a:xfrm>
          <a:prstGeom prst="rect">
            <a:avLst/>
          </a:prstGeom>
        </p:spPr>
      </p:pic>
    </p:spTree>
    <p:extLst>
      <p:ext uri="{BB962C8B-B14F-4D97-AF65-F5344CB8AC3E}">
        <p14:creationId xmlns:p14="http://schemas.microsoft.com/office/powerpoint/2010/main" val="1693539863"/>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FB7EA6B-1A87-46B6-BDBC-98082029F771}" vid="{D7C6037F-0C00-4580-87BB-BDFEDA1BD689}"/>
    </a:ext>
  </a:extLst>
</a:theme>
</file>

<file path=ppt/theme/theme2.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7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Presentation1">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881DDDD-9EC3-4EE7-9F44-24DC3DF1C0EA}" vid="{2156F432-8A47-4811-9DFA-BB3C2D16C619}"/>
    </a:ext>
  </a:extLst>
</a:theme>
</file>

<file path=ppt/theme/theme5.xml><?xml version="1.0" encoding="utf-8"?>
<a:theme xmlns:a="http://schemas.openxmlformats.org/drawingml/2006/main" name="1_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FB7EA6B-1A87-46B6-BDBC-98082029F771}" vid="{D7C6037F-0C00-4580-87BB-BDFEDA1BD689}"/>
    </a:ext>
  </a:extLst>
</a:theme>
</file>

<file path=ppt/theme/theme6.xml><?xml version="1.0" encoding="utf-8"?>
<a:theme xmlns:a="http://schemas.openxmlformats.org/drawingml/2006/main" name="2_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FB7EA6B-1A87-46B6-BDBC-98082029F771}" vid="{D7C6037F-0C00-4580-87BB-BDFEDA1BD689}"/>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Z7X6SQ3F62JH-64-58</_dlc_DocId>
    <_dlc_DocIdUrl xmlns="dbb9891f-5342-44b3-9004-2472729e727f">
      <Url>https://portal.sbctc.edu/sites/Intranet/publications/_layouts/15/DocIdRedir.aspx?ID=Z7X6SQ3F62JH-64-58</Url>
      <Description>Z7X6SQ3F62JH-64-58</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46ED858-9350-48FE-ADC8-EAAF6E362ED9}">
  <ds:schemaRefs>
    <ds:schemaRef ds:uri="http://schemas.microsoft.com/sharepoint/v3/contenttype/forms"/>
  </ds:schemaRefs>
</ds:datastoreItem>
</file>

<file path=customXml/itemProps2.xml><?xml version="1.0" encoding="utf-8"?>
<ds:datastoreItem xmlns:ds="http://schemas.openxmlformats.org/officeDocument/2006/customXml" ds:itemID="{4DCA586E-AEBD-4B20-9827-EAD32C0DDEE7}">
  <ds:schemaRefs>
    <ds:schemaRef ds:uri="http://www.w3.org/XML/1998/namespace"/>
    <ds:schemaRef ds:uri="http://schemas.microsoft.com/office/2006/documentManagement/types"/>
    <ds:schemaRef ds:uri="http://schemas.openxmlformats.org/package/2006/metadata/core-properties"/>
    <ds:schemaRef ds:uri="686bc730-dfb5-4557-ac43-64e2aeb71117"/>
    <ds:schemaRef ds:uri="http://schemas.microsoft.com/office/2006/metadata/properties"/>
    <ds:schemaRef ds:uri="http://schemas.microsoft.com/sharepoint/v3"/>
    <ds:schemaRef ds:uri="http://purl.org/dc/elements/1.1/"/>
    <ds:schemaRef ds:uri="http://purl.org/dc/dcmitype/"/>
    <ds:schemaRef ds:uri="dbb9891f-5342-44b3-9004-2472729e727f"/>
    <ds:schemaRef ds:uri="http://schemas.microsoft.com/office/infopath/2007/PartnerControls"/>
    <ds:schemaRef ds:uri="http://schemas.microsoft.com/sharepoint/v4"/>
    <ds:schemaRef ds:uri="http://purl.org/dc/terms/"/>
  </ds:schemaRefs>
</ds:datastoreItem>
</file>

<file path=customXml/itemProps3.xml><?xml version="1.0" encoding="utf-8"?>
<ds:datastoreItem xmlns:ds="http://schemas.openxmlformats.org/officeDocument/2006/customXml" ds:itemID="{36A97EFB-51D6-4625-BC5B-9FEE34F7D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AEC5022-984A-475E-A75B-CDBC86707EB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ctcLink PowerPoint template</Template>
  <TotalTime>32567</TotalTime>
  <Words>2583</Words>
  <Application>Microsoft Office PowerPoint</Application>
  <PresentationFormat>On-screen Show (4:3)</PresentationFormat>
  <Paragraphs>604</Paragraphs>
  <Slides>16</Slides>
  <Notes>8</Notes>
  <HiddenSlides>0</HiddenSlides>
  <MMClips>0</MMClips>
  <ScaleCrop>false</ScaleCrop>
  <HeadingPairs>
    <vt:vector size="6" baseType="variant">
      <vt:variant>
        <vt:lpstr>Fonts Used</vt:lpstr>
      </vt:variant>
      <vt:variant>
        <vt:i4>8</vt:i4>
      </vt:variant>
      <vt:variant>
        <vt:lpstr>Theme</vt:lpstr>
      </vt:variant>
      <vt:variant>
        <vt:i4>6</vt:i4>
      </vt:variant>
      <vt:variant>
        <vt:lpstr>Slide Titles</vt:lpstr>
      </vt:variant>
      <vt:variant>
        <vt:i4>16</vt:i4>
      </vt:variant>
    </vt:vector>
  </HeadingPairs>
  <TitlesOfParts>
    <vt:vector size="30" baseType="lpstr">
      <vt:lpstr>Arial</vt:lpstr>
      <vt:lpstr>Calibri</vt:lpstr>
      <vt:lpstr>Calibri Light</vt:lpstr>
      <vt:lpstr>Franklin Gothic Book</vt:lpstr>
      <vt:lpstr>Franklin Gothic Demi</vt:lpstr>
      <vt:lpstr>Franklin Gothic Medium</vt:lpstr>
      <vt:lpstr>Times New Roman</vt:lpstr>
      <vt:lpstr>Wingdings</vt:lpstr>
      <vt:lpstr>Office Theme</vt:lpstr>
      <vt:lpstr>4_Office Theme</vt:lpstr>
      <vt:lpstr>7_Office Theme</vt:lpstr>
      <vt:lpstr>Presentation1</vt:lpstr>
      <vt:lpstr>1_Office Theme</vt:lpstr>
      <vt:lpstr>2_Office Theme</vt:lpstr>
      <vt:lpstr>ctcLink Project Update ctcLink Executive Leadership Committee</vt:lpstr>
      <vt:lpstr>Agenda</vt:lpstr>
      <vt:lpstr>celc Meeting Minutes</vt:lpstr>
      <vt:lpstr>steering committee decisions  &amp; governance update </vt:lpstr>
      <vt:lpstr>DEPLOYMENT GROUPS AND TIMELINE</vt:lpstr>
      <vt:lpstr>Pilot remediation overview &amp; status</vt:lpstr>
      <vt:lpstr>PowerPoint Presentation</vt:lpstr>
      <vt:lpstr>PowerPoint Presentation</vt:lpstr>
      <vt:lpstr>PowerPoint Presentation</vt:lpstr>
      <vt:lpstr>WA State Office of the Chief Information Officer (OCIO) Oversight </vt:lpstr>
      <vt:lpstr>ctcLink Quality Assurance Scorecard  - Moran Technology Consulting , November 2018</vt:lpstr>
      <vt:lpstr>Top PROGRAM Risks</vt:lpstr>
      <vt:lpstr>ctcLink executive leadership committee  key messages for wACTC – april 26, 2019</vt:lpstr>
      <vt:lpstr>Questions &amp; WRAP-UP</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ctcLink Executive Leadership Committee, April 23, 2019</dc:title>
  <dc:creator>Janelle Runyon</dc:creator>
  <cp:lastModifiedBy>Sherry Nelson</cp:lastModifiedBy>
  <cp:revision>344</cp:revision>
  <cp:lastPrinted>2019-03-19T21:42:30Z</cp:lastPrinted>
  <dcterms:created xsi:type="dcterms:W3CDTF">2018-05-14T23:14:43Z</dcterms:created>
  <dcterms:modified xsi:type="dcterms:W3CDTF">2019-04-24T23:35:23Z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