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 id="2147483712" r:id="rId6"/>
    <p:sldMasterId id="2147483763" r:id="rId7"/>
    <p:sldMasterId id="2147483779" r:id="rId8"/>
    <p:sldMasterId id="2147483794" r:id="rId9"/>
    <p:sldMasterId id="2147483807" r:id="rId10"/>
  </p:sldMasterIdLst>
  <p:notesMasterIdLst>
    <p:notesMasterId r:id="rId27"/>
  </p:notesMasterIdLst>
  <p:handoutMasterIdLst>
    <p:handoutMasterId r:id="rId28"/>
  </p:handoutMasterIdLst>
  <p:sldIdLst>
    <p:sldId id="291" r:id="rId11"/>
    <p:sldId id="432" r:id="rId12"/>
    <p:sldId id="373" r:id="rId13"/>
    <p:sldId id="433" r:id="rId14"/>
    <p:sldId id="456" r:id="rId15"/>
    <p:sldId id="459" r:id="rId16"/>
    <p:sldId id="460" r:id="rId17"/>
    <p:sldId id="468" r:id="rId18"/>
    <p:sldId id="457" r:id="rId19"/>
    <p:sldId id="467" r:id="rId20"/>
    <p:sldId id="458" r:id="rId21"/>
    <p:sldId id="455" r:id="rId22"/>
    <p:sldId id="466" r:id="rId23"/>
    <p:sldId id="271" r:id="rId24"/>
    <p:sldId id="465" r:id="rId25"/>
    <p:sldId id="447"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2" clrIdx="0">
    <p:extLst>
      <p:ext uri="{19B8F6BF-5375-455C-9EA6-DF929625EA0E}">
        <p15:presenceInfo xmlns:p15="http://schemas.microsoft.com/office/powerpoint/2012/main" userId="S-1-5-21-2162954678-3364338229-3037977907-85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00"/>
    <a:srgbClr val="00CCFF"/>
    <a:srgbClr val="00C0BC"/>
    <a:srgbClr val="009999"/>
    <a:srgbClr val="0D71A3"/>
    <a:srgbClr val="097964"/>
    <a:srgbClr val="9999FF"/>
    <a:srgbClr val="9966FF"/>
    <a:srgbClr val="0EB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5" autoAdjust="0"/>
    <p:restoredTop sz="94035" autoAdjust="0"/>
  </p:normalViewPr>
  <p:slideViewPr>
    <p:cSldViewPr snapToGrid="0">
      <p:cViewPr varScale="1">
        <p:scale>
          <a:sx n="95" d="100"/>
          <a:sy n="95" d="100"/>
        </p:scale>
        <p:origin x="1170" y="90"/>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handoutMaster" Target="handoutMasters/handoutMaster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Master" Target="slideMasters/slideMaster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101847-1232-4FC3-9F06-B297D4DADA08}" type="doc">
      <dgm:prSet loTypeId="urn:microsoft.com/office/officeart/2005/8/layout/cycle4" loCatId="relationship" qsTypeId="urn:microsoft.com/office/officeart/2005/8/quickstyle/simple1" qsCatId="simple" csTypeId="urn:microsoft.com/office/officeart/2005/8/colors/colorful1" csCatId="colorful" phldr="1"/>
      <dgm:spPr/>
      <dgm:t>
        <a:bodyPr/>
        <a:lstStyle/>
        <a:p>
          <a:endParaRPr lang="en-US"/>
        </a:p>
      </dgm:t>
    </dgm:pt>
    <dgm:pt modelId="{2DC201D8-25F4-4806-92FF-FDBDE6C942BA}">
      <dgm:prSet phldrT="[Text]" custT="1"/>
      <dgm:spPr/>
      <dgm:t>
        <a:bodyPr anchor="ctr" anchorCtr="0"/>
        <a:lstStyle/>
        <a:p>
          <a:r>
            <a:rPr lang="en-US" sz="2000" dirty="0">
              <a:solidFill>
                <a:srgbClr val="000000"/>
              </a:solidFill>
              <a:latin typeface="+mj-lt"/>
            </a:rPr>
            <a:t>Campus Solutions</a:t>
          </a:r>
        </a:p>
      </dgm:t>
    </dgm:pt>
    <dgm:pt modelId="{2E74AEB2-F150-481E-9FE6-903EC95480F0}" type="parTrans" cxnId="{1E2A1E2F-0E4E-4F0E-B283-B1818D1DC714}">
      <dgm:prSet/>
      <dgm:spPr/>
      <dgm:t>
        <a:bodyPr/>
        <a:lstStyle/>
        <a:p>
          <a:endParaRPr lang="en-US"/>
        </a:p>
      </dgm:t>
    </dgm:pt>
    <dgm:pt modelId="{4778F23D-A158-49B8-BD9B-BF5BEC0469A4}" type="sibTrans" cxnId="{1E2A1E2F-0E4E-4F0E-B283-B1818D1DC714}">
      <dgm:prSet/>
      <dgm:spPr/>
      <dgm:t>
        <a:bodyPr/>
        <a:lstStyle/>
        <a:p>
          <a:endParaRPr lang="en-US"/>
        </a:p>
      </dgm:t>
    </dgm:pt>
    <dgm:pt modelId="{CF65F84A-84F8-4768-921B-ED542D8A300A}">
      <dgm:prSet phldrT="[Text]" custT="1"/>
      <dgm:spPr/>
      <dgm:t>
        <a:bodyPr lIns="0" rIns="45720" anchor="ctr" anchorCtr="0"/>
        <a:lstStyle/>
        <a:p>
          <a:pPr algn="ctr"/>
          <a:r>
            <a:rPr lang="en-US" sz="2000" dirty="0">
              <a:solidFill>
                <a:srgbClr val="000000"/>
              </a:solidFill>
              <a:latin typeface="+mj-lt"/>
            </a:rPr>
            <a:t>Human Capital   Management</a:t>
          </a:r>
        </a:p>
      </dgm:t>
    </dgm:pt>
    <dgm:pt modelId="{2D9D9D75-F053-498F-8B19-CC9CB5860BF7}" type="parTrans" cxnId="{FB07BC45-68BE-4922-BF2F-BEDA5E26D3AA}">
      <dgm:prSet/>
      <dgm:spPr/>
      <dgm:t>
        <a:bodyPr/>
        <a:lstStyle/>
        <a:p>
          <a:endParaRPr lang="en-US"/>
        </a:p>
      </dgm:t>
    </dgm:pt>
    <dgm:pt modelId="{F5D9241A-D445-4749-B39D-F0CE87E5844B}" type="sibTrans" cxnId="{FB07BC45-68BE-4922-BF2F-BEDA5E26D3AA}">
      <dgm:prSet/>
      <dgm:spPr/>
      <dgm:t>
        <a:bodyPr/>
        <a:lstStyle/>
        <a:p>
          <a:endParaRPr lang="en-US"/>
        </a:p>
      </dgm:t>
    </dgm:pt>
    <dgm:pt modelId="{553A395C-0F78-487E-8488-80153199A9D8}">
      <dgm:prSet phldrT="[Text]" custT="1"/>
      <dgm:spPr/>
      <dgm:t>
        <a:bodyPr anchor="ctr" anchorCtr="0"/>
        <a:lstStyle/>
        <a:p>
          <a:r>
            <a:rPr lang="en-US" sz="2000" dirty="0">
              <a:latin typeface="+mj-lt"/>
            </a:rPr>
            <a:t>Other</a:t>
          </a:r>
        </a:p>
      </dgm:t>
    </dgm:pt>
    <dgm:pt modelId="{1B6DCF67-8D55-4BC3-AE05-3E5808307CC4}" type="parTrans" cxnId="{58064423-BE49-4CE2-A4BB-2FA8805666E9}">
      <dgm:prSet/>
      <dgm:spPr/>
      <dgm:t>
        <a:bodyPr/>
        <a:lstStyle/>
        <a:p>
          <a:endParaRPr lang="en-US"/>
        </a:p>
      </dgm:t>
    </dgm:pt>
    <dgm:pt modelId="{22602943-8D1D-406E-8BAF-C7B89588B0A6}" type="sibTrans" cxnId="{58064423-BE49-4CE2-A4BB-2FA8805666E9}">
      <dgm:prSet/>
      <dgm:spPr/>
      <dgm:t>
        <a:bodyPr/>
        <a:lstStyle/>
        <a:p>
          <a:endParaRPr lang="en-US"/>
        </a:p>
      </dgm:t>
    </dgm:pt>
    <dgm:pt modelId="{23E90D6E-BD7C-4E9B-8841-69BB6632FD41}">
      <dgm:prSet phldrT="[Text]" custT="1"/>
      <dgm:spPr/>
      <dgm:t>
        <a:bodyPr anchor="ctr" anchorCtr="0"/>
        <a:lstStyle/>
        <a:p>
          <a:r>
            <a:rPr lang="en-US" sz="2000" dirty="0">
              <a:solidFill>
                <a:srgbClr val="000000"/>
              </a:solidFill>
              <a:latin typeface="+mj-lt"/>
            </a:rPr>
            <a:t>Finance</a:t>
          </a:r>
        </a:p>
      </dgm:t>
    </dgm:pt>
    <dgm:pt modelId="{03B62DCE-2DF8-4E8B-B73D-4B12B52623E5}" type="sibTrans" cxnId="{BA9759D4-0C4E-4FF7-8DB0-E93FB81DE061}">
      <dgm:prSet/>
      <dgm:spPr/>
      <dgm:t>
        <a:bodyPr/>
        <a:lstStyle/>
        <a:p>
          <a:endParaRPr lang="en-US"/>
        </a:p>
      </dgm:t>
    </dgm:pt>
    <dgm:pt modelId="{6F5EE487-B710-455C-B7B7-0B09E22DA240}" type="parTrans" cxnId="{BA9759D4-0C4E-4FF7-8DB0-E93FB81DE061}">
      <dgm:prSet/>
      <dgm:spPr/>
      <dgm:t>
        <a:bodyPr/>
        <a:lstStyle/>
        <a:p>
          <a:endParaRPr lang="en-US"/>
        </a:p>
      </dgm:t>
    </dgm:pt>
    <dgm:pt modelId="{2871B4C1-F2DA-4FF9-867C-5C1B9E183B11}" type="pres">
      <dgm:prSet presAssocID="{B1101847-1232-4FC3-9F06-B297D4DADA08}" presName="cycleMatrixDiagram" presStyleCnt="0">
        <dgm:presLayoutVars>
          <dgm:chMax val="1"/>
          <dgm:dir/>
          <dgm:animLvl val="lvl"/>
          <dgm:resizeHandles val="exact"/>
        </dgm:presLayoutVars>
      </dgm:prSet>
      <dgm:spPr/>
    </dgm:pt>
    <dgm:pt modelId="{05E28B20-E111-4501-90AD-BFA5D78A5B06}" type="pres">
      <dgm:prSet presAssocID="{B1101847-1232-4FC3-9F06-B297D4DADA08}" presName="children" presStyleCnt="0"/>
      <dgm:spPr/>
    </dgm:pt>
    <dgm:pt modelId="{FD88C00E-515B-4377-B2B8-34C99C1DF9FD}" type="pres">
      <dgm:prSet presAssocID="{B1101847-1232-4FC3-9F06-B297D4DADA08}" presName="childPlaceholder" presStyleCnt="0"/>
      <dgm:spPr/>
    </dgm:pt>
    <dgm:pt modelId="{12149770-4CE8-4707-B2F8-1759B5E616F8}" type="pres">
      <dgm:prSet presAssocID="{B1101847-1232-4FC3-9F06-B297D4DADA08}" presName="circle" presStyleCnt="0"/>
      <dgm:spPr/>
    </dgm:pt>
    <dgm:pt modelId="{FCA0EBC4-7D7D-42F6-A3AB-522435267392}" type="pres">
      <dgm:prSet presAssocID="{B1101847-1232-4FC3-9F06-B297D4DADA08}" presName="quadrant1" presStyleLbl="node1" presStyleIdx="0" presStyleCnt="4" custScaleX="100575" custScaleY="100483" custLinFactNeighborX="1106">
        <dgm:presLayoutVars>
          <dgm:chMax val="1"/>
          <dgm:bulletEnabled val="1"/>
        </dgm:presLayoutVars>
      </dgm:prSet>
      <dgm:spPr/>
    </dgm:pt>
    <dgm:pt modelId="{8E15F6A2-E9B4-4833-928E-F6166DED8397}" type="pres">
      <dgm:prSet presAssocID="{B1101847-1232-4FC3-9F06-B297D4DADA08}" presName="quadrant2" presStyleLbl="node1" presStyleIdx="1" presStyleCnt="4" custScaleX="99938" custScaleY="101583" custLinFactNeighborY="1106">
        <dgm:presLayoutVars>
          <dgm:chMax val="1"/>
          <dgm:bulletEnabled val="1"/>
        </dgm:presLayoutVars>
      </dgm:prSet>
      <dgm:spPr/>
    </dgm:pt>
    <dgm:pt modelId="{71580EAD-612B-495C-B6B2-11E063113AE7}" type="pres">
      <dgm:prSet presAssocID="{B1101847-1232-4FC3-9F06-B297D4DADA08}" presName="quadrant3" presStyleLbl="node1" presStyleIdx="2" presStyleCnt="4" custLinFactNeighborX="-1108" custLinFactNeighborY="-1024">
        <dgm:presLayoutVars>
          <dgm:chMax val="1"/>
          <dgm:bulletEnabled val="1"/>
        </dgm:presLayoutVars>
      </dgm:prSet>
      <dgm:spPr/>
    </dgm:pt>
    <dgm:pt modelId="{39F816FB-BFF4-413A-B6CC-A8BED4F28AA0}" type="pres">
      <dgm:prSet presAssocID="{B1101847-1232-4FC3-9F06-B297D4DADA08}" presName="quadrant4" presStyleLbl="node1" presStyleIdx="3" presStyleCnt="4" custLinFactNeighborX="1106" custLinFactNeighborY="-1659">
        <dgm:presLayoutVars>
          <dgm:chMax val="1"/>
          <dgm:bulletEnabled val="1"/>
        </dgm:presLayoutVars>
      </dgm:prSet>
      <dgm:spPr/>
    </dgm:pt>
    <dgm:pt modelId="{90007EBA-2DFB-406D-937F-57E5D5B3F18C}" type="pres">
      <dgm:prSet presAssocID="{B1101847-1232-4FC3-9F06-B297D4DADA08}" presName="quadrantPlaceholder" presStyleCnt="0"/>
      <dgm:spPr/>
    </dgm:pt>
    <dgm:pt modelId="{8C30D9EC-B47C-45C4-8DA1-1A681F4568B6}" type="pres">
      <dgm:prSet presAssocID="{B1101847-1232-4FC3-9F06-B297D4DADA08}" presName="center1" presStyleLbl="fgShp" presStyleIdx="0" presStyleCnt="2"/>
      <dgm:spPr/>
    </dgm:pt>
    <dgm:pt modelId="{20C6FCA2-8942-40E0-9EF8-A177CC0398C1}" type="pres">
      <dgm:prSet presAssocID="{B1101847-1232-4FC3-9F06-B297D4DADA08}" presName="center2" presStyleLbl="fgShp" presStyleIdx="1" presStyleCnt="2"/>
      <dgm:spPr/>
    </dgm:pt>
  </dgm:ptLst>
  <dgm:cxnLst>
    <dgm:cxn modelId="{B25E4B21-1922-47BB-8301-37F1AA367A4A}" type="presOf" srcId="{2DC201D8-25F4-4806-92FF-FDBDE6C942BA}" destId="{FCA0EBC4-7D7D-42F6-A3AB-522435267392}" srcOrd="0" destOrd="0" presId="urn:microsoft.com/office/officeart/2005/8/layout/cycle4"/>
    <dgm:cxn modelId="{58064423-BE49-4CE2-A4BB-2FA8805666E9}" srcId="{B1101847-1232-4FC3-9F06-B297D4DADA08}" destId="{553A395C-0F78-487E-8488-80153199A9D8}" srcOrd="3" destOrd="0" parTransId="{1B6DCF67-8D55-4BC3-AE05-3E5808307CC4}" sibTransId="{22602943-8D1D-406E-8BAF-C7B89588B0A6}"/>
    <dgm:cxn modelId="{1E2A1E2F-0E4E-4F0E-B283-B1818D1DC714}" srcId="{B1101847-1232-4FC3-9F06-B297D4DADA08}" destId="{2DC201D8-25F4-4806-92FF-FDBDE6C942BA}" srcOrd="0" destOrd="0" parTransId="{2E74AEB2-F150-481E-9FE6-903EC95480F0}" sibTransId="{4778F23D-A158-49B8-BD9B-BF5BEC0469A4}"/>
    <dgm:cxn modelId="{6667F444-B404-49AD-A4CC-32FD08D610EB}" type="presOf" srcId="{553A395C-0F78-487E-8488-80153199A9D8}" destId="{39F816FB-BFF4-413A-B6CC-A8BED4F28AA0}" srcOrd="0" destOrd="0" presId="urn:microsoft.com/office/officeart/2005/8/layout/cycle4"/>
    <dgm:cxn modelId="{FB07BC45-68BE-4922-BF2F-BEDA5E26D3AA}" srcId="{B1101847-1232-4FC3-9F06-B297D4DADA08}" destId="{CF65F84A-84F8-4768-921B-ED542D8A300A}" srcOrd="2" destOrd="0" parTransId="{2D9D9D75-F053-498F-8B19-CC9CB5860BF7}" sibTransId="{F5D9241A-D445-4749-B39D-F0CE87E5844B}"/>
    <dgm:cxn modelId="{8309F147-817B-4C5D-8015-E71797E62F57}" type="presOf" srcId="{B1101847-1232-4FC3-9F06-B297D4DADA08}" destId="{2871B4C1-F2DA-4FF9-867C-5C1B9E183B11}" srcOrd="0" destOrd="0" presId="urn:microsoft.com/office/officeart/2005/8/layout/cycle4"/>
    <dgm:cxn modelId="{151D229D-A3FC-46AE-BD67-3F807A73E88F}" type="presOf" srcId="{23E90D6E-BD7C-4E9B-8841-69BB6632FD41}" destId="{8E15F6A2-E9B4-4833-928E-F6166DED8397}" srcOrd="0" destOrd="0" presId="urn:microsoft.com/office/officeart/2005/8/layout/cycle4"/>
    <dgm:cxn modelId="{C4F002CB-4F5C-4542-8208-6624627804F2}" type="presOf" srcId="{CF65F84A-84F8-4768-921B-ED542D8A300A}" destId="{71580EAD-612B-495C-B6B2-11E063113AE7}" srcOrd="0" destOrd="0" presId="urn:microsoft.com/office/officeart/2005/8/layout/cycle4"/>
    <dgm:cxn modelId="{BA9759D4-0C4E-4FF7-8DB0-E93FB81DE061}" srcId="{B1101847-1232-4FC3-9F06-B297D4DADA08}" destId="{23E90D6E-BD7C-4E9B-8841-69BB6632FD41}" srcOrd="1" destOrd="0" parTransId="{6F5EE487-B710-455C-B7B7-0B09E22DA240}" sibTransId="{03B62DCE-2DF8-4E8B-B73D-4B12B52623E5}"/>
    <dgm:cxn modelId="{963E9F2D-6A1C-4384-9104-2DFCFAFE69BD}" type="presParOf" srcId="{2871B4C1-F2DA-4FF9-867C-5C1B9E183B11}" destId="{05E28B20-E111-4501-90AD-BFA5D78A5B06}" srcOrd="0" destOrd="0" presId="urn:microsoft.com/office/officeart/2005/8/layout/cycle4"/>
    <dgm:cxn modelId="{3E5B36B6-AF3C-40E0-853A-D67AD1114B02}" type="presParOf" srcId="{05E28B20-E111-4501-90AD-BFA5D78A5B06}" destId="{FD88C00E-515B-4377-B2B8-34C99C1DF9FD}" srcOrd="0" destOrd="0" presId="urn:microsoft.com/office/officeart/2005/8/layout/cycle4"/>
    <dgm:cxn modelId="{D49499A7-2A2E-4821-8018-EAFEFF76E25C}" type="presParOf" srcId="{2871B4C1-F2DA-4FF9-867C-5C1B9E183B11}" destId="{12149770-4CE8-4707-B2F8-1759B5E616F8}" srcOrd="1" destOrd="0" presId="urn:microsoft.com/office/officeart/2005/8/layout/cycle4"/>
    <dgm:cxn modelId="{5B2C203A-B099-40C2-ACDE-B79C6309CA53}" type="presParOf" srcId="{12149770-4CE8-4707-B2F8-1759B5E616F8}" destId="{FCA0EBC4-7D7D-42F6-A3AB-522435267392}" srcOrd="0" destOrd="0" presId="urn:microsoft.com/office/officeart/2005/8/layout/cycle4"/>
    <dgm:cxn modelId="{478DC162-0E90-4C4A-A404-255DE3C7C1E4}" type="presParOf" srcId="{12149770-4CE8-4707-B2F8-1759B5E616F8}" destId="{8E15F6A2-E9B4-4833-928E-F6166DED8397}" srcOrd="1" destOrd="0" presId="urn:microsoft.com/office/officeart/2005/8/layout/cycle4"/>
    <dgm:cxn modelId="{E5267341-7B28-4AB0-A0CA-4E220D46D8EE}" type="presParOf" srcId="{12149770-4CE8-4707-B2F8-1759B5E616F8}" destId="{71580EAD-612B-495C-B6B2-11E063113AE7}" srcOrd="2" destOrd="0" presId="urn:microsoft.com/office/officeart/2005/8/layout/cycle4"/>
    <dgm:cxn modelId="{CE6A0C8C-B409-47E6-8F59-9C84857D5866}" type="presParOf" srcId="{12149770-4CE8-4707-B2F8-1759B5E616F8}" destId="{39F816FB-BFF4-413A-B6CC-A8BED4F28AA0}" srcOrd="3" destOrd="0" presId="urn:microsoft.com/office/officeart/2005/8/layout/cycle4"/>
    <dgm:cxn modelId="{A98574DC-85F4-485C-B985-505D9DEDF1A1}" type="presParOf" srcId="{12149770-4CE8-4707-B2F8-1759B5E616F8}" destId="{90007EBA-2DFB-406D-937F-57E5D5B3F18C}" srcOrd="4" destOrd="0" presId="urn:microsoft.com/office/officeart/2005/8/layout/cycle4"/>
    <dgm:cxn modelId="{46FC6438-A139-45C2-989C-A9E5030585AE}" type="presParOf" srcId="{2871B4C1-F2DA-4FF9-867C-5C1B9E183B11}" destId="{8C30D9EC-B47C-45C4-8DA1-1A681F4568B6}" srcOrd="2" destOrd="0" presId="urn:microsoft.com/office/officeart/2005/8/layout/cycle4"/>
    <dgm:cxn modelId="{10C6D49C-439A-4965-BF05-EA6E9F66FC8F}" type="presParOf" srcId="{2871B4C1-F2DA-4FF9-867C-5C1B9E183B11}" destId="{20C6FCA2-8942-40E0-9EF8-A177CC0398C1}"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0EBC4-7D7D-42F6-A3AB-522435267392}">
      <dsp:nvSpPr>
        <dsp:cNvPr id="0" name=""/>
        <dsp:cNvSpPr/>
      </dsp:nvSpPr>
      <dsp:spPr>
        <a:xfrm>
          <a:off x="1044587" y="591600"/>
          <a:ext cx="2160626" cy="2158650"/>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00000"/>
              </a:solidFill>
              <a:latin typeface="+mj-lt"/>
            </a:rPr>
            <a:t>Campus Solutions</a:t>
          </a:r>
        </a:p>
      </dsp:txBody>
      <dsp:txXfrm>
        <a:off x="1677420" y="1223854"/>
        <a:ext cx="1527793" cy="1526396"/>
      </dsp:txXfrm>
    </dsp:sp>
    <dsp:sp modelId="{8E15F6A2-E9B4-4833-928E-F6166DED8397}">
      <dsp:nvSpPr>
        <dsp:cNvPr id="0" name=""/>
        <dsp:cNvSpPr/>
      </dsp:nvSpPr>
      <dsp:spPr>
        <a:xfrm rot="5400000">
          <a:off x="3257501" y="621214"/>
          <a:ext cx="2182281" cy="2146941"/>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00000"/>
              </a:solidFill>
              <a:latin typeface="+mj-lt"/>
            </a:rPr>
            <a:t>Finance</a:t>
          </a:r>
        </a:p>
      </dsp:txBody>
      <dsp:txXfrm rot="-5400000">
        <a:off x="3275171" y="1242720"/>
        <a:ext cx="1518117" cy="1543106"/>
      </dsp:txXfrm>
    </dsp:sp>
    <dsp:sp modelId="{71580EAD-612B-495C-B6B2-11E063113AE7}">
      <dsp:nvSpPr>
        <dsp:cNvPr id="0" name=""/>
        <dsp:cNvSpPr/>
      </dsp:nvSpPr>
      <dsp:spPr>
        <a:xfrm rot="10800000">
          <a:off x="3250702" y="2822291"/>
          <a:ext cx="2148273" cy="2148273"/>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42240" rIns="45720"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000000"/>
              </a:solidFill>
              <a:latin typeface="+mj-lt"/>
            </a:rPr>
            <a:t>Human Capital   Management</a:t>
          </a:r>
        </a:p>
      </dsp:txBody>
      <dsp:txXfrm rot="10800000">
        <a:off x="3250702" y="2822291"/>
        <a:ext cx="1519058" cy="1519058"/>
      </dsp:txXfrm>
    </dsp:sp>
    <dsp:sp modelId="{39F816FB-BFF4-413A-B6CC-A8BED4F28AA0}">
      <dsp:nvSpPr>
        <dsp:cNvPr id="0" name=""/>
        <dsp:cNvSpPr/>
      </dsp:nvSpPr>
      <dsp:spPr>
        <a:xfrm rot="16200000">
          <a:off x="1050763" y="2808649"/>
          <a:ext cx="2148273" cy="2148273"/>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mj-lt"/>
            </a:rPr>
            <a:t>Other</a:t>
          </a:r>
        </a:p>
      </dsp:txBody>
      <dsp:txXfrm rot="5400000">
        <a:off x="1679978" y="2808649"/>
        <a:ext cx="1519058" cy="1519058"/>
      </dsp:txXfrm>
    </dsp:sp>
    <dsp:sp modelId="{8C30D9EC-B47C-45C4-8DA1-1A681F4568B6}">
      <dsp:nvSpPr>
        <dsp:cNvPr id="0" name=""/>
        <dsp:cNvSpPr/>
      </dsp:nvSpPr>
      <dsp:spPr>
        <a:xfrm>
          <a:off x="2854028" y="2348152"/>
          <a:ext cx="741725" cy="644978"/>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C6FCA2-8942-40E0-9EF8-A177CC0398C1}">
      <dsp:nvSpPr>
        <dsp:cNvPr id="0" name=""/>
        <dsp:cNvSpPr/>
      </dsp:nvSpPr>
      <dsp:spPr>
        <a:xfrm rot="10800000">
          <a:off x="2854028" y="2596221"/>
          <a:ext cx="741725" cy="644978"/>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4/24/2019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4/24/2019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1726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DRS</a:t>
            </a:r>
            <a:r>
              <a:rPr lang="en-US" baseline="0" dirty="0"/>
              <a:t> – Department of Retirement Systems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5226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692150"/>
            <a:ext cx="4610100" cy="3457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24348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08260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spcAft>
                <a:spcPts val="600"/>
              </a:spcAft>
            </a:pPr>
            <a:r>
              <a:rPr lang="en-US" sz="1400" b="1" dirty="0">
                <a:solidFill>
                  <a:srgbClr val="002060"/>
                </a:solidFill>
                <a:latin typeface="Franklin Gothic Book" panose="020B0503020102020204" pitchFamily="34" charset="0"/>
              </a:rPr>
              <a:t>Budget Notes:</a:t>
            </a:r>
          </a:p>
          <a:p>
            <a:pPr marL="342900" indent="-342900">
              <a:spcAft>
                <a:spcPts val="600"/>
              </a:spcAft>
              <a:buFont typeface="Arial" panose="020B0604020202020204" pitchFamily="34" charset="0"/>
              <a:buChar char="•"/>
            </a:pPr>
            <a:r>
              <a:rPr lang="en-US" sz="1200" i="1" dirty="0">
                <a:latin typeface="Franklin Gothic Book" panose="020B0503020102020204" pitchFamily="34" charset="0"/>
              </a:rPr>
              <a:t>Currently under budget by nearly $2.4 million due to timing of decisions and implementation of replacement solutions. All funds are allocated.</a:t>
            </a:r>
          </a:p>
          <a:p>
            <a:pPr marL="342900" indent="-342900">
              <a:spcAft>
                <a:spcPts val="600"/>
              </a:spcAft>
              <a:buFont typeface="Arial" panose="020B0604020202020204" pitchFamily="34" charset="0"/>
              <a:buChar char="•"/>
            </a:pPr>
            <a:r>
              <a:rPr lang="en-US" sz="1200" i="1" dirty="0">
                <a:latin typeface="Franklin Gothic Book" panose="020B0503020102020204" pitchFamily="34" charset="0"/>
              </a:rPr>
              <a:t>In December 2017, WACTC approved increasing the funds for ctcLink by an additional 1 percent of operating fees for fiscal years 2020, 2021, 2022.</a:t>
            </a:r>
            <a:r>
              <a:rPr lang="en-US" sz="1200" i="1" dirty="0"/>
              <a:t>  </a:t>
            </a:r>
            <a:endParaRPr lang="en-US" sz="1200" dirty="0"/>
          </a:p>
          <a:p>
            <a:endParaRPr lang="en-US" sz="1200" b="1" dirty="0">
              <a:latin typeface="Franklin Gothic Book" panose="020B0503020102020204" pitchFamily="34" charset="0"/>
            </a:endParaRPr>
          </a:p>
          <a:p>
            <a:pPr>
              <a:spcAft>
                <a:spcPts val="600"/>
              </a:spcAft>
            </a:pPr>
            <a:r>
              <a:rPr lang="en-US" sz="1400" b="1" dirty="0">
                <a:solidFill>
                  <a:srgbClr val="002060"/>
                </a:solidFill>
                <a:latin typeface="Franklin Gothic Book" panose="020B0503020102020204" pitchFamily="34" charset="0"/>
              </a:rPr>
              <a:t>Budget Notes:</a:t>
            </a:r>
          </a:p>
          <a:p>
            <a:pPr marL="342900" indent="-342900">
              <a:spcAft>
                <a:spcPts val="600"/>
              </a:spcAft>
              <a:buFont typeface="Arial" panose="020B0604020202020204" pitchFamily="34" charset="0"/>
              <a:buChar char="•"/>
            </a:pPr>
            <a:r>
              <a:rPr lang="en-US" sz="1200" i="1" dirty="0">
                <a:latin typeface="Franklin Gothic Book" panose="020B0503020102020204" pitchFamily="34" charset="0"/>
              </a:rPr>
              <a:t>Currently under budget by nearly $2.4 million due to timing of decisions and implementation of replacement solutions. All funds are allocated.</a:t>
            </a:r>
          </a:p>
          <a:p>
            <a:pPr marL="342900" indent="-342900">
              <a:spcAft>
                <a:spcPts val="600"/>
              </a:spcAft>
              <a:buFont typeface="Arial" panose="020B0604020202020204" pitchFamily="34" charset="0"/>
              <a:buChar char="•"/>
            </a:pPr>
            <a:r>
              <a:rPr lang="en-US" sz="1200" i="1" dirty="0">
                <a:latin typeface="Franklin Gothic Book" panose="020B0503020102020204" pitchFamily="34" charset="0"/>
              </a:rPr>
              <a:t>In December 2017, WACTC approved increasing the funds for ctcLink by an additional 1 percent of operating fees for fiscal years 2020, 2021, 2022.</a:t>
            </a:r>
            <a:r>
              <a:rPr lang="en-US" sz="1200" i="1" dirty="0"/>
              <a:t>  </a:t>
            </a:r>
            <a:endParaRPr lang="en-US" sz="1200" dirty="0"/>
          </a:p>
          <a:p>
            <a:endParaRPr lang="en-US" sz="1200" b="1" dirty="0">
              <a:latin typeface="Franklin Gothic Book" panose="020B0503020102020204"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0836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1E280C0-BDF8-403E-A4DF-2D20AFB84D7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86147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0843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7384A02-D147-49A8-A06D-A5C08FF690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52722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5.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6.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89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303808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4319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52022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74214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637437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6071476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4101155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92137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048806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1425643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784476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683113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Slide Number Placeholder 26"/>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66725" y="561729"/>
            <a:ext cx="6705600" cy="639762"/>
          </a:xfrm>
          <a:prstGeom prst="rect">
            <a:avLst/>
          </a:prstGeom>
        </p:spPr>
        <p:txBody>
          <a:bodyPr vert="horz" anchor="t">
            <a:noAutofit/>
            <a:scene3d>
              <a:camera prst="orthographicFront"/>
              <a:lightRig rig="soft" dir="t"/>
            </a:scene3d>
            <a:sp3d prstMaterial="softEdge"/>
          </a:bodyPr>
          <a:lstStyle>
            <a:lvl1pPr>
              <a:defRPr sz="2250"/>
            </a:lvl1pPr>
            <a:extLst/>
          </a:lstStyle>
          <a:p>
            <a:r>
              <a:rPr kumimoji="0" lang="en-US" dirty="0"/>
              <a:t>Click to edit Master title style</a:t>
            </a:r>
          </a:p>
        </p:txBody>
      </p:sp>
      <p:sp>
        <p:nvSpPr>
          <p:cNvPr id="6" name="Content Placeholder 2"/>
          <p:cNvSpPr>
            <a:spLocks noGrp="1"/>
          </p:cNvSpPr>
          <p:nvPr>
            <p:ph idx="1"/>
          </p:nvPr>
        </p:nvSpPr>
        <p:spPr>
          <a:xfrm>
            <a:off x="466725" y="1600206"/>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2082844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66725" y="560048"/>
            <a:ext cx="6705600" cy="792162"/>
          </a:xfrm>
          <a:prstGeom prst="rect">
            <a:avLst/>
          </a:prstGeom>
        </p:spPr>
        <p:txBody>
          <a:bodyPr vert="horz" anchor="t">
            <a:noAutofit/>
            <a:scene3d>
              <a:camera prst="orthographicFront"/>
              <a:lightRig rig="soft" dir="t"/>
            </a:scene3d>
            <a:sp3d prstMaterial="softEdge"/>
          </a:bodyPr>
          <a:lstStyle>
            <a:lvl1pPr>
              <a:defRPr sz="2250">
                <a:solidFill>
                  <a:schemeClr val="tx1">
                    <a:lumMod val="85000"/>
                    <a:lumOff val="15000"/>
                  </a:schemeClr>
                </a:solidFill>
              </a:defRPr>
            </a:lvl1pPr>
            <a:extLst/>
          </a:lstStyle>
          <a:p>
            <a:r>
              <a:rPr kumimoji="0" lang="en-US" dirty="0"/>
              <a:t>Click to edit Master title style</a:t>
            </a:r>
          </a:p>
        </p:txBody>
      </p:sp>
      <p:sp>
        <p:nvSpPr>
          <p:cNvPr id="5" name="Content Placeholder 2"/>
          <p:cNvSpPr>
            <a:spLocks noGrp="1"/>
          </p:cNvSpPr>
          <p:nvPr>
            <p:ph idx="1"/>
          </p:nvPr>
        </p:nvSpPr>
        <p:spPr>
          <a:xfrm>
            <a:off x="466725" y="1606139"/>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8846212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7259754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294003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403334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96406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739498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240887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178696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9182130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510543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8840385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10605164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1567857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6162441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7" name="Slide Number Placeholder 26"/>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4" name="Title Placeholder 8"/>
          <p:cNvSpPr>
            <a:spLocks noGrp="1"/>
          </p:cNvSpPr>
          <p:nvPr>
            <p:ph type="title"/>
          </p:nvPr>
        </p:nvSpPr>
        <p:spPr>
          <a:xfrm>
            <a:off x="466725" y="561729"/>
            <a:ext cx="6705600" cy="639762"/>
          </a:xfrm>
          <a:prstGeom prst="rect">
            <a:avLst/>
          </a:prstGeom>
        </p:spPr>
        <p:txBody>
          <a:bodyPr vert="horz" anchor="t">
            <a:noAutofit/>
            <a:scene3d>
              <a:camera prst="orthographicFront"/>
              <a:lightRig rig="soft" dir="t"/>
            </a:scene3d>
            <a:sp3d prstMaterial="softEdge"/>
          </a:bodyPr>
          <a:lstStyle>
            <a:lvl1pPr>
              <a:defRPr sz="2250"/>
            </a:lvl1pPr>
            <a:extLst/>
          </a:lstStyle>
          <a:p>
            <a:r>
              <a:rPr kumimoji="0" lang="en-US" dirty="0"/>
              <a:t>Click to edit Master title style</a:t>
            </a:r>
          </a:p>
        </p:txBody>
      </p:sp>
      <p:sp>
        <p:nvSpPr>
          <p:cNvPr id="6" name="Content Placeholder 2"/>
          <p:cNvSpPr>
            <a:spLocks noGrp="1"/>
          </p:cNvSpPr>
          <p:nvPr>
            <p:ph idx="1"/>
          </p:nvPr>
        </p:nvSpPr>
        <p:spPr>
          <a:xfrm>
            <a:off x="466725" y="1600206"/>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1564651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lumMod val="75000"/>
                    <a:lumOff val="25000"/>
                  </a:schemeClr>
                </a:solidFill>
              </a:defRPr>
            </a:lvl1pPr>
            <a:extLst/>
          </a:lstStyle>
          <a:p>
            <a:fld id="{9D515F0A-23BA-4FD6-9B05-ED7D67B84540}" type="slidenum">
              <a:rPr lang="en-US" smtClean="0"/>
              <a:pPr/>
              <a:t>‹#›</a:t>
            </a:fld>
            <a:endParaRPr lang="en-US" dirty="0"/>
          </a:p>
        </p:txBody>
      </p:sp>
      <p:sp>
        <p:nvSpPr>
          <p:cNvPr id="3" name="Title Placeholder 8"/>
          <p:cNvSpPr>
            <a:spLocks noGrp="1"/>
          </p:cNvSpPr>
          <p:nvPr>
            <p:ph type="title"/>
          </p:nvPr>
        </p:nvSpPr>
        <p:spPr>
          <a:xfrm>
            <a:off x="466725" y="560048"/>
            <a:ext cx="6705600" cy="792162"/>
          </a:xfrm>
          <a:prstGeom prst="rect">
            <a:avLst/>
          </a:prstGeom>
        </p:spPr>
        <p:txBody>
          <a:bodyPr vert="horz" anchor="t">
            <a:noAutofit/>
            <a:scene3d>
              <a:camera prst="orthographicFront"/>
              <a:lightRig rig="soft" dir="t"/>
            </a:scene3d>
            <a:sp3d prstMaterial="softEdge"/>
          </a:bodyPr>
          <a:lstStyle>
            <a:lvl1pPr>
              <a:defRPr sz="2250">
                <a:solidFill>
                  <a:schemeClr val="tx1">
                    <a:lumMod val="85000"/>
                    <a:lumOff val="15000"/>
                  </a:schemeClr>
                </a:solidFill>
              </a:defRPr>
            </a:lvl1pPr>
            <a:extLst/>
          </a:lstStyle>
          <a:p>
            <a:r>
              <a:rPr kumimoji="0" lang="en-US" dirty="0"/>
              <a:t>Click to edit Master title style</a:t>
            </a:r>
          </a:p>
        </p:txBody>
      </p:sp>
      <p:sp>
        <p:nvSpPr>
          <p:cNvPr id="5" name="Content Placeholder 2"/>
          <p:cNvSpPr>
            <a:spLocks noGrp="1"/>
          </p:cNvSpPr>
          <p:nvPr>
            <p:ph idx="1"/>
          </p:nvPr>
        </p:nvSpPr>
        <p:spPr>
          <a:xfrm>
            <a:off x="466725" y="1606139"/>
            <a:ext cx="6705600" cy="4525963"/>
          </a:xfrm>
        </p:spPr>
        <p:txBody>
          <a:bodyPr/>
          <a:lstStyle>
            <a:lvl1pPr eaLnBrk="1" latinLnBrk="0" hangingPunct="1">
              <a:defRPr>
                <a:solidFill>
                  <a:schemeClr val="tx1">
                    <a:lumMod val="85000"/>
                    <a:lumOff val="15000"/>
                  </a:schemeClr>
                </a:solidFill>
              </a:defRPr>
            </a:lvl1pPr>
            <a:lvl2pPr eaLnBrk="1" latinLnBrk="0" hangingPunct="1">
              <a:defRPr>
                <a:solidFill>
                  <a:schemeClr val="tx1">
                    <a:lumMod val="85000"/>
                    <a:lumOff val="15000"/>
                  </a:schemeClr>
                </a:solidFill>
              </a:defRPr>
            </a:lvl2pPr>
            <a:lvl3pPr eaLnBrk="1" latinLnBrk="0" hangingPunct="1">
              <a:defRPr>
                <a:solidFill>
                  <a:schemeClr val="tx1">
                    <a:lumMod val="85000"/>
                    <a:lumOff val="15000"/>
                  </a:schemeClr>
                </a:solidFill>
              </a:defRPr>
            </a:lvl3pPr>
            <a:lvl4pPr eaLnBrk="1" latinLnBrk="0" hangingPunct="1">
              <a:defRPr>
                <a:solidFill>
                  <a:schemeClr val="tx1">
                    <a:lumMod val="85000"/>
                    <a:lumOff val="15000"/>
                  </a:schemeClr>
                </a:solidFill>
              </a:defRPr>
            </a:lvl4pPr>
            <a:lvl5pPr eaLnBrk="1" latinLnBrk="0" hangingPunct="1">
              <a:defRPr>
                <a:solidFill>
                  <a:schemeClr val="tx1">
                    <a:lumMod val="85000"/>
                    <a:lumOff val="15000"/>
                  </a:schemeClr>
                </a:solidFill>
              </a:defRPr>
            </a:lvl5pPr>
            <a:extLst/>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 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58502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271857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34661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006309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4" y="0"/>
            <a:ext cx="6829477" cy="3749964"/>
          </a:xfrm>
          <a:prstGeom prst="rect">
            <a:avLst/>
          </a:prstGeom>
        </p:spPr>
      </p:pic>
      <p:sp>
        <p:nvSpPr>
          <p:cNvPr id="13" name="Title 1"/>
          <p:cNvSpPr>
            <a:spLocks noGrp="1"/>
          </p:cNvSpPr>
          <p:nvPr>
            <p:ph type="title" hasCustomPrompt="1"/>
          </p:nvPr>
        </p:nvSpPr>
        <p:spPr>
          <a:xfrm>
            <a:off x="369889" y="3863687"/>
            <a:ext cx="8336975" cy="999259"/>
          </a:xfrm>
          <a:prstGeom prst="rect">
            <a:avLst/>
          </a:prstGeom>
        </p:spPr>
        <p:txBody>
          <a:bodyPr/>
          <a:lstStyle>
            <a:lvl1pPr>
              <a:defRPr sz="36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2625" b="0" i="0" baseline="0">
                <a:solidFill>
                  <a:srgbClr val="003764"/>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Subheading</a:t>
            </a:r>
          </a:p>
        </p:txBody>
      </p:sp>
      <p:sp>
        <p:nvSpPr>
          <p:cNvPr id="19" name="Text Placeholder 18"/>
          <p:cNvSpPr>
            <a:spLocks noGrp="1"/>
          </p:cNvSpPr>
          <p:nvPr>
            <p:ph type="body" sz="quarter" idx="10" hasCustomPrompt="1"/>
          </p:nvPr>
        </p:nvSpPr>
        <p:spPr>
          <a:xfrm>
            <a:off x="369888" y="5769404"/>
            <a:ext cx="4614862" cy="758825"/>
          </a:xfrm>
          <a:prstGeom prst="rect">
            <a:avLst/>
          </a:prstGeom>
        </p:spPr>
        <p:txBody>
          <a:bodyPr/>
          <a:lstStyle>
            <a:lvl1pPr marL="0" indent="0">
              <a:buNone/>
              <a:defRPr sz="15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0845709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36861" y="1549936"/>
            <a:ext cx="8336975" cy="79707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1"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8406246" y="6483928"/>
            <a:ext cx="467590" cy="237549"/>
          </a:xfrm>
          <a:prstGeom prst="rect">
            <a:avLst/>
          </a:prstGeom>
        </p:spPr>
        <p:txBody>
          <a:bodyPr/>
          <a:lstStyle>
            <a:lvl1pPr algn="r">
              <a:defRPr sz="825"/>
            </a:lvl1pPr>
          </a:lstStyle>
          <a:p>
            <a:fld id="{0BB45480-2940-43F0-8A14-527A8A2F4EC9}" type="slidenum">
              <a:rPr lang="en-US" smtClean="0"/>
              <a:t>‹#›</a:t>
            </a:fld>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9145816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582469" y="1709746"/>
            <a:ext cx="8270588" cy="2852737"/>
          </a:xfrm>
          <a:prstGeom prst="rect">
            <a:avLst/>
          </a:prstGeom>
        </p:spPr>
        <p:txBody>
          <a:bodyPr anchor="b"/>
          <a:lstStyle>
            <a:lvl1pPr>
              <a:defRPr sz="36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9" y="4589471"/>
            <a:ext cx="8270588"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2" name="Rectangle 11"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6"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7"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2907096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2"/>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6"/>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1428252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5"/>
            <a:ext cx="4067706" cy="1481791"/>
          </a:xfrm>
          <a:prstGeom prst="rect">
            <a:avLst/>
          </a:prstGeom>
        </p:spPr>
      </p:pic>
      <p:sp>
        <p:nvSpPr>
          <p:cNvPr id="16" name="Title 1"/>
          <p:cNvSpPr>
            <a:spLocks noGrp="1"/>
          </p:cNvSpPr>
          <p:nvPr>
            <p:ph type="title"/>
          </p:nvPr>
        </p:nvSpPr>
        <p:spPr>
          <a:xfrm>
            <a:off x="507277" y="1485854"/>
            <a:ext cx="8335388" cy="736311"/>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6"/>
            <a:ext cx="4002378" cy="524893"/>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18" name="Content Placeholder 3"/>
          <p:cNvSpPr>
            <a:spLocks noGrp="1"/>
          </p:cNvSpPr>
          <p:nvPr>
            <p:ph sz="half" idx="2"/>
          </p:nvPr>
        </p:nvSpPr>
        <p:spPr>
          <a:xfrm>
            <a:off x="507278" y="3003842"/>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1800" b="1">
                <a:solidFill>
                  <a:srgbClr val="003764"/>
                </a:solidFill>
              </a:defRPr>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a:t>Edit Master text styles</a:t>
            </a:r>
          </a:p>
        </p:txBody>
      </p:sp>
      <p:sp>
        <p:nvSpPr>
          <p:cNvPr id="20" name="Content Placeholder 5"/>
          <p:cNvSpPr>
            <a:spLocks noGrp="1"/>
          </p:cNvSpPr>
          <p:nvPr>
            <p:ph sz="quarter" idx="4"/>
          </p:nvPr>
        </p:nvSpPr>
        <p:spPr>
          <a:xfrm>
            <a:off x="4790207" y="3003842"/>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2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2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22986564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4"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5"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41209216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8" name="Rectangle 7"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2"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3"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42105480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86495" y="1385541"/>
            <a:ext cx="3160715"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5" y="2888673"/>
            <a:ext cx="3160715" cy="3492378"/>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3863541" y="1569027"/>
            <a:ext cx="5041469" cy="4812024"/>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48653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74360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14" name="Title 1"/>
          <p:cNvSpPr>
            <a:spLocks noGrp="1"/>
          </p:cNvSpPr>
          <p:nvPr>
            <p:ph type="title"/>
          </p:nvPr>
        </p:nvSpPr>
        <p:spPr>
          <a:xfrm>
            <a:off x="403371" y="1385541"/>
            <a:ext cx="3358139" cy="1409614"/>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1" y="2888675"/>
            <a:ext cx="3358139" cy="3542831"/>
          </a:xfrm>
          <a:prstGeom prst="rect">
            <a:avLst/>
          </a:prstGeom>
        </p:spPr>
        <p:txBody>
          <a:bodyPr/>
          <a:lstStyle>
            <a:lvl1pPr marL="0" indent="0">
              <a:buNone/>
              <a:defRPr sz="1200">
                <a:solidFill>
                  <a:srgbClr val="003764"/>
                </a:solidFill>
              </a:defRPr>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a:t>Edit Master text styles</a:t>
            </a:r>
          </a:p>
        </p:txBody>
      </p:sp>
      <p:sp>
        <p:nvSpPr>
          <p:cNvPr id="15" name="Content Placeholder 2"/>
          <p:cNvSpPr>
            <a:spLocks noGrp="1"/>
          </p:cNvSpPr>
          <p:nvPr>
            <p:ph idx="1"/>
          </p:nvPr>
        </p:nvSpPr>
        <p:spPr>
          <a:xfrm>
            <a:off x="4024048" y="1569028"/>
            <a:ext cx="4839398" cy="4862477"/>
          </a:xfrm>
          <a:prstGeom prst="rect">
            <a:avLst/>
          </a:prstGeom>
        </p:spPr>
        <p:txBody>
          <a:bodyPr/>
          <a:lstStyle>
            <a:lvl1pPr>
              <a:defRPr sz="2400">
                <a:solidFill>
                  <a:srgbClr val="003764"/>
                </a:solidFill>
              </a:defRPr>
            </a:lvl1pPr>
            <a:lvl2pPr>
              <a:defRPr sz="2100">
                <a:solidFill>
                  <a:srgbClr val="003764"/>
                </a:solidFill>
              </a:defRPr>
            </a:lvl2pPr>
            <a:lvl3pPr>
              <a:defRPr sz="1800">
                <a:solidFill>
                  <a:srgbClr val="003764"/>
                </a:solidFill>
              </a:defRPr>
            </a:lvl3pPr>
            <a:lvl4pPr>
              <a:defRPr sz="1500">
                <a:solidFill>
                  <a:srgbClr val="003764"/>
                </a:solidFill>
              </a:defRPr>
            </a:lvl4pPr>
            <a:lvl5pPr>
              <a:defRPr sz="1500">
                <a:solidFill>
                  <a:srgbClr val="003764"/>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8"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9"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8019958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p:nvPr>
        </p:nvSpPr>
        <p:spPr>
          <a:xfrm>
            <a:off x="623888" y="1709747"/>
            <a:ext cx="7886700" cy="2852737"/>
          </a:xfrm>
          <a:prstGeom prst="rect">
            <a:avLst/>
          </a:prstGeom>
        </p:spPr>
        <p:txBody>
          <a:bodyPr anchor="b"/>
          <a:lstStyle>
            <a:lvl1pPr>
              <a:defRPr sz="2625"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2"/>
            <a:ext cx="7886700" cy="1500187"/>
          </a:xfrm>
          <a:prstGeom prst="rect">
            <a:avLst/>
          </a:prstGeom>
        </p:spPr>
        <p:txBody>
          <a:bodyPr/>
          <a:lstStyle>
            <a:lvl1pPr marL="0" indent="0">
              <a:buNone/>
              <a:defRPr sz="1350">
                <a:solidFill>
                  <a:srgbClr val="003764"/>
                </a:solidFill>
              </a:defRPr>
            </a:lvl1pPr>
            <a:lvl2pPr marL="257163" indent="0">
              <a:buNone/>
              <a:defRPr sz="1125">
                <a:solidFill>
                  <a:schemeClr val="tx1">
                    <a:tint val="75000"/>
                  </a:schemeClr>
                </a:solidFill>
              </a:defRPr>
            </a:lvl2pPr>
            <a:lvl3pPr marL="514325" indent="0">
              <a:buNone/>
              <a:defRPr sz="1013">
                <a:solidFill>
                  <a:schemeClr val="tx1">
                    <a:tint val="75000"/>
                  </a:schemeClr>
                </a:solidFill>
              </a:defRPr>
            </a:lvl3pPr>
            <a:lvl4pPr marL="771487" indent="0">
              <a:buNone/>
              <a:defRPr sz="900">
                <a:solidFill>
                  <a:schemeClr val="tx1">
                    <a:tint val="75000"/>
                  </a:schemeClr>
                </a:solidFill>
              </a:defRPr>
            </a:lvl4pPr>
            <a:lvl5pPr marL="1028649" indent="0">
              <a:buNone/>
              <a:defRPr sz="900">
                <a:solidFill>
                  <a:schemeClr val="tx1">
                    <a:tint val="75000"/>
                  </a:schemeClr>
                </a:solidFill>
              </a:defRPr>
            </a:lvl5pPr>
            <a:lvl6pPr marL="1285811" indent="0">
              <a:buNone/>
              <a:defRPr sz="900">
                <a:solidFill>
                  <a:schemeClr val="tx1">
                    <a:tint val="75000"/>
                  </a:schemeClr>
                </a:solidFill>
              </a:defRPr>
            </a:lvl6pPr>
            <a:lvl7pPr marL="1542973" indent="0">
              <a:buNone/>
              <a:defRPr sz="900">
                <a:solidFill>
                  <a:schemeClr val="tx1">
                    <a:tint val="75000"/>
                  </a:schemeClr>
                </a:solidFill>
              </a:defRPr>
            </a:lvl7pPr>
            <a:lvl8pPr marL="1800135" indent="0">
              <a:buNone/>
              <a:defRPr sz="900">
                <a:solidFill>
                  <a:schemeClr val="tx1">
                    <a:tint val="75000"/>
                  </a:schemeClr>
                </a:solidFill>
              </a:defRPr>
            </a:lvl8pPr>
            <a:lvl9pPr marL="2057298" indent="0">
              <a:buNone/>
              <a:defRPr sz="900">
                <a:solidFill>
                  <a:schemeClr val="tx1">
                    <a:tint val="75000"/>
                  </a:schemeClr>
                </a:solidFill>
              </a:defRPr>
            </a:lvl9pPr>
          </a:lstStyle>
          <a:p>
            <a:pPr lvl="0"/>
            <a:r>
              <a:rPr lang="en-US"/>
              <a:t>Edit Master text styles</a:t>
            </a:r>
          </a:p>
        </p:txBody>
      </p:sp>
      <p:sp>
        <p:nvSpPr>
          <p:cNvPr id="15" name="Rectangle 14"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8570891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15" name="Rectangle 14"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Date Placeholder 3"/>
          <p:cNvSpPr>
            <a:spLocks noGrp="1"/>
          </p:cNvSpPr>
          <p:nvPr>
            <p:ph type="dt" sz="half" idx="10"/>
          </p:nvPr>
        </p:nvSpPr>
        <p:spPr>
          <a:xfrm>
            <a:off x="628650" y="6483928"/>
            <a:ext cx="2057400" cy="237549"/>
          </a:xfrm>
          <a:prstGeom prst="rect">
            <a:avLst/>
          </a:prstGeom>
        </p:spPr>
        <p:txBody>
          <a:bodyPr/>
          <a:lstStyle>
            <a:lvl1pPr>
              <a:defRPr sz="825"/>
            </a:lvl1pPr>
          </a:lstStyle>
          <a:p>
            <a:endParaRPr lang="en-US" dirty="0"/>
          </a:p>
        </p:txBody>
      </p:sp>
      <p:sp>
        <p:nvSpPr>
          <p:cNvPr id="11" name="Footer Placeholder 4"/>
          <p:cNvSpPr>
            <a:spLocks noGrp="1"/>
          </p:cNvSpPr>
          <p:nvPr>
            <p:ph type="ftr" sz="quarter" idx="11"/>
          </p:nvPr>
        </p:nvSpPr>
        <p:spPr>
          <a:xfrm>
            <a:off x="3028950" y="6483928"/>
            <a:ext cx="3086100" cy="237549"/>
          </a:xfrm>
          <a:prstGeom prst="rect">
            <a:avLst/>
          </a:prstGeom>
        </p:spPr>
        <p:txBody>
          <a:bodyPr/>
          <a:lstStyle>
            <a:lvl1pPr>
              <a:defRPr sz="825"/>
            </a:lvl1pPr>
          </a:lstStyle>
          <a:p>
            <a:endParaRPr lang="en-US" dirty="0"/>
          </a:p>
        </p:txBody>
      </p:sp>
      <p:sp>
        <p:nvSpPr>
          <p:cNvPr id="14" name="Slide Number Placeholder 5"/>
          <p:cNvSpPr>
            <a:spLocks noGrp="1"/>
          </p:cNvSpPr>
          <p:nvPr>
            <p:ph type="sldNum" sz="quarter" idx="12"/>
          </p:nvPr>
        </p:nvSpPr>
        <p:spPr>
          <a:xfrm>
            <a:off x="8416637" y="6529854"/>
            <a:ext cx="457199" cy="191623"/>
          </a:xfrm>
          <a:prstGeom prst="rect">
            <a:avLst/>
          </a:prstGeom>
        </p:spPr>
        <p:txBody>
          <a:bodyPr/>
          <a:lstStyle>
            <a:lvl1pPr algn="r">
              <a:defRPr sz="825"/>
            </a:lvl1pPr>
          </a:lstStyle>
          <a:p>
            <a:fld id="{0BB45480-2940-43F0-8A14-527A8A2F4EC9}" type="slidenum">
              <a:rPr lang="en-US" smtClean="0"/>
              <a:t>‹#›</a:t>
            </a:fld>
            <a:endParaRPr lang="en-US" dirty="0"/>
          </a:p>
        </p:txBody>
      </p:sp>
      <p:sp>
        <p:nvSpPr>
          <p:cNvPr id="6" name="Title 1"/>
          <p:cNvSpPr>
            <a:spLocks noGrp="1"/>
          </p:cNvSpPr>
          <p:nvPr>
            <p:ph type="title"/>
          </p:nvPr>
        </p:nvSpPr>
        <p:spPr>
          <a:xfrm>
            <a:off x="519540" y="294200"/>
            <a:ext cx="8302337" cy="786457"/>
          </a:xfrm>
          <a:prstGeom prst="rect">
            <a:avLst/>
          </a:prstGeom>
        </p:spPr>
        <p:txBody>
          <a:bodyPr/>
          <a:lstStyle>
            <a:lvl1pPr>
              <a:defRPr sz="2625"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1"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726551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2625"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342900" marR="0" indent="-342900" algn="l" defTabSz="514325" rtl="0" eaLnBrk="1" fontAlgn="auto" latinLnBrk="0" hangingPunct="1">
              <a:lnSpc>
                <a:spcPct val="90000"/>
              </a:lnSpc>
              <a:spcBef>
                <a:spcPts val="563"/>
              </a:spcBef>
              <a:spcAft>
                <a:spcPts val="0"/>
              </a:spcAft>
              <a:buClrTx/>
              <a:buSzTx/>
              <a:buFont typeface="Arial" panose="020B0604020202020204" pitchFamily="34" charset="0"/>
              <a:buChar char="•"/>
              <a:tabLst/>
              <a:defRPr baseline="0">
                <a:solidFill>
                  <a:srgbClr val="003764"/>
                </a:solidFill>
              </a:defRPr>
            </a:lvl1pPr>
            <a:lvl2pPr marL="257163" indent="0">
              <a:buNone/>
              <a:defRPr>
                <a:solidFill>
                  <a:srgbClr val="003764"/>
                </a:solidFill>
              </a:defRPr>
            </a:lvl2pPr>
          </a:lstStyle>
          <a:p>
            <a:pPr marL="0" marR="0" lvl="0" indent="0" algn="l" defTabSz="514325" rtl="0" eaLnBrk="1" fontAlgn="auto" latinLnBrk="0" hangingPunct="1">
              <a:lnSpc>
                <a:spcPct val="90000"/>
              </a:lnSpc>
              <a:spcBef>
                <a:spcPts val="563"/>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p:nvSpPr>
        <p:spPr>
          <a:xfrm>
            <a:off x="1454322" y="6445500"/>
            <a:ext cx="3784962" cy="178960"/>
          </a:xfrm>
          <a:prstGeom prst="rect">
            <a:avLst/>
          </a:prstGeom>
          <a:noFill/>
        </p:spPr>
        <p:txBody>
          <a:bodyPr wrap="square" rtlCol="0">
            <a:spAutoFit/>
          </a:bodyPr>
          <a:lstStyle/>
          <a:p>
            <a:r>
              <a:rPr lang="en-US" sz="563" b="0" i="1" kern="1200" dirty="0">
                <a:solidFill>
                  <a:schemeClr val="bg1">
                    <a:lumMod val="50000"/>
                  </a:schemeClr>
                </a:solidFill>
                <a:effectLst/>
                <a:latin typeface="+mn-lt"/>
                <a:ea typeface="+mn-ea"/>
                <a:cs typeface="+mn-cs"/>
              </a:rPr>
              <a:t>Except where otherwise noted, this work is licensed under </a:t>
            </a:r>
            <a:r>
              <a:rPr lang="en-US" sz="563" b="0" i="1" u="sng" kern="1200" dirty="0">
                <a:solidFill>
                  <a:schemeClr val="tx1"/>
                </a:solidFill>
                <a:effectLst/>
                <a:latin typeface="+mn-lt"/>
                <a:ea typeface="+mn-ea"/>
                <a:cs typeface="+mn-cs"/>
              </a:rPr>
              <a:t>CC BY 4.0</a:t>
            </a:r>
            <a:r>
              <a:rPr lang="en-US" sz="563" b="0" i="1" dirty="0">
                <a:solidFill>
                  <a:schemeClr val="bg1">
                    <a:lumMod val="50000"/>
                  </a:schemeClr>
                </a:solidFill>
                <a:latin typeface="+mn-lt"/>
              </a:rPr>
              <a:t>.</a:t>
            </a:r>
          </a:p>
        </p:txBody>
      </p:sp>
      <p:sp>
        <p:nvSpPr>
          <p:cNvPr id="13" name="Rectangle 12" descr="Yellow sidebar"/>
          <p:cNvSpPr/>
          <p:nvPr/>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7494" y="528408"/>
            <a:ext cx="1828800" cy="424977"/>
          </a:xfrm>
          <a:prstGeom prst="rect">
            <a:avLst/>
          </a:prstGeom>
        </p:spPr>
      </p:pic>
    </p:spTree>
    <p:extLst>
      <p:ext uri="{BB962C8B-B14F-4D97-AF65-F5344CB8AC3E}">
        <p14:creationId xmlns:p14="http://schemas.microsoft.com/office/powerpoint/2010/main" val="36588121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B45480-2940-43F0-8A14-527A8A2F4EC9}" type="slidenum">
              <a:rPr lang="en-US" smtClean="0"/>
              <a:t>‹#›</a:t>
            </a:fld>
            <a:endParaRPr lang="en-US" dirty="0"/>
          </a:p>
        </p:txBody>
      </p:sp>
    </p:spTree>
    <p:extLst>
      <p:ext uri="{BB962C8B-B14F-4D97-AF65-F5344CB8AC3E}">
        <p14:creationId xmlns:p14="http://schemas.microsoft.com/office/powerpoint/2010/main" val="1061787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3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8105718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1715444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4015713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37604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82517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25180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6898735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096279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0213929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812061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3332235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3646245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200411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213584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18968139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2556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2640902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055446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41794769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43574091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9036304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49636314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796997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0633449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1961492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889322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64912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3.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4.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5.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theme" Target="../theme/theme6.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277262081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15F0A-23BA-4FD6-9B05-ED7D67B84540}" type="slidenum">
              <a:rPr lang="en-US" smtClean="0"/>
              <a:pPr/>
              <a:t>‹#›</a:t>
            </a:fld>
            <a:endParaRPr lang="en-US" dirty="0"/>
          </a:p>
        </p:txBody>
      </p:sp>
    </p:spTree>
    <p:extLst>
      <p:ext uri="{BB962C8B-B14F-4D97-AF65-F5344CB8AC3E}">
        <p14:creationId xmlns:p14="http://schemas.microsoft.com/office/powerpoint/2010/main" val="387628108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852415"/>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529967"/>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31341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5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6.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112" y="3536609"/>
            <a:ext cx="8649400" cy="1101475"/>
          </a:xfrm>
        </p:spPr>
        <p:txBody>
          <a:bodyPr/>
          <a:lstStyle/>
          <a:p>
            <a:r>
              <a:rPr lang="en-US" sz="4000" cap="none" dirty="0"/>
              <a:t>ctc</a:t>
            </a:r>
            <a:r>
              <a:rPr lang="en-US" sz="4000" dirty="0"/>
              <a:t>Link Project Update</a:t>
            </a:r>
            <a:br>
              <a:rPr lang="en-US" sz="4000" dirty="0"/>
            </a:br>
            <a:r>
              <a:rPr lang="en-US" sz="3200" cap="none" dirty="0"/>
              <a:t>ctc</a:t>
            </a:r>
            <a:r>
              <a:rPr lang="en-US" sz="3200" dirty="0"/>
              <a:t>Link Executive Leadership Committee</a:t>
            </a:r>
          </a:p>
        </p:txBody>
      </p:sp>
      <p:sp>
        <p:nvSpPr>
          <p:cNvPr id="4" name="Text Placeholder 3"/>
          <p:cNvSpPr>
            <a:spLocks noGrp="1"/>
          </p:cNvSpPr>
          <p:nvPr>
            <p:ph type="body" sz="quarter" idx="10"/>
          </p:nvPr>
        </p:nvSpPr>
        <p:spPr>
          <a:xfrm>
            <a:off x="386112" y="4638084"/>
            <a:ext cx="8371776" cy="2137040"/>
          </a:xfrm>
        </p:spPr>
        <p:txBody>
          <a:bodyPr/>
          <a:lstStyle/>
          <a:p>
            <a:r>
              <a:rPr lang="en-US" sz="1800" dirty="0"/>
              <a:t>April 25, 2019</a:t>
            </a:r>
          </a:p>
          <a:p>
            <a:pPr>
              <a:spcBef>
                <a:spcPts val="0"/>
              </a:spcBef>
            </a:pPr>
            <a:endParaRPr lang="en-US" sz="1400" dirty="0"/>
          </a:p>
          <a:p>
            <a:pPr marL="285750" indent="-285750">
              <a:lnSpc>
                <a:spcPct val="100000"/>
              </a:lnSpc>
              <a:spcBef>
                <a:spcPts val="0"/>
              </a:spcBef>
              <a:buFont typeface="Arial" panose="020B0604020202020204" pitchFamily="34" charset="0"/>
              <a:buChar char="•"/>
            </a:pPr>
            <a:r>
              <a:rPr lang="en-US" sz="1600" b="1" dirty="0"/>
              <a:t>Jan Yoshiwara </a:t>
            </a:r>
            <a:r>
              <a:rPr lang="en-US" sz="1600" dirty="0"/>
              <a:t>– SBCTC Executive Director, ctcLink Executive Sponsor &amp; cELC Co-Chair</a:t>
            </a:r>
          </a:p>
          <a:p>
            <a:pPr marL="285750" indent="-285750">
              <a:lnSpc>
                <a:spcPct val="100000"/>
              </a:lnSpc>
              <a:spcBef>
                <a:spcPts val="0"/>
              </a:spcBef>
              <a:buFont typeface="Arial" panose="020B0604020202020204" pitchFamily="34" charset="0"/>
              <a:buChar char="•"/>
            </a:pPr>
            <a:r>
              <a:rPr lang="en-US" sz="1600" b="1" dirty="0"/>
              <a:t>Joyce Loveday </a:t>
            </a:r>
            <a:r>
              <a:rPr lang="en-US" sz="1600" dirty="0"/>
              <a:t>– Clover Park Technical College President &amp; cELC Co-Chair</a:t>
            </a:r>
          </a:p>
          <a:p>
            <a:pPr marL="285750" indent="-285750">
              <a:lnSpc>
                <a:spcPct val="100000"/>
              </a:lnSpc>
              <a:spcBef>
                <a:spcPts val="0"/>
              </a:spcBef>
              <a:buFont typeface="Arial" panose="020B0604020202020204" pitchFamily="34" charset="0"/>
              <a:buChar char="•"/>
            </a:pPr>
            <a:r>
              <a:rPr lang="en-US" sz="1600" b="1" dirty="0"/>
              <a:t>Grant Rodeheaver </a:t>
            </a:r>
            <a:r>
              <a:rPr lang="en-US" sz="1600" dirty="0"/>
              <a:t>– SBCTC Deputy Executive Director of IT and ctcLink Project Sponsor</a:t>
            </a:r>
          </a:p>
          <a:p>
            <a:pPr marL="285750" indent="-285750">
              <a:lnSpc>
                <a:spcPct val="100000"/>
              </a:lnSpc>
              <a:spcBef>
                <a:spcPts val="0"/>
              </a:spcBef>
              <a:buFont typeface="Arial" panose="020B0604020202020204" pitchFamily="34" charset="0"/>
              <a:buChar char="•"/>
            </a:pPr>
            <a:r>
              <a:rPr lang="en-US" sz="1600" b="1" dirty="0"/>
              <a:t>Choi Halladay</a:t>
            </a:r>
            <a:r>
              <a:rPr lang="en-US" sz="1600" dirty="0"/>
              <a:t> – District Vice President for Administrative Services, Pierce College, ctcLink Steering Committee Chair</a:t>
            </a:r>
          </a:p>
          <a:p>
            <a:pPr marL="285750" indent="-285750">
              <a:lnSpc>
                <a:spcPct val="100000"/>
              </a:lnSpc>
              <a:spcBef>
                <a:spcPts val="0"/>
              </a:spcBef>
              <a:buFont typeface="Arial" panose="020B0604020202020204" pitchFamily="34" charset="0"/>
              <a:buChar char="•"/>
            </a:pPr>
            <a:r>
              <a:rPr lang="en-US" sz="1600" b="1" dirty="0"/>
              <a:t>Christy Campbell </a:t>
            </a:r>
            <a:r>
              <a:rPr lang="en-US" sz="1600" dirty="0"/>
              <a:t>– SBCTC ctcLink Project Director</a:t>
            </a:r>
          </a:p>
          <a:p>
            <a:pPr marL="285750" indent="-285750">
              <a:spcBef>
                <a:spcPts val="0"/>
              </a:spcBef>
              <a:buFont typeface="Arial" panose="020B0604020202020204" pitchFamily="34" charset="0"/>
              <a:buChar char="•"/>
            </a:pPr>
            <a:endParaRPr lang="en-US" sz="1800" dirty="0"/>
          </a:p>
          <a:p>
            <a:pPr marL="285750" indent="-285750">
              <a:lnSpc>
                <a:spcPct val="100000"/>
              </a:lnSpc>
              <a:spcBef>
                <a:spcPts val="0"/>
              </a:spcBef>
              <a:buFont typeface="Arial" panose="020B0604020202020204" pitchFamily="34" charset="0"/>
              <a:buChar char="•"/>
            </a:pPr>
            <a:endParaRPr lang="en-US" sz="1800" dirty="0"/>
          </a:p>
        </p:txBody>
      </p:sp>
    </p:spTree>
    <p:extLst>
      <p:ext uri="{BB962C8B-B14F-4D97-AF65-F5344CB8AC3E}">
        <p14:creationId xmlns:p14="http://schemas.microsoft.com/office/powerpoint/2010/main" val="3494831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53511" y="200664"/>
            <a:ext cx="4966860" cy="374932"/>
          </a:xfrm>
        </p:spPr>
        <p:txBody>
          <a:bodyPr/>
          <a:lstStyle/>
          <a:p>
            <a:r>
              <a:rPr lang="en-US" sz="1000" b="1" cap="none" dirty="0">
                <a:solidFill>
                  <a:schemeClr val="bg1"/>
                </a:solidFill>
                <a:ea typeface="Calibri"/>
                <a:cs typeface="Times New Roman"/>
              </a:rPr>
              <a:t>WA State Office of the Chief Information Officer (OCIO) Oversight</a:t>
            </a:r>
            <a:br>
              <a:rPr lang="en-US" sz="1000" b="1" cap="none" dirty="0">
                <a:solidFill>
                  <a:schemeClr val="bg1"/>
                </a:solidFill>
                <a:ea typeface="Calibri"/>
                <a:cs typeface="Times New Roman"/>
              </a:rPr>
            </a:br>
            <a:endParaRPr lang="en-US" sz="1000" cap="none" dirty="0">
              <a:solidFill>
                <a:schemeClr val="bg1"/>
              </a:solidFill>
            </a:endParaRPr>
          </a:p>
        </p:txBody>
      </p:sp>
      <p:sp>
        <p:nvSpPr>
          <p:cNvPr id="3" name="Rectangle 2"/>
          <p:cNvSpPr/>
          <p:nvPr/>
        </p:nvSpPr>
        <p:spPr>
          <a:xfrm>
            <a:off x="569812" y="343215"/>
            <a:ext cx="6150682" cy="269304"/>
          </a:xfrm>
          <a:prstGeom prst="rect">
            <a:avLst/>
          </a:prstGeom>
        </p:spPr>
        <p:txBody>
          <a:bodyPr wrap="square">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Franklin Gothic Book"/>
                <a:ea typeface="Calibri"/>
                <a:cs typeface="Times New Roman"/>
              </a:rPr>
              <a:t>WA State Office of the Chief Information Officer (OCIO) Oversight</a:t>
            </a:r>
          </a:p>
        </p:txBody>
      </p:sp>
      <p:graphicFrame>
        <p:nvGraphicFramePr>
          <p:cNvPr id="10" name="Table 9" descr="WA State Office of the Chief Information Officer (OCIO) Oversight heading box"/>
          <p:cNvGraphicFramePr>
            <a:graphicFrameLocks noGrp="1"/>
          </p:cNvGraphicFramePr>
          <p:nvPr>
            <p:extLst/>
          </p:nvPr>
        </p:nvGraphicFramePr>
        <p:xfrm>
          <a:off x="423880" y="169853"/>
          <a:ext cx="8401639" cy="656057"/>
        </p:xfrm>
        <a:graphic>
          <a:graphicData uri="http://schemas.openxmlformats.org/drawingml/2006/table">
            <a:tbl>
              <a:tblPr firstRow="1" bandRow="1">
                <a:tableStyleId>{5C22544A-7EE6-4342-B048-85BDC9FD1C3A}</a:tableStyleId>
              </a:tblPr>
              <a:tblGrid>
                <a:gridCol w="6915589">
                  <a:extLst>
                    <a:ext uri="{9D8B030D-6E8A-4147-A177-3AD203B41FA5}">
                      <a16:colId xmlns:a16="http://schemas.microsoft.com/office/drawing/2014/main" val="20001"/>
                    </a:ext>
                  </a:extLst>
                </a:gridCol>
                <a:gridCol w="1053412">
                  <a:extLst>
                    <a:ext uri="{9D8B030D-6E8A-4147-A177-3AD203B41FA5}">
                      <a16:colId xmlns:a16="http://schemas.microsoft.com/office/drawing/2014/main" val="2970155127"/>
                    </a:ext>
                  </a:extLst>
                </a:gridCol>
                <a:gridCol w="432638">
                  <a:extLst>
                    <a:ext uri="{9D8B030D-6E8A-4147-A177-3AD203B41FA5}">
                      <a16:colId xmlns:a16="http://schemas.microsoft.com/office/drawing/2014/main" val="1906772724"/>
                    </a:ext>
                  </a:extLst>
                </a:gridCol>
              </a:tblGrid>
              <a:tr h="656057">
                <a:tc>
                  <a:txBody>
                    <a:bodyPr/>
                    <a:lstStyle/>
                    <a:p>
                      <a:pPr marL="0" algn="ctr" defTabSz="914400" rtl="0" eaLnBrk="1" fontAlgn="b" latinLnBrk="0" hangingPunct="1">
                        <a:lnSpc>
                          <a:spcPts val="1800"/>
                        </a:lnSpc>
                      </a:pPr>
                      <a:r>
                        <a:rPr lang="en-US" sz="1800" b="1" kern="1200" dirty="0">
                          <a:solidFill>
                            <a:schemeClr val="bg1"/>
                          </a:solidFill>
                          <a:latin typeface="Calibri" panose="020F0502020204030204" pitchFamily="34" charset="0"/>
                          <a:ea typeface="+mn-ea"/>
                          <a:cs typeface="Calibri" panose="020F0502020204030204" pitchFamily="34" charset="0"/>
                        </a:rPr>
                        <a:t>WA State Office of the Chief Information Officer (OCIO) Oversight </a:t>
                      </a:r>
                      <a:br>
                        <a:rPr lang="en-US" sz="1800" b="1" kern="1200" dirty="0">
                          <a:solidFill>
                            <a:schemeClr val="bg1"/>
                          </a:solidFill>
                          <a:latin typeface="Calibri" panose="020F0502020204030204" pitchFamily="34" charset="0"/>
                          <a:ea typeface="+mn-ea"/>
                          <a:cs typeface="Calibri" panose="020F0502020204030204" pitchFamily="34" charset="0"/>
                        </a:rPr>
                      </a:br>
                      <a:r>
                        <a:rPr lang="en-US" sz="1800" b="1" kern="1200" dirty="0">
                          <a:solidFill>
                            <a:schemeClr val="bg1"/>
                          </a:solidFill>
                          <a:latin typeface="Calibri" panose="020F0502020204030204" pitchFamily="34" charset="0"/>
                          <a:ea typeface="+mn-ea"/>
                          <a:cs typeface="Calibri" panose="020F0502020204030204" pitchFamily="34" charset="0"/>
                        </a:rPr>
                        <a:t>as of April 2019</a:t>
                      </a:r>
                    </a:p>
                  </a:txBody>
                  <a:tcPr marL="68580" marR="68580" marT="34290" marB="3429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71CE"/>
                    </a:solid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rgbClr val="000000"/>
                          </a:solidFill>
                          <a:latin typeface="Arial" panose="020B0604020202020204" pitchFamily="34" charset="0"/>
                          <a:ea typeface="+mn-ea"/>
                          <a:cs typeface="Arial" panose="020B0604020202020204" pitchFamily="34" charset="0"/>
                        </a:rPr>
                        <a:t>Overall Status </a:t>
                      </a:r>
                    </a:p>
                  </a:txBody>
                  <a:tcPr marL="68580" marR="68580" marT="34290" marB="3429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rgbClr val="000000"/>
                          </a:solidFill>
                          <a:latin typeface="+mn-lt"/>
                          <a:ea typeface="+mn-ea"/>
                          <a:cs typeface="+mn-cs"/>
                        </a:rPr>
                        <a:t>Y</a:t>
                      </a:r>
                    </a:p>
                  </a:txBody>
                  <a:tcPr marL="68580" marR="68580" marT="34290" marB="3429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bl>
          </a:graphicData>
        </a:graphic>
      </p:graphicFrame>
      <p:sp>
        <p:nvSpPr>
          <p:cNvPr id="2" name="TextBox 1"/>
          <p:cNvSpPr txBox="1"/>
          <p:nvPr/>
        </p:nvSpPr>
        <p:spPr>
          <a:xfrm>
            <a:off x="921819" y="6309293"/>
            <a:ext cx="6909428"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0000"/>
                </a:solidFill>
                <a:effectLst/>
                <a:uLnTx/>
                <a:uFillTx/>
                <a:latin typeface="Franklin Gothic Book"/>
                <a:ea typeface="+mn-ea"/>
                <a:cs typeface="+mn-cs"/>
              </a:rPr>
              <a:t>Note: </a:t>
            </a:r>
            <a:r>
              <a:rPr kumimoji="0" lang="en-US" sz="1200" b="0" i="1" u="none" strike="noStrike" kern="1200" cap="none" spc="0" normalizeH="0" baseline="0" noProof="0" dirty="0">
                <a:ln>
                  <a:noFill/>
                </a:ln>
                <a:solidFill>
                  <a:srgbClr val="000000"/>
                </a:solidFill>
                <a:effectLst/>
                <a:uLnTx/>
                <a:uFillTx/>
                <a:latin typeface="Franklin Gothic Book"/>
                <a:ea typeface="+mn-ea"/>
                <a:cs typeface="+mn-cs"/>
              </a:rPr>
              <a:t>New ctcLink Investment Plan approved by OCIO, with above conditions, on Jan. 19, 2018</a:t>
            </a:r>
            <a:r>
              <a:rPr kumimoji="0" lang="en-US" sz="1200" b="0" i="1" u="none" strike="noStrike" kern="1200" cap="none" spc="0" normalizeH="0" baseline="0" noProof="0" dirty="0">
                <a:ln>
                  <a:noFill/>
                </a:ln>
                <a:solidFill>
                  <a:srgbClr val="003764"/>
                </a:solidFill>
                <a:effectLst/>
                <a:uLnTx/>
                <a:uFillTx/>
                <a:latin typeface="Franklin Gothic Book"/>
                <a:ea typeface="+mn-ea"/>
                <a:cs typeface="+mn-cs"/>
              </a:rPr>
              <a:t>.</a:t>
            </a:r>
          </a:p>
        </p:txBody>
      </p:sp>
      <p:sp>
        <p:nvSpPr>
          <p:cNvPr id="6" name="Slide Number Placeholder 5"/>
          <p:cNvSpPr>
            <a:spLocks noGrp="1"/>
          </p:cNvSpPr>
          <p:nvPr>
            <p:ph type="sldNum" sz="quarter" idx="12"/>
          </p:nvPr>
        </p:nvSpPr>
        <p:spPr>
          <a:xfrm>
            <a:off x="8368320" y="6509015"/>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b="0" i="0" u="none" strike="noStrike" kern="1200" cap="none" spc="0" normalizeH="0" baseline="0" noProof="0" smtClean="0">
                <a:ln>
                  <a:noFill/>
                </a:ln>
                <a:solidFill>
                  <a:srgbClr val="003764"/>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b="0" i="0" u="none" strike="noStrike" kern="1200" cap="none" spc="0" normalizeH="0" baseline="0" noProof="0" dirty="0">
              <a:ln>
                <a:noFill/>
              </a:ln>
              <a:solidFill>
                <a:srgbClr val="003764"/>
              </a:solidFill>
              <a:effectLst/>
              <a:uLnTx/>
              <a:uFillTx/>
              <a:latin typeface="Calibri" panose="020F0502020204030204" pitchFamily="34" charset="0"/>
              <a:ea typeface="+mn-ea"/>
              <a:cs typeface="Calibri" panose="020F0502020204030204" pitchFamily="34" charset="0"/>
            </a:endParaRPr>
          </a:p>
        </p:txBody>
      </p:sp>
      <p:graphicFrame>
        <p:nvGraphicFramePr>
          <p:cNvPr id="8" name="Table 7" descr=" OCIO’s Conditions to new ctcLink Investment Plan Approval and status">
            <a:extLst>
              <a:ext uri="{FF2B5EF4-FFF2-40B4-BE49-F238E27FC236}">
                <a16:creationId xmlns:a16="http://schemas.microsoft.com/office/drawing/2014/main" id="{D26B0267-0FD4-4BF6-A2C9-9883F8DFCE08}"/>
              </a:ext>
            </a:extLst>
          </p:cNvPr>
          <p:cNvGraphicFramePr>
            <a:graphicFrameLocks noGrp="1"/>
          </p:cNvGraphicFramePr>
          <p:nvPr>
            <p:extLst/>
          </p:nvPr>
        </p:nvGraphicFramePr>
        <p:xfrm>
          <a:off x="423879" y="871072"/>
          <a:ext cx="4139068" cy="5326382"/>
        </p:xfrm>
        <a:graphic>
          <a:graphicData uri="http://schemas.openxmlformats.org/drawingml/2006/table">
            <a:tbl>
              <a:tblPr firstRow="1" bandRow="1">
                <a:tableStyleId>{5C22544A-7EE6-4342-B048-85BDC9FD1C3A}</a:tableStyleId>
              </a:tblPr>
              <a:tblGrid>
                <a:gridCol w="322881">
                  <a:extLst>
                    <a:ext uri="{9D8B030D-6E8A-4147-A177-3AD203B41FA5}">
                      <a16:colId xmlns:a16="http://schemas.microsoft.com/office/drawing/2014/main" val="3708119608"/>
                    </a:ext>
                  </a:extLst>
                </a:gridCol>
                <a:gridCol w="208280">
                  <a:extLst>
                    <a:ext uri="{9D8B030D-6E8A-4147-A177-3AD203B41FA5}">
                      <a16:colId xmlns:a16="http://schemas.microsoft.com/office/drawing/2014/main" val="20001"/>
                    </a:ext>
                  </a:extLst>
                </a:gridCol>
                <a:gridCol w="2653246">
                  <a:extLst>
                    <a:ext uri="{9D8B030D-6E8A-4147-A177-3AD203B41FA5}">
                      <a16:colId xmlns:a16="http://schemas.microsoft.com/office/drawing/2014/main" val="2955566536"/>
                    </a:ext>
                  </a:extLst>
                </a:gridCol>
                <a:gridCol w="954661">
                  <a:extLst>
                    <a:ext uri="{9D8B030D-6E8A-4147-A177-3AD203B41FA5}">
                      <a16:colId xmlns:a16="http://schemas.microsoft.com/office/drawing/2014/main" val="57125483"/>
                    </a:ext>
                  </a:extLst>
                </a:gridCol>
              </a:tblGrid>
              <a:tr h="575611">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bg1"/>
                          </a:solidFill>
                          <a:latin typeface="Calibri" panose="020F0502020204030204" pitchFamily="34" charset="0"/>
                          <a:ea typeface="+mn-ea"/>
                          <a:cs typeface="Calibri" panose="020F0502020204030204" pitchFamily="34" charset="0"/>
                        </a:rPr>
                        <a:t>OCIO Conditions to new ctcLink</a:t>
                      </a:r>
                      <a:r>
                        <a:rPr lang="en-US" sz="1600" b="1" kern="1200" baseline="0" dirty="0">
                          <a:solidFill>
                            <a:schemeClr val="bg1"/>
                          </a:solidFill>
                          <a:latin typeface="Calibri" panose="020F0502020204030204" pitchFamily="34" charset="0"/>
                          <a:ea typeface="+mn-ea"/>
                          <a:cs typeface="Calibri" panose="020F0502020204030204" pitchFamily="34" charset="0"/>
                        </a:rPr>
                        <a:t> Investment Plan Approval</a:t>
                      </a:r>
                      <a:endParaRPr lang="en-US" sz="1600" b="1" kern="1200" dirty="0">
                        <a:solidFill>
                          <a:schemeClr val="bg1"/>
                        </a:solidFill>
                        <a:latin typeface="Calibri" panose="020F0502020204030204" pitchFamily="34" charset="0"/>
                        <a:ea typeface="+mn-ea"/>
                        <a:cs typeface="Calibri" panose="020F0502020204030204" pitchFamily="34" charset="0"/>
                      </a:endParaRPr>
                    </a:p>
                  </a:txBody>
                  <a:tcPr marL="68580" marR="68580" marT="34290" marB="34290">
                    <a:lnL w="9525" cap="flat" cmpd="sng" algn="ctr">
                      <a:solidFill>
                        <a:schemeClr val="tx1">
                          <a:lumMod val="75000"/>
                          <a:lumOff val="25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71CE"/>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kern="1200" dirty="0">
                        <a:solidFill>
                          <a:schemeClr val="tx1"/>
                        </a:solidFill>
                        <a:latin typeface="+mn-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bg1"/>
                          </a:solidFill>
                          <a:latin typeface="Calibri" panose="020F0502020204030204" pitchFamily="34" charset="0"/>
                          <a:ea typeface="+mn-ea"/>
                          <a:cs typeface="Calibri" panose="020F0502020204030204" pitchFamily="34" charset="0"/>
                        </a:rPr>
                        <a:t>Status</a:t>
                      </a:r>
                    </a:p>
                  </a:txBody>
                  <a:tcPr marL="68580" marR="68580" marT="34290" marB="34290" anchor="b">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1768181619"/>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1</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Project</a:t>
                      </a:r>
                      <a:r>
                        <a:rPr lang="en-US" sz="1100" b="0" kern="1200" baseline="0" dirty="0">
                          <a:solidFill>
                            <a:srgbClr val="000000"/>
                          </a:solidFill>
                          <a:effectLst/>
                          <a:latin typeface="Arial" panose="020B0604020202020204" pitchFamily="34" charset="0"/>
                          <a:ea typeface="+mn-ea"/>
                          <a:cs typeface="Arial" panose="020B0604020202020204" pitchFamily="34" charset="0"/>
                        </a:rPr>
                        <a:t> must remain in line</a:t>
                      </a:r>
                      <a:r>
                        <a:rPr lang="en-US" sz="1100" b="0" kern="1200" dirty="0">
                          <a:solidFill>
                            <a:srgbClr val="000000"/>
                          </a:solidFill>
                          <a:effectLst/>
                          <a:latin typeface="Arial" panose="020B0604020202020204" pitchFamily="34" charset="0"/>
                          <a:ea typeface="+mn-ea"/>
                          <a:cs typeface="Arial" panose="020B0604020202020204" pitchFamily="34" charset="0"/>
                        </a:rPr>
                        <a:t> with SBCTC and OCIO policies</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Ongoing </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48630462"/>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2</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QA</a:t>
                      </a:r>
                      <a:r>
                        <a:rPr lang="en-US" sz="1100" b="0" kern="1200" baseline="0" dirty="0">
                          <a:solidFill>
                            <a:srgbClr val="000000"/>
                          </a:solidFill>
                          <a:effectLst/>
                          <a:latin typeface="Arial" panose="020B0604020202020204" pitchFamily="34" charset="0"/>
                          <a:ea typeface="+mn-ea"/>
                          <a:cs typeface="Arial" panose="020B0604020202020204" pitchFamily="34" charset="0"/>
                        </a:rPr>
                        <a:t> (Moran) to report</a:t>
                      </a:r>
                      <a:r>
                        <a:rPr lang="en-US" sz="1100" b="0" kern="1200" dirty="0">
                          <a:solidFill>
                            <a:srgbClr val="000000"/>
                          </a:solidFill>
                          <a:effectLst/>
                          <a:latin typeface="Arial" panose="020B0604020202020204" pitchFamily="34" charset="0"/>
                          <a:ea typeface="+mn-ea"/>
                          <a:cs typeface="Arial" panose="020B0604020202020204" pitchFamily="34" charset="0"/>
                        </a:rPr>
                        <a:t> to ctcLink executive sponsor and State CIO</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Complete</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22197"/>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3</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algn="l"/>
                      <a:r>
                        <a:rPr lang="en-US" sz="1100" b="0" kern="1200" dirty="0">
                          <a:solidFill>
                            <a:srgbClr val="000000"/>
                          </a:solidFill>
                          <a:effectLst/>
                          <a:latin typeface="Arial" panose="020B0604020202020204" pitchFamily="34" charset="0"/>
                          <a:ea typeface="+mn-ea"/>
                          <a:cs typeface="Arial" panose="020B0604020202020204" pitchFamily="34" charset="0"/>
                        </a:rPr>
                        <a:t>Follow pre-determined OFM funding gates and approvals</a:t>
                      </a:r>
                      <a:endParaRPr lang="en-US" sz="1100" b="0" dirty="0">
                        <a:solidFill>
                          <a:srgbClr val="000000"/>
                        </a:solidFill>
                        <a:latin typeface="Arial" panose="020B0604020202020204" pitchFamily="34" charset="0"/>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Complete</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248034652"/>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4</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Monthly status reporting</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Complete</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2593756098"/>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5</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Continue reporting on Remediation items in Integrated Work Plan</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sym typeface="Wingdings" panose="05000000000000000000" pitchFamily="2" charset="2"/>
                        </a:rPr>
                        <a:t>Complete</a:t>
                      </a:r>
                      <a:endPar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305640982"/>
                  </a:ext>
                </a:extLst>
              </a:tr>
              <a:tr h="78850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tx1"/>
                          </a:solidFill>
                          <a:latin typeface="Arial" panose="020B0604020202020204" pitchFamily="34" charset="0"/>
                          <a:cs typeface="Arial" panose="020B0604020202020204" pitchFamily="34" charset="0"/>
                        </a:rPr>
                        <a:t>Y</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6</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OCIO approval of</a:t>
                      </a:r>
                      <a:r>
                        <a:rPr lang="en-US" sz="1100" b="0" kern="1200" baseline="0" dirty="0">
                          <a:solidFill>
                            <a:srgbClr val="000000"/>
                          </a:solidFill>
                          <a:effectLst/>
                          <a:latin typeface="Arial" panose="020B0604020202020204" pitchFamily="34" charset="0"/>
                          <a:ea typeface="+mn-ea"/>
                          <a:cs typeface="Arial" panose="020B0604020202020204" pitchFamily="34" charset="0"/>
                        </a:rPr>
                        <a:t> the</a:t>
                      </a:r>
                      <a:r>
                        <a:rPr lang="en-US" sz="1100" b="0" kern="1200" dirty="0">
                          <a:solidFill>
                            <a:srgbClr val="000000"/>
                          </a:solidFill>
                          <a:effectLst/>
                          <a:latin typeface="Arial" panose="020B0604020202020204" pitchFamily="34" charset="0"/>
                          <a:ea typeface="+mn-ea"/>
                          <a:cs typeface="Arial" panose="020B0604020202020204" pitchFamily="34" charset="0"/>
                        </a:rPr>
                        <a:t> 4</a:t>
                      </a:r>
                      <a:r>
                        <a:rPr lang="en-US" sz="1100" b="0" kern="1200" baseline="0" dirty="0">
                          <a:solidFill>
                            <a:srgbClr val="000000"/>
                          </a:solidFill>
                          <a:effectLst/>
                          <a:latin typeface="Arial" panose="020B0604020202020204" pitchFamily="34" charset="0"/>
                          <a:ea typeface="+mn-ea"/>
                          <a:cs typeface="Arial" panose="020B0604020202020204" pitchFamily="34" charset="0"/>
                        </a:rPr>
                        <a:t> </a:t>
                      </a:r>
                      <a:r>
                        <a:rPr lang="en-US" sz="1100" b="0" kern="1200" dirty="0">
                          <a:solidFill>
                            <a:srgbClr val="000000"/>
                          </a:solidFill>
                          <a:effectLst/>
                          <a:latin typeface="Arial" panose="020B0604020202020204" pitchFamily="34" charset="0"/>
                          <a:ea typeface="+mn-ea"/>
                          <a:cs typeface="Arial" panose="020B0604020202020204" pitchFamily="34" charset="0"/>
                        </a:rPr>
                        <a:t>remediation solutions: Budgeting tool, Continuing Education Application, Online Admissions Application</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In</a:t>
                      </a:r>
                      <a:r>
                        <a:rPr lang="en-US" sz="1100" b="0" baseline="0" dirty="0">
                          <a:solidFill>
                            <a:srgbClr val="000000"/>
                          </a:solidFill>
                          <a:latin typeface="Arial" panose="020B0604020202020204" pitchFamily="34" charset="0"/>
                          <a:cs typeface="Arial" panose="020B0604020202020204" pitchFamily="34" charset="0"/>
                        </a:rPr>
                        <a:t> Progress</a:t>
                      </a:r>
                      <a:endParaRPr lang="en-US" sz="1100" b="0" dirty="0">
                        <a:solidFill>
                          <a:srgbClr val="000000"/>
                        </a:solidFill>
                        <a:latin typeface="Arial" panose="020B0604020202020204" pitchFamily="34" charset="0"/>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511685527"/>
                  </a:ext>
                </a:extLst>
              </a:tr>
              <a:tr h="4553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7</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OCIO must be notified prior to use of contingency funds</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N/A </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115894253"/>
                  </a:ext>
                </a:extLst>
              </a:tr>
              <a:tr h="788508">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8</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Perform a post-implementation review (lessons learned) after each deployment and post on the OCIO</a:t>
                      </a:r>
                      <a:r>
                        <a:rPr lang="en-US" sz="1100" b="0" kern="1200" baseline="0" dirty="0">
                          <a:solidFill>
                            <a:srgbClr val="000000"/>
                          </a:solidFill>
                          <a:effectLst/>
                          <a:latin typeface="Arial" panose="020B0604020202020204" pitchFamily="34" charset="0"/>
                          <a:ea typeface="+mn-ea"/>
                          <a:cs typeface="Arial" panose="020B0604020202020204" pitchFamily="34" charset="0"/>
                        </a:rPr>
                        <a:t> dashboard wit</a:t>
                      </a:r>
                      <a:r>
                        <a:rPr lang="en-US" sz="1100" b="0" kern="1200" dirty="0">
                          <a:solidFill>
                            <a:srgbClr val="000000"/>
                          </a:solidFill>
                          <a:effectLst/>
                          <a:latin typeface="Arial" panose="020B0604020202020204" pitchFamily="34" charset="0"/>
                          <a:ea typeface="+mn-ea"/>
                          <a:cs typeface="Arial" panose="020B0604020202020204" pitchFamily="34" charset="0"/>
                        </a:rPr>
                        <a:t>hin 30 days of go-live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Planned as Activities in Project Work Plans</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611248091"/>
                  </a:ext>
                </a:extLst>
              </a:tr>
              <a:tr h="44156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1" dirty="0">
                          <a:solidFill>
                            <a:schemeClr val="bg1"/>
                          </a:solidFill>
                          <a:latin typeface="Arial" panose="020B0604020202020204" pitchFamily="34" charset="0"/>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9</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Process and timeline for filling the SBCTC CIO position by 1/31/2018</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Arial" panose="020B0604020202020204" pitchFamily="34" charset="0"/>
                          <a:cs typeface="Arial" panose="020B0604020202020204" pitchFamily="34" charset="0"/>
                          <a:sym typeface="Wingdings" panose="05000000000000000000" pitchFamily="2" charset="2"/>
                        </a:rPr>
                        <a:t>Complete</a:t>
                      </a:r>
                      <a:endParaRPr lang="en-US" sz="1100" b="0" dirty="0">
                        <a:solidFill>
                          <a:srgbClr val="000000"/>
                        </a:solidFill>
                        <a:latin typeface="Arial" panose="020B0604020202020204" pitchFamily="34" charset="0"/>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951565494"/>
                  </a:ext>
                </a:extLst>
              </a:tr>
            </a:tbl>
          </a:graphicData>
        </a:graphic>
      </p:graphicFrame>
      <p:graphicFrame>
        <p:nvGraphicFramePr>
          <p:cNvPr id="11" name="Table 10" descr=" OCIO’s Conditions to new ctcLink Investment Plan Approval and status">
            <a:extLst>
              <a:ext uri="{FF2B5EF4-FFF2-40B4-BE49-F238E27FC236}">
                <a16:creationId xmlns:a16="http://schemas.microsoft.com/office/drawing/2014/main" id="{D26B0267-0FD4-4BF6-A2C9-9883F8DFCE08}"/>
              </a:ext>
            </a:extLst>
          </p:cNvPr>
          <p:cNvGraphicFramePr>
            <a:graphicFrameLocks noGrp="1"/>
          </p:cNvGraphicFramePr>
          <p:nvPr>
            <p:extLst/>
          </p:nvPr>
        </p:nvGraphicFramePr>
        <p:xfrm>
          <a:off x="4670759" y="871072"/>
          <a:ext cx="4154761" cy="5326382"/>
        </p:xfrm>
        <a:graphic>
          <a:graphicData uri="http://schemas.openxmlformats.org/drawingml/2006/table">
            <a:tbl>
              <a:tblPr firstRow="1" bandRow="1">
                <a:tableStyleId>{5C22544A-7EE6-4342-B048-85BDC9FD1C3A}</a:tableStyleId>
              </a:tblPr>
              <a:tblGrid>
                <a:gridCol w="307641">
                  <a:extLst>
                    <a:ext uri="{9D8B030D-6E8A-4147-A177-3AD203B41FA5}">
                      <a16:colId xmlns:a16="http://schemas.microsoft.com/office/drawing/2014/main" val="3708119608"/>
                    </a:ext>
                  </a:extLst>
                </a:gridCol>
                <a:gridCol w="345440">
                  <a:extLst>
                    <a:ext uri="{9D8B030D-6E8A-4147-A177-3AD203B41FA5}">
                      <a16:colId xmlns:a16="http://schemas.microsoft.com/office/drawing/2014/main" val="20001"/>
                    </a:ext>
                  </a:extLst>
                </a:gridCol>
                <a:gridCol w="2418080">
                  <a:extLst>
                    <a:ext uri="{9D8B030D-6E8A-4147-A177-3AD203B41FA5}">
                      <a16:colId xmlns:a16="http://schemas.microsoft.com/office/drawing/2014/main" val="2955566536"/>
                    </a:ext>
                  </a:extLst>
                </a:gridCol>
                <a:gridCol w="1083600">
                  <a:extLst>
                    <a:ext uri="{9D8B030D-6E8A-4147-A177-3AD203B41FA5}">
                      <a16:colId xmlns:a16="http://schemas.microsoft.com/office/drawing/2014/main" val="57125483"/>
                    </a:ext>
                  </a:extLst>
                </a:gridCol>
              </a:tblGrid>
              <a:tr h="584107">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bg1"/>
                          </a:solidFill>
                          <a:latin typeface="Calibri" panose="020F0502020204030204" pitchFamily="34" charset="0"/>
                          <a:ea typeface="+mn-ea"/>
                          <a:cs typeface="Calibri" panose="020F0502020204030204" pitchFamily="34" charset="0"/>
                        </a:rPr>
                        <a:t>ctcLink Technology Pool Status </a:t>
                      </a:r>
                      <a:br>
                        <a:rPr lang="en-US" sz="1600" b="1" kern="1200" dirty="0">
                          <a:solidFill>
                            <a:schemeClr val="bg1"/>
                          </a:solidFill>
                          <a:latin typeface="Calibri" panose="020F0502020204030204" pitchFamily="34" charset="0"/>
                          <a:ea typeface="+mn-ea"/>
                          <a:cs typeface="Calibri" panose="020F0502020204030204" pitchFamily="34" charset="0"/>
                        </a:rPr>
                      </a:br>
                      <a:r>
                        <a:rPr lang="en-US" sz="1600" b="1" kern="1200" dirty="0">
                          <a:solidFill>
                            <a:schemeClr val="bg1"/>
                          </a:solidFill>
                          <a:latin typeface="Calibri" panose="020F0502020204030204" pitchFamily="34" charset="0"/>
                          <a:ea typeface="+mn-ea"/>
                          <a:cs typeface="Calibri" panose="020F0502020204030204" pitchFamily="34" charset="0"/>
                        </a:rPr>
                        <a:t>and Gate #</a:t>
                      </a:r>
                    </a:p>
                  </a:txBody>
                  <a:tcPr marL="68580" marR="68580" marT="34290" marB="34290">
                    <a:lnL w="9525" cap="flat" cmpd="sng" algn="ctr">
                      <a:solidFill>
                        <a:schemeClr val="tx1">
                          <a:lumMod val="75000"/>
                          <a:lumOff val="25000"/>
                        </a:schemeClr>
                      </a:solidFill>
                      <a:prstDash val="solid"/>
                      <a:round/>
                      <a:headEnd type="none" w="med" len="med"/>
                      <a:tailEnd type="none" w="med" len="med"/>
                    </a:lnL>
                    <a:lnR w="12700" cap="flat" cmpd="sng" algn="ctr">
                      <a:solidFill>
                        <a:schemeClr val="tx2">
                          <a:lumMod val="20000"/>
                          <a:lumOff val="80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71CE"/>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1" kern="1200" dirty="0">
                        <a:solidFill>
                          <a:schemeClr val="tx1"/>
                        </a:solidFill>
                        <a:latin typeface="+mn-lt"/>
                        <a:ea typeface="+mn-ea"/>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kern="1200" dirty="0">
                        <a:solidFill>
                          <a:schemeClr val="bg1"/>
                        </a:solidFill>
                        <a:latin typeface="+mn-lt"/>
                        <a:ea typeface="+mn-ea"/>
                        <a:cs typeface="Arial" panose="020B0604020202020204" pitchFamily="34" charset="0"/>
                      </a:endParaRPr>
                    </a:p>
                  </a:txBody>
                  <a:tcPr marL="68580" marR="6858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1" kern="1200" dirty="0">
                        <a:solidFill>
                          <a:schemeClr val="bg1"/>
                        </a:solidFill>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chemeClr val="bg1"/>
                          </a:solidFill>
                          <a:latin typeface="Calibri" panose="020F0502020204030204" pitchFamily="34" charset="0"/>
                          <a:ea typeface="+mn-ea"/>
                          <a:cs typeface="Calibri" panose="020F0502020204030204" pitchFamily="34" charset="0"/>
                        </a:rPr>
                        <a:t>Status</a:t>
                      </a:r>
                    </a:p>
                  </a:txBody>
                  <a:tcPr marL="68580" marR="68580" marT="34290" marB="34290">
                    <a:lnL w="12700" cap="flat" cmpd="sng" algn="ctr">
                      <a:solidFill>
                        <a:schemeClr val="tx2">
                          <a:lumMod val="20000"/>
                          <a:lumOff val="80000"/>
                        </a:schemeClr>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1768181619"/>
                  </a:ext>
                </a:extLst>
              </a:tr>
              <a:tr h="44808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Pre-IT Pool Implementation, Stability &amp; Remediation</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Approved</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48630462"/>
                  </a:ext>
                </a:extLst>
              </a:tr>
              <a:tr h="31476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1</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Planning &amp; Remediation </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Approved</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122197"/>
                  </a:ext>
                </a:extLst>
              </a:tr>
              <a:tr h="314760">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2</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DG2 – Initiation &amp; Structure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Approved</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1248034652"/>
                  </a:ext>
                </a:extLst>
              </a:tr>
              <a:tr h="44808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3</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DG2 – Construct</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DG3 – </a:t>
                      </a:r>
                      <a:r>
                        <a:rPr lang="en-US" sz="1100" b="0" dirty="0">
                          <a:solidFill>
                            <a:srgbClr val="000000"/>
                          </a:solidFill>
                          <a:latin typeface="Arial" panose="020B0604020202020204" pitchFamily="34" charset="0"/>
                          <a:cs typeface="Arial" panose="020B0604020202020204" pitchFamily="34" charset="0"/>
                        </a:rPr>
                        <a:t>Initiation &amp; Structure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Approved</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2593756098"/>
                  </a:ext>
                </a:extLst>
              </a:tr>
              <a:tr h="62411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4</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DG2 – Transition &amp; Deploy</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DG3 – </a:t>
                      </a:r>
                      <a:r>
                        <a:rPr lang="en-US" sz="1100" b="0" dirty="0">
                          <a:solidFill>
                            <a:srgbClr val="000000"/>
                          </a:solidFill>
                          <a:latin typeface="Arial" panose="020B0604020202020204" pitchFamily="34" charset="0"/>
                          <a:cs typeface="Arial" panose="020B0604020202020204" pitchFamily="34" charset="0"/>
                        </a:rPr>
                        <a:t>Construct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Arial" panose="020B0604020202020204" pitchFamily="34" charset="0"/>
                          <a:cs typeface="Arial" panose="020B0604020202020204" pitchFamily="34" charset="0"/>
                        </a:rPr>
                        <a:t>DG4 </a:t>
                      </a:r>
                      <a:r>
                        <a:rPr lang="en-US" sz="1100" b="0" kern="1200" dirty="0">
                          <a:solidFill>
                            <a:srgbClr val="000000"/>
                          </a:solidFill>
                          <a:effectLst/>
                          <a:latin typeface="Arial" panose="020B0604020202020204" pitchFamily="34" charset="0"/>
                          <a:ea typeface="+mn-ea"/>
                          <a:cs typeface="Arial" panose="020B0604020202020204" pitchFamily="34" charset="0"/>
                        </a:rPr>
                        <a:t>– </a:t>
                      </a:r>
                      <a:r>
                        <a:rPr lang="en-US" sz="1100" b="0" dirty="0">
                          <a:solidFill>
                            <a:srgbClr val="000000"/>
                          </a:solidFill>
                          <a:latin typeface="Arial" panose="020B0604020202020204" pitchFamily="34" charset="0"/>
                          <a:cs typeface="Arial" panose="020B0604020202020204" pitchFamily="34" charset="0"/>
                        </a:rPr>
                        <a:t>Initiation &amp; Structure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Deliverables in Progress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7/1/2019</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305640982"/>
                  </a:ext>
                </a:extLst>
              </a:tr>
              <a:tr h="62411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5</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DG3 – Transition &amp; Deploy</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DG4 – </a:t>
                      </a:r>
                      <a:r>
                        <a:rPr lang="en-US" sz="1100" b="0" dirty="0">
                          <a:solidFill>
                            <a:srgbClr val="000000"/>
                          </a:solidFill>
                          <a:latin typeface="Arial" panose="020B0604020202020204" pitchFamily="34" charset="0"/>
                          <a:cs typeface="Arial" panose="020B0604020202020204" pitchFamily="34" charset="0"/>
                        </a:rPr>
                        <a:t>Construct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Arial" panose="020B0604020202020204" pitchFamily="34" charset="0"/>
                          <a:cs typeface="Arial" panose="020B0604020202020204" pitchFamily="34" charset="0"/>
                        </a:rPr>
                        <a:t>DG5 </a:t>
                      </a:r>
                      <a:r>
                        <a:rPr lang="en-US" sz="1100" b="0" kern="1200" dirty="0">
                          <a:solidFill>
                            <a:srgbClr val="000000"/>
                          </a:solidFill>
                          <a:effectLst/>
                          <a:latin typeface="Arial" panose="020B0604020202020204" pitchFamily="34" charset="0"/>
                          <a:ea typeface="+mn-ea"/>
                          <a:cs typeface="Arial" panose="020B0604020202020204" pitchFamily="34" charset="0"/>
                        </a:rPr>
                        <a:t>– </a:t>
                      </a:r>
                      <a:r>
                        <a:rPr lang="en-US" sz="1100" b="0" dirty="0">
                          <a:solidFill>
                            <a:srgbClr val="000000"/>
                          </a:solidFill>
                          <a:latin typeface="Arial" panose="020B0604020202020204" pitchFamily="34" charset="0"/>
                          <a:cs typeface="Arial" panose="020B0604020202020204" pitchFamily="34" charset="0"/>
                        </a:rPr>
                        <a:t>Initiation &amp; Structure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1/1/2020</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115894253"/>
                  </a:ext>
                </a:extLst>
              </a:tr>
              <a:tr h="624115">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6</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DG4 – Transition &amp; Deploy</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DG5 – </a:t>
                      </a:r>
                      <a:r>
                        <a:rPr lang="en-US" sz="1100" b="0" dirty="0">
                          <a:solidFill>
                            <a:srgbClr val="000000"/>
                          </a:solidFill>
                          <a:latin typeface="Arial" panose="020B0604020202020204" pitchFamily="34" charset="0"/>
                          <a:cs typeface="Arial" panose="020B0604020202020204" pitchFamily="34" charset="0"/>
                        </a:rPr>
                        <a:t>Construct Phase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Arial" panose="020B0604020202020204" pitchFamily="34" charset="0"/>
                          <a:cs typeface="Arial" panose="020B0604020202020204" pitchFamily="34" charset="0"/>
                        </a:rPr>
                        <a:t>DG6 </a:t>
                      </a:r>
                      <a:r>
                        <a:rPr lang="en-US" sz="1100" b="0" kern="1200" dirty="0">
                          <a:solidFill>
                            <a:srgbClr val="000000"/>
                          </a:solidFill>
                          <a:effectLst/>
                          <a:latin typeface="Arial" panose="020B0604020202020204" pitchFamily="34" charset="0"/>
                          <a:ea typeface="+mn-ea"/>
                          <a:cs typeface="Arial" panose="020B0604020202020204" pitchFamily="34" charset="0"/>
                        </a:rPr>
                        <a:t>– </a:t>
                      </a:r>
                      <a:r>
                        <a:rPr lang="en-US" sz="1100" b="0" dirty="0">
                          <a:solidFill>
                            <a:srgbClr val="000000"/>
                          </a:solidFill>
                          <a:latin typeface="Arial" panose="020B0604020202020204" pitchFamily="34" charset="0"/>
                          <a:cs typeface="Arial" panose="020B0604020202020204" pitchFamily="34" charset="0"/>
                        </a:rPr>
                        <a:t>Initiation &amp; Structure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7/1/2020</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794749893"/>
                  </a:ext>
                </a:extLst>
              </a:tr>
              <a:tr h="44808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7</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DG5 – Transition &amp; Deploy</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DG6 – </a:t>
                      </a:r>
                      <a:r>
                        <a:rPr lang="en-US" sz="1100" b="0" dirty="0">
                          <a:solidFill>
                            <a:srgbClr val="000000"/>
                          </a:solidFill>
                          <a:latin typeface="Arial" panose="020B0604020202020204" pitchFamily="34" charset="0"/>
                          <a:cs typeface="Arial" panose="020B0604020202020204" pitchFamily="34" charset="0"/>
                        </a:rPr>
                        <a:t>Construct Phase</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1/1/2021</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2806377923"/>
                  </a:ext>
                </a:extLst>
              </a:tr>
              <a:tr h="44808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8</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DG6 – Transition &amp; Deploy</a:t>
                      </a:r>
                      <a:r>
                        <a:rPr lang="en-US" sz="1100" b="0" kern="1200" baseline="0" dirty="0">
                          <a:solidFill>
                            <a:srgbClr val="000000"/>
                          </a:solidFill>
                          <a:effectLst/>
                          <a:latin typeface="Arial" panose="020B0604020202020204" pitchFamily="34" charset="0"/>
                          <a:ea typeface="+mn-ea"/>
                          <a:cs typeface="Arial" panose="020B0604020202020204" pitchFamily="34" charset="0"/>
                        </a:rPr>
                        <a:t> Phase</a:t>
                      </a:r>
                      <a:endParaRPr lang="en-US" sz="1100" b="0" kern="1200" dirty="0">
                        <a:solidFill>
                          <a:srgbClr val="000000"/>
                        </a:solidFill>
                        <a:effectLst/>
                        <a:latin typeface="Arial" panose="020B0604020202020204" pitchFamily="34" charset="0"/>
                        <a:ea typeface="+mn-ea"/>
                        <a:cs typeface="Arial" panose="020B0604020202020204" pitchFamily="34" charset="0"/>
                      </a:endParaRP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Future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7/1/2021</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646576443"/>
                  </a:ext>
                </a:extLst>
              </a:tr>
              <a:tr h="448082">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G</a:t>
                      </a:r>
                    </a:p>
                  </a:txBody>
                  <a:tcPr marL="68580" marR="0" marT="0" marB="0"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solidFill>
                      <a:srgbClr val="00B050"/>
                    </a:solidFill>
                  </a:tcPr>
                </a:tc>
                <a:tc>
                  <a:txBody>
                    <a:bodyPr/>
                    <a:lstStyle/>
                    <a:p>
                      <a:pPr algn="ctr"/>
                      <a:r>
                        <a:rPr lang="en-US" sz="1100" b="0" dirty="0">
                          <a:solidFill>
                            <a:srgbClr val="000000"/>
                          </a:solidFill>
                          <a:latin typeface="Arial" panose="020B0604020202020204" pitchFamily="34" charset="0"/>
                          <a:cs typeface="Arial" panose="020B0604020202020204" pitchFamily="34" charset="0"/>
                        </a:rPr>
                        <a:t>9</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Arial" panose="020B0604020202020204" pitchFamily="34" charset="0"/>
                          <a:ea typeface="+mn-ea"/>
                          <a:cs typeface="Arial" panose="020B0604020202020204" pitchFamily="34" charset="0"/>
                        </a:rPr>
                        <a:t>Contingency Deployment</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1/1/2022</a:t>
                      </a:r>
                    </a:p>
                  </a:txBody>
                  <a:tcPr anchor="ctr">
                    <a:lnL w="9525" cap="flat" cmpd="sng" algn="ctr">
                      <a:solidFill>
                        <a:schemeClr val="tx1">
                          <a:lumMod val="75000"/>
                          <a:lumOff val="25000"/>
                        </a:schemeClr>
                      </a:solidFill>
                      <a:prstDash val="solid"/>
                      <a:round/>
                      <a:headEnd type="none" w="med" len="med"/>
                      <a:tailEnd type="none" w="med" len="med"/>
                    </a:lnL>
                    <a:lnR w="9525" cap="flat" cmpd="sng" algn="ctr">
                      <a:solidFill>
                        <a:schemeClr val="tx1">
                          <a:lumMod val="75000"/>
                          <a:lumOff val="25000"/>
                        </a:schemeClr>
                      </a:solidFill>
                      <a:prstDash val="solid"/>
                      <a:round/>
                      <a:headEnd type="none" w="med" len="med"/>
                      <a:tailEnd type="none" w="med" len="med"/>
                    </a:lnR>
                    <a:lnT w="9525" cap="flat" cmpd="sng" algn="ctr">
                      <a:solidFill>
                        <a:schemeClr val="tx1">
                          <a:lumMod val="75000"/>
                          <a:lumOff val="25000"/>
                        </a:schemeClr>
                      </a:solidFill>
                      <a:prstDash val="solid"/>
                      <a:round/>
                      <a:headEnd type="none" w="med" len="med"/>
                      <a:tailEnd type="none" w="med" len="med"/>
                    </a:lnT>
                    <a:lnB w="9525" cap="flat" cmpd="sng" algn="ctr">
                      <a:solidFill>
                        <a:schemeClr val="tx1">
                          <a:lumMod val="75000"/>
                          <a:lumOff val="25000"/>
                        </a:schemeClr>
                      </a:solidFill>
                      <a:prstDash val="solid"/>
                      <a:round/>
                      <a:headEnd type="none" w="med" len="med"/>
                      <a:tailEnd type="none" w="med" len="med"/>
                    </a:lnB>
                    <a:noFill/>
                  </a:tcPr>
                </a:tc>
                <a:extLst>
                  <a:ext uri="{0D108BD9-81ED-4DB2-BD59-A6C34878D82A}">
                    <a16:rowId xmlns:a16="http://schemas.microsoft.com/office/drawing/2014/main" val="3951565494"/>
                  </a:ext>
                </a:extLst>
              </a:tr>
            </a:tbl>
          </a:graphicData>
        </a:graphic>
      </p:graphicFrame>
    </p:spTree>
    <p:extLst>
      <p:ext uri="{BB962C8B-B14F-4D97-AF65-F5344CB8AC3E}">
        <p14:creationId xmlns:p14="http://schemas.microsoft.com/office/powerpoint/2010/main" val="3941921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2121" y="291455"/>
            <a:ext cx="5511800" cy="417606"/>
          </a:xfrm>
        </p:spPr>
        <p:txBody>
          <a:bodyPr/>
          <a:lstStyle/>
          <a:p>
            <a:r>
              <a:rPr lang="en-US" sz="1000" b="1" cap="none" dirty="0">
                <a:solidFill>
                  <a:schemeClr val="bg1"/>
                </a:solidFill>
                <a:latin typeface="Calibri" panose="020F0502020204030204" pitchFamily="34" charset="0"/>
                <a:ea typeface="Calibri"/>
                <a:cs typeface="Calibri" panose="020F0502020204030204" pitchFamily="34" charset="0"/>
              </a:rPr>
              <a:t>ctcLink Quality Assurance Scorecard  - Moran Technology Consulting , </a:t>
            </a:r>
            <a:r>
              <a:rPr lang="en-US" sz="1000" b="1" dirty="0">
                <a:solidFill>
                  <a:schemeClr val="bg1"/>
                </a:solidFill>
                <a:latin typeface="Calibri" panose="020F0502020204030204" pitchFamily="34" charset="0"/>
                <a:ea typeface="Calibri"/>
                <a:cs typeface="Calibri" panose="020F0502020204030204" pitchFamily="34" charset="0"/>
              </a:rPr>
              <a:t>November 2018</a:t>
            </a:r>
            <a:endParaRPr lang="en-US" sz="1000" dirty="0"/>
          </a:p>
        </p:txBody>
      </p:sp>
      <p:graphicFrame>
        <p:nvGraphicFramePr>
          <p:cNvPr id="7" name="Table 6" descr="Risk legend"/>
          <p:cNvGraphicFramePr>
            <a:graphicFrameLocks noGrp="1"/>
          </p:cNvGraphicFramePr>
          <p:nvPr>
            <p:extLst>
              <p:ext uri="{D42A27DB-BD31-4B8C-83A1-F6EECF244321}">
                <p14:modId xmlns:p14="http://schemas.microsoft.com/office/powerpoint/2010/main" val="1731619957"/>
              </p:ext>
            </p:extLst>
          </p:nvPr>
        </p:nvGraphicFramePr>
        <p:xfrm>
          <a:off x="352294" y="6315042"/>
          <a:ext cx="7803090" cy="489816"/>
        </p:xfrm>
        <a:graphic>
          <a:graphicData uri="http://schemas.openxmlformats.org/drawingml/2006/table">
            <a:tbl>
              <a:tblPr firstRow="1" firstCol="1" bandRow="1"/>
              <a:tblGrid>
                <a:gridCol w="1269403">
                  <a:extLst>
                    <a:ext uri="{9D8B030D-6E8A-4147-A177-3AD203B41FA5}">
                      <a16:colId xmlns:a16="http://schemas.microsoft.com/office/drawing/2014/main" val="204766480"/>
                    </a:ext>
                  </a:extLst>
                </a:gridCol>
                <a:gridCol w="2132213">
                  <a:extLst>
                    <a:ext uri="{9D8B030D-6E8A-4147-A177-3AD203B41FA5}">
                      <a16:colId xmlns:a16="http://schemas.microsoft.com/office/drawing/2014/main" val="1586358692"/>
                    </a:ext>
                  </a:extLst>
                </a:gridCol>
                <a:gridCol w="1882344">
                  <a:extLst>
                    <a:ext uri="{9D8B030D-6E8A-4147-A177-3AD203B41FA5}">
                      <a16:colId xmlns:a16="http://schemas.microsoft.com/office/drawing/2014/main" val="4024991599"/>
                    </a:ext>
                  </a:extLst>
                </a:gridCol>
                <a:gridCol w="2519130">
                  <a:extLst>
                    <a:ext uri="{9D8B030D-6E8A-4147-A177-3AD203B41FA5}">
                      <a16:colId xmlns:a16="http://schemas.microsoft.com/office/drawing/2014/main" val="1826797126"/>
                    </a:ext>
                  </a:extLst>
                </a:gridCol>
              </a:tblGrid>
              <a:tr h="160632">
                <a:tc>
                  <a:txBody>
                    <a:bodyPr/>
                    <a:lstStyle/>
                    <a:p>
                      <a:pPr marL="0" marR="0">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LEGEND</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GREEN</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gn="ctr">
                        <a:spcBef>
                          <a:spcPts val="0"/>
                        </a:spcBef>
                        <a:spcAft>
                          <a:spcPts val="30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YELLOW </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300"/>
                        </a:spcAft>
                      </a:pPr>
                      <a:r>
                        <a:rPr lang="en-US" sz="8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RED</a:t>
                      </a:r>
                      <a:endParaRPr lang="en-US" sz="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08071849"/>
                  </a:ext>
                </a:extLst>
              </a:tr>
              <a:tr h="208139">
                <a:tc>
                  <a:txBody>
                    <a:bodyPr/>
                    <a:lstStyle/>
                    <a:p>
                      <a:pPr marL="0" marR="0">
                        <a:spcBef>
                          <a:spcPts val="0"/>
                        </a:spcBef>
                        <a:spcAft>
                          <a:spcPts val="0"/>
                        </a:spcAft>
                      </a:pPr>
                      <a:r>
                        <a:rPr lang="en-US" sz="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Risk Description:</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Low risks may be encountered.</a:t>
                      </a:r>
                      <a:endParaRPr lang="en-US" sz="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 immediate action needed</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200"/>
                        </a:spcBef>
                        <a:spcAft>
                          <a:spcPts val="0"/>
                        </a:spcAft>
                        <a:buFont typeface="+mj-lt"/>
                        <a:buNone/>
                      </a:pP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Moderate risks may be encountered</a:t>
                      </a:r>
                      <a:r>
                        <a:rPr lang="en-US"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80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Serious deficiency and action item recommended.</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90000"/>
                        </a:lnSpc>
                        <a:spcBef>
                          <a:spcPts val="300"/>
                        </a:spcBef>
                        <a:spcAft>
                          <a:spcPts val="0"/>
                        </a:spcAft>
                        <a:buFont typeface="+mj-lt"/>
                        <a:buNone/>
                      </a:pP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High risks may be encountered.</a:t>
                      </a:r>
                      <a:endParaRPr lang="en-US" sz="8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90000"/>
                        </a:lnSpc>
                        <a:spcBef>
                          <a:spcPts val="0"/>
                        </a:spcBef>
                        <a:spcAft>
                          <a:spcPts val="0"/>
                        </a:spcAft>
                      </a:pPr>
                      <a:r>
                        <a:rPr lang="en-US" sz="800" dirty="0">
                          <a:solidFill>
                            <a:srgbClr val="000000"/>
                          </a:solidFill>
                          <a:effectLst/>
                          <a:latin typeface="Arial" panose="020B0604020202020204" pitchFamily="34" charset="0"/>
                          <a:ea typeface="Calibri" panose="020F0502020204030204" pitchFamily="34" charset="0"/>
                          <a:cs typeface="Arial" panose="020B0604020202020204" pitchFamily="34" charset="0"/>
                        </a:rPr>
                        <a:t>Needs to be escalated and can impact project effort or cost.</a:t>
                      </a:r>
                      <a:endParaRPr lang="en-US" sz="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100024"/>
                  </a:ext>
                </a:extLst>
              </a:tr>
            </a:tbl>
          </a:graphicData>
        </a:graphic>
      </p:graphicFrame>
      <p:graphicFrame>
        <p:nvGraphicFramePr>
          <p:cNvPr id="8" name="Table 7" descr="ctcLink Quality Assurance Scorecard  heading box"/>
          <p:cNvGraphicFramePr>
            <a:graphicFrameLocks noGrp="1"/>
          </p:cNvGraphicFramePr>
          <p:nvPr>
            <p:extLst/>
          </p:nvPr>
        </p:nvGraphicFramePr>
        <p:xfrm>
          <a:off x="307161" y="64008"/>
          <a:ext cx="8566674" cy="521589"/>
        </p:xfrm>
        <a:graphic>
          <a:graphicData uri="http://schemas.openxmlformats.org/drawingml/2006/table">
            <a:tbl>
              <a:tblPr firstRow="1" bandRow="1">
                <a:tableStyleId>{5C22544A-7EE6-4342-B048-85BDC9FD1C3A}</a:tableStyleId>
              </a:tblPr>
              <a:tblGrid>
                <a:gridCol w="6858477">
                  <a:extLst>
                    <a:ext uri="{9D8B030D-6E8A-4147-A177-3AD203B41FA5}">
                      <a16:colId xmlns:a16="http://schemas.microsoft.com/office/drawing/2014/main" val="20001"/>
                    </a:ext>
                  </a:extLst>
                </a:gridCol>
                <a:gridCol w="1054081">
                  <a:extLst>
                    <a:ext uri="{9D8B030D-6E8A-4147-A177-3AD203B41FA5}">
                      <a16:colId xmlns:a16="http://schemas.microsoft.com/office/drawing/2014/main" val="2970155127"/>
                    </a:ext>
                  </a:extLst>
                </a:gridCol>
                <a:gridCol w="654116">
                  <a:extLst>
                    <a:ext uri="{9D8B030D-6E8A-4147-A177-3AD203B41FA5}">
                      <a16:colId xmlns:a16="http://schemas.microsoft.com/office/drawing/2014/main" val="1906772724"/>
                    </a:ext>
                  </a:extLst>
                </a:gridCol>
              </a:tblGrid>
              <a:tr h="457200">
                <a:tc>
                  <a:txBody>
                    <a:bodyPr/>
                    <a:lstStyle/>
                    <a:p>
                      <a:pPr algn="ctr" fontAlgn="b">
                        <a:lnSpc>
                          <a:spcPct val="115000"/>
                        </a:lnSpc>
                      </a:pPr>
                      <a:r>
                        <a:rPr lang="en-US" sz="1400" b="1" dirty="0">
                          <a:solidFill>
                            <a:schemeClr val="bg1"/>
                          </a:solidFill>
                          <a:latin typeface="Calibri" panose="020F0502020204030204" pitchFamily="34" charset="0"/>
                          <a:ea typeface="Calibri"/>
                          <a:cs typeface="Calibri" panose="020F0502020204030204" pitchFamily="34" charset="0"/>
                        </a:rPr>
                        <a:t>ctcLink</a:t>
                      </a:r>
                      <a:r>
                        <a:rPr lang="en-US" sz="1400" b="1" baseline="0" dirty="0">
                          <a:solidFill>
                            <a:schemeClr val="bg1"/>
                          </a:solidFill>
                          <a:latin typeface="Calibri" panose="020F0502020204030204" pitchFamily="34" charset="0"/>
                          <a:ea typeface="Calibri"/>
                          <a:cs typeface="Calibri" panose="020F0502020204030204" pitchFamily="34" charset="0"/>
                        </a:rPr>
                        <a:t> Quality Assurance Scorecard </a:t>
                      </a:r>
                    </a:p>
                    <a:p>
                      <a:pPr algn="ctr" fontAlgn="b">
                        <a:lnSpc>
                          <a:spcPct val="115000"/>
                        </a:lnSpc>
                      </a:pPr>
                      <a:r>
                        <a:rPr lang="en-US" sz="1400" b="1" baseline="0" dirty="0">
                          <a:solidFill>
                            <a:schemeClr val="bg1"/>
                          </a:solidFill>
                          <a:latin typeface="Calibri" panose="020F0502020204030204" pitchFamily="34" charset="0"/>
                          <a:ea typeface="Calibri"/>
                          <a:cs typeface="Calibri" panose="020F0502020204030204" pitchFamily="34" charset="0"/>
                        </a:rPr>
                        <a:t>Moran Technology Consulting Report:  March 2019</a:t>
                      </a:r>
                      <a:endParaRPr lang="en-US" sz="1400" b="1" dirty="0">
                        <a:solidFill>
                          <a:schemeClr val="bg1"/>
                        </a:solidFill>
                        <a:latin typeface="Calibri" panose="020F0502020204030204" pitchFamily="34" charset="0"/>
                        <a:ea typeface="Calibri"/>
                        <a:cs typeface="Calibri" panose="020F0502020204030204" pitchFamily="34" charset="0"/>
                      </a:endParaRP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rgbClr val="000000"/>
                          </a:solidFill>
                          <a:latin typeface="Arial" panose="020B0604020202020204" pitchFamily="34" charset="0"/>
                          <a:ea typeface="+mn-ea"/>
                          <a:cs typeface="Arial" panose="020B0604020202020204" pitchFamily="34" charset="0"/>
                        </a:rPr>
                        <a:t>Overall Status </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a:solidFill>
                            <a:srgbClr val="000000"/>
                          </a:solidFill>
                          <a:latin typeface="+mn-lt"/>
                          <a:ea typeface="+mn-ea"/>
                          <a:cs typeface="+mn-cs"/>
                        </a:rPr>
                        <a:t>Y</a:t>
                      </a:r>
                    </a:p>
                  </a:txBody>
                  <a:tcPr marL="68580" marR="68580" marT="34290" marB="3429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nvPr>
        </p:nvSpPr>
        <p:spPr>
          <a:xfrm>
            <a:off x="8416636" y="6537443"/>
            <a:ext cx="457199" cy="19731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9" name="Content Placeholder 4" descr="Quality assurance risks by project area">
            <a:extLst>
              <a:ext uri="{FF2B5EF4-FFF2-40B4-BE49-F238E27FC236}">
                <a16:creationId xmlns:a16="http://schemas.microsoft.com/office/drawing/2014/main" id="{CF7A401B-A9CA-4F84-A9D7-B94BC325BAF3}"/>
              </a:ext>
            </a:extLst>
          </p:cNvPr>
          <p:cNvGraphicFramePr>
            <a:graphicFrameLocks noGrp="1"/>
          </p:cNvGraphicFramePr>
          <p:nvPr>
            <p:ph idx="1"/>
            <p:extLst/>
          </p:nvPr>
        </p:nvGraphicFramePr>
        <p:xfrm>
          <a:off x="307161" y="648128"/>
          <a:ext cx="8566675" cy="5576529"/>
        </p:xfrm>
        <a:graphic>
          <a:graphicData uri="http://schemas.openxmlformats.org/drawingml/2006/table">
            <a:tbl>
              <a:tblPr firstRow="1" bandRow="1">
                <a:tableStyleId>{5940675A-B579-460E-94D1-54222C63F5DA}</a:tableStyleId>
              </a:tblPr>
              <a:tblGrid>
                <a:gridCol w="650102">
                  <a:extLst>
                    <a:ext uri="{9D8B030D-6E8A-4147-A177-3AD203B41FA5}">
                      <a16:colId xmlns:a16="http://schemas.microsoft.com/office/drawing/2014/main" val="3279786028"/>
                    </a:ext>
                  </a:extLst>
                </a:gridCol>
                <a:gridCol w="1785938">
                  <a:extLst>
                    <a:ext uri="{9D8B030D-6E8A-4147-A177-3AD203B41FA5}">
                      <a16:colId xmlns:a16="http://schemas.microsoft.com/office/drawing/2014/main" val="1865216009"/>
                    </a:ext>
                  </a:extLst>
                </a:gridCol>
                <a:gridCol w="6130635">
                  <a:extLst>
                    <a:ext uri="{9D8B030D-6E8A-4147-A177-3AD203B41FA5}">
                      <a16:colId xmlns:a16="http://schemas.microsoft.com/office/drawing/2014/main" val="3730948652"/>
                    </a:ext>
                  </a:extLst>
                </a:gridCol>
              </a:tblGrid>
              <a:tr h="254269">
                <a:tc>
                  <a:txBody>
                    <a:bodyPr/>
                    <a:lstStyle/>
                    <a:p>
                      <a:pPr algn="ctr"/>
                      <a:r>
                        <a:rPr lang="en-US" sz="1100" b="1" baseline="0" dirty="0">
                          <a:solidFill>
                            <a:schemeClr val="bg1"/>
                          </a:solidFill>
                          <a:latin typeface="Calibri" panose="020F0502020204030204" pitchFamily="34" charset="0"/>
                          <a:cs typeface="Calibri" panose="020F0502020204030204" pitchFamily="34" charset="0"/>
                        </a:rPr>
                        <a:t>STATUS</a:t>
                      </a:r>
                      <a:endParaRPr lang="en-US" sz="1100" b="1" dirty="0">
                        <a:solidFill>
                          <a:schemeClr val="bg1"/>
                        </a:solidFill>
                        <a:latin typeface="Calibri" panose="020F0502020204030204" pitchFamily="34" charset="0"/>
                        <a:cs typeface="Calibri" panose="020F0502020204030204" pitchFamily="34" charset="0"/>
                      </a:endParaRP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PROJECT AREA </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tc>
                  <a:txBody>
                    <a:bodyPr/>
                    <a:lstStyle/>
                    <a:p>
                      <a:r>
                        <a:rPr lang="en-US" sz="1100" b="1" dirty="0">
                          <a:solidFill>
                            <a:schemeClr val="bg1"/>
                          </a:solidFill>
                          <a:latin typeface="Calibri" panose="020F0502020204030204" pitchFamily="34" charset="0"/>
                          <a:cs typeface="Calibri" panose="020F0502020204030204" pitchFamily="34" charset="0"/>
                        </a:rPr>
                        <a:t>DESCRIPTION /  NOTES</a:t>
                      </a:r>
                    </a:p>
                  </a:txBody>
                  <a:tcPr marL="86127" marR="86127">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tx2"/>
                    </a:solidFill>
                  </a:tcPr>
                </a:tc>
                <a:extLst>
                  <a:ext uri="{0D108BD9-81ED-4DB2-BD59-A6C34878D82A}">
                    <a16:rowId xmlns:a16="http://schemas.microsoft.com/office/drawing/2014/main" val="3375129438"/>
                  </a:ext>
                </a:extLst>
              </a:tr>
              <a:tr h="418796">
                <a:tc>
                  <a:txBody>
                    <a:bodyPr/>
                    <a:lstStyle/>
                    <a:p>
                      <a:pPr algn="ctr"/>
                      <a:r>
                        <a:rPr lang="en-US" sz="11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Arial" panose="020B0604020202020204" pitchFamily="34" charset="0"/>
                          <a:cs typeface="Arial" panose="020B0604020202020204" pitchFamily="34" charset="0"/>
                        </a:rPr>
                        <a:t>SBCTC/Governance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kern="1200" dirty="0">
                          <a:solidFill>
                            <a:srgbClr val="000000"/>
                          </a:solidFill>
                          <a:effectLst/>
                          <a:latin typeface="Arial" panose="020B0604020202020204" pitchFamily="34" charset="0"/>
                          <a:ea typeface="+mn-ea"/>
                          <a:cs typeface="Arial" panose="020B0604020202020204" pitchFamily="34" charset="0"/>
                        </a:rPr>
                        <a:t>Governance framework continues to work as expected. Meetings</a:t>
                      </a:r>
                      <a:r>
                        <a:rPr lang="en-US" sz="1100" kern="1200" baseline="0" dirty="0">
                          <a:solidFill>
                            <a:srgbClr val="000000"/>
                          </a:solidFill>
                          <a:effectLst/>
                          <a:latin typeface="Arial" panose="020B0604020202020204" pitchFamily="34" charset="0"/>
                          <a:ea typeface="+mn-ea"/>
                          <a:cs typeface="Arial" panose="020B0604020202020204" pitchFamily="34" charset="0"/>
                        </a:rPr>
                        <a:t> are held according to schedule, with materials distributed beforehand, and decisions made at the appropriate level. </a:t>
                      </a: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629445197"/>
                  </a:ext>
                </a:extLst>
              </a:tr>
              <a:tr h="418796">
                <a:tc>
                  <a:txBody>
                    <a:bodyPr/>
                    <a:lstStyle/>
                    <a:p>
                      <a:pPr algn="ctr"/>
                      <a:r>
                        <a:rPr lang="en-US" sz="11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rgbClr val="000000"/>
                          </a:solidFill>
                          <a:latin typeface="Arial" panose="020B0604020202020204" pitchFamily="34" charset="0"/>
                          <a:cs typeface="Arial" panose="020B0604020202020204" pitchFamily="34" charset="0"/>
                        </a:rPr>
                        <a:t>Project 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kern="1200" dirty="0">
                          <a:solidFill>
                            <a:srgbClr val="000000"/>
                          </a:solidFill>
                          <a:effectLst/>
                          <a:latin typeface="Arial" panose="020B0604020202020204" pitchFamily="34" charset="0"/>
                          <a:ea typeface="+mn-ea"/>
                          <a:cs typeface="Arial" panose="020B0604020202020204" pitchFamily="34" charset="0"/>
                        </a:rPr>
                        <a:t>Project</a:t>
                      </a:r>
                      <a:r>
                        <a:rPr lang="en-US" sz="1100" kern="1200" baseline="0" dirty="0">
                          <a:solidFill>
                            <a:srgbClr val="000000"/>
                          </a:solidFill>
                          <a:effectLst/>
                          <a:latin typeface="Arial" panose="020B0604020202020204" pitchFamily="34" charset="0"/>
                          <a:ea typeface="+mn-ea"/>
                          <a:cs typeface="Arial" panose="020B0604020202020204" pitchFamily="34" charset="0"/>
                        </a:rPr>
                        <a:t> Management Office (PMO)</a:t>
                      </a:r>
                      <a:r>
                        <a:rPr lang="en-US" sz="1100" kern="1200" dirty="0">
                          <a:solidFill>
                            <a:srgbClr val="000000"/>
                          </a:solidFill>
                          <a:effectLst/>
                          <a:latin typeface="Arial" panose="020B0604020202020204" pitchFamily="34" charset="0"/>
                          <a:ea typeface="+mn-ea"/>
                          <a:cs typeface="Arial" panose="020B0604020202020204" pitchFamily="34" charset="0"/>
                        </a:rPr>
                        <a:t> is fully staffed</a:t>
                      </a:r>
                      <a:r>
                        <a:rPr lang="en-US" sz="1100" kern="1200" baseline="0" dirty="0">
                          <a:solidFill>
                            <a:srgbClr val="000000"/>
                          </a:solidFill>
                          <a:effectLst/>
                          <a:latin typeface="Arial" panose="020B0604020202020204" pitchFamily="34" charset="0"/>
                          <a:ea typeface="+mn-ea"/>
                          <a:cs typeface="Arial" panose="020B0604020202020204" pitchFamily="34" charset="0"/>
                        </a:rPr>
                        <a:t>, working well together and continuing to address improvements in project management processes.  </a:t>
                      </a:r>
                      <a:endParaRPr lang="en-US" sz="1100" kern="1200" dirty="0">
                        <a:solidFill>
                          <a:srgbClr val="000000"/>
                        </a:solidFill>
                        <a:effectLst/>
                        <a:latin typeface="Arial" panose="020B0604020202020204" pitchFamily="34" charset="0"/>
                        <a:ea typeface="+mn-ea"/>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928898800"/>
                  </a:ext>
                </a:extLst>
              </a:tr>
              <a:tr h="418796">
                <a:tc>
                  <a:txBody>
                    <a:bodyPr/>
                    <a:lstStyle/>
                    <a:p>
                      <a:pPr algn="ctr"/>
                      <a:r>
                        <a:rPr lang="en-US" sz="11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solidFill>
                            <a:srgbClr val="000000"/>
                          </a:solidFill>
                          <a:latin typeface="Arial" panose="020B0604020202020204" pitchFamily="34" charset="0"/>
                          <a:cs typeface="Arial" panose="020B0604020202020204" pitchFamily="34" charset="0"/>
                        </a:rPr>
                        <a:t>Phase</a:t>
                      </a:r>
                      <a:r>
                        <a:rPr lang="en-US" sz="1100" b="0" baseline="0" dirty="0">
                          <a:solidFill>
                            <a:srgbClr val="000000"/>
                          </a:solidFill>
                          <a:latin typeface="Arial" panose="020B0604020202020204" pitchFamily="34" charset="0"/>
                          <a:cs typeface="Arial" panose="020B0604020202020204" pitchFamily="34" charset="0"/>
                        </a:rPr>
                        <a:t> Scope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QA</a:t>
                      </a:r>
                      <a:r>
                        <a:rPr lang="en-US" sz="11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concerned about implementation schedules for replacement </a:t>
                      </a:r>
                      <a:r>
                        <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solutions</a:t>
                      </a:r>
                      <a:r>
                        <a:rPr lang="en-US" sz="11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Impacts to scope and schedule for DG2 and DG3 will be more defined once solutions are selected. </a:t>
                      </a:r>
                      <a:endPar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4595" marR="64595" marT="0" marB="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4249536845"/>
                  </a:ext>
                </a:extLst>
              </a:tr>
              <a:tr h="486369">
                <a:tc>
                  <a:txBody>
                    <a:bodyPr/>
                    <a:lstStyle/>
                    <a:p>
                      <a:pPr algn="ctr"/>
                      <a:r>
                        <a:rPr lang="en-US" sz="1100" b="1" dirty="0">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Schedule Status</a:t>
                      </a:r>
                    </a:p>
                    <a:p>
                      <a:pPr algn="l"/>
                      <a:endParaRPr lang="en-US" sz="1100" b="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1100" baseline="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DG2/DG3/DG4 schedules and resource constraints now directly impact all deployment groups.  Schedule compression and key project resources are heavily allocated to tasks. </a:t>
                      </a:r>
                      <a:endParaRPr lang="en-US" sz="1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txBody>
                  <a:tcPr marL="64595" marR="64595" marT="0" marB="0"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883257531"/>
                  </a:ext>
                </a:extLst>
              </a:tr>
              <a:tr h="5946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latin typeface="Arial" panose="020B0604020202020204" pitchFamily="34" charset="0"/>
                          <a:cs typeface="Arial" panose="020B0604020202020204" pitchFamily="34" charset="0"/>
                        </a:rPr>
                        <a:t>Y</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b="1" dirty="0">
                        <a:solidFill>
                          <a:schemeClr val="bg1"/>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Training</a:t>
                      </a:r>
                      <a:r>
                        <a:rPr lang="en-US" sz="1100" b="0" baseline="0" dirty="0">
                          <a:solidFill>
                            <a:srgbClr val="000000"/>
                          </a:solidFill>
                          <a:latin typeface="Arial" panose="020B0604020202020204" pitchFamily="34" charset="0"/>
                          <a:cs typeface="Arial" panose="020B0604020202020204" pitchFamily="34" charset="0"/>
                        </a:rPr>
                        <a:t> </a:t>
                      </a:r>
                    </a:p>
                    <a:p>
                      <a:pPr algn="l"/>
                      <a:endParaRPr lang="en-US" sz="1100" b="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1100" b="0" dirty="0">
                          <a:effectLst/>
                          <a:latin typeface="Arial" panose="020B0604020202020204" pitchFamily="34" charset="0"/>
                          <a:ea typeface="Times New Roman" panose="02020603050405020304" pitchFamily="18" charset="0"/>
                          <a:cs typeface="Arial" panose="020B0604020202020204" pitchFamily="34" charset="0"/>
                        </a:rPr>
                        <a:t>The decisions and actions taken by PMO</a:t>
                      </a:r>
                      <a:r>
                        <a:rPr lang="en-US" sz="1100" b="0" baseline="0" dirty="0">
                          <a:effectLst/>
                          <a:latin typeface="Arial" panose="020B0604020202020204" pitchFamily="34" charset="0"/>
                          <a:ea typeface="Times New Roman" panose="02020603050405020304" pitchFamily="18" charset="0"/>
                          <a:cs typeface="Arial" panose="020B0604020202020204" pitchFamily="34" charset="0"/>
                        </a:rPr>
                        <a:t> have enabled recovery of this key work stream. </a:t>
                      </a:r>
                      <a:r>
                        <a:rPr lang="en-US" sz="1100" b="0" dirty="0">
                          <a:effectLst/>
                          <a:latin typeface="Arial" panose="020B0604020202020204" pitchFamily="34" charset="0"/>
                          <a:ea typeface="Times New Roman" panose="02020603050405020304" pitchFamily="18" charset="0"/>
                          <a:cs typeface="Arial" panose="020B0604020202020204" pitchFamily="34" charset="0"/>
                        </a:rPr>
                        <a:t>The external contractor supporting delivery of training materials has made good progress with the Finance and HCM pillars.  PMO has decided to coincide just-in-time targeted training with UAT Sprints which achieves a number of positive benefits. </a:t>
                      </a: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502027787"/>
                  </a:ext>
                </a:extLst>
              </a:tr>
              <a:tr h="418796">
                <a:tc>
                  <a:txBody>
                    <a:bodyPr/>
                    <a:lstStyle/>
                    <a:p>
                      <a:pPr algn="ctr"/>
                      <a:r>
                        <a:rPr lang="en-US" sz="11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Testing </a:t>
                      </a:r>
                    </a:p>
                    <a:p>
                      <a:pPr algn="l"/>
                      <a:endParaRPr lang="en-US" sz="1100" b="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b="1" i="1" kern="1200" baseline="0" dirty="0">
                          <a:solidFill>
                            <a:srgbClr val="000000"/>
                          </a:solidFill>
                          <a:effectLst/>
                          <a:latin typeface="Arial" panose="020B0604020202020204" pitchFamily="34" charset="0"/>
                          <a:ea typeface="+mn-ea"/>
                          <a:cs typeface="Arial" panose="020B0604020202020204" pitchFamily="34" charset="0"/>
                        </a:rPr>
                        <a:t>This work stream is yellow, but is now trending green due to changes made by the PMO</a:t>
                      </a:r>
                      <a:r>
                        <a:rPr lang="en-US" sz="1100" b="1" kern="1200" baseline="0" dirty="0">
                          <a:solidFill>
                            <a:srgbClr val="000000"/>
                          </a:solidFill>
                          <a:effectLst/>
                          <a:latin typeface="Arial" panose="020B0604020202020204" pitchFamily="34" charset="0"/>
                          <a:ea typeface="+mn-ea"/>
                          <a:cs typeface="Arial" panose="020B0604020202020204" pitchFamily="34" charset="0"/>
                        </a:rPr>
                        <a:t>. </a:t>
                      </a:r>
                      <a:r>
                        <a:rPr lang="en-US" sz="1100" b="0" kern="1200" baseline="0" dirty="0">
                          <a:solidFill>
                            <a:srgbClr val="000000"/>
                          </a:solidFill>
                          <a:effectLst/>
                          <a:latin typeface="Arial" panose="020B0604020202020204" pitchFamily="34" charset="0"/>
                          <a:ea typeface="+mn-ea"/>
                          <a:cs typeface="Arial" panose="020B0604020202020204" pitchFamily="34" charset="0"/>
                        </a:rPr>
                        <a:t>The PMO has added another PS experienced key resource for this work stream.  </a:t>
                      </a:r>
                      <a:r>
                        <a:rPr lang="en-US" sz="1100" kern="1200" baseline="0" dirty="0">
                          <a:solidFill>
                            <a:srgbClr val="000000"/>
                          </a:solidFill>
                          <a:effectLst/>
                          <a:latin typeface="Arial" panose="020B0604020202020204" pitchFamily="34" charset="0"/>
                          <a:ea typeface="+mn-ea"/>
                          <a:cs typeface="Arial" panose="020B0604020202020204" pitchFamily="34" charset="0"/>
                        </a:rPr>
                        <a:t>DG2 Testing work stream relies heavily on availability and expertise of functional project staff.</a:t>
                      </a: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870472243"/>
                  </a:ext>
                </a:extLst>
              </a:tr>
              <a:tr h="419983">
                <a:tc>
                  <a:txBody>
                    <a:bodyPr/>
                    <a:lstStyle/>
                    <a:p>
                      <a:pPr algn="ctr"/>
                      <a:r>
                        <a:rPr lang="en-US" sz="11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Configurations / Data Conversion</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Technical work for DG2 System Configurations and Data Conversion Cycle 4 is underway with good results reported. </a:t>
                      </a: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3162200849"/>
                  </a:ext>
                </a:extLst>
              </a:tr>
              <a:tr h="411480">
                <a:tc>
                  <a:txBody>
                    <a:bodyPr/>
                    <a:lstStyle/>
                    <a:p>
                      <a:pPr algn="ctr"/>
                      <a:r>
                        <a:rPr lang="en-US" sz="11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Organizational Change Management (OCM)</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PMO/OCM is actively engaged with all colleges now involved with their Deployment Groups. QA</a:t>
                      </a:r>
                      <a:r>
                        <a:rPr lang="en-US" sz="1100" kern="1200" baseline="0" dirty="0">
                          <a:solidFill>
                            <a:schemeClr val="tx1"/>
                          </a:solidFill>
                          <a:effectLst/>
                          <a:latin typeface="Arial" panose="020B0604020202020204" pitchFamily="34" charset="0"/>
                          <a:ea typeface="+mn-ea"/>
                          <a:cs typeface="Arial" panose="020B0604020202020204" pitchFamily="34" charset="0"/>
                        </a:rPr>
                        <a:t> </a:t>
                      </a:r>
                      <a:r>
                        <a:rPr lang="en-US" sz="1100" kern="1200" dirty="0">
                          <a:solidFill>
                            <a:schemeClr val="tx1"/>
                          </a:solidFill>
                          <a:effectLst/>
                          <a:latin typeface="Arial" panose="020B0604020202020204" pitchFamily="34" charset="0"/>
                          <a:ea typeface="+mn-ea"/>
                          <a:cs typeface="Arial" panose="020B0604020202020204" pitchFamily="34" charset="0"/>
                        </a:rPr>
                        <a:t>concerned that PMO focus remains on the DG2 schedule. </a:t>
                      </a: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801101176"/>
                  </a:ext>
                </a:extLst>
              </a:tr>
              <a:tr h="418796">
                <a:tc>
                  <a:txBody>
                    <a:bodyPr/>
                    <a:lstStyle/>
                    <a:p>
                      <a:pPr algn="ctr"/>
                      <a:r>
                        <a:rPr lang="en-US" sz="1100" b="1" dirty="0">
                          <a:solidFill>
                            <a:schemeClr val="bg1"/>
                          </a:solidFill>
                          <a:latin typeface="Arial" panose="020B0604020202020204" pitchFamily="34" charset="0"/>
                          <a:cs typeface="Arial" panose="020B0604020202020204" pitchFamily="34" charset="0"/>
                        </a:rPr>
                        <a:t>G</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00B05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Project</a:t>
                      </a:r>
                      <a:r>
                        <a:rPr lang="en-US" sz="1100" b="0" baseline="0" dirty="0">
                          <a:solidFill>
                            <a:srgbClr val="000000"/>
                          </a:solidFill>
                          <a:latin typeface="Arial" panose="020B0604020202020204" pitchFamily="34" charset="0"/>
                          <a:cs typeface="Arial" panose="020B0604020202020204" pitchFamily="34" charset="0"/>
                        </a:rPr>
                        <a:t> Staffing</a:t>
                      </a:r>
                    </a:p>
                    <a:p>
                      <a:pPr algn="l"/>
                      <a:endParaRPr lang="en-US" sz="1100" b="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pPr marL="0" marR="0">
                        <a:spcBef>
                          <a:spcPts val="300"/>
                        </a:spcBef>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Project staffing is adequate at this time</a:t>
                      </a:r>
                      <a:r>
                        <a:rPr lang="en-US" sz="1100" baseline="0" dirty="0">
                          <a:effectLst/>
                          <a:latin typeface="Arial" panose="020B0604020202020204" pitchFamily="34" charset="0"/>
                          <a:ea typeface="Times New Roman" panose="02020603050405020304" pitchFamily="18" charset="0"/>
                          <a:cs typeface="Arial" panose="020B0604020202020204" pitchFamily="34" charset="0"/>
                        </a:rPr>
                        <a:t> and </a:t>
                      </a:r>
                      <a:r>
                        <a:rPr lang="en-US" sz="1100" dirty="0">
                          <a:effectLst/>
                          <a:latin typeface="Arial" panose="020B0604020202020204" pitchFamily="34" charset="0"/>
                          <a:ea typeface="Times New Roman" panose="02020603050405020304" pitchFamily="18" charset="0"/>
                          <a:cs typeface="Arial" panose="020B0604020202020204" pitchFamily="34" charset="0"/>
                        </a:rPr>
                        <a:t>continues to make staffing adjustments as appropriate.  QA and the PMO remain concerned that the overlap of DG</a:t>
                      </a:r>
                      <a:r>
                        <a:rPr lang="en-US" sz="1100" baseline="0" dirty="0">
                          <a:effectLst/>
                          <a:latin typeface="Arial" panose="020B0604020202020204" pitchFamily="34" charset="0"/>
                          <a:ea typeface="Times New Roman" panose="02020603050405020304" pitchFamily="18" charset="0"/>
                          <a:cs typeface="Arial" panose="020B0604020202020204" pitchFamily="34" charset="0"/>
                        </a:rPr>
                        <a:t>2/DG</a:t>
                      </a:r>
                      <a:r>
                        <a:rPr lang="en-US" sz="1100" dirty="0">
                          <a:effectLst/>
                          <a:latin typeface="Arial" panose="020B0604020202020204" pitchFamily="34" charset="0"/>
                          <a:ea typeface="Times New Roman" panose="02020603050405020304" pitchFamily="18" charset="0"/>
                          <a:cs typeface="Arial" panose="020B0604020202020204" pitchFamily="34" charset="0"/>
                        </a:rPr>
                        <a:t>3/DG4 may require additional project and contractor resources. Project leadership and staff morale is positive given schedule pressures.</a:t>
                      </a:r>
                    </a:p>
                  </a:txBody>
                  <a:tcPr marL="68580" marR="68580" marT="0" marB="0">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267362990"/>
                  </a:ext>
                </a:extLst>
              </a:tr>
              <a:tr h="541619">
                <a:tc>
                  <a:txBody>
                    <a:bodyPr/>
                    <a:lstStyle/>
                    <a:p>
                      <a:pPr algn="ctr"/>
                      <a:r>
                        <a:rPr lang="en-US" sz="1100" b="1" dirty="0">
                          <a:solidFill>
                            <a:schemeClr val="tx1"/>
                          </a:solidFill>
                          <a:latin typeface="Arial" panose="020B0604020202020204" pitchFamily="34" charset="0"/>
                          <a:cs typeface="Arial" panose="020B0604020202020204" pitchFamily="34" charset="0"/>
                        </a:rPr>
                        <a:t>Y</a:t>
                      </a: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rgbClr val="FFFF00"/>
                    </a:solidFill>
                  </a:tcPr>
                </a:tc>
                <a:tc>
                  <a:txBody>
                    <a:bodyPr/>
                    <a:lstStyle/>
                    <a:p>
                      <a:pPr algn="l"/>
                      <a:r>
                        <a:rPr lang="en-US" sz="1100" b="0" dirty="0">
                          <a:solidFill>
                            <a:srgbClr val="000000"/>
                          </a:solidFill>
                          <a:latin typeface="Arial" panose="020B0604020202020204" pitchFamily="34" charset="0"/>
                          <a:cs typeface="Arial" panose="020B0604020202020204" pitchFamily="34" charset="0"/>
                        </a:rPr>
                        <a:t>Technical Environment</a:t>
                      </a:r>
                    </a:p>
                    <a:p>
                      <a:pPr algn="l"/>
                      <a:endParaRPr lang="en-US" sz="1100" b="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solidFill>
                      <a:schemeClr val="bg1"/>
                    </a:solidFill>
                  </a:tcP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Future PS updates/bundles and 3rd party software installation and support work is being managed by the IT Division outside of the project responsibility.  Overall planning of these changes needs to be tightly integrated with the ctcLink </a:t>
                      </a:r>
                      <a:r>
                        <a:rPr lang="en-US" sz="1100" dirty="0">
                          <a:effectLst/>
                          <a:latin typeface="Arial" panose="020B0604020202020204" pitchFamily="34" charset="0"/>
                          <a:ea typeface="Times New Roman" panose="02020603050405020304" pitchFamily="18" charset="0"/>
                          <a:cs typeface="Arial" panose="020B0604020202020204" pitchFamily="34" charset="0"/>
                        </a:rPr>
                        <a:t>DG</a:t>
                      </a:r>
                      <a:r>
                        <a:rPr lang="en-US" sz="1100" baseline="0" dirty="0">
                          <a:effectLst/>
                          <a:latin typeface="Arial" panose="020B0604020202020204" pitchFamily="34" charset="0"/>
                          <a:ea typeface="Times New Roman" panose="02020603050405020304" pitchFamily="18" charset="0"/>
                          <a:cs typeface="Arial" panose="020B0604020202020204" pitchFamily="34" charset="0"/>
                        </a:rPr>
                        <a:t>2/DG</a:t>
                      </a:r>
                      <a:r>
                        <a:rPr lang="en-US" sz="1100" dirty="0">
                          <a:effectLst/>
                          <a:latin typeface="Arial" panose="020B0604020202020204" pitchFamily="34" charset="0"/>
                          <a:ea typeface="Times New Roman" panose="02020603050405020304" pitchFamily="18" charset="0"/>
                          <a:cs typeface="Arial" panose="020B0604020202020204" pitchFamily="34" charset="0"/>
                        </a:rPr>
                        <a:t>3/DG4</a:t>
                      </a:r>
                      <a:r>
                        <a:rPr lang="en-US" sz="1100" kern="1200" dirty="0">
                          <a:solidFill>
                            <a:schemeClr val="tx1"/>
                          </a:solidFill>
                          <a:effectLst/>
                          <a:latin typeface="Arial" panose="020B0604020202020204" pitchFamily="34" charset="0"/>
                          <a:ea typeface="+mn-ea"/>
                          <a:cs typeface="Arial" panose="020B0604020202020204" pitchFamily="34" charset="0"/>
                        </a:rPr>
                        <a:t> schedules. This becomes more challenging with the overlap in implementation schedules. </a:t>
                      </a:r>
                      <a:endParaRPr lang="en-US" sz="1100" dirty="0">
                        <a:solidFill>
                          <a:srgbClr val="000000"/>
                        </a:solidFill>
                        <a:latin typeface="Arial" panose="020B0604020202020204" pitchFamily="34" charset="0"/>
                        <a:cs typeface="Arial" panose="020B0604020202020204" pitchFamily="34" charset="0"/>
                      </a:endParaRPr>
                    </a:p>
                  </a:txBody>
                  <a:tcPr marL="86127" marR="86127" anchor="ctr">
                    <a:lnL w="9525" cap="flat" cmpd="sng" algn="ctr">
                      <a:solidFill>
                        <a:srgbClr val="0070C0"/>
                      </a:solidFill>
                      <a:prstDash val="solid"/>
                      <a:round/>
                      <a:headEnd type="none" w="med" len="med"/>
                      <a:tailEnd type="none" w="med" len="med"/>
                    </a:lnL>
                    <a:lnR w="9525" cap="flat" cmpd="sng" algn="ctr">
                      <a:solidFill>
                        <a:srgbClr val="0070C0"/>
                      </a:solidFill>
                      <a:prstDash val="solid"/>
                      <a:round/>
                      <a:headEnd type="none" w="med" len="med"/>
                      <a:tailEnd type="none" w="med" len="med"/>
                    </a:lnR>
                    <a:lnT w="9525" cap="flat" cmpd="sng" algn="ctr">
                      <a:solidFill>
                        <a:srgbClr val="0070C0"/>
                      </a:solidFill>
                      <a:prstDash val="solid"/>
                      <a:round/>
                      <a:headEnd type="none" w="med" len="med"/>
                      <a:tailEnd type="none" w="med" len="med"/>
                    </a:lnT>
                    <a:lnB w="9525" cap="flat" cmpd="sng" algn="ctr">
                      <a:solidFill>
                        <a:srgbClr val="0070C0"/>
                      </a:solidFill>
                      <a:prstDash val="solid"/>
                      <a:round/>
                      <a:headEnd type="none" w="med" len="med"/>
                      <a:tailEnd type="none" w="med" len="med"/>
                    </a:lnB>
                  </a:tcPr>
                </a:tc>
                <a:extLst>
                  <a:ext uri="{0D108BD9-81ED-4DB2-BD59-A6C34878D82A}">
                    <a16:rowId xmlns:a16="http://schemas.microsoft.com/office/drawing/2014/main" val="1061469084"/>
                  </a:ext>
                </a:extLst>
              </a:tr>
            </a:tbl>
          </a:graphicData>
        </a:graphic>
      </p:graphicFrame>
    </p:spTree>
    <p:extLst>
      <p:ext uri="{BB962C8B-B14F-4D97-AF65-F5344CB8AC3E}">
        <p14:creationId xmlns:p14="http://schemas.microsoft.com/office/powerpoint/2010/main" val="233521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 name="Title 3"/>
          <p:cNvSpPr>
            <a:spLocks noGrp="1"/>
          </p:cNvSpPr>
          <p:nvPr>
            <p:ph type="title"/>
          </p:nvPr>
        </p:nvSpPr>
        <p:spPr>
          <a:xfrm>
            <a:off x="420831" y="219370"/>
            <a:ext cx="8302337" cy="533585"/>
          </a:xfrm>
        </p:spPr>
        <p:txBody>
          <a:bodyPr/>
          <a:lstStyle/>
          <a:p>
            <a:r>
              <a:rPr lang="en-US" dirty="0"/>
              <a:t>Top PROGRAM Risks</a:t>
            </a:r>
            <a:endParaRPr lang="en-US" sz="1600" i="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7306040"/>
              </p:ext>
            </p:extLst>
          </p:nvPr>
        </p:nvGraphicFramePr>
        <p:xfrm>
          <a:off x="502368" y="752955"/>
          <a:ext cx="8336679" cy="5768294"/>
        </p:xfrm>
        <a:graphic>
          <a:graphicData uri="http://schemas.openxmlformats.org/drawingml/2006/table">
            <a:tbl>
              <a:tblPr firstRow="1" bandRow="1">
                <a:tableStyleId>{93296810-A885-4BE3-A3E7-6D5BEEA58F35}</a:tableStyleId>
              </a:tblPr>
              <a:tblGrid>
                <a:gridCol w="397255">
                  <a:extLst>
                    <a:ext uri="{9D8B030D-6E8A-4147-A177-3AD203B41FA5}">
                      <a16:colId xmlns:a16="http://schemas.microsoft.com/office/drawing/2014/main" val="454788636"/>
                    </a:ext>
                  </a:extLst>
                </a:gridCol>
                <a:gridCol w="2968748">
                  <a:extLst>
                    <a:ext uri="{9D8B030D-6E8A-4147-A177-3AD203B41FA5}">
                      <a16:colId xmlns:a16="http://schemas.microsoft.com/office/drawing/2014/main" val="844076633"/>
                    </a:ext>
                  </a:extLst>
                </a:gridCol>
                <a:gridCol w="2773589">
                  <a:extLst>
                    <a:ext uri="{9D8B030D-6E8A-4147-A177-3AD203B41FA5}">
                      <a16:colId xmlns:a16="http://schemas.microsoft.com/office/drawing/2014/main" val="3149006513"/>
                    </a:ext>
                  </a:extLst>
                </a:gridCol>
                <a:gridCol w="2197087">
                  <a:extLst>
                    <a:ext uri="{9D8B030D-6E8A-4147-A177-3AD203B41FA5}">
                      <a16:colId xmlns:a16="http://schemas.microsoft.com/office/drawing/2014/main" val="165682573"/>
                    </a:ext>
                  </a:extLst>
                </a:gridCol>
              </a:tblGrid>
              <a:tr h="371755">
                <a:tc>
                  <a:txBody>
                    <a:bodyPr/>
                    <a:lstStyle/>
                    <a:p>
                      <a:r>
                        <a:rPr lang="en-US" sz="1400" dirty="0"/>
                        <a:t>#</a:t>
                      </a:r>
                    </a:p>
                  </a:txBody>
                  <a:tcPr marL="91895" marR="91895"/>
                </a:tc>
                <a:tc>
                  <a:txBody>
                    <a:bodyPr/>
                    <a:lstStyle/>
                    <a:p>
                      <a:r>
                        <a:rPr lang="en-US" sz="1400" dirty="0"/>
                        <a:t>Risk Description</a:t>
                      </a:r>
                    </a:p>
                  </a:txBody>
                  <a:tcPr marL="91895" marR="91895"/>
                </a:tc>
                <a:tc>
                  <a:txBody>
                    <a:bodyPr/>
                    <a:lstStyle/>
                    <a:p>
                      <a:r>
                        <a:rPr lang="en-US" sz="1400" dirty="0"/>
                        <a:t>Mitigation</a:t>
                      </a:r>
                    </a:p>
                  </a:txBody>
                  <a:tcPr marL="91895" marR="91895"/>
                </a:tc>
                <a:tc>
                  <a:txBody>
                    <a:bodyPr/>
                    <a:lstStyle/>
                    <a:p>
                      <a:r>
                        <a:rPr lang="en-US" sz="1400" dirty="0"/>
                        <a:t>Deployment Focused</a:t>
                      </a:r>
                    </a:p>
                  </a:txBody>
                  <a:tcPr marL="91895" marR="91895"/>
                </a:tc>
                <a:extLst>
                  <a:ext uri="{0D108BD9-81ED-4DB2-BD59-A6C34878D82A}">
                    <a16:rowId xmlns:a16="http://schemas.microsoft.com/office/drawing/2014/main" val="2742202174"/>
                  </a:ext>
                </a:extLst>
              </a:tr>
              <a:tr h="641659">
                <a:tc>
                  <a:txBody>
                    <a:bodyPr/>
                    <a:lstStyle/>
                    <a:p>
                      <a:pPr algn="ctr"/>
                      <a:r>
                        <a:rPr lang="en-US" sz="1400" dirty="0"/>
                        <a:t>1.</a:t>
                      </a:r>
                    </a:p>
                  </a:txBody>
                  <a:tcPr marL="91895" marR="91895" anchor="ctr"/>
                </a:tc>
                <a:tc>
                  <a:txBody>
                    <a:bodyPr/>
                    <a:lstStyle/>
                    <a:p>
                      <a:r>
                        <a:rPr lang="en-US" sz="1400" b="1" dirty="0"/>
                        <a:t>College Project Manager/Exec</a:t>
                      </a:r>
                      <a:r>
                        <a:rPr lang="en-US" sz="1400" b="1" baseline="0" dirty="0"/>
                        <a:t>utive Sponsor Engagement</a:t>
                      </a:r>
                      <a:endParaRPr lang="en-US" sz="1400" b="1" dirty="0"/>
                    </a:p>
                  </a:txBody>
                  <a:tcPr marL="91895" marR="91895"/>
                </a:tc>
                <a:tc>
                  <a:txBody>
                    <a:bodyPr/>
                    <a:lstStyle/>
                    <a:p>
                      <a:pPr marL="228600" lvl="0" indent="-173038"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Hire a Project Manager</a:t>
                      </a:r>
                    </a:p>
                    <a:p>
                      <a:pPr marL="228600" lvl="0" indent="-173038"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Identify engaged and supportive Executive Sponsor</a:t>
                      </a:r>
                    </a:p>
                  </a:txBody>
                  <a:tcPr marL="0" marR="0" marT="0" marB="0"/>
                </a:tc>
                <a:tc>
                  <a:txBody>
                    <a:bodyPr/>
                    <a:lstStyle/>
                    <a:p>
                      <a:pPr marL="346075" lvl="0" indent="-22860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Deployment Group 5</a:t>
                      </a:r>
                    </a:p>
                    <a:p>
                      <a:pPr marL="346075" lvl="0" indent="-228600"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Deployment Group 6</a:t>
                      </a:r>
                    </a:p>
                  </a:txBody>
                  <a:tcPr marL="0" marR="0" marT="0" marB="0"/>
                </a:tc>
                <a:extLst>
                  <a:ext uri="{0D108BD9-81ED-4DB2-BD59-A6C34878D82A}">
                    <a16:rowId xmlns:a16="http://schemas.microsoft.com/office/drawing/2014/main" val="4251346238"/>
                  </a:ext>
                </a:extLst>
              </a:tr>
              <a:tr h="1356691">
                <a:tc>
                  <a:txBody>
                    <a:bodyPr/>
                    <a:lstStyle/>
                    <a:p>
                      <a:pPr algn="ctr"/>
                      <a:r>
                        <a:rPr lang="en-US" sz="1400" dirty="0"/>
                        <a:t>2.</a:t>
                      </a:r>
                    </a:p>
                  </a:txBody>
                  <a:tcPr marL="91895" marR="91895" anchor="ctr"/>
                </a:tc>
                <a:tc>
                  <a:txBody>
                    <a:bodyPr/>
                    <a:lstStyle/>
                    <a:p>
                      <a:r>
                        <a:rPr lang="en-US" sz="1400" b="1" dirty="0"/>
                        <a:t>College Resource Availability</a:t>
                      </a:r>
                    </a:p>
                    <a:p>
                      <a:pPr marL="285750" indent="-285750">
                        <a:buFont typeface="Arial" panose="020B0604020202020204" pitchFamily="34" charset="0"/>
                        <a:buChar char="•"/>
                      </a:pPr>
                      <a:r>
                        <a:rPr lang="en-US" sz="1400" b="1" dirty="0"/>
                        <a:t>Other College and System</a:t>
                      </a:r>
                      <a:r>
                        <a:rPr lang="en-US" sz="1400" b="1" baseline="0" dirty="0"/>
                        <a:t> wide </a:t>
                      </a:r>
                      <a:r>
                        <a:rPr lang="en-US" sz="1400" b="1" dirty="0"/>
                        <a:t>Initiatives</a:t>
                      </a:r>
                    </a:p>
                    <a:p>
                      <a:pPr marL="285750" indent="-285750">
                        <a:buFont typeface="Arial" panose="020B0604020202020204" pitchFamily="34" charset="0"/>
                        <a:buChar char="•"/>
                      </a:pPr>
                      <a:r>
                        <a:rPr lang="en-US" sz="1400" b="1" dirty="0"/>
                        <a:t>Daily Operations</a:t>
                      </a:r>
                    </a:p>
                    <a:p>
                      <a:pPr marL="285750" indent="-285750">
                        <a:buFont typeface="Arial" panose="020B0604020202020204" pitchFamily="34" charset="0"/>
                        <a:buChar char="•"/>
                      </a:pPr>
                      <a:r>
                        <a:rPr lang="en-US" sz="1400" b="1" dirty="0"/>
                        <a:t>Staff Retention (Retirement/Role Changes)</a:t>
                      </a:r>
                    </a:p>
                  </a:txBody>
                  <a:tcPr marL="91895" marR="91895"/>
                </a:tc>
                <a:tc>
                  <a:txBody>
                    <a:bodyPr/>
                    <a:lstStyle/>
                    <a:p>
                      <a:pPr marL="228600" lvl="0" indent="-173038"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Create</a:t>
                      </a:r>
                      <a:r>
                        <a:rPr lang="en-US" sz="1400" kern="1200" baseline="0" dirty="0">
                          <a:solidFill>
                            <a:schemeClr val="dk1"/>
                          </a:solidFill>
                          <a:latin typeface="+mn-lt"/>
                          <a:ea typeface="+mn-ea"/>
                          <a:cs typeface="+mn-cs"/>
                        </a:rPr>
                        <a:t> ctcLink resource plan</a:t>
                      </a:r>
                      <a:endParaRPr lang="en-US" sz="1400" kern="1200" dirty="0">
                        <a:solidFill>
                          <a:schemeClr val="dk1"/>
                        </a:solidFill>
                        <a:latin typeface="+mn-lt"/>
                        <a:ea typeface="+mn-ea"/>
                        <a:cs typeface="+mn-cs"/>
                      </a:endParaRPr>
                    </a:p>
                    <a:p>
                      <a:pPr marL="228600" lvl="0" indent="-173038" algn="l" defTabSz="914400" rtl="0" eaLnBrk="1" latinLnBrk="0" hangingPunct="1">
                        <a:buFont typeface="Arial" panose="020B0604020202020204" pitchFamily="34" charset="0"/>
                        <a:buChar char="•"/>
                      </a:pPr>
                      <a:r>
                        <a:rPr lang="en-US" sz="1400" kern="1200" dirty="0">
                          <a:solidFill>
                            <a:schemeClr val="dk1"/>
                          </a:solidFill>
                          <a:latin typeface="+mn-lt"/>
                          <a:ea typeface="+mn-ea"/>
                          <a:cs typeface="+mn-cs"/>
                        </a:rPr>
                        <a:t>Backfill</a:t>
                      </a:r>
                      <a:r>
                        <a:rPr lang="en-US" sz="1400" kern="1200" baseline="0" dirty="0">
                          <a:solidFill>
                            <a:schemeClr val="dk1"/>
                          </a:solidFill>
                          <a:latin typeface="+mn-lt"/>
                          <a:ea typeface="+mn-ea"/>
                          <a:cs typeface="+mn-cs"/>
                        </a:rPr>
                        <a:t> or add additional staff as needed for your college</a:t>
                      </a:r>
                      <a:endParaRPr lang="en-US" sz="1400" kern="1200" dirty="0">
                        <a:solidFill>
                          <a:schemeClr val="dk1"/>
                        </a:solidFill>
                        <a:latin typeface="+mn-lt"/>
                        <a:ea typeface="+mn-ea"/>
                        <a:cs typeface="+mn-cs"/>
                      </a:endParaRPr>
                    </a:p>
                  </a:txBody>
                  <a:tcPr marL="0" marR="0" marT="0" marB="0"/>
                </a:tc>
                <a:tc>
                  <a:txBody>
                    <a:bodyPr/>
                    <a:lstStyle/>
                    <a:p>
                      <a:pPr marL="2286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3764"/>
                          </a:solidFill>
                          <a:effectLst/>
                          <a:uLnTx/>
                          <a:uFillTx/>
                          <a:latin typeface="Franklin Gothic Book"/>
                          <a:ea typeface="+mn-ea"/>
                          <a:cs typeface="+mn-cs"/>
                        </a:rPr>
                        <a:t>All Deployment Groups</a:t>
                      </a:r>
                    </a:p>
                  </a:txBody>
                  <a:tcPr marL="91895" marR="91895"/>
                </a:tc>
                <a:extLst>
                  <a:ext uri="{0D108BD9-81ED-4DB2-BD59-A6C34878D82A}">
                    <a16:rowId xmlns:a16="http://schemas.microsoft.com/office/drawing/2014/main" val="2403751644"/>
                  </a:ext>
                </a:extLst>
              </a:tr>
              <a:tr h="1567732">
                <a:tc>
                  <a:txBody>
                    <a:bodyPr/>
                    <a:lstStyle/>
                    <a:p>
                      <a:pPr algn="ctr"/>
                      <a:r>
                        <a:rPr lang="en-US" sz="1400" dirty="0"/>
                        <a:t>3.</a:t>
                      </a:r>
                    </a:p>
                  </a:txBody>
                  <a:tcPr marL="91895" marR="91895" anchor="ctr"/>
                </a:tc>
                <a:tc>
                  <a:txBody>
                    <a:bodyPr/>
                    <a:lstStyle/>
                    <a:p>
                      <a:r>
                        <a:rPr lang="en-US" sz="1400" b="1" dirty="0"/>
                        <a:t>College leadership understanding of</a:t>
                      </a:r>
                      <a:r>
                        <a:rPr lang="en-US" sz="1400" b="1" baseline="0" dirty="0"/>
                        <a:t> ctcLink project methodology and resource participation requirements </a:t>
                      </a:r>
                    </a:p>
                    <a:p>
                      <a:pPr marL="285750" indent="-285750">
                        <a:buFont typeface="Arial" panose="020B0604020202020204" pitchFamily="34" charset="0"/>
                        <a:buChar char="•"/>
                      </a:pPr>
                      <a:r>
                        <a:rPr lang="en-US" sz="1400" b="1" baseline="0" dirty="0"/>
                        <a:t>Pre-implementation </a:t>
                      </a:r>
                    </a:p>
                    <a:p>
                      <a:pPr marL="285750" indent="-285750">
                        <a:buFont typeface="Arial" panose="020B0604020202020204" pitchFamily="34" charset="0"/>
                        <a:buChar char="•"/>
                      </a:pPr>
                      <a:r>
                        <a:rPr lang="en-US" sz="1400" b="1" baseline="0" dirty="0"/>
                        <a:t>Implementation</a:t>
                      </a:r>
                    </a:p>
                    <a:p>
                      <a:pPr marL="285750" indent="-285750">
                        <a:buFont typeface="Arial" panose="020B0604020202020204" pitchFamily="34" charset="0"/>
                        <a:buChar char="•"/>
                      </a:pPr>
                      <a:r>
                        <a:rPr lang="en-US" sz="1400" b="1" baseline="0" dirty="0"/>
                        <a:t>Post Implementation </a:t>
                      </a:r>
                      <a:endParaRPr lang="en-US" sz="1400" b="1" dirty="0"/>
                    </a:p>
                  </a:txBody>
                  <a:tcPr marL="91895" marR="91895"/>
                </a:tc>
                <a:tc>
                  <a:txBody>
                    <a:bodyPr/>
                    <a:lstStyle/>
                    <a:p>
                      <a:pPr marL="285750" indent="-285750">
                        <a:buFont typeface="Arial" panose="020B0604020202020204" pitchFamily="34" charset="0"/>
                        <a:buChar char="•"/>
                      </a:pPr>
                      <a:r>
                        <a:rPr lang="en-US" sz="1400" dirty="0"/>
                        <a:t>ctcLink Project</a:t>
                      </a:r>
                      <a:r>
                        <a:rPr lang="en-US" sz="1400" baseline="0" dirty="0"/>
                        <a:t> Management Office to provide detailed resource plan to colleges for implementation</a:t>
                      </a:r>
                    </a:p>
                    <a:p>
                      <a:pPr marL="285750" indent="-285750">
                        <a:buFont typeface="Arial" panose="020B0604020202020204" pitchFamily="34" charset="0"/>
                        <a:buChar char="•"/>
                      </a:pPr>
                      <a:r>
                        <a:rPr lang="en-US" sz="1400" baseline="0" dirty="0"/>
                        <a:t>College Project Managers need to account for additional college tasks</a:t>
                      </a:r>
                    </a:p>
                  </a:txBody>
                  <a:tcPr marL="91895" marR="91895"/>
                </a:tc>
                <a:tc>
                  <a:txBody>
                    <a:bodyPr/>
                    <a:lstStyle/>
                    <a:p>
                      <a:pPr marL="2286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3764"/>
                          </a:solidFill>
                          <a:effectLst/>
                          <a:uLnTx/>
                          <a:uFillTx/>
                          <a:latin typeface="+mn-lt"/>
                          <a:ea typeface="+mn-ea"/>
                          <a:cs typeface="+mn-cs"/>
                        </a:rPr>
                        <a:t>All Deployment Groups</a:t>
                      </a:r>
                    </a:p>
                  </a:txBody>
                  <a:tcPr marL="91895" marR="91895"/>
                </a:tc>
                <a:extLst>
                  <a:ext uri="{0D108BD9-81ED-4DB2-BD59-A6C34878D82A}">
                    <a16:rowId xmlns:a16="http://schemas.microsoft.com/office/drawing/2014/main" val="81273812"/>
                  </a:ext>
                </a:extLst>
              </a:tr>
              <a:tr h="1778773">
                <a:tc>
                  <a:txBody>
                    <a:bodyPr/>
                    <a:lstStyle/>
                    <a:p>
                      <a:pPr algn="ctr"/>
                      <a:r>
                        <a:rPr lang="en-US" sz="1400" dirty="0"/>
                        <a:t>4.</a:t>
                      </a:r>
                    </a:p>
                  </a:txBody>
                  <a:tcPr marL="91895" marR="91895"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baseline="0" dirty="0"/>
                        <a:t>ctcLink Permanent Support Organization – A clear plan and understanding of the sizing, service capacity and service levels provided by SBCTC</a:t>
                      </a:r>
                      <a:endParaRPr lang="en-US" sz="1400" dirty="0"/>
                    </a:p>
                  </a:txBody>
                  <a:tcPr marL="91895" marR="91895"/>
                </a:tc>
                <a:tc>
                  <a:txBody>
                    <a:bodyPr/>
                    <a:lstStyle/>
                    <a:p>
                      <a:pPr marL="285750" indent="-285750">
                        <a:buFont typeface="Arial" panose="020B0604020202020204" pitchFamily="34" charset="0"/>
                        <a:buChar char="•"/>
                      </a:pPr>
                      <a:r>
                        <a:rPr lang="en-US" sz="1400" kern="1200" dirty="0">
                          <a:solidFill>
                            <a:schemeClr val="dk1"/>
                          </a:solidFill>
                          <a:effectLst/>
                          <a:latin typeface="+mn-lt"/>
                          <a:ea typeface="+mn-ea"/>
                          <a:cs typeface="+mn-cs"/>
                        </a:rPr>
                        <a:t>SBCTC working on Service Level Agreements with colleges to structure the evolving ctcLink support plan </a:t>
                      </a:r>
                    </a:p>
                    <a:p>
                      <a:pPr marL="285750" indent="-285750">
                        <a:buFont typeface="Arial" panose="020B0604020202020204" pitchFamily="34" charset="0"/>
                        <a:buChar char="•"/>
                      </a:pPr>
                      <a:r>
                        <a:rPr lang="en-US" sz="1400" kern="1200" dirty="0">
                          <a:solidFill>
                            <a:schemeClr val="dk1"/>
                          </a:solidFill>
                          <a:effectLst/>
                          <a:latin typeface="+mn-lt"/>
                          <a:ea typeface="+mn-ea"/>
                          <a:cs typeface="+mn-cs"/>
                        </a:rPr>
                        <a:t>Plan will need to include appropriate staffing levels</a:t>
                      </a:r>
                      <a:r>
                        <a:rPr lang="en-US" sz="1400" kern="1200" baseline="0" dirty="0">
                          <a:solidFill>
                            <a:schemeClr val="dk1"/>
                          </a:solidFill>
                          <a:effectLst/>
                          <a:latin typeface="+mn-lt"/>
                          <a:ea typeface="+mn-ea"/>
                          <a:cs typeface="+mn-cs"/>
                        </a:rPr>
                        <a:t> for all depl</a:t>
                      </a:r>
                      <a:r>
                        <a:rPr lang="en-US" sz="1400" kern="1200" dirty="0">
                          <a:solidFill>
                            <a:schemeClr val="dk1"/>
                          </a:solidFill>
                          <a:effectLst/>
                          <a:latin typeface="+mn-lt"/>
                          <a:ea typeface="+mn-ea"/>
                          <a:cs typeface="+mn-cs"/>
                        </a:rPr>
                        <a:t>oyments as</a:t>
                      </a:r>
                      <a:r>
                        <a:rPr lang="en-US" sz="1400" kern="1200" baseline="0" dirty="0">
                          <a:solidFill>
                            <a:schemeClr val="dk1"/>
                          </a:solidFill>
                          <a:effectLst/>
                          <a:latin typeface="+mn-lt"/>
                          <a:ea typeface="+mn-ea"/>
                          <a:cs typeface="+mn-cs"/>
                        </a:rPr>
                        <a:t> well as</a:t>
                      </a:r>
                      <a:r>
                        <a:rPr lang="en-US" sz="1400" kern="1200" dirty="0">
                          <a:solidFill>
                            <a:schemeClr val="dk1"/>
                          </a:solidFill>
                          <a:effectLst/>
                          <a:latin typeface="+mn-lt"/>
                          <a:ea typeface="+mn-ea"/>
                          <a:cs typeface="+mn-cs"/>
                        </a:rPr>
                        <a:t> post implementation</a:t>
                      </a:r>
                      <a:endParaRPr lang="en-US" sz="1400" dirty="0"/>
                    </a:p>
                  </a:txBody>
                  <a:tcPr marL="91895" marR="91895"/>
                </a:tc>
                <a:tc>
                  <a:txBody>
                    <a:bodyPr/>
                    <a:lstStyle/>
                    <a:p>
                      <a:pPr marL="228600" marR="0" lvl="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03764"/>
                          </a:solidFill>
                          <a:effectLst/>
                          <a:uLnTx/>
                          <a:uFillTx/>
                          <a:latin typeface="+mn-lt"/>
                          <a:ea typeface="+mn-ea"/>
                          <a:cs typeface="+mn-cs"/>
                        </a:rPr>
                        <a:t>All Deployment Groups</a:t>
                      </a:r>
                    </a:p>
                  </a:txBody>
                  <a:tcPr marL="91895" marR="91895"/>
                </a:tc>
                <a:extLst>
                  <a:ext uri="{0D108BD9-81ED-4DB2-BD59-A6C34878D82A}">
                    <a16:rowId xmlns:a16="http://schemas.microsoft.com/office/drawing/2014/main" val="2494944789"/>
                  </a:ext>
                </a:extLst>
              </a:tr>
            </a:tbl>
          </a:graphicData>
        </a:graphic>
      </p:graphicFrame>
    </p:spTree>
    <p:extLst>
      <p:ext uri="{BB962C8B-B14F-4D97-AF65-F5344CB8AC3E}">
        <p14:creationId xmlns:p14="http://schemas.microsoft.com/office/powerpoint/2010/main" val="506492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EE5BC03-7CE3-4FE3-BC0A-0ACCA8AC1F24}" type="slidenum">
              <a:rPr lang="en-US" smtClean="0"/>
              <a:pPr/>
              <a:t>13</a:t>
            </a:fld>
            <a:endParaRPr lang="en-US" dirty="0"/>
          </a:p>
        </p:txBody>
      </p:sp>
      <p:sp>
        <p:nvSpPr>
          <p:cNvPr id="2" name="Title 1"/>
          <p:cNvSpPr>
            <a:spLocks noGrp="1"/>
          </p:cNvSpPr>
          <p:nvPr>
            <p:ph type="title"/>
          </p:nvPr>
        </p:nvSpPr>
        <p:spPr>
          <a:xfrm>
            <a:off x="311727" y="204746"/>
            <a:ext cx="8480333" cy="786457"/>
          </a:xfrm>
        </p:spPr>
        <p:txBody>
          <a:bodyPr/>
          <a:lstStyle/>
          <a:p>
            <a:r>
              <a:rPr lang="en-US" sz="2400" dirty="0"/>
              <a:t>ctcLink executive leadership committee </a:t>
            </a:r>
            <a:br>
              <a:rPr lang="en-US" sz="2400" dirty="0"/>
            </a:br>
            <a:r>
              <a:rPr lang="en-US" sz="2400" dirty="0"/>
              <a:t>key messages for </a:t>
            </a:r>
            <a:r>
              <a:rPr lang="en-US" sz="2400" dirty="0" err="1"/>
              <a:t>wACTC</a:t>
            </a:r>
            <a:r>
              <a:rPr lang="en-US" sz="2400" dirty="0"/>
              <a:t> – </a:t>
            </a:r>
            <a:r>
              <a:rPr lang="en-US" sz="2400" dirty="0" err="1"/>
              <a:t>april</a:t>
            </a:r>
            <a:r>
              <a:rPr lang="en-US" sz="2400" dirty="0"/>
              <a:t> 26, 2019</a:t>
            </a:r>
          </a:p>
        </p:txBody>
      </p:sp>
      <p:graphicFrame>
        <p:nvGraphicFramePr>
          <p:cNvPr id="5" name="Table 4"/>
          <p:cNvGraphicFramePr>
            <a:graphicFrameLocks noGrp="1"/>
          </p:cNvGraphicFramePr>
          <p:nvPr>
            <p:extLst>
              <p:ext uri="{D42A27DB-BD31-4B8C-83A1-F6EECF244321}">
                <p14:modId xmlns:p14="http://schemas.microsoft.com/office/powerpoint/2010/main" val="1842693783"/>
              </p:ext>
            </p:extLst>
          </p:nvPr>
        </p:nvGraphicFramePr>
        <p:xfrm>
          <a:off x="311727" y="991202"/>
          <a:ext cx="8333508" cy="5390706"/>
        </p:xfrm>
        <a:graphic>
          <a:graphicData uri="http://schemas.openxmlformats.org/drawingml/2006/table">
            <a:tbl>
              <a:tblPr firstRow="1" bandRow="1">
                <a:tableStyleId>{93296810-A885-4BE3-A3E7-6D5BEEA58F35}</a:tableStyleId>
              </a:tblPr>
              <a:tblGrid>
                <a:gridCol w="2302264">
                  <a:extLst>
                    <a:ext uri="{9D8B030D-6E8A-4147-A177-3AD203B41FA5}">
                      <a16:colId xmlns:a16="http://schemas.microsoft.com/office/drawing/2014/main" val="3728105135"/>
                    </a:ext>
                  </a:extLst>
                </a:gridCol>
                <a:gridCol w="6031244">
                  <a:extLst>
                    <a:ext uri="{9D8B030D-6E8A-4147-A177-3AD203B41FA5}">
                      <a16:colId xmlns:a16="http://schemas.microsoft.com/office/drawing/2014/main" val="127021444"/>
                    </a:ext>
                  </a:extLst>
                </a:gridCol>
              </a:tblGrid>
              <a:tr h="370459">
                <a:tc>
                  <a:txBody>
                    <a:bodyPr/>
                    <a:lstStyle/>
                    <a:p>
                      <a:pPr algn="ctr"/>
                      <a:r>
                        <a:rPr lang="en-US" sz="2000" dirty="0"/>
                        <a:t>TOPIC</a:t>
                      </a:r>
                    </a:p>
                  </a:txBody>
                  <a:tcPr/>
                </a:tc>
                <a:tc>
                  <a:txBody>
                    <a:bodyPr/>
                    <a:lstStyle/>
                    <a:p>
                      <a:r>
                        <a:rPr lang="en-US" sz="2000" dirty="0"/>
                        <a:t>KEY</a:t>
                      </a:r>
                      <a:r>
                        <a:rPr lang="en-US" sz="2000" baseline="0" dirty="0"/>
                        <a:t> MESSAGE/TALKING POINTS</a:t>
                      </a:r>
                      <a:endParaRPr lang="en-US" sz="2000" dirty="0"/>
                    </a:p>
                  </a:txBody>
                  <a:tcPr/>
                </a:tc>
                <a:extLst>
                  <a:ext uri="{0D108BD9-81ED-4DB2-BD59-A6C34878D82A}">
                    <a16:rowId xmlns:a16="http://schemas.microsoft.com/office/drawing/2014/main" val="1951848284"/>
                  </a:ext>
                </a:extLst>
              </a:tr>
              <a:tr h="832411">
                <a:tc>
                  <a:txBody>
                    <a:bodyPr/>
                    <a:lstStyle/>
                    <a:p>
                      <a:r>
                        <a:rPr lang="en-US" dirty="0"/>
                        <a:t> </a:t>
                      </a:r>
                    </a:p>
                  </a:txBody>
                  <a:tcPr/>
                </a:tc>
                <a:tc>
                  <a:txBody>
                    <a:bodyPr/>
                    <a:lstStyle/>
                    <a:p>
                      <a:endParaRPr lang="en-US" dirty="0"/>
                    </a:p>
                  </a:txBody>
                  <a:tcPr/>
                </a:tc>
                <a:extLst>
                  <a:ext uri="{0D108BD9-81ED-4DB2-BD59-A6C34878D82A}">
                    <a16:rowId xmlns:a16="http://schemas.microsoft.com/office/drawing/2014/main" val="1995764918"/>
                  </a:ext>
                </a:extLst>
              </a:tr>
              <a:tr h="83241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388089053"/>
                  </a:ext>
                </a:extLst>
              </a:tr>
              <a:tr h="83241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8418433"/>
                  </a:ext>
                </a:extLst>
              </a:tr>
              <a:tr h="83241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27452081"/>
                  </a:ext>
                </a:extLst>
              </a:tr>
              <a:tr h="83241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944904"/>
                  </a:ext>
                </a:extLst>
              </a:tr>
              <a:tr h="832411">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21180701"/>
                  </a:ext>
                </a:extLst>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0" y="421761"/>
            <a:ext cx="1524000" cy="352425"/>
          </a:xfrm>
          <a:prstGeom prst="rect">
            <a:avLst/>
          </a:prstGeom>
        </p:spPr>
      </p:pic>
    </p:spTree>
    <p:extLst>
      <p:ext uri="{BB962C8B-B14F-4D97-AF65-F5344CB8AC3E}">
        <p14:creationId xmlns:p14="http://schemas.microsoft.com/office/powerpoint/2010/main" val="329876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404" y="1680989"/>
            <a:ext cx="6041249" cy="611619"/>
          </a:xfrm>
        </p:spPr>
        <p:txBody>
          <a:bodyPr/>
          <a:lstStyle/>
          <a:p>
            <a:pPr algn="ctr"/>
            <a:r>
              <a:rPr lang="en-US" dirty="0"/>
              <a:t>Questions &amp; WRAP-UP</a:t>
            </a:r>
          </a:p>
        </p:txBody>
      </p:sp>
      <p:pic>
        <p:nvPicPr>
          <p:cNvPr id="4" name="Picture 3" descr="Silhouette person with 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08280" y="3068782"/>
            <a:ext cx="2527439" cy="2527439"/>
          </a:xfrm>
          <a:prstGeom prst="rect">
            <a:avLst/>
          </a:prstGeom>
          <a:ln>
            <a:noFill/>
          </a:ln>
          <a:effectLst>
            <a:softEdge rad="112500"/>
          </a:effectLst>
        </p:spPr>
      </p:pic>
    </p:spTree>
    <p:extLst>
      <p:ext uri="{BB962C8B-B14F-4D97-AF65-F5344CB8AC3E}">
        <p14:creationId xmlns:p14="http://schemas.microsoft.com/office/powerpoint/2010/main" val="44430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4C16B90-1EDC-4174-93D2-977635382A35}"/>
              </a:ext>
            </a:extLst>
          </p:cNvPr>
          <p:cNvSpPr txBox="1"/>
          <p:nvPr/>
        </p:nvSpPr>
        <p:spPr>
          <a:xfrm>
            <a:off x="270902" y="127946"/>
            <a:ext cx="4523768" cy="2656046"/>
          </a:xfrm>
          <a:prstGeom prst="roundRect">
            <a:avLst/>
          </a:prstGeom>
          <a:solidFill>
            <a:schemeClr val="accent2">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lIns="18288" tIns="0" rIns="0" bIns="0" rtlCol="0">
            <a:spAutoFit/>
          </a:bodyPr>
          <a:lstStyle/>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Recruitment &amp; Admissions</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Student Records</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Academic Advising</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Financial Aid</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Highpoint Mobile &amp; Message Center</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Student Financials</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Self-Service (Student, Faculty, Advisor)</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Campus Community (3Cs)</a:t>
            </a:r>
          </a:p>
          <a:p>
            <a:pPr marL="498475" marR="0" lvl="0" indent="-771525"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25Live (Room Scheduling) integration</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Canvas LMS integration</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Online Admissions Application (OAA)</a:t>
            </a:r>
          </a:p>
          <a:p>
            <a:pPr marL="0" marR="0" lvl="0" indent="-27432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Online Student Enrollment for</a:t>
            </a:r>
            <a:b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  Continuing Education (OSECE)</a:t>
            </a:r>
          </a:p>
        </p:txBody>
      </p:sp>
      <p:sp>
        <p:nvSpPr>
          <p:cNvPr id="11" name="TextBox 10">
            <a:extLst>
              <a:ext uri="{FF2B5EF4-FFF2-40B4-BE49-F238E27FC236}">
                <a16:creationId xmlns:a16="http://schemas.microsoft.com/office/drawing/2014/main" id="{8721994B-C212-4D3C-A712-C02F74A4334E}"/>
              </a:ext>
            </a:extLst>
          </p:cNvPr>
          <p:cNvSpPr txBox="1"/>
          <p:nvPr/>
        </p:nvSpPr>
        <p:spPr>
          <a:xfrm>
            <a:off x="4880759" y="2885599"/>
            <a:ext cx="4061366" cy="2349579"/>
          </a:xfrm>
          <a:prstGeom prst="roundRect">
            <a:avLst/>
          </a:prstGeom>
          <a:solidFill>
            <a:schemeClr val="accent4">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Ins="4572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HR Core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Payroll</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Base Benefits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Absence Management</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Time &amp; Labor</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Talent Acquisition Management </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Self-Service (Employee, Manager)</a:t>
            </a: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764"/>
              </a:solidFill>
              <a:effectLst/>
              <a:uLnTx/>
              <a:uFillTx/>
              <a:latin typeface="Franklin Gothic Book"/>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764"/>
              </a:solidFill>
              <a:effectLst/>
              <a:uLnTx/>
              <a:uFillTx/>
              <a:latin typeface="Franklin Gothic Book"/>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764"/>
              </a:solidFill>
              <a:effectLst/>
              <a:uLnTx/>
              <a:uFillTx/>
              <a:latin typeface="Franklin Gothic Book"/>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10" name="TextBox 9">
            <a:extLst>
              <a:ext uri="{FF2B5EF4-FFF2-40B4-BE49-F238E27FC236}">
                <a16:creationId xmlns:a16="http://schemas.microsoft.com/office/drawing/2014/main" id="{B3771135-713F-4626-9A6D-5123CC2C720C}"/>
              </a:ext>
            </a:extLst>
          </p:cNvPr>
          <p:cNvSpPr txBox="1"/>
          <p:nvPr/>
        </p:nvSpPr>
        <p:spPr>
          <a:xfrm>
            <a:off x="4892634" y="98928"/>
            <a:ext cx="4061366" cy="2708813"/>
          </a:xfrm>
          <a:prstGeom prst="roundRect">
            <a:avLst/>
          </a:prstGeom>
          <a:solidFill>
            <a:schemeClr val="accent3">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lIns="914400" tIns="0" rIns="9144" bIns="0"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General Ledger</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Budgets (Commitment Control)</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Accounts Payable, Accounts Receivable</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Expenses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Billing (eBilling)</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Grants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Projects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Project Costing</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Contracts</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Cash Management</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Purchasing (eProcurement)</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Asset Management</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Financial Gateway</a:t>
            </a:r>
          </a:p>
        </p:txBody>
      </p:sp>
      <p:sp>
        <p:nvSpPr>
          <p:cNvPr id="9" name="TextBox 8">
            <a:extLst>
              <a:ext uri="{FF2B5EF4-FFF2-40B4-BE49-F238E27FC236}">
                <a16:creationId xmlns:a16="http://schemas.microsoft.com/office/drawing/2014/main" id="{00898E4F-DF05-420D-A683-1C9FBB3592DF}"/>
              </a:ext>
            </a:extLst>
          </p:cNvPr>
          <p:cNvSpPr txBox="1"/>
          <p:nvPr/>
        </p:nvSpPr>
        <p:spPr>
          <a:xfrm>
            <a:off x="270902" y="2873725"/>
            <a:ext cx="4523768" cy="2349579"/>
          </a:xfrm>
          <a:prstGeom prst="round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lIns="9144"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Application Portal (Gateway)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Single Sign-on PeopleSoft</a:t>
            </a:r>
            <a:b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  Security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DataLink (Data Repository)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Address Correction (Runner Tech)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User Productivity Kit (UPK)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Enterprise Interaction Hub</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Process Scheduler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Work Centers (HCM, FIN)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Reporting Tools: Query, Oracle Business </a:t>
            </a:r>
            <a:b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br>
            <a:r>
              <a:rPr kumimoji="0" lang="en-US" sz="1200" b="0" i="0" u="none" strike="noStrike" kern="1200" cap="none" spc="0" normalizeH="0" baseline="0" noProof="0" dirty="0">
                <a:ln>
                  <a:noFill/>
                </a:ln>
                <a:solidFill>
                  <a:srgbClr val="003764"/>
                </a:solidFill>
                <a:effectLst/>
                <a:uLnTx/>
                <a:uFillTx/>
                <a:latin typeface="Franklin Gothic Book"/>
                <a:ea typeface="+mn-ea"/>
                <a:cs typeface="+mn-cs"/>
              </a:rPr>
              <a:t>   Intelligence (OBIA/OBIEE), nVision</a:t>
            </a:r>
          </a:p>
        </p:txBody>
      </p:sp>
      <p:sp>
        <p:nvSpPr>
          <p:cNvPr id="2" name="Slide Number Placeholder 1">
            <a:extLst>
              <a:ext uri="{FF2B5EF4-FFF2-40B4-BE49-F238E27FC236}">
                <a16:creationId xmlns:a16="http://schemas.microsoft.com/office/drawing/2014/main" id="{85F31229-265C-409F-A070-5E67EC250ED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B45480-2940-43F0-8A14-527A8A2F4EC9}"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graphicFrame>
        <p:nvGraphicFramePr>
          <p:cNvPr id="6" name="Diagram 5">
            <a:extLst>
              <a:ext uri="{FF2B5EF4-FFF2-40B4-BE49-F238E27FC236}">
                <a16:creationId xmlns:a16="http://schemas.microsoft.com/office/drawing/2014/main" id="{8A5B55DB-0B78-40BC-B3BF-A0338B1C5D39}"/>
              </a:ext>
            </a:extLst>
          </p:cNvPr>
          <p:cNvGraphicFramePr/>
          <p:nvPr>
            <p:extLst/>
          </p:nvPr>
        </p:nvGraphicFramePr>
        <p:xfrm>
          <a:off x="1601687" y="39553"/>
          <a:ext cx="6449783" cy="5589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2F8497C0-A158-4D17-8186-87EB1D2CC485}"/>
              </a:ext>
            </a:extLst>
          </p:cNvPr>
          <p:cNvSpPr txBox="1"/>
          <p:nvPr/>
        </p:nvSpPr>
        <p:spPr>
          <a:xfrm>
            <a:off x="270164" y="5442213"/>
            <a:ext cx="8611843" cy="132343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3764"/>
                </a:solidFill>
                <a:effectLst/>
                <a:uLnTx/>
                <a:uFillTx/>
                <a:latin typeface="Franklin Gothic Book"/>
                <a:ea typeface="+mn-ea"/>
                <a:cs typeface="+mn-cs"/>
              </a:rPr>
              <a:t>In Progress</a:t>
            </a:r>
            <a:r>
              <a:rPr kumimoji="0" lang="en-US" sz="1600" b="0" i="0" u="none" strike="noStrike" kern="1200" cap="none" spc="0" normalizeH="0" baseline="0" noProof="0" dirty="0">
                <a:ln>
                  <a:noFill/>
                </a:ln>
                <a:solidFill>
                  <a:srgbClr val="003764"/>
                </a:solidFill>
                <a:effectLst/>
                <a:uLnTx/>
                <a:uFillTx/>
                <a:latin typeface="Franklin Gothic Book"/>
                <a:ea typeface="+mn-ea"/>
                <a:cs typeface="+mn-cs"/>
              </a:rPr>
              <a:t>: Continuing Education, Online Admissions Application, Budget Planning, Physical Asset Inventory Tracking, Accessibility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dirty="0">
                <a:ln>
                  <a:noFill/>
                </a:ln>
                <a:solidFill>
                  <a:srgbClr val="003764"/>
                </a:solidFill>
                <a:effectLst/>
                <a:uLnTx/>
                <a:uFillTx/>
                <a:latin typeface="Franklin Gothic Book"/>
                <a:ea typeface="+mn-ea"/>
                <a:cs typeface="+mn-cs"/>
              </a:rPr>
              <a:t>Not purchased or De-Scoped: </a:t>
            </a:r>
            <a:r>
              <a:rPr kumimoji="0" lang="en-US" sz="1600" b="0" i="0" u="none" strike="noStrike" kern="1200" cap="none" spc="0" normalizeH="0" baseline="0" noProof="0" dirty="0">
                <a:ln>
                  <a:noFill/>
                </a:ln>
                <a:solidFill>
                  <a:srgbClr val="003764"/>
                </a:solidFill>
                <a:effectLst/>
                <a:uLnTx/>
                <a:uFillTx/>
                <a:latin typeface="Franklin Gothic Book"/>
                <a:ea typeface="+mn-ea"/>
                <a:cs typeface="+mn-cs"/>
              </a:rPr>
              <a:t>ePerformance, Succession Planning, Inventory, Enterprise Learning Management, Customer Relationship Management, Supplier Contract Management, Strategic Sourcing, eCompensation</a:t>
            </a:r>
          </a:p>
        </p:txBody>
      </p:sp>
      <p:sp>
        <p:nvSpPr>
          <p:cNvPr id="14" name="TextBox 13">
            <a:extLst>
              <a:ext uri="{FF2B5EF4-FFF2-40B4-BE49-F238E27FC236}">
                <a16:creationId xmlns:a16="http://schemas.microsoft.com/office/drawing/2014/main" id="{0C48E799-6BA3-44F0-A159-F715B322D12E}"/>
              </a:ext>
            </a:extLst>
          </p:cNvPr>
          <p:cNvSpPr txBox="1"/>
          <p:nvPr/>
        </p:nvSpPr>
        <p:spPr>
          <a:xfrm>
            <a:off x="3918489" y="2213298"/>
            <a:ext cx="1838452" cy="1222772"/>
          </a:xfrm>
          <a:prstGeom prst="diamond">
            <a:avLst/>
          </a:prstGeom>
          <a:solidFill>
            <a:schemeClr val="accent1">
              <a:lumMod val="60000"/>
              <a:lumOff val="40000"/>
            </a:schemeClr>
          </a:solidFill>
          <a:ln>
            <a:solidFill>
              <a:srgbClr val="2F5597"/>
            </a:solidFill>
          </a:ln>
        </p:spPr>
        <p:txBody>
          <a:bodyPr wrap="squar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764"/>
                </a:solidFill>
                <a:effectLst/>
                <a:uLnTx/>
                <a:uFillTx/>
                <a:latin typeface="Franklin Gothic Medium"/>
                <a:ea typeface="+mn-ea"/>
                <a:cs typeface="+mn-cs"/>
              </a:rPr>
              <a:t>ctcLink SCOPE</a:t>
            </a:r>
          </a:p>
        </p:txBody>
      </p:sp>
    </p:spTree>
    <p:extLst>
      <p:ext uri="{BB962C8B-B14F-4D97-AF65-F5344CB8AC3E}">
        <p14:creationId xmlns:p14="http://schemas.microsoft.com/office/powerpoint/2010/main" val="381157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descr="ctcLink Quality Gates &amp; Milestones">
            <a:extLst>
              <a:ext uri="{FF2B5EF4-FFF2-40B4-BE49-F238E27FC236}">
                <a16:creationId xmlns:a16="http://schemas.microsoft.com/office/drawing/2014/main" id="{F0C73A76-A201-49AB-B5AA-8BBA3B8732AB}"/>
              </a:ext>
            </a:extLst>
          </p:cNvPr>
          <p:cNvSpPr txBox="1">
            <a:spLocks/>
          </p:cNvSpPr>
          <p:nvPr/>
        </p:nvSpPr>
        <p:spPr>
          <a:xfrm>
            <a:off x="583173" y="103664"/>
            <a:ext cx="8023341" cy="465998"/>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0" normalizeH="0" baseline="0" noProof="0" dirty="0">
                <a:ln>
                  <a:noFill/>
                </a:ln>
                <a:solidFill>
                  <a:srgbClr val="003764"/>
                </a:solidFill>
                <a:effectLst/>
                <a:uLnTx/>
                <a:uFillTx/>
                <a:latin typeface="Franklin Gothic Medium"/>
                <a:ea typeface="+mj-ea"/>
                <a:cs typeface="+mj-cs"/>
              </a:rPr>
              <a:t>Ctclink quality gates &amp; milestones</a:t>
            </a:r>
          </a:p>
        </p:txBody>
      </p:sp>
      <p:sp>
        <p:nvSpPr>
          <p:cNvPr id="46" name="Rectangle 0">
            <a:extLst>
              <a:ext uri="{C183D7F6-B498-43B3-948B-1728B52AA6E4}">
                <adec:decorative xmlns:adec="http://schemas.microsoft.com/office/drawing/2017/decorative" val="1"/>
              </a:ext>
            </a:extLst>
          </p:cNvPr>
          <p:cNvSpPr>
            <a:spLocks noChangeArrowheads="1"/>
          </p:cNvSpPr>
          <p:nvPr/>
        </p:nvSpPr>
        <p:spPr bwMode="auto">
          <a:xfrm>
            <a:off x="588602" y="905954"/>
            <a:ext cx="1490472" cy="4206850"/>
          </a:xfrm>
          <a:prstGeom prst="rect">
            <a:avLst/>
          </a:prstGeom>
          <a:solidFill>
            <a:srgbClr val="FFB547"/>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37" name="Rectangle 20">
            <a:extLst>
              <a:ext uri="{C183D7F6-B498-43B3-948B-1728B52AA6E4}">
                <adec:decorative xmlns:adec="http://schemas.microsoft.com/office/drawing/2017/decorative" val="1"/>
              </a:ext>
            </a:extLst>
          </p:cNvPr>
          <p:cNvSpPr>
            <a:spLocks noChangeArrowheads="1"/>
          </p:cNvSpPr>
          <p:nvPr/>
        </p:nvSpPr>
        <p:spPr bwMode="auto">
          <a:xfrm>
            <a:off x="3808483" y="902036"/>
            <a:ext cx="1490472" cy="4224528"/>
          </a:xfrm>
          <a:prstGeom prst="rect">
            <a:avLst/>
          </a:prstGeom>
          <a:solidFill>
            <a:schemeClr val="bg1">
              <a:lumMod val="65000"/>
            </a:schemeClr>
          </a:solidFill>
          <a:ln w="6350">
            <a:solidFill>
              <a:schemeClr val="accent5"/>
            </a:solidFill>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14" name="Rectangle 6">
            <a:extLst>
              <a:ext uri="{C183D7F6-B498-43B3-948B-1728B52AA6E4}">
                <adec:decorative xmlns:adec="http://schemas.microsoft.com/office/drawing/2017/decorative" val="1"/>
              </a:ext>
            </a:extLst>
          </p:cNvPr>
          <p:cNvSpPr>
            <a:spLocks noChangeArrowheads="1"/>
          </p:cNvSpPr>
          <p:nvPr/>
        </p:nvSpPr>
        <p:spPr bwMode="auto">
          <a:xfrm>
            <a:off x="7040762" y="902036"/>
            <a:ext cx="1490472" cy="4221360"/>
          </a:xfrm>
          <a:prstGeom prst="rect">
            <a:avLst/>
          </a:prstGeom>
          <a:solidFill>
            <a:schemeClr val="accent4"/>
          </a:solidFill>
          <a:ln w="6350">
            <a:solidFill>
              <a:schemeClr val="accent5"/>
            </a:solidFill>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C18B"/>
              </a:solidFill>
              <a:effectLst/>
              <a:uLnTx/>
              <a:uFillTx/>
              <a:latin typeface="Calibri"/>
              <a:ea typeface="+mn-ea"/>
              <a:cs typeface="+mn-cs"/>
            </a:endParaRPr>
          </a:p>
        </p:txBody>
      </p:sp>
      <p:sp>
        <p:nvSpPr>
          <p:cNvPr id="15" name="Rectangle 41" descr="Gate 5: Deploy"/>
          <p:cNvSpPr>
            <a:spLocks noChangeArrowheads="1"/>
          </p:cNvSpPr>
          <p:nvPr/>
        </p:nvSpPr>
        <p:spPr bwMode="auto">
          <a:xfrm>
            <a:off x="7023476" y="890379"/>
            <a:ext cx="1490472" cy="320040"/>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DEPLOY</a:t>
            </a:r>
          </a:p>
        </p:txBody>
      </p:sp>
      <p:sp>
        <p:nvSpPr>
          <p:cNvPr id="17" name="Rectangle 48" descr="Lessons Learned"/>
          <p:cNvSpPr>
            <a:spLocks noChangeArrowheads="1"/>
          </p:cNvSpPr>
          <p:nvPr/>
        </p:nvSpPr>
        <p:spPr bwMode="blackWhite">
          <a:xfrm>
            <a:off x="7174352" y="471219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Lessons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Learned</a:t>
            </a:r>
          </a:p>
        </p:txBody>
      </p:sp>
      <p:sp>
        <p:nvSpPr>
          <p:cNvPr id="28" name="Rectangle 28">
            <a:extLst>
              <a:ext uri="{C183D7F6-B498-43B3-948B-1728B52AA6E4}">
                <adec:decorative xmlns:adec="http://schemas.microsoft.com/office/drawing/2017/decorative" val="1"/>
              </a:ext>
            </a:extLst>
          </p:cNvPr>
          <p:cNvSpPr>
            <a:spLocks noChangeArrowheads="1"/>
          </p:cNvSpPr>
          <p:nvPr/>
        </p:nvSpPr>
        <p:spPr bwMode="auto">
          <a:xfrm>
            <a:off x="5427698" y="904142"/>
            <a:ext cx="1490472" cy="4220308"/>
          </a:xfrm>
          <a:prstGeom prst="rect">
            <a:avLst/>
          </a:prstGeom>
          <a:solidFill>
            <a:schemeClr val="accent6">
              <a:lumMod val="60000"/>
              <a:lumOff val="40000"/>
            </a:schemeClr>
          </a:solidFill>
          <a:ln w="6350">
            <a:solidFill>
              <a:schemeClr val="accent5"/>
            </a:solidFill>
            <a:headEnd/>
            <a:tailEnd/>
          </a:ln>
        </p:spPr>
        <p:style>
          <a:lnRef idx="1">
            <a:schemeClr val="accent6"/>
          </a:lnRef>
          <a:fillRef idx="2">
            <a:schemeClr val="accent6"/>
          </a:fillRef>
          <a:effectRef idx="1">
            <a:schemeClr val="accent6"/>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9" name="Rectangle 33" descr="Gate 4: Transition"/>
          <p:cNvSpPr>
            <a:spLocks noChangeArrowheads="1"/>
          </p:cNvSpPr>
          <p:nvPr/>
        </p:nvSpPr>
        <p:spPr bwMode="auto">
          <a:xfrm>
            <a:off x="5444984" y="893686"/>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TRANSITION</a:t>
            </a:r>
            <a:endParaRPr kumimoji="0" lang="en-US" sz="1400" b="0" i="0" u="sng"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endParaRPr>
          </a:p>
        </p:txBody>
      </p:sp>
      <p:sp>
        <p:nvSpPr>
          <p:cNvPr id="30" name="Rectangle 36" descr="End-User Training"/>
          <p:cNvSpPr>
            <a:spLocks noChangeArrowheads="1"/>
          </p:cNvSpPr>
          <p:nvPr/>
        </p:nvSpPr>
        <p:spPr bwMode="blackWhite">
          <a:xfrm>
            <a:off x="5606858" y="2517694"/>
            <a:ext cx="1188720" cy="34861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End-User Training</a:t>
            </a:r>
          </a:p>
        </p:txBody>
      </p:sp>
      <p:sp>
        <p:nvSpPr>
          <p:cNvPr id="31" name="Rectangle 35" descr="User Acceptance Testing&#10;"/>
          <p:cNvSpPr>
            <a:spLocks noChangeArrowheads="1"/>
          </p:cNvSpPr>
          <p:nvPr/>
        </p:nvSpPr>
        <p:spPr bwMode="blackWhite">
          <a:xfrm>
            <a:off x="5606858" y="2086373"/>
            <a:ext cx="1188720" cy="378451"/>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User Acceptance Testing</a:t>
            </a:r>
          </a:p>
        </p:txBody>
      </p:sp>
      <p:sp>
        <p:nvSpPr>
          <p:cNvPr id="32" name="Rectangle 40" descr="Production Go/No Decision"/>
          <p:cNvSpPr>
            <a:spLocks noChangeArrowheads="1"/>
          </p:cNvSpPr>
          <p:nvPr/>
        </p:nvSpPr>
        <p:spPr bwMode="blackWhite">
          <a:xfrm>
            <a:off x="5593360" y="4638158"/>
            <a:ext cx="1188720" cy="4123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Go/No Decision</a:t>
            </a:r>
          </a:p>
        </p:txBody>
      </p:sp>
      <p:sp>
        <p:nvSpPr>
          <p:cNvPr id="34" name="Rectangle 39" descr="Cutover Mitigation Planning&#10;"/>
          <p:cNvSpPr>
            <a:spLocks noChangeArrowheads="1"/>
          </p:cNvSpPr>
          <p:nvPr/>
        </p:nvSpPr>
        <p:spPr bwMode="blackWhite">
          <a:xfrm>
            <a:off x="5593360" y="4023241"/>
            <a:ext cx="1188720" cy="49595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Cutover Mitigation Planning</a:t>
            </a:r>
          </a:p>
        </p:txBody>
      </p:sp>
      <p:sp>
        <p:nvSpPr>
          <p:cNvPr id="66" name="Rectangle 22" descr="Determine Exception&#10;Solutions&#10;"/>
          <p:cNvSpPr>
            <a:spLocks noChangeArrowheads="1"/>
          </p:cNvSpPr>
          <p:nvPr/>
        </p:nvSpPr>
        <p:spPr bwMode="blackWhite">
          <a:xfrm>
            <a:off x="3957040"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Determine Exception</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Solutions</a:t>
            </a:r>
          </a:p>
        </p:txBody>
      </p:sp>
      <p:sp>
        <p:nvSpPr>
          <p:cNvPr id="67" name="Rectangle 23" descr="Update BP Flows"/>
          <p:cNvSpPr>
            <a:spLocks noChangeArrowheads="1"/>
          </p:cNvSpPr>
          <p:nvPr/>
        </p:nvSpPr>
        <p:spPr bwMode="blackWhite">
          <a:xfrm>
            <a:off x="3957040" y="1540152"/>
            <a:ext cx="1188720" cy="28254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68" name="Rectangle 24" descr="Update CEMLIs"/>
          <p:cNvSpPr>
            <a:spLocks noChangeArrowheads="1"/>
          </p:cNvSpPr>
          <p:nvPr/>
        </p:nvSpPr>
        <p:spPr bwMode="blackWhite">
          <a:xfrm>
            <a:off x="3963390" y="1873908"/>
            <a:ext cx="1188720" cy="284226"/>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CEMLIs</a:t>
            </a:r>
          </a:p>
        </p:txBody>
      </p:sp>
      <p:sp>
        <p:nvSpPr>
          <p:cNvPr id="69" name="Rectangle 25" descr="Update Configuration&#10;&#10;"/>
          <p:cNvSpPr>
            <a:spLocks noChangeArrowheads="1"/>
          </p:cNvSpPr>
          <p:nvPr/>
        </p:nvSpPr>
        <p:spPr bwMode="blackWhite">
          <a:xfrm>
            <a:off x="3963390" y="221317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Configuration</a:t>
            </a:r>
          </a:p>
        </p:txBody>
      </p:sp>
      <p:sp>
        <p:nvSpPr>
          <p:cNvPr id="70" name="Rectangle 28" descr="Functional Testing"/>
          <p:cNvSpPr>
            <a:spLocks noChangeArrowheads="1"/>
          </p:cNvSpPr>
          <p:nvPr/>
        </p:nvSpPr>
        <p:spPr bwMode="blackWhite">
          <a:xfrm>
            <a:off x="3963390" y="323684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Functional Testing</a:t>
            </a:r>
          </a:p>
        </p:txBody>
      </p:sp>
      <p:sp>
        <p:nvSpPr>
          <p:cNvPr id="71" name="Rectangle 29" descr="Prepare QA&#10;Environment&#10;"/>
          <p:cNvSpPr>
            <a:spLocks noChangeArrowheads="1"/>
          </p:cNvSpPr>
          <p:nvPr/>
        </p:nvSpPr>
        <p:spPr bwMode="blackWhite">
          <a:xfrm>
            <a:off x="3963390" y="3575757"/>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QA</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Environment</a:t>
            </a:r>
          </a:p>
        </p:txBody>
      </p:sp>
      <p:sp>
        <p:nvSpPr>
          <p:cNvPr id="73" name="Rectangle 30" descr="Prepare Parallel Environment&#10;"/>
          <p:cNvSpPr>
            <a:spLocks noChangeArrowheads="1"/>
          </p:cNvSpPr>
          <p:nvPr/>
        </p:nvSpPr>
        <p:spPr bwMode="blackWhite">
          <a:xfrm>
            <a:off x="3963390" y="3917292"/>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Parallel</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Environment</a:t>
            </a:r>
          </a:p>
        </p:txBody>
      </p:sp>
      <p:sp>
        <p:nvSpPr>
          <p:cNvPr id="40" name="Rectangle 21" descr="Gate 3: Construct"/>
          <p:cNvSpPr>
            <a:spLocks noChangeArrowheads="1"/>
          </p:cNvSpPr>
          <p:nvPr/>
        </p:nvSpPr>
        <p:spPr bwMode="auto">
          <a:xfrm>
            <a:off x="3790818" y="883996"/>
            <a:ext cx="1490472"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CONSTRUCT</a:t>
            </a:r>
          </a:p>
        </p:txBody>
      </p:sp>
      <p:sp>
        <p:nvSpPr>
          <p:cNvPr id="41" name="Rectangle 32" descr="Parallel Testing"/>
          <p:cNvSpPr>
            <a:spLocks noChangeArrowheads="1"/>
          </p:cNvSpPr>
          <p:nvPr/>
        </p:nvSpPr>
        <p:spPr bwMode="blackWhite">
          <a:xfrm>
            <a:off x="3970617" y="4748550"/>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Parallel Testing</a:t>
            </a:r>
          </a:p>
        </p:txBody>
      </p:sp>
      <p:sp>
        <p:nvSpPr>
          <p:cNvPr id="42" name="Rectangle 31" descr="System Integration Testing"/>
          <p:cNvSpPr>
            <a:spLocks noChangeArrowheads="1"/>
          </p:cNvSpPr>
          <p:nvPr/>
        </p:nvSpPr>
        <p:spPr bwMode="blackWhite">
          <a:xfrm>
            <a:off x="3970617" y="4267623"/>
            <a:ext cx="1188720" cy="4318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System Integration Testing</a:t>
            </a:r>
          </a:p>
        </p:txBody>
      </p:sp>
      <p:sp>
        <p:nvSpPr>
          <p:cNvPr id="61" name="Rectangle 26" descr="Convert and Validate Data&#10;"/>
          <p:cNvSpPr>
            <a:spLocks noChangeArrowheads="1"/>
          </p:cNvSpPr>
          <p:nvPr/>
        </p:nvSpPr>
        <p:spPr bwMode="blackWhite">
          <a:xfrm>
            <a:off x="3964882" y="2557320"/>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Convert and</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Validate Data</a:t>
            </a:r>
          </a:p>
        </p:txBody>
      </p:sp>
      <p:sp>
        <p:nvSpPr>
          <p:cNvPr id="64" name="Rectangle 34" descr="Production Cutover Planning&#10;"/>
          <p:cNvSpPr>
            <a:spLocks noChangeArrowheads="1"/>
          </p:cNvSpPr>
          <p:nvPr/>
        </p:nvSpPr>
        <p:spPr bwMode="blackWhite">
          <a:xfrm>
            <a:off x="5599173" y="1188928"/>
            <a:ext cx="1188720" cy="43545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 Planning</a:t>
            </a:r>
          </a:p>
        </p:txBody>
      </p:sp>
      <p:sp>
        <p:nvSpPr>
          <p:cNvPr id="16" name="Rectangle 43" descr="Production Cutover&#10;"/>
          <p:cNvSpPr>
            <a:spLocks noChangeArrowheads="1"/>
          </p:cNvSpPr>
          <p:nvPr/>
        </p:nvSpPr>
        <p:spPr bwMode="blackWhite">
          <a:xfrm>
            <a:off x="7185253" y="2075164"/>
            <a:ext cx="1188720" cy="34266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a:t>
            </a:r>
          </a:p>
        </p:txBody>
      </p:sp>
      <p:sp>
        <p:nvSpPr>
          <p:cNvPr id="85" name="Rectangle 27" descr="Security Matrix Mapping&#10;"/>
          <p:cNvSpPr>
            <a:spLocks noChangeArrowheads="1"/>
          </p:cNvSpPr>
          <p:nvPr/>
        </p:nvSpPr>
        <p:spPr bwMode="blackWhite">
          <a:xfrm>
            <a:off x="3970617" y="2893025"/>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Matrix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Mapping</a:t>
            </a:r>
          </a:p>
        </p:txBody>
      </p:sp>
      <p:sp>
        <p:nvSpPr>
          <p:cNvPr id="88" name="Rectangle 42" descr="Production Environment Prep"/>
          <p:cNvSpPr>
            <a:spLocks noChangeArrowheads="1"/>
          </p:cNvSpPr>
          <p:nvPr/>
        </p:nvSpPr>
        <p:spPr bwMode="blackWhite">
          <a:xfrm>
            <a:off x="7185253" y="1581455"/>
            <a:ext cx="1188720" cy="44511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Environment Prep</a:t>
            </a:r>
          </a:p>
        </p:txBody>
      </p:sp>
      <p:sp>
        <p:nvSpPr>
          <p:cNvPr id="19" name="Rectangle 8x">
            <a:extLst>
              <a:ext uri="{C183D7F6-B498-43B3-948B-1728B52AA6E4}">
                <adec:decorative xmlns:adec="http://schemas.microsoft.com/office/drawing/2017/decorative" val="1"/>
              </a:ext>
            </a:extLst>
          </p:cNvPr>
          <p:cNvSpPr>
            <a:spLocks noChangeArrowheads="1"/>
          </p:cNvSpPr>
          <p:nvPr/>
        </p:nvSpPr>
        <p:spPr bwMode="auto">
          <a:xfrm>
            <a:off x="2192154" y="915856"/>
            <a:ext cx="1490472" cy="4203832"/>
          </a:xfrm>
          <a:prstGeom prst="rect">
            <a:avLst/>
          </a:prstGeom>
          <a:solidFill>
            <a:srgbClr val="F2CD00"/>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0" name="Rectangle 8" descr="Gate 2: Structure"/>
          <p:cNvSpPr>
            <a:spLocks noChangeArrowheads="1"/>
          </p:cNvSpPr>
          <p:nvPr/>
        </p:nvSpPr>
        <p:spPr bwMode="auto">
          <a:xfrm>
            <a:off x="2229007" y="886412"/>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STRUCTURE</a:t>
            </a:r>
          </a:p>
        </p:txBody>
      </p:sp>
      <p:sp>
        <p:nvSpPr>
          <p:cNvPr id="74" name="Rectangle 9" descr="Global Design&#10;Adoption (GDA)&#10;"/>
          <p:cNvSpPr>
            <a:spLocks noChangeArrowheads="1"/>
          </p:cNvSpPr>
          <p:nvPr/>
        </p:nvSpPr>
        <p:spPr bwMode="blackWhite">
          <a:xfrm>
            <a:off x="2321869"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Global Design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Adoption (GDA)</a:t>
            </a:r>
          </a:p>
        </p:txBody>
      </p:sp>
      <p:sp>
        <p:nvSpPr>
          <p:cNvPr id="75" name="Rectangle 10" descr="Business Process &#10;Fit/Gap (BPFG)&#10;"/>
          <p:cNvSpPr>
            <a:spLocks noChangeArrowheads="1"/>
          </p:cNvSpPr>
          <p:nvPr/>
        </p:nvSpPr>
        <p:spPr bwMode="blackWhite">
          <a:xfrm>
            <a:off x="2321869" y="155080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Business Process </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Fit/Gap (BPFG)</a:t>
            </a:r>
          </a:p>
        </p:txBody>
      </p:sp>
      <p:sp>
        <p:nvSpPr>
          <p:cNvPr id="76" name="Rectangle 11" descr="Update BP flows"/>
          <p:cNvSpPr>
            <a:spLocks noChangeArrowheads="1"/>
          </p:cNvSpPr>
          <p:nvPr/>
        </p:nvSpPr>
        <p:spPr bwMode="blackWhite">
          <a:xfrm>
            <a:off x="2321869" y="1920915"/>
            <a:ext cx="1188720" cy="268839"/>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77" name="Rectangle 12" descr="Local Configuration&#10;"/>
          <p:cNvSpPr>
            <a:spLocks noChangeArrowheads="1"/>
          </p:cNvSpPr>
          <p:nvPr/>
        </p:nvSpPr>
        <p:spPr bwMode="blackWhite">
          <a:xfrm>
            <a:off x="2322237" y="223982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Local Configuration</a:t>
            </a:r>
          </a:p>
        </p:txBody>
      </p:sp>
      <p:sp>
        <p:nvSpPr>
          <p:cNvPr id="79" name="Rectangle 14" descr="UAT Test Definition"/>
          <p:cNvSpPr>
            <a:spLocks noChangeArrowheads="1"/>
          </p:cNvSpPr>
          <p:nvPr/>
        </p:nvSpPr>
        <p:spPr bwMode="blackWhite">
          <a:xfrm>
            <a:off x="2316104" y="2965414"/>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Test Definition</a:t>
            </a:r>
          </a:p>
        </p:txBody>
      </p:sp>
      <p:sp>
        <p:nvSpPr>
          <p:cNvPr id="80" name="Rectangle 15" descr="UAT Materials Build&#10;"/>
          <p:cNvSpPr>
            <a:spLocks noChangeArrowheads="1"/>
          </p:cNvSpPr>
          <p:nvPr/>
        </p:nvSpPr>
        <p:spPr bwMode="blackWhite">
          <a:xfrm>
            <a:off x="2314061" y="330381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Materials Build</a:t>
            </a: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p:txBody>
      </p:sp>
      <p:sp>
        <p:nvSpPr>
          <p:cNvPr id="81" name="Rectangle 16" descr="Identify Exceptions"/>
          <p:cNvSpPr>
            <a:spLocks noChangeArrowheads="1"/>
          </p:cNvSpPr>
          <p:nvPr/>
        </p:nvSpPr>
        <p:spPr bwMode="blackWhite">
          <a:xfrm>
            <a:off x="2313721" y="366033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Identify Exceptions</a:t>
            </a:r>
          </a:p>
        </p:txBody>
      </p:sp>
      <p:sp>
        <p:nvSpPr>
          <p:cNvPr id="24" name="Rectangle 17" descr="Design Extensions&#10;"/>
          <p:cNvSpPr>
            <a:spLocks noChangeArrowheads="1"/>
          </p:cNvSpPr>
          <p:nvPr/>
        </p:nvSpPr>
        <p:spPr bwMode="blackWhite">
          <a:xfrm>
            <a:off x="2312473" y="4016937"/>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Design Extensions</a:t>
            </a:r>
          </a:p>
        </p:txBody>
      </p:sp>
      <p:sp>
        <p:nvSpPr>
          <p:cNvPr id="25" name="Rectangle 18" descr="Prepare or Update&#10;Test Scripts&#10;"/>
          <p:cNvSpPr>
            <a:spLocks noChangeArrowheads="1"/>
          </p:cNvSpPr>
          <p:nvPr/>
        </p:nvSpPr>
        <p:spPr bwMode="blackWhite">
          <a:xfrm>
            <a:off x="2310047" y="435918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or Update</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Test Scripts</a:t>
            </a:r>
          </a:p>
        </p:txBody>
      </p:sp>
      <p:sp>
        <p:nvSpPr>
          <p:cNvPr id="60" name="Rectangle 13" descr="Training Materials &#10;Analysis/Build"/>
          <p:cNvSpPr>
            <a:spLocks noChangeArrowheads="1"/>
          </p:cNvSpPr>
          <p:nvPr/>
        </p:nvSpPr>
        <p:spPr bwMode="blackWhite">
          <a:xfrm>
            <a:off x="2313243" y="2585319"/>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Training Materials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Analysis/Build</a:t>
            </a:r>
          </a:p>
        </p:txBody>
      </p:sp>
      <p:sp>
        <p:nvSpPr>
          <p:cNvPr id="116" name="Rectangle 19"/>
          <p:cNvSpPr>
            <a:spLocks noChangeArrowheads="1"/>
          </p:cNvSpPr>
          <p:nvPr/>
        </p:nvSpPr>
        <p:spPr bwMode="blackWhite">
          <a:xfrm>
            <a:off x="2310047" y="473952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rPr>
              <a:t> </a:t>
            </a: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 Supplemental Systems Data </a:t>
            </a:r>
          </a:p>
        </p:txBody>
      </p:sp>
      <p:sp>
        <p:nvSpPr>
          <p:cNvPr id="156" name="Rectangle 44" descr="Go/No Go Decision"/>
          <p:cNvSpPr>
            <a:spLocks noChangeArrowheads="1"/>
          </p:cNvSpPr>
          <p:nvPr/>
        </p:nvSpPr>
        <p:spPr bwMode="blackWhite">
          <a:xfrm>
            <a:off x="7185253" y="1217978"/>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93" name="Rectangle 45" descr="Milestone Sign-Off"/>
          <p:cNvSpPr>
            <a:spLocks noChangeArrowheads="1"/>
          </p:cNvSpPr>
          <p:nvPr/>
        </p:nvSpPr>
        <p:spPr bwMode="blackWhite">
          <a:xfrm>
            <a:off x="7185253" y="2932352"/>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Milestone Sign-Off</a:t>
            </a:r>
          </a:p>
        </p:txBody>
      </p:sp>
      <p:sp>
        <p:nvSpPr>
          <p:cNvPr id="95" name="Rectangle 47" descr="Go Live"/>
          <p:cNvSpPr>
            <a:spLocks noChangeArrowheads="1"/>
          </p:cNvSpPr>
          <p:nvPr/>
        </p:nvSpPr>
        <p:spPr bwMode="blackWhite">
          <a:xfrm>
            <a:off x="7185253" y="4031185"/>
            <a:ext cx="1188720" cy="497006"/>
          </a:xfrm>
          <a:prstGeom prst="rect">
            <a:avLst/>
          </a:prstGeom>
          <a:solidFill>
            <a:srgbClr val="BCEEBC"/>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GO LIVE</a:t>
            </a:r>
          </a:p>
        </p:txBody>
      </p:sp>
      <p:sp>
        <p:nvSpPr>
          <p:cNvPr id="160" name="Rectangle 46" descr="Finalize Local Configuration Guides"/>
          <p:cNvSpPr>
            <a:spLocks noChangeArrowheads="1"/>
          </p:cNvSpPr>
          <p:nvPr/>
        </p:nvSpPr>
        <p:spPr bwMode="blackWhite">
          <a:xfrm>
            <a:off x="7191638" y="3344152"/>
            <a:ext cx="1188720" cy="512645"/>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Finalize Local Configuration Guides</a:t>
            </a:r>
          </a:p>
        </p:txBody>
      </p:sp>
      <p:sp>
        <p:nvSpPr>
          <p:cNvPr id="48" name="Rectangle 2" descr="Project Planning "/>
          <p:cNvSpPr>
            <a:spLocks noChangeArrowheads="1"/>
          </p:cNvSpPr>
          <p:nvPr/>
        </p:nvSpPr>
        <p:spPr bwMode="blackWhite">
          <a:xfrm>
            <a:off x="717590" y="1206504"/>
            <a:ext cx="1188720" cy="47363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Project Planning (Checklists &amp; Templates) </a:t>
            </a:r>
          </a:p>
        </p:txBody>
      </p:sp>
      <p:sp>
        <p:nvSpPr>
          <p:cNvPr id="49" name="Rectangle 5" descr="Security Design"/>
          <p:cNvSpPr>
            <a:spLocks noChangeArrowheads="1"/>
          </p:cNvSpPr>
          <p:nvPr/>
        </p:nvSpPr>
        <p:spPr bwMode="blackWhite">
          <a:xfrm>
            <a:off x="729329" y="329659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Redesign (DG2 only)</a:t>
            </a:r>
          </a:p>
        </p:txBody>
      </p:sp>
      <p:sp>
        <p:nvSpPr>
          <p:cNvPr id="59" name="Rectangle 4" descr="Build PeopleSoft Environments&#10;"/>
          <p:cNvSpPr>
            <a:spLocks noChangeArrowheads="1"/>
          </p:cNvSpPr>
          <p:nvPr/>
        </p:nvSpPr>
        <p:spPr bwMode="blackWhite">
          <a:xfrm>
            <a:off x="729329" y="2879309"/>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Build PeopleSoft Environments</a:t>
            </a:r>
          </a:p>
        </p:txBody>
      </p:sp>
      <p:sp>
        <p:nvSpPr>
          <p:cNvPr id="62" name="Rectangle 3" descr="Chart of Accounts"/>
          <p:cNvSpPr>
            <a:spLocks noChangeArrowheads="1"/>
          </p:cNvSpPr>
          <p:nvPr/>
        </p:nvSpPr>
        <p:spPr bwMode="blackWhite">
          <a:xfrm>
            <a:off x="731097" y="2457047"/>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Chart of Accounts Redesign (DG2 only)</a:t>
            </a:r>
          </a:p>
        </p:txBody>
      </p:sp>
      <p:sp>
        <p:nvSpPr>
          <p:cNvPr id="100" name="Rectangle 37" descr="Performance Testing&#10;">
            <a:extLst>
              <a:ext uri="{FF2B5EF4-FFF2-40B4-BE49-F238E27FC236}">
                <a16:creationId xmlns:a16="http://schemas.microsoft.com/office/drawing/2014/main" id="{70938AC6-5CF2-42D5-93BD-E29983E5D939}"/>
              </a:ext>
            </a:extLst>
          </p:cNvPr>
          <p:cNvSpPr>
            <a:spLocks noChangeArrowheads="1"/>
          </p:cNvSpPr>
          <p:nvPr/>
        </p:nvSpPr>
        <p:spPr bwMode="blackWhite">
          <a:xfrm>
            <a:off x="5606858" y="2907757"/>
            <a:ext cx="1188720" cy="38883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Performance Testing</a:t>
            </a:r>
          </a:p>
        </p:txBody>
      </p:sp>
      <p:sp>
        <p:nvSpPr>
          <p:cNvPr id="102" name="Rectangle 7" descr="Organizational Change Management Assessments Begin">
            <a:extLst>
              <a:ext uri="{FF2B5EF4-FFF2-40B4-BE49-F238E27FC236}">
                <a16:creationId xmlns:a16="http://schemas.microsoft.com/office/drawing/2014/main" id="{D2A2A3D5-22E0-40B9-A954-FA61BAF8357F}"/>
              </a:ext>
            </a:extLst>
          </p:cNvPr>
          <p:cNvSpPr>
            <a:spLocks noChangeArrowheads="1"/>
          </p:cNvSpPr>
          <p:nvPr/>
        </p:nvSpPr>
        <p:spPr bwMode="blackWhite">
          <a:xfrm>
            <a:off x="739478" y="3737955"/>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Organizational Change Management Assessments Begin</a:t>
            </a:r>
          </a:p>
        </p:txBody>
      </p:sp>
      <p:sp>
        <p:nvSpPr>
          <p:cNvPr id="55" name="Arrow: Pentagon 54">
            <a:extLst>
              <a:ext uri="{FF2B5EF4-FFF2-40B4-BE49-F238E27FC236}">
                <a16:creationId xmlns:a16="http://schemas.microsoft.com/office/drawing/2014/main" id="{54FB75E4-B1A7-4CA3-9D4A-7E524BA337E8}"/>
              </a:ext>
              <a:ext uri="{C183D7F6-B498-43B3-948B-1728B52AA6E4}">
                <adec:decorative xmlns:adec="http://schemas.microsoft.com/office/drawing/2017/decorative" val="1"/>
              </a:ext>
            </a:extLst>
          </p:cNvPr>
          <p:cNvSpPr/>
          <p:nvPr/>
        </p:nvSpPr>
        <p:spPr>
          <a:xfrm>
            <a:off x="573612" y="5162965"/>
            <a:ext cx="8083153" cy="204841"/>
          </a:xfrm>
          <a:prstGeom prst="homePlate">
            <a:avLst/>
          </a:prstGeom>
          <a:solidFill>
            <a:schemeClr val="accent2">
              <a:lumMod val="75000"/>
            </a:schemeClr>
          </a:solidFill>
          <a:ln>
            <a:solidFill>
              <a:srgbClr val="5F5F5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2" name="TextBox 49" descr="Organizational Change Management Assessment for Colleges &amp; SBCTC&#10;">
            <a:extLst>
              <a:ext uri="{FF2B5EF4-FFF2-40B4-BE49-F238E27FC236}">
                <a16:creationId xmlns:a16="http://schemas.microsoft.com/office/drawing/2014/main" id="{FD96371D-7122-4FBF-AE47-E91781F8E6C5}"/>
              </a:ext>
            </a:extLst>
          </p:cNvPr>
          <p:cNvSpPr txBox="1"/>
          <p:nvPr/>
        </p:nvSpPr>
        <p:spPr>
          <a:xfrm>
            <a:off x="1325346" y="5135821"/>
            <a:ext cx="644705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Franklin Gothic Medium"/>
                <a:ea typeface="+mn-ea"/>
                <a:cs typeface="+mn-cs"/>
              </a:rPr>
              <a:t>OCM Assessment, Activities &amp; Deliverables for Colleges &amp; SBCTC</a:t>
            </a:r>
          </a:p>
        </p:txBody>
      </p:sp>
      <p:graphicFrame>
        <p:nvGraphicFramePr>
          <p:cNvPr id="82" name="Table 50" descr="Deliverables for Gate 1, 2, 3, 4 and 5">
            <a:extLst>
              <a:ext uri="{FF2B5EF4-FFF2-40B4-BE49-F238E27FC236}">
                <a16:creationId xmlns:a16="http://schemas.microsoft.com/office/drawing/2014/main" id="{81C330E6-2F67-45E7-A6B7-101329DC7244}"/>
              </a:ext>
            </a:extLst>
          </p:cNvPr>
          <p:cNvGraphicFramePr>
            <a:graphicFrameLocks noGrp="1"/>
          </p:cNvGraphicFramePr>
          <p:nvPr>
            <p:extLst/>
          </p:nvPr>
        </p:nvGraphicFramePr>
        <p:xfrm>
          <a:off x="585880" y="5390227"/>
          <a:ext cx="7945354" cy="1188720"/>
        </p:xfrm>
        <a:graphic>
          <a:graphicData uri="http://schemas.openxmlformats.org/drawingml/2006/table">
            <a:tbl>
              <a:tblPr firstRow="1" bandRow="1">
                <a:tableStyleId>{2D5ABB26-0587-4C30-8999-92F81FD0307C}</a:tableStyleId>
              </a:tblPr>
              <a:tblGrid>
                <a:gridCol w="1579350">
                  <a:extLst>
                    <a:ext uri="{9D8B030D-6E8A-4147-A177-3AD203B41FA5}">
                      <a16:colId xmlns:a16="http://schemas.microsoft.com/office/drawing/2014/main" val="584759954"/>
                    </a:ext>
                  </a:extLst>
                </a:gridCol>
                <a:gridCol w="1678108">
                  <a:extLst>
                    <a:ext uri="{9D8B030D-6E8A-4147-A177-3AD203B41FA5}">
                      <a16:colId xmlns:a16="http://schemas.microsoft.com/office/drawing/2014/main" val="3410510606"/>
                    </a:ext>
                  </a:extLst>
                </a:gridCol>
                <a:gridCol w="1628775">
                  <a:extLst>
                    <a:ext uri="{9D8B030D-6E8A-4147-A177-3AD203B41FA5}">
                      <a16:colId xmlns:a16="http://schemas.microsoft.com/office/drawing/2014/main" val="222785292"/>
                    </a:ext>
                  </a:extLst>
                </a:gridCol>
                <a:gridCol w="1575026">
                  <a:extLst>
                    <a:ext uri="{9D8B030D-6E8A-4147-A177-3AD203B41FA5}">
                      <a16:colId xmlns:a16="http://schemas.microsoft.com/office/drawing/2014/main" val="3529910350"/>
                    </a:ext>
                  </a:extLst>
                </a:gridCol>
                <a:gridCol w="1484095">
                  <a:extLst>
                    <a:ext uri="{9D8B030D-6E8A-4147-A177-3AD203B41FA5}">
                      <a16:colId xmlns:a16="http://schemas.microsoft.com/office/drawing/2014/main" val="886296708"/>
                    </a:ext>
                  </a:extLst>
                </a:gridCol>
              </a:tblGrid>
              <a:tr h="117029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College Project Charter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Resource Plan &amp;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Legacy BP Mapping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Initial Supplemental Systems Analysis</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900" dirty="0"/>
                      </a:br>
                      <a:r>
                        <a:rPr lang="en-US" sz="900" b="1" dirty="0"/>
                        <a:t>Change Impact Analysis 25%</a:t>
                      </a:r>
                    </a:p>
                  </a:txBody>
                  <a:tcPr>
                    <a:lnL w="9525" cap="flat" cmpd="sng" algn="ctr">
                      <a:solidFill>
                        <a:schemeClr val="bg2">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GDA and BPFG Participation</a:t>
                      </a:r>
                    </a:p>
                    <a:p>
                      <a:pPr marL="112713" indent="-112713">
                        <a:buFont typeface="Arial" panose="020B0604020202020204" pitchFamily="34" charset="0"/>
                        <a:buChar char="•"/>
                      </a:pPr>
                      <a:r>
                        <a:rPr lang="en-US" sz="900" dirty="0"/>
                        <a:t>Supplemental Systems Data Mapping</a:t>
                      </a:r>
                    </a:p>
                    <a:p>
                      <a:pPr marL="112713" indent="-112713">
                        <a:buFont typeface="Arial" panose="020B0604020202020204" pitchFamily="34" charset="0"/>
                        <a:buChar char="•"/>
                      </a:pPr>
                      <a:r>
                        <a:rPr lang="en-US" sz="900" dirty="0"/>
                        <a:t>Initial Config Guides Sign-Off</a:t>
                      </a:r>
                    </a:p>
                    <a:p>
                      <a:pPr marL="112713" indent="-112713">
                        <a:buFont typeface="Arial" panose="020B0604020202020204" pitchFamily="34" charset="0"/>
                        <a:buChar char="•"/>
                      </a:pPr>
                      <a:r>
                        <a:rPr lang="en-US" sz="900" dirty="0"/>
                        <a:t>UAT Definition Sign-Off</a:t>
                      </a:r>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50%</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Design Requirements </a:t>
                      </a:r>
                      <a:br>
                        <a:rPr lang="en-US" sz="900" dirty="0"/>
                      </a:br>
                      <a:r>
                        <a:rPr lang="en-US" sz="900" dirty="0"/>
                        <a:t>Sign-Off</a:t>
                      </a:r>
                    </a:p>
                    <a:p>
                      <a:pPr marL="112713" indent="-112713">
                        <a:buFont typeface="Arial" panose="020B0604020202020204" pitchFamily="34" charset="0"/>
                        <a:buChar char="•"/>
                      </a:pPr>
                      <a:r>
                        <a:rPr lang="en-US" sz="900" dirty="0"/>
                        <a:t>Security Matrix Mapping</a:t>
                      </a:r>
                    </a:p>
                    <a:p>
                      <a:pPr marL="112713" indent="-112713">
                        <a:buFont typeface="Arial" panose="020B0604020202020204" pitchFamily="34" charset="0"/>
                        <a:buChar char="•"/>
                      </a:pPr>
                      <a:r>
                        <a:rPr lang="en-US" sz="900" dirty="0"/>
                        <a:t>Data Validation Sign-Off</a:t>
                      </a:r>
                    </a:p>
                    <a:p>
                      <a:endParaRPr lang="en-US" sz="900" dirty="0"/>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75%</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OCM Readiness Checklist</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UAT Sign-Off</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End-User Training</a:t>
                      </a:r>
                    </a:p>
                    <a:p>
                      <a:pPr marL="112713" indent="-112713">
                        <a:buFont typeface="Arial" panose="020B0604020202020204" pitchFamily="34" charset="0"/>
                        <a:buChar char="•"/>
                      </a:pPr>
                      <a:r>
                        <a:rPr lang="en-US" sz="900" dirty="0"/>
                        <a:t>Policy/Procedures Updated</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Cutover Plans, Legacy Shutdown Procedures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100%</a:t>
                      </a:r>
                    </a:p>
                  </a:txBody>
                  <a:tcPr marR="0">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60325" indent="-60325">
                        <a:buFont typeface="Arial" panose="020B0604020202020204" pitchFamily="34" charset="0"/>
                        <a:buChar char="•"/>
                      </a:pPr>
                      <a:r>
                        <a:rPr lang="en-US" sz="900" dirty="0"/>
                        <a:t>College Cutover Plan</a:t>
                      </a:r>
                    </a:p>
                    <a:p>
                      <a:pPr marL="60325" indent="-60325">
                        <a:buFont typeface="Arial" panose="020B0604020202020204" pitchFamily="34" charset="0"/>
                        <a:buChar char="•"/>
                      </a:pPr>
                      <a:r>
                        <a:rPr lang="en-US" sz="900" dirty="0"/>
                        <a:t>Go/No Go Sign-Off</a:t>
                      </a:r>
                    </a:p>
                    <a:p>
                      <a:pPr marL="60325" indent="-60325">
                        <a:buFont typeface="Arial" panose="020B0604020202020204" pitchFamily="34" charset="0"/>
                        <a:buChar char="•"/>
                      </a:pPr>
                      <a:r>
                        <a:rPr lang="en-US" sz="900" dirty="0"/>
                        <a:t>Milestone Sign-Off</a:t>
                      </a:r>
                    </a:p>
                    <a:p>
                      <a:pPr marL="60325" indent="-60325">
                        <a:buFont typeface="Arial" panose="020B0604020202020204" pitchFamily="34" charset="0"/>
                        <a:buChar char="•"/>
                      </a:pPr>
                      <a:r>
                        <a:rPr lang="en-US" sz="900" dirty="0"/>
                        <a:t>Config Guides Sign-Off</a:t>
                      </a:r>
                    </a:p>
                    <a:p>
                      <a:pPr marL="60325" indent="-60325">
                        <a:buFont typeface="Arial" panose="020B0604020202020204" pitchFamily="34" charset="0"/>
                        <a:buChar char="•"/>
                      </a:pPr>
                      <a:r>
                        <a:rPr lang="en-US" sz="900" dirty="0"/>
                        <a:t>College Lessons Learned</a:t>
                      </a:r>
                    </a:p>
                    <a:p>
                      <a:pPr marL="60325" indent="-60325">
                        <a:buFont typeface="Arial" panose="020B0604020202020204" pitchFamily="34" charset="0"/>
                        <a:buChar char="•"/>
                      </a:pPr>
                      <a:endParaRPr lang="en-US" sz="900" dirty="0"/>
                    </a:p>
                    <a:p>
                      <a:pPr marL="0" indent="0" algn="r">
                        <a:spcBef>
                          <a:spcPts val="300"/>
                        </a:spcBef>
                        <a:buFont typeface="Arial" panose="020B0604020202020204" pitchFamily="34" charset="0"/>
                        <a:buNone/>
                      </a:pPr>
                      <a:br>
                        <a:rPr lang="en-US" sz="700" dirty="0"/>
                      </a:br>
                      <a:r>
                        <a:rPr lang="en-US" sz="700" dirty="0"/>
                        <a:t>Rev. 2019-03-05</a:t>
                      </a:r>
                    </a:p>
                  </a:txBody>
                  <a:tcPr>
                    <a:lnL w="12700" cap="flat" cmpd="sng" algn="ctr">
                      <a:solidFill>
                        <a:srgbClr val="9D9D9D"/>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noFill/>
                  </a:tcPr>
                </a:tc>
                <a:extLst>
                  <a:ext uri="{0D108BD9-81ED-4DB2-BD59-A6C34878D82A}">
                    <a16:rowId xmlns:a16="http://schemas.microsoft.com/office/drawing/2014/main" val="383955485"/>
                  </a:ext>
                </a:extLst>
              </a:tr>
            </a:tbl>
          </a:graphicData>
        </a:graphic>
      </p:graphicFrame>
      <p:sp>
        <p:nvSpPr>
          <p:cNvPr id="87" name="Rectangle 38" descr="Legacy System Shutdown Procedures in Place&#10;">
            <a:extLst>
              <a:ext uri="{FF2B5EF4-FFF2-40B4-BE49-F238E27FC236}">
                <a16:creationId xmlns:a16="http://schemas.microsoft.com/office/drawing/2014/main" id="{C2B1B4E4-4D54-4003-A32D-0277E2E684B5}"/>
              </a:ext>
            </a:extLst>
          </p:cNvPr>
          <p:cNvSpPr>
            <a:spLocks noChangeArrowheads="1"/>
          </p:cNvSpPr>
          <p:nvPr/>
        </p:nvSpPr>
        <p:spPr bwMode="blackWhite">
          <a:xfrm>
            <a:off x="5593360" y="3373728"/>
            <a:ext cx="1188720" cy="58805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Legacy System Shutdown Procedures in Place</a:t>
            </a:r>
          </a:p>
        </p:txBody>
      </p:sp>
      <p:graphicFrame>
        <p:nvGraphicFramePr>
          <p:cNvPr id="92" name="Table - Gates" descr="Gate 1, Gate 2, Gate 3, Gate 4, Gate 5">
            <a:extLst>
              <a:ext uri="{FF2B5EF4-FFF2-40B4-BE49-F238E27FC236}">
                <a16:creationId xmlns:a16="http://schemas.microsoft.com/office/drawing/2014/main" id="{998D68CF-AC9D-48B7-8184-C8DD52305911}"/>
              </a:ext>
            </a:extLst>
          </p:cNvPr>
          <p:cNvGraphicFramePr>
            <a:graphicFrameLocks noGrp="1"/>
          </p:cNvGraphicFramePr>
          <p:nvPr>
            <p:extLst/>
          </p:nvPr>
        </p:nvGraphicFramePr>
        <p:xfrm>
          <a:off x="583173" y="603088"/>
          <a:ext cx="7966593" cy="274320"/>
        </p:xfrm>
        <a:graphic>
          <a:graphicData uri="http://schemas.openxmlformats.org/drawingml/2006/table">
            <a:tbl>
              <a:tblPr firstRow="1" bandRow="1">
                <a:tableStyleId>{2D5ABB26-0587-4C30-8999-92F81FD0307C}</a:tableStyleId>
              </a:tblPr>
              <a:tblGrid>
                <a:gridCol w="1545314">
                  <a:extLst>
                    <a:ext uri="{9D8B030D-6E8A-4147-A177-3AD203B41FA5}">
                      <a16:colId xmlns:a16="http://schemas.microsoft.com/office/drawing/2014/main" val="584759954"/>
                    </a:ext>
                  </a:extLst>
                </a:gridCol>
                <a:gridCol w="1630024">
                  <a:extLst>
                    <a:ext uri="{9D8B030D-6E8A-4147-A177-3AD203B41FA5}">
                      <a16:colId xmlns:a16="http://schemas.microsoft.com/office/drawing/2014/main" val="3410510606"/>
                    </a:ext>
                  </a:extLst>
                </a:gridCol>
                <a:gridCol w="1605447">
                  <a:extLst>
                    <a:ext uri="{9D8B030D-6E8A-4147-A177-3AD203B41FA5}">
                      <a16:colId xmlns:a16="http://schemas.microsoft.com/office/drawing/2014/main" val="222785292"/>
                    </a:ext>
                  </a:extLst>
                </a:gridCol>
                <a:gridCol w="1610204">
                  <a:extLst>
                    <a:ext uri="{9D8B030D-6E8A-4147-A177-3AD203B41FA5}">
                      <a16:colId xmlns:a16="http://schemas.microsoft.com/office/drawing/2014/main" val="3529910350"/>
                    </a:ext>
                  </a:extLst>
                </a:gridCol>
                <a:gridCol w="1575604">
                  <a:extLst>
                    <a:ext uri="{9D8B030D-6E8A-4147-A177-3AD203B41FA5}">
                      <a16:colId xmlns:a16="http://schemas.microsoft.com/office/drawing/2014/main" val="886296708"/>
                    </a:ext>
                  </a:extLst>
                </a:gridCol>
              </a:tblGrid>
              <a:tr h="224866">
                <a:tc>
                  <a:txBody>
                    <a:bodyPr/>
                    <a:lstStyle/>
                    <a:p>
                      <a:pPr algn="ctr"/>
                      <a:r>
                        <a:rPr lang="en-US" sz="1200" b="1" dirty="0"/>
                        <a:t>GATE 1 </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3">
                        <a:lumMod val="60000"/>
                        <a:lumOff val="40000"/>
                      </a:schemeClr>
                    </a:solidFill>
                  </a:tcPr>
                </a:tc>
                <a:tc>
                  <a:txBody>
                    <a:bodyPr/>
                    <a:lstStyle/>
                    <a:p>
                      <a:pPr algn="ctr"/>
                      <a:r>
                        <a:rPr lang="en-US" sz="1200" b="1" dirty="0"/>
                        <a:t>GATE 2</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FFEB85"/>
                    </a:solidFill>
                  </a:tcPr>
                </a:tc>
                <a:tc>
                  <a:txBody>
                    <a:bodyPr/>
                    <a:lstStyle/>
                    <a:p>
                      <a:pPr algn="ctr"/>
                      <a:r>
                        <a:rPr lang="en-US" sz="1200" b="1" dirty="0"/>
                        <a:t>GATE 3</a:t>
                      </a:r>
                    </a:p>
                  </a:txBody>
                  <a:tcPr>
                    <a:lnL w="9525" cap="flat" cmpd="sng" algn="ctr">
                      <a:solidFill>
                        <a:schemeClr val="bg1">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bg2">
                        <a:lumMod val="60000"/>
                        <a:lumOff val="40000"/>
                      </a:schemeClr>
                    </a:solidFill>
                  </a:tcPr>
                </a:tc>
                <a:tc>
                  <a:txBody>
                    <a:bodyPr/>
                    <a:lstStyle/>
                    <a:p>
                      <a:pPr algn="ctr"/>
                      <a:r>
                        <a:rPr lang="en-US" sz="1200" b="1" dirty="0"/>
                        <a:t>GATE 4</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5">
                        <a:lumMod val="40000"/>
                        <a:lumOff val="60000"/>
                      </a:schemeClr>
                    </a:solidFill>
                  </a:tcPr>
                </a:tc>
                <a:tc>
                  <a:txBody>
                    <a:bodyPr/>
                    <a:lstStyle/>
                    <a:p>
                      <a:pPr algn="ctr"/>
                      <a:r>
                        <a:rPr lang="en-US" sz="1200" b="1" dirty="0"/>
                        <a:t>GATE 5</a:t>
                      </a:r>
                    </a:p>
                  </a:txBody>
                  <a:tcPr>
                    <a:lnL w="12700" cap="flat" cmpd="sng" algn="ctr">
                      <a:solidFill>
                        <a:srgbClr val="9D9D9D"/>
                      </a:solidFill>
                      <a:prstDash val="solid"/>
                      <a:round/>
                      <a:headEnd type="none" w="med" len="med"/>
                      <a:tailEnd type="none" w="med" len="med"/>
                    </a:lnL>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BCEEBC"/>
                    </a:solidFill>
                  </a:tcPr>
                </a:tc>
                <a:extLst>
                  <a:ext uri="{0D108BD9-81ED-4DB2-BD59-A6C34878D82A}">
                    <a16:rowId xmlns:a16="http://schemas.microsoft.com/office/drawing/2014/main" val="2077431940"/>
                  </a:ext>
                </a:extLst>
              </a:tr>
            </a:tbl>
          </a:graphicData>
        </a:graphic>
      </p:graphicFrame>
      <p:sp>
        <p:nvSpPr>
          <p:cNvPr id="94" name="Arrow: Chevron 93">
            <a:extLst>
              <a:ext uri="{FF2B5EF4-FFF2-40B4-BE49-F238E27FC236}">
                <a16:creationId xmlns:a16="http://schemas.microsoft.com/office/drawing/2014/main" id="{43CF7B20-BFDB-4E3B-B157-16964BC43168}"/>
              </a:ext>
              <a:ext uri="{C183D7F6-B498-43B3-948B-1728B52AA6E4}">
                <adec:decorative xmlns:adec="http://schemas.microsoft.com/office/drawing/2017/decorative" val="1"/>
              </a:ext>
            </a:extLst>
          </p:cNvPr>
          <p:cNvSpPr/>
          <p:nvPr/>
        </p:nvSpPr>
        <p:spPr>
          <a:xfrm>
            <a:off x="5260110" y="607507"/>
            <a:ext cx="212792" cy="26812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6" name="Arrow: Chevron 95">
            <a:extLst>
              <a:ext uri="{FF2B5EF4-FFF2-40B4-BE49-F238E27FC236}">
                <a16:creationId xmlns:a16="http://schemas.microsoft.com/office/drawing/2014/main" id="{4D4C2791-A9A8-42EA-A51D-B217AA91D63D}"/>
              </a:ext>
              <a:ext uri="{C183D7F6-B498-43B3-948B-1728B52AA6E4}">
                <adec:decorative xmlns:adec="http://schemas.microsoft.com/office/drawing/2017/decorative" val="1"/>
              </a:ext>
            </a:extLst>
          </p:cNvPr>
          <p:cNvSpPr/>
          <p:nvPr/>
        </p:nvSpPr>
        <p:spPr>
          <a:xfrm>
            <a:off x="6874607" y="609089"/>
            <a:ext cx="212792" cy="26013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7" name="Arrow: Chevron 96">
            <a:extLst>
              <a:ext uri="{FF2B5EF4-FFF2-40B4-BE49-F238E27FC236}">
                <a16:creationId xmlns:a16="http://schemas.microsoft.com/office/drawing/2014/main" id="{2C273093-CC50-444F-8801-DAAE43144EAA}"/>
              </a:ext>
              <a:ext uri="{C183D7F6-B498-43B3-948B-1728B52AA6E4}">
                <adec:decorative xmlns:adec="http://schemas.microsoft.com/office/drawing/2017/decorative" val="1"/>
              </a:ext>
            </a:extLst>
          </p:cNvPr>
          <p:cNvSpPr/>
          <p:nvPr/>
        </p:nvSpPr>
        <p:spPr>
          <a:xfrm>
            <a:off x="3651911" y="609205"/>
            <a:ext cx="212792" cy="26315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8" name="Arrow: Chevron 97">
            <a:extLst>
              <a:ext uri="{FF2B5EF4-FFF2-40B4-BE49-F238E27FC236}">
                <a16:creationId xmlns:a16="http://schemas.microsoft.com/office/drawing/2014/main" id="{4944D78D-96F9-4B7B-86CA-C7713D919B6C}"/>
              </a:ext>
              <a:ext uri="{C183D7F6-B498-43B3-948B-1728B52AA6E4}">
                <adec:decorative xmlns:adec="http://schemas.microsoft.com/office/drawing/2017/decorative" val="1"/>
              </a:ext>
            </a:extLst>
          </p:cNvPr>
          <p:cNvSpPr/>
          <p:nvPr/>
        </p:nvSpPr>
        <p:spPr>
          <a:xfrm>
            <a:off x="2014603" y="606954"/>
            <a:ext cx="212792" cy="267914"/>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9" name="Arrow: Chevron 98">
            <a:extLst>
              <a:ext uri="{FF2B5EF4-FFF2-40B4-BE49-F238E27FC236}">
                <a16:creationId xmlns:a16="http://schemas.microsoft.com/office/drawing/2014/main" id="{FC899A71-4FEA-4385-A66B-618E1494AD9C}"/>
              </a:ext>
              <a:ext uri="{C183D7F6-B498-43B3-948B-1728B52AA6E4}">
                <adec:decorative xmlns:adec="http://schemas.microsoft.com/office/drawing/2017/decorative" val="1"/>
              </a:ext>
            </a:extLst>
          </p:cNvPr>
          <p:cNvSpPr/>
          <p:nvPr/>
        </p:nvSpPr>
        <p:spPr>
          <a:xfrm>
            <a:off x="8443973" y="609205"/>
            <a:ext cx="212792" cy="26164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7" name="Rectangle 1" descr="Initiation&#10;"/>
          <p:cNvSpPr>
            <a:spLocks noChangeArrowheads="1"/>
          </p:cNvSpPr>
          <p:nvPr/>
        </p:nvSpPr>
        <p:spPr bwMode="invGray">
          <a:xfrm>
            <a:off x="583173" y="896659"/>
            <a:ext cx="1434605"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INITIATION</a:t>
            </a:r>
          </a:p>
        </p:txBody>
      </p:sp>
      <p:sp>
        <p:nvSpPr>
          <p:cNvPr id="83" name="Rectangle 34" descr="Production Cutover Planning&#10;">
            <a:extLst>
              <a:ext uri="{FF2B5EF4-FFF2-40B4-BE49-F238E27FC236}">
                <a16:creationId xmlns:a16="http://schemas.microsoft.com/office/drawing/2014/main" id="{2CA926ED-6B78-4B3B-AABC-1E3B0FB89339}"/>
              </a:ext>
            </a:extLst>
          </p:cNvPr>
          <p:cNvSpPr>
            <a:spLocks noChangeArrowheads="1"/>
          </p:cNvSpPr>
          <p:nvPr/>
        </p:nvSpPr>
        <p:spPr bwMode="blackWhite">
          <a:xfrm>
            <a:off x="5593360" y="1685835"/>
            <a:ext cx="1188720" cy="33571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Pre-User Acceptance Testing Training</a:t>
            </a:r>
          </a:p>
        </p:txBody>
      </p:sp>
      <p:sp>
        <p:nvSpPr>
          <p:cNvPr id="101" name="Rectangle 43" descr="Production Cutover&#10;">
            <a:extLst>
              <a:ext uri="{FF2B5EF4-FFF2-40B4-BE49-F238E27FC236}">
                <a16:creationId xmlns:a16="http://schemas.microsoft.com/office/drawing/2014/main" id="{B939D5F3-522F-45BB-914C-C8CB1A960761}"/>
              </a:ext>
            </a:extLst>
          </p:cNvPr>
          <p:cNvSpPr>
            <a:spLocks noChangeArrowheads="1"/>
          </p:cNvSpPr>
          <p:nvPr/>
        </p:nvSpPr>
        <p:spPr bwMode="blackWhite">
          <a:xfrm>
            <a:off x="7174352" y="251507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Validation</a:t>
            </a:r>
          </a:p>
        </p:txBody>
      </p:sp>
      <p:sp>
        <p:nvSpPr>
          <p:cNvPr id="78" name="Rectangle 47" descr="Go Live">
            <a:extLst>
              <a:ext uri="{FF2B5EF4-FFF2-40B4-BE49-F238E27FC236}">
                <a16:creationId xmlns:a16="http://schemas.microsoft.com/office/drawing/2014/main" id="{25414F15-9BE6-4054-A8C5-0EF305FD8603}"/>
              </a:ext>
            </a:extLst>
          </p:cNvPr>
          <p:cNvSpPr>
            <a:spLocks noChangeArrowheads="1"/>
          </p:cNvSpPr>
          <p:nvPr/>
        </p:nvSpPr>
        <p:spPr bwMode="blackWhite">
          <a:xfrm>
            <a:off x="730986" y="4491757"/>
            <a:ext cx="1188720" cy="511692"/>
          </a:xfrm>
          <a:prstGeom prst="rect">
            <a:avLst/>
          </a:prstGeom>
          <a:solidFill>
            <a:schemeClr val="accent3">
              <a:lumMod val="40000"/>
              <a:lumOff val="60000"/>
            </a:schemeClr>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GATE 1 PEER REVIEW</a:t>
            </a:r>
          </a:p>
        </p:txBody>
      </p:sp>
      <p:sp>
        <p:nvSpPr>
          <p:cNvPr id="103" name="Rectangle 7" descr="Organizational Change Management Assessments Begin">
            <a:extLst>
              <a:ext uri="{FF2B5EF4-FFF2-40B4-BE49-F238E27FC236}">
                <a16:creationId xmlns:a16="http://schemas.microsoft.com/office/drawing/2014/main" id="{5BF4019F-B570-4024-8151-6BC686533C4A}"/>
              </a:ext>
            </a:extLst>
          </p:cNvPr>
          <p:cNvSpPr>
            <a:spLocks noChangeArrowheads="1"/>
          </p:cNvSpPr>
          <p:nvPr/>
        </p:nvSpPr>
        <p:spPr bwMode="blackWhite">
          <a:xfrm>
            <a:off x="717590" y="1797170"/>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Start Change Impact Analysis &amp; Change Action Plan</a:t>
            </a:r>
          </a:p>
        </p:txBody>
      </p:sp>
      <p:sp>
        <p:nvSpPr>
          <p:cNvPr id="104" name="Arrow: Chevron 103">
            <a:extLst>
              <a:ext uri="{FF2B5EF4-FFF2-40B4-BE49-F238E27FC236}">
                <a16:creationId xmlns:a16="http://schemas.microsoft.com/office/drawing/2014/main" id="{0B96271C-F671-4564-BE5E-CA4D1E965F7B}"/>
              </a:ext>
              <a:ext uri="{C183D7F6-B498-43B3-948B-1728B52AA6E4}">
                <adec:decorative xmlns:adec="http://schemas.microsoft.com/office/drawing/2017/decorative" val="1"/>
              </a:ext>
            </a:extLst>
          </p:cNvPr>
          <p:cNvSpPr/>
          <p:nvPr/>
        </p:nvSpPr>
        <p:spPr>
          <a:xfrm>
            <a:off x="8531234" y="5162964"/>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105" name="Arrow: Chevron 104">
            <a:extLst>
              <a:ext uri="{FF2B5EF4-FFF2-40B4-BE49-F238E27FC236}">
                <a16:creationId xmlns:a16="http://schemas.microsoft.com/office/drawing/2014/main" id="{C59FE89C-EBEF-40F8-9931-168B295F5B02}"/>
              </a:ext>
              <a:ext uri="{C183D7F6-B498-43B3-948B-1728B52AA6E4}">
                <adec:decorative xmlns:adec="http://schemas.microsoft.com/office/drawing/2017/decorative" val="1"/>
              </a:ext>
            </a:extLst>
          </p:cNvPr>
          <p:cNvSpPr/>
          <p:nvPr/>
        </p:nvSpPr>
        <p:spPr>
          <a:xfrm>
            <a:off x="585562" y="5162133"/>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Slide Number Placeholder 2">
            <a:extLst>
              <a:ext uri="{FF2B5EF4-FFF2-40B4-BE49-F238E27FC236}">
                <a16:creationId xmlns:a16="http://schemas.microsoft.com/office/drawing/2014/main" id="{7AFCB0D7-9E72-42CE-8834-95EF343FCF6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Tree>
    <p:extLst>
      <p:ext uri="{BB962C8B-B14F-4D97-AF65-F5344CB8AC3E}">
        <p14:creationId xmlns:p14="http://schemas.microsoft.com/office/powerpoint/2010/main" val="228955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
        <p:nvSpPr>
          <p:cNvPr id="2" name="Title 1"/>
          <p:cNvSpPr>
            <a:spLocks noGrp="1"/>
          </p:cNvSpPr>
          <p:nvPr>
            <p:ph type="title"/>
          </p:nvPr>
        </p:nvSpPr>
        <p:spPr>
          <a:xfrm>
            <a:off x="457293" y="76484"/>
            <a:ext cx="8302337" cy="786457"/>
          </a:xfrm>
        </p:spPr>
        <p:txBody>
          <a:bodyPr/>
          <a:lstStyle/>
          <a:p>
            <a:pPr algn="ctr"/>
            <a:r>
              <a:rPr lang="en-US" dirty="0"/>
              <a:t>Agenda</a:t>
            </a:r>
          </a:p>
        </p:txBody>
      </p:sp>
      <p:graphicFrame>
        <p:nvGraphicFramePr>
          <p:cNvPr id="5" name="Table 4"/>
          <p:cNvGraphicFramePr>
            <a:graphicFrameLocks noGrp="1"/>
          </p:cNvGraphicFramePr>
          <p:nvPr>
            <p:extLst>
              <p:ext uri="{D42A27DB-BD31-4B8C-83A1-F6EECF244321}">
                <p14:modId xmlns:p14="http://schemas.microsoft.com/office/powerpoint/2010/main" val="2664340707"/>
              </p:ext>
            </p:extLst>
          </p:nvPr>
        </p:nvGraphicFramePr>
        <p:xfrm>
          <a:off x="363729" y="621734"/>
          <a:ext cx="8416541" cy="5758799"/>
        </p:xfrm>
        <a:graphic>
          <a:graphicData uri="http://schemas.openxmlformats.org/drawingml/2006/table">
            <a:tbl>
              <a:tblPr firstRow="1" firstCol="1" bandRow="1"/>
              <a:tblGrid>
                <a:gridCol w="642089">
                  <a:extLst>
                    <a:ext uri="{9D8B030D-6E8A-4147-A177-3AD203B41FA5}">
                      <a16:colId xmlns:a16="http://schemas.microsoft.com/office/drawing/2014/main" val="824198985"/>
                    </a:ext>
                  </a:extLst>
                </a:gridCol>
                <a:gridCol w="5342021">
                  <a:extLst>
                    <a:ext uri="{9D8B030D-6E8A-4147-A177-3AD203B41FA5}">
                      <a16:colId xmlns:a16="http://schemas.microsoft.com/office/drawing/2014/main" val="2843063678"/>
                    </a:ext>
                  </a:extLst>
                </a:gridCol>
                <a:gridCol w="961909">
                  <a:extLst>
                    <a:ext uri="{9D8B030D-6E8A-4147-A177-3AD203B41FA5}">
                      <a16:colId xmlns:a16="http://schemas.microsoft.com/office/drawing/2014/main" val="3171748944"/>
                    </a:ext>
                  </a:extLst>
                </a:gridCol>
                <a:gridCol w="1470522">
                  <a:extLst>
                    <a:ext uri="{9D8B030D-6E8A-4147-A177-3AD203B41FA5}">
                      <a16:colId xmlns:a16="http://schemas.microsoft.com/office/drawing/2014/main" val="2026285576"/>
                    </a:ext>
                  </a:extLst>
                </a:gridCol>
              </a:tblGrid>
              <a:tr h="289547">
                <a:tc>
                  <a:txBody>
                    <a:bodyPr/>
                    <a:lstStyle/>
                    <a:p>
                      <a:pPr marL="0" marR="0" algn="ctr">
                        <a:lnSpc>
                          <a:spcPct val="115000"/>
                        </a:lnSpc>
                        <a:spcBef>
                          <a:spcPts val="200"/>
                        </a:spcBef>
                        <a:spcAft>
                          <a:spcPts val="0"/>
                        </a:spcAft>
                      </a:pPr>
                      <a:r>
                        <a:rPr lang="en-US" sz="1600" b="1" dirty="0">
                          <a:solidFill>
                            <a:srgbClr val="1F4D78"/>
                          </a:solidFill>
                          <a:effectLst/>
                          <a:latin typeface="+mn-lt"/>
                          <a:ea typeface="Times New Roman" panose="02020603050405020304" pitchFamily="18" charset="0"/>
                        </a:rPr>
                        <a:t>Item</a:t>
                      </a:r>
                      <a:endParaRPr lang="en-US" sz="1600" b="1" dirty="0">
                        <a:solidFill>
                          <a:srgbClr val="1F4D78"/>
                        </a:solidFill>
                        <a:effectLst/>
                        <a:latin typeface="+mn-lt"/>
                        <a:ea typeface="Calibri" panose="020F0502020204030204" pitchFamily="34" charset="0"/>
                      </a:endParaRP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0"/>
                        </a:spcAft>
                      </a:pPr>
                      <a:r>
                        <a:rPr lang="en-US" sz="1600" b="1" dirty="0">
                          <a:solidFill>
                            <a:srgbClr val="1F4D78"/>
                          </a:solidFill>
                          <a:effectLst/>
                          <a:latin typeface="+mn-lt"/>
                          <a:ea typeface="Times New Roman" panose="02020603050405020304" pitchFamily="18" charset="0"/>
                        </a:rPr>
                        <a:t>Description</a:t>
                      </a:r>
                      <a:endParaRPr lang="en-US" sz="1600" b="1" dirty="0">
                        <a:solidFill>
                          <a:srgbClr val="1F4D78"/>
                        </a:solidFill>
                        <a:effectLst/>
                        <a:latin typeface="+mn-lt"/>
                        <a:ea typeface="Calibri" panose="020F0502020204030204" pitchFamily="34" charset="0"/>
                      </a:endParaRPr>
                    </a:p>
                  </a:txBody>
                  <a:tcPr marL="37644" marR="37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200"/>
                        </a:spcBef>
                        <a:spcAft>
                          <a:spcPts val="0"/>
                        </a:spcAft>
                      </a:pPr>
                      <a:r>
                        <a:rPr lang="en-US" sz="1600" b="1" dirty="0">
                          <a:solidFill>
                            <a:srgbClr val="1F4D78"/>
                          </a:solidFill>
                          <a:effectLst/>
                          <a:latin typeface="+mn-lt"/>
                          <a:ea typeface="Times New Roman" panose="02020603050405020304" pitchFamily="18" charset="0"/>
                        </a:rPr>
                        <a:t>Minutes</a:t>
                      </a:r>
                      <a:endParaRPr lang="en-US" sz="1600" b="1" dirty="0">
                        <a:solidFill>
                          <a:srgbClr val="1F4D78"/>
                        </a:solidFill>
                        <a:effectLst/>
                        <a:latin typeface="+mn-lt"/>
                        <a:ea typeface="Calibri" panose="020F0502020204030204" pitchFamily="34" charset="0"/>
                      </a:endParaRPr>
                    </a:p>
                  </a:txBody>
                  <a:tcPr marL="37644" marR="37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200"/>
                        </a:spcBef>
                        <a:spcAft>
                          <a:spcPts val="0"/>
                        </a:spcAft>
                      </a:pPr>
                      <a:r>
                        <a:rPr lang="en-US" sz="1600" b="1" dirty="0">
                          <a:solidFill>
                            <a:srgbClr val="1F4D78"/>
                          </a:solidFill>
                          <a:effectLst/>
                          <a:latin typeface="+mn-lt"/>
                          <a:ea typeface="Times New Roman" panose="02020603050405020304" pitchFamily="18" charset="0"/>
                        </a:rPr>
                        <a:t>Facilitator</a:t>
                      </a:r>
                      <a:endParaRPr lang="en-US" sz="1600" b="1" dirty="0">
                        <a:solidFill>
                          <a:srgbClr val="1F4D78"/>
                        </a:solidFill>
                        <a:effectLst/>
                        <a:latin typeface="+mn-lt"/>
                        <a:ea typeface="Calibri" panose="020F0502020204030204" pitchFamily="34" charset="0"/>
                      </a:endParaRPr>
                    </a:p>
                  </a:txBody>
                  <a:tcPr marL="37644" marR="37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2310742"/>
                  </a:ext>
                </a:extLst>
              </a:tr>
              <a:tr h="354811">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1. </a:t>
                      </a: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Welcome</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j-lt"/>
                          <a:ea typeface="Calibri" panose="020F0502020204030204" pitchFamily="34" charset="0"/>
                        </a:rPr>
                        <a:t>3</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Joyce</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516556"/>
                  </a:ext>
                </a:extLst>
              </a:tr>
              <a:tr h="421495">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2. </a:t>
                      </a: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Approval of Minutes</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j-lt"/>
                          <a:ea typeface="Calibri" panose="020F0502020204030204" pitchFamily="34" charset="0"/>
                        </a:rPr>
                        <a:t>2</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Joyce</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858766"/>
                  </a:ext>
                </a:extLst>
              </a:tr>
              <a:tr h="1273277">
                <a:tc>
                  <a:txBody>
                    <a:bodyPr/>
                    <a:lstStyle/>
                    <a:p>
                      <a:pPr marL="0" marR="0" lvl="0" indent="0" algn="ctr">
                        <a:lnSpc>
                          <a:spcPct val="115000"/>
                        </a:lnSpc>
                        <a:spcBef>
                          <a:spcPts val="0"/>
                        </a:spcBef>
                        <a:spcAft>
                          <a:spcPts val="200"/>
                        </a:spcAft>
                        <a:buFont typeface="+mj-lt"/>
                        <a:buNone/>
                      </a:pPr>
                      <a:endParaRPr lang="en-US" sz="1600" dirty="0">
                        <a:effectLst/>
                        <a:latin typeface="+mj-lt"/>
                        <a:ea typeface="Calibri" panose="020F0502020204030204" pitchFamily="34" charset="0"/>
                      </a:endParaRP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600" kern="1200" dirty="0">
                          <a:solidFill>
                            <a:schemeClr val="tx1"/>
                          </a:solidFill>
                          <a:effectLst/>
                          <a:latin typeface="+mj-lt"/>
                          <a:ea typeface="+mn-ea"/>
                          <a:cs typeface="+mn-cs"/>
                        </a:rPr>
                        <a:t>Steering Committee Decisions &amp; Governance Update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j-lt"/>
                          <a:ea typeface="+mn-ea"/>
                          <a:cs typeface="+mn-cs"/>
                        </a:rPr>
                        <a:t>Deployment Group Alignment (Shoreline)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j-lt"/>
                          <a:ea typeface="+mn-ea"/>
                          <a:cs typeface="+mn-cs"/>
                        </a:rPr>
                        <a:t>Go-Live Dates Discussion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kern="1200" baseline="0" dirty="0">
                        <a:solidFill>
                          <a:schemeClr val="tx1"/>
                        </a:solidFill>
                        <a:effectLst/>
                        <a:latin typeface="+mj-lt"/>
                        <a:ea typeface="+mn-ea"/>
                        <a:cs typeface="+mn-cs"/>
                      </a:endParaRP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mj-lt"/>
                          <a:ea typeface="Calibri" panose="020F0502020204030204" pitchFamily="34" charset="0"/>
                          <a:cs typeface="+mn-cs"/>
                        </a:rPr>
                        <a:t>10</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Choi/Christy</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844997"/>
                  </a:ext>
                </a:extLst>
              </a:tr>
              <a:tr h="660727">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3. </a:t>
                      </a: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j-lt"/>
                          <a:ea typeface="+mn-ea"/>
                          <a:cs typeface="+mn-cs"/>
                        </a:rPr>
                        <a:t>Pilot Remediation</a:t>
                      </a:r>
                      <a:r>
                        <a:rPr lang="en-US" sz="1600" kern="1200" baseline="0" dirty="0">
                          <a:solidFill>
                            <a:schemeClr val="tx1"/>
                          </a:solidFill>
                          <a:effectLst/>
                          <a:latin typeface="+mj-lt"/>
                          <a:ea typeface="+mn-ea"/>
                          <a:cs typeface="+mn-cs"/>
                        </a:rPr>
                        <a:t> Overview and Status</a:t>
                      </a:r>
                      <a:endParaRPr lang="en-US" sz="1600" kern="1200" dirty="0">
                        <a:solidFill>
                          <a:schemeClr val="tx1"/>
                        </a:solidFill>
                        <a:effectLst/>
                        <a:latin typeface="+mj-lt"/>
                        <a:ea typeface="+mn-ea"/>
                        <a:cs typeface="+mn-cs"/>
                      </a:endParaRP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mj-lt"/>
                          <a:ea typeface="Calibri" panose="020F0502020204030204" pitchFamily="34" charset="0"/>
                          <a:cs typeface="+mn-cs"/>
                        </a:rPr>
                        <a:t>15</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Christy</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3900136"/>
                  </a:ext>
                </a:extLst>
              </a:tr>
              <a:tr h="1401177">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4.</a:t>
                      </a: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buFont typeface="Arial" panose="020B0604020202020204" pitchFamily="34" charset="0"/>
                        <a:buNone/>
                      </a:pPr>
                      <a:endParaRPr lang="en-US" sz="1600" kern="1200" dirty="0">
                        <a:solidFill>
                          <a:schemeClr val="tx1"/>
                        </a:solidFill>
                        <a:effectLst/>
                        <a:latin typeface="+mj-lt"/>
                        <a:ea typeface="+mn-ea"/>
                        <a:cs typeface="+mn-cs"/>
                      </a:endParaRPr>
                    </a:p>
                    <a:p>
                      <a:pPr marL="0" indent="0">
                        <a:buFont typeface="Arial" panose="020B0604020202020204" pitchFamily="34" charset="0"/>
                        <a:buNone/>
                      </a:pPr>
                      <a:r>
                        <a:rPr lang="en-US" sz="1600" kern="1200" dirty="0">
                          <a:solidFill>
                            <a:schemeClr val="tx1"/>
                          </a:solidFill>
                          <a:effectLst/>
                          <a:latin typeface="+mj-lt"/>
                          <a:ea typeface="+mn-ea"/>
                          <a:cs typeface="+mn-cs"/>
                        </a:rPr>
                        <a:t>ctcLink</a:t>
                      </a:r>
                      <a:r>
                        <a:rPr lang="en-US" sz="1600" kern="1200" baseline="0" dirty="0">
                          <a:solidFill>
                            <a:schemeClr val="tx1"/>
                          </a:solidFill>
                          <a:effectLst/>
                          <a:latin typeface="+mj-lt"/>
                          <a:ea typeface="+mn-ea"/>
                          <a:cs typeface="+mn-cs"/>
                        </a:rPr>
                        <a:t> Program Status</a:t>
                      </a:r>
                    </a:p>
                    <a:p>
                      <a:pPr marL="285750" indent="-285750">
                        <a:buFont typeface="Arial" panose="020B0604020202020204" pitchFamily="34" charset="0"/>
                        <a:buChar char="•"/>
                      </a:pPr>
                      <a:r>
                        <a:rPr lang="en-US" sz="1600" kern="1200" baseline="0" dirty="0">
                          <a:solidFill>
                            <a:schemeClr val="tx1"/>
                          </a:solidFill>
                          <a:effectLst/>
                          <a:latin typeface="+mj-lt"/>
                          <a:ea typeface="+mn-ea"/>
                          <a:cs typeface="+mn-cs"/>
                        </a:rPr>
                        <a:t>Project Status</a:t>
                      </a:r>
                    </a:p>
                    <a:p>
                      <a:pPr marL="285750" indent="-285750">
                        <a:buFont typeface="Arial" panose="020B0604020202020204" pitchFamily="34" charset="0"/>
                        <a:buChar char="•"/>
                      </a:pPr>
                      <a:r>
                        <a:rPr lang="en-US" sz="1600" kern="1200" baseline="0" dirty="0">
                          <a:solidFill>
                            <a:schemeClr val="tx1"/>
                          </a:solidFill>
                          <a:effectLst/>
                          <a:latin typeface="+mj-lt"/>
                          <a:ea typeface="+mn-ea"/>
                          <a:cs typeface="+mn-cs"/>
                        </a:rPr>
                        <a:t>Budget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j-lt"/>
                          <a:ea typeface="+mn-ea"/>
                          <a:cs typeface="+mn-cs"/>
                        </a:rPr>
                        <a:t>OCIO Conditions</a:t>
                      </a:r>
                      <a:endParaRPr lang="en-US" sz="1600" kern="1200" dirty="0">
                        <a:solidFill>
                          <a:schemeClr val="tx1"/>
                        </a:solidFill>
                        <a:effectLst/>
                        <a:latin typeface="+mj-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baseline="0" dirty="0">
                          <a:solidFill>
                            <a:schemeClr val="tx1"/>
                          </a:solidFill>
                          <a:effectLst/>
                          <a:latin typeface="+mj-lt"/>
                          <a:ea typeface="+mn-ea"/>
                          <a:cs typeface="+mn-cs"/>
                        </a:rPr>
                        <a:t>Moran QA Report</a:t>
                      </a:r>
                    </a:p>
                    <a:p>
                      <a:pPr marL="285750" indent="-285750">
                        <a:buFont typeface="Arial" panose="020B0604020202020204" pitchFamily="34" charset="0"/>
                        <a:buChar char="•"/>
                      </a:pPr>
                      <a:r>
                        <a:rPr lang="en-US" sz="1600" kern="1200" baseline="0" dirty="0">
                          <a:solidFill>
                            <a:schemeClr val="tx1"/>
                          </a:solidFill>
                          <a:effectLst/>
                          <a:latin typeface="+mj-lt"/>
                          <a:ea typeface="+mn-ea"/>
                          <a:cs typeface="+mn-cs"/>
                        </a:rPr>
                        <a:t>Top Program Risks</a:t>
                      </a:r>
                    </a:p>
                    <a:p>
                      <a:pPr marL="285750" indent="-285750">
                        <a:buFont typeface="Arial" panose="020B0604020202020204" pitchFamily="34" charset="0"/>
                        <a:buChar char="•"/>
                      </a:pPr>
                      <a:endParaRPr lang="en-US" sz="1600" kern="1200" baseline="0" dirty="0">
                        <a:solidFill>
                          <a:schemeClr val="tx1"/>
                        </a:solidFill>
                        <a:effectLst/>
                        <a:latin typeface="+mj-lt"/>
                        <a:ea typeface="+mn-ea"/>
                        <a:cs typeface="+mn-cs"/>
                      </a:endParaRP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mj-lt"/>
                          <a:ea typeface="Calibri" panose="020F0502020204030204" pitchFamily="34" charset="0"/>
                          <a:cs typeface="+mn-cs"/>
                        </a:rPr>
                        <a:t>20</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Christy</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2284302"/>
                  </a:ext>
                </a:extLst>
              </a:tr>
              <a:tr h="359889">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5.</a:t>
                      </a:r>
                      <a:r>
                        <a:rPr lang="en-US" sz="1600" baseline="0" dirty="0">
                          <a:effectLst/>
                          <a:latin typeface="+mj-lt"/>
                          <a:ea typeface="Calibri" panose="020F0502020204030204" pitchFamily="34" charset="0"/>
                        </a:rPr>
                        <a:t> </a:t>
                      </a:r>
                      <a:endParaRPr lang="en-US" sz="1600" dirty="0">
                        <a:effectLst/>
                        <a:latin typeface="+mj-lt"/>
                        <a:ea typeface="Calibri" panose="020F0502020204030204" pitchFamily="34" charset="0"/>
                      </a:endParaRP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Key Messages for WACTC Business</a:t>
                      </a:r>
                      <a:r>
                        <a:rPr lang="en-US" sz="1600" baseline="0" dirty="0">
                          <a:effectLst/>
                          <a:latin typeface="+mj-lt"/>
                          <a:ea typeface="Calibri" panose="020F0502020204030204" pitchFamily="34" charset="0"/>
                        </a:rPr>
                        <a:t> Meeting</a:t>
                      </a:r>
                      <a:endParaRPr lang="en-US" sz="1600" dirty="0">
                        <a:effectLst/>
                        <a:latin typeface="+mj-lt"/>
                        <a:ea typeface="Calibri" panose="020F0502020204030204" pitchFamily="34" charset="0"/>
                      </a:endParaRP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mj-lt"/>
                          <a:ea typeface="Calibri" panose="020F0502020204030204" pitchFamily="34" charset="0"/>
                        </a:rPr>
                        <a:t>10</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Joyce</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6828982"/>
                  </a:ext>
                </a:extLst>
              </a:tr>
              <a:tr h="448333">
                <a:tc>
                  <a:txBody>
                    <a:bodyPr/>
                    <a:lstStyle/>
                    <a:p>
                      <a:pPr marL="0" marR="0" lvl="0" indent="0" algn="ctr">
                        <a:lnSpc>
                          <a:spcPct val="115000"/>
                        </a:lnSpc>
                        <a:spcBef>
                          <a:spcPts val="0"/>
                        </a:spcBef>
                        <a:spcAft>
                          <a:spcPts val="200"/>
                        </a:spcAft>
                        <a:buFont typeface="+mj-lt"/>
                        <a:buNone/>
                      </a:pPr>
                      <a:r>
                        <a:rPr lang="en-US" sz="1600" dirty="0">
                          <a:effectLst/>
                          <a:latin typeface="+mj-lt"/>
                          <a:ea typeface="Calibri" panose="020F0502020204030204" pitchFamily="34" charset="0"/>
                        </a:rPr>
                        <a:t>6. </a:t>
                      </a:r>
                    </a:p>
                  </a:txBody>
                  <a:tcPr marL="37644"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mj-lt"/>
                          <a:ea typeface="Calibri" panose="020F0502020204030204" pitchFamily="34" charset="0"/>
                        </a:rPr>
                        <a:t>Adjourn</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effectLst/>
                        <a:latin typeface="+mj-lt"/>
                        <a:ea typeface="Calibri" panose="020F0502020204030204" pitchFamily="34" charset="0"/>
                      </a:endParaRP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mj-lt"/>
                          <a:ea typeface="Calibri" panose="020F0502020204030204" pitchFamily="34" charset="0"/>
                        </a:rPr>
                        <a:t>Joyce</a:t>
                      </a:r>
                    </a:p>
                  </a:txBody>
                  <a:tcPr marR="376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449503"/>
                  </a:ext>
                </a:extLst>
              </a:tr>
            </a:tbl>
          </a:graphicData>
        </a:graphic>
      </p:graphicFrame>
    </p:spTree>
    <p:extLst>
      <p:ext uri="{BB962C8B-B14F-4D97-AF65-F5344CB8AC3E}">
        <p14:creationId xmlns:p14="http://schemas.microsoft.com/office/powerpoint/2010/main" val="118271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a:t>c</a:t>
            </a:r>
            <a:r>
              <a:rPr lang="en-US" dirty="0"/>
              <a:t>elc Meeting Minutes</a:t>
            </a:r>
          </a:p>
        </p:txBody>
      </p:sp>
      <p:sp>
        <p:nvSpPr>
          <p:cNvPr id="3" name="Content Placeholder 2"/>
          <p:cNvSpPr>
            <a:spLocks noGrp="1"/>
          </p:cNvSpPr>
          <p:nvPr>
            <p:ph idx="1"/>
          </p:nvPr>
        </p:nvSpPr>
        <p:spPr>
          <a:xfrm>
            <a:off x="536861" y="2415155"/>
            <a:ext cx="8025953" cy="3757046"/>
          </a:xfrm>
        </p:spPr>
        <p:txBody>
          <a:bodyPr/>
          <a:lstStyle/>
          <a:p>
            <a:r>
              <a:rPr lang="en-US" dirty="0">
                <a:solidFill>
                  <a:schemeClr val="tx1"/>
                </a:solidFill>
              </a:rPr>
              <a:t>March 21, 2019</a:t>
            </a:r>
          </a:p>
          <a:p>
            <a:pPr marL="0"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287033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57" y="1526283"/>
            <a:ext cx="8336975" cy="949062"/>
          </a:xfrm>
        </p:spPr>
        <p:txBody>
          <a:bodyPr/>
          <a:lstStyle/>
          <a:p>
            <a:pPr algn="ctr"/>
            <a:r>
              <a:rPr lang="en-US" dirty="0"/>
              <a:t>steering committee decisions </a:t>
            </a:r>
            <a:br>
              <a:rPr lang="en-US" dirty="0"/>
            </a:br>
            <a:r>
              <a:rPr lang="en-US" dirty="0"/>
              <a:t>&amp; governance update </a:t>
            </a:r>
          </a:p>
        </p:txBody>
      </p:sp>
      <p:sp>
        <p:nvSpPr>
          <p:cNvPr id="3" name="Content Placeholder 2"/>
          <p:cNvSpPr>
            <a:spLocks noGrp="1"/>
          </p:cNvSpPr>
          <p:nvPr>
            <p:ph idx="1"/>
          </p:nvPr>
        </p:nvSpPr>
        <p:spPr>
          <a:xfrm>
            <a:off x="545612" y="2845654"/>
            <a:ext cx="8094428" cy="3757046"/>
          </a:xfrm>
        </p:spPr>
        <p:txBody>
          <a:bodyPr/>
          <a:lstStyle/>
          <a:p>
            <a:pPr marL="285750" indent="-285750"/>
            <a:r>
              <a:rPr lang="en-US" dirty="0">
                <a:solidFill>
                  <a:schemeClr val="tx1"/>
                </a:solidFill>
              </a:rPr>
              <a:t>Deployment Group Alignment (Shoreline decision)</a:t>
            </a:r>
          </a:p>
          <a:p>
            <a:pPr marL="285750" indent="-285750"/>
            <a:r>
              <a:rPr lang="en-US" dirty="0">
                <a:solidFill>
                  <a:schemeClr val="tx1"/>
                </a:solidFill>
              </a:rPr>
              <a:t>Go-Live Dates Discussion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134972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F25642-691E-4721-B859-CBAFC581CD80}"/>
              </a:ext>
            </a:extLst>
          </p:cNvPr>
          <p:cNvSpPr>
            <a:spLocks noGrp="1"/>
          </p:cNvSpPr>
          <p:nvPr>
            <p:ph type="title"/>
          </p:nvPr>
        </p:nvSpPr>
        <p:spPr>
          <a:xfrm>
            <a:off x="342898" y="136526"/>
            <a:ext cx="8302337" cy="583506"/>
          </a:xfrm>
        </p:spPr>
        <p:txBody>
          <a:bodyPr/>
          <a:lstStyle/>
          <a:p>
            <a:r>
              <a:rPr lang="en-US" sz="3200" dirty="0"/>
              <a:t>DEPLOYMENT GROUPS AND TIMELINE</a:t>
            </a:r>
          </a:p>
        </p:txBody>
      </p:sp>
      <p:sp>
        <p:nvSpPr>
          <p:cNvPr id="2" name="Slide Number Placeholder 1">
            <a:extLst>
              <a:ext uri="{FF2B5EF4-FFF2-40B4-BE49-F238E27FC236}">
                <a16:creationId xmlns:a16="http://schemas.microsoft.com/office/drawing/2014/main" id="{D9991227-60B0-476B-AA4F-0F735953F91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pic>
        <p:nvPicPr>
          <p:cNvPr id="5" name="Picture 4">
            <a:extLst>
              <a:ext uri="{FF2B5EF4-FFF2-40B4-BE49-F238E27FC236}">
                <a16:creationId xmlns:a16="http://schemas.microsoft.com/office/drawing/2014/main" id="{64DE7790-23E4-4B1F-A738-24C4D9303C68}"/>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20036" y="618012"/>
            <a:ext cx="8797172" cy="6039963"/>
          </a:xfrm>
          <a:prstGeom prst="rect">
            <a:avLst/>
          </a:prstGeom>
        </p:spPr>
      </p:pic>
      <p:sp>
        <p:nvSpPr>
          <p:cNvPr id="6" name="TextBox 5"/>
          <p:cNvSpPr txBox="1"/>
          <p:nvPr/>
        </p:nvSpPr>
        <p:spPr>
          <a:xfrm>
            <a:off x="6587835" y="5406140"/>
            <a:ext cx="2286000" cy="1123712"/>
          </a:xfrm>
          <a:prstGeom prst="roundRect">
            <a:avLst/>
          </a:prstGeom>
          <a:solidFill>
            <a:srgbClr val="FFFF75"/>
          </a:solidFill>
          <a:ln w="19050">
            <a:solidFill>
              <a:schemeClr val="bg2">
                <a:lumMod val="75000"/>
              </a:schemeClr>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a:ln>
                  <a:noFill/>
                </a:ln>
                <a:solidFill>
                  <a:srgbClr val="000000"/>
                </a:solidFill>
                <a:effectLst/>
                <a:uLnTx/>
                <a:uFillTx/>
                <a:latin typeface="Franklin Gothic Book"/>
                <a:ea typeface="+mn-ea"/>
                <a:cs typeface="+mn-cs"/>
              </a:rPr>
              <a:t>Deployment Changes:</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00"/>
                </a:solidFill>
                <a:effectLst/>
                <a:uLnTx/>
                <a:uFillTx/>
                <a:latin typeface="Franklin Gothic Book"/>
                <a:ea typeface="+mn-ea"/>
                <a:cs typeface="+mn-cs"/>
              </a:rPr>
              <a:t>Bellevue: DG4 </a:t>
            </a:r>
            <a:r>
              <a:rPr kumimoji="0" lang="en-US" sz="1200" b="1" i="0" u="none" strike="noStrike" kern="1200" cap="none" spc="0" normalizeH="0" baseline="0" noProof="0" dirty="0">
                <a:ln>
                  <a:noFill/>
                </a:ln>
                <a:solidFill>
                  <a:srgbClr val="000000"/>
                </a:solidFill>
                <a:effectLst/>
                <a:uLnTx/>
                <a:uFillTx/>
                <a:latin typeface="Franklin Gothic Book"/>
                <a:ea typeface="+mn-ea"/>
                <a:cs typeface="+mn-cs"/>
                <a:sym typeface="Wingdings" panose="05000000000000000000" pitchFamily="2" charset="2"/>
              </a:rPr>
              <a:t>to</a:t>
            </a:r>
            <a:r>
              <a:rPr kumimoji="0" lang="en-US" sz="1200" b="1" i="0" u="none" strike="noStrike" kern="1200" cap="none" spc="0" normalizeH="0" baseline="0" noProof="0" dirty="0">
                <a:ln>
                  <a:noFill/>
                </a:ln>
                <a:solidFill>
                  <a:srgbClr val="000000"/>
                </a:solidFill>
                <a:effectLst/>
                <a:uLnTx/>
                <a:uFillTx/>
                <a:latin typeface="Franklin Gothic Book"/>
                <a:ea typeface="+mn-ea"/>
                <a:cs typeface="+mn-cs"/>
              </a:rPr>
              <a:t> DG5</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00"/>
                </a:solidFill>
                <a:effectLst/>
                <a:uLnTx/>
                <a:uFillTx/>
                <a:latin typeface="Franklin Gothic Book"/>
                <a:ea typeface="+mn-ea"/>
                <a:cs typeface="+mn-cs"/>
              </a:rPr>
              <a:t>Columbia Basin: DG4 to DG6</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a:ln>
                  <a:noFill/>
                </a:ln>
                <a:solidFill>
                  <a:srgbClr val="000000"/>
                </a:solidFill>
                <a:effectLst/>
                <a:uLnTx/>
                <a:uFillTx/>
                <a:latin typeface="Franklin Gothic Book"/>
                <a:ea typeface="+mn-ea"/>
                <a:cs typeface="+mn-cs"/>
              </a:rPr>
              <a:t>Shoreline: DG5 to DG6 as of April 23, 2019</a:t>
            </a:r>
          </a:p>
        </p:txBody>
      </p:sp>
    </p:spTree>
    <p:extLst>
      <p:ext uri="{BB962C8B-B14F-4D97-AF65-F5344CB8AC3E}">
        <p14:creationId xmlns:p14="http://schemas.microsoft.com/office/powerpoint/2010/main" val="4142387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3595" y="388722"/>
            <a:ext cx="8740877" cy="495796"/>
          </a:xfrm>
        </p:spPr>
        <p:txBody>
          <a:bodyPr/>
          <a:lstStyle/>
          <a:p>
            <a:r>
              <a:rPr lang="en-US" dirty="0"/>
              <a:t>Pilot remediation overview &amp; status</a:t>
            </a:r>
          </a:p>
        </p:txBody>
      </p:sp>
      <p:graphicFrame>
        <p:nvGraphicFramePr>
          <p:cNvPr id="8" name="Table 7" descr="Pilot remediation overview and status"/>
          <p:cNvGraphicFramePr>
            <a:graphicFrameLocks noGrp="1"/>
          </p:cNvGraphicFramePr>
          <p:nvPr>
            <p:extLst/>
          </p:nvPr>
        </p:nvGraphicFramePr>
        <p:xfrm>
          <a:off x="221094" y="1121638"/>
          <a:ext cx="8728546" cy="5112377"/>
        </p:xfrm>
        <a:graphic>
          <a:graphicData uri="http://schemas.openxmlformats.org/drawingml/2006/table">
            <a:tbl>
              <a:tblPr firstRow="1" bandRow="1">
                <a:tableStyleId>{93296810-A885-4BE3-A3E7-6D5BEEA58F35}</a:tableStyleId>
              </a:tblPr>
              <a:tblGrid>
                <a:gridCol w="1252411">
                  <a:extLst>
                    <a:ext uri="{9D8B030D-6E8A-4147-A177-3AD203B41FA5}">
                      <a16:colId xmlns:a16="http://schemas.microsoft.com/office/drawing/2014/main" val="759927563"/>
                    </a:ext>
                  </a:extLst>
                </a:gridCol>
                <a:gridCol w="854440">
                  <a:extLst>
                    <a:ext uri="{9D8B030D-6E8A-4147-A177-3AD203B41FA5}">
                      <a16:colId xmlns:a16="http://schemas.microsoft.com/office/drawing/2014/main" val="40920456"/>
                    </a:ext>
                  </a:extLst>
                </a:gridCol>
                <a:gridCol w="2506563">
                  <a:extLst>
                    <a:ext uri="{9D8B030D-6E8A-4147-A177-3AD203B41FA5}">
                      <a16:colId xmlns:a16="http://schemas.microsoft.com/office/drawing/2014/main" val="764611449"/>
                    </a:ext>
                  </a:extLst>
                </a:gridCol>
                <a:gridCol w="1619249">
                  <a:extLst>
                    <a:ext uri="{9D8B030D-6E8A-4147-A177-3AD203B41FA5}">
                      <a16:colId xmlns:a16="http://schemas.microsoft.com/office/drawing/2014/main" val="1092170611"/>
                    </a:ext>
                  </a:extLst>
                </a:gridCol>
                <a:gridCol w="2495883">
                  <a:extLst>
                    <a:ext uri="{9D8B030D-6E8A-4147-A177-3AD203B41FA5}">
                      <a16:colId xmlns:a16="http://schemas.microsoft.com/office/drawing/2014/main" val="3013490026"/>
                    </a:ext>
                  </a:extLst>
                </a:gridCol>
              </a:tblGrid>
              <a:tr h="1734420">
                <a:tc>
                  <a:txBody>
                    <a:bodyPr/>
                    <a:lstStyle/>
                    <a:p>
                      <a:r>
                        <a:rPr lang="en-US" b="1" dirty="0"/>
                        <a:t>Date</a:t>
                      </a:r>
                    </a:p>
                  </a:txBody>
                  <a:tcPr anchor="b"/>
                </a:tc>
                <a:tc>
                  <a:txBody>
                    <a:bodyPr/>
                    <a:lstStyle/>
                    <a:p>
                      <a:r>
                        <a:rPr lang="en-US" dirty="0"/>
                        <a:t>Total</a:t>
                      </a:r>
                      <a:r>
                        <a:rPr lang="en-US" baseline="0" dirty="0"/>
                        <a:t> Open Items</a:t>
                      </a:r>
                      <a:endParaRPr lang="en-US" dirty="0"/>
                    </a:p>
                  </a:txBody>
                  <a:tcPr anchor="b"/>
                </a:tc>
                <a:tc>
                  <a:txBody>
                    <a:bodyPr/>
                    <a:lstStyle/>
                    <a:p>
                      <a:r>
                        <a:rPr lang="en-US" dirty="0"/>
                        <a:t>Open Items With a Plan</a:t>
                      </a:r>
                      <a:r>
                        <a:rPr lang="en-US" baseline="0" dirty="0"/>
                        <a:t> t</a:t>
                      </a:r>
                      <a:r>
                        <a:rPr lang="en-US" dirty="0"/>
                        <a:t>o Complete </a:t>
                      </a:r>
                    </a:p>
                    <a:p>
                      <a:r>
                        <a:rPr lang="en-US" dirty="0"/>
                        <a:t>(Appendix A)</a:t>
                      </a:r>
                    </a:p>
                  </a:txBody>
                  <a:tcPr anchor="b"/>
                </a:tc>
                <a:tc>
                  <a:txBody>
                    <a:bodyPr/>
                    <a:lstStyle/>
                    <a:p>
                      <a:r>
                        <a:rPr lang="en-US" dirty="0"/>
                        <a:t>Open Items Needing a</a:t>
                      </a:r>
                      <a:r>
                        <a:rPr lang="en-US" baseline="0" dirty="0"/>
                        <a:t> </a:t>
                      </a:r>
                      <a:r>
                        <a:rPr lang="en-US" dirty="0"/>
                        <a:t>Replacement</a:t>
                      </a:r>
                      <a:r>
                        <a:rPr lang="en-US" baseline="0" dirty="0"/>
                        <a:t> Solution </a:t>
                      </a:r>
                      <a:br>
                        <a:rPr lang="en-US" baseline="0" dirty="0"/>
                      </a:br>
                      <a:r>
                        <a:rPr lang="en-US" baseline="0" dirty="0"/>
                        <a:t>(Appendix A) </a:t>
                      </a:r>
                      <a:endParaRPr lang="en-US" dirty="0"/>
                    </a:p>
                  </a:txBody>
                  <a:tcPr anchor="b"/>
                </a:tc>
                <a:tc>
                  <a:txBody>
                    <a:bodyPr/>
                    <a:lstStyle/>
                    <a:p>
                      <a:r>
                        <a:rPr lang="en-US" dirty="0"/>
                        <a:t>Open Items</a:t>
                      </a:r>
                      <a:r>
                        <a:rPr lang="en-US" baseline="0" dirty="0"/>
                        <a:t> That Were Closed, but Reopened in Remediation Agreement </a:t>
                      </a:r>
                    </a:p>
                    <a:p>
                      <a:r>
                        <a:rPr lang="en-US" baseline="0" dirty="0"/>
                        <a:t>(Appendix B)</a:t>
                      </a:r>
                      <a:endParaRPr lang="en-US" dirty="0"/>
                    </a:p>
                  </a:txBody>
                  <a:tcPr anchor="b"/>
                </a:tc>
                <a:extLst>
                  <a:ext uri="{0D108BD9-81ED-4DB2-BD59-A6C34878D82A}">
                    <a16:rowId xmlns:a16="http://schemas.microsoft.com/office/drawing/2014/main" val="302238067"/>
                  </a:ext>
                </a:extLst>
              </a:tr>
              <a:tr h="459928">
                <a:tc>
                  <a:txBody>
                    <a:bodyPr/>
                    <a:lstStyle/>
                    <a:p>
                      <a:endParaRPr lang="en-US" b="1" dirty="0">
                        <a:solidFill>
                          <a:schemeClr val="tx1"/>
                        </a:solidFill>
                      </a:endParaRPr>
                    </a:p>
                  </a:txBody>
                  <a:tcPr/>
                </a:tc>
                <a:tc>
                  <a:txBody>
                    <a:bodyPr/>
                    <a:lstStyle/>
                    <a:p>
                      <a:endParaRPr lang="en-US" b="1" dirty="0">
                        <a:solidFill>
                          <a:schemeClr val="tx1"/>
                        </a:solidFill>
                      </a:endParaRP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2016, 2017, 2018 Financial Books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Absence Management (DG2)</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DRS Redistribution (In Testing)</a:t>
                      </a:r>
                    </a:p>
                  </a:txBody>
                  <a:tcPr/>
                </a:tc>
                <a:tc>
                  <a:txBody>
                    <a:bodyPr/>
                    <a:lstStyle/>
                    <a:p>
                      <a:pPr marL="285750" indent="-285750">
                        <a:buFont typeface="Arial" panose="020B0604020202020204" pitchFamily="34" charset="0"/>
                        <a:buChar char="•"/>
                      </a:pPr>
                      <a:r>
                        <a:rPr lang="en-US" sz="1600" dirty="0">
                          <a:solidFill>
                            <a:srgbClr val="000000"/>
                          </a:solidFill>
                        </a:rPr>
                        <a:t>Continuing Education</a:t>
                      </a:r>
                      <a:endParaRPr lang="en-US" sz="1600" baseline="0" dirty="0">
                        <a:solidFill>
                          <a:srgbClr val="000000"/>
                        </a:solidFill>
                      </a:endParaRPr>
                    </a:p>
                    <a:p>
                      <a:pPr marL="285750" indent="-285750">
                        <a:buFont typeface="Arial" panose="020B0604020202020204" pitchFamily="34" charset="0"/>
                        <a:buChar char="•"/>
                      </a:pPr>
                      <a:r>
                        <a:rPr lang="en-US" sz="1600" baseline="0" dirty="0">
                          <a:solidFill>
                            <a:srgbClr val="000000"/>
                          </a:solidFill>
                        </a:rPr>
                        <a:t>Online Admissions</a:t>
                      </a:r>
                    </a:p>
                    <a:p>
                      <a:pPr marL="285750" indent="-285750">
                        <a:buFont typeface="Arial" panose="020B0604020202020204" pitchFamily="34" charset="0"/>
                        <a:buChar char="•"/>
                      </a:pPr>
                      <a:r>
                        <a:rPr lang="en-US" sz="1600" baseline="0" dirty="0">
                          <a:solidFill>
                            <a:srgbClr val="000000"/>
                          </a:solidFill>
                        </a:rPr>
                        <a:t>Budget Planning</a:t>
                      </a:r>
                      <a:endParaRPr lang="en-US" sz="1600" dirty="0">
                        <a:solidFill>
                          <a:srgbClr val="000000"/>
                        </a:solidFill>
                      </a:endParaRPr>
                    </a:p>
                    <a:p>
                      <a:endParaRPr lang="en-US" b="1" dirty="0">
                        <a:solidFill>
                          <a:schemeClr val="tx1"/>
                        </a:solidFill>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Financial Aid Customizations</a:t>
                      </a:r>
                    </a:p>
                    <a:p>
                      <a:endParaRPr lang="en-US" b="1" dirty="0">
                        <a:solidFill>
                          <a:schemeClr val="tx1"/>
                        </a:solidFill>
                      </a:endParaRPr>
                    </a:p>
                  </a:txBody>
                  <a:tcPr/>
                </a:tc>
                <a:extLst>
                  <a:ext uri="{0D108BD9-81ED-4DB2-BD59-A6C34878D82A}">
                    <a16:rowId xmlns:a16="http://schemas.microsoft.com/office/drawing/2014/main" val="1308090079"/>
                  </a:ext>
                </a:extLst>
              </a:tr>
              <a:tr h="563417">
                <a:tc>
                  <a:txBody>
                    <a:bodyPr/>
                    <a:lstStyle/>
                    <a:p>
                      <a:r>
                        <a:rPr lang="en-US" b="1" dirty="0">
                          <a:solidFill>
                            <a:schemeClr val="tx1"/>
                          </a:solidFill>
                        </a:rPr>
                        <a:t>11/29/17</a:t>
                      </a:r>
                    </a:p>
                  </a:txBody>
                  <a:tcPr/>
                </a:tc>
                <a:tc>
                  <a:txBody>
                    <a:bodyPr/>
                    <a:lstStyle/>
                    <a:p>
                      <a:pPr algn="ctr"/>
                      <a:r>
                        <a:rPr lang="en-US" b="1" dirty="0">
                          <a:solidFill>
                            <a:schemeClr val="tx1"/>
                          </a:solidFill>
                        </a:rPr>
                        <a:t>195</a:t>
                      </a:r>
                    </a:p>
                  </a:txBody>
                  <a:tcPr/>
                </a:tc>
                <a:tc>
                  <a:txBody>
                    <a:bodyPr/>
                    <a:lstStyle/>
                    <a:p>
                      <a:pPr algn="ctr"/>
                      <a:r>
                        <a:rPr lang="en-US" b="1" dirty="0">
                          <a:solidFill>
                            <a:schemeClr val="tx1"/>
                          </a:solidFill>
                        </a:rPr>
                        <a:t>101</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84</a:t>
                      </a:r>
                    </a:p>
                  </a:txBody>
                  <a:tcPr/>
                </a:tc>
                <a:extLst>
                  <a:ext uri="{0D108BD9-81ED-4DB2-BD59-A6C34878D82A}">
                    <a16:rowId xmlns:a16="http://schemas.microsoft.com/office/drawing/2014/main" val="3374969243"/>
                  </a:ext>
                </a:extLst>
              </a:tr>
              <a:tr h="532114">
                <a:tc>
                  <a:txBody>
                    <a:bodyPr/>
                    <a:lstStyle/>
                    <a:p>
                      <a:r>
                        <a:rPr lang="en-US" b="1" dirty="0">
                          <a:solidFill>
                            <a:schemeClr val="tx1"/>
                          </a:solidFill>
                        </a:rPr>
                        <a:t>12/13/18</a:t>
                      </a:r>
                    </a:p>
                  </a:txBody>
                  <a:tcPr/>
                </a:tc>
                <a:tc>
                  <a:txBody>
                    <a:bodyPr/>
                    <a:lstStyle/>
                    <a:p>
                      <a:pPr algn="ctr"/>
                      <a:r>
                        <a:rPr lang="en-US" b="1" dirty="0">
                          <a:solidFill>
                            <a:schemeClr val="tx1"/>
                          </a:solidFill>
                        </a:rPr>
                        <a:t>41</a:t>
                      </a:r>
                    </a:p>
                  </a:txBody>
                  <a:tcPr/>
                </a:tc>
                <a:tc>
                  <a:txBody>
                    <a:bodyPr/>
                    <a:lstStyle/>
                    <a:p>
                      <a:pPr algn="ctr"/>
                      <a:r>
                        <a:rPr lang="en-US" b="1" dirty="0">
                          <a:solidFill>
                            <a:schemeClr val="tx1"/>
                          </a:solidFill>
                        </a:rPr>
                        <a:t>29</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2</a:t>
                      </a:r>
                    </a:p>
                  </a:txBody>
                  <a:tcPr/>
                </a:tc>
                <a:extLst>
                  <a:ext uri="{0D108BD9-81ED-4DB2-BD59-A6C34878D82A}">
                    <a16:rowId xmlns:a16="http://schemas.microsoft.com/office/drawing/2014/main" val="2351676478"/>
                  </a:ext>
                </a:extLst>
              </a:tr>
              <a:tr h="453626">
                <a:tc>
                  <a:txBody>
                    <a:bodyPr/>
                    <a:lstStyle/>
                    <a:p>
                      <a:r>
                        <a:rPr lang="en-US" b="1" dirty="0">
                          <a:solidFill>
                            <a:schemeClr val="tx1"/>
                          </a:solidFill>
                        </a:rPr>
                        <a:t>4/01/19</a:t>
                      </a:r>
                    </a:p>
                  </a:txBody>
                  <a:tcPr/>
                </a:tc>
                <a:tc>
                  <a:txBody>
                    <a:bodyPr/>
                    <a:lstStyle/>
                    <a:p>
                      <a:pPr algn="ctr"/>
                      <a:r>
                        <a:rPr lang="en-US" b="1" dirty="0">
                          <a:solidFill>
                            <a:schemeClr val="tx1"/>
                          </a:solidFill>
                        </a:rPr>
                        <a:t>23</a:t>
                      </a:r>
                    </a:p>
                  </a:txBody>
                  <a:tcPr/>
                </a:tc>
                <a:tc>
                  <a:txBody>
                    <a:bodyPr/>
                    <a:lstStyle/>
                    <a:p>
                      <a:pPr algn="ctr"/>
                      <a:r>
                        <a:rPr lang="en-US" b="1" dirty="0">
                          <a:solidFill>
                            <a:schemeClr val="tx1"/>
                          </a:solidFill>
                        </a:rPr>
                        <a:t>11</a:t>
                      </a:r>
                    </a:p>
                  </a:txBody>
                  <a:tcPr/>
                </a:tc>
                <a:tc>
                  <a:txBody>
                    <a:bodyPr/>
                    <a:lstStyle/>
                    <a:p>
                      <a:pPr algn="ctr"/>
                      <a:r>
                        <a:rPr lang="en-US" b="1" dirty="0">
                          <a:solidFill>
                            <a:schemeClr val="tx1"/>
                          </a:solidFill>
                        </a:rPr>
                        <a:t>10</a:t>
                      </a:r>
                    </a:p>
                  </a:txBody>
                  <a:tcPr/>
                </a:tc>
                <a:tc>
                  <a:txBody>
                    <a:bodyPr/>
                    <a:lstStyle/>
                    <a:p>
                      <a:pPr algn="ctr"/>
                      <a:r>
                        <a:rPr lang="en-US" b="1" dirty="0">
                          <a:solidFill>
                            <a:schemeClr val="tx1"/>
                          </a:solidFill>
                        </a:rPr>
                        <a:t>2</a:t>
                      </a:r>
                    </a:p>
                  </a:txBody>
                  <a:tcPr/>
                </a:tc>
                <a:extLst>
                  <a:ext uri="{0D108BD9-81ED-4DB2-BD59-A6C34878D82A}">
                    <a16:rowId xmlns:a16="http://schemas.microsoft.com/office/drawing/2014/main" val="2498542188"/>
                  </a:ext>
                </a:extLst>
              </a:tr>
            </a:tbl>
          </a:graphicData>
        </a:graphic>
      </p:graphicFrame>
      <p:sp>
        <p:nvSpPr>
          <p:cNvPr id="7" name="Curved Left Arrow 6" descr="Green arrow"/>
          <p:cNvSpPr/>
          <p:nvPr/>
        </p:nvSpPr>
        <p:spPr>
          <a:xfrm>
            <a:off x="2167474" y="4816365"/>
            <a:ext cx="409575" cy="634819"/>
          </a:xfrm>
          <a:prstGeom prst="curved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6" name="Slide Number Placeholder 3"/>
          <p:cNvSpPr>
            <a:spLocks noGrp="1"/>
          </p:cNvSpPr>
          <p:nvPr>
            <p:ph type="sldNum" sz="quarter" idx="12"/>
          </p:nvPr>
        </p:nvSpPr>
        <p:spPr>
          <a:xfrm>
            <a:off x="8406245" y="6483926"/>
            <a:ext cx="467590" cy="237549"/>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dirty="0">
                <a:solidFill>
                  <a:srgbClr val="003764"/>
                </a:solidFill>
                <a:latin typeface="Franklin Gothic Book"/>
              </a:rPr>
              <a:t>6</a:t>
            </a:r>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 name="Curved Left Arrow 8" descr="Green arrow"/>
          <p:cNvSpPr/>
          <p:nvPr/>
        </p:nvSpPr>
        <p:spPr>
          <a:xfrm>
            <a:off x="2167474" y="5500185"/>
            <a:ext cx="409575" cy="634819"/>
          </a:xfrm>
          <a:prstGeom prst="curved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TextBox 1"/>
          <p:cNvSpPr txBox="1"/>
          <p:nvPr/>
        </p:nvSpPr>
        <p:spPr>
          <a:xfrm>
            <a:off x="166914" y="6283016"/>
            <a:ext cx="6830234" cy="338554"/>
          </a:xfrm>
          <a:prstGeom prst="rect">
            <a:avLst/>
          </a:prstGeom>
          <a:noFill/>
        </p:spPr>
        <p:txBody>
          <a:bodyPr wrap="square" rtlCol="0">
            <a:spAutoFit/>
          </a:bodyPr>
          <a:lstStyle/>
          <a:p>
            <a:r>
              <a:rPr lang="en-US" sz="1600" dirty="0"/>
              <a:t>*FirstLink (pilot) colleges are validating open and closed items/numbers</a:t>
            </a:r>
          </a:p>
        </p:txBody>
      </p:sp>
    </p:spTree>
    <p:extLst>
      <p:ext uri="{BB962C8B-B14F-4D97-AF65-F5344CB8AC3E}">
        <p14:creationId xmlns:p14="http://schemas.microsoft.com/office/powerpoint/2010/main" val="13025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8911" y="110923"/>
            <a:ext cx="8733283" cy="369332"/>
          </a:xfrm>
          <a:prstGeom prst="rect">
            <a:avLst/>
          </a:prstGeom>
          <a:solidFill>
            <a:srgbClr val="0071CE"/>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Calibri"/>
                <a:cs typeface="Times New Roman"/>
              </a:rPr>
              <a:t>ctcLink Remediation Status Reports – </a:t>
            </a: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April 12, 2019</a:t>
            </a:r>
          </a:p>
        </p:txBody>
      </p:sp>
      <p:sp>
        <p:nvSpPr>
          <p:cNvPr id="3" name="Slide Number Placeholder 2"/>
          <p:cNvSpPr>
            <a:spLocks noGrp="1"/>
          </p:cNvSpPr>
          <p:nvPr>
            <p:ph type="sldNum" sz="quarter" idx="12"/>
          </p:nvPr>
        </p:nvSpPr>
        <p:spPr>
          <a:xfrm>
            <a:off x="8557308" y="6610237"/>
            <a:ext cx="457199" cy="1916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515F0A-23BA-4FD6-9B05-ED7D67B84540}" type="slidenum">
              <a:rPr kumimoji="0" lang="en-US"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2" name="Table 11" descr="Remediation status chart">
            <a:extLst>
              <a:ext uri="{FF2B5EF4-FFF2-40B4-BE49-F238E27FC236}">
                <a16:creationId xmlns:a16="http://schemas.microsoft.com/office/drawing/2014/main" id="{5090D859-687A-4707-A6B0-7B04B5FB4F95}"/>
              </a:ext>
            </a:extLst>
          </p:cNvPr>
          <p:cNvGraphicFramePr>
            <a:graphicFrameLocks noGrp="1"/>
          </p:cNvGraphicFramePr>
          <p:nvPr>
            <p:extLst>
              <p:ext uri="{D42A27DB-BD31-4B8C-83A1-F6EECF244321}">
                <p14:modId xmlns:p14="http://schemas.microsoft.com/office/powerpoint/2010/main" val="2658253428"/>
              </p:ext>
            </p:extLst>
          </p:nvPr>
        </p:nvGraphicFramePr>
        <p:xfrm>
          <a:off x="4652030" y="538413"/>
          <a:ext cx="4321149" cy="2626029"/>
        </p:xfrm>
        <a:graphic>
          <a:graphicData uri="http://schemas.openxmlformats.org/drawingml/2006/table">
            <a:tbl>
              <a:tblPr firstRow="1" firstCol="1" bandRow="1"/>
              <a:tblGrid>
                <a:gridCol w="2574830">
                  <a:extLst>
                    <a:ext uri="{9D8B030D-6E8A-4147-A177-3AD203B41FA5}">
                      <a16:colId xmlns:a16="http://schemas.microsoft.com/office/drawing/2014/main" val="3538060967"/>
                    </a:ext>
                  </a:extLst>
                </a:gridCol>
                <a:gridCol w="957293">
                  <a:extLst>
                    <a:ext uri="{9D8B030D-6E8A-4147-A177-3AD203B41FA5}">
                      <a16:colId xmlns:a16="http://schemas.microsoft.com/office/drawing/2014/main" val="3543767767"/>
                    </a:ext>
                  </a:extLst>
                </a:gridCol>
                <a:gridCol w="789026">
                  <a:extLst>
                    <a:ext uri="{9D8B030D-6E8A-4147-A177-3AD203B41FA5}">
                      <a16:colId xmlns:a16="http://schemas.microsoft.com/office/drawing/2014/main" val="2929453551"/>
                    </a:ext>
                  </a:extLst>
                </a:gridCol>
              </a:tblGrid>
              <a:tr h="285737">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b="1" kern="1200" dirty="0">
                          <a:solidFill>
                            <a:schemeClr val="bg1"/>
                          </a:solidFill>
                          <a:latin typeface="Calibri" panose="020F0502020204030204" pitchFamily="34" charset="0"/>
                          <a:ea typeface="+mn-ea"/>
                          <a:cs typeface="Calibri" panose="020F0502020204030204" pitchFamily="34" charset="0"/>
                        </a:rPr>
                        <a:t>Chart</a:t>
                      </a:r>
                      <a:r>
                        <a:rPr lang="en-US" sz="1200" b="1" kern="1200" baseline="0" dirty="0">
                          <a:solidFill>
                            <a:schemeClr val="bg1"/>
                          </a:solidFill>
                          <a:latin typeface="Calibri" panose="020F0502020204030204" pitchFamily="34" charset="0"/>
                          <a:ea typeface="+mn-ea"/>
                          <a:cs typeface="Calibri" panose="020F0502020204030204" pitchFamily="34" charset="0"/>
                        </a:rPr>
                        <a:t> of Accounts</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l">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Due/Finish</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l">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Status</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278143">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b="1" dirty="0">
                          <a:effectLst/>
                          <a:latin typeface="Arial" panose="020B0604020202020204" pitchFamily="34" charset="0"/>
                          <a:ea typeface="+mn-ea"/>
                          <a:cs typeface="Arial" panose="020B0604020202020204" pitchFamily="34" charset="0"/>
                        </a:rPr>
                        <a:t>TCC</a:t>
                      </a:r>
                      <a:r>
                        <a:rPr lang="en-US" sz="800" b="1" baseline="0" dirty="0">
                          <a:effectLst/>
                          <a:latin typeface="Arial" panose="020B0604020202020204" pitchFamily="34" charset="0"/>
                          <a:ea typeface="+mn-ea"/>
                          <a:cs typeface="Arial" panose="020B0604020202020204" pitchFamily="34" charset="0"/>
                        </a:rPr>
                        <a:t> Chart of Accounts Adoption Kickoff</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Dec.</a:t>
                      </a:r>
                      <a:r>
                        <a:rPr lang="en-US"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12, 2018</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4136211053"/>
                  </a:ext>
                </a:extLst>
              </a:tr>
              <a:tr h="278143">
                <a:tc>
                  <a:txBody>
                    <a:bodyPr/>
                    <a:lstStyle/>
                    <a:p>
                      <a:pPr marL="0" marR="0" algn="l" defTabSz="914400" rtl="0" eaLnBrk="1" fontAlgn="t" latinLnBrk="0" hangingPunct="1">
                        <a:lnSpc>
                          <a:spcPct val="100000"/>
                        </a:lnSpc>
                        <a:spcBef>
                          <a:spcPts val="0"/>
                        </a:spcBef>
                        <a:spcAft>
                          <a:spcPts val="0"/>
                        </a:spcAft>
                      </a:pPr>
                      <a:r>
                        <a:rPr lang="en-US" sz="800" b="1" kern="1200" dirty="0">
                          <a:solidFill>
                            <a:schemeClr val="tx1"/>
                          </a:solidFill>
                          <a:effectLst/>
                          <a:latin typeface="Arial" panose="020B0604020202020204" pitchFamily="34" charset="0"/>
                          <a:ea typeface="+mn-ea"/>
                          <a:cs typeface="Arial" panose="020B0604020202020204" pitchFamily="34" charset="0"/>
                        </a:rPr>
                        <a:t>  CCs</a:t>
                      </a:r>
                      <a:r>
                        <a:rPr lang="en-US" sz="800" b="1" kern="1200" baseline="0" dirty="0">
                          <a:solidFill>
                            <a:schemeClr val="tx1"/>
                          </a:solidFill>
                          <a:effectLst/>
                          <a:latin typeface="Arial" panose="020B0604020202020204" pitchFamily="34" charset="0"/>
                          <a:ea typeface="+mn-ea"/>
                          <a:cs typeface="Arial" panose="020B0604020202020204" pitchFamily="34" charset="0"/>
                        </a:rPr>
                        <a:t> Chart of Accounts Adoption Kickoff</a:t>
                      </a:r>
                      <a:endParaRPr lang="en-US" sz="800" b="1" kern="1200" dirty="0">
                        <a:solidFill>
                          <a:schemeClr val="tx1"/>
                        </a:solidFill>
                        <a:effectLst/>
                        <a:latin typeface="Arial" panose="020B0604020202020204" pitchFamily="34" charset="0"/>
                        <a:ea typeface="+mn-ea"/>
                        <a:cs typeface="Arial" panose="020B0604020202020204" pitchFamily="34" charset="0"/>
                      </a:endParaRPr>
                    </a:p>
                  </a:txBody>
                  <a:tcPr marL="6350" marR="6350" marT="635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lvl="0" indent="60325"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Feb</a:t>
                      </a:r>
                      <a:r>
                        <a:rPr lang="en-US"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1, </a:t>
                      </a:r>
                      <a:r>
                        <a:rPr lang="en-US"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2019</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102647"/>
                  </a:ext>
                </a:extLst>
              </a:tr>
              <a:tr h="340018">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b="1" dirty="0">
                          <a:effectLst/>
                          <a:latin typeface="Arial" panose="020B0604020202020204" pitchFamily="34" charset="0"/>
                          <a:ea typeface="Calibri" panose="020F0502020204030204" pitchFamily="34" charset="0"/>
                          <a:cs typeface="Arial" panose="020B0604020202020204" pitchFamily="34" charset="0"/>
                        </a:rPr>
                        <a:t>Foundational</a:t>
                      </a:r>
                      <a:r>
                        <a:rPr lang="en-US" sz="800" b="1" baseline="0" dirty="0">
                          <a:effectLst/>
                          <a:latin typeface="Arial" panose="020B0604020202020204" pitchFamily="34" charset="0"/>
                          <a:ea typeface="Calibri" panose="020F0502020204030204" pitchFamily="34" charset="0"/>
                          <a:cs typeface="Arial" panose="020B0604020202020204" pitchFamily="34" charset="0"/>
                        </a:rPr>
                        <a:t> Chartfield Configuration </a:t>
                      </a:r>
                      <a:endParaRPr lang="en-US" sz="800" b="1"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57150" indent="0" algn="l" fontAlgn="t"/>
                      <a:r>
                        <a:rPr lang="en-US" sz="800" b="0" i="0" u="none" strike="noStrike" baseline="0" dirty="0">
                          <a:solidFill>
                            <a:srgbClr val="000000"/>
                          </a:solidFill>
                          <a:effectLst/>
                          <a:latin typeface="Arial" panose="020B0604020202020204" pitchFamily="34" charset="0"/>
                          <a:cs typeface="Arial" panose="020B0604020202020204" pitchFamily="34" charset="0"/>
                        </a:rPr>
                        <a:t>March 22, 2019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Complete</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2779009113"/>
                  </a:ext>
                </a:extLst>
              </a:tr>
              <a:tr h="331416">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College Configuration</a:t>
                      </a:r>
                      <a:r>
                        <a:rPr lang="en-US" sz="800" baseline="0" dirty="0">
                          <a:effectLst/>
                          <a:latin typeface="Arial" panose="020B0604020202020204" pitchFamily="34" charset="0"/>
                          <a:cs typeface="Arial" panose="020B0604020202020204" pitchFamily="34" charset="0"/>
                        </a:rPr>
                        <a:t> Review and Updates</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7150" indent="0" algn="l" fontAlgn="t"/>
                      <a:r>
                        <a:rPr lang="en-US" sz="800" b="0" i="0" u="none" strike="noStrike" baseline="0" dirty="0">
                          <a:solidFill>
                            <a:srgbClr val="000000"/>
                          </a:solidFill>
                          <a:effectLst/>
                          <a:latin typeface="Arial" panose="020B0604020202020204" pitchFamily="34" charset="0"/>
                          <a:cs typeface="Arial" panose="020B0604020202020204" pitchFamily="34" charset="0"/>
                        </a:rPr>
                        <a:t>May 3, 2019</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In</a:t>
                      </a:r>
                      <a:r>
                        <a:rPr lang="en-US" sz="800" b="0" baseline="0" dirty="0">
                          <a:effectLst/>
                          <a:latin typeface="Arial" panose="020B0604020202020204" pitchFamily="34" charset="0"/>
                          <a:ea typeface="Calibri" panose="020F0502020204030204" pitchFamily="34" charset="0"/>
                          <a:cs typeface="Arial" panose="020B0604020202020204" pitchFamily="34" charset="0"/>
                        </a:rPr>
                        <a:t> Progress</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483409"/>
                  </a:ext>
                </a:extLst>
              </a:tr>
              <a:tr h="278143">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b="1" dirty="0">
                          <a:effectLst/>
                          <a:latin typeface="Arial" panose="020B0604020202020204" pitchFamily="34" charset="0"/>
                          <a:ea typeface="+mn-ea"/>
                          <a:cs typeface="Arial" panose="020B0604020202020204" pitchFamily="34" charset="0"/>
                        </a:rPr>
                        <a:t>Functional</a:t>
                      </a:r>
                      <a:r>
                        <a:rPr lang="en-US" sz="800" b="1" baseline="0" dirty="0">
                          <a:effectLst/>
                          <a:latin typeface="Arial" panose="020B0604020202020204" pitchFamily="34" charset="0"/>
                          <a:ea typeface="+mn-ea"/>
                          <a:cs typeface="Arial" panose="020B0604020202020204" pitchFamily="34" charset="0"/>
                        </a:rPr>
                        <a:t> and System Integration Testing</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May</a:t>
                      </a:r>
                      <a:r>
                        <a:rPr lang="en-US" sz="800" b="0" strike="noStrike" baseline="0" dirty="0">
                          <a:effectLst/>
                          <a:latin typeface="Arial" panose="020B0604020202020204" pitchFamily="34" charset="0"/>
                          <a:ea typeface="Calibri" panose="020F0502020204030204" pitchFamily="34" charset="0"/>
                          <a:cs typeface="Arial" panose="020B0604020202020204" pitchFamily="34" charset="0"/>
                        </a:rPr>
                        <a:t> 10</a:t>
                      </a:r>
                      <a:r>
                        <a:rPr lang="en-US" sz="800" b="0" strike="noStrike" dirty="0">
                          <a:effectLst/>
                          <a:latin typeface="Arial" panose="020B0604020202020204" pitchFamily="34" charset="0"/>
                          <a:ea typeface="Calibri" panose="020F0502020204030204" pitchFamily="34" charset="0"/>
                          <a:cs typeface="Arial" panose="020B0604020202020204" pitchFamily="34" charset="0"/>
                        </a:rPr>
                        <a:t>, 2019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In</a:t>
                      </a:r>
                      <a:r>
                        <a:rPr lang="en-US" sz="800" b="0" strike="noStrike" baseline="0" dirty="0">
                          <a:effectLst/>
                          <a:latin typeface="Arial" panose="020B0604020202020204" pitchFamily="34" charset="0"/>
                          <a:ea typeface="Calibri" panose="020F0502020204030204" pitchFamily="34" charset="0"/>
                          <a:cs typeface="Arial" panose="020B0604020202020204" pitchFamily="34" charset="0"/>
                        </a:rPr>
                        <a:t> Progress</a:t>
                      </a:r>
                      <a:endParaRPr lang="en-US" sz="800" b="0" strike="noStrike"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85834006"/>
                  </a:ext>
                </a:extLst>
              </a:tr>
              <a:tr h="278143">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b="1" dirty="0">
                          <a:effectLst/>
                          <a:latin typeface="Arial" panose="020B0604020202020204" pitchFamily="34" charset="0"/>
                          <a:ea typeface="+mn-ea"/>
                          <a:cs typeface="Arial" panose="020B0604020202020204" pitchFamily="34" charset="0"/>
                        </a:rPr>
                        <a:t>User</a:t>
                      </a:r>
                      <a:r>
                        <a:rPr lang="en-US" sz="800" b="1" baseline="0" dirty="0">
                          <a:effectLst/>
                          <a:latin typeface="Arial" panose="020B0604020202020204" pitchFamily="34" charset="0"/>
                          <a:ea typeface="+mn-ea"/>
                          <a:cs typeface="Arial" panose="020B0604020202020204" pitchFamily="34" charset="0"/>
                        </a:rPr>
                        <a:t> Acceptance Testing</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noFill/>
                  </a:tcPr>
                </a:tc>
                <a:tc>
                  <a:txBody>
                    <a:bodyPr/>
                    <a:lstStyle/>
                    <a:p>
                      <a:pPr marL="57150" marR="0" lvl="0" indent="0" algn="l" defTabSz="914400" rtl="0" eaLnBrk="1" fontAlgn="auto" latinLnBrk="0" hangingPunct="1">
                        <a:lnSpc>
                          <a:spcPct val="100000"/>
                        </a:lnSpc>
                        <a:spcBef>
                          <a:spcPts val="0"/>
                        </a:spcBef>
                        <a:spcAft>
                          <a:spcPts val="0"/>
                        </a:spcAft>
                        <a:buClrTx/>
                        <a:buSzTx/>
                        <a:buFontTx/>
                        <a:buNone/>
                        <a:tabLst/>
                        <a:defRPr/>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May 10 - June</a:t>
                      </a:r>
                      <a:r>
                        <a:rPr lang="en-US" sz="800" b="0" strike="noStrike" baseline="0" dirty="0">
                          <a:effectLst/>
                          <a:latin typeface="Arial" panose="020B0604020202020204" pitchFamily="34" charset="0"/>
                          <a:ea typeface="Calibri" panose="020F0502020204030204" pitchFamily="34" charset="0"/>
                          <a:cs typeface="Arial" panose="020B0604020202020204" pitchFamily="34" charset="0"/>
                        </a:rPr>
                        <a:t> 3</a:t>
                      </a:r>
                      <a:r>
                        <a:rPr lang="en-US" sz="800" b="0" strike="noStrike" dirty="0">
                          <a:effectLst/>
                          <a:latin typeface="Arial" panose="020B0604020202020204" pitchFamily="34" charset="0"/>
                          <a:ea typeface="Calibri" panose="020F0502020204030204" pitchFamily="34" charset="0"/>
                          <a:cs typeface="Arial" panose="020B0604020202020204" pitchFamily="34" charset="0"/>
                        </a:rPr>
                        <a:t>, 2019</a:t>
                      </a: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Not Started</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049211"/>
                  </a:ext>
                </a:extLst>
              </a:tr>
              <a:tr h="278143">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Readiness Gate / Go-No Go Decision</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noFill/>
                  </a:tcPr>
                </a:tc>
                <a:tc>
                  <a:txBody>
                    <a:bodyPr/>
                    <a:lstStyle/>
                    <a:p>
                      <a:pPr marL="57150" marR="0" indent="0" algn="l" defTabSz="914400" rtl="0" eaLnBrk="1" latinLnBrk="0" hangingPunct="1">
                        <a:lnSpc>
                          <a:spcPct val="100000"/>
                        </a:lnSpc>
                        <a:spcBef>
                          <a:spcPts val="0"/>
                        </a:spcBef>
                        <a:spcAft>
                          <a:spcPts val="0"/>
                        </a:spcAft>
                      </a:pPr>
                      <a:r>
                        <a:rPr lang="en-US" sz="800" b="0"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June 10, 2019</a:t>
                      </a:r>
                    </a:p>
                  </a:txBody>
                  <a:tcPr marL="6350" marR="6350" marT="635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Not Started</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2158741"/>
                  </a:ext>
                </a:extLst>
              </a:tr>
              <a:tr h="278143">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Production Cutover</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July  2019</a:t>
                      </a: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Not Started</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1674837916"/>
                  </a:ext>
                </a:extLst>
              </a:tr>
            </a:tbl>
          </a:graphicData>
        </a:graphic>
      </p:graphicFrame>
      <p:graphicFrame>
        <p:nvGraphicFramePr>
          <p:cNvPr id="18" name="Table 17" descr="Remediation status chart">
            <a:extLst>
              <a:ext uri="{FF2B5EF4-FFF2-40B4-BE49-F238E27FC236}">
                <a16:creationId xmlns:a16="http://schemas.microsoft.com/office/drawing/2014/main" id="{9E81CDD2-86FB-49E4-8347-C703FA7EA778}"/>
              </a:ext>
            </a:extLst>
          </p:cNvPr>
          <p:cNvGraphicFramePr>
            <a:graphicFrameLocks noGrp="1"/>
          </p:cNvGraphicFramePr>
          <p:nvPr>
            <p:extLst>
              <p:ext uri="{D42A27DB-BD31-4B8C-83A1-F6EECF244321}">
                <p14:modId xmlns:p14="http://schemas.microsoft.com/office/powerpoint/2010/main" val="618636817"/>
              </p:ext>
            </p:extLst>
          </p:nvPr>
        </p:nvGraphicFramePr>
        <p:xfrm>
          <a:off x="258911" y="528842"/>
          <a:ext cx="4313090" cy="2635314"/>
        </p:xfrm>
        <a:graphic>
          <a:graphicData uri="http://schemas.openxmlformats.org/drawingml/2006/table">
            <a:tbl>
              <a:tblPr firstRow="1" firstCol="1" bandRow="1"/>
              <a:tblGrid>
                <a:gridCol w="1858155">
                  <a:extLst>
                    <a:ext uri="{9D8B030D-6E8A-4147-A177-3AD203B41FA5}">
                      <a16:colId xmlns:a16="http://schemas.microsoft.com/office/drawing/2014/main" val="3538060967"/>
                    </a:ext>
                  </a:extLst>
                </a:gridCol>
                <a:gridCol w="1372484">
                  <a:extLst>
                    <a:ext uri="{9D8B030D-6E8A-4147-A177-3AD203B41FA5}">
                      <a16:colId xmlns:a16="http://schemas.microsoft.com/office/drawing/2014/main" val="1271462628"/>
                    </a:ext>
                  </a:extLst>
                </a:gridCol>
                <a:gridCol w="1082451">
                  <a:extLst>
                    <a:ext uri="{9D8B030D-6E8A-4147-A177-3AD203B41FA5}">
                      <a16:colId xmlns:a16="http://schemas.microsoft.com/office/drawing/2014/main" val="3543767767"/>
                    </a:ext>
                  </a:extLst>
                </a:gridCol>
              </a:tblGrid>
              <a:tr h="21002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lvl="0" indent="0" algn="l"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kern="1200" dirty="0">
                          <a:solidFill>
                            <a:schemeClr val="bg1"/>
                          </a:solidFill>
                          <a:latin typeface="Calibri" panose="020F0502020204030204" pitchFamily="34" charset="0"/>
                          <a:cs typeface="Calibri" panose="020F0502020204030204" pitchFamily="34" charset="0"/>
                        </a:rPr>
                        <a:t>Solution</a:t>
                      </a:r>
                      <a:endParaRPr lang="en-US" sz="1200" b="1" kern="1200" dirty="0">
                        <a:solidFill>
                          <a:schemeClr val="bg1"/>
                        </a:solidFill>
                        <a:latin typeface="Calibri" panose="020F0502020204030204" pitchFamily="34" charset="0"/>
                        <a:ea typeface="Times New Roman"/>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7000"/>
                        </a:lnSpc>
                        <a:spcBef>
                          <a:spcPts val="0"/>
                        </a:spcBef>
                        <a:spcAft>
                          <a:spcPts val="0"/>
                        </a:spcAft>
                      </a:pPr>
                      <a:r>
                        <a:rPr lang="en-US" sz="1200" dirty="0">
                          <a:solidFill>
                            <a:schemeClr val="bg1"/>
                          </a:solidFill>
                          <a:effectLst/>
                          <a:latin typeface="Calibri" panose="020F0502020204030204" pitchFamily="34" charset="0"/>
                          <a:cs typeface="Calibri" panose="020F0502020204030204" pitchFamily="34" charset="0"/>
                        </a:rPr>
                        <a:t>Status</a:t>
                      </a:r>
                      <a:endPar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tc>
                  <a:txBody>
                    <a:bodyPr/>
                    <a:lstStyle/>
                    <a:p>
                      <a:pPr marL="0" marR="0" algn="l">
                        <a:lnSpc>
                          <a:spcPct val="107000"/>
                        </a:lnSpc>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Due Date</a:t>
                      </a:r>
                    </a:p>
                  </a:txBody>
                  <a:tcPr marL="51435" marR="51435" marT="0" marB="0" anchor="ctr">
                    <a:lnL w="9525" cap="flat" cmpd="sng" algn="ctr">
                      <a:solidFill>
                        <a:srgbClr val="003764"/>
                      </a:solidFill>
                      <a:prstDash val="solid"/>
                      <a:round/>
                      <a:headEnd type="none" w="med" len="med"/>
                      <a:tailEnd type="none" w="med" len="med"/>
                    </a:lnL>
                    <a:lnR w="9525" cap="flat" cmpd="sng" algn="ctr">
                      <a:solidFill>
                        <a:srgbClr val="003764"/>
                      </a:solidFill>
                      <a:prstDash val="solid"/>
                      <a:round/>
                      <a:headEnd type="none" w="med" len="med"/>
                      <a:tailEnd type="none" w="med" len="med"/>
                    </a:lnR>
                    <a:lnT w="9525" cap="flat" cmpd="sng" algn="ctr">
                      <a:solidFill>
                        <a:srgbClr val="003764"/>
                      </a:solidFill>
                      <a:prstDash val="solid"/>
                      <a:round/>
                      <a:headEnd type="none" w="med" len="med"/>
                      <a:tailEnd type="none" w="med" len="med"/>
                    </a:lnT>
                    <a:lnB w="9525" cap="flat" cmpd="sng" algn="ctr">
                      <a:solidFill>
                        <a:srgbClr val="003764"/>
                      </a:solidFill>
                      <a:prstDash val="solid"/>
                      <a:round/>
                      <a:headEnd type="none" w="med" len="med"/>
                      <a:tailEnd type="none" w="med" len="med"/>
                    </a:lnB>
                    <a:lnTlToBr w="12700" cmpd="sng">
                      <a:noFill/>
                      <a:prstDash val="solid"/>
                    </a:lnTlToBr>
                    <a:lnBlToTr w="12700" cmpd="sng">
                      <a:noFill/>
                      <a:prstDash val="solid"/>
                    </a:lnBlToTr>
                    <a:solidFill>
                      <a:srgbClr val="0071CE"/>
                    </a:solidFill>
                  </a:tcPr>
                </a:tc>
                <a:extLst>
                  <a:ext uri="{0D108BD9-81ED-4DB2-BD59-A6C34878D82A}">
                    <a16:rowId xmlns:a16="http://schemas.microsoft.com/office/drawing/2014/main" val="3688488211"/>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Campus</a:t>
                      </a:r>
                      <a:r>
                        <a:rPr lang="en-US" sz="800" baseline="0" dirty="0">
                          <a:effectLst/>
                          <a:latin typeface="Arial" panose="020B0604020202020204" pitchFamily="34" charset="0"/>
                          <a:cs typeface="Arial" panose="020B0604020202020204" pitchFamily="34" charset="0"/>
                        </a:rPr>
                        <a:t> Solutions</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effectLst/>
                          <a:latin typeface="Arial" panose="020B0604020202020204" pitchFamily="34" charset="0"/>
                          <a:cs typeface="Arial" panose="020B0604020202020204" pitchFamily="34" charset="0"/>
                        </a:rPr>
                        <a:t>10 of 45 remain open </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9525" cap="flat" cmpd="sng" algn="ctr">
                      <a:solidFill>
                        <a:srgbClr val="003764"/>
                      </a:solidFill>
                      <a:prstDash val="solid"/>
                      <a:round/>
                      <a:headEnd type="none" w="med" len="med"/>
                      <a:tailEnd type="none" w="med" len="med"/>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DG3</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9525" cap="flat" cmpd="sng" algn="ctr">
                      <a:solidFill>
                        <a:srgbClr val="003764"/>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4136211053"/>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Financial</a:t>
                      </a:r>
                      <a:r>
                        <a:rPr lang="en-US" sz="800" baseline="0" dirty="0">
                          <a:effectLst/>
                          <a:latin typeface="Arial" panose="020B0604020202020204" pitchFamily="34" charset="0"/>
                          <a:cs typeface="Arial" panose="020B0604020202020204" pitchFamily="34" charset="0"/>
                        </a:rPr>
                        <a:t> Management</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aseline="0" dirty="0">
                          <a:solidFill>
                            <a:schemeClr val="tx1"/>
                          </a:solidFill>
                          <a:effectLst/>
                          <a:latin typeface="Arial" panose="020B0604020202020204" pitchFamily="34" charset="0"/>
                          <a:cs typeface="Arial" panose="020B0604020202020204" pitchFamily="34" charset="0"/>
                        </a:rPr>
                        <a:t>5 of 39 remain o</a:t>
                      </a:r>
                      <a:r>
                        <a:rPr lang="en-US" sz="800" dirty="0">
                          <a:solidFill>
                            <a:schemeClr val="tx1"/>
                          </a:solidFill>
                          <a:effectLst/>
                          <a:latin typeface="Arial" panose="020B0604020202020204" pitchFamily="34" charset="0"/>
                          <a:cs typeface="Arial" panose="020B0604020202020204" pitchFamily="34" charset="0"/>
                        </a:rPr>
                        <a:t>pen </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DG2</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7102647"/>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Human Capital Management</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solidFill>
                          <a:effectLst/>
                          <a:latin typeface="Arial" panose="020B0604020202020204" pitchFamily="34" charset="0"/>
                          <a:cs typeface="Arial" panose="020B0604020202020204" pitchFamily="34" charset="0"/>
                        </a:rPr>
                        <a:t>6 of 25 remain open</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baseline="0" dirty="0">
                          <a:solidFill>
                            <a:schemeClr val="tx1"/>
                          </a:solidFill>
                          <a:effectLst/>
                          <a:latin typeface="Arial" panose="020B0604020202020204" pitchFamily="34" charset="0"/>
                          <a:ea typeface="Calibri" panose="020F0502020204030204" pitchFamily="34" charset="0"/>
                          <a:cs typeface="Arial" panose="020B0604020202020204" pitchFamily="34" charset="0"/>
                        </a:rPr>
                        <a:t>DG2</a:t>
                      </a:r>
                      <a:endParaRPr lang="en-US"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2779009113"/>
                  </a:ext>
                </a:extLst>
              </a:tr>
              <a:tr h="2377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Faculty Workload</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strike="noStrike" dirty="0">
                          <a:effectLst/>
                          <a:latin typeface="Arial" panose="020B0604020202020204" pitchFamily="34" charset="0"/>
                          <a:cs typeface="Arial" panose="020B0604020202020204" pitchFamily="34" charset="0"/>
                        </a:rPr>
                        <a:t>Complete</a:t>
                      </a:r>
                      <a:endParaRPr lang="en-US" sz="800" b="0" strike="noStrike"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algn="l">
                        <a:lnSpc>
                          <a:spcPct val="100000"/>
                        </a:lnSpc>
                        <a:spcBef>
                          <a:spcPts val="0"/>
                        </a:spcBef>
                        <a:spcAft>
                          <a:spcPts val="0"/>
                        </a:spcAft>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March 2019</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9483409"/>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DRS Redistribution</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800" kern="1200" dirty="0">
                          <a:effectLst/>
                          <a:latin typeface="Arial" panose="020B0604020202020204" pitchFamily="34" charset="0"/>
                          <a:cs typeface="Arial" panose="020B0604020202020204" pitchFamily="34" charset="0"/>
                        </a:rPr>
                        <a:t>Preparing for UAT</a:t>
                      </a:r>
                      <a:endParaRPr lang="en-US" sz="800" kern="1200" dirty="0">
                        <a:solidFill>
                          <a:schemeClr val="dk1"/>
                        </a:solidFill>
                        <a:effectLst/>
                        <a:latin typeface="Arial" panose="020B0604020202020204" pitchFamily="34" charset="0"/>
                        <a:ea typeface="+mn-ea"/>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algn="l">
                        <a:lnSpc>
                          <a:spcPct val="100000"/>
                        </a:lnSpc>
                        <a:spcBef>
                          <a:spcPts val="0"/>
                        </a:spcBef>
                        <a:spcAft>
                          <a:spcPts val="0"/>
                        </a:spcAft>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April 2019</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2663665800"/>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Absence Management</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Complete</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April 2019</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5915702"/>
                  </a:ext>
                </a:extLst>
              </a:tr>
              <a:tr h="248439">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Security Audit Controls</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Security Redesign </a:t>
                      </a:r>
                    </a:p>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Mapping Framework</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FLC</a:t>
                      </a:r>
                      <a:r>
                        <a:rPr lang="en-US" sz="800" b="0" baseline="0" dirty="0">
                          <a:effectLst/>
                          <a:latin typeface="Arial" panose="020B0604020202020204" pitchFamily="34" charset="0"/>
                          <a:ea typeface="Calibri" panose="020F0502020204030204" pitchFamily="34" charset="0"/>
                          <a:cs typeface="Arial" panose="020B0604020202020204" pitchFamily="34" charset="0"/>
                        </a:rPr>
                        <a:t> / DG2</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643303923"/>
                  </a:ext>
                </a:extLst>
              </a:tr>
              <a:tr h="248439">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Student Billing/Third-Party Billing</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Complete</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algn="l">
                        <a:lnSpc>
                          <a:spcPct val="100000"/>
                        </a:lnSpc>
                        <a:spcBef>
                          <a:spcPts val="0"/>
                        </a:spcBef>
                        <a:spcAft>
                          <a:spcPts val="0"/>
                        </a:spcAft>
                      </a:pPr>
                      <a:r>
                        <a:rPr lang="en-US" sz="800" b="0" strike="noStrike" dirty="0">
                          <a:effectLst/>
                          <a:latin typeface="Arial" panose="020B0604020202020204" pitchFamily="34" charset="0"/>
                          <a:ea typeface="Calibri" panose="020F0502020204030204" pitchFamily="34" charset="0"/>
                          <a:cs typeface="Arial" panose="020B0604020202020204" pitchFamily="34" charset="0"/>
                        </a:rPr>
                        <a:t>April  2019</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5733415"/>
                  </a:ext>
                </a:extLst>
              </a:tr>
              <a:tr h="201610">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Budget Planning</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Form Work Group</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Jan 2020</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303113683"/>
                  </a:ext>
                </a:extLst>
              </a:tr>
              <a:tr h="237715">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Online Admissions App</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baseline="0" dirty="0">
                          <a:effectLst/>
                          <a:latin typeface="Arial" panose="020B0604020202020204" pitchFamily="34" charset="0"/>
                          <a:cs typeface="Arial" panose="020B0604020202020204" pitchFamily="34" charset="0"/>
                        </a:rPr>
                        <a:t>Governance</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no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DG2</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2158741"/>
                  </a:ext>
                </a:extLst>
              </a:tr>
              <a:tr h="243321">
                <a:tc>
                  <a:txBody>
                    <a:bodyPr/>
                    <a:lstStyle>
                      <a:lvl1pPr marL="0" algn="l" defTabSz="914400" rtl="0" eaLnBrk="1" latinLnBrk="0" hangingPunct="1">
                        <a:defRPr sz="1800" b="1" kern="1200">
                          <a:solidFill>
                            <a:schemeClr val="tx1"/>
                          </a:solidFill>
                          <a:latin typeface="Franklin Gothic Book"/>
                        </a:defRPr>
                      </a:lvl1pPr>
                      <a:lvl2pPr marL="457200" algn="l" defTabSz="914400" rtl="0" eaLnBrk="1" latinLnBrk="0" hangingPunct="1">
                        <a:defRPr sz="1800" b="1" kern="1200">
                          <a:solidFill>
                            <a:schemeClr val="tx1"/>
                          </a:solidFill>
                          <a:latin typeface="Franklin Gothic Book"/>
                        </a:defRPr>
                      </a:lvl2pPr>
                      <a:lvl3pPr marL="914400" algn="l" defTabSz="914400" rtl="0" eaLnBrk="1" latinLnBrk="0" hangingPunct="1">
                        <a:defRPr sz="1800" b="1" kern="1200">
                          <a:solidFill>
                            <a:schemeClr val="tx1"/>
                          </a:solidFill>
                          <a:latin typeface="Franklin Gothic Book"/>
                        </a:defRPr>
                      </a:lvl3pPr>
                      <a:lvl4pPr marL="1371600" algn="l" defTabSz="914400" rtl="0" eaLnBrk="1" latinLnBrk="0" hangingPunct="1">
                        <a:defRPr sz="1800" b="1" kern="1200">
                          <a:solidFill>
                            <a:schemeClr val="tx1"/>
                          </a:solidFill>
                          <a:latin typeface="Franklin Gothic Book"/>
                        </a:defRPr>
                      </a:lvl4pPr>
                      <a:lvl5pPr marL="1828800" algn="l" defTabSz="914400" rtl="0" eaLnBrk="1" latinLnBrk="0" hangingPunct="1">
                        <a:defRPr sz="1800" b="1" kern="1200">
                          <a:solidFill>
                            <a:schemeClr val="tx1"/>
                          </a:solidFill>
                          <a:latin typeface="Franklin Gothic Book"/>
                        </a:defRPr>
                      </a:lvl5pPr>
                      <a:lvl6pPr marL="2286000" algn="l" defTabSz="914400" rtl="0" eaLnBrk="1" latinLnBrk="0" hangingPunct="1">
                        <a:defRPr sz="1800" b="1" kern="1200">
                          <a:solidFill>
                            <a:schemeClr val="tx1"/>
                          </a:solidFill>
                          <a:latin typeface="Franklin Gothic Book"/>
                        </a:defRPr>
                      </a:lvl6pPr>
                      <a:lvl7pPr marL="2743200" algn="l" defTabSz="914400" rtl="0" eaLnBrk="1" latinLnBrk="0" hangingPunct="1">
                        <a:defRPr sz="1800" b="1" kern="1200">
                          <a:solidFill>
                            <a:schemeClr val="tx1"/>
                          </a:solidFill>
                          <a:latin typeface="Franklin Gothic Book"/>
                        </a:defRPr>
                      </a:lvl7pPr>
                      <a:lvl8pPr marL="3200400" algn="l" defTabSz="914400" rtl="0" eaLnBrk="1" latinLnBrk="0" hangingPunct="1">
                        <a:defRPr sz="1800" b="1" kern="1200">
                          <a:solidFill>
                            <a:schemeClr val="tx1"/>
                          </a:solidFill>
                          <a:latin typeface="Franklin Gothic Book"/>
                        </a:defRPr>
                      </a:lvl8pPr>
                      <a:lvl9pPr marL="3657600" algn="l" defTabSz="914400" rtl="0" eaLnBrk="1" latinLnBrk="0" hangingPunct="1">
                        <a:defRPr sz="1800" b="1" kern="1200">
                          <a:solidFill>
                            <a:schemeClr val="tx1"/>
                          </a:solidFill>
                          <a:latin typeface="Franklin Gothic Book"/>
                        </a:defRPr>
                      </a:lvl9pPr>
                    </a:lstStyle>
                    <a:p>
                      <a:pPr marL="0" marR="0" algn="l">
                        <a:lnSpc>
                          <a:spcPct val="100000"/>
                        </a:lnSpc>
                        <a:spcBef>
                          <a:spcPts val="0"/>
                        </a:spcBef>
                        <a:spcAft>
                          <a:spcPts val="0"/>
                        </a:spcAft>
                      </a:pPr>
                      <a:r>
                        <a:rPr lang="en-US" sz="800" dirty="0">
                          <a:effectLst/>
                          <a:latin typeface="Arial" panose="020B0604020202020204" pitchFamily="34" charset="0"/>
                          <a:cs typeface="Arial" panose="020B0604020202020204" pitchFamily="34" charset="0"/>
                        </a:rPr>
                        <a:t>Continuing Education</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mpd="sng">
                      <a:solidFill>
                        <a:srgbClr val="2A70B8"/>
                      </a:solidFill>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lvl1pPr marL="0" algn="l" defTabSz="914400" rtl="0" eaLnBrk="1" latinLnBrk="0" hangingPunct="1">
                        <a:defRPr sz="1800" kern="1200">
                          <a:solidFill>
                            <a:schemeClr val="tx1"/>
                          </a:solidFill>
                          <a:latin typeface="Franklin Gothic Book"/>
                        </a:defRPr>
                      </a:lvl1pPr>
                      <a:lvl2pPr marL="457200" algn="l" defTabSz="914400" rtl="0" eaLnBrk="1" latinLnBrk="0" hangingPunct="1">
                        <a:defRPr sz="1800" kern="1200">
                          <a:solidFill>
                            <a:schemeClr val="tx1"/>
                          </a:solidFill>
                          <a:latin typeface="Franklin Gothic Book"/>
                        </a:defRPr>
                      </a:lvl2pPr>
                      <a:lvl3pPr marL="914400" algn="l" defTabSz="914400" rtl="0" eaLnBrk="1" latinLnBrk="0" hangingPunct="1">
                        <a:defRPr sz="1800" kern="1200">
                          <a:solidFill>
                            <a:schemeClr val="tx1"/>
                          </a:solidFill>
                          <a:latin typeface="Franklin Gothic Book"/>
                        </a:defRPr>
                      </a:lvl3pPr>
                      <a:lvl4pPr marL="1371600" algn="l" defTabSz="914400" rtl="0" eaLnBrk="1" latinLnBrk="0" hangingPunct="1">
                        <a:defRPr sz="1800" kern="1200">
                          <a:solidFill>
                            <a:schemeClr val="tx1"/>
                          </a:solidFill>
                          <a:latin typeface="Franklin Gothic Book"/>
                        </a:defRPr>
                      </a:lvl4pPr>
                      <a:lvl5pPr marL="1828800" algn="l" defTabSz="914400" rtl="0" eaLnBrk="1" latinLnBrk="0" hangingPunct="1">
                        <a:defRPr sz="1800" kern="1200">
                          <a:solidFill>
                            <a:schemeClr val="tx1"/>
                          </a:solidFill>
                          <a:latin typeface="Franklin Gothic Book"/>
                        </a:defRPr>
                      </a:lvl5pPr>
                      <a:lvl6pPr marL="2286000" algn="l" defTabSz="914400" rtl="0" eaLnBrk="1" latinLnBrk="0" hangingPunct="1">
                        <a:defRPr sz="1800" kern="1200">
                          <a:solidFill>
                            <a:schemeClr val="tx1"/>
                          </a:solidFill>
                          <a:latin typeface="Franklin Gothic Book"/>
                        </a:defRPr>
                      </a:lvl6pPr>
                      <a:lvl7pPr marL="2743200" algn="l" defTabSz="914400" rtl="0" eaLnBrk="1" latinLnBrk="0" hangingPunct="1">
                        <a:defRPr sz="1800" kern="1200">
                          <a:solidFill>
                            <a:schemeClr val="tx1"/>
                          </a:solidFill>
                          <a:latin typeface="Franklin Gothic Book"/>
                        </a:defRPr>
                      </a:lvl7pPr>
                      <a:lvl8pPr marL="3200400" algn="l" defTabSz="914400" rtl="0" eaLnBrk="1" latinLnBrk="0" hangingPunct="1">
                        <a:defRPr sz="1800" kern="1200">
                          <a:solidFill>
                            <a:schemeClr val="tx1"/>
                          </a:solidFill>
                          <a:latin typeface="Franklin Gothic Book"/>
                        </a:defRPr>
                      </a:lvl8pPr>
                      <a:lvl9pPr marL="3657600" algn="l" defTabSz="914400" rtl="0" eaLnBrk="1" latinLnBrk="0" hangingPunct="1">
                        <a:defRPr sz="1800" kern="1200">
                          <a:solidFill>
                            <a:schemeClr val="tx1"/>
                          </a:solidFill>
                          <a:latin typeface="Franklin Gothic Book"/>
                        </a:defRPr>
                      </a:lvl9pPr>
                    </a:lstStyle>
                    <a:p>
                      <a:pPr marL="0" marR="0" algn="l">
                        <a:lnSpc>
                          <a:spcPct val="100000"/>
                        </a:lnSpc>
                        <a:spcBef>
                          <a:spcPts val="0"/>
                        </a:spcBef>
                        <a:spcAft>
                          <a:spcPts val="0"/>
                        </a:spcAft>
                      </a:pPr>
                      <a:r>
                        <a:rPr lang="en-US" sz="800" baseline="0" dirty="0">
                          <a:effectLst/>
                          <a:latin typeface="Arial" panose="020B0604020202020204" pitchFamily="34" charset="0"/>
                          <a:cs typeface="Arial" panose="020B0604020202020204" pitchFamily="34" charset="0"/>
                        </a:rPr>
                        <a:t>Vendor Negotiations</a:t>
                      </a:r>
                      <a:endParaRPr lang="en-US" sz="800" b="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2A70B8"/>
                      </a:solidFill>
                      <a:prstDash val="solid"/>
                      <a:round/>
                      <a:headEnd type="none" w="med" len="med"/>
                      <a:tailEnd type="none" w="med" len="med"/>
                    </a:lnL>
                    <a:lnR w="12700" cap="flat" cmpd="sng" algn="ctr">
                      <a:solidFill>
                        <a:srgbClr val="2A70B8"/>
                      </a:solidFill>
                      <a:prstDash val="solid"/>
                      <a:round/>
                      <a:headEnd type="none" w="med" len="med"/>
                      <a:tailEnd type="none" w="med" len="med"/>
                    </a:lnR>
                    <a:lnT w="12700" cmpd="sng">
                      <a:solidFill>
                        <a:srgbClr val="2A70B8"/>
                      </a:solidFill>
                    </a:lnT>
                    <a:lnB w="12700" cmpd="sng">
                      <a:solidFill>
                        <a:srgbClr val="2A70B8"/>
                      </a:solidFill>
                    </a:lnB>
                    <a:lnTlToBr w="12700" cmpd="sng">
                      <a:noFill/>
                      <a:prstDash val="solid"/>
                    </a:lnTlToBr>
                    <a:lnBlToTr w="12700" cmpd="sng">
                      <a:noFill/>
                      <a:prstDash val="solid"/>
                    </a:lnBlToTr>
                    <a:solidFill>
                      <a:srgbClr val="2A70B8">
                        <a:alpha val="20000"/>
                      </a:srgbClr>
                    </a:solidFill>
                  </a:tcPr>
                </a:tc>
                <a:tc>
                  <a:txBody>
                    <a:bodyPr/>
                    <a:lstStyle/>
                    <a:p>
                      <a:pPr marL="0" marR="0" algn="l">
                        <a:lnSpc>
                          <a:spcPct val="100000"/>
                        </a:lnSpc>
                        <a:spcBef>
                          <a:spcPts val="0"/>
                        </a:spcBef>
                        <a:spcAft>
                          <a:spcPts val="0"/>
                        </a:spcAft>
                      </a:pPr>
                      <a:r>
                        <a:rPr lang="en-US" sz="800" b="0" dirty="0">
                          <a:effectLst/>
                          <a:latin typeface="Arial" panose="020B0604020202020204" pitchFamily="34" charset="0"/>
                          <a:ea typeface="Calibri" panose="020F0502020204030204" pitchFamily="34" charset="0"/>
                          <a:cs typeface="Arial" panose="020B0604020202020204" pitchFamily="34" charset="0"/>
                        </a:rPr>
                        <a:t>DG3</a:t>
                      </a:r>
                    </a:p>
                  </a:txBody>
                  <a:tcPr marL="51435" marR="51435" marT="0" marB="0" anchor="ctr">
                    <a:lnL w="12700" cap="flat" cmpd="sng" algn="ctr">
                      <a:solidFill>
                        <a:srgbClr val="2A70B8"/>
                      </a:solidFill>
                      <a:prstDash val="solid"/>
                      <a:round/>
                      <a:headEnd type="none" w="med" len="med"/>
                      <a:tailEnd type="none" w="med" len="med"/>
                    </a:lnL>
                    <a:lnR w="12700" cmpd="sng">
                      <a:solidFill>
                        <a:srgbClr val="2A70B8"/>
                      </a:solidFill>
                    </a:lnR>
                    <a:lnT w="12700" cap="flat" cmpd="sng" algn="ctr">
                      <a:solidFill>
                        <a:srgbClr val="2A70B8"/>
                      </a:solidFill>
                      <a:prstDash val="solid"/>
                      <a:round/>
                      <a:headEnd type="none" w="med" len="med"/>
                      <a:tailEnd type="none" w="med" len="med"/>
                    </a:lnT>
                    <a:lnB w="12700" cap="flat" cmpd="sng" algn="ctr">
                      <a:solidFill>
                        <a:srgbClr val="2A70B8"/>
                      </a:solidFill>
                      <a:prstDash val="solid"/>
                      <a:round/>
                      <a:headEnd type="none" w="med" len="med"/>
                      <a:tailEnd type="none" w="med" len="med"/>
                    </a:lnB>
                    <a:lnTlToBr w="12700" cmpd="sng">
                      <a:noFill/>
                      <a:prstDash val="solid"/>
                    </a:lnTlToBr>
                    <a:lnBlToTr w="12700" cmpd="sng">
                      <a:noFill/>
                      <a:prstDash val="solid"/>
                    </a:lnBlToTr>
                    <a:solidFill>
                      <a:srgbClr val="2A70B8">
                        <a:alpha val="20000"/>
                      </a:srgbClr>
                    </a:solidFill>
                  </a:tcPr>
                </a:tc>
                <a:extLst>
                  <a:ext uri="{0D108BD9-81ED-4DB2-BD59-A6C34878D82A}">
                    <a16:rowId xmlns:a16="http://schemas.microsoft.com/office/drawing/2014/main" val="1674837916"/>
                  </a:ext>
                </a:extLst>
              </a:tr>
            </a:tbl>
          </a:graphicData>
        </a:graphic>
      </p:graphicFrame>
      <p:graphicFrame>
        <p:nvGraphicFramePr>
          <p:cNvPr id="11" name="Content Placeholder 5">
            <a:extLst>
              <a:ext uri="{FF2B5EF4-FFF2-40B4-BE49-F238E27FC236}">
                <a16:creationId xmlns:a16="http://schemas.microsoft.com/office/drawing/2014/main" id="{00990A4E-22D3-4B20-99F4-87B97753FC38}"/>
              </a:ext>
            </a:extLst>
          </p:cNvPr>
          <p:cNvGraphicFramePr>
            <a:graphicFrameLocks/>
          </p:cNvGraphicFramePr>
          <p:nvPr>
            <p:extLst>
              <p:ext uri="{D42A27DB-BD31-4B8C-83A1-F6EECF244321}">
                <p14:modId xmlns:p14="http://schemas.microsoft.com/office/powerpoint/2010/main" val="2064742785"/>
              </p:ext>
            </p:extLst>
          </p:nvPr>
        </p:nvGraphicFramePr>
        <p:xfrm>
          <a:off x="218661" y="3212336"/>
          <a:ext cx="8773532" cy="3563129"/>
        </p:xfrm>
        <a:graphic>
          <a:graphicData uri="http://schemas.openxmlformats.org/drawingml/2006/table">
            <a:tbl>
              <a:tblPr firstRow="1" bandRow="1">
                <a:tableStyleId>{7DF18680-E054-41AD-8BC1-D1AEF772440D}</a:tableStyleId>
              </a:tblPr>
              <a:tblGrid>
                <a:gridCol w="1362676">
                  <a:extLst>
                    <a:ext uri="{9D8B030D-6E8A-4147-A177-3AD203B41FA5}">
                      <a16:colId xmlns:a16="http://schemas.microsoft.com/office/drawing/2014/main" val="1606716555"/>
                    </a:ext>
                  </a:extLst>
                </a:gridCol>
                <a:gridCol w="5217028">
                  <a:extLst>
                    <a:ext uri="{9D8B030D-6E8A-4147-A177-3AD203B41FA5}">
                      <a16:colId xmlns:a16="http://schemas.microsoft.com/office/drawing/2014/main" val="2978651955"/>
                    </a:ext>
                  </a:extLst>
                </a:gridCol>
                <a:gridCol w="889700">
                  <a:extLst>
                    <a:ext uri="{9D8B030D-6E8A-4147-A177-3AD203B41FA5}">
                      <a16:colId xmlns:a16="http://schemas.microsoft.com/office/drawing/2014/main" val="1216599992"/>
                    </a:ext>
                  </a:extLst>
                </a:gridCol>
                <a:gridCol w="1304128">
                  <a:extLst>
                    <a:ext uri="{9D8B030D-6E8A-4147-A177-3AD203B41FA5}">
                      <a16:colId xmlns:a16="http://schemas.microsoft.com/office/drawing/2014/main" val="2034475628"/>
                    </a:ext>
                  </a:extLst>
                </a:gridCol>
              </a:tblGrid>
              <a:tr h="255235">
                <a:tc>
                  <a:txBody>
                    <a:bodyPr/>
                    <a:lstStyle/>
                    <a:p>
                      <a:r>
                        <a:rPr lang="en-US" sz="1100" dirty="0">
                          <a:latin typeface="Arial" panose="020B0604020202020204" pitchFamily="34" charset="0"/>
                          <a:cs typeface="Arial" panose="020B0604020202020204" pitchFamily="34" charset="0"/>
                        </a:rPr>
                        <a:t>New</a:t>
                      </a:r>
                      <a:r>
                        <a:rPr lang="en-US" sz="1100" baseline="0" dirty="0">
                          <a:latin typeface="Arial" panose="020B0604020202020204" pitchFamily="34" charset="0"/>
                          <a:cs typeface="Arial" panose="020B0604020202020204" pitchFamily="34" charset="0"/>
                        </a:rPr>
                        <a:t> Solution</a:t>
                      </a:r>
                      <a:endParaRPr lang="en-US" sz="1100" dirty="0">
                        <a:latin typeface="Arial" panose="020B0604020202020204" pitchFamily="34" charset="0"/>
                        <a:cs typeface="Arial" panose="020B0604020202020204" pitchFamily="34" charset="0"/>
                      </a:endParaRPr>
                    </a:p>
                  </a:txBody>
                  <a:tcPr anchor="ctr"/>
                </a:tc>
                <a:tc>
                  <a:txBody>
                    <a:bodyPr/>
                    <a:lstStyle/>
                    <a:p>
                      <a:r>
                        <a:rPr lang="en-US" sz="1100" dirty="0">
                          <a:latin typeface="Arial" panose="020B0604020202020204" pitchFamily="34" charset="0"/>
                          <a:cs typeface="Arial" panose="020B0604020202020204" pitchFamily="34" charset="0"/>
                        </a:rPr>
                        <a:t>Status</a:t>
                      </a:r>
                    </a:p>
                  </a:txBody>
                  <a:tcPr anchor="ctr"/>
                </a:tc>
                <a:tc>
                  <a:txBody>
                    <a:bodyPr/>
                    <a:lstStyle/>
                    <a:p>
                      <a:r>
                        <a:rPr lang="en-US" sz="1100" dirty="0">
                          <a:latin typeface="Arial" panose="020B0604020202020204" pitchFamily="34" charset="0"/>
                          <a:cs typeface="Arial" panose="020B0604020202020204" pitchFamily="34" charset="0"/>
                        </a:rPr>
                        <a:t>RFP</a:t>
                      </a:r>
                    </a:p>
                  </a:txBody>
                  <a:tcPr anchor="ctr"/>
                </a:tc>
                <a:tc>
                  <a:txBody>
                    <a:bodyPr/>
                    <a:lstStyle/>
                    <a:p>
                      <a:r>
                        <a:rPr lang="en-US" sz="1100" baseline="0" dirty="0">
                          <a:latin typeface="Arial" panose="020B0604020202020204" pitchFamily="34" charset="0"/>
                          <a:cs typeface="Arial" panose="020B0604020202020204" pitchFamily="34" charset="0"/>
                        </a:rPr>
                        <a:t>Decision</a:t>
                      </a:r>
                      <a:endParaRPr lang="en-US" sz="11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922760247"/>
                  </a:ext>
                </a:extLst>
              </a:tr>
              <a:tr h="7660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Continuing Education</a:t>
                      </a:r>
                    </a:p>
                  </a:txBody>
                  <a:tcPr/>
                </a:tc>
                <a:tc>
                  <a:txBody>
                    <a:bodyPr/>
                    <a:lstStyle/>
                    <a:p>
                      <a:pPr marL="171450" lvl="0" indent="-171450">
                        <a:lnSpc>
                          <a:spcPct val="115000"/>
                        </a:lnSpc>
                        <a:spcBef>
                          <a:spcPts val="0"/>
                        </a:spcBef>
                        <a:buFont typeface="Arial" panose="020B0604020202020204" pitchFamily="34" charset="0"/>
                        <a:buChar char="•"/>
                      </a:pPr>
                      <a:r>
                        <a:rPr lang="en-US" sz="1000" b="0" baseline="0" dirty="0">
                          <a:solidFill>
                            <a:schemeClr val="tx1"/>
                          </a:solidFill>
                          <a:latin typeface="Arial" panose="020B0604020202020204" pitchFamily="34" charset="0"/>
                          <a:ea typeface="+mn-ea"/>
                          <a:cs typeface="Arial" panose="020B0604020202020204" pitchFamily="34" charset="0"/>
                        </a:rPr>
                        <a:t>CampusCE chosen as successful vendor</a:t>
                      </a:r>
                      <a:r>
                        <a:rPr lang="en-US" sz="1000" b="0" baseline="0" dirty="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171450" lvl="0" indent="-171450">
                        <a:lnSpc>
                          <a:spcPct val="115000"/>
                        </a:lnSpc>
                        <a:spcBef>
                          <a:spcPts val="0"/>
                        </a:spcBef>
                        <a:buFont typeface="Arial" panose="020B0604020202020204" pitchFamily="34" charset="0"/>
                        <a:buChar char="•"/>
                      </a:pPr>
                      <a:r>
                        <a:rPr lang="en-US" sz="1000" b="0" baseline="0" dirty="0">
                          <a:solidFill>
                            <a:schemeClr val="tx1"/>
                          </a:solidFill>
                          <a:latin typeface="Arial" panose="020B0604020202020204" pitchFamily="34" charset="0"/>
                          <a:ea typeface="Calibri" panose="020F0502020204030204" pitchFamily="34" charset="0"/>
                          <a:cs typeface="Arial" panose="020B0604020202020204" pitchFamily="34" charset="0"/>
                        </a:rPr>
                        <a:t>Governance approved Continuing Education Implementation Approach </a:t>
                      </a:r>
                    </a:p>
                    <a:p>
                      <a:pPr marL="628650" lvl="1"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Global Approach for consistent student experience</a:t>
                      </a:r>
                    </a:p>
                    <a:p>
                      <a:pPr marL="628650" lvl="1"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Pricing aligned based upon college size and enrollment</a:t>
                      </a:r>
                    </a:p>
                    <a:p>
                      <a:pPr marL="628650" lvl="1"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Integration for ctcLink CampusCE baseline</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b="1" baseline="0" dirty="0">
                          <a:solidFill>
                            <a:schemeClr val="tx1"/>
                          </a:solidFill>
                          <a:latin typeface="Arial" panose="020B0604020202020204" pitchFamily="34" charset="0"/>
                          <a:ea typeface="Calibri" panose="020F0502020204030204" pitchFamily="34" charset="0"/>
                          <a:cs typeface="Arial" panose="020B0604020202020204" pitchFamily="34" charset="0"/>
                        </a:rPr>
                        <a:t>Vendor negotiations underway, using implementation approach as a guide</a:t>
                      </a:r>
                    </a:p>
                  </a:txBody>
                  <a:tcPr/>
                </a:tc>
                <a:tc>
                  <a:txBody>
                    <a:bodyPr/>
                    <a:lstStyle/>
                    <a:p>
                      <a:r>
                        <a:rPr lang="en-US" sz="1000" dirty="0">
                          <a:latin typeface="Arial" panose="020B0604020202020204" pitchFamily="34" charset="0"/>
                          <a:cs typeface="Arial" panose="020B0604020202020204" pitchFamily="34" charset="0"/>
                        </a:rPr>
                        <a:t>10/15/2018</a:t>
                      </a:r>
                    </a:p>
                  </a:txBody>
                  <a:tcPr/>
                </a:tc>
                <a:tc>
                  <a:txBody>
                    <a:bodyPr/>
                    <a:lstStyle/>
                    <a:p>
                      <a:r>
                        <a:rPr lang="en-US" sz="1000" baseline="0" dirty="0">
                          <a:latin typeface="Arial" panose="020B0604020202020204" pitchFamily="34" charset="0"/>
                          <a:cs typeface="Arial" panose="020B0604020202020204" pitchFamily="34" charset="0"/>
                        </a:rPr>
                        <a:t>Subgroup assisting with final negotiations</a:t>
                      </a:r>
                      <a:endParaRPr lang="en-US" sz="1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05583191"/>
                  </a:ext>
                </a:extLst>
              </a:tr>
              <a:tr h="971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Online Admissions Application</a:t>
                      </a:r>
                    </a:p>
                  </a:txBody>
                  <a:tcPr/>
                </a:tc>
                <a:tc>
                  <a:txBody>
                    <a:bodyPr/>
                    <a:lstStyle/>
                    <a:p>
                      <a:pPr marL="171450" lvl="0"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OAA workgroup</a:t>
                      </a:r>
                      <a:r>
                        <a:rPr lang="en-US" sz="1000" baseline="0" dirty="0">
                          <a:latin typeface="Arial" panose="020B0604020202020204" pitchFamily="34" charset="0"/>
                          <a:cs typeface="Arial" panose="020B0604020202020204" pitchFamily="34" charset="0"/>
                        </a:rPr>
                        <a:t> evaluated select solutions currently in use at other PeopleSoft universities and colleges, based on OAA requirements review and Fit/Gap</a:t>
                      </a:r>
                    </a:p>
                    <a:p>
                      <a:pPr marL="171450" marR="0" lvl="0" indent="-17145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000" b="1" dirty="0">
                          <a:latin typeface="Arial" panose="020B0604020202020204" pitchFamily="34" charset="0"/>
                          <a:cs typeface="Arial" panose="020B0604020202020204" pitchFamily="34" charset="0"/>
                        </a:rPr>
                        <a:t>OAA</a:t>
                      </a:r>
                      <a:r>
                        <a:rPr lang="en-US" sz="1000" b="1" baseline="0" dirty="0">
                          <a:latin typeface="Arial" panose="020B0604020202020204" pitchFamily="34" charset="0"/>
                          <a:cs typeface="Arial" panose="020B0604020202020204" pitchFamily="34" charset="0"/>
                        </a:rPr>
                        <a:t> Work Group to review final feedback, make recommendation to governance</a:t>
                      </a:r>
                      <a:endParaRPr lang="en-US" sz="1000" b="1" dirty="0">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15000"/>
                        </a:lnSpc>
                        <a:spcBef>
                          <a:spcPts val="0"/>
                        </a:spcBef>
                        <a:buFont typeface="Arial" panose="020B0604020202020204" pitchFamily="34" charset="0"/>
                        <a:buChar char="•"/>
                      </a:pPr>
                      <a:r>
                        <a:rPr lang="en-US" sz="1000" baseline="0" dirty="0">
                          <a:latin typeface="Arial" panose="020B0604020202020204" pitchFamily="34" charset="0"/>
                          <a:cs typeface="Arial" panose="020B0604020202020204" pitchFamily="34" charset="0"/>
                        </a:rPr>
                        <a:t>In addition, improvements (Quick Wins) to existing OAA solution identified, approved by Governance and being implemented .</a:t>
                      </a:r>
                    </a:p>
                  </a:txBody>
                  <a:tcPr/>
                </a:tc>
                <a:tc>
                  <a:txBody>
                    <a:bodyPr/>
                    <a:lstStyle/>
                    <a:p>
                      <a:r>
                        <a:rPr lang="en-US" sz="1000" dirty="0">
                          <a:latin typeface="Arial" panose="020B0604020202020204" pitchFamily="34" charset="0"/>
                          <a:cs typeface="Arial" panose="020B0604020202020204" pitchFamily="34" charset="0"/>
                        </a:rPr>
                        <a:t>TBD</a:t>
                      </a:r>
                    </a:p>
                  </a:txBody>
                  <a:tcPr/>
                </a:tc>
                <a:tc>
                  <a:txBody>
                    <a:bodyPr/>
                    <a:lstStyle/>
                    <a:p>
                      <a:r>
                        <a:rPr lang="en-US" sz="1000" strike="sngStrike" dirty="0">
                          <a:latin typeface="Arial" panose="020B0604020202020204" pitchFamily="34" charset="0"/>
                          <a:cs typeface="Arial" panose="020B0604020202020204" pitchFamily="34" charset="0"/>
                        </a:rPr>
                        <a:t>Jan</a:t>
                      </a:r>
                      <a:r>
                        <a:rPr lang="en-US" sz="1000" strike="sngStrike" baseline="0" dirty="0">
                          <a:latin typeface="Arial" panose="020B0604020202020204" pitchFamily="34" charset="0"/>
                          <a:cs typeface="Arial" panose="020B0604020202020204" pitchFamily="34" charset="0"/>
                        </a:rPr>
                        <a:t> 2019</a:t>
                      </a:r>
                    </a:p>
                    <a:p>
                      <a:r>
                        <a:rPr lang="en-US" sz="1000" strike="sngStrike" baseline="0" dirty="0">
                          <a:latin typeface="Arial" panose="020B0604020202020204" pitchFamily="34" charset="0"/>
                          <a:cs typeface="Arial" panose="020B0604020202020204" pitchFamily="34" charset="0"/>
                        </a:rPr>
                        <a:t>Feb 2019</a:t>
                      </a:r>
                    </a:p>
                    <a:p>
                      <a:r>
                        <a:rPr lang="en-US" sz="1000" strike="noStrike" baseline="0" dirty="0">
                          <a:latin typeface="Arial" panose="020B0604020202020204" pitchFamily="34" charset="0"/>
                          <a:cs typeface="Arial" panose="020B0604020202020204" pitchFamily="34" charset="0"/>
                        </a:rPr>
                        <a:t>April 2019</a:t>
                      </a:r>
                    </a:p>
                  </a:txBody>
                  <a:tcPr/>
                </a:tc>
                <a:extLst>
                  <a:ext uri="{0D108BD9-81ED-4DB2-BD59-A6C34878D82A}">
                    <a16:rowId xmlns:a16="http://schemas.microsoft.com/office/drawing/2014/main" val="4493410"/>
                  </a:ext>
                </a:extLst>
              </a:tr>
              <a:tr h="59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Budget Planning</a:t>
                      </a:r>
                    </a:p>
                  </a:txBody>
                  <a:tcPr/>
                </a:tc>
                <a:tc>
                  <a:txBody>
                    <a:bodyPr/>
                    <a:lstStyle/>
                    <a:p>
                      <a:pPr marL="171450" lvl="0" indent="-171450">
                        <a:lnSpc>
                          <a:spcPct val="115000"/>
                        </a:lnSpc>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Committee to form to review, finalize and approve Budgeting requirements </a:t>
                      </a:r>
                    </a:p>
                    <a:p>
                      <a:pPr marL="171450" lvl="0"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Review requirements against Oracle PBCS Solution</a:t>
                      </a:r>
                    </a:p>
                    <a:p>
                      <a:pPr marL="171450" lvl="0" indent="-171450">
                        <a:lnSpc>
                          <a:spcPct val="115000"/>
                        </a:lnSpc>
                        <a:spcBef>
                          <a:spcPts val="0"/>
                        </a:spcBef>
                        <a:buFont typeface="Arial" panose="020B0604020202020204" pitchFamily="34" charset="0"/>
                        <a:buChar char="•"/>
                      </a:pPr>
                      <a:r>
                        <a:rPr lang="en-US" sz="1000" baseline="0" dirty="0">
                          <a:latin typeface="Arial" panose="020B0604020202020204" pitchFamily="34" charset="0"/>
                          <a:cs typeface="Arial" panose="020B0604020202020204" pitchFamily="34" charset="0"/>
                        </a:rPr>
                        <a:t>Develop </a:t>
                      </a:r>
                      <a:r>
                        <a:rPr lang="en-US" sz="1000" dirty="0">
                          <a:latin typeface="Arial" panose="020B0604020202020204" pitchFamily="34" charset="0"/>
                          <a:cs typeface="Arial" panose="020B0604020202020204" pitchFamily="34" charset="0"/>
                        </a:rPr>
                        <a:t>RFP if needed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TBD -</a:t>
                      </a:r>
                    </a:p>
                  </a:txBody>
                  <a:tcPr/>
                </a:tc>
                <a:tc>
                  <a:txBody>
                    <a:bodyPr/>
                    <a:lstStyle/>
                    <a:p>
                      <a:r>
                        <a:rPr lang="en-US" sz="1000" strike="sngStrike" baseline="0" dirty="0">
                          <a:latin typeface="Arial" panose="020B0604020202020204" pitchFamily="34" charset="0"/>
                          <a:cs typeface="Arial" panose="020B0604020202020204" pitchFamily="34" charset="0"/>
                        </a:rPr>
                        <a:t>Feb 2019</a:t>
                      </a:r>
                    </a:p>
                    <a:p>
                      <a:r>
                        <a:rPr lang="en-US" sz="1000" strike="noStrike" baseline="0" dirty="0">
                          <a:latin typeface="Arial" panose="020B0604020202020204" pitchFamily="34" charset="0"/>
                          <a:cs typeface="Arial" panose="020B0604020202020204" pitchFamily="34" charset="0"/>
                        </a:rPr>
                        <a:t>April  2019</a:t>
                      </a:r>
                    </a:p>
                  </a:txBody>
                  <a:tcPr/>
                </a:tc>
                <a:extLst>
                  <a:ext uri="{0D108BD9-81ED-4DB2-BD59-A6C34878D82A}">
                    <a16:rowId xmlns:a16="http://schemas.microsoft.com/office/drawing/2014/main" val="3813581354"/>
                  </a:ext>
                </a:extLst>
              </a:tr>
              <a:tr h="593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Physical Inventory (Asset Tracking)</a:t>
                      </a:r>
                      <a:endParaRPr lang="en-US" sz="1000" b="1"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171450" lvl="0" indent="-171450">
                        <a:lnSpc>
                          <a:spcPct val="115000"/>
                        </a:lnSpc>
                        <a:spcBef>
                          <a:spcPts val="0"/>
                        </a:spcBef>
                        <a:buFont typeface="Arial" panose="020B0604020202020204" pitchFamily="34" charset="0"/>
                        <a:buChar char="•"/>
                      </a:pPr>
                      <a:r>
                        <a:rPr lang="en-US" sz="1000" dirty="0">
                          <a:latin typeface="Arial" panose="020B0604020202020204" pitchFamily="34" charset="0"/>
                          <a:cs typeface="Arial" panose="020B0604020202020204" pitchFamily="34" charset="0"/>
                        </a:rPr>
                        <a:t>Vendor Solutions being evaluated</a:t>
                      </a:r>
                    </a:p>
                    <a:p>
                      <a:pPr marL="171450" lvl="0" indent="-171450">
                        <a:lnSpc>
                          <a:spcPct val="115000"/>
                        </a:lnSpc>
                        <a:spcBef>
                          <a:spcPts val="0"/>
                        </a:spcBef>
                        <a:buFont typeface="Arial" panose="020B0604020202020204" pitchFamily="34" charset="0"/>
                        <a:buChar char="•"/>
                      </a:pPr>
                      <a:r>
                        <a:rPr lang="en-US" sz="1000" b="1" dirty="0">
                          <a:latin typeface="Arial" panose="020B0604020202020204" pitchFamily="34" charset="0"/>
                          <a:cs typeface="Arial" panose="020B0604020202020204" pitchFamily="34" charset="0"/>
                        </a:rPr>
                        <a:t>Evaluate new</a:t>
                      </a:r>
                      <a:r>
                        <a:rPr lang="en-US" sz="1000" b="1" baseline="0" dirty="0">
                          <a:latin typeface="Arial" panose="020B0604020202020204" pitchFamily="34" charset="0"/>
                          <a:cs typeface="Arial" panose="020B0604020202020204" pitchFamily="34" charset="0"/>
                        </a:rPr>
                        <a:t> PeopleSoft functionality that provides integration for asset-tracking scanners directly with ctcLink</a:t>
                      </a:r>
                      <a:endParaRPr lang="en-US" sz="1000" b="1" dirty="0">
                        <a:latin typeface="Arial" panose="020B0604020202020204" pitchFamily="34" charset="0"/>
                        <a:ea typeface="Calibri" panose="020F0502020204030204" pitchFamily="34" charset="0"/>
                        <a:cs typeface="Arial" panose="020B0604020202020204" pitchFamily="34" charset="0"/>
                      </a:endParaRPr>
                    </a:p>
                  </a:txBody>
                  <a:tcPr/>
                </a:tc>
                <a:tc>
                  <a:txBody>
                    <a:bodyPr/>
                    <a:lstStyle/>
                    <a:p>
                      <a:r>
                        <a:rPr lang="en-US" sz="1100" dirty="0">
                          <a:latin typeface="Arial" panose="020B0604020202020204" pitchFamily="34" charset="0"/>
                          <a:cs typeface="Arial" panose="020B0604020202020204" pitchFamily="34" charset="0"/>
                        </a:rPr>
                        <a:t>5/21/2018</a:t>
                      </a:r>
                    </a:p>
                  </a:txBody>
                  <a:tcPr/>
                </a:tc>
                <a:tc>
                  <a:txBody>
                    <a:bodyPr/>
                    <a:lstStyle/>
                    <a:p>
                      <a:r>
                        <a:rPr lang="en-US" sz="1100" dirty="0">
                          <a:latin typeface="Arial" panose="020B0604020202020204" pitchFamily="34" charset="0"/>
                          <a:cs typeface="Arial" panose="020B0604020202020204" pitchFamily="34" charset="0"/>
                        </a:rPr>
                        <a:t>DG3 (Feb 2020)</a:t>
                      </a:r>
                    </a:p>
                  </a:txBody>
                  <a:tcPr/>
                </a:tc>
                <a:extLst>
                  <a:ext uri="{0D108BD9-81ED-4DB2-BD59-A6C34878D82A}">
                    <a16:rowId xmlns:a16="http://schemas.microsoft.com/office/drawing/2014/main" val="533492965"/>
                  </a:ext>
                </a:extLst>
              </a:tr>
            </a:tbl>
          </a:graphicData>
        </a:graphic>
      </p:graphicFrame>
    </p:spTree>
    <p:extLst>
      <p:ext uri="{BB962C8B-B14F-4D97-AF65-F5344CB8AC3E}">
        <p14:creationId xmlns:p14="http://schemas.microsoft.com/office/powerpoint/2010/main" val="346997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able 19"/>
          <p:cNvGraphicFramePr>
            <a:graphicFrameLocks noGrp="1"/>
          </p:cNvGraphicFramePr>
          <p:nvPr>
            <p:extLst/>
          </p:nvPr>
        </p:nvGraphicFramePr>
        <p:xfrm>
          <a:off x="217221" y="4485738"/>
          <a:ext cx="8752193" cy="2038015"/>
        </p:xfrm>
        <a:graphic>
          <a:graphicData uri="http://schemas.openxmlformats.org/drawingml/2006/table">
            <a:tbl>
              <a:tblPr firstRow="1" bandRow="1">
                <a:tableStyleId>{5C22544A-7EE6-4342-B048-85BDC9FD1C3A}</a:tableStyleId>
              </a:tblPr>
              <a:tblGrid>
                <a:gridCol w="8752193">
                  <a:extLst>
                    <a:ext uri="{9D8B030D-6E8A-4147-A177-3AD203B41FA5}">
                      <a16:colId xmlns:a16="http://schemas.microsoft.com/office/drawing/2014/main" val="20001"/>
                    </a:ext>
                  </a:extLst>
                </a:gridCol>
              </a:tblGrid>
              <a:tr h="336009">
                <a:tc>
                  <a:txBody>
                    <a:bodyPr/>
                    <a:lstStyle/>
                    <a:p>
                      <a:pPr marL="0" marR="0" lvl="0" indent="0" algn="ctr"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800" b="1" kern="1200" dirty="0">
                          <a:solidFill>
                            <a:schemeClr val="bg1"/>
                          </a:solidFill>
                          <a:latin typeface="Calibri"/>
                          <a:ea typeface="Times New Roman"/>
                          <a:cs typeface="Arial"/>
                        </a:rPr>
                        <a:t>Overall</a:t>
                      </a:r>
                      <a:r>
                        <a:rPr lang="en-US" sz="1800" b="1" kern="1200" baseline="0" dirty="0">
                          <a:solidFill>
                            <a:schemeClr val="bg1"/>
                          </a:solidFill>
                          <a:latin typeface="Calibri"/>
                          <a:ea typeface="Times New Roman"/>
                          <a:cs typeface="Arial"/>
                        </a:rPr>
                        <a:t> Timeline (All Deployments)</a:t>
                      </a:r>
                      <a:endParaRPr lang="en-US" sz="1800" b="1" kern="1200" dirty="0">
                        <a:solidFill>
                          <a:schemeClr val="bg1"/>
                        </a:solidFill>
                        <a:latin typeface="Calibri"/>
                        <a:ea typeface="Times New Roman"/>
                        <a:cs typeface="Arial"/>
                      </a:endParaRPr>
                    </a:p>
                  </a:txBody>
                  <a:tcPr marL="68580" marR="6858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r h="170200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kern="1200" dirty="0">
                        <a:solidFill>
                          <a:schemeClr val="dk1"/>
                        </a:solidFill>
                        <a:latin typeface="Arial" panose="020B0604020202020204" pitchFamily="34" charset="0"/>
                        <a:ea typeface="+mn-ea"/>
                        <a:cs typeface="Arial" panose="020B0604020202020204" pitchFamily="34" charset="0"/>
                      </a:endParaRPr>
                    </a:p>
                  </a:txBody>
                  <a:tcPr marL="68580" marR="0" marT="0" marB="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87784906"/>
                  </a:ext>
                </a:extLst>
              </a:tr>
            </a:tbl>
          </a:graphicData>
        </a:graphic>
      </p:graphicFrame>
      <p:pic>
        <p:nvPicPr>
          <p:cNvPr id="3" name="Picture 2"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375" y="171153"/>
            <a:ext cx="1009681" cy="232707"/>
          </a:xfrm>
          <a:prstGeom prst="rect">
            <a:avLst/>
          </a:prstGeom>
        </p:spPr>
      </p:pic>
      <p:graphicFrame>
        <p:nvGraphicFramePr>
          <p:cNvPr id="22" name="Table 21"/>
          <p:cNvGraphicFramePr>
            <a:graphicFrameLocks noGrp="1"/>
          </p:cNvGraphicFramePr>
          <p:nvPr>
            <p:extLst>
              <p:ext uri="{D42A27DB-BD31-4B8C-83A1-F6EECF244321}">
                <p14:modId xmlns:p14="http://schemas.microsoft.com/office/powerpoint/2010/main" val="284257822"/>
              </p:ext>
            </p:extLst>
          </p:nvPr>
        </p:nvGraphicFramePr>
        <p:xfrm>
          <a:off x="4886325" y="504770"/>
          <a:ext cx="4086853" cy="3941059"/>
        </p:xfrm>
        <a:graphic>
          <a:graphicData uri="http://schemas.openxmlformats.org/drawingml/2006/table">
            <a:tbl>
              <a:tblPr firstRow="1" bandRow="1">
                <a:tableStyleId>{5C22544A-7EE6-4342-B048-85BDC9FD1C3A}</a:tableStyleId>
              </a:tblPr>
              <a:tblGrid>
                <a:gridCol w="4086853">
                  <a:extLst>
                    <a:ext uri="{9D8B030D-6E8A-4147-A177-3AD203B41FA5}">
                      <a16:colId xmlns:a16="http://schemas.microsoft.com/office/drawing/2014/main" val="20001"/>
                    </a:ext>
                  </a:extLst>
                </a:gridCol>
              </a:tblGrid>
              <a:tr h="254283">
                <a:tc>
                  <a:txBody>
                    <a:bodyPr/>
                    <a:lstStyle/>
                    <a:p>
                      <a:pPr marL="0" marR="0" lvl="0" indent="0" algn="ctr" defTabSz="914400" rtl="0" eaLnBrk="1" fontAlgn="b" latinLnBrk="0" hangingPunct="1">
                        <a:lnSpc>
                          <a:spcPct val="115000"/>
                        </a:lnSpc>
                        <a:spcBef>
                          <a:spcPts val="0"/>
                        </a:spcBef>
                        <a:spcAft>
                          <a:spcPts val="0"/>
                        </a:spcAft>
                        <a:buClrTx/>
                        <a:buSzTx/>
                        <a:buFont typeface="Arial" panose="020B0604020202020204" pitchFamily="34" charset="0"/>
                        <a:buNone/>
                        <a:tabLst/>
                        <a:defRPr/>
                      </a:pPr>
                      <a:r>
                        <a:rPr lang="en-US" sz="1200" b="1" kern="1200" dirty="0">
                          <a:solidFill>
                            <a:schemeClr val="bg1"/>
                          </a:solidFill>
                          <a:latin typeface="Calibri"/>
                          <a:ea typeface="Times New Roman"/>
                          <a:cs typeface="Arial"/>
                        </a:rPr>
                        <a:t>Executive Summary</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extLst>
                  <a:ext uri="{0D108BD9-81ED-4DB2-BD59-A6C34878D82A}">
                    <a16:rowId xmlns:a16="http://schemas.microsoft.com/office/drawing/2014/main" val="10000"/>
                  </a:ext>
                </a:extLst>
              </a:tr>
              <a:tr h="3686776">
                <a:tc>
                  <a:txBody>
                    <a:bodyPr/>
                    <a:lstStyle/>
                    <a:p>
                      <a:r>
                        <a:rPr lang="en-US" sz="950" b="0" i="0" kern="1200" dirty="0">
                          <a:solidFill>
                            <a:schemeClr val="dk1"/>
                          </a:solidFill>
                          <a:effectLst/>
                          <a:latin typeface="Arial" panose="020B0604020202020204" pitchFamily="34" charset="0"/>
                          <a:ea typeface="+mn-ea"/>
                          <a:cs typeface="Arial" panose="020B0604020202020204" pitchFamily="34" charset="0"/>
                        </a:rPr>
                        <a:t>The project is tracking per schedule and under budget. Review and definition of scope for each deployment continues due</a:t>
                      </a:r>
                      <a:r>
                        <a:rPr lang="en-US" sz="950" b="0" i="0" kern="1200" baseline="0" dirty="0">
                          <a:solidFill>
                            <a:schemeClr val="dk1"/>
                          </a:solidFill>
                          <a:effectLst/>
                          <a:latin typeface="Arial" panose="020B0604020202020204" pitchFamily="34" charset="0"/>
                          <a:ea typeface="+mn-ea"/>
                          <a:cs typeface="Arial" panose="020B0604020202020204" pitchFamily="34" charset="0"/>
                        </a:rPr>
                        <a:t> to the</a:t>
                      </a:r>
                      <a:r>
                        <a:rPr lang="en-US" sz="950" b="0" i="0" kern="1200" dirty="0">
                          <a:solidFill>
                            <a:schemeClr val="dk1"/>
                          </a:solidFill>
                          <a:effectLst/>
                          <a:latin typeface="Arial" panose="020B0604020202020204" pitchFamily="34" charset="0"/>
                          <a:ea typeface="+mn-ea"/>
                          <a:cs typeface="Arial" panose="020B0604020202020204" pitchFamily="34" charset="0"/>
                        </a:rPr>
                        <a:t> rework of key solutions. Each Deployment</a:t>
                      </a:r>
                      <a:r>
                        <a:rPr lang="en-US" sz="950" b="0" i="0" kern="1200" baseline="0" dirty="0">
                          <a:solidFill>
                            <a:schemeClr val="dk1"/>
                          </a:solidFill>
                          <a:effectLst/>
                          <a:latin typeface="Arial" panose="020B0604020202020204" pitchFamily="34" charset="0"/>
                          <a:ea typeface="+mn-ea"/>
                          <a:cs typeface="Arial" panose="020B0604020202020204" pitchFamily="34" charset="0"/>
                        </a:rPr>
                        <a:t> Group (DG) is now engaged in the project at some level. </a:t>
                      </a:r>
                    </a:p>
                    <a:p>
                      <a:pPr marL="171450" indent="-171450">
                        <a:buFont typeface="Arial" panose="020B0604020202020204" pitchFamily="34" charset="0"/>
                        <a:buChar char="•"/>
                      </a:pPr>
                      <a:r>
                        <a:rPr lang="en-US" sz="950" b="0" i="0" kern="1200" baseline="0" dirty="0">
                          <a:solidFill>
                            <a:schemeClr val="dk1"/>
                          </a:solidFill>
                          <a:effectLst/>
                          <a:latin typeface="Arial" panose="020B0604020202020204" pitchFamily="34" charset="0"/>
                          <a:ea typeface="+mn-ea"/>
                          <a:cs typeface="Arial" panose="020B0604020202020204" pitchFamily="34" charset="0"/>
                        </a:rPr>
                        <a:t>DG</a:t>
                      </a:r>
                      <a:r>
                        <a:rPr lang="en-US" sz="950" b="0" i="0" kern="1200" dirty="0">
                          <a:solidFill>
                            <a:schemeClr val="dk1"/>
                          </a:solidFill>
                          <a:effectLst/>
                          <a:latin typeface="Arial" panose="020B0604020202020204" pitchFamily="34" charset="0"/>
                          <a:ea typeface="+mn-ea"/>
                          <a:cs typeface="Arial" panose="020B0604020202020204" pitchFamily="34" charset="0"/>
                        </a:rPr>
                        <a:t>2 is in the Construct Phase</a:t>
                      </a:r>
                      <a:r>
                        <a:rPr lang="en-US" sz="950" b="0" i="0" kern="1200" baseline="0" dirty="0">
                          <a:solidFill>
                            <a:schemeClr val="dk1"/>
                          </a:solidFill>
                          <a:effectLst/>
                          <a:latin typeface="Arial" panose="020B0604020202020204" pitchFamily="34" charset="0"/>
                          <a:ea typeface="+mn-ea"/>
                          <a:cs typeface="Arial" panose="020B0604020202020204" pitchFamily="34" charset="0"/>
                        </a:rPr>
                        <a:t> and the ctcLink project team is performing DG2 System Integration Testing (SIT) and conversions. Conversations are underway to set go-live dates.</a:t>
                      </a:r>
                    </a:p>
                    <a:p>
                      <a:pPr marL="171450" indent="-171450">
                        <a:buFont typeface="Arial" panose="020B0604020202020204" pitchFamily="34" charset="0"/>
                        <a:buChar char="•"/>
                      </a:pPr>
                      <a:r>
                        <a:rPr lang="en-US" sz="950" b="0" i="0" kern="1200" dirty="0">
                          <a:solidFill>
                            <a:schemeClr val="dk1"/>
                          </a:solidFill>
                          <a:effectLst/>
                          <a:latin typeface="Arial" panose="020B0604020202020204" pitchFamily="34" charset="0"/>
                          <a:ea typeface="+mn-ea"/>
                          <a:cs typeface="Arial" panose="020B0604020202020204" pitchFamily="34" charset="0"/>
                        </a:rPr>
                        <a:t>DG3 is</a:t>
                      </a:r>
                      <a:r>
                        <a:rPr lang="en-US" sz="950" b="0" i="0" kern="1200" baseline="0" dirty="0">
                          <a:solidFill>
                            <a:schemeClr val="dk1"/>
                          </a:solidFill>
                          <a:effectLst/>
                          <a:latin typeface="Arial" panose="020B0604020202020204" pitchFamily="34" charset="0"/>
                          <a:ea typeface="+mn-ea"/>
                          <a:cs typeface="Arial" panose="020B0604020202020204" pitchFamily="34" charset="0"/>
                        </a:rPr>
                        <a:t> </a:t>
                      </a:r>
                      <a:r>
                        <a:rPr lang="en-US" sz="950" b="0" i="0" kern="1200" dirty="0">
                          <a:solidFill>
                            <a:schemeClr val="dk1"/>
                          </a:solidFill>
                          <a:effectLst/>
                          <a:latin typeface="Arial" panose="020B0604020202020204" pitchFamily="34" charset="0"/>
                          <a:ea typeface="+mn-ea"/>
                          <a:cs typeface="Arial" panose="020B0604020202020204" pitchFamily="34" charset="0"/>
                        </a:rPr>
                        <a:t>in the Structure Phase, focused on Business Process Fit/Gap sessions (BPFG) through May.</a:t>
                      </a:r>
                      <a:r>
                        <a:rPr lang="en-US" sz="950" b="0" i="0" kern="1200" baseline="0" dirty="0">
                          <a:solidFill>
                            <a:schemeClr val="dk1"/>
                          </a:solidFill>
                          <a:effectLst/>
                          <a:latin typeface="Arial" panose="020B0604020202020204" pitchFamily="34" charset="0"/>
                          <a:ea typeface="+mn-ea"/>
                          <a:cs typeface="Arial" panose="020B0604020202020204" pitchFamily="34" charset="0"/>
                        </a:rPr>
                        <a:t> </a:t>
                      </a:r>
                    </a:p>
                    <a:p>
                      <a:pPr marL="171450" indent="-171450">
                        <a:buFont typeface="Arial" panose="020B0604020202020204" pitchFamily="34" charset="0"/>
                        <a:buChar char="•"/>
                      </a:pPr>
                      <a:r>
                        <a:rPr lang="en-US" sz="950" b="0" i="0" kern="1200" dirty="0">
                          <a:solidFill>
                            <a:schemeClr val="dk1"/>
                          </a:solidFill>
                          <a:effectLst/>
                          <a:latin typeface="Arial" panose="020B0604020202020204" pitchFamily="34" charset="0"/>
                          <a:ea typeface="+mn-ea"/>
                          <a:cs typeface="Arial" panose="020B0604020202020204" pitchFamily="34" charset="0"/>
                        </a:rPr>
                        <a:t>DG4 is in the Initiation Phase, with most colleges nearing the halfway mark on deliverables. </a:t>
                      </a:r>
                    </a:p>
                    <a:p>
                      <a:pPr marL="171450" indent="-171450">
                        <a:buFont typeface="Arial" panose="020B0604020202020204" pitchFamily="34" charset="0"/>
                        <a:buChar char="•"/>
                      </a:pPr>
                      <a:r>
                        <a:rPr lang="en-US" sz="950" b="0" i="0" kern="1200" dirty="0">
                          <a:solidFill>
                            <a:schemeClr val="dk1"/>
                          </a:solidFill>
                          <a:effectLst/>
                          <a:latin typeface="Arial" panose="020B0604020202020204" pitchFamily="34" charset="0"/>
                          <a:ea typeface="+mn-ea"/>
                          <a:cs typeface="Arial" panose="020B0604020202020204" pitchFamily="34" charset="0"/>
                        </a:rPr>
                        <a:t>DG</a:t>
                      </a:r>
                      <a:r>
                        <a:rPr lang="en-US" sz="950" b="0" i="0" kern="1200" baseline="0" dirty="0">
                          <a:solidFill>
                            <a:schemeClr val="dk1"/>
                          </a:solidFill>
                          <a:effectLst/>
                          <a:latin typeface="Arial" panose="020B0604020202020204" pitchFamily="34" charset="0"/>
                          <a:ea typeface="+mn-ea"/>
                          <a:cs typeface="Arial" panose="020B0604020202020204" pitchFamily="34" charset="0"/>
                        </a:rPr>
                        <a:t>5 colleges have begun Initiation Phase and are learning the public status reporting process. DG5’s first report is included in this status update. </a:t>
                      </a:r>
                    </a:p>
                    <a:p>
                      <a:pPr marL="171450" indent="-171450">
                        <a:buFont typeface="Arial" panose="020B0604020202020204" pitchFamily="34" charset="0"/>
                        <a:buChar char="•"/>
                      </a:pPr>
                      <a:r>
                        <a:rPr lang="en-US" sz="950" b="0" i="0" kern="1200" baseline="0" dirty="0">
                          <a:solidFill>
                            <a:schemeClr val="dk1"/>
                          </a:solidFill>
                          <a:effectLst/>
                          <a:latin typeface="Arial" panose="020B0604020202020204" pitchFamily="34" charset="0"/>
                          <a:ea typeface="+mn-ea"/>
                          <a:cs typeface="Arial" panose="020B0604020202020204" pitchFamily="34" charset="0"/>
                        </a:rPr>
                        <a:t>DG6 will soon begin initiation phase and reporting process.</a:t>
                      </a:r>
                    </a:p>
                    <a:p>
                      <a:pPr marL="0" indent="0">
                        <a:buFont typeface="Arial" panose="020B0604020202020204" pitchFamily="34" charset="0"/>
                        <a:buNone/>
                      </a:pPr>
                      <a:endParaRPr lang="en-US" sz="950" b="0" i="0" kern="1200" baseline="0" dirty="0">
                        <a:solidFill>
                          <a:schemeClr val="dk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950" b="0" i="0" kern="1200" baseline="0" dirty="0">
                          <a:solidFill>
                            <a:schemeClr val="dk1"/>
                          </a:solidFill>
                          <a:effectLst/>
                          <a:latin typeface="Arial" panose="020B0604020202020204" pitchFamily="34" charset="0"/>
                          <a:ea typeface="+mn-ea"/>
                          <a:cs typeface="Arial" panose="020B0604020202020204" pitchFamily="34" charset="0"/>
                        </a:rPr>
                        <a:t>The spring 2019 Project Managers Summit will be held at Wenatchee Valley College, with May 6-7 focused on overall Implementation Phase activities for all colleges and May 8 focused on the Initiation Phase for DG5 and DG6.</a:t>
                      </a:r>
                    </a:p>
                    <a:p>
                      <a:pPr marL="0" indent="0">
                        <a:buFont typeface="Arial" panose="020B0604020202020204" pitchFamily="34" charset="0"/>
                        <a:buNone/>
                      </a:pPr>
                      <a:br>
                        <a:rPr lang="en-US" sz="950" b="0" i="0" kern="1200" baseline="0" dirty="0">
                          <a:solidFill>
                            <a:schemeClr val="dk1"/>
                          </a:solidFill>
                          <a:effectLst/>
                          <a:latin typeface="Arial" panose="020B0604020202020204" pitchFamily="34" charset="0"/>
                          <a:ea typeface="+mn-ea"/>
                          <a:cs typeface="Arial" panose="020B0604020202020204" pitchFamily="34" charset="0"/>
                        </a:rPr>
                      </a:br>
                      <a:r>
                        <a:rPr lang="en-US" sz="950" b="0" i="0" kern="1200" dirty="0">
                          <a:solidFill>
                            <a:schemeClr val="dk1"/>
                          </a:solidFill>
                          <a:effectLst/>
                          <a:latin typeface="Arial" panose="020B0604020202020204" pitchFamily="34" charset="0"/>
                          <a:ea typeface="+mn-ea"/>
                          <a:cs typeface="Arial" panose="020B0604020202020204" pitchFamily="34" charset="0"/>
                        </a:rPr>
                        <a:t>Contract negotiations are underway for a new Continuing Education solution</a:t>
                      </a:r>
                      <a:r>
                        <a:rPr lang="en-US" sz="950" b="0" i="0" kern="1200" baseline="0" dirty="0">
                          <a:solidFill>
                            <a:schemeClr val="dk1"/>
                          </a:solidFill>
                          <a:effectLst/>
                          <a:latin typeface="Arial" panose="020B0604020202020204" pitchFamily="34" charset="0"/>
                          <a:ea typeface="+mn-ea"/>
                          <a:cs typeface="Arial" panose="020B0604020202020204" pitchFamily="34" charset="0"/>
                        </a:rPr>
                        <a:t>. The</a:t>
                      </a:r>
                      <a:r>
                        <a:rPr lang="en-US" sz="950" b="0" i="0" kern="1200" dirty="0">
                          <a:solidFill>
                            <a:schemeClr val="dk1"/>
                          </a:solidFill>
                          <a:effectLst/>
                          <a:latin typeface="Arial" panose="020B0604020202020204" pitchFamily="34" charset="0"/>
                          <a:ea typeface="+mn-ea"/>
                          <a:cs typeface="Arial" panose="020B0604020202020204" pitchFamily="34" charset="0"/>
                        </a:rPr>
                        <a:t> Online Admissions Application (OAA) work group is actively pursuing an OAA replacement. The Budget Planning Tool work group is reviewing and finalizing business and technical requirements.</a:t>
                      </a:r>
                      <a:endParaRPr lang="en-US" sz="950" dirty="0">
                        <a:effectLst/>
                        <a:latin typeface="Arial" panose="020B0604020202020204" pitchFamily="34" charset="0"/>
                        <a:ea typeface="Calibri" panose="020F0502020204030204" pitchFamily="34" charset="0"/>
                        <a:cs typeface="Arial" panose="020B0604020202020204" pitchFamily="34" charset="0"/>
                      </a:endParaRPr>
                    </a:p>
                  </a:txBody>
                  <a:tcPr marL="6858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987784906"/>
                  </a:ext>
                </a:extLst>
              </a:tr>
            </a:tbl>
          </a:graphicData>
        </a:graphic>
      </p:graphicFrame>
      <p:sp>
        <p:nvSpPr>
          <p:cNvPr id="28" name="TextBox 27"/>
          <p:cNvSpPr txBox="1"/>
          <p:nvPr/>
        </p:nvSpPr>
        <p:spPr>
          <a:xfrm>
            <a:off x="217221" y="67343"/>
            <a:ext cx="8759952" cy="410882"/>
          </a:xfrm>
          <a:prstGeom prst="rect">
            <a:avLst/>
          </a:prstGeom>
          <a:solidFill>
            <a:srgbClr val="0071CE"/>
          </a:solidFill>
        </p:spPr>
        <p:txBody>
          <a:bodyPr wrap="square" rtlCol="0">
            <a:spAutoFit/>
          </a:bodyPr>
          <a:lstStyle/>
          <a:p>
            <a:pPr marL="0" marR="0" lvl="0" indent="0" algn="ctr" defTabSz="457200" rtl="0" eaLnBrk="1" fontAlgn="b" latinLnBrk="0" hangingPunct="1">
              <a:lnSpc>
                <a:spcPct val="115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a:ea typeface="+mn-ea"/>
                <a:cs typeface="Arial" panose="020B0604020202020204" pitchFamily="34" charset="0"/>
              </a:rPr>
              <a:t>	Project Status – April 1 to 12, 2019 </a:t>
            </a:r>
            <a:r>
              <a:rPr kumimoji="0" lang="en-US" sz="900" b="1" i="0" u="none" strike="noStrike" kern="1200" cap="none" spc="0" normalizeH="0" baseline="0" noProof="0" dirty="0">
                <a:ln>
                  <a:noFill/>
                </a:ln>
                <a:solidFill>
                  <a:prstClr val="white"/>
                </a:solidFill>
                <a:effectLst/>
                <a:uLnTx/>
                <a:uFillTx/>
                <a:latin typeface="Calibri"/>
                <a:ea typeface="Calibri"/>
                <a:cs typeface="Times New Roman"/>
              </a:rPr>
              <a:t>	</a:t>
            </a:r>
          </a:p>
        </p:txBody>
      </p:sp>
      <p:pic>
        <p:nvPicPr>
          <p:cNvPr id="30" name="Picture 29" descr="ctcLink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574" y="182265"/>
            <a:ext cx="913251" cy="210482"/>
          </a:xfrm>
          <a:prstGeom prst="rect">
            <a:avLst/>
          </a:prstGeom>
        </p:spPr>
      </p:pic>
      <p:sp>
        <p:nvSpPr>
          <p:cNvPr id="6" name="Slide Number Placeholder 5"/>
          <p:cNvSpPr>
            <a:spLocks noGrp="1"/>
          </p:cNvSpPr>
          <p:nvPr>
            <p:ph type="sldNum" sz="quarter" idx="12"/>
          </p:nvPr>
        </p:nvSpPr>
        <p:spPr>
          <a:xfrm>
            <a:off x="8479307" y="6619334"/>
            <a:ext cx="502919" cy="165416"/>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13" name="Picture 12">
            <a:extLst>
              <a:ext uri="{FF2B5EF4-FFF2-40B4-BE49-F238E27FC236}">
                <a16:creationId xmlns:a16="http://schemas.microsoft.com/office/drawing/2014/main" id="{E7D9E921-FF7C-4CD2-93D4-D994F2CE3FA1}"/>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752272" y="6525859"/>
            <a:ext cx="5495925" cy="304800"/>
          </a:xfrm>
          <a:prstGeom prst="rect">
            <a:avLst/>
          </a:prstGeom>
        </p:spPr>
      </p:pic>
      <p:graphicFrame>
        <p:nvGraphicFramePr>
          <p:cNvPr id="18" name="Table 17">
            <a:extLst>
              <a:ext uri="{FF2B5EF4-FFF2-40B4-BE49-F238E27FC236}">
                <a16:creationId xmlns:a16="http://schemas.microsoft.com/office/drawing/2014/main" id="{B52D3497-9D87-4471-B5D1-8BD00DA9B184}"/>
              </a:ext>
            </a:extLst>
          </p:cNvPr>
          <p:cNvGraphicFramePr>
            <a:graphicFrameLocks noGrp="1"/>
          </p:cNvGraphicFramePr>
          <p:nvPr>
            <p:extLst/>
          </p:nvPr>
        </p:nvGraphicFramePr>
        <p:xfrm>
          <a:off x="217221" y="504763"/>
          <a:ext cx="4610099" cy="2350462"/>
        </p:xfrm>
        <a:graphic>
          <a:graphicData uri="http://schemas.openxmlformats.org/drawingml/2006/table">
            <a:tbl>
              <a:tblPr firstRow="1" firstCol="1" bandRow="1">
                <a:tableStyleId>{7DF18680-E054-41AD-8BC1-D1AEF772440D}</a:tableStyleId>
              </a:tblPr>
              <a:tblGrid>
                <a:gridCol w="565450">
                  <a:extLst>
                    <a:ext uri="{9D8B030D-6E8A-4147-A177-3AD203B41FA5}">
                      <a16:colId xmlns:a16="http://schemas.microsoft.com/office/drawing/2014/main" val="4256378281"/>
                    </a:ext>
                  </a:extLst>
                </a:gridCol>
                <a:gridCol w="413108">
                  <a:extLst>
                    <a:ext uri="{9D8B030D-6E8A-4147-A177-3AD203B41FA5}">
                      <a16:colId xmlns:a16="http://schemas.microsoft.com/office/drawing/2014/main" val="2738277735"/>
                    </a:ext>
                  </a:extLst>
                </a:gridCol>
                <a:gridCol w="3631541">
                  <a:extLst>
                    <a:ext uri="{9D8B030D-6E8A-4147-A177-3AD203B41FA5}">
                      <a16:colId xmlns:a16="http://schemas.microsoft.com/office/drawing/2014/main" val="3563296345"/>
                    </a:ext>
                  </a:extLst>
                </a:gridCol>
              </a:tblGrid>
              <a:tr h="257292">
                <a:tc gridSpan="3">
                  <a:txBody>
                    <a:bodyPr/>
                    <a:lstStyle/>
                    <a:p>
                      <a:pPr algn="l" fontAlgn="b"/>
                      <a:r>
                        <a:rPr lang="en-US" sz="1200" b="1" i="0" u="none" strike="noStrike" dirty="0">
                          <a:solidFill>
                            <a:schemeClr val="bg1"/>
                          </a:solidFill>
                          <a:effectLst/>
                          <a:latin typeface="Calibri" panose="020F0502020204030204" pitchFamily="34" charset="0"/>
                        </a:rPr>
                        <a:t>Overall Project </a:t>
                      </a:r>
                      <a:r>
                        <a:rPr lang="en-US" sz="1200" b="1" i="0" u="none" strike="noStrike" baseline="0" dirty="0">
                          <a:solidFill>
                            <a:schemeClr val="bg1"/>
                          </a:solidFill>
                          <a:effectLst/>
                          <a:latin typeface="Calibri" panose="020F0502020204030204" pitchFamily="34" charset="0"/>
                        </a:rPr>
                        <a:t>Status Summary</a:t>
                      </a:r>
                      <a:endParaRPr lang="en-US" sz="1200" b="1" i="0" u="none" strike="noStrike" dirty="0">
                        <a:solidFill>
                          <a:srgbClr val="FFFF00"/>
                        </a:solidFill>
                        <a:effectLst/>
                        <a:latin typeface="Calibri" panose="020F050202020403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1CE"/>
                    </a:solidFill>
                  </a:tcPr>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62702"/>
                  </a:ext>
                </a:extLst>
              </a:tr>
              <a:tr h="197471">
                <a:tc>
                  <a:txBody>
                    <a:bodyPr/>
                    <a:lstStyle/>
                    <a:p>
                      <a:pPr algn="ctr" fontAlgn="b"/>
                      <a:r>
                        <a:rPr lang="en-US" sz="800" b="1" i="0" u="none" strike="noStrike" dirty="0">
                          <a:solidFill>
                            <a:srgbClr val="000000"/>
                          </a:solidFill>
                          <a:effectLst/>
                          <a:latin typeface="Arial" panose="020B0604020202020204" pitchFamily="34" charset="0"/>
                          <a:cs typeface="Arial" panose="020B0604020202020204" pitchFamily="34" charset="0"/>
                        </a:rPr>
                        <a:t>Category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algn="ctr" fontAlgn="b"/>
                      <a:r>
                        <a:rPr lang="en-US" sz="800" b="1" u="none" strike="noStrike" dirty="0">
                          <a:effectLst/>
                          <a:latin typeface="Arial" panose="020B0604020202020204" pitchFamily="34" charset="0"/>
                          <a:cs typeface="Arial" panose="020B0604020202020204" pitchFamily="34" charset="0"/>
                        </a:rPr>
                        <a:t>Status</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indent="60325" algn="l" fontAlgn="b"/>
                      <a:r>
                        <a:rPr lang="en-US" sz="800" b="1" u="none" strike="noStrike" dirty="0">
                          <a:effectLst/>
                          <a:latin typeface="Arial" panose="020B0604020202020204" pitchFamily="34" charset="0"/>
                          <a:cs typeface="Arial" panose="020B0604020202020204" pitchFamily="34" charset="0"/>
                        </a:rPr>
                        <a:t>Comments</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029073"/>
                  </a:ext>
                </a:extLst>
              </a:tr>
              <a:tr h="454464">
                <a:tc>
                  <a:txBody>
                    <a:bodyPr/>
                    <a:lstStyle/>
                    <a:p>
                      <a:pPr algn="ctr" fontAlgn="b"/>
                      <a:r>
                        <a:rPr lang="en-US" sz="900" u="none" strike="noStrike" dirty="0">
                          <a:solidFill>
                            <a:schemeClr val="tx1"/>
                          </a:solidFill>
                          <a:effectLst/>
                          <a:latin typeface="Arial" panose="020B0604020202020204" pitchFamily="34" charset="0"/>
                          <a:cs typeface="Arial" panose="020B0604020202020204" pitchFamily="34" charset="0"/>
                        </a:rPr>
                        <a:t>Overall</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fontAlgn="ctr"/>
                      <a:r>
                        <a:rPr lang="en-US" sz="900" b="1" i="0" u="none" strike="noStrike" dirty="0">
                          <a:solidFill>
                            <a:schemeClr val="tx1"/>
                          </a:solidFill>
                          <a:effectLst/>
                          <a:latin typeface="Arial" panose="020B0604020202020204" pitchFamily="34" charset="0"/>
                          <a:cs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Program is on track, per timeline, scope and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DG2 Training content</a:t>
                      </a:r>
                      <a:r>
                        <a:rPr lang="en-US" sz="900" baseline="0" dirty="0">
                          <a:latin typeface="Arial" panose="020B0604020202020204" pitchFamily="34" charset="0"/>
                          <a:cs typeface="Arial" panose="020B0604020202020204" pitchFamily="34" charset="0"/>
                        </a:rPr>
                        <a:t> development and UAT framework making good progress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Security Mapping activities impacting UAT</a:t>
                      </a:r>
                      <a:endParaRPr lang="en-US" sz="900" dirty="0">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3624436"/>
                  </a:ext>
                </a:extLst>
              </a:tr>
              <a:tr h="454232">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Schedule</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Arial" panose="020B0604020202020204" pitchFamily="34" charset="0"/>
                          <a:cs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Monitoring scope and timing of Budgeting Tool, Continuing Education, Online Admissions Application, Physical Assets and OBIA implementations </a:t>
                      </a: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0709132"/>
                  </a:ext>
                </a:extLst>
              </a:tr>
              <a:tr h="453225">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Scope</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a:solidFill>
                            <a:schemeClr val="tx1"/>
                          </a:solidFill>
                          <a:effectLst/>
                          <a:latin typeface="Arial" panose="020B0604020202020204" pitchFamily="34" charset="0"/>
                          <a:cs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Requirements Traceability Matrix (RTM) needs to be updated</a:t>
                      </a:r>
                      <a:r>
                        <a:rPr lang="en-US" sz="900" baseline="0" dirty="0">
                          <a:latin typeface="Arial" panose="020B0604020202020204" pitchFamily="34" charset="0"/>
                          <a:cs typeface="Arial" panose="020B0604020202020204" pitchFamily="34" charset="0"/>
                        </a:rPr>
                        <a:t> to validate original RFP requirements have been implemented, tested, and end users trained on the processes and functionality</a:t>
                      </a:r>
                      <a:endParaRPr lang="en-US" sz="900" dirty="0">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8542918"/>
                  </a:ext>
                </a:extLst>
              </a:tr>
              <a:tr h="430077">
                <a:tc>
                  <a:txBody>
                    <a:bodyPr/>
                    <a:lstStyle/>
                    <a:p>
                      <a:pPr algn="ctr" fontAlgn="b"/>
                      <a:r>
                        <a:rPr lang="en-US" sz="900" b="1" i="0" u="none" strike="noStrike" dirty="0">
                          <a:solidFill>
                            <a:schemeClr val="tx1"/>
                          </a:solidFill>
                          <a:effectLst/>
                          <a:latin typeface="Arial" panose="020B0604020202020204" pitchFamily="34" charset="0"/>
                          <a:cs typeface="Arial" panose="020B0604020202020204" pitchFamily="34" charset="0"/>
                        </a:rPr>
                        <a:t>Budget</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fontAlgn="ctr"/>
                      <a:r>
                        <a:rPr lang="en-US" sz="900" b="1" i="0" u="none" strike="noStrike" dirty="0">
                          <a:solidFill>
                            <a:schemeClr val="bg1"/>
                          </a:solidFill>
                          <a:effectLst/>
                          <a:latin typeface="Arial" panose="020B0604020202020204" pitchFamily="34" charset="0"/>
                          <a:cs typeface="Arial" panose="020B0604020202020204" pitchFamily="34" charset="0"/>
                        </a:rPr>
                        <a:t>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Currently tracking under budget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New Technology Plan approved as well as Stage Gate</a:t>
                      </a:r>
                      <a:r>
                        <a:rPr lang="en-US" sz="900" baseline="0" dirty="0">
                          <a:latin typeface="Arial" panose="020B0604020202020204" pitchFamily="34" charset="0"/>
                          <a:cs typeface="Arial" panose="020B0604020202020204" pitchFamily="34" charset="0"/>
                        </a:rPr>
                        <a:t> #3 for OFM/OCIO Technology Pool funding</a:t>
                      </a:r>
                      <a:endParaRPr lang="en-US" sz="900" dirty="0">
                        <a:latin typeface="Arial" panose="020B0604020202020204" pitchFamily="34" charset="0"/>
                        <a:cs typeface="Arial" panose="020B060402020202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60607611"/>
                  </a:ext>
                </a:extLst>
              </a:tr>
            </a:tbl>
          </a:graphicData>
        </a:graphic>
      </p:graphicFrame>
      <p:sp>
        <p:nvSpPr>
          <p:cNvPr id="14" name="TextBox 18">
            <a:extLst>
              <a:ext uri="{FF2B5EF4-FFF2-40B4-BE49-F238E27FC236}">
                <a16:creationId xmlns:a16="http://schemas.microsoft.com/office/drawing/2014/main" id="{57553D03-A2F2-4B21-9EE5-4C9E2B97A38C}"/>
              </a:ext>
            </a:extLst>
          </p:cNvPr>
          <p:cNvSpPr txBox="1"/>
          <p:nvPr/>
        </p:nvSpPr>
        <p:spPr>
          <a:xfrm>
            <a:off x="3759213" y="3907443"/>
            <a:ext cx="919028" cy="369332"/>
          </a:xfrm>
          <a:prstGeom prst="rect">
            <a:avLst/>
          </a:prstGeom>
          <a:solidFill>
            <a:schemeClr val="tx1"/>
          </a:solid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a:ea typeface="+mn-ea"/>
                <a:cs typeface="+mn-cs"/>
              </a:rPr>
              <a:t>Christy</a:t>
            </a:r>
          </a:p>
        </p:txBody>
      </p:sp>
      <p:pic>
        <p:nvPicPr>
          <p:cNvPr id="2" name="Picture 1">
            <a:extLst>
              <a:ext uri="{FF2B5EF4-FFF2-40B4-BE49-F238E27FC236}">
                <a16:creationId xmlns:a16="http://schemas.microsoft.com/office/drawing/2014/main" id="{5DB8DA9A-DC17-4138-BA7F-DC6149A90E55}"/>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252511" y="4785076"/>
            <a:ext cx="8681612" cy="1801539"/>
          </a:xfrm>
          <a:prstGeom prst="rect">
            <a:avLst/>
          </a:prstGeom>
        </p:spPr>
      </p:pic>
      <p:graphicFrame>
        <p:nvGraphicFramePr>
          <p:cNvPr id="17" name="Table 16">
            <a:extLst>
              <a:ext uri="{FF2B5EF4-FFF2-40B4-BE49-F238E27FC236}">
                <a16:creationId xmlns:a16="http://schemas.microsoft.com/office/drawing/2014/main" id="{3E66F538-FAFC-4B24-885A-020F299C640F}"/>
              </a:ext>
            </a:extLst>
          </p:cNvPr>
          <p:cNvGraphicFramePr>
            <a:graphicFrameLocks noGrp="1"/>
          </p:cNvGraphicFramePr>
          <p:nvPr>
            <p:extLst>
              <p:ext uri="{D42A27DB-BD31-4B8C-83A1-F6EECF244321}">
                <p14:modId xmlns:p14="http://schemas.microsoft.com/office/powerpoint/2010/main" val="3665209813"/>
              </p:ext>
            </p:extLst>
          </p:nvPr>
        </p:nvGraphicFramePr>
        <p:xfrm>
          <a:off x="217222" y="2897768"/>
          <a:ext cx="4610098" cy="1544273"/>
        </p:xfrm>
        <a:graphic>
          <a:graphicData uri="http://schemas.openxmlformats.org/drawingml/2006/table">
            <a:tbl>
              <a:tblPr firstRow="1" firstCol="1" bandRow="1">
                <a:tableStyleId>{7DF18680-E054-41AD-8BC1-D1AEF772440D}</a:tableStyleId>
              </a:tblPr>
              <a:tblGrid>
                <a:gridCol w="564389">
                  <a:extLst>
                    <a:ext uri="{9D8B030D-6E8A-4147-A177-3AD203B41FA5}">
                      <a16:colId xmlns:a16="http://schemas.microsoft.com/office/drawing/2014/main" val="4256378281"/>
                    </a:ext>
                  </a:extLst>
                </a:gridCol>
                <a:gridCol w="412333">
                  <a:extLst>
                    <a:ext uri="{9D8B030D-6E8A-4147-A177-3AD203B41FA5}">
                      <a16:colId xmlns:a16="http://schemas.microsoft.com/office/drawing/2014/main" val="2738277735"/>
                    </a:ext>
                  </a:extLst>
                </a:gridCol>
                <a:gridCol w="3633376">
                  <a:extLst>
                    <a:ext uri="{9D8B030D-6E8A-4147-A177-3AD203B41FA5}">
                      <a16:colId xmlns:a16="http://schemas.microsoft.com/office/drawing/2014/main" val="3563296345"/>
                    </a:ext>
                  </a:extLst>
                </a:gridCol>
              </a:tblGrid>
              <a:tr h="187972">
                <a:tc gridSpan="3">
                  <a:txBody>
                    <a:bodyPr/>
                    <a:lstStyle/>
                    <a:p>
                      <a:pPr algn="l" fontAlgn="b"/>
                      <a:r>
                        <a:rPr lang="en-US" sz="1200" b="1" i="0" u="none" strike="noStrike" dirty="0">
                          <a:solidFill>
                            <a:schemeClr val="bg1"/>
                          </a:solidFill>
                          <a:effectLst/>
                          <a:latin typeface="Calibri" panose="020F0502020204030204" pitchFamily="34" charset="0"/>
                        </a:rPr>
                        <a:t>Overall</a:t>
                      </a:r>
                      <a:r>
                        <a:rPr lang="en-US" sz="1200" b="1" i="0" u="none" strike="noStrike" baseline="0" dirty="0">
                          <a:solidFill>
                            <a:schemeClr val="bg1"/>
                          </a:solidFill>
                          <a:effectLst/>
                          <a:latin typeface="Calibri" panose="020F0502020204030204" pitchFamily="34" charset="0"/>
                        </a:rPr>
                        <a:t> Status Summary per Deployment Group </a:t>
                      </a:r>
                      <a:endParaRPr lang="en-US" sz="1200" b="1" i="0" u="none" strike="noStrike" dirty="0">
                        <a:solidFill>
                          <a:srgbClr val="FFFF00"/>
                        </a:solidFill>
                        <a:effectLst/>
                        <a:latin typeface="Calibri" panose="020F0502020204030204" pitchFamily="34" charset="0"/>
                      </a:endParaRPr>
                    </a:p>
                  </a:txBody>
                  <a:tcPr marL="45720"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0071CE"/>
                    </a:solidFill>
                  </a:tcPr>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hMerge="1">
                  <a:txBody>
                    <a:bodyPr/>
                    <a:lstStyle/>
                    <a:p>
                      <a:pPr algn="ctr" fontAlgn="b"/>
                      <a:endParaRPr lang="en-US" sz="900" b="1"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7362702"/>
                  </a:ext>
                </a:extLst>
              </a:tr>
              <a:tr h="128417">
                <a:tc>
                  <a:txBody>
                    <a:bodyPr/>
                    <a:lstStyle/>
                    <a:p>
                      <a:pPr algn="ctr" fontAlgn="b"/>
                      <a:r>
                        <a:rPr lang="en-US" sz="800" b="1" i="0" u="none" strike="noStrike" dirty="0">
                          <a:solidFill>
                            <a:srgbClr val="000000"/>
                          </a:solidFill>
                          <a:effectLst/>
                          <a:latin typeface="Arial" panose="020B0604020202020204" pitchFamily="34" charset="0"/>
                          <a:cs typeface="Arial" panose="020B0604020202020204" pitchFamily="34" charset="0"/>
                        </a:rPr>
                        <a:t>DG#</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algn="ctr" fontAlgn="b"/>
                      <a:r>
                        <a:rPr lang="en-US" sz="800" b="1" u="none" strike="noStrike" dirty="0">
                          <a:effectLst/>
                          <a:latin typeface="Arial" panose="020B0604020202020204" pitchFamily="34" charset="0"/>
                          <a:cs typeface="Arial" panose="020B0604020202020204" pitchFamily="34" charset="0"/>
                        </a:rPr>
                        <a:t>Status</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indent="60325" algn="l" fontAlgn="b"/>
                      <a:r>
                        <a:rPr lang="en-US" sz="800" b="1" u="none" strike="noStrike" dirty="0">
                          <a:effectLst/>
                          <a:latin typeface="Arial" panose="020B0604020202020204" pitchFamily="34" charset="0"/>
                          <a:cs typeface="Arial" panose="020B0604020202020204" pitchFamily="34" charset="0"/>
                        </a:rPr>
                        <a:t>Comments</a:t>
                      </a:r>
                      <a:endParaRPr lang="en-US" sz="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7029073"/>
                  </a:ext>
                </a:extLst>
              </a:tr>
              <a:tr h="321303">
                <a:tc>
                  <a:txBody>
                    <a:bodyPr/>
                    <a:lstStyle/>
                    <a:p>
                      <a:pPr algn="ctr" fontAlgn="b"/>
                      <a:r>
                        <a:rPr lang="en-US" sz="900" u="none" strike="noStrike" dirty="0">
                          <a:solidFill>
                            <a:schemeClr val="tx1"/>
                          </a:solidFill>
                          <a:effectLst/>
                          <a:latin typeface="Arial" panose="020B0604020202020204" pitchFamily="34" charset="0"/>
                          <a:cs typeface="Arial" panose="020B0604020202020204" pitchFamily="34" charset="0"/>
                        </a:rPr>
                        <a:t>DG2</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fontAlgn="ctr"/>
                      <a:r>
                        <a:rPr lang="en-US" sz="900" b="1" i="0" u="none" strike="noStrike" dirty="0">
                          <a:solidFill>
                            <a:schemeClr val="tx1"/>
                          </a:solidFill>
                          <a:effectLst/>
                          <a:latin typeface="Arial" panose="020B0604020202020204" pitchFamily="34" charset="0"/>
                          <a:cs typeface="Arial" panose="020B0604020202020204" pitchFamily="34" charset="0"/>
                        </a:rPr>
                        <a:t>Y</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marL="230188"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kern="1200" baseline="0" dirty="0">
                          <a:solidFill>
                            <a:srgbClr val="000000"/>
                          </a:solidFill>
                          <a:effectLst/>
                          <a:latin typeface="Arial" panose="020B0604020202020204" pitchFamily="34" charset="0"/>
                          <a:ea typeface="+mn-ea"/>
                          <a:cs typeface="Arial" panose="020B0604020202020204" pitchFamily="34" charset="0"/>
                        </a:rPr>
                        <a:t>Significant progress with Training content and UAT Framework</a:t>
                      </a:r>
                    </a:p>
                    <a:p>
                      <a:pPr marL="230188"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aseline="0" dirty="0">
                          <a:latin typeface="Arial" panose="020B0604020202020204" pitchFamily="34" charset="0"/>
                          <a:cs typeface="Arial" panose="020B0604020202020204" pitchFamily="34" charset="0"/>
                        </a:rPr>
                        <a:t>Security Mapping activities impacting UAT</a:t>
                      </a:r>
                      <a:endParaRPr lang="en-US" sz="900" dirty="0">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3624436"/>
                  </a:ext>
                </a:extLst>
              </a:tr>
              <a:tr h="277305">
                <a:tc>
                  <a:txBody>
                    <a:bodyPr/>
                    <a:lstStyle/>
                    <a:p>
                      <a:pPr algn="ctr" fontAlgn="b"/>
                      <a:r>
                        <a:rPr lang="en-US" sz="900" u="none" strike="noStrike" dirty="0">
                          <a:solidFill>
                            <a:schemeClr val="tx1"/>
                          </a:solidFill>
                          <a:effectLst/>
                          <a:latin typeface="Arial" panose="020B0604020202020204" pitchFamily="34" charset="0"/>
                          <a:cs typeface="Arial" panose="020B0604020202020204" pitchFamily="34" charset="0"/>
                        </a:rPr>
                        <a:t>DG3</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fontAlgn="ctr"/>
                      <a:r>
                        <a:rPr lang="en-US" sz="900" b="1" u="none" strike="noStrike" dirty="0">
                          <a:solidFill>
                            <a:schemeClr val="bg1"/>
                          </a:solidFill>
                          <a:effectLst/>
                          <a:latin typeface="Arial" panose="020B0604020202020204" pitchFamily="34" charset="0"/>
                          <a:cs typeface="Arial" panose="020B0604020202020204" pitchFamily="34" charset="0"/>
                        </a:rPr>
                        <a:t>G</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230188" indent="-171450"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College resources have been engaged in BPFG Workshops</a:t>
                      </a:r>
                    </a:p>
                    <a:p>
                      <a:pPr marL="230188" indent="-171450" algn="l" fontAlgn="b">
                        <a:buFont typeface="Arial" panose="020B0604020202020204" pitchFamily="34" charset="0"/>
                        <a:buChar char="•"/>
                      </a:pPr>
                      <a:r>
                        <a:rPr lang="en-US" sz="900" b="0" i="0" u="none" strike="noStrike" baseline="0" dirty="0">
                          <a:solidFill>
                            <a:srgbClr val="000000"/>
                          </a:solidFill>
                          <a:effectLst/>
                          <a:latin typeface="Arial" panose="020B0604020202020204" pitchFamily="34" charset="0"/>
                          <a:cs typeface="Arial" panose="020B0604020202020204" pitchFamily="34" charset="0"/>
                        </a:rPr>
                        <a:t>Conversion cycles have begun</a:t>
                      </a:r>
                      <a:endParaRPr lang="en-US" sz="9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0709132"/>
                  </a:ext>
                </a:extLst>
              </a:tr>
              <a:tr h="293972">
                <a:tc>
                  <a:txBody>
                    <a:bodyPr/>
                    <a:lstStyle/>
                    <a:p>
                      <a:pPr algn="ctr" fontAlgn="b"/>
                      <a:r>
                        <a:rPr lang="en-US" sz="900" u="none" strike="noStrike" dirty="0">
                          <a:solidFill>
                            <a:schemeClr val="tx1"/>
                          </a:solidFill>
                          <a:effectLst/>
                          <a:latin typeface="Arial" panose="020B0604020202020204" pitchFamily="34" charset="0"/>
                          <a:cs typeface="Arial" panose="020B0604020202020204" pitchFamily="34" charset="0"/>
                        </a:rPr>
                        <a:t>DG4</a:t>
                      </a:r>
                      <a:r>
                        <a:rPr lang="en-US" sz="900" u="none" strike="noStrike" baseline="0" dirty="0">
                          <a:solidFill>
                            <a:schemeClr val="tx1"/>
                          </a:solidFill>
                          <a:effectLst/>
                          <a:latin typeface="Arial" panose="020B0604020202020204" pitchFamily="34" charset="0"/>
                          <a:cs typeface="Arial" panose="020B0604020202020204" pitchFamily="34" charset="0"/>
                        </a:rPr>
                        <a:t> </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b="1" u="none" strike="noStrike" dirty="0">
                          <a:solidFill>
                            <a:schemeClr val="bg1"/>
                          </a:solidFill>
                          <a:effectLst/>
                          <a:latin typeface="Arial" panose="020B0604020202020204" pitchFamily="34" charset="0"/>
                          <a:cs typeface="Arial" panose="020B0604020202020204" pitchFamily="34" charset="0"/>
                        </a:rPr>
                        <a:t>G</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230188" marR="0" lvl="0" indent="-171450" algn="l" defTabSz="914400" rtl="0" eaLnBrk="1" fontAlgn="b"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dirty="0">
                          <a:solidFill>
                            <a:schemeClr val="tx1"/>
                          </a:solidFill>
                          <a:effectLst/>
                          <a:latin typeface="Arial" panose="020B0604020202020204" pitchFamily="34" charset="0"/>
                          <a:cs typeface="Arial" panose="020B0604020202020204" pitchFamily="34" charset="0"/>
                        </a:rPr>
                        <a:t>College teams working on Initiation Phase</a:t>
                      </a:r>
                      <a:r>
                        <a:rPr lang="en-US" sz="900" b="0" i="0" u="none" strike="noStrike" baseline="0" dirty="0">
                          <a:solidFill>
                            <a:schemeClr val="tx1"/>
                          </a:solidFill>
                          <a:effectLst/>
                          <a:latin typeface="Arial" panose="020B0604020202020204" pitchFamily="34" charset="0"/>
                          <a:cs typeface="Arial" panose="020B0604020202020204" pitchFamily="34" charset="0"/>
                        </a:rPr>
                        <a:t> activities</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7852279"/>
                  </a:ext>
                </a:extLst>
              </a:tr>
              <a:tr h="321303">
                <a:tc>
                  <a:txBody>
                    <a:bodyPr/>
                    <a:lstStyle/>
                    <a:p>
                      <a:pPr algn="ctr" fontAlgn="b"/>
                      <a:r>
                        <a:rPr lang="en-US" sz="900" u="none" strike="noStrike" baseline="0" dirty="0">
                          <a:solidFill>
                            <a:schemeClr val="tx1"/>
                          </a:solidFill>
                          <a:effectLst/>
                          <a:latin typeface="Arial" panose="020B0604020202020204" pitchFamily="34" charset="0"/>
                          <a:cs typeface="Arial" panose="020B0604020202020204" pitchFamily="34" charset="0"/>
                        </a:rPr>
                        <a:t> DG5</a:t>
                      </a:r>
                      <a:endParaRPr lang="en-US" sz="9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solidFill>
                  </a:tcPr>
                </a:tc>
                <a:tc>
                  <a:txBody>
                    <a:bodyPr/>
                    <a:lstStyle/>
                    <a:p>
                      <a:pPr algn="ctr" fontAlgn="ctr"/>
                      <a:r>
                        <a:rPr lang="en-US" sz="900" b="1" u="none" strike="noStrike" dirty="0">
                          <a:solidFill>
                            <a:schemeClr val="bg1"/>
                          </a:solidFill>
                          <a:effectLst/>
                          <a:latin typeface="Arial" panose="020B0604020202020204" pitchFamily="34" charset="0"/>
                          <a:cs typeface="Arial" panose="020B0604020202020204" pitchFamily="34" charset="0"/>
                        </a:rPr>
                        <a:t>G</a:t>
                      </a:r>
                      <a:endParaRPr lang="en-US" sz="900" b="1" i="0" u="none" strike="noStrike" dirty="0">
                        <a:solidFill>
                          <a:schemeClr val="bg1"/>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231775"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baseline="0" dirty="0">
                          <a:solidFill>
                            <a:schemeClr val="tx1"/>
                          </a:solidFill>
                          <a:effectLst/>
                          <a:latin typeface="Arial" panose="020B0604020202020204" pitchFamily="34" charset="0"/>
                          <a:cs typeface="Arial" panose="020B0604020202020204" pitchFamily="34" charset="0"/>
                        </a:rPr>
                        <a:t>Started tracking college Initiation and included in status reports </a:t>
                      </a:r>
                    </a:p>
                  </a:txBody>
                  <a:tcPr marL="9525" marR="9525" marT="9525" marB="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8542918"/>
                  </a:ext>
                </a:extLst>
              </a:tr>
            </a:tbl>
          </a:graphicData>
        </a:graphic>
      </p:graphicFrame>
    </p:spTree>
    <p:extLst>
      <p:ext uri="{BB962C8B-B14F-4D97-AF65-F5344CB8AC3E}">
        <p14:creationId xmlns:p14="http://schemas.microsoft.com/office/powerpoint/2010/main" val="297813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nvPr>
        </p:nvGraphicFramePr>
        <p:xfrm>
          <a:off x="298764" y="120367"/>
          <a:ext cx="8644062" cy="426172"/>
        </p:xfrm>
        <a:graphic>
          <a:graphicData uri="http://schemas.openxmlformats.org/drawingml/2006/table">
            <a:tbl>
              <a:tblPr firstRow="1" bandRow="1">
                <a:tableStyleId>{5C22544A-7EE6-4342-B048-85BDC9FD1C3A}</a:tableStyleId>
              </a:tblPr>
              <a:tblGrid>
                <a:gridCol w="7670211">
                  <a:extLst>
                    <a:ext uri="{9D8B030D-6E8A-4147-A177-3AD203B41FA5}">
                      <a16:colId xmlns:a16="http://schemas.microsoft.com/office/drawing/2014/main" val="20001"/>
                    </a:ext>
                  </a:extLst>
                </a:gridCol>
                <a:gridCol w="494104">
                  <a:extLst>
                    <a:ext uri="{9D8B030D-6E8A-4147-A177-3AD203B41FA5}">
                      <a16:colId xmlns:a16="http://schemas.microsoft.com/office/drawing/2014/main" val="2970155127"/>
                    </a:ext>
                  </a:extLst>
                </a:gridCol>
                <a:gridCol w="479747">
                  <a:extLst>
                    <a:ext uri="{9D8B030D-6E8A-4147-A177-3AD203B41FA5}">
                      <a16:colId xmlns:a16="http://schemas.microsoft.com/office/drawing/2014/main" val="1906772724"/>
                    </a:ext>
                  </a:extLst>
                </a:gridCol>
              </a:tblGrid>
              <a:tr h="426172">
                <a:tc>
                  <a:txBody>
                    <a:bodyPr/>
                    <a:lstStyle/>
                    <a:p>
                      <a:pPr algn="ctr" fontAlgn="b">
                        <a:lnSpc>
                          <a:spcPct val="115000"/>
                        </a:lnSpc>
                      </a:pPr>
                      <a:r>
                        <a:rPr lang="en-US" sz="1800" b="1" dirty="0">
                          <a:ea typeface="Calibri"/>
                          <a:cs typeface="Times New Roman"/>
                        </a:rPr>
                        <a:t>Budget Status – as of March 31, 2019</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71CE"/>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kern="1200" dirty="0">
                        <a:solidFill>
                          <a:schemeClr val="bg1"/>
                        </a:solidFill>
                        <a:latin typeface="Arial" panose="020B0604020202020204" pitchFamily="34" charset="0"/>
                        <a:ea typeface="+mn-ea"/>
                        <a:cs typeface="Arial" panose="020B0604020202020204" pitchFamily="34" charset="0"/>
                      </a:endParaRPr>
                    </a:p>
                  </a:txBody>
                  <a:tcPr marL="68580" marR="68580" marT="34290" marB="3429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chemeClr val="bg1"/>
                          </a:solidFill>
                          <a:latin typeface="+mn-lt"/>
                          <a:ea typeface="+mn-ea"/>
                          <a:cs typeface="+mn-cs"/>
                        </a:rPr>
                        <a:t>G</a:t>
                      </a:r>
                    </a:p>
                  </a:txBody>
                  <a:tcPr marL="68580" marR="68580" marT="34290" marB="3429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1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47B69088-789B-4AFF-927C-E6CB86C53573}"/>
              </a:ext>
            </a:extLst>
          </p:cNvPr>
          <p:cNvPicPr>
            <a:picLocks noChangeAspect="1"/>
          </p:cNvPicPr>
          <p:nvPr/>
        </p:nvPicPr>
        <p:blipFill rotWithShape="1">
          <a:blip r:embed="rId3">
            <a:clrChange>
              <a:clrFrom>
                <a:srgbClr val="FFFFFF"/>
              </a:clrFrom>
              <a:clrTo>
                <a:srgbClr val="FFFFFF">
                  <a:alpha val="0"/>
                </a:srgbClr>
              </a:clrTo>
            </a:clrChange>
          </a:blip>
          <a:srcRect l="2465" t="9395"/>
          <a:stretch/>
        </p:blipFill>
        <p:spPr>
          <a:xfrm>
            <a:off x="395425" y="570895"/>
            <a:ext cx="8362316" cy="6054768"/>
          </a:xfrm>
          <a:prstGeom prst="rect">
            <a:avLst/>
          </a:prstGeom>
        </p:spPr>
      </p:pic>
    </p:spTree>
    <p:extLst>
      <p:ext uri="{BB962C8B-B14F-4D97-AF65-F5344CB8AC3E}">
        <p14:creationId xmlns:p14="http://schemas.microsoft.com/office/powerpoint/2010/main" val="169353986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2.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7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Presentation1">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881DDDD-9EC3-4EE7-9F44-24DC3DF1C0EA}" vid="{2156F432-8A47-4811-9DFA-BB3C2D16C619}"/>
    </a:ext>
  </a:extLst>
</a:theme>
</file>

<file path=ppt/theme/theme5.xml><?xml version="1.0" encoding="utf-8"?>
<a:theme xmlns:a="http://schemas.openxmlformats.org/drawingml/2006/main" name="1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6.xml><?xml version="1.0" encoding="utf-8"?>
<a:theme xmlns:a="http://schemas.openxmlformats.org/drawingml/2006/main" name="2_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6ED858-9350-48FE-ADC8-EAAF6E362ED9}">
  <ds:schemaRefs>
    <ds:schemaRef ds:uri="http://schemas.microsoft.com/sharepoint/v3/contenttype/forms"/>
  </ds:schemaRefs>
</ds:datastoreItem>
</file>

<file path=customXml/itemProps2.xml><?xml version="1.0" encoding="utf-8"?>
<ds:datastoreItem xmlns:ds="http://schemas.openxmlformats.org/officeDocument/2006/customXml" ds:itemID="{4DCA586E-AEBD-4B20-9827-EAD32C0DDEE7}">
  <ds:schemaRefs>
    <ds:schemaRef ds:uri="http://www.w3.org/XML/1998/namespace"/>
    <ds:schemaRef ds:uri="http://schemas.microsoft.com/office/2006/documentManagement/types"/>
    <ds:schemaRef ds:uri="http://schemas.openxmlformats.org/package/2006/metadata/core-properties"/>
    <ds:schemaRef ds:uri="686bc730-dfb5-4557-ac43-64e2aeb71117"/>
    <ds:schemaRef ds:uri="http://schemas.microsoft.com/office/2006/metadata/properties"/>
    <ds:schemaRef ds:uri="http://schemas.microsoft.com/sharepoint/v3"/>
    <ds:schemaRef ds:uri="http://purl.org/dc/elements/1.1/"/>
    <ds:schemaRef ds:uri="http://purl.org/dc/dcmitype/"/>
    <ds:schemaRef ds:uri="dbb9891f-5342-44b3-9004-2472729e727f"/>
    <ds:schemaRef ds:uri="http://schemas.microsoft.com/office/infopath/2007/PartnerControls"/>
    <ds:schemaRef ds:uri="http://schemas.microsoft.com/sharepoint/v4"/>
    <ds:schemaRef ds:uri="http://purl.org/dc/terms/"/>
  </ds:schemaRefs>
</ds:datastoreItem>
</file>

<file path=customXml/itemProps3.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AEC5022-984A-475E-A75B-CDBC86707EB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ctcLink PowerPoint template</Template>
  <TotalTime>32567</TotalTime>
  <Words>2583</Words>
  <Application>Microsoft Office PowerPoint</Application>
  <PresentationFormat>On-screen Show (4:3)</PresentationFormat>
  <Paragraphs>604</Paragraphs>
  <Slides>16</Slides>
  <Notes>8</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16</vt:i4>
      </vt:variant>
    </vt:vector>
  </HeadingPairs>
  <TitlesOfParts>
    <vt:vector size="30" baseType="lpstr">
      <vt:lpstr>Arial</vt:lpstr>
      <vt:lpstr>Calibri</vt:lpstr>
      <vt:lpstr>Calibri Light</vt:lpstr>
      <vt:lpstr>Franklin Gothic Book</vt:lpstr>
      <vt:lpstr>Franklin Gothic Demi</vt:lpstr>
      <vt:lpstr>Franklin Gothic Medium</vt:lpstr>
      <vt:lpstr>Times New Roman</vt:lpstr>
      <vt:lpstr>Wingdings</vt:lpstr>
      <vt:lpstr>Office Theme</vt:lpstr>
      <vt:lpstr>4_Office Theme</vt:lpstr>
      <vt:lpstr>7_Office Theme</vt:lpstr>
      <vt:lpstr>Presentation1</vt:lpstr>
      <vt:lpstr>1_Office Theme</vt:lpstr>
      <vt:lpstr>2_Office Theme</vt:lpstr>
      <vt:lpstr>ctcLink Project Update ctcLink Executive Leadership Committee</vt:lpstr>
      <vt:lpstr>Agenda</vt:lpstr>
      <vt:lpstr>celc Meeting Minutes</vt:lpstr>
      <vt:lpstr>steering committee decisions  &amp; governance update </vt:lpstr>
      <vt:lpstr>DEPLOYMENT GROUPS AND TIMELINE</vt:lpstr>
      <vt:lpstr>Pilot remediation overview &amp; status</vt:lpstr>
      <vt:lpstr>PowerPoint Presentation</vt:lpstr>
      <vt:lpstr>PowerPoint Presentation</vt:lpstr>
      <vt:lpstr>PowerPoint Presentation</vt:lpstr>
      <vt:lpstr>WA State Office of the Chief Information Officer (OCIO) Oversight </vt:lpstr>
      <vt:lpstr>ctcLink Quality Assurance Scorecard  - Moran Technology Consulting , November 2018</vt:lpstr>
      <vt:lpstr>Top PROGRAM Risks</vt:lpstr>
      <vt:lpstr>ctcLink executive leadership committee  key messages for wACTC – april 26, 2019</vt:lpstr>
      <vt:lpstr>Questions &amp; WRAP-UP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Executive Leadership Committee, April 23, 2019</dc:title>
  <dc:creator>Janelle Runyon</dc:creator>
  <cp:lastModifiedBy>Sherry Nelson</cp:lastModifiedBy>
  <cp:revision>344</cp:revision>
  <cp:lastPrinted>2019-03-19T21:42:30Z</cp:lastPrinted>
  <dcterms:created xsi:type="dcterms:W3CDTF">2018-05-14T23:14:43Z</dcterms:created>
  <dcterms:modified xsi:type="dcterms:W3CDTF">2019-04-24T23:35:23Z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