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6"/>
  </p:notesMasterIdLst>
  <p:handoutMasterIdLst>
    <p:handoutMasterId r:id="rId17"/>
  </p:handoutMasterIdLst>
  <p:sldIdLst>
    <p:sldId id="259" r:id="rId6"/>
    <p:sldId id="266" r:id="rId7"/>
    <p:sldId id="267" r:id="rId8"/>
    <p:sldId id="268" r:id="rId9"/>
    <p:sldId id="261" r:id="rId10"/>
    <p:sldId id="264" r:id="rId11"/>
    <p:sldId id="262" r:id="rId12"/>
    <p:sldId id="263" r:id="rId13"/>
    <p:sldId id="265"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6707" autoAdjust="0"/>
  </p:normalViewPr>
  <p:slideViewPr>
    <p:cSldViewPr snapToGrid="0">
      <p:cViewPr varScale="1">
        <p:scale>
          <a:sx n="88" d="100"/>
          <a:sy n="88" d="100"/>
        </p:scale>
        <p:origin x="2310" y="90"/>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smtClean="0"/>
              <a:t>State Need Grant </a:t>
            </a:r>
            <a:r>
              <a:rPr lang="en-US" dirty="0"/>
              <a:t>to </a:t>
            </a:r>
            <a:r>
              <a:rPr lang="en-US" dirty="0" smtClean="0"/>
              <a:t>Full Promise</a:t>
            </a:r>
            <a:endParaRPr lang="en-US" dirty="0"/>
          </a:p>
        </c:rich>
      </c:tx>
      <c:layout>
        <c:manualLayout>
          <c:xMode val="edge"/>
          <c:yMode val="edge"/>
          <c:x val="0.24215123245463885"/>
          <c:y val="1.4546967346754572E-2"/>
        </c:manualLayout>
      </c:layout>
      <c:overlay val="0"/>
      <c:spPr>
        <a:noFill/>
        <a:ln>
          <a:noFill/>
        </a:ln>
        <a:effectLst/>
      </c:spPr>
      <c:txPr>
        <a:bodyPr rot="0" spcFirstLastPara="1" vertOverflow="ellipsis" vert="horz" wrap="square" anchor="ctr" anchorCtr="1"/>
        <a:lstStyle/>
        <a:p>
          <a:pPr algn="ct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Current SNG</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Sheet1!$A$2:$A$3</c:f>
              <c:strCache>
                <c:ptCount val="2"/>
                <c:pt idx="0">
                  <c:v>Overall impact</c:v>
                </c:pt>
                <c:pt idx="1">
                  <c:v>CTC Impact</c:v>
                </c:pt>
              </c:strCache>
            </c:strRef>
          </c:cat>
          <c:val>
            <c:numRef>
              <c:f>Sheet1!$B$2:$B$3</c:f>
              <c:numCache>
                <c:formatCode>General</c:formatCode>
                <c:ptCount val="2"/>
                <c:pt idx="0">
                  <c:v>68000</c:v>
                </c:pt>
                <c:pt idx="1">
                  <c:v>37800</c:v>
                </c:pt>
              </c:numCache>
            </c:numRef>
          </c:val>
          <c:extLst>
            <c:ext xmlns:c16="http://schemas.microsoft.com/office/drawing/2014/chart" uri="{C3380CC4-5D6E-409C-BE32-E72D297353CC}">
              <c16:uniqueId val="{00000000-65E7-43C9-9070-2ED4361600B9}"/>
            </c:ext>
          </c:extLst>
        </c:ser>
        <c:ser>
          <c:idx val="1"/>
          <c:order val="1"/>
          <c:tx>
            <c:strRef>
              <c:f>Sheet1!$C$1</c:f>
              <c:strCache>
                <c:ptCount val="1"/>
                <c:pt idx="0">
                  <c:v>Promise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Sheet1!$A$2:$A$3</c:f>
              <c:strCache>
                <c:ptCount val="2"/>
                <c:pt idx="0">
                  <c:v>Overall impact</c:v>
                </c:pt>
                <c:pt idx="1">
                  <c:v>CTC Impact</c:v>
                </c:pt>
              </c:strCache>
            </c:strRef>
          </c:cat>
          <c:val>
            <c:numRef>
              <c:f>Sheet1!$C$2:$C$3</c:f>
              <c:numCache>
                <c:formatCode>General</c:formatCode>
                <c:ptCount val="2"/>
                <c:pt idx="0">
                  <c:v>93000</c:v>
                </c:pt>
                <c:pt idx="1">
                  <c:v>48300</c:v>
                </c:pt>
              </c:numCache>
            </c:numRef>
          </c:val>
          <c:extLst>
            <c:ext xmlns:c16="http://schemas.microsoft.com/office/drawing/2014/chart" uri="{C3380CC4-5D6E-409C-BE32-E72D297353CC}">
              <c16:uniqueId val="{00000001-65E7-43C9-9070-2ED4361600B9}"/>
            </c:ext>
          </c:extLst>
        </c:ser>
        <c:dLbls>
          <c:showLegendKey val="0"/>
          <c:showVal val="0"/>
          <c:showCatName val="0"/>
          <c:showSerName val="0"/>
          <c:showPercent val="0"/>
          <c:showBubbleSize val="0"/>
        </c:dLbls>
        <c:gapWidth val="221"/>
        <c:overlap val="-57"/>
        <c:axId val="393401456"/>
        <c:axId val="393391056"/>
      </c:barChart>
      <c:catAx>
        <c:axId val="39340145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93391056"/>
        <c:crosses val="autoZero"/>
        <c:auto val="1"/>
        <c:lblAlgn val="ctr"/>
        <c:lblOffset val="100"/>
        <c:noMultiLvlLbl val="0"/>
      </c:catAx>
      <c:valAx>
        <c:axId val="39339105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93401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3/22/2019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3/22/2019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Overall 68,000</a:t>
            </a:r>
            <a:r>
              <a:rPr lang="en-US" baseline="0" dirty="0" smtClean="0"/>
              <a:t> to 93,000 CTC 37,800 to 48,300 27.7% increase. Our sector represent more than half of the SNG population</a:t>
            </a:r>
          </a:p>
          <a:p>
            <a:endParaRPr lang="en-US" baseline="0" dirty="0" smtClean="0"/>
          </a:p>
          <a:p>
            <a:r>
              <a:rPr lang="en-US" baseline="0" dirty="0" smtClean="0"/>
              <a:t>CTC Max Award of $3,694 </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4915377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smtClean="0"/>
              <a:t>Title slide</a:t>
            </a:r>
            <a:endParaRPr lang="en-US" dirty="0"/>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smtClean="0"/>
              <a:t>Subheading</a:t>
            </a:r>
            <a:endParaRPr lang="en-US" dirty="0"/>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smtClean="0"/>
              <a:t>Presenter(s)</a:t>
            </a:r>
            <a:br>
              <a:rPr lang="en-US" dirty="0" smtClean="0"/>
            </a:br>
            <a:r>
              <a:rPr lang="en-US" dirty="0" smtClean="0"/>
              <a:t>Month Day, Year</a:t>
            </a:r>
            <a:endParaRPr lang="en-US" dirty="0"/>
          </a:p>
        </p:txBody>
      </p:sp>
    </p:spTree>
    <p:extLst>
      <p:ext uri="{BB962C8B-B14F-4D97-AF65-F5344CB8AC3E}">
        <p14:creationId xmlns:p14="http://schemas.microsoft.com/office/powerpoint/2010/main" val="2854638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smtClean="0"/>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3/22/2019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3/22/2019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745842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smtClean="0"/>
              <a:t>Final Slide</a:t>
            </a:r>
            <a:endParaRPr lang="en-US" dirty="0"/>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smtClean="0"/>
              <a:t>Always use a Final Slide in order to include the Creative Commons footer language in the presentation.</a:t>
            </a:r>
            <a:br>
              <a:rPr lang="en-US" dirty="0" smtClean="0"/>
            </a:br>
            <a:r>
              <a:rPr lang="en-US" dirty="0" smtClean="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kern="1200" dirty="0" smtClean="0">
                <a:solidFill>
                  <a:schemeClr val="bg1">
                    <a:lumMod val="50000"/>
                  </a:schemeClr>
                </a:solidFill>
                <a:effectLst/>
                <a:latin typeface="+mn-lt"/>
                <a:ea typeface="+mn-ea"/>
                <a:cs typeface="+mn-cs"/>
              </a:rPr>
              <a:t>Except where otherwise noted, this work is licensed under </a:t>
            </a:r>
            <a:r>
              <a:rPr lang="en-US" sz="750" b="0" i="1" u="sng" kern="1200" dirty="0" smtClean="0">
                <a:solidFill>
                  <a:schemeClr val="tx1"/>
                </a:solidFill>
                <a:effectLst/>
                <a:latin typeface="+mn-lt"/>
                <a:ea typeface="+mn-ea"/>
                <a:cs typeface="+mn-cs"/>
              </a:rPr>
              <a:t>CC BY 4.0</a:t>
            </a:r>
            <a:r>
              <a:rPr lang="en-US" sz="750" b="0" i="1" dirty="0" smtClean="0">
                <a:solidFill>
                  <a:schemeClr val="bg1">
                    <a:lumMod val="50000"/>
                  </a:schemeClr>
                </a:solidFill>
                <a:latin typeface="+mn-lt"/>
              </a:rPr>
              <a:t>.</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3/22/2019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smtClean="0"/>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smtClean="0"/>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3/22/2019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3/22/2019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3/22/2019</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3/22/2019</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3/22/2019</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3/22/2019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3/22/2019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app.leg.wa.gov/committeeschedules/Home/Document/188045#toolbar=0&amp;navpanes=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E2SSB </a:t>
            </a:r>
            <a:r>
              <a:rPr lang="en-US" dirty="0" smtClean="0"/>
              <a:t>5393</a:t>
            </a:r>
            <a:endParaRPr lang="en-US" dirty="0"/>
          </a:p>
        </p:txBody>
      </p:sp>
      <p:sp>
        <p:nvSpPr>
          <p:cNvPr id="4" name="Title 3"/>
          <p:cNvSpPr>
            <a:spLocks noGrp="1"/>
          </p:cNvSpPr>
          <p:nvPr>
            <p:ph type="title"/>
          </p:nvPr>
        </p:nvSpPr>
        <p:spPr/>
        <p:txBody>
          <a:bodyPr/>
          <a:lstStyle/>
          <a:p>
            <a:r>
              <a:rPr lang="en-US" dirty="0" smtClean="0"/>
              <a:t>College Promise</a:t>
            </a:r>
            <a:endParaRPr lang="en-US" dirty="0"/>
          </a:p>
        </p:txBody>
      </p:sp>
      <p:sp>
        <p:nvSpPr>
          <p:cNvPr id="6" name="Text Placeholder 5"/>
          <p:cNvSpPr>
            <a:spLocks noGrp="1"/>
          </p:cNvSpPr>
          <p:nvPr>
            <p:ph type="body" sz="quarter" idx="10"/>
          </p:nvPr>
        </p:nvSpPr>
        <p:spPr/>
        <p:txBody>
          <a:bodyPr/>
          <a:lstStyle/>
          <a:p>
            <a:r>
              <a:rPr lang="en-US" dirty="0" smtClean="0"/>
              <a:t>Ruben Flores Student Services Policy </a:t>
            </a:r>
            <a:endParaRPr lang="en-US" dirty="0"/>
          </a:p>
        </p:txBody>
      </p:sp>
    </p:spTree>
    <p:extLst>
      <p:ext uri="{BB962C8B-B14F-4D97-AF65-F5344CB8AC3E}">
        <p14:creationId xmlns:p14="http://schemas.microsoft.com/office/powerpoint/2010/main" val="3283783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sz="quarter" idx="10"/>
          </p:nvPr>
        </p:nvSpPr>
        <p:spPr/>
        <p:txBody>
          <a:bodyPr/>
          <a:lstStyle/>
          <a:p>
            <a:pPr marL="0" indent="0">
              <a:buNone/>
            </a:pPr>
            <a:endParaRPr lang="en-US" dirty="0" smtClean="0"/>
          </a:p>
          <a:p>
            <a:pPr marL="0" indent="0">
              <a:buNone/>
            </a:pPr>
            <a:r>
              <a:rPr lang="en-US" b="1" i="1" dirty="0" smtClean="0"/>
              <a:t>Contact info:</a:t>
            </a:r>
          </a:p>
          <a:p>
            <a:pPr marL="0" indent="0">
              <a:buNone/>
            </a:pPr>
            <a:endParaRPr lang="en-US" dirty="0"/>
          </a:p>
          <a:p>
            <a:pPr marL="0" indent="0">
              <a:buNone/>
            </a:pPr>
            <a:r>
              <a:rPr lang="en-US" b="1" dirty="0" smtClean="0"/>
              <a:t>Ruben </a:t>
            </a:r>
            <a:r>
              <a:rPr lang="en-US" b="1" dirty="0"/>
              <a:t>Flores, MS (Vet)</a:t>
            </a:r>
          </a:p>
          <a:p>
            <a:pPr marL="0" indent="0">
              <a:buNone/>
            </a:pPr>
            <a:r>
              <a:rPr lang="en-US" dirty="0"/>
              <a:t>State Board for Community and Technical Colleges</a:t>
            </a:r>
          </a:p>
          <a:p>
            <a:pPr marL="0" indent="0">
              <a:buNone/>
            </a:pPr>
            <a:r>
              <a:rPr lang="en-US" dirty="0"/>
              <a:t>Policy Associate, Student Services</a:t>
            </a:r>
          </a:p>
          <a:p>
            <a:pPr marL="0" indent="0">
              <a:buNone/>
            </a:pPr>
            <a:r>
              <a:rPr lang="en-US" dirty="0"/>
              <a:t>rflores@sbctc.edu</a:t>
            </a:r>
          </a:p>
          <a:p>
            <a:endParaRPr lang="en-US" dirty="0"/>
          </a:p>
        </p:txBody>
      </p:sp>
    </p:spTree>
    <p:extLst>
      <p:ext uri="{BB962C8B-B14F-4D97-AF65-F5344CB8AC3E}">
        <p14:creationId xmlns:p14="http://schemas.microsoft.com/office/powerpoint/2010/main" val="3476098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promise through session</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app.leg.wa.gov/committeeschedules/Home/Document/188045#toolbar=0&amp;navpanes=0</a:t>
            </a:r>
            <a:endParaRPr lang="en-US" dirty="0" smtClean="0"/>
          </a:p>
          <a:p>
            <a:r>
              <a:rPr lang="en-US" dirty="0" smtClean="0"/>
              <a:t>2SSB 5393 Last Promise Standing</a:t>
            </a:r>
          </a:p>
          <a:p>
            <a:r>
              <a:rPr lang="en-US" dirty="0" smtClean="0"/>
              <a:t>Sets </a:t>
            </a:r>
            <a:r>
              <a:rPr lang="en-US" dirty="0"/>
              <a:t>the maximum award at public institutions equal to tuition only, excluding S&amp;A fees. </a:t>
            </a:r>
            <a:endParaRPr lang="en-US" dirty="0" smtClean="0"/>
          </a:p>
          <a:p>
            <a:r>
              <a:rPr lang="en-US" dirty="0" smtClean="0"/>
              <a:t> Creates an Escape Clause if revenue declines</a:t>
            </a:r>
          </a:p>
          <a:p>
            <a:r>
              <a:rPr lang="en-US" dirty="0" smtClean="0"/>
              <a:t>Requires </a:t>
            </a:r>
            <a:r>
              <a:rPr lang="en-US" dirty="0"/>
              <a:t>the institutions to prioritize institutional aid (3.5% Funds) for S&amp;A fees of Washington college promise scholarship recipients.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2857990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E2SSB 5393</a:t>
            </a:r>
            <a:endParaRPr lang="en-US" dirty="0"/>
          </a:p>
        </p:txBody>
      </p:sp>
      <p:sp>
        <p:nvSpPr>
          <p:cNvPr id="3" name="Content Placeholder 2"/>
          <p:cNvSpPr>
            <a:spLocks noGrp="1"/>
          </p:cNvSpPr>
          <p:nvPr>
            <p:ph idx="1"/>
          </p:nvPr>
        </p:nvSpPr>
        <p:spPr/>
        <p:txBody>
          <a:bodyPr/>
          <a:lstStyle/>
          <a:p>
            <a:r>
              <a:rPr lang="en-US" dirty="0" smtClean="0"/>
              <a:t>Returned </a:t>
            </a:r>
            <a:r>
              <a:rPr lang="en-US" dirty="0"/>
              <a:t>the maximum award back to tuition and estimated </a:t>
            </a:r>
            <a:r>
              <a:rPr lang="en-US" dirty="0" smtClean="0"/>
              <a:t>fees. There </a:t>
            </a:r>
            <a:r>
              <a:rPr lang="en-US" dirty="0"/>
              <a:t>is no longer a requirement for public institutions to prioritize use of their institutional 3 ½% fund to cover S&amp;A </a:t>
            </a:r>
            <a:r>
              <a:rPr lang="en-US" dirty="0" smtClean="0"/>
              <a:t>fees</a:t>
            </a:r>
          </a:p>
          <a:p>
            <a:r>
              <a:rPr lang="en-US" dirty="0" smtClean="0"/>
              <a:t>Entitlement </a:t>
            </a:r>
            <a:r>
              <a:rPr lang="en-US" dirty="0"/>
              <a:t>at or below 110% of Federal </a:t>
            </a:r>
            <a:r>
              <a:rPr lang="en-US" dirty="0" smtClean="0"/>
              <a:t>Poverty.</a:t>
            </a:r>
          </a:p>
          <a:p>
            <a:r>
              <a:rPr lang="en-US" dirty="0" smtClean="0"/>
              <a:t>Eligibility for the program remains at 70% MFI with awards that include the current proration between 50-70% MFI, but they are not an entitlement and are subject to appropriations.</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40759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Currently Entitled? </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38683737"/>
              </p:ext>
            </p:extLst>
          </p:nvPr>
        </p:nvGraphicFramePr>
        <p:xfrm>
          <a:off x="536859" y="2031999"/>
          <a:ext cx="8336976" cy="4243221"/>
        </p:xfrm>
        <a:graphic>
          <a:graphicData uri="http://schemas.openxmlformats.org/drawingml/2006/table">
            <a:tbl>
              <a:tblPr/>
              <a:tblGrid>
                <a:gridCol w="856512">
                  <a:extLst>
                    <a:ext uri="{9D8B030D-6E8A-4147-A177-3AD203B41FA5}">
                      <a16:colId xmlns:a16="http://schemas.microsoft.com/office/drawing/2014/main" val="1149482818"/>
                    </a:ext>
                  </a:extLst>
                </a:gridCol>
                <a:gridCol w="1582435">
                  <a:extLst>
                    <a:ext uri="{9D8B030D-6E8A-4147-A177-3AD203B41FA5}">
                      <a16:colId xmlns:a16="http://schemas.microsoft.com/office/drawing/2014/main" val="422942086"/>
                    </a:ext>
                  </a:extLst>
                </a:gridCol>
                <a:gridCol w="1864386">
                  <a:extLst>
                    <a:ext uri="{9D8B030D-6E8A-4147-A177-3AD203B41FA5}">
                      <a16:colId xmlns:a16="http://schemas.microsoft.com/office/drawing/2014/main" val="4023211106"/>
                    </a:ext>
                  </a:extLst>
                </a:gridCol>
                <a:gridCol w="1235108">
                  <a:extLst>
                    <a:ext uri="{9D8B030D-6E8A-4147-A177-3AD203B41FA5}">
                      <a16:colId xmlns:a16="http://schemas.microsoft.com/office/drawing/2014/main" val="4036686248"/>
                    </a:ext>
                  </a:extLst>
                </a:gridCol>
                <a:gridCol w="1297645">
                  <a:extLst>
                    <a:ext uri="{9D8B030D-6E8A-4147-A177-3AD203B41FA5}">
                      <a16:colId xmlns:a16="http://schemas.microsoft.com/office/drawing/2014/main" val="1248855830"/>
                    </a:ext>
                  </a:extLst>
                </a:gridCol>
                <a:gridCol w="750445">
                  <a:extLst>
                    <a:ext uri="{9D8B030D-6E8A-4147-A177-3AD203B41FA5}">
                      <a16:colId xmlns:a16="http://schemas.microsoft.com/office/drawing/2014/main" val="1457297619"/>
                    </a:ext>
                  </a:extLst>
                </a:gridCol>
                <a:gridCol w="750445">
                  <a:extLst>
                    <a:ext uri="{9D8B030D-6E8A-4147-A177-3AD203B41FA5}">
                      <a16:colId xmlns:a16="http://schemas.microsoft.com/office/drawing/2014/main" val="1950923587"/>
                    </a:ext>
                  </a:extLst>
                </a:gridCol>
              </a:tblGrid>
              <a:tr h="406401">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Current </a:t>
                      </a:r>
                      <a:r>
                        <a:rPr lang="en-US" sz="1600" b="0" i="0" u="none" strike="noStrike" dirty="0" err="1">
                          <a:solidFill>
                            <a:srgbClr val="000000"/>
                          </a:solidFill>
                          <a:effectLst/>
                          <a:latin typeface="Calibri" panose="020F0502020204030204" pitchFamily="34" charset="0"/>
                        </a:rPr>
                        <a:t>Pgm</a:t>
                      </a:r>
                      <a:r>
                        <a:rPr lang="en-US" sz="1600" b="0" i="0" u="none" strike="noStrike" dirty="0">
                          <a:solidFill>
                            <a:srgbClr val="000000"/>
                          </a:solidFill>
                          <a:effectLst/>
                          <a:latin typeface="Calibri" panose="020F0502020204030204" pitchFamily="34" charset="0"/>
                        </a:rPr>
                        <a:t> (HC)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en-US" sz="1600" b="0" i="0" u="none" strike="noStrike">
                          <a:solidFill>
                            <a:srgbClr val="000000"/>
                          </a:solidFill>
                          <a:effectLst/>
                          <a:latin typeface="Calibri" panose="020F0502020204030204" pitchFamily="34" charset="0"/>
                        </a:rPr>
                        <a:t>Current FTE (FTE)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en-US" sz="1600" b="0" i="0" u="none" strike="noStrike" dirty="0">
                          <a:solidFill>
                            <a:srgbClr val="000000"/>
                          </a:solidFill>
                          <a:effectLst/>
                          <a:latin typeface="Calibri" panose="020F0502020204030204" pitchFamily="34" charset="0"/>
                        </a:rPr>
                        <a:t>110% FPL (HC)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en-US" sz="1600" b="0" i="0" u="none" strike="noStrike">
                          <a:solidFill>
                            <a:srgbClr val="000000"/>
                          </a:solidFill>
                          <a:effectLst/>
                          <a:latin typeface="Calibri" panose="020F0502020204030204" pitchFamily="34" charset="0"/>
                        </a:rPr>
                        <a:t>110% FPL (FTE)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en-US" sz="1600" b="0" i="0" u="none" strike="noStrike">
                          <a:solidFill>
                            <a:srgbClr val="000000"/>
                          </a:solidFill>
                          <a:effectLst/>
                          <a:latin typeface="Calibri" panose="020F0502020204030204" pitchFamily="34" charset="0"/>
                        </a:rPr>
                        <a:t>% HC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en-US" sz="1600" b="0" i="0" u="none" strike="noStrike" dirty="0">
                          <a:solidFill>
                            <a:srgbClr val="000000"/>
                          </a:solidFill>
                          <a:effectLst/>
                          <a:latin typeface="Calibri" panose="020F0502020204030204" pitchFamily="34" charset="0"/>
                        </a:rPr>
                        <a:t>% FTE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3188120830"/>
                  </a:ext>
                </a:extLst>
              </a:tr>
              <a:tr h="639470">
                <a:tc>
                  <a:txBody>
                    <a:bodyPr/>
                    <a:lstStyle/>
                    <a:p>
                      <a:pPr algn="l" fontAlgn="b"/>
                      <a:r>
                        <a:rPr lang="en-US" sz="1600" b="0" i="0" u="none" strike="noStrike" dirty="0">
                          <a:solidFill>
                            <a:srgbClr val="000000"/>
                          </a:solidFill>
                          <a:effectLst/>
                          <a:latin typeface="Calibri" panose="020F0502020204030204" pitchFamily="34" charset="0"/>
                        </a:rPr>
                        <a:t>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90,804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73,098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46,737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36,845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51.47%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553285"/>
                  </a:ext>
                </a:extLst>
              </a:tr>
              <a:tr h="639470">
                <a:tc>
                  <a:txBody>
                    <a:bodyPr/>
                    <a:lstStyle/>
                    <a:p>
                      <a:pPr algn="l" fontAlgn="b"/>
                      <a:r>
                        <a:rPr lang="en-US" sz="1600" b="0" i="0" u="none" strike="noStrike">
                          <a:solidFill>
                            <a:srgbClr val="000000"/>
                          </a:solidFill>
                          <a:effectLst/>
                          <a:latin typeface="Calibri" panose="020F0502020204030204" pitchFamily="34" charset="0"/>
                        </a:rPr>
                        <a:t>CTC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48,492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33,895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27,004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18,679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55.69%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55.11%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949485"/>
                  </a:ext>
                </a:extLst>
              </a:tr>
              <a:tr h="639470">
                <a:tc>
                  <a:txBody>
                    <a:bodyPr/>
                    <a:lstStyle/>
                    <a:p>
                      <a:pPr algn="l" fontAlgn="b"/>
                      <a:r>
                        <a:rPr lang="en-US" sz="1600" b="0" i="0" u="none" strike="noStrike">
                          <a:solidFill>
                            <a:srgbClr val="000000"/>
                          </a:solidFill>
                          <a:effectLst/>
                          <a:latin typeface="Calibri" panose="020F0502020204030204" pitchFamily="34" charset="0"/>
                        </a:rPr>
                        <a:t>Comp.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14,438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12,820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7,181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6,270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49.74%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48.91%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243109"/>
                  </a:ext>
                </a:extLst>
              </a:tr>
              <a:tr h="639470">
                <a:tc>
                  <a:txBody>
                    <a:bodyPr/>
                    <a:lstStyle/>
                    <a:p>
                      <a:pPr algn="l" fontAlgn="b"/>
                      <a:r>
                        <a:rPr lang="en-US" sz="1600" b="0" i="0" u="none" strike="noStrike">
                          <a:solidFill>
                            <a:srgbClr val="000000"/>
                          </a:solidFill>
                          <a:effectLst/>
                          <a:latin typeface="Calibri" panose="020F0502020204030204" pitchFamily="34" charset="0"/>
                        </a:rPr>
                        <a:t>Priv.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1,363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1,172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727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611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53.34%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52.13%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6502382"/>
                  </a:ext>
                </a:extLst>
              </a:tr>
              <a:tr h="639470">
                <a:tc>
                  <a:txBody>
                    <a:bodyPr/>
                    <a:lstStyle/>
                    <a:p>
                      <a:pPr algn="l" fontAlgn="b"/>
                      <a:r>
                        <a:rPr lang="en-US" sz="1600" b="0" i="0" u="none" strike="noStrike">
                          <a:solidFill>
                            <a:srgbClr val="000000"/>
                          </a:solidFill>
                          <a:effectLst/>
                          <a:latin typeface="Calibri" panose="020F0502020204030204" pitchFamily="34" charset="0"/>
                        </a:rPr>
                        <a:t>Priv.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7,671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6,610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3,234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2,804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42.16%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42.42%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8190244"/>
                  </a:ext>
                </a:extLst>
              </a:tr>
              <a:tr h="639470">
                <a:tc>
                  <a:txBody>
                    <a:bodyPr/>
                    <a:lstStyle/>
                    <a:p>
                      <a:pPr algn="l" fontAlgn="b"/>
                      <a:r>
                        <a:rPr lang="en-US" sz="1600" b="0" i="0" u="none" strike="noStrike">
                          <a:solidFill>
                            <a:srgbClr val="000000"/>
                          </a:solidFill>
                          <a:effectLst/>
                          <a:latin typeface="Calibri" panose="020F0502020204030204" pitchFamily="34" charset="0"/>
                        </a:rPr>
                        <a:t>Research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19,752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18,601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9,097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8,480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46.06%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45.59%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2367615"/>
                  </a:ext>
                </a:extLst>
              </a:tr>
            </a:tbl>
          </a:graphicData>
        </a:graphic>
      </p:graphicFrame>
    </p:spTree>
    <p:extLst>
      <p:ext uri="{BB962C8B-B14F-4D97-AF65-F5344CB8AC3E}">
        <p14:creationId xmlns:p14="http://schemas.microsoft.com/office/powerpoint/2010/main" val="164253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609064831"/>
              </p:ext>
            </p:extLst>
          </p:nvPr>
        </p:nvGraphicFramePr>
        <p:xfrm>
          <a:off x="928914" y="1396999"/>
          <a:ext cx="7010400" cy="43651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8286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484" y="992709"/>
            <a:ext cx="9004515" cy="4872581"/>
          </a:xfrm>
          <a:prstGeom prst="rect">
            <a:avLst/>
          </a:prstGeom>
        </p:spPr>
      </p:pic>
    </p:spTree>
    <p:extLst>
      <p:ext uri="{BB962C8B-B14F-4D97-AF65-F5344CB8AC3E}">
        <p14:creationId xmlns:p14="http://schemas.microsoft.com/office/powerpoint/2010/main" val="116926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447800"/>
            <a:ext cx="7867650" cy="4438649"/>
          </a:xfrm>
          <a:prstGeom prst="rect">
            <a:avLst/>
          </a:prstGeom>
        </p:spPr>
      </p:pic>
    </p:spTree>
    <p:extLst>
      <p:ext uri="{BB962C8B-B14F-4D97-AF65-F5344CB8AC3E}">
        <p14:creationId xmlns:p14="http://schemas.microsoft.com/office/powerpoint/2010/main" val="2132920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Aid Director’s perspective Full Promise</a:t>
            </a:r>
            <a:endParaRPr lang="en-US" dirty="0"/>
          </a:p>
        </p:txBody>
      </p:sp>
      <p:sp>
        <p:nvSpPr>
          <p:cNvPr id="3" name="Text Placeholder 2"/>
          <p:cNvSpPr>
            <a:spLocks noGrp="1"/>
          </p:cNvSpPr>
          <p:nvPr>
            <p:ph type="body" sz="quarter" idx="10"/>
          </p:nvPr>
        </p:nvSpPr>
        <p:spPr>
          <a:xfrm>
            <a:off x="628650" y="2495550"/>
            <a:ext cx="8039100" cy="3714750"/>
          </a:xfrm>
        </p:spPr>
        <p:txBody>
          <a:bodyPr/>
          <a:lstStyle/>
          <a:p>
            <a:r>
              <a:rPr lang="en-US" sz="2000" dirty="0" smtClean="0"/>
              <a:t>“We </a:t>
            </a:r>
            <a:r>
              <a:rPr lang="en-US" sz="2000" dirty="0"/>
              <a:t>are already looking at these students whether we have SNG funding left right now and packaging them as “unserved”.  We are also checking SAP because the student likely has other aid.   Currently, if additional funding becomes available we have to go back and review our unserved population again.   So, to me, this would streamline the process if we knew we could award each eligible student up front</a:t>
            </a:r>
            <a:r>
              <a:rPr lang="en-US" sz="2000" dirty="0" smtClean="0"/>
              <a:t>.”</a:t>
            </a:r>
            <a:endParaRPr lang="en-US" sz="2000" dirty="0"/>
          </a:p>
          <a:p>
            <a:r>
              <a:rPr lang="en-US" sz="2000" dirty="0" smtClean="0"/>
              <a:t>“Sure </a:t>
            </a:r>
            <a:r>
              <a:rPr lang="en-US" sz="2000" dirty="0"/>
              <a:t>a possible increase in enrollment and more files to review would place more burden on an already overburdened office.   However, I wouldn’t expect such a huge enrollment increase that we wouldn’t be able to absorb the impact.  Again, I could just be overly optimistic and time will tell</a:t>
            </a:r>
            <a:r>
              <a:rPr lang="en-US" sz="2000" dirty="0" smtClean="0"/>
              <a:t>.”</a:t>
            </a:r>
            <a:endParaRPr lang="en-US" sz="2000" dirty="0"/>
          </a:p>
        </p:txBody>
      </p:sp>
    </p:spTree>
    <p:extLst>
      <p:ext uri="{BB962C8B-B14F-4D97-AF65-F5344CB8AC3E}">
        <p14:creationId xmlns:p14="http://schemas.microsoft.com/office/powerpoint/2010/main" val="3424311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Aid Director’s perspective </a:t>
            </a:r>
            <a:r>
              <a:rPr lang="en-US" dirty="0" smtClean="0"/>
              <a:t>Current </a:t>
            </a:r>
            <a:r>
              <a:rPr lang="en-US" dirty="0"/>
              <a:t>Promise</a:t>
            </a:r>
          </a:p>
        </p:txBody>
      </p:sp>
      <p:sp>
        <p:nvSpPr>
          <p:cNvPr id="3" name="Text Placeholder 2"/>
          <p:cNvSpPr>
            <a:spLocks noGrp="1"/>
          </p:cNvSpPr>
          <p:nvPr>
            <p:ph type="body" sz="quarter" idx="10"/>
          </p:nvPr>
        </p:nvSpPr>
        <p:spPr>
          <a:xfrm>
            <a:off x="628650" y="2476500"/>
            <a:ext cx="8210550" cy="3676650"/>
          </a:xfrm>
        </p:spPr>
        <p:txBody>
          <a:bodyPr/>
          <a:lstStyle/>
          <a:p>
            <a:r>
              <a:rPr lang="en-US" dirty="0"/>
              <a:t>The value of a fully funded promise for FA offices is that they would no longer have to prioritize and forecast funding for students. This change will add another level of prioritization for them. </a:t>
            </a:r>
            <a:endParaRPr lang="en-US" dirty="0" smtClean="0"/>
          </a:p>
          <a:p>
            <a:r>
              <a:rPr lang="en-US" dirty="0"/>
              <a:t>“If we don’t have SNG fully funded then we’re just doing what we’re already doing so it definitely doesn’t ease any burden on us</a:t>
            </a:r>
            <a:r>
              <a:rPr lang="en-US" dirty="0" smtClean="0"/>
              <a:t>.”</a:t>
            </a:r>
            <a:endParaRPr lang="en-US" dirty="0"/>
          </a:p>
        </p:txBody>
      </p:sp>
    </p:spTree>
    <p:extLst>
      <p:ext uri="{BB962C8B-B14F-4D97-AF65-F5344CB8AC3E}">
        <p14:creationId xmlns:p14="http://schemas.microsoft.com/office/powerpoint/2010/main" val="2973973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CTC Promise" id="{B47F907D-7819-4114-9160-94109858D3CF}" vid="{36DE7C89-60C7-4A69-8DD5-C38D73D79F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Z7X6SQ3F62JH-64-60</_dlc_DocId>
    <_dlc_DocIdUrl xmlns="dbb9891f-5342-44b3-9004-2472729e727f">
      <Url>https://portal.sbctc.edu/sites/Intranet/publications/_layouts/15/DocIdRedir.aspx?ID=Z7X6SQ3F62JH-64-60</Url>
      <Description>Z7X6SQ3F62JH-64-60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F84AC4-BFAE-47A4-8790-301A8B46D7CC}">
  <ds:schemaRefs>
    <ds:schemaRef ds:uri="http://schemas.microsoft.com/sharepoint/events"/>
  </ds:schemaRefs>
</ds:datastoreItem>
</file>

<file path=customXml/itemProps2.xml><?xml version="1.0" encoding="utf-8"?>
<ds:datastoreItem xmlns:ds="http://schemas.openxmlformats.org/officeDocument/2006/customXml" ds:itemID="{5DFCAF06-B281-46F1-9433-BE57D7AEA8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70379E-069C-4252-B979-6B76F195F191}">
  <ds:schemaRefs>
    <ds:schemaRef ds:uri="http://schemas.microsoft.com/office/infopath/2007/PartnerControls"/>
    <ds:schemaRef ds:uri="dbb9891f-5342-44b3-9004-2472729e727f"/>
    <ds:schemaRef ds:uri="http://schemas.microsoft.com/office/2006/metadata/properties"/>
    <ds:schemaRef ds:uri="http://www.w3.org/XML/1998/namespace"/>
    <ds:schemaRef ds:uri="http://schemas.microsoft.com/sharepoint/v4"/>
    <ds:schemaRef ds:uri="http://purl.org/dc/dcmitype/"/>
    <ds:schemaRef ds:uri="686bc730-dfb5-4557-ac43-64e2aeb71117"/>
    <ds:schemaRef ds:uri="http://purl.org/dc/elements/1.1/"/>
    <ds:schemaRef ds:uri="http://schemas.openxmlformats.org/package/2006/metadata/core-properties"/>
    <ds:schemaRef ds:uri="http://schemas.microsoft.com/office/2006/documentManagement/types"/>
    <ds:schemaRef ds:uri="http://purl.org/dc/terms/"/>
    <ds:schemaRef ds:uri="http://schemas.microsoft.com/sharepoint/v3"/>
  </ds:schemaRefs>
</ds:datastoreItem>
</file>

<file path=customXml/itemProps4.xml><?xml version="1.0" encoding="utf-8"?>
<ds:datastoreItem xmlns:ds="http://schemas.openxmlformats.org/officeDocument/2006/customXml" ds:itemID="{CD5F824B-ED21-4DB4-913E-AC9EA07BEC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SBCTC Promise</Template>
  <TotalTime>176</TotalTime>
  <Words>419</Words>
  <Application>Microsoft Office PowerPoint</Application>
  <PresentationFormat>On-screen Show (4:3)</PresentationFormat>
  <Paragraphs>85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Franklin Gothic Book</vt:lpstr>
      <vt:lpstr>Franklin Gothic Medium</vt:lpstr>
      <vt:lpstr>Office Theme</vt:lpstr>
      <vt:lpstr>College Promise</vt:lpstr>
      <vt:lpstr>The promise through session</vt:lpstr>
      <vt:lpstr>E2SSB 5393</vt:lpstr>
      <vt:lpstr>Who IS Currently Entitled? </vt:lpstr>
      <vt:lpstr>PowerPoint Presentation</vt:lpstr>
      <vt:lpstr>PowerPoint Presentation</vt:lpstr>
      <vt:lpstr>PowerPoint Presentation</vt:lpstr>
      <vt:lpstr>Financial Aid Director’s perspective Full Promise</vt:lpstr>
      <vt:lpstr>Financial Aid Director’s perspective Current Promise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Promise</dc:title>
  <dc:creator>Ruben Flores</dc:creator>
  <cp:lastModifiedBy>Ruben Flores</cp:lastModifiedBy>
  <cp:revision>7</cp:revision>
  <dcterms:created xsi:type="dcterms:W3CDTF">2019-03-18T17:51:25Z</dcterms:created>
  <dcterms:modified xsi:type="dcterms:W3CDTF">2019-03-22T16:53:55Z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dd1dc9d0-b599-4e44-a800-d2570dbbc0e7</vt:lpwstr>
  </property>
</Properties>
</file>