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30" r:id="rId2"/>
    <p:sldMasterId id="2147483766" r:id="rId3"/>
    <p:sldMasterId id="2147483778" r:id="rId4"/>
  </p:sldMasterIdLst>
  <p:notesMasterIdLst>
    <p:notesMasterId r:id="rId13"/>
  </p:notesMasterIdLst>
  <p:handoutMasterIdLst>
    <p:handoutMasterId r:id="rId14"/>
  </p:handoutMasterIdLst>
  <p:sldIdLst>
    <p:sldId id="271" r:id="rId5"/>
    <p:sldId id="305" r:id="rId6"/>
    <p:sldId id="307" r:id="rId7"/>
    <p:sldId id="313" r:id="rId8"/>
    <p:sldId id="323" r:id="rId9"/>
    <p:sldId id="317" r:id="rId10"/>
    <p:sldId id="334" r:id="rId11"/>
    <p:sldId id="31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14" autoAdjust="0"/>
  </p:normalViewPr>
  <p:slideViewPr>
    <p:cSldViewPr>
      <p:cViewPr varScale="1">
        <p:scale>
          <a:sx n="75" d="100"/>
          <a:sy n="75" d="100"/>
        </p:scale>
        <p:origin x="1424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3F73F-7870-43CA-8C4D-42C38332CA55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14342-FFC5-416B-82E6-6C5BC4358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286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90E3D-1E0D-47DE-BF4A-28AFD0EB03F6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A3A88-945A-4265-89FD-1C4260AF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31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3A88-945A-4265-89FD-1C4260AFD6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5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dirty="0" smtClean="0"/>
              <a:t>Rules </a:t>
            </a:r>
            <a:r>
              <a:rPr lang="en-US" sz="1000" b="1" dirty="0"/>
              <a:t>of Engagement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Stay Engaged</a:t>
            </a:r>
            <a:r>
              <a:rPr lang="en-US" sz="1000" baseline="0" dirty="0"/>
              <a:t> – even when you are frustrated or disagree</a:t>
            </a: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Speak Your Truth – bring your whole authentic</a:t>
            </a:r>
            <a:r>
              <a:rPr lang="en-US" sz="1000" baseline="0" dirty="0"/>
              <a:t> self</a:t>
            </a: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Step Up/Step Down – be mindful</a:t>
            </a:r>
            <a:r>
              <a:rPr lang="en-US" sz="1000" baseline="0" dirty="0"/>
              <a:t> of your verbal space</a:t>
            </a: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Experience Discomfort – explore</a:t>
            </a:r>
            <a:r>
              <a:rPr lang="en-US" sz="1000" baseline="0" dirty="0"/>
              <a:t> your discomfort</a:t>
            </a: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Expect and Accept Non-Closure – be gracious and patient</a:t>
            </a:r>
            <a:r>
              <a:rPr lang="en-US" sz="1000" baseline="0" dirty="0"/>
              <a:t> with others</a:t>
            </a: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Listen for Understanding – what is said here stays</a:t>
            </a:r>
            <a:r>
              <a:rPr lang="en-US" sz="1000" baseline="0" dirty="0"/>
              <a:t> 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Sharing/Permission</a:t>
            </a:r>
            <a:r>
              <a:rPr lang="en-US" sz="1000" baseline="0" dirty="0"/>
              <a:t> - </a:t>
            </a:r>
            <a:r>
              <a:rPr lang="en-US" sz="1000" dirty="0"/>
              <a:t>Don’t share peoples narratives with others without their permission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D04D-B5F5-4783-AD31-54B127EA5F1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67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918" indent="-167918">
              <a:buFont typeface="Arial" panose="020B0604020202020204" pitchFamily="34" charset="0"/>
              <a:buChar char="•"/>
            </a:pPr>
            <a:r>
              <a:rPr lang="en-US" sz="1000" dirty="0" smtClean="0"/>
              <a:t>IE has four essential elements</a:t>
            </a:r>
          </a:p>
          <a:p>
            <a:pPr marL="615700" lvl="1" indent="-167918">
              <a:buFont typeface="Arial" panose="020B0604020202020204" pitchFamily="34" charset="0"/>
              <a:buChar char="•"/>
            </a:pPr>
            <a:r>
              <a:rPr lang="en-US" sz="1000" dirty="0" smtClean="0"/>
              <a:t>More than a short-term project or single office initiative, this comprehensive approach requires a fundamental transformation of the institution by embedding and practicing IE in every effort, aspect, and level of a college (division, unit, department, &amp; class). </a:t>
            </a:r>
          </a:p>
          <a:p>
            <a:pPr marL="615700" lvl="1" indent="-167918">
              <a:buFont typeface="Arial" panose="020B0604020202020204" pitchFamily="34" charset="0"/>
              <a:buChar char="•"/>
            </a:pPr>
            <a:r>
              <a:rPr lang="en-US" sz="1000" dirty="0" smtClean="0"/>
              <a:t>The goal is to make IE a habit that is implemented and practiced consistently throughout an institution.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D04D-B5F5-4783-AD31-54B127EA5F1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25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3A88-945A-4265-89FD-1C4260AFD6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5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42BB-C707-4FA9-8B2D-97C9326942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20C4-9D6F-49AD-B5F7-6BE3B7B133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0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42BB-C707-4FA9-8B2D-97C9326942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20C4-9D6F-49AD-B5F7-6BE3B7B133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4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42BB-C707-4FA9-8B2D-97C9326942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20C4-9D6F-49AD-B5F7-6BE3B7B133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60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6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C24C-A8B5-4550-A5E6-589216ABA7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25F-020B-4A98-9B13-21EA6813E6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11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C24C-A8B5-4550-A5E6-589216ABA7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25F-020B-4A98-9B13-21EA6813E6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14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C24C-A8B5-4550-A5E6-589216ABA7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25F-020B-4A98-9B13-21EA6813E6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48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C24C-A8B5-4550-A5E6-589216ABA7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25F-020B-4A98-9B13-21EA6813E6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62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C24C-A8B5-4550-A5E6-589216ABA7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25F-020B-4A98-9B13-21EA6813E6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78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C24C-A8B5-4550-A5E6-589216ABA7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25F-020B-4A98-9B13-21EA6813E6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84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C24C-A8B5-4550-A5E6-589216ABA7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25F-020B-4A98-9B13-21EA6813E6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84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C24C-A8B5-4550-A5E6-589216ABA7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25F-020B-4A98-9B13-21EA6813E6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7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42BB-C707-4FA9-8B2D-97C9326942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20C4-9D6F-49AD-B5F7-6BE3B7B133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92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C24C-A8B5-4550-A5E6-589216ABA7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25F-020B-4A98-9B13-21EA6813E6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00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C24C-A8B5-4550-A5E6-589216ABA7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25F-020B-4A98-9B13-21EA6813E6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85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C24C-A8B5-4550-A5E6-589216ABA7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25F-020B-4A98-9B13-21EA6813E6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35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C24C-A8B5-4550-A5E6-589216ABA7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25F-020B-4A98-9B13-21EA6813E6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06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C24C-A8B5-4550-A5E6-589216ABA7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25F-020B-4A98-9B13-21EA6813E6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97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C24C-A8B5-4550-A5E6-589216ABA7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25F-020B-4A98-9B13-21EA6813E6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86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C24C-A8B5-4550-A5E6-589216ABA7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25F-020B-4A98-9B13-21EA6813E6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21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C24C-A8B5-4550-A5E6-589216ABA7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25F-020B-4A98-9B13-21EA6813E6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6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C24C-A8B5-4550-A5E6-589216ABA7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25F-020B-4A98-9B13-21EA6813E6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028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C24C-A8B5-4550-A5E6-589216ABA7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25F-020B-4A98-9B13-21EA6813E6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7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8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42BB-C707-4FA9-8B2D-97C9326942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20C4-9D6F-49AD-B5F7-6BE3B7B133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855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C24C-A8B5-4550-A5E6-589216ABA7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25F-020B-4A98-9B13-21EA6813E6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14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C24C-A8B5-4550-A5E6-589216ABA7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25F-020B-4A98-9B13-21EA6813E6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30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C24C-A8B5-4550-A5E6-589216ABA7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25F-020B-4A98-9B13-21EA6813E6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07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5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5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C24C-A8B5-4550-A5E6-589216ABA7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25F-020B-4A98-9B13-21EA6813E6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25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72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9" y="6043647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0B89C58C-4F70-42F8-8548-3EE340928F1B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44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DEDEE0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01E501-CC91-402E-B964-E07D25F19087}" type="slidenum">
              <a:rPr lang="en-US" smtClean="0">
                <a:solidFill>
                  <a:srgbClr val="DEDEE0"/>
                </a:solidFill>
              </a:rPr>
              <a:pPr/>
              <a:t>‹#›</a:t>
            </a:fld>
            <a:endParaRPr lang="en-US">
              <a:solidFill>
                <a:srgbClr val="DEDE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54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0B89C58C-4F70-42F8-8548-3EE340928F1B}" type="datetimeFigureOut">
              <a:rPr lang="en-US" smtClean="0">
                <a:solidFill>
                  <a:srgbClr val="303030"/>
                </a:solidFill>
              </a:rPr>
              <a:pPr/>
              <a:t>10/18/2018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201E501-CC91-402E-B964-E07D25F19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59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2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89C58C-4F70-42F8-8548-3EE340928F1B}" type="datetimeFigureOut">
              <a:rPr lang="en-US" smtClean="0">
                <a:solidFill>
                  <a:srgbClr val="303030"/>
                </a:solidFill>
              </a:rPr>
              <a:pPr/>
              <a:t>10/18/2018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1"/>
          </p:nvPr>
        </p:nvSpPr>
        <p:spPr>
          <a:xfrm>
            <a:off x="0" y="1752604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A201E501-CC91-402E-B964-E07D25F190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92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0B89C58C-4F70-42F8-8548-3EE340928F1B}" type="datetimeFigureOut">
              <a:rPr lang="en-US" smtClean="0">
                <a:solidFill>
                  <a:srgbClr val="303030"/>
                </a:solidFill>
              </a:rPr>
              <a:pPr/>
              <a:t>10/18/2018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201E501-CC91-402E-B964-E07D25F190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16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fld id="{0B89C58C-4F70-42F8-8548-3EE340928F1B}" type="datetimeFigureOut">
              <a:rPr lang="en-US" smtClean="0">
                <a:solidFill>
                  <a:srgbClr val="303030"/>
                </a:solidFill>
              </a:rPr>
              <a:pPr/>
              <a:t>10/18/2018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A201E501-CC91-402E-B964-E07D25F190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83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89C58C-4F70-42F8-8548-3EE340928F1B}" type="datetimeFigureOut">
              <a:rPr lang="en-US" smtClean="0">
                <a:solidFill>
                  <a:srgbClr val="303030"/>
                </a:solidFill>
              </a:rPr>
              <a:pPr/>
              <a:t>10/18/2018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1E501-CC91-402E-B964-E07D25F19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0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42BB-C707-4FA9-8B2D-97C9326942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20C4-9D6F-49AD-B5F7-6BE3B7B133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993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89C58C-4F70-42F8-8548-3EE340928F1B}" type="datetimeFigureOut">
              <a:rPr lang="en-US" smtClean="0">
                <a:solidFill>
                  <a:srgbClr val="303030"/>
                </a:solidFill>
              </a:rPr>
              <a:pPr/>
              <a:t>10/18/2018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01E501-CC91-402E-B964-E07D25F19087}" type="slidenum">
              <a:rPr lang="en-US" smtClean="0">
                <a:solidFill>
                  <a:srgbClr val="303030"/>
                </a:solidFill>
              </a:rPr>
              <a:pPr/>
              <a:t>‹#›</a:t>
            </a:fld>
            <a:endParaRPr lang="en-US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83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0B89C58C-4F70-42F8-8548-3EE340928F1B}" type="datetimeFigureOut">
              <a:rPr lang="en-US" smtClean="0">
                <a:solidFill>
                  <a:srgbClr val="303030"/>
                </a:solidFill>
              </a:rPr>
              <a:pPr/>
              <a:t>10/18/2018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201E501-CC91-402E-B964-E07D25F19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16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4572034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2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47" y="4654550"/>
            <a:ext cx="758983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17" y="2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24000" y="0"/>
            <a:ext cx="7620000" cy="464820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0"/>
          </p:nvPr>
        </p:nvSpPr>
        <p:spPr>
          <a:xfrm>
            <a:off x="6248400" y="6248434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0B89C58C-4F70-42F8-8548-3EE340928F1B}" type="datetimeFigureOut">
              <a:rPr lang="en-US" smtClean="0">
                <a:solidFill>
                  <a:srgbClr val="303030"/>
                </a:solidFill>
              </a:rPr>
              <a:pPr/>
              <a:t>10/18/2018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1"/>
          </p:nvPr>
        </p:nvSpPr>
        <p:spPr>
          <a:xfrm>
            <a:off x="0" y="4667284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A201E501-CC91-402E-B964-E07D25F190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3"/>
          <p:cNvSpPr>
            <a:spLocks noGrp="1"/>
          </p:cNvSpPr>
          <p:nvPr>
            <p:ph type="ftr" sz="quarter" idx="12"/>
          </p:nvPr>
        </p:nvSpPr>
        <p:spPr>
          <a:xfrm>
            <a:off x="1600200" y="6248434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40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42BB-C707-4FA9-8B2D-97C9326942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20C4-9D6F-49AD-B5F7-6BE3B7B133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0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42BB-C707-4FA9-8B2D-97C9326942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20C4-9D6F-49AD-B5F7-6BE3B7B133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4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42BB-C707-4FA9-8B2D-97C9326942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20C4-9D6F-49AD-B5F7-6BE3B7B133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6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42BB-C707-4FA9-8B2D-97C9326942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20C4-9D6F-49AD-B5F7-6BE3B7B133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9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42BB-C707-4FA9-8B2D-97C9326942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20C4-9D6F-49AD-B5F7-6BE3B7B133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7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A42BB-C707-4FA9-8B2D-97C9326942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3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920C4-9D6F-49AD-B5F7-6BE3B7B133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FC24C-A8B5-4550-A5E6-589216ABA7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5225F-020B-4A98-9B13-21EA6813E6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5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FC24C-A8B5-4550-A5E6-589216ABA7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5225F-020B-4A98-9B13-21EA6813E6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8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775" y="1600206"/>
            <a:ext cx="81534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34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fld id="{0B89C58C-4F70-42F8-8548-3EE340928F1B}" type="datetimeFigureOut">
              <a:rPr lang="en-US" smtClean="0">
                <a:solidFill>
                  <a:srgbClr val="303030"/>
                </a:solidFill>
              </a:rPr>
              <a:pPr/>
              <a:t>10/18/2018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6" y="6248434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62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A201E501-CC91-402E-B964-E07D25F19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4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</p:sldLayoutIdLst>
  <p:txStyles>
    <p:titleStyle>
      <a:lvl1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B7785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776A5B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99" y="228600"/>
            <a:ext cx="9050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ambria" pitchFamily="18" charset="0"/>
              </a:rPr>
              <a:t>Washington State Student Services Commission</a:t>
            </a:r>
          </a:p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ambria" pitchFamily="18" charset="0"/>
              </a:rPr>
              <a:t>Ice-Breaker Exercise</a:t>
            </a:r>
            <a:endParaRPr lang="en-US" sz="3200" b="1" dirty="0" smtClean="0">
              <a:solidFill>
                <a:prstClr val="white"/>
              </a:solidFill>
              <a:latin typeface="Cambria" pitchFamily="18" charset="0"/>
            </a:endParaRPr>
          </a:p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ambria" pitchFamily="18" charset="0"/>
              </a:rPr>
              <a:t>10.18.18</a:t>
            </a:r>
            <a:endParaRPr lang="en-US" sz="3200" b="1" dirty="0" smtClean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" b="22641"/>
          <a:stretch/>
        </p:blipFill>
        <p:spPr>
          <a:xfrm>
            <a:off x="2" y="1882588"/>
            <a:ext cx="9153861" cy="497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96446" y="256966"/>
            <a:ext cx="471895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4800" b="1" dirty="0">
                <a:solidFill>
                  <a:prstClr val="white"/>
                </a:solidFill>
                <a:latin typeface="Tw Cen MT Condensed" panose="020B0606020104020203" pitchFamily="34" charset="0"/>
              </a:rPr>
              <a:t>Rules of Engagement</a:t>
            </a:r>
          </a:p>
          <a:p>
            <a:pPr algn="r">
              <a:spcAft>
                <a:spcPts val="600"/>
              </a:spcAft>
            </a:pPr>
            <a:r>
              <a:rPr lang="en-US" sz="3600" dirty="0">
                <a:solidFill>
                  <a:prstClr val="white"/>
                </a:solidFill>
                <a:latin typeface="Tw Cen MT Condensed" panose="020B0606020104020203" pitchFamily="34" charset="0"/>
              </a:rPr>
              <a:t>Stay Engaged</a:t>
            </a:r>
          </a:p>
          <a:p>
            <a:pPr algn="r">
              <a:spcAft>
                <a:spcPts val="600"/>
              </a:spcAft>
            </a:pPr>
            <a:r>
              <a:rPr lang="en-US" sz="3600" dirty="0">
                <a:solidFill>
                  <a:prstClr val="white"/>
                </a:solidFill>
                <a:latin typeface="Tw Cen MT Condensed" panose="020B0606020104020203" pitchFamily="34" charset="0"/>
              </a:rPr>
              <a:t>Speak Your Truth</a:t>
            </a:r>
          </a:p>
          <a:p>
            <a:pPr algn="r">
              <a:spcAft>
                <a:spcPts val="600"/>
              </a:spcAft>
            </a:pPr>
            <a:r>
              <a:rPr lang="en-US" sz="3600" dirty="0">
                <a:solidFill>
                  <a:prstClr val="white"/>
                </a:solidFill>
                <a:latin typeface="Tw Cen MT Condensed" panose="020B0606020104020203" pitchFamily="34" charset="0"/>
              </a:rPr>
              <a:t>Step Up/Step Down</a:t>
            </a:r>
          </a:p>
          <a:p>
            <a:pPr algn="r">
              <a:spcAft>
                <a:spcPts val="600"/>
              </a:spcAft>
            </a:pPr>
            <a:r>
              <a:rPr lang="en-US" sz="3600" dirty="0">
                <a:solidFill>
                  <a:prstClr val="white"/>
                </a:solidFill>
                <a:latin typeface="Tw Cen MT Condensed" panose="020B0606020104020203" pitchFamily="34" charset="0"/>
              </a:rPr>
              <a:t>Experience Discomfort</a:t>
            </a:r>
          </a:p>
          <a:p>
            <a:pPr algn="r">
              <a:spcAft>
                <a:spcPts val="600"/>
              </a:spcAft>
            </a:pPr>
            <a:r>
              <a:rPr lang="en-US" sz="3600" dirty="0">
                <a:solidFill>
                  <a:prstClr val="white"/>
                </a:solidFill>
                <a:latin typeface="Tw Cen MT Condensed" panose="020B0606020104020203" pitchFamily="34" charset="0"/>
              </a:rPr>
              <a:t>Expect and Accept Non-Closure</a:t>
            </a:r>
          </a:p>
          <a:p>
            <a:pPr algn="r">
              <a:spcAft>
                <a:spcPts val="600"/>
              </a:spcAft>
            </a:pPr>
            <a:r>
              <a:rPr lang="en-US" sz="3600" dirty="0">
                <a:solidFill>
                  <a:prstClr val="white"/>
                </a:solidFill>
                <a:latin typeface="Tw Cen MT Condensed" panose="020B0606020104020203" pitchFamily="34" charset="0"/>
              </a:rPr>
              <a:t>Listen for Understanding</a:t>
            </a:r>
          </a:p>
          <a:p>
            <a:pPr algn="r">
              <a:spcAft>
                <a:spcPts val="600"/>
              </a:spcAft>
            </a:pPr>
            <a:r>
              <a:rPr lang="en-US" sz="3600" dirty="0">
                <a:solidFill>
                  <a:prstClr val="white"/>
                </a:solidFill>
                <a:latin typeface="Tw Cen MT Condensed" panose="020B0606020104020203" pitchFamily="34" charset="0"/>
              </a:rPr>
              <a:t>Sharing/Permission</a:t>
            </a:r>
          </a:p>
          <a:p>
            <a:pPr algn="r">
              <a:spcAft>
                <a:spcPts val="600"/>
              </a:spcAft>
            </a:pPr>
            <a:endParaRPr lang="en-US" sz="4400" b="1" dirty="0">
              <a:solidFill>
                <a:prstClr val="white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76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814" y="4267276"/>
            <a:ext cx="8932433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48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Ice-Breaker</a:t>
            </a:r>
          </a:p>
          <a:p>
            <a:pPr algn="r"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Where did you grow up?</a:t>
            </a:r>
          </a:p>
          <a:p>
            <a:pPr algn="r"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How many kids were in your family?</a:t>
            </a:r>
          </a:p>
          <a:p>
            <a:pPr algn="r"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What is one thing you learned the hard way?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0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599" y="3200449"/>
            <a:ext cx="8853357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4800" b="1" dirty="0" smtClean="0">
                <a:solidFill>
                  <a:prstClr val="white"/>
                </a:solidFill>
                <a:latin typeface="Tw Cen MT Condensed" panose="020B0606020104020203" pitchFamily="34" charset="0"/>
              </a:rPr>
              <a:t>Inclusive Excellence</a:t>
            </a:r>
          </a:p>
          <a:p>
            <a:pPr algn="r">
              <a:spcAft>
                <a:spcPts val="1200"/>
              </a:spcAft>
            </a:pPr>
            <a:r>
              <a:rPr lang="en-US" sz="3600" dirty="0" smtClean="0">
                <a:solidFill>
                  <a:prstClr val="white"/>
                </a:solidFill>
                <a:latin typeface="Tw Cen MT Condensed" panose="020B0606020104020203" pitchFamily="34" charset="0"/>
              </a:rPr>
              <a:t>Comprehensive </a:t>
            </a:r>
            <a:r>
              <a:rPr lang="en-US" sz="3600" dirty="0">
                <a:solidFill>
                  <a:prstClr val="white"/>
                </a:solidFill>
                <a:latin typeface="Tw Cen MT Condensed" panose="020B0606020104020203" pitchFamily="34" charset="0"/>
              </a:rPr>
              <a:t>approach </a:t>
            </a:r>
          </a:p>
          <a:p>
            <a:pPr algn="r">
              <a:spcAft>
                <a:spcPts val="1200"/>
              </a:spcAft>
            </a:pPr>
            <a:r>
              <a:rPr lang="en-US" sz="3600" dirty="0">
                <a:solidFill>
                  <a:prstClr val="white"/>
                </a:solidFill>
                <a:latin typeface="Tw Cen MT Condensed" panose="020B0606020104020203" pitchFamily="34" charset="0"/>
              </a:rPr>
              <a:t>Requires a fundamental transformation </a:t>
            </a:r>
          </a:p>
          <a:p>
            <a:pPr algn="r">
              <a:spcAft>
                <a:spcPts val="1200"/>
              </a:spcAft>
            </a:pPr>
            <a:r>
              <a:rPr lang="en-US" sz="3600" dirty="0">
                <a:solidFill>
                  <a:prstClr val="white"/>
                </a:solidFill>
                <a:latin typeface="Tw Cen MT Condensed" panose="020B0606020104020203" pitchFamily="34" charset="0"/>
              </a:rPr>
              <a:t>Integrated and Practiced</a:t>
            </a:r>
          </a:p>
          <a:p>
            <a:pPr algn="r">
              <a:spcAft>
                <a:spcPts val="1200"/>
              </a:spcAft>
            </a:pPr>
            <a:r>
              <a:rPr lang="en-US" sz="3600" dirty="0" smtClean="0">
                <a:solidFill>
                  <a:prstClr val="white"/>
                </a:solidFill>
                <a:latin typeface="Tw Cen MT Condensed" panose="020B0606020104020203" pitchFamily="34" charset="0"/>
              </a:rPr>
              <a:t>Habit</a:t>
            </a:r>
            <a:endParaRPr lang="en-US" sz="3600" dirty="0">
              <a:solidFill>
                <a:prstClr val="white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599" y="3200400"/>
            <a:ext cx="885335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5400" b="1" dirty="0" smtClean="0">
                <a:solidFill>
                  <a:prstClr val="white"/>
                </a:solidFill>
                <a:latin typeface="Tw Cen MT Condensed" panose="020B0606020104020203" pitchFamily="34" charset="0"/>
              </a:rPr>
              <a:t>Pathway Reform</a:t>
            </a:r>
          </a:p>
          <a:p>
            <a:pPr algn="r">
              <a:spcAft>
                <a:spcPts val="600"/>
              </a:spcAft>
            </a:pPr>
            <a:r>
              <a:rPr lang="en-US" sz="3600" dirty="0" smtClean="0">
                <a:solidFill>
                  <a:prstClr val="white"/>
                </a:solidFill>
                <a:latin typeface="Tw Cen MT Condensed" panose="020B0606020104020203" pitchFamily="34" charset="0"/>
              </a:rPr>
              <a:t>Closing Equity Gaps </a:t>
            </a:r>
          </a:p>
          <a:p>
            <a:pPr algn="r">
              <a:spcAft>
                <a:spcPts val="600"/>
              </a:spcAft>
            </a:pPr>
            <a:r>
              <a:rPr lang="en-US" sz="3600" dirty="0" smtClean="0">
                <a:solidFill>
                  <a:prstClr val="white"/>
                </a:solidFill>
                <a:latin typeface="Tw Cen MT Condensed" panose="020B0606020104020203" pitchFamily="34" charset="0"/>
              </a:rPr>
              <a:t> </a:t>
            </a:r>
            <a:r>
              <a:rPr lang="en-US" sz="3600" dirty="0">
                <a:solidFill>
                  <a:prstClr val="white"/>
                </a:solidFill>
                <a:latin typeface="Tw Cen MT Condensed" panose="020B0606020104020203" pitchFamily="34" charset="0"/>
              </a:rPr>
              <a:t> </a:t>
            </a:r>
            <a:r>
              <a:rPr lang="en-US" sz="3600" dirty="0" smtClean="0">
                <a:solidFill>
                  <a:prstClr val="white"/>
                </a:solidFill>
                <a:latin typeface="Tw Cen MT Condensed" panose="020B0606020104020203" pitchFamily="34" charset="0"/>
              </a:rPr>
              <a:t>Interrogate Entry, Progression, Completion</a:t>
            </a:r>
          </a:p>
          <a:p>
            <a:pPr algn="r">
              <a:spcAft>
                <a:spcPts val="600"/>
              </a:spcAft>
            </a:pPr>
            <a:r>
              <a:rPr lang="en-US" sz="3600" dirty="0" smtClean="0">
                <a:solidFill>
                  <a:prstClr val="white"/>
                </a:solidFill>
                <a:latin typeface="Tw Cen MT Condensed" panose="020B0606020104020203" pitchFamily="34" charset="0"/>
              </a:rPr>
              <a:t> Program and Service Capacity Building</a:t>
            </a:r>
          </a:p>
          <a:p>
            <a:pPr algn="r">
              <a:spcAft>
                <a:spcPts val="600"/>
              </a:spcAft>
            </a:pPr>
            <a:r>
              <a:rPr lang="en-US" sz="3600" dirty="0" smtClean="0">
                <a:solidFill>
                  <a:prstClr val="white"/>
                </a:solidFill>
                <a:latin typeface="Tw Cen MT Condensed" panose="020B0606020104020203" pitchFamily="34" charset="0"/>
              </a:rPr>
              <a:t>Leadership and Team </a:t>
            </a:r>
            <a:r>
              <a:rPr lang="en-US" sz="3600" dirty="0" smtClean="0">
                <a:solidFill>
                  <a:prstClr val="white"/>
                </a:solidFill>
                <a:latin typeface="Tw Cen MT Condensed" panose="020B0606020104020203" pitchFamily="34" charset="0"/>
              </a:rPr>
              <a:t>Skill-Building</a:t>
            </a:r>
            <a:r>
              <a:rPr lang="en-US" sz="4000" dirty="0" smtClean="0">
                <a:solidFill>
                  <a:prstClr val="white"/>
                </a:solidFill>
                <a:latin typeface="Tw Cen MT Condensed" panose="020B06060201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93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321" y="0"/>
            <a:ext cx="8853357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5400" b="1" dirty="0" smtClean="0">
                <a:solidFill>
                  <a:prstClr val="white"/>
                </a:solidFill>
                <a:latin typeface="Tw Cen MT Condensed" panose="020B0606020104020203" pitchFamily="34" charset="0"/>
              </a:rPr>
              <a:t>Environmental Leadership Scan</a:t>
            </a:r>
          </a:p>
          <a:p>
            <a:pPr>
              <a:spcAft>
                <a:spcPts val="1200"/>
              </a:spcAft>
            </a:pPr>
            <a:r>
              <a:rPr lang="en-US" sz="3600" dirty="0" smtClean="0">
                <a:solidFill>
                  <a:prstClr val="white"/>
                </a:solidFill>
                <a:latin typeface="Tw Cen MT Condensed" panose="020B0606020104020203" pitchFamily="34" charset="0"/>
              </a:rPr>
              <a:t>Talk </a:t>
            </a:r>
            <a:r>
              <a:rPr lang="en-US" sz="3600" dirty="0">
                <a:solidFill>
                  <a:prstClr val="white"/>
                </a:solidFill>
                <a:latin typeface="Tw Cen MT Condensed" panose="020B0606020104020203" pitchFamily="34" charset="0"/>
              </a:rPr>
              <a:t>about a performance challenge or goal that WSSSC is currently </a:t>
            </a:r>
            <a:r>
              <a:rPr lang="en-US" sz="3600" dirty="0" smtClean="0">
                <a:solidFill>
                  <a:prstClr val="white"/>
                </a:solidFill>
                <a:latin typeface="Tw Cen MT Condensed" panose="020B0606020104020203" pitchFamily="34" charset="0"/>
              </a:rPr>
              <a:t>facing.</a:t>
            </a:r>
            <a:endParaRPr lang="en-US" sz="3600" dirty="0">
              <a:solidFill>
                <a:prstClr val="white"/>
              </a:solidFill>
              <a:latin typeface="Tw Cen MT Condensed" panose="020B0606020104020203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600" dirty="0" smtClean="0">
                <a:solidFill>
                  <a:prstClr val="white"/>
                </a:solidFill>
                <a:latin typeface="Tw Cen MT Condensed" panose="020B0606020104020203" pitchFamily="34" charset="0"/>
              </a:rPr>
              <a:t>What </a:t>
            </a:r>
            <a:r>
              <a:rPr lang="en-US" sz="3600" dirty="0">
                <a:solidFill>
                  <a:prstClr val="white"/>
                </a:solidFill>
                <a:latin typeface="Tw Cen MT Condensed" panose="020B0606020104020203" pitchFamily="34" charset="0"/>
              </a:rPr>
              <a:t>do we have to do less of, to achieve more?</a:t>
            </a:r>
          </a:p>
          <a:p>
            <a:pPr algn="r">
              <a:spcAft>
                <a:spcPts val="600"/>
              </a:spcAft>
            </a:pPr>
            <a:endParaRPr lang="en-US" sz="4800" b="1" dirty="0" smtClean="0">
              <a:solidFill>
                <a:prstClr val="white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4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228600"/>
            <a:ext cx="891540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4800" b="1" dirty="0" smtClean="0">
                <a:solidFill>
                  <a:prstClr val="white"/>
                </a:solidFill>
                <a:latin typeface="Tw Cen MT Condensed" panose="020B0606020104020203" pitchFamily="34" charset="0"/>
              </a:rPr>
              <a:t>From a WSSSC Leadership Perspective…</a:t>
            </a:r>
            <a:endParaRPr lang="en-US" sz="4800" b="1" dirty="0" smtClean="0">
              <a:solidFill>
                <a:prstClr val="white"/>
              </a:solidFill>
              <a:latin typeface="Tw Cen MT Condensed" panose="020B0606020104020203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prstClr val="white"/>
                </a:solidFill>
                <a:latin typeface="Tw Cen MT Condensed" panose="020B0606020104020203" pitchFamily="34" charset="0"/>
              </a:rPr>
              <a:t>List </a:t>
            </a:r>
            <a:r>
              <a:rPr lang="en-US" sz="2800" dirty="0">
                <a:solidFill>
                  <a:prstClr val="white"/>
                </a:solidFill>
                <a:latin typeface="Tw Cen MT Condensed" panose="020B0606020104020203" pitchFamily="34" charset="0"/>
              </a:rPr>
              <a:t>1-2 key </a:t>
            </a:r>
            <a:r>
              <a:rPr lang="en-US" sz="2800" dirty="0" smtClean="0">
                <a:solidFill>
                  <a:prstClr val="white"/>
                </a:solidFill>
                <a:latin typeface="Tw Cen MT Condensed" panose="020B0606020104020203" pitchFamily="34" charset="0"/>
              </a:rPr>
              <a:t>deliverables you </a:t>
            </a:r>
            <a:r>
              <a:rPr lang="en-US" sz="2800" dirty="0">
                <a:solidFill>
                  <a:prstClr val="white"/>
                </a:solidFill>
                <a:latin typeface="Tw Cen MT Condensed" panose="020B0606020104020203" pitchFamily="34" charset="0"/>
              </a:rPr>
              <a:t>feel you will help produce </a:t>
            </a:r>
            <a:r>
              <a:rPr lang="en-US" sz="2800" dirty="0" smtClean="0">
                <a:solidFill>
                  <a:prstClr val="white"/>
                </a:solidFill>
                <a:latin typeface="Tw Cen MT Condensed" panose="020B0606020104020203" pitchFamily="34" charset="0"/>
              </a:rPr>
              <a:t>to </a:t>
            </a:r>
            <a:r>
              <a:rPr lang="en-US" sz="2800" dirty="0">
                <a:solidFill>
                  <a:prstClr val="white"/>
                </a:solidFill>
                <a:latin typeface="Tw Cen MT Condensed" panose="020B0606020104020203" pitchFamily="34" charset="0"/>
              </a:rPr>
              <a:t>address the challenges.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prstClr val="white"/>
                </a:solidFill>
                <a:latin typeface="Tw Cen MT Condensed" panose="020B0606020104020203" pitchFamily="34" charset="0"/>
              </a:rPr>
              <a:t>What </a:t>
            </a:r>
            <a:r>
              <a:rPr lang="en-US" sz="2800" dirty="0">
                <a:solidFill>
                  <a:prstClr val="white"/>
                </a:solidFill>
                <a:latin typeface="Tw Cen MT Condensed" panose="020B0606020104020203" pitchFamily="34" charset="0"/>
              </a:rPr>
              <a:t>resources and/or support do you need that you are not receiving now?</a:t>
            </a:r>
            <a:endParaRPr lang="en-US" sz="2800" dirty="0">
              <a:solidFill>
                <a:prstClr val="white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95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"/>
            <a:ext cx="9156687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8344" y="1071473"/>
            <a:ext cx="4417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w Cen MT Condensed" panose="020B0606020104020203" pitchFamily="34" charset="0"/>
              </a:rPr>
              <a:t>Debrief | </a:t>
            </a:r>
            <a:r>
              <a:rPr lang="en-US" sz="4000" b="1" dirty="0" smtClean="0">
                <a:solidFill>
                  <a:prstClr val="white"/>
                </a:solidFill>
                <a:latin typeface="Tw Cen MT Condensed" panose="020B0606020104020203" pitchFamily="34" charset="0"/>
              </a:rPr>
              <a:t>Closing</a:t>
            </a:r>
            <a:endParaRPr lang="en-US" sz="4000" b="1" dirty="0">
              <a:solidFill>
                <a:prstClr val="white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08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é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298</Words>
  <Application>Microsoft Office PowerPoint</Application>
  <PresentationFormat>On-screen Show (4:3)</PresentationFormat>
  <Paragraphs>47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Cambria</vt:lpstr>
      <vt:lpstr>Tw Cen MT</vt:lpstr>
      <vt:lpstr>Tw Cen MT Condensed</vt:lpstr>
      <vt:lpstr>Wingdings</vt:lpstr>
      <vt:lpstr>Wingdings 2</vt:lpstr>
      <vt:lpstr>Office Theme</vt:lpstr>
      <vt:lpstr>1_Office Theme</vt:lpstr>
      <vt:lpstr>3_Office Theme</vt:lpstr>
      <vt:lpstr>1_Médian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</dc:creator>
  <cp:lastModifiedBy>Luca Lewis</cp:lastModifiedBy>
  <cp:revision>60</cp:revision>
  <cp:lastPrinted>2017-10-18T14:18:25Z</cp:lastPrinted>
  <dcterms:created xsi:type="dcterms:W3CDTF">2015-05-11T11:31:51Z</dcterms:created>
  <dcterms:modified xsi:type="dcterms:W3CDTF">2018-10-18T14:08:17Z</dcterms:modified>
</cp:coreProperties>
</file>