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  <p:sldMasterId id="2147483674" r:id="rId6"/>
  </p:sldMasterIdLst>
  <p:notesMasterIdLst>
    <p:notesMasterId r:id="rId30"/>
  </p:notesMasterIdLst>
  <p:handoutMasterIdLst>
    <p:handoutMasterId r:id="rId31"/>
  </p:handoutMasterIdLst>
  <p:sldIdLst>
    <p:sldId id="291" r:id="rId7"/>
    <p:sldId id="335" r:id="rId8"/>
    <p:sldId id="326" r:id="rId9"/>
    <p:sldId id="293" r:id="rId10"/>
    <p:sldId id="334" r:id="rId11"/>
    <p:sldId id="337" r:id="rId12"/>
    <p:sldId id="338" r:id="rId13"/>
    <p:sldId id="339" r:id="rId14"/>
    <p:sldId id="336" r:id="rId15"/>
    <p:sldId id="324" r:id="rId16"/>
    <p:sldId id="330" r:id="rId17"/>
    <p:sldId id="329" r:id="rId18"/>
    <p:sldId id="340" r:id="rId19"/>
    <p:sldId id="342" r:id="rId20"/>
    <p:sldId id="343" r:id="rId21"/>
    <p:sldId id="344" r:id="rId22"/>
    <p:sldId id="345" r:id="rId23"/>
    <p:sldId id="346" r:id="rId24"/>
    <p:sldId id="347" r:id="rId25"/>
    <p:sldId id="331" r:id="rId26"/>
    <p:sldId id="332" r:id="rId27"/>
    <p:sldId id="333" r:id="rId28"/>
    <p:sldId id="271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1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FF"/>
    <a:srgbClr val="FFC000"/>
    <a:srgbClr val="00C0BC"/>
    <a:srgbClr val="009999"/>
    <a:srgbClr val="0D71A3"/>
    <a:srgbClr val="097964"/>
    <a:srgbClr val="9999FF"/>
    <a:srgbClr val="9966FF"/>
    <a:srgbClr val="0EB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87" autoAdjust="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20C7C-5071-4A0B-99A4-683A48084E04}" type="doc">
      <dgm:prSet loTypeId="urn:microsoft.com/office/officeart/2009/3/layout/IncreasingArrowsProcess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0372E5-3266-4A73-B8BD-E6C0C680B920}">
      <dgm:prSet phldrT="[Text]" custT="1"/>
      <dgm:spPr>
        <a:gradFill rotWithShape="0">
          <a:gsLst>
            <a:gs pos="0">
              <a:schemeClr val="accent5">
                <a:lumMod val="5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sz="2400" b="1" dirty="0" smtClean="0"/>
            <a:t>Structure Phase Criteria</a:t>
          </a:r>
          <a:endParaRPr lang="en-US" sz="2400" b="1" dirty="0"/>
        </a:p>
      </dgm:t>
    </dgm:pt>
    <dgm:pt modelId="{5E0B774D-9817-48DC-99BC-B8F93DB3C324}" type="parTrans" cxnId="{A9493184-D402-44E6-9DB9-C517075B6607}">
      <dgm:prSet/>
      <dgm:spPr/>
      <dgm:t>
        <a:bodyPr/>
        <a:lstStyle/>
        <a:p>
          <a:endParaRPr lang="en-US"/>
        </a:p>
      </dgm:t>
    </dgm:pt>
    <dgm:pt modelId="{45BD0B83-E068-4202-917C-1F7BE91F9264}" type="sibTrans" cxnId="{A9493184-D402-44E6-9DB9-C517075B6607}">
      <dgm:prSet/>
      <dgm:spPr/>
      <dgm:t>
        <a:bodyPr/>
        <a:lstStyle/>
        <a:p>
          <a:endParaRPr lang="en-US"/>
        </a:p>
      </dgm:t>
    </dgm:pt>
    <dgm:pt modelId="{73337880-D409-4017-8514-22845DA8436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100" b="1" dirty="0" smtClean="0"/>
            <a:t>Data Mapping for </a:t>
          </a:r>
        </a:p>
        <a:p>
          <a:pPr>
            <a:spcAft>
              <a:spcPts val="0"/>
            </a:spcAft>
          </a:pPr>
          <a:r>
            <a:rPr lang="en-US" sz="1100" b="1" dirty="0" smtClean="0"/>
            <a:t>Supplemental Systems</a:t>
          </a:r>
        </a:p>
        <a:p>
          <a:pPr>
            <a:spcAft>
              <a:spcPct val="35000"/>
            </a:spcAft>
          </a:pPr>
          <a:endParaRPr lang="en-US" sz="1100" b="1" dirty="0" smtClean="0"/>
        </a:p>
        <a:p>
          <a:pPr>
            <a:spcAft>
              <a:spcPct val="35000"/>
            </a:spcAft>
          </a:pPr>
          <a:r>
            <a:rPr lang="en-US" sz="1100" b="1" dirty="0" smtClean="0"/>
            <a:t>Sign-off on Initial </a:t>
          </a:r>
        </a:p>
        <a:p>
          <a:pPr>
            <a:spcAft>
              <a:spcPct val="35000"/>
            </a:spcAft>
          </a:pPr>
          <a:endParaRPr lang="en-US" sz="1100" b="1" dirty="0" smtClean="0"/>
        </a:p>
        <a:p>
          <a:pPr>
            <a:spcAft>
              <a:spcPct val="35000"/>
            </a:spcAft>
          </a:pPr>
          <a:r>
            <a:rPr lang="en-US" sz="1100" b="1" dirty="0" smtClean="0"/>
            <a:t>Configuration Guides</a:t>
          </a:r>
        </a:p>
        <a:p>
          <a:pPr>
            <a:spcAft>
              <a:spcPct val="35000"/>
            </a:spcAft>
          </a:pPr>
          <a:endParaRPr lang="en-US" sz="1100" b="1" dirty="0" smtClean="0"/>
        </a:p>
        <a:p>
          <a:pPr>
            <a:spcAft>
              <a:spcPct val="35000"/>
            </a:spcAft>
          </a:pPr>
          <a:r>
            <a:rPr lang="en-US" sz="1100" b="1" dirty="0" smtClean="0"/>
            <a:t>UAT Test Design Sign-Off</a:t>
          </a:r>
        </a:p>
      </dgm:t>
    </dgm:pt>
    <dgm:pt modelId="{B482C92C-6057-4719-A5A9-B1FDCF3E5A2B}" type="parTrans" cxnId="{916AE8F3-AE0A-4FF4-A804-DA3D31A8C13B}">
      <dgm:prSet/>
      <dgm:spPr/>
      <dgm:t>
        <a:bodyPr/>
        <a:lstStyle/>
        <a:p>
          <a:endParaRPr lang="en-US"/>
        </a:p>
      </dgm:t>
    </dgm:pt>
    <dgm:pt modelId="{BAA7F55E-D760-4115-8780-5918C855F663}" type="sibTrans" cxnId="{916AE8F3-AE0A-4FF4-A804-DA3D31A8C13B}">
      <dgm:prSet/>
      <dgm:spPr/>
      <dgm:t>
        <a:bodyPr/>
        <a:lstStyle/>
        <a:p>
          <a:endParaRPr lang="en-US"/>
        </a:p>
      </dgm:t>
    </dgm:pt>
    <dgm:pt modelId="{0F59E9EF-50F4-4A32-A8B5-7461EA63EE00}">
      <dgm:prSet phldrT="[Text]" custT="1"/>
      <dgm:spPr>
        <a:gradFill rotWithShape="0">
          <a:gsLst>
            <a:gs pos="8000">
              <a:schemeClr val="accent5">
                <a:lumMod val="75000"/>
              </a:schemeClr>
            </a:gs>
            <a:gs pos="54000">
              <a:srgbClr val="009999"/>
            </a:gs>
            <a:gs pos="59000">
              <a:srgbClr val="009999"/>
            </a:gs>
          </a:gsLst>
          <a:lin ang="5400000" scaled="0"/>
        </a:gradFill>
      </dgm:spPr>
      <dgm:t>
        <a:bodyPr/>
        <a:lstStyle/>
        <a:p>
          <a:r>
            <a:rPr lang="en-US" sz="2400" b="1" dirty="0" smtClean="0"/>
            <a:t>Construct Phase Criteria</a:t>
          </a:r>
          <a:endParaRPr lang="en-US" sz="2400" b="1" dirty="0"/>
        </a:p>
      </dgm:t>
    </dgm:pt>
    <dgm:pt modelId="{B8CECDF8-8F4B-4CE4-82E6-EED90019850D}" type="parTrans" cxnId="{D9A4DC08-2A13-4287-ADEC-479802AE5228}">
      <dgm:prSet/>
      <dgm:spPr/>
      <dgm:t>
        <a:bodyPr/>
        <a:lstStyle/>
        <a:p>
          <a:endParaRPr lang="en-US"/>
        </a:p>
      </dgm:t>
    </dgm:pt>
    <dgm:pt modelId="{3D36F2AB-36AA-460E-A84C-356DBAEF1CF7}" type="sibTrans" cxnId="{D9A4DC08-2A13-4287-ADEC-479802AE5228}">
      <dgm:prSet/>
      <dgm:spPr/>
      <dgm:t>
        <a:bodyPr/>
        <a:lstStyle/>
        <a:p>
          <a:endParaRPr lang="en-US"/>
        </a:p>
      </dgm:t>
    </dgm:pt>
    <dgm:pt modelId="{5926D891-7E0C-458E-98F4-23935817A8A9}">
      <dgm:prSet phldrT="[Text]" custT="1"/>
      <dgm:spPr/>
      <dgm:t>
        <a:bodyPr/>
        <a:lstStyle/>
        <a:p>
          <a:r>
            <a:rPr lang="en-US" sz="1100" b="1" dirty="0" smtClean="0"/>
            <a:t>Design Requirements </a:t>
          </a:r>
        </a:p>
        <a:p>
          <a:r>
            <a:rPr lang="en-US" sz="1100" b="1" dirty="0" smtClean="0"/>
            <a:t>Sign-Off</a:t>
          </a:r>
        </a:p>
        <a:p>
          <a:endParaRPr lang="en-US" sz="1100" b="1" dirty="0" smtClean="0"/>
        </a:p>
        <a:p>
          <a:r>
            <a:rPr lang="en-US" sz="1100" b="1" dirty="0" smtClean="0"/>
            <a:t>Security Matrix Mapping</a:t>
          </a:r>
        </a:p>
        <a:p>
          <a:endParaRPr lang="en-US" sz="1100" b="1" dirty="0" smtClean="0"/>
        </a:p>
        <a:p>
          <a:r>
            <a:rPr lang="en-US" sz="1100" b="1" dirty="0" smtClean="0"/>
            <a:t>Data Validation Sign-Off</a:t>
          </a:r>
          <a:endParaRPr lang="en-US" sz="1100" dirty="0"/>
        </a:p>
      </dgm:t>
    </dgm:pt>
    <dgm:pt modelId="{CB269D36-9175-4BC5-AC4C-0AEEAE18F989}" type="parTrans" cxnId="{BDCEB41C-86EC-4A3B-863F-A19896E7646C}">
      <dgm:prSet/>
      <dgm:spPr/>
      <dgm:t>
        <a:bodyPr/>
        <a:lstStyle/>
        <a:p>
          <a:endParaRPr lang="en-US"/>
        </a:p>
      </dgm:t>
    </dgm:pt>
    <dgm:pt modelId="{BEB9436F-E4E6-43BA-B05C-089B964B329C}" type="sibTrans" cxnId="{BDCEB41C-86EC-4A3B-863F-A19896E7646C}">
      <dgm:prSet/>
      <dgm:spPr/>
      <dgm:t>
        <a:bodyPr/>
        <a:lstStyle/>
        <a:p>
          <a:endParaRPr lang="en-US"/>
        </a:p>
      </dgm:t>
    </dgm:pt>
    <dgm:pt modelId="{D2F04189-02C5-49BA-95D8-E9A8AD5AAC9A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b="1" dirty="0" smtClean="0"/>
            <a:t>Transition Phase Criteria </a:t>
          </a:r>
          <a:endParaRPr lang="en-US" sz="2400" b="1" dirty="0"/>
        </a:p>
      </dgm:t>
    </dgm:pt>
    <dgm:pt modelId="{F81870AC-CB3D-4F09-B455-263132AB2FF4}" type="parTrans" cxnId="{C06C626A-085E-4A3F-A926-C6C228E7D321}">
      <dgm:prSet/>
      <dgm:spPr/>
      <dgm:t>
        <a:bodyPr/>
        <a:lstStyle/>
        <a:p>
          <a:endParaRPr lang="en-US"/>
        </a:p>
      </dgm:t>
    </dgm:pt>
    <dgm:pt modelId="{4F457D2F-FB4B-4CD2-8788-7091E49AFD02}" type="sibTrans" cxnId="{C06C626A-085E-4A3F-A926-C6C228E7D321}">
      <dgm:prSet/>
      <dgm:spPr/>
      <dgm:t>
        <a:bodyPr/>
        <a:lstStyle/>
        <a:p>
          <a:endParaRPr lang="en-US"/>
        </a:p>
      </dgm:t>
    </dgm:pt>
    <dgm:pt modelId="{1AEAE453-9978-4F2E-9352-F90BE3C579A5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100" b="1" dirty="0" smtClean="0"/>
            <a:t>College OCM Readiness  Checklist</a:t>
          </a:r>
        </a:p>
        <a:p>
          <a:pPr algn="l">
            <a:lnSpc>
              <a:spcPct val="100000"/>
            </a:lnSpc>
            <a:spcAft>
              <a:spcPct val="35000"/>
            </a:spcAft>
          </a:pPr>
          <a:r>
            <a:rPr lang="en-US" sz="1100" b="1" dirty="0" smtClean="0"/>
            <a:t/>
          </a:r>
          <a:br>
            <a:rPr lang="en-US" sz="1100" b="1" dirty="0" smtClean="0"/>
          </a:br>
          <a:r>
            <a:rPr lang="en-US" sz="1100" b="1" dirty="0" smtClean="0"/>
            <a:t>User Acceptance        Testing Sign-off</a:t>
          </a:r>
        </a:p>
        <a:p>
          <a:pPr algn="l">
            <a:lnSpc>
              <a:spcPct val="100000"/>
            </a:lnSpc>
            <a:spcAft>
              <a:spcPct val="35000"/>
            </a:spcAft>
          </a:pPr>
          <a:r>
            <a:rPr lang="en-US" sz="1100" b="1" dirty="0" smtClean="0"/>
            <a:t>Policy/Procedure Updates Complete</a:t>
          </a:r>
        </a:p>
        <a:p>
          <a:pPr algn="l">
            <a:lnSpc>
              <a:spcPct val="100000"/>
            </a:lnSpc>
            <a:spcAft>
              <a:spcPct val="35000"/>
            </a:spcAft>
          </a:pPr>
          <a:r>
            <a:rPr lang="en-US" sz="1100" b="1" dirty="0" smtClean="0"/>
            <a:t>End User Training Delivered </a:t>
          </a:r>
        </a:p>
        <a:p>
          <a:pPr algn="l">
            <a:lnSpc>
              <a:spcPct val="100000"/>
            </a:lnSpc>
            <a:spcAft>
              <a:spcPct val="35000"/>
            </a:spcAft>
          </a:pPr>
          <a:r>
            <a:rPr lang="en-US" sz="1100" b="1" dirty="0" smtClean="0"/>
            <a:t>Cutover Mitigation Plans Defined</a:t>
          </a:r>
        </a:p>
        <a:p>
          <a:pPr algn="l">
            <a:lnSpc>
              <a:spcPct val="100000"/>
            </a:lnSpc>
            <a:spcAft>
              <a:spcPct val="35000"/>
            </a:spcAft>
          </a:pPr>
          <a:r>
            <a:rPr lang="en-US" sz="1100" b="1" dirty="0" smtClean="0"/>
            <a:t>Legacy System Shutdown Procedures in Place</a:t>
          </a:r>
        </a:p>
      </dgm:t>
    </dgm:pt>
    <dgm:pt modelId="{08F642E4-4E78-48CC-8E0C-710F53A26E0D}" type="parTrans" cxnId="{F1AB0175-90EC-4D1B-A003-94E41BD58C40}">
      <dgm:prSet/>
      <dgm:spPr/>
      <dgm:t>
        <a:bodyPr/>
        <a:lstStyle/>
        <a:p>
          <a:endParaRPr lang="en-US"/>
        </a:p>
      </dgm:t>
    </dgm:pt>
    <dgm:pt modelId="{C60E7E3A-9985-4D4C-9419-3C90EBFE0BF0}" type="sibTrans" cxnId="{F1AB0175-90EC-4D1B-A003-94E41BD58C40}">
      <dgm:prSet/>
      <dgm:spPr/>
      <dgm:t>
        <a:bodyPr/>
        <a:lstStyle/>
        <a:p>
          <a:endParaRPr lang="en-US"/>
        </a:p>
      </dgm:t>
    </dgm:pt>
    <dgm:pt modelId="{301A5F74-0D13-4EA2-9A3B-EF02B9A1B600}">
      <dgm:prSet phldrT="[Text]" custT="1"/>
      <dgm:spPr>
        <a:gradFill rotWithShape="0">
          <a:gsLst>
            <a:gs pos="0">
              <a:srgbClr val="00FF00"/>
            </a:gs>
            <a:gs pos="49000">
              <a:srgbClr val="008000"/>
            </a:gs>
            <a:gs pos="78000">
              <a:srgbClr val="003300"/>
            </a:gs>
          </a:gsLst>
        </a:gradFill>
      </dgm:spPr>
      <dgm:t>
        <a:bodyPr/>
        <a:lstStyle/>
        <a:p>
          <a:r>
            <a:rPr lang="en-US" sz="2400" b="1" dirty="0" smtClean="0"/>
            <a:t>Deployment Criteria</a:t>
          </a:r>
          <a:endParaRPr lang="en-US" sz="2400" b="1" dirty="0"/>
        </a:p>
      </dgm:t>
    </dgm:pt>
    <dgm:pt modelId="{3E703791-8A7A-433A-9EA4-A3E819620577}" type="parTrans" cxnId="{A86D2A20-BFC4-4BC6-B6FA-7BEA2CE57F3A}">
      <dgm:prSet/>
      <dgm:spPr/>
      <dgm:t>
        <a:bodyPr/>
        <a:lstStyle/>
        <a:p>
          <a:endParaRPr lang="en-US"/>
        </a:p>
      </dgm:t>
    </dgm:pt>
    <dgm:pt modelId="{323519FE-CACD-4D49-9253-2789DCA81F8F}" type="sibTrans" cxnId="{A86D2A20-BFC4-4BC6-B6FA-7BEA2CE57F3A}">
      <dgm:prSet/>
      <dgm:spPr/>
      <dgm:t>
        <a:bodyPr/>
        <a:lstStyle/>
        <a:p>
          <a:endParaRPr lang="en-US"/>
        </a:p>
      </dgm:t>
    </dgm:pt>
    <dgm:pt modelId="{CB779AD6-526F-4089-A072-D856A7EFCDAD}">
      <dgm:prSet phldrT="[Text]"/>
      <dgm:spPr/>
      <dgm:t>
        <a:bodyPr/>
        <a:lstStyle/>
        <a:p>
          <a:r>
            <a:rPr lang="en-US" b="1" dirty="0" smtClean="0"/>
            <a:t>College Cutover Plan in Place </a:t>
          </a:r>
        </a:p>
        <a:p>
          <a:r>
            <a:rPr lang="en-US" b="1" dirty="0" smtClean="0"/>
            <a:t>Go/No Go Decision Sign-Off</a:t>
          </a:r>
        </a:p>
        <a:p>
          <a:r>
            <a:rPr lang="en-US" b="1" dirty="0" smtClean="0"/>
            <a:t>Production Cutover</a:t>
          </a:r>
        </a:p>
        <a:p>
          <a:r>
            <a:rPr lang="en-US" b="1" dirty="0" smtClean="0"/>
            <a:t>Milestone Sign-Off &amp; Acceptance</a:t>
          </a:r>
        </a:p>
        <a:p>
          <a:r>
            <a:rPr lang="en-US" b="1" dirty="0" smtClean="0"/>
            <a:t>Finalized Deployment Group Local Configuration Guides Sign-Off</a:t>
          </a:r>
        </a:p>
        <a:p>
          <a:r>
            <a:rPr lang="en-US" b="1" dirty="0" smtClean="0"/>
            <a:t>Lessons Learned</a:t>
          </a:r>
          <a:endParaRPr lang="en-US" b="1" dirty="0"/>
        </a:p>
      </dgm:t>
    </dgm:pt>
    <dgm:pt modelId="{19044E4F-68D9-41D4-8757-5E426A0C8A53}" type="parTrans" cxnId="{80170F07-3AF1-4495-AC6C-350873C27B48}">
      <dgm:prSet/>
      <dgm:spPr/>
      <dgm:t>
        <a:bodyPr/>
        <a:lstStyle/>
        <a:p>
          <a:endParaRPr lang="en-US"/>
        </a:p>
      </dgm:t>
    </dgm:pt>
    <dgm:pt modelId="{C09BA274-D2D1-48AC-B7EA-9E6D923E3DE2}" type="sibTrans" cxnId="{80170F07-3AF1-4495-AC6C-350873C27B48}">
      <dgm:prSet/>
      <dgm:spPr/>
      <dgm:t>
        <a:bodyPr/>
        <a:lstStyle/>
        <a:p>
          <a:endParaRPr lang="en-US"/>
        </a:p>
      </dgm:t>
    </dgm:pt>
    <dgm:pt modelId="{1FC7E8F2-8264-4BBB-AC5F-78CAFFE15725}">
      <dgm:prSet phldrT="[Text]" custT="1"/>
      <dgm:spPr>
        <a:noFill/>
      </dgm:spPr>
      <dgm:t>
        <a:bodyPr/>
        <a:lstStyle/>
        <a:p>
          <a:pPr>
            <a:spcAft>
              <a:spcPts val="0"/>
            </a:spcAft>
          </a:pPr>
          <a:r>
            <a:rPr lang="en-US" sz="1100" b="1" dirty="0" smtClean="0"/>
            <a:t>Approved Resource</a:t>
          </a:r>
        </a:p>
        <a:p>
          <a:pPr>
            <a:spcAft>
              <a:spcPts val="0"/>
            </a:spcAft>
          </a:pPr>
          <a:r>
            <a:rPr lang="en-US" sz="1100" b="1" dirty="0" smtClean="0"/>
            <a:t>  Plan &amp; Budget</a:t>
          </a:r>
        </a:p>
        <a:p>
          <a:pPr>
            <a:spcAft>
              <a:spcPct val="35000"/>
            </a:spcAft>
          </a:pPr>
          <a:endParaRPr lang="en-US" sz="1100" b="1" dirty="0" smtClean="0"/>
        </a:p>
        <a:p>
          <a:pPr>
            <a:spcAft>
              <a:spcPts val="0"/>
            </a:spcAft>
          </a:pPr>
          <a:r>
            <a:rPr lang="en-US" sz="1100" b="1" dirty="0" smtClean="0"/>
            <a:t>Project Execution </a:t>
          </a:r>
        </a:p>
        <a:p>
          <a:pPr>
            <a:spcAft>
              <a:spcPts val="0"/>
            </a:spcAft>
          </a:pPr>
          <a:r>
            <a:rPr lang="en-US" sz="1100" b="1" dirty="0" smtClean="0"/>
            <a:t>  Plans in place</a:t>
          </a:r>
          <a:endParaRPr lang="en-US" sz="1100" b="1" dirty="0"/>
        </a:p>
      </dgm:t>
    </dgm:pt>
    <dgm:pt modelId="{D45445AE-793F-4F83-855B-253C58A61A59}" type="parTrans" cxnId="{2BB8D6EF-12A7-4791-8F45-2CEAC9CC060C}">
      <dgm:prSet/>
      <dgm:spPr/>
      <dgm:t>
        <a:bodyPr/>
        <a:lstStyle/>
        <a:p>
          <a:endParaRPr lang="en-US"/>
        </a:p>
      </dgm:t>
    </dgm:pt>
    <dgm:pt modelId="{D6782FE9-FD08-4F91-A4EE-2986FF736D7E}" type="sibTrans" cxnId="{2BB8D6EF-12A7-4791-8F45-2CEAC9CC060C}">
      <dgm:prSet/>
      <dgm:spPr/>
      <dgm:t>
        <a:bodyPr/>
        <a:lstStyle/>
        <a:p>
          <a:endParaRPr lang="en-US"/>
        </a:p>
      </dgm:t>
    </dgm:pt>
    <dgm:pt modelId="{CC60DA64-EB0F-4142-8D83-0E079581EE92}">
      <dgm:prSet phldrT="[Text]" custT="1"/>
      <dgm:spPr>
        <a:noFill/>
      </dgm:spPr>
      <dgm:t>
        <a:bodyPr/>
        <a:lstStyle/>
        <a:p>
          <a:pPr>
            <a:spcAft>
              <a:spcPct val="35000"/>
            </a:spcAft>
          </a:pPr>
          <a:endParaRPr lang="en-US" sz="1100" b="1" dirty="0" smtClean="0"/>
        </a:p>
        <a:p>
          <a:pPr>
            <a:spcAft>
              <a:spcPts val="0"/>
            </a:spcAft>
          </a:pPr>
          <a:r>
            <a:rPr lang="en-US" sz="1100" b="1" dirty="0" smtClean="0"/>
            <a:t>Legacy Business </a:t>
          </a:r>
        </a:p>
        <a:p>
          <a:pPr>
            <a:spcAft>
              <a:spcPts val="0"/>
            </a:spcAft>
          </a:pPr>
          <a:r>
            <a:rPr lang="en-US" sz="1100" b="1" dirty="0" smtClean="0"/>
            <a:t>Process Mapping</a:t>
          </a:r>
        </a:p>
        <a:p>
          <a:pPr>
            <a:spcAft>
              <a:spcPct val="35000"/>
            </a:spcAft>
          </a:pPr>
          <a:endParaRPr lang="en-US" sz="1100" b="1" dirty="0" smtClean="0">
            <a:solidFill>
              <a:schemeClr val="accent5">
                <a:lumMod val="75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Business Process </a:t>
          </a: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Fit/Gap</a:t>
          </a:r>
        </a:p>
        <a:p>
          <a:pPr>
            <a:spcAft>
              <a:spcPct val="35000"/>
            </a:spcAft>
          </a:pPr>
          <a:endParaRPr lang="en-US" sz="1100" b="1" dirty="0" smtClean="0">
            <a:solidFill>
              <a:schemeClr val="accent5">
                <a:lumMod val="75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Initial Supplemental </a:t>
          </a: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Systems Assessment</a:t>
          </a:r>
        </a:p>
        <a:p>
          <a:pPr>
            <a:spcAft>
              <a:spcPts val="0"/>
            </a:spcAft>
          </a:pPr>
          <a:endParaRPr lang="en-US" sz="1100" b="1" dirty="0" smtClean="0">
            <a:solidFill>
              <a:schemeClr val="accent5">
                <a:lumMod val="75000"/>
              </a:schemeClr>
            </a:solidFill>
          </a:endParaRP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Plan for Executing </a:t>
          </a: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Legacy Data </a:t>
          </a:r>
        </a:p>
        <a:p>
          <a:pPr>
            <a:spcAft>
              <a:spcPts val="0"/>
            </a:spcAft>
          </a:pPr>
          <a:r>
            <a:rPr lang="en-US" sz="1100" b="1" dirty="0" smtClean="0">
              <a:solidFill>
                <a:schemeClr val="accent5">
                  <a:lumMod val="75000"/>
                </a:schemeClr>
              </a:solidFill>
            </a:rPr>
            <a:t>Cleansing Activities</a:t>
          </a:r>
        </a:p>
        <a:p>
          <a:pPr>
            <a:spcAft>
              <a:spcPct val="35000"/>
            </a:spcAft>
          </a:pPr>
          <a:endParaRPr lang="en-US" sz="1000" b="1" dirty="0">
            <a:solidFill>
              <a:schemeClr val="accent5">
                <a:lumMod val="75000"/>
              </a:schemeClr>
            </a:solidFill>
          </a:endParaRPr>
        </a:p>
      </dgm:t>
    </dgm:pt>
    <dgm:pt modelId="{FB3BD116-F7BB-4236-993D-9463698239BE}" type="parTrans" cxnId="{BD6AD9F4-95BB-403E-A444-DEF4E6FCDF98}">
      <dgm:prSet/>
      <dgm:spPr/>
      <dgm:t>
        <a:bodyPr/>
        <a:lstStyle/>
        <a:p>
          <a:endParaRPr lang="en-US"/>
        </a:p>
      </dgm:t>
    </dgm:pt>
    <dgm:pt modelId="{6D33ACC5-6E1D-4B0B-B1B7-EBE74DDD4BD6}" type="sibTrans" cxnId="{BD6AD9F4-95BB-403E-A444-DEF4E6FCDF98}">
      <dgm:prSet/>
      <dgm:spPr/>
      <dgm:t>
        <a:bodyPr/>
        <a:lstStyle/>
        <a:p>
          <a:endParaRPr lang="en-US"/>
        </a:p>
      </dgm:t>
    </dgm:pt>
    <dgm:pt modelId="{9446019E-EDD3-4A91-93D4-99BAD3D80F88}">
      <dgm:prSet phldrT="[Text]" custT="1"/>
      <dgm:sp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2400" b="1" dirty="0" smtClean="0"/>
            <a:t>Entry Criteria</a:t>
          </a:r>
          <a:endParaRPr lang="en-US" sz="2400" b="1" dirty="0"/>
        </a:p>
      </dgm:t>
    </dgm:pt>
    <dgm:pt modelId="{296A3D6D-E385-40EB-883F-9D80536BEF6E}" type="sibTrans" cxnId="{7A7EF07F-ABC3-4609-ADAD-2C4EE927D914}">
      <dgm:prSet/>
      <dgm:spPr/>
      <dgm:t>
        <a:bodyPr/>
        <a:lstStyle/>
        <a:p>
          <a:endParaRPr lang="en-US"/>
        </a:p>
      </dgm:t>
    </dgm:pt>
    <dgm:pt modelId="{F9E64DAF-E4A7-414E-9FE7-0409FE5DF0EA}" type="parTrans" cxnId="{7A7EF07F-ABC3-4609-ADAD-2C4EE927D914}">
      <dgm:prSet/>
      <dgm:spPr/>
      <dgm:t>
        <a:bodyPr/>
        <a:lstStyle/>
        <a:p>
          <a:endParaRPr lang="en-US"/>
        </a:p>
      </dgm:t>
    </dgm:pt>
    <dgm:pt modelId="{04B61EA1-2F73-4823-97E4-FFAC7FB51FD4}" type="pres">
      <dgm:prSet presAssocID="{E8C20C7C-5071-4A0B-99A4-683A48084E0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D45D59E-6291-487E-9E39-E469E4FBD884}" type="pres">
      <dgm:prSet presAssocID="{9446019E-EDD3-4A91-93D4-99BAD3D80F88}" presName="parentText1" presStyleLbl="node1" presStyleIdx="0" presStyleCnt="5" custScaleX="34115" custScaleY="93458" custLinFactNeighborX="-32235" custLinFactNeighborY="204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32F2D-627B-42C4-9027-9BD7F02CB526}" type="pres">
      <dgm:prSet presAssocID="{9446019E-EDD3-4A91-93D4-99BAD3D80F88}" presName="childText1" presStyleLbl="solidAlignAcc1" presStyleIdx="0" presStyleCnt="5" custScaleX="110671" custScaleY="129043" custLinFactNeighborX="8697" custLinFactNeighborY="139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CB8CF-A347-47F9-8518-E4C81B651026}" type="pres">
      <dgm:prSet presAssocID="{430372E5-3266-4A73-B8BD-E6C0C680B920}" presName="parentText2" presStyleLbl="node1" presStyleIdx="1" presStyleCnt="5" custScaleX="99776" custLinFactNeighborX="-2557" custLinFactNeighborY="396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364B5-1422-4098-996B-DE46114832A3}" type="pres">
      <dgm:prSet presAssocID="{430372E5-3266-4A73-B8BD-E6C0C680B920}" presName="childText2" presStyleLbl="solidAlignAcc1" presStyleIdx="1" presStyleCnt="5" custScaleX="1215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AF45F-5747-4E27-BC4A-D8FDE1B85880}" type="pres">
      <dgm:prSet presAssocID="{0F59E9EF-50F4-4A32-A8B5-7461EA63EE00}" presName="parentText3" presStyleLbl="node1" presStyleIdx="2" presStyleCnt="5" custScaleX="102230" custLinFactNeighborX="-1324" custLinFactNeighborY="26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46979-6FDA-4138-90C5-EBFDCB4A2D67}" type="pres">
      <dgm:prSet presAssocID="{0F59E9EF-50F4-4A32-A8B5-7461EA63EE00}" presName="childText3" presStyleLbl="solidAlignAcc1" presStyleIdx="2" presStyleCnt="5" custScaleX="1158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C20B7-04A3-4769-87C1-384DE9355965}" type="pres">
      <dgm:prSet presAssocID="{D2F04189-02C5-49BA-95D8-E9A8AD5AAC9A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3610D-8214-4FB4-BCD3-F1A3B39EF029}" type="pres">
      <dgm:prSet presAssocID="{D2F04189-02C5-49BA-95D8-E9A8AD5AAC9A}" presName="childText4" presStyleLbl="solidAlignAcc1" presStyleIdx="3" presStyleCnt="5" custScaleX="95714" custScaleY="117522" custLinFactNeighborX="-1456" custLinFactNeighborY="31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7B947-64C0-489A-B5B7-2AFFB914B9DC}" type="pres">
      <dgm:prSet presAssocID="{301A5F74-0D13-4EA2-9A3B-EF02B9A1B600}" presName="parentText5" presStyleLbl="node1" presStyleIdx="4" presStyleCnt="5" custScaleX="105786" custScaleY="120292" custLinFactNeighborX="882" custLinFactNeighborY="109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0B219-5B1D-4755-8D13-0E537BDB110A}" type="pres">
      <dgm:prSet presAssocID="{301A5F74-0D13-4EA2-9A3B-EF02B9A1B600}" presName="childText5" presStyleLbl="solidAlignAcc1" presStyleIdx="4" presStyleCnt="5" custScaleX="106984" custScaleY="90725" custLinFactNeighborX="632" custLinFactNeighborY="25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48329A-E383-47C4-A6C1-B6313C277E60}" type="presOf" srcId="{0F59E9EF-50F4-4A32-A8B5-7461EA63EE00}" destId="{D72AF45F-5747-4E27-BC4A-D8FDE1B85880}" srcOrd="0" destOrd="0" presId="urn:microsoft.com/office/officeart/2009/3/layout/IncreasingArrowsProcess"/>
    <dgm:cxn modelId="{BEE400B6-D3AF-472A-AF73-CA73E6295804}" type="presOf" srcId="{CC60DA64-EB0F-4142-8D83-0E079581EE92}" destId="{22A32F2D-627B-42C4-9027-9BD7F02CB526}" srcOrd="0" destOrd="1" presId="urn:microsoft.com/office/officeart/2009/3/layout/IncreasingArrowsProcess"/>
    <dgm:cxn modelId="{7A9CBD85-4E9A-48B2-973B-0FCC7980AEE0}" type="presOf" srcId="{9446019E-EDD3-4A91-93D4-99BAD3D80F88}" destId="{9D45D59E-6291-487E-9E39-E469E4FBD884}" srcOrd="0" destOrd="0" presId="urn:microsoft.com/office/officeart/2009/3/layout/IncreasingArrowsProcess"/>
    <dgm:cxn modelId="{A9493184-D402-44E6-9DB9-C517075B6607}" srcId="{E8C20C7C-5071-4A0B-99A4-683A48084E04}" destId="{430372E5-3266-4A73-B8BD-E6C0C680B920}" srcOrd="1" destOrd="0" parTransId="{5E0B774D-9817-48DC-99BC-B8F93DB3C324}" sibTransId="{45BD0B83-E068-4202-917C-1F7BE91F9264}"/>
    <dgm:cxn modelId="{799D0D9D-7D33-4757-8D95-BB94CACD41D4}" type="presOf" srcId="{5926D891-7E0C-458E-98F4-23935817A8A9}" destId="{4E746979-6FDA-4138-90C5-EBFDCB4A2D67}" srcOrd="0" destOrd="0" presId="urn:microsoft.com/office/officeart/2009/3/layout/IncreasingArrowsProcess"/>
    <dgm:cxn modelId="{C06C626A-085E-4A3F-A926-C6C228E7D321}" srcId="{E8C20C7C-5071-4A0B-99A4-683A48084E04}" destId="{D2F04189-02C5-49BA-95D8-E9A8AD5AAC9A}" srcOrd="3" destOrd="0" parTransId="{F81870AC-CB3D-4F09-B455-263132AB2FF4}" sibTransId="{4F457D2F-FB4B-4CD2-8788-7091E49AFD02}"/>
    <dgm:cxn modelId="{BD6AD9F4-95BB-403E-A444-DEF4E6FCDF98}" srcId="{9446019E-EDD3-4A91-93D4-99BAD3D80F88}" destId="{CC60DA64-EB0F-4142-8D83-0E079581EE92}" srcOrd="1" destOrd="0" parTransId="{FB3BD116-F7BB-4236-993D-9463698239BE}" sibTransId="{6D33ACC5-6E1D-4B0B-B1B7-EBE74DDD4BD6}"/>
    <dgm:cxn modelId="{BDCEB41C-86EC-4A3B-863F-A19896E7646C}" srcId="{0F59E9EF-50F4-4A32-A8B5-7461EA63EE00}" destId="{5926D891-7E0C-458E-98F4-23935817A8A9}" srcOrd="0" destOrd="0" parTransId="{CB269D36-9175-4BC5-AC4C-0AEEAE18F989}" sibTransId="{BEB9436F-E4E6-43BA-B05C-089B964B329C}"/>
    <dgm:cxn modelId="{D0E025A9-A7C6-4C89-8384-99DB46BB7FB8}" type="presOf" srcId="{73337880-D409-4017-8514-22845DA84365}" destId="{D2B364B5-1422-4098-996B-DE46114832A3}" srcOrd="0" destOrd="0" presId="urn:microsoft.com/office/officeart/2009/3/layout/IncreasingArrowsProcess"/>
    <dgm:cxn modelId="{7E0A504B-25DE-454B-ADC1-5CDFFCB6EA3E}" type="presOf" srcId="{E8C20C7C-5071-4A0B-99A4-683A48084E04}" destId="{04B61EA1-2F73-4823-97E4-FFAC7FB51FD4}" srcOrd="0" destOrd="0" presId="urn:microsoft.com/office/officeart/2009/3/layout/IncreasingArrowsProcess"/>
    <dgm:cxn modelId="{9D656F9D-4B02-4345-BCE9-62DE2212F304}" type="presOf" srcId="{1AEAE453-9978-4F2E-9352-F90BE3C579A5}" destId="{0DA3610D-8214-4FB4-BCD3-F1A3B39EF029}" srcOrd="0" destOrd="0" presId="urn:microsoft.com/office/officeart/2009/3/layout/IncreasingArrowsProcess"/>
    <dgm:cxn modelId="{A86D2A20-BFC4-4BC6-B6FA-7BEA2CE57F3A}" srcId="{E8C20C7C-5071-4A0B-99A4-683A48084E04}" destId="{301A5F74-0D13-4EA2-9A3B-EF02B9A1B600}" srcOrd="4" destOrd="0" parTransId="{3E703791-8A7A-433A-9EA4-A3E819620577}" sibTransId="{323519FE-CACD-4D49-9253-2789DCA81F8F}"/>
    <dgm:cxn modelId="{2BB8D6EF-12A7-4791-8F45-2CEAC9CC060C}" srcId="{9446019E-EDD3-4A91-93D4-99BAD3D80F88}" destId="{1FC7E8F2-8264-4BBB-AC5F-78CAFFE15725}" srcOrd="0" destOrd="0" parTransId="{D45445AE-793F-4F83-855B-253C58A61A59}" sibTransId="{D6782FE9-FD08-4F91-A4EE-2986FF736D7E}"/>
    <dgm:cxn modelId="{F1AB0175-90EC-4D1B-A003-94E41BD58C40}" srcId="{D2F04189-02C5-49BA-95D8-E9A8AD5AAC9A}" destId="{1AEAE453-9978-4F2E-9352-F90BE3C579A5}" srcOrd="0" destOrd="0" parTransId="{08F642E4-4E78-48CC-8E0C-710F53A26E0D}" sibTransId="{C60E7E3A-9985-4D4C-9419-3C90EBFE0BF0}"/>
    <dgm:cxn modelId="{916AE8F3-AE0A-4FF4-A804-DA3D31A8C13B}" srcId="{430372E5-3266-4A73-B8BD-E6C0C680B920}" destId="{73337880-D409-4017-8514-22845DA84365}" srcOrd="0" destOrd="0" parTransId="{B482C92C-6057-4719-A5A9-B1FDCF3E5A2B}" sibTransId="{BAA7F55E-D760-4115-8780-5918C855F663}"/>
    <dgm:cxn modelId="{80170F07-3AF1-4495-AC6C-350873C27B48}" srcId="{301A5F74-0D13-4EA2-9A3B-EF02B9A1B600}" destId="{CB779AD6-526F-4089-A072-D856A7EFCDAD}" srcOrd="0" destOrd="0" parTransId="{19044E4F-68D9-41D4-8757-5E426A0C8A53}" sibTransId="{C09BA274-D2D1-48AC-B7EA-9E6D923E3DE2}"/>
    <dgm:cxn modelId="{15689682-A631-4037-B0CD-D4EDE9CED2CE}" type="presOf" srcId="{1FC7E8F2-8264-4BBB-AC5F-78CAFFE15725}" destId="{22A32F2D-627B-42C4-9027-9BD7F02CB526}" srcOrd="0" destOrd="0" presId="urn:microsoft.com/office/officeart/2009/3/layout/IncreasingArrowsProcess"/>
    <dgm:cxn modelId="{7A7EF07F-ABC3-4609-ADAD-2C4EE927D914}" srcId="{E8C20C7C-5071-4A0B-99A4-683A48084E04}" destId="{9446019E-EDD3-4A91-93D4-99BAD3D80F88}" srcOrd="0" destOrd="0" parTransId="{F9E64DAF-E4A7-414E-9FE7-0409FE5DF0EA}" sibTransId="{296A3D6D-E385-40EB-883F-9D80536BEF6E}"/>
    <dgm:cxn modelId="{D9A4DC08-2A13-4287-ADEC-479802AE5228}" srcId="{E8C20C7C-5071-4A0B-99A4-683A48084E04}" destId="{0F59E9EF-50F4-4A32-A8B5-7461EA63EE00}" srcOrd="2" destOrd="0" parTransId="{B8CECDF8-8F4B-4CE4-82E6-EED90019850D}" sibTransId="{3D36F2AB-36AA-460E-A84C-356DBAEF1CF7}"/>
    <dgm:cxn modelId="{B5A58D77-7545-4B3F-99B9-7FD9649E353D}" type="presOf" srcId="{CB779AD6-526F-4089-A072-D856A7EFCDAD}" destId="{C1A0B219-5B1D-4755-8D13-0E537BDB110A}" srcOrd="0" destOrd="0" presId="urn:microsoft.com/office/officeart/2009/3/layout/IncreasingArrowsProcess"/>
    <dgm:cxn modelId="{FCD0DF79-9608-4710-A9B5-A915300AAC45}" type="presOf" srcId="{430372E5-3266-4A73-B8BD-E6C0C680B920}" destId="{E53CB8CF-A347-47F9-8518-E4C81B651026}" srcOrd="0" destOrd="0" presId="urn:microsoft.com/office/officeart/2009/3/layout/IncreasingArrowsProcess"/>
    <dgm:cxn modelId="{A718D068-0DE6-4913-9BDE-3D4C44AA4174}" type="presOf" srcId="{D2F04189-02C5-49BA-95D8-E9A8AD5AAC9A}" destId="{D4FC20B7-04A3-4769-87C1-384DE9355965}" srcOrd="0" destOrd="0" presId="urn:microsoft.com/office/officeart/2009/3/layout/IncreasingArrowsProcess"/>
    <dgm:cxn modelId="{A1294712-D818-43D4-B7F3-C4C2F28D2537}" type="presOf" srcId="{301A5F74-0D13-4EA2-9A3B-EF02B9A1B600}" destId="{0207B947-64C0-489A-B5B7-2AFFB914B9DC}" srcOrd="0" destOrd="0" presId="urn:microsoft.com/office/officeart/2009/3/layout/IncreasingArrowsProcess"/>
    <dgm:cxn modelId="{663C4D51-787E-4575-BFDA-0D057633F4C3}" type="presParOf" srcId="{04B61EA1-2F73-4823-97E4-FFAC7FB51FD4}" destId="{9D45D59E-6291-487E-9E39-E469E4FBD884}" srcOrd="0" destOrd="0" presId="urn:microsoft.com/office/officeart/2009/3/layout/IncreasingArrowsProcess"/>
    <dgm:cxn modelId="{6BDC3DED-4C89-4D45-AFC8-5A4805315A74}" type="presParOf" srcId="{04B61EA1-2F73-4823-97E4-FFAC7FB51FD4}" destId="{22A32F2D-627B-42C4-9027-9BD7F02CB526}" srcOrd="1" destOrd="0" presId="urn:microsoft.com/office/officeart/2009/3/layout/IncreasingArrowsProcess"/>
    <dgm:cxn modelId="{D9C8B4A5-2240-446F-ABAC-F935D2874B0B}" type="presParOf" srcId="{04B61EA1-2F73-4823-97E4-FFAC7FB51FD4}" destId="{E53CB8CF-A347-47F9-8518-E4C81B651026}" srcOrd="2" destOrd="0" presId="urn:microsoft.com/office/officeart/2009/3/layout/IncreasingArrowsProcess"/>
    <dgm:cxn modelId="{BB5C4936-8196-4BA1-A5DA-CA18293BB782}" type="presParOf" srcId="{04B61EA1-2F73-4823-97E4-FFAC7FB51FD4}" destId="{D2B364B5-1422-4098-996B-DE46114832A3}" srcOrd="3" destOrd="0" presId="urn:microsoft.com/office/officeart/2009/3/layout/IncreasingArrowsProcess"/>
    <dgm:cxn modelId="{4C9DCC36-3BD5-4562-960B-B0247F3701F6}" type="presParOf" srcId="{04B61EA1-2F73-4823-97E4-FFAC7FB51FD4}" destId="{D72AF45F-5747-4E27-BC4A-D8FDE1B85880}" srcOrd="4" destOrd="0" presId="urn:microsoft.com/office/officeart/2009/3/layout/IncreasingArrowsProcess"/>
    <dgm:cxn modelId="{39C70D44-DA17-4ABA-A17D-D17E5E2EC5AA}" type="presParOf" srcId="{04B61EA1-2F73-4823-97E4-FFAC7FB51FD4}" destId="{4E746979-6FDA-4138-90C5-EBFDCB4A2D67}" srcOrd="5" destOrd="0" presId="urn:microsoft.com/office/officeart/2009/3/layout/IncreasingArrowsProcess"/>
    <dgm:cxn modelId="{07F041FD-344F-49CD-9899-ED6287DDA9E8}" type="presParOf" srcId="{04B61EA1-2F73-4823-97E4-FFAC7FB51FD4}" destId="{D4FC20B7-04A3-4769-87C1-384DE9355965}" srcOrd="6" destOrd="0" presId="urn:microsoft.com/office/officeart/2009/3/layout/IncreasingArrowsProcess"/>
    <dgm:cxn modelId="{8F7410BE-986D-435A-AA23-5F9F43361A16}" type="presParOf" srcId="{04B61EA1-2F73-4823-97E4-FFAC7FB51FD4}" destId="{0DA3610D-8214-4FB4-BCD3-F1A3B39EF029}" srcOrd="7" destOrd="0" presId="urn:microsoft.com/office/officeart/2009/3/layout/IncreasingArrowsProcess"/>
    <dgm:cxn modelId="{4AD0B38E-8764-4261-8066-AFDA25731FBF}" type="presParOf" srcId="{04B61EA1-2F73-4823-97E4-FFAC7FB51FD4}" destId="{0207B947-64C0-489A-B5B7-2AFFB914B9DC}" srcOrd="8" destOrd="0" presId="urn:microsoft.com/office/officeart/2009/3/layout/IncreasingArrowsProcess"/>
    <dgm:cxn modelId="{772755B0-3938-4BE4-8E0D-672E18EC856F}" type="presParOf" srcId="{04B61EA1-2F73-4823-97E4-FFAC7FB51FD4}" destId="{C1A0B219-5B1D-4755-8D13-0E537BDB110A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5D59E-6291-487E-9E39-E469E4FBD884}">
      <dsp:nvSpPr>
        <dsp:cNvPr id="0" name=""/>
        <dsp:cNvSpPr/>
      </dsp:nvSpPr>
      <dsp:spPr>
        <a:xfrm>
          <a:off x="165465" y="290791"/>
          <a:ext cx="2934758" cy="1169207"/>
        </a:xfrm>
        <a:prstGeom prst="rightArrow">
          <a:avLst>
            <a:gd name="adj1" fmla="val 50000"/>
            <a:gd name="adj2" fmla="val 50000"/>
          </a:avLst>
        </a:prstGeom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86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Entry Criteria</a:t>
          </a:r>
          <a:endParaRPr lang="en-US" sz="2400" b="1" kern="1200" dirty="0"/>
        </a:p>
      </dsp:txBody>
      <dsp:txXfrm>
        <a:off x="165465" y="583093"/>
        <a:ext cx="2642456" cy="584603"/>
      </dsp:txXfrm>
    </dsp:sp>
    <dsp:sp modelId="{22A32F2D-627B-42C4-9027-9BD7F02CB526}">
      <dsp:nvSpPr>
        <dsp:cNvPr id="0" name=""/>
        <dsp:cNvSpPr/>
      </dsp:nvSpPr>
      <dsp:spPr>
        <a:xfrm>
          <a:off x="158048" y="1173774"/>
          <a:ext cx="1759583" cy="2964287"/>
        </a:xfrm>
        <a:prstGeom prst="rect">
          <a:avLst/>
        </a:pr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Approved Resource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  Plan &amp; Budget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Project Execution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  Plans in place</a:t>
          </a:r>
          <a:endParaRPr lang="en-US" sz="1100" b="1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Legacy Business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Process Mapping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>
            <a:solidFill>
              <a:schemeClr val="accent5">
                <a:lumMod val="75000"/>
              </a:schemeClr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Business Process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Fit/Gap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>
            <a:solidFill>
              <a:schemeClr val="accent5">
                <a:lumMod val="75000"/>
              </a:schemeClr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Initial Supplemental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Systems Assessment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sz="1100" b="1" kern="1200" dirty="0" smtClean="0">
            <a:solidFill>
              <a:schemeClr val="accent5">
                <a:lumMod val="75000"/>
              </a:schemeClr>
            </a:solidFill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Plan for Executing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Legacy Data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>
              <a:solidFill>
                <a:schemeClr val="accent5">
                  <a:lumMod val="75000"/>
                </a:schemeClr>
              </a:solidFill>
            </a:rPr>
            <a:t>Cleansing Activities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158048" y="1173774"/>
        <a:ext cx="1759583" cy="2964287"/>
      </dsp:txXfrm>
    </dsp:sp>
    <dsp:sp modelId="{E53CB8CF-A347-47F9-8518-E4C81B651026}">
      <dsp:nvSpPr>
        <dsp:cNvPr id="0" name=""/>
        <dsp:cNvSpPr/>
      </dsp:nvSpPr>
      <dsp:spPr>
        <a:xfrm>
          <a:off x="1522890" y="691055"/>
          <a:ext cx="6997087" cy="125105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lumMod val="5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86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Structure Phase Criteria</a:t>
          </a:r>
          <a:endParaRPr lang="en-US" sz="2400" b="1" kern="1200" dirty="0"/>
        </a:p>
      </dsp:txBody>
      <dsp:txXfrm>
        <a:off x="1522890" y="1003818"/>
        <a:ext cx="6684324" cy="625525"/>
      </dsp:txXfrm>
    </dsp:sp>
    <dsp:sp modelId="{D2B364B5-1422-4098-996B-DE46114832A3}">
      <dsp:nvSpPr>
        <dsp:cNvPr id="0" name=""/>
        <dsp:cNvSpPr/>
      </dsp:nvSpPr>
      <dsp:spPr>
        <a:xfrm>
          <a:off x="1522904" y="1604539"/>
          <a:ext cx="1932821" cy="22971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8157"/>
              <a:satOff val="6113"/>
              <a:lumOff val="137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Data Mapping for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Supplemental Systems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Sign-off on Initial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Configuration Guides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UAT Test Design Sign-Off</a:t>
          </a:r>
        </a:p>
      </dsp:txBody>
      <dsp:txXfrm>
        <a:off x="1522904" y="1604539"/>
        <a:ext cx="1932821" cy="2297131"/>
      </dsp:txXfrm>
    </dsp:sp>
    <dsp:sp modelId="{D72AF45F-5747-4E27-BC4A-D8FDE1B85880}">
      <dsp:nvSpPr>
        <dsp:cNvPr id="0" name=""/>
        <dsp:cNvSpPr/>
      </dsp:nvSpPr>
      <dsp:spPr>
        <a:xfrm>
          <a:off x="3151836" y="1091118"/>
          <a:ext cx="5543979" cy="125105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8000">
              <a:schemeClr val="accent5">
                <a:lumMod val="75000"/>
              </a:schemeClr>
            </a:gs>
            <a:gs pos="54000">
              <a:srgbClr val="009999"/>
            </a:gs>
            <a:gs pos="59000">
              <a:srgbClr val="00999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86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Construct Phase Criteria</a:t>
          </a:r>
          <a:endParaRPr lang="en-US" sz="2400" b="1" kern="1200" dirty="0"/>
        </a:p>
      </dsp:txBody>
      <dsp:txXfrm>
        <a:off x="3151836" y="1403881"/>
        <a:ext cx="5231216" cy="625525"/>
      </dsp:txXfrm>
    </dsp:sp>
    <dsp:sp modelId="{4E746979-6FDA-4138-90C5-EBFDCB4A2D67}">
      <dsp:nvSpPr>
        <dsp:cNvPr id="0" name=""/>
        <dsp:cNvSpPr/>
      </dsp:nvSpPr>
      <dsp:spPr>
        <a:xfrm>
          <a:off x="3157721" y="2021717"/>
          <a:ext cx="1842688" cy="22971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36313"/>
              <a:satOff val="12226"/>
              <a:lumOff val="274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Design Requirements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Sign-Off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Security Matrix Mapping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Data Validation Sign-Off</a:t>
          </a:r>
          <a:endParaRPr lang="en-US" sz="1100" kern="1200" dirty="0"/>
        </a:p>
      </dsp:txBody>
      <dsp:txXfrm>
        <a:off x="3157721" y="2021717"/>
        <a:ext cx="1842688" cy="2297131"/>
      </dsp:txXfrm>
    </dsp:sp>
    <dsp:sp modelId="{D4FC20B7-04A3-4769-87C1-384DE9355965}">
      <dsp:nvSpPr>
        <dsp:cNvPr id="0" name=""/>
        <dsp:cNvSpPr/>
      </dsp:nvSpPr>
      <dsp:spPr>
        <a:xfrm>
          <a:off x="4874715" y="1475769"/>
          <a:ext cx="3832434" cy="12510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86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Transition Phase Criteria </a:t>
          </a:r>
          <a:endParaRPr lang="en-US" sz="2400" b="1" kern="1200" dirty="0"/>
        </a:p>
      </dsp:txBody>
      <dsp:txXfrm>
        <a:off x="4874715" y="1788532"/>
        <a:ext cx="3519671" cy="625525"/>
      </dsp:txXfrm>
    </dsp:sp>
    <dsp:sp modelId="{0DA3610D-8214-4FB4-BCD3-F1A3B39EF029}">
      <dsp:nvSpPr>
        <dsp:cNvPr id="0" name=""/>
        <dsp:cNvSpPr/>
      </dsp:nvSpPr>
      <dsp:spPr>
        <a:xfrm>
          <a:off x="4885637" y="2310302"/>
          <a:ext cx="1521778" cy="26996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54470"/>
              <a:satOff val="18339"/>
              <a:lumOff val="41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100" b="1" kern="1200" dirty="0" smtClean="0"/>
            <a:t>College OCM Readiness  Checklist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/>
          </a:r>
          <a:br>
            <a:rPr lang="en-US" sz="1100" b="1" kern="1200" dirty="0" smtClean="0"/>
          </a:br>
          <a:r>
            <a:rPr lang="en-US" sz="1100" b="1" kern="1200" dirty="0" smtClean="0"/>
            <a:t>User Acceptance        Testing Sign-off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Policy/Procedure Updates Complete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End User Training Delivered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Cutover Mitigation Plans Defined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Legacy System Shutdown Procedures in Place</a:t>
          </a:r>
        </a:p>
      </dsp:txBody>
      <dsp:txXfrm>
        <a:off x="4885637" y="2310302"/>
        <a:ext cx="1521778" cy="2699634"/>
      </dsp:txXfrm>
    </dsp:sp>
    <dsp:sp modelId="{0207B947-64C0-489A-B5B7-2AFFB914B9DC}">
      <dsp:nvSpPr>
        <dsp:cNvPr id="0" name=""/>
        <dsp:cNvSpPr/>
      </dsp:nvSpPr>
      <dsp:spPr>
        <a:xfrm>
          <a:off x="6419357" y="1903456"/>
          <a:ext cx="2372445" cy="1504914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rgbClr val="00FF00"/>
            </a:gs>
            <a:gs pos="49000">
              <a:srgbClr val="008000"/>
            </a:gs>
            <a:gs pos="78000">
              <a:srgbClr val="003300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860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Deployment Criteria</a:t>
          </a:r>
          <a:endParaRPr lang="en-US" sz="2400" b="1" kern="1200" dirty="0"/>
        </a:p>
      </dsp:txBody>
      <dsp:txXfrm>
        <a:off x="6419357" y="2279685"/>
        <a:ext cx="1996217" cy="752457"/>
      </dsp:txXfrm>
    </dsp:sp>
    <dsp:sp modelId="{C1A0B219-5B1D-4755-8D13-0E537BDB110A}">
      <dsp:nvSpPr>
        <dsp:cNvPr id="0" name=""/>
        <dsp:cNvSpPr/>
      </dsp:nvSpPr>
      <dsp:spPr>
        <a:xfrm>
          <a:off x="6418993" y="3021685"/>
          <a:ext cx="1700962" cy="20840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72626"/>
              <a:satOff val="24452"/>
              <a:lumOff val="54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College Cutover Plan in Place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Go/No Go Decision Sign-Off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Production Cutover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Milestone Sign-Off &amp; Acceptance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Finalized Deployment Group Local Configuration Guides Sign-Off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Lessons Learned</a:t>
          </a:r>
          <a:endParaRPr lang="en-US" sz="1100" b="1" kern="1200" dirty="0"/>
        </a:p>
      </dsp:txBody>
      <dsp:txXfrm>
        <a:off x="6418993" y="3021685"/>
        <a:ext cx="1700962" cy="2084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7/11/2018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7/11/2018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Final Slide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Always use a Final Slide in order to include the Creative Commons footer language in the presentation.</a:t>
            </a:r>
            <a:br>
              <a:rPr lang="en-US" dirty="0" smtClean="0"/>
            </a:br>
            <a:r>
              <a:rPr lang="en-US" dirty="0" smtClean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78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 smtClean="0"/>
              <a:t>Subheading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  <a:br>
              <a:rPr lang="en-US" dirty="0" smtClean="0"/>
            </a:br>
            <a:r>
              <a:rPr lang="en-US" dirty="0" smtClean="0"/>
              <a:t>Month Day,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02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1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1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2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2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6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81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60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67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3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7/11/2018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1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71270"/>
            <a:ext cx="9194736" cy="1450187"/>
          </a:xfrm>
        </p:spPr>
        <p:txBody>
          <a:bodyPr/>
          <a:lstStyle/>
          <a:p>
            <a:r>
              <a:rPr lang="en-US" sz="4000" dirty="0" smtClean="0"/>
              <a:t>ctcLink Project Update</a:t>
            </a:r>
            <a:br>
              <a:rPr lang="en-US" sz="4000" dirty="0" smtClean="0"/>
            </a:br>
            <a:r>
              <a:rPr lang="en-US" sz="3200" dirty="0" smtClean="0"/>
              <a:t>Joint Summer Session</a:t>
            </a:r>
            <a:br>
              <a:rPr lang="en-US" sz="3200" dirty="0" smtClean="0"/>
            </a:br>
            <a:r>
              <a:rPr lang="en-US" sz="3200" dirty="0" smtClean="0"/>
              <a:t>Instruction Commission &amp; WSSSC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6424" y="5250641"/>
            <a:ext cx="8371776" cy="758825"/>
          </a:xfrm>
        </p:spPr>
        <p:txBody>
          <a:bodyPr/>
          <a:lstStyle/>
          <a:p>
            <a:r>
              <a:rPr lang="en-US" sz="2400" dirty="0" smtClean="0"/>
              <a:t>July 11, 2018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1800" b="1" dirty="0" smtClean="0"/>
              <a:t>Christy Campbell </a:t>
            </a:r>
            <a:r>
              <a:rPr lang="en-US" sz="1800" dirty="0" smtClean="0"/>
              <a:t>– SBCTC ctcLink Project Director</a:t>
            </a:r>
          </a:p>
        </p:txBody>
      </p:sp>
    </p:spTree>
    <p:extLst>
      <p:ext uri="{BB962C8B-B14F-4D97-AF65-F5344CB8AC3E}">
        <p14:creationId xmlns:p14="http://schemas.microsoft.com/office/powerpoint/2010/main" val="34948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38408" y="1207148"/>
            <a:ext cx="4900642" cy="395360"/>
            <a:chOff x="2472026" y="1281040"/>
            <a:chExt cx="5147974" cy="395360"/>
          </a:xfrm>
        </p:grpSpPr>
        <p:sp>
          <p:nvSpPr>
            <p:cNvPr id="6" name="5-Point Star 5"/>
            <p:cNvSpPr/>
            <p:nvPr/>
          </p:nvSpPr>
          <p:spPr>
            <a:xfrm>
              <a:off x="2472026" y="1300018"/>
              <a:ext cx="380711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685769" y="1300018"/>
              <a:ext cx="353082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7284173" y="1300018"/>
              <a:ext cx="335827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4098060" y="1281040"/>
              <a:ext cx="380711" cy="3763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 Box 75"/>
          <p:cNvSpPr txBox="1">
            <a:spLocks noChangeArrowheads="1"/>
          </p:cNvSpPr>
          <p:nvPr/>
        </p:nvSpPr>
        <p:spPr bwMode="auto">
          <a:xfrm>
            <a:off x="172720" y="1131886"/>
            <a:ext cx="2341879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pPr marL="169863" indent="-169863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sz="1200" i="1" dirty="0" smtClean="0">
                <a:solidFill>
                  <a:srgbClr val="000000"/>
                </a:solidFill>
                <a:latin typeface="+mj-lt"/>
              </a:rPr>
              <a:t>Quality Milestones</a:t>
            </a:r>
            <a:endParaRPr lang="fr-FR" sz="1200" i="1" dirty="0">
              <a:solidFill>
                <a:srgbClr val="000000"/>
              </a:solidFill>
              <a:latin typeface="+mj-lt"/>
            </a:endParaRPr>
          </a:p>
          <a:p>
            <a:pPr marL="169863" indent="-169863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r-FR" sz="1200" i="1" dirty="0" smtClean="0">
                <a:solidFill>
                  <a:srgbClr val="000000"/>
                </a:solidFill>
                <a:latin typeface="+mj-lt"/>
              </a:rPr>
              <a:t>Exit and Entrance criteria evaluated by ctcLink Governance</a:t>
            </a:r>
            <a:endParaRPr lang="en-US" sz="1200" i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85862" y="1836738"/>
            <a:ext cx="7500938" cy="4548187"/>
            <a:chOff x="782638" y="1295400"/>
            <a:chExt cx="8132762" cy="4945063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 rot="16200000" flipV="1">
              <a:off x="-263525" y="3484563"/>
              <a:ext cx="2519363" cy="42703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9DD9"/>
                </a:gs>
                <a:gs pos="100000">
                  <a:srgbClr val="009DD9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cxnSp>
          <p:nvCxnSpPr>
            <p:cNvPr id="13" name="AutoShape 5"/>
            <p:cNvCxnSpPr>
              <a:cxnSpLocks noChangeShapeType="1"/>
              <a:stCxn id="25" idx="3"/>
            </p:cNvCxnSpPr>
            <p:nvPr/>
          </p:nvCxnSpPr>
          <p:spPr bwMode="auto">
            <a:xfrm flipV="1">
              <a:off x="4027488" y="5738813"/>
              <a:ext cx="457200" cy="4762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75977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7639050" y="1358435"/>
              <a:ext cx="1235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Deploy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blackWhite">
            <a:xfrm>
              <a:off x="7685088" y="3124200"/>
              <a:ext cx="1143000" cy="5048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Production Cutover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blackWhite">
            <a:xfrm>
              <a:off x="7685088" y="5014054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Lessons 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 smtClean="0">
                  <a:solidFill>
                    <a:srgbClr val="000000"/>
                  </a:solidFill>
                  <a:latin typeface="Calibri"/>
                  <a:cs typeface="Times New Roman" pitchFamily="18" charset="0"/>
                </a:rPr>
                <a:t>Learned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cxnSp>
          <p:nvCxnSpPr>
            <p:cNvPr id="18" name="AutoShape 10"/>
            <p:cNvCxnSpPr>
              <a:cxnSpLocks noChangeShapeType="1"/>
              <a:stCxn id="16" idx="2"/>
            </p:cNvCxnSpPr>
            <p:nvPr/>
          </p:nvCxnSpPr>
          <p:spPr bwMode="auto">
            <a:xfrm>
              <a:off x="8256588" y="3629025"/>
              <a:ext cx="0" cy="418668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7971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2838450" y="1358049"/>
              <a:ext cx="123507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Structure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852738" y="1674813"/>
              <a:ext cx="1206500" cy="2973387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9DD9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22" name="Group 14"/>
            <p:cNvGrpSpPr>
              <a:grpSpLocks/>
            </p:cNvGrpSpPr>
            <p:nvPr/>
          </p:nvGrpSpPr>
          <p:grpSpPr bwMode="auto">
            <a:xfrm>
              <a:off x="2921000" y="1752600"/>
              <a:ext cx="1068388" cy="2743200"/>
              <a:chOff x="1584" y="1011"/>
              <a:chExt cx="729" cy="1595"/>
            </a:xfrm>
          </p:grpSpPr>
          <p:sp>
            <p:nvSpPr>
              <p:cNvPr id="74" name="Rectangle 15"/>
              <p:cNvSpPr>
                <a:spLocks noChangeArrowheads="1"/>
              </p:cNvSpPr>
              <p:nvPr/>
            </p:nvSpPr>
            <p:spPr bwMode="blackWhite">
              <a:xfrm>
                <a:off x="1584" y="1011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Global Design Review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5" name="Rectangle 16"/>
              <p:cNvSpPr>
                <a:spLocks noChangeArrowheads="1"/>
              </p:cNvSpPr>
              <p:nvPr/>
            </p:nvSpPr>
            <p:spPr bwMode="blackWhite">
              <a:xfrm>
                <a:off x="1584" y="1188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Fit/Gap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6" name="Rectangle 17"/>
              <p:cNvSpPr>
                <a:spLocks noChangeArrowheads="1"/>
              </p:cNvSpPr>
              <p:nvPr/>
            </p:nvSpPr>
            <p:spPr bwMode="blackWhite">
              <a:xfrm>
                <a:off x="1584" y="136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BP Flows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7" name="Rectangle 18"/>
              <p:cNvSpPr>
                <a:spLocks noChangeArrowheads="1"/>
              </p:cNvSpPr>
              <p:nvPr/>
            </p:nvSpPr>
            <p:spPr bwMode="blackWhite">
              <a:xfrm>
                <a:off x="1584" y="154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Local Configuration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8" name="Rectangle 19"/>
              <p:cNvSpPr>
                <a:spLocks noChangeArrowheads="1"/>
              </p:cNvSpPr>
              <p:nvPr/>
            </p:nvSpPr>
            <p:spPr bwMode="blackWhite">
              <a:xfrm>
                <a:off x="1585" y="1907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Training Materials 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Build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9" name="Rectangle 20"/>
              <p:cNvSpPr>
                <a:spLocks noChangeArrowheads="1"/>
              </p:cNvSpPr>
              <p:nvPr/>
            </p:nvSpPr>
            <p:spPr bwMode="blackWhite">
              <a:xfrm>
                <a:off x="1585" y="208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lvl="0" algn="ctr" defTabSz="914400" eaLnBrk="0" hangingPunct="0">
                  <a:defRPr/>
                </a:pPr>
                <a:r>
                  <a:rPr lang="en-US" sz="900" kern="0" dirty="0">
                    <a:solidFill>
                      <a:srgbClr val="000000"/>
                    </a:solidFill>
                    <a:latin typeface="Calibri"/>
                    <a:cs typeface="Times New Roman" pitchFamily="18" charset="0"/>
                  </a:rPr>
                  <a:t>UAT Test Definition</a:t>
                </a:r>
              </a:p>
            </p:txBody>
          </p:sp>
          <p:sp>
            <p:nvSpPr>
              <p:cNvPr id="80" name="Rectangle 21"/>
              <p:cNvSpPr>
                <a:spLocks noChangeArrowheads="1"/>
              </p:cNvSpPr>
              <p:nvPr/>
            </p:nvSpPr>
            <p:spPr bwMode="blackWhite">
              <a:xfrm>
                <a:off x="1585" y="226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 defTabSz="914400" eaLnBrk="0" hangingPunct="0">
                  <a:defRPr/>
                </a:pPr>
                <a:endParaRPr lang="en-US" sz="900" kern="0" dirty="0" smtClean="0">
                  <a:solidFill>
                    <a:srgbClr val="000000"/>
                  </a:solidFill>
                  <a:latin typeface="Calibri"/>
                  <a:cs typeface="Times New Roman" pitchFamily="18" charset="0"/>
                </a:endParaRPr>
              </a:p>
              <a:p>
                <a:pPr algn="ctr" defTabSz="914400" eaLnBrk="0" hangingPunct="0">
                  <a:defRPr/>
                </a:pPr>
                <a:r>
                  <a:rPr lang="en-US" sz="900" kern="0" dirty="0" smtClean="0">
                    <a:solidFill>
                      <a:srgbClr val="000000"/>
                    </a:solidFill>
                    <a:latin typeface="Calibri"/>
                    <a:cs typeface="Times New Roman" pitchFamily="18" charset="0"/>
                  </a:rPr>
                  <a:t>UAT </a:t>
                </a:r>
                <a:r>
                  <a:rPr lang="en-US" sz="900" kern="0" dirty="0">
                    <a:solidFill>
                      <a:srgbClr val="000000"/>
                    </a:solidFill>
                    <a:latin typeface="Calibri"/>
                    <a:cs typeface="Times New Roman" pitchFamily="18" charset="0"/>
                  </a:rPr>
                  <a:t>Materials Build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81" name="Rectangle 22"/>
              <p:cNvSpPr>
                <a:spLocks noChangeArrowheads="1"/>
              </p:cNvSpPr>
              <p:nvPr/>
            </p:nvSpPr>
            <p:spPr bwMode="blackWhite">
              <a:xfrm>
                <a:off x="1585" y="2439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Identify Exceptions</a:t>
                </a:r>
              </a:p>
            </p:txBody>
          </p:sp>
        </p:grpSp>
        <p:cxnSp>
          <p:nvCxnSpPr>
            <p:cNvPr id="23" name="AutoShape 23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rot="5400000">
              <a:off x="3317082" y="5345906"/>
              <a:ext cx="279400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24" name="Rectangle 24"/>
            <p:cNvSpPr>
              <a:spLocks noChangeArrowheads="1"/>
            </p:cNvSpPr>
            <p:nvPr/>
          </p:nvSpPr>
          <p:spPr bwMode="blackWhite">
            <a:xfrm>
              <a:off x="2884488" y="4800600"/>
              <a:ext cx="1143000" cy="4064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Design Extensions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blackWhite">
            <a:xfrm>
              <a:off x="2884488" y="5486400"/>
              <a:ext cx="1143000" cy="5159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Prepare </a:t>
              </a:r>
              <a:r>
                <a:rPr lang="en-US" sz="900" kern="0" dirty="0" smtClean="0">
                  <a:solidFill>
                    <a:srgbClr val="000000"/>
                  </a:solidFill>
                  <a:latin typeface="Calibri"/>
                  <a:cs typeface="Times New Roman" pitchFamily="18" charset="0"/>
                </a:rPr>
                <a:t>or Update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Test Scripts</a:t>
              </a:r>
            </a:p>
          </p:txBody>
        </p:sp>
        <p:cxnSp>
          <p:nvCxnSpPr>
            <p:cNvPr id="26" name="AutoShape 26"/>
            <p:cNvCxnSpPr>
              <a:cxnSpLocks noChangeShapeType="1"/>
              <a:endCxn id="24" idx="3"/>
            </p:cNvCxnSpPr>
            <p:nvPr/>
          </p:nvCxnSpPr>
          <p:spPr bwMode="auto">
            <a:xfrm>
              <a:off x="3989388" y="1895475"/>
              <a:ext cx="38100" cy="3108325"/>
            </a:xfrm>
            <a:prstGeom prst="bentConnector3">
              <a:avLst>
                <a:gd name="adj1" fmla="val 70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3941763" y="1579563"/>
              <a:ext cx="330200" cy="3397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15 w 21600"/>
                <a:gd name="T19" fmla="*/ 3164 h 21600"/>
                <a:gd name="T20" fmla="*/ 18485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696" y="18872"/>
                  </a:moveTo>
                  <a:cubicBezTo>
                    <a:pt x="10730" y="18872"/>
                    <a:pt x="10765" y="18873"/>
                    <a:pt x="10800" y="18873"/>
                  </a:cubicBezTo>
                  <a:cubicBezTo>
                    <a:pt x="15258" y="18873"/>
                    <a:pt x="18873" y="15258"/>
                    <a:pt x="18873" y="10800"/>
                  </a:cubicBezTo>
                  <a:cubicBezTo>
                    <a:pt x="18873" y="6341"/>
                    <a:pt x="15258" y="2727"/>
                    <a:pt x="10800" y="2727"/>
                  </a:cubicBezTo>
                  <a:cubicBezTo>
                    <a:pt x="6434" y="2726"/>
                    <a:pt x="2860" y="6196"/>
                    <a:pt x="2730" y="10560"/>
                  </a:cubicBezTo>
                  <a:lnTo>
                    <a:pt x="4" y="10479"/>
                  </a:lnTo>
                  <a:cubicBezTo>
                    <a:pt x="178" y="4642"/>
                    <a:pt x="496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53" y="21600"/>
                    <a:pt x="10707" y="21599"/>
                    <a:pt x="10660" y="21599"/>
                  </a:cubicBezTo>
                  <a:lnTo>
                    <a:pt x="10626" y="24298"/>
                  </a:lnTo>
                  <a:lnTo>
                    <a:pt x="6614" y="20184"/>
                  </a:lnTo>
                  <a:lnTo>
                    <a:pt x="10730" y="16172"/>
                  </a:lnTo>
                  <a:lnTo>
                    <a:pt x="10696" y="18872"/>
                  </a:lnTo>
                  <a:close/>
                </a:path>
              </a:pathLst>
            </a:custGeom>
            <a:solidFill>
              <a:srgbClr val="5F5F5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59975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038851" y="1358435"/>
              <a:ext cx="1235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Transition</a:t>
              </a:r>
              <a:endPara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blackWhite">
            <a:xfrm>
              <a:off x="6084888" y="2960688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Regional Trainer</a:t>
              </a:r>
              <a:r>
                <a:rPr kumimoji="0" lang="en-US" sz="9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and End User Testing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blackWhite">
            <a:xfrm>
              <a:off x="6084888" y="3833813"/>
              <a:ext cx="1143000" cy="50958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User Acceptance </a:t>
              </a: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Testing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blackWhite">
            <a:xfrm>
              <a:off x="6084888" y="5651500"/>
              <a:ext cx="1143000" cy="3683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Begin Production</a:t>
              </a:r>
            </a:p>
          </p:txBody>
        </p:sp>
        <p:cxnSp>
          <p:nvCxnSpPr>
            <p:cNvPr id="33" name="AutoShape 33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 rot="5400000">
              <a:off x="6549232" y="3725069"/>
              <a:ext cx="215900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34" name="Rectangle 34"/>
            <p:cNvSpPr>
              <a:spLocks noChangeArrowheads="1"/>
            </p:cNvSpPr>
            <p:nvPr/>
          </p:nvSpPr>
          <p:spPr bwMode="blackWhite">
            <a:xfrm>
              <a:off x="6084888" y="4573588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Performance Testing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cxnSp>
          <p:nvCxnSpPr>
            <p:cNvPr id="35" name="AutoShape 35"/>
            <p:cNvCxnSpPr>
              <a:cxnSpLocks noChangeShapeType="1"/>
              <a:stCxn id="31" idx="2"/>
              <a:endCxn id="34" idx="0"/>
            </p:cNvCxnSpPr>
            <p:nvPr/>
          </p:nvCxnSpPr>
          <p:spPr bwMode="auto">
            <a:xfrm rot="5400000">
              <a:off x="6542088" y="4459288"/>
              <a:ext cx="230187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36" name="AutoShape 36"/>
            <p:cNvCxnSpPr>
              <a:cxnSpLocks noChangeShapeType="1"/>
              <a:stCxn id="34" idx="2"/>
              <a:endCxn id="32" idx="0"/>
            </p:cNvCxnSpPr>
            <p:nvPr/>
          </p:nvCxnSpPr>
          <p:spPr bwMode="auto">
            <a:xfrm rot="5400000">
              <a:off x="6446838" y="5440363"/>
              <a:ext cx="420687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4397375" y="1295400"/>
              <a:ext cx="1317625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4452938" y="1674813"/>
              <a:ext cx="1206500" cy="2897187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009DD9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4522788" y="1752600"/>
              <a:ext cx="1066800" cy="2777595"/>
              <a:chOff x="1584" y="1011"/>
              <a:chExt cx="728" cy="1615"/>
            </a:xfrm>
          </p:grpSpPr>
          <p:sp>
            <p:nvSpPr>
              <p:cNvPr id="66" name="Rectangle 40"/>
              <p:cNvSpPr>
                <a:spLocks noChangeArrowheads="1"/>
              </p:cNvSpPr>
              <p:nvPr/>
            </p:nvSpPr>
            <p:spPr bwMode="blackWhite">
              <a:xfrm>
                <a:off x="1584" y="1011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Determine Exception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Solutions</a:t>
                </a:r>
              </a:p>
            </p:txBody>
          </p:sp>
          <p:sp>
            <p:nvSpPr>
              <p:cNvPr id="67" name="Rectangle 41"/>
              <p:cNvSpPr>
                <a:spLocks noChangeArrowheads="1"/>
              </p:cNvSpPr>
              <p:nvPr/>
            </p:nvSpPr>
            <p:spPr bwMode="blackWhite">
              <a:xfrm>
                <a:off x="1584" y="1188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BP </a:t>
                </a: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Flows</a:t>
                </a:r>
              </a:p>
            </p:txBody>
          </p:sp>
          <p:sp>
            <p:nvSpPr>
              <p:cNvPr id="68" name="Rectangle 42"/>
              <p:cNvSpPr>
                <a:spLocks noChangeArrowheads="1"/>
              </p:cNvSpPr>
              <p:nvPr/>
            </p:nvSpPr>
            <p:spPr bwMode="blackWhite">
              <a:xfrm>
                <a:off x="1584" y="1365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</a:t>
                </a: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CEMLI’s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69" name="Rectangle 43"/>
              <p:cNvSpPr>
                <a:spLocks noChangeArrowheads="1"/>
              </p:cNvSpPr>
              <p:nvPr/>
            </p:nvSpPr>
            <p:spPr bwMode="blackWhite">
              <a:xfrm>
                <a:off x="1584" y="1542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Update </a:t>
                </a: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Configuration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0" name="Rectangle 44"/>
              <p:cNvSpPr>
                <a:spLocks noChangeArrowheads="1"/>
              </p:cNvSpPr>
              <p:nvPr/>
            </p:nvSpPr>
            <p:spPr bwMode="blackWhite">
              <a:xfrm>
                <a:off x="1584" y="2087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Functional Testing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  <p:sp>
            <p:nvSpPr>
              <p:cNvPr id="71" name="Rectangle 45"/>
              <p:cNvSpPr>
                <a:spLocks noChangeArrowheads="1"/>
              </p:cNvSpPr>
              <p:nvPr/>
            </p:nvSpPr>
            <p:spPr bwMode="blackWhite">
              <a:xfrm>
                <a:off x="1584" y="2281"/>
                <a:ext cx="728" cy="16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Prepare QA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Environment</a:t>
                </a:r>
              </a:p>
            </p:txBody>
          </p:sp>
          <p:sp>
            <p:nvSpPr>
              <p:cNvPr id="73" name="Rectangle 47"/>
              <p:cNvSpPr>
                <a:spLocks noChangeArrowheads="1"/>
              </p:cNvSpPr>
              <p:nvPr/>
            </p:nvSpPr>
            <p:spPr bwMode="blackWhite">
              <a:xfrm>
                <a:off x="1584" y="2459"/>
                <a:ext cx="728" cy="16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Prepare Parallel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cs typeface="Times New Roman" pitchFamily="18" charset="0"/>
                  </a:rPr>
                  <a:t> Environment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endParaRPr>
              </a:p>
            </p:txBody>
          </p:sp>
        </p:grpSp>
        <p:sp>
          <p:nvSpPr>
            <p:cNvPr id="40" name="Rectangle 48"/>
            <p:cNvSpPr>
              <a:spLocks noChangeArrowheads="1"/>
            </p:cNvSpPr>
            <p:nvPr/>
          </p:nvSpPr>
          <p:spPr bwMode="auto">
            <a:xfrm>
              <a:off x="4438650" y="1358435"/>
              <a:ext cx="12350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Construct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41" name="Rectangle 49"/>
            <p:cNvSpPr>
              <a:spLocks noChangeArrowheads="1"/>
            </p:cNvSpPr>
            <p:nvPr/>
          </p:nvSpPr>
          <p:spPr bwMode="blackWhite">
            <a:xfrm>
              <a:off x="4484688" y="5438775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Perform Parallel Testing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42" name="Rectangle 50"/>
            <p:cNvSpPr>
              <a:spLocks noChangeArrowheads="1"/>
            </p:cNvSpPr>
            <p:nvPr/>
          </p:nvSpPr>
          <p:spPr bwMode="blackWhite">
            <a:xfrm>
              <a:off x="4484688" y="4724400"/>
              <a:ext cx="1143000" cy="56038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Perform Systems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Integration Test</a:t>
              </a:r>
            </a:p>
          </p:txBody>
        </p:sp>
        <p:cxnSp>
          <p:nvCxnSpPr>
            <p:cNvPr id="43" name="AutoShape 51"/>
            <p:cNvCxnSpPr>
              <a:cxnSpLocks noChangeShapeType="1"/>
              <a:stCxn id="41" idx="3"/>
            </p:cNvCxnSpPr>
            <p:nvPr/>
          </p:nvCxnSpPr>
          <p:spPr bwMode="auto">
            <a:xfrm flipH="1" flipV="1">
              <a:off x="5589588" y="3743325"/>
              <a:ext cx="38100" cy="2024063"/>
            </a:xfrm>
            <a:prstGeom prst="bentConnector3">
              <a:avLst>
                <a:gd name="adj1" fmla="val -60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cxnSp>
          <p:nvCxnSpPr>
            <p:cNvPr id="44" name="AutoShape 52"/>
            <p:cNvCxnSpPr>
              <a:cxnSpLocks noChangeShapeType="1"/>
              <a:stCxn id="38" idx="2"/>
              <a:endCxn id="42" idx="0"/>
            </p:cNvCxnSpPr>
            <p:nvPr/>
          </p:nvCxnSpPr>
          <p:spPr bwMode="auto">
            <a:xfrm rot="5400000">
              <a:off x="4980782" y="4647406"/>
              <a:ext cx="152400" cy="1587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45" name="AutoShape 55"/>
            <p:cNvCxnSpPr>
              <a:cxnSpLocks noChangeShapeType="1"/>
            </p:cNvCxnSpPr>
            <p:nvPr/>
          </p:nvCxnSpPr>
          <p:spPr bwMode="auto">
            <a:xfrm flipV="1">
              <a:off x="3989388" y="1897063"/>
              <a:ext cx="533400" cy="245586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46" name="Rectangle 57"/>
            <p:cNvSpPr>
              <a:spLocks noChangeArrowheads="1"/>
            </p:cNvSpPr>
            <p:nvPr/>
          </p:nvSpPr>
          <p:spPr bwMode="auto">
            <a:xfrm>
              <a:off x="1249428" y="1295400"/>
              <a:ext cx="1265173" cy="4945063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100000">
                  <a:srgbClr val="F8F8F8"/>
                </a:gs>
              </a:gsLst>
              <a:lin ang="5400000" scaled="1"/>
            </a:gradFill>
            <a:ln w="9525" algn="ctr">
              <a:solidFill>
                <a:srgbClr val="009DD9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667263"/>
                </a:buClr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+mn-cs"/>
                </a:rPr>
                <a:t>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sp>
          <p:nvSpPr>
            <p:cNvPr id="47" name="Rectangle 58"/>
            <p:cNvSpPr>
              <a:spLocks noChangeArrowheads="1"/>
            </p:cNvSpPr>
            <p:nvPr/>
          </p:nvSpPr>
          <p:spPr bwMode="invGray">
            <a:xfrm>
              <a:off x="1183482" y="1351042"/>
              <a:ext cx="1344612" cy="291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5720" rIns="4572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Initiation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48" name="Rectangle 59"/>
            <p:cNvSpPr>
              <a:spLocks noChangeArrowheads="1"/>
            </p:cNvSpPr>
            <p:nvPr/>
          </p:nvSpPr>
          <p:spPr bwMode="blackWhite">
            <a:xfrm>
              <a:off x="1284288" y="1747838"/>
              <a:ext cx="1143000" cy="3857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Project Planning </a:t>
              </a:r>
            </a:p>
          </p:txBody>
        </p:sp>
        <p:sp>
          <p:nvSpPr>
            <p:cNvPr id="49" name="Rectangle 60"/>
            <p:cNvSpPr>
              <a:spLocks noChangeArrowheads="1"/>
            </p:cNvSpPr>
            <p:nvPr/>
          </p:nvSpPr>
          <p:spPr bwMode="blackWhite">
            <a:xfrm>
              <a:off x="1273175" y="3390468"/>
              <a:ext cx="1143000" cy="6572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Security Re-Design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51" name="Rectangle 63"/>
            <p:cNvSpPr>
              <a:spLocks noChangeArrowheads="1"/>
            </p:cNvSpPr>
            <p:nvPr/>
          </p:nvSpPr>
          <p:spPr bwMode="blackWhite">
            <a:xfrm>
              <a:off x="1284288" y="4489631"/>
              <a:ext cx="1154111" cy="160636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College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 smtClean="0">
                  <a:solidFill>
                    <a:srgbClr val="000000"/>
                  </a:solidFill>
                  <a:latin typeface="Calibri"/>
                  <a:cs typeface="Times New Roman" pitchFamily="18" charset="0"/>
                </a:rPr>
                <a:t>Resource/Planning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-Legacy BP Mapping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 smtClean="0">
                  <a:solidFill>
                    <a:srgbClr val="000000"/>
                  </a:solidFill>
                  <a:latin typeface="Calibri"/>
                  <a:cs typeface="Times New Roman" pitchFamily="18" charset="0"/>
                </a:rPr>
                <a:t>-Supplemental System Analysis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-Data Cleansing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dirty="0" smtClean="0">
                  <a:solidFill>
                    <a:srgbClr val="000000"/>
                  </a:solidFill>
                  <a:latin typeface="Calibri"/>
                  <a:cs typeface="Times New Roman" pitchFamily="18" charset="0"/>
                </a:rPr>
                <a:t>-Change Impact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Analysis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cxnSp>
          <p:nvCxnSpPr>
            <p:cNvPr id="53" name="AutoShape 65"/>
            <p:cNvCxnSpPr>
              <a:cxnSpLocks noChangeShapeType="1"/>
            </p:cNvCxnSpPr>
            <p:nvPr/>
          </p:nvCxnSpPr>
          <p:spPr bwMode="auto">
            <a:xfrm rot="5400000">
              <a:off x="1295400" y="2743200"/>
              <a:ext cx="1219200" cy="0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cxnSp>
          <p:nvCxnSpPr>
            <p:cNvPr id="54" name="AutoShape 67"/>
            <p:cNvCxnSpPr>
              <a:cxnSpLocks noChangeShapeType="1"/>
            </p:cNvCxnSpPr>
            <p:nvPr/>
          </p:nvCxnSpPr>
          <p:spPr bwMode="auto">
            <a:xfrm rot="5400000">
              <a:off x="1711325" y="4281668"/>
              <a:ext cx="414337" cy="1588"/>
            </a:xfrm>
            <a:prstGeom prst="straightConnector1">
              <a:avLst/>
            </a:prstGeom>
            <a:noFill/>
            <a:ln w="28575">
              <a:solidFill>
                <a:srgbClr val="5F5F5F"/>
              </a:solidFill>
              <a:round/>
              <a:headEnd type="none" w="sm" len="sm"/>
              <a:tailEnd type="triangle" w="lg" len="sm"/>
            </a:ln>
          </p:spPr>
        </p:cxnSp>
        <p:sp>
          <p:nvSpPr>
            <p:cNvPr id="56" name="AutoShape 69"/>
            <p:cNvSpPr>
              <a:spLocks noChangeArrowheads="1"/>
            </p:cNvSpPr>
            <p:nvPr/>
          </p:nvSpPr>
          <p:spPr bwMode="auto">
            <a:xfrm>
              <a:off x="5535613" y="1579563"/>
              <a:ext cx="330200" cy="3397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15 w 21600"/>
                <a:gd name="T19" fmla="*/ 3164 h 21600"/>
                <a:gd name="T20" fmla="*/ 18485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696" y="18872"/>
                  </a:moveTo>
                  <a:cubicBezTo>
                    <a:pt x="10730" y="18872"/>
                    <a:pt x="10765" y="18873"/>
                    <a:pt x="10800" y="18873"/>
                  </a:cubicBezTo>
                  <a:cubicBezTo>
                    <a:pt x="15258" y="18873"/>
                    <a:pt x="18873" y="15258"/>
                    <a:pt x="18873" y="10800"/>
                  </a:cubicBezTo>
                  <a:cubicBezTo>
                    <a:pt x="18873" y="6341"/>
                    <a:pt x="15258" y="2727"/>
                    <a:pt x="10800" y="2727"/>
                  </a:cubicBezTo>
                  <a:cubicBezTo>
                    <a:pt x="6434" y="2726"/>
                    <a:pt x="2860" y="6196"/>
                    <a:pt x="2730" y="10560"/>
                  </a:cubicBezTo>
                  <a:lnTo>
                    <a:pt x="4" y="10479"/>
                  </a:lnTo>
                  <a:cubicBezTo>
                    <a:pt x="178" y="4642"/>
                    <a:pt x="4960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10753" y="21600"/>
                    <a:pt x="10707" y="21599"/>
                    <a:pt x="10660" y="21599"/>
                  </a:cubicBezTo>
                  <a:lnTo>
                    <a:pt x="10626" y="24298"/>
                  </a:lnTo>
                  <a:lnTo>
                    <a:pt x="6614" y="20184"/>
                  </a:lnTo>
                  <a:lnTo>
                    <a:pt x="10730" y="16172"/>
                  </a:lnTo>
                  <a:lnTo>
                    <a:pt x="10696" y="18872"/>
                  </a:lnTo>
                  <a:close/>
                </a:path>
              </a:pathLst>
            </a:custGeom>
            <a:solidFill>
              <a:srgbClr val="5F5F5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cxnSp>
          <p:nvCxnSpPr>
            <p:cNvPr id="57" name="AutoShape 70"/>
            <p:cNvCxnSpPr>
              <a:cxnSpLocks noChangeShapeType="1"/>
              <a:stCxn id="32" idx="3"/>
              <a:endCxn id="88" idx="1"/>
            </p:cNvCxnSpPr>
            <p:nvPr/>
          </p:nvCxnSpPr>
          <p:spPr bwMode="auto">
            <a:xfrm flipV="1">
              <a:off x="7227888" y="2455639"/>
              <a:ext cx="468735" cy="338001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cxnSp>
          <p:nvCxnSpPr>
            <p:cNvPr id="58" name="AutoShape 71"/>
            <p:cNvCxnSpPr>
              <a:cxnSpLocks noChangeShapeType="1"/>
              <a:stCxn id="42" idx="3"/>
              <a:endCxn id="30" idx="1"/>
            </p:cNvCxnSpPr>
            <p:nvPr/>
          </p:nvCxnSpPr>
          <p:spPr bwMode="auto">
            <a:xfrm flipV="1">
              <a:off x="5627688" y="3289300"/>
              <a:ext cx="457200" cy="17160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59" name="Rectangle 59"/>
            <p:cNvSpPr>
              <a:spLocks noChangeArrowheads="1"/>
            </p:cNvSpPr>
            <p:nvPr/>
          </p:nvSpPr>
          <p:spPr bwMode="blackWhite">
            <a:xfrm>
              <a:off x="1273175" y="2819400"/>
              <a:ext cx="1143000" cy="38576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Build </a:t>
              </a: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PeopleSoft Environments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60" name="Rectangle 22"/>
            <p:cNvSpPr>
              <a:spLocks noChangeArrowheads="1"/>
            </p:cNvSpPr>
            <p:nvPr/>
          </p:nvSpPr>
          <p:spPr bwMode="blackWhite">
            <a:xfrm>
              <a:off x="2922588" y="2989263"/>
              <a:ext cx="1066800" cy="2873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Training Materials</a:t>
              </a:r>
              <a:r>
                <a:rPr kumimoji="0" lang="en-US" sz="9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Analysis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blackWhite">
            <a:xfrm>
              <a:off x="4522788" y="2971800"/>
              <a:ext cx="1066800" cy="28733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Convert and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 Verify Data</a:t>
              </a: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blackWhite">
            <a:xfrm>
              <a:off x="1295400" y="2281238"/>
              <a:ext cx="1143000" cy="38576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Chart of Accounts Re-Design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cxnSp>
          <p:nvCxnSpPr>
            <p:cNvPr id="63" name="AutoShape 68"/>
            <p:cNvCxnSpPr>
              <a:cxnSpLocks noChangeShapeType="1"/>
            </p:cNvCxnSpPr>
            <p:nvPr/>
          </p:nvCxnSpPr>
          <p:spPr bwMode="auto">
            <a:xfrm flipV="1">
              <a:off x="2438400" y="2962275"/>
              <a:ext cx="493713" cy="27527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F5F5F"/>
              </a:solidFill>
              <a:miter lim="800000"/>
              <a:headEnd type="none" w="sm" len="sm"/>
              <a:tailEnd type="triangle" w="lg" len="sm"/>
            </a:ln>
          </p:spPr>
        </p:cxnSp>
        <p:sp>
          <p:nvSpPr>
            <p:cNvPr id="64" name="Rectangle 63"/>
            <p:cNvSpPr>
              <a:spLocks noChangeArrowheads="1"/>
            </p:cNvSpPr>
            <p:nvPr/>
          </p:nvSpPr>
          <p:spPr bwMode="blackWhite">
            <a:xfrm>
              <a:off x="6096000" y="2314575"/>
              <a:ext cx="1143000" cy="50482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Production Cutover Planning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blackWhite">
            <a:xfrm>
              <a:off x="6096000" y="1658939"/>
              <a:ext cx="1143000" cy="5825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9DD9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D4D4D4"/>
              </a:outerShdw>
            </a:effectLst>
          </p:spPr>
          <p:txBody>
            <a:bodyPr tIns="91440" bIns="91440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Organizational Change </a:t>
              </a: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cs typeface="Times New Roman" pitchFamily="18" charset="0"/>
                </a:rPr>
                <a:t>Management Readiness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</p:grpSp>
      <p:sp>
        <p:nvSpPr>
          <p:cNvPr id="83" name="Title 1"/>
          <p:cNvSpPr txBox="1">
            <a:spLocks/>
          </p:cNvSpPr>
          <p:nvPr/>
        </p:nvSpPr>
        <p:spPr>
          <a:xfrm>
            <a:off x="431967" y="344486"/>
            <a:ext cx="8712033" cy="7588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ctcLink Project Methodology </a:t>
            </a:r>
          </a:p>
        </p:txBody>
      </p:sp>
      <p:sp>
        <p:nvSpPr>
          <p:cNvPr id="82" name="Text Box 75"/>
          <p:cNvSpPr txBox="1">
            <a:spLocks noChangeArrowheads="1"/>
          </p:cNvSpPr>
          <p:nvPr/>
        </p:nvSpPr>
        <p:spPr bwMode="auto">
          <a:xfrm>
            <a:off x="155578" y="3666294"/>
            <a:ext cx="120208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tIns="0" rIns="0" bIns="0">
            <a:spAutoFit/>
          </a:bodyPr>
          <a:lstStyle/>
          <a:p>
            <a:pPr marL="169863" marR="0" lvl="0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fr-FR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Project </a:t>
            </a:r>
            <a:r>
              <a:rPr kumimoji="0" lang="fr-FR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Relaunch</a:t>
            </a:r>
            <a:endParaRPr kumimoji="0" lang="fr-FR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  <a:p>
            <a:pPr marL="169863" marR="0" lvl="0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  <a:defRPr/>
            </a:pP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85" name="Rectangle 22"/>
          <p:cNvSpPr>
            <a:spLocks noChangeArrowheads="1"/>
          </p:cNvSpPr>
          <p:nvPr/>
        </p:nvSpPr>
        <p:spPr bwMode="blackWhite">
          <a:xfrm>
            <a:off x="4638991" y="3665674"/>
            <a:ext cx="983922" cy="264277"/>
          </a:xfrm>
          <a:prstGeom prst="rect">
            <a:avLst/>
          </a:prstGeom>
          <a:solidFill>
            <a:srgbClr val="FFFFFF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Security Matrix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Mapping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blackWhite">
          <a:xfrm>
            <a:off x="7562709" y="2671705"/>
            <a:ext cx="1054202" cy="464309"/>
          </a:xfrm>
          <a:prstGeom prst="rect">
            <a:avLst/>
          </a:prstGeom>
          <a:solidFill>
            <a:srgbClr val="FFFFFF"/>
          </a:solidFill>
          <a:ln w="12700">
            <a:solidFill>
              <a:srgbClr val="009DD9"/>
            </a:solidFill>
            <a:miter lim="800000"/>
            <a:headEnd/>
            <a:tailEnd/>
          </a:ln>
          <a:effectLst>
            <a:outerShdw dist="71842" dir="2700000" algn="ctr" rotWithShape="0">
              <a:srgbClr val="D4D4D4"/>
            </a:outerShdw>
          </a:effectLst>
        </p:spPr>
        <p:txBody>
          <a:bodyPr tIns="91440" bIns="9144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Production Environment Prep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Times New Roman" pitchFamily="18" charset="0"/>
            </a:endParaRPr>
          </a:p>
        </p:txBody>
      </p:sp>
      <p:cxnSp>
        <p:nvCxnSpPr>
          <p:cNvPr id="90" name="AutoShape 10"/>
          <p:cNvCxnSpPr>
            <a:cxnSpLocks noChangeShapeType="1"/>
          </p:cNvCxnSpPr>
          <p:nvPr/>
        </p:nvCxnSpPr>
        <p:spPr bwMode="auto">
          <a:xfrm>
            <a:off x="8082717" y="3138941"/>
            <a:ext cx="5628" cy="371792"/>
          </a:xfrm>
          <a:prstGeom prst="straightConnector1">
            <a:avLst/>
          </a:prstGeom>
          <a:noFill/>
          <a:ln w="28575">
            <a:solidFill>
              <a:srgbClr val="5F5F5F"/>
            </a:solidFill>
            <a:round/>
            <a:headEnd type="none" w="sm" len="sm"/>
            <a:tailEnd type="triangle" w="lg" len="sm"/>
          </a:ln>
        </p:spPr>
      </p:cxnSp>
      <p:sp>
        <p:nvSpPr>
          <p:cNvPr id="93" name="Rectangle 92"/>
          <p:cNvSpPr>
            <a:spLocks noChangeArrowheads="1"/>
          </p:cNvSpPr>
          <p:nvPr/>
        </p:nvSpPr>
        <p:spPr bwMode="blackWhite">
          <a:xfrm>
            <a:off x="7548526" y="4387088"/>
            <a:ext cx="1054202" cy="464309"/>
          </a:xfrm>
          <a:prstGeom prst="rect">
            <a:avLst/>
          </a:prstGeom>
          <a:solidFill>
            <a:srgbClr val="FFFFFF"/>
          </a:solidFill>
          <a:ln w="12700">
            <a:solidFill>
              <a:srgbClr val="009DD9"/>
            </a:solidFill>
            <a:miter lim="800000"/>
            <a:headEnd/>
            <a:tailEnd/>
          </a:ln>
          <a:effectLst>
            <a:outerShdw dist="71842" dir="2700000" algn="ctr" rotWithShape="0">
              <a:srgbClr val="D4D4D4"/>
            </a:outerShdw>
          </a:effectLst>
        </p:spPr>
        <p:txBody>
          <a:bodyPr tIns="91440" bIns="9144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Milestone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Times New Roman" pitchFamily="18" charset="0"/>
              </a:rPr>
              <a:t> Sign-Off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Times New Roman" pitchFamily="18" charset="0"/>
            </a:endParaRPr>
          </a:p>
        </p:txBody>
      </p:sp>
      <p:cxnSp>
        <p:nvCxnSpPr>
          <p:cNvPr id="94" name="AutoShape 10"/>
          <p:cNvCxnSpPr>
            <a:cxnSpLocks noChangeShapeType="1"/>
            <a:stCxn id="93" idx="2"/>
          </p:cNvCxnSpPr>
          <p:nvPr/>
        </p:nvCxnSpPr>
        <p:spPr bwMode="auto">
          <a:xfrm>
            <a:off x="8075627" y="4851397"/>
            <a:ext cx="0" cy="385067"/>
          </a:xfrm>
          <a:prstGeom prst="straightConnector1">
            <a:avLst/>
          </a:prstGeom>
          <a:noFill/>
          <a:ln w="28575">
            <a:solidFill>
              <a:srgbClr val="5F5F5F"/>
            </a:solidFill>
            <a:round/>
            <a:headEnd type="none" w="sm" len="sm"/>
            <a:tailEnd type="triangle" w="lg" len="sm"/>
          </a:ln>
        </p:spPr>
      </p:cxnSp>
    </p:spTree>
    <p:extLst>
      <p:ext uri="{BB962C8B-B14F-4D97-AF65-F5344CB8AC3E}">
        <p14:creationId xmlns:p14="http://schemas.microsoft.com/office/powerpoint/2010/main" val="15847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2" y="381965"/>
            <a:ext cx="9003848" cy="64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8676" y="1226976"/>
            <a:ext cx="8870821" cy="786457"/>
          </a:xfrm>
        </p:spPr>
        <p:txBody>
          <a:bodyPr/>
          <a:lstStyle/>
          <a:p>
            <a:r>
              <a:rPr lang="en-US" dirty="0" smtClean="0"/>
              <a:t>Quality assurance Readiness gates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E5BC03-7CE3-4FE3-BC0A-0ACCA8AC1F24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36042039"/>
              </p:ext>
            </p:extLst>
          </p:nvPr>
        </p:nvGraphicFramePr>
        <p:xfrm>
          <a:off x="352197" y="1615726"/>
          <a:ext cx="8791803" cy="5311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54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164926"/>
            <a:ext cx="8336975" cy="797070"/>
          </a:xfrm>
        </p:spPr>
        <p:txBody>
          <a:bodyPr/>
          <a:lstStyle/>
          <a:p>
            <a:r>
              <a:rPr lang="en-US" dirty="0" smtClean="0"/>
              <a:t>project phases </a:t>
            </a:r>
            <a:br>
              <a:rPr lang="en-US" dirty="0" smtClean="0"/>
            </a:br>
            <a:r>
              <a:rPr lang="en-US" dirty="0" smtClean="0"/>
              <a:t>(Deployment 2 / Upgrade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244307"/>
            <a:ext cx="8336975" cy="3757046"/>
          </a:xfrm>
        </p:spPr>
        <p:txBody>
          <a:bodyPr/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all project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&amp;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preparation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tasks,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edesign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uilds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design, FIT/GAP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updates to Business Process Flows, Local Configuration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UAT Test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Definition, Training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UAT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Builds.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Construct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Technical Development (updates to CEMLI’s), Security Matrix Mapping, Functional and System/Integration Testing, Parallel Testing, Data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Upgrade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Spot-Check Validation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OCM Readiness Transition, Production Cutover Planning, Regional Trainer and End User Training, User Acceptance and Performance Testing.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Deploy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Includes Production Environment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Prep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Production Cutover, Milestone Sign-Off and Acceptance, Lessons Learned.</a:t>
            </a:r>
            <a:endParaRPr lang="en-US" sz="16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Design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10" y="2420065"/>
            <a:ext cx="8786490" cy="3752135"/>
          </a:xfrm>
        </p:spPr>
        <p:txBody>
          <a:bodyPr/>
          <a:lstStyle/>
          <a:p>
            <a:r>
              <a:rPr lang="en-US" sz="2400" dirty="0" smtClean="0"/>
              <a:t>Global Configurations</a:t>
            </a:r>
          </a:p>
          <a:p>
            <a:r>
              <a:rPr lang="en-US" sz="2400" dirty="0" smtClean="0"/>
              <a:t>Enterprise-Managed </a:t>
            </a:r>
            <a:r>
              <a:rPr lang="en-US" sz="2400" dirty="0"/>
              <a:t>Business Processes</a:t>
            </a:r>
          </a:p>
          <a:p>
            <a:r>
              <a:rPr lang="en-US" sz="2400" dirty="0" smtClean="0"/>
              <a:t>Sessions scheduled </a:t>
            </a:r>
            <a:r>
              <a:rPr lang="en-US" sz="2400" dirty="0" smtClean="0"/>
              <a:t>Monday –Thursday </a:t>
            </a:r>
            <a:r>
              <a:rPr lang="en-US" sz="2400" dirty="0" smtClean="0"/>
              <a:t>(</a:t>
            </a:r>
            <a:r>
              <a:rPr lang="en-US" sz="2400" dirty="0"/>
              <a:t>3 </a:t>
            </a:r>
            <a:r>
              <a:rPr lang="en-US" sz="2400" dirty="0" smtClean="0"/>
              <a:t>weeks)</a:t>
            </a:r>
          </a:p>
          <a:p>
            <a:pPr lvl="1"/>
            <a:r>
              <a:rPr lang="en-US" sz="2000" dirty="0"/>
              <a:t>Only </a:t>
            </a:r>
            <a:r>
              <a:rPr lang="en-US" sz="2000" dirty="0" smtClean="0"/>
              <a:t>subject matter experts</a:t>
            </a:r>
            <a:r>
              <a:rPr lang="en-US" sz="2000" dirty="0" smtClean="0"/>
              <a:t> </a:t>
            </a:r>
            <a:r>
              <a:rPr lang="en-US" sz="2000" dirty="0"/>
              <a:t>related to that topic need attend</a:t>
            </a:r>
          </a:p>
          <a:p>
            <a:pPr lvl="1"/>
            <a:r>
              <a:rPr lang="en-US" sz="2000" dirty="0"/>
              <a:t>Remote </a:t>
            </a:r>
            <a:r>
              <a:rPr lang="en-US" sz="2000" dirty="0" smtClean="0"/>
              <a:t>participation </a:t>
            </a:r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with </a:t>
            </a:r>
            <a:r>
              <a:rPr lang="en-US" sz="2000" dirty="0" smtClean="0"/>
              <a:t>in-room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acilitation</a:t>
            </a:r>
            <a:endParaRPr lang="en-US" sz="2000" dirty="0"/>
          </a:p>
          <a:p>
            <a:r>
              <a:rPr lang="en-US" sz="2400" dirty="0" smtClean="0"/>
              <a:t>All 34 colleges + State Board </a:t>
            </a:r>
          </a:p>
          <a:p>
            <a:r>
              <a:rPr lang="en-US" sz="2400" dirty="0" smtClean="0"/>
              <a:t>Concurrent: Bio/Demo Conversion (Cycle #1)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605" y="1336807"/>
            <a:ext cx="8336975" cy="615748"/>
          </a:xfrm>
        </p:spPr>
        <p:txBody>
          <a:bodyPr/>
          <a:lstStyle/>
          <a:p>
            <a:r>
              <a:rPr lang="en-US" dirty="0" smtClean="0"/>
              <a:t>Fit/gap – business process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6" y="1860191"/>
            <a:ext cx="8903854" cy="3930890"/>
          </a:xfrm>
        </p:spPr>
        <p:txBody>
          <a:bodyPr/>
          <a:lstStyle/>
          <a:p>
            <a:r>
              <a:rPr lang="en-US" sz="2400" dirty="0" smtClean="0"/>
              <a:t>What Will Change – College Change Action Plans</a:t>
            </a:r>
          </a:p>
          <a:p>
            <a:r>
              <a:rPr lang="en-US" sz="2400" dirty="0" smtClean="0"/>
              <a:t>Updating Business </a:t>
            </a:r>
            <a:r>
              <a:rPr lang="en-US" sz="2400" dirty="0"/>
              <a:t>Process Flows</a:t>
            </a:r>
          </a:p>
          <a:p>
            <a:pPr lvl="1"/>
            <a:r>
              <a:rPr lang="en-US" sz="2000" dirty="0"/>
              <a:t>Merging Lucid Chart </a:t>
            </a:r>
            <a:r>
              <a:rPr lang="en-US" sz="2000" dirty="0" smtClean="0"/>
              <a:t>Business Process Diagrams </a:t>
            </a:r>
            <a:r>
              <a:rPr lang="en-US" sz="2000" dirty="0"/>
              <a:t>&amp;</a:t>
            </a:r>
            <a:r>
              <a:rPr lang="en-US" sz="2000" dirty="0" smtClean="0"/>
              <a:t> </a:t>
            </a:r>
            <a:r>
              <a:rPr lang="en-US" sz="2000" dirty="0"/>
              <a:t>Common Process Flows</a:t>
            </a:r>
          </a:p>
          <a:p>
            <a:r>
              <a:rPr lang="en-US" sz="2400" dirty="0" smtClean="0"/>
              <a:t>User Acceptance </a:t>
            </a:r>
            <a:r>
              <a:rPr lang="en-US" sz="2400" dirty="0" smtClean="0"/>
              <a:t>Test Scope </a:t>
            </a:r>
            <a:r>
              <a:rPr lang="en-US" sz="2400" dirty="0" smtClean="0"/>
              <a:t>Definition:</a:t>
            </a:r>
          </a:p>
          <a:p>
            <a:pPr lvl="1"/>
            <a:r>
              <a:rPr lang="en-US" sz="2000" dirty="0" smtClean="0"/>
              <a:t>End-to-End Business Processes, Data Scenarios &amp; Error Conditions</a:t>
            </a:r>
          </a:p>
          <a:p>
            <a:r>
              <a:rPr lang="en-US" sz="2400" dirty="0" smtClean="0"/>
              <a:t>End User Training Definition</a:t>
            </a:r>
          </a:p>
          <a:p>
            <a:pPr lvl="1"/>
            <a:r>
              <a:rPr lang="en-US" sz="2000" dirty="0" smtClean="0"/>
              <a:t>Special training needs for unique populations</a:t>
            </a:r>
          </a:p>
          <a:p>
            <a:r>
              <a:rPr lang="en-US" sz="2400" dirty="0" smtClean="0"/>
              <a:t>Configuration (Homework Assignments Reviewed)</a:t>
            </a:r>
          </a:p>
          <a:p>
            <a:r>
              <a:rPr lang="en-US" sz="2400" dirty="0" smtClean="0"/>
              <a:t>Sessions Scheduled Monday </a:t>
            </a:r>
            <a:r>
              <a:rPr lang="en-US" sz="2400" dirty="0"/>
              <a:t>– </a:t>
            </a:r>
            <a:r>
              <a:rPr lang="en-US" sz="2400" dirty="0" smtClean="0"/>
              <a:t>Thursday (4 weeks)</a:t>
            </a:r>
            <a:endParaRPr lang="en-US" sz="2400" dirty="0"/>
          </a:p>
          <a:p>
            <a:pPr lvl="1"/>
            <a:r>
              <a:rPr lang="en-US" sz="2000" dirty="0"/>
              <a:t>Only </a:t>
            </a:r>
            <a:r>
              <a:rPr lang="en-US" sz="2000" dirty="0" smtClean="0"/>
              <a:t>subject matter experts</a:t>
            </a:r>
            <a:r>
              <a:rPr lang="en-US" sz="2000" dirty="0" smtClean="0"/>
              <a:t> </a:t>
            </a:r>
            <a:r>
              <a:rPr lang="en-US" sz="2000" dirty="0"/>
              <a:t>related to that topic </a:t>
            </a:r>
            <a:r>
              <a:rPr lang="en-US" sz="2000" dirty="0" smtClean="0"/>
              <a:t>need </a:t>
            </a:r>
            <a:r>
              <a:rPr lang="en-US" sz="2000" dirty="0"/>
              <a:t>attend</a:t>
            </a:r>
          </a:p>
          <a:p>
            <a:pPr lvl="1"/>
            <a:r>
              <a:rPr lang="en-US" sz="2000" dirty="0"/>
              <a:t>Remote </a:t>
            </a:r>
            <a:r>
              <a:rPr lang="en-US" sz="2000" dirty="0" smtClean="0"/>
              <a:t>participation </a:t>
            </a:r>
            <a:r>
              <a:rPr lang="en-US" sz="2000" dirty="0"/>
              <a:t>s</a:t>
            </a:r>
            <a:r>
              <a:rPr lang="en-US" sz="2000" dirty="0" smtClean="0"/>
              <a:t>upport </a:t>
            </a:r>
            <a:r>
              <a:rPr lang="en-US" sz="2000" dirty="0"/>
              <a:t>with </a:t>
            </a:r>
            <a:r>
              <a:rPr lang="en-US" sz="2000" dirty="0" smtClean="0"/>
              <a:t>in-room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acilitation</a:t>
            </a:r>
            <a:endParaRPr lang="en-US" sz="2000" dirty="0" smtClean="0"/>
          </a:p>
          <a:p>
            <a:r>
              <a:rPr lang="en-US" sz="2400" dirty="0" smtClean="0"/>
              <a:t>Concurrent: </a:t>
            </a:r>
            <a:r>
              <a:rPr lang="en-US" sz="2400" dirty="0" smtClean="0"/>
              <a:t>Conversion-Related Configuration </a:t>
            </a:r>
            <a:r>
              <a:rPr lang="en-US" sz="2400" dirty="0" smtClean="0"/>
              <a:t>for Cycle #2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35" y="2057646"/>
            <a:ext cx="8703988" cy="375704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Colleges Tasks:</a:t>
            </a:r>
          </a:p>
          <a:p>
            <a:pPr lvl="1"/>
            <a:r>
              <a:rPr lang="en-US" dirty="0"/>
              <a:t>Maintain crosswalks</a:t>
            </a:r>
          </a:p>
          <a:p>
            <a:pPr lvl="1"/>
            <a:r>
              <a:rPr lang="en-US" dirty="0"/>
              <a:t>Perform data validation</a:t>
            </a:r>
          </a:p>
          <a:p>
            <a:pPr lvl="1"/>
            <a:r>
              <a:rPr lang="en-US" dirty="0"/>
              <a:t>Sign-off on data 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306360"/>
            <a:ext cx="8336975" cy="797070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1918968"/>
            <a:ext cx="8336975" cy="4864603"/>
          </a:xfrm>
        </p:spPr>
        <p:txBody>
          <a:bodyPr/>
          <a:lstStyle/>
          <a:p>
            <a:r>
              <a:rPr lang="en-US" dirty="0" smtClean="0"/>
              <a:t>Regional Train the Trainer</a:t>
            </a:r>
          </a:p>
          <a:p>
            <a:pPr lvl="1"/>
            <a:r>
              <a:rPr lang="en-US" dirty="0" smtClean="0"/>
              <a:t>Software Training for college staff who will take point on End User Training at their campus or other colleges.</a:t>
            </a:r>
          </a:p>
          <a:p>
            <a:r>
              <a:rPr lang="en-US" dirty="0" smtClean="0"/>
              <a:t>End User Training (Pre-UAT)</a:t>
            </a:r>
          </a:p>
          <a:p>
            <a:pPr lvl="1"/>
            <a:r>
              <a:rPr lang="en-US" dirty="0" smtClean="0"/>
              <a:t>Software Training provided by staff who have gone through the Regional Trainer program.</a:t>
            </a:r>
          </a:p>
          <a:p>
            <a:pPr lvl="1"/>
            <a:r>
              <a:rPr lang="en-US" dirty="0" smtClean="0"/>
              <a:t>Train on processes ‘Just in Time’ (2-3 weeks) before the related User Acceptance Test for that process.</a:t>
            </a:r>
          </a:p>
          <a:p>
            <a:r>
              <a:rPr lang="en-US" dirty="0" smtClean="0"/>
              <a:t>End User Training (College Defined)</a:t>
            </a:r>
          </a:p>
          <a:p>
            <a:pPr lvl="1"/>
            <a:r>
              <a:rPr lang="en-US" dirty="0" smtClean="0"/>
              <a:t>Smaller, </a:t>
            </a:r>
            <a:r>
              <a:rPr lang="en-US" dirty="0" smtClean="0"/>
              <a:t>business-practice </a:t>
            </a:r>
            <a:r>
              <a:rPr lang="en-US" dirty="0" smtClean="0"/>
              <a:t>trainings offered by college staff to address </a:t>
            </a:r>
            <a:r>
              <a:rPr lang="en-US" dirty="0" smtClean="0"/>
              <a:t>college-specific </a:t>
            </a:r>
            <a:r>
              <a:rPr lang="en-US" dirty="0" smtClean="0"/>
              <a:t>needs or practices to help staff learn how to use the system ‘your way.’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293554"/>
            <a:ext cx="8336975" cy="797070"/>
          </a:xfrm>
        </p:spPr>
        <p:txBody>
          <a:bodyPr/>
          <a:lstStyle/>
          <a:p>
            <a:r>
              <a:rPr lang="en-US" dirty="0" smtClean="0"/>
              <a:t>User acceptance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1851389"/>
            <a:ext cx="8336975" cy="3757046"/>
          </a:xfrm>
        </p:spPr>
        <p:txBody>
          <a:bodyPr/>
          <a:lstStyle/>
          <a:p>
            <a:r>
              <a:rPr lang="en-US" sz="2400" dirty="0" smtClean="0"/>
              <a:t>Scope to be defined during FIT/GAP sessions.</a:t>
            </a:r>
          </a:p>
          <a:p>
            <a:r>
              <a:rPr lang="en-US" sz="2400" dirty="0" smtClean="0"/>
              <a:t>Occurring in October to December timeframe.</a:t>
            </a:r>
          </a:p>
          <a:p>
            <a:r>
              <a:rPr lang="en-US" sz="2400" dirty="0" smtClean="0"/>
              <a:t>New UAT test documentation format:</a:t>
            </a:r>
          </a:p>
          <a:p>
            <a:pPr lvl="1"/>
            <a:r>
              <a:rPr lang="en-US" sz="2000" dirty="0" smtClean="0"/>
              <a:t>UAT Test Articles in ctcLink Reference Center.</a:t>
            </a:r>
          </a:p>
          <a:p>
            <a:pPr lvl="1"/>
            <a:r>
              <a:rPr lang="en-US" sz="2000" dirty="0" smtClean="0"/>
              <a:t>Links to flow diagrams and Quick Reference Guides arranged by business process.</a:t>
            </a:r>
          </a:p>
          <a:p>
            <a:pPr lvl="1"/>
            <a:r>
              <a:rPr lang="en-US" sz="2000" dirty="0" smtClean="0"/>
              <a:t>Includes information on data scenarios, error conditions and security.</a:t>
            </a:r>
          </a:p>
          <a:p>
            <a:pPr lvl="1"/>
            <a:r>
              <a:rPr lang="en-US" sz="2000" dirty="0" smtClean="0"/>
              <a:t>Linked to next step in the end-to-end business flow.</a:t>
            </a:r>
          </a:p>
          <a:p>
            <a:pPr lvl="1"/>
            <a:r>
              <a:rPr lang="en-US" sz="2000" dirty="0" smtClean="0"/>
              <a:t>No Excel spreadsheets or ‘staged’ data.</a:t>
            </a:r>
          </a:p>
          <a:p>
            <a:r>
              <a:rPr lang="en-US" sz="2400" dirty="0" smtClean="0"/>
              <a:t>Will require departments involved in the end-to-end business flow to coordinate and plan their tests.</a:t>
            </a:r>
          </a:p>
          <a:p>
            <a:r>
              <a:rPr lang="en-US" sz="2400" dirty="0" smtClean="0"/>
              <a:t>Tracking of test defects/success status in OTM and supported by QA Team.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Resource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 Participation</a:t>
            </a:r>
          </a:p>
          <a:p>
            <a:pPr lvl="1"/>
            <a:r>
              <a:rPr lang="en-US" dirty="0" smtClean="0"/>
              <a:t>Global Design, FIT/GAP + Configuration</a:t>
            </a:r>
          </a:p>
          <a:p>
            <a:pPr lvl="1"/>
            <a:r>
              <a:rPr lang="en-US" dirty="0" smtClean="0"/>
              <a:t>Change Action Plan Management</a:t>
            </a:r>
          </a:p>
          <a:p>
            <a:r>
              <a:rPr lang="en-US" dirty="0" smtClean="0"/>
              <a:t>Conversion Data &amp; Process Validation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User Acceptance Testing</a:t>
            </a:r>
          </a:p>
          <a:p>
            <a:r>
              <a:rPr lang="en-US" dirty="0" smtClean="0"/>
              <a:t>Cutover Planning and Dry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ctcLink Update</a:t>
            </a:r>
          </a:p>
          <a:p>
            <a:r>
              <a:rPr lang="en-US" dirty="0" smtClean="0"/>
              <a:t>Continuing Education Solution Progress</a:t>
            </a:r>
          </a:p>
          <a:p>
            <a:r>
              <a:rPr lang="en-US" dirty="0" smtClean="0"/>
              <a:t>Online Admissions Solution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62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46" y="272486"/>
            <a:ext cx="8873835" cy="624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6860" y="1175032"/>
            <a:ext cx="8336975" cy="797070"/>
          </a:xfrm>
        </p:spPr>
        <p:txBody>
          <a:bodyPr/>
          <a:lstStyle/>
          <a:p>
            <a:r>
              <a:rPr lang="en-US" dirty="0" smtClean="0"/>
              <a:t>Continuing Education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27716" y="1765931"/>
            <a:ext cx="8336975" cy="3757046"/>
          </a:xfrm>
        </p:spPr>
        <p:txBody>
          <a:bodyPr/>
          <a:lstStyle/>
          <a:p>
            <a:r>
              <a:rPr lang="en-US" sz="2400" dirty="0" smtClean="0"/>
              <a:t>The business requirements </a:t>
            </a:r>
            <a:r>
              <a:rPr lang="en-US" sz="2400" dirty="0"/>
              <a:t>team was managed by Mark Jenkins and Steve </a:t>
            </a:r>
            <a:r>
              <a:rPr lang="en-US" sz="2400" dirty="0" smtClean="0"/>
              <a:t>Gance</a:t>
            </a:r>
            <a:r>
              <a:rPr lang="en-US" sz="2400" dirty="0" smtClean="0"/>
              <a:t>; the </a:t>
            </a:r>
            <a:r>
              <a:rPr lang="en-US" sz="2400" dirty="0"/>
              <a:t>technical requirements team was managed by Andy </a:t>
            </a:r>
            <a:r>
              <a:rPr lang="en-US" sz="2400" dirty="0" smtClean="0"/>
              <a:t>Duckworth.</a:t>
            </a:r>
          </a:p>
          <a:p>
            <a:r>
              <a:rPr lang="en-US" sz="2400" dirty="0"/>
              <a:t> A committee of CEC members put in </a:t>
            </a:r>
            <a:r>
              <a:rPr lang="en-US" sz="2400" dirty="0" smtClean="0"/>
              <a:t>a lot of </a:t>
            </a:r>
            <a:r>
              <a:rPr lang="en-US" sz="2400" dirty="0"/>
              <a:t>hours developing requirements and vetting that work.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Requirements are documented and </a:t>
            </a:r>
            <a:r>
              <a:rPr lang="en-US" sz="2400" dirty="0" smtClean="0"/>
              <a:t>complete.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CEC </a:t>
            </a:r>
            <a:r>
              <a:rPr lang="en-US" sz="2400" dirty="0"/>
              <a:t>group </a:t>
            </a:r>
            <a:r>
              <a:rPr lang="en-US" sz="2400" dirty="0" smtClean="0"/>
              <a:t>has </a:t>
            </a:r>
            <a:r>
              <a:rPr lang="en-US" sz="2400" dirty="0"/>
              <a:t>approved </a:t>
            </a:r>
            <a:r>
              <a:rPr lang="en-US" sz="2400" dirty="0" smtClean="0"/>
              <a:t>the requirements.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Next Steps:</a:t>
            </a:r>
          </a:p>
          <a:p>
            <a:pPr lvl="1"/>
            <a:r>
              <a:rPr lang="en-US" sz="2000" dirty="0" smtClean="0"/>
              <a:t>IC to approve the requirements and request </a:t>
            </a:r>
            <a:r>
              <a:rPr lang="en-US" sz="2000" dirty="0" smtClean="0"/>
              <a:t>to ctcLink Governance that an </a:t>
            </a:r>
            <a:r>
              <a:rPr lang="en-US" sz="2000" dirty="0" smtClean="0"/>
              <a:t>RFP be </a:t>
            </a:r>
            <a:r>
              <a:rPr lang="en-US" sz="2000" dirty="0" smtClean="0"/>
              <a:t>developed </a:t>
            </a:r>
            <a:r>
              <a:rPr lang="en-US" sz="2000" dirty="0" smtClean="0"/>
              <a:t>(Process?)</a:t>
            </a:r>
            <a:endParaRPr lang="en-US" sz="2000" dirty="0"/>
          </a:p>
          <a:p>
            <a:pPr lvl="1"/>
            <a:r>
              <a:rPr lang="en-US" dirty="0"/>
              <a:t> </a:t>
            </a:r>
            <a:r>
              <a:rPr lang="en-US" sz="2000" dirty="0" smtClean="0"/>
              <a:t>ctcLink </a:t>
            </a:r>
            <a:r>
              <a:rPr lang="en-US" sz="2000" dirty="0" smtClean="0"/>
              <a:t>Governance </a:t>
            </a:r>
            <a:r>
              <a:rPr lang="en-US" sz="2000" dirty="0" smtClean="0"/>
              <a:t>approval </a:t>
            </a:r>
            <a:r>
              <a:rPr lang="en-US" sz="2000" dirty="0" smtClean="0"/>
              <a:t>to develop and post RFP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57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84" y="1165888"/>
            <a:ext cx="9100916" cy="797070"/>
          </a:xfrm>
        </p:spPr>
        <p:txBody>
          <a:bodyPr/>
          <a:lstStyle/>
          <a:p>
            <a:r>
              <a:rPr lang="en-US" dirty="0" smtClean="0"/>
              <a:t>Online Admissions Application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6860" y="1765931"/>
            <a:ext cx="8336975" cy="3757046"/>
          </a:xfrm>
        </p:spPr>
        <p:txBody>
          <a:bodyPr/>
          <a:lstStyle/>
          <a:p>
            <a:r>
              <a:rPr lang="en-US" sz="2400" dirty="0" smtClean="0"/>
              <a:t>The Online Admissions Application sub-committee has met to discuss the requirements</a:t>
            </a:r>
          </a:p>
          <a:p>
            <a:r>
              <a:rPr lang="en-US" sz="2400" dirty="0" smtClean="0"/>
              <a:t>Another </a:t>
            </a:r>
            <a:r>
              <a:rPr lang="en-US" sz="2400" dirty="0"/>
              <a:t>meeting </a:t>
            </a:r>
            <a:r>
              <a:rPr lang="en-US" sz="2400" dirty="0" smtClean="0"/>
              <a:t>is scheduled </a:t>
            </a:r>
            <a:r>
              <a:rPr lang="en-US" sz="2400" dirty="0" smtClean="0"/>
              <a:t>fro</a:t>
            </a:r>
            <a:r>
              <a:rPr lang="en-US" sz="2400" dirty="0" smtClean="0"/>
              <a:t> </a:t>
            </a:r>
            <a:r>
              <a:rPr lang="en-US" sz="2400" dirty="0"/>
              <a:t>July </a:t>
            </a:r>
            <a:r>
              <a:rPr lang="en-US" sz="2400" dirty="0" smtClean="0"/>
              <a:t>23 </a:t>
            </a:r>
            <a:r>
              <a:rPr lang="en-US" sz="2400" dirty="0"/>
              <a:t>with the full team </a:t>
            </a:r>
            <a:r>
              <a:rPr lang="en-US" sz="2400" dirty="0" smtClean="0"/>
              <a:t>to request a smaller </a:t>
            </a:r>
            <a:r>
              <a:rPr lang="en-US" sz="2400" dirty="0"/>
              <a:t>sub-group of volunteers to draft the </a:t>
            </a:r>
            <a:r>
              <a:rPr lang="en-US" sz="2400" dirty="0" smtClean="0"/>
              <a:t>detailed requirements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ll-day sessions </a:t>
            </a:r>
            <a:r>
              <a:rPr lang="en-US" sz="2400" dirty="0" smtClean="0"/>
              <a:t>scheduled for </a:t>
            </a:r>
            <a:r>
              <a:rPr lang="en-US" sz="2400" dirty="0"/>
              <a:t>August </a:t>
            </a:r>
            <a:r>
              <a:rPr lang="en-US" sz="2400" dirty="0" smtClean="0"/>
              <a:t>6 </a:t>
            </a:r>
            <a:r>
              <a:rPr lang="en-US" sz="2400" dirty="0"/>
              <a:t>(10am-4pm) to do a requirements drafting activity with </a:t>
            </a:r>
            <a:r>
              <a:rPr lang="en-US" sz="2400" dirty="0" smtClean="0"/>
              <a:t>the </a:t>
            </a:r>
            <a:r>
              <a:rPr lang="en-US" sz="2400" dirty="0"/>
              <a:t>smaller sub-group.  </a:t>
            </a:r>
            <a:endParaRPr lang="en-US" sz="2400" dirty="0" smtClean="0"/>
          </a:p>
          <a:p>
            <a:pPr lvl="1"/>
            <a:r>
              <a:rPr lang="en-US" sz="2000" dirty="0" smtClean="0"/>
              <a:t>Joe Holiday, Joe </a:t>
            </a:r>
            <a:r>
              <a:rPr lang="en-US" sz="2000" dirty="0"/>
              <a:t>Carl &amp; </a:t>
            </a:r>
            <a:r>
              <a:rPr lang="en-US" sz="2000" dirty="0" smtClean="0"/>
              <a:t>Tara Keen will </a:t>
            </a:r>
            <a:r>
              <a:rPr lang="en-US" sz="2000" dirty="0"/>
              <a:t>lead that discussion </a:t>
            </a:r>
            <a:endParaRPr lang="en-US" sz="2000" dirty="0" smtClean="0"/>
          </a:p>
          <a:p>
            <a:r>
              <a:rPr lang="en-US" sz="2400" dirty="0"/>
              <a:t>Next Steps:</a:t>
            </a:r>
          </a:p>
          <a:p>
            <a:pPr lvl="1"/>
            <a:r>
              <a:rPr lang="en-US" sz="2000" dirty="0" smtClean="0"/>
              <a:t>Sub-group documents the requirements and approves</a:t>
            </a:r>
          </a:p>
          <a:p>
            <a:pPr lvl="1"/>
            <a:r>
              <a:rPr lang="en-US" sz="2000" dirty="0" smtClean="0"/>
              <a:t>IC/WSSSC </a:t>
            </a:r>
            <a:r>
              <a:rPr lang="en-US" sz="2000" dirty="0"/>
              <a:t>to approve the requirements and request </a:t>
            </a:r>
            <a:r>
              <a:rPr lang="en-US" sz="2000" dirty="0" smtClean="0"/>
              <a:t>to ctcLink Governance that an </a:t>
            </a:r>
            <a:r>
              <a:rPr lang="en-US" sz="2000" dirty="0"/>
              <a:t>RFP be </a:t>
            </a:r>
            <a:r>
              <a:rPr lang="en-US" sz="2000" dirty="0" smtClean="0"/>
              <a:t>developed </a:t>
            </a:r>
            <a:r>
              <a:rPr lang="en-US" sz="2000" dirty="0"/>
              <a:t>(Process?)</a:t>
            </a:r>
          </a:p>
          <a:p>
            <a:pPr lvl="1"/>
            <a:r>
              <a:rPr lang="en-US" dirty="0"/>
              <a:t> </a:t>
            </a:r>
            <a:r>
              <a:rPr lang="en-US" sz="2000" dirty="0" smtClean="0"/>
              <a:t>ctcLink </a:t>
            </a:r>
            <a:r>
              <a:rPr lang="en-US" sz="2000" dirty="0"/>
              <a:t>Governance Approval to develop and post RFP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35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04" y="1680989"/>
            <a:ext cx="6041249" cy="611619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 descr="Silhouette person with question ma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16" y="2510071"/>
            <a:ext cx="3280185" cy="3280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43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Ctclink project evolution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6" y="1509573"/>
            <a:ext cx="8975834" cy="4591361"/>
          </a:xfrm>
        </p:spPr>
      </p:pic>
    </p:spTree>
    <p:extLst>
      <p:ext uri="{BB962C8B-B14F-4D97-AF65-F5344CB8AC3E}">
        <p14:creationId xmlns:p14="http://schemas.microsoft.com/office/powerpoint/2010/main" val="20451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27" y="1108899"/>
            <a:ext cx="8035855" cy="797070"/>
          </a:xfrm>
        </p:spPr>
        <p:txBody>
          <a:bodyPr/>
          <a:lstStyle/>
          <a:p>
            <a:r>
              <a:rPr lang="en-US" sz="3000" dirty="0" smtClean="0"/>
              <a:t>Lessons Learned outcomes from </a:t>
            </a:r>
            <a:br>
              <a:rPr lang="en-US" sz="3000" dirty="0" smtClean="0"/>
            </a:br>
            <a:r>
              <a:rPr lang="en-US" sz="3000" dirty="0" smtClean="0"/>
              <a:t>pilot phase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16" y="2035580"/>
            <a:ext cx="8562719" cy="48155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ctcLink Project Director (with PeopleSoft/Higher Ed Experience)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Implement Foundational Project Management Practices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Governance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ctcLink Methodology (Organizational Change Management, Training, Testing and Communication Approach)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New </a:t>
            </a:r>
            <a:r>
              <a:rPr lang="en-US" sz="2400" dirty="0" smtClean="0"/>
              <a:t>Project Timeline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College Partner &amp; Engagement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Common Process Models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Global Template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Security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New Chart of Accounts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Remediation / Fiscal Year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Remediation</a:t>
            </a:r>
          </a:p>
          <a:p>
            <a:pPr lvl="1"/>
            <a:r>
              <a:rPr lang="en-US" dirty="0" smtClean="0"/>
              <a:t>Remaining items in progress</a:t>
            </a:r>
          </a:p>
          <a:p>
            <a:pPr lvl="1"/>
            <a:r>
              <a:rPr lang="en-US" dirty="0" smtClean="0"/>
              <a:t>Upgrade dependent items will be implemented with Deployment 2</a:t>
            </a:r>
          </a:p>
          <a:p>
            <a:pPr lvl="1"/>
            <a:r>
              <a:rPr lang="en-US" dirty="0" smtClean="0"/>
              <a:t>New Solutions for OAA, Continuing Education, Budget Planning</a:t>
            </a:r>
          </a:p>
          <a:p>
            <a:r>
              <a:rPr lang="en-US" dirty="0" smtClean="0"/>
              <a:t>Fiscal Year End</a:t>
            </a:r>
          </a:p>
          <a:p>
            <a:pPr lvl="1"/>
            <a:r>
              <a:rPr lang="en-US" dirty="0" smtClean="0"/>
              <a:t>State Board resources working with Pilot Colleges to complete Fiscal Year End activities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7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3" t="13107" r="15222" b="12170"/>
          <a:stretch>
            <a:fillRect/>
          </a:stretch>
        </p:blipFill>
        <p:spPr bwMode="auto">
          <a:xfrm>
            <a:off x="416075" y="2341524"/>
            <a:ext cx="8355881" cy="459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74" name="Oval 73"/>
          <p:cNvSpPr/>
          <p:nvPr/>
        </p:nvSpPr>
        <p:spPr>
          <a:xfrm>
            <a:off x="4628004" y="2096847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272952" y="220400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1961057" y="259948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911206" y="3330654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674410" y="452928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1758199" y="5265138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3230393" y="5588673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735322" y="5544021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099709" y="5243712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7234234" y="4481233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7411672" y="3283505"/>
            <a:ext cx="1146474" cy="1079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978945" y="5588592"/>
            <a:ext cx="1393999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External QA 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Open Items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631473" y="5883146"/>
            <a:ext cx="13268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Readiness  Assessment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36810" y="5804888"/>
            <a:ext cx="1333639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RFQ for 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Systems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Integration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677511" y="5609246"/>
            <a:ext cx="1280071" cy="4770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OCM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Strategy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75800" y="4797047"/>
            <a:ext cx="1309695" cy="669414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 prstMaterial="matte"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Remediation 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Schedule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&amp;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 Sign Off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1352" y="3467989"/>
            <a:ext cx="1261348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Deployment 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Method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/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&amp; Timeline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820884" y="2897146"/>
            <a:ext cx="143480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Comprehensive</a:t>
            </a: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/>
            </a:r>
            <a:b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Staffing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Plan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288765" y="3470395"/>
            <a:ext cx="1392288" cy="66941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/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Governance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Model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280094" y="4640706"/>
            <a:ext cx="1100614" cy="66941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IV &amp; V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Recom-mendations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20026" y="2431652"/>
            <a:ext cx="1044462" cy="66941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Technology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Budget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94016" y="2431652"/>
            <a:ext cx="11804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Project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</a:b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Reporting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ticulate Narrow" panose="02000506040000020004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3369623" y="3886311"/>
            <a:ext cx="2607199" cy="1134672"/>
          </a:xfrm>
          <a:prstGeom prst="ellipse">
            <a:avLst/>
          </a:prstGeom>
          <a:gradFill flip="none" rotWithShape="1">
            <a:gsLst>
              <a:gs pos="0">
                <a:srgbClr val="0070C0"/>
              </a:gs>
              <a:gs pos="70000">
                <a:srgbClr val="00B0F0">
                  <a:alpha val="23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69623" y="4137259"/>
            <a:ext cx="2583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ticulate Narrow" panose="02000506040000020004" pitchFamily="2" charset="0"/>
                <a:ea typeface="+mn-ea"/>
                <a:cs typeface="MV Boli" panose="02000500030200090000" pitchFamily="2" charset="0"/>
              </a:rPr>
              <a:t>New Investment Plan</a:t>
            </a:r>
          </a:p>
        </p:txBody>
      </p:sp>
      <p:sp>
        <p:nvSpPr>
          <p:cNvPr id="116" name="Title 1"/>
          <p:cNvSpPr txBox="1">
            <a:spLocks/>
          </p:cNvSpPr>
          <p:nvPr/>
        </p:nvSpPr>
        <p:spPr>
          <a:xfrm>
            <a:off x="215900" y="1428557"/>
            <a:ext cx="8928100" cy="7970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all" spc="30" normalizeH="0" baseline="0" noProof="0" dirty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New </a:t>
            </a:r>
            <a:r>
              <a:rPr kumimoji="0" lang="en-US" sz="3500" b="0" i="0" u="none" strike="noStrike" kern="1200" cap="all" spc="30" normalizeH="0" baseline="0" noProof="0" dirty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ctclink</a:t>
            </a:r>
            <a:r>
              <a:rPr kumimoji="0" lang="en-US" sz="3500" b="0" i="0" u="none" strike="noStrike" kern="1200" cap="all" spc="30" normalizeH="0" baseline="0" noProof="0" dirty="0" smtClean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 investment plan</a:t>
            </a:r>
            <a:endParaRPr kumimoji="0" lang="en-US" sz="3500" b="0" i="0" u="none" strike="noStrike" kern="1200" cap="all" spc="30" normalizeH="0" baseline="0" noProof="0" dirty="0">
              <a:ln>
                <a:noFill/>
              </a:ln>
              <a:solidFill>
                <a:srgbClr val="003764"/>
              </a:solidFill>
              <a:effectLst/>
              <a:uLnTx/>
              <a:uFillTx/>
              <a:latin typeface="Franklin Gothic Medium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25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>
            <a:spLocks/>
          </p:cNvSpPr>
          <p:nvPr/>
        </p:nvSpPr>
        <p:spPr>
          <a:xfrm>
            <a:off x="215900" y="1549936"/>
            <a:ext cx="8928100" cy="7970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cap="all" spc="-150" dirty="0" smtClean="0">
                <a:solidFill>
                  <a:srgbClr val="003764"/>
                </a:solidFill>
              </a:rPr>
              <a:t>New ctclink investment plan - approved</a:t>
            </a:r>
            <a:endParaRPr lang="en-US" sz="3500" cap="all" spc="-150" dirty="0">
              <a:solidFill>
                <a:srgbClr val="00376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385649" y="2695959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534" y="2742862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Oct 30, 2017</a:t>
            </a:r>
            <a:endParaRPr lang="en-US" sz="1200" b="1" dirty="0"/>
          </a:p>
        </p:txBody>
      </p:sp>
      <p:sp>
        <p:nvSpPr>
          <p:cNvPr id="6" name="Chevron 5"/>
          <p:cNvSpPr/>
          <p:nvPr/>
        </p:nvSpPr>
        <p:spPr>
          <a:xfrm>
            <a:off x="17526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1242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4958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867400" y="2676608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737" y="2908927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</a:t>
            </a:r>
            <a:r>
              <a:rPr lang="en-US" sz="1200" b="1" dirty="0"/>
              <a:t>ov 16, 2017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4712" y="2901232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 </a:t>
            </a:r>
            <a:r>
              <a:rPr lang="en-US" sz="1200" b="1" dirty="0"/>
              <a:t> </a:t>
            </a:r>
            <a:r>
              <a:rPr lang="en-US" sz="1200" b="1" dirty="0" smtClean="0"/>
              <a:t>Dec 1, 2017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57725" y="2904491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6, 2017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88615" y="2908300"/>
            <a:ext cx="148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Dec 11, 2017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358" y="4762663"/>
            <a:ext cx="1265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SBCTC internal review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draft to OCIO for review, feedback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WACTC-Tech/WACTC formal approval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45643" y="4762663"/>
            <a:ext cx="1265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SBCTC Board review, approval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to TSB,             OCIO for Review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160876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840792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45065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81644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79162" y="366066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96749" y="4762663"/>
            <a:ext cx="1265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 to TSB,             OCIO Approval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04765" y="3658891"/>
            <a:ext cx="0" cy="935740"/>
          </a:xfrm>
          <a:prstGeom prst="straightConnector1">
            <a:avLst/>
          </a:prstGeom>
          <a:ln w="19050">
            <a:solidFill>
              <a:srgbClr val="0A3B6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385648" y="2231828"/>
            <a:ext cx="8434501" cy="468050"/>
          </a:xfrm>
          <a:prstGeom prst="rightArrow">
            <a:avLst>
              <a:gd name="adj1" fmla="val 50000"/>
              <a:gd name="adj2" fmla="val 55377"/>
            </a:avLst>
          </a:prstGeom>
          <a:gradFill flip="none" rotWithShape="1">
            <a:gsLst>
              <a:gs pos="0">
                <a:srgbClr val="FBDF6C">
                  <a:tint val="66000"/>
                  <a:satMod val="160000"/>
                </a:srgbClr>
              </a:gs>
              <a:gs pos="50000">
                <a:srgbClr val="FBDF6C">
                  <a:tint val="44500"/>
                  <a:satMod val="160000"/>
                </a:srgbClr>
              </a:gs>
              <a:gs pos="100000">
                <a:srgbClr val="FBDF6C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 1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7239000" y="2686090"/>
            <a:ext cx="1581150" cy="675620"/>
          </a:xfrm>
          <a:prstGeom prst="chevron">
            <a:avLst/>
          </a:prstGeom>
          <a:solidFill>
            <a:srgbClr val="C4E9FB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60215" y="2908300"/>
            <a:ext cx="1489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Jan 11, 2018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766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567" y="1343969"/>
            <a:ext cx="8336975" cy="797070"/>
          </a:xfrm>
        </p:spPr>
        <p:txBody>
          <a:bodyPr/>
          <a:lstStyle/>
          <a:p>
            <a:r>
              <a:rPr lang="en-US" dirty="0" smtClean="0"/>
              <a:t>Nine checkpoints to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0952" y="6497051"/>
            <a:ext cx="467590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Block Arc 5"/>
          <p:cNvSpPr/>
          <p:nvPr/>
        </p:nvSpPr>
        <p:spPr>
          <a:xfrm>
            <a:off x="122081" y="3034106"/>
            <a:ext cx="3138678" cy="3271761"/>
          </a:xfrm>
          <a:prstGeom prst="blockArc">
            <a:avLst>
              <a:gd name="adj1" fmla="val 16509444"/>
              <a:gd name="adj2" fmla="val 5088054"/>
              <a:gd name="adj3" fmla="val 5240"/>
            </a:avLst>
          </a:prstGeom>
          <a:solidFill>
            <a:srgbClr val="007EA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1053541" y="2702334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val 8"/>
          <p:cNvSpPr/>
          <p:nvPr/>
        </p:nvSpPr>
        <p:spPr>
          <a:xfrm>
            <a:off x="2113056" y="2950695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2708446" y="3730087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2686908" y="4782016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1007770" y="3891877"/>
            <a:ext cx="1643980" cy="1568883"/>
            <a:chOff x="810364" y="1855115"/>
            <a:chExt cx="1557223" cy="1557084"/>
          </a:xfrm>
          <a:solidFill>
            <a:srgbClr val="0A3B61"/>
          </a:solidFill>
        </p:grpSpPr>
        <p:sp>
          <p:nvSpPr>
            <p:cNvPr id="14" name="Oval 13"/>
            <p:cNvSpPr/>
            <p:nvPr/>
          </p:nvSpPr>
          <p:spPr>
            <a:xfrm>
              <a:off x="810364" y="1855115"/>
              <a:ext cx="1557223" cy="155708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4"/>
            <p:cNvSpPr txBox="1"/>
            <p:nvPr/>
          </p:nvSpPr>
          <p:spPr>
            <a:xfrm>
              <a:off x="1038414" y="2083145"/>
              <a:ext cx="1101123" cy="1101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ctcLink</a:t>
              </a:r>
              <a:b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Internal Controls </a:t>
              </a:r>
              <a:endParaRPr lang="en-US" sz="2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42915" y="2171389"/>
            <a:ext cx="3373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Methodology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 Gates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2549" y="2934914"/>
            <a:ext cx="159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Working Group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83952" y="3759633"/>
            <a:ext cx="165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Steering Committee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84799" y="4831178"/>
            <a:ext cx="197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ctcLink Executive Leadership Committee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3704" y="5819616"/>
            <a:ext cx="1871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WACTC (Presidents)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0325" y="6485496"/>
            <a:ext cx="164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SBCTC Board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Block Arc 24"/>
          <p:cNvSpPr/>
          <p:nvPr/>
        </p:nvSpPr>
        <p:spPr>
          <a:xfrm>
            <a:off x="4827207" y="2934915"/>
            <a:ext cx="3089804" cy="3370952"/>
          </a:xfrm>
          <a:prstGeom prst="blockArc">
            <a:avLst>
              <a:gd name="adj1" fmla="val 16509444"/>
              <a:gd name="adj2" fmla="val 5088054"/>
              <a:gd name="adj3" fmla="val 5240"/>
            </a:avLst>
          </a:prstGeom>
          <a:solidFill>
            <a:srgbClr val="007EA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Box 28"/>
          <p:cNvSpPr txBox="1"/>
          <p:nvPr/>
        </p:nvSpPr>
        <p:spPr>
          <a:xfrm>
            <a:off x="7631702" y="2974223"/>
            <a:ext cx="1178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Moran Technical Consulting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79559" y="4246403"/>
            <a:ext cx="759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OCIO (TSB)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64860" y="5469115"/>
            <a:ext cx="980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OFM (Budget)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668562" y="3892576"/>
            <a:ext cx="1643980" cy="1568883"/>
            <a:chOff x="810364" y="1855115"/>
            <a:chExt cx="1557223" cy="1557084"/>
          </a:xfrm>
          <a:solidFill>
            <a:srgbClr val="0A3B61"/>
          </a:solidFill>
        </p:grpSpPr>
        <p:sp>
          <p:nvSpPr>
            <p:cNvPr id="33" name="Oval 32"/>
            <p:cNvSpPr/>
            <p:nvPr/>
          </p:nvSpPr>
          <p:spPr>
            <a:xfrm>
              <a:off x="810364" y="1855115"/>
              <a:ext cx="1557223" cy="155708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4"/>
            <p:cNvSpPr txBox="1"/>
            <p:nvPr/>
          </p:nvSpPr>
          <p:spPr>
            <a:xfrm>
              <a:off x="1038414" y="2083145"/>
              <a:ext cx="1101123" cy="11010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ctcLink</a:t>
              </a:r>
              <a:b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External Controls </a:t>
              </a:r>
              <a:endParaRPr lang="en-US" sz="2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2059314" y="5545162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Oval 35"/>
          <p:cNvSpPr/>
          <p:nvPr/>
        </p:nvSpPr>
        <p:spPr>
          <a:xfrm>
            <a:off x="1023507" y="5690518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Oval 36"/>
          <p:cNvSpPr/>
          <p:nvPr/>
        </p:nvSpPr>
        <p:spPr>
          <a:xfrm>
            <a:off x="6857393" y="3023260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Oval 37"/>
          <p:cNvSpPr/>
          <p:nvPr/>
        </p:nvSpPr>
        <p:spPr>
          <a:xfrm>
            <a:off x="7421549" y="4122334"/>
            <a:ext cx="834390" cy="834215"/>
          </a:xfrm>
          <a:prstGeom prst="ellipse">
            <a:avLst/>
          </a:prstGeom>
          <a:solidFill>
            <a:srgbClr val="FBDF6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Oval 38"/>
          <p:cNvSpPr/>
          <p:nvPr/>
        </p:nvSpPr>
        <p:spPr>
          <a:xfrm>
            <a:off x="7004354" y="5301902"/>
            <a:ext cx="834390" cy="834215"/>
          </a:xfrm>
          <a:prstGeom prst="ellipse">
            <a:avLst/>
          </a:prstGeom>
          <a:solidFill>
            <a:srgbClr val="008E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74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ame 26"/>
          <p:cNvSpPr/>
          <p:nvPr/>
        </p:nvSpPr>
        <p:spPr>
          <a:xfrm>
            <a:off x="171450" y="2708451"/>
            <a:ext cx="1885950" cy="2268172"/>
          </a:xfrm>
          <a:prstGeom prst="frame">
            <a:avLst>
              <a:gd name="adj1" fmla="val 4564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Executive Sponsors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Chairs </a:t>
            </a:r>
            <a:r>
              <a:rPr lang="en-US" sz="1050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 representing their Councils)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Governance      Co-Chairs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SBCTC ctcLink Leads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Process Development Team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05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Mandates</a:t>
            </a:r>
          </a:p>
        </p:txBody>
      </p:sp>
      <p:sp>
        <p:nvSpPr>
          <p:cNvPr id="30" name="Folded Corner 29"/>
          <p:cNvSpPr/>
          <p:nvPr/>
        </p:nvSpPr>
        <p:spPr>
          <a:xfrm>
            <a:off x="1581699" y="5220058"/>
            <a:ext cx="1085850" cy="1347968"/>
          </a:xfrm>
          <a:prstGeom prst="foldedCorner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&amp; Decision Log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(online)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371850" y="5422918"/>
            <a:ext cx="5543550" cy="128205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Working Group</a:t>
            </a:r>
          </a:p>
        </p:txBody>
      </p:sp>
      <p:sp>
        <p:nvSpPr>
          <p:cNvPr id="31" name="Oval 30"/>
          <p:cNvSpPr/>
          <p:nvPr/>
        </p:nvSpPr>
        <p:spPr>
          <a:xfrm>
            <a:off x="3431041" y="5614140"/>
            <a:ext cx="1485900" cy="8996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Plan / Configuration Management / Training Plan / OCM 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54601" y="5734321"/>
            <a:ext cx="39242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 (non-voting): Project Director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Members (6 College, 5 SBCTC): 6 college reps (minimum 2 PMs, 3 Pillar Leads, 1 additional); 3 SBCTC Production Supp. and Project Staff (1 per Pillar – CS, HCM, FIN), 1 Data Serv. rep, 1 App. Serv. Rep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Members (non-voting): SBCTC reps from Production Support (all pillars), Project Support (all pillars), Security and Training/OCM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weekly</a:t>
            </a:r>
          </a:p>
        </p:txBody>
      </p:sp>
      <p:sp>
        <p:nvSpPr>
          <p:cNvPr id="43" name="Oval 42"/>
          <p:cNvSpPr/>
          <p:nvPr/>
        </p:nvSpPr>
        <p:spPr>
          <a:xfrm>
            <a:off x="3371850" y="3574125"/>
            <a:ext cx="5543550" cy="1459647"/>
          </a:xfrm>
          <a:prstGeom prst="ellipse">
            <a:avLst/>
          </a:prstGeom>
          <a:solidFill>
            <a:srgbClr val="548FC7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Project Steering Committee</a:t>
            </a: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91101" y="4033544"/>
            <a:ext cx="3409949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Executive Sponsor (rotating)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Voting Members (6 College, 3 SBCTC): 6 College ctcLink Executive Sponsors, 3 SBCTC Deputy Executive Directors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Members (non-voting): Project Director,  </a:t>
            </a:r>
            <a:r>
              <a:rPr lang="en-US" sz="825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Qual. Assurance Rep, 2 College </a:t>
            </a: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bi-weekly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743368" y="3851270"/>
            <a:ext cx="1257300" cy="9410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Deployment Schedule, FY Project Budget, Scope w/in Budget, Global Configurations, Appeals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371850" y="2158033"/>
            <a:ext cx="5543550" cy="1046939"/>
          </a:xfrm>
          <a:prstGeom prst="roundRect">
            <a:avLst/>
          </a:prstGeom>
          <a:solidFill>
            <a:srgbClr val="68B2F9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Executive Leadership Committee</a:t>
            </a:r>
          </a:p>
        </p:txBody>
      </p:sp>
      <p:sp>
        <p:nvSpPr>
          <p:cNvPr id="49" name="Oval 48"/>
          <p:cNvSpPr/>
          <p:nvPr/>
        </p:nvSpPr>
        <p:spPr>
          <a:xfrm>
            <a:off x="3431041" y="2230889"/>
            <a:ext cx="1485900" cy="8996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srgbClr val="5B9BD5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Project Schedule / Total Project Budget / Global Scope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14900" y="2488232"/>
            <a:ext cx="4114800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Co-Chairs (voting): SBCTC Executive Director / WACTC-Tech Chair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Voting Members (4 College): WACTC-Tech Presidents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Members (non-voting): Project Director, Steering Committee Chair, SBCTC Deputy Exec. Dir. for Information Technology, OCIO Rep.</a:t>
            </a:r>
          </a:p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825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Meets monthly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7783" y="6001587"/>
            <a:ext cx="8919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 for Review / Clarification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00090" y="5854723"/>
            <a:ext cx="6427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4400" y="5033773"/>
            <a:ext cx="613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Change Request Forms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67121" y="3851269"/>
            <a:ext cx="7908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Outputs: Minutes, Issue &amp; Decision Log, Reports</a:t>
            </a:r>
          </a:p>
        </p:txBody>
      </p:sp>
      <p:cxnSp>
        <p:nvCxnSpPr>
          <p:cNvPr id="26" name="Curved Connector 25"/>
          <p:cNvCxnSpPr>
            <a:stCxn id="48" idx="1"/>
            <a:endCxn id="54" idx="0"/>
          </p:cNvCxnSpPr>
          <p:nvPr/>
        </p:nvCxnSpPr>
        <p:spPr>
          <a:xfrm rot="10800000" flipV="1">
            <a:off x="2686428" y="2681503"/>
            <a:ext cx="685422" cy="116976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endCxn id="54" idx="2"/>
          </p:cNvCxnSpPr>
          <p:nvPr/>
        </p:nvCxnSpPr>
        <p:spPr>
          <a:xfrm rot="10800000">
            <a:off x="2686429" y="4890016"/>
            <a:ext cx="722296" cy="55774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endCxn id="30" idx="0"/>
          </p:cNvCxnSpPr>
          <p:nvPr/>
        </p:nvCxnSpPr>
        <p:spPr>
          <a:xfrm rot="5400000">
            <a:off x="2092094" y="4775251"/>
            <a:ext cx="477339" cy="41227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27" idx="2"/>
            <a:endCxn id="30" idx="1"/>
          </p:cNvCxnSpPr>
          <p:nvPr/>
        </p:nvCxnSpPr>
        <p:spPr>
          <a:xfrm rot="16200000" flipH="1">
            <a:off x="889352" y="5201695"/>
            <a:ext cx="917420" cy="4672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30" idx="3"/>
            <a:endCxn id="29" idx="1"/>
          </p:cNvCxnSpPr>
          <p:nvPr/>
        </p:nvCxnSpPr>
        <p:spPr>
          <a:xfrm>
            <a:off x="2667549" y="5894042"/>
            <a:ext cx="704301" cy="15605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6172201" y="3204972"/>
            <a:ext cx="255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Escalated Issues, Unresolved Appeals,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Clarifications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172200" y="5111773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Escalated Issues, Appeals, Clarifications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12007" y="2462022"/>
            <a:ext cx="11453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900" b="1" i="1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Initiation</a:t>
            </a:r>
          </a:p>
        </p:txBody>
      </p:sp>
      <p:cxnSp>
        <p:nvCxnSpPr>
          <p:cNvPr id="21" name="Elbow Connector 20"/>
          <p:cNvCxnSpPr/>
          <p:nvPr/>
        </p:nvCxnSpPr>
        <p:spPr>
          <a:xfrm>
            <a:off x="2686050" y="6314884"/>
            <a:ext cx="661988" cy="47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971800" y="4290822"/>
            <a:ext cx="3710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0"/>
          </p:cNvCxnSpPr>
          <p:nvPr/>
        </p:nvCxnSpPr>
        <p:spPr>
          <a:xfrm flipV="1">
            <a:off x="6143625" y="3204973"/>
            <a:ext cx="0" cy="3691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6172200" y="5051970"/>
            <a:ext cx="0" cy="3691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/>
          <p:nvPr/>
        </p:nvCxnSpPr>
        <p:spPr>
          <a:xfrm rot="16200000" flipH="1">
            <a:off x="335032" y="5116525"/>
            <a:ext cx="1281112" cy="1115609"/>
          </a:xfrm>
          <a:prstGeom prst="bentConnector3">
            <a:avLst>
              <a:gd name="adj1" fmla="val 98665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>
            <p:ph type="title" idx="4294967295"/>
          </p:nvPr>
        </p:nvSpPr>
        <p:spPr>
          <a:xfrm>
            <a:off x="431967" y="1149158"/>
            <a:ext cx="8378825" cy="758825"/>
          </a:xfrm>
        </p:spPr>
        <p:txBody>
          <a:bodyPr>
            <a:normAutofit/>
          </a:bodyPr>
          <a:lstStyle/>
          <a:p>
            <a:r>
              <a:rPr lang="en-US" sz="4300" dirty="0" smtClean="0"/>
              <a:t>ctclink</a:t>
            </a:r>
            <a:r>
              <a:rPr lang="en-US" sz="4300" dirty="0" smtClean="0"/>
              <a:t> Governance Framework</a:t>
            </a:r>
          </a:p>
        </p:txBody>
      </p:sp>
    </p:spTree>
    <p:extLst>
      <p:ext uri="{BB962C8B-B14F-4D97-AF65-F5344CB8AC3E}">
        <p14:creationId xmlns:p14="http://schemas.microsoft.com/office/powerpoint/2010/main" val="42911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FB7EA6B-1A87-46B6-BDBC-98082029F771}" vid="{D7C6037F-0C00-4580-87BB-BDFEDA1BD689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7360D79-4A57-488C-920B-39B9DB534F56}" vid="{7FC594D3-3168-42A7-83C0-75FA64E46D8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CA586E-AEBD-4B20-9827-EAD32C0DDEE7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sharepoint/v4"/>
    <ds:schemaRef ds:uri="http://schemas.microsoft.com/office/2006/documentManagement/types"/>
    <ds:schemaRef ds:uri="http://purl.org/dc/elements/1.1/"/>
    <ds:schemaRef ds:uri="http://www.w3.org/XML/1998/namespace"/>
    <ds:schemaRef ds:uri="dbb9891f-5342-44b3-9004-2472729e727f"/>
    <ds:schemaRef ds:uri="686bc730-dfb5-4557-ac43-64e2aeb71117"/>
    <ds:schemaRef ds:uri="http://schemas.microsoft.com/sharepoint/v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</Template>
  <TotalTime>28039</TotalTime>
  <Words>1388</Words>
  <Application>Microsoft Office PowerPoint</Application>
  <PresentationFormat>On-screen Show (4:3)</PresentationFormat>
  <Paragraphs>328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Articulate Narrow</vt:lpstr>
      <vt:lpstr>Calibri</vt:lpstr>
      <vt:lpstr>Courier New</vt:lpstr>
      <vt:lpstr>Franklin Gothic Book</vt:lpstr>
      <vt:lpstr>Franklin Gothic Medium</vt:lpstr>
      <vt:lpstr>MV Boli</vt:lpstr>
      <vt:lpstr>Times New Roman</vt:lpstr>
      <vt:lpstr>Wingdings</vt:lpstr>
      <vt:lpstr>Office Theme</vt:lpstr>
      <vt:lpstr>1_Office Theme</vt:lpstr>
      <vt:lpstr>ctcLink Project Update Joint Summer Session Instruction Commission &amp; WSSSC</vt:lpstr>
      <vt:lpstr>Agenda</vt:lpstr>
      <vt:lpstr>Ctclink project evolution</vt:lpstr>
      <vt:lpstr>Lessons Learned outcomes from  pilot phase</vt:lpstr>
      <vt:lpstr>Remediation / Fiscal Year End</vt:lpstr>
      <vt:lpstr>PowerPoint Presentation</vt:lpstr>
      <vt:lpstr>PowerPoint Presentation</vt:lpstr>
      <vt:lpstr>Nine checkpoints to success</vt:lpstr>
      <vt:lpstr>ctclink Governance Framework</vt:lpstr>
      <vt:lpstr>PowerPoint Presentation</vt:lpstr>
      <vt:lpstr>PowerPoint Presentation</vt:lpstr>
      <vt:lpstr>Quality assurance Readiness gates</vt:lpstr>
      <vt:lpstr>project phases  (Deployment 2 / Upgrade Example)</vt:lpstr>
      <vt:lpstr>Global Design review</vt:lpstr>
      <vt:lpstr>Fit/gap – business process diagram</vt:lpstr>
      <vt:lpstr>Conversion Activities</vt:lpstr>
      <vt:lpstr>Training</vt:lpstr>
      <vt:lpstr>User acceptance testing</vt:lpstr>
      <vt:lpstr>College Resource commitments</vt:lpstr>
      <vt:lpstr>PowerPoint Presentation</vt:lpstr>
      <vt:lpstr>Continuing Education Solution</vt:lpstr>
      <vt:lpstr>Online Admissions Application Solution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Varela</dc:creator>
  <cp:lastModifiedBy>Janelle Runyon</cp:lastModifiedBy>
  <cp:revision>155</cp:revision>
  <cp:lastPrinted>2018-06-21T19:56:10Z</cp:lastPrinted>
  <dcterms:created xsi:type="dcterms:W3CDTF">2018-05-14T23:14:43Z</dcterms:created>
  <dcterms:modified xsi:type="dcterms:W3CDTF">2018-07-11T15:18:29Z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