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5" r:id="rId9"/>
    <p:sldId id="270" r:id="rId10"/>
    <p:sldId id="267" r:id="rId11"/>
    <p:sldId id="268" r:id="rId12"/>
    <p:sldId id="272" r:id="rId13"/>
    <p:sldId id="273" r:id="rId14"/>
    <p:sldId id="274" r:id="rId15"/>
    <p:sldId id="275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5153" autoAdjust="0"/>
  </p:normalViewPr>
  <p:slideViewPr>
    <p:cSldViewPr snapToGrid="0">
      <p:cViewPr varScale="1">
        <p:scale>
          <a:sx n="77" d="100"/>
          <a:sy n="77" d="100"/>
        </p:scale>
        <p:origin x="307" y="62"/>
      </p:cViewPr>
      <p:guideLst/>
    </p:cSldViewPr>
  </p:slideViewPr>
  <p:outlineViewPr>
    <p:cViewPr>
      <p:scale>
        <a:sx n="33" d="100"/>
        <a:sy n="33" d="100"/>
      </p:scale>
      <p:origin x="0" y="-2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578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53499F-191E-4EC5-82C8-DB56DABB31D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61F352-982F-4272-B1B6-DD808CF10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4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77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77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43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2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01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41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9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40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6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97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 defTabSz="465887">
              <a:spcBef>
                <a:spcPts val="1019"/>
              </a:spcBef>
              <a:buClr>
                <a:srgbClr val="5FCBEF"/>
              </a:buClr>
              <a:buSzPct val="80000"/>
              <a:buFont typeface="Wingdings 3" charset="2"/>
              <a:buChar char=""/>
              <a:defRPr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Plaintiffs include California, Maryland, City of San Jose, City of Santa Clara, SEIU Local 521 (Maine and Minnesota dismissed with leave to amend complaints).</a:t>
            </a:r>
          </a:p>
          <a:p>
            <a:pPr marL="349415" indent="-349415" defTabSz="465887">
              <a:spcBef>
                <a:spcPts val="1019"/>
              </a:spcBef>
              <a:buClr>
                <a:srgbClr val="5FCBEF"/>
              </a:buClr>
              <a:buSzPct val="80000"/>
              <a:buFont typeface="Wingdings 3" charset="2"/>
              <a:buChar char=""/>
              <a:defRPr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Advance parole feature – Means that DACA applicants cannot travel outside the US until after their DACA request has been approved.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15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3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1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 defTabSz="465887">
              <a:spcBef>
                <a:spcPts val="1019"/>
              </a:spcBef>
              <a:buClr>
                <a:srgbClr val="5FCBEF"/>
              </a:buClr>
              <a:buSzPct val="80000"/>
              <a:buFont typeface="Wingdings 3" charset="2"/>
              <a:buChar char="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WSU quarterback Tyler </a:t>
            </a: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Hilinski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a recent victim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95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F352-982F-4272-B1B6-DD808CF108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1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894788"/>
            <a:ext cx="7766936" cy="1300899"/>
          </a:xfrm>
        </p:spPr>
        <p:txBody>
          <a:bodyPr/>
          <a:lstStyle/>
          <a:p>
            <a:pPr algn="ctr"/>
            <a:r>
              <a:rPr lang="en-US" sz="8000" dirty="0" smtClean="0"/>
              <a:t>AGO Update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Washington State Student Services Commission</a:t>
            </a:r>
          </a:p>
          <a:p>
            <a:pPr algn="ctr"/>
            <a:r>
              <a:rPr lang="en-US" dirty="0" smtClean="0"/>
              <a:t>Winter 2018 Quarterly Meeting</a:t>
            </a:r>
          </a:p>
          <a:p>
            <a:pPr algn="ctr"/>
            <a:r>
              <a:rPr lang="en-US" dirty="0" smtClean="0"/>
              <a:t>H. Bruce Marvin, Assistant Attorney General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Self-Harm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Institutional response must be based on individualized assessment of the student </a:t>
            </a:r>
          </a:p>
          <a:p>
            <a:r>
              <a:rPr lang="en-US" sz="2000" dirty="0" smtClean="0"/>
              <a:t>Procedure should insulate decision making from myth, stereotypes, and unfounded fears related to mental illness.</a:t>
            </a:r>
          </a:p>
          <a:p>
            <a:r>
              <a:rPr lang="en-US" sz="2000" dirty="0" smtClean="0"/>
              <a:t>Actual or potential self-harm determined on a case-by-case analysis</a:t>
            </a:r>
          </a:p>
          <a:p>
            <a:r>
              <a:rPr lang="en-US" sz="2000" dirty="0" smtClean="0"/>
              <a:t>Policies should be non-discriminatory on their face</a:t>
            </a:r>
          </a:p>
          <a:p>
            <a:r>
              <a:rPr lang="en-US" sz="2000" dirty="0" smtClean="0"/>
              <a:t>Medical record review should be limited to issues of concern</a:t>
            </a:r>
          </a:p>
          <a:p>
            <a:r>
              <a:rPr lang="en-US" sz="2000" dirty="0" smtClean="0"/>
              <a:t>Medical and clinical information should be interpreted by qualified personnel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078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Self-Harm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0383"/>
            <a:ext cx="8596668" cy="493974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Involuntary exclusion is a last resort</a:t>
            </a:r>
          </a:p>
          <a:p>
            <a:r>
              <a:rPr lang="en-US" sz="2000" dirty="0" smtClean="0"/>
              <a:t>Process should include opportunity to explore possible accommodations and/or voluntary compliance with restrictions or voluntary withdrawal	</a:t>
            </a:r>
          </a:p>
          <a:p>
            <a:r>
              <a:rPr lang="en-US" sz="2000" dirty="0" smtClean="0"/>
              <a:t>Process must provide student with </a:t>
            </a:r>
          </a:p>
          <a:p>
            <a:pPr lvl="1"/>
            <a:r>
              <a:rPr lang="en-US" sz="2000" dirty="0" smtClean="0"/>
              <a:t>adequate notice</a:t>
            </a:r>
          </a:p>
          <a:p>
            <a:pPr lvl="1"/>
            <a:r>
              <a:rPr lang="en-US" sz="2000" dirty="0" smtClean="0"/>
              <a:t>timely opportunity to offer evidence and be heard </a:t>
            </a:r>
          </a:p>
          <a:p>
            <a:pPr lvl="1"/>
            <a:r>
              <a:rPr lang="en-US" sz="2000" dirty="0" smtClean="0"/>
              <a:t>Must be reasonable and fair to student</a:t>
            </a:r>
          </a:p>
          <a:p>
            <a:pPr lvl="1"/>
            <a:r>
              <a:rPr lang="en-US" sz="2000" dirty="0" smtClean="0"/>
              <a:t>Provide mechanism that allows student to return without stigma or penalty</a:t>
            </a:r>
          </a:p>
          <a:p>
            <a:pPr lvl="1"/>
            <a:r>
              <a:rPr lang="en-US" sz="2000" dirty="0" smtClean="0"/>
              <a:t>Decision, actions, and conditions should all be made on case-by-case basis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0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72" y="629478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Self-Harm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9286"/>
            <a:ext cx="8596668" cy="4292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Regulatory Red Flags</a:t>
            </a:r>
          </a:p>
          <a:p>
            <a:pPr lvl="1">
              <a:buClr>
                <a:srgbClr val="5FCBEF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Mandatory minimums –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separation and conditions must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be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individualized</a:t>
            </a:r>
          </a:p>
          <a:p>
            <a:pPr lvl="1">
              <a:buClr>
                <a:srgbClr val="5FCBEF"/>
              </a:buClr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Avoid “direct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threat to self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 language</a:t>
            </a:r>
          </a:p>
          <a:p>
            <a:pPr lvl="1">
              <a:buClr>
                <a:srgbClr val="5FCBEF"/>
              </a:buClr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Avoid overbroad investigation – focus on self-harm behavior</a:t>
            </a:r>
          </a:p>
          <a:p>
            <a:pPr lvl="1">
              <a:buClr>
                <a:srgbClr val="5FCBEF"/>
              </a:buClr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Avoid written policies that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single out particular conditions or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diagnoses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5FCBEF"/>
              </a:buClr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 not use student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discipline to address mental health issues </a:t>
            </a:r>
            <a:endParaRPr lang="en-US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5FCBEF"/>
              </a:buClr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Medical records review and risk assessment should be done by appropriate and qualified personnel </a:t>
            </a:r>
          </a:p>
          <a:p>
            <a:pPr lvl="1">
              <a:buClr>
                <a:srgbClr val="5FCBEF"/>
              </a:buClr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 not ignore student’s health care provider</a:t>
            </a:r>
          </a:p>
          <a:p>
            <a:pPr lvl="1">
              <a:buClr>
                <a:srgbClr val="5FCBEF"/>
              </a:buClr>
            </a:pPr>
            <a:endParaRPr lang="en-US" sz="1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5FCBEF"/>
              </a:buClr>
            </a:pPr>
            <a:endParaRPr lang="en-US" sz="1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5FCBEF"/>
              </a:buClr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6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Self-Harm</a:t>
            </a:r>
            <a:endParaRPr lang="en-US" sz="5400" dirty="0"/>
          </a:p>
        </p:txBody>
      </p:sp>
      <p:pic>
        <p:nvPicPr>
          <p:cNvPr id="4" name="Content Placeholder 3" descr="Principal's Point of View: The Three &lt;strong&gt;Questions&lt;/strong&gt;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138" y="2027583"/>
            <a:ext cx="5814391" cy="4084982"/>
          </a:xfrm>
        </p:spPr>
      </p:pic>
    </p:spTree>
    <p:extLst>
      <p:ext uri="{BB962C8B-B14F-4D97-AF65-F5344CB8AC3E}">
        <p14:creationId xmlns:p14="http://schemas.microsoft.com/office/powerpoint/2010/main" val="1475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Proposed Legislation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HB 2866 – reviving Title IX guidance rescinded by the Trump Administration </a:t>
            </a:r>
          </a:p>
          <a:p>
            <a:r>
              <a:rPr lang="en-US" sz="3200" dirty="0" smtClean="0"/>
              <a:t>HB 2783 – allowing institutions to impose reasonable restrictions on sex offenders and kidnapping perpetrators</a:t>
            </a:r>
          </a:p>
          <a:p>
            <a:r>
              <a:rPr lang="en-US" sz="3200" dirty="0" smtClean="0"/>
              <a:t>HB 2223 – prohibiting colleges and universities from restricting student free speech on campus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</p:txBody>
      </p:sp>
      <p:pic>
        <p:nvPicPr>
          <p:cNvPr id="4" name="Picture 3" descr="File:Discussion.png - Wikimedia Comm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12" y="908878"/>
            <a:ext cx="8763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2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852" y="647307"/>
            <a:ext cx="10659742" cy="1320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Overview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DACA </a:t>
            </a:r>
          </a:p>
          <a:p>
            <a:r>
              <a:rPr lang="en-US" sz="4800" dirty="0" smtClean="0"/>
              <a:t>Risk of Self Harm</a:t>
            </a:r>
          </a:p>
          <a:p>
            <a:r>
              <a:rPr lang="en-US" sz="4800" dirty="0" smtClean="0"/>
              <a:t>Proposed Legislation</a:t>
            </a:r>
          </a:p>
          <a:p>
            <a:r>
              <a:rPr lang="en-US" sz="4800" dirty="0" smtClean="0"/>
              <a:t>Other Issues</a:t>
            </a:r>
          </a:p>
          <a:p>
            <a:endParaRPr lang="en-US" sz="4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Deferred Action for Childhood Arrivals (DACA)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45367"/>
            <a:ext cx="8596668" cy="445482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“Deferred Action” - postponing the removal of individuals unlawfully present in the United States, usually for humanitarian reasons</a:t>
            </a:r>
          </a:p>
          <a:p>
            <a:r>
              <a:rPr lang="en-US" sz="2400" dirty="0"/>
              <a:t>To qualify for DACA individual must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Come to the U.S. before age of 16 and have been under the age of 31 on June 15, 2012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Have been present in the U.S. on June 15, 2012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Continuously reside in the U.S. for the prior five years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Be in school or a high school graduate (or GED holder) or honorably discharged from U.S. military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Not pose a threat to national security or public safety</a:t>
            </a:r>
          </a:p>
          <a:p>
            <a:pPr>
              <a:buClr>
                <a:srgbClr val="5FCBEF"/>
              </a:buClr>
            </a:pPr>
            <a:r>
              <a:rPr lang="en-US" sz="2400" dirty="0" smtClean="0"/>
              <a:t>	</a:t>
            </a:r>
            <a:r>
              <a:rPr lang="en-US" sz="2400" dirty="0"/>
              <a:t>Approximately 800,000 individuals in program</a:t>
            </a:r>
          </a:p>
          <a:p>
            <a:pPr marL="0" lvl="0" indent="0">
              <a:buClr>
                <a:srgbClr val="5FCBEF"/>
              </a:buClr>
              <a:buNone/>
            </a:pP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DACA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Deferred Action for Childhood Arrivals (DACA)</a:t>
            </a:r>
          </a:p>
          <a:p>
            <a:pPr lvl="1"/>
            <a:r>
              <a:rPr lang="en-US" sz="2400" dirty="0"/>
              <a:t>September </a:t>
            </a:r>
            <a:r>
              <a:rPr lang="en-US" sz="2400" dirty="0" smtClean="0"/>
              <a:t>2017</a:t>
            </a:r>
            <a:r>
              <a:rPr lang="en-US" sz="2400" dirty="0"/>
              <a:t> </a:t>
            </a:r>
            <a:r>
              <a:rPr lang="en-US" sz="2400" dirty="0" smtClean="0"/>
              <a:t>– Feds announce that DACA is illegal and issue order rescinding the program</a:t>
            </a:r>
          </a:p>
          <a:p>
            <a:pPr lvl="1"/>
            <a:r>
              <a:rPr lang="en-US" sz="2400" dirty="0" smtClean="0"/>
              <a:t>Individuals whose DACA status was due to expire between Sept 5, 2017 and March 5, 2018 required to submit renewal applications by October 5, 2017</a:t>
            </a:r>
          </a:p>
          <a:p>
            <a:pPr lvl="1"/>
            <a:r>
              <a:rPr lang="en-US" sz="2400" dirty="0" smtClean="0"/>
              <a:t>Renewals not available for individuals whose DACA status expired after March 5, 2018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78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3576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DACA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00989"/>
            <a:ext cx="8596668" cy="4140373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Regents of Univ. California, et al v. U.S. Dept. of Homeland Sec. – </a:t>
            </a:r>
            <a:r>
              <a:rPr lang="en-US" sz="2400" dirty="0" smtClean="0"/>
              <a:t>Federal District Court for the Northern District of California</a:t>
            </a:r>
            <a:endParaRPr lang="en-US" sz="2400" i="1" dirty="0" smtClean="0"/>
          </a:p>
          <a:p>
            <a:r>
              <a:rPr lang="en-US" sz="2400" dirty="0" smtClean="0"/>
              <a:t>January 9, 2018 injunction orders federal government to </a:t>
            </a:r>
            <a:r>
              <a:rPr lang="en-US" sz="2400" b="1" dirty="0" smtClean="0"/>
              <a:t>maintain the DACA program on a nationwide basis on the same terms and conditions as were in effect before the rescission on September 5, 2017</a:t>
            </a:r>
            <a:r>
              <a:rPr lang="en-US" sz="2400" dirty="0" smtClean="0"/>
              <a:t>, including allowing DACA enrollees to renew their enrollments.</a:t>
            </a:r>
          </a:p>
          <a:p>
            <a:r>
              <a:rPr lang="en-US" sz="2400" dirty="0" smtClean="0"/>
              <a:t>Subject to exceptions</a:t>
            </a:r>
            <a:endParaRPr lang="en-US" sz="2000" dirty="0" smtClean="0"/>
          </a:p>
          <a:p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44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DACA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Exceptions</a:t>
            </a:r>
          </a:p>
          <a:p>
            <a:pPr lvl="1"/>
            <a:r>
              <a:rPr lang="en-US" sz="2600" dirty="0" smtClean="0"/>
              <a:t>Applications from applicants who have never before received deferred action need not be processed.</a:t>
            </a:r>
          </a:p>
          <a:p>
            <a:pPr lvl="1"/>
            <a:r>
              <a:rPr lang="en-US" sz="2600" dirty="0" smtClean="0"/>
              <a:t>Parole feature </a:t>
            </a:r>
            <a:r>
              <a:rPr lang="en-US" sz="2600" dirty="0"/>
              <a:t>may be </a:t>
            </a:r>
            <a:r>
              <a:rPr lang="en-US" sz="2600" dirty="0" smtClean="0"/>
              <a:t>discontinued – </a:t>
            </a:r>
            <a:r>
              <a:rPr lang="en-US" sz="2600" b="1" dirty="0" smtClean="0"/>
              <a:t>applicant not able to travel outside of U.S. while DACA application is pending.</a:t>
            </a:r>
          </a:p>
          <a:p>
            <a:pPr lvl="1"/>
            <a:r>
              <a:rPr lang="en-US" sz="2600" dirty="0" smtClean="0"/>
              <a:t>Feds can take steps to ensure discretion is exercised on each renewal application</a:t>
            </a:r>
            <a:r>
              <a:rPr lang="en-US" sz="2600" dirty="0" smtClean="0"/>
              <a:t>.</a:t>
            </a:r>
          </a:p>
          <a:p>
            <a:r>
              <a:rPr lang="en-US" sz="2800" dirty="0" smtClean="0"/>
              <a:t>Injunction is being appealed . . . </a:t>
            </a:r>
            <a:r>
              <a:rPr lang="en-US" sz="2800"/>
              <a:t>m</a:t>
            </a:r>
            <a:r>
              <a:rPr lang="en-US" sz="2800" smtClean="0"/>
              <a:t>ore to come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63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DACA</a:t>
            </a:r>
            <a:endParaRPr lang="en-US" sz="5400" dirty="0"/>
          </a:p>
        </p:txBody>
      </p:sp>
      <p:pic>
        <p:nvPicPr>
          <p:cNvPr id="4" name="Content Placeholder 3" descr="File:Quizz transparent.png - Wikimedia Common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809" y="1540565"/>
            <a:ext cx="6400800" cy="4989444"/>
          </a:xfrm>
        </p:spPr>
      </p:pic>
    </p:spTree>
    <p:extLst>
      <p:ext uri="{BB962C8B-B14F-4D97-AF65-F5344CB8AC3E}">
        <p14:creationId xmlns:p14="http://schemas.microsoft.com/office/powerpoint/2010/main" val="27137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ENGAGED IN SELF-HARM ON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07096"/>
            <a:ext cx="8596668" cy="39342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9600" dirty="0" smtClean="0"/>
              <a:t>Four out </a:t>
            </a:r>
            <a:r>
              <a:rPr lang="en-US" sz="9600" dirty="0"/>
              <a:t>of five students reported emotional stress impacting their academic </a:t>
            </a:r>
            <a:r>
              <a:rPr lang="en-US" sz="9600" dirty="0" smtClean="0"/>
              <a:t>performance</a:t>
            </a:r>
          </a:p>
          <a:p>
            <a:r>
              <a:rPr lang="en-US" sz="9600" dirty="0" smtClean="0"/>
              <a:t>One third report suffering from depression</a:t>
            </a:r>
          </a:p>
          <a:p>
            <a:r>
              <a:rPr lang="en-US" sz="9600" dirty="0" smtClean="0"/>
              <a:t>Five percent report having a plan to end their lives</a:t>
            </a:r>
          </a:p>
          <a:p>
            <a:r>
              <a:rPr lang="en-US" sz="9600" dirty="0" smtClean="0"/>
              <a:t>1,100 college students take their own lives each year</a:t>
            </a:r>
          </a:p>
          <a:p>
            <a:r>
              <a:rPr lang="en-US" sz="9600" dirty="0"/>
              <a:t>Other self-harm includes cutting, eating disorders, self-mutilation</a:t>
            </a:r>
          </a:p>
          <a:p>
            <a:r>
              <a:rPr lang="en-US" sz="9600" dirty="0" smtClean="0"/>
              <a:t>Student mental health issues likely to increase as CTCs add residence halls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30692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Self Harm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9531"/>
            <a:ext cx="8596668" cy="4331832"/>
          </a:xfrm>
        </p:spPr>
        <p:txBody>
          <a:bodyPr/>
          <a:lstStyle/>
          <a:p>
            <a:r>
              <a:rPr lang="en-US" sz="2000" dirty="0" smtClean="0"/>
              <a:t>March 2011 - New federal regulations authorize adverse action against students who pose “direct threat to the health and safety of others”</a:t>
            </a:r>
          </a:p>
          <a:p>
            <a:r>
              <a:rPr lang="en-US" sz="2000" dirty="0" smtClean="0"/>
              <a:t>“Direct threat to the health and safety of self” is notably </a:t>
            </a:r>
            <a:r>
              <a:rPr lang="en-US" sz="2000" b="1" i="1" dirty="0" smtClean="0"/>
              <a:t>absent</a:t>
            </a:r>
          </a:p>
          <a:p>
            <a:r>
              <a:rPr lang="en-US" sz="2000" dirty="0" smtClean="0"/>
              <a:t>Rationale: Students who engage in self-harm protected under the ADA and Section 504 of the Rehabilitation Act</a:t>
            </a:r>
          </a:p>
          <a:p>
            <a:r>
              <a:rPr lang="en-US" sz="2000" dirty="0" smtClean="0"/>
              <a:t>Specific guidance from OCR on how to proceed not forthcoming, but has evolved over time</a:t>
            </a:r>
          </a:p>
          <a:p>
            <a:r>
              <a:rPr lang="en-US" sz="2000" dirty="0" smtClean="0"/>
              <a:t>New interim director of OCR recently presented on this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786</TotalTime>
  <Words>771</Words>
  <Application>Microsoft Office PowerPoint</Application>
  <PresentationFormat>Widescreen</PresentationFormat>
  <Paragraphs>113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</vt:lpstr>
      <vt:lpstr>AGO Update</vt:lpstr>
      <vt:lpstr>Overview</vt:lpstr>
      <vt:lpstr>Deferred Action for Childhood Arrivals (DACA)</vt:lpstr>
      <vt:lpstr>DACA</vt:lpstr>
      <vt:lpstr>DACA</vt:lpstr>
      <vt:lpstr>DACA</vt:lpstr>
      <vt:lpstr>DACA</vt:lpstr>
      <vt:lpstr>STUDENTS ENGAGED IN SELF-HARM ON CAMPUS</vt:lpstr>
      <vt:lpstr>Self Harm</vt:lpstr>
      <vt:lpstr>Self-Harm</vt:lpstr>
      <vt:lpstr>Self-Harm</vt:lpstr>
      <vt:lpstr>Self-Harm</vt:lpstr>
      <vt:lpstr>Self-Harm</vt:lpstr>
      <vt:lpstr>Proposed Legislation</vt:lpstr>
      <vt:lpstr>PowerPoint Presentation</vt:lpstr>
    </vt:vector>
  </TitlesOfParts>
  <Company>Office of the Attorney General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 Update</dc:title>
  <dc:creator>Marvin, Bruce (ATG)</dc:creator>
  <cp:lastModifiedBy>Marvin, Bruce (ATG)</cp:lastModifiedBy>
  <cp:revision>35</cp:revision>
  <cp:lastPrinted>2018-02-02T00:30:10Z</cp:lastPrinted>
  <dcterms:created xsi:type="dcterms:W3CDTF">2018-01-31T16:47:41Z</dcterms:created>
  <dcterms:modified xsi:type="dcterms:W3CDTF">2018-02-02T21:49:02Z</dcterms:modified>
</cp:coreProperties>
</file>