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402" r:id="rId5"/>
    <p:sldId id="401" r:id="rId6"/>
    <p:sldId id="400" r:id="rId7"/>
    <p:sldId id="399" r:id="rId8"/>
    <p:sldId id="404" r:id="rId9"/>
    <p:sldId id="40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A4"/>
    <a:srgbClr val="3275A9"/>
    <a:srgbClr val="7E929F"/>
    <a:srgbClr val="E5E9EC"/>
    <a:srgbClr val="CBD3D9"/>
    <a:srgbClr val="B2BEC5"/>
    <a:srgbClr val="98A8B2"/>
    <a:srgbClr val="00649D"/>
    <a:srgbClr val="BEC6CC"/>
    <a:srgbClr val="D6D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77" autoAdjust="0"/>
    <p:restoredTop sz="93010" autoAdjust="0"/>
  </p:normalViewPr>
  <p:slideViewPr>
    <p:cSldViewPr snapToGrid="0">
      <p:cViewPr varScale="1">
        <p:scale>
          <a:sx n="83" d="100"/>
          <a:sy n="83" d="100"/>
        </p:scale>
        <p:origin x="-61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1680" y="-91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64AC5733-79C6-4193-974D-3FCB3CA5ADB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A628AC20-AABF-435E-A5D1-586D862B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84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3ADEF19E-FF9F-45ED-8E1F-28DC806DAF70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69F44978-558C-40E3-904B-F7420F66B0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4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Replace bracketed info with presenter’s contact info, add client number after the “17COL32554-” section, and once deck size is finalized, do a search and replace, replacing</a:t>
            </a:r>
            <a:r>
              <a:rPr lang="en-US" baseline="0" dirty="0"/>
              <a:t> all the [xx] in the slide number with the actual total number of slides.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44978-558C-40E3-904B-F7420F66B07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64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44978-558C-40E3-904B-F7420F66B07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3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44978-558C-40E3-904B-F7420F66B07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3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44978-558C-40E3-904B-F7420F66B07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3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44978-558C-40E3-904B-F7420F66B07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33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44978-558C-40E3-904B-F7420F66B07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2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3DCE-D2DE-4EAE-A55C-842C9C7881DE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A4CB-CDF9-463F-A872-AF7C40D037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2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3DCE-D2DE-4EAE-A55C-842C9C7881DE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A4CB-CDF9-463F-A872-AF7C40D037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87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3DCE-D2DE-4EAE-A55C-842C9C7881DE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A4CB-CDF9-463F-A872-AF7C40D037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09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3DCE-D2DE-4EAE-A55C-842C9C7881DE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A4CB-CDF9-463F-A872-AF7C40D037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6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3DCE-D2DE-4EAE-A55C-842C9C7881DE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A4CB-CDF9-463F-A872-AF7C40D037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4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3DCE-D2DE-4EAE-A55C-842C9C7881DE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A4CB-CDF9-463F-A872-AF7C40D037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3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3DCE-D2DE-4EAE-A55C-842C9C7881DE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A4CB-CDF9-463F-A872-AF7C40D037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0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3DCE-D2DE-4EAE-A55C-842C9C7881DE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A4CB-CDF9-463F-A872-AF7C40D037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59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3DCE-D2DE-4EAE-A55C-842C9C7881DE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A4CB-CDF9-463F-A872-AF7C40D037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9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3DCE-D2DE-4EAE-A55C-842C9C7881DE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A4CB-CDF9-463F-A872-AF7C40D037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1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3DCE-D2DE-4EAE-A55C-842C9C7881DE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A4CB-CDF9-463F-A872-AF7C40D037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5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D3DCE-D2DE-4EAE-A55C-842C9C7881DE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CA4CB-CDF9-463F-A872-AF7C40D037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4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2.wdp"/><Relationship Id="rId18" Type="http://schemas.openxmlformats.org/officeDocument/2006/relationships/image" Target="../media/image11.png"/><Relationship Id="rId26" Type="http://schemas.openxmlformats.org/officeDocument/2006/relationships/image" Target="../media/image19.png"/><Relationship Id="rId3" Type="http://schemas.openxmlformats.org/officeDocument/2006/relationships/image" Target="../media/image1.jpeg"/><Relationship Id="rId21" Type="http://schemas.openxmlformats.org/officeDocument/2006/relationships/image" Target="../media/image14.png"/><Relationship Id="rId7" Type="http://schemas.openxmlformats.org/officeDocument/2006/relationships/image" Target="../media/image3.jpeg"/><Relationship Id="rId12" Type="http://schemas.openxmlformats.org/officeDocument/2006/relationships/image" Target="../media/image7.png"/><Relationship Id="rId17" Type="http://schemas.openxmlformats.org/officeDocument/2006/relationships/image" Target="../media/image10.png"/><Relationship Id="rId25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castleman@uhcsr.com" TargetMode="External"/><Relationship Id="rId11" Type="http://schemas.microsoft.com/office/2007/relationships/hdphoto" Target="../media/hdphoto1.wdp"/><Relationship Id="rId24" Type="http://schemas.openxmlformats.org/officeDocument/2006/relationships/image" Target="../media/image17.png"/><Relationship Id="rId5" Type="http://schemas.openxmlformats.org/officeDocument/2006/relationships/hyperlink" Target="mailto:dburns@uhcsr.com" TargetMode="External"/><Relationship Id="rId15" Type="http://schemas.microsoft.com/office/2007/relationships/hdphoto" Target="../media/hdphoto3.wdp"/><Relationship Id="rId23" Type="http://schemas.openxmlformats.org/officeDocument/2006/relationships/image" Target="../media/image16.png"/><Relationship Id="rId10" Type="http://schemas.openxmlformats.org/officeDocument/2006/relationships/image" Target="../media/image6.png"/><Relationship Id="rId19" Type="http://schemas.openxmlformats.org/officeDocument/2006/relationships/image" Target="../media/image12.png"/><Relationship Id="rId4" Type="http://schemas.openxmlformats.org/officeDocument/2006/relationships/image" Target="../media/image2.jpeg"/><Relationship Id="rId9" Type="http://schemas.openxmlformats.org/officeDocument/2006/relationships/image" Target="../media/image5.png"/><Relationship Id="rId14" Type="http://schemas.openxmlformats.org/officeDocument/2006/relationships/image" Target="../media/image8.png"/><Relationship Id="rId2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9" t="26008"/>
          <a:stretch/>
        </p:blipFill>
        <p:spPr>
          <a:xfrm>
            <a:off x="1815" y="-1"/>
            <a:ext cx="2861696" cy="5702517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440715" y="6109889"/>
            <a:ext cx="2560320" cy="640080"/>
            <a:chOff x="6047299" y="5867663"/>
            <a:chExt cx="2926080" cy="82637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7299" y="5867663"/>
              <a:ext cx="2926080" cy="59693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134450" y="6417037"/>
              <a:ext cx="2838929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</a:t>
              </a:r>
              <a:r>
                <a:rPr lang="en-US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Resources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6492185"/>
            <a:ext cx="15651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Slide </a:t>
            </a:r>
            <a:fld id="{7A51D18D-3AB6-4FDF-8980-C0D83A745C4E}" type="slidenum">
              <a:rPr 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of 6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665331"/>
            <a:ext cx="9144000" cy="169277"/>
          </a:xfrm>
          <a:prstGeom prst="rect">
            <a:avLst/>
          </a:prstGeom>
          <a:noFill/>
        </p:spPr>
        <p:txBody>
          <a:bodyPr wrap="square" bIns="0" rtlCol="0" anchor="b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Confidential property of UnitedHealth Group. Do not distribute or reproduce without the express permission of UnitedHealth Group.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8826" y="4886122"/>
            <a:ext cx="6092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743200" algn="l"/>
              </a:tabLs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Dale Burns	Bill Castleman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Senior Vice President	Senior Account Executive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800-237-0903 x6285	800-237-0903 x6225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dburns@uhcsr.com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bcastleman@uhcsr.com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8826" y="3705700"/>
            <a:ext cx="6092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International Student Insurance Coverage Offered to Students attending SBCTC Schools</a:t>
            </a:r>
          </a:p>
          <a:p>
            <a:pPr>
              <a:spcAft>
                <a:spcPts val="1200"/>
              </a:spcAft>
            </a:pP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Presented by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98747" y="118754"/>
            <a:ext cx="5207587" cy="3446484"/>
            <a:chOff x="3398747" y="106879"/>
            <a:chExt cx="5207587" cy="344648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941" b="9862"/>
            <a:stretch/>
          </p:blipFill>
          <p:spPr>
            <a:xfrm>
              <a:off x="3398747" y="106879"/>
              <a:ext cx="5207587" cy="3446484"/>
            </a:xfrm>
            <a:prstGeom prst="rect">
              <a:avLst/>
            </a:prstGeom>
          </p:spPr>
        </p:pic>
        <p:pic>
          <p:nvPicPr>
            <p:cNvPr id="16" name="Picture 9" descr="026-Drug-Brand BLUE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64649" y="795648"/>
              <a:ext cx="301140" cy="501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7664" y="1245252"/>
              <a:ext cx="234489" cy="234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6"/>
            <p:cNvPicPr>
              <a:picLocks noChangeAspect="1"/>
            </p:cNvPicPr>
            <p:nvPr/>
          </p:nvPicPr>
          <p:blipFill>
            <a:blip r:embed="rId10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272" y="602200"/>
              <a:ext cx="457341" cy="457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" descr="096-Diabetes-Monitoring BLUE.png"/>
            <p:cNvPicPr>
              <a:picLocks noChangeAspect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artisticPhotocopy trans="0" detail="0"/>
                      </a14:imgEffect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0144" y="751438"/>
              <a:ext cx="319881" cy="207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" descr="110_Doctor_Man BLUE.png"/>
            <p:cNvPicPr>
              <a:picLocks noChangeAspect="1"/>
            </p:cNvPicPr>
            <p:nvPr/>
          </p:nvPicPr>
          <p:blipFill>
            <a:blip r:embed="rId1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7800" y="855022"/>
              <a:ext cx="524886" cy="524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" descr="010-HOSPITAL BLUE.png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4077" y="550953"/>
              <a:ext cx="496928" cy="566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 descr="067-LAB-SERVICES BLUE.png"/>
            <p:cNvPicPr>
              <a:picLocks noChangeAspect="1"/>
            </p:cNvPicPr>
            <p:nvPr/>
          </p:nvPicPr>
          <p:blipFill>
            <a:blip r:embed="rId17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7778" y="921311"/>
              <a:ext cx="319882" cy="260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0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3813" y="263046"/>
              <a:ext cx="457631" cy="457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1" descr="088-Passport BLUE.png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9175" y="1172553"/>
              <a:ext cx="206575" cy="295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6" descr="015-Mobile BLUE.png"/>
            <p:cNvPicPr>
              <a:picLocks noChangeAspect="1"/>
            </p:cNvPicPr>
            <p:nvPr/>
          </p:nvPicPr>
          <p:blipFill>
            <a:blip r:embed="rId20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5836" y="1148803"/>
              <a:ext cx="142366" cy="285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" descr="Urgent_Care 2&quot; BLUE.png"/>
            <p:cNvPicPr>
              <a:picLocks noChangeAspect="1"/>
            </p:cNvPicPr>
            <p:nvPr/>
          </p:nvPicPr>
          <p:blipFill>
            <a:blip r:embed="rId21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354" y="1254036"/>
              <a:ext cx="370430" cy="370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6" descr="085-Well-Baby BLUE.png"/>
            <p:cNvPicPr>
              <a:picLocks noChangeAspect="1"/>
            </p:cNvPicPr>
            <p:nvPr/>
          </p:nvPicPr>
          <p:blipFill>
            <a:blip r:embed="rId2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5185" y="1421872"/>
              <a:ext cx="195041" cy="258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4" descr="077-Smoking-Cessation BLUE.png"/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5632" y="1115990"/>
              <a:ext cx="223033" cy="223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" descr="069-Physical-Exam BLUE.png"/>
            <p:cNvPicPr>
              <a:picLocks noChangeAspect="1"/>
            </p:cNvPicPr>
            <p:nvPr/>
          </p:nvPicPr>
          <p:blipFill>
            <a:blip r:embed="rId2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4488" y="1059541"/>
              <a:ext cx="258483" cy="369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6" descr="063-Mental-Health BLUE.png"/>
            <p:cNvPicPr>
              <a:picLocks noChangeAspect="1"/>
            </p:cNvPicPr>
            <p:nvPr/>
          </p:nvPicPr>
          <p:blipFill>
            <a:blip r:embed="rId2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0032" y="494816"/>
              <a:ext cx="312865" cy="339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1" descr="089-Go-Green BLUE.png"/>
            <p:cNvPicPr>
              <a:picLocks noChangeAspect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5691" y="1019029"/>
              <a:ext cx="123105" cy="196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2778826" y="3577113"/>
            <a:ext cx="6377050" cy="128587"/>
          </a:xfrm>
          <a:prstGeom prst="rect">
            <a:avLst/>
          </a:prstGeom>
          <a:solidFill>
            <a:srgbClr val="0065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68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9" t="26008"/>
          <a:stretch/>
        </p:blipFill>
        <p:spPr>
          <a:xfrm>
            <a:off x="0" y="312894"/>
            <a:ext cx="1142404" cy="22764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71"/>
            <a:ext cx="9144000" cy="449105"/>
          </a:xfrm>
          <a:prstGeom prst="rect">
            <a:avLst/>
          </a:prstGeom>
          <a:solidFill>
            <a:srgbClr val="005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5385"/>
            <a:ext cx="8120418" cy="369332"/>
          </a:xfrm>
          <a:prstGeom prst="rect">
            <a:avLst/>
          </a:prstGeom>
          <a:noFill/>
        </p:spPr>
        <p:txBody>
          <a:bodyPr wrap="square" lIns="91440" tIns="0" rIns="0" bIns="0" rtlCol="0" anchor="ctr">
            <a:spAutoFit/>
          </a:bodyPr>
          <a:lstStyle/>
          <a:p>
            <a:r>
              <a:rPr lang="en-US" sz="2400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PPACA and </a:t>
            </a:r>
            <a:r>
              <a:rPr lang="en-US" sz="2400" i="1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Compliant</a:t>
            </a:r>
            <a:r>
              <a:rPr lang="en-US" sz="2400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Student Insurance Plans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3801" y="956583"/>
            <a:ext cx="7440729" cy="61863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PPACA and subsequent regulations from CMS and HHS defined Student Health Insurance Plans (SHIP) as a type of Individual Plan. Some features of a Compliant plan include:</a:t>
            </a:r>
          </a:p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Unlimited Annual and Lifetime Benefits</a:t>
            </a:r>
          </a:p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Pre-Existing Conditions Covered</a:t>
            </a:r>
          </a:p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Coverage for Preventative Care including Contraception</a:t>
            </a:r>
          </a:p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Coverage for State and Federal Essential Health Benefits</a:t>
            </a:r>
          </a:p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Filed and Approved by the Insurance regulators in each state</a:t>
            </a:r>
          </a:p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issued to an Institute of Higher Education as defined by the Department of Education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64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64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400" b="1" dirty="0">
              <a:solidFill>
                <a:srgbClr val="0064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492185"/>
            <a:ext cx="15651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</a:t>
            </a:r>
            <a:fld id="{7A51D18D-3AB6-4FDF-8980-C0D83A745C4E}" type="slidenum">
              <a:rPr lang="en-US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6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665331"/>
            <a:ext cx="9144000" cy="169277"/>
          </a:xfrm>
          <a:prstGeom prst="rect">
            <a:avLst/>
          </a:prstGeom>
          <a:noFill/>
        </p:spPr>
        <p:txBody>
          <a:bodyPr wrap="square" bIns="0" rtlCol="0" anchor="b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 property of UnitedHealth Group. Do not distribute or reproduce without the express permission of UnitedHealth Group.</a:t>
            </a:r>
          </a:p>
        </p:txBody>
      </p:sp>
    </p:spTree>
    <p:extLst>
      <p:ext uri="{BB962C8B-B14F-4D97-AF65-F5344CB8AC3E}">
        <p14:creationId xmlns:p14="http://schemas.microsoft.com/office/powerpoint/2010/main" val="134632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9" t="26008"/>
          <a:stretch/>
        </p:blipFill>
        <p:spPr>
          <a:xfrm>
            <a:off x="0" y="312894"/>
            <a:ext cx="1142404" cy="22764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71"/>
            <a:ext cx="9144000" cy="449105"/>
          </a:xfrm>
          <a:prstGeom prst="rect">
            <a:avLst/>
          </a:prstGeom>
          <a:solidFill>
            <a:srgbClr val="005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35385"/>
            <a:ext cx="8966579" cy="369332"/>
          </a:xfrm>
          <a:prstGeom prst="rect">
            <a:avLst/>
          </a:prstGeom>
          <a:noFill/>
        </p:spPr>
        <p:txBody>
          <a:bodyPr wrap="square" lIns="91440" tIns="0" rIns="0" bIns="0" rtlCol="0" anchor="ctr">
            <a:spAutoFit/>
          </a:bodyPr>
          <a:lstStyle/>
          <a:p>
            <a:r>
              <a:rPr lang="en-US" sz="2400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 of Health Care Reform’s Impact on SHIP Plans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2890" y="910206"/>
            <a:ext cx="786111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PPACA and Student Health Insurance Plans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2890" y="1618688"/>
            <a:ext cx="768368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2012: Final Regulations issued by Health and Human Services for policies effective on or after 7/1/12</a:t>
            </a:r>
          </a:p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2012-2013: Minimum of $100,000 of coverage, including Preventative Care covered at 100%  and coverage for Essential Health Benefits (EHB)</a:t>
            </a:r>
          </a:p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2013-2014: Minimum of $500,000 of coverage, national aggregation  with 80% Minimum Loss Ratio for calendar year 2014</a:t>
            </a:r>
          </a:p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2014-2015: Unlimited benefits, coverage for Pre-Existing conditions, coverage for pediatric vision and dental</a:t>
            </a:r>
          </a:p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2015-2016/2016-2017: Dependent Rate Rules--Student=Spouse=Child, no more than 2 times the Child rate for Children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492185"/>
            <a:ext cx="15651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</a:t>
            </a:r>
            <a:fld id="{7A51D18D-3AB6-4FDF-8980-C0D83A745C4E}" type="slidenum">
              <a:rPr lang="en-US" sz="11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6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665331"/>
            <a:ext cx="9144000" cy="169277"/>
          </a:xfrm>
          <a:prstGeom prst="rect">
            <a:avLst/>
          </a:prstGeom>
          <a:noFill/>
        </p:spPr>
        <p:txBody>
          <a:bodyPr wrap="square" bIns="0" rtlCol="0" anchor="b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 property of UnitedHealth Group. Do not distribute or reproduce without the express permission of UnitedHealth Group.</a:t>
            </a:r>
          </a:p>
        </p:txBody>
      </p:sp>
    </p:spTree>
    <p:extLst>
      <p:ext uri="{BB962C8B-B14F-4D97-AF65-F5344CB8AC3E}">
        <p14:creationId xmlns:p14="http://schemas.microsoft.com/office/powerpoint/2010/main" val="169573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9" t="26008"/>
          <a:stretch/>
        </p:blipFill>
        <p:spPr>
          <a:xfrm>
            <a:off x="0" y="312894"/>
            <a:ext cx="1142404" cy="22764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71"/>
            <a:ext cx="9144000" cy="449105"/>
          </a:xfrm>
          <a:prstGeom prst="rect">
            <a:avLst/>
          </a:prstGeom>
          <a:solidFill>
            <a:srgbClr val="005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5385"/>
            <a:ext cx="8120418" cy="369332"/>
          </a:xfrm>
          <a:prstGeom prst="rect">
            <a:avLst/>
          </a:prstGeom>
          <a:noFill/>
        </p:spPr>
        <p:txBody>
          <a:bodyPr wrap="square" lIns="91440" tIns="0" rIns="0" bIns="0" rtlCol="0" anchor="ctr">
            <a:spAutoFit/>
          </a:bodyPr>
          <a:lstStyle/>
          <a:p>
            <a:r>
              <a:rPr lang="en-US" sz="2400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SBCTC Student Health Insurance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6492185"/>
            <a:ext cx="15651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</a:t>
            </a:r>
            <a:fld id="{7A51D18D-3AB6-4FDF-8980-C0D83A745C4E}" type="slidenum">
              <a:rPr lang="en-US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6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665331"/>
            <a:ext cx="9144000" cy="169277"/>
          </a:xfrm>
          <a:prstGeom prst="rect">
            <a:avLst/>
          </a:prstGeom>
          <a:noFill/>
        </p:spPr>
        <p:txBody>
          <a:bodyPr wrap="square" bIns="0" rtlCol="0" anchor="b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 property of UnitedHealth Group. Do not distribute or reproduce without the express permission of UnitedHealth Group.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2890" y="898916"/>
            <a:ext cx="7683689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SBCTC colleges are currently offering non- PPACA compliant insurance plans to their International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(as per the attached brochures)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do not have any insight into the involvement of the SBCTC colleges in the collection or remittance of the premiums for the plans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Selected Examples of non-compliant plans:</a:t>
            </a:r>
          </a:p>
          <a:p>
            <a:endParaRPr lang="en-US" sz="2000" b="1" dirty="0">
              <a:solidFill>
                <a:srgbClr val="0064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River </a:t>
            </a: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(see PDF attachment)	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Everett </a:t>
            </a: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(see PDF attachment)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Olympic (see PDF attachment)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SzPct val="80000"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79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9" t="26008"/>
          <a:stretch/>
        </p:blipFill>
        <p:spPr>
          <a:xfrm>
            <a:off x="0" y="312894"/>
            <a:ext cx="1142404" cy="22764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71"/>
            <a:ext cx="9144000" cy="449105"/>
          </a:xfrm>
          <a:prstGeom prst="rect">
            <a:avLst/>
          </a:prstGeom>
          <a:solidFill>
            <a:srgbClr val="005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5385"/>
            <a:ext cx="8120418" cy="369332"/>
          </a:xfrm>
          <a:prstGeom prst="rect">
            <a:avLst/>
          </a:prstGeom>
          <a:noFill/>
        </p:spPr>
        <p:txBody>
          <a:bodyPr wrap="square" lIns="91440" tIns="0" rIns="0" bIns="0" rtlCol="0" anchor="ctr">
            <a:spAutoFit/>
          </a:bodyPr>
          <a:lstStyle/>
          <a:p>
            <a:r>
              <a:rPr lang="en-US" sz="2400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2890" y="780666"/>
            <a:ext cx="786111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UnitedHealthcare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StudentResources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partnership with Western Interstate Commission for Higher Education (WICHE) offers PPACA compliant plans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6492185"/>
            <a:ext cx="15651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</a:t>
            </a:r>
            <a:fld id="{7A51D18D-3AB6-4FDF-8980-C0D83A745C4E}" type="slidenum">
              <a:rPr lang="en-US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6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665331"/>
            <a:ext cx="9144000" cy="169277"/>
          </a:xfrm>
          <a:prstGeom prst="rect">
            <a:avLst/>
          </a:prstGeom>
          <a:noFill/>
        </p:spPr>
        <p:txBody>
          <a:bodyPr wrap="square" bIns="0" rtlCol="0" anchor="b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 property of UnitedHealth Group. Do not distribute or reproduce without the express permission of UnitedHealth Group.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2889" y="2096601"/>
            <a:ext cx="76836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SBCTC colleges can participate in the WICHE Student Health Insurance Program (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MHECare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PPACA Compliant, including Consumer Protections as outlined on page 2 of this presentation</a:t>
            </a:r>
          </a:p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Healthcare Insurance Company is Licensed in the state of Washington</a:t>
            </a:r>
          </a:p>
          <a:p>
            <a:pPr marL="228600" lvl="1" indent="-228600">
              <a:spcAft>
                <a:spcPts val="1800"/>
              </a:spcAft>
              <a:buSzPct val="80000"/>
              <a:buBlip>
                <a:blip r:embed="rId4"/>
              </a:buBlip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 Filings for many clients in the state of Washington for  2017-2018 Plan Year</a:t>
            </a:r>
          </a:p>
          <a:p>
            <a:pPr>
              <a:spcAft>
                <a:spcPts val="600"/>
              </a:spcAft>
              <a:buSzPct val="80000"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412897" y="6011146"/>
            <a:ext cx="2633472" cy="743736"/>
            <a:chOff x="6047299" y="5867663"/>
            <a:chExt cx="2926080" cy="826373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7299" y="5867663"/>
              <a:ext cx="2926080" cy="596933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6134450" y="6417037"/>
              <a:ext cx="2838929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</a:t>
              </a:r>
              <a:r>
                <a:rPr lang="en-US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Resources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935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9" t="26008"/>
          <a:stretch/>
        </p:blipFill>
        <p:spPr>
          <a:xfrm>
            <a:off x="0" y="312894"/>
            <a:ext cx="1142404" cy="22764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71"/>
            <a:ext cx="9144000" cy="449105"/>
          </a:xfrm>
          <a:prstGeom prst="rect">
            <a:avLst/>
          </a:prstGeom>
          <a:solidFill>
            <a:srgbClr val="005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5385"/>
            <a:ext cx="8120418" cy="369332"/>
          </a:xfrm>
          <a:prstGeom prst="rect">
            <a:avLst/>
          </a:prstGeom>
          <a:noFill/>
        </p:spPr>
        <p:txBody>
          <a:bodyPr wrap="square" lIns="91440" tIns="0" rIns="0" bIns="0" rtlCol="0" anchor="ctr">
            <a:spAutoFit/>
          </a:bodyPr>
          <a:lstStyle/>
          <a:p>
            <a:r>
              <a:rPr lang="en-US" sz="2400" spc="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6492185"/>
            <a:ext cx="15651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</a:t>
            </a:r>
            <a:fld id="{7A51D18D-3AB6-4FDF-8980-C0D83A745C4E}" type="slidenum">
              <a:rPr lang="en-US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6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665331"/>
            <a:ext cx="9144000" cy="169277"/>
          </a:xfrm>
          <a:prstGeom prst="rect">
            <a:avLst/>
          </a:prstGeom>
          <a:noFill/>
        </p:spPr>
        <p:txBody>
          <a:bodyPr wrap="square" bIns="0" rtlCol="0" anchor="b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 property of UnitedHealth Group. Do not distribute or reproduce without the express permission of UnitedHealth Group.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412897" y="6011146"/>
            <a:ext cx="2633472" cy="743736"/>
            <a:chOff x="6047299" y="5867663"/>
            <a:chExt cx="2926080" cy="826373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7299" y="5867663"/>
              <a:ext cx="2926080" cy="596933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6134450" y="6417037"/>
              <a:ext cx="2838929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</a:t>
              </a:r>
              <a:r>
                <a:rPr lang="en-US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Resources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4454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ample_x0020_Type xmlns="dd3e3b5e-69cd-4c8c-8c86-902ab5b5b944">Other</Sample_x0020_Type>
    <Sample_x0020_Category xmlns="dd3e3b5e-69cd-4c8c-8c86-902ab5b5b944">Miscellaneous</Sample_x0020_Categor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F6F7461B55645ADAD87334966BA62" ma:contentTypeVersion="9" ma:contentTypeDescription="Create a new document." ma:contentTypeScope="" ma:versionID="900f77b113561f22bfa3342356173bb8">
  <xsd:schema xmlns:xsd="http://www.w3.org/2001/XMLSchema" xmlns:xs="http://www.w3.org/2001/XMLSchema" xmlns:p="http://schemas.microsoft.com/office/2006/metadata/properties" xmlns:ns2="dd3e3b5e-69cd-4c8c-8c86-902ab5b5b944" targetNamespace="http://schemas.microsoft.com/office/2006/metadata/properties" ma:root="true" ma:fieldsID="7f3538640137a2c205eff2811a159118" ns2:_="">
    <xsd:import namespace="dd3e3b5e-69cd-4c8c-8c86-902ab5b5b944"/>
    <xsd:element name="properties">
      <xsd:complexType>
        <xsd:sequence>
          <xsd:element name="documentManagement">
            <xsd:complexType>
              <xsd:all>
                <xsd:element ref="ns2:Sample_x0020_Category"/>
                <xsd:element ref="ns2:Sample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3e3b5e-69cd-4c8c-8c86-902ab5b5b944" elementFormDefault="qualified">
    <xsd:import namespace="http://schemas.microsoft.com/office/2006/documentManagement/types"/>
    <xsd:import namespace="http://schemas.microsoft.com/office/infopath/2007/PartnerControls"/>
    <xsd:element name="Sample_x0020_Category" ma:index="9" ma:displayName="Sample Category" ma:format="Dropdown" ma:internalName="Sample_x0020_Category">
      <xsd:simpleType>
        <xsd:restriction base="dms:Choice">
          <xsd:enumeration value="Ancillary Products"/>
          <xsd:enumeration value="Claims Related"/>
          <xsd:enumeration value="Enroll/Waiver"/>
          <xsd:enumeration value="Web/Digital"/>
          <xsd:enumeration value="Miscellaneous"/>
        </xsd:restriction>
      </xsd:simpleType>
    </xsd:element>
    <xsd:element name="Sample_x0020_Type" ma:index="10" nillable="true" ma:displayName="Sample Type" ma:format="Dropdown" ma:internalName="Sample_x0020_Type">
      <xsd:simpleType>
        <xsd:restriction base="dms:Choice">
          <xsd:enumeration value="Ads (print/digital)"/>
          <xsd:enumeration value="Email blasts"/>
          <xsd:enumeration value="Flyers (print/digital)"/>
          <xsd:enumeration value="Postcards"/>
          <xsd:enumeration value="Posters (print/digital)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:"/>
        <xsd:element ref="dc:subject" minOccurs="0" maxOccurs="1"/>
        <xsd:element ref="dc:description" minOccurs="0" maxOccurs="1" ma:index="8" ma:displayName="Document Description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ACB9D4-8BE4-4B87-B8F9-B4A30050B4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CC64E7-D96F-46B1-8918-21B331D6844A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dd3e3b5e-69cd-4c8c-8c86-902ab5b5b944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B6835D0-2CF7-4854-A298-58C42AC2DD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3e3b5e-69cd-4c8c-8c86-902ab5b5b9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33559</TotalTime>
  <Words>544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Foster, Nancy</dc:creator>
  <dc:description>This is the full PPT deck for 17-18 finalist presentations. It is more streamlined than the previous years have been.</dc:description>
  <cp:lastModifiedBy>Castleman, Bill</cp:lastModifiedBy>
  <cp:revision>347</cp:revision>
  <cp:lastPrinted>2017-10-03T18:51:13Z</cp:lastPrinted>
  <dcterms:created xsi:type="dcterms:W3CDTF">2014-02-05T13:00:08Z</dcterms:created>
  <dcterms:modified xsi:type="dcterms:W3CDTF">2017-10-05T18:38:21Z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0x010100585F6F7461B55645ADAD87334966BA62</vt:lpwstr>
  </property>
</Properties>
</file>