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5"/>
  </p:notesMasterIdLst>
  <p:sldIdLst>
    <p:sldId id="256" r:id="rId2"/>
    <p:sldId id="257" r:id="rId3"/>
    <p:sldId id="258" r:id="rId4"/>
    <p:sldId id="260" r:id="rId5"/>
    <p:sldId id="259" r:id="rId6"/>
    <p:sldId id="261" r:id="rId7"/>
    <p:sldId id="262" r:id="rId8"/>
    <p:sldId id="263" r:id="rId9"/>
    <p:sldId id="264" r:id="rId10"/>
    <p:sldId id="265" r:id="rId11"/>
    <p:sldId id="289" r:id="rId12"/>
    <p:sldId id="291" r:id="rId13"/>
    <p:sldId id="267"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5" r:id="rId30"/>
    <p:sldId id="286" r:id="rId31"/>
    <p:sldId id="287" r:id="rId32"/>
    <p:sldId id="288" r:id="rId33"/>
    <p:sldId id="292"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0" autoAdjust="0"/>
    <p:restoredTop sz="94660"/>
  </p:normalViewPr>
  <p:slideViewPr>
    <p:cSldViewPr snapToGrid="0">
      <p:cViewPr varScale="1">
        <p:scale>
          <a:sx n="84" d="100"/>
          <a:sy n="84" d="100"/>
        </p:scale>
        <p:origin x="53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D242F5C-486C-42F7-A2B3-82B9234583CB}" type="datetimeFigureOut">
              <a:rPr lang="en-US" smtClean="0"/>
              <a:t>10/11/2017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7DF206A-C3AD-4A5B-8672-E9BF0249D9AB}" type="slidenum">
              <a:rPr lang="en-US" smtClean="0"/>
              <a:t>‹#›</a:t>
            </a:fld>
            <a:endParaRPr lang="en-US"/>
          </a:p>
        </p:txBody>
      </p:sp>
    </p:spTree>
    <p:extLst>
      <p:ext uri="{BB962C8B-B14F-4D97-AF65-F5344CB8AC3E}">
        <p14:creationId xmlns:p14="http://schemas.microsoft.com/office/powerpoint/2010/main" val="4223406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a:t>
            </a:fld>
            <a:endParaRPr lang="en-US"/>
          </a:p>
        </p:txBody>
      </p:sp>
    </p:spTree>
    <p:extLst>
      <p:ext uri="{BB962C8B-B14F-4D97-AF65-F5344CB8AC3E}">
        <p14:creationId xmlns:p14="http://schemas.microsoft.com/office/powerpoint/2010/main" val="3005407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10</a:t>
            </a:fld>
            <a:endParaRPr lang="en-US"/>
          </a:p>
        </p:txBody>
      </p:sp>
    </p:spTree>
    <p:extLst>
      <p:ext uri="{BB962C8B-B14F-4D97-AF65-F5344CB8AC3E}">
        <p14:creationId xmlns:p14="http://schemas.microsoft.com/office/powerpoint/2010/main" val="33756899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11</a:t>
            </a:fld>
            <a:endParaRPr lang="en-US"/>
          </a:p>
        </p:txBody>
      </p:sp>
    </p:spTree>
    <p:extLst>
      <p:ext uri="{BB962C8B-B14F-4D97-AF65-F5344CB8AC3E}">
        <p14:creationId xmlns:p14="http://schemas.microsoft.com/office/powerpoint/2010/main" val="32483984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12</a:t>
            </a:fld>
            <a:endParaRPr lang="en-US"/>
          </a:p>
        </p:txBody>
      </p:sp>
    </p:spTree>
    <p:extLst>
      <p:ext uri="{BB962C8B-B14F-4D97-AF65-F5344CB8AC3E}">
        <p14:creationId xmlns:p14="http://schemas.microsoft.com/office/powerpoint/2010/main" val="10211647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13</a:t>
            </a:fld>
            <a:endParaRPr lang="en-US"/>
          </a:p>
        </p:txBody>
      </p:sp>
    </p:spTree>
    <p:extLst>
      <p:ext uri="{BB962C8B-B14F-4D97-AF65-F5344CB8AC3E}">
        <p14:creationId xmlns:p14="http://schemas.microsoft.com/office/powerpoint/2010/main" val="11941633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14</a:t>
            </a:fld>
            <a:endParaRPr lang="en-US"/>
          </a:p>
        </p:txBody>
      </p:sp>
    </p:spTree>
    <p:extLst>
      <p:ext uri="{BB962C8B-B14F-4D97-AF65-F5344CB8AC3E}">
        <p14:creationId xmlns:p14="http://schemas.microsoft.com/office/powerpoint/2010/main" val="30201747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15</a:t>
            </a:fld>
            <a:endParaRPr lang="en-US"/>
          </a:p>
        </p:txBody>
      </p:sp>
    </p:spTree>
    <p:extLst>
      <p:ext uri="{BB962C8B-B14F-4D97-AF65-F5344CB8AC3E}">
        <p14:creationId xmlns:p14="http://schemas.microsoft.com/office/powerpoint/2010/main" val="15081095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16</a:t>
            </a:fld>
            <a:endParaRPr lang="en-US"/>
          </a:p>
        </p:txBody>
      </p:sp>
    </p:spTree>
    <p:extLst>
      <p:ext uri="{BB962C8B-B14F-4D97-AF65-F5344CB8AC3E}">
        <p14:creationId xmlns:p14="http://schemas.microsoft.com/office/powerpoint/2010/main" val="27980285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17</a:t>
            </a:fld>
            <a:endParaRPr lang="en-US"/>
          </a:p>
        </p:txBody>
      </p:sp>
    </p:spTree>
    <p:extLst>
      <p:ext uri="{BB962C8B-B14F-4D97-AF65-F5344CB8AC3E}">
        <p14:creationId xmlns:p14="http://schemas.microsoft.com/office/powerpoint/2010/main" val="23915731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18</a:t>
            </a:fld>
            <a:endParaRPr lang="en-US"/>
          </a:p>
        </p:txBody>
      </p:sp>
    </p:spTree>
    <p:extLst>
      <p:ext uri="{BB962C8B-B14F-4D97-AF65-F5344CB8AC3E}">
        <p14:creationId xmlns:p14="http://schemas.microsoft.com/office/powerpoint/2010/main" val="2208674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19</a:t>
            </a:fld>
            <a:endParaRPr lang="en-US"/>
          </a:p>
        </p:txBody>
      </p:sp>
    </p:spTree>
    <p:extLst>
      <p:ext uri="{BB962C8B-B14F-4D97-AF65-F5344CB8AC3E}">
        <p14:creationId xmlns:p14="http://schemas.microsoft.com/office/powerpoint/2010/main" val="3726664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a:t>
            </a:fld>
            <a:endParaRPr lang="en-US"/>
          </a:p>
        </p:txBody>
      </p:sp>
    </p:spTree>
    <p:extLst>
      <p:ext uri="{BB962C8B-B14F-4D97-AF65-F5344CB8AC3E}">
        <p14:creationId xmlns:p14="http://schemas.microsoft.com/office/powerpoint/2010/main" val="22976540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20</a:t>
            </a:fld>
            <a:endParaRPr lang="en-US"/>
          </a:p>
        </p:txBody>
      </p:sp>
    </p:spTree>
    <p:extLst>
      <p:ext uri="{BB962C8B-B14F-4D97-AF65-F5344CB8AC3E}">
        <p14:creationId xmlns:p14="http://schemas.microsoft.com/office/powerpoint/2010/main" val="177543601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21</a:t>
            </a:fld>
            <a:endParaRPr lang="en-US"/>
          </a:p>
        </p:txBody>
      </p:sp>
    </p:spTree>
    <p:extLst>
      <p:ext uri="{BB962C8B-B14F-4D97-AF65-F5344CB8AC3E}">
        <p14:creationId xmlns:p14="http://schemas.microsoft.com/office/powerpoint/2010/main" val="18714271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22</a:t>
            </a:fld>
            <a:endParaRPr lang="en-US"/>
          </a:p>
        </p:txBody>
      </p:sp>
    </p:spTree>
    <p:extLst>
      <p:ext uri="{BB962C8B-B14F-4D97-AF65-F5344CB8AC3E}">
        <p14:creationId xmlns:p14="http://schemas.microsoft.com/office/powerpoint/2010/main" val="58951410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23</a:t>
            </a:fld>
            <a:endParaRPr lang="en-US"/>
          </a:p>
        </p:txBody>
      </p:sp>
    </p:spTree>
    <p:extLst>
      <p:ext uri="{BB962C8B-B14F-4D97-AF65-F5344CB8AC3E}">
        <p14:creationId xmlns:p14="http://schemas.microsoft.com/office/powerpoint/2010/main" val="8752309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24</a:t>
            </a:fld>
            <a:endParaRPr lang="en-US"/>
          </a:p>
        </p:txBody>
      </p:sp>
    </p:spTree>
    <p:extLst>
      <p:ext uri="{BB962C8B-B14F-4D97-AF65-F5344CB8AC3E}">
        <p14:creationId xmlns:p14="http://schemas.microsoft.com/office/powerpoint/2010/main" val="40380659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25</a:t>
            </a:fld>
            <a:endParaRPr lang="en-US"/>
          </a:p>
        </p:txBody>
      </p:sp>
    </p:spTree>
    <p:extLst>
      <p:ext uri="{BB962C8B-B14F-4D97-AF65-F5344CB8AC3E}">
        <p14:creationId xmlns:p14="http://schemas.microsoft.com/office/powerpoint/2010/main" val="30769844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26</a:t>
            </a:fld>
            <a:endParaRPr lang="en-US"/>
          </a:p>
        </p:txBody>
      </p:sp>
    </p:spTree>
    <p:extLst>
      <p:ext uri="{BB962C8B-B14F-4D97-AF65-F5344CB8AC3E}">
        <p14:creationId xmlns:p14="http://schemas.microsoft.com/office/powerpoint/2010/main" val="13867942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27</a:t>
            </a:fld>
            <a:endParaRPr lang="en-US"/>
          </a:p>
        </p:txBody>
      </p:sp>
    </p:spTree>
    <p:extLst>
      <p:ext uri="{BB962C8B-B14F-4D97-AF65-F5344CB8AC3E}">
        <p14:creationId xmlns:p14="http://schemas.microsoft.com/office/powerpoint/2010/main" val="401696213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28</a:t>
            </a:fld>
            <a:endParaRPr lang="en-US"/>
          </a:p>
        </p:txBody>
      </p:sp>
    </p:spTree>
    <p:extLst>
      <p:ext uri="{BB962C8B-B14F-4D97-AF65-F5344CB8AC3E}">
        <p14:creationId xmlns:p14="http://schemas.microsoft.com/office/powerpoint/2010/main" val="229148945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29</a:t>
            </a:fld>
            <a:endParaRPr lang="en-US"/>
          </a:p>
        </p:txBody>
      </p:sp>
    </p:spTree>
    <p:extLst>
      <p:ext uri="{BB962C8B-B14F-4D97-AF65-F5344CB8AC3E}">
        <p14:creationId xmlns:p14="http://schemas.microsoft.com/office/powerpoint/2010/main" val="35636704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3</a:t>
            </a:fld>
            <a:endParaRPr lang="en-US"/>
          </a:p>
        </p:txBody>
      </p:sp>
    </p:spTree>
    <p:extLst>
      <p:ext uri="{BB962C8B-B14F-4D97-AF65-F5344CB8AC3E}">
        <p14:creationId xmlns:p14="http://schemas.microsoft.com/office/powerpoint/2010/main" val="5232467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30</a:t>
            </a:fld>
            <a:endParaRPr lang="en-US"/>
          </a:p>
        </p:txBody>
      </p:sp>
    </p:spTree>
    <p:extLst>
      <p:ext uri="{BB962C8B-B14F-4D97-AF65-F5344CB8AC3E}">
        <p14:creationId xmlns:p14="http://schemas.microsoft.com/office/powerpoint/2010/main" val="32426785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31</a:t>
            </a:fld>
            <a:endParaRPr lang="en-US"/>
          </a:p>
        </p:txBody>
      </p:sp>
    </p:spTree>
    <p:extLst>
      <p:ext uri="{BB962C8B-B14F-4D97-AF65-F5344CB8AC3E}">
        <p14:creationId xmlns:p14="http://schemas.microsoft.com/office/powerpoint/2010/main" val="374826052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32</a:t>
            </a:fld>
            <a:endParaRPr lang="en-US"/>
          </a:p>
        </p:txBody>
      </p:sp>
    </p:spTree>
    <p:extLst>
      <p:ext uri="{BB962C8B-B14F-4D97-AF65-F5344CB8AC3E}">
        <p14:creationId xmlns:p14="http://schemas.microsoft.com/office/powerpoint/2010/main" val="3418167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4</a:t>
            </a:fld>
            <a:endParaRPr lang="en-US"/>
          </a:p>
        </p:txBody>
      </p:sp>
    </p:spTree>
    <p:extLst>
      <p:ext uri="{BB962C8B-B14F-4D97-AF65-F5344CB8AC3E}">
        <p14:creationId xmlns:p14="http://schemas.microsoft.com/office/powerpoint/2010/main" val="139516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5</a:t>
            </a:fld>
            <a:endParaRPr lang="en-US"/>
          </a:p>
        </p:txBody>
      </p:sp>
    </p:spTree>
    <p:extLst>
      <p:ext uri="{BB962C8B-B14F-4D97-AF65-F5344CB8AC3E}">
        <p14:creationId xmlns:p14="http://schemas.microsoft.com/office/powerpoint/2010/main" val="940127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6</a:t>
            </a:fld>
            <a:endParaRPr lang="en-US"/>
          </a:p>
        </p:txBody>
      </p:sp>
    </p:spTree>
    <p:extLst>
      <p:ext uri="{BB962C8B-B14F-4D97-AF65-F5344CB8AC3E}">
        <p14:creationId xmlns:p14="http://schemas.microsoft.com/office/powerpoint/2010/main" val="32278112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7</a:t>
            </a:fld>
            <a:endParaRPr lang="en-US"/>
          </a:p>
        </p:txBody>
      </p:sp>
    </p:spTree>
    <p:extLst>
      <p:ext uri="{BB962C8B-B14F-4D97-AF65-F5344CB8AC3E}">
        <p14:creationId xmlns:p14="http://schemas.microsoft.com/office/powerpoint/2010/main" val="3469996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8</a:t>
            </a:fld>
            <a:endParaRPr lang="en-US"/>
          </a:p>
        </p:txBody>
      </p:sp>
    </p:spTree>
    <p:extLst>
      <p:ext uri="{BB962C8B-B14F-4D97-AF65-F5344CB8AC3E}">
        <p14:creationId xmlns:p14="http://schemas.microsoft.com/office/powerpoint/2010/main" val="2907391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DF206A-C3AD-4A5B-8672-E9BF0249D9AB}" type="slidenum">
              <a:rPr lang="en-US" smtClean="0"/>
              <a:t>9</a:t>
            </a:fld>
            <a:endParaRPr lang="en-US"/>
          </a:p>
        </p:txBody>
      </p:sp>
    </p:spTree>
    <p:extLst>
      <p:ext uri="{BB962C8B-B14F-4D97-AF65-F5344CB8AC3E}">
        <p14:creationId xmlns:p14="http://schemas.microsoft.com/office/powerpoint/2010/main" val="1524607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10/11/2017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10/11/2017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Title IX Update &amp; Free Speech on Campus</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Washington State Student Services Commission </a:t>
            </a:r>
            <a:endParaRPr lang="en-US" dirty="0"/>
          </a:p>
          <a:p>
            <a:r>
              <a:rPr lang="en-US" dirty="0" smtClean="0"/>
              <a:t>Fall Meeting – October 19, 2017</a:t>
            </a:r>
          </a:p>
          <a:p>
            <a:r>
              <a:rPr lang="en-US" dirty="0" smtClean="0"/>
              <a:t>AAG H. Bruce Marvin</a:t>
            </a:r>
            <a:endParaRPr lang="en-US" dirty="0"/>
          </a:p>
        </p:txBody>
      </p:sp>
    </p:spTree>
    <p:extLst>
      <p:ext uri="{BB962C8B-B14F-4D97-AF65-F5344CB8AC3E}">
        <p14:creationId xmlns:p14="http://schemas.microsoft.com/office/powerpoint/2010/main" val="5920363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p:txBody>
          <a:bodyPr/>
          <a:lstStyle/>
          <a:p>
            <a:pPr marL="0" indent="0">
              <a:buNone/>
            </a:pPr>
            <a:r>
              <a:rPr lang="en-US" sz="3000" dirty="0" smtClean="0"/>
              <a:t>New Guidance (cont.)</a:t>
            </a:r>
          </a:p>
          <a:p>
            <a:pPr marL="0" indent="0">
              <a:buNone/>
            </a:pPr>
            <a:r>
              <a:rPr lang="en-US" sz="2400" dirty="0"/>
              <a:t>	</a:t>
            </a:r>
            <a:r>
              <a:rPr lang="en-US" sz="2600" dirty="0" smtClean="0"/>
              <a:t>Free Speech Issues</a:t>
            </a:r>
          </a:p>
          <a:p>
            <a:pPr lvl="1"/>
            <a:r>
              <a:rPr lang="en-US" sz="2000" dirty="0" smtClean="0"/>
              <a:t>Added emphasis on protection of student free speech rights</a:t>
            </a:r>
          </a:p>
          <a:p>
            <a:pPr lvl="1"/>
            <a:r>
              <a:rPr lang="en-US" sz="2000" dirty="0" smtClean="0"/>
              <a:t>Use of “gag orders” to prevent students from discussing investigation “likely to deprive the parties of the ability to obtain and present evidence or otherwise to defend their interests and therefore is likely inequitable”</a:t>
            </a:r>
          </a:p>
        </p:txBody>
      </p:sp>
    </p:spTree>
    <p:extLst>
      <p:ext uri="{BB962C8B-B14F-4D97-AF65-F5344CB8AC3E}">
        <p14:creationId xmlns:p14="http://schemas.microsoft.com/office/powerpoint/2010/main" val="21743789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lgn="ctr">
              <a:buNone/>
            </a:pPr>
            <a:r>
              <a:rPr lang="en-US" sz="4400" dirty="0" smtClean="0"/>
              <a:t>QUESTIONS ON TITLE IX?</a:t>
            </a:r>
            <a:endParaRPr lang="en-US" sz="4400" dirty="0"/>
          </a:p>
        </p:txBody>
      </p:sp>
    </p:spTree>
    <p:extLst>
      <p:ext uri="{BB962C8B-B14F-4D97-AF65-F5344CB8AC3E}">
        <p14:creationId xmlns:p14="http://schemas.microsoft.com/office/powerpoint/2010/main" val="15060027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FREE SPEECH ON CAMPUS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70213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r>
              <a:rPr lang="en-US" sz="4000" dirty="0"/>
              <a:t>Constitutional Provisions</a:t>
            </a:r>
          </a:p>
        </p:txBody>
      </p:sp>
      <p:sp>
        <p:nvSpPr>
          <p:cNvPr id="16387" name="Rectangle 3"/>
          <p:cNvSpPr>
            <a:spLocks noGrp="1" noChangeArrowheads="1"/>
          </p:cNvSpPr>
          <p:nvPr>
            <p:ph type="body" idx="1"/>
          </p:nvPr>
        </p:nvSpPr>
        <p:spPr>
          <a:xfrm>
            <a:off x="677334" y="1930401"/>
            <a:ext cx="8596668" cy="4110962"/>
          </a:xfrm>
        </p:spPr>
        <p:txBody>
          <a:bodyPr>
            <a:normAutofit/>
          </a:bodyPr>
          <a:lstStyle/>
          <a:p>
            <a:r>
              <a:rPr lang="en-US" sz="2800" dirty="0" smtClean="0"/>
              <a:t>“Congress </a:t>
            </a:r>
            <a:r>
              <a:rPr lang="en-US" sz="2800" dirty="0"/>
              <a:t>shall make no </a:t>
            </a:r>
            <a:r>
              <a:rPr lang="en-US" sz="2800" dirty="0" smtClean="0"/>
              <a:t>law . </a:t>
            </a:r>
            <a:r>
              <a:rPr lang="en-US" sz="2800" dirty="0"/>
              <a:t>. . </a:t>
            </a:r>
            <a:r>
              <a:rPr lang="en-US" sz="2800" dirty="0" smtClean="0"/>
              <a:t>abridging </a:t>
            </a:r>
            <a:r>
              <a:rPr lang="en-US" sz="2800" dirty="0"/>
              <a:t>the freedom of </a:t>
            </a:r>
            <a:r>
              <a:rPr lang="en-US" sz="2800" dirty="0" smtClean="0"/>
              <a:t>speech</a:t>
            </a:r>
            <a:r>
              <a:rPr lang="en-US" sz="2800" dirty="0"/>
              <a:t>, </a:t>
            </a:r>
            <a:r>
              <a:rPr lang="en-US" sz="2800" dirty="0" smtClean="0"/>
              <a:t>or of </a:t>
            </a:r>
            <a:r>
              <a:rPr lang="en-US" sz="2800" dirty="0"/>
              <a:t>the </a:t>
            </a:r>
            <a:r>
              <a:rPr lang="en-US" sz="2800" dirty="0" smtClean="0"/>
              <a:t>press . </a:t>
            </a:r>
            <a:r>
              <a:rPr lang="en-US" sz="2800" dirty="0"/>
              <a:t>. </a:t>
            </a:r>
            <a:r>
              <a:rPr lang="en-US" sz="2800" dirty="0" smtClean="0"/>
              <a:t>. .”        U.S. Const. amend. </a:t>
            </a:r>
            <a:r>
              <a:rPr lang="en-US" sz="2800" dirty="0"/>
              <a:t>I</a:t>
            </a:r>
            <a:r>
              <a:rPr lang="en-US" sz="2800" dirty="0" smtClean="0"/>
              <a:t>. </a:t>
            </a:r>
            <a:endParaRPr lang="en-US" sz="2800" dirty="0"/>
          </a:p>
          <a:p>
            <a:r>
              <a:rPr lang="en-US" sz="2800" dirty="0" smtClean="0"/>
              <a:t>“Every </a:t>
            </a:r>
            <a:r>
              <a:rPr lang="en-US" sz="2800" dirty="0"/>
              <a:t>person may freely speak, write and publish on all subjects, being responsible for the abuse of that right</a:t>
            </a:r>
            <a:r>
              <a:rPr lang="en-US" sz="2800" dirty="0" smtClean="0"/>
              <a:t>.”</a:t>
            </a:r>
            <a:endParaRPr lang="en-US" sz="2800" dirty="0"/>
          </a:p>
          <a:p>
            <a:pPr>
              <a:buFont typeface="Wingdings" pitchFamily="2" charset="2"/>
              <a:buNone/>
            </a:pPr>
            <a:r>
              <a:rPr lang="en-US" sz="2800" dirty="0"/>
              <a:t>   </a:t>
            </a:r>
            <a:r>
              <a:rPr lang="en-US" sz="2800" dirty="0" smtClean="0"/>
              <a:t>Wash. Const. art. I</a:t>
            </a:r>
            <a:r>
              <a:rPr lang="en-US" sz="2800" dirty="0"/>
              <a:t>, §</a:t>
            </a:r>
            <a:r>
              <a:rPr lang="en-US" sz="2800" dirty="0" smtClean="0"/>
              <a:t> 5.</a:t>
            </a:r>
            <a:endParaRPr lang="en-US" sz="2800" dirty="0"/>
          </a:p>
        </p:txBody>
      </p:sp>
    </p:spTree>
    <p:extLst>
      <p:ext uri="{BB962C8B-B14F-4D97-AF65-F5344CB8AC3E}">
        <p14:creationId xmlns:p14="http://schemas.microsoft.com/office/powerpoint/2010/main" val="504286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a:bodyPr>
          <a:lstStyle/>
          <a:p>
            <a:r>
              <a:rPr lang="en-US" sz="4000" dirty="0"/>
              <a:t>Types of Speech</a:t>
            </a:r>
          </a:p>
        </p:txBody>
      </p:sp>
      <p:sp>
        <p:nvSpPr>
          <p:cNvPr id="18435" name="Rectangle 3"/>
          <p:cNvSpPr>
            <a:spLocks noGrp="1" noChangeArrowheads="1"/>
          </p:cNvSpPr>
          <p:nvPr>
            <p:ph type="body" idx="1"/>
          </p:nvPr>
        </p:nvSpPr>
        <p:spPr/>
        <p:txBody>
          <a:bodyPr>
            <a:normAutofit/>
          </a:bodyPr>
          <a:lstStyle/>
          <a:p>
            <a:r>
              <a:rPr lang="en-US" sz="2800" dirty="0" smtClean="0"/>
              <a:t>Political – Most </a:t>
            </a:r>
            <a:r>
              <a:rPr lang="en-US" sz="2800" dirty="0"/>
              <a:t>rigorous scrutiny</a:t>
            </a:r>
          </a:p>
          <a:p>
            <a:r>
              <a:rPr lang="en-US" sz="2800" dirty="0"/>
              <a:t>Religious – Most rigorous scrutiny</a:t>
            </a:r>
          </a:p>
          <a:p>
            <a:r>
              <a:rPr lang="en-US" sz="2800" dirty="0"/>
              <a:t>Corporate – Government may limit </a:t>
            </a:r>
            <a:r>
              <a:rPr lang="en-US" sz="2800" b="1" dirty="0"/>
              <a:t>corporate speech</a:t>
            </a:r>
            <a:r>
              <a:rPr lang="en-US" sz="2800" dirty="0"/>
              <a:t> to matters materially affecting the corporation's business, property, or assets.</a:t>
            </a:r>
          </a:p>
        </p:txBody>
      </p:sp>
    </p:spTree>
    <p:extLst>
      <p:ext uri="{BB962C8B-B14F-4D97-AF65-F5344CB8AC3E}">
        <p14:creationId xmlns:p14="http://schemas.microsoft.com/office/powerpoint/2010/main" val="231798572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normAutofit/>
          </a:bodyPr>
          <a:lstStyle/>
          <a:p>
            <a:r>
              <a:rPr lang="en-US" sz="4000" dirty="0"/>
              <a:t>Types of Speech </a:t>
            </a:r>
            <a:r>
              <a:rPr lang="en-US" sz="4000" dirty="0" smtClean="0"/>
              <a:t>(Cont.)</a:t>
            </a:r>
            <a:endParaRPr lang="en-US" sz="4000" dirty="0"/>
          </a:p>
        </p:txBody>
      </p:sp>
      <p:sp>
        <p:nvSpPr>
          <p:cNvPr id="26627" name="Rectangle 3"/>
          <p:cNvSpPr>
            <a:spLocks noGrp="1" noChangeArrowheads="1"/>
          </p:cNvSpPr>
          <p:nvPr>
            <p:ph type="body" idx="1"/>
          </p:nvPr>
        </p:nvSpPr>
        <p:spPr/>
        <p:txBody>
          <a:bodyPr/>
          <a:lstStyle/>
          <a:p>
            <a:r>
              <a:rPr lang="en-US" sz="2800" dirty="0"/>
              <a:t>Commercial – Less rigorous scrutiny </a:t>
            </a:r>
          </a:p>
          <a:p>
            <a:r>
              <a:rPr lang="en-US" sz="2800" dirty="0"/>
              <a:t>Commercial speech proposes a commercial transaction related </a:t>
            </a:r>
            <a:r>
              <a:rPr lang="en-US" sz="2800" b="1" dirty="0"/>
              <a:t>solely</a:t>
            </a:r>
            <a:r>
              <a:rPr lang="en-US" sz="2800" dirty="0"/>
              <a:t> to the economic interests of the speaker and audience</a:t>
            </a:r>
          </a:p>
          <a:p>
            <a:r>
              <a:rPr lang="en-US" sz="2800" dirty="0"/>
              <a:t>“Be a patriot, buy American Cars” – Justice William Brennan on the difficulty in categorizing speech</a:t>
            </a:r>
          </a:p>
          <a:p>
            <a:endParaRPr lang="en-US" dirty="0"/>
          </a:p>
        </p:txBody>
      </p:sp>
    </p:spTree>
    <p:extLst>
      <p:ext uri="{BB962C8B-B14F-4D97-AF65-F5344CB8AC3E}">
        <p14:creationId xmlns:p14="http://schemas.microsoft.com/office/powerpoint/2010/main" val="1998909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a:bodyPr>
          <a:lstStyle/>
          <a:p>
            <a:r>
              <a:rPr lang="en-US" sz="4000" dirty="0"/>
              <a:t>Unprotected Speech</a:t>
            </a:r>
          </a:p>
        </p:txBody>
      </p:sp>
      <p:sp>
        <p:nvSpPr>
          <p:cNvPr id="19459" name="Rectangle 3"/>
          <p:cNvSpPr>
            <a:spLocks noGrp="1" noChangeArrowheads="1"/>
          </p:cNvSpPr>
          <p:nvPr>
            <p:ph type="body" idx="1"/>
          </p:nvPr>
        </p:nvSpPr>
        <p:spPr>
          <a:xfrm>
            <a:off x="677334" y="1607127"/>
            <a:ext cx="9533466" cy="4673600"/>
          </a:xfrm>
        </p:spPr>
        <p:txBody>
          <a:bodyPr>
            <a:noAutofit/>
          </a:bodyPr>
          <a:lstStyle/>
          <a:p>
            <a:pPr>
              <a:lnSpc>
                <a:spcPct val="90000"/>
              </a:lnSpc>
            </a:pPr>
            <a:r>
              <a:rPr lang="en-US" sz="2000" dirty="0"/>
              <a:t>Speech that promotes or produces an unlawful </a:t>
            </a:r>
            <a:r>
              <a:rPr lang="en-US" sz="2000" dirty="0" smtClean="0"/>
              <a:t>end</a:t>
            </a:r>
            <a:endParaRPr lang="en-US" sz="2000" dirty="0"/>
          </a:p>
          <a:p>
            <a:pPr>
              <a:lnSpc>
                <a:spcPct val="90000"/>
              </a:lnSpc>
            </a:pPr>
            <a:r>
              <a:rPr lang="en-US" sz="2000" dirty="0"/>
              <a:t>Speech that promotes the imminent prospect of actual violence or harm</a:t>
            </a:r>
          </a:p>
          <a:p>
            <a:pPr>
              <a:lnSpc>
                <a:spcPct val="90000"/>
              </a:lnSpc>
            </a:pPr>
            <a:r>
              <a:rPr lang="en-US" sz="2000" dirty="0"/>
              <a:t>Fighting words (direct tendency to cause acts of violence by the person to whom the speech is directed)</a:t>
            </a:r>
          </a:p>
          <a:p>
            <a:pPr>
              <a:lnSpc>
                <a:spcPct val="90000"/>
              </a:lnSpc>
            </a:pPr>
            <a:r>
              <a:rPr lang="en-US" sz="2000" dirty="0"/>
              <a:t>Terrorist threats</a:t>
            </a:r>
          </a:p>
          <a:p>
            <a:pPr>
              <a:lnSpc>
                <a:spcPct val="90000"/>
              </a:lnSpc>
            </a:pPr>
            <a:r>
              <a:rPr lang="en-US" sz="2000" dirty="0"/>
              <a:t>Must show speech is likely to produce a clear and present danger of a serious substantive evil that rises far above public inconvenience, annoyance, or unrest</a:t>
            </a:r>
          </a:p>
          <a:p>
            <a:pPr>
              <a:lnSpc>
                <a:spcPct val="90000"/>
              </a:lnSpc>
            </a:pPr>
            <a:r>
              <a:rPr lang="en-US" sz="2000" dirty="0"/>
              <a:t>Defamation</a:t>
            </a:r>
          </a:p>
          <a:p>
            <a:pPr>
              <a:lnSpc>
                <a:spcPct val="90000"/>
              </a:lnSpc>
            </a:pPr>
            <a:r>
              <a:rPr lang="en-US" sz="2000" dirty="0"/>
              <a:t>Obscenity, false advertising</a:t>
            </a:r>
          </a:p>
          <a:p>
            <a:pPr>
              <a:lnSpc>
                <a:spcPct val="90000"/>
              </a:lnSpc>
            </a:pPr>
            <a:r>
              <a:rPr lang="en-US" sz="2000" dirty="0"/>
              <a:t>Speech that could result in a material and substantial disruption to the educational environment</a:t>
            </a:r>
          </a:p>
        </p:txBody>
      </p:sp>
    </p:spTree>
    <p:extLst>
      <p:ext uri="{BB962C8B-B14F-4D97-AF65-F5344CB8AC3E}">
        <p14:creationId xmlns:p14="http://schemas.microsoft.com/office/powerpoint/2010/main" val="31141529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a:bodyPr>
          <a:lstStyle/>
          <a:p>
            <a:r>
              <a:rPr lang="en-US" sz="4000" dirty="0" smtClean="0"/>
              <a:t>School-Sponsored </a:t>
            </a:r>
            <a:r>
              <a:rPr lang="en-US" sz="4000" dirty="0"/>
              <a:t>S</a:t>
            </a:r>
            <a:r>
              <a:rPr lang="en-US" sz="4000" dirty="0" smtClean="0"/>
              <a:t>peech</a:t>
            </a:r>
            <a:endParaRPr lang="en-US" sz="4000" dirty="0"/>
          </a:p>
        </p:txBody>
      </p:sp>
      <p:sp>
        <p:nvSpPr>
          <p:cNvPr id="27651" name="Rectangle 3"/>
          <p:cNvSpPr>
            <a:spLocks noGrp="1" noChangeArrowheads="1"/>
          </p:cNvSpPr>
          <p:nvPr>
            <p:ph type="body" idx="1"/>
          </p:nvPr>
        </p:nvSpPr>
        <p:spPr/>
        <p:txBody>
          <a:bodyPr>
            <a:normAutofit/>
          </a:bodyPr>
          <a:lstStyle/>
          <a:p>
            <a:r>
              <a:rPr lang="en-US" sz="2800" dirty="0"/>
              <a:t>Speech that bears the mark or imprimatur of the College is the College’s speech</a:t>
            </a:r>
          </a:p>
          <a:p>
            <a:r>
              <a:rPr lang="en-US" sz="2800" dirty="0"/>
              <a:t>Messages in college publications</a:t>
            </a:r>
          </a:p>
          <a:p>
            <a:r>
              <a:rPr lang="en-US" sz="2800" dirty="0"/>
              <a:t>High school bulletin board</a:t>
            </a:r>
          </a:p>
          <a:p>
            <a:r>
              <a:rPr lang="en-US" sz="2800" dirty="0"/>
              <a:t>Public television or radio</a:t>
            </a:r>
          </a:p>
          <a:p>
            <a:r>
              <a:rPr lang="en-US" sz="2800" dirty="0" smtClean="0"/>
              <a:t>University-issued </a:t>
            </a:r>
            <a:r>
              <a:rPr lang="en-US" sz="2800" dirty="0"/>
              <a:t>transcripts</a:t>
            </a:r>
          </a:p>
          <a:p>
            <a:r>
              <a:rPr lang="en-US" sz="2800" dirty="0"/>
              <a:t>Approval of theses and dissertations</a:t>
            </a:r>
          </a:p>
        </p:txBody>
      </p:sp>
    </p:spTree>
    <p:extLst>
      <p:ext uri="{BB962C8B-B14F-4D97-AF65-F5344CB8AC3E}">
        <p14:creationId xmlns:p14="http://schemas.microsoft.com/office/powerpoint/2010/main" val="4075142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normAutofit/>
          </a:bodyPr>
          <a:lstStyle/>
          <a:p>
            <a:r>
              <a:rPr lang="en-US" sz="4000" dirty="0"/>
              <a:t>Forum Analysis</a:t>
            </a:r>
          </a:p>
        </p:txBody>
      </p:sp>
      <p:sp>
        <p:nvSpPr>
          <p:cNvPr id="20483" name="Rectangle 3"/>
          <p:cNvSpPr>
            <a:spLocks noGrp="1" noChangeArrowheads="1"/>
          </p:cNvSpPr>
          <p:nvPr>
            <p:ph type="body" idx="1"/>
          </p:nvPr>
        </p:nvSpPr>
        <p:spPr/>
        <p:txBody>
          <a:bodyPr>
            <a:normAutofit/>
          </a:bodyPr>
          <a:lstStyle/>
          <a:p>
            <a:r>
              <a:rPr lang="en-US" sz="2800" dirty="0"/>
              <a:t>Traditional Open Public Forum</a:t>
            </a:r>
          </a:p>
          <a:p>
            <a:r>
              <a:rPr lang="en-US" sz="2800" dirty="0"/>
              <a:t>Designated Public Forums</a:t>
            </a:r>
          </a:p>
          <a:p>
            <a:r>
              <a:rPr lang="en-US" sz="2800" dirty="0"/>
              <a:t>1. Non-limited or designated open forum</a:t>
            </a:r>
          </a:p>
          <a:p>
            <a:r>
              <a:rPr lang="en-US" sz="2800" dirty="0"/>
              <a:t>2. Limited designated forum</a:t>
            </a:r>
          </a:p>
          <a:p>
            <a:r>
              <a:rPr lang="en-US" sz="2800" dirty="0"/>
              <a:t>Non-public Forums (closed forums)</a:t>
            </a:r>
          </a:p>
        </p:txBody>
      </p:sp>
    </p:spTree>
    <p:extLst>
      <p:ext uri="{BB962C8B-B14F-4D97-AF65-F5344CB8AC3E}">
        <p14:creationId xmlns:p14="http://schemas.microsoft.com/office/powerpoint/2010/main" val="38696744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normAutofit/>
          </a:bodyPr>
          <a:lstStyle/>
          <a:p>
            <a:r>
              <a:rPr lang="en-US" sz="4000" dirty="0"/>
              <a:t>Open Public Forums</a:t>
            </a:r>
          </a:p>
        </p:txBody>
      </p:sp>
      <p:sp>
        <p:nvSpPr>
          <p:cNvPr id="21507" name="Rectangle 3"/>
          <p:cNvSpPr>
            <a:spLocks noGrp="1" noChangeArrowheads="1"/>
          </p:cNvSpPr>
          <p:nvPr>
            <p:ph type="body" idx="1"/>
          </p:nvPr>
        </p:nvSpPr>
        <p:spPr/>
        <p:txBody>
          <a:bodyPr>
            <a:normAutofit/>
          </a:bodyPr>
          <a:lstStyle/>
          <a:p>
            <a:r>
              <a:rPr lang="en-US" sz="2800" dirty="0"/>
              <a:t>Restrictions based on time, place, or manner</a:t>
            </a:r>
          </a:p>
          <a:p>
            <a:r>
              <a:rPr lang="en-US" sz="2800" dirty="0"/>
              <a:t>Must be </a:t>
            </a:r>
            <a:r>
              <a:rPr lang="en-US" sz="2800" b="1" dirty="0" smtClean="0"/>
              <a:t>content and viewpoint neutral</a:t>
            </a:r>
            <a:endParaRPr lang="en-US" sz="2800" b="1" dirty="0"/>
          </a:p>
          <a:p>
            <a:r>
              <a:rPr lang="en-US" sz="2800" b="1" dirty="0"/>
              <a:t>Narrowly tailored</a:t>
            </a:r>
          </a:p>
          <a:p>
            <a:r>
              <a:rPr lang="en-US" sz="2800" dirty="0"/>
              <a:t>Must serve a </a:t>
            </a:r>
            <a:r>
              <a:rPr lang="en-US" sz="2800" b="1" dirty="0"/>
              <a:t>compelling</a:t>
            </a:r>
            <a:r>
              <a:rPr lang="en-US" sz="2800" dirty="0"/>
              <a:t> government interest </a:t>
            </a:r>
            <a:r>
              <a:rPr lang="en-US" sz="2800" dirty="0" smtClean="0"/>
              <a:t>Wash</a:t>
            </a:r>
            <a:r>
              <a:rPr lang="en-US" sz="2800" dirty="0"/>
              <a:t>. Const. art. I, § 5</a:t>
            </a:r>
          </a:p>
          <a:p>
            <a:r>
              <a:rPr lang="en-US" sz="2800" dirty="0"/>
              <a:t>Must leave open ample alternative channels</a:t>
            </a:r>
          </a:p>
        </p:txBody>
      </p:sp>
    </p:spTree>
    <p:extLst>
      <p:ext uri="{BB962C8B-B14F-4D97-AF65-F5344CB8AC3E}">
        <p14:creationId xmlns:p14="http://schemas.microsoft.com/office/powerpoint/2010/main" val="30637572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a:xfrm>
            <a:off x="429768" y="1609344"/>
            <a:ext cx="9253728" cy="4956048"/>
          </a:xfrm>
        </p:spPr>
        <p:txBody>
          <a:bodyPr>
            <a:normAutofit/>
          </a:bodyPr>
          <a:lstStyle/>
          <a:p>
            <a:pPr marL="0" indent="0">
              <a:buNone/>
            </a:pPr>
            <a:r>
              <a:rPr lang="en-US" sz="3200" dirty="0" smtClean="0"/>
              <a:t>September 22, 2017 Dear Colleague Letter</a:t>
            </a:r>
          </a:p>
          <a:p>
            <a:pPr lvl="1"/>
            <a:r>
              <a:rPr lang="en-US" sz="3200" dirty="0" smtClean="0"/>
              <a:t>Rescinds April 4, 2011 DCL</a:t>
            </a:r>
          </a:p>
          <a:p>
            <a:pPr lvl="1"/>
            <a:r>
              <a:rPr lang="en-US" sz="3200" dirty="0" smtClean="0"/>
              <a:t>Rescinds April 29, 2014 Q&amp;A on Title IX and Sexual Violence</a:t>
            </a:r>
          </a:p>
          <a:p>
            <a:pPr lvl="1"/>
            <a:r>
              <a:rPr lang="en-US" sz="3200" dirty="0" smtClean="0"/>
              <a:t>Announces formal rulemaking on Sexual Violence issues</a:t>
            </a:r>
          </a:p>
          <a:p>
            <a:pPr lvl="1"/>
            <a:r>
              <a:rPr lang="en-US" sz="3200" dirty="0" smtClean="0"/>
              <a:t>Promulgation of new rules will take approximately 1 year</a:t>
            </a:r>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11627726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a:bodyPr>
          <a:lstStyle/>
          <a:p>
            <a:r>
              <a:rPr lang="en-US" sz="4000" dirty="0"/>
              <a:t>Designated Limited Forums</a:t>
            </a:r>
          </a:p>
        </p:txBody>
      </p:sp>
      <p:sp>
        <p:nvSpPr>
          <p:cNvPr id="22531" name="Rectangle 3"/>
          <p:cNvSpPr>
            <a:spLocks noGrp="1" noChangeArrowheads="1"/>
          </p:cNvSpPr>
          <p:nvPr>
            <p:ph type="body" idx="1"/>
          </p:nvPr>
        </p:nvSpPr>
        <p:spPr/>
        <p:txBody>
          <a:bodyPr>
            <a:normAutofit/>
          </a:bodyPr>
          <a:lstStyle/>
          <a:p>
            <a:r>
              <a:rPr lang="en-US" sz="2800" dirty="0"/>
              <a:t>A limited public forum is a subset of a designated public forum where the government opens a </a:t>
            </a:r>
            <a:r>
              <a:rPr lang="en-US" sz="2800" dirty="0" smtClean="0"/>
              <a:t>  non-public </a:t>
            </a:r>
            <a:r>
              <a:rPr lang="en-US" sz="2800" dirty="0"/>
              <a:t>forum but limits the expressive activity to certain kinds of speakers or to the discussion of certain subjects.</a:t>
            </a:r>
          </a:p>
        </p:txBody>
      </p:sp>
    </p:spTree>
    <p:extLst>
      <p:ext uri="{BB962C8B-B14F-4D97-AF65-F5344CB8AC3E}">
        <p14:creationId xmlns:p14="http://schemas.microsoft.com/office/powerpoint/2010/main" val="3058172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rmAutofit/>
          </a:bodyPr>
          <a:lstStyle/>
          <a:p>
            <a:r>
              <a:rPr lang="en-US" sz="4000" dirty="0"/>
              <a:t>Designated Limited Forums</a:t>
            </a:r>
          </a:p>
        </p:txBody>
      </p:sp>
      <p:sp>
        <p:nvSpPr>
          <p:cNvPr id="23555" name="Rectangle 3"/>
          <p:cNvSpPr>
            <a:spLocks noGrp="1" noChangeArrowheads="1"/>
          </p:cNvSpPr>
          <p:nvPr>
            <p:ph type="body" idx="1"/>
          </p:nvPr>
        </p:nvSpPr>
        <p:spPr/>
        <p:txBody>
          <a:bodyPr/>
          <a:lstStyle/>
          <a:p>
            <a:r>
              <a:rPr lang="en-US" sz="2800" dirty="0"/>
              <a:t>Restrictions based on time, place, and manner</a:t>
            </a:r>
          </a:p>
          <a:p>
            <a:r>
              <a:rPr lang="en-US" sz="2800" b="1" dirty="0"/>
              <a:t>Viewpoint neutral</a:t>
            </a:r>
          </a:p>
          <a:p>
            <a:r>
              <a:rPr lang="en-US" sz="2800" dirty="0"/>
              <a:t>Must be </a:t>
            </a:r>
            <a:r>
              <a:rPr lang="en-US" sz="2800" b="1" dirty="0"/>
              <a:t>reasonable</a:t>
            </a:r>
            <a:r>
              <a:rPr lang="en-US" sz="2800" dirty="0"/>
              <a:t> in light of the purpose of the forum and all the surrounding circumstances</a:t>
            </a:r>
          </a:p>
          <a:p>
            <a:pPr>
              <a:buFont typeface="Wingdings" pitchFamily="2" charset="2"/>
              <a:buNone/>
            </a:pPr>
            <a:endParaRPr lang="en-US" dirty="0"/>
          </a:p>
        </p:txBody>
      </p:sp>
    </p:spTree>
    <p:extLst>
      <p:ext uri="{BB962C8B-B14F-4D97-AF65-F5344CB8AC3E}">
        <p14:creationId xmlns:p14="http://schemas.microsoft.com/office/powerpoint/2010/main" val="41450591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sz="4000" dirty="0" smtClean="0"/>
              <a:t>Non-Public </a:t>
            </a:r>
            <a:r>
              <a:rPr lang="en-US" sz="4000" dirty="0"/>
              <a:t>Forums</a:t>
            </a:r>
          </a:p>
        </p:txBody>
      </p:sp>
      <p:sp>
        <p:nvSpPr>
          <p:cNvPr id="24579" name="Rectangle 3"/>
          <p:cNvSpPr>
            <a:spLocks noGrp="1" noChangeArrowheads="1"/>
          </p:cNvSpPr>
          <p:nvPr>
            <p:ph type="body" idx="1"/>
          </p:nvPr>
        </p:nvSpPr>
        <p:spPr/>
        <p:txBody>
          <a:bodyPr>
            <a:normAutofit/>
          </a:bodyPr>
          <a:lstStyle/>
          <a:p>
            <a:pPr>
              <a:lnSpc>
                <a:spcPct val="90000"/>
              </a:lnSpc>
            </a:pPr>
            <a:r>
              <a:rPr lang="en-US" sz="2800" dirty="0"/>
              <a:t>One that has not traditionally been open to the public, where opening it would somehow interfere with the objective use and purpose to which the property has been dedicated</a:t>
            </a:r>
          </a:p>
          <a:p>
            <a:pPr>
              <a:lnSpc>
                <a:spcPct val="90000"/>
              </a:lnSpc>
            </a:pPr>
            <a:r>
              <a:rPr lang="en-US" sz="2800" dirty="0"/>
              <a:t>Restrictions on speech upheld if viewpoint neutral and reasonable in light of the purpose of the forum and all surrounding circumstances</a:t>
            </a:r>
          </a:p>
        </p:txBody>
      </p:sp>
    </p:spTree>
    <p:extLst>
      <p:ext uri="{BB962C8B-B14F-4D97-AF65-F5344CB8AC3E}">
        <p14:creationId xmlns:p14="http://schemas.microsoft.com/office/powerpoint/2010/main" val="20991905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a:bodyPr>
          <a:lstStyle/>
          <a:p>
            <a:r>
              <a:rPr lang="en-US" sz="4000" dirty="0"/>
              <a:t>College </a:t>
            </a:r>
            <a:r>
              <a:rPr lang="en-US" sz="4000" dirty="0" smtClean="0"/>
              <a:t>Forums</a:t>
            </a:r>
            <a:br>
              <a:rPr lang="en-US" sz="4000" dirty="0" smtClean="0"/>
            </a:br>
            <a:endParaRPr lang="en-US" sz="4000" dirty="0"/>
          </a:p>
        </p:txBody>
      </p:sp>
      <p:sp>
        <p:nvSpPr>
          <p:cNvPr id="25603" name="Rectangle 3"/>
          <p:cNvSpPr>
            <a:spLocks noGrp="1" noChangeArrowheads="1"/>
          </p:cNvSpPr>
          <p:nvPr>
            <p:ph type="body" idx="1"/>
          </p:nvPr>
        </p:nvSpPr>
        <p:spPr>
          <a:xfrm>
            <a:off x="677334" y="1930400"/>
            <a:ext cx="8596668" cy="4110963"/>
          </a:xfrm>
        </p:spPr>
        <p:txBody>
          <a:bodyPr>
            <a:normAutofit/>
          </a:bodyPr>
          <a:lstStyle/>
          <a:p>
            <a:pPr marL="0" indent="0">
              <a:buNone/>
            </a:pPr>
            <a:r>
              <a:rPr lang="en-US" sz="2800" dirty="0" smtClean="0"/>
              <a:t>Variety of Forums</a:t>
            </a:r>
          </a:p>
          <a:p>
            <a:pPr lvl="1"/>
            <a:r>
              <a:rPr lang="en-US" sz="2600" dirty="0" smtClean="0"/>
              <a:t>Classrooms</a:t>
            </a:r>
            <a:endParaRPr lang="en-US" sz="2600" dirty="0"/>
          </a:p>
          <a:p>
            <a:pPr lvl="1"/>
            <a:r>
              <a:rPr lang="en-US" sz="2600" dirty="0"/>
              <a:t>Private offices</a:t>
            </a:r>
          </a:p>
          <a:p>
            <a:pPr lvl="1"/>
            <a:r>
              <a:rPr lang="en-US" sz="2600" dirty="0"/>
              <a:t>Concert halls and auditoriums</a:t>
            </a:r>
          </a:p>
          <a:p>
            <a:pPr lvl="1"/>
            <a:r>
              <a:rPr lang="en-US" sz="2600" dirty="0"/>
              <a:t>Open spaces</a:t>
            </a:r>
          </a:p>
          <a:p>
            <a:pPr lvl="1"/>
            <a:r>
              <a:rPr lang="en-US" sz="2600" dirty="0"/>
              <a:t>Bulletin b</a:t>
            </a:r>
            <a:r>
              <a:rPr lang="en-US" sz="2600" dirty="0" smtClean="0"/>
              <a:t>oards </a:t>
            </a:r>
            <a:r>
              <a:rPr lang="en-US" sz="2600" dirty="0"/>
              <a:t>and </a:t>
            </a:r>
            <a:r>
              <a:rPr lang="en-US" sz="2600" dirty="0" smtClean="0"/>
              <a:t>kiosks</a:t>
            </a:r>
            <a:endParaRPr lang="en-US" sz="2600" dirty="0"/>
          </a:p>
          <a:p>
            <a:pPr lvl="1"/>
            <a:r>
              <a:rPr lang="en-US" sz="2600" dirty="0"/>
              <a:t>College lawns, streets, and sidewalks</a:t>
            </a:r>
          </a:p>
          <a:p>
            <a:endParaRPr lang="en-US" sz="2800" dirty="0"/>
          </a:p>
        </p:txBody>
      </p:sp>
    </p:spTree>
    <p:extLst>
      <p:ext uri="{BB962C8B-B14F-4D97-AF65-F5344CB8AC3E}">
        <p14:creationId xmlns:p14="http://schemas.microsoft.com/office/powerpoint/2010/main" val="10531908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sz="4000" dirty="0"/>
              <a:t>College </a:t>
            </a:r>
            <a:r>
              <a:rPr lang="en-US" sz="4000" dirty="0" smtClean="0"/>
              <a:t>Forums (Cont.)</a:t>
            </a:r>
            <a:endParaRPr lang="en-US" sz="4000" dirty="0"/>
          </a:p>
        </p:txBody>
      </p:sp>
      <p:sp>
        <p:nvSpPr>
          <p:cNvPr id="28675" name="Rectangle 3"/>
          <p:cNvSpPr>
            <a:spLocks noGrp="1" noChangeArrowheads="1"/>
          </p:cNvSpPr>
          <p:nvPr>
            <p:ph type="body" idx="1"/>
          </p:nvPr>
        </p:nvSpPr>
        <p:spPr/>
        <p:txBody>
          <a:bodyPr/>
          <a:lstStyle/>
          <a:p>
            <a:r>
              <a:rPr lang="en-US" sz="2800" dirty="0"/>
              <a:t>Email </a:t>
            </a:r>
            <a:r>
              <a:rPr lang="en-US" sz="2800" dirty="0" smtClean="0"/>
              <a:t>system and social media</a:t>
            </a:r>
            <a:endParaRPr lang="en-US" sz="2800" dirty="0"/>
          </a:p>
          <a:p>
            <a:r>
              <a:rPr lang="en-US" sz="2800" dirty="0"/>
              <a:t>Yearbooks</a:t>
            </a:r>
          </a:p>
          <a:p>
            <a:r>
              <a:rPr lang="en-US" sz="2800" dirty="0"/>
              <a:t>Alumni magazines</a:t>
            </a:r>
          </a:p>
          <a:p>
            <a:r>
              <a:rPr lang="en-US" sz="2800" dirty="0"/>
              <a:t>Stage productions</a:t>
            </a:r>
          </a:p>
          <a:p>
            <a:pPr>
              <a:buFont typeface="Wingdings" pitchFamily="2" charset="2"/>
              <a:buNone/>
            </a:pPr>
            <a:endParaRPr lang="en-US" dirty="0"/>
          </a:p>
        </p:txBody>
      </p:sp>
    </p:spTree>
    <p:extLst>
      <p:ext uri="{BB962C8B-B14F-4D97-AF65-F5344CB8AC3E}">
        <p14:creationId xmlns:p14="http://schemas.microsoft.com/office/powerpoint/2010/main" val="27090596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normAutofit/>
          </a:bodyPr>
          <a:lstStyle/>
          <a:p>
            <a:r>
              <a:rPr lang="en-US" sz="4000" dirty="0"/>
              <a:t>Reasons for Restricting Speech</a:t>
            </a:r>
          </a:p>
        </p:txBody>
      </p:sp>
      <p:sp>
        <p:nvSpPr>
          <p:cNvPr id="29699" name="Rectangle 3"/>
          <p:cNvSpPr>
            <a:spLocks noGrp="1" noChangeArrowheads="1"/>
          </p:cNvSpPr>
          <p:nvPr>
            <p:ph type="body" idx="1"/>
          </p:nvPr>
        </p:nvSpPr>
        <p:spPr/>
        <p:txBody>
          <a:bodyPr>
            <a:normAutofit/>
          </a:bodyPr>
          <a:lstStyle/>
          <a:p>
            <a:r>
              <a:rPr lang="en-US" sz="2800" dirty="0"/>
              <a:t>Controlling the curriculum</a:t>
            </a:r>
          </a:p>
          <a:p>
            <a:r>
              <a:rPr lang="en-US" sz="2800" dirty="0"/>
              <a:t>Ensuring safety, security, and order</a:t>
            </a:r>
          </a:p>
          <a:p>
            <a:r>
              <a:rPr lang="en-US" sz="2800" dirty="0"/>
              <a:t>Preserving architectural aesthetics</a:t>
            </a:r>
          </a:p>
          <a:p>
            <a:r>
              <a:rPr lang="en-US" sz="2800" dirty="0"/>
              <a:t>Limiting volume of commercial solicitations</a:t>
            </a:r>
          </a:p>
          <a:p>
            <a:r>
              <a:rPr lang="en-US" sz="2800" dirty="0"/>
              <a:t>Protecting the educational experience of students in furtherance of the College’s mission</a:t>
            </a:r>
          </a:p>
        </p:txBody>
      </p:sp>
    </p:spTree>
    <p:extLst>
      <p:ext uri="{BB962C8B-B14F-4D97-AF65-F5344CB8AC3E}">
        <p14:creationId xmlns:p14="http://schemas.microsoft.com/office/powerpoint/2010/main" val="39832981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a:bodyPr>
          <a:lstStyle/>
          <a:p>
            <a:r>
              <a:rPr lang="en-US" sz="4000" dirty="0"/>
              <a:t>How to </a:t>
            </a:r>
            <a:r>
              <a:rPr lang="en-US" sz="4000" dirty="0" smtClean="0"/>
              <a:t>Designate </a:t>
            </a:r>
            <a:r>
              <a:rPr lang="en-US" sz="4000" dirty="0"/>
              <a:t>a </a:t>
            </a:r>
            <a:r>
              <a:rPr lang="en-US" sz="4000" dirty="0" smtClean="0"/>
              <a:t>Forum</a:t>
            </a:r>
            <a:endParaRPr lang="en-US" sz="4000" dirty="0"/>
          </a:p>
        </p:txBody>
      </p:sp>
      <p:sp>
        <p:nvSpPr>
          <p:cNvPr id="30723" name="Rectangle 3"/>
          <p:cNvSpPr>
            <a:spLocks noGrp="1" noChangeArrowheads="1"/>
          </p:cNvSpPr>
          <p:nvPr>
            <p:ph type="body" idx="1"/>
          </p:nvPr>
        </p:nvSpPr>
        <p:spPr/>
        <p:txBody>
          <a:bodyPr>
            <a:normAutofit/>
          </a:bodyPr>
          <a:lstStyle/>
          <a:p>
            <a:r>
              <a:rPr lang="en-US" sz="2800" dirty="0"/>
              <a:t>Written use </a:t>
            </a:r>
            <a:r>
              <a:rPr lang="en-US" sz="2800" dirty="0" smtClean="0"/>
              <a:t>policies and rules</a:t>
            </a:r>
            <a:endParaRPr lang="en-US" sz="2800" dirty="0"/>
          </a:p>
          <a:p>
            <a:r>
              <a:rPr lang="en-US" sz="2800" dirty="0"/>
              <a:t>Stated purpose of the use policy</a:t>
            </a:r>
          </a:p>
          <a:p>
            <a:r>
              <a:rPr lang="en-US" sz="2800" dirty="0"/>
              <a:t>The actual purpose of the use policy</a:t>
            </a:r>
          </a:p>
          <a:p>
            <a:r>
              <a:rPr lang="en-US" sz="2800" dirty="0"/>
              <a:t>Past uses of the forum</a:t>
            </a:r>
          </a:p>
          <a:p>
            <a:r>
              <a:rPr lang="en-US" sz="2800" dirty="0"/>
              <a:t>Consistent enforcement of the policy</a:t>
            </a:r>
          </a:p>
          <a:p>
            <a:r>
              <a:rPr lang="en-US" sz="2800" dirty="0"/>
              <a:t>Whether an administrator exercises unbridled discretion in deviating from the policy</a:t>
            </a:r>
          </a:p>
        </p:txBody>
      </p:sp>
    </p:spTree>
    <p:extLst>
      <p:ext uri="{BB962C8B-B14F-4D97-AF65-F5344CB8AC3E}">
        <p14:creationId xmlns:p14="http://schemas.microsoft.com/office/powerpoint/2010/main" val="21639783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sz="4000" dirty="0"/>
              <a:t>Prior Restraint</a:t>
            </a:r>
            <a:br>
              <a:rPr lang="en-US" sz="4000" dirty="0"/>
            </a:br>
            <a:r>
              <a:rPr lang="en-US" sz="4000" dirty="0"/>
              <a:t>Presumed Unconstitutional</a:t>
            </a:r>
          </a:p>
        </p:txBody>
      </p:sp>
      <p:sp>
        <p:nvSpPr>
          <p:cNvPr id="33795" name="Rectangle 3"/>
          <p:cNvSpPr>
            <a:spLocks noGrp="1" noChangeArrowheads="1"/>
          </p:cNvSpPr>
          <p:nvPr>
            <p:ph type="body" idx="1"/>
          </p:nvPr>
        </p:nvSpPr>
        <p:spPr/>
        <p:txBody>
          <a:bodyPr>
            <a:normAutofit/>
          </a:bodyPr>
          <a:lstStyle/>
          <a:p>
            <a:r>
              <a:rPr lang="en-US" sz="2800" dirty="0"/>
              <a:t>Discretion to deny permits</a:t>
            </a:r>
          </a:p>
          <a:p>
            <a:r>
              <a:rPr lang="en-US" sz="2800" dirty="0"/>
              <a:t>Withholding funds</a:t>
            </a:r>
          </a:p>
          <a:p>
            <a:r>
              <a:rPr lang="en-US" sz="2800" dirty="0"/>
              <a:t>Censorship or seizure</a:t>
            </a:r>
          </a:p>
          <a:p>
            <a:r>
              <a:rPr lang="en-US" sz="2800" dirty="0"/>
              <a:t>Charging a fee for access to a public forum</a:t>
            </a:r>
          </a:p>
          <a:p>
            <a:r>
              <a:rPr lang="en-US" sz="2800" dirty="0" smtClean="0"/>
              <a:t>Blockades</a:t>
            </a:r>
          </a:p>
          <a:p>
            <a:r>
              <a:rPr lang="en-US" sz="2800" dirty="0" smtClean="0"/>
              <a:t>Per se unconstitutional under article I, section 7 of the Washington Constitution.</a:t>
            </a:r>
            <a:endParaRPr lang="en-US" sz="2800" dirty="0"/>
          </a:p>
        </p:txBody>
      </p:sp>
    </p:spTree>
    <p:extLst>
      <p:ext uri="{BB962C8B-B14F-4D97-AF65-F5344CB8AC3E}">
        <p14:creationId xmlns:p14="http://schemas.microsoft.com/office/powerpoint/2010/main" val="20352596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normAutofit/>
          </a:bodyPr>
          <a:lstStyle/>
          <a:p>
            <a:r>
              <a:rPr lang="en-US" sz="4000" dirty="0"/>
              <a:t>Students and </a:t>
            </a:r>
            <a:r>
              <a:rPr lang="en-US" sz="4000" dirty="0" smtClean="0"/>
              <a:t>Non-Students</a:t>
            </a:r>
            <a:endParaRPr lang="en-US" sz="4000" dirty="0"/>
          </a:p>
        </p:txBody>
      </p:sp>
      <p:sp>
        <p:nvSpPr>
          <p:cNvPr id="31747" name="Rectangle 3"/>
          <p:cNvSpPr>
            <a:spLocks noGrp="1" noChangeArrowheads="1"/>
          </p:cNvSpPr>
          <p:nvPr>
            <p:ph type="body" idx="1"/>
          </p:nvPr>
        </p:nvSpPr>
        <p:spPr/>
        <p:txBody>
          <a:bodyPr/>
          <a:lstStyle/>
          <a:p>
            <a:pPr>
              <a:lnSpc>
                <a:spcPct val="90000"/>
              </a:lnSpc>
            </a:pPr>
            <a:r>
              <a:rPr lang="en-US" sz="2400" dirty="0"/>
              <a:t>“A university differs in significant respects from public forums such as streets or parks or even municipal theaters. A university's mission is education, and decisions of this Court have never denied a university's authority to impose reasonable regulations compatible with that mission upon the use of its campus and facilities. </a:t>
            </a:r>
            <a:r>
              <a:rPr lang="en-US" sz="2400" b="1" dirty="0"/>
              <a:t>We have not held, for example, that a campus must make all of its facilities equally available to students and nonstudents alike, or that a university must grant free access to all of its grounds or buildings.” </a:t>
            </a:r>
            <a:r>
              <a:rPr lang="en-US" sz="2400" b="1" dirty="0" smtClean="0"/>
              <a:t>             </a:t>
            </a:r>
            <a:r>
              <a:rPr lang="en-US" sz="2400" i="1" dirty="0" err="1" smtClean="0"/>
              <a:t>Widmar</a:t>
            </a:r>
            <a:r>
              <a:rPr lang="en-US" sz="2400" i="1" dirty="0" smtClean="0"/>
              <a:t> </a:t>
            </a:r>
            <a:r>
              <a:rPr lang="en-US" sz="2400" i="1" dirty="0"/>
              <a:t>v. Vincent</a:t>
            </a:r>
            <a:r>
              <a:rPr lang="en-US" sz="2400" dirty="0"/>
              <a:t>, 454 U.S. 263, 267 n. 5 (1981).</a:t>
            </a:r>
            <a:endParaRPr lang="en-US" sz="2400" b="1" dirty="0"/>
          </a:p>
          <a:p>
            <a:pPr>
              <a:lnSpc>
                <a:spcPct val="90000"/>
              </a:lnSpc>
            </a:pPr>
            <a:endParaRPr lang="en-US" sz="2400" dirty="0"/>
          </a:p>
        </p:txBody>
      </p:sp>
    </p:spTree>
    <p:extLst>
      <p:ext uri="{BB962C8B-B14F-4D97-AF65-F5344CB8AC3E}">
        <p14:creationId xmlns:p14="http://schemas.microsoft.com/office/powerpoint/2010/main" val="36605273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a:bodyPr>
          <a:lstStyle/>
          <a:p>
            <a:r>
              <a:rPr lang="en-US" sz="4000" dirty="0"/>
              <a:t>Types of Campus Forums</a:t>
            </a:r>
          </a:p>
        </p:txBody>
      </p:sp>
      <p:sp>
        <p:nvSpPr>
          <p:cNvPr id="34819" name="Rectangle 3"/>
          <p:cNvSpPr>
            <a:spLocks noGrp="1" noChangeArrowheads="1"/>
          </p:cNvSpPr>
          <p:nvPr>
            <p:ph type="body" idx="1"/>
          </p:nvPr>
        </p:nvSpPr>
        <p:spPr>
          <a:xfrm>
            <a:off x="677334" y="1828800"/>
            <a:ext cx="8596668" cy="4821381"/>
          </a:xfrm>
        </p:spPr>
        <p:txBody>
          <a:bodyPr>
            <a:normAutofit fontScale="92500" lnSpcReduction="10000"/>
          </a:bodyPr>
          <a:lstStyle/>
          <a:p>
            <a:pPr>
              <a:lnSpc>
                <a:spcPct val="120000"/>
              </a:lnSpc>
              <a:spcBef>
                <a:spcPts val="0"/>
              </a:spcBef>
            </a:pPr>
            <a:r>
              <a:rPr lang="en-US" sz="2200" dirty="0" smtClean="0"/>
              <a:t>Public Streets and sidewalks that abut College property are traditional public fora. </a:t>
            </a:r>
          </a:p>
          <a:p>
            <a:pPr marL="438912" indent="0">
              <a:lnSpc>
                <a:spcPct val="120000"/>
              </a:lnSpc>
              <a:spcBef>
                <a:spcPts val="0"/>
              </a:spcBef>
              <a:buFont typeface="Wingdings" pitchFamily="2" charset="2"/>
              <a:buNone/>
            </a:pPr>
            <a:r>
              <a:rPr lang="en-US" sz="1900" dirty="0" smtClean="0"/>
              <a:t>    </a:t>
            </a:r>
            <a:r>
              <a:rPr lang="en-US" sz="1700" i="1" dirty="0" smtClean="0"/>
              <a:t>Brister v. Faulkner</a:t>
            </a:r>
            <a:r>
              <a:rPr lang="en-US" sz="1700" dirty="0" smtClean="0"/>
              <a:t>, 214 F.3d 675 (5th Cir. 2000).</a:t>
            </a:r>
          </a:p>
          <a:p>
            <a:pPr>
              <a:lnSpc>
                <a:spcPct val="120000"/>
              </a:lnSpc>
            </a:pPr>
            <a:r>
              <a:rPr lang="en-US" sz="2200" dirty="0" smtClean="0"/>
              <a:t>Colleges that open their </a:t>
            </a:r>
            <a:r>
              <a:rPr lang="en-US" sz="2200" dirty="0"/>
              <a:t>campuses to students and nonstudents alike </a:t>
            </a:r>
            <a:r>
              <a:rPr lang="en-US" sz="2200" dirty="0" smtClean="0"/>
              <a:t>are </a:t>
            </a:r>
            <a:r>
              <a:rPr lang="en-US" sz="2200" dirty="0"/>
              <a:t>designated open </a:t>
            </a:r>
            <a:r>
              <a:rPr lang="en-US" sz="2200" dirty="0" smtClean="0"/>
              <a:t>fora.  </a:t>
            </a:r>
          </a:p>
          <a:p>
            <a:pPr marL="365760" indent="0">
              <a:lnSpc>
                <a:spcPct val="120000"/>
              </a:lnSpc>
              <a:spcBef>
                <a:spcPts val="0"/>
              </a:spcBef>
              <a:buFont typeface="Wingdings" pitchFamily="2" charset="2"/>
              <a:buNone/>
            </a:pPr>
            <a:r>
              <a:rPr lang="en-US" sz="2600" dirty="0" smtClean="0"/>
              <a:t>    </a:t>
            </a:r>
            <a:r>
              <a:rPr lang="en-US" sz="1700" i="1" dirty="0" smtClean="0"/>
              <a:t>Bowman v. White</a:t>
            </a:r>
            <a:r>
              <a:rPr lang="en-US" sz="1700" dirty="0" smtClean="0"/>
              <a:t>, 444 F.3d 967 (8th Cir. 2006).</a:t>
            </a:r>
          </a:p>
          <a:p>
            <a:pPr>
              <a:lnSpc>
                <a:spcPct val="120000"/>
              </a:lnSpc>
            </a:pPr>
            <a:r>
              <a:rPr lang="en-US" sz="2200" dirty="0" smtClean="0"/>
              <a:t>Colleges may restrict usage by nonstudents to create limited public fora. </a:t>
            </a:r>
          </a:p>
          <a:p>
            <a:pPr lvl="1" indent="0">
              <a:lnSpc>
                <a:spcPct val="120000"/>
              </a:lnSpc>
              <a:spcBef>
                <a:spcPts val="0"/>
              </a:spcBef>
              <a:buNone/>
            </a:pPr>
            <a:r>
              <a:rPr lang="en-US" sz="1700" i="1" dirty="0" smtClean="0"/>
              <a:t>State </a:t>
            </a:r>
            <a:r>
              <a:rPr lang="en-US" sz="1700" i="1" dirty="0"/>
              <a:t>v. </a:t>
            </a:r>
            <a:r>
              <a:rPr lang="en-US" sz="1700" i="1" dirty="0" err="1" smtClean="0"/>
              <a:t>Spingola</a:t>
            </a:r>
            <a:r>
              <a:rPr lang="en-US" sz="1700" dirty="0"/>
              <a:t>, 136 Ohio App.3d 136, 736 N.E.2d 48 (1999) (speech zones); </a:t>
            </a:r>
            <a:r>
              <a:rPr lang="en-US" sz="1700" i="1" dirty="0"/>
              <a:t>ACLU v. Mote</a:t>
            </a:r>
            <a:r>
              <a:rPr lang="en-US" sz="1700" dirty="0"/>
              <a:t>, 423 F.3d 438 </a:t>
            </a:r>
            <a:r>
              <a:rPr lang="en-US" sz="1700" dirty="0" smtClean="0"/>
              <a:t>(4th </a:t>
            </a:r>
            <a:r>
              <a:rPr lang="en-US" sz="1700" dirty="0"/>
              <a:t>Cir. 2005) (speech zones); </a:t>
            </a:r>
            <a:r>
              <a:rPr lang="en-US" sz="1700" i="1" dirty="0"/>
              <a:t>Univ. and </a:t>
            </a:r>
            <a:r>
              <a:rPr lang="en-US" sz="1700" i="1" dirty="0" smtClean="0"/>
              <a:t>Cmty. Coll. Sys. </a:t>
            </a:r>
            <a:r>
              <a:rPr lang="en-US" sz="1700" i="1" dirty="0"/>
              <a:t>of </a:t>
            </a:r>
            <a:r>
              <a:rPr lang="en-US" sz="1700" i="1" dirty="0" smtClean="0"/>
              <a:t>Nev. </a:t>
            </a:r>
            <a:r>
              <a:rPr lang="en-US" sz="1700" i="1" dirty="0"/>
              <a:t>v. Nevadans for Sound </a:t>
            </a:r>
            <a:r>
              <a:rPr lang="en-US" sz="1700" i="1" dirty="0" smtClean="0"/>
              <a:t>Gov’t</a:t>
            </a:r>
            <a:r>
              <a:rPr lang="en-US" sz="1700" dirty="0"/>
              <a:t>, 120 Nev. 712, 100 P.3d 179 (2004) (speech zones</a:t>
            </a:r>
            <a:r>
              <a:rPr lang="en-US" sz="1700" dirty="0" smtClean="0"/>
              <a:t>).</a:t>
            </a:r>
            <a:endParaRPr lang="en-US" sz="1700" dirty="0"/>
          </a:p>
          <a:p>
            <a:pPr>
              <a:lnSpc>
                <a:spcPct val="120000"/>
              </a:lnSpc>
              <a:spcBef>
                <a:spcPts val="0"/>
              </a:spcBef>
              <a:buFont typeface="Wingdings" pitchFamily="2" charset="2"/>
              <a:buNone/>
            </a:pPr>
            <a:r>
              <a:rPr lang="en-US" sz="2600" dirty="0"/>
              <a:t>  </a:t>
            </a:r>
          </a:p>
          <a:p>
            <a:pPr>
              <a:lnSpc>
                <a:spcPct val="80000"/>
              </a:lnSpc>
            </a:pPr>
            <a:endParaRPr lang="en-US" sz="2000" dirty="0"/>
          </a:p>
        </p:txBody>
      </p:sp>
    </p:spTree>
    <p:extLst>
      <p:ext uri="{BB962C8B-B14F-4D97-AF65-F5344CB8AC3E}">
        <p14:creationId xmlns:p14="http://schemas.microsoft.com/office/powerpoint/2010/main" val="2068383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a:xfrm>
            <a:off x="677334" y="1581912"/>
            <a:ext cx="8596668" cy="4645151"/>
          </a:xfrm>
        </p:spPr>
        <p:txBody>
          <a:bodyPr>
            <a:normAutofit/>
          </a:bodyPr>
          <a:lstStyle/>
          <a:p>
            <a:pPr marL="457200" lvl="1" indent="0">
              <a:buClr>
                <a:srgbClr val="5FCBEF"/>
              </a:buClr>
              <a:buNone/>
            </a:pPr>
            <a:r>
              <a:rPr lang="en-US" sz="2600" dirty="0" smtClean="0">
                <a:solidFill>
                  <a:prstClr val="black">
                    <a:lumMod val="75000"/>
                    <a:lumOff val="25000"/>
                  </a:prstClr>
                </a:solidFill>
              </a:rPr>
              <a:t>New September 2017 Q&amp;A on Sexual Violence Issued</a:t>
            </a:r>
          </a:p>
          <a:p>
            <a:pPr marL="457200" lvl="1" indent="0">
              <a:spcBef>
                <a:spcPts val="0"/>
              </a:spcBef>
              <a:buClr>
                <a:srgbClr val="5FCBEF"/>
              </a:buClr>
              <a:buNone/>
            </a:pPr>
            <a:endParaRPr lang="en-US" sz="2600" dirty="0" smtClean="0">
              <a:solidFill>
                <a:prstClr val="black">
                  <a:lumMod val="75000"/>
                  <a:lumOff val="25000"/>
                </a:prstClr>
              </a:solidFill>
            </a:endParaRPr>
          </a:p>
          <a:p>
            <a:pPr marL="457200" lvl="1" indent="0">
              <a:spcBef>
                <a:spcPts val="0"/>
              </a:spcBef>
              <a:buClr>
                <a:srgbClr val="5FCBEF"/>
              </a:buClr>
              <a:buNone/>
            </a:pPr>
            <a:r>
              <a:rPr lang="en-US" sz="2600" dirty="0" smtClean="0">
                <a:solidFill>
                  <a:prstClr val="black">
                    <a:lumMod val="75000"/>
                    <a:lumOff val="25000"/>
                  </a:prstClr>
                </a:solidFill>
              </a:rPr>
              <a:t>Following OCR guidance </a:t>
            </a:r>
            <a:r>
              <a:rPr lang="en-US" sz="2600" dirty="0">
                <a:solidFill>
                  <a:prstClr val="black">
                    <a:lumMod val="75000"/>
                    <a:lumOff val="25000"/>
                  </a:prstClr>
                </a:solidFill>
              </a:rPr>
              <a:t>remains in place while rulemaking proceeds:</a:t>
            </a:r>
          </a:p>
          <a:p>
            <a:pPr lvl="2">
              <a:buClr>
                <a:srgbClr val="5FCBEF"/>
              </a:buClr>
            </a:pPr>
            <a:r>
              <a:rPr lang="en-US" sz="2000" dirty="0">
                <a:solidFill>
                  <a:prstClr val="black">
                    <a:lumMod val="75000"/>
                    <a:lumOff val="25000"/>
                  </a:prstClr>
                </a:solidFill>
              </a:rPr>
              <a:t>April 24, </a:t>
            </a:r>
            <a:r>
              <a:rPr lang="en-US" sz="2000" dirty="0" smtClean="0">
                <a:solidFill>
                  <a:prstClr val="black">
                    <a:lumMod val="75000"/>
                    <a:lumOff val="25000"/>
                  </a:prstClr>
                </a:solidFill>
              </a:rPr>
              <a:t>2015 </a:t>
            </a:r>
            <a:r>
              <a:rPr lang="en-US" sz="2000" dirty="0">
                <a:solidFill>
                  <a:prstClr val="black">
                    <a:lumMod val="75000"/>
                    <a:lumOff val="25000"/>
                  </a:prstClr>
                </a:solidFill>
              </a:rPr>
              <a:t>DCL re: role of Title IX Coordinator on campus</a:t>
            </a:r>
          </a:p>
          <a:p>
            <a:pPr lvl="2">
              <a:buClr>
                <a:srgbClr val="5FCBEF"/>
              </a:buClr>
            </a:pPr>
            <a:r>
              <a:rPr lang="en-US" sz="2000" dirty="0">
                <a:solidFill>
                  <a:prstClr val="black">
                    <a:lumMod val="75000"/>
                    <a:lumOff val="25000"/>
                  </a:prstClr>
                </a:solidFill>
              </a:rPr>
              <a:t>January 25, </a:t>
            </a:r>
            <a:r>
              <a:rPr lang="en-US" sz="2000" dirty="0" smtClean="0">
                <a:solidFill>
                  <a:prstClr val="black">
                    <a:lumMod val="75000"/>
                    <a:lumOff val="25000"/>
                  </a:prstClr>
                </a:solidFill>
              </a:rPr>
              <a:t>2006 </a:t>
            </a:r>
            <a:r>
              <a:rPr lang="en-US" sz="2000" dirty="0">
                <a:solidFill>
                  <a:prstClr val="black">
                    <a:lumMod val="75000"/>
                    <a:lumOff val="25000"/>
                  </a:prstClr>
                </a:solidFill>
              </a:rPr>
              <a:t>DCL re: Title IX and Sexual Harassment on Campus</a:t>
            </a:r>
          </a:p>
          <a:p>
            <a:pPr lvl="2">
              <a:buClr>
                <a:srgbClr val="5FCBEF"/>
              </a:buClr>
            </a:pPr>
            <a:r>
              <a:rPr lang="en-US" sz="2000" dirty="0">
                <a:solidFill>
                  <a:prstClr val="black">
                    <a:lumMod val="75000"/>
                    <a:lumOff val="25000"/>
                  </a:prstClr>
                </a:solidFill>
              </a:rPr>
              <a:t>July 28, </a:t>
            </a:r>
            <a:r>
              <a:rPr lang="en-US" sz="2000" dirty="0" smtClean="0">
                <a:solidFill>
                  <a:prstClr val="black">
                    <a:lumMod val="75000"/>
                    <a:lumOff val="25000"/>
                  </a:prstClr>
                </a:solidFill>
              </a:rPr>
              <a:t>2003 </a:t>
            </a:r>
            <a:r>
              <a:rPr lang="en-US" sz="2000" dirty="0">
                <a:solidFill>
                  <a:prstClr val="black">
                    <a:lumMod val="75000"/>
                    <a:lumOff val="25000"/>
                  </a:prstClr>
                </a:solidFill>
              </a:rPr>
              <a:t>DCL re: Definitions of Harassment and Free Speech</a:t>
            </a:r>
          </a:p>
          <a:p>
            <a:pPr lvl="2">
              <a:buClr>
                <a:srgbClr val="5FCBEF"/>
              </a:buClr>
            </a:pPr>
            <a:r>
              <a:rPr lang="en-US" sz="2000" dirty="0">
                <a:solidFill>
                  <a:prstClr val="black">
                    <a:lumMod val="75000"/>
                    <a:lumOff val="25000"/>
                  </a:prstClr>
                </a:solidFill>
              </a:rPr>
              <a:t>January </a:t>
            </a:r>
            <a:r>
              <a:rPr lang="en-US" sz="2000" dirty="0" smtClean="0">
                <a:solidFill>
                  <a:prstClr val="black">
                    <a:lumMod val="75000"/>
                    <a:lumOff val="25000"/>
                  </a:prstClr>
                </a:solidFill>
              </a:rPr>
              <a:t>2001 </a:t>
            </a:r>
            <a:r>
              <a:rPr lang="en-US" sz="2000" dirty="0">
                <a:solidFill>
                  <a:prstClr val="black">
                    <a:lumMod val="75000"/>
                    <a:lumOff val="25000"/>
                  </a:prstClr>
                </a:solidFill>
              </a:rPr>
              <a:t>Revised Sexual Harassment Guidance:  Harassment of Students by School Employees, Other Students, or Third Parties</a:t>
            </a:r>
            <a:r>
              <a:rPr lang="en-US" sz="2000" dirty="0" smtClean="0">
                <a:solidFill>
                  <a:prstClr val="black">
                    <a:lumMod val="75000"/>
                    <a:lumOff val="25000"/>
                  </a:prstClr>
                </a:solidFill>
              </a:rPr>
              <a:t>.</a:t>
            </a:r>
          </a:p>
          <a:p>
            <a:endParaRPr lang="en-US" dirty="0"/>
          </a:p>
        </p:txBody>
      </p:sp>
    </p:spTree>
    <p:extLst>
      <p:ext uri="{BB962C8B-B14F-4D97-AF65-F5344CB8AC3E}">
        <p14:creationId xmlns:p14="http://schemas.microsoft.com/office/powerpoint/2010/main" val="894575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4000" dirty="0"/>
              <a:t>Types of College Forums </a:t>
            </a:r>
            <a:r>
              <a:rPr lang="en-US" sz="4000" dirty="0" smtClean="0"/>
              <a:t>(Cont.)</a:t>
            </a:r>
            <a:endParaRPr lang="en-US" sz="4000" dirty="0"/>
          </a:p>
        </p:txBody>
      </p:sp>
      <p:sp>
        <p:nvSpPr>
          <p:cNvPr id="35843" name="Rectangle 3"/>
          <p:cNvSpPr>
            <a:spLocks noGrp="1" noChangeArrowheads="1"/>
          </p:cNvSpPr>
          <p:nvPr>
            <p:ph type="body" idx="1"/>
          </p:nvPr>
        </p:nvSpPr>
        <p:spPr/>
        <p:txBody>
          <a:bodyPr/>
          <a:lstStyle/>
          <a:p>
            <a:r>
              <a:rPr lang="en-US" sz="2800" dirty="0"/>
              <a:t>Colleges may close the campus to non-students for First Amendment activities</a:t>
            </a:r>
          </a:p>
          <a:p>
            <a:pPr>
              <a:buFont typeface="Wingdings" pitchFamily="2" charset="2"/>
              <a:buNone/>
            </a:pPr>
            <a:r>
              <a:rPr lang="en-US" dirty="0"/>
              <a:t>   </a:t>
            </a:r>
            <a:r>
              <a:rPr lang="en-US" dirty="0" smtClean="0"/>
              <a:t>  </a:t>
            </a:r>
            <a:r>
              <a:rPr lang="en-US" sz="2000" b="1" i="1" dirty="0" smtClean="0"/>
              <a:t>Bourgault </a:t>
            </a:r>
            <a:r>
              <a:rPr lang="en-US" sz="2000" b="1" i="1" dirty="0"/>
              <a:t>v. Yudof</a:t>
            </a:r>
            <a:r>
              <a:rPr lang="en-US" sz="2000" b="1" dirty="0"/>
              <a:t>, 316 F</a:t>
            </a:r>
            <a:r>
              <a:rPr lang="en-US" sz="2000" b="1" dirty="0" smtClean="0"/>
              <a:t>. Supp. 2d </a:t>
            </a:r>
            <a:r>
              <a:rPr lang="en-US" sz="2000" b="1" dirty="0"/>
              <a:t>411 (N.D. Tex. 2004), </a:t>
            </a:r>
            <a:r>
              <a:rPr lang="en-US" sz="2000" b="1" i="1" dirty="0"/>
              <a:t>aff’d</a:t>
            </a:r>
            <a:r>
              <a:rPr lang="en-US" sz="2000" b="1" dirty="0"/>
              <a:t>,</a:t>
            </a:r>
            <a:r>
              <a:rPr lang="en-US" sz="2000" b="1" i="1" dirty="0"/>
              <a:t> </a:t>
            </a:r>
            <a:r>
              <a:rPr lang="en-US" sz="2000" b="1" dirty="0"/>
              <a:t>157 Fed</a:t>
            </a:r>
            <a:r>
              <a:rPr lang="en-US" sz="2000" b="1" dirty="0" smtClean="0"/>
              <a:t>. Appx. </a:t>
            </a:r>
            <a:r>
              <a:rPr lang="en-US" sz="2000" b="1" dirty="0"/>
              <a:t>700 (</a:t>
            </a:r>
            <a:r>
              <a:rPr lang="en-US" sz="2000" b="1" dirty="0" smtClean="0"/>
              <a:t>5th </a:t>
            </a:r>
            <a:r>
              <a:rPr lang="en-US" sz="2000" b="1" dirty="0"/>
              <a:t>Cir. 2005).</a:t>
            </a:r>
          </a:p>
          <a:p>
            <a:pPr>
              <a:buFont typeface="Wingdings" pitchFamily="2" charset="2"/>
              <a:buNone/>
            </a:pPr>
            <a:endParaRPr lang="en-US" sz="2000" b="1" dirty="0"/>
          </a:p>
          <a:p>
            <a:pPr>
              <a:buFont typeface="Wingdings" pitchFamily="2" charset="2"/>
              <a:buNone/>
            </a:pPr>
            <a:endParaRPr lang="en-US" sz="2800" b="1" dirty="0"/>
          </a:p>
        </p:txBody>
      </p:sp>
    </p:spTree>
    <p:extLst>
      <p:ext uri="{BB962C8B-B14F-4D97-AF65-F5344CB8AC3E}">
        <p14:creationId xmlns:p14="http://schemas.microsoft.com/office/powerpoint/2010/main" val="8508472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US" sz="4000" dirty="0"/>
              <a:t>Regulating Speech Zones for </a:t>
            </a:r>
            <a:br>
              <a:rPr lang="en-US" sz="4000" dirty="0"/>
            </a:br>
            <a:r>
              <a:rPr lang="en-US" sz="4000" dirty="0" smtClean="0"/>
              <a:t>Non-Students</a:t>
            </a:r>
            <a:endParaRPr lang="en-US" sz="4000" dirty="0"/>
          </a:p>
        </p:txBody>
      </p:sp>
      <p:sp>
        <p:nvSpPr>
          <p:cNvPr id="36867" name="Rectangle 3"/>
          <p:cNvSpPr>
            <a:spLocks noGrp="1" noChangeArrowheads="1"/>
          </p:cNvSpPr>
          <p:nvPr>
            <p:ph type="body" idx="1"/>
          </p:nvPr>
        </p:nvSpPr>
        <p:spPr/>
        <p:txBody>
          <a:bodyPr>
            <a:normAutofit fontScale="92500" lnSpcReduction="20000"/>
          </a:bodyPr>
          <a:lstStyle/>
          <a:p>
            <a:r>
              <a:rPr lang="en-US" sz="2800" dirty="0"/>
              <a:t>Permit registration up to three days in advance; </a:t>
            </a:r>
            <a:r>
              <a:rPr lang="en-US" sz="2800" dirty="0">
                <a:solidFill>
                  <a:srgbClr val="FF0000"/>
                </a:solidFill>
              </a:rPr>
              <a:t>likely a prior restraint under </a:t>
            </a:r>
            <a:r>
              <a:rPr lang="en-US" sz="2800" dirty="0" smtClean="0">
                <a:solidFill>
                  <a:srgbClr val="FF0000"/>
                </a:solidFill>
              </a:rPr>
              <a:t>article </a:t>
            </a:r>
            <a:r>
              <a:rPr lang="en-US" sz="2800" dirty="0">
                <a:solidFill>
                  <a:srgbClr val="FF0000"/>
                </a:solidFill>
              </a:rPr>
              <a:t>I</a:t>
            </a:r>
            <a:r>
              <a:rPr lang="en-US" sz="2800" dirty="0"/>
              <a:t>, </a:t>
            </a:r>
            <a:r>
              <a:rPr lang="en-US" sz="2800" dirty="0" smtClean="0"/>
              <a:t>section 5 of the Washington Constitution.</a:t>
            </a:r>
            <a:endParaRPr lang="en-US" sz="2800" dirty="0"/>
          </a:p>
          <a:p>
            <a:r>
              <a:rPr lang="en-US" sz="2800" dirty="0"/>
              <a:t>Limitation on amplifiers</a:t>
            </a:r>
          </a:p>
          <a:p>
            <a:r>
              <a:rPr lang="en-US" sz="2800" dirty="0"/>
              <a:t>Limitation on size of placards</a:t>
            </a:r>
          </a:p>
          <a:p>
            <a:r>
              <a:rPr lang="en-US" sz="2800" dirty="0"/>
              <a:t>Limitation on number of non-students</a:t>
            </a:r>
          </a:p>
          <a:p>
            <a:r>
              <a:rPr lang="en-US" sz="2800" dirty="0"/>
              <a:t>Dead zones during exams</a:t>
            </a:r>
          </a:p>
          <a:p>
            <a:r>
              <a:rPr lang="en-US" sz="2800" dirty="0"/>
              <a:t>Speech zones should be reasonable in size and location</a:t>
            </a:r>
          </a:p>
        </p:txBody>
      </p:sp>
    </p:spTree>
    <p:extLst>
      <p:ext uri="{BB962C8B-B14F-4D97-AF65-F5344CB8AC3E}">
        <p14:creationId xmlns:p14="http://schemas.microsoft.com/office/powerpoint/2010/main" val="24506725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4000" dirty="0"/>
              <a:t>Sources</a:t>
            </a:r>
          </a:p>
        </p:txBody>
      </p:sp>
      <p:sp>
        <p:nvSpPr>
          <p:cNvPr id="37891" name="Rectangle 3"/>
          <p:cNvSpPr>
            <a:spLocks noGrp="1" noChangeArrowheads="1"/>
          </p:cNvSpPr>
          <p:nvPr>
            <p:ph type="body" idx="1"/>
          </p:nvPr>
        </p:nvSpPr>
        <p:spPr/>
        <p:txBody>
          <a:bodyPr>
            <a:normAutofit lnSpcReduction="10000"/>
          </a:bodyPr>
          <a:lstStyle/>
          <a:p>
            <a:r>
              <a:rPr lang="en-US" sz="2800" dirty="0"/>
              <a:t>Derek P. Langhauser, </a:t>
            </a:r>
            <a:r>
              <a:rPr lang="en-US" sz="2800" i="1" dirty="0"/>
              <a:t>Free and Regulated Speech on Campus: Using Forum Analysis for Assessing Facility Use, Speech Zones, and Related Expressive Activity</a:t>
            </a:r>
            <a:r>
              <a:rPr lang="en-US" sz="2800" dirty="0"/>
              <a:t>, Journal of College and University Law (2005</a:t>
            </a:r>
            <a:r>
              <a:rPr lang="en-US" sz="2800" dirty="0" smtClean="0"/>
              <a:t>).</a:t>
            </a:r>
            <a:endParaRPr lang="en-US" sz="2800" dirty="0"/>
          </a:p>
          <a:p>
            <a:r>
              <a:rPr lang="en-US" sz="2800" dirty="0"/>
              <a:t>Thomas J. Davis, </a:t>
            </a:r>
            <a:r>
              <a:rPr lang="en-US" sz="2800" i="1" dirty="0"/>
              <a:t>Assessing Constitutional Challenges to University Free Speech Zones Under Public Forum Doctrine</a:t>
            </a:r>
            <a:r>
              <a:rPr lang="en-US" sz="2800" dirty="0"/>
              <a:t>, Indiana Law Journal (Winter 2004</a:t>
            </a:r>
            <a:r>
              <a:rPr lang="en-US" sz="2800" dirty="0" smtClean="0"/>
              <a:t>).</a:t>
            </a:r>
            <a:endParaRPr lang="en-US" sz="2800" dirty="0"/>
          </a:p>
        </p:txBody>
      </p:sp>
    </p:spTree>
    <p:extLst>
      <p:ext uri="{BB962C8B-B14F-4D97-AF65-F5344CB8AC3E}">
        <p14:creationId xmlns:p14="http://schemas.microsoft.com/office/powerpoint/2010/main" val="16388141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mtClean="0"/>
              <a:t>QUESTIONS?</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06498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p:txBody>
          <a:bodyPr>
            <a:normAutofit/>
          </a:bodyPr>
          <a:lstStyle/>
          <a:p>
            <a:pPr lvl="1"/>
            <a:r>
              <a:rPr lang="en-US" sz="2800" dirty="0" smtClean="0"/>
              <a:t>September 22, 2017 DCL criticizes rescinded materials: </a:t>
            </a:r>
          </a:p>
          <a:p>
            <a:pPr lvl="2"/>
            <a:r>
              <a:rPr lang="en-US" sz="2600" dirty="0" smtClean="0"/>
              <a:t>Failed to follow notice and comment rulemaking</a:t>
            </a:r>
          </a:p>
          <a:p>
            <a:pPr lvl="2"/>
            <a:r>
              <a:rPr lang="en-US" sz="2600" dirty="0" smtClean="0"/>
              <a:t>Created disciplinary systems that lacked critical elements of due process</a:t>
            </a:r>
          </a:p>
          <a:p>
            <a:pPr lvl="2"/>
            <a:r>
              <a:rPr lang="en-US" sz="2600" dirty="0" smtClean="0"/>
              <a:t>Failed to ensure “fundamental fairness” for all parties </a:t>
            </a:r>
          </a:p>
          <a:p>
            <a:pPr lvl="1"/>
            <a:endParaRPr lang="en-US" dirty="0"/>
          </a:p>
        </p:txBody>
      </p:sp>
    </p:spTree>
    <p:extLst>
      <p:ext uri="{BB962C8B-B14F-4D97-AF65-F5344CB8AC3E}">
        <p14:creationId xmlns:p14="http://schemas.microsoft.com/office/powerpoint/2010/main" val="24828987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p:txBody>
          <a:bodyPr>
            <a:normAutofit/>
          </a:bodyPr>
          <a:lstStyle/>
          <a:p>
            <a:r>
              <a:rPr lang="en-US" sz="2800" dirty="0" smtClean="0"/>
              <a:t>Colleges that have followed OCR guidance should maintain the status quo while rulemaking proceeds</a:t>
            </a:r>
          </a:p>
          <a:p>
            <a:r>
              <a:rPr lang="en-US" sz="2800" dirty="0" smtClean="0"/>
              <a:t>OCR will focus Title IX enforcement on specific complaints; moving away from systemic review of Title IX grievance processes</a:t>
            </a:r>
          </a:p>
          <a:p>
            <a:r>
              <a:rPr lang="en-US" sz="2800" dirty="0" smtClean="0"/>
              <a:t>Colleges should take care to apply procedures fairly and equally to all parties</a:t>
            </a:r>
            <a:endParaRPr lang="en-US" sz="2800" dirty="0"/>
          </a:p>
        </p:txBody>
      </p:sp>
    </p:spTree>
    <p:extLst>
      <p:ext uri="{BB962C8B-B14F-4D97-AF65-F5344CB8AC3E}">
        <p14:creationId xmlns:p14="http://schemas.microsoft.com/office/powerpoint/2010/main" val="36840940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a:xfrm>
            <a:off x="677334" y="2022765"/>
            <a:ext cx="8596668" cy="4018598"/>
          </a:xfrm>
        </p:spPr>
        <p:txBody>
          <a:bodyPr>
            <a:normAutofit/>
          </a:bodyPr>
          <a:lstStyle/>
          <a:p>
            <a:pPr marL="0" lvl="0" indent="0">
              <a:buClr>
                <a:srgbClr val="5FCBEF"/>
              </a:buClr>
              <a:buNone/>
            </a:pPr>
            <a:r>
              <a:rPr lang="en-US" sz="3000" dirty="0" smtClean="0">
                <a:solidFill>
                  <a:prstClr val="black">
                    <a:lumMod val="75000"/>
                    <a:lumOff val="25000"/>
                  </a:prstClr>
                </a:solidFill>
              </a:rPr>
              <a:t>New Guidance</a:t>
            </a:r>
          </a:p>
          <a:p>
            <a:pPr marL="457200" lvl="1" indent="0">
              <a:buClr>
                <a:srgbClr val="5FCBEF"/>
              </a:buClr>
              <a:buNone/>
            </a:pPr>
            <a:r>
              <a:rPr lang="en-US" sz="2600" dirty="0" smtClean="0">
                <a:solidFill>
                  <a:prstClr val="black">
                    <a:lumMod val="75000"/>
                    <a:lumOff val="25000"/>
                  </a:prstClr>
                </a:solidFill>
              </a:rPr>
              <a:t>Standard of Proof</a:t>
            </a:r>
            <a:endParaRPr lang="en-US" sz="2600" dirty="0">
              <a:solidFill>
                <a:prstClr val="black">
                  <a:lumMod val="75000"/>
                  <a:lumOff val="25000"/>
                </a:prstClr>
              </a:solidFill>
            </a:endParaRPr>
          </a:p>
          <a:p>
            <a:pPr lvl="2"/>
            <a:r>
              <a:rPr lang="en-US" sz="2000" dirty="0" smtClean="0"/>
              <a:t>Institutions are free to select standard of proof</a:t>
            </a:r>
          </a:p>
          <a:p>
            <a:pPr lvl="2"/>
            <a:r>
              <a:rPr lang="en-US" sz="2000" dirty="0" smtClean="0"/>
              <a:t>Preponderance of the evidence is standard in Washington State</a:t>
            </a:r>
          </a:p>
          <a:p>
            <a:pPr marL="457200" lvl="1" indent="0">
              <a:buNone/>
            </a:pPr>
            <a:r>
              <a:rPr lang="en-US" sz="2600" dirty="0" smtClean="0"/>
              <a:t>Investigation Timeframe</a:t>
            </a:r>
          </a:p>
          <a:p>
            <a:pPr lvl="2"/>
            <a:r>
              <a:rPr lang="en-US" sz="2000" dirty="0" smtClean="0"/>
              <a:t>No fixed time frame for completing investigations required</a:t>
            </a:r>
          </a:p>
          <a:p>
            <a:pPr lvl="2"/>
            <a:r>
              <a:rPr lang="en-US" sz="2000" dirty="0" smtClean="0"/>
              <a:t>College must make “good faith effort to conduct fair and impartial investigation in a timely manner designed to provide all parties with resolution”</a:t>
            </a:r>
          </a:p>
          <a:p>
            <a:pPr marL="457200" lvl="1" indent="0">
              <a:buNone/>
            </a:pPr>
            <a:endParaRPr lang="en-US" dirty="0" smtClean="0"/>
          </a:p>
          <a:p>
            <a:pPr lvl="1"/>
            <a:endParaRPr lang="en-US" dirty="0"/>
          </a:p>
        </p:txBody>
      </p:sp>
    </p:spTree>
    <p:extLst>
      <p:ext uri="{BB962C8B-B14F-4D97-AF65-F5344CB8AC3E}">
        <p14:creationId xmlns:p14="http://schemas.microsoft.com/office/powerpoint/2010/main" val="34508571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t>New Guidance (cont.)</a:t>
            </a:r>
          </a:p>
          <a:p>
            <a:pPr marL="457200" lvl="1" indent="0">
              <a:buNone/>
            </a:pPr>
            <a:r>
              <a:rPr lang="en-US" sz="2600" dirty="0" smtClean="0"/>
              <a:t>Interim Measures</a:t>
            </a:r>
          </a:p>
          <a:p>
            <a:pPr marL="1376363" lvl="2" indent="-461963"/>
            <a:r>
              <a:rPr lang="en-US" sz="2000" dirty="0" smtClean="0"/>
              <a:t>Individualized to specific situation</a:t>
            </a:r>
          </a:p>
          <a:p>
            <a:pPr lvl="2"/>
            <a:r>
              <a:rPr lang="en-US" sz="2000" dirty="0" smtClean="0"/>
              <a:t>   Should be applied fairly and equitably to both parties</a:t>
            </a:r>
          </a:p>
          <a:p>
            <a:pPr marL="1376363" lvl="2" indent="-461963"/>
            <a:r>
              <a:rPr lang="en-US" sz="2000" dirty="0" smtClean="0"/>
              <a:t>Protect both parties’ educational interests</a:t>
            </a:r>
          </a:p>
          <a:p>
            <a:pPr marL="457200" lvl="1" indent="0">
              <a:buNone/>
            </a:pPr>
            <a:r>
              <a:rPr lang="en-US" sz="2600" dirty="0" smtClean="0"/>
              <a:t>Informal Resolution</a:t>
            </a:r>
          </a:p>
          <a:p>
            <a:pPr marL="1376363" lvl="2" indent="-461963"/>
            <a:r>
              <a:rPr lang="en-US" sz="2000" dirty="0" smtClean="0"/>
              <a:t>Can be used to resolve sexual violence complaints if all parties voluntarily agree to participate and situation is “appropriate”</a:t>
            </a:r>
            <a:r>
              <a:rPr lang="en-US" sz="2000" dirty="0"/>
              <a:t>	</a:t>
            </a:r>
            <a:r>
              <a:rPr lang="en-US" sz="2400" dirty="0" smtClean="0"/>
              <a:t>	</a:t>
            </a:r>
            <a:endParaRPr lang="en-US" sz="2400" dirty="0"/>
          </a:p>
        </p:txBody>
      </p:sp>
    </p:spTree>
    <p:extLst>
      <p:ext uri="{BB962C8B-B14F-4D97-AF65-F5344CB8AC3E}">
        <p14:creationId xmlns:p14="http://schemas.microsoft.com/office/powerpoint/2010/main" val="11671591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p:txBody>
          <a:bodyPr>
            <a:normAutofit/>
          </a:bodyPr>
          <a:lstStyle/>
          <a:p>
            <a:r>
              <a:rPr lang="en-US" sz="3600" dirty="0" smtClean="0"/>
              <a:t>	</a:t>
            </a:r>
            <a:r>
              <a:rPr lang="en-US" sz="3000" dirty="0" smtClean="0"/>
              <a:t>New Guidance (cont.)</a:t>
            </a:r>
          </a:p>
          <a:p>
            <a:pPr marL="457200" lvl="1" indent="0">
              <a:buNone/>
            </a:pPr>
            <a:r>
              <a:rPr lang="en-US" sz="2600" dirty="0" smtClean="0"/>
              <a:t>Training</a:t>
            </a:r>
          </a:p>
          <a:p>
            <a:pPr marL="1254125" lvl="2" indent="-339725"/>
            <a:r>
              <a:rPr lang="en-US" sz="2000" dirty="0" smtClean="0"/>
              <a:t>OCR may review training programs for investigators and tribunal members for bias or predisposition.</a:t>
            </a:r>
          </a:p>
          <a:p>
            <a:pPr marL="1196975" lvl="2" indent="-282575"/>
            <a:r>
              <a:rPr lang="en-US" sz="2000" dirty="0" smtClean="0"/>
              <a:t>“Training materials or investigative techniques and approaches that apply sex stereotypes or generalizations may violate Title IX and should be avoided so that the investigation proceeds objectively and impartially.”</a:t>
            </a:r>
            <a:endParaRPr lang="en-US" sz="2000" dirty="0"/>
          </a:p>
        </p:txBody>
      </p:sp>
    </p:spTree>
    <p:extLst>
      <p:ext uri="{BB962C8B-B14F-4D97-AF65-F5344CB8AC3E}">
        <p14:creationId xmlns:p14="http://schemas.microsoft.com/office/powerpoint/2010/main" val="1312316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Title IX Update</a:t>
            </a:r>
            <a:endParaRPr lang="en-US" sz="4000" dirty="0"/>
          </a:p>
        </p:txBody>
      </p:sp>
      <p:sp>
        <p:nvSpPr>
          <p:cNvPr id="3" name="Content Placeholder 2"/>
          <p:cNvSpPr>
            <a:spLocks noGrp="1"/>
          </p:cNvSpPr>
          <p:nvPr>
            <p:ph idx="1"/>
          </p:nvPr>
        </p:nvSpPr>
        <p:spPr>
          <a:xfrm>
            <a:off x="677334" y="1930401"/>
            <a:ext cx="8596668" cy="4378036"/>
          </a:xfrm>
        </p:spPr>
        <p:txBody>
          <a:bodyPr>
            <a:normAutofit/>
          </a:bodyPr>
          <a:lstStyle/>
          <a:p>
            <a:pPr marL="0" indent="0">
              <a:buNone/>
            </a:pPr>
            <a:r>
              <a:rPr lang="en-US" sz="3000" dirty="0" smtClean="0"/>
              <a:t>New Guidance (cont.)</a:t>
            </a:r>
          </a:p>
          <a:p>
            <a:pPr marL="457200" lvl="1" indent="0">
              <a:buNone/>
            </a:pPr>
            <a:r>
              <a:rPr lang="en-US" sz="2600" dirty="0" smtClean="0"/>
              <a:t>Appeals</a:t>
            </a:r>
          </a:p>
          <a:p>
            <a:pPr lvl="2"/>
            <a:r>
              <a:rPr lang="en-US" sz="2000" dirty="0" smtClean="0"/>
              <a:t>Not required</a:t>
            </a:r>
          </a:p>
          <a:p>
            <a:pPr lvl="2"/>
            <a:r>
              <a:rPr lang="en-US" sz="2000" dirty="0" smtClean="0"/>
              <a:t>If offered, must be equally available to both parties</a:t>
            </a:r>
          </a:p>
          <a:p>
            <a:pPr lvl="2"/>
            <a:r>
              <a:rPr lang="en-US" sz="2000" dirty="0" smtClean="0"/>
              <a:t>Abolishing appeals is not an option under Washington law</a:t>
            </a:r>
          </a:p>
          <a:p>
            <a:pPr marL="914400" lvl="2" indent="0">
              <a:buNone/>
            </a:pPr>
            <a:endParaRPr lang="en-US" dirty="0"/>
          </a:p>
          <a:p>
            <a:pPr marL="514350" lvl="1" indent="0">
              <a:buNone/>
            </a:pPr>
            <a:r>
              <a:rPr lang="en-US" sz="2600" dirty="0" smtClean="0"/>
              <a:t>Resolution Agreements</a:t>
            </a:r>
          </a:p>
          <a:p>
            <a:pPr marL="1200150" lvl="2"/>
            <a:r>
              <a:rPr lang="en-US" sz="2000" dirty="0" smtClean="0"/>
              <a:t>Remain in effect</a:t>
            </a:r>
          </a:p>
          <a:p>
            <a:pPr marL="1200150" lvl="2"/>
            <a:r>
              <a:rPr lang="en-US" sz="2000" dirty="0" smtClean="0"/>
              <a:t>Standards imposed in RAs not applicable to other institutions</a:t>
            </a:r>
            <a:endParaRPr lang="en-US" sz="2000" dirty="0"/>
          </a:p>
        </p:txBody>
      </p:sp>
    </p:spTree>
    <p:extLst>
      <p:ext uri="{BB962C8B-B14F-4D97-AF65-F5344CB8AC3E}">
        <p14:creationId xmlns:p14="http://schemas.microsoft.com/office/powerpoint/2010/main" val="176541232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370</TotalTime>
  <Words>1501</Words>
  <Application>Microsoft Office PowerPoint</Application>
  <PresentationFormat>Widescreen</PresentationFormat>
  <Paragraphs>203</Paragraphs>
  <Slides>33</Slides>
  <Notes>32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Trebuchet MS</vt:lpstr>
      <vt:lpstr>Wingdings</vt:lpstr>
      <vt:lpstr>Wingdings 3</vt:lpstr>
      <vt:lpstr>Facet</vt:lpstr>
      <vt:lpstr>Title IX Update &amp; Free Speech on Campus</vt:lpstr>
      <vt:lpstr>Title IX Update</vt:lpstr>
      <vt:lpstr>Title IX Update</vt:lpstr>
      <vt:lpstr>Title IX Update</vt:lpstr>
      <vt:lpstr>Title IX Update</vt:lpstr>
      <vt:lpstr>Title IX Update</vt:lpstr>
      <vt:lpstr>Title IX Update</vt:lpstr>
      <vt:lpstr>Title IX Update</vt:lpstr>
      <vt:lpstr>Title IX Update</vt:lpstr>
      <vt:lpstr>Title IX Update</vt:lpstr>
      <vt:lpstr>PowerPoint Presentation</vt:lpstr>
      <vt:lpstr>FREE SPEECH ON CAMPUS</vt:lpstr>
      <vt:lpstr>Constitutional Provisions</vt:lpstr>
      <vt:lpstr>Types of Speech</vt:lpstr>
      <vt:lpstr>Types of Speech (Cont.)</vt:lpstr>
      <vt:lpstr>Unprotected Speech</vt:lpstr>
      <vt:lpstr>School-Sponsored Speech</vt:lpstr>
      <vt:lpstr>Forum Analysis</vt:lpstr>
      <vt:lpstr>Open Public Forums</vt:lpstr>
      <vt:lpstr>Designated Limited Forums</vt:lpstr>
      <vt:lpstr>Designated Limited Forums</vt:lpstr>
      <vt:lpstr>Non-Public Forums</vt:lpstr>
      <vt:lpstr>College Forums </vt:lpstr>
      <vt:lpstr>College Forums (Cont.)</vt:lpstr>
      <vt:lpstr>Reasons for Restricting Speech</vt:lpstr>
      <vt:lpstr>How to Designate a Forum</vt:lpstr>
      <vt:lpstr>Prior Restraint Presumed Unconstitutional</vt:lpstr>
      <vt:lpstr>Students and Non-Students</vt:lpstr>
      <vt:lpstr>Types of Campus Forums</vt:lpstr>
      <vt:lpstr>Types of College Forums (Cont.)</vt:lpstr>
      <vt:lpstr>Regulating Speech Zones for  Non-Students</vt:lpstr>
      <vt:lpstr>Sources</vt:lpstr>
      <vt:lpstr>QUESTIONS?</vt:lpstr>
    </vt:vector>
  </TitlesOfParts>
  <Company>Office of the Attorney General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IX Update &amp; Legal Round Up</dc:title>
  <dc:creator>Marvin, Bruce (ATG)</dc:creator>
  <cp:lastModifiedBy>Marvin, Bruce (ATG)</cp:lastModifiedBy>
  <cp:revision>34</cp:revision>
  <cp:lastPrinted>2017-10-11T22:18:28Z</cp:lastPrinted>
  <dcterms:created xsi:type="dcterms:W3CDTF">2017-10-10T20:33:13Z</dcterms:created>
  <dcterms:modified xsi:type="dcterms:W3CDTF">2017-10-12T02:14:05Z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