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handoutMasterIdLst>
    <p:handoutMasterId r:id="rId26"/>
  </p:handoutMasterIdLst>
  <p:sldIdLst>
    <p:sldId id="256" r:id="rId2"/>
    <p:sldId id="333" r:id="rId3"/>
    <p:sldId id="339" r:id="rId4"/>
    <p:sldId id="340" r:id="rId5"/>
    <p:sldId id="335" r:id="rId6"/>
    <p:sldId id="342" r:id="rId7"/>
    <p:sldId id="294" r:id="rId8"/>
    <p:sldId id="323" r:id="rId9"/>
    <p:sldId id="348" r:id="rId10"/>
    <p:sldId id="344" r:id="rId11"/>
    <p:sldId id="298" r:id="rId12"/>
    <p:sldId id="337" r:id="rId13"/>
    <p:sldId id="350" r:id="rId14"/>
    <p:sldId id="346" r:id="rId15"/>
    <p:sldId id="347" r:id="rId16"/>
    <p:sldId id="352" r:id="rId17"/>
    <p:sldId id="331" r:id="rId18"/>
    <p:sldId id="330" r:id="rId19"/>
    <p:sldId id="341" r:id="rId20"/>
    <p:sldId id="317" r:id="rId21"/>
    <p:sldId id="292" r:id="rId22"/>
    <p:sldId id="313" r:id="rId23"/>
    <p:sldId id="334" r:id="rId2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82218" autoAdjust="0"/>
  </p:normalViewPr>
  <p:slideViewPr>
    <p:cSldViewPr snapToGrid="0">
      <p:cViewPr varScale="1">
        <p:scale>
          <a:sx n="56" d="100"/>
          <a:sy n="56" d="100"/>
        </p:scale>
        <p:origin x="988" y="56"/>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838" y="-8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53B9B5-9794-4EBE-A013-FEE3FC562517}"/>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893365CE-4781-4E70-9B52-6966AA0054AF}"/>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2587E12E-1A95-44D6-8A17-7755E1AE3A7B}" type="datetimeFigureOut">
              <a:rPr lang="en-US" smtClean="0"/>
              <a:t>7/12/2017</a:t>
            </a:fld>
            <a:endParaRPr lang="en-US"/>
          </a:p>
        </p:txBody>
      </p:sp>
      <p:sp>
        <p:nvSpPr>
          <p:cNvPr id="4" name="Footer Placeholder 3">
            <a:extLst>
              <a:ext uri="{FF2B5EF4-FFF2-40B4-BE49-F238E27FC236}">
                <a16:creationId xmlns:a16="http://schemas.microsoft.com/office/drawing/2014/main" id="{0E3EED10-D97E-41E1-AAF6-0CD785BF3800}"/>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13CA50-7F4F-4AB1-BFDF-2048D1324523}"/>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E69DCE7A-5859-4A3C-801D-D308528743AB}" type="slidenum">
              <a:rPr lang="en-US" smtClean="0"/>
              <a:t>‹#›</a:t>
            </a:fld>
            <a:endParaRPr lang="en-US"/>
          </a:p>
        </p:txBody>
      </p:sp>
    </p:spTree>
    <p:extLst>
      <p:ext uri="{BB962C8B-B14F-4D97-AF65-F5344CB8AC3E}">
        <p14:creationId xmlns:p14="http://schemas.microsoft.com/office/powerpoint/2010/main" val="1916702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6F622312-02C8-7C4B-81AF-609FD5ECD7D7}" type="datetimeFigureOut">
              <a:rPr lang="en-US" smtClean="0"/>
              <a:t>7/12/2017</a:t>
            </a:fld>
            <a:endParaRPr lang="en-US"/>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8BFC007C-84CD-1E4C-8393-11684C37AB88}" type="slidenum">
              <a:rPr lang="en-US" smtClean="0"/>
              <a:t>‹#›</a:t>
            </a:fld>
            <a:endParaRPr lang="en-US"/>
          </a:p>
        </p:txBody>
      </p:sp>
    </p:spTree>
    <p:extLst>
      <p:ext uri="{BB962C8B-B14F-4D97-AF65-F5344CB8AC3E}">
        <p14:creationId xmlns:p14="http://schemas.microsoft.com/office/powerpoint/2010/main" val="33639093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FC007C-84CD-1E4C-8393-11684C37AB88}" type="slidenum">
              <a:rPr lang="en-US" smtClean="0"/>
              <a:t>1</a:t>
            </a:fld>
            <a:endParaRPr lang="en-US" dirty="0"/>
          </a:p>
        </p:txBody>
      </p:sp>
    </p:spTree>
    <p:extLst>
      <p:ext uri="{BB962C8B-B14F-4D97-AF65-F5344CB8AC3E}">
        <p14:creationId xmlns:p14="http://schemas.microsoft.com/office/powerpoint/2010/main" val="3515710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38100"/>
            <a:fld id="{71C03CD6-4B5E-41F1-BC01-59A87334336E}" type="slidenum">
              <a:rPr lang="en-US" altLang="en-US" smtClean="0"/>
              <a:pPr defTabSz="938100"/>
              <a:t>13</a:t>
            </a:fld>
            <a:endParaRPr lang="en-US" altLang="en-US"/>
          </a:p>
        </p:txBody>
      </p:sp>
      <p:sp>
        <p:nvSpPr>
          <p:cNvPr id="35843" name="Rectangle 2"/>
          <p:cNvSpPr>
            <a:spLocks noGrp="1" noRot="1" noChangeAspect="1" noChangeArrowheads="1" noTextEdit="1"/>
          </p:cNvSpPr>
          <p:nvPr>
            <p:ph type="sldImg"/>
          </p:nvPr>
        </p:nvSpPr>
        <p:spPr>
          <a:xfrm>
            <a:off x="422275" y="704850"/>
            <a:ext cx="6257925" cy="3519488"/>
          </a:xfrm>
          <a:ln/>
        </p:spPr>
      </p:sp>
      <p:sp>
        <p:nvSpPr>
          <p:cNvPr id="35844" name="Rectangle 3"/>
          <p:cNvSpPr>
            <a:spLocks noGrp="1" noChangeArrowheads="1"/>
          </p:cNvSpPr>
          <p:nvPr>
            <p:ph type="body" idx="1"/>
          </p:nvPr>
        </p:nvSpPr>
        <p:spPr>
          <a:noFill/>
          <a:ln w="9525"/>
        </p:spPr>
        <p:txBody>
          <a:bodyPr/>
          <a:lstStyle/>
          <a:p>
            <a:pPr marL="166831" indent="-166831">
              <a:lnSpc>
                <a:spcPct val="90000"/>
              </a:lnSpc>
              <a:spcBef>
                <a:spcPct val="0"/>
              </a:spcBef>
              <a:spcAft>
                <a:spcPts val="304"/>
              </a:spcAft>
              <a:defRPr/>
            </a:pPr>
            <a:endParaRPr lang="en-US" altLang="en-US" dirty="0">
              <a:latin typeface="Times New Roman" pitchFamily="-111" charset="0"/>
            </a:endParaRPr>
          </a:p>
        </p:txBody>
      </p:sp>
    </p:spTree>
    <p:extLst>
      <p:ext uri="{BB962C8B-B14F-4D97-AF65-F5344CB8AC3E}">
        <p14:creationId xmlns:p14="http://schemas.microsoft.com/office/powerpoint/2010/main" val="698350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Guided Pathway is a descriptive and easy-to-use plan that guides a student INTO and THROUGH college to the successful COMPLETION of a credential and the transition to a baccalaureate program or the labor market. A Guided Pathway integrates academic and student services together in a coherent and intentional system of curricular and co-curricular experiences that match a student’s interests and goals, and better prepare him or her for success in a rapidly changing global environment. </a:t>
            </a:r>
            <a:r>
              <a:rPr lang="en-US" b="1" dirty="0"/>
              <a:t>We realize that every institution is working on Guided Pathways at their own respective space’ wherever that is with regard to implementation is okay – important connections to Inclusive Excellence will emerge from various stages of implementation.</a:t>
            </a:r>
            <a:endParaRPr lang="en-US" i="0" dirty="0"/>
          </a:p>
        </p:txBody>
      </p:sp>
      <p:sp>
        <p:nvSpPr>
          <p:cNvPr id="4" name="Slide Number Placeholder 3"/>
          <p:cNvSpPr>
            <a:spLocks noGrp="1"/>
          </p:cNvSpPr>
          <p:nvPr>
            <p:ph type="sldNum" sz="quarter" idx="10"/>
          </p:nvPr>
        </p:nvSpPr>
        <p:spPr/>
        <p:txBody>
          <a:bodyPr/>
          <a:lstStyle/>
          <a:p>
            <a:fld id="{911F5E70-4F17-47FB-AF62-B64D48E67DFC}" type="slidenum">
              <a:rPr lang="en-US" smtClean="0"/>
              <a:t>14</a:t>
            </a:fld>
            <a:endParaRPr lang="en-US"/>
          </a:p>
        </p:txBody>
      </p:sp>
    </p:spTree>
    <p:extLst>
      <p:ext uri="{BB962C8B-B14F-4D97-AF65-F5344CB8AC3E}">
        <p14:creationId xmlns:p14="http://schemas.microsoft.com/office/powerpoint/2010/main" val="232019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422275" y="704850"/>
            <a:ext cx="6257925" cy="3519488"/>
          </a:xfrm>
          <a:ln/>
        </p:spPr>
      </p:sp>
      <p:sp>
        <p:nvSpPr>
          <p:cNvPr id="19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z="1600" dirty="0">
              <a:latin typeface="Times New Roman" pitchFamily="-112" charset="0"/>
            </a:endParaRPr>
          </a:p>
        </p:txBody>
      </p:sp>
    </p:spTree>
    <p:extLst>
      <p:ext uri="{BB962C8B-B14F-4D97-AF65-F5344CB8AC3E}">
        <p14:creationId xmlns:p14="http://schemas.microsoft.com/office/powerpoint/2010/main" val="2551361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422275" y="704850"/>
            <a:ext cx="6257925" cy="3519488"/>
          </a:xfrm>
          <a:ln/>
        </p:spPr>
      </p:sp>
      <p:sp>
        <p:nvSpPr>
          <p:cNvPr id="28675" name="Rectangle 3"/>
          <p:cNvSpPr>
            <a:spLocks noGrp="1" noChangeArrowheads="1"/>
          </p:cNvSpPr>
          <p:nvPr>
            <p:ph type="body" idx="1"/>
          </p:nvPr>
        </p:nvSpPr>
        <p:spPr>
          <a:xfrm>
            <a:off x="0" y="4342445"/>
            <a:ext cx="6937045" cy="504603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ormAutofit/>
          </a:bodyPr>
          <a:lstStyle/>
          <a:p>
            <a:pPr marL="165727" indent="-165727">
              <a:defRPr/>
            </a:pPr>
            <a:endParaRPr lang="en-US" altLang="en-US" sz="1900" dirty="0">
              <a:latin typeface="Times New Roman" pitchFamily="-111" charset="0"/>
            </a:endParaRPr>
          </a:p>
        </p:txBody>
      </p:sp>
    </p:spTree>
    <p:extLst>
      <p:ext uri="{BB962C8B-B14F-4D97-AF65-F5344CB8AC3E}">
        <p14:creationId xmlns:p14="http://schemas.microsoft.com/office/powerpoint/2010/main" val="238812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p>
        </p:txBody>
      </p:sp>
      <p:sp>
        <p:nvSpPr>
          <p:cNvPr id="3584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065">
              <a:spcBef>
                <a:spcPct val="30000"/>
              </a:spcBef>
              <a:defRPr sz="1200">
                <a:solidFill>
                  <a:schemeClr val="tx1"/>
                </a:solidFill>
                <a:latin typeface="Times New Roman" pitchFamily="18" charset="0"/>
                <a:cs typeface="Arial" charset="0"/>
              </a:defRPr>
            </a:lvl1pPr>
            <a:lvl2pPr marL="764093" indent="-292153" defTabSz="939065">
              <a:spcBef>
                <a:spcPct val="30000"/>
              </a:spcBef>
              <a:defRPr sz="1200">
                <a:solidFill>
                  <a:schemeClr val="tx1"/>
                </a:solidFill>
                <a:latin typeface="Times New Roman" pitchFamily="18" charset="0"/>
                <a:cs typeface="Arial" charset="0"/>
              </a:defRPr>
            </a:lvl2pPr>
            <a:lvl3pPr marL="1175035" indent="-234365" defTabSz="939065">
              <a:spcBef>
                <a:spcPct val="30000"/>
              </a:spcBef>
              <a:defRPr sz="1200">
                <a:solidFill>
                  <a:schemeClr val="tx1"/>
                </a:solidFill>
                <a:latin typeface="Times New Roman" pitchFamily="18" charset="0"/>
                <a:cs typeface="Arial" charset="0"/>
              </a:defRPr>
            </a:lvl3pPr>
            <a:lvl4pPr marL="1646975" indent="-234365" defTabSz="939065">
              <a:spcBef>
                <a:spcPct val="30000"/>
              </a:spcBef>
              <a:defRPr sz="1200">
                <a:solidFill>
                  <a:schemeClr val="tx1"/>
                </a:solidFill>
                <a:latin typeface="Times New Roman" pitchFamily="18" charset="0"/>
                <a:cs typeface="Arial" charset="0"/>
              </a:defRPr>
            </a:lvl4pPr>
            <a:lvl5pPr marL="2118914" indent="-234365" defTabSz="939065">
              <a:spcBef>
                <a:spcPct val="30000"/>
              </a:spcBef>
              <a:defRPr sz="1200">
                <a:solidFill>
                  <a:schemeClr val="tx1"/>
                </a:solidFill>
                <a:latin typeface="Times New Roman" pitchFamily="18" charset="0"/>
                <a:cs typeface="Arial" charset="0"/>
              </a:defRPr>
            </a:lvl5pPr>
            <a:lvl6pPr marL="2581223" indent="-234365" defTabSz="939065" eaLnBrk="0" fontAlgn="base" hangingPunct="0">
              <a:spcBef>
                <a:spcPct val="30000"/>
              </a:spcBef>
              <a:spcAft>
                <a:spcPct val="0"/>
              </a:spcAft>
              <a:defRPr sz="1200">
                <a:solidFill>
                  <a:schemeClr val="tx1"/>
                </a:solidFill>
                <a:latin typeface="Times New Roman" pitchFamily="18" charset="0"/>
                <a:cs typeface="Arial" charset="0"/>
              </a:defRPr>
            </a:lvl6pPr>
            <a:lvl7pPr marL="3043532" indent="-234365" defTabSz="939065" eaLnBrk="0" fontAlgn="base" hangingPunct="0">
              <a:spcBef>
                <a:spcPct val="30000"/>
              </a:spcBef>
              <a:spcAft>
                <a:spcPct val="0"/>
              </a:spcAft>
              <a:defRPr sz="1200">
                <a:solidFill>
                  <a:schemeClr val="tx1"/>
                </a:solidFill>
                <a:latin typeface="Times New Roman" pitchFamily="18" charset="0"/>
                <a:cs typeface="Arial" charset="0"/>
              </a:defRPr>
            </a:lvl7pPr>
            <a:lvl8pPr marL="3505840" indent="-234365" defTabSz="939065" eaLnBrk="0" fontAlgn="base" hangingPunct="0">
              <a:spcBef>
                <a:spcPct val="30000"/>
              </a:spcBef>
              <a:spcAft>
                <a:spcPct val="0"/>
              </a:spcAft>
              <a:defRPr sz="1200">
                <a:solidFill>
                  <a:schemeClr val="tx1"/>
                </a:solidFill>
                <a:latin typeface="Times New Roman" pitchFamily="18" charset="0"/>
                <a:cs typeface="Arial" charset="0"/>
              </a:defRPr>
            </a:lvl8pPr>
            <a:lvl9pPr marL="3968149" indent="-234365" defTabSz="939065"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0"/>
              </a:spcBef>
            </a:pPr>
            <a:fld id="{FD62E842-92DF-4477-9F71-7729EE180E54}" type="slidenum">
              <a:rPr lang="en-US" altLang="en-US" smtClean="0">
                <a:latin typeface="Verdana" pitchFamily="34" charset="0"/>
                <a:cs typeface="Times New Roman" pitchFamily="18" charset="0"/>
              </a:rPr>
              <a:pPr eaLnBrk="1" hangingPunct="1">
                <a:spcBef>
                  <a:spcPct val="0"/>
                </a:spcBef>
              </a:pPr>
              <a:t>17</a:t>
            </a:fld>
            <a:endParaRPr lang="en-US" altLang="en-US">
              <a:latin typeface="Verdana" pitchFamily="34" charset="0"/>
              <a:cs typeface="Times New Roman" pitchFamily="18" charset="0"/>
            </a:endParaRPr>
          </a:p>
        </p:txBody>
      </p:sp>
    </p:spTree>
    <p:extLst>
      <p:ext uri="{BB962C8B-B14F-4D97-AF65-F5344CB8AC3E}">
        <p14:creationId xmlns:p14="http://schemas.microsoft.com/office/powerpoint/2010/main" val="3792916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E275726-07C1-4294-BE95-2F5EF6EF5C89}" type="slidenum">
              <a:rPr lang="en-US" altLang="en-US" smtClean="0"/>
              <a:pPr/>
              <a:t>18</a:t>
            </a:fld>
            <a:endParaRPr lang="en-US" altLang="en-US"/>
          </a:p>
        </p:txBody>
      </p:sp>
      <p:sp>
        <p:nvSpPr>
          <p:cNvPr id="43011" name="Rectangle 2"/>
          <p:cNvSpPr>
            <a:spLocks noGrp="1" noRot="1" noChangeAspect="1" noChangeArrowheads="1" noTextEdit="1"/>
          </p:cNvSpPr>
          <p:nvPr>
            <p:ph type="sldImg"/>
          </p:nvPr>
        </p:nvSpPr>
        <p:spPr>
          <a:xfrm>
            <a:off x="422275" y="704850"/>
            <a:ext cx="6257925" cy="3519488"/>
          </a:xfrm>
          <a:ln/>
        </p:spPr>
      </p:sp>
      <p:sp>
        <p:nvSpPr>
          <p:cNvPr id="43012" name="Rectangle 3"/>
          <p:cNvSpPr>
            <a:spLocks noGrp="1" noChangeArrowheads="1"/>
          </p:cNvSpPr>
          <p:nvPr>
            <p:ph type="body" idx="1"/>
          </p:nvPr>
        </p:nvSpPr>
        <p:spPr>
          <a:noFill/>
          <a:ln w="9525"/>
        </p:spPr>
        <p:txBody>
          <a:bodyPr/>
          <a:lstStyle/>
          <a:p>
            <a:endParaRPr lang="en-US" altLang="en-US" dirty="0">
              <a:latin typeface="Times New Roman" pitchFamily="-111" charset="0"/>
            </a:endParaRPr>
          </a:p>
        </p:txBody>
      </p:sp>
    </p:spTree>
    <p:extLst>
      <p:ext uri="{BB962C8B-B14F-4D97-AF65-F5344CB8AC3E}">
        <p14:creationId xmlns:p14="http://schemas.microsoft.com/office/powerpoint/2010/main" val="3314572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422275" y="704850"/>
            <a:ext cx="6257925" cy="3519488"/>
          </a:xfrm>
          <a:ln/>
        </p:spPr>
      </p:sp>
      <p:sp>
        <p:nvSpPr>
          <p:cNvPr id="44035" name="Rectangle 3"/>
          <p:cNvSpPr>
            <a:spLocks noGrp="1" noChangeArrowheads="1"/>
          </p:cNvSpPr>
          <p:nvPr>
            <p:ph type="body" idx="1"/>
          </p:nvPr>
        </p:nvSpPr>
        <p:spPr>
          <a:noFill/>
          <a:ln w="9525"/>
        </p:spPr>
        <p:txBody>
          <a:bodyPr/>
          <a:lstStyle/>
          <a:p>
            <a:endParaRPr lang="en-US" altLang="en-US" dirty="0">
              <a:latin typeface="Times New Roman" pitchFamily="-111" charset="0"/>
            </a:endParaRPr>
          </a:p>
        </p:txBody>
      </p:sp>
    </p:spTree>
    <p:extLst>
      <p:ext uri="{BB962C8B-B14F-4D97-AF65-F5344CB8AC3E}">
        <p14:creationId xmlns:p14="http://schemas.microsoft.com/office/powerpoint/2010/main" val="4100102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E5E8D-F874-0F4E-BE9D-CFB1CD545109}" type="slidenum">
              <a:rPr lang="en-US" smtClean="0"/>
              <a:pPr/>
              <a:t>21</a:t>
            </a:fld>
            <a:endParaRPr lang="en-US" dirty="0"/>
          </a:p>
        </p:txBody>
      </p:sp>
    </p:spTree>
    <p:extLst>
      <p:ext uri="{BB962C8B-B14F-4D97-AF65-F5344CB8AC3E}">
        <p14:creationId xmlns:p14="http://schemas.microsoft.com/office/powerpoint/2010/main" val="664572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1E5E8D-F874-0F4E-BE9D-CFB1CD545109}" type="slidenum">
              <a:rPr lang="en-US" smtClean="0"/>
              <a:pPr/>
              <a:t>22</a:t>
            </a:fld>
            <a:endParaRPr lang="en-US" dirty="0"/>
          </a:p>
        </p:txBody>
      </p:sp>
    </p:spTree>
    <p:extLst>
      <p:ext uri="{BB962C8B-B14F-4D97-AF65-F5344CB8AC3E}">
        <p14:creationId xmlns:p14="http://schemas.microsoft.com/office/powerpoint/2010/main" val="3200213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296F053E-E9D1-4446-AD18-D42670407B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5610" indent="-294465">
              <a:defRPr>
                <a:solidFill>
                  <a:schemeClr val="tx1"/>
                </a:solidFill>
                <a:latin typeface="Arial" panose="020B0604020202020204" pitchFamily="34" charset="0"/>
              </a:defRPr>
            </a:lvl2pPr>
            <a:lvl3pPr marL="1177862" indent="-235572">
              <a:defRPr>
                <a:solidFill>
                  <a:schemeClr val="tx1"/>
                </a:solidFill>
                <a:latin typeface="Arial" panose="020B0604020202020204" pitchFamily="34" charset="0"/>
              </a:defRPr>
            </a:lvl3pPr>
            <a:lvl4pPr marL="1649006" indent="-235572">
              <a:defRPr>
                <a:solidFill>
                  <a:schemeClr val="tx1"/>
                </a:solidFill>
                <a:latin typeface="Arial" panose="020B0604020202020204" pitchFamily="34" charset="0"/>
              </a:defRPr>
            </a:lvl4pPr>
            <a:lvl5pPr marL="2120151" indent="-235572">
              <a:defRPr>
                <a:solidFill>
                  <a:schemeClr val="tx1"/>
                </a:solidFill>
                <a:latin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defRPr>
            </a:lvl9pPr>
          </a:lstStyle>
          <a:p>
            <a:fld id="{1BE58B2C-081C-4D06-8554-F14E7733D71C}" type="slidenum">
              <a:rPr lang="en-US" altLang="en-US"/>
              <a:pPr/>
              <a:t>3</a:t>
            </a:fld>
            <a:endParaRPr lang="en-US" altLang="en-US"/>
          </a:p>
        </p:txBody>
      </p:sp>
      <p:sp>
        <p:nvSpPr>
          <p:cNvPr id="38915" name="Rectangle 2">
            <a:extLst>
              <a:ext uri="{FF2B5EF4-FFF2-40B4-BE49-F238E27FC236}">
                <a16:creationId xmlns:a16="http://schemas.microsoft.com/office/drawing/2014/main" id="{046956BD-761C-4DCA-A45A-6018D4C532CF}"/>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A10E93FD-5B85-4571-8222-5A50CA8BF2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01693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FAB4CBF0-94EB-4166-8B7D-964B1AF926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5610" indent="-294465">
              <a:defRPr>
                <a:solidFill>
                  <a:schemeClr val="tx1"/>
                </a:solidFill>
                <a:latin typeface="Arial" panose="020B0604020202020204" pitchFamily="34" charset="0"/>
              </a:defRPr>
            </a:lvl2pPr>
            <a:lvl3pPr marL="1177862" indent="-235572">
              <a:defRPr>
                <a:solidFill>
                  <a:schemeClr val="tx1"/>
                </a:solidFill>
                <a:latin typeface="Arial" panose="020B0604020202020204" pitchFamily="34" charset="0"/>
              </a:defRPr>
            </a:lvl3pPr>
            <a:lvl4pPr marL="1649006" indent="-235572">
              <a:defRPr>
                <a:solidFill>
                  <a:schemeClr val="tx1"/>
                </a:solidFill>
                <a:latin typeface="Arial" panose="020B0604020202020204" pitchFamily="34" charset="0"/>
              </a:defRPr>
            </a:lvl4pPr>
            <a:lvl5pPr marL="2120151" indent="-235572">
              <a:defRPr>
                <a:solidFill>
                  <a:schemeClr val="tx1"/>
                </a:solidFill>
                <a:latin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defRPr>
            </a:lvl9pPr>
          </a:lstStyle>
          <a:p>
            <a:fld id="{40EC075F-65E4-440C-BCB7-EC79B0C907C6}" type="slidenum">
              <a:rPr lang="en-US" altLang="en-US"/>
              <a:pPr/>
              <a:t>4</a:t>
            </a:fld>
            <a:endParaRPr lang="en-US" altLang="en-US"/>
          </a:p>
        </p:txBody>
      </p:sp>
      <p:sp>
        <p:nvSpPr>
          <p:cNvPr id="39939" name="Rectangle 7">
            <a:extLst>
              <a:ext uri="{FF2B5EF4-FFF2-40B4-BE49-F238E27FC236}">
                <a16:creationId xmlns:a16="http://schemas.microsoft.com/office/drawing/2014/main" id="{BB3E0A56-AC30-4F9F-BB66-9454F0887A79}"/>
              </a:ext>
            </a:extLst>
          </p:cNvPr>
          <p:cNvSpPr txBox="1">
            <a:spLocks noGrp="1" noChangeArrowheads="1"/>
          </p:cNvSpPr>
          <p:nvPr/>
        </p:nvSpPr>
        <p:spPr bwMode="auto">
          <a:xfrm>
            <a:off x="4024736" y="9067377"/>
            <a:ext cx="3077739" cy="47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4602" tIns="47301" rIns="94602" bIns="47301" anchor="b"/>
          <a:lstStyle>
            <a:lvl1pPr defTabSz="900113">
              <a:defRPr>
                <a:solidFill>
                  <a:schemeClr val="tx1"/>
                </a:solidFill>
                <a:latin typeface="Arial" panose="020B0604020202020204" pitchFamily="34" charset="0"/>
              </a:defRPr>
            </a:lvl1pPr>
            <a:lvl2pPr marL="742950" indent="-285750" defTabSz="900113">
              <a:defRPr>
                <a:solidFill>
                  <a:schemeClr val="tx1"/>
                </a:solidFill>
                <a:latin typeface="Arial" panose="020B0604020202020204" pitchFamily="34" charset="0"/>
              </a:defRPr>
            </a:lvl2pPr>
            <a:lvl3pPr marL="1143000" indent="-228600" defTabSz="900113">
              <a:defRPr>
                <a:solidFill>
                  <a:schemeClr val="tx1"/>
                </a:solidFill>
                <a:latin typeface="Arial" panose="020B0604020202020204" pitchFamily="34" charset="0"/>
              </a:defRPr>
            </a:lvl3pPr>
            <a:lvl4pPr marL="1600200" indent="-228600" defTabSz="900113">
              <a:defRPr>
                <a:solidFill>
                  <a:schemeClr val="tx1"/>
                </a:solidFill>
                <a:latin typeface="Arial" panose="020B0604020202020204" pitchFamily="34" charset="0"/>
              </a:defRPr>
            </a:lvl4pPr>
            <a:lvl5pPr marL="2057400" indent="-228600" defTabSz="900113">
              <a:defRPr>
                <a:solidFill>
                  <a:schemeClr val="tx1"/>
                </a:solidFill>
                <a:latin typeface="Arial" panose="020B0604020202020204" pitchFamily="34" charset="0"/>
              </a:defRPr>
            </a:lvl5pPr>
            <a:lvl6pPr marL="2514600" indent="-228600" defTabSz="900113" eaLnBrk="0" fontAlgn="base" hangingPunct="0">
              <a:spcBef>
                <a:spcPct val="0"/>
              </a:spcBef>
              <a:spcAft>
                <a:spcPct val="0"/>
              </a:spcAft>
              <a:defRPr>
                <a:solidFill>
                  <a:schemeClr val="tx1"/>
                </a:solidFill>
                <a:latin typeface="Arial" panose="020B0604020202020204" pitchFamily="34" charset="0"/>
              </a:defRPr>
            </a:lvl6pPr>
            <a:lvl7pPr marL="2971800" indent="-228600" defTabSz="900113" eaLnBrk="0" fontAlgn="base" hangingPunct="0">
              <a:spcBef>
                <a:spcPct val="0"/>
              </a:spcBef>
              <a:spcAft>
                <a:spcPct val="0"/>
              </a:spcAft>
              <a:defRPr>
                <a:solidFill>
                  <a:schemeClr val="tx1"/>
                </a:solidFill>
                <a:latin typeface="Arial" panose="020B0604020202020204" pitchFamily="34" charset="0"/>
              </a:defRPr>
            </a:lvl7pPr>
            <a:lvl8pPr marL="3429000" indent="-228600" defTabSz="900113" eaLnBrk="0" fontAlgn="base" hangingPunct="0">
              <a:spcBef>
                <a:spcPct val="0"/>
              </a:spcBef>
              <a:spcAft>
                <a:spcPct val="0"/>
              </a:spcAft>
              <a:defRPr>
                <a:solidFill>
                  <a:schemeClr val="tx1"/>
                </a:solidFill>
                <a:latin typeface="Arial" panose="020B0604020202020204" pitchFamily="34" charset="0"/>
              </a:defRPr>
            </a:lvl8pPr>
            <a:lvl9pPr marL="3886200" indent="-228600" defTabSz="900113" eaLnBrk="0" fontAlgn="base" hangingPunct="0">
              <a:spcBef>
                <a:spcPct val="0"/>
              </a:spcBef>
              <a:spcAft>
                <a:spcPct val="0"/>
              </a:spcAft>
              <a:defRPr>
                <a:solidFill>
                  <a:schemeClr val="tx1"/>
                </a:solidFill>
                <a:latin typeface="Arial" panose="020B0604020202020204" pitchFamily="34" charset="0"/>
              </a:defRPr>
            </a:lvl9pPr>
          </a:lstStyle>
          <a:p>
            <a:pPr algn="r"/>
            <a:fld id="{4F61BE3D-9181-46C5-A56C-EE15C185AD10}" type="slidenum">
              <a:rPr lang="en-US" altLang="en-US" sz="1200">
                <a:latin typeface="Tahoma" panose="020B0604030504040204" pitchFamily="34" charset="0"/>
                <a:cs typeface="Arial" panose="020B0604020202020204" pitchFamily="34" charset="0"/>
              </a:rPr>
              <a:pPr algn="r"/>
              <a:t>4</a:t>
            </a:fld>
            <a:endParaRPr lang="en-US" altLang="en-US" sz="1200">
              <a:latin typeface="Tahoma" panose="020B0604030504040204" pitchFamily="34" charset="0"/>
              <a:cs typeface="Arial" panose="020B0604020202020204" pitchFamily="34" charset="0"/>
            </a:endParaRPr>
          </a:p>
        </p:txBody>
      </p:sp>
      <p:sp>
        <p:nvSpPr>
          <p:cNvPr id="39940" name="Rectangle 2">
            <a:extLst>
              <a:ext uri="{FF2B5EF4-FFF2-40B4-BE49-F238E27FC236}">
                <a16:creationId xmlns:a16="http://schemas.microsoft.com/office/drawing/2014/main" id="{6CDB075C-1A38-4BE4-8739-6A2A6FC988CB}"/>
              </a:ext>
            </a:extLst>
          </p:cNvPr>
          <p:cNvSpPr>
            <a:spLocks noGrp="1" noRot="1" noChangeAspect="1" noChangeArrowheads="1" noTextEdit="1"/>
          </p:cNvSpPr>
          <p:nvPr>
            <p:ph type="sldImg"/>
          </p:nvPr>
        </p:nvSpPr>
        <p:spPr>
          <a:xfrm>
            <a:off x="371475" y="715963"/>
            <a:ext cx="6362700" cy="3578225"/>
          </a:xfrm>
          <a:ln/>
        </p:spPr>
      </p:sp>
      <p:sp>
        <p:nvSpPr>
          <p:cNvPr id="39941" name="Rectangle 3">
            <a:extLst>
              <a:ext uri="{FF2B5EF4-FFF2-40B4-BE49-F238E27FC236}">
                <a16:creationId xmlns:a16="http://schemas.microsoft.com/office/drawing/2014/main" id="{5812CFAF-5D09-4AE0-928B-53C005CEE283}"/>
              </a:ext>
            </a:extLst>
          </p:cNvPr>
          <p:cNvSpPr>
            <a:spLocks noGrp="1" noChangeArrowheads="1"/>
          </p:cNvSpPr>
          <p:nvPr>
            <p:ph type="body" idx="1"/>
          </p:nvPr>
        </p:nvSpPr>
        <p:spPr>
          <a:xfrm>
            <a:off x="946997" y="4534503"/>
            <a:ext cx="5208482" cy="42949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98" tIns="46949" rIns="93898" bIns="46949"/>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37971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FC007C-84CD-1E4C-8393-11684C37AB88}" type="slidenum">
              <a:rPr lang="en-US" smtClean="0"/>
              <a:t>6</a:t>
            </a:fld>
            <a:endParaRPr lang="en-US"/>
          </a:p>
        </p:txBody>
      </p:sp>
    </p:spTree>
    <p:extLst>
      <p:ext uri="{BB962C8B-B14F-4D97-AF65-F5344CB8AC3E}">
        <p14:creationId xmlns:p14="http://schemas.microsoft.com/office/powerpoint/2010/main" val="652942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422275" y="704850"/>
            <a:ext cx="6257925" cy="3519488"/>
          </a:xfrm>
          <a:ln/>
        </p:spPr>
      </p:sp>
      <p:sp>
        <p:nvSpPr>
          <p:cNvPr id="15363" name="Rectangle 3"/>
          <p:cNvSpPr>
            <a:spLocks noGrp="1" noChangeArrowheads="1"/>
          </p:cNvSpPr>
          <p:nvPr>
            <p:ph type="body" idx="1"/>
          </p:nvPr>
        </p:nvSpPr>
        <p:spPr>
          <a:xfrm>
            <a:off x="538801" y="4440931"/>
            <a:ext cx="6069914" cy="476798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sz="1900" b="1" dirty="0">
                <a:latin typeface="Times New Roman" pitchFamily="-84" charset="0"/>
              </a:rPr>
              <a:t>Diversity, Inclusion, and Equity: Core Principles</a:t>
            </a:r>
          </a:p>
          <a:p>
            <a:r>
              <a:rPr lang="en-US" altLang="en-US" sz="1900" dirty="0">
                <a:latin typeface="Times New Roman" pitchFamily="-84" charset="0"/>
              </a:rPr>
              <a:t>AAC&amp;U endeavors to develop “equity-minded practitioners,” who are willing to engage in the necessary, and sometimes difficult, conversations and decision-making that can lead to transformational change for student learning and achievement.</a:t>
            </a:r>
          </a:p>
          <a:p>
            <a:pPr eaLnBrk="1" hangingPunct="1">
              <a:spcAft>
                <a:spcPct val="20000"/>
              </a:spcAft>
            </a:pPr>
            <a:endParaRPr lang="en-US" altLang="en-US" sz="1900" b="1" dirty="0">
              <a:latin typeface="Times New Roman" pitchFamily="-84" charset="0"/>
            </a:endParaRPr>
          </a:p>
        </p:txBody>
      </p:sp>
    </p:spTree>
    <p:extLst>
      <p:ext uri="{BB962C8B-B14F-4D97-AF65-F5344CB8AC3E}">
        <p14:creationId xmlns:p14="http://schemas.microsoft.com/office/powerpoint/2010/main" val="3870253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4049826" y="8881858"/>
            <a:ext cx="3096075" cy="46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62" tIns="46832" rIns="93662" bIns="46832" anchor="b"/>
          <a:lstStyle>
            <a:lvl1pPr defTabSz="927100">
              <a:spcBef>
                <a:spcPct val="30000"/>
              </a:spcBef>
              <a:defRPr sz="1200">
                <a:solidFill>
                  <a:schemeClr val="tx1"/>
                </a:solidFill>
                <a:latin typeface="Times New Roman" pitchFamily="-84" charset="0"/>
                <a:cs typeface="Arial" charset="0"/>
              </a:defRPr>
            </a:lvl1pPr>
            <a:lvl2pPr marL="742950" indent="-285750" defTabSz="927100">
              <a:spcBef>
                <a:spcPct val="30000"/>
              </a:spcBef>
              <a:defRPr sz="1200">
                <a:solidFill>
                  <a:schemeClr val="tx1"/>
                </a:solidFill>
                <a:latin typeface="Times New Roman" pitchFamily="-84" charset="0"/>
                <a:cs typeface="Arial" charset="0"/>
              </a:defRPr>
            </a:lvl2pPr>
            <a:lvl3pPr marL="1143000" indent="-228600" defTabSz="927100">
              <a:spcBef>
                <a:spcPct val="30000"/>
              </a:spcBef>
              <a:defRPr sz="1200">
                <a:solidFill>
                  <a:schemeClr val="tx1"/>
                </a:solidFill>
                <a:latin typeface="Times New Roman" pitchFamily="-84" charset="0"/>
                <a:cs typeface="Arial" charset="0"/>
              </a:defRPr>
            </a:lvl3pPr>
            <a:lvl4pPr marL="1600200" indent="-228600" defTabSz="927100">
              <a:spcBef>
                <a:spcPct val="30000"/>
              </a:spcBef>
              <a:defRPr sz="1200">
                <a:solidFill>
                  <a:schemeClr val="tx1"/>
                </a:solidFill>
                <a:latin typeface="Times New Roman" pitchFamily="-84" charset="0"/>
                <a:cs typeface="Arial" charset="0"/>
              </a:defRPr>
            </a:lvl4pPr>
            <a:lvl5pPr marL="2057400" indent="-228600" defTabSz="927100">
              <a:spcBef>
                <a:spcPct val="30000"/>
              </a:spcBef>
              <a:defRPr sz="1200">
                <a:solidFill>
                  <a:schemeClr val="tx1"/>
                </a:solidFill>
                <a:latin typeface="Times New Roman" pitchFamily="-84" charset="0"/>
                <a:cs typeface="Arial" charset="0"/>
              </a:defRPr>
            </a:lvl5pPr>
            <a:lvl6pPr marL="2514600" indent="-228600" defTabSz="927100" eaLnBrk="0" fontAlgn="base" hangingPunct="0">
              <a:spcBef>
                <a:spcPct val="30000"/>
              </a:spcBef>
              <a:spcAft>
                <a:spcPct val="0"/>
              </a:spcAft>
              <a:defRPr sz="1200">
                <a:solidFill>
                  <a:schemeClr val="tx1"/>
                </a:solidFill>
                <a:latin typeface="Times New Roman" pitchFamily="-84" charset="0"/>
                <a:cs typeface="Arial" charset="0"/>
              </a:defRPr>
            </a:lvl6pPr>
            <a:lvl7pPr marL="2971800" indent="-228600" defTabSz="927100" eaLnBrk="0" fontAlgn="base" hangingPunct="0">
              <a:spcBef>
                <a:spcPct val="30000"/>
              </a:spcBef>
              <a:spcAft>
                <a:spcPct val="0"/>
              </a:spcAft>
              <a:defRPr sz="1200">
                <a:solidFill>
                  <a:schemeClr val="tx1"/>
                </a:solidFill>
                <a:latin typeface="Times New Roman" pitchFamily="-84" charset="0"/>
                <a:cs typeface="Arial" charset="0"/>
              </a:defRPr>
            </a:lvl7pPr>
            <a:lvl8pPr marL="3429000" indent="-228600" defTabSz="927100" eaLnBrk="0" fontAlgn="base" hangingPunct="0">
              <a:spcBef>
                <a:spcPct val="30000"/>
              </a:spcBef>
              <a:spcAft>
                <a:spcPct val="0"/>
              </a:spcAft>
              <a:defRPr sz="1200">
                <a:solidFill>
                  <a:schemeClr val="tx1"/>
                </a:solidFill>
                <a:latin typeface="Times New Roman" pitchFamily="-84" charset="0"/>
                <a:cs typeface="Arial" charset="0"/>
              </a:defRPr>
            </a:lvl8pPr>
            <a:lvl9pPr marL="3886200" indent="-228600" defTabSz="927100" eaLnBrk="0" fontAlgn="base" hangingPunct="0">
              <a:spcBef>
                <a:spcPct val="30000"/>
              </a:spcBef>
              <a:spcAft>
                <a:spcPct val="0"/>
              </a:spcAft>
              <a:defRPr sz="1200">
                <a:solidFill>
                  <a:schemeClr val="tx1"/>
                </a:solidFill>
                <a:latin typeface="Times New Roman" pitchFamily="-84" charset="0"/>
                <a:cs typeface="Arial" charset="0"/>
              </a:defRPr>
            </a:lvl9pPr>
          </a:lstStyle>
          <a:p>
            <a:pPr algn="r" eaLnBrk="1" hangingPunct="1">
              <a:spcBef>
                <a:spcPct val="0"/>
              </a:spcBef>
            </a:pPr>
            <a:fld id="{CB5FF698-83D1-4BE9-8A2F-A4547B1EBAF7}" type="slidenum">
              <a:rPr lang="en-US" altLang="en-US"/>
              <a:pPr algn="r" eaLnBrk="1" hangingPunct="1">
                <a:spcBef>
                  <a:spcPct val="0"/>
                </a:spcBef>
              </a:pPr>
              <a:t>8</a:t>
            </a:fld>
            <a:endParaRPr lang="en-US" altLang="en-US"/>
          </a:p>
        </p:txBody>
      </p:sp>
      <p:sp>
        <p:nvSpPr>
          <p:cNvPr id="16387" name="Rectangle 2"/>
          <p:cNvSpPr>
            <a:spLocks noGrp="1" noRot="1" noChangeAspect="1" noChangeArrowheads="1" noTextEdit="1"/>
          </p:cNvSpPr>
          <p:nvPr>
            <p:ph type="sldImg"/>
          </p:nvPr>
        </p:nvSpPr>
        <p:spPr>
          <a:xfrm>
            <a:off x="422275" y="704850"/>
            <a:ext cx="6257925" cy="3519488"/>
          </a:xfrm>
          <a:ln/>
        </p:spPr>
      </p:sp>
      <p:sp>
        <p:nvSpPr>
          <p:cNvPr id="16388" name="Rectangle 3"/>
          <p:cNvSpPr>
            <a:spLocks noGrp="1" noChangeArrowheads="1"/>
          </p:cNvSpPr>
          <p:nvPr>
            <p:ph type="body" idx="1"/>
          </p:nvPr>
        </p:nvSpPr>
        <p:spPr>
          <a:xfrm>
            <a:off x="459991" y="4440932"/>
            <a:ext cx="6225924" cy="453712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spcAft>
                <a:spcPct val="20000"/>
              </a:spcAft>
            </a:pPr>
            <a:endParaRPr lang="en-US" altLang="en-US" dirty="0">
              <a:latin typeface="Arial Narrow" pitchFamily="-84" charset="0"/>
            </a:endParaRPr>
          </a:p>
        </p:txBody>
      </p:sp>
    </p:spTree>
    <p:extLst>
      <p:ext uri="{BB962C8B-B14F-4D97-AF65-F5344CB8AC3E}">
        <p14:creationId xmlns:p14="http://schemas.microsoft.com/office/powerpoint/2010/main" val="3261255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20688" y="703263"/>
            <a:ext cx="6261100" cy="3521075"/>
          </a:xfrm>
          <a:ln/>
        </p:spPr>
      </p:sp>
      <p:sp>
        <p:nvSpPr>
          <p:cNvPr id="17411" name="Rectangle 3"/>
          <p:cNvSpPr>
            <a:spLocks noGrp="1" noChangeArrowheads="1"/>
          </p:cNvSpPr>
          <p:nvPr>
            <p:ph type="body" idx="1"/>
          </p:nvPr>
        </p:nvSpPr>
        <p:spPr>
          <a:xfrm>
            <a:off x="535584" y="4460169"/>
            <a:ext cx="6031314" cy="478722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spcAft>
                <a:spcPct val="20000"/>
              </a:spcAft>
            </a:pPr>
            <a:endParaRPr lang="en-US" altLang="en-US" sz="1800" b="1">
              <a:latin typeface="Times New Roman" pitchFamily="-8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422275" y="704850"/>
            <a:ext cx="6257925" cy="3519488"/>
          </a:xfrm>
          <a:ln/>
        </p:spPr>
      </p:sp>
      <p:sp>
        <p:nvSpPr>
          <p:cNvPr id="15363" name="Rectangle 3"/>
          <p:cNvSpPr>
            <a:spLocks noGrp="1" noChangeArrowheads="1"/>
          </p:cNvSpPr>
          <p:nvPr>
            <p:ph type="body" idx="1"/>
          </p:nvPr>
        </p:nvSpPr>
        <p:spPr>
          <a:xfrm>
            <a:off x="0" y="4283492"/>
            <a:ext cx="7102475" cy="510498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z="1400" dirty="0"/>
              <a:t>According to the </a:t>
            </a:r>
            <a:r>
              <a:rPr lang="en-US" dirty="0"/>
              <a:t> 2014 </a:t>
            </a:r>
            <a:r>
              <a:rPr lang="en-US" b="1" dirty="0"/>
              <a:t>Community and Technical College Student Access and Success by Race/Ethnicity and Socioeconomic Status </a:t>
            </a:r>
            <a:endParaRPr lang="en-US" dirty="0"/>
          </a:p>
          <a:p>
            <a:pPr defTabSz="942289">
              <a:defRPr/>
            </a:pPr>
            <a:r>
              <a:rPr lang="en-US" b="1" dirty="0"/>
              <a:t>2014 Progress Report: </a:t>
            </a:r>
            <a:r>
              <a:rPr lang="en-US" dirty="0"/>
              <a:t>Populations of color have increased in Washington State from 18 percent to 28 percent in the ten year period 2000 to 2010. Projections for 2012 to 2022 show that diversity will continue to grow in our population. Hispanics will increase 19 percent, Black/African Americans 7 percent, Asians 14 percent, American Indian/Alaskan Natives 1 percent, Native Hawaiian/Pacific Islander 25 percent, and persons reporting multiple races in combination 130 percent. During this period the non-Hispanic white population will decrease 1 percent.</a:t>
            </a:r>
          </a:p>
          <a:p>
            <a:pPr defTabSz="942289">
              <a:defRPr/>
            </a:pPr>
            <a:r>
              <a:rPr lang="en-US" dirty="0"/>
              <a:t>For example, high school or less attainment for adults 29-39 years ranges from over half (53 percent) for Hispanics to one third (33 percent) for Black or African Americans. Native Hawaiian/Pacific Islanders and American Indian/Alaskan Natives have 48 percent and 42 percent respectively of this age cohort with at most a high school education. These compare to 27 percent for whites and 16 percent for Asians.</a:t>
            </a:r>
          </a:p>
          <a:p>
            <a:pPr defTabSz="942289">
              <a:defRPr/>
            </a:pPr>
            <a:endParaRPr lang="en-US" dirty="0"/>
          </a:p>
          <a:p>
            <a:pPr defTabSz="942289">
              <a:defRPr/>
            </a:pPr>
            <a:endParaRPr lang="en-US" dirty="0"/>
          </a:p>
          <a:p>
            <a:r>
              <a:rPr lang="en-US" b="1" dirty="0"/>
              <a:t> </a:t>
            </a:r>
            <a:endParaRPr lang="en-US" dirty="0"/>
          </a:p>
        </p:txBody>
      </p:sp>
    </p:spTree>
    <p:extLst>
      <p:ext uri="{BB962C8B-B14F-4D97-AF65-F5344CB8AC3E}">
        <p14:creationId xmlns:p14="http://schemas.microsoft.com/office/powerpoint/2010/main" val="2716412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422275" y="704850"/>
            <a:ext cx="6257925" cy="3519488"/>
          </a:xfrm>
          <a:ln/>
        </p:spPr>
      </p:sp>
      <p:sp>
        <p:nvSpPr>
          <p:cNvPr id="28675" name="Rectangle 3"/>
          <p:cNvSpPr>
            <a:spLocks noGrp="1" noChangeArrowheads="1"/>
          </p:cNvSpPr>
          <p:nvPr>
            <p:ph type="body" idx="1"/>
          </p:nvPr>
        </p:nvSpPr>
        <p:spPr>
          <a:xfrm>
            <a:off x="0" y="4342445"/>
            <a:ext cx="6937045" cy="504603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ormAutofit/>
          </a:bodyPr>
          <a:lstStyle/>
          <a:p>
            <a:pPr marL="165727" indent="-165727">
              <a:defRPr/>
            </a:pPr>
            <a:endParaRPr lang="en-US" altLang="en-US" sz="1900" dirty="0">
              <a:latin typeface="Times New Roman" pitchFamily="-111" charset="0"/>
            </a:endParaRPr>
          </a:p>
        </p:txBody>
      </p:sp>
    </p:spTree>
    <p:extLst>
      <p:ext uri="{BB962C8B-B14F-4D97-AF65-F5344CB8AC3E}">
        <p14:creationId xmlns:p14="http://schemas.microsoft.com/office/powerpoint/2010/main" val="2908514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DFC929-42ED-4BC1-9FE6-DEF0F82AF1B9}"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D6ACA-AA93-48B9-B4FE-15695ED68654}" type="slidenum">
              <a:rPr lang="en-US" smtClean="0"/>
              <a:t>‹#›</a:t>
            </a:fld>
            <a:endParaRPr lang="en-US"/>
          </a:p>
        </p:txBody>
      </p:sp>
    </p:spTree>
    <p:extLst>
      <p:ext uri="{BB962C8B-B14F-4D97-AF65-F5344CB8AC3E}">
        <p14:creationId xmlns:p14="http://schemas.microsoft.com/office/powerpoint/2010/main" val="774742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DFC929-42ED-4BC1-9FE6-DEF0F82AF1B9}"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D6ACA-AA93-48B9-B4FE-15695ED68654}" type="slidenum">
              <a:rPr lang="en-US" smtClean="0"/>
              <a:t>‹#›</a:t>
            </a:fld>
            <a:endParaRPr lang="en-US"/>
          </a:p>
        </p:txBody>
      </p:sp>
    </p:spTree>
    <p:extLst>
      <p:ext uri="{BB962C8B-B14F-4D97-AF65-F5344CB8AC3E}">
        <p14:creationId xmlns:p14="http://schemas.microsoft.com/office/powerpoint/2010/main" val="1668537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DFC929-42ED-4BC1-9FE6-DEF0F82AF1B9}"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D6ACA-AA93-48B9-B4FE-15695ED68654}" type="slidenum">
              <a:rPr lang="en-US" smtClean="0"/>
              <a:t>‹#›</a:t>
            </a:fld>
            <a:endParaRPr lang="en-US"/>
          </a:p>
        </p:txBody>
      </p:sp>
    </p:spTree>
    <p:extLst>
      <p:ext uri="{BB962C8B-B14F-4D97-AF65-F5344CB8AC3E}">
        <p14:creationId xmlns:p14="http://schemas.microsoft.com/office/powerpoint/2010/main" val="2356766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DFC929-42ED-4BC1-9FE6-DEF0F82AF1B9}"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D6ACA-AA93-48B9-B4FE-15695ED68654}" type="slidenum">
              <a:rPr lang="en-US" smtClean="0"/>
              <a:t>‹#›</a:t>
            </a:fld>
            <a:endParaRPr lang="en-US"/>
          </a:p>
        </p:txBody>
      </p:sp>
    </p:spTree>
    <p:extLst>
      <p:ext uri="{BB962C8B-B14F-4D97-AF65-F5344CB8AC3E}">
        <p14:creationId xmlns:p14="http://schemas.microsoft.com/office/powerpoint/2010/main" val="1385414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DFC929-42ED-4BC1-9FE6-DEF0F82AF1B9}"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D6ACA-AA93-48B9-B4FE-15695ED68654}" type="slidenum">
              <a:rPr lang="en-US" smtClean="0"/>
              <a:t>‹#›</a:t>
            </a:fld>
            <a:endParaRPr lang="en-US"/>
          </a:p>
        </p:txBody>
      </p:sp>
    </p:spTree>
    <p:extLst>
      <p:ext uri="{BB962C8B-B14F-4D97-AF65-F5344CB8AC3E}">
        <p14:creationId xmlns:p14="http://schemas.microsoft.com/office/powerpoint/2010/main" val="135586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DFC929-42ED-4BC1-9FE6-DEF0F82AF1B9}"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D6ACA-AA93-48B9-B4FE-15695ED68654}" type="slidenum">
              <a:rPr lang="en-US" smtClean="0"/>
              <a:t>‹#›</a:t>
            </a:fld>
            <a:endParaRPr lang="en-US"/>
          </a:p>
        </p:txBody>
      </p:sp>
    </p:spTree>
    <p:extLst>
      <p:ext uri="{BB962C8B-B14F-4D97-AF65-F5344CB8AC3E}">
        <p14:creationId xmlns:p14="http://schemas.microsoft.com/office/powerpoint/2010/main" val="1524572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DFC929-42ED-4BC1-9FE6-DEF0F82AF1B9}" type="datetimeFigureOut">
              <a:rPr lang="en-US" smtClean="0"/>
              <a:t>7/12/2017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3D6ACA-AA93-48B9-B4FE-15695ED68654}" type="slidenum">
              <a:rPr lang="en-US" smtClean="0"/>
              <a:t>‹#›</a:t>
            </a:fld>
            <a:endParaRPr lang="en-US"/>
          </a:p>
        </p:txBody>
      </p:sp>
    </p:spTree>
    <p:extLst>
      <p:ext uri="{BB962C8B-B14F-4D97-AF65-F5344CB8AC3E}">
        <p14:creationId xmlns:p14="http://schemas.microsoft.com/office/powerpoint/2010/main" val="2810789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DFC929-42ED-4BC1-9FE6-DEF0F82AF1B9}" type="datetimeFigureOut">
              <a:rPr lang="en-US" smtClean="0"/>
              <a:t>7/12/2017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3D6ACA-AA93-48B9-B4FE-15695ED68654}" type="slidenum">
              <a:rPr lang="en-US" smtClean="0"/>
              <a:t>‹#›</a:t>
            </a:fld>
            <a:endParaRPr lang="en-US"/>
          </a:p>
        </p:txBody>
      </p:sp>
    </p:spTree>
    <p:extLst>
      <p:ext uri="{BB962C8B-B14F-4D97-AF65-F5344CB8AC3E}">
        <p14:creationId xmlns:p14="http://schemas.microsoft.com/office/powerpoint/2010/main" val="1820930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FC929-42ED-4BC1-9FE6-DEF0F82AF1B9}" type="datetimeFigureOut">
              <a:rPr lang="en-US" smtClean="0"/>
              <a:t>7/12/2017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3D6ACA-AA93-48B9-B4FE-15695ED68654}" type="slidenum">
              <a:rPr lang="en-US" smtClean="0"/>
              <a:t>‹#›</a:t>
            </a:fld>
            <a:endParaRPr lang="en-US"/>
          </a:p>
        </p:txBody>
      </p:sp>
    </p:spTree>
    <p:extLst>
      <p:ext uri="{BB962C8B-B14F-4D97-AF65-F5344CB8AC3E}">
        <p14:creationId xmlns:p14="http://schemas.microsoft.com/office/powerpoint/2010/main" val="2540558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DFC929-42ED-4BC1-9FE6-DEF0F82AF1B9}"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D6ACA-AA93-48B9-B4FE-15695ED68654}" type="slidenum">
              <a:rPr lang="en-US" smtClean="0"/>
              <a:t>‹#›</a:t>
            </a:fld>
            <a:endParaRPr lang="en-US"/>
          </a:p>
        </p:txBody>
      </p:sp>
    </p:spTree>
    <p:extLst>
      <p:ext uri="{BB962C8B-B14F-4D97-AF65-F5344CB8AC3E}">
        <p14:creationId xmlns:p14="http://schemas.microsoft.com/office/powerpoint/2010/main" val="2690002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DFC929-42ED-4BC1-9FE6-DEF0F82AF1B9}"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D6ACA-AA93-48B9-B4FE-15695ED68654}" type="slidenum">
              <a:rPr lang="en-US" smtClean="0"/>
              <a:t>‹#›</a:t>
            </a:fld>
            <a:endParaRPr lang="en-US"/>
          </a:p>
        </p:txBody>
      </p:sp>
    </p:spTree>
    <p:extLst>
      <p:ext uri="{BB962C8B-B14F-4D97-AF65-F5344CB8AC3E}">
        <p14:creationId xmlns:p14="http://schemas.microsoft.com/office/powerpoint/2010/main" val="2134863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FC929-42ED-4BC1-9FE6-DEF0F82AF1B9}" type="datetimeFigureOut">
              <a:rPr lang="en-US" smtClean="0"/>
              <a:t>7/12/2017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D6ACA-AA93-48B9-B4FE-15695ED68654}" type="slidenum">
              <a:rPr lang="en-US" smtClean="0"/>
              <a:t>‹#›</a:t>
            </a:fld>
            <a:endParaRPr lang="en-US"/>
          </a:p>
        </p:txBody>
      </p:sp>
    </p:spTree>
    <p:extLst>
      <p:ext uri="{BB962C8B-B14F-4D97-AF65-F5344CB8AC3E}">
        <p14:creationId xmlns:p14="http://schemas.microsoft.com/office/powerpoint/2010/main" val="40773804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3" Type="http://schemas.openxmlformats.org/officeDocument/2006/relationships/hyperlink" Target="mailto:Frank.tuitt@du.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mailto:rachel.a.griffin@Utah.edu"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aacu.org/about/statements/2013/inclusiveexcellence.cf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cue.usc.edu/files/2016/02/Developing-a-Practice-of-Equity-Mindedness.pdf"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www.aacu.org/sites/default/files/files/mei/milem_et_al.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21" y="2070622"/>
            <a:ext cx="11846256" cy="1470025"/>
          </a:xfrm>
          <a:solidFill>
            <a:schemeClr val="bg1">
              <a:lumMod val="85000"/>
            </a:schemeClr>
          </a:solidFill>
        </p:spPr>
        <p:txBody>
          <a:bodyPr>
            <a:noAutofit/>
          </a:bodyPr>
          <a:lstStyle/>
          <a:p>
            <a:r>
              <a:rPr lang="en-US" sz="3600" b="1" dirty="0">
                <a:latin typeface="Candara" panose="020E0502030303020204" pitchFamily="34" charset="0"/>
              </a:rPr>
              <a:t> </a:t>
            </a:r>
            <a:r>
              <a:rPr lang="en-US" sz="6000" b="1" dirty="0">
                <a:latin typeface="Candara" panose="020E0502030303020204" pitchFamily="34" charset="0"/>
              </a:rPr>
              <a:t>A Primer on Inclusive Excellence</a:t>
            </a:r>
            <a:endParaRPr lang="en-US" sz="6000" b="1" dirty="0">
              <a:solidFill>
                <a:schemeClr val="tx2"/>
              </a:solidFill>
              <a:latin typeface="Candara" panose="020E0502030303020204" pitchFamily="34" charset="0"/>
            </a:endParaRPr>
          </a:p>
        </p:txBody>
      </p:sp>
      <p:sp>
        <p:nvSpPr>
          <p:cNvPr id="3" name="Subtitle 2"/>
          <p:cNvSpPr>
            <a:spLocks noGrp="1"/>
          </p:cNvSpPr>
          <p:nvPr>
            <p:ph type="subTitle" idx="1"/>
          </p:nvPr>
        </p:nvSpPr>
        <p:spPr>
          <a:xfrm>
            <a:off x="177420" y="4005260"/>
            <a:ext cx="11846256" cy="2545531"/>
          </a:xfrm>
        </p:spPr>
        <p:txBody>
          <a:bodyPr>
            <a:noAutofit/>
          </a:bodyPr>
          <a:lstStyle/>
          <a:p>
            <a:r>
              <a:rPr lang="en-US" sz="2800" b="1" dirty="0">
                <a:solidFill>
                  <a:schemeClr val="tx2"/>
                </a:solidFill>
                <a:effectLst>
                  <a:outerShdw blurRad="38100" dist="38100" dir="2700000" algn="tl">
                    <a:srgbClr val="000000">
                      <a:alpha val="43137"/>
                    </a:srgbClr>
                  </a:outerShdw>
                </a:effectLst>
                <a:latin typeface="Candara" panose="020E0502030303020204" pitchFamily="34" charset="0"/>
              </a:rPr>
              <a:t>Dr. Rachel Alicia Griffin, Asst. Professor of Race and Communication, University of Utah</a:t>
            </a:r>
          </a:p>
          <a:p>
            <a:endParaRPr lang="en-US" sz="1000" b="1" dirty="0">
              <a:solidFill>
                <a:schemeClr val="tx2"/>
              </a:solidFill>
              <a:effectLst>
                <a:outerShdw blurRad="38100" dist="38100" dir="2700000" algn="tl">
                  <a:srgbClr val="000000">
                    <a:alpha val="43137"/>
                  </a:srgbClr>
                </a:outerShdw>
              </a:effectLst>
              <a:latin typeface="Candara" panose="020E0502030303020204" pitchFamily="34" charset="0"/>
            </a:endParaRPr>
          </a:p>
          <a:p>
            <a:r>
              <a:rPr lang="en-US" sz="2800" b="1" dirty="0">
                <a:solidFill>
                  <a:schemeClr val="tx2"/>
                </a:solidFill>
                <a:effectLst>
                  <a:outerShdw blurRad="38100" dist="38100" dir="2700000" algn="tl">
                    <a:srgbClr val="000000">
                      <a:alpha val="43137"/>
                    </a:srgbClr>
                  </a:outerShdw>
                </a:effectLst>
                <a:latin typeface="Candara" panose="020E0502030303020204" pitchFamily="34" charset="0"/>
              </a:rPr>
              <a:t>Dr. Frank Tuitt, Senior Advisor to the Chancellor and Provost on Diversity and Inclusion &amp; Professor of Education, University of Denver</a:t>
            </a:r>
          </a:p>
          <a:p>
            <a:endParaRPr lang="en-US" sz="2400" b="1" dirty="0">
              <a:solidFill>
                <a:schemeClr val="tx1"/>
              </a:solidFill>
              <a:latin typeface="Candara" panose="020E0502030303020204" pitchFamily="34" charset="0"/>
            </a:endParaRPr>
          </a:p>
        </p:txBody>
      </p:sp>
      <p:sp>
        <p:nvSpPr>
          <p:cNvPr id="4" name="Rectangle 3"/>
          <p:cNvSpPr/>
          <p:nvPr/>
        </p:nvSpPr>
        <p:spPr>
          <a:xfrm>
            <a:off x="177420" y="288439"/>
            <a:ext cx="11846256" cy="1934638"/>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dirty="0">
                <a:latin typeface="Candara" panose="020E0502030303020204" pitchFamily="34" charset="0"/>
              </a:rPr>
              <a:t>Transforming Academic Theory to Institutional Praxis</a:t>
            </a:r>
          </a:p>
        </p:txBody>
      </p:sp>
    </p:spTree>
    <p:extLst>
      <p:ext uri="{BB962C8B-B14F-4D97-AF65-F5344CB8AC3E}">
        <p14:creationId xmlns:p14="http://schemas.microsoft.com/office/powerpoint/2010/main" val="1708923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7" name="Rectangle 3"/>
          <p:cNvSpPr>
            <a:spLocks noGrp="1" noChangeArrowheads="1"/>
          </p:cNvSpPr>
          <p:nvPr>
            <p:ph idx="1"/>
          </p:nvPr>
        </p:nvSpPr>
        <p:spPr>
          <a:xfrm>
            <a:off x="0" y="1120214"/>
            <a:ext cx="12192000" cy="6000676"/>
          </a:xfrm>
        </p:spPr>
        <p:txBody>
          <a:bodyPr>
            <a:normAutofit lnSpcReduction="10000"/>
          </a:bodyPr>
          <a:lstStyle/>
          <a:p>
            <a:pPr marL="274320" indent="0">
              <a:spcBef>
                <a:spcPct val="0"/>
              </a:spcBef>
              <a:spcAft>
                <a:spcPts val="600"/>
              </a:spcAft>
              <a:buClr>
                <a:schemeClr val="tx1"/>
              </a:buClr>
              <a:buFont typeface="Wingdings" pitchFamily="-84" charset="2"/>
              <a:buChar char="Ø"/>
            </a:pPr>
            <a:r>
              <a:rPr lang="en-US" sz="2800" dirty="0">
                <a:solidFill>
                  <a:schemeClr val="tx2">
                    <a:lumMod val="75000"/>
                  </a:schemeClr>
                </a:solidFill>
                <a:latin typeface="Candara" panose="020E0502030303020204" pitchFamily="34" charset="0"/>
              </a:rPr>
              <a:t>Increase access for lower SES students, LGBTIQ students, undocumented students, and students of color. </a:t>
            </a:r>
          </a:p>
          <a:p>
            <a:pPr marL="274320" indent="0">
              <a:spcBef>
                <a:spcPct val="0"/>
              </a:spcBef>
              <a:spcAft>
                <a:spcPts val="600"/>
              </a:spcAft>
              <a:buClr>
                <a:schemeClr val="tx1"/>
              </a:buClr>
              <a:buNone/>
            </a:pPr>
            <a:endParaRPr lang="en-US" sz="400" dirty="0">
              <a:solidFill>
                <a:schemeClr val="tx2">
                  <a:lumMod val="75000"/>
                </a:schemeClr>
              </a:solidFill>
              <a:latin typeface="Candara" panose="020E0502030303020204" pitchFamily="34" charset="0"/>
            </a:endParaRPr>
          </a:p>
          <a:p>
            <a:pPr marL="274320" indent="0">
              <a:spcBef>
                <a:spcPct val="0"/>
              </a:spcBef>
              <a:spcAft>
                <a:spcPts val="600"/>
              </a:spcAft>
              <a:buClr>
                <a:schemeClr val="tx1"/>
              </a:buClr>
              <a:buFont typeface="Wingdings" pitchFamily="-84" charset="2"/>
              <a:buChar char="Ø"/>
            </a:pPr>
            <a:r>
              <a:rPr lang="en-US" sz="2800" dirty="0">
                <a:solidFill>
                  <a:schemeClr val="tx2">
                    <a:lumMod val="75000"/>
                  </a:schemeClr>
                </a:solidFill>
                <a:latin typeface="Candara" panose="020E0502030303020204" pitchFamily="34" charset="0"/>
              </a:rPr>
              <a:t>Community and technical colleges (CTCs) are the  gateway to postsecondary </a:t>
            </a:r>
            <a:r>
              <a:rPr lang="en-US" sz="2800" dirty="0" smtClean="0">
                <a:solidFill>
                  <a:schemeClr val="tx2">
                    <a:lumMod val="75000"/>
                  </a:schemeClr>
                </a:solidFill>
                <a:latin typeface="Candara" panose="020E0502030303020204" pitchFamily="34" charset="0"/>
              </a:rPr>
              <a:t>education.</a:t>
            </a:r>
            <a:endParaRPr lang="en-US" sz="2800" dirty="0">
              <a:solidFill>
                <a:schemeClr val="tx2">
                  <a:lumMod val="75000"/>
                </a:schemeClr>
              </a:solidFill>
              <a:latin typeface="Candara" panose="020E0502030303020204" pitchFamily="34" charset="0"/>
            </a:endParaRPr>
          </a:p>
          <a:p>
            <a:pPr marL="274320" indent="0">
              <a:spcBef>
                <a:spcPct val="0"/>
              </a:spcBef>
              <a:spcAft>
                <a:spcPts val="600"/>
              </a:spcAft>
              <a:buClr>
                <a:schemeClr val="tx1"/>
              </a:buClr>
              <a:buNone/>
            </a:pPr>
            <a:endParaRPr lang="en-US" sz="400" dirty="0">
              <a:solidFill>
                <a:schemeClr val="tx2">
                  <a:lumMod val="75000"/>
                </a:schemeClr>
              </a:solidFill>
              <a:latin typeface="Candara" panose="020E0502030303020204" pitchFamily="34" charset="0"/>
            </a:endParaRPr>
          </a:p>
          <a:p>
            <a:pPr marL="274320" indent="0">
              <a:spcBef>
                <a:spcPct val="0"/>
              </a:spcBef>
              <a:spcAft>
                <a:spcPts val="600"/>
              </a:spcAft>
              <a:buClr>
                <a:schemeClr val="tx1"/>
              </a:buClr>
              <a:buFont typeface="Wingdings" pitchFamily="-84" charset="2"/>
              <a:buChar char="Ø"/>
            </a:pPr>
            <a:r>
              <a:rPr lang="en-US" sz="2800" dirty="0">
                <a:solidFill>
                  <a:schemeClr val="tx2">
                    <a:lumMod val="75000"/>
                  </a:schemeClr>
                </a:solidFill>
                <a:latin typeface="Candara" panose="020E0502030303020204" pitchFamily="34" charset="0"/>
              </a:rPr>
              <a:t>K-12 schools are not as successful in helping Black, Latinx, &amp; Native American (BLNA) students graduate from high schools;</a:t>
            </a:r>
          </a:p>
          <a:p>
            <a:pPr marL="274320" indent="0">
              <a:spcBef>
                <a:spcPct val="0"/>
              </a:spcBef>
              <a:spcAft>
                <a:spcPts val="600"/>
              </a:spcAft>
              <a:buClr>
                <a:schemeClr val="tx1"/>
              </a:buClr>
              <a:buNone/>
            </a:pPr>
            <a:endParaRPr lang="en-US" sz="400" dirty="0">
              <a:solidFill>
                <a:schemeClr val="tx2">
                  <a:lumMod val="75000"/>
                </a:schemeClr>
              </a:solidFill>
              <a:latin typeface="Candara" panose="020E0502030303020204" pitchFamily="34" charset="0"/>
            </a:endParaRPr>
          </a:p>
          <a:p>
            <a:pPr marL="274320" indent="0">
              <a:spcBef>
                <a:spcPct val="0"/>
              </a:spcBef>
              <a:spcAft>
                <a:spcPts val="600"/>
              </a:spcAft>
              <a:buClr>
                <a:schemeClr val="tx1"/>
              </a:buClr>
              <a:buFont typeface="Wingdings" pitchFamily="-84" charset="2"/>
              <a:buChar char="Ø"/>
            </a:pPr>
            <a:r>
              <a:rPr lang="en-US" altLang="en-US" sz="2800" dirty="0">
                <a:solidFill>
                  <a:schemeClr val="tx2">
                    <a:lumMod val="75000"/>
                  </a:schemeClr>
                </a:solidFill>
                <a:latin typeface="Candara" panose="020E0502030303020204" pitchFamily="34" charset="0"/>
                <a:ea typeface="ＭＳ Ｐゴシック" pitchFamily="-84" charset="-128"/>
                <a:cs typeface="Georgia"/>
              </a:rPr>
              <a:t>BLNAs are </a:t>
            </a:r>
            <a:r>
              <a:rPr lang="en-US" altLang="en-US" sz="2800" dirty="0" smtClean="0">
                <a:solidFill>
                  <a:schemeClr val="tx2">
                    <a:lumMod val="75000"/>
                  </a:schemeClr>
                </a:solidFill>
                <a:latin typeface="Candara" panose="020E0502030303020204" pitchFamily="34" charset="0"/>
                <a:ea typeface="ＭＳ Ｐゴシック" pitchFamily="-84" charset="-128"/>
                <a:cs typeface="Georgia"/>
              </a:rPr>
              <a:t>tracked into and subsequently overrepresented </a:t>
            </a:r>
            <a:r>
              <a:rPr lang="en-US" altLang="en-US" sz="2800" dirty="0">
                <a:solidFill>
                  <a:schemeClr val="tx2">
                    <a:lumMod val="75000"/>
                  </a:schemeClr>
                </a:solidFill>
                <a:latin typeface="Candara" panose="020E0502030303020204" pitchFamily="34" charset="0"/>
                <a:ea typeface="ＭＳ Ｐゴシック" pitchFamily="-84" charset="-128"/>
                <a:cs typeface="Georgia"/>
              </a:rPr>
              <a:t>in the CTC system;</a:t>
            </a:r>
          </a:p>
          <a:p>
            <a:pPr marL="274320" indent="0">
              <a:spcBef>
                <a:spcPct val="0"/>
              </a:spcBef>
              <a:spcAft>
                <a:spcPts val="600"/>
              </a:spcAft>
              <a:buClr>
                <a:schemeClr val="tx1"/>
              </a:buClr>
              <a:buNone/>
            </a:pPr>
            <a:endParaRPr lang="en-US" altLang="en-US" sz="400" dirty="0">
              <a:solidFill>
                <a:schemeClr val="tx2">
                  <a:lumMod val="75000"/>
                </a:schemeClr>
              </a:solidFill>
              <a:latin typeface="Candara" panose="020E0502030303020204" pitchFamily="34" charset="0"/>
              <a:ea typeface="ＭＳ Ｐゴシック" pitchFamily="-84" charset="-128"/>
              <a:cs typeface="Georgia"/>
            </a:endParaRPr>
          </a:p>
          <a:p>
            <a:pPr marL="274320" indent="0">
              <a:spcBef>
                <a:spcPct val="0"/>
              </a:spcBef>
              <a:spcAft>
                <a:spcPts val="600"/>
              </a:spcAft>
              <a:buClr>
                <a:schemeClr val="tx1"/>
              </a:buClr>
              <a:buFont typeface="Wingdings" pitchFamily="-84" charset="2"/>
              <a:buChar char="Ø"/>
            </a:pPr>
            <a:r>
              <a:rPr lang="en-US" altLang="en-US" sz="2800" dirty="0">
                <a:solidFill>
                  <a:schemeClr val="tx2">
                    <a:lumMod val="75000"/>
                  </a:schemeClr>
                </a:solidFill>
                <a:latin typeface="Candara" panose="020E0502030303020204" pitchFamily="34" charset="0"/>
                <a:ea typeface="ＭＳ Ｐゴシック" pitchFamily="-84" charset="-128"/>
                <a:cs typeface="Georgia"/>
              </a:rPr>
              <a:t>CTCs graduate and successfully transfer BLNAs at lower levels.</a:t>
            </a:r>
          </a:p>
          <a:p>
            <a:pPr marL="274320" indent="0">
              <a:spcBef>
                <a:spcPct val="0"/>
              </a:spcBef>
              <a:spcAft>
                <a:spcPts val="600"/>
              </a:spcAft>
              <a:buClr>
                <a:schemeClr val="tx1"/>
              </a:buClr>
              <a:buNone/>
            </a:pPr>
            <a:endParaRPr lang="en-US" altLang="en-US" sz="400" dirty="0">
              <a:solidFill>
                <a:schemeClr val="tx2">
                  <a:lumMod val="75000"/>
                </a:schemeClr>
              </a:solidFill>
              <a:latin typeface="Candara" panose="020E0502030303020204" pitchFamily="34" charset="0"/>
              <a:ea typeface="ＭＳ Ｐゴシック" pitchFamily="-84" charset="-128"/>
              <a:cs typeface="Georgia"/>
            </a:endParaRPr>
          </a:p>
          <a:p>
            <a:pPr marL="274320" indent="0">
              <a:spcBef>
                <a:spcPct val="0"/>
              </a:spcBef>
              <a:spcAft>
                <a:spcPts val="600"/>
              </a:spcAft>
              <a:buClr>
                <a:schemeClr val="tx1"/>
              </a:buClr>
              <a:buFont typeface="Wingdings" pitchFamily="-84" charset="2"/>
              <a:buChar char="Ø"/>
            </a:pPr>
            <a:r>
              <a:rPr lang="en-US" altLang="en-US" sz="2800" dirty="0">
                <a:solidFill>
                  <a:schemeClr val="tx2">
                    <a:lumMod val="75000"/>
                  </a:schemeClr>
                </a:solidFill>
                <a:latin typeface="Candara" panose="020E0502030303020204" pitchFamily="34" charset="0"/>
                <a:ea typeface="ＭＳ Ｐゴシック" pitchFamily="-84" charset="-128"/>
                <a:cs typeface="Georgia"/>
              </a:rPr>
              <a:t>Transfer rates are significantly higher for Whites and Asians who transfer to 4yr institutions within one year after completing a degree program in the CTC system.</a:t>
            </a:r>
            <a:endParaRPr lang="en-US" altLang="en-US" sz="3000" dirty="0">
              <a:solidFill>
                <a:schemeClr val="tx2">
                  <a:lumMod val="75000"/>
                </a:schemeClr>
              </a:solidFill>
              <a:latin typeface="Candara" panose="020E0502030303020204" pitchFamily="34" charset="0"/>
              <a:ea typeface="ＭＳ Ｐゴシック" pitchFamily="-84" charset="-128"/>
              <a:cs typeface="Georgia"/>
            </a:endParaRPr>
          </a:p>
        </p:txBody>
      </p:sp>
      <p:sp>
        <p:nvSpPr>
          <p:cNvPr id="8" name="Rectangle 7"/>
          <p:cNvSpPr/>
          <p:nvPr/>
        </p:nvSpPr>
        <p:spPr>
          <a:xfrm>
            <a:off x="0" y="0"/>
            <a:ext cx="12192000" cy="914400"/>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latin typeface="Candara" panose="020E0502030303020204" pitchFamily="34" charset="0"/>
                <a:cs typeface="Aharoni" panose="02010803020104030203" pitchFamily="2" charset="-79"/>
              </a:rPr>
              <a:t>Access and Equity in the State of Washington</a:t>
            </a:r>
          </a:p>
        </p:txBody>
      </p:sp>
    </p:spTree>
    <p:extLst>
      <p:ext uri="{BB962C8B-B14F-4D97-AF65-F5344CB8AC3E}">
        <p14:creationId xmlns:p14="http://schemas.microsoft.com/office/powerpoint/2010/main" val="3683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05507">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550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05507">
                                            <p:txEl>
                                              <p:pRg st="2" end="2"/>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550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05507">
                                            <p:txEl>
                                              <p:pRg st="4" end="4"/>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550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05507">
                                            <p:txEl>
                                              <p:pRg st="6" end="6"/>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5507">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405507">
                                            <p:txEl>
                                              <p:pRg st="8" end="8"/>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5507">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405507">
                                            <p:txEl>
                                              <p:pRg st="10" end="1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5" name="Rectangle 3"/>
          <p:cNvSpPr>
            <a:spLocks noGrp="1" noChangeArrowheads="1"/>
          </p:cNvSpPr>
          <p:nvPr>
            <p:ph idx="1"/>
          </p:nvPr>
        </p:nvSpPr>
        <p:spPr>
          <a:xfrm>
            <a:off x="1" y="1146412"/>
            <a:ext cx="12091916" cy="5711587"/>
          </a:xfrm>
        </p:spPr>
        <p:txBody>
          <a:bodyPr>
            <a:normAutofit fontScale="40000" lnSpcReduction="20000"/>
          </a:bodyPr>
          <a:lstStyle/>
          <a:p>
            <a:pPr marL="0" indent="0" eaLnBrk="1" hangingPunct="1">
              <a:spcBef>
                <a:spcPct val="0"/>
              </a:spcBef>
              <a:spcAft>
                <a:spcPts val="1200"/>
              </a:spcAft>
              <a:buFont typeface="Arial" charset="0"/>
              <a:buNone/>
            </a:pPr>
            <a:r>
              <a:rPr lang="en-US" altLang="en-US" sz="7000" dirty="0">
                <a:solidFill>
                  <a:schemeClr val="tx2"/>
                </a:solidFill>
                <a:latin typeface="Candara" panose="020E0502030303020204" pitchFamily="34" charset="0"/>
                <a:ea typeface="ＭＳ Ｐゴシック" pitchFamily="-111" charset="-128"/>
                <a:cs typeface="Georgia"/>
              </a:rPr>
              <a:t>To help institutions guide and assess their efforts, the </a:t>
            </a:r>
            <a:r>
              <a:rPr lang="en-US" altLang="en-US" sz="7000" b="1" dirty="0">
                <a:solidFill>
                  <a:schemeClr val="tx2"/>
                </a:solidFill>
                <a:latin typeface="Candara" panose="020E0502030303020204" pitchFamily="34" charset="0"/>
                <a:ea typeface="ＭＳ Ｐゴシック" pitchFamily="-111" charset="-128"/>
                <a:cs typeface="Georgia"/>
              </a:rPr>
              <a:t>AAC&amp;U</a:t>
            </a:r>
            <a:r>
              <a:rPr lang="en-US" altLang="en-US" sz="7000" dirty="0">
                <a:solidFill>
                  <a:schemeClr val="tx2"/>
                </a:solidFill>
                <a:latin typeface="Candara" panose="020E0502030303020204" pitchFamily="34" charset="0"/>
                <a:ea typeface="ＭＳ Ｐゴシック" pitchFamily="-111" charset="-128"/>
                <a:cs typeface="Georgia"/>
              </a:rPr>
              <a:t> proposed the Inclusive Excellence Scorecard consisting of four dimensions:</a:t>
            </a:r>
          </a:p>
          <a:p>
            <a:pPr marL="457200" eaLnBrk="1" hangingPunct="1">
              <a:lnSpc>
                <a:spcPct val="120000"/>
              </a:lnSpc>
              <a:spcBef>
                <a:spcPct val="0"/>
              </a:spcBef>
              <a:spcAft>
                <a:spcPts val="600"/>
              </a:spcAft>
              <a:buFont typeface="Wingdings" panose="05000000000000000000" pitchFamily="2" charset="2"/>
              <a:buChar char="Ø"/>
            </a:pPr>
            <a:r>
              <a:rPr lang="en-US" altLang="en-US" sz="6000" b="1" u="sng" dirty="0">
                <a:solidFill>
                  <a:schemeClr val="tx2"/>
                </a:solidFill>
                <a:latin typeface="Candara" panose="020E0502030303020204" pitchFamily="34" charset="0"/>
                <a:ea typeface="ＭＳ Ｐゴシック" pitchFamily="-84" charset="-128"/>
                <a:cs typeface="Georgia"/>
              </a:rPr>
              <a:t>Access &amp; Equity</a:t>
            </a:r>
            <a:r>
              <a:rPr lang="en-US" altLang="en-US" sz="6000" dirty="0">
                <a:solidFill>
                  <a:schemeClr val="tx2"/>
                </a:solidFill>
                <a:latin typeface="Candara" panose="020E0502030303020204" pitchFamily="34" charset="0"/>
                <a:ea typeface="ＭＳ Ｐゴシック" pitchFamily="-84" charset="-128"/>
                <a:cs typeface="Georgia"/>
              </a:rPr>
              <a:t> </a:t>
            </a:r>
            <a:r>
              <a:rPr lang="en-US" altLang="en-US" sz="6000" dirty="0">
                <a:solidFill>
                  <a:schemeClr val="tx2"/>
                </a:solidFill>
                <a:latin typeface="Candara" panose="020E0502030303020204" pitchFamily="34" charset="0"/>
                <a:ea typeface="ＭＳ Ｐゴシック" pitchFamily="34" charset="-128"/>
              </a:rPr>
              <a:t>is understood as the </a:t>
            </a:r>
            <a:r>
              <a:rPr lang="en-US" altLang="en-US" sz="6000" b="1" dirty="0">
                <a:solidFill>
                  <a:schemeClr val="tx2"/>
                </a:solidFill>
                <a:latin typeface="Candara" panose="020E0502030303020204" pitchFamily="34" charset="0"/>
                <a:ea typeface="ＭＳ Ｐゴシック" pitchFamily="34" charset="-128"/>
              </a:rPr>
              <a:t>compositional </a:t>
            </a:r>
            <a:r>
              <a:rPr lang="en-US" altLang="en-US" sz="6000" dirty="0">
                <a:solidFill>
                  <a:schemeClr val="tx2"/>
                </a:solidFill>
                <a:latin typeface="Candara" panose="020E0502030303020204" pitchFamily="34" charset="0"/>
                <a:ea typeface="ＭＳ Ｐゴシック" pitchFamily="34" charset="-128"/>
              </a:rPr>
              <a:t>number and </a:t>
            </a:r>
            <a:r>
              <a:rPr lang="en-US" altLang="en-US" sz="6000" b="1" dirty="0">
                <a:solidFill>
                  <a:schemeClr val="tx2"/>
                </a:solidFill>
                <a:latin typeface="Candara" panose="020E0502030303020204" pitchFamily="34" charset="0"/>
                <a:ea typeface="ＭＳ Ｐゴシック" pitchFamily="34" charset="-128"/>
              </a:rPr>
              <a:t>success</a:t>
            </a:r>
            <a:r>
              <a:rPr lang="en-US" altLang="en-US" sz="6000" dirty="0">
                <a:solidFill>
                  <a:schemeClr val="tx2"/>
                </a:solidFill>
                <a:latin typeface="Candara" panose="020E0502030303020204" pitchFamily="34" charset="0"/>
                <a:ea typeface="ＭＳ Ｐゴシック" pitchFamily="34" charset="-128"/>
              </a:rPr>
              <a:t> levels of ALL students.</a:t>
            </a:r>
            <a:endParaRPr lang="en-US" altLang="en-US" sz="6000" b="1" dirty="0">
              <a:solidFill>
                <a:schemeClr val="tx2"/>
              </a:solidFill>
              <a:latin typeface="Candara" panose="020E0502030303020204" pitchFamily="34" charset="0"/>
              <a:ea typeface="ＭＳ Ｐゴシック" pitchFamily="-111" charset="-128"/>
            </a:endParaRPr>
          </a:p>
          <a:p>
            <a:pPr marL="457200" eaLnBrk="1" hangingPunct="1">
              <a:lnSpc>
                <a:spcPct val="120000"/>
              </a:lnSpc>
              <a:spcBef>
                <a:spcPct val="0"/>
              </a:spcBef>
              <a:spcAft>
                <a:spcPts val="600"/>
              </a:spcAft>
              <a:buFont typeface="Wingdings" panose="05000000000000000000" pitchFamily="2" charset="2"/>
              <a:buChar char="Ø"/>
            </a:pPr>
            <a:r>
              <a:rPr lang="en-US" altLang="en-US" sz="6000" b="1" u="sng" dirty="0">
                <a:solidFill>
                  <a:schemeClr val="tx2"/>
                </a:solidFill>
                <a:latin typeface="Candara" panose="020E0502030303020204" pitchFamily="34" charset="0"/>
                <a:ea typeface="ＭＳ Ｐゴシック" pitchFamily="-111" charset="-128"/>
              </a:rPr>
              <a:t>Institutional Climate</a:t>
            </a:r>
            <a:r>
              <a:rPr lang="en-US" altLang="en-US" sz="6000" dirty="0">
                <a:solidFill>
                  <a:schemeClr val="tx2"/>
                </a:solidFill>
                <a:latin typeface="Candara" panose="020E0502030303020204" pitchFamily="34" charset="0"/>
                <a:ea typeface="ＭＳ Ｐゴシック" pitchFamily="-111" charset="-128"/>
              </a:rPr>
              <a:t> involves the attitudes, behaviors, standards, and practices of the organization and its members that impact the access for, inclusion of, and level of respect for underrepresented individuals’ needs, abilities, and potential (Rankin &amp; Reason, 2008).</a:t>
            </a:r>
          </a:p>
          <a:p>
            <a:pPr marL="457200" eaLnBrk="1" hangingPunct="1">
              <a:lnSpc>
                <a:spcPct val="120000"/>
              </a:lnSpc>
              <a:spcBef>
                <a:spcPct val="0"/>
              </a:spcBef>
              <a:spcAft>
                <a:spcPts val="600"/>
              </a:spcAft>
              <a:buFont typeface="Wingdings" panose="05000000000000000000" pitchFamily="2" charset="2"/>
              <a:buChar char="Ø"/>
            </a:pPr>
            <a:r>
              <a:rPr lang="en-US" altLang="en-US" sz="6000" dirty="0">
                <a:solidFill>
                  <a:schemeClr val="tx2"/>
                </a:solidFill>
                <a:latin typeface="Candara" panose="020E0502030303020204" pitchFamily="34" charset="0"/>
                <a:ea typeface="ＭＳ Ｐゴシック" pitchFamily="-111" charset="-128"/>
                <a:cs typeface="Georgia"/>
              </a:rPr>
              <a:t> </a:t>
            </a:r>
            <a:r>
              <a:rPr lang="en-US" altLang="en-US" sz="6000" b="1" u="sng" dirty="0">
                <a:solidFill>
                  <a:schemeClr val="tx2"/>
                </a:solidFill>
                <a:latin typeface="Candara" panose="020E0502030303020204" pitchFamily="34" charset="0"/>
                <a:ea typeface="ＭＳ Ｐゴシック" pitchFamily="-111" charset="-128"/>
              </a:rPr>
              <a:t>Curriculum &amp; Pedagogy (Programs &amp; Services) </a:t>
            </a:r>
            <a:r>
              <a:rPr lang="en-US" altLang="en-US" sz="6000" dirty="0">
                <a:solidFill>
                  <a:schemeClr val="tx2"/>
                </a:solidFill>
                <a:latin typeface="Candara" panose="020E0502030303020204" pitchFamily="34" charset="0"/>
                <a:ea typeface="ＭＳ Ｐゴシック" pitchFamily="-111" charset="-128"/>
              </a:rPr>
              <a:t>includes considering not only the incorporation and integration of </a:t>
            </a:r>
            <a:r>
              <a:rPr lang="en-US" altLang="en-US" sz="6000" b="1" dirty="0">
                <a:solidFill>
                  <a:schemeClr val="tx2"/>
                </a:solidFill>
                <a:latin typeface="Candara" panose="020E0502030303020204" pitchFamily="34" charset="0"/>
                <a:ea typeface="ＭＳ Ｐゴシック" pitchFamily="-111" charset="-128"/>
              </a:rPr>
              <a:t>diversity in educational activities’  </a:t>
            </a:r>
            <a:r>
              <a:rPr lang="en-US" altLang="en-US" sz="6000" dirty="0">
                <a:solidFill>
                  <a:schemeClr val="tx2"/>
                </a:solidFill>
                <a:latin typeface="Candara" panose="020E0502030303020204" pitchFamily="34" charset="0"/>
                <a:ea typeface="ＭＳ Ｐゴシック" pitchFamily="-111" charset="-128"/>
              </a:rPr>
              <a:t>curriculum, programs, services, activities, and overall experiences but also </a:t>
            </a:r>
            <a:r>
              <a:rPr lang="en-US" altLang="en-US" sz="6000" b="1" dirty="0">
                <a:solidFill>
                  <a:schemeClr val="tx2"/>
                </a:solidFill>
                <a:latin typeface="Candara" panose="020E0502030303020204" pitchFamily="34" charset="0"/>
                <a:ea typeface="ＭＳ Ｐゴシック" pitchFamily="-111" charset="-128"/>
              </a:rPr>
              <a:t>how they are delivered.</a:t>
            </a:r>
          </a:p>
          <a:p>
            <a:pPr marL="457200" eaLnBrk="1" hangingPunct="1">
              <a:lnSpc>
                <a:spcPct val="120000"/>
              </a:lnSpc>
              <a:spcBef>
                <a:spcPct val="0"/>
              </a:spcBef>
              <a:spcAft>
                <a:spcPts val="600"/>
              </a:spcAft>
              <a:buFont typeface="Wingdings" panose="05000000000000000000" pitchFamily="2" charset="2"/>
              <a:buChar char="Ø"/>
            </a:pPr>
            <a:r>
              <a:rPr lang="en-US" altLang="en-US" sz="6000" b="1" u="sng" dirty="0">
                <a:solidFill>
                  <a:schemeClr val="tx2"/>
                </a:solidFill>
                <a:latin typeface="Candara" panose="020E0502030303020204" pitchFamily="34" charset="0"/>
                <a:ea typeface="ＭＳ Ｐゴシック" pitchFamily="-111" charset="-128"/>
              </a:rPr>
              <a:t>Learning and Development</a:t>
            </a:r>
            <a:r>
              <a:rPr lang="en-US" altLang="en-US" sz="6000" dirty="0">
                <a:solidFill>
                  <a:schemeClr val="tx2"/>
                </a:solidFill>
                <a:latin typeface="Candara" panose="020E0502030303020204" pitchFamily="34" charset="0"/>
                <a:ea typeface="ＭＳ Ｐゴシック" pitchFamily="-111" charset="-128"/>
              </a:rPr>
              <a:t> considers whether or not the organization is preparing all of its members to be successful in an increasingly diverse, and global context.	</a:t>
            </a:r>
            <a:r>
              <a:rPr lang="en-US" altLang="en-US" sz="4200" dirty="0">
                <a:solidFill>
                  <a:schemeClr val="tx2"/>
                </a:solidFill>
                <a:latin typeface="Candara" panose="020E0502030303020204" pitchFamily="34" charset="0"/>
                <a:ea typeface="ＭＳ Ｐゴシック" pitchFamily="-111" charset="-128"/>
              </a:rPr>
              <a:t>																						</a:t>
            </a:r>
            <a:r>
              <a:rPr lang="en-US" altLang="en-US" sz="5000" b="1" dirty="0">
                <a:solidFill>
                  <a:schemeClr val="tx2"/>
                </a:solidFill>
                <a:latin typeface="Candara" panose="020E0502030303020204" pitchFamily="34" charset="0"/>
                <a:ea typeface="ＭＳ Ｐゴシック" pitchFamily="-111" charset="-128"/>
              </a:rPr>
              <a:t>(Williams et al., 2005)</a:t>
            </a:r>
            <a:r>
              <a:rPr lang="en-US" altLang="en-US" sz="3200" b="1" dirty="0">
                <a:solidFill>
                  <a:schemeClr val="tx2"/>
                </a:solidFill>
                <a:latin typeface="Candara" panose="020E0502030303020204" pitchFamily="34" charset="0"/>
                <a:ea typeface="ＭＳ Ｐゴシック" pitchFamily="-111" charset="-128"/>
              </a:rPr>
              <a:t> </a:t>
            </a:r>
          </a:p>
        </p:txBody>
      </p:sp>
      <p:sp>
        <p:nvSpPr>
          <p:cNvPr id="7" name="Rectangle 6"/>
          <p:cNvSpPr/>
          <p:nvPr/>
        </p:nvSpPr>
        <p:spPr>
          <a:xfrm>
            <a:off x="0" y="0"/>
            <a:ext cx="12192000" cy="914400"/>
          </a:xfrm>
          <a:prstGeom prst="rect">
            <a:avLst/>
          </a:prstGeom>
          <a:solidFill>
            <a:schemeClr val="tx2"/>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a:latin typeface="Candara" panose="020E0502030303020204" pitchFamily="34" charset="0"/>
                <a:cs typeface="Aharoni" panose="02010803020104030203" pitchFamily="2" charset="-79"/>
              </a:rPr>
              <a:t>Inclusive Excellence Dimensions</a:t>
            </a:r>
          </a:p>
        </p:txBody>
      </p:sp>
    </p:spTree>
    <p:extLst>
      <p:ext uri="{BB962C8B-B14F-4D97-AF65-F5344CB8AC3E}">
        <p14:creationId xmlns:p14="http://schemas.microsoft.com/office/powerpoint/2010/main" val="1490793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411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74115">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411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74115">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411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74115">
                                            <p:txEl>
                                              <p:pRg st="2" end="2"/>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411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74115">
                                            <p:txEl>
                                              <p:pRg st="3" end="3"/>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411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74115">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D383D8-E5D1-4A07-A873-C2B3EABFD26F}"/>
              </a:ext>
            </a:extLst>
          </p:cNvPr>
          <p:cNvSpPr>
            <a:spLocks noGrp="1"/>
          </p:cNvSpPr>
          <p:nvPr>
            <p:ph idx="1"/>
          </p:nvPr>
        </p:nvSpPr>
        <p:spPr>
          <a:xfrm>
            <a:off x="96822" y="1438836"/>
            <a:ext cx="6648225" cy="4133625"/>
          </a:xfrm>
          <a:ln>
            <a:solidFill>
              <a:srgbClr val="002060"/>
            </a:solidFill>
          </a:ln>
        </p:spPr>
        <p:txBody>
          <a:bodyPr>
            <a:noAutofit/>
          </a:bodyPr>
          <a:lstStyle/>
          <a:p>
            <a:pPr marL="0" indent="0" algn="ctr">
              <a:buNone/>
            </a:pPr>
            <a:r>
              <a:rPr lang="en-US" sz="4400" b="1" dirty="0">
                <a:latin typeface="Candara" panose="020E0502030303020204" pitchFamily="34" charset="0"/>
              </a:rPr>
              <a:t>If your </a:t>
            </a:r>
            <a:r>
              <a:rPr lang="en-US" sz="3400" b="1" dirty="0">
                <a:latin typeface="Candara" panose="020E0502030303020204" pitchFamily="34" charset="0"/>
              </a:rPr>
              <a:t>unit/institution/commission/board </a:t>
            </a:r>
            <a:r>
              <a:rPr lang="en-US" sz="4400" b="1" dirty="0">
                <a:latin typeface="Candara" panose="020E0502030303020204" pitchFamily="34" charset="0"/>
              </a:rPr>
              <a:t>achieves Inclusive Excellence, what would it look like, sound like, and feel like?</a:t>
            </a:r>
          </a:p>
        </p:txBody>
      </p:sp>
      <p:pic>
        <p:nvPicPr>
          <p:cNvPr id="3074" name="Picture 2" descr="Image result for conversation">
            <a:extLst>
              <a:ext uri="{FF2B5EF4-FFF2-40B4-BE49-F238E27FC236}">
                <a16:creationId xmlns:a16="http://schemas.microsoft.com/office/drawing/2014/main" id="{83596C0D-7FFC-4E43-940C-85BCF126DB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5652" y="3670542"/>
            <a:ext cx="5296348" cy="31874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41A3B6C-84DB-4F1A-9493-F9159F4F0516}"/>
              </a:ext>
            </a:extLst>
          </p:cNvPr>
          <p:cNvSpPr/>
          <p:nvPr/>
        </p:nvSpPr>
        <p:spPr>
          <a:xfrm>
            <a:off x="0" y="0"/>
            <a:ext cx="12192000" cy="914400"/>
          </a:xfrm>
          <a:prstGeom prst="rect">
            <a:avLst/>
          </a:prstGeom>
          <a:solidFill>
            <a:schemeClr val="tx2"/>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a:latin typeface="Candara" panose="020E0502030303020204" pitchFamily="34" charset="0"/>
                <a:cs typeface="Aharoni" panose="02010803020104030203" pitchFamily="2" charset="-79"/>
              </a:rPr>
              <a:t>Inciting Transformative Conversation…</a:t>
            </a:r>
          </a:p>
        </p:txBody>
      </p:sp>
    </p:spTree>
    <p:extLst>
      <p:ext uri="{BB962C8B-B14F-4D97-AF65-F5344CB8AC3E}">
        <p14:creationId xmlns:p14="http://schemas.microsoft.com/office/powerpoint/2010/main" val="1659566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0" y="1149824"/>
            <a:ext cx="12192000" cy="5708176"/>
          </a:xfrm>
        </p:spPr>
        <p:txBody>
          <a:bodyPr>
            <a:noAutofit/>
          </a:bodyPr>
          <a:lstStyle/>
          <a:p>
            <a:pPr marL="344488" indent="-344488">
              <a:spcBef>
                <a:spcPct val="0"/>
              </a:spcBef>
              <a:spcAft>
                <a:spcPts val="200"/>
              </a:spcAft>
              <a:buClr>
                <a:srgbClr val="002060"/>
              </a:buClr>
              <a:buFont typeface="Wingdings" pitchFamily="2" charset="2"/>
              <a:buChar char="Ø"/>
              <a:defRPr/>
            </a:pPr>
            <a:r>
              <a:rPr lang="en-US" sz="2800" b="1" dirty="0">
                <a:solidFill>
                  <a:schemeClr val="tx2"/>
                </a:solidFill>
                <a:latin typeface="Candara" panose="020E0502030303020204" pitchFamily="34" charset="0"/>
              </a:rPr>
              <a:t>Failure to conceptualize IE work </a:t>
            </a:r>
            <a:r>
              <a:rPr lang="en-US" sz="2800" dirty="0">
                <a:solidFill>
                  <a:schemeClr val="tx2"/>
                </a:solidFill>
                <a:latin typeface="Candara" panose="020E0502030303020204" pitchFamily="34" charset="0"/>
              </a:rPr>
              <a:t>in terms of changing the organization and enhancing institutional culture; </a:t>
            </a:r>
          </a:p>
          <a:p>
            <a:pPr marL="344488" indent="-344488">
              <a:spcBef>
                <a:spcPct val="0"/>
              </a:spcBef>
              <a:spcAft>
                <a:spcPts val="200"/>
              </a:spcAft>
              <a:buClr>
                <a:srgbClr val="002060"/>
              </a:buClr>
              <a:buFont typeface="Wingdings" pitchFamily="2" charset="2"/>
              <a:buChar char="Ø"/>
              <a:defRPr/>
            </a:pPr>
            <a:r>
              <a:rPr lang="en-US" sz="2800" b="1" dirty="0">
                <a:solidFill>
                  <a:schemeClr val="tx2"/>
                </a:solidFill>
                <a:latin typeface="Candara" panose="020E0502030303020204" pitchFamily="34" charset="0"/>
              </a:rPr>
              <a:t>Resistance to the logic </a:t>
            </a:r>
            <a:r>
              <a:rPr lang="en-US" sz="2800" dirty="0">
                <a:solidFill>
                  <a:schemeClr val="tx2"/>
                </a:solidFill>
                <a:latin typeface="Candara" panose="020E0502030303020204" pitchFamily="34" charset="0"/>
              </a:rPr>
              <a:t>that access and equity are fundamental to excellence;</a:t>
            </a:r>
          </a:p>
          <a:p>
            <a:pPr marL="344488" indent="-344488">
              <a:spcBef>
                <a:spcPct val="0"/>
              </a:spcBef>
              <a:spcAft>
                <a:spcPts val="200"/>
              </a:spcAft>
              <a:buClr>
                <a:srgbClr val="002060"/>
              </a:buClr>
              <a:buFont typeface="Wingdings" pitchFamily="2" charset="2"/>
              <a:buChar char="Ø"/>
              <a:defRPr/>
            </a:pPr>
            <a:r>
              <a:rPr lang="en-US" sz="2800" b="1" dirty="0">
                <a:solidFill>
                  <a:schemeClr val="tx2"/>
                </a:solidFill>
                <a:latin typeface="Candara" panose="020E0502030303020204" pitchFamily="34" charset="0"/>
              </a:rPr>
              <a:t>Low levels of </a:t>
            </a:r>
            <a:r>
              <a:rPr lang="en-US" sz="2800" dirty="0">
                <a:solidFill>
                  <a:schemeClr val="tx2"/>
                </a:solidFill>
                <a:latin typeface="Candara" panose="020E0502030303020204" pitchFamily="34" charset="0"/>
              </a:rPr>
              <a:t>meaningful &amp; consistent support from senior </a:t>
            </a:r>
            <a:r>
              <a:rPr lang="en-US" sz="2800" spc="-100" dirty="0">
                <a:solidFill>
                  <a:schemeClr val="tx2"/>
                </a:solidFill>
                <a:latin typeface="Candara" panose="020E0502030303020204" pitchFamily="34" charset="0"/>
              </a:rPr>
              <a:t>leadership/management</a:t>
            </a:r>
          </a:p>
          <a:p>
            <a:pPr marL="344488" indent="-344488">
              <a:spcBef>
                <a:spcPct val="0"/>
              </a:spcBef>
              <a:spcAft>
                <a:spcPts val="200"/>
              </a:spcAft>
              <a:buClr>
                <a:srgbClr val="002060"/>
              </a:buClr>
              <a:buFont typeface="Wingdings" pitchFamily="2" charset="2"/>
              <a:buChar char="Ø"/>
              <a:defRPr/>
            </a:pPr>
            <a:r>
              <a:rPr lang="en-US" sz="2800" b="1" dirty="0">
                <a:solidFill>
                  <a:schemeClr val="tx2"/>
                </a:solidFill>
                <a:latin typeface="Candara" panose="020E0502030303020204" pitchFamily="34" charset="0"/>
              </a:rPr>
              <a:t>Failure to </a:t>
            </a:r>
            <a:r>
              <a:rPr lang="en-US" sz="2800" dirty="0">
                <a:solidFill>
                  <a:schemeClr val="tx2"/>
                </a:solidFill>
                <a:latin typeface="Candara" panose="020E0502030303020204" pitchFamily="34" charset="0"/>
              </a:rPr>
              <a:t>allocate sufficient resources to the process of change; </a:t>
            </a:r>
          </a:p>
          <a:p>
            <a:pPr marL="344488" indent="-344488">
              <a:spcBef>
                <a:spcPct val="0"/>
              </a:spcBef>
              <a:spcAft>
                <a:spcPts val="200"/>
              </a:spcAft>
              <a:buClr>
                <a:srgbClr val="002060"/>
              </a:buClr>
              <a:buFont typeface="Wingdings" pitchFamily="2" charset="2"/>
              <a:buChar char="Ø"/>
              <a:defRPr/>
            </a:pPr>
            <a:r>
              <a:rPr lang="en-US" sz="2800" b="1" dirty="0">
                <a:solidFill>
                  <a:schemeClr val="tx2"/>
                </a:solidFill>
                <a:latin typeface="Candara" panose="020E0502030303020204" pitchFamily="34" charset="0"/>
              </a:rPr>
              <a:t>Lack of accountability systems </a:t>
            </a:r>
            <a:r>
              <a:rPr lang="en-US" sz="2800" dirty="0">
                <a:solidFill>
                  <a:schemeClr val="tx2"/>
                </a:solidFill>
                <a:latin typeface="Candara" panose="020E0502030303020204" pitchFamily="34" charset="0"/>
              </a:rPr>
              <a:t>&amp; the means to engage individuals in the change process at all levels; </a:t>
            </a:r>
          </a:p>
          <a:p>
            <a:pPr marL="344488" indent="-344488">
              <a:spcBef>
                <a:spcPct val="0"/>
              </a:spcBef>
              <a:spcAft>
                <a:spcPts val="200"/>
              </a:spcAft>
              <a:buClr>
                <a:srgbClr val="002060"/>
              </a:buClr>
              <a:buFont typeface="Wingdings" pitchFamily="2" charset="2"/>
              <a:buChar char="Ø"/>
              <a:defRPr/>
            </a:pPr>
            <a:r>
              <a:rPr lang="en-US" sz="2800" b="1" dirty="0">
                <a:solidFill>
                  <a:schemeClr val="tx2"/>
                </a:solidFill>
                <a:latin typeface="Candara" panose="020E0502030303020204" pitchFamily="34" charset="0"/>
              </a:rPr>
              <a:t>Lack of leadership and infrastructure </a:t>
            </a:r>
            <a:r>
              <a:rPr lang="en-US" sz="2800" dirty="0">
                <a:solidFill>
                  <a:schemeClr val="tx2"/>
                </a:solidFill>
                <a:latin typeface="Candara" panose="020E0502030303020204" pitchFamily="34" charset="0"/>
              </a:rPr>
              <a:t>to guide and facilitate the change journey and direct campus Inclusive Excellence efforts at all levels of the institution; and </a:t>
            </a:r>
          </a:p>
          <a:p>
            <a:pPr marL="344488" indent="-344488">
              <a:spcBef>
                <a:spcPct val="0"/>
              </a:spcBef>
              <a:spcAft>
                <a:spcPts val="200"/>
              </a:spcAft>
              <a:buClr>
                <a:srgbClr val="002060"/>
              </a:buClr>
              <a:buFont typeface="Wingdings" pitchFamily="2" charset="2"/>
              <a:buChar char="Ø"/>
              <a:defRPr/>
            </a:pPr>
            <a:r>
              <a:rPr lang="en-US" sz="2800" b="1" dirty="0">
                <a:solidFill>
                  <a:schemeClr val="tx2"/>
                </a:solidFill>
                <a:latin typeface="Candara" panose="020E0502030303020204" pitchFamily="34" charset="0"/>
              </a:rPr>
              <a:t>Lack of comprehensive &amp; widely accepted frameworks </a:t>
            </a:r>
            <a:r>
              <a:rPr lang="en-US" sz="2800" dirty="0">
                <a:solidFill>
                  <a:schemeClr val="tx2"/>
                </a:solidFill>
                <a:latin typeface="Candara" panose="020E0502030303020204" pitchFamily="34" charset="0"/>
              </a:rPr>
              <a:t>to define &amp; track IE progress.</a:t>
            </a:r>
            <a:r>
              <a:rPr lang="en-US" sz="2400" dirty="0">
                <a:latin typeface="Candara" panose="020E0502030303020204" pitchFamily="34" charset="0"/>
              </a:rPr>
              <a:t/>
            </a:r>
            <a:br>
              <a:rPr lang="en-US" sz="2400" dirty="0">
                <a:latin typeface="Candara" panose="020E0502030303020204" pitchFamily="34" charset="0"/>
              </a:rPr>
            </a:br>
            <a:endParaRPr lang="en-US" sz="2400" dirty="0">
              <a:solidFill>
                <a:srgbClr val="002060"/>
              </a:solidFill>
              <a:latin typeface="Candara" panose="020E0502030303020204" pitchFamily="34" charset="0"/>
            </a:endParaRPr>
          </a:p>
        </p:txBody>
      </p:sp>
      <p:sp>
        <p:nvSpPr>
          <p:cNvPr id="5" name="Rectangle 4"/>
          <p:cNvSpPr/>
          <p:nvPr/>
        </p:nvSpPr>
        <p:spPr>
          <a:xfrm>
            <a:off x="7546626" y="6519446"/>
            <a:ext cx="3602974" cy="338554"/>
          </a:xfrm>
          <a:prstGeom prst="rect">
            <a:avLst/>
          </a:prstGeom>
        </p:spPr>
        <p:txBody>
          <a:bodyPr wrap="none">
            <a:spAutoFit/>
          </a:bodyPr>
          <a:lstStyle/>
          <a:p>
            <a:r>
              <a:rPr lang="en-US" sz="1600" b="1" dirty="0">
                <a:solidFill>
                  <a:srgbClr val="002060"/>
                </a:solidFill>
                <a:latin typeface="Candara" panose="020E0502030303020204" pitchFamily="34" charset="0"/>
              </a:rPr>
              <a:t>(Williams, Berger, &amp; McClendon, 2005) </a:t>
            </a:r>
            <a:endParaRPr lang="en-US" sz="1600" b="1" dirty="0">
              <a:latin typeface="Candara" panose="020E0502030303020204" pitchFamily="34" charset="0"/>
            </a:endParaRPr>
          </a:p>
        </p:txBody>
      </p:sp>
      <p:sp>
        <p:nvSpPr>
          <p:cNvPr id="7" name="Rectangle 6"/>
          <p:cNvSpPr/>
          <p:nvPr/>
        </p:nvSpPr>
        <p:spPr>
          <a:xfrm>
            <a:off x="0" y="0"/>
            <a:ext cx="12192000" cy="996287"/>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sz="3500" b="1" dirty="0">
                <a:solidFill>
                  <a:schemeClr val="bg1"/>
                </a:solidFill>
                <a:latin typeface="Candara" panose="020E0502030303020204" pitchFamily="34" charset="0"/>
                <a:ea typeface="ＭＳ Ｐゴシック" pitchFamily="-111" charset="-128"/>
              </a:rPr>
              <a:t>Barriers to Inclusive Excellence &amp; Institutional Transformation</a:t>
            </a:r>
            <a:endParaRPr lang="en-US" sz="3500" b="1" dirty="0">
              <a:solidFill>
                <a:schemeClr val="bg1"/>
              </a:solidFill>
              <a:latin typeface="Candara" panose="020E0502030303020204" pitchFamily="34" charset="0"/>
              <a:cs typeface="Aharoni" panose="02010803020104030203" pitchFamily="2" charset="-79"/>
            </a:endParaRPr>
          </a:p>
        </p:txBody>
      </p:sp>
    </p:spTree>
    <p:extLst>
      <p:ext uri="{BB962C8B-B14F-4D97-AF65-F5344CB8AC3E}">
        <p14:creationId xmlns:p14="http://schemas.microsoft.com/office/powerpoint/2010/main" val="4268363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5299">
                                            <p:txEl>
                                              <p:pRg st="0" end="0"/>
                                            </p:txEl>
                                          </p:spTgt>
                                        </p:tgtEl>
                                        <p:attrNameLst>
                                          <p:attrName>ppt_c</p:attrName>
                                        </p:attrNameLst>
                                      </p:cBhvr>
                                      <p:to>
                                        <a:srgbClr val="A7002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5299">
                                            <p:txEl>
                                              <p:pRg st="1" end="1"/>
                                            </p:txEl>
                                          </p:spTgt>
                                        </p:tgtEl>
                                        <p:attrNameLst>
                                          <p:attrName>ppt_c</p:attrName>
                                        </p:attrNameLst>
                                      </p:cBhvr>
                                      <p:to>
                                        <a:srgbClr val="A7002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5299">
                                            <p:txEl>
                                              <p:pRg st="2" end="2"/>
                                            </p:txEl>
                                          </p:spTgt>
                                        </p:tgtEl>
                                        <p:attrNameLst>
                                          <p:attrName>ppt_c</p:attrName>
                                        </p:attrNameLst>
                                      </p:cBhvr>
                                      <p:to>
                                        <a:srgbClr val="A7002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5299">
                                            <p:txEl>
                                              <p:pRg st="3" end="3"/>
                                            </p:txEl>
                                          </p:spTgt>
                                        </p:tgtEl>
                                        <p:attrNameLst>
                                          <p:attrName>ppt_c</p:attrName>
                                        </p:attrNameLst>
                                      </p:cBhvr>
                                      <p:to>
                                        <a:srgbClr val="A70020"/>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29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5299">
                                            <p:txEl>
                                              <p:pRg st="4" end="4"/>
                                            </p:txEl>
                                          </p:spTgt>
                                        </p:tgtEl>
                                        <p:attrNameLst>
                                          <p:attrName>ppt_c</p:attrName>
                                        </p:attrNameLst>
                                      </p:cBhvr>
                                      <p:to>
                                        <a:srgbClr val="A70020"/>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29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5299">
                                            <p:txEl>
                                              <p:pRg st="5" end="5"/>
                                            </p:txEl>
                                          </p:spTgt>
                                        </p:tgtEl>
                                        <p:attrNameLst>
                                          <p:attrName>ppt_c</p:attrName>
                                        </p:attrNameLst>
                                      </p:cBhvr>
                                      <p:to>
                                        <a:srgbClr val="A70020"/>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29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5299">
                                            <p:txEl>
                                              <p:pRg st="6" end="6"/>
                                            </p:txEl>
                                          </p:spTgt>
                                        </p:tgtEl>
                                        <p:attrNameLst>
                                          <p:attrName>ppt_c</p:attrName>
                                        </p:attrNameLst>
                                      </p:cBhvr>
                                      <p:to>
                                        <a:srgbClr val="A70020"/>
                                      </p:to>
                                    </p:animClr>
                                  </p:sub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990600"/>
            <a:ext cx="67056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5476" y="67270"/>
            <a:ext cx="11619656" cy="923330"/>
          </a:xfrm>
          <a:prstGeom prst="rect">
            <a:avLst/>
          </a:prstGeom>
          <a:noFill/>
        </p:spPr>
        <p:txBody>
          <a:bodyPr wrap="none" rtlCol="0">
            <a:spAutoFit/>
          </a:bodyPr>
          <a:lstStyle/>
          <a:p>
            <a:pPr algn="ctr"/>
            <a:r>
              <a:rPr lang="en-US" sz="5400" b="1" dirty="0"/>
              <a:t>Guided Pathways: Designing for Success</a:t>
            </a:r>
          </a:p>
        </p:txBody>
      </p:sp>
    </p:spTree>
    <p:extLst>
      <p:ext uri="{BB962C8B-B14F-4D97-AF65-F5344CB8AC3E}">
        <p14:creationId xmlns:p14="http://schemas.microsoft.com/office/powerpoint/2010/main" val="28330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733800" y="1828803"/>
            <a:ext cx="4351338" cy="3116263"/>
          </a:xfrm>
        </p:spPr>
        <p:txBody>
          <a:bodyPr/>
          <a:lstStyle/>
          <a:p>
            <a:pPr eaLnBrk="1" hangingPunct="1">
              <a:lnSpc>
                <a:spcPct val="80000"/>
              </a:lnSpc>
              <a:buFontTx/>
              <a:buNone/>
            </a:pPr>
            <a:r>
              <a:rPr lang="en-US" altLang="en-US" dirty="0"/>
              <a:t>	</a:t>
            </a:r>
          </a:p>
        </p:txBody>
      </p:sp>
      <p:sp>
        <p:nvSpPr>
          <p:cNvPr id="7172" name="Text Box 4"/>
          <p:cNvSpPr txBox="1">
            <a:spLocks noChangeArrowheads="1"/>
          </p:cNvSpPr>
          <p:nvPr/>
        </p:nvSpPr>
        <p:spPr bwMode="auto">
          <a:xfrm rot="5400000">
            <a:off x="3304272" y="-673520"/>
            <a:ext cx="5493812" cy="8982637"/>
          </a:xfrm>
          <a:prstGeom prst="rect">
            <a:avLst/>
          </a:prstGeom>
          <a:noFill/>
          <a:ln w="12700">
            <a:noFill/>
            <a:miter lim="800000"/>
            <a:headEnd type="none" w="sm" len="sm"/>
            <a:tailEnd type="none" w="sm" len="sm"/>
          </a:ln>
        </p:spPr>
        <p:txBody>
          <a:bodyPr rot="10800000" vert="eaVert" wrap="square">
            <a:spAutoFit/>
          </a:bodyPr>
          <a:lstStyle/>
          <a:p>
            <a:pPr algn="ctr" eaLnBrk="0" hangingPunct="0">
              <a:defRPr/>
            </a:pPr>
            <a:r>
              <a:rPr lang="en-US" sz="22500" b="1" dirty="0">
                <a:solidFill>
                  <a:schemeClr val="tx2"/>
                </a:solidFill>
                <a:latin typeface="Arial Black"/>
                <a:ea typeface="Batang" pitchFamily="18" charset="-127"/>
                <a:cs typeface="Arial Black"/>
              </a:rPr>
              <a:t>?</a:t>
            </a:r>
          </a:p>
          <a:p>
            <a:pPr algn="ctr" eaLnBrk="0" hangingPunct="0">
              <a:defRPr/>
            </a:pPr>
            <a:r>
              <a:rPr lang="en-US" sz="3000" b="1" dirty="0">
                <a:latin typeface="+mj-lt"/>
                <a:ea typeface="Arial" pitchFamily="-1" charset="0"/>
                <a:cs typeface="Georgia"/>
              </a:rPr>
              <a:t>Particular to your respective institution, what are some specific opportunities for embedding Inclusive Excellence into Guided Pathways efforts via Student Services? Via Instruction?</a:t>
            </a:r>
            <a:endParaRPr lang="en-US" sz="3000" b="1" dirty="0">
              <a:latin typeface="+mj-lt"/>
              <a:ea typeface="Arial" pitchFamily="-1" charset="0"/>
              <a:cs typeface="Arial" pitchFamily="-1" charset="0"/>
            </a:endParaRPr>
          </a:p>
        </p:txBody>
      </p:sp>
      <p:sp>
        <p:nvSpPr>
          <p:cNvPr id="11" name="Rectangle 10"/>
          <p:cNvSpPr/>
          <p:nvPr/>
        </p:nvSpPr>
        <p:spPr>
          <a:xfrm>
            <a:off x="0" y="0"/>
            <a:ext cx="12192000" cy="1295400"/>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a:latin typeface="Candara" panose="020E0502030303020204" pitchFamily="34" charset="0"/>
                <a:cs typeface="Aharoni" panose="02010803020104030203" pitchFamily="2" charset="-79"/>
              </a:rPr>
              <a:t>Synergies Between Inclusive Excellence and Guided Pathways?</a:t>
            </a:r>
          </a:p>
        </p:txBody>
      </p:sp>
    </p:spTree>
    <p:custDataLst>
      <p:tags r:id="rId1"/>
    </p:custDataLst>
    <p:extLst>
      <p:ext uri="{BB962C8B-B14F-4D97-AF65-F5344CB8AC3E}">
        <p14:creationId xmlns:p14="http://schemas.microsoft.com/office/powerpoint/2010/main" val="1297434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5" name="Rectangle 3"/>
          <p:cNvSpPr>
            <a:spLocks noGrp="1" noChangeArrowheads="1"/>
          </p:cNvSpPr>
          <p:nvPr>
            <p:ph idx="1"/>
          </p:nvPr>
        </p:nvSpPr>
        <p:spPr>
          <a:xfrm>
            <a:off x="0" y="1202099"/>
            <a:ext cx="12192000" cy="5561463"/>
          </a:xfrm>
        </p:spPr>
        <p:txBody>
          <a:bodyPr>
            <a:normAutofit lnSpcReduction="10000"/>
          </a:bodyPr>
          <a:lstStyle/>
          <a:p>
            <a:pPr>
              <a:spcBef>
                <a:spcPct val="0"/>
              </a:spcBef>
              <a:spcAft>
                <a:spcPts val="300"/>
              </a:spcAft>
              <a:buFont typeface="Wingdings" panose="05000000000000000000" pitchFamily="2" charset="2"/>
              <a:buChar char="Ø"/>
            </a:pPr>
            <a:r>
              <a:rPr lang="en-US" sz="2400" b="1" spc="50" dirty="0">
                <a:solidFill>
                  <a:schemeClr val="tx2"/>
                </a:solidFill>
                <a:latin typeface="Candara" panose="020E0502030303020204" pitchFamily="34" charset="0"/>
              </a:rPr>
              <a:t>Understand aspects of the institutional context </a:t>
            </a:r>
            <a:r>
              <a:rPr lang="en-US" sz="2400" spc="50" dirty="0">
                <a:solidFill>
                  <a:schemeClr val="tx2"/>
                </a:solidFill>
                <a:latin typeface="Candara" panose="020E0502030303020204" pitchFamily="34" charset="0"/>
              </a:rPr>
              <a:t>(internal &amp; external) that affect the advancement of access, equity, and inclusion; </a:t>
            </a:r>
          </a:p>
          <a:p>
            <a:pPr>
              <a:spcBef>
                <a:spcPct val="0"/>
              </a:spcBef>
              <a:spcAft>
                <a:spcPts val="300"/>
              </a:spcAft>
              <a:buFont typeface="Wingdings" panose="05000000000000000000" pitchFamily="2" charset="2"/>
              <a:buChar char="Ø"/>
            </a:pPr>
            <a:r>
              <a:rPr lang="en-US" sz="2400" b="1" spc="50" dirty="0">
                <a:solidFill>
                  <a:schemeClr val="tx2"/>
                </a:solidFill>
                <a:latin typeface="Candara" panose="020E0502030303020204" pitchFamily="34" charset="0"/>
              </a:rPr>
              <a:t>Identify specific desired outcomes </a:t>
            </a:r>
            <a:r>
              <a:rPr lang="en-US" sz="2400" spc="50" dirty="0">
                <a:solidFill>
                  <a:schemeClr val="tx2"/>
                </a:solidFill>
                <a:latin typeface="Candara" panose="020E0502030303020204" pitchFamily="34" charset="0"/>
              </a:rPr>
              <a:t>related to advancing access, equity, and inclusion;</a:t>
            </a:r>
          </a:p>
          <a:p>
            <a:pPr>
              <a:spcBef>
                <a:spcPct val="0"/>
              </a:spcBef>
              <a:spcAft>
                <a:spcPts val="300"/>
              </a:spcAft>
              <a:buFont typeface="Wingdings" panose="05000000000000000000" pitchFamily="2" charset="2"/>
              <a:buChar char="Ø"/>
            </a:pPr>
            <a:r>
              <a:rPr lang="en-US" sz="2400" b="1" spc="50" dirty="0">
                <a:solidFill>
                  <a:schemeClr val="tx2"/>
                </a:solidFill>
                <a:latin typeface="Candara" panose="020E0502030303020204" pitchFamily="34" charset="0"/>
              </a:rPr>
              <a:t>Seek out and engage a diverse range of change agents</a:t>
            </a:r>
            <a:r>
              <a:rPr lang="en-US" sz="2400" spc="50" dirty="0">
                <a:solidFill>
                  <a:schemeClr val="tx2"/>
                </a:solidFill>
                <a:latin typeface="Candara" panose="020E0502030303020204" pitchFamily="34" charset="0"/>
              </a:rPr>
              <a:t>, campus partners, and key stakeholders throughout the institution to be involved in the change process; </a:t>
            </a:r>
          </a:p>
          <a:p>
            <a:pPr>
              <a:spcBef>
                <a:spcPct val="0"/>
              </a:spcBef>
              <a:spcAft>
                <a:spcPts val="300"/>
              </a:spcAft>
              <a:buFont typeface="Wingdings" panose="05000000000000000000" pitchFamily="2" charset="2"/>
              <a:buChar char="Ø"/>
            </a:pPr>
            <a:r>
              <a:rPr lang="en-US" sz="2400" b="1" dirty="0">
                <a:solidFill>
                  <a:schemeClr val="tx2"/>
                </a:solidFill>
                <a:latin typeface="Candara" panose="020E0502030303020204" pitchFamily="34" charset="0"/>
              </a:rPr>
              <a:t>Interrogate institutional policies, practices, and processes </a:t>
            </a:r>
            <a:r>
              <a:rPr lang="en-US" sz="2400" dirty="0">
                <a:solidFill>
                  <a:schemeClr val="tx2"/>
                </a:solidFill>
                <a:latin typeface="Candara" panose="020E0502030303020204" pitchFamily="34" charset="0"/>
              </a:rPr>
              <a:t>(PPPs) that have the potential to create more equitable conditions and outcomes for ALL stakeholders – especially those PPPs that can be assessed for access and equity.</a:t>
            </a:r>
            <a:endParaRPr lang="en-US" sz="2400" spc="50" dirty="0">
              <a:solidFill>
                <a:schemeClr val="tx2"/>
              </a:solidFill>
              <a:latin typeface="Candara" panose="020E0502030303020204" pitchFamily="34" charset="0"/>
            </a:endParaRPr>
          </a:p>
          <a:p>
            <a:pPr>
              <a:spcBef>
                <a:spcPct val="0"/>
              </a:spcBef>
              <a:spcAft>
                <a:spcPts val="300"/>
              </a:spcAft>
              <a:buFont typeface="Wingdings" panose="05000000000000000000" pitchFamily="2" charset="2"/>
              <a:buChar char="Ø"/>
            </a:pPr>
            <a:r>
              <a:rPr lang="en-US" sz="2400" b="1" spc="50" dirty="0">
                <a:solidFill>
                  <a:schemeClr val="tx2"/>
                </a:solidFill>
                <a:latin typeface="Candara" panose="020E0502030303020204" pitchFamily="34" charset="0"/>
              </a:rPr>
              <a:t>Build or strengthen institutional capacity for change</a:t>
            </a:r>
            <a:r>
              <a:rPr lang="en-US" sz="2400" spc="50" dirty="0">
                <a:solidFill>
                  <a:schemeClr val="tx2"/>
                </a:solidFill>
                <a:latin typeface="Candara" panose="020E0502030303020204" pitchFamily="34" charset="0"/>
              </a:rPr>
              <a:t>: Develop infrastructure and support systems that can facilitate the change process and direct efforts to advance access, equity, and inclusion at all levels of the institution;</a:t>
            </a:r>
          </a:p>
          <a:p>
            <a:pPr>
              <a:spcBef>
                <a:spcPct val="0"/>
              </a:spcBef>
              <a:spcAft>
                <a:spcPts val="300"/>
              </a:spcAft>
              <a:buFont typeface="Wingdings" panose="05000000000000000000" pitchFamily="2" charset="2"/>
              <a:buChar char="Ø"/>
            </a:pPr>
            <a:r>
              <a:rPr lang="en-US" sz="2400" b="1" spc="50" dirty="0">
                <a:solidFill>
                  <a:schemeClr val="tx2"/>
                </a:solidFill>
                <a:latin typeface="Candara" panose="020E0502030303020204" pitchFamily="34" charset="0"/>
              </a:rPr>
              <a:t>Make informed data–driven decisions and assess actions </a:t>
            </a:r>
            <a:r>
              <a:rPr lang="en-US" sz="2400" spc="50" dirty="0">
                <a:solidFill>
                  <a:schemeClr val="tx2"/>
                </a:solidFill>
                <a:latin typeface="Candara" panose="020E0502030303020204" pitchFamily="34" charset="0"/>
              </a:rPr>
              <a:t>and impact in multiple ways – within and across levels – and adjust accordingly;</a:t>
            </a:r>
          </a:p>
          <a:p>
            <a:pPr>
              <a:spcBef>
                <a:spcPct val="0"/>
              </a:spcBef>
              <a:spcAft>
                <a:spcPts val="300"/>
              </a:spcAft>
              <a:buFont typeface="Wingdings" panose="05000000000000000000" pitchFamily="2" charset="2"/>
              <a:buChar char="Ø"/>
            </a:pPr>
            <a:r>
              <a:rPr lang="en-US" sz="2400" b="1" spc="50" dirty="0">
                <a:solidFill>
                  <a:schemeClr val="tx2"/>
                </a:solidFill>
                <a:latin typeface="Candara" panose="020E0502030303020204" pitchFamily="34" charset="0"/>
              </a:rPr>
              <a:t>Remember that moving beyond access to equity </a:t>
            </a:r>
            <a:r>
              <a:rPr lang="en-US" sz="2400" spc="50" dirty="0">
                <a:solidFill>
                  <a:schemeClr val="tx2"/>
                </a:solidFill>
                <a:latin typeface="Candara" panose="020E0502030303020204" pitchFamily="34" charset="0"/>
              </a:rPr>
              <a:t>and inclusion is a change process not a program or a plan and definitely not the responsibility of a person or an office. </a:t>
            </a:r>
          </a:p>
          <a:p>
            <a:pPr marL="0" indent="0" eaLnBrk="1" hangingPunct="1">
              <a:lnSpc>
                <a:spcPct val="80000"/>
              </a:lnSpc>
              <a:spcBef>
                <a:spcPct val="0"/>
              </a:spcBef>
              <a:spcAft>
                <a:spcPct val="40000"/>
              </a:spcAft>
              <a:buNone/>
            </a:pPr>
            <a:endParaRPr lang="en-US" altLang="en-US" sz="3600" dirty="0">
              <a:solidFill>
                <a:schemeClr val="tx2"/>
              </a:solidFill>
              <a:ea typeface="ＭＳ Ｐゴシック" pitchFamily="-111" charset="-128"/>
            </a:endParaRPr>
          </a:p>
        </p:txBody>
      </p:sp>
      <p:sp>
        <p:nvSpPr>
          <p:cNvPr id="7" name="Rectangle 6"/>
          <p:cNvSpPr/>
          <p:nvPr/>
        </p:nvSpPr>
        <p:spPr>
          <a:xfrm>
            <a:off x="0" y="0"/>
            <a:ext cx="12192000" cy="914400"/>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a:latin typeface="Candara" panose="020E0502030303020204" pitchFamily="34" charset="0"/>
                <a:cs typeface="Aharoni" panose="02010803020104030203" pitchFamily="2" charset="-79"/>
              </a:rPr>
              <a:t>Making Excellence Inclusive: Best Practices</a:t>
            </a:r>
          </a:p>
        </p:txBody>
      </p:sp>
      <p:sp>
        <p:nvSpPr>
          <p:cNvPr id="4" name="TextBox 3"/>
          <p:cNvSpPr txBox="1">
            <a:spLocks noChangeArrowheads="1"/>
          </p:cNvSpPr>
          <p:nvPr/>
        </p:nvSpPr>
        <p:spPr bwMode="auto">
          <a:xfrm>
            <a:off x="7764817" y="6468450"/>
            <a:ext cx="42998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r>
              <a:rPr lang="en-US" altLang="en-US" b="1" dirty="0">
                <a:solidFill>
                  <a:schemeClr val="tx2"/>
                </a:solidFill>
                <a:latin typeface="Candara" panose="020E0502030303020204" pitchFamily="34" charset="0"/>
                <a:ea typeface="ＭＳ Ｐゴシック" panose="020B0600070205080204" pitchFamily="34" charset="-128"/>
              </a:rPr>
              <a:t>(Williams, Berger, &amp; McClendon, 2005) </a:t>
            </a:r>
            <a:endParaRPr lang="en-US" altLang="en-US" b="1" dirty="0">
              <a:solidFill>
                <a:schemeClr val="tx2"/>
              </a:solidFill>
              <a:latin typeface="Candara" panose="020E0502030303020204" pitchFamily="34" charset="0"/>
            </a:endParaRPr>
          </a:p>
        </p:txBody>
      </p:sp>
    </p:spTree>
    <p:extLst>
      <p:ext uri="{BB962C8B-B14F-4D97-AF65-F5344CB8AC3E}">
        <p14:creationId xmlns:p14="http://schemas.microsoft.com/office/powerpoint/2010/main" val="286102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411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74115">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411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74115">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411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74115">
                                            <p:txEl>
                                              <p:pRg st="2" end="2"/>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411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74115">
                                            <p:txEl>
                                              <p:pRg st="3" end="3"/>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411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74115">
                                            <p:txEl>
                                              <p:pRg st="4" end="4"/>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411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74115">
                                            <p:txEl>
                                              <p:pRg st="5" end="5"/>
                                            </p:txEl>
                                          </p:spTgt>
                                        </p:tgtEl>
                                        <p:attrNameLst>
                                          <p:attrName>ppt_c</p:attrName>
                                        </p:attrNameLst>
                                      </p:cBhvr>
                                      <p:to>
                                        <a:schemeClr val="accent1"/>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411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74115">
                                            <p:txEl>
                                              <p:pRg st="6" end="6"/>
                                            </p:txEl>
                                          </p:spTgt>
                                        </p:tgtEl>
                                        <p:attrNameLst>
                                          <p:attrName>ppt_c</p:attrName>
                                        </p:attrNameLst>
                                      </p:cBhvr>
                                      <p:to>
                                        <a:schemeClr val="accent1"/>
                                      </p:to>
                                    </p:animClr>
                                  </p:sub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5"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0" y="1869218"/>
            <a:ext cx="4305300" cy="4082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0792" y="1867672"/>
            <a:ext cx="3962399" cy="4083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3191" y="1877520"/>
            <a:ext cx="3860800" cy="4073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7" name="Rectangle 6"/>
          <p:cNvSpPr/>
          <p:nvPr/>
        </p:nvSpPr>
        <p:spPr>
          <a:xfrm>
            <a:off x="0" y="0"/>
            <a:ext cx="12192000" cy="1410346"/>
          </a:xfrm>
          <a:prstGeom prst="rect">
            <a:avLst/>
          </a:prstGeom>
          <a:solidFill>
            <a:schemeClr val="tx2"/>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sz="4800" b="1" dirty="0">
                <a:latin typeface="Candara" panose="020E0502030303020204" pitchFamily="34" charset="0"/>
              </a:rPr>
              <a:t>Envisioning Making Excellence More Inclusive</a:t>
            </a:r>
            <a:endParaRPr lang="en-US" sz="4800" b="1" dirty="0">
              <a:latin typeface="Candara" panose="020E0502030303020204" pitchFamily="34" charset="0"/>
              <a:cs typeface="Aharoni" panose="02010803020104030203" pitchFamily="2" charset="-79"/>
            </a:endParaRPr>
          </a:p>
        </p:txBody>
      </p:sp>
    </p:spTree>
    <p:extLst>
      <p:ext uri="{BB962C8B-B14F-4D97-AF65-F5344CB8AC3E}">
        <p14:creationId xmlns:p14="http://schemas.microsoft.com/office/powerpoint/2010/main" val="2602543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sz="quarter" idx="1"/>
          </p:nvPr>
        </p:nvSpPr>
        <p:spPr>
          <a:xfrm>
            <a:off x="0" y="1495313"/>
            <a:ext cx="12192000" cy="5362686"/>
          </a:xfrm>
        </p:spPr>
        <p:txBody>
          <a:bodyPr>
            <a:normAutofit lnSpcReduction="10000"/>
          </a:bodyPr>
          <a:lstStyle/>
          <a:p>
            <a:pPr marL="273050" indent="-273050" eaLnBrk="1" hangingPunct="1">
              <a:spcBef>
                <a:spcPts val="0"/>
              </a:spcBef>
              <a:spcAft>
                <a:spcPts val="1200"/>
              </a:spcAft>
              <a:buClr>
                <a:srgbClr val="002060"/>
              </a:buClr>
              <a:buFont typeface="Wingdings" pitchFamily="2" charset="2"/>
              <a:buChar char="Ø"/>
            </a:pPr>
            <a:r>
              <a:rPr lang="en-US" altLang="en-US" sz="2400" b="1" dirty="0">
                <a:solidFill>
                  <a:schemeClr val="tx2"/>
                </a:solidFill>
                <a:latin typeface="Candara" panose="020E0502030303020204" pitchFamily="34" charset="0"/>
                <a:ea typeface="ＭＳ Ｐゴシック" pitchFamily="-111" charset="-128"/>
              </a:rPr>
              <a:t>Develop and teach a </a:t>
            </a:r>
            <a:r>
              <a:rPr lang="en-US" altLang="en-US" sz="2400" b="1">
                <a:solidFill>
                  <a:schemeClr val="tx2"/>
                </a:solidFill>
                <a:latin typeface="Candara" panose="020E0502030303020204" pitchFamily="34" charset="0"/>
                <a:ea typeface="ＭＳ Ｐゴシック" pitchFamily="-111" charset="-128"/>
              </a:rPr>
              <a:t>common </a:t>
            </a:r>
            <a:r>
              <a:rPr lang="en-US" altLang="en-US" sz="2400" b="1" smtClean="0">
                <a:solidFill>
                  <a:schemeClr val="tx2"/>
                </a:solidFill>
                <a:latin typeface="Candara" panose="020E0502030303020204" pitchFamily="34" charset="0"/>
                <a:ea typeface="ＭＳ Ｐゴシック" pitchFamily="-111" charset="-128"/>
              </a:rPr>
              <a:t>vocabulary</a:t>
            </a:r>
            <a:r>
              <a:rPr lang="en-US" altLang="en-US" sz="2400" b="1" smtClean="0">
                <a:solidFill>
                  <a:schemeClr val="tx2"/>
                </a:solidFill>
                <a:latin typeface="Candara" panose="020E0502030303020204" pitchFamily="34" charset="0"/>
                <a:ea typeface="ＭＳ Ｐゴシック" pitchFamily="-111" charset="-128"/>
              </a:rPr>
              <a:t> </a:t>
            </a:r>
            <a:r>
              <a:rPr lang="en-US" altLang="en-US" sz="2400" dirty="0">
                <a:solidFill>
                  <a:schemeClr val="tx2"/>
                </a:solidFill>
                <a:latin typeface="Candara" panose="020E0502030303020204" pitchFamily="34" charset="0"/>
                <a:ea typeface="ＭＳ Ｐゴシック" pitchFamily="-111" charset="-128"/>
              </a:rPr>
              <a:t>around issues of diversity and IE.</a:t>
            </a:r>
          </a:p>
          <a:p>
            <a:pPr marL="273050" indent="-273050" eaLnBrk="1" hangingPunct="1">
              <a:spcBef>
                <a:spcPts val="0"/>
              </a:spcBef>
              <a:spcAft>
                <a:spcPts val="1200"/>
              </a:spcAft>
              <a:buClr>
                <a:srgbClr val="002060"/>
              </a:buClr>
              <a:buFont typeface="Wingdings" pitchFamily="2" charset="2"/>
              <a:buChar char="Ø"/>
            </a:pPr>
            <a:r>
              <a:rPr lang="en-US" altLang="en-US" sz="2400" b="1" dirty="0">
                <a:solidFill>
                  <a:schemeClr val="tx2"/>
                </a:solidFill>
                <a:latin typeface="Candara" panose="020E0502030303020204" pitchFamily="34" charset="0"/>
                <a:ea typeface="ＭＳ Ｐゴシック" pitchFamily="-111" charset="-128"/>
              </a:rPr>
              <a:t>Examine values and norms </a:t>
            </a:r>
            <a:r>
              <a:rPr lang="en-US" altLang="en-US" sz="2400" dirty="0">
                <a:solidFill>
                  <a:schemeClr val="tx2"/>
                </a:solidFill>
                <a:latin typeface="Candara" panose="020E0502030303020204" pitchFamily="34" charset="0"/>
                <a:ea typeface="ＭＳ Ｐゴシック" pitchFamily="-111" charset="-128"/>
              </a:rPr>
              <a:t>and determine if they align with the tenets of IE.</a:t>
            </a:r>
            <a:endParaRPr lang="en-US" sz="2400" b="1" dirty="0">
              <a:solidFill>
                <a:schemeClr val="tx2"/>
              </a:solidFill>
              <a:latin typeface="Candara" panose="020E0502030303020204" pitchFamily="34" charset="0"/>
            </a:endParaRPr>
          </a:p>
          <a:p>
            <a:pPr marL="273050" indent="-273050">
              <a:spcBef>
                <a:spcPts val="0"/>
              </a:spcBef>
              <a:spcAft>
                <a:spcPts val="1200"/>
              </a:spcAft>
              <a:buClr>
                <a:srgbClr val="002060"/>
              </a:buClr>
              <a:buFont typeface="Wingdings" pitchFamily="2" charset="2"/>
              <a:buChar char="Ø"/>
            </a:pPr>
            <a:r>
              <a:rPr lang="en-US" sz="2400" b="1" dirty="0">
                <a:solidFill>
                  <a:schemeClr val="tx2"/>
                </a:solidFill>
                <a:latin typeface="Candara" panose="020E0502030303020204" pitchFamily="34" charset="0"/>
              </a:rPr>
              <a:t>Identify the relevant IE vital signs</a:t>
            </a:r>
            <a:r>
              <a:rPr lang="en-US" sz="2400" dirty="0">
                <a:solidFill>
                  <a:schemeClr val="tx2"/>
                </a:solidFill>
                <a:latin typeface="Candara" panose="020E0502030303020204" pitchFamily="34" charset="0"/>
              </a:rPr>
              <a:t>, highlighting areas of success, areas of improvement, and directions for next steps.</a:t>
            </a:r>
            <a:endParaRPr lang="en-US" altLang="en-US" sz="2400" dirty="0">
              <a:solidFill>
                <a:schemeClr val="tx2"/>
              </a:solidFill>
              <a:latin typeface="Candara" panose="020E0502030303020204" pitchFamily="34" charset="0"/>
              <a:ea typeface="ＭＳ Ｐゴシック" pitchFamily="-111" charset="-128"/>
            </a:endParaRPr>
          </a:p>
          <a:p>
            <a:pPr marL="273050" indent="-273050" eaLnBrk="1" hangingPunct="1">
              <a:spcBef>
                <a:spcPts val="0"/>
              </a:spcBef>
              <a:spcAft>
                <a:spcPts val="1200"/>
              </a:spcAft>
              <a:buClr>
                <a:srgbClr val="002060"/>
              </a:buClr>
              <a:buFont typeface="Wingdings" pitchFamily="2" charset="2"/>
              <a:buChar char="Ø"/>
            </a:pPr>
            <a:r>
              <a:rPr lang="en-US" altLang="en-US" sz="2400" b="1" dirty="0">
                <a:solidFill>
                  <a:schemeClr val="tx2"/>
                </a:solidFill>
                <a:latin typeface="Candara" panose="020E0502030303020204" pitchFamily="34" charset="0"/>
                <a:ea typeface="ＭＳ Ｐゴシック" pitchFamily="-111" charset="-128"/>
              </a:rPr>
              <a:t>Interrogate organizational policies, practices, &amp; procedures</a:t>
            </a:r>
            <a:r>
              <a:rPr lang="en-US" altLang="en-US" sz="2400" dirty="0">
                <a:solidFill>
                  <a:schemeClr val="tx2"/>
                </a:solidFill>
                <a:latin typeface="Candara" panose="020E0502030303020204" pitchFamily="34" charset="0"/>
                <a:ea typeface="ＭＳ Ｐゴシック" pitchFamily="-111" charset="-128"/>
              </a:rPr>
              <a:t> for presence/absence of indicators of access and equity.</a:t>
            </a:r>
          </a:p>
          <a:p>
            <a:pPr marL="273050" indent="-273050" eaLnBrk="1" hangingPunct="1">
              <a:spcBef>
                <a:spcPts val="0"/>
              </a:spcBef>
              <a:spcAft>
                <a:spcPts val="1200"/>
              </a:spcAft>
              <a:buClr>
                <a:srgbClr val="002060"/>
              </a:buClr>
              <a:buFont typeface="Wingdings" pitchFamily="2" charset="2"/>
              <a:buChar char="Ø"/>
            </a:pPr>
            <a:r>
              <a:rPr lang="en-US" altLang="en-US" sz="2400" b="1" dirty="0">
                <a:solidFill>
                  <a:schemeClr val="tx2"/>
                </a:solidFill>
                <a:latin typeface="Candara" panose="020E0502030303020204" pitchFamily="34" charset="0"/>
                <a:ea typeface="ＭＳ Ｐゴシック" pitchFamily="-111" charset="-128"/>
              </a:rPr>
              <a:t>Critically examine campus culture </a:t>
            </a:r>
            <a:r>
              <a:rPr lang="en-US" altLang="en-US" sz="2400" dirty="0">
                <a:solidFill>
                  <a:schemeClr val="tx2"/>
                </a:solidFill>
                <a:latin typeface="Candara" panose="020E0502030303020204" pitchFamily="34" charset="0"/>
                <a:ea typeface="ＭＳ Ｐゴシック" pitchFamily="-111" charset="-128"/>
              </a:rPr>
              <a:t>through the lens of IE. Consider the ways in which you can embed IE in strategic plans, institutional initiatives (e.g., Guided Pathways), etc.</a:t>
            </a:r>
          </a:p>
          <a:p>
            <a:pPr marL="273050" indent="-273050" eaLnBrk="1" hangingPunct="1">
              <a:spcBef>
                <a:spcPts val="0"/>
              </a:spcBef>
              <a:spcAft>
                <a:spcPts val="1200"/>
              </a:spcAft>
              <a:buClr>
                <a:srgbClr val="002060"/>
              </a:buClr>
              <a:buFont typeface="Wingdings" pitchFamily="2" charset="2"/>
              <a:buChar char="Ø"/>
            </a:pPr>
            <a:r>
              <a:rPr lang="en-US" altLang="en-US" sz="2400" b="1" dirty="0">
                <a:solidFill>
                  <a:schemeClr val="tx2"/>
                </a:solidFill>
                <a:latin typeface="Candara" panose="020E0502030303020204" pitchFamily="34" charset="0"/>
                <a:ea typeface="ＭＳ Ｐゴシック" pitchFamily="-111" charset="-128"/>
              </a:rPr>
              <a:t>Engage in interdisciplinary dialogue </a:t>
            </a:r>
            <a:r>
              <a:rPr lang="en-US" altLang="en-US" sz="2400" dirty="0">
                <a:solidFill>
                  <a:schemeClr val="tx2"/>
                </a:solidFill>
                <a:latin typeface="Candara" panose="020E0502030303020204" pitchFamily="34" charset="0"/>
                <a:ea typeface="ＭＳ Ｐゴシック" pitchFamily="-111" charset="-128"/>
              </a:rPr>
              <a:t>with students, units, staff, faculty, administration, commissions, boards, etc., and other community stakeholders regarding the benefits and challenges for achieving IE.</a:t>
            </a:r>
          </a:p>
          <a:p>
            <a:pPr marL="273050" indent="-273050" eaLnBrk="1" hangingPunct="1">
              <a:spcBef>
                <a:spcPts val="0"/>
              </a:spcBef>
              <a:spcAft>
                <a:spcPts val="1200"/>
              </a:spcAft>
              <a:buClr>
                <a:srgbClr val="002060"/>
              </a:buClr>
              <a:buFont typeface="Wingdings" pitchFamily="2" charset="2"/>
              <a:buChar char="Ø"/>
            </a:pPr>
            <a:r>
              <a:rPr lang="en-US" altLang="en-US" sz="2400" b="1" dirty="0">
                <a:solidFill>
                  <a:schemeClr val="tx2"/>
                </a:solidFill>
                <a:latin typeface="Candara" panose="020E0502030303020204" pitchFamily="34" charset="0"/>
                <a:ea typeface="ＭＳ Ｐゴシック" pitchFamily="-111" charset="-128"/>
              </a:rPr>
              <a:t>Become the epicenter for promoting Inclusive Excellence </a:t>
            </a:r>
            <a:r>
              <a:rPr lang="en-US" altLang="en-US" sz="2400" dirty="0">
                <a:solidFill>
                  <a:schemeClr val="tx2"/>
                </a:solidFill>
                <a:latin typeface="Candara" panose="020E0502030303020204" pitchFamily="34" charset="0"/>
                <a:ea typeface="ＭＳ Ｐゴシック" pitchFamily="-111" charset="-128"/>
              </a:rPr>
              <a:t>by studying efforts to advance access and equity as a scientific problem to be solved.  Study it, assess it, and redesign it.</a:t>
            </a:r>
          </a:p>
        </p:txBody>
      </p:sp>
      <p:sp>
        <p:nvSpPr>
          <p:cNvPr id="5" name="Rectangle 4"/>
          <p:cNvSpPr/>
          <p:nvPr/>
        </p:nvSpPr>
        <p:spPr>
          <a:xfrm>
            <a:off x="0" y="-1"/>
            <a:ext cx="12192000" cy="1409253"/>
          </a:xfrm>
          <a:prstGeom prst="rect">
            <a:avLst/>
          </a:prstGeom>
          <a:solidFill>
            <a:schemeClr val="tx2"/>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800" b="1" dirty="0">
                <a:latin typeface="Candara" panose="020E0502030303020204" pitchFamily="34" charset="0"/>
                <a:cs typeface="Aharoni" panose="02010803020104030203" pitchFamily="2" charset="-79"/>
              </a:rPr>
              <a:t>What can the commissions, and each respective institution, do Today, Tomorrow, and Beyond?</a:t>
            </a:r>
          </a:p>
        </p:txBody>
      </p:sp>
    </p:spTree>
    <p:extLst>
      <p:ext uri="{BB962C8B-B14F-4D97-AF65-F5344CB8AC3E}">
        <p14:creationId xmlns:p14="http://schemas.microsoft.com/office/powerpoint/2010/main" val="180244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2227">
                                            <p:txEl>
                                              <p:pRg st="0" end="0"/>
                                            </p:txEl>
                                          </p:spTgt>
                                        </p:tgtEl>
                                        <p:attrNameLst>
                                          <p:attrName>ppt_c</p:attrName>
                                        </p:attrNameLst>
                                      </p:cBhvr>
                                      <p:to>
                                        <a:srgbClr val="A7002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2227">
                                            <p:txEl>
                                              <p:pRg st="1" end="1"/>
                                            </p:txEl>
                                          </p:spTgt>
                                        </p:tgtEl>
                                        <p:attrNameLst>
                                          <p:attrName>ppt_c</p:attrName>
                                        </p:attrNameLst>
                                      </p:cBhvr>
                                      <p:to>
                                        <a:srgbClr val="A7002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2227">
                                            <p:txEl>
                                              <p:pRg st="2" end="2"/>
                                            </p:txEl>
                                          </p:spTgt>
                                        </p:tgtEl>
                                        <p:attrNameLst>
                                          <p:attrName>ppt_c</p:attrName>
                                        </p:attrNameLst>
                                      </p:cBhvr>
                                      <p:to>
                                        <a:srgbClr val="A7002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2227">
                                            <p:txEl>
                                              <p:pRg st="3" end="3"/>
                                            </p:txEl>
                                          </p:spTgt>
                                        </p:tgtEl>
                                        <p:attrNameLst>
                                          <p:attrName>ppt_c</p:attrName>
                                        </p:attrNameLst>
                                      </p:cBhvr>
                                      <p:to>
                                        <a:srgbClr val="A70020"/>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2227">
                                            <p:txEl>
                                              <p:pRg st="4" end="4"/>
                                            </p:txEl>
                                          </p:spTgt>
                                        </p:tgtEl>
                                        <p:attrNameLst>
                                          <p:attrName>ppt_c</p:attrName>
                                        </p:attrNameLst>
                                      </p:cBhvr>
                                      <p:to>
                                        <a:srgbClr val="A70020"/>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22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2227">
                                            <p:txEl>
                                              <p:pRg st="5" end="5"/>
                                            </p:txEl>
                                          </p:spTgt>
                                        </p:tgtEl>
                                        <p:attrNameLst>
                                          <p:attrName>ppt_c</p:attrName>
                                        </p:attrNameLst>
                                      </p:cBhvr>
                                      <p:to>
                                        <a:srgbClr val="A70020"/>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22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2227">
                                            <p:txEl>
                                              <p:pRg st="6" end="6"/>
                                            </p:txEl>
                                          </p:spTgt>
                                        </p:tgtEl>
                                        <p:attrNameLst>
                                          <p:attrName>ppt_c</p:attrName>
                                        </p:attrNameLst>
                                      </p:cBhvr>
                                      <p:to>
                                        <a:srgbClr val="A7002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9891E-A180-4179-8614-DEFF6C72963A}"/>
              </a:ext>
            </a:extLst>
          </p:cNvPr>
          <p:cNvSpPr>
            <a:spLocks noGrp="1"/>
          </p:cNvSpPr>
          <p:nvPr>
            <p:ph idx="1"/>
          </p:nvPr>
        </p:nvSpPr>
        <p:spPr/>
        <p:txBody>
          <a:bodyPr/>
          <a:lstStyle/>
          <a:p>
            <a:pPr marL="0" indent="0">
              <a:buNone/>
            </a:pPr>
            <a:r>
              <a:rPr lang="en-US" b="1" dirty="0">
                <a:latin typeface="Candara" panose="020E0502030303020204" pitchFamily="34" charset="0"/>
              </a:rPr>
              <a:t>Equity, Diversity, and Inclusive Excellence labor admittedly often looks and feels like this:  </a:t>
            </a:r>
          </a:p>
        </p:txBody>
      </p:sp>
      <p:pic>
        <p:nvPicPr>
          <p:cNvPr id="4" name="Picture 3" descr="Image result for think">
            <a:extLst>
              <a:ext uri="{FF2B5EF4-FFF2-40B4-BE49-F238E27FC236}">
                <a16:creationId xmlns:a16="http://schemas.microsoft.com/office/drawing/2014/main" id="{E500B413-7AD4-4657-B8ED-C31370D92F8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12589" y="2750372"/>
            <a:ext cx="5715000" cy="4107628"/>
          </a:xfrm>
          <a:prstGeom prst="rect">
            <a:avLst/>
          </a:prstGeom>
          <a:noFill/>
          <a:ln>
            <a:noFill/>
          </a:ln>
        </p:spPr>
      </p:pic>
      <p:sp>
        <p:nvSpPr>
          <p:cNvPr id="5" name="Rectangle 4">
            <a:extLst>
              <a:ext uri="{FF2B5EF4-FFF2-40B4-BE49-F238E27FC236}">
                <a16:creationId xmlns:a16="http://schemas.microsoft.com/office/drawing/2014/main" id="{0C4CF716-DFC0-4342-B862-8F14B7A35ADC}"/>
              </a:ext>
            </a:extLst>
          </p:cNvPr>
          <p:cNvSpPr/>
          <p:nvPr/>
        </p:nvSpPr>
        <p:spPr>
          <a:xfrm>
            <a:off x="0" y="0"/>
            <a:ext cx="12192000" cy="1165994"/>
          </a:xfrm>
          <a:prstGeom prst="rect">
            <a:avLst/>
          </a:prstGeom>
          <a:solidFill>
            <a:schemeClr val="tx2"/>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latin typeface="Candara" panose="020E0502030303020204" pitchFamily="34" charset="0"/>
                <a:cs typeface="Aharoni" panose="02010803020104030203" pitchFamily="2" charset="-79"/>
              </a:rPr>
              <a:t>Bearing Witness…</a:t>
            </a:r>
          </a:p>
        </p:txBody>
      </p:sp>
      <p:sp>
        <p:nvSpPr>
          <p:cNvPr id="6" name="TextBox 5">
            <a:extLst>
              <a:ext uri="{FF2B5EF4-FFF2-40B4-BE49-F238E27FC236}">
                <a16:creationId xmlns:a16="http://schemas.microsoft.com/office/drawing/2014/main" id="{E36EA96A-A370-4524-9651-962FFB2420A1}"/>
              </a:ext>
            </a:extLst>
          </p:cNvPr>
          <p:cNvSpPr txBox="1"/>
          <p:nvPr/>
        </p:nvSpPr>
        <p:spPr>
          <a:xfrm>
            <a:off x="9099396" y="4337191"/>
            <a:ext cx="2832409" cy="2400657"/>
          </a:xfrm>
          <a:prstGeom prst="rect">
            <a:avLst/>
          </a:prstGeom>
          <a:noFill/>
        </p:spPr>
        <p:txBody>
          <a:bodyPr wrap="square" rtlCol="0">
            <a:spAutoFit/>
          </a:bodyPr>
          <a:lstStyle/>
          <a:p>
            <a:pPr algn="ctr"/>
            <a:r>
              <a:rPr lang="en-US" sz="3000" b="1" dirty="0">
                <a:latin typeface="Candara" panose="020E0502030303020204" pitchFamily="34" charset="0"/>
              </a:rPr>
              <a:t>And yet after decades </a:t>
            </a:r>
          </a:p>
          <a:p>
            <a:pPr algn="ctr"/>
            <a:r>
              <a:rPr lang="en-US" sz="3000" b="1" dirty="0">
                <a:latin typeface="Candara" panose="020E0502030303020204" pitchFamily="34" charset="0"/>
              </a:rPr>
              <a:t>of labor, we are </a:t>
            </a:r>
          </a:p>
          <a:p>
            <a:pPr algn="ctr"/>
            <a:r>
              <a:rPr lang="en-US" sz="3000" b="1" dirty="0">
                <a:latin typeface="Candara" panose="020E0502030303020204" pitchFamily="34" charset="0"/>
              </a:rPr>
              <a:t>absolutely optimistic…</a:t>
            </a:r>
          </a:p>
        </p:txBody>
      </p:sp>
    </p:spTree>
    <p:extLst>
      <p:ext uri="{BB962C8B-B14F-4D97-AF65-F5344CB8AC3E}">
        <p14:creationId xmlns:p14="http://schemas.microsoft.com/office/powerpoint/2010/main" val="334590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1000"/>
                                        <p:tgtEl>
                                          <p:spTgt spid="6">
                                            <p:txEl>
                                              <p:pRg st="2" end="2"/>
                                            </p:txEl>
                                          </p:spTgt>
                                        </p:tgtEl>
                                      </p:cBhvr>
                                    </p:animEffect>
                                    <p:anim calcmode="lin" valueType="num">
                                      <p:cBhvr>
                                        <p:cTn id="2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A2ACAC-7B11-4A53-A534-EC3666D28096}"/>
              </a:ext>
            </a:extLst>
          </p:cNvPr>
          <p:cNvSpPr>
            <a:spLocks noGrp="1"/>
          </p:cNvSpPr>
          <p:nvPr>
            <p:ph type="body" sz="half" idx="2"/>
          </p:nvPr>
        </p:nvSpPr>
        <p:spPr>
          <a:xfrm>
            <a:off x="6152742" y="707071"/>
            <a:ext cx="6094412" cy="6496050"/>
          </a:xfrm>
        </p:spPr>
        <p:txBody>
          <a:bodyPr rtlCol="0">
            <a:normAutofit/>
          </a:bodyPr>
          <a:lstStyle/>
          <a:p>
            <a:pPr marL="457200" indent="-457200" defTabSz="1218987">
              <a:buFont typeface="Wingdings" panose="05000000000000000000" pitchFamily="2" charset="2"/>
              <a:buChar char="v"/>
              <a:defRPr/>
            </a:pPr>
            <a:r>
              <a:rPr lang="en-US" sz="2600" b="1" dirty="0">
                <a:latin typeface="Cambria" panose="02040503050406030204" pitchFamily="18" charset="0"/>
              </a:rPr>
              <a:t>To bravely employ critical self-reflexivity and humility.  </a:t>
            </a:r>
          </a:p>
          <a:p>
            <a:pPr defTabSz="1218987">
              <a:defRPr/>
            </a:pPr>
            <a:endParaRPr lang="en-US" b="1" dirty="0">
              <a:latin typeface="Cambria" panose="02040503050406030204" pitchFamily="18" charset="0"/>
            </a:endParaRPr>
          </a:p>
          <a:p>
            <a:pPr marL="457200" indent="-457200" defTabSz="1218987">
              <a:buFont typeface="Wingdings" panose="05000000000000000000" pitchFamily="2" charset="2"/>
              <a:buChar char="v"/>
              <a:defRPr/>
            </a:pPr>
            <a:r>
              <a:rPr lang="en-US" sz="2600" b="1" dirty="0">
                <a:latin typeface="Cambria" panose="02040503050406030204" pitchFamily="18" charset="0"/>
              </a:rPr>
              <a:t>To develop a common </a:t>
            </a:r>
            <a:r>
              <a:rPr lang="en-US" sz="2600" b="1" dirty="0" smtClean="0">
                <a:latin typeface="Cambria" panose="02040503050406030204" pitchFamily="18" charset="0"/>
              </a:rPr>
              <a:t>vocabulary</a:t>
            </a:r>
            <a:r>
              <a:rPr lang="en-US" sz="2600" b="1" dirty="0" smtClean="0">
                <a:latin typeface="Cambria" panose="02040503050406030204" pitchFamily="18" charset="0"/>
              </a:rPr>
              <a:t> </a:t>
            </a:r>
            <a:r>
              <a:rPr lang="en-US" sz="2600" b="1" dirty="0">
                <a:latin typeface="Cambria" panose="02040503050406030204" pitchFamily="18" charset="0"/>
              </a:rPr>
              <a:t>of concepts related to equity, diversity, and inclusion (EDI). </a:t>
            </a:r>
          </a:p>
          <a:p>
            <a:pPr defTabSz="1218987">
              <a:defRPr/>
            </a:pPr>
            <a:endParaRPr lang="en-US" sz="1200" b="1" dirty="0">
              <a:latin typeface="Cambria" panose="02040503050406030204" pitchFamily="18" charset="0"/>
            </a:endParaRPr>
          </a:p>
          <a:p>
            <a:pPr marL="457200" indent="-457200" defTabSz="1218987">
              <a:buFont typeface="Wingdings" panose="05000000000000000000" pitchFamily="2" charset="2"/>
              <a:buChar char="v"/>
              <a:defRPr/>
            </a:pPr>
            <a:r>
              <a:rPr lang="en-US" sz="2600" b="1" dirty="0">
                <a:latin typeface="Cambria" panose="02040503050406030204" pitchFamily="18" charset="0"/>
              </a:rPr>
              <a:t>To highlight our individual and societal responsibility to be and become better at talking about and taking action toward EDI. </a:t>
            </a:r>
          </a:p>
          <a:p>
            <a:pPr defTabSz="1218987">
              <a:defRPr/>
            </a:pPr>
            <a:endParaRPr lang="en-US" sz="1600" b="1" dirty="0">
              <a:latin typeface="Cambria" panose="02040503050406030204" pitchFamily="18" charset="0"/>
            </a:endParaRPr>
          </a:p>
          <a:p>
            <a:pPr marL="457200" indent="-457200" defTabSz="1218987">
              <a:buFont typeface="Wingdings" panose="05000000000000000000" pitchFamily="2" charset="2"/>
              <a:buChar char="v"/>
              <a:defRPr/>
            </a:pPr>
            <a:r>
              <a:rPr lang="en-US" sz="2600" b="1" dirty="0">
                <a:latin typeface="Cambria" panose="02040503050406030204" pitchFamily="18" charset="0"/>
              </a:rPr>
              <a:t>To bridge Inclusive Excellence and Guided Pathways to inform and fuel data-driven policy and practice. </a:t>
            </a:r>
          </a:p>
          <a:p>
            <a:pPr defTabSz="1218987">
              <a:defRPr/>
            </a:pPr>
            <a:endParaRPr lang="en-US" dirty="0"/>
          </a:p>
        </p:txBody>
      </p:sp>
      <p:sp>
        <p:nvSpPr>
          <p:cNvPr id="12291" name="TextBox 4">
            <a:extLst>
              <a:ext uri="{FF2B5EF4-FFF2-40B4-BE49-F238E27FC236}">
                <a16:creationId xmlns:a16="http://schemas.microsoft.com/office/drawing/2014/main" id="{08DCC0C0-C3C9-40FF-B0E1-46908C5B4281}"/>
              </a:ext>
            </a:extLst>
          </p:cNvPr>
          <p:cNvSpPr txBox="1">
            <a:spLocks noChangeArrowheads="1"/>
          </p:cNvSpPr>
          <p:nvPr/>
        </p:nvSpPr>
        <p:spPr bwMode="auto">
          <a:xfrm>
            <a:off x="83388" y="78609"/>
            <a:ext cx="606935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600"/>
              </a:spcBef>
              <a:buClr>
                <a:schemeClr val="tx2"/>
              </a:buClr>
              <a:buSzPct val="90000"/>
              <a:buFont typeface="Arial" panose="020B0604020202020204" pitchFamily="34" charset="0"/>
              <a:buChar char="•"/>
              <a:defRPr sz="2800">
                <a:solidFill>
                  <a:schemeClr val="tx1"/>
                </a:solidFill>
                <a:latin typeface="Cambria" panose="02040503050406030204" pitchFamily="18" charset="0"/>
              </a:defRPr>
            </a:lvl1pPr>
            <a:lvl2pPr marL="742950" indent="-285750">
              <a:lnSpc>
                <a:spcPct val="90000"/>
              </a:lnSpc>
              <a:spcBef>
                <a:spcPts val="800"/>
              </a:spcBef>
              <a:buClr>
                <a:schemeClr val="tx2"/>
              </a:buClr>
              <a:buSzPct val="90000"/>
              <a:buFont typeface="Cambria" panose="02040503050406030204" pitchFamily="18" charset="0"/>
              <a:buChar char="–"/>
              <a:defRPr sz="2400">
                <a:solidFill>
                  <a:schemeClr val="tx1"/>
                </a:solidFill>
                <a:latin typeface="Cambria" panose="02040503050406030204" pitchFamily="18" charset="0"/>
              </a:defRPr>
            </a:lvl2pPr>
            <a:lvl3pPr marL="1143000" indent="-228600">
              <a:lnSpc>
                <a:spcPct val="90000"/>
              </a:lnSpc>
              <a:spcBef>
                <a:spcPts val="800"/>
              </a:spcBef>
              <a:buClr>
                <a:schemeClr val="tx2"/>
              </a:buClr>
              <a:buFont typeface="Arial" panose="020B0604020202020204" pitchFamily="34" charset="0"/>
              <a:buChar char="•"/>
              <a:defRPr sz="2000">
                <a:solidFill>
                  <a:schemeClr val="tx1"/>
                </a:solidFill>
                <a:latin typeface="Cambria" panose="02040503050406030204" pitchFamily="18" charset="0"/>
              </a:defRPr>
            </a:lvl3pPr>
            <a:lvl4pPr marL="1600200" indent="-228600">
              <a:lnSpc>
                <a:spcPct val="90000"/>
              </a:lnSpc>
              <a:spcBef>
                <a:spcPts val="800"/>
              </a:spcBef>
              <a:buClr>
                <a:schemeClr val="tx2"/>
              </a:buClr>
              <a:buSzPct val="100000"/>
              <a:buFont typeface="Cambria" panose="02040503050406030204" pitchFamily="18" charset="0"/>
              <a:buChar char="–"/>
              <a:defRPr>
                <a:solidFill>
                  <a:schemeClr val="tx1"/>
                </a:solidFill>
                <a:latin typeface="Cambria" panose="02040503050406030204" pitchFamily="18" charset="0"/>
              </a:defRPr>
            </a:lvl4pPr>
            <a:lvl5pPr marL="2057400" indent="-228600">
              <a:lnSpc>
                <a:spcPct val="90000"/>
              </a:lnSpc>
              <a:spcBef>
                <a:spcPts val="800"/>
              </a:spcBef>
              <a:buClr>
                <a:schemeClr val="tx2"/>
              </a:buClr>
              <a:buFont typeface="Arial" panose="020B0604020202020204" pitchFamily="34" charset="0"/>
              <a:buChar char="•"/>
              <a:defRPr sz="1600">
                <a:solidFill>
                  <a:schemeClr val="tx1"/>
                </a:solidFill>
                <a:latin typeface="Cambria" panose="02040503050406030204" pitchFamily="18" charset="0"/>
              </a:defRPr>
            </a:lvl5pPr>
            <a:lvl6pPr marL="2514600" indent="-228600" defTabSz="1217613" eaLnBrk="0" fontAlgn="base" hangingPunct="0">
              <a:lnSpc>
                <a:spcPct val="90000"/>
              </a:lnSpc>
              <a:spcBef>
                <a:spcPts val="800"/>
              </a:spcBef>
              <a:spcAft>
                <a:spcPct val="0"/>
              </a:spcAft>
              <a:buClr>
                <a:schemeClr val="tx2"/>
              </a:buClr>
              <a:buFont typeface="Arial" panose="020B0604020202020204" pitchFamily="34" charset="0"/>
              <a:buChar char="•"/>
              <a:defRPr sz="1600">
                <a:solidFill>
                  <a:schemeClr val="tx1"/>
                </a:solidFill>
                <a:latin typeface="Cambria" panose="02040503050406030204" pitchFamily="18" charset="0"/>
              </a:defRPr>
            </a:lvl6pPr>
            <a:lvl7pPr marL="2971800" indent="-228600" defTabSz="1217613" eaLnBrk="0" fontAlgn="base" hangingPunct="0">
              <a:lnSpc>
                <a:spcPct val="90000"/>
              </a:lnSpc>
              <a:spcBef>
                <a:spcPts val="800"/>
              </a:spcBef>
              <a:spcAft>
                <a:spcPct val="0"/>
              </a:spcAft>
              <a:buClr>
                <a:schemeClr val="tx2"/>
              </a:buClr>
              <a:buFont typeface="Arial" panose="020B0604020202020204" pitchFamily="34" charset="0"/>
              <a:buChar char="•"/>
              <a:defRPr sz="1600">
                <a:solidFill>
                  <a:schemeClr val="tx1"/>
                </a:solidFill>
                <a:latin typeface="Cambria" panose="02040503050406030204" pitchFamily="18" charset="0"/>
              </a:defRPr>
            </a:lvl7pPr>
            <a:lvl8pPr marL="3429000" indent="-228600" defTabSz="1217613" eaLnBrk="0" fontAlgn="base" hangingPunct="0">
              <a:lnSpc>
                <a:spcPct val="90000"/>
              </a:lnSpc>
              <a:spcBef>
                <a:spcPts val="800"/>
              </a:spcBef>
              <a:spcAft>
                <a:spcPct val="0"/>
              </a:spcAft>
              <a:buClr>
                <a:schemeClr val="tx2"/>
              </a:buClr>
              <a:buFont typeface="Arial" panose="020B0604020202020204" pitchFamily="34" charset="0"/>
              <a:buChar char="•"/>
              <a:defRPr sz="1600">
                <a:solidFill>
                  <a:schemeClr val="tx1"/>
                </a:solidFill>
                <a:latin typeface="Cambria" panose="02040503050406030204" pitchFamily="18" charset="0"/>
              </a:defRPr>
            </a:lvl8pPr>
            <a:lvl9pPr marL="3886200" indent="-228600" defTabSz="1217613" eaLnBrk="0" fontAlgn="base" hangingPunct="0">
              <a:lnSpc>
                <a:spcPct val="90000"/>
              </a:lnSpc>
              <a:spcBef>
                <a:spcPts val="800"/>
              </a:spcBef>
              <a:spcAft>
                <a:spcPct val="0"/>
              </a:spcAft>
              <a:buClr>
                <a:schemeClr val="tx2"/>
              </a:buClr>
              <a:buFont typeface="Arial" panose="020B0604020202020204" pitchFamily="34" charset="0"/>
              <a:buChar char="•"/>
              <a:defRPr sz="1600">
                <a:solidFill>
                  <a:schemeClr val="tx1"/>
                </a:solidFill>
                <a:latin typeface="Cambria" panose="02040503050406030204" pitchFamily="18" charset="0"/>
              </a:defRPr>
            </a:lvl9pPr>
          </a:lstStyle>
          <a:p>
            <a:pPr algn="ctr" eaLnBrk="1" hangingPunct="1">
              <a:spcBef>
                <a:spcPct val="0"/>
              </a:spcBef>
              <a:buClrTx/>
              <a:buSzTx/>
              <a:buFontTx/>
              <a:buNone/>
            </a:pPr>
            <a:r>
              <a:rPr lang="en-US" altLang="en-US" sz="3500" b="1" dirty="0"/>
              <a:t>The Beliefs We Arrive With…</a:t>
            </a:r>
            <a:endParaRPr lang="en-US" altLang="en-US" sz="3500" dirty="0"/>
          </a:p>
        </p:txBody>
      </p:sp>
      <p:sp>
        <p:nvSpPr>
          <p:cNvPr id="12292" name="TextBox 5">
            <a:extLst>
              <a:ext uri="{FF2B5EF4-FFF2-40B4-BE49-F238E27FC236}">
                <a16:creationId xmlns:a16="http://schemas.microsoft.com/office/drawing/2014/main" id="{2EA337BA-8362-4496-BE21-CB4C4C6C8953}"/>
              </a:ext>
            </a:extLst>
          </p:cNvPr>
          <p:cNvSpPr txBox="1">
            <a:spLocks noChangeArrowheads="1"/>
          </p:cNvSpPr>
          <p:nvPr/>
        </p:nvSpPr>
        <p:spPr bwMode="auto">
          <a:xfrm>
            <a:off x="201614" y="750103"/>
            <a:ext cx="5638800" cy="616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600"/>
              </a:spcBef>
              <a:buClr>
                <a:schemeClr val="tx2"/>
              </a:buClr>
              <a:buSzPct val="90000"/>
              <a:buFont typeface="Arial" panose="020B0604020202020204" pitchFamily="34" charset="0"/>
              <a:buChar char="•"/>
              <a:defRPr sz="2800">
                <a:solidFill>
                  <a:schemeClr val="tx1"/>
                </a:solidFill>
                <a:latin typeface="Cambria" panose="02040503050406030204" pitchFamily="18" charset="0"/>
              </a:defRPr>
            </a:lvl1pPr>
            <a:lvl2pPr marL="742950" indent="-285750">
              <a:lnSpc>
                <a:spcPct val="90000"/>
              </a:lnSpc>
              <a:spcBef>
                <a:spcPts val="800"/>
              </a:spcBef>
              <a:buClr>
                <a:schemeClr val="tx2"/>
              </a:buClr>
              <a:buSzPct val="90000"/>
              <a:buFont typeface="Cambria" panose="02040503050406030204" pitchFamily="18" charset="0"/>
              <a:buChar char="–"/>
              <a:defRPr sz="2400">
                <a:solidFill>
                  <a:schemeClr val="tx1"/>
                </a:solidFill>
                <a:latin typeface="Cambria" panose="02040503050406030204" pitchFamily="18" charset="0"/>
              </a:defRPr>
            </a:lvl2pPr>
            <a:lvl3pPr marL="1143000" indent="-228600">
              <a:lnSpc>
                <a:spcPct val="90000"/>
              </a:lnSpc>
              <a:spcBef>
                <a:spcPts val="800"/>
              </a:spcBef>
              <a:buClr>
                <a:schemeClr val="tx2"/>
              </a:buClr>
              <a:buFont typeface="Arial" panose="020B0604020202020204" pitchFamily="34" charset="0"/>
              <a:buChar char="•"/>
              <a:defRPr sz="2000">
                <a:solidFill>
                  <a:schemeClr val="tx1"/>
                </a:solidFill>
                <a:latin typeface="Cambria" panose="02040503050406030204" pitchFamily="18" charset="0"/>
              </a:defRPr>
            </a:lvl3pPr>
            <a:lvl4pPr marL="1600200" indent="-228600">
              <a:lnSpc>
                <a:spcPct val="90000"/>
              </a:lnSpc>
              <a:spcBef>
                <a:spcPts val="800"/>
              </a:spcBef>
              <a:buClr>
                <a:schemeClr val="tx2"/>
              </a:buClr>
              <a:buSzPct val="100000"/>
              <a:buFont typeface="Cambria" panose="02040503050406030204" pitchFamily="18" charset="0"/>
              <a:buChar char="–"/>
              <a:defRPr>
                <a:solidFill>
                  <a:schemeClr val="tx1"/>
                </a:solidFill>
                <a:latin typeface="Cambria" panose="02040503050406030204" pitchFamily="18" charset="0"/>
              </a:defRPr>
            </a:lvl4pPr>
            <a:lvl5pPr marL="2057400" indent="-228600">
              <a:lnSpc>
                <a:spcPct val="90000"/>
              </a:lnSpc>
              <a:spcBef>
                <a:spcPts val="800"/>
              </a:spcBef>
              <a:buClr>
                <a:schemeClr val="tx2"/>
              </a:buClr>
              <a:buFont typeface="Arial" panose="020B0604020202020204" pitchFamily="34" charset="0"/>
              <a:buChar char="•"/>
              <a:defRPr sz="1600">
                <a:solidFill>
                  <a:schemeClr val="tx1"/>
                </a:solidFill>
                <a:latin typeface="Cambria" panose="02040503050406030204" pitchFamily="18" charset="0"/>
              </a:defRPr>
            </a:lvl5pPr>
            <a:lvl6pPr marL="2514600" indent="-228600" defTabSz="1217613" eaLnBrk="0" fontAlgn="base" hangingPunct="0">
              <a:lnSpc>
                <a:spcPct val="90000"/>
              </a:lnSpc>
              <a:spcBef>
                <a:spcPts val="800"/>
              </a:spcBef>
              <a:spcAft>
                <a:spcPct val="0"/>
              </a:spcAft>
              <a:buClr>
                <a:schemeClr val="tx2"/>
              </a:buClr>
              <a:buFont typeface="Arial" panose="020B0604020202020204" pitchFamily="34" charset="0"/>
              <a:buChar char="•"/>
              <a:defRPr sz="1600">
                <a:solidFill>
                  <a:schemeClr val="tx1"/>
                </a:solidFill>
                <a:latin typeface="Cambria" panose="02040503050406030204" pitchFamily="18" charset="0"/>
              </a:defRPr>
            </a:lvl6pPr>
            <a:lvl7pPr marL="2971800" indent="-228600" defTabSz="1217613" eaLnBrk="0" fontAlgn="base" hangingPunct="0">
              <a:lnSpc>
                <a:spcPct val="90000"/>
              </a:lnSpc>
              <a:spcBef>
                <a:spcPts val="800"/>
              </a:spcBef>
              <a:spcAft>
                <a:spcPct val="0"/>
              </a:spcAft>
              <a:buClr>
                <a:schemeClr val="tx2"/>
              </a:buClr>
              <a:buFont typeface="Arial" panose="020B0604020202020204" pitchFamily="34" charset="0"/>
              <a:buChar char="•"/>
              <a:defRPr sz="1600">
                <a:solidFill>
                  <a:schemeClr val="tx1"/>
                </a:solidFill>
                <a:latin typeface="Cambria" panose="02040503050406030204" pitchFamily="18" charset="0"/>
              </a:defRPr>
            </a:lvl7pPr>
            <a:lvl8pPr marL="3429000" indent="-228600" defTabSz="1217613" eaLnBrk="0" fontAlgn="base" hangingPunct="0">
              <a:lnSpc>
                <a:spcPct val="90000"/>
              </a:lnSpc>
              <a:spcBef>
                <a:spcPts val="800"/>
              </a:spcBef>
              <a:spcAft>
                <a:spcPct val="0"/>
              </a:spcAft>
              <a:buClr>
                <a:schemeClr val="tx2"/>
              </a:buClr>
              <a:buFont typeface="Arial" panose="020B0604020202020204" pitchFamily="34" charset="0"/>
              <a:buChar char="•"/>
              <a:defRPr sz="1600">
                <a:solidFill>
                  <a:schemeClr val="tx1"/>
                </a:solidFill>
                <a:latin typeface="Cambria" panose="02040503050406030204" pitchFamily="18" charset="0"/>
              </a:defRPr>
            </a:lvl8pPr>
            <a:lvl9pPr marL="3886200" indent="-228600" defTabSz="1217613" eaLnBrk="0" fontAlgn="base" hangingPunct="0">
              <a:lnSpc>
                <a:spcPct val="90000"/>
              </a:lnSpc>
              <a:spcBef>
                <a:spcPts val="800"/>
              </a:spcBef>
              <a:spcAft>
                <a:spcPct val="0"/>
              </a:spcAft>
              <a:buClr>
                <a:schemeClr val="tx2"/>
              </a:buClr>
              <a:buFont typeface="Arial" panose="020B0604020202020204" pitchFamily="34" charset="0"/>
              <a:buChar char="•"/>
              <a:defRPr sz="1600">
                <a:solidFill>
                  <a:schemeClr val="tx1"/>
                </a:solidFill>
                <a:latin typeface="Cambria" panose="02040503050406030204" pitchFamily="18" charset="0"/>
              </a:defRPr>
            </a:lvl9pPr>
          </a:lstStyle>
          <a:p>
            <a:pPr marL="457200" indent="-457200">
              <a:lnSpc>
                <a:spcPct val="80000"/>
              </a:lnSpc>
              <a:buFont typeface="Wingdings" panose="05000000000000000000" pitchFamily="2" charset="2"/>
              <a:buChar char="v"/>
              <a:defRPr/>
            </a:pPr>
            <a:r>
              <a:rPr lang="en-US" sz="2600" b="1" dirty="0"/>
              <a:t>Conversations about diversity are really difficult in different ways for most people.</a:t>
            </a:r>
          </a:p>
          <a:p>
            <a:pPr marL="273050" indent="-273050">
              <a:lnSpc>
                <a:spcPct val="80000"/>
              </a:lnSpc>
              <a:buFont typeface="Arial" charset="0"/>
              <a:buChar char="•"/>
              <a:defRPr/>
            </a:pPr>
            <a:endParaRPr lang="en-US" sz="100" b="1" dirty="0"/>
          </a:p>
          <a:p>
            <a:pPr marL="457200" indent="-457200">
              <a:lnSpc>
                <a:spcPct val="80000"/>
              </a:lnSpc>
              <a:buFont typeface="Wingdings" panose="05000000000000000000" pitchFamily="2" charset="2"/>
              <a:buChar char="v"/>
              <a:defRPr/>
            </a:pPr>
            <a:r>
              <a:rPr lang="en-US" sz="2600" b="1" dirty="0"/>
              <a:t>Examining relations across identity and ideological differences is hard and disheartening work—                 particularly now.</a:t>
            </a:r>
          </a:p>
          <a:p>
            <a:pPr>
              <a:lnSpc>
                <a:spcPct val="80000"/>
              </a:lnSpc>
              <a:buNone/>
              <a:defRPr/>
            </a:pPr>
            <a:endParaRPr lang="en-US" sz="100" b="1" dirty="0"/>
          </a:p>
          <a:p>
            <a:pPr marL="457200" indent="-457200">
              <a:lnSpc>
                <a:spcPct val="80000"/>
              </a:lnSpc>
              <a:buFont typeface="Wingdings" panose="05000000000000000000" pitchFamily="2" charset="2"/>
              <a:buChar char="v"/>
              <a:defRPr/>
            </a:pPr>
            <a:r>
              <a:rPr lang="en-US" sz="2600" b="1" dirty="0"/>
              <a:t>Most people move through our daily lives with good intentions; good intentions do not guarantee inclusive outcomes.</a:t>
            </a:r>
          </a:p>
          <a:p>
            <a:pPr>
              <a:lnSpc>
                <a:spcPct val="80000"/>
              </a:lnSpc>
              <a:buNone/>
              <a:defRPr/>
            </a:pPr>
            <a:endParaRPr lang="en-US" sz="100" b="1" dirty="0"/>
          </a:p>
          <a:p>
            <a:pPr marL="457200" indent="-457200">
              <a:lnSpc>
                <a:spcPct val="80000"/>
              </a:lnSpc>
              <a:buFont typeface="Wingdings" panose="05000000000000000000" pitchFamily="2" charset="2"/>
              <a:buChar char="v"/>
              <a:defRPr/>
            </a:pPr>
            <a:r>
              <a:rPr lang="en-US" altLang="en-US" sz="2600" b="1" dirty="0"/>
              <a:t>U.S. American higher education as it is, simply is not the best it can be. </a:t>
            </a:r>
          </a:p>
        </p:txBody>
      </p:sp>
      <p:sp>
        <p:nvSpPr>
          <p:cNvPr id="12293" name="TextBox 6">
            <a:extLst>
              <a:ext uri="{FF2B5EF4-FFF2-40B4-BE49-F238E27FC236}">
                <a16:creationId xmlns:a16="http://schemas.microsoft.com/office/drawing/2014/main" id="{0BD96C69-1FA0-4437-A52B-F9FC19A97A6D}"/>
              </a:ext>
            </a:extLst>
          </p:cNvPr>
          <p:cNvSpPr txBox="1">
            <a:spLocks noChangeArrowheads="1"/>
          </p:cNvSpPr>
          <p:nvPr/>
        </p:nvSpPr>
        <p:spPr bwMode="auto">
          <a:xfrm>
            <a:off x="7261227" y="52218"/>
            <a:ext cx="36353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600"/>
              </a:spcBef>
              <a:buClr>
                <a:schemeClr val="tx2"/>
              </a:buClr>
              <a:buSzPct val="90000"/>
              <a:buFont typeface="Arial" panose="020B0604020202020204" pitchFamily="34" charset="0"/>
              <a:buChar char="•"/>
              <a:defRPr sz="2800">
                <a:solidFill>
                  <a:schemeClr val="tx1"/>
                </a:solidFill>
                <a:latin typeface="Cambria" panose="02040503050406030204" pitchFamily="18" charset="0"/>
              </a:defRPr>
            </a:lvl1pPr>
            <a:lvl2pPr marL="742950" indent="-285750">
              <a:lnSpc>
                <a:spcPct val="90000"/>
              </a:lnSpc>
              <a:spcBef>
                <a:spcPts val="800"/>
              </a:spcBef>
              <a:buClr>
                <a:schemeClr val="tx2"/>
              </a:buClr>
              <a:buSzPct val="90000"/>
              <a:buFont typeface="Cambria" panose="02040503050406030204" pitchFamily="18" charset="0"/>
              <a:buChar char="–"/>
              <a:defRPr sz="2400">
                <a:solidFill>
                  <a:schemeClr val="tx1"/>
                </a:solidFill>
                <a:latin typeface="Cambria" panose="02040503050406030204" pitchFamily="18" charset="0"/>
              </a:defRPr>
            </a:lvl2pPr>
            <a:lvl3pPr marL="1143000" indent="-228600">
              <a:lnSpc>
                <a:spcPct val="90000"/>
              </a:lnSpc>
              <a:spcBef>
                <a:spcPts val="800"/>
              </a:spcBef>
              <a:buClr>
                <a:schemeClr val="tx2"/>
              </a:buClr>
              <a:buFont typeface="Arial" panose="020B0604020202020204" pitchFamily="34" charset="0"/>
              <a:buChar char="•"/>
              <a:defRPr sz="2000">
                <a:solidFill>
                  <a:schemeClr val="tx1"/>
                </a:solidFill>
                <a:latin typeface="Cambria" panose="02040503050406030204" pitchFamily="18" charset="0"/>
              </a:defRPr>
            </a:lvl3pPr>
            <a:lvl4pPr marL="1600200" indent="-228600">
              <a:lnSpc>
                <a:spcPct val="90000"/>
              </a:lnSpc>
              <a:spcBef>
                <a:spcPts val="800"/>
              </a:spcBef>
              <a:buClr>
                <a:schemeClr val="tx2"/>
              </a:buClr>
              <a:buSzPct val="100000"/>
              <a:buFont typeface="Cambria" panose="02040503050406030204" pitchFamily="18" charset="0"/>
              <a:buChar char="–"/>
              <a:defRPr>
                <a:solidFill>
                  <a:schemeClr val="tx1"/>
                </a:solidFill>
                <a:latin typeface="Cambria" panose="02040503050406030204" pitchFamily="18" charset="0"/>
              </a:defRPr>
            </a:lvl4pPr>
            <a:lvl5pPr marL="2057400" indent="-228600">
              <a:lnSpc>
                <a:spcPct val="90000"/>
              </a:lnSpc>
              <a:spcBef>
                <a:spcPts val="800"/>
              </a:spcBef>
              <a:buClr>
                <a:schemeClr val="tx2"/>
              </a:buClr>
              <a:buFont typeface="Arial" panose="020B0604020202020204" pitchFamily="34" charset="0"/>
              <a:buChar char="•"/>
              <a:defRPr sz="1600">
                <a:solidFill>
                  <a:schemeClr val="tx1"/>
                </a:solidFill>
                <a:latin typeface="Cambria" panose="02040503050406030204" pitchFamily="18" charset="0"/>
              </a:defRPr>
            </a:lvl5pPr>
            <a:lvl6pPr marL="2514600" indent="-228600" defTabSz="1217613" eaLnBrk="0" fontAlgn="base" hangingPunct="0">
              <a:lnSpc>
                <a:spcPct val="90000"/>
              </a:lnSpc>
              <a:spcBef>
                <a:spcPts val="800"/>
              </a:spcBef>
              <a:spcAft>
                <a:spcPct val="0"/>
              </a:spcAft>
              <a:buClr>
                <a:schemeClr val="tx2"/>
              </a:buClr>
              <a:buFont typeface="Arial" panose="020B0604020202020204" pitchFamily="34" charset="0"/>
              <a:buChar char="•"/>
              <a:defRPr sz="1600">
                <a:solidFill>
                  <a:schemeClr val="tx1"/>
                </a:solidFill>
                <a:latin typeface="Cambria" panose="02040503050406030204" pitchFamily="18" charset="0"/>
              </a:defRPr>
            </a:lvl6pPr>
            <a:lvl7pPr marL="2971800" indent="-228600" defTabSz="1217613" eaLnBrk="0" fontAlgn="base" hangingPunct="0">
              <a:lnSpc>
                <a:spcPct val="90000"/>
              </a:lnSpc>
              <a:spcBef>
                <a:spcPts val="800"/>
              </a:spcBef>
              <a:spcAft>
                <a:spcPct val="0"/>
              </a:spcAft>
              <a:buClr>
                <a:schemeClr val="tx2"/>
              </a:buClr>
              <a:buFont typeface="Arial" panose="020B0604020202020204" pitchFamily="34" charset="0"/>
              <a:buChar char="•"/>
              <a:defRPr sz="1600">
                <a:solidFill>
                  <a:schemeClr val="tx1"/>
                </a:solidFill>
                <a:latin typeface="Cambria" panose="02040503050406030204" pitchFamily="18" charset="0"/>
              </a:defRPr>
            </a:lvl7pPr>
            <a:lvl8pPr marL="3429000" indent="-228600" defTabSz="1217613" eaLnBrk="0" fontAlgn="base" hangingPunct="0">
              <a:lnSpc>
                <a:spcPct val="90000"/>
              </a:lnSpc>
              <a:spcBef>
                <a:spcPts val="800"/>
              </a:spcBef>
              <a:spcAft>
                <a:spcPct val="0"/>
              </a:spcAft>
              <a:buClr>
                <a:schemeClr val="tx2"/>
              </a:buClr>
              <a:buFont typeface="Arial" panose="020B0604020202020204" pitchFamily="34" charset="0"/>
              <a:buChar char="•"/>
              <a:defRPr sz="1600">
                <a:solidFill>
                  <a:schemeClr val="tx1"/>
                </a:solidFill>
                <a:latin typeface="Cambria" panose="02040503050406030204" pitchFamily="18" charset="0"/>
              </a:defRPr>
            </a:lvl8pPr>
            <a:lvl9pPr marL="3886200" indent="-228600" defTabSz="1217613" eaLnBrk="0" fontAlgn="base" hangingPunct="0">
              <a:lnSpc>
                <a:spcPct val="90000"/>
              </a:lnSpc>
              <a:spcBef>
                <a:spcPts val="800"/>
              </a:spcBef>
              <a:spcAft>
                <a:spcPct val="0"/>
              </a:spcAft>
              <a:buClr>
                <a:schemeClr val="tx2"/>
              </a:buClr>
              <a:buFont typeface="Arial" panose="020B0604020202020204" pitchFamily="34" charset="0"/>
              <a:buChar char="•"/>
              <a:defRPr sz="1600">
                <a:solidFill>
                  <a:schemeClr val="tx1"/>
                </a:solidFill>
                <a:latin typeface="Cambria" panose="02040503050406030204" pitchFamily="18" charset="0"/>
              </a:defRPr>
            </a:lvl9pPr>
          </a:lstStyle>
          <a:p>
            <a:pPr algn="ctr" eaLnBrk="1" hangingPunct="1">
              <a:spcBef>
                <a:spcPct val="0"/>
              </a:spcBef>
              <a:buClrTx/>
              <a:buSzTx/>
              <a:buFontTx/>
              <a:buNone/>
            </a:pPr>
            <a:r>
              <a:rPr lang="en-US" altLang="en-US" sz="3500" b="1" dirty="0"/>
              <a:t>Our Objectives…</a:t>
            </a:r>
            <a:endParaRPr lang="en-US" altLang="en-US" sz="3500" dirty="0"/>
          </a:p>
        </p:txBody>
      </p:sp>
    </p:spTree>
    <p:extLst>
      <p:ext uri="{BB962C8B-B14F-4D97-AF65-F5344CB8AC3E}">
        <p14:creationId xmlns:p14="http://schemas.microsoft.com/office/powerpoint/2010/main" val="190388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anim calcmode="lin" valueType="num">
                                      <p:cBhvr>
                                        <p:cTn id="1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000"/>
                                        <p:tgtEl>
                                          <p:spTgt spid="4">
                                            <p:txEl>
                                              <p:pRg st="4" end="4"/>
                                            </p:txEl>
                                          </p:spTgt>
                                        </p:tgtEl>
                                      </p:cBhvr>
                                    </p:animEffect>
                                    <p:anim calcmode="lin" valueType="num">
                                      <p:cBhvr>
                                        <p:cTn id="2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000"/>
                                        <p:tgtEl>
                                          <p:spTgt spid="4">
                                            <p:txEl>
                                              <p:pRg st="6" end="6"/>
                                            </p:txEl>
                                          </p:spTgt>
                                        </p:tgtEl>
                                      </p:cBhvr>
                                    </p:animEffect>
                                    <p:anim calcmode="lin" valueType="num">
                                      <p:cBhvr>
                                        <p:cTn id="3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406400" y="1651379"/>
            <a:ext cx="11277600" cy="4913194"/>
          </a:xfrm>
          <a:solidFill>
            <a:schemeClr val="bg1">
              <a:alpha val="53000"/>
            </a:schemeClr>
          </a:solidFill>
        </p:spPr>
        <p:txBody>
          <a:bodyPr lIns="0" tIns="0" rIns="0" bIns="0">
            <a:normAutofit/>
          </a:bodyPr>
          <a:lstStyle/>
          <a:p>
            <a:pPr marL="0" indent="3175" algn="just" eaLnBrk="1" hangingPunct="1">
              <a:spcBef>
                <a:spcPts val="0"/>
              </a:spcBef>
              <a:buFontTx/>
              <a:buNone/>
            </a:pPr>
            <a:r>
              <a:rPr lang="en-US" altLang="en-US" b="1" dirty="0">
                <a:solidFill>
                  <a:schemeClr val="tx2"/>
                </a:solidFill>
                <a:latin typeface="Candara" panose="020E0502030303020204" pitchFamily="34" charset="0"/>
                <a:ea typeface="ＭＳ Ｐゴシック" pitchFamily="-111" charset="-128"/>
              </a:rPr>
              <a:t>The academy is not paradise. But learning is a place where paradise can be created. [Washington state’s community college and technical college system], with all its limitations, remains a location of possibility. In that field of possibility we have the opportunity to labor for freedom, to demand of ourselves and our comrades, an openness of mind and heart that allows us to face reality even as we collectively imagine ways to move beyond boundaries, to transgress. This is education as the practice of freedom. </a:t>
            </a:r>
          </a:p>
          <a:p>
            <a:pPr marL="0" indent="3175" algn="just" eaLnBrk="1" hangingPunct="1">
              <a:spcBef>
                <a:spcPts val="0"/>
              </a:spcBef>
              <a:buFontTx/>
              <a:buNone/>
            </a:pPr>
            <a:r>
              <a:rPr lang="en-US" altLang="en-US" sz="2800" b="1" dirty="0">
                <a:solidFill>
                  <a:schemeClr val="tx2"/>
                </a:solidFill>
                <a:latin typeface="Candara" panose="020E0502030303020204" pitchFamily="34" charset="0"/>
                <a:ea typeface="ＭＳ Ｐゴシック" pitchFamily="-111" charset="-128"/>
              </a:rPr>
              <a:t>																bell hooks</a:t>
            </a:r>
            <a:r>
              <a:rPr lang="en-US" altLang="en-US" sz="2400" b="1" dirty="0">
                <a:solidFill>
                  <a:schemeClr val="tx2"/>
                </a:solidFill>
                <a:latin typeface="Candara" panose="020E0502030303020204" pitchFamily="34" charset="0"/>
                <a:ea typeface="ＭＳ Ｐゴシック" pitchFamily="-111" charset="-128"/>
              </a:rPr>
              <a:t>, 1994</a:t>
            </a:r>
          </a:p>
        </p:txBody>
      </p:sp>
      <p:sp>
        <p:nvSpPr>
          <p:cNvPr id="8" name="Rectangle 7"/>
          <p:cNvSpPr/>
          <p:nvPr/>
        </p:nvSpPr>
        <p:spPr>
          <a:xfrm>
            <a:off x="0" y="-1"/>
            <a:ext cx="12192000" cy="1312433"/>
          </a:xfrm>
          <a:prstGeom prst="rect">
            <a:avLst/>
          </a:prstGeom>
          <a:solidFill>
            <a:schemeClr val="tx2"/>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sz="4800" b="1" dirty="0">
                <a:latin typeface="Candara" panose="020E0502030303020204" pitchFamily="34" charset="0"/>
              </a:rPr>
              <a:t>Inclusive Excellence &amp; the Search for Paradise</a:t>
            </a:r>
            <a:endParaRPr lang="en-US" sz="4800" b="1" dirty="0">
              <a:latin typeface="Candara" panose="020E0502030303020204" pitchFamily="34" charset="0"/>
              <a:cs typeface="Aharoni" panose="02010803020104030203" pitchFamily="2" charset="-79"/>
            </a:endParaRPr>
          </a:p>
        </p:txBody>
      </p:sp>
    </p:spTree>
    <p:custDataLst>
      <p:tags r:id="rId1"/>
    </p:custDataLst>
    <p:extLst>
      <p:ext uri="{BB962C8B-B14F-4D97-AF65-F5344CB8AC3E}">
        <p14:creationId xmlns:p14="http://schemas.microsoft.com/office/powerpoint/2010/main" val="3226650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0" fill="hold"/>
                                        <p:tgtEl>
                                          <p:spTgt spid="14339"/>
                                        </p:tgtEl>
                                        <p:attrNameLst>
                                          <p:attrName>ppt_x</p:attrName>
                                        </p:attrNameLst>
                                      </p:cBhvr>
                                      <p:tavLst>
                                        <p:tav tm="0">
                                          <p:val>
                                            <p:strVal val="#ppt_x"/>
                                          </p:val>
                                        </p:tav>
                                        <p:tav tm="100000">
                                          <p:val>
                                            <p:strVal val="#ppt_x"/>
                                          </p:val>
                                        </p:tav>
                                      </p:tavLst>
                                    </p:anim>
                                    <p:anim calcmode="lin" valueType="num">
                                      <p:cBhvr additive="base">
                                        <p:cTn id="8" dur="5000" fill="hold"/>
                                        <p:tgtEl>
                                          <p:spTgt spid="143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2278" y="1376979"/>
            <a:ext cx="3905026" cy="1713369"/>
          </a:xfrm>
        </p:spPr>
        <p:txBody>
          <a:bodyPr>
            <a:normAutofit fontScale="92500" lnSpcReduction="10000"/>
          </a:bodyPr>
          <a:lstStyle/>
          <a:p>
            <a:pPr algn="ctr">
              <a:buNone/>
            </a:pPr>
            <a:r>
              <a:rPr lang="en-US" sz="2400" dirty="0">
                <a:effectLst>
                  <a:outerShdw blurRad="38100" dist="38100" dir="2700000" algn="tl">
                    <a:srgbClr val="000000">
                      <a:alpha val="43137"/>
                    </a:srgbClr>
                  </a:outerShdw>
                </a:effectLst>
              </a:rPr>
              <a:t/>
            </a:r>
            <a:br>
              <a:rPr lang="en-US" sz="2400" dirty="0">
                <a:effectLst>
                  <a:outerShdw blurRad="38100" dist="38100" dir="2700000" algn="tl">
                    <a:srgbClr val="000000">
                      <a:alpha val="43137"/>
                    </a:srgbClr>
                  </a:outerShdw>
                </a:effectLst>
              </a:rPr>
            </a:br>
            <a:endParaRPr lang="en-US" sz="2400" dirty="0">
              <a:effectLst>
                <a:outerShdw blurRad="38100" dist="38100" dir="2700000" algn="tl">
                  <a:srgbClr val="000000">
                    <a:alpha val="43137"/>
                  </a:srgbClr>
                </a:outerShdw>
              </a:effectLst>
            </a:endParaRPr>
          </a:p>
          <a:p>
            <a:pPr algn="ctr">
              <a:buNone/>
            </a:pPr>
            <a:r>
              <a:rPr lang="en-US" sz="3600" b="1" dirty="0">
                <a:latin typeface="Candara" panose="020E0502030303020204" pitchFamily="34" charset="0"/>
                <a:cs typeface="Georgia"/>
              </a:rPr>
              <a:t>Dr. Frank Tuitt</a:t>
            </a:r>
          </a:p>
          <a:p>
            <a:pPr>
              <a:spcBef>
                <a:spcPts val="0"/>
              </a:spcBef>
              <a:buNone/>
            </a:pPr>
            <a:r>
              <a:rPr lang="en-US" sz="3600" b="1" dirty="0">
                <a:solidFill>
                  <a:schemeClr val="accent1">
                    <a:lumMod val="60000"/>
                    <a:lumOff val="40000"/>
                  </a:schemeClr>
                </a:solidFill>
                <a:latin typeface="Candara" panose="020E0502030303020204" pitchFamily="34" charset="0"/>
                <a:cs typeface="Georgia"/>
                <a:hlinkClick r:id="rId3"/>
              </a:rPr>
              <a:t>Frank.tuitt@du.edu</a:t>
            </a:r>
            <a:endParaRPr lang="en-US" sz="3600" b="1" dirty="0">
              <a:solidFill>
                <a:schemeClr val="accent1">
                  <a:lumMod val="60000"/>
                  <a:lumOff val="40000"/>
                </a:schemeClr>
              </a:solidFill>
              <a:latin typeface="Candara" panose="020E0502030303020204" pitchFamily="34" charset="0"/>
              <a:cs typeface="Georgia"/>
            </a:endParaRPr>
          </a:p>
          <a:p>
            <a:pPr algn="ctr">
              <a:spcBef>
                <a:spcPts val="0"/>
              </a:spcBef>
              <a:buNone/>
            </a:pPr>
            <a:endParaRPr lang="en-US" sz="2400" dirty="0">
              <a:solidFill>
                <a:srgbClr val="FFAF03"/>
              </a:solidFill>
              <a:effectLst>
                <a:outerShdw blurRad="38100" dist="38100" dir="2700000" algn="tl">
                  <a:srgbClr val="000000">
                    <a:alpha val="43137"/>
                  </a:srgbClr>
                </a:outerShdw>
              </a:effectLst>
              <a:latin typeface="Georgia"/>
              <a:cs typeface="Georgia"/>
            </a:endParaRPr>
          </a:p>
          <a:p>
            <a:pPr algn="ctr">
              <a:spcBef>
                <a:spcPts val="0"/>
              </a:spcBef>
              <a:buNone/>
            </a:pPr>
            <a:endParaRPr lang="en-US" sz="2400" dirty="0">
              <a:solidFill>
                <a:srgbClr val="FFAF03"/>
              </a:solidFill>
              <a:effectLst>
                <a:outerShdw blurRad="38100" dist="38100" dir="2700000" algn="tl">
                  <a:srgbClr val="000000">
                    <a:alpha val="43137"/>
                  </a:srgbClr>
                </a:outerShdw>
              </a:effectLst>
              <a:latin typeface="Georgia"/>
              <a:cs typeface="Georgia"/>
            </a:endParaRPr>
          </a:p>
          <a:p>
            <a:pPr algn="ctr">
              <a:spcBef>
                <a:spcPts val="0"/>
              </a:spcBef>
              <a:buNone/>
            </a:pPr>
            <a:endParaRPr lang="en-US" sz="2400" dirty="0">
              <a:solidFill>
                <a:srgbClr val="FFAF03"/>
              </a:solidFill>
              <a:effectLst>
                <a:outerShdw blurRad="38100" dist="38100" dir="2700000" algn="tl">
                  <a:srgbClr val="000000">
                    <a:alpha val="43137"/>
                  </a:srgbClr>
                </a:outerShdw>
              </a:effectLst>
              <a:latin typeface="Georgia"/>
              <a:cs typeface="Georgia"/>
            </a:endParaRPr>
          </a:p>
        </p:txBody>
      </p:sp>
      <p:sp>
        <p:nvSpPr>
          <p:cNvPr id="7" name="Rectangle 6"/>
          <p:cNvSpPr/>
          <p:nvPr/>
        </p:nvSpPr>
        <p:spPr>
          <a:xfrm>
            <a:off x="0" y="0"/>
            <a:ext cx="7562626" cy="1017170"/>
          </a:xfrm>
          <a:prstGeom prst="rect">
            <a:avLst/>
          </a:prstGeom>
          <a:solidFill>
            <a:schemeClr val="tx2"/>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sz="4800" b="1" dirty="0">
                <a:latin typeface="Candara" panose="020E0502030303020204" pitchFamily="34" charset="0"/>
              </a:rPr>
              <a:t>Questions &amp; Final Thoughts</a:t>
            </a:r>
            <a:endParaRPr lang="en-US" sz="4800" b="1" dirty="0">
              <a:latin typeface="Candara" panose="020E0502030303020204" pitchFamily="34" charset="0"/>
              <a:cs typeface="Aharoni" panose="02010803020104030203" pitchFamily="2" charset="-79"/>
            </a:endParaRPr>
          </a:p>
        </p:txBody>
      </p:sp>
      <p:sp>
        <p:nvSpPr>
          <p:cNvPr id="2" name="TextBox 1">
            <a:extLst>
              <a:ext uri="{FF2B5EF4-FFF2-40B4-BE49-F238E27FC236}">
                <a16:creationId xmlns:a16="http://schemas.microsoft.com/office/drawing/2014/main" id="{9CE2753E-DDBF-4109-B454-AC1C4A674E4B}"/>
              </a:ext>
            </a:extLst>
          </p:cNvPr>
          <p:cNvSpPr txBox="1"/>
          <p:nvPr/>
        </p:nvSpPr>
        <p:spPr>
          <a:xfrm>
            <a:off x="835017" y="3969613"/>
            <a:ext cx="5139548" cy="1107996"/>
          </a:xfrm>
          <a:prstGeom prst="rect">
            <a:avLst/>
          </a:prstGeom>
          <a:noFill/>
        </p:spPr>
        <p:txBody>
          <a:bodyPr wrap="none" rtlCol="0">
            <a:spAutoFit/>
          </a:bodyPr>
          <a:lstStyle/>
          <a:p>
            <a:pPr algn="ctr"/>
            <a:r>
              <a:rPr lang="en-US" sz="3300" b="1" dirty="0">
                <a:latin typeface="Candara" panose="020E0502030303020204" pitchFamily="34" charset="0"/>
              </a:rPr>
              <a:t>Dr. Rachel Alicia Griffin </a:t>
            </a:r>
          </a:p>
          <a:p>
            <a:pPr algn="ctr"/>
            <a:r>
              <a:rPr lang="en-US" sz="3300" b="1" dirty="0">
                <a:latin typeface="Candara" panose="020E0502030303020204" pitchFamily="34" charset="0"/>
                <a:hlinkClick r:id="rId4"/>
              </a:rPr>
              <a:t>Rachel.a.griffin@Utah.edu</a:t>
            </a:r>
            <a:r>
              <a:rPr lang="en-US" sz="3300" b="1" dirty="0">
                <a:latin typeface="Candara" panose="020E0502030303020204" pitchFamily="34" charset="0"/>
              </a:rPr>
              <a:t> </a:t>
            </a:r>
          </a:p>
        </p:txBody>
      </p:sp>
      <p:pic>
        <p:nvPicPr>
          <p:cNvPr id="1026" name="Picture 2" descr="Image result for question marks">
            <a:extLst>
              <a:ext uri="{FF2B5EF4-FFF2-40B4-BE49-F238E27FC236}">
                <a16:creationId xmlns:a16="http://schemas.microsoft.com/office/drawing/2014/main" id="{D9193D32-8CAB-49E7-BFE9-271F285DED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2626" y="0"/>
            <a:ext cx="4629374"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087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0" y="1420009"/>
            <a:ext cx="12192000" cy="5442880"/>
          </a:xfrm>
        </p:spPr>
        <p:txBody>
          <a:bodyPr>
            <a:noAutofit/>
          </a:bodyPr>
          <a:lstStyle/>
          <a:p>
            <a:pPr>
              <a:spcBef>
                <a:spcPts val="0"/>
              </a:spcBef>
              <a:spcAft>
                <a:spcPts val="600"/>
              </a:spcAft>
              <a:buFont typeface="Arial" charset="0"/>
              <a:buNone/>
            </a:pPr>
            <a:r>
              <a:rPr lang="en-US" altLang="en-US" sz="1700" b="1" dirty="0">
                <a:latin typeface="Candara" panose="020E0502030303020204" pitchFamily="34" charset="0"/>
                <a:ea typeface="ＭＳ Ｐゴシック" pitchFamily="-111" charset="-128"/>
              </a:rPr>
              <a:t>AAC&amp;U (2013).  </a:t>
            </a:r>
            <a:r>
              <a:rPr lang="en-US" altLang="en-US" sz="1700" b="1" i="1" dirty="0">
                <a:latin typeface="Candara" panose="020E0502030303020204" pitchFamily="34" charset="0"/>
                <a:ea typeface="ＭＳ Ｐゴシック" pitchFamily="-111" charset="-128"/>
              </a:rPr>
              <a:t>Board statement on diversity, equity, and Inclusive Excellence</a:t>
            </a:r>
            <a:r>
              <a:rPr lang="en-US" altLang="en-US" sz="1700" b="1" dirty="0">
                <a:latin typeface="Candara" panose="020E0502030303020204" pitchFamily="34" charset="0"/>
                <a:ea typeface="ＭＳ Ｐゴシック" pitchFamily="-111" charset="-128"/>
              </a:rPr>
              <a:t>. Retrieved from: 	</a:t>
            </a:r>
            <a:r>
              <a:rPr lang="en-US" altLang="en-US" sz="1700" b="1" u="sng" dirty="0">
                <a:latin typeface="Candara" panose="020E0502030303020204" pitchFamily="34" charset="0"/>
                <a:ea typeface="ＭＳ Ｐゴシック" pitchFamily="-111" charset="-128"/>
                <a:hlinkClick r:id="rId3"/>
              </a:rPr>
              <a:t>http://www.aacu.org/about/statements/2013/inclusiveexcellence.cfm</a:t>
            </a:r>
            <a:endParaRPr lang="en-US" altLang="en-US" sz="1700" b="1" dirty="0">
              <a:latin typeface="Candara" panose="020E0502030303020204" pitchFamily="34" charset="0"/>
              <a:ea typeface="ＭＳ Ｐゴシック" pitchFamily="-111" charset="-128"/>
            </a:endParaRPr>
          </a:p>
          <a:p>
            <a:pPr>
              <a:spcBef>
                <a:spcPts val="0"/>
              </a:spcBef>
              <a:spcAft>
                <a:spcPts val="600"/>
              </a:spcAft>
              <a:buFont typeface="Arial" charset="0"/>
              <a:buNone/>
            </a:pPr>
            <a:r>
              <a:rPr lang="en-US" altLang="en-US" sz="1700" b="1" dirty="0">
                <a:latin typeface="Candara" panose="020E0502030303020204" pitchFamily="34" charset="0"/>
                <a:ea typeface="ＭＳ Ｐゴシック" pitchFamily="-111" charset="-128"/>
              </a:rPr>
              <a:t>ACE (2007). </a:t>
            </a:r>
            <a:r>
              <a:rPr lang="en-US" altLang="en-US" sz="1700" b="1" i="1" dirty="0">
                <a:latin typeface="Candara" panose="020E0502030303020204" pitchFamily="34" charset="0"/>
                <a:ea typeface="ＭＳ Ｐゴシック" pitchFamily="-111" charset="-128"/>
              </a:rPr>
              <a:t>At home in the world: Bridging the gap between internationalization and multicultural education</a:t>
            </a:r>
            <a:r>
              <a:rPr lang="en-US" altLang="en-US" sz="1700" b="1" dirty="0">
                <a:latin typeface="Candara" panose="020E0502030303020204" pitchFamily="34" charset="0"/>
                <a:ea typeface="ＭＳ Ｐゴシック" pitchFamily="-111" charset="-128"/>
              </a:rPr>
              <a:t>. 	Washington, CD: American Council on Education. </a:t>
            </a:r>
            <a:endParaRPr lang="en-US" sz="1700" b="1" dirty="0">
              <a:latin typeface="Candara" panose="020E0502030303020204" pitchFamily="34" charset="0"/>
            </a:endParaRPr>
          </a:p>
          <a:p>
            <a:pPr>
              <a:spcBef>
                <a:spcPts val="0"/>
              </a:spcBef>
              <a:spcAft>
                <a:spcPts val="600"/>
              </a:spcAft>
              <a:buNone/>
            </a:pPr>
            <a:r>
              <a:rPr lang="en-US" altLang="en-US" sz="1700" b="1" dirty="0">
                <a:latin typeface="Candara" panose="020E0502030303020204" pitchFamily="34" charset="0"/>
              </a:rPr>
              <a:t>Allen, B. J. (2010). </a:t>
            </a:r>
            <a:r>
              <a:rPr lang="en-US" altLang="en-US" sz="1700" b="1" i="1" dirty="0">
                <a:latin typeface="Candara" panose="020E0502030303020204" pitchFamily="34" charset="0"/>
              </a:rPr>
              <a:t>Difference matters: Communicating social identity </a:t>
            </a:r>
            <a:r>
              <a:rPr lang="en-US" altLang="en-US" sz="1700" b="1" dirty="0">
                <a:latin typeface="Candara" panose="020E0502030303020204" pitchFamily="34" charset="0"/>
              </a:rPr>
              <a:t>(2</a:t>
            </a:r>
            <a:r>
              <a:rPr lang="en-US" altLang="en-US" sz="1700" b="1" baseline="30000" dirty="0">
                <a:latin typeface="Candara" panose="020E0502030303020204" pitchFamily="34" charset="0"/>
              </a:rPr>
              <a:t>nd</a:t>
            </a:r>
            <a:r>
              <a:rPr lang="en-US" altLang="en-US" sz="1700" b="1" dirty="0">
                <a:latin typeface="Candara" panose="020E0502030303020204" pitchFamily="34" charset="0"/>
              </a:rPr>
              <a:t> ed.)</a:t>
            </a:r>
            <a:r>
              <a:rPr lang="en-US" altLang="en-US" sz="1700" b="1" i="1" dirty="0">
                <a:latin typeface="Candara" panose="020E0502030303020204" pitchFamily="34" charset="0"/>
              </a:rPr>
              <a:t>. </a:t>
            </a:r>
            <a:r>
              <a:rPr lang="en-US" altLang="en-US" sz="1700" b="1" dirty="0">
                <a:latin typeface="Candara" panose="020E0502030303020204" pitchFamily="34" charset="0"/>
              </a:rPr>
              <a:t>Long Grove, IL: Waveland Press Inc. </a:t>
            </a:r>
            <a:endParaRPr lang="en-US" sz="1700" b="1" dirty="0">
              <a:latin typeface="Candara" panose="020E0502030303020204" pitchFamily="34" charset="0"/>
            </a:endParaRPr>
          </a:p>
          <a:p>
            <a:pPr marL="0" indent="0">
              <a:buNone/>
            </a:pPr>
            <a:r>
              <a:rPr lang="en-US" sz="1700" b="1" dirty="0" err="1">
                <a:latin typeface="Candara" panose="020E0502030303020204" pitchFamily="34" charset="0"/>
              </a:rPr>
              <a:t>Asumah</a:t>
            </a:r>
            <a:r>
              <a:rPr lang="en-US" sz="1700" b="1" dirty="0">
                <a:latin typeface="Candara" panose="020E0502030303020204" pitchFamily="34" charset="0"/>
              </a:rPr>
              <a:t>, S. N., &amp; Nagel, M. (Eds.). (2014). </a:t>
            </a:r>
            <a:r>
              <a:rPr lang="en-US" sz="1700" b="1" i="1" dirty="0">
                <a:latin typeface="Candara" panose="020E0502030303020204" pitchFamily="34" charset="0"/>
              </a:rPr>
              <a:t>Diversity, social justice, and Inclusive Excellence: Transdisciplinary and 	global 	perspectives</a:t>
            </a:r>
            <a:r>
              <a:rPr lang="en-US" sz="1700" b="1" dirty="0">
                <a:latin typeface="Candara" panose="020E0502030303020204" pitchFamily="34" charset="0"/>
              </a:rPr>
              <a:t>. Albany, 	NY: State University of New York Press. </a:t>
            </a:r>
          </a:p>
          <a:p>
            <a:pPr marL="0" indent="0">
              <a:buNone/>
            </a:pPr>
            <a:r>
              <a:rPr lang="en-US" sz="1700" b="1" dirty="0">
                <a:latin typeface="Candara" panose="020E0502030303020204" pitchFamily="34" charset="0"/>
              </a:rPr>
              <a:t>Bauman, G. L., </a:t>
            </a:r>
            <a:r>
              <a:rPr lang="en-US" sz="1700" b="1" dirty="0" err="1">
                <a:latin typeface="Candara" panose="020E0502030303020204" pitchFamily="34" charset="0"/>
              </a:rPr>
              <a:t>Bustillos</a:t>
            </a:r>
            <a:r>
              <a:rPr lang="en-US" sz="1700" b="1" dirty="0">
                <a:latin typeface="Candara" panose="020E0502030303020204" pitchFamily="34" charset="0"/>
              </a:rPr>
              <a:t>, L. T., </a:t>
            </a:r>
            <a:r>
              <a:rPr lang="en-US" sz="1700" b="1" dirty="0" err="1">
                <a:latin typeface="Candara" panose="020E0502030303020204" pitchFamily="34" charset="0"/>
              </a:rPr>
              <a:t>Bensimon</a:t>
            </a:r>
            <a:r>
              <a:rPr lang="en-US" sz="1700" b="1" dirty="0">
                <a:latin typeface="Candara" panose="020E0502030303020204" pitchFamily="34" charset="0"/>
              </a:rPr>
              <a:t>, E. M., Brown, C., &amp; Bartee, R. D. (2005). Achieving equitable educational 	outcomes 	with all students: The institution’s roles and responsibilities. Association of American Colleges and Universities.  </a:t>
            </a:r>
          </a:p>
          <a:p>
            <a:pPr>
              <a:spcBef>
                <a:spcPts val="0"/>
              </a:spcBef>
              <a:spcAft>
                <a:spcPts val="300"/>
              </a:spcAft>
              <a:buFont typeface="Arial" charset="0"/>
              <a:buNone/>
            </a:pPr>
            <a:r>
              <a:rPr lang="en-US" sz="1700" b="1" dirty="0" err="1">
                <a:latin typeface="Candara" panose="020E0502030303020204" pitchFamily="34" charset="0"/>
              </a:rPr>
              <a:t>Bensimon</a:t>
            </a:r>
            <a:r>
              <a:rPr lang="en-US" sz="1700" b="1" dirty="0">
                <a:latin typeface="Candara" panose="020E0502030303020204" pitchFamily="34" charset="0"/>
              </a:rPr>
              <a:t>, E. M. (2004). The diversity scorecard: A learning approach to institutional </a:t>
            </a:r>
            <a:r>
              <a:rPr lang="fr-FR" sz="1700" b="1" dirty="0">
                <a:latin typeface="Candara" panose="020E0502030303020204" pitchFamily="34" charset="0"/>
              </a:rPr>
              <a:t>change.” </a:t>
            </a:r>
            <a:r>
              <a:rPr lang="fr-FR" sz="1700" b="1" i="1" dirty="0">
                <a:latin typeface="Candara" panose="020E0502030303020204" pitchFamily="34" charset="0"/>
              </a:rPr>
              <a:t>Change, 36</a:t>
            </a:r>
            <a:r>
              <a:rPr lang="fr-FR" sz="1700" b="1" dirty="0">
                <a:latin typeface="Candara" panose="020E0502030303020204" pitchFamily="34" charset="0"/>
              </a:rPr>
              <a:t>(1), 45–52.</a:t>
            </a:r>
          </a:p>
          <a:p>
            <a:pPr>
              <a:spcBef>
                <a:spcPts val="0"/>
              </a:spcBef>
              <a:spcAft>
                <a:spcPts val="300"/>
              </a:spcAft>
              <a:buFont typeface="Arial" charset="0"/>
              <a:buNone/>
            </a:pPr>
            <a:r>
              <a:rPr lang="en-US" sz="1700" b="1" dirty="0" err="1">
                <a:latin typeface="Candara" panose="020E0502030303020204" pitchFamily="34" charset="0"/>
              </a:rPr>
              <a:t>Bensimon</a:t>
            </a:r>
            <a:r>
              <a:rPr lang="en-US" sz="1700" b="1" dirty="0">
                <a:latin typeface="Candara" panose="020E0502030303020204" pitchFamily="34" charset="0"/>
              </a:rPr>
              <a:t>, E. M., </a:t>
            </a:r>
            <a:r>
              <a:rPr lang="en-US" sz="1700" b="1" dirty="0" err="1">
                <a:latin typeface="Candara" panose="020E0502030303020204" pitchFamily="34" charset="0"/>
              </a:rPr>
              <a:t>Hao</a:t>
            </a:r>
            <a:r>
              <a:rPr lang="en-US" sz="1700" b="1" dirty="0">
                <a:latin typeface="Candara" panose="020E0502030303020204" pitchFamily="34" charset="0"/>
              </a:rPr>
              <a:t>, L., and </a:t>
            </a:r>
            <a:r>
              <a:rPr lang="en-US" sz="1700" b="1" dirty="0" err="1">
                <a:latin typeface="Candara" panose="020E0502030303020204" pitchFamily="34" charset="0"/>
              </a:rPr>
              <a:t>Bustillos</a:t>
            </a:r>
            <a:r>
              <a:rPr lang="en-US" sz="1700" b="1" dirty="0">
                <a:latin typeface="Candara" panose="020E0502030303020204" pitchFamily="34" charset="0"/>
              </a:rPr>
              <a:t>, L. (2006). Measuring the state of equity in higher education. In P. 	</a:t>
            </a:r>
            <a:r>
              <a:rPr lang="en-US" sz="1700" b="1" dirty="0" err="1">
                <a:latin typeface="Candara" panose="020E0502030303020204" pitchFamily="34" charset="0"/>
              </a:rPr>
              <a:t>Gándara</a:t>
            </a:r>
            <a:r>
              <a:rPr lang="en-US" sz="1700" b="1" dirty="0">
                <a:latin typeface="Candara" panose="020E0502030303020204" pitchFamily="34" charset="0"/>
              </a:rPr>
              <a:t>, G. </a:t>
            </a:r>
            <a:r>
              <a:rPr lang="en-US" sz="1700" b="1" dirty="0" err="1">
                <a:latin typeface="Candara" panose="020E0502030303020204" pitchFamily="34" charset="0"/>
              </a:rPr>
              <a:t>Orfield</a:t>
            </a:r>
            <a:r>
              <a:rPr lang="en-US" sz="1700" b="1" dirty="0">
                <a:latin typeface="Candara" panose="020E0502030303020204" pitchFamily="34" charset="0"/>
              </a:rPr>
              <a:t>, &amp; C. L. Horn (Eds.), </a:t>
            </a:r>
            <a:r>
              <a:rPr lang="en-US" sz="1700" b="1" i="1" dirty="0">
                <a:latin typeface="Candara" panose="020E0502030303020204" pitchFamily="34" charset="0"/>
              </a:rPr>
              <a:t>Expanding Opportunity in Higher Education: Leveraging Promise. 	</a:t>
            </a:r>
            <a:r>
              <a:rPr lang="en-US" sz="1700" b="1" dirty="0">
                <a:latin typeface="Candara" panose="020E0502030303020204" pitchFamily="34" charset="0"/>
              </a:rPr>
              <a:t>Albany, NY: State University of New York Press.</a:t>
            </a:r>
          </a:p>
          <a:p>
            <a:pPr>
              <a:spcBef>
                <a:spcPts val="0"/>
              </a:spcBef>
              <a:spcAft>
                <a:spcPts val="300"/>
              </a:spcAft>
              <a:buFont typeface="Arial" charset="0"/>
              <a:buNone/>
            </a:pPr>
            <a:r>
              <a:rPr lang="en-US" altLang="en-US" sz="1700" b="1" dirty="0">
                <a:latin typeface="Candara" panose="020E0502030303020204" pitchFamily="34" charset="0"/>
                <a:ea typeface="ＭＳ Ｐゴシック" pitchFamily="-111" charset="-128"/>
              </a:rPr>
              <a:t>Center for Urban Education. (</a:t>
            </a:r>
            <a:r>
              <a:rPr lang="en-US" altLang="en-US" sz="1700" b="1" dirty="0" err="1">
                <a:latin typeface="Candara" panose="020E0502030303020204" pitchFamily="34" charset="0"/>
                <a:ea typeface="ＭＳ Ｐゴシック" pitchFamily="-111" charset="-128"/>
              </a:rPr>
              <a:t>n.d.</a:t>
            </a:r>
            <a:r>
              <a:rPr lang="en-US" altLang="en-US" sz="1700" b="1" dirty="0">
                <a:latin typeface="Candara" panose="020E0502030303020204" pitchFamily="34" charset="0"/>
                <a:ea typeface="ＭＳ Ｐゴシック" pitchFamily="-111" charset="-128"/>
              </a:rPr>
              <a:t>)</a:t>
            </a:r>
            <a:r>
              <a:rPr lang="en-US" sz="1700" b="1" dirty="0">
                <a:latin typeface="Candara" panose="020E0502030303020204" pitchFamily="34" charset="0"/>
              </a:rPr>
              <a:t>. Developing a practice of equity minded indicators. </a:t>
            </a:r>
            <a:r>
              <a:rPr lang="en-US" altLang="en-US" sz="1700" b="1" dirty="0">
                <a:latin typeface="Candara" panose="020E0502030303020204" pitchFamily="34" charset="0"/>
                <a:ea typeface="ＭＳ Ｐゴシック" pitchFamily="-111" charset="-128"/>
              </a:rPr>
              <a:t>University of Southern 	California. Retrieved from </a:t>
            </a:r>
            <a:r>
              <a:rPr lang="en-US" altLang="en-US" sz="1700" b="1" dirty="0">
                <a:solidFill>
                  <a:schemeClr val="tx2"/>
                </a:solidFill>
                <a:latin typeface="Candara" panose="020E0502030303020204" pitchFamily="34" charset="0"/>
                <a:ea typeface="ＭＳ Ｐゴシック" pitchFamily="-111" charset="-128"/>
                <a:hlinkClick r:id="rId4"/>
              </a:rPr>
              <a:t>https://cue.usc.edu/files/2016/02/Developing-a-Practice-of-Equity-Mindedness.pdf</a:t>
            </a:r>
            <a:r>
              <a:rPr lang="en-US" altLang="en-US" sz="1700" b="1" dirty="0">
                <a:solidFill>
                  <a:schemeClr val="tx2"/>
                </a:solidFill>
                <a:latin typeface="Candara" panose="020E0502030303020204" pitchFamily="34" charset="0"/>
                <a:ea typeface="ＭＳ Ｐゴシック" pitchFamily="-111" charset="-128"/>
              </a:rPr>
              <a:t> </a:t>
            </a:r>
          </a:p>
          <a:p>
            <a:pPr>
              <a:spcBef>
                <a:spcPts val="0"/>
              </a:spcBef>
              <a:spcAft>
                <a:spcPts val="300"/>
              </a:spcAft>
              <a:buNone/>
            </a:pPr>
            <a:r>
              <a:rPr lang="en-US" sz="1700" b="1" dirty="0">
                <a:latin typeface="Candara" panose="020E0502030303020204" pitchFamily="34" charset="0"/>
              </a:rPr>
              <a:t>Clayton-Pedersen, A. (2009). Rethinking educational practices to make excellence inclusive. </a:t>
            </a:r>
            <a:r>
              <a:rPr lang="en-US" sz="1700" b="1" i="1" dirty="0">
                <a:latin typeface="Candara" panose="020E0502030303020204" pitchFamily="34" charset="0"/>
              </a:rPr>
              <a:t>Diversity &amp; 	Democracy: Civic Learning for Shared Futures. </a:t>
            </a:r>
            <a:r>
              <a:rPr lang="en-US" sz="1700" b="1" dirty="0">
                <a:latin typeface="Candara" panose="020E0502030303020204" pitchFamily="34" charset="0"/>
              </a:rPr>
              <a:t>Association of American Colleges and Universities. </a:t>
            </a:r>
          </a:p>
          <a:p>
            <a:pPr>
              <a:spcBef>
                <a:spcPts val="0"/>
              </a:spcBef>
              <a:spcAft>
                <a:spcPts val="300"/>
              </a:spcAft>
              <a:buNone/>
            </a:pPr>
            <a:r>
              <a:rPr lang="en-US" altLang="en-US" sz="1700" b="1" dirty="0"/>
              <a:t>Crenshaw, K. W. (1995). Mapping the margins: Intersectionality, identity politics, and violence against women of color. In D. Danielson &amp; K. 	Engle (Eds.), </a:t>
            </a:r>
            <a:r>
              <a:rPr lang="en-US" altLang="en-US" sz="1700" b="1" i="1" dirty="0"/>
              <a:t>After identity: A reader in law and culture</a:t>
            </a:r>
            <a:r>
              <a:rPr lang="en-US" altLang="en-US" sz="1700" b="1" dirty="0"/>
              <a:t> (pp. 332-354). New York, NY: Routledge. </a:t>
            </a:r>
          </a:p>
          <a:p>
            <a:pPr>
              <a:spcBef>
                <a:spcPts val="0"/>
              </a:spcBef>
              <a:spcAft>
                <a:spcPts val="300"/>
              </a:spcAft>
              <a:buNone/>
            </a:pPr>
            <a:endParaRPr lang="en-US" sz="1800" dirty="0">
              <a:latin typeface="Candara" panose="020E0502030303020204" pitchFamily="34" charset="0"/>
            </a:endParaRPr>
          </a:p>
          <a:p>
            <a:pPr>
              <a:spcBef>
                <a:spcPts val="0"/>
              </a:spcBef>
              <a:spcAft>
                <a:spcPts val="300"/>
              </a:spcAft>
              <a:buFont typeface="Arial" charset="0"/>
              <a:buNone/>
            </a:pPr>
            <a:endParaRPr lang="en-US" altLang="en-US" sz="1600" dirty="0">
              <a:solidFill>
                <a:schemeClr val="tx2"/>
              </a:solidFill>
              <a:latin typeface="Candara" panose="020E0502030303020204" pitchFamily="34" charset="0"/>
              <a:ea typeface="ＭＳ Ｐゴシック" pitchFamily="-111" charset="-128"/>
            </a:endParaRPr>
          </a:p>
        </p:txBody>
      </p:sp>
      <p:sp>
        <p:nvSpPr>
          <p:cNvPr id="7" name="Rectangle 6"/>
          <p:cNvSpPr/>
          <p:nvPr/>
        </p:nvSpPr>
        <p:spPr>
          <a:xfrm>
            <a:off x="0" y="-1"/>
            <a:ext cx="12192000" cy="1172585"/>
          </a:xfrm>
          <a:prstGeom prst="rect">
            <a:avLst/>
          </a:prstGeom>
          <a:solidFill>
            <a:schemeClr val="tx2"/>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600" b="1" dirty="0">
                <a:latin typeface="Cambria" panose="02040503050406030204" pitchFamily="18" charset="0"/>
                <a:cs typeface="Aharoni" panose="02010803020104030203" pitchFamily="2" charset="-79"/>
              </a:rPr>
              <a:t>References &amp; Resources </a:t>
            </a:r>
          </a:p>
        </p:txBody>
      </p:sp>
    </p:spTree>
    <p:extLst>
      <p:ext uri="{BB962C8B-B14F-4D97-AF65-F5344CB8AC3E}">
        <p14:creationId xmlns:p14="http://schemas.microsoft.com/office/powerpoint/2010/main" val="1399493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26B803-8671-4FCB-9E87-09938D0A8F96}"/>
              </a:ext>
            </a:extLst>
          </p:cNvPr>
          <p:cNvSpPr>
            <a:spLocks noGrp="1"/>
          </p:cNvSpPr>
          <p:nvPr>
            <p:ph idx="1"/>
          </p:nvPr>
        </p:nvSpPr>
        <p:spPr>
          <a:xfrm>
            <a:off x="0" y="1303021"/>
            <a:ext cx="12192000" cy="5554980"/>
          </a:xfrm>
        </p:spPr>
        <p:txBody>
          <a:bodyPr>
            <a:normAutofit fontScale="32500" lnSpcReduction="20000"/>
          </a:bodyPr>
          <a:lstStyle/>
          <a:p>
            <a:pPr>
              <a:spcBef>
                <a:spcPts val="0"/>
              </a:spcBef>
              <a:spcAft>
                <a:spcPts val="600"/>
              </a:spcAft>
              <a:buNone/>
            </a:pPr>
            <a:r>
              <a:rPr lang="en-US" sz="5500" b="1" dirty="0" err="1">
                <a:latin typeface="Candara" panose="020E0502030303020204" pitchFamily="34" charset="0"/>
              </a:rPr>
              <a:t>Ferreyra</a:t>
            </a:r>
            <a:r>
              <a:rPr lang="en-US" sz="5500" b="1" dirty="0">
                <a:latin typeface="Candara" panose="020E0502030303020204" pitchFamily="34" charset="0"/>
              </a:rPr>
              <a:t>, María Marta, </a:t>
            </a:r>
            <a:r>
              <a:rPr lang="en-US" sz="5500" b="1" dirty="0" err="1">
                <a:latin typeface="Candara" panose="020E0502030303020204" pitchFamily="34" charset="0"/>
              </a:rPr>
              <a:t>Ciro</a:t>
            </a:r>
            <a:r>
              <a:rPr lang="en-US" sz="5500" b="1" dirty="0">
                <a:latin typeface="Candara" panose="020E0502030303020204" pitchFamily="34" charset="0"/>
              </a:rPr>
              <a:t> </a:t>
            </a:r>
            <a:r>
              <a:rPr lang="en-US" sz="5500" b="1" dirty="0" err="1">
                <a:latin typeface="Candara" panose="020E0502030303020204" pitchFamily="34" charset="0"/>
              </a:rPr>
              <a:t>Avitabile</a:t>
            </a:r>
            <a:r>
              <a:rPr lang="en-US" sz="5500" b="1" dirty="0">
                <a:latin typeface="Candara" panose="020E0502030303020204" pitchFamily="34" charset="0"/>
              </a:rPr>
              <a:t>, Javier </a:t>
            </a:r>
            <a:r>
              <a:rPr lang="en-US" sz="5500" b="1" dirty="0" err="1">
                <a:latin typeface="Candara" panose="020E0502030303020204" pitchFamily="34" charset="0"/>
              </a:rPr>
              <a:t>Botero</a:t>
            </a:r>
            <a:r>
              <a:rPr lang="en-US" sz="5500" b="1" dirty="0">
                <a:latin typeface="Candara" panose="020E0502030303020204" pitchFamily="34" charset="0"/>
              </a:rPr>
              <a:t> </a:t>
            </a:r>
            <a:r>
              <a:rPr lang="en-US" sz="5500" b="1" dirty="0" err="1">
                <a:latin typeface="Candara" panose="020E0502030303020204" pitchFamily="34" charset="0"/>
              </a:rPr>
              <a:t>Álvarez</a:t>
            </a:r>
            <a:r>
              <a:rPr lang="en-US" sz="5500" b="1" dirty="0">
                <a:latin typeface="Candara" panose="020E0502030303020204" pitchFamily="34" charset="0"/>
              </a:rPr>
              <a:t>, Francisco </a:t>
            </a:r>
            <a:r>
              <a:rPr lang="en-US" sz="5500" b="1" dirty="0" err="1">
                <a:latin typeface="Candara" panose="020E0502030303020204" pitchFamily="34" charset="0"/>
              </a:rPr>
              <a:t>Haimovich</a:t>
            </a:r>
            <a:r>
              <a:rPr lang="en-US" sz="5500" b="1" dirty="0">
                <a:latin typeface="Candara" panose="020E0502030303020204" pitchFamily="34" charset="0"/>
              </a:rPr>
              <a:t> Paz, and Sergio </a:t>
            </a:r>
            <a:r>
              <a:rPr lang="en-US" sz="5500" b="1" dirty="0" err="1">
                <a:latin typeface="Candara" panose="020E0502030303020204" pitchFamily="34" charset="0"/>
              </a:rPr>
              <a:t>Urzúa</a:t>
            </a:r>
            <a:r>
              <a:rPr lang="en-US" sz="5500" b="1" dirty="0">
                <a:latin typeface="Candara" panose="020E0502030303020204" pitchFamily="34" charset="0"/>
              </a:rPr>
              <a:t>. 2017. </a:t>
            </a:r>
            <a:r>
              <a:rPr lang="en-US" sz="5500" b="1" i="1" dirty="0">
                <a:latin typeface="Candara" panose="020E0502030303020204" pitchFamily="34" charset="0"/>
              </a:rPr>
              <a:t>At a Crossroads: Higher Education in</a:t>
            </a:r>
            <a:r>
              <a:rPr lang="en-US" sz="5500" b="1" dirty="0">
                <a:latin typeface="Candara" panose="020E0502030303020204" pitchFamily="34" charset="0"/>
              </a:rPr>
              <a:t> </a:t>
            </a:r>
            <a:r>
              <a:rPr lang="en-US" sz="5500" b="1" i="1" dirty="0">
                <a:latin typeface="Candara" panose="020E0502030303020204" pitchFamily="34" charset="0"/>
              </a:rPr>
              <a:t>Latin America and the Caribbean. </a:t>
            </a:r>
            <a:r>
              <a:rPr lang="en-US" sz="5500" b="1" dirty="0">
                <a:latin typeface="Candara" panose="020E0502030303020204" pitchFamily="34" charset="0"/>
              </a:rPr>
              <a:t>Directions in Development. Washington, DC: World Bank. doi:10.1596/978-1-4648-0971-2. License: Creative Commons Attribution CC BY 3.0 IGO </a:t>
            </a:r>
          </a:p>
          <a:p>
            <a:pPr>
              <a:lnSpc>
                <a:spcPct val="80000"/>
              </a:lnSpc>
              <a:buNone/>
              <a:defRPr/>
            </a:pPr>
            <a:r>
              <a:rPr lang="en-US" altLang="en-US" sz="5500" b="1" dirty="0">
                <a:latin typeface="Candara" panose="020E0502030303020204" pitchFamily="34" charset="0"/>
              </a:rPr>
              <a:t>Goodman, D. J. (2011). </a:t>
            </a:r>
            <a:r>
              <a:rPr lang="en-US" altLang="en-US" sz="5500" b="1" i="1" dirty="0">
                <a:latin typeface="Candara" panose="020E0502030303020204" pitchFamily="34" charset="0"/>
              </a:rPr>
              <a:t>Promoting diversity and social justice: Educating people from privileged groups </a:t>
            </a:r>
            <a:r>
              <a:rPr lang="en-US" altLang="en-US" sz="5500" b="1" dirty="0">
                <a:latin typeface="Candara" panose="020E0502030303020204" pitchFamily="34" charset="0"/>
              </a:rPr>
              <a:t>(2</a:t>
            </a:r>
            <a:r>
              <a:rPr lang="en-US" altLang="en-US" sz="5500" b="1" baseline="30000" dirty="0">
                <a:latin typeface="Candara" panose="020E0502030303020204" pitchFamily="34" charset="0"/>
              </a:rPr>
              <a:t>nd</a:t>
            </a:r>
            <a:r>
              <a:rPr lang="en-US" altLang="en-US" sz="5500" b="1" dirty="0">
                <a:latin typeface="Candara" panose="020E0502030303020204" pitchFamily="34" charset="0"/>
              </a:rPr>
              <a:t> ed.)</a:t>
            </a:r>
            <a:r>
              <a:rPr lang="en-US" altLang="en-US" sz="5500" b="1" i="1" dirty="0">
                <a:latin typeface="Candara" panose="020E0502030303020204" pitchFamily="34" charset="0"/>
              </a:rPr>
              <a:t>.</a:t>
            </a:r>
            <a:r>
              <a:rPr lang="en-US" altLang="en-US" sz="5500" b="1" dirty="0">
                <a:latin typeface="Candara" panose="020E0502030303020204" pitchFamily="34" charset="0"/>
              </a:rPr>
              <a:t> Thousand Oaks, CA: Sage Publications. </a:t>
            </a:r>
            <a:endParaRPr lang="en-US" sz="5500" b="1" dirty="0">
              <a:latin typeface="Candara" panose="020E0502030303020204" pitchFamily="34" charset="0"/>
            </a:endParaRPr>
          </a:p>
          <a:p>
            <a:pPr>
              <a:lnSpc>
                <a:spcPct val="80000"/>
              </a:lnSpc>
              <a:buNone/>
              <a:defRPr/>
            </a:pPr>
            <a:r>
              <a:rPr lang="en-US" sz="5500" b="1" dirty="0">
                <a:latin typeface="Candara" panose="020E0502030303020204" pitchFamily="34" charset="0"/>
              </a:rPr>
              <a:t>Kendall, F. (2013). </a:t>
            </a:r>
            <a:r>
              <a:rPr lang="en-US" sz="5500" b="1" i="1" dirty="0">
                <a:latin typeface="Candara" panose="020E0502030303020204" pitchFamily="34" charset="0"/>
              </a:rPr>
              <a:t>Understanding White privilege: Creating pathways to authentic relationships across race </a:t>
            </a:r>
            <a:r>
              <a:rPr lang="en-US" sz="5500" b="1" dirty="0">
                <a:latin typeface="Candara" panose="020E0502030303020204" pitchFamily="34" charset="0"/>
              </a:rPr>
              <a:t>(2</a:t>
            </a:r>
            <a:r>
              <a:rPr lang="en-US" sz="5500" b="1" baseline="30000" dirty="0">
                <a:latin typeface="Candara" panose="020E0502030303020204" pitchFamily="34" charset="0"/>
              </a:rPr>
              <a:t>nd</a:t>
            </a:r>
            <a:r>
              <a:rPr lang="en-US" sz="5500" b="1" dirty="0">
                <a:latin typeface="Candara" panose="020E0502030303020204" pitchFamily="34" charset="0"/>
              </a:rPr>
              <a:t> ed.). New York, NY: Routledge. </a:t>
            </a:r>
            <a:endParaRPr lang="en-US" altLang="en-US" sz="5500" b="1" dirty="0">
              <a:latin typeface="Candara" panose="020E0502030303020204" pitchFamily="34" charset="0"/>
            </a:endParaRPr>
          </a:p>
          <a:p>
            <a:pPr>
              <a:lnSpc>
                <a:spcPct val="80000"/>
              </a:lnSpc>
              <a:buNone/>
              <a:defRPr/>
            </a:pPr>
            <a:r>
              <a:rPr lang="en-US" altLang="en-US" sz="5500" b="1" dirty="0">
                <a:latin typeface="Candara" panose="020E0502030303020204" pitchFamily="34" charset="0"/>
              </a:rPr>
              <a:t>Kimmel, M. (2006). Toward a pedagogy of the oppressor. In A. D. </a:t>
            </a:r>
            <a:r>
              <a:rPr lang="en-US" altLang="en-US" sz="5500" b="1" dirty="0" err="1">
                <a:latin typeface="Candara" panose="020E0502030303020204" pitchFamily="34" charset="0"/>
              </a:rPr>
              <a:t>Mutua</a:t>
            </a:r>
            <a:r>
              <a:rPr lang="en-US" altLang="en-US" sz="5500" b="1" dirty="0">
                <a:latin typeface="Candara" panose="020E0502030303020204" pitchFamily="34" charset="0"/>
              </a:rPr>
              <a:t> (Ed.), </a:t>
            </a:r>
            <a:r>
              <a:rPr lang="en-US" altLang="en-US" sz="5500" b="1" i="1" dirty="0">
                <a:latin typeface="Candara" panose="020E0502030303020204" pitchFamily="34" charset="0"/>
              </a:rPr>
              <a:t>Progressive Black masculinities</a:t>
            </a:r>
            <a:r>
              <a:rPr lang="en-US" altLang="en-US" sz="5500" b="1" dirty="0">
                <a:latin typeface="Candara" panose="020E0502030303020204" pitchFamily="34" charset="0"/>
              </a:rPr>
              <a:t> (pp. 63-72). New York, NY: 	Routledge.</a:t>
            </a:r>
            <a:endParaRPr lang="en-US" altLang="en-US" sz="5500" b="1" dirty="0">
              <a:latin typeface="Candara" panose="020E0502030303020204" pitchFamily="34" charset="0"/>
              <a:ea typeface="ＭＳ Ｐゴシック" pitchFamily="-111" charset="-128"/>
            </a:endParaRPr>
          </a:p>
          <a:p>
            <a:pPr>
              <a:spcBef>
                <a:spcPts val="0"/>
              </a:spcBef>
              <a:spcAft>
                <a:spcPts val="600"/>
              </a:spcAft>
              <a:buNone/>
            </a:pPr>
            <a:r>
              <a:rPr lang="en-US" altLang="en-US" sz="5500" b="1" dirty="0">
                <a:latin typeface="Candara" panose="020E0502030303020204" pitchFamily="34" charset="0"/>
                <a:ea typeface="ＭＳ Ｐゴシック" pitchFamily="-111" charset="-128"/>
              </a:rPr>
              <a:t>hooks, b. (1994). </a:t>
            </a:r>
            <a:r>
              <a:rPr lang="en-US" altLang="en-US" sz="5500" b="1" i="1" dirty="0">
                <a:latin typeface="Candara" panose="020E0502030303020204" pitchFamily="34" charset="0"/>
                <a:ea typeface="ＭＳ Ｐゴシック" pitchFamily="-111" charset="-128"/>
              </a:rPr>
              <a:t>Teaching to transgress</a:t>
            </a:r>
            <a:r>
              <a:rPr lang="en-US" altLang="en-US" sz="5500" b="1" dirty="0">
                <a:latin typeface="Candara" panose="020E0502030303020204" pitchFamily="34" charset="0"/>
                <a:ea typeface="ＭＳ Ｐゴシック" pitchFamily="-111" charset="-128"/>
              </a:rPr>
              <a:t>. New York, NY: Routledge.</a:t>
            </a:r>
            <a:endParaRPr lang="en-US" altLang="en-US" sz="5500" b="1" dirty="0">
              <a:latin typeface="Candara" panose="020E0502030303020204" pitchFamily="34" charset="0"/>
            </a:endParaRPr>
          </a:p>
          <a:p>
            <a:pPr>
              <a:spcBef>
                <a:spcPts val="0"/>
              </a:spcBef>
              <a:spcAft>
                <a:spcPts val="600"/>
              </a:spcAft>
              <a:buNone/>
            </a:pPr>
            <a:r>
              <a:rPr lang="en-US" sz="6000" b="1" dirty="0"/>
              <a:t>Lorde, A. (1983). There is no hierarchy of oppressions. </a:t>
            </a:r>
            <a:r>
              <a:rPr lang="en-US" sz="6000" b="1" i="1" dirty="0"/>
              <a:t>Interracial Books for Children Bulletin, 14</a:t>
            </a:r>
            <a:r>
              <a:rPr lang="en-US" sz="6000" b="1" dirty="0"/>
              <a:t>(3-4), 9.</a:t>
            </a:r>
            <a:endParaRPr lang="en-US" altLang="en-US" sz="5500" b="1" dirty="0">
              <a:latin typeface="Candara" panose="020E0502030303020204" pitchFamily="34" charset="0"/>
            </a:endParaRPr>
          </a:p>
          <a:p>
            <a:pPr>
              <a:spcBef>
                <a:spcPts val="0"/>
              </a:spcBef>
              <a:spcAft>
                <a:spcPts val="600"/>
              </a:spcAft>
              <a:buNone/>
            </a:pPr>
            <a:r>
              <a:rPr lang="en-US" altLang="en-US" sz="5500" b="1" dirty="0">
                <a:latin typeface="Candara" panose="020E0502030303020204" pitchFamily="34" charset="0"/>
              </a:rPr>
              <a:t>Martin, J. M., &amp; Nakayama, T. K. (2013). </a:t>
            </a:r>
            <a:r>
              <a:rPr lang="en-US" altLang="en-US" sz="5500" b="1" i="1" dirty="0">
                <a:latin typeface="Candara" panose="020E0502030303020204" pitchFamily="34" charset="0"/>
              </a:rPr>
              <a:t>Intercultural communication in contexts.</a:t>
            </a:r>
            <a:r>
              <a:rPr lang="en-US" altLang="en-US" sz="5500" b="1" dirty="0">
                <a:latin typeface="Candara" panose="020E0502030303020204" pitchFamily="34" charset="0"/>
              </a:rPr>
              <a:t> (6</a:t>
            </a:r>
            <a:r>
              <a:rPr lang="en-US" altLang="en-US" sz="5500" b="1" baseline="30000" dirty="0">
                <a:latin typeface="Candara" panose="020E0502030303020204" pitchFamily="34" charset="0"/>
              </a:rPr>
              <a:t>th</a:t>
            </a:r>
            <a:r>
              <a:rPr lang="en-US" altLang="en-US" sz="5500" b="1" dirty="0">
                <a:latin typeface="Candara" panose="020E0502030303020204" pitchFamily="34" charset="0"/>
              </a:rPr>
              <a:t>  ed.). New York, NY: McGraw-Hill Companies, Inc. </a:t>
            </a:r>
            <a:endParaRPr lang="en-US" altLang="en-US" sz="5500" b="1" dirty="0">
              <a:latin typeface="Candara" panose="020E0502030303020204" pitchFamily="34" charset="0"/>
              <a:ea typeface="ＭＳ Ｐゴシック" pitchFamily="-111" charset="-128"/>
            </a:endParaRPr>
          </a:p>
          <a:p>
            <a:pPr>
              <a:spcBef>
                <a:spcPts val="0"/>
              </a:spcBef>
              <a:spcAft>
                <a:spcPts val="600"/>
              </a:spcAft>
              <a:buFont typeface="Arial" charset="0"/>
              <a:buNone/>
            </a:pPr>
            <a:r>
              <a:rPr lang="en-US" altLang="en-US" sz="5500" b="1" dirty="0" err="1">
                <a:latin typeface="Candara" panose="020E0502030303020204" pitchFamily="34" charset="0"/>
                <a:ea typeface="ＭＳ Ｐゴシック" pitchFamily="-111" charset="-128"/>
              </a:rPr>
              <a:t>Milem</a:t>
            </a:r>
            <a:r>
              <a:rPr lang="en-US" altLang="en-US" sz="5500" b="1" dirty="0">
                <a:latin typeface="Candara" panose="020E0502030303020204" pitchFamily="34" charset="0"/>
                <a:ea typeface="ＭＳ Ｐゴシック" pitchFamily="-111" charset="-128"/>
              </a:rPr>
              <a:t>, J., Chang, M., &amp; Antonio, A. (2005). </a:t>
            </a:r>
            <a:r>
              <a:rPr lang="en-US" altLang="en-US" sz="5500" b="1" i="1" dirty="0">
                <a:latin typeface="Candara" panose="020E0502030303020204" pitchFamily="34" charset="0"/>
                <a:ea typeface="ＭＳ Ｐゴシック" pitchFamily="-111" charset="-128"/>
              </a:rPr>
              <a:t>Making diversity work: A researched based perspective</a:t>
            </a:r>
            <a:r>
              <a:rPr lang="en-US" altLang="en-US" sz="5500" b="1" dirty="0">
                <a:latin typeface="Candara" panose="020E0502030303020204" pitchFamily="34" charset="0"/>
                <a:ea typeface="ＭＳ Ｐゴシック" pitchFamily="-111" charset="-128"/>
              </a:rPr>
              <a:t>. Washington, DC: AAC&amp;U. Retrieved from </a:t>
            </a:r>
            <a:r>
              <a:rPr lang="en-US" altLang="en-US" sz="5500" b="1" dirty="0">
                <a:latin typeface="Candara" panose="020E0502030303020204" pitchFamily="34" charset="0"/>
                <a:ea typeface="ＭＳ Ｐゴシック" pitchFamily="-111" charset="-128"/>
                <a:hlinkClick r:id="rId2"/>
              </a:rPr>
              <a:t>https://www.aacu.org/sites/default/files/files/mei/milem_et_al.pdf</a:t>
            </a:r>
            <a:r>
              <a:rPr lang="en-US" altLang="en-US" sz="5500" b="1" dirty="0">
                <a:latin typeface="Candara" panose="020E0502030303020204" pitchFamily="34" charset="0"/>
                <a:ea typeface="ＭＳ Ｐゴシック" pitchFamily="-111" charset="-128"/>
              </a:rPr>
              <a:t> </a:t>
            </a:r>
          </a:p>
          <a:p>
            <a:pPr>
              <a:spcBef>
                <a:spcPts val="0"/>
              </a:spcBef>
              <a:spcAft>
                <a:spcPts val="600"/>
              </a:spcAft>
              <a:buNone/>
            </a:pPr>
            <a:r>
              <a:rPr lang="en-US" altLang="en-US" sz="5500" b="1" dirty="0">
                <a:latin typeface="Candara" panose="020E0502030303020204" pitchFamily="34" charset="0"/>
                <a:ea typeface="ＭＳ Ｐゴシック" pitchFamily="-111" charset="-128"/>
              </a:rPr>
              <a:t>Rankin, S., &amp; Reason, R. (2008). Transformational tapestry model: A comprehensive approach to transforming campus climate. </a:t>
            </a:r>
            <a:r>
              <a:rPr lang="en-US" altLang="en-US" sz="5500" b="1" i="1" dirty="0">
                <a:latin typeface="Candara" panose="020E0502030303020204" pitchFamily="34" charset="0"/>
                <a:ea typeface="ＭＳ Ｐゴシック" pitchFamily="-111" charset="-128"/>
              </a:rPr>
              <a:t>Journal of Diversity in Higher Education, 1</a:t>
            </a:r>
            <a:r>
              <a:rPr lang="en-US" altLang="en-US" sz="5500" b="1" dirty="0">
                <a:latin typeface="Candara" panose="020E0502030303020204" pitchFamily="34" charset="0"/>
                <a:ea typeface="ＭＳ Ｐゴシック" pitchFamily="-111" charset="-128"/>
              </a:rPr>
              <a:t>(4), 262-274</a:t>
            </a:r>
            <a:r>
              <a:rPr lang="en-US" altLang="en-US" sz="5500" b="1" i="1" dirty="0">
                <a:latin typeface="Candara" panose="020E0502030303020204" pitchFamily="34" charset="0"/>
                <a:ea typeface="ＭＳ Ｐゴシック" pitchFamily="-111" charset="-128"/>
              </a:rPr>
              <a:t>.</a:t>
            </a:r>
          </a:p>
          <a:p>
            <a:pPr>
              <a:spcBef>
                <a:spcPts val="0"/>
              </a:spcBef>
              <a:spcAft>
                <a:spcPts val="600"/>
              </a:spcAft>
              <a:buNone/>
            </a:pPr>
            <a:r>
              <a:rPr lang="en-US" altLang="en-US" sz="5500" b="1" dirty="0">
                <a:latin typeface="Candara" panose="020E0502030303020204" pitchFamily="34" charset="0"/>
                <a:ea typeface="ＭＳ Ｐゴシック" pitchFamily="-111" charset="-128"/>
              </a:rPr>
              <a:t>Williams, D. A., Berger, J. B., &amp; McClendon, S. A. (2005). </a:t>
            </a:r>
            <a:r>
              <a:rPr lang="en-US" altLang="en-US" sz="5500" b="1" i="1" dirty="0">
                <a:latin typeface="Candara" panose="020E0502030303020204" pitchFamily="34" charset="0"/>
                <a:ea typeface="ＭＳ Ｐゴシック" pitchFamily="-111" charset="-128"/>
              </a:rPr>
              <a:t>Toward a model of inclusive excellence and change in postsecondary institutions</a:t>
            </a:r>
            <a:r>
              <a:rPr lang="en-US" altLang="en-US" sz="5500" b="1" dirty="0">
                <a:latin typeface="Candara" panose="020E0502030303020204" pitchFamily="34" charset="0"/>
                <a:ea typeface="ＭＳ Ｐゴシック" pitchFamily="-111" charset="-128"/>
              </a:rPr>
              <a:t>. Washington, D.C.: AACU.</a:t>
            </a:r>
          </a:p>
          <a:p>
            <a:pPr marL="0" indent="0">
              <a:buNone/>
            </a:pPr>
            <a:r>
              <a:rPr lang="en-US" sz="5500" b="1" dirty="0">
                <a:latin typeface="Candara" panose="020E0502030303020204" pitchFamily="34" charset="0"/>
              </a:rPr>
              <a:t>Williams, D. A. (2007). Achieving inclusive excellence: Strategies for creating real and sustainable change in 	quality and 	diversity. </a:t>
            </a:r>
            <a:r>
              <a:rPr lang="en-US" sz="5500" b="1" i="1" dirty="0">
                <a:latin typeface="Candara" panose="020E0502030303020204" pitchFamily="34" charset="0"/>
              </a:rPr>
              <a:t>About Campus</a:t>
            </a:r>
            <a:r>
              <a:rPr lang="en-US" sz="5500" b="1" dirty="0">
                <a:latin typeface="Candara" panose="020E0502030303020204" pitchFamily="34" charset="0"/>
              </a:rPr>
              <a:t>, 8-14.  </a:t>
            </a:r>
          </a:p>
          <a:p>
            <a:pPr>
              <a:spcBef>
                <a:spcPts val="0"/>
              </a:spcBef>
              <a:spcAft>
                <a:spcPts val="600"/>
              </a:spcAft>
              <a:buNone/>
            </a:pPr>
            <a:endParaRPr lang="en-US" altLang="en-US" sz="4900" dirty="0">
              <a:latin typeface="Candara" panose="020E0502030303020204" pitchFamily="34" charset="0"/>
              <a:ea typeface="ＭＳ Ｐゴシック" pitchFamily="-111" charset="-128"/>
            </a:endParaRPr>
          </a:p>
          <a:p>
            <a:pPr marL="0" indent="0">
              <a:buNone/>
            </a:pPr>
            <a:endParaRPr lang="en-US" dirty="0"/>
          </a:p>
        </p:txBody>
      </p:sp>
      <p:sp>
        <p:nvSpPr>
          <p:cNvPr id="5" name="Rectangle 4">
            <a:extLst>
              <a:ext uri="{FF2B5EF4-FFF2-40B4-BE49-F238E27FC236}">
                <a16:creationId xmlns:a16="http://schemas.microsoft.com/office/drawing/2014/main" id="{2C7D06EE-2A7A-4E8A-84D6-9630F8F45DA4}"/>
              </a:ext>
            </a:extLst>
          </p:cNvPr>
          <p:cNvSpPr/>
          <p:nvPr/>
        </p:nvSpPr>
        <p:spPr>
          <a:xfrm>
            <a:off x="0" y="-1"/>
            <a:ext cx="12192000" cy="1204857"/>
          </a:xfrm>
          <a:prstGeom prst="rect">
            <a:avLst/>
          </a:prstGeom>
          <a:solidFill>
            <a:schemeClr val="tx2"/>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600" b="1" dirty="0">
                <a:latin typeface="Cambria" panose="02040503050406030204" pitchFamily="18" charset="0"/>
                <a:cs typeface="Aharoni" panose="02010803020104030203" pitchFamily="2" charset="-79"/>
              </a:rPr>
              <a:t>References &amp; Resources Cont’d </a:t>
            </a:r>
          </a:p>
        </p:txBody>
      </p:sp>
    </p:spTree>
    <p:extLst>
      <p:ext uri="{BB962C8B-B14F-4D97-AF65-F5344CB8AC3E}">
        <p14:creationId xmlns:p14="http://schemas.microsoft.com/office/powerpoint/2010/main" val="2048114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0751A887-3EBB-437B-8CBF-525B3F71C426}"/>
              </a:ext>
            </a:extLst>
          </p:cNvPr>
          <p:cNvSpPr>
            <a:spLocks noGrp="1" noChangeArrowheads="1"/>
          </p:cNvSpPr>
          <p:nvPr>
            <p:ph type="body" idx="1"/>
          </p:nvPr>
        </p:nvSpPr>
        <p:spPr>
          <a:xfrm>
            <a:off x="0" y="1143000"/>
            <a:ext cx="12192000" cy="571500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a:normAutofit/>
          </a:bodyPr>
          <a:lstStyle/>
          <a:p>
            <a:pPr marL="0" indent="0" eaLnBrk="1" hangingPunct="1">
              <a:lnSpc>
                <a:spcPct val="90000"/>
              </a:lnSpc>
              <a:buNone/>
            </a:pPr>
            <a:endParaRPr lang="en-US" altLang="en-US" sz="900" b="1" dirty="0">
              <a:latin typeface="Candara" panose="020E0502030303020204" pitchFamily="34" charset="0"/>
            </a:endParaRPr>
          </a:p>
          <a:p>
            <a:pPr eaLnBrk="1" hangingPunct="1">
              <a:lnSpc>
                <a:spcPct val="90000"/>
              </a:lnSpc>
            </a:pPr>
            <a:r>
              <a:rPr lang="en-US" altLang="en-US" b="1" dirty="0">
                <a:latin typeface="Candara" panose="020E0502030303020204" pitchFamily="34" charset="0"/>
              </a:rPr>
              <a:t>To create a Social Identity Pie Chart:  </a:t>
            </a:r>
          </a:p>
          <a:p>
            <a:pPr marL="0" indent="0" eaLnBrk="1" hangingPunct="1">
              <a:lnSpc>
                <a:spcPct val="90000"/>
              </a:lnSpc>
              <a:buNone/>
            </a:pPr>
            <a:endParaRPr lang="en-US" altLang="en-US" sz="1600" b="1" dirty="0">
              <a:latin typeface="Candara" panose="020E0502030303020204" pitchFamily="34" charset="0"/>
            </a:endParaRPr>
          </a:p>
          <a:p>
            <a:pPr lvl="1">
              <a:lnSpc>
                <a:spcPct val="90000"/>
              </a:lnSpc>
              <a:buFont typeface="Wingdings" panose="05000000000000000000" pitchFamily="2" charset="2"/>
              <a:buChar char="v"/>
            </a:pPr>
            <a:r>
              <a:rPr lang="en-US" altLang="en-US" sz="3000" b="1" dirty="0">
                <a:latin typeface="Candara" panose="020E0502030303020204" pitchFamily="34" charset="0"/>
              </a:rPr>
              <a:t>List 5 aspects of your identity that are most                                                                     important to you.</a:t>
            </a:r>
          </a:p>
          <a:p>
            <a:pPr marL="457200" lvl="1" indent="0">
              <a:lnSpc>
                <a:spcPct val="90000"/>
              </a:lnSpc>
              <a:buNone/>
            </a:pPr>
            <a:endParaRPr lang="en-US" altLang="en-US" sz="1600" b="1" dirty="0">
              <a:latin typeface="Candara" panose="020E0502030303020204" pitchFamily="34" charset="0"/>
            </a:endParaRPr>
          </a:p>
          <a:p>
            <a:pPr lvl="1">
              <a:lnSpc>
                <a:spcPct val="90000"/>
              </a:lnSpc>
              <a:buFont typeface="Wingdings" panose="05000000000000000000" pitchFamily="2" charset="2"/>
              <a:buChar char="v"/>
            </a:pPr>
            <a:r>
              <a:rPr lang="en-US" altLang="en-US" sz="3000" b="1" dirty="0">
                <a:latin typeface="Candara" panose="020E0502030303020204" pitchFamily="34" charset="0"/>
              </a:rPr>
              <a:t>Draw each slice in proportion to how important                                                                    each aspect of your identity is.</a:t>
            </a:r>
          </a:p>
          <a:p>
            <a:pPr marL="457200" lvl="1" indent="0">
              <a:lnSpc>
                <a:spcPct val="90000"/>
              </a:lnSpc>
              <a:buNone/>
            </a:pPr>
            <a:endParaRPr lang="en-US" altLang="en-US" sz="1600" b="1" dirty="0">
              <a:latin typeface="Candara" panose="020E0502030303020204" pitchFamily="34" charset="0"/>
            </a:endParaRPr>
          </a:p>
          <a:p>
            <a:pPr lvl="1">
              <a:lnSpc>
                <a:spcPct val="90000"/>
              </a:lnSpc>
              <a:buFont typeface="Wingdings" panose="05000000000000000000" pitchFamily="2" charset="2"/>
              <a:buChar char="v"/>
            </a:pPr>
            <a:r>
              <a:rPr lang="en-US" altLang="en-US" sz="3000" b="1" dirty="0">
                <a:latin typeface="Candara" panose="020E0502030303020204" pitchFamily="34" charset="0"/>
              </a:rPr>
              <a:t>Choose one identity as your most important                                                                      identity.</a:t>
            </a:r>
          </a:p>
          <a:p>
            <a:pPr marL="457200" lvl="1" indent="0">
              <a:lnSpc>
                <a:spcPct val="90000"/>
              </a:lnSpc>
              <a:buNone/>
            </a:pPr>
            <a:endParaRPr lang="en-US" altLang="en-US" sz="1600" b="1" dirty="0">
              <a:latin typeface="Candara" panose="020E0502030303020204" pitchFamily="34" charset="0"/>
            </a:endParaRPr>
          </a:p>
          <a:p>
            <a:pPr lvl="1">
              <a:lnSpc>
                <a:spcPct val="90000"/>
              </a:lnSpc>
              <a:buFont typeface="Wingdings" panose="05000000000000000000" pitchFamily="2" charset="2"/>
              <a:buChar char="v"/>
            </a:pPr>
            <a:r>
              <a:rPr lang="en-US" altLang="en-US" sz="3000" b="1" dirty="0">
                <a:latin typeface="Candara" panose="020E0502030303020204" pitchFamily="34" charset="0"/>
              </a:rPr>
              <a:t>Think of an example of how that aspect of your </a:t>
            </a:r>
          </a:p>
          <a:p>
            <a:pPr marL="457200" lvl="1" indent="0">
              <a:lnSpc>
                <a:spcPct val="90000"/>
              </a:lnSpc>
              <a:buNone/>
            </a:pPr>
            <a:r>
              <a:rPr lang="en-US" altLang="en-US" sz="3000" b="1" dirty="0">
                <a:latin typeface="Candara" panose="020E0502030303020204" pitchFamily="34" charset="0"/>
              </a:rPr>
              <a:t>    identity influences your work at your institution. </a:t>
            </a:r>
          </a:p>
          <a:p>
            <a:pPr eaLnBrk="1" hangingPunct="1">
              <a:lnSpc>
                <a:spcPct val="90000"/>
              </a:lnSpc>
              <a:buFontTx/>
              <a:buNone/>
            </a:pPr>
            <a:endParaRPr lang="en-US" altLang="en-US" sz="3000" b="1" dirty="0">
              <a:solidFill>
                <a:srgbClr val="FFCCFF"/>
              </a:solidFill>
              <a:latin typeface="Arial Narrow" panose="020B0606020202030204" pitchFamily="34" charset="0"/>
            </a:endParaRPr>
          </a:p>
          <a:p>
            <a:pPr eaLnBrk="1" hangingPunct="1">
              <a:lnSpc>
                <a:spcPct val="90000"/>
              </a:lnSpc>
            </a:pPr>
            <a:endParaRPr lang="en-US" altLang="en-US" sz="2800" dirty="0"/>
          </a:p>
        </p:txBody>
      </p:sp>
      <p:pic>
        <p:nvPicPr>
          <p:cNvPr id="10244" name="Picture 4" descr="Biracial">
            <a:extLst>
              <a:ext uri="{FF2B5EF4-FFF2-40B4-BE49-F238E27FC236}">
                <a16:creationId xmlns:a16="http://schemas.microsoft.com/office/drawing/2014/main" id="{A9B0B824-5847-4BD6-834B-F2C624D58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4406" y="1660276"/>
            <a:ext cx="2967094" cy="4614793"/>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pic>
      <p:sp>
        <p:nvSpPr>
          <p:cNvPr id="7" name="Title 6">
            <a:extLst>
              <a:ext uri="{FF2B5EF4-FFF2-40B4-BE49-F238E27FC236}">
                <a16:creationId xmlns:a16="http://schemas.microsoft.com/office/drawing/2014/main" id="{FEE52434-F596-4D6A-88B1-FC8FDE35AD87}"/>
              </a:ext>
            </a:extLst>
          </p:cNvPr>
          <p:cNvSpPr>
            <a:spLocks noGrp="1"/>
          </p:cNvSpPr>
          <p:nvPr>
            <p:ph type="title"/>
          </p:nvPr>
        </p:nvSpPr>
        <p:spPr>
          <a:xfrm>
            <a:off x="-1" y="0"/>
            <a:ext cx="12192001" cy="1143000"/>
          </a:xfrm>
          <a:prstGeom prst="rect">
            <a:avLst/>
          </a:prstGeom>
          <a:solidFill>
            <a:schemeClr val="tx2"/>
          </a:solidFill>
          <a:ln>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b="1" dirty="0">
                <a:latin typeface="Candara" panose="020E0502030303020204" pitchFamily="34" charset="0"/>
                <a:cs typeface="Aharoni" panose="02010803020104030203" pitchFamily="2" charset="-79"/>
              </a:rPr>
              <a:t>Social Identity Pie Charts</a:t>
            </a:r>
          </a:p>
        </p:txBody>
      </p:sp>
    </p:spTree>
    <p:extLst>
      <p:ext uri="{BB962C8B-B14F-4D97-AF65-F5344CB8AC3E}">
        <p14:creationId xmlns:p14="http://schemas.microsoft.com/office/powerpoint/2010/main" val="3615262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a:extLst>
              <a:ext uri="{FF2B5EF4-FFF2-40B4-BE49-F238E27FC236}">
                <a16:creationId xmlns:a16="http://schemas.microsoft.com/office/drawing/2014/main" id="{BDD08AB9-84F1-4A6C-83ED-7D5A8964E9DA}"/>
              </a:ext>
            </a:extLst>
          </p:cNvPr>
          <p:cNvSpPr>
            <a:spLocks noGrp="1" noChangeArrowheads="1"/>
          </p:cNvSpPr>
          <p:nvPr>
            <p:ph type="body" idx="4294967295"/>
          </p:nvPr>
        </p:nvSpPr>
        <p:spPr>
          <a:xfrm>
            <a:off x="-1" y="1295400"/>
            <a:ext cx="12192001" cy="55626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273050" indent="-273050">
              <a:lnSpc>
                <a:spcPct val="90000"/>
              </a:lnSpc>
            </a:pPr>
            <a:r>
              <a:rPr lang="en-US" altLang="en-US" b="1" u="sng" dirty="0">
                <a:latin typeface="Candara" panose="020E0502030303020204" pitchFamily="34" charset="0"/>
              </a:rPr>
              <a:t>Achieved Identity</a:t>
            </a:r>
            <a:r>
              <a:rPr lang="en-US" altLang="en-US" b="1" dirty="0">
                <a:latin typeface="Candara" panose="020E0502030303020204" pitchFamily="34" charset="0"/>
              </a:rPr>
              <a:t> </a:t>
            </a:r>
            <a:r>
              <a:rPr lang="en-US" altLang="en-US" sz="3000" dirty="0">
                <a:latin typeface="Candara" panose="020E0502030303020204" pitchFamily="34" charset="0"/>
              </a:rPr>
              <a:t>- Salient characteristics we identify ourselves with                                                    </a:t>
            </a:r>
            <a:r>
              <a:rPr lang="en-US" altLang="en-US" sz="1800" dirty="0">
                <a:latin typeface="Candara" panose="020E0502030303020204" pitchFamily="34" charset="0"/>
              </a:rPr>
              <a:t>(Martin &amp; Nakayama, 2013).</a:t>
            </a:r>
          </a:p>
          <a:p>
            <a:pPr marL="273050" indent="-273050">
              <a:lnSpc>
                <a:spcPct val="90000"/>
              </a:lnSpc>
              <a:buNone/>
            </a:pPr>
            <a:endParaRPr lang="en-US" altLang="en-US" sz="600" dirty="0">
              <a:latin typeface="Candara" panose="020E0502030303020204" pitchFamily="34" charset="0"/>
            </a:endParaRPr>
          </a:p>
          <a:p>
            <a:pPr marL="273050" indent="-273050">
              <a:lnSpc>
                <a:spcPct val="90000"/>
              </a:lnSpc>
            </a:pPr>
            <a:r>
              <a:rPr lang="en-US" altLang="en-US" b="1" u="sng" dirty="0">
                <a:latin typeface="Candara" panose="020E0502030303020204" pitchFamily="34" charset="0"/>
              </a:rPr>
              <a:t>Ascribed Identity</a:t>
            </a:r>
            <a:r>
              <a:rPr lang="en-US" altLang="en-US" b="1" dirty="0">
                <a:latin typeface="Candara" panose="020E0502030303020204" pitchFamily="34" charset="0"/>
              </a:rPr>
              <a:t> </a:t>
            </a:r>
            <a:r>
              <a:rPr lang="en-US" altLang="en-US" sz="3000" dirty="0">
                <a:latin typeface="Candara" panose="020E0502030303020204" pitchFamily="34" charset="0"/>
              </a:rPr>
              <a:t>- Characteristics others perceive as salient and                                                             assign to us </a:t>
            </a:r>
            <a:r>
              <a:rPr lang="en-US" altLang="en-US" sz="1800" dirty="0">
                <a:latin typeface="Candara" panose="020E0502030303020204" pitchFamily="34" charset="0"/>
              </a:rPr>
              <a:t>(Martin &amp; Nakayama, 2013). </a:t>
            </a:r>
          </a:p>
          <a:p>
            <a:pPr marL="0" indent="0">
              <a:lnSpc>
                <a:spcPct val="90000"/>
              </a:lnSpc>
              <a:buNone/>
            </a:pPr>
            <a:endParaRPr lang="en-US" altLang="en-US" sz="1100" dirty="0">
              <a:latin typeface="Candara" panose="020E0502030303020204" pitchFamily="34" charset="0"/>
            </a:endParaRPr>
          </a:p>
          <a:p>
            <a:pPr marL="273050" indent="-273050">
              <a:lnSpc>
                <a:spcPct val="90000"/>
              </a:lnSpc>
              <a:buNone/>
            </a:pPr>
            <a:endParaRPr lang="en-US" altLang="en-US" sz="300" dirty="0">
              <a:latin typeface="Candara" panose="020E0502030303020204" pitchFamily="34" charset="0"/>
            </a:endParaRPr>
          </a:p>
          <a:p>
            <a:pPr marL="273050" indent="-273050" algn="ctr">
              <a:lnSpc>
                <a:spcPct val="90000"/>
              </a:lnSpc>
              <a:buNone/>
            </a:pPr>
            <a:r>
              <a:rPr lang="en-US" altLang="en-US" b="1" u="sng" dirty="0">
                <a:latin typeface="Candara" panose="020E0502030303020204" pitchFamily="34" charset="0"/>
              </a:rPr>
              <a:t>Essential Questions for Self-Reflexivity</a:t>
            </a:r>
          </a:p>
          <a:p>
            <a:pPr marL="273050" indent="-273050">
              <a:lnSpc>
                <a:spcPct val="90000"/>
              </a:lnSpc>
              <a:buNone/>
            </a:pPr>
            <a:endParaRPr lang="en-US" altLang="en-US" sz="300" dirty="0">
              <a:latin typeface="Candara" panose="020E0502030303020204" pitchFamily="34" charset="0"/>
            </a:endParaRPr>
          </a:p>
          <a:p>
            <a:pPr marL="639763" lvl="1" indent="-273050">
              <a:lnSpc>
                <a:spcPct val="90000"/>
              </a:lnSpc>
            </a:pPr>
            <a:r>
              <a:rPr lang="en-US" altLang="en-US" dirty="0">
                <a:latin typeface="Candara" panose="020E0502030303020204" pitchFamily="34" charset="0"/>
              </a:rPr>
              <a:t>What identities are the most important to me? </a:t>
            </a:r>
          </a:p>
          <a:p>
            <a:pPr marL="639763" lvl="1" indent="-273050">
              <a:lnSpc>
                <a:spcPct val="90000"/>
              </a:lnSpc>
              <a:buNone/>
            </a:pPr>
            <a:endParaRPr lang="en-US" altLang="en-US" sz="600" dirty="0">
              <a:latin typeface="Candara" panose="020E0502030303020204" pitchFamily="34" charset="0"/>
            </a:endParaRPr>
          </a:p>
          <a:p>
            <a:pPr marL="639763" lvl="1" indent="-273050">
              <a:lnSpc>
                <a:spcPct val="90000"/>
              </a:lnSpc>
            </a:pPr>
            <a:r>
              <a:rPr lang="en-US" altLang="en-US" dirty="0">
                <a:latin typeface="Candara" panose="020E0502030303020204" pitchFamily="34" charset="0"/>
              </a:rPr>
              <a:t>What might those I serve (e.g., students) and/or lead (e.g., colleagues) perceive as important about who I am?</a:t>
            </a:r>
          </a:p>
          <a:p>
            <a:pPr marL="639763" lvl="1" indent="-273050">
              <a:lnSpc>
                <a:spcPct val="90000"/>
              </a:lnSpc>
              <a:buNone/>
            </a:pPr>
            <a:endParaRPr lang="en-US" altLang="en-US" sz="600" dirty="0">
              <a:latin typeface="Candara" panose="020E0502030303020204" pitchFamily="34" charset="0"/>
            </a:endParaRPr>
          </a:p>
          <a:p>
            <a:pPr marL="639763" lvl="1" indent="-273050">
              <a:lnSpc>
                <a:spcPct val="90000"/>
              </a:lnSpc>
            </a:pPr>
            <a:r>
              <a:rPr lang="en-US" altLang="en-US" dirty="0">
                <a:latin typeface="Candara" panose="020E0502030303020204" pitchFamily="34" charset="0"/>
              </a:rPr>
              <a:t>How might the systemically privileged identities I hold prevent me from seeing, understanding, or even imagining the experiences of systemically marginalized students and colleagues? </a:t>
            </a:r>
          </a:p>
        </p:txBody>
      </p:sp>
      <p:sp>
        <p:nvSpPr>
          <p:cNvPr id="6" name="Title 6">
            <a:extLst>
              <a:ext uri="{FF2B5EF4-FFF2-40B4-BE49-F238E27FC236}">
                <a16:creationId xmlns:a16="http://schemas.microsoft.com/office/drawing/2014/main" id="{A18517BD-DE0E-460C-B85C-520F49F51B3C}"/>
              </a:ext>
            </a:extLst>
          </p:cNvPr>
          <p:cNvSpPr txBox="1">
            <a:spLocks/>
          </p:cNvSpPr>
          <p:nvPr/>
        </p:nvSpPr>
        <p:spPr>
          <a:xfrm>
            <a:off x="-1" y="0"/>
            <a:ext cx="12192001" cy="1143000"/>
          </a:xfrm>
          <a:prstGeom prst="rect">
            <a:avLst/>
          </a:prstGeom>
          <a:solidFill>
            <a:schemeClr val="tx2"/>
          </a:solidFill>
          <a:ln w="9525" cap="flat" cmpd="sng" algn="ctr">
            <a:solidFill>
              <a:srgbClr val="002060"/>
            </a:solid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b="1" dirty="0">
                <a:latin typeface="Candara" panose="020E0502030303020204" pitchFamily="34" charset="0"/>
                <a:cs typeface="Aharoni" panose="02010803020104030203" pitchFamily="2" charset="-79"/>
              </a:rPr>
              <a:t>Social Identity Pie Charts Cont’d</a:t>
            </a:r>
          </a:p>
        </p:txBody>
      </p:sp>
    </p:spTree>
    <p:extLst>
      <p:ext uri="{BB962C8B-B14F-4D97-AF65-F5344CB8AC3E}">
        <p14:creationId xmlns:p14="http://schemas.microsoft.com/office/powerpoint/2010/main" val="1118329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4995">
                                            <p:txEl>
                                              <p:pRg st="5" end="5"/>
                                            </p:txEl>
                                          </p:spTgt>
                                        </p:tgtEl>
                                        <p:attrNameLst>
                                          <p:attrName>style.visibility</p:attrName>
                                        </p:attrNameLst>
                                      </p:cBhvr>
                                      <p:to>
                                        <p:strVal val="visible"/>
                                      </p:to>
                                    </p:set>
                                    <p:animEffect transition="in" filter="box(in)">
                                      <p:cBhvr>
                                        <p:cTn id="7" dur="500"/>
                                        <p:tgtEl>
                                          <p:spTgt spid="84995">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4995">
                                            <p:txEl>
                                              <p:pRg st="7" end="7"/>
                                            </p:txEl>
                                          </p:spTgt>
                                        </p:tgtEl>
                                        <p:attrNameLst>
                                          <p:attrName>style.visibility</p:attrName>
                                        </p:attrNameLst>
                                      </p:cBhvr>
                                      <p:to>
                                        <p:strVal val="visible"/>
                                      </p:to>
                                    </p:set>
                                    <p:animEffect transition="in" filter="box(in)">
                                      <p:cBhvr>
                                        <p:cTn id="12" dur="500"/>
                                        <p:tgtEl>
                                          <p:spTgt spid="84995">
                                            <p:txEl>
                                              <p:pRg st="7" end="7"/>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84995">
                                            <p:txEl>
                                              <p:pRg st="9" end="9"/>
                                            </p:txEl>
                                          </p:spTgt>
                                        </p:tgtEl>
                                        <p:attrNameLst>
                                          <p:attrName>style.visibility</p:attrName>
                                        </p:attrNameLst>
                                      </p:cBhvr>
                                      <p:to>
                                        <p:strVal val="visible"/>
                                      </p:to>
                                    </p:set>
                                    <p:animEffect transition="in" filter="box(in)">
                                      <p:cBhvr>
                                        <p:cTn id="17" dur="500"/>
                                        <p:tgtEl>
                                          <p:spTgt spid="84995">
                                            <p:txEl>
                                              <p:pRg st="9" end="9"/>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84995">
                                            <p:txEl>
                                              <p:pRg st="11" end="11"/>
                                            </p:txEl>
                                          </p:spTgt>
                                        </p:tgtEl>
                                        <p:attrNameLst>
                                          <p:attrName>style.visibility</p:attrName>
                                        </p:attrNameLst>
                                      </p:cBhvr>
                                      <p:to>
                                        <p:strVal val="visible"/>
                                      </p:to>
                                    </p:set>
                                    <p:animEffect transition="in" filter="box(in)">
                                      <p:cBhvr>
                                        <p:cTn id="22" dur="500"/>
                                        <p:tgtEl>
                                          <p:spTgt spid="8499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6E4FFB-2E9C-4CE4-B433-BF6084CBDDE3}"/>
              </a:ext>
            </a:extLst>
          </p:cNvPr>
          <p:cNvSpPr>
            <a:spLocks noGrp="1"/>
          </p:cNvSpPr>
          <p:nvPr>
            <p:ph idx="1"/>
          </p:nvPr>
        </p:nvSpPr>
        <p:spPr>
          <a:xfrm>
            <a:off x="0" y="1592133"/>
            <a:ext cx="12192000" cy="5265868"/>
          </a:xfrm>
        </p:spPr>
        <p:txBody>
          <a:bodyPr>
            <a:normAutofit lnSpcReduction="10000"/>
          </a:bodyPr>
          <a:lstStyle/>
          <a:p>
            <a:pPr>
              <a:lnSpc>
                <a:spcPct val="80000"/>
              </a:lnSpc>
              <a:buFont typeface="Wingdings" panose="05000000000000000000" pitchFamily="2" charset="2"/>
              <a:buChar char="Ø"/>
            </a:pPr>
            <a:r>
              <a:rPr lang="en-US" altLang="en-US" sz="2600" b="1" dirty="0"/>
              <a:t>Privilege:</a:t>
            </a:r>
            <a:r>
              <a:rPr lang="en-US" altLang="en-US" sz="2600" dirty="0"/>
              <a:t> a position of systemic superiority; individual and/or group                                            ability to construct societal systems and norms based on their                                           perceptions, interests, needs, and values </a:t>
            </a:r>
            <a:r>
              <a:rPr lang="en-US" altLang="en-US" sz="1800" dirty="0"/>
              <a:t>(Goodman, 2011; Kendall, 2013). </a:t>
            </a:r>
          </a:p>
          <a:p>
            <a:pPr lvl="1">
              <a:lnSpc>
                <a:spcPct val="80000"/>
              </a:lnSpc>
              <a:buFont typeface="Wingdings" panose="05000000000000000000" pitchFamily="2" charset="2"/>
              <a:buChar char="Ø"/>
            </a:pPr>
            <a:endParaRPr lang="en-US" altLang="en-US" sz="1600" dirty="0"/>
          </a:p>
          <a:p>
            <a:pPr>
              <a:lnSpc>
                <a:spcPct val="80000"/>
              </a:lnSpc>
              <a:buFont typeface="Wingdings" panose="05000000000000000000" pitchFamily="2" charset="2"/>
              <a:buChar char="Ø"/>
            </a:pPr>
            <a:r>
              <a:rPr lang="en-US" altLang="en-US" sz="2800" dirty="0"/>
              <a:t> </a:t>
            </a:r>
            <a:r>
              <a:rPr lang="en-US" altLang="en-US" sz="2600" b="1" dirty="0"/>
              <a:t>Power: </a:t>
            </a:r>
            <a:r>
              <a:rPr lang="en-US" altLang="en-US" sz="2600" dirty="0"/>
              <a:t>the ability to construct and control social institutions </a:t>
            </a:r>
          </a:p>
          <a:p>
            <a:pPr marL="0" indent="0">
              <a:lnSpc>
                <a:spcPct val="80000"/>
              </a:lnSpc>
              <a:buNone/>
            </a:pPr>
            <a:r>
              <a:rPr lang="en-US" altLang="en-US" sz="2600" dirty="0"/>
              <a:t>	and people within them; used to dominate, influence, </a:t>
            </a:r>
          </a:p>
          <a:p>
            <a:pPr marL="0" indent="0">
              <a:lnSpc>
                <a:spcPct val="80000"/>
              </a:lnSpc>
              <a:buNone/>
            </a:pPr>
            <a:r>
              <a:rPr lang="en-US" altLang="en-US" sz="2600" dirty="0"/>
              <a:t>	produce, reproduce, resist, and/or generate change </a:t>
            </a:r>
            <a:r>
              <a:rPr lang="en-US" altLang="en-US" sz="1800" dirty="0"/>
              <a:t>(Allen, 2010).</a:t>
            </a:r>
          </a:p>
          <a:p>
            <a:pPr>
              <a:lnSpc>
                <a:spcPct val="80000"/>
              </a:lnSpc>
              <a:buFont typeface="Wingdings" panose="05000000000000000000" pitchFamily="2" charset="2"/>
              <a:buChar char="Ø"/>
            </a:pPr>
            <a:endParaRPr lang="en-US" altLang="en-US" sz="1600" u="sng" dirty="0"/>
          </a:p>
          <a:p>
            <a:pPr>
              <a:lnSpc>
                <a:spcPct val="80000"/>
              </a:lnSpc>
              <a:buFont typeface="Wingdings" panose="05000000000000000000" pitchFamily="2" charset="2"/>
              <a:buChar char="Ø"/>
            </a:pPr>
            <a:r>
              <a:rPr lang="en-US" altLang="en-US" sz="2600" b="1" dirty="0"/>
              <a:t>Marginalization:</a:t>
            </a:r>
            <a:r>
              <a:rPr lang="en-US" altLang="en-US" sz="2600" dirty="0"/>
              <a:t> a position of systemic inferiority; being systemically defined,                                            controlled, and exploited; characterized by a lack of access to power, agency,                              voice, and resources </a:t>
            </a:r>
            <a:r>
              <a:rPr lang="en-US" altLang="en-US" sz="1900" dirty="0"/>
              <a:t>(Goodman, 2011; Kimmel, 2006).</a:t>
            </a:r>
          </a:p>
          <a:p>
            <a:pPr>
              <a:lnSpc>
                <a:spcPct val="80000"/>
              </a:lnSpc>
              <a:buFont typeface="Wingdings" panose="05000000000000000000" pitchFamily="2" charset="2"/>
              <a:buChar char="Ø"/>
            </a:pPr>
            <a:endParaRPr lang="en-US" altLang="en-US" sz="1600" dirty="0"/>
          </a:p>
          <a:p>
            <a:pPr>
              <a:lnSpc>
                <a:spcPct val="80000"/>
              </a:lnSpc>
              <a:buFont typeface="Wingdings" panose="05000000000000000000" pitchFamily="2" charset="2"/>
              <a:buChar char="Ø"/>
            </a:pPr>
            <a:r>
              <a:rPr lang="en-US" sz="2600" b="1" dirty="0"/>
              <a:t>Social Justice: </a:t>
            </a:r>
            <a:r>
              <a:rPr lang="en-US" sz="2600" dirty="0"/>
              <a:t>“seeks to establish a more equitable distribution of power and resources so that all people can live with dignity, self-determination, and physical and psychological safety…</a:t>
            </a:r>
            <a:r>
              <a:rPr lang="en-US" sz="2600" b="1" dirty="0"/>
              <a:t>[Social Justice] </a:t>
            </a:r>
            <a:r>
              <a:rPr lang="en-US" sz="2600" dirty="0"/>
              <a:t>creates opportunities for people to reach their full potential within a mutually responsible, interdependent society” </a:t>
            </a:r>
            <a:r>
              <a:rPr lang="en-US" sz="1800" dirty="0"/>
              <a:t>(Goodman, 2011).</a:t>
            </a:r>
          </a:p>
          <a:p>
            <a:pPr>
              <a:lnSpc>
                <a:spcPct val="80000"/>
              </a:lnSpc>
              <a:buFont typeface="Wingdings" panose="05000000000000000000" pitchFamily="2" charset="2"/>
              <a:buChar char="Ø"/>
            </a:pPr>
            <a:endParaRPr lang="en-US" altLang="en-US" sz="1800" dirty="0"/>
          </a:p>
          <a:p>
            <a:endParaRPr lang="en-US" dirty="0"/>
          </a:p>
        </p:txBody>
      </p:sp>
      <p:sp>
        <p:nvSpPr>
          <p:cNvPr id="4" name="Rectangle 3">
            <a:extLst>
              <a:ext uri="{FF2B5EF4-FFF2-40B4-BE49-F238E27FC236}">
                <a16:creationId xmlns:a16="http://schemas.microsoft.com/office/drawing/2014/main" id="{4B57BBB5-2376-486E-8B71-EC3950AAD074}"/>
              </a:ext>
            </a:extLst>
          </p:cNvPr>
          <p:cNvSpPr/>
          <p:nvPr/>
        </p:nvSpPr>
        <p:spPr>
          <a:xfrm>
            <a:off x="0" y="17603"/>
            <a:ext cx="12192000" cy="1198011"/>
          </a:xfrm>
          <a:prstGeom prst="rect">
            <a:avLst/>
          </a:prstGeom>
          <a:solidFill>
            <a:schemeClr val="tx2"/>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latin typeface="Candara" panose="020E0502030303020204" pitchFamily="34" charset="0"/>
                <a:cs typeface="Aharoni" panose="02010803020104030203" pitchFamily="2" charset="-79"/>
              </a:rPr>
              <a:t>Developing a Common </a:t>
            </a:r>
            <a:r>
              <a:rPr lang="en-US" sz="4000" b="1" dirty="0" smtClean="0">
                <a:latin typeface="Candara" panose="020E0502030303020204" pitchFamily="34" charset="0"/>
                <a:cs typeface="Aharoni" panose="02010803020104030203" pitchFamily="2" charset="-79"/>
              </a:rPr>
              <a:t>Vocabulary: </a:t>
            </a:r>
            <a:endParaRPr lang="en-US" sz="4000" b="1" dirty="0">
              <a:latin typeface="Candara" panose="020E0502030303020204" pitchFamily="34" charset="0"/>
              <a:cs typeface="Aharoni" panose="02010803020104030203" pitchFamily="2" charset="-79"/>
            </a:endParaRPr>
          </a:p>
          <a:p>
            <a:pPr algn="ctr"/>
            <a:r>
              <a:rPr lang="en-US" sz="4000" b="1" dirty="0">
                <a:latin typeface="Candara" panose="020E0502030303020204" pitchFamily="34" charset="0"/>
                <a:cs typeface="Aharoni" panose="02010803020104030203" pitchFamily="2" charset="-79"/>
              </a:rPr>
              <a:t>Key Terms and Definitions</a:t>
            </a:r>
          </a:p>
        </p:txBody>
      </p:sp>
      <p:sp>
        <p:nvSpPr>
          <p:cNvPr id="7" name="TextBox 6">
            <a:extLst>
              <a:ext uri="{FF2B5EF4-FFF2-40B4-BE49-F238E27FC236}">
                <a16:creationId xmlns:a16="http://schemas.microsoft.com/office/drawing/2014/main" id="{AD6A5C5B-4A30-42CC-8192-D4E2EA8F05E2}"/>
              </a:ext>
            </a:extLst>
          </p:cNvPr>
          <p:cNvSpPr txBox="1"/>
          <p:nvPr/>
        </p:nvSpPr>
        <p:spPr>
          <a:xfrm>
            <a:off x="10262795" y="3883511"/>
            <a:ext cx="184731" cy="369332"/>
          </a:xfrm>
          <a:prstGeom prst="rect">
            <a:avLst/>
          </a:prstGeom>
          <a:noFill/>
        </p:spPr>
        <p:txBody>
          <a:bodyPr wrap="none" rtlCol="0">
            <a:spAutoFit/>
          </a:bodyPr>
          <a:lstStyle/>
          <a:p>
            <a:endParaRPr lang="en-US" dirty="0"/>
          </a:p>
        </p:txBody>
      </p:sp>
      <p:pic>
        <p:nvPicPr>
          <p:cNvPr id="8194" name="Picture 2" descr="Image result for diversity">
            <a:extLst>
              <a:ext uri="{FF2B5EF4-FFF2-40B4-BE49-F238E27FC236}">
                <a16:creationId xmlns:a16="http://schemas.microsoft.com/office/drawing/2014/main" id="{E80B01FE-B11E-481C-9598-1FE41EF63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1274" y="817588"/>
            <a:ext cx="2696612" cy="3195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711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E5408C-5BD3-4F32-A980-58BFE7D0A4B6}"/>
              </a:ext>
            </a:extLst>
          </p:cNvPr>
          <p:cNvSpPr>
            <a:spLocks noGrp="1"/>
          </p:cNvSpPr>
          <p:nvPr>
            <p:ph idx="1"/>
          </p:nvPr>
        </p:nvSpPr>
        <p:spPr>
          <a:xfrm>
            <a:off x="0" y="1215615"/>
            <a:ext cx="12192000" cy="5642385"/>
          </a:xfrm>
          <a:noFill/>
        </p:spPr>
        <p:txBody>
          <a:bodyPr/>
          <a:lstStyle/>
          <a:p>
            <a:pPr marL="0" indent="0">
              <a:buNone/>
            </a:pPr>
            <a:endParaRPr lang="en-US" sz="400" b="1" dirty="0">
              <a:latin typeface="Candara" panose="020E0502030303020204" pitchFamily="34" charset="0"/>
            </a:endParaRPr>
          </a:p>
          <a:p>
            <a:pPr>
              <a:buFont typeface="Wingdings" panose="05000000000000000000" pitchFamily="2" charset="2"/>
              <a:buChar char="Ø"/>
            </a:pPr>
            <a:r>
              <a:rPr lang="en-US" b="1" dirty="0">
                <a:latin typeface="Candara" panose="020E0502030303020204" pitchFamily="34" charset="0"/>
              </a:rPr>
              <a:t>Intersectionality: </a:t>
            </a:r>
            <a:r>
              <a:rPr lang="en-US" dirty="0">
                <a:latin typeface="Candara" panose="020E0502030303020204" pitchFamily="34" charset="0"/>
              </a:rPr>
              <a:t>Identity markers function </a:t>
            </a:r>
            <a:r>
              <a:rPr lang="en-US" dirty="0" err="1">
                <a:latin typeface="Candara" panose="020E0502030303020204" pitchFamily="34" charset="0"/>
              </a:rPr>
              <a:t>intersectionally</a:t>
            </a:r>
            <a:r>
              <a:rPr lang="en-US" dirty="0">
                <a:latin typeface="Candara" panose="020E0502030303020204" pitchFamily="34" charset="0"/>
              </a:rPr>
              <a:t> at the micro and macro crossroads of marginalization and/or privilege </a:t>
            </a:r>
            <a:r>
              <a:rPr lang="en-US" altLang="en-US" sz="1800" dirty="0">
                <a:latin typeface="Candara" panose="020E0502030303020204" pitchFamily="34" charset="0"/>
                <a:cs typeface="Arial" panose="020B0604020202020204" pitchFamily="34" charset="0"/>
              </a:rPr>
              <a:t>(Crenshaw, 1995; Lorde, 1983)</a:t>
            </a:r>
            <a:r>
              <a:rPr lang="en-US" sz="1800" dirty="0">
                <a:latin typeface="Candara" panose="020E0502030303020204" pitchFamily="34" charset="0"/>
              </a:rPr>
              <a:t>.</a:t>
            </a:r>
          </a:p>
          <a:p>
            <a:pPr marL="0" indent="0">
              <a:buNone/>
            </a:pPr>
            <a:endParaRPr lang="en-US" sz="1800" dirty="0">
              <a:latin typeface="Candara" panose="020E0502030303020204" pitchFamily="34" charset="0"/>
            </a:endParaRPr>
          </a:p>
          <a:p>
            <a:pPr marL="0" indent="0">
              <a:buNone/>
            </a:pPr>
            <a:endParaRPr lang="en-US" sz="1800" dirty="0">
              <a:latin typeface="Candara" panose="020E0502030303020204" pitchFamily="34" charset="0"/>
            </a:endParaRPr>
          </a:p>
          <a:p>
            <a:pPr>
              <a:buFont typeface="Wingdings" panose="05000000000000000000" pitchFamily="2" charset="2"/>
              <a:buChar char="Ø"/>
            </a:pPr>
            <a:endParaRPr lang="en-US" sz="1800" dirty="0">
              <a:latin typeface="Candara" panose="020E0502030303020204" pitchFamily="34" charset="0"/>
            </a:endParaRPr>
          </a:p>
          <a:p>
            <a:pPr marL="0" indent="0">
              <a:buNone/>
            </a:pPr>
            <a:endParaRPr lang="en-US" sz="1800" dirty="0"/>
          </a:p>
          <a:p>
            <a:pPr marL="0" indent="0">
              <a:buNone/>
            </a:pPr>
            <a:endParaRPr lang="en-US" dirty="0"/>
          </a:p>
        </p:txBody>
      </p:sp>
      <p:sp>
        <p:nvSpPr>
          <p:cNvPr id="4" name="Rectangle 3">
            <a:extLst>
              <a:ext uri="{FF2B5EF4-FFF2-40B4-BE49-F238E27FC236}">
                <a16:creationId xmlns:a16="http://schemas.microsoft.com/office/drawing/2014/main" id="{C36AB04C-E408-46FA-843E-5DB504734091}"/>
              </a:ext>
            </a:extLst>
          </p:cNvPr>
          <p:cNvSpPr/>
          <p:nvPr/>
        </p:nvSpPr>
        <p:spPr>
          <a:xfrm>
            <a:off x="0" y="17603"/>
            <a:ext cx="12192000" cy="1198011"/>
          </a:xfrm>
          <a:prstGeom prst="rect">
            <a:avLst/>
          </a:prstGeom>
          <a:solidFill>
            <a:schemeClr val="tx2"/>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latin typeface="Candara" panose="020E0502030303020204" pitchFamily="34" charset="0"/>
                <a:cs typeface="Aharoni" panose="02010803020104030203" pitchFamily="2" charset="-79"/>
              </a:rPr>
              <a:t>Developing a Common </a:t>
            </a:r>
            <a:r>
              <a:rPr lang="en-US" sz="4000" b="1" dirty="0" smtClean="0">
                <a:latin typeface="Candara" panose="020E0502030303020204" pitchFamily="34" charset="0"/>
                <a:cs typeface="Aharoni" panose="02010803020104030203" pitchFamily="2" charset="-79"/>
              </a:rPr>
              <a:t>Vocabulary: </a:t>
            </a:r>
            <a:endParaRPr lang="en-US" sz="4000" b="1" dirty="0">
              <a:latin typeface="Candara" panose="020E0502030303020204" pitchFamily="34" charset="0"/>
              <a:cs typeface="Aharoni" panose="02010803020104030203" pitchFamily="2" charset="-79"/>
            </a:endParaRPr>
          </a:p>
          <a:p>
            <a:pPr algn="ctr"/>
            <a:r>
              <a:rPr lang="en-US" sz="4000" b="1" dirty="0">
                <a:latin typeface="Candara" panose="020E0502030303020204" pitchFamily="34" charset="0"/>
                <a:cs typeface="Aharoni" panose="02010803020104030203" pitchFamily="2" charset="-79"/>
              </a:rPr>
              <a:t>Key Terms and Definitions Cont’d</a:t>
            </a:r>
          </a:p>
        </p:txBody>
      </p:sp>
      <p:sp>
        <p:nvSpPr>
          <p:cNvPr id="5" name="TextBox 4">
            <a:extLst>
              <a:ext uri="{FF2B5EF4-FFF2-40B4-BE49-F238E27FC236}">
                <a16:creationId xmlns:a16="http://schemas.microsoft.com/office/drawing/2014/main" id="{6E28C7CC-66D7-4D93-9643-CA3209B88672}"/>
              </a:ext>
            </a:extLst>
          </p:cNvPr>
          <p:cNvSpPr txBox="1"/>
          <p:nvPr/>
        </p:nvSpPr>
        <p:spPr>
          <a:xfrm>
            <a:off x="252152" y="2830984"/>
            <a:ext cx="7536376" cy="38164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70C0"/>
            </a:solidFill>
          </a:ln>
        </p:spPr>
        <p:txBody>
          <a:bodyPr wrap="square" rtlCol="0">
            <a:spAutoFit/>
          </a:bodyPr>
          <a:lstStyle/>
          <a:p>
            <a:pPr algn="ctr"/>
            <a:r>
              <a:rPr lang="en-US" altLang="en-US" sz="2800" b="1" dirty="0">
                <a:latin typeface="Candara" panose="020E0502030303020204" pitchFamily="34" charset="0"/>
                <a:cs typeface="Times New Roman" panose="02020603050405020304" pitchFamily="18" charset="0"/>
              </a:rPr>
              <a:t>“the academy must recognize diversity and inclusion as essential to educational excellence. All that students are—their gender, racial and ethnic background, socioeconomic and class status, sexual orientation, religion, physical and mental abilities—influences teachers’ expectations of their students’ capabilities and students’ beliefs about their own potential” </a:t>
            </a:r>
            <a:r>
              <a:rPr lang="en-US" altLang="en-US" dirty="0">
                <a:latin typeface="Candara" panose="020E0502030303020204" pitchFamily="34" charset="0"/>
                <a:cs typeface="Times New Roman" panose="02020603050405020304" pitchFamily="18" charset="0"/>
              </a:rPr>
              <a:t>(Clayton-Pedersen, 2009) </a:t>
            </a:r>
          </a:p>
        </p:txBody>
      </p:sp>
      <p:pic>
        <p:nvPicPr>
          <p:cNvPr id="11" name="Picture 10" descr="Image result for there is no such thing as a single-issue struggle because we do not live single-issue lives">
            <a:extLst>
              <a:ext uri="{FF2B5EF4-FFF2-40B4-BE49-F238E27FC236}">
                <a16:creationId xmlns:a16="http://schemas.microsoft.com/office/drawing/2014/main" id="{068B81E9-AC32-43C8-BDB5-296CC7FD132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086160" y="3248812"/>
            <a:ext cx="3808207" cy="2700179"/>
          </a:xfrm>
          <a:prstGeom prst="rect">
            <a:avLst/>
          </a:prstGeom>
          <a:noFill/>
          <a:ln>
            <a:solidFill>
              <a:srgbClr val="0070C0"/>
            </a:solidFill>
          </a:ln>
        </p:spPr>
      </p:pic>
    </p:spTree>
    <p:extLst>
      <p:ext uri="{BB962C8B-B14F-4D97-AF65-F5344CB8AC3E}">
        <p14:creationId xmlns:p14="http://schemas.microsoft.com/office/powerpoint/2010/main" val="96150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7" name="Rectangle 3"/>
          <p:cNvSpPr>
            <a:spLocks noGrp="1" noChangeArrowheads="1"/>
          </p:cNvSpPr>
          <p:nvPr>
            <p:ph idx="1"/>
          </p:nvPr>
        </p:nvSpPr>
        <p:spPr>
          <a:xfrm>
            <a:off x="0" y="1376978"/>
            <a:ext cx="12192000" cy="5975873"/>
          </a:xfrm>
        </p:spPr>
        <p:txBody>
          <a:bodyPr>
            <a:normAutofit/>
          </a:bodyPr>
          <a:lstStyle/>
          <a:p>
            <a:pPr marL="457200" indent="-457200">
              <a:lnSpc>
                <a:spcPct val="90000"/>
              </a:lnSpc>
              <a:spcBef>
                <a:spcPct val="0"/>
              </a:spcBef>
              <a:spcAft>
                <a:spcPts val="1800"/>
              </a:spcAft>
              <a:buClr>
                <a:schemeClr val="tx1"/>
              </a:buClr>
              <a:buFont typeface="Wingdings" pitchFamily="-84" charset="2"/>
              <a:buChar char="Ø"/>
            </a:pPr>
            <a:r>
              <a:rPr lang="en-US" altLang="en-US" sz="2500" b="1" dirty="0">
                <a:solidFill>
                  <a:schemeClr val="tx2"/>
                </a:solidFill>
                <a:latin typeface="Candara" panose="020E0502030303020204" pitchFamily="34" charset="0"/>
                <a:ea typeface="ＭＳ Ｐゴシック" pitchFamily="-111" charset="-128"/>
              </a:rPr>
              <a:t>Equity:</a:t>
            </a:r>
            <a:r>
              <a:rPr lang="en-US" altLang="en-US" sz="2500" dirty="0">
                <a:solidFill>
                  <a:schemeClr val="tx2"/>
                </a:solidFill>
                <a:latin typeface="Candara" panose="020E0502030303020204" pitchFamily="34" charset="0"/>
                <a:ea typeface="ＭＳ Ｐゴシック" pitchFamily="-111" charset="-128"/>
              </a:rPr>
              <a:t> The creation of opportunities for ALL students to have equal access to and participate in tertiary educational programs that are capable of closing the achievement gaps in student success and completion.</a:t>
            </a:r>
          </a:p>
          <a:p>
            <a:pPr marL="457200" indent="-457200">
              <a:lnSpc>
                <a:spcPct val="90000"/>
              </a:lnSpc>
              <a:spcBef>
                <a:spcPct val="0"/>
              </a:spcBef>
              <a:spcAft>
                <a:spcPts val="1800"/>
              </a:spcAft>
              <a:buClr>
                <a:schemeClr val="tx1"/>
              </a:buClr>
              <a:buFont typeface="Wingdings" pitchFamily="-84" charset="2"/>
              <a:buChar char="Ø"/>
            </a:pPr>
            <a:r>
              <a:rPr lang="en-US" altLang="en-US" sz="2500" b="1" dirty="0">
                <a:solidFill>
                  <a:schemeClr val="tx2"/>
                </a:solidFill>
                <a:latin typeface="Candara" panose="020E0502030303020204" pitchFamily="34" charset="0"/>
                <a:ea typeface="ＭＳ Ｐゴシック" pitchFamily="-84" charset="-128"/>
                <a:cs typeface="Georgia"/>
              </a:rPr>
              <a:t>Access:</a:t>
            </a:r>
            <a:r>
              <a:rPr lang="en-US" altLang="en-US" sz="2500" dirty="0">
                <a:solidFill>
                  <a:schemeClr val="tx2"/>
                </a:solidFill>
                <a:latin typeface="Candara" panose="020E0502030303020204" pitchFamily="34" charset="0"/>
                <a:ea typeface="ＭＳ Ｐゴシック" pitchFamily="-84" charset="-128"/>
                <a:cs typeface="Georgia"/>
              </a:rPr>
              <a:t> </a:t>
            </a:r>
            <a:r>
              <a:rPr lang="en-US" altLang="en-US" sz="2500" dirty="0">
                <a:solidFill>
                  <a:schemeClr val="tx2"/>
                </a:solidFill>
                <a:latin typeface="Candara" panose="020E0502030303020204" pitchFamily="34" charset="0"/>
                <a:ea typeface="ＭＳ Ｐゴシック" pitchFamily="34" charset="-128"/>
              </a:rPr>
              <a:t>is understood as the </a:t>
            </a:r>
            <a:r>
              <a:rPr lang="en-US" altLang="en-US" sz="2500" b="1" dirty="0">
                <a:solidFill>
                  <a:schemeClr val="tx2"/>
                </a:solidFill>
                <a:latin typeface="Candara" panose="020E0502030303020204" pitchFamily="34" charset="0"/>
                <a:ea typeface="ＭＳ Ｐゴシック" pitchFamily="34" charset="-128"/>
              </a:rPr>
              <a:t>compositional </a:t>
            </a:r>
            <a:r>
              <a:rPr lang="en-US" altLang="en-US" sz="2500" dirty="0">
                <a:solidFill>
                  <a:schemeClr val="tx2"/>
                </a:solidFill>
                <a:latin typeface="Candara" panose="020E0502030303020204" pitchFamily="34" charset="0"/>
                <a:ea typeface="ＭＳ Ｐゴシック" pitchFamily="34" charset="-128"/>
              </a:rPr>
              <a:t>number and </a:t>
            </a:r>
            <a:r>
              <a:rPr lang="en-US" altLang="en-US" sz="2500" b="1" dirty="0">
                <a:solidFill>
                  <a:schemeClr val="tx2"/>
                </a:solidFill>
                <a:latin typeface="Candara" panose="020E0502030303020204" pitchFamily="34" charset="0"/>
                <a:ea typeface="ＭＳ Ｐゴシック" pitchFamily="34" charset="-128"/>
              </a:rPr>
              <a:t>success</a:t>
            </a:r>
            <a:r>
              <a:rPr lang="en-US" altLang="en-US" sz="2500" dirty="0">
                <a:solidFill>
                  <a:schemeClr val="tx2"/>
                </a:solidFill>
                <a:latin typeface="Candara" panose="020E0502030303020204" pitchFamily="34" charset="0"/>
                <a:ea typeface="ＭＳ Ｐゴシック" pitchFamily="34" charset="-128"/>
              </a:rPr>
              <a:t> levels of ALL students. It is important to note that </a:t>
            </a:r>
            <a:r>
              <a:rPr lang="en-US" altLang="en-US" sz="2500" b="1" dirty="0">
                <a:solidFill>
                  <a:schemeClr val="tx2"/>
                </a:solidFill>
                <a:latin typeface="Candara" panose="020E0502030303020204" pitchFamily="34" charset="0"/>
                <a:ea typeface="ＭＳ Ｐゴシック" pitchFamily="34" charset="-128"/>
              </a:rPr>
              <a:t>access </a:t>
            </a:r>
            <a:r>
              <a:rPr lang="en-US" altLang="en-US" sz="2500" dirty="0">
                <a:solidFill>
                  <a:schemeClr val="tx2"/>
                </a:solidFill>
                <a:latin typeface="Candara" panose="020E0502030303020204" pitchFamily="34" charset="0"/>
                <a:ea typeface="ＭＳ Ｐゴシック" pitchFamily="34" charset="-128"/>
              </a:rPr>
              <a:t>and </a:t>
            </a:r>
            <a:r>
              <a:rPr lang="en-US" altLang="en-US" sz="2500" b="1" dirty="0">
                <a:solidFill>
                  <a:schemeClr val="tx2"/>
                </a:solidFill>
                <a:latin typeface="Candara" panose="020E0502030303020204" pitchFamily="34" charset="0"/>
                <a:ea typeface="ＭＳ Ｐゴシック" pitchFamily="34" charset="-128"/>
              </a:rPr>
              <a:t>equity</a:t>
            </a:r>
            <a:r>
              <a:rPr lang="en-US" altLang="en-US" sz="2500" dirty="0">
                <a:solidFill>
                  <a:schemeClr val="tx2"/>
                </a:solidFill>
                <a:latin typeface="Candara" panose="020E0502030303020204" pitchFamily="34" charset="0"/>
                <a:ea typeface="ＭＳ Ｐゴシック" pitchFamily="34" charset="-128"/>
              </a:rPr>
              <a:t> account for more than a numerical change in the demographics of students, but also involves the </a:t>
            </a:r>
            <a:r>
              <a:rPr lang="en-US" altLang="en-US" sz="2500" b="1" dirty="0">
                <a:solidFill>
                  <a:schemeClr val="tx2"/>
                </a:solidFill>
                <a:latin typeface="Candara" panose="020E0502030303020204" pitchFamily="34" charset="0"/>
                <a:ea typeface="ＭＳ Ｐゴシック" pitchFamily="34" charset="-128"/>
              </a:rPr>
              <a:t>representation</a:t>
            </a:r>
            <a:r>
              <a:rPr lang="en-US" altLang="en-US" sz="2500" dirty="0">
                <a:solidFill>
                  <a:schemeClr val="tx2"/>
                </a:solidFill>
                <a:latin typeface="Candara" panose="020E0502030303020204" pitchFamily="34" charset="0"/>
                <a:ea typeface="ＭＳ Ｐゴシック" pitchFamily="34" charset="-128"/>
              </a:rPr>
              <a:t> and </a:t>
            </a:r>
            <a:r>
              <a:rPr lang="en-US" altLang="en-US" sz="2500" b="1" dirty="0">
                <a:solidFill>
                  <a:schemeClr val="tx2"/>
                </a:solidFill>
                <a:latin typeface="Candara" panose="020E0502030303020204" pitchFamily="34" charset="0"/>
                <a:ea typeface="ＭＳ Ｐゴシック" pitchFamily="34" charset="-128"/>
              </a:rPr>
              <a:t>equitable achievement </a:t>
            </a:r>
            <a:r>
              <a:rPr lang="en-US" altLang="en-US" sz="2500" dirty="0">
                <a:solidFill>
                  <a:schemeClr val="tx2"/>
                </a:solidFill>
                <a:latin typeface="Candara" panose="020E0502030303020204" pitchFamily="34" charset="0"/>
                <a:ea typeface="ＭＳ Ｐゴシック" pitchFamily="34" charset="-128"/>
              </a:rPr>
              <a:t>of ALL students.</a:t>
            </a:r>
          </a:p>
          <a:p>
            <a:pPr marL="457200" indent="-457200">
              <a:lnSpc>
                <a:spcPct val="90000"/>
              </a:lnSpc>
              <a:spcBef>
                <a:spcPct val="0"/>
              </a:spcBef>
              <a:spcAft>
                <a:spcPts val="1800"/>
              </a:spcAft>
              <a:buClr>
                <a:schemeClr val="tx1"/>
              </a:buClr>
              <a:buFont typeface="Wingdings" pitchFamily="-84" charset="2"/>
              <a:buChar char="Ø"/>
            </a:pPr>
            <a:r>
              <a:rPr lang="en-US" altLang="en-US" sz="2500" b="1" dirty="0">
                <a:solidFill>
                  <a:schemeClr val="tx2"/>
                </a:solidFill>
                <a:latin typeface="Candara" panose="020E0502030303020204" pitchFamily="34" charset="0"/>
                <a:ea typeface="ＭＳ Ｐゴシック" pitchFamily="-111" charset="-128"/>
              </a:rPr>
              <a:t>Equity-mindedness:</a:t>
            </a:r>
            <a:r>
              <a:rPr lang="en-US" altLang="en-US" sz="2500" dirty="0">
                <a:solidFill>
                  <a:schemeClr val="tx2"/>
                </a:solidFill>
                <a:latin typeface="Candara" panose="020E0502030303020204" pitchFamily="34" charset="0"/>
                <a:ea typeface="ＭＳ Ｐゴシック" pitchFamily="-111" charset="-128"/>
              </a:rPr>
              <a:t> A demonstrated awareness of and willingness to address equity issues among institutional leaders, instructors, and staff </a:t>
            </a:r>
            <a:r>
              <a:rPr lang="en-US" altLang="en-US" sz="1800" dirty="0">
                <a:solidFill>
                  <a:schemeClr val="tx2"/>
                </a:solidFill>
                <a:latin typeface="Candara" panose="020E0502030303020204" pitchFamily="34" charset="0"/>
                <a:ea typeface="ＭＳ Ｐゴシック" pitchFamily="-111" charset="-128"/>
              </a:rPr>
              <a:t>(Center for Urban Education, University of Southern California)</a:t>
            </a:r>
            <a:r>
              <a:rPr lang="en-US" altLang="en-US" sz="2500" dirty="0">
                <a:solidFill>
                  <a:schemeClr val="tx2"/>
                </a:solidFill>
                <a:latin typeface="Candara" panose="020E0502030303020204" pitchFamily="34" charset="0"/>
                <a:ea typeface="ＭＳ Ｐゴシック" pitchFamily="-111" charset="-128"/>
              </a:rPr>
              <a:t>.</a:t>
            </a:r>
          </a:p>
          <a:p>
            <a:pPr marL="457200" indent="-457200">
              <a:lnSpc>
                <a:spcPct val="90000"/>
              </a:lnSpc>
              <a:spcBef>
                <a:spcPct val="0"/>
              </a:spcBef>
              <a:spcAft>
                <a:spcPts val="1800"/>
              </a:spcAft>
              <a:buClr>
                <a:schemeClr val="tx1"/>
              </a:buClr>
              <a:buFont typeface="Wingdings" pitchFamily="-84" charset="2"/>
              <a:buChar char="Ø"/>
            </a:pPr>
            <a:r>
              <a:rPr lang="en-US" altLang="en-US" sz="2500" b="1" dirty="0">
                <a:solidFill>
                  <a:schemeClr val="tx2"/>
                </a:solidFill>
                <a:latin typeface="Candara" panose="020E0502030303020204" pitchFamily="34" charset="0"/>
                <a:ea typeface="ＭＳ Ｐゴシック" pitchFamily="-84" charset="-128"/>
                <a:cs typeface="Georgia"/>
              </a:rPr>
              <a:t>Inclusive Excellence:</a:t>
            </a:r>
            <a:r>
              <a:rPr lang="en-US" altLang="en-US" sz="2500" dirty="0">
                <a:solidFill>
                  <a:schemeClr val="tx2"/>
                </a:solidFill>
                <a:latin typeface="Candara" panose="020E0502030303020204" pitchFamily="34" charset="0"/>
                <a:ea typeface="ＭＳ Ｐゴシック" pitchFamily="-84" charset="-128"/>
                <a:cs typeface="Georgia"/>
              </a:rPr>
              <a:t> is a multi-layered process through which we achieve </a:t>
            </a:r>
            <a:r>
              <a:rPr lang="en-US" altLang="en-US" sz="2500" b="1" dirty="0">
                <a:solidFill>
                  <a:schemeClr val="tx2"/>
                </a:solidFill>
                <a:latin typeface="Candara" panose="020E0502030303020204" pitchFamily="34" charset="0"/>
                <a:ea typeface="ＭＳ Ｐゴシック" pitchFamily="-84" charset="-128"/>
                <a:cs typeface="Georgia"/>
              </a:rPr>
              <a:t>excellence in learning; research and teaching</a:t>
            </a:r>
            <a:r>
              <a:rPr lang="en-US" altLang="en-US" sz="2500" dirty="0">
                <a:solidFill>
                  <a:schemeClr val="tx2"/>
                </a:solidFill>
                <a:latin typeface="Candara" panose="020E0502030303020204" pitchFamily="34" charset="0"/>
                <a:ea typeface="ＭＳ Ｐゴシック" pitchFamily="-84" charset="-128"/>
                <a:cs typeface="Georgia"/>
              </a:rPr>
              <a:t>; student development; </a:t>
            </a:r>
            <a:r>
              <a:rPr lang="en-US" altLang="en-US" sz="2500" b="1" dirty="0">
                <a:solidFill>
                  <a:schemeClr val="tx2"/>
                </a:solidFill>
                <a:latin typeface="Candara" panose="020E0502030303020204" pitchFamily="34" charset="0"/>
                <a:ea typeface="ＭＳ Ｐゴシック" pitchFamily="-84" charset="-128"/>
                <a:cs typeface="Georgia"/>
              </a:rPr>
              <a:t>institutional functioning</a:t>
            </a:r>
            <a:r>
              <a:rPr lang="en-US" altLang="en-US" sz="2500" dirty="0">
                <a:solidFill>
                  <a:schemeClr val="tx2"/>
                </a:solidFill>
                <a:latin typeface="Candara" panose="020E0502030303020204" pitchFamily="34" charset="0"/>
                <a:ea typeface="ＭＳ Ｐゴシック" pitchFamily="-84" charset="-128"/>
                <a:cs typeface="Georgia"/>
              </a:rPr>
              <a:t>; local and global community engagement; </a:t>
            </a:r>
            <a:r>
              <a:rPr lang="en-US" altLang="en-US" sz="2500" b="1" dirty="0">
                <a:solidFill>
                  <a:schemeClr val="tx2"/>
                </a:solidFill>
                <a:latin typeface="Candara" panose="020E0502030303020204" pitchFamily="34" charset="0"/>
                <a:ea typeface="ＭＳ Ｐゴシック" pitchFamily="-84" charset="-128"/>
                <a:cs typeface="Georgia"/>
              </a:rPr>
              <a:t>workforce development</a:t>
            </a:r>
            <a:r>
              <a:rPr lang="en-US" altLang="en-US" sz="2500" dirty="0">
                <a:solidFill>
                  <a:schemeClr val="tx2"/>
                </a:solidFill>
                <a:latin typeface="Candara" panose="020E0502030303020204" pitchFamily="34" charset="0"/>
                <a:ea typeface="ＭＳ Ｐゴシック" pitchFamily="-84" charset="-128"/>
                <a:cs typeface="Georgia"/>
              </a:rPr>
              <a:t>; and more </a:t>
            </a:r>
            <a:r>
              <a:rPr lang="en-US" altLang="en-US" sz="1800" b="1" dirty="0">
                <a:solidFill>
                  <a:schemeClr val="tx2"/>
                </a:solidFill>
                <a:latin typeface="Candara" panose="020E0502030303020204" pitchFamily="34" charset="0"/>
                <a:ea typeface="ＭＳ Ｐゴシック" pitchFamily="-84" charset="-128"/>
                <a:cs typeface="Consolas" pitchFamily="49" charset="0"/>
              </a:rPr>
              <a:t>(AAC&amp;U, 2013). </a:t>
            </a:r>
            <a:endParaRPr lang="en-US" altLang="en-US" sz="1800" dirty="0">
              <a:solidFill>
                <a:schemeClr val="tx2"/>
              </a:solidFill>
              <a:latin typeface="Candara" panose="020E0502030303020204" pitchFamily="34" charset="0"/>
              <a:ea typeface="ＭＳ Ｐゴシック" pitchFamily="-84" charset="-128"/>
              <a:cs typeface="Consolas" pitchFamily="49" charset="0"/>
            </a:endParaRPr>
          </a:p>
        </p:txBody>
      </p:sp>
      <p:sp>
        <p:nvSpPr>
          <p:cNvPr id="8" name="Rectangle 7"/>
          <p:cNvSpPr/>
          <p:nvPr/>
        </p:nvSpPr>
        <p:spPr>
          <a:xfrm>
            <a:off x="0" y="17603"/>
            <a:ext cx="12192000" cy="1198011"/>
          </a:xfrm>
          <a:prstGeom prst="rect">
            <a:avLst/>
          </a:prstGeom>
          <a:solidFill>
            <a:schemeClr val="tx2"/>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latin typeface="Candara" panose="020E0502030303020204" pitchFamily="34" charset="0"/>
                <a:cs typeface="Aharoni" panose="02010803020104030203" pitchFamily="2" charset="-79"/>
              </a:rPr>
              <a:t>Developing a Common </a:t>
            </a:r>
            <a:r>
              <a:rPr lang="en-US" sz="4000" b="1" dirty="0" smtClean="0">
                <a:latin typeface="Candara" panose="020E0502030303020204" pitchFamily="34" charset="0"/>
                <a:cs typeface="Aharoni" panose="02010803020104030203" pitchFamily="2" charset="-79"/>
              </a:rPr>
              <a:t>Vocabulary: </a:t>
            </a:r>
            <a:endParaRPr lang="en-US" sz="4000" b="1" dirty="0">
              <a:latin typeface="Candara" panose="020E0502030303020204" pitchFamily="34" charset="0"/>
              <a:cs typeface="Aharoni" panose="02010803020104030203" pitchFamily="2" charset="-79"/>
            </a:endParaRPr>
          </a:p>
          <a:p>
            <a:pPr algn="ctr"/>
            <a:r>
              <a:rPr lang="en-US" sz="4000" b="1" dirty="0">
                <a:latin typeface="Candara" panose="020E0502030303020204" pitchFamily="34" charset="0"/>
                <a:cs typeface="Aharoni" panose="02010803020104030203" pitchFamily="2" charset="-79"/>
              </a:rPr>
              <a:t>Key Terms and Definitions Cont’d</a:t>
            </a:r>
          </a:p>
        </p:txBody>
      </p:sp>
    </p:spTree>
    <p:extLst>
      <p:ext uri="{BB962C8B-B14F-4D97-AF65-F5344CB8AC3E}">
        <p14:creationId xmlns:p14="http://schemas.microsoft.com/office/powerpoint/2010/main" val="2784969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05507">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550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05507">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550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05507">
                                            <p:txEl>
                                              <p:pRg st="2" end="2"/>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550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05507">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3" name="Rectangle 3"/>
          <p:cNvSpPr>
            <a:spLocks noGrp="1" noChangeArrowheads="1"/>
          </p:cNvSpPr>
          <p:nvPr>
            <p:ph idx="4294967295"/>
          </p:nvPr>
        </p:nvSpPr>
        <p:spPr>
          <a:xfrm>
            <a:off x="0" y="1043492"/>
            <a:ext cx="12192000" cy="5814508"/>
          </a:xfrm>
        </p:spPr>
        <p:txBody>
          <a:bodyPr>
            <a:noAutofit/>
          </a:bodyPr>
          <a:lstStyle/>
          <a:p>
            <a:pPr marL="0" indent="0">
              <a:spcBef>
                <a:spcPts val="0"/>
              </a:spcBef>
              <a:buNone/>
            </a:pPr>
            <a:r>
              <a:rPr lang="en-US" b="1" dirty="0">
                <a:solidFill>
                  <a:schemeClr val="tx2"/>
                </a:solidFill>
                <a:latin typeface="Candara" panose="020E0502030303020204" pitchFamily="34" charset="0"/>
                <a:ea typeface="Times" charset="0"/>
                <a:cs typeface="Times" charset="0"/>
              </a:rPr>
              <a:t>“Inclusive Excellence (IE) is the recognition that a Higher Education Institution’s success and vitality is dependent on how well it values, engages and includes the rich diversity of students, staff, faculty, administrators, and alumni constituents. More than a short-term project or single office initiative, this comprehensive approach requires a fundamental transformation of the institution by embedding and practicing IE in every effort, aspect, and level of a university (unit, department, &amp; class). The goal is to make IE a habit that is implemented and practiced consistently throughout an institution.” </a:t>
            </a:r>
            <a:r>
              <a:rPr lang="en-US" b="1" dirty="0">
                <a:solidFill>
                  <a:srgbClr val="FF0000"/>
                </a:solidFill>
                <a:latin typeface="Candara" panose="020E0502030303020204" pitchFamily="34" charset="0"/>
                <a:ea typeface="Times" charset="0"/>
                <a:cs typeface="Times" charset="0"/>
              </a:rPr>
              <a:t> </a:t>
            </a:r>
            <a:endParaRPr lang="en-US" b="1" dirty="0">
              <a:solidFill>
                <a:srgbClr val="FF0000"/>
              </a:solidFill>
              <a:latin typeface="Candara" panose="020E0502030303020204" pitchFamily="34" charset="0"/>
            </a:endParaRPr>
          </a:p>
          <a:p>
            <a:pPr marL="0" indent="0">
              <a:lnSpc>
                <a:spcPct val="100000"/>
              </a:lnSpc>
              <a:spcBef>
                <a:spcPts val="0"/>
              </a:spcBef>
              <a:buNone/>
            </a:pPr>
            <a:r>
              <a:rPr lang="en-US" dirty="0">
                <a:solidFill>
                  <a:srgbClr val="FF0000"/>
                </a:solidFill>
                <a:latin typeface="Times" charset="0"/>
                <a:ea typeface="Times" charset="0"/>
                <a:cs typeface="Times" charset="0"/>
              </a:rPr>
              <a:t>				</a:t>
            </a:r>
            <a:r>
              <a:rPr lang="en-US" sz="2400" b="1" dirty="0">
                <a:solidFill>
                  <a:srgbClr val="C00000"/>
                </a:solidFill>
                <a:latin typeface="Candara" panose="020E0502030303020204" pitchFamily="34" charset="0"/>
                <a:ea typeface="Times" charset="0"/>
                <a:cs typeface="Times" charset="0"/>
              </a:rPr>
              <a:t>Center for Multicultural Excellence &amp; Strategic Plan for Inclusive Excellence, 													University of Denver  </a:t>
            </a:r>
          </a:p>
          <a:p>
            <a:pPr marL="0" indent="0" algn="r">
              <a:lnSpc>
                <a:spcPct val="100000"/>
              </a:lnSpc>
              <a:spcBef>
                <a:spcPts val="0"/>
              </a:spcBef>
              <a:buNone/>
            </a:pPr>
            <a:r>
              <a:rPr lang="en-US" dirty="0">
                <a:latin typeface="Times" charset="0"/>
                <a:ea typeface="Times" charset="0"/>
                <a:cs typeface="Times" charset="0"/>
              </a:rPr>
              <a:t>						</a:t>
            </a:r>
            <a:endParaRPr lang="en-US" b="1" i="1" dirty="0">
              <a:latin typeface="Times" charset="0"/>
              <a:ea typeface="Times" charset="0"/>
              <a:cs typeface="Times" charset="0"/>
            </a:endParaRPr>
          </a:p>
        </p:txBody>
      </p:sp>
      <p:sp>
        <p:nvSpPr>
          <p:cNvPr id="8" name="Rectangle 7"/>
          <p:cNvSpPr/>
          <p:nvPr/>
        </p:nvSpPr>
        <p:spPr>
          <a:xfrm>
            <a:off x="0" y="0"/>
            <a:ext cx="12192000" cy="914400"/>
          </a:xfrm>
          <a:prstGeom prst="rect">
            <a:avLst/>
          </a:prstGeom>
          <a:solidFill>
            <a:schemeClr val="tx2"/>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a:latin typeface="Candara" panose="020E0502030303020204" pitchFamily="34" charset="0"/>
                <a:cs typeface="Aharoni" panose="02010803020104030203" pitchFamily="2" charset="-79"/>
              </a:rPr>
              <a:t>Making Excellence Inclusive?</a:t>
            </a:r>
          </a:p>
        </p:txBody>
      </p:sp>
    </p:spTree>
    <p:extLst>
      <p:ext uri="{BB962C8B-B14F-4D97-AF65-F5344CB8AC3E}">
        <p14:creationId xmlns:p14="http://schemas.microsoft.com/office/powerpoint/2010/main" val="3756024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7" name="Rectangle 3"/>
          <p:cNvSpPr>
            <a:spLocks noGrp="1" noChangeArrowheads="1"/>
          </p:cNvSpPr>
          <p:nvPr>
            <p:ph idx="1"/>
          </p:nvPr>
        </p:nvSpPr>
        <p:spPr>
          <a:xfrm>
            <a:off x="108488" y="1128972"/>
            <a:ext cx="12083512" cy="5603298"/>
          </a:xfrm>
        </p:spPr>
        <p:txBody>
          <a:bodyPr>
            <a:normAutofit/>
          </a:bodyPr>
          <a:lstStyle/>
          <a:p>
            <a:pPr>
              <a:spcBef>
                <a:spcPts val="0"/>
              </a:spcBef>
              <a:spcAft>
                <a:spcPts val="1200"/>
              </a:spcAft>
              <a:buClr>
                <a:schemeClr val="tx2"/>
              </a:buClr>
              <a:buFont typeface="Wingdings" pitchFamily="-84" charset="2"/>
              <a:buChar char="Ø"/>
            </a:pPr>
            <a:r>
              <a:rPr lang="en-US" altLang="en-US" sz="2800" b="1" dirty="0" smtClean="0">
                <a:solidFill>
                  <a:schemeClr val="tx2"/>
                </a:solidFill>
                <a:latin typeface="Candara" panose="020E0502030303020204" pitchFamily="34" charset="0"/>
                <a:ea typeface="ＭＳ Ｐゴシック" pitchFamily="-84" charset="-128"/>
                <a:cs typeface="Georgia"/>
              </a:rPr>
              <a:t>Demographic</a:t>
            </a:r>
            <a:r>
              <a:rPr lang="en-US" altLang="en-US" sz="2800" dirty="0" smtClean="0">
                <a:solidFill>
                  <a:schemeClr val="tx2"/>
                </a:solidFill>
                <a:latin typeface="Candara" panose="020E0502030303020204" pitchFamily="34" charset="0"/>
                <a:ea typeface="ＭＳ Ｐゴシック" pitchFamily="-84" charset="-128"/>
                <a:cs typeface="Georgia"/>
              </a:rPr>
              <a:t> </a:t>
            </a:r>
            <a:r>
              <a:rPr lang="en-US" altLang="en-US" sz="2800" b="1" dirty="0" smtClean="0">
                <a:solidFill>
                  <a:srgbClr val="002060"/>
                </a:solidFill>
                <a:latin typeface="Candara" panose="020E0502030303020204" pitchFamily="34" charset="0"/>
                <a:ea typeface="ＭＳ Ｐゴシック" pitchFamily="-84" charset="-128"/>
                <a:cs typeface="Georgia"/>
              </a:rPr>
              <a:t>shifts</a:t>
            </a:r>
            <a:r>
              <a:rPr lang="en-US" altLang="en-US" sz="2800" dirty="0" smtClean="0">
                <a:latin typeface="Candara" panose="020E0502030303020204" pitchFamily="34" charset="0"/>
                <a:ea typeface="ＭＳ Ｐゴシック" pitchFamily="-84" charset="-128"/>
                <a:cs typeface="Georgia"/>
              </a:rPr>
              <a:t> in our campus populations require engagement with cross-cultural understanding.</a:t>
            </a:r>
          </a:p>
          <a:p>
            <a:pPr>
              <a:spcBef>
                <a:spcPts val="0"/>
              </a:spcBef>
              <a:spcAft>
                <a:spcPts val="1200"/>
              </a:spcAft>
              <a:buClr>
                <a:schemeClr val="tx2"/>
              </a:buClr>
              <a:buFont typeface="Wingdings" pitchFamily="-84" charset="2"/>
              <a:buChar char="Ø"/>
            </a:pPr>
            <a:r>
              <a:rPr lang="en-US" altLang="en-US" sz="2800" b="1" dirty="0" smtClean="0">
                <a:solidFill>
                  <a:schemeClr val="tx2"/>
                </a:solidFill>
                <a:latin typeface="Candara" panose="020E0502030303020204" pitchFamily="34" charset="0"/>
                <a:ea typeface="ＭＳ Ｐゴシック" pitchFamily="-84" charset="-128"/>
                <a:cs typeface="Georgia"/>
              </a:rPr>
              <a:t>Internationalization</a:t>
            </a:r>
            <a:r>
              <a:rPr lang="en-US" altLang="en-US" sz="2800" dirty="0" smtClean="0">
                <a:latin typeface="Candara" panose="020E0502030303020204" pitchFamily="34" charset="0"/>
                <a:ea typeface="ＭＳ Ｐゴシック" pitchFamily="-84" charset="-128"/>
                <a:cs typeface="Georgia"/>
              </a:rPr>
              <a:t> and the complexity of world issues requires “knowledge, skills, and attitudes that transcend conventional intellectual paradigms that accentuate one lens over another” </a:t>
            </a:r>
            <a:r>
              <a:rPr lang="en-US" altLang="en-US" sz="1800" dirty="0" smtClean="0">
                <a:latin typeface="Candara" panose="020E0502030303020204" pitchFamily="34" charset="0"/>
                <a:ea typeface="ＭＳ Ｐゴシック" pitchFamily="-84" charset="-128"/>
                <a:cs typeface="Georgia"/>
              </a:rPr>
              <a:t>(ACE, 2007).</a:t>
            </a:r>
          </a:p>
          <a:p>
            <a:pPr>
              <a:spcBef>
                <a:spcPts val="0"/>
              </a:spcBef>
              <a:spcAft>
                <a:spcPts val="1200"/>
              </a:spcAft>
              <a:buClr>
                <a:schemeClr val="tx2"/>
              </a:buClr>
              <a:buFont typeface="Wingdings" pitchFamily="-84" charset="2"/>
              <a:buChar char="Ø"/>
            </a:pPr>
            <a:r>
              <a:rPr lang="en-US" altLang="en-US" sz="2800" dirty="0">
                <a:latin typeface="Candara" panose="020E0502030303020204" pitchFamily="34" charset="0"/>
                <a:ea typeface="ＭＳ Ｐゴシック" pitchFamily="-84" charset="-128"/>
                <a:cs typeface="Georgia"/>
              </a:rPr>
              <a:t>Shifting</a:t>
            </a:r>
            <a:r>
              <a:rPr lang="en-US" altLang="en-US" sz="2800" b="1" dirty="0">
                <a:latin typeface="Candara" panose="020E0502030303020204" pitchFamily="34" charset="0"/>
                <a:ea typeface="ＭＳ Ｐゴシック" pitchFamily="-84" charset="-128"/>
                <a:cs typeface="Georgia"/>
              </a:rPr>
              <a:t> </a:t>
            </a:r>
            <a:r>
              <a:rPr lang="en-US" altLang="en-US" sz="2800" b="1" dirty="0">
                <a:solidFill>
                  <a:schemeClr val="tx2"/>
                </a:solidFill>
                <a:latin typeface="Candara" panose="020E0502030303020204" pitchFamily="34" charset="0"/>
                <a:ea typeface="ＭＳ Ｐゴシック" pitchFamily="-84" charset="-128"/>
                <a:cs typeface="Georgia"/>
              </a:rPr>
              <a:t>social policies and </a:t>
            </a:r>
            <a:r>
              <a:rPr lang="en-US" altLang="en-US" sz="2800" b="1" dirty="0" smtClean="0">
                <a:solidFill>
                  <a:schemeClr val="tx2"/>
                </a:solidFill>
                <a:latin typeface="Candara" panose="020E0502030303020204" pitchFamily="34" charset="0"/>
                <a:ea typeface="ＭＳ Ｐゴシック" pitchFamily="-84" charset="-128"/>
                <a:cs typeface="Georgia"/>
              </a:rPr>
              <a:t>laws.</a:t>
            </a:r>
            <a:endParaRPr lang="en-US" altLang="en-US" sz="2800" b="1" dirty="0">
              <a:solidFill>
                <a:schemeClr val="tx2"/>
              </a:solidFill>
              <a:latin typeface="Candara" panose="020E0502030303020204" pitchFamily="34" charset="0"/>
              <a:ea typeface="ＭＳ Ｐゴシック" pitchFamily="-84" charset="-128"/>
              <a:cs typeface="Georgia"/>
            </a:endParaRPr>
          </a:p>
          <a:p>
            <a:pPr>
              <a:spcBef>
                <a:spcPts val="0"/>
              </a:spcBef>
              <a:spcAft>
                <a:spcPts val="1200"/>
              </a:spcAft>
              <a:buClr>
                <a:schemeClr val="tx2"/>
              </a:buClr>
              <a:buFont typeface="Wingdings" pitchFamily="-84" charset="2"/>
              <a:buChar char="Ø"/>
            </a:pPr>
            <a:r>
              <a:rPr lang="en-US" altLang="en-US" sz="2800" dirty="0">
                <a:latin typeface="Candara" panose="020E0502030303020204" pitchFamily="34" charset="0"/>
                <a:ea typeface="ＭＳ Ｐゴシック" pitchFamily="-84" charset="-128"/>
                <a:cs typeface="Georgia"/>
              </a:rPr>
              <a:t>Persistent </a:t>
            </a:r>
            <a:r>
              <a:rPr lang="en-US" altLang="en-US" sz="2800" b="1" dirty="0">
                <a:solidFill>
                  <a:schemeClr val="tx2"/>
                </a:solidFill>
                <a:latin typeface="Candara" panose="020E0502030303020204" pitchFamily="34" charset="0"/>
                <a:ea typeface="ＭＳ Ｐゴシック" pitchFamily="-84" charset="-128"/>
                <a:cs typeface="Georgia"/>
              </a:rPr>
              <a:t>social</a:t>
            </a:r>
            <a:r>
              <a:rPr lang="en-US" altLang="en-US" sz="2800" dirty="0">
                <a:solidFill>
                  <a:schemeClr val="accent1"/>
                </a:solidFill>
                <a:latin typeface="Candara" panose="020E0502030303020204" pitchFamily="34" charset="0"/>
                <a:ea typeface="ＭＳ Ｐゴシック" pitchFamily="-84" charset="-128"/>
                <a:cs typeface="Georgia"/>
              </a:rPr>
              <a:t> </a:t>
            </a:r>
            <a:r>
              <a:rPr lang="en-US" altLang="en-US" sz="2800" dirty="0">
                <a:latin typeface="Candara" panose="020E0502030303020204" pitchFamily="34" charset="0"/>
                <a:ea typeface="ＭＳ Ｐゴシック" pitchFamily="-84" charset="-128"/>
                <a:cs typeface="Georgia"/>
              </a:rPr>
              <a:t>and educational </a:t>
            </a:r>
            <a:r>
              <a:rPr lang="en-US" altLang="en-US" sz="2800" b="1" dirty="0" smtClean="0">
                <a:solidFill>
                  <a:schemeClr val="tx2"/>
                </a:solidFill>
                <a:latin typeface="Candara" panose="020E0502030303020204" pitchFamily="34" charset="0"/>
                <a:ea typeface="ＭＳ Ｐゴシック" pitchFamily="-84" charset="-128"/>
                <a:cs typeface="Georgia"/>
              </a:rPr>
              <a:t>inequities</a:t>
            </a:r>
            <a:r>
              <a:rPr lang="en-US" altLang="en-US" sz="2800" b="1" dirty="0">
                <a:solidFill>
                  <a:schemeClr val="tx2"/>
                </a:solidFill>
                <a:latin typeface="Candara" panose="020E0502030303020204" pitchFamily="34" charset="0"/>
                <a:ea typeface="ＭＳ Ｐゴシック" pitchFamily="-84" charset="-128"/>
                <a:cs typeface="Georgia"/>
              </a:rPr>
              <a:t>.</a:t>
            </a:r>
          </a:p>
          <a:p>
            <a:pPr>
              <a:spcBef>
                <a:spcPts val="0"/>
              </a:spcBef>
              <a:buClr>
                <a:schemeClr val="tx2"/>
              </a:buClr>
              <a:buFont typeface="Wingdings" pitchFamily="-84" charset="2"/>
              <a:buChar char="Ø"/>
            </a:pPr>
            <a:r>
              <a:rPr lang="en-US" altLang="en-US" sz="2800" b="1" dirty="0">
                <a:solidFill>
                  <a:srgbClr val="002060"/>
                </a:solidFill>
                <a:latin typeface="Candara" panose="020E0502030303020204" pitchFamily="34" charset="0"/>
                <a:ea typeface="ＭＳ Ｐゴシック" pitchFamily="-84" charset="-128"/>
                <a:cs typeface="Georgia"/>
              </a:rPr>
              <a:t>I</a:t>
            </a:r>
            <a:r>
              <a:rPr lang="en-US" altLang="en-US" sz="2800" b="1" dirty="0" smtClean="0">
                <a:solidFill>
                  <a:srgbClr val="002060"/>
                </a:solidFill>
                <a:latin typeface="Candara" panose="020E0502030303020204" pitchFamily="34" charset="0"/>
                <a:ea typeface="ＭＳ Ｐゴシック" pitchFamily="-84" charset="-128"/>
                <a:cs typeface="Georgia"/>
              </a:rPr>
              <a:t>ncreased access </a:t>
            </a:r>
            <a:r>
              <a:rPr lang="en-US" altLang="en-US" sz="2800" dirty="0" smtClean="0">
                <a:latin typeface="Candara" panose="020E0502030303020204" pitchFamily="34" charset="0"/>
                <a:ea typeface="ＭＳ Ｐゴシック" pitchFamily="-84" charset="-128"/>
                <a:cs typeface="Georgia"/>
              </a:rPr>
              <a:t>to higher education has not </a:t>
            </a:r>
          </a:p>
          <a:p>
            <a:pPr marL="0" indent="0">
              <a:spcBef>
                <a:spcPts val="0"/>
              </a:spcBef>
              <a:buClr>
                <a:schemeClr val="tx2"/>
              </a:buClr>
              <a:buNone/>
            </a:pPr>
            <a:r>
              <a:rPr lang="en-US" altLang="en-US" sz="2800" dirty="0" smtClean="0">
                <a:latin typeface="Candara" panose="020E0502030303020204" pitchFamily="34" charset="0"/>
                <a:ea typeface="ＭＳ Ｐゴシック" pitchFamily="-84" charset="-128"/>
                <a:cs typeface="Georgia"/>
              </a:rPr>
              <a:t>    produced equitable results. </a:t>
            </a:r>
          </a:p>
          <a:p>
            <a:pPr marL="0" indent="0">
              <a:spcBef>
                <a:spcPts val="0"/>
              </a:spcBef>
              <a:buClr>
                <a:schemeClr val="tx2"/>
              </a:buClr>
              <a:buNone/>
            </a:pPr>
            <a:endParaRPr lang="en-US" altLang="en-US" sz="1400" dirty="0" smtClean="0">
              <a:latin typeface="Candara" panose="020E0502030303020204" pitchFamily="34" charset="0"/>
              <a:ea typeface="ＭＳ Ｐゴシック" pitchFamily="-84" charset="-128"/>
              <a:cs typeface="Georgia"/>
            </a:endParaRPr>
          </a:p>
          <a:p>
            <a:pPr>
              <a:spcBef>
                <a:spcPts val="0"/>
              </a:spcBef>
              <a:buClr>
                <a:schemeClr val="tx2"/>
              </a:buClr>
              <a:buFont typeface="Wingdings" panose="05000000000000000000" pitchFamily="2" charset="2"/>
              <a:buChar char="Ø"/>
            </a:pPr>
            <a:r>
              <a:rPr lang="en-US" altLang="en-US" sz="2800" dirty="0" smtClean="0">
                <a:latin typeface="Candara" panose="020E0502030303020204" pitchFamily="34" charset="0"/>
                <a:ea typeface="ＭＳ Ｐゴシック" pitchFamily="-84" charset="-128"/>
                <a:cs typeface="Georgia"/>
              </a:rPr>
              <a:t>Equity is a good barometer for </a:t>
            </a:r>
            <a:r>
              <a:rPr lang="en-US" altLang="en-US" sz="2800" b="1" dirty="0" smtClean="0">
                <a:solidFill>
                  <a:srgbClr val="002060"/>
                </a:solidFill>
                <a:latin typeface="Candara" panose="020E0502030303020204" pitchFamily="34" charset="0"/>
                <a:ea typeface="ＭＳ Ｐゴシック" pitchFamily="-84" charset="-128"/>
                <a:cs typeface="Georgia"/>
              </a:rPr>
              <a:t>inclusion</a:t>
            </a:r>
            <a:r>
              <a:rPr lang="en-US" altLang="en-US" sz="2800" dirty="0" smtClean="0">
                <a:latin typeface="Candara" panose="020E0502030303020204" pitchFamily="34" charset="0"/>
                <a:ea typeface="ＭＳ Ｐゴシック" pitchFamily="-84" charset="-128"/>
                <a:cs typeface="Georgia"/>
              </a:rPr>
              <a:t> and </a:t>
            </a:r>
            <a:r>
              <a:rPr lang="en-US" altLang="en-US" sz="2800" b="1" dirty="0" smtClean="0">
                <a:solidFill>
                  <a:srgbClr val="002060"/>
                </a:solidFill>
                <a:latin typeface="Candara" panose="020E0502030303020204" pitchFamily="34" charset="0"/>
                <a:ea typeface="ＭＳ Ｐゴシック" pitchFamily="-84" charset="-128"/>
                <a:cs typeface="Georgia"/>
              </a:rPr>
              <a:t>quality</a:t>
            </a:r>
            <a:r>
              <a:rPr lang="en-US" altLang="en-US" sz="2800" dirty="0" smtClean="0">
                <a:latin typeface="Candara" panose="020E0502030303020204" pitchFamily="34" charset="0"/>
                <a:ea typeface="ＭＳ Ｐゴシック" pitchFamily="-84" charset="-128"/>
                <a:cs typeface="Georgia"/>
              </a:rPr>
              <a:t>.</a:t>
            </a:r>
          </a:p>
        </p:txBody>
      </p:sp>
      <p:pic>
        <p:nvPicPr>
          <p:cNvPr id="5124" name="Picture 3" descr="diversity02_transparen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3745951"/>
            <a:ext cx="3810000" cy="288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4"/>
          <p:cNvSpPr>
            <a:spLocks noChangeArrowheads="1"/>
          </p:cNvSpPr>
          <p:nvPr/>
        </p:nvSpPr>
        <p:spPr bwMode="auto">
          <a:xfrm>
            <a:off x="8500091" y="6629400"/>
            <a:ext cx="354652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84" charset="0"/>
              </a:defRPr>
            </a:lvl1pPr>
            <a:lvl2pPr marL="742950" indent="-285750">
              <a:spcBef>
                <a:spcPct val="20000"/>
              </a:spcBef>
              <a:buFont typeface="Arial" charset="0"/>
              <a:buChar char="–"/>
              <a:defRPr sz="2800">
                <a:solidFill>
                  <a:schemeClr val="tx1"/>
                </a:solidFill>
                <a:latin typeface="Calibri" pitchFamily="-84" charset="0"/>
              </a:defRPr>
            </a:lvl2pPr>
            <a:lvl3pPr marL="1143000" indent="-228600">
              <a:spcBef>
                <a:spcPct val="20000"/>
              </a:spcBef>
              <a:buFont typeface="Arial" charset="0"/>
              <a:buChar char="•"/>
              <a:defRPr sz="2400">
                <a:solidFill>
                  <a:schemeClr val="tx1"/>
                </a:solidFill>
                <a:latin typeface="Calibri" pitchFamily="-84" charset="0"/>
              </a:defRPr>
            </a:lvl3pPr>
            <a:lvl4pPr marL="1600200" indent="-228600">
              <a:spcBef>
                <a:spcPct val="20000"/>
              </a:spcBef>
              <a:buFont typeface="Arial" charset="0"/>
              <a:buChar char="–"/>
              <a:defRPr sz="2000">
                <a:solidFill>
                  <a:schemeClr val="tx1"/>
                </a:solidFill>
                <a:latin typeface="Calibri" pitchFamily="-84" charset="0"/>
              </a:defRPr>
            </a:lvl4pPr>
            <a:lvl5pPr marL="2057400" indent="-22860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900" dirty="0">
                <a:solidFill>
                  <a:schemeClr val="tx2"/>
                </a:solidFill>
                <a:latin typeface="Corbel" pitchFamily="34" charset="0"/>
              </a:rPr>
              <a:t>http://www.philosophy.rutgers.edu/images/diversity02_transparent.gif</a:t>
            </a:r>
          </a:p>
        </p:txBody>
      </p:sp>
      <p:sp>
        <p:nvSpPr>
          <p:cNvPr id="8" name="Rectangle 7"/>
          <p:cNvSpPr/>
          <p:nvPr/>
        </p:nvSpPr>
        <p:spPr>
          <a:xfrm>
            <a:off x="0" y="-16491"/>
            <a:ext cx="12192000" cy="914400"/>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smtClean="0">
                <a:latin typeface="Candara" panose="020E0502030303020204" pitchFamily="34" charset="0"/>
                <a:cs typeface="Aharoni" panose="02010803020104030203" pitchFamily="2" charset="-79"/>
              </a:rPr>
              <a:t>Why Promote Inclusive Excellence?</a:t>
            </a:r>
            <a:endParaRPr lang="en-US" sz="4800" b="1" dirty="0">
              <a:latin typeface="Candara" panose="020E0502030303020204" pitchFamily="34" charset="0"/>
              <a:cs typeface="Aharoni" panose="02010803020104030203" pitchFamily="2" charset="-79"/>
            </a:endParaRPr>
          </a:p>
        </p:txBody>
      </p:sp>
    </p:spTree>
    <p:extLst>
      <p:ext uri="{BB962C8B-B14F-4D97-AF65-F5344CB8AC3E}">
        <p14:creationId xmlns:p14="http://schemas.microsoft.com/office/powerpoint/2010/main" val="226759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05507">
                                            <p:txEl>
                                              <p:pRg st="0" end="0"/>
                                            </p:txEl>
                                          </p:spTgt>
                                        </p:tgtEl>
                                        <p:attrNameLst>
                                          <p:attrName>ppt_c</p:attrName>
                                        </p:attrNameLst>
                                      </p:cBhvr>
                                      <p:to>
                                        <a:schemeClr val="accent1"/>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550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05507">
                                            <p:txEl>
                                              <p:pRg st="1" end="1"/>
                                            </p:txEl>
                                          </p:spTgt>
                                        </p:tgtEl>
                                        <p:attrNameLst>
                                          <p:attrName>ppt_c</p:attrName>
                                        </p:attrNameLst>
                                      </p:cBhvr>
                                      <p:to>
                                        <a:schemeClr val="accent1"/>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550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05507">
                                            <p:txEl>
                                              <p:pRg st="2" end="2"/>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550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05507">
                                            <p:txEl>
                                              <p:pRg st="3" end="3"/>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550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05507">
                                            <p:txEl>
                                              <p:pRg st="4" end="4"/>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550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05507">
                                            <p:txEl>
                                              <p:pRg st="5" end="5"/>
                                            </p:txEl>
                                          </p:spTgt>
                                        </p:tgtEl>
                                        <p:attrNameLst>
                                          <p:attrName>ppt_c</p:attrName>
                                        </p:attrNameLst>
                                      </p:cBhvr>
                                      <p:to>
                                        <a:schemeClr val="accent1"/>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5507">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405507">
                                            <p:txEl>
                                              <p:pRg st="7" end="7"/>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4189</TotalTime>
  <Words>2321</Words>
  <Application>Microsoft Office PowerPoint</Application>
  <PresentationFormat>Widescreen</PresentationFormat>
  <Paragraphs>196</Paragraphs>
  <Slides>23</Slides>
  <Notes>18</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23</vt:i4>
      </vt:variant>
    </vt:vector>
  </HeadingPairs>
  <TitlesOfParts>
    <vt:vector size="41" baseType="lpstr">
      <vt:lpstr>ＭＳ Ｐゴシック</vt:lpstr>
      <vt:lpstr>Aharoni</vt:lpstr>
      <vt:lpstr>Arial</vt:lpstr>
      <vt:lpstr>Arial Black</vt:lpstr>
      <vt:lpstr>Arial Narrow</vt:lpstr>
      <vt:lpstr>Batang</vt:lpstr>
      <vt:lpstr>Calibri</vt:lpstr>
      <vt:lpstr>Cambria</vt:lpstr>
      <vt:lpstr>Candara</vt:lpstr>
      <vt:lpstr>Consolas</vt:lpstr>
      <vt:lpstr>Corbel</vt:lpstr>
      <vt:lpstr>Georgia</vt:lpstr>
      <vt:lpstr>Tahoma</vt:lpstr>
      <vt:lpstr>Times</vt:lpstr>
      <vt:lpstr>Times New Roman</vt:lpstr>
      <vt:lpstr>Verdana</vt:lpstr>
      <vt:lpstr>Wingdings</vt:lpstr>
      <vt:lpstr>Office Theme</vt:lpstr>
      <vt:lpstr> A Primer on Inclusive Excellence</vt:lpstr>
      <vt:lpstr>PowerPoint Presentation</vt:lpstr>
      <vt:lpstr>Social Identity Pie Charts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Institutional Commitment to Recruit and Retain Faculty of Color</dc:title>
  <dc:creator>Fleming, Shani</dc:creator>
  <cp:lastModifiedBy>Rachel Griffin</cp:lastModifiedBy>
  <cp:revision>229</cp:revision>
  <cp:lastPrinted>2017-07-11T17:13:02Z</cp:lastPrinted>
  <dcterms:created xsi:type="dcterms:W3CDTF">2016-11-13T15:17:42Z</dcterms:created>
  <dcterms:modified xsi:type="dcterms:W3CDTF">2017-07-12T13:49:10Z</dcterms:modified>
</cp:coreProperties>
</file>