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2" r:id="rId5"/>
    <p:sldId id="264" r:id="rId6"/>
    <p:sldId id="267" r:id="rId7"/>
    <p:sldId id="265" r:id="rId8"/>
    <p:sldId id="269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P. Buss" initials="SPB" lastIdx="7" clrIdx="0">
    <p:extLst>
      <p:ext uri="{19B8F6BF-5375-455C-9EA6-DF929625EA0E}">
        <p15:presenceInfo xmlns:p15="http://schemas.microsoft.com/office/powerpoint/2012/main" userId="S-1-5-21-1660639002-748030285-1050887974-49328" providerId="AD"/>
      </p:ext>
    </p:extLst>
  </p:cmAuthor>
  <p:cmAuthor id="2" name="Matthew  J. Gallagher" initials="MJG" lastIdx="2" clrIdx="1">
    <p:extLst>
      <p:ext uri="{19B8F6BF-5375-455C-9EA6-DF929625EA0E}">
        <p15:presenceInfo xmlns:p15="http://schemas.microsoft.com/office/powerpoint/2012/main" userId="S-1-5-21-1660639002-748030285-1050887974-324768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3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17" autoAdjust="0"/>
    <p:restoredTop sz="87711" autoAdjust="0"/>
  </p:normalViewPr>
  <p:slideViewPr>
    <p:cSldViewPr>
      <p:cViewPr varScale="1">
        <p:scale>
          <a:sx n="101" d="100"/>
          <a:sy n="101" d="100"/>
        </p:scale>
        <p:origin x="15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6D8E4-D86B-4C8B-A966-20A216EB993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6F50F-ACB3-4093-AF86-8A66F5A1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4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customizations include: indexing OCLC numbers, customizing labels &amp; adding</a:t>
            </a:r>
            <a:r>
              <a:rPr lang="en-US" baseline="0" dirty="0" smtClean="0"/>
              <a:t> barcodes to the full record &gt; item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6F50F-ACB3-4093-AF86-8A66F5A105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8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CD2FD-2F24-8248-9A16-3A49A930C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2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A05D7-7F77-964C-B66C-B9367BC09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9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D45AA-C855-5940-B063-2AFC43D3E7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7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198CE-7B16-CD41-9F3F-64F9C52BA1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7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63E3F-65CA-F745-BCFA-5B1918E8FB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0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9E6AD-D0B3-9048-9784-DA5D9FFD4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2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13433-548F-5A42-8720-E2772B71C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2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5CB47-F9A7-0B49-A2A1-D8BCF5C13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2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09603-D1AC-C94C-8639-95AC868B6D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7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5350"/>
            <a:ext cx="3008313" cy="9417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5351"/>
            <a:ext cx="5111750" cy="4743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38017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12A24-12ED-0640-AE28-C47A58D71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7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B5E89-D478-1045-B87E-BFC225B628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3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Pag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EB91D0-7D8A-FF46-8094-37FBF3AE4F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4313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43138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43138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43138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43138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43138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43138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43138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43138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43138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43138"/>
        </a:buClr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43138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43138"/>
        </a:buClr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43138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3138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3138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3138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3138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700" y="2743200"/>
            <a:ext cx="7086600" cy="1143000"/>
          </a:xfrm>
        </p:spPr>
        <p:txBody>
          <a:bodyPr/>
          <a:lstStyle/>
          <a:p>
            <a:pPr algn="ctr"/>
            <a:r>
              <a:rPr lang="en-US" sz="4400" dirty="0" smtClean="0"/>
              <a:t>Moving From Primo to Primo VE 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sz="2400" dirty="0" smtClean="0"/>
              <a:t>The Migration Process &amp; Key Takeaways </a:t>
            </a:r>
          </a:p>
          <a:p>
            <a:endParaRPr lang="en-US" sz="2400" dirty="0"/>
          </a:p>
          <a:p>
            <a:endParaRPr lang="en-US" sz="1600" dirty="0" smtClean="0"/>
          </a:p>
          <a:p>
            <a:r>
              <a:rPr lang="en-US" sz="1600" dirty="0" smtClean="0"/>
              <a:t>Stephen Buss &amp; Matt Gallagher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We’ll Be Covering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524000"/>
            <a:ext cx="8610600" cy="5181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Context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Migration Process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Issues To Be Aware Of During Migration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Benefits &amp; Disadvantages of VE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Recommendations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Demo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Context For Our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828800"/>
            <a:ext cx="8610600" cy="4724400"/>
          </a:xfrm>
        </p:spPr>
        <p:txBody>
          <a:bodyPr/>
          <a:lstStyle/>
          <a:p>
            <a:r>
              <a:rPr lang="en-US" sz="2400" dirty="0" smtClean="0"/>
              <a:t>Condensed cohort migration to Alma/Primo (08/17 go-live)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Personnel shortfall at kickoff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Less time spent learning Primo Back Office</a:t>
            </a:r>
          </a:p>
          <a:p>
            <a:endParaRPr lang="en-US" sz="2400" dirty="0" smtClean="0"/>
          </a:p>
          <a:p>
            <a:r>
              <a:rPr lang="en-US" sz="2400" dirty="0" smtClean="0"/>
              <a:t>Needed to switch authentication method (LDAP to SAML)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r>
              <a:rPr lang="en-US" sz="2400" dirty="0" smtClean="0"/>
              <a:t>Held off on small but important </a:t>
            </a:r>
            <a:r>
              <a:rPr lang="en-US" sz="2400" dirty="0" smtClean="0"/>
              <a:t>customizations</a:t>
            </a:r>
            <a:endParaRPr lang="en-US" sz="2400" dirty="0"/>
          </a:p>
          <a:p>
            <a:pPr marL="914400" lvl="2" indent="0">
              <a:buNone/>
            </a:pPr>
            <a:endParaRPr lang="en-US" sz="16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92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Migration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19200"/>
            <a:ext cx="8610600" cy="5410200"/>
          </a:xfrm>
        </p:spPr>
        <p:txBody>
          <a:bodyPr/>
          <a:lstStyle/>
          <a:p>
            <a:endParaRPr lang="en-US" sz="1600" dirty="0"/>
          </a:p>
          <a:p>
            <a:r>
              <a:rPr lang="en-US" sz="2400" dirty="0" smtClean="0"/>
              <a:t>Ex-</a:t>
            </a:r>
            <a:r>
              <a:rPr lang="en-US" sz="2400" dirty="0" err="1" smtClean="0"/>
              <a:t>Libris</a:t>
            </a:r>
            <a:r>
              <a:rPr lang="en-US" sz="2400" dirty="0" smtClean="0"/>
              <a:t> enables ‘Discovery’ module in Alma</a:t>
            </a:r>
          </a:p>
          <a:p>
            <a:r>
              <a:rPr lang="en-US" sz="2400" dirty="0" smtClean="0"/>
              <a:t>Primo </a:t>
            </a:r>
            <a:r>
              <a:rPr lang="en-US" sz="2400" dirty="0" smtClean="0"/>
              <a:t>(</a:t>
            </a:r>
            <a:r>
              <a:rPr lang="en-US" sz="2400" dirty="0" smtClean="0"/>
              <a:t>w </a:t>
            </a:r>
            <a:r>
              <a:rPr lang="en-US" sz="2400" dirty="0" smtClean="0"/>
              <a:t>BO</a:t>
            </a:r>
            <a:r>
              <a:rPr lang="en-US" sz="2400" dirty="0" smtClean="0"/>
              <a:t>) &amp; Primo VE are live simultaneously</a:t>
            </a:r>
          </a:p>
          <a:p>
            <a:r>
              <a:rPr lang="en-US" sz="2400" dirty="0" smtClean="0"/>
              <a:t>Basecamp for communications</a:t>
            </a:r>
          </a:p>
          <a:p>
            <a:r>
              <a:rPr lang="en-US" sz="2400" dirty="0"/>
              <a:t>No VE certification </a:t>
            </a:r>
            <a:r>
              <a:rPr lang="en-US" sz="2400" dirty="0" smtClean="0"/>
              <a:t>required</a:t>
            </a:r>
          </a:p>
          <a:p>
            <a:r>
              <a:rPr lang="en-US" sz="2400" dirty="0" smtClean="0"/>
              <a:t>Flexible </a:t>
            </a:r>
            <a:r>
              <a:rPr lang="en-US" sz="2400" dirty="0"/>
              <a:t>timeline</a:t>
            </a:r>
          </a:p>
          <a:p>
            <a:pPr lvl="1"/>
            <a:r>
              <a:rPr lang="en-US" sz="2400" dirty="0" smtClean="0"/>
              <a:t>Work and watch </a:t>
            </a:r>
            <a:r>
              <a:rPr lang="en-US" sz="2400" dirty="0"/>
              <a:t>training videos </a:t>
            </a:r>
            <a:r>
              <a:rPr lang="en-US" sz="2400" dirty="0" smtClean="0"/>
              <a:t>at </a:t>
            </a:r>
            <a:r>
              <a:rPr lang="en-US" sz="2400" dirty="0"/>
              <a:t>your own pace</a:t>
            </a:r>
          </a:p>
          <a:p>
            <a:pPr lvl="1"/>
            <a:r>
              <a:rPr lang="en-US" sz="2400" dirty="0" smtClean="0"/>
              <a:t>Less stress about a fixed cutover date </a:t>
            </a:r>
            <a:endParaRPr lang="en-US" sz="2400" dirty="0"/>
          </a:p>
          <a:p>
            <a:r>
              <a:rPr lang="en-US" sz="2400" dirty="0" smtClean="0"/>
              <a:t>During cutover, Ex-</a:t>
            </a:r>
            <a:r>
              <a:rPr lang="en-US" sz="2400" dirty="0" err="1" smtClean="0"/>
              <a:t>Libris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Creates redirects </a:t>
            </a:r>
            <a:r>
              <a:rPr lang="en-US" sz="2000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smtClean="0"/>
              <a:t>Primo </a:t>
            </a:r>
            <a:r>
              <a:rPr lang="en-US" sz="2000" dirty="0" smtClean="0"/>
              <a:t>(w BO) to Primo VE for both static URLs and </a:t>
            </a:r>
            <a:r>
              <a:rPr lang="en-US" sz="2000" dirty="0" smtClean="0"/>
              <a:t>permalinks</a:t>
            </a:r>
          </a:p>
          <a:p>
            <a:pPr lvl="1"/>
            <a:r>
              <a:rPr lang="en-US" sz="2000" dirty="0" smtClean="0"/>
              <a:t>Migrates </a:t>
            </a:r>
            <a:r>
              <a:rPr lang="en-US" sz="2000" dirty="0" err="1" smtClean="0"/>
              <a:t>eShelves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Copies Primo </a:t>
            </a:r>
            <a:r>
              <a:rPr lang="en-US" sz="2000" dirty="0" smtClean="0"/>
              <a:t>(w BO</a:t>
            </a:r>
            <a:r>
              <a:rPr lang="en-US" sz="2000" dirty="0" smtClean="0"/>
              <a:t>) statistics into new Primo VE OBI database</a:t>
            </a: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Issues To Be Aware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47800"/>
            <a:ext cx="8610600" cy="5173579"/>
          </a:xfrm>
        </p:spPr>
        <p:txBody>
          <a:bodyPr/>
          <a:lstStyle/>
          <a:p>
            <a:r>
              <a:rPr lang="en-US" sz="2400" dirty="0" smtClean="0"/>
              <a:t>Newly-created General Electronic Services in Alma show up in Primo VE but not in Primo </a:t>
            </a:r>
            <a:r>
              <a:rPr lang="en-US" sz="2400" dirty="0" smtClean="0"/>
              <a:t>(w BO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Many customizations </a:t>
            </a:r>
            <a:r>
              <a:rPr lang="en-US" sz="2400" dirty="0"/>
              <a:t>are not copied over </a:t>
            </a:r>
            <a:r>
              <a:rPr lang="en-US" sz="2400" dirty="0" smtClean="0"/>
              <a:t>automatically:</a:t>
            </a:r>
            <a:endParaRPr lang="en-US" sz="2400" dirty="0"/>
          </a:p>
          <a:p>
            <a:pPr lvl="1"/>
            <a:r>
              <a:rPr lang="en-US" sz="2000" dirty="0"/>
              <a:t>Boost settings</a:t>
            </a:r>
          </a:p>
          <a:p>
            <a:pPr lvl="1"/>
            <a:r>
              <a:rPr lang="en-US" sz="2000" dirty="0" smtClean="0"/>
              <a:t>Brief &amp; full </a:t>
            </a:r>
            <a:r>
              <a:rPr lang="en-US" sz="2000" dirty="0"/>
              <a:t>record </a:t>
            </a:r>
            <a:r>
              <a:rPr lang="en-US" sz="2000" dirty="0" smtClean="0"/>
              <a:t>fields &amp; display orders</a:t>
            </a:r>
            <a:endParaRPr lang="en-US" sz="2000" dirty="0"/>
          </a:p>
          <a:p>
            <a:pPr lvl="1"/>
            <a:r>
              <a:rPr lang="en-US" sz="2000" dirty="0"/>
              <a:t>Normalization </a:t>
            </a:r>
            <a:r>
              <a:rPr lang="en-US" sz="2000" dirty="0" smtClean="0"/>
              <a:t>rules</a:t>
            </a:r>
            <a:endParaRPr lang="en-US" sz="2400" dirty="0" smtClean="0"/>
          </a:p>
          <a:p>
            <a:r>
              <a:rPr lang="en-US" sz="2400" dirty="0" smtClean="0"/>
              <a:t>Language defaults changed in some labels</a:t>
            </a:r>
          </a:p>
          <a:p>
            <a:r>
              <a:rPr lang="en-US" sz="2400" dirty="0" smtClean="0"/>
              <a:t>Autocomplete results displayed differently with introduction of search slots</a:t>
            </a:r>
          </a:p>
          <a:p>
            <a:r>
              <a:rPr lang="en-US" sz="2400" dirty="0" smtClean="0"/>
              <a:t>Not the same functionality </a:t>
            </a:r>
            <a:r>
              <a:rPr lang="en-US" sz="2400" dirty="0" smtClean="0"/>
              <a:t>with some Primo (w BO) searches</a:t>
            </a:r>
            <a:endParaRPr lang="en-US" sz="2000" dirty="0" smtClean="0"/>
          </a:p>
          <a:p>
            <a:pPr lvl="1"/>
            <a:r>
              <a:rPr lang="en-US" sz="2000" dirty="0" smtClean="0"/>
              <a:t>One-Word Journal searches </a:t>
            </a:r>
          </a:p>
          <a:p>
            <a:pPr lvl="1"/>
            <a:r>
              <a:rPr lang="en-US" sz="2000" dirty="0" smtClean="0"/>
              <a:t>FRBR/DEDUP discrepancies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Primo 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24000"/>
            <a:ext cx="42291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u="sng" dirty="0" smtClean="0"/>
              <a:t>Pros:</a:t>
            </a:r>
            <a:endParaRPr lang="en-US" sz="2000" dirty="0"/>
          </a:p>
          <a:p>
            <a:r>
              <a:rPr lang="en-US" sz="2000" dirty="0" smtClean="0"/>
              <a:t>Instantaneous updating of records &amp; Display in Discovery feature</a:t>
            </a:r>
          </a:p>
          <a:p>
            <a:r>
              <a:rPr lang="en-US" sz="2000" dirty="0" smtClean="0"/>
              <a:t>Admin interface looks like Alma and not Back Office</a:t>
            </a:r>
          </a:p>
          <a:p>
            <a:r>
              <a:rPr lang="en-US" sz="2000" dirty="0" smtClean="0"/>
              <a:t>Monthly release schedule in sync with Alma</a:t>
            </a:r>
          </a:p>
          <a:p>
            <a:r>
              <a:rPr lang="en-US" sz="2000" dirty="0" smtClean="0"/>
              <a:t>Easy to add views/sandboxes</a:t>
            </a:r>
          </a:p>
          <a:p>
            <a:r>
              <a:rPr lang="en-US" sz="2000" dirty="0" smtClean="0"/>
              <a:t>Easier to find/customize labels</a:t>
            </a:r>
          </a:p>
          <a:p>
            <a:r>
              <a:rPr lang="en-US" sz="2000" dirty="0" smtClean="0"/>
              <a:t>Ability to search </a:t>
            </a:r>
            <a:r>
              <a:rPr lang="en-US" sz="2000" i="1" dirty="0" smtClean="0"/>
              <a:t>within</a:t>
            </a:r>
            <a:r>
              <a:rPr lang="en-US" sz="2000" dirty="0" smtClean="0"/>
              <a:t> journals</a:t>
            </a:r>
          </a:p>
          <a:p>
            <a:r>
              <a:rPr lang="en-US" sz="2000" dirty="0" smtClean="0"/>
              <a:t>Easier to index local fields</a:t>
            </a:r>
          </a:p>
          <a:p>
            <a:r>
              <a:rPr lang="en-US" sz="2000" dirty="0" err="1" smtClean="0"/>
              <a:t>OpenURL</a:t>
            </a:r>
            <a:r>
              <a:rPr lang="en-US" sz="2000" dirty="0" smtClean="0"/>
              <a:t> contained in the same view rather than a services page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95800" y="1524000"/>
            <a:ext cx="4495800" cy="4157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80"/>
              </a:spcBef>
            </a:pPr>
            <a:r>
              <a:rPr lang="en-US" sz="2000" b="1" u="sng" dirty="0" smtClean="0"/>
              <a:t>Cons:</a:t>
            </a:r>
          </a:p>
          <a:p>
            <a:pPr marL="342900" indent="-342900">
              <a:spcBef>
                <a:spcPts val="480"/>
              </a:spcBef>
              <a:buClr>
                <a:srgbClr val="743138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No A-Z feature in the journal search</a:t>
            </a:r>
          </a:p>
          <a:p>
            <a:pPr marL="342900" indent="-342900">
              <a:buClr>
                <a:srgbClr val="743138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Direct Linking not developed yet</a:t>
            </a:r>
          </a:p>
          <a:p>
            <a:pPr marL="342900" indent="-342900">
              <a:buClr>
                <a:srgbClr val="743138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Majority of configurations need to be re-done</a:t>
            </a:r>
          </a:p>
          <a:p>
            <a:pPr marL="342900" indent="-342900">
              <a:buClr>
                <a:srgbClr val="743138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Little  documentation on the functional differences between Primo </a:t>
            </a:r>
            <a:r>
              <a:rPr lang="en-US" sz="2000" dirty="0" smtClean="0"/>
              <a:t>(w BO</a:t>
            </a:r>
            <a:r>
              <a:rPr lang="en-US" sz="2000" dirty="0" smtClean="0"/>
              <a:t>) and Primo VE</a:t>
            </a:r>
          </a:p>
          <a:p>
            <a:pPr marL="342900" indent="-342900">
              <a:buClr>
                <a:srgbClr val="743138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orrespondence from Ex-</a:t>
            </a:r>
            <a:r>
              <a:rPr lang="en-US" sz="2000" dirty="0" err="1" smtClean="0"/>
              <a:t>Libris</a:t>
            </a:r>
            <a:r>
              <a:rPr lang="en-US" sz="2000" dirty="0" smtClean="0"/>
              <a:t> on the release schedules/road map differences between Primo </a:t>
            </a:r>
            <a:r>
              <a:rPr lang="en-US" sz="2000" dirty="0" smtClean="0"/>
              <a:t>(w BO</a:t>
            </a:r>
            <a:r>
              <a:rPr lang="en-US" sz="2000" dirty="0" smtClean="0"/>
              <a:t>) and Primo VE should be clearer</a:t>
            </a:r>
          </a:p>
        </p:txBody>
      </p:sp>
    </p:spTree>
    <p:extLst>
      <p:ext uri="{BB962C8B-B14F-4D97-AF65-F5344CB8AC3E}">
        <p14:creationId xmlns:p14="http://schemas.microsoft.com/office/powerpoint/2010/main" val="7627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85925"/>
            <a:ext cx="8610600" cy="4724400"/>
          </a:xfrm>
        </p:spPr>
        <p:txBody>
          <a:bodyPr/>
          <a:lstStyle/>
          <a:p>
            <a:r>
              <a:rPr lang="en-US" sz="2400" dirty="0" smtClean="0"/>
              <a:t>A lot to like about Primo VE from our perspective</a:t>
            </a:r>
          </a:p>
          <a:p>
            <a:pPr lvl="1"/>
            <a:r>
              <a:rPr lang="en-US" sz="2000" dirty="0" smtClean="0"/>
              <a:t>Good for smaller institutions with minimal </a:t>
            </a:r>
            <a:r>
              <a:rPr lang="en-US" sz="2000" dirty="0" smtClean="0"/>
              <a:t>Back Office customizations</a:t>
            </a:r>
            <a:endParaRPr lang="en-US" sz="2000" dirty="0" smtClean="0"/>
          </a:p>
          <a:p>
            <a:pPr lvl="1"/>
            <a:r>
              <a:rPr lang="en-US" sz="2000" dirty="0" smtClean="0"/>
              <a:t>Makes technical services &amp; course reserve staff happy</a:t>
            </a:r>
          </a:p>
          <a:p>
            <a:pPr lvl="1"/>
            <a:r>
              <a:rPr lang="en-US" sz="2000" dirty="0" smtClean="0"/>
              <a:t>Much more user friendly to configure in Alma than with Back Office</a:t>
            </a:r>
          </a:p>
          <a:p>
            <a:pPr lvl="1"/>
            <a:r>
              <a:rPr lang="en-US" sz="2000" dirty="0" smtClean="0"/>
              <a:t>Have a ‘premium’ sandbox view to use for testing</a:t>
            </a:r>
          </a:p>
          <a:p>
            <a:r>
              <a:rPr lang="en-US" sz="2400" dirty="0" smtClean="0"/>
              <a:t>Others may not be ready for Primo VE quite yet</a:t>
            </a:r>
          </a:p>
          <a:p>
            <a:pPr lvl="1"/>
            <a:r>
              <a:rPr lang="en-US" sz="2000" dirty="0" smtClean="0"/>
              <a:t>You haven’t migrated to Alma</a:t>
            </a:r>
          </a:p>
          <a:p>
            <a:pPr lvl="1"/>
            <a:r>
              <a:rPr lang="en-US" sz="2000" dirty="0" smtClean="0"/>
              <a:t>You have been using Back Office for a long time and feel very comfortable with it</a:t>
            </a:r>
          </a:p>
          <a:p>
            <a:pPr lvl="1"/>
            <a:r>
              <a:rPr lang="en-US" sz="2000" dirty="0" smtClean="0"/>
              <a:t>Have a heavily customized Primo </a:t>
            </a:r>
            <a:r>
              <a:rPr lang="en-US" sz="2000" dirty="0" smtClean="0"/>
              <a:t>(w BO</a:t>
            </a:r>
            <a:r>
              <a:rPr lang="en-US" sz="2000" dirty="0" smtClean="0"/>
              <a:t>) </a:t>
            </a:r>
          </a:p>
          <a:p>
            <a:pPr lvl="1"/>
            <a:r>
              <a:rPr lang="en-US" sz="2000" dirty="0" smtClean="0"/>
              <a:t>Waiting on certain features to be developed or issues to be corrected.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0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752600"/>
            <a:ext cx="8610600" cy="4724400"/>
          </a:xfrm>
        </p:spPr>
        <p:txBody>
          <a:bodyPr/>
          <a:lstStyle/>
          <a:p>
            <a:r>
              <a:rPr lang="en-US" sz="2400" dirty="0" smtClean="0"/>
              <a:t>Show Discovery Menu</a:t>
            </a:r>
          </a:p>
          <a:p>
            <a:r>
              <a:rPr lang="en-US" sz="2400" dirty="0" smtClean="0"/>
              <a:t>Show Configure Views settings</a:t>
            </a:r>
          </a:p>
          <a:p>
            <a:r>
              <a:rPr lang="en-US" sz="2400" dirty="0" smtClean="0"/>
              <a:t>Creating ‘test’ views</a:t>
            </a:r>
          </a:p>
          <a:p>
            <a:r>
              <a:rPr lang="en-US" sz="2400" dirty="0" smtClean="0"/>
              <a:t>Changing labels</a:t>
            </a:r>
          </a:p>
          <a:p>
            <a:r>
              <a:rPr lang="en-US" sz="2400" dirty="0" smtClean="0"/>
              <a:t>Boost/blend settings</a:t>
            </a:r>
          </a:p>
          <a:p>
            <a:r>
              <a:rPr lang="en-US" sz="2400" dirty="0" smtClean="0"/>
              <a:t>Instant </a:t>
            </a:r>
            <a:r>
              <a:rPr lang="en-US" sz="2400" dirty="0" err="1" smtClean="0"/>
              <a:t>updaing</a:t>
            </a:r>
            <a:r>
              <a:rPr lang="en-US" sz="2400" dirty="0" smtClean="0"/>
              <a:t> and Display in Discovery feature</a:t>
            </a:r>
            <a:endParaRPr lang="en-US" sz="2400" dirty="0" smtClean="0"/>
          </a:p>
          <a:p>
            <a:r>
              <a:rPr lang="en-US" sz="2400" dirty="0" smtClean="0"/>
              <a:t>Allow Alma users to access Primo analytics</a:t>
            </a:r>
          </a:p>
          <a:p>
            <a:r>
              <a:rPr lang="en-US" sz="2400" dirty="0" smtClean="0"/>
              <a:t>Create and index a local 9xx field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3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USciencesAltPPT_template(1)</Template>
  <TotalTime>22481</TotalTime>
  <Words>519</Words>
  <Application>Microsoft Office PowerPoint</Application>
  <PresentationFormat>On-screen Show (4:3)</PresentationFormat>
  <Paragraphs>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ヒラギノ角ゴ Pro W3</vt:lpstr>
      <vt:lpstr>Blank Presentation</vt:lpstr>
      <vt:lpstr>Moving From Primo to Primo VE </vt:lpstr>
      <vt:lpstr>What We’ll Be Covering</vt:lpstr>
      <vt:lpstr>Context For Our Migration</vt:lpstr>
      <vt:lpstr>Migration Process</vt:lpstr>
      <vt:lpstr>Issues To Be Aware Of</vt:lpstr>
      <vt:lpstr>Primo VE</vt:lpstr>
      <vt:lpstr>Recommendations</vt:lpstr>
      <vt:lpstr>Demonstration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System (LSP) Upgrade</dc:title>
  <dc:creator>Matthew  J. Gallagher</dc:creator>
  <cp:lastModifiedBy>Matthew  J. Gallagher</cp:lastModifiedBy>
  <cp:revision>102</cp:revision>
  <dcterms:created xsi:type="dcterms:W3CDTF">2016-12-13T18:44:09Z</dcterms:created>
  <dcterms:modified xsi:type="dcterms:W3CDTF">2018-10-09T19:01:56Z</dcterms:modified>
</cp:coreProperties>
</file>