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308" r:id="rId6"/>
    <p:sldId id="268" r:id="rId7"/>
    <p:sldId id="309" r:id="rId8"/>
    <p:sldId id="300" r:id="rId9"/>
    <p:sldId id="310" r:id="rId10"/>
    <p:sldId id="311" r:id="rId11"/>
    <p:sldId id="306" r:id="rId12"/>
    <p:sldId id="312" r:id="rId13"/>
    <p:sldId id="302" r:id="rId14"/>
    <p:sldId id="303" r:id="rId15"/>
    <p:sldId id="304" r:id="rId16"/>
    <p:sldId id="272" r:id="rId17"/>
    <p:sldId id="287" r:id="rId18"/>
    <p:sldId id="299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venir Next LT Pro"/>
      <p:regular r:id="rId26"/>
      <p:bold r:id="rId27"/>
      <p:italic r:id="rId28"/>
      <p:boldItalic r:id="rId29"/>
    </p:embeddedFont>
    <p:embeddedFont>
      <p:font typeface="Speak Pro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0284" autoAdjust="0"/>
  </p:normalViewPr>
  <p:slideViewPr>
    <p:cSldViewPr snapToGrid="0">
      <p:cViewPr varScale="1">
        <p:scale>
          <a:sx n="89" d="100"/>
          <a:sy n="89" d="100"/>
        </p:scale>
        <p:origin x="86" y="96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5B915-9B33-4673-A749-4B55DB1939FC}" type="doc">
      <dgm:prSet loTypeId="urn:microsoft.com/office/officeart/2005/8/layout/process4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5546F01-60EE-4D01-B3CF-34E6D777C063}">
      <dgm:prSet phldrT="[Text]"/>
      <dgm:spPr/>
      <dgm:t>
        <a:bodyPr/>
        <a:lstStyle/>
        <a:p>
          <a:r>
            <a:rPr lang="en-US" dirty="0" smtClean="0"/>
            <a:t>1. Evaluation/Dismissal Determination</a:t>
          </a:r>
          <a:endParaRPr lang="en-US" dirty="0"/>
        </a:p>
      </dgm:t>
    </dgm:pt>
    <dgm:pt modelId="{DD3E34BB-6669-4896-8DC5-322D7F5B8C69}" type="parTrans" cxnId="{3F2A6DF8-9DE4-42F3-B624-03E7E478A18C}">
      <dgm:prSet/>
      <dgm:spPr/>
      <dgm:t>
        <a:bodyPr/>
        <a:lstStyle/>
        <a:p>
          <a:endParaRPr lang="en-US"/>
        </a:p>
      </dgm:t>
    </dgm:pt>
    <dgm:pt modelId="{3D9E2C30-6365-493C-B0E2-6AACC2DA1438}" type="sibTrans" cxnId="{3F2A6DF8-9DE4-42F3-B624-03E7E478A18C}">
      <dgm:prSet/>
      <dgm:spPr/>
      <dgm:t>
        <a:bodyPr/>
        <a:lstStyle/>
        <a:p>
          <a:endParaRPr lang="en-US"/>
        </a:p>
      </dgm:t>
    </dgm:pt>
    <dgm:pt modelId="{B39FE1DA-F097-491B-B0D5-1337828FB778}">
      <dgm:prSet phldrT="[Text]"/>
      <dgm:spPr/>
      <dgm:t>
        <a:bodyPr/>
        <a:lstStyle/>
        <a:p>
          <a:r>
            <a:rPr lang="en-US" dirty="0" smtClean="0"/>
            <a:t>2. Investigation</a:t>
          </a:r>
          <a:endParaRPr lang="en-US" dirty="0"/>
        </a:p>
      </dgm:t>
    </dgm:pt>
    <dgm:pt modelId="{255B9DEC-EC8C-48A2-92EB-C779DA56EF63}" type="parTrans" cxnId="{D2D9F03E-634F-4DE3-AAD3-2F97D494DBB2}">
      <dgm:prSet/>
      <dgm:spPr/>
      <dgm:t>
        <a:bodyPr/>
        <a:lstStyle/>
        <a:p>
          <a:endParaRPr lang="en-US"/>
        </a:p>
      </dgm:t>
    </dgm:pt>
    <dgm:pt modelId="{126608FE-897C-433B-8F76-BC1495AE2C07}" type="sibTrans" cxnId="{D2D9F03E-634F-4DE3-AAD3-2F97D494DBB2}">
      <dgm:prSet/>
      <dgm:spPr/>
      <dgm:t>
        <a:bodyPr/>
        <a:lstStyle/>
        <a:p>
          <a:endParaRPr lang="en-US"/>
        </a:p>
      </dgm:t>
    </dgm:pt>
    <dgm:pt modelId="{3B06B4F3-F969-4A47-8FDC-FD36EAC5CC9C}">
      <dgm:prSet phldrT="[Text]"/>
      <dgm:spPr/>
      <dgm:t>
        <a:bodyPr/>
        <a:lstStyle/>
        <a:p>
          <a:r>
            <a:rPr lang="en-US" dirty="0" smtClean="0"/>
            <a:t>3. Decision </a:t>
          </a:r>
          <a:endParaRPr lang="en-US" dirty="0"/>
        </a:p>
      </dgm:t>
    </dgm:pt>
    <dgm:pt modelId="{D9BF0905-DDE2-4BD6-9BDD-9ADC66813016}" type="parTrans" cxnId="{3196380C-420C-4E27-B6BD-45858D8EA342}">
      <dgm:prSet/>
      <dgm:spPr/>
      <dgm:t>
        <a:bodyPr/>
        <a:lstStyle/>
        <a:p>
          <a:endParaRPr lang="en-US"/>
        </a:p>
      </dgm:t>
    </dgm:pt>
    <dgm:pt modelId="{6C640C85-9995-4A85-AECF-48606305141A}" type="sibTrans" cxnId="{3196380C-420C-4E27-B6BD-45858D8EA342}">
      <dgm:prSet/>
      <dgm:spPr/>
      <dgm:t>
        <a:bodyPr/>
        <a:lstStyle/>
        <a:p>
          <a:endParaRPr lang="en-US"/>
        </a:p>
      </dgm:t>
    </dgm:pt>
    <dgm:pt modelId="{DE2939C1-00AF-4EC2-853D-E5273E6491E4}">
      <dgm:prSet/>
      <dgm:spPr/>
      <dgm:t>
        <a:bodyPr/>
        <a:lstStyle/>
        <a:p>
          <a:r>
            <a:rPr lang="en-US" dirty="0" smtClean="0"/>
            <a:t>4. Appeal (if any)</a:t>
          </a:r>
          <a:endParaRPr lang="en-US" dirty="0"/>
        </a:p>
      </dgm:t>
    </dgm:pt>
    <dgm:pt modelId="{5CE0D84A-4027-4B9D-9925-E927F0DFBAA0}" type="parTrans" cxnId="{72077E98-B6E1-4CB7-88E6-B7EF6531D5BB}">
      <dgm:prSet/>
      <dgm:spPr/>
      <dgm:t>
        <a:bodyPr/>
        <a:lstStyle/>
        <a:p>
          <a:endParaRPr lang="en-US"/>
        </a:p>
      </dgm:t>
    </dgm:pt>
    <dgm:pt modelId="{309452DD-2A40-4BCA-8330-7922ACDC5727}" type="sibTrans" cxnId="{72077E98-B6E1-4CB7-88E6-B7EF6531D5BB}">
      <dgm:prSet/>
      <dgm:spPr/>
      <dgm:t>
        <a:bodyPr/>
        <a:lstStyle/>
        <a:p>
          <a:endParaRPr lang="en-US"/>
        </a:p>
      </dgm:t>
    </dgm:pt>
    <dgm:pt modelId="{E24D528D-5158-45A5-9EFC-12D719598E20}" type="pres">
      <dgm:prSet presAssocID="{2C85B915-9B33-4673-A749-4B55DB1939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7DC536-AE58-4653-A1C4-025A21469170}" type="pres">
      <dgm:prSet presAssocID="{DE2939C1-00AF-4EC2-853D-E5273E6491E4}" presName="boxAndChildren" presStyleCnt="0"/>
      <dgm:spPr/>
    </dgm:pt>
    <dgm:pt modelId="{69C75B0C-18F5-4774-914B-3C98C51FE579}" type="pres">
      <dgm:prSet presAssocID="{DE2939C1-00AF-4EC2-853D-E5273E6491E4}" presName="parentTextBox" presStyleLbl="node1" presStyleIdx="0" presStyleCnt="4"/>
      <dgm:spPr/>
      <dgm:t>
        <a:bodyPr/>
        <a:lstStyle/>
        <a:p>
          <a:endParaRPr lang="en-US"/>
        </a:p>
      </dgm:t>
    </dgm:pt>
    <dgm:pt modelId="{8680D831-0351-41A0-92F8-3040A3BF1AFE}" type="pres">
      <dgm:prSet presAssocID="{6C640C85-9995-4A85-AECF-48606305141A}" presName="sp" presStyleCnt="0"/>
      <dgm:spPr/>
    </dgm:pt>
    <dgm:pt modelId="{E2EF9097-30B3-468F-BDDA-543A63FE2C56}" type="pres">
      <dgm:prSet presAssocID="{3B06B4F3-F969-4A47-8FDC-FD36EAC5CC9C}" presName="arrowAndChildren" presStyleCnt="0"/>
      <dgm:spPr/>
    </dgm:pt>
    <dgm:pt modelId="{E4D1BF91-B81B-42F0-B899-0BEA985407B2}" type="pres">
      <dgm:prSet presAssocID="{3B06B4F3-F969-4A47-8FDC-FD36EAC5CC9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A0E0CC55-FAFD-409F-A12D-3FBF36208680}" type="pres">
      <dgm:prSet presAssocID="{126608FE-897C-433B-8F76-BC1495AE2C07}" presName="sp" presStyleCnt="0"/>
      <dgm:spPr/>
    </dgm:pt>
    <dgm:pt modelId="{60BB7818-7F32-42F9-82AB-476B18272A72}" type="pres">
      <dgm:prSet presAssocID="{B39FE1DA-F097-491B-B0D5-1337828FB778}" presName="arrowAndChildren" presStyleCnt="0"/>
      <dgm:spPr/>
    </dgm:pt>
    <dgm:pt modelId="{6BE99024-0B3B-4C29-92C6-FF3FDD962504}" type="pres">
      <dgm:prSet presAssocID="{B39FE1DA-F097-491B-B0D5-1337828FB778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42EEEC68-0272-4ED9-B033-A553EE1CD95D}" type="pres">
      <dgm:prSet presAssocID="{3D9E2C30-6365-493C-B0E2-6AACC2DA1438}" presName="sp" presStyleCnt="0"/>
      <dgm:spPr/>
    </dgm:pt>
    <dgm:pt modelId="{E1C7D8DD-7715-44C5-9470-E2F2E84FAF48}" type="pres">
      <dgm:prSet presAssocID="{85546F01-60EE-4D01-B3CF-34E6D777C063}" presName="arrowAndChildren" presStyleCnt="0"/>
      <dgm:spPr/>
    </dgm:pt>
    <dgm:pt modelId="{133D4CB3-A12B-4F7C-8E29-E2FAE601A07D}" type="pres">
      <dgm:prSet presAssocID="{85546F01-60EE-4D01-B3CF-34E6D777C063}" presName="parentTextArrow" presStyleLbl="node1" presStyleIdx="3" presStyleCnt="4" custLinFactNeighborX="-2395" custLinFactNeighborY="-3786"/>
      <dgm:spPr/>
      <dgm:t>
        <a:bodyPr/>
        <a:lstStyle/>
        <a:p>
          <a:endParaRPr lang="en-US"/>
        </a:p>
      </dgm:t>
    </dgm:pt>
  </dgm:ptLst>
  <dgm:cxnLst>
    <dgm:cxn modelId="{97B0E53C-8125-4857-9FD6-EBBFD524CBAF}" type="presOf" srcId="{B39FE1DA-F097-491B-B0D5-1337828FB778}" destId="{6BE99024-0B3B-4C29-92C6-FF3FDD962504}" srcOrd="0" destOrd="0" presId="urn:microsoft.com/office/officeart/2005/8/layout/process4"/>
    <dgm:cxn modelId="{72077E98-B6E1-4CB7-88E6-B7EF6531D5BB}" srcId="{2C85B915-9B33-4673-A749-4B55DB1939FC}" destId="{DE2939C1-00AF-4EC2-853D-E5273E6491E4}" srcOrd="3" destOrd="0" parTransId="{5CE0D84A-4027-4B9D-9925-E927F0DFBAA0}" sibTransId="{309452DD-2A40-4BCA-8330-7922ACDC5727}"/>
    <dgm:cxn modelId="{A36EC79B-AA81-4A93-8B33-A0F58B2DF24D}" type="presOf" srcId="{85546F01-60EE-4D01-B3CF-34E6D777C063}" destId="{133D4CB3-A12B-4F7C-8E29-E2FAE601A07D}" srcOrd="0" destOrd="0" presId="urn:microsoft.com/office/officeart/2005/8/layout/process4"/>
    <dgm:cxn modelId="{DFB29180-09E6-46C8-B81C-B8ECF516FE5E}" type="presOf" srcId="{2C85B915-9B33-4673-A749-4B55DB1939FC}" destId="{E24D528D-5158-45A5-9EFC-12D719598E20}" srcOrd="0" destOrd="0" presId="urn:microsoft.com/office/officeart/2005/8/layout/process4"/>
    <dgm:cxn modelId="{D2D9F03E-634F-4DE3-AAD3-2F97D494DBB2}" srcId="{2C85B915-9B33-4673-A749-4B55DB1939FC}" destId="{B39FE1DA-F097-491B-B0D5-1337828FB778}" srcOrd="1" destOrd="0" parTransId="{255B9DEC-EC8C-48A2-92EB-C779DA56EF63}" sibTransId="{126608FE-897C-433B-8F76-BC1495AE2C07}"/>
    <dgm:cxn modelId="{4880DBDD-DF9E-4EDD-8321-9F559A783E8D}" type="presOf" srcId="{3B06B4F3-F969-4A47-8FDC-FD36EAC5CC9C}" destId="{E4D1BF91-B81B-42F0-B899-0BEA985407B2}" srcOrd="0" destOrd="0" presId="urn:microsoft.com/office/officeart/2005/8/layout/process4"/>
    <dgm:cxn modelId="{3196380C-420C-4E27-B6BD-45858D8EA342}" srcId="{2C85B915-9B33-4673-A749-4B55DB1939FC}" destId="{3B06B4F3-F969-4A47-8FDC-FD36EAC5CC9C}" srcOrd="2" destOrd="0" parTransId="{D9BF0905-DDE2-4BD6-9BDD-9ADC66813016}" sibTransId="{6C640C85-9995-4A85-AECF-48606305141A}"/>
    <dgm:cxn modelId="{BE99E593-6ED5-49BD-891C-C1511D9CC412}" type="presOf" srcId="{DE2939C1-00AF-4EC2-853D-E5273E6491E4}" destId="{69C75B0C-18F5-4774-914B-3C98C51FE579}" srcOrd="0" destOrd="0" presId="urn:microsoft.com/office/officeart/2005/8/layout/process4"/>
    <dgm:cxn modelId="{3F2A6DF8-9DE4-42F3-B624-03E7E478A18C}" srcId="{2C85B915-9B33-4673-A749-4B55DB1939FC}" destId="{85546F01-60EE-4D01-B3CF-34E6D777C063}" srcOrd="0" destOrd="0" parTransId="{DD3E34BB-6669-4896-8DC5-322D7F5B8C69}" sibTransId="{3D9E2C30-6365-493C-B0E2-6AACC2DA1438}"/>
    <dgm:cxn modelId="{42471FE3-F99D-44BB-859D-9F759940D803}" type="presParOf" srcId="{E24D528D-5158-45A5-9EFC-12D719598E20}" destId="{297DC536-AE58-4653-A1C4-025A21469170}" srcOrd="0" destOrd="0" presId="urn:microsoft.com/office/officeart/2005/8/layout/process4"/>
    <dgm:cxn modelId="{D7D44E3B-FE10-4C88-A204-0BAA13D7A7F4}" type="presParOf" srcId="{297DC536-AE58-4653-A1C4-025A21469170}" destId="{69C75B0C-18F5-4774-914B-3C98C51FE579}" srcOrd="0" destOrd="0" presId="urn:microsoft.com/office/officeart/2005/8/layout/process4"/>
    <dgm:cxn modelId="{0BCF2318-E4DC-45BD-B9B7-42C675BE0BD0}" type="presParOf" srcId="{E24D528D-5158-45A5-9EFC-12D719598E20}" destId="{8680D831-0351-41A0-92F8-3040A3BF1AFE}" srcOrd="1" destOrd="0" presId="urn:microsoft.com/office/officeart/2005/8/layout/process4"/>
    <dgm:cxn modelId="{9CE54626-05B8-4D03-A903-BAE955C1542D}" type="presParOf" srcId="{E24D528D-5158-45A5-9EFC-12D719598E20}" destId="{E2EF9097-30B3-468F-BDDA-543A63FE2C56}" srcOrd="2" destOrd="0" presId="urn:microsoft.com/office/officeart/2005/8/layout/process4"/>
    <dgm:cxn modelId="{91118FB8-321A-4660-BB06-65C9C20B29C6}" type="presParOf" srcId="{E2EF9097-30B3-468F-BDDA-543A63FE2C56}" destId="{E4D1BF91-B81B-42F0-B899-0BEA985407B2}" srcOrd="0" destOrd="0" presId="urn:microsoft.com/office/officeart/2005/8/layout/process4"/>
    <dgm:cxn modelId="{6EBB576F-145A-46E0-B35F-527B2079EFFB}" type="presParOf" srcId="{E24D528D-5158-45A5-9EFC-12D719598E20}" destId="{A0E0CC55-FAFD-409F-A12D-3FBF36208680}" srcOrd="3" destOrd="0" presId="urn:microsoft.com/office/officeart/2005/8/layout/process4"/>
    <dgm:cxn modelId="{521BE6F6-F997-4B6B-9D77-A268401CFF20}" type="presParOf" srcId="{E24D528D-5158-45A5-9EFC-12D719598E20}" destId="{60BB7818-7F32-42F9-82AB-476B18272A72}" srcOrd="4" destOrd="0" presId="urn:microsoft.com/office/officeart/2005/8/layout/process4"/>
    <dgm:cxn modelId="{94E4AF00-5778-42C8-B2A7-5D76AB6488AF}" type="presParOf" srcId="{60BB7818-7F32-42F9-82AB-476B18272A72}" destId="{6BE99024-0B3B-4C29-92C6-FF3FDD962504}" srcOrd="0" destOrd="0" presId="urn:microsoft.com/office/officeart/2005/8/layout/process4"/>
    <dgm:cxn modelId="{8840BB0A-8357-4B4E-8311-D328FAA9D39F}" type="presParOf" srcId="{E24D528D-5158-45A5-9EFC-12D719598E20}" destId="{42EEEC68-0272-4ED9-B033-A553EE1CD95D}" srcOrd="5" destOrd="0" presId="urn:microsoft.com/office/officeart/2005/8/layout/process4"/>
    <dgm:cxn modelId="{03133BA2-0932-4429-A27E-232BC9C9AE73}" type="presParOf" srcId="{E24D528D-5158-45A5-9EFC-12D719598E20}" destId="{E1C7D8DD-7715-44C5-9470-E2F2E84FAF48}" srcOrd="6" destOrd="0" presId="urn:microsoft.com/office/officeart/2005/8/layout/process4"/>
    <dgm:cxn modelId="{D99A844E-70B4-42E9-A2C1-EB43A5A1CAD7}" type="presParOf" srcId="{E1C7D8DD-7715-44C5-9470-E2F2E84FAF48}" destId="{133D4CB3-A12B-4F7C-8E29-E2FAE601A07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E30C1-E4D8-4868-864A-A2B3E9AD77A8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C289CBC-24E9-430F-B764-D7EBC8B31A30}">
      <dgm:prSet phldrT="[Text]"/>
      <dgm:spPr/>
      <dgm:t>
        <a:bodyPr/>
        <a:lstStyle/>
        <a:p>
          <a:r>
            <a:rPr lang="en-US" dirty="0" smtClean="0"/>
            <a:t>Breaks during class, intermittent absences </a:t>
          </a:r>
          <a:endParaRPr lang="en-US" dirty="0"/>
        </a:p>
      </dgm:t>
    </dgm:pt>
    <dgm:pt modelId="{B4B34DE5-3DF2-470A-B412-99B3ED2EDD5E}" type="parTrans" cxnId="{821A797C-8F00-436A-8D00-E675EBE8464C}">
      <dgm:prSet/>
      <dgm:spPr/>
      <dgm:t>
        <a:bodyPr/>
        <a:lstStyle/>
        <a:p>
          <a:endParaRPr lang="en-US"/>
        </a:p>
      </dgm:t>
    </dgm:pt>
    <dgm:pt modelId="{4C8098BF-1705-4863-8BDC-5BEB240AFB42}" type="sibTrans" cxnId="{821A797C-8F00-436A-8D00-E675EBE8464C}">
      <dgm:prSet/>
      <dgm:spPr/>
      <dgm:t>
        <a:bodyPr/>
        <a:lstStyle/>
        <a:p>
          <a:endParaRPr lang="en-US"/>
        </a:p>
      </dgm:t>
    </dgm:pt>
    <dgm:pt modelId="{BE98BA52-9AB0-403B-9AF8-500EC859965A}">
      <dgm:prSet phldrT="[Text]"/>
      <dgm:spPr/>
      <dgm:t>
        <a:bodyPr/>
        <a:lstStyle/>
        <a:p>
          <a:r>
            <a:rPr lang="en-US" dirty="0" smtClean="0"/>
            <a:t>Access to online education </a:t>
          </a:r>
          <a:endParaRPr lang="en-US" dirty="0"/>
        </a:p>
      </dgm:t>
    </dgm:pt>
    <dgm:pt modelId="{DD58F9C1-36CA-4348-8A7D-37F5EFD2BC8F}" type="parTrans" cxnId="{3617A1B8-631B-407E-AE73-5C54B8467B6E}">
      <dgm:prSet/>
      <dgm:spPr/>
      <dgm:t>
        <a:bodyPr/>
        <a:lstStyle/>
        <a:p>
          <a:endParaRPr lang="en-US"/>
        </a:p>
      </dgm:t>
    </dgm:pt>
    <dgm:pt modelId="{CA201B5C-8A12-49F5-9200-03105CE6BA49}" type="sibTrans" cxnId="{3617A1B8-631B-407E-AE73-5C54B8467B6E}">
      <dgm:prSet/>
      <dgm:spPr/>
      <dgm:t>
        <a:bodyPr/>
        <a:lstStyle/>
        <a:p>
          <a:endParaRPr lang="en-US"/>
        </a:p>
      </dgm:t>
    </dgm:pt>
    <dgm:pt modelId="{9F364A71-FD26-45B2-BEBB-75167BE352F8}">
      <dgm:prSet phldrT="[Text]"/>
      <dgm:spPr/>
      <dgm:t>
        <a:bodyPr/>
        <a:lstStyle/>
        <a:p>
          <a:r>
            <a:rPr lang="en-US" dirty="0" smtClean="0"/>
            <a:t>Extension of coursework deadlines, rescheduling exams </a:t>
          </a:r>
          <a:endParaRPr lang="en-US" dirty="0"/>
        </a:p>
      </dgm:t>
    </dgm:pt>
    <dgm:pt modelId="{10409780-8278-46DA-B9E5-0620E90170B4}" type="parTrans" cxnId="{74D2CE27-6B80-4A53-8BDE-6E58079C7BDC}">
      <dgm:prSet/>
      <dgm:spPr/>
      <dgm:t>
        <a:bodyPr/>
        <a:lstStyle/>
        <a:p>
          <a:endParaRPr lang="en-US"/>
        </a:p>
      </dgm:t>
    </dgm:pt>
    <dgm:pt modelId="{D759EAE3-362C-42CB-A123-8DBDF857C93D}" type="sibTrans" cxnId="{74D2CE27-6B80-4A53-8BDE-6E58079C7BDC}">
      <dgm:prSet/>
      <dgm:spPr/>
      <dgm:t>
        <a:bodyPr/>
        <a:lstStyle/>
        <a:p>
          <a:endParaRPr lang="en-US"/>
        </a:p>
      </dgm:t>
    </dgm:pt>
    <dgm:pt modelId="{59911058-102F-42DC-9010-72F999D80E04}">
      <dgm:prSet/>
      <dgm:spPr/>
      <dgm:t>
        <a:bodyPr/>
        <a:lstStyle/>
        <a:p>
          <a:r>
            <a:rPr lang="en-US" dirty="0" smtClean="0"/>
            <a:t>Lactation space (not a restroom; clean, shielded, free from intrusion) </a:t>
          </a:r>
        </a:p>
      </dgm:t>
    </dgm:pt>
    <dgm:pt modelId="{B1B1A03F-7226-45D8-A963-30D225FF9D11}" type="parTrans" cxnId="{7D0DBF28-F1E0-493A-B073-994FB141C168}">
      <dgm:prSet/>
      <dgm:spPr/>
      <dgm:t>
        <a:bodyPr/>
        <a:lstStyle/>
        <a:p>
          <a:endParaRPr lang="en-US"/>
        </a:p>
      </dgm:t>
    </dgm:pt>
    <dgm:pt modelId="{E085101B-C7A0-404F-BB0B-9CE9528DE9E6}" type="sibTrans" cxnId="{7D0DBF28-F1E0-493A-B073-994FB141C168}">
      <dgm:prSet/>
      <dgm:spPr/>
      <dgm:t>
        <a:bodyPr/>
        <a:lstStyle/>
        <a:p>
          <a:endParaRPr lang="en-US"/>
        </a:p>
      </dgm:t>
    </dgm:pt>
    <dgm:pt modelId="{0B2E6570-3614-443D-9A04-E32EC4F612D4}">
      <dgm:prSet/>
      <dgm:spPr/>
      <dgm:t>
        <a:bodyPr/>
        <a:lstStyle/>
        <a:p>
          <a:r>
            <a:rPr lang="en-US" dirty="0" smtClean="0"/>
            <a:t>Supplies such as a larger desk or elevator access </a:t>
          </a:r>
        </a:p>
      </dgm:t>
    </dgm:pt>
    <dgm:pt modelId="{1D4E1C15-7B4D-44E2-BBEB-A98BB26DEBDA}" type="parTrans" cxnId="{C423EEA0-C88A-4655-A74D-52AF34DE6643}">
      <dgm:prSet/>
      <dgm:spPr/>
      <dgm:t>
        <a:bodyPr/>
        <a:lstStyle/>
        <a:p>
          <a:endParaRPr lang="en-US"/>
        </a:p>
      </dgm:t>
    </dgm:pt>
    <dgm:pt modelId="{42332280-790F-4A12-949D-A71649FFC82E}" type="sibTrans" cxnId="{C423EEA0-C88A-4655-A74D-52AF34DE6643}">
      <dgm:prSet/>
      <dgm:spPr/>
      <dgm:t>
        <a:bodyPr/>
        <a:lstStyle/>
        <a:p>
          <a:endParaRPr lang="en-US"/>
        </a:p>
      </dgm:t>
    </dgm:pt>
    <dgm:pt modelId="{B26ADD91-2112-4DC6-9C95-1FDB5DC1CD5A}">
      <dgm:prSet/>
      <dgm:spPr/>
      <dgm:t>
        <a:bodyPr/>
        <a:lstStyle/>
        <a:p>
          <a:r>
            <a:rPr lang="en-US" smtClean="0"/>
            <a:t>Voluntary leave of absence (with reinstatement to the same status once leave ends) </a:t>
          </a:r>
          <a:endParaRPr lang="en-US" dirty="0" smtClean="0"/>
        </a:p>
      </dgm:t>
    </dgm:pt>
    <dgm:pt modelId="{DF768713-AB41-4670-8BE4-22157C1975A4}" type="parTrans" cxnId="{4392CCDC-F6E7-4854-B0C9-AE4BA92624F0}">
      <dgm:prSet/>
      <dgm:spPr/>
      <dgm:t>
        <a:bodyPr/>
        <a:lstStyle/>
        <a:p>
          <a:endParaRPr lang="en-US"/>
        </a:p>
      </dgm:t>
    </dgm:pt>
    <dgm:pt modelId="{AD0250E0-B149-46FC-8F72-8AE27632B809}" type="sibTrans" cxnId="{4392CCDC-F6E7-4854-B0C9-AE4BA92624F0}">
      <dgm:prSet/>
      <dgm:spPr/>
      <dgm:t>
        <a:bodyPr/>
        <a:lstStyle/>
        <a:p>
          <a:endParaRPr lang="en-US"/>
        </a:p>
      </dgm:t>
    </dgm:pt>
    <dgm:pt modelId="{DBEF56B0-F6BE-4C16-B141-ECAAE8504858}">
      <dgm:prSet/>
      <dgm:spPr/>
      <dgm:t>
        <a:bodyPr/>
        <a:lstStyle/>
        <a:p>
          <a:r>
            <a:rPr lang="en-US" dirty="0" smtClean="0"/>
            <a:t>Allow access for student to voluntarily participate in any separate and comparable portion of programs or activities</a:t>
          </a:r>
        </a:p>
      </dgm:t>
    </dgm:pt>
    <dgm:pt modelId="{7D84FB50-CBB3-429C-933F-A0EED221DB69}" type="parTrans" cxnId="{FF818A89-66CD-44F4-80F3-B13FB291CAEF}">
      <dgm:prSet/>
      <dgm:spPr/>
      <dgm:t>
        <a:bodyPr/>
        <a:lstStyle/>
        <a:p>
          <a:endParaRPr lang="en-US"/>
        </a:p>
      </dgm:t>
    </dgm:pt>
    <dgm:pt modelId="{22FF7C59-A6EF-46F2-A8A1-9B756C9C6E8F}" type="sibTrans" cxnId="{FF818A89-66CD-44F4-80F3-B13FB291CAEF}">
      <dgm:prSet/>
      <dgm:spPr/>
      <dgm:t>
        <a:bodyPr/>
        <a:lstStyle/>
        <a:p>
          <a:endParaRPr lang="en-US"/>
        </a:p>
      </dgm:t>
    </dgm:pt>
    <dgm:pt modelId="{099C411E-2650-4CDA-9574-E4B99C3A000E}" type="pres">
      <dgm:prSet presAssocID="{D16E30C1-E4D8-4868-864A-A2B3E9AD77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711240-9AE1-4EFF-9894-1F3DB4F2F627}" type="pres">
      <dgm:prSet presAssocID="{EC289CBC-24E9-430F-B764-D7EBC8B31A3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807F1-A10C-491D-81F7-081348B4AD96}" type="pres">
      <dgm:prSet presAssocID="{4C8098BF-1705-4863-8BDC-5BEB240AFB42}" presName="sibTrans" presStyleCnt="0"/>
      <dgm:spPr/>
    </dgm:pt>
    <dgm:pt modelId="{8FFFE018-0968-40EF-9010-998B5E7585C3}" type="pres">
      <dgm:prSet presAssocID="{BE98BA52-9AB0-403B-9AF8-500EC859965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4EC82-BDDC-4726-AA6B-F4D969E77A1B}" type="pres">
      <dgm:prSet presAssocID="{CA201B5C-8A12-49F5-9200-03105CE6BA49}" presName="sibTrans" presStyleCnt="0"/>
      <dgm:spPr/>
    </dgm:pt>
    <dgm:pt modelId="{827B5A81-E0E6-4725-A169-D762A64AE5DF}" type="pres">
      <dgm:prSet presAssocID="{9F364A71-FD26-45B2-BEBB-75167BE352F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2FB60-36CF-48C4-BCD7-72E51B05E488}" type="pres">
      <dgm:prSet presAssocID="{D759EAE3-362C-42CB-A123-8DBDF857C93D}" presName="sibTrans" presStyleCnt="0"/>
      <dgm:spPr/>
    </dgm:pt>
    <dgm:pt modelId="{64DDA86E-81CF-4A70-8026-821263BF0140}" type="pres">
      <dgm:prSet presAssocID="{0B2E6570-3614-443D-9A04-E32EC4F612D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75A4A-8E38-400D-9107-942491CF90F4}" type="pres">
      <dgm:prSet presAssocID="{42332280-790F-4A12-949D-A71649FFC82E}" presName="sibTrans" presStyleCnt="0"/>
      <dgm:spPr/>
    </dgm:pt>
    <dgm:pt modelId="{C59A7365-0653-46D7-8CB7-8739C6374C09}" type="pres">
      <dgm:prSet presAssocID="{59911058-102F-42DC-9010-72F999D80E0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A4D08-DA5E-4C6E-9FAD-AA91451EA2BE}" type="pres">
      <dgm:prSet presAssocID="{E085101B-C7A0-404F-BB0B-9CE9528DE9E6}" presName="sibTrans" presStyleCnt="0"/>
      <dgm:spPr/>
    </dgm:pt>
    <dgm:pt modelId="{324B273D-6EEE-479F-A06B-B9BCC8A8FAEE}" type="pres">
      <dgm:prSet presAssocID="{DBEF56B0-F6BE-4C16-B141-ECAAE850485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75844-0F29-438C-A55D-4F302794ED77}" type="pres">
      <dgm:prSet presAssocID="{22FF7C59-A6EF-46F2-A8A1-9B756C9C6E8F}" presName="sibTrans" presStyleCnt="0"/>
      <dgm:spPr/>
    </dgm:pt>
    <dgm:pt modelId="{A130409B-5B64-4650-8281-5A204E03FA5E}" type="pres">
      <dgm:prSet presAssocID="{B26ADD91-2112-4DC6-9C95-1FDB5DC1CD5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0DBF28-F1E0-493A-B073-994FB141C168}" srcId="{D16E30C1-E4D8-4868-864A-A2B3E9AD77A8}" destId="{59911058-102F-42DC-9010-72F999D80E04}" srcOrd="4" destOrd="0" parTransId="{B1B1A03F-7226-45D8-A963-30D225FF9D11}" sibTransId="{E085101B-C7A0-404F-BB0B-9CE9528DE9E6}"/>
    <dgm:cxn modelId="{2B3E4E7F-4C0E-487A-9230-85AB56F3172B}" type="presOf" srcId="{B26ADD91-2112-4DC6-9C95-1FDB5DC1CD5A}" destId="{A130409B-5B64-4650-8281-5A204E03FA5E}" srcOrd="0" destOrd="0" presId="urn:microsoft.com/office/officeart/2005/8/layout/default"/>
    <dgm:cxn modelId="{14F42E3A-2C0E-40B6-AFB6-099509621A40}" type="presOf" srcId="{D16E30C1-E4D8-4868-864A-A2B3E9AD77A8}" destId="{099C411E-2650-4CDA-9574-E4B99C3A000E}" srcOrd="0" destOrd="0" presId="urn:microsoft.com/office/officeart/2005/8/layout/default"/>
    <dgm:cxn modelId="{74D2CE27-6B80-4A53-8BDE-6E58079C7BDC}" srcId="{D16E30C1-E4D8-4868-864A-A2B3E9AD77A8}" destId="{9F364A71-FD26-45B2-BEBB-75167BE352F8}" srcOrd="2" destOrd="0" parTransId="{10409780-8278-46DA-B9E5-0620E90170B4}" sibTransId="{D759EAE3-362C-42CB-A123-8DBDF857C93D}"/>
    <dgm:cxn modelId="{FF818A89-66CD-44F4-80F3-B13FB291CAEF}" srcId="{D16E30C1-E4D8-4868-864A-A2B3E9AD77A8}" destId="{DBEF56B0-F6BE-4C16-B141-ECAAE8504858}" srcOrd="5" destOrd="0" parTransId="{7D84FB50-CBB3-429C-933F-A0EED221DB69}" sibTransId="{22FF7C59-A6EF-46F2-A8A1-9B756C9C6E8F}"/>
    <dgm:cxn modelId="{E3610E0A-3042-459E-AB35-7DAF0BBBF103}" type="presOf" srcId="{DBEF56B0-F6BE-4C16-B141-ECAAE8504858}" destId="{324B273D-6EEE-479F-A06B-B9BCC8A8FAEE}" srcOrd="0" destOrd="0" presId="urn:microsoft.com/office/officeart/2005/8/layout/default"/>
    <dgm:cxn modelId="{C423EEA0-C88A-4655-A74D-52AF34DE6643}" srcId="{D16E30C1-E4D8-4868-864A-A2B3E9AD77A8}" destId="{0B2E6570-3614-443D-9A04-E32EC4F612D4}" srcOrd="3" destOrd="0" parTransId="{1D4E1C15-7B4D-44E2-BBEB-A98BB26DEBDA}" sibTransId="{42332280-790F-4A12-949D-A71649FFC82E}"/>
    <dgm:cxn modelId="{821A797C-8F00-436A-8D00-E675EBE8464C}" srcId="{D16E30C1-E4D8-4868-864A-A2B3E9AD77A8}" destId="{EC289CBC-24E9-430F-B764-D7EBC8B31A30}" srcOrd="0" destOrd="0" parTransId="{B4B34DE5-3DF2-470A-B412-99B3ED2EDD5E}" sibTransId="{4C8098BF-1705-4863-8BDC-5BEB240AFB42}"/>
    <dgm:cxn modelId="{655EF126-230E-4019-A188-41396F1E7635}" type="presOf" srcId="{BE98BA52-9AB0-403B-9AF8-500EC859965A}" destId="{8FFFE018-0968-40EF-9010-998B5E7585C3}" srcOrd="0" destOrd="0" presId="urn:microsoft.com/office/officeart/2005/8/layout/default"/>
    <dgm:cxn modelId="{0AD0D558-B61B-47DB-942F-57E783519DE5}" type="presOf" srcId="{9F364A71-FD26-45B2-BEBB-75167BE352F8}" destId="{827B5A81-E0E6-4725-A169-D762A64AE5DF}" srcOrd="0" destOrd="0" presId="urn:microsoft.com/office/officeart/2005/8/layout/default"/>
    <dgm:cxn modelId="{4392CCDC-F6E7-4854-B0C9-AE4BA92624F0}" srcId="{D16E30C1-E4D8-4868-864A-A2B3E9AD77A8}" destId="{B26ADD91-2112-4DC6-9C95-1FDB5DC1CD5A}" srcOrd="6" destOrd="0" parTransId="{DF768713-AB41-4670-8BE4-22157C1975A4}" sibTransId="{AD0250E0-B149-46FC-8F72-8AE27632B809}"/>
    <dgm:cxn modelId="{D60C60AA-F18A-439F-ADF2-5D9EC587A9B1}" type="presOf" srcId="{EC289CBC-24E9-430F-B764-D7EBC8B31A30}" destId="{6B711240-9AE1-4EFF-9894-1F3DB4F2F627}" srcOrd="0" destOrd="0" presId="urn:microsoft.com/office/officeart/2005/8/layout/default"/>
    <dgm:cxn modelId="{0C6FD823-0F3F-4128-90B9-B9E52A67B321}" type="presOf" srcId="{0B2E6570-3614-443D-9A04-E32EC4F612D4}" destId="{64DDA86E-81CF-4A70-8026-821263BF0140}" srcOrd="0" destOrd="0" presId="urn:microsoft.com/office/officeart/2005/8/layout/default"/>
    <dgm:cxn modelId="{3617A1B8-631B-407E-AE73-5C54B8467B6E}" srcId="{D16E30C1-E4D8-4868-864A-A2B3E9AD77A8}" destId="{BE98BA52-9AB0-403B-9AF8-500EC859965A}" srcOrd="1" destOrd="0" parTransId="{DD58F9C1-36CA-4348-8A7D-37F5EFD2BC8F}" sibTransId="{CA201B5C-8A12-49F5-9200-03105CE6BA49}"/>
    <dgm:cxn modelId="{B3739E25-BCA0-4DCE-863A-395C438932BD}" type="presOf" srcId="{59911058-102F-42DC-9010-72F999D80E04}" destId="{C59A7365-0653-46D7-8CB7-8739C6374C09}" srcOrd="0" destOrd="0" presId="urn:microsoft.com/office/officeart/2005/8/layout/default"/>
    <dgm:cxn modelId="{A231803D-5207-4811-B90E-43099F271AE1}" type="presParOf" srcId="{099C411E-2650-4CDA-9574-E4B99C3A000E}" destId="{6B711240-9AE1-4EFF-9894-1F3DB4F2F627}" srcOrd="0" destOrd="0" presId="urn:microsoft.com/office/officeart/2005/8/layout/default"/>
    <dgm:cxn modelId="{361E8A68-EE45-41EC-A7AA-EA43DAD14488}" type="presParOf" srcId="{099C411E-2650-4CDA-9574-E4B99C3A000E}" destId="{B7C807F1-A10C-491D-81F7-081348B4AD96}" srcOrd="1" destOrd="0" presId="urn:microsoft.com/office/officeart/2005/8/layout/default"/>
    <dgm:cxn modelId="{D8265562-3136-4344-A192-3059677E1744}" type="presParOf" srcId="{099C411E-2650-4CDA-9574-E4B99C3A000E}" destId="{8FFFE018-0968-40EF-9010-998B5E7585C3}" srcOrd="2" destOrd="0" presId="urn:microsoft.com/office/officeart/2005/8/layout/default"/>
    <dgm:cxn modelId="{4857A7C5-A6AF-4FA5-802A-3BCC419AB194}" type="presParOf" srcId="{099C411E-2650-4CDA-9574-E4B99C3A000E}" destId="{A364EC82-BDDC-4726-AA6B-F4D969E77A1B}" srcOrd="3" destOrd="0" presId="urn:microsoft.com/office/officeart/2005/8/layout/default"/>
    <dgm:cxn modelId="{09BF31F7-CBCD-4CBC-ACA2-E66415398EDE}" type="presParOf" srcId="{099C411E-2650-4CDA-9574-E4B99C3A000E}" destId="{827B5A81-E0E6-4725-A169-D762A64AE5DF}" srcOrd="4" destOrd="0" presId="urn:microsoft.com/office/officeart/2005/8/layout/default"/>
    <dgm:cxn modelId="{629CFD95-C9EF-4F25-BE21-E35959010A8F}" type="presParOf" srcId="{099C411E-2650-4CDA-9574-E4B99C3A000E}" destId="{8952FB60-36CF-48C4-BCD7-72E51B05E488}" srcOrd="5" destOrd="0" presId="urn:microsoft.com/office/officeart/2005/8/layout/default"/>
    <dgm:cxn modelId="{17D8BBA3-02FC-4F5C-8BB7-0545EA049AF8}" type="presParOf" srcId="{099C411E-2650-4CDA-9574-E4B99C3A000E}" destId="{64DDA86E-81CF-4A70-8026-821263BF0140}" srcOrd="6" destOrd="0" presId="urn:microsoft.com/office/officeart/2005/8/layout/default"/>
    <dgm:cxn modelId="{F796316E-1BA7-4AEF-9055-B013D0BA438E}" type="presParOf" srcId="{099C411E-2650-4CDA-9574-E4B99C3A000E}" destId="{A8675A4A-8E38-400D-9107-942491CF90F4}" srcOrd="7" destOrd="0" presId="urn:microsoft.com/office/officeart/2005/8/layout/default"/>
    <dgm:cxn modelId="{C7F90789-B1B6-4E5A-AD6D-2FD1495687C1}" type="presParOf" srcId="{099C411E-2650-4CDA-9574-E4B99C3A000E}" destId="{C59A7365-0653-46D7-8CB7-8739C6374C09}" srcOrd="8" destOrd="0" presId="urn:microsoft.com/office/officeart/2005/8/layout/default"/>
    <dgm:cxn modelId="{6909E784-4B83-4EB0-9F30-0D92AFB070D5}" type="presParOf" srcId="{099C411E-2650-4CDA-9574-E4B99C3A000E}" destId="{654A4D08-DA5E-4C6E-9FAD-AA91451EA2BE}" srcOrd="9" destOrd="0" presId="urn:microsoft.com/office/officeart/2005/8/layout/default"/>
    <dgm:cxn modelId="{D9C953EF-A426-4B9E-BB3C-430194648B1E}" type="presParOf" srcId="{099C411E-2650-4CDA-9574-E4B99C3A000E}" destId="{324B273D-6EEE-479F-A06B-B9BCC8A8FAEE}" srcOrd="10" destOrd="0" presId="urn:microsoft.com/office/officeart/2005/8/layout/default"/>
    <dgm:cxn modelId="{521F6EBA-7958-45D7-AFA5-BF87BBE44E6C}" type="presParOf" srcId="{099C411E-2650-4CDA-9574-E4B99C3A000E}" destId="{B9675844-0F29-438C-A55D-4F302794ED77}" srcOrd="11" destOrd="0" presId="urn:microsoft.com/office/officeart/2005/8/layout/default"/>
    <dgm:cxn modelId="{1E055F70-0FDE-4ACE-807B-7245CEF34A98}" type="presParOf" srcId="{099C411E-2650-4CDA-9574-E4B99C3A000E}" destId="{A130409B-5B64-4650-8281-5A204E03FA5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75B0C-18F5-4774-914B-3C98C51FE579}">
      <dsp:nvSpPr>
        <dsp:cNvPr id="0" name=""/>
        <dsp:cNvSpPr/>
      </dsp:nvSpPr>
      <dsp:spPr>
        <a:xfrm>
          <a:off x="0" y="2274757"/>
          <a:ext cx="5157787" cy="49766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4. Appeal (if any)</a:t>
          </a:r>
          <a:endParaRPr lang="en-US" sz="1800" kern="1200" dirty="0"/>
        </a:p>
      </dsp:txBody>
      <dsp:txXfrm>
        <a:off x="0" y="2274757"/>
        <a:ext cx="5157787" cy="497661"/>
      </dsp:txXfrm>
    </dsp:sp>
    <dsp:sp modelId="{E4D1BF91-B81B-42F0-B899-0BEA985407B2}">
      <dsp:nvSpPr>
        <dsp:cNvPr id="0" name=""/>
        <dsp:cNvSpPr/>
      </dsp:nvSpPr>
      <dsp:spPr>
        <a:xfrm rot="10800000">
          <a:off x="0" y="1516819"/>
          <a:ext cx="5157787" cy="765403"/>
        </a:xfrm>
        <a:prstGeom prst="upArrowCallout">
          <a:avLst/>
        </a:prstGeom>
        <a:solidFill>
          <a:schemeClr val="accent2">
            <a:shade val="80000"/>
            <a:hueOff val="254319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3. Decision </a:t>
          </a:r>
          <a:endParaRPr lang="en-US" sz="1800" kern="1200" dirty="0"/>
        </a:p>
      </dsp:txBody>
      <dsp:txXfrm rot="10800000">
        <a:off x="0" y="1516819"/>
        <a:ext cx="5157787" cy="497336"/>
      </dsp:txXfrm>
    </dsp:sp>
    <dsp:sp modelId="{6BE99024-0B3B-4C29-92C6-FF3FDD962504}">
      <dsp:nvSpPr>
        <dsp:cNvPr id="0" name=""/>
        <dsp:cNvSpPr/>
      </dsp:nvSpPr>
      <dsp:spPr>
        <a:xfrm rot="10800000">
          <a:off x="0" y="758881"/>
          <a:ext cx="5157787" cy="765403"/>
        </a:xfrm>
        <a:prstGeom prst="upArrowCallout">
          <a:avLst/>
        </a:prstGeom>
        <a:solidFill>
          <a:schemeClr val="accent2">
            <a:shade val="80000"/>
            <a:hueOff val="508637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 Investigation</a:t>
          </a:r>
          <a:endParaRPr lang="en-US" sz="1800" kern="1200" dirty="0"/>
        </a:p>
      </dsp:txBody>
      <dsp:txXfrm rot="10800000">
        <a:off x="0" y="758881"/>
        <a:ext cx="5157787" cy="497336"/>
      </dsp:txXfrm>
    </dsp:sp>
    <dsp:sp modelId="{133D4CB3-A12B-4F7C-8E29-E2FAE601A07D}">
      <dsp:nvSpPr>
        <dsp:cNvPr id="0" name=""/>
        <dsp:cNvSpPr/>
      </dsp:nvSpPr>
      <dsp:spPr>
        <a:xfrm rot="10800000">
          <a:off x="0" y="0"/>
          <a:ext cx="5157787" cy="765403"/>
        </a:xfrm>
        <a:prstGeom prst="upArrowCallout">
          <a:avLst/>
        </a:prstGeom>
        <a:solidFill>
          <a:schemeClr val="accent2">
            <a:shade val="80000"/>
            <a:hueOff val="762956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 Evaluation/Dismissal Determination</a:t>
          </a:r>
          <a:endParaRPr lang="en-US" sz="1800" kern="1200" dirty="0"/>
        </a:p>
      </dsp:txBody>
      <dsp:txXfrm rot="10800000">
        <a:off x="0" y="0"/>
        <a:ext cx="5157787" cy="497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11240-9AE1-4EFF-9894-1F3DB4F2F627}">
      <dsp:nvSpPr>
        <dsp:cNvPr id="0" name=""/>
        <dsp:cNvSpPr/>
      </dsp:nvSpPr>
      <dsp:spPr>
        <a:xfrm>
          <a:off x="3099" y="337189"/>
          <a:ext cx="2458558" cy="147513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Breaks during class, intermittent absences </a:t>
          </a:r>
          <a:endParaRPr lang="en-US" sz="1700" kern="1200" dirty="0"/>
        </a:p>
      </dsp:txBody>
      <dsp:txXfrm>
        <a:off x="3099" y="337189"/>
        <a:ext cx="2458558" cy="1475134"/>
      </dsp:txXfrm>
    </dsp:sp>
    <dsp:sp modelId="{8FFFE018-0968-40EF-9010-998B5E7585C3}">
      <dsp:nvSpPr>
        <dsp:cNvPr id="0" name=""/>
        <dsp:cNvSpPr/>
      </dsp:nvSpPr>
      <dsp:spPr>
        <a:xfrm>
          <a:off x="2707512" y="337189"/>
          <a:ext cx="2458558" cy="1475134"/>
        </a:xfrm>
        <a:prstGeom prst="rect">
          <a:avLst/>
        </a:prstGeom>
        <a:solidFill>
          <a:schemeClr val="accent1">
            <a:shade val="80000"/>
            <a:hueOff val="-35860"/>
            <a:satOff val="-4759"/>
            <a:lumOff val="5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Access to online education </a:t>
          </a:r>
          <a:endParaRPr lang="en-US" sz="1700" kern="1200" dirty="0"/>
        </a:p>
      </dsp:txBody>
      <dsp:txXfrm>
        <a:off x="2707512" y="337189"/>
        <a:ext cx="2458558" cy="1475134"/>
      </dsp:txXfrm>
    </dsp:sp>
    <dsp:sp modelId="{827B5A81-E0E6-4725-A169-D762A64AE5DF}">
      <dsp:nvSpPr>
        <dsp:cNvPr id="0" name=""/>
        <dsp:cNvSpPr/>
      </dsp:nvSpPr>
      <dsp:spPr>
        <a:xfrm>
          <a:off x="5411926" y="337189"/>
          <a:ext cx="2458558" cy="1475134"/>
        </a:xfrm>
        <a:prstGeom prst="rect">
          <a:avLst/>
        </a:prstGeom>
        <a:solidFill>
          <a:schemeClr val="accent1">
            <a:shade val="80000"/>
            <a:hueOff val="-71720"/>
            <a:satOff val="-9518"/>
            <a:lumOff val="10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Extension of coursework deadlines, rescheduling exams </a:t>
          </a:r>
          <a:endParaRPr lang="en-US" sz="1700" kern="1200" dirty="0"/>
        </a:p>
      </dsp:txBody>
      <dsp:txXfrm>
        <a:off x="5411926" y="337189"/>
        <a:ext cx="2458558" cy="1475134"/>
      </dsp:txXfrm>
    </dsp:sp>
    <dsp:sp modelId="{64DDA86E-81CF-4A70-8026-821263BF0140}">
      <dsp:nvSpPr>
        <dsp:cNvPr id="0" name=""/>
        <dsp:cNvSpPr/>
      </dsp:nvSpPr>
      <dsp:spPr>
        <a:xfrm>
          <a:off x="8116340" y="337189"/>
          <a:ext cx="2458558" cy="1475134"/>
        </a:xfrm>
        <a:prstGeom prst="rect">
          <a:avLst/>
        </a:prstGeom>
        <a:solidFill>
          <a:schemeClr val="accent1">
            <a:shade val="80000"/>
            <a:hueOff val="-107579"/>
            <a:satOff val="-14277"/>
            <a:lumOff val="15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Supplies such as a larger desk or elevator access </a:t>
          </a:r>
        </a:p>
      </dsp:txBody>
      <dsp:txXfrm>
        <a:off x="8116340" y="337189"/>
        <a:ext cx="2458558" cy="1475134"/>
      </dsp:txXfrm>
    </dsp:sp>
    <dsp:sp modelId="{C59A7365-0653-46D7-8CB7-8739C6374C09}">
      <dsp:nvSpPr>
        <dsp:cNvPr id="0" name=""/>
        <dsp:cNvSpPr/>
      </dsp:nvSpPr>
      <dsp:spPr>
        <a:xfrm>
          <a:off x="1355305" y="2058180"/>
          <a:ext cx="2458558" cy="1475134"/>
        </a:xfrm>
        <a:prstGeom prst="rect">
          <a:avLst/>
        </a:prstGeom>
        <a:solidFill>
          <a:schemeClr val="accent1">
            <a:shade val="80000"/>
            <a:hueOff val="-143439"/>
            <a:satOff val="-19036"/>
            <a:lumOff val="209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Lactation space (not a restroom; clean, shielded, free from intrusion) </a:t>
          </a:r>
        </a:p>
      </dsp:txBody>
      <dsp:txXfrm>
        <a:off x="1355305" y="2058180"/>
        <a:ext cx="2458558" cy="1475134"/>
      </dsp:txXfrm>
    </dsp:sp>
    <dsp:sp modelId="{324B273D-6EEE-479F-A06B-B9BCC8A8FAEE}">
      <dsp:nvSpPr>
        <dsp:cNvPr id="0" name=""/>
        <dsp:cNvSpPr/>
      </dsp:nvSpPr>
      <dsp:spPr>
        <a:xfrm>
          <a:off x="4059719" y="2058180"/>
          <a:ext cx="2458558" cy="1475134"/>
        </a:xfrm>
        <a:prstGeom prst="rect">
          <a:avLst/>
        </a:prstGeom>
        <a:solidFill>
          <a:schemeClr val="accent1">
            <a:shade val="80000"/>
            <a:hueOff val="-179299"/>
            <a:satOff val="-23795"/>
            <a:lumOff val="26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Allow access for student to voluntarily participate in any separate and comparable portion of programs or activities</a:t>
          </a:r>
        </a:p>
      </dsp:txBody>
      <dsp:txXfrm>
        <a:off x="4059719" y="2058180"/>
        <a:ext cx="2458558" cy="1475134"/>
      </dsp:txXfrm>
    </dsp:sp>
    <dsp:sp modelId="{A130409B-5B64-4650-8281-5A204E03FA5E}">
      <dsp:nvSpPr>
        <dsp:cNvPr id="0" name=""/>
        <dsp:cNvSpPr/>
      </dsp:nvSpPr>
      <dsp:spPr>
        <a:xfrm>
          <a:off x="6764133" y="2058180"/>
          <a:ext cx="2458558" cy="1475134"/>
        </a:xfrm>
        <a:prstGeom prst="rect">
          <a:avLst/>
        </a:prstGeom>
        <a:solidFill>
          <a:schemeClr val="accent1">
            <a:shade val="80000"/>
            <a:hueOff val="-215159"/>
            <a:satOff val="-28554"/>
            <a:lumOff val="314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Voluntary leave of absence (with reinstatement to the same status once leave ends) </a:t>
          </a:r>
          <a:endParaRPr lang="en-US" sz="1700" kern="1200" dirty="0" smtClean="0"/>
        </a:p>
      </dsp:txBody>
      <dsp:txXfrm>
        <a:off x="6764133" y="2058180"/>
        <a:ext cx="2458558" cy="1475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7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Sex Discrimination is the overarching term </a:t>
            </a:r>
            <a:r>
              <a:rPr lang="en-US" baseline="0" dirty="0" smtClean="0"/>
              <a:t>that encompasses sex-based harassment </a:t>
            </a:r>
            <a:r>
              <a:rPr lang="en-US" baseline="0" dirty="0" smtClean="0">
                <a:sym typeface="Wingdings" panose="05000000000000000000" pitchFamily="2" charset="2"/>
              </a:rPr>
              <a:t> t</a:t>
            </a:r>
            <a:r>
              <a:rPr lang="en-US" dirty="0" smtClean="0"/>
              <a:t>he new TIX</a:t>
            </a:r>
            <a:r>
              <a:rPr lang="en-US" baseline="0" dirty="0" smtClean="0"/>
              <a:t> rule applies to all instances of s</a:t>
            </a:r>
            <a:r>
              <a:rPr lang="en-US" dirty="0" smtClean="0"/>
              <a:t>ex discrimination, not just sex-based harassment 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 can have instances of sex discrimination that are not sex-based harassment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time limitation on when a complaint can be brought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6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part of discrimination on the basis of sex, the new rule includes discrimination on the basis of pregnancy and related conditions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Pregnancy and related conditions is specifically defined as:</a:t>
            </a:r>
            <a:r>
              <a:rPr lang="en-US" baseline="0" dirty="0" smtClean="0"/>
              <a:t> [read definition]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practice, this means that colleges cannot discriminate against anyone based on their current, past, or potential pregnancy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general, schools must treat pregnancy like other temporary medical conditions, but there are some new additional requirements that are pregnancy-specific that we will discuss next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5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 biggest</a:t>
            </a:r>
            <a:r>
              <a:rPr lang="en-US" baseline="0" dirty="0" smtClean="0"/>
              <a:t> change in the new rule is the information component: once the rule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 want to emphasize that this does not mean employees are now required to approach students they think might be pregnant – this is only when the student (or a legal rep) lets someone know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3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These are sample </a:t>
            </a:r>
            <a:r>
              <a:rPr lang="en-US" baseline="0" dirty="0" err="1" smtClean="0"/>
              <a:t>accomodations</a:t>
            </a:r>
            <a:r>
              <a:rPr lang="en-US" baseline="0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1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9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 smtClean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6/12/2024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ricia.Boerger@atg.w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jpeg"/><Relationship Id="rId5" Type="http://schemas.openxmlformats.org/officeDocument/2006/relationships/hyperlink" Target="mailto:Zuzanna.Wisniewska@atg.wa.gov" TargetMode="External"/><Relationship Id="rId4" Type="http://schemas.openxmlformats.org/officeDocument/2006/relationships/hyperlink" Target="mailto:HBruce.Marvin@atg.wa.go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IX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Model Policies and Procedures for CTCs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5469" y="975869"/>
            <a:ext cx="1626531" cy="601840"/>
          </a:xfrm>
        </p:spPr>
        <p:txBody>
          <a:bodyPr>
            <a:normAutofit/>
          </a:bodyPr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Related Requirements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Content Placeholder 9" descr="Prenatal Development – Parenting and Family Diversity Issue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00" y="1795618"/>
            <a:ext cx="3575467" cy="357546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General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285750" indent="-285750"/>
            <a:r>
              <a:rPr lang="en-US" sz="1800" b="1" dirty="0">
                <a:latin typeface="+mj-lt"/>
              </a:rPr>
              <a:t>Pregnancy or related conditions </a:t>
            </a:r>
            <a:r>
              <a:rPr lang="en-US" sz="1800" dirty="0" smtClean="0">
                <a:latin typeface="+mj-lt"/>
              </a:rPr>
              <a:t>means: </a:t>
            </a:r>
            <a:r>
              <a:rPr lang="en-US" sz="1800" dirty="0">
                <a:latin typeface="+mj-lt"/>
              </a:rPr>
              <a:t>pregnancy, childbirth, termination of pregnancy, lactation, medical conditions related to, or recovery from these conditions </a:t>
            </a:r>
            <a:endParaRPr lang="en-US" sz="1800" dirty="0" smtClean="0">
              <a:latin typeface="+mj-lt"/>
            </a:endParaRPr>
          </a:p>
          <a:p>
            <a:pPr marL="285750" indent="-285750"/>
            <a:r>
              <a:rPr lang="en-US" sz="1800" dirty="0" smtClean="0">
                <a:latin typeface="+mj-lt"/>
              </a:rPr>
              <a:t>Must </a:t>
            </a:r>
            <a:r>
              <a:rPr lang="en-US" sz="1800" dirty="0">
                <a:latin typeface="+mj-lt"/>
              </a:rPr>
              <a:t>not discriminate against any person on the basis of current, past, or potential pregnancy or related conditions (either directly or through policies/practices/procedures)  </a:t>
            </a:r>
            <a:endParaRPr lang="en-US" sz="1800" dirty="0" smtClean="0">
              <a:latin typeface="+mj-lt"/>
            </a:endParaRPr>
          </a:p>
          <a:p>
            <a:pPr marL="285750" indent="-285750"/>
            <a:r>
              <a:rPr lang="en-US" sz="1800" dirty="0"/>
              <a:t>Institutions must treat pregnancy or related conditions like any other temporary medical </a:t>
            </a:r>
            <a:r>
              <a:rPr lang="en-US" sz="1800" dirty="0" smtClean="0"/>
              <a:t>condition</a:t>
            </a:r>
            <a:endParaRPr lang="en-US" sz="1800" dirty="0">
              <a:latin typeface="+mj-lt"/>
            </a:endParaRP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6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Employees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28800" y="3278038"/>
            <a:ext cx="5157787" cy="29095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a student </a:t>
            </a:r>
            <a:r>
              <a:rPr lang="en-US" b="1" i="1" dirty="0" smtClean="0"/>
              <a:t>informs</a:t>
            </a:r>
            <a:r>
              <a:rPr lang="en-US" dirty="0" smtClean="0"/>
              <a:t> any employee of the student’s pregnancy or related conditions, the employee must promptly*: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Provide the Title IX Coordinator’s contact information and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Inform the student that the Title IX Coordinator can take actions to ensure the student’s equal access to the institution’s program or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*</a:t>
            </a:r>
            <a:r>
              <a:rPr lang="en-US" sz="1400" b="1" i="1" dirty="0"/>
              <a:t>D</a:t>
            </a:r>
            <a:r>
              <a:rPr lang="en-US" sz="1400" b="1" i="1" dirty="0" smtClean="0"/>
              <a:t>oes not </a:t>
            </a:r>
            <a:r>
              <a:rPr lang="en-US" sz="1400" dirty="0" smtClean="0"/>
              <a:t>apply if the employee reasonably believes the Title IX Coordinator has already been notified </a:t>
            </a:r>
            <a:endParaRPr lang="en-US" sz="1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Title IX Coordinator 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dirty="0"/>
              <a:t>When a student informs the Title IX Coordinator of the student’s pregnancy or related conditions, the Coordinator must: </a:t>
            </a:r>
          </a:p>
          <a:p>
            <a:r>
              <a:rPr lang="en-US" sz="1800" dirty="0"/>
              <a:t>Inform the student of the institution’s nondiscrimination obligations </a:t>
            </a:r>
          </a:p>
          <a:p>
            <a:r>
              <a:rPr lang="en-US" sz="1800" dirty="0"/>
              <a:t>Make reasonable, individual modifications based on the student’s needs to ensure equal access that the student can accept or decline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Modifications that fundamentally alter the nature of the education program or activity are not reasonable</a:t>
            </a:r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7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Accommodation Examples 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971933"/>
              </p:ext>
            </p:extLst>
          </p:nvPr>
        </p:nvGraphicFramePr>
        <p:xfrm>
          <a:off x="929640" y="1607268"/>
          <a:ext cx="10577998" cy="3870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2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Protections for Transgender Students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Disparate Treatment Based on Gender Identity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New rule prohibits different treatment or separation based on sex, including on the basis of gender identity, that causes more than </a:t>
            </a:r>
            <a:r>
              <a:rPr lang="en-US" i="1" dirty="0" smtClean="0"/>
              <a:t>de </a:t>
            </a:r>
            <a:r>
              <a:rPr lang="en-US" i="1" dirty="0" err="1" smtClean="0"/>
              <a:t>minimis</a:t>
            </a:r>
            <a:r>
              <a:rPr lang="en-US" i="1" dirty="0" smtClean="0"/>
              <a:t> </a:t>
            </a:r>
            <a:r>
              <a:rPr lang="en-US" dirty="0" smtClean="0"/>
              <a:t>harm </a:t>
            </a:r>
            <a:endParaRPr lang="en-US" dirty="0"/>
          </a:p>
          <a:p>
            <a:r>
              <a:rPr lang="en-US" dirty="0" smtClean="0"/>
              <a:t>Preventing a person from participating in an educational program or activity consistent with that person’s gender identity is by definition “more than </a:t>
            </a:r>
            <a:r>
              <a:rPr lang="en-US" i="1" dirty="0" smtClean="0"/>
              <a:t>de </a:t>
            </a:r>
            <a:r>
              <a:rPr lang="en-US" i="1" dirty="0" err="1" smtClean="0"/>
              <a:t>minimis</a:t>
            </a:r>
            <a:r>
              <a:rPr lang="en-US" i="1" dirty="0" smtClean="0"/>
              <a:t> </a:t>
            </a:r>
            <a:r>
              <a:rPr lang="en-US" dirty="0" smtClean="0"/>
              <a:t>harm” § 106.31(2)</a:t>
            </a:r>
          </a:p>
          <a:p>
            <a:r>
              <a:rPr lang="en-US" dirty="0" smtClean="0"/>
              <a:t>Limited exceptions to this principle such as sex-separate housing and Greek life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Athletics 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267058"/>
            <a:ext cx="3256673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 smtClean="0"/>
              <a:t>The final rule does </a:t>
            </a:r>
            <a:r>
              <a:rPr lang="en-US" u="sng" dirty="0" smtClean="0"/>
              <a:t>not</a:t>
            </a:r>
            <a:r>
              <a:rPr lang="en-US" dirty="0" smtClean="0"/>
              <a:t> address transgender student participation in athletics (intercollegiate, club, or intramural) </a:t>
            </a:r>
            <a:endParaRPr lang="en-US" dirty="0"/>
          </a:p>
          <a:p>
            <a:r>
              <a:rPr lang="en-US" dirty="0" smtClean="0"/>
              <a:t>The preamble to the new rule states specifically that the general regulation on participation in activities in line with gender identity does not apply to athletics </a:t>
            </a:r>
            <a:endParaRPr lang="en-US" dirty="0"/>
          </a:p>
          <a:p>
            <a:r>
              <a:rPr lang="en-US" dirty="0" smtClean="0"/>
              <a:t>Rulemaking specifically addressing transgender student participation in student athletics is pending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704" y="314538"/>
            <a:ext cx="3932237" cy="2390931"/>
          </a:xfrm>
        </p:spPr>
        <p:txBody>
          <a:bodyPr/>
          <a:lstStyle/>
          <a:p>
            <a:r>
              <a:rPr lang="en-US" sz="3600" dirty="0" smtClean="0"/>
              <a:t>Feedback on Model Title IX Policies and Procedures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3DDE-5D3C-40C1-A976-7406EB83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1506" y="3241377"/>
            <a:ext cx="4946904" cy="2439988"/>
          </a:xfrm>
        </p:spPr>
        <p:txBody>
          <a:bodyPr>
            <a:normAutofit lnSpcReduction="10000"/>
          </a:bodyPr>
          <a:lstStyle/>
          <a:p>
            <a:endParaRPr lang="en-US" sz="2300" dirty="0" smtClean="0">
              <a:hlinkClick r:id="rId3"/>
            </a:endParaRPr>
          </a:p>
          <a:p>
            <a:r>
              <a:rPr lang="en-US" sz="2300" dirty="0" smtClean="0">
                <a:hlinkClick r:id="rId3"/>
              </a:rPr>
              <a:t>Tricia.Boerger@atg.wa.gov</a:t>
            </a:r>
            <a:endParaRPr lang="en-US" sz="2300" dirty="0" smtClean="0"/>
          </a:p>
          <a:p>
            <a:r>
              <a:rPr lang="en-US" sz="2300" dirty="0" smtClean="0">
                <a:hlinkClick r:id="rId4"/>
              </a:rPr>
              <a:t>HBruce.Marvin@atg.wa.gov</a:t>
            </a:r>
            <a:endParaRPr lang="en-US" sz="2300" dirty="0" smtClean="0"/>
          </a:p>
          <a:p>
            <a:r>
              <a:rPr lang="en-US" sz="2300" dirty="0" smtClean="0">
                <a:hlinkClick r:id="rId5"/>
              </a:rPr>
              <a:t>Zuzanna.Wisniewska@atg.wa.gov</a:t>
            </a:r>
            <a:endParaRPr lang="en-US" sz="2300" dirty="0" smtClean="0"/>
          </a:p>
          <a:p>
            <a:endParaRPr lang="en-US" sz="2300" dirty="0"/>
          </a:p>
          <a:p>
            <a:r>
              <a:rPr lang="en-US" sz="2300" dirty="0" smtClean="0"/>
              <a:t>Deadline: June 27, 2024 </a:t>
            </a:r>
            <a:endParaRPr lang="en-US" sz="2300" dirty="0" smtClean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261181"/>
            <a:ext cx="3256673" cy="365125"/>
          </a:xfrm>
        </p:spPr>
        <p:txBody>
          <a:bodyPr/>
          <a:lstStyle/>
          <a:p>
            <a:r>
              <a:rPr lang="en-US" dirty="0" smtClean="0"/>
              <a:t>Title IX Model Policies and Procedures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pic>
        <p:nvPicPr>
          <p:cNvPr id="13" name="Picture Placeholder 12" descr="A group of people discuss something">
            <a:extLst>
              <a:ext uri="{FF2B5EF4-FFF2-40B4-BE49-F238E27FC236}">
                <a16:creationId xmlns:a16="http://schemas.microsoft.com/office/drawing/2014/main" id="{594ACC6B-B2AA-4E37-97D4-0F8CC4C846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2757" y="5963075"/>
            <a:ext cx="9608775" cy="8017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Next Webinar: July 10, 2024, 10 AM PT  </a:t>
            </a:r>
          </a:p>
          <a:p>
            <a:r>
              <a:rPr lang="en-US" dirty="0" smtClean="0"/>
              <a:t>Final Model Policies and Emergency Rule Implementation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5BD8C-215E-470E-9A15-CEABC3C16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19874" y="1006893"/>
            <a:ext cx="1533765" cy="601840"/>
          </a:xfrm>
        </p:spPr>
        <p:txBody>
          <a:bodyPr>
            <a:normAutofit/>
          </a:bodyPr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928801" y="2697177"/>
            <a:ext cx="3256674" cy="499493"/>
          </a:xfrm>
        </p:spPr>
        <p:txBody>
          <a:bodyPr/>
          <a:lstStyle/>
          <a:p>
            <a:r>
              <a:rPr lang="en-US" dirty="0" smtClean="0"/>
              <a:t>Big Picture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104A1-25DB-4A49-B257-40CF6B30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308895"/>
            <a:ext cx="3256673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BD9075D-1F42-4726-8EC6-EE8B41639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67661" y="2735896"/>
            <a:ext cx="3256674" cy="7335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Model Investigation</a:t>
            </a:r>
          </a:p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24841" y="2681659"/>
            <a:ext cx="3475639" cy="604701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300" dirty="0" smtClean="0"/>
              <a:t>Model Student Conduct Code</a:t>
            </a:r>
            <a:endParaRPr lang="en-US" sz="2300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28800" y="4814162"/>
            <a:ext cx="3256674" cy="4994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/>
              <a:t>Model Employee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Disciplinary Procedure</a:t>
            </a:r>
            <a:endParaRPr lang="en-US" sz="2200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32166" y="4797838"/>
            <a:ext cx="3256674" cy="7151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/>
              <a:t>Pregnancy and 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Gender Identity</a:t>
            </a:r>
            <a:endParaRPr lang="en-US" sz="2200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3097713"/>
            <a:ext cx="3256674" cy="49949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" name="Picture Placeholder 50" descr="Paper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8800" y="3882794"/>
            <a:ext cx="862926" cy="864000"/>
          </a:xfrm>
        </p:spPr>
      </p:pic>
      <p:pic>
        <p:nvPicPr>
          <p:cNvPr id="59" name="Picture Placeholder 58" descr="Stopwatch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82151" y="3804047"/>
            <a:ext cx="867600" cy="868680"/>
          </a:xfrm>
        </p:spPr>
      </p:pic>
      <p:pic>
        <p:nvPicPr>
          <p:cNvPr id="61" name="Picture Placeholder 60" descr="Target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81556" y="3878114"/>
            <a:ext cx="867600" cy="868680"/>
          </a:xfrm>
        </p:spPr>
      </p:pic>
      <p:pic>
        <p:nvPicPr>
          <p:cNvPr id="71" name="Picture Placeholder 70" descr="Checklist RT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32166" y="1731413"/>
            <a:ext cx="867600" cy="868680"/>
          </a:xfrm>
        </p:spPr>
      </p:pic>
      <p:pic>
        <p:nvPicPr>
          <p:cNvPr id="73" name="Picture Placeholder 72" descr="List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67476" y="1757980"/>
            <a:ext cx="867600" cy="868680"/>
          </a:xfrm>
        </p:spPr>
      </p:pic>
      <p:pic>
        <p:nvPicPr>
          <p:cNvPr id="77" name="Picture Placeholder 76" descr="Bullseye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6856" y="1731413"/>
            <a:ext cx="867600" cy="86868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6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20" y="345058"/>
            <a:ext cx="9195113" cy="1250829"/>
          </a:xfrm>
        </p:spPr>
        <p:txBody>
          <a:bodyPr>
            <a:normAutofit/>
          </a:bodyPr>
          <a:lstStyle/>
          <a:p>
            <a:r>
              <a:rPr lang="en-US" dirty="0" smtClean="0"/>
              <a:t>New Rule Effective August 1, 2024</a:t>
            </a:r>
            <a:endParaRPr lang="en-US" dirty="0"/>
          </a:p>
        </p:txBody>
      </p:sp>
      <p:pic>
        <p:nvPicPr>
          <p:cNvPr id="8" name="Content Placeholder 7" descr="File:Calendar-leapyeardate.jpg - Wikimedia Common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79" y="2574590"/>
            <a:ext cx="5801167" cy="345985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05630-4C19-4EFD-A09A-6A32A706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3133875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>
          <a:xfrm>
            <a:off x="870295" y="1698596"/>
            <a:ext cx="9426230" cy="69259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**</a:t>
            </a:r>
            <a:r>
              <a:rPr lang="en-US" i="1" u="sng" dirty="0" smtClean="0"/>
              <a:t>Conduct</a:t>
            </a:r>
            <a:r>
              <a:rPr lang="en-US" dirty="0" smtClean="0"/>
              <a:t> </a:t>
            </a:r>
            <a:r>
              <a:rPr lang="en-US" dirty="0"/>
              <a:t>occurring prior to August 1, </a:t>
            </a:r>
            <a:r>
              <a:rPr lang="en-US" dirty="0" smtClean="0"/>
              <a:t>2024** </a:t>
            </a:r>
          </a:p>
          <a:p>
            <a:pPr algn="ctr"/>
            <a:r>
              <a:rPr lang="en-US" dirty="0" smtClean="0"/>
              <a:t> Must </a:t>
            </a:r>
            <a:r>
              <a:rPr lang="en-US" dirty="0"/>
              <a:t>be addressed using current </a:t>
            </a:r>
            <a:r>
              <a:rPr lang="en-US" dirty="0" smtClean="0"/>
              <a:t>policies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9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Key Concepts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719" y="1125020"/>
            <a:ext cx="5476126" cy="5301465"/>
          </a:xfrm>
        </p:spPr>
        <p:txBody>
          <a:bodyPr>
            <a:normAutofit fontScale="92500"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Includes</a:t>
            </a:r>
            <a:r>
              <a:rPr lang="en-US" sz="2400" dirty="0" smtClean="0"/>
              <a:t>: protections for pregnancy, gender identity and retaliation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Adds</a:t>
            </a:r>
            <a:r>
              <a:rPr lang="en-US" sz="2400" dirty="0" smtClean="0"/>
              <a:t>: training </a:t>
            </a:r>
            <a:r>
              <a:rPr lang="en-US" sz="2400" dirty="0" smtClean="0"/>
              <a:t>and reporting requirements </a:t>
            </a:r>
            <a:r>
              <a:rPr lang="en-US" sz="2400" dirty="0" smtClean="0"/>
              <a:t>for </a:t>
            </a:r>
            <a:r>
              <a:rPr lang="en-US" sz="2400" i="1" u="sng" dirty="0" smtClean="0"/>
              <a:t>all</a:t>
            </a:r>
            <a:r>
              <a:rPr lang="en-US" sz="2400" dirty="0" smtClean="0"/>
              <a:t> </a:t>
            </a:r>
            <a:r>
              <a:rPr lang="en-US" sz="2400" dirty="0" smtClean="0"/>
              <a:t>employees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Enhances</a:t>
            </a:r>
            <a:r>
              <a:rPr lang="en-US" sz="2400" dirty="0" smtClean="0"/>
              <a:t>: role of Title IX Coordinator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Eases complaints</a:t>
            </a:r>
            <a:r>
              <a:rPr lang="en-US" sz="2400" dirty="0" smtClean="0"/>
              <a:t>: oral or written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Expands</a:t>
            </a:r>
            <a:r>
              <a:rPr lang="en-US" sz="2400" u="sng" dirty="0" smtClean="0"/>
              <a:t> </a:t>
            </a:r>
            <a:r>
              <a:rPr lang="en-US" sz="2400" i="1" u="sng" dirty="0" smtClean="0"/>
              <a:t>jurisdiction</a:t>
            </a:r>
            <a:r>
              <a:rPr lang="en-US" sz="2400" dirty="0" smtClean="0"/>
              <a:t>: </a:t>
            </a:r>
            <a:r>
              <a:rPr lang="en-US" sz="2400" i="1" u="sng" dirty="0" smtClean="0"/>
              <a:t>all</a:t>
            </a:r>
            <a:r>
              <a:rPr lang="en-US" sz="2400" i="1" dirty="0" smtClean="0"/>
              <a:t> </a:t>
            </a:r>
            <a:r>
              <a:rPr lang="en-US" sz="2400" dirty="0" smtClean="0"/>
              <a:t>college programs and activities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Applies</a:t>
            </a:r>
            <a:r>
              <a:rPr lang="en-US" sz="2400" dirty="0" smtClean="0"/>
              <a:t>: all forms of sex discrimination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i="1" u="sng" dirty="0" smtClean="0"/>
              <a:t>Creates</a:t>
            </a:r>
            <a:r>
              <a:rPr lang="en-US" sz="2400" dirty="0" smtClean="0"/>
              <a:t>: two grievance processes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ex discrimination and Sex-based Harassment involving students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06" y="6370100"/>
            <a:ext cx="32566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B2CAC"/>
                </a:solidFill>
                <a:effectLst/>
                <a:uLnTx/>
                <a:uFillTx/>
                <a:latin typeface="Speak Pro"/>
                <a:ea typeface="+mn-ea"/>
                <a:cs typeface="+mn-cs"/>
              </a:rPr>
              <a:t>Title IX Model Policies and Procedures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3B2CAC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BEC59-7FF9-4688-98DF-89832A0C9025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Speak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D6B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2024 Changes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Sex Discrimination is an Umbrella Term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Major Stages of Title IX Grievance Process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69322733"/>
              </p:ext>
            </p:extLst>
          </p:nvPr>
        </p:nvGraphicFramePr>
        <p:xfrm>
          <a:off x="6310145" y="3255048"/>
          <a:ext cx="5157787" cy="277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Oval 11"/>
          <p:cNvSpPr/>
          <p:nvPr/>
        </p:nvSpPr>
        <p:spPr>
          <a:xfrm>
            <a:off x="1994498" y="3215742"/>
            <a:ext cx="2902758" cy="29717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91587" y="3380310"/>
            <a:ext cx="190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Sex Discrimination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38313" y="4068601"/>
            <a:ext cx="2043592" cy="19991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Sex-based </a:t>
            </a:r>
          </a:p>
          <a:p>
            <a:pPr algn="ctr"/>
            <a:r>
              <a:rPr lang="en-US" dirty="0" smtClean="0"/>
              <a:t>Harassment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5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1" y="1"/>
            <a:ext cx="9971159" cy="13992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Procedural </a:t>
            </a:r>
            <a:r>
              <a:rPr lang="en-US" dirty="0" smtClean="0"/>
              <a:t>Distinctions: Sex </a:t>
            </a:r>
            <a:r>
              <a:rPr lang="en-US" dirty="0" smtClean="0"/>
              <a:t>Discrimination and Sex-based </a:t>
            </a:r>
            <a:r>
              <a:rPr lang="en-US" dirty="0"/>
              <a:t>Harassment 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/>
          </p:nvPr>
        </p:nvGraphicFramePr>
        <p:xfrm>
          <a:off x="929641" y="1604514"/>
          <a:ext cx="8386886" cy="3086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3443">
                  <a:extLst>
                    <a:ext uri="{9D8B030D-6E8A-4147-A177-3AD203B41FA5}">
                      <a16:colId xmlns:a16="http://schemas.microsoft.com/office/drawing/2014/main" val="1773937435"/>
                    </a:ext>
                  </a:extLst>
                </a:gridCol>
                <a:gridCol w="4193443">
                  <a:extLst>
                    <a:ext uri="{9D8B030D-6E8A-4147-A177-3AD203B41FA5}">
                      <a16:colId xmlns:a16="http://schemas.microsoft.com/office/drawing/2014/main" val="696345693"/>
                    </a:ext>
                  </a:extLst>
                </a:gridCol>
              </a:tblGrid>
              <a:tr h="560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§106.45 Grievance Process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§106.46 Grievance Process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02952"/>
                  </a:ext>
                </a:extLst>
              </a:tr>
              <a:tr h="190238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Sex Discrimination cases that are not sex-based harassment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Sex-based harassment complaints not involving a student party* (e.g.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complaint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involving two employees)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800" dirty="0">
                          <a:effectLst/>
                        </a:rPr>
                        <a:t>Sex-based harassment cases involving a student as either the complainant or respondent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887244"/>
                  </a:ext>
                </a:extLst>
              </a:tr>
              <a:tr h="623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Has to comply with procedural requirements of §106.45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Has to comply with procedural requirements of §106.45 </a:t>
                      </a:r>
                      <a:r>
                        <a:rPr lang="en-US" sz="1400" b="1" dirty="0">
                          <a:effectLst/>
                        </a:rPr>
                        <a:t>AND</a:t>
                      </a:r>
                      <a:r>
                        <a:rPr lang="en-US" sz="1400" dirty="0">
                          <a:effectLst/>
                        </a:rPr>
                        <a:t> §106.46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86558"/>
                  </a:ext>
                </a:extLst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IX Model Policies and Procedures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3"/>
          </p:nvPr>
        </p:nvSpPr>
        <p:spPr>
          <a:xfrm>
            <a:off x="929641" y="4781264"/>
            <a:ext cx="10060412" cy="692595"/>
          </a:xfrm>
        </p:spPr>
        <p:txBody>
          <a:bodyPr>
            <a:normAutofit/>
          </a:bodyPr>
          <a:lstStyle/>
          <a:p>
            <a:r>
              <a:rPr lang="en-US" sz="1500" b="0" dirty="0">
                <a:solidFill>
                  <a:schemeClr val="tx1"/>
                </a:solidFill>
              </a:rPr>
              <a:t>*If a party is a student employee, institution must decide if the party’s primary relationship to the institution is to receive an education &amp; if the alleged harassment occurred while party performed employment-related work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7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037" y="389151"/>
            <a:ext cx="4005773" cy="268483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Model Sex Discrimination Investigation Procedure 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4873" y="6322550"/>
            <a:ext cx="3256673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80" y="1731568"/>
            <a:ext cx="5407991" cy="30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3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Conduct Code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4873" y="6322550"/>
            <a:ext cx="3256673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80" y="1491271"/>
            <a:ext cx="5407991" cy="35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773" y="1276880"/>
            <a:ext cx="4659272" cy="15365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 Employee Sex Discrimination Disciplinary Procedure</a:t>
            </a:r>
            <a:endParaRPr lang="en-US" dirty="0"/>
          </a:p>
        </p:txBody>
      </p:sp>
      <p:pic>
        <p:nvPicPr>
          <p:cNvPr id="16" name="Content Placeholder 15" descr="Guest post: Making the Move From High School Teacher to College Professor – EDTECH 4 BEGINNER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94" y="2502970"/>
            <a:ext cx="4817419" cy="26447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8736" y="6316413"/>
            <a:ext cx="3256673" cy="365125"/>
          </a:xfrm>
        </p:spPr>
        <p:txBody>
          <a:bodyPr/>
          <a:lstStyle/>
          <a:p>
            <a:r>
              <a:rPr lang="en-US" dirty="0"/>
              <a:t>Title IX Model Policies and Procedures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5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42AFFF-C96F-4C05-9045-3240A5329EC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0</TotalTime>
  <Words>1038</Words>
  <Application>Microsoft Office PowerPoint</Application>
  <PresentationFormat>Widescreen</PresentationFormat>
  <Paragraphs>149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Avenir Next LT Pro</vt:lpstr>
      <vt:lpstr>Wingdings</vt:lpstr>
      <vt:lpstr>Speak Pro</vt:lpstr>
      <vt:lpstr>Times New Roman</vt:lpstr>
      <vt:lpstr>Arial</vt:lpstr>
      <vt:lpstr>Office Theme</vt:lpstr>
      <vt:lpstr>TITLE IX</vt:lpstr>
      <vt:lpstr>OVERVIEW SLIDE</vt:lpstr>
      <vt:lpstr>New Rule Effective August 1, 2024</vt:lpstr>
      <vt:lpstr>Key Concepts</vt:lpstr>
      <vt:lpstr>Big Picture </vt:lpstr>
      <vt:lpstr>Procedural Distinctions: Sex Discrimination and Sex-based Harassment </vt:lpstr>
      <vt:lpstr>Model Sex Discrimination Investigation Procedure </vt:lpstr>
      <vt:lpstr>Student Conduct Code </vt:lpstr>
      <vt:lpstr>Model Employee Sex Discrimination Disciplinary Procedure</vt:lpstr>
      <vt:lpstr>Pregnancy Related Requirements </vt:lpstr>
      <vt:lpstr>Information Requirements</vt:lpstr>
      <vt:lpstr>Reasonable Accommodation Examples </vt:lpstr>
      <vt:lpstr>Protections for Transgender Students </vt:lpstr>
      <vt:lpstr>Feedback on Model Title IX Policies and Procedures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2024-06-07T16:24:34Z</dcterms:created>
  <dcterms:modified xsi:type="dcterms:W3CDTF">2024-06-12T16:10:59Z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_AdHocReviewCycleID">
    <vt:i4>-1342106136</vt:i4>
  </property>
  <property fmtid="{D5CDD505-2E9C-101B-9397-08002B2CF9AE}" pid="4" name="_NewReviewCycle">
    <vt:lpwstr/>
  </property>
  <property fmtid="{D5CDD505-2E9C-101B-9397-08002B2CF9AE}" pid="5" name="_PreviousAdHocReviewCycleID">
    <vt:i4>184463664</vt:i4>
  </property>
</Properties>
</file>