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10"/>
  </p:notesMasterIdLst>
  <p:handoutMasterIdLst>
    <p:handoutMasterId r:id="rId11"/>
  </p:handoutMasterIdLst>
  <p:sldIdLst>
    <p:sldId id="313" r:id="rId2"/>
    <p:sldId id="292" r:id="rId3"/>
    <p:sldId id="316" r:id="rId4"/>
    <p:sldId id="314" r:id="rId5"/>
    <p:sldId id="317" r:id="rId6"/>
    <p:sldId id="318" r:id="rId7"/>
    <p:sldId id="315" r:id="rId8"/>
    <p:sldId id="305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70" autoAdjust="0"/>
    <p:restoredTop sz="94660"/>
  </p:normalViewPr>
  <p:slideViewPr>
    <p:cSldViewPr snapToGrid="0">
      <p:cViewPr varScale="1">
        <p:scale>
          <a:sx n="77" d="100"/>
          <a:sy n="77" d="100"/>
        </p:scale>
        <p:origin x="920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 smtClean="0"/>
              <a:t>Title slide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 smtClean="0"/>
              <a:t>Subheading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 smtClean="0"/>
              <a:t>Presenter(s)</a:t>
            </a:r>
            <a:br>
              <a:rPr lang="en-US" dirty="0" smtClean="0"/>
            </a:br>
            <a:r>
              <a:rPr lang="en-US" dirty="0" smtClean="0"/>
              <a:t>Month Day,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8/2/2018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476958"/>
            <a:ext cx="7886700" cy="611619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 smtClean="0"/>
              <a:t>Final Slide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2265367"/>
            <a:ext cx="7886700" cy="3428855"/>
          </a:xfrm>
          <a:prstGeom prst="rect">
            <a:avLst/>
          </a:prstGeom>
        </p:spPr>
        <p:txBody>
          <a:bodyPr/>
          <a:lstStyle>
            <a:lvl1pPr marL="457200" marR="0" indent="-45720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3764"/>
                </a:solidFill>
              </a:defRPr>
            </a:lvl1pPr>
            <a:lvl2pPr marL="342884" indent="0">
              <a:buNone/>
              <a:defRPr>
                <a:solidFill>
                  <a:srgbClr val="003764"/>
                </a:solidFill>
              </a:defRPr>
            </a:lvl2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Always use a Final Slide in order to include the Creative Commons footer language in the presentation.</a:t>
            </a:r>
            <a:br>
              <a:rPr lang="en-US" dirty="0" smtClean="0"/>
            </a:br>
            <a:r>
              <a:rPr lang="en-US" dirty="0" smtClean="0"/>
              <a:t>Ideas for the slide: Contact information; “Thank you;” “Questions?”</a:t>
            </a:r>
          </a:p>
        </p:txBody>
      </p:sp>
      <p:pic>
        <p:nvPicPr>
          <p:cNvPr id="14" name="Picture 13" descr="CC. Creative Commons license, attribution alone">
            <a:extLst>
              <a:ext uri="{FF2B5EF4-FFF2-40B4-BE49-F238E27FC236}">
                <a16:creationId xmlns:a16="http://schemas.microsoft.com/office/drawing/2014/main" id="{55C0BD8F-0D00-4252-96EA-53CD706830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8650" y="6399147"/>
            <a:ext cx="835224" cy="29873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 userDrawn="1"/>
        </p:nvSpPr>
        <p:spPr>
          <a:xfrm>
            <a:off x="1454322" y="6445499"/>
            <a:ext cx="378496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i="1" dirty="0">
                <a:solidFill>
                  <a:schemeClr val="bg1">
                    <a:lumMod val="50000"/>
                  </a:schemeClr>
                </a:solidFill>
              </a:rPr>
              <a:t>Note: All material licensed under Creative Commons Attribution 4.0 International License.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99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8/2/2018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8/2/2018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8/2/2018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8/2/2018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8/2/2018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8/2/2018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8/2/2018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8/2/2018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6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888" y="3544708"/>
            <a:ext cx="8336975" cy="999259"/>
          </a:xfrm>
        </p:spPr>
        <p:txBody>
          <a:bodyPr/>
          <a:lstStyle/>
          <a:p>
            <a:r>
              <a:rPr lang="en-US" dirty="0" smtClean="0"/>
              <a:t>Online admissions application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Requirements Definition </a:t>
            </a:r>
            <a:r>
              <a:rPr lang="en-US" dirty="0" smtClean="0"/>
              <a:t>Workshop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August 6</a:t>
            </a:r>
            <a:r>
              <a:rPr lang="en-US" dirty="0" smtClean="0"/>
              <a:t>, 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0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589" y="1353984"/>
            <a:ext cx="8534403" cy="719850"/>
          </a:xfrm>
        </p:spPr>
        <p:txBody>
          <a:bodyPr/>
          <a:lstStyle/>
          <a:p>
            <a:r>
              <a:rPr lang="en-US" dirty="0" smtClean="0"/>
              <a:t>Today’s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935664" y="2208513"/>
            <a:ext cx="7734511" cy="3759150"/>
          </a:xfrm>
        </p:spPr>
        <p:txBody>
          <a:bodyPr/>
          <a:lstStyle/>
          <a:p>
            <a:r>
              <a:rPr lang="en-US" sz="2400" dirty="0" smtClean="0"/>
              <a:t>Introductions</a:t>
            </a:r>
            <a:endParaRPr lang="en-US" sz="2400" dirty="0" smtClean="0"/>
          </a:p>
          <a:p>
            <a:r>
              <a:rPr lang="en-US" sz="2400" dirty="0" smtClean="0"/>
              <a:t>Review of Current Online Admissions Application</a:t>
            </a:r>
          </a:p>
          <a:p>
            <a:r>
              <a:rPr lang="en-US" sz="2400" dirty="0" smtClean="0"/>
              <a:t>Define Objectives</a:t>
            </a:r>
          </a:p>
          <a:p>
            <a:r>
              <a:rPr lang="en-US" sz="2400" dirty="0" smtClean="0"/>
              <a:t>Review of Requirement Areas</a:t>
            </a:r>
          </a:p>
          <a:p>
            <a:r>
              <a:rPr lang="en-US" sz="2400" dirty="0" smtClean="0"/>
              <a:t>Review and Update Functional Requirements</a:t>
            </a:r>
          </a:p>
          <a:p>
            <a:r>
              <a:rPr lang="en-US" sz="2400" dirty="0" smtClean="0"/>
              <a:t>Review and Update Technical Requirements</a:t>
            </a:r>
          </a:p>
          <a:p>
            <a:r>
              <a:rPr lang="en-US" sz="2400" dirty="0" smtClean="0"/>
              <a:t>Next Steps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16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objectives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Working together, define what our objectives are as we search for a solution for our Online Admissions Application needs for the system.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879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340" y="1116220"/>
            <a:ext cx="8336975" cy="797070"/>
          </a:xfrm>
        </p:spPr>
        <p:txBody>
          <a:bodyPr/>
          <a:lstStyle/>
          <a:p>
            <a:r>
              <a:rPr lang="en-US" dirty="0" smtClean="0"/>
              <a:t>Review of Requirement </a:t>
            </a:r>
            <a:r>
              <a:rPr lang="en-US" dirty="0" smtClean="0"/>
              <a:t>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274" y="1665171"/>
            <a:ext cx="7879041" cy="5056304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When defining requirements, it is helpful to think through the various aspects of the desired application:</a:t>
            </a:r>
          </a:p>
          <a:p>
            <a:pPr lvl="1"/>
            <a:r>
              <a:rPr lang="en-US" sz="1800" dirty="0" smtClean="0"/>
              <a:t>Student Facing (User Interface)</a:t>
            </a:r>
          </a:p>
          <a:p>
            <a:pPr lvl="1"/>
            <a:r>
              <a:rPr lang="en-US" sz="1800" dirty="0" smtClean="0"/>
              <a:t>Accessibility</a:t>
            </a:r>
          </a:p>
          <a:p>
            <a:pPr lvl="1"/>
            <a:r>
              <a:rPr lang="en-US" sz="1800" dirty="0" smtClean="0"/>
              <a:t>Critical Data Element Areas: Gender/Ethnicity/Citizenship/SSN</a:t>
            </a:r>
          </a:p>
          <a:p>
            <a:pPr lvl="1"/>
            <a:r>
              <a:rPr lang="en-US" sz="1800" dirty="0" smtClean="0"/>
              <a:t>Financial Aid</a:t>
            </a:r>
          </a:p>
          <a:p>
            <a:pPr lvl="1"/>
            <a:r>
              <a:rPr lang="en-US" sz="1800" dirty="0" smtClean="0"/>
              <a:t>Multi-College</a:t>
            </a:r>
          </a:p>
          <a:p>
            <a:pPr lvl="1"/>
            <a:r>
              <a:rPr lang="en-US" sz="1800" dirty="0" smtClean="0"/>
              <a:t>Program Definition (AA/BA/Cert), Special Populations (International, Running Start, BEDA, Guided Pathways, etc.), Waitlist Capabilities</a:t>
            </a:r>
          </a:p>
          <a:p>
            <a:pPr lvl="1"/>
            <a:r>
              <a:rPr lang="en-US" sz="1800" dirty="0" smtClean="0"/>
              <a:t>Payments</a:t>
            </a:r>
          </a:p>
          <a:p>
            <a:pPr lvl="1"/>
            <a:r>
              <a:rPr lang="en-US" sz="1800" dirty="0" smtClean="0"/>
              <a:t>Returning Students</a:t>
            </a:r>
          </a:p>
          <a:p>
            <a:pPr lvl="1"/>
            <a:r>
              <a:rPr lang="en-US" sz="1800" dirty="0" smtClean="0"/>
              <a:t>Optional Question Features</a:t>
            </a:r>
          </a:p>
          <a:p>
            <a:pPr lvl="1"/>
            <a:r>
              <a:rPr lang="en-US" sz="1800" dirty="0" smtClean="0"/>
              <a:t>Statutory Requirements</a:t>
            </a:r>
          </a:p>
          <a:p>
            <a:pPr lvl="1"/>
            <a:r>
              <a:rPr lang="en-US" sz="1800" dirty="0" smtClean="0"/>
              <a:t>Technical Requirements</a:t>
            </a:r>
          </a:p>
          <a:p>
            <a:pPr lvl="2"/>
            <a:r>
              <a:rPr lang="en-US" sz="1400" dirty="0" smtClean="0"/>
              <a:t>Environment/Infrastructure</a:t>
            </a:r>
          </a:p>
          <a:p>
            <a:pPr lvl="2"/>
            <a:r>
              <a:rPr lang="en-US" sz="1400" dirty="0" smtClean="0"/>
              <a:t>PS Integration/Oracle Release Alignment</a:t>
            </a:r>
          </a:p>
          <a:p>
            <a:pPr lvl="2"/>
            <a:r>
              <a:rPr lang="en-US" sz="1400" dirty="0" smtClean="0"/>
              <a:t>Branding/Individual College Configurations/Templates?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1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requirements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the user experience and business process perspective, what is needed to ensure we have the best tool for the job?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436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requirements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a technical, environment, security, integration, browser perspective, what is best to work in our infrastructure and with the tools we’re using to access the needed functionality.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085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517" y="2473344"/>
            <a:ext cx="8445730" cy="3757046"/>
          </a:xfrm>
        </p:spPr>
        <p:txBody>
          <a:bodyPr/>
          <a:lstStyle/>
          <a:p>
            <a:r>
              <a:rPr lang="en-US" sz="2400" dirty="0" smtClean="0"/>
              <a:t>Email/WebEx Follow-Ups for Refinement</a:t>
            </a:r>
          </a:p>
          <a:p>
            <a:r>
              <a:rPr lang="en-US" sz="2400" dirty="0" smtClean="0"/>
              <a:t>Present </a:t>
            </a:r>
            <a:r>
              <a:rPr lang="en-US" sz="2400" dirty="0"/>
              <a:t>to full OAA Work Group for Vetting</a:t>
            </a:r>
          </a:p>
          <a:p>
            <a:r>
              <a:rPr lang="en-US" sz="2400" dirty="0"/>
              <a:t>Provide to ctcLink Team for Development Feasibility Response</a:t>
            </a:r>
          </a:p>
          <a:p>
            <a:r>
              <a:rPr lang="en-US" sz="2400" dirty="0"/>
              <a:t>ctcLink Team Provide Response to full OAA Work Group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167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5" name="Picture 4" descr="Life of an Educator: Top 10 &lt;strong&gt;questions&lt;/strong&gt; to ask yourself in 20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938" y="1782767"/>
            <a:ext cx="4503821" cy="4503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44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tclink-powerpoint-template (002) [Read-Only]" id="{E530151C-5415-4AD3-B58A-D75C055FF43A}" vid="{A9E1DE0C-DDA3-425F-B4A8-E4397898B9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VC23 Program Plan Enrollment</Template>
  <TotalTime>52906</TotalTime>
  <Words>241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Franklin Gothic Book</vt:lpstr>
      <vt:lpstr>Franklin Gothic Medium</vt:lpstr>
      <vt:lpstr>Office Theme</vt:lpstr>
      <vt:lpstr>Online admissions application</vt:lpstr>
      <vt:lpstr>Today’s topics</vt:lpstr>
      <vt:lpstr>Define objectives</vt:lpstr>
      <vt:lpstr>Review of Requirement areas</vt:lpstr>
      <vt:lpstr>Functional requirements</vt:lpstr>
      <vt:lpstr>Technical requirements</vt:lpstr>
      <vt:lpstr>Next Steps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process workshop</dc:title>
  <dc:creator>Joseph Carl</dc:creator>
  <cp:lastModifiedBy>Tara Keen (ctcLink)</cp:lastModifiedBy>
  <cp:revision>127</cp:revision>
  <cp:lastPrinted>2018-07-16T18:40:45Z</cp:lastPrinted>
  <dcterms:created xsi:type="dcterms:W3CDTF">2018-02-13T14:02:38Z</dcterms:created>
  <dcterms:modified xsi:type="dcterms:W3CDTF">2018-08-03T19:06:54Z</dcterms:modified>
</cp:coreProperties>
</file>