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fef1afb90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fef1afb90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b2a182b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b2a182b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fef1afb909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fef1afb909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ef1afb909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fef1afb909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ef1afb90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ef1afb90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ef1afb90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fef1afb90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fef1afb909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fef1afb909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0b2a182b8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0b2a182b8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fef1afb909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fef1afb909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hoice360.org/webinars/from-threats-to-solutions-cybersecurity-in-academic-libraries-an-snsi-security-summit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forms/d/e/1FAIpQLSdNzGlcghCJJv0PTQp0Jzb3jLbS-1iaAOxpGz1dhlYjv97E9w/viewform?usp=sf_link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home.heinonline.org/subscriptions/united-states/heinonline-academic/" TargetMode="External"/><Relationship Id="rId4" Type="http://schemas.openxmlformats.org/officeDocument/2006/relationships/hyperlink" Target="https://events.teams.microsoft.com/event/7fe6d616-c637-49fa-b5ae-83c970c16a55@a3bb4cc4-0646-496f-90a6-7ac4a0a302df" TargetMode="External"/><Relationship Id="rId5" Type="http://schemas.openxmlformats.org/officeDocument/2006/relationships/hyperlink" Target="https://docs.google.com/forms/d/e/1FAIpQLSfbJZ8T_9eAx1GNx3ssmUynZEht8oCSMIvsFkk2YKku6ias5A/viewform?usp=sf_link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ibguides.bigbend.edu/c.php?g=1290815" TargetMode="External"/><Relationship Id="rId4" Type="http://schemas.openxmlformats.org/officeDocument/2006/relationships/hyperlink" Target="mailto:support@thirdiron.com" TargetMode="External"/><Relationship Id="rId5" Type="http://schemas.openxmlformats.org/officeDocument/2006/relationships/hyperlink" Target="mailto:bridgette@thirdiron.co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spreadsheets/d/1MwBu3RGoKXJ5ub3dpSDhplbTpYuddVxQ/edit?usp=sharing&amp;ouid=106372764975181026228&amp;rtpof=true&amp;sd=tru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rive.google.com/open?id=1QOU5giS8-Gde6TG9Swxo7WHvpLrXeuZM" TargetMode="External"/><Relationship Id="rId4" Type="http://schemas.openxmlformats.org/officeDocument/2006/relationships/hyperlink" Target="https://docs.google.com/document/u/0/d/171pS3SvJ3STI8W7eMUJ_mtKyC5G7-eBd2TWoHcjySE8/edi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igbend.libwizard.com/id/1dc2ddcc5dcb8d78e1eba1b2c7636fc5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LLC Fall 2024</a:t>
            </a:r>
            <a:endParaRPr b="1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7"/>
            <a:ext cx="8222100" cy="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WACTCLC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Services Manager Updates and Exec report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 DES RFID solicitation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Department of Enterprise Services launched competitive solicitation process to award Cooperative Purchasing Agreements for RFID vendors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Second category - </a:t>
            </a:r>
            <a:r>
              <a:rPr lang="en"/>
              <a:t>Library Collection Inventory Management Solution –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Services, products, equipment/hardware, and software to implement solutions for a library collection to include passive tags that enable circulation, security, collection management, interactive components, or combinations to deliver a complete RFID solution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Bids are in, evaluation about to </a:t>
            </a:r>
            <a:r>
              <a:rPr lang="en"/>
              <a:t>start, awards announced Jan. 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</a:t>
            </a:r>
            <a:r>
              <a:rPr lang="en"/>
              <a:t> is Cybersecurity Month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Federated access: enhanced security, streamlined access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Systems moving from authorization to authentication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clock is ticking on IP authentication; IPs were never intended for this use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Gen Z often trade personal information for compensation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Use of illegal sites like Scihub continues to grow, 400+ universities have had networks/data compromised by Scihub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CHOICE-ACRL Webinar</a:t>
            </a:r>
            <a:r>
              <a:rPr lang="en"/>
              <a:t> </a:t>
            </a:r>
            <a:r>
              <a:rPr lang="en" sz="1200"/>
              <a:t>Cybersecurity in Academic Libraries – an SNSI Security Summit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OpenAthens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Opportunity to engage IT leaders at CTCs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Need a strategic plan for funding and timeline for transition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Asking for a work group/task force/special ops team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100" u="sng">
                <a:solidFill>
                  <a:schemeClr val="hlink"/>
                </a:solidFill>
                <a:hlinkClick r:id="rId3"/>
              </a:rPr>
              <a:t>I’m interested!</a:t>
            </a:r>
            <a:endParaRPr b="1"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HeinOnline trial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January-June free trial of </a:t>
            </a:r>
            <a:r>
              <a:rPr lang="en" u="sng">
                <a:solidFill>
                  <a:schemeClr val="hlink"/>
                </a:solidFill>
                <a:hlinkClick r:id="rId3"/>
              </a:rPr>
              <a:t>Academic Package</a:t>
            </a:r>
            <a:r>
              <a:rPr lang="en"/>
              <a:t> for all CTCs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Info session on Nov. 5, 10 a.m.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900" u="sng">
                <a:solidFill>
                  <a:schemeClr val="hlink"/>
                </a:solidFill>
                <a:hlinkClick r:id="rId4"/>
              </a:rPr>
              <a:t>Register here</a:t>
            </a:r>
            <a:endParaRPr b="1"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Participation application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</a:t>
            </a:r>
            <a:r>
              <a:rPr b="1" lang="en" sz="1900" u="sng">
                <a:solidFill>
                  <a:schemeClr val="hlink"/>
                </a:solidFill>
                <a:hlinkClick r:id="rId5"/>
              </a:rPr>
              <a:t>Sign me up!</a:t>
            </a:r>
            <a:endParaRPr b="1"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LibKey Project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LibKey links implemented fully in 24 Primo environments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LibKey page on WACTCLC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BrowZine page coming soon to WACTCLC site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support@thirdiron.com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bridgette@thirdiron.com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LibKey still available to implement!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45987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Tacoma - integration exists for Summon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Clark - very easy!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Koha - we’ve found a partial integration!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Bates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Walla Walla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Columbia Basin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Clover Park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Contact lists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would like to expand and make more inclusive my WACTCLC communications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Existing ctc listservs for Alma and Primo do not reach everyone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300" u="sng">
                <a:solidFill>
                  <a:schemeClr val="hlink"/>
                </a:solidFill>
                <a:hlinkClick r:id="rId3"/>
              </a:rPr>
              <a:t>Please update your staff contacts here</a:t>
            </a:r>
            <a:endParaRPr b="1"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WACTCLC Bylaws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077475"/>
            <a:ext cx="67218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WACTCLC Exec has been working on a revision to the bylaws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revised since written in 2016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 focus was to reflect current practice, add clarity, and give room for future growth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Comparison of original and proposed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Full text of proposed bylaws for commenting or questions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Seeking feedback and questions ahead of a full presentation at the February meeting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WACTCLC Executive Committee Election</a:t>
            </a:r>
            <a:endParaRPr/>
          </a:p>
        </p:txBody>
      </p:sp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Slate was proposed and shared by Christie Flynn in September via closed listserv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Need membership vote to approve the slate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hlink"/>
                </a:solidFill>
                <a:hlinkClick r:id="rId3"/>
              </a:rPr>
              <a:t>Vote here</a:t>
            </a:r>
            <a:r>
              <a:rPr b="1" lang="en" sz="2400"/>
              <a:t> or here</a:t>
            </a:r>
            <a:endParaRPr b="1"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/>
              <a:t>Deadline Nov. 1</a:t>
            </a:r>
            <a:endParaRPr u="sng"/>
          </a:p>
        </p:txBody>
      </p:sp>
      <p:pic>
        <p:nvPicPr>
          <p:cNvPr id="135" name="Google Shape;135;p21"/>
          <p:cNvPicPr preferRelativeResize="0"/>
          <p:nvPr/>
        </p:nvPicPr>
        <p:blipFill rotWithShape="1">
          <a:blip r:embed="rId4">
            <a:alphaModFix/>
          </a:blip>
          <a:srcRect b="7003" l="8398" r="7617" t="8315"/>
          <a:stretch/>
        </p:blipFill>
        <p:spPr>
          <a:xfrm>
            <a:off x="4375425" y="2338725"/>
            <a:ext cx="2071200" cy="20884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6" name="Google Shape;136;p21"/>
          <p:cNvCxnSpPr/>
          <p:nvPr/>
        </p:nvCxnSpPr>
        <p:spPr>
          <a:xfrm>
            <a:off x="2804750" y="2476825"/>
            <a:ext cx="1406700" cy="4230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