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Impact</a:t>
            </a:r>
            <a:r>
              <a:rPr lang="en-US" sz="1800" baseline="0"/>
              <a:t> of multiple one-shots on course-end grade in subsequent English course</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4"/>
            </a:solidFill>
            <a:ln>
              <a:noFill/>
            </a:ln>
            <a:effectLst/>
          </c:spPr>
          <c:invertIfNegative val="0"/>
          <c:dPt>
            <c:idx val="3"/>
            <c:invertIfNegative val="0"/>
            <c:bubble3D val="0"/>
            <c:spPr>
              <a:solidFill>
                <a:schemeClr val="accent4"/>
              </a:solidFill>
              <a:ln>
                <a:solidFill>
                  <a:schemeClr val="tx1">
                    <a:lumMod val="25000"/>
                    <a:lumOff val="75000"/>
                    <a:alpha val="63000"/>
                  </a:schemeClr>
                </a:solidFill>
              </a:ln>
              <a:effectLst/>
            </c:spPr>
          </c:dPt>
          <c:cat>
            <c:numRef>
              <c:f>Sheet1!$E$1:$E$4</c:f>
              <c:numCache>
                <c:formatCode>General</c:formatCode>
                <c:ptCount val="4"/>
                <c:pt idx="0">
                  <c:v>0</c:v>
                </c:pt>
                <c:pt idx="1">
                  <c:v>1</c:v>
                </c:pt>
                <c:pt idx="2">
                  <c:v>2</c:v>
                </c:pt>
                <c:pt idx="3">
                  <c:v>4</c:v>
                </c:pt>
              </c:numCache>
            </c:numRef>
          </c:cat>
          <c:val>
            <c:numRef>
              <c:f>Sheet1!$F$1:$F$4</c:f>
              <c:numCache>
                <c:formatCode>General</c:formatCode>
                <c:ptCount val="4"/>
                <c:pt idx="0">
                  <c:v>2.601</c:v>
                </c:pt>
                <c:pt idx="1">
                  <c:v>2.677</c:v>
                </c:pt>
                <c:pt idx="2">
                  <c:v>2.6890000000000001</c:v>
                </c:pt>
                <c:pt idx="3">
                  <c:v>2.8769999999999998</c:v>
                </c:pt>
              </c:numCache>
            </c:numRef>
          </c:val>
        </c:ser>
        <c:dLbls>
          <c:showLegendKey val="0"/>
          <c:showVal val="0"/>
          <c:showCatName val="0"/>
          <c:showSerName val="0"/>
          <c:showPercent val="0"/>
          <c:showBubbleSize val="0"/>
        </c:dLbls>
        <c:gapWidth val="219"/>
        <c:overlap val="-27"/>
        <c:axId val="235768112"/>
        <c:axId val="176113600"/>
      </c:barChart>
      <c:catAx>
        <c:axId val="23576811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 of one-shots</a:t>
                </a:r>
                <a:r>
                  <a:rPr lang="en-US" sz="1400" baseline="0"/>
                  <a:t> attended in English 101</a:t>
                </a:r>
                <a:endParaRPr lang="en-US" sz="140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113600"/>
        <c:crosses val="autoZero"/>
        <c:auto val="1"/>
        <c:lblAlgn val="ctr"/>
        <c:lblOffset val="100"/>
        <c:noMultiLvlLbl val="0"/>
      </c:catAx>
      <c:valAx>
        <c:axId val="176113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Final</a:t>
                </a:r>
                <a:r>
                  <a:rPr lang="en-US" sz="1400" baseline="0"/>
                  <a:t> grade in English 103</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768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err="1"/>
              <a:t>Interrater</a:t>
            </a:r>
            <a:r>
              <a:rPr lang="en-US" sz="1800" dirty="0"/>
              <a:t> reliability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Papers!$B$1</c:f>
              <c:strCache>
                <c:ptCount val="1"/>
                <c:pt idx="0">
                  <c:v>Kappa value</c:v>
                </c:pt>
              </c:strCache>
            </c:strRef>
          </c:tx>
          <c:spPr>
            <a:solidFill>
              <a:schemeClr val="accent2"/>
            </a:solidFill>
            <a:ln>
              <a:noFill/>
            </a:ln>
            <a:effectLst/>
          </c:spPr>
          <c:invertIfNegative val="0"/>
          <c:cat>
            <c:strRef>
              <c:f>Papers!$A$2:$A$5</c:f>
              <c:strCache>
                <c:ptCount val="4"/>
                <c:pt idx="0">
                  <c:v>appropriate sources used?</c:v>
                </c:pt>
                <c:pt idx="1">
                  <c:v>in-text citations properly formatted?</c:v>
                </c:pt>
                <c:pt idx="2">
                  <c:v>end-of-paper citations properly formatted?</c:v>
                </c:pt>
                <c:pt idx="3">
                  <c:v>evidence properly attributed?</c:v>
                </c:pt>
              </c:strCache>
            </c:strRef>
          </c:cat>
          <c:val>
            <c:numRef>
              <c:f>Papers!$B$2:$B$5</c:f>
              <c:numCache>
                <c:formatCode>General</c:formatCode>
                <c:ptCount val="4"/>
                <c:pt idx="0">
                  <c:v>0.434</c:v>
                </c:pt>
                <c:pt idx="1">
                  <c:v>0.26800000000000002</c:v>
                </c:pt>
                <c:pt idx="2">
                  <c:v>0.24099999999999999</c:v>
                </c:pt>
                <c:pt idx="3">
                  <c:v>0.36599999999999999</c:v>
                </c:pt>
              </c:numCache>
            </c:numRef>
          </c:val>
        </c:ser>
        <c:dLbls>
          <c:showLegendKey val="0"/>
          <c:showVal val="0"/>
          <c:showCatName val="0"/>
          <c:showSerName val="0"/>
          <c:showPercent val="0"/>
          <c:showBubbleSize val="0"/>
        </c:dLbls>
        <c:gapWidth val="219"/>
        <c:overlap val="-27"/>
        <c:axId val="235766936"/>
        <c:axId val="176113992"/>
      </c:barChart>
      <c:catAx>
        <c:axId val="2357669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Rubric scoring</a:t>
                </a:r>
                <a:r>
                  <a:rPr lang="en-US" baseline="0"/>
                  <a:t> categories</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113992"/>
        <c:crosses val="autoZero"/>
        <c:auto val="1"/>
        <c:lblAlgn val="ctr"/>
        <c:lblOffset val="100"/>
        <c:noMultiLvlLbl val="0"/>
      </c:catAx>
      <c:valAx>
        <c:axId val="176113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Kappa value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766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3A3C3-1D6D-4D69-949D-DFF89A8573CF}" type="datetimeFigureOut">
              <a:rPr lang="en-US" smtClean="0"/>
              <a:t>10/13/2017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CCEB31-C798-480A-95FB-63D3F0F93EE7}" type="slidenum">
              <a:rPr lang="en-US" smtClean="0"/>
              <a:t>‹#›</a:t>
            </a:fld>
            <a:endParaRPr lang="en-US"/>
          </a:p>
        </p:txBody>
      </p:sp>
    </p:spTree>
    <p:extLst>
      <p:ext uri="{BB962C8B-B14F-4D97-AF65-F5344CB8AC3E}">
        <p14:creationId xmlns:p14="http://schemas.microsoft.com/office/powerpoint/2010/main" val="764445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27210-54ED-429B-A019-EFE5056DF334}" type="slidenum">
              <a:rPr lang="en-US" smtClean="0"/>
              <a:t>4</a:t>
            </a:fld>
            <a:endParaRPr lang="en-US"/>
          </a:p>
        </p:txBody>
      </p:sp>
    </p:spTree>
    <p:extLst>
      <p:ext uri="{BB962C8B-B14F-4D97-AF65-F5344CB8AC3E}">
        <p14:creationId xmlns:p14="http://schemas.microsoft.com/office/powerpoint/2010/main" val="1045317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25FAB0-65F9-4569-8B89-E3DFB46D0BF6}"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8784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5FAB0-65F9-4569-8B89-E3DFB46D0BF6}"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131302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5FAB0-65F9-4569-8B89-E3DFB46D0BF6}"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196783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5FAB0-65F9-4569-8B89-E3DFB46D0BF6}"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198521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5FAB0-65F9-4569-8B89-E3DFB46D0BF6}"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82159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5FAB0-65F9-4569-8B89-E3DFB46D0BF6}"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382939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25FAB0-65F9-4569-8B89-E3DFB46D0BF6}"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334384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5FAB0-65F9-4569-8B89-E3DFB46D0BF6}"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334312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5FAB0-65F9-4569-8B89-E3DFB46D0BF6}"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411940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5FAB0-65F9-4569-8B89-E3DFB46D0BF6}"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110870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5FAB0-65F9-4569-8B89-E3DFB46D0BF6}"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97358-F891-448A-8A93-BFABFF7C102C}" type="slidenum">
              <a:rPr lang="en-US" smtClean="0"/>
              <a:t>‹#›</a:t>
            </a:fld>
            <a:endParaRPr lang="en-US"/>
          </a:p>
        </p:txBody>
      </p:sp>
    </p:spTree>
    <p:extLst>
      <p:ext uri="{BB962C8B-B14F-4D97-AF65-F5344CB8AC3E}">
        <p14:creationId xmlns:p14="http://schemas.microsoft.com/office/powerpoint/2010/main" val="82907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5FAB0-65F9-4569-8B89-E3DFB46D0BF6}" type="datetimeFigureOut">
              <a:rPr lang="en-US" smtClean="0"/>
              <a:t>10/13/2017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97358-F891-448A-8A93-BFABFF7C102C}" type="slidenum">
              <a:rPr lang="en-US" smtClean="0"/>
              <a:t>‹#›</a:t>
            </a:fld>
            <a:endParaRPr lang="en-US"/>
          </a:p>
        </p:txBody>
      </p:sp>
    </p:spTree>
    <p:extLst>
      <p:ext uri="{BB962C8B-B14F-4D97-AF65-F5344CB8AC3E}">
        <p14:creationId xmlns:p14="http://schemas.microsoft.com/office/powerpoint/2010/main" val="3820252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5819" y="2861011"/>
            <a:ext cx="9144000" cy="2387600"/>
          </a:xfrm>
        </p:spPr>
        <p:txBody>
          <a:bodyPr>
            <a:normAutofit fontScale="90000"/>
          </a:bodyPr>
          <a:lstStyle/>
          <a:p>
            <a:r>
              <a:rPr lang="en-US" dirty="0" smtClean="0"/>
              <a:t>Engage libraries and library faculty in action based research that enables us to measure our impact on key institutional themes</a:t>
            </a:r>
            <a:endParaRPr lang="en-US" dirty="0"/>
          </a:p>
        </p:txBody>
      </p:sp>
    </p:spTree>
    <p:extLst>
      <p:ext uri="{BB962C8B-B14F-4D97-AF65-F5344CB8AC3E}">
        <p14:creationId xmlns:p14="http://schemas.microsoft.com/office/powerpoint/2010/main" val="152504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is the most effective contribution we can make to the Learning System?</a:t>
            </a:r>
            <a:endParaRPr lang="en-US" dirty="0"/>
          </a:p>
        </p:txBody>
      </p:sp>
      <p:sp>
        <p:nvSpPr>
          <p:cNvPr id="4" name="Subtitle 3"/>
          <p:cNvSpPr>
            <a:spLocks noGrp="1"/>
          </p:cNvSpPr>
          <p:nvPr>
            <p:ph type="subTitle" idx="1"/>
          </p:nvPr>
        </p:nvSpPr>
        <p:spPr>
          <a:xfrm>
            <a:off x="1524000" y="4233103"/>
            <a:ext cx="9144000" cy="1655762"/>
          </a:xfrm>
        </p:spPr>
        <p:txBody>
          <a:bodyPr>
            <a:normAutofit/>
          </a:bodyPr>
          <a:lstStyle/>
          <a:p>
            <a:r>
              <a:rPr lang="en-US" sz="2800" dirty="0" smtClean="0"/>
              <a:t>How are students changed as a result of our interaction with them in the context of these institutional priorities?</a:t>
            </a:r>
            <a:endParaRPr lang="en-US" sz="2800" dirty="0"/>
          </a:p>
        </p:txBody>
      </p:sp>
    </p:spTree>
    <p:extLst>
      <p:ext uri="{BB962C8B-B14F-4D97-AF65-F5344CB8AC3E}">
        <p14:creationId xmlns:p14="http://schemas.microsoft.com/office/powerpoint/2010/main" val="1644625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3458"/>
            <a:ext cx="10515600" cy="1325563"/>
          </a:xfrm>
        </p:spPr>
        <p:txBody>
          <a:bodyPr>
            <a:normAutofit/>
          </a:bodyPr>
          <a:lstStyle/>
          <a:p>
            <a:r>
              <a:rPr lang="en-US" sz="6600" b="1" dirty="0" smtClean="0"/>
              <a:t>Could we look at </a:t>
            </a:r>
            <a:endParaRPr lang="en-US" sz="6600" b="1" dirty="0"/>
          </a:p>
        </p:txBody>
      </p:sp>
      <p:sp>
        <p:nvSpPr>
          <p:cNvPr id="4" name="Text Placeholder 3"/>
          <p:cNvSpPr>
            <a:spLocks noGrp="1"/>
          </p:cNvSpPr>
          <p:nvPr>
            <p:ph type="body" idx="1"/>
          </p:nvPr>
        </p:nvSpPr>
        <p:spPr>
          <a:xfrm>
            <a:off x="646605" y="1423586"/>
            <a:ext cx="5157787" cy="823912"/>
          </a:xfrm>
        </p:spPr>
        <p:txBody>
          <a:bodyPr>
            <a:normAutofit/>
          </a:bodyPr>
          <a:lstStyle/>
          <a:p>
            <a:r>
              <a:rPr lang="en-US" sz="4400" dirty="0" smtClean="0"/>
              <a:t>These 4 themes </a:t>
            </a:r>
            <a:endParaRPr lang="en-US" sz="4400" dirty="0"/>
          </a:p>
        </p:txBody>
      </p:sp>
      <p:sp>
        <p:nvSpPr>
          <p:cNvPr id="5" name="Content Placeholder 4"/>
          <p:cNvSpPr>
            <a:spLocks noGrp="1"/>
          </p:cNvSpPr>
          <p:nvPr>
            <p:ph sz="half" idx="2"/>
          </p:nvPr>
        </p:nvSpPr>
        <p:spPr/>
        <p:txBody>
          <a:bodyPr>
            <a:normAutofit/>
          </a:bodyPr>
          <a:lstStyle/>
          <a:p>
            <a:pPr lvl="1"/>
            <a:r>
              <a:rPr lang="en-US" sz="3200" b="1" dirty="0" smtClean="0"/>
              <a:t>Retention</a:t>
            </a:r>
          </a:p>
          <a:p>
            <a:pPr marL="457200" lvl="1" indent="0">
              <a:buNone/>
            </a:pPr>
            <a:endParaRPr lang="en-US" sz="3200" b="1" dirty="0" smtClean="0"/>
          </a:p>
          <a:p>
            <a:pPr lvl="1"/>
            <a:r>
              <a:rPr lang="en-US" sz="3200" b="1" dirty="0" smtClean="0"/>
              <a:t>Classroom Success</a:t>
            </a:r>
          </a:p>
          <a:p>
            <a:pPr marL="457200" lvl="1" indent="0">
              <a:buNone/>
            </a:pPr>
            <a:endParaRPr lang="en-US" sz="3200" b="1" dirty="0" smtClean="0"/>
          </a:p>
          <a:p>
            <a:pPr lvl="1"/>
            <a:r>
              <a:rPr lang="en-US" sz="3200" b="1" dirty="0" smtClean="0"/>
              <a:t>Engagement </a:t>
            </a:r>
          </a:p>
          <a:p>
            <a:pPr marL="457200" lvl="1" indent="0">
              <a:buNone/>
            </a:pPr>
            <a:endParaRPr lang="en-US" sz="3200" b="1" dirty="0" smtClean="0"/>
          </a:p>
          <a:p>
            <a:pPr lvl="1"/>
            <a:r>
              <a:rPr lang="en-US" sz="3200" b="1" dirty="0" smtClean="0"/>
              <a:t>Equity</a:t>
            </a:r>
            <a:endParaRPr lang="en-US" sz="3200" b="1" dirty="0"/>
          </a:p>
        </p:txBody>
      </p:sp>
      <p:sp>
        <p:nvSpPr>
          <p:cNvPr id="6" name="Text Placeholder 5"/>
          <p:cNvSpPr>
            <a:spLocks noGrp="1"/>
          </p:cNvSpPr>
          <p:nvPr>
            <p:ph type="body" sz="quarter" idx="3"/>
          </p:nvPr>
        </p:nvSpPr>
        <p:spPr>
          <a:xfrm>
            <a:off x="6242855" y="1690688"/>
            <a:ext cx="5183188" cy="823912"/>
          </a:xfrm>
        </p:spPr>
        <p:txBody>
          <a:bodyPr>
            <a:noAutofit/>
          </a:bodyPr>
          <a:lstStyle/>
          <a:p>
            <a:r>
              <a:rPr lang="en-US" sz="3600" dirty="0" smtClean="0"/>
              <a:t>Through these 4 lenses?</a:t>
            </a:r>
            <a:endParaRPr lang="en-US" sz="3600" dirty="0"/>
          </a:p>
        </p:txBody>
      </p:sp>
      <p:sp>
        <p:nvSpPr>
          <p:cNvPr id="7" name="Content Placeholder 6"/>
          <p:cNvSpPr>
            <a:spLocks noGrp="1"/>
          </p:cNvSpPr>
          <p:nvPr>
            <p:ph sz="quarter" idx="4"/>
          </p:nvPr>
        </p:nvSpPr>
        <p:spPr/>
        <p:txBody>
          <a:bodyPr>
            <a:normAutofit fontScale="92500" lnSpcReduction="20000"/>
          </a:bodyPr>
          <a:lstStyle/>
          <a:p>
            <a:endParaRPr lang="en-US" b="1" dirty="0" smtClean="0"/>
          </a:p>
          <a:p>
            <a:r>
              <a:rPr lang="en-US" b="1" dirty="0" smtClean="0"/>
              <a:t>Credit Courses</a:t>
            </a:r>
          </a:p>
          <a:p>
            <a:pPr marL="0" indent="0">
              <a:buNone/>
            </a:pPr>
            <a:endParaRPr lang="en-US" b="1" dirty="0" smtClean="0"/>
          </a:p>
          <a:p>
            <a:r>
              <a:rPr lang="en-US" b="1" dirty="0" smtClean="0"/>
              <a:t>Integrated Instruction</a:t>
            </a:r>
          </a:p>
          <a:p>
            <a:pPr marL="0" indent="0">
              <a:buNone/>
            </a:pPr>
            <a:endParaRPr lang="en-US" b="1" dirty="0" smtClean="0"/>
          </a:p>
          <a:p>
            <a:r>
              <a:rPr lang="en-US" b="1" dirty="0" smtClean="0"/>
              <a:t>Reference Interactions</a:t>
            </a:r>
          </a:p>
          <a:p>
            <a:pPr marL="0" indent="0">
              <a:buNone/>
            </a:pPr>
            <a:endParaRPr lang="en-US" b="1" dirty="0" smtClean="0"/>
          </a:p>
          <a:p>
            <a:r>
              <a:rPr lang="en-US" b="1" dirty="0" smtClean="0"/>
              <a:t>Strategic Partnerships (writing Center, tutoring, etc.)</a:t>
            </a:r>
            <a:endParaRPr lang="en-US" b="1" dirty="0"/>
          </a:p>
        </p:txBody>
      </p:sp>
    </p:spTree>
    <p:extLst>
      <p:ext uri="{BB962C8B-B14F-4D97-AF65-F5344CB8AC3E}">
        <p14:creationId xmlns:p14="http://schemas.microsoft.com/office/powerpoint/2010/main" val="4251364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78" y="713509"/>
            <a:ext cx="10032646" cy="512000"/>
          </a:xfrm>
          <a:prstGeom prst="rect">
            <a:avLst/>
          </a:prstGeom>
          <a:noFill/>
        </p:spPr>
        <p:txBody>
          <a:bodyPr wrap="square" rtlCol="0">
            <a:spAutoFit/>
          </a:bodyPr>
          <a:lstStyle/>
          <a:p>
            <a:r>
              <a:rPr lang="en-US" sz="2727" b="1" dirty="0">
                <a:solidFill>
                  <a:srgbClr val="ED7D31"/>
                </a:solidFill>
              </a:rPr>
              <a:t>Plant </a:t>
            </a:r>
            <a:r>
              <a:rPr lang="en-US" sz="2727" b="1" dirty="0">
                <a:solidFill>
                  <a:srgbClr val="ED7D31"/>
                </a:solidFill>
              </a:rPr>
              <a:t>More One-Shots?  </a:t>
            </a:r>
            <a:r>
              <a:rPr lang="en-US" sz="2727" b="1" dirty="0">
                <a:solidFill>
                  <a:srgbClr val="ED7D31"/>
                </a:solidFill>
              </a:rPr>
              <a:t>Prune </a:t>
            </a:r>
            <a:r>
              <a:rPr lang="en-US" sz="2727" b="1" dirty="0">
                <a:solidFill>
                  <a:srgbClr val="ED7D31"/>
                </a:solidFill>
              </a:rPr>
              <a:t>Them </a:t>
            </a:r>
            <a:r>
              <a:rPr lang="en-US" sz="2727" b="1" dirty="0">
                <a:solidFill>
                  <a:srgbClr val="ED7D31"/>
                </a:solidFill>
              </a:rPr>
              <a:t>Back?  Or Plow </a:t>
            </a:r>
            <a:r>
              <a:rPr lang="en-US" sz="2727" b="1" dirty="0">
                <a:solidFill>
                  <a:srgbClr val="ED7D31"/>
                </a:solidFill>
              </a:rPr>
              <a:t>Them </a:t>
            </a:r>
            <a:r>
              <a:rPr lang="en-US" sz="2727" b="1" dirty="0">
                <a:solidFill>
                  <a:srgbClr val="ED7D31"/>
                </a:solidFill>
              </a:rPr>
              <a:t>Under</a:t>
            </a:r>
            <a:r>
              <a:rPr lang="en-US" sz="2727" b="1" dirty="0">
                <a:solidFill>
                  <a:srgbClr val="ED7D31"/>
                </a:solidFill>
              </a:rPr>
              <a:t>?</a:t>
            </a:r>
            <a:endParaRPr lang="en-US" sz="2727" b="1" dirty="0">
              <a:solidFill>
                <a:srgbClr val="ED7D31"/>
              </a:solidFill>
            </a:endParaRPr>
          </a:p>
        </p:txBody>
      </p:sp>
      <p:graphicFrame>
        <p:nvGraphicFramePr>
          <p:cNvPr id="36" name="Table 35"/>
          <p:cNvGraphicFramePr>
            <a:graphicFrameLocks noGrp="1"/>
          </p:cNvGraphicFramePr>
          <p:nvPr>
            <p:extLst/>
          </p:nvPr>
        </p:nvGraphicFramePr>
        <p:xfrm>
          <a:off x="166891" y="2562782"/>
          <a:ext cx="3419309" cy="3279218"/>
        </p:xfrm>
        <a:graphic>
          <a:graphicData uri="http://schemas.openxmlformats.org/drawingml/2006/table">
            <a:tbl>
              <a:tblPr firstRow="1" bandRow="1">
                <a:tableStyleId>{5C22544A-7EE6-4342-B048-85BDC9FD1C3A}</a:tableStyleId>
              </a:tblPr>
              <a:tblGrid>
                <a:gridCol w="3419309"/>
              </a:tblGrid>
              <a:tr h="3279218">
                <a:tc>
                  <a:txBody>
                    <a:bodyPr/>
                    <a:lstStyle/>
                    <a:p>
                      <a:endParaRPr lang="en-US" sz="1500" dirty="0"/>
                    </a:p>
                  </a:txBody>
                  <a:tcPr marL="73891" marR="73891" marT="36945" marB="36945">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pSp>
        <p:nvGrpSpPr>
          <p:cNvPr id="35" name="Group 34"/>
          <p:cNvGrpSpPr/>
          <p:nvPr/>
        </p:nvGrpSpPr>
        <p:grpSpPr>
          <a:xfrm>
            <a:off x="284761" y="2559037"/>
            <a:ext cx="4220175" cy="3291468"/>
            <a:chOff x="353223" y="1432387"/>
            <a:chExt cx="5222467" cy="4073191"/>
          </a:xfrm>
        </p:grpSpPr>
        <p:grpSp>
          <p:nvGrpSpPr>
            <p:cNvPr id="34" name="Group 33"/>
            <p:cNvGrpSpPr/>
            <p:nvPr/>
          </p:nvGrpSpPr>
          <p:grpSpPr>
            <a:xfrm>
              <a:off x="1443803" y="1432387"/>
              <a:ext cx="4131887" cy="2298154"/>
              <a:chOff x="1443803" y="1432387"/>
              <a:chExt cx="4131887" cy="2298154"/>
            </a:xfrm>
          </p:grpSpPr>
          <p:sp>
            <p:nvSpPr>
              <p:cNvPr id="12" name="TextBox 11"/>
              <p:cNvSpPr txBox="1"/>
              <p:nvPr/>
            </p:nvSpPr>
            <p:spPr>
              <a:xfrm>
                <a:off x="5575610" y="2932770"/>
                <a:ext cx="80" cy="797771"/>
              </a:xfrm>
              <a:prstGeom prst="rect">
                <a:avLst/>
              </a:prstGeom>
              <a:noFill/>
            </p:spPr>
            <p:txBody>
              <a:bodyPr wrap="none" lIns="0" tIns="0" rIns="0" bIns="0" rtlCol="0">
                <a:spAutoFit/>
              </a:bodyPr>
              <a:lstStyle/>
              <a:p>
                <a:endParaRPr lang="en-US" sz="4189" dirty="0"/>
              </a:p>
            </p:txBody>
          </p:sp>
          <p:sp>
            <p:nvSpPr>
              <p:cNvPr id="18" name="TextBox 17"/>
              <p:cNvSpPr txBox="1"/>
              <p:nvPr/>
            </p:nvSpPr>
            <p:spPr>
              <a:xfrm>
                <a:off x="1443803" y="1432387"/>
                <a:ext cx="1852856" cy="360481"/>
              </a:xfrm>
              <a:prstGeom prst="rect">
                <a:avLst/>
              </a:prstGeom>
              <a:noFill/>
            </p:spPr>
            <p:txBody>
              <a:bodyPr wrap="square" rtlCol="0">
                <a:spAutoFit/>
              </a:bodyPr>
              <a:lstStyle/>
              <a:p>
                <a:r>
                  <a:rPr lang="en-US" sz="1293" b="1" dirty="0"/>
                  <a:t>METHODOLOGY</a:t>
                </a:r>
                <a:endParaRPr lang="en-US" sz="1131" dirty="0"/>
              </a:p>
            </p:txBody>
          </p:sp>
        </p:grpSp>
        <p:sp>
          <p:nvSpPr>
            <p:cNvPr id="19" name="TextBox 18"/>
            <p:cNvSpPr txBox="1"/>
            <p:nvPr/>
          </p:nvSpPr>
          <p:spPr>
            <a:xfrm>
              <a:off x="353223" y="1669562"/>
              <a:ext cx="3652710" cy="1673939"/>
            </a:xfrm>
            <a:prstGeom prst="rect">
              <a:avLst/>
            </a:prstGeom>
            <a:noFill/>
          </p:spPr>
          <p:txBody>
            <a:bodyPr wrap="square" rtlCol="0">
              <a:spAutoFit/>
            </a:bodyPr>
            <a:lstStyle/>
            <a:p>
              <a:pPr lvl="0"/>
              <a:r>
                <a:rPr lang="en-US" sz="1091" b="1" dirty="0"/>
                <a:t>1. STUDENT GRADES  </a:t>
              </a:r>
              <a:r>
                <a:rPr lang="en-US" sz="970" dirty="0"/>
                <a:t>We looked at 4 years’ worth of student grade records to find out whether participation in English 101 library sessions correlates with higher course-end grades in English 103.</a:t>
              </a:r>
              <a:endParaRPr lang="en-US" sz="970" dirty="0"/>
            </a:p>
            <a:p>
              <a:endParaRPr lang="en-US" sz="4189" dirty="0"/>
            </a:p>
          </p:txBody>
        </p:sp>
        <p:sp>
          <p:nvSpPr>
            <p:cNvPr id="28" name="TextBox 27"/>
            <p:cNvSpPr txBox="1"/>
            <p:nvPr/>
          </p:nvSpPr>
          <p:spPr>
            <a:xfrm>
              <a:off x="420490" y="4259963"/>
              <a:ext cx="3520767" cy="1245615"/>
            </a:xfrm>
            <a:prstGeom prst="rect">
              <a:avLst/>
            </a:prstGeom>
            <a:noFill/>
          </p:spPr>
          <p:txBody>
            <a:bodyPr wrap="square" rtlCol="0">
              <a:spAutoFit/>
            </a:bodyPr>
            <a:lstStyle/>
            <a:p>
              <a:r>
                <a:rPr lang="en-US" sz="1091" b="1" dirty="0"/>
                <a:t>3. STUDENT </a:t>
              </a:r>
              <a:r>
                <a:rPr lang="en-US" sz="1091" b="1" dirty="0"/>
                <a:t>SURVEYS  </a:t>
              </a:r>
              <a:r>
                <a:rPr lang="en-US" sz="970" dirty="0"/>
                <a:t>We surveyed 150+ English 103 students to see if there are relationships between students</a:t>
              </a:r>
              <a:r>
                <a:rPr lang="en-US" sz="970" dirty="0"/>
                <a:t>’ </a:t>
              </a:r>
              <a:r>
                <a:rPr lang="en-US" sz="970" dirty="0"/>
                <a:t>self-reported </a:t>
              </a:r>
              <a:r>
                <a:rPr lang="en-US" sz="970" dirty="0"/>
                <a:t>attendance of </a:t>
              </a:r>
              <a:r>
                <a:rPr lang="en-US" sz="970" dirty="0"/>
                <a:t>library one-shots </a:t>
              </a:r>
              <a:r>
                <a:rPr lang="en-US" sz="970" dirty="0"/>
                <a:t>in English 101, their assessment of the long-term value of </a:t>
              </a:r>
              <a:r>
                <a:rPr lang="en-US" sz="970" dirty="0"/>
                <a:t>the library instruction</a:t>
              </a:r>
              <a:r>
                <a:rPr lang="en-US" sz="970" dirty="0"/>
                <a:t>, and their self-reported use of library </a:t>
              </a:r>
              <a:r>
                <a:rPr lang="en-US" sz="970" dirty="0"/>
                <a:t>services.</a:t>
              </a:r>
              <a:endParaRPr lang="en-US" sz="970" dirty="0"/>
            </a:p>
          </p:txBody>
        </p:sp>
      </p:grpSp>
      <p:sp>
        <p:nvSpPr>
          <p:cNvPr id="24" name="TextBox 23"/>
          <p:cNvSpPr txBox="1"/>
          <p:nvPr/>
        </p:nvSpPr>
        <p:spPr>
          <a:xfrm>
            <a:off x="304230" y="3582227"/>
            <a:ext cx="2914759" cy="1472967"/>
          </a:xfrm>
          <a:prstGeom prst="rect">
            <a:avLst/>
          </a:prstGeom>
          <a:noFill/>
        </p:spPr>
        <p:txBody>
          <a:bodyPr wrap="square" rtlCol="0">
            <a:spAutoFit/>
          </a:bodyPr>
          <a:lstStyle/>
          <a:p>
            <a:r>
              <a:rPr lang="en-US" sz="1091" b="1" dirty="0"/>
              <a:t>2. STUDENT </a:t>
            </a:r>
            <a:r>
              <a:rPr lang="en-US" sz="1091" b="1" dirty="0"/>
              <a:t>PAPERS  </a:t>
            </a:r>
            <a:r>
              <a:rPr lang="en-US" sz="970" dirty="0"/>
              <a:t>We used a rubric to evaluate information competency skills in 83 early-written research papers in English 103 to see if there is a connection between advanced IC skills displayed in those papers, and one-shot library instruction in English 101.</a:t>
            </a:r>
            <a:r>
              <a:rPr lang="en-US" sz="970" dirty="0"/>
              <a:t> </a:t>
            </a:r>
            <a:r>
              <a:rPr lang="en-US" sz="970" dirty="0"/>
              <a:t>An </a:t>
            </a:r>
            <a:r>
              <a:rPr lang="en-US" sz="970" dirty="0" err="1"/>
              <a:t>interrater</a:t>
            </a:r>
            <a:r>
              <a:rPr lang="en-US" sz="970" dirty="0"/>
              <a:t> reliability analysis using the Kappa statistic was performed to determine consistency among raters</a:t>
            </a:r>
            <a:r>
              <a:rPr lang="en-US" sz="970" dirty="0"/>
              <a:t>.</a:t>
            </a:r>
            <a:endParaRPr lang="en-US" sz="970" dirty="0"/>
          </a:p>
          <a:p>
            <a:endParaRPr lang="en-US" sz="1091" dirty="0"/>
          </a:p>
        </p:txBody>
      </p:sp>
      <p:graphicFrame>
        <p:nvGraphicFramePr>
          <p:cNvPr id="37" name="Table 36"/>
          <p:cNvGraphicFramePr>
            <a:graphicFrameLocks noGrp="1"/>
          </p:cNvGraphicFramePr>
          <p:nvPr>
            <p:extLst/>
          </p:nvPr>
        </p:nvGraphicFramePr>
        <p:xfrm>
          <a:off x="163045" y="1558512"/>
          <a:ext cx="3423155" cy="867799"/>
        </p:xfrm>
        <a:graphic>
          <a:graphicData uri="http://schemas.openxmlformats.org/drawingml/2006/table">
            <a:tbl>
              <a:tblPr firstRow="1" bandRow="1">
                <a:tableStyleId>{5C22544A-7EE6-4342-B048-85BDC9FD1C3A}</a:tableStyleId>
              </a:tblPr>
              <a:tblGrid>
                <a:gridCol w="3423155"/>
              </a:tblGrid>
              <a:tr h="867799">
                <a:tc>
                  <a:txBody>
                    <a:bodyPr/>
                    <a:lstStyle/>
                    <a:p>
                      <a:endParaRPr lang="en-US" sz="1500" dirty="0"/>
                    </a:p>
                  </a:txBody>
                  <a:tcPr marL="73891" marR="73891" marT="36945" marB="36945">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7" name="TextBox 16"/>
          <p:cNvSpPr txBox="1"/>
          <p:nvPr/>
        </p:nvSpPr>
        <p:spPr>
          <a:xfrm>
            <a:off x="254358" y="1549214"/>
            <a:ext cx="2972411" cy="888385"/>
          </a:xfrm>
          <a:prstGeom prst="rect">
            <a:avLst/>
          </a:prstGeom>
          <a:noFill/>
        </p:spPr>
        <p:txBody>
          <a:bodyPr wrap="square" rtlCol="0">
            <a:spAutoFit/>
          </a:bodyPr>
          <a:lstStyle/>
          <a:p>
            <a:pPr algn="ctr"/>
            <a:r>
              <a:rPr lang="en-US" sz="1293" b="1" dirty="0"/>
              <a:t>INQUIRY </a:t>
            </a:r>
            <a:r>
              <a:rPr lang="en-US" sz="1293" b="1" dirty="0"/>
              <a:t>QUESTION</a:t>
            </a:r>
            <a:r>
              <a:rPr lang="en-US" sz="1131" dirty="0"/>
              <a:t> </a:t>
            </a:r>
          </a:p>
          <a:p>
            <a:r>
              <a:rPr lang="en-US" sz="970" dirty="0"/>
              <a:t>Does </a:t>
            </a:r>
            <a:r>
              <a:rPr lang="en-US" sz="970" dirty="0"/>
              <a:t>one-shot information </a:t>
            </a:r>
            <a:r>
              <a:rPr lang="en-US" sz="970" dirty="0"/>
              <a:t>competency (IC) library </a:t>
            </a:r>
            <a:r>
              <a:rPr lang="en-US" sz="970" dirty="0"/>
              <a:t>instruction </a:t>
            </a:r>
            <a:r>
              <a:rPr lang="en-US" sz="970" dirty="0"/>
              <a:t>in courses </a:t>
            </a:r>
            <a:r>
              <a:rPr lang="en-US" sz="970" i="1" dirty="0"/>
              <a:t>prior</a:t>
            </a:r>
            <a:r>
              <a:rPr lang="en-US" sz="970" dirty="0"/>
              <a:t> to English 103, a freshman/sophomore-level research and writing course, contribute </a:t>
            </a:r>
            <a:r>
              <a:rPr lang="en-US" sz="970" dirty="0"/>
              <a:t>to students’ success </a:t>
            </a:r>
            <a:r>
              <a:rPr lang="en-US" sz="970" dirty="0"/>
              <a:t>in English 103?  </a:t>
            </a:r>
            <a:endParaRPr lang="en-US" sz="970" dirty="0"/>
          </a:p>
        </p:txBody>
      </p:sp>
      <p:sp>
        <p:nvSpPr>
          <p:cNvPr id="10" name="Rectangle 9"/>
          <p:cNvSpPr/>
          <p:nvPr/>
        </p:nvSpPr>
        <p:spPr>
          <a:xfrm>
            <a:off x="5179307" y="5759945"/>
            <a:ext cx="2696828" cy="465512"/>
          </a:xfrm>
          <a:prstGeom prst="rect">
            <a:avLst/>
          </a:prstGeom>
          <a:noFill/>
        </p:spPr>
        <p:txBody>
          <a:bodyPr wrap="square">
            <a:spAutoFit/>
          </a:bodyPr>
          <a:lstStyle/>
          <a:p>
            <a:r>
              <a:rPr lang="en-US" sz="485" dirty="0"/>
              <a:t>This project is part of the program “Assessment in Action: Academic Libraries and Student Success” which is undertaken by the Association of College and Research Libraries (ACRL) in partnership with the Association for Institutional Research and the Association of Public and Land-grant Universities. The program, a cornerstone of ACRL's Value of Academic Libraries initiative, is made possible by the Institute of Museum and Library Services. </a:t>
            </a:r>
          </a:p>
        </p:txBody>
      </p:sp>
      <p:graphicFrame>
        <p:nvGraphicFramePr>
          <p:cNvPr id="27" name="Table 26"/>
          <p:cNvGraphicFramePr>
            <a:graphicFrameLocks noGrp="1"/>
          </p:cNvGraphicFramePr>
          <p:nvPr>
            <p:extLst/>
          </p:nvPr>
        </p:nvGraphicFramePr>
        <p:xfrm>
          <a:off x="3825909" y="1583546"/>
          <a:ext cx="3330074" cy="3905163"/>
        </p:xfrm>
        <a:graphic>
          <a:graphicData uri="http://schemas.openxmlformats.org/drawingml/2006/table">
            <a:tbl>
              <a:tblPr firstRow="1" bandRow="1">
                <a:tableStyleId>{5C22544A-7EE6-4342-B048-85BDC9FD1C3A}</a:tableStyleId>
              </a:tblPr>
              <a:tblGrid>
                <a:gridCol w="3330074"/>
              </a:tblGrid>
              <a:tr h="3905163">
                <a:tc>
                  <a:txBody>
                    <a:bodyPr/>
                    <a:lstStyle/>
                    <a:p>
                      <a:endParaRPr lang="en-US" sz="1500" dirty="0" smtClean="0"/>
                    </a:p>
                  </a:txBody>
                  <a:tcPr marL="73891" marR="73891" marT="36945" marB="36945">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140651" y="1111505"/>
            <a:ext cx="10330146" cy="483979"/>
          </a:xfrm>
          <a:prstGeom prst="rect">
            <a:avLst/>
          </a:prstGeom>
          <a:noFill/>
        </p:spPr>
        <p:txBody>
          <a:bodyPr wrap="square" rtlCol="0">
            <a:spAutoFit/>
          </a:bodyPr>
          <a:lstStyle/>
          <a:p>
            <a:r>
              <a:rPr lang="en-US" sz="2000" b="1" dirty="0">
                <a:solidFill>
                  <a:srgbClr val="8F0024"/>
                </a:solidFill>
              </a:rPr>
              <a:t>Evaluating the impact of </a:t>
            </a:r>
            <a:r>
              <a:rPr lang="en-US" sz="2000" b="1" dirty="0">
                <a:solidFill>
                  <a:srgbClr val="8F0024"/>
                </a:solidFill>
              </a:rPr>
              <a:t>library one-shot instruction on students’ success in subsequent courses</a:t>
            </a:r>
            <a:endParaRPr lang="en-US" sz="2000" b="1" dirty="0">
              <a:solidFill>
                <a:srgbClr val="8F0024"/>
              </a:solidFill>
            </a:endParaRPr>
          </a:p>
          <a:p>
            <a:endParaRPr lang="en-US" sz="545" b="1" dirty="0"/>
          </a:p>
        </p:txBody>
      </p:sp>
      <p:sp>
        <p:nvSpPr>
          <p:cNvPr id="5" name="TextBox 4"/>
          <p:cNvSpPr txBox="1"/>
          <p:nvPr/>
        </p:nvSpPr>
        <p:spPr>
          <a:xfrm>
            <a:off x="5610281" y="1548536"/>
            <a:ext cx="734897" cy="490647"/>
          </a:xfrm>
          <a:prstGeom prst="rect">
            <a:avLst/>
          </a:prstGeom>
          <a:noFill/>
        </p:spPr>
        <p:txBody>
          <a:bodyPr wrap="square" rtlCol="0">
            <a:spAutoFit/>
          </a:bodyPr>
          <a:lstStyle/>
          <a:p>
            <a:r>
              <a:rPr lang="en-US" sz="1294" b="1" dirty="0"/>
              <a:t>RESULTS</a:t>
            </a:r>
            <a:endParaRPr lang="en-US" sz="1294" b="1" dirty="0"/>
          </a:p>
        </p:txBody>
      </p:sp>
      <p:graphicFrame>
        <p:nvGraphicFramePr>
          <p:cNvPr id="29" name="Table 28"/>
          <p:cNvGraphicFramePr>
            <a:graphicFrameLocks noGrp="1"/>
          </p:cNvGraphicFramePr>
          <p:nvPr>
            <p:extLst/>
          </p:nvPr>
        </p:nvGraphicFramePr>
        <p:xfrm>
          <a:off x="8618815" y="1596727"/>
          <a:ext cx="3419309" cy="2740174"/>
        </p:xfrm>
        <a:graphic>
          <a:graphicData uri="http://schemas.openxmlformats.org/drawingml/2006/table">
            <a:tbl>
              <a:tblPr firstRow="1" bandRow="1">
                <a:tableStyleId>{5C22544A-7EE6-4342-B048-85BDC9FD1C3A}</a:tableStyleId>
              </a:tblPr>
              <a:tblGrid>
                <a:gridCol w="3419309"/>
              </a:tblGrid>
              <a:tr h="2740174">
                <a:tc>
                  <a:txBody>
                    <a:bodyPr/>
                    <a:lstStyle/>
                    <a:p>
                      <a:endParaRPr lang="en-US" sz="1500" dirty="0"/>
                    </a:p>
                  </a:txBody>
                  <a:tcPr marL="73891" marR="73891" marT="36945" marB="36945">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8" name="TextBox 7"/>
          <p:cNvSpPr txBox="1"/>
          <p:nvPr/>
        </p:nvSpPr>
        <p:spPr>
          <a:xfrm>
            <a:off x="9455105" y="1570333"/>
            <a:ext cx="2170545" cy="291490"/>
          </a:xfrm>
          <a:prstGeom prst="rect">
            <a:avLst/>
          </a:prstGeom>
          <a:noFill/>
        </p:spPr>
        <p:txBody>
          <a:bodyPr wrap="square" rtlCol="0">
            <a:spAutoFit/>
          </a:bodyPr>
          <a:lstStyle/>
          <a:p>
            <a:r>
              <a:rPr lang="en-US" sz="1294" b="1" dirty="0"/>
              <a:t>NEXT STEPS:  DIG DEEPER</a:t>
            </a:r>
            <a:endParaRPr lang="en-US" sz="1294" b="1" dirty="0"/>
          </a:p>
        </p:txBody>
      </p:sp>
      <p:sp>
        <p:nvSpPr>
          <p:cNvPr id="16" name="TextBox 15"/>
          <p:cNvSpPr txBox="1"/>
          <p:nvPr/>
        </p:nvSpPr>
        <p:spPr>
          <a:xfrm>
            <a:off x="3597078" y="1753219"/>
            <a:ext cx="1980763" cy="987963"/>
          </a:xfrm>
          <a:prstGeom prst="rect">
            <a:avLst/>
          </a:prstGeom>
          <a:noFill/>
        </p:spPr>
        <p:txBody>
          <a:bodyPr wrap="square" rtlCol="0">
            <a:spAutoFit/>
          </a:bodyPr>
          <a:lstStyle/>
          <a:p>
            <a:r>
              <a:rPr lang="en-US" sz="970" dirty="0"/>
              <a:t>1. Two-tailed t-test for equality of means </a:t>
            </a:r>
            <a:r>
              <a:rPr lang="en-US" sz="970" dirty="0"/>
              <a:t>found that </a:t>
            </a:r>
            <a:r>
              <a:rPr lang="en-US" sz="970" dirty="0"/>
              <a:t>having </a:t>
            </a:r>
            <a:r>
              <a:rPr lang="en-US" sz="970" dirty="0"/>
              <a:t>4 one-shots in English </a:t>
            </a:r>
            <a:r>
              <a:rPr lang="en-US" sz="970" dirty="0"/>
              <a:t>101 correlates with an </a:t>
            </a:r>
            <a:r>
              <a:rPr lang="en-US" sz="970" i="1" dirty="0"/>
              <a:t>approaching</a:t>
            </a:r>
            <a:r>
              <a:rPr lang="en-US" sz="970" dirty="0"/>
              <a:t>-statistically-significant .2-point grade improvement in English 103. </a:t>
            </a:r>
            <a:endParaRPr lang="en-US" sz="970" dirty="0"/>
          </a:p>
        </p:txBody>
      </p:sp>
      <p:graphicFrame>
        <p:nvGraphicFramePr>
          <p:cNvPr id="39" name="Chart 38"/>
          <p:cNvGraphicFramePr>
            <a:graphicFrameLocks/>
          </p:cNvGraphicFramePr>
          <p:nvPr>
            <p:extLst/>
          </p:nvPr>
        </p:nvGraphicFramePr>
        <p:xfrm>
          <a:off x="5818012" y="1758556"/>
          <a:ext cx="2377562" cy="117560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a:xfrm>
            <a:off x="3597077" y="2924758"/>
            <a:ext cx="2050473" cy="987963"/>
          </a:xfrm>
          <a:prstGeom prst="rect">
            <a:avLst/>
          </a:prstGeom>
          <a:noFill/>
        </p:spPr>
        <p:txBody>
          <a:bodyPr wrap="square" rtlCol="0">
            <a:spAutoFit/>
          </a:bodyPr>
          <a:lstStyle/>
          <a:p>
            <a:r>
              <a:rPr lang="en-US" sz="970" dirty="0"/>
              <a:t>2. The data from our investigation of student papers was inconclusive. </a:t>
            </a:r>
            <a:r>
              <a:rPr lang="en-US" sz="970" dirty="0" err="1"/>
              <a:t>Interrater</a:t>
            </a:r>
            <a:r>
              <a:rPr lang="en-US" sz="970" dirty="0"/>
              <a:t> reliability measures did not meet the recommended threshold for drawing inferences about the data.  </a:t>
            </a:r>
          </a:p>
        </p:txBody>
      </p:sp>
      <p:sp>
        <p:nvSpPr>
          <p:cNvPr id="30" name="TextBox 29"/>
          <p:cNvSpPr txBox="1"/>
          <p:nvPr/>
        </p:nvSpPr>
        <p:spPr>
          <a:xfrm>
            <a:off x="3597077" y="3893983"/>
            <a:ext cx="2135164" cy="1832168"/>
          </a:xfrm>
          <a:prstGeom prst="rect">
            <a:avLst/>
          </a:prstGeom>
          <a:noFill/>
        </p:spPr>
        <p:txBody>
          <a:bodyPr wrap="square" rtlCol="0">
            <a:spAutoFit/>
          </a:bodyPr>
          <a:lstStyle/>
          <a:p>
            <a:r>
              <a:rPr lang="en-US" sz="970" dirty="0"/>
              <a:t>3. The </a:t>
            </a:r>
            <a:r>
              <a:rPr lang="en-US" sz="970" i="1" dirty="0"/>
              <a:t>total</a:t>
            </a:r>
            <a:r>
              <a:rPr lang="en-US" sz="970" dirty="0"/>
              <a:t> number of one-shots that </a:t>
            </a:r>
            <a:r>
              <a:rPr lang="en-US" sz="970" dirty="0"/>
              <a:t>students </a:t>
            </a:r>
            <a:r>
              <a:rPr lang="en-US" sz="970" dirty="0"/>
              <a:t>enrolled in English 103 </a:t>
            </a:r>
            <a:r>
              <a:rPr lang="en-US" sz="970" dirty="0"/>
              <a:t>report </a:t>
            </a:r>
            <a:r>
              <a:rPr lang="en-US" sz="970" dirty="0"/>
              <a:t>having </a:t>
            </a:r>
            <a:r>
              <a:rPr lang="en-US" sz="970" i="1" dirty="0"/>
              <a:t>ever</a:t>
            </a:r>
            <a:r>
              <a:rPr lang="en-US" sz="970" dirty="0"/>
              <a:t> </a:t>
            </a:r>
            <a:r>
              <a:rPr lang="en-US" sz="970" dirty="0"/>
              <a:t>attended correlates significantly with </a:t>
            </a:r>
            <a:endParaRPr lang="en-US" sz="970" dirty="0"/>
          </a:p>
          <a:p>
            <a:endParaRPr lang="en-US" sz="318" dirty="0"/>
          </a:p>
          <a:p>
            <a:pPr marL="155848" indent="-155848">
              <a:buAutoNum type="alphaLcParenR"/>
            </a:pPr>
            <a:r>
              <a:rPr lang="en-US" sz="970" dirty="0"/>
              <a:t>the extent (self-reported) to which they were able to apply in English 103 the research strategies they reportedly learned in one-shots in English 101, and</a:t>
            </a:r>
          </a:p>
          <a:p>
            <a:pPr marL="155848" indent="-155848">
              <a:buAutoNum type="alphaLcParenR"/>
            </a:pPr>
            <a:endParaRPr lang="en-US" sz="318" dirty="0"/>
          </a:p>
          <a:p>
            <a:pPr marL="155848" indent="-155848">
              <a:buAutoNum type="alphaLcParenR"/>
            </a:pPr>
            <a:r>
              <a:rPr lang="en-US" sz="970" dirty="0"/>
              <a:t>the frequency (self-reported) with which they consult with librarians.</a:t>
            </a:r>
            <a:endParaRPr lang="en-US" sz="970" i="1" dirty="0"/>
          </a:p>
        </p:txBody>
      </p:sp>
      <p:sp>
        <p:nvSpPr>
          <p:cNvPr id="32" name="TextBox 31"/>
          <p:cNvSpPr txBox="1"/>
          <p:nvPr/>
        </p:nvSpPr>
        <p:spPr>
          <a:xfrm>
            <a:off x="8548611" y="1780844"/>
            <a:ext cx="3415392" cy="3329694"/>
          </a:xfrm>
          <a:prstGeom prst="rect">
            <a:avLst/>
          </a:prstGeom>
          <a:noFill/>
        </p:spPr>
        <p:txBody>
          <a:bodyPr wrap="square" rtlCol="0">
            <a:spAutoFit/>
          </a:bodyPr>
          <a:lstStyle/>
          <a:p>
            <a:pPr algn="ctr"/>
            <a:r>
              <a:rPr lang="en-US" sz="970" b="1" dirty="0"/>
              <a:t>Our results suggest that participation in multiple one-shots </a:t>
            </a:r>
            <a:r>
              <a:rPr lang="en-US" sz="970" b="1" i="1" dirty="0"/>
              <a:t>prior</a:t>
            </a:r>
            <a:r>
              <a:rPr lang="en-US" sz="970" b="1" dirty="0"/>
              <a:t> to English 103 may positively impact course-end grades and self-reported application of research strategies in English 103.  </a:t>
            </a:r>
            <a:endParaRPr lang="en-US" sz="970" b="1" dirty="0"/>
          </a:p>
          <a:p>
            <a:pPr algn="ctr"/>
            <a:r>
              <a:rPr lang="en-US" sz="970" b="1" dirty="0"/>
              <a:t/>
            </a:r>
            <a:br>
              <a:rPr lang="en-US" sz="970" b="1" dirty="0"/>
            </a:br>
            <a:r>
              <a:rPr lang="en-US" sz="970" b="1" dirty="0"/>
              <a:t>Our inquiry process raised additional questions for further study:</a:t>
            </a:r>
            <a:r>
              <a:rPr lang="en-US" sz="1091" b="1" dirty="0"/>
              <a:t/>
            </a:r>
            <a:br>
              <a:rPr lang="en-US" sz="1091" b="1" dirty="0"/>
            </a:br>
            <a:endParaRPr lang="en-US" sz="303" b="1" dirty="0"/>
          </a:p>
          <a:p>
            <a:pPr marL="173165" indent="-173165">
              <a:buFont typeface="Arial" panose="020B0604020202020204" pitchFamily="34" charset="0"/>
              <a:buChar char="•"/>
            </a:pPr>
            <a:r>
              <a:rPr lang="en-US" sz="970" dirty="0"/>
              <a:t>Is there a relationship between students’ self-reported application of research strategies, and indicators of long-term success such as persistence and GPA?</a:t>
            </a:r>
          </a:p>
          <a:p>
            <a:pPr marL="173165" indent="-173165">
              <a:buFont typeface="Arial" panose="020B0604020202020204" pitchFamily="34" charset="0"/>
              <a:buChar char="•"/>
            </a:pPr>
            <a:endParaRPr lang="en-US" sz="364" dirty="0"/>
          </a:p>
          <a:p>
            <a:pPr marL="173165" indent="-173165">
              <a:buFont typeface="Arial" panose="020B0604020202020204" pitchFamily="34" charset="0"/>
              <a:buChar char="•"/>
            </a:pPr>
            <a:r>
              <a:rPr lang="en-US" sz="970" dirty="0"/>
              <a:t>Could more participation in one-shots among other student groups, such as pre-college students, impact their course-end grades and/or application of research strategies in coursework?</a:t>
            </a:r>
          </a:p>
          <a:p>
            <a:r>
              <a:rPr lang="en-US" sz="364" dirty="0"/>
              <a:t>  </a:t>
            </a:r>
            <a:endParaRPr lang="en-US" sz="303" dirty="0"/>
          </a:p>
          <a:p>
            <a:pPr marL="173165" indent="-173165">
              <a:buFont typeface="Arial" panose="020B0604020202020204" pitchFamily="34" charset="0"/>
              <a:buChar char="•"/>
            </a:pPr>
            <a:r>
              <a:rPr lang="en-US" sz="970" dirty="0"/>
              <a:t>Is there a “point of diminishing returns” at which the number of one-shots might have less impact on student success indicators?</a:t>
            </a:r>
          </a:p>
          <a:p>
            <a:endParaRPr lang="en-US" sz="303" dirty="0"/>
          </a:p>
          <a:p>
            <a:pPr marL="173165" indent="-173165">
              <a:buFont typeface="Arial" panose="020B0604020202020204" pitchFamily="34" charset="0"/>
              <a:buChar char="•"/>
            </a:pPr>
            <a:r>
              <a:rPr lang="en-US" sz="970" dirty="0"/>
              <a:t>Do other instruction models, such </a:t>
            </a:r>
            <a:r>
              <a:rPr lang="en-US" sz="970" dirty="0"/>
              <a:t>as credit-bearing </a:t>
            </a:r>
            <a:r>
              <a:rPr lang="en-US" sz="970" dirty="0"/>
              <a:t>library research courses, have a greater long-term impact on students’ success?</a:t>
            </a:r>
          </a:p>
          <a:p>
            <a:endParaRPr lang="en-US" sz="303" dirty="0"/>
          </a:p>
        </p:txBody>
      </p:sp>
      <p:pic>
        <p:nvPicPr>
          <p:cNvPr id="1026" name="Picture 2" descr="http://www.pierce.ctc.edu/internal/marcom/ref/images/logos/png/PierceCollege-Logo-squa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26097" y="758513"/>
            <a:ext cx="765803" cy="638811"/>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33252" y="5715345"/>
            <a:ext cx="299758" cy="299758"/>
          </a:xfrm>
          <a:prstGeom prst="rect">
            <a:avLst/>
          </a:prstGeom>
        </p:spPr>
      </p:pic>
      <p:sp>
        <p:nvSpPr>
          <p:cNvPr id="46" name="TextBox 45"/>
          <p:cNvSpPr txBox="1"/>
          <p:nvPr/>
        </p:nvSpPr>
        <p:spPr>
          <a:xfrm>
            <a:off x="8987756" y="4570616"/>
            <a:ext cx="965602" cy="291490"/>
          </a:xfrm>
          <a:prstGeom prst="rect">
            <a:avLst/>
          </a:prstGeom>
          <a:noFill/>
        </p:spPr>
        <p:txBody>
          <a:bodyPr wrap="square" rtlCol="0">
            <a:spAutoFit/>
          </a:bodyPr>
          <a:lstStyle/>
          <a:p>
            <a:r>
              <a:rPr lang="en-US" sz="1294" b="1" dirty="0"/>
              <a:t>OUR TEAM</a:t>
            </a:r>
            <a:endParaRPr lang="en-US" sz="1294" b="1" dirty="0"/>
          </a:p>
        </p:txBody>
      </p:sp>
      <p:sp>
        <p:nvSpPr>
          <p:cNvPr id="38" name="TextBox 37"/>
          <p:cNvSpPr txBox="1"/>
          <p:nvPr/>
        </p:nvSpPr>
        <p:spPr>
          <a:xfrm>
            <a:off x="8605902" y="4788975"/>
            <a:ext cx="1574322" cy="1426865"/>
          </a:xfrm>
          <a:prstGeom prst="rect">
            <a:avLst/>
          </a:prstGeom>
          <a:noFill/>
        </p:spPr>
        <p:txBody>
          <a:bodyPr wrap="square" rtlCol="0">
            <a:spAutoFit/>
          </a:bodyPr>
          <a:lstStyle/>
          <a:p>
            <a:pPr algn="ctr"/>
            <a:r>
              <a:rPr lang="en-US" sz="667" dirty="0"/>
              <a:t>Lesley Caldwell, Librarian  </a:t>
            </a:r>
            <a:br>
              <a:rPr lang="en-US" sz="667" dirty="0"/>
            </a:br>
            <a:r>
              <a:rPr lang="en-US" sz="667" dirty="0"/>
              <a:t>Emma </a:t>
            </a:r>
            <a:r>
              <a:rPr lang="en-US" sz="667" dirty="0"/>
              <a:t>Clausen, Librarian     </a:t>
            </a:r>
            <a:r>
              <a:rPr lang="en-US" sz="667" dirty="0"/>
              <a:t/>
            </a:r>
            <a:br>
              <a:rPr lang="en-US" sz="667" dirty="0"/>
            </a:br>
            <a:r>
              <a:rPr lang="en-US" sz="667" dirty="0"/>
              <a:t>Courtney </a:t>
            </a:r>
            <a:r>
              <a:rPr lang="en-US" sz="667" dirty="0"/>
              <a:t>Edwards, English </a:t>
            </a:r>
            <a:r>
              <a:rPr lang="en-US" sz="667" dirty="0"/>
              <a:t>Faculty</a:t>
            </a:r>
          </a:p>
          <a:p>
            <a:pPr algn="ctr"/>
            <a:r>
              <a:rPr lang="en-US" sz="667" dirty="0"/>
              <a:t> </a:t>
            </a:r>
            <a:r>
              <a:rPr lang="en-US" sz="667" dirty="0"/>
              <a:t>Zoe Fisher, Librarian    </a:t>
            </a:r>
            <a:r>
              <a:rPr lang="en-US" sz="667" dirty="0"/>
              <a:t> </a:t>
            </a:r>
            <a:br>
              <a:rPr lang="en-US" sz="667" dirty="0"/>
            </a:br>
            <a:r>
              <a:rPr lang="en-US" sz="667" dirty="0"/>
              <a:t>Erik Gimness, Institutional Research</a:t>
            </a:r>
            <a:br>
              <a:rPr lang="en-US" sz="667" dirty="0"/>
            </a:br>
            <a:r>
              <a:rPr lang="en-US" sz="667" dirty="0"/>
              <a:t>Rachel Goon, Librarian</a:t>
            </a:r>
          </a:p>
          <a:p>
            <a:pPr algn="ctr"/>
            <a:r>
              <a:rPr lang="en-US" sz="667" dirty="0"/>
              <a:t>Carly Haddon, Institutional </a:t>
            </a:r>
            <a:r>
              <a:rPr lang="en-US" sz="667" dirty="0"/>
              <a:t>Research</a:t>
            </a:r>
          </a:p>
          <a:p>
            <a:pPr algn="ctr"/>
            <a:r>
              <a:rPr lang="en-US" sz="667" dirty="0"/>
              <a:t>Robert Johnson, Biology Faculty</a:t>
            </a:r>
          </a:p>
          <a:p>
            <a:pPr algn="ctr"/>
            <a:r>
              <a:rPr lang="en-US" sz="667" dirty="0"/>
              <a:t>     </a:t>
            </a:r>
            <a:r>
              <a:rPr lang="en-US" sz="667" dirty="0"/>
              <a:t>Krissy Kim, </a:t>
            </a:r>
            <a:r>
              <a:rPr lang="en-US" sz="667" dirty="0"/>
              <a:t>ECE Faculty     </a:t>
            </a:r>
          </a:p>
          <a:p>
            <a:pPr algn="ctr"/>
            <a:r>
              <a:rPr lang="en-US" sz="667" dirty="0"/>
              <a:t>Laurie </a:t>
            </a:r>
            <a:r>
              <a:rPr lang="en-US" sz="667" dirty="0"/>
              <a:t>Shuster, </a:t>
            </a:r>
            <a:r>
              <a:rPr lang="en-US" sz="667" dirty="0"/>
              <a:t>Librarian</a:t>
            </a:r>
          </a:p>
          <a:p>
            <a:pPr algn="ctr"/>
            <a:r>
              <a:rPr lang="en-US" sz="667" dirty="0"/>
              <a:t>Kathy Swart, Librarian        </a:t>
            </a:r>
            <a:endParaRPr lang="en-US" sz="667" dirty="0"/>
          </a:p>
          <a:p>
            <a:pPr algn="ctr"/>
            <a:r>
              <a:rPr lang="en-US" sz="667" dirty="0"/>
              <a:t>Beth </a:t>
            </a:r>
            <a:r>
              <a:rPr lang="en-US" sz="667" dirty="0"/>
              <a:t>Thoms, Librarian  </a:t>
            </a:r>
            <a:endParaRPr lang="en-US" sz="667" dirty="0"/>
          </a:p>
          <a:p>
            <a:pPr algn="ctr"/>
            <a:r>
              <a:rPr lang="en-US" sz="667" dirty="0"/>
              <a:t>Shane Agustin, Graphic Designer </a:t>
            </a:r>
            <a:endParaRPr lang="en-US" sz="667" dirty="0"/>
          </a:p>
        </p:txBody>
      </p:sp>
      <p:sp>
        <p:nvSpPr>
          <p:cNvPr id="40" name="TextBox 39"/>
          <p:cNvSpPr txBox="1"/>
          <p:nvPr/>
        </p:nvSpPr>
        <p:spPr>
          <a:xfrm>
            <a:off x="10460182" y="5045838"/>
            <a:ext cx="1562485" cy="166969"/>
          </a:xfrm>
          <a:prstGeom prst="rect">
            <a:avLst/>
          </a:prstGeom>
          <a:noFill/>
        </p:spPr>
        <p:txBody>
          <a:bodyPr wrap="square" rtlCol="0">
            <a:spAutoFit/>
          </a:bodyPr>
          <a:lstStyle/>
          <a:p>
            <a:endParaRPr lang="en-US" sz="485" dirty="0"/>
          </a:p>
        </p:txBody>
      </p:sp>
      <p:grpSp>
        <p:nvGrpSpPr>
          <p:cNvPr id="14" name="Group 13"/>
          <p:cNvGrpSpPr/>
          <p:nvPr/>
        </p:nvGrpSpPr>
        <p:grpSpPr>
          <a:xfrm>
            <a:off x="10401518" y="4557400"/>
            <a:ext cx="1662552" cy="1735177"/>
            <a:chOff x="34518600" y="12708316"/>
            <a:chExt cx="5486420" cy="5726085"/>
          </a:xfrm>
        </p:grpSpPr>
        <p:sp>
          <p:nvSpPr>
            <p:cNvPr id="9" name="TextBox 8"/>
            <p:cNvSpPr txBox="1"/>
            <p:nvPr/>
          </p:nvSpPr>
          <p:spPr>
            <a:xfrm>
              <a:off x="34747221" y="12708316"/>
              <a:ext cx="5257799" cy="961917"/>
            </a:xfrm>
            <a:prstGeom prst="rect">
              <a:avLst/>
            </a:prstGeom>
            <a:noFill/>
          </p:spPr>
          <p:txBody>
            <a:bodyPr wrap="square" rtlCol="0">
              <a:spAutoFit/>
            </a:bodyPr>
            <a:lstStyle/>
            <a:p>
              <a:r>
                <a:rPr lang="en-US" sz="1294" b="1" dirty="0"/>
                <a:t>LITERATURE REVIEW</a:t>
              </a:r>
              <a:endParaRPr lang="en-US" sz="1294" b="1" dirty="0"/>
            </a:p>
          </p:txBody>
        </p:sp>
        <p:sp>
          <p:nvSpPr>
            <p:cNvPr id="2" name="TextBox 1"/>
            <p:cNvSpPr txBox="1"/>
            <p:nvPr/>
          </p:nvSpPr>
          <p:spPr>
            <a:xfrm>
              <a:off x="34518600" y="15050561"/>
              <a:ext cx="5156199" cy="2150667"/>
            </a:xfrm>
            <a:prstGeom prst="rect">
              <a:avLst/>
            </a:prstGeom>
            <a:noFill/>
          </p:spPr>
          <p:txBody>
            <a:bodyPr wrap="square" rtlCol="0">
              <a:spAutoFit/>
            </a:bodyPr>
            <a:lstStyle/>
            <a:p>
              <a:endParaRPr lang="en-US" sz="545" dirty="0"/>
            </a:p>
            <a:p>
              <a:r>
                <a:rPr lang="en-US" sz="545" dirty="0"/>
                <a:t/>
              </a:r>
              <a:br>
                <a:rPr lang="en-US" sz="545" dirty="0"/>
              </a:br>
              <a:r>
                <a:rPr lang="en-US" sz="485" dirty="0"/>
                <a:t>Wong, S.H.R., &amp; </a:t>
              </a:r>
              <a:r>
                <a:rPr lang="en-US" sz="485" dirty="0" err="1"/>
                <a:t>Cmor</a:t>
              </a:r>
              <a:r>
                <a:rPr lang="en-US" sz="485" dirty="0"/>
                <a:t>, D. (2011). Measuring association between library instruction and graduation GPA. </a:t>
              </a:r>
              <a:r>
                <a:rPr lang="en-US" sz="485" i="1" dirty="0"/>
                <a:t>College and Research Libraries</a:t>
              </a:r>
              <a:r>
                <a:rPr lang="en-US" sz="485" dirty="0"/>
                <a:t>, 72(5), 464-473.</a:t>
              </a:r>
            </a:p>
            <a:p>
              <a:endParaRPr lang="en-US" sz="545" dirty="0"/>
            </a:p>
            <a:p>
              <a:endParaRPr lang="en-US" sz="545" dirty="0"/>
            </a:p>
          </p:txBody>
        </p:sp>
        <p:sp>
          <p:nvSpPr>
            <p:cNvPr id="6" name="TextBox 5"/>
            <p:cNvSpPr txBox="1"/>
            <p:nvPr/>
          </p:nvSpPr>
          <p:spPr>
            <a:xfrm>
              <a:off x="34518600" y="17299399"/>
              <a:ext cx="5156199" cy="1135002"/>
            </a:xfrm>
            <a:prstGeom prst="rect">
              <a:avLst/>
            </a:prstGeom>
            <a:noFill/>
          </p:spPr>
          <p:txBody>
            <a:bodyPr wrap="square" rtlCol="0">
              <a:spAutoFit/>
            </a:bodyPr>
            <a:lstStyle/>
            <a:p>
              <a:r>
                <a:rPr lang="en-US" sz="545" dirty="0"/>
                <a:t>For a complete review, please visit: </a:t>
              </a:r>
              <a:r>
                <a:rPr lang="en-US" sz="545" b="1" dirty="0"/>
                <a:t>http://libguides.pierce.ctc.edu/AiALiteratureReview</a:t>
              </a:r>
              <a:r>
                <a:rPr lang="en-US" sz="545" dirty="0"/>
                <a:t> </a:t>
              </a:r>
              <a:endParaRPr lang="en-US" sz="545" dirty="0"/>
            </a:p>
          </p:txBody>
        </p:sp>
        <p:sp>
          <p:nvSpPr>
            <p:cNvPr id="7" name="TextBox 6"/>
            <p:cNvSpPr txBox="1"/>
            <p:nvPr/>
          </p:nvSpPr>
          <p:spPr>
            <a:xfrm>
              <a:off x="34518600" y="13409721"/>
              <a:ext cx="5156199" cy="1289891"/>
            </a:xfrm>
            <a:prstGeom prst="rect">
              <a:avLst/>
            </a:prstGeom>
            <a:noFill/>
          </p:spPr>
          <p:txBody>
            <a:bodyPr wrap="square" rtlCol="0">
              <a:spAutoFit/>
            </a:bodyPr>
            <a:lstStyle/>
            <a:p>
              <a:r>
                <a:rPr lang="en-US" sz="485" dirty="0"/>
                <a:t>Coulter, P., Clarke, S., &amp; </a:t>
              </a:r>
              <a:r>
                <a:rPr lang="en-US" sz="485" dirty="0" err="1"/>
                <a:t>Scamman</a:t>
              </a:r>
              <a:r>
                <a:rPr lang="en-US" sz="485" dirty="0"/>
                <a:t>, C. (2007). Course grade as a measure of the effectiveness of one-shot information literacy instruction. </a:t>
              </a:r>
              <a:r>
                <a:rPr lang="en-US" sz="485" i="1" dirty="0"/>
                <a:t>Public Services Quarterly</a:t>
              </a:r>
              <a:r>
                <a:rPr lang="en-US" sz="485" dirty="0"/>
                <a:t>, 3(1-2), 147-163.</a:t>
              </a:r>
            </a:p>
          </p:txBody>
        </p:sp>
        <p:sp>
          <p:nvSpPr>
            <p:cNvPr id="13" name="TextBox 12"/>
            <p:cNvSpPr txBox="1"/>
            <p:nvPr/>
          </p:nvSpPr>
          <p:spPr>
            <a:xfrm>
              <a:off x="34518600" y="14587584"/>
              <a:ext cx="4914590" cy="1566659"/>
            </a:xfrm>
            <a:prstGeom prst="rect">
              <a:avLst/>
            </a:prstGeom>
            <a:noFill/>
          </p:spPr>
          <p:txBody>
            <a:bodyPr wrap="square" rtlCol="0">
              <a:spAutoFit/>
            </a:bodyPr>
            <a:lstStyle/>
            <a:p>
              <a:r>
                <a:rPr lang="en-US" sz="485" dirty="0"/>
                <a:t>Hsieh, M.L., &amp; Holden, H. A. (2010). The effectiveness of a university's single-session information literacy instruction.</a:t>
              </a:r>
              <a:r>
                <a:rPr lang="en-US" sz="485" i="1" dirty="0"/>
                <a:t> Reference Services Review, 38</a:t>
              </a:r>
              <a:r>
                <a:rPr lang="en-US" sz="485" dirty="0"/>
                <a:t>(3), 458-473. </a:t>
              </a:r>
            </a:p>
            <a:p>
              <a:endParaRPr lang="en-US" sz="545" dirty="0"/>
            </a:p>
          </p:txBody>
        </p:sp>
      </p:grpSp>
      <p:graphicFrame>
        <p:nvGraphicFramePr>
          <p:cNvPr id="44" name="Chart 43"/>
          <p:cNvGraphicFramePr>
            <a:graphicFrameLocks/>
          </p:cNvGraphicFramePr>
          <p:nvPr>
            <p:extLst/>
          </p:nvPr>
        </p:nvGraphicFramePr>
        <p:xfrm>
          <a:off x="6708051" y="2950786"/>
          <a:ext cx="1459796" cy="896122"/>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p:cNvSpPr txBox="1"/>
          <p:nvPr/>
        </p:nvSpPr>
        <p:spPr>
          <a:xfrm>
            <a:off x="5823551" y="3629883"/>
            <a:ext cx="404309" cy="194797"/>
          </a:xfrm>
          <a:prstGeom prst="rect">
            <a:avLst/>
          </a:prstGeom>
          <a:noFill/>
        </p:spPr>
        <p:txBody>
          <a:bodyPr wrap="square" rtlCol="0">
            <a:spAutoFit/>
          </a:bodyPr>
          <a:lstStyle/>
          <a:p>
            <a:r>
              <a:rPr lang="en-US" sz="333" dirty="0"/>
              <a:t>(Landis &amp; Koch)</a:t>
            </a:r>
            <a:endParaRPr lang="en-US" sz="333" dirty="0"/>
          </a:p>
        </p:txBody>
      </p:sp>
      <p:grpSp>
        <p:nvGrpSpPr>
          <p:cNvPr id="45" name="Group 44"/>
          <p:cNvGrpSpPr/>
          <p:nvPr/>
        </p:nvGrpSpPr>
        <p:grpSpPr>
          <a:xfrm>
            <a:off x="5878810" y="3964056"/>
            <a:ext cx="2123593" cy="2085080"/>
            <a:chOff x="1290464" y="195611"/>
            <a:chExt cx="7111217" cy="7063866"/>
          </a:xfrm>
        </p:grpSpPr>
        <p:sp>
          <p:nvSpPr>
            <p:cNvPr id="48" name="Flowchart: Connector 47"/>
            <p:cNvSpPr/>
            <p:nvPr/>
          </p:nvSpPr>
          <p:spPr>
            <a:xfrm>
              <a:off x="1290464" y="2230289"/>
              <a:ext cx="1624435" cy="1626030"/>
            </a:xfrm>
            <a:prstGeom prst="flowChartConnector">
              <a:avLst/>
            </a:prstGeom>
            <a:solidFill>
              <a:srgbClr val="8F00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49" name="TextBox 48"/>
            <p:cNvSpPr txBox="1"/>
            <p:nvPr/>
          </p:nvSpPr>
          <p:spPr>
            <a:xfrm>
              <a:off x="1606451" y="2443138"/>
              <a:ext cx="992456" cy="2335627"/>
            </a:xfrm>
            <a:prstGeom prst="rect">
              <a:avLst/>
            </a:prstGeom>
            <a:noFill/>
          </p:spPr>
          <p:txBody>
            <a:bodyPr wrap="square" rtlCol="0">
              <a:spAutoFit/>
            </a:bodyPr>
            <a:lstStyle/>
            <a:p>
              <a:pPr algn="ctr"/>
              <a:r>
                <a:rPr lang="en-US" sz="485" dirty="0">
                  <a:solidFill>
                    <a:schemeClr val="bg1"/>
                  </a:solidFill>
                </a:rPr>
                <a:t>Total number of one-shots</a:t>
              </a:r>
              <a:endParaRPr lang="en-US" sz="485" dirty="0">
                <a:solidFill>
                  <a:schemeClr val="bg1"/>
                </a:solidFill>
              </a:endParaRPr>
            </a:p>
          </p:txBody>
        </p:sp>
        <p:sp>
          <p:nvSpPr>
            <p:cNvPr id="50" name="Flowchart: Connector 49"/>
            <p:cNvSpPr/>
            <p:nvPr/>
          </p:nvSpPr>
          <p:spPr>
            <a:xfrm>
              <a:off x="2598908" y="195611"/>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1" name="Flowchart: Connector 50"/>
            <p:cNvSpPr/>
            <p:nvPr/>
          </p:nvSpPr>
          <p:spPr>
            <a:xfrm>
              <a:off x="4060871" y="909311"/>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2" name="Flowchart: Connector 51"/>
            <p:cNvSpPr/>
            <p:nvPr/>
          </p:nvSpPr>
          <p:spPr>
            <a:xfrm>
              <a:off x="2598907" y="4606373"/>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3" name="Flowchart: Connector 52"/>
            <p:cNvSpPr/>
            <p:nvPr/>
          </p:nvSpPr>
          <p:spPr>
            <a:xfrm>
              <a:off x="7007780" y="2455038"/>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4" name="Flowchart: Connector 53"/>
            <p:cNvSpPr/>
            <p:nvPr/>
          </p:nvSpPr>
          <p:spPr>
            <a:xfrm>
              <a:off x="4612864" y="2455808"/>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5" name="Flowchart: Connector 54"/>
            <p:cNvSpPr/>
            <p:nvPr/>
          </p:nvSpPr>
          <p:spPr>
            <a:xfrm>
              <a:off x="4060871" y="3949101"/>
              <a:ext cx="1393901" cy="1427402"/>
            </a:xfrm>
            <a:prstGeom prst="flowChartConnector">
              <a:avLst/>
            </a:prstGeom>
            <a:solidFill>
              <a:srgbClr val="FFCA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5"/>
            </a:p>
          </p:txBody>
        </p:sp>
        <p:sp>
          <p:nvSpPr>
            <p:cNvPr id="56" name="TextBox 55"/>
            <p:cNvSpPr txBox="1"/>
            <p:nvPr/>
          </p:nvSpPr>
          <p:spPr>
            <a:xfrm>
              <a:off x="2756905" y="238020"/>
              <a:ext cx="1077911" cy="2524180"/>
            </a:xfrm>
            <a:prstGeom prst="rect">
              <a:avLst/>
            </a:prstGeom>
            <a:noFill/>
          </p:spPr>
          <p:txBody>
            <a:bodyPr wrap="square" rtlCol="0">
              <a:spAutoFit/>
            </a:bodyPr>
            <a:lstStyle/>
            <a:p>
              <a:pPr algn="ctr"/>
              <a:r>
                <a:rPr lang="en-US" sz="424" dirty="0"/>
                <a:t>Helped me </a:t>
              </a:r>
              <a:r>
                <a:rPr lang="en-US" sz="424" b="1" dirty="0"/>
                <a:t>use databases effectively </a:t>
              </a:r>
              <a:r>
                <a:rPr lang="en-US" sz="424" dirty="0"/>
                <a:t>in English 103</a:t>
              </a:r>
            </a:p>
          </p:txBody>
        </p:sp>
        <p:sp>
          <p:nvSpPr>
            <p:cNvPr id="57" name="TextBox 56"/>
            <p:cNvSpPr txBox="1"/>
            <p:nvPr/>
          </p:nvSpPr>
          <p:spPr>
            <a:xfrm>
              <a:off x="4112899" y="1070043"/>
              <a:ext cx="1308353" cy="2303040"/>
            </a:xfrm>
            <a:prstGeom prst="rect">
              <a:avLst/>
            </a:prstGeom>
            <a:noFill/>
          </p:spPr>
          <p:txBody>
            <a:bodyPr wrap="square" rtlCol="0">
              <a:spAutoFit/>
            </a:bodyPr>
            <a:lstStyle/>
            <a:p>
              <a:pPr algn="ctr"/>
              <a:r>
                <a:rPr lang="en-US" sz="424" dirty="0"/>
                <a:t>Helped me </a:t>
              </a:r>
              <a:r>
                <a:rPr lang="en-US" sz="424" b="1" dirty="0"/>
                <a:t>search the Web effectively </a:t>
              </a:r>
              <a:r>
                <a:rPr lang="en-US" sz="424" dirty="0"/>
                <a:t>in English 103</a:t>
              </a:r>
            </a:p>
            <a:p>
              <a:pPr algn="ctr"/>
              <a:endParaRPr lang="en-US" sz="424" dirty="0"/>
            </a:p>
          </p:txBody>
        </p:sp>
        <p:sp>
          <p:nvSpPr>
            <p:cNvPr id="58" name="TextBox 57"/>
            <p:cNvSpPr txBox="1"/>
            <p:nvPr/>
          </p:nvSpPr>
          <p:spPr>
            <a:xfrm>
              <a:off x="4737353" y="2673970"/>
              <a:ext cx="1174620" cy="1639631"/>
            </a:xfrm>
            <a:prstGeom prst="rect">
              <a:avLst/>
            </a:prstGeom>
            <a:noFill/>
          </p:spPr>
          <p:txBody>
            <a:bodyPr wrap="square" rtlCol="0">
              <a:spAutoFit/>
            </a:bodyPr>
            <a:lstStyle/>
            <a:p>
              <a:pPr algn="ctr"/>
              <a:r>
                <a:rPr lang="en-US" sz="424" b="1" dirty="0"/>
                <a:t>Consult with librarians frequently</a:t>
              </a:r>
              <a:endParaRPr lang="en-US" sz="424" b="1" dirty="0"/>
            </a:p>
          </p:txBody>
        </p:sp>
        <p:sp>
          <p:nvSpPr>
            <p:cNvPr id="59" name="TextBox 58"/>
            <p:cNvSpPr txBox="1"/>
            <p:nvPr/>
          </p:nvSpPr>
          <p:spPr>
            <a:xfrm>
              <a:off x="3977546" y="4078027"/>
              <a:ext cx="1579056" cy="1639631"/>
            </a:xfrm>
            <a:prstGeom prst="rect">
              <a:avLst/>
            </a:prstGeom>
            <a:noFill/>
          </p:spPr>
          <p:txBody>
            <a:bodyPr wrap="square" rtlCol="0">
              <a:spAutoFit/>
            </a:bodyPr>
            <a:lstStyle/>
            <a:p>
              <a:pPr algn="ctr"/>
              <a:r>
                <a:rPr lang="en-US" sz="424" dirty="0"/>
                <a:t>Helped me </a:t>
              </a:r>
              <a:r>
                <a:rPr lang="en-US" sz="424" b="1" dirty="0"/>
                <a:t>determine whether a source is scholarly </a:t>
              </a:r>
              <a:r>
                <a:rPr lang="en-US" sz="424" dirty="0"/>
                <a:t>in English 103</a:t>
              </a:r>
              <a:endParaRPr lang="en-US" sz="424" dirty="0"/>
            </a:p>
          </p:txBody>
        </p:sp>
        <p:sp>
          <p:nvSpPr>
            <p:cNvPr id="60" name="TextBox 59"/>
            <p:cNvSpPr txBox="1"/>
            <p:nvPr/>
          </p:nvSpPr>
          <p:spPr>
            <a:xfrm>
              <a:off x="2749273" y="4735297"/>
              <a:ext cx="1077911" cy="2524180"/>
            </a:xfrm>
            <a:prstGeom prst="rect">
              <a:avLst/>
            </a:prstGeom>
            <a:noFill/>
          </p:spPr>
          <p:txBody>
            <a:bodyPr wrap="square" rtlCol="0">
              <a:spAutoFit/>
            </a:bodyPr>
            <a:lstStyle/>
            <a:p>
              <a:pPr algn="ctr"/>
              <a:r>
                <a:rPr lang="en-US" sz="424" dirty="0"/>
                <a:t>Helped me </a:t>
              </a:r>
              <a:r>
                <a:rPr lang="en-US" sz="424" b="1" dirty="0"/>
                <a:t>cite sources effectively </a:t>
              </a:r>
              <a:r>
                <a:rPr lang="en-US" sz="424" dirty="0"/>
                <a:t>in English 103</a:t>
              </a:r>
              <a:endParaRPr lang="en-US" sz="424" dirty="0"/>
            </a:p>
          </p:txBody>
        </p:sp>
        <p:cxnSp>
          <p:nvCxnSpPr>
            <p:cNvPr id="61" name="Straight Connector 60"/>
            <p:cNvCxnSpPr/>
            <p:nvPr/>
          </p:nvCxnSpPr>
          <p:spPr>
            <a:xfrm flipV="1">
              <a:off x="2301181" y="1495064"/>
              <a:ext cx="595448" cy="76948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53" idx="2"/>
            </p:cNvCxnSpPr>
            <p:nvPr/>
          </p:nvCxnSpPr>
          <p:spPr>
            <a:xfrm flipV="1">
              <a:off x="6006765" y="3168739"/>
              <a:ext cx="1001015" cy="89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783967" y="1959591"/>
              <a:ext cx="1378172" cy="64303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54" idx="2"/>
            </p:cNvCxnSpPr>
            <p:nvPr/>
          </p:nvCxnSpPr>
          <p:spPr>
            <a:xfrm>
              <a:off x="2921956" y="3168739"/>
              <a:ext cx="1690909" cy="7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844019" y="3423507"/>
              <a:ext cx="1318120" cy="86297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433876" y="3822063"/>
              <a:ext cx="488080" cy="88841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110517" y="2799408"/>
              <a:ext cx="1188427" cy="1418492"/>
            </a:xfrm>
            <a:prstGeom prst="rect">
              <a:avLst/>
            </a:prstGeom>
            <a:noFill/>
          </p:spPr>
          <p:txBody>
            <a:bodyPr wrap="square" rtlCol="0">
              <a:spAutoFit/>
            </a:bodyPr>
            <a:lstStyle/>
            <a:p>
              <a:pPr algn="ctr"/>
              <a:r>
                <a:rPr lang="en-US" sz="424" b="1" dirty="0"/>
                <a:t>Study in the library frequently</a:t>
              </a:r>
              <a:endParaRPr lang="en-US" sz="424" b="1" dirty="0"/>
            </a:p>
          </p:txBody>
        </p:sp>
        <p:sp>
          <p:nvSpPr>
            <p:cNvPr id="68" name="TextBox 67"/>
            <p:cNvSpPr txBox="1"/>
            <p:nvPr/>
          </p:nvSpPr>
          <p:spPr>
            <a:xfrm rot="18481372">
              <a:off x="2017021" y="1305571"/>
              <a:ext cx="1182029" cy="684519"/>
            </a:xfrm>
            <a:prstGeom prst="rect">
              <a:avLst/>
            </a:prstGeom>
            <a:noFill/>
          </p:spPr>
          <p:txBody>
            <a:bodyPr wrap="square" rtlCol="0">
              <a:spAutoFit/>
            </a:bodyPr>
            <a:lstStyle/>
            <a:p>
              <a:r>
                <a:rPr lang="en-US" sz="364" dirty="0"/>
                <a:t>r</a:t>
              </a:r>
              <a:r>
                <a:rPr lang="en-US" sz="364" dirty="0"/>
                <a:t>= .464**</a:t>
              </a:r>
              <a:endParaRPr lang="en-US" sz="364" dirty="0"/>
            </a:p>
          </p:txBody>
        </p:sp>
        <p:sp>
          <p:nvSpPr>
            <p:cNvPr id="69" name="TextBox 68"/>
            <p:cNvSpPr txBox="1"/>
            <p:nvPr/>
          </p:nvSpPr>
          <p:spPr>
            <a:xfrm>
              <a:off x="6109501" y="2872608"/>
              <a:ext cx="1182028" cy="692520"/>
            </a:xfrm>
            <a:prstGeom prst="rect">
              <a:avLst/>
            </a:prstGeom>
            <a:noFill/>
          </p:spPr>
          <p:txBody>
            <a:bodyPr wrap="square" rtlCol="0">
              <a:spAutoFit/>
            </a:bodyPr>
            <a:lstStyle/>
            <a:p>
              <a:r>
                <a:rPr lang="en-US" sz="364" dirty="0"/>
                <a:t>r</a:t>
              </a:r>
              <a:r>
                <a:rPr lang="en-US" sz="364" dirty="0"/>
                <a:t>= .338**</a:t>
              </a:r>
              <a:endParaRPr lang="en-US" sz="364" dirty="0"/>
            </a:p>
          </p:txBody>
        </p:sp>
        <p:sp>
          <p:nvSpPr>
            <p:cNvPr id="70" name="TextBox 69"/>
            <p:cNvSpPr txBox="1"/>
            <p:nvPr/>
          </p:nvSpPr>
          <p:spPr>
            <a:xfrm>
              <a:off x="3176396" y="2872608"/>
              <a:ext cx="1182028" cy="692520"/>
            </a:xfrm>
            <a:prstGeom prst="rect">
              <a:avLst/>
            </a:prstGeom>
            <a:noFill/>
          </p:spPr>
          <p:txBody>
            <a:bodyPr wrap="square" rtlCol="0">
              <a:spAutoFit/>
            </a:bodyPr>
            <a:lstStyle/>
            <a:p>
              <a:r>
                <a:rPr lang="en-US" sz="364" dirty="0"/>
                <a:t>r</a:t>
              </a:r>
              <a:r>
                <a:rPr lang="en-US" sz="364" dirty="0"/>
                <a:t>= .252**</a:t>
              </a:r>
              <a:endParaRPr lang="en-US" sz="364" dirty="0"/>
            </a:p>
          </p:txBody>
        </p:sp>
        <p:sp>
          <p:nvSpPr>
            <p:cNvPr id="71" name="TextBox 70"/>
            <p:cNvSpPr txBox="1"/>
            <p:nvPr/>
          </p:nvSpPr>
          <p:spPr>
            <a:xfrm rot="20071927">
              <a:off x="2930922" y="1757302"/>
              <a:ext cx="1182028" cy="692520"/>
            </a:xfrm>
            <a:prstGeom prst="rect">
              <a:avLst/>
            </a:prstGeom>
            <a:noFill/>
          </p:spPr>
          <p:txBody>
            <a:bodyPr wrap="square" rtlCol="0">
              <a:spAutoFit/>
            </a:bodyPr>
            <a:lstStyle/>
            <a:p>
              <a:r>
                <a:rPr lang="en-US" sz="364" dirty="0"/>
                <a:t>r</a:t>
              </a:r>
              <a:r>
                <a:rPr lang="en-US" sz="364" dirty="0"/>
                <a:t>= .461**</a:t>
              </a:r>
              <a:endParaRPr lang="en-US" sz="364" dirty="0"/>
            </a:p>
          </p:txBody>
        </p:sp>
        <p:sp>
          <p:nvSpPr>
            <p:cNvPr id="72" name="TextBox 71"/>
            <p:cNvSpPr txBox="1"/>
            <p:nvPr/>
          </p:nvSpPr>
          <p:spPr>
            <a:xfrm rot="2038038">
              <a:off x="3037018" y="3404509"/>
              <a:ext cx="1182028" cy="692520"/>
            </a:xfrm>
            <a:prstGeom prst="rect">
              <a:avLst/>
            </a:prstGeom>
            <a:noFill/>
          </p:spPr>
          <p:txBody>
            <a:bodyPr wrap="square" rtlCol="0">
              <a:spAutoFit/>
            </a:bodyPr>
            <a:lstStyle/>
            <a:p>
              <a:r>
                <a:rPr lang="en-US" sz="364" dirty="0"/>
                <a:t>r</a:t>
              </a:r>
              <a:r>
                <a:rPr lang="en-US" sz="364" dirty="0"/>
                <a:t>= ..486**</a:t>
              </a:r>
              <a:endParaRPr lang="en-US" sz="364" dirty="0"/>
            </a:p>
          </p:txBody>
        </p:sp>
        <p:sp>
          <p:nvSpPr>
            <p:cNvPr id="73" name="TextBox 72"/>
            <p:cNvSpPr txBox="1"/>
            <p:nvPr/>
          </p:nvSpPr>
          <p:spPr>
            <a:xfrm rot="3697272">
              <a:off x="2290320" y="3982511"/>
              <a:ext cx="1182029" cy="684519"/>
            </a:xfrm>
            <a:prstGeom prst="rect">
              <a:avLst/>
            </a:prstGeom>
            <a:noFill/>
          </p:spPr>
          <p:txBody>
            <a:bodyPr wrap="square" rtlCol="0">
              <a:spAutoFit/>
            </a:bodyPr>
            <a:lstStyle/>
            <a:p>
              <a:r>
                <a:rPr lang="en-US" sz="364" dirty="0"/>
                <a:t>r</a:t>
              </a:r>
              <a:r>
                <a:rPr lang="en-US" sz="364" dirty="0"/>
                <a:t>= .418**</a:t>
              </a:r>
              <a:endParaRPr lang="en-US" sz="364" dirty="0"/>
            </a:p>
          </p:txBody>
        </p:sp>
      </p:grpSp>
      <p:graphicFrame>
        <p:nvGraphicFramePr>
          <p:cNvPr id="25" name="Table 24"/>
          <p:cNvGraphicFramePr>
            <a:graphicFrameLocks noGrp="1"/>
          </p:cNvGraphicFramePr>
          <p:nvPr>
            <p:extLst/>
          </p:nvPr>
        </p:nvGraphicFramePr>
        <p:xfrm>
          <a:off x="5856708" y="3141800"/>
          <a:ext cx="967309" cy="494515"/>
        </p:xfrm>
        <a:graphic>
          <a:graphicData uri="http://schemas.openxmlformats.org/drawingml/2006/table">
            <a:tbl>
              <a:tblPr firstRow="1" firstCol="1" bandRow="1"/>
              <a:tblGrid>
                <a:gridCol w="274291"/>
                <a:gridCol w="47794"/>
                <a:gridCol w="645224"/>
              </a:tblGrid>
              <a:tr h="69042">
                <a:tc>
                  <a:txBody>
                    <a:bodyPr/>
                    <a:lstStyle/>
                    <a:p>
                      <a:pPr marL="0" marR="0">
                        <a:lnSpc>
                          <a:spcPct val="115000"/>
                        </a:lnSpc>
                        <a:spcBef>
                          <a:spcPts val="0"/>
                        </a:spcBef>
                        <a:spcAft>
                          <a:spcPts val="0"/>
                        </a:spcAft>
                      </a:pPr>
                      <a:r>
                        <a:rPr lang="en-US" sz="400" b="1" dirty="0">
                          <a:effectLst/>
                          <a:latin typeface="Calibri" panose="020F0502020204030204" pitchFamily="34" charset="0"/>
                          <a:ea typeface="Times New Roman" panose="02020603050405020304" pitchFamily="18" charset="0"/>
                          <a:cs typeface="Times New Roman" panose="02020603050405020304" pitchFamily="18" charset="0"/>
                        </a:rPr>
                        <a:t>Kappa</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400" b="1" dirty="0">
                          <a:effectLst/>
                          <a:latin typeface="Calibri" panose="020F0502020204030204" pitchFamily="34" charset="0"/>
                          <a:ea typeface="Times New Roman" panose="02020603050405020304" pitchFamily="18" charset="0"/>
                          <a:cs typeface="Times New Roman" panose="02020603050405020304" pitchFamily="18" charset="0"/>
                        </a:rPr>
                        <a:t>Interpretation</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69042">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&lt; 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Poor </a:t>
                      </a:r>
                      <a:r>
                        <a:rPr lang="en-US" sz="400" dirty="0" smtClean="0">
                          <a:effectLst/>
                          <a:latin typeface="Calibri" panose="020F0502020204030204" pitchFamily="34" charset="0"/>
                          <a:ea typeface="Times New Roman" panose="02020603050405020304" pitchFamily="18" charset="0"/>
                          <a:cs typeface="Times New Roman" panose="02020603050405020304" pitchFamily="18" charset="0"/>
                        </a:rPr>
                        <a:t>agreement</a:t>
                      </a:r>
                    </a:p>
                  </a:txBody>
                  <a:tcPr marL="0" marR="0" marT="0" marB="0" anchor="ctr">
                    <a:lnL>
                      <a:noFill/>
                    </a:lnL>
                    <a:lnR>
                      <a:noFill/>
                    </a:lnR>
                    <a:lnT>
                      <a:noFill/>
                    </a:lnT>
                    <a:lnB>
                      <a:noFill/>
                    </a:lnB>
                  </a:tcPr>
                </a:tc>
              </a:tr>
              <a:tr h="69544">
                <a:tc>
                  <a:txBody>
                    <a:bodyPr/>
                    <a:lstStyle/>
                    <a:p>
                      <a:pPr marL="0" marR="0" algn="l">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0.00 – 0.20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Slight agreement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73891">
                <a:tc>
                  <a:txBody>
                    <a:bodyPr/>
                    <a:lstStyle/>
                    <a:p>
                      <a:pPr marL="0" marR="0" algn="l">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0.21 – 0.40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Fair agreement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69042">
                <a:tc>
                  <a:txBody>
                    <a:bodyPr/>
                    <a:lstStyle/>
                    <a:p>
                      <a:pPr marL="0" marR="0" algn="l">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0.41 – 0.60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Moderate agreement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69042">
                <a:tc>
                  <a:txBody>
                    <a:bodyPr/>
                    <a:lstStyle/>
                    <a:p>
                      <a:pPr marL="0" marR="0" algn="l">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0.61 – 0.80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Substantial agreement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69042">
                <a:tc>
                  <a:txBody>
                    <a:bodyPr/>
                    <a:lstStyle/>
                    <a:p>
                      <a:pPr marL="0" marR="0" algn="l">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0.81 – 1.00</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0" marR="0">
                        <a:lnSpc>
                          <a:spcPct val="115000"/>
                        </a:lnSpc>
                        <a:spcBef>
                          <a:spcPts val="0"/>
                        </a:spcBef>
                        <a:spcAft>
                          <a:spcPts val="1000"/>
                        </a:spcAft>
                      </a:pPr>
                      <a:r>
                        <a:rPr lang="en-US" sz="400" dirty="0">
                          <a:effectLst/>
                          <a:latin typeface="Calibri" panose="020F0502020204030204" pitchFamily="34" charset="0"/>
                          <a:ea typeface="Times New Roman" panose="02020603050405020304" pitchFamily="18" charset="0"/>
                          <a:cs typeface="Times New Roman" panose="02020603050405020304" pitchFamily="18" charset="0"/>
                        </a:rPr>
                        <a:t>Almost perfect agreement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bl>
          </a:graphicData>
        </a:graphic>
      </p:graphicFrame>
      <p:sp>
        <p:nvSpPr>
          <p:cNvPr id="26" name="TextBox 25"/>
          <p:cNvSpPr txBox="1"/>
          <p:nvPr/>
        </p:nvSpPr>
        <p:spPr>
          <a:xfrm>
            <a:off x="7306376" y="5434702"/>
            <a:ext cx="849615" cy="204415"/>
          </a:xfrm>
          <a:prstGeom prst="rect">
            <a:avLst/>
          </a:prstGeom>
          <a:noFill/>
        </p:spPr>
        <p:txBody>
          <a:bodyPr wrap="square" rtlCol="0">
            <a:spAutoFit/>
          </a:bodyPr>
          <a:lstStyle/>
          <a:p>
            <a:r>
              <a:rPr lang="en-US" sz="364" dirty="0"/>
              <a:t>** Significant at the 0.01 level (2-tailed).</a:t>
            </a:r>
            <a:endParaRPr lang="en-US" sz="364" dirty="0"/>
          </a:p>
        </p:txBody>
      </p:sp>
      <p:grpSp>
        <p:nvGrpSpPr>
          <p:cNvPr id="31" name="Group 30"/>
          <p:cNvGrpSpPr/>
          <p:nvPr/>
        </p:nvGrpSpPr>
        <p:grpSpPr>
          <a:xfrm>
            <a:off x="7306377" y="4008649"/>
            <a:ext cx="1048227" cy="728247"/>
            <a:chOff x="24207296" y="10645885"/>
            <a:chExt cx="3459150" cy="2403216"/>
          </a:xfrm>
        </p:grpSpPr>
        <p:sp>
          <p:nvSpPr>
            <p:cNvPr id="15" name="TextBox 14"/>
            <p:cNvSpPr txBox="1"/>
            <p:nvPr/>
          </p:nvSpPr>
          <p:spPr>
            <a:xfrm>
              <a:off x="24207296" y="10765170"/>
              <a:ext cx="3459150" cy="2242077"/>
            </a:xfrm>
            <a:prstGeom prst="rect">
              <a:avLst/>
            </a:prstGeom>
            <a:noFill/>
          </p:spPr>
          <p:txBody>
            <a:bodyPr wrap="square" rtlCol="0">
              <a:spAutoFit/>
            </a:bodyPr>
            <a:lstStyle/>
            <a:p>
              <a:r>
                <a:rPr lang="en-US" sz="545" dirty="0"/>
                <a:t>    Thinking </a:t>
              </a:r>
              <a:r>
                <a:rPr lang="en-US" sz="545" dirty="0"/>
                <a:t>back to </a:t>
              </a:r>
              <a:r>
                <a:rPr lang="en-US" sz="545" dirty="0"/>
                <a:t>the library  class(</a:t>
              </a:r>
              <a:r>
                <a:rPr lang="en-US" sz="545" dirty="0" err="1"/>
                <a:t>es</a:t>
              </a:r>
              <a:r>
                <a:rPr lang="en-US" sz="545" dirty="0"/>
                <a:t>) you had with a librarian </a:t>
              </a:r>
              <a:r>
                <a:rPr lang="en-US" sz="545" dirty="0"/>
                <a:t>[in</a:t>
              </a:r>
              <a:r>
                <a:rPr lang="en-US" sz="545" dirty="0"/>
                <a:t> English </a:t>
              </a:r>
              <a:r>
                <a:rPr lang="en-US" sz="545" dirty="0"/>
                <a:t>101], </a:t>
              </a:r>
              <a:r>
                <a:rPr lang="en-US" sz="545" dirty="0"/>
                <a:t>how much did that instruction help you as you worked on your research papers in </a:t>
              </a:r>
              <a:r>
                <a:rPr lang="en-US" sz="545" i="1" dirty="0"/>
                <a:t>English 103</a:t>
              </a:r>
              <a:r>
                <a:rPr lang="en-US" sz="545" dirty="0"/>
                <a:t>?</a:t>
              </a:r>
              <a:endParaRPr lang="en-US" sz="545" dirty="0"/>
            </a:p>
          </p:txBody>
        </p:sp>
        <p:sp>
          <p:nvSpPr>
            <p:cNvPr id="20" name="TextBox 19"/>
            <p:cNvSpPr txBox="1"/>
            <p:nvPr/>
          </p:nvSpPr>
          <p:spPr>
            <a:xfrm>
              <a:off x="24213319" y="10645885"/>
              <a:ext cx="392126" cy="920235"/>
            </a:xfrm>
            <a:prstGeom prst="rect">
              <a:avLst/>
            </a:prstGeom>
            <a:noFill/>
          </p:spPr>
          <p:txBody>
            <a:bodyPr wrap="square" rtlCol="0">
              <a:spAutoFit/>
            </a:bodyPr>
            <a:lstStyle/>
            <a:p>
              <a:r>
                <a:rPr lang="en-US" sz="1212" dirty="0">
                  <a:latin typeface="Catriel" panose="02000503000000020004" pitchFamily="2" charset="0"/>
                </a:rPr>
                <a:t>“ </a:t>
              </a:r>
              <a:endParaRPr lang="en-US" sz="1212" dirty="0">
                <a:latin typeface="Catriel" panose="02000503000000020004" pitchFamily="2" charset="0"/>
              </a:endParaRPr>
            </a:p>
          </p:txBody>
        </p:sp>
        <p:sp>
          <p:nvSpPr>
            <p:cNvPr id="23" name="TextBox 22"/>
            <p:cNvSpPr txBox="1"/>
            <p:nvPr/>
          </p:nvSpPr>
          <p:spPr>
            <a:xfrm>
              <a:off x="25457907" y="11852098"/>
              <a:ext cx="686823" cy="1197003"/>
            </a:xfrm>
            <a:prstGeom prst="rect">
              <a:avLst/>
            </a:prstGeom>
            <a:noFill/>
          </p:spPr>
          <p:txBody>
            <a:bodyPr wrap="square" rtlCol="0">
              <a:spAutoFit/>
            </a:bodyPr>
            <a:lstStyle/>
            <a:p>
              <a:r>
                <a:rPr lang="en-US" sz="545" dirty="0"/>
                <a:t> </a:t>
              </a:r>
              <a:r>
                <a:rPr lang="en-US" sz="1212" dirty="0">
                  <a:latin typeface="Catriel" panose="02000503000000020004" pitchFamily="2" charset="0"/>
                </a:rPr>
                <a:t>”</a:t>
              </a:r>
              <a:endParaRPr lang="en-US" sz="1212" dirty="0">
                <a:latin typeface="Catriel" panose="02000503000000020004" pitchFamily="2" charset="0"/>
              </a:endParaRPr>
            </a:p>
          </p:txBody>
        </p:sp>
      </p:grpSp>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77968" y="5759945"/>
            <a:ext cx="701339" cy="406826"/>
          </a:xfrm>
          <a:prstGeom prst="rect">
            <a:avLst/>
          </a:prstGeom>
        </p:spPr>
      </p:pic>
    </p:spTree>
    <p:extLst>
      <p:ext uri="{BB962C8B-B14F-4D97-AF65-F5344CB8AC3E}">
        <p14:creationId xmlns:p14="http://schemas.microsoft.com/office/powerpoint/2010/main" val="1844034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742</Words>
  <Application>Microsoft Office PowerPoint</Application>
  <PresentationFormat>Widescreen</PresentationFormat>
  <Paragraphs>110</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Catriel</vt:lpstr>
      <vt:lpstr>Times New Roman</vt:lpstr>
      <vt:lpstr>Office Theme</vt:lpstr>
      <vt:lpstr>Engage libraries and library faculty in action based research that enables us to measure our impact on key institutional themes</vt:lpstr>
      <vt:lpstr>What is the most effective contribution we can make to the Learning System?</vt:lpstr>
      <vt:lpstr>Could we look at </vt:lpstr>
      <vt:lpstr>PowerPoint Presentation</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 libraries and library faculty in action based research that enables us to measure our impact on key institutional themes</dc:title>
  <dc:creator>Christie Flynn</dc:creator>
  <cp:lastModifiedBy>Christie Flynn</cp:lastModifiedBy>
  <cp:revision>8</cp:revision>
  <dcterms:created xsi:type="dcterms:W3CDTF">2017-10-11T23:31:18Z</dcterms:created>
  <dcterms:modified xsi:type="dcterms:W3CDTF">2017-10-13T18:24:43Z</dcterms:modified>
</cp:coreProperties>
</file>