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31" r:id="rId2"/>
    <p:sldId id="329" r:id="rId3"/>
    <p:sldId id="394" r:id="rId4"/>
    <p:sldId id="395" r:id="rId5"/>
    <p:sldId id="398" r:id="rId6"/>
    <p:sldId id="305" r:id="rId7"/>
    <p:sldId id="392" r:id="rId8"/>
    <p:sldId id="332" r:id="rId9"/>
    <p:sldId id="330" r:id="rId10"/>
    <p:sldId id="316" r:id="rId11"/>
    <p:sldId id="337" r:id="rId12"/>
    <p:sldId id="389" r:id="rId13"/>
    <p:sldId id="391" r:id="rId14"/>
    <p:sldId id="390" r:id="rId15"/>
    <p:sldId id="313" r:id="rId16"/>
    <p:sldId id="342" r:id="rId17"/>
    <p:sldId id="343" r:id="rId18"/>
    <p:sldId id="353" r:id="rId19"/>
    <p:sldId id="360" r:id="rId20"/>
    <p:sldId id="364" r:id="rId21"/>
    <p:sldId id="348" r:id="rId22"/>
    <p:sldId id="387" r:id="rId23"/>
    <p:sldId id="369" r:id="rId24"/>
    <p:sldId id="370" r:id="rId25"/>
    <p:sldId id="399" r:id="rId26"/>
    <p:sldId id="400" r:id="rId27"/>
    <p:sldId id="402" r:id="rId28"/>
    <p:sldId id="318" r:id="rId29"/>
    <p:sldId id="401" r:id="rId3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4432" autoAdjust="0"/>
  </p:normalViewPr>
  <p:slideViewPr>
    <p:cSldViewPr snapToGrid="0">
      <p:cViewPr>
        <p:scale>
          <a:sx n="56" d="100"/>
          <a:sy n="56" d="100"/>
        </p:scale>
        <p:origin x="106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AB7C23C9-91EB-4EA8-B4D5-8CC0A9A3B122}" type="datetimeFigureOut">
              <a:rPr lang="en-US" smtClean="0"/>
              <a:t>3/23/2021</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F970142B-B3DF-408A-886B-97B2DA627576}" type="slidenum">
              <a:rPr lang="en-US" smtClean="0"/>
              <a:t>‹#›</a:t>
            </a:fld>
            <a:endParaRPr lang="en-US"/>
          </a:p>
        </p:txBody>
      </p:sp>
    </p:spTree>
    <p:extLst>
      <p:ext uri="{BB962C8B-B14F-4D97-AF65-F5344CB8AC3E}">
        <p14:creationId xmlns:p14="http://schemas.microsoft.com/office/powerpoint/2010/main" val="667248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0"/>
            <a:ext cx="2971800" cy="466435"/>
          </a:xfrm>
          <a:prstGeom prst="rect">
            <a:avLst/>
          </a:prstGeom>
        </p:spPr>
        <p:txBody>
          <a:bodyPr vert="horz" lIns="92757" tIns="46378" rIns="92757" bIns="46378" rtlCol="0"/>
          <a:lstStyle>
            <a:lvl1pPr algn="r">
              <a:defRPr sz="1200"/>
            </a:lvl1pPr>
          </a:lstStyle>
          <a:p>
            <a:fld id="{A2094F0C-DA58-44DD-9CB8-99C844DDD099}" type="datetimeFigureOut">
              <a:rPr lang="en-US" smtClean="0"/>
              <a:t>3/23/2021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2757" tIns="46378" rIns="92757" bIns="4637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4"/>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4"/>
          </a:xfrm>
          <a:prstGeom prst="rect">
            <a:avLst/>
          </a:prstGeom>
        </p:spPr>
        <p:txBody>
          <a:bodyPr vert="horz" lIns="92757" tIns="46378" rIns="92757" bIns="46378" rtlCol="0" anchor="b"/>
          <a:lstStyle>
            <a:lvl1pPr algn="r">
              <a:defRPr sz="1200"/>
            </a:lvl1pPr>
          </a:lstStyle>
          <a:p>
            <a:fld id="{4A96237C-0D26-48E1-BCA4-847364225696}" type="slidenum">
              <a:rPr lang="en-US" smtClean="0"/>
              <a:t>‹#›</a:t>
            </a:fld>
            <a:endParaRPr lang="en-US"/>
          </a:p>
        </p:txBody>
      </p:sp>
    </p:spTree>
    <p:extLst>
      <p:ext uri="{BB962C8B-B14F-4D97-AF65-F5344CB8AC3E}">
        <p14:creationId xmlns:p14="http://schemas.microsoft.com/office/powerpoint/2010/main" val="4551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1</a:t>
            </a:fld>
            <a:endParaRPr lang="en-US"/>
          </a:p>
        </p:txBody>
      </p:sp>
    </p:spTree>
    <p:extLst>
      <p:ext uri="{BB962C8B-B14F-4D97-AF65-F5344CB8AC3E}">
        <p14:creationId xmlns:p14="http://schemas.microsoft.com/office/powerpoint/2010/main" val="1016742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10</a:t>
            </a:fld>
            <a:endParaRPr lang="en-US"/>
          </a:p>
        </p:txBody>
      </p:sp>
    </p:spTree>
    <p:extLst>
      <p:ext uri="{BB962C8B-B14F-4D97-AF65-F5344CB8AC3E}">
        <p14:creationId xmlns:p14="http://schemas.microsoft.com/office/powerpoint/2010/main" val="3890834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11</a:t>
            </a:fld>
            <a:endParaRPr lang="en-US"/>
          </a:p>
        </p:txBody>
      </p:sp>
    </p:spTree>
    <p:extLst>
      <p:ext uri="{BB962C8B-B14F-4D97-AF65-F5344CB8AC3E}">
        <p14:creationId xmlns:p14="http://schemas.microsoft.com/office/powerpoint/2010/main" val="125614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12</a:t>
            </a:fld>
            <a:endParaRPr lang="en-US"/>
          </a:p>
        </p:txBody>
      </p:sp>
    </p:spTree>
    <p:extLst>
      <p:ext uri="{BB962C8B-B14F-4D97-AF65-F5344CB8AC3E}">
        <p14:creationId xmlns:p14="http://schemas.microsoft.com/office/powerpoint/2010/main" val="15835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13</a:t>
            </a:fld>
            <a:endParaRPr lang="en-US"/>
          </a:p>
        </p:txBody>
      </p:sp>
    </p:spTree>
    <p:extLst>
      <p:ext uri="{BB962C8B-B14F-4D97-AF65-F5344CB8AC3E}">
        <p14:creationId xmlns:p14="http://schemas.microsoft.com/office/powerpoint/2010/main" val="3411653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14</a:t>
            </a:fld>
            <a:endParaRPr lang="en-US"/>
          </a:p>
        </p:txBody>
      </p:sp>
    </p:spTree>
    <p:extLst>
      <p:ext uri="{BB962C8B-B14F-4D97-AF65-F5344CB8AC3E}">
        <p14:creationId xmlns:p14="http://schemas.microsoft.com/office/powerpoint/2010/main" val="1825473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96237C-0D26-48E1-BCA4-847364225696}" type="slidenum">
              <a:rPr lang="en-US" smtClean="0"/>
              <a:t>15</a:t>
            </a:fld>
            <a:endParaRPr lang="en-US"/>
          </a:p>
        </p:txBody>
      </p:sp>
    </p:spTree>
    <p:extLst>
      <p:ext uri="{BB962C8B-B14F-4D97-AF65-F5344CB8AC3E}">
        <p14:creationId xmlns:p14="http://schemas.microsoft.com/office/powerpoint/2010/main" val="1722008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16</a:t>
            </a:fld>
            <a:endParaRPr lang="en-US"/>
          </a:p>
        </p:txBody>
      </p:sp>
    </p:spTree>
    <p:extLst>
      <p:ext uri="{BB962C8B-B14F-4D97-AF65-F5344CB8AC3E}">
        <p14:creationId xmlns:p14="http://schemas.microsoft.com/office/powerpoint/2010/main" val="3552998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17</a:t>
            </a:fld>
            <a:endParaRPr lang="en-US"/>
          </a:p>
        </p:txBody>
      </p:sp>
    </p:spTree>
    <p:extLst>
      <p:ext uri="{BB962C8B-B14F-4D97-AF65-F5344CB8AC3E}">
        <p14:creationId xmlns:p14="http://schemas.microsoft.com/office/powerpoint/2010/main" val="3706133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18</a:t>
            </a:fld>
            <a:endParaRPr lang="en-US"/>
          </a:p>
        </p:txBody>
      </p:sp>
    </p:spTree>
    <p:extLst>
      <p:ext uri="{BB962C8B-B14F-4D97-AF65-F5344CB8AC3E}">
        <p14:creationId xmlns:p14="http://schemas.microsoft.com/office/powerpoint/2010/main" val="2348906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19</a:t>
            </a:fld>
            <a:endParaRPr lang="en-US"/>
          </a:p>
        </p:txBody>
      </p:sp>
    </p:spTree>
    <p:extLst>
      <p:ext uri="{BB962C8B-B14F-4D97-AF65-F5344CB8AC3E}">
        <p14:creationId xmlns:p14="http://schemas.microsoft.com/office/powerpoint/2010/main" val="195239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2</a:t>
            </a:fld>
            <a:endParaRPr lang="en-US"/>
          </a:p>
        </p:txBody>
      </p:sp>
    </p:spTree>
    <p:extLst>
      <p:ext uri="{BB962C8B-B14F-4D97-AF65-F5344CB8AC3E}">
        <p14:creationId xmlns:p14="http://schemas.microsoft.com/office/powerpoint/2010/main" val="1828749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20</a:t>
            </a:fld>
            <a:endParaRPr lang="en-US"/>
          </a:p>
        </p:txBody>
      </p:sp>
    </p:spTree>
    <p:extLst>
      <p:ext uri="{BB962C8B-B14F-4D97-AF65-F5344CB8AC3E}">
        <p14:creationId xmlns:p14="http://schemas.microsoft.com/office/powerpoint/2010/main" val="773407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21</a:t>
            </a:fld>
            <a:endParaRPr lang="en-US"/>
          </a:p>
        </p:txBody>
      </p:sp>
    </p:spTree>
    <p:extLst>
      <p:ext uri="{BB962C8B-B14F-4D97-AF65-F5344CB8AC3E}">
        <p14:creationId xmlns:p14="http://schemas.microsoft.com/office/powerpoint/2010/main" val="200410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22</a:t>
            </a:fld>
            <a:endParaRPr lang="en-US"/>
          </a:p>
        </p:txBody>
      </p:sp>
    </p:spTree>
    <p:extLst>
      <p:ext uri="{BB962C8B-B14F-4D97-AF65-F5344CB8AC3E}">
        <p14:creationId xmlns:p14="http://schemas.microsoft.com/office/powerpoint/2010/main" val="3776121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23</a:t>
            </a:fld>
            <a:endParaRPr lang="en-US"/>
          </a:p>
        </p:txBody>
      </p:sp>
    </p:spTree>
    <p:extLst>
      <p:ext uri="{BB962C8B-B14F-4D97-AF65-F5344CB8AC3E}">
        <p14:creationId xmlns:p14="http://schemas.microsoft.com/office/powerpoint/2010/main" val="772057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4A96237C-0D26-48E1-BCA4-847364225696}" type="slidenum">
              <a:rPr lang="en-US" smtClean="0"/>
              <a:t>24</a:t>
            </a:fld>
            <a:endParaRPr lang="en-US"/>
          </a:p>
        </p:txBody>
      </p:sp>
    </p:spTree>
    <p:extLst>
      <p:ext uri="{BB962C8B-B14F-4D97-AF65-F5344CB8AC3E}">
        <p14:creationId xmlns:p14="http://schemas.microsoft.com/office/powerpoint/2010/main" val="2266565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25</a:t>
            </a:fld>
            <a:endParaRPr lang="en-US"/>
          </a:p>
        </p:txBody>
      </p:sp>
    </p:spTree>
    <p:extLst>
      <p:ext uri="{BB962C8B-B14F-4D97-AF65-F5344CB8AC3E}">
        <p14:creationId xmlns:p14="http://schemas.microsoft.com/office/powerpoint/2010/main" val="2859547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26</a:t>
            </a:fld>
            <a:endParaRPr lang="en-US"/>
          </a:p>
        </p:txBody>
      </p:sp>
    </p:spTree>
    <p:extLst>
      <p:ext uri="{BB962C8B-B14F-4D97-AF65-F5344CB8AC3E}">
        <p14:creationId xmlns:p14="http://schemas.microsoft.com/office/powerpoint/2010/main" val="2884874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27</a:t>
            </a:fld>
            <a:endParaRPr lang="en-US"/>
          </a:p>
        </p:txBody>
      </p:sp>
    </p:spTree>
    <p:extLst>
      <p:ext uri="{BB962C8B-B14F-4D97-AF65-F5344CB8AC3E}">
        <p14:creationId xmlns:p14="http://schemas.microsoft.com/office/powerpoint/2010/main" val="27033408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28</a:t>
            </a:fld>
            <a:endParaRPr lang="en-US"/>
          </a:p>
        </p:txBody>
      </p:sp>
    </p:spTree>
    <p:extLst>
      <p:ext uri="{BB962C8B-B14F-4D97-AF65-F5344CB8AC3E}">
        <p14:creationId xmlns:p14="http://schemas.microsoft.com/office/powerpoint/2010/main" val="1858999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29</a:t>
            </a:fld>
            <a:endParaRPr lang="en-US"/>
          </a:p>
        </p:txBody>
      </p:sp>
    </p:spTree>
    <p:extLst>
      <p:ext uri="{BB962C8B-B14F-4D97-AF65-F5344CB8AC3E}">
        <p14:creationId xmlns:p14="http://schemas.microsoft.com/office/powerpoint/2010/main" val="26085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3</a:t>
            </a:fld>
            <a:endParaRPr lang="en-US"/>
          </a:p>
        </p:txBody>
      </p:sp>
    </p:spTree>
    <p:extLst>
      <p:ext uri="{BB962C8B-B14F-4D97-AF65-F5344CB8AC3E}">
        <p14:creationId xmlns:p14="http://schemas.microsoft.com/office/powerpoint/2010/main" val="1269101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4</a:t>
            </a:fld>
            <a:endParaRPr lang="en-US"/>
          </a:p>
        </p:txBody>
      </p:sp>
    </p:spTree>
    <p:extLst>
      <p:ext uri="{BB962C8B-B14F-4D97-AF65-F5344CB8AC3E}">
        <p14:creationId xmlns:p14="http://schemas.microsoft.com/office/powerpoint/2010/main" val="220200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5</a:t>
            </a:fld>
            <a:endParaRPr lang="en-US"/>
          </a:p>
        </p:txBody>
      </p:sp>
    </p:spTree>
    <p:extLst>
      <p:ext uri="{BB962C8B-B14F-4D97-AF65-F5344CB8AC3E}">
        <p14:creationId xmlns:p14="http://schemas.microsoft.com/office/powerpoint/2010/main" val="2540726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6</a:t>
            </a:fld>
            <a:endParaRPr lang="en-US"/>
          </a:p>
        </p:txBody>
      </p:sp>
    </p:spTree>
    <p:extLst>
      <p:ext uri="{BB962C8B-B14F-4D97-AF65-F5344CB8AC3E}">
        <p14:creationId xmlns:p14="http://schemas.microsoft.com/office/powerpoint/2010/main" val="956378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7</a:t>
            </a:fld>
            <a:endParaRPr lang="en-US"/>
          </a:p>
        </p:txBody>
      </p:sp>
    </p:spTree>
    <p:extLst>
      <p:ext uri="{BB962C8B-B14F-4D97-AF65-F5344CB8AC3E}">
        <p14:creationId xmlns:p14="http://schemas.microsoft.com/office/powerpoint/2010/main" val="3519885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8</a:t>
            </a:fld>
            <a:endParaRPr lang="en-US"/>
          </a:p>
        </p:txBody>
      </p:sp>
    </p:spTree>
    <p:extLst>
      <p:ext uri="{BB962C8B-B14F-4D97-AF65-F5344CB8AC3E}">
        <p14:creationId xmlns:p14="http://schemas.microsoft.com/office/powerpoint/2010/main" val="149629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6237C-0D26-48E1-BCA4-847364225696}" type="slidenum">
              <a:rPr lang="en-US" smtClean="0"/>
              <a:t>9</a:t>
            </a:fld>
            <a:endParaRPr lang="en-US"/>
          </a:p>
        </p:txBody>
      </p:sp>
    </p:spTree>
    <p:extLst>
      <p:ext uri="{BB962C8B-B14F-4D97-AF65-F5344CB8AC3E}">
        <p14:creationId xmlns:p14="http://schemas.microsoft.com/office/powerpoint/2010/main" val="168917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014B91-7591-43B4-BF8B-569A6341F65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3577957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14B91-7591-43B4-BF8B-569A6341F65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2216941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14B91-7591-43B4-BF8B-569A6341F65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3700609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smtClean="0"/>
              <a:t>Final Slide</a:t>
            </a:r>
            <a:endParaRPr lang="en-US" dirty="0"/>
          </a:p>
        </p:txBody>
      </p:sp>
      <p:sp>
        <p:nvSpPr>
          <p:cNvPr id="7" name="Text Placeholder 6"/>
          <p:cNvSpPr>
            <a:spLocks noGrp="1"/>
          </p:cNvSpPr>
          <p:nvPr>
            <p:ph type="body" sz="quarter" idx="10" hasCustomPrompt="1"/>
          </p:nvPr>
        </p:nvSpPr>
        <p:spPr>
          <a:xfrm>
            <a:off x="838200" y="2265368"/>
            <a:ext cx="10515600" cy="3428855"/>
          </a:xfrm>
          <a:prstGeom prst="rect">
            <a:avLst/>
          </a:prstGeom>
        </p:spPr>
        <p:txBody>
          <a:bodyPr/>
          <a:lstStyle>
            <a:lvl1pPr marL="457177" marR="0" indent="-457177" algn="l" defTabSz="685731"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67" indent="0">
              <a:buNone/>
              <a:defRPr>
                <a:solidFill>
                  <a:srgbClr val="003764"/>
                </a:solidFill>
              </a:defRPr>
            </a:lvl2pPr>
          </a:lstStyle>
          <a:p>
            <a:pPr marL="0" marR="0" lvl="0" indent="0" algn="l" defTabSz="685731"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smtClean="0"/>
              <a:t>Always use a Final Slide in order to include the Creative Commons footer language in the presentation.</a:t>
            </a:r>
            <a:br>
              <a:rPr lang="en-US" dirty="0" smtClean="0"/>
            </a:br>
            <a:r>
              <a:rPr lang="en-US" dirty="0" smtClean="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838200" y="6399147"/>
            <a:ext cx="1113632"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499"/>
            <a:ext cx="5046616" cy="207749"/>
          </a:xfrm>
          <a:prstGeom prst="rect">
            <a:avLst/>
          </a:prstGeom>
          <a:noFill/>
        </p:spPr>
        <p:txBody>
          <a:bodyPr wrap="square" rtlCol="0">
            <a:spAutoFit/>
          </a:bodyPr>
          <a:lstStyle/>
          <a:p>
            <a:r>
              <a:rPr lang="en-US" sz="750" b="0" i="1" kern="1200" dirty="0" smtClean="0">
                <a:solidFill>
                  <a:schemeClr val="bg1">
                    <a:lumMod val="50000"/>
                  </a:schemeClr>
                </a:solidFill>
                <a:effectLst/>
                <a:latin typeface="+mn-lt"/>
                <a:ea typeface="+mn-ea"/>
                <a:cs typeface="+mn-cs"/>
              </a:rPr>
              <a:t>Except where otherwise noted, this work is licensed under </a:t>
            </a:r>
            <a:r>
              <a:rPr lang="en-US" sz="750" b="0" i="1" u="sng" kern="1200" dirty="0" smtClean="0">
                <a:solidFill>
                  <a:schemeClr val="tx1"/>
                </a:solidFill>
                <a:effectLst/>
                <a:latin typeface="+mn-lt"/>
                <a:ea typeface="+mn-ea"/>
                <a:cs typeface="+mn-cs"/>
              </a:rPr>
              <a:t>CC BY 4.0</a:t>
            </a:r>
            <a:r>
              <a:rPr lang="en-US" sz="750" b="0" i="1" dirty="0" smtClean="0">
                <a:solidFill>
                  <a:schemeClr val="bg1">
                    <a:lumMod val="50000"/>
                  </a:schemeClr>
                </a:solidFill>
                <a:latin typeface="+mn-lt"/>
              </a:rPr>
              <a:t>.</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Tree>
    <p:extLst>
      <p:ext uri="{BB962C8B-B14F-4D97-AF65-F5344CB8AC3E}">
        <p14:creationId xmlns:p14="http://schemas.microsoft.com/office/powerpoint/2010/main" val="13748375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hart &amp; Title - Horizontal">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566604" y="755654"/>
            <a:ext cx="11102400" cy="1437898"/>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800"/>
              <a:buFont typeface="Arial"/>
              <a:buNone/>
              <a:defRPr sz="3199" b="1" i="0" u="none" strike="noStrike" cap="none">
                <a:solidFill>
                  <a:schemeClr val="dk1"/>
                </a:solidFill>
                <a:latin typeface="+mj-lt"/>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r>
              <a:rPr lang="en-US"/>
              <a:t>Click to edit Master title style</a:t>
            </a:r>
            <a:endParaRPr dirty="0"/>
          </a:p>
        </p:txBody>
      </p:sp>
      <p:sp>
        <p:nvSpPr>
          <p:cNvPr id="614" name="Shape 614"/>
          <p:cNvSpPr>
            <a:spLocks noGrp="1"/>
          </p:cNvSpPr>
          <p:nvPr>
            <p:ph type="chart" idx="2"/>
          </p:nvPr>
        </p:nvSpPr>
        <p:spPr>
          <a:xfrm>
            <a:off x="566604" y="1475111"/>
            <a:ext cx="11102800" cy="4991100"/>
          </a:xfrm>
          <a:prstGeom prst="rect">
            <a:avLst/>
          </a:prstGeom>
          <a:noFill/>
          <a:ln>
            <a:noFill/>
          </a:ln>
        </p:spPr>
        <p:txBody>
          <a:bodyPr spcFirstLastPara="1" wrap="square" lIns="91425" tIns="91425" rIns="91425" bIns="91425" anchor="t" anchorCtr="0"/>
          <a:lstStyle>
            <a:lvl1pPr marL="35717" marR="0" lvl="0" indent="0" algn="l" rtl="0">
              <a:lnSpc>
                <a:spcPct val="90000"/>
              </a:lnSpc>
              <a:spcBef>
                <a:spcPts val="1000"/>
              </a:spcBef>
              <a:spcAft>
                <a:spcPts val="0"/>
              </a:spcAft>
              <a:buClr>
                <a:srgbClr val="30A2B6"/>
              </a:buClr>
              <a:buSzPts val="2800"/>
              <a:buFont typeface="Arial"/>
              <a:buNone/>
              <a:defRPr sz="2800" b="0" i="0" u="none" strike="noStrike" cap="none">
                <a:solidFill>
                  <a:schemeClr val="dk1"/>
                </a:solidFill>
                <a:latin typeface="+mn-lt"/>
                <a:ea typeface="Arial"/>
                <a:cs typeface="Arial"/>
                <a:sym typeface="Aria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a:t>Click icon to add chart</a:t>
            </a:r>
            <a:endParaRPr dirty="0"/>
          </a:p>
        </p:txBody>
      </p:sp>
      <p:sp>
        <p:nvSpPr>
          <p:cNvPr id="615" name="Shape 615"/>
          <p:cNvSpPr txBox="1">
            <a:spLocks noGrp="1"/>
          </p:cNvSpPr>
          <p:nvPr>
            <p:ph type="body" idx="1"/>
          </p:nvPr>
        </p:nvSpPr>
        <p:spPr>
          <a:xfrm>
            <a:off x="566604" y="6418474"/>
            <a:ext cx="11102400" cy="364800"/>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rgbClr val="30A2B6"/>
              </a:buClr>
              <a:buSzPts val="1000"/>
              <a:buFont typeface="Arial"/>
              <a:buNone/>
              <a:defRPr sz="1000" b="0" i="0" u="none" strike="noStrike" cap="none">
                <a:solidFill>
                  <a:schemeClr val="dk1"/>
                </a:solidFill>
                <a:latin typeface="+mn-lt"/>
                <a:ea typeface="Arial"/>
                <a:cs typeface="Arial"/>
                <a:sym typeface="Arial"/>
              </a:defRPr>
            </a:lvl1pPr>
            <a:lvl2pPr marL="914353" marR="0" lvl="1"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530" marR="0" lvl="2"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706" marR="0" lvl="3"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L="2285883" marR="0" lvl="4"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L="2743060" marR="0" lvl="5"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236" marR="0" lvl="6"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413" marR="0" lvl="7"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590" marR="0" lvl="8"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a:t>Edit Master text styles</a:t>
            </a:r>
          </a:p>
        </p:txBody>
      </p:sp>
      <p:cxnSp>
        <p:nvCxnSpPr>
          <p:cNvPr id="616" name="Shape 616"/>
          <p:cNvCxnSpPr/>
          <p:nvPr/>
        </p:nvCxnSpPr>
        <p:spPr>
          <a:xfrm>
            <a:off x="1734859" y="377826"/>
            <a:ext cx="10457200" cy="0"/>
          </a:xfrm>
          <a:prstGeom prst="straightConnector1">
            <a:avLst/>
          </a:prstGeom>
          <a:noFill/>
          <a:ln w="38100" cap="flat" cmpd="sng">
            <a:solidFill>
              <a:srgbClr val="0065A4"/>
            </a:solidFill>
            <a:prstDash val="solid"/>
            <a:miter lim="800000"/>
            <a:headEnd type="none" w="med" len="med"/>
            <a:tailEnd type="none" w="med" len="med"/>
          </a:ln>
        </p:spPr>
      </p:cxnSp>
      <p:pic>
        <p:nvPicPr>
          <p:cNvPr id="617" name="Shape 617"/>
          <p:cNvPicPr preferRelativeResize="0"/>
          <p:nvPr/>
        </p:nvPicPr>
        <p:blipFill rotWithShape="1">
          <a:blip r:embed="rId2">
            <a:alphaModFix/>
          </a:blip>
          <a:srcRect/>
          <a:stretch/>
        </p:blipFill>
        <p:spPr>
          <a:xfrm>
            <a:off x="653624" y="261705"/>
            <a:ext cx="948266" cy="232242"/>
          </a:xfrm>
          <a:prstGeom prst="rect">
            <a:avLst/>
          </a:prstGeom>
          <a:noFill/>
          <a:ln>
            <a:noFill/>
          </a:ln>
        </p:spPr>
      </p:pic>
      <p:cxnSp>
        <p:nvCxnSpPr>
          <p:cNvPr id="618" name="Shape 618"/>
          <p:cNvCxnSpPr/>
          <p:nvPr/>
        </p:nvCxnSpPr>
        <p:spPr>
          <a:xfrm>
            <a:off x="0" y="377826"/>
            <a:ext cx="495600" cy="0"/>
          </a:xfrm>
          <a:prstGeom prst="straightConnector1">
            <a:avLst/>
          </a:prstGeom>
          <a:noFill/>
          <a:ln w="38100" cap="flat" cmpd="sng">
            <a:solidFill>
              <a:srgbClr val="0065A4"/>
            </a:solidFill>
            <a:prstDash val="solid"/>
            <a:miter lim="800000"/>
            <a:headEnd type="none" w="med" len="med"/>
            <a:tailEnd type="none" w="med" len="med"/>
          </a:ln>
        </p:spPr>
      </p:cxnSp>
    </p:spTree>
    <p:extLst>
      <p:ext uri="{BB962C8B-B14F-4D97-AF65-F5344CB8AC3E}">
        <p14:creationId xmlns:p14="http://schemas.microsoft.com/office/powerpoint/2010/main" val="1857803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hart &amp; Title -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6604" y="755653"/>
            <a:ext cx="11102580" cy="341632"/>
          </a:xfrm>
        </p:spPr>
        <p:txBody>
          <a:bodyPr wrap="square" anchor="t" anchorCtr="0">
            <a:noAutofit/>
          </a:bodyPr>
          <a:lstStyle>
            <a:lvl1pPr algn="l">
              <a:defRPr sz="3200"/>
            </a:lvl1pPr>
          </a:lstStyle>
          <a:p>
            <a:r>
              <a:rPr lang="en-US" dirty="0"/>
              <a:t>Chart Title</a:t>
            </a:r>
          </a:p>
        </p:txBody>
      </p:sp>
      <p:sp>
        <p:nvSpPr>
          <p:cNvPr id="14" name="Chart Placeholder 13"/>
          <p:cNvSpPr>
            <a:spLocks noGrp="1"/>
          </p:cNvSpPr>
          <p:nvPr>
            <p:ph type="chart" sz="quarter" idx="10"/>
          </p:nvPr>
        </p:nvSpPr>
        <p:spPr>
          <a:xfrm>
            <a:off x="566607" y="1475113"/>
            <a:ext cx="11102881" cy="4991003"/>
          </a:xfrm>
        </p:spPr>
        <p:txBody>
          <a:bodyPr/>
          <a:lstStyle/>
          <a:p>
            <a:r>
              <a:rPr lang="en-US"/>
              <a:t>Click icon to add chart</a:t>
            </a:r>
          </a:p>
        </p:txBody>
      </p:sp>
      <p:sp>
        <p:nvSpPr>
          <p:cNvPr id="24" name="Content Placeholder 23"/>
          <p:cNvSpPr>
            <a:spLocks noGrp="1"/>
          </p:cNvSpPr>
          <p:nvPr>
            <p:ph sz="quarter" idx="11" hasCustomPrompt="1"/>
          </p:nvPr>
        </p:nvSpPr>
        <p:spPr>
          <a:xfrm>
            <a:off x="566604" y="6493238"/>
            <a:ext cx="11102580" cy="364763"/>
          </a:xfrm>
        </p:spPr>
        <p:txBody>
          <a:bodyPr>
            <a:noAutofit/>
          </a:bodyPr>
          <a:lstStyle>
            <a:lvl1pPr marL="0" indent="0">
              <a:buNone/>
              <a:defRPr sz="1000"/>
            </a:lvl1pPr>
            <a:lvl2pPr marL="457154" indent="0">
              <a:buNone/>
              <a:defRPr sz="1200"/>
            </a:lvl2pPr>
            <a:lvl3pPr marL="914306" indent="0">
              <a:buNone/>
              <a:defRPr sz="1200"/>
            </a:lvl3pPr>
            <a:lvl4pPr marL="1371460" indent="0">
              <a:buNone/>
              <a:defRPr sz="1200"/>
            </a:lvl4pPr>
            <a:lvl5pPr marL="1828613" indent="0">
              <a:buNone/>
              <a:defRPr sz="1200"/>
            </a:lvl5pPr>
          </a:lstStyle>
          <a:p>
            <a:pPr lvl="0"/>
            <a:r>
              <a:rPr lang="en-US" dirty="0"/>
              <a:t>Source: </a:t>
            </a:r>
          </a:p>
        </p:txBody>
      </p:sp>
      <p:cxnSp>
        <p:nvCxnSpPr>
          <p:cNvPr id="27" name="Straight Connector 26"/>
          <p:cNvCxnSpPr/>
          <p:nvPr userDrawn="1"/>
        </p:nvCxnSpPr>
        <p:spPr>
          <a:xfrm>
            <a:off x="1734859" y="377826"/>
            <a:ext cx="10457141" cy="0"/>
          </a:xfrm>
          <a:prstGeom prst="line">
            <a:avLst/>
          </a:prstGeom>
          <a:ln w="38100">
            <a:solidFill>
              <a:srgbClr val="0065A4"/>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3624" y="261705"/>
            <a:ext cx="948266" cy="232242"/>
          </a:xfrm>
          <a:prstGeom prst="rect">
            <a:avLst/>
          </a:prstGeom>
        </p:spPr>
      </p:pic>
      <p:cxnSp>
        <p:nvCxnSpPr>
          <p:cNvPr id="29" name="Straight Connector 28"/>
          <p:cNvCxnSpPr/>
          <p:nvPr userDrawn="1"/>
        </p:nvCxnSpPr>
        <p:spPr>
          <a:xfrm>
            <a:off x="1" y="377826"/>
            <a:ext cx="495672" cy="0"/>
          </a:xfrm>
          <a:prstGeom prst="line">
            <a:avLst/>
          </a:prstGeom>
          <a:ln w="38100">
            <a:solidFill>
              <a:srgbClr val="0065A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4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14B91-7591-43B4-BF8B-569A6341F65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21971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014B91-7591-43B4-BF8B-569A6341F652}"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49133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014B91-7591-43B4-BF8B-569A6341F65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124517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014B91-7591-43B4-BF8B-569A6341F652}"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259237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014B91-7591-43B4-BF8B-569A6341F652}"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3005178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14B91-7591-43B4-BF8B-569A6341F652}"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348273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014B91-7591-43B4-BF8B-569A6341F65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288086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014B91-7591-43B4-BF8B-569A6341F652}"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FA505-92B1-414F-85DE-072E20BB5468}" type="slidenum">
              <a:rPr lang="en-US" smtClean="0"/>
              <a:t>‹#›</a:t>
            </a:fld>
            <a:endParaRPr lang="en-US"/>
          </a:p>
        </p:txBody>
      </p:sp>
    </p:spTree>
    <p:extLst>
      <p:ext uri="{BB962C8B-B14F-4D97-AF65-F5344CB8AC3E}">
        <p14:creationId xmlns:p14="http://schemas.microsoft.com/office/powerpoint/2010/main" val="115823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14B91-7591-43B4-BF8B-569A6341F652}" type="datetimeFigureOut">
              <a:rPr lang="en-US" smtClean="0"/>
              <a:t>3/23/2021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FA505-92B1-414F-85DE-072E20BB5468}" type="slidenum">
              <a:rPr lang="en-US" smtClean="0"/>
              <a:t>‹#›</a:t>
            </a:fld>
            <a:endParaRPr lang="en-US"/>
          </a:p>
        </p:txBody>
      </p:sp>
    </p:spTree>
    <p:extLst>
      <p:ext uri="{BB962C8B-B14F-4D97-AF65-F5344CB8AC3E}">
        <p14:creationId xmlns:p14="http://schemas.microsoft.com/office/powerpoint/2010/main" val="267609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nam04.safelinks.protection.outlook.com/?url=https%3A%2F%2Fus02web.zoom.us%2Fj%2F84557277304&amp;data=04%7C01%7C%7C9e3b937db7884e7d224d08d8eaf5dcad%7C02d8ff38d7114e31a9156cb5cff788df%7C0%7C0%7C637517689011651029%7CUnknown%7CTWFpbGZsb3d8eyJWIjoiMC4wLjAwMDAiLCJQIjoiV2luMzIiLCJBTiI6Ik1haWwiLCJXVCI6Mn0%3D%7C1000&amp;sdata=YDy3I6PTuw%2FgHawYdLRjoPQCkJzwZczXothlO5%2BZx%2Fk%3D&amp;reserved=0"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hyperlink" Target="https://nam04.safelinks.protection.outlook.com/?url=https%3A%2F%2Fwww.sbctc.edu%2Fcolleges-staff%2Fcollegeaccess%2Fresearch-data%2Fprogress-and-completions.aspx&amp;data=04%7C01%7C%7C9e3b937db7884e7d224d08d8eaf5dcad%7C02d8ff38d7114e31a9156cb5cff788df%7C0%7C0%7C637517689011641037%7CUnknown%7CTWFpbGZsb3d8eyJWIjoiMC4wLjAwMDAiLCJQIjoiV2luMzIiLCJBTiI6Ik1haWwiLCJXVCI6Mn0%3D%7C1000&amp;sdata=LECUp%2BcJiba4X4FF2yaUIwn7IFsNydLHpktz5MxM4co%3D&amp;reserved=0"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mailto:kwellingtonbaker@sbctc.edu"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500649" y="5899759"/>
            <a:ext cx="5691351" cy="923330"/>
          </a:xfrm>
          <a:prstGeom prst="rect">
            <a:avLst/>
          </a:prstGeom>
          <a:noFill/>
        </p:spPr>
        <p:txBody>
          <a:bodyPr wrap="square" rtlCol="0">
            <a:spAutoFit/>
          </a:bodyPr>
          <a:lstStyle/>
          <a:p>
            <a:r>
              <a:rPr lang="en-US" i="1" dirty="0" smtClean="0">
                <a:solidFill>
                  <a:schemeClr val="tx2"/>
                </a:solidFill>
              </a:rPr>
              <a:t>Guided Pathways </a:t>
            </a:r>
            <a:r>
              <a:rPr lang="en-US" i="1" dirty="0" smtClean="0">
                <a:solidFill>
                  <a:schemeClr val="tx2"/>
                </a:solidFill>
              </a:rPr>
              <a:t>Work Plan Webinar</a:t>
            </a:r>
          </a:p>
          <a:p>
            <a:r>
              <a:rPr lang="en-US" i="1" dirty="0" smtClean="0">
                <a:solidFill>
                  <a:schemeClr val="tx2"/>
                </a:solidFill>
              </a:rPr>
              <a:t>March 24 &amp; 25, 2021</a:t>
            </a:r>
            <a:endParaRPr lang="en-US" i="1" dirty="0" smtClean="0">
              <a:solidFill>
                <a:schemeClr val="tx2"/>
              </a:solidFill>
            </a:endParaRPr>
          </a:p>
          <a:p>
            <a:r>
              <a:rPr lang="en-US" i="1" dirty="0" smtClean="0">
                <a:solidFill>
                  <a:schemeClr val="tx2"/>
                </a:solidFill>
              </a:rPr>
              <a:t>Kristi Wellington Baker, WA State Student Success Center</a:t>
            </a:r>
            <a:endParaRPr lang="en-US" i="1" dirty="0">
              <a:solidFill>
                <a:schemeClr val="tx2"/>
              </a:solidFill>
            </a:endParaRPr>
          </a:p>
        </p:txBody>
      </p:sp>
      <p:pic>
        <p:nvPicPr>
          <p:cNvPr id="1028" name="Picture 4" descr="Center circle with Mission and Vision is surrounded by cycle arrows with discover, develop, implement, evaluate, report as stages of integrated planning model." title="Cycle diagram for implem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439" y="2151782"/>
            <a:ext cx="4206241" cy="388075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381000" y="1294078"/>
            <a:ext cx="10515600" cy="611619"/>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r>
              <a:rPr lang="en-US" b="1" smtClean="0">
                <a:latin typeface="Palatino Linotype" panose="02040502050505030304" pitchFamily="18" charset="0"/>
              </a:rPr>
              <a:t>2021 GUIDED PATHWAYS WORK PLAN webinar </a:t>
            </a:r>
            <a:endParaRPr lang="en-US" b="1" dirty="0">
              <a:latin typeface="Palatino Linotype" panose="02040502050505030304" pitchFamily="18" charset="0"/>
            </a:endParaRPr>
          </a:p>
        </p:txBody>
      </p:sp>
      <p:sp>
        <p:nvSpPr>
          <p:cNvPr id="5" name="Rectangle 4"/>
          <p:cNvSpPr/>
          <p:nvPr/>
        </p:nvSpPr>
        <p:spPr>
          <a:xfrm>
            <a:off x="5440680" y="2471155"/>
            <a:ext cx="6469380" cy="2677656"/>
          </a:xfrm>
          <a:prstGeom prst="rect">
            <a:avLst/>
          </a:prstGeom>
        </p:spPr>
        <p:txBody>
          <a:bodyPr wrap="square">
            <a:spAutoFit/>
          </a:bodyPr>
          <a:lstStyle/>
          <a:p>
            <a:pPr algn="ctr"/>
            <a:r>
              <a:rPr lang="en-US" sz="2400" b="1" dirty="0" smtClean="0">
                <a:solidFill>
                  <a:srgbClr val="404041"/>
                </a:solidFill>
                <a:latin typeface="Book Antiqua" panose="02040602050305030304" pitchFamily="18" charset="0"/>
              </a:rPr>
              <a:t>GUIDED PATHWAYS VISION</a:t>
            </a:r>
          </a:p>
          <a:p>
            <a:pPr algn="ctr"/>
            <a:endParaRPr lang="en-US" sz="2400" b="1" dirty="0" smtClean="0">
              <a:solidFill>
                <a:srgbClr val="404041"/>
              </a:solidFill>
              <a:latin typeface="Book Antiqua" panose="02040602050305030304" pitchFamily="18" charset="0"/>
            </a:endParaRPr>
          </a:p>
          <a:p>
            <a:pPr algn="ctr"/>
            <a:r>
              <a:rPr lang="en-US" sz="2400" b="1" dirty="0" smtClean="0">
                <a:solidFill>
                  <a:srgbClr val="404041"/>
                </a:solidFill>
                <a:latin typeface="Book Antiqua" panose="02040602050305030304" pitchFamily="18" charset="0"/>
              </a:rPr>
              <a:t>A </a:t>
            </a:r>
            <a:r>
              <a:rPr lang="en-US" sz="2400" b="1" dirty="0">
                <a:solidFill>
                  <a:srgbClr val="404041"/>
                </a:solidFill>
                <a:latin typeface="Book Antiqua" panose="02040602050305030304" pitchFamily="18" charset="0"/>
              </a:rPr>
              <a:t>system that advances </a:t>
            </a:r>
            <a:endParaRPr lang="en-US" sz="2400" b="1" dirty="0" smtClean="0">
              <a:solidFill>
                <a:srgbClr val="404041"/>
              </a:solidFill>
              <a:latin typeface="Book Antiqua" panose="02040602050305030304" pitchFamily="18" charset="0"/>
            </a:endParaRPr>
          </a:p>
          <a:p>
            <a:pPr algn="ctr"/>
            <a:r>
              <a:rPr lang="en-US" sz="2400" b="1" dirty="0" smtClean="0">
                <a:solidFill>
                  <a:srgbClr val="404041"/>
                </a:solidFill>
                <a:latin typeface="Book Antiqua" panose="02040602050305030304" pitchFamily="18" charset="0"/>
              </a:rPr>
              <a:t>racial</a:t>
            </a:r>
            <a:r>
              <a:rPr lang="en-US" sz="2400" b="1" dirty="0">
                <a:solidFill>
                  <a:srgbClr val="404041"/>
                </a:solidFill>
                <a:latin typeface="Book Antiqua" panose="02040602050305030304" pitchFamily="18" charset="0"/>
              </a:rPr>
              <a:t>, social, and economic justice by achieving equitable </a:t>
            </a:r>
            <a:r>
              <a:rPr lang="en-US" sz="2400" b="1" dirty="0" smtClean="0">
                <a:solidFill>
                  <a:srgbClr val="404041"/>
                </a:solidFill>
                <a:latin typeface="Book Antiqua" panose="02040602050305030304" pitchFamily="18" charset="0"/>
              </a:rPr>
              <a:t>student </a:t>
            </a:r>
          </a:p>
          <a:p>
            <a:pPr algn="ctr"/>
            <a:r>
              <a:rPr lang="en-US" sz="2400" b="1" dirty="0" smtClean="0">
                <a:solidFill>
                  <a:srgbClr val="404041"/>
                </a:solidFill>
                <a:latin typeface="Book Antiqua" panose="02040602050305030304" pitchFamily="18" charset="0"/>
              </a:rPr>
              <a:t>aspiration</a:t>
            </a:r>
            <a:r>
              <a:rPr lang="en-US" sz="2400" b="1" dirty="0">
                <a:solidFill>
                  <a:srgbClr val="404041"/>
                </a:solidFill>
                <a:latin typeface="Book Antiqua" panose="02040602050305030304" pitchFamily="18" charset="0"/>
              </a:rPr>
              <a:t>, </a:t>
            </a:r>
            <a:r>
              <a:rPr lang="en-US" sz="2400" b="1" dirty="0" smtClean="0">
                <a:solidFill>
                  <a:srgbClr val="404041"/>
                </a:solidFill>
                <a:latin typeface="Book Antiqua" panose="02040602050305030304" pitchFamily="18" charset="0"/>
              </a:rPr>
              <a:t>access</a:t>
            </a:r>
            <a:r>
              <a:rPr lang="en-US" sz="2400" b="1" dirty="0">
                <a:solidFill>
                  <a:srgbClr val="404041"/>
                </a:solidFill>
                <a:latin typeface="Book Antiqua" panose="02040602050305030304" pitchFamily="18" charset="0"/>
              </a:rPr>
              <a:t>, </a:t>
            </a:r>
            <a:r>
              <a:rPr lang="en-US" sz="2400" b="1" dirty="0" smtClean="0">
                <a:solidFill>
                  <a:srgbClr val="404041"/>
                </a:solidFill>
                <a:latin typeface="Book Antiqua" panose="02040602050305030304" pitchFamily="18" charset="0"/>
              </a:rPr>
              <a:t>economic </a:t>
            </a:r>
            <a:r>
              <a:rPr lang="en-US" sz="2400" b="1" dirty="0">
                <a:solidFill>
                  <a:srgbClr val="404041"/>
                </a:solidFill>
                <a:latin typeface="Book Antiqua" panose="02040602050305030304" pitchFamily="18" charset="0"/>
              </a:rPr>
              <a:t>progress, and educational and career attainment.</a:t>
            </a:r>
            <a:endParaRPr lang="en-US" sz="2400" b="1" dirty="0">
              <a:latin typeface="Book Antiqua" panose="02040602050305030304" pitchFamily="18" charset="0"/>
            </a:endParaRPr>
          </a:p>
        </p:txBody>
      </p:sp>
    </p:spTree>
    <p:extLst>
      <p:ext uri="{BB962C8B-B14F-4D97-AF65-F5344CB8AC3E}">
        <p14:creationId xmlns:p14="http://schemas.microsoft.com/office/powerpoint/2010/main" val="236315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latino Linotype" panose="02040502050505030304" pitchFamily="18" charset="0"/>
              </a:rPr>
              <a:t>2021 Work </a:t>
            </a:r>
            <a:r>
              <a:rPr lang="en-US" b="1" dirty="0" smtClean="0">
                <a:latin typeface="Palatino Linotype" panose="02040502050505030304" pitchFamily="18" charset="0"/>
              </a:rPr>
              <a:t>plan </a:t>
            </a:r>
            <a:r>
              <a:rPr lang="en-US" b="1" dirty="0" smtClean="0">
                <a:latin typeface="Palatino Linotype" panose="02040502050505030304" pitchFamily="18" charset="0"/>
              </a:rPr>
              <a:t>– overview</a:t>
            </a:r>
            <a:endParaRPr lang="en-US" dirty="0">
              <a:latin typeface="Palatino Linotype" panose="02040502050505030304" pitchFamily="18" charset="0"/>
            </a:endParaRPr>
          </a:p>
        </p:txBody>
      </p:sp>
      <p:sp>
        <p:nvSpPr>
          <p:cNvPr id="4" name="Rectangle 3"/>
          <p:cNvSpPr/>
          <p:nvPr/>
        </p:nvSpPr>
        <p:spPr>
          <a:xfrm>
            <a:off x="838200" y="2465767"/>
            <a:ext cx="8317230" cy="1938992"/>
          </a:xfrm>
          <a:prstGeom prst="rect">
            <a:avLst/>
          </a:prstGeom>
        </p:spPr>
        <p:txBody>
          <a:bodyPr wrap="square">
            <a:spAutoFit/>
          </a:bodyPr>
          <a:lstStyle/>
          <a:p>
            <a:r>
              <a:rPr lang="en-US" sz="2400" b="1" dirty="0" smtClean="0">
                <a:solidFill>
                  <a:schemeClr val="accent5">
                    <a:lumMod val="50000"/>
                  </a:schemeClr>
                </a:solidFill>
              </a:rPr>
              <a:t>SECTION 1:		Implementing Large Scale Change</a:t>
            </a:r>
          </a:p>
          <a:p>
            <a:endParaRPr lang="en-US" sz="2400" b="1" dirty="0">
              <a:solidFill>
                <a:schemeClr val="accent5">
                  <a:lumMod val="50000"/>
                </a:schemeClr>
              </a:solidFill>
            </a:endParaRPr>
          </a:p>
          <a:p>
            <a:r>
              <a:rPr lang="en-US" sz="2400" b="1" dirty="0" smtClean="0">
                <a:solidFill>
                  <a:schemeClr val="accent5">
                    <a:lumMod val="50000"/>
                  </a:schemeClr>
                </a:solidFill>
              </a:rPr>
              <a:t>SECTION 2:		Pathway Design </a:t>
            </a:r>
          </a:p>
          <a:p>
            <a:endParaRPr lang="en-US" sz="2400" b="1" dirty="0">
              <a:solidFill>
                <a:schemeClr val="accent5">
                  <a:lumMod val="50000"/>
                </a:schemeClr>
              </a:solidFill>
            </a:endParaRPr>
          </a:p>
          <a:p>
            <a:r>
              <a:rPr lang="en-US" sz="2400" b="1" dirty="0" smtClean="0">
                <a:solidFill>
                  <a:schemeClr val="accent5">
                    <a:lumMod val="50000"/>
                  </a:schemeClr>
                </a:solidFill>
              </a:rPr>
              <a:t>SECTION 3:		Student Experience</a:t>
            </a:r>
          </a:p>
        </p:txBody>
      </p:sp>
    </p:spTree>
    <p:extLst>
      <p:ext uri="{BB962C8B-B14F-4D97-AF65-F5344CB8AC3E}">
        <p14:creationId xmlns:p14="http://schemas.microsoft.com/office/powerpoint/2010/main" val="1329484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5548"/>
            <a:ext cx="10515600" cy="611619"/>
          </a:xfrm>
        </p:spPr>
        <p:txBody>
          <a:bodyPr>
            <a:normAutofit/>
          </a:bodyPr>
          <a:lstStyle/>
          <a:p>
            <a:r>
              <a:rPr lang="en-US" b="1" dirty="0" smtClean="0">
                <a:solidFill>
                  <a:schemeClr val="accent5">
                    <a:lumMod val="50000"/>
                  </a:schemeClr>
                </a:solidFill>
                <a:latin typeface="Palatino Linotype" panose="02040502050505030304" pitchFamily="18" charset="0"/>
              </a:rPr>
              <a:t>Section 1: </a:t>
            </a:r>
            <a:r>
              <a:rPr lang="en-US" dirty="0" smtClean="0">
                <a:solidFill>
                  <a:schemeClr val="accent5">
                    <a:lumMod val="50000"/>
                  </a:schemeClr>
                </a:solidFill>
                <a:latin typeface="Arial Black" panose="020B0A04020102020204" pitchFamily="34" charset="0"/>
              </a:rPr>
              <a:t>𝐈𝐦𝐩𝐥𝐞𝐦𝐞𝐧𝐭𝐢𝐧𝐠 </a:t>
            </a:r>
            <a:r>
              <a:rPr lang="en-US" dirty="0">
                <a:solidFill>
                  <a:schemeClr val="accent5">
                    <a:lumMod val="50000"/>
                  </a:schemeClr>
                </a:solidFill>
                <a:latin typeface="Arial Black" panose="020B0A04020102020204" pitchFamily="34" charset="0"/>
              </a:rPr>
              <a:t>𝐋𝐚𝐫𝐠𝐞 𝐒𝐜𝐚𝐥𝐞 𝐂𝐡𝐚𝐧𝐠𝐞</a:t>
            </a:r>
          </a:p>
        </p:txBody>
      </p:sp>
      <p:sp>
        <p:nvSpPr>
          <p:cNvPr id="5" name="Rectangle 4"/>
          <p:cNvSpPr/>
          <p:nvPr/>
        </p:nvSpPr>
        <p:spPr>
          <a:xfrm>
            <a:off x="941070" y="2271457"/>
            <a:ext cx="11014710" cy="3970318"/>
          </a:xfrm>
          <a:prstGeom prst="rect">
            <a:avLst/>
          </a:prstGeom>
        </p:spPr>
        <p:txBody>
          <a:bodyPr wrap="square">
            <a:spAutoFit/>
          </a:bodyPr>
          <a:lstStyle/>
          <a:p>
            <a:r>
              <a:rPr lang="en-US" sz="2000" b="1" dirty="0" smtClean="0">
                <a:solidFill>
                  <a:schemeClr val="accent5">
                    <a:lumMod val="50000"/>
                  </a:schemeClr>
                </a:solidFill>
              </a:rPr>
              <a:t>COLLEGE INFRASTRUCTURE</a:t>
            </a:r>
          </a:p>
          <a:p>
            <a:endParaRPr lang="en-US" sz="2000" b="1" dirty="0" smtClean="0">
              <a:solidFill>
                <a:schemeClr val="accent5">
                  <a:lumMod val="50000"/>
                </a:schemeClr>
              </a:solidFill>
            </a:endParaRPr>
          </a:p>
          <a:p>
            <a:pPr marL="342900" indent="-342900">
              <a:buFont typeface="+mj-lt"/>
              <a:buAutoNum type="arabicPeriod"/>
            </a:pPr>
            <a:r>
              <a:rPr lang="en-US" sz="2000" dirty="0" smtClean="0">
                <a:solidFill>
                  <a:schemeClr val="accent5">
                    <a:lumMod val="50000"/>
                  </a:schemeClr>
                </a:solidFill>
              </a:rPr>
              <a:t>Clear Purpose</a:t>
            </a:r>
          </a:p>
          <a:p>
            <a:pPr marL="342900" indent="-342900">
              <a:buFont typeface="+mj-lt"/>
              <a:buAutoNum type="arabicPeriod"/>
            </a:pPr>
            <a:r>
              <a:rPr lang="en-US" sz="2000" dirty="0" smtClean="0">
                <a:solidFill>
                  <a:schemeClr val="accent5">
                    <a:lumMod val="50000"/>
                  </a:schemeClr>
                </a:solidFill>
              </a:rPr>
              <a:t>Effective College Committee Structure</a:t>
            </a:r>
          </a:p>
          <a:p>
            <a:pPr marL="342900" indent="-342900">
              <a:buFont typeface="+mj-lt"/>
              <a:buAutoNum type="arabicPeriod"/>
            </a:pPr>
            <a:r>
              <a:rPr lang="en-US" sz="2000" dirty="0" smtClean="0">
                <a:solidFill>
                  <a:schemeClr val="accent5">
                    <a:lumMod val="50000"/>
                  </a:schemeClr>
                </a:solidFill>
              </a:rPr>
              <a:t>Student Centered culture</a:t>
            </a:r>
          </a:p>
          <a:p>
            <a:pPr marL="342900" indent="-342900">
              <a:buFont typeface="+mj-lt"/>
              <a:buAutoNum type="arabicPeriod"/>
            </a:pPr>
            <a:r>
              <a:rPr lang="en-US" sz="2000" dirty="0" smtClean="0">
                <a:solidFill>
                  <a:schemeClr val="accent5">
                    <a:lumMod val="50000"/>
                  </a:schemeClr>
                </a:solidFill>
              </a:rPr>
              <a:t>Committed Leadership</a:t>
            </a:r>
          </a:p>
          <a:p>
            <a:pPr marL="342900" indent="-342900">
              <a:buFont typeface="+mj-lt"/>
              <a:buAutoNum type="arabicPeriod"/>
            </a:pPr>
            <a:r>
              <a:rPr lang="en-US" sz="2000" dirty="0" smtClean="0">
                <a:solidFill>
                  <a:schemeClr val="accent5">
                    <a:lumMod val="50000"/>
                  </a:schemeClr>
                </a:solidFill>
              </a:rPr>
              <a:t>College-wide Engagement</a:t>
            </a:r>
          </a:p>
          <a:p>
            <a:pPr marL="342900" indent="-342900">
              <a:buFont typeface="+mj-lt"/>
              <a:buAutoNum type="arabicPeriod"/>
            </a:pPr>
            <a:endParaRPr lang="en-US" sz="2000" dirty="0" smtClean="0">
              <a:solidFill>
                <a:schemeClr val="accent5">
                  <a:lumMod val="50000"/>
                </a:schemeClr>
              </a:solidFill>
            </a:endParaRPr>
          </a:p>
          <a:p>
            <a:pPr marL="342900" indent="-342900">
              <a:buFont typeface="+mj-lt"/>
              <a:buAutoNum type="arabicPeriod"/>
            </a:pPr>
            <a:endParaRPr lang="en-US" sz="2000" dirty="0" smtClean="0">
              <a:solidFill>
                <a:schemeClr val="accent5">
                  <a:lumMod val="50000"/>
                </a:schemeClr>
              </a:solidFill>
            </a:endParaRPr>
          </a:p>
          <a:p>
            <a:pPr marL="342900" indent="-342900">
              <a:buFont typeface="+mj-lt"/>
              <a:buAutoNum type="arabicPeriod"/>
            </a:pPr>
            <a:endParaRPr lang="en-US" dirty="0">
              <a:solidFill>
                <a:schemeClr val="accent5">
                  <a:lumMod val="50000"/>
                </a:schemeClr>
              </a:solidFill>
            </a:endParaRPr>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1311094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a:t>
            </a:r>
            <a:r>
              <a:rPr lang="en-US" b="1" dirty="0" smtClean="0">
                <a:solidFill>
                  <a:schemeClr val="accent5">
                    <a:lumMod val="50000"/>
                  </a:schemeClr>
                </a:solidFill>
                <a:latin typeface="Palatino Linotype" panose="02040502050505030304" pitchFamily="18" charset="0"/>
              </a:rPr>
              <a:t>2: </a:t>
            </a:r>
            <a:r>
              <a:rPr lang="en-US" dirty="0">
                <a:solidFill>
                  <a:schemeClr val="accent5">
                    <a:lumMod val="50000"/>
                  </a:schemeClr>
                </a:solidFill>
              </a:rPr>
              <a:t>𝐏𝐚𝐭𝐡𝐰𝐚𝐲 </a:t>
            </a:r>
            <a:r>
              <a:rPr lang="en-US" dirty="0" smtClean="0">
                <a:solidFill>
                  <a:schemeClr val="accent5">
                    <a:lumMod val="50000"/>
                  </a:schemeClr>
                </a:solidFill>
              </a:rPr>
              <a:t>𝐃𝐞𝐬𝐢𝐠𝐧*</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2271457"/>
            <a:ext cx="11014710" cy="3385542"/>
          </a:xfrm>
          <a:prstGeom prst="rect">
            <a:avLst/>
          </a:prstGeom>
        </p:spPr>
        <p:txBody>
          <a:bodyPr wrap="square">
            <a:spAutoFit/>
          </a:bodyPr>
          <a:lstStyle/>
          <a:p>
            <a:r>
              <a:rPr lang="en-US" sz="2000" b="1" dirty="0" smtClean="0">
                <a:solidFill>
                  <a:schemeClr val="accent5">
                    <a:lumMod val="50000"/>
                  </a:schemeClr>
                </a:solidFill>
              </a:rPr>
              <a:t>PRACTICE AREAS </a:t>
            </a:r>
          </a:p>
          <a:p>
            <a:endParaRPr lang="en-US" sz="2000" b="1" dirty="0" smtClean="0">
              <a:solidFill>
                <a:schemeClr val="accent5">
                  <a:lumMod val="50000"/>
                </a:schemeClr>
              </a:solidFill>
            </a:endParaRPr>
          </a:p>
          <a:p>
            <a:pPr marL="342900" indent="-342900">
              <a:buFont typeface="+mj-lt"/>
              <a:buAutoNum type="arabicPeriod"/>
            </a:pPr>
            <a:r>
              <a:rPr lang="en-US" sz="2000" dirty="0">
                <a:solidFill>
                  <a:schemeClr val="accent5">
                    <a:lumMod val="50000"/>
                  </a:schemeClr>
                </a:solidFill>
              </a:rPr>
              <a:t>Pathways (Meta Majors), Programs of Study, and Program Maps</a:t>
            </a:r>
            <a:endParaRPr lang="en-US" sz="2000" b="1" dirty="0" smtClean="0">
              <a:solidFill>
                <a:schemeClr val="accent5">
                  <a:lumMod val="50000"/>
                </a:schemeClr>
              </a:solidFill>
            </a:endParaRPr>
          </a:p>
          <a:p>
            <a:pPr marL="342900" indent="-342900">
              <a:buFont typeface="+mj-lt"/>
              <a:buAutoNum type="arabicPeriod"/>
            </a:pPr>
            <a:r>
              <a:rPr lang="en-US" sz="2000" dirty="0" smtClean="0">
                <a:solidFill>
                  <a:schemeClr val="accent5">
                    <a:lumMod val="50000"/>
                  </a:schemeClr>
                </a:solidFill>
              </a:rPr>
              <a:t>Outcomes Alignment</a:t>
            </a:r>
          </a:p>
          <a:p>
            <a:pPr marL="342900" indent="-342900">
              <a:buFont typeface="+mj-lt"/>
              <a:buAutoNum type="arabicPeriod"/>
            </a:pPr>
            <a:r>
              <a:rPr lang="en-US" sz="2000" dirty="0" smtClean="0">
                <a:solidFill>
                  <a:schemeClr val="accent5">
                    <a:lumMod val="50000"/>
                  </a:schemeClr>
                </a:solidFill>
              </a:rPr>
              <a:t>Structured Exploratory Experiences</a:t>
            </a:r>
          </a:p>
          <a:p>
            <a:pPr marL="342900" indent="-342900">
              <a:buFont typeface="+mj-lt"/>
              <a:buAutoNum type="arabicPeriod"/>
            </a:pPr>
            <a:r>
              <a:rPr lang="en-US" sz="2000" dirty="0" smtClean="0">
                <a:solidFill>
                  <a:schemeClr val="accent5">
                    <a:lumMod val="50000"/>
                  </a:schemeClr>
                </a:solidFill>
              </a:rPr>
              <a:t>Predictive Courses</a:t>
            </a:r>
          </a:p>
          <a:p>
            <a:pPr marL="342900" indent="-342900">
              <a:buFont typeface="+mj-lt"/>
              <a:buAutoNum type="arabicPeriod"/>
            </a:pPr>
            <a:r>
              <a:rPr lang="en-US" sz="2000" dirty="0" smtClean="0">
                <a:solidFill>
                  <a:schemeClr val="accent5">
                    <a:lumMod val="50000"/>
                  </a:schemeClr>
                </a:solidFill>
              </a:rPr>
              <a:t>Math Pathways</a:t>
            </a:r>
          </a:p>
          <a:p>
            <a:pPr marL="342900" indent="-342900">
              <a:buFont typeface="+mj-lt"/>
              <a:buAutoNum type="arabicPeriod"/>
            </a:pPr>
            <a:r>
              <a:rPr lang="en-US" sz="2000" dirty="0" smtClean="0">
                <a:solidFill>
                  <a:schemeClr val="accent5">
                    <a:lumMod val="50000"/>
                  </a:schemeClr>
                </a:solidFill>
              </a:rPr>
              <a:t>Scheduling</a:t>
            </a:r>
            <a:endParaRPr lang="en-US" dirty="0">
              <a:solidFill>
                <a:schemeClr val="accent5">
                  <a:lumMod val="50000"/>
                </a:schemeClr>
              </a:solidFill>
            </a:endParaRPr>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4038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3: Student </a:t>
            </a:r>
            <a:r>
              <a:rPr lang="en-US" b="1" dirty="0" smtClean="0">
                <a:solidFill>
                  <a:schemeClr val="accent5">
                    <a:lumMod val="50000"/>
                  </a:schemeClr>
                </a:solidFill>
                <a:latin typeface="Palatino Linotype" panose="02040502050505030304" pitchFamily="18" charset="0"/>
              </a:rPr>
              <a:t>experience*</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2271457"/>
            <a:ext cx="11014710" cy="3970318"/>
          </a:xfrm>
          <a:prstGeom prst="rect">
            <a:avLst/>
          </a:prstGeom>
        </p:spPr>
        <p:txBody>
          <a:bodyPr wrap="square">
            <a:spAutoFit/>
          </a:bodyPr>
          <a:lstStyle/>
          <a:p>
            <a:r>
              <a:rPr lang="en-US" sz="2000" b="1" dirty="0" smtClean="0">
                <a:solidFill>
                  <a:schemeClr val="accent5">
                    <a:lumMod val="50000"/>
                  </a:schemeClr>
                </a:solidFill>
              </a:rPr>
              <a:t>PRACTICE AREAS </a:t>
            </a:r>
          </a:p>
          <a:p>
            <a:endParaRPr lang="en-US" sz="2000" b="1" dirty="0" smtClean="0">
              <a:solidFill>
                <a:schemeClr val="accent5">
                  <a:lumMod val="50000"/>
                </a:schemeClr>
              </a:solidFill>
            </a:endParaRPr>
          </a:p>
          <a:p>
            <a:pPr marL="342900" indent="-342900">
              <a:buFont typeface="+mj-lt"/>
              <a:buAutoNum type="arabicPeriod"/>
            </a:pPr>
            <a:r>
              <a:rPr lang="en-US" sz="2000" dirty="0" smtClean="0">
                <a:solidFill>
                  <a:schemeClr val="accent5">
                    <a:lumMod val="50000"/>
                  </a:schemeClr>
                </a:solidFill>
              </a:rPr>
              <a:t>Intake</a:t>
            </a:r>
          </a:p>
          <a:p>
            <a:pPr marL="342900" indent="-342900">
              <a:buFont typeface="+mj-lt"/>
              <a:buAutoNum type="arabicPeriod"/>
            </a:pPr>
            <a:r>
              <a:rPr lang="en-US" sz="2000" dirty="0" smtClean="0">
                <a:solidFill>
                  <a:schemeClr val="accent5">
                    <a:lumMod val="50000"/>
                  </a:schemeClr>
                </a:solidFill>
              </a:rPr>
              <a:t>Placement</a:t>
            </a:r>
          </a:p>
          <a:p>
            <a:pPr marL="342900" indent="-342900">
              <a:buFont typeface="+mj-lt"/>
              <a:buAutoNum type="arabicPeriod"/>
            </a:pPr>
            <a:r>
              <a:rPr lang="en-US" sz="2000" dirty="0" smtClean="0">
                <a:solidFill>
                  <a:schemeClr val="accent5">
                    <a:lumMod val="50000"/>
                  </a:schemeClr>
                </a:solidFill>
              </a:rPr>
              <a:t>Equity Competent Educational Planning</a:t>
            </a:r>
          </a:p>
          <a:p>
            <a:pPr marL="342900" indent="-342900">
              <a:buFont typeface="+mj-lt"/>
              <a:buAutoNum type="arabicPeriod"/>
            </a:pPr>
            <a:r>
              <a:rPr lang="en-US" sz="2000" dirty="0" smtClean="0">
                <a:solidFill>
                  <a:schemeClr val="accent5">
                    <a:lumMod val="50000"/>
                  </a:schemeClr>
                </a:solidFill>
              </a:rPr>
              <a:t>Degree Math and English within One Year</a:t>
            </a:r>
          </a:p>
          <a:p>
            <a:pPr marL="342900" indent="-342900">
              <a:buFont typeface="+mj-lt"/>
              <a:buAutoNum type="arabicPeriod"/>
            </a:pPr>
            <a:r>
              <a:rPr lang="en-US" sz="2000" dirty="0" smtClean="0">
                <a:solidFill>
                  <a:schemeClr val="accent5">
                    <a:lumMod val="50000"/>
                  </a:schemeClr>
                </a:solidFill>
              </a:rPr>
              <a:t>Progress Monitoring</a:t>
            </a:r>
          </a:p>
          <a:p>
            <a:pPr marL="342900" indent="-342900">
              <a:buFont typeface="+mj-lt"/>
              <a:buAutoNum type="arabicPeriod"/>
            </a:pPr>
            <a:r>
              <a:rPr lang="en-US" sz="2000" dirty="0" smtClean="0">
                <a:solidFill>
                  <a:schemeClr val="accent5">
                    <a:lumMod val="50000"/>
                  </a:schemeClr>
                </a:solidFill>
              </a:rPr>
              <a:t>Engaging Students in support of completion</a:t>
            </a:r>
          </a:p>
          <a:p>
            <a:pPr marL="342900" indent="-342900">
              <a:buFont typeface="+mj-lt"/>
              <a:buAutoNum type="arabicPeriod"/>
            </a:pPr>
            <a:r>
              <a:rPr lang="en-US" sz="2000" dirty="0" smtClean="0">
                <a:solidFill>
                  <a:schemeClr val="accent5">
                    <a:lumMod val="50000"/>
                  </a:schemeClr>
                </a:solidFill>
              </a:rPr>
              <a:t>Classroom Environment and Course Design</a:t>
            </a:r>
          </a:p>
          <a:p>
            <a:pPr marL="342900" indent="-342900">
              <a:buFont typeface="+mj-lt"/>
              <a:buAutoNum type="arabicPeriod"/>
            </a:pPr>
            <a:endParaRPr lang="en-US" dirty="0">
              <a:solidFill>
                <a:schemeClr val="accent5">
                  <a:lumMod val="50000"/>
                </a:schemeClr>
              </a:solidFill>
            </a:endParaRPr>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173758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5548"/>
            <a:ext cx="10515600" cy="611619"/>
          </a:xfrm>
        </p:spPr>
        <p:txBody>
          <a:bodyPr>
            <a:normAutofit/>
          </a:bodyPr>
          <a:lstStyle/>
          <a:p>
            <a:r>
              <a:rPr lang="en-US" b="1" dirty="0" smtClean="0">
                <a:solidFill>
                  <a:schemeClr val="accent5">
                    <a:lumMod val="50000"/>
                  </a:schemeClr>
                </a:solidFill>
                <a:latin typeface="Palatino Linotype" panose="02040502050505030304" pitchFamily="18" charset="0"/>
              </a:rPr>
              <a:t>Section 1: </a:t>
            </a:r>
            <a:r>
              <a:rPr lang="en-US" dirty="0" smtClean="0">
                <a:solidFill>
                  <a:schemeClr val="accent5">
                    <a:lumMod val="50000"/>
                  </a:schemeClr>
                </a:solidFill>
                <a:latin typeface="Arial Black" panose="020B0A04020102020204" pitchFamily="34" charset="0"/>
              </a:rPr>
              <a:t>𝐈𝐦𝐩𝐥𝐞𝐦𝐞𝐧𝐭𝐢𝐧𝐠 </a:t>
            </a:r>
            <a:r>
              <a:rPr lang="en-US" dirty="0">
                <a:solidFill>
                  <a:schemeClr val="accent5">
                    <a:lumMod val="50000"/>
                  </a:schemeClr>
                </a:solidFill>
                <a:latin typeface="Arial Black" panose="020B0A04020102020204" pitchFamily="34" charset="0"/>
              </a:rPr>
              <a:t>𝐋𝐚𝐫𝐠𝐞 𝐒𝐜𝐚𝐥𝐞 𝐂𝐡𝐚𝐧𝐠𝐞</a:t>
            </a:r>
          </a:p>
        </p:txBody>
      </p:sp>
      <p:sp>
        <p:nvSpPr>
          <p:cNvPr id="4" name="Rectangle 3"/>
          <p:cNvSpPr/>
          <p:nvPr/>
        </p:nvSpPr>
        <p:spPr>
          <a:xfrm>
            <a:off x="838200" y="2420047"/>
            <a:ext cx="11014710" cy="1477328"/>
          </a:xfrm>
          <a:prstGeom prst="rect">
            <a:avLst/>
          </a:prstGeom>
        </p:spPr>
        <p:txBody>
          <a:bodyPr wrap="square">
            <a:spAutoFit/>
          </a:bodyPr>
          <a:lstStyle/>
          <a:p>
            <a:r>
              <a:rPr lang="en-US" dirty="0" smtClean="0">
                <a:solidFill>
                  <a:schemeClr val="accent5">
                    <a:lumMod val="50000"/>
                  </a:schemeClr>
                </a:solidFill>
              </a:rPr>
              <a:t>𝐏𝐮𝐫𝐩𝐨𝐬𝐞</a:t>
            </a:r>
            <a:endParaRPr lang="en-US" dirty="0">
              <a:solidFill>
                <a:schemeClr val="accent5">
                  <a:lumMod val="50000"/>
                </a:schemeClr>
              </a:solidFill>
            </a:endParaRPr>
          </a:p>
          <a:p>
            <a:pPr marL="285750" indent="-285750">
              <a:buFont typeface="Arial" panose="020B0604020202020204" pitchFamily="34" charset="0"/>
              <a:buChar char="•"/>
            </a:pPr>
            <a:r>
              <a:rPr lang="en-US" dirty="0" smtClean="0">
                <a:solidFill>
                  <a:schemeClr val="accent5">
                    <a:lumMod val="50000"/>
                  </a:schemeClr>
                </a:solidFill>
              </a:rPr>
              <a:t>Share </a:t>
            </a:r>
            <a:r>
              <a:rPr lang="en-US" dirty="0">
                <a:solidFill>
                  <a:schemeClr val="accent5">
                    <a:lumMod val="50000"/>
                  </a:schemeClr>
                </a:solidFill>
              </a:rPr>
              <a:t>a 2-3 sentence explanation of your college purpose in implementing Guided Pathways</a:t>
            </a:r>
            <a:r>
              <a:rPr lang="en-US" dirty="0" smtClean="0">
                <a:solidFill>
                  <a:schemeClr val="accent5">
                    <a:lumMod val="50000"/>
                  </a:schemeClr>
                </a:solidFill>
              </a:rPr>
              <a:t>.</a:t>
            </a:r>
          </a:p>
          <a:p>
            <a:pPr marL="285750" indent="-285750">
              <a:buFont typeface="Arial" panose="020B0604020202020204" pitchFamily="34" charset="0"/>
              <a:buChar char="•"/>
            </a:pPr>
            <a:r>
              <a:rPr lang="en-US" dirty="0">
                <a:solidFill>
                  <a:schemeClr val="accent5">
                    <a:lumMod val="50000"/>
                  </a:schemeClr>
                </a:solidFill>
              </a:rPr>
              <a:t>How will you ensure that College and Guided Pathways vision and goals are aligned and clearly communicated throughout your college</a:t>
            </a:r>
            <a:r>
              <a:rPr lang="en-US" dirty="0" smtClean="0">
                <a:solidFill>
                  <a:schemeClr val="accent5">
                    <a:lumMod val="50000"/>
                  </a:schemeClr>
                </a:solidFill>
              </a:rPr>
              <a:t>?</a:t>
            </a:r>
          </a:p>
          <a:p>
            <a:pPr marL="285750" indent="-285750">
              <a:buFont typeface="Arial" panose="020B0604020202020204" pitchFamily="34" charset="0"/>
              <a:buChar char="•"/>
            </a:pPr>
            <a:endParaRPr lang="en-US" dirty="0">
              <a:solidFill>
                <a:srgbClr val="202124"/>
              </a:solidFill>
              <a:latin typeface="Arial Black" panose="020B0A04020102020204" pitchFamily="34" charset="0"/>
            </a:endParaRPr>
          </a:p>
        </p:txBody>
      </p:sp>
    </p:spTree>
    <p:extLst>
      <p:ext uri="{BB962C8B-B14F-4D97-AF65-F5344CB8AC3E}">
        <p14:creationId xmlns:p14="http://schemas.microsoft.com/office/powerpoint/2010/main" val="385977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88" y="1667290"/>
            <a:ext cx="10515600" cy="3959750"/>
          </a:xfrm>
        </p:spPr>
        <p:txBody>
          <a:bodyPr>
            <a:noAutofit/>
          </a:bodyPr>
          <a:lstStyle/>
          <a:p>
            <a:pPr algn="ctr"/>
            <a:r>
              <a:rPr lang="en-US" sz="6000" b="1" dirty="0" smtClean="0">
                <a:latin typeface="Palatino Linotype" panose="02040502050505030304" pitchFamily="18" charset="0"/>
              </a:rPr>
              <a:t>Questions?</a:t>
            </a:r>
            <a:endParaRPr lang="en-US" sz="6000" b="1" dirty="0">
              <a:latin typeface="Palatino Linotype" panose="02040502050505030304" pitchFamily="18" charset="0"/>
            </a:endParaRPr>
          </a:p>
        </p:txBody>
      </p:sp>
      <p:sp>
        <p:nvSpPr>
          <p:cNvPr id="3" name="Rectangle 2"/>
          <p:cNvSpPr/>
          <p:nvPr/>
        </p:nvSpPr>
        <p:spPr>
          <a:xfrm>
            <a:off x="1375330" y="1792724"/>
            <a:ext cx="9820317" cy="646331"/>
          </a:xfrm>
          <a:prstGeom prst="rect">
            <a:avLst/>
          </a:prstGeom>
        </p:spPr>
        <p:txBody>
          <a:bodyPr wrap="none">
            <a:spAutoFit/>
          </a:bodyPr>
          <a:lstStyle/>
          <a:p>
            <a:r>
              <a:rPr lang="en-US" sz="3600" b="1" dirty="0">
                <a:solidFill>
                  <a:schemeClr val="accent5">
                    <a:lumMod val="50000"/>
                  </a:schemeClr>
                </a:solidFill>
                <a:latin typeface="Palatino Linotype" panose="02040502050505030304" pitchFamily="18" charset="0"/>
              </a:rPr>
              <a:t>Section 1: </a:t>
            </a:r>
            <a:r>
              <a:rPr lang="en-US" sz="3600" dirty="0">
                <a:solidFill>
                  <a:schemeClr val="accent5">
                    <a:lumMod val="50000"/>
                  </a:schemeClr>
                </a:solidFill>
                <a:latin typeface="Arial Black" panose="020B0A04020102020204" pitchFamily="34" charset="0"/>
              </a:rPr>
              <a:t>𝐈𝐦𝐩𝐥𝐞𝐦𝐞𝐧𝐭𝐢𝐧𝐠 𝐋𝐚𝐫𝐠𝐞 𝐒𝐜𝐚𝐥𝐞 𝐂𝐡𝐚𝐧𝐠𝐞</a:t>
            </a:r>
            <a:endParaRPr lang="en-US" sz="3600" dirty="0"/>
          </a:p>
        </p:txBody>
      </p:sp>
      <p:sp>
        <p:nvSpPr>
          <p:cNvPr id="4" name="TextBox 3"/>
          <p:cNvSpPr txBox="1"/>
          <p:nvPr/>
        </p:nvSpPr>
        <p:spPr>
          <a:xfrm>
            <a:off x="2891790" y="4994910"/>
            <a:ext cx="5920740" cy="523220"/>
          </a:xfrm>
          <a:prstGeom prst="rect">
            <a:avLst/>
          </a:prstGeom>
          <a:noFill/>
        </p:spPr>
        <p:txBody>
          <a:bodyPr wrap="square" rtlCol="0">
            <a:spAutoFit/>
          </a:bodyPr>
          <a:lstStyle/>
          <a:p>
            <a:pPr algn="ctr"/>
            <a:r>
              <a:rPr lang="en-US" sz="2800" b="1" dirty="0" smtClean="0">
                <a:solidFill>
                  <a:schemeClr val="accent5">
                    <a:lumMod val="50000"/>
                  </a:schemeClr>
                </a:solidFill>
                <a:latin typeface="Book Antiqua" panose="02040602050305030304" pitchFamily="18" charset="0"/>
              </a:rPr>
              <a:t>POLL – CHECK IN</a:t>
            </a:r>
            <a:endParaRPr lang="en-US" sz="2800" b="1" dirty="0">
              <a:solidFill>
                <a:schemeClr val="accent5">
                  <a:lumMod val="50000"/>
                </a:schemeClr>
              </a:solidFill>
              <a:latin typeface="Book Antiqua" panose="02040602050305030304" pitchFamily="18" charset="0"/>
            </a:endParaRPr>
          </a:p>
        </p:txBody>
      </p:sp>
    </p:spTree>
    <p:extLst>
      <p:ext uri="{BB962C8B-B14F-4D97-AF65-F5344CB8AC3E}">
        <p14:creationId xmlns:p14="http://schemas.microsoft.com/office/powerpoint/2010/main" val="3498091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a:t>
            </a:r>
            <a:r>
              <a:rPr lang="en-US" b="1" dirty="0" smtClean="0">
                <a:solidFill>
                  <a:schemeClr val="accent5">
                    <a:lumMod val="50000"/>
                  </a:schemeClr>
                </a:solidFill>
                <a:latin typeface="Palatino Linotype" panose="02040502050505030304" pitchFamily="18" charset="0"/>
              </a:rPr>
              <a:t>2: </a:t>
            </a:r>
            <a:r>
              <a:rPr lang="en-US" dirty="0">
                <a:solidFill>
                  <a:schemeClr val="accent5">
                    <a:lumMod val="50000"/>
                  </a:schemeClr>
                </a:solidFill>
              </a:rPr>
              <a:t>𝐏𝐚𝐭𝐡𝐰𝐚𝐲 𝐃𝐞𝐬𝐢𝐠𝐧</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3140137"/>
            <a:ext cx="11014710" cy="1600438"/>
          </a:xfrm>
          <a:prstGeom prst="rect">
            <a:avLst/>
          </a:prstGeom>
        </p:spPr>
        <p:txBody>
          <a:bodyPr wrap="square">
            <a:spAutoFit/>
          </a:bodyPr>
          <a:lstStyle/>
          <a:p>
            <a:pPr marL="285750" indent="-285750">
              <a:buFont typeface="Arial" panose="020B0604020202020204" pitchFamily="34" charset="0"/>
              <a:buChar char="•"/>
            </a:pPr>
            <a:r>
              <a:rPr lang="en-US" sz="2000" b="1" dirty="0" smtClean="0">
                <a:solidFill>
                  <a:schemeClr val="accent5">
                    <a:lumMod val="50000"/>
                  </a:schemeClr>
                </a:solidFill>
              </a:rPr>
              <a:t>PART 1 – RESPOND TO ALL (FOUNDATIONAL) QUESTIONS</a:t>
            </a:r>
          </a:p>
          <a:p>
            <a:endParaRPr lang="en-US" sz="2000" b="1" dirty="0" smtClean="0">
              <a:solidFill>
                <a:schemeClr val="accent5">
                  <a:lumMod val="50000"/>
                </a:schemeClr>
              </a:solidFill>
            </a:endParaRPr>
          </a:p>
          <a:p>
            <a:pPr marL="285750" indent="-285750">
              <a:buFont typeface="Arial" panose="020B0604020202020204" pitchFamily="34" charset="0"/>
              <a:buChar char="•"/>
            </a:pPr>
            <a:r>
              <a:rPr lang="en-US" sz="2000" b="1" dirty="0" smtClean="0">
                <a:solidFill>
                  <a:schemeClr val="accent5">
                    <a:lumMod val="50000"/>
                  </a:schemeClr>
                </a:solidFill>
              </a:rPr>
              <a:t>PART 2 – IDENTIFY 2 PRIORITY PRACTICE AREAS. UPON SELECTION, RESPOND TO ADDITIONAL QUESTIONS WITH DETAILS SPECIFIC TO PLANNED ACTIVITIES</a:t>
            </a:r>
            <a:r>
              <a:rPr lang="en-US" b="1" dirty="0" smtClean="0">
                <a:solidFill>
                  <a:schemeClr val="accent5">
                    <a:lumMod val="50000"/>
                  </a:schemeClr>
                </a:solidFill>
              </a:rPr>
              <a:t>.</a:t>
            </a:r>
          </a:p>
          <a:p>
            <a:endParaRPr lang="en-US" b="1" dirty="0"/>
          </a:p>
        </p:txBody>
      </p:sp>
    </p:spTree>
    <p:extLst>
      <p:ext uri="{BB962C8B-B14F-4D97-AF65-F5344CB8AC3E}">
        <p14:creationId xmlns:p14="http://schemas.microsoft.com/office/powerpoint/2010/main" val="1039442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a:t>
            </a:r>
            <a:r>
              <a:rPr lang="en-US" b="1" dirty="0" smtClean="0">
                <a:solidFill>
                  <a:schemeClr val="accent5">
                    <a:lumMod val="50000"/>
                  </a:schemeClr>
                </a:solidFill>
                <a:latin typeface="Palatino Linotype" panose="02040502050505030304" pitchFamily="18" charset="0"/>
              </a:rPr>
              <a:t>2: </a:t>
            </a:r>
            <a:r>
              <a:rPr lang="en-US" dirty="0">
                <a:solidFill>
                  <a:schemeClr val="accent5">
                    <a:lumMod val="50000"/>
                  </a:schemeClr>
                </a:solidFill>
              </a:rPr>
              <a:t>𝐏𝐚𝐭𝐡𝐰𝐚𝐲 </a:t>
            </a:r>
            <a:r>
              <a:rPr lang="en-US" dirty="0" smtClean="0">
                <a:solidFill>
                  <a:schemeClr val="accent5">
                    <a:lumMod val="50000"/>
                  </a:schemeClr>
                </a:solidFill>
              </a:rPr>
              <a:t>𝐃𝐞𝐬𝐢𝐠𝐧</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2271457"/>
            <a:ext cx="11014710" cy="3385542"/>
          </a:xfrm>
          <a:prstGeom prst="rect">
            <a:avLst/>
          </a:prstGeom>
        </p:spPr>
        <p:txBody>
          <a:bodyPr wrap="square">
            <a:spAutoFit/>
          </a:bodyPr>
          <a:lstStyle/>
          <a:p>
            <a:r>
              <a:rPr lang="en-US" sz="2000" b="1" dirty="0" smtClean="0">
                <a:solidFill>
                  <a:schemeClr val="accent5">
                    <a:lumMod val="50000"/>
                  </a:schemeClr>
                </a:solidFill>
              </a:rPr>
              <a:t>PRACTICE AREAS </a:t>
            </a:r>
          </a:p>
          <a:p>
            <a:endParaRPr lang="en-US" sz="2000" b="1" dirty="0" smtClean="0">
              <a:solidFill>
                <a:schemeClr val="accent5">
                  <a:lumMod val="50000"/>
                </a:schemeClr>
              </a:solidFill>
            </a:endParaRPr>
          </a:p>
          <a:p>
            <a:pPr marL="342900" indent="-342900">
              <a:buFont typeface="+mj-lt"/>
              <a:buAutoNum type="arabicPeriod"/>
            </a:pPr>
            <a:r>
              <a:rPr lang="en-US" sz="2000" dirty="0">
                <a:solidFill>
                  <a:schemeClr val="accent5">
                    <a:lumMod val="50000"/>
                  </a:schemeClr>
                </a:solidFill>
              </a:rPr>
              <a:t>Pathways (Meta Majors), Programs of Study, and Program Maps</a:t>
            </a:r>
            <a:endParaRPr lang="en-US" sz="2000" b="1" dirty="0" smtClean="0">
              <a:solidFill>
                <a:schemeClr val="accent5">
                  <a:lumMod val="50000"/>
                </a:schemeClr>
              </a:solidFill>
            </a:endParaRPr>
          </a:p>
          <a:p>
            <a:pPr marL="342900" indent="-342900">
              <a:buFont typeface="+mj-lt"/>
              <a:buAutoNum type="arabicPeriod"/>
            </a:pPr>
            <a:r>
              <a:rPr lang="en-US" sz="2000" dirty="0" smtClean="0">
                <a:solidFill>
                  <a:schemeClr val="accent5">
                    <a:lumMod val="50000"/>
                  </a:schemeClr>
                </a:solidFill>
              </a:rPr>
              <a:t>Outcomes Alignment</a:t>
            </a:r>
          </a:p>
          <a:p>
            <a:pPr marL="342900" indent="-342900">
              <a:buFont typeface="+mj-lt"/>
              <a:buAutoNum type="arabicPeriod"/>
            </a:pPr>
            <a:r>
              <a:rPr lang="en-US" sz="2000" dirty="0" smtClean="0">
                <a:solidFill>
                  <a:schemeClr val="accent5">
                    <a:lumMod val="50000"/>
                  </a:schemeClr>
                </a:solidFill>
              </a:rPr>
              <a:t>Structured Exploratory Experiences</a:t>
            </a:r>
          </a:p>
          <a:p>
            <a:pPr marL="342900" indent="-342900">
              <a:buFont typeface="+mj-lt"/>
              <a:buAutoNum type="arabicPeriod"/>
            </a:pPr>
            <a:r>
              <a:rPr lang="en-US" sz="2000" dirty="0" smtClean="0">
                <a:solidFill>
                  <a:schemeClr val="accent5">
                    <a:lumMod val="50000"/>
                  </a:schemeClr>
                </a:solidFill>
              </a:rPr>
              <a:t>Predictive Courses</a:t>
            </a:r>
          </a:p>
          <a:p>
            <a:pPr marL="342900" indent="-342900">
              <a:buFont typeface="+mj-lt"/>
              <a:buAutoNum type="arabicPeriod"/>
            </a:pPr>
            <a:r>
              <a:rPr lang="en-US" sz="2000" dirty="0" smtClean="0">
                <a:solidFill>
                  <a:schemeClr val="accent5">
                    <a:lumMod val="50000"/>
                  </a:schemeClr>
                </a:solidFill>
              </a:rPr>
              <a:t>Math Pathways</a:t>
            </a:r>
          </a:p>
          <a:p>
            <a:pPr marL="342900" indent="-342900">
              <a:buFont typeface="+mj-lt"/>
              <a:buAutoNum type="arabicPeriod"/>
            </a:pPr>
            <a:r>
              <a:rPr lang="en-US" sz="2000" dirty="0" smtClean="0">
                <a:solidFill>
                  <a:schemeClr val="accent5">
                    <a:lumMod val="50000"/>
                  </a:schemeClr>
                </a:solidFill>
              </a:rPr>
              <a:t>Scheduling</a:t>
            </a:r>
            <a:endParaRPr lang="en-US" dirty="0">
              <a:solidFill>
                <a:schemeClr val="accent5">
                  <a:lumMod val="50000"/>
                </a:schemeClr>
              </a:solidFill>
            </a:endParaRPr>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159345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0550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a:t>
            </a:r>
            <a:r>
              <a:rPr lang="en-US" b="1" dirty="0" smtClean="0">
                <a:solidFill>
                  <a:schemeClr val="accent5">
                    <a:lumMod val="50000"/>
                  </a:schemeClr>
                </a:solidFill>
                <a:latin typeface="Palatino Linotype" panose="02040502050505030304" pitchFamily="18" charset="0"/>
              </a:rPr>
              <a:t>2: </a:t>
            </a:r>
            <a:r>
              <a:rPr lang="en-US" dirty="0">
                <a:solidFill>
                  <a:schemeClr val="accent5">
                    <a:lumMod val="50000"/>
                  </a:schemeClr>
                </a:solidFill>
              </a:rPr>
              <a:t>𝐏𝐚𝐭𝐡𝐰𝐚𝐲 𝐃𝐞𝐬𝐢𝐠𝐧</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365760" y="2305747"/>
            <a:ext cx="11590020" cy="2308324"/>
          </a:xfrm>
          <a:prstGeom prst="rect">
            <a:avLst/>
          </a:prstGeom>
        </p:spPr>
        <p:txBody>
          <a:bodyPr wrap="square">
            <a:spAutoFit/>
          </a:bodyPr>
          <a:lstStyle/>
          <a:p>
            <a:r>
              <a:rPr lang="en-US" b="1" dirty="0" smtClean="0">
                <a:solidFill>
                  <a:schemeClr val="accent5">
                    <a:lumMod val="50000"/>
                  </a:schemeClr>
                </a:solidFill>
              </a:rPr>
              <a:t>Outcomes Alignment</a:t>
            </a:r>
          </a:p>
          <a:p>
            <a:endParaRPr lang="en-US" dirty="0" smtClean="0">
              <a:solidFill>
                <a:schemeClr val="accent5">
                  <a:lumMod val="50000"/>
                </a:schemeClr>
              </a:solidFill>
            </a:endParaRPr>
          </a:p>
          <a:p>
            <a:pPr marL="342900" indent="-342900">
              <a:buFont typeface="+mj-lt"/>
              <a:buAutoNum type="arabicPeriod"/>
            </a:pPr>
            <a:r>
              <a:rPr lang="en-US" dirty="0">
                <a:solidFill>
                  <a:schemeClr val="accent5">
                    <a:lumMod val="50000"/>
                  </a:schemeClr>
                </a:solidFill>
              </a:rPr>
              <a:t>To what degree have course outcomes been aligned to programs of study? How do you know</a:t>
            </a:r>
            <a:r>
              <a:rPr lang="en-US" dirty="0" smtClean="0">
                <a:solidFill>
                  <a:schemeClr val="accent5">
                    <a:lumMod val="50000"/>
                  </a:schemeClr>
                </a:solidFill>
              </a:rPr>
              <a:t>?</a:t>
            </a:r>
          </a:p>
          <a:p>
            <a:pPr marL="342900" indent="-342900">
              <a:buFont typeface="+mj-lt"/>
              <a:buAutoNum type="arabicPeriod"/>
            </a:pPr>
            <a:r>
              <a:rPr lang="en-US" dirty="0">
                <a:solidFill>
                  <a:schemeClr val="accent5">
                    <a:lumMod val="50000"/>
                  </a:schemeClr>
                </a:solidFill>
              </a:rPr>
              <a:t>What disaggregated student outcomes data (quantitative and/or qualitative) will you use to measure your progress on this practice</a:t>
            </a:r>
            <a:r>
              <a:rPr lang="en-US" dirty="0" smtClean="0">
                <a:solidFill>
                  <a:schemeClr val="accent5">
                    <a:lumMod val="50000"/>
                  </a:schemeClr>
                </a:solidFill>
              </a:rPr>
              <a:t>?</a:t>
            </a:r>
          </a:p>
          <a:p>
            <a:endParaRPr lang="en-US" dirty="0" smtClean="0">
              <a:solidFill>
                <a:schemeClr val="accent5">
                  <a:lumMod val="50000"/>
                </a:schemeClr>
              </a:solidFill>
            </a:endParaRPr>
          </a:p>
          <a:p>
            <a:endParaRPr lang="en-US" dirty="0">
              <a:solidFill>
                <a:schemeClr val="accent5">
                  <a:lumMod val="50000"/>
                </a:schemeClr>
              </a:solidFill>
            </a:endParaRPr>
          </a:p>
          <a:p>
            <a:pPr marL="342900" indent="-342900">
              <a:buFont typeface="+mj-lt"/>
              <a:buAutoNum type="arabicPeriod"/>
            </a:pPr>
            <a:endParaRPr lang="en-US" dirty="0">
              <a:solidFill>
                <a:schemeClr val="accent5">
                  <a:lumMod val="50000"/>
                </a:schemeClr>
              </a:solidFill>
            </a:endParaRPr>
          </a:p>
        </p:txBody>
      </p:sp>
    </p:spTree>
    <p:extLst>
      <p:ext uri="{BB962C8B-B14F-4D97-AF65-F5344CB8AC3E}">
        <p14:creationId xmlns:p14="http://schemas.microsoft.com/office/powerpoint/2010/main" val="2242003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0550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a:t>
            </a:r>
            <a:r>
              <a:rPr lang="en-US" b="1" dirty="0" smtClean="0">
                <a:solidFill>
                  <a:schemeClr val="accent5">
                    <a:lumMod val="50000"/>
                  </a:schemeClr>
                </a:solidFill>
                <a:latin typeface="Palatino Linotype" panose="02040502050505030304" pitchFamily="18" charset="0"/>
              </a:rPr>
              <a:t>2: </a:t>
            </a:r>
            <a:r>
              <a:rPr lang="en-US" dirty="0">
                <a:solidFill>
                  <a:schemeClr val="accent5">
                    <a:lumMod val="50000"/>
                  </a:schemeClr>
                </a:solidFill>
              </a:rPr>
              <a:t>𝐏𝐚𝐭𝐡𝐰𝐚𝐲 𝐃𝐞𝐬𝐢𝐠𝐧</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365760" y="2305747"/>
            <a:ext cx="11590020" cy="2585323"/>
          </a:xfrm>
          <a:prstGeom prst="rect">
            <a:avLst/>
          </a:prstGeom>
        </p:spPr>
        <p:txBody>
          <a:bodyPr wrap="square">
            <a:spAutoFit/>
          </a:bodyPr>
          <a:lstStyle/>
          <a:p>
            <a:r>
              <a:rPr lang="en-US" b="1" dirty="0" smtClean="0">
                <a:solidFill>
                  <a:schemeClr val="accent5">
                    <a:lumMod val="50000"/>
                  </a:schemeClr>
                </a:solidFill>
              </a:rPr>
              <a:t>Scheduling</a:t>
            </a:r>
          </a:p>
          <a:p>
            <a:endParaRPr lang="en-US" dirty="0" smtClean="0">
              <a:solidFill>
                <a:schemeClr val="accent5">
                  <a:lumMod val="50000"/>
                </a:schemeClr>
              </a:solidFill>
            </a:endParaRPr>
          </a:p>
          <a:p>
            <a:pPr marL="342900" indent="-342900">
              <a:buFont typeface="+mj-lt"/>
              <a:buAutoNum type="arabicPeriod"/>
            </a:pPr>
            <a:r>
              <a:rPr lang="en-US" dirty="0">
                <a:solidFill>
                  <a:schemeClr val="accent5">
                    <a:lumMod val="50000"/>
                  </a:schemeClr>
                </a:solidFill>
              </a:rPr>
              <a:t>Does your college publish a two year course schedule</a:t>
            </a:r>
            <a:r>
              <a:rPr lang="en-US" dirty="0" smtClean="0">
                <a:solidFill>
                  <a:schemeClr val="accent5">
                    <a:lumMod val="50000"/>
                  </a:schemeClr>
                </a:solidFill>
              </a:rPr>
              <a:t>?</a:t>
            </a:r>
          </a:p>
          <a:p>
            <a:pPr marL="342900" indent="-342900">
              <a:buFont typeface="+mj-lt"/>
              <a:buAutoNum type="arabicPeriod"/>
            </a:pPr>
            <a:r>
              <a:rPr lang="en-US" dirty="0">
                <a:solidFill>
                  <a:schemeClr val="accent5">
                    <a:lumMod val="50000"/>
                  </a:schemeClr>
                </a:solidFill>
              </a:rPr>
              <a:t>How many quarters beyond their first term is a student able to schedule (not register) their academic plan</a:t>
            </a:r>
            <a:r>
              <a:rPr lang="en-US" dirty="0" smtClean="0">
                <a:solidFill>
                  <a:schemeClr val="accent5">
                    <a:lumMod val="50000"/>
                  </a:schemeClr>
                </a:solidFill>
              </a:rPr>
              <a:t>?</a:t>
            </a:r>
          </a:p>
          <a:p>
            <a:pPr marL="342900" indent="-342900">
              <a:buFont typeface="+mj-lt"/>
              <a:buAutoNum type="arabicPeriod"/>
            </a:pPr>
            <a:r>
              <a:rPr lang="en-US" dirty="0" smtClean="0">
                <a:solidFill>
                  <a:schemeClr val="accent5">
                    <a:lumMod val="50000"/>
                  </a:schemeClr>
                </a:solidFill>
              </a:rPr>
              <a:t>What </a:t>
            </a:r>
            <a:r>
              <a:rPr lang="en-US" dirty="0">
                <a:solidFill>
                  <a:schemeClr val="accent5">
                    <a:lumMod val="50000"/>
                  </a:schemeClr>
                </a:solidFill>
              </a:rPr>
              <a:t>disaggregated student outcomes data (quantitative and/or qualitative) will you use to measure your progress on this practice?</a:t>
            </a:r>
          </a:p>
          <a:p>
            <a:endParaRPr lang="en-US" dirty="0" smtClean="0">
              <a:solidFill>
                <a:schemeClr val="accent5">
                  <a:lumMod val="50000"/>
                </a:schemeClr>
              </a:solidFill>
            </a:endParaRPr>
          </a:p>
          <a:p>
            <a:endParaRPr lang="en-US" dirty="0">
              <a:solidFill>
                <a:schemeClr val="accent5">
                  <a:lumMod val="50000"/>
                </a:schemeClr>
              </a:solidFill>
            </a:endParaRPr>
          </a:p>
          <a:p>
            <a:pPr marL="342900" indent="-342900">
              <a:buFont typeface="+mj-lt"/>
              <a:buAutoNum type="arabicPeriod"/>
            </a:pPr>
            <a:endParaRPr lang="en-US" dirty="0">
              <a:solidFill>
                <a:schemeClr val="accent5">
                  <a:lumMod val="50000"/>
                </a:schemeClr>
              </a:solidFill>
            </a:endParaRPr>
          </a:p>
        </p:txBody>
      </p:sp>
    </p:spTree>
    <p:extLst>
      <p:ext uri="{BB962C8B-B14F-4D97-AF65-F5344CB8AC3E}">
        <p14:creationId xmlns:p14="http://schemas.microsoft.com/office/powerpoint/2010/main" val="23671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190" y="1831288"/>
            <a:ext cx="10515600" cy="611619"/>
          </a:xfrm>
        </p:spPr>
        <p:txBody>
          <a:bodyPr>
            <a:normAutofit fontScale="90000"/>
          </a:bodyPr>
          <a:lstStyle/>
          <a:p>
            <a:r>
              <a:rPr lang="en-US" b="1" dirty="0" smtClean="0">
                <a:latin typeface="Palatino Linotype" panose="02040502050505030304" pitchFamily="18" charset="0"/>
              </a:rPr>
              <a:t>2021 GUIDED PATHWAYS WORK PLAN webinar </a:t>
            </a:r>
            <a:endParaRPr lang="en-US" b="1" dirty="0">
              <a:latin typeface="Palatino Linotype" panose="02040502050505030304" pitchFamily="18" charset="0"/>
            </a:endParaRPr>
          </a:p>
        </p:txBody>
      </p:sp>
      <p:sp>
        <p:nvSpPr>
          <p:cNvPr id="3" name="Text Placeholder 2"/>
          <p:cNvSpPr>
            <a:spLocks noGrp="1"/>
          </p:cNvSpPr>
          <p:nvPr>
            <p:ph type="body" sz="quarter" idx="10"/>
          </p:nvPr>
        </p:nvSpPr>
        <p:spPr>
          <a:xfrm>
            <a:off x="758190" y="3019748"/>
            <a:ext cx="10515600" cy="3428855"/>
          </a:xfrm>
        </p:spPr>
        <p:txBody>
          <a:bodyPr/>
          <a:lstStyle/>
          <a:p>
            <a:r>
              <a:rPr lang="en-US" dirty="0" smtClean="0"/>
              <a:t>Welcome &amp; Introductions</a:t>
            </a:r>
          </a:p>
          <a:p>
            <a:r>
              <a:rPr lang="en-US" dirty="0" smtClean="0"/>
              <a:t>Land &amp; Labor acknowledgement</a:t>
            </a:r>
            <a:endParaRPr lang="en-US" dirty="0" smtClean="0"/>
          </a:p>
          <a:p>
            <a:r>
              <a:rPr lang="en-US" dirty="0" smtClean="0"/>
              <a:t>Mission</a:t>
            </a:r>
          </a:p>
          <a:p>
            <a:r>
              <a:rPr lang="en-US" dirty="0" smtClean="0"/>
              <a:t>Work Plan Purpose</a:t>
            </a:r>
            <a:endParaRPr lang="en-US" dirty="0" smtClean="0"/>
          </a:p>
          <a:p>
            <a:r>
              <a:rPr lang="en-US" dirty="0" smtClean="0"/>
              <a:t>Work Plan 3.0 </a:t>
            </a:r>
          </a:p>
          <a:p>
            <a:r>
              <a:rPr lang="en-US" dirty="0" smtClean="0"/>
              <a:t>Q </a:t>
            </a:r>
            <a:r>
              <a:rPr lang="en-US" dirty="0" smtClean="0"/>
              <a:t>&amp; </a:t>
            </a:r>
            <a:r>
              <a:rPr lang="en-US" dirty="0" smtClean="0"/>
              <a:t>A</a:t>
            </a:r>
            <a:endParaRPr lang="en-US" dirty="0"/>
          </a:p>
        </p:txBody>
      </p:sp>
    </p:spTree>
    <p:extLst>
      <p:ext uri="{BB962C8B-B14F-4D97-AF65-F5344CB8AC3E}">
        <p14:creationId xmlns:p14="http://schemas.microsoft.com/office/powerpoint/2010/main" val="2901072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88" y="1667290"/>
            <a:ext cx="10515600" cy="3959750"/>
          </a:xfrm>
        </p:spPr>
        <p:txBody>
          <a:bodyPr>
            <a:noAutofit/>
          </a:bodyPr>
          <a:lstStyle/>
          <a:p>
            <a:pPr algn="ctr"/>
            <a:r>
              <a:rPr lang="en-US" sz="6000" b="1" dirty="0" smtClean="0">
                <a:latin typeface="Palatino Linotype" panose="02040502050505030304" pitchFamily="18" charset="0"/>
              </a:rPr>
              <a:t>Questions?</a:t>
            </a:r>
            <a:endParaRPr lang="en-US" sz="6000" b="1" dirty="0">
              <a:latin typeface="Palatino Linotype" panose="02040502050505030304" pitchFamily="18" charset="0"/>
            </a:endParaRPr>
          </a:p>
        </p:txBody>
      </p:sp>
      <p:sp>
        <p:nvSpPr>
          <p:cNvPr id="3" name="Rectangle 2"/>
          <p:cNvSpPr/>
          <p:nvPr/>
        </p:nvSpPr>
        <p:spPr>
          <a:xfrm>
            <a:off x="2292130" y="1838444"/>
            <a:ext cx="7045518" cy="769441"/>
          </a:xfrm>
          <a:prstGeom prst="rect">
            <a:avLst/>
          </a:prstGeom>
        </p:spPr>
        <p:txBody>
          <a:bodyPr wrap="none">
            <a:spAutoFit/>
          </a:bodyPr>
          <a:lstStyle/>
          <a:p>
            <a:pPr algn="ctr"/>
            <a:r>
              <a:rPr lang="en-US" sz="4400" b="1" dirty="0">
                <a:solidFill>
                  <a:schemeClr val="accent5">
                    <a:lumMod val="50000"/>
                  </a:schemeClr>
                </a:solidFill>
                <a:latin typeface="Palatino Linotype" panose="02040502050505030304" pitchFamily="18" charset="0"/>
              </a:rPr>
              <a:t>Section 2: </a:t>
            </a:r>
            <a:r>
              <a:rPr lang="en-US" sz="4400" dirty="0">
                <a:solidFill>
                  <a:schemeClr val="accent5">
                    <a:lumMod val="50000"/>
                  </a:schemeClr>
                </a:solidFill>
              </a:rPr>
              <a:t>𝐏𝐚𝐭𝐡𝐰𝐚𝐲 </a:t>
            </a:r>
            <a:r>
              <a:rPr lang="en-US" sz="4400" dirty="0" smtClean="0">
                <a:solidFill>
                  <a:schemeClr val="accent5">
                    <a:lumMod val="50000"/>
                  </a:schemeClr>
                </a:solidFill>
              </a:rPr>
              <a:t>𝐃𝐞𝐬𝐢𝐠𝐧</a:t>
            </a:r>
            <a:endParaRPr lang="en-US" sz="4400" dirty="0"/>
          </a:p>
        </p:txBody>
      </p:sp>
      <p:sp>
        <p:nvSpPr>
          <p:cNvPr id="4" name="TextBox 3"/>
          <p:cNvSpPr txBox="1"/>
          <p:nvPr/>
        </p:nvSpPr>
        <p:spPr>
          <a:xfrm>
            <a:off x="2891790" y="4994910"/>
            <a:ext cx="5920740" cy="523220"/>
          </a:xfrm>
          <a:prstGeom prst="rect">
            <a:avLst/>
          </a:prstGeom>
          <a:noFill/>
        </p:spPr>
        <p:txBody>
          <a:bodyPr wrap="square" rtlCol="0">
            <a:spAutoFit/>
          </a:bodyPr>
          <a:lstStyle/>
          <a:p>
            <a:pPr algn="ctr"/>
            <a:r>
              <a:rPr lang="en-US" sz="2800" b="1" dirty="0" smtClean="0">
                <a:solidFill>
                  <a:schemeClr val="accent5">
                    <a:lumMod val="50000"/>
                  </a:schemeClr>
                </a:solidFill>
                <a:latin typeface="Book Antiqua" panose="02040602050305030304" pitchFamily="18" charset="0"/>
              </a:rPr>
              <a:t>POLL – CHECK IN</a:t>
            </a:r>
            <a:endParaRPr lang="en-US" sz="2800" b="1" dirty="0">
              <a:solidFill>
                <a:schemeClr val="accent5">
                  <a:lumMod val="50000"/>
                </a:schemeClr>
              </a:solidFill>
              <a:latin typeface="Book Antiqua" panose="02040602050305030304" pitchFamily="18" charset="0"/>
            </a:endParaRPr>
          </a:p>
        </p:txBody>
      </p:sp>
    </p:spTree>
    <p:extLst>
      <p:ext uri="{BB962C8B-B14F-4D97-AF65-F5344CB8AC3E}">
        <p14:creationId xmlns:p14="http://schemas.microsoft.com/office/powerpoint/2010/main" val="3516336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3: Student experience</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3140137"/>
            <a:ext cx="11014710" cy="1600438"/>
          </a:xfrm>
          <a:prstGeom prst="rect">
            <a:avLst/>
          </a:prstGeom>
        </p:spPr>
        <p:txBody>
          <a:bodyPr wrap="square">
            <a:spAutoFit/>
          </a:bodyPr>
          <a:lstStyle/>
          <a:p>
            <a:pPr marL="285750" indent="-285750">
              <a:buFont typeface="Arial" panose="020B0604020202020204" pitchFamily="34" charset="0"/>
              <a:buChar char="•"/>
            </a:pPr>
            <a:r>
              <a:rPr lang="en-US" sz="2000" b="1" dirty="0" smtClean="0">
                <a:solidFill>
                  <a:schemeClr val="accent5">
                    <a:lumMod val="50000"/>
                  </a:schemeClr>
                </a:solidFill>
              </a:rPr>
              <a:t>PART 1 – RESPOND TO ALL (FOUNDATIONAL) QUESTIONS</a:t>
            </a:r>
          </a:p>
          <a:p>
            <a:endParaRPr lang="en-US" sz="2000" b="1" dirty="0" smtClean="0">
              <a:solidFill>
                <a:schemeClr val="accent5">
                  <a:lumMod val="50000"/>
                </a:schemeClr>
              </a:solidFill>
            </a:endParaRPr>
          </a:p>
          <a:p>
            <a:pPr marL="285750" indent="-285750">
              <a:buFont typeface="Arial" panose="020B0604020202020204" pitchFamily="34" charset="0"/>
              <a:buChar char="•"/>
            </a:pPr>
            <a:r>
              <a:rPr lang="en-US" sz="2000" b="1" dirty="0" smtClean="0">
                <a:solidFill>
                  <a:schemeClr val="accent5">
                    <a:lumMod val="50000"/>
                  </a:schemeClr>
                </a:solidFill>
              </a:rPr>
              <a:t>PART 2 – IDENTIFY 2 PRIORITY PRACTICE AREAS. UPON SELECTION, RESPOND TO ADDITIONAL QUESTIONS WITH DETAILS SPECIFIC TO PLANNED ACTIVITIES</a:t>
            </a:r>
            <a:r>
              <a:rPr lang="en-US" b="1" dirty="0" smtClean="0">
                <a:solidFill>
                  <a:schemeClr val="accent5">
                    <a:lumMod val="50000"/>
                  </a:schemeClr>
                </a:solidFill>
              </a:rPr>
              <a:t>.</a:t>
            </a:r>
          </a:p>
          <a:p>
            <a:endParaRPr lang="en-US" b="1" dirty="0"/>
          </a:p>
        </p:txBody>
      </p:sp>
    </p:spTree>
    <p:extLst>
      <p:ext uri="{BB962C8B-B14F-4D97-AF65-F5344CB8AC3E}">
        <p14:creationId xmlns:p14="http://schemas.microsoft.com/office/powerpoint/2010/main" val="2165672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070" y="152267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3: Student experience</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941070" y="2271457"/>
            <a:ext cx="11014710" cy="3970318"/>
          </a:xfrm>
          <a:prstGeom prst="rect">
            <a:avLst/>
          </a:prstGeom>
        </p:spPr>
        <p:txBody>
          <a:bodyPr wrap="square">
            <a:spAutoFit/>
          </a:bodyPr>
          <a:lstStyle/>
          <a:p>
            <a:r>
              <a:rPr lang="en-US" sz="2000" b="1" dirty="0" smtClean="0">
                <a:solidFill>
                  <a:schemeClr val="accent5">
                    <a:lumMod val="50000"/>
                  </a:schemeClr>
                </a:solidFill>
              </a:rPr>
              <a:t>PRACTICE AREAS </a:t>
            </a:r>
          </a:p>
          <a:p>
            <a:endParaRPr lang="en-US" sz="2000" b="1" dirty="0" smtClean="0">
              <a:solidFill>
                <a:schemeClr val="accent5">
                  <a:lumMod val="50000"/>
                </a:schemeClr>
              </a:solidFill>
            </a:endParaRPr>
          </a:p>
          <a:p>
            <a:pPr marL="342900" indent="-342900">
              <a:buFont typeface="+mj-lt"/>
              <a:buAutoNum type="arabicPeriod"/>
            </a:pPr>
            <a:r>
              <a:rPr lang="en-US" sz="2000" dirty="0" smtClean="0">
                <a:solidFill>
                  <a:schemeClr val="accent5">
                    <a:lumMod val="50000"/>
                  </a:schemeClr>
                </a:solidFill>
              </a:rPr>
              <a:t>Intake</a:t>
            </a:r>
          </a:p>
          <a:p>
            <a:pPr marL="342900" indent="-342900">
              <a:buFont typeface="+mj-lt"/>
              <a:buAutoNum type="arabicPeriod"/>
            </a:pPr>
            <a:r>
              <a:rPr lang="en-US" sz="2000" dirty="0" smtClean="0">
                <a:solidFill>
                  <a:schemeClr val="accent5">
                    <a:lumMod val="50000"/>
                  </a:schemeClr>
                </a:solidFill>
              </a:rPr>
              <a:t>Placement</a:t>
            </a:r>
          </a:p>
          <a:p>
            <a:pPr marL="342900" indent="-342900">
              <a:buFont typeface="+mj-lt"/>
              <a:buAutoNum type="arabicPeriod"/>
            </a:pPr>
            <a:r>
              <a:rPr lang="en-US" sz="2000" dirty="0" smtClean="0">
                <a:solidFill>
                  <a:schemeClr val="accent5">
                    <a:lumMod val="50000"/>
                  </a:schemeClr>
                </a:solidFill>
              </a:rPr>
              <a:t>Equity Competent Educational Planning</a:t>
            </a:r>
          </a:p>
          <a:p>
            <a:pPr marL="342900" indent="-342900">
              <a:buFont typeface="+mj-lt"/>
              <a:buAutoNum type="arabicPeriod"/>
            </a:pPr>
            <a:r>
              <a:rPr lang="en-US" sz="2000" dirty="0" smtClean="0">
                <a:solidFill>
                  <a:schemeClr val="accent5">
                    <a:lumMod val="50000"/>
                  </a:schemeClr>
                </a:solidFill>
              </a:rPr>
              <a:t>Degree Math and English within One Year</a:t>
            </a:r>
          </a:p>
          <a:p>
            <a:pPr marL="342900" indent="-342900">
              <a:buFont typeface="+mj-lt"/>
              <a:buAutoNum type="arabicPeriod"/>
            </a:pPr>
            <a:r>
              <a:rPr lang="en-US" sz="2000" dirty="0" smtClean="0">
                <a:solidFill>
                  <a:schemeClr val="accent5">
                    <a:lumMod val="50000"/>
                  </a:schemeClr>
                </a:solidFill>
              </a:rPr>
              <a:t>Progress Monitoring</a:t>
            </a:r>
          </a:p>
          <a:p>
            <a:pPr marL="342900" indent="-342900">
              <a:buFont typeface="+mj-lt"/>
              <a:buAutoNum type="arabicPeriod"/>
            </a:pPr>
            <a:r>
              <a:rPr lang="en-US" sz="2000" dirty="0" smtClean="0">
                <a:solidFill>
                  <a:schemeClr val="accent5">
                    <a:lumMod val="50000"/>
                  </a:schemeClr>
                </a:solidFill>
              </a:rPr>
              <a:t>Engaging Students in support of completion</a:t>
            </a:r>
          </a:p>
          <a:p>
            <a:pPr marL="342900" indent="-342900">
              <a:buFont typeface="+mj-lt"/>
              <a:buAutoNum type="arabicPeriod"/>
            </a:pPr>
            <a:r>
              <a:rPr lang="en-US" sz="2000" dirty="0" smtClean="0">
                <a:solidFill>
                  <a:schemeClr val="accent5">
                    <a:lumMod val="50000"/>
                  </a:schemeClr>
                </a:solidFill>
              </a:rPr>
              <a:t>Classroom Environment and Course Design</a:t>
            </a:r>
          </a:p>
          <a:p>
            <a:pPr marL="342900" indent="-342900">
              <a:buFont typeface="+mj-lt"/>
              <a:buAutoNum type="arabicPeriod"/>
            </a:pPr>
            <a:endParaRPr lang="en-US" dirty="0">
              <a:solidFill>
                <a:schemeClr val="accent5">
                  <a:lumMod val="50000"/>
                </a:schemeClr>
              </a:solidFill>
            </a:endParaRPr>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3775554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0550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3: Student experience</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247650" y="1917127"/>
            <a:ext cx="11944350" cy="3385542"/>
          </a:xfrm>
          <a:prstGeom prst="rect">
            <a:avLst/>
          </a:prstGeom>
        </p:spPr>
        <p:txBody>
          <a:bodyPr wrap="square">
            <a:spAutoFit/>
          </a:bodyPr>
          <a:lstStyle/>
          <a:p>
            <a:r>
              <a:rPr lang="en-US" b="1" dirty="0" smtClean="0">
                <a:solidFill>
                  <a:schemeClr val="accent5">
                    <a:lumMod val="50000"/>
                  </a:schemeClr>
                </a:solidFill>
              </a:rPr>
              <a:t>Placement</a:t>
            </a:r>
            <a:endParaRPr lang="en-US" b="1" dirty="0">
              <a:solidFill>
                <a:schemeClr val="accent5">
                  <a:lumMod val="50000"/>
                </a:schemeClr>
              </a:solidFill>
            </a:endParaRPr>
          </a:p>
          <a:p>
            <a:endParaRPr lang="en-US" dirty="0" smtClean="0">
              <a:solidFill>
                <a:schemeClr val="accent5">
                  <a:lumMod val="50000"/>
                </a:schemeClr>
              </a:solidFill>
            </a:endParaRPr>
          </a:p>
          <a:p>
            <a:pPr marL="342900" indent="-342900">
              <a:buFont typeface="+mj-lt"/>
              <a:buAutoNum type="arabicPeriod"/>
            </a:pPr>
            <a:r>
              <a:rPr lang="en-US" dirty="0">
                <a:solidFill>
                  <a:schemeClr val="accent5">
                    <a:lumMod val="50000"/>
                  </a:schemeClr>
                </a:solidFill>
              </a:rPr>
              <a:t>How are details about the process and implications of the placement process communicated to students</a:t>
            </a:r>
            <a:r>
              <a:rPr lang="en-US" dirty="0" smtClean="0">
                <a:solidFill>
                  <a:schemeClr val="accent5">
                    <a:lumMod val="50000"/>
                  </a:schemeClr>
                </a:solidFill>
              </a:rPr>
              <a:t>?</a:t>
            </a:r>
          </a:p>
          <a:p>
            <a:pPr marL="342900" indent="-342900">
              <a:buFont typeface="+mj-lt"/>
              <a:buAutoNum type="arabicPeriod"/>
            </a:pPr>
            <a:r>
              <a:rPr lang="en-US" dirty="0">
                <a:solidFill>
                  <a:schemeClr val="accent5">
                    <a:lumMod val="50000"/>
                  </a:schemeClr>
                </a:solidFill>
              </a:rPr>
              <a:t>How does your college support student access to all mechanisms of placement for every student? If your college does not, how can the college address the systemic barriers to access</a:t>
            </a:r>
            <a:r>
              <a:rPr lang="en-US" dirty="0" smtClean="0">
                <a:solidFill>
                  <a:schemeClr val="accent5">
                    <a:lumMod val="50000"/>
                  </a:schemeClr>
                </a:solidFill>
              </a:rPr>
              <a:t>?</a:t>
            </a:r>
          </a:p>
          <a:p>
            <a:pPr marL="342900" indent="-342900">
              <a:buFont typeface="+mj-lt"/>
              <a:buAutoNum type="arabicPeriod"/>
            </a:pPr>
            <a:r>
              <a:rPr lang="en-US" dirty="0">
                <a:solidFill>
                  <a:schemeClr val="accent5">
                    <a:lumMod val="50000"/>
                  </a:schemeClr>
                </a:solidFill>
              </a:rPr>
              <a:t>How does your college collect student feedback about their experience in the placement process? How is that information shared and used to inform practice</a:t>
            </a:r>
            <a:r>
              <a:rPr lang="en-US" dirty="0" smtClean="0">
                <a:solidFill>
                  <a:schemeClr val="accent5">
                    <a:lumMod val="50000"/>
                  </a:schemeClr>
                </a:solidFill>
              </a:rPr>
              <a:t>?</a:t>
            </a:r>
          </a:p>
          <a:p>
            <a:pPr marL="342900" indent="-342900">
              <a:buFont typeface="+mj-lt"/>
              <a:buAutoNum type="arabicPeriod"/>
            </a:pPr>
            <a:r>
              <a:rPr lang="en-US" dirty="0">
                <a:solidFill>
                  <a:schemeClr val="accent5">
                    <a:lumMod val="50000"/>
                  </a:schemeClr>
                </a:solidFill>
              </a:rPr>
              <a:t>Disaggregated by race and gender, what percentage of new degree seeking students are being placed directly into the first college level, program appropriate math course or higher? </a:t>
            </a:r>
            <a:r>
              <a:rPr lang="en-US" sz="1600" i="1" dirty="0">
                <a:solidFill>
                  <a:schemeClr val="accent5">
                    <a:lumMod val="50000"/>
                  </a:schemeClr>
                </a:solidFill>
              </a:rPr>
              <a:t>(Do not use enrollment data as proxy for placement data. If you do not currently collect this data, how will you construct a practice this year to address that gap in data collection and analysis</a:t>
            </a:r>
            <a:r>
              <a:rPr lang="en-US" sz="1600" i="1" dirty="0" smtClean="0">
                <a:solidFill>
                  <a:schemeClr val="accent5">
                    <a:lumMod val="50000"/>
                  </a:schemeClr>
                </a:solidFill>
              </a:rPr>
              <a:t>?)</a:t>
            </a:r>
          </a:p>
          <a:p>
            <a:endParaRPr lang="en-US" dirty="0">
              <a:solidFill>
                <a:schemeClr val="accent5">
                  <a:lumMod val="50000"/>
                </a:schemeClr>
              </a:solidFill>
            </a:endParaRPr>
          </a:p>
          <a:p>
            <a:pPr marL="342900" indent="-342900">
              <a:buFont typeface="+mj-lt"/>
              <a:buAutoNum type="arabicPeriod"/>
            </a:pPr>
            <a:endParaRPr lang="en-US" dirty="0">
              <a:solidFill>
                <a:schemeClr val="accent5">
                  <a:lumMod val="50000"/>
                </a:schemeClr>
              </a:solidFill>
            </a:endParaRPr>
          </a:p>
        </p:txBody>
      </p:sp>
    </p:spTree>
    <p:extLst>
      <p:ext uri="{BB962C8B-B14F-4D97-AF65-F5344CB8AC3E}">
        <p14:creationId xmlns:p14="http://schemas.microsoft.com/office/powerpoint/2010/main" val="971763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05508"/>
            <a:ext cx="10515600" cy="611619"/>
          </a:xfrm>
        </p:spPr>
        <p:txBody>
          <a:bodyPr>
            <a:normAutofit/>
          </a:bodyPr>
          <a:lstStyle/>
          <a:p>
            <a:r>
              <a:rPr lang="en-US" b="1" dirty="0">
                <a:solidFill>
                  <a:schemeClr val="accent5">
                    <a:lumMod val="50000"/>
                  </a:schemeClr>
                </a:solidFill>
                <a:latin typeface="Palatino Linotype" panose="02040502050505030304" pitchFamily="18" charset="0"/>
              </a:rPr>
              <a:t>Section 3: Student experience</a:t>
            </a:r>
            <a:endParaRPr lang="en-US" dirty="0">
              <a:solidFill>
                <a:schemeClr val="accent5">
                  <a:lumMod val="50000"/>
                </a:schemeClr>
              </a:solidFill>
              <a:latin typeface="Arial Black" panose="020B0A04020102020204" pitchFamily="34" charset="0"/>
            </a:endParaRPr>
          </a:p>
        </p:txBody>
      </p:sp>
      <p:sp>
        <p:nvSpPr>
          <p:cNvPr id="4" name="Rectangle 3"/>
          <p:cNvSpPr/>
          <p:nvPr/>
        </p:nvSpPr>
        <p:spPr>
          <a:xfrm>
            <a:off x="247650" y="1917127"/>
            <a:ext cx="11944350" cy="3693319"/>
          </a:xfrm>
          <a:prstGeom prst="rect">
            <a:avLst/>
          </a:prstGeom>
        </p:spPr>
        <p:txBody>
          <a:bodyPr wrap="square">
            <a:spAutoFit/>
          </a:bodyPr>
          <a:lstStyle/>
          <a:p>
            <a:r>
              <a:rPr lang="en-US" b="1" dirty="0" smtClean="0">
                <a:solidFill>
                  <a:schemeClr val="accent5">
                    <a:lumMod val="50000"/>
                  </a:schemeClr>
                </a:solidFill>
              </a:rPr>
              <a:t>Placement</a:t>
            </a:r>
            <a:endParaRPr lang="en-US" b="1" dirty="0">
              <a:solidFill>
                <a:schemeClr val="accent5">
                  <a:lumMod val="50000"/>
                </a:schemeClr>
              </a:solidFill>
            </a:endParaRPr>
          </a:p>
          <a:p>
            <a:endParaRPr lang="en-US" dirty="0" smtClean="0">
              <a:solidFill>
                <a:schemeClr val="accent5">
                  <a:lumMod val="50000"/>
                </a:schemeClr>
              </a:solidFill>
            </a:endParaRPr>
          </a:p>
          <a:p>
            <a:pPr marL="342900" indent="-342900">
              <a:buFont typeface="+mj-lt"/>
              <a:buAutoNum type="arabicPeriod" startAt="5"/>
            </a:pPr>
            <a:r>
              <a:rPr lang="en-US" dirty="0">
                <a:solidFill>
                  <a:schemeClr val="accent5">
                    <a:lumMod val="50000"/>
                  </a:schemeClr>
                </a:solidFill>
              </a:rPr>
              <a:t>Disaggregated by race and gender, what percentage of new degree seeking students are being placed directly into the first college level, program appropriate English course or higher? (Do not use enrollment data as proxy for placement data. If you do not currently collect this data, how will you construct a practice this year to address that gap in data collection and analysis?)</a:t>
            </a:r>
          </a:p>
          <a:p>
            <a:pPr marL="342900" indent="-342900">
              <a:buFont typeface="+mj-lt"/>
              <a:buAutoNum type="arabicPeriod" startAt="5"/>
            </a:pPr>
            <a:r>
              <a:rPr lang="en-US" dirty="0" smtClean="0">
                <a:solidFill>
                  <a:schemeClr val="accent5">
                    <a:lumMod val="50000"/>
                  </a:schemeClr>
                </a:solidFill>
              </a:rPr>
              <a:t>What </a:t>
            </a:r>
            <a:r>
              <a:rPr lang="en-US" dirty="0">
                <a:solidFill>
                  <a:schemeClr val="accent5">
                    <a:lumMod val="50000"/>
                  </a:schemeClr>
                </a:solidFill>
              </a:rPr>
              <a:t>data is being used to assess the equity of your college placement process?</a:t>
            </a:r>
          </a:p>
          <a:p>
            <a:pPr marL="342900" indent="-342900">
              <a:buFont typeface="+mj-lt"/>
              <a:buAutoNum type="arabicPeriod" startAt="5"/>
            </a:pPr>
            <a:r>
              <a:rPr lang="en-US" dirty="0">
                <a:solidFill>
                  <a:schemeClr val="accent5">
                    <a:lumMod val="50000"/>
                  </a:schemeClr>
                </a:solidFill>
              </a:rPr>
              <a:t>What data is being used to assess the efficacy of your college placement results</a:t>
            </a:r>
            <a:r>
              <a:rPr lang="en-US" dirty="0" smtClean="0">
                <a:solidFill>
                  <a:schemeClr val="accent5">
                    <a:lumMod val="50000"/>
                  </a:schemeClr>
                </a:solidFill>
              </a:rPr>
              <a:t>?</a:t>
            </a:r>
          </a:p>
          <a:p>
            <a:endParaRPr lang="en-US" dirty="0" smtClean="0">
              <a:solidFill>
                <a:schemeClr val="accent5">
                  <a:lumMod val="50000"/>
                </a:schemeClr>
              </a:solidFill>
            </a:endParaRPr>
          </a:p>
          <a:p>
            <a:pPr marL="342900" indent="-342900">
              <a:buFont typeface="+mj-lt"/>
              <a:buAutoNum type="arabicPeriod" startAt="6"/>
            </a:pPr>
            <a:endParaRPr lang="en-US" dirty="0" smtClean="0">
              <a:solidFill>
                <a:schemeClr val="accent5">
                  <a:lumMod val="50000"/>
                </a:schemeClr>
              </a:solidFill>
            </a:endParaRPr>
          </a:p>
          <a:p>
            <a:pPr marL="342900" indent="-342900">
              <a:buFont typeface="+mj-lt"/>
              <a:buAutoNum type="arabicPeriod" startAt="6"/>
            </a:pPr>
            <a:endParaRPr lang="en-US" dirty="0" smtClean="0">
              <a:solidFill>
                <a:schemeClr val="accent5">
                  <a:lumMod val="50000"/>
                </a:schemeClr>
              </a:solidFill>
            </a:endParaRPr>
          </a:p>
          <a:p>
            <a:endParaRPr lang="en-US" dirty="0">
              <a:solidFill>
                <a:schemeClr val="accent5">
                  <a:lumMod val="50000"/>
                </a:schemeClr>
              </a:solidFill>
            </a:endParaRPr>
          </a:p>
          <a:p>
            <a:pPr marL="342900" indent="-342900">
              <a:buFont typeface="+mj-lt"/>
              <a:buAutoNum type="arabicPeriod"/>
            </a:pPr>
            <a:endParaRPr lang="en-US" dirty="0">
              <a:solidFill>
                <a:schemeClr val="accent5">
                  <a:lumMod val="50000"/>
                </a:schemeClr>
              </a:solidFill>
            </a:endParaRPr>
          </a:p>
        </p:txBody>
      </p:sp>
    </p:spTree>
    <p:extLst>
      <p:ext uri="{BB962C8B-B14F-4D97-AF65-F5344CB8AC3E}">
        <p14:creationId xmlns:p14="http://schemas.microsoft.com/office/powerpoint/2010/main" val="1576593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088" y="1667290"/>
            <a:ext cx="10515600" cy="3959750"/>
          </a:xfrm>
        </p:spPr>
        <p:txBody>
          <a:bodyPr>
            <a:noAutofit/>
          </a:bodyPr>
          <a:lstStyle/>
          <a:p>
            <a:pPr algn="ctr"/>
            <a:r>
              <a:rPr lang="en-US" sz="6000" b="1" dirty="0" smtClean="0">
                <a:latin typeface="Palatino Linotype" panose="02040502050505030304" pitchFamily="18" charset="0"/>
              </a:rPr>
              <a:t>Questions?</a:t>
            </a:r>
            <a:endParaRPr lang="en-US" sz="6000" b="1" dirty="0">
              <a:latin typeface="Palatino Linotype" panose="02040502050505030304" pitchFamily="18" charset="0"/>
            </a:endParaRPr>
          </a:p>
        </p:txBody>
      </p:sp>
      <p:sp>
        <p:nvSpPr>
          <p:cNvPr id="3" name="Rectangle 2"/>
          <p:cNvSpPr/>
          <p:nvPr/>
        </p:nvSpPr>
        <p:spPr>
          <a:xfrm>
            <a:off x="1847303" y="1838444"/>
            <a:ext cx="7935186" cy="769441"/>
          </a:xfrm>
          <a:prstGeom prst="rect">
            <a:avLst/>
          </a:prstGeom>
        </p:spPr>
        <p:txBody>
          <a:bodyPr wrap="none">
            <a:spAutoFit/>
          </a:bodyPr>
          <a:lstStyle/>
          <a:p>
            <a:pPr algn="ctr"/>
            <a:r>
              <a:rPr lang="en-US" sz="4400" b="1" dirty="0">
                <a:solidFill>
                  <a:schemeClr val="accent5">
                    <a:lumMod val="50000"/>
                  </a:schemeClr>
                </a:solidFill>
                <a:latin typeface="Palatino Linotype" panose="02040502050505030304" pitchFamily="18" charset="0"/>
              </a:rPr>
              <a:t>Section </a:t>
            </a:r>
            <a:r>
              <a:rPr lang="en-US" sz="4400" b="1" dirty="0" smtClean="0">
                <a:solidFill>
                  <a:schemeClr val="accent5">
                    <a:lumMod val="50000"/>
                  </a:schemeClr>
                </a:solidFill>
                <a:latin typeface="Palatino Linotype" panose="02040502050505030304" pitchFamily="18" charset="0"/>
              </a:rPr>
              <a:t>3: Student Experience </a:t>
            </a:r>
            <a:endParaRPr lang="en-US" sz="4400" dirty="0"/>
          </a:p>
        </p:txBody>
      </p:sp>
      <p:sp>
        <p:nvSpPr>
          <p:cNvPr id="4" name="TextBox 3"/>
          <p:cNvSpPr txBox="1"/>
          <p:nvPr/>
        </p:nvSpPr>
        <p:spPr>
          <a:xfrm>
            <a:off x="2891790" y="4994910"/>
            <a:ext cx="5920740" cy="523220"/>
          </a:xfrm>
          <a:prstGeom prst="rect">
            <a:avLst/>
          </a:prstGeom>
          <a:noFill/>
        </p:spPr>
        <p:txBody>
          <a:bodyPr wrap="square" rtlCol="0">
            <a:spAutoFit/>
          </a:bodyPr>
          <a:lstStyle/>
          <a:p>
            <a:pPr algn="ctr"/>
            <a:r>
              <a:rPr lang="en-US" sz="2800" b="1" dirty="0" smtClean="0">
                <a:solidFill>
                  <a:schemeClr val="accent5">
                    <a:lumMod val="50000"/>
                  </a:schemeClr>
                </a:solidFill>
                <a:latin typeface="Book Antiqua" panose="02040602050305030304" pitchFamily="18" charset="0"/>
              </a:rPr>
              <a:t>POLL – CHECK IN</a:t>
            </a:r>
            <a:endParaRPr lang="en-US" sz="2800" b="1" dirty="0">
              <a:solidFill>
                <a:schemeClr val="accent5">
                  <a:lumMod val="50000"/>
                </a:schemeClr>
              </a:solidFill>
              <a:latin typeface="Book Antiqua" panose="02040602050305030304" pitchFamily="18" charset="0"/>
            </a:endParaRPr>
          </a:p>
        </p:txBody>
      </p:sp>
    </p:spTree>
    <p:extLst>
      <p:ext uri="{BB962C8B-B14F-4D97-AF65-F5344CB8AC3E}">
        <p14:creationId xmlns:p14="http://schemas.microsoft.com/office/powerpoint/2010/main" val="4068290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58161" y="1266944"/>
            <a:ext cx="7124964" cy="769441"/>
          </a:xfrm>
          <a:prstGeom prst="rect">
            <a:avLst/>
          </a:prstGeom>
        </p:spPr>
        <p:txBody>
          <a:bodyPr wrap="none">
            <a:spAutoFit/>
          </a:bodyPr>
          <a:lstStyle/>
          <a:p>
            <a:pPr algn="ctr"/>
            <a:r>
              <a:rPr lang="en-US" sz="4400" b="1" dirty="0" smtClean="0">
                <a:solidFill>
                  <a:schemeClr val="accent5">
                    <a:lumMod val="50000"/>
                  </a:schemeClr>
                </a:solidFill>
                <a:latin typeface="Palatino Linotype" panose="02040502050505030304" pitchFamily="18" charset="0"/>
              </a:rPr>
              <a:t>Work Plan Technical Notes</a:t>
            </a:r>
            <a:endParaRPr lang="en-US" sz="4400" dirty="0"/>
          </a:p>
        </p:txBody>
      </p:sp>
      <p:sp>
        <p:nvSpPr>
          <p:cNvPr id="6" name="Rectangle 2"/>
          <p:cNvSpPr>
            <a:spLocks noGrp="1" noChangeArrowheads="1"/>
          </p:cNvSpPr>
          <p:nvPr>
            <p:ph type="title"/>
          </p:nvPr>
        </p:nvSpPr>
        <p:spPr bwMode="auto">
          <a:xfrm>
            <a:off x="320040" y="2343660"/>
            <a:ext cx="11658600" cy="3291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800" b="1" dirty="0" smtClean="0">
                <a:solidFill>
                  <a:schemeClr val="accent5">
                    <a:lumMod val="50000"/>
                  </a:schemeClr>
                </a:solidFill>
                <a:latin typeface="Palatino Linotype" panose="02040502050505030304" pitchFamily="18" charset="0"/>
              </a:rPr>
              <a:t>college work plan submission link</a:t>
            </a:r>
            <a:br>
              <a:rPr lang="en-US" sz="2800" b="1" dirty="0" smtClean="0">
                <a:solidFill>
                  <a:schemeClr val="accent5">
                    <a:lumMod val="50000"/>
                  </a:schemeClr>
                </a:solidFill>
                <a:latin typeface="Palatino Linotype" panose="02040502050505030304" pitchFamily="18" charset="0"/>
              </a:rPr>
            </a:br>
            <a:r>
              <a:rPr lang="en-US" dirty="0" smtClean="0">
                <a:solidFill>
                  <a:schemeClr val="accent5">
                    <a:lumMod val="50000"/>
                  </a:schemeClr>
                </a:solidFill>
              </a:rPr>
              <a:t/>
            </a:r>
            <a:br>
              <a:rPr lang="en-US" dirty="0" smtClean="0">
                <a:solidFill>
                  <a:schemeClr val="accent5">
                    <a:lumMod val="50000"/>
                  </a:schemeClr>
                </a:solidFill>
              </a:rPr>
            </a:br>
            <a:r>
              <a:rPr lang="en-US" sz="2800" dirty="0" smtClean="0">
                <a:solidFill>
                  <a:schemeClr val="accent5">
                    <a:lumMod val="50000"/>
                  </a:schemeClr>
                </a:solidFill>
              </a:rPr>
              <a:t>𝐏𝐥𝐞𝐚𝐬𝐞 </a:t>
            </a:r>
            <a:r>
              <a:rPr lang="en-US" sz="2800" i="1" u="sng" dirty="0" smtClean="0">
                <a:solidFill>
                  <a:schemeClr val="accent5">
                    <a:lumMod val="50000"/>
                  </a:schemeClr>
                </a:solidFill>
              </a:rPr>
              <a:t>𝐝𝐨 𝐧𝐨𝐭 𝐞𝐱𝐢𝐭 </a:t>
            </a:r>
            <a:r>
              <a:rPr lang="en-US" sz="2800" dirty="0" smtClean="0">
                <a:solidFill>
                  <a:schemeClr val="accent5">
                    <a:lumMod val="50000"/>
                  </a:schemeClr>
                </a:solidFill>
              </a:rPr>
              <a:t>𝐰𝐢𝐭𝐡𝐨𝐮𝐭 𝐬𝐮𝐛𝐦𝐢𝐭𝐭𝐢𝐧𝐠.</a:t>
            </a:r>
            <a:br>
              <a:rPr lang="en-US" sz="2800" dirty="0" smtClean="0">
                <a:solidFill>
                  <a:schemeClr val="accent5">
                    <a:lumMod val="50000"/>
                  </a:schemeClr>
                </a:solidFill>
              </a:rPr>
            </a:br>
            <a:r>
              <a:rPr lang="en-US" sz="2800" dirty="0">
                <a:solidFill>
                  <a:schemeClr val="accent5">
                    <a:lumMod val="50000"/>
                  </a:schemeClr>
                </a:solidFill>
              </a:rPr>
              <a:t/>
            </a:r>
            <a:br>
              <a:rPr lang="en-US" sz="2800" dirty="0">
                <a:solidFill>
                  <a:schemeClr val="accent5">
                    <a:lumMod val="50000"/>
                  </a:schemeClr>
                </a:solidFill>
              </a:rPr>
            </a:br>
            <a:r>
              <a:rPr lang="en-US" sz="2800" dirty="0">
                <a:solidFill>
                  <a:schemeClr val="accent5">
                    <a:lumMod val="50000"/>
                  </a:schemeClr>
                </a:solidFill>
              </a:rPr>
              <a:t>𝐘𝐨𝐮𝐫 𝐰𝐨𝐫𝐤 </a:t>
            </a:r>
            <a:r>
              <a:rPr lang="en-US" sz="2800" b="1" i="1" u="sng" dirty="0">
                <a:solidFill>
                  <a:schemeClr val="accent5">
                    <a:lumMod val="50000"/>
                  </a:schemeClr>
                </a:solidFill>
              </a:rPr>
              <a:t>𝐰𝐢𝐥𝐥 𝐧𝐨𝐭 𝐛𝐞 𝐬𝐚𝐯𝐞𝐝 </a:t>
            </a:r>
            <a:r>
              <a:rPr lang="en-US" sz="2800" dirty="0" smtClean="0">
                <a:solidFill>
                  <a:schemeClr val="accent5">
                    <a:lumMod val="50000"/>
                  </a:schemeClr>
                </a:solidFill>
              </a:rPr>
              <a:t>𝐮𝐧𝐭𝐢𝐥 </a:t>
            </a:r>
            <a:r>
              <a:rPr lang="en-US" sz="2800" dirty="0">
                <a:solidFill>
                  <a:schemeClr val="accent5">
                    <a:lumMod val="50000"/>
                  </a:schemeClr>
                </a:solidFill>
              </a:rPr>
              <a:t>𝐲𝐨𝐮 𝐡𝐢𝐭 𝐬𝐮𝐛𝐦𝐢𝐭.    </a:t>
            </a:r>
            <a:r>
              <a:rPr lang="en-US" sz="2800" dirty="0" smtClean="0">
                <a:solidFill>
                  <a:schemeClr val="accent5">
                    <a:lumMod val="50000"/>
                  </a:schemeClr>
                </a:solidFill>
              </a:rPr>
              <a:t/>
            </a:r>
            <a:br>
              <a:rPr lang="en-US" sz="2800" dirty="0" smtClean="0">
                <a:solidFill>
                  <a:schemeClr val="accent5">
                    <a:lumMod val="50000"/>
                  </a:schemeClr>
                </a:solidFill>
              </a:rPr>
            </a:br>
            <a:r>
              <a:rPr lang="en-US" sz="2800" dirty="0">
                <a:solidFill>
                  <a:schemeClr val="accent5">
                    <a:lumMod val="50000"/>
                  </a:schemeClr>
                </a:solidFill>
              </a:rPr>
              <a:t/>
            </a:r>
            <a:br>
              <a:rPr lang="en-US" sz="2800" dirty="0">
                <a:solidFill>
                  <a:schemeClr val="accent5">
                    <a:lumMod val="50000"/>
                  </a:schemeClr>
                </a:solidFill>
              </a:rPr>
            </a:br>
            <a:r>
              <a:rPr lang="en-US" sz="2800" dirty="0" smtClean="0">
                <a:solidFill>
                  <a:schemeClr val="accent5">
                    <a:lumMod val="50000"/>
                  </a:schemeClr>
                </a:solidFill>
              </a:rPr>
              <a:t>𝐘𝐨𝐮 </a:t>
            </a:r>
            <a:r>
              <a:rPr lang="en-US" sz="2800" b="1" i="1" u="sng" dirty="0">
                <a:solidFill>
                  <a:schemeClr val="accent5">
                    <a:lumMod val="50000"/>
                  </a:schemeClr>
                </a:solidFill>
              </a:rPr>
              <a:t>𝐰𝐢𝐥𝐥 𝐛𝐞 𝐚𝐛𝐥𝐞 𝐭𝐨 𝐫𝐞𝐭𝐮𝐫𝐧 </a:t>
            </a:r>
            <a:r>
              <a:rPr lang="en-US" sz="2800" dirty="0">
                <a:solidFill>
                  <a:schemeClr val="accent5">
                    <a:lumMod val="50000"/>
                  </a:schemeClr>
                </a:solidFill>
              </a:rPr>
              <a:t>𝐭𝐨 𝐲𝐨𝐮𝐫 𝐟𝐨𝐫𝐦 𝐚𝐟𝐭𝐞𝐫 𝐬𝐮𝐛𝐦𝐢𝐭𝐭𝐢𝐧𝐠 𝐭𝐨 𝐜𝐨𝐧𝐭𝐢𝐧𝐮𝐞 𝐰𝐨𝐫𝐤𝐢𝐧𝐠 𝐨𝐫 𝐭𝐨 𝐦𝐚𝐤𝐞 𝐞𝐝𝐢𝐭𝐬</a:t>
            </a:r>
            <a:endParaRPr kumimoji="0" lang="en-US" altLang="en-US" sz="1100" b="0" i="0" u="none" strike="noStrike" cap="none" normalizeH="0" baseline="0" dirty="0" smtClean="0">
              <a:ln>
                <a:noFill/>
              </a:ln>
              <a:solidFill>
                <a:schemeClr val="accent5">
                  <a:lumMod val="50000"/>
                </a:schemeClr>
              </a:solidFill>
              <a:effectLst/>
            </a:endParaRPr>
          </a:p>
        </p:txBody>
      </p:sp>
    </p:spTree>
    <p:extLst>
      <p:ext uri="{BB962C8B-B14F-4D97-AF65-F5344CB8AC3E}">
        <p14:creationId xmlns:p14="http://schemas.microsoft.com/office/powerpoint/2010/main" val="1228345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32339" y="1266944"/>
            <a:ext cx="5376601" cy="769441"/>
          </a:xfrm>
          <a:prstGeom prst="rect">
            <a:avLst/>
          </a:prstGeom>
        </p:spPr>
        <p:txBody>
          <a:bodyPr wrap="none">
            <a:spAutoFit/>
          </a:bodyPr>
          <a:lstStyle/>
          <a:p>
            <a:pPr algn="ctr"/>
            <a:r>
              <a:rPr lang="en-US" sz="4400" b="1" dirty="0" smtClean="0">
                <a:solidFill>
                  <a:schemeClr val="accent5">
                    <a:lumMod val="50000"/>
                  </a:schemeClr>
                </a:solidFill>
                <a:latin typeface="Palatino Linotype" panose="02040502050505030304" pitchFamily="18" charset="0"/>
              </a:rPr>
              <a:t>Work Plan Supports</a:t>
            </a:r>
            <a:endParaRPr lang="en-US" sz="4400" dirty="0"/>
          </a:p>
        </p:txBody>
      </p:sp>
      <p:sp>
        <p:nvSpPr>
          <p:cNvPr id="6" name="Rectangle 2"/>
          <p:cNvSpPr>
            <a:spLocks noGrp="1" noChangeArrowheads="1"/>
          </p:cNvSpPr>
          <p:nvPr>
            <p:ph type="title"/>
          </p:nvPr>
        </p:nvSpPr>
        <p:spPr bwMode="auto">
          <a:xfrm>
            <a:off x="502920" y="2831761"/>
            <a:ext cx="10972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nSpc>
                <a:spcPct val="100000"/>
              </a:lnSpc>
            </a:pPr>
            <a:r>
              <a:rPr lang="en-US" altLang="en-US" sz="2400" b="1" i="1" cap="none" dirty="0">
                <a:solidFill>
                  <a:srgbClr val="FF0000"/>
                </a:solidFill>
                <a:latin typeface="Calibri" panose="020F0502020204030204" pitchFamily="34" charset="0"/>
                <a:ea typeface="Calibri" panose="020F0502020204030204" pitchFamily="34" charset="0"/>
                <a:cs typeface="Calibri" panose="020F0502020204030204" pitchFamily="34" charset="0"/>
              </a:rPr>
              <a:t>NEW -</a:t>
            </a:r>
            <a:r>
              <a:rPr lang="en-US" altLang="en-US" sz="2400" i="1" cap="none" dirty="0">
                <a:latin typeface="Calibri" panose="020F0502020204030204" pitchFamily="34" charset="0"/>
                <a:ea typeface="Calibri" panose="020F0502020204030204" pitchFamily="34" charset="0"/>
                <a:cs typeface="Calibri" panose="020F0502020204030204" pitchFamily="34" charset="0"/>
              </a:rPr>
              <a:t> Office hours – </a:t>
            </a:r>
            <a:r>
              <a:rPr lang="en-US" altLang="en-US" sz="2400" i="1" cap="none" dirty="0" smtClean="0">
                <a:latin typeface="Calibri" panose="020F0502020204030204" pitchFamily="34" charset="0"/>
                <a:ea typeface="Calibri" panose="020F0502020204030204" pitchFamily="34" charset="0"/>
                <a:cs typeface="Calibri" panose="020F0502020204030204" pitchFamily="34" charset="0"/>
              </a:rPr>
              <a:t>	</a:t>
            </a:r>
            <a:r>
              <a:rPr lang="en-US" altLang="en-US" sz="2400" b="1" cap="none" dirty="0" smtClean="0">
                <a:latin typeface="Calibri" panose="020F0502020204030204" pitchFamily="34" charset="0"/>
                <a:ea typeface="Calibri" panose="020F0502020204030204" pitchFamily="34" charset="0"/>
                <a:cs typeface="Calibri" panose="020F0502020204030204" pitchFamily="34" charset="0"/>
              </a:rPr>
              <a:t>Beginning </a:t>
            </a:r>
            <a:r>
              <a:rPr lang="en-US" altLang="en-US" sz="2400" b="1" cap="none" dirty="0">
                <a:latin typeface="Calibri" panose="020F0502020204030204" pitchFamily="34" charset="0"/>
                <a:ea typeface="Calibri" panose="020F0502020204030204" pitchFamily="34" charset="0"/>
                <a:cs typeface="Calibri" panose="020F0502020204030204" pitchFamily="34" charset="0"/>
              </a:rPr>
              <a:t>March 29, 2021</a:t>
            </a:r>
            <a:r>
              <a:rPr lang="en-US" altLang="en-US" sz="2400" cap="none" dirty="0">
                <a:latin typeface="Calibri" panose="020F0502020204030204" pitchFamily="34" charset="0"/>
                <a:ea typeface="Calibri" panose="020F0502020204030204" pitchFamily="34" charset="0"/>
                <a:cs typeface="Calibri" panose="020F0502020204030204" pitchFamily="34" charset="0"/>
              </a:rPr>
              <a:t>, Every </a:t>
            </a:r>
            <a:r>
              <a:rPr lang="en-US" altLang="en-US" sz="2400" b="1" i="1" cap="none" dirty="0">
                <a:latin typeface="Calibri" panose="020F0502020204030204" pitchFamily="34" charset="0"/>
                <a:ea typeface="Calibri" panose="020F0502020204030204" pitchFamily="34" charset="0"/>
                <a:cs typeface="Calibri" panose="020F0502020204030204" pitchFamily="34" charset="0"/>
              </a:rPr>
              <a:t>Monday from 3:00 – </a:t>
            </a:r>
            <a:r>
              <a:rPr lang="en-US" altLang="en-US" sz="2400" b="1" i="1" cap="none" dirty="0" smtClean="0">
                <a:latin typeface="Calibri" panose="020F0502020204030204" pitchFamily="34" charset="0"/>
                <a:ea typeface="Calibri" panose="020F0502020204030204" pitchFamily="34" charset="0"/>
                <a:cs typeface="Calibri" panose="020F0502020204030204" pitchFamily="34" charset="0"/>
              </a:rPr>
              <a:t>5:00</a:t>
            </a:r>
            <a:r>
              <a:rPr lang="en-US" altLang="en-US" sz="2400" cap="none" dirty="0">
                <a:latin typeface="Calibri" panose="020F0502020204030204" pitchFamily="34" charset="0"/>
                <a:ea typeface="Calibri" panose="020F0502020204030204" pitchFamily="34" charset="0"/>
                <a:cs typeface="Calibri" panose="020F0502020204030204" pitchFamily="34" charset="0"/>
              </a:rPr>
              <a:t/>
            </a:r>
            <a:br>
              <a:rPr lang="en-US" altLang="en-US" sz="2400" cap="none" dirty="0">
                <a:latin typeface="Calibri" panose="020F0502020204030204" pitchFamily="34" charset="0"/>
                <a:ea typeface="Calibri" panose="020F0502020204030204" pitchFamily="34" charset="0"/>
                <a:cs typeface="Calibri" panose="020F0502020204030204" pitchFamily="34" charset="0"/>
              </a:rPr>
            </a:br>
            <a:r>
              <a:rPr lang="en-US" altLang="en-US" sz="2400" cap="none" dirty="0" smtClean="0">
                <a:latin typeface="Calibri" panose="020F0502020204030204" pitchFamily="34" charset="0"/>
                <a:ea typeface="Calibri" panose="020F0502020204030204" pitchFamily="34" charset="0"/>
                <a:cs typeface="Calibri" panose="020F0502020204030204" pitchFamily="34" charset="0"/>
              </a:rPr>
              <a:t>			Open </a:t>
            </a:r>
            <a:r>
              <a:rPr lang="en-US" altLang="en-US" sz="2400" cap="none" dirty="0">
                <a:latin typeface="Calibri" panose="020F0502020204030204" pitchFamily="34" charset="0"/>
                <a:ea typeface="Calibri" panose="020F0502020204030204" pitchFamily="34" charset="0"/>
                <a:cs typeface="Calibri" panose="020F0502020204030204" pitchFamily="34" charset="0"/>
              </a:rPr>
              <a:t>office hours </a:t>
            </a:r>
            <a:r>
              <a:rPr lang="en-US" altLang="en-US" sz="2400" cap="none" dirty="0">
                <a:latin typeface="Calibri" panose="020F0502020204030204" pitchFamily="34" charset="0"/>
                <a:ea typeface="Calibri" panose="020F0502020204030204" pitchFamily="34" charset="0"/>
                <a:cs typeface="Calibri" panose="020F0502020204030204" pitchFamily="34" charset="0"/>
                <a:hlinkClick r:id="rId3"/>
              </a:rPr>
              <a:t>https://us02web.zoom.us/j/84557277304</a:t>
            </a:r>
            <a:r>
              <a:rPr lang="en-US" altLang="en-US" sz="2400" cap="none" dirty="0">
                <a:latin typeface="Symbol" panose="05050102010706020507" pitchFamily="18" charset="2"/>
                <a:ea typeface="Calibri" panose="020F0502020204030204" pitchFamily="34" charset="0"/>
                <a:cs typeface="Times New Roman" panose="02020603050405020304" pitchFamily="18" charset="0"/>
              </a:rPr>
              <a:t/>
            </a:r>
            <a:br>
              <a:rPr lang="en-US" altLang="en-US" sz="2400" cap="none" dirty="0">
                <a:latin typeface="Symbol" panose="05050102010706020507" pitchFamily="18" charset="2"/>
                <a:ea typeface="Calibri" panose="020F0502020204030204" pitchFamily="34" charset="0"/>
                <a:cs typeface="Times New Roman" panose="02020603050405020304" pitchFamily="18" charset="0"/>
              </a:rPr>
            </a:br>
            <a:r>
              <a:rPr lang="en-US" altLang="en-US" sz="2400" cap="none" dirty="0" smtClean="0">
                <a:latin typeface="Symbol" panose="05050102010706020507" pitchFamily="18" charset="2"/>
                <a:ea typeface="Calibri" panose="020F0502020204030204" pitchFamily="34" charset="0"/>
                <a:cs typeface="Times New Roman" panose="02020603050405020304" pitchFamily="18" charset="0"/>
              </a:rPr>
              <a:t/>
            </a:r>
            <a:br>
              <a:rPr lang="en-US" altLang="en-US" sz="2400" cap="none" dirty="0" smtClean="0">
                <a:latin typeface="Symbol" panose="05050102010706020507" pitchFamily="18" charset="2"/>
                <a:ea typeface="Calibri" panose="020F0502020204030204" pitchFamily="34" charset="0"/>
                <a:cs typeface="Times New Roman" panose="02020603050405020304" pitchFamily="18" charset="0"/>
              </a:rPr>
            </a:br>
            <a:r>
              <a:rPr kumimoji="0" lang="en-US" altLang="en-US" sz="2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Coaches</a:t>
            </a:r>
            <a:r>
              <a:rPr kumimoji="0" lang="en-US"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Your Guided Pathways coaches are an excellent resource as you draft your plan!</a:t>
            </a:r>
            <a:endParaRPr kumimoji="0" lang="en-US" altLang="en-US" sz="14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n-US" altLang="en-US" sz="2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r>
            <a:br>
              <a:rPr kumimoji="0" lang="en-US" altLang="en-US" sz="2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2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Data </a:t>
            </a:r>
            <a:r>
              <a:rPr kumimoji="0" lang="en-US"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kumimoji="0" lang="en-US" altLang="en-US" sz="2400" b="0" i="0" u="none" strike="noStrike" cap="none" normalizeH="0" baseline="0" dirty="0" smtClean="0">
                <a:ln>
                  <a:noFill/>
                </a:ln>
                <a:solidFill>
                  <a:srgbClr val="2E74B5"/>
                </a:solidFill>
                <a:effectLst/>
                <a:latin typeface="Calibri" panose="020F0502020204030204" pitchFamily="34" charset="0"/>
                <a:ea typeface="Calibri" panose="020F0502020204030204" pitchFamily="34" charset="0"/>
                <a:cs typeface="Calibri" panose="020F0502020204030204" pitchFamily="34" charset="0"/>
                <a:hlinkClick r:id="rId4"/>
              </a:rPr>
              <a:t>SBCTC dashboards</a:t>
            </a:r>
            <a:r>
              <a:rPr kumimoji="0" lang="en-US"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are excellent resources to supplement your college research &amp; planning offices and local data to identify priorities and measure progress.</a:t>
            </a: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37770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9630" y="2534347"/>
            <a:ext cx="11449879" cy="3847207"/>
          </a:xfrm>
          <a:prstGeom prst="rect">
            <a:avLst/>
          </a:prstGeom>
        </p:spPr>
        <p:txBody>
          <a:bodyPr wrap="square">
            <a:spAutoFit/>
          </a:bodyPr>
          <a:lstStyle/>
          <a:p>
            <a:pPr lvl="0"/>
            <a:r>
              <a:rPr lang="en-US" sz="2400" b="1" dirty="0" smtClean="0">
                <a:solidFill>
                  <a:schemeClr val="accent5">
                    <a:lumMod val="50000"/>
                  </a:schemeClr>
                </a:solidFill>
              </a:rPr>
              <a:t>Work plan Review Teams</a:t>
            </a:r>
            <a:r>
              <a:rPr lang="en-US" sz="2400" dirty="0" smtClean="0">
                <a:solidFill>
                  <a:schemeClr val="accent5">
                    <a:lumMod val="50000"/>
                  </a:schemeClr>
                </a:solidFill>
              </a:rPr>
              <a:t> </a:t>
            </a:r>
          </a:p>
          <a:p>
            <a:pPr marL="914400" lvl="1" indent="-457200">
              <a:buFont typeface="Arial" panose="020B0604020202020204" pitchFamily="34" charset="0"/>
              <a:buChar char="•"/>
            </a:pPr>
            <a:r>
              <a:rPr lang="en-US" sz="2400" i="1" dirty="0" smtClean="0">
                <a:solidFill>
                  <a:schemeClr val="accent5">
                    <a:lumMod val="50000"/>
                  </a:schemeClr>
                </a:solidFill>
              </a:rPr>
              <a:t>Team composition - College representatives, SBCTC staff, Coaches, Evaluators </a:t>
            </a:r>
          </a:p>
          <a:p>
            <a:pPr marL="914400" lvl="1" indent="-457200">
              <a:buFont typeface="Arial" panose="020B0604020202020204" pitchFamily="34" charset="0"/>
              <a:buChar char="•"/>
            </a:pPr>
            <a:r>
              <a:rPr lang="en-US" sz="2400" i="1" dirty="0" smtClean="0">
                <a:solidFill>
                  <a:schemeClr val="accent5">
                    <a:lumMod val="50000"/>
                  </a:schemeClr>
                </a:solidFill>
              </a:rPr>
              <a:t>Multiple</a:t>
            </a:r>
            <a:r>
              <a:rPr lang="en-US" sz="2400" i="1" dirty="0" smtClean="0">
                <a:solidFill>
                  <a:schemeClr val="accent5">
                    <a:lumMod val="50000"/>
                  </a:schemeClr>
                </a:solidFill>
              </a:rPr>
              <a:t> </a:t>
            </a:r>
            <a:r>
              <a:rPr lang="en-US" sz="2400" i="1" dirty="0">
                <a:solidFill>
                  <a:schemeClr val="accent5">
                    <a:lumMod val="50000"/>
                  </a:schemeClr>
                </a:solidFill>
              </a:rPr>
              <a:t>readers for every </a:t>
            </a:r>
            <a:r>
              <a:rPr lang="en-US" sz="2400" i="1" dirty="0" smtClean="0">
                <a:solidFill>
                  <a:schemeClr val="accent5">
                    <a:lumMod val="50000"/>
                  </a:schemeClr>
                </a:solidFill>
              </a:rPr>
              <a:t>plan</a:t>
            </a:r>
            <a:endParaRPr lang="en-US" sz="2400" i="1" dirty="0">
              <a:solidFill>
                <a:schemeClr val="accent5">
                  <a:lumMod val="50000"/>
                </a:schemeClr>
              </a:solidFill>
            </a:endParaRPr>
          </a:p>
          <a:p>
            <a:pPr marL="914400" lvl="1" indent="-457200">
              <a:buFont typeface="Arial" panose="020B0604020202020204" pitchFamily="34" charset="0"/>
              <a:buChar char="•"/>
            </a:pPr>
            <a:endParaRPr lang="en-US" sz="2400" i="1" dirty="0">
              <a:solidFill>
                <a:schemeClr val="accent5">
                  <a:lumMod val="50000"/>
                </a:schemeClr>
              </a:solidFill>
            </a:endParaRPr>
          </a:p>
          <a:p>
            <a:pPr marR="0" lvl="0">
              <a:spcBef>
                <a:spcPts val="0"/>
              </a:spcBef>
              <a:spcAft>
                <a:spcPts val="0"/>
              </a:spcAft>
            </a:pPr>
            <a:r>
              <a:rPr lang="en-US" sz="2400" b="1" dirty="0" smtClean="0">
                <a:solidFill>
                  <a:schemeClr val="accent5">
                    <a:lumMod val="50000"/>
                  </a:schemeClr>
                </a:solidFill>
                <a:ea typeface="Calibri" panose="020F0502020204030204" pitchFamily="34" charset="0"/>
                <a:cs typeface="Times New Roman" panose="02020603050405020304" pitchFamily="18" charset="0"/>
              </a:rPr>
              <a:t>Timeline</a:t>
            </a:r>
          </a:p>
          <a:p>
            <a:pPr lvl="1"/>
            <a:r>
              <a:rPr lang="en-US" sz="2400" b="1" dirty="0" smtClean="0">
                <a:solidFill>
                  <a:schemeClr val="accent5">
                    <a:lumMod val="50000"/>
                  </a:schemeClr>
                </a:solidFill>
                <a:ea typeface="Calibri" panose="020F0502020204030204" pitchFamily="34" charset="0"/>
                <a:cs typeface="Times New Roman" panose="02020603050405020304" pitchFamily="18" charset="0"/>
              </a:rPr>
              <a:t>DUE 			</a:t>
            </a:r>
            <a:r>
              <a:rPr lang="en-US" sz="2400" i="1" dirty="0" smtClean="0">
                <a:solidFill>
                  <a:schemeClr val="accent5">
                    <a:lumMod val="50000"/>
                  </a:schemeClr>
                </a:solidFill>
                <a:ea typeface="Calibri" panose="020F0502020204030204" pitchFamily="34" charset="0"/>
                <a:cs typeface="Times New Roman" panose="02020603050405020304" pitchFamily="18" charset="0"/>
              </a:rPr>
              <a:t>May 17, 2021</a:t>
            </a:r>
            <a:endParaRPr lang="en-US" sz="2400" i="1" dirty="0" smtClean="0">
              <a:solidFill>
                <a:schemeClr val="accent5">
                  <a:lumMod val="50000"/>
                </a:schemeClr>
              </a:solidFill>
              <a:ea typeface="Calibri" panose="020F0502020204030204" pitchFamily="34" charset="0"/>
              <a:cs typeface="Times New Roman" panose="02020603050405020304" pitchFamily="18" charset="0"/>
            </a:endParaRPr>
          </a:p>
          <a:p>
            <a:pPr lvl="1"/>
            <a:r>
              <a:rPr lang="en-US" sz="2400" b="1" dirty="0" smtClean="0">
                <a:solidFill>
                  <a:schemeClr val="accent5">
                    <a:lumMod val="50000"/>
                  </a:schemeClr>
                </a:solidFill>
                <a:ea typeface="Calibri" panose="020F0502020204030204" pitchFamily="34" charset="0"/>
                <a:cs typeface="Times New Roman" panose="02020603050405020304" pitchFamily="18" charset="0"/>
              </a:rPr>
              <a:t>REVIEW			</a:t>
            </a:r>
            <a:r>
              <a:rPr lang="en-US" sz="2400" i="1" dirty="0" smtClean="0">
                <a:solidFill>
                  <a:schemeClr val="accent5">
                    <a:lumMod val="50000"/>
                  </a:schemeClr>
                </a:solidFill>
                <a:ea typeface="Calibri" panose="020F0502020204030204" pitchFamily="34" charset="0"/>
                <a:cs typeface="Times New Roman" panose="02020603050405020304" pitchFamily="18" charset="0"/>
              </a:rPr>
              <a:t>May 18-26, </a:t>
            </a:r>
            <a:r>
              <a:rPr lang="en-US" sz="2400" i="1" dirty="0" smtClean="0">
                <a:solidFill>
                  <a:schemeClr val="accent5">
                    <a:lumMod val="50000"/>
                  </a:schemeClr>
                </a:solidFill>
                <a:ea typeface="Calibri" panose="020F0502020204030204" pitchFamily="34" charset="0"/>
                <a:cs typeface="Times New Roman" panose="02020603050405020304" pitchFamily="18" charset="0"/>
              </a:rPr>
              <a:t>2020</a:t>
            </a:r>
          </a:p>
          <a:p>
            <a:pPr lvl="1"/>
            <a:r>
              <a:rPr lang="en-US" sz="2400" b="1" dirty="0" smtClean="0">
                <a:solidFill>
                  <a:schemeClr val="accent5">
                    <a:lumMod val="50000"/>
                  </a:schemeClr>
                </a:solidFill>
                <a:ea typeface="Calibri" panose="020F0502020204030204" pitchFamily="34" charset="0"/>
                <a:cs typeface="Times New Roman" panose="02020603050405020304" pitchFamily="18" charset="0"/>
              </a:rPr>
              <a:t>FEEDBACK &amp; APPROVAL</a:t>
            </a:r>
            <a:r>
              <a:rPr lang="en-US" sz="2400" b="1" dirty="0" smtClean="0">
                <a:solidFill>
                  <a:schemeClr val="accent5">
                    <a:lumMod val="50000"/>
                  </a:schemeClr>
                </a:solidFill>
                <a:ea typeface="Calibri" panose="020F0502020204030204" pitchFamily="34" charset="0"/>
                <a:cs typeface="Times New Roman" panose="02020603050405020304" pitchFamily="18" charset="0"/>
              </a:rPr>
              <a:t>	</a:t>
            </a:r>
            <a:r>
              <a:rPr lang="en-US" sz="2400" i="1" dirty="0" smtClean="0">
                <a:solidFill>
                  <a:schemeClr val="accent5">
                    <a:lumMod val="50000"/>
                  </a:schemeClr>
                </a:solidFill>
                <a:ea typeface="Calibri" panose="020F0502020204030204" pitchFamily="34" charset="0"/>
                <a:cs typeface="Times New Roman" panose="02020603050405020304" pitchFamily="18" charset="0"/>
              </a:rPr>
              <a:t>June 1,  </a:t>
            </a:r>
            <a:r>
              <a:rPr lang="en-US" sz="2400" i="1" dirty="0" smtClean="0">
                <a:solidFill>
                  <a:schemeClr val="accent5">
                    <a:lumMod val="50000"/>
                  </a:schemeClr>
                </a:solidFill>
                <a:ea typeface="Calibri" panose="020F0502020204030204" pitchFamily="34" charset="0"/>
                <a:cs typeface="Times New Roman" panose="02020603050405020304" pitchFamily="18" charset="0"/>
              </a:rPr>
              <a:t>2020</a:t>
            </a:r>
          </a:p>
          <a:p>
            <a:pPr lvl="1"/>
            <a:endParaRPr lang="en-US" sz="2400" i="1" dirty="0">
              <a:ea typeface="Calibri" panose="020F0502020204030204" pitchFamily="34" charset="0"/>
              <a:cs typeface="Times New Roman" panose="02020603050405020304" pitchFamily="18" charset="0"/>
            </a:endParaRPr>
          </a:p>
          <a:p>
            <a:pPr lvl="1"/>
            <a:endParaRPr lang="en-US" sz="2800" i="1" dirty="0"/>
          </a:p>
        </p:txBody>
      </p:sp>
      <p:sp>
        <p:nvSpPr>
          <p:cNvPr id="4" name="Rectangle 3"/>
          <p:cNvSpPr/>
          <p:nvPr/>
        </p:nvSpPr>
        <p:spPr>
          <a:xfrm>
            <a:off x="2512407" y="1266944"/>
            <a:ext cx="7016473" cy="769441"/>
          </a:xfrm>
          <a:prstGeom prst="rect">
            <a:avLst/>
          </a:prstGeom>
        </p:spPr>
        <p:txBody>
          <a:bodyPr wrap="none">
            <a:spAutoFit/>
          </a:bodyPr>
          <a:lstStyle/>
          <a:p>
            <a:pPr algn="ctr"/>
            <a:r>
              <a:rPr lang="en-US" sz="4400" b="1" dirty="0" smtClean="0">
                <a:solidFill>
                  <a:schemeClr val="accent5">
                    <a:lumMod val="50000"/>
                  </a:schemeClr>
                </a:solidFill>
                <a:latin typeface="Palatino Linotype" panose="02040502050505030304" pitchFamily="18" charset="0"/>
              </a:rPr>
              <a:t>Work Plan Review Process</a:t>
            </a:r>
            <a:endParaRPr lang="en-US" sz="4400" dirty="0"/>
          </a:p>
        </p:txBody>
      </p:sp>
    </p:spTree>
    <p:extLst>
      <p:ext uri="{BB962C8B-B14F-4D97-AF65-F5344CB8AC3E}">
        <p14:creationId xmlns:p14="http://schemas.microsoft.com/office/powerpoint/2010/main" val="1707278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650020"/>
            <a:ext cx="10515600" cy="3959750"/>
          </a:xfrm>
        </p:spPr>
        <p:txBody>
          <a:bodyPr>
            <a:noAutofit/>
          </a:bodyPr>
          <a:lstStyle/>
          <a:p>
            <a:pPr algn="ctr"/>
            <a:r>
              <a:rPr lang="en-US" sz="6000" b="1" dirty="0" smtClean="0">
                <a:latin typeface="Palatino Linotype" panose="02040502050505030304" pitchFamily="18" charset="0"/>
              </a:rPr>
              <a:t>Questions?</a:t>
            </a:r>
            <a:endParaRPr lang="en-US" sz="6000" b="1" dirty="0">
              <a:latin typeface="Palatino Linotype" panose="02040502050505030304" pitchFamily="18" charset="0"/>
            </a:endParaRPr>
          </a:p>
        </p:txBody>
      </p:sp>
      <p:sp>
        <p:nvSpPr>
          <p:cNvPr id="4" name="TextBox 3"/>
          <p:cNvSpPr txBox="1"/>
          <p:nvPr/>
        </p:nvSpPr>
        <p:spPr>
          <a:xfrm>
            <a:off x="2971800" y="3917272"/>
            <a:ext cx="5920740" cy="1384995"/>
          </a:xfrm>
          <a:prstGeom prst="rect">
            <a:avLst/>
          </a:prstGeom>
          <a:noFill/>
        </p:spPr>
        <p:txBody>
          <a:bodyPr wrap="square" rtlCol="0">
            <a:spAutoFit/>
          </a:bodyPr>
          <a:lstStyle/>
          <a:p>
            <a:pPr algn="ctr"/>
            <a:r>
              <a:rPr lang="en-US" sz="2800" b="1" dirty="0"/>
              <a:t>Kristi </a:t>
            </a:r>
            <a:r>
              <a:rPr lang="en-US" sz="2800" b="1" dirty="0" err="1"/>
              <a:t>wellington-baker</a:t>
            </a:r>
            <a:r>
              <a:rPr lang="en-US" sz="2800" b="1" dirty="0"/>
              <a:t/>
            </a:r>
            <a:br>
              <a:rPr lang="en-US" sz="2800" b="1" dirty="0"/>
            </a:br>
            <a:r>
              <a:rPr lang="en-US" sz="2800" b="1" dirty="0">
                <a:hlinkClick r:id="rId3"/>
              </a:rPr>
              <a:t>kwellingtonbaker@sbctc.edu</a:t>
            </a:r>
            <a:r>
              <a:rPr lang="en-US" sz="2800" b="1" dirty="0"/>
              <a:t> </a:t>
            </a:r>
            <a:br>
              <a:rPr lang="en-US" sz="2800" b="1" dirty="0"/>
            </a:br>
            <a:r>
              <a:rPr lang="en-US" sz="2800" b="1" dirty="0"/>
              <a:t>509.301.8466 (c)</a:t>
            </a:r>
            <a:endParaRPr lang="en-US" sz="2800" b="1" dirty="0">
              <a:solidFill>
                <a:schemeClr val="accent5">
                  <a:lumMod val="50000"/>
                </a:schemeClr>
              </a:solidFill>
              <a:latin typeface="Book Antiqua" panose="02040602050305030304" pitchFamily="18" charset="0"/>
            </a:endParaRPr>
          </a:p>
        </p:txBody>
      </p:sp>
    </p:spTree>
    <p:extLst>
      <p:ext uri="{BB962C8B-B14F-4D97-AF65-F5344CB8AC3E}">
        <p14:creationId xmlns:p14="http://schemas.microsoft.com/office/powerpoint/2010/main" val="401827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76" y="1437629"/>
            <a:ext cx="9106651" cy="777884"/>
          </a:xfrm>
        </p:spPr>
        <p:txBody>
          <a:bodyPr>
            <a:normAutofit/>
          </a:bodyPr>
          <a:lstStyle/>
          <a:p>
            <a:r>
              <a:rPr lang="en-US" sz="3600" b="1" dirty="0" smtClean="0">
                <a:latin typeface="+mn-lt"/>
              </a:rPr>
              <a:t>LAND ACKNOWLEDGEMENT</a:t>
            </a:r>
            <a:endParaRPr lang="en-US" sz="4000" b="1" dirty="0">
              <a:latin typeface="+mn-lt"/>
            </a:endParaRPr>
          </a:p>
        </p:txBody>
      </p:sp>
      <p:sp>
        <p:nvSpPr>
          <p:cNvPr id="7" name="TextBox 6"/>
          <p:cNvSpPr txBox="1"/>
          <p:nvPr/>
        </p:nvSpPr>
        <p:spPr>
          <a:xfrm>
            <a:off x="914399" y="2215513"/>
            <a:ext cx="10684934" cy="3986989"/>
          </a:xfrm>
          <a:prstGeom prst="rect">
            <a:avLst/>
          </a:prstGeom>
          <a:noFill/>
          <a:effectLst>
            <a:innerShdw blurRad="63500" dist="50800" dir="18900000">
              <a:prstClr val="black">
                <a:alpha val="50000"/>
              </a:prstClr>
            </a:innerShdw>
          </a:effectLst>
        </p:spPr>
        <p:txBody>
          <a:bodyPr wrap="square" rtlCol="0">
            <a:spAutoFit/>
          </a:bodyPr>
          <a:lstStyle/>
          <a:p>
            <a:pPr algn="ctr"/>
            <a:r>
              <a:rPr lang="en-US" sz="2531" b="1" i="1" dirty="0"/>
              <a:t>As a step toward honoring the truth and achieving healing and reconciliation, we </a:t>
            </a:r>
            <a:r>
              <a:rPr lang="en-US" sz="2531" b="1" i="1" dirty="0" smtClean="0"/>
              <a:t>are opening today by </a:t>
            </a:r>
            <a:r>
              <a:rPr lang="en-US" sz="2531" b="1" i="1" dirty="0"/>
              <a:t>acknowledging the traditional Native lands on which we </a:t>
            </a:r>
            <a:r>
              <a:rPr lang="en-US" sz="2531" b="1" i="1" dirty="0" smtClean="0"/>
              <a:t>individually and collectively work. While we are distributed across many first people’s nations, we remain dedicated to opening our time together by honoring those that came before us.</a:t>
            </a:r>
          </a:p>
          <a:p>
            <a:pPr algn="ctr"/>
            <a:endParaRPr lang="en-US" sz="2531" b="1" i="1" dirty="0" smtClean="0"/>
          </a:p>
          <a:p>
            <a:pPr algn="ctr"/>
            <a:r>
              <a:rPr lang="en-US" sz="2531" b="1" i="1" dirty="0" smtClean="0"/>
              <a:t>We know that such </a:t>
            </a:r>
            <a:r>
              <a:rPr lang="en-US" sz="2531" b="1" i="1" dirty="0"/>
              <a:t>statements </a:t>
            </a:r>
            <a:r>
              <a:rPr lang="en-US" sz="2531" b="1" i="1" dirty="0" smtClean="0"/>
              <a:t>only become </a:t>
            </a:r>
            <a:r>
              <a:rPr lang="en-US" sz="2531" b="1" i="1" dirty="0"/>
              <a:t>truly meaningful when coupled with authentic relationships and sustained commitment, </a:t>
            </a:r>
            <a:r>
              <a:rPr lang="en-US" sz="2531" b="1" i="1" dirty="0" smtClean="0"/>
              <a:t>and as such, we commit to continued efforts to build our collective understanding and action to foster authentic native community connections. </a:t>
            </a:r>
            <a:endParaRPr lang="en-US" sz="1266" dirty="0"/>
          </a:p>
        </p:txBody>
      </p:sp>
    </p:spTree>
    <p:extLst>
      <p:ext uri="{BB962C8B-B14F-4D97-AF65-F5344CB8AC3E}">
        <p14:creationId xmlns:p14="http://schemas.microsoft.com/office/powerpoint/2010/main" val="294618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958" y="1354902"/>
            <a:ext cx="6829988" cy="583413"/>
          </a:xfrm>
        </p:spPr>
        <p:txBody>
          <a:bodyPr>
            <a:normAutofit/>
          </a:bodyPr>
          <a:lstStyle/>
          <a:p>
            <a:r>
              <a:rPr lang="en-US" sz="2700" b="1" dirty="0">
                <a:latin typeface="+mn-lt"/>
              </a:rPr>
              <a:t>LAND ACKNOWLEDGEMENT</a:t>
            </a:r>
            <a:endParaRPr lang="en-US" sz="3000" b="1" dirty="0">
              <a:latin typeface="+mn-lt"/>
            </a:endParaRPr>
          </a:p>
        </p:txBody>
      </p:sp>
      <p:pic>
        <p:nvPicPr>
          <p:cNvPr id="3" name="Picture 2"/>
          <p:cNvPicPr>
            <a:picLocks noChangeAspect="1"/>
          </p:cNvPicPr>
          <p:nvPr/>
        </p:nvPicPr>
        <p:blipFill>
          <a:blip r:embed="rId3">
            <a:duotone>
              <a:schemeClr val="accent6">
                <a:shade val="45000"/>
                <a:satMod val="135000"/>
              </a:schemeClr>
              <a:prstClr val="white"/>
            </a:duotone>
          </a:blip>
          <a:stretch>
            <a:fillRect/>
          </a:stretch>
        </p:blipFill>
        <p:spPr>
          <a:xfrm>
            <a:off x="1988458" y="1938314"/>
            <a:ext cx="7953829" cy="4919686"/>
          </a:xfrm>
          <a:prstGeom prst="rect">
            <a:avLst/>
          </a:prstGeom>
        </p:spPr>
      </p:pic>
    </p:spTree>
    <p:extLst>
      <p:ext uri="{BB962C8B-B14F-4D97-AF65-F5344CB8AC3E}">
        <p14:creationId xmlns:p14="http://schemas.microsoft.com/office/powerpoint/2010/main" val="36086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03492"/>
            <a:ext cx="6829988" cy="583413"/>
          </a:xfrm>
        </p:spPr>
        <p:txBody>
          <a:bodyPr>
            <a:normAutofit/>
          </a:bodyPr>
          <a:lstStyle/>
          <a:p>
            <a:r>
              <a:rPr lang="en-US" sz="2700" b="1" dirty="0" smtClean="0">
                <a:latin typeface="+mn-lt"/>
              </a:rPr>
              <a:t>LABOR </a:t>
            </a:r>
            <a:r>
              <a:rPr lang="en-US" sz="2700" b="1" dirty="0">
                <a:latin typeface="+mn-lt"/>
              </a:rPr>
              <a:t>ACKNOWLEDGEMENT</a:t>
            </a:r>
            <a:endParaRPr lang="en-US" sz="3000" b="1" dirty="0">
              <a:latin typeface="+mn-lt"/>
            </a:endParaRPr>
          </a:p>
        </p:txBody>
      </p:sp>
      <p:sp>
        <p:nvSpPr>
          <p:cNvPr id="4" name="Rectangle 3"/>
          <p:cNvSpPr/>
          <p:nvPr/>
        </p:nvSpPr>
        <p:spPr>
          <a:xfrm>
            <a:off x="822960" y="2506831"/>
            <a:ext cx="10767060" cy="3416320"/>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We </a:t>
            </a:r>
            <a:r>
              <a:rPr lang="en-US" dirty="0" smtClean="0">
                <a:latin typeface="Calibri" panose="020F0502020204030204" pitchFamily="34" charset="0"/>
                <a:ea typeface="Calibri" panose="020F0502020204030204" pitchFamily="34" charset="0"/>
              </a:rPr>
              <a:t>acknowledge </a:t>
            </a:r>
            <a:r>
              <a:rPr lang="en-US" dirty="0">
                <a:latin typeface="Calibri" panose="020F0502020204030204" pitchFamily="34" charset="0"/>
                <a:ea typeface="Calibri" panose="020F0502020204030204" pitchFamily="34" charset="0"/>
              </a:rPr>
              <a:t>that our nation (and our institutions) have benefited </a:t>
            </a:r>
            <a:r>
              <a:rPr lang="en-US" dirty="0" smtClean="0">
                <a:latin typeface="Calibri" panose="020F0502020204030204" pitchFamily="34" charset="0"/>
                <a:ea typeface="Calibri" panose="020F0502020204030204" pitchFamily="34" charset="0"/>
              </a:rPr>
              <a:t>from </a:t>
            </a:r>
            <a:r>
              <a:rPr lang="en-US" dirty="0">
                <a:latin typeface="Calibri" panose="020F0502020204030204" pitchFamily="34" charset="0"/>
                <a:ea typeface="Calibri" panose="020F0502020204030204" pitchFamily="34" charset="0"/>
              </a:rPr>
              <a:t>the free enslaved labor of Black people. We recognize the </a:t>
            </a:r>
            <a:r>
              <a:rPr lang="en-US" dirty="0" smtClean="0">
                <a:latin typeface="Calibri" panose="020F0502020204030204" pitchFamily="34" charset="0"/>
                <a:ea typeface="Calibri" panose="020F0502020204030204" pitchFamily="34" charset="0"/>
              </a:rPr>
              <a:t>interconnected </a:t>
            </a:r>
            <a:r>
              <a:rPr lang="en-US" dirty="0">
                <a:latin typeface="Calibri" panose="020F0502020204030204" pitchFamily="34" charset="0"/>
                <a:ea typeface="Calibri" panose="020F0502020204030204" pitchFamily="34" charset="0"/>
              </a:rPr>
              <a:t>histories of Indigenous peoples who were forcibly removed from their land and the </a:t>
            </a:r>
            <a:r>
              <a:rPr lang="en-US" dirty="0" smtClean="0">
                <a:latin typeface="Calibri" panose="020F0502020204030204" pitchFamily="34" charset="0"/>
                <a:ea typeface="Calibri" panose="020F0502020204030204" pitchFamily="34" charset="0"/>
              </a:rPr>
              <a:t>history </a:t>
            </a:r>
            <a:r>
              <a:rPr lang="en-US" dirty="0">
                <a:latin typeface="Calibri" panose="020F0502020204030204" pitchFamily="34" charset="0"/>
                <a:ea typeface="Calibri" panose="020F0502020204030204" pitchFamily="34" charset="0"/>
              </a:rPr>
              <a:t>of </a:t>
            </a:r>
            <a:r>
              <a:rPr lang="en-US" dirty="0" smtClean="0">
                <a:latin typeface="Calibri" panose="020F0502020204030204" pitchFamily="34" charset="0"/>
                <a:ea typeface="Calibri" panose="020F0502020204030204" pitchFamily="34" charset="0"/>
              </a:rPr>
              <a:t>those who </a:t>
            </a:r>
            <a:r>
              <a:rPr lang="en-US" dirty="0">
                <a:latin typeface="Calibri" panose="020F0502020204030204" pitchFamily="34" charset="0"/>
                <a:ea typeface="Calibri" panose="020F0502020204030204" pitchFamily="34" charset="0"/>
              </a:rPr>
              <a:t>were forcibly brought to it. We </a:t>
            </a:r>
            <a:r>
              <a:rPr lang="en-US" dirty="0" smtClean="0">
                <a:latin typeface="Calibri" panose="020F0502020204030204" pitchFamily="34" charset="0"/>
                <a:ea typeface="Calibri" panose="020F0502020204030204" pitchFamily="34" charset="0"/>
              </a:rPr>
              <a:t>acknowledge </a:t>
            </a:r>
            <a:r>
              <a:rPr lang="en-US" dirty="0">
                <a:latin typeface="Calibri" panose="020F0502020204030204" pitchFamily="34" charset="0"/>
                <a:ea typeface="Calibri" panose="020F0502020204030204" pitchFamily="34" charset="0"/>
              </a:rPr>
              <a:t>the enduring impacts of the African </a:t>
            </a:r>
            <a:r>
              <a:rPr lang="en-US" dirty="0" smtClean="0">
                <a:latin typeface="Calibri" panose="020F0502020204030204" pitchFamily="34" charset="0"/>
                <a:ea typeface="Calibri" panose="020F0502020204030204" pitchFamily="34" charset="0"/>
              </a:rPr>
              <a:t>diaspora, honor the </a:t>
            </a:r>
            <a:r>
              <a:rPr lang="en-US" dirty="0">
                <a:latin typeface="Calibri" panose="020F0502020204030204" pitchFamily="34" charset="0"/>
                <a:ea typeface="Calibri" panose="020F0502020204030204" pitchFamily="34" charset="0"/>
              </a:rPr>
              <a:t>contributions, talents, and dreams of our Black </a:t>
            </a:r>
            <a:r>
              <a:rPr lang="en-US" dirty="0" smtClean="0">
                <a:latin typeface="Calibri" panose="020F0502020204030204" pitchFamily="34" charset="0"/>
                <a:ea typeface="Calibri" panose="020F0502020204030204" pitchFamily="34" charset="0"/>
              </a:rPr>
              <a:t>communities.</a:t>
            </a:r>
          </a:p>
          <a:p>
            <a:r>
              <a:rPr lang="en-US" dirty="0">
                <a:latin typeface="Calibri" panose="020F0502020204030204" pitchFamily="34" charset="0"/>
                <a:ea typeface="Calibri" panose="020F0502020204030204" pitchFamily="34" charset="0"/>
              </a:rPr>
              <a:t> </a:t>
            </a:r>
          </a:p>
          <a:p>
            <a:r>
              <a:rPr lang="en-US" dirty="0">
                <a:latin typeface="Calibri" panose="020F0502020204030204" pitchFamily="34" charset="0"/>
                <a:ea typeface="Calibri" panose="020F0502020204030204" pitchFamily="34" charset="0"/>
              </a:rPr>
              <a:t>We </a:t>
            </a:r>
            <a:r>
              <a:rPr lang="en-US" dirty="0" smtClean="0">
                <a:latin typeface="Calibri" panose="020F0502020204030204" pitchFamily="34" charset="0"/>
                <a:ea typeface="Calibri" panose="020F0502020204030204" pitchFamily="34" charset="0"/>
              </a:rPr>
              <a:t>acknowledge </a:t>
            </a:r>
            <a:r>
              <a:rPr lang="en-US" dirty="0">
                <a:latin typeface="Calibri" panose="020F0502020204030204" pitchFamily="34" charset="0"/>
                <a:ea typeface="Calibri" panose="020F0502020204030204" pitchFamily="34" charset="0"/>
              </a:rPr>
              <a:t>the immigrant labor that has contributed to the </a:t>
            </a:r>
            <a:r>
              <a:rPr lang="en-US" dirty="0" smtClean="0">
                <a:latin typeface="Calibri" panose="020F0502020204030204" pitchFamily="34" charset="0"/>
                <a:ea typeface="Calibri" panose="020F0502020204030204" pitchFamily="34" charset="0"/>
              </a:rPr>
              <a:t>this </a:t>
            </a:r>
            <a:r>
              <a:rPr lang="en-US" dirty="0">
                <a:latin typeface="Calibri" panose="020F0502020204030204" pitchFamily="34" charset="0"/>
                <a:ea typeface="Calibri" panose="020F0502020204030204" pitchFamily="34" charset="0"/>
              </a:rPr>
              <a:t>country </a:t>
            </a:r>
            <a:r>
              <a:rPr lang="en-US" dirty="0" smtClean="0">
                <a:latin typeface="Calibri" panose="020F0502020204030204" pitchFamily="34" charset="0"/>
                <a:ea typeface="Calibri" panose="020F0502020204030204" pitchFamily="34" charset="0"/>
              </a:rPr>
              <a:t>as a critical labor </a:t>
            </a:r>
            <a:r>
              <a:rPr lang="en-US" dirty="0">
                <a:latin typeface="Calibri" panose="020F0502020204030204" pitchFamily="34" charset="0"/>
                <a:ea typeface="Calibri" panose="020F0502020204030204" pitchFamily="34" charset="0"/>
              </a:rPr>
              <a:t>force, including voluntary, involuntary, trafficked, forced, and undocumented peoples. We recognize and honor their important </a:t>
            </a:r>
            <a:r>
              <a:rPr lang="en-US" dirty="0" smtClean="0">
                <a:latin typeface="Calibri" panose="020F0502020204030204" pitchFamily="34" charset="0"/>
                <a:ea typeface="Calibri" panose="020F0502020204030204" pitchFamily="34" charset="0"/>
              </a:rPr>
              <a:t>contributions.</a:t>
            </a: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 </a:t>
            </a:r>
            <a:r>
              <a:rPr lang="en-US" dirty="0" smtClean="0">
                <a:latin typeface="Calibri" panose="020F0502020204030204" pitchFamily="34" charset="0"/>
                <a:ea typeface="Calibri" panose="020F0502020204030204" pitchFamily="34" charset="0"/>
              </a:rPr>
              <a:t>In these acknowledgements, we commit </a:t>
            </a:r>
            <a:r>
              <a:rPr lang="en-US" dirty="0">
                <a:latin typeface="Calibri" panose="020F0502020204030204" pitchFamily="34" charset="0"/>
                <a:ea typeface="Calibri" panose="020F0502020204030204" pitchFamily="34" charset="0"/>
              </a:rPr>
              <a:t>to </a:t>
            </a:r>
            <a:r>
              <a:rPr lang="en-US" dirty="0" smtClean="0">
                <a:latin typeface="Calibri" panose="020F0502020204030204" pitchFamily="34" charset="0"/>
                <a:ea typeface="Calibri" panose="020F0502020204030204" pitchFamily="34" charset="0"/>
              </a:rPr>
              <a:t>the essential work of moving beyond awareness to action through meaningful changes at </a:t>
            </a:r>
            <a:r>
              <a:rPr lang="en-US" dirty="0">
                <a:latin typeface="Calibri" panose="020F0502020204030204" pitchFamily="34" charset="0"/>
                <a:ea typeface="Calibri" panose="020F0502020204030204" pitchFamily="34" charset="0"/>
              </a:rPr>
              <a:t>our institutions and in our communities. </a:t>
            </a:r>
          </a:p>
          <a:p>
            <a:endParaRPr lang="en-US"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27020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1388599"/>
            <a:ext cx="10515600" cy="611619"/>
          </a:xfrm>
        </p:spPr>
        <p:txBody>
          <a:bodyPr/>
          <a:lstStyle/>
          <a:p>
            <a:pPr algn="ctr"/>
            <a:r>
              <a:rPr lang="en-US" b="1" dirty="0" smtClean="0">
                <a:latin typeface="Palatino Linotype" panose="02040502050505030304" pitchFamily="18" charset="0"/>
              </a:rPr>
              <a:t>GUIDED PATHWAYS MISSION</a:t>
            </a:r>
            <a:endParaRPr lang="en-US" dirty="0">
              <a:latin typeface="Palatino Linotype" panose="02040502050505030304" pitchFamily="18" charset="0"/>
            </a:endParaRPr>
          </a:p>
        </p:txBody>
      </p:sp>
      <p:sp>
        <p:nvSpPr>
          <p:cNvPr id="6" name="Rectangle 5"/>
          <p:cNvSpPr/>
          <p:nvPr/>
        </p:nvSpPr>
        <p:spPr>
          <a:xfrm>
            <a:off x="544286" y="2339308"/>
            <a:ext cx="10853531" cy="3693319"/>
          </a:xfrm>
          <a:prstGeom prst="rect">
            <a:avLst/>
          </a:prstGeom>
        </p:spPr>
        <p:txBody>
          <a:bodyPr wrap="square">
            <a:spAutoFit/>
          </a:bodyPr>
          <a:lstStyle/>
          <a:p>
            <a:pPr algn="ctr"/>
            <a:r>
              <a:rPr lang="en-US" sz="3600" b="1" dirty="0">
                <a:solidFill>
                  <a:schemeClr val="accent5">
                    <a:lumMod val="50000"/>
                  </a:schemeClr>
                </a:solidFill>
              </a:rPr>
              <a:t>C</a:t>
            </a:r>
            <a:r>
              <a:rPr lang="en-US" sz="3600" b="1" dirty="0" smtClean="0">
                <a:solidFill>
                  <a:schemeClr val="accent5">
                    <a:lumMod val="50000"/>
                  </a:schemeClr>
                </a:solidFill>
              </a:rPr>
              <a:t>reate </a:t>
            </a:r>
            <a:r>
              <a:rPr lang="en-US" sz="3600" b="1" dirty="0">
                <a:solidFill>
                  <a:schemeClr val="accent5">
                    <a:lumMod val="50000"/>
                  </a:schemeClr>
                </a:solidFill>
              </a:rPr>
              <a:t>an equitable system that </a:t>
            </a:r>
            <a:endParaRPr lang="en-US" sz="3600" b="1" dirty="0" smtClean="0">
              <a:solidFill>
                <a:schemeClr val="accent5">
                  <a:lumMod val="50000"/>
                </a:schemeClr>
              </a:solidFill>
            </a:endParaRPr>
          </a:p>
          <a:p>
            <a:pPr algn="ctr"/>
            <a:r>
              <a:rPr lang="en-US" sz="3600" b="1" dirty="0" smtClean="0">
                <a:solidFill>
                  <a:schemeClr val="accent5">
                    <a:lumMod val="50000"/>
                  </a:schemeClr>
                </a:solidFill>
              </a:rPr>
              <a:t>prepares </a:t>
            </a:r>
            <a:r>
              <a:rPr lang="en-US" sz="3600" b="1" dirty="0">
                <a:solidFill>
                  <a:schemeClr val="accent5">
                    <a:lumMod val="50000"/>
                  </a:schemeClr>
                </a:solidFill>
              </a:rPr>
              <a:t>all learners </a:t>
            </a:r>
            <a:endParaRPr lang="en-US" sz="3600" b="1" dirty="0" smtClean="0">
              <a:solidFill>
                <a:schemeClr val="accent5">
                  <a:lumMod val="50000"/>
                </a:schemeClr>
              </a:solidFill>
            </a:endParaRPr>
          </a:p>
          <a:p>
            <a:pPr algn="ctr"/>
            <a:r>
              <a:rPr lang="en-US" sz="3600" b="1" dirty="0" smtClean="0">
                <a:solidFill>
                  <a:schemeClr val="accent5">
                    <a:lumMod val="50000"/>
                  </a:schemeClr>
                </a:solidFill>
              </a:rPr>
              <a:t>To engage </a:t>
            </a:r>
            <a:r>
              <a:rPr lang="en-US" sz="3600" b="1" dirty="0">
                <a:solidFill>
                  <a:schemeClr val="accent5">
                    <a:lumMod val="50000"/>
                  </a:schemeClr>
                </a:solidFill>
              </a:rPr>
              <a:t>in a diverse society and workforce, </a:t>
            </a:r>
            <a:endParaRPr lang="en-US" sz="3600" b="1" dirty="0" smtClean="0">
              <a:solidFill>
                <a:schemeClr val="accent5">
                  <a:lumMod val="50000"/>
                </a:schemeClr>
              </a:solidFill>
            </a:endParaRPr>
          </a:p>
          <a:p>
            <a:pPr algn="ctr"/>
            <a:r>
              <a:rPr lang="en-US" sz="3600" b="1" dirty="0" smtClean="0">
                <a:solidFill>
                  <a:schemeClr val="accent5">
                    <a:lumMod val="50000"/>
                  </a:schemeClr>
                </a:solidFill>
              </a:rPr>
              <a:t>Achieve </a:t>
            </a:r>
            <a:r>
              <a:rPr lang="en-US" sz="3600" b="1" dirty="0">
                <a:solidFill>
                  <a:schemeClr val="accent5">
                    <a:lumMod val="50000"/>
                  </a:schemeClr>
                </a:solidFill>
              </a:rPr>
              <a:t>economic mobility </a:t>
            </a:r>
            <a:endParaRPr lang="en-US" sz="3600" b="1" dirty="0" smtClean="0">
              <a:solidFill>
                <a:schemeClr val="accent5">
                  <a:lumMod val="50000"/>
                </a:schemeClr>
              </a:solidFill>
            </a:endParaRPr>
          </a:p>
          <a:p>
            <a:pPr algn="ctr"/>
            <a:r>
              <a:rPr lang="en-US" sz="3600" b="1" dirty="0" smtClean="0">
                <a:solidFill>
                  <a:schemeClr val="accent5">
                    <a:lumMod val="50000"/>
                  </a:schemeClr>
                </a:solidFill>
              </a:rPr>
              <a:t>through </a:t>
            </a:r>
            <a:r>
              <a:rPr lang="en-US" sz="3600" b="1" dirty="0">
                <a:solidFill>
                  <a:schemeClr val="accent5">
                    <a:lumMod val="50000"/>
                  </a:schemeClr>
                </a:solidFill>
              </a:rPr>
              <a:t>educational attainment and </a:t>
            </a:r>
            <a:endParaRPr lang="en-US" sz="3600" b="1" dirty="0" smtClean="0">
              <a:solidFill>
                <a:schemeClr val="accent5">
                  <a:lumMod val="50000"/>
                </a:schemeClr>
              </a:solidFill>
            </a:endParaRPr>
          </a:p>
          <a:p>
            <a:pPr algn="ctr"/>
            <a:r>
              <a:rPr lang="en-US" sz="3600" b="1" dirty="0" smtClean="0">
                <a:solidFill>
                  <a:schemeClr val="accent5">
                    <a:lumMod val="50000"/>
                  </a:schemeClr>
                </a:solidFill>
              </a:rPr>
              <a:t>contribute </a:t>
            </a:r>
            <a:r>
              <a:rPr lang="en-US" sz="3600" b="1" dirty="0">
                <a:solidFill>
                  <a:schemeClr val="accent5">
                    <a:lumMod val="50000"/>
                  </a:schemeClr>
                </a:solidFill>
              </a:rPr>
              <a:t>to a socially just society.</a:t>
            </a:r>
            <a:endParaRPr lang="en-US" b="1" dirty="0" smtClean="0">
              <a:solidFill>
                <a:schemeClr val="accent5">
                  <a:lumMod val="50000"/>
                </a:schemeClr>
              </a:solidFill>
              <a:ea typeface="Calibri" panose="020F0502020204030204" pitchFamily="34" charset="0"/>
              <a:cs typeface="Times New Roman" panose="02020603050405020304" pitchFamily="18" charset="0"/>
            </a:endParaRPr>
          </a:p>
          <a:p>
            <a:endParaRPr lang="en-US"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3895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6" y="1388599"/>
            <a:ext cx="10515600" cy="611619"/>
          </a:xfrm>
        </p:spPr>
        <p:txBody>
          <a:bodyPr/>
          <a:lstStyle/>
          <a:p>
            <a:r>
              <a:rPr lang="en-US" b="1" dirty="0" smtClean="0">
                <a:latin typeface="Palatino Linotype" panose="02040502050505030304" pitchFamily="18" charset="0"/>
              </a:rPr>
              <a:t>GUIDED PATHWAYS WORK </a:t>
            </a:r>
            <a:r>
              <a:rPr lang="en-US" b="1" dirty="0" smtClean="0">
                <a:latin typeface="Palatino Linotype" panose="02040502050505030304" pitchFamily="18" charset="0"/>
              </a:rPr>
              <a:t>PLAN PURPOSE</a:t>
            </a:r>
            <a:endParaRPr lang="en-US" dirty="0">
              <a:latin typeface="Palatino Linotype" panose="02040502050505030304" pitchFamily="18" charset="0"/>
            </a:endParaRPr>
          </a:p>
        </p:txBody>
      </p:sp>
      <p:sp>
        <p:nvSpPr>
          <p:cNvPr id="6" name="Rectangle 5"/>
          <p:cNvSpPr/>
          <p:nvPr/>
        </p:nvSpPr>
        <p:spPr>
          <a:xfrm>
            <a:off x="544286" y="2339308"/>
            <a:ext cx="10853531" cy="5232202"/>
          </a:xfrm>
          <a:prstGeom prst="rect">
            <a:avLst/>
          </a:prstGeom>
        </p:spPr>
        <p:txBody>
          <a:bodyPr wrap="square">
            <a:spAutoFit/>
          </a:bodyPr>
          <a:lstStyle/>
          <a:p>
            <a:pPr algn="ctr"/>
            <a:r>
              <a:rPr lang="en-US" sz="3600" dirty="0" smtClean="0"/>
              <a:t>The Guided Pathways Implementation work plan is </a:t>
            </a:r>
            <a:endParaRPr lang="en-US" sz="3600" dirty="0" smtClean="0"/>
          </a:p>
          <a:p>
            <a:pPr algn="ctr"/>
            <a:r>
              <a:rPr lang="en-US" sz="3600" dirty="0" smtClean="0"/>
              <a:t>designed </a:t>
            </a:r>
            <a:r>
              <a:rPr lang="en-US" sz="3600" dirty="0"/>
              <a:t>to support </a:t>
            </a:r>
            <a:r>
              <a:rPr lang="en-US" sz="3600" dirty="0" smtClean="0"/>
              <a:t>colleges’ development </a:t>
            </a:r>
            <a:r>
              <a:rPr lang="en-US" sz="3600" dirty="0" smtClean="0"/>
              <a:t>of </a:t>
            </a:r>
            <a:endParaRPr lang="en-US" sz="3600" dirty="0" smtClean="0"/>
          </a:p>
          <a:p>
            <a:pPr algn="ctr"/>
            <a:r>
              <a:rPr lang="en-US" sz="3600" dirty="0" smtClean="0"/>
              <a:t>a tightly connected </a:t>
            </a:r>
            <a:r>
              <a:rPr lang="en-US" sz="3600" dirty="0" smtClean="0"/>
              <a:t>set of </a:t>
            </a:r>
          </a:p>
          <a:p>
            <a:pPr algn="ctr"/>
            <a:r>
              <a:rPr lang="en-US" sz="3600" dirty="0" smtClean="0"/>
              <a:t>evidence-based,</a:t>
            </a:r>
          </a:p>
          <a:p>
            <a:pPr algn="ctr"/>
            <a:r>
              <a:rPr lang="en-US" sz="3600" dirty="0" smtClean="0"/>
              <a:t> actionable priorities designed to</a:t>
            </a:r>
          </a:p>
          <a:p>
            <a:pPr algn="ctr"/>
            <a:r>
              <a:rPr lang="en-US" sz="3600" dirty="0" smtClean="0"/>
              <a:t> improve student outcomes</a:t>
            </a:r>
          </a:p>
          <a:p>
            <a:pPr algn="ctr"/>
            <a:r>
              <a:rPr lang="en-US" sz="3600" dirty="0" smtClean="0"/>
              <a:t>and eliminate equity gaps.</a:t>
            </a:r>
          </a:p>
          <a:p>
            <a:pPr algn="ctr"/>
            <a:endParaRPr lang="en-US" sz="2800" dirty="0" smtClean="0">
              <a:ea typeface="Calibri" panose="020F0502020204030204" pitchFamily="34" charset="0"/>
              <a:cs typeface="Times New Roman" panose="02020603050405020304" pitchFamily="18" charset="0"/>
            </a:endParaRPr>
          </a:p>
          <a:p>
            <a:pPr marL="914400" lvl="1" indent="-457200">
              <a:buFont typeface="Arial" panose="020B0604020202020204" pitchFamily="34" charset="0"/>
              <a:buChar char="•"/>
            </a:pPr>
            <a:endParaRPr lang="en-US" dirty="0" smtClean="0">
              <a:ea typeface="Calibri" panose="020F0502020204030204" pitchFamily="34" charset="0"/>
              <a:cs typeface="Times New Roman" panose="02020603050405020304" pitchFamily="18" charset="0"/>
            </a:endParaRPr>
          </a:p>
          <a:p>
            <a:endParaRPr lang="en-US" dirty="0" smtClean="0">
              <a:ea typeface="Calibri" panose="020F0502020204030204" pitchFamily="34" charset="0"/>
              <a:cs typeface="Times New Roman" panose="02020603050405020304" pitchFamily="18" charset="0"/>
            </a:endParaRPr>
          </a:p>
          <a:p>
            <a:endParaRPr lang="en-US"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10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title="Integrated planning model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018" y="1805908"/>
            <a:ext cx="5735920" cy="41490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7938" y="6035040"/>
            <a:ext cx="4572000" cy="369332"/>
          </a:xfrm>
          <a:prstGeom prst="rect">
            <a:avLst/>
          </a:prstGeom>
          <a:noFill/>
        </p:spPr>
        <p:txBody>
          <a:bodyPr wrap="square" rtlCol="0">
            <a:spAutoFit/>
          </a:bodyPr>
          <a:lstStyle/>
          <a:p>
            <a:r>
              <a:rPr lang="en-US" dirty="0" smtClean="0"/>
              <a:t>Image from Continuous Learner</a:t>
            </a:r>
            <a:endParaRPr lang="en-US" dirty="0"/>
          </a:p>
        </p:txBody>
      </p:sp>
      <p:sp>
        <p:nvSpPr>
          <p:cNvPr id="6" name="TextBox 5"/>
          <p:cNvSpPr txBox="1"/>
          <p:nvPr/>
        </p:nvSpPr>
        <p:spPr>
          <a:xfrm>
            <a:off x="7338060" y="2312730"/>
            <a:ext cx="4206240" cy="3539430"/>
          </a:xfrm>
          <a:prstGeom prst="rect">
            <a:avLst/>
          </a:prstGeom>
          <a:noFill/>
        </p:spPr>
        <p:txBody>
          <a:bodyPr wrap="square" rtlCol="0">
            <a:spAutoFit/>
          </a:bodyPr>
          <a:lstStyle/>
          <a:p>
            <a:pPr algn="ctr"/>
            <a:r>
              <a:rPr lang="en-US" sz="2800" b="1" dirty="0" smtClean="0">
                <a:solidFill>
                  <a:schemeClr val="accent5">
                    <a:lumMod val="50000"/>
                  </a:schemeClr>
                </a:solidFill>
                <a:latin typeface="Book Antiqua" panose="02040602050305030304" pitchFamily="18" charset="0"/>
              </a:rPr>
              <a:t>Integrated Planning is the linking of </a:t>
            </a:r>
          </a:p>
          <a:p>
            <a:pPr algn="ctr"/>
            <a:r>
              <a:rPr lang="en-US" sz="2800" b="1" dirty="0" smtClean="0">
                <a:solidFill>
                  <a:schemeClr val="accent5">
                    <a:lumMod val="50000"/>
                  </a:schemeClr>
                </a:solidFill>
                <a:latin typeface="Book Antiqua" panose="02040602050305030304" pitchFamily="18" charset="0"/>
              </a:rPr>
              <a:t>vision, priorities, people and the physical institution in a flexible system of evaluation, decision-making, and action. </a:t>
            </a:r>
            <a:endParaRPr lang="en-US" sz="2800" b="1" dirty="0">
              <a:solidFill>
                <a:schemeClr val="accent5">
                  <a:lumMod val="50000"/>
                </a:schemeClr>
              </a:solidFill>
              <a:latin typeface="Book Antiqua" panose="02040602050305030304" pitchFamily="18" charset="0"/>
            </a:endParaRPr>
          </a:p>
        </p:txBody>
      </p:sp>
      <p:sp>
        <p:nvSpPr>
          <p:cNvPr id="10" name="Title 1"/>
          <p:cNvSpPr>
            <a:spLocks noGrp="1"/>
          </p:cNvSpPr>
          <p:nvPr>
            <p:ph type="title"/>
          </p:nvPr>
        </p:nvSpPr>
        <p:spPr>
          <a:xfrm>
            <a:off x="544286" y="1194289"/>
            <a:ext cx="10515600" cy="611619"/>
          </a:xfrm>
        </p:spPr>
        <p:txBody>
          <a:bodyPr/>
          <a:lstStyle/>
          <a:p>
            <a:r>
              <a:rPr lang="en-US" b="1" dirty="0" smtClean="0">
                <a:latin typeface="Palatino Linotype" panose="02040502050505030304" pitchFamily="18" charset="0"/>
              </a:rPr>
              <a:t>GUIDED PATHWAYS WORK PLAN DESIGN</a:t>
            </a:r>
            <a:endParaRPr lang="en-US" dirty="0">
              <a:latin typeface="Palatino Linotype" panose="02040502050505030304" pitchFamily="18" charset="0"/>
            </a:endParaRPr>
          </a:p>
        </p:txBody>
      </p:sp>
    </p:spTree>
    <p:extLst>
      <p:ext uri="{BB962C8B-B14F-4D97-AF65-F5344CB8AC3E}">
        <p14:creationId xmlns:p14="http://schemas.microsoft.com/office/powerpoint/2010/main" val="2204919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4286" y="1805908"/>
            <a:ext cx="11266714" cy="4524315"/>
          </a:xfrm>
          <a:prstGeom prst="rect">
            <a:avLst/>
          </a:prstGeom>
        </p:spPr>
        <p:txBody>
          <a:bodyPr wrap="square">
            <a:spAutoFit/>
          </a:bodyPr>
          <a:lstStyle/>
          <a:p>
            <a:pPr lvl="1"/>
            <a:r>
              <a:rPr lang="en-US" sz="2400" b="1" dirty="0" smtClean="0">
                <a:ea typeface="Calibri" panose="020F0502020204030204" pitchFamily="34" charset="0"/>
                <a:cs typeface="Times New Roman" panose="02020603050405020304" pitchFamily="18" charset="0"/>
              </a:rPr>
              <a:t>College </a:t>
            </a:r>
          </a:p>
          <a:p>
            <a:pPr marL="1371600" lvl="2" indent="-457200">
              <a:buFont typeface="Arial" panose="020B0604020202020204" pitchFamily="34" charset="0"/>
              <a:buChar char="•"/>
            </a:pPr>
            <a:r>
              <a:rPr lang="en-US" sz="2400" b="1" dirty="0" smtClean="0">
                <a:ea typeface="Calibri" panose="020F0502020204030204" pitchFamily="34" charset="0"/>
                <a:cs typeface="Times New Roman" panose="02020603050405020304" pitchFamily="18" charset="0"/>
              </a:rPr>
              <a:t>Assess</a:t>
            </a:r>
            <a:r>
              <a:rPr lang="en-US" sz="2400" dirty="0" smtClean="0">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how far along you are in implementing </a:t>
            </a:r>
            <a:r>
              <a:rPr lang="en-US" sz="2400" dirty="0" smtClean="0">
                <a:ea typeface="Calibri" panose="020F0502020204030204" pitchFamily="34" charset="0"/>
                <a:cs typeface="Times New Roman" panose="02020603050405020304" pitchFamily="18" charset="0"/>
              </a:rPr>
              <a:t>Guided </a:t>
            </a:r>
            <a:r>
              <a:rPr lang="en-US" sz="2400" dirty="0">
                <a:ea typeface="Calibri" panose="020F0502020204030204" pitchFamily="34" charset="0"/>
                <a:cs typeface="Times New Roman" panose="02020603050405020304" pitchFamily="18" charset="0"/>
              </a:rPr>
              <a:t>Pathways practices </a:t>
            </a:r>
            <a:endParaRPr lang="en-US" sz="2400" dirty="0" smtClean="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2400" b="1" dirty="0" smtClean="0">
                <a:ea typeface="Calibri" panose="020F0502020204030204" pitchFamily="34" charset="0"/>
                <a:cs typeface="Times New Roman" panose="02020603050405020304" pitchFamily="18" charset="0"/>
              </a:rPr>
              <a:t>Plan</a:t>
            </a:r>
            <a:r>
              <a:rPr lang="en-US" sz="2400" dirty="0" smtClean="0">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for scaled implementation and iteration in areas where additional work is needed </a:t>
            </a:r>
          </a:p>
          <a:p>
            <a:pPr marL="1371600" lvl="2" indent="-457200">
              <a:buFont typeface="Arial" panose="020B0604020202020204" pitchFamily="34" charset="0"/>
              <a:buChar char="•"/>
            </a:pPr>
            <a:r>
              <a:rPr lang="en-US" sz="2400" b="1" dirty="0" smtClean="0">
                <a:ea typeface="Calibri" panose="020F0502020204030204" pitchFamily="34" charset="0"/>
                <a:cs typeface="Times New Roman" panose="02020603050405020304" pitchFamily="18" charset="0"/>
              </a:rPr>
              <a:t>Monitor</a:t>
            </a:r>
            <a:r>
              <a:rPr lang="en-US" sz="2400" dirty="0" smtClean="0">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your </a:t>
            </a:r>
            <a:r>
              <a:rPr lang="en-US" sz="2400" dirty="0" smtClean="0">
                <a:ea typeface="Calibri" panose="020F0502020204030204" pitchFamily="34" charset="0"/>
                <a:cs typeface="Times New Roman" panose="02020603050405020304" pitchFamily="18" charset="0"/>
              </a:rPr>
              <a:t>progress in implementation and impact on equitable student outcomes</a:t>
            </a:r>
            <a:endParaRPr lang="en-US" sz="2400" dirty="0">
              <a:ea typeface="Calibri" panose="020F0502020204030204" pitchFamily="34" charset="0"/>
              <a:cs typeface="Times New Roman" panose="02020603050405020304" pitchFamily="18" charset="0"/>
            </a:endParaRPr>
          </a:p>
          <a:p>
            <a:pPr lvl="1"/>
            <a:endParaRPr lang="en-US" sz="2400" b="1" dirty="0" smtClean="0">
              <a:ea typeface="Calibri" panose="020F0502020204030204" pitchFamily="34" charset="0"/>
              <a:cs typeface="Times New Roman" panose="02020603050405020304" pitchFamily="18" charset="0"/>
            </a:endParaRPr>
          </a:p>
          <a:p>
            <a:pPr lvl="1"/>
            <a:r>
              <a:rPr lang="en-US" sz="2400" b="1" dirty="0" smtClean="0">
                <a:ea typeface="Calibri" panose="020F0502020204030204" pitchFamily="34" charset="0"/>
                <a:cs typeface="Times New Roman" panose="02020603050405020304" pitchFamily="18" charset="0"/>
              </a:rPr>
              <a:t>System </a:t>
            </a:r>
            <a:r>
              <a:rPr lang="en-US" sz="2400" b="1" dirty="0">
                <a:ea typeface="Calibri" panose="020F0502020204030204" pitchFamily="34" charset="0"/>
                <a:cs typeface="Times New Roman" panose="02020603050405020304" pitchFamily="18" charset="0"/>
              </a:rPr>
              <a:t>Strategic Support</a:t>
            </a:r>
          </a:p>
          <a:p>
            <a:pPr marL="1371600" lvl="2" indent="-457200">
              <a:buFont typeface="Arial" panose="020B0604020202020204" pitchFamily="34" charset="0"/>
              <a:buChar char="•"/>
            </a:pPr>
            <a:r>
              <a:rPr lang="en-US" sz="2400" b="1" dirty="0" smtClean="0">
                <a:ea typeface="Calibri" panose="020F0502020204030204" pitchFamily="34" charset="0"/>
                <a:cs typeface="Times New Roman" panose="02020603050405020304" pitchFamily="18" charset="0"/>
              </a:rPr>
              <a:t>Inform </a:t>
            </a:r>
            <a:r>
              <a:rPr lang="en-US" sz="2400" dirty="0">
                <a:ea typeface="Calibri" panose="020F0502020204030204" pitchFamily="34" charset="0"/>
                <a:cs typeface="Times New Roman" panose="02020603050405020304" pitchFamily="18" charset="0"/>
              </a:rPr>
              <a:t>the learning agenda for future statewide professional development events, coaching, and additional technical assistance </a:t>
            </a:r>
          </a:p>
          <a:p>
            <a:pPr marL="1371600" lvl="2" indent="-457200">
              <a:buFont typeface="Arial" panose="020B0604020202020204" pitchFamily="34" charset="0"/>
              <a:buChar char="•"/>
            </a:pPr>
            <a:r>
              <a:rPr lang="en-US" sz="2400" b="1" dirty="0" smtClean="0">
                <a:ea typeface="Calibri" panose="020F0502020204030204" pitchFamily="34" charset="0"/>
                <a:cs typeface="Times New Roman" panose="02020603050405020304" pitchFamily="18" charset="0"/>
              </a:rPr>
              <a:t>Support</a:t>
            </a:r>
            <a:r>
              <a:rPr lang="en-US" sz="2400" dirty="0" smtClean="0">
                <a:ea typeface="Calibri" panose="020F0502020204030204" pitchFamily="34" charset="0"/>
                <a:cs typeface="Times New Roman" panose="02020603050405020304" pitchFamily="18" charset="0"/>
              </a:rPr>
              <a:t> resource development to support college’s commitment </a:t>
            </a:r>
            <a:r>
              <a:rPr lang="en-US" sz="2400" dirty="0">
                <a:ea typeface="Calibri" panose="020F0502020204030204" pitchFamily="34" charset="0"/>
                <a:cs typeface="Times New Roman" panose="02020603050405020304" pitchFamily="18" charset="0"/>
              </a:rPr>
              <a:t>to and progress in implementing Guided Pathways with fidelity. </a:t>
            </a:r>
          </a:p>
        </p:txBody>
      </p:sp>
      <p:sp>
        <p:nvSpPr>
          <p:cNvPr id="5" name="Title 1"/>
          <p:cNvSpPr>
            <a:spLocks noGrp="1"/>
          </p:cNvSpPr>
          <p:nvPr>
            <p:ph type="title"/>
          </p:nvPr>
        </p:nvSpPr>
        <p:spPr>
          <a:xfrm>
            <a:off x="544286" y="1194289"/>
            <a:ext cx="10515600" cy="611619"/>
          </a:xfrm>
        </p:spPr>
        <p:txBody>
          <a:bodyPr>
            <a:normAutofit fontScale="90000"/>
          </a:bodyPr>
          <a:lstStyle/>
          <a:p>
            <a:r>
              <a:rPr lang="en-US" b="1" dirty="0" smtClean="0">
                <a:latin typeface="Palatino Linotype" panose="02040502050505030304" pitchFamily="18" charset="0"/>
              </a:rPr>
              <a:t>GUIDED PATHWAYS WORK PLAN structure</a:t>
            </a:r>
            <a:endParaRPr lang="en-US" dirty="0">
              <a:latin typeface="Palatino Linotype" panose="02040502050505030304" pitchFamily="18" charset="0"/>
            </a:endParaRPr>
          </a:p>
        </p:txBody>
      </p:sp>
    </p:spTree>
    <p:extLst>
      <p:ext uri="{BB962C8B-B14F-4D97-AF65-F5344CB8AC3E}">
        <p14:creationId xmlns:p14="http://schemas.microsoft.com/office/powerpoint/2010/main" val="3825786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10617</TotalTime>
  <Words>1420</Words>
  <Application>Microsoft Office PowerPoint</Application>
  <PresentationFormat>Widescreen</PresentationFormat>
  <Paragraphs>214</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Black</vt:lpstr>
      <vt:lpstr>Book Antiqua</vt:lpstr>
      <vt:lpstr>Calibri</vt:lpstr>
      <vt:lpstr>Calibri Light</vt:lpstr>
      <vt:lpstr>Palatino Linotype</vt:lpstr>
      <vt:lpstr>Symbol</vt:lpstr>
      <vt:lpstr>Times New Roman</vt:lpstr>
      <vt:lpstr>Office Theme</vt:lpstr>
      <vt:lpstr>PowerPoint Presentation</vt:lpstr>
      <vt:lpstr>2021 GUIDED PATHWAYS WORK PLAN webinar </vt:lpstr>
      <vt:lpstr>LAND ACKNOWLEDGEMENT</vt:lpstr>
      <vt:lpstr>LAND ACKNOWLEDGEMENT</vt:lpstr>
      <vt:lpstr>LABOR ACKNOWLEDGEMENT</vt:lpstr>
      <vt:lpstr>GUIDED PATHWAYS MISSION</vt:lpstr>
      <vt:lpstr>GUIDED PATHWAYS WORK PLAN PURPOSE</vt:lpstr>
      <vt:lpstr>GUIDED PATHWAYS WORK PLAN DESIGN</vt:lpstr>
      <vt:lpstr>GUIDED PATHWAYS WORK PLAN structure</vt:lpstr>
      <vt:lpstr>2021 Work plan – overview</vt:lpstr>
      <vt:lpstr>Section 1: 𝐈𝐦𝐩𝐥𝐞𝐦𝐞𝐧𝐭𝐢𝐧𝐠 𝐋𝐚𝐫𝐠𝐞 𝐒𝐜𝐚𝐥𝐞 𝐂𝐡𝐚𝐧𝐠𝐞</vt:lpstr>
      <vt:lpstr>Section 2: 𝐏𝐚𝐭𝐡𝐰𝐚𝐲 𝐃𝐞𝐬𝐢𝐠𝐧*</vt:lpstr>
      <vt:lpstr>Section 3: Student experience*</vt:lpstr>
      <vt:lpstr>Section 1: 𝐈𝐦𝐩𝐥𝐞𝐦𝐞𝐧𝐭𝐢𝐧𝐠 𝐋𝐚𝐫𝐠𝐞 𝐒𝐜𝐚𝐥𝐞 𝐂𝐡𝐚𝐧𝐠𝐞</vt:lpstr>
      <vt:lpstr>Questions?</vt:lpstr>
      <vt:lpstr>Section 2: 𝐏𝐚𝐭𝐡𝐰𝐚𝐲 𝐃𝐞𝐬𝐢𝐠𝐧</vt:lpstr>
      <vt:lpstr>Section 2: 𝐏𝐚𝐭𝐡𝐰𝐚𝐲 𝐃𝐞𝐬𝐢𝐠𝐧</vt:lpstr>
      <vt:lpstr>Section 2: 𝐏𝐚𝐭𝐡𝐰𝐚𝐲 𝐃𝐞𝐬𝐢𝐠𝐧</vt:lpstr>
      <vt:lpstr>Section 2: 𝐏𝐚𝐭𝐡𝐰𝐚𝐲 𝐃𝐞𝐬𝐢𝐠𝐧</vt:lpstr>
      <vt:lpstr>Questions?</vt:lpstr>
      <vt:lpstr>Section 3: Student experience</vt:lpstr>
      <vt:lpstr>Section 3: Student experience</vt:lpstr>
      <vt:lpstr>Section 3: Student experience</vt:lpstr>
      <vt:lpstr>Section 3: Student experience</vt:lpstr>
      <vt:lpstr>Questions?</vt:lpstr>
      <vt:lpstr>college work plan submission link  𝐏𝐥𝐞𝐚𝐬𝐞 𝐝𝐨 𝐧𝐨𝐭 𝐞𝐱𝐢𝐭 𝐰𝐢𝐭𝐡𝐨𝐮𝐭 𝐬𝐮𝐛𝐦𝐢𝐭𝐭𝐢𝐧𝐠.  𝐘𝐨𝐮𝐫 𝐰𝐨𝐫𝐤 𝐰𝐢𝐥𝐥 𝐧𝐨𝐭 𝐛𝐞 𝐬𝐚𝐯𝐞𝐝 𝐮𝐧𝐭𝐢𝐥 𝐲𝐨𝐮 𝐡𝐢𝐭 𝐬𝐮𝐛𝐦𝐢𝐭.      𝐘𝐨𝐮 𝐰𝐢𝐥𝐥 𝐛𝐞 𝐚𝐛𝐥𝐞 𝐭𝐨 𝐫𝐞𝐭𝐮𝐫𝐧 𝐭𝐨 𝐲𝐨𝐮𝐫 𝐟𝐨𝐫𝐦 𝐚𝐟𝐭𝐞𝐫 𝐬𝐮𝐛𝐦𝐢𝐭𝐭𝐢𝐧𝐠 𝐭𝐨 𝐜𝐨𝐧𝐭𝐢𝐧𝐮𝐞 𝐰𝐨𝐫𝐤𝐢𝐧𝐠 𝐨𝐫 𝐭𝐨 𝐦𝐚𝐤𝐞 𝐞𝐝𝐢𝐭𝐬</vt:lpstr>
      <vt:lpstr>NEW - Office hours –  Beginning March 29, 2021, Every Monday from 3:00 – 5:00    Open office hours https://us02web.zoom.us/j/84557277304  Coaches – Your Guided Pathways coaches are an excellent resource as you draft your plan!  Data – SBCTC dashboards are excellent resources to supplement your college research &amp; planning offices and local data to identify priorities and measure progress.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dc:title>
  <dc:creator>Kristi Wellington Baker</dc:creator>
  <cp:lastModifiedBy>Kristi Wellington Baker</cp:lastModifiedBy>
  <cp:revision>313</cp:revision>
  <cp:lastPrinted>2020-01-27T17:25:36Z</cp:lastPrinted>
  <dcterms:created xsi:type="dcterms:W3CDTF">2019-04-30T15:17:10Z</dcterms:created>
  <dcterms:modified xsi:type="dcterms:W3CDTF">2021-03-25T21:54:45Z</dcterms:modified>
</cp:coreProperties>
</file>