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0"/>
  </p:notesMasterIdLst>
  <p:handoutMasterIdLst>
    <p:handoutMasterId r:id="rId11"/>
  </p:handoutMasterIdLst>
  <p:sldIdLst>
    <p:sldId id="275" r:id="rId2"/>
    <p:sldId id="284" r:id="rId3"/>
    <p:sldId id="286" r:id="rId4"/>
    <p:sldId id="276" r:id="rId5"/>
    <p:sldId id="280" r:id="rId6"/>
    <p:sldId id="281" r:id="rId7"/>
    <p:sldId id="285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BA7"/>
    <a:srgbClr val="65C8C7"/>
    <a:srgbClr val="FBDF6C"/>
    <a:srgbClr val="40C8F4"/>
    <a:srgbClr val="0BAFBE"/>
    <a:srgbClr val="8CDEF8"/>
    <a:srgbClr val="008E9B"/>
    <a:srgbClr val="F4CE12"/>
    <a:srgbClr val="456B8F"/>
    <a:srgbClr val="D5C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980" autoAdjust="0"/>
  </p:normalViewPr>
  <p:slideViewPr>
    <p:cSldViewPr snapToGrid="0">
      <p:cViewPr varScale="1">
        <p:scale>
          <a:sx n="59" d="100"/>
          <a:sy n="59" d="100"/>
        </p:scale>
        <p:origin x="152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1" d="100"/>
          <a:sy n="141" d="100"/>
        </p:scale>
        <p:origin x="1170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130165-E282-4CD9-987F-A0F67C43F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F1A83-B77D-4AFE-9302-AA92BA51D4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51AF3-3E03-4A97-8F24-1D31BE3A32E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77D66-57CB-4370-884E-6250DFF384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2BC89-04D2-4FE7-891A-C3EB620AA6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0E975-D0B2-446E-BE7F-E2174F53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92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229A4-73FA-46F8-96EF-0E58ACA3703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A1B9-4E40-4E1E-8AB6-365CE8BA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2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A1B9-4E40-4E1E-8AB6-365CE8BAC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Triangle Patter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38797" y="3929983"/>
            <a:ext cx="7289497" cy="754602"/>
          </a:xfrm>
        </p:spPr>
        <p:txBody>
          <a:bodyPr/>
          <a:lstStyle>
            <a:lvl1pPr>
              <a:defRPr sz="4800" b="0">
                <a:solidFill>
                  <a:srgbClr val="00376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48019" y="4684586"/>
            <a:ext cx="7280275" cy="432360"/>
          </a:xfrm>
          <a:prstGeom prst="rect">
            <a:avLst/>
          </a:prstGeom>
        </p:spPr>
        <p:txBody>
          <a:bodyPr/>
          <a:lstStyle>
            <a:lvl1pPr>
              <a:defRPr sz="2400" i="1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Sub-head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48018" y="5704114"/>
            <a:ext cx="5463667" cy="88184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Date, Year </a:t>
            </a:r>
          </a:p>
        </p:txBody>
      </p:sp>
    </p:spTree>
    <p:extLst>
      <p:ext uri="{BB962C8B-B14F-4D97-AF65-F5344CB8AC3E}">
        <p14:creationId xmlns:p14="http://schemas.microsoft.com/office/powerpoint/2010/main" val="58425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92FB4-D9B6-46D9-A190-13677DEF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481790"/>
            <a:ext cx="8220075" cy="488950"/>
          </a:xfrm>
        </p:spPr>
        <p:txBody>
          <a:bodyPr/>
          <a:lstStyle>
            <a:lvl1pPr>
              <a:defRPr lang="en-US" sz="3600" b="0" kern="1200" dirty="0">
                <a:solidFill>
                  <a:srgbClr val="003764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71488" y="2098675"/>
            <a:ext cx="8220075" cy="45926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rgbClr val="3E57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3pPr>
            <a:lvl4pPr>
              <a:defRPr sz="1200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4pPr>
            <a:lvl5pPr>
              <a:defRPr sz="1200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munity and Technical Colleges. Washington State Board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8" y="55093"/>
            <a:ext cx="3196405" cy="1371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0E18F-94BC-464A-A0B8-3708355F7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1636295"/>
            <a:ext cx="8100160" cy="669102"/>
          </a:xfrm>
        </p:spPr>
        <p:txBody>
          <a:bodyPr/>
          <a:lstStyle>
            <a:lvl1pPr>
              <a:defRPr lang="en-US" sz="3600" b="0" kern="1200" dirty="0">
                <a:solidFill>
                  <a:srgbClr val="003764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TWO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79426" y="2555875"/>
            <a:ext cx="3780848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4798738" y="2555875"/>
            <a:ext cx="3780848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munity and Technical Colleges. Washington State Board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23088"/>
            <a:ext cx="3196405" cy="1371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82BE4E8-B0E0-4949-9BFD-53963D179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4583" y="1645920"/>
            <a:ext cx="7806581" cy="683812"/>
          </a:xfrm>
        </p:spPr>
        <p:txBody>
          <a:bodyPr/>
          <a:lstStyle>
            <a:lvl1pPr>
              <a:defRPr lang="en-US" sz="3600" b="0" kern="1200" baseline="0" dirty="0">
                <a:solidFill>
                  <a:srgbClr val="00376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4E097C-8828-4E2B-A38E-B4495EA758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583" y="2555874"/>
            <a:ext cx="7806581" cy="366492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764"/>
                </a:solidFill>
              </a:rPr>
              <a:t>Always include a Final Slide in order to include the Creative Commons footer language in the presentation. </a:t>
            </a:r>
            <a:br>
              <a:rPr lang="en-US" sz="2400" dirty="0">
                <a:solidFill>
                  <a:srgbClr val="003764"/>
                </a:solidFill>
              </a:rPr>
            </a:br>
            <a:r>
              <a:rPr lang="en-US" sz="2400" dirty="0">
                <a:solidFill>
                  <a:srgbClr val="003764"/>
                </a:solidFill>
              </a:rPr>
              <a:t/>
            </a:r>
            <a:br>
              <a:rPr lang="en-US" sz="2400" dirty="0">
                <a:solidFill>
                  <a:srgbClr val="003764"/>
                </a:solidFill>
              </a:rPr>
            </a:br>
            <a:r>
              <a:rPr lang="en-US" sz="2400" dirty="0">
                <a:solidFill>
                  <a:srgbClr val="003764"/>
                </a:solidFill>
              </a:rPr>
              <a:t>Ideas for using the slide:</a:t>
            </a:r>
            <a:br>
              <a:rPr lang="en-US" sz="2400" dirty="0">
                <a:solidFill>
                  <a:srgbClr val="003764"/>
                </a:solidFill>
              </a:rPr>
            </a:br>
            <a:r>
              <a:rPr lang="en-US" sz="2000" dirty="0">
                <a:solidFill>
                  <a:srgbClr val="003764"/>
                </a:solidFill>
              </a:rPr>
              <a:t>Provide contact information for follow-up.</a:t>
            </a:r>
            <a:br>
              <a:rPr lang="en-US" sz="2000" dirty="0">
                <a:solidFill>
                  <a:srgbClr val="003764"/>
                </a:solidFill>
              </a:rPr>
            </a:br>
            <a:r>
              <a:rPr lang="en-US" sz="2000" dirty="0">
                <a:solidFill>
                  <a:srgbClr val="003764"/>
                </a:solidFill>
              </a:rPr>
              <a:t>Pose a concluding question.	</a:t>
            </a:r>
            <a:br>
              <a:rPr lang="en-US" sz="2000" dirty="0">
                <a:solidFill>
                  <a:srgbClr val="003764"/>
                </a:solidFill>
              </a:rPr>
            </a:br>
            <a:r>
              <a:rPr lang="en-US" sz="2000" dirty="0">
                <a:solidFill>
                  <a:srgbClr val="003764"/>
                </a:solidFill>
              </a:rPr>
              <a:t>A simple “Thank you” or “Questions?” provides a non-distracting visual for closing discussion.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8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0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bg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rgbClr val="003764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governor.wa.gov/sites/default/files/COVID19Phase1Higher%20EducationGuidance.pdf" TargetMode="External"/><Relationship Id="rId7" Type="http://schemas.openxmlformats.org/officeDocument/2006/relationships/hyperlink" Target="https://www.governor.wa.gov/sites/default/files/proc_20-12.1.pdf?utm_medium=email&amp;utm_source=govdelive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governor.wa.gov/sites/default/files/COVID19Phase2Higher%20EducationGuidance.pdf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governor.wa.gov/sites/default/files/2020.06.23%20Campus%20Reopening%20Guide%20FINAL.pdf?utm_medium=email&amp;utm_source=govdeliver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VhEg6c" TargetMode="External"/><Relationship Id="rId3" Type="http://schemas.openxmlformats.org/officeDocument/2006/relationships/hyperlink" Target="https://bit.ly/2A42Wro" TargetMode="External"/><Relationship Id="rId7" Type="http://schemas.openxmlformats.org/officeDocument/2006/relationships/hyperlink" Target="https://bit.ly/2YAxiv9" TargetMode="External"/><Relationship Id="rId12" Type="http://schemas.openxmlformats.org/officeDocument/2006/relationships/hyperlink" Target="https://bit.ly/2VlQ3k0" TargetMode="External"/><Relationship Id="rId2" Type="http://schemas.openxmlformats.org/officeDocument/2006/relationships/hyperlink" Target="mailto:cschiffner@sbctc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it.ly/31k5JYX" TargetMode="External"/><Relationship Id="rId11" Type="http://schemas.openxmlformats.org/officeDocument/2006/relationships/hyperlink" Target="https://bit.ly/3dBIyLZ" TargetMode="External"/><Relationship Id="rId5" Type="http://schemas.openxmlformats.org/officeDocument/2006/relationships/hyperlink" Target="https://bit.ly/2BgiokK" TargetMode="External"/><Relationship Id="rId10" Type="http://schemas.openxmlformats.org/officeDocument/2006/relationships/hyperlink" Target="https://bit.ly/2VnWPFM" TargetMode="External"/><Relationship Id="rId4" Type="http://schemas.openxmlformats.org/officeDocument/2006/relationships/hyperlink" Target="https://bit.ly/2YxGRuS" TargetMode="External"/><Relationship Id="rId9" Type="http://schemas.openxmlformats.org/officeDocument/2006/relationships/hyperlink" Target="https://bit.ly/31nTn1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6" y="3962401"/>
            <a:ext cx="8425542" cy="1244699"/>
          </a:xfrm>
        </p:spPr>
        <p:txBody>
          <a:bodyPr/>
          <a:lstStyle/>
          <a:p>
            <a:pPr algn="ctr"/>
            <a:r>
              <a:rPr lang="en-US" dirty="0"/>
              <a:t>WA Higher Education Reopening Plan Fall 2020</a:t>
            </a:r>
            <a:br>
              <a:rPr lang="en-US" dirty="0"/>
            </a:br>
            <a:r>
              <a:rPr lang="en-US" dirty="0"/>
              <a:t>Information Session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3929743" y="326572"/>
            <a:ext cx="10492523" cy="10348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02971" y="5839766"/>
            <a:ext cx="6955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Jan Yoshiwara, Executive Director</a:t>
            </a:r>
          </a:p>
          <a:p>
            <a:pPr algn="r"/>
            <a:r>
              <a:rPr lang="en-US" dirty="0"/>
              <a:t>Carli Schiffner, PhD, Deputy Executive Director</a:t>
            </a:r>
          </a:p>
          <a:p>
            <a:pPr algn="r"/>
            <a:r>
              <a:rPr lang="en-US" dirty="0"/>
              <a:t>June 26, 2020</a:t>
            </a:r>
          </a:p>
        </p:txBody>
      </p:sp>
    </p:spTree>
    <p:extLst>
      <p:ext uri="{BB962C8B-B14F-4D97-AF65-F5344CB8AC3E}">
        <p14:creationId xmlns:p14="http://schemas.microsoft.com/office/powerpoint/2010/main" val="228344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22422"/>
            <a:ext cx="8220075" cy="2945321"/>
          </a:xfrm>
        </p:spPr>
        <p:txBody>
          <a:bodyPr/>
          <a:lstStyle/>
          <a:p>
            <a:pPr algn="ctr"/>
            <a:r>
              <a:rPr lang="en-US" dirty="0"/>
              <a:t>Governor’s Proclamation</a:t>
            </a:r>
            <a:br>
              <a:rPr lang="en-US" dirty="0"/>
            </a:br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Higher Education Fall 2020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1488" y="2446638"/>
            <a:ext cx="8454798" cy="4244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*Effective August 1 for all higher education institutions. 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>
                <a:solidFill>
                  <a:srgbClr val="002060"/>
                </a:solidFill>
              </a:rPr>
              <a:t>Replaces Safety Protocols for Phases 1 and 2, with no further alignment to county phases. </a:t>
            </a:r>
          </a:p>
          <a:p>
            <a:pPr marL="0" indent="0">
              <a:buNone/>
            </a:pPr>
            <a:r>
              <a:rPr lang="en-US" dirty="0"/>
              <a:t>*Colleges need to have a “Safe Back to School” plan available.</a:t>
            </a:r>
          </a:p>
          <a:p>
            <a:pPr marL="0" indent="0">
              <a:buNone/>
            </a:pPr>
            <a:r>
              <a:rPr lang="en-US" dirty="0"/>
              <a:t>*Caveat—Colleges in Phase 1 and Phase 1.5 counties are required to have the local health department approve their reopening plan.</a:t>
            </a:r>
          </a:p>
          <a:p>
            <a:pPr marL="0" indent="0">
              <a:buNone/>
            </a:pPr>
            <a:r>
              <a:rPr lang="en-US" dirty="0"/>
              <a:t>*Student services and classroom instruction are allowable with 6 foot distancing and PPE. </a:t>
            </a:r>
          </a:p>
          <a:p>
            <a:pPr marL="0" indent="0">
              <a:buNone/>
            </a:pPr>
            <a:r>
              <a:rPr lang="en-US" dirty="0"/>
              <a:t>*Requirements are in addition to, not a substitute for, general public health requirements that are already in place.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0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370D-8343-4B8E-9480-4A3DC2FA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32" y="1251037"/>
            <a:ext cx="8100160" cy="669102"/>
          </a:xfrm>
        </p:spPr>
        <p:txBody>
          <a:bodyPr/>
          <a:lstStyle/>
          <a:p>
            <a:r>
              <a:rPr lang="en-US" dirty="0"/>
              <a:t>Which Guidance Should You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B2A6D-B3F2-48DB-9E60-FB1A63B668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132" y="1934292"/>
            <a:ext cx="3780848" cy="360080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Yes, </a:t>
            </a:r>
            <a:r>
              <a:rPr lang="en-US" b="1" u="sng" dirty="0">
                <a:solidFill>
                  <a:srgbClr val="92D050"/>
                </a:solidFill>
              </a:rPr>
              <a:t>until </a:t>
            </a:r>
            <a:r>
              <a:rPr lang="en-US" b="1" dirty="0">
                <a:solidFill>
                  <a:srgbClr val="92D050"/>
                </a:solidFill>
              </a:rPr>
              <a:t>August 1, 2020</a:t>
            </a: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</a:rPr>
              <a:t>Colleges in phase 1 and phase 1.5 counties: use Phase 1 requirements 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</a:rPr>
              <a:t>Colleges in phase 2 counties and above: use phase 2 requirements</a:t>
            </a:r>
            <a:endParaRPr lang="en-US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BD902-8CA3-4468-A417-B246A328FC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5796" y="1934292"/>
            <a:ext cx="3780848" cy="460294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Yes, </a:t>
            </a:r>
            <a:r>
              <a:rPr lang="en-US" b="1" u="sng" dirty="0">
                <a:solidFill>
                  <a:srgbClr val="92D050"/>
                </a:solidFill>
              </a:rPr>
              <a:t>starting</a:t>
            </a:r>
            <a:r>
              <a:rPr lang="en-US" b="1" dirty="0">
                <a:solidFill>
                  <a:srgbClr val="92D050"/>
                </a:solidFill>
              </a:rPr>
              <a:t> August 1, 2020</a:t>
            </a:r>
          </a:p>
          <a:p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5B9C502A-5EFC-48B8-8764-D6AD75F94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90" y="2450967"/>
            <a:ext cx="3419476" cy="1338263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AAA0AD9A-64EE-4962-80E9-A52DAEFC1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90" y="3938009"/>
            <a:ext cx="3419476" cy="1229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BCF2FC59-5252-4289-9A0E-36F0ACE05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5796" y="2450967"/>
            <a:ext cx="3597790" cy="1431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hlinkClick r:id="rId9"/>
            <a:extLst>
              <a:ext uri="{FF2B5EF4-FFF2-40B4-BE49-F238E27FC236}">
                <a16:creationId xmlns:a16="http://schemas.microsoft.com/office/drawing/2014/main" id="{C86FB592-EBB0-47E5-97A2-169EA39B3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5796" y="4017701"/>
            <a:ext cx="3650419" cy="16496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7481B8-6619-4BCE-BEB2-7C38E6A0F981}"/>
              </a:ext>
            </a:extLst>
          </p:cNvPr>
          <p:cNvSpPr txBox="1"/>
          <p:nvPr/>
        </p:nvSpPr>
        <p:spPr>
          <a:xfrm>
            <a:off x="4751536" y="5802461"/>
            <a:ext cx="3650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Proclamation contains mandates</a:t>
            </a:r>
          </a:p>
          <a:p>
            <a:r>
              <a:rPr lang="en-US" sz="1100" dirty="0"/>
              <a:t>Guidance contains recommendations</a:t>
            </a:r>
          </a:p>
          <a:p>
            <a:r>
              <a:rPr lang="en-US" sz="1100" dirty="0"/>
              <a:t>Together they form </a:t>
            </a:r>
            <a:r>
              <a:rPr lang="en-US" sz="1100" i="1" dirty="0"/>
              <a:t>the Higher Education Reopening Plan</a:t>
            </a:r>
          </a:p>
        </p:txBody>
      </p:sp>
    </p:spTree>
    <p:extLst>
      <p:ext uri="{BB962C8B-B14F-4D97-AF65-F5344CB8AC3E}">
        <p14:creationId xmlns:p14="http://schemas.microsoft.com/office/powerpoint/2010/main" val="376924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308920"/>
            <a:ext cx="9143999" cy="1868224"/>
          </a:xfrm>
        </p:spPr>
        <p:txBody>
          <a:bodyPr/>
          <a:lstStyle/>
          <a:p>
            <a:pPr algn="ctr"/>
            <a:r>
              <a:rPr lang="en-US" sz="3200" dirty="0"/>
              <a:t>Governor’s Proclamation </a:t>
            </a:r>
            <a:br>
              <a:rPr lang="en-US" sz="3200" dirty="0"/>
            </a:br>
            <a:r>
              <a:rPr lang="en-US" sz="3200" dirty="0"/>
              <a:t>  Outlines Baseline Requirements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870857" y="1804086"/>
            <a:ext cx="11027229" cy="627311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Campus Safety</a:t>
            </a:r>
          </a:p>
          <a:p>
            <a:pPr marL="0" indent="0" algn="ctr">
              <a:buNone/>
            </a:pPr>
            <a:r>
              <a:rPr lang="en-US" i="1" dirty="0"/>
              <a:t>Social Distancing, PPE, Safe Back to School Plans…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Student and Personnel Support</a:t>
            </a:r>
          </a:p>
          <a:p>
            <a:pPr marL="0" indent="0" algn="ctr">
              <a:buNone/>
            </a:pPr>
            <a:r>
              <a:rPr lang="en-US" i="1" dirty="0"/>
              <a:t>Plans for helping students and staff remain safe…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Visitor Expectations</a:t>
            </a:r>
          </a:p>
          <a:p>
            <a:pPr marL="0" indent="0" algn="ctr">
              <a:buNone/>
            </a:pPr>
            <a:r>
              <a:rPr lang="en-US" i="1" dirty="0"/>
              <a:t>Limit or prohibit when possible, clear communication on campus…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Food Service</a:t>
            </a:r>
          </a:p>
          <a:p>
            <a:pPr marL="0" indent="0" algn="ctr">
              <a:buNone/>
            </a:pPr>
            <a:r>
              <a:rPr lang="en-US" i="1" dirty="0"/>
              <a:t>Minimize capacity at dining facilities, PPE, transactions…</a:t>
            </a:r>
          </a:p>
        </p:txBody>
      </p:sp>
    </p:spTree>
    <p:extLst>
      <p:ext uri="{BB962C8B-B14F-4D97-AF65-F5344CB8AC3E}">
        <p14:creationId xmlns:p14="http://schemas.microsoft.com/office/powerpoint/2010/main" val="408140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481790"/>
            <a:ext cx="8400369" cy="488950"/>
          </a:xfrm>
        </p:spPr>
        <p:txBody>
          <a:bodyPr/>
          <a:lstStyle/>
          <a:p>
            <a:r>
              <a:rPr lang="en-US" dirty="0"/>
              <a:t>Higher Ed Reopening Guidance Fall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1488" y="2492829"/>
            <a:ext cx="8220075" cy="4198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Baseline Requirements </a:t>
            </a:r>
          </a:p>
          <a:p>
            <a:pPr marL="0" indent="0" algn="ctr">
              <a:buNone/>
            </a:pPr>
            <a:r>
              <a:rPr lang="en-US" dirty="0"/>
              <a:t>(as outlined in the Governor’s Proclamation)</a:t>
            </a:r>
          </a:p>
          <a:p>
            <a:pPr marL="0" indent="0" algn="ctr">
              <a:buNone/>
            </a:pPr>
            <a:r>
              <a:rPr lang="en-US" dirty="0"/>
              <a:t>+</a:t>
            </a:r>
          </a:p>
          <a:p>
            <a:pPr marL="0" indent="0" algn="ctr">
              <a:buNone/>
            </a:pPr>
            <a:r>
              <a:rPr lang="en-US" dirty="0"/>
              <a:t>Guidance for campus safety and support, food service, residence halls, and campus transportation.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Checklists are provided for each section noted above in the guidance document.</a:t>
            </a:r>
          </a:p>
        </p:txBody>
      </p:sp>
    </p:spTree>
    <p:extLst>
      <p:ext uri="{BB962C8B-B14F-4D97-AF65-F5344CB8AC3E}">
        <p14:creationId xmlns:p14="http://schemas.microsoft.com/office/powerpoint/2010/main" val="65833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58" y="1389408"/>
            <a:ext cx="8220075" cy="488950"/>
          </a:xfrm>
        </p:spPr>
        <p:txBody>
          <a:bodyPr/>
          <a:lstStyle/>
          <a:p>
            <a:r>
              <a:rPr lang="en-US" dirty="0"/>
              <a:t>Frequently Asked Questions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1116" y="1767017"/>
            <a:ext cx="8786960" cy="552347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When does the reopening plan take effect?</a:t>
            </a:r>
          </a:p>
          <a:p>
            <a:r>
              <a:rPr lang="en-US" dirty="0"/>
              <a:t>Which colleges and universities does it apply to?</a:t>
            </a:r>
          </a:p>
          <a:p>
            <a:r>
              <a:rPr lang="en-US" dirty="0"/>
              <a:t>How does the plan align with county phases? </a:t>
            </a:r>
          </a:p>
          <a:p>
            <a:r>
              <a:rPr lang="en-US" dirty="0"/>
              <a:t>What are some of the big differences between the Phase 1 and Phase 2 safety protocols and this plan?</a:t>
            </a:r>
          </a:p>
          <a:p>
            <a:r>
              <a:rPr lang="en-US" dirty="0"/>
              <a:t>What will college look like beginning in the fall?</a:t>
            </a:r>
          </a:p>
          <a:p>
            <a:r>
              <a:rPr lang="en-US" dirty="0"/>
              <a:t>What are colleges required to do under the Higher Education Reopening Plan?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9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47012"/>
            <a:ext cx="8220075" cy="488950"/>
          </a:xfrm>
        </p:spPr>
        <p:txBody>
          <a:bodyPr/>
          <a:lstStyle/>
          <a:p>
            <a:r>
              <a:rPr lang="en-US" dirty="0"/>
              <a:t>Frequently Asked Questions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2085" y="2273644"/>
            <a:ext cx="8338880" cy="6067167"/>
          </a:xfrm>
        </p:spPr>
        <p:txBody>
          <a:bodyPr/>
          <a:lstStyle/>
          <a:p>
            <a:r>
              <a:rPr lang="en-US" dirty="0"/>
              <a:t>What are rules for resuming sports?</a:t>
            </a:r>
          </a:p>
          <a:p>
            <a:r>
              <a:rPr lang="en-US" dirty="0"/>
              <a:t>Are colleges still required to have a COVID-19 safety supervisor available, with designees in each learning space?</a:t>
            </a:r>
          </a:p>
          <a:p>
            <a:r>
              <a:rPr lang="en-US" dirty="0"/>
              <a:t>Must students, faculty and staff still self-quarantine for 14 days if they’re visiting or returning to Washington after visiting a state other than Oregon or Idaho?</a:t>
            </a:r>
          </a:p>
          <a:p>
            <a:r>
              <a:rPr lang="en-US" dirty="0"/>
              <a:t>Are temperature-checks still required before people come to campus?</a:t>
            </a:r>
          </a:p>
          <a:p>
            <a:r>
              <a:rPr lang="en-US" dirty="0"/>
              <a:t>What about prospective students? Can they visit?</a:t>
            </a:r>
          </a:p>
        </p:txBody>
      </p:sp>
    </p:spTree>
    <p:extLst>
      <p:ext uri="{BB962C8B-B14F-4D97-AF65-F5344CB8AC3E}">
        <p14:creationId xmlns:p14="http://schemas.microsoft.com/office/powerpoint/2010/main" val="211182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43" y="5906997"/>
            <a:ext cx="7806581" cy="876153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Carli Schiffner: </a:t>
            </a:r>
            <a:r>
              <a:rPr lang="en-US" dirty="0">
                <a:hlinkClick r:id="rId2"/>
              </a:rPr>
              <a:t>cschiffner@sbctc.edu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916194" y="976185"/>
            <a:ext cx="3348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360B0-6BEB-4D5E-8A42-32D4FB2C7C5F}"/>
              </a:ext>
            </a:extLst>
          </p:cNvPr>
          <p:cNvSpPr/>
          <p:nvPr/>
        </p:nvSpPr>
        <p:spPr>
          <a:xfrm>
            <a:off x="294468" y="1684071"/>
            <a:ext cx="85395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</a:rPr>
              <a:t>Governor’s Inslee’s Higher Education Reopening Plan: </a:t>
            </a:r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Calibri" panose="020F0502020204030204" pitchFamily="34" charset="0"/>
                <a:hlinkClick r:id="rId3"/>
              </a:rPr>
              <a:t>https://bit.ly/2A42Wro</a:t>
            </a:r>
            <a:endParaRPr 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</a:rPr>
              <a:t>Governor Inslee’s face mask requirement: </a:t>
            </a:r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Calibri" panose="020F0502020204030204" pitchFamily="34" charset="0"/>
                <a:hlinkClick r:id="rId4"/>
              </a:rPr>
              <a:t>https://bit.ly/2YxGRuS</a:t>
            </a:r>
            <a:endParaRPr 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</a:rPr>
              <a:t>COVID-19 – risk assessment dashboard: </a:t>
            </a:r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Calibri" panose="020F0502020204030204" pitchFamily="34" charset="0"/>
                <a:hlinkClick r:id="rId5"/>
              </a:rPr>
              <a:t>https://bit.ly/2BgiokK</a:t>
            </a:r>
            <a:endParaRPr 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</a:rPr>
              <a:t>CDC guidelines for cleaning and disinfecting: </a:t>
            </a:r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Calibri" panose="020F0502020204030204" pitchFamily="34" charset="0"/>
                <a:hlinkClick r:id="rId6"/>
              </a:rPr>
              <a:t>https://bit.ly/31k5JYX</a:t>
            </a:r>
            <a:endParaRPr lang="en-US" u="sng" dirty="0">
              <a:solidFill>
                <a:srgbClr val="0563C1"/>
              </a:solidFill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</a:rPr>
              <a:t>SBCTC website: </a:t>
            </a:r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Calibri" panose="020F0502020204030204" pitchFamily="34" charset="0"/>
                <a:hlinkClick r:id="rId7"/>
              </a:rPr>
              <a:t>https://bit.ly/2YAxiv9</a:t>
            </a:r>
            <a:endParaRPr 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latin typeface="Franklin Gothic Book" panose="020B0503020102020204" pitchFamily="34" charset="0"/>
                <a:ea typeface="Calibri" panose="020F0502020204030204" pitchFamily="34" charset="0"/>
              </a:rPr>
              <a:t>As an employer of faculty and staff:</a:t>
            </a:r>
          </a:p>
          <a:p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</a:rPr>
              <a:t>Department of Health Workplace and Employer Resources and Recommendations: </a:t>
            </a:r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Calibri" panose="020F0502020204030204" pitchFamily="34" charset="0"/>
                <a:hlinkClick r:id="rId8"/>
              </a:rPr>
              <a:t>https://bit.ly/2VhEg6c</a:t>
            </a:r>
            <a:endParaRPr 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</a:rPr>
              <a:t>Labor &amp; Industries guidance for employee masks, “Which Mask for Which Task?”: </a:t>
            </a:r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Calibri" panose="020F0502020204030204" pitchFamily="34" charset="0"/>
                <a:hlinkClick r:id="rId9"/>
              </a:rPr>
              <a:t>https://bit.ly/31nTn1N</a:t>
            </a:r>
            <a:endParaRPr 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</a:rPr>
              <a:t>Labor &amp; Industries General Requirements and Prevention Ideas for Workplaces: </a:t>
            </a:r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Calibri" panose="020F0502020204030204" pitchFamily="34" charset="0"/>
                <a:hlinkClick r:id="rId10"/>
              </a:rPr>
              <a:t>https://bit.ly/2VnWPFM</a:t>
            </a:r>
            <a:endParaRPr 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</a:rPr>
              <a:t>Labor &amp; Industries risk-assessment guide for employers: </a:t>
            </a:r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Calibri" panose="020F0502020204030204" pitchFamily="34" charset="0"/>
                <a:hlinkClick r:id="rId11"/>
              </a:rPr>
              <a:t>https://bit.ly/3dBIyLZ</a:t>
            </a:r>
            <a:endParaRPr 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Example used by UW: </a:t>
            </a:r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hlinkClick r:id="rId12"/>
              </a:rPr>
              <a:t>https://bit.ly/2VlQ3k0</a:t>
            </a:r>
            <a:endParaRPr lang="en-US" u="sng" dirty="0">
              <a:solidFill>
                <a:srgbClr val="0563C1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u="sng" dirty="0">
              <a:solidFill>
                <a:srgbClr val="0563C1"/>
              </a:solidFill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5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revised fonts.potx" id="{7B7D261F-EFBE-4018-B5DA-4CADA05E2FC6}" vid="{2FAE3A0C-2E16-4D76-8126-20C659D87E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sbctc-powerpoint-template</Template>
  <TotalTime>2178</TotalTime>
  <Words>589</Words>
  <Application>Microsoft Office PowerPoint</Application>
  <PresentationFormat>On-screen Show (4:3)</PresentationFormat>
  <Paragraphs>79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Source Sans Pro</vt:lpstr>
      <vt:lpstr>Source Sans Pro Light</vt:lpstr>
      <vt:lpstr>Symbol</vt:lpstr>
      <vt:lpstr>Times New Roman</vt:lpstr>
      <vt:lpstr>Office Theme</vt:lpstr>
      <vt:lpstr>WA Higher Education Reopening Plan Fall 2020 Information Session </vt:lpstr>
      <vt:lpstr>Governor’s Proclamation + Higher Education Fall 2020 Guidance</vt:lpstr>
      <vt:lpstr>Which Guidance Should You Use?</vt:lpstr>
      <vt:lpstr>Governor’s Proclamation    Outlines Baseline Requirements </vt:lpstr>
      <vt:lpstr>Higher Ed Reopening Guidance Fall 2020</vt:lpstr>
      <vt:lpstr>Frequently Asked Questions so far…</vt:lpstr>
      <vt:lpstr>Frequently Asked Questions so far…</vt:lpstr>
      <vt:lpstr>  Questions? Carli Schiffner: cschiffner@sbctc.edu   </vt:lpstr>
    </vt:vector>
  </TitlesOfParts>
  <Company>Washington State Board for Community and Technical Colleges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Karl Ludeman</dc:creator>
  <cp:lastModifiedBy>Carli Schiffner</cp:lastModifiedBy>
  <cp:revision>100</cp:revision>
  <dcterms:created xsi:type="dcterms:W3CDTF">2020-05-13T20:46:13Z</dcterms:created>
  <dcterms:modified xsi:type="dcterms:W3CDTF">2020-06-26T17:20:25Z</dcterms:modified>
  <cp:category>Publications, Presentations</cp:category>
</cp:coreProperties>
</file>