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493" r:id="rId1"/>
    <p:sldMasterId id="2147484507" r:id="rId2"/>
  </p:sldMasterIdLst>
  <p:notesMasterIdLst>
    <p:notesMasterId r:id="rId33"/>
  </p:notesMasterIdLst>
  <p:sldIdLst>
    <p:sldId id="510" r:id="rId3"/>
    <p:sldId id="501" r:id="rId4"/>
    <p:sldId id="257" r:id="rId5"/>
    <p:sldId id="468" r:id="rId6"/>
    <p:sldId id="503" r:id="rId7"/>
    <p:sldId id="504" r:id="rId8"/>
    <p:sldId id="474" r:id="rId9"/>
    <p:sldId id="476" r:id="rId10"/>
    <p:sldId id="482" r:id="rId11"/>
    <p:sldId id="374" r:id="rId12"/>
    <p:sldId id="293" r:id="rId13"/>
    <p:sldId id="483" r:id="rId14"/>
    <p:sldId id="471" r:id="rId15"/>
    <p:sldId id="505" r:id="rId16"/>
    <p:sldId id="256" r:id="rId17"/>
    <p:sldId id="259" r:id="rId18"/>
    <p:sldId id="488" r:id="rId19"/>
    <p:sldId id="284" r:id="rId20"/>
    <p:sldId id="484" r:id="rId21"/>
    <p:sldId id="485" r:id="rId22"/>
    <p:sldId id="487" r:id="rId23"/>
    <p:sldId id="506" r:id="rId24"/>
    <p:sldId id="507" r:id="rId25"/>
    <p:sldId id="288" r:id="rId26"/>
    <p:sldId id="492" r:id="rId27"/>
    <p:sldId id="509" r:id="rId28"/>
    <p:sldId id="490" r:id="rId29"/>
    <p:sldId id="472" r:id="rId30"/>
    <p:sldId id="499" r:id="rId31"/>
    <p:sldId id="291" r:id="rId32"/>
  </p:sldIdLst>
  <p:sldSz cx="17340263" cy="97536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C9B10C-76DD-4756-9FF4-20B696096F38}">
          <p14:sldIdLst>
            <p14:sldId id="510"/>
            <p14:sldId id="501"/>
            <p14:sldId id="257"/>
            <p14:sldId id="468"/>
            <p14:sldId id="503"/>
            <p14:sldId id="504"/>
            <p14:sldId id="474"/>
            <p14:sldId id="476"/>
            <p14:sldId id="482"/>
            <p14:sldId id="374"/>
            <p14:sldId id="293"/>
            <p14:sldId id="483"/>
            <p14:sldId id="471"/>
            <p14:sldId id="505"/>
            <p14:sldId id="256"/>
            <p14:sldId id="259"/>
            <p14:sldId id="488"/>
            <p14:sldId id="284"/>
            <p14:sldId id="484"/>
            <p14:sldId id="485"/>
            <p14:sldId id="487"/>
            <p14:sldId id="506"/>
            <p14:sldId id="507"/>
            <p14:sldId id="288"/>
            <p14:sldId id="492"/>
            <p14:sldId id="509"/>
            <p14:sldId id="490"/>
            <p14:sldId id="472"/>
            <p14:sldId id="499"/>
            <p14:sldId id="2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Kay Clunies-Ross" initials="MKC" lastIdx="2" clrIdx="0">
    <p:extLst>
      <p:ext uri="{19B8F6BF-5375-455C-9EA6-DF929625EA0E}">
        <p15:presenceInfo xmlns:p15="http://schemas.microsoft.com/office/powerpoint/2012/main" userId="Mary Kay Clunies-R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AC910-6587-4689-AD30-290D8A8A0D97}" v="3" dt="2019-02-06T15:35:04.656"/>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616161"/>
        </a:fontRef>
        <a:srgbClr val="616161"/>
      </a:tcTxStyle>
      <a:tcStyle>
        <a:tcBdr>
          <a:left>
            <a:ln w="12700" cap="flat">
              <a:solidFill>
                <a:srgbClr val="84A05D"/>
              </a:solidFill>
              <a:prstDash val="solid"/>
              <a:miter lim="400000"/>
            </a:ln>
          </a:left>
          <a:right>
            <a:ln w="12700" cap="flat">
              <a:solidFill>
                <a:srgbClr val="84A05D"/>
              </a:solidFill>
              <a:prstDash val="solid"/>
              <a:miter lim="400000"/>
            </a:ln>
          </a:right>
          <a:top>
            <a:ln w="12700" cap="flat">
              <a:solidFill>
                <a:srgbClr val="84A05D"/>
              </a:solidFill>
              <a:prstDash val="solid"/>
              <a:miter lim="400000"/>
            </a:ln>
          </a:top>
          <a:bottom>
            <a:ln w="12700" cap="flat">
              <a:solidFill>
                <a:srgbClr val="84A05D"/>
              </a:solidFill>
              <a:prstDash val="solid"/>
              <a:miter lim="400000"/>
            </a:ln>
          </a:bottom>
          <a:insideH>
            <a:ln w="12700" cap="flat">
              <a:solidFill>
                <a:srgbClr val="84A05D"/>
              </a:solidFill>
              <a:prstDash val="solid"/>
              <a:miter lim="400000"/>
            </a:ln>
          </a:insideH>
          <a:insideV>
            <a:ln w="12700" cap="flat">
              <a:solidFill>
                <a:srgbClr val="84A05D"/>
              </a:solidFill>
              <a:prstDash val="solid"/>
              <a:miter lim="400000"/>
            </a:ln>
          </a:insideV>
        </a:tcBdr>
        <a:fill>
          <a:noFill/>
        </a:fill>
      </a:tcStyle>
    </a:wholeTbl>
    <a:band2H>
      <a:tcTxStyle/>
      <a:tcStyle>
        <a:tcBdr/>
        <a:fill>
          <a:solidFill>
            <a:srgbClr val="EFF1F3"/>
          </a:solidFill>
        </a:fill>
      </a:tcStyle>
    </a:band2H>
    <a:firstCol>
      <a:tcTxStyle b="off" i="off">
        <a:fontRef idx="minor">
          <a:srgbClr val="616161"/>
        </a:fontRef>
        <a:srgbClr val="616161"/>
      </a:tcTxStyle>
      <a:tcStyle>
        <a:tcBdr>
          <a:left>
            <a:ln w="12700" cap="flat">
              <a:solidFill>
                <a:srgbClr val="84A05D"/>
              </a:solidFill>
              <a:prstDash val="solid"/>
              <a:miter lim="400000"/>
            </a:ln>
          </a:left>
          <a:right>
            <a:ln w="12700" cap="flat">
              <a:solidFill>
                <a:srgbClr val="84A05D"/>
              </a:solidFill>
              <a:prstDash val="solid"/>
              <a:miter lim="400000"/>
            </a:ln>
          </a:right>
          <a:top>
            <a:ln w="12700" cap="flat">
              <a:solidFill>
                <a:srgbClr val="84A05D"/>
              </a:solidFill>
              <a:prstDash val="solid"/>
              <a:miter lim="400000"/>
            </a:ln>
          </a:top>
          <a:bottom>
            <a:ln w="12700" cap="flat">
              <a:solidFill>
                <a:srgbClr val="84A05D"/>
              </a:solidFill>
              <a:prstDash val="solid"/>
              <a:miter lim="400000"/>
            </a:ln>
          </a:bottom>
          <a:insideH>
            <a:ln w="12700" cap="flat">
              <a:solidFill>
                <a:srgbClr val="84A05D"/>
              </a:solidFill>
              <a:prstDash val="solid"/>
              <a:miter lim="400000"/>
            </a:ln>
          </a:insideH>
          <a:insideV>
            <a:ln w="12700" cap="flat">
              <a:solidFill>
                <a:srgbClr val="84A05D"/>
              </a:solidFill>
              <a:prstDash val="solid"/>
              <a:miter lim="400000"/>
            </a:ln>
          </a:insideV>
        </a:tcBdr>
        <a:fill>
          <a:noFill/>
        </a:fill>
      </a:tcStyle>
    </a:firstCol>
    <a:lastRow>
      <a:tcTxStyle b="off" i="off">
        <a:fontRef idx="minor">
          <a:srgbClr val="616161"/>
        </a:fontRef>
        <a:srgbClr val="616161"/>
      </a:tcTxStyle>
      <a:tcStyle>
        <a:tcBdr>
          <a:left>
            <a:ln w="12700" cap="flat">
              <a:solidFill>
                <a:srgbClr val="84A05D"/>
              </a:solidFill>
              <a:prstDash val="solid"/>
              <a:miter lim="400000"/>
            </a:ln>
          </a:left>
          <a:right>
            <a:ln w="12700" cap="flat">
              <a:solidFill>
                <a:srgbClr val="84A05D"/>
              </a:solidFill>
              <a:prstDash val="solid"/>
              <a:miter lim="400000"/>
            </a:ln>
          </a:right>
          <a:top>
            <a:ln w="12700" cap="flat">
              <a:solidFill>
                <a:srgbClr val="84A05D"/>
              </a:solidFill>
              <a:prstDash val="solid"/>
              <a:miter lim="400000"/>
            </a:ln>
          </a:top>
          <a:bottom>
            <a:ln w="12700" cap="flat">
              <a:solidFill>
                <a:srgbClr val="84A05D"/>
              </a:solidFill>
              <a:prstDash val="solid"/>
              <a:miter lim="400000"/>
            </a:ln>
          </a:bottom>
          <a:insideH>
            <a:ln w="12700" cap="flat">
              <a:solidFill>
                <a:srgbClr val="84A05D"/>
              </a:solidFill>
              <a:prstDash val="solid"/>
              <a:miter lim="400000"/>
            </a:ln>
          </a:insideH>
          <a:insideV>
            <a:ln w="12700" cap="flat">
              <a:solidFill>
                <a:srgbClr val="84A05D"/>
              </a:solidFill>
              <a:prstDash val="solid"/>
              <a:miter lim="400000"/>
            </a:ln>
          </a:insideV>
        </a:tcBdr>
        <a:fill>
          <a:noFill/>
        </a:fill>
      </a:tcStyle>
    </a:lastRow>
    <a:firstRow>
      <a:tcTxStyle b="off" i="off">
        <a:fontRef idx="minor">
          <a:srgbClr val="616161"/>
        </a:fontRef>
        <a:srgbClr val="616161"/>
      </a:tcTxStyle>
      <a:tcStyle>
        <a:tcBdr>
          <a:left>
            <a:ln w="12700" cap="flat">
              <a:solidFill>
                <a:srgbClr val="84A05D"/>
              </a:solidFill>
              <a:prstDash val="solid"/>
              <a:miter lim="400000"/>
            </a:ln>
          </a:left>
          <a:right>
            <a:ln w="12700" cap="flat">
              <a:solidFill>
                <a:srgbClr val="84A05D"/>
              </a:solidFill>
              <a:prstDash val="solid"/>
              <a:miter lim="400000"/>
            </a:ln>
          </a:right>
          <a:top>
            <a:ln w="12700" cap="flat">
              <a:solidFill>
                <a:srgbClr val="84A05D"/>
              </a:solidFill>
              <a:prstDash val="solid"/>
              <a:miter lim="400000"/>
            </a:ln>
          </a:top>
          <a:bottom>
            <a:ln w="12700" cap="flat">
              <a:solidFill>
                <a:srgbClr val="84A05D"/>
              </a:solidFill>
              <a:prstDash val="solid"/>
              <a:miter lim="400000"/>
            </a:ln>
          </a:bottom>
          <a:insideH>
            <a:ln w="12700" cap="flat">
              <a:solidFill>
                <a:srgbClr val="84A05D"/>
              </a:solidFill>
              <a:prstDash val="solid"/>
              <a:miter lim="400000"/>
            </a:ln>
          </a:insideH>
          <a:insideV>
            <a:ln w="12700" cap="flat">
              <a:solidFill>
                <a:srgbClr val="84A05D"/>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7" autoAdjust="0"/>
    <p:restoredTop sz="65644" autoAdjust="0"/>
  </p:normalViewPr>
  <p:slideViewPr>
    <p:cSldViewPr snapToGrid="0">
      <p:cViewPr varScale="1">
        <p:scale>
          <a:sx n="48" d="100"/>
          <a:sy n="48" d="100"/>
        </p:scale>
        <p:origin x="2130"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8316"/>
    </p:cViewPr>
  </p:sorterViewPr>
  <p:notesViewPr>
    <p:cSldViewPr snapToGrid="0">
      <p:cViewPr varScale="1">
        <p:scale>
          <a:sx n="76" d="100"/>
          <a:sy n="76" d="100"/>
        </p:scale>
        <p:origin x="263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Kay Clunies-Ross" userId="4827833d-2df6-434b-becf-05c96678af7a" providerId="ADAL" clId="{2A6AC910-6587-4689-AD30-290D8A8A0D97}"/>
    <pc:docChg chg="delSld modSld modSection modNotesMaster">
      <pc:chgData name="Mary Kay Clunies-Ross" userId="4827833d-2df6-434b-becf-05c96678af7a" providerId="ADAL" clId="{2A6AC910-6587-4689-AD30-290D8A8A0D97}" dt="2019-02-06T15:36:11.058" v="1" actId="2696"/>
      <pc:docMkLst>
        <pc:docMk/>
      </pc:docMkLst>
      <pc:sldChg chg="modNotes">
        <pc:chgData name="Mary Kay Clunies-Ross" userId="4827833d-2df6-434b-becf-05c96678af7a" providerId="ADAL" clId="{2A6AC910-6587-4689-AD30-290D8A8A0D97}" dt="2019-02-06T15:35:04.656" v="0"/>
        <pc:sldMkLst>
          <pc:docMk/>
          <pc:sldMk cId="0" sldId="259"/>
        </pc:sldMkLst>
      </pc:sldChg>
      <pc:sldChg chg="modNotes">
        <pc:chgData name="Mary Kay Clunies-Ross" userId="4827833d-2df6-434b-becf-05c96678af7a" providerId="ADAL" clId="{2A6AC910-6587-4689-AD30-290D8A8A0D97}" dt="2019-02-06T15:35:04.656" v="0"/>
        <pc:sldMkLst>
          <pc:docMk/>
          <pc:sldMk cId="2402769784" sldId="288"/>
        </pc:sldMkLst>
      </pc:sldChg>
      <pc:sldChg chg="modNotes">
        <pc:chgData name="Mary Kay Clunies-Ross" userId="4827833d-2df6-434b-becf-05c96678af7a" providerId="ADAL" clId="{2A6AC910-6587-4689-AD30-290D8A8A0D97}" dt="2019-02-06T15:35:04.656" v="0"/>
        <pc:sldMkLst>
          <pc:docMk/>
          <pc:sldMk cId="2246611090" sldId="293"/>
        </pc:sldMkLst>
      </pc:sldChg>
      <pc:sldChg chg="modNotes">
        <pc:chgData name="Mary Kay Clunies-Ross" userId="4827833d-2df6-434b-becf-05c96678af7a" providerId="ADAL" clId="{2A6AC910-6587-4689-AD30-290D8A8A0D97}" dt="2019-02-06T15:35:04.656" v="0"/>
        <pc:sldMkLst>
          <pc:docMk/>
          <pc:sldMk cId="712348019" sldId="468"/>
        </pc:sldMkLst>
      </pc:sldChg>
      <pc:sldChg chg="modNotes">
        <pc:chgData name="Mary Kay Clunies-Ross" userId="4827833d-2df6-434b-becf-05c96678af7a" providerId="ADAL" clId="{2A6AC910-6587-4689-AD30-290D8A8A0D97}" dt="2019-02-06T15:35:04.656" v="0"/>
        <pc:sldMkLst>
          <pc:docMk/>
          <pc:sldMk cId="3125843017" sldId="471"/>
        </pc:sldMkLst>
      </pc:sldChg>
      <pc:sldChg chg="modNotes">
        <pc:chgData name="Mary Kay Clunies-Ross" userId="4827833d-2df6-434b-becf-05c96678af7a" providerId="ADAL" clId="{2A6AC910-6587-4689-AD30-290D8A8A0D97}" dt="2019-02-06T15:35:04.656" v="0"/>
        <pc:sldMkLst>
          <pc:docMk/>
          <pc:sldMk cId="1474823986" sldId="472"/>
        </pc:sldMkLst>
      </pc:sldChg>
      <pc:sldChg chg="modNotes">
        <pc:chgData name="Mary Kay Clunies-Ross" userId="4827833d-2df6-434b-becf-05c96678af7a" providerId="ADAL" clId="{2A6AC910-6587-4689-AD30-290D8A8A0D97}" dt="2019-02-06T15:35:04.656" v="0"/>
        <pc:sldMkLst>
          <pc:docMk/>
          <pc:sldMk cId="612212272" sldId="485"/>
        </pc:sldMkLst>
      </pc:sldChg>
      <pc:sldChg chg="modNotes">
        <pc:chgData name="Mary Kay Clunies-Ross" userId="4827833d-2df6-434b-becf-05c96678af7a" providerId="ADAL" clId="{2A6AC910-6587-4689-AD30-290D8A8A0D97}" dt="2019-02-06T15:35:04.656" v="0"/>
        <pc:sldMkLst>
          <pc:docMk/>
          <pc:sldMk cId="1230120663" sldId="490"/>
        </pc:sldMkLst>
      </pc:sldChg>
      <pc:sldChg chg="modNotes">
        <pc:chgData name="Mary Kay Clunies-Ross" userId="4827833d-2df6-434b-becf-05c96678af7a" providerId="ADAL" clId="{2A6AC910-6587-4689-AD30-290D8A8A0D97}" dt="2019-02-06T15:35:04.656" v="0"/>
        <pc:sldMkLst>
          <pc:docMk/>
          <pc:sldMk cId="1055008702" sldId="499"/>
        </pc:sldMkLst>
      </pc:sldChg>
      <pc:sldChg chg="modNotes">
        <pc:chgData name="Mary Kay Clunies-Ross" userId="4827833d-2df6-434b-becf-05c96678af7a" providerId="ADAL" clId="{2A6AC910-6587-4689-AD30-290D8A8A0D97}" dt="2019-02-06T15:35:04.656" v="0"/>
        <pc:sldMkLst>
          <pc:docMk/>
          <pc:sldMk cId="0" sldId="507"/>
        </pc:sldMkLst>
      </pc:sldChg>
      <pc:sldChg chg="del">
        <pc:chgData name="Mary Kay Clunies-Ross" userId="4827833d-2df6-434b-becf-05c96678af7a" providerId="ADAL" clId="{2A6AC910-6587-4689-AD30-290D8A8A0D97}" dt="2019-02-06T15:36:11.058" v="1" actId="2696"/>
        <pc:sldMkLst>
          <pc:docMk/>
          <pc:sldMk cId="422505893" sldId="51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8271728560799E-2"/>
          <c:y val="0"/>
          <c:w val="0.98790172827143918"/>
          <c:h val="0.94509051546439438"/>
        </c:manualLayout>
      </c:layout>
      <c:barChart>
        <c:barDir val="col"/>
        <c:grouping val="stacked"/>
        <c:varyColors val="0"/>
        <c:ser>
          <c:idx val="0"/>
          <c:order val="0"/>
          <c:tx>
            <c:strRef>
              <c:f>Sheet1!$B$1</c:f>
              <c:strCache>
                <c:ptCount val="1"/>
                <c:pt idx="0">
                  <c:v>Strongly</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1-0661-45A4-BABD-7BFC16A441F2}"/>
              </c:ext>
            </c:extLst>
          </c:dPt>
          <c:dPt>
            <c:idx val="1"/>
            <c:invertIfNegative val="0"/>
            <c:bubble3D val="0"/>
            <c:spPr>
              <a:solidFill>
                <a:schemeClr val="accent5"/>
              </a:solidFill>
              <a:ln>
                <a:noFill/>
              </a:ln>
            </c:spPr>
            <c:extLst>
              <c:ext xmlns:c16="http://schemas.microsoft.com/office/drawing/2014/chart" uri="{C3380CC4-5D6E-409C-BE32-E72D297353CC}">
                <c16:uniqueId val="{00000003-0661-45A4-BABD-7BFC16A441F2}"/>
              </c:ext>
            </c:extLst>
          </c:dPt>
          <c:dPt>
            <c:idx val="2"/>
            <c:invertIfNegative val="0"/>
            <c:bubble3D val="0"/>
            <c:spPr>
              <a:solidFill>
                <a:schemeClr val="accent3"/>
              </a:solidFill>
            </c:spPr>
            <c:extLst>
              <c:ext xmlns:c16="http://schemas.microsoft.com/office/drawing/2014/chart" uri="{C3380CC4-5D6E-409C-BE32-E72D297353CC}">
                <c16:uniqueId val="{00000005-0661-45A4-BABD-7BFC16A441F2}"/>
              </c:ext>
            </c:extLst>
          </c:dPt>
          <c:dPt>
            <c:idx val="3"/>
            <c:invertIfNegative val="0"/>
            <c:bubble3D val="0"/>
            <c:spPr>
              <a:solidFill>
                <a:schemeClr val="accent3"/>
              </a:solidFill>
            </c:spPr>
            <c:extLst>
              <c:ext xmlns:c16="http://schemas.microsoft.com/office/drawing/2014/chart" uri="{C3380CC4-5D6E-409C-BE32-E72D297353CC}">
                <c16:uniqueId val="{00000007-0661-45A4-BABD-7BFC16A441F2}"/>
              </c:ext>
            </c:extLst>
          </c:dPt>
          <c:dPt>
            <c:idx val="4"/>
            <c:invertIfNegative val="0"/>
            <c:bubble3D val="0"/>
            <c:spPr>
              <a:solidFill>
                <a:schemeClr val="accent3"/>
              </a:solidFill>
            </c:spPr>
            <c:extLst>
              <c:ext xmlns:c16="http://schemas.microsoft.com/office/drawing/2014/chart" uri="{C3380CC4-5D6E-409C-BE32-E72D297353CC}">
                <c16:uniqueId val="{00000009-0661-45A4-BABD-7BFC16A441F2}"/>
              </c:ext>
            </c:extLst>
          </c:dPt>
          <c:dLbls>
            <c:dLbl>
              <c:idx val="0"/>
              <c:tx>
                <c:rich>
                  <a:bodyPr/>
                  <a:lstStyle/>
                  <a:p>
                    <a:fld id="{820CF9D6-4A1A-447F-933C-0F2D8D693FD3}" type="SERIESNAME">
                      <a:rPr lang="en-US" smtClean="0"/>
                      <a:pPr/>
                      <a:t>[SERIES NAME]</a:t>
                    </a:fld>
                    <a:r>
                      <a:rPr lang="en-US" baseline="0" dirty="0"/>
                      <a:t> </a:t>
                    </a:r>
                    <a:fld id="{C2E6204D-514F-4B9F-B98D-23F3253EC33A}" type="VALUE">
                      <a:rPr lang="en-US" baseline="0"/>
                      <a:pPr/>
                      <a:t>[VALUE]</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61-45A4-BABD-7BFC16A441F2}"/>
                </c:ext>
              </c:extLst>
            </c:dLbl>
            <c:dLbl>
              <c:idx val="1"/>
              <c:tx>
                <c:rich>
                  <a:bodyPr/>
                  <a:lstStyle/>
                  <a:p>
                    <a:fld id="{326A028D-48D9-46D7-8A6C-9C5C7E3D4238}" type="SERIESNAME">
                      <a:rPr lang="en-US" smtClean="0"/>
                      <a:pPr/>
                      <a:t>[SERIES NAME]</a:t>
                    </a:fld>
                    <a:r>
                      <a:rPr lang="en-US" baseline="0" dirty="0"/>
                      <a:t> </a:t>
                    </a:r>
                    <a:fld id="{1B5DEB13-D04F-458D-ABCB-83AA6076B96B}" type="VALUE">
                      <a:rPr lang="en-US" baseline="0"/>
                      <a:pPr/>
                      <a:t>[VALUE]</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61-45A4-BABD-7BFC16A441F2}"/>
                </c:ext>
              </c:extLst>
            </c:dLbl>
            <c:dLbl>
              <c:idx val="2"/>
              <c:delete val="1"/>
              <c:extLst>
                <c:ext xmlns:c15="http://schemas.microsoft.com/office/drawing/2012/chart" uri="{CE6537A1-D6FC-4f65-9D91-7224C49458BB}"/>
                <c:ext xmlns:c16="http://schemas.microsoft.com/office/drawing/2014/chart" uri="{C3380CC4-5D6E-409C-BE32-E72D297353CC}">
                  <c16:uniqueId val="{00000005-0661-45A4-BABD-7BFC16A441F2}"/>
                </c:ext>
              </c:extLst>
            </c:dLbl>
            <c:dLbl>
              <c:idx val="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0661-45A4-BABD-7BFC16A441F2}"/>
                </c:ext>
              </c:extLst>
            </c:dLbl>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Sheet1!$A$2:$A$4</c:f>
              <c:strCache>
                <c:ptCount val="3"/>
                <c:pt idx="0">
                  <c:v>Favorable</c:v>
                </c:pt>
                <c:pt idx="1">
                  <c:v>Unfavorable</c:v>
                </c:pt>
                <c:pt idx="2">
                  <c:v>(No Opinion)/
Never Heard</c:v>
                </c:pt>
              </c:strCache>
            </c:strRef>
          </c:cat>
          <c:val>
            <c:numRef>
              <c:f>Sheet1!$B$2:$B$4</c:f>
              <c:numCache>
                <c:formatCode>###0%</c:formatCode>
                <c:ptCount val="3"/>
                <c:pt idx="0">
                  <c:v>0.43240919556948704</c:v>
                </c:pt>
                <c:pt idx="1">
                  <c:v>3.0012850282322368E-2</c:v>
                </c:pt>
                <c:pt idx="2">
                  <c:v>0.11942530219634859</c:v>
                </c:pt>
              </c:numCache>
            </c:numRef>
          </c:val>
          <c:extLst>
            <c:ext xmlns:c16="http://schemas.microsoft.com/office/drawing/2014/chart" uri="{C3380CC4-5D6E-409C-BE32-E72D297353CC}">
              <c16:uniqueId val="{0000000A-0661-45A4-BABD-7BFC16A441F2}"/>
            </c:ext>
          </c:extLst>
        </c:ser>
        <c:ser>
          <c:idx val="1"/>
          <c:order val="1"/>
          <c:tx>
            <c:strRef>
              <c:f>Sheet1!$C$1</c:f>
              <c:strCache>
                <c:ptCount val="1"/>
                <c:pt idx="0">
                  <c:v>Somewhat</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C-0661-45A4-BABD-7BFC16A441F2}"/>
              </c:ext>
            </c:extLst>
          </c:dPt>
          <c:dPt>
            <c:idx val="1"/>
            <c:invertIfNegative val="0"/>
            <c:bubble3D val="0"/>
            <c:spPr>
              <a:solidFill>
                <a:schemeClr val="accent4"/>
              </a:solidFill>
            </c:spPr>
            <c:extLst>
              <c:ext xmlns:c16="http://schemas.microsoft.com/office/drawing/2014/chart" uri="{C3380CC4-5D6E-409C-BE32-E72D297353CC}">
                <c16:uniqueId val="{0000000E-0661-45A4-BABD-7BFC16A441F2}"/>
              </c:ext>
            </c:extLst>
          </c:dPt>
          <c:dPt>
            <c:idx val="2"/>
            <c:invertIfNegative val="0"/>
            <c:bubble3D val="0"/>
            <c:spPr>
              <a:solidFill>
                <a:schemeClr val="bg2">
                  <a:lumMod val="90000"/>
                </a:schemeClr>
              </a:solidFill>
            </c:spPr>
            <c:extLst>
              <c:ext xmlns:c16="http://schemas.microsoft.com/office/drawing/2014/chart" uri="{C3380CC4-5D6E-409C-BE32-E72D297353CC}">
                <c16:uniqueId val="{00000010-0661-45A4-BABD-7BFC16A441F2}"/>
              </c:ext>
            </c:extLst>
          </c:dPt>
          <c:dPt>
            <c:idx val="3"/>
            <c:invertIfNegative val="0"/>
            <c:bubble3D val="0"/>
            <c:spPr>
              <a:solidFill>
                <a:schemeClr val="accent6">
                  <a:lumMod val="40000"/>
                  <a:lumOff val="60000"/>
                </a:schemeClr>
              </a:solidFill>
            </c:spPr>
            <c:extLst>
              <c:ext xmlns:c16="http://schemas.microsoft.com/office/drawing/2014/chart" uri="{C3380CC4-5D6E-409C-BE32-E72D297353CC}">
                <c16:uniqueId val="{00000012-0661-45A4-BABD-7BFC16A441F2}"/>
              </c:ext>
            </c:extLst>
          </c:dPt>
          <c:dLbls>
            <c:dLbl>
              <c:idx val="0"/>
              <c:tx>
                <c:rich>
                  <a:bodyPr/>
                  <a:lstStyle/>
                  <a:p>
                    <a:r>
                      <a:rPr lang="en-US" dirty="0"/>
                      <a:t> Somewhat </a:t>
                    </a:r>
                    <a:fld id="{1E73079A-BDE4-4E01-961B-7D93D254814A}" type="VALUE">
                      <a:rPr lang="en-US" smtClean="0"/>
                      <a:pPr/>
                      <a:t>[VALUE]</a:t>
                    </a:fld>
                    <a:endParaRPr lang="en-US"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661-45A4-BABD-7BFC16A441F2}"/>
                </c:ext>
              </c:extLst>
            </c:dLbl>
            <c:dLbl>
              <c:idx val="1"/>
              <c:tx>
                <c:rich>
                  <a:bodyPr/>
                  <a:lstStyle/>
                  <a:p>
                    <a:fld id="{A19A21E2-B959-434B-8503-36590054E2DD}" type="SERIESNAME">
                      <a:rPr lang="en-US" smtClean="0"/>
                      <a:pPr/>
                      <a:t>[SERIES NAME]</a:t>
                    </a:fld>
                    <a:r>
                      <a:rPr lang="en-US" baseline="0" dirty="0"/>
                      <a:t> </a:t>
                    </a:r>
                    <a:fld id="{30A1EF49-52FE-4FFA-8E13-F915A6BA9857}" type="VALUE">
                      <a:rPr lang="en-US" baseline="0"/>
                      <a:pPr/>
                      <a:t>[VALUE]</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0661-45A4-BABD-7BFC16A441F2}"/>
                </c:ext>
              </c:extLst>
            </c:dLbl>
            <c:dLbl>
              <c:idx val="2"/>
              <c:layout>
                <c:manualLayout>
                  <c:x val="1.4503902577628998E-3"/>
                  <c:y val="-2.8587236891241815E-2"/>
                </c:manualLayout>
              </c:layout>
              <c:tx>
                <c:rich>
                  <a:bodyPr wrap="square" lIns="38100" tIns="19050" rIns="38100" bIns="19050" anchor="ctr">
                    <a:noAutofit/>
                  </a:bodyPr>
                  <a:lstStyle/>
                  <a:p>
                    <a:pPr>
                      <a:defRPr sz="1400"/>
                    </a:pPr>
                    <a:r>
                      <a:rPr lang="en-US" sz="1400" dirty="0"/>
                      <a:t>Lean </a:t>
                    </a:r>
                    <a:fld id="{27868B83-7C35-4393-AA46-19A5A5C1161F}" type="VALUE">
                      <a:rPr lang="en-US" sz="1400" smtClean="0"/>
                      <a:pPr>
                        <a:defRPr sz="1400"/>
                      </a:pPr>
                      <a:t>[VALUE]</a:t>
                    </a:fld>
                    <a:endParaRPr lang="en-US" sz="1400" dirty="0"/>
                  </a:p>
                </c:rich>
              </c:tx>
              <c:spPr>
                <a:no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0.15503232885623366"/>
                      <c:h val="6.1891855206981101E-2"/>
                    </c:manualLayout>
                  </c15:layout>
                  <c15:dlblFieldTable/>
                  <c15:showDataLabelsRange val="0"/>
                </c:ext>
                <c:ext xmlns:c16="http://schemas.microsoft.com/office/drawing/2014/chart" uri="{C3380CC4-5D6E-409C-BE32-E72D297353CC}">
                  <c16:uniqueId val="{00000010-0661-45A4-BABD-7BFC16A441F2}"/>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Sheet1!$A$2:$A$4</c:f>
              <c:strCache>
                <c:ptCount val="3"/>
                <c:pt idx="0">
                  <c:v>Favorable</c:v>
                </c:pt>
                <c:pt idx="1">
                  <c:v>Unfavorable</c:v>
                </c:pt>
                <c:pt idx="2">
                  <c:v>(No Opinion)/
Never Heard</c:v>
                </c:pt>
              </c:strCache>
            </c:strRef>
          </c:cat>
          <c:val>
            <c:numRef>
              <c:f>Sheet1!$C$2:$C$4</c:f>
              <c:numCache>
                <c:formatCode>###0%</c:formatCode>
                <c:ptCount val="3"/>
                <c:pt idx="0">
                  <c:v>0.36956986516142115</c:v>
                </c:pt>
                <c:pt idx="1">
                  <c:v>4.8582786790419524E-2</c:v>
                </c:pt>
              </c:numCache>
            </c:numRef>
          </c:val>
          <c:extLst>
            <c:ext xmlns:c16="http://schemas.microsoft.com/office/drawing/2014/chart" uri="{C3380CC4-5D6E-409C-BE32-E72D297353CC}">
              <c16:uniqueId val="{00000013-0661-45A4-BABD-7BFC16A441F2}"/>
            </c:ext>
          </c:extLst>
        </c:ser>
        <c:ser>
          <c:idx val="2"/>
          <c:order val="2"/>
          <c:tx>
            <c:strRef>
              <c:f>Sheet1!$D$1</c:f>
              <c:strCache>
                <c:ptCount val="1"/>
                <c:pt idx="0">
                  <c:v>Total</c:v>
                </c:pt>
              </c:strCache>
            </c:strRef>
          </c:tx>
          <c:spPr>
            <a:noFill/>
          </c:spPr>
          <c:invertIfNegative val="0"/>
          <c:dLbls>
            <c:dLbl>
              <c:idx val="0"/>
              <c:tx>
                <c:rich>
                  <a:bodyPr wrap="none" lIns="38100" tIns="19050" rIns="38100" bIns="19050" anchor="ctr">
                    <a:noAutofit/>
                  </a:bodyPr>
                  <a:lstStyle/>
                  <a:p>
                    <a:pPr>
                      <a:defRPr sz="1600" b="1"/>
                    </a:pPr>
                    <a:fld id="{800B8519-1552-464E-8D6E-74A34A3892E4}" type="CATEGORYNAME">
                      <a:rPr lang="en-US" sz="1600" smtClean="0"/>
                      <a:pPr>
                        <a:defRPr sz="1600" b="1"/>
                      </a:pPr>
                      <a:t>[CATEGORY NAME]</a:t>
                    </a:fld>
                    <a:r>
                      <a:rPr lang="en-US" sz="1600" baseline="0" dirty="0"/>
                      <a:t> </a:t>
                    </a:r>
                  </a:p>
                  <a:p>
                    <a:pPr>
                      <a:defRPr sz="1600" b="1"/>
                    </a:pPr>
                    <a:fld id="{4E36108E-9579-4BA5-9A63-D58E09599E7F}" type="VALUE">
                      <a:rPr lang="en-US" sz="1600" baseline="0" smtClean="0"/>
                      <a:pPr>
                        <a:defRPr sz="1600" b="1"/>
                      </a:pPr>
                      <a:t>[VALUE]</a:t>
                    </a:fld>
                    <a:endParaRPr lang="en-US"/>
                  </a:p>
                </c:rich>
              </c:tx>
              <c:spPr>
                <a:noFill/>
                <a:ln>
                  <a:noFill/>
                </a:ln>
                <a:effectLst/>
              </c:spPr>
              <c:dLblPos val="inBase"/>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5-0661-45A4-BABD-7BFC16A441F2}"/>
                </c:ext>
              </c:extLst>
            </c:dLbl>
            <c:dLbl>
              <c:idx val="1"/>
              <c:tx>
                <c:rich>
                  <a:bodyPr/>
                  <a:lstStyle/>
                  <a:p>
                    <a:fld id="{FBFEF5F9-141E-4781-A3E3-D9E22E22D692}" type="CATEGORYNAME">
                      <a:rPr lang="en-US" smtClean="0"/>
                      <a:pPr/>
                      <a:t>[CATEGORY NAME]</a:t>
                    </a:fld>
                    <a:endParaRPr lang="en-US" baseline="0" dirty="0"/>
                  </a:p>
                  <a:p>
                    <a:r>
                      <a:rPr lang="en-US" baseline="0" dirty="0"/>
                      <a:t> </a:t>
                    </a:r>
                    <a:fld id="{3BFF9567-BD3F-439A-89AD-F0304B98327D}" type="VALUE">
                      <a:rPr lang="en-US" baseline="0"/>
                      <a:pPr/>
                      <a:t>[VALUE]</a:t>
                    </a:fld>
                    <a:endParaRPr lang="en-US" baseline="0" dirty="0"/>
                  </a:p>
                </c:rich>
              </c:tx>
              <c:dLblPos val="inBase"/>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0661-45A4-BABD-7BFC16A441F2}"/>
                </c:ext>
              </c:extLst>
            </c:dLbl>
            <c:dLbl>
              <c:idx val="2"/>
              <c:tx>
                <c:rich>
                  <a:bodyPr wrap="none" lIns="38100" tIns="19050" rIns="38100" bIns="19050" anchor="ctr">
                    <a:noAutofit/>
                  </a:bodyPr>
                  <a:lstStyle/>
                  <a:p>
                    <a:pPr>
                      <a:defRPr sz="1600" b="1"/>
                    </a:pPr>
                    <a:fld id="{B271A23A-9DF8-4ABF-B455-F9A75BF63D49}" type="CATEGORYNAME">
                      <a:rPr lang="en-US" sz="1600" smtClean="0"/>
                      <a:pPr>
                        <a:defRPr sz="1600" b="1"/>
                      </a:pPr>
                      <a:t>[CATEGORY NAME]</a:t>
                    </a:fld>
                    <a:r>
                      <a:rPr lang="en-US" sz="1600" baseline="0" dirty="0"/>
                      <a:t> </a:t>
                    </a:r>
                  </a:p>
                  <a:p>
                    <a:pPr>
                      <a:defRPr sz="1600" b="1"/>
                    </a:pPr>
                    <a:fld id="{B62F2676-A724-425A-94DE-6FB1571A64D1}" type="VALUE">
                      <a:rPr lang="en-US" sz="1600" baseline="0" smtClean="0"/>
                      <a:pPr>
                        <a:defRPr sz="1600" b="1"/>
                      </a:pPr>
                      <a:t>[VALUE]</a:t>
                    </a:fld>
                    <a:endParaRPr lang="en-US"/>
                  </a:p>
                </c:rich>
              </c:tx>
              <c:spPr>
                <a:noFill/>
                <a:ln>
                  <a:noFill/>
                </a:ln>
                <a:effectLst/>
              </c:spPr>
              <c:dLblPos val="inBase"/>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7-0661-45A4-BABD-7BFC16A441F2}"/>
                </c:ext>
              </c:extLst>
            </c:dLbl>
            <c:spPr>
              <a:noFill/>
              <a:ln>
                <a:noFill/>
              </a:ln>
              <a:effectLst/>
            </c:spPr>
            <c:txPr>
              <a:bodyPr wrap="none" lIns="38100" tIns="19050" rIns="38100" bIns="19050" anchor="ctr">
                <a:spAutoFit/>
              </a:bodyPr>
              <a:lstStyle/>
              <a:p>
                <a:pPr>
                  <a:defRPr sz="1600" b="1"/>
                </a:pPr>
                <a:endParaRPr lang="en-US"/>
              </a:p>
            </c:txPr>
            <c:dLblPos val="inBase"/>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Sheet1!$A$2:$A$4</c:f>
              <c:strCache>
                <c:ptCount val="3"/>
                <c:pt idx="0">
                  <c:v>Favorable</c:v>
                </c:pt>
                <c:pt idx="1">
                  <c:v>Unfavorable</c:v>
                </c:pt>
                <c:pt idx="2">
                  <c:v>(No Opinion)/
Never Heard</c:v>
                </c:pt>
              </c:strCache>
            </c:strRef>
          </c:cat>
          <c:val>
            <c:numRef>
              <c:f>Sheet1!$D$2:$D$4</c:f>
              <c:numCache>
                <c:formatCode>0%</c:formatCode>
                <c:ptCount val="3"/>
                <c:pt idx="0">
                  <c:v>0.80197906073090819</c:v>
                </c:pt>
                <c:pt idx="1">
                  <c:v>7.8595637072741892E-2</c:v>
                </c:pt>
                <c:pt idx="2">
                  <c:v>0.11942530219634859</c:v>
                </c:pt>
              </c:numCache>
            </c:numRef>
          </c:val>
          <c:extLst>
            <c:ext xmlns:c16="http://schemas.microsoft.com/office/drawing/2014/chart" uri="{C3380CC4-5D6E-409C-BE32-E72D297353CC}">
              <c16:uniqueId val="{00000014-0661-45A4-BABD-7BFC16A441F2}"/>
            </c:ext>
          </c:extLst>
        </c:ser>
        <c:dLbls>
          <c:showLegendKey val="0"/>
          <c:showVal val="0"/>
          <c:showCatName val="0"/>
          <c:showSerName val="0"/>
          <c:showPercent val="0"/>
          <c:showBubbleSize val="0"/>
        </c:dLbls>
        <c:gapWidth val="40"/>
        <c:overlap val="100"/>
        <c:axId val="520548936"/>
        <c:axId val="520549328"/>
      </c:barChart>
      <c:catAx>
        <c:axId val="520548936"/>
        <c:scaling>
          <c:orientation val="minMax"/>
        </c:scaling>
        <c:delete val="0"/>
        <c:axPos val="b"/>
        <c:numFmt formatCode="General" sourceLinked="0"/>
        <c:majorTickMark val="out"/>
        <c:minorTickMark val="none"/>
        <c:tickLblPos val="nextTo"/>
        <c:spPr>
          <a:ln w="12700">
            <a:solidFill>
              <a:schemeClr val="tx2"/>
            </a:solidFill>
          </a:ln>
        </c:spPr>
        <c:txPr>
          <a:bodyPr/>
          <a:lstStyle/>
          <a:p>
            <a:pPr>
              <a:defRPr sz="1200">
                <a:solidFill>
                  <a:schemeClr val="bg1"/>
                </a:solidFill>
              </a:defRPr>
            </a:pPr>
            <a:endParaRPr lang="en-US"/>
          </a:p>
        </c:txPr>
        <c:crossAx val="520549328"/>
        <c:crosses val="autoZero"/>
        <c:auto val="1"/>
        <c:lblAlgn val="ctr"/>
        <c:lblOffset val="100"/>
        <c:noMultiLvlLbl val="0"/>
      </c:catAx>
      <c:valAx>
        <c:axId val="520549328"/>
        <c:scaling>
          <c:orientation val="minMax"/>
          <c:max val="1"/>
          <c:min val="0"/>
        </c:scaling>
        <c:delete val="1"/>
        <c:axPos val="l"/>
        <c:numFmt formatCode="###0%" sourceLinked="1"/>
        <c:majorTickMark val="out"/>
        <c:minorTickMark val="none"/>
        <c:tickLblPos val="nextTo"/>
        <c:crossAx val="520548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8271728560799E-2"/>
          <c:y val="3.2317164787604602E-2"/>
          <c:w val="0.97479667199636433"/>
          <c:h val="0.94509057244054517"/>
        </c:manualLayout>
      </c:layout>
      <c:barChart>
        <c:barDir val="col"/>
        <c:grouping val="stacked"/>
        <c:varyColors val="0"/>
        <c:ser>
          <c:idx val="0"/>
          <c:order val="0"/>
          <c:tx>
            <c:strRef>
              <c:f>Sheet1!$B$1</c:f>
              <c:strCache>
                <c:ptCount val="1"/>
                <c:pt idx="0">
                  <c:v>Self</c:v>
                </c:pt>
              </c:strCache>
            </c:strRef>
          </c:tx>
          <c:invertIfNegative val="0"/>
          <c:dPt>
            <c:idx val="0"/>
            <c:invertIfNegative val="0"/>
            <c:bubble3D val="0"/>
            <c:spPr>
              <a:solidFill>
                <a:srgbClr val="284D77"/>
              </a:solidFill>
              <a:ln>
                <a:noFill/>
              </a:ln>
            </c:spPr>
            <c:extLst>
              <c:ext xmlns:c16="http://schemas.microsoft.com/office/drawing/2014/chart" uri="{C3380CC4-5D6E-409C-BE32-E72D297353CC}">
                <c16:uniqueId val="{00000001-39C1-4860-B768-3B0DF943D5F2}"/>
              </c:ext>
            </c:extLst>
          </c:dPt>
          <c:dPt>
            <c:idx val="1"/>
            <c:invertIfNegative val="0"/>
            <c:bubble3D val="0"/>
            <c:spPr>
              <a:solidFill>
                <a:schemeClr val="accent5"/>
              </a:solidFill>
            </c:spPr>
            <c:extLst>
              <c:ext xmlns:c16="http://schemas.microsoft.com/office/drawing/2014/chart" uri="{C3380CC4-5D6E-409C-BE32-E72D297353CC}">
                <c16:uniqueId val="{00000003-39C1-4860-B768-3B0DF943D5F2}"/>
              </c:ext>
            </c:extLst>
          </c:dPt>
          <c:dPt>
            <c:idx val="3"/>
            <c:invertIfNegative val="0"/>
            <c:bubble3D val="0"/>
            <c:spPr>
              <a:solidFill>
                <a:schemeClr val="accent3"/>
              </a:solidFill>
            </c:spPr>
            <c:extLst>
              <c:ext xmlns:c16="http://schemas.microsoft.com/office/drawing/2014/chart" uri="{C3380CC4-5D6E-409C-BE32-E72D297353CC}">
                <c16:uniqueId val="{00000007-39C1-4860-B768-3B0DF943D5F2}"/>
              </c:ext>
            </c:extLst>
          </c:dPt>
          <c:dPt>
            <c:idx val="4"/>
            <c:invertIfNegative val="0"/>
            <c:bubble3D val="0"/>
            <c:spPr>
              <a:solidFill>
                <a:schemeClr val="accent3"/>
              </a:solidFill>
            </c:spPr>
            <c:extLst>
              <c:ext xmlns:c16="http://schemas.microsoft.com/office/drawing/2014/chart" uri="{C3380CC4-5D6E-409C-BE32-E72D297353CC}">
                <c16:uniqueId val="{00000009-39C1-4860-B768-3B0DF943D5F2}"/>
              </c:ext>
            </c:extLst>
          </c:dPt>
          <c:dLbls>
            <c:dLbl>
              <c:idx val="1"/>
              <c:delete val="1"/>
              <c:extLst>
                <c:ext xmlns:c15="http://schemas.microsoft.com/office/drawing/2012/chart" uri="{CE6537A1-D6FC-4f65-9D91-7224C49458BB}"/>
                <c:ext xmlns:c16="http://schemas.microsoft.com/office/drawing/2014/chart" uri="{C3380CC4-5D6E-409C-BE32-E72D297353CC}">
                  <c16:uniqueId val="{00000003-39C1-4860-B768-3B0DF943D5F2}"/>
                </c:ext>
              </c:extLst>
            </c:dLbl>
            <c:dLbl>
              <c:idx val="3"/>
              <c:showLegendKey val="0"/>
              <c:showVal val="0"/>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9C1-4860-B768-3B0DF943D5F2}"/>
                </c:ext>
              </c:extLst>
            </c:dLbl>
            <c:spPr>
              <a:noFill/>
              <a:ln>
                <a:noFill/>
              </a:ln>
              <a:effectLst/>
            </c:spPr>
            <c:txPr>
              <a:bodyPr/>
              <a:lstStyle/>
              <a:p>
                <a:pPr>
                  <a:defRPr>
                    <a:solidFill>
                      <a:schemeClr val="bg1"/>
                    </a:solidFill>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Sheet1!$A$2:$A$3</c:f>
              <c:strCache>
                <c:ptCount val="2"/>
                <c:pt idx="0">
                  <c:v>Connected</c:v>
                </c:pt>
                <c:pt idx="1">
                  <c:v>Not Connected</c:v>
                </c:pt>
              </c:strCache>
            </c:strRef>
          </c:cat>
          <c:val>
            <c:numRef>
              <c:f>Sheet1!$B$2:$B$3</c:f>
              <c:numCache>
                <c:formatCode>###0%</c:formatCode>
                <c:ptCount val="2"/>
                <c:pt idx="0">
                  <c:v>0.24</c:v>
                </c:pt>
                <c:pt idx="1">
                  <c:v>0.17</c:v>
                </c:pt>
              </c:numCache>
            </c:numRef>
          </c:val>
          <c:extLst>
            <c:ext xmlns:c16="http://schemas.microsoft.com/office/drawing/2014/chart" uri="{C3380CC4-5D6E-409C-BE32-E72D297353CC}">
              <c16:uniqueId val="{0000000A-39C1-4860-B768-3B0DF943D5F2}"/>
            </c:ext>
          </c:extLst>
        </c:ser>
        <c:ser>
          <c:idx val="1"/>
          <c:order val="1"/>
          <c:tx>
            <c:strRef>
              <c:f>Sheet1!$C$1</c:f>
              <c:strCache>
                <c:ptCount val="1"/>
                <c:pt idx="0">
                  <c:v>Family Member</c:v>
                </c:pt>
              </c:strCache>
            </c:strRef>
          </c:tx>
          <c:invertIfNegative val="0"/>
          <c:dPt>
            <c:idx val="3"/>
            <c:invertIfNegative val="0"/>
            <c:bubble3D val="0"/>
            <c:spPr>
              <a:solidFill>
                <a:schemeClr val="accent6">
                  <a:lumMod val="40000"/>
                  <a:lumOff val="60000"/>
                </a:schemeClr>
              </a:solidFill>
            </c:spPr>
            <c:extLst>
              <c:ext xmlns:c16="http://schemas.microsoft.com/office/drawing/2014/chart" uri="{C3380CC4-5D6E-409C-BE32-E72D297353CC}">
                <c16:uniqueId val="{00000012-39C1-4860-B768-3B0DF943D5F2}"/>
              </c:ext>
            </c:extLst>
          </c:dPt>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Sheet1!$A$2:$A$3</c:f>
              <c:strCache>
                <c:ptCount val="2"/>
                <c:pt idx="0">
                  <c:v>Connected</c:v>
                </c:pt>
                <c:pt idx="1">
                  <c:v>Not Connected</c:v>
                </c:pt>
              </c:strCache>
            </c:strRef>
          </c:cat>
          <c:val>
            <c:numRef>
              <c:f>Sheet1!$C$2:$C$3</c:f>
              <c:numCache>
                <c:formatCode>General</c:formatCode>
                <c:ptCount val="2"/>
                <c:pt idx="0" formatCode="###0%">
                  <c:v>0.28999999999999998</c:v>
                </c:pt>
              </c:numCache>
            </c:numRef>
          </c:val>
          <c:extLst>
            <c:ext xmlns:c16="http://schemas.microsoft.com/office/drawing/2014/chart" uri="{C3380CC4-5D6E-409C-BE32-E72D297353CC}">
              <c16:uniqueId val="{00000013-39C1-4860-B768-3B0DF943D5F2}"/>
            </c:ext>
          </c:extLst>
        </c:ser>
        <c:ser>
          <c:idx val="2"/>
          <c:order val="2"/>
          <c:tx>
            <c:strRef>
              <c:f>Sheet1!$D$1</c:f>
              <c:strCache>
                <c:ptCount val="1"/>
                <c:pt idx="0">
                  <c:v>(Both)</c:v>
                </c:pt>
              </c:strCache>
            </c:strRef>
          </c:tx>
          <c:spPr>
            <a:solidFill>
              <a:schemeClr val="accent2">
                <a:lumMod val="60000"/>
                <a:lumOff val="40000"/>
              </a:schemeClr>
            </a:solidFill>
          </c:spPr>
          <c:invertIfNegative val="0"/>
          <c:dPt>
            <c:idx val="0"/>
            <c:invertIfNegative val="0"/>
            <c:bubble3D val="0"/>
            <c:extLst>
              <c:ext xmlns:c16="http://schemas.microsoft.com/office/drawing/2014/chart" uri="{C3380CC4-5D6E-409C-BE32-E72D297353CC}">
                <c16:uniqueId val="{00000014-39C1-4860-B768-3B0DF943D5F2}"/>
              </c:ext>
            </c:extLst>
          </c:dPt>
          <c:dPt>
            <c:idx val="1"/>
            <c:invertIfNegative val="0"/>
            <c:bubble3D val="0"/>
            <c:extLst>
              <c:ext xmlns:c16="http://schemas.microsoft.com/office/drawing/2014/chart" uri="{C3380CC4-5D6E-409C-BE32-E72D297353CC}">
                <c16:uniqueId val="{00000015-39C1-4860-B768-3B0DF943D5F2}"/>
              </c:ext>
            </c:extLst>
          </c:dPt>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ext>
            </c:extLst>
          </c:dLbls>
          <c:cat>
            <c:strRef>
              <c:f>Sheet1!$A$2:$A$3</c:f>
              <c:strCache>
                <c:ptCount val="2"/>
                <c:pt idx="0">
                  <c:v>Connected</c:v>
                </c:pt>
                <c:pt idx="1">
                  <c:v>Not Connected</c:v>
                </c:pt>
              </c:strCache>
            </c:strRef>
          </c:cat>
          <c:val>
            <c:numRef>
              <c:f>Sheet1!$D$2:$D$3</c:f>
              <c:numCache>
                <c:formatCode>General</c:formatCode>
                <c:ptCount val="2"/>
                <c:pt idx="0" formatCode="###0%">
                  <c:v>0.3</c:v>
                </c:pt>
              </c:numCache>
            </c:numRef>
          </c:val>
          <c:extLst>
            <c:ext xmlns:c16="http://schemas.microsoft.com/office/drawing/2014/chart" uri="{C3380CC4-5D6E-409C-BE32-E72D297353CC}">
              <c16:uniqueId val="{00000017-39C1-4860-B768-3B0DF943D5F2}"/>
            </c:ext>
          </c:extLst>
        </c:ser>
        <c:ser>
          <c:idx val="3"/>
          <c:order val="3"/>
          <c:tx>
            <c:strRef>
              <c:f>Sheet1!$E$1</c:f>
              <c:strCache>
                <c:ptCount val="1"/>
                <c:pt idx="0">
                  <c:v>Total</c:v>
                </c:pt>
              </c:strCache>
            </c:strRef>
          </c:tx>
          <c:spPr>
            <a:noFill/>
          </c:spPr>
          <c:invertIfNegative val="0"/>
          <c:dLbls>
            <c:dLbl>
              <c:idx val="0"/>
              <c:tx>
                <c:rich>
                  <a:bodyPr/>
                  <a:lstStyle/>
                  <a:p>
                    <a:fld id="{FBFEF5F9-141E-4781-A3E3-D9E22E22D692}" type="CATEGORYNAME">
                      <a:rPr lang="en-US" smtClean="0"/>
                      <a:pPr/>
                      <a:t>[CATEGORY NAME]</a:t>
                    </a:fld>
                    <a:endParaRPr lang="en-US" baseline="0" dirty="0"/>
                  </a:p>
                  <a:p>
                    <a:r>
                      <a:rPr lang="en-US" baseline="0" dirty="0"/>
                      <a:t> </a:t>
                    </a:r>
                    <a:fld id="{3BFF9567-BD3F-439A-89AD-F0304B98327D}" type="VALUE">
                      <a:rPr lang="en-US" baseline="0"/>
                      <a:pPr/>
                      <a:t>[VALUE]</a:t>
                    </a:fld>
                    <a:endParaRPr lang="en-US" baseline="0" dirty="0"/>
                  </a:p>
                </c:rich>
              </c:tx>
              <c:dLblPos val="inBase"/>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E56-4682-B096-1C73AACA995A}"/>
                </c:ext>
              </c:extLst>
            </c:dLbl>
            <c:dLbl>
              <c:idx val="1"/>
              <c:tx>
                <c:rich>
                  <a:bodyPr/>
                  <a:lstStyle/>
                  <a:p>
                    <a:fld id="{800B8519-1552-464E-8D6E-74A34A3892E4}" type="CATEGORYNAME">
                      <a:rPr lang="en-US"/>
                      <a:pPr/>
                      <a:t>[CATEGORY NAME]</a:t>
                    </a:fld>
                    <a:r>
                      <a:rPr lang="en-US"/>
                      <a:t> </a:t>
                    </a:r>
                  </a:p>
                  <a:p>
                    <a:fld id="{4E36108E-9579-4BA5-9A63-D58E09599E7F}" type="VALUE">
                      <a:rPr lang="en-US"/>
                      <a:pPr/>
                      <a:t>[VALUE]</a:t>
                    </a:fld>
                    <a:endParaRPr lang="en-US"/>
                  </a:p>
                </c:rich>
              </c:tx>
              <c:dLblPos val="inBase"/>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E56-4682-B096-1C73AACA995A}"/>
                </c:ext>
              </c:extLst>
            </c:dLbl>
            <c:spPr>
              <a:noFill/>
              <a:ln>
                <a:noFill/>
              </a:ln>
              <a:effectLst/>
            </c:spPr>
            <c:txPr>
              <a:bodyPr/>
              <a:lstStyle/>
              <a:p>
                <a:pPr>
                  <a:defRPr sz="1800" b="1"/>
                </a:pPr>
                <a:endParaRPr lang="en-US"/>
              </a:p>
            </c:txPr>
            <c:dLblPos val="inBase"/>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Sheet1!$A$2:$A$3</c:f>
              <c:strCache>
                <c:ptCount val="2"/>
                <c:pt idx="0">
                  <c:v>Connected</c:v>
                </c:pt>
                <c:pt idx="1">
                  <c:v>Not Connected</c:v>
                </c:pt>
              </c:strCache>
            </c:strRef>
          </c:cat>
          <c:val>
            <c:numRef>
              <c:f>Sheet1!$E$2:$E$3</c:f>
              <c:numCache>
                <c:formatCode>0%</c:formatCode>
                <c:ptCount val="2"/>
                <c:pt idx="0">
                  <c:v>0.83000000000000007</c:v>
                </c:pt>
                <c:pt idx="1">
                  <c:v>0.17</c:v>
                </c:pt>
              </c:numCache>
            </c:numRef>
          </c:val>
          <c:extLst>
            <c:ext xmlns:c16="http://schemas.microsoft.com/office/drawing/2014/chart" uri="{C3380CC4-5D6E-409C-BE32-E72D297353CC}">
              <c16:uniqueId val="{00000018-39C1-4860-B768-3B0DF943D5F2}"/>
            </c:ext>
          </c:extLst>
        </c:ser>
        <c:dLbls>
          <c:showLegendKey val="0"/>
          <c:showVal val="0"/>
          <c:showCatName val="0"/>
          <c:showSerName val="0"/>
          <c:showPercent val="0"/>
          <c:showBubbleSize val="0"/>
        </c:dLbls>
        <c:gapWidth val="30"/>
        <c:overlap val="100"/>
        <c:axId val="520548936"/>
        <c:axId val="520549328"/>
      </c:barChart>
      <c:catAx>
        <c:axId val="520548936"/>
        <c:scaling>
          <c:orientation val="minMax"/>
        </c:scaling>
        <c:delete val="1"/>
        <c:axPos val="b"/>
        <c:numFmt formatCode="General" sourceLinked="0"/>
        <c:majorTickMark val="out"/>
        <c:minorTickMark val="none"/>
        <c:tickLblPos val="nextTo"/>
        <c:crossAx val="520549328"/>
        <c:crosses val="autoZero"/>
        <c:auto val="1"/>
        <c:lblAlgn val="ctr"/>
        <c:lblOffset val="100"/>
        <c:noMultiLvlLbl val="0"/>
      </c:catAx>
      <c:valAx>
        <c:axId val="520549328"/>
        <c:scaling>
          <c:orientation val="minMax"/>
          <c:max val="1"/>
          <c:min val="0"/>
        </c:scaling>
        <c:delete val="1"/>
        <c:axPos val="l"/>
        <c:numFmt formatCode="###0%" sourceLinked="1"/>
        <c:majorTickMark val="out"/>
        <c:minorTickMark val="none"/>
        <c:tickLblPos val="nextTo"/>
        <c:crossAx val="520548936"/>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862040682414699E-2"/>
          <c:w val="0.97816810607434201"/>
          <c:h val="0.91036836541265675"/>
        </c:manualLayout>
      </c:layout>
      <c:barChart>
        <c:barDir val="col"/>
        <c:grouping val="stacked"/>
        <c:varyColors val="0"/>
        <c:ser>
          <c:idx val="0"/>
          <c:order val="0"/>
          <c:tx>
            <c:strRef>
              <c:f>Sheet1!$B$1</c:f>
              <c:strCache>
                <c:ptCount val="1"/>
                <c:pt idx="0">
                  <c:v>Strongly</c:v>
                </c:pt>
              </c:strCache>
            </c:strRef>
          </c:tx>
          <c:invertIfNegative val="0"/>
          <c:dPt>
            <c:idx val="0"/>
            <c:invertIfNegative val="0"/>
            <c:bubble3D val="0"/>
            <c:spPr>
              <a:solidFill>
                <a:schemeClr val="accent1"/>
              </a:solidFill>
              <a:ln>
                <a:noFill/>
              </a:ln>
            </c:spPr>
            <c:extLst>
              <c:ext xmlns:c16="http://schemas.microsoft.com/office/drawing/2014/chart" uri="{C3380CC4-5D6E-409C-BE32-E72D297353CC}">
                <c16:uniqueId val="{00000001-431D-4E60-84EB-3D9A9172E930}"/>
              </c:ext>
            </c:extLst>
          </c:dPt>
          <c:dPt>
            <c:idx val="1"/>
            <c:invertIfNegative val="0"/>
            <c:bubble3D val="0"/>
            <c:spPr>
              <a:solidFill>
                <a:schemeClr val="accent5"/>
              </a:solidFill>
            </c:spPr>
            <c:extLst>
              <c:ext xmlns:c16="http://schemas.microsoft.com/office/drawing/2014/chart" uri="{C3380CC4-5D6E-409C-BE32-E72D297353CC}">
                <c16:uniqueId val="{00000003-431D-4E60-84EB-3D9A9172E930}"/>
              </c:ext>
            </c:extLst>
          </c:dPt>
          <c:dPt>
            <c:idx val="2"/>
            <c:invertIfNegative val="0"/>
            <c:bubble3D val="0"/>
            <c:spPr>
              <a:solidFill>
                <a:schemeClr val="accent3"/>
              </a:solidFill>
            </c:spPr>
            <c:extLst>
              <c:ext xmlns:c16="http://schemas.microsoft.com/office/drawing/2014/chart" uri="{C3380CC4-5D6E-409C-BE32-E72D297353CC}">
                <c16:uniqueId val="{00000005-431D-4E60-84EB-3D9A9172E930}"/>
              </c:ext>
            </c:extLst>
          </c:dPt>
          <c:dPt>
            <c:idx val="3"/>
            <c:invertIfNegative val="0"/>
            <c:bubble3D val="0"/>
            <c:spPr>
              <a:solidFill>
                <a:schemeClr val="accent3"/>
              </a:solidFill>
            </c:spPr>
            <c:extLst>
              <c:ext xmlns:c16="http://schemas.microsoft.com/office/drawing/2014/chart" uri="{C3380CC4-5D6E-409C-BE32-E72D297353CC}">
                <c16:uniqueId val="{00000007-431D-4E60-84EB-3D9A9172E930}"/>
              </c:ext>
            </c:extLst>
          </c:dPt>
          <c:dPt>
            <c:idx val="4"/>
            <c:invertIfNegative val="0"/>
            <c:bubble3D val="0"/>
            <c:spPr>
              <a:solidFill>
                <a:schemeClr val="accent3"/>
              </a:solidFill>
            </c:spPr>
            <c:extLst>
              <c:ext xmlns:c16="http://schemas.microsoft.com/office/drawing/2014/chart" uri="{C3380CC4-5D6E-409C-BE32-E72D297353CC}">
                <c16:uniqueId val="{00000009-431D-4E60-84EB-3D9A9172E930}"/>
              </c:ext>
            </c:extLst>
          </c:dPt>
          <c:dLbls>
            <c:dLbl>
              <c:idx val="0"/>
              <c:tx>
                <c:rich>
                  <a:bodyPr/>
                  <a:lstStyle/>
                  <a:p>
                    <a:r>
                      <a:rPr lang="en-US" dirty="0"/>
                      <a:t>9-10</a:t>
                    </a:r>
                  </a:p>
                  <a:p>
                    <a:r>
                      <a:rPr lang="en-US" baseline="0" dirty="0"/>
                      <a:t> </a:t>
                    </a:r>
                    <a:fld id="{1B5DEB13-D04F-458D-ABCB-83AA6076B96B}" type="VALUE">
                      <a:rPr lang="en-US" baseline="0"/>
                      <a:pPr/>
                      <a:t>[VALUE]</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1D-4E60-84EB-3D9A9172E930}"/>
                </c:ext>
              </c:extLst>
            </c:dLbl>
            <c:dLbl>
              <c:idx val="1"/>
              <c:tx>
                <c:rich>
                  <a:bodyPr/>
                  <a:lstStyle/>
                  <a:p>
                    <a:r>
                      <a:rPr lang="en-US" dirty="0"/>
                      <a:t>1-2</a:t>
                    </a:r>
                    <a:r>
                      <a:rPr lang="en-US" baseline="0" dirty="0"/>
                      <a:t> </a:t>
                    </a:r>
                    <a:fld id="{C2E6204D-514F-4B9F-B98D-23F3253EC33A}" type="VALUE">
                      <a:rPr lang="en-US" baseline="0"/>
                      <a:pPr/>
                      <a:t>[VALUE]</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1D-4E60-84EB-3D9A9172E930}"/>
                </c:ext>
              </c:extLst>
            </c:dLbl>
            <c:dLbl>
              <c:idx val="2"/>
              <c:delete val="1"/>
              <c:extLst>
                <c:ext xmlns:c15="http://schemas.microsoft.com/office/drawing/2012/chart" uri="{CE6537A1-D6FC-4f65-9D91-7224C49458BB}"/>
                <c:ext xmlns:c16="http://schemas.microsoft.com/office/drawing/2014/chart" uri="{C3380CC4-5D6E-409C-BE32-E72D297353CC}">
                  <c16:uniqueId val="{00000005-431D-4E60-84EB-3D9A9172E930}"/>
                </c:ext>
              </c:extLst>
            </c:dLbl>
            <c:dLbl>
              <c:idx val="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431D-4E60-84EB-3D9A9172E930}"/>
                </c:ext>
              </c:extLst>
            </c:dLbl>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Sheet1!$A$2:$A$4</c:f>
              <c:strCache>
                <c:ptCount val="3"/>
                <c:pt idx="0">
                  <c:v>Important</c:v>
                </c:pt>
                <c:pt idx="1">
                  <c:v>Not Important</c:v>
                </c:pt>
                <c:pt idx="2">
                  <c:v>(Don't know)</c:v>
                </c:pt>
              </c:strCache>
            </c:strRef>
          </c:cat>
          <c:val>
            <c:numRef>
              <c:f>Sheet1!$B$2:$B$4</c:f>
              <c:numCache>
                <c:formatCode>###0%</c:formatCode>
                <c:ptCount val="3"/>
                <c:pt idx="0">
                  <c:v>0.47537240304237399</c:v>
                </c:pt>
                <c:pt idx="1">
                  <c:v>7.5795790247298794E-2</c:v>
                </c:pt>
                <c:pt idx="2">
                  <c:v>2.0700812897005701E-2</c:v>
                </c:pt>
              </c:numCache>
            </c:numRef>
          </c:val>
          <c:extLst>
            <c:ext xmlns:c16="http://schemas.microsoft.com/office/drawing/2014/chart" uri="{C3380CC4-5D6E-409C-BE32-E72D297353CC}">
              <c16:uniqueId val="{0000000A-431D-4E60-84EB-3D9A9172E930}"/>
            </c:ext>
          </c:extLst>
        </c:ser>
        <c:ser>
          <c:idx val="1"/>
          <c:order val="1"/>
          <c:tx>
            <c:strRef>
              <c:f>Sheet1!$C$1</c:f>
              <c:strCache>
                <c:ptCount val="1"/>
                <c:pt idx="0">
                  <c:v>Somewhat</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C-431D-4E60-84EB-3D9A9172E930}"/>
              </c:ext>
            </c:extLst>
          </c:dPt>
          <c:dPt>
            <c:idx val="1"/>
            <c:invertIfNegative val="0"/>
            <c:bubble3D val="0"/>
            <c:spPr>
              <a:solidFill>
                <a:schemeClr val="accent4"/>
              </a:solidFill>
            </c:spPr>
            <c:extLst>
              <c:ext xmlns:c16="http://schemas.microsoft.com/office/drawing/2014/chart" uri="{C3380CC4-5D6E-409C-BE32-E72D297353CC}">
                <c16:uniqueId val="{0000000E-431D-4E60-84EB-3D9A9172E930}"/>
              </c:ext>
            </c:extLst>
          </c:dPt>
          <c:dPt>
            <c:idx val="2"/>
            <c:invertIfNegative val="0"/>
            <c:bubble3D val="0"/>
            <c:spPr>
              <a:solidFill>
                <a:schemeClr val="bg2">
                  <a:lumMod val="90000"/>
                </a:schemeClr>
              </a:solidFill>
            </c:spPr>
            <c:extLst>
              <c:ext xmlns:c16="http://schemas.microsoft.com/office/drawing/2014/chart" uri="{C3380CC4-5D6E-409C-BE32-E72D297353CC}">
                <c16:uniqueId val="{00000010-431D-4E60-84EB-3D9A9172E930}"/>
              </c:ext>
            </c:extLst>
          </c:dPt>
          <c:dPt>
            <c:idx val="3"/>
            <c:invertIfNegative val="0"/>
            <c:bubble3D val="0"/>
            <c:spPr>
              <a:solidFill>
                <a:schemeClr val="accent6">
                  <a:lumMod val="40000"/>
                  <a:lumOff val="60000"/>
                </a:schemeClr>
              </a:solidFill>
            </c:spPr>
            <c:extLst>
              <c:ext xmlns:c16="http://schemas.microsoft.com/office/drawing/2014/chart" uri="{C3380CC4-5D6E-409C-BE32-E72D297353CC}">
                <c16:uniqueId val="{00000012-431D-4E60-84EB-3D9A9172E930}"/>
              </c:ext>
            </c:extLst>
          </c:dPt>
          <c:dLbls>
            <c:dLbl>
              <c:idx val="0"/>
              <c:tx>
                <c:rich>
                  <a:bodyPr/>
                  <a:lstStyle/>
                  <a:p>
                    <a:r>
                      <a:rPr lang="en-US" dirty="0"/>
                      <a:t>6-8</a:t>
                    </a:r>
                    <a:r>
                      <a:rPr lang="en-US" baseline="0" dirty="0"/>
                      <a:t> </a:t>
                    </a:r>
                  </a:p>
                  <a:p>
                    <a:fld id="{30A1EF49-52FE-4FFA-8E13-F915A6BA9857}"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31D-4E60-84EB-3D9A9172E930}"/>
                </c:ext>
              </c:extLst>
            </c:dLbl>
            <c:dLbl>
              <c:idx val="1"/>
              <c:tx>
                <c:rich>
                  <a:bodyPr/>
                  <a:lstStyle/>
                  <a:p>
                    <a:r>
                      <a:rPr lang="en-US" dirty="0"/>
                      <a:t>3-5 </a:t>
                    </a:r>
                    <a:fld id="{1E73079A-BDE4-4E01-961B-7D93D254814A}" type="VALUE">
                      <a:rPr lang="en-US" smtClean="0"/>
                      <a:pPr/>
                      <a:t>[VALUE]</a:t>
                    </a:fld>
                    <a:endParaRPr lang="en-US"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31D-4E60-84EB-3D9A9172E930}"/>
                </c:ext>
              </c:extLst>
            </c:dLbl>
            <c:dLbl>
              <c:idx val="2"/>
              <c:layout>
                <c:manualLayout>
                  <c:x val="1.4503902577628998E-3"/>
                  <c:y val="-2.8587236891241815E-2"/>
                </c:manualLayout>
              </c:layout>
              <c:tx>
                <c:rich>
                  <a:bodyPr wrap="square" lIns="38100" tIns="19050" rIns="38100" bIns="19050" anchor="ctr">
                    <a:noAutofit/>
                  </a:bodyPr>
                  <a:lstStyle/>
                  <a:p>
                    <a:pPr>
                      <a:defRPr sz="1400"/>
                    </a:pPr>
                    <a:r>
                      <a:rPr lang="en-US" sz="1400" dirty="0"/>
                      <a:t>Lean </a:t>
                    </a:r>
                    <a:fld id="{27868B83-7C35-4393-AA46-19A5A5C1161F}" type="VALUE">
                      <a:rPr lang="en-US" sz="1400" smtClean="0"/>
                      <a:pPr>
                        <a:defRPr sz="1400"/>
                      </a:pPr>
                      <a:t>[VALUE]</a:t>
                    </a:fld>
                    <a:endParaRPr lang="en-US" sz="1400" dirty="0"/>
                  </a:p>
                </c:rich>
              </c:tx>
              <c:spPr>
                <a:no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0.15503232885623366"/>
                      <c:h val="6.1891855206981101E-2"/>
                    </c:manualLayout>
                  </c15:layout>
                  <c15:dlblFieldTable/>
                  <c15:showDataLabelsRange val="0"/>
                </c:ext>
                <c:ext xmlns:c16="http://schemas.microsoft.com/office/drawing/2014/chart" uri="{C3380CC4-5D6E-409C-BE32-E72D297353CC}">
                  <c16:uniqueId val="{00000010-431D-4E60-84EB-3D9A9172E930}"/>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Sheet1!$A$2:$A$4</c:f>
              <c:strCache>
                <c:ptCount val="3"/>
                <c:pt idx="0">
                  <c:v>Important</c:v>
                </c:pt>
                <c:pt idx="1">
                  <c:v>Not Important</c:v>
                </c:pt>
                <c:pt idx="2">
                  <c:v>(Don't know)</c:v>
                </c:pt>
              </c:strCache>
            </c:strRef>
          </c:cat>
          <c:val>
            <c:numRef>
              <c:f>Sheet1!$C$2:$C$4</c:f>
              <c:numCache>
                <c:formatCode>###0%</c:formatCode>
                <c:ptCount val="3"/>
                <c:pt idx="0">
                  <c:v>0.39937307062409699</c:v>
                </c:pt>
                <c:pt idx="1">
                  <c:v>2.875792318922369E-2</c:v>
                </c:pt>
              </c:numCache>
            </c:numRef>
          </c:val>
          <c:extLst>
            <c:ext xmlns:c16="http://schemas.microsoft.com/office/drawing/2014/chart" uri="{C3380CC4-5D6E-409C-BE32-E72D297353CC}">
              <c16:uniqueId val="{00000013-431D-4E60-84EB-3D9A9172E930}"/>
            </c:ext>
          </c:extLst>
        </c:ser>
        <c:ser>
          <c:idx val="2"/>
          <c:order val="2"/>
          <c:tx>
            <c:strRef>
              <c:f>Sheet1!$D$1</c:f>
              <c:strCache>
                <c:ptCount val="1"/>
                <c:pt idx="0">
                  <c:v>Total</c:v>
                </c:pt>
              </c:strCache>
            </c:strRef>
          </c:tx>
          <c:spPr>
            <a:noFill/>
          </c:spPr>
          <c:invertIfNegative val="0"/>
          <c:dLbls>
            <c:dLbl>
              <c:idx val="0"/>
              <c:tx>
                <c:rich>
                  <a:bodyPr/>
                  <a:lstStyle/>
                  <a:p>
                    <a:fld id="{FBFEF5F9-141E-4781-A3E3-D9E22E22D692}" type="CATEGORYNAME">
                      <a:rPr lang="en-US" smtClean="0"/>
                      <a:pPr/>
                      <a:t>[CATEGORY NAME]</a:t>
                    </a:fld>
                    <a:endParaRPr lang="en-US" baseline="0" dirty="0"/>
                  </a:p>
                  <a:p>
                    <a:r>
                      <a:rPr lang="en-US" baseline="0" dirty="0"/>
                      <a:t> </a:t>
                    </a:r>
                    <a:fld id="{3BFF9567-BD3F-439A-89AD-F0304B98327D}" type="VALUE">
                      <a:rPr lang="en-US" baseline="0"/>
                      <a:pPr/>
                      <a:t>[VALUE]</a:t>
                    </a:fld>
                    <a:endParaRPr lang="en-US" baseline="0" dirty="0"/>
                  </a:p>
                </c:rich>
              </c:tx>
              <c:dLblPos val="inBase"/>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431D-4E60-84EB-3D9A9172E930}"/>
                </c:ext>
              </c:extLst>
            </c:dLbl>
            <c:dLbl>
              <c:idx val="1"/>
              <c:tx>
                <c:rich>
                  <a:bodyPr wrap="none" lIns="38100" tIns="19050" rIns="38100" bIns="19050" anchor="ctr">
                    <a:noAutofit/>
                  </a:bodyPr>
                  <a:lstStyle/>
                  <a:p>
                    <a:pPr>
                      <a:defRPr sz="1600" b="1"/>
                    </a:pPr>
                    <a:fld id="{800B8519-1552-464E-8D6E-74A34A3892E4}" type="CATEGORYNAME">
                      <a:rPr lang="en-US" sz="1600" smtClean="0"/>
                      <a:pPr>
                        <a:defRPr sz="1600" b="1"/>
                      </a:pPr>
                      <a:t>[CATEGORY NAME]</a:t>
                    </a:fld>
                    <a:r>
                      <a:rPr lang="en-US" sz="1600" baseline="0" dirty="0"/>
                      <a:t> </a:t>
                    </a:r>
                  </a:p>
                  <a:p>
                    <a:pPr>
                      <a:defRPr sz="1600" b="1"/>
                    </a:pPr>
                    <a:fld id="{4E36108E-9579-4BA5-9A63-D58E09599E7F}" type="VALUE">
                      <a:rPr lang="en-US" sz="1600" baseline="0" smtClean="0"/>
                      <a:pPr>
                        <a:defRPr sz="1600" b="1"/>
                      </a:pPr>
                      <a:t>[VALUE]</a:t>
                    </a:fld>
                    <a:endParaRPr lang="en-US"/>
                  </a:p>
                </c:rich>
              </c:tx>
              <c:spPr>
                <a:noFill/>
                <a:ln>
                  <a:noFill/>
                </a:ln>
                <a:effectLst/>
              </c:spPr>
              <c:dLblPos val="inBase"/>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5-431D-4E60-84EB-3D9A9172E930}"/>
                </c:ext>
              </c:extLst>
            </c:dLbl>
            <c:dLbl>
              <c:idx val="2"/>
              <c:tx>
                <c:rich>
                  <a:bodyPr wrap="none" lIns="38100" tIns="19050" rIns="38100" bIns="19050" anchor="ctr">
                    <a:noAutofit/>
                  </a:bodyPr>
                  <a:lstStyle/>
                  <a:p>
                    <a:pPr>
                      <a:defRPr sz="1600" b="1"/>
                    </a:pPr>
                    <a:fld id="{B271A23A-9DF8-4ABF-B455-F9A75BF63D49}" type="CATEGORYNAME">
                      <a:rPr lang="en-US" sz="1600" smtClean="0"/>
                      <a:pPr>
                        <a:defRPr sz="1600" b="1"/>
                      </a:pPr>
                      <a:t>[CATEGORY NAME]</a:t>
                    </a:fld>
                    <a:r>
                      <a:rPr lang="en-US" sz="1600" baseline="0" dirty="0"/>
                      <a:t> </a:t>
                    </a:r>
                  </a:p>
                  <a:p>
                    <a:pPr>
                      <a:defRPr sz="1600" b="1"/>
                    </a:pPr>
                    <a:fld id="{B62F2676-A724-425A-94DE-6FB1571A64D1}" type="VALUE">
                      <a:rPr lang="en-US" sz="1600" baseline="0" smtClean="0"/>
                      <a:pPr>
                        <a:defRPr sz="1600" b="1"/>
                      </a:pPr>
                      <a:t>[VALUE]</a:t>
                    </a:fld>
                    <a:endParaRPr lang="en-US"/>
                  </a:p>
                </c:rich>
              </c:tx>
              <c:spPr>
                <a:noFill/>
                <a:ln>
                  <a:noFill/>
                </a:ln>
                <a:effectLst/>
              </c:spPr>
              <c:dLblPos val="inBase"/>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6-431D-4E60-84EB-3D9A9172E930}"/>
                </c:ext>
              </c:extLst>
            </c:dLbl>
            <c:spPr>
              <a:noFill/>
              <a:ln>
                <a:noFill/>
              </a:ln>
              <a:effectLst/>
            </c:spPr>
            <c:txPr>
              <a:bodyPr wrap="none" lIns="38100" tIns="19050" rIns="38100" bIns="19050" anchor="ctr">
                <a:spAutoFit/>
              </a:bodyPr>
              <a:lstStyle/>
              <a:p>
                <a:pPr>
                  <a:defRPr sz="1600" b="1"/>
                </a:pPr>
                <a:endParaRPr lang="en-US"/>
              </a:p>
            </c:txPr>
            <c:dLblPos val="inBase"/>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Sheet1!$A$2:$A$4</c:f>
              <c:strCache>
                <c:ptCount val="3"/>
                <c:pt idx="0">
                  <c:v>Important</c:v>
                </c:pt>
                <c:pt idx="1">
                  <c:v>Not Important</c:v>
                </c:pt>
                <c:pt idx="2">
                  <c:v>(Don't know)</c:v>
                </c:pt>
              </c:strCache>
            </c:strRef>
          </c:cat>
          <c:val>
            <c:numRef>
              <c:f>Sheet1!$D$2:$D$4</c:f>
              <c:numCache>
                <c:formatCode>0%</c:formatCode>
                <c:ptCount val="3"/>
                <c:pt idx="0">
                  <c:v>0.87474547366647104</c:v>
                </c:pt>
                <c:pt idx="1">
                  <c:v>0.10455371343652248</c:v>
                </c:pt>
                <c:pt idx="2">
                  <c:v>2.0700812897005701E-2</c:v>
                </c:pt>
              </c:numCache>
            </c:numRef>
          </c:val>
          <c:extLst>
            <c:ext xmlns:c16="http://schemas.microsoft.com/office/drawing/2014/chart" uri="{C3380CC4-5D6E-409C-BE32-E72D297353CC}">
              <c16:uniqueId val="{00000017-431D-4E60-84EB-3D9A9172E930}"/>
            </c:ext>
          </c:extLst>
        </c:ser>
        <c:dLbls>
          <c:showLegendKey val="0"/>
          <c:showVal val="0"/>
          <c:showCatName val="0"/>
          <c:showSerName val="0"/>
          <c:showPercent val="0"/>
          <c:showBubbleSize val="0"/>
        </c:dLbls>
        <c:gapWidth val="40"/>
        <c:overlap val="100"/>
        <c:axId val="520548936"/>
        <c:axId val="520549328"/>
      </c:barChart>
      <c:catAx>
        <c:axId val="520548936"/>
        <c:scaling>
          <c:orientation val="minMax"/>
        </c:scaling>
        <c:delete val="1"/>
        <c:axPos val="b"/>
        <c:numFmt formatCode="General" sourceLinked="0"/>
        <c:majorTickMark val="out"/>
        <c:minorTickMark val="none"/>
        <c:tickLblPos val="nextTo"/>
        <c:crossAx val="520549328"/>
        <c:crosses val="autoZero"/>
        <c:auto val="1"/>
        <c:lblAlgn val="ctr"/>
        <c:lblOffset val="100"/>
        <c:noMultiLvlLbl val="0"/>
      </c:catAx>
      <c:valAx>
        <c:axId val="520549328"/>
        <c:scaling>
          <c:orientation val="minMax"/>
          <c:max val="1"/>
          <c:min val="0"/>
        </c:scaling>
        <c:delete val="1"/>
        <c:axPos val="l"/>
        <c:numFmt formatCode="###0%" sourceLinked="1"/>
        <c:majorTickMark val="out"/>
        <c:minorTickMark val="none"/>
        <c:tickLblPos val="nextTo"/>
        <c:crossAx val="520548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8271728560799E-2"/>
          <c:y val="2.0862040682414699E-2"/>
          <c:w val="0.97816810607434201"/>
          <c:h val="0.91036836541265675"/>
        </c:manualLayout>
      </c:layout>
      <c:barChart>
        <c:barDir val="col"/>
        <c:grouping val="stacked"/>
        <c:varyColors val="0"/>
        <c:ser>
          <c:idx val="0"/>
          <c:order val="0"/>
          <c:tx>
            <c:strRef>
              <c:f>Sheet1!$B$1</c:f>
              <c:strCache>
                <c:ptCount val="1"/>
                <c:pt idx="0">
                  <c:v>Strongly</c:v>
                </c:pt>
              </c:strCache>
            </c:strRef>
          </c:tx>
          <c:invertIfNegative val="0"/>
          <c:dPt>
            <c:idx val="0"/>
            <c:invertIfNegative val="0"/>
            <c:bubble3D val="0"/>
            <c:spPr>
              <a:solidFill>
                <a:schemeClr val="accent1"/>
              </a:solidFill>
              <a:ln>
                <a:noFill/>
              </a:ln>
            </c:spPr>
            <c:extLst>
              <c:ext xmlns:c16="http://schemas.microsoft.com/office/drawing/2014/chart" uri="{C3380CC4-5D6E-409C-BE32-E72D297353CC}">
                <c16:uniqueId val="{00000001-9DF5-44AA-A7A9-C1BE31620324}"/>
              </c:ext>
            </c:extLst>
          </c:dPt>
          <c:dPt>
            <c:idx val="1"/>
            <c:invertIfNegative val="0"/>
            <c:bubble3D val="0"/>
            <c:spPr>
              <a:solidFill>
                <a:schemeClr val="accent5"/>
              </a:solidFill>
            </c:spPr>
            <c:extLst>
              <c:ext xmlns:c16="http://schemas.microsoft.com/office/drawing/2014/chart" uri="{C3380CC4-5D6E-409C-BE32-E72D297353CC}">
                <c16:uniqueId val="{00000003-9DF5-44AA-A7A9-C1BE31620324}"/>
              </c:ext>
            </c:extLst>
          </c:dPt>
          <c:dPt>
            <c:idx val="2"/>
            <c:invertIfNegative val="0"/>
            <c:bubble3D val="0"/>
            <c:spPr>
              <a:solidFill>
                <a:schemeClr val="accent3"/>
              </a:solidFill>
            </c:spPr>
            <c:extLst>
              <c:ext xmlns:c16="http://schemas.microsoft.com/office/drawing/2014/chart" uri="{C3380CC4-5D6E-409C-BE32-E72D297353CC}">
                <c16:uniqueId val="{00000005-9DF5-44AA-A7A9-C1BE31620324}"/>
              </c:ext>
            </c:extLst>
          </c:dPt>
          <c:dPt>
            <c:idx val="3"/>
            <c:invertIfNegative val="0"/>
            <c:bubble3D val="0"/>
            <c:spPr>
              <a:solidFill>
                <a:schemeClr val="accent3"/>
              </a:solidFill>
            </c:spPr>
            <c:extLst>
              <c:ext xmlns:c16="http://schemas.microsoft.com/office/drawing/2014/chart" uri="{C3380CC4-5D6E-409C-BE32-E72D297353CC}">
                <c16:uniqueId val="{00000007-9DF5-44AA-A7A9-C1BE31620324}"/>
              </c:ext>
            </c:extLst>
          </c:dPt>
          <c:dPt>
            <c:idx val="4"/>
            <c:invertIfNegative val="0"/>
            <c:bubble3D val="0"/>
            <c:spPr>
              <a:solidFill>
                <a:schemeClr val="accent3"/>
              </a:solidFill>
            </c:spPr>
            <c:extLst>
              <c:ext xmlns:c16="http://schemas.microsoft.com/office/drawing/2014/chart" uri="{C3380CC4-5D6E-409C-BE32-E72D297353CC}">
                <c16:uniqueId val="{00000009-9DF5-44AA-A7A9-C1BE31620324}"/>
              </c:ext>
            </c:extLst>
          </c:dPt>
          <c:dLbls>
            <c:dLbl>
              <c:idx val="0"/>
              <c:tx>
                <c:rich>
                  <a:bodyPr/>
                  <a:lstStyle/>
                  <a:p>
                    <a:r>
                      <a:rPr lang="en-US" dirty="0"/>
                      <a:t>9-10</a:t>
                    </a:r>
                    <a:r>
                      <a:rPr lang="en-US" baseline="0" dirty="0"/>
                      <a:t> </a:t>
                    </a:r>
                  </a:p>
                  <a:p>
                    <a:fld id="{1B5DEB13-D04F-458D-ABCB-83AA6076B96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F5-44AA-A7A9-C1BE31620324}"/>
                </c:ext>
              </c:extLst>
            </c:dLbl>
            <c:dLbl>
              <c:idx val="1"/>
              <c:tx>
                <c:rich>
                  <a:bodyPr/>
                  <a:lstStyle/>
                  <a:p>
                    <a:r>
                      <a:rPr lang="en-US" dirty="0"/>
                      <a:t>1-2</a:t>
                    </a:r>
                    <a:r>
                      <a:rPr lang="en-US" baseline="0" dirty="0"/>
                      <a:t> </a:t>
                    </a:r>
                    <a:fld id="{C2E6204D-514F-4B9F-B98D-23F3253EC33A}" type="VALUE">
                      <a:rPr lang="en-US" baseline="0"/>
                      <a:pPr/>
                      <a:t>[VALUE]</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F5-44AA-A7A9-C1BE31620324}"/>
                </c:ext>
              </c:extLst>
            </c:dLbl>
            <c:dLbl>
              <c:idx val="2"/>
              <c:delete val="1"/>
              <c:extLst>
                <c:ext xmlns:c15="http://schemas.microsoft.com/office/drawing/2012/chart" uri="{CE6537A1-D6FC-4f65-9D91-7224C49458BB}"/>
                <c:ext xmlns:c16="http://schemas.microsoft.com/office/drawing/2014/chart" uri="{C3380CC4-5D6E-409C-BE32-E72D297353CC}">
                  <c16:uniqueId val="{00000005-9DF5-44AA-A7A9-C1BE31620324}"/>
                </c:ext>
              </c:extLst>
            </c:dLbl>
            <c:dLbl>
              <c:idx val="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9DF5-44AA-A7A9-C1BE31620324}"/>
                </c:ext>
              </c:extLst>
            </c:dLbl>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Sheet1!$A$2:$A$4</c:f>
              <c:strCache>
                <c:ptCount val="3"/>
                <c:pt idx="0">
                  <c:v>Important</c:v>
                </c:pt>
                <c:pt idx="1">
                  <c:v>Not Important</c:v>
                </c:pt>
                <c:pt idx="2">
                  <c:v>(Don't know)</c:v>
                </c:pt>
              </c:strCache>
            </c:strRef>
          </c:cat>
          <c:val>
            <c:numRef>
              <c:f>Sheet1!$B$2:$B$4</c:f>
              <c:numCache>
                <c:formatCode>###0%</c:formatCode>
                <c:ptCount val="3"/>
                <c:pt idx="0">
                  <c:v>0.51595911361346447</c:v>
                </c:pt>
                <c:pt idx="1">
                  <c:v>9.0988058489260254E-2</c:v>
                </c:pt>
                <c:pt idx="2">
                  <c:v>2.0515858744766483E-2</c:v>
                </c:pt>
              </c:numCache>
            </c:numRef>
          </c:val>
          <c:extLst>
            <c:ext xmlns:c16="http://schemas.microsoft.com/office/drawing/2014/chart" uri="{C3380CC4-5D6E-409C-BE32-E72D297353CC}">
              <c16:uniqueId val="{0000000A-9DF5-44AA-A7A9-C1BE31620324}"/>
            </c:ext>
          </c:extLst>
        </c:ser>
        <c:ser>
          <c:idx val="1"/>
          <c:order val="1"/>
          <c:tx>
            <c:strRef>
              <c:f>Sheet1!$C$1</c:f>
              <c:strCache>
                <c:ptCount val="1"/>
                <c:pt idx="0">
                  <c:v>Somewhat</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C-9DF5-44AA-A7A9-C1BE31620324}"/>
              </c:ext>
            </c:extLst>
          </c:dPt>
          <c:dPt>
            <c:idx val="1"/>
            <c:invertIfNegative val="0"/>
            <c:bubble3D val="0"/>
            <c:spPr>
              <a:solidFill>
                <a:schemeClr val="accent4"/>
              </a:solidFill>
            </c:spPr>
            <c:extLst>
              <c:ext xmlns:c16="http://schemas.microsoft.com/office/drawing/2014/chart" uri="{C3380CC4-5D6E-409C-BE32-E72D297353CC}">
                <c16:uniqueId val="{0000000E-9DF5-44AA-A7A9-C1BE31620324}"/>
              </c:ext>
            </c:extLst>
          </c:dPt>
          <c:dPt>
            <c:idx val="2"/>
            <c:invertIfNegative val="0"/>
            <c:bubble3D val="0"/>
            <c:spPr>
              <a:solidFill>
                <a:schemeClr val="bg2">
                  <a:lumMod val="90000"/>
                </a:schemeClr>
              </a:solidFill>
            </c:spPr>
            <c:extLst>
              <c:ext xmlns:c16="http://schemas.microsoft.com/office/drawing/2014/chart" uri="{C3380CC4-5D6E-409C-BE32-E72D297353CC}">
                <c16:uniqueId val="{00000010-9DF5-44AA-A7A9-C1BE31620324}"/>
              </c:ext>
            </c:extLst>
          </c:dPt>
          <c:dPt>
            <c:idx val="3"/>
            <c:invertIfNegative val="0"/>
            <c:bubble3D val="0"/>
            <c:spPr>
              <a:solidFill>
                <a:schemeClr val="accent6">
                  <a:lumMod val="40000"/>
                  <a:lumOff val="60000"/>
                </a:schemeClr>
              </a:solidFill>
            </c:spPr>
            <c:extLst>
              <c:ext xmlns:c16="http://schemas.microsoft.com/office/drawing/2014/chart" uri="{C3380CC4-5D6E-409C-BE32-E72D297353CC}">
                <c16:uniqueId val="{00000012-9DF5-44AA-A7A9-C1BE31620324}"/>
              </c:ext>
            </c:extLst>
          </c:dPt>
          <c:dLbls>
            <c:dLbl>
              <c:idx val="0"/>
              <c:tx>
                <c:rich>
                  <a:bodyPr/>
                  <a:lstStyle/>
                  <a:p>
                    <a:r>
                      <a:rPr lang="en-US" dirty="0"/>
                      <a:t>6-8</a:t>
                    </a:r>
                  </a:p>
                  <a:p>
                    <a:fld id="{30A1EF49-52FE-4FFA-8E13-F915A6BA9857}"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DF5-44AA-A7A9-C1BE31620324}"/>
                </c:ext>
              </c:extLst>
            </c:dLbl>
            <c:dLbl>
              <c:idx val="1"/>
              <c:tx>
                <c:rich>
                  <a:bodyPr/>
                  <a:lstStyle/>
                  <a:p>
                    <a:r>
                      <a:rPr lang="en-US" dirty="0"/>
                      <a:t>3-5 </a:t>
                    </a:r>
                    <a:fld id="{1E73079A-BDE4-4E01-961B-7D93D254814A}" type="VALUE">
                      <a:rPr lang="en-US" smtClean="0"/>
                      <a:pPr/>
                      <a:t>[VALUE]</a:t>
                    </a:fld>
                    <a:endParaRPr lang="en-US"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9DF5-44AA-A7A9-C1BE31620324}"/>
                </c:ext>
              </c:extLst>
            </c:dLbl>
            <c:dLbl>
              <c:idx val="2"/>
              <c:layout>
                <c:manualLayout>
                  <c:x val="1.4503902577628998E-3"/>
                  <c:y val="-2.8587236891241815E-2"/>
                </c:manualLayout>
              </c:layout>
              <c:tx>
                <c:rich>
                  <a:bodyPr wrap="square" lIns="38100" tIns="19050" rIns="38100" bIns="19050" anchor="ctr">
                    <a:noAutofit/>
                  </a:bodyPr>
                  <a:lstStyle/>
                  <a:p>
                    <a:pPr>
                      <a:defRPr sz="1400"/>
                    </a:pPr>
                    <a:r>
                      <a:rPr lang="en-US" sz="1400" dirty="0"/>
                      <a:t>Lean </a:t>
                    </a:r>
                    <a:fld id="{27868B83-7C35-4393-AA46-19A5A5C1161F}" type="VALUE">
                      <a:rPr lang="en-US" sz="1400" smtClean="0"/>
                      <a:pPr>
                        <a:defRPr sz="1400"/>
                      </a:pPr>
                      <a:t>[VALUE]</a:t>
                    </a:fld>
                    <a:endParaRPr lang="en-US" sz="1400" dirty="0"/>
                  </a:p>
                </c:rich>
              </c:tx>
              <c:spPr>
                <a:no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0.15503232885623366"/>
                      <c:h val="6.1891855206981101E-2"/>
                    </c:manualLayout>
                  </c15:layout>
                  <c15:dlblFieldTable/>
                  <c15:showDataLabelsRange val="0"/>
                </c:ext>
                <c:ext xmlns:c16="http://schemas.microsoft.com/office/drawing/2014/chart" uri="{C3380CC4-5D6E-409C-BE32-E72D297353CC}">
                  <c16:uniqueId val="{00000010-9DF5-44AA-A7A9-C1BE31620324}"/>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Sheet1!$A$2:$A$4</c:f>
              <c:strCache>
                <c:ptCount val="3"/>
                <c:pt idx="0">
                  <c:v>Important</c:v>
                </c:pt>
                <c:pt idx="1">
                  <c:v>Not Important</c:v>
                </c:pt>
                <c:pt idx="2">
                  <c:v>(Don't know)</c:v>
                </c:pt>
              </c:strCache>
            </c:strRef>
          </c:cat>
          <c:val>
            <c:numRef>
              <c:f>Sheet1!$C$2:$C$4</c:f>
              <c:numCache>
                <c:formatCode>###0%</c:formatCode>
                <c:ptCount val="3"/>
                <c:pt idx="0">
                  <c:v>0.34821127009315744</c:v>
                </c:pt>
                <c:pt idx="1">
                  <c:v>2.4325699059350475E-2</c:v>
                </c:pt>
              </c:numCache>
            </c:numRef>
          </c:val>
          <c:extLst>
            <c:ext xmlns:c16="http://schemas.microsoft.com/office/drawing/2014/chart" uri="{C3380CC4-5D6E-409C-BE32-E72D297353CC}">
              <c16:uniqueId val="{00000013-9DF5-44AA-A7A9-C1BE31620324}"/>
            </c:ext>
          </c:extLst>
        </c:ser>
        <c:ser>
          <c:idx val="2"/>
          <c:order val="2"/>
          <c:tx>
            <c:strRef>
              <c:f>Sheet1!$D$1</c:f>
              <c:strCache>
                <c:ptCount val="1"/>
                <c:pt idx="0">
                  <c:v>Total</c:v>
                </c:pt>
              </c:strCache>
            </c:strRef>
          </c:tx>
          <c:spPr>
            <a:noFill/>
          </c:spPr>
          <c:invertIfNegative val="0"/>
          <c:dLbls>
            <c:dLbl>
              <c:idx val="0"/>
              <c:tx>
                <c:rich>
                  <a:bodyPr/>
                  <a:lstStyle/>
                  <a:p>
                    <a:fld id="{FBFEF5F9-141E-4781-A3E3-D9E22E22D692}" type="CATEGORYNAME">
                      <a:rPr lang="en-US" smtClean="0"/>
                      <a:pPr/>
                      <a:t>[CATEGORY NAME]</a:t>
                    </a:fld>
                    <a:endParaRPr lang="en-US" baseline="0" dirty="0"/>
                  </a:p>
                  <a:p>
                    <a:r>
                      <a:rPr lang="en-US" baseline="0" dirty="0"/>
                      <a:t> </a:t>
                    </a:r>
                    <a:fld id="{3BFF9567-BD3F-439A-89AD-F0304B98327D}" type="VALUE">
                      <a:rPr lang="en-US" baseline="0"/>
                      <a:pPr/>
                      <a:t>[VALUE]</a:t>
                    </a:fld>
                    <a:endParaRPr lang="en-US" baseline="0" dirty="0"/>
                  </a:p>
                </c:rich>
              </c:tx>
              <c:dLblPos val="inBase"/>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9DF5-44AA-A7A9-C1BE31620324}"/>
                </c:ext>
              </c:extLst>
            </c:dLbl>
            <c:dLbl>
              <c:idx val="1"/>
              <c:layout>
                <c:manualLayout>
                  <c:x val="-6.87503349450206E-3"/>
                  <c:y val="0"/>
                </c:manualLayout>
              </c:layout>
              <c:tx>
                <c:rich>
                  <a:bodyPr wrap="none" lIns="38100" tIns="19050" rIns="38100" bIns="19050" anchor="ctr">
                    <a:noAutofit/>
                  </a:bodyPr>
                  <a:lstStyle/>
                  <a:p>
                    <a:pPr>
                      <a:defRPr sz="1600" b="1"/>
                    </a:pPr>
                    <a:fld id="{800B8519-1552-464E-8D6E-74A34A3892E4}" type="CATEGORYNAME">
                      <a:rPr lang="en-US" sz="1600" smtClean="0"/>
                      <a:pPr>
                        <a:defRPr sz="1600" b="1"/>
                      </a:pPr>
                      <a:t>[CATEGORY NAME]</a:t>
                    </a:fld>
                    <a:r>
                      <a:rPr lang="en-US" sz="1600" baseline="0" dirty="0"/>
                      <a:t> </a:t>
                    </a:r>
                  </a:p>
                  <a:p>
                    <a:pPr>
                      <a:defRPr sz="1600" b="1"/>
                    </a:pPr>
                    <a:fld id="{4E36108E-9579-4BA5-9A63-D58E09599E7F}" type="VALUE">
                      <a:rPr lang="en-US" sz="1600" baseline="0" smtClean="0"/>
                      <a:pPr>
                        <a:defRPr sz="1600" b="1"/>
                      </a:pPr>
                      <a:t>[VALUE]</a:t>
                    </a:fld>
                    <a:endParaRPr lang="en-US"/>
                  </a:p>
                </c:rich>
              </c:tx>
              <c:spPr>
                <a:noFill/>
                <a:ln>
                  <a:noFill/>
                </a:ln>
                <a:effectLst/>
              </c:spPr>
              <c:dLblPos val="ct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5-9DF5-44AA-A7A9-C1BE31620324}"/>
                </c:ext>
              </c:extLst>
            </c:dLbl>
            <c:dLbl>
              <c:idx val="2"/>
              <c:tx>
                <c:rich>
                  <a:bodyPr wrap="none" lIns="38100" tIns="19050" rIns="38100" bIns="19050" anchor="ctr">
                    <a:noAutofit/>
                  </a:bodyPr>
                  <a:lstStyle/>
                  <a:p>
                    <a:pPr>
                      <a:defRPr sz="1600" b="1"/>
                    </a:pPr>
                    <a:fld id="{B271A23A-9DF8-4ABF-B455-F9A75BF63D49}" type="CATEGORYNAME">
                      <a:rPr lang="en-US" sz="1600" smtClean="0"/>
                      <a:pPr>
                        <a:defRPr sz="1600" b="1"/>
                      </a:pPr>
                      <a:t>[CATEGORY NAME]</a:t>
                    </a:fld>
                    <a:r>
                      <a:rPr lang="en-US" sz="1600" baseline="0" dirty="0"/>
                      <a:t> </a:t>
                    </a:r>
                  </a:p>
                  <a:p>
                    <a:pPr>
                      <a:defRPr sz="1600" b="1"/>
                    </a:pPr>
                    <a:fld id="{B62F2676-A724-425A-94DE-6FB1571A64D1}" type="VALUE">
                      <a:rPr lang="en-US" sz="1600" baseline="0" smtClean="0"/>
                      <a:pPr>
                        <a:defRPr sz="1600" b="1"/>
                      </a:pPr>
                      <a:t>[VALUE]</a:t>
                    </a:fld>
                    <a:endParaRPr lang="en-US"/>
                  </a:p>
                </c:rich>
              </c:tx>
              <c:spPr>
                <a:noFill/>
                <a:ln>
                  <a:noFill/>
                </a:ln>
                <a:effectLst/>
              </c:spPr>
              <c:dLblPos val="inBase"/>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6-9DF5-44AA-A7A9-C1BE31620324}"/>
                </c:ext>
              </c:extLst>
            </c:dLbl>
            <c:spPr>
              <a:noFill/>
              <a:ln>
                <a:noFill/>
              </a:ln>
              <a:effectLst/>
            </c:spPr>
            <c:txPr>
              <a:bodyPr wrap="none" lIns="38100" tIns="19050" rIns="38100" bIns="19050" anchor="ctr">
                <a:spAutoFit/>
              </a:bodyPr>
              <a:lstStyle/>
              <a:p>
                <a:pPr>
                  <a:defRPr sz="1600" b="1"/>
                </a:pPr>
                <a:endParaRPr lang="en-US"/>
              </a:p>
            </c:txPr>
            <c:dLblPos val="inBase"/>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Sheet1!$A$2:$A$4</c:f>
              <c:strCache>
                <c:ptCount val="3"/>
                <c:pt idx="0">
                  <c:v>Important</c:v>
                </c:pt>
                <c:pt idx="1">
                  <c:v>Not Important</c:v>
                </c:pt>
                <c:pt idx="2">
                  <c:v>(Don't know)</c:v>
                </c:pt>
              </c:strCache>
            </c:strRef>
          </c:cat>
          <c:val>
            <c:numRef>
              <c:f>Sheet1!$D$2:$D$4</c:f>
              <c:numCache>
                <c:formatCode>0%</c:formatCode>
                <c:ptCount val="3"/>
                <c:pt idx="0">
                  <c:v>0.86417038370662191</c:v>
                </c:pt>
                <c:pt idx="1">
                  <c:v>0.11531375754861073</c:v>
                </c:pt>
                <c:pt idx="2">
                  <c:v>2.0515858744766483E-2</c:v>
                </c:pt>
              </c:numCache>
            </c:numRef>
          </c:val>
          <c:extLst>
            <c:ext xmlns:c16="http://schemas.microsoft.com/office/drawing/2014/chart" uri="{C3380CC4-5D6E-409C-BE32-E72D297353CC}">
              <c16:uniqueId val="{00000017-9DF5-44AA-A7A9-C1BE31620324}"/>
            </c:ext>
          </c:extLst>
        </c:ser>
        <c:dLbls>
          <c:showLegendKey val="0"/>
          <c:showVal val="0"/>
          <c:showCatName val="0"/>
          <c:showSerName val="0"/>
          <c:showPercent val="0"/>
          <c:showBubbleSize val="0"/>
        </c:dLbls>
        <c:gapWidth val="40"/>
        <c:overlap val="100"/>
        <c:axId val="520548936"/>
        <c:axId val="520549328"/>
      </c:barChart>
      <c:catAx>
        <c:axId val="520548936"/>
        <c:scaling>
          <c:orientation val="minMax"/>
        </c:scaling>
        <c:delete val="1"/>
        <c:axPos val="b"/>
        <c:numFmt formatCode="General" sourceLinked="0"/>
        <c:majorTickMark val="out"/>
        <c:minorTickMark val="none"/>
        <c:tickLblPos val="nextTo"/>
        <c:crossAx val="520549328"/>
        <c:crosses val="autoZero"/>
        <c:auto val="1"/>
        <c:lblAlgn val="ctr"/>
        <c:lblOffset val="100"/>
        <c:noMultiLvlLbl val="0"/>
      </c:catAx>
      <c:valAx>
        <c:axId val="520549328"/>
        <c:scaling>
          <c:orientation val="minMax"/>
          <c:max val="1"/>
          <c:min val="0"/>
        </c:scaling>
        <c:delete val="1"/>
        <c:axPos val="l"/>
        <c:numFmt formatCode="###0%" sourceLinked="1"/>
        <c:majorTickMark val="out"/>
        <c:minorTickMark val="none"/>
        <c:tickLblPos val="nextTo"/>
        <c:crossAx val="520548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AB341-13F9-4BFA-9A97-7DFFB2FA09E0}" type="doc">
      <dgm:prSet loTypeId="urn:microsoft.com/office/officeart/2005/8/layout/target1" loCatId="relationship" qsTypeId="urn:microsoft.com/office/officeart/2005/8/quickstyle/simple1" qsCatId="simple" csTypeId="urn:microsoft.com/office/officeart/2005/8/colors/colorful1" csCatId="colorful" phldr="1"/>
      <dgm:spPr/>
    </dgm:pt>
    <dgm:pt modelId="{67268982-ABDA-40CE-AE9A-C7286BA0D25A}">
      <dgm:prSet phldrT="[Text]"/>
      <dgm:spPr/>
      <dgm:t>
        <a:bodyPr/>
        <a:lstStyle/>
        <a:p>
          <a:r>
            <a:rPr lang="en-US"/>
            <a:t>Legislature &amp; Governor</a:t>
          </a:r>
        </a:p>
      </dgm:t>
    </dgm:pt>
    <dgm:pt modelId="{DE318D3D-92B5-40C0-A13C-8D31CE89354A}" type="parTrans" cxnId="{661500B4-EB64-4D12-8B6A-4DDC6E8F1983}">
      <dgm:prSet/>
      <dgm:spPr/>
      <dgm:t>
        <a:bodyPr/>
        <a:lstStyle/>
        <a:p>
          <a:endParaRPr lang="en-US"/>
        </a:p>
      </dgm:t>
    </dgm:pt>
    <dgm:pt modelId="{F772B5A2-D6E5-4F3E-9E77-1E0E3A659579}" type="sibTrans" cxnId="{661500B4-EB64-4D12-8B6A-4DDC6E8F1983}">
      <dgm:prSet/>
      <dgm:spPr/>
      <dgm:t>
        <a:bodyPr/>
        <a:lstStyle/>
        <a:p>
          <a:endParaRPr lang="en-US"/>
        </a:p>
      </dgm:t>
    </dgm:pt>
    <dgm:pt modelId="{89DD8360-501A-4CD7-97E6-65254F3446FB}">
      <dgm:prSet phldrT="[Text]"/>
      <dgm:spPr/>
      <dgm:t>
        <a:bodyPr/>
        <a:lstStyle/>
        <a:p>
          <a:r>
            <a:rPr lang="en-US"/>
            <a:t>Legislative and Executive Staff</a:t>
          </a:r>
        </a:p>
      </dgm:t>
    </dgm:pt>
    <dgm:pt modelId="{DFDED010-6B55-4AB6-B6A7-712A326C9798}" type="parTrans" cxnId="{C4FFA6D8-E0E1-4CAD-A27A-C1642DDEDF0C}">
      <dgm:prSet/>
      <dgm:spPr/>
      <dgm:t>
        <a:bodyPr/>
        <a:lstStyle/>
        <a:p>
          <a:endParaRPr lang="en-US"/>
        </a:p>
      </dgm:t>
    </dgm:pt>
    <dgm:pt modelId="{7C9F5ABD-D2FA-4052-9DB3-442EC7ABBF9E}" type="sibTrans" cxnId="{C4FFA6D8-E0E1-4CAD-A27A-C1642DDEDF0C}">
      <dgm:prSet/>
      <dgm:spPr/>
      <dgm:t>
        <a:bodyPr/>
        <a:lstStyle/>
        <a:p>
          <a:endParaRPr lang="en-US"/>
        </a:p>
      </dgm:t>
    </dgm:pt>
    <dgm:pt modelId="{5CF7ABE0-C9F3-461B-AE81-25FFDFE710CD}">
      <dgm:prSet phldrT="[Text]"/>
      <dgm:spPr/>
      <dgm:t>
        <a:bodyPr/>
        <a:lstStyle/>
        <a:p>
          <a:r>
            <a:rPr lang="en-US"/>
            <a:t>General Public</a:t>
          </a:r>
        </a:p>
      </dgm:t>
    </dgm:pt>
    <dgm:pt modelId="{1119B4A4-A862-40E8-B543-FFBBA8CF04F8}" type="parTrans" cxnId="{34D81350-982A-4ED8-BB45-78ABF24DC203}">
      <dgm:prSet/>
      <dgm:spPr/>
      <dgm:t>
        <a:bodyPr/>
        <a:lstStyle/>
        <a:p>
          <a:endParaRPr lang="en-US"/>
        </a:p>
      </dgm:t>
    </dgm:pt>
    <dgm:pt modelId="{415897D6-61A2-4F78-A70F-6CCFB1338711}" type="sibTrans" cxnId="{34D81350-982A-4ED8-BB45-78ABF24DC203}">
      <dgm:prSet/>
      <dgm:spPr/>
      <dgm:t>
        <a:bodyPr/>
        <a:lstStyle/>
        <a:p>
          <a:endParaRPr lang="en-US"/>
        </a:p>
      </dgm:t>
    </dgm:pt>
    <dgm:pt modelId="{E0224AE7-2445-4990-8015-B6C2B1489849}">
      <dgm:prSet/>
      <dgm:spPr/>
      <dgm:t>
        <a:bodyPr/>
        <a:lstStyle/>
        <a:p>
          <a:r>
            <a:rPr lang="en-US"/>
            <a:t>Stakeholders (Internal and External)</a:t>
          </a:r>
        </a:p>
      </dgm:t>
    </dgm:pt>
    <dgm:pt modelId="{1C40D5AF-564A-41BC-8DA2-47BFA7E04A4B}" type="parTrans" cxnId="{BF22B573-41AF-4ABF-9167-808491B7FE47}">
      <dgm:prSet/>
      <dgm:spPr/>
      <dgm:t>
        <a:bodyPr/>
        <a:lstStyle/>
        <a:p>
          <a:endParaRPr lang="en-US"/>
        </a:p>
      </dgm:t>
    </dgm:pt>
    <dgm:pt modelId="{EB0E871F-78F6-485D-8498-73C8B50B9C1E}" type="sibTrans" cxnId="{BF22B573-41AF-4ABF-9167-808491B7FE47}">
      <dgm:prSet/>
      <dgm:spPr/>
      <dgm:t>
        <a:bodyPr/>
        <a:lstStyle/>
        <a:p>
          <a:endParaRPr lang="en-US"/>
        </a:p>
      </dgm:t>
    </dgm:pt>
    <dgm:pt modelId="{BF53EE3E-5C79-47E6-AA96-607F73372CAA}" type="pres">
      <dgm:prSet presAssocID="{C25AB341-13F9-4BFA-9A97-7DFFB2FA09E0}" presName="composite" presStyleCnt="0">
        <dgm:presLayoutVars>
          <dgm:chMax val="5"/>
          <dgm:dir/>
          <dgm:resizeHandles val="exact"/>
        </dgm:presLayoutVars>
      </dgm:prSet>
      <dgm:spPr/>
    </dgm:pt>
    <dgm:pt modelId="{FE88EF64-4D53-4DDE-BBB8-635924717EED}" type="pres">
      <dgm:prSet presAssocID="{67268982-ABDA-40CE-AE9A-C7286BA0D25A}" presName="circle1" presStyleLbl="lnNode1" presStyleIdx="0" presStyleCnt="4"/>
      <dgm:spPr/>
    </dgm:pt>
    <dgm:pt modelId="{AA51AA65-2F6B-417B-90DD-82464015390B}" type="pres">
      <dgm:prSet presAssocID="{67268982-ABDA-40CE-AE9A-C7286BA0D25A}" presName="text1" presStyleLbl="revTx" presStyleIdx="0" presStyleCnt="4">
        <dgm:presLayoutVars>
          <dgm:bulletEnabled val="1"/>
        </dgm:presLayoutVars>
      </dgm:prSet>
      <dgm:spPr/>
    </dgm:pt>
    <dgm:pt modelId="{4513A235-C79A-49AD-AFA7-8D73E9F7E250}" type="pres">
      <dgm:prSet presAssocID="{67268982-ABDA-40CE-AE9A-C7286BA0D25A}" presName="line1" presStyleLbl="callout" presStyleIdx="0" presStyleCnt="8"/>
      <dgm:spPr/>
    </dgm:pt>
    <dgm:pt modelId="{F66C85E3-95BC-4033-8146-02B0102B0535}" type="pres">
      <dgm:prSet presAssocID="{67268982-ABDA-40CE-AE9A-C7286BA0D25A}" presName="d1" presStyleLbl="callout" presStyleIdx="1" presStyleCnt="8"/>
      <dgm:spPr/>
    </dgm:pt>
    <dgm:pt modelId="{BD50B038-85E3-4BB4-A85F-FB5813FEBD8F}" type="pres">
      <dgm:prSet presAssocID="{89DD8360-501A-4CD7-97E6-65254F3446FB}" presName="circle2" presStyleLbl="lnNode1" presStyleIdx="1" presStyleCnt="4"/>
      <dgm:spPr/>
    </dgm:pt>
    <dgm:pt modelId="{8FD8FC3B-E431-4004-9CC4-46EC771283FD}" type="pres">
      <dgm:prSet presAssocID="{89DD8360-501A-4CD7-97E6-65254F3446FB}" presName="text2" presStyleLbl="revTx" presStyleIdx="1" presStyleCnt="4">
        <dgm:presLayoutVars>
          <dgm:bulletEnabled val="1"/>
        </dgm:presLayoutVars>
      </dgm:prSet>
      <dgm:spPr/>
    </dgm:pt>
    <dgm:pt modelId="{53D48CF5-7B65-41F2-8753-FC1E6FF0CCC4}" type="pres">
      <dgm:prSet presAssocID="{89DD8360-501A-4CD7-97E6-65254F3446FB}" presName="line2" presStyleLbl="callout" presStyleIdx="2" presStyleCnt="8"/>
      <dgm:spPr/>
    </dgm:pt>
    <dgm:pt modelId="{32E06E2A-92D1-4E06-9A65-D95114C7478E}" type="pres">
      <dgm:prSet presAssocID="{89DD8360-501A-4CD7-97E6-65254F3446FB}" presName="d2" presStyleLbl="callout" presStyleIdx="3" presStyleCnt="8"/>
      <dgm:spPr/>
    </dgm:pt>
    <dgm:pt modelId="{BA063F0F-C00C-486F-8E0F-C0F2926FEDDF}" type="pres">
      <dgm:prSet presAssocID="{E0224AE7-2445-4990-8015-B6C2B1489849}" presName="circle3" presStyleLbl="lnNode1" presStyleIdx="2" presStyleCnt="4"/>
      <dgm:spPr/>
    </dgm:pt>
    <dgm:pt modelId="{0D8A574D-5A65-48DF-9BF4-9AFB2CBF5A67}" type="pres">
      <dgm:prSet presAssocID="{E0224AE7-2445-4990-8015-B6C2B1489849}" presName="text3" presStyleLbl="revTx" presStyleIdx="2" presStyleCnt="4">
        <dgm:presLayoutVars>
          <dgm:bulletEnabled val="1"/>
        </dgm:presLayoutVars>
      </dgm:prSet>
      <dgm:spPr/>
    </dgm:pt>
    <dgm:pt modelId="{23F72B9D-C01E-4C64-ABAB-41F87EC1CA80}" type="pres">
      <dgm:prSet presAssocID="{E0224AE7-2445-4990-8015-B6C2B1489849}" presName="line3" presStyleLbl="callout" presStyleIdx="4" presStyleCnt="8"/>
      <dgm:spPr/>
    </dgm:pt>
    <dgm:pt modelId="{1880814E-D923-4593-80AF-6ECCF7483302}" type="pres">
      <dgm:prSet presAssocID="{E0224AE7-2445-4990-8015-B6C2B1489849}" presName="d3" presStyleLbl="callout" presStyleIdx="5" presStyleCnt="8"/>
      <dgm:spPr/>
    </dgm:pt>
    <dgm:pt modelId="{6A4C19ED-706F-477B-96D6-36A731225403}" type="pres">
      <dgm:prSet presAssocID="{5CF7ABE0-C9F3-461B-AE81-25FFDFE710CD}" presName="circle4" presStyleLbl="lnNode1" presStyleIdx="3" presStyleCnt="4"/>
      <dgm:spPr/>
    </dgm:pt>
    <dgm:pt modelId="{02C18229-7FB7-4248-8EC1-24C4495F9EFE}" type="pres">
      <dgm:prSet presAssocID="{5CF7ABE0-C9F3-461B-AE81-25FFDFE710CD}" presName="text4" presStyleLbl="revTx" presStyleIdx="3" presStyleCnt="4">
        <dgm:presLayoutVars>
          <dgm:bulletEnabled val="1"/>
        </dgm:presLayoutVars>
      </dgm:prSet>
      <dgm:spPr/>
    </dgm:pt>
    <dgm:pt modelId="{0B73FB61-C6C0-409F-9236-55F99D6A3E49}" type="pres">
      <dgm:prSet presAssocID="{5CF7ABE0-C9F3-461B-AE81-25FFDFE710CD}" presName="line4" presStyleLbl="callout" presStyleIdx="6" presStyleCnt="8"/>
      <dgm:spPr/>
    </dgm:pt>
    <dgm:pt modelId="{A09FCA6F-CF0F-4DA4-8E0C-91C463C16631}" type="pres">
      <dgm:prSet presAssocID="{5CF7ABE0-C9F3-461B-AE81-25FFDFE710CD}" presName="d4" presStyleLbl="callout" presStyleIdx="7" presStyleCnt="8"/>
      <dgm:spPr/>
    </dgm:pt>
  </dgm:ptLst>
  <dgm:cxnLst>
    <dgm:cxn modelId="{9AEF6224-2ECF-4A6B-897D-7456807740FA}" type="presOf" srcId="{67268982-ABDA-40CE-AE9A-C7286BA0D25A}" destId="{AA51AA65-2F6B-417B-90DD-82464015390B}" srcOrd="0" destOrd="0" presId="urn:microsoft.com/office/officeart/2005/8/layout/target1"/>
    <dgm:cxn modelId="{6CA53945-D7BF-4809-92FD-E3FF89C588DF}" type="presOf" srcId="{C25AB341-13F9-4BFA-9A97-7DFFB2FA09E0}" destId="{BF53EE3E-5C79-47E6-AA96-607F73372CAA}" srcOrd="0" destOrd="0" presId="urn:microsoft.com/office/officeart/2005/8/layout/target1"/>
    <dgm:cxn modelId="{34D81350-982A-4ED8-BB45-78ABF24DC203}" srcId="{C25AB341-13F9-4BFA-9A97-7DFFB2FA09E0}" destId="{5CF7ABE0-C9F3-461B-AE81-25FFDFE710CD}" srcOrd="3" destOrd="0" parTransId="{1119B4A4-A862-40E8-B543-FFBBA8CF04F8}" sibTransId="{415897D6-61A2-4F78-A70F-6CCFB1338711}"/>
    <dgm:cxn modelId="{BF22B573-41AF-4ABF-9167-808491B7FE47}" srcId="{C25AB341-13F9-4BFA-9A97-7DFFB2FA09E0}" destId="{E0224AE7-2445-4990-8015-B6C2B1489849}" srcOrd="2" destOrd="0" parTransId="{1C40D5AF-564A-41BC-8DA2-47BFA7E04A4B}" sibTransId="{EB0E871F-78F6-485D-8498-73C8B50B9C1E}"/>
    <dgm:cxn modelId="{D56132AF-E8FF-4FF3-801C-7891B4B20DDE}" type="presOf" srcId="{89DD8360-501A-4CD7-97E6-65254F3446FB}" destId="{8FD8FC3B-E431-4004-9CC4-46EC771283FD}" srcOrd="0" destOrd="0" presId="urn:microsoft.com/office/officeart/2005/8/layout/target1"/>
    <dgm:cxn modelId="{661500B4-EB64-4D12-8B6A-4DDC6E8F1983}" srcId="{C25AB341-13F9-4BFA-9A97-7DFFB2FA09E0}" destId="{67268982-ABDA-40CE-AE9A-C7286BA0D25A}" srcOrd="0" destOrd="0" parTransId="{DE318D3D-92B5-40C0-A13C-8D31CE89354A}" sibTransId="{F772B5A2-D6E5-4F3E-9E77-1E0E3A659579}"/>
    <dgm:cxn modelId="{32696EB5-1C54-4D95-98E7-919CAA061386}" type="presOf" srcId="{E0224AE7-2445-4990-8015-B6C2B1489849}" destId="{0D8A574D-5A65-48DF-9BF4-9AFB2CBF5A67}" srcOrd="0" destOrd="0" presId="urn:microsoft.com/office/officeart/2005/8/layout/target1"/>
    <dgm:cxn modelId="{C4FFA6D8-E0E1-4CAD-A27A-C1642DDEDF0C}" srcId="{C25AB341-13F9-4BFA-9A97-7DFFB2FA09E0}" destId="{89DD8360-501A-4CD7-97E6-65254F3446FB}" srcOrd="1" destOrd="0" parTransId="{DFDED010-6B55-4AB6-B6A7-712A326C9798}" sibTransId="{7C9F5ABD-D2FA-4052-9DB3-442EC7ABBF9E}"/>
    <dgm:cxn modelId="{A0BF4EF7-68BB-412E-9B5E-02D8B98FF5CF}" type="presOf" srcId="{5CF7ABE0-C9F3-461B-AE81-25FFDFE710CD}" destId="{02C18229-7FB7-4248-8EC1-24C4495F9EFE}" srcOrd="0" destOrd="0" presId="urn:microsoft.com/office/officeart/2005/8/layout/target1"/>
    <dgm:cxn modelId="{67CFDDF6-9D2A-4C10-B95E-0ADF3CB30E48}" type="presParOf" srcId="{BF53EE3E-5C79-47E6-AA96-607F73372CAA}" destId="{FE88EF64-4D53-4DDE-BBB8-635924717EED}" srcOrd="0" destOrd="0" presId="urn:microsoft.com/office/officeart/2005/8/layout/target1"/>
    <dgm:cxn modelId="{B80680DB-CA75-449B-8F68-0B6D728C393D}" type="presParOf" srcId="{BF53EE3E-5C79-47E6-AA96-607F73372CAA}" destId="{AA51AA65-2F6B-417B-90DD-82464015390B}" srcOrd="1" destOrd="0" presId="urn:microsoft.com/office/officeart/2005/8/layout/target1"/>
    <dgm:cxn modelId="{589EA44D-F3A7-404C-808F-4E76BC7BA09F}" type="presParOf" srcId="{BF53EE3E-5C79-47E6-AA96-607F73372CAA}" destId="{4513A235-C79A-49AD-AFA7-8D73E9F7E250}" srcOrd="2" destOrd="0" presId="urn:microsoft.com/office/officeart/2005/8/layout/target1"/>
    <dgm:cxn modelId="{2237C69F-7ED7-44D2-A60D-0B032D28E72E}" type="presParOf" srcId="{BF53EE3E-5C79-47E6-AA96-607F73372CAA}" destId="{F66C85E3-95BC-4033-8146-02B0102B0535}" srcOrd="3" destOrd="0" presId="urn:microsoft.com/office/officeart/2005/8/layout/target1"/>
    <dgm:cxn modelId="{A256769E-7C4F-48DC-8E3C-384D3D610830}" type="presParOf" srcId="{BF53EE3E-5C79-47E6-AA96-607F73372CAA}" destId="{BD50B038-85E3-4BB4-A85F-FB5813FEBD8F}" srcOrd="4" destOrd="0" presId="urn:microsoft.com/office/officeart/2005/8/layout/target1"/>
    <dgm:cxn modelId="{64322787-525C-48BD-A500-8B2755A61986}" type="presParOf" srcId="{BF53EE3E-5C79-47E6-AA96-607F73372CAA}" destId="{8FD8FC3B-E431-4004-9CC4-46EC771283FD}" srcOrd="5" destOrd="0" presId="urn:microsoft.com/office/officeart/2005/8/layout/target1"/>
    <dgm:cxn modelId="{7FD82AF1-15C6-4D0E-B7B0-30EA1EFD4191}" type="presParOf" srcId="{BF53EE3E-5C79-47E6-AA96-607F73372CAA}" destId="{53D48CF5-7B65-41F2-8753-FC1E6FF0CCC4}" srcOrd="6" destOrd="0" presId="urn:microsoft.com/office/officeart/2005/8/layout/target1"/>
    <dgm:cxn modelId="{99C6C24C-8B2A-4F5B-BAF0-E7662AC1EC10}" type="presParOf" srcId="{BF53EE3E-5C79-47E6-AA96-607F73372CAA}" destId="{32E06E2A-92D1-4E06-9A65-D95114C7478E}" srcOrd="7" destOrd="0" presId="urn:microsoft.com/office/officeart/2005/8/layout/target1"/>
    <dgm:cxn modelId="{2B80F2C6-322B-478F-9294-F8265C9936FD}" type="presParOf" srcId="{BF53EE3E-5C79-47E6-AA96-607F73372CAA}" destId="{BA063F0F-C00C-486F-8E0F-C0F2926FEDDF}" srcOrd="8" destOrd="0" presId="urn:microsoft.com/office/officeart/2005/8/layout/target1"/>
    <dgm:cxn modelId="{422DCED6-428B-4389-8067-81579E2206FE}" type="presParOf" srcId="{BF53EE3E-5C79-47E6-AA96-607F73372CAA}" destId="{0D8A574D-5A65-48DF-9BF4-9AFB2CBF5A67}" srcOrd="9" destOrd="0" presId="urn:microsoft.com/office/officeart/2005/8/layout/target1"/>
    <dgm:cxn modelId="{E62E16E4-0EF2-4E02-B66A-77AA957F4CD0}" type="presParOf" srcId="{BF53EE3E-5C79-47E6-AA96-607F73372CAA}" destId="{23F72B9D-C01E-4C64-ABAB-41F87EC1CA80}" srcOrd="10" destOrd="0" presId="urn:microsoft.com/office/officeart/2005/8/layout/target1"/>
    <dgm:cxn modelId="{7A7676AB-E35B-422E-A9FA-99F2D54AC9DA}" type="presParOf" srcId="{BF53EE3E-5C79-47E6-AA96-607F73372CAA}" destId="{1880814E-D923-4593-80AF-6ECCF7483302}" srcOrd="11" destOrd="0" presId="urn:microsoft.com/office/officeart/2005/8/layout/target1"/>
    <dgm:cxn modelId="{E6C1253B-B3C7-4D54-B5FD-8ABFE837D88A}" type="presParOf" srcId="{BF53EE3E-5C79-47E6-AA96-607F73372CAA}" destId="{6A4C19ED-706F-477B-96D6-36A731225403}" srcOrd="12" destOrd="0" presId="urn:microsoft.com/office/officeart/2005/8/layout/target1"/>
    <dgm:cxn modelId="{AE0F3A78-85C4-46F6-B9FF-F7A7E8F4F862}" type="presParOf" srcId="{BF53EE3E-5C79-47E6-AA96-607F73372CAA}" destId="{02C18229-7FB7-4248-8EC1-24C4495F9EFE}" srcOrd="13" destOrd="0" presId="urn:microsoft.com/office/officeart/2005/8/layout/target1"/>
    <dgm:cxn modelId="{1EC8AA52-7AA3-4356-88B0-93ABB5EDA721}" type="presParOf" srcId="{BF53EE3E-5C79-47E6-AA96-607F73372CAA}" destId="{0B73FB61-C6C0-409F-9236-55F99D6A3E49}" srcOrd="14" destOrd="0" presId="urn:microsoft.com/office/officeart/2005/8/layout/target1"/>
    <dgm:cxn modelId="{1D1DD5F8-92DA-4A18-B3AC-7A09B9FF14BF}" type="presParOf" srcId="{BF53EE3E-5C79-47E6-AA96-607F73372CAA}" destId="{A09FCA6F-CF0F-4DA4-8E0C-91C463C16631}"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C19ED-706F-477B-96D6-36A731225403}">
      <dsp:nvSpPr>
        <dsp:cNvPr id="0" name=""/>
        <dsp:cNvSpPr/>
      </dsp:nvSpPr>
      <dsp:spPr>
        <a:xfrm>
          <a:off x="159562" y="1989706"/>
          <a:ext cx="5969118" cy="5969118"/>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63F0F-C00C-486F-8E0F-C0F2926FEDDF}">
      <dsp:nvSpPr>
        <dsp:cNvPr id="0" name=""/>
        <dsp:cNvSpPr/>
      </dsp:nvSpPr>
      <dsp:spPr>
        <a:xfrm>
          <a:off x="1012648" y="2842792"/>
          <a:ext cx="4262945" cy="426294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0B038-85E3-4BB4-A85F-FB5813FEBD8F}">
      <dsp:nvSpPr>
        <dsp:cNvPr id="0" name=""/>
        <dsp:cNvSpPr/>
      </dsp:nvSpPr>
      <dsp:spPr>
        <a:xfrm>
          <a:off x="1865237" y="3695381"/>
          <a:ext cx="2557767" cy="255776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8EF64-4D53-4DDE-BBB8-635924717EED}">
      <dsp:nvSpPr>
        <dsp:cNvPr id="0" name=""/>
        <dsp:cNvSpPr/>
      </dsp:nvSpPr>
      <dsp:spPr>
        <a:xfrm>
          <a:off x="2717826" y="4547970"/>
          <a:ext cx="852589" cy="85258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1AA65-2F6B-417B-90DD-82464015390B}">
      <dsp:nvSpPr>
        <dsp:cNvPr id="0" name=""/>
        <dsp:cNvSpPr/>
      </dsp:nvSpPr>
      <dsp:spPr>
        <a:xfrm>
          <a:off x="7123533" y="0"/>
          <a:ext cx="2984559" cy="14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a:t>Legislature &amp; Governor</a:t>
          </a:r>
        </a:p>
      </dsp:txBody>
      <dsp:txXfrm>
        <a:off x="7123533" y="0"/>
        <a:ext cx="2984559" cy="1427614"/>
      </dsp:txXfrm>
    </dsp:sp>
    <dsp:sp modelId="{4513A235-C79A-49AD-AFA7-8D73E9F7E250}">
      <dsp:nvSpPr>
        <dsp:cNvPr id="0" name=""/>
        <dsp:cNvSpPr/>
      </dsp:nvSpPr>
      <dsp:spPr>
        <a:xfrm>
          <a:off x="6377393" y="713807"/>
          <a:ext cx="74613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6C85E3-95BC-4033-8146-02B0102B0535}">
      <dsp:nvSpPr>
        <dsp:cNvPr id="0" name=""/>
        <dsp:cNvSpPr/>
      </dsp:nvSpPr>
      <dsp:spPr>
        <a:xfrm rot="5400000">
          <a:off x="2626797" y="1183875"/>
          <a:ext cx="4218176" cy="3283014"/>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8FC3B-E431-4004-9CC4-46EC771283FD}">
      <dsp:nvSpPr>
        <dsp:cNvPr id="0" name=""/>
        <dsp:cNvSpPr/>
      </dsp:nvSpPr>
      <dsp:spPr>
        <a:xfrm>
          <a:off x="7123533" y="1427614"/>
          <a:ext cx="2984559" cy="14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a:t>Legislative and Executive Staff</a:t>
          </a:r>
        </a:p>
      </dsp:txBody>
      <dsp:txXfrm>
        <a:off x="7123533" y="1427614"/>
        <a:ext cx="2984559" cy="1427614"/>
      </dsp:txXfrm>
    </dsp:sp>
    <dsp:sp modelId="{53D48CF5-7B65-41F2-8753-FC1E6FF0CCC4}">
      <dsp:nvSpPr>
        <dsp:cNvPr id="0" name=""/>
        <dsp:cNvSpPr/>
      </dsp:nvSpPr>
      <dsp:spPr>
        <a:xfrm>
          <a:off x="6377393" y="2141421"/>
          <a:ext cx="74613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E06E2A-92D1-4E06-9A65-D95114C7478E}">
      <dsp:nvSpPr>
        <dsp:cNvPr id="0" name=""/>
        <dsp:cNvSpPr/>
      </dsp:nvSpPr>
      <dsp:spPr>
        <a:xfrm rot="5400000">
          <a:off x="3357019" y="2588110"/>
          <a:ext cx="3464078" cy="2571695"/>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A574D-5A65-48DF-9BF4-9AFB2CBF5A67}">
      <dsp:nvSpPr>
        <dsp:cNvPr id="0" name=""/>
        <dsp:cNvSpPr/>
      </dsp:nvSpPr>
      <dsp:spPr>
        <a:xfrm>
          <a:off x="7123533" y="2855228"/>
          <a:ext cx="2984559" cy="14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a:t>Stakeholders (Internal and External)</a:t>
          </a:r>
        </a:p>
      </dsp:txBody>
      <dsp:txXfrm>
        <a:off x="7123533" y="2855228"/>
        <a:ext cx="2984559" cy="1427614"/>
      </dsp:txXfrm>
    </dsp:sp>
    <dsp:sp modelId="{23F72B9D-C01E-4C64-ABAB-41F87EC1CA80}">
      <dsp:nvSpPr>
        <dsp:cNvPr id="0" name=""/>
        <dsp:cNvSpPr/>
      </dsp:nvSpPr>
      <dsp:spPr>
        <a:xfrm>
          <a:off x="6377393" y="3569035"/>
          <a:ext cx="74613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80814E-D923-4593-80AF-6ECCF7483302}">
      <dsp:nvSpPr>
        <dsp:cNvPr id="0" name=""/>
        <dsp:cNvSpPr/>
      </dsp:nvSpPr>
      <dsp:spPr>
        <a:xfrm rot="5400000">
          <a:off x="4063862" y="3896839"/>
          <a:ext cx="2642329" cy="1984731"/>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18229-7FB7-4248-8EC1-24C4495F9EFE}">
      <dsp:nvSpPr>
        <dsp:cNvPr id="0" name=""/>
        <dsp:cNvSpPr/>
      </dsp:nvSpPr>
      <dsp:spPr>
        <a:xfrm>
          <a:off x="7123533" y="4282842"/>
          <a:ext cx="2984559" cy="14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a:t>General Public</a:t>
          </a:r>
        </a:p>
      </dsp:txBody>
      <dsp:txXfrm>
        <a:off x="7123533" y="4282842"/>
        <a:ext cx="2984559" cy="1427614"/>
      </dsp:txXfrm>
    </dsp:sp>
    <dsp:sp modelId="{0B73FB61-C6C0-409F-9236-55F99D6A3E49}">
      <dsp:nvSpPr>
        <dsp:cNvPr id="0" name=""/>
        <dsp:cNvSpPr/>
      </dsp:nvSpPr>
      <dsp:spPr>
        <a:xfrm>
          <a:off x="6377393" y="4996649"/>
          <a:ext cx="746139"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9FCA6F-CF0F-4DA4-8E0C-91C463C16631}">
      <dsp:nvSpPr>
        <dsp:cNvPr id="0" name=""/>
        <dsp:cNvSpPr/>
      </dsp:nvSpPr>
      <dsp:spPr>
        <a:xfrm rot="5400000">
          <a:off x="4772396" y="5210741"/>
          <a:ext cx="1816203" cy="1386825"/>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457200" y="719138"/>
            <a:ext cx="6400800" cy="3600450"/>
          </a:xfrm>
          <a:prstGeom prst="rect">
            <a:avLst/>
          </a:prstGeom>
        </p:spPr>
        <p:txBody>
          <a:bodyPr lIns="96653" tIns="48327" rIns="96653" bIns="48327"/>
          <a:lstStyle/>
          <a:p>
            <a:endParaRPr dirty="0"/>
          </a:p>
        </p:txBody>
      </p:sp>
      <p:sp>
        <p:nvSpPr>
          <p:cNvPr id="302" name="Shape 302"/>
          <p:cNvSpPr>
            <a:spLocks noGrp="1"/>
          </p:cNvSpPr>
          <p:nvPr>
            <p:ph type="body" sz="quarter" idx="1"/>
          </p:nvPr>
        </p:nvSpPr>
        <p:spPr>
          <a:xfrm>
            <a:off x="975360" y="4560570"/>
            <a:ext cx="5364480" cy="4320540"/>
          </a:xfrm>
          <a:prstGeom prst="rect">
            <a:avLst/>
          </a:prstGeom>
        </p:spPr>
        <p:txBody>
          <a:bodyPr lIns="96653" tIns="48327" rIns="96653" bIns="48327"/>
          <a:lstStyle/>
          <a:p>
            <a:endParaR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365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23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457200" y="719138"/>
            <a:ext cx="6400800" cy="360045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pPr>
              <a:defRPr sz="1200">
                <a:latin typeface="Helvetica"/>
                <a:ea typeface="Helvetica"/>
                <a:cs typeface="Helvetica"/>
                <a:sym typeface="Helvetica"/>
              </a:defRPr>
            </a:pPr>
            <a:endParaRPr dirty="0"/>
          </a:p>
        </p:txBody>
      </p:sp>
    </p:spTree>
    <p:extLst>
      <p:ext uri="{BB962C8B-B14F-4D97-AF65-F5344CB8AC3E}">
        <p14:creationId xmlns:p14="http://schemas.microsoft.com/office/powerpoint/2010/main" val="355370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message has national resonance, too– it reflects national trends where people, esp. Millennials and younger, are much more cynical about the message that “you must go to college for a high-paid job” and the sister-implication that “if you go to college, you will get a high-paid job.” Neither of those are true, and we’re the ones to tell that story.</a:t>
            </a:r>
          </a:p>
        </p:txBody>
      </p:sp>
    </p:spTree>
    <p:extLst>
      <p:ext uri="{BB962C8B-B14F-4D97-AF65-F5344CB8AC3E}">
        <p14:creationId xmlns:p14="http://schemas.microsoft.com/office/powerpoint/2010/main" val="2295074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These are important elements for all conversations about CTCs, the fourth is more legislative-facing, but it’s a good point to make with other community groups, partners, local officials and the like.</a:t>
            </a:r>
          </a:p>
          <a:p>
            <a:endParaRPr lang="en-US" dirty="0"/>
          </a:p>
          <a:p>
            <a:r>
              <a:rPr lang="en-US" dirty="0"/>
              <a:t>These main messages are the ones you’re going to go back to, over and over. This is home base. What’s more, everything do you comes back to these big ideas. Unlike the trustees, and even the presidents, you’re much more on the front lines of answering difficult operational questions. But just because you need to answer detailed questions doesn’t mean you don’t need the main messages– it’s even more important that you do. This is how you stay out of going down a rabbit hole.</a:t>
            </a:r>
          </a:p>
          <a:p>
            <a:endParaRPr lang="en-US" dirty="0"/>
          </a:p>
          <a:p>
            <a:r>
              <a:rPr lang="en-US" dirty="0"/>
              <a:t>One of the exercises we did with Laura was to basically crosswalk some of the more tactical questions and issues to these pillars, I’m sure she’d send that out again if hasn’t already.</a:t>
            </a:r>
          </a:p>
          <a:p>
            <a:endParaRPr lang="en-US" dirty="0"/>
          </a:p>
          <a:p>
            <a:r>
              <a:rPr lang="en-US" dirty="0"/>
              <a:t>(Maybe Laura could add how they’re using the message right now)</a:t>
            </a:r>
          </a:p>
        </p:txBody>
      </p:sp>
      <p:sp>
        <p:nvSpPr>
          <p:cNvPr id="4" name="Slide Number Placeholder 3"/>
          <p:cNvSpPr>
            <a:spLocks noGrp="1"/>
          </p:cNvSpPr>
          <p:nvPr>
            <p:ph type="sldNum" sz="quarter" idx="10"/>
          </p:nvPr>
        </p:nvSpPr>
        <p:spPr/>
        <p:txBody>
          <a:bodyPr lIns="96653" tIns="48327" rIns="96653" bIns="48327"/>
          <a:lstStyle/>
          <a:p>
            <a:fld id="{27559A3B-96F6-4F19-93EB-40AD6243C42E}" type="slidenum">
              <a:rPr lang="en-US" smtClean="0"/>
              <a:t>13</a:t>
            </a:fld>
            <a:endParaRPr lang="en-US"/>
          </a:p>
        </p:txBody>
      </p:sp>
    </p:spTree>
    <p:extLst>
      <p:ext uri="{BB962C8B-B14F-4D97-AF65-F5344CB8AC3E}">
        <p14:creationId xmlns:p14="http://schemas.microsoft.com/office/powerpoint/2010/main" val="3564436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reminder to pause for questions about the content of the messages. We’re going to talk about how to use them in a more practical way in a minute, but let’s be sure we have a good sense of the research and the messages.</a:t>
            </a:r>
          </a:p>
          <a:p>
            <a:endParaRPr lang="en-US" dirty="0"/>
          </a:p>
          <a:p>
            <a:r>
              <a:rPr lang="en-US" dirty="0"/>
              <a:t>We can go back to any of the previous slides if you want, too.</a:t>
            </a:r>
          </a:p>
        </p:txBody>
      </p:sp>
    </p:spTree>
    <p:extLst>
      <p:ext uri="{BB962C8B-B14F-4D97-AF65-F5344CB8AC3E}">
        <p14:creationId xmlns:p14="http://schemas.microsoft.com/office/powerpoint/2010/main" val="204421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8778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xfrm>
            <a:off x="457200" y="719138"/>
            <a:ext cx="6400800" cy="3600450"/>
          </a:xfrm>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pPr>
              <a:defRPr sz="1200">
                <a:latin typeface="Helvetica"/>
                <a:ea typeface="Helvetica"/>
                <a:cs typeface="Helvetica"/>
                <a:sym typeface="Helvetica"/>
              </a:defRPr>
            </a:pPr>
            <a:r>
              <a:rPr lang="en-US" dirty="0"/>
              <a:t>Quick review of research that helped us develop and test the CTC message</a:t>
            </a:r>
            <a:endParaRPr dirty="0"/>
          </a:p>
          <a:p>
            <a:pPr>
              <a:defRPr sz="1200">
                <a:latin typeface="Helvetica"/>
                <a:ea typeface="Helvetica"/>
                <a:cs typeface="Helvetica"/>
                <a:sym typeface="Helvetica"/>
              </a:defRPr>
            </a:pPr>
            <a:endParaRPr dirty="0"/>
          </a:p>
          <a:p>
            <a:pPr marR="483265">
              <a:defRPr sz="1200">
                <a:latin typeface="Helvetica"/>
                <a:ea typeface="Helvetica"/>
                <a:cs typeface="Helvetica"/>
                <a:sym typeface="Helvetica"/>
              </a:defRPr>
            </a:pPr>
            <a:r>
              <a:rPr lang="en-US" sz="1200" dirty="0">
                <a:latin typeface="Baskerville"/>
                <a:ea typeface="Baskerville"/>
                <a:cs typeface="Baskerville"/>
                <a:sym typeface="Baskerville"/>
              </a:rPr>
              <a:t>Let’s hit some highlights of what makes up effective messaging</a:t>
            </a:r>
          </a:p>
          <a:p>
            <a:pPr marR="483265">
              <a:defRPr sz="1200">
                <a:latin typeface="Helvetica"/>
                <a:ea typeface="Helvetica"/>
                <a:cs typeface="Helvetica"/>
                <a:sym typeface="Helvetica"/>
              </a:defRPr>
            </a:pPr>
            <a:endParaRPr lang="en-US" sz="1200" dirty="0">
              <a:latin typeface="Baskerville"/>
              <a:ea typeface="Baskerville"/>
              <a:cs typeface="Baskerville"/>
              <a:sym typeface="Baskerville"/>
            </a:endParaRPr>
          </a:p>
          <a:p>
            <a:pPr marR="483265">
              <a:defRPr sz="1200">
                <a:latin typeface="Helvetica"/>
                <a:ea typeface="Helvetica"/>
                <a:cs typeface="Helvetica"/>
                <a:sym typeface="Helvetica"/>
              </a:defRPr>
            </a:pPr>
            <a:r>
              <a:rPr lang="en-US" sz="1200" dirty="0">
                <a:latin typeface="Baskerville"/>
                <a:ea typeface="Baskerville"/>
                <a:cs typeface="Baskerville"/>
                <a:sym typeface="Baskerville"/>
              </a:rPr>
              <a:t>Messaging</a:t>
            </a:r>
          </a:p>
          <a:p>
            <a:pPr marL="483265" marR="483265" indent="-241632">
              <a:buFont typeface="Arial" panose="020B0604020202020204" pitchFamily="34" charset="0"/>
              <a:buChar char="•"/>
              <a:tabLst>
                <a:tab pos="483265" algn="l"/>
              </a:tabLst>
              <a:defRPr sz="1200">
                <a:latin typeface="Helvetica"/>
                <a:ea typeface="Helvetica"/>
                <a:cs typeface="Helvetica"/>
                <a:sym typeface="Helvetica"/>
              </a:defRPr>
            </a:pPr>
            <a:r>
              <a:rPr lang="en-US" sz="1200" dirty="0">
                <a:latin typeface="Baskerville"/>
                <a:ea typeface="Baskerville"/>
                <a:cs typeface="Baskerville"/>
                <a:sym typeface="Baskerville"/>
              </a:rPr>
              <a:t>Support organizational goals</a:t>
            </a:r>
          </a:p>
          <a:p>
            <a:pPr marL="483265" marR="483265" indent="-241632">
              <a:buFont typeface="Arial" panose="020B0604020202020204" pitchFamily="34" charset="0"/>
              <a:buChar char="•"/>
              <a:tabLst>
                <a:tab pos="483265" algn="l"/>
              </a:tabLst>
              <a:defRPr sz="1200">
                <a:latin typeface="Helvetica"/>
                <a:ea typeface="Helvetica"/>
                <a:cs typeface="Helvetica"/>
                <a:sym typeface="Helvetica"/>
              </a:defRPr>
            </a:pPr>
            <a:r>
              <a:rPr lang="en-US" sz="1200" dirty="0">
                <a:latin typeface="Baskerville"/>
                <a:ea typeface="Baskerville"/>
                <a:cs typeface="Baskerville"/>
                <a:sym typeface="Baskerville"/>
              </a:rPr>
              <a:t>Reinforced by factoids, stats &amp; anecdotes</a:t>
            </a:r>
          </a:p>
          <a:p>
            <a:pPr marL="483265" marR="483265" indent="-241632">
              <a:buFont typeface="Arial" panose="020B0604020202020204" pitchFamily="34" charset="0"/>
              <a:buChar char="•"/>
              <a:tabLst>
                <a:tab pos="483265" algn="l"/>
              </a:tabLst>
              <a:defRPr sz="1200">
                <a:latin typeface="Helvetica"/>
                <a:ea typeface="Helvetica"/>
                <a:cs typeface="Helvetica"/>
                <a:sym typeface="Helvetica"/>
              </a:defRPr>
            </a:pPr>
            <a:r>
              <a:rPr lang="en-US" sz="1200" dirty="0">
                <a:latin typeface="Baskerville"/>
                <a:ea typeface="Baskerville"/>
                <a:cs typeface="Baskerville"/>
                <a:sym typeface="Baskerville"/>
              </a:rPr>
              <a:t>Consistent, simple, succinct, clear</a:t>
            </a:r>
          </a:p>
          <a:p>
            <a:pPr marL="483265" marR="483265" indent="-241632">
              <a:buFont typeface="Arial" panose="020B0604020202020204" pitchFamily="34" charset="0"/>
              <a:buChar char="•"/>
              <a:tabLst>
                <a:tab pos="483265" algn="l"/>
              </a:tabLst>
              <a:defRPr sz="1200">
                <a:latin typeface="Helvetica"/>
                <a:ea typeface="Helvetica"/>
                <a:cs typeface="Helvetica"/>
                <a:sym typeface="Helvetica"/>
              </a:defRPr>
            </a:pPr>
            <a:r>
              <a:rPr lang="en-US" sz="1200" dirty="0">
                <a:latin typeface="Baskerville"/>
                <a:ea typeface="Baskerville"/>
                <a:cs typeface="Baskerville"/>
                <a:sym typeface="Baskerville"/>
              </a:rPr>
              <a:t>Can be audience-tailored, while still consistent</a:t>
            </a:r>
          </a:p>
          <a:p>
            <a:pPr marL="483265" marR="483265" indent="-241632">
              <a:buFont typeface="Arial" panose="020B0604020202020204" pitchFamily="34" charset="0"/>
              <a:buChar char="•"/>
              <a:tabLst>
                <a:tab pos="483265" algn="l"/>
              </a:tabLst>
              <a:defRPr sz="1200">
                <a:latin typeface="Helvetica"/>
                <a:ea typeface="Helvetica"/>
                <a:cs typeface="Helvetica"/>
                <a:sym typeface="Helvetica"/>
              </a:defRPr>
            </a:pPr>
            <a:r>
              <a:rPr lang="en-US" sz="1200" dirty="0">
                <a:latin typeface="Baskerville"/>
                <a:ea typeface="Baskerville"/>
                <a:cs typeface="Baskerville"/>
                <a:sym typeface="Baskerville"/>
              </a:rPr>
              <a:t>Permeates all communications</a:t>
            </a:r>
          </a:p>
          <a:p>
            <a:pPr marL="483265" marR="483265" indent="-241632">
              <a:tabLst>
                <a:tab pos="483265" algn="l"/>
              </a:tabLst>
              <a:defRPr sz="1200">
                <a:latin typeface="Helvetica"/>
                <a:ea typeface="Helvetica"/>
                <a:cs typeface="Helvetica"/>
                <a:sym typeface="Helvetica"/>
              </a:defRPr>
            </a:pPr>
            <a:endParaRPr lang="en-US" sz="1200" dirty="0">
              <a:latin typeface="Baskerville"/>
              <a:ea typeface="Baskerville"/>
              <a:cs typeface="Baskerville"/>
              <a:sym typeface="Baskerville"/>
            </a:endParaRPr>
          </a:p>
          <a:p>
            <a:pPr marR="483265">
              <a:defRPr sz="1200">
                <a:latin typeface="Helvetica"/>
                <a:ea typeface="Helvetica"/>
                <a:cs typeface="Helvetica"/>
                <a:sym typeface="Helvetica"/>
              </a:defRPr>
            </a:pPr>
            <a:r>
              <a:rPr lang="en-US" sz="1200" dirty="0">
                <a:latin typeface="Baskerville"/>
                <a:ea typeface="Baskerville"/>
                <a:cs typeface="Baskerville"/>
                <a:sym typeface="Baskerville"/>
              </a:rPr>
              <a:t>What we want the public to know through our messaging process is what your issues ‘mean’ to them – how they affect their lives. In marketing we refer to the ‘is…, does…, means…’ marketing and communications framework:  you can tell what something is (a pair of running shoes), what is does (supports your inner sole and provides running comfort), and what it does “makes you a winner!). </a:t>
            </a:r>
          </a:p>
          <a:p>
            <a:pPr marR="483265">
              <a:defRPr sz="1200">
                <a:latin typeface="Helvetica"/>
                <a:ea typeface="Helvetica"/>
                <a:cs typeface="Helvetica"/>
                <a:sym typeface="Helvetica"/>
              </a:defRPr>
            </a:pPr>
            <a:endParaRPr lang="en-US" sz="1200" dirty="0">
              <a:latin typeface="Baskerville"/>
              <a:sym typeface="Baskerville"/>
            </a:endParaRPr>
          </a:p>
          <a:p>
            <a:pPr marR="483265">
              <a:defRPr sz="1200">
                <a:latin typeface="Helvetica"/>
                <a:ea typeface="Helvetica"/>
                <a:cs typeface="Helvetica"/>
                <a:sym typeface="Helvetica"/>
              </a:defRPr>
            </a:pPr>
            <a:r>
              <a:rPr lang="en-US" sz="1200" dirty="0">
                <a:latin typeface="Baskerville"/>
                <a:sym typeface="Baskerville"/>
              </a:rPr>
              <a:t>That’s why our messaging focuses on students and people- not institutions. We are CTCs, we provide affordable, accessible education, and we provide access to a better future.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we’re going through this so that you know what your presidents and trustees have seen. This is probably all familiar territory for you, but if you want to explore a specific point or talk through how a technique can be useful in a particular issue that you’re facing, that’s great. </a:t>
            </a:r>
          </a:p>
        </p:txBody>
      </p:sp>
    </p:spTree>
    <p:extLst>
      <p:ext uri="{BB962C8B-B14F-4D97-AF65-F5344CB8AC3E}">
        <p14:creationId xmlns:p14="http://schemas.microsoft.com/office/powerpoint/2010/main" val="161175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essential here!</a:t>
            </a:r>
          </a:p>
        </p:txBody>
      </p:sp>
    </p:spTree>
    <p:extLst>
      <p:ext uri="{BB962C8B-B14F-4D97-AF65-F5344CB8AC3E}">
        <p14:creationId xmlns:p14="http://schemas.microsoft.com/office/powerpoint/2010/main" val="82822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there might be overlap, and certainly there is consistency, but these aren’t the same messages that we use to recruit students or faculty. These are messages most useful in the public affairs setting. </a:t>
            </a:r>
          </a:p>
        </p:txBody>
      </p:sp>
    </p:spTree>
    <p:extLst>
      <p:ext uri="{BB962C8B-B14F-4D97-AF65-F5344CB8AC3E}">
        <p14:creationId xmlns:p14="http://schemas.microsoft.com/office/powerpoint/2010/main" val="93037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began with the mission of developing both a long-term advocacy plan and strong messaging to support it. Normally we start by talking about the advocacy plan because it’s the purpose for the strong message. </a:t>
            </a:r>
          </a:p>
          <a:p>
            <a:endParaRPr lang="en-US" dirty="0"/>
          </a:p>
          <a:p>
            <a:r>
              <a:rPr lang="en-US" dirty="0"/>
              <a:t>However, it’s session and key education bills are being heard today. Kelly Evans, our advocacy lead, is in committee meetings at the moment. We bumped her part until the end in the hopes she can join us, talk about the plan and give us an update on what’s happening in Olympia. </a:t>
            </a:r>
          </a:p>
          <a:p>
            <a:endParaRPr lang="en-US" dirty="0"/>
          </a:p>
          <a:p>
            <a:r>
              <a:rPr lang="en-US" dirty="0"/>
              <a:t>So we’ll first talk about message– the research we used to develop it, how it’s structured and how you can put it to work with you. We’re also going to go over our basic speaker training. </a:t>
            </a:r>
          </a:p>
          <a:p>
            <a:endParaRPr lang="en-US" dirty="0"/>
          </a:p>
          <a:p>
            <a:r>
              <a:rPr lang="en-US" dirty="0"/>
              <a:t>As professional PIOs, these concepts are not new to you- you probably use them consciously or unconsciously every day, and you likely also train people. But we want to run through this on a high level so you know what we’re saying to others in your organization. We’ve given this speaker training to the presidents, the trustees, and the state board staff. </a:t>
            </a:r>
          </a:p>
          <a:p>
            <a:endParaRPr lang="en-US" dirty="0"/>
          </a:p>
          <a:p>
            <a:r>
              <a:rPr lang="en-US" dirty="0"/>
              <a:t>And before you think you can sleep through this whole thing, we’ve got a couple of discussion points and a practical exercise!</a:t>
            </a:r>
          </a:p>
          <a:p>
            <a:endParaRPr lang="en-US" dirty="0"/>
          </a:p>
          <a:p>
            <a:endParaRPr lang="en-US" dirty="0"/>
          </a:p>
        </p:txBody>
      </p:sp>
    </p:spTree>
    <p:extLst>
      <p:ext uri="{BB962C8B-B14F-4D97-AF65-F5344CB8AC3E}">
        <p14:creationId xmlns:p14="http://schemas.microsoft.com/office/powerpoint/2010/main" val="3577727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5190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0627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bother looking at the slide; look at the handout.</a:t>
            </a:r>
          </a:p>
          <a:p>
            <a:endParaRPr lang="en-US" dirty="0"/>
          </a:p>
          <a:p>
            <a:r>
              <a:rPr lang="en-US" dirty="0"/>
              <a:t>I want to point out something that’s NOT here– whining. Talking about the past. The 2008 recession. Previous budget cuts. Fairness. None of that is here. Why? Just because it’s true doesn’t make it an effective message. Policymakers don’t want to hear it. They want, like any of us want, to contribute to something important and meaningful. No one wants to fill potholes. They want to build new roads into the future. Which is great, because we are building new roads into the future. Stay there, encourage your people to stay here.</a:t>
            </a:r>
          </a:p>
          <a:p>
            <a:endParaRPr lang="en-US" dirty="0"/>
          </a:p>
          <a:p>
            <a:r>
              <a:rPr lang="en-US" dirty="0"/>
              <a:t>PAUSE for questions</a:t>
            </a:r>
          </a:p>
        </p:txBody>
      </p:sp>
    </p:spTree>
    <p:extLst>
      <p:ext uri="{BB962C8B-B14F-4D97-AF65-F5344CB8AC3E}">
        <p14:creationId xmlns:p14="http://schemas.microsoft.com/office/powerpoint/2010/main" val="2137592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xfrm>
            <a:off x="-1476375" y="939800"/>
            <a:ext cx="8348663" cy="4695825"/>
          </a:xfrm>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pPr marR="474254">
              <a:defRPr sz="1200">
                <a:latin typeface="Helvetica"/>
                <a:ea typeface="Helvetica"/>
                <a:cs typeface="Helvetica"/>
                <a:sym typeface="Helvetica"/>
              </a:defRPr>
            </a:pPr>
            <a:r>
              <a:rPr sz="1000" b="1" i="1" dirty="0">
                <a:latin typeface="Baskerville"/>
                <a:ea typeface="Baskerville"/>
                <a:cs typeface="Baskerville"/>
                <a:sym typeface="Baskerville"/>
              </a:rPr>
              <a:t>Bridging:  The Key to a Winning Interview</a:t>
            </a:r>
            <a:r>
              <a:rPr lang="en-US" sz="1000" b="1" i="1" dirty="0">
                <a:latin typeface="Baskerville"/>
                <a:ea typeface="Baskerville"/>
                <a:cs typeface="Baskerville"/>
                <a:sym typeface="Baskerville"/>
              </a:rPr>
              <a:t> or Q&amp;A</a:t>
            </a:r>
            <a:endParaRPr sz="1000" dirty="0">
              <a:latin typeface="Baskerville"/>
              <a:ea typeface="Baskerville"/>
              <a:cs typeface="Baskerville"/>
              <a:sym typeface="Baskerville"/>
            </a:endParaRPr>
          </a:p>
          <a:p>
            <a:pPr marR="474254">
              <a:defRPr sz="1200">
                <a:latin typeface="Helvetica"/>
                <a:ea typeface="Helvetica"/>
                <a:cs typeface="Helvetica"/>
                <a:sym typeface="Helvetica"/>
              </a:defRPr>
            </a:pPr>
            <a:endParaRPr lang="en-US" sz="1000" dirty="0">
              <a:latin typeface="Baskerville"/>
              <a:ea typeface="Baskerville"/>
              <a:cs typeface="Baskerville"/>
              <a:sym typeface="Baskerville"/>
            </a:endParaRPr>
          </a:p>
          <a:p>
            <a:pPr marR="474254">
              <a:defRPr sz="1200">
                <a:latin typeface="Helvetica"/>
                <a:ea typeface="Helvetica"/>
                <a:cs typeface="Helvetica"/>
                <a:sym typeface="Helvetica"/>
              </a:defRPr>
            </a:pPr>
            <a:r>
              <a:rPr lang="en-US" sz="1000" dirty="0">
                <a:latin typeface="Baskerville"/>
                <a:ea typeface="Baskerville"/>
                <a:cs typeface="Baskerville"/>
                <a:sym typeface="Baskerville"/>
              </a:rPr>
              <a:t>Some people call this the pivot- someone tries to push you into another part of the message box, and you bridge or pivot back to your box.</a:t>
            </a:r>
            <a:endParaRPr sz="1000" dirty="0">
              <a:latin typeface="Baskerville"/>
              <a:ea typeface="Baskerville"/>
              <a:cs typeface="Baskerville"/>
              <a:sym typeface="Baskerville"/>
            </a:endParaRPr>
          </a:p>
          <a:p>
            <a:pPr marL="474254" marR="474254" indent="-237127">
              <a:tabLst>
                <a:tab pos="474254" algn="l"/>
              </a:tabLst>
              <a:defRPr sz="1200">
                <a:latin typeface="Helvetica"/>
                <a:ea typeface="Helvetica"/>
                <a:cs typeface="Helvetica"/>
                <a:sym typeface="Helvetica"/>
              </a:defRPr>
            </a:pPr>
            <a:endParaRPr lang="en-US" sz="1000" dirty="0">
              <a:latin typeface="Baskerville"/>
              <a:ea typeface="Baskerville"/>
              <a:cs typeface="Baskerville"/>
              <a:sym typeface="Baskerville"/>
            </a:endParaRPr>
          </a:p>
          <a:p>
            <a:pPr marL="474254" marR="474254" indent="-237127">
              <a:tabLst>
                <a:tab pos="474254" algn="l"/>
              </a:tabLst>
              <a:defRPr sz="1200">
                <a:latin typeface="Helvetica"/>
                <a:ea typeface="Helvetica"/>
                <a:cs typeface="Helvetica"/>
                <a:sym typeface="Helvetica"/>
              </a:defRPr>
            </a:pPr>
            <a:r>
              <a:rPr sz="1000" dirty="0">
                <a:latin typeface="Baskerville"/>
                <a:ea typeface="Baskerville"/>
                <a:cs typeface="Baskerville"/>
                <a:sym typeface="Baskerville"/>
              </a:rPr>
              <a:t>Frame responses to always highlight one of the key messages</a:t>
            </a:r>
          </a:p>
          <a:p>
            <a:pPr marL="474254" marR="474254" indent="-237127">
              <a:tabLst>
                <a:tab pos="474254" algn="l"/>
              </a:tabLst>
              <a:defRPr sz="1200">
                <a:latin typeface="Helvetica"/>
                <a:ea typeface="Helvetica"/>
                <a:cs typeface="Helvetica"/>
                <a:sym typeface="Helvetica"/>
              </a:defRPr>
            </a:pPr>
            <a:endParaRPr lang="en-US" sz="1000" dirty="0">
              <a:latin typeface="Baskerville"/>
              <a:ea typeface="Baskerville"/>
              <a:cs typeface="Baskerville"/>
              <a:sym typeface="Baskerville"/>
            </a:endParaRPr>
          </a:p>
          <a:p>
            <a:pPr marL="474254" marR="474254" indent="-237127">
              <a:tabLst>
                <a:tab pos="474254" algn="l"/>
              </a:tabLst>
              <a:defRPr sz="1200">
                <a:latin typeface="Helvetica"/>
                <a:ea typeface="Helvetica"/>
                <a:cs typeface="Helvetica"/>
                <a:sym typeface="Helvetica"/>
              </a:defRPr>
            </a:pPr>
            <a:r>
              <a:rPr lang="en-US" sz="1000" dirty="0">
                <a:latin typeface="Baskerville"/>
                <a:ea typeface="Baskerville"/>
                <a:cs typeface="Baskerville"/>
                <a:sym typeface="Baskerville"/>
              </a:rPr>
              <a:t>R</a:t>
            </a:r>
            <a:r>
              <a:rPr sz="1000" dirty="0">
                <a:latin typeface="Baskerville"/>
                <a:ea typeface="Baskerville"/>
                <a:cs typeface="Baskerville"/>
                <a:sym typeface="Baskerville"/>
              </a:rPr>
              <a:t>ephrase a question</a:t>
            </a:r>
          </a:p>
          <a:p>
            <a:pPr marL="474254" marR="474254" indent="-237127">
              <a:tabLst>
                <a:tab pos="474254" algn="l"/>
              </a:tabLst>
              <a:defRPr sz="1200">
                <a:latin typeface="Helvetica"/>
                <a:ea typeface="Helvetica"/>
                <a:cs typeface="Helvetica"/>
                <a:sym typeface="Helvetica"/>
              </a:defRPr>
            </a:pPr>
            <a:endParaRPr lang="en-US" sz="1000" dirty="0">
              <a:latin typeface="Baskerville"/>
              <a:ea typeface="Baskerville"/>
              <a:cs typeface="Baskerville"/>
              <a:sym typeface="Baskerville"/>
            </a:endParaRPr>
          </a:p>
          <a:p>
            <a:pPr marL="474254" marR="474254" indent="-237127">
              <a:tabLst>
                <a:tab pos="474254" algn="l"/>
              </a:tabLst>
              <a:defRPr sz="1200">
                <a:latin typeface="Helvetica"/>
                <a:ea typeface="Helvetica"/>
                <a:cs typeface="Helvetica"/>
                <a:sym typeface="Helvetica"/>
              </a:defRPr>
            </a:pPr>
            <a:r>
              <a:rPr lang="en-US" sz="1000" dirty="0">
                <a:latin typeface="Baskerville"/>
                <a:ea typeface="Baskerville"/>
                <a:cs typeface="Baskerville"/>
                <a:sym typeface="Baskerville"/>
              </a:rPr>
              <a:t>“</a:t>
            </a:r>
            <a:r>
              <a:rPr sz="1000" dirty="0">
                <a:latin typeface="Baskerville"/>
                <a:ea typeface="Baskerville"/>
                <a:cs typeface="Baskerville"/>
                <a:sym typeface="Baskerville"/>
              </a:rPr>
              <a:t>Bridge” from the question to your message</a:t>
            </a:r>
          </a:p>
          <a:p>
            <a:pPr marL="237127" marR="474254">
              <a:defRPr sz="1200">
                <a:latin typeface="Helvetica"/>
                <a:ea typeface="Helvetica"/>
                <a:cs typeface="Helvetica"/>
                <a:sym typeface="Helvetica"/>
              </a:defRPr>
            </a:pPr>
            <a:endParaRPr sz="1000" dirty="0">
              <a:latin typeface="Baskerville"/>
              <a:ea typeface="Baskerville"/>
              <a:cs typeface="Baskerville"/>
              <a:sym typeface="Baskerville"/>
            </a:endParaRPr>
          </a:p>
          <a:p>
            <a:pPr marL="948507" marR="474254" indent="-237127">
              <a:tabLst>
                <a:tab pos="948507" algn="l"/>
              </a:tabLst>
              <a:defRPr sz="1200">
                <a:latin typeface="Helvetica"/>
                <a:ea typeface="Helvetica"/>
                <a:cs typeface="Helvetica"/>
                <a:sym typeface="Helvetica"/>
              </a:defRPr>
            </a:pPr>
            <a:r>
              <a:rPr sz="1000" dirty="0">
                <a:latin typeface="Baskerville"/>
                <a:ea typeface="Baskerville"/>
                <a:cs typeface="Baskerville"/>
                <a:sym typeface="Baskerville"/>
              </a:rPr>
              <a:t>“What is really important is…” (flagging)</a:t>
            </a:r>
          </a:p>
          <a:p>
            <a:pPr marL="948507" marR="474254" indent="-237127">
              <a:tabLst>
                <a:tab pos="948507" algn="l"/>
              </a:tabLst>
              <a:defRPr sz="1200">
                <a:latin typeface="Helvetica"/>
                <a:ea typeface="Helvetica"/>
                <a:cs typeface="Helvetica"/>
                <a:sym typeface="Helvetica"/>
              </a:defRPr>
            </a:pPr>
            <a:r>
              <a:rPr sz="1000" dirty="0">
                <a:latin typeface="Baskerville"/>
                <a:ea typeface="Baskerville"/>
                <a:cs typeface="Baskerville"/>
                <a:sym typeface="Baskerville"/>
              </a:rPr>
              <a:t>“That’s true, and …”</a:t>
            </a:r>
          </a:p>
          <a:p>
            <a:pPr marL="948507" marR="474254" indent="-237127">
              <a:tabLst>
                <a:tab pos="948507" algn="l"/>
              </a:tabLst>
              <a:defRPr sz="1200">
                <a:latin typeface="Helvetica"/>
                <a:ea typeface="Helvetica"/>
                <a:cs typeface="Helvetica"/>
                <a:sym typeface="Helvetica"/>
              </a:defRPr>
            </a:pPr>
            <a:r>
              <a:rPr sz="1000" dirty="0">
                <a:latin typeface="Baskerville"/>
                <a:ea typeface="Baskerville"/>
                <a:cs typeface="Baskerville"/>
                <a:sym typeface="Baskerville"/>
              </a:rPr>
              <a:t>“Let me tell you what we are doing…”</a:t>
            </a:r>
          </a:p>
          <a:p>
            <a:pPr marL="948507" marR="474254" indent="-237127">
              <a:tabLst>
                <a:tab pos="948507" algn="l"/>
              </a:tabLst>
              <a:defRPr sz="1200">
                <a:latin typeface="Helvetica"/>
                <a:ea typeface="Helvetica"/>
                <a:cs typeface="Helvetica"/>
                <a:sym typeface="Helvetica"/>
              </a:defRPr>
            </a:pPr>
            <a:r>
              <a:rPr sz="1000" dirty="0">
                <a:latin typeface="Baskerville"/>
                <a:ea typeface="Baskerville"/>
                <a:cs typeface="Baskerville"/>
                <a:sym typeface="Baskerville"/>
              </a:rPr>
              <a:t>“One thing your readers/viewers will want to know is…” (flagging)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Remember</a:t>
            </a:r>
            <a:r>
              <a:rPr lang="en-US" baseline="0" dirty="0"/>
              <a:t> that when you are tired of repeating your message, likely the first time someone else has heard it.  </a:t>
            </a:r>
          </a:p>
          <a:p>
            <a:endParaRPr lang="en-US" baseline="0" dirty="0"/>
          </a:p>
          <a:p>
            <a:r>
              <a:rPr lang="en-US" baseline="0" dirty="0"/>
              <a:t>Especially the message “Talk about the future, not the past.” </a:t>
            </a:r>
            <a:endParaRPr lang="en-US" dirty="0"/>
          </a:p>
        </p:txBody>
      </p:sp>
    </p:spTree>
    <p:extLst>
      <p:ext uri="{BB962C8B-B14F-4D97-AF65-F5344CB8AC3E}">
        <p14:creationId xmlns:p14="http://schemas.microsoft.com/office/powerpoint/2010/main" val="3668691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own personal message box has “talk about the future” and “stay student-focused” in it. </a:t>
            </a:r>
          </a:p>
        </p:txBody>
      </p:sp>
    </p:spTree>
    <p:extLst>
      <p:ext uri="{BB962C8B-B14F-4D97-AF65-F5344CB8AC3E}">
        <p14:creationId xmlns:p14="http://schemas.microsoft.com/office/powerpoint/2010/main" val="2205099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for 15-20 minutes or so, and just talk in pairs or small groups at your tables– how can you be using these messages? Let’s talk for a little bit, and then do some Q&amp;A– save some of those dilemmas for the larger group, so we can connect your issues to the research and do some peer-to-peer sharing as well.</a:t>
            </a:r>
          </a:p>
        </p:txBody>
      </p:sp>
    </p:spTree>
    <p:extLst>
      <p:ext uri="{BB962C8B-B14F-4D97-AF65-F5344CB8AC3E}">
        <p14:creationId xmlns:p14="http://schemas.microsoft.com/office/powerpoint/2010/main" val="1974208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53" tIns="48327" rIns="96653" bIns="48327"/>
          <a:lstStyle/>
          <a:p>
            <a:pPr algn="r" defTabSz="483265">
              <a:defRPr/>
            </a:pPr>
            <a:fld id="{27559A3B-96F6-4F19-93EB-40AD6243C42E}" type="slidenum">
              <a:rPr lang="en-US" sz="1200">
                <a:solidFill>
                  <a:prstClr val="black"/>
                </a:solidFill>
                <a:latin typeface="Calibri" panose="020F0502020204030204"/>
              </a:rPr>
              <a:pPr algn="r" defTabSz="483265">
                <a:defRPr/>
              </a:pPr>
              <a:t>27</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046164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53" tIns="48327" rIns="96653" bIns="48327"/>
          <a:lstStyle/>
          <a:p>
            <a:fld id="{27559A3B-96F6-4F19-93EB-40AD6243C42E}" type="slidenum">
              <a:rPr lang="en-US" smtClean="0"/>
              <a:t>28</a:t>
            </a:fld>
            <a:endParaRPr lang="en-US"/>
          </a:p>
        </p:txBody>
      </p:sp>
    </p:spTree>
    <p:extLst>
      <p:ext uri="{BB962C8B-B14F-4D97-AF65-F5344CB8AC3E}">
        <p14:creationId xmlns:p14="http://schemas.microsoft.com/office/powerpoint/2010/main" val="2942849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53" tIns="48327" rIns="96653" bIns="48327"/>
          <a:lstStyle/>
          <a:p>
            <a:fld id="{27559A3B-96F6-4F19-93EB-40AD6243C42E}" type="slidenum">
              <a:rPr lang="en-US" smtClean="0"/>
              <a:t>29</a:t>
            </a:fld>
            <a:endParaRPr lang="en-US"/>
          </a:p>
        </p:txBody>
      </p:sp>
    </p:spTree>
    <p:extLst>
      <p:ext uri="{BB962C8B-B14F-4D97-AF65-F5344CB8AC3E}">
        <p14:creationId xmlns:p14="http://schemas.microsoft.com/office/powerpoint/2010/main" val="20867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reminder of the work we set out, with the Long Term Advocacy Task Force, to do. </a:t>
            </a:r>
          </a:p>
          <a:p>
            <a:endParaRPr lang="en-US" dirty="0"/>
          </a:p>
          <a:p>
            <a:r>
              <a:rPr lang="en-US" dirty="0"/>
              <a:t>Our focus has always been on the Legislature and Governor, but the messages needed to work in any setting. Because of that, we did several stages of research so we could have confidence in the message.</a:t>
            </a:r>
          </a:p>
        </p:txBody>
      </p:sp>
    </p:spTree>
    <p:extLst>
      <p:ext uri="{BB962C8B-B14F-4D97-AF65-F5344CB8AC3E}">
        <p14:creationId xmlns:p14="http://schemas.microsoft.com/office/powerpoint/2010/main" val="1817695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257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All of those survey results and stakeholder interviews were essential as we developed the public poll.</a:t>
            </a:r>
          </a:p>
        </p:txBody>
      </p:sp>
      <p:sp>
        <p:nvSpPr>
          <p:cNvPr id="4" name="Slide Number Placeholder 3"/>
          <p:cNvSpPr>
            <a:spLocks noGrp="1"/>
          </p:cNvSpPr>
          <p:nvPr>
            <p:ph type="sldNum" sz="quarter" idx="10"/>
          </p:nvPr>
        </p:nvSpPr>
        <p:spPr/>
        <p:txBody>
          <a:bodyPr lIns="96653" tIns="48327" rIns="96653" bIns="48327"/>
          <a:lstStyle/>
          <a:p>
            <a:pPr algn="r" defTabSz="483265">
              <a:defRPr/>
            </a:pPr>
            <a:fld id="{27559A3B-96F6-4F19-93EB-40AD6243C42E}" type="slidenum">
              <a:rPr lang="en-US" sz="1200">
                <a:solidFill>
                  <a:prstClr val="black"/>
                </a:solidFill>
                <a:latin typeface="Calibri" panose="020F0502020204030204"/>
              </a:rPr>
              <a:pPr algn="r" defTabSz="483265">
                <a:defRPr/>
              </a:pPr>
              <a:t>4</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132764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a:p>
            <a:r>
              <a:rPr lang="en-US" dirty="0"/>
              <a:t>We started this process by doing interviews and online surveys with stakeholders– that is, those people who we already have some kind of relationship with. We did about 30 stakeholder interviews with legislators, business and industry leaders, education groups and community groups. </a:t>
            </a:r>
          </a:p>
          <a:p>
            <a:endParaRPr lang="en-US" dirty="0"/>
          </a:p>
          <a:p>
            <a:r>
              <a:rPr lang="en-US" dirty="0"/>
              <a:t>Since those are time-intensive, we also created an online survey so we could reach people outside that narrow sampling. One version was for people who were already in the system (such as trustees, student leaders and faculty) and those who were outside, such as business leaders and other non-profit partners.</a:t>
            </a:r>
          </a:p>
        </p:txBody>
      </p:sp>
      <p:sp>
        <p:nvSpPr>
          <p:cNvPr id="4" name="Slide Number Placeholder 3"/>
          <p:cNvSpPr>
            <a:spLocks noGrp="1"/>
          </p:cNvSpPr>
          <p:nvPr>
            <p:ph type="sldNum" sz="quarter" idx="10"/>
          </p:nvPr>
        </p:nvSpPr>
        <p:spPr/>
        <p:txBody>
          <a:bodyPr lIns="96653" tIns="48327" rIns="96653" bIns="48327"/>
          <a:lstStyle/>
          <a:p>
            <a:fld id="{27559A3B-96F6-4F19-93EB-40AD6243C42E}" type="slidenum">
              <a:rPr lang="en-US" smtClean="0"/>
              <a:t>5</a:t>
            </a:fld>
            <a:endParaRPr lang="en-US"/>
          </a:p>
        </p:txBody>
      </p:sp>
    </p:spTree>
    <p:extLst>
      <p:ext uri="{BB962C8B-B14F-4D97-AF65-F5344CB8AC3E}">
        <p14:creationId xmlns:p14="http://schemas.microsoft.com/office/powerpoint/2010/main" val="41137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went out into the field for a public opinion survey</a:t>
            </a:r>
          </a:p>
        </p:txBody>
      </p:sp>
      <p:sp>
        <p:nvSpPr>
          <p:cNvPr id="4" name="Slide Number Placeholder 3"/>
          <p:cNvSpPr>
            <a:spLocks noGrp="1"/>
          </p:cNvSpPr>
          <p:nvPr>
            <p:ph type="sldNum" sz="quarter" idx="10"/>
          </p:nvPr>
        </p:nvSpPr>
        <p:spPr/>
        <p:txBody>
          <a:bodyPr lIns="96653" tIns="48327" rIns="96653" bIns="48327"/>
          <a:lstStyle/>
          <a:p>
            <a:fld id="{27559A3B-96F6-4F19-93EB-40AD6243C42E}" type="slidenum">
              <a:rPr lang="en-US" smtClean="0"/>
              <a:t>6</a:t>
            </a:fld>
            <a:endParaRPr lang="en-US"/>
          </a:p>
        </p:txBody>
      </p:sp>
    </p:spTree>
    <p:extLst>
      <p:ext uri="{BB962C8B-B14F-4D97-AF65-F5344CB8AC3E}">
        <p14:creationId xmlns:p14="http://schemas.microsoft.com/office/powerpoint/2010/main" val="131472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super strong</a:t>
            </a:r>
          </a:p>
          <a:p>
            <a:endParaRPr lang="en-US" dirty="0"/>
          </a:p>
        </p:txBody>
      </p:sp>
    </p:spTree>
    <p:extLst>
      <p:ext uri="{BB962C8B-B14F-4D97-AF65-F5344CB8AC3E}">
        <p14:creationId xmlns:p14="http://schemas.microsoft.com/office/powerpoint/2010/main" val="278838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 us a little insight into the connection between the public and the CTCs, and while moods and favorability is high right now, it can fluctuate. However, there is still going to be a bond between the public and CTCs, so as long as you continue to have and nourish that connection, you’ll still have a reservoir of good feeling to tap into.</a:t>
            </a:r>
          </a:p>
        </p:txBody>
      </p:sp>
    </p:spTree>
    <p:extLst>
      <p:ext uri="{BB962C8B-B14F-4D97-AF65-F5344CB8AC3E}">
        <p14:creationId xmlns:p14="http://schemas.microsoft.com/office/powerpoint/2010/main" val="308269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497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4517" y="9103360"/>
            <a:ext cx="17335747"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9008805"/>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60624" y="1079398"/>
            <a:ext cx="14305717" cy="5071872"/>
          </a:xfrm>
        </p:spPr>
        <p:txBody>
          <a:bodyPr anchor="b">
            <a:normAutofit/>
          </a:bodyPr>
          <a:lstStyle>
            <a:lvl1pPr algn="l">
              <a:lnSpc>
                <a:spcPct val="85000"/>
              </a:lnSpc>
              <a:defRPr sz="11378" spc="-7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64565" y="6336883"/>
            <a:ext cx="14305717" cy="1625600"/>
          </a:xfrm>
        </p:spPr>
        <p:txBody>
          <a:bodyPr lIns="91440" rIns="91440">
            <a:normAutofit/>
          </a:bodyPr>
          <a:lstStyle>
            <a:lvl1pPr marL="0" indent="0" algn="l">
              <a:buNone/>
              <a:defRPr sz="3413" cap="all" spc="284" baseline="0">
                <a:solidFill>
                  <a:schemeClr val="tx2"/>
                </a:solidFill>
                <a:latin typeface="+mj-lt"/>
              </a:defRPr>
            </a:lvl1pPr>
            <a:lvl2pPr marL="650230" indent="0" algn="ctr">
              <a:buNone/>
              <a:defRPr sz="3413"/>
            </a:lvl2pPr>
            <a:lvl3pPr marL="1300460" indent="0" algn="ctr">
              <a:buNone/>
              <a:defRPr sz="3413"/>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8A18AD-77D2-4436-993A-F39A526C7A0D}"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cxnSp>
        <p:nvCxnSpPr>
          <p:cNvPr id="9" name="Straight Connector 8"/>
          <p:cNvCxnSpPr/>
          <p:nvPr/>
        </p:nvCxnSpPr>
        <p:spPr>
          <a:xfrm>
            <a:off x="1717611" y="6177280"/>
            <a:ext cx="140456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19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A18AD-77D2-4436-993A-F39A526C7A0D}"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407031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4517" y="9103360"/>
            <a:ext cx="17335747"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9008805"/>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2409126" y="586385"/>
            <a:ext cx="3738994" cy="819185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92143" y="586385"/>
            <a:ext cx="11000229" cy="8191855"/>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A18AD-77D2-4436-993A-F39A526C7A0D}"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792791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a:spLocks noGrp="1"/>
          </p:cNvSpPr>
          <p:nvPr>
            <p:ph type="title"/>
          </p:nvPr>
        </p:nvSpPr>
        <p:spPr>
          <a:xfrm>
            <a:off x="5452700" y="1930400"/>
            <a:ext cx="6434863" cy="5854700"/>
          </a:xfrm>
          <a:prstGeom prst="rect">
            <a:avLst/>
          </a:prstGeom>
        </p:spPr>
        <p:txBody>
          <a:bodyPr lIns="0" tIns="0" rIns="0" bIns="0"/>
          <a:lstStyle>
            <a:lvl1pPr algn="ctr" defTabSz="609630">
              <a:lnSpc>
                <a:spcPts val="10134"/>
              </a:lnSpc>
              <a:spcBef>
                <a:spcPts val="267"/>
              </a:spcBef>
              <a:tabLst>
                <a:tab pos="1625681" algn="l"/>
              </a:tabLst>
              <a:defRPr sz="8534" spc="0">
                <a:solidFill>
                  <a:srgbClr val="FFFFFF"/>
                </a:solidFill>
                <a:latin typeface="+mj-lt"/>
                <a:ea typeface="+mj-ea"/>
                <a:cs typeface="+mj-cs"/>
                <a:sym typeface="Gill Sans Light"/>
              </a:defRPr>
            </a:lvl1pPr>
          </a:lstStyle>
          <a:p>
            <a:r>
              <a:t>Title Text</a:t>
            </a:r>
          </a:p>
        </p:txBody>
      </p:sp>
      <p:sp>
        <p:nvSpPr>
          <p:cNvPr id="62" name="Slide Number"/>
          <p:cNvSpPr>
            <a:spLocks noGrp="1"/>
          </p:cNvSpPr>
          <p:nvPr>
            <p:ph type="sldNum" sz="quarter" idx="2"/>
          </p:nvPr>
        </p:nvSpPr>
        <p:spPr>
          <a:xfrm>
            <a:off x="15511407" y="2241550"/>
            <a:ext cx="728156" cy="596900"/>
          </a:xfrm>
          <a:prstGeom prst="rect">
            <a:avLst/>
          </a:prstGeom>
        </p:spPr>
        <p:txBody>
          <a:bodyPr lIns="38100" tIns="38100" rIns="38100" bIns="38100"/>
          <a:lstStyle>
            <a:lvl1pPr defTabSz="609630">
              <a:lnSpc>
                <a:spcPts val="5734"/>
              </a:lnSpc>
              <a:tabLst>
                <a:tab pos="1422471" algn="l"/>
              </a:tabLst>
              <a:defRPr sz="4800">
                <a:solidFill>
                  <a:srgbClr val="FFFFFF"/>
                </a:solidFill>
                <a:latin typeface="+mn-lt"/>
                <a:ea typeface="+mn-ea"/>
                <a:cs typeface="+mn-cs"/>
                <a:sym typeface="Gill Sans"/>
              </a:defRPr>
            </a:lvl1pPr>
          </a:lstStyle>
          <a:p>
            <a:fld id="{86CB4B4D-7CA3-9044-876B-883B54F8677D}" type="slidenum">
              <a:t>‹#›</a:t>
            </a:fld>
            <a:endParaRPr dirty="0"/>
          </a:p>
        </p:txBody>
      </p:sp>
    </p:spTree>
    <p:extLst>
      <p:ext uri="{BB962C8B-B14F-4D97-AF65-F5344CB8AC3E}">
        <p14:creationId xmlns:p14="http://schemas.microsoft.com/office/powerpoint/2010/main" val="26222306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4-up Split">
    <p:spTree>
      <p:nvGrpSpPr>
        <p:cNvPr id="1" name=""/>
        <p:cNvGrpSpPr/>
        <p:nvPr/>
      </p:nvGrpSpPr>
      <p:grpSpPr>
        <a:xfrm>
          <a:off x="0" y="0"/>
          <a:ext cx="0" cy="0"/>
          <a:chOff x="0" y="0"/>
          <a:chExt cx="0" cy="0"/>
        </a:xfrm>
      </p:grpSpPr>
      <p:sp>
        <p:nvSpPr>
          <p:cNvPr id="168" name="Title Text"/>
          <p:cNvSpPr>
            <a:spLocks noGrp="1"/>
          </p:cNvSpPr>
          <p:nvPr>
            <p:ph type="title"/>
          </p:nvPr>
        </p:nvSpPr>
        <p:spPr>
          <a:xfrm>
            <a:off x="5452700" y="711200"/>
            <a:ext cx="6434863" cy="3860800"/>
          </a:xfrm>
          <a:prstGeom prst="rect">
            <a:avLst/>
          </a:prstGeom>
        </p:spPr>
        <p:txBody>
          <a:bodyPr lIns="50800" tIns="50800" rIns="50800" bIns="50800" anchor="t"/>
          <a:lstStyle>
            <a:lvl1pPr defTabSz="609630">
              <a:lnSpc>
                <a:spcPts val="10134"/>
              </a:lnSpc>
              <a:spcBef>
                <a:spcPts val="267"/>
              </a:spcBef>
              <a:tabLst>
                <a:tab pos="1625681" algn="l"/>
              </a:tabLst>
              <a:defRPr sz="8534" spc="0">
                <a:solidFill>
                  <a:srgbClr val="FFFFFF"/>
                </a:solidFill>
                <a:latin typeface="+mj-lt"/>
                <a:ea typeface="+mj-ea"/>
                <a:cs typeface="+mj-cs"/>
                <a:sym typeface="Gill Sans Light"/>
              </a:defRPr>
            </a:lvl1pPr>
          </a:lstStyle>
          <a:p>
            <a:r>
              <a:t>Title Text</a:t>
            </a:r>
          </a:p>
        </p:txBody>
      </p:sp>
      <p:sp>
        <p:nvSpPr>
          <p:cNvPr id="169" name="Body Level One…"/>
          <p:cNvSpPr>
            <a:spLocks noGrp="1"/>
          </p:cNvSpPr>
          <p:nvPr>
            <p:ph type="body" sz="quarter" idx="1"/>
          </p:nvPr>
        </p:nvSpPr>
        <p:spPr>
          <a:xfrm>
            <a:off x="5452700" y="5156200"/>
            <a:ext cx="6417929" cy="3898900"/>
          </a:xfrm>
          <a:prstGeom prst="rect">
            <a:avLst/>
          </a:prstGeom>
        </p:spPr>
        <p:txBody>
          <a:bodyPr lIns="50800" tIns="50800" rIns="50800" bIns="50800" anchor="b"/>
          <a:lstStyle>
            <a:lvl1pPr marL="0" indent="0" defTabSz="609630">
              <a:lnSpc>
                <a:spcPts val="5067"/>
              </a:lnSpc>
              <a:spcBef>
                <a:spcPts val="1867"/>
              </a:spcBef>
              <a:buClrTx/>
              <a:buSzTx/>
              <a:buFontTx/>
              <a:buNone/>
              <a:tabLst>
                <a:tab pos="982182" algn="l"/>
              </a:tabLst>
              <a:defRPr sz="4267">
                <a:solidFill>
                  <a:srgbClr val="FFFFFF"/>
                </a:solidFill>
                <a:latin typeface="+mn-lt"/>
                <a:ea typeface="+mn-ea"/>
                <a:cs typeface="+mn-cs"/>
                <a:sym typeface="Gill Sans"/>
              </a:defRPr>
            </a:lvl1pPr>
            <a:lvl2pPr marL="0" indent="0" defTabSz="609630">
              <a:lnSpc>
                <a:spcPts val="5067"/>
              </a:lnSpc>
              <a:spcBef>
                <a:spcPts val="1867"/>
              </a:spcBef>
              <a:buClrTx/>
              <a:buSzTx/>
              <a:buFontTx/>
              <a:buNone/>
              <a:tabLst>
                <a:tab pos="982182" algn="l"/>
              </a:tabLst>
              <a:defRPr sz="4267">
                <a:solidFill>
                  <a:srgbClr val="FFFFFF"/>
                </a:solidFill>
                <a:latin typeface="+mn-lt"/>
                <a:ea typeface="+mn-ea"/>
                <a:cs typeface="+mn-cs"/>
                <a:sym typeface="Gill Sans"/>
              </a:defRPr>
            </a:lvl2pPr>
            <a:lvl3pPr marL="0" indent="0" defTabSz="609630">
              <a:lnSpc>
                <a:spcPts val="5067"/>
              </a:lnSpc>
              <a:spcBef>
                <a:spcPts val="1867"/>
              </a:spcBef>
              <a:buClrTx/>
              <a:buSzTx/>
              <a:buFontTx/>
              <a:buNone/>
              <a:tabLst>
                <a:tab pos="982182" algn="l"/>
              </a:tabLst>
              <a:defRPr sz="4267">
                <a:solidFill>
                  <a:srgbClr val="FFFFFF"/>
                </a:solidFill>
                <a:latin typeface="+mn-lt"/>
                <a:ea typeface="+mn-ea"/>
                <a:cs typeface="+mn-cs"/>
                <a:sym typeface="Gill Sans"/>
              </a:defRPr>
            </a:lvl3pPr>
            <a:lvl4pPr marL="0" indent="0" defTabSz="609630">
              <a:lnSpc>
                <a:spcPts val="5067"/>
              </a:lnSpc>
              <a:spcBef>
                <a:spcPts val="1867"/>
              </a:spcBef>
              <a:buClrTx/>
              <a:buSzTx/>
              <a:buFontTx/>
              <a:buNone/>
              <a:tabLst>
                <a:tab pos="982182" algn="l"/>
              </a:tabLst>
              <a:defRPr sz="4267">
                <a:solidFill>
                  <a:srgbClr val="FFFFFF"/>
                </a:solidFill>
                <a:latin typeface="+mn-lt"/>
                <a:ea typeface="+mn-ea"/>
                <a:cs typeface="+mn-cs"/>
                <a:sym typeface="Gill Sans"/>
              </a:defRPr>
            </a:lvl4pPr>
            <a:lvl5pPr marL="0" indent="0" defTabSz="609630">
              <a:lnSpc>
                <a:spcPts val="5067"/>
              </a:lnSpc>
              <a:spcBef>
                <a:spcPts val="1867"/>
              </a:spcBef>
              <a:buClrTx/>
              <a:buSzTx/>
              <a:buFontTx/>
              <a:buNone/>
              <a:tabLst>
                <a:tab pos="982182" algn="l"/>
              </a:tabLst>
              <a:defRPr sz="4267">
                <a:solidFill>
                  <a:srgbClr val="FFFFFF"/>
                </a:solidFill>
                <a:latin typeface="+mn-lt"/>
                <a:ea typeface="+mn-ea"/>
                <a:cs typeface="+mn-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70" name="Slide Number"/>
          <p:cNvSpPr>
            <a:spLocks noGrp="1"/>
          </p:cNvSpPr>
          <p:nvPr>
            <p:ph type="sldNum" sz="quarter" idx="2"/>
          </p:nvPr>
        </p:nvSpPr>
        <p:spPr>
          <a:xfrm>
            <a:off x="15511407" y="2241550"/>
            <a:ext cx="728156" cy="596900"/>
          </a:xfrm>
          <a:prstGeom prst="rect">
            <a:avLst/>
          </a:prstGeom>
        </p:spPr>
        <p:txBody>
          <a:bodyPr lIns="38100" tIns="38100" rIns="38100" bIns="38100"/>
          <a:lstStyle>
            <a:lvl1pPr defTabSz="609630">
              <a:lnSpc>
                <a:spcPts val="5734"/>
              </a:lnSpc>
              <a:tabLst>
                <a:tab pos="1422471" algn="l"/>
              </a:tabLst>
              <a:defRPr sz="4800">
                <a:solidFill>
                  <a:srgbClr val="FFFFFF"/>
                </a:solidFill>
                <a:latin typeface="+mn-lt"/>
                <a:ea typeface="+mn-ea"/>
                <a:cs typeface="+mn-cs"/>
                <a:sym typeface="Gill Sans"/>
              </a:defRPr>
            </a:lvl1pPr>
          </a:lstStyle>
          <a:p>
            <a:fld id="{86CB4B4D-7CA3-9044-876B-883B54F8677D}" type="slidenum">
              <a:t>‹#›</a:t>
            </a:fld>
            <a:endParaRPr dirty="0"/>
          </a:p>
        </p:txBody>
      </p:sp>
    </p:spTree>
    <p:extLst>
      <p:ext uri="{BB962C8B-B14F-4D97-AF65-F5344CB8AC3E}">
        <p14:creationId xmlns:p14="http://schemas.microsoft.com/office/powerpoint/2010/main" val="21285293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9103360"/>
            <a:ext cx="17340263"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9008805"/>
            <a:ext cx="17340263" cy="9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60624" y="1079398"/>
            <a:ext cx="14305717" cy="5071872"/>
          </a:xfrm>
        </p:spPr>
        <p:txBody>
          <a:bodyPr anchor="b">
            <a:normAutofit/>
          </a:bodyPr>
          <a:lstStyle>
            <a:lvl1pPr algn="l">
              <a:lnSpc>
                <a:spcPct val="85000"/>
              </a:lnSpc>
              <a:defRPr sz="11378" spc="-7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64565" y="6336883"/>
            <a:ext cx="14305717" cy="1625600"/>
          </a:xfrm>
        </p:spPr>
        <p:txBody>
          <a:bodyPr lIns="91440" rIns="91440">
            <a:normAutofit/>
          </a:bodyPr>
          <a:lstStyle>
            <a:lvl1pPr marL="0" indent="0" algn="l">
              <a:buNone/>
              <a:defRPr sz="3413" cap="all" spc="284" baseline="0">
                <a:solidFill>
                  <a:schemeClr val="tx2"/>
                </a:solidFill>
                <a:latin typeface="+mj-lt"/>
              </a:defRPr>
            </a:lvl1pPr>
            <a:lvl2pPr marL="650230" indent="0" algn="ctr">
              <a:buNone/>
              <a:defRPr sz="3413"/>
            </a:lvl2pPr>
            <a:lvl3pPr marL="1300460" indent="0" algn="ctr">
              <a:buNone/>
              <a:defRPr sz="3413"/>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717611" y="6177280"/>
            <a:ext cx="140456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28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9386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517" y="9103360"/>
            <a:ext cx="17335747"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9008805"/>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60624" y="1079398"/>
            <a:ext cx="14305717" cy="5071872"/>
          </a:xfrm>
        </p:spPr>
        <p:txBody>
          <a:bodyPr anchor="b" anchorCtr="0">
            <a:normAutofit/>
          </a:bodyPr>
          <a:lstStyle>
            <a:lvl1pPr>
              <a:lnSpc>
                <a:spcPct val="85000"/>
              </a:lnSpc>
              <a:defRPr sz="1137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60624" y="6333338"/>
            <a:ext cx="14305717" cy="1625600"/>
          </a:xfrm>
        </p:spPr>
        <p:txBody>
          <a:bodyPr lIns="91440" rIns="91440" anchor="t" anchorCtr="0">
            <a:normAutofit/>
          </a:bodyPr>
          <a:lstStyle>
            <a:lvl1pPr marL="0" indent="0">
              <a:buNone/>
              <a:defRPr sz="3413" cap="all" spc="284" baseline="0">
                <a:solidFill>
                  <a:schemeClr val="tx2"/>
                </a:solidFill>
                <a:latin typeface="+mj-lt"/>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717611" y="6177280"/>
            <a:ext cx="140456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72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560624" y="407614"/>
            <a:ext cx="14305717" cy="20632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0623" y="2625044"/>
            <a:ext cx="7022807" cy="5722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843534" y="2625045"/>
            <a:ext cx="7022807" cy="5722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10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560624" y="407614"/>
            <a:ext cx="14305717" cy="206329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60623" y="2625496"/>
            <a:ext cx="7022807" cy="1047157"/>
          </a:xfrm>
        </p:spPr>
        <p:txBody>
          <a:bodyPr lIns="91440" rIns="91440" anchor="ctr">
            <a:normAutofit/>
          </a:bodyPr>
          <a:lstStyle>
            <a:lvl1pPr marL="0" indent="0">
              <a:buNone/>
              <a:defRPr sz="2844" b="0" cap="all"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560623" y="3672654"/>
            <a:ext cx="7022807" cy="4674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843534" y="2625496"/>
            <a:ext cx="7022807" cy="1047157"/>
          </a:xfrm>
        </p:spPr>
        <p:txBody>
          <a:bodyPr lIns="91440" rIns="91440" anchor="ctr">
            <a:normAutofit/>
          </a:bodyPr>
          <a:lstStyle>
            <a:lvl1pPr marL="0" indent="0">
              <a:buNone/>
              <a:defRPr sz="2844" b="0" cap="all"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8843534" y="3672653"/>
            <a:ext cx="7022807" cy="4674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071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069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8A18AD-77D2-4436-993A-F39A526C7A0D}"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848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4517" y="9103360"/>
            <a:ext cx="17335747"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2" y="9008805"/>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2/6/2019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870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3" y="0"/>
            <a:ext cx="5761301"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746054" y="0"/>
            <a:ext cx="91036"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0260" y="845311"/>
            <a:ext cx="4551819" cy="3251200"/>
          </a:xfrm>
        </p:spPr>
        <p:txBody>
          <a:bodyPr anchor="b">
            <a:normAutofit/>
          </a:bodyPr>
          <a:lstStyle>
            <a:lvl1pPr>
              <a:defRPr sz="512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6827729" y="1040384"/>
            <a:ext cx="9233690" cy="7477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0260" y="4161536"/>
            <a:ext cx="4551819" cy="4805865"/>
          </a:xfrm>
        </p:spPr>
        <p:txBody>
          <a:bodyPr lIns="91440" rIns="91440">
            <a:normAutofit/>
          </a:bodyPr>
          <a:lstStyle>
            <a:lvl1pPr marL="0" indent="0">
              <a:buNone/>
              <a:defRPr sz="2133">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a:xfrm>
            <a:off x="662082" y="9187250"/>
            <a:ext cx="3724217" cy="519289"/>
          </a:xfrm>
        </p:spPr>
        <p:txBody>
          <a:bodyPr/>
          <a:lstStyle>
            <a:lvl1pPr algn="l">
              <a:defRPr/>
            </a:lvl1pPr>
          </a:lstStyle>
          <a:p>
            <a:fld id="{D0DF5E60-9974-AC48-9591-99C2BB44B7CF}" type="datetimeFigureOut">
              <a:rPr lang="en-US" smtClean="0"/>
              <a:pPr/>
              <a:t>2/6/2019</a:t>
            </a:fld>
            <a:endParaRPr lang="en-US" dirty="0"/>
          </a:p>
        </p:txBody>
      </p:sp>
      <p:sp>
        <p:nvSpPr>
          <p:cNvPr id="6" name="Footer Placeholder 5"/>
          <p:cNvSpPr>
            <a:spLocks noGrp="1"/>
          </p:cNvSpPr>
          <p:nvPr>
            <p:ph type="ftr" sz="quarter" idx="11"/>
          </p:nvPr>
        </p:nvSpPr>
        <p:spPr>
          <a:xfrm>
            <a:off x="6827729" y="9187250"/>
            <a:ext cx="6610975" cy="519289"/>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1958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044267"/>
            <a:ext cx="17335747" cy="2709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 y="6990330"/>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60624" y="7217664"/>
            <a:ext cx="14384290" cy="1170432"/>
          </a:xfrm>
        </p:spPr>
        <p:txBody>
          <a:bodyPr tIns="0" bIns="0" anchor="b">
            <a:noAutofit/>
          </a:bodyPr>
          <a:lstStyle>
            <a:lvl1pPr>
              <a:defRPr sz="512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 y="0"/>
            <a:ext cx="17340242" cy="6990330"/>
          </a:xfrm>
          <a:solidFill>
            <a:schemeClr val="bg2">
              <a:lumMod val="90000"/>
            </a:schemeClr>
          </a:solidFill>
        </p:spPr>
        <p:txBody>
          <a:bodyPr lIns="457200" tIns="457200"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1560624" y="8401101"/>
            <a:ext cx="14383748" cy="845312"/>
          </a:xfrm>
        </p:spPr>
        <p:txBody>
          <a:bodyPr lIns="91440" tIns="0" rIns="91440" bIns="0">
            <a:normAutofit/>
          </a:bodyPr>
          <a:lstStyle>
            <a:lvl1pPr marL="0" indent="0">
              <a:spcBef>
                <a:spcPts val="0"/>
              </a:spcBef>
              <a:spcAft>
                <a:spcPts val="853"/>
              </a:spcAft>
              <a:buNone/>
              <a:defRPr sz="2133">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83650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2794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4517" y="9103360"/>
            <a:ext cx="17335747"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9008805"/>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2409126" y="586385"/>
            <a:ext cx="3738994" cy="819185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92143" y="586385"/>
            <a:ext cx="11000229" cy="8191855"/>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218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with Analysis">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260103" y="195072"/>
            <a:ext cx="15255097" cy="845312"/>
          </a:xfrm>
        </p:spPr>
        <p:txBody>
          <a:bodyPr wrap="square">
            <a:noAutofit/>
          </a:bodyPr>
          <a:lstStyle>
            <a:lvl1pPr>
              <a:defRPr sz="6827" cap="none" baseline="0">
                <a:latin typeface="+mn-lt"/>
              </a:defRPr>
            </a:lvl1pPr>
          </a:lstStyle>
          <a:p>
            <a:r>
              <a:rPr lang="en-US" dirty="0"/>
              <a:t>Click to Enter Slide Title</a:t>
            </a:r>
          </a:p>
        </p:txBody>
      </p:sp>
      <p:sp>
        <p:nvSpPr>
          <p:cNvPr id="9" name="Text Placeholder 2"/>
          <p:cNvSpPr>
            <a:spLocks noGrp="1"/>
          </p:cNvSpPr>
          <p:nvPr>
            <p:ph type="body" sz="quarter" idx="15" hasCustomPrompt="1"/>
          </p:nvPr>
        </p:nvSpPr>
        <p:spPr>
          <a:xfrm>
            <a:off x="260103" y="8971666"/>
            <a:ext cx="9723824" cy="656205"/>
          </a:xfrm>
          <a:prstGeom prst="rect">
            <a:avLst/>
          </a:prstGeom>
          <a:noFill/>
          <a:ln>
            <a:noFill/>
          </a:ln>
        </p:spPr>
        <p:txBody>
          <a:bodyPr wrap="square" lIns="0" rIns="0" anchor="b" anchorCtr="0">
            <a:spAutoFit/>
          </a:bodyPr>
          <a:lstStyle>
            <a:lvl1pPr marL="0" indent="0" algn="l">
              <a:lnSpc>
                <a:spcPct val="100000"/>
              </a:lnSpc>
              <a:spcBef>
                <a:spcPts val="0"/>
              </a:spcBef>
              <a:buNone/>
              <a:defRPr sz="1707" b="1" i="0" baseline="0">
                <a:solidFill>
                  <a:schemeClr val="tx2"/>
                </a:solidFill>
              </a:defRPr>
            </a:lvl1pPr>
            <a:lvl2pPr marL="650293" indent="0">
              <a:buNone/>
              <a:defRPr sz="1991"/>
            </a:lvl2pPr>
            <a:lvl3pPr marL="1300585" indent="0">
              <a:buNone/>
              <a:defRPr sz="1707"/>
            </a:lvl3pPr>
            <a:lvl4pPr marL="1950879" indent="0">
              <a:buNone/>
              <a:defRPr sz="1564"/>
            </a:lvl4pPr>
            <a:lvl5pPr marL="2601171" indent="0">
              <a:buNone/>
              <a:defRPr sz="1564"/>
            </a:lvl5pPr>
          </a:lstStyle>
          <a:p>
            <a:pPr lvl="0"/>
            <a:r>
              <a:rPr lang="en-US" dirty="0"/>
              <a:t>Click to enter question number/slide description</a:t>
            </a:r>
          </a:p>
          <a:p>
            <a:pPr lvl="0"/>
            <a:endParaRPr lang="en-US" dirty="0"/>
          </a:p>
        </p:txBody>
      </p:sp>
      <p:sp>
        <p:nvSpPr>
          <p:cNvPr id="4" name="Text Placeholder 7" title="Enter Analysis"/>
          <p:cNvSpPr>
            <a:spLocks noGrp="1"/>
          </p:cNvSpPr>
          <p:nvPr>
            <p:ph type="body" sz="quarter" idx="13"/>
          </p:nvPr>
        </p:nvSpPr>
        <p:spPr>
          <a:xfrm>
            <a:off x="260105" y="1339495"/>
            <a:ext cx="16815720" cy="880882"/>
          </a:xfrm>
          <a:prstGeom prst="rect">
            <a:avLst/>
          </a:prstGeom>
          <a:solidFill>
            <a:srgbClr val="CFE7B3"/>
          </a:solidFill>
        </p:spPr>
        <p:txBody>
          <a:bodyPr lIns="91440" tIns="27432" rIns="91440" bIns="27432" anchor="t" anchorCtr="0">
            <a:spAutoFit/>
          </a:bodyPr>
          <a:lstStyle>
            <a:lvl1pPr marL="0" indent="0" algn="ctr">
              <a:lnSpc>
                <a:spcPct val="100000"/>
              </a:lnSpc>
              <a:spcBef>
                <a:spcPts val="0"/>
              </a:spcBef>
              <a:buNone/>
              <a:defRPr sz="2560" b="0" i="1" cap="none" baseline="0">
                <a:solidFill>
                  <a:schemeClr val="tx1"/>
                </a:solidFill>
                <a:latin typeface="+mn-lt"/>
              </a:defRPr>
            </a:lvl1pPr>
            <a:lvl2pPr marL="650293" indent="0">
              <a:buNone/>
              <a:defRPr/>
            </a:lvl2pPr>
            <a:lvl3pPr marL="1300585" indent="0">
              <a:buNone/>
              <a:defRPr/>
            </a:lvl3pPr>
            <a:lvl4pPr marL="1950879" indent="0">
              <a:buNone/>
              <a:defRPr/>
            </a:lvl4pPr>
            <a:lvl5pPr marL="2601171"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12907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0103" y="195072"/>
            <a:ext cx="15255097" cy="845312"/>
          </a:xfrm>
        </p:spPr>
        <p:txBody>
          <a:bodyPr>
            <a:noAutofit/>
          </a:bodyPr>
          <a:lstStyle>
            <a:lvl1pPr>
              <a:defRPr sz="6827" cap="none" baseline="0">
                <a:latin typeface="+mn-lt"/>
              </a:defRPr>
            </a:lvl1pPr>
          </a:lstStyle>
          <a:p>
            <a:r>
              <a:rPr lang="en-US" dirty="0"/>
              <a:t>Click to Enter Slide Title</a:t>
            </a:r>
          </a:p>
        </p:txBody>
      </p:sp>
      <p:sp>
        <p:nvSpPr>
          <p:cNvPr id="5" name="Content Placeholder 7"/>
          <p:cNvSpPr>
            <a:spLocks noGrp="1"/>
          </p:cNvSpPr>
          <p:nvPr>
            <p:ph sz="quarter" idx="1"/>
          </p:nvPr>
        </p:nvSpPr>
        <p:spPr>
          <a:xfrm>
            <a:off x="260104" y="1378509"/>
            <a:ext cx="16816287" cy="7860318"/>
          </a:xfrm>
          <a:prstGeom prst="rect">
            <a:avLst/>
          </a:prstGeom>
        </p:spPr>
        <p:txBody>
          <a:bodyPr/>
          <a:lstStyle>
            <a:lvl1pPr marL="659325" indent="-659325">
              <a:spcBef>
                <a:spcPts val="2560"/>
              </a:spcBef>
              <a:buClr>
                <a:schemeClr val="bg2"/>
              </a:buClr>
              <a:buSzPct val="75000"/>
              <a:buFont typeface="Wingdings 3" panose="05040102010807070707" pitchFamily="18" charset="2"/>
              <a:buChar char=""/>
              <a:defRPr sz="3983"/>
            </a:lvl1pPr>
            <a:lvl2pPr marL="1300585" indent="-476430">
              <a:buClr>
                <a:schemeClr val="bg2"/>
              </a:buClr>
              <a:defRPr sz="3414"/>
            </a:lvl2pPr>
            <a:lvl3pPr marL="1959910" indent="-659325">
              <a:buClr>
                <a:schemeClr val="bg2"/>
              </a:buClr>
              <a:buSzPct val="125000"/>
              <a:defRPr sz="2844"/>
            </a:lvl3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Tree>
    <p:extLst>
      <p:ext uri="{BB962C8B-B14F-4D97-AF65-F5344CB8AC3E}">
        <p14:creationId xmlns:p14="http://schemas.microsoft.com/office/powerpoint/2010/main" val="3947642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260103" y="195072"/>
            <a:ext cx="15255097" cy="845312"/>
          </a:xfrm>
        </p:spPr>
        <p:txBody>
          <a:bodyPr wrap="square">
            <a:noAutofit/>
          </a:bodyPr>
          <a:lstStyle>
            <a:lvl1pPr>
              <a:defRPr sz="6827" cap="none" baseline="0">
                <a:latin typeface="+mn-lt"/>
              </a:defRPr>
            </a:lvl1pPr>
          </a:lstStyle>
          <a:p>
            <a:r>
              <a:rPr lang="en-US" dirty="0"/>
              <a:t>Click to Enter Slide Title</a:t>
            </a:r>
          </a:p>
        </p:txBody>
      </p:sp>
      <p:cxnSp>
        <p:nvCxnSpPr>
          <p:cNvPr id="3" name="Straight Connector 2"/>
          <p:cNvCxnSpPr/>
          <p:nvPr userDrawn="1"/>
        </p:nvCxnSpPr>
        <p:spPr>
          <a:xfrm>
            <a:off x="260103" y="1339496"/>
            <a:ext cx="16815723" cy="2709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431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ec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1766"/>
            <a:ext cx="4817728" cy="3511296"/>
          </a:xfrm>
          <a:prstGeom prst="rect">
            <a:avLst/>
          </a:prstGeom>
        </p:spPr>
      </p:pic>
      <p:sp>
        <p:nvSpPr>
          <p:cNvPr id="4" name="Title Placeholder 1"/>
          <p:cNvSpPr>
            <a:spLocks noGrp="1"/>
          </p:cNvSpPr>
          <p:nvPr>
            <p:ph type="title"/>
          </p:nvPr>
        </p:nvSpPr>
        <p:spPr>
          <a:xfrm>
            <a:off x="7428186" y="6594274"/>
            <a:ext cx="9912077" cy="1886286"/>
          </a:xfrm>
          <a:prstGeom prst="rect">
            <a:avLst/>
          </a:prstGeom>
        </p:spPr>
        <p:txBody>
          <a:bodyPr vert="horz" lIns="91440" tIns="45720" rIns="228600" bIns="45720" rtlCol="0" anchor="ctr">
            <a:spAutoFit/>
          </a:bodyPr>
          <a:lstStyle>
            <a:lvl1pPr algn="r">
              <a:defRPr sz="6827" baseline="0">
                <a:solidFill>
                  <a:schemeClr val="tx2"/>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396898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Graph with Analysis">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260103" y="195072"/>
            <a:ext cx="15255097" cy="845312"/>
          </a:xfrm>
        </p:spPr>
        <p:txBody>
          <a:bodyPr wrap="square">
            <a:noAutofit/>
          </a:bodyPr>
          <a:lstStyle>
            <a:lvl1pPr>
              <a:defRPr sz="6827" cap="none" baseline="0">
                <a:latin typeface="+mn-lt"/>
              </a:defRPr>
            </a:lvl1pPr>
          </a:lstStyle>
          <a:p>
            <a:r>
              <a:rPr lang="en-US" dirty="0"/>
              <a:t>Click to Enter Slide Title</a:t>
            </a:r>
          </a:p>
        </p:txBody>
      </p:sp>
      <p:sp>
        <p:nvSpPr>
          <p:cNvPr id="9" name="Text Placeholder 2"/>
          <p:cNvSpPr>
            <a:spLocks noGrp="1"/>
          </p:cNvSpPr>
          <p:nvPr>
            <p:ph type="body" sz="quarter" idx="15" hasCustomPrompt="1"/>
          </p:nvPr>
        </p:nvSpPr>
        <p:spPr>
          <a:xfrm>
            <a:off x="260103" y="8971666"/>
            <a:ext cx="9723824" cy="656205"/>
          </a:xfrm>
          <a:prstGeom prst="rect">
            <a:avLst/>
          </a:prstGeom>
          <a:noFill/>
          <a:ln>
            <a:noFill/>
          </a:ln>
        </p:spPr>
        <p:txBody>
          <a:bodyPr wrap="square" lIns="0" rIns="0" anchor="b" anchorCtr="0">
            <a:spAutoFit/>
          </a:bodyPr>
          <a:lstStyle>
            <a:lvl1pPr marL="0" indent="0" algn="l">
              <a:lnSpc>
                <a:spcPct val="100000"/>
              </a:lnSpc>
              <a:spcBef>
                <a:spcPts val="0"/>
              </a:spcBef>
              <a:buNone/>
              <a:defRPr sz="1707" b="1" i="0" baseline="0">
                <a:solidFill>
                  <a:schemeClr val="tx2"/>
                </a:solidFill>
              </a:defRPr>
            </a:lvl1pPr>
            <a:lvl2pPr marL="650293" indent="0">
              <a:buNone/>
              <a:defRPr sz="1991"/>
            </a:lvl2pPr>
            <a:lvl3pPr marL="1300585" indent="0">
              <a:buNone/>
              <a:defRPr sz="1707"/>
            </a:lvl3pPr>
            <a:lvl4pPr marL="1950879" indent="0">
              <a:buNone/>
              <a:defRPr sz="1564"/>
            </a:lvl4pPr>
            <a:lvl5pPr marL="2601171" indent="0">
              <a:buNone/>
              <a:defRPr sz="1564"/>
            </a:lvl5pPr>
          </a:lstStyle>
          <a:p>
            <a:pPr lvl="0"/>
            <a:r>
              <a:rPr lang="en-US" dirty="0"/>
              <a:t>Click to enter question number/slide description</a:t>
            </a:r>
          </a:p>
          <a:p>
            <a:pPr lvl="0"/>
            <a:endParaRPr lang="en-US" dirty="0"/>
          </a:p>
        </p:txBody>
      </p:sp>
      <p:sp>
        <p:nvSpPr>
          <p:cNvPr id="3" name="Chart Placeholder 2"/>
          <p:cNvSpPr>
            <a:spLocks noGrp="1"/>
          </p:cNvSpPr>
          <p:nvPr>
            <p:ph type="chart" sz="quarter" idx="16"/>
          </p:nvPr>
        </p:nvSpPr>
        <p:spPr>
          <a:xfrm>
            <a:off x="260100" y="2145741"/>
            <a:ext cx="16815724" cy="6695680"/>
          </a:xfrm>
          <a:prstGeom prst="rect">
            <a:avLst/>
          </a:prstGeom>
        </p:spPr>
        <p:txBody>
          <a:bodyPr/>
          <a:lstStyle/>
          <a:p>
            <a:r>
              <a:rPr lang="en-US" dirty="0"/>
              <a:t>Click icon to add chart</a:t>
            </a:r>
          </a:p>
        </p:txBody>
      </p:sp>
      <p:cxnSp>
        <p:nvCxnSpPr>
          <p:cNvPr id="6" name="Straight Connector 5"/>
          <p:cNvCxnSpPr/>
          <p:nvPr userDrawn="1"/>
        </p:nvCxnSpPr>
        <p:spPr>
          <a:xfrm>
            <a:off x="260103" y="2118649"/>
            <a:ext cx="16815723" cy="2709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7" title="Enter Analysis"/>
          <p:cNvSpPr>
            <a:spLocks noGrp="1"/>
          </p:cNvSpPr>
          <p:nvPr>
            <p:ph type="body" sz="quarter" idx="13"/>
          </p:nvPr>
        </p:nvSpPr>
        <p:spPr>
          <a:xfrm>
            <a:off x="260105" y="1339495"/>
            <a:ext cx="16815720" cy="880882"/>
          </a:xfrm>
          <a:prstGeom prst="rect">
            <a:avLst/>
          </a:prstGeom>
          <a:solidFill>
            <a:srgbClr val="CFE7B3"/>
          </a:solidFill>
        </p:spPr>
        <p:txBody>
          <a:bodyPr lIns="91440" tIns="27432" rIns="91440" bIns="27432" anchor="t" anchorCtr="0">
            <a:spAutoFit/>
          </a:bodyPr>
          <a:lstStyle>
            <a:lvl1pPr marL="0" indent="0" algn="ctr">
              <a:lnSpc>
                <a:spcPct val="100000"/>
              </a:lnSpc>
              <a:spcBef>
                <a:spcPts val="0"/>
              </a:spcBef>
              <a:buNone/>
              <a:defRPr sz="2560" b="0" i="1" cap="none" baseline="0">
                <a:solidFill>
                  <a:schemeClr val="tx1"/>
                </a:solidFill>
                <a:latin typeface="+mn-lt"/>
              </a:defRPr>
            </a:lvl1pPr>
            <a:lvl2pPr marL="650293" indent="0">
              <a:buNone/>
              <a:defRPr/>
            </a:lvl2pPr>
            <a:lvl3pPr marL="1300585" indent="0">
              <a:buNone/>
              <a:defRPr/>
            </a:lvl3pPr>
            <a:lvl4pPr marL="1950879" indent="0">
              <a:buNone/>
              <a:defRPr/>
            </a:lvl4pPr>
            <a:lvl5pPr marL="2601171" indent="0">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5598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517" y="9103360"/>
            <a:ext cx="17335747"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9008805"/>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60624" y="1079398"/>
            <a:ext cx="14305717" cy="5071872"/>
          </a:xfrm>
        </p:spPr>
        <p:txBody>
          <a:bodyPr anchor="b" anchorCtr="0">
            <a:normAutofit/>
          </a:bodyPr>
          <a:lstStyle>
            <a:lvl1pPr>
              <a:lnSpc>
                <a:spcPct val="85000"/>
              </a:lnSpc>
              <a:defRPr sz="1137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60624" y="6333338"/>
            <a:ext cx="14305717" cy="1625600"/>
          </a:xfrm>
        </p:spPr>
        <p:txBody>
          <a:bodyPr lIns="91440" rIns="91440" anchor="t" anchorCtr="0">
            <a:normAutofit/>
          </a:bodyPr>
          <a:lstStyle>
            <a:lvl1pPr marL="0" indent="0">
              <a:buNone/>
              <a:defRPr sz="3413" cap="all" spc="284" baseline="0">
                <a:solidFill>
                  <a:schemeClr val="tx2"/>
                </a:solidFill>
                <a:latin typeface="+mj-lt"/>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8A18AD-77D2-4436-993A-F39A526C7A0D}"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cxnSp>
        <p:nvCxnSpPr>
          <p:cNvPr id="9" name="Straight Connector 8"/>
          <p:cNvCxnSpPr/>
          <p:nvPr/>
        </p:nvCxnSpPr>
        <p:spPr>
          <a:xfrm>
            <a:off x="1717611" y="6177280"/>
            <a:ext cx="140456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46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560624" y="407614"/>
            <a:ext cx="14305717" cy="20632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0621" y="2625044"/>
            <a:ext cx="7022807" cy="5722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843534" y="2625045"/>
            <a:ext cx="7022807" cy="5722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8A18AD-77D2-4436-993A-F39A526C7A0D}"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83245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560624" y="407614"/>
            <a:ext cx="14305717" cy="206329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60623" y="2625496"/>
            <a:ext cx="7022807" cy="1047157"/>
          </a:xfrm>
        </p:spPr>
        <p:txBody>
          <a:bodyPr lIns="91440" rIns="91440" anchor="ctr">
            <a:normAutofit/>
          </a:bodyPr>
          <a:lstStyle>
            <a:lvl1pPr marL="0" indent="0">
              <a:buNone/>
              <a:defRPr sz="2844" b="0" cap="all"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560623" y="3672653"/>
            <a:ext cx="7022807" cy="4804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843534" y="2625496"/>
            <a:ext cx="7022807" cy="1047157"/>
          </a:xfrm>
        </p:spPr>
        <p:txBody>
          <a:bodyPr lIns="91440" rIns="91440" anchor="ctr">
            <a:normAutofit/>
          </a:bodyPr>
          <a:lstStyle>
            <a:lvl1pPr marL="0" indent="0">
              <a:buNone/>
              <a:defRPr sz="2844" b="0" cap="all" baseline="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8843534" y="3672653"/>
            <a:ext cx="7022807" cy="4804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8A18AD-77D2-4436-993A-F39A526C7A0D}" type="datetimeFigureOut">
              <a:rPr lang="en-US" smtClean="0"/>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19754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8A18AD-77D2-4436-993A-F39A526C7A0D}" type="datetimeFigureOut">
              <a:rPr lang="en-US" smtClean="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5867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4517" y="9103360"/>
            <a:ext cx="17335747"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2" y="9008805"/>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8A18AD-77D2-4436-993A-F39A526C7A0D}" type="datetimeFigureOut">
              <a:rPr lang="en-US" smtClean="0"/>
              <a:t>2/6/2019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45402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3" y="0"/>
            <a:ext cx="5761301" cy="97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746054" y="0"/>
            <a:ext cx="91036"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0260" y="845311"/>
            <a:ext cx="4551819" cy="3251200"/>
          </a:xfrm>
        </p:spPr>
        <p:txBody>
          <a:bodyPr anchor="b">
            <a:normAutofit/>
          </a:bodyPr>
          <a:lstStyle>
            <a:lvl1pPr>
              <a:defRPr sz="512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6827729" y="1040384"/>
            <a:ext cx="9233690" cy="7477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0260" y="4161536"/>
            <a:ext cx="4551819" cy="4805865"/>
          </a:xfrm>
        </p:spPr>
        <p:txBody>
          <a:bodyPr lIns="91440" rIns="91440">
            <a:normAutofit/>
          </a:bodyPr>
          <a:lstStyle>
            <a:lvl1pPr marL="0" indent="0">
              <a:buNone/>
              <a:defRPr sz="2133">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a:xfrm>
            <a:off x="662082" y="9187250"/>
            <a:ext cx="3724217" cy="519289"/>
          </a:xfrm>
        </p:spPr>
        <p:txBody>
          <a:bodyPr/>
          <a:lstStyle>
            <a:lvl1pPr algn="l">
              <a:defRPr/>
            </a:lvl1pPr>
          </a:lstStyle>
          <a:p>
            <a:fld id="{168A18AD-77D2-4436-993A-F39A526C7A0D}" type="datetimeFigureOut">
              <a:rPr lang="en-US" smtClean="0"/>
              <a:t>2/6/2019</a:t>
            </a:fld>
            <a:endParaRPr lang="en-US" dirty="0"/>
          </a:p>
        </p:txBody>
      </p:sp>
      <p:sp>
        <p:nvSpPr>
          <p:cNvPr id="6" name="Footer Placeholder 5"/>
          <p:cNvSpPr>
            <a:spLocks noGrp="1"/>
          </p:cNvSpPr>
          <p:nvPr>
            <p:ph type="ftr" sz="quarter" idx="11"/>
          </p:nvPr>
        </p:nvSpPr>
        <p:spPr>
          <a:xfrm>
            <a:off x="6827729" y="9187250"/>
            <a:ext cx="6610975" cy="519289"/>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401208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044267"/>
            <a:ext cx="17335747" cy="2709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 y="6990330"/>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60624" y="7217664"/>
            <a:ext cx="14384290" cy="1170432"/>
          </a:xfrm>
        </p:spPr>
        <p:txBody>
          <a:bodyPr lIns="91440" tIns="0" rIns="91440" bIns="0" anchor="b">
            <a:noAutofit/>
          </a:bodyPr>
          <a:lstStyle>
            <a:lvl1pPr>
              <a:defRPr sz="512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 y="0"/>
            <a:ext cx="17340242" cy="6990330"/>
          </a:xfrm>
          <a:solidFill>
            <a:schemeClr val="bg2">
              <a:lumMod val="90000"/>
            </a:schemeClr>
          </a:solidFill>
        </p:spPr>
        <p:txBody>
          <a:bodyPr lIns="457200" tIns="457200"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1560624" y="8401101"/>
            <a:ext cx="14383748" cy="845312"/>
          </a:xfrm>
        </p:spPr>
        <p:txBody>
          <a:bodyPr lIns="91440" tIns="0" rIns="91440" bIns="0">
            <a:normAutofit/>
          </a:bodyPr>
          <a:lstStyle>
            <a:lvl1pPr marL="0" indent="0">
              <a:spcBef>
                <a:spcPts val="0"/>
              </a:spcBef>
              <a:spcAft>
                <a:spcPts val="853"/>
              </a:spcAft>
              <a:buNone/>
              <a:defRPr sz="2133">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168A18AD-77D2-4436-993A-F39A526C7A0D}"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69607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9103360"/>
            <a:ext cx="17340263"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 y="9008805"/>
            <a:ext cx="17340242" cy="94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560624" y="407614"/>
            <a:ext cx="14305717" cy="206329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60624" y="2625044"/>
            <a:ext cx="14305717" cy="5722112"/>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0624" y="9187250"/>
            <a:ext cx="3516226" cy="519289"/>
          </a:xfrm>
          <a:prstGeom prst="rect">
            <a:avLst/>
          </a:prstGeom>
        </p:spPr>
        <p:txBody>
          <a:bodyPr vert="horz" lIns="91440" tIns="45720" rIns="91440" bIns="45720" rtlCol="0" anchor="ctr"/>
          <a:lstStyle>
            <a:lvl1pPr algn="l">
              <a:defRPr sz="1280">
                <a:solidFill>
                  <a:srgbClr val="FFFFFF"/>
                </a:solidFill>
              </a:defRPr>
            </a:lvl1pPr>
          </a:lstStyle>
          <a:p>
            <a:fld id="{168A18AD-77D2-4436-993A-F39A526C7A0D}" type="datetimeFigureOut">
              <a:rPr lang="en-US" smtClean="0"/>
              <a:t>2/6/2019</a:t>
            </a:fld>
            <a:endParaRPr lang="en-US" dirty="0"/>
          </a:p>
        </p:txBody>
      </p:sp>
      <p:sp>
        <p:nvSpPr>
          <p:cNvPr id="5" name="Footer Placeholder 4"/>
          <p:cNvSpPr>
            <a:spLocks noGrp="1"/>
          </p:cNvSpPr>
          <p:nvPr>
            <p:ph type="ftr" sz="quarter" idx="3"/>
          </p:nvPr>
        </p:nvSpPr>
        <p:spPr>
          <a:xfrm>
            <a:off x="5242734" y="9187250"/>
            <a:ext cx="6859309" cy="519289"/>
          </a:xfrm>
          <a:prstGeom prst="rect">
            <a:avLst/>
          </a:prstGeom>
        </p:spPr>
        <p:txBody>
          <a:bodyPr vert="horz" lIns="91440" tIns="45720" rIns="91440" bIns="45720" rtlCol="0" anchor="ctr"/>
          <a:lstStyle>
            <a:lvl1pPr algn="ctr">
              <a:defRPr sz="128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4081082" y="9187250"/>
            <a:ext cx="1866048" cy="519289"/>
          </a:xfrm>
          <a:prstGeom prst="rect">
            <a:avLst/>
          </a:prstGeom>
        </p:spPr>
        <p:txBody>
          <a:bodyPr vert="horz" lIns="91440" tIns="45720" rIns="91440" bIns="45720" rtlCol="0" anchor="ctr"/>
          <a:lstStyle>
            <a:lvl1pPr algn="r">
              <a:defRPr sz="1493">
                <a:solidFill>
                  <a:srgbClr val="FFFFFF"/>
                </a:solidFill>
              </a:defRPr>
            </a:lvl1pPr>
          </a:lstStyle>
          <a:p>
            <a:fld id="{86CB4B4D-7CA3-9044-876B-883B54F8677D}" type="slidenum">
              <a:rPr lang="en-US" smtClean="0"/>
              <a:t>‹#›</a:t>
            </a:fld>
            <a:endParaRPr lang="en-US" dirty="0"/>
          </a:p>
        </p:txBody>
      </p:sp>
      <p:cxnSp>
        <p:nvCxnSpPr>
          <p:cNvPr id="10" name="Straight Connector 9"/>
          <p:cNvCxnSpPr/>
          <p:nvPr/>
        </p:nvCxnSpPr>
        <p:spPr>
          <a:xfrm>
            <a:off x="1697520" y="2471602"/>
            <a:ext cx="1417566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607284"/>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5" r:id="rId12"/>
    <p:sldLayoutId id="2147484506" r:id="rId13"/>
  </p:sldLayoutIdLst>
  <p:txStyles>
    <p:title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p:titleStyle>
    <p:bodyStyle>
      <a:lvl1pPr marL="130046" indent="-130046" algn="l" defTabSz="1300460" rtl="0" eaLnBrk="1" latinLnBrk="0" hangingPunct="1">
        <a:lnSpc>
          <a:spcPct val="90000"/>
        </a:lnSpc>
        <a:spcBef>
          <a:spcPts val="1707"/>
        </a:spcBef>
        <a:spcAft>
          <a:spcPts val="284"/>
        </a:spcAft>
        <a:buClr>
          <a:schemeClr val="accent1"/>
        </a:buClr>
        <a:buSzPct val="100000"/>
        <a:buFont typeface="Calibri" panose="020F0502020204030204" pitchFamily="34" charset="0"/>
        <a:buChar char=" "/>
        <a:defRPr sz="2844" kern="1200">
          <a:solidFill>
            <a:schemeClr val="tx1">
              <a:lumMod val="75000"/>
              <a:lumOff val="25000"/>
            </a:schemeClr>
          </a:solidFill>
          <a:latin typeface="+mn-lt"/>
          <a:ea typeface="+mn-ea"/>
          <a:cs typeface="+mn-cs"/>
        </a:defRPr>
      </a:lvl1pPr>
      <a:lvl2pPr marL="546193" indent="-260092" algn="l" defTabSz="1300460" rtl="0" eaLnBrk="1" latinLnBrk="0" hangingPunct="1">
        <a:lnSpc>
          <a:spcPct val="90000"/>
        </a:lnSpc>
        <a:spcBef>
          <a:spcPts val="284"/>
        </a:spcBef>
        <a:spcAft>
          <a:spcPts val="569"/>
        </a:spcAft>
        <a:buClr>
          <a:schemeClr val="accent1"/>
        </a:buClr>
        <a:buFont typeface="Calibri" pitchFamily="34" charset="0"/>
        <a:buChar char="◦"/>
        <a:defRPr sz="2560" kern="1200">
          <a:solidFill>
            <a:schemeClr val="tx1">
              <a:lumMod val="75000"/>
              <a:lumOff val="25000"/>
            </a:schemeClr>
          </a:solidFill>
          <a:latin typeface="+mn-lt"/>
          <a:ea typeface="+mn-ea"/>
          <a:cs typeface="+mn-cs"/>
        </a:defRPr>
      </a:lvl2pPr>
      <a:lvl3pPr marL="806285"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3pPr>
      <a:lvl4pPr marL="1066377"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4pPr>
      <a:lvl5pPr marL="1326469"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5pPr>
      <a:lvl6pPr marL="156442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6pPr>
      <a:lvl7pPr marL="184886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7pPr>
      <a:lvl8pPr marL="213330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8pPr>
      <a:lvl9pPr marL="241774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17" y="9103360"/>
            <a:ext cx="17335747"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 y="9008805"/>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560624" y="407614"/>
            <a:ext cx="14305717" cy="206329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60624" y="2625044"/>
            <a:ext cx="14305717" cy="5722112"/>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0624" y="9187250"/>
            <a:ext cx="3516226" cy="519289"/>
          </a:xfrm>
          <a:prstGeom prst="rect">
            <a:avLst/>
          </a:prstGeom>
        </p:spPr>
        <p:txBody>
          <a:bodyPr vert="horz" lIns="91440" tIns="45720" rIns="91440" bIns="45720" rtlCol="0" anchor="ctr"/>
          <a:lstStyle>
            <a:lvl1pPr algn="l">
              <a:defRPr sz="1280">
                <a:solidFill>
                  <a:srgbClr val="FFFFFF"/>
                </a:solidFill>
              </a:defRPr>
            </a:lvl1pPr>
          </a:lstStyle>
          <a:p>
            <a:fld id="{09B482E8-6E0E-1B4F-B1FD-C69DB9E858D9}" type="datetimeFigureOut">
              <a:rPr lang="en-US" smtClean="0"/>
              <a:pPr/>
              <a:t>2/6/2019</a:t>
            </a:fld>
            <a:endParaRPr lang="en-US" dirty="0"/>
          </a:p>
        </p:txBody>
      </p:sp>
      <p:sp>
        <p:nvSpPr>
          <p:cNvPr id="5" name="Footer Placeholder 4"/>
          <p:cNvSpPr>
            <a:spLocks noGrp="1"/>
          </p:cNvSpPr>
          <p:nvPr>
            <p:ph type="ftr" sz="quarter" idx="3"/>
          </p:nvPr>
        </p:nvSpPr>
        <p:spPr>
          <a:xfrm>
            <a:off x="5242734" y="9187250"/>
            <a:ext cx="6859309" cy="519289"/>
          </a:xfrm>
          <a:prstGeom prst="rect">
            <a:avLst/>
          </a:prstGeom>
        </p:spPr>
        <p:txBody>
          <a:bodyPr vert="horz" lIns="91440" tIns="45720" rIns="91440" bIns="45720" rtlCol="0" anchor="ctr"/>
          <a:lstStyle>
            <a:lvl1pPr algn="ctr">
              <a:defRPr sz="128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4081082" y="9187250"/>
            <a:ext cx="1866048" cy="519289"/>
          </a:xfrm>
          <a:prstGeom prst="rect">
            <a:avLst/>
          </a:prstGeom>
        </p:spPr>
        <p:txBody>
          <a:bodyPr vert="horz" lIns="91440" tIns="45720" rIns="91440" bIns="45720" rtlCol="0" anchor="ctr"/>
          <a:lstStyle>
            <a:lvl1pPr algn="r">
              <a:defRPr sz="1493">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697520" y="2471602"/>
            <a:ext cx="1417566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896238"/>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 id="2147484520" r:id="rId13"/>
    <p:sldLayoutId id="2147484489" r:id="rId14"/>
    <p:sldLayoutId id="2147484490" r:id="rId15"/>
    <p:sldLayoutId id="2147484491" r:id="rId16"/>
  </p:sldLayoutIdLst>
  <p:hf sldNum="0" hdr="0" ftr="0" dt="0"/>
  <p:txStyles>
    <p:title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p:titleStyle>
    <p:bodyStyle>
      <a:lvl1pPr marL="130046" indent="-130046" algn="l" defTabSz="1300460" rtl="0" eaLnBrk="1" latinLnBrk="0" hangingPunct="1">
        <a:lnSpc>
          <a:spcPct val="90000"/>
        </a:lnSpc>
        <a:spcBef>
          <a:spcPts val="1707"/>
        </a:spcBef>
        <a:spcAft>
          <a:spcPts val="284"/>
        </a:spcAft>
        <a:buClr>
          <a:schemeClr val="accent1"/>
        </a:buClr>
        <a:buSzPct val="100000"/>
        <a:buFont typeface="Calibri" panose="020F0502020204030204" pitchFamily="34" charset="0"/>
        <a:buChar char=" "/>
        <a:defRPr sz="2844" kern="1200">
          <a:solidFill>
            <a:schemeClr val="tx1">
              <a:lumMod val="75000"/>
              <a:lumOff val="25000"/>
            </a:schemeClr>
          </a:solidFill>
          <a:latin typeface="+mn-lt"/>
          <a:ea typeface="+mn-ea"/>
          <a:cs typeface="+mn-cs"/>
        </a:defRPr>
      </a:lvl1pPr>
      <a:lvl2pPr marL="546193" indent="-260092" algn="l" defTabSz="1300460" rtl="0" eaLnBrk="1" latinLnBrk="0" hangingPunct="1">
        <a:lnSpc>
          <a:spcPct val="90000"/>
        </a:lnSpc>
        <a:spcBef>
          <a:spcPts val="284"/>
        </a:spcBef>
        <a:spcAft>
          <a:spcPts val="569"/>
        </a:spcAft>
        <a:buClr>
          <a:schemeClr val="accent1"/>
        </a:buClr>
        <a:buFont typeface="Calibri" pitchFamily="34" charset="0"/>
        <a:buChar char="◦"/>
        <a:defRPr sz="2560" kern="1200">
          <a:solidFill>
            <a:schemeClr val="tx1">
              <a:lumMod val="75000"/>
              <a:lumOff val="25000"/>
            </a:schemeClr>
          </a:solidFill>
          <a:latin typeface="+mn-lt"/>
          <a:ea typeface="+mn-ea"/>
          <a:cs typeface="+mn-cs"/>
        </a:defRPr>
      </a:lvl2pPr>
      <a:lvl3pPr marL="806285"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3pPr>
      <a:lvl4pPr marL="1066377"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4pPr>
      <a:lvl5pPr marL="1326469" indent="-260092"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5pPr>
      <a:lvl6pPr marL="156442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6pPr>
      <a:lvl7pPr marL="184886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7pPr>
      <a:lvl8pPr marL="213330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8pPr>
      <a:lvl9pPr marL="2417740" indent="-325115" algn="l" defTabSz="1300460" rtl="0" eaLnBrk="1" latinLnBrk="0" hangingPunct="1">
        <a:lnSpc>
          <a:spcPct val="90000"/>
        </a:lnSpc>
        <a:spcBef>
          <a:spcPts val="284"/>
        </a:spcBef>
        <a:spcAft>
          <a:spcPts val="569"/>
        </a:spcAft>
        <a:buClr>
          <a:schemeClr val="accent1"/>
        </a:buClr>
        <a:buFont typeface="Calibri" pitchFamily="34" charset="0"/>
        <a:buChar char="◦"/>
        <a:defRPr sz="1991" kern="1200">
          <a:solidFill>
            <a:schemeClr val="tx1">
              <a:lumMod val="75000"/>
              <a:lumOff val="25000"/>
            </a:schemeClr>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9E8F-B079-4503-99D7-EC2A61333C5C}"/>
              </a:ext>
            </a:extLst>
          </p:cNvPr>
          <p:cNvSpPr>
            <a:spLocks noGrp="1"/>
          </p:cNvSpPr>
          <p:nvPr>
            <p:ph type="title"/>
          </p:nvPr>
        </p:nvSpPr>
        <p:spPr>
          <a:xfrm>
            <a:off x="139149" y="7217664"/>
            <a:ext cx="17035668" cy="845312"/>
          </a:xfrm>
        </p:spPr>
        <p:txBody>
          <a:bodyPr/>
          <a:lstStyle/>
          <a:p>
            <a:r>
              <a:rPr lang="en-US" sz="5400" b="1" dirty="0"/>
              <a:t>Long-Term Advocacy Message Training</a:t>
            </a:r>
          </a:p>
        </p:txBody>
      </p:sp>
      <p:pic>
        <p:nvPicPr>
          <p:cNvPr id="6" name="Picture Placeholder 5">
            <a:extLst>
              <a:ext uri="{FF2B5EF4-FFF2-40B4-BE49-F238E27FC236}">
                <a16:creationId xmlns:a16="http://schemas.microsoft.com/office/drawing/2014/main" id="{96F2CC05-FBF2-47FD-A5D6-71324CD11A0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9768" b="19768"/>
          <a:stretch>
            <a:fillRect/>
          </a:stretch>
        </p:blipFill>
        <p:spPr/>
      </p:pic>
      <p:sp>
        <p:nvSpPr>
          <p:cNvPr id="4" name="Text Placeholder 3">
            <a:extLst>
              <a:ext uri="{FF2B5EF4-FFF2-40B4-BE49-F238E27FC236}">
                <a16:creationId xmlns:a16="http://schemas.microsoft.com/office/drawing/2014/main" id="{2105A032-03B7-4D64-B8F1-A174F2DA50F3}"/>
              </a:ext>
            </a:extLst>
          </p:cNvPr>
          <p:cNvSpPr>
            <a:spLocks noGrp="1"/>
          </p:cNvSpPr>
          <p:nvPr>
            <p:ph type="body" sz="half" idx="2"/>
          </p:nvPr>
        </p:nvSpPr>
        <p:spPr>
          <a:xfrm>
            <a:off x="2574415" y="8198811"/>
            <a:ext cx="14383748" cy="1418954"/>
          </a:xfrm>
        </p:spPr>
        <p:txBody>
          <a:bodyPr>
            <a:normAutofit/>
          </a:bodyPr>
          <a:lstStyle/>
          <a:p>
            <a:pPr algn="r"/>
            <a:r>
              <a:rPr lang="en-US" sz="3200" dirty="0"/>
              <a:t>Kelly Evans, Sound View Strategies</a:t>
            </a:r>
          </a:p>
          <a:p>
            <a:pPr algn="r"/>
            <a:r>
              <a:rPr lang="en-US" sz="3200" dirty="0"/>
              <a:t>Mary Kay Clunies-Ross, Sunshine Communications</a:t>
            </a:r>
          </a:p>
        </p:txBody>
      </p:sp>
    </p:spTree>
    <p:extLst>
      <p:ext uri="{BB962C8B-B14F-4D97-AF65-F5344CB8AC3E}">
        <p14:creationId xmlns:p14="http://schemas.microsoft.com/office/powerpoint/2010/main" val="147115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03" y="348761"/>
            <a:ext cx="15255096" cy="845338"/>
          </a:xfrm>
        </p:spPr>
        <p:txBody>
          <a:bodyPr/>
          <a:lstStyle/>
          <a:p>
            <a:r>
              <a:rPr lang="en-US" dirty="0"/>
              <a:t>Key Findings</a:t>
            </a:r>
          </a:p>
        </p:txBody>
      </p:sp>
      <p:sp>
        <p:nvSpPr>
          <p:cNvPr id="3" name="Content Placeholder 2"/>
          <p:cNvSpPr>
            <a:spLocks noGrp="1"/>
          </p:cNvSpPr>
          <p:nvPr>
            <p:ph sz="quarter" idx="1"/>
          </p:nvPr>
        </p:nvSpPr>
        <p:spPr>
          <a:xfrm>
            <a:off x="260103" y="1558522"/>
            <a:ext cx="16816287" cy="7144607"/>
          </a:xfrm>
          <a:solidFill>
            <a:schemeClr val="bg1"/>
          </a:solidFill>
        </p:spPr>
        <p:txBody>
          <a:bodyPr>
            <a:noAutofit/>
          </a:bodyPr>
          <a:lstStyle/>
          <a:p>
            <a:pPr>
              <a:buClr>
                <a:schemeClr val="accent2"/>
              </a:buClr>
              <a:buFont typeface="Wingdings" panose="05000000000000000000" pitchFamily="2" charset="2"/>
              <a:buChar char="Ø"/>
            </a:pPr>
            <a:r>
              <a:rPr lang="en-US" sz="3414" dirty="0"/>
              <a:t>Washington residents have markedly positive views of the state’s community and technical colleges (CTCs) and recognize the benefits they bring to the students and communities they serve, as well as to our economy</a:t>
            </a:r>
          </a:p>
          <a:p>
            <a:pPr>
              <a:buClr>
                <a:schemeClr val="accent2"/>
              </a:buClr>
              <a:buFont typeface="Wingdings" panose="05000000000000000000" pitchFamily="2" charset="2"/>
              <a:buChar char="Ø"/>
            </a:pPr>
            <a:r>
              <a:rPr lang="en-US" sz="3414" dirty="0"/>
              <a:t>Most have some connection or familiarity with CTCs, either because they themselves attended classes at a CTC or a family member attended classes </a:t>
            </a:r>
          </a:p>
          <a:p>
            <a:pPr>
              <a:buClr>
                <a:schemeClr val="accent2"/>
              </a:buClr>
              <a:buFont typeface="Wingdings" panose="05000000000000000000" pitchFamily="2" charset="2"/>
              <a:buChar char="Ø"/>
            </a:pPr>
            <a:r>
              <a:rPr lang="en-US" sz="3414" dirty="0"/>
              <a:t>Washingtonians are in broad agreement that it is important for the state legislature to increase funding for CTCs</a:t>
            </a:r>
          </a:p>
          <a:p>
            <a:pPr>
              <a:buClr>
                <a:schemeClr val="accent2"/>
              </a:buClr>
              <a:buFont typeface="Wingdings" panose="05000000000000000000" pitchFamily="2" charset="2"/>
              <a:buChar char="Ø"/>
            </a:pPr>
            <a:r>
              <a:rPr lang="en-US" sz="3414" dirty="0"/>
              <a:t>CTCs are seen as filling a vital role in higher education, providing a critical path to the post-secondary education that is seen as absolutely necessary in today’s economy </a:t>
            </a:r>
          </a:p>
          <a:p>
            <a:pPr>
              <a:buClr>
                <a:schemeClr val="accent2"/>
              </a:buClr>
              <a:buFont typeface="Wingdings" panose="05000000000000000000" pitchFamily="2" charset="2"/>
              <a:buChar char="Ø"/>
            </a:pPr>
            <a:r>
              <a:rPr lang="en-US" sz="3414" dirty="0">
                <a:solidFill>
                  <a:srgbClr val="FF0000"/>
                </a:solidFill>
              </a:rPr>
              <a:t>Student-centered communications </a:t>
            </a:r>
            <a:r>
              <a:rPr lang="en-US" sz="3414" dirty="0"/>
              <a:t>that emphasize the difference CTCs make in students’ lives and the variety of paths they afford students resonate strongly, solidify positive attitudes about CTCs, and create a more intensely positive overall view of CTCs</a:t>
            </a:r>
          </a:p>
          <a:p>
            <a:pPr marL="0" indent="0">
              <a:buNone/>
            </a:pPr>
            <a:endParaRPr lang="en-US" sz="3414" dirty="0">
              <a:highlight>
                <a:srgbClr val="FFFF00"/>
              </a:highlight>
            </a:endParaRPr>
          </a:p>
        </p:txBody>
      </p:sp>
    </p:spTree>
    <p:extLst>
      <p:ext uri="{BB962C8B-B14F-4D97-AF65-F5344CB8AC3E}">
        <p14:creationId xmlns:p14="http://schemas.microsoft.com/office/powerpoint/2010/main" val="262716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0036ECC-801C-46CD-ACBC-0425F5151D38}"/>
              </a:ext>
            </a:extLst>
          </p:cNvPr>
          <p:cNvSpPr txBox="1"/>
          <p:nvPr/>
        </p:nvSpPr>
        <p:spPr>
          <a:xfrm>
            <a:off x="0" y="-67334"/>
            <a:ext cx="17340263" cy="2104681"/>
          </a:xfrm>
          <a:prstGeom prst="rect">
            <a:avLst/>
          </a:prstGeom>
          <a:solidFill>
            <a:schemeClr val="accent2">
              <a:lumMod val="75000"/>
            </a:schemeClr>
          </a:solidFill>
          <a:ln>
            <a:noFill/>
          </a:ln>
        </p:spPr>
        <p:txBody>
          <a:bodyPr wrap="square" rtlCol="0">
            <a:noAutofit/>
          </a:bodyPr>
          <a:lstStyle/>
          <a:p>
            <a:endParaRPr lang="en-US" dirty="0"/>
          </a:p>
        </p:txBody>
      </p:sp>
      <p:sp>
        <p:nvSpPr>
          <p:cNvPr id="322" name="U-Dubious: Officials at the University of Washington, whose men’s basketball coaching staff was in Indianapolis last week, in spite of a (since-rescinded) state ban on travel there issued by Gov. Jay Inslee. A U-Dub spokesman declared that the ban simply didn’t apply to them. Sort of like their contention that the $15 minimum wage shouldn’t really apply to them. Which begs the question: Does anything apply to them, other than arrogance and pomposity?"/>
          <p:cNvSpPr/>
          <p:nvPr/>
        </p:nvSpPr>
        <p:spPr>
          <a:xfrm>
            <a:off x="1807688" y="6050353"/>
            <a:ext cx="13999995" cy="1039669"/>
          </a:xfrm>
          <a:prstGeom prst="rect">
            <a:avLst/>
          </a:prstGeom>
          <a:ln w="12700">
            <a:miter lim="400000"/>
          </a:ln>
          <a:extLst>
            <a:ext uri="{C572A759-6A51-4108-AA02-DFA0A04FC94B}">
              <ma14:wrappingTextBoxFlag xmlns="" xmlns:ma14="http://schemas.microsoft.com/office/mac/drawingml/2011/main" val="1"/>
            </a:ext>
          </a:extLst>
        </p:spPr>
        <p:txBody>
          <a:bodyPr lIns="67735" tIns="67735" rIns="67735" bIns="67735" anchor="ctr">
            <a:spAutoFit/>
          </a:bodyPr>
          <a:lstStyle/>
          <a:p>
            <a:pPr marL="254013" marR="1117656">
              <a:spcBef>
                <a:spcPts val="4000"/>
              </a:spcBef>
              <a:defRPr sz="3000">
                <a:solidFill>
                  <a:srgbClr val="000000"/>
                </a:solidFill>
                <a:latin typeface="Didot"/>
                <a:ea typeface="Didot"/>
                <a:cs typeface="Didot"/>
                <a:sym typeface="Didot"/>
              </a:defRPr>
            </a:pPr>
            <a:endParaRPr sz="5867" dirty="0">
              <a:latin typeface="Didot"/>
            </a:endParaRPr>
          </a:p>
        </p:txBody>
      </p:sp>
      <p:sp>
        <p:nvSpPr>
          <p:cNvPr id="5" name="TextBox 4">
            <a:extLst>
              <a:ext uri="{FF2B5EF4-FFF2-40B4-BE49-F238E27FC236}">
                <a16:creationId xmlns:a16="http://schemas.microsoft.com/office/drawing/2014/main" id="{A74D1509-4509-4500-9096-C942142C487B}"/>
              </a:ext>
            </a:extLst>
          </p:cNvPr>
          <p:cNvSpPr txBox="1"/>
          <p:nvPr/>
        </p:nvSpPr>
        <p:spPr>
          <a:xfrm>
            <a:off x="1532580" y="2558402"/>
            <a:ext cx="13787635" cy="5509585"/>
          </a:xfrm>
          <a:prstGeom prst="rect">
            <a:avLst/>
          </a:prstGeom>
          <a:noFill/>
        </p:spPr>
        <p:txBody>
          <a:bodyPr wrap="square" rtlCol="0">
            <a:spAutoFit/>
          </a:bodyPr>
          <a:lstStyle/>
          <a:p>
            <a:r>
              <a:rPr lang="en-US" sz="5867" dirty="0"/>
              <a:t>The most important thing Community and Technical Colleges do is meet people where they are and put them on the path to a better future. </a:t>
            </a:r>
          </a:p>
          <a:p>
            <a:endParaRPr lang="en-US" sz="5867" dirty="0"/>
          </a:p>
          <a:p>
            <a:r>
              <a:rPr lang="en-US" sz="5867" dirty="0"/>
              <a:t>It is a unique and highly valued mission.</a:t>
            </a:r>
          </a:p>
        </p:txBody>
      </p:sp>
      <p:sp>
        <p:nvSpPr>
          <p:cNvPr id="9" name="We live in a…">
            <a:extLst>
              <a:ext uri="{FF2B5EF4-FFF2-40B4-BE49-F238E27FC236}">
                <a16:creationId xmlns:a16="http://schemas.microsoft.com/office/drawing/2014/main" id="{EDC464C3-7986-4F7E-95B8-9B101109C521}"/>
              </a:ext>
            </a:extLst>
          </p:cNvPr>
          <p:cNvSpPr txBox="1">
            <a:spLocks/>
          </p:cNvSpPr>
          <p:nvPr/>
        </p:nvSpPr>
        <p:spPr>
          <a:xfrm>
            <a:off x="755669" y="-103672"/>
            <a:ext cx="14305717" cy="2104681"/>
          </a:xfrm>
          <a:prstGeom prst="rect">
            <a:avLst/>
          </a:prstGeom>
          <a:effectLst>
            <a:outerShdw blurRad="25400" dist="25400" dir="2700000" rotWithShape="0">
              <a:srgbClr val="000000"/>
            </a:outerShdw>
          </a:effectLst>
        </p:spPr>
        <p:txBody>
          <a:bodyPr vert="horz" lIns="91440" tIns="45720" rIns="91440" bIns="45720" rtlCol="0" anchor="ctr">
            <a:noAutofit/>
          </a:bodyPr>
          <a:lst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a:lstStyle>
          <a:p>
            <a:pPr>
              <a:lnSpc>
                <a:spcPts val="9200"/>
              </a:lnSpc>
              <a:defRPr sz="5800">
                <a:latin typeface="Didot"/>
                <a:ea typeface="Didot"/>
                <a:cs typeface="Didot"/>
                <a:sym typeface="Didot"/>
              </a:defRPr>
            </a:pPr>
            <a:r>
              <a:rPr lang="en-US" sz="8000" dirty="0">
                <a:solidFill>
                  <a:schemeClr val="bg1"/>
                </a:solidFill>
                <a:latin typeface="+mn-lt"/>
                <a:ea typeface="Didot"/>
                <a:cs typeface="Didot"/>
                <a:sym typeface="Didot"/>
              </a:rPr>
              <a:t>Review of the CTC Message</a:t>
            </a:r>
          </a:p>
        </p:txBody>
      </p:sp>
    </p:spTree>
    <p:extLst>
      <p:ext uri="{BB962C8B-B14F-4D97-AF65-F5344CB8AC3E}">
        <p14:creationId xmlns:p14="http://schemas.microsoft.com/office/powerpoint/2010/main" val="2246611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048E-8630-41DF-A69A-0CC8DB6079EC}"/>
              </a:ext>
            </a:extLst>
          </p:cNvPr>
          <p:cNvSpPr>
            <a:spLocks noGrp="1"/>
          </p:cNvSpPr>
          <p:nvPr>
            <p:ph type="title" idx="4294967295"/>
          </p:nvPr>
        </p:nvSpPr>
        <p:spPr>
          <a:xfrm>
            <a:off x="3033713" y="407988"/>
            <a:ext cx="14306550" cy="1192212"/>
          </a:xfrm>
        </p:spPr>
        <p:txBody>
          <a:bodyPr>
            <a:normAutofit/>
          </a:bodyPr>
          <a:lstStyle/>
          <a:p>
            <a:pPr algn="ctr"/>
            <a:r>
              <a:rPr lang="en-US" dirty="0"/>
              <a:t>Elevator Pitch</a:t>
            </a:r>
          </a:p>
        </p:txBody>
      </p:sp>
      <p:sp>
        <p:nvSpPr>
          <p:cNvPr id="3" name="Content Placeholder 2">
            <a:extLst>
              <a:ext uri="{FF2B5EF4-FFF2-40B4-BE49-F238E27FC236}">
                <a16:creationId xmlns:a16="http://schemas.microsoft.com/office/drawing/2014/main" id="{0346B392-B03D-4FDF-AB9B-AF928B6FA79D}"/>
              </a:ext>
            </a:extLst>
          </p:cNvPr>
          <p:cNvSpPr>
            <a:spLocks noGrp="1"/>
          </p:cNvSpPr>
          <p:nvPr>
            <p:ph idx="4294967295"/>
          </p:nvPr>
        </p:nvSpPr>
        <p:spPr>
          <a:xfrm>
            <a:off x="577516" y="2522538"/>
            <a:ext cx="16057897" cy="6265862"/>
          </a:xfrm>
        </p:spPr>
        <p:txBody>
          <a:bodyPr>
            <a:noAutofit/>
          </a:bodyPr>
          <a:lstStyle/>
          <a:p>
            <a:r>
              <a:rPr lang="en-US" sz="4551" dirty="0"/>
              <a:t>“</a:t>
            </a:r>
            <a:r>
              <a:rPr lang="en-US" sz="5334" dirty="0"/>
              <a:t>Today's jobs require education or training beyond high school. Whether a student is 16 or 60, rural or urban, their local community and technical college can prepare them for the next step up. </a:t>
            </a:r>
          </a:p>
          <a:p>
            <a:r>
              <a:rPr lang="en-US" sz="5334" dirty="0"/>
              <a:t>With more investment in our local Community &amp; Technical Colleges, more Washington residents will have access to affordable, high-quality education that puts them on the path to high-skilled jobs and a better future.”</a:t>
            </a:r>
          </a:p>
          <a:p>
            <a:endParaRPr lang="en-US" dirty="0"/>
          </a:p>
        </p:txBody>
      </p:sp>
      <p:sp>
        <p:nvSpPr>
          <p:cNvPr id="4" name="TextBox 3">
            <a:extLst>
              <a:ext uri="{FF2B5EF4-FFF2-40B4-BE49-F238E27FC236}">
                <a16:creationId xmlns:a16="http://schemas.microsoft.com/office/drawing/2014/main" id="{06E7BB54-A1E6-4243-AB69-D174BB16B3DF}"/>
              </a:ext>
            </a:extLst>
          </p:cNvPr>
          <p:cNvSpPr txBox="1"/>
          <p:nvPr/>
        </p:nvSpPr>
        <p:spPr>
          <a:xfrm>
            <a:off x="0" y="-67334"/>
            <a:ext cx="17340263" cy="2104681"/>
          </a:xfrm>
          <a:prstGeom prst="rect">
            <a:avLst/>
          </a:prstGeom>
          <a:solidFill>
            <a:schemeClr val="accent2">
              <a:lumMod val="75000"/>
            </a:schemeClr>
          </a:solidFill>
          <a:ln>
            <a:noFill/>
          </a:ln>
        </p:spPr>
        <p:txBody>
          <a:bodyPr wrap="square" rtlCol="0">
            <a:noAutofit/>
          </a:bodyPr>
          <a:lstStyle/>
          <a:p>
            <a:endParaRPr lang="en-US" dirty="0"/>
          </a:p>
        </p:txBody>
      </p:sp>
      <p:sp>
        <p:nvSpPr>
          <p:cNvPr id="5" name="We live in a…">
            <a:extLst>
              <a:ext uri="{FF2B5EF4-FFF2-40B4-BE49-F238E27FC236}">
                <a16:creationId xmlns:a16="http://schemas.microsoft.com/office/drawing/2014/main" id="{D4EA5031-8865-4C89-A2D1-4C9E1A93AFB3}"/>
              </a:ext>
            </a:extLst>
          </p:cNvPr>
          <p:cNvSpPr txBox="1">
            <a:spLocks/>
          </p:cNvSpPr>
          <p:nvPr/>
        </p:nvSpPr>
        <p:spPr>
          <a:xfrm>
            <a:off x="755669" y="-103672"/>
            <a:ext cx="14305717" cy="2104681"/>
          </a:xfrm>
          <a:prstGeom prst="rect">
            <a:avLst/>
          </a:prstGeom>
          <a:effectLst>
            <a:outerShdw blurRad="25400" dist="25400" dir="2700000" rotWithShape="0">
              <a:srgbClr val="000000"/>
            </a:outerShdw>
          </a:effectLst>
        </p:spPr>
        <p:txBody>
          <a:bodyPr vert="horz" lIns="91440" tIns="45720" rIns="91440" bIns="45720" rtlCol="0" anchor="ctr">
            <a:noAutofit/>
          </a:bodyPr>
          <a:lst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a:lstStyle>
          <a:p>
            <a:pPr>
              <a:lnSpc>
                <a:spcPts val="9200"/>
              </a:lnSpc>
              <a:defRPr sz="5800">
                <a:latin typeface="Didot"/>
                <a:ea typeface="Didot"/>
                <a:cs typeface="Didot"/>
                <a:sym typeface="Didot"/>
              </a:defRPr>
            </a:pPr>
            <a:r>
              <a:rPr lang="en-US" sz="8000" dirty="0">
                <a:solidFill>
                  <a:schemeClr val="bg1"/>
                </a:solidFill>
                <a:latin typeface="+mn-lt"/>
                <a:ea typeface="Didot"/>
                <a:cs typeface="Didot"/>
                <a:sym typeface="Didot"/>
              </a:rPr>
              <a:t>Elevator Pitch</a:t>
            </a:r>
          </a:p>
        </p:txBody>
      </p:sp>
    </p:spTree>
    <p:extLst>
      <p:ext uri="{BB962C8B-B14F-4D97-AF65-F5344CB8AC3E}">
        <p14:creationId xmlns:p14="http://schemas.microsoft.com/office/powerpoint/2010/main" val="22350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120665-16FD-4034-9602-98701BA51C2F}"/>
              </a:ext>
            </a:extLst>
          </p:cNvPr>
          <p:cNvSpPr txBox="1"/>
          <p:nvPr/>
        </p:nvSpPr>
        <p:spPr>
          <a:xfrm>
            <a:off x="242586" y="2073684"/>
            <a:ext cx="16612834" cy="6797599"/>
          </a:xfrm>
          <a:prstGeom prst="rect">
            <a:avLst/>
          </a:prstGeom>
          <a:noFill/>
        </p:spPr>
        <p:txBody>
          <a:bodyPr wrap="square" rtlCol="0">
            <a:noAutofit/>
          </a:bodyPr>
          <a:lstStyle/>
          <a:p>
            <a:pPr marL="920797" indent="-920797">
              <a:buFont typeface="+mj-lt"/>
              <a:buAutoNum type="arabicPeriod"/>
            </a:pPr>
            <a:r>
              <a:rPr lang="en-US" sz="4000" dirty="0"/>
              <a:t>Students of all ages, races and backgrounds can find career pathways at our local Community &amp; Technical Colleges.   </a:t>
            </a:r>
          </a:p>
          <a:p>
            <a:pPr marL="920797" indent="-920797">
              <a:buFont typeface="+mj-lt"/>
              <a:buAutoNum type="arabicPeriod"/>
            </a:pPr>
            <a:endParaRPr lang="en-US" sz="4000" dirty="0"/>
          </a:p>
          <a:p>
            <a:pPr marL="920797" indent="-920797">
              <a:buFont typeface="+mj-lt"/>
              <a:buAutoNum type="arabicPeriod"/>
            </a:pPr>
            <a:r>
              <a:rPr lang="en-US" sz="4000" dirty="0"/>
              <a:t>Community &amp; Technical Colleges are affordable and accessible for students and families in our community.</a:t>
            </a:r>
          </a:p>
          <a:p>
            <a:pPr marL="920797" indent="-920797">
              <a:buFont typeface="+mj-lt"/>
              <a:buAutoNum type="arabicPeriod"/>
            </a:pPr>
            <a:endParaRPr lang="en-US" sz="4000" dirty="0"/>
          </a:p>
          <a:p>
            <a:pPr marL="920797" indent="-920797">
              <a:buFont typeface="+mj-lt"/>
              <a:buAutoNum type="arabicPeriod"/>
            </a:pPr>
            <a:r>
              <a:rPr lang="en-US" sz="4000" dirty="0"/>
              <a:t>Community &amp; Technical Colleges already help meet our state and local workforce needs, and are well-positioned for growth.</a:t>
            </a:r>
          </a:p>
          <a:p>
            <a:pPr marL="920797" indent="-920797">
              <a:buFont typeface="+mj-lt"/>
              <a:buAutoNum type="arabicPeriod"/>
            </a:pPr>
            <a:endParaRPr lang="en-US" sz="4000" dirty="0"/>
          </a:p>
          <a:p>
            <a:pPr marL="920797" indent="-920797">
              <a:buFont typeface="+mj-lt"/>
              <a:buAutoNum type="arabicPeriod"/>
            </a:pPr>
            <a:r>
              <a:rPr lang="en-US" sz="4000" dirty="0"/>
              <a:t>State investments in Community &amp; Technical Colleges pay off in big ways for local residents, businesses/employers and communities.</a:t>
            </a:r>
          </a:p>
        </p:txBody>
      </p:sp>
      <p:sp>
        <p:nvSpPr>
          <p:cNvPr id="6" name="TextBox 5">
            <a:extLst>
              <a:ext uri="{FF2B5EF4-FFF2-40B4-BE49-F238E27FC236}">
                <a16:creationId xmlns:a16="http://schemas.microsoft.com/office/drawing/2014/main" id="{FC58B768-8460-4BDC-ABC5-1FE121DFFBD5}"/>
              </a:ext>
            </a:extLst>
          </p:cNvPr>
          <p:cNvSpPr txBox="1"/>
          <p:nvPr/>
        </p:nvSpPr>
        <p:spPr>
          <a:xfrm>
            <a:off x="0" y="-67334"/>
            <a:ext cx="17340263" cy="2104681"/>
          </a:xfrm>
          <a:prstGeom prst="rect">
            <a:avLst/>
          </a:prstGeom>
          <a:solidFill>
            <a:schemeClr val="accent2">
              <a:lumMod val="75000"/>
            </a:schemeClr>
          </a:solidFill>
          <a:ln>
            <a:noFill/>
          </a:ln>
        </p:spPr>
        <p:txBody>
          <a:bodyPr wrap="square" rtlCol="0">
            <a:noAutofit/>
          </a:bodyPr>
          <a:lstStyle/>
          <a:p>
            <a:endParaRPr lang="en-US" dirty="0"/>
          </a:p>
        </p:txBody>
      </p:sp>
      <p:sp>
        <p:nvSpPr>
          <p:cNvPr id="7" name="We live in a…">
            <a:extLst>
              <a:ext uri="{FF2B5EF4-FFF2-40B4-BE49-F238E27FC236}">
                <a16:creationId xmlns:a16="http://schemas.microsoft.com/office/drawing/2014/main" id="{8557F615-4C7B-450C-BED0-8EE58E242F60}"/>
              </a:ext>
            </a:extLst>
          </p:cNvPr>
          <p:cNvSpPr txBox="1">
            <a:spLocks/>
          </p:cNvSpPr>
          <p:nvPr/>
        </p:nvSpPr>
        <p:spPr>
          <a:xfrm>
            <a:off x="755669" y="-103672"/>
            <a:ext cx="14305717" cy="2104681"/>
          </a:xfrm>
          <a:prstGeom prst="rect">
            <a:avLst/>
          </a:prstGeom>
          <a:effectLst>
            <a:outerShdw blurRad="25400" dist="25400" dir="2700000" rotWithShape="0">
              <a:srgbClr val="000000"/>
            </a:outerShdw>
          </a:effectLst>
        </p:spPr>
        <p:txBody>
          <a:bodyPr vert="horz" lIns="91440" tIns="45720" rIns="91440" bIns="45720" rtlCol="0" anchor="ctr">
            <a:noAutofit/>
          </a:bodyPr>
          <a:lst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a:lstStyle>
          <a:p>
            <a:pPr>
              <a:lnSpc>
                <a:spcPts val="9200"/>
              </a:lnSpc>
              <a:defRPr sz="5800">
                <a:latin typeface="Didot"/>
                <a:ea typeface="Didot"/>
                <a:cs typeface="Didot"/>
                <a:sym typeface="Didot"/>
              </a:defRPr>
            </a:pPr>
            <a:r>
              <a:rPr lang="en-US" sz="8000" dirty="0">
                <a:solidFill>
                  <a:schemeClr val="bg1"/>
                </a:solidFill>
                <a:latin typeface="+mn-lt"/>
                <a:ea typeface="Didot"/>
                <a:cs typeface="Didot"/>
                <a:sym typeface="Didot"/>
              </a:rPr>
              <a:t>Pillars of the CTC Message</a:t>
            </a:r>
          </a:p>
        </p:txBody>
      </p:sp>
    </p:spTree>
    <p:extLst>
      <p:ext uri="{BB962C8B-B14F-4D97-AF65-F5344CB8AC3E}">
        <p14:creationId xmlns:p14="http://schemas.microsoft.com/office/powerpoint/2010/main" val="312584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ED69BC-66D4-439D-9739-69DA0831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340262" cy="975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7312F7-2B85-4A98-BE37-BB99514D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437" y="682752"/>
            <a:ext cx="15983387" cy="8388096"/>
          </a:xfrm>
          <a:prstGeom prst="rect">
            <a:avLst/>
          </a:prstGeom>
          <a:solidFill>
            <a:schemeClr val="bg1"/>
          </a:solidFill>
          <a:ln w="22225">
            <a:solidFill>
              <a:srgbClr val="70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CB99F84-181D-4034-89E7-FC0B7A2957DE}"/>
              </a:ext>
            </a:extLst>
          </p:cNvPr>
          <p:cNvPicPr>
            <a:picLocks noChangeAspect="1"/>
          </p:cNvPicPr>
          <p:nvPr/>
        </p:nvPicPr>
        <p:blipFill rotWithShape="1">
          <a:blip r:embed="rId3">
            <a:extLst>
              <a:ext uri="{28A0092B-C50C-407E-A947-70E740481C1C}">
                <a14:useLocalDpi xmlns:a14="http://schemas.microsoft.com/office/drawing/2010/main" val="0"/>
              </a:ext>
            </a:extLst>
          </a:blip>
          <a:srcRect l="28373" r="9965"/>
          <a:stretch/>
        </p:blipFill>
        <p:spPr>
          <a:xfrm>
            <a:off x="915180" y="915153"/>
            <a:ext cx="15509901" cy="7923293"/>
          </a:xfrm>
          <a:prstGeom prst="rect">
            <a:avLst/>
          </a:prstGeom>
        </p:spPr>
      </p:pic>
    </p:spTree>
    <p:extLst>
      <p:ext uri="{BB962C8B-B14F-4D97-AF65-F5344CB8AC3E}">
        <p14:creationId xmlns:p14="http://schemas.microsoft.com/office/powerpoint/2010/main" val="4223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 name="Rectangle 116">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 y="9103360"/>
            <a:ext cx="17335747" cy="65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4" name="Rectangle 118">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 y="9008804"/>
            <a:ext cx="1733574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5" name="Straight Connector 120">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7610" y="6177280"/>
            <a:ext cx="140456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Placeholder 3">
            <a:extLst>
              <a:ext uri="{FF2B5EF4-FFF2-40B4-BE49-F238E27FC236}">
                <a16:creationId xmlns:a16="http://schemas.microsoft.com/office/drawing/2014/main" id="{202D9F27-8072-4A20-8B4F-56D9E86A13E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4881" r="1" b="14726"/>
          <a:stretch/>
        </p:blipFill>
        <p:spPr>
          <a:xfrm>
            <a:off x="-45" y="10"/>
            <a:ext cx="17340306" cy="6990320"/>
          </a:xfrm>
          <a:prstGeom prst="rect">
            <a:avLst/>
          </a:prstGeom>
        </p:spPr>
      </p:pic>
      <p:sp>
        <p:nvSpPr>
          <p:cNvPr id="316" name="Rectangle 122">
            <a:extLst>
              <a:ext uri="{FF2B5EF4-FFF2-40B4-BE49-F238E27FC236}">
                <a16:creationId xmlns:a16="http://schemas.microsoft.com/office/drawing/2014/main" id="{278593E4-9F18-4133-8E6D-49F2BD5E1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143" y="7044266"/>
            <a:ext cx="17335927" cy="270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4" name="Media and Message in 2015"/>
          <p:cNvSpPr>
            <a:spLocks noGrp="1"/>
          </p:cNvSpPr>
          <p:nvPr>
            <p:ph type="title"/>
          </p:nvPr>
        </p:nvSpPr>
        <p:spPr>
          <a:xfrm>
            <a:off x="1514993" y="7282688"/>
            <a:ext cx="14305716" cy="1170432"/>
          </a:xfrm>
        </p:spPr>
        <p:txBody>
          <a:bodyPr vert="horz" lIns="91440" tIns="45720" rIns="91440" bIns="45720" rtlCol="0" anchor="b">
            <a:normAutofit/>
          </a:bodyPr>
          <a:lstStyle>
            <a:lvl1pPr>
              <a:defRPr>
                <a:solidFill>
                  <a:srgbClr val="000000"/>
                </a:solidFill>
              </a:defRPr>
            </a:lvl1pPr>
          </a:lstStyle>
          <a:p>
            <a:pPr algn="r" defTabSz="914400"/>
            <a:r>
              <a:rPr lang="en-US" sz="5100" spc="-50" dirty="0">
                <a:solidFill>
                  <a:srgbClr val="FFFFFF"/>
                </a:solidFill>
              </a:rPr>
              <a:t>	</a:t>
            </a:r>
            <a:r>
              <a:rPr lang="en-US" sz="6600" b="1" spc="-50" dirty="0">
                <a:solidFill>
                  <a:srgbClr val="FFFFFF"/>
                </a:solidFill>
              </a:rPr>
              <a:t>Message Training</a:t>
            </a:r>
            <a:endParaRPr lang="en-US" sz="5100" b="1" spc="-50" dirty="0">
              <a:solidFill>
                <a:srgbClr val="FFFFFF"/>
              </a:solidFill>
            </a:endParaRPr>
          </a:p>
        </p:txBody>
      </p:sp>
      <p:sp>
        <p:nvSpPr>
          <p:cNvPr id="317" name="Rectangle 124">
            <a:extLst>
              <a:ext uri="{FF2B5EF4-FFF2-40B4-BE49-F238E27FC236}">
                <a16:creationId xmlns:a16="http://schemas.microsoft.com/office/drawing/2014/main" id="{482D7CB0-CBA7-460E-824A-FAAA7D333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3" y="6977672"/>
            <a:ext cx="17335927" cy="91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U-Dubious: Officials at the University of Washington, whose men’s basketball coaching staff was in Indianapolis last week, in spite of a (since-rescinded) state ban on travel there issued by Gov. Jay Inslee. A U-Dub spokesman declared that the ban simply didn’t apply to them. Sort of like their contention that the $15 minimum wage shouldn’t really apply to them. Which begs the question: Does anything apply to them, other than arrogance and pomposity?"/>
          <p:cNvSpPr/>
          <p:nvPr/>
        </p:nvSpPr>
        <p:spPr>
          <a:xfrm>
            <a:off x="755668" y="4079489"/>
            <a:ext cx="8129850" cy="3871341"/>
          </a:xfrm>
          <a:prstGeom prst="rect">
            <a:avLst/>
          </a:prstGeom>
          <a:ln w="12700">
            <a:miter lim="400000"/>
          </a:ln>
          <a:extLst>
            <a:ext uri="{C572A759-6A51-4108-AA02-DFA0A04FC94B}">
              <ma14:wrappingTextBoxFlag xmlns="" xmlns:ma14="http://schemas.microsoft.com/office/mac/drawingml/2011/main" val="1"/>
            </a:ext>
          </a:extLst>
        </p:spPr>
        <p:txBody>
          <a:bodyPr wrap="square" lIns="67735" tIns="67735" rIns="67735" bIns="67735" anchor="ctr">
            <a:spAutoFit/>
          </a:bodyPr>
          <a:lstStyle/>
          <a:p>
            <a:pPr marL="914446" marR="1117656" indent="-660433">
              <a:spcBef>
                <a:spcPts val="4000"/>
              </a:spcBef>
              <a:buFont typeface="Arial" panose="020B0604020202020204" pitchFamily="34" charset="0"/>
              <a:buChar char="•"/>
              <a:defRPr sz="3000">
                <a:solidFill>
                  <a:srgbClr val="000000"/>
                </a:solidFill>
                <a:latin typeface="Didot"/>
                <a:ea typeface="Didot"/>
                <a:cs typeface="Didot"/>
                <a:sym typeface="Didot"/>
              </a:defRPr>
            </a:pPr>
            <a:r>
              <a:rPr lang="en-US" sz="5867" dirty="0">
                <a:latin typeface="Didot"/>
              </a:rPr>
              <a:t>Based on Research</a:t>
            </a:r>
          </a:p>
          <a:p>
            <a:pPr marL="914446" marR="1117656" indent="-660433">
              <a:spcBef>
                <a:spcPts val="4000"/>
              </a:spcBef>
              <a:buFont typeface="Arial" panose="020B0604020202020204" pitchFamily="34" charset="0"/>
              <a:buChar char="•"/>
              <a:defRPr sz="3000">
                <a:solidFill>
                  <a:srgbClr val="000000"/>
                </a:solidFill>
                <a:latin typeface="Didot"/>
                <a:ea typeface="Didot"/>
                <a:cs typeface="Didot"/>
                <a:sym typeface="Didot"/>
              </a:defRPr>
            </a:pPr>
            <a:r>
              <a:rPr lang="en-US" sz="5867" dirty="0">
                <a:latin typeface="Didot"/>
              </a:rPr>
              <a:t>Consistent</a:t>
            </a:r>
          </a:p>
          <a:p>
            <a:pPr marL="914446" marR="1117656" indent="-660433">
              <a:spcBef>
                <a:spcPts val="4000"/>
              </a:spcBef>
              <a:buFont typeface="Arial" panose="020B0604020202020204" pitchFamily="34" charset="0"/>
              <a:buChar char="•"/>
              <a:defRPr sz="3000">
                <a:solidFill>
                  <a:srgbClr val="000000"/>
                </a:solidFill>
                <a:latin typeface="Didot"/>
                <a:ea typeface="Didot"/>
                <a:cs typeface="Didot"/>
                <a:sym typeface="Didot"/>
              </a:defRPr>
            </a:pPr>
            <a:r>
              <a:rPr lang="en-US" sz="5867" dirty="0">
                <a:latin typeface="Didot"/>
              </a:rPr>
              <a:t>Simple</a:t>
            </a:r>
            <a:endParaRPr sz="5867" dirty="0">
              <a:latin typeface="Didot"/>
            </a:endParaRPr>
          </a:p>
        </p:txBody>
      </p:sp>
      <p:sp>
        <p:nvSpPr>
          <p:cNvPr id="2" name="TextBox 1">
            <a:extLst>
              <a:ext uri="{FF2B5EF4-FFF2-40B4-BE49-F238E27FC236}">
                <a16:creationId xmlns:a16="http://schemas.microsoft.com/office/drawing/2014/main" id="{398788DF-1276-4535-AA31-A486C60515C4}"/>
              </a:ext>
            </a:extLst>
          </p:cNvPr>
          <p:cNvSpPr txBox="1"/>
          <p:nvPr/>
        </p:nvSpPr>
        <p:spPr>
          <a:xfrm>
            <a:off x="-1" y="0"/>
            <a:ext cx="17340263" cy="2949575"/>
          </a:xfrm>
          <a:prstGeom prst="rect">
            <a:avLst/>
          </a:prstGeom>
          <a:solidFill>
            <a:schemeClr val="accent2">
              <a:lumMod val="75000"/>
            </a:schemeClr>
          </a:solidFill>
          <a:ln>
            <a:noFill/>
          </a:ln>
        </p:spPr>
        <p:txBody>
          <a:bodyPr wrap="square" rtlCol="0">
            <a:noAutofit/>
          </a:bodyPr>
          <a:lstStyle/>
          <a:p>
            <a:endParaRPr lang="en-US" dirty="0"/>
          </a:p>
        </p:txBody>
      </p:sp>
      <p:sp>
        <p:nvSpPr>
          <p:cNvPr id="321" name="We live in a…"/>
          <p:cNvSpPr>
            <a:spLocks noGrp="1"/>
          </p:cNvSpPr>
          <p:nvPr>
            <p:ph type="title" idx="4294967295"/>
          </p:nvPr>
        </p:nvSpPr>
        <p:spPr>
          <a:xfrm>
            <a:off x="755668" y="0"/>
            <a:ext cx="10920037" cy="2949575"/>
          </a:xfrm>
          <a:prstGeom prst="rect">
            <a:avLst/>
          </a:prstGeom>
          <a:effectLst>
            <a:outerShdw blurRad="25400" dist="25400" dir="2700000" rotWithShape="0">
              <a:srgbClr val="000000"/>
            </a:outerShdw>
          </a:effectLst>
        </p:spPr>
        <p:txBody>
          <a:bodyPr anchor="ctr">
            <a:normAutofit/>
          </a:bodyPr>
          <a:lstStyle/>
          <a:p>
            <a:pPr>
              <a:lnSpc>
                <a:spcPts val="9200"/>
              </a:lnSpc>
              <a:defRPr sz="5800">
                <a:latin typeface="Didot"/>
                <a:ea typeface="Didot"/>
                <a:cs typeface="Didot"/>
                <a:sym typeface="Didot"/>
              </a:defRPr>
            </a:pPr>
            <a:r>
              <a:rPr lang="en-US" sz="8000" dirty="0">
                <a:solidFill>
                  <a:schemeClr val="bg1"/>
                </a:solidFill>
                <a:latin typeface="+mn-lt"/>
              </a:rPr>
              <a:t>Fundamentals of Message</a:t>
            </a:r>
            <a:endParaRPr sz="8000" dirty="0">
              <a:solidFill>
                <a:schemeClr val="bg1"/>
              </a:solidFill>
              <a:latin typeface="+mn-lt"/>
            </a:endParaRPr>
          </a:p>
        </p:txBody>
      </p:sp>
      <p:pic>
        <p:nvPicPr>
          <p:cNvPr id="4" name="Picture 3">
            <a:extLst>
              <a:ext uri="{FF2B5EF4-FFF2-40B4-BE49-F238E27FC236}">
                <a16:creationId xmlns:a16="http://schemas.microsoft.com/office/drawing/2014/main" id="{64A2810C-4513-4688-9677-F2C2759E2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712" y="3104983"/>
            <a:ext cx="8730533" cy="58203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393A77-4E2A-46AF-BC6D-FC66CC6EA82C}"/>
              </a:ext>
            </a:extLst>
          </p:cNvPr>
          <p:cNvPicPr>
            <a:picLocks noChangeAspect="1"/>
          </p:cNvPicPr>
          <p:nvPr/>
        </p:nvPicPr>
        <p:blipFill rotWithShape="1">
          <a:blip r:embed="rId3">
            <a:extLst>
              <a:ext uri="{28A0092B-C50C-407E-A947-70E740481C1C}">
                <a14:useLocalDpi xmlns:a14="http://schemas.microsoft.com/office/drawing/2010/main" val="0"/>
              </a:ext>
            </a:extLst>
          </a:blip>
          <a:srcRect l="23160" r="1712"/>
          <a:stretch/>
        </p:blipFill>
        <p:spPr>
          <a:xfrm>
            <a:off x="-1" y="-758785"/>
            <a:ext cx="17340263" cy="9982499"/>
          </a:xfrm>
          <a:prstGeom prst="rect">
            <a:avLst/>
          </a:prstGeom>
        </p:spPr>
      </p:pic>
      <p:sp>
        <p:nvSpPr>
          <p:cNvPr id="5" name="TextBox 4">
            <a:extLst>
              <a:ext uri="{FF2B5EF4-FFF2-40B4-BE49-F238E27FC236}">
                <a16:creationId xmlns:a16="http://schemas.microsoft.com/office/drawing/2014/main" id="{31B5ECEC-B165-4239-AE59-3F2A80F2A878}"/>
              </a:ext>
            </a:extLst>
          </p:cNvPr>
          <p:cNvSpPr txBox="1"/>
          <p:nvPr/>
        </p:nvSpPr>
        <p:spPr>
          <a:xfrm>
            <a:off x="9372886" y="2997142"/>
            <a:ext cx="6390336" cy="3129190"/>
          </a:xfrm>
          <a:prstGeom prst="rect">
            <a:avLst/>
          </a:prstGeom>
          <a:noFill/>
        </p:spPr>
        <p:txBody>
          <a:bodyPr wrap="square" rtlCol="0">
            <a:spAutoFit/>
          </a:bodyPr>
          <a:lstStyle/>
          <a:p>
            <a:r>
              <a:rPr lang="en-US" sz="5334" b="1" dirty="0"/>
              <a:t>Message Delivery</a:t>
            </a:r>
          </a:p>
          <a:p>
            <a:pPr marL="381019" indent="-381019">
              <a:buFont typeface="Arial" panose="020B0604020202020204" pitchFamily="34" charset="0"/>
              <a:buChar char="•"/>
            </a:pPr>
            <a:r>
              <a:rPr lang="en-US" sz="4800" dirty="0"/>
              <a:t>Know your objectives</a:t>
            </a:r>
          </a:p>
          <a:p>
            <a:pPr marL="381019" indent="-381019">
              <a:buFont typeface="Arial" panose="020B0604020202020204" pitchFamily="34" charset="0"/>
              <a:buChar char="•"/>
            </a:pPr>
            <a:r>
              <a:rPr lang="en-US" sz="4800" dirty="0"/>
              <a:t>Know your audience</a:t>
            </a:r>
          </a:p>
          <a:p>
            <a:pPr marL="381019" indent="-381019">
              <a:buFont typeface="Arial" panose="020B0604020202020204" pitchFamily="34" charset="0"/>
              <a:buChar char="•"/>
            </a:pPr>
            <a:r>
              <a:rPr lang="en-US" sz="4800" dirty="0"/>
              <a:t>Know basic techniques</a:t>
            </a:r>
          </a:p>
        </p:txBody>
      </p:sp>
    </p:spTree>
    <p:extLst>
      <p:ext uri="{BB962C8B-B14F-4D97-AF65-F5344CB8AC3E}">
        <p14:creationId xmlns:p14="http://schemas.microsoft.com/office/powerpoint/2010/main" val="2293415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560624" y="3962811"/>
            <a:ext cx="12430350" cy="4354593"/>
          </a:xfrm>
        </p:spPr>
        <p:txBody>
          <a:bodyPr>
            <a:normAutofit/>
          </a:bodyPr>
          <a:lstStyle/>
          <a:p>
            <a:r>
              <a:rPr lang="en-US" sz="5334" dirty="0"/>
              <a:t>Be prepared.</a:t>
            </a:r>
          </a:p>
          <a:p>
            <a:r>
              <a:rPr lang="en-US" sz="5334" dirty="0"/>
              <a:t>What is your goal?</a:t>
            </a:r>
          </a:p>
          <a:p>
            <a:r>
              <a:rPr lang="en-US" sz="5334" dirty="0"/>
              <a:t>What are your main messages?</a:t>
            </a:r>
          </a:p>
          <a:p>
            <a:r>
              <a:rPr lang="en-US" sz="5334" dirty="0"/>
              <a:t>How will you communicate them?</a:t>
            </a:r>
          </a:p>
        </p:txBody>
      </p:sp>
      <p:sp>
        <p:nvSpPr>
          <p:cNvPr id="5" name="Title 4">
            <a:extLst>
              <a:ext uri="{FF2B5EF4-FFF2-40B4-BE49-F238E27FC236}">
                <a16:creationId xmlns:a16="http://schemas.microsoft.com/office/drawing/2014/main" id="{78F87163-378C-4BB7-AD0E-6863CF821552}"/>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B27F8DB0-6D54-4695-A915-5620041160C9}"/>
              </a:ext>
            </a:extLst>
          </p:cNvPr>
          <p:cNvSpPr txBox="1"/>
          <p:nvPr/>
        </p:nvSpPr>
        <p:spPr>
          <a:xfrm>
            <a:off x="-1" y="0"/>
            <a:ext cx="17340263" cy="2949575"/>
          </a:xfrm>
          <a:prstGeom prst="rect">
            <a:avLst/>
          </a:prstGeom>
          <a:solidFill>
            <a:schemeClr val="accent2">
              <a:lumMod val="75000"/>
            </a:schemeClr>
          </a:solidFill>
          <a:ln>
            <a:noFill/>
          </a:ln>
        </p:spPr>
        <p:txBody>
          <a:bodyPr wrap="square" rtlCol="0">
            <a:noAutofit/>
          </a:bodyPr>
          <a:lstStyle/>
          <a:p>
            <a:endParaRPr lang="en-US" dirty="0"/>
          </a:p>
        </p:txBody>
      </p:sp>
      <p:sp>
        <p:nvSpPr>
          <p:cNvPr id="7" name="We live in a…">
            <a:extLst>
              <a:ext uri="{FF2B5EF4-FFF2-40B4-BE49-F238E27FC236}">
                <a16:creationId xmlns:a16="http://schemas.microsoft.com/office/drawing/2014/main" id="{0463423E-0EFF-4DDA-B539-52C2441A9CCF}"/>
              </a:ext>
            </a:extLst>
          </p:cNvPr>
          <p:cNvSpPr txBox="1">
            <a:spLocks/>
          </p:cNvSpPr>
          <p:nvPr/>
        </p:nvSpPr>
        <p:spPr>
          <a:xfrm>
            <a:off x="755668" y="0"/>
            <a:ext cx="14305717" cy="2949575"/>
          </a:xfrm>
          <a:prstGeom prst="rect">
            <a:avLst/>
          </a:prstGeom>
          <a:effectLst>
            <a:outerShdw blurRad="25400" dist="25400" dir="2700000" rotWithShape="0">
              <a:srgbClr val="000000"/>
            </a:outerShdw>
          </a:effectLst>
        </p:spPr>
        <p:txBody>
          <a:bodyPr vert="horz" lIns="91440" tIns="45720" rIns="91440" bIns="45720" rtlCol="0" anchor="ctr">
            <a:normAutofit/>
          </a:bodyPr>
          <a:lst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a:lstStyle>
          <a:p>
            <a:pPr>
              <a:lnSpc>
                <a:spcPts val="9200"/>
              </a:lnSpc>
              <a:defRPr sz="5800">
                <a:latin typeface="Didot"/>
                <a:ea typeface="Didot"/>
                <a:cs typeface="Didot"/>
                <a:sym typeface="Didot"/>
              </a:defRPr>
            </a:pPr>
            <a:r>
              <a:rPr lang="en-US" sz="8000" dirty="0">
                <a:solidFill>
                  <a:schemeClr val="bg1"/>
                </a:solidFill>
                <a:latin typeface="+mn-lt"/>
                <a:ea typeface="Didot"/>
                <a:cs typeface="Didot"/>
                <a:sym typeface="Didot"/>
              </a:rPr>
              <a:t>Delivery: Know Your Objectives</a:t>
            </a:r>
          </a:p>
        </p:txBody>
      </p:sp>
    </p:spTree>
    <p:extLst>
      <p:ext uri="{BB962C8B-B14F-4D97-AF65-F5344CB8AC3E}">
        <p14:creationId xmlns:p14="http://schemas.microsoft.com/office/powerpoint/2010/main" val="3657321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E09CAC-17EC-41E6-A3A3-B00D54AD5302}"/>
              </a:ext>
            </a:extLst>
          </p:cNvPr>
          <p:cNvSpPr txBox="1"/>
          <p:nvPr/>
        </p:nvSpPr>
        <p:spPr>
          <a:xfrm>
            <a:off x="-1" y="0"/>
            <a:ext cx="17340263" cy="1973179"/>
          </a:xfrm>
          <a:prstGeom prst="rect">
            <a:avLst/>
          </a:prstGeom>
          <a:solidFill>
            <a:schemeClr val="accent2">
              <a:lumMod val="75000"/>
            </a:schemeClr>
          </a:solidFill>
          <a:ln>
            <a:noFill/>
          </a:ln>
        </p:spPr>
        <p:txBody>
          <a:bodyPr wrap="square" rtlCol="0">
            <a:noAutofit/>
          </a:bodyPr>
          <a:lstStyle/>
          <a:p>
            <a:endParaRPr lang="en-US" dirty="0"/>
          </a:p>
        </p:txBody>
      </p:sp>
      <p:sp>
        <p:nvSpPr>
          <p:cNvPr id="5" name="We live in a…">
            <a:extLst>
              <a:ext uri="{FF2B5EF4-FFF2-40B4-BE49-F238E27FC236}">
                <a16:creationId xmlns:a16="http://schemas.microsoft.com/office/drawing/2014/main" id="{53917CCC-D42D-4AB3-A020-281CEDB9C22F}"/>
              </a:ext>
            </a:extLst>
          </p:cNvPr>
          <p:cNvSpPr txBox="1">
            <a:spLocks/>
          </p:cNvSpPr>
          <p:nvPr/>
        </p:nvSpPr>
        <p:spPr>
          <a:xfrm>
            <a:off x="755668" y="0"/>
            <a:ext cx="13441595" cy="1973179"/>
          </a:xfrm>
          <a:prstGeom prst="rect">
            <a:avLst/>
          </a:prstGeom>
          <a:effectLst>
            <a:outerShdw blurRad="25400" dist="25400" dir="2700000" rotWithShape="0">
              <a:srgbClr val="000000"/>
            </a:outerShdw>
          </a:effectLst>
        </p:spPr>
        <p:txBody>
          <a:bodyPr vert="horz" lIns="91440" tIns="45720" rIns="91440" bIns="45720" rtlCol="0" anchor="ctr">
            <a:normAutofit/>
          </a:bodyPr>
          <a:lst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a:lstStyle>
          <a:p>
            <a:pPr>
              <a:lnSpc>
                <a:spcPts val="9200"/>
              </a:lnSpc>
              <a:defRPr sz="5800">
                <a:latin typeface="Didot"/>
                <a:ea typeface="Didot"/>
                <a:cs typeface="Didot"/>
                <a:sym typeface="Didot"/>
              </a:defRPr>
            </a:pPr>
            <a:r>
              <a:rPr lang="en-US" sz="8000" dirty="0">
                <a:solidFill>
                  <a:schemeClr val="bg1"/>
                </a:solidFill>
                <a:latin typeface="+mn-lt"/>
                <a:ea typeface="Didot"/>
                <a:cs typeface="Didot"/>
                <a:sym typeface="Didot"/>
              </a:rPr>
              <a:t>Delivery: Know Your Audience</a:t>
            </a:r>
          </a:p>
        </p:txBody>
      </p:sp>
      <p:pic>
        <p:nvPicPr>
          <p:cNvPr id="8" name="Picture 7">
            <a:extLst>
              <a:ext uri="{FF2B5EF4-FFF2-40B4-BE49-F238E27FC236}">
                <a16:creationId xmlns:a16="http://schemas.microsoft.com/office/drawing/2014/main" id="{5F030345-1716-4117-99C1-B854F817FADF}"/>
              </a:ext>
            </a:extLst>
          </p:cNvPr>
          <p:cNvPicPr>
            <a:picLocks noChangeAspect="1"/>
          </p:cNvPicPr>
          <p:nvPr/>
        </p:nvPicPr>
        <p:blipFill rotWithShape="1">
          <a:blip r:embed="rId3"/>
          <a:srcRect t="7485" r="4863" b="2671"/>
          <a:stretch/>
        </p:blipFill>
        <p:spPr>
          <a:xfrm>
            <a:off x="4235114" y="1973179"/>
            <a:ext cx="8870032" cy="6977139"/>
          </a:xfrm>
          <a:prstGeom prst="rect">
            <a:avLst/>
          </a:prstGeom>
        </p:spPr>
      </p:pic>
      <p:sp>
        <p:nvSpPr>
          <p:cNvPr id="9" name="Arrow: Right 8">
            <a:extLst>
              <a:ext uri="{FF2B5EF4-FFF2-40B4-BE49-F238E27FC236}">
                <a16:creationId xmlns:a16="http://schemas.microsoft.com/office/drawing/2014/main" id="{1AC42319-9D0C-429C-A21E-30C3F4BD789B}"/>
              </a:ext>
            </a:extLst>
          </p:cNvPr>
          <p:cNvSpPr/>
          <p:nvPr/>
        </p:nvSpPr>
        <p:spPr>
          <a:xfrm rot="10800000">
            <a:off x="13278663" y="2181723"/>
            <a:ext cx="3661799" cy="52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5F10929-E550-4ACA-8BE4-A9AE0CB27BB4}"/>
              </a:ext>
            </a:extLst>
          </p:cNvPr>
          <p:cNvSpPr/>
          <p:nvPr/>
        </p:nvSpPr>
        <p:spPr>
          <a:xfrm rot="10800000">
            <a:off x="13257545" y="3449051"/>
            <a:ext cx="3661797" cy="529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14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4C06-CF83-4221-880D-DDB499C0E1EC}"/>
              </a:ext>
            </a:extLst>
          </p:cNvPr>
          <p:cNvSpPr>
            <a:spLocks noGrp="1"/>
          </p:cNvSpPr>
          <p:nvPr>
            <p:ph type="title"/>
          </p:nvPr>
        </p:nvSpPr>
        <p:spPr/>
        <p:txBody>
          <a:bodyPr>
            <a:normAutofit/>
          </a:bodyPr>
          <a:lstStyle/>
          <a:p>
            <a:r>
              <a:rPr lang="en-US" sz="6000" b="1" dirty="0"/>
              <a:t>Today’s Goals</a:t>
            </a:r>
          </a:p>
        </p:txBody>
      </p:sp>
      <p:sp>
        <p:nvSpPr>
          <p:cNvPr id="3" name="Content Placeholder 2">
            <a:extLst>
              <a:ext uri="{FF2B5EF4-FFF2-40B4-BE49-F238E27FC236}">
                <a16:creationId xmlns:a16="http://schemas.microsoft.com/office/drawing/2014/main" id="{5B086CF9-0D2A-459E-A142-4B7A86ABC7E6}"/>
              </a:ext>
            </a:extLst>
          </p:cNvPr>
          <p:cNvSpPr>
            <a:spLocks noGrp="1"/>
          </p:cNvSpPr>
          <p:nvPr>
            <p:ph idx="1"/>
          </p:nvPr>
        </p:nvSpPr>
        <p:spPr>
          <a:xfrm>
            <a:off x="6587795" y="1069223"/>
            <a:ext cx="10317271" cy="8459216"/>
          </a:xfrm>
        </p:spPr>
        <p:txBody>
          <a:bodyPr>
            <a:normAutofit/>
          </a:bodyPr>
          <a:lstStyle/>
          <a:p>
            <a:pPr>
              <a:buFont typeface="Wingdings" panose="05000000000000000000" pitchFamily="2" charset="2"/>
              <a:buChar char="v"/>
            </a:pPr>
            <a:r>
              <a:rPr lang="en-US" sz="5400" dirty="0"/>
              <a:t> Review CTC messaging </a:t>
            </a:r>
          </a:p>
          <a:p>
            <a:pPr marL="1198563" lvl="1" indent="-509588">
              <a:buFont typeface="Wingdings" panose="05000000000000000000" pitchFamily="2" charset="2"/>
              <a:buChar char="v"/>
            </a:pPr>
            <a:r>
              <a:rPr lang="en-US" sz="4800" dirty="0"/>
              <a:t>Research findings</a:t>
            </a:r>
          </a:p>
          <a:p>
            <a:pPr marL="1198563" lvl="1" indent="-509588">
              <a:buFont typeface="Wingdings" panose="05000000000000000000" pitchFamily="2" charset="2"/>
              <a:buChar char="v"/>
            </a:pPr>
            <a:r>
              <a:rPr lang="en-US" sz="4800" dirty="0"/>
              <a:t>Components of message</a:t>
            </a:r>
          </a:p>
          <a:p>
            <a:pPr>
              <a:buFont typeface="Wingdings" panose="05000000000000000000" pitchFamily="2" charset="2"/>
              <a:buChar char="v"/>
            </a:pPr>
            <a:endParaRPr lang="en-US" sz="5400" dirty="0"/>
          </a:p>
          <a:p>
            <a:pPr>
              <a:buFont typeface="Wingdings" panose="05000000000000000000" pitchFamily="2" charset="2"/>
              <a:buChar char="v"/>
            </a:pPr>
            <a:r>
              <a:rPr lang="en-US" sz="5400" dirty="0"/>
              <a:t> Message training</a:t>
            </a:r>
          </a:p>
          <a:p>
            <a:pPr marL="914400" lvl="1" indent="-258763">
              <a:buFont typeface="Wingdings" panose="05000000000000000000" pitchFamily="2" charset="2"/>
              <a:buChar char="v"/>
            </a:pPr>
            <a:r>
              <a:rPr lang="en-US" sz="4800" dirty="0"/>
              <a:t>Using the message</a:t>
            </a:r>
          </a:p>
          <a:p>
            <a:pPr marL="914400" lvl="1" indent="-258763">
              <a:buFont typeface="Wingdings" panose="05000000000000000000" pitchFamily="2" charset="2"/>
              <a:buChar char="v"/>
            </a:pPr>
            <a:r>
              <a:rPr lang="en-US" sz="4800" dirty="0"/>
              <a:t>Table Discussion and Q&amp;A</a:t>
            </a:r>
          </a:p>
          <a:p>
            <a:pPr marL="914400" lvl="1" indent="-258763">
              <a:buFont typeface="Wingdings" panose="05000000000000000000" pitchFamily="2" charset="2"/>
              <a:buChar char="v"/>
            </a:pPr>
            <a:endParaRPr lang="en-US" sz="4800" dirty="0"/>
          </a:p>
          <a:p>
            <a:pPr>
              <a:buFont typeface="Wingdings" panose="05000000000000000000" pitchFamily="2" charset="2"/>
              <a:buChar char="v"/>
            </a:pPr>
            <a:r>
              <a:rPr lang="en-US" sz="5400" dirty="0"/>
              <a:t> Long-term advocacy plan update</a:t>
            </a:r>
          </a:p>
          <a:p>
            <a:pPr marL="0" indent="0">
              <a:buNone/>
            </a:pPr>
            <a:endParaRPr lang="en-US" sz="5400" dirty="0"/>
          </a:p>
          <a:p>
            <a:pPr>
              <a:buFont typeface="Wingdings" panose="05000000000000000000" pitchFamily="2" charset="2"/>
              <a:buChar char="v"/>
            </a:pPr>
            <a:endParaRPr lang="en-US" sz="5400" dirty="0"/>
          </a:p>
        </p:txBody>
      </p:sp>
      <p:sp>
        <p:nvSpPr>
          <p:cNvPr id="4" name="Text Placeholder 3">
            <a:extLst>
              <a:ext uri="{FF2B5EF4-FFF2-40B4-BE49-F238E27FC236}">
                <a16:creationId xmlns:a16="http://schemas.microsoft.com/office/drawing/2014/main" id="{DB9DC516-4899-4966-8F44-25CEDCB5594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2797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Delivery: Techniques</a:t>
            </a:r>
          </a:p>
        </p:txBody>
      </p:sp>
      <p:sp>
        <p:nvSpPr>
          <p:cNvPr id="3" name="Text Placeholder 2"/>
          <p:cNvSpPr>
            <a:spLocks noGrp="1"/>
          </p:cNvSpPr>
          <p:nvPr>
            <p:ph idx="1"/>
          </p:nvPr>
        </p:nvSpPr>
        <p:spPr>
          <a:xfrm>
            <a:off x="6454257" y="1672792"/>
            <a:ext cx="9499583" cy="6408016"/>
          </a:xfrm>
        </p:spPr>
        <p:txBody>
          <a:bodyPr anchor="ctr">
            <a:normAutofit/>
          </a:bodyPr>
          <a:lstStyle/>
          <a:p>
            <a:pPr>
              <a:buFont typeface="Wingdings" panose="05000000000000000000" pitchFamily="2" charset="2"/>
              <a:buChar char="Ø"/>
            </a:pPr>
            <a:r>
              <a:rPr lang="en-US" sz="5867" dirty="0"/>
              <a:t> The Message Box</a:t>
            </a:r>
          </a:p>
          <a:p>
            <a:pPr>
              <a:buFont typeface="Wingdings" panose="05000000000000000000" pitchFamily="2" charset="2"/>
              <a:buChar char="Ø"/>
            </a:pPr>
            <a:r>
              <a:rPr lang="en-US" sz="5867" dirty="0"/>
              <a:t> Bridging</a:t>
            </a:r>
          </a:p>
          <a:p>
            <a:pPr>
              <a:buFont typeface="Wingdings" panose="05000000000000000000" pitchFamily="2" charset="2"/>
              <a:buChar char="Ø"/>
            </a:pPr>
            <a:r>
              <a:rPr lang="en-US" sz="5867" dirty="0"/>
              <a:t> Repetition</a:t>
            </a:r>
          </a:p>
          <a:p>
            <a:endParaRPr lang="en-US" sz="5867" dirty="0"/>
          </a:p>
        </p:txBody>
      </p:sp>
      <p:sp>
        <p:nvSpPr>
          <p:cNvPr id="4" name="Text Placeholder 3">
            <a:extLst>
              <a:ext uri="{FF2B5EF4-FFF2-40B4-BE49-F238E27FC236}">
                <a16:creationId xmlns:a16="http://schemas.microsoft.com/office/drawing/2014/main" id="{2C67FAE2-27B8-4C00-A8F6-E6DFFE427CB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1221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782F5B8-6F3C-40F3-A956-325D30A735DA}"/>
              </a:ext>
            </a:extLst>
          </p:cNvPr>
          <p:cNvGraphicFramePr>
            <a:graphicFrameLocks noGrp="1"/>
          </p:cNvGraphicFramePr>
          <p:nvPr>
            <p:extLst>
              <p:ext uri="{D42A27DB-BD31-4B8C-83A1-F6EECF244321}">
                <p14:modId xmlns:p14="http://schemas.microsoft.com/office/powerpoint/2010/main" val="1701844192"/>
              </p:ext>
            </p:extLst>
          </p:nvPr>
        </p:nvGraphicFramePr>
        <p:xfrm>
          <a:off x="2921594" y="1583994"/>
          <a:ext cx="11497072" cy="6940424"/>
        </p:xfrm>
        <a:graphic>
          <a:graphicData uri="http://schemas.openxmlformats.org/drawingml/2006/table">
            <a:tbl>
              <a:tblPr firstRow="1" firstCol="1" bandRow="1">
                <a:tableStyleId>{5940675A-B579-460E-94D1-54222C63F5DA}</a:tableStyleId>
              </a:tblPr>
              <a:tblGrid>
                <a:gridCol w="5748536">
                  <a:extLst>
                    <a:ext uri="{9D8B030D-6E8A-4147-A177-3AD203B41FA5}">
                      <a16:colId xmlns:a16="http://schemas.microsoft.com/office/drawing/2014/main" val="2232387088"/>
                    </a:ext>
                  </a:extLst>
                </a:gridCol>
                <a:gridCol w="5748536">
                  <a:extLst>
                    <a:ext uri="{9D8B030D-6E8A-4147-A177-3AD203B41FA5}">
                      <a16:colId xmlns:a16="http://schemas.microsoft.com/office/drawing/2014/main" val="3346091013"/>
                    </a:ext>
                  </a:extLst>
                </a:gridCol>
              </a:tblGrid>
              <a:tr h="3225904">
                <a:tc>
                  <a:txBody>
                    <a:bodyPr/>
                    <a:lstStyle/>
                    <a:p>
                      <a:pPr marL="0" marR="0" algn="ctr">
                        <a:lnSpc>
                          <a:spcPct val="107000"/>
                        </a:lnSpc>
                        <a:spcBef>
                          <a:spcPts val="0"/>
                        </a:spcBef>
                        <a:spcAft>
                          <a:spcPts val="0"/>
                        </a:spcAft>
                      </a:pPr>
                      <a:r>
                        <a:rPr lang="en-US" sz="7200" dirty="0">
                          <a:effectLst/>
                        </a:rPr>
                        <a:t>Us on Us</a:t>
                      </a:r>
                    </a:p>
                    <a:p>
                      <a:pPr marL="0" marR="0" algn="ctr">
                        <a:lnSpc>
                          <a:spcPct val="107000"/>
                        </a:lnSpc>
                        <a:spcBef>
                          <a:spcPts val="0"/>
                        </a:spcBef>
                        <a:spcAft>
                          <a:spcPts val="0"/>
                        </a:spcAft>
                      </a:pPr>
                      <a:r>
                        <a:rPr lang="en-US" sz="7200" dirty="0">
                          <a:effectLst/>
                        </a:rPr>
                        <a:t> </a:t>
                      </a:r>
                    </a:p>
                    <a:p>
                      <a:pPr marL="0" marR="0" algn="ctr">
                        <a:lnSpc>
                          <a:spcPct val="107000"/>
                        </a:lnSpc>
                        <a:spcBef>
                          <a:spcPts val="0"/>
                        </a:spcBef>
                        <a:spcAft>
                          <a:spcPts val="0"/>
                        </a:spcAft>
                      </a:pPr>
                      <a:r>
                        <a:rPr lang="en-US" sz="7200" dirty="0">
                          <a:effectLst/>
                        </a:rPr>
                        <a:t>   </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txBody>
                  <a:tcPr marL="71288" marR="71288" marT="0" marB="0"/>
                </a:tc>
                <a:tc>
                  <a:txBody>
                    <a:bodyPr/>
                    <a:lstStyle/>
                    <a:p>
                      <a:pPr marL="0" marR="0" algn="ctr">
                        <a:lnSpc>
                          <a:spcPct val="107000"/>
                        </a:lnSpc>
                        <a:spcBef>
                          <a:spcPts val="0"/>
                        </a:spcBef>
                        <a:spcAft>
                          <a:spcPts val="0"/>
                        </a:spcAft>
                      </a:pPr>
                      <a:r>
                        <a:rPr lang="en-US" sz="7200" dirty="0">
                          <a:effectLst/>
                        </a:rPr>
                        <a:t>Them on Them</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txBody>
                  <a:tcPr marL="71288" marR="71288" marT="0" marB="0"/>
                </a:tc>
                <a:extLst>
                  <a:ext uri="{0D108BD9-81ED-4DB2-BD59-A6C34878D82A}">
                    <a16:rowId xmlns:a16="http://schemas.microsoft.com/office/drawing/2014/main" val="3378938008"/>
                  </a:ext>
                </a:extLst>
              </a:tr>
              <a:tr h="3225904">
                <a:tc>
                  <a:txBody>
                    <a:bodyPr/>
                    <a:lstStyle/>
                    <a:p>
                      <a:pPr marL="0" marR="0" algn="ctr">
                        <a:lnSpc>
                          <a:spcPct val="107000"/>
                        </a:lnSpc>
                        <a:spcBef>
                          <a:spcPts val="0"/>
                        </a:spcBef>
                        <a:spcAft>
                          <a:spcPts val="0"/>
                        </a:spcAft>
                      </a:pPr>
                      <a:r>
                        <a:rPr lang="en-US" sz="7200" dirty="0">
                          <a:effectLst/>
                        </a:rPr>
                        <a:t>Us on Them</a:t>
                      </a:r>
                    </a:p>
                    <a:p>
                      <a:pPr marL="0" marR="0" algn="ctr">
                        <a:lnSpc>
                          <a:spcPct val="107000"/>
                        </a:lnSpc>
                        <a:spcBef>
                          <a:spcPts val="0"/>
                        </a:spcBef>
                        <a:spcAft>
                          <a:spcPts val="0"/>
                        </a:spcAft>
                      </a:pPr>
                      <a:r>
                        <a:rPr lang="en-US" sz="7200" dirty="0">
                          <a:effectLst/>
                        </a:rPr>
                        <a:t>   </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txBody>
                  <a:tcPr marL="71288" marR="71288" marT="0" marB="0"/>
                </a:tc>
                <a:tc>
                  <a:txBody>
                    <a:bodyPr/>
                    <a:lstStyle/>
                    <a:p>
                      <a:pPr marL="0" marR="0" algn="ctr">
                        <a:lnSpc>
                          <a:spcPct val="107000"/>
                        </a:lnSpc>
                        <a:spcBef>
                          <a:spcPts val="0"/>
                        </a:spcBef>
                        <a:spcAft>
                          <a:spcPts val="0"/>
                        </a:spcAft>
                      </a:pPr>
                      <a:r>
                        <a:rPr lang="en-US" sz="7200" dirty="0">
                          <a:effectLst/>
                        </a:rPr>
                        <a:t>Them on Us</a:t>
                      </a:r>
                    </a:p>
                    <a:p>
                      <a:pPr marL="0" marR="0" algn="ctr">
                        <a:lnSpc>
                          <a:spcPct val="107000"/>
                        </a:lnSpc>
                        <a:spcBef>
                          <a:spcPts val="0"/>
                        </a:spcBef>
                        <a:spcAft>
                          <a:spcPts val="0"/>
                        </a:spcAft>
                      </a:pPr>
                      <a:r>
                        <a:rPr lang="en-US" sz="7200" dirty="0">
                          <a:effectLst/>
                        </a:rPr>
                        <a:t> </a:t>
                      </a:r>
                    </a:p>
                    <a:p>
                      <a:pPr marL="0" marR="0" algn="ctr">
                        <a:lnSpc>
                          <a:spcPct val="107000"/>
                        </a:lnSpc>
                        <a:spcBef>
                          <a:spcPts val="0"/>
                        </a:spcBef>
                        <a:spcAft>
                          <a:spcPts val="0"/>
                        </a:spcAft>
                      </a:pP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txBody>
                  <a:tcPr marL="71288" marR="71288" marT="0" marB="0"/>
                </a:tc>
                <a:extLst>
                  <a:ext uri="{0D108BD9-81ED-4DB2-BD59-A6C34878D82A}">
                    <a16:rowId xmlns:a16="http://schemas.microsoft.com/office/drawing/2014/main" val="1061102380"/>
                  </a:ext>
                </a:extLst>
              </a:tr>
            </a:tbl>
          </a:graphicData>
        </a:graphic>
      </p:graphicFrame>
      <p:sp>
        <p:nvSpPr>
          <p:cNvPr id="5" name="TextBox 4">
            <a:extLst>
              <a:ext uri="{FF2B5EF4-FFF2-40B4-BE49-F238E27FC236}">
                <a16:creationId xmlns:a16="http://schemas.microsoft.com/office/drawing/2014/main" id="{D6D2B189-95DF-4EF6-AF54-F96D8CD05A70}"/>
              </a:ext>
            </a:extLst>
          </p:cNvPr>
          <p:cNvSpPr txBox="1"/>
          <p:nvPr/>
        </p:nvSpPr>
        <p:spPr>
          <a:xfrm>
            <a:off x="-1" y="1"/>
            <a:ext cx="17340263" cy="1194808"/>
          </a:xfrm>
          <a:prstGeom prst="rect">
            <a:avLst/>
          </a:prstGeom>
          <a:solidFill>
            <a:schemeClr val="accent2">
              <a:lumMod val="75000"/>
            </a:schemeClr>
          </a:solidFill>
          <a:ln>
            <a:noFill/>
          </a:ln>
        </p:spPr>
        <p:txBody>
          <a:bodyPr wrap="square" rtlCol="0">
            <a:noAutofit/>
          </a:bodyPr>
          <a:lstStyle/>
          <a:p>
            <a:endParaRPr lang="en-US" dirty="0"/>
          </a:p>
        </p:txBody>
      </p:sp>
      <p:sp>
        <p:nvSpPr>
          <p:cNvPr id="6" name="We live in a…">
            <a:extLst>
              <a:ext uri="{FF2B5EF4-FFF2-40B4-BE49-F238E27FC236}">
                <a16:creationId xmlns:a16="http://schemas.microsoft.com/office/drawing/2014/main" id="{1E173461-B2E6-469B-9AED-8B776545C9D9}"/>
              </a:ext>
            </a:extLst>
          </p:cNvPr>
          <p:cNvSpPr txBox="1">
            <a:spLocks/>
          </p:cNvSpPr>
          <p:nvPr/>
        </p:nvSpPr>
        <p:spPr>
          <a:xfrm>
            <a:off x="755668" y="-389185"/>
            <a:ext cx="13441595" cy="1973179"/>
          </a:xfrm>
          <a:prstGeom prst="rect">
            <a:avLst/>
          </a:prstGeom>
          <a:effectLst>
            <a:outerShdw blurRad="25400" dist="25400" dir="2700000" rotWithShape="0">
              <a:srgbClr val="000000"/>
            </a:outerShdw>
          </a:effectLst>
        </p:spPr>
        <p:txBody>
          <a:bodyPr vert="horz" lIns="91440" tIns="45720" rIns="91440" bIns="45720" rtlCol="0" anchor="ctr">
            <a:normAutofit/>
          </a:bodyPr>
          <a:lst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a:lstStyle>
          <a:p>
            <a:pPr>
              <a:lnSpc>
                <a:spcPts val="9200"/>
              </a:lnSpc>
              <a:defRPr sz="5800">
                <a:latin typeface="Didot"/>
                <a:ea typeface="Didot"/>
                <a:cs typeface="Didot"/>
                <a:sym typeface="Didot"/>
              </a:defRPr>
            </a:pPr>
            <a:r>
              <a:rPr lang="en-US" sz="8000" dirty="0">
                <a:solidFill>
                  <a:schemeClr val="bg1"/>
                </a:solidFill>
                <a:latin typeface="+mn-lt"/>
                <a:ea typeface="Didot"/>
                <a:cs typeface="Didot"/>
                <a:sym typeface="Didot"/>
              </a:rPr>
              <a:t>The Message Box</a:t>
            </a:r>
          </a:p>
        </p:txBody>
      </p:sp>
    </p:spTree>
    <p:extLst>
      <p:ext uri="{BB962C8B-B14F-4D97-AF65-F5344CB8AC3E}">
        <p14:creationId xmlns:p14="http://schemas.microsoft.com/office/powerpoint/2010/main" val="535375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782F5B8-6F3C-40F3-A956-325D30A735DA}"/>
              </a:ext>
            </a:extLst>
          </p:cNvPr>
          <p:cNvGraphicFramePr>
            <a:graphicFrameLocks noGrp="1"/>
          </p:cNvGraphicFramePr>
          <p:nvPr>
            <p:extLst/>
          </p:nvPr>
        </p:nvGraphicFramePr>
        <p:xfrm>
          <a:off x="1369043" y="0"/>
          <a:ext cx="15828927" cy="9753600"/>
        </p:xfrm>
        <a:graphic>
          <a:graphicData uri="http://schemas.openxmlformats.org/drawingml/2006/table">
            <a:tbl>
              <a:tblPr firstRow="1" firstCol="1" bandRow="1">
                <a:tableStyleId>{5940675A-B579-460E-94D1-54222C63F5DA}</a:tableStyleId>
              </a:tblPr>
              <a:tblGrid>
                <a:gridCol w="9023465">
                  <a:extLst>
                    <a:ext uri="{9D8B030D-6E8A-4147-A177-3AD203B41FA5}">
                      <a16:colId xmlns:a16="http://schemas.microsoft.com/office/drawing/2014/main" val="2232387088"/>
                    </a:ext>
                  </a:extLst>
                </a:gridCol>
                <a:gridCol w="6805462">
                  <a:extLst>
                    <a:ext uri="{9D8B030D-6E8A-4147-A177-3AD203B41FA5}">
                      <a16:colId xmlns:a16="http://schemas.microsoft.com/office/drawing/2014/main" val="3346091013"/>
                    </a:ext>
                  </a:extLst>
                </a:gridCol>
              </a:tblGrid>
              <a:tr h="5692893">
                <a:tc>
                  <a:txBody>
                    <a:bodyPr/>
                    <a:lstStyle/>
                    <a:p>
                      <a:pPr marL="0" marR="0" algn="ctr">
                        <a:lnSpc>
                          <a:spcPct val="100000"/>
                        </a:lnSpc>
                        <a:spcBef>
                          <a:spcPts val="0"/>
                        </a:spcBef>
                        <a:spcAft>
                          <a:spcPts val="0"/>
                        </a:spcAft>
                      </a:pPr>
                      <a:r>
                        <a:rPr lang="en-US" sz="6000" dirty="0">
                          <a:effectLst/>
                        </a:rPr>
                        <a:t>Us on Us: Home Base</a:t>
                      </a:r>
                      <a:br>
                        <a:rPr lang="en-US" sz="7200" dirty="0">
                          <a:effectLst/>
                        </a:rPr>
                      </a:br>
                      <a:endParaRPr lang="en-US" sz="2800" dirty="0">
                        <a:effectLst/>
                      </a:endParaRPr>
                    </a:p>
                    <a:p>
                      <a:pPr marL="512763" indent="-342900">
                        <a:buFont typeface="Arial" panose="020B0604020202020204" pitchFamily="34" charset="0"/>
                        <a:buChar char="•"/>
                      </a:pPr>
                      <a:r>
                        <a:rPr lang="en-US" sz="2100" b="1" kern="1200" dirty="0">
                          <a:solidFill>
                            <a:schemeClr val="tx1"/>
                          </a:solidFill>
                          <a:effectLst/>
                          <a:latin typeface="+mn-lt"/>
                          <a:ea typeface="+mn-ea"/>
                          <a:cs typeface="+mn-cs"/>
                        </a:rPr>
                        <a:t>Students of all ages, races and backgrounds</a:t>
                      </a:r>
                      <a:r>
                        <a:rPr lang="en-US" sz="2100" kern="1200" dirty="0">
                          <a:solidFill>
                            <a:schemeClr val="tx1"/>
                          </a:solidFill>
                          <a:effectLst/>
                          <a:latin typeface="+mn-lt"/>
                          <a:ea typeface="+mn-ea"/>
                          <a:cs typeface="+mn-cs"/>
                        </a:rPr>
                        <a:t> can find career pathways to today's jobs at our local Community &amp; Technical Colleges.</a:t>
                      </a:r>
                    </a:p>
                    <a:p>
                      <a:pPr marL="512763" indent="-342900">
                        <a:buFont typeface="Arial" panose="020B0604020202020204" pitchFamily="34" charset="0"/>
                        <a:buChar char="•"/>
                      </a:pPr>
                      <a:endParaRPr lang="en-US" sz="2100" kern="1200" dirty="0">
                        <a:solidFill>
                          <a:schemeClr val="tx1"/>
                        </a:solidFill>
                        <a:effectLst/>
                        <a:latin typeface="+mn-lt"/>
                        <a:ea typeface="+mn-ea"/>
                        <a:cs typeface="+mn-cs"/>
                      </a:endParaRPr>
                    </a:p>
                    <a:p>
                      <a:pPr marL="512763" lvl="0" indent="-342900">
                        <a:buFont typeface="Arial" panose="020B0604020202020204" pitchFamily="34" charset="0"/>
                        <a:buChar char="•"/>
                      </a:pPr>
                      <a:r>
                        <a:rPr lang="en-US" sz="2100" kern="1200" dirty="0">
                          <a:solidFill>
                            <a:schemeClr val="tx1"/>
                          </a:solidFill>
                          <a:effectLst/>
                          <a:latin typeface="+mn-lt"/>
                          <a:ea typeface="+mn-ea"/>
                          <a:cs typeface="+mn-cs"/>
                        </a:rPr>
                        <a:t>Community &amp; Technical Colleges are </a:t>
                      </a:r>
                      <a:r>
                        <a:rPr lang="en-US" sz="2100" b="1" kern="1200" dirty="0">
                          <a:solidFill>
                            <a:schemeClr val="tx1"/>
                          </a:solidFill>
                          <a:effectLst/>
                          <a:latin typeface="+mn-lt"/>
                          <a:ea typeface="+mn-ea"/>
                          <a:cs typeface="+mn-cs"/>
                        </a:rPr>
                        <a:t>affordable and accessible</a:t>
                      </a:r>
                      <a:r>
                        <a:rPr lang="en-US" sz="2100" kern="1200" dirty="0">
                          <a:solidFill>
                            <a:schemeClr val="tx1"/>
                          </a:solidFill>
                          <a:effectLst/>
                          <a:latin typeface="+mn-lt"/>
                          <a:ea typeface="+mn-ea"/>
                          <a:cs typeface="+mn-cs"/>
                        </a:rPr>
                        <a:t> for students and families in our community. </a:t>
                      </a:r>
                    </a:p>
                    <a:p>
                      <a:pPr marL="512763" indent="-342900">
                        <a:buFont typeface="Arial" panose="020B0604020202020204" pitchFamily="34" charset="0"/>
                        <a:buChar char="•"/>
                      </a:pPr>
                      <a:endParaRPr lang="en-US" sz="2100" kern="1200" dirty="0">
                        <a:solidFill>
                          <a:schemeClr val="tx1"/>
                        </a:solidFill>
                        <a:effectLst/>
                        <a:latin typeface="+mn-lt"/>
                        <a:ea typeface="+mn-ea"/>
                        <a:cs typeface="+mn-cs"/>
                      </a:endParaRPr>
                    </a:p>
                    <a:p>
                      <a:pPr marL="512763" lvl="0" indent="-342900">
                        <a:buFont typeface="Arial" panose="020B0604020202020204" pitchFamily="34" charset="0"/>
                        <a:buChar char="•"/>
                      </a:pPr>
                      <a:r>
                        <a:rPr lang="en-US" sz="2100" kern="1200" dirty="0">
                          <a:solidFill>
                            <a:schemeClr val="tx1"/>
                          </a:solidFill>
                          <a:effectLst/>
                          <a:latin typeface="+mn-lt"/>
                          <a:ea typeface="+mn-ea"/>
                          <a:cs typeface="+mn-cs"/>
                        </a:rPr>
                        <a:t>Community &amp; Technical Colleges already help meet our state and local workforce need; and are </a:t>
                      </a:r>
                      <a:r>
                        <a:rPr lang="en-US" sz="2100" b="1" kern="1200" dirty="0">
                          <a:solidFill>
                            <a:schemeClr val="tx1"/>
                          </a:solidFill>
                          <a:effectLst/>
                          <a:latin typeface="+mn-lt"/>
                          <a:ea typeface="+mn-ea"/>
                          <a:cs typeface="+mn-cs"/>
                        </a:rPr>
                        <a:t>well-positioned for growth. </a:t>
                      </a:r>
                      <a:endParaRPr lang="en-US" sz="2100" kern="1200" dirty="0">
                        <a:solidFill>
                          <a:schemeClr val="tx1"/>
                        </a:solidFill>
                        <a:effectLst/>
                        <a:latin typeface="+mn-lt"/>
                        <a:ea typeface="+mn-ea"/>
                        <a:cs typeface="+mn-cs"/>
                      </a:endParaRPr>
                    </a:p>
                    <a:p>
                      <a:pPr marL="512763" indent="-342900">
                        <a:buFont typeface="Arial" panose="020B0604020202020204" pitchFamily="34" charset="0"/>
                        <a:buChar char="•"/>
                      </a:pPr>
                      <a:endParaRPr lang="en-US" sz="2100" kern="1200" dirty="0">
                        <a:solidFill>
                          <a:schemeClr val="tx1"/>
                        </a:solidFill>
                        <a:effectLst/>
                        <a:latin typeface="+mn-lt"/>
                        <a:ea typeface="+mn-ea"/>
                        <a:cs typeface="+mn-cs"/>
                      </a:endParaRPr>
                    </a:p>
                    <a:p>
                      <a:pPr marL="512763" lvl="0" indent="-342900">
                        <a:buFont typeface="Arial" panose="020B0604020202020204" pitchFamily="34" charset="0"/>
                        <a:buChar char="•"/>
                      </a:pPr>
                      <a:r>
                        <a:rPr lang="en-US" sz="2100" kern="1200" dirty="0">
                          <a:solidFill>
                            <a:schemeClr val="tx1"/>
                          </a:solidFill>
                          <a:effectLst/>
                          <a:latin typeface="+mn-lt"/>
                          <a:ea typeface="+mn-ea"/>
                          <a:cs typeface="+mn-cs"/>
                        </a:rPr>
                        <a:t>State funding investments in Community &amp; Technical Colleges </a:t>
                      </a:r>
                      <a:r>
                        <a:rPr lang="en-US" sz="2100" b="1" kern="1200" dirty="0">
                          <a:solidFill>
                            <a:schemeClr val="tx1"/>
                          </a:solidFill>
                          <a:effectLst/>
                          <a:latin typeface="+mn-lt"/>
                          <a:ea typeface="+mn-ea"/>
                          <a:cs typeface="+mn-cs"/>
                        </a:rPr>
                        <a:t>pay off in big ways</a:t>
                      </a:r>
                      <a:r>
                        <a:rPr lang="en-US" sz="2100" kern="1200" dirty="0">
                          <a:solidFill>
                            <a:schemeClr val="tx1"/>
                          </a:solidFill>
                          <a:effectLst/>
                          <a:latin typeface="+mn-lt"/>
                          <a:ea typeface="+mn-ea"/>
                          <a:cs typeface="+mn-cs"/>
                        </a:rPr>
                        <a:t> for local residents, employers and communities</a:t>
                      </a:r>
                      <a:r>
                        <a:rPr lang="en-US" sz="2500" kern="1200" dirty="0">
                          <a:solidFill>
                            <a:schemeClr val="tx1"/>
                          </a:solidFill>
                          <a:effectLst/>
                          <a:latin typeface="+mn-lt"/>
                          <a:ea typeface="+mn-ea"/>
                          <a:cs typeface="+mn-cs"/>
                        </a:rPr>
                        <a:t>.</a:t>
                      </a:r>
                    </a:p>
                  </a:txBody>
                  <a:tcPr marL="71288" marR="71288" marT="0" marB="0">
                    <a:solidFill>
                      <a:srgbClr val="FFFF99"/>
                    </a:solidFill>
                  </a:tcPr>
                </a:tc>
                <a:tc>
                  <a:txBody>
                    <a:bodyPr/>
                    <a:lstStyle/>
                    <a:p>
                      <a:pPr marL="0" marR="0" algn="ctr">
                        <a:lnSpc>
                          <a:spcPct val="107000"/>
                        </a:lnSpc>
                        <a:spcBef>
                          <a:spcPts val="0"/>
                        </a:spcBef>
                        <a:spcAft>
                          <a:spcPts val="0"/>
                        </a:spcAft>
                      </a:pPr>
                      <a:r>
                        <a:rPr lang="en-US" sz="6000" dirty="0">
                          <a:effectLst/>
                        </a:rPr>
                        <a:t>Them on Them</a:t>
                      </a:r>
                    </a:p>
                    <a:p>
                      <a:pPr marL="465138" indent="-342900">
                        <a:buFont typeface="Arial" panose="020B0604020202020204" pitchFamily="34" charset="0"/>
                        <a:buChar char="•"/>
                      </a:pPr>
                      <a:r>
                        <a:rPr lang="en-US" sz="2100" kern="1200" dirty="0">
                          <a:solidFill>
                            <a:schemeClr val="tx1"/>
                          </a:solidFill>
                          <a:effectLst/>
                          <a:latin typeface="+mn-lt"/>
                          <a:ea typeface="+mn-ea"/>
                          <a:cs typeface="+mn-cs"/>
                        </a:rPr>
                        <a:t>We don’t have enough money to fund everything.  </a:t>
                      </a:r>
                    </a:p>
                    <a:p>
                      <a:pPr marL="465138" indent="-342900">
                        <a:buFont typeface="Arial" panose="020B0604020202020204" pitchFamily="34" charset="0"/>
                        <a:buChar char="•"/>
                      </a:pPr>
                      <a:endParaRPr lang="en-US" sz="2100" kern="1200" dirty="0">
                        <a:solidFill>
                          <a:schemeClr val="tx1"/>
                        </a:solidFill>
                        <a:effectLst/>
                        <a:latin typeface="+mn-lt"/>
                        <a:ea typeface="+mn-ea"/>
                        <a:cs typeface="+mn-cs"/>
                      </a:endParaRPr>
                    </a:p>
                    <a:p>
                      <a:pPr marL="465138" lvl="0" indent="-342900">
                        <a:buFont typeface="Arial" panose="020B0604020202020204" pitchFamily="34" charset="0"/>
                        <a:buChar char="•"/>
                      </a:pPr>
                      <a:r>
                        <a:rPr lang="en-US" sz="2100" kern="1200" dirty="0">
                          <a:solidFill>
                            <a:schemeClr val="tx1"/>
                          </a:solidFill>
                          <a:effectLst/>
                          <a:latin typeface="+mn-lt"/>
                          <a:ea typeface="+mn-ea"/>
                          <a:cs typeface="+mn-cs"/>
                        </a:rPr>
                        <a:t>We have other more critical priorities (K-12 – paramount duty, mental health – crisis).</a:t>
                      </a:r>
                    </a:p>
                    <a:p>
                      <a:pPr marL="465138" indent="-342900">
                        <a:buFont typeface="Arial" panose="020B0604020202020204" pitchFamily="34" charset="0"/>
                        <a:buChar char="•"/>
                      </a:pPr>
                      <a:endParaRPr lang="en-US" sz="2100" kern="1200" dirty="0">
                        <a:solidFill>
                          <a:schemeClr val="tx1"/>
                        </a:solidFill>
                        <a:effectLst/>
                        <a:latin typeface="+mn-lt"/>
                        <a:ea typeface="+mn-ea"/>
                        <a:cs typeface="+mn-cs"/>
                      </a:endParaRPr>
                    </a:p>
                    <a:p>
                      <a:pPr marL="465138" lvl="0" indent="-342900">
                        <a:buFont typeface="Arial" panose="020B0604020202020204" pitchFamily="34" charset="0"/>
                        <a:buChar char="•"/>
                      </a:pPr>
                      <a:r>
                        <a:rPr lang="en-US" sz="2100" kern="1200" dirty="0">
                          <a:solidFill>
                            <a:schemeClr val="tx1"/>
                          </a:solidFill>
                          <a:effectLst/>
                          <a:latin typeface="+mn-lt"/>
                          <a:ea typeface="+mn-ea"/>
                          <a:cs typeface="+mn-cs"/>
                        </a:rPr>
                        <a:t>Where should the $ come from? What should we cut? Or what taxes do you support increasing?</a:t>
                      </a:r>
                    </a:p>
                    <a:p>
                      <a:pPr marL="465138" indent="-342900">
                        <a:buFont typeface="Arial" panose="020B0604020202020204" pitchFamily="34" charset="0"/>
                        <a:buNone/>
                      </a:pPr>
                      <a:endParaRPr lang="en-US" sz="2100" kern="1200" dirty="0">
                        <a:solidFill>
                          <a:schemeClr val="tx1"/>
                        </a:solidFill>
                        <a:effectLst/>
                        <a:latin typeface="+mn-lt"/>
                        <a:ea typeface="+mn-ea"/>
                        <a:cs typeface="+mn-cs"/>
                      </a:endParaRPr>
                    </a:p>
                    <a:p>
                      <a:pPr marL="465138" lvl="0" indent="-342900">
                        <a:buFont typeface="Arial" panose="020B0604020202020204" pitchFamily="34" charset="0"/>
                        <a:buChar char="•"/>
                      </a:pPr>
                      <a:r>
                        <a:rPr lang="en-US" sz="2100" kern="1200" dirty="0">
                          <a:solidFill>
                            <a:schemeClr val="tx1"/>
                          </a:solidFill>
                          <a:effectLst/>
                          <a:latin typeface="+mn-lt"/>
                          <a:ea typeface="+mn-ea"/>
                          <a:cs typeface="+mn-cs"/>
                        </a:rPr>
                        <a:t>We have a looming budget problem, increased costs outpacing revenues.</a:t>
                      </a:r>
                    </a:p>
                  </a:txBody>
                  <a:tcPr marL="71288" marR="71288" marT="0" marB="0"/>
                </a:tc>
                <a:extLst>
                  <a:ext uri="{0D108BD9-81ED-4DB2-BD59-A6C34878D82A}">
                    <a16:rowId xmlns:a16="http://schemas.microsoft.com/office/drawing/2014/main" val="3378938008"/>
                  </a:ext>
                </a:extLst>
              </a:tr>
              <a:tr h="4060707">
                <a:tc>
                  <a:txBody>
                    <a:bodyPr/>
                    <a:lstStyle/>
                    <a:p>
                      <a:pPr marL="0" marR="0" algn="ctr">
                        <a:lnSpc>
                          <a:spcPct val="107000"/>
                        </a:lnSpc>
                        <a:spcBef>
                          <a:spcPts val="0"/>
                        </a:spcBef>
                        <a:spcAft>
                          <a:spcPts val="0"/>
                        </a:spcAft>
                      </a:pPr>
                      <a:r>
                        <a:rPr lang="en-US" sz="6000" dirty="0">
                          <a:effectLst/>
                        </a:rPr>
                        <a:t>Us on Them</a:t>
                      </a:r>
                    </a:p>
                    <a:p>
                      <a:pPr marL="512763" indent="-342900">
                        <a:buFont typeface="Arial" panose="020B0604020202020204" pitchFamily="34" charset="0"/>
                        <a:buChar char="•"/>
                      </a:pPr>
                      <a:r>
                        <a:rPr lang="en-US" sz="2100" kern="1200" dirty="0">
                          <a:solidFill>
                            <a:schemeClr val="tx1"/>
                          </a:solidFill>
                          <a:effectLst/>
                          <a:latin typeface="+mn-lt"/>
                          <a:ea typeface="+mn-ea"/>
                          <a:cs typeface="+mn-cs"/>
                        </a:rPr>
                        <a:t>During the recession, we endured deep cuts that we still haven’t recovered from.</a:t>
                      </a:r>
                    </a:p>
                    <a:p>
                      <a:pPr marL="512763" indent="-342900">
                        <a:buFont typeface="Arial" panose="020B0604020202020204" pitchFamily="34" charset="0"/>
                        <a:buChar char="•"/>
                      </a:pPr>
                      <a:endParaRPr lang="en-US" sz="2100" kern="1200" dirty="0">
                        <a:solidFill>
                          <a:schemeClr val="tx1"/>
                        </a:solidFill>
                        <a:effectLst/>
                        <a:latin typeface="+mn-lt"/>
                        <a:ea typeface="+mn-ea"/>
                        <a:cs typeface="+mn-cs"/>
                      </a:endParaRPr>
                    </a:p>
                    <a:p>
                      <a:pPr marL="512763" lvl="0" indent="-342900">
                        <a:buFont typeface="Arial" panose="020B0604020202020204" pitchFamily="34" charset="0"/>
                        <a:buChar char="•"/>
                      </a:pPr>
                      <a:r>
                        <a:rPr lang="en-US" sz="2100" kern="1200" dirty="0">
                          <a:solidFill>
                            <a:schemeClr val="tx1"/>
                          </a:solidFill>
                          <a:effectLst/>
                          <a:latin typeface="+mn-lt"/>
                          <a:ea typeface="+mn-ea"/>
                          <a:cs typeface="+mn-cs"/>
                        </a:rPr>
                        <a:t>The Legislature has made policy decisions that has led to increased costs for our campuses. </a:t>
                      </a:r>
                    </a:p>
                    <a:p>
                      <a:pPr marL="512763" indent="-342900">
                        <a:buFont typeface="Arial" panose="020B0604020202020204" pitchFamily="34" charset="0"/>
                        <a:buChar char="•"/>
                      </a:pPr>
                      <a:endParaRPr lang="en-US" sz="2100" kern="1200" dirty="0">
                        <a:solidFill>
                          <a:schemeClr val="tx1"/>
                        </a:solidFill>
                        <a:effectLst/>
                        <a:latin typeface="+mn-lt"/>
                        <a:ea typeface="+mn-ea"/>
                        <a:cs typeface="+mn-cs"/>
                      </a:endParaRPr>
                    </a:p>
                    <a:p>
                      <a:pPr marL="512763" lvl="0" indent="-342900">
                        <a:buFont typeface="Arial" panose="020B0604020202020204" pitchFamily="34" charset="0"/>
                        <a:buChar char="•"/>
                      </a:pPr>
                      <a:r>
                        <a:rPr lang="en-US" sz="2100" kern="1200" dirty="0">
                          <a:solidFill>
                            <a:schemeClr val="tx1"/>
                          </a:solidFill>
                          <a:effectLst/>
                          <a:latin typeface="+mn-lt"/>
                          <a:ea typeface="+mn-ea"/>
                          <a:cs typeface="+mn-cs"/>
                        </a:rPr>
                        <a:t>We are continuously expected to do more with less.</a:t>
                      </a:r>
                    </a:p>
                  </a:txBody>
                  <a:tcPr marL="71288" marR="71288" marT="0" marB="0">
                    <a:solidFill>
                      <a:schemeClr val="bg1"/>
                    </a:solidFill>
                  </a:tcPr>
                </a:tc>
                <a:tc>
                  <a:txBody>
                    <a:bodyPr/>
                    <a:lstStyle/>
                    <a:p>
                      <a:pPr marL="0" marR="0" algn="ctr">
                        <a:lnSpc>
                          <a:spcPct val="107000"/>
                        </a:lnSpc>
                        <a:spcBef>
                          <a:spcPts val="0"/>
                        </a:spcBef>
                        <a:spcAft>
                          <a:spcPts val="0"/>
                        </a:spcAft>
                      </a:pPr>
                      <a:r>
                        <a:rPr lang="en-US" sz="6000" dirty="0">
                          <a:effectLst/>
                        </a:rPr>
                        <a:t>Them on Us</a:t>
                      </a:r>
                    </a:p>
                    <a:p>
                      <a:pPr marL="465138" indent="-344488">
                        <a:buFont typeface="Arial" panose="020B0604020202020204" pitchFamily="34" charset="0"/>
                        <a:buChar char="•"/>
                      </a:pPr>
                      <a:r>
                        <a:rPr lang="en-US" sz="2100" kern="1200" dirty="0">
                          <a:solidFill>
                            <a:schemeClr val="tx1"/>
                          </a:solidFill>
                          <a:effectLst/>
                          <a:latin typeface="+mn-lt"/>
                          <a:ea typeface="+mn-ea"/>
                          <a:cs typeface="+mn-cs"/>
                        </a:rPr>
                        <a:t>CTC system is too top heavy- too much administration, too many administrators paid too much</a:t>
                      </a:r>
                    </a:p>
                    <a:p>
                      <a:pPr marL="465138" indent="-344488">
                        <a:buFont typeface="Arial" panose="020B0604020202020204" pitchFamily="34" charset="0"/>
                        <a:buChar char="•"/>
                      </a:pPr>
                      <a:endParaRPr lang="en-US" sz="2100" kern="1200" dirty="0">
                        <a:solidFill>
                          <a:schemeClr val="tx1"/>
                        </a:solidFill>
                        <a:effectLst/>
                        <a:latin typeface="+mn-lt"/>
                        <a:ea typeface="+mn-ea"/>
                        <a:cs typeface="+mn-cs"/>
                      </a:endParaRPr>
                    </a:p>
                    <a:p>
                      <a:pPr marL="465138" lvl="0" indent="-344488">
                        <a:buFont typeface="Arial" panose="020B0604020202020204" pitchFamily="34" charset="0"/>
                        <a:buChar char="•"/>
                      </a:pPr>
                      <a:r>
                        <a:rPr lang="en-US" sz="2100" kern="1200" dirty="0">
                          <a:solidFill>
                            <a:schemeClr val="tx1"/>
                          </a:solidFill>
                          <a:effectLst/>
                          <a:latin typeface="+mn-lt"/>
                          <a:ea typeface="+mn-ea"/>
                          <a:cs typeface="+mn-cs"/>
                        </a:rPr>
                        <a:t>Need accountability for $ - student outcomes, completion rates</a:t>
                      </a:r>
                    </a:p>
                    <a:p>
                      <a:pPr marL="465138" indent="-344488">
                        <a:buFont typeface="Arial" panose="020B0604020202020204" pitchFamily="34" charset="0"/>
                        <a:buChar char="•"/>
                      </a:pPr>
                      <a:endParaRPr lang="en-US" sz="2100" kern="1200" dirty="0">
                        <a:solidFill>
                          <a:schemeClr val="tx1"/>
                        </a:solidFill>
                        <a:effectLst/>
                        <a:latin typeface="+mn-lt"/>
                        <a:ea typeface="+mn-ea"/>
                        <a:cs typeface="+mn-cs"/>
                      </a:endParaRPr>
                    </a:p>
                    <a:p>
                      <a:pPr marL="465138" lvl="0" indent="-344488">
                        <a:buFont typeface="Arial" panose="020B0604020202020204" pitchFamily="34" charset="0"/>
                        <a:buChar char="•"/>
                      </a:pPr>
                      <a:r>
                        <a:rPr lang="en-US" sz="2100" kern="1200" dirty="0">
                          <a:solidFill>
                            <a:schemeClr val="tx1"/>
                          </a:solidFill>
                          <a:effectLst/>
                          <a:latin typeface="+mn-lt"/>
                          <a:ea typeface="+mn-ea"/>
                          <a:cs typeface="+mn-cs"/>
                        </a:rPr>
                        <a:t>Budgeting process is opaque</a:t>
                      </a:r>
                    </a:p>
                    <a:p>
                      <a:pPr marL="465138" indent="-344488">
                        <a:buFont typeface="Arial" panose="020B0604020202020204" pitchFamily="34" charset="0"/>
                        <a:buChar char="•"/>
                      </a:pPr>
                      <a:endParaRPr lang="en-US" sz="2100" kern="1200" dirty="0">
                        <a:solidFill>
                          <a:schemeClr val="tx1"/>
                        </a:solidFill>
                        <a:effectLst/>
                        <a:latin typeface="+mn-lt"/>
                        <a:ea typeface="+mn-ea"/>
                        <a:cs typeface="+mn-cs"/>
                      </a:endParaRPr>
                    </a:p>
                    <a:p>
                      <a:pPr marL="465138" lvl="0" indent="-344488">
                        <a:buFont typeface="Arial" panose="020B0604020202020204" pitchFamily="34" charset="0"/>
                        <a:buChar char="•"/>
                      </a:pPr>
                      <a:r>
                        <a:rPr lang="en-US" sz="2100" kern="1200" dirty="0">
                          <a:solidFill>
                            <a:schemeClr val="tx1"/>
                          </a:solidFill>
                          <a:effectLst/>
                          <a:latin typeface="+mn-lt"/>
                          <a:ea typeface="+mn-ea"/>
                          <a:cs typeface="+mn-cs"/>
                        </a:rPr>
                        <a:t>Higher ed needs to be more unified</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txBody>
                  <a:tcPr marL="71288" marR="71288" marT="0" marB="0">
                    <a:solidFill>
                      <a:schemeClr val="bg1"/>
                    </a:solidFill>
                  </a:tcPr>
                </a:tc>
                <a:extLst>
                  <a:ext uri="{0D108BD9-81ED-4DB2-BD59-A6C34878D82A}">
                    <a16:rowId xmlns:a16="http://schemas.microsoft.com/office/drawing/2014/main" val="1061102380"/>
                  </a:ext>
                </a:extLst>
              </a:tr>
            </a:tbl>
          </a:graphicData>
        </a:graphic>
      </p:graphicFrame>
      <p:sp>
        <p:nvSpPr>
          <p:cNvPr id="5" name="TextBox 4">
            <a:extLst>
              <a:ext uri="{FF2B5EF4-FFF2-40B4-BE49-F238E27FC236}">
                <a16:creationId xmlns:a16="http://schemas.microsoft.com/office/drawing/2014/main" id="{D6D2B189-95DF-4EF6-AF54-F96D8CD05A70}"/>
              </a:ext>
            </a:extLst>
          </p:cNvPr>
          <p:cNvSpPr txBox="1"/>
          <p:nvPr/>
        </p:nvSpPr>
        <p:spPr>
          <a:xfrm rot="16200000">
            <a:off x="-4279397" y="4279397"/>
            <a:ext cx="9753603" cy="1194808"/>
          </a:xfrm>
          <a:prstGeom prst="rect">
            <a:avLst/>
          </a:prstGeom>
          <a:solidFill>
            <a:schemeClr val="accent2">
              <a:lumMod val="75000"/>
            </a:schemeClr>
          </a:solidFill>
          <a:ln>
            <a:noFill/>
          </a:ln>
        </p:spPr>
        <p:txBody>
          <a:bodyPr wrap="square" rtlCol="0">
            <a:noAutofit/>
          </a:bodyPr>
          <a:lstStyle/>
          <a:p>
            <a:endParaRPr lang="en-US" sz="1064" dirty="0"/>
          </a:p>
        </p:txBody>
      </p:sp>
      <p:sp>
        <p:nvSpPr>
          <p:cNvPr id="6" name="We live in a…">
            <a:extLst>
              <a:ext uri="{FF2B5EF4-FFF2-40B4-BE49-F238E27FC236}">
                <a16:creationId xmlns:a16="http://schemas.microsoft.com/office/drawing/2014/main" id="{1E173461-B2E6-469B-9AED-8B776545C9D9}"/>
              </a:ext>
            </a:extLst>
          </p:cNvPr>
          <p:cNvSpPr txBox="1">
            <a:spLocks/>
          </p:cNvSpPr>
          <p:nvPr/>
        </p:nvSpPr>
        <p:spPr>
          <a:xfrm rot="16200000">
            <a:off x="-3182929" y="4490699"/>
            <a:ext cx="7560669" cy="1973179"/>
          </a:xfrm>
          <a:prstGeom prst="rect">
            <a:avLst/>
          </a:prstGeom>
          <a:effectLst>
            <a:outerShdw blurRad="25400" dist="25400" dir="2700000" rotWithShape="0">
              <a:srgbClr val="000000"/>
            </a:outerShdw>
          </a:effectLst>
        </p:spPr>
        <p:txBody>
          <a:bodyPr vert="horz" lIns="91440" tIns="45719" rIns="91440" bIns="45719" rtlCol="0" anchor="ctr">
            <a:normAutofit/>
          </a:bodyPr>
          <a:lst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a:lstStyle>
          <a:p>
            <a:pPr>
              <a:lnSpc>
                <a:spcPts val="9199"/>
              </a:lnSpc>
              <a:defRPr sz="5800">
                <a:latin typeface="Didot"/>
                <a:ea typeface="Didot"/>
                <a:cs typeface="Didot"/>
                <a:sym typeface="Didot"/>
              </a:defRPr>
            </a:pPr>
            <a:r>
              <a:rPr lang="en-US" sz="7999" dirty="0">
                <a:solidFill>
                  <a:schemeClr val="bg1"/>
                </a:solidFill>
                <a:latin typeface="+mn-lt"/>
                <a:ea typeface="Didot"/>
                <a:cs typeface="Didot"/>
                <a:sym typeface="Didot"/>
              </a:rPr>
              <a:t>The Message Box</a:t>
            </a:r>
          </a:p>
        </p:txBody>
      </p:sp>
    </p:spTree>
    <p:extLst>
      <p:ext uri="{BB962C8B-B14F-4D97-AF65-F5344CB8AC3E}">
        <p14:creationId xmlns:p14="http://schemas.microsoft.com/office/powerpoint/2010/main" val="2024865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 name="wallpaper_tower-bridge-07.png" descr="wallpaper_tower-bridge-07.png"/>
          <p:cNvPicPr>
            <a:picLocks noChangeAspect="1"/>
          </p:cNvPicPr>
          <p:nvPr/>
        </p:nvPicPr>
        <p:blipFill>
          <a:blip r:embed="rId3">
            <a:extLst/>
          </a:blip>
          <a:stretch>
            <a:fillRect/>
          </a:stretch>
        </p:blipFill>
        <p:spPr>
          <a:xfrm>
            <a:off x="4843998" y="-950273"/>
            <a:ext cx="11615706" cy="8897136"/>
          </a:xfrm>
          <a:prstGeom prst="rect">
            <a:avLst/>
          </a:prstGeom>
          <a:ln w="12700">
            <a:miter lim="400000"/>
          </a:ln>
        </p:spPr>
      </p:pic>
      <p:pic>
        <p:nvPicPr>
          <p:cNvPr id="377" name="horizontalPhoto.png" descr="horizontalPhoto.png"/>
          <p:cNvPicPr>
            <a:picLocks noChangeAspect="1"/>
          </p:cNvPicPr>
          <p:nvPr/>
        </p:nvPicPr>
        <p:blipFill>
          <a:blip r:embed="rId4">
            <a:extLst/>
          </a:blip>
          <a:stretch>
            <a:fillRect/>
          </a:stretch>
        </p:blipFill>
        <p:spPr>
          <a:xfrm>
            <a:off x="-1" y="-1625799"/>
            <a:ext cx="17340263" cy="13005197"/>
          </a:xfrm>
          <a:prstGeom prst="rect">
            <a:avLst/>
          </a:prstGeom>
          <a:ln w="12700">
            <a:miter lim="400000"/>
          </a:ln>
        </p:spPr>
      </p:pic>
      <p:sp>
        <p:nvSpPr>
          <p:cNvPr id="379" name="Text"/>
          <p:cNvSpPr/>
          <p:nvPr/>
        </p:nvSpPr>
        <p:spPr>
          <a:xfrm>
            <a:off x="8111315" y="4504256"/>
            <a:ext cx="645845" cy="506255"/>
          </a:xfrm>
          <a:prstGeom prst="rect">
            <a:avLst/>
          </a:prstGeom>
          <a:ln w="12700">
            <a:miter lim="400000"/>
          </a:ln>
          <a:extLst>
            <a:ext uri="{C572A759-6A51-4108-AA02-DFA0A04FC94B}">
              <ma14:wrappingTextBoxFlag xmlns:ma14="http://schemas.microsoft.com/office/mac/drawingml/2011/main" xmlns="" val="1"/>
            </a:ext>
          </a:extLst>
        </p:spPr>
        <p:txBody>
          <a:bodyPr wrap="none" lIns="67736" tIns="67736" rIns="67736" bIns="67736">
            <a:spAutoFit/>
          </a:bodyPr>
          <a:lstStyle/>
          <a:p>
            <a:r>
              <a:rPr sz="2401"/>
              <a:t>Text</a:t>
            </a:r>
          </a:p>
        </p:txBody>
      </p:sp>
      <p:sp>
        <p:nvSpPr>
          <p:cNvPr id="2" name="TextBox 1">
            <a:extLst>
              <a:ext uri="{FF2B5EF4-FFF2-40B4-BE49-F238E27FC236}">
                <a16:creationId xmlns:a16="http://schemas.microsoft.com/office/drawing/2014/main" id="{DE705D2E-13C8-49F0-9A84-07A3BE387772}"/>
              </a:ext>
            </a:extLst>
          </p:cNvPr>
          <p:cNvSpPr txBox="1"/>
          <p:nvPr/>
        </p:nvSpPr>
        <p:spPr>
          <a:xfrm>
            <a:off x="930422" y="1992573"/>
            <a:ext cx="3723467" cy="6001643"/>
          </a:xfrm>
          <a:prstGeom prst="rect">
            <a:avLst/>
          </a:prstGeom>
          <a:noFill/>
        </p:spPr>
        <p:txBody>
          <a:bodyPr wrap="square" rtlCol="0">
            <a:spAutoFit/>
          </a:bodyPr>
          <a:lstStyle/>
          <a:p>
            <a:r>
              <a:rPr lang="en-US" sz="4800" dirty="0"/>
              <a:t>A =</a:t>
            </a:r>
          </a:p>
          <a:p>
            <a:r>
              <a:rPr lang="en-US" sz="4800" dirty="0"/>
              <a:t>Answer</a:t>
            </a:r>
          </a:p>
          <a:p>
            <a:endParaRPr lang="en-US" sz="4800" dirty="0"/>
          </a:p>
          <a:p>
            <a:r>
              <a:rPr lang="en-US" sz="4800" dirty="0"/>
              <a:t>B=</a:t>
            </a:r>
          </a:p>
          <a:p>
            <a:r>
              <a:rPr lang="en-US" sz="4800" dirty="0"/>
              <a:t>Bridge</a:t>
            </a:r>
          </a:p>
          <a:p>
            <a:endParaRPr lang="en-US" sz="4800" dirty="0"/>
          </a:p>
          <a:p>
            <a:r>
              <a:rPr lang="en-US" sz="4800" dirty="0"/>
              <a:t>C=</a:t>
            </a:r>
          </a:p>
          <a:p>
            <a:r>
              <a:rPr lang="en-US" sz="4800" dirty="0"/>
              <a:t>Communicate</a:t>
            </a:r>
          </a:p>
        </p:txBody>
      </p:sp>
      <p:sp>
        <p:nvSpPr>
          <p:cNvPr id="5" name="TextBox 4">
            <a:extLst>
              <a:ext uri="{FF2B5EF4-FFF2-40B4-BE49-F238E27FC236}">
                <a16:creationId xmlns:a16="http://schemas.microsoft.com/office/drawing/2014/main" id="{573CB6A3-268A-47F5-A7CB-719C98A80F13}"/>
              </a:ext>
            </a:extLst>
          </p:cNvPr>
          <p:cNvSpPr txBox="1"/>
          <p:nvPr/>
        </p:nvSpPr>
        <p:spPr>
          <a:xfrm>
            <a:off x="5181600" y="7946864"/>
            <a:ext cx="11278104" cy="1862048"/>
          </a:xfrm>
          <a:prstGeom prst="rect">
            <a:avLst/>
          </a:prstGeom>
          <a:noFill/>
        </p:spPr>
        <p:txBody>
          <a:bodyPr wrap="square" rtlCol="0">
            <a:spAutoFit/>
          </a:bodyPr>
          <a:lstStyle/>
          <a:p>
            <a:r>
              <a:rPr lang="en-US" sz="11500" dirty="0"/>
              <a:t>Bridging</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petition, Repetition  (and Repetition)"/>
          <p:cNvSpPr>
            <a:spLocks noGrp="1"/>
          </p:cNvSpPr>
          <p:nvPr>
            <p:ph type="title" idx="4294967295"/>
          </p:nvPr>
        </p:nvSpPr>
        <p:spPr>
          <a:xfrm>
            <a:off x="129" y="3639939"/>
            <a:ext cx="5116513" cy="3721100"/>
          </a:xfrm>
          <a:prstGeom prst="rect">
            <a:avLst/>
          </a:prstGeom>
        </p:spPr>
        <p:txBody>
          <a:bodyPr>
            <a:noAutofit/>
          </a:bodyPr>
          <a:lstStyle/>
          <a:p>
            <a:pPr algn="ctr">
              <a:defRPr>
                <a:solidFill>
                  <a:srgbClr val="000000"/>
                </a:solidFill>
              </a:defRPr>
            </a:pPr>
            <a:r>
              <a:rPr dirty="0"/>
              <a:t>Repetition,</a:t>
            </a:r>
            <a:br>
              <a:rPr lang="en-US" dirty="0"/>
            </a:br>
            <a:br>
              <a:rPr lang="en-US" dirty="0"/>
            </a:br>
            <a:r>
              <a:rPr dirty="0"/>
              <a:t>Repetition</a:t>
            </a:r>
            <a:br>
              <a:rPr lang="en-US" dirty="0"/>
            </a:br>
            <a:r>
              <a:rPr dirty="0"/>
              <a:t> </a:t>
            </a:r>
          </a:p>
          <a:p>
            <a:pPr algn="ctr">
              <a:defRPr>
                <a:solidFill>
                  <a:srgbClr val="000000"/>
                </a:solidFill>
              </a:defRPr>
            </a:pPr>
            <a:r>
              <a:rPr dirty="0"/>
              <a:t>(and Repetition)</a:t>
            </a:r>
          </a:p>
        </p:txBody>
      </p:sp>
      <p:pic>
        <p:nvPicPr>
          <p:cNvPr id="408" name="image24.jpg" descr="image24.jpg"/>
          <p:cNvPicPr>
            <a:picLocks noChangeAspect="1"/>
          </p:cNvPicPr>
          <p:nvPr/>
        </p:nvPicPr>
        <p:blipFill>
          <a:blip r:embed="rId3">
            <a:extLst/>
          </a:blip>
          <a:stretch>
            <a:fillRect/>
          </a:stretch>
        </p:blipFill>
        <p:spPr>
          <a:xfrm>
            <a:off x="5116642" y="407526"/>
            <a:ext cx="11859101" cy="8453378"/>
          </a:xfrm>
          <a:prstGeom prst="rect">
            <a:avLst/>
          </a:prstGeom>
          <a:ln w="12700">
            <a:miter lim="400000"/>
          </a:ln>
        </p:spPr>
      </p:pic>
    </p:spTree>
    <p:extLst>
      <p:ext uri="{BB962C8B-B14F-4D97-AF65-F5344CB8AC3E}">
        <p14:creationId xmlns:p14="http://schemas.microsoft.com/office/powerpoint/2010/main" val="240276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F5FE-5F8F-4AF5-9810-B37D6397ADAD}"/>
              </a:ext>
            </a:extLst>
          </p:cNvPr>
          <p:cNvSpPr>
            <a:spLocks noGrp="1"/>
          </p:cNvSpPr>
          <p:nvPr>
            <p:ph type="title" idx="4294967295"/>
          </p:nvPr>
        </p:nvSpPr>
        <p:spPr>
          <a:xfrm>
            <a:off x="-2" y="0"/>
            <a:ext cx="17340265" cy="1038726"/>
          </a:xfrm>
          <a:solidFill>
            <a:schemeClr val="accent2">
              <a:lumMod val="75000"/>
            </a:schemeClr>
          </a:solidFill>
        </p:spPr>
        <p:txBody>
          <a:bodyPr/>
          <a:lstStyle/>
          <a:p>
            <a:r>
              <a:rPr lang="en-US" b="1" dirty="0">
                <a:solidFill>
                  <a:schemeClr val="bg1"/>
                </a:solidFill>
              </a:rPr>
              <a:t>  Remember the Research</a:t>
            </a:r>
          </a:p>
        </p:txBody>
      </p:sp>
      <p:sp>
        <p:nvSpPr>
          <p:cNvPr id="4" name="Content Placeholder 2">
            <a:extLst>
              <a:ext uri="{FF2B5EF4-FFF2-40B4-BE49-F238E27FC236}">
                <a16:creationId xmlns:a16="http://schemas.microsoft.com/office/drawing/2014/main" id="{B477FE85-951A-43B6-8A54-390312A61E00}"/>
              </a:ext>
            </a:extLst>
          </p:cNvPr>
          <p:cNvSpPr>
            <a:spLocks noGrp="1"/>
          </p:cNvSpPr>
          <p:nvPr>
            <p:ph idx="4294967295"/>
          </p:nvPr>
        </p:nvSpPr>
        <p:spPr>
          <a:xfrm>
            <a:off x="392089" y="1360154"/>
            <a:ext cx="16556081" cy="7629525"/>
          </a:xfrm>
          <a:solidFill>
            <a:schemeClr val="bg1"/>
          </a:solidFill>
        </p:spPr>
        <p:txBody>
          <a:bodyPr>
            <a:noAutofit/>
          </a:bodyPr>
          <a:lstStyle/>
          <a:p>
            <a:pPr marL="914446" indent="-914446">
              <a:buFont typeface="Wingdings" panose="05000000000000000000" pitchFamily="2" charset="2"/>
              <a:buChar char="Ø"/>
            </a:pPr>
            <a:r>
              <a:rPr lang="en-US" sz="3734" dirty="0"/>
              <a:t>Washington residents have markedly positive views of the state’s community and technical colleges (CTCs) and recognize the benefits they bring to the students and communities they serve, as well as to our economy</a:t>
            </a:r>
          </a:p>
          <a:p>
            <a:pPr marL="914446" indent="-914446">
              <a:buFont typeface="Wingdings" panose="05000000000000000000" pitchFamily="2" charset="2"/>
              <a:buChar char="Ø"/>
            </a:pPr>
            <a:r>
              <a:rPr lang="en-US" sz="3734" dirty="0"/>
              <a:t>Most have some connection or familiarity with CTCs, either because they themselves attended classes at a CTC or a family member attended classes </a:t>
            </a:r>
          </a:p>
          <a:p>
            <a:pPr marL="914446" indent="-914446">
              <a:buFont typeface="Wingdings" panose="05000000000000000000" pitchFamily="2" charset="2"/>
              <a:buChar char="Ø"/>
            </a:pPr>
            <a:r>
              <a:rPr lang="en-US" sz="3734" dirty="0"/>
              <a:t>Washingtonians are in broad agreement that it is important for the state legislature to increase funding for CTCs</a:t>
            </a:r>
          </a:p>
          <a:p>
            <a:pPr marL="914446" indent="-914446">
              <a:buFont typeface="Wingdings" panose="05000000000000000000" pitchFamily="2" charset="2"/>
              <a:buChar char="Ø"/>
            </a:pPr>
            <a:r>
              <a:rPr lang="en-US" sz="3734" dirty="0"/>
              <a:t>CTCs are seen as filling a vital role in higher education, providing a critical path to the post-secondary education that is seen as necessary in today’s economy </a:t>
            </a:r>
          </a:p>
          <a:p>
            <a:pPr marL="914446" indent="-914446">
              <a:buFont typeface="Wingdings" panose="05000000000000000000" pitchFamily="2" charset="2"/>
              <a:buChar char="Ø"/>
            </a:pPr>
            <a:r>
              <a:rPr lang="en-US" sz="3734" dirty="0"/>
              <a:t>Student-centered communications that emphasize the difference CTCs make in students’ lives and the variety of paths they afford students resonate strongly, solidify positive attitudes about CTCs, and create a more intensely positive overall view of CTCs</a:t>
            </a:r>
          </a:p>
          <a:p>
            <a:pPr marL="0" indent="0">
              <a:buNone/>
            </a:pPr>
            <a:endParaRPr lang="en-US" sz="3734" dirty="0">
              <a:highlight>
                <a:srgbClr val="FFFF00"/>
              </a:highlight>
            </a:endParaRPr>
          </a:p>
        </p:txBody>
      </p:sp>
      <p:sp>
        <p:nvSpPr>
          <p:cNvPr id="10" name="Arrow: Right 9">
            <a:extLst>
              <a:ext uri="{FF2B5EF4-FFF2-40B4-BE49-F238E27FC236}">
                <a16:creationId xmlns:a16="http://schemas.microsoft.com/office/drawing/2014/main" id="{92691DC9-FA05-46F1-906A-6453862B244A}"/>
              </a:ext>
            </a:extLst>
          </p:cNvPr>
          <p:cNvSpPr/>
          <p:nvPr/>
        </p:nvSpPr>
        <p:spPr>
          <a:xfrm>
            <a:off x="-433436" y="6721644"/>
            <a:ext cx="1651050" cy="1155004"/>
          </a:xfrm>
          <a:prstGeom prst="rightArrow">
            <a:avLst>
              <a:gd name="adj1" fmla="val 2884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4" name="Straight Connector 13">
            <a:extLst>
              <a:ext uri="{FF2B5EF4-FFF2-40B4-BE49-F238E27FC236}">
                <a16:creationId xmlns:a16="http://schemas.microsoft.com/office/drawing/2014/main" id="{2FE8FE71-22CA-443E-A642-6AC2500FCB73}"/>
              </a:ext>
            </a:extLst>
          </p:cNvPr>
          <p:cNvCxnSpPr>
            <a:cxnSpLocks/>
          </p:cNvCxnSpPr>
          <p:nvPr/>
        </p:nvCxnSpPr>
        <p:spPr>
          <a:xfrm>
            <a:off x="1339290" y="7511602"/>
            <a:ext cx="6690043"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15661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E5A10-968B-4DB6-B2D3-F819A46B4322}"/>
              </a:ext>
            </a:extLst>
          </p:cNvPr>
          <p:cNvSpPr txBox="1"/>
          <p:nvPr/>
        </p:nvSpPr>
        <p:spPr>
          <a:xfrm>
            <a:off x="370193" y="2713169"/>
            <a:ext cx="16599876" cy="5693866"/>
          </a:xfrm>
          <a:prstGeom prst="rect">
            <a:avLst/>
          </a:prstGeom>
          <a:noFill/>
        </p:spPr>
        <p:txBody>
          <a:bodyPr wrap="square" rtlCol="0">
            <a:spAutoFit/>
          </a:bodyPr>
          <a:lstStyle/>
          <a:p>
            <a:pPr algn="ctr"/>
            <a:r>
              <a:rPr lang="en-US" sz="4800" b="1" u="sng" dirty="0"/>
              <a:t>Table Discussion</a:t>
            </a:r>
          </a:p>
          <a:p>
            <a:endParaRPr lang="en-US" sz="3600" dirty="0"/>
          </a:p>
          <a:p>
            <a:pPr marL="571500" indent="-571500">
              <a:buFont typeface="Arial" panose="020B0604020202020204" pitchFamily="34" charset="0"/>
              <a:buChar char="•"/>
            </a:pPr>
            <a:r>
              <a:rPr lang="en-US" sz="4000" dirty="0"/>
              <a:t>What are some previous issues or topics that that you’ve had trouble talking about?</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Using the message pillars and tactics, how would you talk about them now?</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Are there issues that don’t feel connected to the main message or the pillars?</a:t>
            </a:r>
          </a:p>
        </p:txBody>
      </p:sp>
      <p:pic>
        <p:nvPicPr>
          <p:cNvPr id="5" name="Picture 4">
            <a:extLst>
              <a:ext uri="{FF2B5EF4-FFF2-40B4-BE49-F238E27FC236}">
                <a16:creationId xmlns:a16="http://schemas.microsoft.com/office/drawing/2014/main" id="{9E12D332-0964-458F-BAA1-83E3AEE4A3CB}"/>
              </a:ext>
            </a:extLst>
          </p:cNvPr>
          <p:cNvPicPr>
            <a:picLocks noChangeAspect="1"/>
          </p:cNvPicPr>
          <p:nvPr/>
        </p:nvPicPr>
        <p:blipFill rotWithShape="1">
          <a:blip r:embed="rId3">
            <a:extLst>
              <a:ext uri="{28A0092B-C50C-407E-A947-70E740481C1C}">
                <a14:useLocalDpi xmlns:a14="http://schemas.microsoft.com/office/drawing/2010/main" val="0"/>
              </a:ext>
            </a:extLst>
          </a:blip>
          <a:srcRect t="4015" b="52549"/>
          <a:stretch/>
        </p:blipFill>
        <p:spPr>
          <a:xfrm>
            <a:off x="0" y="0"/>
            <a:ext cx="17340263" cy="2365513"/>
          </a:xfrm>
          <a:prstGeom prst="rect">
            <a:avLst/>
          </a:prstGeom>
        </p:spPr>
      </p:pic>
    </p:spTree>
    <p:extLst>
      <p:ext uri="{BB962C8B-B14F-4D97-AF65-F5344CB8AC3E}">
        <p14:creationId xmlns:p14="http://schemas.microsoft.com/office/powerpoint/2010/main" val="21250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122BBF47-D9E7-4AF8-A0B3-48698F0B94A2}"/>
              </a:ext>
            </a:extLst>
          </p:cNvPr>
          <p:cNvPicPr>
            <a:picLocks noChangeAspect="1"/>
          </p:cNvPicPr>
          <p:nvPr/>
        </p:nvPicPr>
        <p:blipFill rotWithShape="1">
          <a:blip r:embed="rId3"/>
          <a:srcRect l="8187" r="17273" b="-2"/>
          <a:stretch/>
        </p:blipFill>
        <p:spPr>
          <a:xfrm>
            <a:off x="-182314" y="-39576"/>
            <a:ext cx="11078315" cy="9846454"/>
          </a:xfrm>
          <a:prstGeom prst="rect">
            <a:avLst/>
          </a:prstGeom>
        </p:spPr>
      </p:pic>
      <p:sp>
        <p:nvSpPr>
          <p:cNvPr id="4" name="Rectangle 3">
            <a:extLst>
              <a:ext uri="{FF2B5EF4-FFF2-40B4-BE49-F238E27FC236}">
                <a16:creationId xmlns:a16="http://schemas.microsoft.com/office/drawing/2014/main" id="{9F3EFBFC-DEDF-4C88-8B67-62AF0FFAF1A6}"/>
              </a:ext>
            </a:extLst>
          </p:cNvPr>
          <p:cNvSpPr/>
          <p:nvPr/>
        </p:nvSpPr>
        <p:spPr>
          <a:xfrm>
            <a:off x="10895999" y="-39576"/>
            <a:ext cx="6444263" cy="9846454"/>
          </a:xfrm>
          <a:prstGeom prst="rect">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2" name="Title 1">
            <a:extLst>
              <a:ext uri="{FF2B5EF4-FFF2-40B4-BE49-F238E27FC236}">
                <a16:creationId xmlns:a16="http://schemas.microsoft.com/office/drawing/2014/main" id="{73CB44A2-148D-4459-86EE-2A693551B59E}"/>
              </a:ext>
            </a:extLst>
          </p:cNvPr>
          <p:cNvSpPr>
            <a:spLocks noGrp="1"/>
          </p:cNvSpPr>
          <p:nvPr>
            <p:ph type="title"/>
          </p:nvPr>
        </p:nvSpPr>
        <p:spPr>
          <a:xfrm>
            <a:off x="11430839" y="2320123"/>
            <a:ext cx="5204420" cy="4161663"/>
          </a:xfrm>
        </p:spPr>
        <p:txBody>
          <a:bodyPr vert="horz" lIns="130052" tIns="65026" rIns="130052" bIns="65026" rtlCol="0" anchor="b">
            <a:noAutofit/>
          </a:bodyPr>
          <a:lstStyle/>
          <a:p>
            <a:r>
              <a:rPr lang="en-US" sz="6258" b="1" dirty="0">
                <a:solidFill>
                  <a:srgbClr val="FFFFFF"/>
                </a:solidFill>
              </a:rPr>
              <a:t>Long-Term Advocacy Plan:</a:t>
            </a:r>
            <a:br>
              <a:rPr lang="en-US" sz="6258" b="1" dirty="0">
                <a:solidFill>
                  <a:srgbClr val="FFFFFF"/>
                </a:solidFill>
              </a:rPr>
            </a:br>
            <a:br>
              <a:rPr lang="en-US" sz="6258" b="1" dirty="0">
                <a:solidFill>
                  <a:srgbClr val="FFFFFF"/>
                </a:solidFill>
              </a:rPr>
            </a:br>
            <a:r>
              <a:rPr lang="en-US" sz="6258" b="1" dirty="0">
                <a:solidFill>
                  <a:srgbClr val="FFFFFF"/>
                </a:solidFill>
              </a:rPr>
              <a:t>Strategies and Tactics</a:t>
            </a:r>
          </a:p>
        </p:txBody>
      </p:sp>
    </p:spTree>
    <p:extLst>
      <p:ext uri="{BB962C8B-B14F-4D97-AF65-F5344CB8AC3E}">
        <p14:creationId xmlns:p14="http://schemas.microsoft.com/office/powerpoint/2010/main" val="123012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120665-16FD-4034-9602-98701BA51C2F}"/>
              </a:ext>
            </a:extLst>
          </p:cNvPr>
          <p:cNvSpPr txBox="1"/>
          <p:nvPr/>
        </p:nvSpPr>
        <p:spPr>
          <a:xfrm>
            <a:off x="559055" y="1314896"/>
            <a:ext cx="16347750" cy="6569449"/>
          </a:xfrm>
          <a:prstGeom prst="rect">
            <a:avLst/>
          </a:prstGeom>
          <a:noFill/>
        </p:spPr>
        <p:txBody>
          <a:bodyPr wrap="square" rtlCol="0">
            <a:noAutofit/>
          </a:bodyPr>
          <a:lstStyle/>
          <a:p>
            <a:pPr marL="731579" indent="-731579">
              <a:buFont typeface="Arial" panose="020B0604020202020204" pitchFamily="34" charset="0"/>
              <a:buChar char="•"/>
            </a:pPr>
            <a:r>
              <a:rPr lang="en-US" sz="4000" dirty="0"/>
              <a:t>Work with partners</a:t>
            </a:r>
          </a:p>
          <a:p>
            <a:pPr marL="1381872" lvl="1" indent="-731579">
              <a:buFont typeface="Arial" panose="020B0604020202020204" pitchFamily="34" charset="0"/>
              <a:buChar char="•"/>
            </a:pPr>
            <a:r>
              <a:rPr lang="en-US" sz="4000" dirty="0"/>
              <a:t>Employers/local business and industry</a:t>
            </a:r>
          </a:p>
          <a:p>
            <a:pPr marL="1381872" lvl="1" indent="-731579">
              <a:buFont typeface="Arial" panose="020B0604020202020204" pitchFamily="34" charset="0"/>
              <a:buChar char="•"/>
            </a:pPr>
            <a:r>
              <a:rPr lang="en-US" sz="4000" dirty="0"/>
              <a:t>Community organizations and local leaders</a:t>
            </a:r>
          </a:p>
          <a:p>
            <a:pPr marL="1381872" lvl="1" indent="-731579">
              <a:buFont typeface="Arial" panose="020B0604020202020204" pitchFamily="34" charset="0"/>
              <a:buChar char="•"/>
            </a:pPr>
            <a:r>
              <a:rPr lang="en-US" sz="4000" dirty="0"/>
              <a:t>Students</a:t>
            </a:r>
          </a:p>
          <a:p>
            <a:pPr marL="1381872" lvl="1" indent="-731579">
              <a:buFont typeface="Arial" panose="020B0604020202020204" pitchFamily="34" charset="0"/>
              <a:buChar char="•"/>
            </a:pPr>
            <a:r>
              <a:rPr lang="en-US" sz="4000" dirty="0"/>
              <a:t>Faculty</a:t>
            </a:r>
          </a:p>
          <a:p>
            <a:pPr marL="1381872" lvl="1" indent="-731579">
              <a:buFont typeface="Arial" panose="020B0604020202020204" pitchFamily="34" charset="0"/>
              <a:buChar char="•"/>
            </a:pPr>
            <a:r>
              <a:rPr lang="en-US" sz="4000" dirty="0"/>
              <a:t>Unions (internal and external)</a:t>
            </a:r>
          </a:p>
          <a:p>
            <a:pPr marL="1381872" lvl="1" indent="-731579">
              <a:buFont typeface="Arial" panose="020B0604020202020204" pitchFamily="34" charset="0"/>
              <a:buChar char="•"/>
            </a:pPr>
            <a:r>
              <a:rPr lang="en-US" sz="4000" dirty="0"/>
              <a:t>Education partners (K-12 and higher ed)</a:t>
            </a:r>
          </a:p>
          <a:p>
            <a:pPr marL="731579" indent="-731579">
              <a:buFont typeface="Arial" panose="020B0604020202020204" pitchFamily="34" charset="0"/>
              <a:buChar char="•"/>
            </a:pPr>
            <a:endParaRPr lang="en-US" sz="4000" dirty="0"/>
          </a:p>
          <a:p>
            <a:pPr marL="731579" indent="-731579">
              <a:buFont typeface="Arial" panose="020B0604020202020204" pitchFamily="34" charset="0"/>
              <a:buChar char="•"/>
            </a:pPr>
            <a:r>
              <a:rPr lang="en-US" sz="4000" dirty="0"/>
              <a:t>Focus on benefits to students of all ages and communities (not needs of institutions, not previous budget cuts)</a:t>
            </a:r>
          </a:p>
          <a:p>
            <a:pPr marL="731579" indent="-731579">
              <a:buFont typeface="Arial" panose="020B0604020202020204" pitchFamily="34" charset="0"/>
              <a:buChar char="•"/>
            </a:pPr>
            <a:endParaRPr lang="en-US" sz="4000" dirty="0"/>
          </a:p>
          <a:p>
            <a:pPr marL="731579" indent="-731579">
              <a:buFont typeface="Arial" panose="020B0604020202020204" pitchFamily="34" charset="0"/>
              <a:buChar char="•"/>
            </a:pPr>
            <a:r>
              <a:rPr lang="en-US" sz="4000" dirty="0"/>
              <a:t>Use stories– students, job training, community partnerships</a:t>
            </a:r>
          </a:p>
        </p:txBody>
      </p:sp>
      <p:sp>
        <p:nvSpPr>
          <p:cNvPr id="5" name="TextBox 4">
            <a:extLst>
              <a:ext uri="{FF2B5EF4-FFF2-40B4-BE49-F238E27FC236}">
                <a16:creationId xmlns:a16="http://schemas.microsoft.com/office/drawing/2014/main" id="{02098AA1-B586-40B8-A060-CD05B30B4F86}"/>
              </a:ext>
            </a:extLst>
          </p:cNvPr>
          <p:cNvSpPr txBox="1"/>
          <p:nvPr/>
        </p:nvSpPr>
        <p:spPr>
          <a:xfrm rot="10800000" flipV="1">
            <a:off x="1" y="19350"/>
            <a:ext cx="17465858" cy="1055354"/>
          </a:xfrm>
          <a:prstGeom prst="rect">
            <a:avLst/>
          </a:prstGeom>
          <a:solidFill>
            <a:schemeClr val="accent2">
              <a:lumMod val="50000"/>
            </a:schemeClr>
          </a:solidFill>
        </p:spPr>
        <p:txBody>
          <a:bodyPr wrap="square" rtlCol="0">
            <a:spAutoFit/>
          </a:bodyPr>
          <a:lstStyle/>
          <a:p>
            <a:pPr marL="241603"/>
            <a:r>
              <a:rPr lang="en-US" sz="6258" b="1" dirty="0">
                <a:solidFill>
                  <a:schemeClr val="bg1"/>
                </a:solidFill>
              </a:rPr>
              <a:t>Using the Message: Legislative Advocacy</a:t>
            </a:r>
          </a:p>
        </p:txBody>
      </p:sp>
    </p:spTree>
    <p:extLst>
      <p:ext uri="{BB962C8B-B14F-4D97-AF65-F5344CB8AC3E}">
        <p14:creationId xmlns:p14="http://schemas.microsoft.com/office/powerpoint/2010/main" val="1474823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5A773C-F574-428C-9165-55AD09970C95}"/>
              </a:ext>
            </a:extLst>
          </p:cNvPr>
          <p:cNvSpPr txBox="1"/>
          <p:nvPr/>
        </p:nvSpPr>
        <p:spPr>
          <a:xfrm>
            <a:off x="559104" y="1094202"/>
            <a:ext cx="16781160" cy="7998997"/>
          </a:xfrm>
          <a:prstGeom prst="rect">
            <a:avLst/>
          </a:prstGeom>
          <a:noFill/>
        </p:spPr>
        <p:txBody>
          <a:bodyPr wrap="square" numCol="1" rtlCol="0">
            <a:noAutofit/>
          </a:bodyPr>
          <a:lstStyle/>
          <a:p>
            <a:pPr defTabSz="632229" fontAlgn="base"/>
            <a:r>
              <a:rPr lang="en-US" sz="3600" b="1" dirty="0"/>
              <a:t>Advocates</a:t>
            </a:r>
          </a:p>
          <a:p>
            <a:pPr marL="812866" indent="-812866" defTabSz="632229" fontAlgn="base">
              <a:buFont typeface="Arial" panose="020B0604020202020204" pitchFamily="34" charset="0"/>
              <a:buChar char="•"/>
            </a:pPr>
            <a:r>
              <a:rPr lang="en-US" sz="3600" dirty="0"/>
              <a:t>Advocacy training </a:t>
            </a:r>
          </a:p>
          <a:p>
            <a:pPr marL="812866" indent="-812866" defTabSz="632229" fontAlgn="base">
              <a:buFont typeface="Arial" panose="020B0604020202020204" pitchFamily="34" charset="0"/>
              <a:buChar char="•"/>
            </a:pPr>
            <a:r>
              <a:rPr lang="en-US" sz="3600" dirty="0"/>
              <a:t>Pre-session meetings with other organizations</a:t>
            </a:r>
          </a:p>
          <a:p>
            <a:pPr marL="812866" indent="-812866" defTabSz="632229" fontAlgn="base">
              <a:buFont typeface="Arial" panose="020B0604020202020204" pitchFamily="34" charset="0"/>
              <a:buChar char="•"/>
            </a:pPr>
            <a:r>
              <a:rPr lang="en-US" sz="3600" dirty="0"/>
              <a:t>Meeting with legislators/advocacy days </a:t>
            </a:r>
          </a:p>
          <a:p>
            <a:pPr defTabSz="632229" fontAlgn="base"/>
            <a:r>
              <a:rPr lang="en-US" sz="3600" b="1" dirty="0"/>
              <a:t>Infrastructure</a:t>
            </a:r>
          </a:p>
          <a:p>
            <a:pPr marL="812866" indent="-812866" defTabSz="632229" fontAlgn="base">
              <a:buFont typeface="Arial" panose="020B0604020202020204" pitchFamily="34" charset="0"/>
              <a:buChar char="•"/>
            </a:pPr>
            <a:r>
              <a:rPr lang="en-US" sz="3600" dirty="0"/>
              <a:t>Setting goals</a:t>
            </a:r>
          </a:p>
          <a:p>
            <a:pPr marL="812866" indent="-812866" defTabSz="632229" fontAlgn="base">
              <a:buFont typeface="Arial" panose="020B0604020202020204" pitchFamily="34" charset="0"/>
              <a:buChar char="•"/>
            </a:pPr>
            <a:r>
              <a:rPr lang="en-US" sz="3600" dirty="0"/>
              <a:t>Identify opportunities to capture and share best advocacy practices at the campus level</a:t>
            </a:r>
          </a:p>
          <a:p>
            <a:pPr defTabSz="632229" fontAlgn="base"/>
            <a:r>
              <a:rPr lang="en-US" sz="3600" b="1" dirty="0"/>
              <a:t>Messaging/Communications</a:t>
            </a:r>
          </a:p>
          <a:p>
            <a:pPr marL="812866" indent="-812866" defTabSz="632229" fontAlgn="base">
              <a:buFont typeface="Arial" panose="020B0604020202020204" pitchFamily="34" charset="0"/>
              <a:buChar char="•"/>
            </a:pPr>
            <a:r>
              <a:rPr lang="en-US" sz="3600" dirty="0"/>
              <a:t>Develop advocacy materials and communication channels</a:t>
            </a:r>
          </a:p>
          <a:p>
            <a:pPr marL="812866" indent="-812866" defTabSz="632229" fontAlgn="base">
              <a:buFont typeface="Arial" panose="020B0604020202020204" pitchFamily="34" charset="0"/>
              <a:buChar char="•"/>
            </a:pPr>
            <a:r>
              <a:rPr lang="en-US" sz="3600" dirty="0"/>
              <a:t>Outreach to other internal audiences</a:t>
            </a:r>
          </a:p>
          <a:p>
            <a:pPr marL="812866" indent="-812866" defTabSz="632229" fontAlgn="base">
              <a:buFont typeface="Arial" panose="020B0604020202020204" pitchFamily="34" charset="0"/>
              <a:buChar char="•"/>
            </a:pPr>
            <a:r>
              <a:rPr lang="en-US" sz="3600" dirty="0"/>
              <a:t>Alignment with other efforts (College Promise Coalition, Career Connect Washington)</a:t>
            </a:r>
          </a:p>
          <a:p>
            <a:pPr marL="812866" indent="-812866" defTabSz="632229" fontAlgn="base">
              <a:buFont typeface="Arial" panose="020B0604020202020204" pitchFamily="34" charset="0"/>
              <a:buChar char="•"/>
            </a:pPr>
            <a:r>
              <a:rPr lang="en-US" sz="3600" dirty="0"/>
              <a:t>Media plan implementation (editorial board visits, </a:t>
            </a:r>
            <a:r>
              <a:rPr lang="en-US" sz="3600"/>
              <a:t>opinion editorials)</a:t>
            </a:r>
            <a:endParaRPr lang="en-US" sz="3600" dirty="0"/>
          </a:p>
        </p:txBody>
      </p:sp>
      <p:sp>
        <p:nvSpPr>
          <p:cNvPr id="4" name="TextBox 3">
            <a:extLst>
              <a:ext uri="{FF2B5EF4-FFF2-40B4-BE49-F238E27FC236}">
                <a16:creationId xmlns:a16="http://schemas.microsoft.com/office/drawing/2014/main" id="{634EF47E-4D48-4CA8-A2F8-C776398185C4}"/>
              </a:ext>
            </a:extLst>
          </p:cNvPr>
          <p:cNvSpPr txBox="1"/>
          <p:nvPr/>
        </p:nvSpPr>
        <p:spPr>
          <a:xfrm rot="10800000" flipV="1">
            <a:off x="1" y="19350"/>
            <a:ext cx="17465858" cy="1055354"/>
          </a:xfrm>
          <a:prstGeom prst="rect">
            <a:avLst/>
          </a:prstGeom>
          <a:solidFill>
            <a:schemeClr val="accent2">
              <a:lumMod val="50000"/>
            </a:schemeClr>
          </a:solidFill>
        </p:spPr>
        <p:txBody>
          <a:bodyPr wrap="square" rtlCol="0">
            <a:spAutoFit/>
          </a:bodyPr>
          <a:lstStyle/>
          <a:p>
            <a:pPr marL="241603"/>
            <a:r>
              <a:rPr lang="en-US" sz="6258" b="1" dirty="0">
                <a:solidFill>
                  <a:schemeClr val="bg1"/>
                </a:solidFill>
              </a:rPr>
              <a:t>What’s Happening: Fall 2018 and January 2019</a:t>
            </a:r>
          </a:p>
        </p:txBody>
      </p:sp>
    </p:spTree>
    <p:extLst>
      <p:ext uri="{BB962C8B-B14F-4D97-AF65-F5344CB8AC3E}">
        <p14:creationId xmlns:p14="http://schemas.microsoft.com/office/powerpoint/2010/main" val="105500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3C0799-D868-4585-984B-185FE0083EAE}"/>
              </a:ext>
            </a:extLst>
          </p:cNvPr>
          <p:cNvSpPr>
            <a:spLocks noGrp="1"/>
          </p:cNvSpPr>
          <p:nvPr>
            <p:ph type="body" sz="half" idx="2"/>
          </p:nvPr>
        </p:nvSpPr>
        <p:spPr>
          <a:xfrm>
            <a:off x="307592" y="1040385"/>
            <a:ext cx="5078990" cy="8128934"/>
          </a:xfrm>
        </p:spPr>
        <p:txBody>
          <a:bodyPr>
            <a:normAutofit/>
          </a:bodyPr>
          <a:lstStyle/>
          <a:p>
            <a:r>
              <a:rPr lang="en-US" sz="5689" b="1" dirty="0"/>
              <a:t>Overall project goal:</a:t>
            </a:r>
          </a:p>
          <a:p>
            <a:r>
              <a:rPr lang="en-US" sz="4551" dirty="0"/>
              <a:t>To develop an advocacy strategy and plan, including compelling messages that are </a:t>
            </a:r>
            <a:r>
              <a:rPr lang="en-US" sz="4551" dirty="0" err="1"/>
              <a:t>bedrocked</a:t>
            </a:r>
            <a:r>
              <a:rPr lang="en-US" sz="4551" dirty="0"/>
              <a:t> on research of state leaders and public opinion.</a:t>
            </a:r>
          </a:p>
        </p:txBody>
      </p:sp>
      <p:graphicFrame>
        <p:nvGraphicFramePr>
          <p:cNvPr id="8" name="Content Placeholder 4">
            <a:extLst>
              <a:ext uri="{FF2B5EF4-FFF2-40B4-BE49-F238E27FC236}">
                <a16:creationId xmlns:a16="http://schemas.microsoft.com/office/drawing/2014/main" id="{A9FC3884-FF49-4255-A86D-E937A540D6ED}"/>
              </a:ext>
            </a:extLst>
          </p:cNvPr>
          <p:cNvGraphicFramePr>
            <a:graphicFrameLocks noGrp="1"/>
          </p:cNvGraphicFramePr>
          <p:nvPr>
            <p:ph idx="1"/>
            <p:extLst/>
          </p:nvPr>
        </p:nvGraphicFramePr>
        <p:xfrm>
          <a:off x="6422104" y="845310"/>
          <a:ext cx="10267654" cy="795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941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29378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122BBF47-D9E7-4AF8-A0B3-48698F0B94A2}"/>
              </a:ext>
            </a:extLst>
          </p:cNvPr>
          <p:cNvPicPr>
            <a:picLocks noChangeAspect="1"/>
          </p:cNvPicPr>
          <p:nvPr/>
        </p:nvPicPr>
        <p:blipFill rotWithShape="1">
          <a:blip r:embed="rId3"/>
          <a:srcRect l="8955" r="18043" b="-1"/>
          <a:stretch/>
        </p:blipFill>
        <p:spPr>
          <a:xfrm>
            <a:off x="22" y="-133"/>
            <a:ext cx="10747904" cy="9753883"/>
          </a:xfrm>
          <a:prstGeom prst="rect">
            <a:avLst/>
          </a:prstGeom>
        </p:spPr>
      </p:pic>
      <p:sp>
        <p:nvSpPr>
          <p:cNvPr id="2" name="Title 1">
            <a:extLst>
              <a:ext uri="{FF2B5EF4-FFF2-40B4-BE49-F238E27FC236}">
                <a16:creationId xmlns:a16="http://schemas.microsoft.com/office/drawing/2014/main" id="{73CB44A2-148D-4459-86EE-2A693551B59E}"/>
              </a:ext>
            </a:extLst>
          </p:cNvPr>
          <p:cNvSpPr>
            <a:spLocks noGrp="1"/>
          </p:cNvSpPr>
          <p:nvPr>
            <p:ph type="title"/>
          </p:nvPr>
        </p:nvSpPr>
        <p:spPr>
          <a:xfrm>
            <a:off x="11515921" y="910216"/>
            <a:ext cx="5204420" cy="5720133"/>
          </a:xfrm>
        </p:spPr>
        <p:txBody>
          <a:bodyPr vert="horz" lIns="130052" tIns="65026" rIns="130052" bIns="65026" rtlCol="0" anchor="b">
            <a:normAutofit/>
          </a:bodyPr>
          <a:lstStyle/>
          <a:p>
            <a:r>
              <a:rPr lang="en-US" sz="6258" dirty="0">
                <a:solidFill>
                  <a:srgbClr val="FFFFFF"/>
                </a:solidFill>
              </a:rPr>
              <a:t>Research:</a:t>
            </a:r>
            <a:br>
              <a:rPr lang="en-US" sz="6258" dirty="0">
                <a:solidFill>
                  <a:srgbClr val="FFFFFF"/>
                </a:solidFill>
              </a:rPr>
            </a:br>
            <a:r>
              <a:rPr lang="en-US" sz="6258" dirty="0">
                <a:solidFill>
                  <a:srgbClr val="FFFFFF"/>
                </a:solidFill>
              </a:rPr>
              <a:t>Stakeholder Insights and Public Opinion</a:t>
            </a:r>
          </a:p>
        </p:txBody>
      </p:sp>
      <p:sp>
        <p:nvSpPr>
          <p:cNvPr id="9" name="Rectangle 8">
            <a:extLst>
              <a:ext uri="{FF2B5EF4-FFF2-40B4-BE49-F238E27FC236}">
                <a16:creationId xmlns:a16="http://schemas.microsoft.com/office/drawing/2014/main" id="{36DBDABA-C527-40EF-A1B2-E105A227A541}"/>
              </a:ext>
            </a:extLst>
          </p:cNvPr>
          <p:cNvSpPr/>
          <p:nvPr/>
        </p:nvSpPr>
        <p:spPr>
          <a:xfrm>
            <a:off x="10747926" y="0"/>
            <a:ext cx="6592337" cy="9753600"/>
          </a:xfrm>
          <a:prstGeom prst="rect">
            <a:avLst/>
          </a:prstGeom>
          <a:solidFill>
            <a:srgbClr val="0070C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p>
        </p:txBody>
      </p:sp>
      <p:sp>
        <p:nvSpPr>
          <p:cNvPr id="11" name="Title 1">
            <a:extLst>
              <a:ext uri="{FF2B5EF4-FFF2-40B4-BE49-F238E27FC236}">
                <a16:creationId xmlns:a16="http://schemas.microsoft.com/office/drawing/2014/main" id="{0604E903-FAF9-4DB5-BBAC-4F62408118C8}"/>
              </a:ext>
            </a:extLst>
          </p:cNvPr>
          <p:cNvSpPr txBox="1">
            <a:spLocks/>
          </p:cNvSpPr>
          <p:nvPr/>
        </p:nvSpPr>
        <p:spPr>
          <a:xfrm>
            <a:off x="11282765" y="2359699"/>
            <a:ext cx="5324005" cy="4161663"/>
          </a:xfrm>
          <a:prstGeom prst="rect">
            <a:avLst/>
          </a:prstGeom>
        </p:spPr>
        <p:txBody>
          <a:bodyPr vert="horz" lIns="130052" tIns="65026" rIns="130052" bIns="65026" rtlCol="0" anchor="b">
            <a:noAutofit/>
          </a:bodyPr>
          <a:lstStyle>
            <a:lvl1pPr algn="l" defTabSz="1300460" rtl="0" eaLnBrk="1" latinLnBrk="0" hangingPunct="1">
              <a:lnSpc>
                <a:spcPct val="85000"/>
              </a:lnSpc>
              <a:spcBef>
                <a:spcPct val="0"/>
              </a:spcBef>
              <a:buNone/>
              <a:defRPr sz="6827" kern="1200" spc="-71" baseline="0">
                <a:solidFill>
                  <a:schemeClr val="tx1">
                    <a:lumMod val="75000"/>
                    <a:lumOff val="25000"/>
                  </a:schemeClr>
                </a:solidFill>
                <a:latin typeface="+mj-lt"/>
                <a:ea typeface="+mj-ea"/>
                <a:cs typeface="+mj-cs"/>
              </a:defRPr>
            </a:lvl1pPr>
          </a:lstStyle>
          <a:p>
            <a:r>
              <a:rPr lang="en-US" sz="6258" b="1" dirty="0">
                <a:solidFill>
                  <a:srgbClr val="FFFFFF"/>
                </a:solidFill>
              </a:rPr>
              <a:t>Messaging: Focus on Research</a:t>
            </a:r>
          </a:p>
        </p:txBody>
      </p:sp>
    </p:spTree>
    <p:extLst>
      <p:ext uri="{BB962C8B-B14F-4D97-AF65-F5344CB8AC3E}">
        <p14:creationId xmlns:p14="http://schemas.microsoft.com/office/powerpoint/2010/main" val="71234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BFDA8-E1D6-47A3-819B-8459E14CAD50}"/>
              </a:ext>
            </a:extLst>
          </p:cNvPr>
          <p:cNvSpPr>
            <a:spLocks noGrp="1"/>
          </p:cNvSpPr>
          <p:nvPr>
            <p:ph sz="half" idx="1"/>
          </p:nvPr>
        </p:nvSpPr>
        <p:spPr>
          <a:xfrm>
            <a:off x="1560840" y="3066716"/>
            <a:ext cx="7022592" cy="5722111"/>
          </a:xfrm>
        </p:spPr>
        <p:txBody>
          <a:bodyPr>
            <a:normAutofit/>
          </a:bodyPr>
          <a:lstStyle/>
          <a:p>
            <a:r>
              <a:rPr lang="en-US" sz="3413" b="1" dirty="0"/>
              <a:t>Stakeholder Interviews</a:t>
            </a:r>
          </a:p>
          <a:p>
            <a:pPr marL="318342" indent="-318342">
              <a:buFont typeface="Wingdings" panose="05000000000000000000" pitchFamily="2" charset="2"/>
              <a:buChar char="§"/>
            </a:pPr>
            <a:r>
              <a:rPr lang="en-US" sz="3413" dirty="0"/>
              <a:t>4 business leaders</a:t>
            </a:r>
          </a:p>
          <a:p>
            <a:pPr marL="318342" indent="-318342">
              <a:buFont typeface="Wingdings" panose="05000000000000000000" pitchFamily="2" charset="2"/>
              <a:buChar char="§"/>
            </a:pPr>
            <a:r>
              <a:rPr lang="en-US" sz="3413" dirty="0"/>
              <a:t>4 community organization leaders</a:t>
            </a:r>
          </a:p>
          <a:p>
            <a:pPr marL="318342" indent="-318342">
              <a:buFont typeface="Wingdings" panose="05000000000000000000" pitchFamily="2" charset="2"/>
              <a:buChar char="§"/>
            </a:pPr>
            <a:r>
              <a:rPr lang="en-US" sz="3413" dirty="0"/>
              <a:t>5 education groups (including K-12)</a:t>
            </a:r>
          </a:p>
          <a:p>
            <a:pPr marL="318342" indent="-318342">
              <a:buFont typeface="Wingdings" panose="05000000000000000000" pitchFamily="2" charset="2"/>
              <a:buChar char="§"/>
            </a:pPr>
            <a:r>
              <a:rPr lang="en-US" sz="3413" dirty="0"/>
              <a:t>3 labor leaders</a:t>
            </a:r>
          </a:p>
          <a:p>
            <a:pPr marL="318342" indent="-318342">
              <a:buFont typeface="Wingdings" panose="05000000000000000000" pitchFamily="2" charset="2"/>
              <a:buChar char="§"/>
            </a:pPr>
            <a:r>
              <a:rPr lang="en-US" sz="3413"/>
              <a:t>8 </a:t>
            </a:r>
            <a:r>
              <a:rPr lang="en-US" sz="3413" dirty="0"/>
              <a:t>legislators</a:t>
            </a:r>
          </a:p>
          <a:p>
            <a:pPr marL="318342" indent="-318342">
              <a:buFont typeface="Wingdings" panose="05000000000000000000" pitchFamily="2" charset="2"/>
              <a:buChar char="§"/>
            </a:pPr>
            <a:r>
              <a:rPr lang="en-US" sz="3413" dirty="0"/>
              <a:t>3 committee staff or government</a:t>
            </a:r>
          </a:p>
          <a:p>
            <a:endParaRPr lang="en-US" dirty="0"/>
          </a:p>
        </p:txBody>
      </p:sp>
      <p:sp>
        <p:nvSpPr>
          <p:cNvPr id="4" name="Content Placeholder 3">
            <a:extLst>
              <a:ext uri="{FF2B5EF4-FFF2-40B4-BE49-F238E27FC236}">
                <a16:creationId xmlns:a16="http://schemas.microsoft.com/office/drawing/2014/main" id="{99482BAC-C8B8-4B25-A1BC-A252B16F1A83}"/>
              </a:ext>
            </a:extLst>
          </p:cNvPr>
          <p:cNvSpPr>
            <a:spLocks noGrp="1"/>
          </p:cNvSpPr>
          <p:nvPr>
            <p:ph sz="half" idx="2"/>
          </p:nvPr>
        </p:nvSpPr>
        <p:spPr>
          <a:xfrm>
            <a:off x="8843527" y="3066714"/>
            <a:ext cx="7253244" cy="5722112"/>
          </a:xfrm>
        </p:spPr>
        <p:txBody>
          <a:bodyPr>
            <a:normAutofit/>
          </a:bodyPr>
          <a:lstStyle/>
          <a:p>
            <a:r>
              <a:rPr lang="en-US" sz="3413" b="1" dirty="0"/>
              <a:t>Online Surveys</a:t>
            </a:r>
            <a:endParaRPr lang="en-US" sz="3413" dirty="0"/>
          </a:p>
          <a:p>
            <a:pPr marL="329630" indent="-329630">
              <a:buFont typeface="Wingdings" panose="05000000000000000000" pitchFamily="2" charset="2"/>
              <a:buChar char="§"/>
            </a:pPr>
            <a:r>
              <a:rPr lang="en-US" sz="3413" dirty="0"/>
              <a:t>The CTC-leaders survey was answered by 182 people;</a:t>
            </a:r>
          </a:p>
          <a:p>
            <a:pPr marL="329630" indent="-329630">
              <a:buFont typeface="Wingdings" panose="05000000000000000000" pitchFamily="2" charset="2"/>
              <a:buChar char="§"/>
            </a:pPr>
            <a:r>
              <a:rPr lang="en-US" sz="3413" dirty="0"/>
              <a:t>The community (or non-CTC) leader survey was answered by 123 people.</a:t>
            </a:r>
          </a:p>
          <a:p>
            <a:endParaRPr lang="en-US" b="1" dirty="0"/>
          </a:p>
          <a:p>
            <a:endParaRPr lang="en-US" b="1" dirty="0"/>
          </a:p>
          <a:p>
            <a:r>
              <a:rPr lang="en-US" i="1" dirty="0"/>
              <a:t>Caveat: the online survey respondents varied significantly by location, depending on how widely the survey was shared by the campuses.</a:t>
            </a:r>
          </a:p>
        </p:txBody>
      </p:sp>
      <p:sp>
        <p:nvSpPr>
          <p:cNvPr id="5" name="Title 1">
            <a:extLst>
              <a:ext uri="{FF2B5EF4-FFF2-40B4-BE49-F238E27FC236}">
                <a16:creationId xmlns:a16="http://schemas.microsoft.com/office/drawing/2014/main" id="{F87977FE-6B2D-4038-AD68-ACB6EC55C996}"/>
              </a:ext>
            </a:extLst>
          </p:cNvPr>
          <p:cNvSpPr txBox="1">
            <a:spLocks/>
          </p:cNvSpPr>
          <p:nvPr/>
        </p:nvSpPr>
        <p:spPr>
          <a:xfrm>
            <a:off x="265" y="0"/>
            <a:ext cx="17339733" cy="1300480"/>
          </a:xfrm>
          <a:prstGeom prst="rect">
            <a:avLst/>
          </a:prstGeom>
          <a:solidFill>
            <a:schemeClr val="accent2">
              <a:lumMod val="50000"/>
            </a:schemeClr>
          </a:solidFill>
        </p:spPr>
        <p:txBody>
          <a:bodyPr vert="horz" lIns="130048" tIns="65024" rIns="130048" bIns="65024"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6827" b="1" dirty="0">
                <a:solidFill>
                  <a:schemeClr val="bg1"/>
                </a:solidFill>
                <a:latin typeface="+mn-lt"/>
              </a:rPr>
              <a:t>Stakeholders: Interviews and Surveys</a:t>
            </a:r>
          </a:p>
        </p:txBody>
      </p:sp>
    </p:spTree>
    <p:extLst>
      <p:ext uri="{BB962C8B-B14F-4D97-AF65-F5344CB8AC3E}">
        <p14:creationId xmlns:p14="http://schemas.microsoft.com/office/powerpoint/2010/main" val="268611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7977FE-6B2D-4038-AD68-ACB6EC55C996}"/>
              </a:ext>
            </a:extLst>
          </p:cNvPr>
          <p:cNvSpPr txBox="1">
            <a:spLocks/>
          </p:cNvSpPr>
          <p:nvPr/>
        </p:nvSpPr>
        <p:spPr>
          <a:xfrm>
            <a:off x="265" y="0"/>
            <a:ext cx="17339733" cy="1300480"/>
          </a:xfrm>
          <a:prstGeom prst="rect">
            <a:avLst/>
          </a:prstGeom>
          <a:solidFill>
            <a:schemeClr val="accent2">
              <a:lumMod val="50000"/>
            </a:schemeClr>
          </a:solidFill>
        </p:spPr>
        <p:txBody>
          <a:bodyPr vert="horz" lIns="130048" tIns="65024" rIns="130048" bIns="65024"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6827" b="1" dirty="0">
                <a:solidFill>
                  <a:schemeClr val="bg1"/>
                </a:solidFill>
                <a:latin typeface="+mn-lt"/>
              </a:rPr>
              <a:t>Public Opinion Survey</a:t>
            </a:r>
          </a:p>
        </p:txBody>
      </p:sp>
      <p:sp>
        <p:nvSpPr>
          <p:cNvPr id="9" name="Content Placeholder 2">
            <a:extLst>
              <a:ext uri="{FF2B5EF4-FFF2-40B4-BE49-F238E27FC236}">
                <a16:creationId xmlns:a16="http://schemas.microsoft.com/office/drawing/2014/main" id="{F3BA3A6D-E0F5-49E8-914F-092B4341D5EC}"/>
              </a:ext>
            </a:extLst>
          </p:cNvPr>
          <p:cNvSpPr txBox="1">
            <a:spLocks/>
          </p:cNvSpPr>
          <p:nvPr/>
        </p:nvSpPr>
        <p:spPr>
          <a:xfrm>
            <a:off x="1365565" y="3936289"/>
            <a:ext cx="14609132" cy="4025030"/>
          </a:xfrm>
          <a:prstGeom prst="rect">
            <a:avLst/>
          </a:prstGeom>
        </p:spPr>
        <p:txBody>
          <a:bodyPr vert="horz" lIns="0" tIns="65024" rIns="0" bIns="65024"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3413" dirty="0"/>
              <a:t>     Live telephone survey of Washington Residents</a:t>
            </a:r>
          </a:p>
          <a:p>
            <a:pPr>
              <a:buFont typeface="Arial" panose="020B0604020202020204" pitchFamily="34" charset="0"/>
              <a:buChar char="•"/>
            </a:pPr>
            <a:r>
              <a:rPr lang="en-US" sz="3413" dirty="0"/>
              <a:t>     Survey conducted June 14-24, 2018</a:t>
            </a:r>
          </a:p>
          <a:p>
            <a:pPr>
              <a:buFont typeface="Arial" panose="020B0604020202020204" pitchFamily="34" charset="0"/>
              <a:buChar char="•"/>
            </a:pPr>
            <a:r>
              <a:rPr lang="en-US" sz="3413" dirty="0"/>
              <a:t>     701 interviews; overall margin of error ±3.9 percentage points</a:t>
            </a:r>
          </a:p>
          <a:p>
            <a:pPr>
              <a:buFont typeface="Arial" panose="020B0604020202020204" pitchFamily="34" charset="0"/>
              <a:buChar char="•"/>
            </a:pPr>
            <a:r>
              <a:rPr lang="en-US" sz="3413" dirty="0"/>
              <a:t>     Interviews were conducted by trained, professional interviewers; landlines and mobile phones included</a:t>
            </a:r>
          </a:p>
          <a:p>
            <a:pPr>
              <a:buFont typeface="Arial" panose="020B0604020202020204" pitchFamily="34" charset="0"/>
              <a:buChar char="•"/>
            </a:pPr>
            <a:r>
              <a:rPr lang="en-US" sz="3413" dirty="0"/>
              <a:t>     Survey respondent data was weighted to be demographically and geographically representative</a:t>
            </a:r>
          </a:p>
        </p:txBody>
      </p:sp>
      <p:sp>
        <p:nvSpPr>
          <p:cNvPr id="10" name="Title 1">
            <a:extLst>
              <a:ext uri="{FF2B5EF4-FFF2-40B4-BE49-F238E27FC236}">
                <a16:creationId xmlns:a16="http://schemas.microsoft.com/office/drawing/2014/main" id="{89AA59A8-AE00-450B-8405-282F3CAE00C4}"/>
              </a:ext>
            </a:extLst>
          </p:cNvPr>
          <p:cNvSpPr>
            <a:spLocks noGrp="1"/>
          </p:cNvSpPr>
          <p:nvPr>
            <p:ph type="title"/>
          </p:nvPr>
        </p:nvSpPr>
        <p:spPr>
          <a:xfrm>
            <a:off x="524224" y="2959485"/>
            <a:ext cx="15254630" cy="845312"/>
          </a:xfrm>
        </p:spPr>
        <p:txBody>
          <a:bodyPr>
            <a:normAutofit fontScale="90000"/>
          </a:bodyPr>
          <a:lstStyle/>
          <a:p>
            <a:r>
              <a:rPr lang="en-US" dirty="0"/>
              <a:t>Methodology</a:t>
            </a:r>
          </a:p>
        </p:txBody>
      </p:sp>
    </p:spTree>
    <p:extLst>
      <p:ext uri="{BB962C8B-B14F-4D97-AF65-F5344CB8AC3E}">
        <p14:creationId xmlns:p14="http://schemas.microsoft.com/office/powerpoint/2010/main" val="416003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02" y="396228"/>
            <a:ext cx="15255096" cy="845338"/>
          </a:xfrm>
        </p:spPr>
        <p:txBody>
          <a:bodyPr/>
          <a:lstStyle/>
          <a:p>
            <a:r>
              <a:rPr lang="en-US" dirty="0"/>
              <a:t>CTC Favorable Rating</a:t>
            </a:r>
          </a:p>
        </p:txBody>
      </p:sp>
      <p:sp>
        <p:nvSpPr>
          <p:cNvPr id="12" name="Text Placeholder 11"/>
          <p:cNvSpPr>
            <a:spLocks noGrp="1"/>
          </p:cNvSpPr>
          <p:nvPr>
            <p:ph type="body" sz="quarter" idx="15"/>
          </p:nvPr>
        </p:nvSpPr>
        <p:spPr>
          <a:xfrm>
            <a:off x="260103" y="9010283"/>
            <a:ext cx="9723823" cy="617733"/>
          </a:xfrm>
        </p:spPr>
        <p:txBody>
          <a:bodyPr/>
          <a:lstStyle/>
          <a:p>
            <a:r>
              <a:rPr lang="en-US" dirty="0"/>
              <a:t>Q7. Do you have a strongly favorable, somewhat favorable, somewhat unfavorable, or strongly unfavorable opinion of public community and technical colleges in Washington state?</a:t>
            </a:r>
          </a:p>
        </p:txBody>
      </p:sp>
      <p:sp>
        <p:nvSpPr>
          <p:cNvPr id="4" name="Text Placeholder 3"/>
          <p:cNvSpPr>
            <a:spLocks noGrp="1"/>
          </p:cNvSpPr>
          <p:nvPr>
            <p:ph type="body" sz="quarter" idx="13"/>
          </p:nvPr>
        </p:nvSpPr>
        <p:spPr>
          <a:xfrm>
            <a:off x="260104" y="1339388"/>
            <a:ext cx="16815720" cy="866726"/>
          </a:xfrm>
        </p:spPr>
        <p:txBody>
          <a:bodyPr/>
          <a:lstStyle/>
          <a:p>
            <a:r>
              <a:rPr lang="en-US" dirty="0"/>
              <a:t>Washingtonians have overwhelmingly favorable views of public community and technical colleges in Washington state. Two-thirds or more in every significant subgroup have a favorable opinion of CTCs.</a:t>
            </a:r>
          </a:p>
        </p:txBody>
      </p:sp>
      <p:graphicFrame>
        <p:nvGraphicFramePr>
          <p:cNvPr id="7" name="Chart 6">
            <a:extLst>
              <a:ext uri="{FF2B5EF4-FFF2-40B4-BE49-F238E27FC236}">
                <a16:creationId xmlns:a16="http://schemas.microsoft.com/office/drawing/2014/main" id="{98E3F952-D950-4AD1-8613-C1926A036820}"/>
              </a:ext>
            </a:extLst>
          </p:cNvPr>
          <p:cNvGraphicFramePr/>
          <p:nvPr>
            <p:extLst/>
          </p:nvPr>
        </p:nvGraphicFramePr>
        <p:xfrm>
          <a:off x="260101" y="2520445"/>
          <a:ext cx="10159539" cy="64509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DE3A6540-94D4-4BB5-ABB9-9766C37C7C67}"/>
              </a:ext>
            </a:extLst>
          </p:cNvPr>
          <p:cNvGraphicFramePr>
            <a:graphicFrameLocks noGrp="1"/>
          </p:cNvGraphicFramePr>
          <p:nvPr>
            <p:extLst/>
          </p:nvPr>
        </p:nvGraphicFramePr>
        <p:xfrm>
          <a:off x="10975289" y="2303934"/>
          <a:ext cx="6100538" cy="6655749"/>
        </p:xfrm>
        <a:graphic>
          <a:graphicData uri="http://schemas.openxmlformats.org/drawingml/2006/table">
            <a:tbl>
              <a:tblPr firstRow="1" bandRow="1">
                <a:tableStyleId>{5C22544A-7EE6-4342-B048-85BDC9FD1C3A}</a:tableStyleId>
              </a:tblPr>
              <a:tblGrid>
                <a:gridCol w="3683903">
                  <a:extLst>
                    <a:ext uri="{9D8B030D-6E8A-4147-A177-3AD203B41FA5}">
                      <a16:colId xmlns:a16="http://schemas.microsoft.com/office/drawing/2014/main" val="20000"/>
                    </a:ext>
                  </a:extLst>
                </a:gridCol>
                <a:gridCol w="805545">
                  <a:extLst>
                    <a:ext uri="{9D8B030D-6E8A-4147-A177-3AD203B41FA5}">
                      <a16:colId xmlns:a16="http://schemas.microsoft.com/office/drawing/2014/main" val="20002"/>
                    </a:ext>
                  </a:extLst>
                </a:gridCol>
                <a:gridCol w="805545">
                  <a:extLst>
                    <a:ext uri="{9D8B030D-6E8A-4147-A177-3AD203B41FA5}">
                      <a16:colId xmlns:a16="http://schemas.microsoft.com/office/drawing/2014/main" val="20003"/>
                    </a:ext>
                  </a:extLst>
                </a:gridCol>
                <a:gridCol w="805545">
                  <a:extLst>
                    <a:ext uri="{9D8B030D-6E8A-4147-A177-3AD203B41FA5}">
                      <a16:colId xmlns:a16="http://schemas.microsoft.com/office/drawing/2014/main" val="20004"/>
                    </a:ext>
                  </a:extLst>
                </a:gridCol>
              </a:tblGrid>
              <a:tr h="714122">
                <a:tc>
                  <a:txBody>
                    <a:bodyPr/>
                    <a:lstStyle/>
                    <a:p>
                      <a:endParaRPr lang="en-US" sz="1700" dirty="0">
                        <a:effectLst/>
                        <a:latin typeface="+mn-lt"/>
                      </a:endParaRPr>
                    </a:p>
                  </a:txBody>
                  <a:tcPr marL="130052" marR="130052" marT="65026" marB="65026">
                    <a:solidFill>
                      <a:schemeClr val="tx2"/>
                    </a:solidFill>
                  </a:tcPr>
                </a:tc>
                <a:tc>
                  <a:txBody>
                    <a:bodyPr/>
                    <a:lstStyle/>
                    <a:p>
                      <a:pPr algn="ctr"/>
                      <a:r>
                        <a:rPr lang="en-US" sz="1700" dirty="0">
                          <a:latin typeface="+mn-lt"/>
                        </a:rPr>
                        <a:t>Fav.</a:t>
                      </a:r>
                    </a:p>
                  </a:txBody>
                  <a:tcPr marL="65026" marR="65026" marT="65026" marB="65026" anchor="ctr">
                    <a:solidFill>
                      <a:schemeClr val="tx2"/>
                    </a:solidFill>
                  </a:tcPr>
                </a:tc>
                <a:tc>
                  <a:txBody>
                    <a:bodyPr/>
                    <a:lstStyle/>
                    <a:p>
                      <a:pPr algn="ctr"/>
                      <a:r>
                        <a:rPr lang="en-US" sz="1700" dirty="0">
                          <a:latin typeface="+mn-lt"/>
                        </a:rPr>
                        <a:t>Unfav.</a:t>
                      </a:r>
                    </a:p>
                  </a:txBody>
                  <a:tcPr marL="65026" marR="65026" marT="65026" marB="65026" anchor="ctr">
                    <a:lnR w="12700" cap="flat" cmpd="sng" algn="ctr">
                      <a:solidFill>
                        <a:schemeClr val="tx1"/>
                      </a:solidFill>
                      <a:prstDash val="solid"/>
                      <a:round/>
                      <a:headEnd type="none" w="med" len="med"/>
                      <a:tailEnd type="none" w="med" len="med"/>
                    </a:lnR>
                    <a:solidFill>
                      <a:schemeClr val="tx2"/>
                    </a:solidFill>
                  </a:tcPr>
                </a:tc>
                <a:tc>
                  <a:txBody>
                    <a:bodyPr/>
                    <a:lstStyle/>
                    <a:p>
                      <a:pPr algn="ctr"/>
                      <a:r>
                        <a:rPr lang="en-US" sz="1700" dirty="0">
                          <a:latin typeface="+mn-lt"/>
                        </a:rPr>
                        <a:t>Net</a:t>
                      </a:r>
                    </a:p>
                    <a:p>
                      <a:pPr algn="ctr"/>
                      <a:r>
                        <a:rPr lang="en-US" sz="1700" dirty="0">
                          <a:latin typeface="+mn-lt"/>
                        </a:rPr>
                        <a:t>Fav.</a:t>
                      </a:r>
                    </a:p>
                  </a:txBody>
                  <a:tcPr marL="65026" marR="65026" marT="65026" marB="65026" anchor="ctr">
                    <a:lnL w="12700" cap="flat" cmpd="sng" algn="ctr">
                      <a:solidFill>
                        <a:schemeClr val="tx1"/>
                      </a:solidFill>
                      <a:prstDash val="solid"/>
                      <a:round/>
                      <a:headEnd type="none" w="med" len="med"/>
                      <a:tailEnd type="none" w="med" len="med"/>
                    </a:lnL>
                    <a:solidFill>
                      <a:schemeClr val="tx2"/>
                    </a:solidFill>
                  </a:tcPr>
                </a:tc>
                <a:extLst>
                  <a:ext uri="{0D108BD9-81ED-4DB2-BD59-A6C34878D82A}">
                    <a16:rowId xmlns:a16="http://schemas.microsoft.com/office/drawing/2014/main" val="10000"/>
                  </a:ext>
                </a:extLst>
              </a:tr>
              <a:tr h="317632">
                <a:tc>
                  <a:txBody>
                    <a:bodyPr/>
                    <a:lstStyle/>
                    <a:p>
                      <a:pPr algn="l" rtl="0" fontAlgn="ctr"/>
                      <a:r>
                        <a:rPr lang="en-US" sz="1700" b="0" i="0" u="none" strike="noStrike" dirty="0">
                          <a:solidFill>
                            <a:srgbClr val="000000"/>
                          </a:solidFill>
                          <a:effectLst/>
                          <a:latin typeface="+mn-lt"/>
                        </a:rPr>
                        <a:t>Overall</a:t>
                      </a:r>
                    </a:p>
                  </a:txBody>
                  <a:tcPr marL="130052" marR="13547" marT="13547" marB="0" anchor="ctr">
                    <a:solidFill>
                      <a:schemeClr val="tx2">
                        <a:lumMod val="20000"/>
                        <a:lumOff val="8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80%</a:t>
                      </a:r>
                    </a:p>
                  </a:txBody>
                  <a:tcPr marL="6775" marR="6775" marT="6775" marB="0" anchor="ctr">
                    <a:solidFill>
                      <a:schemeClr val="tx2">
                        <a:lumMod val="20000"/>
                        <a:lumOff val="8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a:t>
                      </a:r>
                    </a:p>
                  </a:txBody>
                  <a:tcPr marL="6775" marR="6775" marT="6775"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+72</a:t>
                      </a:r>
                    </a:p>
                  </a:txBody>
                  <a:tcPr marL="6775" marR="6775" marT="6775"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4209499095"/>
                  </a:ext>
                </a:extLst>
              </a:tr>
              <a:tr h="317632">
                <a:tc>
                  <a:txBody>
                    <a:bodyPr/>
                    <a:lstStyle/>
                    <a:p>
                      <a:pPr algn="l" rtl="0" fontAlgn="ctr"/>
                      <a:r>
                        <a:rPr lang="en-US" sz="1700" b="0" i="0" u="none" strike="noStrike" dirty="0">
                          <a:solidFill>
                            <a:srgbClr val="000000"/>
                          </a:solidFill>
                          <a:effectLst/>
                          <a:latin typeface="+mn-lt"/>
                        </a:rPr>
                        <a:t>M 18-49 (30%)</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77%</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12%</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+65</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0001"/>
                  </a:ext>
                </a:extLst>
              </a:tr>
              <a:tr h="317632">
                <a:tc>
                  <a:txBody>
                    <a:bodyPr/>
                    <a:lstStyle/>
                    <a:p>
                      <a:pPr algn="l" rtl="0" fontAlgn="ctr"/>
                      <a:r>
                        <a:rPr lang="en-US" sz="1700" b="0" i="0" u="none" strike="noStrike" dirty="0">
                          <a:solidFill>
                            <a:srgbClr val="000000"/>
                          </a:solidFill>
                          <a:effectLst/>
                          <a:latin typeface="+mn-lt"/>
                        </a:rPr>
                        <a:t>M 50+ (20%)</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84%</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5%</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+79</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0002"/>
                  </a:ext>
                </a:extLst>
              </a:tr>
              <a:tr h="317632">
                <a:tc>
                  <a:txBody>
                    <a:bodyPr/>
                    <a:lstStyle/>
                    <a:p>
                      <a:pPr algn="l" rtl="0" fontAlgn="ctr"/>
                      <a:r>
                        <a:rPr lang="en-US" sz="1700" b="0" i="0" u="none" strike="noStrike" dirty="0">
                          <a:solidFill>
                            <a:srgbClr val="000000"/>
                          </a:solidFill>
                          <a:effectLst/>
                          <a:latin typeface="+mn-lt"/>
                        </a:rPr>
                        <a:t>F 18-49 (26%)</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84%</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5%</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+79</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0003"/>
                  </a:ext>
                </a:extLst>
              </a:tr>
              <a:tr h="317632">
                <a:tc>
                  <a:txBody>
                    <a:bodyPr/>
                    <a:lstStyle/>
                    <a:p>
                      <a:pPr algn="l" rtl="0" fontAlgn="ctr"/>
                      <a:r>
                        <a:rPr lang="en-US" sz="1700" b="0" i="0" u="none" strike="noStrike" dirty="0">
                          <a:solidFill>
                            <a:srgbClr val="000000"/>
                          </a:solidFill>
                          <a:effectLst/>
                          <a:latin typeface="+mn-lt"/>
                        </a:rPr>
                        <a:t>F 50+ (24%)</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77%</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9%</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+69</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0004"/>
                  </a:ext>
                </a:extLst>
              </a:tr>
              <a:tr h="317632">
                <a:tc>
                  <a:txBody>
                    <a:bodyPr/>
                    <a:lstStyle/>
                    <a:p>
                      <a:pPr algn="l" rtl="0" fontAlgn="ctr"/>
                      <a:r>
                        <a:rPr lang="en-US" sz="1700" b="0" i="0" u="none" strike="noStrike" dirty="0">
                          <a:solidFill>
                            <a:srgbClr val="000000"/>
                          </a:solidFill>
                          <a:effectLst/>
                          <a:latin typeface="+mn-lt"/>
                        </a:rPr>
                        <a:t>No college (20%)</a:t>
                      </a:r>
                    </a:p>
                  </a:txBody>
                  <a:tcPr marL="130052" marR="13547" marT="13547"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67%</a:t>
                      </a:r>
                    </a:p>
                  </a:txBody>
                  <a:tcPr marL="6775" marR="6775" marT="6775"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11%</a:t>
                      </a:r>
                    </a:p>
                  </a:txBody>
                  <a:tcPr marL="6775" marR="6775" marT="6775" marB="0" anchor="ctr">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+56</a:t>
                      </a:r>
                    </a:p>
                  </a:txBody>
                  <a:tcPr marL="6775" marR="6775" marT="6775"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10005"/>
                  </a:ext>
                </a:extLst>
              </a:tr>
              <a:tr h="317632">
                <a:tc>
                  <a:txBody>
                    <a:bodyPr/>
                    <a:lstStyle/>
                    <a:p>
                      <a:pPr algn="l" rtl="0" fontAlgn="ctr"/>
                      <a:r>
                        <a:rPr lang="en-US" sz="1700" b="0" i="0" u="none" strike="noStrike" dirty="0">
                          <a:solidFill>
                            <a:srgbClr val="000000"/>
                          </a:solidFill>
                          <a:effectLst/>
                          <a:latin typeface="+mn-lt"/>
                        </a:rPr>
                        <a:t>Some college/2-year degree (35%)</a:t>
                      </a:r>
                    </a:p>
                  </a:txBody>
                  <a:tcPr marL="130052" marR="13547" marT="13547"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78%</a:t>
                      </a:r>
                    </a:p>
                  </a:txBody>
                  <a:tcPr marL="6775" marR="6775" marT="6775"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10%</a:t>
                      </a:r>
                    </a:p>
                  </a:txBody>
                  <a:tcPr marL="6775" marR="6775" marT="6775" marB="0" anchor="ctr">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+68</a:t>
                      </a:r>
                    </a:p>
                  </a:txBody>
                  <a:tcPr marL="6775" marR="6775" marT="6775"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10006"/>
                  </a:ext>
                </a:extLst>
              </a:tr>
              <a:tr h="317632">
                <a:tc>
                  <a:txBody>
                    <a:bodyPr/>
                    <a:lstStyle/>
                    <a:p>
                      <a:pPr algn="l" rtl="0" fontAlgn="b"/>
                      <a:r>
                        <a:rPr lang="en-US" sz="1700" b="0" i="0" u="none" strike="noStrike" dirty="0">
                          <a:solidFill>
                            <a:srgbClr val="000000"/>
                          </a:solidFill>
                          <a:effectLst/>
                          <a:latin typeface="+mn-lt"/>
                        </a:rPr>
                        <a:t>4-year degree or more (45%)</a:t>
                      </a:r>
                    </a:p>
                  </a:txBody>
                  <a:tcPr marL="130052" marR="13547" marT="13547"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88%</a:t>
                      </a:r>
                    </a:p>
                  </a:txBody>
                  <a:tcPr marL="6775" marR="6775" marT="6775"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5%</a:t>
                      </a:r>
                    </a:p>
                  </a:txBody>
                  <a:tcPr marL="6775" marR="6775" marT="6775" marB="0" anchor="ctr">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+83</a:t>
                      </a:r>
                    </a:p>
                  </a:txBody>
                  <a:tcPr marL="6775" marR="6775" marT="6775"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10007"/>
                  </a:ext>
                </a:extLst>
              </a:tr>
              <a:tr h="317632">
                <a:tc>
                  <a:txBody>
                    <a:bodyPr/>
                    <a:lstStyle/>
                    <a:p>
                      <a:pPr algn="l" rtl="0" fontAlgn="b"/>
                      <a:r>
                        <a:rPr lang="en-US" sz="1700" b="0" i="0" u="none" strike="noStrike" dirty="0">
                          <a:solidFill>
                            <a:srgbClr val="000000"/>
                          </a:solidFill>
                          <a:effectLst/>
                          <a:latin typeface="+mn-lt"/>
                        </a:rPr>
                        <a:t>Taken a CTC class - Self (24%)</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86%</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9%</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+78</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3671095568"/>
                  </a:ext>
                </a:extLst>
              </a:tr>
              <a:tr h="317632">
                <a:tc>
                  <a:txBody>
                    <a:bodyPr/>
                    <a:lstStyle/>
                    <a:p>
                      <a:pPr algn="l" rtl="0" fontAlgn="b"/>
                      <a:r>
                        <a:rPr lang="en-US" sz="1700" b="0" i="0" u="none" strike="noStrike" dirty="0">
                          <a:solidFill>
                            <a:srgbClr val="000000"/>
                          </a:solidFill>
                          <a:effectLst/>
                          <a:latin typeface="+mn-lt"/>
                        </a:rPr>
                        <a:t>Taken a CTC class - Family (29%)</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85%</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5%</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+80</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3935896223"/>
                  </a:ext>
                </a:extLst>
              </a:tr>
              <a:tr h="317632">
                <a:tc>
                  <a:txBody>
                    <a:bodyPr/>
                    <a:lstStyle/>
                    <a:p>
                      <a:pPr algn="l" rtl="0" fontAlgn="b"/>
                      <a:r>
                        <a:rPr lang="en-US" sz="1700" b="0" i="0" u="none" strike="noStrike" dirty="0">
                          <a:solidFill>
                            <a:srgbClr val="000000"/>
                          </a:solidFill>
                          <a:effectLst/>
                          <a:latin typeface="+mn-lt"/>
                        </a:rPr>
                        <a:t>Taken a CTC class - Both (30%)</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79%</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9%</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+70</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0010"/>
                  </a:ext>
                </a:extLst>
              </a:tr>
              <a:tr h="541883">
                <a:tc>
                  <a:txBody>
                    <a:bodyPr/>
                    <a:lstStyle/>
                    <a:p>
                      <a:pPr algn="l" rtl="0" fontAlgn="b"/>
                      <a:r>
                        <a:rPr lang="en-US" sz="1700" b="0" i="0" u="none" strike="noStrike" dirty="0">
                          <a:solidFill>
                            <a:srgbClr val="000000"/>
                          </a:solidFill>
                          <a:effectLst/>
                          <a:latin typeface="+mn-lt"/>
                        </a:rPr>
                        <a:t>No one in family has taken a class (17%)</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67%</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10%</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+57</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0011"/>
                  </a:ext>
                </a:extLst>
              </a:tr>
              <a:tr h="317632">
                <a:tc>
                  <a:txBody>
                    <a:bodyPr/>
                    <a:lstStyle/>
                    <a:p>
                      <a:pPr algn="l" rtl="0" fontAlgn="ctr"/>
                      <a:r>
                        <a:rPr lang="en-US" sz="1700" b="0" i="0" u="none" strike="noStrike" dirty="0">
                          <a:solidFill>
                            <a:srgbClr val="000000"/>
                          </a:solidFill>
                          <a:effectLst/>
                          <a:latin typeface="+mn-lt"/>
                        </a:rPr>
                        <a:t>Eastern WA (21%)</a:t>
                      </a:r>
                    </a:p>
                  </a:txBody>
                  <a:tcPr marL="130052" marR="13547" marT="13547"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79%</a:t>
                      </a:r>
                    </a:p>
                  </a:txBody>
                  <a:tcPr marL="6775" marR="6775" marT="6775"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9%</a:t>
                      </a:r>
                    </a:p>
                  </a:txBody>
                  <a:tcPr marL="6775" marR="6775" marT="6775" marB="0" anchor="ctr">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+70</a:t>
                      </a:r>
                    </a:p>
                  </a:txBody>
                  <a:tcPr marL="6775" marR="6775" marT="6775"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10012"/>
                  </a:ext>
                </a:extLst>
              </a:tr>
              <a:tr h="317632">
                <a:tc>
                  <a:txBody>
                    <a:bodyPr/>
                    <a:lstStyle/>
                    <a:p>
                      <a:pPr algn="l" rtl="0" fontAlgn="ctr"/>
                      <a:r>
                        <a:rPr lang="en-US" sz="1700" b="0" i="0" u="none" strike="noStrike" dirty="0">
                          <a:solidFill>
                            <a:srgbClr val="000000"/>
                          </a:solidFill>
                          <a:effectLst/>
                          <a:latin typeface="+mn-lt"/>
                        </a:rPr>
                        <a:t>Greater Puget Sound (48%)</a:t>
                      </a:r>
                    </a:p>
                  </a:txBody>
                  <a:tcPr marL="130052" marR="13547" marT="13547"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83%</a:t>
                      </a:r>
                    </a:p>
                  </a:txBody>
                  <a:tcPr marL="6775" marR="6775" marT="6775"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a:t>
                      </a:r>
                    </a:p>
                  </a:txBody>
                  <a:tcPr marL="6775" marR="6775" marT="6775" marB="0" anchor="ctr">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+76</a:t>
                      </a:r>
                    </a:p>
                  </a:txBody>
                  <a:tcPr marL="6775" marR="6775" marT="6775"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10013"/>
                  </a:ext>
                </a:extLst>
              </a:tr>
              <a:tr h="317632">
                <a:tc>
                  <a:txBody>
                    <a:bodyPr/>
                    <a:lstStyle/>
                    <a:p>
                      <a:pPr algn="l" rtl="0" fontAlgn="ctr"/>
                      <a:r>
                        <a:rPr lang="en-US" sz="1700" b="0" i="0" u="none" strike="noStrike" dirty="0">
                          <a:solidFill>
                            <a:srgbClr val="000000"/>
                          </a:solidFill>
                          <a:effectLst/>
                          <a:latin typeface="+mn-lt"/>
                        </a:rPr>
                        <a:t>Other Western WA (31%)</a:t>
                      </a:r>
                    </a:p>
                  </a:txBody>
                  <a:tcPr marL="130052" marR="13547" marT="13547"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76%</a:t>
                      </a:r>
                    </a:p>
                  </a:txBody>
                  <a:tcPr marL="6775" marR="6775" marT="6775" marB="0" anchor="ct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a:t>
                      </a:r>
                    </a:p>
                  </a:txBody>
                  <a:tcPr marL="6775" marR="6775" marT="6775" marB="0" anchor="ctr">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+68</a:t>
                      </a:r>
                    </a:p>
                  </a:txBody>
                  <a:tcPr marL="6775" marR="6775" marT="6775" marB="0" anchor="ctr">
                    <a:lnL w="12700" cap="flat" cmpd="sng" algn="ctr">
                      <a:solidFill>
                        <a:schemeClr val="tx1"/>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10014"/>
                  </a:ext>
                </a:extLst>
              </a:tr>
              <a:tr h="317632">
                <a:tc>
                  <a:txBody>
                    <a:bodyPr/>
                    <a:lstStyle/>
                    <a:p>
                      <a:pPr algn="l" rtl="0" fontAlgn="ctr"/>
                      <a:r>
                        <a:rPr lang="en-US" sz="1700" b="0" i="0" u="none" strike="noStrike" dirty="0">
                          <a:solidFill>
                            <a:srgbClr val="000000"/>
                          </a:solidFill>
                          <a:effectLst/>
                          <a:latin typeface="+mn-lt"/>
                        </a:rPr>
                        <a:t>Urban (28%)</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84%</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6%</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+78</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0015"/>
                  </a:ext>
                </a:extLst>
              </a:tr>
              <a:tr h="317632">
                <a:tc>
                  <a:txBody>
                    <a:bodyPr/>
                    <a:lstStyle/>
                    <a:p>
                      <a:pPr algn="l" rtl="0" fontAlgn="ctr"/>
                      <a:r>
                        <a:rPr lang="en-US" sz="1700" b="0" i="0" u="none" strike="noStrike" dirty="0">
                          <a:solidFill>
                            <a:srgbClr val="000000"/>
                          </a:solidFill>
                          <a:effectLst/>
                          <a:latin typeface="+mn-lt"/>
                        </a:rPr>
                        <a:t>Suburban (43%)</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81%</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6%</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+74</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0016"/>
                  </a:ext>
                </a:extLst>
              </a:tr>
              <a:tr h="317632">
                <a:tc>
                  <a:txBody>
                    <a:bodyPr/>
                    <a:lstStyle/>
                    <a:p>
                      <a:pPr algn="l" rtl="0" fontAlgn="ctr"/>
                      <a:r>
                        <a:rPr lang="en-US" sz="1700" b="0" i="0" u="none" strike="noStrike" dirty="0">
                          <a:solidFill>
                            <a:srgbClr val="000000"/>
                          </a:solidFill>
                          <a:effectLst/>
                          <a:latin typeface="+mn-lt"/>
                        </a:rPr>
                        <a:t>Rural (28%)</a:t>
                      </a:r>
                    </a:p>
                  </a:txBody>
                  <a:tcPr marL="130052" marR="13547" marT="13547"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76%</a:t>
                      </a:r>
                    </a:p>
                  </a:txBody>
                  <a:tcPr marL="6775" marR="6775" marT="6775" marB="0" anchor="ct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12%</a:t>
                      </a:r>
                    </a:p>
                  </a:txBody>
                  <a:tcPr marL="6775" marR="6775" marT="6775"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ctr"/>
                      <a:r>
                        <a:rPr lang="en-US" sz="1700" b="0" i="0" u="none" strike="noStrike" dirty="0">
                          <a:solidFill>
                            <a:srgbClr val="000000"/>
                          </a:solidFill>
                          <a:effectLst/>
                          <a:latin typeface="Calibri" panose="020F0502020204030204" pitchFamily="34" charset="0"/>
                        </a:rPr>
                        <a:t>+64</a:t>
                      </a:r>
                    </a:p>
                  </a:txBody>
                  <a:tcPr marL="6775" marR="6775" marT="6775" marB="0" anchor="ct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90200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2731F1-C948-4CFD-A52A-CBDC913245A9}"/>
              </a:ext>
            </a:extLst>
          </p:cNvPr>
          <p:cNvSpPr>
            <a:spLocks noGrp="1"/>
          </p:cNvSpPr>
          <p:nvPr>
            <p:ph type="title"/>
          </p:nvPr>
        </p:nvSpPr>
        <p:spPr>
          <a:xfrm>
            <a:off x="260356" y="376198"/>
            <a:ext cx="15254630" cy="845312"/>
          </a:xfrm>
        </p:spPr>
        <p:txBody>
          <a:bodyPr/>
          <a:lstStyle/>
          <a:p>
            <a:r>
              <a:rPr lang="en-US" dirty="0"/>
              <a:t>Connection to CTCs</a:t>
            </a:r>
          </a:p>
        </p:txBody>
      </p:sp>
      <p:sp>
        <p:nvSpPr>
          <p:cNvPr id="5" name="Text Placeholder 4">
            <a:extLst>
              <a:ext uri="{FF2B5EF4-FFF2-40B4-BE49-F238E27FC236}">
                <a16:creationId xmlns:a16="http://schemas.microsoft.com/office/drawing/2014/main" id="{9CD66827-8EA9-485B-9C7F-CB157361CECB}"/>
              </a:ext>
            </a:extLst>
          </p:cNvPr>
          <p:cNvSpPr>
            <a:spLocks noGrp="1"/>
          </p:cNvSpPr>
          <p:nvPr>
            <p:ph type="body" sz="quarter" idx="15"/>
          </p:nvPr>
        </p:nvSpPr>
        <p:spPr>
          <a:xfrm>
            <a:off x="260358" y="9272836"/>
            <a:ext cx="12214248" cy="355034"/>
          </a:xfrm>
        </p:spPr>
        <p:txBody>
          <a:bodyPr/>
          <a:lstStyle/>
          <a:p>
            <a:r>
              <a:rPr lang="en-US" dirty="0"/>
              <a:t>Q42. Have you, or has anyone in your immediate family, ever taken classes at a Washington state community or technical college? </a:t>
            </a:r>
          </a:p>
        </p:txBody>
      </p:sp>
      <p:sp>
        <p:nvSpPr>
          <p:cNvPr id="10" name="Text Placeholder 9">
            <a:extLst>
              <a:ext uri="{FF2B5EF4-FFF2-40B4-BE49-F238E27FC236}">
                <a16:creationId xmlns:a16="http://schemas.microsoft.com/office/drawing/2014/main" id="{030E1DBB-12F0-4CA3-A46B-39B43BDFB6CC}"/>
              </a:ext>
            </a:extLst>
          </p:cNvPr>
          <p:cNvSpPr>
            <a:spLocks noGrp="1"/>
          </p:cNvSpPr>
          <p:nvPr>
            <p:ph type="body" sz="quarter" idx="13"/>
          </p:nvPr>
        </p:nvSpPr>
        <p:spPr>
          <a:xfrm>
            <a:off x="260361" y="1339495"/>
            <a:ext cx="16815206" cy="866699"/>
          </a:xfrm>
        </p:spPr>
        <p:txBody>
          <a:bodyPr/>
          <a:lstStyle/>
          <a:p>
            <a:r>
              <a:rPr lang="en-US" dirty="0"/>
              <a:t>Most say they have some connection with CTCs, either because they themselves attended classes at a CTC or a family member attended classes. </a:t>
            </a:r>
          </a:p>
        </p:txBody>
      </p:sp>
      <p:graphicFrame>
        <p:nvGraphicFramePr>
          <p:cNvPr id="12" name="Chart 11">
            <a:extLst>
              <a:ext uri="{FF2B5EF4-FFF2-40B4-BE49-F238E27FC236}">
                <a16:creationId xmlns:a16="http://schemas.microsoft.com/office/drawing/2014/main" id="{1385989B-FA99-42ED-A5BD-B0CA472A2C02}"/>
              </a:ext>
            </a:extLst>
          </p:cNvPr>
          <p:cNvGraphicFramePr/>
          <p:nvPr>
            <p:extLst/>
          </p:nvPr>
        </p:nvGraphicFramePr>
        <p:xfrm>
          <a:off x="260357" y="2442166"/>
          <a:ext cx="10314864" cy="6487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3700C1B0-3744-4C79-8546-25BE8AF66C1E}"/>
              </a:ext>
            </a:extLst>
          </p:cNvPr>
          <p:cNvGraphicFramePr>
            <a:graphicFrameLocks noGrp="1"/>
          </p:cNvGraphicFramePr>
          <p:nvPr>
            <p:extLst/>
          </p:nvPr>
        </p:nvGraphicFramePr>
        <p:xfrm>
          <a:off x="10975218" y="2426761"/>
          <a:ext cx="6100350" cy="6343536"/>
        </p:xfrm>
        <a:graphic>
          <a:graphicData uri="http://schemas.openxmlformats.org/drawingml/2006/table">
            <a:tbl>
              <a:tblPr firstRow="1" bandRow="1">
                <a:tableStyleId>{5C22544A-7EE6-4342-B048-85BDC9FD1C3A}</a:tableStyleId>
              </a:tblPr>
              <a:tblGrid>
                <a:gridCol w="4629456">
                  <a:extLst>
                    <a:ext uri="{9D8B030D-6E8A-4147-A177-3AD203B41FA5}">
                      <a16:colId xmlns:a16="http://schemas.microsoft.com/office/drawing/2014/main" val="20000"/>
                    </a:ext>
                  </a:extLst>
                </a:gridCol>
                <a:gridCol w="1470894">
                  <a:extLst>
                    <a:ext uri="{9D8B030D-6E8A-4147-A177-3AD203B41FA5}">
                      <a16:colId xmlns:a16="http://schemas.microsoft.com/office/drawing/2014/main" val="20002"/>
                    </a:ext>
                  </a:extLst>
                </a:gridCol>
              </a:tblGrid>
              <a:tr h="1076516">
                <a:tc>
                  <a:txBody>
                    <a:bodyPr/>
                    <a:lstStyle/>
                    <a:p>
                      <a:endParaRPr lang="en-US" sz="2300" dirty="0">
                        <a:effectLst/>
                        <a:latin typeface="+mn-lt"/>
                      </a:endParaRPr>
                    </a:p>
                  </a:txBody>
                  <a:tcPr marL="130048" marR="130048" marT="65024" marB="65024">
                    <a:solidFill>
                      <a:schemeClr val="tx2"/>
                    </a:solidFill>
                  </a:tcPr>
                </a:tc>
                <a:tc>
                  <a:txBody>
                    <a:bodyPr/>
                    <a:lstStyle/>
                    <a:p>
                      <a:pPr algn="ctr"/>
                      <a:r>
                        <a:rPr lang="en-US" sz="2300" dirty="0">
                          <a:latin typeface="+mn-lt"/>
                        </a:rPr>
                        <a:t>Connected</a:t>
                      </a:r>
                    </a:p>
                  </a:txBody>
                  <a:tcPr marL="65024" marR="65024" marT="65024" marB="65024" anchor="ctr">
                    <a:solidFill>
                      <a:schemeClr val="tx2"/>
                    </a:solidFill>
                  </a:tcPr>
                </a:tc>
                <a:extLst>
                  <a:ext uri="{0D108BD9-81ED-4DB2-BD59-A6C34878D82A}">
                    <a16:rowId xmlns:a16="http://schemas.microsoft.com/office/drawing/2014/main" val="10000"/>
                  </a:ext>
                </a:extLst>
              </a:tr>
              <a:tr h="478820">
                <a:tc>
                  <a:txBody>
                    <a:bodyPr/>
                    <a:lstStyle/>
                    <a:p>
                      <a:pPr algn="l" rtl="0" fontAlgn="ctr"/>
                      <a:r>
                        <a:rPr lang="en-US" sz="2300" b="0" i="0" u="none" strike="noStrike" dirty="0">
                          <a:solidFill>
                            <a:srgbClr val="000000"/>
                          </a:solidFill>
                          <a:effectLst/>
                          <a:latin typeface="+mn-lt"/>
                        </a:rPr>
                        <a:t>Overall</a:t>
                      </a:r>
                    </a:p>
                  </a:txBody>
                  <a:tcPr marL="130048" marR="13547" marT="13547" marB="0" anchor="ctr">
                    <a:solidFill>
                      <a:schemeClr val="tx2">
                        <a:lumMod val="20000"/>
                        <a:lumOff val="80000"/>
                      </a:schemeClr>
                    </a:solidFill>
                  </a:tcPr>
                </a:tc>
                <a:tc>
                  <a:txBody>
                    <a:bodyPr/>
                    <a:lstStyle/>
                    <a:p>
                      <a:pPr algn="ctr" fontAlgn="ctr"/>
                      <a:r>
                        <a:rPr lang="en-US" sz="2300" b="0" i="0" u="none" strike="noStrike" dirty="0">
                          <a:solidFill>
                            <a:srgbClr val="000000"/>
                          </a:solidFill>
                          <a:effectLst/>
                          <a:latin typeface="+mn-lt"/>
                        </a:rPr>
                        <a:t>82%</a:t>
                      </a:r>
                    </a:p>
                  </a:txBody>
                  <a:tcPr marL="6774" marR="6774" marT="6774" marB="0" anchor="ctr">
                    <a:solidFill>
                      <a:schemeClr val="tx2">
                        <a:lumMod val="20000"/>
                        <a:lumOff val="80000"/>
                      </a:schemeClr>
                    </a:solidFill>
                  </a:tcPr>
                </a:tc>
                <a:extLst>
                  <a:ext uri="{0D108BD9-81ED-4DB2-BD59-A6C34878D82A}">
                    <a16:rowId xmlns:a16="http://schemas.microsoft.com/office/drawing/2014/main" val="4209499095"/>
                  </a:ext>
                </a:extLst>
              </a:tr>
              <a:tr h="478820">
                <a:tc>
                  <a:txBody>
                    <a:bodyPr/>
                    <a:lstStyle/>
                    <a:p>
                      <a:pPr algn="l" rtl="0" fontAlgn="ctr"/>
                      <a:r>
                        <a:rPr lang="en-US" sz="2300" b="0" i="0" u="none" strike="noStrike" dirty="0">
                          <a:solidFill>
                            <a:srgbClr val="000000"/>
                          </a:solidFill>
                          <a:effectLst/>
                          <a:latin typeface="+mn-lt"/>
                        </a:rPr>
                        <a:t>M 18-49 (30%)</a:t>
                      </a:r>
                    </a:p>
                  </a:txBody>
                  <a:tcPr marL="130048" marR="13547" marT="13547" marB="0" anchor="ctr">
                    <a:solidFill>
                      <a:schemeClr val="bg1">
                        <a:lumMod val="75000"/>
                      </a:schemeClr>
                    </a:solidFill>
                  </a:tcPr>
                </a:tc>
                <a:tc>
                  <a:txBody>
                    <a:bodyPr/>
                    <a:lstStyle/>
                    <a:p>
                      <a:pPr algn="ctr" fontAlgn="ctr"/>
                      <a:r>
                        <a:rPr lang="en-US" sz="2300" b="0" i="0" u="none" strike="noStrike" dirty="0">
                          <a:solidFill>
                            <a:srgbClr val="000000"/>
                          </a:solidFill>
                          <a:effectLst/>
                          <a:latin typeface="+mn-lt"/>
                        </a:rPr>
                        <a:t>81%</a:t>
                      </a:r>
                    </a:p>
                  </a:txBody>
                  <a:tcPr marL="6774" marR="6774" marT="6774" marB="0" anchor="ctr">
                    <a:solidFill>
                      <a:schemeClr val="bg1">
                        <a:lumMod val="75000"/>
                      </a:schemeClr>
                    </a:solidFill>
                  </a:tcPr>
                </a:tc>
                <a:extLst>
                  <a:ext uri="{0D108BD9-81ED-4DB2-BD59-A6C34878D82A}">
                    <a16:rowId xmlns:a16="http://schemas.microsoft.com/office/drawing/2014/main" val="10001"/>
                  </a:ext>
                </a:extLst>
              </a:tr>
              <a:tr h="478820">
                <a:tc>
                  <a:txBody>
                    <a:bodyPr/>
                    <a:lstStyle/>
                    <a:p>
                      <a:pPr algn="l" rtl="0" fontAlgn="ctr"/>
                      <a:r>
                        <a:rPr lang="en-US" sz="2300" b="0" i="0" u="none" strike="noStrike" dirty="0">
                          <a:solidFill>
                            <a:srgbClr val="000000"/>
                          </a:solidFill>
                          <a:effectLst/>
                          <a:latin typeface="+mn-lt"/>
                        </a:rPr>
                        <a:t>M 50+ (20%)</a:t>
                      </a:r>
                    </a:p>
                  </a:txBody>
                  <a:tcPr marL="130048" marR="13547" marT="13547" marB="0" anchor="ctr">
                    <a:solidFill>
                      <a:schemeClr val="bg1">
                        <a:lumMod val="75000"/>
                      </a:schemeClr>
                    </a:solidFill>
                  </a:tcPr>
                </a:tc>
                <a:tc>
                  <a:txBody>
                    <a:bodyPr/>
                    <a:lstStyle/>
                    <a:p>
                      <a:pPr algn="ctr" fontAlgn="ctr"/>
                      <a:r>
                        <a:rPr lang="en-US" sz="2300" b="0" i="0" u="none" strike="noStrike" dirty="0">
                          <a:solidFill>
                            <a:srgbClr val="000000"/>
                          </a:solidFill>
                          <a:effectLst/>
                          <a:latin typeface="+mn-lt"/>
                        </a:rPr>
                        <a:t>76%</a:t>
                      </a:r>
                    </a:p>
                  </a:txBody>
                  <a:tcPr marL="6774" marR="6774" marT="6774" marB="0" anchor="ctr">
                    <a:solidFill>
                      <a:schemeClr val="bg1">
                        <a:lumMod val="75000"/>
                      </a:schemeClr>
                    </a:solidFill>
                  </a:tcPr>
                </a:tc>
                <a:extLst>
                  <a:ext uri="{0D108BD9-81ED-4DB2-BD59-A6C34878D82A}">
                    <a16:rowId xmlns:a16="http://schemas.microsoft.com/office/drawing/2014/main" val="10002"/>
                  </a:ext>
                </a:extLst>
              </a:tr>
              <a:tr h="478820">
                <a:tc>
                  <a:txBody>
                    <a:bodyPr/>
                    <a:lstStyle/>
                    <a:p>
                      <a:pPr algn="l" rtl="0" fontAlgn="ctr"/>
                      <a:r>
                        <a:rPr lang="en-US" sz="2300" b="0" i="0" u="none" strike="noStrike" dirty="0">
                          <a:solidFill>
                            <a:srgbClr val="000000"/>
                          </a:solidFill>
                          <a:effectLst/>
                          <a:latin typeface="+mn-lt"/>
                        </a:rPr>
                        <a:t>F 18-49 (26%)</a:t>
                      </a:r>
                    </a:p>
                  </a:txBody>
                  <a:tcPr marL="130048" marR="13547" marT="13547" marB="0" anchor="ctr">
                    <a:solidFill>
                      <a:schemeClr val="bg1">
                        <a:lumMod val="75000"/>
                      </a:schemeClr>
                    </a:solidFill>
                  </a:tcPr>
                </a:tc>
                <a:tc>
                  <a:txBody>
                    <a:bodyPr/>
                    <a:lstStyle/>
                    <a:p>
                      <a:pPr algn="ctr" fontAlgn="ctr"/>
                      <a:r>
                        <a:rPr lang="en-US" sz="2300" b="0" i="0" u="none" strike="noStrike" dirty="0">
                          <a:solidFill>
                            <a:srgbClr val="000000"/>
                          </a:solidFill>
                          <a:effectLst/>
                          <a:latin typeface="+mn-lt"/>
                        </a:rPr>
                        <a:t>87%</a:t>
                      </a:r>
                    </a:p>
                  </a:txBody>
                  <a:tcPr marL="6774" marR="6774" marT="6774" marB="0" anchor="ctr">
                    <a:solidFill>
                      <a:schemeClr val="bg1">
                        <a:lumMod val="75000"/>
                      </a:schemeClr>
                    </a:solidFill>
                  </a:tcPr>
                </a:tc>
                <a:extLst>
                  <a:ext uri="{0D108BD9-81ED-4DB2-BD59-A6C34878D82A}">
                    <a16:rowId xmlns:a16="http://schemas.microsoft.com/office/drawing/2014/main" val="10003"/>
                  </a:ext>
                </a:extLst>
              </a:tr>
              <a:tr h="478820">
                <a:tc>
                  <a:txBody>
                    <a:bodyPr/>
                    <a:lstStyle/>
                    <a:p>
                      <a:pPr algn="l" rtl="0" fontAlgn="ctr"/>
                      <a:r>
                        <a:rPr lang="en-US" sz="2300" b="0" i="0" u="none" strike="noStrike" dirty="0">
                          <a:solidFill>
                            <a:srgbClr val="000000"/>
                          </a:solidFill>
                          <a:effectLst/>
                          <a:latin typeface="+mn-lt"/>
                        </a:rPr>
                        <a:t>F 50+ (24%)</a:t>
                      </a:r>
                    </a:p>
                  </a:txBody>
                  <a:tcPr marL="130048" marR="13547" marT="13547" marB="0" anchor="ctr">
                    <a:solidFill>
                      <a:schemeClr val="bg1">
                        <a:lumMod val="75000"/>
                      </a:schemeClr>
                    </a:solidFill>
                  </a:tcPr>
                </a:tc>
                <a:tc>
                  <a:txBody>
                    <a:bodyPr/>
                    <a:lstStyle/>
                    <a:p>
                      <a:pPr algn="ctr" fontAlgn="ctr"/>
                      <a:r>
                        <a:rPr lang="en-US" sz="2300" b="0" i="0" u="none" strike="noStrike" dirty="0">
                          <a:solidFill>
                            <a:srgbClr val="000000"/>
                          </a:solidFill>
                          <a:effectLst/>
                          <a:latin typeface="+mn-lt"/>
                        </a:rPr>
                        <a:t>83%</a:t>
                      </a:r>
                    </a:p>
                  </a:txBody>
                  <a:tcPr marL="6774" marR="6774" marT="6774" marB="0" anchor="ctr">
                    <a:solidFill>
                      <a:schemeClr val="bg1">
                        <a:lumMod val="75000"/>
                      </a:schemeClr>
                    </a:solidFill>
                  </a:tcPr>
                </a:tc>
                <a:extLst>
                  <a:ext uri="{0D108BD9-81ED-4DB2-BD59-A6C34878D82A}">
                    <a16:rowId xmlns:a16="http://schemas.microsoft.com/office/drawing/2014/main" val="10004"/>
                  </a:ext>
                </a:extLst>
              </a:tr>
              <a:tr h="478820">
                <a:tc>
                  <a:txBody>
                    <a:bodyPr/>
                    <a:lstStyle/>
                    <a:p>
                      <a:pPr algn="l" rtl="0" fontAlgn="ctr"/>
                      <a:r>
                        <a:rPr lang="en-US" sz="2300" b="0" i="0" u="none" strike="noStrike" dirty="0">
                          <a:solidFill>
                            <a:srgbClr val="000000"/>
                          </a:solidFill>
                          <a:effectLst/>
                          <a:latin typeface="+mn-lt"/>
                        </a:rPr>
                        <a:t>Eastern WA (21%)</a:t>
                      </a:r>
                    </a:p>
                  </a:txBody>
                  <a:tcPr marL="130048" marR="13547" marT="13547" marB="0" anchor="ctr">
                    <a:solidFill>
                      <a:schemeClr val="accent3">
                        <a:lumMod val="40000"/>
                        <a:lumOff val="60000"/>
                      </a:schemeClr>
                    </a:solidFill>
                  </a:tcPr>
                </a:tc>
                <a:tc>
                  <a:txBody>
                    <a:bodyPr/>
                    <a:lstStyle/>
                    <a:p>
                      <a:pPr algn="ctr" fontAlgn="ctr"/>
                      <a:r>
                        <a:rPr lang="en-US" sz="2300" b="0" i="0" u="none" strike="noStrike" dirty="0">
                          <a:solidFill>
                            <a:srgbClr val="000000"/>
                          </a:solidFill>
                          <a:effectLst/>
                          <a:latin typeface="+mn-lt"/>
                        </a:rPr>
                        <a:t>82%</a:t>
                      </a:r>
                    </a:p>
                  </a:txBody>
                  <a:tcPr marL="6774" marR="6774" marT="6774" marB="0" anchor="ctr">
                    <a:solidFill>
                      <a:schemeClr val="accent3">
                        <a:lumMod val="40000"/>
                        <a:lumOff val="60000"/>
                      </a:schemeClr>
                    </a:solidFill>
                  </a:tcPr>
                </a:tc>
                <a:extLst>
                  <a:ext uri="{0D108BD9-81ED-4DB2-BD59-A6C34878D82A}">
                    <a16:rowId xmlns:a16="http://schemas.microsoft.com/office/drawing/2014/main" val="10012"/>
                  </a:ext>
                </a:extLst>
              </a:tr>
              <a:tr h="478820">
                <a:tc>
                  <a:txBody>
                    <a:bodyPr/>
                    <a:lstStyle/>
                    <a:p>
                      <a:pPr algn="l" rtl="0" fontAlgn="ctr"/>
                      <a:r>
                        <a:rPr lang="en-US" sz="2300" b="0" i="0" u="none" strike="noStrike" dirty="0">
                          <a:solidFill>
                            <a:srgbClr val="000000"/>
                          </a:solidFill>
                          <a:effectLst/>
                          <a:latin typeface="+mn-lt"/>
                        </a:rPr>
                        <a:t>Greater Puget Sound (48%)</a:t>
                      </a:r>
                    </a:p>
                  </a:txBody>
                  <a:tcPr marL="130048" marR="13547" marT="13547" marB="0" anchor="ctr">
                    <a:solidFill>
                      <a:schemeClr val="accent3">
                        <a:lumMod val="40000"/>
                        <a:lumOff val="60000"/>
                      </a:schemeClr>
                    </a:solidFill>
                  </a:tcPr>
                </a:tc>
                <a:tc>
                  <a:txBody>
                    <a:bodyPr/>
                    <a:lstStyle/>
                    <a:p>
                      <a:pPr algn="ctr" fontAlgn="ctr"/>
                      <a:r>
                        <a:rPr lang="en-US" sz="2300" b="0" i="0" u="none" strike="noStrike" dirty="0">
                          <a:solidFill>
                            <a:srgbClr val="000000"/>
                          </a:solidFill>
                          <a:effectLst/>
                          <a:latin typeface="+mn-lt"/>
                        </a:rPr>
                        <a:t>84%</a:t>
                      </a:r>
                    </a:p>
                  </a:txBody>
                  <a:tcPr marL="6774" marR="6774" marT="6774" marB="0" anchor="ctr">
                    <a:solidFill>
                      <a:schemeClr val="accent3">
                        <a:lumMod val="40000"/>
                        <a:lumOff val="60000"/>
                      </a:schemeClr>
                    </a:solidFill>
                  </a:tcPr>
                </a:tc>
                <a:extLst>
                  <a:ext uri="{0D108BD9-81ED-4DB2-BD59-A6C34878D82A}">
                    <a16:rowId xmlns:a16="http://schemas.microsoft.com/office/drawing/2014/main" val="10013"/>
                  </a:ext>
                </a:extLst>
              </a:tr>
              <a:tr h="478820">
                <a:tc>
                  <a:txBody>
                    <a:bodyPr/>
                    <a:lstStyle/>
                    <a:p>
                      <a:pPr algn="l" rtl="0" fontAlgn="ctr"/>
                      <a:r>
                        <a:rPr lang="en-US" sz="2300" b="0" i="0" u="none" strike="noStrike" dirty="0">
                          <a:solidFill>
                            <a:srgbClr val="000000"/>
                          </a:solidFill>
                          <a:effectLst/>
                          <a:latin typeface="+mn-lt"/>
                        </a:rPr>
                        <a:t>Other Western WA (31%)</a:t>
                      </a:r>
                    </a:p>
                  </a:txBody>
                  <a:tcPr marL="130048" marR="13547" marT="13547" marB="0" anchor="ctr">
                    <a:solidFill>
                      <a:schemeClr val="accent3">
                        <a:lumMod val="40000"/>
                        <a:lumOff val="60000"/>
                      </a:schemeClr>
                    </a:solidFill>
                  </a:tcPr>
                </a:tc>
                <a:tc>
                  <a:txBody>
                    <a:bodyPr/>
                    <a:lstStyle/>
                    <a:p>
                      <a:pPr algn="ctr" fontAlgn="ctr"/>
                      <a:r>
                        <a:rPr lang="en-US" sz="2300" b="0" i="0" u="none" strike="noStrike" dirty="0">
                          <a:solidFill>
                            <a:srgbClr val="000000"/>
                          </a:solidFill>
                          <a:effectLst/>
                          <a:latin typeface="+mn-lt"/>
                        </a:rPr>
                        <a:t>79%</a:t>
                      </a:r>
                    </a:p>
                  </a:txBody>
                  <a:tcPr marL="6774" marR="6774" marT="6774" marB="0" anchor="ctr">
                    <a:solidFill>
                      <a:schemeClr val="accent3">
                        <a:lumMod val="40000"/>
                        <a:lumOff val="60000"/>
                      </a:schemeClr>
                    </a:solidFill>
                  </a:tcPr>
                </a:tc>
                <a:extLst>
                  <a:ext uri="{0D108BD9-81ED-4DB2-BD59-A6C34878D82A}">
                    <a16:rowId xmlns:a16="http://schemas.microsoft.com/office/drawing/2014/main" val="10014"/>
                  </a:ext>
                </a:extLst>
              </a:tr>
              <a:tr h="478820">
                <a:tc>
                  <a:txBody>
                    <a:bodyPr/>
                    <a:lstStyle/>
                    <a:p>
                      <a:pPr algn="l" rtl="0" fontAlgn="ctr"/>
                      <a:r>
                        <a:rPr lang="en-US" sz="2300" b="0" i="0" u="none" strike="noStrike" dirty="0">
                          <a:solidFill>
                            <a:srgbClr val="000000"/>
                          </a:solidFill>
                          <a:effectLst/>
                          <a:latin typeface="+mn-lt"/>
                        </a:rPr>
                        <a:t>Urban (28%)</a:t>
                      </a:r>
                    </a:p>
                  </a:txBody>
                  <a:tcPr marL="130048" marR="13547" marT="13547" marB="0" anchor="ctr">
                    <a:solidFill>
                      <a:schemeClr val="bg1">
                        <a:lumMod val="75000"/>
                      </a:schemeClr>
                    </a:solidFill>
                  </a:tcPr>
                </a:tc>
                <a:tc>
                  <a:txBody>
                    <a:bodyPr/>
                    <a:lstStyle/>
                    <a:p>
                      <a:pPr algn="ctr" fontAlgn="ctr"/>
                      <a:r>
                        <a:rPr lang="en-US" sz="2300" b="0" i="0" u="none" strike="noStrike" dirty="0">
                          <a:solidFill>
                            <a:srgbClr val="000000"/>
                          </a:solidFill>
                          <a:effectLst/>
                          <a:latin typeface="+mn-lt"/>
                        </a:rPr>
                        <a:t>82%</a:t>
                      </a:r>
                    </a:p>
                  </a:txBody>
                  <a:tcPr marL="6774" marR="6774" marT="6774" marB="0" anchor="ctr">
                    <a:solidFill>
                      <a:schemeClr val="bg1">
                        <a:lumMod val="75000"/>
                      </a:schemeClr>
                    </a:solidFill>
                  </a:tcPr>
                </a:tc>
                <a:extLst>
                  <a:ext uri="{0D108BD9-81ED-4DB2-BD59-A6C34878D82A}">
                    <a16:rowId xmlns:a16="http://schemas.microsoft.com/office/drawing/2014/main" val="10015"/>
                  </a:ext>
                </a:extLst>
              </a:tr>
              <a:tr h="478820">
                <a:tc>
                  <a:txBody>
                    <a:bodyPr/>
                    <a:lstStyle/>
                    <a:p>
                      <a:pPr algn="l" rtl="0" fontAlgn="ctr"/>
                      <a:r>
                        <a:rPr lang="en-US" sz="2300" b="0" i="0" u="none" strike="noStrike" dirty="0">
                          <a:solidFill>
                            <a:srgbClr val="000000"/>
                          </a:solidFill>
                          <a:effectLst/>
                          <a:latin typeface="+mn-lt"/>
                        </a:rPr>
                        <a:t>Suburban (43%)</a:t>
                      </a:r>
                    </a:p>
                  </a:txBody>
                  <a:tcPr marL="130048" marR="13547" marT="13547" marB="0" anchor="ctr">
                    <a:solidFill>
                      <a:schemeClr val="bg1">
                        <a:lumMod val="75000"/>
                      </a:schemeClr>
                    </a:solidFill>
                  </a:tcPr>
                </a:tc>
                <a:tc>
                  <a:txBody>
                    <a:bodyPr/>
                    <a:lstStyle/>
                    <a:p>
                      <a:pPr algn="ctr" fontAlgn="ctr"/>
                      <a:r>
                        <a:rPr lang="en-US" sz="2300" b="0" i="0" u="none" strike="noStrike" dirty="0">
                          <a:solidFill>
                            <a:srgbClr val="000000"/>
                          </a:solidFill>
                          <a:effectLst/>
                          <a:latin typeface="+mn-lt"/>
                        </a:rPr>
                        <a:t>84%</a:t>
                      </a:r>
                    </a:p>
                  </a:txBody>
                  <a:tcPr marL="6774" marR="6774" marT="6774" marB="0" anchor="ctr">
                    <a:solidFill>
                      <a:schemeClr val="bg1">
                        <a:lumMod val="75000"/>
                      </a:schemeClr>
                    </a:solidFill>
                  </a:tcPr>
                </a:tc>
                <a:extLst>
                  <a:ext uri="{0D108BD9-81ED-4DB2-BD59-A6C34878D82A}">
                    <a16:rowId xmlns:a16="http://schemas.microsoft.com/office/drawing/2014/main" val="10016"/>
                  </a:ext>
                </a:extLst>
              </a:tr>
              <a:tr h="478820">
                <a:tc>
                  <a:txBody>
                    <a:bodyPr/>
                    <a:lstStyle/>
                    <a:p>
                      <a:pPr algn="l" rtl="0" fontAlgn="ctr"/>
                      <a:r>
                        <a:rPr lang="en-US" sz="2300" b="0" i="0" u="none" strike="noStrike" dirty="0">
                          <a:solidFill>
                            <a:srgbClr val="000000"/>
                          </a:solidFill>
                          <a:effectLst/>
                          <a:latin typeface="+mn-lt"/>
                        </a:rPr>
                        <a:t>Rural (28%)</a:t>
                      </a:r>
                    </a:p>
                  </a:txBody>
                  <a:tcPr marL="130048" marR="13547" marT="13547" marB="0" anchor="ctr">
                    <a:solidFill>
                      <a:schemeClr val="bg1">
                        <a:lumMod val="75000"/>
                      </a:schemeClr>
                    </a:solidFill>
                  </a:tcPr>
                </a:tc>
                <a:tc>
                  <a:txBody>
                    <a:bodyPr/>
                    <a:lstStyle/>
                    <a:p>
                      <a:pPr algn="ctr" fontAlgn="ctr"/>
                      <a:r>
                        <a:rPr lang="en-US" sz="2300" b="0" i="0" u="none" strike="noStrike" dirty="0">
                          <a:solidFill>
                            <a:srgbClr val="000000"/>
                          </a:solidFill>
                          <a:effectLst/>
                          <a:latin typeface="+mn-lt"/>
                        </a:rPr>
                        <a:t>82%</a:t>
                      </a:r>
                    </a:p>
                  </a:txBody>
                  <a:tcPr marL="6774" marR="6774" marT="6774" marB="0" anchor="ctr">
                    <a:solidFill>
                      <a:schemeClr val="bg1">
                        <a:lumMod val="75000"/>
                      </a:schemeClr>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16818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8F42-A04A-4BA8-8B0C-E5CD93189087}"/>
              </a:ext>
            </a:extLst>
          </p:cNvPr>
          <p:cNvSpPr>
            <a:spLocks noGrp="1"/>
          </p:cNvSpPr>
          <p:nvPr>
            <p:ph type="title"/>
          </p:nvPr>
        </p:nvSpPr>
        <p:spPr>
          <a:xfrm>
            <a:off x="260101" y="245580"/>
            <a:ext cx="16666065" cy="845338"/>
          </a:xfrm>
        </p:spPr>
        <p:txBody>
          <a:bodyPr/>
          <a:lstStyle/>
          <a:p>
            <a:r>
              <a:rPr lang="en-US" sz="6258" dirty="0"/>
              <a:t>After Messaging: Importance of Increasing Funding</a:t>
            </a:r>
          </a:p>
        </p:txBody>
      </p:sp>
      <p:sp>
        <p:nvSpPr>
          <p:cNvPr id="3" name="Text Placeholder 2">
            <a:extLst>
              <a:ext uri="{FF2B5EF4-FFF2-40B4-BE49-F238E27FC236}">
                <a16:creationId xmlns:a16="http://schemas.microsoft.com/office/drawing/2014/main" id="{711BD431-6868-40F4-961F-7EF8C14E261E}"/>
              </a:ext>
            </a:extLst>
          </p:cNvPr>
          <p:cNvSpPr>
            <a:spLocks noGrp="1"/>
          </p:cNvSpPr>
          <p:nvPr>
            <p:ph type="body" sz="quarter" idx="15"/>
          </p:nvPr>
        </p:nvSpPr>
        <p:spPr>
          <a:xfrm>
            <a:off x="260102" y="8842703"/>
            <a:ext cx="11571293" cy="911046"/>
          </a:xfrm>
        </p:spPr>
        <p:txBody>
          <a:bodyPr/>
          <a:lstStyle/>
          <a:p>
            <a:r>
              <a:rPr lang="en-US" dirty="0"/>
              <a:t>Q37. Do you think it is important for the state legislature to increase funding for Washington state’s public community and technical college system or not? Use a scale of 1 to 10, where 1 means you feel it is not at all important and 10 means you feel it is extremely important. </a:t>
            </a:r>
          </a:p>
        </p:txBody>
      </p:sp>
      <p:sp>
        <p:nvSpPr>
          <p:cNvPr id="4" name="Text Placeholder 3">
            <a:extLst>
              <a:ext uri="{FF2B5EF4-FFF2-40B4-BE49-F238E27FC236}">
                <a16:creationId xmlns:a16="http://schemas.microsoft.com/office/drawing/2014/main" id="{AA9504EE-0C43-4839-A17C-0BBD47B5ED9D}"/>
              </a:ext>
            </a:extLst>
          </p:cNvPr>
          <p:cNvSpPr>
            <a:spLocks noGrp="1"/>
          </p:cNvSpPr>
          <p:nvPr>
            <p:ph type="body" sz="quarter" idx="13"/>
          </p:nvPr>
        </p:nvSpPr>
        <p:spPr>
          <a:xfrm>
            <a:off x="260104" y="1339388"/>
            <a:ext cx="16815720" cy="866726"/>
          </a:xfrm>
        </p:spPr>
        <p:txBody>
          <a:bodyPr/>
          <a:lstStyle/>
          <a:p>
            <a:r>
              <a:rPr lang="en-US" dirty="0"/>
              <a:t>After messaging, there is no change in the already-high number who say increased funding is important, but there is a small increase in intensity.</a:t>
            </a:r>
          </a:p>
        </p:txBody>
      </p:sp>
      <p:graphicFrame>
        <p:nvGraphicFramePr>
          <p:cNvPr id="8" name="Chart 7">
            <a:extLst>
              <a:ext uri="{FF2B5EF4-FFF2-40B4-BE49-F238E27FC236}">
                <a16:creationId xmlns:a16="http://schemas.microsoft.com/office/drawing/2014/main" id="{66ACD7B7-44C8-43C5-AF3C-8ECCEEA1CC2A}"/>
              </a:ext>
            </a:extLst>
          </p:cNvPr>
          <p:cNvGraphicFramePr/>
          <p:nvPr>
            <p:extLst/>
          </p:nvPr>
        </p:nvGraphicFramePr>
        <p:xfrm>
          <a:off x="260103" y="2840116"/>
          <a:ext cx="8083232" cy="6242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17EF558-E2A8-4A0C-8E18-C7F95FA5B373}"/>
              </a:ext>
            </a:extLst>
          </p:cNvPr>
          <p:cNvGraphicFramePr/>
          <p:nvPr>
            <p:extLst/>
          </p:nvPr>
        </p:nvGraphicFramePr>
        <p:xfrm>
          <a:off x="8556753" y="2840116"/>
          <a:ext cx="8519071" cy="6242495"/>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B68A10BD-FAAB-4862-AB18-62B9306836C3}"/>
              </a:ext>
            </a:extLst>
          </p:cNvPr>
          <p:cNvCxnSpPr>
            <a:cxnSpLocks/>
          </p:cNvCxnSpPr>
          <p:nvPr/>
        </p:nvCxnSpPr>
        <p:spPr>
          <a:xfrm>
            <a:off x="8416697" y="2336165"/>
            <a:ext cx="0" cy="6492425"/>
          </a:xfrm>
          <a:prstGeom prst="line">
            <a:avLst/>
          </a:prstGeom>
          <a:ln w="2540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CA8D594-E3EA-4747-88AA-F5B47EA2D603}"/>
              </a:ext>
            </a:extLst>
          </p:cNvPr>
          <p:cNvSpPr txBox="1"/>
          <p:nvPr/>
        </p:nvSpPr>
        <p:spPr>
          <a:xfrm>
            <a:off x="3153097" y="2292994"/>
            <a:ext cx="2097088" cy="486287"/>
          </a:xfrm>
          <a:prstGeom prst="rect">
            <a:avLst/>
          </a:prstGeom>
          <a:noFill/>
        </p:spPr>
        <p:txBody>
          <a:bodyPr wrap="square" rtlCol="0">
            <a:spAutoFit/>
          </a:bodyPr>
          <a:lstStyle/>
          <a:p>
            <a:pPr algn="ctr"/>
            <a:r>
              <a:rPr lang="en-US" sz="2560" b="1" dirty="0"/>
              <a:t>Initial</a:t>
            </a:r>
          </a:p>
        </p:txBody>
      </p:sp>
      <p:sp>
        <p:nvSpPr>
          <p:cNvPr id="14" name="TextBox 13">
            <a:extLst>
              <a:ext uri="{FF2B5EF4-FFF2-40B4-BE49-F238E27FC236}">
                <a16:creationId xmlns:a16="http://schemas.microsoft.com/office/drawing/2014/main" id="{E4EC3F33-5DE8-4893-B46F-7DFC0E435D51}"/>
              </a:ext>
            </a:extLst>
          </p:cNvPr>
          <p:cNvSpPr txBox="1"/>
          <p:nvPr/>
        </p:nvSpPr>
        <p:spPr>
          <a:xfrm>
            <a:off x="11468755" y="2303652"/>
            <a:ext cx="2718412" cy="486287"/>
          </a:xfrm>
          <a:prstGeom prst="rect">
            <a:avLst/>
          </a:prstGeom>
          <a:noFill/>
        </p:spPr>
        <p:txBody>
          <a:bodyPr wrap="square" rtlCol="0">
            <a:spAutoFit/>
          </a:bodyPr>
          <a:lstStyle/>
          <a:p>
            <a:pPr algn="ctr"/>
            <a:r>
              <a:rPr lang="en-US" sz="2560" b="1" dirty="0"/>
              <a:t>After Messaging</a:t>
            </a:r>
          </a:p>
        </p:txBody>
      </p:sp>
    </p:spTree>
    <p:extLst>
      <p:ext uri="{BB962C8B-B14F-4D97-AF65-F5344CB8AC3E}">
        <p14:creationId xmlns:p14="http://schemas.microsoft.com/office/powerpoint/2010/main" val="344138431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9F5C"/>
        </a:solidFill>
        <a:ln w="254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ts val="3800"/>
          </a:lnSpc>
          <a:spcBef>
            <a:spcPts val="0"/>
          </a:spcBef>
          <a:spcAft>
            <a:spcPts val="0"/>
          </a:spcAft>
          <a:buClrTx/>
          <a:buSzTx/>
          <a:buFontTx/>
          <a:buNone/>
          <a:tabLst>
            <a:tab pos="1066800" algn="l"/>
          </a:tabLst>
          <a:defRPr kumimoji="0" sz="3200" b="0" i="0" u="none" strike="noStrike" cap="none" spc="0" normalizeH="0" baseline="0">
            <a:ln>
              <a:noFill/>
            </a:ln>
            <a:solidFill>
              <a:srgbClr val="616161"/>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ts val="3800"/>
          </a:lnSpc>
          <a:spcBef>
            <a:spcPts val="0"/>
          </a:spcBef>
          <a:spcAft>
            <a:spcPts val="0"/>
          </a:spcAft>
          <a:buClrTx/>
          <a:buSzTx/>
          <a:buFontTx/>
          <a:buNone/>
          <a:tabLst>
            <a:tab pos="1066800" algn="l"/>
          </a:tabLst>
          <a:defRPr kumimoji="0" sz="3200" b="0" i="0" u="none" strike="noStrike" cap="none" spc="0" normalizeH="0" baseline="0">
            <a:ln>
              <a:noFill/>
            </a:ln>
            <a:solidFill>
              <a:srgbClr val="616161"/>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368</TotalTime>
  <Words>3123</Words>
  <Application>Microsoft Office PowerPoint</Application>
  <PresentationFormat>Custom</PresentationFormat>
  <Paragraphs>405</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Baskerville</vt:lpstr>
      <vt:lpstr>Calibri</vt:lpstr>
      <vt:lpstr>Calibri Light</vt:lpstr>
      <vt:lpstr>Didot</vt:lpstr>
      <vt:lpstr>Gill Sans</vt:lpstr>
      <vt:lpstr>Helvetica</vt:lpstr>
      <vt:lpstr>Lucida Grande</vt:lpstr>
      <vt:lpstr>Wingdings</vt:lpstr>
      <vt:lpstr>Wingdings 3</vt:lpstr>
      <vt:lpstr>Retrospect</vt:lpstr>
      <vt:lpstr>1_Retrospect</vt:lpstr>
      <vt:lpstr>Long-Term Advocacy Message Training</vt:lpstr>
      <vt:lpstr>Today’s Goals</vt:lpstr>
      <vt:lpstr>PowerPoint Presentation</vt:lpstr>
      <vt:lpstr>Research: Stakeholder Insights and Public Opinion</vt:lpstr>
      <vt:lpstr>PowerPoint Presentation</vt:lpstr>
      <vt:lpstr>Methodology</vt:lpstr>
      <vt:lpstr>CTC Favorable Rating</vt:lpstr>
      <vt:lpstr>Connection to CTCs</vt:lpstr>
      <vt:lpstr>After Messaging: Importance of Increasing Funding</vt:lpstr>
      <vt:lpstr>Key Findings</vt:lpstr>
      <vt:lpstr>PowerPoint Presentation</vt:lpstr>
      <vt:lpstr>Elevator Pitch</vt:lpstr>
      <vt:lpstr>PowerPoint Presentation</vt:lpstr>
      <vt:lpstr>PowerPoint Presentation</vt:lpstr>
      <vt:lpstr> Message Training</vt:lpstr>
      <vt:lpstr>Fundamentals of Message</vt:lpstr>
      <vt:lpstr>PowerPoint Presentation</vt:lpstr>
      <vt:lpstr>PowerPoint Presentation</vt:lpstr>
      <vt:lpstr>PowerPoint Presentation</vt:lpstr>
      <vt:lpstr>Delivery: Techniques</vt:lpstr>
      <vt:lpstr>PowerPoint Presentation</vt:lpstr>
      <vt:lpstr>PowerPoint Presentation</vt:lpstr>
      <vt:lpstr>PowerPoint Presentation</vt:lpstr>
      <vt:lpstr>Repetition,  Repetition   (and Repetition)</vt:lpstr>
      <vt:lpstr>  Remember the Research</vt:lpstr>
      <vt:lpstr>PowerPoint Presentation</vt:lpstr>
      <vt:lpstr>Long-Term Advocacy Plan:  Strategies and Tactics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Goals</dc:title>
  <dc:creator>Mary Kay Clunies-Ross</dc:creator>
  <cp:lastModifiedBy>Mary Kay Clunies-Ross</cp:lastModifiedBy>
  <cp:revision>2</cp:revision>
  <cp:lastPrinted>2019-02-06T15:35:50Z</cp:lastPrinted>
  <dcterms:created xsi:type="dcterms:W3CDTF">2018-11-05T23:20:33Z</dcterms:created>
  <dcterms:modified xsi:type="dcterms:W3CDTF">2019-02-06T15:36:20Z</dcterms:modified>
</cp:coreProperties>
</file>