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22"/>
  </p:notesMasterIdLst>
  <p:handoutMasterIdLst>
    <p:handoutMasterId r:id="rId23"/>
  </p:handoutMasterIdLst>
  <p:sldIdLst>
    <p:sldId id="259" r:id="rId6"/>
    <p:sldId id="287" r:id="rId7"/>
    <p:sldId id="308" r:id="rId8"/>
    <p:sldId id="300" r:id="rId9"/>
    <p:sldId id="301" r:id="rId10"/>
    <p:sldId id="302" r:id="rId11"/>
    <p:sldId id="303" r:id="rId12"/>
    <p:sldId id="305" r:id="rId13"/>
    <p:sldId id="309" r:id="rId14"/>
    <p:sldId id="310" r:id="rId15"/>
    <p:sldId id="277" r:id="rId16"/>
    <p:sldId id="304" r:id="rId17"/>
    <p:sldId id="294" r:id="rId18"/>
    <p:sldId id="295" r:id="rId19"/>
    <p:sldId id="306" r:id="rId20"/>
    <p:sldId id="307" r:id="rId2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9FB"/>
    <a:srgbClr val="0A3B61"/>
    <a:srgbClr val="8CDDF8"/>
    <a:srgbClr val="FBDF6C"/>
    <a:srgbClr val="F9CF1F"/>
    <a:srgbClr val="06253C"/>
    <a:srgbClr val="C2B838"/>
    <a:srgbClr val="D5CD6F"/>
    <a:srgbClr val="126BA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412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450DF-F184-4774-9512-3A0D79868E98}" type="doc">
      <dgm:prSet loTypeId="urn:microsoft.com/office/officeart/2005/8/layout/hProcess9" loCatId="process" qsTypeId="urn:microsoft.com/office/officeart/2005/8/quickstyle/simple1" qsCatId="simple" csTypeId="urn:microsoft.com/office/officeart/2005/8/colors/accent1_5" csCatId="accent1" phldr="1"/>
      <dgm:spPr/>
    </dgm:pt>
    <dgm:pt modelId="{AC0254CC-6AB6-4ABA-9578-20F2B1E94452}">
      <dgm:prSet phldrT="[Text]" custT="1"/>
      <dgm:spPr>
        <a:solidFill>
          <a:srgbClr val="FBDF6C">
            <a:alpha val="94902"/>
          </a:srgbClr>
        </a:solidFill>
        <a:ln w="38100">
          <a:solidFill>
            <a:srgbClr val="C2B838"/>
          </a:solidFill>
        </a:ln>
      </dgm:spPr>
      <dgm:t>
        <a:bodyPr/>
        <a:lstStyle/>
        <a:p>
          <a:pPr algn="l"/>
          <a:endParaRPr lang="en-US" sz="1400" b="1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en-US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Analyzed current Remediation progress, reconciled open items with colleges’ critical issues list</a:t>
          </a:r>
          <a:endParaRPr lang="en-US" sz="1400" b="1" dirty="0">
            <a:solidFill>
              <a:srgbClr val="0A3B6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63065E-0DBB-49F8-BAC7-EF5C622113D2}" type="parTrans" cxnId="{BDBF0218-7675-446B-A79E-065386A0F2FF}">
      <dgm:prSet/>
      <dgm:spPr/>
      <dgm:t>
        <a:bodyPr/>
        <a:lstStyle/>
        <a:p>
          <a:endParaRPr lang="en-US"/>
        </a:p>
      </dgm:t>
    </dgm:pt>
    <dgm:pt modelId="{98C0730C-8E74-4BDF-89BE-347762979D4B}" type="sibTrans" cxnId="{BDBF0218-7675-446B-A79E-065386A0F2FF}">
      <dgm:prSet/>
      <dgm:spPr/>
      <dgm:t>
        <a:bodyPr/>
        <a:lstStyle/>
        <a:p>
          <a:endParaRPr lang="en-US"/>
        </a:p>
      </dgm:t>
    </dgm:pt>
    <dgm:pt modelId="{E7B393D3-20C4-43A6-AA1A-E99204D15713}">
      <dgm:prSet phldrT="[Text]" custT="1"/>
      <dgm:spPr>
        <a:solidFill>
          <a:srgbClr val="FBDF6C">
            <a:alpha val="94902"/>
          </a:srgbClr>
        </a:solidFill>
        <a:ln w="38100">
          <a:solidFill>
            <a:srgbClr val="C2B838"/>
          </a:solidFill>
        </a:ln>
      </dgm:spPr>
      <dgm:t>
        <a:bodyPr/>
        <a:lstStyle/>
        <a:p>
          <a:pPr algn="l"/>
          <a:r>
            <a:rPr lang="en-US" sz="1400" b="1" u="none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Developed plans for the remainder of in-scope items and colleges’ additional critical issues</a:t>
          </a:r>
          <a:endParaRPr lang="en-US" sz="1400" b="1" dirty="0">
            <a:solidFill>
              <a:srgbClr val="0A3B6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EC0BA9-488A-4685-A0B4-E91823D4B0D5}" type="parTrans" cxnId="{E6FA5BC7-984E-4EF5-A454-BD1CACC0A42D}">
      <dgm:prSet/>
      <dgm:spPr/>
      <dgm:t>
        <a:bodyPr/>
        <a:lstStyle/>
        <a:p>
          <a:endParaRPr lang="en-US"/>
        </a:p>
      </dgm:t>
    </dgm:pt>
    <dgm:pt modelId="{636386F9-976E-4212-9136-06F0E50D374D}" type="sibTrans" cxnId="{E6FA5BC7-984E-4EF5-A454-BD1CACC0A42D}">
      <dgm:prSet/>
      <dgm:spPr/>
      <dgm:t>
        <a:bodyPr/>
        <a:lstStyle/>
        <a:p>
          <a:endParaRPr lang="en-US"/>
        </a:p>
      </dgm:t>
    </dgm:pt>
    <dgm:pt modelId="{ECEE6B05-B162-4677-B034-D135E84189FB}">
      <dgm:prSet phldrT="[Text]" custT="1"/>
      <dgm:spPr>
        <a:solidFill>
          <a:srgbClr val="FBDF6C">
            <a:alpha val="94902"/>
          </a:srgbClr>
        </a:solidFill>
        <a:ln w="38100">
          <a:solidFill>
            <a:srgbClr val="C2B838"/>
          </a:solidFill>
        </a:ln>
      </dgm:spPr>
      <dgm:t>
        <a:bodyPr/>
        <a:lstStyle/>
        <a:p>
          <a:pPr algn="l"/>
          <a:r>
            <a:rPr lang="en-US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Colleges reviewed and  provided feedback on detailed plans for Remediation Phase closure</a:t>
          </a:r>
          <a:endParaRPr lang="en-US" sz="1400" b="1" dirty="0">
            <a:solidFill>
              <a:srgbClr val="0A3B6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F9103F-B17E-4662-AFE7-6A916D8CE0B6}" type="parTrans" cxnId="{0E4E4530-30B9-49CD-93C1-80A075CCEBF2}">
      <dgm:prSet/>
      <dgm:spPr/>
      <dgm:t>
        <a:bodyPr/>
        <a:lstStyle/>
        <a:p>
          <a:endParaRPr lang="en-US"/>
        </a:p>
      </dgm:t>
    </dgm:pt>
    <dgm:pt modelId="{B2A43D27-370C-44DF-B2EE-5EABEE1F7E93}" type="sibTrans" cxnId="{0E4E4530-30B9-49CD-93C1-80A075CCEBF2}">
      <dgm:prSet/>
      <dgm:spPr/>
      <dgm:t>
        <a:bodyPr/>
        <a:lstStyle/>
        <a:p>
          <a:endParaRPr lang="en-US"/>
        </a:p>
      </dgm:t>
    </dgm:pt>
    <dgm:pt modelId="{931B17FB-8980-4D61-B29D-77C0CE89DAC4}">
      <dgm:prSet custT="1"/>
      <dgm:spPr>
        <a:solidFill>
          <a:srgbClr val="FBDF6C">
            <a:alpha val="94902"/>
          </a:srgbClr>
        </a:solidFill>
        <a:ln w="38100">
          <a:solidFill>
            <a:srgbClr val="C2B838"/>
          </a:solidFill>
        </a:ln>
      </dgm:spPr>
      <dgm:t>
        <a:bodyPr/>
        <a:lstStyle/>
        <a:p>
          <a:pPr algn="l"/>
          <a:r>
            <a:rPr lang="en-US" sz="1400" b="1" u="none" dirty="0" smtClean="0">
              <a:solidFill>
                <a:srgbClr val="0A3B61"/>
              </a:solidFill>
              <a:latin typeface="Arial" panose="020B0604020202020204" pitchFamily="34" charset="0"/>
              <a:cs typeface="Arial" panose="020B0604020202020204" pitchFamily="34" charset="0"/>
            </a:rPr>
            <a:t>Sign off:</a:t>
          </a:r>
        </a:p>
        <a:p>
          <a:pPr algn="just"/>
          <a:r>
            <a:rPr lang="en-US" sz="1400" b="1" u="none" dirty="0" smtClean="0">
              <a:solidFill>
                <a:srgbClr val="0A3B6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Spokane</a:t>
          </a:r>
        </a:p>
        <a:p>
          <a:pPr algn="just"/>
          <a:r>
            <a:rPr lang="en-US" sz="1400" b="1" u="none" dirty="0" smtClean="0">
              <a:solidFill>
                <a:srgbClr val="0A3B6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Tacoma</a:t>
          </a:r>
        </a:p>
        <a:p>
          <a:pPr algn="just"/>
          <a:r>
            <a:rPr lang="en-US" sz="1400" b="1" u="none" dirty="0" smtClean="0">
              <a:solidFill>
                <a:srgbClr val="0A3B6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WACTC-Tech</a:t>
          </a:r>
        </a:p>
        <a:p>
          <a:pPr algn="just"/>
          <a:r>
            <a:rPr lang="en-US" sz="1400" b="1" u="none" dirty="0" smtClean="0">
              <a:solidFill>
                <a:srgbClr val="0A3B6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Exec Sponsor</a:t>
          </a:r>
          <a:endParaRPr lang="en-US" sz="1400" dirty="0">
            <a:solidFill>
              <a:srgbClr val="0A3B6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C58E44-2A61-4DCA-BECB-F9D5BF01FAB9}" type="parTrans" cxnId="{AD99CA82-27A0-4987-98EF-F61D6C82468C}">
      <dgm:prSet/>
      <dgm:spPr/>
      <dgm:t>
        <a:bodyPr/>
        <a:lstStyle/>
        <a:p>
          <a:endParaRPr lang="en-US"/>
        </a:p>
      </dgm:t>
    </dgm:pt>
    <dgm:pt modelId="{2B35C05E-A89F-4D63-BF65-5B3C7A525CDC}" type="sibTrans" cxnId="{AD99CA82-27A0-4987-98EF-F61D6C82468C}">
      <dgm:prSet/>
      <dgm:spPr/>
      <dgm:t>
        <a:bodyPr/>
        <a:lstStyle/>
        <a:p>
          <a:endParaRPr lang="en-US"/>
        </a:p>
      </dgm:t>
    </dgm:pt>
    <dgm:pt modelId="{93D50102-5F91-448A-829C-336E8A641B0F}" type="pres">
      <dgm:prSet presAssocID="{A95450DF-F184-4774-9512-3A0D79868E98}" presName="CompostProcess" presStyleCnt="0">
        <dgm:presLayoutVars>
          <dgm:dir/>
          <dgm:resizeHandles val="exact"/>
        </dgm:presLayoutVars>
      </dgm:prSet>
      <dgm:spPr/>
    </dgm:pt>
    <dgm:pt modelId="{9E822F9D-DEE8-475F-A237-BD83BC0669C0}" type="pres">
      <dgm:prSet presAssocID="{A95450DF-F184-4774-9512-3A0D79868E98}" presName="arrow" presStyleLbl="bgShp" presStyleIdx="0" presStyleCnt="1"/>
      <dgm:spPr>
        <a:solidFill>
          <a:srgbClr val="0A3B61"/>
        </a:solidFill>
      </dgm:spPr>
      <dgm:t>
        <a:bodyPr/>
        <a:lstStyle/>
        <a:p>
          <a:endParaRPr lang="en-US"/>
        </a:p>
      </dgm:t>
    </dgm:pt>
    <dgm:pt modelId="{52D554A9-594B-45A7-993E-31AF0B154C28}" type="pres">
      <dgm:prSet presAssocID="{A95450DF-F184-4774-9512-3A0D79868E98}" presName="linearProcess" presStyleCnt="0"/>
      <dgm:spPr/>
    </dgm:pt>
    <dgm:pt modelId="{C0563924-0B49-4D47-AE1D-8745DBED9373}" type="pres">
      <dgm:prSet presAssocID="{AC0254CC-6AB6-4ABA-9578-20F2B1E94452}" presName="textNode" presStyleLbl="node1" presStyleIdx="0" presStyleCnt="4" custScaleY="107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5E0ED-9ABF-4738-9A6A-39EE1324AFE7}" type="pres">
      <dgm:prSet presAssocID="{98C0730C-8E74-4BDF-89BE-347762979D4B}" presName="sibTrans" presStyleCnt="0"/>
      <dgm:spPr/>
    </dgm:pt>
    <dgm:pt modelId="{350C7252-D890-4E93-9676-75C9B455F2E5}" type="pres">
      <dgm:prSet presAssocID="{E7B393D3-20C4-43A6-AA1A-E99204D15713}" presName="textNode" presStyleLbl="node1" presStyleIdx="1" presStyleCnt="4" custScaleY="108940" custLinFactNeighborX="-119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55506-463C-44AE-93AD-CDF8997A4E4F}" type="pres">
      <dgm:prSet presAssocID="{636386F9-976E-4212-9136-06F0E50D374D}" presName="sibTrans" presStyleCnt="0"/>
      <dgm:spPr/>
    </dgm:pt>
    <dgm:pt modelId="{D06E8FF7-DC1E-4FFD-9618-050E907296F2}" type="pres">
      <dgm:prSet presAssocID="{ECEE6B05-B162-4677-B034-D135E84189FB}" presName="textNode" presStyleLbl="node1" presStyleIdx="2" presStyleCnt="4" custScaleY="108940" custLinFactNeighborX="-31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FD347-5FAF-4737-B3BE-D7ADAAB331BC}" type="pres">
      <dgm:prSet presAssocID="{B2A43D27-370C-44DF-B2EE-5EABEE1F7E93}" presName="sibTrans" presStyleCnt="0"/>
      <dgm:spPr/>
    </dgm:pt>
    <dgm:pt modelId="{190246EF-76C2-417C-BABA-F2580C209808}" type="pres">
      <dgm:prSet presAssocID="{931B17FB-8980-4D61-B29D-77C0CE89DAC4}" presName="textNode" presStyleLbl="node1" presStyleIdx="3" presStyleCnt="4" custScaleY="108940" custLinFactNeighborX="-55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BF0218-7675-446B-A79E-065386A0F2FF}" srcId="{A95450DF-F184-4774-9512-3A0D79868E98}" destId="{AC0254CC-6AB6-4ABA-9578-20F2B1E94452}" srcOrd="0" destOrd="0" parTransId="{2D63065E-0DBB-49F8-BAC7-EF5C622113D2}" sibTransId="{98C0730C-8E74-4BDF-89BE-347762979D4B}"/>
    <dgm:cxn modelId="{8B48204E-34B4-4931-A39E-7D8547197425}" type="presOf" srcId="{931B17FB-8980-4D61-B29D-77C0CE89DAC4}" destId="{190246EF-76C2-417C-BABA-F2580C209808}" srcOrd="0" destOrd="0" presId="urn:microsoft.com/office/officeart/2005/8/layout/hProcess9"/>
    <dgm:cxn modelId="{31DC35C0-A99B-4E73-B2EA-98F84084D994}" type="presOf" srcId="{AC0254CC-6AB6-4ABA-9578-20F2B1E94452}" destId="{C0563924-0B49-4D47-AE1D-8745DBED9373}" srcOrd="0" destOrd="0" presId="urn:microsoft.com/office/officeart/2005/8/layout/hProcess9"/>
    <dgm:cxn modelId="{0E4E4530-30B9-49CD-93C1-80A075CCEBF2}" srcId="{A95450DF-F184-4774-9512-3A0D79868E98}" destId="{ECEE6B05-B162-4677-B034-D135E84189FB}" srcOrd="2" destOrd="0" parTransId="{AEF9103F-B17E-4662-AFE7-6A916D8CE0B6}" sibTransId="{B2A43D27-370C-44DF-B2EE-5EABEE1F7E93}"/>
    <dgm:cxn modelId="{EB77295E-409C-454D-BF08-83F4AEF2C12C}" type="presOf" srcId="{E7B393D3-20C4-43A6-AA1A-E99204D15713}" destId="{350C7252-D890-4E93-9676-75C9B455F2E5}" srcOrd="0" destOrd="0" presId="urn:microsoft.com/office/officeart/2005/8/layout/hProcess9"/>
    <dgm:cxn modelId="{AD99CA82-27A0-4987-98EF-F61D6C82468C}" srcId="{A95450DF-F184-4774-9512-3A0D79868E98}" destId="{931B17FB-8980-4D61-B29D-77C0CE89DAC4}" srcOrd="3" destOrd="0" parTransId="{CFC58E44-2A61-4DCA-BECB-F9D5BF01FAB9}" sibTransId="{2B35C05E-A89F-4D63-BF65-5B3C7A525CDC}"/>
    <dgm:cxn modelId="{BB0B8879-F916-4233-9615-AD3742D51114}" type="presOf" srcId="{ECEE6B05-B162-4677-B034-D135E84189FB}" destId="{D06E8FF7-DC1E-4FFD-9618-050E907296F2}" srcOrd="0" destOrd="0" presId="urn:microsoft.com/office/officeart/2005/8/layout/hProcess9"/>
    <dgm:cxn modelId="{E6FA5BC7-984E-4EF5-A454-BD1CACC0A42D}" srcId="{A95450DF-F184-4774-9512-3A0D79868E98}" destId="{E7B393D3-20C4-43A6-AA1A-E99204D15713}" srcOrd="1" destOrd="0" parTransId="{BBEC0BA9-488A-4685-A0B4-E91823D4B0D5}" sibTransId="{636386F9-976E-4212-9136-06F0E50D374D}"/>
    <dgm:cxn modelId="{7427534B-67C3-4B8B-A5A7-3A4AA5F1E5AD}" type="presOf" srcId="{A95450DF-F184-4774-9512-3A0D79868E98}" destId="{93D50102-5F91-448A-829C-336E8A641B0F}" srcOrd="0" destOrd="0" presId="urn:microsoft.com/office/officeart/2005/8/layout/hProcess9"/>
    <dgm:cxn modelId="{FA911C7A-32C3-4DD5-8A77-58EDBA512BAE}" type="presParOf" srcId="{93D50102-5F91-448A-829C-336E8A641B0F}" destId="{9E822F9D-DEE8-475F-A237-BD83BC0669C0}" srcOrd="0" destOrd="0" presId="urn:microsoft.com/office/officeart/2005/8/layout/hProcess9"/>
    <dgm:cxn modelId="{32E0ECA2-960E-4F47-A486-03DA5C050671}" type="presParOf" srcId="{93D50102-5F91-448A-829C-336E8A641B0F}" destId="{52D554A9-594B-45A7-993E-31AF0B154C28}" srcOrd="1" destOrd="0" presId="urn:microsoft.com/office/officeart/2005/8/layout/hProcess9"/>
    <dgm:cxn modelId="{CF263FA4-E316-4129-9768-D4BE0691CF53}" type="presParOf" srcId="{52D554A9-594B-45A7-993E-31AF0B154C28}" destId="{C0563924-0B49-4D47-AE1D-8745DBED9373}" srcOrd="0" destOrd="0" presId="urn:microsoft.com/office/officeart/2005/8/layout/hProcess9"/>
    <dgm:cxn modelId="{0EE69A31-D5A3-4EE5-801D-82E4FBC75A07}" type="presParOf" srcId="{52D554A9-594B-45A7-993E-31AF0B154C28}" destId="{80C5E0ED-9ABF-4738-9A6A-39EE1324AFE7}" srcOrd="1" destOrd="0" presId="urn:microsoft.com/office/officeart/2005/8/layout/hProcess9"/>
    <dgm:cxn modelId="{8EAF3C83-C9BE-4000-B432-A751852795EB}" type="presParOf" srcId="{52D554A9-594B-45A7-993E-31AF0B154C28}" destId="{350C7252-D890-4E93-9676-75C9B455F2E5}" srcOrd="2" destOrd="0" presId="urn:microsoft.com/office/officeart/2005/8/layout/hProcess9"/>
    <dgm:cxn modelId="{AFFFD53F-DD35-4075-ABF3-D47BB0180B43}" type="presParOf" srcId="{52D554A9-594B-45A7-993E-31AF0B154C28}" destId="{01355506-463C-44AE-93AD-CDF8997A4E4F}" srcOrd="3" destOrd="0" presId="urn:microsoft.com/office/officeart/2005/8/layout/hProcess9"/>
    <dgm:cxn modelId="{0DBF51F3-EE30-4A90-8957-55948AB98BB2}" type="presParOf" srcId="{52D554A9-594B-45A7-993E-31AF0B154C28}" destId="{D06E8FF7-DC1E-4FFD-9618-050E907296F2}" srcOrd="4" destOrd="0" presId="urn:microsoft.com/office/officeart/2005/8/layout/hProcess9"/>
    <dgm:cxn modelId="{DADEE024-43E0-4566-A470-C568F0B1CDAD}" type="presParOf" srcId="{52D554A9-594B-45A7-993E-31AF0B154C28}" destId="{FF0FD347-5FAF-4737-B3BE-D7ADAAB331BC}" srcOrd="5" destOrd="0" presId="urn:microsoft.com/office/officeart/2005/8/layout/hProcess9"/>
    <dgm:cxn modelId="{90761E09-B13B-4AEF-805D-44E6D666813B}" type="presParOf" srcId="{52D554A9-594B-45A7-993E-31AF0B154C28}" destId="{190246EF-76C2-417C-BABA-F2580C209808}" srcOrd="6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822F9D-DEE8-475F-A237-BD83BC0669C0}">
      <dsp:nvSpPr>
        <dsp:cNvPr id="0" name=""/>
        <dsp:cNvSpPr/>
      </dsp:nvSpPr>
      <dsp:spPr>
        <a:xfrm>
          <a:off x="648673" y="0"/>
          <a:ext cx="7351638" cy="4726691"/>
        </a:xfrm>
        <a:prstGeom prst="rightArrow">
          <a:avLst/>
        </a:prstGeom>
        <a:solidFill>
          <a:srgbClr val="0A3B6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563924-0B49-4D47-AE1D-8745DBED9373}">
      <dsp:nvSpPr>
        <dsp:cNvPr id="0" name=""/>
        <dsp:cNvSpPr/>
      </dsp:nvSpPr>
      <dsp:spPr>
        <a:xfrm>
          <a:off x="2956" y="1346199"/>
          <a:ext cx="1920683" cy="2034292"/>
        </a:xfrm>
        <a:prstGeom prst="roundRect">
          <a:avLst/>
        </a:prstGeom>
        <a:solidFill>
          <a:srgbClr val="FBDF6C">
            <a:alpha val="94902"/>
          </a:srgbClr>
        </a:solidFill>
        <a:ln w="38100" cap="flat" cmpd="sng" algn="ctr">
          <a:solidFill>
            <a:srgbClr val="C2B83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Analyzed current Remediation progress, reconciled open items with colleges’ critical issues list</a:t>
          </a:r>
          <a:endParaRPr lang="en-US" sz="1400" b="1" kern="1200" dirty="0">
            <a:solidFill>
              <a:srgbClr val="0A3B6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6716" y="1439959"/>
        <a:ext cx="1733163" cy="1846772"/>
      </dsp:txXfrm>
    </dsp:sp>
    <dsp:sp modelId="{350C7252-D890-4E93-9676-75C9B455F2E5}">
      <dsp:nvSpPr>
        <dsp:cNvPr id="0" name=""/>
        <dsp:cNvSpPr/>
      </dsp:nvSpPr>
      <dsp:spPr>
        <a:xfrm>
          <a:off x="2205653" y="1333494"/>
          <a:ext cx="1920683" cy="2059702"/>
        </a:xfrm>
        <a:prstGeom prst="roundRect">
          <a:avLst/>
        </a:prstGeom>
        <a:solidFill>
          <a:srgbClr val="FBDF6C">
            <a:alpha val="94902"/>
          </a:srgbClr>
        </a:solidFill>
        <a:ln w="38100" cap="flat" cmpd="sng" algn="ctr">
          <a:solidFill>
            <a:srgbClr val="C2B83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Developed plans for the remainder of in-scope items and colleges’ additional critical issues</a:t>
          </a:r>
          <a:endParaRPr lang="en-US" sz="1400" b="1" kern="1200" dirty="0">
            <a:solidFill>
              <a:srgbClr val="0A3B6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9413" y="1427254"/>
        <a:ext cx="1733163" cy="1872182"/>
      </dsp:txXfrm>
    </dsp:sp>
    <dsp:sp modelId="{D06E8FF7-DC1E-4FFD-9618-050E907296F2}">
      <dsp:nvSpPr>
        <dsp:cNvPr id="0" name=""/>
        <dsp:cNvSpPr/>
      </dsp:nvSpPr>
      <dsp:spPr>
        <a:xfrm>
          <a:off x="4382948" y="1333494"/>
          <a:ext cx="1920683" cy="2059702"/>
        </a:xfrm>
        <a:prstGeom prst="roundRect">
          <a:avLst/>
        </a:prstGeom>
        <a:solidFill>
          <a:srgbClr val="FBDF6C">
            <a:alpha val="94902"/>
          </a:srgbClr>
        </a:solidFill>
        <a:ln w="38100" cap="flat" cmpd="sng" algn="ctr">
          <a:solidFill>
            <a:srgbClr val="C2B83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Colleges reviewed and  provided feedback on detailed plans for Remediation Phase closure</a:t>
          </a:r>
          <a:endParaRPr lang="en-US" sz="1400" b="1" kern="1200" dirty="0">
            <a:solidFill>
              <a:srgbClr val="0A3B6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76708" y="1427254"/>
        <a:ext cx="1733163" cy="1872182"/>
      </dsp:txXfrm>
    </dsp:sp>
    <dsp:sp modelId="{190246EF-76C2-417C-BABA-F2580C209808}">
      <dsp:nvSpPr>
        <dsp:cNvPr id="0" name=""/>
        <dsp:cNvSpPr/>
      </dsp:nvSpPr>
      <dsp:spPr>
        <a:xfrm>
          <a:off x="6547517" y="1333494"/>
          <a:ext cx="1920683" cy="2059702"/>
        </a:xfrm>
        <a:prstGeom prst="roundRect">
          <a:avLst/>
        </a:prstGeom>
        <a:solidFill>
          <a:srgbClr val="FBDF6C">
            <a:alpha val="94902"/>
          </a:srgbClr>
        </a:solidFill>
        <a:ln w="38100" cap="flat" cmpd="sng" algn="ctr">
          <a:solidFill>
            <a:srgbClr val="C2B83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 smtClean="0">
              <a:solidFill>
                <a:srgbClr val="0A3B61"/>
              </a:solidFill>
              <a:latin typeface="Arial" panose="020B0604020202020204" pitchFamily="34" charset="0"/>
              <a:cs typeface="Arial" panose="020B0604020202020204" pitchFamily="34" charset="0"/>
            </a:rPr>
            <a:t>Sign off: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 smtClean="0">
              <a:solidFill>
                <a:srgbClr val="0A3B6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Spokane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 smtClean="0">
              <a:solidFill>
                <a:srgbClr val="0A3B6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Tacoma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 smtClean="0">
              <a:solidFill>
                <a:srgbClr val="0A3B6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WACTC-Tech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 smtClean="0">
              <a:solidFill>
                <a:srgbClr val="0A3B6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Exec Sponsor</a:t>
          </a:r>
          <a:endParaRPr lang="en-US" sz="1400" kern="1200" dirty="0">
            <a:solidFill>
              <a:srgbClr val="0A3B6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41277" y="1427254"/>
        <a:ext cx="1733163" cy="1872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 smtClean="0"/>
              <a:t>Presenter(s)</a:t>
            </a:r>
            <a:br>
              <a:rPr lang="en-US" dirty="0" smtClean="0"/>
            </a:br>
            <a:r>
              <a:rPr lang="en-US" dirty="0" smtClean="0"/>
              <a:t>Month Day,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2/1/2018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 smtClean="0"/>
              <a:t>Final Slide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Always use a Final Slide in order to include the Creative Commons footer language in the presentation.</a:t>
            </a:r>
            <a:br>
              <a:rPr lang="en-US" dirty="0" smtClean="0"/>
            </a:br>
            <a:r>
              <a:rPr lang="en-US" dirty="0" smtClean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2/1/2018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2/1/2018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2/1/2018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2/1/2018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2/1/2018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2/1/2018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2/1/2018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2/1/2018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70608" y="4976665"/>
            <a:ext cx="8601512" cy="679016"/>
          </a:xfrm>
        </p:spPr>
        <p:txBody>
          <a:bodyPr/>
          <a:lstStyle/>
          <a:p>
            <a:r>
              <a:rPr lang="en-US" dirty="0" smtClean="0"/>
              <a:t>February 02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FACTC </a:t>
            </a:r>
            <a:r>
              <a:rPr lang="en-US" dirty="0">
                <a:solidFill>
                  <a:srgbClr val="0070C0"/>
                </a:solidFill>
              </a:rPr>
              <a:t>Update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33" y="3454399"/>
            <a:ext cx="15240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431967" y="1011998"/>
            <a:ext cx="8378825" cy="758825"/>
          </a:xfrm>
        </p:spPr>
        <p:txBody>
          <a:bodyPr>
            <a:normAutofit/>
          </a:bodyPr>
          <a:lstStyle/>
          <a:p>
            <a:r>
              <a:rPr lang="en-US" dirty="0" smtClean="0"/>
              <a:t>Project Methodology</a:t>
            </a:r>
          </a:p>
        </p:txBody>
      </p:sp>
      <p:sp>
        <p:nvSpPr>
          <p:cNvPr id="33850" name="Slide Number Placeholder 3"/>
          <p:cNvSpPr txBox="1">
            <a:spLocks/>
          </p:cNvSpPr>
          <p:nvPr/>
        </p:nvSpPr>
        <p:spPr bwMode="auto">
          <a:xfrm>
            <a:off x="6553200" y="7052437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7" name="Slide Number Placeholder 3"/>
          <p:cNvSpPr txBox="1">
            <a:spLocks/>
          </p:cNvSpPr>
          <p:nvPr/>
        </p:nvSpPr>
        <p:spPr>
          <a:xfrm>
            <a:off x="7924800" y="702386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0E97CBE-2F76-4078-872F-E37EF4F1EEC0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738408" y="1874660"/>
            <a:ext cx="4900642" cy="395360"/>
            <a:chOff x="2472026" y="1281040"/>
            <a:chExt cx="5147974" cy="395360"/>
          </a:xfrm>
        </p:grpSpPr>
        <p:sp>
          <p:nvSpPr>
            <p:cNvPr id="5" name="5-Point Star 4"/>
            <p:cNvSpPr/>
            <p:nvPr/>
          </p:nvSpPr>
          <p:spPr>
            <a:xfrm>
              <a:off x="2472026" y="1300018"/>
              <a:ext cx="380711" cy="37638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5-Point Star 78"/>
            <p:cNvSpPr/>
            <p:nvPr/>
          </p:nvSpPr>
          <p:spPr>
            <a:xfrm>
              <a:off x="5685769" y="1300018"/>
              <a:ext cx="353082" cy="37638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5-Point Star 79"/>
            <p:cNvSpPr/>
            <p:nvPr/>
          </p:nvSpPr>
          <p:spPr>
            <a:xfrm>
              <a:off x="7284173" y="1300018"/>
              <a:ext cx="335827" cy="37638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5-Point Star 80"/>
            <p:cNvSpPr/>
            <p:nvPr/>
          </p:nvSpPr>
          <p:spPr>
            <a:xfrm>
              <a:off x="4098060" y="1281040"/>
              <a:ext cx="380711" cy="37638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Text Box 75"/>
          <p:cNvSpPr txBox="1">
            <a:spLocks noChangeArrowheads="1"/>
          </p:cNvSpPr>
          <p:nvPr/>
        </p:nvSpPr>
        <p:spPr bwMode="auto">
          <a:xfrm>
            <a:off x="155732" y="1799398"/>
            <a:ext cx="2450307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tIns="0" rIns="0" bIns="0">
            <a:spAutoFit/>
          </a:bodyPr>
          <a:lstStyle/>
          <a:p>
            <a:pPr marL="169863" indent="-169863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r-FR" sz="1200" i="1" dirty="0" smtClean="0">
                <a:solidFill>
                  <a:srgbClr val="000000"/>
                </a:solidFill>
                <a:latin typeface="+mj-lt"/>
              </a:rPr>
              <a:t>Quality Milestones</a:t>
            </a:r>
            <a:endParaRPr lang="fr-FR" sz="1200" i="1" dirty="0">
              <a:solidFill>
                <a:srgbClr val="000000"/>
              </a:solidFill>
              <a:latin typeface="+mj-lt"/>
            </a:endParaRPr>
          </a:p>
          <a:p>
            <a:pPr marL="169863" indent="-169863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r-FR" sz="1200" i="1" dirty="0" smtClean="0">
                <a:solidFill>
                  <a:srgbClr val="000000"/>
                </a:solidFill>
                <a:latin typeface="+mj-lt"/>
              </a:rPr>
              <a:t>Exit and Entrance criteria evaluated by ctcLink Governance</a:t>
            </a:r>
            <a:endParaRPr lang="en-US" sz="1200" i="1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1185862" y="2487168"/>
            <a:ext cx="7500938" cy="4138804"/>
            <a:chOff x="782638" y="1295400"/>
            <a:chExt cx="8132762" cy="4945063"/>
          </a:xfrm>
        </p:grpSpPr>
        <p:sp>
          <p:nvSpPr>
            <p:cNvPr id="85" name="AutoShape 3"/>
            <p:cNvSpPr>
              <a:spLocks noChangeArrowheads="1"/>
            </p:cNvSpPr>
            <p:nvPr/>
          </p:nvSpPr>
          <p:spPr bwMode="auto">
            <a:xfrm rot="16200000" flipV="1">
              <a:off x="-263525" y="3484563"/>
              <a:ext cx="2519363" cy="42703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9DD9"/>
                </a:gs>
                <a:gs pos="100000">
                  <a:srgbClr val="009DD9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cxnSp>
          <p:nvCxnSpPr>
            <p:cNvPr id="86" name="AutoShape 5"/>
            <p:cNvCxnSpPr>
              <a:cxnSpLocks noChangeShapeType="1"/>
              <a:stCxn id="99" idx="3"/>
            </p:cNvCxnSpPr>
            <p:nvPr/>
          </p:nvCxnSpPr>
          <p:spPr bwMode="auto">
            <a:xfrm flipV="1">
              <a:off x="4027488" y="5738813"/>
              <a:ext cx="457200" cy="4762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7597775" y="1295400"/>
              <a:ext cx="1317625" cy="4945063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8F8F8"/>
                </a:gs>
              </a:gsLst>
              <a:lin ang="5400000" scaled="1"/>
            </a:gradFill>
            <a:ln w="9525" algn="ctr">
              <a:solidFill>
                <a:srgbClr val="009DD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88" name="Rectangle 7"/>
            <p:cNvSpPr>
              <a:spLocks noChangeArrowheads="1"/>
            </p:cNvSpPr>
            <p:nvPr/>
          </p:nvSpPr>
          <p:spPr bwMode="auto">
            <a:xfrm>
              <a:off x="7639050" y="1371600"/>
              <a:ext cx="12350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Deploy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blackWhite">
            <a:xfrm>
              <a:off x="7685088" y="3124200"/>
              <a:ext cx="1143000" cy="5048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Maintain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System</a:t>
              </a: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blackWhite">
            <a:xfrm>
              <a:off x="7685088" y="4189413"/>
              <a:ext cx="1143000" cy="6572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Propose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Future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Direction</a:t>
              </a:r>
            </a:p>
          </p:txBody>
        </p:sp>
        <p:cxnSp>
          <p:nvCxnSpPr>
            <p:cNvPr id="92" name="AutoShape 10"/>
            <p:cNvCxnSpPr>
              <a:cxnSpLocks noChangeShapeType="1"/>
              <a:stCxn id="89" idx="2"/>
              <a:endCxn id="91" idx="0"/>
            </p:cNvCxnSpPr>
            <p:nvPr/>
          </p:nvCxnSpPr>
          <p:spPr bwMode="auto">
            <a:xfrm rot="5400000">
              <a:off x="7975600" y="3911600"/>
              <a:ext cx="560388" cy="1588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sp>
          <p:nvSpPr>
            <p:cNvPr id="93" name="Rectangle 11"/>
            <p:cNvSpPr>
              <a:spLocks noChangeArrowheads="1"/>
            </p:cNvSpPr>
            <p:nvPr/>
          </p:nvSpPr>
          <p:spPr bwMode="auto">
            <a:xfrm>
              <a:off x="2797175" y="1295400"/>
              <a:ext cx="1317625" cy="4945063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8F8F8"/>
                </a:gs>
              </a:gsLst>
              <a:lin ang="5400000" scaled="1"/>
            </a:gradFill>
            <a:ln w="9525" algn="ctr">
              <a:solidFill>
                <a:srgbClr val="009DD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94" name="Rectangle 12"/>
            <p:cNvSpPr>
              <a:spLocks noChangeArrowheads="1"/>
            </p:cNvSpPr>
            <p:nvPr/>
          </p:nvSpPr>
          <p:spPr bwMode="auto">
            <a:xfrm>
              <a:off x="2838450" y="1371600"/>
              <a:ext cx="123507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Structure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95" name="Rectangle 13"/>
            <p:cNvSpPr>
              <a:spLocks noChangeArrowheads="1"/>
            </p:cNvSpPr>
            <p:nvPr/>
          </p:nvSpPr>
          <p:spPr bwMode="auto">
            <a:xfrm>
              <a:off x="2852738" y="1674813"/>
              <a:ext cx="1206500" cy="2973387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9DD9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grpSp>
          <p:nvGrpSpPr>
            <p:cNvPr id="96" name="Group 14"/>
            <p:cNvGrpSpPr>
              <a:grpSpLocks/>
            </p:cNvGrpSpPr>
            <p:nvPr/>
          </p:nvGrpSpPr>
          <p:grpSpPr bwMode="auto">
            <a:xfrm>
              <a:off x="2921000" y="1752600"/>
              <a:ext cx="1068388" cy="2743200"/>
              <a:chOff x="1584" y="1011"/>
              <a:chExt cx="729" cy="1595"/>
            </a:xfrm>
          </p:grpSpPr>
          <p:sp>
            <p:nvSpPr>
              <p:cNvPr id="148" name="Rectangle 15"/>
              <p:cNvSpPr>
                <a:spLocks noChangeArrowheads="1"/>
              </p:cNvSpPr>
              <p:nvPr/>
            </p:nvSpPr>
            <p:spPr bwMode="blackWhite">
              <a:xfrm>
                <a:off x="1584" y="1011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Determine Exception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Solutions</a:t>
                </a:r>
              </a:p>
            </p:txBody>
          </p:sp>
          <p:sp>
            <p:nvSpPr>
              <p:cNvPr id="149" name="Rectangle 16"/>
              <p:cNvSpPr>
                <a:spLocks noChangeArrowheads="1"/>
              </p:cNvSpPr>
              <p:nvPr/>
            </p:nvSpPr>
            <p:spPr bwMode="blackWhite">
              <a:xfrm>
                <a:off x="1584" y="1188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Review Flows</a:t>
                </a:r>
              </a:p>
            </p:txBody>
          </p:sp>
          <p:sp>
            <p:nvSpPr>
              <p:cNvPr id="150" name="Rectangle 17"/>
              <p:cNvSpPr>
                <a:spLocks noChangeArrowheads="1"/>
              </p:cNvSpPr>
              <p:nvPr/>
            </p:nvSpPr>
            <p:spPr bwMode="blackWhite">
              <a:xfrm>
                <a:off x="1584" y="1365"/>
                <a:ext cx="728" cy="16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Review Procedures</a:t>
                </a:r>
              </a:p>
            </p:txBody>
          </p:sp>
          <p:sp>
            <p:nvSpPr>
              <p:cNvPr id="151" name="Rectangle 18"/>
              <p:cNvSpPr>
                <a:spLocks noChangeArrowheads="1"/>
              </p:cNvSpPr>
              <p:nvPr/>
            </p:nvSpPr>
            <p:spPr bwMode="blackWhite">
              <a:xfrm>
                <a:off x="1584" y="1542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Review Setups</a:t>
                </a:r>
              </a:p>
            </p:txBody>
          </p:sp>
          <p:sp>
            <p:nvSpPr>
              <p:cNvPr id="152" name="Rectangle 19"/>
              <p:cNvSpPr>
                <a:spLocks noChangeArrowheads="1"/>
              </p:cNvSpPr>
              <p:nvPr/>
            </p:nvSpPr>
            <p:spPr bwMode="blackWhite">
              <a:xfrm>
                <a:off x="1585" y="1907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Update System 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Test Scripts</a:t>
                </a:r>
              </a:p>
            </p:txBody>
          </p:sp>
          <p:sp>
            <p:nvSpPr>
              <p:cNvPr id="153" name="Rectangle 20"/>
              <p:cNvSpPr>
                <a:spLocks noChangeArrowheads="1"/>
              </p:cNvSpPr>
              <p:nvPr/>
            </p:nvSpPr>
            <p:spPr bwMode="blackWhite">
              <a:xfrm>
                <a:off x="1585" y="2085"/>
                <a:ext cx="728" cy="16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Prepare Dev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Environment</a:t>
                </a:r>
              </a:p>
            </p:txBody>
          </p:sp>
          <p:sp>
            <p:nvSpPr>
              <p:cNvPr id="154" name="Rectangle 21"/>
              <p:cNvSpPr>
                <a:spLocks noChangeArrowheads="1"/>
              </p:cNvSpPr>
              <p:nvPr/>
            </p:nvSpPr>
            <p:spPr bwMode="blackWhite">
              <a:xfrm>
                <a:off x="1585" y="2262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        Conduct  CRP 2.0        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(System Testing)</a:t>
                </a:r>
              </a:p>
            </p:txBody>
          </p:sp>
          <p:sp>
            <p:nvSpPr>
              <p:cNvPr id="155" name="Rectangle 22"/>
              <p:cNvSpPr>
                <a:spLocks noChangeArrowheads="1"/>
              </p:cNvSpPr>
              <p:nvPr/>
            </p:nvSpPr>
            <p:spPr bwMode="blackWhite">
              <a:xfrm>
                <a:off x="1585" y="2439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Identify Exceptions</a:t>
                </a:r>
              </a:p>
            </p:txBody>
          </p:sp>
        </p:grpSp>
        <p:cxnSp>
          <p:nvCxnSpPr>
            <p:cNvPr id="97" name="AutoShape 23"/>
            <p:cNvCxnSpPr>
              <a:cxnSpLocks noChangeShapeType="1"/>
              <a:stCxn id="98" idx="2"/>
              <a:endCxn id="99" idx="0"/>
            </p:cNvCxnSpPr>
            <p:nvPr/>
          </p:nvCxnSpPr>
          <p:spPr bwMode="auto">
            <a:xfrm rot="5400000">
              <a:off x="3317082" y="5345906"/>
              <a:ext cx="279400" cy="1587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sp>
          <p:nvSpPr>
            <p:cNvPr id="98" name="Rectangle 24"/>
            <p:cNvSpPr>
              <a:spLocks noChangeArrowheads="1"/>
            </p:cNvSpPr>
            <p:nvPr/>
          </p:nvSpPr>
          <p:spPr bwMode="blackWhite">
            <a:xfrm>
              <a:off x="2884488" y="4800600"/>
              <a:ext cx="1143000" cy="4064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Design Extensions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blackWhite">
            <a:xfrm>
              <a:off x="2884488" y="5486400"/>
              <a:ext cx="1143000" cy="51593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Prepare Custom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Test Scripts</a:t>
              </a:r>
            </a:p>
          </p:txBody>
        </p:sp>
        <p:cxnSp>
          <p:nvCxnSpPr>
            <p:cNvPr id="100" name="AutoShape 26"/>
            <p:cNvCxnSpPr>
              <a:cxnSpLocks noChangeShapeType="1"/>
              <a:endCxn id="98" idx="3"/>
            </p:cNvCxnSpPr>
            <p:nvPr/>
          </p:nvCxnSpPr>
          <p:spPr bwMode="auto">
            <a:xfrm>
              <a:off x="3989388" y="1895475"/>
              <a:ext cx="38100" cy="3108325"/>
            </a:xfrm>
            <a:prstGeom prst="bentConnector3">
              <a:avLst>
                <a:gd name="adj1" fmla="val 700000"/>
              </a:avLst>
            </a:prstGeom>
            <a:noFill/>
            <a:ln w="28575">
              <a:solidFill>
                <a:srgbClr val="5F5F5F"/>
              </a:solidFill>
              <a:miter lim="800000"/>
              <a:headEnd type="none" w="sm" len="sm"/>
              <a:tailEnd type="triangle" w="lg" len="sm"/>
            </a:ln>
          </p:spPr>
        </p:cxnSp>
        <p:sp>
          <p:nvSpPr>
            <p:cNvPr id="101" name="AutoShape 27"/>
            <p:cNvSpPr>
              <a:spLocks noChangeArrowheads="1"/>
            </p:cNvSpPr>
            <p:nvPr/>
          </p:nvSpPr>
          <p:spPr bwMode="auto">
            <a:xfrm>
              <a:off x="3941763" y="1579563"/>
              <a:ext cx="330200" cy="33972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15 w 21600"/>
                <a:gd name="T19" fmla="*/ 3164 h 21600"/>
                <a:gd name="T20" fmla="*/ 18485 w 21600"/>
                <a:gd name="T21" fmla="*/ 18436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0696" y="18872"/>
                  </a:moveTo>
                  <a:cubicBezTo>
                    <a:pt x="10730" y="18872"/>
                    <a:pt x="10765" y="18873"/>
                    <a:pt x="10800" y="18873"/>
                  </a:cubicBezTo>
                  <a:cubicBezTo>
                    <a:pt x="15258" y="18873"/>
                    <a:pt x="18873" y="15258"/>
                    <a:pt x="18873" y="10800"/>
                  </a:cubicBezTo>
                  <a:cubicBezTo>
                    <a:pt x="18873" y="6341"/>
                    <a:pt x="15258" y="2727"/>
                    <a:pt x="10800" y="2727"/>
                  </a:cubicBezTo>
                  <a:cubicBezTo>
                    <a:pt x="6434" y="2726"/>
                    <a:pt x="2860" y="6196"/>
                    <a:pt x="2730" y="10560"/>
                  </a:cubicBezTo>
                  <a:lnTo>
                    <a:pt x="4" y="10479"/>
                  </a:lnTo>
                  <a:cubicBezTo>
                    <a:pt x="178" y="4642"/>
                    <a:pt x="496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10753" y="21600"/>
                    <a:pt x="10707" y="21599"/>
                    <a:pt x="10660" y="21599"/>
                  </a:cubicBezTo>
                  <a:lnTo>
                    <a:pt x="10626" y="24298"/>
                  </a:lnTo>
                  <a:lnTo>
                    <a:pt x="6614" y="20184"/>
                  </a:lnTo>
                  <a:lnTo>
                    <a:pt x="10730" y="16172"/>
                  </a:lnTo>
                  <a:lnTo>
                    <a:pt x="10696" y="18872"/>
                  </a:lnTo>
                  <a:close/>
                </a:path>
              </a:pathLst>
            </a:custGeom>
            <a:solidFill>
              <a:srgbClr val="5F5F5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02" name="Rectangle 28"/>
            <p:cNvSpPr>
              <a:spLocks noChangeArrowheads="1"/>
            </p:cNvSpPr>
            <p:nvPr/>
          </p:nvSpPr>
          <p:spPr bwMode="auto">
            <a:xfrm>
              <a:off x="5997575" y="1295400"/>
              <a:ext cx="1317625" cy="4945063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8F8F8"/>
                </a:gs>
              </a:gsLst>
              <a:lin ang="5400000" scaled="1"/>
            </a:gradFill>
            <a:ln w="9525" algn="ctr">
              <a:solidFill>
                <a:srgbClr val="009DD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03" name="Rectangle 29"/>
            <p:cNvSpPr>
              <a:spLocks noChangeArrowheads="1"/>
            </p:cNvSpPr>
            <p:nvPr/>
          </p:nvSpPr>
          <p:spPr bwMode="auto">
            <a:xfrm>
              <a:off x="6038850" y="1371600"/>
              <a:ext cx="12350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Transition</a:t>
              </a:r>
              <a:endPara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104" name="Rectangle 30"/>
            <p:cNvSpPr>
              <a:spLocks noChangeArrowheads="1"/>
            </p:cNvSpPr>
            <p:nvPr/>
          </p:nvSpPr>
          <p:spPr bwMode="blackWhite">
            <a:xfrm>
              <a:off x="6084888" y="2960688"/>
              <a:ext cx="1143000" cy="6572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Prepare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Production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Environment</a:t>
              </a:r>
            </a:p>
          </p:txBody>
        </p:sp>
        <p:sp>
          <p:nvSpPr>
            <p:cNvPr id="105" name="Rectangle 31"/>
            <p:cNvSpPr>
              <a:spLocks noChangeArrowheads="1"/>
            </p:cNvSpPr>
            <p:nvPr/>
          </p:nvSpPr>
          <p:spPr bwMode="blackWhite">
            <a:xfrm>
              <a:off x="6084888" y="3833813"/>
              <a:ext cx="1143000" cy="5095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Convert and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 Verify Data</a:t>
              </a:r>
            </a:p>
          </p:txBody>
        </p:sp>
        <p:sp>
          <p:nvSpPr>
            <p:cNvPr id="106" name="Rectangle 32"/>
            <p:cNvSpPr>
              <a:spLocks noChangeArrowheads="1"/>
            </p:cNvSpPr>
            <p:nvPr/>
          </p:nvSpPr>
          <p:spPr bwMode="blackWhite">
            <a:xfrm>
              <a:off x="6084888" y="5651500"/>
              <a:ext cx="1143000" cy="3683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Begin Production</a:t>
              </a:r>
            </a:p>
          </p:txBody>
        </p:sp>
        <p:cxnSp>
          <p:nvCxnSpPr>
            <p:cNvPr id="107" name="AutoShape 33"/>
            <p:cNvCxnSpPr>
              <a:cxnSpLocks noChangeShapeType="1"/>
              <a:stCxn id="104" idx="2"/>
              <a:endCxn id="105" idx="0"/>
            </p:cNvCxnSpPr>
            <p:nvPr/>
          </p:nvCxnSpPr>
          <p:spPr bwMode="auto">
            <a:xfrm rot="5400000">
              <a:off x="6549232" y="3725069"/>
              <a:ext cx="215900" cy="1587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sp>
          <p:nvSpPr>
            <p:cNvPr id="108" name="Rectangle 34"/>
            <p:cNvSpPr>
              <a:spLocks noChangeArrowheads="1"/>
            </p:cNvSpPr>
            <p:nvPr/>
          </p:nvSpPr>
          <p:spPr bwMode="blackWhite">
            <a:xfrm>
              <a:off x="6084888" y="4573588"/>
              <a:ext cx="1143000" cy="6572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Perform User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Acceptance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Test</a:t>
              </a:r>
            </a:p>
          </p:txBody>
        </p:sp>
        <p:cxnSp>
          <p:nvCxnSpPr>
            <p:cNvPr id="109" name="AutoShape 35"/>
            <p:cNvCxnSpPr>
              <a:cxnSpLocks noChangeShapeType="1"/>
              <a:stCxn id="105" idx="2"/>
              <a:endCxn id="108" idx="0"/>
            </p:cNvCxnSpPr>
            <p:nvPr/>
          </p:nvCxnSpPr>
          <p:spPr bwMode="auto">
            <a:xfrm rot="5400000">
              <a:off x="6542088" y="4459288"/>
              <a:ext cx="230187" cy="1587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cxnSp>
          <p:nvCxnSpPr>
            <p:cNvPr id="110" name="AutoShape 36"/>
            <p:cNvCxnSpPr>
              <a:cxnSpLocks noChangeShapeType="1"/>
              <a:stCxn id="108" idx="2"/>
              <a:endCxn id="106" idx="0"/>
            </p:cNvCxnSpPr>
            <p:nvPr/>
          </p:nvCxnSpPr>
          <p:spPr bwMode="auto">
            <a:xfrm rot="5400000">
              <a:off x="6446838" y="5440363"/>
              <a:ext cx="420687" cy="1587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sp>
          <p:nvSpPr>
            <p:cNvPr id="111" name="Rectangle 37"/>
            <p:cNvSpPr>
              <a:spLocks noChangeArrowheads="1"/>
            </p:cNvSpPr>
            <p:nvPr/>
          </p:nvSpPr>
          <p:spPr bwMode="auto">
            <a:xfrm>
              <a:off x="4397375" y="1295400"/>
              <a:ext cx="1317625" cy="4945063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8F8F8"/>
                </a:gs>
              </a:gsLst>
              <a:lin ang="5400000" scaled="1"/>
            </a:gradFill>
            <a:ln w="9525" algn="ctr">
              <a:solidFill>
                <a:srgbClr val="009DD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12" name="Rectangle 38"/>
            <p:cNvSpPr>
              <a:spLocks noChangeArrowheads="1"/>
            </p:cNvSpPr>
            <p:nvPr/>
          </p:nvSpPr>
          <p:spPr bwMode="auto">
            <a:xfrm>
              <a:off x="4452938" y="1674813"/>
              <a:ext cx="1206500" cy="2897187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9DD9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grpSp>
          <p:nvGrpSpPr>
            <p:cNvPr id="113" name="Group 39"/>
            <p:cNvGrpSpPr>
              <a:grpSpLocks/>
            </p:cNvGrpSpPr>
            <p:nvPr/>
          </p:nvGrpSpPr>
          <p:grpSpPr bwMode="auto">
            <a:xfrm>
              <a:off x="4522788" y="1752600"/>
              <a:ext cx="1066800" cy="2743200"/>
              <a:chOff x="1584" y="1011"/>
              <a:chExt cx="728" cy="1595"/>
            </a:xfrm>
          </p:grpSpPr>
          <p:sp>
            <p:nvSpPr>
              <p:cNvPr id="140" name="Rectangle 40"/>
              <p:cNvSpPr>
                <a:spLocks noChangeArrowheads="1"/>
              </p:cNvSpPr>
              <p:nvPr/>
            </p:nvSpPr>
            <p:spPr bwMode="blackWhite">
              <a:xfrm>
                <a:off x="1584" y="1011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Determine Exception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Solutions</a:t>
                </a:r>
              </a:p>
            </p:txBody>
          </p:sp>
          <p:sp>
            <p:nvSpPr>
              <p:cNvPr id="141" name="Rectangle 41"/>
              <p:cNvSpPr>
                <a:spLocks noChangeArrowheads="1"/>
              </p:cNvSpPr>
              <p:nvPr/>
            </p:nvSpPr>
            <p:spPr bwMode="blackWhite">
              <a:xfrm>
                <a:off x="1584" y="1188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Update Flows</a:t>
                </a:r>
              </a:p>
            </p:txBody>
          </p:sp>
          <p:sp>
            <p:nvSpPr>
              <p:cNvPr id="142" name="Rectangle 42"/>
              <p:cNvSpPr>
                <a:spLocks noChangeArrowheads="1"/>
              </p:cNvSpPr>
              <p:nvPr/>
            </p:nvSpPr>
            <p:spPr bwMode="blackWhite">
              <a:xfrm>
                <a:off x="1584" y="1365"/>
                <a:ext cx="728" cy="16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Update Procedures</a:t>
                </a:r>
              </a:p>
            </p:txBody>
          </p:sp>
          <p:sp>
            <p:nvSpPr>
              <p:cNvPr id="143" name="Rectangle 43"/>
              <p:cNvSpPr>
                <a:spLocks noChangeArrowheads="1"/>
              </p:cNvSpPr>
              <p:nvPr/>
            </p:nvSpPr>
            <p:spPr bwMode="blackWhite">
              <a:xfrm>
                <a:off x="1584" y="1542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Update Setups</a:t>
                </a:r>
              </a:p>
            </p:txBody>
          </p:sp>
          <p:sp>
            <p:nvSpPr>
              <p:cNvPr id="144" name="Rectangle 44"/>
              <p:cNvSpPr>
                <a:spLocks noChangeArrowheads="1"/>
              </p:cNvSpPr>
              <p:nvPr/>
            </p:nvSpPr>
            <p:spPr bwMode="blackWhite">
              <a:xfrm>
                <a:off x="1584" y="1907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Update Integration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 Test Scripts</a:t>
                </a:r>
              </a:p>
            </p:txBody>
          </p:sp>
          <p:sp>
            <p:nvSpPr>
              <p:cNvPr id="145" name="Rectangle 45"/>
              <p:cNvSpPr>
                <a:spLocks noChangeArrowheads="1"/>
              </p:cNvSpPr>
              <p:nvPr/>
            </p:nvSpPr>
            <p:spPr bwMode="blackWhite">
              <a:xfrm>
                <a:off x="1584" y="2085"/>
                <a:ext cx="728" cy="16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Prepare QA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Environment</a:t>
                </a:r>
              </a:p>
            </p:txBody>
          </p:sp>
          <p:sp>
            <p:nvSpPr>
              <p:cNvPr id="146" name="Rectangle 46"/>
              <p:cNvSpPr>
                <a:spLocks noChangeArrowheads="1"/>
              </p:cNvSpPr>
              <p:nvPr/>
            </p:nvSpPr>
            <p:spPr bwMode="blackWhite">
              <a:xfrm>
                <a:off x="1584" y="2262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  Conduct  CRP 3.0 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(Integration Testing)</a:t>
                </a:r>
              </a:p>
            </p:txBody>
          </p:sp>
          <p:sp>
            <p:nvSpPr>
              <p:cNvPr id="147" name="Rectangle 47"/>
              <p:cNvSpPr>
                <a:spLocks noChangeArrowheads="1"/>
              </p:cNvSpPr>
              <p:nvPr/>
            </p:nvSpPr>
            <p:spPr bwMode="blackWhite">
              <a:xfrm>
                <a:off x="1584" y="2439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Identify Exceptions</a:t>
                </a:r>
              </a:p>
            </p:txBody>
          </p:sp>
        </p:grpSp>
        <p:sp>
          <p:nvSpPr>
            <p:cNvPr id="114" name="Rectangle 48"/>
            <p:cNvSpPr>
              <a:spLocks noChangeArrowheads="1"/>
            </p:cNvSpPr>
            <p:nvPr/>
          </p:nvSpPr>
          <p:spPr bwMode="auto">
            <a:xfrm>
              <a:off x="4438650" y="1371600"/>
              <a:ext cx="12350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Construct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115" name="Rectangle 49"/>
            <p:cNvSpPr>
              <a:spLocks noChangeArrowheads="1"/>
            </p:cNvSpPr>
            <p:nvPr/>
          </p:nvSpPr>
          <p:spPr bwMode="blackWhite">
            <a:xfrm>
              <a:off x="4484688" y="5438775"/>
              <a:ext cx="1143000" cy="6572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Create and Test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 Custom Extensions</a:t>
              </a:r>
            </a:p>
          </p:txBody>
        </p:sp>
        <p:sp>
          <p:nvSpPr>
            <p:cNvPr id="116" name="Rectangle 50"/>
            <p:cNvSpPr>
              <a:spLocks noChangeArrowheads="1"/>
            </p:cNvSpPr>
            <p:nvPr/>
          </p:nvSpPr>
          <p:spPr bwMode="blackWhite">
            <a:xfrm>
              <a:off x="4484688" y="4724400"/>
              <a:ext cx="1143000" cy="56038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Perform Systems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Integration Test</a:t>
              </a:r>
            </a:p>
          </p:txBody>
        </p:sp>
        <p:cxnSp>
          <p:nvCxnSpPr>
            <p:cNvPr id="117" name="AutoShape 51"/>
            <p:cNvCxnSpPr>
              <a:cxnSpLocks noChangeShapeType="1"/>
              <a:stCxn id="115" idx="3"/>
            </p:cNvCxnSpPr>
            <p:nvPr/>
          </p:nvCxnSpPr>
          <p:spPr bwMode="auto">
            <a:xfrm flipH="1" flipV="1">
              <a:off x="5589588" y="3743325"/>
              <a:ext cx="38100" cy="2024063"/>
            </a:xfrm>
            <a:prstGeom prst="bentConnector3">
              <a:avLst>
                <a:gd name="adj1" fmla="val -600000"/>
              </a:avLst>
            </a:prstGeom>
            <a:noFill/>
            <a:ln w="28575">
              <a:solidFill>
                <a:srgbClr val="5F5F5F"/>
              </a:solidFill>
              <a:miter lim="800000"/>
              <a:headEnd type="none" w="sm" len="sm"/>
              <a:tailEnd type="triangle" w="lg" len="sm"/>
            </a:ln>
          </p:spPr>
        </p:cxnSp>
        <p:cxnSp>
          <p:nvCxnSpPr>
            <p:cNvPr id="118" name="AutoShape 52"/>
            <p:cNvCxnSpPr>
              <a:cxnSpLocks noChangeShapeType="1"/>
              <a:stCxn id="112" idx="2"/>
              <a:endCxn id="116" idx="0"/>
            </p:cNvCxnSpPr>
            <p:nvPr/>
          </p:nvCxnSpPr>
          <p:spPr bwMode="auto">
            <a:xfrm rot="5400000">
              <a:off x="4980782" y="4647406"/>
              <a:ext cx="152400" cy="1587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cxnSp>
          <p:nvCxnSpPr>
            <p:cNvPr id="119" name="AutoShape 55"/>
            <p:cNvCxnSpPr>
              <a:cxnSpLocks noChangeShapeType="1"/>
            </p:cNvCxnSpPr>
            <p:nvPr/>
          </p:nvCxnSpPr>
          <p:spPr bwMode="auto">
            <a:xfrm flipV="1">
              <a:off x="3989388" y="1897063"/>
              <a:ext cx="533400" cy="245586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F5F5F"/>
              </a:solidFill>
              <a:miter lim="800000"/>
              <a:headEnd type="none" w="sm" len="sm"/>
              <a:tailEnd type="triangle" w="lg" len="sm"/>
            </a:ln>
          </p:spPr>
        </p:cxnSp>
        <p:sp>
          <p:nvSpPr>
            <p:cNvPr id="120" name="Rectangle 57"/>
            <p:cNvSpPr>
              <a:spLocks noChangeArrowheads="1"/>
            </p:cNvSpPr>
            <p:nvPr/>
          </p:nvSpPr>
          <p:spPr bwMode="auto">
            <a:xfrm>
              <a:off x="1249428" y="1295400"/>
              <a:ext cx="1265173" cy="4945063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8F8F8"/>
                </a:gs>
              </a:gsLst>
              <a:lin ang="5400000" scaled="1"/>
            </a:gradFill>
            <a:ln w="9525" algn="ctr">
              <a:solidFill>
                <a:srgbClr val="009DD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+mn-cs"/>
                </a:rPr>
                <a:t>P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21" name="Rectangle 58"/>
            <p:cNvSpPr>
              <a:spLocks noChangeArrowheads="1"/>
            </p:cNvSpPr>
            <p:nvPr/>
          </p:nvSpPr>
          <p:spPr bwMode="invGray">
            <a:xfrm>
              <a:off x="1183482" y="1301321"/>
              <a:ext cx="1344612" cy="330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5720" rIns="4572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Initiation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122" name="Rectangle 59"/>
            <p:cNvSpPr>
              <a:spLocks noChangeArrowheads="1"/>
            </p:cNvSpPr>
            <p:nvPr/>
          </p:nvSpPr>
          <p:spPr bwMode="blackWhite">
            <a:xfrm>
              <a:off x="1284288" y="1747838"/>
              <a:ext cx="1143000" cy="38576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Project Planning </a:t>
              </a:r>
            </a:p>
          </p:txBody>
        </p:sp>
        <p:sp>
          <p:nvSpPr>
            <p:cNvPr id="123" name="Rectangle 60"/>
            <p:cNvSpPr>
              <a:spLocks noChangeArrowheads="1"/>
            </p:cNvSpPr>
            <p:nvPr/>
          </p:nvSpPr>
          <p:spPr bwMode="blackWhite">
            <a:xfrm>
              <a:off x="1273175" y="3429000"/>
              <a:ext cx="1143000" cy="6572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Conduct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CRP 1 – (Gather Requirements)</a:t>
              </a:r>
            </a:p>
          </p:txBody>
        </p:sp>
        <p:sp>
          <p:nvSpPr>
            <p:cNvPr id="124" name="Rectangle 62"/>
            <p:cNvSpPr>
              <a:spLocks noChangeArrowheads="1"/>
            </p:cNvSpPr>
            <p:nvPr/>
          </p:nvSpPr>
          <p:spPr bwMode="blackWhite">
            <a:xfrm>
              <a:off x="1284288" y="4419600"/>
              <a:ext cx="1143000" cy="4572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Identify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Exceptions</a:t>
              </a:r>
            </a:p>
          </p:txBody>
        </p:sp>
        <p:sp>
          <p:nvSpPr>
            <p:cNvPr id="125" name="Rectangle 63"/>
            <p:cNvSpPr>
              <a:spLocks noChangeArrowheads="1"/>
            </p:cNvSpPr>
            <p:nvPr/>
          </p:nvSpPr>
          <p:spPr bwMode="blackWhite">
            <a:xfrm>
              <a:off x="1284288" y="5291138"/>
              <a:ext cx="1143000" cy="80486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Gather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Business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Architecture 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Requirements</a:t>
              </a:r>
            </a:p>
          </p:txBody>
        </p:sp>
        <p:cxnSp>
          <p:nvCxnSpPr>
            <p:cNvPr id="126" name="AutoShape 64"/>
            <p:cNvCxnSpPr>
              <a:cxnSpLocks noChangeShapeType="1"/>
            </p:cNvCxnSpPr>
            <p:nvPr/>
          </p:nvCxnSpPr>
          <p:spPr bwMode="auto">
            <a:xfrm rot="5400000">
              <a:off x="1763713" y="4227512"/>
              <a:ext cx="285750" cy="3175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cxnSp>
          <p:nvCxnSpPr>
            <p:cNvPr id="127" name="AutoShape 65"/>
            <p:cNvCxnSpPr>
              <a:cxnSpLocks noChangeShapeType="1"/>
            </p:cNvCxnSpPr>
            <p:nvPr/>
          </p:nvCxnSpPr>
          <p:spPr bwMode="auto">
            <a:xfrm rot="5400000">
              <a:off x="1295400" y="2743200"/>
              <a:ext cx="1219200" cy="0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cxnSp>
          <p:nvCxnSpPr>
            <p:cNvPr id="128" name="AutoShape 67"/>
            <p:cNvCxnSpPr>
              <a:cxnSpLocks noChangeShapeType="1"/>
            </p:cNvCxnSpPr>
            <p:nvPr/>
          </p:nvCxnSpPr>
          <p:spPr bwMode="auto">
            <a:xfrm rot="5400000">
              <a:off x="1711325" y="5083175"/>
              <a:ext cx="414338" cy="1588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cxnSp>
          <p:nvCxnSpPr>
            <p:cNvPr id="129" name="AutoShape 68"/>
            <p:cNvCxnSpPr>
              <a:cxnSpLocks noChangeShapeType="1"/>
              <a:stCxn id="124" idx="3"/>
              <a:endCxn id="148" idx="1"/>
            </p:cNvCxnSpPr>
            <p:nvPr/>
          </p:nvCxnSpPr>
          <p:spPr bwMode="auto">
            <a:xfrm flipV="1">
              <a:off x="2427288" y="1895475"/>
              <a:ext cx="493712" cy="275272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F5F5F"/>
              </a:solidFill>
              <a:miter lim="800000"/>
              <a:headEnd type="none" w="sm" len="sm"/>
              <a:tailEnd type="triangle" w="lg" len="sm"/>
            </a:ln>
          </p:spPr>
        </p:cxnSp>
        <p:sp>
          <p:nvSpPr>
            <p:cNvPr id="130" name="AutoShape 69"/>
            <p:cNvSpPr>
              <a:spLocks noChangeArrowheads="1"/>
            </p:cNvSpPr>
            <p:nvPr/>
          </p:nvSpPr>
          <p:spPr bwMode="auto">
            <a:xfrm>
              <a:off x="5535613" y="1579563"/>
              <a:ext cx="330200" cy="33972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15 w 21600"/>
                <a:gd name="T19" fmla="*/ 3164 h 21600"/>
                <a:gd name="T20" fmla="*/ 18485 w 21600"/>
                <a:gd name="T21" fmla="*/ 18436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0696" y="18872"/>
                  </a:moveTo>
                  <a:cubicBezTo>
                    <a:pt x="10730" y="18872"/>
                    <a:pt x="10765" y="18873"/>
                    <a:pt x="10800" y="18873"/>
                  </a:cubicBezTo>
                  <a:cubicBezTo>
                    <a:pt x="15258" y="18873"/>
                    <a:pt x="18873" y="15258"/>
                    <a:pt x="18873" y="10800"/>
                  </a:cubicBezTo>
                  <a:cubicBezTo>
                    <a:pt x="18873" y="6341"/>
                    <a:pt x="15258" y="2727"/>
                    <a:pt x="10800" y="2727"/>
                  </a:cubicBezTo>
                  <a:cubicBezTo>
                    <a:pt x="6434" y="2726"/>
                    <a:pt x="2860" y="6196"/>
                    <a:pt x="2730" y="10560"/>
                  </a:cubicBezTo>
                  <a:lnTo>
                    <a:pt x="4" y="10479"/>
                  </a:lnTo>
                  <a:cubicBezTo>
                    <a:pt x="178" y="4642"/>
                    <a:pt x="496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10753" y="21600"/>
                    <a:pt x="10707" y="21599"/>
                    <a:pt x="10660" y="21599"/>
                  </a:cubicBezTo>
                  <a:lnTo>
                    <a:pt x="10626" y="24298"/>
                  </a:lnTo>
                  <a:lnTo>
                    <a:pt x="6614" y="20184"/>
                  </a:lnTo>
                  <a:lnTo>
                    <a:pt x="10730" y="16172"/>
                  </a:lnTo>
                  <a:lnTo>
                    <a:pt x="10696" y="18872"/>
                  </a:lnTo>
                  <a:close/>
                </a:path>
              </a:pathLst>
            </a:custGeom>
            <a:solidFill>
              <a:srgbClr val="5F5F5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cxnSp>
          <p:nvCxnSpPr>
            <p:cNvPr id="131" name="AutoShape 70"/>
            <p:cNvCxnSpPr>
              <a:cxnSpLocks noChangeShapeType="1"/>
              <a:stCxn id="106" idx="3"/>
              <a:endCxn id="89" idx="1"/>
            </p:cNvCxnSpPr>
            <p:nvPr/>
          </p:nvCxnSpPr>
          <p:spPr bwMode="auto">
            <a:xfrm flipV="1">
              <a:off x="7227888" y="3378200"/>
              <a:ext cx="457200" cy="245745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F5F5F"/>
              </a:solidFill>
              <a:miter lim="800000"/>
              <a:headEnd type="none" w="sm" len="sm"/>
              <a:tailEnd type="triangle" w="lg" len="sm"/>
            </a:ln>
          </p:spPr>
        </p:cxnSp>
        <p:cxnSp>
          <p:nvCxnSpPr>
            <p:cNvPr id="132" name="AutoShape 71"/>
            <p:cNvCxnSpPr>
              <a:cxnSpLocks noChangeShapeType="1"/>
              <a:stCxn id="116" idx="3"/>
              <a:endCxn id="104" idx="1"/>
            </p:cNvCxnSpPr>
            <p:nvPr/>
          </p:nvCxnSpPr>
          <p:spPr bwMode="auto">
            <a:xfrm flipV="1">
              <a:off x="5627688" y="3289300"/>
              <a:ext cx="457200" cy="171608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F5F5F"/>
              </a:solidFill>
              <a:miter lim="800000"/>
              <a:headEnd type="none" w="sm" len="sm"/>
              <a:tailEnd type="triangle" w="lg" len="sm"/>
            </a:ln>
          </p:spPr>
        </p:cxnSp>
        <p:sp>
          <p:nvSpPr>
            <p:cNvPr id="133" name="Rectangle 59"/>
            <p:cNvSpPr>
              <a:spLocks noChangeArrowheads="1"/>
            </p:cNvSpPr>
            <p:nvPr/>
          </p:nvSpPr>
          <p:spPr bwMode="blackWhite">
            <a:xfrm>
              <a:off x="1273175" y="2819400"/>
              <a:ext cx="1143000" cy="38576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Build Demo Environment</a:t>
              </a:r>
            </a:p>
          </p:txBody>
        </p:sp>
        <p:sp>
          <p:nvSpPr>
            <p:cNvPr id="134" name="Rectangle 22"/>
            <p:cNvSpPr>
              <a:spLocks noChangeArrowheads="1"/>
            </p:cNvSpPr>
            <p:nvPr/>
          </p:nvSpPr>
          <p:spPr bwMode="blackWhite">
            <a:xfrm>
              <a:off x="2922588" y="2989263"/>
              <a:ext cx="1066800" cy="287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Convert and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 Verify Data</a:t>
              </a:r>
            </a:p>
          </p:txBody>
        </p:sp>
        <p:sp>
          <p:nvSpPr>
            <p:cNvPr id="135" name="Rectangle 22"/>
            <p:cNvSpPr>
              <a:spLocks noChangeArrowheads="1"/>
            </p:cNvSpPr>
            <p:nvPr/>
          </p:nvSpPr>
          <p:spPr bwMode="blackWhite">
            <a:xfrm>
              <a:off x="4522788" y="2971800"/>
              <a:ext cx="1066800" cy="28733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Convert and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 Verify Data</a:t>
              </a:r>
            </a:p>
          </p:txBody>
        </p:sp>
        <p:sp>
          <p:nvSpPr>
            <p:cNvPr id="136" name="Rectangle 59"/>
            <p:cNvSpPr>
              <a:spLocks noChangeArrowheads="1"/>
            </p:cNvSpPr>
            <p:nvPr/>
          </p:nvSpPr>
          <p:spPr bwMode="blackWhite">
            <a:xfrm>
              <a:off x="1295400" y="2281238"/>
              <a:ext cx="1143000" cy="38576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Project Team Orientation </a:t>
              </a:r>
            </a:p>
          </p:txBody>
        </p:sp>
        <p:cxnSp>
          <p:nvCxnSpPr>
            <p:cNvPr id="137" name="AutoShape 68"/>
            <p:cNvCxnSpPr>
              <a:cxnSpLocks noChangeShapeType="1"/>
            </p:cNvCxnSpPr>
            <p:nvPr/>
          </p:nvCxnSpPr>
          <p:spPr bwMode="auto">
            <a:xfrm flipV="1">
              <a:off x="2438400" y="2962275"/>
              <a:ext cx="493713" cy="275272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F5F5F"/>
              </a:solidFill>
              <a:miter lim="800000"/>
              <a:headEnd type="none" w="sm" len="sm"/>
              <a:tailEnd type="triangle" w="lg" len="sm"/>
            </a:ln>
          </p:spPr>
        </p:cxnSp>
        <p:sp>
          <p:nvSpPr>
            <p:cNvPr id="138" name="Rectangle 137"/>
            <p:cNvSpPr>
              <a:spLocks noChangeArrowheads="1"/>
            </p:cNvSpPr>
            <p:nvPr/>
          </p:nvSpPr>
          <p:spPr bwMode="blackWhite">
            <a:xfrm>
              <a:off x="6096000" y="2314575"/>
              <a:ext cx="1143000" cy="5048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Develop User Guides and 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Train Users</a:t>
              </a: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blackWhite">
            <a:xfrm>
              <a:off x="6096000" y="1676400"/>
              <a:ext cx="1143000" cy="5048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Organizational Change Management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82382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164926"/>
            <a:ext cx="8336975" cy="797070"/>
          </a:xfrm>
        </p:spPr>
        <p:txBody>
          <a:bodyPr/>
          <a:lstStyle/>
          <a:p>
            <a:r>
              <a:rPr lang="en-US" dirty="0" smtClean="0"/>
              <a:t>Upgrade project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1741387"/>
            <a:ext cx="8336975" cy="3757046"/>
          </a:xfrm>
        </p:spPr>
        <p:txBody>
          <a:bodyPr/>
          <a:lstStyle/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Initiation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Includes all project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&amp;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preparation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tasks, security redesign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environment builds.</a:t>
            </a: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Includes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Global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design, FIT/GAP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updates to Business Process Flows, Local Configuration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UAT Test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Definition, Training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UAT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Builds.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Construct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Includes Technical Development (updates to CEMLI’s), Security Matrix Mapping, Functional and System/Integration Testing, Parallel Testing, Data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Upgrade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Spot-Check Validation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Includes OCM Readiness Transition, Production Cutover Planning, Regional Trainer and End User Training, User Acceptance and Performance Testing.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Deploy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Includes Production Environment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Production Cutover, Milestone Sign-Off and Acceptance, Lessons Learned.</a:t>
            </a:r>
            <a:endParaRPr lang="en-US" sz="16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6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traight Connector 115"/>
          <p:cNvCxnSpPr/>
          <p:nvPr/>
        </p:nvCxnSpPr>
        <p:spPr>
          <a:xfrm>
            <a:off x="2103120" y="2411600"/>
            <a:ext cx="0" cy="4404360"/>
          </a:xfrm>
          <a:prstGeom prst="line">
            <a:avLst/>
          </a:prstGeom>
          <a:ln w="12700">
            <a:solidFill>
              <a:srgbClr val="7399B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51034" y="2401090"/>
            <a:ext cx="1511727" cy="1213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381000" y="1925916"/>
            <a:ext cx="8515350" cy="439163"/>
          </a:xfrm>
          <a:prstGeom prst="rect">
            <a:avLst/>
          </a:prstGeom>
          <a:solidFill>
            <a:srgbClr val="FBDF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/>
          </p:nvPr>
        </p:nvGraphicFramePr>
        <p:xfrm>
          <a:off x="336556" y="1925917"/>
          <a:ext cx="8581687" cy="4882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5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3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17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90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90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90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908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908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908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574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0242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908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908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2908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262226">
                <a:tc gridSpan="4">
                  <a:txBody>
                    <a:bodyPr/>
                    <a:lstStyle/>
                    <a:p>
                      <a:pPr marL="0" algn="ctr" defTabSz="914286" rtl="0" eaLnBrk="1" latinLnBrk="0" hangingPunct="1"/>
                      <a:r>
                        <a:rPr lang="en-US" sz="1050" b="1" kern="1200" dirty="0" smtClean="0">
                          <a:solidFill>
                            <a:srgbClr val="0A3B6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n-US" sz="1050" b="1" kern="1200" dirty="0">
                        <a:solidFill>
                          <a:srgbClr val="0A3B6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0A3B61"/>
                          </a:solidFill>
                        </a:rPr>
                        <a:t>2019</a:t>
                      </a:r>
                      <a:endParaRPr lang="en-US" sz="1050" b="1" dirty="0">
                        <a:solidFill>
                          <a:srgbClr val="0A3B6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0A3B61"/>
                          </a:solidFill>
                        </a:rPr>
                        <a:t>2020</a:t>
                      </a:r>
                      <a:endParaRPr lang="en-US" sz="1050" b="1" dirty="0">
                        <a:solidFill>
                          <a:srgbClr val="0A3B6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0A3B61"/>
                          </a:solidFill>
                        </a:rPr>
                        <a:t>2021</a:t>
                      </a:r>
                      <a:endParaRPr lang="en-US" sz="1050" b="1" dirty="0">
                        <a:solidFill>
                          <a:srgbClr val="0A3B6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0A3B61"/>
                          </a:solidFill>
                        </a:rPr>
                        <a:t>2022</a:t>
                      </a:r>
                      <a:endParaRPr lang="en-US" sz="1050" b="1" dirty="0">
                        <a:solidFill>
                          <a:srgbClr val="0A3B6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201">
                <a:tc>
                  <a:txBody>
                    <a:bodyPr/>
                    <a:lstStyle/>
                    <a:p>
                      <a:pPr marL="0" algn="l" defTabSz="914286" rtl="0" eaLnBrk="1" latinLnBrk="0" hangingPunct="1"/>
                      <a:r>
                        <a:rPr lang="en-US" sz="900" b="1" kern="1200" spc="-110" baseline="0" dirty="0" smtClean="0">
                          <a:solidFill>
                            <a:srgbClr val="0A3B61"/>
                          </a:solidFill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APR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JUL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OCT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JAN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APR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JUL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OCT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JAN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APR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JUL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OCT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JAN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APR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JUL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OCT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JAN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APR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JUL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pc="-110" baseline="0" dirty="0" smtClean="0">
                          <a:solidFill>
                            <a:srgbClr val="0A3B61"/>
                          </a:solidFill>
                        </a:rPr>
                        <a:t>OCT</a:t>
                      </a:r>
                      <a:endParaRPr lang="en-US" sz="900" b="1" spc="-110" baseline="0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210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28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kern="1200" spc="-6" dirty="0">
                        <a:solidFill>
                          <a:srgbClr val="E14709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kern="1200" spc="-6" dirty="0">
                        <a:solidFill>
                          <a:srgbClr val="E14709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kern="1200" spc="-6" dirty="0">
                        <a:solidFill>
                          <a:srgbClr val="E14709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928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928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0A3B6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5" name="OTLSHAPE_T_be3ae38f60b3402d8a13f1e91eec41f5_Shape"/>
          <p:cNvSpPr/>
          <p:nvPr>
            <p:custDataLst>
              <p:tags r:id="rId1"/>
            </p:custDataLst>
          </p:nvPr>
        </p:nvSpPr>
        <p:spPr>
          <a:xfrm>
            <a:off x="3737870" y="4064855"/>
            <a:ext cx="1365245" cy="487312"/>
          </a:xfrm>
          <a:prstGeom prst="roundRect">
            <a:avLst>
              <a:gd name="adj" fmla="val 100000"/>
            </a:avLst>
          </a:prstGeom>
          <a:solidFill>
            <a:srgbClr val="008E9B"/>
          </a:solidFill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3788664" y="2422268"/>
            <a:ext cx="0" cy="4386072"/>
          </a:xfrm>
          <a:prstGeom prst="line">
            <a:avLst/>
          </a:prstGeom>
          <a:ln w="12700">
            <a:solidFill>
              <a:srgbClr val="7399B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94970" y="2419220"/>
            <a:ext cx="0" cy="4396740"/>
          </a:xfrm>
          <a:prstGeom prst="line">
            <a:avLst/>
          </a:prstGeom>
          <a:ln w="12700">
            <a:solidFill>
              <a:srgbClr val="7399B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5504688" y="2425316"/>
            <a:ext cx="0" cy="4408932"/>
          </a:xfrm>
          <a:prstGeom prst="line">
            <a:avLst/>
          </a:prstGeom>
          <a:ln w="12700">
            <a:solidFill>
              <a:srgbClr val="7399B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7219188" y="2425316"/>
            <a:ext cx="0" cy="4408932"/>
          </a:xfrm>
          <a:prstGeom prst="line">
            <a:avLst/>
          </a:prstGeom>
          <a:ln w="12700">
            <a:solidFill>
              <a:srgbClr val="7399B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8890390" y="2411600"/>
            <a:ext cx="0" cy="4386072"/>
          </a:xfrm>
          <a:prstGeom prst="line">
            <a:avLst/>
          </a:prstGeom>
          <a:ln w="12700">
            <a:solidFill>
              <a:srgbClr val="7399B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Title 1"/>
          <p:cNvSpPr txBox="1">
            <a:spLocks/>
          </p:cNvSpPr>
          <p:nvPr/>
        </p:nvSpPr>
        <p:spPr>
          <a:xfrm>
            <a:off x="149429" y="1350372"/>
            <a:ext cx="8336975" cy="79707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28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B6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DEPLOYMENT APPROACH &amp; TIMELINE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rgbClr val="0A3B6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1" name="Slide Number Placeholder 1"/>
          <p:cNvSpPr txBox="1">
            <a:spLocks/>
          </p:cNvSpPr>
          <p:nvPr/>
        </p:nvSpPr>
        <p:spPr>
          <a:xfrm>
            <a:off x="8416637" y="6529853"/>
            <a:ext cx="457199" cy="191623"/>
          </a:xfrm>
          <a:prstGeom prst="rect">
            <a:avLst/>
          </a:prstGeom>
        </p:spPr>
        <p:txBody>
          <a:bodyPr lIns="91429" tIns="45714" rIns="91429" bIns="45714"/>
          <a:lstStyle/>
          <a:p>
            <a:pPr marL="0" marR="0" lvl="0" indent="0" algn="r" defTabSz="457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14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0" name="OTLSHAPE_T_be3ae38f60b3402d8a13f1e91eec41f5_Shape"/>
          <p:cNvSpPr/>
          <p:nvPr>
            <p:custDataLst>
              <p:tags r:id="rId2"/>
            </p:custDataLst>
          </p:nvPr>
        </p:nvSpPr>
        <p:spPr>
          <a:xfrm>
            <a:off x="1176537" y="2587282"/>
            <a:ext cx="1365245" cy="487315"/>
          </a:xfrm>
          <a:prstGeom prst="roundRect">
            <a:avLst>
              <a:gd name="adj" fmla="val 100000"/>
            </a:avLst>
          </a:prstGeom>
          <a:solidFill>
            <a:srgbClr val="3B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8" name="OTLSHAPE_T_be3ae38f60b3402d8a13f1e91eec41f5_Shape"/>
          <p:cNvSpPr/>
          <p:nvPr>
            <p:custDataLst>
              <p:tags r:id="rId3"/>
            </p:custDataLst>
          </p:nvPr>
        </p:nvSpPr>
        <p:spPr>
          <a:xfrm>
            <a:off x="1175902" y="2584439"/>
            <a:ext cx="676910" cy="487315"/>
          </a:xfrm>
          <a:prstGeom prst="rect">
            <a:avLst/>
          </a:prstGeom>
          <a:solidFill>
            <a:srgbClr val="3B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9" name="OTLSHAPE_T_be3ae38f60b3402d8a13f1e91eec41f5_Shape"/>
          <p:cNvSpPr/>
          <p:nvPr>
            <p:custDataLst>
              <p:tags r:id="rId4"/>
            </p:custDataLst>
          </p:nvPr>
        </p:nvSpPr>
        <p:spPr>
          <a:xfrm>
            <a:off x="846337" y="2587282"/>
            <a:ext cx="1713225" cy="487315"/>
          </a:xfrm>
          <a:prstGeom prst="flowChartMagneticDrum">
            <a:avLst/>
          </a:prstGeom>
          <a:solidFill>
            <a:srgbClr val="0EB7EC">
              <a:alpha val="50196"/>
            </a:srgbClr>
          </a:solidFill>
          <a:ln>
            <a:solidFill>
              <a:srgbClr val="1E2F3E">
                <a:alpha val="49804"/>
              </a:srgb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7" name="OTLSHAPE_T_be3ae38f60b3402d8a13f1e91eec41f5_Shape"/>
          <p:cNvSpPr/>
          <p:nvPr>
            <p:custDataLst>
              <p:tags r:id="rId5"/>
            </p:custDataLst>
          </p:nvPr>
        </p:nvSpPr>
        <p:spPr>
          <a:xfrm>
            <a:off x="2563396" y="3322192"/>
            <a:ext cx="1365245" cy="487312"/>
          </a:xfrm>
          <a:prstGeom prst="roundRect">
            <a:avLst>
              <a:gd name="adj" fmla="val 100000"/>
            </a:avLst>
          </a:prstGeom>
          <a:solidFill>
            <a:srgbClr val="9976F2"/>
          </a:solidFill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8" name="OTLSHAPE_T_be3ae38f60b3402d8a13f1e91eec41f5_Shape"/>
          <p:cNvSpPr/>
          <p:nvPr>
            <p:custDataLst>
              <p:tags r:id="rId6"/>
            </p:custDataLst>
          </p:nvPr>
        </p:nvSpPr>
        <p:spPr>
          <a:xfrm>
            <a:off x="2562761" y="3319349"/>
            <a:ext cx="676910" cy="487312"/>
          </a:xfrm>
          <a:prstGeom prst="rect">
            <a:avLst/>
          </a:prstGeom>
          <a:solidFill>
            <a:srgbClr val="9976F2"/>
          </a:solidFill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9" name="OTLSHAPE_T_be3ae38f60b3402d8a13f1e91eec41f5_Shape"/>
          <p:cNvSpPr/>
          <p:nvPr>
            <p:custDataLst>
              <p:tags r:id="rId7"/>
            </p:custDataLst>
          </p:nvPr>
        </p:nvSpPr>
        <p:spPr>
          <a:xfrm>
            <a:off x="2220496" y="3315231"/>
            <a:ext cx="1713225" cy="487312"/>
          </a:xfrm>
          <a:prstGeom prst="flowChartMagneticDrum">
            <a:avLst/>
          </a:prstGeom>
          <a:solidFill>
            <a:srgbClr val="9976F2">
              <a:alpha val="24706"/>
            </a:srgbClr>
          </a:solidFill>
          <a:ln>
            <a:solidFill>
              <a:srgbClr val="1E2F3E">
                <a:alpha val="49804"/>
              </a:srgb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0" name="OTLSHAPE_M_a58f29487c0343c08abcf41913e40cae_Title"/>
          <p:cNvSpPr txBox="1"/>
          <p:nvPr>
            <p:custDataLst>
              <p:tags r:id="rId8"/>
            </p:custDataLst>
          </p:nvPr>
        </p:nvSpPr>
        <p:spPr>
          <a:xfrm>
            <a:off x="2813547" y="3514228"/>
            <a:ext cx="1674867" cy="110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1000" b="1" spc="-40" dirty="0" smtClean="0">
                <a:latin typeface="Calibri" pitchFamily="34" charset="0"/>
                <a:cs typeface="Calibri" pitchFamily="34" charset="0"/>
              </a:rPr>
              <a:t>6 Colleges</a:t>
            </a:r>
          </a:p>
        </p:txBody>
      </p:sp>
      <p:sp>
        <p:nvSpPr>
          <p:cNvPr id="125" name="OTLSHAPE_M_a58f29487c0343c08abcf41913e40cae_Title"/>
          <p:cNvSpPr txBox="1"/>
          <p:nvPr>
            <p:custDataLst>
              <p:tags r:id="rId9"/>
            </p:custDataLst>
          </p:nvPr>
        </p:nvSpPr>
        <p:spPr>
          <a:xfrm>
            <a:off x="932135" y="2755922"/>
            <a:ext cx="110069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Upgrade Project</a:t>
            </a:r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OTLSHAPE_T_be3ae38f60b3402d8a13f1e91eec41f5_Shape"/>
          <p:cNvSpPr/>
          <p:nvPr>
            <p:custDataLst>
              <p:tags r:id="rId10"/>
            </p:custDataLst>
          </p:nvPr>
        </p:nvSpPr>
        <p:spPr>
          <a:xfrm>
            <a:off x="3738325" y="4068607"/>
            <a:ext cx="1365245" cy="487315"/>
          </a:xfrm>
          <a:prstGeom prst="roundRect">
            <a:avLst>
              <a:gd name="adj" fmla="val 100000"/>
            </a:avLst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1" name="OTLSHAPE_T_be3ae38f60b3402d8a13f1e91eec41f5_Shape"/>
          <p:cNvSpPr/>
          <p:nvPr>
            <p:custDataLst>
              <p:tags r:id="rId11"/>
            </p:custDataLst>
          </p:nvPr>
        </p:nvSpPr>
        <p:spPr>
          <a:xfrm>
            <a:off x="3737690" y="4065764"/>
            <a:ext cx="676910" cy="487315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4" name="OTLSHAPE_M_a58f29487c0343c08abcf41913e40cae_Title"/>
          <p:cNvSpPr txBox="1"/>
          <p:nvPr>
            <p:custDataLst>
              <p:tags r:id="rId12"/>
            </p:custDataLst>
          </p:nvPr>
        </p:nvSpPr>
        <p:spPr>
          <a:xfrm>
            <a:off x="3913849" y="5043940"/>
            <a:ext cx="1674867" cy="1025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1200" b="1" spc="-40" dirty="0" smtClean="0">
                <a:latin typeface="Calibri" pitchFamily="34" charset="0"/>
                <a:cs typeface="Calibri" pitchFamily="34" charset="0"/>
              </a:rPr>
              <a:t>8 Colleges</a:t>
            </a:r>
          </a:p>
        </p:txBody>
      </p:sp>
      <p:sp>
        <p:nvSpPr>
          <p:cNvPr id="167" name="OTLSHAPE_M_a58f29487c0343c08abcf41913e40cae_Title"/>
          <p:cNvSpPr txBox="1"/>
          <p:nvPr>
            <p:custDataLst>
              <p:tags r:id="rId13"/>
            </p:custDataLst>
          </p:nvPr>
        </p:nvSpPr>
        <p:spPr>
          <a:xfrm>
            <a:off x="5622215" y="6522466"/>
            <a:ext cx="1674867" cy="1025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1200" b="1" spc="-40" dirty="0" smtClean="0">
                <a:latin typeface="Calibri" pitchFamily="34" charset="0"/>
                <a:cs typeface="Calibri" pitchFamily="34" charset="0"/>
              </a:rPr>
              <a:t>Contingency</a:t>
            </a:r>
          </a:p>
        </p:txBody>
      </p:sp>
      <p:sp>
        <p:nvSpPr>
          <p:cNvPr id="157" name="OTLSHAPE_T_be3ae38f60b3402d8a13f1e91eec41f5_Shape"/>
          <p:cNvSpPr/>
          <p:nvPr>
            <p:custDataLst>
              <p:tags r:id="rId14"/>
            </p:custDataLst>
          </p:nvPr>
        </p:nvSpPr>
        <p:spPr>
          <a:xfrm>
            <a:off x="5418833" y="5495232"/>
            <a:ext cx="1365245" cy="487315"/>
          </a:xfrm>
          <a:prstGeom prst="roundRect">
            <a:avLst>
              <a:gd name="adj" fmla="val 100000"/>
            </a:avLst>
          </a:prstGeom>
          <a:solidFill>
            <a:srgbClr val="FBDF6C"/>
          </a:solidFill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OTLSHAPE_T_be3ae38f60b3402d8a13f1e91eec41f5_Shape"/>
          <p:cNvSpPr/>
          <p:nvPr>
            <p:custDataLst>
              <p:tags r:id="rId15"/>
            </p:custDataLst>
          </p:nvPr>
        </p:nvSpPr>
        <p:spPr>
          <a:xfrm>
            <a:off x="3711782" y="4064897"/>
            <a:ext cx="612570" cy="487312"/>
          </a:xfrm>
          <a:prstGeom prst="rect">
            <a:avLst/>
          </a:prstGeom>
          <a:solidFill>
            <a:srgbClr val="008E9B"/>
          </a:solidFill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2" name="OTLSHAPE_T_be3ae38f60b3402d8a13f1e91eec41f5_Shape"/>
          <p:cNvSpPr/>
          <p:nvPr>
            <p:custDataLst>
              <p:tags r:id="rId16"/>
            </p:custDataLst>
          </p:nvPr>
        </p:nvSpPr>
        <p:spPr>
          <a:xfrm>
            <a:off x="3395224" y="4055824"/>
            <a:ext cx="1713225" cy="487315"/>
          </a:xfrm>
          <a:prstGeom prst="flowChartMagneticDrum">
            <a:avLst/>
          </a:prstGeom>
          <a:solidFill>
            <a:srgbClr val="0C9C81">
              <a:alpha val="49804"/>
            </a:srgbClr>
          </a:solidFill>
          <a:ln>
            <a:solidFill>
              <a:srgbClr val="0057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5" name="OTLSHAPE_M_a58f29487c0343c08abcf41913e40cae_Title"/>
          <p:cNvSpPr txBox="1"/>
          <p:nvPr>
            <p:custDataLst>
              <p:tags r:id="rId17"/>
            </p:custDataLst>
          </p:nvPr>
        </p:nvSpPr>
        <p:spPr>
          <a:xfrm>
            <a:off x="4001300" y="4264618"/>
            <a:ext cx="1674867" cy="1025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1000" b="1" spc="-40" dirty="0" smtClean="0">
                <a:latin typeface="Calibri" pitchFamily="34" charset="0"/>
                <a:cs typeface="Calibri" pitchFamily="34" charset="0"/>
              </a:rPr>
              <a:t>8 Colleges</a:t>
            </a:r>
          </a:p>
        </p:txBody>
      </p:sp>
      <p:sp>
        <p:nvSpPr>
          <p:cNvPr id="160" name="OTLSHAPE_T_be3ae38f60b3402d8a13f1e91eec41f5_Shape"/>
          <p:cNvSpPr/>
          <p:nvPr>
            <p:custDataLst>
              <p:tags r:id="rId18"/>
            </p:custDataLst>
          </p:nvPr>
        </p:nvSpPr>
        <p:spPr>
          <a:xfrm>
            <a:off x="5418198" y="5494910"/>
            <a:ext cx="676910" cy="487315"/>
          </a:xfrm>
          <a:prstGeom prst="rect">
            <a:avLst/>
          </a:prstGeom>
          <a:solidFill>
            <a:srgbClr val="FBDF6C"/>
          </a:solidFill>
          <a:ln w="25400" algn="ctr">
            <a:noFill/>
            <a:round/>
            <a:headEnd/>
            <a:tailEnd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TLSHAPE_T_be3ae38f60b3402d8a13f1e91eec41f5_Shape"/>
          <p:cNvSpPr/>
          <p:nvPr>
            <p:custDataLst>
              <p:tags r:id="rId19"/>
            </p:custDataLst>
          </p:nvPr>
        </p:nvSpPr>
        <p:spPr>
          <a:xfrm>
            <a:off x="5061204" y="5494313"/>
            <a:ext cx="1713225" cy="487315"/>
          </a:xfrm>
          <a:prstGeom prst="flowChartMagneticDrum">
            <a:avLst/>
          </a:prstGeom>
          <a:solidFill>
            <a:srgbClr val="FBDF6C">
              <a:alpha val="50196"/>
            </a:srgbClr>
          </a:solidFill>
          <a:ln>
            <a:solidFill>
              <a:srgbClr val="A78805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2" name="OTLSHAPE_M_a58f29487c0343c08abcf41913e40cae_Title"/>
          <p:cNvSpPr txBox="1"/>
          <p:nvPr>
            <p:custDataLst>
              <p:tags r:id="rId20"/>
            </p:custDataLst>
          </p:nvPr>
        </p:nvSpPr>
        <p:spPr>
          <a:xfrm>
            <a:off x="5008907" y="5709911"/>
            <a:ext cx="1381343" cy="11759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1100" b="1" spc="-40" dirty="0" smtClean="0">
                <a:latin typeface="Calibri" pitchFamily="34" charset="0"/>
                <a:cs typeface="Calibri" pitchFamily="34" charset="0"/>
              </a:rPr>
              <a:t>Deployment 6</a:t>
            </a:r>
          </a:p>
        </p:txBody>
      </p:sp>
      <p:sp>
        <p:nvSpPr>
          <p:cNvPr id="179" name="OTLSHAPE_T_be3ae38f60b3402d8a13f1e91eec41f5_Shape"/>
          <p:cNvSpPr/>
          <p:nvPr>
            <p:custDataLst>
              <p:tags r:id="rId21"/>
            </p:custDataLst>
          </p:nvPr>
        </p:nvSpPr>
        <p:spPr>
          <a:xfrm>
            <a:off x="4384992" y="4784125"/>
            <a:ext cx="1365245" cy="487312"/>
          </a:xfrm>
          <a:prstGeom prst="roundRect">
            <a:avLst>
              <a:gd name="adj" fmla="val 100000"/>
            </a:avLst>
          </a:prstGeom>
          <a:solidFill>
            <a:srgbClr val="51D351"/>
          </a:solidFill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0" name="OTLSHAPE_T_be3ae38f60b3402d8a13f1e91eec41f5_Shape"/>
          <p:cNvSpPr/>
          <p:nvPr>
            <p:custDataLst>
              <p:tags r:id="rId22"/>
            </p:custDataLst>
          </p:nvPr>
        </p:nvSpPr>
        <p:spPr>
          <a:xfrm>
            <a:off x="4258447" y="4863596"/>
            <a:ext cx="1365245" cy="487315"/>
          </a:xfrm>
          <a:prstGeom prst="roundRect">
            <a:avLst>
              <a:gd name="adj" fmla="val 100000"/>
            </a:avLst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TLSHAPE_T_be3ae38f60b3402d8a13f1e91eec41f5_Shape"/>
          <p:cNvSpPr/>
          <p:nvPr>
            <p:custDataLst>
              <p:tags r:id="rId23"/>
            </p:custDataLst>
          </p:nvPr>
        </p:nvSpPr>
        <p:spPr>
          <a:xfrm>
            <a:off x="4257812" y="4860753"/>
            <a:ext cx="676910" cy="487315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2" name="OTLSHAPE_T_be3ae38f60b3402d8a13f1e91eec41f5_Shape"/>
          <p:cNvSpPr/>
          <p:nvPr>
            <p:custDataLst>
              <p:tags r:id="rId24"/>
            </p:custDataLst>
          </p:nvPr>
        </p:nvSpPr>
        <p:spPr>
          <a:xfrm>
            <a:off x="4356100" y="4798926"/>
            <a:ext cx="615374" cy="487312"/>
          </a:xfrm>
          <a:prstGeom prst="rect">
            <a:avLst/>
          </a:prstGeom>
          <a:solidFill>
            <a:srgbClr val="51D351"/>
          </a:solidFill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TLSHAPE_T_be3ae38f60b3402d8a13f1e91eec41f5_Shape"/>
          <p:cNvSpPr/>
          <p:nvPr>
            <p:custDataLst>
              <p:tags r:id="rId25"/>
            </p:custDataLst>
          </p:nvPr>
        </p:nvSpPr>
        <p:spPr>
          <a:xfrm>
            <a:off x="4093146" y="4789568"/>
            <a:ext cx="1713225" cy="487315"/>
          </a:xfrm>
          <a:prstGeom prst="flowChartMagneticDrum">
            <a:avLst/>
          </a:prstGeom>
          <a:solidFill>
            <a:srgbClr val="51D351">
              <a:alpha val="65098"/>
            </a:srgbClr>
          </a:solidFill>
          <a:ln>
            <a:solidFill>
              <a:srgbClr val="218121">
                <a:alpha val="50000"/>
              </a:srgbClr>
            </a:solidFill>
          </a:ln>
          <a:effectLst>
            <a:glow rad="63500">
              <a:srgbClr val="51D351">
                <a:alpha val="40000"/>
              </a:srgbClr>
            </a:glo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TLSHAPE_M_a58f29487c0343c08abcf41913e40cae_Title"/>
          <p:cNvSpPr txBox="1"/>
          <p:nvPr>
            <p:custDataLst>
              <p:tags r:id="rId26"/>
            </p:custDataLst>
          </p:nvPr>
        </p:nvSpPr>
        <p:spPr>
          <a:xfrm>
            <a:off x="4814933" y="4990377"/>
            <a:ext cx="1439450" cy="11246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1000" b="1" spc="-40" dirty="0" smtClean="0">
                <a:latin typeface="Calibri" pitchFamily="34" charset="0"/>
                <a:cs typeface="Calibri" pitchFamily="34" charset="0"/>
              </a:rPr>
              <a:t>8 Colleges</a:t>
            </a:r>
          </a:p>
        </p:txBody>
      </p:sp>
      <p:sp>
        <p:nvSpPr>
          <p:cNvPr id="188" name="OTLSHAPE_T_be3ae38f60b3402d8a13f1e91eec41f5_Shape"/>
          <p:cNvSpPr/>
          <p:nvPr>
            <p:custDataLst>
              <p:tags r:id="rId27"/>
            </p:custDataLst>
          </p:nvPr>
        </p:nvSpPr>
        <p:spPr>
          <a:xfrm>
            <a:off x="6048842" y="6176379"/>
            <a:ext cx="1365245" cy="487312"/>
          </a:xfrm>
          <a:prstGeom prst="roundRect">
            <a:avLst>
              <a:gd name="adj" fmla="val 100000"/>
            </a:avLst>
          </a:prstGeom>
          <a:solidFill>
            <a:srgbClr val="EC7320"/>
          </a:solidFill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9" name="OTLSHAPE_T_be3ae38f60b3402d8a13f1e91eec41f5_Shape"/>
          <p:cNvSpPr/>
          <p:nvPr>
            <p:custDataLst>
              <p:tags r:id="rId28"/>
            </p:custDataLst>
          </p:nvPr>
        </p:nvSpPr>
        <p:spPr>
          <a:xfrm>
            <a:off x="6048207" y="6184407"/>
            <a:ext cx="676910" cy="487312"/>
          </a:xfrm>
          <a:prstGeom prst="rect">
            <a:avLst/>
          </a:prstGeom>
          <a:solidFill>
            <a:srgbClr val="EC7320"/>
          </a:solidFill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0" name="OTLSHAPE_T_be3ae38f60b3402d8a13f1e91eec41f5_Shape"/>
          <p:cNvSpPr/>
          <p:nvPr>
            <p:custDataLst>
              <p:tags r:id="rId29"/>
            </p:custDataLst>
          </p:nvPr>
        </p:nvSpPr>
        <p:spPr>
          <a:xfrm>
            <a:off x="5705942" y="6182790"/>
            <a:ext cx="1713225" cy="487312"/>
          </a:xfrm>
          <a:prstGeom prst="flowChartMagneticDrum">
            <a:avLst/>
          </a:prstGeom>
          <a:solidFill>
            <a:srgbClr val="EC7320">
              <a:alpha val="69804"/>
            </a:srgbClr>
          </a:solidFill>
          <a:ln>
            <a:solidFill>
              <a:srgbClr val="6D3109">
                <a:alpha val="69804"/>
              </a:srgbClr>
            </a:solidFill>
          </a:ln>
          <a:effectLst>
            <a:glow rad="63500">
              <a:srgbClr val="74350A">
                <a:alpha val="40000"/>
              </a:srgbClr>
            </a:glo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36572" tIns="36572" rIns="36572" bIns="36572" numCol="1" anchor="t" anchorCtr="0" compatLnSpc="1">
            <a:prstTxWarp prst="textNoShape">
              <a:avLst/>
            </a:prstTxWarp>
          </a:bodyPr>
          <a:lstStyle/>
          <a:p>
            <a:pPr defTabSz="91428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1" name="OTLSHAPE_M_a58f29487c0343c08abcf41913e40cae_Title"/>
          <p:cNvSpPr txBox="1"/>
          <p:nvPr>
            <p:custDataLst>
              <p:tags r:id="rId30"/>
            </p:custDataLst>
          </p:nvPr>
        </p:nvSpPr>
        <p:spPr>
          <a:xfrm>
            <a:off x="5980832" y="6349933"/>
            <a:ext cx="998255" cy="21679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1100" b="1" spc="-40" dirty="0" smtClean="0">
                <a:latin typeface="Calibri" pitchFamily="34" charset="0"/>
                <a:cs typeface="Calibri" pitchFamily="34" charset="0"/>
              </a:rPr>
              <a:t>Contingency </a:t>
            </a:r>
          </a:p>
          <a:p>
            <a:pPr algn="ctr">
              <a:lnSpc>
                <a:spcPts val="800"/>
              </a:lnSpc>
            </a:pPr>
            <a:r>
              <a:rPr lang="en-US" sz="1100" b="1" spc="-40" dirty="0" smtClean="0">
                <a:latin typeface="Calibri" pitchFamily="34" charset="0"/>
                <a:cs typeface="Calibri" pitchFamily="34" charset="0"/>
              </a:rPr>
              <a:t>Deployment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43168" y="2589427"/>
            <a:ext cx="8876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TCC, CCS</a:t>
            </a:r>
          </a:p>
          <a:p>
            <a:pPr algn="ctr"/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1-2 Colleges</a:t>
            </a:r>
          </a:p>
          <a:p>
            <a:pPr algn="ctr"/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SBCTC</a:t>
            </a:r>
            <a:endParaRPr lang="en-US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40766" y="3428082"/>
            <a:ext cx="10099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Deployment</a:t>
            </a:r>
            <a:r>
              <a:rPr lang="en-US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3</a:t>
            </a:r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6617" y="4168932"/>
            <a:ext cx="1352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Deployment 4</a:t>
            </a:r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2556" y="5620641"/>
            <a:ext cx="7847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8 Colleges</a:t>
            </a:r>
            <a:endParaRPr 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6890" y="3327569"/>
            <a:ext cx="6134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College Prep Work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19726" y="4139255"/>
            <a:ext cx="6134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College Prep Work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149" y="4814459"/>
            <a:ext cx="6134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College Prep Work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98064" y="5539314"/>
            <a:ext cx="6134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College Prep Work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975664" y="6210350"/>
            <a:ext cx="6134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College Prep Work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5800" y="4912053"/>
            <a:ext cx="10075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Deployment 5</a:t>
            </a:r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963619" y="3107652"/>
            <a:ext cx="0" cy="255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2442931" y="3881567"/>
            <a:ext cx="0" cy="255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3536617" y="4604908"/>
            <a:ext cx="0" cy="255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4195722" y="5327368"/>
            <a:ext cx="0" cy="255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94683" y="6045128"/>
            <a:ext cx="0" cy="255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745806" y="6312791"/>
            <a:ext cx="7847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TBD</a:t>
            </a:r>
            <a:endParaRPr 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1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41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990600"/>
          </a:xfrm>
        </p:spPr>
        <p:txBody>
          <a:bodyPr/>
          <a:lstStyle/>
          <a:p>
            <a:r>
              <a:rPr lang="en-US" dirty="0" smtClean="0"/>
              <a:t>Integrated Work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7" y="1447800"/>
            <a:ext cx="8998745" cy="469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7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220752"/>
            <a:ext cx="8336975" cy="7970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Upgrade </a:t>
            </a:r>
            <a:br>
              <a:rPr lang="en-US" dirty="0" smtClean="0"/>
            </a:br>
            <a:r>
              <a:rPr lang="en-US" dirty="0" smtClean="0"/>
              <a:t>Key </a:t>
            </a:r>
            <a:r>
              <a:rPr lang="en-US" dirty="0" smtClean="0"/>
              <a:t>Activities Need to be Revisited…..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73224"/>
            <a:ext cx="8534400" cy="438912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800" dirty="0" smtClean="0"/>
              <a:t>Upgrade  - Why?</a:t>
            </a:r>
          </a:p>
          <a:p>
            <a:pPr lvl="1"/>
            <a:r>
              <a:rPr lang="en-US" sz="2800" dirty="0" smtClean="0"/>
              <a:t>Global </a:t>
            </a:r>
            <a:r>
              <a:rPr lang="en-US" sz="2800" dirty="0" smtClean="0"/>
              <a:t>/ Local Configuration </a:t>
            </a:r>
            <a:r>
              <a:rPr lang="en-US" sz="2800" dirty="0"/>
              <a:t>Design </a:t>
            </a:r>
            <a:r>
              <a:rPr lang="en-US" sz="2800" dirty="0" smtClean="0"/>
              <a:t>Workshops (Maximize </a:t>
            </a:r>
            <a:r>
              <a:rPr lang="en-US" sz="2800" dirty="0" smtClean="0"/>
              <a:t>Automation)</a:t>
            </a:r>
            <a:endParaRPr lang="en-US" sz="2800" dirty="0"/>
          </a:p>
          <a:p>
            <a:pPr lvl="1"/>
            <a:r>
              <a:rPr lang="en-US" sz="2800" dirty="0" smtClean="0"/>
              <a:t>New </a:t>
            </a:r>
            <a:r>
              <a:rPr lang="en-US" sz="2800" dirty="0"/>
              <a:t>Chart of </a:t>
            </a:r>
            <a:r>
              <a:rPr lang="en-US" sz="2800" dirty="0" smtClean="0"/>
              <a:t>Accounts</a:t>
            </a:r>
          </a:p>
          <a:p>
            <a:pPr lvl="1"/>
            <a:r>
              <a:rPr lang="en-US" sz="2800" dirty="0"/>
              <a:t>Security </a:t>
            </a:r>
            <a:r>
              <a:rPr lang="en-US" sz="2800" dirty="0" smtClean="0"/>
              <a:t>Re-Design</a:t>
            </a:r>
          </a:p>
          <a:p>
            <a:pPr lvl="1"/>
            <a:r>
              <a:rPr lang="en-US" sz="2800" dirty="0" smtClean="0"/>
              <a:t>Portal Re-Design</a:t>
            </a:r>
          </a:p>
          <a:p>
            <a:pPr lvl="1"/>
            <a:r>
              <a:rPr lang="en-US" sz="2800" dirty="0" smtClean="0"/>
              <a:t>New Approach's to Support College Activities </a:t>
            </a:r>
            <a:endParaRPr lang="en-US" sz="2800" dirty="0"/>
          </a:p>
          <a:p>
            <a:pPr lvl="2"/>
            <a:r>
              <a:rPr lang="en-US" sz="2400" dirty="0" smtClean="0"/>
              <a:t>New Data Conversion Validation Framework</a:t>
            </a:r>
          </a:p>
          <a:p>
            <a:pPr lvl="2"/>
            <a:r>
              <a:rPr lang="en-US" sz="2400" dirty="0" smtClean="0"/>
              <a:t>Updated Communication Plan</a:t>
            </a:r>
          </a:p>
          <a:p>
            <a:pPr lvl="2"/>
            <a:r>
              <a:rPr lang="en-US" sz="2400" dirty="0" smtClean="0"/>
              <a:t>New Organizational Change Management Framework</a:t>
            </a:r>
          </a:p>
          <a:p>
            <a:pPr lvl="2"/>
            <a:r>
              <a:rPr lang="en-US" sz="2400" dirty="0" smtClean="0"/>
              <a:t>New Training Approach</a:t>
            </a:r>
          </a:p>
          <a:p>
            <a:pPr lvl="2"/>
            <a:r>
              <a:rPr lang="en-US" sz="2400" dirty="0" smtClean="0"/>
              <a:t>New User Acceptance Testing Framework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Common Process Workshops</a:t>
            </a:r>
          </a:p>
          <a:p>
            <a:r>
              <a:rPr lang="en-US" dirty="0" smtClean="0"/>
              <a:t>Project Staffing Ramp Up</a:t>
            </a:r>
          </a:p>
          <a:p>
            <a:r>
              <a:rPr lang="en-US" dirty="0"/>
              <a:t>Governance Membership</a:t>
            </a:r>
          </a:p>
          <a:p>
            <a:r>
              <a:rPr lang="en-US" dirty="0" smtClean="0"/>
              <a:t>Deployment </a:t>
            </a:r>
            <a:r>
              <a:rPr lang="en-US" dirty="0"/>
              <a:t>Schedule </a:t>
            </a:r>
            <a:r>
              <a:rPr lang="en-US" dirty="0" smtClean="0"/>
              <a:t>Alignment to Colleges</a:t>
            </a:r>
          </a:p>
          <a:p>
            <a:r>
              <a:rPr lang="en-US" dirty="0"/>
              <a:t>College Executive Sponsors and Project Managers </a:t>
            </a:r>
            <a:r>
              <a:rPr lang="en-US" dirty="0" smtClean="0"/>
              <a:t>Summit (March)</a:t>
            </a:r>
            <a:endParaRPr lang="en-US" dirty="0"/>
          </a:p>
          <a:p>
            <a:r>
              <a:rPr lang="en-US" dirty="0" smtClean="0"/>
              <a:t>PeopleSoft </a:t>
            </a:r>
            <a:r>
              <a:rPr lang="en-US" dirty="0" smtClean="0"/>
              <a:t>Upgrade Project </a:t>
            </a:r>
            <a:r>
              <a:rPr lang="en-US" dirty="0" smtClean="0"/>
              <a:t>(Kick-off April)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pic>
        <p:nvPicPr>
          <p:cNvPr id="1028" name="Picture 4" descr="Image result for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642" y="2352675"/>
            <a:ext cx="69342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50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7864"/>
            <a:ext cx="8229600" cy="856488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CBE-2F76-4078-872F-E37EF4F1EEC0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45378"/>
              </p:ext>
            </p:extLst>
          </p:nvPr>
        </p:nvGraphicFramePr>
        <p:xfrm>
          <a:off x="304798" y="2093977"/>
          <a:ext cx="8153401" cy="4329755"/>
        </p:xfrm>
        <a:graphic>
          <a:graphicData uri="http://schemas.openxmlformats.org/drawingml/2006/table">
            <a:tbl>
              <a:tblPr/>
              <a:tblGrid>
                <a:gridCol w="1163333">
                  <a:extLst>
                    <a:ext uri="{9D8B030D-6E8A-4147-A177-3AD203B41FA5}">
                      <a16:colId xmlns:a16="http://schemas.microsoft.com/office/drawing/2014/main" val="594562432"/>
                    </a:ext>
                  </a:extLst>
                </a:gridCol>
                <a:gridCol w="6990068">
                  <a:extLst>
                    <a:ext uri="{9D8B030D-6E8A-4147-A177-3AD203B41FA5}">
                      <a16:colId xmlns:a16="http://schemas.microsoft.com/office/drawing/2014/main" val="2672367879"/>
                    </a:ext>
                  </a:extLst>
                </a:gridCol>
              </a:tblGrid>
              <a:tr h="322768">
                <a:tc>
                  <a:txBody>
                    <a:bodyPr/>
                    <a:lstStyle/>
                    <a:p>
                      <a:pPr marL="0" marR="0" algn="l" rtl="0" eaLnBrk="1" latinLnBrk="0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2900" algn="l"/>
                          <a:tab pos="457200" algn="l"/>
                        </a:tabLst>
                      </a:pPr>
                      <a:r>
                        <a:rPr kumimoji="0" lang="en-US" sz="1400" b="1" i="0" kern="1200" cap="small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kumimoji="0" lang="en-US" sz="1400" b="1" i="0" kern="1200" cap="small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E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2900" algn="l"/>
                          <a:tab pos="457200" algn="l"/>
                        </a:tabLst>
                      </a:pPr>
                      <a:r>
                        <a:rPr lang="en-US" sz="1400" b="1" i="0" cap="sm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400" b="1" i="1" cap="small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E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916376"/>
                  </a:ext>
                </a:extLst>
              </a:tr>
              <a:tr h="49104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ctcLink Background Overview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499622"/>
                  </a:ext>
                </a:extLst>
              </a:tr>
              <a:tr h="90252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Status Of Pilot College Activities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Remediation / Fiscal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Year Close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Activities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Remediation Sign-Off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175300"/>
                  </a:ext>
                </a:extLst>
              </a:tr>
              <a:tr h="76527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OCIO Investment Plan Requirements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Manager Project Summit #1 / July 2017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043236"/>
                  </a:ext>
                </a:extLst>
              </a:tr>
              <a:tr h="51811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Deployment Timeline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11017"/>
                  </a:ext>
                </a:extLst>
              </a:tr>
              <a:tr h="502892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Upgrade Approach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668890"/>
                  </a:ext>
                </a:extLst>
              </a:tr>
              <a:tr h="504366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What’s Next</a:t>
                      </a:r>
                      <a:endParaRPr kumimoji="0"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829880"/>
                  </a:ext>
                </a:extLst>
              </a:tr>
              <a:tr h="322768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Questions</a:t>
                      </a:r>
                      <a:endParaRPr kumimoji="0"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570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38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330480"/>
            <a:ext cx="8336975" cy="797070"/>
          </a:xfrm>
        </p:spPr>
        <p:txBody>
          <a:bodyPr/>
          <a:lstStyle/>
          <a:p>
            <a:r>
              <a:rPr lang="en-US" dirty="0" smtClean="0"/>
              <a:t>ctcLink </a:t>
            </a:r>
            <a:br>
              <a:rPr lang="en-US" dirty="0" smtClean="0"/>
            </a:br>
            <a:r>
              <a:rPr lang="en-US" dirty="0" smtClean="0"/>
              <a:t>Historical Background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593563"/>
              </p:ext>
            </p:extLst>
          </p:nvPr>
        </p:nvGraphicFramePr>
        <p:xfrm>
          <a:off x="354419" y="2343709"/>
          <a:ext cx="8314659" cy="4598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438">
                  <a:extLst>
                    <a:ext uri="{9D8B030D-6E8A-4147-A177-3AD203B41FA5}">
                      <a16:colId xmlns:a16="http://schemas.microsoft.com/office/drawing/2014/main" val="4176437818"/>
                    </a:ext>
                  </a:extLst>
                </a:gridCol>
                <a:gridCol w="7111221">
                  <a:extLst>
                    <a:ext uri="{9D8B030D-6E8A-4147-A177-3AD203B41FA5}">
                      <a16:colId xmlns:a16="http://schemas.microsoft.com/office/drawing/2014/main" val="1156560065"/>
                    </a:ext>
                  </a:extLst>
                </a:gridCol>
              </a:tblGrid>
              <a:tr h="2349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Timeline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Event/Action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5227619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Strategic Tech Plan to include new ERP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2548104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of ERP Principles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6025682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Readiness Assessment and Implementation Planning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3249540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Governor Signs for ERP Approval and ctcLink officially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named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0099660"/>
                  </a:ext>
                </a:extLst>
              </a:tr>
              <a:tr h="411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Requirements gathered,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Request for Proposal Posted for Software, Budget Approved, and PeopleSoft Selected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0344074"/>
                  </a:ext>
                </a:extLst>
              </a:tr>
              <a:tr h="411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Request for Proposal Posted and Partner selected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Contract complete – Ciber </a:t>
                      </a:r>
                    </a:p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Kicked Off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9132887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Original Deployment for Pilot colleges Delayed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5980420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Tacoma CC; Spokane CC; Spokane Falls CC; Spokane District Office go-live as “pilots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8386297"/>
                  </a:ext>
                </a:extLst>
              </a:tr>
              <a:tr h="822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ctcLink stabilization</a:t>
                      </a:r>
                    </a:p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Gartner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issues final IV&amp;V report; Project presented findings at TSB meeting; Project directed to apply all resources to the remediation process</a:t>
                      </a:r>
                    </a:p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Remediation Began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500791"/>
                  </a:ext>
                </a:extLst>
              </a:tr>
              <a:tr h="411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Remediation work and closure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ctcLink Re-planning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7342932"/>
                  </a:ext>
                </a:extLst>
              </a:tr>
              <a:tr h="6166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Investment Plan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Approved</a:t>
                      </a:r>
                    </a:p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re-Kick-off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8756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74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07" y="1549936"/>
            <a:ext cx="8779615" cy="797070"/>
          </a:xfrm>
        </p:spPr>
        <p:txBody>
          <a:bodyPr/>
          <a:lstStyle/>
          <a:p>
            <a:r>
              <a:rPr lang="en-US" dirty="0" smtClean="0"/>
              <a:t>Steps to closure of remediation phase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405636" y="2131308"/>
          <a:ext cx="8648986" cy="4726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002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017" y="1025176"/>
            <a:ext cx="8336975" cy="583547"/>
          </a:xfrm>
        </p:spPr>
        <p:txBody>
          <a:bodyPr/>
          <a:lstStyle/>
          <a:p>
            <a:r>
              <a:rPr lang="en-US" dirty="0" smtClean="0"/>
              <a:t>conditions for sign-off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154817" y="1505149"/>
          <a:ext cx="8921449" cy="5486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449">
                  <a:extLst>
                    <a:ext uri="{9D8B030D-6E8A-4147-A177-3AD203B41FA5}">
                      <a16:colId xmlns:a16="http://schemas.microsoft.com/office/drawing/2014/main" val="313933399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710534240"/>
                    </a:ext>
                  </a:extLst>
                </a:gridCol>
                <a:gridCol w="5190067">
                  <a:extLst>
                    <a:ext uri="{9D8B030D-6E8A-4147-A177-3AD203B41FA5}">
                      <a16:colId xmlns:a16="http://schemas.microsoft.com/office/drawing/2014/main" val="822873854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278127861"/>
                    </a:ext>
                  </a:extLst>
                </a:gridCol>
              </a:tblGrid>
              <a:tr h="38221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ISSUE/TOPIC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COLLEGE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DESCRIPTION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TIMING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853603"/>
                  </a:ext>
                </a:extLst>
              </a:tr>
              <a:tr h="1280821"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Financial Year-End Close</a:t>
                      </a:r>
                    </a:p>
                    <a:p>
                      <a:endParaRPr lang="en-US" sz="1550" dirty="0" smtClean="0"/>
                    </a:p>
                    <a:p>
                      <a:r>
                        <a:rPr lang="en-US" sz="1550" i="1" dirty="0" smtClean="0"/>
                        <a:t>Month</a:t>
                      </a:r>
                      <a:r>
                        <a:rPr lang="en-US" sz="1550" i="1" baseline="0" dirty="0" smtClean="0"/>
                        <a:t>/y</a:t>
                      </a:r>
                      <a:r>
                        <a:rPr lang="en-US" sz="1550" i="1" dirty="0" smtClean="0"/>
                        <a:t>ear-end closing</a:t>
                      </a:r>
                      <a:r>
                        <a:rPr lang="en-US" sz="1550" i="1" baseline="0" dirty="0" smtClean="0"/>
                        <a:t> processes</a:t>
                      </a:r>
                      <a:endParaRPr lang="en-US" sz="155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Tacoma,</a:t>
                      </a:r>
                      <a:r>
                        <a:rPr lang="en-US" sz="1550" baseline="0" dirty="0" smtClean="0"/>
                        <a:t> Spokane</a:t>
                      </a:r>
                    </a:p>
                    <a:p>
                      <a:endParaRPr lang="en-US" sz="155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SBCTC</a:t>
                      </a:r>
                      <a:r>
                        <a:rPr lang="en-US" sz="1550" baseline="0" dirty="0" smtClean="0"/>
                        <a:t> staff provide assistance and knowledge-transfer to pilot college staff</a:t>
                      </a:r>
                      <a:br>
                        <a:rPr lang="en-US" sz="1550" baseline="0" dirty="0" smtClean="0"/>
                      </a:br>
                      <a:endParaRPr lang="en-US" sz="1550" baseline="0" dirty="0" smtClean="0"/>
                    </a:p>
                    <a:p>
                      <a:r>
                        <a:rPr lang="en-US" sz="1550" i="1" baseline="0" dirty="0" smtClean="0"/>
                        <a:t>SBCTC to provide workshops and resource materials on closing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2/2/18 </a:t>
                      </a:r>
                    </a:p>
                    <a:p>
                      <a:endParaRPr lang="en-US" sz="1550" dirty="0" smtClean="0"/>
                    </a:p>
                    <a:p>
                      <a:endParaRPr lang="en-US" sz="1550" dirty="0" smtClean="0"/>
                    </a:p>
                    <a:p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3/27/18</a:t>
                      </a:r>
                      <a:endParaRPr lang="en-US" sz="15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364560"/>
                  </a:ext>
                </a:extLst>
              </a:tr>
              <a:tr h="824649">
                <a:tc>
                  <a:txBody>
                    <a:bodyPr/>
                    <a:lstStyle/>
                    <a:p>
                      <a:pPr lvl="0"/>
                      <a:r>
                        <a:rPr lang="en-US" sz="1550" dirty="0" smtClean="0"/>
                        <a:t>Internal</a:t>
                      </a:r>
                      <a:r>
                        <a:rPr lang="en-US" sz="1550" baseline="0" dirty="0" smtClean="0"/>
                        <a:t> Controls (Security/Roles)</a:t>
                      </a:r>
                      <a:endParaRPr lang="en-US" sz="15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Spokane</a:t>
                      </a:r>
                      <a:endParaRPr lang="en-US" sz="15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Spokane</a:t>
                      </a:r>
                      <a:r>
                        <a:rPr lang="en-US" sz="1550" baseline="0" dirty="0" smtClean="0"/>
                        <a:t>-appointed Security lead to work with SBCTC lead to review, understand, update, assign roles and permissions for Spokane staff</a:t>
                      </a:r>
                      <a:endParaRPr lang="en-US" sz="15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3/2/18</a:t>
                      </a:r>
                      <a:endParaRPr lang="en-US" sz="15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867246"/>
                  </a:ext>
                </a:extLst>
              </a:tr>
              <a:tr h="8246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dirty="0" smtClean="0"/>
                        <a:t>Absence</a:t>
                      </a:r>
                      <a:r>
                        <a:rPr lang="en-US" sz="1550" baseline="0" dirty="0" smtClean="0"/>
                        <a:t> Management</a:t>
                      </a:r>
                      <a:endParaRPr lang="en-US" sz="15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Spokane</a:t>
                      </a:r>
                      <a:endParaRPr lang="en-US" sz="15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baseline="0" dirty="0" smtClean="0"/>
                        <a:t>SBCTC provided leave accrual and balance analysis to Spokane for review. Following college analysis of the data, SBCTC will provide support to guide Spokane through necessary corrective actions. </a:t>
                      </a:r>
                      <a:endParaRPr lang="en-US" sz="15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2/28/18</a:t>
                      </a:r>
                      <a:endParaRPr lang="en-US" sz="15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468779"/>
                  </a:ext>
                </a:extLst>
              </a:tr>
              <a:tr h="581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dirty="0" smtClean="0"/>
                        <a:t>DRS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Spokane</a:t>
                      </a:r>
                      <a:endParaRPr lang="en-US" sz="15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Correcting the hours-redistribution for Department</a:t>
                      </a:r>
                      <a:r>
                        <a:rPr lang="en-US" sz="1550" baseline="0" dirty="0" smtClean="0">
                          <a:solidFill>
                            <a:schemeClr val="tx1"/>
                          </a:solidFill>
                        </a:rPr>
                        <a:t> of Retirement Services r</a:t>
                      </a:r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eporting</a:t>
                      </a:r>
                      <a:endParaRPr lang="en-US" sz="15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2/20/18</a:t>
                      </a:r>
                      <a:endParaRPr lang="en-US" sz="15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948098"/>
                  </a:ext>
                </a:extLst>
              </a:tr>
              <a:tr h="581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dirty="0" smtClean="0"/>
                        <a:t>Faculty Workload</a:t>
                      </a:r>
                    </a:p>
                    <a:p>
                      <a:endParaRPr lang="en-US" sz="15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Spokane</a:t>
                      </a:r>
                      <a:endParaRPr lang="en-US" sz="15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Make requested improvements to the faculty</a:t>
                      </a:r>
                      <a:r>
                        <a:rPr lang="en-US" sz="1550" baseline="0" dirty="0" smtClean="0">
                          <a:solidFill>
                            <a:schemeClr val="tx1"/>
                          </a:solidFill>
                        </a:rPr>
                        <a:t> contract module  </a:t>
                      </a:r>
                      <a:endParaRPr lang="en-US" sz="15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5/30/18</a:t>
                      </a:r>
                      <a:endParaRPr lang="en-US" sz="15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293934"/>
                  </a:ext>
                </a:extLst>
              </a:tr>
              <a:tr h="382218"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Student billing (including 3</a:t>
                      </a:r>
                      <a:r>
                        <a:rPr lang="en-US" sz="1550" baseline="30000" dirty="0" smtClean="0"/>
                        <a:t>rd</a:t>
                      </a:r>
                      <a:r>
                        <a:rPr lang="en-US" sz="1550" dirty="0" smtClean="0"/>
                        <a:t>-parties)</a:t>
                      </a:r>
                      <a:endParaRPr lang="en-US" sz="15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Spokane</a:t>
                      </a:r>
                      <a:endParaRPr lang="en-US" sz="15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Improve the template for student billing and invoices</a:t>
                      </a:r>
                      <a:r>
                        <a:rPr lang="en-US" sz="1550" baseline="0" dirty="0" smtClean="0">
                          <a:solidFill>
                            <a:schemeClr val="tx1"/>
                          </a:solidFill>
                        </a:rPr>
                        <a:t> (including</a:t>
                      </a:r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r>
                        <a:rPr lang="en-US" sz="1550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 party</a:t>
                      </a:r>
                      <a:r>
                        <a:rPr lang="en-US" sz="1550" baseline="0" dirty="0" smtClean="0">
                          <a:solidFill>
                            <a:schemeClr val="tx1"/>
                          </a:solidFill>
                        </a:rPr>
                        <a:t> agencies) </a:t>
                      </a:r>
                      <a:endParaRPr lang="en-US" sz="15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5/16/18</a:t>
                      </a:r>
                      <a:endParaRPr lang="en-US" sz="15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408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2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3" t="13107" r="15222" b="12170"/>
          <a:stretch>
            <a:fillRect/>
          </a:stretch>
        </p:blipFill>
        <p:spPr bwMode="auto">
          <a:xfrm>
            <a:off x="416075" y="2341524"/>
            <a:ext cx="8355881" cy="459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4" name="Oval 73"/>
          <p:cNvSpPr/>
          <p:nvPr/>
        </p:nvSpPr>
        <p:spPr>
          <a:xfrm>
            <a:off x="4628004" y="2096847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272952" y="2204005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1961057" y="2599485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911206" y="3330654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674410" y="4529285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1758199" y="5265138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3230393" y="5588673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4735322" y="5544021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6099709" y="5243712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7234234" y="4481233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7411672" y="3283505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978945" y="5588592"/>
            <a:ext cx="1393999" cy="4770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External QA 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Open Items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631473" y="5883146"/>
            <a:ext cx="13268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Readiness  Assessment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136810" y="5804888"/>
            <a:ext cx="1333639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RFQ for 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Systems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Integration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677511" y="5609246"/>
            <a:ext cx="1280071" cy="4770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New OCM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Strategy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75800" y="4797047"/>
            <a:ext cx="1309695" cy="669414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Remediation 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Schedule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&amp;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 Sign Off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1352" y="3467989"/>
            <a:ext cx="1261348" cy="861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New 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Deployment 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Method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/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&amp; Timeline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820884" y="2897146"/>
            <a:ext cx="143480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Comprehensive</a:t>
            </a: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/>
            </a:r>
            <a:b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Staffing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Plan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288765" y="3470395"/>
            <a:ext cx="1392288" cy="66941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New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/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Governance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Model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280094" y="4640706"/>
            <a:ext cx="1100614" cy="66941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IV &amp; V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Recom-mendations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320026" y="2431652"/>
            <a:ext cx="1044462" cy="66941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New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Technology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Budget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594016" y="2431652"/>
            <a:ext cx="11804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Project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Reporting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3369623" y="3886311"/>
            <a:ext cx="2607199" cy="1134672"/>
          </a:xfrm>
          <a:prstGeom prst="ellipse">
            <a:avLst/>
          </a:prstGeom>
          <a:gradFill flip="none" rotWithShape="1">
            <a:gsLst>
              <a:gs pos="0">
                <a:srgbClr val="0070C0"/>
              </a:gs>
              <a:gs pos="70000">
                <a:srgbClr val="00B0F0">
                  <a:alpha val="23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369623" y="4137259"/>
            <a:ext cx="2583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New Investment Plan</a:t>
            </a:r>
          </a:p>
        </p:txBody>
      </p:sp>
      <p:sp>
        <p:nvSpPr>
          <p:cNvPr id="116" name="Title 1"/>
          <p:cNvSpPr txBox="1">
            <a:spLocks/>
          </p:cNvSpPr>
          <p:nvPr/>
        </p:nvSpPr>
        <p:spPr>
          <a:xfrm>
            <a:off x="215900" y="1428557"/>
            <a:ext cx="8928100" cy="7970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all" spc="30" normalizeH="0" baseline="0" noProof="0" dirty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  <a:t>New </a:t>
            </a:r>
            <a:r>
              <a:rPr kumimoji="0" lang="en-US" sz="3500" b="0" i="0" u="none" strike="noStrike" kern="1200" cap="all" spc="30" normalizeH="0" baseline="0" noProof="0" dirty="0" err="1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  <a:t>ctclink</a:t>
            </a:r>
            <a:r>
              <a:rPr kumimoji="0" lang="en-US" sz="3500" b="0" i="0" u="none" strike="noStrike" kern="1200" cap="all" spc="30" normalizeH="0" baseline="0" noProof="0" dirty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  <a:t> investment plan</a:t>
            </a:r>
            <a:endParaRPr kumimoji="0" lang="en-US" sz="3500" b="0" i="0" u="none" strike="noStrike" kern="1200" cap="all" spc="3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Medium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51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>
            <a:spLocks/>
          </p:cNvSpPr>
          <p:nvPr/>
        </p:nvSpPr>
        <p:spPr>
          <a:xfrm>
            <a:off x="215900" y="1549936"/>
            <a:ext cx="8928100" cy="7970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cap="all" spc="-150" dirty="0" smtClean="0">
                <a:solidFill>
                  <a:srgbClr val="003764"/>
                </a:solidFill>
              </a:rPr>
              <a:t>New </a:t>
            </a:r>
            <a:r>
              <a:rPr lang="en-US" sz="3500" cap="all" spc="-150" dirty="0" smtClean="0">
                <a:solidFill>
                  <a:srgbClr val="003764"/>
                </a:solidFill>
              </a:rPr>
              <a:t>ctcLink investment </a:t>
            </a:r>
            <a:r>
              <a:rPr lang="en-US" sz="3500" cap="all" spc="-150" dirty="0" smtClean="0">
                <a:solidFill>
                  <a:srgbClr val="003764"/>
                </a:solidFill>
              </a:rPr>
              <a:t>plan - approved</a:t>
            </a:r>
            <a:endParaRPr lang="en-US" sz="3500" cap="all" spc="-150" dirty="0">
              <a:solidFill>
                <a:srgbClr val="00376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385649" y="2695959"/>
            <a:ext cx="1581150" cy="675620"/>
          </a:xfrm>
          <a:prstGeom prst="chevron">
            <a:avLst/>
          </a:prstGeom>
          <a:solidFill>
            <a:srgbClr val="C4E9FB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534" y="2742862"/>
            <a:ext cx="125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Oct 30, 2017</a:t>
            </a:r>
            <a:endParaRPr lang="en-US" sz="1200" b="1" dirty="0"/>
          </a:p>
        </p:txBody>
      </p:sp>
      <p:sp>
        <p:nvSpPr>
          <p:cNvPr id="6" name="Chevron 5"/>
          <p:cNvSpPr/>
          <p:nvPr/>
        </p:nvSpPr>
        <p:spPr>
          <a:xfrm>
            <a:off x="1752600" y="2676608"/>
            <a:ext cx="1581150" cy="675620"/>
          </a:xfrm>
          <a:prstGeom prst="chevron">
            <a:avLst/>
          </a:prstGeom>
          <a:solidFill>
            <a:srgbClr val="C4E9FB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124200" y="2676608"/>
            <a:ext cx="1581150" cy="675620"/>
          </a:xfrm>
          <a:prstGeom prst="chevron">
            <a:avLst/>
          </a:prstGeom>
          <a:solidFill>
            <a:srgbClr val="C4E9FB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495800" y="2676608"/>
            <a:ext cx="1581150" cy="675620"/>
          </a:xfrm>
          <a:prstGeom prst="chevron">
            <a:avLst/>
          </a:prstGeom>
          <a:solidFill>
            <a:srgbClr val="C4E9FB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5867400" y="2676608"/>
            <a:ext cx="1581150" cy="675620"/>
          </a:xfrm>
          <a:prstGeom prst="chevron">
            <a:avLst/>
          </a:prstGeom>
          <a:solidFill>
            <a:srgbClr val="C4E9FB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1737" y="2908927"/>
            <a:ext cx="125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</a:t>
            </a:r>
            <a:r>
              <a:rPr lang="en-US" sz="1200" b="1" dirty="0"/>
              <a:t>ov 16, 2017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4712" y="2901232"/>
            <a:ext cx="125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 </a:t>
            </a:r>
            <a:r>
              <a:rPr lang="en-US" sz="1200" b="1" dirty="0"/>
              <a:t> </a:t>
            </a:r>
            <a:r>
              <a:rPr lang="en-US" sz="1200" b="1" dirty="0" smtClean="0"/>
              <a:t>Dec 1, 2017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57725" y="2904491"/>
            <a:ext cx="125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 6, 2017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88615" y="2908300"/>
            <a:ext cx="1489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 11, 2017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5358" y="4762663"/>
            <a:ext cx="12656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SBCTC internal review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4762663"/>
            <a:ext cx="1265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 draft to OCIO for review, feedback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0400" y="4762663"/>
            <a:ext cx="1265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WACTC-Tech/WACTC formal approval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45643" y="4762663"/>
            <a:ext cx="12656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SBCTC Board review, approval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4762663"/>
            <a:ext cx="1265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 to TSB,             OCIO for Review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160876" y="3660661"/>
            <a:ext cx="0" cy="935740"/>
          </a:xfrm>
          <a:prstGeom prst="straightConnector1">
            <a:avLst/>
          </a:prstGeom>
          <a:ln w="19050">
            <a:solidFill>
              <a:srgbClr val="0A3B6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40792" y="3660661"/>
            <a:ext cx="0" cy="935740"/>
          </a:xfrm>
          <a:prstGeom prst="straightConnector1">
            <a:avLst/>
          </a:prstGeom>
          <a:ln w="19050">
            <a:solidFill>
              <a:srgbClr val="0A3B6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45065" y="3660661"/>
            <a:ext cx="0" cy="935740"/>
          </a:xfrm>
          <a:prstGeom prst="straightConnector1">
            <a:avLst/>
          </a:prstGeom>
          <a:ln w="19050">
            <a:solidFill>
              <a:srgbClr val="0A3B6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581644" y="3660661"/>
            <a:ext cx="0" cy="935740"/>
          </a:xfrm>
          <a:prstGeom prst="straightConnector1">
            <a:avLst/>
          </a:prstGeom>
          <a:ln w="19050">
            <a:solidFill>
              <a:srgbClr val="0A3B6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379162" y="3660661"/>
            <a:ext cx="0" cy="935740"/>
          </a:xfrm>
          <a:prstGeom prst="straightConnector1">
            <a:avLst/>
          </a:prstGeom>
          <a:ln w="19050">
            <a:solidFill>
              <a:srgbClr val="0A3B6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96749" y="4762663"/>
            <a:ext cx="1265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 to TSB,             OCIO Approval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004765" y="3658891"/>
            <a:ext cx="0" cy="935740"/>
          </a:xfrm>
          <a:prstGeom prst="straightConnector1">
            <a:avLst/>
          </a:prstGeom>
          <a:ln w="19050">
            <a:solidFill>
              <a:srgbClr val="0A3B6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>
            <a:off x="385648" y="2231828"/>
            <a:ext cx="8434501" cy="468050"/>
          </a:xfrm>
          <a:prstGeom prst="rightArrow">
            <a:avLst>
              <a:gd name="adj1" fmla="val 50000"/>
              <a:gd name="adj2" fmla="val 55377"/>
            </a:avLst>
          </a:prstGeom>
          <a:gradFill flip="none" rotWithShape="1">
            <a:gsLst>
              <a:gs pos="0">
                <a:srgbClr val="FBDF6C">
                  <a:tint val="66000"/>
                  <a:satMod val="160000"/>
                </a:srgbClr>
              </a:gs>
              <a:gs pos="50000">
                <a:srgbClr val="FBDF6C">
                  <a:tint val="44500"/>
                  <a:satMod val="160000"/>
                </a:srgbClr>
              </a:gs>
              <a:gs pos="100000">
                <a:srgbClr val="FBDF6C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Gate 1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hevron 31"/>
          <p:cNvSpPr/>
          <p:nvPr/>
        </p:nvSpPr>
        <p:spPr>
          <a:xfrm>
            <a:off x="7239000" y="2686090"/>
            <a:ext cx="1581150" cy="675620"/>
          </a:xfrm>
          <a:prstGeom prst="chevron">
            <a:avLst/>
          </a:prstGeom>
          <a:solidFill>
            <a:srgbClr val="C4E9FB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60215" y="2908300"/>
            <a:ext cx="1489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Jan 11, 2018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493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567" y="1343969"/>
            <a:ext cx="8336975" cy="797070"/>
          </a:xfrm>
        </p:spPr>
        <p:txBody>
          <a:bodyPr/>
          <a:lstStyle/>
          <a:p>
            <a:r>
              <a:rPr lang="en-US" dirty="0" smtClean="0"/>
              <a:t>Nine checkpoints to success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0952" y="6497051"/>
            <a:ext cx="467590" cy="237549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Block Arc 5"/>
          <p:cNvSpPr/>
          <p:nvPr/>
        </p:nvSpPr>
        <p:spPr>
          <a:xfrm>
            <a:off x="122081" y="3034106"/>
            <a:ext cx="3138678" cy="3271761"/>
          </a:xfrm>
          <a:prstGeom prst="blockArc">
            <a:avLst>
              <a:gd name="adj1" fmla="val 16509444"/>
              <a:gd name="adj2" fmla="val 5088054"/>
              <a:gd name="adj3" fmla="val 5240"/>
            </a:avLst>
          </a:prstGeom>
          <a:solidFill>
            <a:srgbClr val="007EA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1053541" y="2702334"/>
            <a:ext cx="834390" cy="834215"/>
          </a:xfrm>
          <a:prstGeom prst="ellipse">
            <a:avLst/>
          </a:prstGeom>
          <a:solidFill>
            <a:srgbClr val="008E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Oval 8"/>
          <p:cNvSpPr/>
          <p:nvPr/>
        </p:nvSpPr>
        <p:spPr>
          <a:xfrm>
            <a:off x="2113056" y="2950695"/>
            <a:ext cx="834390" cy="834215"/>
          </a:xfrm>
          <a:prstGeom prst="ellipse">
            <a:avLst/>
          </a:prstGeom>
          <a:solidFill>
            <a:srgbClr val="008E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Oval 9"/>
          <p:cNvSpPr/>
          <p:nvPr/>
        </p:nvSpPr>
        <p:spPr>
          <a:xfrm>
            <a:off x="2708446" y="3730087"/>
            <a:ext cx="834390" cy="834215"/>
          </a:xfrm>
          <a:prstGeom prst="ellipse">
            <a:avLst/>
          </a:prstGeom>
          <a:solidFill>
            <a:srgbClr val="008E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Oval 10"/>
          <p:cNvSpPr/>
          <p:nvPr/>
        </p:nvSpPr>
        <p:spPr>
          <a:xfrm>
            <a:off x="2686908" y="4782016"/>
            <a:ext cx="834390" cy="834215"/>
          </a:xfrm>
          <a:prstGeom prst="ellipse">
            <a:avLst/>
          </a:prstGeom>
          <a:solidFill>
            <a:srgbClr val="008E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2"/>
          <p:cNvGrpSpPr/>
          <p:nvPr/>
        </p:nvGrpSpPr>
        <p:grpSpPr>
          <a:xfrm>
            <a:off x="1007770" y="3891877"/>
            <a:ext cx="1643980" cy="1568883"/>
            <a:chOff x="810364" y="1855115"/>
            <a:chExt cx="1557223" cy="1557084"/>
          </a:xfrm>
          <a:solidFill>
            <a:srgbClr val="0A3B61"/>
          </a:solidFill>
        </p:grpSpPr>
        <p:sp>
          <p:nvSpPr>
            <p:cNvPr id="14" name="Oval 13"/>
            <p:cNvSpPr/>
            <p:nvPr/>
          </p:nvSpPr>
          <p:spPr>
            <a:xfrm>
              <a:off x="810364" y="1855115"/>
              <a:ext cx="1557223" cy="155708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4"/>
            <p:cNvSpPr txBox="1"/>
            <p:nvPr/>
          </p:nvSpPr>
          <p:spPr>
            <a:xfrm>
              <a:off x="1038414" y="2083145"/>
              <a:ext cx="1101123" cy="11010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ctcLink</a:t>
              </a:r>
              <a:br>
                <a:rPr lang="en-US" sz="2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Internal Controls </a:t>
              </a:r>
              <a:endParaRPr lang="en-US" sz="2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42915" y="2171389"/>
            <a:ext cx="3373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ctcLink Methodology 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 Gates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72549" y="2934914"/>
            <a:ext cx="159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ctcLink Working Group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83952" y="3759633"/>
            <a:ext cx="1651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ctcLink 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Steering Committee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84799" y="4831178"/>
            <a:ext cx="1970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ctcLink Executive Leadership Committee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3704" y="5819616"/>
            <a:ext cx="1871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WACTC (Presidents)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90325" y="6485496"/>
            <a:ext cx="1649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SBCTC Board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Block Arc 24"/>
          <p:cNvSpPr/>
          <p:nvPr/>
        </p:nvSpPr>
        <p:spPr>
          <a:xfrm>
            <a:off x="4827207" y="2934915"/>
            <a:ext cx="3089804" cy="3370952"/>
          </a:xfrm>
          <a:prstGeom prst="blockArc">
            <a:avLst>
              <a:gd name="adj1" fmla="val 16509444"/>
              <a:gd name="adj2" fmla="val 5088054"/>
              <a:gd name="adj3" fmla="val 5240"/>
            </a:avLst>
          </a:prstGeom>
          <a:solidFill>
            <a:srgbClr val="007EA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TextBox 28"/>
          <p:cNvSpPr txBox="1"/>
          <p:nvPr/>
        </p:nvSpPr>
        <p:spPr>
          <a:xfrm>
            <a:off x="7631702" y="2974223"/>
            <a:ext cx="1178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Moran Technical Consulting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79559" y="4246403"/>
            <a:ext cx="759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OCIO (TSB)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64860" y="5469115"/>
            <a:ext cx="980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OFM (Budget)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668562" y="3892576"/>
            <a:ext cx="1643980" cy="1568883"/>
            <a:chOff x="810364" y="1855115"/>
            <a:chExt cx="1557223" cy="1557084"/>
          </a:xfrm>
          <a:solidFill>
            <a:srgbClr val="0A3B61"/>
          </a:solidFill>
        </p:grpSpPr>
        <p:sp>
          <p:nvSpPr>
            <p:cNvPr id="33" name="Oval 32"/>
            <p:cNvSpPr/>
            <p:nvPr/>
          </p:nvSpPr>
          <p:spPr>
            <a:xfrm>
              <a:off x="810364" y="1855115"/>
              <a:ext cx="1557223" cy="155708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Oval 4"/>
            <p:cNvSpPr txBox="1"/>
            <p:nvPr/>
          </p:nvSpPr>
          <p:spPr>
            <a:xfrm>
              <a:off x="1038414" y="2083145"/>
              <a:ext cx="1101123" cy="11010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ctcLink</a:t>
              </a:r>
              <a:br>
                <a:rPr lang="en-US" sz="2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External Controls </a:t>
              </a:r>
              <a:endParaRPr lang="en-US" sz="2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Oval 34"/>
          <p:cNvSpPr/>
          <p:nvPr/>
        </p:nvSpPr>
        <p:spPr>
          <a:xfrm>
            <a:off x="2059314" y="5545162"/>
            <a:ext cx="834390" cy="834215"/>
          </a:xfrm>
          <a:prstGeom prst="ellipse">
            <a:avLst/>
          </a:prstGeom>
          <a:solidFill>
            <a:srgbClr val="FBDF6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Oval 35"/>
          <p:cNvSpPr/>
          <p:nvPr/>
        </p:nvSpPr>
        <p:spPr>
          <a:xfrm>
            <a:off x="1023507" y="5690518"/>
            <a:ext cx="834390" cy="834215"/>
          </a:xfrm>
          <a:prstGeom prst="ellipse">
            <a:avLst/>
          </a:prstGeom>
          <a:solidFill>
            <a:srgbClr val="FBDF6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Oval 36"/>
          <p:cNvSpPr/>
          <p:nvPr/>
        </p:nvSpPr>
        <p:spPr>
          <a:xfrm>
            <a:off x="6857393" y="3023260"/>
            <a:ext cx="834390" cy="834215"/>
          </a:xfrm>
          <a:prstGeom prst="ellipse">
            <a:avLst/>
          </a:prstGeom>
          <a:solidFill>
            <a:srgbClr val="FBDF6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Oval 37"/>
          <p:cNvSpPr/>
          <p:nvPr/>
        </p:nvSpPr>
        <p:spPr>
          <a:xfrm>
            <a:off x="7421549" y="4122334"/>
            <a:ext cx="834390" cy="834215"/>
          </a:xfrm>
          <a:prstGeom prst="ellipse">
            <a:avLst/>
          </a:prstGeom>
          <a:solidFill>
            <a:srgbClr val="FBDF6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Oval 38"/>
          <p:cNvSpPr/>
          <p:nvPr/>
        </p:nvSpPr>
        <p:spPr>
          <a:xfrm>
            <a:off x="7004354" y="5301902"/>
            <a:ext cx="834390" cy="834215"/>
          </a:xfrm>
          <a:prstGeom prst="ellipse">
            <a:avLst/>
          </a:prstGeom>
          <a:solidFill>
            <a:srgbClr val="008E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17512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7783" y="1268665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ctcLink Governance </a:t>
            </a:r>
            <a:r>
              <a:rPr lang="en-US" sz="3600" b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</a:p>
        </p:txBody>
      </p:sp>
      <p:sp>
        <p:nvSpPr>
          <p:cNvPr id="27" name="Frame 26"/>
          <p:cNvSpPr/>
          <p:nvPr/>
        </p:nvSpPr>
        <p:spPr>
          <a:xfrm>
            <a:off x="171450" y="2488995"/>
            <a:ext cx="1885950" cy="2268172"/>
          </a:xfrm>
          <a:prstGeom prst="frame">
            <a:avLst>
              <a:gd name="adj1" fmla="val 4564"/>
            </a:avLst>
          </a:prstGeom>
          <a:solidFill>
            <a:schemeClr val="accent5">
              <a:lumMod val="75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Executive Sponsors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Chairs </a:t>
            </a:r>
            <a:r>
              <a:rPr lang="en-US" sz="1050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 representing their Councils)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Governance      Co-Chairs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SBCTC ctcLink Leads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Process Development Team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Mandates</a:t>
            </a:r>
          </a:p>
        </p:txBody>
      </p:sp>
      <p:sp>
        <p:nvSpPr>
          <p:cNvPr id="30" name="Folded Corner 29"/>
          <p:cNvSpPr/>
          <p:nvPr/>
        </p:nvSpPr>
        <p:spPr>
          <a:xfrm>
            <a:off x="1581699" y="5000602"/>
            <a:ext cx="1085850" cy="1347968"/>
          </a:xfrm>
          <a:prstGeom prst="foldedCorner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 &amp; Decision Log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(online)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371850" y="5203462"/>
            <a:ext cx="5543550" cy="128205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Working Group</a:t>
            </a:r>
          </a:p>
        </p:txBody>
      </p:sp>
      <p:sp>
        <p:nvSpPr>
          <p:cNvPr id="31" name="Oval 30"/>
          <p:cNvSpPr/>
          <p:nvPr/>
        </p:nvSpPr>
        <p:spPr>
          <a:xfrm>
            <a:off x="3431041" y="5394684"/>
            <a:ext cx="1485900" cy="89961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Plan / Configuration Management / Training Plan / OCM Plan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54601" y="5514865"/>
            <a:ext cx="39242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 (non-voting): Project Director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Voting Members (6 College, 5 SBCTC): 6 college reps (minimum 2 PMs, 3 Pillar Leads, 1 additional); 3 SBCTC Production Supp. and Project Staff (1 per Pillar – CS, HCM, FIN), 1 Data Serv. rep, 1 App. Serv. Rep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Members (non-voting): SBCTC reps from Production Support (all pillars), Project Support (all pillars), Security and Training/OCM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Meets weekly</a:t>
            </a:r>
          </a:p>
        </p:txBody>
      </p:sp>
      <p:sp>
        <p:nvSpPr>
          <p:cNvPr id="43" name="Oval 42"/>
          <p:cNvSpPr/>
          <p:nvPr/>
        </p:nvSpPr>
        <p:spPr>
          <a:xfrm>
            <a:off x="3371850" y="3354669"/>
            <a:ext cx="5543550" cy="1459647"/>
          </a:xfrm>
          <a:prstGeom prst="ellipse">
            <a:avLst/>
          </a:prstGeom>
          <a:solidFill>
            <a:srgbClr val="548FC7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Project Steering Committee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91101" y="3814088"/>
            <a:ext cx="340994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Chair: Executive Sponsor (rotating)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Voting Members (6 College, 3 SBCTC): 6 College ctcLink Executive Sponsors, 3 SBCTC Deputy Executive Directors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Members (non-voting): Project Director,  </a:t>
            </a:r>
            <a:r>
              <a:rPr lang="en-US" sz="825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Qual. Assurance Rep, 2 College </a:t>
            </a: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PMs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Meets bi-weekly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743368" y="3631814"/>
            <a:ext cx="1257300" cy="94101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Deployment Schedule, FY Project Budget, Scope w/in Budget, Global Configurations, Appeals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371850" y="1938577"/>
            <a:ext cx="5543550" cy="1046939"/>
          </a:xfrm>
          <a:prstGeom prst="roundRect">
            <a:avLst/>
          </a:prstGeom>
          <a:solidFill>
            <a:srgbClr val="68B2F9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Executive Leadership Committee</a:t>
            </a:r>
          </a:p>
        </p:txBody>
      </p:sp>
      <p:sp>
        <p:nvSpPr>
          <p:cNvPr id="49" name="Oval 48"/>
          <p:cNvSpPr/>
          <p:nvPr/>
        </p:nvSpPr>
        <p:spPr>
          <a:xfrm>
            <a:off x="3431041" y="2011433"/>
            <a:ext cx="1485900" cy="89961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Project Schedule / Total Project Budget / Global Scope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14900" y="2268776"/>
            <a:ext cx="4114800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Co-Chairs (voting): SBCTC Executive Director / WACTC-Tech Chair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Voting </a:t>
            </a: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(4 College): WACTC-Tech Presidents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Members (non-voting): Project Director, Steering Committee Chair, SBCTC Deputy Exec. Dir. for Information Technology, OCIO Rep.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Meets monthly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7783" y="5782131"/>
            <a:ext cx="8919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 for Review / Clarification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00090" y="5635267"/>
            <a:ext cx="6427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14400" y="4814317"/>
            <a:ext cx="613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Change Request Forms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267121" y="3631813"/>
            <a:ext cx="79082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Outputs: Minutes, Issue &amp; Decision Log, Reports</a:t>
            </a:r>
          </a:p>
        </p:txBody>
      </p:sp>
      <p:cxnSp>
        <p:nvCxnSpPr>
          <p:cNvPr id="26" name="Curved Connector 25"/>
          <p:cNvCxnSpPr>
            <a:stCxn id="48" idx="1"/>
            <a:endCxn id="54" idx="0"/>
          </p:cNvCxnSpPr>
          <p:nvPr/>
        </p:nvCxnSpPr>
        <p:spPr>
          <a:xfrm rot="10800000" flipV="1">
            <a:off x="2686428" y="2462047"/>
            <a:ext cx="685422" cy="116976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endCxn id="54" idx="2"/>
          </p:cNvCxnSpPr>
          <p:nvPr/>
        </p:nvCxnSpPr>
        <p:spPr>
          <a:xfrm rot="10800000">
            <a:off x="2686429" y="4670560"/>
            <a:ext cx="722296" cy="55774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endCxn id="30" idx="0"/>
          </p:cNvCxnSpPr>
          <p:nvPr/>
        </p:nvCxnSpPr>
        <p:spPr>
          <a:xfrm rot="5400000">
            <a:off x="2092094" y="4555795"/>
            <a:ext cx="477339" cy="41227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27" idx="2"/>
            <a:endCxn id="30" idx="1"/>
          </p:cNvCxnSpPr>
          <p:nvPr/>
        </p:nvCxnSpPr>
        <p:spPr>
          <a:xfrm rot="16200000" flipH="1">
            <a:off x="889352" y="4982239"/>
            <a:ext cx="917420" cy="46727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>
            <a:stCxn id="30" idx="3"/>
            <a:endCxn id="29" idx="1"/>
          </p:cNvCxnSpPr>
          <p:nvPr/>
        </p:nvCxnSpPr>
        <p:spPr>
          <a:xfrm>
            <a:off x="2667549" y="5674586"/>
            <a:ext cx="704301" cy="15605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6172201" y="2985516"/>
            <a:ext cx="2557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Escalated Issues, Unresolved Appeals, 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Clarifications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172200" y="4892317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Escalated Issues, Appeals, Clarifications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12007" y="2242566"/>
            <a:ext cx="11453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Initiation</a:t>
            </a:r>
          </a:p>
        </p:txBody>
      </p:sp>
      <p:cxnSp>
        <p:nvCxnSpPr>
          <p:cNvPr id="21" name="Elbow Connector 20"/>
          <p:cNvCxnSpPr/>
          <p:nvPr/>
        </p:nvCxnSpPr>
        <p:spPr>
          <a:xfrm>
            <a:off x="2686050" y="6095428"/>
            <a:ext cx="661988" cy="47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971800" y="4071366"/>
            <a:ext cx="3710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0"/>
          </p:cNvCxnSpPr>
          <p:nvPr/>
        </p:nvCxnSpPr>
        <p:spPr>
          <a:xfrm flipV="1">
            <a:off x="6143625" y="2985517"/>
            <a:ext cx="0" cy="3691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6172200" y="4832514"/>
            <a:ext cx="0" cy="3691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2"/>
          <p:cNvCxnSpPr/>
          <p:nvPr/>
        </p:nvCxnSpPr>
        <p:spPr>
          <a:xfrm rot="16200000" flipH="1">
            <a:off x="335032" y="4897069"/>
            <a:ext cx="1281112" cy="1115609"/>
          </a:xfrm>
          <a:prstGeom prst="bentConnector3">
            <a:avLst>
              <a:gd name="adj1" fmla="val 98665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72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CTC PowerPoint Presentation [Read-Only]" id="{C13EE02B-0CBD-4EC5-86EC-C5F3E584E355}" vid="{DDDA9E1E-F55D-48B8-9E8E-C833E1D8A7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3" ma:contentTypeDescription="Create a new document." ma:contentTypeScope="" ma:versionID="2e914c9ff0a49efb2ee1582fe3ce598a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targetNamespace="http://schemas.microsoft.com/office/2006/metadata/properties" ma:root="true" ma:fieldsID="0cdc677446c239af8b938da8af397885" ns1:_="" ns2:_="" ns3:_="">
    <xsd:import namespace="http://schemas.microsoft.com/sharepoint/v3"/>
    <xsd:import namespace="686bc730-dfb5-4557-ac43-64e2aeb71117"/>
    <xsd:import namespace="dbb9891f-5342-44b3-9004-2472729e727f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Z7X6SQ3F62JH-64-34</_dlc_DocId>
    <_dlc_DocIdUrl xmlns="dbb9891f-5342-44b3-9004-2472729e727f">
      <Url>https://portal.sbctc.edu/sites/Intranet/publications/_layouts/15/DocIdRedir.aspx?ID=Z7X6SQ3F62JH-64-34</Url>
      <Description>Z7X6SQ3F62JH-64-34</Description>
    </_dlc_DocIdUrl>
  </documentManagement>
</p:properties>
</file>

<file path=customXml/itemProps1.xml><?xml version="1.0" encoding="utf-8"?>
<ds:datastoreItem xmlns:ds="http://schemas.openxmlformats.org/officeDocument/2006/customXml" ds:itemID="{466EFD8B-42C1-4990-8FF4-491C63C89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FAAAD1-D526-4A54-B121-15C9801A2AE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5655C31-FF9D-4BAE-B47A-D21E3BFC3FA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DE33878-163B-4CF7-A17D-6FCF9FD16388}">
  <ds:schemaRefs>
    <ds:schemaRef ds:uri="686bc730-dfb5-4557-ac43-64e2aeb71117"/>
    <ds:schemaRef ds:uri="http://purl.org/dc/elements/1.1/"/>
    <ds:schemaRef ds:uri="http://schemas.microsoft.com/office/2006/metadata/properties"/>
    <ds:schemaRef ds:uri="http://schemas.microsoft.com/office/2006/documentManagement/types"/>
    <ds:schemaRef ds:uri="dbb9891f-5342-44b3-9004-2472729e727f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SBCTC PowerPoint Presentation</Template>
  <TotalTime>6698</TotalTime>
  <Words>1231</Words>
  <Application>Microsoft Office PowerPoint</Application>
  <PresentationFormat>On-screen Show (4:3)</PresentationFormat>
  <Paragraphs>346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Articulate Narrow</vt:lpstr>
      <vt:lpstr>Calibri</vt:lpstr>
      <vt:lpstr>Corbel</vt:lpstr>
      <vt:lpstr>Courier New</vt:lpstr>
      <vt:lpstr>Franklin Gothic Book</vt:lpstr>
      <vt:lpstr>Franklin Gothic Medium</vt:lpstr>
      <vt:lpstr>MV Boli</vt:lpstr>
      <vt:lpstr>Symbol</vt:lpstr>
      <vt:lpstr>Times New Roman</vt:lpstr>
      <vt:lpstr>Wingdings</vt:lpstr>
      <vt:lpstr>Office Theme</vt:lpstr>
      <vt:lpstr>FACTC Update</vt:lpstr>
      <vt:lpstr>Agenda</vt:lpstr>
      <vt:lpstr>ctcLink  Historical Background Overview</vt:lpstr>
      <vt:lpstr>Steps to closure of remediation phase</vt:lpstr>
      <vt:lpstr>conditions for sign-off</vt:lpstr>
      <vt:lpstr>PowerPoint Presentation</vt:lpstr>
      <vt:lpstr>PowerPoint Presentation</vt:lpstr>
      <vt:lpstr>Nine checkpoints to success</vt:lpstr>
      <vt:lpstr>PowerPoint Presentation</vt:lpstr>
      <vt:lpstr>Project Methodology</vt:lpstr>
      <vt:lpstr>Upgrade project phases</vt:lpstr>
      <vt:lpstr>PowerPoint Presentation</vt:lpstr>
      <vt:lpstr>Integrated Work Plan</vt:lpstr>
      <vt:lpstr>Upgrade  Key Activities Need to be Revisited…..</vt:lpstr>
      <vt:lpstr>Next Steps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Janelle Runyon</dc:creator>
  <cp:lastModifiedBy>Christy Campbell</cp:lastModifiedBy>
  <cp:revision>74</cp:revision>
  <cp:lastPrinted>2018-01-31T02:07:23Z</cp:lastPrinted>
  <dcterms:created xsi:type="dcterms:W3CDTF">2018-01-17T17:32:39Z</dcterms:created>
  <dcterms:modified xsi:type="dcterms:W3CDTF">2018-02-02T19:31:31Z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22b9c358-7a7a-45ca-97aa-89f0abcf0fca</vt:lpwstr>
  </property>
</Properties>
</file>