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5"/>
  </p:notesMasterIdLst>
  <p:handoutMasterIdLst>
    <p:handoutMasterId r:id="rId16"/>
  </p:handoutMasterIdLst>
  <p:sldIdLst>
    <p:sldId id="259" r:id="rId6"/>
    <p:sldId id="262" r:id="rId7"/>
    <p:sldId id="264" r:id="rId8"/>
    <p:sldId id="263" r:id="rId9"/>
    <p:sldId id="265" r:id="rId10"/>
    <p:sldId id="267" r:id="rId11"/>
    <p:sldId id="268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100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2/1/2018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2/1/2018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2/1/2018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2/1/2018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2/1/2018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2/1/2018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colleges-staff/research/reports/socioeconomic-research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collegeaccess/research-data/student-achievement-initiative-progress-metrics-dashboard.aspx" TargetMode="External"/><Relationship Id="rId2" Type="http://schemas.openxmlformats.org/officeDocument/2006/relationships/hyperlink" Target="https://www.sbctc.edu/colleges-staff/collegeaccess/research-data/guided-pathways-dashboard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FACTC Winter Meeting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5021919" cy="758825"/>
          </a:xfrm>
        </p:spPr>
        <p:txBody>
          <a:bodyPr/>
          <a:lstStyle/>
          <a:p>
            <a:r>
              <a:rPr lang="en-US" dirty="0" smtClean="0"/>
              <a:t>Devin DuPree, Policy Research Associate</a:t>
            </a:r>
          </a:p>
          <a:p>
            <a:r>
              <a:rPr lang="en-US" dirty="0" smtClean="0"/>
              <a:t>February 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Moment to Celebrate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school year, approximately:</a:t>
            </a:r>
          </a:p>
          <a:p>
            <a:r>
              <a:rPr lang="en-US" dirty="0" smtClean="0"/>
              <a:t>27,000 students left the colleges with a postsecondary credential (9,000 of these credential holders transferred to a four year institution)</a:t>
            </a:r>
          </a:p>
          <a:p>
            <a:r>
              <a:rPr lang="en-US" dirty="0" smtClean="0"/>
              <a:t>Another 9,000 students transferred to a four year institution without a credential</a:t>
            </a:r>
          </a:p>
          <a:p>
            <a:r>
              <a:rPr lang="en-US" dirty="0" smtClean="0"/>
              <a:t>Another 11,000 students were employed with an annual salary of at least $30K without a credential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Graduation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72843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graduation rate for last year’s exiting cohort:</a:t>
            </a:r>
          </a:p>
          <a:p>
            <a:r>
              <a:rPr lang="en-US" dirty="0" smtClean="0"/>
              <a:t>35% left with a credential</a:t>
            </a:r>
          </a:p>
          <a:p>
            <a:r>
              <a:rPr lang="en-US" dirty="0" smtClean="0"/>
              <a:t>12% transferred without a credential </a:t>
            </a:r>
          </a:p>
          <a:p>
            <a:r>
              <a:rPr lang="en-US" dirty="0" smtClean="0"/>
              <a:t>14% employed ($30K or more) without a credential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similar graduation rates in other places (IPEDS, starting cohort rates, etc.): about 50 percent completing or </a:t>
            </a:r>
            <a:r>
              <a:rPr lang="en-US" dirty="0" smtClean="0"/>
              <a:t>transferring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 (Challenge)?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3938753"/>
          </a:xfrm>
        </p:spPr>
        <p:txBody>
          <a:bodyPr/>
          <a:lstStyle/>
          <a:p>
            <a:r>
              <a:rPr lang="en-US" dirty="0" smtClean="0"/>
              <a:t>31,000 students left without a credential, transfer, or employed ($30K or more)</a:t>
            </a:r>
          </a:p>
          <a:p>
            <a:r>
              <a:rPr lang="en-US" dirty="0" smtClean="0"/>
              <a:t>Some credentials are not leading to employment opportunities significantly above minimum wage</a:t>
            </a:r>
          </a:p>
          <a:p>
            <a:r>
              <a:rPr lang="en-US" dirty="0" smtClean="0"/>
              <a:t>Some of our credentials are not leading to opportunities for future career advancement</a:t>
            </a:r>
          </a:p>
          <a:p>
            <a:r>
              <a:rPr lang="en-US" dirty="0" smtClean="0"/>
              <a:t>Historically underserved students are more likely to select the credential programs with weaker employment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Context for 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Issue brief</a:t>
            </a:r>
            <a:r>
              <a:rPr lang="en-US" dirty="0" smtClean="0"/>
              <a:t> about what it would take to reach the Washington State postsecondary education goal</a:t>
            </a:r>
          </a:p>
          <a:p>
            <a:endParaRPr lang="en-US" dirty="0" smtClean="0"/>
          </a:p>
          <a:p>
            <a:r>
              <a:rPr lang="en-US" dirty="0" smtClean="0"/>
              <a:t>We are a significant part of educational attainment in Washington State</a:t>
            </a:r>
          </a:p>
          <a:p>
            <a:r>
              <a:rPr lang="en-US" dirty="0" smtClean="0"/>
              <a:t>We are likely to become a more significant part of educational attainment in the state as rates of educational attainment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637691"/>
            <a:ext cx="8336975" cy="3534509"/>
          </a:xfrm>
        </p:spPr>
        <p:txBody>
          <a:bodyPr/>
          <a:lstStyle/>
          <a:p>
            <a:r>
              <a:rPr lang="en-US" dirty="0" smtClean="0"/>
              <a:t>More than half of the students who left with no credential, transfer, or </a:t>
            </a:r>
            <a:r>
              <a:rPr lang="en-US" dirty="0"/>
              <a:t>substantial employment gains </a:t>
            </a:r>
            <a:r>
              <a:rPr lang="en-US" dirty="0" smtClean="0"/>
              <a:t> left with less than a year’s worth of college credits</a:t>
            </a:r>
          </a:p>
          <a:p>
            <a:r>
              <a:rPr lang="en-US" dirty="0" smtClean="0"/>
              <a:t>More than one third left with less than a quarter’s worth of college credits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“Increasing Access and Completion Issue Brief”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Challenge: how can faculty…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more students make informed decisions about educational programs</a:t>
            </a:r>
          </a:p>
          <a:p>
            <a:r>
              <a:rPr lang="en-US" dirty="0" smtClean="0"/>
              <a:t>Help more students get a strong start in their college programs</a:t>
            </a:r>
          </a:p>
          <a:p>
            <a:r>
              <a:rPr lang="en-US" dirty="0" smtClean="0"/>
              <a:t>Help more students persist through challenges to finish their education and career goals</a:t>
            </a:r>
          </a:p>
          <a:p>
            <a:r>
              <a:rPr lang="en-US" dirty="0" smtClean="0"/>
              <a:t>Help more historically underserved students in each of these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4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Data Sources to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Guided Pathways Dashboard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Student Achievement Progress Dashboard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3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Devin DuPree</a:t>
            </a:r>
          </a:p>
          <a:p>
            <a:pPr marL="0" indent="0">
              <a:buNone/>
            </a:pPr>
            <a:r>
              <a:rPr lang="en-US" dirty="0" smtClean="0"/>
              <a:t>Policy Research Associate</a:t>
            </a:r>
          </a:p>
          <a:p>
            <a:pPr marL="0" indent="0">
              <a:buNone/>
            </a:pPr>
            <a:r>
              <a:rPr lang="en-US" dirty="0" smtClean="0"/>
              <a:t>ddupree@sbctc.edu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letion-data-FACTC" id="{444F8F32-72E7-4CEA-9713-7544A9DEAE56}" vid="{46797417-999E-4413-9E7D-F5358BEEE3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Z7X6SQ3F62JH-64-34</_dlc_DocId>
    <_dlc_DocIdUrl xmlns="dbb9891f-5342-44b3-9004-2472729e727f">
      <Url>https://portal.sbctc.edu/sites/Intranet/publications/_layouts/15/DocIdRedir.aspx?ID=Z7X6SQ3F62JH-64-34</Url>
      <Description>Z7X6SQ3F62JH-64-34</Description>
    </_dlc_DocIdUrl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FAAAD1-D526-4A54-B121-15C9801A2AE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E33878-163B-4CF7-A17D-6FCF9FD16388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dbb9891f-5342-44b3-9004-2472729e727f"/>
    <ds:schemaRef ds:uri="http://schemas.microsoft.com/sharepoint/v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sharepoint/v4"/>
    <ds:schemaRef ds:uri="686bc730-dfb5-4557-ac43-64e2aeb7111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0747946-459B-40A4-8E84-7072A6150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completion-data-FACTC</Template>
  <TotalTime>5</TotalTime>
  <Words>383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Office Theme</vt:lpstr>
      <vt:lpstr>Completion Data</vt:lpstr>
      <vt:lpstr>A Moment to Celebrate Success</vt:lpstr>
      <vt:lpstr>What is Our Graduation Rate?</vt:lpstr>
      <vt:lpstr>What is the Problem (Challenge)?</vt:lpstr>
      <vt:lpstr>Some Context for the Challenge</vt:lpstr>
      <vt:lpstr>Some Additional Context</vt:lpstr>
      <vt:lpstr>The Challenge: how can faculty…</vt:lpstr>
      <vt:lpstr>Some Data Sources to Explore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Completion Data</dc:title>
  <dc:creator>Devin DuPree</dc:creator>
  <cp:lastModifiedBy>Devin DuPree</cp:lastModifiedBy>
  <cp:revision>1</cp:revision>
  <dcterms:created xsi:type="dcterms:W3CDTF">2018-02-02T00:01:59Z</dcterms:created>
  <dcterms:modified xsi:type="dcterms:W3CDTF">2018-02-02T00:07:46Z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22b9c358-7a7a-45ca-97aa-89f0abcf0fca</vt:lpwstr>
  </property>
</Properties>
</file>