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23" r:id="rId5"/>
    <p:sldMasterId id="2147483737" r:id="rId6"/>
    <p:sldMasterId id="2147483766" r:id="rId7"/>
    <p:sldMasterId id="2147483795" r:id="rId8"/>
    <p:sldMasterId id="2147483809" r:id="rId9"/>
    <p:sldMasterId id="2147483835" r:id="rId10"/>
    <p:sldMasterId id="2147483849" r:id="rId11"/>
    <p:sldMasterId id="2147483863" r:id="rId12"/>
  </p:sldMasterIdLst>
  <p:notesMasterIdLst>
    <p:notesMasterId r:id="rId25"/>
  </p:notesMasterIdLst>
  <p:handoutMasterIdLst>
    <p:handoutMasterId r:id="rId26"/>
  </p:handoutMasterIdLst>
  <p:sldIdLst>
    <p:sldId id="279" r:id="rId13"/>
    <p:sldId id="303" r:id="rId14"/>
    <p:sldId id="347" r:id="rId15"/>
    <p:sldId id="346" r:id="rId16"/>
    <p:sldId id="348" r:id="rId17"/>
    <p:sldId id="332" r:id="rId18"/>
    <p:sldId id="331" r:id="rId19"/>
    <p:sldId id="326" r:id="rId20"/>
    <p:sldId id="336" r:id="rId21"/>
    <p:sldId id="339" r:id="rId22"/>
    <p:sldId id="312" r:id="rId23"/>
    <p:sldId id="34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2E5"/>
    <a:srgbClr val="CC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54" autoAdjust="0"/>
  </p:normalViewPr>
  <p:slideViewPr>
    <p:cSldViewPr snapToGrid="0" snapToObjects="1">
      <p:cViewPr>
        <p:scale>
          <a:sx n="43" d="100"/>
          <a:sy n="43" d="100"/>
        </p:scale>
        <p:origin x="1646" y="20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3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Students Meeting College/Career</a:t>
            </a:r>
            <a:r>
              <a:rPr lang="en-US" sz="2400" baseline="0" dirty="0" smtClean="0"/>
              <a:t> Readiness Threshold</a:t>
            </a:r>
            <a:endParaRPr lang="en-US" sz="2400" dirty="0"/>
          </a:p>
        </c:rich>
      </c:tx>
      <c:layout/>
      <c:overlay val="0"/>
      <c:spPr>
        <a:solidFill>
          <a:schemeClr val="accent1"/>
        </a:solid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English</c:v>
                </c:pt>
              </c:strCache>
            </c:strRef>
          </c:tx>
          <c:spPr>
            <a:ln w="28575" cap="rnd">
              <a:solidFill>
                <a:schemeClr val="accent4">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2014-15</c:v>
                </c:pt>
                <c:pt idx="1">
                  <c:v>2015-16</c:v>
                </c:pt>
                <c:pt idx="2">
                  <c:v>2016-17</c:v>
                </c:pt>
              </c:strCache>
            </c:strRef>
          </c:cat>
          <c:val>
            <c:numRef>
              <c:f>Sheet1!$B$2:$B$4</c:f>
              <c:numCache>
                <c:formatCode>General</c:formatCode>
                <c:ptCount val="3"/>
                <c:pt idx="0">
                  <c:v>26</c:v>
                </c:pt>
                <c:pt idx="1">
                  <c:v>76</c:v>
                </c:pt>
                <c:pt idx="2">
                  <c:v>74</c:v>
                </c:pt>
              </c:numCache>
            </c:numRef>
          </c:val>
          <c:smooth val="0"/>
          <c:extLst>
            <c:ext xmlns:c16="http://schemas.microsoft.com/office/drawing/2014/chart" uri="{C3380CC4-5D6E-409C-BE32-E72D297353CC}">
              <c16:uniqueId val="{00000000-B41A-434A-8BFF-C6F488B48BA8}"/>
            </c:ext>
          </c:extLst>
        </c:ser>
        <c:ser>
          <c:idx val="1"/>
          <c:order val="1"/>
          <c:tx>
            <c:strRef>
              <c:f>Sheet1!$C$1</c:f>
              <c:strCache>
                <c:ptCount val="1"/>
                <c:pt idx="0">
                  <c:v>Math</c:v>
                </c:pt>
              </c:strCache>
            </c:strRef>
          </c:tx>
          <c:spPr>
            <a:ln w="28575" cap="rnd">
              <a:solidFill>
                <a:schemeClr val="accent4">
                  <a:tint val="77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2014-15</c:v>
                </c:pt>
                <c:pt idx="1">
                  <c:v>2015-16</c:v>
                </c:pt>
                <c:pt idx="2">
                  <c:v>2016-17</c:v>
                </c:pt>
              </c:strCache>
            </c:strRef>
          </c:cat>
          <c:val>
            <c:numRef>
              <c:f>Sheet1!$C$2:$C$4</c:f>
              <c:numCache>
                <c:formatCode>General</c:formatCode>
                <c:ptCount val="3"/>
                <c:pt idx="0">
                  <c:v>14</c:v>
                </c:pt>
                <c:pt idx="1">
                  <c:v>22</c:v>
                </c:pt>
                <c:pt idx="2">
                  <c:v>26</c:v>
                </c:pt>
              </c:numCache>
            </c:numRef>
          </c:val>
          <c:smooth val="0"/>
          <c:extLst>
            <c:ext xmlns:c16="http://schemas.microsoft.com/office/drawing/2014/chart" uri="{C3380CC4-5D6E-409C-BE32-E72D297353CC}">
              <c16:uniqueId val="{00000001-B41A-434A-8BFF-C6F488B48BA8}"/>
            </c:ext>
          </c:extLst>
        </c:ser>
        <c:dLbls>
          <c:dLblPos val="ctr"/>
          <c:showLegendKey val="0"/>
          <c:showVal val="1"/>
          <c:showCatName val="0"/>
          <c:showSerName val="0"/>
          <c:showPercent val="0"/>
          <c:showBubbleSize val="0"/>
        </c:dLbls>
        <c:smooth val="0"/>
        <c:axId val="1155310496"/>
        <c:axId val="1155312160"/>
      </c:lineChart>
      <c:catAx>
        <c:axId val="11553104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dirty="0" smtClean="0"/>
                  <a:t>School Year</a:t>
                </a:r>
                <a:endParaRPr lang="en-US" sz="1800" baseline="0" dirty="0"/>
              </a:p>
            </c:rich>
          </c:tx>
          <c:layout/>
          <c:overlay val="0"/>
          <c:spPr>
            <a:solidFill>
              <a:schemeClr val="accent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5312160"/>
        <c:crosses val="autoZero"/>
        <c:auto val="1"/>
        <c:lblAlgn val="ctr"/>
        <c:lblOffset val="100"/>
        <c:noMultiLvlLbl val="0"/>
      </c:catAx>
      <c:valAx>
        <c:axId val="115531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Percentage</a:t>
                </a:r>
                <a:r>
                  <a:rPr lang="en-US" sz="1800" baseline="0" dirty="0" smtClean="0"/>
                  <a:t> of Students</a:t>
                </a:r>
                <a:endParaRPr lang="en-US" sz="1800" dirty="0"/>
              </a:p>
            </c:rich>
          </c:tx>
          <c:layout/>
          <c:overlay val="0"/>
          <c:spPr>
            <a:solidFill>
              <a:schemeClr val="accent1"/>
            </a:solid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531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BBB57-4103-4D50-9202-1EB62D065827}" type="doc">
      <dgm:prSet loTypeId="urn:microsoft.com/office/officeart/2005/8/layout/arrow2" loCatId="process" qsTypeId="urn:microsoft.com/office/officeart/2005/8/quickstyle/simple3" qsCatId="simple" csTypeId="urn:microsoft.com/office/officeart/2005/8/colors/accent4_2" csCatId="accent4" phldr="1"/>
      <dgm:spPr/>
      <dgm:t>
        <a:bodyPr/>
        <a:lstStyle/>
        <a:p>
          <a:endParaRPr lang="en-US"/>
        </a:p>
      </dgm:t>
    </dgm:pt>
    <dgm:pt modelId="{520330FA-E9F2-4371-98CC-E368976811E3}">
      <dgm:prSet phldrT="[Text]" custT="1"/>
      <dgm:spPr/>
      <dgm:t>
        <a:bodyPr/>
        <a:lstStyle/>
        <a:p>
          <a:r>
            <a:rPr lang="en-US" sz="2000" b="1" dirty="0" smtClean="0"/>
            <a:t>System policy work group (Fall 2013)</a:t>
          </a:r>
          <a:endParaRPr lang="en-US" sz="2000" b="1" dirty="0"/>
        </a:p>
      </dgm:t>
    </dgm:pt>
    <dgm:pt modelId="{2CCDCA02-E6B3-4043-8E79-E69866F405AA}" type="parTrans" cxnId="{565B31EE-CDDA-4673-8235-9C366E549949}">
      <dgm:prSet/>
      <dgm:spPr/>
      <dgm:t>
        <a:bodyPr/>
        <a:lstStyle/>
        <a:p>
          <a:endParaRPr lang="en-US"/>
        </a:p>
      </dgm:t>
    </dgm:pt>
    <dgm:pt modelId="{9CF8EC20-58C9-4070-A35A-887DB87D8BB3}" type="sibTrans" cxnId="{565B31EE-CDDA-4673-8235-9C366E549949}">
      <dgm:prSet/>
      <dgm:spPr/>
      <dgm:t>
        <a:bodyPr/>
        <a:lstStyle/>
        <a:p>
          <a:endParaRPr lang="en-US"/>
        </a:p>
      </dgm:t>
    </dgm:pt>
    <dgm:pt modelId="{110A533F-D454-4CAD-B67D-A8EEC9809AB8}">
      <dgm:prSet phldrT="[Text]" custT="1"/>
      <dgm:spPr/>
      <dgm:t>
        <a:bodyPr/>
        <a:lstStyle/>
        <a:p>
          <a:r>
            <a:rPr lang="en-US" sz="2000" b="1" dirty="0" smtClean="0"/>
            <a:t>Cross-sector summit gathering  (November 2014)</a:t>
          </a:r>
          <a:endParaRPr lang="en-US" sz="2000" b="1" dirty="0"/>
        </a:p>
      </dgm:t>
    </dgm:pt>
    <dgm:pt modelId="{7D691092-E0ED-4767-A35B-A61F37826941}" type="parTrans" cxnId="{AE5A4C9D-E599-4BB3-8D9B-9EEAF6BF0578}">
      <dgm:prSet/>
      <dgm:spPr/>
      <dgm:t>
        <a:bodyPr/>
        <a:lstStyle/>
        <a:p>
          <a:endParaRPr lang="en-US"/>
        </a:p>
      </dgm:t>
    </dgm:pt>
    <dgm:pt modelId="{C7224F9B-3740-4D30-A2D8-49217C93888C}" type="sibTrans" cxnId="{AE5A4C9D-E599-4BB3-8D9B-9EEAF6BF0578}">
      <dgm:prSet/>
      <dgm:spPr/>
      <dgm:t>
        <a:bodyPr/>
        <a:lstStyle/>
        <a:p>
          <a:endParaRPr lang="en-US"/>
        </a:p>
      </dgm:t>
    </dgm:pt>
    <dgm:pt modelId="{00078EF2-EFAF-464B-A358-AA4878CB5BDA}">
      <dgm:prSet phldrT="[Text]" custT="1"/>
      <dgm:spPr/>
      <dgm:t>
        <a:bodyPr/>
        <a:lstStyle/>
        <a:p>
          <a:r>
            <a:rPr lang="en-US" sz="2000" b="1" dirty="0" smtClean="0"/>
            <a:t>Review data and re-assess </a:t>
          </a:r>
          <a:r>
            <a:rPr lang="en-US" sz="2000" b="1" dirty="0" smtClean="0"/>
            <a:t>agreement (</a:t>
          </a:r>
          <a:r>
            <a:rPr lang="en-US" sz="2000" b="1" dirty="0" smtClean="0"/>
            <a:t>by January </a:t>
          </a:r>
          <a:r>
            <a:rPr lang="en-US" sz="2000" b="1" dirty="0" smtClean="0"/>
            <a:t>2019-now </a:t>
          </a:r>
          <a:r>
            <a:rPr lang="en-US" sz="2000" b="1" dirty="0" smtClean="0">
              <a:solidFill>
                <a:srgbClr val="FF0000"/>
              </a:solidFill>
            </a:rPr>
            <a:t>2020</a:t>
          </a:r>
          <a:r>
            <a:rPr lang="en-US" sz="2000" b="1" dirty="0" smtClean="0"/>
            <a:t>)</a:t>
          </a:r>
          <a:endParaRPr lang="en-US" sz="2000" b="1" dirty="0"/>
        </a:p>
      </dgm:t>
    </dgm:pt>
    <dgm:pt modelId="{04CABA4A-1E74-4DF6-AD42-FD3EF4A44410}" type="parTrans" cxnId="{67209FA3-0407-4273-9CFB-385E725B5DFE}">
      <dgm:prSet/>
      <dgm:spPr/>
      <dgm:t>
        <a:bodyPr/>
        <a:lstStyle/>
        <a:p>
          <a:endParaRPr lang="en-US"/>
        </a:p>
      </dgm:t>
    </dgm:pt>
    <dgm:pt modelId="{4F3DA91F-0C1C-45D6-B4EF-67C3F23390E3}" type="sibTrans" cxnId="{67209FA3-0407-4273-9CFB-385E725B5DFE}">
      <dgm:prSet/>
      <dgm:spPr/>
      <dgm:t>
        <a:bodyPr/>
        <a:lstStyle/>
        <a:p>
          <a:endParaRPr lang="en-US"/>
        </a:p>
      </dgm:t>
    </dgm:pt>
    <dgm:pt modelId="{9442824E-6844-4E53-B68D-B4E5FE90B72E}" type="pres">
      <dgm:prSet presAssocID="{84ABBB57-4103-4D50-9202-1EB62D065827}" presName="arrowDiagram" presStyleCnt="0">
        <dgm:presLayoutVars>
          <dgm:chMax val="5"/>
          <dgm:dir/>
          <dgm:resizeHandles val="exact"/>
        </dgm:presLayoutVars>
      </dgm:prSet>
      <dgm:spPr/>
      <dgm:t>
        <a:bodyPr/>
        <a:lstStyle/>
        <a:p>
          <a:endParaRPr lang="en-US"/>
        </a:p>
      </dgm:t>
    </dgm:pt>
    <dgm:pt modelId="{552AEF72-E7A9-4C3A-9399-70D738D86917}" type="pres">
      <dgm:prSet presAssocID="{84ABBB57-4103-4D50-9202-1EB62D065827}" presName="arrow" presStyleLbl="bgShp" presStyleIdx="0" presStyleCnt="1"/>
      <dgm:spPr/>
      <dgm:t>
        <a:bodyPr/>
        <a:lstStyle/>
        <a:p>
          <a:endParaRPr lang="en-US"/>
        </a:p>
      </dgm:t>
    </dgm:pt>
    <dgm:pt modelId="{AC8138B5-1EB9-4D50-B3D9-CC668C3FD4A3}" type="pres">
      <dgm:prSet presAssocID="{84ABBB57-4103-4D50-9202-1EB62D065827}" presName="arrowDiagram3" presStyleCnt="0"/>
      <dgm:spPr/>
      <dgm:t>
        <a:bodyPr/>
        <a:lstStyle/>
        <a:p>
          <a:endParaRPr lang="en-US"/>
        </a:p>
      </dgm:t>
    </dgm:pt>
    <dgm:pt modelId="{BB44D899-ED93-4637-8471-25525DA0012C}" type="pres">
      <dgm:prSet presAssocID="{520330FA-E9F2-4371-98CC-E368976811E3}" presName="bullet3a" presStyleLbl="node1" presStyleIdx="0" presStyleCnt="3" custScaleX="181818" custScaleY="175262" custLinFactX="1104" custLinFactNeighborX="100000" custLinFactNeighborY="-80296"/>
      <dgm:spPr/>
      <dgm:t>
        <a:bodyPr/>
        <a:lstStyle/>
        <a:p>
          <a:endParaRPr lang="en-US"/>
        </a:p>
      </dgm:t>
    </dgm:pt>
    <dgm:pt modelId="{5DEB4EB5-B01B-4C3F-8B25-2D9C853A7213}" type="pres">
      <dgm:prSet presAssocID="{520330FA-E9F2-4371-98CC-E368976811E3}" presName="textBox3a" presStyleLbl="revTx" presStyleIdx="0" presStyleCnt="3" custScaleX="97415" custScaleY="67186" custLinFactNeighborX="-15419" custLinFactNeighborY="-1887">
        <dgm:presLayoutVars>
          <dgm:bulletEnabled val="1"/>
        </dgm:presLayoutVars>
      </dgm:prSet>
      <dgm:spPr/>
      <dgm:t>
        <a:bodyPr/>
        <a:lstStyle/>
        <a:p>
          <a:endParaRPr lang="en-US"/>
        </a:p>
      </dgm:t>
    </dgm:pt>
    <dgm:pt modelId="{D87054A5-CA61-4BBA-84C9-637FF467965D}" type="pres">
      <dgm:prSet presAssocID="{110A533F-D454-4CAD-B67D-A8EEC9809AB8}" presName="bullet3b" presStyleLbl="node1" presStyleIdx="1" presStyleCnt="3" custLinFactX="-45366" custLinFactNeighborX="-100000" custLinFactNeighborY="84778"/>
      <dgm:spPr/>
      <dgm:t>
        <a:bodyPr/>
        <a:lstStyle/>
        <a:p>
          <a:endParaRPr lang="en-US"/>
        </a:p>
      </dgm:t>
    </dgm:pt>
    <dgm:pt modelId="{DBD4C389-F167-4471-A3C1-45B260708F79}" type="pres">
      <dgm:prSet presAssocID="{110A533F-D454-4CAD-B67D-A8EEC9809AB8}" presName="textBox3b" presStyleLbl="revTx" presStyleIdx="1" presStyleCnt="3" custScaleX="81117" custScaleY="62786" custLinFactNeighborX="87231" custLinFactNeighborY="-24404">
        <dgm:presLayoutVars>
          <dgm:bulletEnabled val="1"/>
        </dgm:presLayoutVars>
      </dgm:prSet>
      <dgm:spPr/>
      <dgm:t>
        <a:bodyPr/>
        <a:lstStyle/>
        <a:p>
          <a:endParaRPr lang="en-US"/>
        </a:p>
      </dgm:t>
    </dgm:pt>
    <dgm:pt modelId="{D37B3B26-ECC9-4860-A534-21458121B97F}" type="pres">
      <dgm:prSet presAssocID="{00078EF2-EFAF-464B-A358-AA4878CB5BDA}" presName="bullet3c" presStyleLbl="node1" presStyleIdx="2" presStyleCnt="3" custLinFactX="100000" custLinFactNeighborX="149395" custLinFactNeighborY="-92100"/>
      <dgm:spPr/>
      <dgm:t>
        <a:bodyPr/>
        <a:lstStyle/>
        <a:p>
          <a:endParaRPr lang="en-US"/>
        </a:p>
      </dgm:t>
    </dgm:pt>
    <dgm:pt modelId="{26596AD6-B9A3-4861-88E0-972220D5FC71}" type="pres">
      <dgm:prSet presAssocID="{00078EF2-EFAF-464B-A358-AA4878CB5BDA}" presName="textBox3c" presStyleLbl="revTx" presStyleIdx="2" presStyleCnt="3" custScaleX="102808" custScaleY="39772" custLinFactNeighborX="38179" custLinFactNeighborY="-34086">
        <dgm:presLayoutVars>
          <dgm:bulletEnabled val="1"/>
        </dgm:presLayoutVars>
      </dgm:prSet>
      <dgm:spPr/>
      <dgm:t>
        <a:bodyPr/>
        <a:lstStyle/>
        <a:p>
          <a:endParaRPr lang="en-US"/>
        </a:p>
      </dgm:t>
    </dgm:pt>
  </dgm:ptLst>
  <dgm:cxnLst>
    <dgm:cxn modelId="{D53B4C73-79BF-44DF-96A8-3809C18E88AB}" type="presOf" srcId="{00078EF2-EFAF-464B-A358-AA4878CB5BDA}" destId="{26596AD6-B9A3-4861-88E0-972220D5FC71}" srcOrd="0" destOrd="0" presId="urn:microsoft.com/office/officeart/2005/8/layout/arrow2"/>
    <dgm:cxn modelId="{AE5A4C9D-E599-4BB3-8D9B-9EEAF6BF0578}" srcId="{84ABBB57-4103-4D50-9202-1EB62D065827}" destId="{110A533F-D454-4CAD-B67D-A8EEC9809AB8}" srcOrd="1" destOrd="0" parTransId="{7D691092-E0ED-4767-A35B-A61F37826941}" sibTransId="{C7224F9B-3740-4D30-A2D8-49217C93888C}"/>
    <dgm:cxn modelId="{AFEF6330-1E8E-444C-8194-F914C69113C6}" type="presOf" srcId="{110A533F-D454-4CAD-B67D-A8EEC9809AB8}" destId="{DBD4C389-F167-4471-A3C1-45B260708F79}" srcOrd="0" destOrd="0" presId="urn:microsoft.com/office/officeart/2005/8/layout/arrow2"/>
    <dgm:cxn modelId="{67209FA3-0407-4273-9CFB-385E725B5DFE}" srcId="{84ABBB57-4103-4D50-9202-1EB62D065827}" destId="{00078EF2-EFAF-464B-A358-AA4878CB5BDA}" srcOrd="2" destOrd="0" parTransId="{04CABA4A-1E74-4DF6-AD42-FD3EF4A44410}" sibTransId="{4F3DA91F-0C1C-45D6-B4EF-67C3F23390E3}"/>
    <dgm:cxn modelId="{F9572868-ADDB-4EB3-A8DC-8428E25AD00D}" type="presOf" srcId="{520330FA-E9F2-4371-98CC-E368976811E3}" destId="{5DEB4EB5-B01B-4C3F-8B25-2D9C853A7213}" srcOrd="0" destOrd="0" presId="urn:microsoft.com/office/officeart/2005/8/layout/arrow2"/>
    <dgm:cxn modelId="{B218C470-2FCE-46CF-94D9-CF2BB7583C4E}" type="presOf" srcId="{84ABBB57-4103-4D50-9202-1EB62D065827}" destId="{9442824E-6844-4E53-B68D-B4E5FE90B72E}" srcOrd="0" destOrd="0" presId="urn:microsoft.com/office/officeart/2005/8/layout/arrow2"/>
    <dgm:cxn modelId="{565B31EE-CDDA-4673-8235-9C366E549949}" srcId="{84ABBB57-4103-4D50-9202-1EB62D065827}" destId="{520330FA-E9F2-4371-98CC-E368976811E3}" srcOrd="0" destOrd="0" parTransId="{2CCDCA02-E6B3-4043-8E79-E69866F405AA}" sibTransId="{9CF8EC20-58C9-4070-A35A-887DB87D8BB3}"/>
    <dgm:cxn modelId="{D3286E4E-0C40-4476-9D9A-2DEC13C59BF1}" type="presParOf" srcId="{9442824E-6844-4E53-B68D-B4E5FE90B72E}" destId="{552AEF72-E7A9-4C3A-9399-70D738D86917}" srcOrd="0" destOrd="0" presId="urn:microsoft.com/office/officeart/2005/8/layout/arrow2"/>
    <dgm:cxn modelId="{3445FB0F-EF77-4134-9E1B-5D16AFF6C50D}" type="presParOf" srcId="{9442824E-6844-4E53-B68D-B4E5FE90B72E}" destId="{AC8138B5-1EB9-4D50-B3D9-CC668C3FD4A3}" srcOrd="1" destOrd="0" presId="urn:microsoft.com/office/officeart/2005/8/layout/arrow2"/>
    <dgm:cxn modelId="{18368E47-0093-4543-9570-2FE133B3B2E8}" type="presParOf" srcId="{AC8138B5-1EB9-4D50-B3D9-CC668C3FD4A3}" destId="{BB44D899-ED93-4637-8471-25525DA0012C}" srcOrd="0" destOrd="0" presId="urn:microsoft.com/office/officeart/2005/8/layout/arrow2"/>
    <dgm:cxn modelId="{302C2EFE-76F2-43FC-B1B2-BC0C4CAF408C}" type="presParOf" srcId="{AC8138B5-1EB9-4D50-B3D9-CC668C3FD4A3}" destId="{5DEB4EB5-B01B-4C3F-8B25-2D9C853A7213}" srcOrd="1" destOrd="0" presId="urn:microsoft.com/office/officeart/2005/8/layout/arrow2"/>
    <dgm:cxn modelId="{FD306576-F36B-45BF-9414-67EA34AB2C87}" type="presParOf" srcId="{AC8138B5-1EB9-4D50-B3D9-CC668C3FD4A3}" destId="{D87054A5-CA61-4BBA-84C9-637FF467965D}" srcOrd="2" destOrd="0" presId="urn:microsoft.com/office/officeart/2005/8/layout/arrow2"/>
    <dgm:cxn modelId="{A7B916A4-7DE4-4725-8D5A-D75C9543C571}" type="presParOf" srcId="{AC8138B5-1EB9-4D50-B3D9-CC668C3FD4A3}" destId="{DBD4C389-F167-4471-A3C1-45B260708F79}" srcOrd="3" destOrd="0" presId="urn:microsoft.com/office/officeart/2005/8/layout/arrow2"/>
    <dgm:cxn modelId="{59054413-7999-42F2-BC2E-0C62ECD8D336}" type="presParOf" srcId="{AC8138B5-1EB9-4D50-B3D9-CC668C3FD4A3}" destId="{D37B3B26-ECC9-4860-A534-21458121B97F}" srcOrd="4" destOrd="0" presId="urn:microsoft.com/office/officeart/2005/8/layout/arrow2"/>
    <dgm:cxn modelId="{D550DFA7-956B-4DAF-94C4-3CB7F3244E27}" type="presParOf" srcId="{AC8138B5-1EB9-4D50-B3D9-CC668C3FD4A3}" destId="{26596AD6-B9A3-4861-88E0-972220D5FC7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AEF72-E7A9-4C3A-9399-70D738D86917}">
      <dsp:nvSpPr>
        <dsp:cNvPr id="0" name=""/>
        <dsp:cNvSpPr/>
      </dsp:nvSpPr>
      <dsp:spPr>
        <a:xfrm>
          <a:off x="0" y="153029"/>
          <a:ext cx="8890577" cy="5556610"/>
        </a:xfrm>
        <a:prstGeom prst="swooshArrow">
          <a:avLst>
            <a:gd name="adj1" fmla="val 25000"/>
            <a:gd name="adj2" fmla="val 25000"/>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B44D899-ED93-4637-8471-25525DA0012C}">
      <dsp:nvSpPr>
        <dsp:cNvPr id="0" name=""/>
        <dsp:cNvSpPr/>
      </dsp:nvSpPr>
      <dsp:spPr>
        <a:xfrm>
          <a:off x="1268247" y="3715608"/>
          <a:ext cx="420281" cy="40512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EB4EB5-B01B-4C3F-8B25-2D9C853A7213}">
      <dsp:nvSpPr>
        <dsp:cNvPr id="0" name=""/>
        <dsp:cNvSpPr/>
      </dsp:nvSpPr>
      <dsp:spPr>
        <a:xfrm>
          <a:off x="952049" y="4336950"/>
          <a:ext cx="2017956" cy="107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84" tIns="0" rIns="0" bIns="0" numCol="1" spcCol="1270" anchor="t" anchorCtr="0">
          <a:noAutofit/>
        </a:bodyPr>
        <a:lstStyle/>
        <a:p>
          <a:pPr lvl="0" algn="l" defTabSz="889000">
            <a:lnSpc>
              <a:spcPct val="90000"/>
            </a:lnSpc>
            <a:spcBef>
              <a:spcPct val="0"/>
            </a:spcBef>
            <a:spcAft>
              <a:spcPct val="35000"/>
            </a:spcAft>
          </a:pPr>
          <a:r>
            <a:rPr lang="en-US" sz="2000" b="1" kern="1200" dirty="0" smtClean="0"/>
            <a:t>System policy work group (Fall 2013)</a:t>
          </a:r>
          <a:endParaRPr lang="en-US" sz="2000" b="1" kern="1200" dirty="0"/>
        </a:p>
      </dsp:txBody>
      <dsp:txXfrm>
        <a:off x="952049" y="4336950"/>
        <a:ext cx="2017956" cy="1078913"/>
      </dsp:txXfrm>
    </dsp:sp>
    <dsp:sp modelId="{D87054A5-CA61-4BBA-84C9-637FF467965D}">
      <dsp:nvSpPr>
        <dsp:cNvPr id="0" name=""/>
        <dsp:cNvSpPr/>
      </dsp:nvSpPr>
      <dsp:spPr>
        <a:xfrm>
          <a:off x="2562068" y="2832166"/>
          <a:ext cx="417857" cy="41785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D4C389-F167-4471-A3C1-45B260708F79}">
      <dsp:nvSpPr>
        <dsp:cNvPr id="0" name=""/>
        <dsp:cNvSpPr/>
      </dsp:nvSpPr>
      <dsp:spPr>
        <a:xfrm>
          <a:off x="5441157" y="2511612"/>
          <a:ext cx="1730824" cy="189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414" tIns="0" rIns="0" bIns="0" numCol="1" spcCol="1270" anchor="t" anchorCtr="0">
          <a:noAutofit/>
        </a:bodyPr>
        <a:lstStyle/>
        <a:p>
          <a:pPr lvl="0" algn="l" defTabSz="889000">
            <a:lnSpc>
              <a:spcPct val="90000"/>
            </a:lnSpc>
            <a:spcBef>
              <a:spcPct val="0"/>
            </a:spcBef>
            <a:spcAft>
              <a:spcPct val="35000"/>
            </a:spcAft>
          </a:pPr>
          <a:r>
            <a:rPr lang="en-US" sz="2000" b="1" kern="1200" dirty="0" smtClean="0"/>
            <a:t>Cross-sector summit gathering  (November 2014)</a:t>
          </a:r>
          <a:endParaRPr lang="en-US" sz="2000" b="1" kern="1200" dirty="0"/>
        </a:p>
      </dsp:txBody>
      <dsp:txXfrm>
        <a:off x="5441157" y="2511612"/>
        <a:ext cx="1730824" cy="1897892"/>
      </dsp:txXfrm>
    </dsp:sp>
    <dsp:sp modelId="{D37B3B26-ECC9-4860-A534-21458121B97F}">
      <dsp:nvSpPr>
        <dsp:cNvPr id="0" name=""/>
        <dsp:cNvSpPr/>
      </dsp:nvSpPr>
      <dsp:spPr>
        <a:xfrm>
          <a:off x="7064512" y="1026617"/>
          <a:ext cx="577887" cy="57788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596AD6-B9A3-4861-88E0-972220D5FC71}">
      <dsp:nvSpPr>
        <dsp:cNvPr id="0" name=""/>
        <dsp:cNvSpPr/>
      </dsp:nvSpPr>
      <dsp:spPr>
        <a:xfrm>
          <a:off x="6696916" y="1694403"/>
          <a:ext cx="2193653" cy="1535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1" tIns="0" rIns="0" bIns="0" numCol="1" spcCol="1270" anchor="t" anchorCtr="0">
          <a:noAutofit/>
        </a:bodyPr>
        <a:lstStyle/>
        <a:p>
          <a:pPr lvl="0" algn="l" defTabSz="889000">
            <a:lnSpc>
              <a:spcPct val="90000"/>
            </a:lnSpc>
            <a:spcBef>
              <a:spcPct val="0"/>
            </a:spcBef>
            <a:spcAft>
              <a:spcPct val="35000"/>
            </a:spcAft>
          </a:pPr>
          <a:r>
            <a:rPr lang="en-US" sz="2000" b="1" kern="1200" dirty="0" smtClean="0"/>
            <a:t>Review data and re-assess </a:t>
          </a:r>
          <a:r>
            <a:rPr lang="en-US" sz="2000" b="1" kern="1200" dirty="0" smtClean="0"/>
            <a:t>agreement (</a:t>
          </a:r>
          <a:r>
            <a:rPr lang="en-US" sz="2000" b="1" kern="1200" dirty="0" smtClean="0"/>
            <a:t>by January </a:t>
          </a:r>
          <a:r>
            <a:rPr lang="en-US" sz="2000" b="1" kern="1200" dirty="0" smtClean="0"/>
            <a:t>2019-now </a:t>
          </a:r>
          <a:r>
            <a:rPr lang="en-US" sz="2000" b="1" kern="1200" dirty="0" smtClean="0">
              <a:solidFill>
                <a:srgbClr val="FF0000"/>
              </a:solidFill>
            </a:rPr>
            <a:t>2020</a:t>
          </a:r>
          <a:r>
            <a:rPr lang="en-US" sz="2000" b="1" kern="1200" dirty="0" smtClean="0"/>
            <a:t>)</a:t>
          </a:r>
          <a:endParaRPr lang="en-US" sz="2000" b="1" kern="1200" dirty="0"/>
        </a:p>
      </dsp:txBody>
      <dsp:txXfrm>
        <a:off x="6696916" y="1694403"/>
        <a:ext cx="2193653" cy="153593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C584BF1-752D-4796-9A16-8FA6D4F38662}" type="datetimeFigureOut">
              <a:rPr lang="en-US" smtClean="0"/>
              <a:t>1/9/2018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BE9084E-B151-4C4C-90E3-79643E9590DA}" type="slidenum">
              <a:rPr lang="en-US" smtClean="0"/>
              <a:t>‹#›</a:t>
            </a:fld>
            <a:endParaRPr lang="en-US" dirty="0"/>
          </a:p>
        </p:txBody>
      </p:sp>
    </p:spTree>
    <p:extLst>
      <p:ext uri="{BB962C8B-B14F-4D97-AF65-F5344CB8AC3E}">
        <p14:creationId xmlns:p14="http://schemas.microsoft.com/office/powerpoint/2010/main" val="209290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D7AB93-B429-43CB-8654-C200092167D3}" type="datetimeFigureOut">
              <a:rPr lang="en-US" smtClean="0"/>
              <a:t>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B8245F-5F2C-41DE-914A-1110D861D767}" type="slidenum">
              <a:rPr lang="en-US" smtClean="0"/>
              <a:t>‹#›</a:t>
            </a:fld>
            <a:endParaRPr lang="en-US" dirty="0"/>
          </a:p>
        </p:txBody>
      </p:sp>
    </p:spTree>
    <p:extLst>
      <p:ext uri="{BB962C8B-B14F-4D97-AF65-F5344CB8AC3E}">
        <p14:creationId xmlns:p14="http://schemas.microsoft.com/office/powerpoint/2010/main" val="300384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5681F73-AD5E-41F9-A5FE-760FD2FCFCDF}" type="slidenum">
              <a:rPr lang="en-US" smtClean="0"/>
              <a:t>1</a:t>
            </a:fld>
            <a:endParaRPr lang="en-US" dirty="0"/>
          </a:p>
        </p:txBody>
      </p:sp>
    </p:spTree>
    <p:extLst>
      <p:ext uri="{BB962C8B-B14F-4D97-AF65-F5344CB8AC3E}">
        <p14:creationId xmlns:p14="http://schemas.microsoft.com/office/powerpoint/2010/main" val="180550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Math and English</a:t>
            </a:r>
          </a:p>
          <a:p>
            <a:endParaRPr lang="en-US" sz="1200" b="1" dirty="0" smtClean="0">
              <a:solidFill>
                <a:schemeClr val="bg1"/>
              </a:solidFill>
            </a:endParaRPr>
          </a:p>
          <a:p>
            <a:r>
              <a:rPr lang="en-US" dirty="0" smtClean="0"/>
              <a:t>Professional Learning System:</a:t>
            </a:r>
          </a:p>
          <a:p>
            <a:r>
              <a:rPr lang="en-US" dirty="0" smtClean="0"/>
              <a:t>The Bridge Course Trainers are supported by a leadership</a:t>
            </a:r>
            <a:r>
              <a:rPr lang="en-US" baseline="0" dirty="0" smtClean="0"/>
              <a:t> partnership between OSPI (Teaching and Learning) and the State Board of Career and Technical Colleges.</a:t>
            </a:r>
          </a:p>
          <a:p>
            <a:r>
              <a:rPr lang="en-US" dirty="0" smtClean="0"/>
              <a:t>The difference between a higher </a:t>
            </a:r>
            <a:r>
              <a:rPr lang="en-US" dirty="0" err="1" smtClean="0"/>
              <a:t>ed</a:t>
            </a:r>
            <a:r>
              <a:rPr lang="en-US" dirty="0" smtClean="0"/>
              <a:t> partner and a higher </a:t>
            </a:r>
            <a:r>
              <a:rPr lang="en-US" dirty="0" err="1" smtClean="0"/>
              <a:t>ed</a:t>
            </a:r>
            <a:r>
              <a:rPr lang="en-US" dirty="0" smtClean="0"/>
              <a:t> contact is the amount of time they have dedicated to</a:t>
            </a:r>
            <a:r>
              <a:rPr lang="en-US" baseline="0" dirty="0" smtClean="0"/>
              <a:t> the project.  The partner receives a honorarium to support the </a:t>
            </a:r>
            <a:r>
              <a:rPr lang="en-US" baseline="0" dirty="0" err="1" smtClean="0"/>
              <a:t>CoP</a:t>
            </a:r>
            <a:r>
              <a:rPr lang="en-US" baseline="0" dirty="0" smtClean="0"/>
              <a:t> and the contact does not.</a:t>
            </a:r>
          </a:p>
          <a:p>
            <a:endParaRPr lang="en-US" b="1" dirty="0"/>
          </a:p>
        </p:txBody>
      </p:sp>
      <p:sp>
        <p:nvSpPr>
          <p:cNvPr id="4" name="Slide Number Placeholder 3"/>
          <p:cNvSpPr>
            <a:spLocks noGrp="1"/>
          </p:cNvSpPr>
          <p:nvPr>
            <p:ph type="sldNum" sz="quarter" idx="10"/>
          </p:nvPr>
        </p:nvSpPr>
        <p:spPr/>
        <p:txBody>
          <a:bodyPr/>
          <a:lstStyle/>
          <a:p>
            <a:fld id="{02B8245F-5F2C-41DE-914A-1110D861D7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8183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Broad public audience</a:t>
            </a:r>
            <a:endParaRPr lang="en-US" b="0"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12427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55127-1371-1942-B64E-22344DAE7FD0}" type="slidenum">
              <a:rPr lang="en-US" smtClean="0"/>
              <a:pPr/>
              <a:t>2</a:t>
            </a:fld>
            <a:endParaRPr lang="en-US"/>
          </a:p>
        </p:txBody>
      </p:sp>
    </p:spTree>
    <p:extLst>
      <p:ext uri="{BB962C8B-B14F-4D97-AF65-F5344CB8AC3E}">
        <p14:creationId xmlns:p14="http://schemas.microsoft.com/office/powerpoint/2010/main" val="133752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Implementation</a:t>
            </a:r>
            <a:r>
              <a:rPr lang="en-US" b="1" baseline="0" dirty="0" smtClean="0"/>
              <a:t> chronology handout</a:t>
            </a:r>
            <a:endParaRPr lang="en-US" b="1" dirty="0"/>
          </a:p>
        </p:txBody>
      </p:sp>
      <p:sp>
        <p:nvSpPr>
          <p:cNvPr id="4" name="Slide Number Placeholder 3"/>
          <p:cNvSpPr>
            <a:spLocks noGrp="1"/>
          </p:cNvSpPr>
          <p:nvPr>
            <p:ph type="sldNum" sz="quarter" idx="10"/>
          </p:nvPr>
        </p:nvSpPr>
        <p:spPr/>
        <p:txBody>
          <a:bodyPr/>
          <a:lstStyle/>
          <a:p>
            <a:fld id="{BBC76E1A-85B6-4B07-8CEB-7EA323234D77}"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320541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http://reportcard.ospi.k12.wa.us/</a:t>
            </a:r>
          </a:p>
          <a:p>
            <a:endParaRPr lang="en-US" dirty="0" smtClean="0"/>
          </a:p>
        </p:txBody>
      </p:sp>
      <p:sp>
        <p:nvSpPr>
          <p:cNvPr id="4" name="Slide Number Placeholder 3"/>
          <p:cNvSpPr>
            <a:spLocks noGrp="1"/>
          </p:cNvSpPr>
          <p:nvPr>
            <p:ph type="sldNum" sz="quarter" idx="10"/>
          </p:nvPr>
        </p:nvSpPr>
        <p:spPr/>
        <p:txBody>
          <a:bodyPr/>
          <a:lstStyle/>
          <a:p>
            <a:fld id="{F67C5D16-DB2A-4D5C-B76D-746A8BF716A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8192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defTabSz="457873">
              <a:spcBef>
                <a:spcPct val="0"/>
              </a:spcBef>
              <a:defRPr/>
            </a:pPr>
            <a:r>
              <a:rPr lang="en-US" dirty="0"/>
              <a:t>3-minute Video: </a:t>
            </a:r>
            <a:r>
              <a:rPr lang="en-US" sz="2900" b="1" dirty="0"/>
              <a:t>http://vimeo.com/51933492</a:t>
            </a:r>
          </a:p>
          <a:p>
            <a:pPr marL="0" lvl="1" defTabSz="457873">
              <a:spcBef>
                <a:spcPct val="0"/>
              </a:spcBef>
              <a:defRPr/>
            </a:pPr>
            <a:endParaRPr lang="en-US" dirty="0"/>
          </a:p>
          <a:p>
            <a:pPr eaLnBrk="1" hangingPunct="1">
              <a:spcBef>
                <a:spcPct val="0"/>
              </a:spcBef>
            </a:pPr>
            <a:r>
              <a:rPr lang="en-US" dirty="0"/>
              <a:t>In order to improve education, to attend to more students meeting the requirements for post-secondary success, we needed greater clarity in what is expected of students each year.  </a:t>
            </a:r>
          </a:p>
          <a:p>
            <a:pPr eaLnBrk="1" hangingPunct="1">
              <a:spcBef>
                <a:spcPct val="0"/>
              </a:spcBef>
            </a:pPr>
            <a:endParaRPr lang="en-US" dirty="0"/>
          </a:p>
          <a:p>
            <a:pPr eaLnBrk="1" hangingPunct="1">
              <a:spcBef>
                <a:spcPct val="0"/>
              </a:spcBef>
            </a:pPr>
            <a:r>
              <a:rPr lang="en-US" dirty="0"/>
              <a:t>Typical state standards that preceded the Common Core were too vague and too long to realistically inform instruction.  </a:t>
            </a:r>
          </a:p>
          <a:p>
            <a:pPr eaLnBrk="1" hangingPunct="1">
              <a:spcBef>
                <a:spcPct val="0"/>
              </a:spcBef>
            </a:pPr>
            <a:endParaRPr lang="en-US" dirty="0"/>
          </a:p>
          <a:p>
            <a:pPr eaLnBrk="1" hangingPunct="1">
              <a:spcBef>
                <a:spcPct val="0"/>
              </a:spcBef>
            </a:pPr>
            <a:r>
              <a:rPr lang="en-US" dirty="0"/>
              <a:t>So the Common Core was designed to be a set of standards that are </a:t>
            </a:r>
            <a:r>
              <a:rPr lang="en-US" i="1" dirty="0"/>
              <a:t>fewer</a:t>
            </a:r>
            <a:r>
              <a:rPr lang="en-US" dirty="0"/>
              <a:t> in number, </a:t>
            </a:r>
            <a:r>
              <a:rPr lang="en-US" i="1" dirty="0"/>
              <a:t>clearer</a:t>
            </a:r>
            <a:r>
              <a:rPr lang="en-US" dirty="0"/>
              <a:t> in describing outcomes, and </a:t>
            </a:r>
            <a:r>
              <a:rPr lang="en-US" i="1" dirty="0"/>
              <a:t>higher</a:t>
            </a:r>
            <a:r>
              <a:rPr lang="en-US" dirty="0"/>
              <a:t> to the degree that what is included is what is expected.  </a:t>
            </a:r>
          </a:p>
          <a:p>
            <a:pPr eaLnBrk="1" hangingPunct="1">
              <a:spcBef>
                <a:spcPct val="0"/>
              </a:spcBef>
            </a:pPr>
            <a:endParaRPr lang="en-US" dirty="0"/>
          </a:p>
          <a:p>
            <a:pPr eaLnBrk="1" hangingPunct="1">
              <a:spcBef>
                <a:spcPct val="0"/>
              </a:spcBef>
            </a:pPr>
            <a:r>
              <a:rPr lang="en-US" dirty="0"/>
              <a:t>The decisions around how to focus the standards had to be grounded in evidence regarding what students in fact need in order to be prepared.  Evidence regarding necessary content and skills was used to make decisions about what would be included.</a:t>
            </a:r>
          </a:p>
          <a:p>
            <a:pPr eaLnBrk="1" hangingPunct="1">
              <a:spcBef>
                <a:spcPct val="0"/>
              </a:spcBef>
            </a:pPr>
            <a:endParaRPr lang="en-US" dirty="0"/>
          </a:p>
          <a:p>
            <a:pPr eaLnBrk="1" hangingPunct="1">
              <a:spcBef>
                <a:spcPct val="0"/>
              </a:spcBef>
            </a:pPr>
            <a:r>
              <a:rPr lang="en-US" dirty="0"/>
              <a:t>In order to deliver on the promise that these Standards would in fact prepare students for post-secondary success, developers had to have clarity around what students need to master each year; the incredibly long lists of expectations which were never able to be addressed within a school year, had to be shortened.  </a:t>
            </a:r>
          </a:p>
          <a:p>
            <a:pPr eaLnBrk="1" hangingPunct="1">
              <a:spcBef>
                <a:spcPct val="0"/>
              </a:spcBef>
            </a:pPr>
            <a:endParaRPr lang="en-US" dirty="0"/>
          </a:p>
          <a:p>
            <a:pPr>
              <a:buFontTx/>
              <a:buChar char="•"/>
            </a:pPr>
            <a:r>
              <a:rPr lang="en-US" dirty="0"/>
              <a:t>This initiative presents an opportunity to level the field and clearly define the foundation of academic standards by which all students should know and be able to do during their K-12 experience. </a:t>
            </a:r>
          </a:p>
          <a:p>
            <a:pPr>
              <a:buFontTx/>
              <a:buChar char="•"/>
            </a:pPr>
            <a:r>
              <a:rPr lang="en-US" dirty="0"/>
              <a:t>Prior to the CCSS, 50 state had 50 difference set of academic standards, with 50 different means for assessment. </a:t>
            </a:r>
          </a:p>
          <a:p>
            <a:pPr>
              <a:buFontTx/>
              <a:buChar char="•"/>
            </a:pPr>
            <a:r>
              <a:rPr lang="en-US" dirty="0"/>
              <a:t>In addition to the opportunities it presents for aligned instructional resources, and consistency for mobile students and teachers, the CCSS provides great opportunity to leverage and align resources to support implementation.</a:t>
            </a:r>
          </a:p>
          <a:p>
            <a:pPr>
              <a:buFontTx/>
              <a:buChar char="•"/>
            </a:pPr>
            <a:r>
              <a:rPr lang="en-US" dirty="0"/>
              <a:t>While in the past many state’s focus has been developing standards and tests, the focus can now shift toward support with implementation and deep learning. </a:t>
            </a:r>
          </a:p>
          <a:p>
            <a:pPr eaLnBrk="1" hangingPunct="1">
              <a:spcBef>
                <a:spcPct val="0"/>
              </a:spcBef>
            </a:pPr>
            <a:endParaRPr lang="en-US" dirty="0"/>
          </a:p>
          <a:p>
            <a:pPr>
              <a:buFontTx/>
              <a:buNone/>
            </a:pPr>
            <a:endParaRPr lang="en-US" dirty="0"/>
          </a:p>
          <a:p>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4044" indent="-286171" eaLnBrk="0" hangingPunct="0">
              <a:defRPr>
                <a:solidFill>
                  <a:schemeClr val="tx1"/>
                </a:solidFill>
                <a:latin typeface="Arial" pitchFamily="34" charset="0"/>
                <a:cs typeface="Arial" pitchFamily="34" charset="0"/>
              </a:defRPr>
            </a:lvl2pPr>
            <a:lvl3pPr marL="1144683" indent="-228937" eaLnBrk="0" hangingPunct="0">
              <a:defRPr>
                <a:solidFill>
                  <a:schemeClr val="tx1"/>
                </a:solidFill>
                <a:latin typeface="Arial" pitchFamily="34" charset="0"/>
                <a:cs typeface="Arial" pitchFamily="34" charset="0"/>
              </a:defRPr>
            </a:lvl3pPr>
            <a:lvl4pPr marL="1602558" indent="-228937" eaLnBrk="0" hangingPunct="0">
              <a:defRPr>
                <a:solidFill>
                  <a:schemeClr val="tx1"/>
                </a:solidFill>
                <a:latin typeface="Arial" pitchFamily="34" charset="0"/>
                <a:cs typeface="Arial" pitchFamily="34" charset="0"/>
              </a:defRPr>
            </a:lvl4pPr>
            <a:lvl5pPr marL="2060431" indent="-228937" eaLnBrk="0" hangingPunct="0">
              <a:defRPr>
                <a:solidFill>
                  <a:schemeClr val="tx1"/>
                </a:solidFill>
                <a:latin typeface="Arial" pitchFamily="34" charset="0"/>
                <a:cs typeface="Arial" pitchFamily="34" charset="0"/>
              </a:defRPr>
            </a:lvl5pPr>
            <a:lvl6pPr marL="2518305" indent="-228937" eaLnBrk="0" fontAlgn="base" hangingPunct="0">
              <a:spcBef>
                <a:spcPct val="0"/>
              </a:spcBef>
              <a:spcAft>
                <a:spcPct val="0"/>
              </a:spcAft>
              <a:defRPr>
                <a:solidFill>
                  <a:schemeClr val="tx1"/>
                </a:solidFill>
                <a:latin typeface="Arial" pitchFamily="34" charset="0"/>
                <a:cs typeface="Arial" pitchFamily="34" charset="0"/>
              </a:defRPr>
            </a:lvl6pPr>
            <a:lvl7pPr marL="2976178" indent="-228937" eaLnBrk="0" fontAlgn="base" hangingPunct="0">
              <a:spcBef>
                <a:spcPct val="0"/>
              </a:spcBef>
              <a:spcAft>
                <a:spcPct val="0"/>
              </a:spcAft>
              <a:defRPr>
                <a:solidFill>
                  <a:schemeClr val="tx1"/>
                </a:solidFill>
                <a:latin typeface="Arial" pitchFamily="34" charset="0"/>
                <a:cs typeface="Arial" pitchFamily="34" charset="0"/>
              </a:defRPr>
            </a:lvl7pPr>
            <a:lvl8pPr marL="3434051" indent="-228937" eaLnBrk="0" fontAlgn="base" hangingPunct="0">
              <a:spcBef>
                <a:spcPct val="0"/>
              </a:spcBef>
              <a:spcAft>
                <a:spcPct val="0"/>
              </a:spcAft>
              <a:defRPr>
                <a:solidFill>
                  <a:schemeClr val="tx1"/>
                </a:solidFill>
                <a:latin typeface="Arial" pitchFamily="34" charset="0"/>
                <a:cs typeface="Arial" pitchFamily="34" charset="0"/>
              </a:defRPr>
            </a:lvl8pPr>
            <a:lvl9pPr marL="3891925" indent="-22893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CA8D3F-9132-4BC5-A555-EBA9CF391146}" type="slidenum">
              <a:rPr lang="en-US" smtClean="0">
                <a:solidFill>
                  <a:prstClr val="black"/>
                </a:solidFill>
              </a:rPr>
              <a:pPr eaLnBrk="1" hangingPunct="1"/>
              <a:t>6</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Smarter Balanced assessment system is composed of 3 complimentary elements, all aligned to the Common Core state standards:</a:t>
            </a:r>
          </a:p>
          <a:p>
            <a:endParaRPr lang="en-US" dirty="0"/>
          </a:p>
          <a:p>
            <a:pPr marL="172209" indent="-172209">
              <a:buFont typeface="Arial" panose="020B0604020202020204" pitchFamily="34" charset="0"/>
              <a:buChar char="•"/>
            </a:pPr>
            <a:r>
              <a:rPr lang="en-US" dirty="0"/>
              <a:t>A digital library of instructional and professional development resources to help teachers implement the formative assessment process in their classrooms</a:t>
            </a:r>
          </a:p>
          <a:p>
            <a:endParaRPr lang="en-US" dirty="0"/>
          </a:p>
          <a:p>
            <a:pPr marL="172209" indent="-172209">
              <a:buFont typeface="Arial" panose="020B0604020202020204" pitchFamily="34" charset="0"/>
              <a:buChar char="•"/>
            </a:pPr>
            <a:r>
              <a:rPr lang="en-US" dirty="0"/>
              <a:t>Optional interim assessments to inform school decision-making throughout the year  </a:t>
            </a:r>
          </a:p>
          <a:p>
            <a:pPr marL="172209" indent="-172209">
              <a:buFont typeface="Arial" panose="020B0604020202020204" pitchFamily="34" charset="0"/>
              <a:buChar char="•"/>
            </a:pPr>
            <a:endParaRPr lang="en-US" dirty="0" smtClean="0"/>
          </a:p>
          <a:p>
            <a:pPr marL="172209" indent="-172209">
              <a:buFont typeface="Arial" panose="020B0604020202020204" pitchFamily="34" charset="0"/>
              <a:buChar char="•"/>
            </a:pPr>
            <a:r>
              <a:rPr lang="en-US" dirty="0" smtClean="0"/>
              <a:t>End-of-year </a:t>
            </a:r>
            <a:r>
              <a:rPr lang="en-US" dirty="0"/>
              <a:t>summative assessments </a:t>
            </a:r>
            <a:r>
              <a:rPr lang="en-US" dirty="0" smtClean="0"/>
              <a:t>to replace </a:t>
            </a:r>
            <a:r>
              <a:rPr lang="en-US" dirty="0"/>
              <a:t>existing tests used in Grades 3-8 and 11 for state and federal accountability reporting.  The grade 11 summative assessment also will be used by colleges and universities as evidence of student readiness for entry-level courses</a:t>
            </a:r>
          </a:p>
          <a:p>
            <a:pPr marL="172209" indent="-172209">
              <a:buFont typeface="Arial" panose="020B0604020202020204" pitchFamily="34" charset="0"/>
              <a:buChar char="•"/>
            </a:pPr>
            <a:endParaRPr lang="en-US" dirty="0"/>
          </a:p>
          <a:p>
            <a:pPr marL="172209" indent="-172209">
              <a:buFont typeface="Arial" panose="020B0604020202020204" pitchFamily="34" charset="0"/>
              <a:buChar char="•"/>
            </a:pPr>
            <a:endParaRPr lang="en-US" dirty="0"/>
          </a:p>
          <a:p>
            <a:r>
              <a:rPr lang="en-US" dirty="0"/>
              <a:t>Schools throughout the consortium began implementing each element of the assessment system during the 2014-15 school year.</a:t>
            </a:r>
          </a:p>
        </p:txBody>
      </p:sp>
      <p:sp>
        <p:nvSpPr>
          <p:cNvPr id="4" name="Slide Number Placeholder 3"/>
          <p:cNvSpPr>
            <a:spLocks noGrp="1"/>
          </p:cNvSpPr>
          <p:nvPr>
            <p:ph type="sldNum" sz="quarter" idx="10"/>
          </p:nvPr>
        </p:nvSpPr>
        <p:spPr/>
        <p:txBody>
          <a:bodyPr/>
          <a:lstStyle/>
          <a:p>
            <a:fld id="{F67C5D16-DB2A-4D5C-B76D-746A8BF716A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1147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Designed to assess the higher-order skills required by the Common Core, using a computer-adaptive approach</a:t>
            </a:r>
          </a:p>
          <a:p>
            <a:r>
              <a:rPr lang="en-US" dirty="0" smtClean="0"/>
              <a:t>Computer-adaptive</a:t>
            </a:r>
            <a:r>
              <a:rPr lang="en-US" baseline="0" dirty="0" smtClean="0"/>
              <a:t> model more accurate for full range of students and more engaging</a:t>
            </a:r>
          </a:p>
          <a:p>
            <a:r>
              <a:rPr lang="en-US" sz="1200" dirty="0" smtClean="0"/>
              <a:t>State-of-the-art accommodation and accessibility features </a:t>
            </a:r>
          </a:p>
          <a:p>
            <a:endParaRPr lang="en-US" sz="1200" dirty="0" smtClean="0"/>
          </a:p>
          <a:p>
            <a:r>
              <a:rPr lang="en-US" sz="1200" dirty="0" smtClean="0"/>
              <a:t>involving WA faculty and high school teachers in content decisions</a:t>
            </a:r>
            <a:endParaRPr lang="en-US" dirty="0"/>
          </a:p>
        </p:txBody>
      </p:sp>
      <p:sp>
        <p:nvSpPr>
          <p:cNvPr id="4" name="Slide Number Placeholder 3"/>
          <p:cNvSpPr>
            <a:spLocks noGrp="1"/>
          </p:cNvSpPr>
          <p:nvPr>
            <p:ph type="sldNum" sz="quarter" idx="10"/>
          </p:nvPr>
        </p:nvSpPr>
        <p:spPr/>
        <p:txBody>
          <a:bodyPr/>
          <a:lstStyle/>
          <a:p>
            <a:fld id="{44655127-1371-1942-B64E-22344DAE7FD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3752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From the Fordham Institute and the Human Resources Research Organization </a:t>
            </a:r>
            <a:endParaRPr lang="en-US" dirty="0"/>
          </a:p>
        </p:txBody>
      </p:sp>
      <p:sp>
        <p:nvSpPr>
          <p:cNvPr id="4" name="Slide Number Placeholder 3"/>
          <p:cNvSpPr>
            <a:spLocks noGrp="1"/>
          </p:cNvSpPr>
          <p:nvPr>
            <p:ph type="sldNum" sz="quarter" idx="10"/>
          </p:nvPr>
        </p:nvSpPr>
        <p:spPr/>
        <p:txBody>
          <a:bodyPr/>
          <a:lstStyle/>
          <a:p>
            <a:fld id="{02B8245F-5F2C-41DE-914A-1110D861D767}" type="slidenum">
              <a:rPr lang="en-US" smtClean="0"/>
              <a:t>9</a:t>
            </a:fld>
            <a:endParaRPr lang="en-US" dirty="0"/>
          </a:p>
        </p:txBody>
      </p:sp>
    </p:spTree>
    <p:extLst>
      <p:ext uri="{BB962C8B-B14F-4D97-AF65-F5344CB8AC3E}">
        <p14:creationId xmlns:p14="http://schemas.microsoft.com/office/powerpoint/2010/main" val="33327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The agreement when adopted will be in effect for all Washington higher education institutions opting to endorse the recommendations and will apply to the high school graduating classes of 2016 through 2018. It will be reviewed and renewed or revised formally in winter 2018 based on relevant data gathered on the Smarter Balanced assessment, including a) correlations with SAT/ACT scores, b) grade 12 student performance, and c) student course-taking and performance in college.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and offers</a:t>
            </a:r>
            <a:r>
              <a:rPr lang="en-US" sz="1200" baseline="0" dirty="0" smtClean="0"/>
              <a:t> a</a:t>
            </a:r>
            <a:r>
              <a:rPr lang="en-US" sz="1200" dirty="0" smtClean="0"/>
              <a:t> way to use senior year more effectively</a:t>
            </a:r>
          </a:p>
          <a:p>
            <a:endParaRPr lang="en-US" dirty="0"/>
          </a:p>
        </p:txBody>
      </p:sp>
      <p:sp>
        <p:nvSpPr>
          <p:cNvPr id="4" name="Slide Number Placeholder 3"/>
          <p:cNvSpPr>
            <a:spLocks noGrp="1"/>
          </p:cNvSpPr>
          <p:nvPr>
            <p:ph type="sldNum" sz="quarter" idx="10"/>
          </p:nvPr>
        </p:nvSpPr>
        <p:spPr/>
        <p:txBody>
          <a:bodyPr/>
          <a:lstStyle/>
          <a:p>
            <a:fld id="{D574DCBA-C613-8044-BDAC-04ABD0B33BEF}" type="slidenum">
              <a:rPr lang="en-US" smtClean="0"/>
              <a:t>10</a:t>
            </a:fld>
            <a:endParaRPr lang="en-US"/>
          </a:p>
        </p:txBody>
      </p:sp>
    </p:spTree>
    <p:extLst>
      <p:ext uri="{BB962C8B-B14F-4D97-AF65-F5344CB8AC3E}">
        <p14:creationId xmlns:p14="http://schemas.microsoft.com/office/powerpoint/2010/main" val="154666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600200"/>
            <a:ext cx="7772400" cy="1143000"/>
          </a:xfrm>
        </p:spPr>
        <p:txBody>
          <a:bodyPr/>
          <a:lstStyle>
            <a:lvl1pPr>
              <a:defRPr>
                <a:solidFill>
                  <a:schemeClr val="bg1"/>
                </a:solidFill>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685800" y="3200400"/>
            <a:ext cx="7086600" cy="1752600"/>
          </a:xfrm>
        </p:spPr>
        <p:txBody>
          <a:bodyPr/>
          <a:lstStyle>
            <a:lvl1pPr marL="0" indent="0">
              <a:buFontTx/>
              <a:buNone/>
              <a:defRPr>
                <a:solidFill>
                  <a:schemeClr val="bg1"/>
                </a:solidFill>
              </a:defRPr>
            </a:lvl1pPr>
          </a:lstStyle>
          <a:p>
            <a:r>
              <a:rPr lang="en-US" smtClean="0"/>
              <a:t>Click to edit Master subtitle style</a:t>
            </a:r>
            <a:endParaRPr lang="en-US"/>
          </a:p>
        </p:txBody>
      </p:sp>
      <p:sp>
        <p:nvSpPr>
          <p:cNvPr id="10245" name="Rectangle 5"/>
          <p:cNvSpPr>
            <a:spLocks noGrp="1" noChangeArrowheads="1"/>
          </p:cNvSpPr>
          <p:nvPr>
            <p:ph type="ftr" sz="quarter" idx="3"/>
          </p:nvPr>
        </p:nvSpPr>
        <p:spPr/>
        <p:txBody>
          <a:bodyPr/>
          <a:lstStyle>
            <a:lvl1pPr>
              <a:defRPr>
                <a:solidFill>
                  <a:schemeClr val="bg1"/>
                </a:solidFill>
              </a:defRPr>
            </a:lvl1pPr>
          </a:lstStyle>
          <a:p>
            <a:endParaRPr lang="en-US" dirty="0"/>
          </a:p>
        </p:txBody>
      </p:sp>
      <p:sp>
        <p:nvSpPr>
          <p:cNvPr id="10246" name="Rectangle 6"/>
          <p:cNvSpPr>
            <a:spLocks noGrp="1" noChangeArrowheads="1"/>
          </p:cNvSpPr>
          <p:nvPr>
            <p:ph type="sldNum" sz="quarter" idx="4"/>
          </p:nvPr>
        </p:nvSpPr>
        <p:spPr/>
        <p:txBody>
          <a:bodyPr/>
          <a:lstStyle>
            <a:lvl1pPr>
              <a:defRPr>
                <a:solidFill>
                  <a:schemeClr val="bg1"/>
                </a:solidFill>
              </a:defRPr>
            </a:lvl1pPr>
          </a:lstStyle>
          <a:p>
            <a:fld id="{9CD8C1EA-986E-D64C-AA0B-11A66E13F82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rburst &amp;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76949989-990E-4A48-9061-F9D6F21AFB2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571750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0B470842-BD98-4EE9-A137-47B58B2C911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387844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6C205E9C-B44A-4A58-BCB6-8C8EFD979F2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978962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679F8C5B-3486-4C9A-AA70-E1485D184E8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013166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68466025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0575992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a:xfrm>
            <a:off x="6693054" y="6410140"/>
            <a:ext cx="2133600" cy="365125"/>
          </a:xfrm>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232099485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37012722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8970399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04456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rbur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63204928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392748806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599704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81079142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58288724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01103081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373188064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425079170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7763845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3426C-0A21-4C76-8503-47074C299434}" type="slidenum">
              <a:rPr lang="en-US" smtClean="0"/>
              <a:pPr/>
              <a:t>‹#›</a:t>
            </a:fld>
            <a:endParaRPr lang="en-US" dirty="0"/>
          </a:p>
        </p:txBody>
      </p:sp>
    </p:spTree>
    <p:extLst>
      <p:ext uri="{BB962C8B-B14F-4D97-AF65-F5344CB8AC3E}">
        <p14:creationId xmlns:p14="http://schemas.microsoft.com/office/powerpoint/2010/main" val="71512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25228"/>
            <a:ext cx="9144001" cy="65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9F5EA7-A388-4465-9DEA-D93D6CDCAEDD}" type="datetime1">
              <a:rPr lang="en-US" smtClean="0"/>
              <a:t>1/9/2018</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smtClean="0"/>
              <a:t>OFFICE OF SUPERINTENDENT OF PUBLIC INSTRUCTION</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195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947512" y="6259607"/>
            <a:ext cx="696954" cy="374164"/>
          </a:xfrm>
        </p:spPr>
        <p:txBody>
          <a:bodyPr/>
          <a:lstStyle/>
          <a:p>
            <a:fld id="{E6426E2C-56C1-4E0D-A793-0088A7FDD37E}" type="datetimeFigureOut">
              <a:rPr lang="en-US" smtClean="0"/>
              <a:pPr/>
              <a:t>1/9/2018</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92381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a:xfrm>
            <a:off x="6693054" y="6410140"/>
            <a:ext cx="2133600" cy="365125"/>
          </a:xfrm>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2319173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705128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985124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74590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662707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rge Banner: burs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29926" y="6254044"/>
            <a:ext cx="1905000" cy="457200"/>
          </a:xfrm>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13" name="Content Placeholder 12"/>
          <p:cNvSpPr>
            <a:spLocks noGrp="1"/>
          </p:cNvSpPr>
          <p:nvPr>
            <p:ph sz="quarter" idx="13"/>
          </p:nvPr>
        </p:nvSpPr>
        <p:spPr>
          <a:xfrm>
            <a:off x="685800" y="2514600"/>
            <a:ext cx="777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42674278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6576609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757843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7148678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822967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4980699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39619041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3239381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a:xfrm>
            <a:off x="6693054" y="6410140"/>
            <a:ext cx="2133600" cy="365125"/>
          </a:xfrm>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9193073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941772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rge Banner: bur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9" name="Content Placeholder 8"/>
          <p:cNvSpPr>
            <a:spLocks noGrp="1"/>
          </p:cNvSpPr>
          <p:nvPr>
            <p:ph sz="quarter" idx="13"/>
          </p:nvPr>
        </p:nvSpPr>
        <p:spPr>
          <a:xfrm>
            <a:off x="685800" y="2514600"/>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417353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69947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37634661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3129052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4806684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8420894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2573049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1571372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2440012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644813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rge Banner: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2514600"/>
            <a:ext cx="777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1008767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23C4DA54-388E-43DC-A6C5-5354A7005422}"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a:xfrm>
            <a:off x="6693054" y="6410140"/>
            <a:ext cx="2133600" cy="365125"/>
          </a:xfrm>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41260277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674374" y="6407150"/>
            <a:ext cx="2133600" cy="365125"/>
          </a:xfrm>
        </p:spPr>
        <p:txBody>
          <a:bodyPr/>
          <a:lstStyle>
            <a:lvl1pPr>
              <a:defRPr sz="1200">
                <a:latin typeface="Arial" pitchFamily="34" charset="0"/>
                <a:cs typeface="Arial" pitchFamily="34" charset="0"/>
              </a:defRPr>
            </a:lvl1pPr>
          </a:lstStyle>
          <a:p>
            <a:pPr>
              <a:defRPr/>
            </a:pPr>
            <a:fld id="{30CEB5C6-6FCB-4538-AEA1-869007F59DF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2678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5E0BBA9D-967A-415B-922E-E8B06666A969}"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9AC452BA-2E2A-4D36-9D5F-56A27250DB7A}" type="slidenum">
              <a:rPr lang="en-US" smtClean="0">
                <a:solidFill>
                  <a:srgbClr val="000000"/>
                </a:solidFill>
              </a:rPr>
              <a:pPr>
                <a:def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743191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62678B55-1EB4-4176-A943-657FBDA4A74D}"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16781783-647D-4476-8D24-DBCF5328FFA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19893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84E5A189-2C7F-4A39-9163-EEF4F5DA38A9}"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9" name="Slide Number Placeholder 8"/>
          <p:cNvSpPr>
            <a:spLocks noGrp="1"/>
          </p:cNvSpPr>
          <p:nvPr>
            <p:ph type="sldNum" sz="quarter" idx="12"/>
          </p:nvPr>
        </p:nvSpPr>
        <p:spPr/>
        <p:txBody>
          <a:bodyPr/>
          <a:lstStyle/>
          <a:p>
            <a:pPr>
              <a:defRPr/>
            </a:pPr>
            <a:fld id="{7CB07724-CBF4-4892-916B-A8EA8090252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338427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AAC92CD9-2FB3-4E56-9015-5BA1965A23E2}"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373CE708-8C54-42C9-BCF4-D411285E347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1489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BE268DED-B8E2-4526-9B6A-B71FEDAB245C}"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285B52EF-55A0-4514-99A0-6172074438D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03422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B517DD77-2D77-476E-A93C-4574DAFD5CF3}"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76949989-990E-4A48-9061-F9D6F21AFB2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5309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8F1BAB7E-7CE1-4844-B963-19AE5D230310}"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0B470842-BD98-4EE9-A137-47B58B2C911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22806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2514600"/>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DABE180E-39D9-47A0-B6B8-A83064E5C606}"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6C205E9C-B44A-4A58-BCB6-8C8EFD979F2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51220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5A879350-055E-4AC2-93F3-D5A137DA903E}"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679F8C5B-3486-4C9A-AA70-E1485D184E8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6577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23CDAABD-12AC-40EB-99B2-6AE244DECD81}"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0230825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fld id="{15D7D456-9466-491B-927A-5F3C0FAC28B4}" type="datetime1">
              <a:rPr lang="en-US" sz="2800" smtClean="0">
                <a:solidFill>
                  <a:srgbClr val="63666A"/>
                </a:solidFill>
                <a:latin typeface="Times New Roman" pitchFamily="18" charset="0"/>
              </a:rPr>
              <a:pPr defTabSz="914400" eaLnBrk="0" fontAlgn="base" hangingPunct="0">
                <a:spcBef>
                  <a:spcPct val="0"/>
                </a:spcBef>
                <a:spcAft>
                  <a:spcPct val="0"/>
                </a:spcAft>
                <a:defRPr/>
              </a:pPr>
              <a:t>1/9/2018</a:t>
            </a:fld>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623499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600200"/>
            <a:ext cx="7772400" cy="1143000"/>
          </a:xfrm>
        </p:spPr>
        <p:txBody>
          <a:bodyPr/>
          <a:lstStyle>
            <a:lvl1pPr>
              <a:defRPr>
                <a:solidFill>
                  <a:schemeClr val="bg1"/>
                </a:solidFill>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685800" y="3200400"/>
            <a:ext cx="7086600" cy="1752600"/>
          </a:xfrm>
        </p:spPr>
        <p:txBody>
          <a:bodyPr/>
          <a:lstStyle>
            <a:lvl1pPr marL="0" indent="0">
              <a:buFontTx/>
              <a:buNone/>
              <a:defRPr>
                <a:solidFill>
                  <a:schemeClr val="bg1"/>
                </a:solidFill>
              </a:defRPr>
            </a:lvl1pPr>
          </a:lstStyle>
          <a:p>
            <a:r>
              <a:rPr lang="en-US" smtClean="0"/>
              <a:t>Click to edit Master subtitle style</a:t>
            </a:r>
            <a:endParaRPr lang="en-US"/>
          </a:p>
        </p:txBody>
      </p:sp>
      <p:sp>
        <p:nvSpPr>
          <p:cNvPr id="10245" name="Rectangle 5"/>
          <p:cNvSpPr>
            <a:spLocks noGrp="1" noChangeArrowheads="1"/>
          </p:cNvSpPr>
          <p:nvPr>
            <p:ph type="ftr" sz="quarter" idx="3"/>
          </p:nvPr>
        </p:nvSpPr>
        <p:spPr/>
        <p:txBody>
          <a:bodyPr/>
          <a:lstStyle>
            <a:lvl1pPr>
              <a:defRPr>
                <a:solidFill>
                  <a:schemeClr val="bg1"/>
                </a:solidFill>
              </a:defRPr>
            </a:lvl1pPr>
          </a:lstStyle>
          <a:p>
            <a:endParaRPr lang="en-US" dirty="0">
              <a:solidFill>
                <a:srgbClr val="FFFFFF"/>
              </a:solidFill>
            </a:endParaRPr>
          </a:p>
        </p:txBody>
      </p:sp>
      <p:sp>
        <p:nvSpPr>
          <p:cNvPr id="10246" name="Rectangle 6"/>
          <p:cNvSpPr>
            <a:spLocks noGrp="1" noChangeArrowheads="1"/>
          </p:cNvSpPr>
          <p:nvPr>
            <p:ph type="sldNum" sz="quarter" idx="4"/>
          </p:nvPr>
        </p:nvSpPr>
        <p:spPr/>
        <p:txBody>
          <a:bodyPr/>
          <a:lstStyle>
            <a:lvl1pPr>
              <a:defRPr>
                <a:solidFill>
                  <a:schemeClr val="bg1"/>
                </a:solidFill>
              </a:defRPr>
            </a:lvl1pPr>
          </a:lstStyle>
          <a:p>
            <a:fld id="{9CD8C1EA-986E-D64C-AA0B-11A66E13F82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2726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Banner: burs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29926" y="6254044"/>
            <a:ext cx="1905000" cy="457200"/>
          </a:xfrm>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13" name="Content Placeholder 12"/>
          <p:cNvSpPr>
            <a:spLocks noGrp="1"/>
          </p:cNvSpPr>
          <p:nvPr>
            <p:ph sz="quarter" idx="13"/>
          </p:nvPr>
        </p:nvSpPr>
        <p:spPr>
          <a:xfrm>
            <a:off x="685800" y="2514600"/>
            <a:ext cx="777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978134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rge Banner: bur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9" name="Content Placeholder 8"/>
          <p:cNvSpPr>
            <a:spLocks noGrp="1"/>
          </p:cNvSpPr>
          <p:nvPr>
            <p:ph sz="quarter" idx="13"/>
          </p:nvPr>
        </p:nvSpPr>
        <p:spPr>
          <a:xfrm>
            <a:off x="685800" y="2514600"/>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36633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arge Banner: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2514600"/>
            <a:ext cx="777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95979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arge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2514600"/>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929854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mall Header: burs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1905000"/>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530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Header: burs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mall Header: bur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053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mall Header: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1905000"/>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4602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mall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095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arburst &amp;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2364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arbur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4" name="Footer Placeholder 3"/>
          <p:cNvSpPr>
            <a:spLocks noGrp="1"/>
          </p:cNvSpPr>
          <p:nvPr>
            <p:ph type="ftr" sz="quarter" idx="11"/>
          </p:nvPr>
        </p:nvSpPr>
        <p:spPr/>
        <p:txBody>
          <a:bodyPr/>
          <a:lstStyle/>
          <a:p>
            <a:endParaRPr lang="en-US" dirty="0">
              <a:solidFill>
                <a:srgbClr val="0B3982"/>
              </a:solidFill>
            </a:endParaRPr>
          </a:p>
        </p:txBody>
      </p:sp>
      <p:sp>
        <p:nvSpPr>
          <p:cNvPr id="5" name="Slide Number Placeholder 4"/>
          <p:cNvSpPr>
            <a:spLocks noGrp="1"/>
          </p:cNvSpPr>
          <p:nvPr>
            <p:ph type="sldNum" sz="quarter" idx="12"/>
          </p:nvPr>
        </p:nvSpPr>
        <p:spPr/>
        <p:txBody>
          <a:bodyPr/>
          <a:lstStyle/>
          <a:p>
            <a:fld id="{9CD8C1EA-986E-D64C-AA0B-11A66E13F82F}" type="slidenum">
              <a:rPr lang="en-US" smtClean="0">
                <a:solidFill>
                  <a:srgbClr val="0B3982"/>
                </a:solidFill>
              </a:rPr>
              <a:pPr/>
              <a:t>‹#›</a:t>
            </a:fld>
            <a:endParaRPr lang="en-US" dirty="0">
              <a:solidFill>
                <a:srgbClr val="0B3982"/>
              </a:solidFill>
            </a:endParaRPr>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185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0B3982"/>
              </a:solidFill>
            </a:endParaRPr>
          </a:p>
        </p:txBody>
      </p:sp>
      <p:sp>
        <p:nvSpPr>
          <p:cNvPr id="6" name="Slide Number Placeholder 5"/>
          <p:cNvSpPr>
            <a:spLocks noGrp="1"/>
          </p:cNvSpPr>
          <p:nvPr>
            <p:ph type="sldNum" sz="quarter" idx="12"/>
          </p:nvPr>
        </p:nvSpPr>
        <p:spPr/>
        <p:txBody>
          <a:bodyPr/>
          <a:lstStyle/>
          <a:p>
            <a:fld id="{C433426C-0A21-4C76-8503-47074C299434}" type="slidenum">
              <a:rPr lang="en-US" smtClean="0">
                <a:solidFill>
                  <a:srgbClr val="0B3982"/>
                </a:solidFill>
              </a:rPr>
              <a:pPr/>
              <a:t>‹#›</a:t>
            </a:fld>
            <a:endParaRPr lang="en-US" dirty="0">
              <a:solidFill>
                <a:srgbClr val="0B3982"/>
              </a:solidFill>
            </a:endParaRPr>
          </a:p>
        </p:txBody>
      </p:sp>
    </p:spTree>
    <p:extLst>
      <p:ext uri="{BB962C8B-B14F-4D97-AF65-F5344CB8AC3E}">
        <p14:creationId xmlns:p14="http://schemas.microsoft.com/office/powerpoint/2010/main" val="2329795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25228"/>
            <a:ext cx="9144001" cy="65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userDrawn="1"/>
        </p:nvSpPr>
        <p:spPr>
          <a:xfrm>
            <a:off x="822960" y="5548779"/>
            <a:ext cx="6858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685800" cy="914400"/>
          </a:xfrm>
          <a:prstGeom prst="rect">
            <a:avLst/>
          </a:prstGeom>
        </p:spPr>
      </p:pic>
      <p:sp>
        <p:nvSpPr>
          <p:cNvPr id="7" name="Date Placeholder 6"/>
          <p:cNvSpPr>
            <a:spLocks noGrp="1"/>
          </p:cNvSpPr>
          <p:nvPr>
            <p:ph type="dt" sz="half" idx="10"/>
          </p:nvPr>
        </p:nvSpPr>
        <p:spPr/>
        <p:txBody>
          <a:bodyPr/>
          <a:lstStyle/>
          <a:p>
            <a:fld id="{0B9F5EA7-A388-4465-9DEA-D93D6CDCAEDD}" type="datetime1">
              <a:rPr lang="en-US" smtClean="0">
                <a:solidFill>
                  <a:srgbClr val="0B3982"/>
                </a:solidFill>
              </a:rPr>
              <a:pPr/>
              <a:t>1/9/2018</a:t>
            </a:fld>
            <a:endParaRPr lang="en-US" dirty="0">
              <a:solidFill>
                <a:srgbClr val="0B3982"/>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smtClean="0">
                <a:solidFill>
                  <a:srgbClr val="0B3982"/>
                </a:solidFill>
              </a:rPr>
              <a:t>OFFICE OF SUPERINTENDENT OF PUBLIC INSTRUCTION</a:t>
            </a: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0B3982"/>
                </a:solidFill>
              </a:rPr>
              <a:pPr/>
              <a:t>‹#›</a:t>
            </a:fld>
            <a:endParaRPr lang="en-US" dirty="0">
              <a:solidFill>
                <a:srgbClr val="0B3982"/>
              </a:solidFill>
            </a:endParaRPr>
          </a:p>
        </p:txBody>
      </p:sp>
    </p:spTree>
    <p:extLst>
      <p:ext uri="{BB962C8B-B14F-4D97-AF65-F5344CB8AC3E}">
        <p14:creationId xmlns:p14="http://schemas.microsoft.com/office/powerpoint/2010/main" val="975824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a:xfrm>
            <a:off x="6693054" y="6410140"/>
            <a:ext cx="2133600" cy="365125"/>
          </a:xfrm>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31179531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06436183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768137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ll Header: bur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690147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421703308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12975344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6842807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309034341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260310321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305774259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425697072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5362360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srgbClr val="63666A"/>
                </a:solidFill>
              </a:rPr>
              <a:t>Dates Subject to change</a:t>
            </a:r>
            <a:endParaRPr lang="en-US" dirty="0">
              <a:solidFill>
                <a:srgbClr val="63666A"/>
              </a:solidFill>
            </a:endParaRPr>
          </a:p>
        </p:txBody>
      </p:sp>
    </p:spTree>
    <p:extLst>
      <p:ext uri="{BB962C8B-B14F-4D97-AF65-F5344CB8AC3E}">
        <p14:creationId xmlns:p14="http://schemas.microsoft.com/office/powerpoint/2010/main" val="19506023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Header: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a:xfrm>
            <a:off x="6693054" y="6410140"/>
            <a:ext cx="2133600" cy="365125"/>
          </a:xfrm>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283302251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674374" y="6407150"/>
            <a:ext cx="2133600" cy="365125"/>
          </a:xfrm>
        </p:spPr>
        <p:txBody>
          <a:bodyPr/>
          <a:lstStyle>
            <a:lvl1pPr>
              <a:defRPr sz="1200">
                <a:latin typeface="Arial" pitchFamily="34" charset="0"/>
                <a:cs typeface="Arial" pitchFamily="34" charset="0"/>
              </a:defRPr>
            </a:lvl1pPr>
          </a:lstStyle>
          <a:p>
            <a:pPr>
              <a:defRPr/>
            </a:pPr>
            <a:fld id="{30CEB5C6-6FCB-4538-AEA1-869007F59DF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702018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9AC452BA-2E2A-4D36-9D5F-56A27250DB7A}" type="slidenum">
              <a:rPr lang="en-US" smtClean="0">
                <a:solidFill>
                  <a:srgbClr val="000000"/>
                </a:solidFill>
              </a:rPr>
              <a:pPr>
                <a:def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40342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16781783-647D-4476-8D24-DBCF5328FFA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304132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9" name="Slide Number Placeholder 8"/>
          <p:cNvSpPr>
            <a:spLocks noGrp="1"/>
          </p:cNvSpPr>
          <p:nvPr>
            <p:ph type="sldNum" sz="quarter" idx="12"/>
          </p:nvPr>
        </p:nvSpPr>
        <p:spPr/>
        <p:txBody>
          <a:bodyPr/>
          <a:lstStyle/>
          <a:p>
            <a:pPr>
              <a:defRPr/>
            </a:pPr>
            <a:fld id="{7CB07724-CBF4-4892-916B-A8EA8090252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114972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373CE708-8C54-42C9-BCF4-D411285E347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290768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285B52EF-55A0-4514-99A0-6172074438D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539172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76949989-990E-4A48-9061-F9D6F21AFB2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485718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0B470842-BD98-4EE9-A137-47B58B2C911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53381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6C205E9C-B44A-4A58-BCB6-8C8EFD979F2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19617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4A4B3-9DAF-4141-83DC-97DD222DFFB4}"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679F8C5B-3486-4C9A-AA70-E1485D184E8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11270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00459941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373725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a:xfrm>
            <a:off x="6693054" y="6410140"/>
            <a:ext cx="2133600" cy="365125"/>
          </a:xfrm>
        </p:spPr>
        <p:txBody>
          <a:bodyPr/>
          <a:lstStyle/>
          <a:p>
            <a:pPr>
              <a:defRPr/>
            </a:pPr>
            <a:fld id="{AFC3C567-73C3-409F-814B-0E1CBF8F0EA0}" type="slidenum">
              <a:rPr lang="en-US" smtClean="0">
                <a:solidFill>
                  <a:srgbClr val="000000"/>
                </a:solidFill>
              </a:rPr>
              <a:pPr>
                <a:defRPr/>
              </a:pPr>
              <a:t>‹#›</a:t>
            </a:fld>
            <a:endParaRPr lang="en-US" dirty="0">
              <a:solidFill>
                <a:srgbClr val="000000"/>
              </a:solidFill>
            </a:endParaRPr>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17269384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674374" y="6407150"/>
            <a:ext cx="2133600" cy="365125"/>
          </a:xfrm>
        </p:spPr>
        <p:txBody>
          <a:bodyPr/>
          <a:lstStyle>
            <a:lvl1pPr>
              <a:defRPr sz="1200">
                <a:latin typeface="Arial" pitchFamily="34" charset="0"/>
                <a:cs typeface="Arial" pitchFamily="34" charset="0"/>
              </a:defRPr>
            </a:lvl1pPr>
          </a:lstStyle>
          <a:p>
            <a:pPr>
              <a:defRPr/>
            </a:pPr>
            <a:fld id="{30CEB5C6-6FCB-4538-AEA1-869007F59DF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0657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9AC452BA-2E2A-4D36-9D5F-56A27250DB7A}" type="slidenum">
              <a:rPr lang="en-US" smtClean="0">
                <a:solidFill>
                  <a:srgbClr val="000000"/>
                </a:solidFill>
              </a:rPr>
              <a:pPr>
                <a:defRPr/>
              </a:pPr>
              <a:t>‹#›</a:t>
            </a:fld>
            <a:endParaRPr lang="en-US" dirty="0">
              <a:solidFill>
                <a:srgbClr val="000000"/>
              </a:solidFill>
            </a:endParaRPr>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814097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fld id="{16781783-647D-4476-8D24-DBCF5328FFA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743674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9" name="Slide Number Placeholder 8"/>
          <p:cNvSpPr>
            <a:spLocks noGrp="1"/>
          </p:cNvSpPr>
          <p:nvPr>
            <p:ph type="sldNum" sz="quarter" idx="12"/>
          </p:nvPr>
        </p:nvSpPr>
        <p:spPr/>
        <p:txBody>
          <a:bodyPr/>
          <a:lstStyle/>
          <a:p>
            <a:pPr>
              <a:defRPr/>
            </a:pPr>
            <a:fld id="{7CB07724-CBF4-4892-916B-A8EA8090252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39832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373CE708-8C54-42C9-BCF4-D411285E347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030090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0" fontAlgn="base" hangingPunct="0">
              <a:spcBef>
                <a:spcPct val="0"/>
              </a:spcBef>
              <a:spcAft>
                <a:spcPct val="0"/>
              </a:spcAft>
              <a:defRPr/>
            </a:pPr>
            <a:endParaRPr lang="en-US" sz="2800" dirty="0">
              <a:solidFill>
                <a:srgbClr val="63666A"/>
              </a:solidFill>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285B52EF-55A0-4514-99A0-6172074438D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7346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2.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5.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2.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15.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5.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2.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2514600"/>
            <a:ext cx="77724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C04A4B3-9DAF-4141-83DC-97DD222DFFB4}" type="datetimeFigureOut">
              <a:rPr lang="en-US" smtClean="0"/>
              <a:pPr/>
              <a:t>1/9/2018</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CD8C1EA-986E-D64C-AA0B-11A66E13F8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80" r:id="rId13"/>
    <p:sldLayoutId id="2147483877" r:id="rId14"/>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ill Sans" pitchFamily="27" charset="0"/>
        </a:defRPr>
      </a:lvl2pPr>
      <a:lvl3pPr algn="l" rtl="0" eaLnBrk="1" fontAlgn="base" hangingPunct="1">
        <a:spcBef>
          <a:spcPct val="0"/>
        </a:spcBef>
        <a:spcAft>
          <a:spcPct val="0"/>
        </a:spcAft>
        <a:defRPr sz="4400">
          <a:solidFill>
            <a:schemeClr val="tx2"/>
          </a:solidFill>
          <a:latin typeface="Gill Sans" pitchFamily="27" charset="0"/>
        </a:defRPr>
      </a:lvl3pPr>
      <a:lvl4pPr algn="l" rtl="0" eaLnBrk="1" fontAlgn="base" hangingPunct="1">
        <a:spcBef>
          <a:spcPct val="0"/>
        </a:spcBef>
        <a:spcAft>
          <a:spcPct val="0"/>
        </a:spcAft>
        <a:defRPr sz="4400">
          <a:solidFill>
            <a:schemeClr val="tx2"/>
          </a:solidFill>
          <a:latin typeface="Gill Sans" pitchFamily="27" charset="0"/>
        </a:defRPr>
      </a:lvl4pPr>
      <a:lvl5pPr algn="l" rtl="0" eaLnBrk="1" fontAlgn="base" hangingPunct="1">
        <a:spcBef>
          <a:spcPct val="0"/>
        </a:spcBef>
        <a:spcAft>
          <a:spcPct val="0"/>
        </a:spcAft>
        <a:defRPr sz="4400">
          <a:solidFill>
            <a:schemeClr val="tx2"/>
          </a:solidFill>
          <a:latin typeface="Gill Sans" pitchFamily="27" charset="0"/>
        </a:defRPr>
      </a:lvl5pPr>
      <a:lvl6pPr marL="457200" algn="l" rtl="0" eaLnBrk="1" fontAlgn="base" hangingPunct="1">
        <a:spcBef>
          <a:spcPct val="0"/>
        </a:spcBef>
        <a:spcAft>
          <a:spcPct val="0"/>
        </a:spcAft>
        <a:defRPr sz="4400">
          <a:solidFill>
            <a:schemeClr val="tx2"/>
          </a:solidFill>
          <a:latin typeface="Gill Sans" pitchFamily="27" charset="0"/>
        </a:defRPr>
      </a:lvl6pPr>
      <a:lvl7pPr marL="914400" algn="l" rtl="0" eaLnBrk="1" fontAlgn="base" hangingPunct="1">
        <a:spcBef>
          <a:spcPct val="0"/>
        </a:spcBef>
        <a:spcAft>
          <a:spcPct val="0"/>
        </a:spcAft>
        <a:defRPr sz="4400">
          <a:solidFill>
            <a:schemeClr val="tx2"/>
          </a:solidFill>
          <a:latin typeface="Gill Sans" pitchFamily="27" charset="0"/>
        </a:defRPr>
      </a:lvl7pPr>
      <a:lvl8pPr marL="1371600" algn="l" rtl="0" eaLnBrk="1" fontAlgn="base" hangingPunct="1">
        <a:spcBef>
          <a:spcPct val="0"/>
        </a:spcBef>
        <a:spcAft>
          <a:spcPct val="0"/>
        </a:spcAft>
        <a:defRPr sz="4400">
          <a:solidFill>
            <a:schemeClr val="tx2"/>
          </a:solidFill>
          <a:latin typeface="Gill Sans" pitchFamily="27" charset="0"/>
        </a:defRPr>
      </a:lvl8pPr>
      <a:lvl9pPr marL="1828800" algn="l" rtl="0" eaLnBrk="1" fontAlgn="base" hangingPunct="1">
        <a:spcBef>
          <a:spcPct val="0"/>
        </a:spcBef>
        <a:spcAft>
          <a:spcPct val="0"/>
        </a:spcAft>
        <a:defRPr sz="4400">
          <a:solidFill>
            <a:schemeClr val="tx2"/>
          </a:solidFill>
          <a:latin typeface="Gill Sans" pitchFamily="27"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2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2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96178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iming>
    <p:tnLst>
      <p:par>
        <p:cTn id="1" dur="indefinite" restart="never" nodeType="tmRoot"/>
      </p:par>
    </p:tnLst>
  </p:timing>
  <p:hf sldNum="0" hd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93043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iming>
    <p:tnLst>
      <p:par>
        <p:cTn id="1" dur="indefinite" restart="never" nodeType="tmRoot"/>
      </p:par>
    </p:tnLst>
  </p:timing>
  <p:hf sldNum="0" hd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pPr defTabSz="914400" eaLnBrk="0" fontAlgn="base" hangingPunct="0">
              <a:spcBef>
                <a:spcPct val="0"/>
              </a:spcBef>
              <a:spcAft>
                <a:spcPct val="0"/>
              </a:spcAft>
              <a:defRPr/>
            </a:pPr>
            <a:fld id="{AFC3C567-73C3-409F-814B-0E1CBF8F0EA0}"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6816793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ftr="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2514600"/>
            <a:ext cx="77724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C04A4B3-9DAF-4141-83DC-97DD222DFFB4}" type="datetimeFigureOut">
              <a:rPr lang="en-US" smtClean="0">
                <a:solidFill>
                  <a:srgbClr val="0B3982"/>
                </a:solidFill>
              </a:rPr>
              <a:pPr/>
              <a:t>1/9/2018</a:t>
            </a:fld>
            <a:endParaRPr lang="en-US" dirty="0">
              <a:solidFill>
                <a:srgbClr val="0B3982"/>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B3982"/>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CD8C1EA-986E-D64C-AA0B-11A66E13F82F}" type="slidenum">
              <a:rPr lang="en-US" smtClean="0">
                <a:solidFill>
                  <a:srgbClr val="0B3982"/>
                </a:solidFill>
              </a:rPr>
              <a:pPr/>
              <a:t>‹#›</a:t>
            </a:fld>
            <a:endParaRPr lang="en-US" dirty="0">
              <a:solidFill>
                <a:srgbClr val="0B3982"/>
              </a:solidFill>
            </a:endParaRPr>
          </a:p>
        </p:txBody>
      </p:sp>
    </p:spTree>
    <p:extLst>
      <p:ext uri="{BB962C8B-B14F-4D97-AF65-F5344CB8AC3E}">
        <p14:creationId xmlns:p14="http://schemas.microsoft.com/office/powerpoint/2010/main" val="349649415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ill Sans" pitchFamily="27" charset="0"/>
        </a:defRPr>
      </a:lvl2pPr>
      <a:lvl3pPr algn="l" rtl="0" eaLnBrk="1" fontAlgn="base" hangingPunct="1">
        <a:spcBef>
          <a:spcPct val="0"/>
        </a:spcBef>
        <a:spcAft>
          <a:spcPct val="0"/>
        </a:spcAft>
        <a:defRPr sz="4400">
          <a:solidFill>
            <a:schemeClr val="tx2"/>
          </a:solidFill>
          <a:latin typeface="Gill Sans" pitchFamily="27" charset="0"/>
        </a:defRPr>
      </a:lvl3pPr>
      <a:lvl4pPr algn="l" rtl="0" eaLnBrk="1" fontAlgn="base" hangingPunct="1">
        <a:spcBef>
          <a:spcPct val="0"/>
        </a:spcBef>
        <a:spcAft>
          <a:spcPct val="0"/>
        </a:spcAft>
        <a:defRPr sz="4400">
          <a:solidFill>
            <a:schemeClr val="tx2"/>
          </a:solidFill>
          <a:latin typeface="Gill Sans" pitchFamily="27" charset="0"/>
        </a:defRPr>
      </a:lvl4pPr>
      <a:lvl5pPr algn="l" rtl="0" eaLnBrk="1" fontAlgn="base" hangingPunct="1">
        <a:spcBef>
          <a:spcPct val="0"/>
        </a:spcBef>
        <a:spcAft>
          <a:spcPct val="0"/>
        </a:spcAft>
        <a:defRPr sz="4400">
          <a:solidFill>
            <a:schemeClr val="tx2"/>
          </a:solidFill>
          <a:latin typeface="Gill Sans" pitchFamily="27" charset="0"/>
        </a:defRPr>
      </a:lvl5pPr>
      <a:lvl6pPr marL="457200" algn="l" rtl="0" eaLnBrk="1" fontAlgn="base" hangingPunct="1">
        <a:spcBef>
          <a:spcPct val="0"/>
        </a:spcBef>
        <a:spcAft>
          <a:spcPct val="0"/>
        </a:spcAft>
        <a:defRPr sz="4400">
          <a:solidFill>
            <a:schemeClr val="tx2"/>
          </a:solidFill>
          <a:latin typeface="Gill Sans" pitchFamily="27" charset="0"/>
        </a:defRPr>
      </a:lvl6pPr>
      <a:lvl7pPr marL="914400" algn="l" rtl="0" eaLnBrk="1" fontAlgn="base" hangingPunct="1">
        <a:spcBef>
          <a:spcPct val="0"/>
        </a:spcBef>
        <a:spcAft>
          <a:spcPct val="0"/>
        </a:spcAft>
        <a:defRPr sz="4400">
          <a:solidFill>
            <a:schemeClr val="tx2"/>
          </a:solidFill>
          <a:latin typeface="Gill Sans" pitchFamily="27" charset="0"/>
        </a:defRPr>
      </a:lvl7pPr>
      <a:lvl8pPr marL="1371600" algn="l" rtl="0" eaLnBrk="1" fontAlgn="base" hangingPunct="1">
        <a:spcBef>
          <a:spcPct val="0"/>
        </a:spcBef>
        <a:spcAft>
          <a:spcPct val="0"/>
        </a:spcAft>
        <a:defRPr sz="4400">
          <a:solidFill>
            <a:schemeClr val="tx2"/>
          </a:solidFill>
          <a:latin typeface="Gill Sans" pitchFamily="27" charset="0"/>
        </a:defRPr>
      </a:lvl8pPr>
      <a:lvl9pPr marL="1828800" algn="l" rtl="0" eaLnBrk="1" fontAlgn="base" hangingPunct="1">
        <a:spcBef>
          <a:spcPct val="0"/>
        </a:spcBef>
        <a:spcAft>
          <a:spcPct val="0"/>
        </a:spcAft>
        <a:defRPr sz="4400">
          <a:solidFill>
            <a:schemeClr val="tx2"/>
          </a:solidFill>
          <a:latin typeface="Gill Sans" pitchFamily="27"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2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2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369859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pPr defTabSz="914400" eaLnBrk="0" fontAlgn="base" hangingPunct="0">
              <a:spcBef>
                <a:spcPct val="0"/>
              </a:spcBef>
              <a:spcAft>
                <a:spcPct val="0"/>
              </a:spcAft>
              <a:defRPr/>
            </a:pPr>
            <a:fld id="{AFC3C567-73C3-409F-814B-0E1CBF8F0EA0}"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991032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pPr defTabSz="914400" eaLnBrk="0" fontAlgn="base" hangingPunct="0">
              <a:spcBef>
                <a:spcPct val="0"/>
              </a:spcBef>
              <a:spcAft>
                <a:spcPct val="0"/>
              </a:spcAft>
              <a:defRPr/>
            </a:pPr>
            <a:fld id="{AFC3C567-73C3-409F-814B-0E1CBF8F0EA0}"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20126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smtClean="0"/>
              <a:t>Second level</a:t>
            </a:r>
          </a:p>
          <a:p>
            <a:pPr marL="457200" lvl="2" indent="-457200" algn="l" defTabSz="457200" rtl="0" eaLnBrk="1" latinLnBrk="0" hangingPunct="1">
              <a:spcBef>
                <a:spcPct val="20000"/>
              </a:spcBef>
              <a:buClr>
                <a:srgbClr val="299D37"/>
              </a:buClr>
              <a:buSzPct val="150000"/>
              <a:buFont typeface="Arial"/>
              <a:buChar char="•"/>
            </a:pPr>
            <a:r>
              <a:rPr lang="en-US" smtClean="0"/>
              <a:t>Third level</a:t>
            </a:r>
          </a:p>
          <a:p>
            <a:pPr marL="457200" lvl="3" indent="-457200" algn="l" defTabSz="457200" rtl="0" eaLnBrk="1" latinLnBrk="0" hangingPunct="1">
              <a:spcBef>
                <a:spcPct val="20000"/>
              </a:spcBef>
              <a:buClr>
                <a:srgbClr val="299D37"/>
              </a:buClr>
              <a:buSzPct val="150000"/>
              <a:buFont typeface="Arial"/>
              <a:buChar char="•"/>
            </a:pPr>
            <a:r>
              <a:rPr lang="en-US" smtClean="0"/>
              <a:t>Fourth level</a:t>
            </a:r>
          </a:p>
          <a:p>
            <a:pPr marL="457200" lvl="4" indent="-457200" algn="l" defTabSz="457200" rtl="0" eaLnBrk="1" latinLnBrk="0" hangingPunct="1">
              <a:spcBef>
                <a:spcPct val="20000"/>
              </a:spcBef>
              <a:buClr>
                <a:srgbClr val="299D37"/>
              </a:buClr>
              <a:buSzPct val="150000"/>
              <a:buFont typeface="Arial"/>
              <a:buChar char="•"/>
            </a:pPr>
            <a:r>
              <a:rPr lang="en-US" smtClean="0"/>
              <a:t>Fifth level</a:t>
            </a:r>
            <a:endParaRPr lang="en-US" dirty="0"/>
          </a:p>
        </p:txBody>
      </p:sp>
      <p:sp>
        <p:nvSpPr>
          <p:cNvPr id="6" name="Slide Number Placeholder 5"/>
          <p:cNvSpPr>
            <a:spLocks noGrp="1"/>
          </p:cNvSpPr>
          <p:nvPr>
            <p:ph type="sldNum" sz="quarter" idx="4"/>
          </p:nvPr>
        </p:nvSpPr>
        <p:spPr>
          <a:xfrm>
            <a:off x="6693054" y="6377866"/>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3016550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sac.wa.gov/college-readines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www.sbctc.edu/about/agency/initiatives-projects/bridge-to-college.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www.bridgetocollegecourses.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open?id=1noQ30Umg1V41ZjisDz5VX7uw-YIhyyT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sbctc.edu/about/agency/initiatives-projects/bridge-to-college.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wYzC_rIw8f0" TargetMode="External"/><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hyperlink" Target="https://www.humrro.org/corpsite/press-release/next-generation-high-school-assessments" TargetMode="External"/><Relationship Id="rId2" Type="http://schemas.openxmlformats.org/officeDocument/2006/relationships/notesSlide" Target="../notesSlides/notesSlide8.xml"/><Relationship Id="rId1" Type="http://schemas.openxmlformats.org/officeDocument/2006/relationships/slideLayout" Target="../slideLayouts/slideLayout10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8" y="15436"/>
            <a:ext cx="9029701" cy="1981200"/>
          </a:xfrm>
          <a:solidFill>
            <a:schemeClr val="bg1"/>
          </a:solidFill>
        </p:spPr>
        <p:txBody>
          <a:bodyPr>
            <a:normAutofit fontScale="90000"/>
          </a:bodyPr>
          <a:lstStyle/>
          <a:p>
            <a:pPr algn="ctr"/>
            <a:r>
              <a:rPr lang="en-US" sz="3200" b="1" dirty="0">
                <a:solidFill>
                  <a:schemeClr val="tx1"/>
                </a:solidFill>
              </a:rPr>
              <a:t>Helping High School Students Achieve Higher Learning Standards: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Washington’s Smarter Balanced Placement Policy Agreement &amp; </a:t>
            </a:r>
            <a:r>
              <a:rPr lang="en-US" sz="3200" b="1" i="1" dirty="0" smtClean="0">
                <a:solidFill>
                  <a:schemeClr val="tx1"/>
                </a:solidFill>
              </a:rPr>
              <a:t>Bridge to College</a:t>
            </a:r>
            <a:r>
              <a:rPr lang="en-US" sz="3200" b="1" dirty="0" smtClean="0">
                <a:solidFill>
                  <a:schemeClr val="tx1"/>
                </a:solidFill>
              </a:rPr>
              <a:t> Courses</a:t>
            </a:r>
            <a:endParaRPr lang="en-US" sz="3200" b="1" dirty="0">
              <a:solidFill>
                <a:schemeClr val="tx1"/>
              </a:solidFill>
            </a:endParaRPr>
          </a:p>
        </p:txBody>
      </p:sp>
      <p:sp>
        <p:nvSpPr>
          <p:cNvPr id="5" name="TextBox 4"/>
          <p:cNvSpPr txBox="1"/>
          <p:nvPr/>
        </p:nvSpPr>
        <p:spPr>
          <a:xfrm>
            <a:off x="1271668" y="2571329"/>
            <a:ext cx="6524543" cy="954107"/>
          </a:xfrm>
          <a:prstGeom prst="rect">
            <a:avLst/>
          </a:prstGeom>
          <a:noFill/>
        </p:spPr>
        <p:txBody>
          <a:bodyPr wrap="none" rtlCol="0">
            <a:spAutoFit/>
          </a:bodyPr>
          <a:lstStyle/>
          <a:p>
            <a:pPr algn="ctr"/>
            <a:r>
              <a:rPr lang="en-US" sz="2800" dirty="0" smtClean="0">
                <a:solidFill>
                  <a:schemeClr val="bg1"/>
                </a:solidFill>
              </a:rPr>
              <a:t>(Update of February 2016 Presentation </a:t>
            </a:r>
          </a:p>
          <a:p>
            <a:pPr algn="ctr"/>
            <a:r>
              <a:rPr lang="en-US" sz="2800" dirty="0" smtClean="0">
                <a:solidFill>
                  <a:schemeClr val="bg1"/>
                </a:solidFill>
              </a:rPr>
              <a:t>to Education Writers’ Association) </a:t>
            </a:r>
            <a:endParaRPr lang="en-US" sz="2800" dirty="0" smtClean="0">
              <a:solidFill>
                <a:schemeClr val="bg1"/>
              </a:solidFill>
            </a:endParaRPr>
          </a:p>
        </p:txBody>
      </p:sp>
      <p:sp>
        <p:nvSpPr>
          <p:cNvPr id="6" name="Content Placeholder 2"/>
          <p:cNvSpPr txBox="1">
            <a:spLocks/>
          </p:cNvSpPr>
          <p:nvPr/>
        </p:nvSpPr>
        <p:spPr bwMode="auto">
          <a:xfrm>
            <a:off x="713226" y="4100129"/>
            <a:ext cx="7477432" cy="20458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Tx/>
              <a:buNone/>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2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2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27" charset="-128"/>
              </a:defRPr>
            </a:lvl9pPr>
          </a:lstStyle>
          <a:p>
            <a:pPr algn="ctr">
              <a:lnSpc>
                <a:spcPct val="100000"/>
              </a:lnSpc>
              <a:spcBef>
                <a:spcPts val="0"/>
              </a:spcBef>
              <a:spcAft>
                <a:spcPts val="0"/>
              </a:spcAft>
              <a:buClr>
                <a:srgbClr val="3A6983"/>
              </a:buClr>
            </a:pPr>
            <a:r>
              <a:rPr lang="en-US" sz="2400" dirty="0">
                <a:solidFill>
                  <a:srgbClr val="FFFFFF"/>
                </a:solidFill>
                <a:latin typeface="Calibri"/>
              </a:rPr>
              <a:t>Dr. William S. Moore </a:t>
            </a:r>
          </a:p>
          <a:p>
            <a:pPr algn="ctr">
              <a:lnSpc>
                <a:spcPct val="100000"/>
              </a:lnSpc>
              <a:spcBef>
                <a:spcPts val="0"/>
              </a:spcBef>
              <a:spcAft>
                <a:spcPts val="0"/>
              </a:spcAft>
              <a:buClr>
                <a:srgbClr val="3A6983"/>
              </a:buClr>
            </a:pPr>
            <a:r>
              <a:rPr lang="en-US" sz="2400" dirty="0">
                <a:solidFill>
                  <a:srgbClr val="FFFFFF"/>
                </a:solidFill>
                <a:latin typeface="Calibri"/>
              </a:rPr>
              <a:t>Director, </a:t>
            </a:r>
            <a:r>
              <a:rPr lang="en-US" sz="2400" dirty="0" smtClean="0">
                <a:solidFill>
                  <a:srgbClr val="FFFFFF"/>
                </a:solidFill>
                <a:latin typeface="Calibri"/>
              </a:rPr>
              <a:t>Core to College Alignment and K</a:t>
            </a:r>
            <a:r>
              <a:rPr lang="en-US" sz="2400" dirty="0">
                <a:solidFill>
                  <a:srgbClr val="FFFFFF"/>
                </a:solidFill>
                <a:latin typeface="Calibri"/>
              </a:rPr>
              <a:t>-12 Partnerships </a:t>
            </a:r>
          </a:p>
          <a:p>
            <a:pPr algn="ctr">
              <a:lnSpc>
                <a:spcPct val="100000"/>
              </a:lnSpc>
              <a:spcBef>
                <a:spcPts val="0"/>
              </a:spcBef>
              <a:spcAft>
                <a:spcPts val="0"/>
              </a:spcAft>
              <a:buClr>
                <a:srgbClr val="3A6983"/>
              </a:buClr>
            </a:pPr>
            <a:r>
              <a:rPr lang="en-US" sz="2400" dirty="0">
                <a:solidFill>
                  <a:srgbClr val="FFFFFF"/>
                </a:solidFill>
                <a:latin typeface="Calibri"/>
              </a:rPr>
              <a:t>State Board for Community and Technical Colleges</a:t>
            </a:r>
          </a:p>
          <a:p>
            <a:pPr algn="ctr" defTabSz="914400"/>
            <a:r>
              <a:rPr lang="en-US" sz="2400" kern="0" dirty="0" smtClean="0"/>
              <a:t>bmoore@sbctc.edu</a:t>
            </a:r>
          </a:p>
          <a:p>
            <a:pPr algn="ctr" defTabSz="914400"/>
            <a:endParaRPr lang="en-US" sz="2400" kern="0" dirty="0" smtClean="0"/>
          </a:p>
        </p:txBody>
      </p:sp>
    </p:spTree>
    <p:extLst>
      <p:ext uri="{BB962C8B-B14F-4D97-AF65-F5344CB8AC3E}">
        <p14:creationId xmlns:p14="http://schemas.microsoft.com/office/powerpoint/2010/main" val="1180203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493"/>
          </a:xfrm>
        </p:spPr>
        <p:txBody>
          <a:bodyPr>
            <a:normAutofit/>
          </a:bodyPr>
          <a:lstStyle/>
          <a:p>
            <a:pPr algn="ctr"/>
            <a:r>
              <a:rPr lang="en-US" sz="3600" dirty="0" smtClean="0">
                <a:solidFill>
                  <a:srgbClr val="FFFFFF"/>
                </a:solidFill>
              </a:rPr>
              <a:t>What Does the Placement Agreement Do?</a:t>
            </a:r>
            <a:endParaRPr lang="en-US" sz="3600" dirty="0">
              <a:solidFill>
                <a:srgbClr val="FFFFFF"/>
              </a:solidFill>
            </a:endParaRPr>
          </a:p>
        </p:txBody>
      </p:sp>
      <p:sp>
        <p:nvSpPr>
          <p:cNvPr id="3" name="Content Placeholder 2"/>
          <p:cNvSpPr>
            <a:spLocks noGrp="1"/>
          </p:cNvSpPr>
          <p:nvPr>
            <p:ph sz="half" idx="2"/>
          </p:nvPr>
        </p:nvSpPr>
        <p:spPr>
          <a:xfrm>
            <a:off x="0" y="1134611"/>
            <a:ext cx="3999297" cy="3505200"/>
          </a:xfrm>
        </p:spPr>
        <p:txBody>
          <a:bodyPr>
            <a:normAutofit fontScale="92500"/>
          </a:bodyPr>
          <a:lstStyle/>
          <a:p>
            <a:pPr lvl="0">
              <a:buFont typeface="Wingdings" panose="05000000000000000000" pitchFamily="2" charset="2"/>
              <a:buChar char="Ø"/>
            </a:pPr>
            <a:r>
              <a:rPr lang="en-US" sz="3600" dirty="0" smtClean="0"/>
              <a:t>Allows students to </a:t>
            </a:r>
            <a:r>
              <a:rPr lang="en-US" sz="3600" dirty="0"/>
              <a:t>establish their </a:t>
            </a:r>
            <a:r>
              <a:rPr lang="en-US" sz="3600" dirty="0" smtClean="0"/>
              <a:t>college readiness based on </a:t>
            </a:r>
            <a:r>
              <a:rPr lang="en-US" sz="3600" dirty="0"/>
              <a:t>the </a:t>
            </a:r>
            <a:r>
              <a:rPr lang="en-US" sz="3600" dirty="0" smtClean="0"/>
              <a:t>high school assessment</a:t>
            </a:r>
          </a:p>
          <a:p>
            <a:pPr lvl="0">
              <a:buFont typeface="Wingdings" panose="05000000000000000000" pitchFamily="2" charset="2"/>
              <a:buChar char="Ø"/>
            </a:pPr>
            <a:endParaRPr lang="en-US" sz="3600" dirty="0"/>
          </a:p>
        </p:txBody>
      </p:sp>
      <p:sp>
        <p:nvSpPr>
          <p:cNvPr id="6" name="Content Placeholder 5"/>
          <p:cNvSpPr>
            <a:spLocks noGrp="1"/>
          </p:cNvSpPr>
          <p:nvPr>
            <p:ph sz="quarter" idx="4"/>
          </p:nvPr>
        </p:nvSpPr>
        <p:spPr>
          <a:xfrm>
            <a:off x="4343400" y="1134611"/>
            <a:ext cx="4800600" cy="3200400"/>
          </a:xfrm>
        </p:spPr>
        <p:txBody>
          <a:bodyPr>
            <a:normAutofit/>
          </a:bodyPr>
          <a:lstStyle/>
          <a:p>
            <a:pPr lvl="0">
              <a:buFont typeface="Wingdings" panose="05000000000000000000" pitchFamily="2" charset="2"/>
              <a:buChar char="Ø"/>
            </a:pPr>
            <a:r>
              <a:rPr lang="en-US" sz="3600" dirty="0" smtClean="0"/>
              <a:t>Creates an </a:t>
            </a:r>
            <a:r>
              <a:rPr lang="en-US" sz="3600" dirty="0"/>
              <a:t>incentive for </a:t>
            </a:r>
            <a:r>
              <a:rPr lang="en-US" sz="3600" dirty="0" smtClean="0"/>
              <a:t>students to meet </a:t>
            </a:r>
            <a:r>
              <a:rPr lang="en-US" sz="3600" dirty="0"/>
              <a:t>the Common Core </a:t>
            </a:r>
            <a:r>
              <a:rPr lang="en-US" sz="3600" dirty="0" smtClean="0"/>
              <a:t>standards while in high school</a:t>
            </a:r>
          </a:p>
        </p:txBody>
      </p:sp>
      <p:sp>
        <p:nvSpPr>
          <p:cNvPr id="5" name="TextBox 4"/>
          <p:cNvSpPr txBox="1"/>
          <p:nvPr/>
        </p:nvSpPr>
        <p:spPr>
          <a:xfrm>
            <a:off x="0" y="4676684"/>
            <a:ext cx="9144000" cy="1200329"/>
          </a:xfrm>
          <a:prstGeom prst="rect">
            <a:avLst/>
          </a:prstGeom>
          <a:solidFill>
            <a:schemeClr val="accent1"/>
          </a:solidFill>
        </p:spPr>
        <p:txBody>
          <a:bodyPr wrap="square" rtlCol="0">
            <a:spAutoFit/>
          </a:bodyPr>
          <a:lstStyle/>
          <a:p>
            <a:r>
              <a:rPr lang="en-US" sz="2400" dirty="0">
                <a:latin typeface="Gill Sans"/>
              </a:rPr>
              <a:t>Details </a:t>
            </a:r>
            <a:r>
              <a:rPr lang="en-US" sz="2400" dirty="0" smtClean="0">
                <a:latin typeface="Gill Sans"/>
              </a:rPr>
              <a:t>at </a:t>
            </a:r>
            <a:r>
              <a:rPr lang="en-US" sz="2400" dirty="0" smtClean="0">
                <a:solidFill>
                  <a:srgbClr val="FFFFFF"/>
                </a:solidFill>
                <a:latin typeface="Gill Sans"/>
                <a:hlinkClick r:id="rId3"/>
              </a:rPr>
              <a:t>WA Student Achievement Council College Readiness</a:t>
            </a:r>
            <a:endParaRPr lang="en-US" sz="2400" dirty="0" smtClean="0">
              <a:solidFill>
                <a:srgbClr val="FFFFFF"/>
              </a:solidFill>
              <a:latin typeface="Gill Sans"/>
            </a:endParaRPr>
          </a:p>
          <a:p>
            <a:r>
              <a:rPr lang="en-US" sz="2400" dirty="0" smtClean="0">
                <a:solidFill>
                  <a:srgbClr val="0B3982"/>
                </a:solidFill>
                <a:latin typeface="Gill Sans"/>
              </a:rPr>
              <a:t>or</a:t>
            </a:r>
            <a:r>
              <a:rPr lang="en-US" sz="2400" dirty="0" smtClean="0">
                <a:solidFill>
                  <a:srgbClr val="FFFFFF"/>
                </a:solidFill>
                <a:latin typeface="Gill Sans"/>
              </a:rPr>
              <a:t> </a:t>
            </a:r>
            <a:r>
              <a:rPr lang="en-US" sz="2400" dirty="0" smtClean="0">
                <a:solidFill>
                  <a:srgbClr val="FFFFFF"/>
                </a:solidFill>
                <a:latin typeface="Gill Sans"/>
                <a:hlinkClick r:id="rId4"/>
              </a:rPr>
              <a:t>State Board for Community &amp; </a:t>
            </a:r>
            <a:r>
              <a:rPr lang="en-US" sz="2400" dirty="0">
                <a:solidFill>
                  <a:srgbClr val="FFFFFF"/>
                </a:solidFill>
                <a:latin typeface="Gill Sans"/>
                <a:hlinkClick r:id="rId4"/>
              </a:rPr>
              <a:t>T</a:t>
            </a:r>
            <a:r>
              <a:rPr lang="en-US" sz="2400" dirty="0" smtClean="0">
                <a:solidFill>
                  <a:srgbClr val="FFFFFF"/>
                </a:solidFill>
                <a:latin typeface="Gill Sans"/>
                <a:hlinkClick r:id="rId4"/>
              </a:rPr>
              <a:t>echnical Colleges </a:t>
            </a:r>
            <a:r>
              <a:rPr lang="en-US" sz="2400" i="1" dirty="0" smtClean="0">
                <a:solidFill>
                  <a:srgbClr val="FFFFFF"/>
                </a:solidFill>
                <a:latin typeface="Gill Sans"/>
                <a:hlinkClick r:id="rId4"/>
              </a:rPr>
              <a:t>Bridge to College</a:t>
            </a:r>
            <a:endParaRPr lang="en-US" sz="2400" dirty="0">
              <a:solidFill>
                <a:srgbClr val="FFFFFF"/>
              </a:solidFill>
              <a:latin typeface="Gill Sans"/>
            </a:endParaRPr>
          </a:p>
        </p:txBody>
      </p:sp>
    </p:spTree>
    <p:extLst>
      <p:ext uri="{BB962C8B-B14F-4D97-AF65-F5344CB8AC3E}">
        <p14:creationId xmlns:p14="http://schemas.microsoft.com/office/powerpoint/2010/main" val="2065646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2" y="0"/>
            <a:ext cx="8993778" cy="792480"/>
          </a:xfrm>
        </p:spPr>
        <p:txBody>
          <a:bodyPr/>
          <a:lstStyle/>
          <a:p>
            <a:r>
              <a:rPr lang="en-US" sz="3600" dirty="0" smtClean="0">
                <a:solidFill>
                  <a:schemeClr val="bg1"/>
                </a:solidFill>
              </a:rPr>
              <a:t>Washington </a:t>
            </a:r>
            <a:r>
              <a:rPr lang="en-US" sz="3600" i="1" dirty="0" smtClean="0">
                <a:solidFill>
                  <a:schemeClr val="bg1"/>
                </a:solidFill>
              </a:rPr>
              <a:t>Bridge to College </a:t>
            </a:r>
            <a:r>
              <a:rPr lang="en-US" sz="3600" dirty="0" smtClean="0">
                <a:solidFill>
                  <a:schemeClr val="bg1"/>
                </a:solidFill>
              </a:rPr>
              <a:t>Courses</a:t>
            </a:r>
            <a:endParaRPr lang="en-US" sz="3600" dirty="0">
              <a:solidFill>
                <a:schemeClr val="bg1"/>
              </a:solidFill>
            </a:endParaRPr>
          </a:p>
        </p:txBody>
      </p:sp>
      <p:sp>
        <p:nvSpPr>
          <p:cNvPr id="4" name="TextBox 3"/>
          <p:cNvSpPr txBox="1"/>
          <p:nvPr/>
        </p:nvSpPr>
        <p:spPr>
          <a:xfrm>
            <a:off x="150222" y="1030941"/>
            <a:ext cx="6102361" cy="5016758"/>
          </a:xfrm>
          <a:prstGeom prst="rect">
            <a:avLst/>
          </a:prstGeom>
          <a:noFill/>
        </p:spPr>
        <p:txBody>
          <a:bodyPr wrap="square" rtlCol="0">
            <a:spAutoFit/>
          </a:bodyPr>
          <a:lstStyle/>
          <a:p>
            <a:pPr marL="457200" indent="-457200" defTabSz="457200">
              <a:buFont typeface="Wingdings" panose="05000000000000000000" pitchFamily="2" charset="2"/>
              <a:buChar char="Ø"/>
            </a:pPr>
            <a:r>
              <a:rPr lang="en-US" sz="3200" dirty="0" smtClean="0">
                <a:solidFill>
                  <a:srgbClr val="0B3982"/>
                </a:solidFill>
              </a:rPr>
              <a:t>Pathway </a:t>
            </a:r>
            <a:r>
              <a:rPr lang="en-US" sz="3200" dirty="0">
                <a:solidFill>
                  <a:srgbClr val="0B3982"/>
                </a:solidFill>
              </a:rPr>
              <a:t>for students </a:t>
            </a:r>
            <a:r>
              <a:rPr lang="en-US" sz="3200" dirty="0" smtClean="0">
                <a:solidFill>
                  <a:srgbClr val="0B3982"/>
                </a:solidFill>
              </a:rPr>
              <a:t>scoring below </a:t>
            </a:r>
            <a:r>
              <a:rPr lang="en-US" sz="3200" dirty="0">
                <a:solidFill>
                  <a:srgbClr val="0B3982"/>
                </a:solidFill>
              </a:rPr>
              <a:t>“college-ready” on the </a:t>
            </a:r>
            <a:r>
              <a:rPr lang="en-US" sz="3200" dirty="0" smtClean="0">
                <a:solidFill>
                  <a:srgbClr val="0B3982"/>
                </a:solidFill>
              </a:rPr>
              <a:t>high school assessment</a:t>
            </a:r>
          </a:p>
          <a:p>
            <a:pPr marL="457200" indent="-457200" defTabSz="457200">
              <a:buFont typeface="Wingdings" panose="05000000000000000000" pitchFamily="2" charset="2"/>
              <a:buChar char="Ø"/>
            </a:pPr>
            <a:endParaRPr lang="en-US" sz="3200" dirty="0">
              <a:solidFill>
                <a:srgbClr val="0B3982"/>
              </a:solidFill>
            </a:endParaRPr>
          </a:p>
          <a:p>
            <a:pPr marL="457200" indent="-457200" defTabSz="457200">
              <a:buFont typeface="Wingdings" panose="05000000000000000000" pitchFamily="2" charset="2"/>
              <a:buChar char="Ø"/>
            </a:pPr>
            <a:r>
              <a:rPr lang="en-US" sz="3200" dirty="0" smtClean="0">
                <a:solidFill>
                  <a:srgbClr val="0B3982"/>
                </a:solidFill>
              </a:rPr>
              <a:t>Jointly </a:t>
            </a:r>
            <a:r>
              <a:rPr lang="en-US" sz="3200" dirty="0">
                <a:solidFill>
                  <a:srgbClr val="0B3982"/>
                </a:solidFill>
              </a:rPr>
              <a:t>developed and </a:t>
            </a:r>
            <a:r>
              <a:rPr lang="en-US" sz="3200" dirty="0" smtClean="0">
                <a:solidFill>
                  <a:srgbClr val="0B3982"/>
                </a:solidFill>
              </a:rPr>
              <a:t>coordinated by college </a:t>
            </a:r>
            <a:r>
              <a:rPr lang="en-US" sz="3200" dirty="0">
                <a:solidFill>
                  <a:srgbClr val="0B3982"/>
                </a:solidFill>
              </a:rPr>
              <a:t>faculty and high school </a:t>
            </a:r>
            <a:r>
              <a:rPr lang="en-US" sz="3200" dirty="0" smtClean="0">
                <a:solidFill>
                  <a:srgbClr val="0B3982"/>
                </a:solidFill>
              </a:rPr>
              <a:t>teachers</a:t>
            </a:r>
          </a:p>
          <a:p>
            <a:pPr marL="457200" indent="-457200" defTabSz="457200">
              <a:buFont typeface="Wingdings" panose="05000000000000000000" pitchFamily="2" charset="2"/>
              <a:buChar char="Ø"/>
            </a:pPr>
            <a:endParaRPr lang="en-US" sz="3200" dirty="0">
              <a:solidFill>
                <a:srgbClr val="0B3982"/>
              </a:solidFill>
            </a:endParaRPr>
          </a:p>
          <a:p>
            <a:pPr marL="457200" indent="-457200" defTabSz="457200">
              <a:buFont typeface="Wingdings" panose="05000000000000000000" pitchFamily="2" charset="2"/>
              <a:buChar char="Ø"/>
            </a:pPr>
            <a:r>
              <a:rPr lang="en-US" sz="3200" dirty="0" smtClean="0">
                <a:solidFill>
                  <a:srgbClr val="0B3982"/>
                </a:solidFill>
              </a:rPr>
              <a:t>Ongoing professional learning support for teachers </a:t>
            </a:r>
            <a:endParaRPr lang="en-US" sz="3200" dirty="0">
              <a:solidFill>
                <a:srgbClr val="0B3982"/>
              </a:solidFill>
            </a:endParaRPr>
          </a:p>
        </p:txBody>
      </p:sp>
      <p:pic>
        <p:nvPicPr>
          <p:cNvPr id="5" name="Picture 4"/>
          <p:cNvPicPr>
            <a:picLocks noChangeAspect="1"/>
          </p:cNvPicPr>
          <p:nvPr/>
        </p:nvPicPr>
        <p:blipFill>
          <a:blip r:embed="rId3"/>
          <a:stretch>
            <a:fillRect/>
          </a:stretch>
        </p:blipFill>
        <p:spPr>
          <a:xfrm>
            <a:off x="6127243" y="1188026"/>
            <a:ext cx="2873322" cy="2662472"/>
          </a:xfrm>
          <a:prstGeom prst="rect">
            <a:avLst/>
          </a:prstGeom>
        </p:spPr>
      </p:pic>
      <p:sp>
        <p:nvSpPr>
          <p:cNvPr id="3" name="Rectangle 2"/>
          <p:cNvSpPr/>
          <p:nvPr/>
        </p:nvSpPr>
        <p:spPr>
          <a:xfrm>
            <a:off x="6382870" y="4246044"/>
            <a:ext cx="2617695" cy="1200329"/>
          </a:xfrm>
          <a:prstGeom prst="rect">
            <a:avLst/>
          </a:prstGeom>
        </p:spPr>
        <p:txBody>
          <a:bodyPr wrap="square">
            <a:spAutoFit/>
          </a:bodyPr>
          <a:lstStyle/>
          <a:p>
            <a:pPr>
              <a:spcBef>
                <a:spcPts val="0"/>
              </a:spcBef>
            </a:pPr>
            <a:r>
              <a:rPr lang="en-US" sz="2400" b="1" dirty="0">
                <a:solidFill>
                  <a:srgbClr val="0000FF"/>
                </a:solidFill>
                <a:hlinkClick r:id="rId4"/>
              </a:rPr>
              <a:t>Bridge to College Initiative Web Site </a:t>
            </a:r>
            <a:endParaRPr lang="en-US" sz="2400" b="1" dirty="0">
              <a:solidFill>
                <a:srgbClr val="0000FF"/>
              </a:solidFill>
            </a:endParaRPr>
          </a:p>
        </p:txBody>
      </p:sp>
    </p:spTree>
    <p:extLst>
      <p:ext uri="{BB962C8B-B14F-4D97-AF65-F5344CB8AC3E}">
        <p14:creationId xmlns:p14="http://schemas.microsoft.com/office/powerpoint/2010/main" val="172311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924"/>
            <a:ext cx="7543800" cy="890585"/>
          </a:xfrm>
        </p:spPr>
        <p:txBody>
          <a:bodyPr/>
          <a:lstStyle/>
          <a:p>
            <a:r>
              <a:rPr lang="en-US" dirty="0" smtClean="0">
                <a:solidFill>
                  <a:schemeClr val="bg1"/>
                </a:solidFill>
              </a:rPr>
              <a:t>For More Information</a:t>
            </a:r>
            <a:endParaRPr lang="en-US" dirty="0">
              <a:solidFill>
                <a:schemeClr val="bg1"/>
              </a:solidFill>
            </a:endParaRPr>
          </a:p>
        </p:txBody>
      </p:sp>
      <p:sp>
        <p:nvSpPr>
          <p:cNvPr id="8" name="TextBox 7"/>
          <p:cNvSpPr txBox="1"/>
          <p:nvPr/>
        </p:nvSpPr>
        <p:spPr>
          <a:xfrm>
            <a:off x="1" y="1923441"/>
            <a:ext cx="9144000" cy="3046988"/>
          </a:xfrm>
          <a:prstGeom prst="rect">
            <a:avLst/>
          </a:prstGeom>
          <a:solidFill>
            <a:schemeClr val="tx2"/>
          </a:solidFill>
        </p:spPr>
        <p:txBody>
          <a:bodyPr wrap="square" rtlCol="0">
            <a:spAutoFit/>
          </a:bodyPr>
          <a:lstStyle/>
          <a:p>
            <a:r>
              <a:rPr lang="en-US" sz="3200" dirty="0" smtClean="0">
                <a:solidFill>
                  <a:schemeClr val="bg1"/>
                </a:solidFill>
              </a:rPr>
              <a:t>For specific recommended changes to the existing placement agreement, see</a:t>
            </a:r>
          </a:p>
          <a:p>
            <a:endParaRPr lang="en-US" sz="3200" dirty="0">
              <a:solidFill>
                <a:schemeClr val="bg1"/>
              </a:solidFill>
            </a:endParaRPr>
          </a:p>
          <a:p>
            <a:r>
              <a:rPr lang="en-US" sz="3200" dirty="0">
                <a:solidFill>
                  <a:schemeClr val="bg1"/>
                </a:solidFill>
                <a:hlinkClick r:id="rId3"/>
              </a:rPr>
              <a:t>https://</a:t>
            </a:r>
            <a:r>
              <a:rPr lang="en-US" sz="3200" dirty="0" smtClean="0">
                <a:solidFill>
                  <a:schemeClr val="bg1"/>
                </a:solidFill>
                <a:hlinkClick r:id="rId3"/>
              </a:rPr>
              <a:t>drive.google.com/open?id=1noQ30Umg1V41ZjisDz5VX7uw-YIhyyTS</a:t>
            </a:r>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324200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12"/>
            <a:ext cx="9038492" cy="721569"/>
          </a:xfrm>
        </p:spPr>
        <p:txBody>
          <a:bodyPr>
            <a:normAutofit/>
          </a:bodyPr>
          <a:lstStyle/>
          <a:p>
            <a:r>
              <a:rPr lang="en-US" sz="3600" dirty="0" smtClean="0">
                <a:solidFill>
                  <a:schemeClr val="bg1"/>
                </a:solidFill>
              </a:rPr>
              <a:t>Why Develop this Policy Agreement?</a:t>
            </a:r>
            <a:endParaRPr lang="en-US" sz="3600" dirty="0">
              <a:solidFill>
                <a:schemeClr val="bg1"/>
              </a:solidFill>
            </a:endParaRPr>
          </a:p>
        </p:txBody>
      </p:sp>
      <p:sp>
        <p:nvSpPr>
          <p:cNvPr id="3" name="Content Placeholder 2"/>
          <p:cNvSpPr>
            <a:spLocks noGrp="1"/>
          </p:cNvSpPr>
          <p:nvPr>
            <p:ph idx="1"/>
          </p:nvPr>
        </p:nvSpPr>
        <p:spPr>
          <a:xfrm>
            <a:off x="176397" y="1104744"/>
            <a:ext cx="8672181" cy="5069661"/>
          </a:xfrm>
        </p:spPr>
        <p:txBody>
          <a:bodyPr>
            <a:noAutofit/>
          </a:bodyPr>
          <a:lstStyle/>
          <a:p>
            <a:pPr>
              <a:spcBef>
                <a:spcPts val="0"/>
              </a:spcBef>
              <a:buFont typeface="Wingdings" charset="2"/>
              <a:buChar char="Ø"/>
            </a:pPr>
            <a:r>
              <a:rPr lang="en-US" dirty="0" smtClean="0"/>
              <a:t>Dissatisfaction with existing placement tools and ongoing move toward “multiple measures”</a:t>
            </a:r>
          </a:p>
          <a:p>
            <a:pPr>
              <a:spcBef>
                <a:spcPts val="0"/>
              </a:spcBef>
              <a:buFont typeface="Wingdings" charset="2"/>
              <a:buChar char="Ø"/>
            </a:pPr>
            <a:endParaRPr lang="en-US" dirty="0"/>
          </a:p>
          <a:p>
            <a:pPr>
              <a:spcBef>
                <a:spcPts val="0"/>
              </a:spcBef>
              <a:buFont typeface="Wingdings" charset="2"/>
              <a:buChar char="Ø"/>
            </a:pPr>
            <a:r>
              <a:rPr lang="en-US" dirty="0" smtClean="0"/>
              <a:t>Quality of Common Core standards and Smarter Balanced assessments</a:t>
            </a:r>
          </a:p>
          <a:p>
            <a:pPr marL="0" indent="0">
              <a:spcBef>
                <a:spcPts val="0"/>
              </a:spcBef>
              <a:buNone/>
            </a:pPr>
            <a:r>
              <a:rPr lang="en-US" dirty="0" smtClean="0"/>
              <a:t> </a:t>
            </a:r>
          </a:p>
          <a:p>
            <a:pPr>
              <a:spcBef>
                <a:spcPts val="0"/>
              </a:spcBef>
              <a:buFont typeface="Wingdings" charset="2"/>
              <a:buChar char="Ø"/>
            </a:pPr>
            <a:r>
              <a:rPr lang="en-US" dirty="0"/>
              <a:t>C</a:t>
            </a:r>
            <a:r>
              <a:rPr lang="en-US" dirty="0" smtClean="0"/>
              <a:t>ollaboration with K-12 partners to address college readiness and improve </a:t>
            </a:r>
            <a:r>
              <a:rPr lang="en-US" dirty="0"/>
              <a:t>curricular </a:t>
            </a:r>
            <a:r>
              <a:rPr lang="en-US" dirty="0" smtClean="0"/>
              <a:t>alignment</a:t>
            </a:r>
            <a:endParaRPr lang="en-US" dirty="0"/>
          </a:p>
        </p:txBody>
      </p:sp>
    </p:spTree>
    <p:extLst>
      <p:ext uri="{BB962C8B-B14F-4D97-AF65-F5344CB8AC3E}">
        <p14:creationId xmlns:p14="http://schemas.microsoft.com/office/powerpoint/2010/main" val="94805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680" y="944880"/>
            <a:ext cx="9037320" cy="4974147"/>
          </a:xfrm>
        </p:spPr>
        <p:txBody>
          <a:bodyPr/>
          <a:lstStyle/>
          <a:p>
            <a:pPr lvl="0">
              <a:buFont typeface="Wingdings" panose="05000000000000000000" pitchFamily="2" charset="2"/>
              <a:buChar char="Ø"/>
            </a:pPr>
            <a:r>
              <a:rPr lang="en-US" sz="2800" dirty="0" smtClean="0"/>
              <a:t>Offers Washington </a:t>
            </a:r>
            <a:r>
              <a:rPr lang="en-US" sz="2800" dirty="0"/>
              <a:t>high school students the opportunity to establish their readiness for college-level coursework </a:t>
            </a:r>
            <a:r>
              <a:rPr lang="en-US" sz="2800" dirty="0" smtClean="0"/>
              <a:t>based </a:t>
            </a:r>
            <a:r>
              <a:rPr lang="en-US" sz="2800" dirty="0"/>
              <a:t>on their scores on </a:t>
            </a:r>
            <a:r>
              <a:rPr lang="en-US" sz="2800" dirty="0" smtClean="0"/>
              <a:t>high school </a:t>
            </a:r>
            <a:r>
              <a:rPr lang="en-US" sz="2800" dirty="0"/>
              <a:t>Smarter Balanced </a:t>
            </a:r>
            <a:r>
              <a:rPr lang="en-US" sz="2800" dirty="0" smtClean="0"/>
              <a:t>assessment</a:t>
            </a:r>
          </a:p>
          <a:p>
            <a:pPr lvl="0">
              <a:buFont typeface="Wingdings" panose="05000000000000000000" pitchFamily="2" charset="2"/>
              <a:buChar char="Ø"/>
            </a:pPr>
            <a:endParaRPr lang="en-US" sz="2800" dirty="0"/>
          </a:p>
          <a:p>
            <a:pPr lvl="0">
              <a:buFont typeface="Wingdings" panose="05000000000000000000" pitchFamily="2" charset="2"/>
              <a:buChar char="Ø"/>
            </a:pPr>
            <a:r>
              <a:rPr lang="en-US" sz="2800" dirty="0"/>
              <a:t>R</a:t>
            </a:r>
            <a:r>
              <a:rPr lang="en-US" sz="2800" dirty="0" smtClean="0"/>
              <a:t>epresents </a:t>
            </a:r>
            <a:r>
              <a:rPr lang="en-US" sz="2800" dirty="0"/>
              <a:t>Washington higher education’s commitment to </a:t>
            </a:r>
            <a:r>
              <a:rPr lang="en-US" sz="2800" dirty="0" smtClean="0"/>
              <a:t>improve </a:t>
            </a:r>
            <a:r>
              <a:rPr lang="en-US" sz="2800" dirty="0"/>
              <a:t>student college readiness by </a:t>
            </a:r>
            <a:endParaRPr lang="en-US" sz="2800" dirty="0" smtClean="0"/>
          </a:p>
          <a:p>
            <a:pPr lvl="1"/>
            <a:r>
              <a:rPr lang="en-US" sz="2400" b="1" dirty="0" smtClean="0"/>
              <a:t>providing </a:t>
            </a:r>
            <a:r>
              <a:rPr lang="en-US" sz="2400" b="1" dirty="0"/>
              <a:t>an incentive for achieving the Common Core </a:t>
            </a:r>
            <a:r>
              <a:rPr lang="en-US" sz="2400" b="1" dirty="0" smtClean="0"/>
              <a:t>standards </a:t>
            </a:r>
            <a:endParaRPr lang="en-US" sz="2400" b="1" dirty="0"/>
          </a:p>
          <a:p>
            <a:pPr lvl="1"/>
            <a:r>
              <a:rPr lang="en-US" sz="2400" b="1" dirty="0"/>
              <a:t>creating alternatives for students </a:t>
            </a:r>
            <a:r>
              <a:rPr lang="en-US" sz="2400" b="1" dirty="0" smtClean="0"/>
              <a:t>to </a:t>
            </a:r>
            <a:r>
              <a:rPr lang="en-US" sz="2400" b="1" dirty="0"/>
              <a:t>use their senior year more </a:t>
            </a:r>
            <a:r>
              <a:rPr lang="en-US" sz="2400" b="1" dirty="0" smtClean="0"/>
              <a:t>effectively</a:t>
            </a:r>
            <a:endParaRPr lang="en-US" sz="2400" b="1" dirty="0"/>
          </a:p>
        </p:txBody>
      </p:sp>
      <p:sp>
        <p:nvSpPr>
          <p:cNvPr id="4" name="Text Placeholder 3"/>
          <p:cNvSpPr>
            <a:spLocks noGrp="1"/>
          </p:cNvSpPr>
          <p:nvPr>
            <p:ph type="body" sz="quarter" idx="14"/>
          </p:nvPr>
        </p:nvSpPr>
        <p:spPr>
          <a:xfrm>
            <a:off x="-1" y="121920"/>
            <a:ext cx="8869519" cy="640080"/>
          </a:xfrm>
        </p:spPr>
        <p:txBody>
          <a:bodyPr>
            <a:normAutofit/>
          </a:bodyPr>
          <a:lstStyle/>
          <a:p>
            <a:r>
              <a:rPr lang="en-US" sz="3600" dirty="0" smtClean="0">
                <a:latin typeface="+mj-lt"/>
              </a:rPr>
              <a:t>Key Elements of the Agreement</a:t>
            </a:r>
            <a:endParaRPr lang="en-US" sz="3600" dirty="0">
              <a:latin typeface="+mj-lt"/>
            </a:endParaRPr>
          </a:p>
        </p:txBody>
      </p:sp>
      <p:sp>
        <p:nvSpPr>
          <p:cNvPr id="2" name="TextBox 1"/>
          <p:cNvSpPr txBox="1"/>
          <p:nvPr/>
        </p:nvSpPr>
        <p:spPr>
          <a:xfrm>
            <a:off x="106679" y="5956194"/>
            <a:ext cx="9037321" cy="830997"/>
          </a:xfrm>
          <a:prstGeom prst="rect">
            <a:avLst/>
          </a:prstGeom>
          <a:solidFill>
            <a:schemeClr val="tx2"/>
          </a:solidFill>
        </p:spPr>
        <p:txBody>
          <a:bodyPr wrap="square" rtlCol="0">
            <a:spAutoFit/>
          </a:bodyPr>
          <a:lstStyle/>
          <a:p>
            <a:r>
              <a:rPr lang="en-US" sz="2400" dirty="0">
                <a:solidFill>
                  <a:srgbClr val="FFFFFF"/>
                </a:solidFill>
                <a:latin typeface="Gill Sans"/>
              </a:rPr>
              <a:t>Details at </a:t>
            </a:r>
            <a:r>
              <a:rPr lang="en-US" sz="2400" dirty="0">
                <a:solidFill>
                  <a:srgbClr val="FFFFFF"/>
                </a:solidFill>
                <a:hlinkClick r:id="rId2"/>
              </a:rPr>
              <a:t>https://</a:t>
            </a:r>
            <a:r>
              <a:rPr lang="en-US" sz="2400" dirty="0" smtClean="0">
                <a:solidFill>
                  <a:srgbClr val="FFFFFF"/>
                </a:solidFill>
                <a:hlinkClick r:id="rId2"/>
              </a:rPr>
              <a:t>www.sbctc.edu/about/agency/initiatives-projects/bridge-to-college.aspx</a:t>
            </a:r>
            <a:r>
              <a:rPr lang="en-US" sz="2400" dirty="0" smtClean="0">
                <a:solidFill>
                  <a:srgbClr val="FFFFFF"/>
                </a:solidFill>
              </a:rPr>
              <a:t> </a:t>
            </a:r>
            <a:endParaRPr lang="en-US" sz="2400" dirty="0">
              <a:solidFill>
                <a:srgbClr val="FFFFFF"/>
              </a:solidFill>
              <a:latin typeface="Gill Sans"/>
            </a:endParaRPr>
          </a:p>
        </p:txBody>
      </p:sp>
    </p:spTree>
    <p:extLst>
      <p:ext uri="{BB962C8B-B14F-4D97-AF65-F5344CB8AC3E}">
        <p14:creationId xmlns:p14="http://schemas.microsoft.com/office/powerpoint/2010/main" val="275693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24081" y="934480"/>
          <a:ext cx="8890577" cy="5862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3 5"/>
          <p:cNvSpPr/>
          <p:nvPr/>
        </p:nvSpPr>
        <p:spPr>
          <a:xfrm>
            <a:off x="296537" y="2065020"/>
            <a:ext cx="1676400" cy="1661160"/>
          </a:xfrm>
          <a:prstGeom prst="borderCallout3">
            <a:avLst>
              <a:gd name="adj1" fmla="val 57574"/>
              <a:gd name="adj2" fmla="val -5666"/>
              <a:gd name="adj3" fmla="val 59887"/>
              <a:gd name="adj4" fmla="val -13016"/>
              <a:gd name="adj5" fmla="val 116317"/>
              <a:gd name="adj6" fmla="val -11111"/>
              <a:gd name="adj7" fmla="val 155625"/>
              <a:gd name="adj8" fmla="val 60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a:rPr>
              <a:t>Develop specific proposal for SB use in higher education</a:t>
            </a:r>
            <a:endParaRPr lang="en-US" dirty="0">
              <a:solidFill>
                <a:schemeClr val="tx1"/>
              </a:solidFill>
              <a:latin typeface="Gill Sans"/>
            </a:endParaRPr>
          </a:p>
        </p:txBody>
      </p:sp>
      <p:sp>
        <p:nvSpPr>
          <p:cNvPr id="9" name="Line Callout 3 8"/>
          <p:cNvSpPr/>
          <p:nvPr/>
        </p:nvSpPr>
        <p:spPr>
          <a:xfrm>
            <a:off x="2400300" y="934480"/>
            <a:ext cx="1447800" cy="1288330"/>
          </a:xfrm>
          <a:prstGeom prst="borderCallout3">
            <a:avLst>
              <a:gd name="adj1" fmla="val 24670"/>
              <a:gd name="adj2" fmla="val 4946"/>
              <a:gd name="adj3" fmla="val 46661"/>
              <a:gd name="adj4" fmla="val -40665"/>
              <a:gd name="adj5" fmla="val 145217"/>
              <a:gd name="adj6" fmla="val 28279"/>
              <a:gd name="adj7" fmla="val 202796"/>
              <a:gd name="adj8" fmla="val 125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a:rPr>
              <a:t>Review and endorse proposal</a:t>
            </a:r>
          </a:p>
        </p:txBody>
      </p:sp>
      <p:sp>
        <p:nvSpPr>
          <p:cNvPr id="10" name="Oval 9"/>
          <p:cNvSpPr/>
          <p:nvPr/>
        </p:nvSpPr>
        <p:spPr>
          <a:xfrm>
            <a:off x="5287139" y="2628900"/>
            <a:ext cx="528447" cy="533400"/>
          </a:xfrm>
          <a:prstGeom prst="ellipse">
            <a:avLst/>
          </a:prstGeom>
          <a:gradFill>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Line Callout 3 10"/>
          <p:cNvSpPr/>
          <p:nvPr/>
        </p:nvSpPr>
        <p:spPr>
          <a:xfrm>
            <a:off x="4966747" y="853550"/>
            <a:ext cx="1463898" cy="1243487"/>
          </a:xfrm>
          <a:prstGeom prst="borderCallout3">
            <a:avLst>
              <a:gd name="adj1" fmla="val 55899"/>
              <a:gd name="adj2" fmla="val -3024"/>
              <a:gd name="adj3" fmla="val 59287"/>
              <a:gd name="adj4" fmla="val -43688"/>
              <a:gd name="adj5" fmla="val 122765"/>
              <a:gd name="adj6" fmla="val -36241"/>
              <a:gd name="adj7" fmla="val 153923"/>
              <a:gd name="adj8" fmla="val 15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a:rPr>
              <a:t>Promote agreement statewide</a:t>
            </a:r>
            <a:endParaRPr lang="en-US" dirty="0">
              <a:solidFill>
                <a:schemeClr val="tx1"/>
              </a:solidFill>
              <a:latin typeface="Gill Sans"/>
            </a:endParaRPr>
          </a:p>
        </p:txBody>
      </p:sp>
      <p:sp>
        <p:nvSpPr>
          <p:cNvPr id="12" name="TextBox 11"/>
          <p:cNvSpPr txBox="1"/>
          <p:nvPr/>
        </p:nvSpPr>
        <p:spPr>
          <a:xfrm>
            <a:off x="3237622" y="4613732"/>
            <a:ext cx="2362151" cy="1631216"/>
          </a:xfrm>
          <a:prstGeom prst="rect">
            <a:avLst/>
          </a:prstGeom>
          <a:noFill/>
        </p:spPr>
        <p:txBody>
          <a:bodyPr wrap="square" rtlCol="0">
            <a:spAutoFit/>
          </a:bodyPr>
          <a:lstStyle/>
          <a:p>
            <a:r>
              <a:rPr lang="en-US" sz="2000" b="1" dirty="0" smtClean="0">
                <a:solidFill>
                  <a:srgbClr val="0B3982"/>
                </a:solidFill>
                <a:latin typeface="Gill Sans"/>
              </a:rPr>
              <a:t>System group and institutional review  </a:t>
            </a:r>
            <a:r>
              <a:rPr lang="en-US" sz="2000" b="1" dirty="0">
                <a:solidFill>
                  <a:srgbClr val="0B3982"/>
                </a:solidFill>
                <a:latin typeface="Gill Sans"/>
              </a:rPr>
              <a:t>(Winter </a:t>
            </a:r>
            <a:r>
              <a:rPr lang="en-US" sz="2000" b="1" dirty="0" smtClean="0">
                <a:solidFill>
                  <a:srgbClr val="0B3982"/>
                </a:solidFill>
                <a:latin typeface="Gill Sans"/>
              </a:rPr>
              <a:t>2014</a:t>
            </a:r>
            <a:r>
              <a:rPr lang="en-US" sz="2000" dirty="0" smtClean="0">
                <a:solidFill>
                  <a:srgbClr val="0B3982"/>
                </a:solidFill>
                <a:latin typeface="Gill Sans"/>
              </a:rPr>
              <a:t>--</a:t>
            </a:r>
            <a:r>
              <a:rPr lang="en-US" sz="2000" b="1" dirty="0" smtClean="0">
                <a:solidFill>
                  <a:srgbClr val="0B3982"/>
                </a:solidFill>
                <a:latin typeface="Gill Sans"/>
              </a:rPr>
              <a:t>Spring 2014)</a:t>
            </a:r>
            <a:endParaRPr lang="en-US" sz="2000" b="1" dirty="0">
              <a:solidFill>
                <a:srgbClr val="0B3982"/>
              </a:solidFill>
              <a:latin typeface="Gill Sans"/>
            </a:endParaRPr>
          </a:p>
        </p:txBody>
      </p:sp>
      <p:sp>
        <p:nvSpPr>
          <p:cNvPr id="4" name="Rounded Rectangle 3"/>
          <p:cNvSpPr/>
          <p:nvPr/>
        </p:nvSpPr>
        <p:spPr>
          <a:xfrm>
            <a:off x="4203418" y="3403325"/>
            <a:ext cx="1243155" cy="11053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latin typeface="Gill Sans"/>
              </a:rPr>
              <a:t>BIs </a:t>
            </a:r>
          </a:p>
          <a:p>
            <a:pPr algn="ctr"/>
            <a:r>
              <a:rPr lang="en-US" sz="2000" dirty="0" smtClean="0">
                <a:solidFill>
                  <a:srgbClr val="FFFFFF"/>
                </a:solidFill>
                <a:latin typeface="Gill Sans"/>
              </a:rPr>
              <a:t>Sept. 2014</a:t>
            </a:r>
            <a:endParaRPr lang="en-US" sz="2000" dirty="0">
              <a:solidFill>
                <a:srgbClr val="FFFFFF"/>
              </a:solidFill>
              <a:latin typeface="Gill Sans"/>
            </a:endParaRPr>
          </a:p>
        </p:txBody>
      </p:sp>
      <p:sp>
        <p:nvSpPr>
          <p:cNvPr id="14" name="Title 1"/>
          <p:cNvSpPr>
            <a:spLocks noGrp="1"/>
          </p:cNvSpPr>
          <p:nvPr>
            <p:ph type="title"/>
          </p:nvPr>
        </p:nvSpPr>
        <p:spPr>
          <a:xfrm>
            <a:off x="112291" y="15679"/>
            <a:ext cx="8229600" cy="853161"/>
          </a:xfrm>
        </p:spPr>
        <p:txBody>
          <a:bodyPr>
            <a:normAutofit/>
          </a:bodyPr>
          <a:lstStyle/>
          <a:p>
            <a:pPr algn="l"/>
            <a:r>
              <a:rPr lang="en-US" sz="3600" dirty="0" smtClean="0">
                <a:solidFill>
                  <a:schemeClr val="bg1"/>
                </a:solidFill>
              </a:rPr>
              <a:t>How Did We Get There?</a:t>
            </a:r>
            <a:endParaRPr lang="en-US" sz="3600" dirty="0">
              <a:solidFill>
                <a:schemeClr val="bg1"/>
              </a:solidFill>
            </a:endParaRPr>
          </a:p>
        </p:txBody>
      </p:sp>
      <p:sp>
        <p:nvSpPr>
          <p:cNvPr id="15" name="Rounded Rectangle 14"/>
          <p:cNvSpPr/>
          <p:nvPr/>
        </p:nvSpPr>
        <p:spPr>
          <a:xfrm>
            <a:off x="2865209" y="2440982"/>
            <a:ext cx="1338209" cy="12250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latin typeface="Gill Sans"/>
              </a:rPr>
              <a:t>CTC system May 2014</a:t>
            </a:r>
            <a:endParaRPr lang="en-US" sz="2000" dirty="0">
              <a:solidFill>
                <a:srgbClr val="FFFFFF"/>
              </a:solidFill>
              <a:latin typeface="Gill Sans"/>
            </a:endParaRPr>
          </a:p>
        </p:txBody>
      </p:sp>
    </p:spTree>
    <p:extLst>
      <p:ext uri="{BB962C8B-B14F-4D97-AF65-F5344CB8AC3E}">
        <p14:creationId xmlns:p14="http://schemas.microsoft.com/office/powerpoint/2010/main" val="201345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614" y="235018"/>
            <a:ext cx="8401082" cy="523220"/>
          </a:xfrm>
          <a:prstGeom prst="rect">
            <a:avLst/>
          </a:prstGeom>
          <a:noFill/>
        </p:spPr>
        <p:txBody>
          <a:bodyPr wrap="none" rtlCol="0">
            <a:spAutoFit/>
          </a:bodyPr>
          <a:lstStyle/>
          <a:p>
            <a:r>
              <a:rPr lang="en-US" sz="2800" dirty="0" smtClean="0">
                <a:solidFill>
                  <a:schemeClr val="bg1"/>
                </a:solidFill>
              </a:rPr>
              <a:t>Smarter Balanced High School Achievement Levels</a:t>
            </a:r>
            <a:endParaRPr lang="en-US" sz="2800" dirty="0" smtClean="0">
              <a:solidFill>
                <a:schemeClr val="bg1"/>
              </a:solidFill>
            </a:endParaRPr>
          </a:p>
        </p:txBody>
      </p:sp>
      <p:graphicFrame>
        <p:nvGraphicFramePr>
          <p:cNvPr id="14" name="Chart 13"/>
          <p:cNvGraphicFramePr/>
          <p:nvPr>
            <p:extLst>
              <p:ext uri="{D42A27DB-BD31-4B8C-83A1-F6EECF244321}">
                <p14:modId xmlns:p14="http://schemas.microsoft.com/office/powerpoint/2010/main" val="2894348172"/>
              </p:ext>
            </p:extLst>
          </p:nvPr>
        </p:nvGraphicFramePr>
        <p:xfrm>
          <a:off x="609600" y="1396999"/>
          <a:ext cx="7716982" cy="4795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21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0" y="1"/>
            <a:ext cx="9144000" cy="862794"/>
          </a:xfrm>
        </p:spPr>
        <p:txBody>
          <a:bodyPr>
            <a:noAutofit/>
          </a:bodyPr>
          <a:lstStyle/>
          <a:p>
            <a:r>
              <a:rPr lang="en-US" sz="3200" dirty="0" smtClean="0">
                <a:solidFill>
                  <a:schemeClr val="bg1"/>
                </a:solidFill>
              </a:rPr>
              <a:t>What are the Common Core State Standards?</a:t>
            </a:r>
          </a:p>
        </p:txBody>
      </p:sp>
      <p:sp>
        <p:nvSpPr>
          <p:cNvPr id="3" name="Text Placeholder 2"/>
          <p:cNvSpPr>
            <a:spLocks noGrp="1"/>
          </p:cNvSpPr>
          <p:nvPr>
            <p:ph type="body" idx="1"/>
          </p:nvPr>
        </p:nvSpPr>
        <p:spPr>
          <a:xfrm>
            <a:off x="457200" y="862794"/>
            <a:ext cx="3703320" cy="736282"/>
          </a:xfrm>
        </p:spPr>
        <p:txBody>
          <a:bodyPr>
            <a:normAutofit/>
          </a:bodyPr>
          <a:lstStyle/>
          <a:p>
            <a:r>
              <a:rPr lang="en-US" sz="2800" dirty="0" smtClean="0"/>
              <a:t>What They Do</a:t>
            </a:r>
            <a:endParaRPr lang="en-US" sz="2800" dirty="0"/>
          </a:p>
        </p:txBody>
      </p:sp>
      <p:sp>
        <p:nvSpPr>
          <p:cNvPr id="11268" name="Content Placeholder 2"/>
          <p:cNvSpPr>
            <a:spLocks noGrp="1"/>
          </p:cNvSpPr>
          <p:nvPr>
            <p:ph sz="half" idx="2"/>
          </p:nvPr>
        </p:nvSpPr>
        <p:spPr>
          <a:xfrm>
            <a:off x="457200" y="1599075"/>
            <a:ext cx="3703320" cy="3446295"/>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en-US" sz="2800" dirty="0" smtClean="0"/>
              <a:t>Define knowledge and skills students should have in the areas of English Language Arts and Mathematics so that they will graduate high school able to </a:t>
            </a:r>
            <a:r>
              <a:rPr lang="en-US" sz="2800" b="1" i="1" dirty="0" smtClean="0"/>
              <a:t>succeed in college and careers.</a:t>
            </a:r>
          </a:p>
          <a:p>
            <a:pPr>
              <a:buFont typeface="Wingdings 3" pitchFamily="18" charset="2"/>
              <a:buNone/>
            </a:pPr>
            <a:endParaRPr lang="en-US" sz="1000" dirty="0" smtClean="0"/>
          </a:p>
          <a:p>
            <a:pPr marL="274638" lvl="1" indent="0">
              <a:buNone/>
            </a:pPr>
            <a:endParaRPr lang="en-US" sz="2000" dirty="0" smtClean="0"/>
          </a:p>
        </p:txBody>
      </p:sp>
      <p:sp>
        <p:nvSpPr>
          <p:cNvPr id="5" name="Text Placeholder 4"/>
          <p:cNvSpPr>
            <a:spLocks noGrp="1"/>
          </p:cNvSpPr>
          <p:nvPr>
            <p:ph type="body" sz="quarter" idx="3"/>
          </p:nvPr>
        </p:nvSpPr>
        <p:spPr>
          <a:xfrm>
            <a:off x="4663439" y="862794"/>
            <a:ext cx="4191709" cy="736282"/>
          </a:xfrm>
        </p:spPr>
        <p:txBody>
          <a:bodyPr>
            <a:noAutofit/>
          </a:bodyPr>
          <a:lstStyle/>
          <a:p>
            <a:r>
              <a:rPr lang="en-US" sz="2800" dirty="0" smtClean="0"/>
              <a:t>What They Don’t Do</a:t>
            </a:r>
            <a:endParaRPr lang="en-US" sz="2800" dirty="0"/>
          </a:p>
        </p:txBody>
      </p:sp>
      <p:sp>
        <p:nvSpPr>
          <p:cNvPr id="6" name="Content Placeholder 5"/>
          <p:cNvSpPr>
            <a:spLocks noGrp="1"/>
          </p:cNvSpPr>
          <p:nvPr>
            <p:ph sz="quarter" idx="4"/>
          </p:nvPr>
        </p:nvSpPr>
        <p:spPr>
          <a:xfrm>
            <a:off x="4790876" y="1599075"/>
            <a:ext cx="3703320" cy="3446295"/>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3200" dirty="0" smtClean="0"/>
              <a:t>Dictate </a:t>
            </a:r>
            <a:r>
              <a:rPr lang="en-US" sz="3200" dirty="0"/>
              <a:t>how teachers teach</a:t>
            </a:r>
          </a:p>
          <a:p>
            <a:r>
              <a:rPr lang="en-US" sz="3200" dirty="0"/>
              <a:t>Dictate what instructional / curricular materials should be used </a:t>
            </a:r>
          </a:p>
        </p:txBody>
      </p:sp>
      <p:sp>
        <p:nvSpPr>
          <p:cNvPr id="8" name="Content Placeholder 6"/>
          <p:cNvSpPr txBox="1">
            <a:spLocks/>
          </p:cNvSpPr>
          <p:nvPr/>
        </p:nvSpPr>
        <p:spPr>
          <a:xfrm>
            <a:off x="367976" y="5054192"/>
            <a:ext cx="8229600" cy="758567"/>
          </a:xfrm>
          <a:prstGeom prst="rect">
            <a:avLst/>
          </a:prstGeom>
          <a:solidFill>
            <a:schemeClr val="accent6">
              <a:lumMod val="75000"/>
            </a:schemeClr>
          </a:solidFill>
        </p:spPr>
        <p:txBody>
          <a:bodyPr vert="horz" lIns="91440" tIns="45720" rIns="91440" bIns="45720" rtlCol="0" anchor="b">
            <a:normAutofit fontScale="77500" lnSpcReduction="2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5400" dirty="0" smtClean="0">
                <a:solidFill>
                  <a:srgbClr val="FFFFFF"/>
                </a:solidFill>
              </a:rPr>
              <a:t>Standards ≠ Standardization!</a:t>
            </a:r>
            <a:endParaRPr lang="en-US" sz="5400" dirty="0">
              <a:solidFill>
                <a:srgbClr val="FFFFFF"/>
              </a:solidFill>
            </a:endParaRPr>
          </a:p>
        </p:txBody>
      </p:sp>
    </p:spTree>
    <p:extLst>
      <p:ext uri="{BB962C8B-B14F-4D97-AF65-F5344CB8AC3E}">
        <p14:creationId xmlns:p14="http://schemas.microsoft.com/office/powerpoint/2010/main" val="332040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6" y="228600"/>
            <a:ext cx="9000234" cy="990600"/>
          </a:xfrm>
        </p:spPr>
        <p:txBody>
          <a:bodyPr/>
          <a:lstStyle/>
          <a:p>
            <a:r>
              <a:rPr lang="en-US" dirty="0" smtClean="0">
                <a:hlinkClick r:id="rId3"/>
              </a:rPr>
              <a:t>Smarter Balanced: Not Just a “Test”</a:t>
            </a:r>
            <a:endParaRPr lang="en-US" dirty="0">
              <a:hlinkClick r:id="rId3"/>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462" r="2769"/>
          <a:stretch/>
        </p:blipFill>
        <p:spPr>
          <a:xfrm>
            <a:off x="143766" y="1416571"/>
            <a:ext cx="8915833" cy="4548127"/>
          </a:xfrm>
          <a:prstGeom prst="rect">
            <a:avLst/>
          </a:prstGeom>
        </p:spPr>
      </p:pic>
    </p:spTree>
    <p:extLst>
      <p:ext uri="{BB962C8B-B14F-4D97-AF65-F5344CB8AC3E}">
        <p14:creationId xmlns:p14="http://schemas.microsoft.com/office/powerpoint/2010/main" val="2464019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12"/>
            <a:ext cx="9038492" cy="721569"/>
          </a:xfrm>
        </p:spPr>
        <p:txBody>
          <a:bodyPr>
            <a:normAutofit/>
          </a:bodyPr>
          <a:lstStyle/>
          <a:p>
            <a:r>
              <a:rPr lang="en-US" sz="3600" dirty="0" smtClean="0">
                <a:solidFill>
                  <a:schemeClr val="bg1"/>
                </a:solidFill>
              </a:rPr>
              <a:t>Advantages of Using Smarter Balanced</a:t>
            </a:r>
            <a:endParaRPr lang="en-US" sz="3600" dirty="0">
              <a:solidFill>
                <a:schemeClr val="bg1"/>
              </a:solidFill>
            </a:endParaRPr>
          </a:p>
        </p:txBody>
      </p:sp>
      <p:sp>
        <p:nvSpPr>
          <p:cNvPr id="3" name="Content Placeholder 2"/>
          <p:cNvSpPr>
            <a:spLocks noGrp="1"/>
          </p:cNvSpPr>
          <p:nvPr>
            <p:ph idx="1"/>
          </p:nvPr>
        </p:nvSpPr>
        <p:spPr>
          <a:xfrm>
            <a:off x="464233" y="1157667"/>
            <a:ext cx="8574259" cy="5095649"/>
          </a:xfrm>
        </p:spPr>
        <p:txBody>
          <a:bodyPr>
            <a:normAutofit/>
          </a:bodyPr>
          <a:lstStyle/>
          <a:p>
            <a:pPr>
              <a:spcBef>
                <a:spcPts val="0"/>
              </a:spcBef>
              <a:buFont typeface="Wingdings" charset="2"/>
              <a:buChar char="Ø"/>
            </a:pPr>
            <a:r>
              <a:rPr lang="en-US" sz="3600" dirty="0" smtClean="0"/>
              <a:t>Content and format</a:t>
            </a:r>
          </a:p>
          <a:p>
            <a:pPr>
              <a:spcBef>
                <a:spcPts val="0"/>
              </a:spcBef>
              <a:buFont typeface="Wingdings" charset="2"/>
              <a:buChar char="Ø"/>
            </a:pPr>
            <a:endParaRPr lang="en-US" sz="3600" dirty="0"/>
          </a:p>
          <a:p>
            <a:pPr>
              <a:spcBef>
                <a:spcPts val="0"/>
              </a:spcBef>
              <a:buFont typeface="Wingdings" charset="2"/>
              <a:buChar char="Ø"/>
            </a:pPr>
            <a:r>
              <a:rPr lang="en-US" sz="3600" dirty="0" smtClean="0"/>
              <a:t>Thoughtful approach to assessment equity issues </a:t>
            </a:r>
            <a:endParaRPr lang="en-US" sz="3600" dirty="0"/>
          </a:p>
          <a:p>
            <a:pPr>
              <a:spcBef>
                <a:spcPts val="0"/>
              </a:spcBef>
              <a:buFont typeface="Wingdings" charset="2"/>
              <a:buChar char="Ø"/>
            </a:pPr>
            <a:endParaRPr lang="en-US" sz="3600" dirty="0" smtClean="0"/>
          </a:p>
          <a:p>
            <a:pPr>
              <a:spcBef>
                <a:spcPts val="0"/>
              </a:spcBef>
              <a:buFont typeface="Wingdings" charset="2"/>
              <a:buChar char="Ø"/>
            </a:pPr>
            <a:r>
              <a:rPr lang="en-US" sz="3600" dirty="0" smtClean="0"/>
              <a:t>State-led membership consortium</a:t>
            </a:r>
          </a:p>
          <a:p>
            <a:pPr>
              <a:spcBef>
                <a:spcPts val="0"/>
              </a:spcBef>
              <a:buFont typeface="Wingdings" charset="2"/>
              <a:buChar char="Ø"/>
            </a:pPr>
            <a:endParaRPr lang="en-US" sz="3600" dirty="0"/>
          </a:p>
          <a:p>
            <a:pPr>
              <a:spcBef>
                <a:spcPts val="0"/>
              </a:spcBef>
              <a:buFont typeface="Wingdings" charset="2"/>
              <a:buChar char="Ø"/>
            </a:pPr>
            <a:r>
              <a:rPr lang="en-US" sz="3600" dirty="0" smtClean="0"/>
              <a:t>Free (to students or colleges)</a:t>
            </a:r>
            <a:endParaRPr lang="en-US" sz="3600" dirty="0"/>
          </a:p>
        </p:txBody>
      </p:sp>
    </p:spTree>
    <p:extLst>
      <p:ext uri="{BB962C8B-B14F-4D97-AF65-F5344CB8AC3E}">
        <p14:creationId xmlns:p14="http://schemas.microsoft.com/office/powerpoint/2010/main" val="160431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76" y="214723"/>
            <a:ext cx="6738379" cy="1435570"/>
          </a:xfrm>
        </p:spPr>
        <p:txBody>
          <a:bodyPr/>
          <a:lstStyle/>
          <a:p>
            <a:r>
              <a:rPr lang="en-US" dirty="0" smtClean="0">
                <a:hlinkClick r:id="rId3"/>
              </a:rPr>
              <a:t>Recent External Evaluation:</a:t>
            </a:r>
            <a:br>
              <a:rPr lang="en-US" dirty="0" smtClean="0">
                <a:hlinkClick r:id="rId3"/>
              </a:rPr>
            </a:br>
            <a:r>
              <a:rPr lang="en-US" dirty="0" smtClean="0">
                <a:hlinkClick r:id="rId3"/>
              </a:rPr>
              <a:t>Alignment Results Report Card</a:t>
            </a:r>
            <a:endParaRPr lang="en-US" dirty="0">
              <a:hlinkClick r:id="rId3"/>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6" y="1650293"/>
            <a:ext cx="8900999" cy="5001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440" y="43272"/>
            <a:ext cx="1572086" cy="1607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5027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bctc">
  <a:themeElements>
    <a:clrScheme name="">
      <a:dk1>
        <a:srgbClr val="0B3982"/>
      </a:dk1>
      <a:lt1>
        <a:srgbClr val="FFFFFF"/>
      </a:lt1>
      <a:dk2>
        <a:srgbClr val="0B3982"/>
      </a:dk2>
      <a:lt2>
        <a:srgbClr val="808080"/>
      </a:lt2>
      <a:accent1>
        <a:srgbClr val="BBE0E3"/>
      </a:accent1>
      <a:accent2>
        <a:srgbClr val="333399"/>
      </a:accent2>
      <a:accent3>
        <a:srgbClr val="FFFFFF"/>
      </a:accent3>
      <a:accent4>
        <a:srgbClr val="082F6E"/>
      </a:accent4>
      <a:accent5>
        <a:srgbClr val="DAEDEF"/>
      </a:accent5>
      <a:accent6>
        <a:srgbClr val="2D2D8A"/>
      </a:accent6>
      <a:hlink>
        <a:srgbClr val="009999"/>
      </a:hlink>
      <a:folHlink>
        <a:srgbClr val="99CC00"/>
      </a:folHlink>
    </a:clrScheme>
    <a:fontScheme name="Office Them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ill Sans"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ill Sans" pitchFamily="27" charset="0"/>
          </a:defRPr>
        </a:defPPr>
      </a:lstStyle>
    </a:lnDef>
    <a:txDef>
      <a:spPr>
        <a:noFill/>
      </a:spPr>
      <a:bodyPr wrap="square" rtlCol="0">
        <a:spAutoFit/>
      </a:bodyPr>
      <a:lstStyle>
        <a:defPPr>
          <a:defRPr dirty="0" smtClean="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5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 standards-assessments overview.ospi.House Ed.1-20-15.potx [Read-Only]" id="{30D6265B-0EB6-4D46-A141-E5024F859E33}" vid="{F2136589-E30F-4BE6-A9A3-40DF9E1946E6}"/>
    </a:ext>
  </a:extLst>
</a:theme>
</file>

<file path=ppt/theme/theme5.xml><?xml version="1.0" encoding="utf-8"?>
<a:theme xmlns:a="http://schemas.openxmlformats.org/drawingml/2006/main" name="1_sbctc">
  <a:themeElements>
    <a:clrScheme name="">
      <a:dk1>
        <a:srgbClr val="0B3982"/>
      </a:dk1>
      <a:lt1>
        <a:srgbClr val="FFFFFF"/>
      </a:lt1>
      <a:dk2>
        <a:srgbClr val="0B3982"/>
      </a:dk2>
      <a:lt2>
        <a:srgbClr val="808080"/>
      </a:lt2>
      <a:accent1>
        <a:srgbClr val="BBE0E3"/>
      </a:accent1>
      <a:accent2>
        <a:srgbClr val="333399"/>
      </a:accent2>
      <a:accent3>
        <a:srgbClr val="FFFFFF"/>
      </a:accent3>
      <a:accent4>
        <a:srgbClr val="082F6E"/>
      </a:accent4>
      <a:accent5>
        <a:srgbClr val="DAEDEF"/>
      </a:accent5>
      <a:accent6>
        <a:srgbClr val="2D2D8A"/>
      </a:accent6>
      <a:hlink>
        <a:srgbClr val="009999"/>
      </a:hlink>
      <a:folHlink>
        <a:srgbClr val="99CC00"/>
      </a:folHlink>
    </a:clrScheme>
    <a:fontScheme name="Office Them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ill Sans"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ill Sans" pitchFamily="27" charset="0"/>
          </a:defRPr>
        </a:defPPr>
      </a:lstStyle>
    </a:lnDef>
    <a:txDef>
      <a:spPr>
        <a:noFill/>
      </a:spPr>
      <a:bodyPr wrap="square" rtlCol="0">
        <a:spAutoFit/>
      </a:bodyPr>
      <a:lstStyle>
        <a:defPPr>
          <a:defRPr dirty="0" smtClean="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Default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Menu_x0020_Group xmlns="686bc730-dfb5-4557-ac43-64e2aeb71117">Publications &amp; Printing</Menu_x0020_Group>
    <Category xmlns="686bc730-dfb5-4557-ac43-64e2aeb71117">SBCTC Templates</Category>
    <Content_x0020_Owner xmlns="686bc730-dfb5-4557-ac43-64e2aeb71117">
      <UserInfo>
        <DisplayName>Sherry Nelson</DisplayName>
        <AccountId>40</AccountId>
        <AccountType/>
      </UserInfo>
    </Content_x0020_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8C85DF201F3440983A4D20893D1F18" ma:contentTypeVersion="7" ma:contentTypeDescription="Create a new document." ma:contentTypeScope="" ma:versionID="3120e1468ba241be82a9b49d9d617204">
  <xsd:schema xmlns:xsd="http://www.w3.org/2001/XMLSchema" xmlns:p="http://schemas.microsoft.com/office/2006/metadata/properties" xmlns:ns2="686bc730-dfb5-4557-ac43-64e2aeb71117" targetNamespace="http://schemas.microsoft.com/office/2006/metadata/properties" ma:root="true" ma:fieldsID="84243955640b8df314a2bbca307abb85" ns2:_="">
    <xsd:import namespace="686bc730-dfb5-4557-ac43-64e2aeb71117"/>
    <xsd:element name="properties">
      <xsd:complexType>
        <xsd:sequence>
          <xsd:element name="documentManagement">
            <xsd:complexType>
              <xsd:all>
                <xsd:element ref="ns2:Menu_x0020_Group" minOccurs="0"/>
                <xsd:element ref="ns2:Category" minOccurs="0"/>
                <xsd:element ref="ns2:Content_x0020_Owner" minOccurs="0"/>
              </xsd:all>
            </xsd:complexType>
          </xsd:element>
        </xsd:sequence>
      </xsd:complexType>
    </xsd:element>
  </xsd:schema>
  <xsd:schema xmlns:xsd="http://www.w3.org/2001/XMLSchema" xmlns:dms="http://schemas.microsoft.com/office/2006/documentManagement/types" targetNamespace="686bc730-dfb5-4557-ac43-64e2aeb71117" elementFormDefault="qualified">
    <xsd:import namespace="http://schemas.microsoft.com/office/2006/documentManagement/types"/>
    <xsd:element name="Menu_x0020_Group" ma:index="2" nillable="true" ma:displayName="Menu Group" ma:default="Publications &amp; Printing" ma:format="Dropdown" ma:internalName="Menu_x0020_Group">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internalName="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A435631-9E1E-48F4-A007-BF262CEB082E}">
  <ds:schemaRefs>
    <ds:schemaRef ds:uri="http://purl.org/dc/dcmitype/"/>
    <ds:schemaRef ds:uri="http://schemas.openxmlformats.org/package/2006/metadata/core-properties"/>
    <ds:schemaRef ds:uri="686bc730-dfb5-4557-ac43-64e2aeb71117"/>
    <ds:schemaRef ds:uri="http://purl.org/dc/elements/1.1/"/>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BE62722-C098-4BFE-9959-E074063DCF0C}">
  <ds:schemaRefs>
    <ds:schemaRef ds:uri="http://schemas.microsoft.com/sharepoint/v3/contenttype/forms"/>
  </ds:schemaRefs>
</ds:datastoreItem>
</file>

<file path=customXml/itemProps3.xml><?xml version="1.0" encoding="utf-8"?>
<ds:datastoreItem xmlns:ds="http://schemas.openxmlformats.org/officeDocument/2006/customXml" ds:itemID="{4B61CB49-7B7A-4371-866A-B3A197784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bc730-dfb5-4557-ac43-64e2aeb7111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sbctc.potx</Template>
  <TotalTime>2072</TotalTime>
  <Words>1105</Words>
  <Application>Microsoft Office PowerPoint</Application>
  <PresentationFormat>On-screen Show (4:3)</PresentationFormat>
  <Paragraphs>124</Paragraphs>
  <Slides>12</Slides>
  <Notes>11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12</vt:i4>
      </vt:variant>
    </vt:vector>
  </HeadingPairs>
  <TitlesOfParts>
    <vt:vector size="28" baseType="lpstr">
      <vt:lpstr>MS PGothic</vt:lpstr>
      <vt:lpstr>Arial</vt:lpstr>
      <vt:lpstr>Calibri</vt:lpstr>
      <vt:lpstr>Gill Sans</vt:lpstr>
      <vt:lpstr>Times New Roman</vt:lpstr>
      <vt:lpstr>Wingdings</vt:lpstr>
      <vt:lpstr>Wingdings 3</vt:lpstr>
      <vt:lpstr>sbctc</vt:lpstr>
      <vt:lpstr>12_Office Theme</vt:lpstr>
      <vt:lpstr>Default Theme</vt:lpstr>
      <vt:lpstr>15_Office Theme</vt:lpstr>
      <vt:lpstr>1_sbctc</vt:lpstr>
      <vt:lpstr>1_Default Theme</vt:lpstr>
      <vt:lpstr>11_Office Theme</vt:lpstr>
      <vt:lpstr>13_Office Theme</vt:lpstr>
      <vt:lpstr>2_Default Theme</vt:lpstr>
      <vt:lpstr>Helping High School Students Achieve Higher Learning Standards:  Washington’s Smarter Balanced Placement Policy Agreement &amp; Bridge to College Courses</vt:lpstr>
      <vt:lpstr>Why Develop this Policy Agreement?</vt:lpstr>
      <vt:lpstr>PowerPoint Presentation</vt:lpstr>
      <vt:lpstr>How Did We Get There?</vt:lpstr>
      <vt:lpstr>PowerPoint Presentation</vt:lpstr>
      <vt:lpstr>What are the Common Core State Standards?</vt:lpstr>
      <vt:lpstr>Smarter Balanced: Not Just a “Test”</vt:lpstr>
      <vt:lpstr>Advantages of Using Smarter Balanced</vt:lpstr>
      <vt:lpstr>Recent External Evaluation: Alignment Results Report Card</vt:lpstr>
      <vt:lpstr>What Does the Placement Agreement Do?</vt:lpstr>
      <vt:lpstr>Washington Bridge to College Courses</vt:lpstr>
      <vt:lpstr>For More Information</vt:lpstr>
    </vt:vector>
  </TitlesOfParts>
  <Company>Muller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SBCTC</dc:title>
  <dc:creator>Rachael Jesser</dc:creator>
  <cp:lastModifiedBy>Bill Moore</cp:lastModifiedBy>
  <cp:revision>97</cp:revision>
  <dcterms:created xsi:type="dcterms:W3CDTF">2010-07-07T14:58:39Z</dcterms:created>
  <dcterms:modified xsi:type="dcterms:W3CDTF">2018-01-09T20:51:25Z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0x010100A08C85DF201F3440983A4D20893D1F18</vt:lpwstr>
  </property>
  <property fmtid="{D5CDD505-2E9C-101B-9397-08002B2CF9AE}" pid="3" name="Order">
    <vt:r8>700</vt:r8>
  </property>
</Properties>
</file>