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256" r:id="rId3"/>
    <p:sldId id="259" r:id="rId4"/>
    <p:sldId id="261" r:id="rId5"/>
    <p:sldId id="263" r:id="rId6"/>
    <p:sldId id="262" r:id="rId7"/>
    <p:sldId id="264" r:id="rId8"/>
    <p:sldId id="265" r:id="rId9"/>
    <p:sldId id="274" r:id="rId10"/>
    <p:sldId id="267" r:id="rId11"/>
    <p:sldId id="270" r:id="rId12"/>
    <p:sldId id="269" r:id="rId13"/>
    <p:sldId id="276" r:id="rId14"/>
    <p:sldId id="258" r:id="rId15"/>
    <p:sldId id="260" r:id="rId16"/>
    <p:sldId id="257" r:id="rId17"/>
    <p:sldId id="271" r:id="rId18"/>
    <p:sldId id="272" r:id="rId19"/>
    <p:sldId id="273" r:id="rId20"/>
    <p:sldId id="27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2934" autoAdjust="0"/>
  </p:normalViewPr>
  <p:slideViewPr>
    <p:cSldViewPr>
      <p:cViewPr>
        <p:scale>
          <a:sx n="70" d="100"/>
          <a:sy n="70" d="100"/>
        </p:scale>
        <p:origin x="-8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p:cViewPr varScale="1">
        <p:scale>
          <a:sx n="64" d="100"/>
          <a:sy n="64" d="100"/>
        </p:scale>
        <p:origin x="-2418" y="1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E3AE30-7615-4849-AFF2-87065812B838}" type="datetimeFigureOut">
              <a:rPr lang="en-US" smtClean="0"/>
              <a:t>2/10/2017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FCB60B-7C17-4032-B7BE-54C95EB9D3ED}" type="slidenum">
              <a:rPr lang="en-US" smtClean="0"/>
              <a:t>‹#›</a:t>
            </a:fld>
            <a:endParaRPr lang="en-US"/>
          </a:p>
        </p:txBody>
      </p:sp>
    </p:spTree>
    <p:extLst>
      <p:ext uri="{BB962C8B-B14F-4D97-AF65-F5344CB8AC3E}">
        <p14:creationId xmlns:p14="http://schemas.microsoft.com/office/powerpoint/2010/main" val="81691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ordstream.com/blog/ws/2014/05/20/google-adwords-search-versus-displa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Introduce selves</a:t>
            </a:r>
          </a:p>
          <a:p>
            <a:endParaRPr lang="en-US" sz="1600" dirty="0"/>
          </a:p>
          <a:p>
            <a:r>
              <a:rPr lang="en-US" sz="1600" dirty="0"/>
              <a:t>We’re going to:</a:t>
            </a:r>
          </a:p>
          <a:p>
            <a:endParaRPr lang="en-US" sz="1600" dirty="0"/>
          </a:p>
          <a:p>
            <a:pPr marL="291179" indent="-291179">
              <a:buFont typeface="Arial" panose="020B0604020202020204" pitchFamily="34" charset="0"/>
              <a:buChar char="•"/>
            </a:pPr>
            <a:r>
              <a:rPr lang="en-US" sz="1600" dirty="0"/>
              <a:t>Give an overview of our social media/search engine campaign</a:t>
            </a:r>
          </a:p>
          <a:p>
            <a:pPr marL="291179" indent="-291179">
              <a:buFont typeface="Arial" panose="020B0604020202020204" pitchFamily="34" charset="0"/>
              <a:buChar char="•"/>
            </a:pPr>
            <a:r>
              <a:rPr lang="en-US" sz="1600" dirty="0"/>
              <a:t>Give you some ideas for supporting enrollment</a:t>
            </a:r>
          </a:p>
          <a:p>
            <a:pPr marL="291179" indent="-291179">
              <a:buFont typeface="Arial" panose="020B0604020202020204" pitchFamily="34" charset="0"/>
              <a:buChar char="•"/>
            </a:pPr>
            <a:r>
              <a:rPr lang="en-US" sz="1600" dirty="0"/>
              <a:t>Take some questions and answers</a:t>
            </a:r>
          </a:p>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1</a:t>
            </a:fld>
            <a:endParaRPr lang="en-US"/>
          </a:p>
        </p:txBody>
      </p:sp>
    </p:spTree>
    <p:extLst>
      <p:ext uri="{BB962C8B-B14F-4D97-AF65-F5344CB8AC3E}">
        <p14:creationId xmlns:p14="http://schemas.microsoft.com/office/powerpoint/2010/main" val="287024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CB60B-7C17-4032-B7BE-54C95EB9D3ED}" type="slidenum">
              <a:rPr lang="en-US" smtClean="0"/>
              <a:t>10</a:t>
            </a:fld>
            <a:endParaRPr lang="en-US"/>
          </a:p>
        </p:txBody>
      </p:sp>
    </p:spTree>
    <p:extLst>
      <p:ext uri="{BB962C8B-B14F-4D97-AF65-F5344CB8AC3E}">
        <p14:creationId xmlns:p14="http://schemas.microsoft.com/office/powerpoint/2010/main" val="186117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sz="1400" b="1" dirty="0"/>
              <a:t>What we learned</a:t>
            </a:r>
          </a:p>
          <a:p>
            <a:endParaRPr lang="en-US" sz="1400" dirty="0"/>
          </a:p>
          <a:p>
            <a:r>
              <a:rPr lang="en-US" sz="1400" dirty="0"/>
              <a:t>The paid Facebook newsfeed cost, ability to target and performance have proven itself as a very good tool for you. The other thing was pretty clear was how immediate was the response for GED. </a:t>
            </a:r>
          </a:p>
          <a:p>
            <a:endParaRPr lang="en-US" sz="1400" dirty="0"/>
          </a:p>
          <a:p>
            <a:r>
              <a:rPr lang="en-US" sz="1400" dirty="0"/>
              <a:t>The ITT situation certainly helped our numbers.</a:t>
            </a:r>
          </a:p>
          <a:p>
            <a:endParaRPr lang="en-US" sz="1400" dirty="0"/>
          </a:p>
          <a:p>
            <a:r>
              <a:rPr lang="en-US" sz="1400" dirty="0"/>
              <a:t>For </a:t>
            </a:r>
            <a:r>
              <a:rPr lang="en-US" sz="1400" dirty="0" err="1"/>
              <a:t>BEdA</a:t>
            </a:r>
            <a:r>
              <a:rPr lang="en-US" sz="1400" dirty="0"/>
              <a:t>, Turtledove advised us to not target any specific sub-geography in the State as they thought it would not be right for us to pre-determine which geographies to target.</a:t>
            </a:r>
          </a:p>
          <a:p>
            <a:endParaRPr lang="en-US" sz="1400" dirty="0"/>
          </a:p>
          <a:p>
            <a:r>
              <a:rPr lang="en-US" sz="1400" dirty="0"/>
              <a:t>Instead, the better strategy was to put the same message “Not Too Late to Graduate" out to all geographical areas and give everyone the same opportunity to respond. </a:t>
            </a:r>
          </a:p>
          <a:p>
            <a:endParaRPr lang="en-US" sz="1400" dirty="0"/>
          </a:p>
          <a:p>
            <a:r>
              <a:rPr lang="en-US" sz="1400" dirty="0"/>
              <a:t>And in fact, the response was pretty close to statewide population densities. We did, however age-target to 17-35 </a:t>
            </a:r>
            <a:r>
              <a:rPr lang="en-US" sz="1400" dirty="0" err="1"/>
              <a:t>yr</a:t>
            </a:r>
            <a:r>
              <a:rPr lang="en-US" sz="1400" dirty="0"/>
              <a:t> olds, equal gender.</a:t>
            </a:r>
          </a:p>
        </p:txBody>
      </p:sp>
      <p:sp>
        <p:nvSpPr>
          <p:cNvPr id="4" name="Slide Number Placeholder 3"/>
          <p:cNvSpPr>
            <a:spLocks noGrp="1"/>
          </p:cNvSpPr>
          <p:nvPr>
            <p:ph type="sldNum" sz="quarter" idx="10"/>
          </p:nvPr>
        </p:nvSpPr>
        <p:spPr/>
        <p:txBody>
          <a:bodyPr/>
          <a:lstStyle/>
          <a:p>
            <a:fld id="{55FCB60B-7C17-4032-B7BE-54C95EB9D3ED}" type="slidenum">
              <a:rPr lang="en-US" smtClean="0"/>
              <a:t>11</a:t>
            </a:fld>
            <a:endParaRPr lang="en-US"/>
          </a:p>
        </p:txBody>
      </p:sp>
    </p:spTree>
    <p:extLst>
      <p:ext uri="{BB962C8B-B14F-4D97-AF65-F5344CB8AC3E}">
        <p14:creationId xmlns:p14="http://schemas.microsoft.com/office/powerpoint/2010/main" val="307022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CB60B-7C17-4032-B7BE-54C95EB9D3ED}" type="slidenum">
              <a:rPr lang="en-US" smtClean="0"/>
              <a:t>12</a:t>
            </a:fld>
            <a:endParaRPr lang="en-US"/>
          </a:p>
        </p:txBody>
      </p:sp>
    </p:spTree>
    <p:extLst>
      <p:ext uri="{BB962C8B-B14F-4D97-AF65-F5344CB8AC3E}">
        <p14:creationId xmlns:p14="http://schemas.microsoft.com/office/powerpoint/2010/main" val="409297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http://www.qsdigitalsolutions.com/blog/what-is-the-role-of-social-media-in-student-recruitment/</a:t>
            </a:r>
          </a:p>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13</a:t>
            </a:fld>
            <a:endParaRPr lang="en-US"/>
          </a:p>
        </p:txBody>
      </p:sp>
    </p:spTree>
    <p:extLst>
      <p:ext uri="{BB962C8B-B14F-4D97-AF65-F5344CB8AC3E}">
        <p14:creationId xmlns:p14="http://schemas.microsoft.com/office/powerpoint/2010/main" val="2692101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http://www.qsdigitalsolutions.com/blog/what-is-the-role-of-social-media-in-student-recruitment/</a:t>
            </a:r>
          </a:p>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14</a:t>
            </a:fld>
            <a:endParaRPr lang="en-US"/>
          </a:p>
        </p:txBody>
      </p:sp>
    </p:spTree>
    <p:extLst>
      <p:ext uri="{BB962C8B-B14F-4D97-AF65-F5344CB8AC3E}">
        <p14:creationId xmlns:p14="http://schemas.microsoft.com/office/powerpoint/2010/main" val="3383169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38320"/>
            <a:ext cx="5608320" cy="4260850"/>
          </a:xfrm>
        </p:spPr>
        <p:txBody>
          <a:bodyPr/>
          <a:lstStyle/>
          <a:p>
            <a:r>
              <a:rPr lang="en-US" b="1" dirty="0" smtClean="0"/>
              <a:t>SLIDE 15</a:t>
            </a:r>
          </a:p>
          <a:p>
            <a:endParaRPr lang="en-US" b="1" dirty="0"/>
          </a:p>
          <a:p>
            <a:r>
              <a:rPr lang="en-US" b="1" dirty="0" smtClean="0"/>
              <a:t>Costs</a:t>
            </a:r>
          </a:p>
          <a:p>
            <a:pPr lvl="1"/>
            <a:r>
              <a:rPr lang="en-US" dirty="0" smtClean="0"/>
              <a:t>Students</a:t>
            </a:r>
            <a:r>
              <a:rPr lang="en-US" baseline="0" dirty="0" smtClean="0"/>
              <a:t> - </a:t>
            </a:r>
            <a:r>
              <a:rPr lang="en-US" dirty="0" smtClean="0"/>
              <a:t>Financial aid funds are stretched</a:t>
            </a:r>
          </a:p>
          <a:p>
            <a:pPr marL="465887" lvl="1" defTabSz="931774">
              <a:defRPr/>
            </a:pPr>
            <a:r>
              <a:rPr lang="en-US" dirty="0" smtClean="0"/>
              <a:t>Students</a:t>
            </a:r>
            <a:r>
              <a:rPr lang="en-US" baseline="0" dirty="0" smtClean="0"/>
              <a:t> - </a:t>
            </a:r>
            <a:r>
              <a:rPr lang="en-US" dirty="0" smtClean="0"/>
              <a:t>Tuition costs are too high for middle</a:t>
            </a:r>
            <a:r>
              <a:rPr lang="en-US" baseline="0" dirty="0" smtClean="0"/>
              <a:t> class students not eligible for aid</a:t>
            </a:r>
            <a:r>
              <a:rPr lang="en-US" dirty="0" smtClean="0"/>
              <a:t> </a:t>
            </a:r>
          </a:p>
          <a:p>
            <a:pPr marL="465887" lvl="1" defTabSz="931774">
              <a:defRPr/>
            </a:pPr>
            <a:r>
              <a:rPr lang="en-US" dirty="0" smtClean="0"/>
              <a:t>Colleges – budget</a:t>
            </a:r>
            <a:r>
              <a:rPr lang="en-US" baseline="0" dirty="0" smtClean="0"/>
              <a:t> cuts over the years, no class schedule mailing</a:t>
            </a:r>
            <a:endParaRPr lang="en-US" dirty="0" smtClean="0"/>
          </a:p>
          <a:p>
            <a:pPr lvl="1"/>
            <a:endParaRPr lang="en-US" dirty="0" smtClean="0"/>
          </a:p>
          <a:p>
            <a:r>
              <a:rPr lang="en-US" b="1" dirty="0" smtClean="0"/>
              <a:t>The economy</a:t>
            </a:r>
          </a:p>
          <a:p>
            <a:r>
              <a:rPr lang="en-US" dirty="0" smtClean="0"/>
              <a:t>Employment rate goes up, enrollment goes down</a:t>
            </a:r>
          </a:p>
          <a:p>
            <a:endParaRPr lang="en-US" dirty="0" smtClean="0"/>
          </a:p>
          <a:p>
            <a:pPr defTabSz="931774">
              <a:defRPr/>
            </a:pPr>
            <a:r>
              <a:rPr lang="en-US" dirty="0"/>
              <a:t>Conditions and student populations vary widely across the state.</a:t>
            </a:r>
          </a:p>
          <a:p>
            <a:pPr defTabSz="931774">
              <a:defRPr/>
            </a:pPr>
            <a:endParaRPr lang="en-US" dirty="0"/>
          </a:p>
          <a:p>
            <a:pPr defTabSz="931774">
              <a:defRPr/>
            </a:pPr>
            <a:r>
              <a:rPr lang="en-US" dirty="0"/>
              <a:t>Less than four percent unemployment in the greater Seattle area, coupled with challenging traffic congestion that affected prospective students’ choices to attend college.</a:t>
            </a:r>
          </a:p>
          <a:p>
            <a:r>
              <a:rPr lang="en-US" dirty="0" smtClean="0"/>
              <a:t>This is less true</a:t>
            </a:r>
            <a:r>
              <a:rPr lang="en-US" baseline="0" dirty="0" smtClean="0"/>
              <a:t> in the rural areas that still might face </a:t>
            </a:r>
            <a:endParaRPr lang="en-US" dirty="0" smtClean="0"/>
          </a:p>
          <a:p>
            <a:endParaRPr lang="en-US" dirty="0" smtClean="0"/>
          </a:p>
          <a:p>
            <a:r>
              <a:rPr lang="en-US" b="1" dirty="0" smtClean="0"/>
              <a:t>Demographics</a:t>
            </a:r>
          </a:p>
          <a:p>
            <a:pPr defTabSz="931774">
              <a:defRPr/>
            </a:pPr>
            <a:r>
              <a:rPr lang="en-US" dirty="0" smtClean="0"/>
              <a:t>Depending on your community,</a:t>
            </a:r>
            <a:r>
              <a:rPr lang="en-US" baseline="0" dirty="0" smtClean="0"/>
              <a:t> </a:t>
            </a:r>
            <a:r>
              <a:rPr lang="en-US" dirty="0"/>
              <a:t> declining number of high school graduates in most service areas.</a:t>
            </a:r>
          </a:p>
          <a:p>
            <a:endParaRPr lang="en-US" dirty="0" smtClean="0"/>
          </a:p>
          <a:p>
            <a:r>
              <a:rPr lang="en-US" b="1" dirty="0" smtClean="0"/>
              <a:t>Competition</a:t>
            </a:r>
          </a:p>
          <a:p>
            <a:endParaRPr lang="en-US" b="1" dirty="0" smtClean="0"/>
          </a:p>
          <a:p>
            <a:pPr defTabSz="931774">
              <a:defRPr/>
            </a:pPr>
            <a:r>
              <a:rPr lang="en-US" b="0" dirty="0" smtClean="0"/>
              <a:t>The competition is NOT other</a:t>
            </a:r>
            <a:r>
              <a:rPr lang="en-US" b="0" baseline="0" dirty="0" smtClean="0"/>
              <a:t> community or technical colleges. Any student any CTC gets is a win.</a:t>
            </a:r>
          </a:p>
          <a:p>
            <a:pPr defTabSz="931774">
              <a:defRPr/>
            </a:pPr>
            <a:endParaRPr lang="en-US" b="0" baseline="0" dirty="0" smtClean="0"/>
          </a:p>
          <a:p>
            <a:r>
              <a:rPr lang="en-US" b="0" dirty="0" smtClean="0"/>
              <a:t>Four-year</a:t>
            </a:r>
            <a:r>
              <a:rPr lang="en-US" b="0" baseline="0" dirty="0" smtClean="0"/>
              <a:t> state colleges and universities are competing for the same graduating high school class and making efforts to accept more students. They can lower and raise the bar to admissions, siphoning off college-ready students.</a:t>
            </a:r>
          </a:p>
          <a:p>
            <a:endParaRPr lang="en-US" b="0" baseline="0" dirty="0" smtClean="0"/>
          </a:p>
          <a:p>
            <a:pPr defTabSz="931774">
              <a:defRPr/>
            </a:pPr>
            <a:r>
              <a:rPr lang="en-US" b="0" baseline="0" dirty="0" smtClean="0"/>
              <a:t>Proprietary schools are getting hit hard with bad publicity.</a:t>
            </a:r>
          </a:p>
          <a:p>
            <a:pPr defTabSz="931774">
              <a:defRPr/>
            </a:pPr>
            <a:endParaRPr lang="en-US" b="0" baseline="0" dirty="0" smtClean="0"/>
          </a:p>
          <a:p>
            <a:pPr defTabSz="931774">
              <a:defRPr/>
            </a:pPr>
            <a:endParaRPr lang="en-US" b="0" dirty="0" smtClean="0"/>
          </a:p>
          <a:p>
            <a:r>
              <a:rPr lang="en-US" dirty="0"/>
              <a:t>--------------------------</a:t>
            </a:r>
          </a:p>
          <a:p>
            <a:endParaRPr lang="en-US" dirty="0"/>
          </a:p>
          <a:p>
            <a:r>
              <a:rPr lang="en-US" dirty="0"/>
              <a:t>Annual system level enrollment summary for 2015-16. It includes the following highlights:</a:t>
            </a:r>
          </a:p>
          <a:p>
            <a:r>
              <a:rPr lang="en-US" dirty="0"/>
              <a:t> * Total enrollments for the system from all fund sources declined 1% from 2014-15, primarily due to a 2% decline in state funded FTES. </a:t>
            </a:r>
          </a:p>
          <a:p>
            <a:r>
              <a:rPr lang="en-US" dirty="0"/>
              <a:t>* Changes varied by mission area with precollege courses showing the largest decline (-7%), fewer workforce enrollments (-3%) and more basic skills enrollments (+3%). </a:t>
            </a:r>
          </a:p>
          <a:p>
            <a:r>
              <a:rPr lang="en-US" dirty="0"/>
              <a:t>Academic enrollments remained flat with declines in state supported academic FTES offset by increases in contract funded academic FTES due to growth in Running Start. </a:t>
            </a:r>
          </a:p>
          <a:p>
            <a:r>
              <a:rPr lang="en-US" dirty="0"/>
              <a:t>* Enrollments in certain programs continued to grow: </a:t>
            </a:r>
          </a:p>
          <a:p>
            <a:r>
              <a:rPr lang="en-US" dirty="0"/>
              <a:t>o applied baccalaureate programs increased 57% to 1,627 FTES </a:t>
            </a:r>
          </a:p>
          <a:p>
            <a:r>
              <a:rPr lang="en-US" dirty="0"/>
              <a:t>o apprenticeships increased 18% to 3,292 FTES</a:t>
            </a:r>
          </a:p>
          <a:p>
            <a:r>
              <a:rPr lang="en-US" dirty="0"/>
              <a:t> o I-BEST grew 14% to 2,493 FTES </a:t>
            </a:r>
          </a:p>
          <a:p>
            <a:r>
              <a:rPr lang="en-US" dirty="0"/>
              <a:t>o eLearning grew 5% to 47,443 FTES </a:t>
            </a:r>
          </a:p>
          <a:p>
            <a:r>
              <a:rPr lang="en-US" dirty="0"/>
              <a:t>o Running Start grew 12% to 18,335 FTES</a:t>
            </a:r>
          </a:p>
          <a:p>
            <a:r>
              <a:rPr lang="en-US" dirty="0"/>
              <a:t> * Worker Retraining grew for the first time since the recession, up 7% to 7,206 FTES. * Enrollments declined for international students, </a:t>
            </a:r>
            <a:r>
              <a:rPr lang="en-US" dirty="0" err="1"/>
              <a:t>WorkFirst</a:t>
            </a:r>
            <a:r>
              <a:rPr lang="en-US" dirty="0"/>
              <a:t> and corrections education.</a:t>
            </a:r>
          </a:p>
        </p:txBody>
      </p:sp>
      <p:sp>
        <p:nvSpPr>
          <p:cNvPr id="4" name="Slide Number Placeholder 3"/>
          <p:cNvSpPr>
            <a:spLocks noGrp="1"/>
          </p:cNvSpPr>
          <p:nvPr>
            <p:ph type="sldNum" sz="quarter" idx="10"/>
          </p:nvPr>
        </p:nvSpPr>
        <p:spPr/>
        <p:txBody>
          <a:bodyPr/>
          <a:lstStyle/>
          <a:p>
            <a:fld id="{55FCB60B-7C17-4032-B7BE-54C95EB9D3ED}" type="slidenum">
              <a:rPr lang="en-US" smtClean="0"/>
              <a:t>15</a:t>
            </a:fld>
            <a:endParaRPr lang="en-US"/>
          </a:p>
        </p:txBody>
      </p:sp>
    </p:spTree>
    <p:extLst>
      <p:ext uri="{BB962C8B-B14F-4D97-AF65-F5344CB8AC3E}">
        <p14:creationId xmlns:p14="http://schemas.microsoft.com/office/powerpoint/2010/main" val="41637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48200"/>
          </a:xfrm>
        </p:spPr>
        <p:txBody>
          <a:bodyPr/>
          <a:lstStyle/>
          <a:p>
            <a:r>
              <a:rPr lang="en-US" b="1" dirty="0" smtClean="0"/>
              <a:t>Costs</a:t>
            </a:r>
          </a:p>
          <a:p>
            <a:r>
              <a:rPr lang="en-US" dirty="0" smtClean="0"/>
              <a:t>Be aware of resources</a:t>
            </a:r>
            <a:r>
              <a:rPr lang="en-US" baseline="0" dirty="0" smtClean="0"/>
              <a:t> available</a:t>
            </a:r>
            <a:r>
              <a:rPr lang="en-US" dirty="0" smtClean="0"/>
              <a:t> at your college</a:t>
            </a:r>
          </a:p>
          <a:p>
            <a:endParaRPr lang="en-US" dirty="0" smtClean="0"/>
          </a:p>
          <a:p>
            <a:r>
              <a:rPr lang="en-US" dirty="0" smtClean="0"/>
              <a:t>Worker retraining</a:t>
            </a:r>
            <a:r>
              <a:rPr lang="en-US" baseline="0" dirty="0" smtClean="0"/>
              <a:t> funds, BFET, </a:t>
            </a:r>
            <a:r>
              <a:rPr lang="en-US" baseline="0" dirty="0" err="1" smtClean="0"/>
              <a:t>Workfirst</a:t>
            </a:r>
            <a:r>
              <a:rPr lang="en-US" baseline="0" dirty="0" smtClean="0"/>
              <a:t>, scholarships, aid opportunities</a:t>
            </a:r>
            <a:endParaRPr lang="en-US" dirty="0" smtClean="0"/>
          </a:p>
          <a:p>
            <a:endParaRPr lang="en-US" dirty="0" smtClean="0"/>
          </a:p>
          <a:p>
            <a:r>
              <a:rPr lang="en-US" b="1" dirty="0" smtClean="0"/>
              <a:t>Scholarship awareness</a:t>
            </a:r>
          </a:p>
          <a:p>
            <a:r>
              <a:rPr lang="en-US" dirty="0" smtClean="0"/>
              <a:t>Help get the word</a:t>
            </a:r>
            <a:r>
              <a:rPr lang="en-US" baseline="0" dirty="0" smtClean="0"/>
              <a:t> out to your students </a:t>
            </a:r>
          </a:p>
          <a:p>
            <a:r>
              <a:rPr lang="en-US" baseline="0" dirty="0" smtClean="0"/>
              <a:t>Most colleges have scholarship and financial aid workshops</a:t>
            </a:r>
            <a:endParaRPr lang="en-US" dirty="0" smtClean="0"/>
          </a:p>
          <a:p>
            <a:endParaRPr lang="en-US" dirty="0" smtClean="0"/>
          </a:p>
          <a:p>
            <a:endParaRPr lang="en-US" dirty="0" smtClean="0"/>
          </a:p>
          <a:p>
            <a:r>
              <a:rPr lang="en-US" b="1" dirty="0" smtClean="0"/>
              <a:t>The economy</a:t>
            </a:r>
          </a:p>
          <a:p>
            <a:r>
              <a:rPr lang="en-US" dirty="0" smtClean="0"/>
              <a:t>Not</a:t>
            </a:r>
            <a:r>
              <a:rPr lang="en-US" baseline="0" dirty="0" smtClean="0"/>
              <a:t> everyone is getting ahead. </a:t>
            </a:r>
          </a:p>
          <a:p>
            <a:r>
              <a:rPr lang="en-US" baseline="0" dirty="0" smtClean="0"/>
              <a:t>There are still prospective students seeking better lives</a:t>
            </a:r>
          </a:p>
          <a:p>
            <a:endParaRPr lang="en-US" dirty="0" smtClean="0"/>
          </a:p>
          <a:p>
            <a:r>
              <a:rPr lang="en-US" b="1" dirty="0" smtClean="0"/>
              <a:t>Demographics</a:t>
            </a:r>
          </a:p>
          <a:p>
            <a:r>
              <a:rPr lang="en-US" dirty="0" smtClean="0"/>
              <a:t>Not</a:t>
            </a:r>
            <a:r>
              <a:rPr lang="en-US" baseline="0" dirty="0" smtClean="0"/>
              <a:t> a lot of high school graduates? </a:t>
            </a:r>
          </a:p>
          <a:p>
            <a:r>
              <a:rPr lang="en-US" dirty="0" smtClean="0"/>
              <a:t>Find the adults.</a:t>
            </a:r>
          </a:p>
          <a:p>
            <a:endParaRPr lang="en-US" dirty="0" smtClean="0"/>
          </a:p>
          <a:p>
            <a:r>
              <a:rPr lang="en-US" b="1" dirty="0" smtClean="0"/>
              <a:t>Competition</a:t>
            </a:r>
          </a:p>
          <a:p>
            <a:r>
              <a:rPr lang="en-US" b="0" dirty="0" smtClean="0"/>
              <a:t>The competition is NOT other</a:t>
            </a:r>
            <a:r>
              <a:rPr lang="en-US" b="0" baseline="0" dirty="0" smtClean="0"/>
              <a:t> community or technical colleges</a:t>
            </a:r>
            <a:endParaRPr lang="en-US" b="0" dirty="0" smtClean="0"/>
          </a:p>
          <a:p>
            <a:r>
              <a:rPr lang="en-US" dirty="0" smtClean="0"/>
              <a:t>Work</a:t>
            </a:r>
            <a:r>
              <a:rPr lang="en-US" baseline="0" dirty="0" smtClean="0"/>
              <a:t> with your outreach/admissions/recruiting office to help them help you</a:t>
            </a:r>
          </a:p>
          <a:p>
            <a:r>
              <a:rPr lang="en-US" baseline="0" dirty="0" smtClean="0"/>
              <a:t>Mini campaigns</a:t>
            </a:r>
          </a:p>
          <a:p>
            <a:r>
              <a:rPr lang="en-US" baseline="0" dirty="0" smtClean="0"/>
              <a:t>Your college’s </a:t>
            </a:r>
            <a:r>
              <a:rPr lang="en-US" baseline="0" dirty="0" err="1" smtClean="0"/>
              <a:t>facebook</a:t>
            </a:r>
            <a:r>
              <a:rPr lang="en-US" baseline="0" dirty="0" smtClean="0"/>
              <a:t> and social media campaigns – contact your PIO or marketing office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16</a:t>
            </a:fld>
            <a:endParaRPr lang="en-US"/>
          </a:p>
        </p:txBody>
      </p:sp>
    </p:spTree>
    <p:extLst>
      <p:ext uri="{BB962C8B-B14F-4D97-AF65-F5344CB8AC3E}">
        <p14:creationId xmlns:p14="http://schemas.microsoft.com/office/powerpoint/2010/main" val="13063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Get to know your advisors and counselors. </a:t>
            </a:r>
          </a:p>
          <a:p>
            <a:endParaRPr lang="en-US" sz="1400" dirty="0"/>
          </a:p>
          <a:p>
            <a:r>
              <a:rPr lang="en-US" sz="1400" dirty="0"/>
              <a:t>When undecided students land  at their desk, they are more likely to direct them your way if there’s a possible match.</a:t>
            </a:r>
          </a:p>
          <a:p>
            <a:endParaRPr lang="en-US" sz="1400" dirty="0"/>
          </a:p>
          <a:p>
            <a:r>
              <a:rPr lang="en-US" sz="1400" dirty="0"/>
              <a:t>Campus tours and information sessions for pre-college, GED,  ABE and ESL students</a:t>
            </a:r>
          </a:p>
          <a:p>
            <a:endParaRPr lang="en-US" sz="1400" dirty="0"/>
          </a:p>
          <a:p>
            <a:r>
              <a:rPr lang="en-US" sz="1400" dirty="0"/>
              <a:t>Welcome tours into your classroom – </a:t>
            </a:r>
          </a:p>
          <a:p>
            <a:r>
              <a:rPr lang="en-US" sz="1400" dirty="0"/>
              <a:t>You sell yourself – not the tour guide.</a:t>
            </a:r>
          </a:p>
          <a:p>
            <a:r>
              <a:rPr lang="en-US" sz="1400" dirty="0"/>
              <a:t>Ask them questions.</a:t>
            </a:r>
          </a:p>
          <a:p>
            <a:r>
              <a:rPr lang="en-US" sz="1400" dirty="0"/>
              <a:t>Tour groups remember friendly teachers and students and feeling welcomed. Not stats and  saw an enrollment bump</a:t>
            </a:r>
          </a:p>
        </p:txBody>
      </p:sp>
      <p:sp>
        <p:nvSpPr>
          <p:cNvPr id="4" name="Slide Number Placeholder 3"/>
          <p:cNvSpPr>
            <a:spLocks noGrp="1"/>
          </p:cNvSpPr>
          <p:nvPr>
            <p:ph type="sldNum" sz="quarter" idx="10"/>
          </p:nvPr>
        </p:nvSpPr>
        <p:spPr/>
        <p:txBody>
          <a:bodyPr/>
          <a:lstStyle/>
          <a:p>
            <a:fld id="{55FCB60B-7C17-4032-B7BE-54C95EB9D3ED}" type="slidenum">
              <a:rPr lang="en-US" smtClean="0"/>
              <a:t>17</a:t>
            </a:fld>
            <a:endParaRPr lang="en-US"/>
          </a:p>
        </p:txBody>
      </p:sp>
    </p:spTree>
    <p:extLst>
      <p:ext uri="{BB962C8B-B14F-4D97-AF65-F5344CB8AC3E}">
        <p14:creationId xmlns:p14="http://schemas.microsoft.com/office/powerpoint/2010/main" val="49176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Slide 18 </a:t>
            </a:r>
          </a:p>
          <a:p>
            <a:pPr defTabSz="931774">
              <a:defRPr/>
            </a:pPr>
            <a:endParaRPr lang="en-US" b="1" dirty="0" smtClean="0"/>
          </a:p>
          <a:p>
            <a:pPr defTabSz="931774">
              <a:defRPr/>
            </a:pPr>
            <a:r>
              <a:rPr lang="en-US" b="1" dirty="0" smtClean="0"/>
              <a:t>Mini campaigns</a:t>
            </a:r>
          </a:p>
          <a:p>
            <a:endParaRPr lang="en-US" dirty="0" smtClean="0"/>
          </a:p>
          <a:p>
            <a:r>
              <a:rPr lang="en-US" dirty="0" smtClean="0"/>
              <a:t>Solo</a:t>
            </a:r>
            <a:r>
              <a:rPr lang="en-US" baseline="0" dirty="0" smtClean="0"/>
              <a:t> or team up with your colleague faculty to create Sector Squads – accounting, business, economics, math – philosophy, English, fine arts – automotive, diesel, </a:t>
            </a:r>
            <a:r>
              <a:rPr lang="en-US" baseline="0" dirty="0" err="1" smtClean="0"/>
              <a:t>autobody</a:t>
            </a:r>
            <a:r>
              <a:rPr lang="en-US" baseline="0" dirty="0" smtClean="0"/>
              <a:t>, etc. </a:t>
            </a:r>
          </a:p>
          <a:p>
            <a:endParaRPr lang="en-US" baseline="0" dirty="0" smtClean="0"/>
          </a:p>
          <a:p>
            <a:r>
              <a:rPr lang="en-US" dirty="0" smtClean="0"/>
              <a:t>Host high</a:t>
            </a:r>
            <a:r>
              <a:rPr lang="en-US" baseline="0" dirty="0" smtClean="0"/>
              <a:t> school teachers for a campus visit. Or visit them.</a:t>
            </a:r>
          </a:p>
          <a:p>
            <a:r>
              <a:rPr lang="en-US" baseline="0" dirty="0" smtClean="0"/>
              <a:t>Send them program updates on a regular basis.</a:t>
            </a:r>
          </a:p>
          <a:p>
            <a:endParaRPr lang="en-US" dirty="0" smtClean="0"/>
          </a:p>
          <a:p>
            <a:r>
              <a:rPr lang="en-US" dirty="0" smtClean="0"/>
              <a:t>Send</a:t>
            </a:r>
            <a:r>
              <a:rPr lang="en-US" baseline="0" dirty="0" smtClean="0"/>
              <a:t> your college newspaper or student anthology or ? -- with a cover letter </a:t>
            </a:r>
          </a:p>
          <a:p>
            <a:endParaRPr lang="en-US" baseline="0" dirty="0" smtClean="0"/>
          </a:p>
          <a:p>
            <a:r>
              <a:rPr lang="en-US" baseline="0" dirty="0" smtClean="0"/>
              <a:t>Work with your admissions office to pull a list of applicants in your general area.  Call or email those students, ask if you can help in some way, invite them to your classes.</a:t>
            </a:r>
          </a:p>
          <a:p>
            <a:endParaRPr lang="en-US" baseline="0" dirty="0" smtClean="0"/>
          </a:p>
          <a:p>
            <a:pPr defTabSz="931774">
              <a:defRPr/>
            </a:pPr>
            <a:r>
              <a:rPr lang="en-US" b="1" dirty="0" smtClean="0"/>
              <a:t>Your college web page:</a:t>
            </a:r>
          </a:p>
          <a:p>
            <a:endParaRPr lang="en-US" dirty="0" smtClean="0"/>
          </a:p>
          <a:p>
            <a:r>
              <a:rPr lang="en-US" dirty="0" smtClean="0"/>
              <a:t>Despite</a:t>
            </a:r>
            <a:r>
              <a:rPr lang="en-US" baseline="0" dirty="0" smtClean="0"/>
              <a:t> the lure and attraction of </a:t>
            </a:r>
            <a:r>
              <a:rPr lang="en-US" baseline="0" dirty="0" err="1" smtClean="0"/>
              <a:t>instagram</a:t>
            </a:r>
            <a:r>
              <a:rPr lang="en-US" baseline="0" dirty="0" smtClean="0"/>
              <a:t> and </a:t>
            </a:r>
            <a:r>
              <a:rPr lang="en-US" baseline="0" dirty="0" err="1" smtClean="0"/>
              <a:t>reddit</a:t>
            </a:r>
            <a:r>
              <a:rPr lang="en-US" baseline="0" dirty="0" smtClean="0"/>
              <a:t>, when it’s time to get serious about college research, students turn to the now-considered-old-fashioned website.</a:t>
            </a:r>
          </a:p>
          <a:p>
            <a:endParaRPr lang="en-US" baseline="0" dirty="0" smtClean="0"/>
          </a:p>
          <a:p>
            <a:r>
              <a:rPr lang="en-US" baseline="0" dirty="0" smtClean="0"/>
              <a:t>So make sure your departmental and personal (faculty) college web content is inviting.</a:t>
            </a:r>
          </a:p>
          <a:p>
            <a:endParaRPr lang="en-US" baseline="0" dirty="0" smtClean="0"/>
          </a:p>
          <a:p>
            <a:endParaRPr lang="en-US" baseline="0" dirty="0" smtClean="0"/>
          </a:p>
          <a:p>
            <a:pPr defTabSz="931774">
              <a:defRPr/>
            </a:pPr>
            <a:r>
              <a:rPr lang="en-US" b="1" dirty="0" smtClean="0"/>
              <a:t>Team up with your recruitment, outreach, strategic enrollment management groups</a:t>
            </a:r>
          </a:p>
          <a:p>
            <a:pPr defTabSz="931774">
              <a:defRPr/>
            </a:pPr>
            <a:endParaRPr lang="en-US" b="1" dirty="0" smtClean="0"/>
          </a:p>
          <a:p>
            <a:pPr defTabSz="931774">
              <a:defRPr/>
            </a:pPr>
            <a:r>
              <a:rPr lang="en-US" b="0" dirty="0" smtClean="0"/>
              <a:t>Ask how</a:t>
            </a:r>
            <a:r>
              <a:rPr lang="en-US" b="0" baseline="0" dirty="0" smtClean="0"/>
              <a:t> you can help them.  Volunteer for new student orientations, information sessions, phone banks.</a:t>
            </a:r>
          </a:p>
          <a:p>
            <a:pPr defTabSz="931774">
              <a:defRPr/>
            </a:pPr>
            <a:endParaRPr lang="en-US" b="0" baseline="0" dirty="0" smtClean="0"/>
          </a:p>
          <a:p>
            <a:pPr defTabSz="931774">
              <a:defRPr/>
            </a:pPr>
            <a:r>
              <a:rPr lang="en-US" b="0" baseline="0" dirty="0" smtClean="0"/>
              <a:t>Ask them how they might help you. Can you capitalize on mailings, events, emails, admissions letter follow-up./</a:t>
            </a:r>
          </a:p>
          <a:p>
            <a:pPr defTabSz="931774">
              <a:defRPr/>
            </a:pPr>
            <a:endParaRPr lang="en-US" b="0" baseline="0" dirty="0" smtClean="0"/>
          </a:p>
          <a:p>
            <a:pPr defTabSz="931774">
              <a:defRPr/>
            </a:pPr>
            <a:r>
              <a:rPr lang="en-US" b="1" dirty="0" smtClean="0"/>
              <a:t>Welcome tours into your classrooms</a:t>
            </a:r>
          </a:p>
          <a:p>
            <a:pPr defTabSz="931774">
              <a:defRPr/>
            </a:pPr>
            <a:endParaRPr lang="en-US" b="0" baseline="0" dirty="0" smtClean="0"/>
          </a:p>
          <a:p>
            <a:pPr defTabSz="931774">
              <a:defRPr/>
            </a:pPr>
            <a:r>
              <a:rPr lang="en-US" b="0" baseline="0" dirty="0" smtClean="0"/>
              <a:t>Transfer classes get overlooked in favor of professional-technical, because i</a:t>
            </a:r>
            <a:r>
              <a:rPr lang="en-US" b="0" dirty="0" smtClean="0"/>
              <a:t>t’s easier</a:t>
            </a:r>
            <a:r>
              <a:rPr lang="en-US" b="0" baseline="0" dirty="0" smtClean="0"/>
              <a:t> to tour a welding lab or aviation hangar than a lecture class.  </a:t>
            </a:r>
          </a:p>
          <a:p>
            <a:pPr defTabSz="931774">
              <a:defRPr/>
            </a:pPr>
            <a:endParaRPr lang="en-US" b="0" baseline="0" dirty="0" smtClean="0"/>
          </a:p>
          <a:p>
            <a:pPr defTabSz="931774">
              <a:defRPr/>
            </a:pPr>
            <a:r>
              <a:rPr lang="en-US" b="0" baseline="0" dirty="0" smtClean="0"/>
              <a:t>Sometimes, the outreach/tour staff gets the message that lecture classes cannot and should not be bothered.</a:t>
            </a:r>
          </a:p>
          <a:p>
            <a:pPr defTabSz="931774">
              <a:defRPr/>
            </a:pPr>
            <a:endParaRPr lang="en-US" b="0" baseline="0" dirty="0" smtClean="0"/>
          </a:p>
          <a:p>
            <a:pPr defTabSz="931774">
              <a:defRPr/>
            </a:pPr>
            <a:r>
              <a:rPr lang="en-US" b="0" baseline="0" dirty="0" smtClean="0"/>
              <a:t>Let them know you welcome visitors to your anthropology or political science class. Have a two or three-minute spiel ready, be friendly, let your college students engage the tour group. </a:t>
            </a:r>
          </a:p>
          <a:p>
            <a:pPr defTabSz="931774">
              <a:defRPr/>
            </a:pPr>
            <a:endParaRPr lang="en-US" b="0" baseline="0" dirty="0" smtClean="0"/>
          </a:p>
          <a:p>
            <a:pPr defTabSz="931774">
              <a:defRPr/>
            </a:pPr>
            <a:endParaRPr lang="en-US" b="0" baseline="0" dirty="0" smtClean="0"/>
          </a:p>
          <a:p>
            <a:pPr defTabSz="931774">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18</a:t>
            </a:fld>
            <a:endParaRPr lang="en-US"/>
          </a:p>
        </p:txBody>
      </p:sp>
    </p:spTree>
    <p:extLst>
      <p:ext uri="{BB962C8B-B14F-4D97-AF65-F5344CB8AC3E}">
        <p14:creationId xmlns:p14="http://schemas.microsoft.com/office/powerpoint/2010/main" val="15516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19</a:t>
            </a:fld>
            <a:endParaRPr lang="en-US"/>
          </a:p>
        </p:txBody>
      </p:sp>
    </p:spTree>
    <p:extLst>
      <p:ext uri="{BB962C8B-B14F-4D97-AF65-F5344CB8AC3E}">
        <p14:creationId xmlns:p14="http://schemas.microsoft.com/office/powerpoint/2010/main" val="107246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CB60B-7C17-4032-B7BE-54C95EB9D3ED}" type="slidenum">
              <a:rPr lang="en-US" smtClean="0"/>
              <a:t>2</a:t>
            </a:fld>
            <a:endParaRPr lang="en-US"/>
          </a:p>
        </p:txBody>
      </p:sp>
    </p:spTree>
    <p:extLst>
      <p:ext uri="{BB962C8B-B14F-4D97-AF65-F5344CB8AC3E}">
        <p14:creationId xmlns:p14="http://schemas.microsoft.com/office/powerpoint/2010/main" val="54014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3</a:t>
            </a:fld>
            <a:endParaRPr lang="en-US"/>
          </a:p>
        </p:txBody>
      </p:sp>
    </p:spTree>
    <p:extLst>
      <p:ext uri="{BB962C8B-B14F-4D97-AF65-F5344CB8AC3E}">
        <p14:creationId xmlns:p14="http://schemas.microsoft.com/office/powerpoint/2010/main" val="243511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CB60B-7C17-4032-B7BE-54C95EB9D3ED}" type="slidenum">
              <a:rPr lang="en-US" smtClean="0"/>
              <a:t>4</a:t>
            </a:fld>
            <a:endParaRPr lang="en-US"/>
          </a:p>
        </p:txBody>
      </p:sp>
    </p:spTree>
    <p:extLst>
      <p:ext uri="{BB962C8B-B14F-4D97-AF65-F5344CB8AC3E}">
        <p14:creationId xmlns:p14="http://schemas.microsoft.com/office/powerpoint/2010/main" val="184483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CB60B-7C17-4032-B7BE-54C95EB9D3ED}" type="slidenum">
              <a:rPr lang="en-US" smtClean="0"/>
              <a:t>5</a:t>
            </a:fld>
            <a:endParaRPr lang="en-US"/>
          </a:p>
        </p:txBody>
      </p:sp>
    </p:spTree>
    <p:extLst>
      <p:ext uri="{BB962C8B-B14F-4D97-AF65-F5344CB8AC3E}">
        <p14:creationId xmlns:p14="http://schemas.microsoft.com/office/powerpoint/2010/main" val="147846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1" dirty="0"/>
              <a:t>Target market:</a:t>
            </a:r>
            <a:r>
              <a:rPr lang="en-US" sz="1400" dirty="0"/>
              <a:t> Originally, we planned to target ads to counties with the lowest educational attainment. </a:t>
            </a:r>
          </a:p>
          <a:p>
            <a:pPr defTabSz="931774">
              <a:defRPr/>
            </a:pPr>
            <a:endParaRPr lang="en-US" sz="1400" dirty="0"/>
          </a:p>
          <a:p>
            <a:pPr defTabSz="931774">
              <a:defRPr/>
            </a:pPr>
            <a:r>
              <a:rPr lang="en-US" sz="1400" dirty="0"/>
              <a:t>This sparked an interesting discussion:  Is it better to target ads to areas of state with the lowest educational attainment, with the goal of getting more people enrolled in those areas?  Or, is it better to target ads to college districts that have already shown an increase in </a:t>
            </a:r>
            <a:r>
              <a:rPr lang="en-US" sz="1400" dirty="0" err="1"/>
              <a:t>BEdA</a:t>
            </a:r>
            <a:r>
              <a:rPr lang="en-US" sz="1400" dirty="0"/>
              <a:t> enrollments and are therefore “hot” markets that are likely to respond with an advertising nudge?</a:t>
            </a:r>
          </a:p>
          <a:p>
            <a:pPr defTabSz="931774">
              <a:defRPr/>
            </a:pPr>
            <a:endParaRPr lang="en-US" sz="1400" dirty="0"/>
          </a:p>
          <a:p>
            <a:pPr defTabSz="931774">
              <a:defRPr/>
            </a:pPr>
            <a:r>
              <a:rPr lang="en-US" sz="1400" dirty="0"/>
              <a:t>This second approach is what politicians do: they campaign hardest in districts where people are most likely to vote and which have the most “swing” voters – voters who can be persuaded to vote for the candidate. If the goal is to get more “votes” – or, in our case, enrollments – would it make more sense to target ads to college districts where people are more likely to sign up? As a statewide agency serving all colleges, we decided to distribute the ads across the state. Ads were targeted to 17-35 year olds – equal gender.</a:t>
            </a:r>
          </a:p>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6</a:t>
            </a:fld>
            <a:endParaRPr lang="en-US"/>
          </a:p>
        </p:txBody>
      </p:sp>
    </p:spTree>
    <p:extLst>
      <p:ext uri="{BB962C8B-B14F-4D97-AF65-F5344CB8AC3E}">
        <p14:creationId xmlns:p14="http://schemas.microsoft.com/office/powerpoint/2010/main" val="208146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lstStyle/>
          <a:p>
            <a:r>
              <a:rPr lang="en-US" kern="1200" dirty="0" smtClean="0">
                <a:solidFill>
                  <a:schemeClr val="tx1"/>
                </a:solidFill>
                <a:effectLst/>
              </a:rPr>
              <a:t>Google </a:t>
            </a:r>
            <a:r>
              <a:rPr lang="en-US" kern="1200" dirty="0" err="1" smtClean="0">
                <a:solidFill>
                  <a:schemeClr val="tx1"/>
                </a:solidFill>
                <a:effectLst/>
              </a:rPr>
              <a:t>Adwords</a:t>
            </a:r>
            <a:r>
              <a:rPr lang="en-US" kern="1200" dirty="0" smtClean="0">
                <a:solidFill>
                  <a:schemeClr val="tx1"/>
                </a:solidFill>
                <a:effectLst/>
              </a:rPr>
              <a:t> is good for: familiarizing people with your brand, keeping your brand “top-of-mind” for consumers who are comparison shopping or not likely to make a decision immediately, and to advertise products that are enticing in photos – such as luxury products or vacations</a:t>
            </a:r>
          </a:p>
          <a:p>
            <a:endParaRPr lang="en-US" kern="1200" dirty="0" smtClean="0">
              <a:solidFill>
                <a:schemeClr val="tx1"/>
              </a:solidFill>
              <a:effectLst/>
            </a:endParaRPr>
          </a:p>
          <a:p>
            <a:r>
              <a:rPr lang="en-US" kern="1200" dirty="0" smtClean="0">
                <a:solidFill>
                  <a:schemeClr val="tx1"/>
                </a:solidFill>
                <a:effectLst/>
              </a:rPr>
              <a:t>According to </a:t>
            </a:r>
            <a:r>
              <a:rPr lang="en-US" u="sng" kern="1200" dirty="0" smtClean="0">
                <a:solidFill>
                  <a:schemeClr val="tx1"/>
                </a:solidFill>
                <a:effectLst/>
                <a:hlinkClick r:id="rId3"/>
              </a:rPr>
              <a:t>The </a:t>
            </a:r>
            <a:r>
              <a:rPr lang="en-US" u="sng" kern="1200" dirty="0" err="1" smtClean="0">
                <a:solidFill>
                  <a:schemeClr val="tx1"/>
                </a:solidFill>
                <a:effectLst/>
                <a:hlinkClick r:id="rId3"/>
              </a:rPr>
              <a:t>WordStream</a:t>
            </a:r>
            <a:r>
              <a:rPr lang="en-US" u="sng" kern="1200" dirty="0" smtClean="0">
                <a:solidFill>
                  <a:schemeClr val="tx1"/>
                </a:solidFill>
                <a:effectLst/>
                <a:hlinkClick r:id="rId3"/>
              </a:rPr>
              <a:t> Blog</a:t>
            </a:r>
            <a:r>
              <a:rPr lang="en-US" kern="1200" dirty="0" smtClean="0">
                <a:solidFill>
                  <a:schemeClr val="tx1"/>
                </a:solidFill>
                <a:effectLst/>
              </a:rPr>
              <a:t>, Google search is effective because it targets an active searcher, who is on a mission to find something. People are actively looking for products or services already. Paid search is good when you’re working with a limited budget, or have to sell an “emergency” product – </a:t>
            </a:r>
            <a:r>
              <a:rPr lang="en-US" kern="1200" dirty="0" err="1" smtClean="0">
                <a:solidFill>
                  <a:schemeClr val="tx1"/>
                </a:solidFill>
                <a:effectLst/>
              </a:rPr>
              <a:t>ie</a:t>
            </a:r>
            <a:r>
              <a:rPr lang="en-US" kern="1200" dirty="0" smtClean="0">
                <a:solidFill>
                  <a:schemeClr val="tx1"/>
                </a:solidFill>
                <a:effectLst/>
              </a:rPr>
              <a:t>, a product or service that users look for on an as-needed basis. (SBCTC purchased Google search ads when ITT Tech shut down.) The most powerful search term for high school completion was “GED,” however, you have to get permission from  the GED Testing Service to use it as a search term in advertising. The GED Testing Service will scour through the landing page and your entire website, and require specific language everywhere they find reference to GED.</a:t>
            </a:r>
          </a:p>
          <a:p>
            <a:endParaRPr lang="en-US" kern="1200" dirty="0" smtClean="0">
              <a:solidFill>
                <a:schemeClr val="tx1"/>
              </a:solidFill>
              <a:effectLst/>
            </a:endParaRPr>
          </a:p>
          <a:p>
            <a:r>
              <a:rPr lang="en-US" kern="1200" dirty="0" smtClean="0">
                <a:solidFill>
                  <a:schemeClr val="tx1"/>
                </a:solidFill>
                <a:effectLst/>
              </a:rPr>
              <a:t>If you’re on Facebook, you know what these ads look like. According to Turtledove Clemens, “…the paid Facebook newsfeed cost, ability to target and performance have proven itself as a very good tool for you” (</a:t>
            </a:r>
            <a:r>
              <a:rPr lang="en-US" kern="1200" dirty="0" err="1" smtClean="0">
                <a:solidFill>
                  <a:schemeClr val="tx1"/>
                </a:solidFill>
                <a:effectLst/>
              </a:rPr>
              <a:t>ie</a:t>
            </a:r>
            <a:r>
              <a:rPr lang="en-US" kern="1200" dirty="0" smtClean="0">
                <a:solidFill>
                  <a:schemeClr val="tx1"/>
                </a:solidFill>
                <a:effectLst/>
              </a:rPr>
              <a:t>, good for advertising high school completion programs).</a:t>
            </a:r>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7</a:t>
            </a:fld>
            <a:endParaRPr lang="en-US"/>
          </a:p>
        </p:txBody>
      </p:sp>
    </p:spTree>
    <p:extLst>
      <p:ext uri="{BB962C8B-B14F-4D97-AF65-F5344CB8AC3E}">
        <p14:creationId xmlns:p14="http://schemas.microsoft.com/office/powerpoint/2010/main" val="108059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CB60B-7C17-4032-B7BE-54C95EB9D3ED}" type="slidenum">
              <a:rPr lang="en-US" smtClean="0"/>
              <a:t>8</a:t>
            </a:fld>
            <a:endParaRPr lang="en-US"/>
          </a:p>
        </p:txBody>
      </p:sp>
    </p:spTree>
    <p:extLst>
      <p:ext uri="{BB962C8B-B14F-4D97-AF65-F5344CB8AC3E}">
        <p14:creationId xmlns:p14="http://schemas.microsoft.com/office/powerpoint/2010/main" val="181894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ITT was a quick, mini-campaign after ITT tech closed. Not related to this campaign.</a:t>
            </a:r>
          </a:p>
          <a:p>
            <a:endParaRPr lang="en-US" dirty="0"/>
          </a:p>
        </p:txBody>
      </p:sp>
      <p:sp>
        <p:nvSpPr>
          <p:cNvPr id="4" name="Slide Number Placeholder 3"/>
          <p:cNvSpPr>
            <a:spLocks noGrp="1"/>
          </p:cNvSpPr>
          <p:nvPr>
            <p:ph type="sldNum" sz="quarter" idx="10"/>
          </p:nvPr>
        </p:nvSpPr>
        <p:spPr/>
        <p:txBody>
          <a:bodyPr/>
          <a:lstStyle/>
          <a:p>
            <a:fld id="{55FCB60B-7C17-4032-B7BE-54C95EB9D3ED}" type="slidenum">
              <a:rPr lang="en-US" smtClean="0"/>
              <a:t>9</a:t>
            </a:fld>
            <a:endParaRPr lang="en-US"/>
          </a:p>
        </p:txBody>
      </p:sp>
    </p:spTree>
    <p:extLst>
      <p:ext uri="{BB962C8B-B14F-4D97-AF65-F5344CB8AC3E}">
        <p14:creationId xmlns:p14="http://schemas.microsoft.com/office/powerpoint/2010/main" val="229687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1"/>
            <a:ext cx="7772400" cy="1905000"/>
          </a:xfrm>
        </p:spPr>
        <p:txBody>
          <a:bodyPr>
            <a:normAutofit/>
          </a:bodyPr>
          <a:lstStyle>
            <a:lvl1pPr>
              <a:defRPr sz="4800" b="1" i="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06680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6974732" y="6466935"/>
            <a:ext cx="2133600" cy="365125"/>
          </a:xfrm>
        </p:spPr>
        <p:txBody>
          <a:bodyPr/>
          <a:lstStyle>
            <a:lvl1pPr>
              <a:defRPr baseline="0">
                <a:solidFill>
                  <a:schemeClr val="tx1"/>
                </a:solidFill>
              </a:defRPr>
            </a:lvl1pPr>
          </a:lstStyle>
          <a:p>
            <a:fld id="{65B6FFE9-175F-4BE9-8904-1A9917DE4E03}" type="slidenum">
              <a:rPr lang="en-US" smtClean="0"/>
              <a:t>‹#›</a:t>
            </a:fld>
            <a:endParaRPr lang="en-US"/>
          </a:p>
        </p:txBody>
      </p:sp>
    </p:spTree>
    <p:extLst>
      <p:ext uri="{BB962C8B-B14F-4D97-AF65-F5344CB8AC3E}">
        <p14:creationId xmlns:p14="http://schemas.microsoft.com/office/powerpoint/2010/main" val="236014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1"/>
            <a:ext cx="2057400"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399"/>
            <a:ext cx="6019800" cy="4343401"/>
          </a:xfrm>
        </p:spPr>
        <p:txBody>
          <a:bodyPr vert="eaVert"/>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299979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057400"/>
            <a:ext cx="8229600" cy="4068763"/>
          </a:xfrm>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214740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1"/>
            <a:ext cx="4038600" cy="3505200"/>
          </a:xfrm>
        </p:spPr>
        <p:txBody>
          <a:bodyPr/>
          <a:lstStyle>
            <a:lvl1pPr>
              <a:defRPr sz="2800"/>
            </a:lvl1pPr>
            <a:lvl2pPr marL="742950" indent="-285750">
              <a:buFont typeface="Arial" panose="020B0604020202020204" pitchFamily="34" charset="0"/>
              <a:buChar char="•"/>
              <a:defRPr sz="2400"/>
            </a:lvl2pPr>
            <a:lvl3pP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33601"/>
            <a:ext cx="4038600" cy="3505200"/>
          </a:xfrm>
        </p:spPr>
        <p:txBody>
          <a:bodyPr/>
          <a:lstStyle>
            <a:lvl1pPr>
              <a:defRPr sz="2800"/>
            </a:lvl1pPr>
            <a:lvl2pPr marL="742950" indent="-285750">
              <a:buFont typeface="Arial" panose="020B0604020202020204" pitchFamily="34" charset="0"/>
              <a:buChar char="•"/>
              <a:defRPr sz="2400"/>
            </a:lvl2pPr>
            <a:lvl3pP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121132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057400"/>
            <a:ext cx="4040188" cy="4111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4040188" cy="3124200"/>
          </a:xfrm>
        </p:spPr>
        <p:txBody>
          <a:bodyPr/>
          <a:lstStyle>
            <a:lvl1pPr>
              <a:defRPr sz="2400"/>
            </a:lvl1pPr>
            <a:lvl2pPr marL="742950" indent="-285750">
              <a:buFont typeface="Arial" panose="020B0604020202020204" pitchFamily="34" charset="0"/>
              <a:buChar char="•"/>
              <a:defRPr sz="2000"/>
            </a:lvl2pPr>
            <a:lvl3pP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057400"/>
            <a:ext cx="4041775" cy="411162"/>
          </a:xfrm>
        </p:spPr>
        <p:txBody>
          <a:bodyPr anchor="b">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600"/>
            <a:ext cx="4041775" cy="3124200"/>
          </a:xfrm>
        </p:spPr>
        <p:txBody>
          <a:bodyPr/>
          <a:lstStyle>
            <a:lvl1pPr>
              <a:defRPr sz="2400"/>
            </a:lvl1pPr>
            <a:lvl2pPr marL="742950" indent="-285750">
              <a:buFont typeface="Arial" panose="020B0604020202020204" pitchFamily="34" charset="0"/>
              <a:buChar char="•"/>
              <a:defRPr sz="2000"/>
            </a:lvl2pPr>
            <a:lvl3pP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145347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396904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7683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ct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81400" y="1219200"/>
            <a:ext cx="5111750" cy="4419601"/>
          </a:xfrm>
        </p:spPr>
        <p:txBody>
          <a:bodyPr/>
          <a:lstStyle>
            <a:lvl1pPr>
              <a:defRPr sz="3200"/>
            </a:lvl1pPr>
            <a:lvl2pPr marL="742950" indent="-285750">
              <a:buFont typeface="Arial" panose="020B0604020202020204" pitchFamily="34" charset="0"/>
              <a:buChar char="•"/>
              <a:defRPr sz="2800"/>
            </a:lvl2pPr>
            <a:lvl3pP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62201"/>
            <a:ext cx="3008313" cy="3276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121613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71512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1"/>
            <a:ext cx="8229600" cy="3505200"/>
          </a:xfrm>
        </p:spPr>
        <p:txBody>
          <a:bodyPr vert="eaVert"/>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ACBA7-567A-4020-8673-6E7028D9E07A}" type="slidenum">
              <a:rPr lang="en-US" smtClean="0"/>
              <a:t>‹#›</a:t>
            </a:fld>
            <a:endParaRPr lang="en-US"/>
          </a:p>
        </p:txBody>
      </p:sp>
    </p:spTree>
    <p:extLst>
      <p:ext uri="{BB962C8B-B14F-4D97-AF65-F5344CB8AC3E}">
        <p14:creationId xmlns:p14="http://schemas.microsoft.com/office/powerpoint/2010/main" val="4010426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BCTCPPTitleSlide_final.jpg"/>
          <p:cNvPicPr>
            <a:picLocks noChangeAspect="1"/>
          </p:cNvPicPr>
          <p:nvPr/>
        </p:nvPicPr>
        <p:blipFill>
          <a:blip r:embed="rId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31590-EAD4-4A2C-A8E3-B8AAD7A8ABF7}" type="datetimeFigureOut">
              <a:rPr lang="en-US" smtClean="0"/>
              <a:t>2/10/2017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6FFE9-175F-4BE9-8904-1A9917DE4E03}" type="slidenum">
              <a:rPr lang="en-US" smtClean="0"/>
              <a:t>‹#›</a:t>
            </a:fld>
            <a:endParaRPr lang="en-US"/>
          </a:p>
        </p:txBody>
      </p:sp>
    </p:spTree>
    <p:extLst>
      <p:ext uri="{BB962C8B-B14F-4D97-AF65-F5344CB8AC3E}">
        <p14:creationId xmlns:p14="http://schemas.microsoft.com/office/powerpoint/2010/main" val="1749592208"/>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BCTCPPSlides_nobar_final.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040880" y="6446520"/>
            <a:ext cx="2133600" cy="365125"/>
          </a:xfrm>
          <a:prstGeom prst="rect">
            <a:avLst/>
          </a:prstGeom>
        </p:spPr>
        <p:txBody>
          <a:bodyPr vert="horz" lIns="91440" tIns="45720" rIns="91440" bIns="45720" rtlCol="0" anchor="ctr"/>
          <a:lstStyle>
            <a:lvl1pPr algn="r">
              <a:defRPr sz="1200" baseline="0">
                <a:solidFill>
                  <a:schemeClr val="tx1"/>
                </a:solidFill>
              </a:defRPr>
            </a:lvl1pPr>
          </a:lstStyle>
          <a:p>
            <a:fld id="{692ACBA7-567A-4020-8673-6E7028D9E07A}" type="slidenum">
              <a:rPr lang="en-US" smtClean="0"/>
              <a:pPr/>
              <a:t>‹#›</a:t>
            </a:fld>
            <a:endParaRPr lang="en-US" dirty="0"/>
          </a:p>
        </p:txBody>
      </p:sp>
    </p:spTree>
    <p:extLst>
      <p:ext uri="{BB962C8B-B14F-4D97-AF65-F5344CB8AC3E}">
        <p14:creationId xmlns:p14="http://schemas.microsoft.com/office/powerpoint/2010/main" val="38142349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pts.bellevuecollege.edu/careers/students-alumni-and-community-members/classes-and-worksho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bellevuecollege.edu/fa/2017/01/17/free-taxfafsa-workshop-for-2017-201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dcc.edu/programs/acct/default.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southseattle.edu/programs/academics/areas-of-stud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bctc.edu/becoming-a-student/basic-education/never-too-late-graduate.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Faculty Matter in the Enrollment Game</a:t>
            </a:r>
            <a:endParaRPr lang="en-US" dirty="0"/>
          </a:p>
        </p:txBody>
      </p:sp>
      <p:sp>
        <p:nvSpPr>
          <p:cNvPr id="3" name="Subtitle 2"/>
          <p:cNvSpPr>
            <a:spLocks noGrp="1"/>
          </p:cNvSpPr>
          <p:nvPr>
            <p:ph type="subTitle" idx="1"/>
          </p:nvPr>
        </p:nvSpPr>
        <p:spPr>
          <a:xfrm>
            <a:off x="381000" y="3886200"/>
            <a:ext cx="8229600" cy="1066800"/>
          </a:xfrm>
        </p:spPr>
        <p:txBody>
          <a:bodyPr/>
          <a:lstStyle/>
          <a:p>
            <a:r>
              <a:rPr lang="en-US" dirty="0" smtClean="0"/>
              <a:t>Presentation to FACTC Winter 2017 Meeting</a:t>
            </a:r>
            <a:endParaRPr lang="en-US" dirty="0"/>
          </a:p>
        </p:txBody>
      </p:sp>
    </p:spTree>
    <p:extLst>
      <p:ext uri="{BB962C8B-B14F-4D97-AF65-F5344CB8AC3E}">
        <p14:creationId xmlns:p14="http://schemas.microsoft.com/office/powerpoint/2010/main" val="835795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10400" cy="762000"/>
          </a:xfrm>
        </p:spPr>
        <p:txBody>
          <a:bodyPr/>
          <a:lstStyle/>
          <a:p>
            <a:r>
              <a:rPr lang="en-US" b="1" dirty="0" smtClean="0"/>
              <a:t>Results Detail</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269416"/>
              </p:ext>
            </p:extLst>
          </p:nvPr>
        </p:nvGraphicFramePr>
        <p:xfrm>
          <a:off x="685800" y="1752605"/>
          <a:ext cx="7620001" cy="4130830"/>
        </p:xfrm>
        <a:graphic>
          <a:graphicData uri="http://schemas.openxmlformats.org/drawingml/2006/table">
            <a:tbl>
              <a:tblPr>
                <a:tableStyleId>{5C22544A-7EE6-4342-B048-85BDC9FD1C3A}</a:tableStyleId>
              </a:tblPr>
              <a:tblGrid>
                <a:gridCol w="1734206">
                  <a:extLst>
                    <a:ext uri="{9D8B030D-6E8A-4147-A177-3AD203B41FA5}">
                      <a16:colId xmlns:a16="http://schemas.microsoft.com/office/drawing/2014/main" xmlns="" val="20000"/>
                    </a:ext>
                  </a:extLst>
                </a:gridCol>
                <a:gridCol w="1131883">
                  <a:extLst>
                    <a:ext uri="{9D8B030D-6E8A-4147-A177-3AD203B41FA5}">
                      <a16:colId xmlns:a16="http://schemas.microsoft.com/office/drawing/2014/main" xmlns="" val="20001"/>
                    </a:ext>
                  </a:extLst>
                </a:gridCol>
                <a:gridCol w="97019">
                  <a:extLst>
                    <a:ext uri="{9D8B030D-6E8A-4147-A177-3AD203B41FA5}">
                      <a16:colId xmlns:a16="http://schemas.microsoft.com/office/drawing/2014/main" xmlns="" val="20002"/>
                    </a:ext>
                  </a:extLst>
                </a:gridCol>
                <a:gridCol w="1552297">
                  <a:extLst>
                    <a:ext uri="{9D8B030D-6E8A-4147-A177-3AD203B41FA5}">
                      <a16:colId xmlns:a16="http://schemas.microsoft.com/office/drawing/2014/main" xmlns="" val="20003"/>
                    </a:ext>
                  </a:extLst>
                </a:gridCol>
                <a:gridCol w="1164223">
                  <a:extLst>
                    <a:ext uri="{9D8B030D-6E8A-4147-A177-3AD203B41FA5}">
                      <a16:colId xmlns:a16="http://schemas.microsoft.com/office/drawing/2014/main" xmlns="" val="20004"/>
                    </a:ext>
                  </a:extLst>
                </a:gridCol>
                <a:gridCol w="1164223">
                  <a:extLst>
                    <a:ext uri="{9D8B030D-6E8A-4147-A177-3AD203B41FA5}">
                      <a16:colId xmlns:a16="http://schemas.microsoft.com/office/drawing/2014/main" xmlns="" val="20005"/>
                    </a:ext>
                  </a:extLst>
                </a:gridCol>
                <a:gridCol w="776150">
                  <a:extLst>
                    <a:ext uri="{9D8B030D-6E8A-4147-A177-3AD203B41FA5}">
                      <a16:colId xmlns:a16="http://schemas.microsoft.com/office/drawing/2014/main" xmlns="" val="20006"/>
                    </a:ext>
                  </a:extLst>
                </a:gridCol>
              </a:tblGrid>
              <a:tr h="219608">
                <a:tc>
                  <a:txBody>
                    <a:bodyPr/>
                    <a:lstStyle/>
                    <a:p>
                      <a:pPr algn="l" fontAlgn="b"/>
                      <a:r>
                        <a:rPr lang="en-US" sz="1100" u="none" strike="noStrike" dirty="0">
                          <a:effectLst/>
                        </a:rPr>
                        <a:t>CLIENT:</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SBCTC</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CAMPAIGN:</a:t>
                      </a:r>
                      <a:endParaRPr lang="en-US" sz="1100" b="1"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BASIC ADULT EDUCATION</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19608">
                <a:tc>
                  <a:txBody>
                    <a:bodyPr/>
                    <a:lstStyle/>
                    <a:p>
                      <a:pPr algn="l" fontAlgn="b"/>
                      <a:r>
                        <a:rPr lang="en-US" sz="1100" u="none" strike="noStrike">
                          <a:effectLst/>
                        </a:rPr>
                        <a:t>START DATE:</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6/23/2016</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END DATE:</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9/26/2016</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1960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439218">
                <a:tc>
                  <a:txBody>
                    <a:bodyPr/>
                    <a:lstStyle/>
                    <a:p>
                      <a:pPr algn="l" fontAlgn="b"/>
                      <a:r>
                        <a:rPr lang="en-US" sz="1100" u="none" strike="noStrike">
                          <a:effectLst/>
                        </a:rPr>
                        <a:t>MEDIA</a:t>
                      </a:r>
                      <a:endParaRPr lang="en-US" sz="1100" b="1"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CURRENT </a:t>
                      </a:r>
                      <a:br>
                        <a:rPr lang="en-US" sz="1100" u="none" strike="noStrike" dirty="0">
                          <a:effectLst/>
                        </a:rPr>
                      </a:br>
                      <a:r>
                        <a:rPr lang="en-US" sz="1100" u="none" strike="noStrike" dirty="0">
                          <a:effectLst/>
                        </a:rPr>
                        <a:t>SPEND (GROSS)</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IMPRESSIONS</a:t>
                      </a:r>
                      <a:endParaRPr lang="en-US" sz="1100" b="1"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CLICKS</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CTR</a:t>
                      </a:r>
                      <a:endParaRPr lang="en-US"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397492">
                <a:tc>
                  <a:txBody>
                    <a:bodyPr/>
                    <a:lstStyle/>
                    <a:p>
                      <a:pPr algn="l" fontAlgn="b"/>
                      <a:r>
                        <a:rPr lang="en-US" sz="1100" u="none" strike="noStrike">
                          <a:effectLst/>
                        </a:rPr>
                        <a:t>GOOGLE TOTAL</a:t>
                      </a:r>
                      <a:endParaRPr lang="en-US" sz="1100" b="0" i="1"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$29,473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5,774,432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13,777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0.24%</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19608">
                <a:tc>
                  <a:txBody>
                    <a:bodyPr/>
                    <a:lstStyle/>
                    <a:p>
                      <a:pPr algn="l" fontAlgn="b"/>
                      <a:endParaRPr lang="en-US" sz="1100" b="0" i="1"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219608">
                <a:tc>
                  <a:txBody>
                    <a:bodyPr/>
                    <a:lstStyle/>
                    <a:p>
                      <a:pPr algn="l" fontAlgn="b"/>
                      <a:r>
                        <a:rPr lang="en-US" sz="1100" u="none" strike="noStrike">
                          <a:effectLst/>
                        </a:rPr>
                        <a:t>GOOGLE -BEDA</a:t>
                      </a:r>
                      <a:endParaRPr lang="en-US" sz="1100" b="0" i="0" u="none" strike="noStrike">
                        <a:solidFill>
                          <a:srgbClr val="000000"/>
                        </a:solidFill>
                        <a:effectLst/>
                        <a:latin typeface="Calibri"/>
                      </a:endParaRPr>
                    </a:p>
                  </a:txBody>
                  <a:tcPr marL="171450"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$26,433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5,740,867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12,817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0.22%</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219608">
                <a:tc gridSpan="2">
                  <a:txBody>
                    <a:bodyPr/>
                    <a:lstStyle/>
                    <a:p>
                      <a:pPr algn="l" fontAlgn="b"/>
                      <a:r>
                        <a:rPr lang="en-US" sz="1100" u="none" strike="noStrike">
                          <a:effectLst/>
                        </a:rPr>
                        <a:t>GOOGLE - ITT STUDENTS</a:t>
                      </a:r>
                      <a:endParaRPr lang="en-US" sz="1100" b="0" i="0" u="none" strike="noStrike">
                        <a:solidFill>
                          <a:srgbClr val="000000"/>
                        </a:solidFill>
                        <a:effectLst/>
                        <a:latin typeface="Calibri"/>
                      </a:endParaRPr>
                    </a:p>
                  </a:txBody>
                  <a:tcPr marL="171450"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$1,894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23,092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572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2.48%</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19608">
                <a:tc>
                  <a:txBody>
                    <a:bodyPr/>
                    <a:lstStyle/>
                    <a:p>
                      <a:pPr algn="l" fontAlgn="b"/>
                      <a:r>
                        <a:rPr lang="en-US" sz="1100" u="none" strike="noStrike">
                          <a:effectLst/>
                        </a:rPr>
                        <a:t>GOOGLE - GED</a:t>
                      </a:r>
                      <a:endParaRPr lang="en-US" sz="1100" b="0" i="0" u="none" strike="noStrike">
                        <a:solidFill>
                          <a:srgbClr val="000000"/>
                        </a:solidFill>
                        <a:effectLst/>
                        <a:latin typeface="Calibri"/>
                      </a:endParaRPr>
                    </a:p>
                  </a:txBody>
                  <a:tcPr marL="171450"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$1,146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10,473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388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3.70%</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21960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219608">
                <a:tc>
                  <a:txBody>
                    <a:bodyPr/>
                    <a:lstStyle/>
                    <a:p>
                      <a:pPr algn="l" fontAlgn="b"/>
                      <a:r>
                        <a:rPr lang="en-US" sz="1100" u="none" strike="noStrike">
                          <a:effectLst/>
                        </a:rPr>
                        <a:t>FACEBOOK - BEDA</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$19,412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590,238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146,433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24.81%</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219608">
                <a:tc>
                  <a:txBody>
                    <a:bodyPr/>
                    <a:lstStyle/>
                    <a:p>
                      <a:pPr algn="l" fontAlgn="b"/>
                      <a:r>
                        <a:rPr lang="en-US" sz="1100" u="none" strike="noStrike">
                          <a:effectLst/>
                        </a:rPr>
                        <a:t>FACEBOOK - ITT</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$1,900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15,487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1,013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6.54%</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1"/>
                  </a:ext>
                </a:extLst>
              </a:tr>
              <a:tr h="219608">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2"/>
                  </a:ext>
                </a:extLst>
              </a:tr>
              <a:tr h="219608">
                <a:tc gridSpan="2">
                  <a:txBody>
                    <a:bodyPr/>
                    <a:lstStyle/>
                    <a:p>
                      <a:pPr algn="l" fontAlgn="b"/>
                      <a:r>
                        <a:rPr lang="en-US" sz="1100" u="none" strike="noStrike">
                          <a:effectLst/>
                        </a:rPr>
                        <a:t>BING - NEVER TOO LATE</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$932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11,237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0.91%</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3"/>
                  </a:ext>
                </a:extLst>
              </a:tr>
              <a:tr h="219608">
                <a:tc>
                  <a:txBody>
                    <a:bodyPr/>
                    <a:lstStyle/>
                    <a:p>
                      <a:pPr algn="l" fontAlgn="b"/>
                      <a:r>
                        <a:rPr lang="en-US" sz="1100" u="none" strike="noStrike">
                          <a:effectLst/>
                        </a:rPr>
                        <a:t>BING - ITT</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$76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968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2.48%</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4"/>
                  </a:ext>
                </a:extLst>
              </a:tr>
              <a:tr h="219608">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5"/>
                  </a:ext>
                </a:extLst>
              </a:tr>
              <a:tr h="219608">
                <a:tc>
                  <a:txBody>
                    <a:bodyPr/>
                    <a:lstStyle/>
                    <a:p>
                      <a:pPr algn="l" fontAlgn="b"/>
                      <a:r>
                        <a:rPr lang="en-US" sz="1100" u="none" strike="noStrike">
                          <a:effectLst/>
                        </a:rPr>
                        <a:t>TOTAL</a:t>
                      </a:r>
                      <a:endParaRPr lang="en-US" sz="1100" b="1"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$51,794 </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6,392,362</a:t>
                      </a:r>
                      <a:endParaRPr lang="en-US" sz="1100" b="1"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161,349</a:t>
                      </a:r>
                      <a:endParaRPr lang="en-US" sz="1100" b="1"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a:effectLst/>
                        </a:rPr>
                        <a:t>2.52%</a:t>
                      </a:r>
                      <a:endParaRPr lang="en-US"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366210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Summary</a:t>
            </a:r>
            <a:endParaRPr lang="en-US" b="1" dirty="0"/>
          </a:p>
        </p:txBody>
      </p:sp>
      <p:sp>
        <p:nvSpPr>
          <p:cNvPr id="3" name="Content Placeholder 2"/>
          <p:cNvSpPr>
            <a:spLocks noGrp="1"/>
          </p:cNvSpPr>
          <p:nvPr>
            <p:ph idx="1"/>
          </p:nvPr>
        </p:nvSpPr>
        <p:spPr>
          <a:xfrm>
            <a:off x="457200" y="1828800"/>
            <a:ext cx="8382000" cy="4068763"/>
          </a:xfrm>
        </p:spPr>
        <p:txBody>
          <a:bodyPr>
            <a:normAutofit/>
          </a:bodyPr>
          <a:lstStyle/>
          <a:p>
            <a:r>
              <a:rPr lang="en-US" dirty="0"/>
              <a:t>More than 6 </a:t>
            </a:r>
            <a:r>
              <a:rPr lang="en-US"/>
              <a:t>million </a:t>
            </a:r>
            <a:r>
              <a:rPr lang="en-US" smtClean="0"/>
              <a:t>impressions</a:t>
            </a:r>
            <a:endParaRPr lang="en-US" dirty="0"/>
          </a:p>
          <a:p>
            <a:r>
              <a:rPr lang="en-US" dirty="0" smtClean="0"/>
              <a:t>161,000 </a:t>
            </a:r>
            <a:r>
              <a:rPr lang="en-US" dirty="0"/>
              <a:t>people drove to the </a:t>
            </a:r>
            <a:r>
              <a:rPr lang="en-US" dirty="0" smtClean="0"/>
              <a:t>SBCTC website</a:t>
            </a:r>
            <a:endParaRPr lang="en-US" dirty="0"/>
          </a:p>
          <a:p>
            <a:r>
              <a:rPr lang="en-US" dirty="0"/>
              <a:t>Average click-through rate of 2.5</a:t>
            </a:r>
            <a:r>
              <a:rPr lang="en-US" dirty="0" smtClean="0"/>
              <a:t>%</a:t>
            </a:r>
            <a:br>
              <a:rPr lang="en-US" dirty="0" smtClean="0"/>
            </a:br>
            <a:r>
              <a:rPr lang="en-US" dirty="0" smtClean="0"/>
              <a:t>(meaning, they clicked on ad and went to our website for more information). For education </a:t>
            </a:r>
            <a:r>
              <a:rPr lang="en-US" dirty="0"/>
              <a:t>sector, an average search nets 2.2%</a:t>
            </a:r>
          </a:p>
        </p:txBody>
      </p:sp>
    </p:spTree>
    <p:extLst>
      <p:ext uri="{BB962C8B-B14F-4D97-AF65-F5344CB8AC3E}">
        <p14:creationId xmlns:p14="http://schemas.microsoft.com/office/powerpoint/2010/main" val="1349512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Well, that’s nice, but …</a:t>
            </a:r>
            <a:endParaRPr lang="en-US" b="1" dirty="0"/>
          </a:p>
        </p:txBody>
      </p:sp>
      <p:sp>
        <p:nvSpPr>
          <p:cNvPr id="3" name="Content Placeholder 2"/>
          <p:cNvSpPr>
            <a:spLocks noGrp="1"/>
          </p:cNvSpPr>
          <p:nvPr>
            <p:ph idx="1"/>
          </p:nvPr>
        </p:nvSpPr>
        <p:spPr>
          <a:xfrm>
            <a:off x="457200" y="3048000"/>
            <a:ext cx="8229600" cy="3078163"/>
          </a:xfrm>
        </p:spPr>
        <p:txBody>
          <a:bodyPr/>
          <a:lstStyle/>
          <a:p>
            <a:pPr marL="0" indent="0">
              <a:buNone/>
            </a:pPr>
            <a:r>
              <a:rPr lang="en-US" dirty="0" smtClean="0"/>
              <a:t>… what can faculty without a budget do?</a:t>
            </a:r>
            <a:endParaRPr lang="en-US" dirty="0"/>
          </a:p>
        </p:txBody>
      </p:sp>
    </p:spTree>
    <p:extLst>
      <p:ext uri="{BB962C8B-B14F-4D97-AF65-F5344CB8AC3E}">
        <p14:creationId xmlns:p14="http://schemas.microsoft.com/office/powerpoint/2010/main" val="3627342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“Old School” Means Business</a:t>
            </a:r>
            <a:endParaRPr lang="en-US" b="1" dirty="0"/>
          </a:p>
        </p:txBody>
      </p:sp>
      <p:sp>
        <p:nvSpPr>
          <p:cNvPr id="3" name="Content Placeholder 2"/>
          <p:cNvSpPr>
            <a:spLocks noGrp="1"/>
          </p:cNvSpPr>
          <p:nvPr>
            <p:ph idx="1"/>
          </p:nvPr>
        </p:nvSpPr>
        <p:spPr/>
        <p:txBody>
          <a:bodyPr>
            <a:normAutofit lnSpcReduction="10000"/>
          </a:bodyPr>
          <a:lstStyle/>
          <a:p>
            <a:r>
              <a:rPr lang="en-US" dirty="0"/>
              <a:t>Social media can </a:t>
            </a:r>
            <a:r>
              <a:rPr lang="en-US" dirty="0" smtClean="0"/>
              <a:t>grab </a:t>
            </a:r>
            <a:r>
              <a:rPr lang="en-US" dirty="0"/>
              <a:t>attention, but good web content and personal follow-up </a:t>
            </a:r>
            <a:r>
              <a:rPr lang="en-US" dirty="0" smtClean="0"/>
              <a:t>win the day.</a:t>
            </a:r>
            <a:endParaRPr lang="en-US" dirty="0"/>
          </a:p>
          <a:p>
            <a:r>
              <a:rPr lang="en-US" dirty="0" smtClean="0"/>
              <a:t>Most </a:t>
            </a:r>
            <a:r>
              <a:rPr lang="en-US" dirty="0"/>
              <a:t>students </a:t>
            </a:r>
            <a:r>
              <a:rPr lang="en-US" dirty="0" smtClean="0"/>
              <a:t>prefer “official” channels to communicate </a:t>
            </a:r>
            <a:r>
              <a:rPr lang="en-US" dirty="0"/>
              <a:t>with </a:t>
            </a:r>
            <a:r>
              <a:rPr lang="en-US" dirty="0" smtClean="0"/>
              <a:t>colleges (email, letters, phone) rather than </a:t>
            </a:r>
            <a:r>
              <a:rPr lang="en-US" dirty="0"/>
              <a:t>social </a:t>
            </a:r>
            <a:r>
              <a:rPr lang="en-US" dirty="0" smtClean="0"/>
              <a:t>media or texts.</a:t>
            </a:r>
          </a:p>
          <a:p>
            <a:r>
              <a:rPr lang="en-US" dirty="0" smtClean="0"/>
              <a:t>Social </a:t>
            </a:r>
            <a:r>
              <a:rPr lang="en-US" dirty="0"/>
              <a:t>media </a:t>
            </a:r>
            <a:r>
              <a:rPr lang="en-US" dirty="0" smtClean="0"/>
              <a:t>feels less serious and some are </a:t>
            </a:r>
            <a:r>
              <a:rPr lang="en-US" dirty="0"/>
              <a:t>reluctant to </a:t>
            </a:r>
            <a:r>
              <a:rPr lang="en-US" dirty="0" smtClean="0"/>
              <a:t>share social </a:t>
            </a:r>
            <a:r>
              <a:rPr lang="en-US" dirty="0"/>
              <a:t>account details with </a:t>
            </a:r>
            <a:r>
              <a:rPr lang="en-US" dirty="0" smtClean="0"/>
              <a:t>colleges. </a:t>
            </a:r>
          </a:p>
        </p:txBody>
      </p:sp>
    </p:spTree>
    <p:extLst>
      <p:ext uri="{BB962C8B-B14F-4D97-AF65-F5344CB8AC3E}">
        <p14:creationId xmlns:p14="http://schemas.microsoft.com/office/powerpoint/2010/main" val="2564418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qsdigitalsolutions.com/wp-content/uploads/2015/12/How-important-are-these-online-resources-when-researching-universities-and-cours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830"/>
            <a:ext cx="9144000" cy="6923830"/>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rot="7011960">
            <a:off x="3289509" y="2128701"/>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7011960">
            <a:off x="3734968" y="5557703"/>
            <a:ext cx="4572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054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Enrollment Challenges</a:t>
            </a:r>
            <a:endParaRPr lang="en-US" b="1" dirty="0"/>
          </a:p>
        </p:txBody>
      </p:sp>
      <p:sp>
        <p:nvSpPr>
          <p:cNvPr id="3" name="Content Placeholder 2"/>
          <p:cNvSpPr>
            <a:spLocks noGrp="1"/>
          </p:cNvSpPr>
          <p:nvPr>
            <p:ph idx="1"/>
          </p:nvPr>
        </p:nvSpPr>
        <p:spPr/>
        <p:txBody>
          <a:bodyPr/>
          <a:lstStyle/>
          <a:p>
            <a:r>
              <a:rPr lang="en-US" dirty="0" smtClean="0"/>
              <a:t>Costs</a:t>
            </a:r>
          </a:p>
          <a:p>
            <a:pPr lvl="1"/>
            <a:r>
              <a:rPr lang="en-US" dirty="0" smtClean="0"/>
              <a:t>Financial aid </a:t>
            </a:r>
          </a:p>
          <a:p>
            <a:pPr lvl="1"/>
            <a:r>
              <a:rPr lang="en-US" dirty="0" smtClean="0"/>
              <a:t>Tuition, fees</a:t>
            </a:r>
          </a:p>
          <a:p>
            <a:r>
              <a:rPr lang="en-US" dirty="0" smtClean="0"/>
              <a:t>The economy</a:t>
            </a:r>
          </a:p>
          <a:p>
            <a:r>
              <a:rPr lang="en-US" dirty="0" smtClean="0"/>
              <a:t>Demographics</a:t>
            </a:r>
          </a:p>
          <a:p>
            <a:r>
              <a:rPr lang="en-US" dirty="0" smtClean="0"/>
              <a:t>Competition</a:t>
            </a:r>
            <a:endParaRPr lang="en-US" dirty="0"/>
          </a:p>
        </p:txBody>
      </p:sp>
    </p:spTree>
    <p:extLst>
      <p:ext uri="{BB962C8B-B14F-4D97-AF65-F5344CB8AC3E}">
        <p14:creationId xmlns:p14="http://schemas.microsoft.com/office/powerpoint/2010/main" val="1626072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Enrollment Opportunities</a:t>
            </a:r>
            <a:endParaRPr lang="en-US" b="1" dirty="0"/>
          </a:p>
        </p:txBody>
      </p:sp>
      <p:sp>
        <p:nvSpPr>
          <p:cNvPr id="3" name="Content Placeholder 2"/>
          <p:cNvSpPr>
            <a:spLocks noGrp="1"/>
          </p:cNvSpPr>
          <p:nvPr>
            <p:ph idx="1"/>
          </p:nvPr>
        </p:nvSpPr>
        <p:spPr/>
        <p:txBody>
          <a:bodyPr>
            <a:normAutofit/>
          </a:bodyPr>
          <a:lstStyle/>
          <a:p>
            <a:r>
              <a:rPr lang="en-US" dirty="0" smtClean="0"/>
              <a:t>Costs</a:t>
            </a:r>
          </a:p>
          <a:p>
            <a:pPr lvl="1"/>
            <a:r>
              <a:rPr lang="en-US" dirty="0" smtClean="0">
                <a:hlinkClick r:id="rId3"/>
              </a:rPr>
              <a:t>Scholarship awareness</a:t>
            </a:r>
            <a:endParaRPr lang="en-US" dirty="0" smtClean="0"/>
          </a:p>
          <a:p>
            <a:pPr lvl="1"/>
            <a:r>
              <a:rPr lang="en-US" dirty="0" smtClean="0">
                <a:hlinkClick r:id="rId4"/>
              </a:rPr>
              <a:t>Financial aid workshops</a:t>
            </a:r>
            <a:endParaRPr lang="en-US" dirty="0" smtClean="0"/>
          </a:p>
          <a:p>
            <a:r>
              <a:rPr lang="en-US" dirty="0" smtClean="0"/>
              <a:t>The economy</a:t>
            </a:r>
          </a:p>
          <a:p>
            <a:r>
              <a:rPr lang="en-US" dirty="0" smtClean="0"/>
              <a:t>Demographics</a:t>
            </a:r>
          </a:p>
          <a:p>
            <a:r>
              <a:rPr lang="en-US" dirty="0" smtClean="0"/>
              <a:t>Competition</a:t>
            </a:r>
            <a:endParaRPr lang="en-US" dirty="0"/>
          </a:p>
        </p:txBody>
      </p:sp>
    </p:spTree>
    <p:extLst>
      <p:ext uri="{BB962C8B-B14F-4D97-AF65-F5344CB8AC3E}">
        <p14:creationId xmlns:p14="http://schemas.microsoft.com/office/powerpoint/2010/main" val="3671709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Inreach</a:t>
            </a:r>
            <a:endParaRPr lang="en-US" b="1" dirty="0"/>
          </a:p>
        </p:txBody>
      </p:sp>
      <p:sp>
        <p:nvSpPr>
          <p:cNvPr id="3" name="Content Placeholder 2"/>
          <p:cNvSpPr>
            <a:spLocks noGrp="1"/>
          </p:cNvSpPr>
          <p:nvPr>
            <p:ph idx="1"/>
          </p:nvPr>
        </p:nvSpPr>
        <p:spPr/>
        <p:txBody>
          <a:bodyPr/>
          <a:lstStyle/>
          <a:p>
            <a:r>
              <a:rPr lang="en-US" dirty="0" smtClean="0"/>
              <a:t>Get to know your advisors/counselors and educate them about your class/program</a:t>
            </a:r>
          </a:p>
          <a:p>
            <a:r>
              <a:rPr lang="en-US" dirty="0" smtClean="0"/>
              <a:t>Help your outreach/admissions team</a:t>
            </a:r>
          </a:p>
          <a:p>
            <a:r>
              <a:rPr lang="en-US" dirty="0" smtClean="0"/>
              <a:t>Campus tours, classroom visits, information sessions for </a:t>
            </a:r>
            <a:r>
              <a:rPr lang="en-US" b="1" dirty="0" smtClean="0"/>
              <a:t>current</a:t>
            </a:r>
            <a:r>
              <a:rPr lang="en-US" dirty="0" smtClean="0"/>
              <a:t> pre-college, GED,  ABE and ESL students</a:t>
            </a:r>
          </a:p>
        </p:txBody>
      </p:sp>
    </p:spTree>
    <p:extLst>
      <p:ext uri="{BB962C8B-B14F-4D97-AF65-F5344CB8AC3E}">
        <p14:creationId xmlns:p14="http://schemas.microsoft.com/office/powerpoint/2010/main" val="699131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Outreach</a:t>
            </a:r>
            <a:endParaRPr lang="en-US" b="1" dirty="0"/>
          </a:p>
        </p:txBody>
      </p:sp>
      <p:sp>
        <p:nvSpPr>
          <p:cNvPr id="3" name="Content Placeholder 2"/>
          <p:cNvSpPr>
            <a:spLocks noGrp="1"/>
          </p:cNvSpPr>
          <p:nvPr>
            <p:ph idx="1"/>
          </p:nvPr>
        </p:nvSpPr>
        <p:spPr/>
        <p:txBody>
          <a:bodyPr/>
          <a:lstStyle/>
          <a:p>
            <a:r>
              <a:rPr lang="en-US" dirty="0" smtClean="0"/>
              <a:t>Mini campaigns</a:t>
            </a:r>
          </a:p>
          <a:p>
            <a:r>
              <a:rPr lang="en-US" dirty="0"/>
              <a:t>Y</a:t>
            </a:r>
            <a:r>
              <a:rPr lang="en-US" dirty="0" smtClean="0"/>
              <a:t>our college web page:</a:t>
            </a:r>
          </a:p>
          <a:p>
            <a:pPr lvl="1"/>
            <a:r>
              <a:rPr lang="en-US" dirty="0" smtClean="0">
                <a:hlinkClick r:id="rId3"/>
              </a:rPr>
              <a:t>Accounting</a:t>
            </a:r>
            <a:endParaRPr lang="en-US" dirty="0" smtClean="0"/>
          </a:p>
          <a:p>
            <a:pPr lvl="1"/>
            <a:r>
              <a:rPr lang="en-US" dirty="0" smtClean="0">
                <a:hlinkClick r:id="rId4"/>
              </a:rPr>
              <a:t>Areas of Study (transfer)</a:t>
            </a:r>
            <a:endParaRPr lang="en-US" dirty="0" smtClean="0"/>
          </a:p>
          <a:p>
            <a:r>
              <a:rPr lang="en-US" dirty="0" smtClean="0"/>
              <a:t>Team up with your recruitment, outreach, strategic enrollment management groups</a:t>
            </a:r>
          </a:p>
          <a:p>
            <a:r>
              <a:rPr lang="en-US" dirty="0"/>
              <a:t>Welcome tours into your classrooms</a:t>
            </a:r>
          </a:p>
          <a:p>
            <a:endParaRPr lang="en-US" dirty="0" smtClean="0"/>
          </a:p>
          <a:p>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1452524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Sherry Nelson,</a:t>
            </a:r>
            <a:r>
              <a:rPr lang="en-US" dirty="0"/>
              <a:t> online content and new media </a:t>
            </a:r>
            <a:r>
              <a:rPr lang="en-US" dirty="0" smtClean="0"/>
              <a:t>manager, slnelson@sbctc.edu,</a:t>
            </a:r>
            <a:r>
              <a:rPr lang="en-US" dirty="0"/>
              <a:t> 360-704-4308 </a:t>
            </a:r>
            <a:endParaRPr lang="en-US" dirty="0" smtClean="0"/>
          </a:p>
          <a:p>
            <a:r>
              <a:rPr lang="en-US" dirty="0"/>
              <a:t>Katie Rose, Communications &amp; Marketing </a:t>
            </a:r>
            <a:r>
              <a:rPr lang="en-US" dirty="0" smtClean="0"/>
              <a:t>Associate, krose@sbctc.edu, 360-704-4367</a:t>
            </a:r>
          </a:p>
          <a:p>
            <a:endParaRPr lang="en-US" dirty="0"/>
          </a:p>
          <a:p>
            <a:pPr marL="0" indent="0">
              <a:buNone/>
            </a:pPr>
            <a:r>
              <a:rPr lang="en-US" dirty="0"/>
              <a:t>Communications </a:t>
            </a:r>
            <a:r>
              <a:rPr lang="en-US" dirty="0" smtClean="0"/>
              <a:t>Office</a:t>
            </a:r>
          </a:p>
          <a:p>
            <a:pPr marL="0" indent="0">
              <a:buNone/>
            </a:pPr>
            <a:r>
              <a:rPr lang="en-US" dirty="0" smtClean="0"/>
              <a:t>Washington </a:t>
            </a:r>
            <a:r>
              <a:rPr lang="en-US" dirty="0"/>
              <a:t>State Board for Community </a:t>
            </a:r>
            <a:r>
              <a:rPr lang="en-US" dirty="0" smtClean="0"/>
              <a:t/>
            </a:r>
            <a:br>
              <a:rPr lang="en-US" dirty="0" smtClean="0"/>
            </a:br>
            <a:r>
              <a:rPr lang="en-US" dirty="0" smtClean="0"/>
              <a:t>and </a:t>
            </a:r>
            <a:r>
              <a:rPr lang="en-US" dirty="0"/>
              <a:t>Technical Colleges</a:t>
            </a:r>
          </a:p>
          <a:p>
            <a:endParaRPr lang="en-US" dirty="0"/>
          </a:p>
        </p:txBody>
      </p:sp>
    </p:spTree>
    <p:extLst>
      <p:ext uri="{BB962C8B-B14F-4D97-AF65-F5344CB8AC3E}">
        <p14:creationId xmlns:p14="http://schemas.microsoft.com/office/powerpoint/2010/main" val="213583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normAutofit fontScale="90000"/>
          </a:bodyPr>
          <a:lstStyle/>
          <a:p>
            <a:r>
              <a:rPr lang="en-US" b="1" dirty="0" smtClean="0"/>
              <a:t>Social Media &amp; Digital Search </a:t>
            </a:r>
            <a:br>
              <a:rPr lang="en-US" b="1" dirty="0" smtClean="0"/>
            </a:br>
            <a:r>
              <a:rPr lang="en-US" b="1" dirty="0" smtClean="0"/>
              <a:t>Campaign Case Study</a:t>
            </a:r>
            <a:endParaRPr lang="en-US" b="1" dirty="0"/>
          </a:p>
        </p:txBody>
      </p:sp>
      <p:sp>
        <p:nvSpPr>
          <p:cNvPr id="3" name="Content Placeholder 2"/>
          <p:cNvSpPr>
            <a:spLocks noGrp="1"/>
          </p:cNvSpPr>
          <p:nvPr>
            <p:ph idx="1"/>
          </p:nvPr>
        </p:nvSpPr>
        <p:spPr>
          <a:xfrm>
            <a:off x="533400" y="2667001"/>
            <a:ext cx="8229600" cy="3810000"/>
          </a:xfrm>
        </p:spPr>
        <p:txBody>
          <a:bodyPr>
            <a:normAutofit fontScale="70000" lnSpcReduction="20000"/>
          </a:bodyPr>
          <a:lstStyle/>
          <a:p>
            <a:r>
              <a:rPr lang="en-US" b="1" dirty="0"/>
              <a:t>History: </a:t>
            </a:r>
            <a:r>
              <a:rPr lang="en-US" dirty="0"/>
              <a:t>This was SBCTC’s first foray into digital advertising.</a:t>
            </a:r>
          </a:p>
          <a:p>
            <a:endParaRPr lang="en-US" dirty="0"/>
          </a:p>
          <a:p>
            <a:r>
              <a:rPr lang="en-US" b="1" dirty="0"/>
              <a:t>Vendor:  </a:t>
            </a:r>
            <a:r>
              <a:rPr lang="en-US" dirty="0"/>
              <a:t>Turtledove </a:t>
            </a:r>
            <a:r>
              <a:rPr lang="en-US" dirty="0" smtClean="0"/>
              <a:t>Clemens chosen after </a:t>
            </a:r>
            <a:r>
              <a:rPr lang="en-US" dirty="0"/>
              <a:t>competitive </a:t>
            </a:r>
            <a:r>
              <a:rPr lang="en-US" dirty="0" smtClean="0"/>
              <a:t>RFP.</a:t>
            </a:r>
            <a:endParaRPr lang="en-US" dirty="0"/>
          </a:p>
          <a:p>
            <a:endParaRPr lang="en-US" dirty="0"/>
          </a:p>
          <a:p>
            <a:r>
              <a:rPr lang="en-US" b="1" dirty="0"/>
              <a:t>Goal: </a:t>
            </a:r>
            <a:r>
              <a:rPr lang="en-US" b="1" dirty="0" smtClean="0"/>
              <a:t> </a:t>
            </a:r>
            <a:r>
              <a:rPr lang="en-US" dirty="0" smtClean="0"/>
              <a:t>To </a:t>
            </a:r>
            <a:r>
              <a:rPr lang="en-US" dirty="0"/>
              <a:t>raise awareness of high school completion options at community and technical colleges, and to generate visits to an SBCTC webpage where visitors could get more information and be forwarded to a community or technical </a:t>
            </a:r>
            <a:r>
              <a:rPr lang="en-US" dirty="0" smtClean="0"/>
              <a:t>college website.</a:t>
            </a:r>
            <a:endParaRPr lang="en-US" dirty="0"/>
          </a:p>
          <a:p>
            <a:endParaRPr lang="en-US" dirty="0"/>
          </a:p>
          <a:p>
            <a:r>
              <a:rPr lang="en-US" b="1" dirty="0"/>
              <a:t>Campaign period: </a:t>
            </a:r>
            <a:r>
              <a:rPr lang="en-US" dirty="0"/>
              <a:t>July </a:t>
            </a:r>
            <a:r>
              <a:rPr lang="en-US" dirty="0" smtClean="0"/>
              <a:t>1 to </a:t>
            </a:r>
            <a:r>
              <a:rPr lang="en-US" dirty="0"/>
              <a:t>Sept. </a:t>
            </a:r>
            <a:r>
              <a:rPr lang="en-US" dirty="0" smtClean="0"/>
              <a:t>30, </a:t>
            </a:r>
            <a:r>
              <a:rPr lang="en-US" dirty="0"/>
              <a:t>2016</a:t>
            </a:r>
          </a:p>
        </p:txBody>
      </p:sp>
    </p:spTree>
    <p:extLst>
      <p:ext uri="{BB962C8B-B14F-4D97-AF65-F5344CB8AC3E}">
        <p14:creationId xmlns:p14="http://schemas.microsoft.com/office/powerpoint/2010/main" val="1200359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534400" cy="1143000"/>
          </a:xfrm>
        </p:spPr>
        <p:txBody>
          <a:bodyPr>
            <a:normAutofit fontScale="90000"/>
          </a:bodyPr>
          <a:lstStyle/>
          <a:p>
            <a:r>
              <a:rPr lang="en-US" b="1" dirty="0"/>
              <a:t>“It’s Never Too Late to Graduate</a:t>
            </a:r>
            <a:r>
              <a:rPr lang="en-US" b="1" dirty="0" smtClean="0"/>
              <a:t>.”</a:t>
            </a:r>
            <a:r>
              <a:rPr lang="en-US" dirty="0"/>
              <a:t/>
            </a:r>
            <a:br>
              <a:rPr lang="en-US" dirty="0"/>
            </a:br>
            <a:endParaRPr lang="en-US" dirty="0"/>
          </a:p>
        </p:txBody>
      </p:sp>
      <p:sp>
        <p:nvSpPr>
          <p:cNvPr id="3" name="Content Placeholder 2"/>
          <p:cNvSpPr>
            <a:spLocks noGrp="1"/>
          </p:cNvSpPr>
          <p:nvPr>
            <p:ph idx="1"/>
          </p:nvPr>
        </p:nvSpPr>
        <p:spPr>
          <a:xfrm>
            <a:off x="457200" y="2362200"/>
            <a:ext cx="8229600" cy="3459163"/>
          </a:xfrm>
        </p:spPr>
        <p:txBody>
          <a:bodyPr/>
          <a:lstStyle/>
          <a:p>
            <a:pPr marL="0" indent="0">
              <a:buNone/>
            </a:pPr>
            <a:r>
              <a:rPr lang="en-US" b="1" dirty="0"/>
              <a:t>Budget: $50,000</a:t>
            </a:r>
            <a:endParaRPr lang="en-US" dirty="0" smtClean="0"/>
          </a:p>
          <a:p>
            <a:r>
              <a:rPr lang="en-US" dirty="0" smtClean="0"/>
              <a:t>Funded with </a:t>
            </a:r>
            <a:r>
              <a:rPr lang="en-US" dirty="0"/>
              <a:t>a federal </a:t>
            </a:r>
            <a:r>
              <a:rPr lang="en-US" dirty="0" smtClean="0"/>
              <a:t>grant</a:t>
            </a:r>
          </a:p>
          <a:p>
            <a:pPr lvl="1"/>
            <a:r>
              <a:rPr lang="en-US" dirty="0" smtClean="0"/>
              <a:t>$45,000 </a:t>
            </a:r>
            <a:r>
              <a:rPr lang="en-US" dirty="0"/>
              <a:t>media </a:t>
            </a:r>
            <a:r>
              <a:rPr lang="en-US" dirty="0" smtClean="0"/>
              <a:t>purchases</a:t>
            </a:r>
          </a:p>
          <a:p>
            <a:pPr lvl="1"/>
            <a:r>
              <a:rPr lang="en-US" dirty="0" smtClean="0"/>
              <a:t>$5,000 media agency </a:t>
            </a:r>
            <a:r>
              <a:rPr lang="en-US" dirty="0"/>
              <a:t>services</a:t>
            </a:r>
          </a:p>
          <a:p>
            <a:r>
              <a:rPr lang="en-US" dirty="0" smtClean="0"/>
              <a:t>All ads purchased on a per-click-basis</a:t>
            </a:r>
            <a:endParaRPr lang="en-US" dirty="0"/>
          </a:p>
        </p:txBody>
      </p:sp>
    </p:spTree>
    <p:extLst>
      <p:ext uri="{BB962C8B-B14F-4D97-AF65-F5344CB8AC3E}">
        <p14:creationId xmlns:p14="http://schemas.microsoft.com/office/powerpoint/2010/main" val="3775036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Budget Detail</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Media Purchases,  $45,000</a:t>
            </a:r>
          </a:p>
          <a:p>
            <a:r>
              <a:rPr lang="en-US" dirty="0" smtClean="0"/>
              <a:t>Social </a:t>
            </a:r>
            <a:r>
              <a:rPr lang="en-US" dirty="0"/>
              <a:t>and online </a:t>
            </a:r>
            <a:r>
              <a:rPr lang="en-US" dirty="0" smtClean="0"/>
              <a:t>advertising</a:t>
            </a:r>
          </a:p>
          <a:p>
            <a:r>
              <a:rPr lang="en-US" dirty="0" smtClean="0"/>
              <a:t>Search </a:t>
            </a:r>
            <a:r>
              <a:rPr lang="en-US" dirty="0"/>
              <a:t>engine marketing</a:t>
            </a:r>
          </a:p>
          <a:p>
            <a:pPr marL="0" indent="0">
              <a:buNone/>
            </a:pPr>
            <a:r>
              <a:rPr lang="en-US" dirty="0"/>
              <a:t> </a:t>
            </a:r>
          </a:p>
          <a:p>
            <a:pPr marL="0" indent="0">
              <a:buNone/>
            </a:pPr>
            <a:r>
              <a:rPr lang="en-US" b="1" dirty="0"/>
              <a:t>Agency Services: $5,000</a:t>
            </a:r>
          </a:p>
          <a:p>
            <a:r>
              <a:rPr lang="en-US" dirty="0"/>
              <a:t>Conduct keyword research for search engine marketing</a:t>
            </a:r>
          </a:p>
          <a:p>
            <a:r>
              <a:rPr lang="en-US" dirty="0"/>
              <a:t>Create a plan for purchasing social and on-line media advertising and search engine marketing</a:t>
            </a:r>
          </a:p>
          <a:p>
            <a:r>
              <a:rPr lang="en-US" dirty="0"/>
              <a:t>Includes at least one in-person meeting and numerous meetings via phone.</a:t>
            </a:r>
          </a:p>
          <a:p>
            <a:r>
              <a:rPr lang="en-US" dirty="0"/>
              <a:t>Develop appropriate messaging (copywriting)</a:t>
            </a:r>
          </a:p>
          <a:p>
            <a:r>
              <a:rPr lang="en-US" dirty="0"/>
              <a:t>Provide creative assets (artwork)</a:t>
            </a:r>
          </a:p>
          <a:p>
            <a:r>
              <a:rPr lang="en-US" dirty="0"/>
              <a:t>Provide </a:t>
            </a:r>
            <a:r>
              <a:rPr lang="en-US" dirty="0" smtClean="0"/>
              <a:t>report </a:t>
            </a:r>
            <a:r>
              <a:rPr lang="en-US" dirty="0"/>
              <a:t>of metrics </a:t>
            </a:r>
            <a:r>
              <a:rPr lang="en-US" dirty="0" smtClean="0"/>
              <a:t>to illustrate campaign results </a:t>
            </a:r>
            <a:endParaRPr lang="en-US" dirty="0"/>
          </a:p>
        </p:txBody>
      </p:sp>
    </p:spTree>
    <p:extLst>
      <p:ext uri="{BB962C8B-B14F-4D97-AF65-F5344CB8AC3E}">
        <p14:creationId xmlns:p14="http://schemas.microsoft.com/office/powerpoint/2010/main" val="319404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Advice</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Get people </a:t>
            </a:r>
            <a:r>
              <a:rPr lang="en-US" dirty="0" smtClean="0"/>
              <a:t>at </a:t>
            </a:r>
            <a:r>
              <a:rPr lang="en-US" dirty="0"/>
              <a:t>the highest level engaged early so there are no surprises.</a:t>
            </a:r>
          </a:p>
          <a:p>
            <a:pPr lvl="0"/>
            <a:r>
              <a:rPr lang="en-US" dirty="0"/>
              <a:t>Establish an advisory panel to run ideas by. </a:t>
            </a:r>
            <a:r>
              <a:rPr lang="en-US" dirty="0" smtClean="0"/>
              <a:t/>
            </a:r>
            <a:br>
              <a:rPr lang="en-US" dirty="0" smtClean="0"/>
            </a:br>
            <a:r>
              <a:rPr lang="en-US" dirty="0" smtClean="0"/>
              <a:t>Our advisory </a:t>
            </a:r>
            <a:r>
              <a:rPr lang="en-US" dirty="0"/>
              <a:t>panel was:</a:t>
            </a:r>
          </a:p>
          <a:p>
            <a:pPr lvl="1"/>
            <a:r>
              <a:rPr lang="en-US" dirty="0"/>
              <a:t>Robin </a:t>
            </a:r>
            <a:r>
              <a:rPr lang="en-US" dirty="0" err="1"/>
              <a:t>Gashi</a:t>
            </a:r>
            <a:r>
              <a:rPr lang="en-US" dirty="0"/>
              <a:t>, Tacoma Rescue Mission </a:t>
            </a:r>
          </a:p>
          <a:p>
            <a:pPr lvl="1"/>
            <a:r>
              <a:rPr lang="en-US" dirty="0"/>
              <a:t>Amy </a:t>
            </a:r>
            <a:r>
              <a:rPr lang="en-US" dirty="0" err="1"/>
              <a:t>Diehr</a:t>
            </a:r>
            <a:r>
              <a:rPr lang="en-US" dirty="0"/>
              <a:t>, Tacoma Community House </a:t>
            </a:r>
          </a:p>
          <a:p>
            <a:pPr lvl="1"/>
            <a:r>
              <a:rPr lang="en-US" dirty="0"/>
              <a:t>Theresa </a:t>
            </a:r>
            <a:r>
              <a:rPr lang="en-US" dirty="0" err="1"/>
              <a:t>Stalick</a:t>
            </a:r>
            <a:r>
              <a:rPr lang="en-US" dirty="0"/>
              <a:t>, Lower Columbia College </a:t>
            </a:r>
          </a:p>
          <a:p>
            <a:pPr lvl="1"/>
            <a:r>
              <a:rPr lang="en-US" dirty="0"/>
              <a:t>Diane Smith, Grays Harbor College </a:t>
            </a:r>
          </a:p>
          <a:p>
            <a:pPr lvl="1"/>
            <a:r>
              <a:rPr lang="en-US" dirty="0" err="1"/>
              <a:t>Alonda</a:t>
            </a:r>
            <a:r>
              <a:rPr lang="en-US" dirty="0"/>
              <a:t> Williams, Bellevue College</a:t>
            </a:r>
          </a:p>
          <a:p>
            <a:pPr lvl="1"/>
            <a:r>
              <a:rPr lang="en-US" dirty="0"/>
              <a:t>Aaron Parrott, Wenatchee Valley College</a:t>
            </a:r>
          </a:p>
          <a:p>
            <a:endParaRPr lang="en-US" dirty="0"/>
          </a:p>
        </p:txBody>
      </p:sp>
    </p:spTree>
    <p:extLst>
      <p:ext uri="{BB962C8B-B14F-4D97-AF65-F5344CB8AC3E}">
        <p14:creationId xmlns:p14="http://schemas.microsoft.com/office/powerpoint/2010/main" val="335301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1143000"/>
          </a:xfrm>
        </p:spPr>
        <p:txBody>
          <a:bodyPr>
            <a:normAutofit fontScale="90000"/>
          </a:bodyPr>
          <a:lstStyle/>
          <a:p>
            <a:r>
              <a:rPr lang="en-US" b="1" dirty="0"/>
              <a:t>“It’s Never Too Late to Graduate.” </a:t>
            </a:r>
            <a:r>
              <a:rPr lang="en-US" dirty="0"/>
              <a:t> </a:t>
            </a:r>
          </a:p>
        </p:txBody>
      </p:sp>
      <p:sp>
        <p:nvSpPr>
          <p:cNvPr id="3" name="Content Placeholder 2"/>
          <p:cNvSpPr>
            <a:spLocks noGrp="1"/>
          </p:cNvSpPr>
          <p:nvPr>
            <p:ph idx="1"/>
          </p:nvPr>
        </p:nvSpPr>
        <p:spPr/>
        <p:txBody>
          <a:bodyPr>
            <a:normAutofit/>
          </a:bodyPr>
          <a:lstStyle/>
          <a:p>
            <a:r>
              <a:rPr lang="en-US" b="1" dirty="0"/>
              <a:t>Advisory panel agreed to this message:</a:t>
            </a:r>
            <a:r>
              <a:rPr lang="en-US" dirty="0"/>
              <a:t> </a:t>
            </a:r>
            <a:r>
              <a:rPr lang="en-US" dirty="0" smtClean="0"/>
              <a:t/>
            </a:r>
            <a:br>
              <a:rPr lang="en-US" dirty="0" smtClean="0"/>
            </a:br>
            <a:r>
              <a:rPr lang="en-US" dirty="0" smtClean="0"/>
              <a:t>“</a:t>
            </a:r>
            <a:r>
              <a:rPr lang="en-US" dirty="0"/>
              <a:t>It’s Never Too Late to Graduate.”  </a:t>
            </a:r>
            <a:endParaRPr lang="en-US" dirty="0" smtClean="0"/>
          </a:p>
          <a:p>
            <a:r>
              <a:rPr lang="en-US" dirty="0" smtClean="0"/>
              <a:t>Panel members also </a:t>
            </a:r>
            <a:r>
              <a:rPr lang="en-US" dirty="0"/>
              <a:t>provided sample student quotes.</a:t>
            </a:r>
          </a:p>
          <a:p>
            <a:r>
              <a:rPr lang="en-US" b="1" dirty="0" smtClean="0"/>
              <a:t>Web landing page at SBCTC.edu</a:t>
            </a:r>
          </a:p>
          <a:p>
            <a:pPr marL="0" indent="0">
              <a:buNone/>
            </a:pPr>
            <a:r>
              <a:rPr lang="en-US" u="sng" dirty="0" smtClean="0">
                <a:hlinkClick r:id="rId3"/>
              </a:rPr>
              <a:t>http</a:t>
            </a:r>
            <a:r>
              <a:rPr lang="en-US" u="sng" dirty="0">
                <a:hlinkClick r:id="rId3"/>
              </a:rPr>
              <a:t>://www.sbctc.edu/becoming-a-student/basic-education/never-too-late-graduate.aspx</a:t>
            </a:r>
            <a:endParaRPr lang="en-US" dirty="0"/>
          </a:p>
          <a:p>
            <a:endParaRPr lang="en-US" dirty="0"/>
          </a:p>
        </p:txBody>
      </p:sp>
    </p:spTree>
    <p:extLst>
      <p:ext uri="{BB962C8B-B14F-4D97-AF65-F5344CB8AC3E}">
        <p14:creationId xmlns:p14="http://schemas.microsoft.com/office/powerpoint/2010/main" val="838670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Media Purchased</a:t>
            </a:r>
            <a:endParaRPr lang="en-US" b="1" dirty="0"/>
          </a:p>
        </p:txBody>
      </p:sp>
      <p:sp>
        <p:nvSpPr>
          <p:cNvPr id="3" name="Content Placeholder 2"/>
          <p:cNvSpPr>
            <a:spLocks noGrp="1"/>
          </p:cNvSpPr>
          <p:nvPr>
            <p:ph idx="1"/>
          </p:nvPr>
        </p:nvSpPr>
        <p:spPr/>
        <p:txBody>
          <a:bodyPr>
            <a:normAutofit fontScale="70000" lnSpcReduction="20000"/>
          </a:bodyPr>
          <a:lstStyle/>
          <a:p>
            <a:r>
              <a:rPr lang="en-US" b="1" dirty="0"/>
              <a:t>Google AdWords remarketing</a:t>
            </a:r>
            <a:r>
              <a:rPr lang="en-US" dirty="0"/>
              <a:t>. People visited our SBCTC website, clicked on a page related to </a:t>
            </a:r>
            <a:r>
              <a:rPr lang="en-US" dirty="0" err="1"/>
              <a:t>BEdA</a:t>
            </a:r>
            <a:r>
              <a:rPr lang="en-US" dirty="0"/>
              <a:t>, a cookie was set, and we deliver ads to them when they visit other sites. </a:t>
            </a:r>
            <a:r>
              <a:rPr lang="en-US" dirty="0" smtClean="0"/>
              <a:t/>
            </a:r>
            <a:br>
              <a:rPr lang="en-US" dirty="0" smtClean="0"/>
            </a:br>
            <a:r>
              <a:rPr lang="en-US" dirty="0" smtClean="0"/>
              <a:t/>
            </a:r>
            <a:br>
              <a:rPr lang="en-US" dirty="0" smtClean="0"/>
            </a:br>
            <a:r>
              <a:rPr lang="en-US" dirty="0" smtClean="0"/>
              <a:t>You look at shoes at the Zappos.com site. After that, it </a:t>
            </a:r>
            <a:r>
              <a:rPr lang="en-US" dirty="0"/>
              <a:t>seems </a:t>
            </a:r>
            <a:r>
              <a:rPr lang="en-US" dirty="0" smtClean="0"/>
              <a:t>you will see </a:t>
            </a:r>
            <a:r>
              <a:rPr lang="en-US" dirty="0"/>
              <a:t>a Zappos ad everywhere </a:t>
            </a:r>
            <a:r>
              <a:rPr lang="en-US" dirty="0" smtClean="0"/>
              <a:t>you go online. That’s</a:t>
            </a:r>
            <a:r>
              <a:rPr lang="en-US" i="1" dirty="0" smtClean="0"/>
              <a:t> </a:t>
            </a:r>
            <a:r>
              <a:rPr lang="en-US" i="1" dirty="0"/>
              <a:t>remarketing</a:t>
            </a:r>
            <a:r>
              <a:rPr lang="en-US" dirty="0"/>
              <a:t>. </a:t>
            </a:r>
          </a:p>
          <a:p>
            <a:endParaRPr lang="en-US" dirty="0" smtClean="0"/>
          </a:p>
          <a:p>
            <a:r>
              <a:rPr lang="en-US" b="1" dirty="0" smtClean="0"/>
              <a:t>Google </a:t>
            </a:r>
            <a:r>
              <a:rPr lang="en-US" b="1" dirty="0"/>
              <a:t>paid search. </a:t>
            </a:r>
            <a:r>
              <a:rPr lang="en-US" dirty="0"/>
              <a:t>You are probably very familiar with this type of advertising.  A person searches for something related to </a:t>
            </a:r>
            <a:r>
              <a:rPr lang="en-US" dirty="0" err="1"/>
              <a:t>BEdA</a:t>
            </a:r>
            <a:r>
              <a:rPr lang="en-US" dirty="0"/>
              <a:t>, and an ad appears that looks very much like a search result.  The ads are either at the top or the right of the search results page. </a:t>
            </a:r>
            <a:r>
              <a:rPr lang="en-US" dirty="0" smtClean="0"/>
              <a:t/>
            </a:r>
            <a:br>
              <a:rPr lang="en-US" dirty="0" smtClean="0"/>
            </a:br>
            <a:r>
              <a:rPr lang="en-US" dirty="0" smtClean="0"/>
              <a:t>  </a:t>
            </a:r>
            <a:endParaRPr lang="en-US" dirty="0"/>
          </a:p>
          <a:p>
            <a:r>
              <a:rPr lang="en-US" b="1" dirty="0"/>
              <a:t>Facebook newsfeed ads</a:t>
            </a:r>
          </a:p>
          <a:p>
            <a:endParaRPr lang="en-US" dirty="0"/>
          </a:p>
        </p:txBody>
      </p:sp>
    </p:spTree>
    <p:extLst>
      <p:ext uri="{BB962C8B-B14F-4D97-AF65-F5344CB8AC3E}">
        <p14:creationId xmlns:p14="http://schemas.microsoft.com/office/powerpoint/2010/main" val="287548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345"/>
            <a:ext cx="9381238" cy="692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2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194" y="838200"/>
            <a:ext cx="876580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171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BCTC PowerPoint template - no green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TC">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TC presentation without green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TC">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SBCTC PowerPoint template - no green bar</Template>
  <TotalTime>778</TotalTime>
  <Words>1759</Words>
  <Application>Microsoft Office PowerPoint</Application>
  <PresentationFormat>On-screen Show (4:3)</PresentationFormat>
  <Paragraphs>317</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SBCTC PowerPoint template - no green bar</vt:lpstr>
      <vt:lpstr>SBCTC presentation without green bar</vt:lpstr>
      <vt:lpstr>Faculty Matter in the Enrollment Game</vt:lpstr>
      <vt:lpstr>Social Media &amp; Digital Search  Campaign Case Study</vt:lpstr>
      <vt:lpstr>“It’s Never Too Late to Graduate.” </vt:lpstr>
      <vt:lpstr>Budget Detail</vt:lpstr>
      <vt:lpstr>Advice</vt:lpstr>
      <vt:lpstr>“It’s Never Too Late to Graduate.”  </vt:lpstr>
      <vt:lpstr>Media Purchased</vt:lpstr>
      <vt:lpstr>PowerPoint Presentation</vt:lpstr>
      <vt:lpstr>PowerPoint Presentation</vt:lpstr>
      <vt:lpstr>Results Detail</vt:lpstr>
      <vt:lpstr>Results Summary</vt:lpstr>
      <vt:lpstr>Well, that’s nice, but …</vt:lpstr>
      <vt:lpstr>“Old School” Means Business</vt:lpstr>
      <vt:lpstr>PowerPoint Presentation</vt:lpstr>
      <vt:lpstr>Enrollment Challenges</vt:lpstr>
      <vt:lpstr>Enrollment Opportunities</vt:lpstr>
      <vt:lpstr>Inreach</vt:lpstr>
      <vt:lpstr>Outreach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Nelson</dc:creator>
  <cp:lastModifiedBy>Sherry Nelson</cp:lastModifiedBy>
  <cp:revision>52</cp:revision>
  <cp:lastPrinted>2017-02-10T18:35:28Z</cp:lastPrinted>
  <dcterms:created xsi:type="dcterms:W3CDTF">2017-02-07T21:41:38Z</dcterms:created>
  <dcterms:modified xsi:type="dcterms:W3CDTF">2017-02-10T20:15:01Z</dcterms:modified>
</cp:coreProperties>
</file>