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5.jpg" ContentType="image/jpeg"/>
  <Override PartName="/ppt/media/image16.jp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 id="2147483679" r:id="rId5"/>
  </p:sldMasterIdLst>
  <p:notesMasterIdLst>
    <p:notesMasterId r:id="rId56"/>
  </p:notesMasterIdLst>
  <p:handoutMasterIdLst>
    <p:handoutMasterId r:id="rId57"/>
  </p:handoutMasterIdLst>
  <p:sldIdLst>
    <p:sldId id="259" r:id="rId6"/>
    <p:sldId id="581" r:id="rId7"/>
    <p:sldId id="582" r:id="rId8"/>
    <p:sldId id="258" r:id="rId9"/>
    <p:sldId id="597" r:id="rId10"/>
    <p:sldId id="588" r:id="rId11"/>
    <p:sldId id="587" r:id="rId12"/>
    <p:sldId id="256" r:id="rId13"/>
    <p:sldId id="274" r:id="rId14"/>
    <p:sldId id="272" r:id="rId15"/>
    <p:sldId id="273" r:id="rId16"/>
    <p:sldId id="280" r:id="rId17"/>
    <p:sldId id="281" r:id="rId18"/>
    <p:sldId id="282" r:id="rId19"/>
    <p:sldId id="283" r:id="rId20"/>
    <p:sldId id="284" r:id="rId21"/>
    <p:sldId id="279" r:id="rId22"/>
    <p:sldId id="265" r:id="rId23"/>
    <p:sldId id="269" r:id="rId24"/>
    <p:sldId id="590" r:id="rId25"/>
    <p:sldId id="270" r:id="rId26"/>
    <p:sldId id="426" r:id="rId27"/>
    <p:sldId id="591" r:id="rId28"/>
    <p:sldId id="425" r:id="rId29"/>
    <p:sldId id="592" r:id="rId30"/>
    <p:sldId id="416" r:id="rId31"/>
    <p:sldId id="593" r:id="rId32"/>
    <p:sldId id="428" r:id="rId33"/>
    <p:sldId id="276" r:id="rId34"/>
    <p:sldId id="277" r:id="rId35"/>
    <p:sldId id="278" r:id="rId36"/>
    <p:sldId id="594" r:id="rId37"/>
    <p:sldId id="427" r:id="rId38"/>
    <p:sldId id="595" r:id="rId39"/>
    <p:sldId id="589" r:id="rId40"/>
    <p:sldId id="596" r:id="rId41"/>
    <p:sldId id="304" r:id="rId42"/>
    <p:sldId id="306" r:id="rId43"/>
    <p:sldId id="307" r:id="rId44"/>
    <p:sldId id="291" r:id="rId45"/>
    <p:sldId id="300" r:id="rId46"/>
    <p:sldId id="302" r:id="rId47"/>
    <p:sldId id="293" r:id="rId48"/>
    <p:sldId id="290" r:id="rId49"/>
    <p:sldId id="301" r:id="rId50"/>
    <p:sldId id="303" r:id="rId51"/>
    <p:sldId id="297" r:id="rId52"/>
    <p:sldId id="586" r:id="rId53"/>
    <p:sldId id="580" r:id="rId54"/>
    <p:sldId id="579"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Bell" initials="SB" lastIdx="6" clrIdx="0">
    <p:extLst>
      <p:ext uri="{19B8F6BF-5375-455C-9EA6-DF929625EA0E}">
        <p15:presenceInfo xmlns:p15="http://schemas.microsoft.com/office/powerpoint/2012/main" userId="S-1-5-21-2162954678-3364338229-3037977907-83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5" autoAdjust="0"/>
    <p:restoredTop sz="90643" autoAdjust="0"/>
  </p:normalViewPr>
  <p:slideViewPr>
    <p:cSldViewPr snapToGrid="0">
      <p:cViewPr varScale="1">
        <p:scale>
          <a:sx n="104" d="100"/>
          <a:sy n="104" d="100"/>
        </p:scale>
        <p:origin x="1860" y="96"/>
      </p:cViewPr>
      <p:guideLst/>
    </p:cSldViewPr>
  </p:slideViewPr>
  <p:notesTextViewPr>
    <p:cViewPr>
      <p:scale>
        <a:sx n="1" d="1"/>
        <a:sy n="1" d="1"/>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3/20/2023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dirty="0"/>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3/20/2023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dirty="0"/>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l" rtl="0" fontAlgn="base"/>
            <a:r>
              <a:rPr lang="en-US" sz="1800" b="0" i="0" u="none" strike="noStrike">
                <a:solidFill>
                  <a:srgbClr val="000000"/>
                </a:solidFill>
                <a:effectLst/>
                <a:latin typeface="Calibri" panose="020F0502020204030204" pitchFamily="34" charset="0"/>
              </a:rPr>
              <a:t>Sophia</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Contextualize the statement—SBCTC intends for its land acknowledgement to be a genuine action-oriented statement borne from partnership with local tribes. Our office is working with Lynn Palmanteer-Holder, SBCTC Director of Tribal Government Affairs, to collaborate with local tribal leaders to learn how our agency can support Native American students and communities and to draft a new land acknowledgement that reflects our commitment and work. </a:t>
            </a:r>
            <a:endParaRPr lang="en-US" b="0" i="0">
              <a:solidFill>
                <a:srgbClr val="444444"/>
              </a:solidFill>
              <a:effectLst/>
              <a:latin typeface="Calibri" panose="020F0502020204030204" pitchFamily="34" charset="0"/>
            </a:endParaRPr>
          </a:p>
          <a:p>
            <a:pPr marL="0" lvl="0" indent="0" algn="l" rtl="0">
              <a:spcBef>
                <a:spcPts val="0"/>
              </a:spcBef>
              <a:spcAft>
                <a:spcPts val="0"/>
              </a:spcAft>
              <a:buNone/>
            </a:pPr>
            <a:endParaRPr/>
          </a:p>
        </p:txBody>
      </p:sp>
      <p:sp>
        <p:nvSpPr>
          <p:cNvPr id="336" name="Google Shape;33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https://www.education-first.com/student-success-centers/</a:t>
            </a:r>
          </a:p>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8113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3577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36</a:t>
            </a:fld>
            <a:endParaRPr lang="en-US"/>
          </a:p>
        </p:txBody>
      </p:sp>
    </p:spTree>
    <p:extLst>
      <p:ext uri="{BB962C8B-B14F-4D97-AF65-F5344CB8AC3E}">
        <p14:creationId xmlns:p14="http://schemas.microsoft.com/office/powerpoint/2010/main" val="2735957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40</a:t>
            </a:fld>
            <a:endParaRPr lang="en-US"/>
          </a:p>
        </p:txBody>
      </p:sp>
    </p:spTree>
    <p:extLst>
      <p:ext uri="{BB962C8B-B14F-4D97-AF65-F5344CB8AC3E}">
        <p14:creationId xmlns:p14="http://schemas.microsoft.com/office/powerpoint/2010/main" val="3785309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41</a:t>
            </a:fld>
            <a:endParaRPr lang="en-US"/>
          </a:p>
        </p:txBody>
      </p:sp>
    </p:spTree>
    <p:extLst>
      <p:ext uri="{BB962C8B-B14F-4D97-AF65-F5344CB8AC3E}">
        <p14:creationId xmlns:p14="http://schemas.microsoft.com/office/powerpoint/2010/main" val="2947259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42</a:t>
            </a:fld>
            <a:endParaRPr lang="en-US"/>
          </a:p>
        </p:txBody>
      </p:sp>
    </p:spTree>
    <p:extLst>
      <p:ext uri="{BB962C8B-B14F-4D97-AF65-F5344CB8AC3E}">
        <p14:creationId xmlns:p14="http://schemas.microsoft.com/office/powerpoint/2010/main" val="1822187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44</a:t>
            </a:fld>
            <a:endParaRPr lang="en-US"/>
          </a:p>
        </p:txBody>
      </p:sp>
    </p:spTree>
    <p:extLst>
      <p:ext uri="{BB962C8B-B14F-4D97-AF65-F5344CB8AC3E}">
        <p14:creationId xmlns:p14="http://schemas.microsoft.com/office/powerpoint/2010/main" val="2345332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46</a:t>
            </a:fld>
            <a:endParaRPr lang="en-US"/>
          </a:p>
        </p:txBody>
      </p:sp>
    </p:spTree>
    <p:extLst>
      <p:ext uri="{BB962C8B-B14F-4D97-AF65-F5344CB8AC3E}">
        <p14:creationId xmlns:p14="http://schemas.microsoft.com/office/powerpoint/2010/main" val="2976561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47</a:t>
            </a:fld>
            <a:endParaRPr lang="en-US"/>
          </a:p>
        </p:txBody>
      </p:sp>
    </p:spTree>
    <p:extLst>
      <p:ext uri="{BB962C8B-B14F-4D97-AF65-F5344CB8AC3E}">
        <p14:creationId xmlns:p14="http://schemas.microsoft.com/office/powerpoint/2010/main" val="237941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Melissa</a:t>
            </a:r>
            <a:endParaRPr/>
          </a:p>
        </p:txBody>
      </p:sp>
      <p:sp>
        <p:nvSpPr>
          <p:cNvPr id="342" name="Google Shape;3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09" name="Google Shape;109;p3:notes"/>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a:t>
            </a:r>
            <a:r>
              <a:rPr lang="en-US" baseline="0" dirty="0"/>
              <a:t> Development and ensured learning</a:t>
            </a:r>
          </a:p>
          <a:p>
            <a:r>
              <a:rPr lang="en-US" baseline="0" dirty="0"/>
              <a:t>Math Pathways and placement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6472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Washington</a:t>
            </a:r>
            <a:r>
              <a:rPr lang="en-US" baseline="0" dirty="0"/>
              <a:t> is at the forefront of leading with racial equity in guided pathways, and we have a lot of work still to do. But we are fortunate to have generous support from philanthropic partners like College Spark Washington as well as a historic investment from the Washington State legislature to do this work.  </a:t>
            </a:r>
          </a:p>
          <a:p>
            <a:endParaRPr lang="en-US" baseline="0" dirty="0"/>
          </a:p>
          <a:p>
            <a:r>
              <a:rPr lang="en-US" baseline="0" dirty="0"/>
              <a:t>AACC 2015:</a:t>
            </a:r>
          </a:p>
          <a:p>
            <a:r>
              <a:rPr lang="en-US" sz="1200" b="0" i="0" u="none" strike="noStrike" cap="none" dirty="0">
                <a:solidFill>
                  <a:schemeClr val="dk1"/>
                </a:solidFill>
                <a:effectLst/>
                <a:latin typeface="Calibri"/>
                <a:ea typeface="Calibri"/>
                <a:cs typeface="Calibri"/>
                <a:sym typeface="Calibri"/>
              </a:rPr>
              <a:t>Pierce College District</a:t>
            </a:r>
          </a:p>
          <a:p>
            <a:r>
              <a:rPr lang="en-US" sz="1200" b="0" i="0" u="none" strike="noStrike" cap="none" dirty="0">
                <a:solidFill>
                  <a:schemeClr val="dk1"/>
                </a:solidFill>
                <a:effectLst/>
                <a:latin typeface="Calibri"/>
                <a:ea typeface="Calibri"/>
                <a:cs typeface="Calibri"/>
                <a:sym typeface="Calibri"/>
              </a:rPr>
              <a:t>Skagit Valley College</a:t>
            </a:r>
          </a:p>
          <a:p>
            <a:r>
              <a:rPr lang="en-US" sz="1200" b="0" i="0" u="none" strike="noStrike" cap="none" dirty="0">
                <a:solidFill>
                  <a:schemeClr val="dk1"/>
                </a:solidFill>
                <a:effectLst/>
                <a:latin typeface="Calibri"/>
                <a:ea typeface="Calibri"/>
                <a:cs typeface="Calibri"/>
                <a:sym typeface="Calibri"/>
              </a:rPr>
              <a:t>South Seattle College, with</a:t>
            </a:r>
            <a:r>
              <a:rPr lang="en-US" sz="1200" b="0" i="0" u="none" strike="noStrike" cap="none" baseline="0" dirty="0">
                <a:solidFill>
                  <a:schemeClr val="dk1"/>
                </a:solidFill>
                <a:effectLst/>
                <a:latin typeface="Calibri"/>
                <a:ea typeface="Calibri"/>
                <a:cs typeface="Calibri"/>
                <a:sym typeface="Calibri"/>
              </a:rPr>
              <a:t> Clark College joining later</a:t>
            </a:r>
            <a:endParaRPr lang="en-US" sz="1200" b="0" i="0" u="none" strike="noStrike" cap="none" dirty="0">
              <a:solidFill>
                <a:schemeClr val="dk1"/>
              </a:solidFill>
              <a:effectLst/>
              <a:latin typeface="Calibri"/>
              <a:ea typeface="Calibri"/>
              <a:cs typeface="Calibri"/>
              <a:sym typeface="Calibri"/>
            </a:endParaRPr>
          </a:p>
          <a:p>
            <a:endParaRPr lang="en-US" baseline="0" dirty="0"/>
          </a:p>
          <a:p>
            <a:r>
              <a:rPr lang="en-US" baseline="0" dirty="0"/>
              <a:t>Cohort 1</a:t>
            </a:r>
          </a:p>
          <a:p>
            <a:r>
              <a:rPr lang="en-US" sz="1200" b="0" i="0" u="none" strike="noStrike" cap="none" dirty="0">
                <a:solidFill>
                  <a:schemeClr val="dk1"/>
                </a:solidFill>
                <a:effectLst/>
                <a:latin typeface="Calibri"/>
                <a:ea typeface="Calibri"/>
                <a:cs typeface="Calibri"/>
                <a:sym typeface="Calibri"/>
              </a:rPr>
              <a:t>Everett Community College</a:t>
            </a:r>
          </a:p>
          <a:p>
            <a:r>
              <a:rPr lang="en-US" sz="1200" b="0" i="0" u="none" strike="noStrike" cap="none" dirty="0">
                <a:solidFill>
                  <a:schemeClr val="dk1"/>
                </a:solidFill>
                <a:effectLst/>
                <a:latin typeface="Calibri"/>
                <a:ea typeface="Calibri"/>
                <a:cs typeface="Calibri"/>
                <a:sym typeface="Calibri"/>
              </a:rPr>
              <a:t>Peninsula College</a:t>
            </a:r>
          </a:p>
          <a:p>
            <a:r>
              <a:rPr lang="en-US" sz="1200" b="0" i="0" u="none" strike="noStrike" cap="none" dirty="0">
                <a:solidFill>
                  <a:schemeClr val="dk1"/>
                </a:solidFill>
                <a:effectLst/>
                <a:latin typeface="Calibri"/>
                <a:ea typeface="Calibri"/>
                <a:cs typeface="Calibri"/>
                <a:sym typeface="Calibri"/>
              </a:rPr>
              <a:t>Pierce College District</a:t>
            </a:r>
          </a:p>
          <a:p>
            <a:r>
              <a:rPr lang="en-US" sz="1200" b="0" i="0" u="none" strike="noStrike" cap="none" dirty="0">
                <a:solidFill>
                  <a:schemeClr val="dk1"/>
                </a:solidFill>
                <a:effectLst/>
                <a:latin typeface="Calibri"/>
                <a:ea typeface="Calibri"/>
                <a:cs typeface="Calibri"/>
                <a:sym typeface="Calibri"/>
              </a:rPr>
              <a:t>South Puget Sound Community College</a:t>
            </a:r>
          </a:p>
          <a:p>
            <a:r>
              <a:rPr lang="en-US" sz="1200" b="0" i="0" u="none" strike="noStrike" cap="none" dirty="0">
                <a:solidFill>
                  <a:schemeClr val="dk1"/>
                </a:solidFill>
                <a:effectLst/>
                <a:latin typeface="Calibri"/>
                <a:ea typeface="Calibri"/>
                <a:cs typeface="Calibri"/>
                <a:sym typeface="Calibri"/>
              </a:rPr>
              <a:t>South Seattle College</a:t>
            </a:r>
          </a:p>
          <a:p>
            <a:endParaRPr lang="en-US" baseline="0" dirty="0"/>
          </a:p>
          <a:p>
            <a:r>
              <a:rPr lang="en-US" baseline="0" dirty="0"/>
              <a:t>Cohort 2</a:t>
            </a:r>
          </a:p>
          <a:p>
            <a:r>
              <a:rPr lang="en-US" sz="1200" b="0" i="0" u="none" strike="noStrike" cap="none" dirty="0">
                <a:solidFill>
                  <a:schemeClr val="dk1"/>
                </a:solidFill>
                <a:effectLst/>
                <a:latin typeface="Calibri"/>
                <a:ea typeface="Calibri"/>
                <a:cs typeface="Calibri"/>
                <a:sym typeface="Calibri"/>
              </a:rPr>
              <a:t>Clover Park Technical College </a:t>
            </a:r>
          </a:p>
          <a:p>
            <a:r>
              <a:rPr lang="en-US" sz="1200" b="0" i="0" u="none" strike="noStrike" cap="none" dirty="0">
                <a:solidFill>
                  <a:schemeClr val="dk1"/>
                </a:solidFill>
                <a:effectLst/>
                <a:latin typeface="Calibri"/>
                <a:ea typeface="Calibri"/>
                <a:cs typeface="Calibri"/>
                <a:sym typeface="Calibri"/>
              </a:rPr>
              <a:t>Lower Columbia Community College</a:t>
            </a:r>
          </a:p>
          <a:p>
            <a:r>
              <a:rPr lang="en-US" sz="1200" b="0" i="0" u="none" strike="noStrike" cap="none" dirty="0">
                <a:solidFill>
                  <a:schemeClr val="dk1"/>
                </a:solidFill>
                <a:effectLst/>
                <a:latin typeface="Calibri"/>
                <a:ea typeface="Calibri"/>
                <a:cs typeface="Calibri"/>
                <a:sym typeface="Calibri"/>
              </a:rPr>
              <a:t>Renton Technical College</a:t>
            </a:r>
          </a:p>
          <a:p>
            <a:r>
              <a:rPr lang="en-US" sz="1200" b="0" i="0" u="none" strike="noStrike" cap="none" dirty="0">
                <a:solidFill>
                  <a:schemeClr val="dk1"/>
                </a:solidFill>
                <a:effectLst/>
                <a:latin typeface="Calibri"/>
                <a:ea typeface="Calibri"/>
                <a:cs typeface="Calibri"/>
                <a:sym typeface="Calibri"/>
              </a:rPr>
              <a:t>Spokane Falls Community College</a:t>
            </a:r>
          </a:p>
          <a:p>
            <a:r>
              <a:rPr lang="en-US" sz="1200" b="0" i="0" u="none" strike="noStrike" cap="none" dirty="0">
                <a:solidFill>
                  <a:schemeClr val="dk1"/>
                </a:solidFill>
                <a:effectLst/>
                <a:latin typeface="Calibri"/>
                <a:ea typeface="Calibri"/>
                <a:cs typeface="Calibri"/>
                <a:sym typeface="Calibri"/>
              </a:rPr>
              <a:t>Tacoma Community College</a:t>
            </a:r>
          </a:p>
          <a:p>
            <a:endParaRPr lang="en-US" dirty="0"/>
          </a:p>
        </p:txBody>
      </p:sp>
      <p:sp>
        <p:nvSpPr>
          <p:cNvPr id="4" name="Slide Number Placeholder 3"/>
          <p:cNvSpPr>
            <a:spLocks noGrp="1"/>
          </p:cNvSpPr>
          <p:nvPr>
            <p:ph type="sldNum" sz="quarter" idx="10"/>
          </p:nvPr>
        </p:nvSpPr>
        <p:spPr/>
        <p:txBody>
          <a:bodyPr/>
          <a:lstStyle/>
          <a:p>
            <a:fld id="{4A96237C-0D26-48E1-BCA4-847364225696}" type="slidenum">
              <a:rPr lang="en-US" smtClean="0"/>
              <a:t>12</a:t>
            </a:fld>
            <a:endParaRPr lang="en-US" dirty="0"/>
          </a:p>
        </p:txBody>
      </p:sp>
    </p:spTree>
    <p:extLst>
      <p:ext uri="{BB962C8B-B14F-4D97-AF65-F5344CB8AC3E}">
        <p14:creationId xmlns:p14="http://schemas.microsoft.com/office/powerpoint/2010/main" val="1772147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0093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8307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0271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1139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3/20/2023</a:t>
            </a:fld>
            <a:endParaRPr lang="en-US" dirty="0"/>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3/20/2023</a:t>
            </a:fld>
            <a:endParaRPr lang="en-US" dirty="0"/>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4584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u="sng" kern="1200" dirty="0">
                <a:solidFill>
                  <a:schemeClr val="tx1"/>
                </a:solidFill>
                <a:effectLst/>
                <a:latin typeface="+mn-lt"/>
                <a:ea typeface="+mn-ea"/>
                <a:cs typeface="+mn-cs"/>
              </a:rPr>
              <a:t>CC BY 4.0</a:t>
            </a:r>
            <a:r>
              <a:rPr lang="en-US" sz="750" b="0" i="1" u="none" kern="1200" dirty="0">
                <a:solidFill>
                  <a:schemeClr val="bg1">
                    <a:lumMod val="50000"/>
                  </a:schemeClr>
                </a:solidFill>
                <a:effectLst/>
                <a:latin typeface="+mn-lt"/>
                <a:ea typeface="+mn-ea"/>
                <a:cs typeface="+mn-cs"/>
              </a:rPr>
              <a:t>,</a:t>
            </a:r>
            <a:r>
              <a:rPr lang="en-US" sz="750" b="0" i="1" u="none" kern="1200" baseline="0" dirty="0">
                <a:solidFill>
                  <a:schemeClr val="bg1">
                    <a:lumMod val="50000"/>
                  </a:schemeClr>
                </a:solidFill>
                <a:effectLst/>
                <a:latin typeface="+mn-lt"/>
                <a:ea typeface="+mn-ea"/>
                <a:cs typeface="+mn-cs"/>
              </a:rPr>
              <a:t> except where otherwise noted.</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3916" y="6435073"/>
            <a:ext cx="480406" cy="228600"/>
            <a:chOff x="973916" y="6435073"/>
            <a:chExt cx="480406" cy="228600"/>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916" y="6435073"/>
              <a:ext cx="228600" cy="228600"/>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25722" y="6435073"/>
              <a:ext cx="228600" cy="228600"/>
            </a:xfrm>
            <a:prstGeom prst="rect">
              <a:avLst/>
            </a:prstGeom>
          </p:spPr>
        </p:pic>
      </p:grpSp>
    </p:spTree>
    <p:extLst>
      <p:ext uri="{BB962C8B-B14F-4D97-AF65-F5344CB8AC3E}">
        <p14:creationId xmlns:p14="http://schemas.microsoft.com/office/powerpoint/2010/main" val="1303808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0"/>
        <p:cNvGrpSpPr/>
        <p:nvPr/>
      </p:nvGrpSpPr>
      <p:grpSpPr>
        <a:xfrm>
          <a:off x="0" y="0"/>
          <a:ext cx="0" cy="0"/>
          <a:chOff x="0" y="0"/>
          <a:chExt cx="0" cy="0"/>
        </a:xfrm>
      </p:grpSpPr>
      <p:pic>
        <p:nvPicPr>
          <p:cNvPr id="11" name="Google Shape;11;p2" descr="Cover Triangle Pattern"/>
          <p:cNvPicPr preferRelativeResize="0"/>
          <p:nvPr/>
        </p:nvPicPr>
        <p:blipFill rotWithShape="1">
          <a:blip r:embed="rId2">
            <a:alphaModFix/>
          </a:blip>
          <a:srcRect t="12978"/>
          <a:stretch/>
        </p:blipFill>
        <p:spPr>
          <a:xfrm>
            <a:off x="2317813" y="0"/>
            <a:ext cx="6829477" cy="3749964"/>
          </a:xfrm>
          <a:prstGeom prst="rect">
            <a:avLst/>
          </a:prstGeom>
          <a:noFill/>
          <a:ln>
            <a:noFill/>
          </a:ln>
        </p:spPr>
      </p:pic>
      <p:sp>
        <p:nvSpPr>
          <p:cNvPr id="12" name="Google Shape;12;p2"/>
          <p:cNvSpPr txBox="1">
            <a:spLocks noGrp="1"/>
          </p:cNvSpPr>
          <p:nvPr>
            <p:ph type="title"/>
          </p:nvPr>
        </p:nvSpPr>
        <p:spPr>
          <a:xfrm>
            <a:off x="369888" y="3863685"/>
            <a:ext cx="8336975" cy="999259"/>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003764"/>
              </a:buClr>
              <a:buSzPts val="4800"/>
              <a:buFont typeface="Source Sans Pro"/>
              <a:buNone/>
              <a:defRPr sz="4800" b="0" i="0" u="none" strike="noStrike" cap="none">
                <a:solidFill>
                  <a:srgbClr val="003764"/>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370608" y="4976665"/>
            <a:ext cx="8388928" cy="679016"/>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rgbClr val="003764"/>
              </a:buClr>
              <a:buSzPts val="3500"/>
              <a:buFont typeface="Arial"/>
              <a:buNone/>
              <a:defRPr sz="3500" b="0" i="0" u="none" strike="noStrike" cap="none">
                <a:solidFill>
                  <a:srgbClr val="003764"/>
                </a:solidFill>
                <a:latin typeface="Source Sans Pro"/>
                <a:ea typeface="Source Sans Pro"/>
                <a:cs typeface="Source Sans Pro"/>
                <a:sym typeface="Source Sans Pro"/>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14" name="Google Shape;14;p2"/>
          <p:cNvSpPr txBox="1">
            <a:spLocks noGrp="1"/>
          </p:cNvSpPr>
          <p:nvPr>
            <p:ph type="body" idx="2"/>
          </p:nvPr>
        </p:nvSpPr>
        <p:spPr>
          <a:xfrm>
            <a:off x="369888" y="5769402"/>
            <a:ext cx="4614862" cy="758825"/>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003764"/>
              </a:buClr>
              <a:buSzPts val="2000"/>
              <a:buFont typeface="Arial"/>
              <a:buNone/>
              <a:defRPr sz="2000" b="0" i="0" u="none" strike="noStrike" cap="none">
                <a:solidFill>
                  <a:srgbClr val="003764"/>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344617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p:cSld name="1_Content with Caption">
    <p:spTree>
      <p:nvGrpSpPr>
        <p:cNvPr id="1" name="Shape 78"/>
        <p:cNvGrpSpPr/>
        <p:nvPr/>
      </p:nvGrpSpPr>
      <p:grpSpPr>
        <a:xfrm>
          <a:off x="0" y="0"/>
          <a:ext cx="0" cy="0"/>
          <a:chOff x="0" y="0"/>
          <a:chExt cx="0" cy="0"/>
        </a:xfrm>
      </p:grpSpPr>
      <p:pic>
        <p:nvPicPr>
          <p:cNvPr id="79" name="Google Shape;79;p10"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80" name="Google Shape;80;p10"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81" name="Google Shape;81;p10"/>
          <p:cNvSpPr txBox="1">
            <a:spLocks noGrp="1"/>
          </p:cNvSpPr>
          <p:nvPr>
            <p:ph type="title"/>
          </p:nvPr>
        </p:nvSpPr>
        <p:spPr>
          <a:xfrm>
            <a:off x="486494" y="1385541"/>
            <a:ext cx="3160715" cy="1409614"/>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0"/>
          <p:cNvSpPr txBox="1">
            <a:spLocks noGrp="1"/>
          </p:cNvSpPr>
          <p:nvPr>
            <p:ph type="body" idx="1"/>
          </p:nvPr>
        </p:nvSpPr>
        <p:spPr>
          <a:xfrm>
            <a:off x="486494" y="2888673"/>
            <a:ext cx="3160715" cy="349237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Source Sans Pro"/>
                <a:ea typeface="Source Sans Pro"/>
                <a:cs typeface="Source Sans Pro"/>
                <a:sym typeface="Source Sans Pro"/>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Source Sans Pro"/>
                <a:ea typeface="Source Sans Pro"/>
                <a:cs typeface="Source Sans Pro"/>
                <a:sym typeface="Source Sans Pro"/>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Source Sans Pro"/>
                <a:ea typeface="Source Sans Pro"/>
                <a:cs typeface="Source Sans Pro"/>
                <a:sym typeface="Source Sans Pro"/>
              </a:defRPr>
            </a:lvl9pPr>
          </a:lstStyle>
          <a:p>
            <a:endParaRPr/>
          </a:p>
        </p:txBody>
      </p:sp>
      <p:sp>
        <p:nvSpPr>
          <p:cNvPr id="83" name="Google Shape;83;p10"/>
          <p:cNvSpPr txBox="1">
            <a:spLocks noGrp="1"/>
          </p:cNvSpPr>
          <p:nvPr>
            <p:ph type="body" idx="2"/>
          </p:nvPr>
        </p:nvSpPr>
        <p:spPr>
          <a:xfrm>
            <a:off x="3863540" y="1569027"/>
            <a:ext cx="5041469" cy="4812024"/>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Source Sans Pro"/>
                <a:ea typeface="Source Sans Pro"/>
                <a:cs typeface="Source Sans Pro"/>
                <a:sym typeface="Source Sans Pro"/>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Source Sans Pro"/>
                <a:ea typeface="Source Sans Pro"/>
                <a:cs typeface="Source Sans Pro"/>
                <a:sym typeface="Source Sans Pro"/>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Source Sans Pro"/>
                <a:ea typeface="Source Sans Pro"/>
                <a:cs typeface="Source Sans Pro"/>
                <a:sym typeface="Source Sans Pro"/>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84" name="Google Shape;84;p10"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Source Sans Pro"/>
              <a:ea typeface="Source Sans Pro"/>
              <a:cs typeface="Source Sans Pro"/>
              <a:sym typeface="Source Sans Pro"/>
            </a:endParaRPr>
          </a:p>
        </p:txBody>
      </p:sp>
      <p:sp>
        <p:nvSpPr>
          <p:cNvPr id="85" name="Google Shape;85;p10"/>
          <p:cNvSpPr txBox="1">
            <a:spLocks noGrp="1"/>
          </p:cNvSpPr>
          <p:nvPr>
            <p:ph type="dt" idx="10"/>
          </p:nvPr>
        </p:nvSpPr>
        <p:spPr>
          <a:xfrm>
            <a:off x="628650" y="6483926"/>
            <a:ext cx="2057400" cy="23754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dirty="0"/>
          </a:p>
        </p:txBody>
      </p:sp>
      <p:sp>
        <p:nvSpPr>
          <p:cNvPr id="86" name="Google Shape;86;p10"/>
          <p:cNvSpPr txBox="1">
            <a:spLocks noGrp="1"/>
          </p:cNvSpPr>
          <p:nvPr>
            <p:ph type="ftr" idx="11"/>
          </p:nvPr>
        </p:nvSpPr>
        <p:spPr>
          <a:xfrm>
            <a:off x="3028950" y="6483926"/>
            <a:ext cx="3086100" cy="23754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a:solidFill>
                  <a:schemeClr val="dk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dirty="0"/>
          </a:p>
        </p:txBody>
      </p:sp>
      <p:sp>
        <p:nvSpPr>
          <p:cNvPr id="87" name="Google Shape;87;p10"/>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chemeClr val="dk1"/>
                </a:solidFill>
                <a:latin typeface="Source Sans Pro"/>
                <a:ea typeface="Source Sans Pro"/>
                <a:cs typeface="Source Sans Pro"/>
                <a:sym typeface="Source Sans Pro"/>
              </a:defRPr>
            </a:lvl1pPr>
            <a:lvl2pPr marL="0" marR="0" lvl="1" indent="0" algn="r" rtl="0">
              <a:spcBef>
                <a:spcPts val="0"/>
              </a:spcBef>
              <a:buNone/>
              <a:defRPr sz="1100">
                <a:solidFill>
                  <a:schemeClr val="dk1"/>
                </a:solidFill>
                <a:latin typeface="Source Sans Pro"/>
                <a:ea typeface="Source Sans Pro"/>
                <a:cs typeface="Source Sans Pro"/>
                <a:sym typeface="Source Sans Pro"/>
              </a:defRPr>
            </a:lvl2pPr>
            <a:lvl3pPr marL="0" marR="0" lvl="2" indent="0" algn="r" rtl="0">
              <a:spcBef>
                <a:spcPts val="0"/>
              </a:spcBef>
              <a:buNone/>
              <a:defRPr sz="1100">
                <a:solidFill>
                  <a:schemeClr val="dk1"/>
                </a:solidFill>
                <a:latin typeface="Source Sans Pro"/>
                <a:ea typeface="Source Sans Pro"/>
                <a:cs typeface="Source Sans Pro"/>
                <a:sym typeface="Source Sans Pro"/>
              </a:defRPr>
            </a:lvl3pPr>
            <a:lvl4pPr marL="0" marR="0" lvl="3" indent="0" algn="r" rtl="0">
              <a:spcBef>
                <a:spcPts val="0"/>
              </a:spcBef>
              <a:buNone/>
              <a:defRPr sz="1100">
                <a:solidFill>
                  <a:schemeClr val="dk1"/>
                </a:solidFill>
                <a:latin typeface="Source Sans Pro"/>
                <a:ea typeface="Source Sans Pro"/>
                <a:cs typeface="Source Sans Pro"/>
                <a:sym typeface="Source Sans Pro"/>
              </a:defRPr>
            </a:lvl4pPr>
            <a:lvl5pPr marL="0" marR="0" lvl="4" indent="0" algn="r" rtl="0">
              <a:spcBef>
                <a:spcPts val="0"/>
              </a:spcBef>
              <a:buNone/>
              <a:defRPr sz="1100">
                <a:solidFill>
                  <a:schemeClr val="dk1"/>
                </a:solidFill>
                <a:latin typeface="Source Sans Pro"/>
                <a:ea typeface="Source Sans Pro"/>
                <a:cs typeface="Source Sans Pro"/>
                <a:sym typeface="Source Sans Pro"/>
              </a:defRPr>
            </a:lvl5pPr>
            <a:lvl6pPr marL="0" marR="0" lvl="5" indent="0" algn="r" rtl="0">
              <a:spcBef>
                <a:spcPts val="0"/>
              </a:spcBef>
              <a:buNone/>
              <a:defRPr sz="1100">
                <a:solidFill>
                  <a:schemeClr val="dk1"/>
                </a:solidFill>
                <a:latin typeface="Source Sans Pro"/>
                <a:ea typeface="Source Sans Pro"/>
                <a:cs typeface="Source Sans Pro"/>
                <a:sym typeface="Source Sans Pro"/>
              </a:defRPr>
            </a:lvl6pPr>
            <a:lvl7pPr marL="0" marR="0" lvl="6" indent="0" algn="r" rtl="0">
              <a:spcBef>
                <a:spcPts val="0"/>
              </a:spcBef>
              <a:buNone/>
              <a:defRPr sz="1100">
                <a:solidFill>
                  <a:schemeClr val="dk1"/>
                </a:solidFill>
                <a:latin typeface="Source Sans Pro"/>
                <a:ea typeface="Source Sans Pro"/>
                <a:cs typeface="Source Sans Pro"/>
                <a:sym typeface="Source Sans Pro"/>
              </a:defRPr>
            </a:lvl7pPr>
            <a:lvl8pPr marL="0" marR="0" lvl="7" indent="0" algn="r" rtl="0">
              <a:spcBef>
                <a:spcPts val="0"/>
              </a:spcBef>
              <a:buNone/>
              <a:defRPr sz="1100">
                <a:solidFill>
                  <a:schemeClr val="dk1"/>
                </a:solidFill>
                <a:latin typeface="Source Sans Pro"/>
                <a:ea typeface="Source Sans Pro"/>
                <a:cs typeface="Source Sans Pro"/>
                <a:sym typeface="Source Sans Pro"/>
              </a:defRPr>
            </a:lvl8pPr>
            <a:lvl9pPr marL="0" marR="0" lvl="8" indent="0" algn="r" rtl="0">
              <a:spcBef>
                <a:spcPts val="0"/>
              </a:spcBef>
              <a:buNone/>
              <a:defRPr sz="1100">
                <a:solidFill>
                  <a:schemeClr val="dk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481381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inal Slide">
  <p:cSld name="1_Final Slide">
    <p:spTree>
      <p:nvGrpSpPr>
        <p:cNvPr id="1" name="Shape 15"/>
        <p:cNvGrpSpPr/>
        <p:nvPr/>
      </p:nvGrpSpPr>
      <p:grpSpPr>
        <a:xfrm>
          <a:off x="0" y="0"/>
          <a:ext cx="0" cy="0"/>
          <a:chOff x="0" y="0"/>
          <a:chExt cx="0" cy="0"/>
        </a:xfrm>
      </p:grpSpPr>
      <p:pic>
        <p:nvPicPr>
          <p:cNvPr id="16" name="Google Shape;16;p3"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17" name="Google Shape;17;p3" descr="Header triangles pattern"/>
          <p:cNvPicPr preferRelativeResize="0"/>
          <p:nvPr/>
        </p:nvPicPr>
        <p:blipFill rotWithShape="1">
          <a:blip r:embed="rId3">
            <a:alphaModFix/>
          </a:blip>
          <a:srcRect t="42266"/>
          <a:stretch/>
        </p:blipFill>
        <p:spPr>
          <a:xfrm>
            <a:off x="5076294" y="0"/>
            <a:ext cx="4067706" cy="1481791"/>
          </a:xfrm>
          <a:prstGeom prst="rect">
            <a:avLst/>
          </a:prstGeom>
          <a:noFill/>
          <a:ln>
            <a:noFill/>
          </a:ln>
        </p:spPr>
      </p:pic>
      <p:sp>
        <p:nvSpPr>
          <p:cNvPr id="18" name="Google Shape;18;p3"/>
          <p:cNvSpPr txBox="1">
            <a:spLocks noGrp="1"/>
          </p:cNvSpPr>
          <p:nvPr>
            <p:ph type="title"/>
          </p:nvPr>
        </p:nvSpPr>
        <p:spPr>
          <a:xfrm>
            <a:off x="628650" y="1476958"/>
            <a:ext cx="7886700" cy="611619"/>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003764"/>
              </a:buClr>
              <a:buSzPts val="3500"/>
              <a:buFont typeface="Source Sans Pro"/>
              <a:buNone/>
              <a:defRPr sz="3500" b="0" i="0" u="none" strike="noStrike" cap="none">
                <a:solidFill>
                  <a:srgbClr val="003764"/>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628650" y="2265367"/>
            <a:ext cx="7886700" cy="342885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rgbClr val="003764"/>
              </a:buClr>
              <a:buSzPts val="2800"/>
              <a:buFont typeface="Arial"/>
              <a:buChar char="•"/>
              <a:defRPr sz="2800" b="0" i="0" u="none" strike="noStrike" cap="none">
                <a:solidFill>
                  <a:srgbClr val="003764"/>
                </a:solidFill>
                <a:latin typeface="Source Sans Pro"/>
                <a:ea typeface="Source Sans Pro"/>
                <a:cs typeface="Source Sans Pro"/>
                <a:sym typeface="Source Sans Pro"/>
              </a:defRPr>
            </a:lvl1pPr>
            <a:lvl2pPr marL="914400" marR="0" lvl="1" indent="-228600" algn="l" rtl="0">
              <a:lnSpc>
                <a:spcPct val="90000"/>
              </a:lnSpc>
              <a:spcBef>
                <a:spcPts val="500"/>
              </a:spcBef>
              <a:spcAft>
                <a:spcPts val="0"/>
              </a:spcAft>
              <a:buClr>
                <a:srgbClr val="003764"/>
              </a:buClr>
              <a:buSzPts val="2400"/>
              <a:buFont typeface="Arial"/>
              <a:buNone/>
              <a:defRPr sz="2400" b="0" i="0" u="none" strike="noStrike" cap="none">
                <a:solidFill>
                  <a:srgbClr val="003764"/>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pic>
        <p:nvPicPr>
          <p:cNvPr id="20" name="Google Shape;20;p3" descr="CC. Creative Commons license, attribution alone"/>
          <p:cNvPicPr preferRelativeResize="0"/>
          <p:nvPr/>
        </p:nvPicPr>
        <p:blipFill rotWithShape="1">
          <a:blip r:embed="rId4">
            <a:alphaModFix/>
          </a:blip>
          <a:srcRect/>
          <a:stretch/>
        </p:blipFill>
        <p:spPr>
          <a:xfrm>
            <a:off x="628650" y="6399147"/>
            <a:ext cx="835224" cy="298730"/>
          </a:xfrm>
          <a:prstGeom prst="rect">
            <a:avLst/>
          </a:prstGeom>
          <a:noFill/>
          <a:ln>
            <a:noFill/>
          </a:ln>
        </p:spPr>
      </p:pic>
      <p:sp>
        <p:nvSpPr>
          <p:cNvPr id="21" name="Google Shape;21;p3"/>
          <p:cNvSpPr txBox="1"/>
          <p:nvPr/>
        </p:nvSpPr>
        <p:spPr>
          <a:xfrm>
            <a:off x="1454322" y="6445499"/>
            <a:ext cx="3784962" cy="20774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750" b="0" i="1" u="none" strike="noStrike" cap="none" dirty="0">
                <a:solidFill>
                  <a:srgbClr val="7F7F7F"/>
                </a:solidFill>
                <a:latin typeface="Source Sans Pro"/>
                <a:ea typeface="Source Sans Pro"/>
                <a:cs typeface="Source Sans Pro"/>
                <a:sym typeface="Source Sans Pro"/>
              </a:rPr>
              <a:t>Note: All material licensed under Creative Commons Attribution 4.0 International License.</a:t>
            </a:r>
            <a:endParaRPr dirty="0"/>
          </a:p>
        </p:txBody>
      </p:sp>
      <p:sp>
        <p:nvSpPr>
          <p:cNvPr id="22" name="Google Shape;22;p3"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223236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descr="Cover Triangle Pattern"/>
          <p:cNvPicPr>
            <a:picLocks noChangeAspect="1"/>
          </p:cNvPicPr>
          <p:nvPr userDrawn="1"/>
        </p:nvPicPr>
        <p:blipFill rotWithShape="1">
          <a:blip r:embed="rId2">
            <a:extLst>
              <a:ext uri="{28A0092B-C50C-407E-A947-70E740481C1C}">
                <a14:useLocalDpi xmlns:a14="http://schemas.microsoft.com/office/drawing/2010/main"/>
              </a:ext>
            </a:extLst>
          </a:blip>
          <a:srcRect t="12978"/>
          <a:stretch/>
        </p:blipFill>
        <p:spPr>
          <a:xfrm>
            <a:off x="2317814" y="1"/>
            <a:ext cx="6829477" cy="3749964"/>
          </a:xfrm>
          <a:prstGeom prst="rect">
            <a:avLst/>
          </a:prstGeom>
        </p:spPr>
      </p:pic>
      <p:sp>
        <p:nvSpPr>
          <p:cNvPr id="9" name="Title 8"/>
          <p:cNvSpPr>
            <a:spLocks noGrp="1"/>
          </p:cNvSpPr>
          <p:nvPr>
            <p:ph type="title" hasCustomPrompt="1"/>
          </p:nvPr>
        </p:nvSpPr>
        <p:spPr>
          <a:xfrm>
            <a:off x="938798" y="3929983"/>
            <a:ext cx="7289497" cy="754602"/>
          </a:xfrm>
        </p:spPr>
        <p:txBody>
          <a:bodyPr/>
          <a:lstStyle>
            <a:lvl1pPr>
              <a:defRPr sz="3600" b="0">
                <a:solidFill>
                  <a:srgbClr val="003764"/>
                </a:solidFill>
                <a:latin typeface="Franklin Gothic Medium" panose="020B0603020102020204" pitchFamily="34" charset="0"/>
              </a:defRPr>
            </a:lvl1pPr>
          </a:lstStyle>
          <a:p>
            <a:r>
              <a:rPr lang="en-US" dirty="0"/>
              <a:t>TITLE SLIDE</a:t>
            </a:r>
          </a:p>
        </p:txBody>
      </p:sp>
      <p:sp>
        <p:nvSpPr>
          <p:cNvPr id="6" name="Text Placeholder 5"/>
          <p:cNvSpPr>
            <a:spLocks noGrp="1"/>
          </p:cNvSpPr>
          <p:nvPr>
            <p:ph type="body" sz="quarter" idx="10" hasCustomPrompt="1"/>
          </p:nvPr>
        </p:nvSpPr>
        <p:spPr>
          <a:xfrm>
            <a:off x="948019" y="4684586"/>
            <a:ext cx="7280275" cy="369332"/>
          </a:xfrm>
          <a:prstGeom prst="rect">
            <a:avLst/>
          </a:prstGeom>
        </p:spPr>
        <p:txBody>
          <a:bodyPr/>
          <a:lstStyle>
            <a:lvl1pPr>
              <a:defRPr sz="1800" i="1">
                <a:latin typeface="Franklin Gothic Medium" panose="020B0603020102020204" pitchFamily="34" charset="0"/>
              </a:defRPr>
            </a:lvl1pPr>
          </a:lstStyle>
          <a:p>
            <a:pPr lvl="0"/>
            <a:r>
              <a:rPr lang="en-US" dirty="0"/>
              <a:t>Sub-head</a:t>
            </a:r>
          </a:p>
        </p:txBody>
      </p:sp>
      <p:sp>
        <p:nvSpPr>
          <p:cNvPr id="10" name="Text Placeholder 9"/>
          <p:cNvSpPr>
            <a:spLocks noGrp="1"/>
          </p:cNvSpPr>
          <p:nvPr>
            <p:ph type="body" sz="quarter" idx="11" hasCustomPrompt="1"/>
          </p:nvPr>
        </p:nvSpPr>
        <p:spPr>
          <a:xfrm>
            <a:off x="948019" y="5704115"/>
            <a:ext cx="5463667" cy="553998"/>
          </a:xfrm>
          <a:prstGeom prst="rect">
            <a:avLst/>
          </a:prstGeom>
        </p:spPr>
        <p:txBody>
          <a:bodyPr/>
          <a:lstStyle>
            <a:lvl1pPr>
              <a:defRPr sz="1350" b="0" i="0" baseline="0">
                <a:latin typeface="Franklin Gothic Medium" panose="020B0603020102020204" pitchFamily="34" charset="0"/>
              </a:defRPr>
            </a:lvl1pPr>
          </a:lstStyle>
          <a:p>
            <a:pPr lvl="0"/>
            <a:r>
              <a:rPr lang="en-US" dirty="0"/>
              <a:t>Presenter(s)</a:t>
            </a:r>
            <a:br>
              <a:rPr lang="en-US" dirty="0"/>
            </a:br>
            <a:r>
              <a:rPr lang="en-US" dirty="0"/>
              <a:t>Month Date, Year </a:t>
            </a:r>
          </a:p>
        </p:txBody>
      </p:sp>
    </p:spTree>
    <p:extLst>
      <p:ext uri="{BB962C8B-B14F-4D97-AF65-F5344CB8AC3E}">
        <p14:creationId xmlns:p14="http://schemas.microsoft.com/office/powerpoint/2010/main" val="2879105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a:extLst>
              <a:ext uri="{28A0092B-C50C-407E-A947-70E740481C1C}">
                <a14:useLocalDpi xmlns:a14="http://schemas.microsoft.com/office/drawing/2010/main"/>
              </a:ext>
            </a:extLst>
          </a:blip>
          <a:srcRect t="12671"/>
          <a:stretch/>
        </p:blipFill>
        <p:spPr>
          <a:xfrm>
            <a:off x="105297" y="154007"/>
            <a:ext cx="3286396" cy="1231537"/>
          </a:xfrm>
          <a:prstGeom prst="rect">
            <a:avLst/>
          </a:prstGeom>
        </p:spPr>
      </p:pic>
      <p:pic>
        <p:nvPicPr>
          <p:cNvPr id="10" name="Picture 9"/>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5076294" y="3"/>
            <a:ext cx="4067706" cy="1481791"/>
          </a:xfrm>
          <a:prstGeom prst="rect">
            <a:avLst/>
          </a:prstGeom>
        </p:spPr>
      </p:pic>
      <p:sp>
        <p:nvSpPr>
          <p:cNvPr id="2" name="Title 1">
            <a:extLst>
              <a:ext uri="{FF2B5EF4-FFF2-40B4-BE49-F238E27FC236}">
                <a16:creationId xmlns:a16="http://schemas.microsoft.com/office/drawing/2014/main" id="{3AD92FB4-D9B6-46D9-A190-13677DEF67A4}"/>
              </a:ext>
            </a:extLst>
          </p:cNvPr>
          <p:cNvSpPr>
            <a:spLocks noGrp="1"/>
          </p:cNvSpPr>
          <p:nvPr>
            <p:ph type="title"/>
          </p:nvPr>
        </p:nvSpPr>
        <p:spPr>
          <a:xfrm>
            <a:off x="471489" y="1481790"/>
            <a:ext cx="8220075" cy="373928"/>
          </a:xfrm>
        </p:spPr>
        <p:txBody>
          <a:bodyPr/>
          <a:lstStyle>
            <a:lvl1pPr>
              <a:defRPr lang="en-US" sz="2025" b="0" kern="1200" dirty="0">
                <a:solidFill>
                  <a:srgbClr val="003764"/>
                </a:solidFill>
                <a:latin typeface="Franklin Gothic Medium" panose="020B0603020102020204" pitchFamily="34" charset="0"/>
                <a:ea typeface="+mn-ea"/>
                <a:cs typeface="+mn-cs"/>
              </a:defRPr>
            </a:lvl1pPr>
          </a:lstStyle>
          <a:p>
            <a:pPr marL="0" lvl="0" indent="0" algn="l" defTabSz="514350" rtl="0" eaLnBrk="1" latinLnBrk="0" hangingPunct="1">
              <a:lnSpc>
                <a:spcPct val="90000"/>
              </a:lnSpc>
              <a:spcBef>
                <a:spcPts val="563"/>
              </a:spcBef>
              <a:buFont typeface="Arial" panose="020B0604020202020204" pitchFamily="34" charset="0"/>
              <a:buNone/>
            </a:pPr>
            <a:r>
              <a:rPr lang="en-US"/>
              <a:t>Click to edit Master title style</a:t>
            </a:r>
            <a:endParaRPr lang="en-US" dirty="0"/>
          </a:p>
        </p:txBody>
      </p:sp>
      <p:sp>
        <p:nvSpPr>
          <p:cNvPr id="4" name="Content Placeholder 3"/>
          <p:cNvSpPr>
            <a:spLocks noGrp="1"/>
          </p:cNvSpPr>
          <p:nvPr>
            <p:ph sz="quarter" idx="13"/>
          </p:nvPr>
        </p:nvSpPr>
        <p:spPr>
          <a:xfrm>
            <a:off x="471489" y="2098675"/>
            <a:ext cx="8220075" cy="969496"/>
          </a:xfrm>
          <a:prstGeom prst="rect">
            <a:avLst/>
          </a:prstGeom>
        </p:spPr>
        <p:txBody>
          <a:bodyPr/>
          <a:lstStyle>
            <a:lvl1pPr marL="192881" indent="-192881">
              <a:buFont typeface="Arial" panose="020B0604020202020204" pitchFamily="34" charset="0"/>
              <a:buChar char="•"/>
              <a:defRPr sz="1350" baseline="0">
                <a:solidFill>
                  <a:srgbClr val="003764"/>
                </a:solidFill>
                <a:latin typeface="Franklin Gothic Book" panose="020B0503020102020204" pitchFamily="34" charset="0"/>
              </a:defRPr>
            </a:lvl1pPr>
            <a:lvl2pPr marL="417910" indent="-160735">
              <a:buClr>
                <a:srgbClr val="3E576B"/>
              </a:buClr>
              <a:buFont typeface="Arial" panose="020B0604020202020204" pitchFamily="34" charset="0"/>
              <a:buChar char="•"/>
              <a:defRPr sz="1125" baseline="0">
                <a:solidFill>
                  <a:srgbClr val="003764"/>
                </a:solidFill>
                <a:latin typeface="Franklin Gothic Book" panose="020B0503020102020204" pitchFamily="34" charset="0"/>
              </a:defRPr>
            </a:lvl2pPr>
            <a:lvl3pPr marL="675085" indent="-160735">
              <a:buFont typeface="Arial" panose="020B0604020202020204" pitchFamily="34" charset="0"/>
              <a:buChar char="•"/>
              <a:defRPr sz="900" baseline="0">
                <a:solidFill>
                  <a:srgbClr val="003764"/>
                </a:solidFill>
                <a:latin typeface="Franklin Gothic Book" panose="020B0503020102020204" pitchFamily="34" charset="0"/>
              </a:defRPr>
            </a:lvl3pPr>
            <a:lvl4pPr>
              <a:defRPr sz="675" baseline="0">
                <a:solidFill>
                  <a:srgbClr val="003764"/>
                </a:solidFill>
                <a:latin typeface="Franklin Gothic Book" panose="020B0503020102020204" pitchFamily="34" charset="0"/>
              </a:defRPr>
            </a:lvl4pPr>
            <a:lvl5pPr>
              <a:defRPr sz="675" baseline="0">
                <a:solidFill>
                  <a:srgbClr val="003764"/>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2"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3318468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rgbClr val="EC008C"/>
                </a:solidFill>
                <a:latin typeface="Helvetica LT Std Cond"/>
                <a:cs typeface="Helvetica LT Std Cond"/>
              </a:defRPr>
            </a:lvl1pPr>
          </a:lstStyle>
          <a:p>
            <a:endParaRPr/>
          </a:p>
        </p:txBody>
      </p:sp>
      <p:sp>
        <p:nvSpPr>
          <p:cNvPr id="3" name="Holder 3"/>
          <p:cNvSpPr>
            <a:spLocks noGrp="1"/>
          </p:cNvSpPr>
          <p:nvPr>
            <p:ph sz="half" idx="2"/>
          </p:nvPr>
        </p:nvSpPr>
        <p:spPr>
          <a:xfrm>
            <a:off x="457200" y="1577340"/>
            <a:ext cx="397764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688" b="0" i="0">
                <a:solidFill>
                  <a:srgbClr val="939598"/>
                </a:solidFill>
                <a:latin typeface="MetaBookLF-Roman"/>
                <a:cs typeface="MetaBookLF-Roman"/>
              </a:defRPr>
            </a:lvl1pPr>
          </a:lstStyle>
          <a:p>
            <a:pPr marL="7938">
              <a:spcBef>
                <a:spcPts val="16"/>
              </a:spcBef>
            </a:pPr>
            <a:r>
              <a:rPr lang="en-US" spc="25" dirty="0"/>
              <a:t>WASHINGTON OREGON </a:t>
            </a:r>
            <a:r>
              <a:rPr lang="en-US" spc="28" dirty="0"/>
              <a:t>HIGHER </a:t>
            </a:r>
            <a:r>
              <a:rPr lang="en-US" spc="25" dirty="0"/>
              <a:t>EDUCATION </a:t>
            </a:r>
            <a:r>
              <a:rPr lang="en-US" spc="28" dirty="0"/>
              <a:t>SUSTAINABILITY </a:t>
            </a:r>
            <a:r>
              <a:rPr lang="en-US" spc="25" dirty="0"/>
              <a:t>CONFERENCE </a:t>
            </a:r>
            <a:r>
              <a:rPr lang="en-US" dirty="0"/>
              <a:t>| </a:t>
            </a:r>
            <a:r>
              <a:rPr lang="en-US" spc="28" dirty="0"/>
              <a:t>HEALING THROUGH </a:t>
            </a:r>
            <a:r>
              <a:rPr lang="en-US" spc="22" dirty="0"/>
              <a:t>LOCAL </a:t>
            </a:r>
            <a:r>
              <a:rPr lang="en-US" spc="28" dirty="0"/>
              <a:t>KNOWLEDGE </a:t>
            </a:r>
            <a:r>
              <a:rPr lang="en-US" dirty="0"/>
              <a:t>| </a:t>
            </a:r>
            <a:r>
              <a:rPr lang="en-US" spc="16" dirty="0"/>
              <a:t>08 </a:t>
            </a:r>
            <a:r>
              <a:rPr lang="en-US" spc="25" dirty="0"/>
              <a:t>MARCH</a:t>
            </a:r>
            <a:r>
              <a:rPr lang="en-US" spc="47" dirty="0"/>
              <a:t> </a:t>
            </a:r>
            <a:r>
              <a:rPr lang="en-US" spc="34" dirty="0"/>
              <a:t>2023</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6593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36588-8BF5-A121-CFEE-E0B55CEB354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E1A87E2-9D5A-A9E1-B2CF-5937C4E1C67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828C9A0-0329-A7E0-C4BC-029518FCA933}"/>
              </a:ext>
            </a:extLst>
          </p:cNvPr>
          <p:cNvSpPr>
            <a:spLocks noGrp="1"/>
          </p:cNvSpPr>
          <p:nvPr>
            <p:ph type="dt" sz="half" idx="10"/>
          </p:nvPr>
        </p:nvSpPr>
        <p:spPr/>
        <p:txBody>
          <a:bodyPr/>
          <a:lstStyle/>
          <a:p>
            <a:fld id="{FDF684AB-8FD8-483B-907A-C3652803A1E5}" type="datetimeFigureOut">
              <a:rPr lang="en-US" smtClean="0"/>
              <a:t>3/20/2023</a:t>
            </a:fld>
            <a:endParaRPr lang="en-US"/>
          </a:p>
        </p:txBody>
      </p:sp>
      <p:sp>
        <p:nvSpPr>
          <p:cNvPr id="5" name="Footer Placeholder 4">
            <a:extLst>
              <a:ext uri="{FF2B5EF4-FFF2-40B4-BE49-F238E27FC236}">
                <a16:creationId xmlns:a16="http://schemas.microsoft.com/office/drawing/2014/main" id="{BD47160F-D8B7-6F3A-36FB-48E3B5ABD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7D5A6-799F-2E41-B3AB-31133EF0C880}"/>
              </a:ext>
            </a:extLst>
          </p:cNvPr>
          <p:cNvSpPr>
            <a:spLocks noGrp="1"/>
          </p:cNvSpPr>
          <p:nvPr>
            <p:ph type="sldNum" sz="quarter" idx="12"/>
          </p:nvPr>
        </p:nvSpPr>
        <p:spPr/>
        <p:txBody>
          <a:bodyPr/>
          <a:lstStyle/>
          <a:p>
            <a:fld id="{49BAB199-4650-461F-8A20-61EE7AA088F3}" type="slidenum">
              <a:rPr lang="en-US" smtClean="0"/>
              <a:t>‹#›</a:t>
            </a:fld>
            <a:endParaRPr lang="en-US"/>
          </a:p>
        </p:txBody>
      </p:sp>
    </p:spTree>
    <p:extLst>
      <p:ext uri="{BB962C8B-B14F-4D97-AF65-F5344CB8AC3E}">
        <p14:creationId xmlns:p14="http://schemas.microsoft.com/office/powerpoint/2010/main" val="347599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3/20/2023</a:t>
            </a:fld>
            <a:endParaRPr lang="en-US" dirty="0"/>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801780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A3CD-4E62-4B02-212A-F317E4E98D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3AF85C-282F-F6EF-4D92-7B10BE7019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407E5A-8BE7-F5CD-52E0-D237EC930423}"/>
              </a:ext>
            </a:extLst>
          </p:cNvPr>
          <p:cNvSpPr>
            <a:spLocks noGrp="1"/>
          </p:cNvSpPr>
          <p:nvPr>
            <p:ph type="dt" sz="half" idx="10"/>
          </p:nvPr>
        </p:nvSpPr>
        <p:spPr/>
        <p:txBody>
          <a:bodyPr/>
          <a:lstStyle/>
          <a:p>
            <a:fld id="{FDF684AB-8FD8-483B-907A-C3652803A1E5}" type="datetimeFigureOut">
              <a:rPr lang="en-US" smtClean="0"/>
              <a:t>3/20/2023</a:t>
            </a:fld>
            <a:endParaRPr lang="en-US"/>
          </a:p>
        </p:txBody>
      </p:sp>
      <p:sp>
        <p:nvSpPr>
          <p:cNvPr id="5" name="Footer Placeholder 4">
            <a:extLst>
              <a:ext uri="{FF2B5EF4-FFF2-40B4-BE49-F238E27FC236}">
                <a16:creationId xmlns:a16="http://schemas.microsoft.com/office/drawing/2014/main" id="{D29FB2EA-A44D-9327-674B-9B5C9F5FA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94182-F1DF-B5FA-B310-FA568AF97E4C}"/>
              </a:ext>
            </a:extLst>
          </p:cNvPr>
          <p:cNvSpPr>
            <a:spLocks noGrp="1"/>
          </p:cNvSpPr>
          <p:nvPr>
            <p:ph type="sldNum" sz="quarter" idx="12"/>
          </p:nvPr>
        </p:nvSpPr>
        <p:spPr/>
        <p:txBody>
          <a:bodyPr/>
          <a:lstStyle/>
          <a:p>
            <a:fld id="{49BAB199-4650-461F-8A20-61EE7AA088F3}" type="slidenum">
              <a:rPr lang="en-US" smtClean="0"/>
              <a:t>‹#›</a:t>
            </a:fld>
            <a:endParaRPr lang="en-US"/>
          </a:p>
        </p:txBody>
      </p:sp>
    </p:spTree>
    <p:extLst>
      <p:ext uri="{BB962C8B-B14F-4D97-AF65-F5344CB8AC3E}">
        <p14:creationId xmlns:p14="http://schemas.microsoft.com/office/powerpoint/2010/main" val="880850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482F-F200-0002-E510-5F86FE3ADEF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3322EF1-4B9A-47A4-2A60-DEDEB44846B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DD505D-05ED-5E66-F575-B2419B59951E}"/>
              </a:ext>
            </a:extLst>
          </p:cNvPr>
          <p:cNvSpPr>
            <a:spLocks noGrp="1"/>
          </p:cNvSpPr>
          <p:nvPr>
            <p:ph type="dt" sz="half" idx="10"/>
          </p:nvPr>
        </p:nvSpPr>
        <p:spPr/>
        <p:txBody>
          <a:bodyPr/>
          <a:lstStyle/>
          <a:p>
            <a:fld id="{FDF684AB-8FD8-483B-907A-C3652803A1E5}" type="datetimeFigureOut">
              <a:rPr lang="en-US" smtClean="0"/>
              <a:t>3/20/2023</a:t>
            </a:fld>
            <a:endParaRPr lang="en-US"/>
          </a:p>
        </p:txBody>
      </p:sp>
      <p:sp>
        <p:nvSpPr>
          <p:cNvPr id="5" name="Footer Placeholder 4">
            <a:extLst>
              <a:ext uri="{FF2B5EF4-FFF2-40B4-BE49-F238E27FC236}">
                <a16:creationId xmlns:a16="http://schemas.microsoft.com/office/drawing/2014/main" id="{227562AA-B51F-0781-32E9-35D7BCDF63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2B52D0-24F0-BF64-37BA-4852E9791C54}"/>
              </a:ext>
            </a:extLst>
          </p:cNvPr>
          <p:cNvSpPr>
            <a:spLocks noGrp="1"/>
          </p:cNvSpPr>
          <p:nvPr>
            <p:ph type="sldNum" sz="quarter" idx="12"/>
          </p:nvPr>
        </p:nvSpPr>
        <p:spPr/>
        <p:txBody>
          <a:bodyPr/>
          <a:lstStyle/>
          <a:p>
            <a:fld id="{49BAB199-4650-461F-8A20-61EE7AA088F3}" type="slidenum">
              <a:rPr lang="en-US" smtClean="0"/>
              <a:t>‹#›</a:t>
            </a:fld>
            <a:endParaRPr lang="en-US"/>
          </a:p>
        </p:txBody>
      </p:sp>
    </p:spTree>
    <p:extLst>
      <p:ext uri="{BB962C8B-B14F-4D97-AF65-F5344CB8AC3E}">
        <p14:creationId xmlns:p14="http://schemas.microsoft.com/office/powerpoint/2010/main" val="1041669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5D9C3-0570-7116-26AF-41F4D533C7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F41305-C27A-9D7F-D000-4BB55677008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0CBB77-1F56-8782-8F9D-0827749E6B9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2961E5-5B91-365C-2D93-1450C4986D6F}"/>
              </a:ext>
            </a:extLst>
          </p:cNvPr>
          <p:cNvSpPr>
            <a:spLocks noGrp="1"/>
          </p:cNvSpPr>
          <p:nvPr>
            <p:ph type="dt" sz="half" idx="10"/>
          </p:nvPr>
        </p:nvSpPr>
        <p:spPr/>
        <p:txBody>
          <a:bodyPr/>
          <a:lstStyle/>
          <a:p>
            <a:fld id="{FDF684AB-8FD8-483B-907A-C3652803A1E5}" type="datetimeFigureOut">
              <a:rPr lang="en-US" smtClean="0"/>
              <a:t>3/20/2023</a:t>
            </a:fld>
            <a:endParaRPr lang="en-US"/>
          </a:p>
        </p:txBody>
      </p:sp>
      <p:sp>
        <p:nvSpPr>
          <p:cNvPr id="6" name="Footer Placeholder 5">
            <a:extLst>
              <a:ext uri="{FF2B5EF4-FFF2-40B4-BE49-F238E27FC236}">
                <a16:creationId xmlns:a16="http://schemas.microsoft.com/office/drawing/2014/main" id="{5CBFD209-5F6F-36EE-9D2D-6966ED6E7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6BA298-520C-1C17-87ED-095784F89A7D}"/>
              </a:ext>
            </a:extLst>
          </p:cNvPr>
          <p:cNvSpPr>
            <a:spLocks noGrp="1"/>
          </p:cNvSpPr>
          <p:nvPr>
            <p:ph type="sldNum" sz="quarter" idx="12"/>
          </p:nvPr>
        </p:nvSpPr>
        <p:spPr/>
        <p:txBody>
          <a:bodyPr/>
          <a:lstStyle/>
          <a:p>
            <a:fld id="{49BAB199-4650-461F-8A20-61EE7AA088F3}" type="slidenum">
              <a:rPr lang="en-US" smtClean="0"/>
              <a:t>‹#›</a:t>
            </a:fld>
            <a:endParaRPr lang="en-US"/>
          </a:p>
        </p:txBody>
      </p:sp>
    </p:spTree>
    <p:extLst>
      <p:ext uri="{BB962C8B-B14F-4D97-AF65-F5344CB8AC3E}">
        <p14:creationId xmlns:p14="http://schemas.microsoft.com/office/powerpoint/2010/main" val="2193796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D8BF3-66FC-1DA1-F9AE-DB17198094C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F6C532-414B-294F-34B0-8338E42F9FA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B08D0B2-E85B-EE4E-6C2C-2C04AA447C2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3CC0A3-9A9D-DEDF-8D75-03B0FF31905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1B035C9-281A-D3F1-48EB-D99E9CAE1FA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D4A88A-BF31-8208-C165-B27A309E2FD3}"/>
              </a:ext>
            </a:extLst>
          </p:cNvPr>
          <p:cNvSpPr>
            <a:spLocks noGrp="1"/>
          </p:cNvSpPr>
          <p:nvPr>
            <p:ph type="dt" sz="half" idx="10"/>
          </p:nvPr>
        </p:nvSpPr>
        <p:spPr/>
        <p:txBody>
          <a:bodyPr/>
          <a:lstStyle/>
          <a:p>
            <a:fld id="{FDF684AB-8FD8-483B-907A-C3652803A1E5}" type="datetimeFigureOut">
              <a:rPr lang="en-US" smtClean="0"/>
              <a:t>3/20/2023</a:t>
            </a:fld>
            <a:endParaRPr lang="en-US"/>
          </a:p>
        </p:txBody>
      </p:sp>
      <p:sp>
        <p:nvSpPr>
          <p:cNvPr id="8" name="Footer Placeholder 7">
            <a:extLst>
              <a:ext uri="{FF2B5EF4-FFF2-40B4-BE49-F238E27FC236}">
                <a16:creationId xmlns:a16="http://schemas.microsoft.com/office/drawing/2014/main" id="{60F6C796-94B8-C5DC-95C5-1DDAA45E90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B0B1E4-82CF-116A-F68C-9B14482C5146}"/>
              </a:ext>
            </a:extLst>
          </p:cNvPr>
          <p:cNvSpPr>
            <a:spLocks noGrp="1"/>
          </p:cNvSpPr>
          <p:nvPr>
            <p:ph type="sldNum" sz="quarter" idx="12"/>
          </p:nvPr>
        </p:nvSpPr>
        <p:spPr/>
        <p:txBody>
          <a:bodyPr/>
          <a:lstStyle/>
          <a:p>
            <a:fld id="{49BAB199-4650-461F-8A20-61EE7AA088F3}" type="slidenum">
              <a:rPr lang="en-US" smtClean="0"/>
              <a:t>‹#›</a:t>
            </a:fld>
            <a:endParaRPr lang="en-US"/>
          </a:p>
        </p:txBody>
      </p:sp>
    </p:spTree>
    <p:extLst>
      <p:ext uri="{BB962C8B-B14F-4D97-AF65-F5344CB8AC3E}">
        <p14:creationId xmlns:p14="http://schemas.microsoft.com/office/powerpoint/2010/main" val="2012958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085A-776E-EA08-0FF6-5BC520D717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166D55-84F5-E6C0-90AC-6B46654B8988}"/>
              </a:ext>
            </a:extLst>
          </p:cNvPr>
          <p:cNvSpPr>
            <a:spLocks noGrp="1"/>
          </p:cNvSpPr>
          <p:nvPr>
            <p:ph type="dt" sz="half" idx="10"/>
          </p:nvPr>
        </p:nvSpPr>
        <p:spPr/>
        <p:txBody>
          <a:bodyPr/>
          <a:lstStyle/>
          <a:p>
            <a:fld id="{FDF684AB-8FD8-483B-907A-C3652803A1E5}" type="datetimeFigureOut">
              <a:rPr lang="en-US" smtClean="0"/>
              <a:t>3/20/2023</a:t>
            </a:fld>
            <a:endParaRPr lang="en-US"/>
          </a:p>
        </p:txBody>
      </p:sp>
      <p:sp>
        <p:nvSpPr>
          <p:cNvPr id="4" name="Footer Placeholder 3">
            <a:extLst>
              <a:ext uri="{FF2B5EF4-FFF2-40B4-BE49-F238E27FC236}">
                <a16:creationId xmlns:a16="http://schemas.microsoft.com/office/drawing/2014/main" id="{F74532F1-93A4-7E18-08F7-391C2DE228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655F3A-1057-4B96-80AC-63BB33AA7F9F}"/>
              </a:ext>
            </a:extLst>
          </p:cNvPr>
          <p:cNvSpPr>
            <a:spLocks noGrp="1"/>
          </p:cNvSpPr>
          <p:nvPr>
            <p:ph type="sldNum" sz="quarter" idx="12"/>
          </p:nvPr>
        </p:nvSpPr>
        <p:spPr/>
        <p:txBody>
          <a:bodyPr/>
          <a:lstStyle/>
          <a:p>
            <a:fld id="{49BAB199-4650-461F-8A20-61EE7AA088F3}" type="slidenum">
              <a:rPr lang="en-US" smtClean="0"/>
              <a:t>‹#›</a:t>
            </a:fld>
            <a:endParaRPr lang="en-US"/>
          </a:p>
        </p:txBody>
      </p:sp>
    </p:spTree>
    <p:extLst>
      <p:ext uri="{BB962C8B-B14F-4D97-AF65-F5344CB8AC3E}">
        <p14:creationId xmlns:p14="http://schemas.microsoft.com/office/powerpoint/2010/main" val="2608384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68561C-31C8-68A9-481C-D7AB0214F04B}"/>
              </a:ext>
            </a:extLst>
          </p:cNvPr>
          <p:cNvSpPr>
            <a:spLocks noGrp="1"/>
          </p:cNvSpPr>
          <p:nvPr>
            <p:ph type="dt" sz="half" idx="10"/>
          </p:nvPr>
        </p:nvSpPr>
        <p:spPr/>
        <p:txBody>
          <a:bodyPr/>
          <a:lstStyle/>
          <a:p>
            <a:fld id="{FDF684AB-8FD8-483B-907A-C3652803A1E5}" type="datetimeFigureOut">
              <a:rPr lang="en-US" smtClean="0"/>
              <a:t>3/20/2023</a:t>
            </a:fld>
            <a:endParaRPr lang="en-US"/>
          </a:p>
        </p:txBody>
      </p:sp>
      <p:sp>
        <p:nvSpPr>
          <p:cNvPr id="3" name="Footer Placeholder 2">
            <a:extLst>
              <a:ext uri="{FF2B5EF4-FFF2-40B4-BE49-F238E27FC236}">
                <a16:creationId xmlns:a16="http://schemas.microsoft.com/office/drawing/2014/main" id="{8600D205-7514-71C0-5949-D6922D8441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E1048B-A064-1632-CEE1-7E806CF58E19}"/>
              </a:ext>
            </a:extLst>
          </p:cNvPr>
          <p:cNvSpPr>
            <a:spLocks noGrp="1"/>
          </p:cNvSpPr>
          <p:nvPr>
            <p:ph type="sldNum" sz="quarter" idx="12"/>
          </p:nvPr>
        </p:nvSpPr>
        <p:spPr/>
        <p:txBody>
          <a:bodyPr/>
          <a:lstStyle/>
          <a:p>
            <a:fld id="{49BAB199-4650-461F-8A20-61EE7AA088F3}" type="slidenum">
              <a:rPr lang="en-US" smtClean="0"/>
              <a:t>‹#›</a:t>
            </a:fld>
            <a:endParaRPr lang="en-US"/>
          </a:p>
        </p:txBody>
      </p:sp>
    </p:spTree>
    <p:extLst>
      <p:ext uri="{BB962C8B-B14F-4D97-AF65-F5344CB8AC3E}">
        <p14:creationId xmlns:p14="http://schemas.microsoft.com/office/powerpoint/2010/main" val="4078276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257B-EF9A-2CE3-C603-063311C88B6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2223A72-2334-7723-78DB-F9006CA98C5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087F46-9956-EE58-5941-CA68F231831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7F67DD1-3576-0828-1C3E-C7A90575A21B}"/>
              </a:ext>
            </a:extLst>
          </p:cNvPr>
          <p:cNvSpPr>
            <a:spLocks noGrp="1"/>
          </p:cNvSpPr>
          <p:nvPr>
            <p:ph type="dt" sz="half" idx="10"/>
          </p:nvPr>
        </p:nvSpPr>
        <p:spPr/>
        <p:txBody>
          <a:bodyPr/>
          <a:lstStyle/>
          <a:p>
            <a:fld id="{FDF684AB-8FD8-483B-907A-C3652803A1E5}" type="datetimeFigureOut">
              <a:rPr lang="en-US" smtClean="0"/>
              <a:t>3/20/2023</a:t>
            </a:fld>
            <a:endParaRPr lang="en-US"/>
          </a:p>
        </p:txBody>
      </p:sp>
      <p:sp>
        <p:nvSpPr>
          <p:cNvPr id="6" name="Footer Placeholder 5">
            <a:extLst>
              <a:ext uri="{FF2B5EF4-FFF2-40B4-BE49-F238E27FC236}">
                <a16:creationId xmlns:a16="http://schemas.microsoft.com/office/drawing/2014/main" id="{F7BD2A98-54DF-F33B-0C26-ADDC4D640C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880CF8-3946-17AE-A586-7F76A9C4AF87}"/>
              </a:ext>
            </a:extLst>
          </p:cNvPr>
          <p:cNvSpPr>
            <a:spLocks noGrp="1"/>
          </p:cNvSpPr>
          <p:nvPr>
            <p:ph type="sldNum" sz="quarter" idx="12"/>
          </p:nvPr>
        </p:nvSpPr>
        <p:spPr/>
        <p:txBody>
          <a:bodyPr/>
          <a:lstStyle/>
          <a:p>
            <a:fld id="{49BAB199-4650-461F-8A20-61EE7AA088F3}" type="slidenum">
              <a:rPr lang="en-US" smtClean="0"/>
              <a:t>‹#›</a:t>
            </a:fld>
            <a:endParaRPr lang="en-US"/>
          </a:p>
        </p:txBody>
      </p:sp>
    </p:spTree>
    <p:extLst>
      <p:ext uri="{BB962C8B-B14F-4D97-AF65-F5344CB8AC3E}">
        <p14:creationId xmlns:p14="http://schemas.microsoft.com/office/powerpoint/2010/main" val="1934920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D9112-8AFF-5A27-DDC1-63A501B6EDE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8A13A66-3778-3C6A-1B5A-066E242BEB8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5ABDE03-F9B4-7065-7009-B62BCD9F1A6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48DABAB-2E1B-13D0-8280-865FE1DE854F}"/>
              </a:ext>
            </a:extLst>
          </p:cNvPr>
          <p:cNvSpPr>
            <a:spLocks noGrp="1"/>
          </p:cNvSpPr>
          <p:nvPr>
            <p:ph type="dt" sz="half" idx="10"/>
          </p:nvPr>
        </p:nvSpPr>
        <p:spPr/>
        <p:txBody>
          <a:bodyPr/>
          <a:lstStyle/>
          <a:p>
            <a:fld id="{FDF684AB-8FD8-483B-907A-C3652803A1E5}" type="datetimeFigureOut">
              <a:rPr lang="en-US" smtClean="0"/>
              <a:t>3/20/2023</a:t>
            </a:fld>
            <a:endParaRPr lang="en-US"/>
          </a:p>
        </p:txBody>
      </p:sp>
      <p:sp>
        <p:nvSpPr>
          <p:cNvPr id="6" name="Footer Placeholder 5">
            <a:extLst>
              <a:ext uri="{FF2B5EF4-FFF2-40B4-BE49-F238E27FC236}">
                <a16:creationId xmlns:a16="http://schemas.microsoft.com/office/drawing/2014/main" id="{AC7646A1-D11A-7979-1024-5BC05D442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5AACE2-AF19-6432-1924-553F895A0570}"/>
              </a:ext>
            </a:extLst>
          </p:cNvPr>
          <p:cNvSpPr>
            <a:spLocks noGrp="1"/>
          </p:cNvSpPr>
          <p:nvPr>
            <p:ph type="sldNum" sz="quarter" idx="12"/>
          </p:nvPr>
        </p:nvSpPr>
        <p:spPr/>
        <p:txBody>
          <a:bodyPr/>
          <a:lstStyle/>
          <a:p>
            <a:fld id="{49BAB199-4650-461F-8A20-61EE7AA088F3}" type="slidenum">
              <a:rPr lang="en-US" smtClean="0"/>
              <a:t>‹#›</a:t>
            </a:fld>
            <a:endParaRPr lang="en-US"/>
          </a:p>
        </p:txBody>
      </p:sp>
    </p:spTree>
    <p:extLst>
      <p:ext uri="{BB962C8B-B14F-4D97-AF65-F5344CB8AC3E}">
        <p14:creationId xmlns:p14="http://schemas.microsoft.com/office/powerpoint/2010/main" val="2693880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C617-301E-E01C-38FE-CF6798D08D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03A075-49EE-6451-A0CA-6EDFA2508F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93F48-CE14-1A8C-CA5B-894CF4CFABDC}"/>
              </a:ext>
            </a:extLst>
          </p:cNvPr>
          <p:cNvSpPr>
            <a:spLocks noGrp="1"/>
          </p:cNvSpPr>
          <p:nvPr>
            <p:ph type="dt" sz="half" idx="10"/>
          </p:nvPr>
        </p:nvSpPr>
        <p:spPr/>
        <p:txBody>
          <a:bodyPr/>
          <a:lstStyle/>
          <a:p>
            <a:fld id="{FDF684AB-8FD8-483B-907A-C3652803A1E5}" type="datetimeFigureOut">
              <a:rPr lang="en-US" smtClean="0"/>
              <a:t>3/20/2023</a:t>
            </a:fld>
            <a:endParaRPr lang="en-US"/>
          </a:p>
        </p:txBody>
      </p:sp>
      <p:sp>
        <p:nvSpPr>
          <p:cNvPr id="5" name="Footer Placeholder 4">
            <a:extLst>
              <a:ext uri="{FF2B5EF4-FFF2-40B4-BE49-F238E27FC236}">
                <a16:creationId xmlns:a16="http://schemas.microsoft.com/office/drawing/2014/main" id="{48F33BFA-9C68-195B-7F20-DDC648BD6F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EEA40-F3C2-41D6-64C4-83131C705338}"/>
              </a:ext>
            </a:extLst>
          </p:cNvPr>
          <p:cNvSpPr>
            <a:spLocks noGrp="1"/>
          </p:cNvSpPr>
          <p:nvPr>
            <p:ph type="sldNum" sz="quarter" idx="12"/>
          </p:nvPr>
        </p:nvSpPr>
        <p:spPr/>
        <p:txBody>
          <a:bodyPr/>
          <a:lstStyle/>
          <a:p>
            <a:fld id="{49BAB199-4650-461F-8A20-61EE7AA088F3}" type="slidenum">
              <a:rPr lang="en-US" smtClean="0"/>
              <a:t>‹#›</a:t>
            </a:fld>
            <a:endParaRPr lang="en-US"/>
          </a:p>
        </p:txBody>
      </p:sp>
    </p:spTree>
    <p:extLst>
      <p:ext uri="{BB962C8B-B14F-4D97-AF65-F5344CB8AC3E}">
        <p14:creationId xmlns:p14="http://schemas.microsoft.com/office/powerpoint/2010/main" val="1561861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EA8312-C46C-A949-FF51-8DD66BFF4EA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10ECD9-E0CB-A59B-60EB-379460679A0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B0E90-9A70-5AD4-0BC6-8B68719DAD38}"/>
              </a:ext>
            </a:extLst>
          </p:cNvPr>
          <p:cNvSpPr>
            <a:spLocks noGrp="1"/>
          </p:cNvSpPr>
          <p:nvPr>
            <p:ph type="dt" sz="half" idx="10"/>
          </p:nvPr>
        </p:nvSpPr>
        <p:spPr/>
        <p:txBody>
          <a:bodyPr/>
          <a:lstStyle/>
          <a:p>
            <a:fld id="{FDF684AB-8FD8-483B-907A-C3652803A1E5}" type="datetimeFigureOut">
              <a:rPr lang="en-US" smtClean="0"/>
              <a:t>3/20/2023</a:t>
            </a:fld>
            <a:endParaRPr lang="en-US"/>
          </a:p>
        </p:txBody>
      </p:sp>
      <p:sp>
        <p:nvSpPr>
          <p:cNvPr id="5" name="Footer Placeholder 4">
            <a:extLst>
              <a:ext uri="{FF2B5EF4-FFF2-40B4-BE49-F238E27FC236}">
                <a16:creationId xmlns:a16="http://schemas.microsoft.com/office/drawing/2014/main" id="{0054CCA9-9B5A-52CB-6468-E20AE0C3E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5ACA9-194D-4E75-0B17-6C6B741D41F6}"/>
              </a:ext>
            </a:extLst>
          </p:cNvPr>
          <p:cNvSpPr>
            <a:spLocks noGrp="1"/>
          </p:cNvSpPr>
          <p:nvPr>
            <p:ph type="sldNum" sz="quarter" idx="12"/>
          </p:nvPr>
        </p:nvSpPr>
        <p:spPr/>
        <p:txBody>
          <a:bodyPr/>
          <a:lstStyle/>
          <a:p>
            <a:fld id="{49BAB199-4650-461F-8A20-61EE7AA088F3}" type="slidenum">
              <a:rPr lang="en-US" smtClean="0"/>
              <a:t>‹#›</a:t>
            </a:fld>
            <a:endParaRPr lang="en-US"/>
          </a:p>
        </p:txBody>
      </p:sp>
    </p:spTree>
    <p:extLst>
      <p:ext uri="{BB962C8B-B14F-4D97-AF65-F5344CB8AC3E}">
        <p14:creationId xmlns:p14="http://schemas.microsoft.com/office/powerpoint/2010/main" val="3202970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3/20/2023</a:t>
            </a:fld>
            <a:endParaRPr lang="en-US" dirty="0"/>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2739498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36862" y="1549936"/>
            <a:ext cx="8336975" cy="7970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2625" b="0" i="0" u="none" strike="noStrike" cap="none">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7" name="Google Shape;17;p3"/>
          <p:cNvSpPr txBox="1">
            <a:spLocks noGrp="1"/>
          </p:cNvSpPr>
          <p:nvPr>
            <p:ph type="body" idx="1"/>
          </p:nvPr>
        </p:nvSpPr>
        <p:spPr>
          <a:xfrm>
            <a:off x="536862" y="2415155"/>
            <a:ext cx="8336975" cy="3757046"/>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003764"/>
              </a:buClr>
              <a:buSzPts val="2800"/>
              <a:buFont typeface="Arial"/>
              <a:buChar char="•"/>
              <a:defRPr sz="2100" b="0" i="0" u="none" strike="noStrike" cap="none">
                <a:solidFill>
                  <a:srgbClr val="003764"/>
                </a:solidFill>
                <a:latin typeface="Libre Franklin"/>
                <a:ea typeface="Libre Franklin"/>
                <a:cs typeface="Libre Franklin"/>
                <a:sym typeface="Libre Franklin"/>
              </a:defRPr>
            </a:lvl1pPr>
            <a:lvl2pPr marL="685800" marR="0" lvl="1" indent="-285750" algn="l" rtl="0">
              <a:lnSpc>
                <a:spcPct val="90000"/>
              </a:lnSpc>
              <a:spcBef>
                <a:spcPts val="375"/>
              </a:spcBef>
              <a:spcAft>
                <a:spcPts val="0"/>
              </a:spcAft>
              <a:buClr>
                <a:srgbClr val="003764"/>
              </a:buClr>
              <a:buSzPts val="2400"/>
              <a:buFont typeface="Arial"/>
              <a:buChar char="•"/>
              <a:defRPr sz="1800" b="0" i="0" u="none" strike="noStrike" cap="none">
                <a:solidFill>
                  <a:srgbClr val="003764"/>
                </a:solidFill>
                <a:latin typeface="Libre Franklin"/>
                <a:ea typeface="Libre Franklin"/>
                <a:cs typeface="Libre Franklin"/>
                <a:sym typeface="Libre Franklin"/>
              </a:defRPr>
            </a:lvl2pPr>
            <a:lvl3pPr marL="1028700" marR="0" lvl="2" indent="-266700" algn="l" rtl="0">
              <a:lnSpc>
                <a:spcPct val="90000"/>
              </a:lnSpc>
              <a:spcBef>
                <a:spcPts val="375"/>
              </a:spcBef>
              <a:spcAft>
                <a:spcPts val="0"/>
              </a:spcAft>
              <a:buClr>
                <a:srgbClr val="003764"/>
              </a:buClr>
              <a:buSzPts val="2000"/>
              <a:buFont typeface="Arial"/>
              <a:buChar char="•"/>
              <a:defRPr sz="1500" b="0" i="0" u="none" strike="noStrike" cap="none">
                <a:solidFill>
                  <a:srgbClr val="003764"/>
                </a:solidFill>
                <a:latin typeface="Libre Franklin"/>
                <a:ea typeface="Libre Franklin"/>
                <a:cs typeface="Libre Franklin"/>
                <a:sym typeface="Libre Franklin"/>
              </a:defRPr>
            </a:lvl3pPr>
            <a:lvl4pPr marL="1371600" marR="0" lvl="3" indent="-257175" algn="l" rtl="0">
              <a:lnSpc>
                <a:spcPct val="90000"/>
              </a:lnSpc>
              <a:spcBef>
                <a:spcPts val="375"/>
              </a:spcBef>
              <a:spcAft>
                <a:spcPts val="0"/>
              </a:spcAft>
              <a:buClr>
                <a:srgbClr val="003764"/>
              </a:buClr>
              <a:buSzPts val="1800"/>
              <a:buFont typeface="Arial"/>
              <a:buChar char="•"/>
              <a:defRPr sz="1350" b="0" i="0" u="none" strike="noStrike" cap="none">
                <a:solidFill>
                  <a:srgbClr val="003764"/>
                </a:solidFill>
                <a:latin typeface="Libre Franklin"/>
                <a:ea typeface="Libre Franklin"/>
                <a:cs typeface="Libre Franklin"/>
                <a:sym typeface="Libre Franklin"/>
              </a:defRPr>
            </a:lvl4pPr>
            <a:lvl5pPr marL="1714500" marR="0" lvl="4" indent="-257175" algn="l" rtl="0">
              <a:lnSpc>
                <a:spcPct val="90000"/>
              </a:lnSpc>
              <a:spcBef>
                <a:spcPts val="375"/>
              </a:spcBef>
              <a:spcAft>
                <a:spcPts val="0"/>
              </a:spcAft>
              <a:buClr>
                <a:srgbClr val="003764"/>
              </a:buClr>
              <a:buSzPts val="1800"/>
              <a:buFont typeface="Arial"/>
              <a:buChar char="•"/>
              <a:defRPr sz="1350" b="0" i="0" u="none" strike="noStrike" cap="none">
                <a:solidFill>
                  <a:srgbClr val="003764"/>
                </a:solidFill>
                <a:latin typeface="Libre Franklin"/>
                <a:ea typeface="Libre Franklin"/>
                <a:cs typeface="Libre Franklin"/>
                <a:sym typeface="Libre Franklin"/>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Libre Franklin"/>
                <a:ea typeface="Libre Franklin"/>
                <a:cs typeface="Libre Franklin"/>
                <a:sym typeface="Libre Franklin"/>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Libre Franklin"/>
                <a:ea typeface="Libre Franklin"/>
                <a:cs typeface="Libre Franklin"/>
                <a:sym typeface="Libre Franklin"/>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Libre Franklin"/>
                <a:ea typeface="Libre Franklin"/>
                <a:cs typeface="Libre Franklin"/>
                <a:sym typeface="Libre Franklin"/>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Libre Franklin"/>
                <a:ea typeface="Libre Franklin"/>
                <a:cs typeface="Libre Franklin"/>
                <a:sym typeface="Libre Franklin"/>
              </a:defRPr>
            </a:lvl9pPr>
          </a:lstStyle>
          <a:p>
            <a:endParaRPr/>
          </a:p>
        </p:txBody>
      </p:sp>
      <p:sp>
        <p:nvSpPr>
          <p:cNvPr id="18" name="Google Shape;18;p3" descr="Yellow sidebar"/>
          <p:cNvSpPr/>
          <p:nvPr/>
        </p:nvSpPr>
        <p:spPr>
          <a:xfrm>
            <a:off x="1"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Libre Franklin"/>
              <a:ea typeface="Libre Franklin"/>
              <a:cs typeface="Libre Franklin"/>
              <a:sym typeface="Libre Franklin"/>
            </a:endParaRPr>
          </a:p>
        </p:txBody>
      </p:sp>
      <p:sp>
        <p:nvSpPr>
          <p:cNvPr id="19" name="Google Shape;19;p3"/>
          <p:cNvSpPr txBox="1">
            <a:spLocks noGrp="1"/>
          </p:cNvSpPr>
          <p:nvPr>
            <p:ph type="dt" idx="10"/>
          </p:nvPr>
        </p:nvSpPr>
        <p:spPr>
          <a:xfrm>
            <a:off x="628650" y="6483930"/>
            <a:ext cx="20574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25"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9pPr>
          </a:lstStyle>
          <a:p>
            <a:endParaRPr/>
          </a:p>
        </p:txBody>
      </p:sp>
      <p:sp>
        <p:nvSpPr>
          <p:cNvPr id="20" name="Google Shape;20;p3"/>
          <p:cNvSpPr txBox="1">
            <a:spLocks noGrp="1"/>
          </p:cNvSpPr>
          <p:nvPr>
            <p:ph type="ftr" idx="11"/>
          </p:nvPr>
        </p:nvSpPr>
        <p:spPr>
          <a:xfrm>
            <a:off x="3028950" y="6483930"/>
            <a:ext cx="3086100" cy="23754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25" b="0" i="0" u="none" strike="noStrike" cap="none">
                <a:solidFill>
                  <a:schemeClr val="dk1"/>
                </a:solidFill>
                <a:latin typeface="Libre Franklin"/>
                <a:ea typeface="Libre Franklin"/>
                <a:cs typeface="Libre Franklin"/>
                <a:sym typeface="Libre Franklin"/>
              </a:defRPr>
            </a:lvl1pPr>
            <a:lvl2pPr marR="0" lvl="1"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350" b="0" i="0" u="none" strike="noStrike" cap="none">
                <a:solidFill>
                  <a:schemeClr val="dk1"/>
                </a:solidFill>
                <a:latin typeface="Libre Franklin"/>
                <a:ea typeface="Libre Franklin"/>
                <a:cs typeface="Libre Franklin"/>
                <a:sym typeface="Libre Franklin"/>
              </a:defRPr>
            </a:lvl9pPr>
          </a:lstStyle>
          <a:p>
            <a:endParaRPr/>
          </a:p>
        </p:txBody>
      </p:sp>
      <p:sp>
        <p:nvSpPr>
          <p:cNvPr id="21" name="Google Shape;21;p3"/>
          <p:cNvSpPr txBox="1">
            <a:spLocks noGrp="1"/>
          </p:cNvSpPr>
          <p:nvPr>
            <p:ph type="sldNum" idx="12"/>
          </p:nvPr>
        </p:nvSpPr>
        <p:spPr>
          <a:xfrm>
            <a:off x="8406246" y="6483930"/>
            <a:ext cx="467590" cy="237549"/>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825" b="0" i="0" u="none" strike="noStrike" cap="none">
                <a:solidFill>
                  <a:schemeClr val="dk1"/>
                </a:solidFill>
                <a:latin typeface="Libre Franklin"/>
                <a:ea typeface="Libre Franklin"/>
                <a:cs typeface="Libre Franklin"/>
                <a:sym typeface="Libre Franklin"/>
              </a:defRPr>
            </a:lvl1pPr>
            <a:lvl2pPr marL="0" marR="0" lvl="1" indent="0" algn="r" rtl="0">
              <a:spcBef>
                <a:spcPts val="0"/>
              </a:spcBef>
              <a:buNone/>
              <a:defRPr sz="825" b="0" i="0" u="none" strike="noStrike" cap="none">
                <a:solidFill>
                  <a:schemeClr val="dk1"/>
                </a:solidFill>
                <a:latin typeface="Libre Franklin"/>
                <a:ea typeface="Libre Franklin"/>
                <a:cs typeface="Libre Franklin"/>
                <a:sym typeface="Libre Franklin"/>
              </a:defRPr>
            </a:lvl2pPr>
            <a:lvl3pPr marL="0" marR="0" lvl="2" indent="0" algn="r" rtl="0">
              <a:spcBef>
                <a:spcPts val="0"/>
              </a:spcBef>
              <a:buNone/>
              <a:defRPr sz="825" b="0" i="0" u="none" strike="noStrike" cap="none">
                <a:solidFill>
                  <a:schemeClr val="dk1"/>
                </a:solidFill>
                <a:latin typeface="Libre Franklin"/>
                <a:ea typeface="Libre Franklin"/>
                <a:cs typeface="Libre Franklin"/>
                <a:sym typeface="Libre Franklin"/>
              </a:defRPr>
            </a:lvl3pPr>
            <a:lvl4pPr marL="0" marR="0" lvl="3" indent="0" algn="r" rtl="0">
              <a:spcBef>
                <a:spcPts val="0"/>
              </a:spcBef>
              <a:buNone/>
              <a:defRPr sz="825" b="0" i="0" u="none" strike="noStrike" cap="none">
                <a:solidFill>
                  <a:schemeClr val="dk1"/>
                </a:solidFill>
                <a:latin typeface="Libre Franklin"/>
                <a:ea typeface="Libre Franklin"/>
                <a:cs typeface="Libre Franklin"/>
                <a:sym typeface="Libre Franklin"/>
              </a:defRPr>
            </a:lvl4pPr>
            <a:lvl5pPr marL="0" marR="0" lvl="4" indent="0" algn="r" rtl="0">
              <a:spcBef>
                <a:spcPts val="0"/>
              </a:spcBef>
              <a:buNone/>
              <a:defRPr sz="825" b="0" i="0" u="none" strike="noStrike" cap="none">
                <a:solidFill>
                  <a:schemeClr val="dk1"/>
                </a:solidFill>
                <a:latin typeface="Libre Franklin"/>
                <a:ea typeface="Libre Franklin"/>
                <a:cs typeface="Libre Franklin"/>
                <a:sym typeface="Libre Franklin"/>
              </a:defRPr>
            </a:lvl5pPr>
            <a:lvl6pPr marL="0" marR="0" lvl="5" indent="0" algn="r" rtl="0">
              <a:spcBef>
                <a:spcPts val="0"/>
              </a:spcBef>
              <a:buNone/>
              <a:defRPr sz="825" b="0" i="0" u="none" strike="noStrike" cap="none">
                <a:solidFill>
                  <a:schemeClr val="dk1"/>
                </a:solidFill>
                <a:latin typeface="Libre Franklin"/>
                <a:ea typeface="Libre Franklin"/>
                <a:cs typeface="Libre Franklin"/>
                <a:sym typeface="Libre Franklin"/>
              </a:defRPr>
            </a:lvl6pPr>
            <a:lvl7pPr marL="0" marR="0" lvl="6" indent="0" algn="r" rtl="0">
              <a:spcBef>
                <a:spcPts val="0"/>
              </a:spcBef>
              <a:buNone/>
              <a:defRPr sz="825" b="0" i="0" u="none" strike="noStrike" cap="none">
                <a:solidFill>
                  <a:schemeClr val="dk1"/>
                </a:solidFill>
                <a:latin typeface="Libre Franklin"/>
                <a:ea typeface="Libre Franklin"/>
                <a:cs typeface="Libre Franklin"/>
                <a:sym typeface="Libre Franklin"/>
              </a:defRPr>
            </a:lvl7pPr>
            <a:lvl8pPr marL="0" marR="0" lvl="7" indent="0" algn="r" rtl="0">
              <a:spcBef>
                <a:spcPts val="0"/>
              </a:spcBef>
              <a:buNone/>
              <a:defRPr sz="825" b="0" i="0" u="none" strike="noStrike" cap="none">
                <a:solidFill>
                  <a:schemeClr val="dk1"/>
                </a:solidFill>
                <a:latin typeface="Libre Franklin"/>
                <a:ea typeface="Libre Franklin"/>
                <a:cs typeface="Libre Franklin"/>
                <a:sym typeface="Libre Franklin"/>
              </a:defRPr>
            </a:lvl8pPr>
            <a:lvl9pPr marL="0" marR="0" lvl="8" indent="0" algn="r" rtl="0">
              <a:spcBef>
                <a:spcPts val="0"/>
              </a:spcBef>
              <a:buNone/>
              <a:defRPr sz="825" b="0" i="0" u="none" strike="noStrike" cap="none">
                <a:solidFill>
                  <a:schemeClr val="dk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pic>
        <p:nvPicPr>
          <p:cNvPr id="22" name="Google Shape;22;p3" descr="Header triangles pattern"/>
          <p:cNvPicPr preferRelativeResize="0"/>
          <p:nvPr/>
        </p:nvPicPr>
        <p:blipFill rotWithShape="1">
          <a:blip r:embed="rId2">
            <a:alphaModFix/>
          </a:blip>
          <a:srcRect t="42266"/>
          <a:stretch/>
        </p:blipFill>
        <p:spPr>
          <a:xfrm>
            <a:off x="6093220" y="-14051"/>
            <a:ext cx="3050780" cy="1481791"/>
          </a:xfrm>
          <a:prstGeom prst="rect">
            <a:avLst/>
          </a:prstGeom>
          <a:noFill/>
          <a:ln>
            <a:noFill/>
          </a:ln>
        </p:spPr>
      </p:pic>
      <p:pic>
        <p:nvPicPr>
          <p:cNvPr id="23" name="Google Shape;23;p3"/>
          <p:cNvPicPr preferRelativeResize="0"/>
          <p:nvPr/>
        </p:nvPicPr>
        <p:blipFill rotWithShape="1">
          <a:blip r:embed="rId3">
            <a:alphaModFix/>
          </a:blip>
          <a:srcRect/>
          <a:stretch/>
        </p:blipFill>
        <p:spPr>
          <a:xfrm>
            <a:off x="292993" y="206051"/>
            <a:ext cx="2310167" cy="1097280"/>
          </a:xfrm>
          <a:prstGeom prst="rect">
            <a:avLst/>
          </a:prstGeom>
          <a:noFill/>
          <a:ln>
            <a:noFill/>
          </a:ln>
        </p:spPr>
      </p:pic>
    </p:spTree>
    <p:extLst>
      <p:ext uri="{BB962C8B-B14F-4D97-AF65-F5344CB8AC3E}">
        <p14:creationId xmlns:p14="http://schemas.microsoft.com/office/powerpoint/2010/main" val="1319258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3/20/2023</a:t>
            </a:fld>
            <a:endParaRPr lang="en-US" dirty="0"/>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3/20/2023</a:t>
            </a:fld>
            <a:endParaRPr lang="en-US" dirty="0"/>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3/20/2023</a:t>
            </a:fld>
            <a:endParaRPr lang="en-US" dirty="0"/>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3/20/2023</a:t>
            </a:fld>
            <a:endParaRPr lang="en-US" dirty="0"/>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3/20/2023</a:t>
            </a:fld>
            <a:endParaRPr lang="en-US" dirty="0"/>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3/20/2023</a:t>
            </a:fld>
            <a:endParaRPr lang="en-US" dirty="0"/>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F40240-1580-7E96-1ADA-F655DE25BD3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D73102-C9D4-FF22-8F89-6798ECB315A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42D3D-3651-B4B6-1002-D80D1C0AF1E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F684AB-8FD8-483B-907A-C3652803A1E5}" type="datetimeFigureOut">
              <a:rPr lang="en-US" smtClean="0"/>
              <a:t>3/20/2023</a:t>
            </a:fld>
            <a:endParaRPr lang="en-US"/>
          </a:p>
        </p:txBody>
      </p:sp>
      <p:sp>
        <p:nvSpPr>
          <p:cNvPr id="5" name="Footer Placeholder 4">
            <a:extLst>
              <a:ext uri="{FF2B5EF4-FFF2-40B4-BE49-F238E27FC236}">
                <a16:creationId xmlns:a16="http://schemas.microsoft.com/office/drawing/2014/main" id="{820CA178-78B7-CA40-9B48-5389D9989A0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846382-C072-24B5-95E3-7CF486E27A0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BAB199-4650-461F-8A20-61EE7AA088F3}" type="slidenum">
              <a:rPr lang="en-US" smtClean="0"/>
              <a:t>‹#›</a:t>
            </a:fld>
            <a:endParaRPr lang="en-US"/>
          </a:p>
        </p:txBody>
      </p:sp>
    </p:spTree>
    <p:extLst>
      <p:ext uri="{BB962C8B-B14F-4D97-AF65-F5344CB8AC3E}">
        <p14:creationId xmlns:p14="http://schemas.microsoft.com/office/powerpoint/2010/main" val="51223301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wilson@sbctc.edu"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8" Type="http://schemas.openxmlformats.org/officeDocument/2006/relationships/hyperlink" Target="mailto:mwilson@sbctc.edu" TargetMode="External"/><Relationship Id="rId3" Type="http://schemas.openxmlformats.org/officeDocument/2006/relationships/hyperlink" Target="mailto:cschiffner@sbctc.edu" TargetMode="External"/><Relationship Id="rId7" Type="http://schemas.openxmlformats.org/officeDocument/2006/relationships/hyperlink" Target="mailto:lpalmanteer-holder@sbctc.edu" TargetMode="External"/><Relationship Id="rId12" Type="http://schemas.openxmlformats.org/officeDocument/2006/relationships/hyperlink" Target="mailto:vsundby@sbctc.edu" TargetMode="External"/><Relationship Id="rId2" Type="http://schemas.openxmlformats.org/officeDocument/2006/relationships/hyperlink" Target="mailto:aharris@sbctc.edu" TargetMode="External"/><Relationship Id="rId1" Type="http://schemas.openxmlformats.org/officeDocument/2006/relationships/slideLayout" Target="../slideLayouts/slideLayout12.xml"/><Relationship Id="rId6" Type="http://schemas.openxmlformats.org/officeDocument/2006/relationships/hyperlink" Target="mailto:lhibbs@sbctc.edu" TargetMode="External"/><Relationship Id="rId11" Type="http://schemas.openxmlformats.org/officeDocument/2006/relationships/hyperlink" Target="mailto:sagtarap@sbctc.edu" TargetMode="External"/><Relationship Id="rId5" Type="http://schemas.openxmlformats.org/officeDocument/2006/relationships/hyperlink" Target="mailto:klevett@cascadia.edu" TargetMode="External"/><Relationship Id="rId10" Type="http://schemas.openxmlformats.org/officeDocument/2006/relationships/hyperlink" Target="mailto:rsmith@sbctc.edu" TargetMode="External"/><Relationship Id="rId4" Type="http://schemas.openxmlformats.org/officeDocument/2006/relationships/hyperlink" Target="mailto:claire.peinado@skagit.edu" TargetMode="External"/><Relationship Id="rId9" Type="http://schemas.openxmlformats.org/officeDocument/2006/relationships/hyperlink" Target="mailto:Robert.britten@lwtech.edu"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mailto:aharris@sbctc.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37137" y="4599588"/>
            <a:ext cx="8388928" cy="883202"/>
          </a:xfrm>
        </p:spPr>
        <p:txBody>
          <a:bodyPr/>
          <a:lstStyle/>
          <a:p>
            <a:r>
              <a:rPr lang="en-US" sz="2800" dirty="0"/>
              <a:t>Washington State Board for Community &amp; Technical Colleges </a:t>
            </a:r>
          </a:p>
        </p:txBody>
      </p:sp>
      <p:sp>
        <p:nvSpPr>
          <p:cNvPr id="4" name="Title 3"/>
          <p:cNvSpPr>
            <a:spLocks noGrp="1"/>
          </p:cNvSpPr>
          <p:nvPr>
            <p:ph type="title"/>
          </p:nvPr>
        </p:nvSpPr>
        <p:spPr>
          <a:xfrm>
            <a:off x="148856" y="3571264"/>
            <a:ext cx="8846288" cy="758825"/>
          </a:xfrm>
        </p:spPr>
        <p:txBody>
          <a:bodyPr/>
          <a:lstStyle/>
          <a:p>
            <a:r>
              <a:rPr lang="en-US" sz="4000" dirty="0"/>
              <a:t>New VP &amp; DEOC Orientation, Part II</a:t>
            </a:r>
            <a:br>
              <a:rPr lang="en-US" sz="4400" dirty="0"/>
            </a:br>
            <a:br>
              <a:rPr lang="en-US" sz="4400" dirty="0"/>
            </a:br>
            <a:br>
              <a:rPr lang="en-US" sz="4400" dirty="0"/>
            </a:br>
            <a:endParaRPr lang="en-US" sz="4400" dirty="0"/>
          </a:p>
        </p:txBody>
      </p:sp>
      <p:sp>
        <p:nvSpPr>
          <p:cNvPr id="6" name="Text Placeholder 5"/>
          <p:cNvSpPr>
            <a:spLocks noGrp="1"/>
          </p:cNvSpPr>
          <p:nvPr>
            <p:ph type="body" sz="quarter" idx="10"/>
          </p:nvPr>
        </p:nvSpPr>
        <p:spPr>
          <a:xfrm>
            <a:off x="385184" y="5482790"/>
            <a:ext cx="7105332" cy="758825"/>
          </a:xfrm>
        </p:spPr>
        <p:txBody>
          <a:bodyPr/>
          <a:lstStyle/>
          <a:p>
            <a:r>
              <a:rPr lang="en-US" dirty="0"/>
              <a:t> </a:t>
            </a:r>
          </a:p>
        </p:txBody>
      </p:sp>
    </p:spTree>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Guided Pathways Vision &amp; Mission</a:t>
            </a:r>
          </a:p>
        </p:txBody>
      </p:sp>
      <p:sp>
        <p:nvSpPr>
          <p:cNvPr id="3" name="Text Placeholder 2"/>
          <p:cNvSpPr>
            <a:spLocks noGrp="1"/>
          </p:cNvSpPr>
          <p:nvPr>
            <p:ph type="body" idx="1"/>
          </p:nvPr>
        </p:nvSpPr>
        <p:spPr/>
        <p:txBody>
          <a:bodyPr/>
          <a:lstStyle/>
          <a:p>
            <a:pPr marL="50800" indent="0" algn="ctr">
              <a:buNone/>
            </a:pPr>
            <a:r>
              <a:rPr lang="en-US" dirty="0"/>
              <a:t>A system that advances racial, social, and economic justice by achieving equitable student aspiration, access, economic progress, and educational and career attainment.</a:t>
            </a:r>
          </a:p>
          <a:p>
            <a:pPr marL="50800" indent="0" algn="ctr">
              <a:buNone/>
            </a:pPr>
            <a:r>
              <a:rPr lang="en-US" dirty="0"/>
              <a:t>Create an equitable system that prepares all learners to engage in a diverse society and workforce, achieve economic mobility through educational attainment and contribute to a socially just society.</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10</a:t>
            </a:fld>
            <a:endParaRPr lang="en-US" dirty="0"/>
          </a:p>
        </p:txBody>
      </p:sp>
    </p:spTree>
    <p:extLst>
      <p:ext uri="{BB962C8B-B14F-4D97-AF65-F5344CB8AC3E}">
        <p14:creationId xmlns:p14="http://schemas.microsoft.com/office/powerpoint/2010/main" val="519094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8" y="1313285"/>
            <a:ext cx="8336975" cy="797070"/>
          </a:xfrm>
        </p:spPr>
        <p:txBody>
          <a:bodyPr/>
          <a:lstStyle/>
          <a:p>
            <a:r>
              <a:rPr lang="en-US" dirty="0"/>
              <a:t>Guiding Principles</a:t>
            </a:r>
          </a:p>
        </p:txBody>
      </p:sp>
      <p:sp>
        <p:nvSpPr>
          <p:cNvPr id="3" name="Text Placeholder 2"/>
          <p:cNvSpPr>
            <a:spLocks noGrp="1"/>
          </p:cNvSpPr>
          <p:nvPr>
            <p:ph type="body" idx="1"/>
          </p:nvPr>
        </p:nvSpPr>
        <p:spPr>
          <a:xfrm>
            <a:off x="137161" y="2085894"/>
            <a:ext cx="9006839" cy="4772106"/>
          </a:xfrm>
        </p:spPr>
        <p:txBody>
          <a:bodyPr/>
          <a:lstStyle/>
          <a:p>
            <a:pPr marL="0" indent="0" algn="ctr">
              <a:buNone/>
            </a:pPr>
            <a:r>
              <a:rPr lang="en-US" sz="1800" b="1" dirty="0"/>
              <a:t>Principle #1</a:t>
            </a:r>
            <a:br>
              <a:rPr lang="en-US" sz="1800" b="1" dirty="0"/>
            </a:br>
            <a:r>
              <a:rPr lang="en-US" sz="1800" i="1" dirty="0"/>
              <a:t>Urgent, radical, equity-minded, transformational organizational change.</a:t>
            </a:r>
          </a:p>
          <a:p>
            <a:pPr marL="0" indent="0" algn="ctr">
              <a:buNone/>
            </a:pPr>
            <a:r>
              <a:rPr lang="en-US" sz="1800" b="1" dirty="0"/>
              <a:t>Principle #2</a:t>
            </a:r>
            <a:br>
              <a:rPr lang="en-US" sz="1800" b="1" dirty="0"/>
            </a:br>
            <a:r>
              <a:rPr lang="en-US" sz="1800" i="1" dirty="0"/>
              <a:t>Culturally responsive commitment to racial and social equity by dismantling systemic policies and practices that perpetuate inequities.</a:t>
            </a:r>
          </a:p>
          <a:p>
            <a:pPr marL="0" indent="0" algn="ctr">
              <a:buNone/>
            </a:pPr>
            <a:r>
              <a:rPr lang="en-US" sz="1800" b="1" dirty="0"/>
              <a:t>Principle #3</a:t>
            </a:r>
            <a:br>
              <a:rPr lang="en-US" sz="1800" b="1" dirty="0"/>
            </a:br>
            <a:r>
              <a:rPr lang="en-US" sz="1800" i="1" dirty="0"/>
              <a:t>The voices of students, faculty, staff and community members are essential to fully engage in adaptive problem focused inquiry processes leading to meaningful action and sustained systemic change.</a:t>
            </a:r>
          </a:p>
          <a:p>
            <a:pPr marL="0" indent="0" algn="ctr">
              <a:buNone/>
            </a:pPr>
            <a:r>
              <a:rPr lang="en-US" sz="1800" b="1" dirty="0"/>
              <a:t>Principle #4</a:t>
            </a:r>
            <a:br>
              <a:rPr lang="en-US" sz="1800" b="1" dirty="0"/>
            </a:br>
            <a:r>
              <a:rPr lang="en-US" sz="1800" i="1" dirty="0"/>
              <a:t>Intentional collaborative learning through partnerships, </a:t>
            </a:r>
            <a:br>
              <a:rPr lang="en-US" sz="1800" i="1" dirty="0"/>
            </a:br>
            <a:r>
              <a:rPr lang="en-US" sz="1800" i="1" dirty="0"/>
              <a:t>professional and resource development </a:t>
            </a:r>
          </a:p>
          <a:p>
            <a:pPr marL="0" indent="0" algn="ctr">
              <a:buNone/>
            </a:pPr>
            <a:r>
              <a:rPr lang="en-US" sz="1800" b="1" dirty="0"/>
              <a:t>Principle #5</a:t>
            </a:r>
            <a:br>
              <a:rPr lang="en-US" sz="1800" b="1" dirty="0"/>
            </a:br>
            <a:r>
              <a:rPr lang="en-US" sz="1800" i="1" dirty="0"/>
              <a:t>Focus on learning and outcomes aligned with community </a:t>
            </a:r>
            <a:br>
              <a:rPr lang="en-US" sz="1800" i="1" dirty="0"/>
            </a:br>
            <a:r>
              <a:rPr lang="en-US" sz="1800" i="1" dirty="0"/>
              <a:t>values and industry needs.</a:t>
            </a:r>
            <a:endParaRPr lang="en-US" sz="1800" dirty="0"/>
          </a:p>
          <a:p>
            <a:pPr marL="50800" indent="0">
              <a:buNone/>
            </a:pP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11</a:t>
            </a:fld>
            <a:endParaRPr lang="en-US" dirty="0"/>
          </a:p>
        </p:txBody>
      </p:sp>
    </p:spTree>
    <p:extLst>
      <p:ext uri="{BB962C8B-B14F-4D97-AF65-F5344CB8AC3E}">
        <p14:creationId xmlns:p14="http://schemas.microsoft.com/office/powerpoint/2010/main" val="3227303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mn-lt"/>
              </a:rPr>
              <a:t>Washington State Scaling Investments</a:t>
            </a:r>
          </a:p>
        </p:txBody>
      </p:sp>
      <p:sp>
        <p:nvSpPr>
          <p:cNvPr id="6" name="Text Placeholder 5"/>
          <p:cNvSpPr>
            <a:spLocks noGrp="1"/>
          </p:cNvSpPr>
          <p:nvPr>
            <p:ph type="body" idx="1"/>
          </p:nvPr>
        </p:nvSpPr>
        <p:spPr>
          <a:xfrm>
            <a:off x="536859" y="2173616"/>
            <a:ext cx="8336975" cy="3757046"/>
          </a:xfrm>
        </p:spPr>
        <p:txBody>
          <a:bodyPr/>
          <a:lstStyle/>
          <a:p>
            <a:r>
              <a:rPr lang="en-US" dirty="0"/>
              <a:t>American Association of Community Colleges	</a:t>
            </a:r>
          </a:p>
          <a:p>
            <a:pPr lvl="1"/>
            <a:r>
              <a:rPr lang="en-US" dirty="0"/>
              <a:t>2015: Three colleges selected to receive technical assistance and professional development</a:t>
            </a:r>
          </a:p>
          <a:p>
            <a:r>
              <a:rPr lang="en-US" dirty="0"/>
              <a:t>College Spark Washington</a:t>
            </a:r>
          </a:p>
          <a:p>
            <a:pPr lvl="1"/>
            <a:r>
              <a:rPr lang="en-US" dirty="0"/>
              <a:t>2016: First cohort of five colleges received 100,000 per year for five years</a:t>
            </a:r>
          </a:p>
          <a:p>
            <a:pPr lvl="1"/>
            <a:r>
              <a:rPr lang="en-US" dirty="0"/>
              <a:t>2018: Second cohort of five colleges received 100,000 per year for five years</a:t>
            </a:r>
          </a:p>
          <a:p>
            <a:r>
              <a:rPr lang="en-US" dirty="0"/>
              <a:t>Washington State Legislature</a:t>
            </a:r>
          </a:p>
          <a:p>
            <a:pPr lvl="1"/>
            <a:r>
              <a:rPr lang="en-US" dirty="0"/>
              <a:t>2019: Workforce Education Investment Act, HB 2158</a:t>
            </a:r>
          </a:p>
        </p:txBody>
      </p:sp>
    </p:spTree>
    <p:extLst>
      <p:ext uri="{BB962C8B-B14F-4D97-AF65-F5344CB8AC3E}">
        <p14:creationId xmlns:p14="http://schemas.microsoft.com/office/powerpoint/2010/main" val="443273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26" y="1373665"/>
            <a:ext cx="8336975" cy="928859"/>
          </a:xfrm>
        </p:spPr>
        <p:txBody>
          <a:bodyPr/>
          <a:lstStyle/>
          <a:p>
            <a:pPr algn="ctr"/>
            <a:r>
              <a:rPr lang="en-US" sz="3200" dirty="0"/>
              <a:t>HB 2158 Guided Pathways</a:t>
            </a:r>
          </a:p>
        </p:txBody>
      </p:sp>
      <p:sp>
        <p:nvSpPr>
          <p:cNvPr id="4" name="Slide Number Placeholder 3"/>
          <p:cNvSpPr>
            <a:spLocks noGrp="1"/>
          </p:cNvSpPr>
          <p:nvPr>
            <p:ph type="sldNum" sz="quarter" idx="12"/>
          </p:nvPr>
        </p:nvSpPr>
        <p:spPr/>
        <p:txBody>
          <a:bodyPr/>
          <a:lstStyle/>
          <a:p>
            <a:fld id="{DEE5BC03-7CE3-4FE3-BC0A-0ACCA8AC1F24}" type="slidenum">
              <a:rPr lang="en-US" smtClean="0"/>
              <a:pPr/>
              <a:t>13</a:t>
            </a:fld>
            <a:endParaRPr lang="en-US" dirty="0"/>
          </a:p>
        </p:txBody>
      </p:sp>
      <p:sp>
        <p:nvSpPr>
          <p:cNvPr id="5" name="Subtitle 4"/>
          <p:cNvSpPr>
            <a:spLocks noGrp="1"/>
          </p:cNvSpPr>
          <p:nvPr>
            <p:ph idx="1"/>
          </p:nvPr>
        </p:nvSpPr>
        <p:spPr>
          <a:xfrm>
            <a:off x="569911" y="2004646"/>
            <a:ext cx="8336975" cy="4627507"/>
          </a:xfrm>
        </p:spPr>
        <p:txBody>
          <a:bodyPr anchor="t">
            <a:normAutofit fontScale="70000" lnSpcReduction="20000"/>
          </a:bodyPr>
          <a:lstStyle/>
          <a:p>
            <a:pPr marL="0" indent="0">
              <a:buNone/>
            </a:pPr>
            <a:r>
              <a:rPr lang="en-US" b="1" kern="0" dirty="0"/>
              <a:t>Proviso Language:</a:t>
            </a:r>
          </a:p>
          <a:p>
            <a:pPr marL="0" indent="0">
              <a:lnSpc>
                <a:spcPct val="134000"/>
              </a:lnSpc>
              <a:buNone/>
            </a:pPr>
            <a:r>
              <a:rPr lang="en-US" sz="2600" dirty="0"/>
              <a:t>Guided pathways is a research-based approach that provides clear, structured, educational experiences for students with four elements: Clarify paths to students' end goals, help students choose and enter a pathway, help students stay on path, and ensure that students are learning.</a:t>
            </a:r>
          </a:p>
          <a:p>
            <a:pPr marL="0" indent="0">
              <a:lnSpc>
                <a:spcPct val="134000"/>
              </a:lnSpc>
              <a:buNone/>
            </a:pPr>
            <a:r>
              <a:rPr lang="en-US" sz="2600" dirty="0"/>
              <a:t>(b) </a:t>
            </a:r>
            <a:r>
              <a:rPr lang="en-US" sz="2600" b="1" dirty="0"/>
              <a:t>Guided pathways implementation includes</a:t>
            </a:r>
            <a:r>
              <a:rPr lang="en-US" sz="2600" dirty="0"/>
              <a:t>:</a:t>
            </a:r>
          </a:p>
          <a:p>
            <a:pPr marL="457200" lvl="1" indent="0">
              <a:lnSpc>
                <a:spcPct val="134000"/>
              </a:lnSpc>
              <a:buNone/>
            </a:pPr>
            <a:r>
              <a:rPr lang="en-US" sz="2600" dirty="0"/>
              <a:t>(i) Increased student support services, including advising and counseling;</a:t>
            </a:r>
          </a:p>
          <a:p>
            <a:pPr marL="457200" lvl="1" indent="0">
              <a:lnSpc>
                <a:spcPct val="134000"/>
              </a:lnSpc>
              <a:buNone/>
            </a:pPr>
            <a:r>
              <a:rPr lang="en-US" sz="2600" dirty="0"/>
              <a:t>(ii) Faculty teaching and planning time to redesign curriculum, develop meta-majors, and engage in interdepartmental planning on pathways;</a:t>
            </a:r>
          </a:p>
          <a:p>
            <a:pPr marL="457200" lvl="1" indent="0">
              <a:lnSpc>
                <a:spcPct val="134000"/>
              </a:lnSpc>
              <a:buNone/>
            </a:pPr>
            <a:r>
              <a:rPr lang="en-US" sz="2600" dirty="0"/>
              <a:t>(iii) Data analytics and student tracking technology to help advisors and students address challenges that may impede a student's progress; and</a:t>
            </a:r>
          </a:p>
          <a:p>
            <a:pPr marL="457200" lvl="1" indent="0">
              <a:lnSpc>
                <a:spcPct val="134000"/>
              </a:lnSpc>
              <a:buNone/>
            </a:pPr>
            <a:r>
              <a:rPr lang="en-US" sz="2600" dirty="0"/>
              <a:t>(iv) Research and evaluation to ensure reforms lead to improvements for all students.</a:t>
            </a:r>
            <a:endParaRPr lang="en-US" kern="0" dirty="0"/>
          </a:p>
          <a:p>
            <a:pPr marL="0" indent="0">
              <a:buNone/>
            </a:pPr>
            <a:endParaRPr lang="en-US" kern="0" dirty="0"/>
          </a:p>
        </p:txBody>
      </p:sp>
    </p:spTree>
    <p:extLst>
      <p:ext uri="{BB962C8B-B14F-4D97-AF65-F5344CB8AC3E}">
        <p14:creationId xmlns:p14="http://schemas.microsoft.com/office/powerpoint/2010/main" val="3915572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Guided Pathways Reporting</a:t>
            </a:r>
          </a:p>
        </p:txBody>
      </p:sp>
      <p:sp>
        <p:nvSpPr>
          <p:cNvPr id="3" name="Text Placeholder 2"/>
          <p:cNvSpPr>
            <a:spLocks noGrp="1"/>
          </p:cNvSpPr>
          <p:nvPr>
            <p:ph type="body" idx="1"/>
          </p:nvPr>
        </p:nvSpPr>
        <p:spPr>
          <a:xfrm>
            <a:off x="152327" y="2904775"/>
            <a:ext cx="3160715" cy="1683327"/>
          </a:xfrm>
        </p:spPr>
        <p:txBody>
          <a:bodyPr/>
          <a:lstStyle/>
          <a:p>
            <a:pPr indent="-431800">
              <a:buSzPct val="130000"/>
              <a:buFont typeface="Arial"/>
              <a:buChar char="•"/>
            </a:pPr>
            <a:r>
              <a:rPr lang="en-US" sz="2000" dirty="0"/>
              <a:t>Annual 2158 Funding Survey</a:t>
            </a:r>
          </a:p>
          <a:p>
            <a:pPr marL="914400" lvl="3" indent="-431800">
              <a:spcBef>
                <a:spcPts val="1000"/>
              </a:spcBef>
              <a:buClr>
                <a:srgbClr val="003764"/>
              </a:buClr>
              <a:buSzPct val="130000"/>
              <a:buFont typeface="Arial"/>
              <a:buChar char="•"/>
            </a:pPr>
            <a:r>
              <a:rPr lang="en-US" sz="1800" dirty="0">
                <a:solidFill>
                  <a:srgbClr val="003764"/>
                </a:solidFill>
              </a:rPr>
              <a:t>Facilitated by SBCTC</a:t>
            </a:r>
          </a:p>
          <a:p>
            <a:pPr marL="914400" lvl="3" indent="-431800">
              <a:spcBef>
                <a:spcPts val="1000"/>
              </a:spcBef>
              <a:buClr>
                <a:srgbClr val="003764"/>
              </a:buClr>
              <a:buSzPct val="130000"/>
              <a:buFont typeface="Arial"/>
              <a:buChar char="•"/>
            </a:pPr>
            <a:r>
              <a:rPr lang="en-US" sz="1800" dirty="0">
                <a:solidFill>
                  <a:srgbClr val="003764"/>
                </a:solidFill>
              </a:rPr>
              <a:t>Released May 1</a:t>
            </a:r>
          </a:p>
          <a:p>
            <a:pPr marL="914400" lvl="3" indent="-431800">
              <a:spcBef>
                <a:spcPts val="1000"/>
              </a:spcBef>
              <a:buClr>
                <a:srgbClr val="003764"/>
              </a:buClr>
              <a:buSzPct val="130000"/>
              <a:buFont typeface="Arial"/>
              <a:buChar char="•"/>
            </a:pPr>
            <a:r>
              <a:rPr lang="en-US" sz="1800" dirty="0">
                <a:solidFill>
                  <a:srgbClr val="003764"/>
                </a:solidFill>
              </a:rPr>
              <a:t>Due in September</a:t>
            </a:r>
          </a:p>
        </p:txBody>
      </p:sp>
      <p:sp>
        <p:nvSpPr>
          <p:cNvPr id="13" name="Text Placeholder 12"/>
          <p:cNvSpPr>
            <a:spLocks noGrp="1"/>
          </p:cNvSpPr>
          <p:nvPr>
            <p:ph type="body" idx="2"/>
          </p:nvPr>
        </p:nvSpPr>
        <p:spPr>
          <a:xfrm>
            <a:off x="3313042" y="1974574"/>
            <a:ext cx="5830957" cy="3929399"/>
          </a:xfrm>
        </p:spPr>
        <p:txBody>
          <a:bodyPr/>
          <a:lstStyle/>
          <a:p>
            <a:pPr>
              <a:buSzPct val="130000"/>
            </a:pPr>
            <a:r>
              <a:rPr lang="en-US" sz="2000" dirty="0"/>
              <a:t>How did you invest the 2020-2021 Guided Pathways funds at your college?              </a:t>
            </a:r>
          </a:p>
          <a:p>
            <a:pPr>
              <a:buSzPct val="130000"/>
            </a:pPr>
            <a:r>
              <a:rPr lang="en-US" sz="2000" dirty="0"/>
              <a:t>What Guided Pathways Priority area did that investment support? </a:t>
            </a:r>
          </a:p>
          <a:p>
            <a:pPr>
              <a:buSzPct val="130000"/>
            </a:pPr>
            <a:r>
              <a:rPr lang="en-US" sz="2000" dirty="0"/>
              <a:t>What do you anticipate will be a result of that investment?          </a:t>
            </a:r>
          </a:p>
          <a:p>
            <a:pPr>
              <a:buSzPct val="130000"/>
            </a:pPr>
            <a:r>
              <a:rPr lang="en-US" sz="2000" dirty="0"/>
              <a:t>Did COVID related economic and budget uncertainty impact your investment decisions?   </a:t>
            </a:r>
          </a:p>
          <a:p>
            <a:pPr>
              <a:buSzPct val="130000"/>
            </a:pPr>
            <a:r>
              <a:rPr lang="en-US" sz="2000" dirty="0"/>
              <a:t>If yes, please describe how your investment decisions were impacted.</a:t>
            </a:r>
          </a:p>
          <a:p>
            <a:pPr>
              <a:buSzPct val="130000"/>
            </a:pPr>
            <a:r>
              <a:rPr lang="en-US" sz="2000" dirty="0"/>
              <a:t>Additional questions may be added by Washington Institute for Public Policy to aid in their final evaluation, due 2029</a:t>
            </a:r>
          </a:p>
          <a:p>
            <a:endParaRPr lang="en-US" sz="2000" dirty="0"/>
          </a:p>
        </p:txBody>
      </p:sp>
      <p:sp>
        <p:nvSpPr>
          <p:cNvPr id="4" name="Slide Number Placeholder 3"/>
          <p:cNvSpPr>
            <a:spLocks noGrp="1"/>
          </p:cNvSpPr>
          <p:nvPr>
            <p:ph type="sldNum" idx="12"/>
          </p:nvPr>
        </p:nvSpPr>
        <p:spPr/>
        <p:txBody>
          <a:bodyPr/>
          <a:lstStyle/>
          <a:p>
            <a:pPr lvl="0"/>
            <a:fld id="{00000000-1234-1234-1234-123412341234}" type="slidenum">
              <a:rPr lang="en-US" smtClean="0"/>
              <a:pPr lvl="0"/>
              <a:t>14</a:t>
            </a:fld>
            <a:endParaRPr lang="en-US" dirty="0"/>
          </a:p>
        </p:txBody>
      </p:sp>
    </p:spTree>
    <p:extLst>
      <p:ext uri="{BB962C8B-B14F-4D97-AF65-F5344CB8AC3E}">
        <p14:creationId xmlns:p14="http://schemas.microsoft.com/office/powerpoint/2010/main" val="2595330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228485"/>
            <a:ext cx="8336975" cy="797070"/>
          </a:xfrm>
        </p:spPr>
        <p:txBody>
          <a:bodyPr/>
          <a:lstStyle/>
          <a:p>
            <a:r>
              <a:rPr lang="en-US" dirty="0">
                <a:latin typeface="Franklin Gothic Medium" panose="020B0603020102020204" pitchFamily="34" charset="0"/>
              </a:rPr>
              <a:t>Guided Pathways Preliminary Report</a:t>
            </a:r>
          </a:p>
        </p:txBody>
      </p:sp>
      <p:sp>
        <p:nvSpPr>
          <p:cNvPr id="3" name="Text Placeholder 2"/>
          <p:cNvSpPr>
            <a:spLocks noGrp="1"/>
          </p:cNvSpPr>
          <p:nvPr>
            <p:ph type="body" idx="1"/>
          </p:nvPr>
        </p:nvSpPr>
        <p:spPr>
          <a:xfrm>
            <a:off x="245890" y="2176950"/>
            <a:ext cx="8627946" cy="3757046"/>
          </a:xfrm>
        </p:spPr>
        <p:txBody>
          <a:bodyPr/>
          <a:lstStyle/>
          <a:p>
            <a:r>
              <a:rPr lang="en-US" sz="2400" dirty="0">
                <a:latin typeface="Franklin Gothic Book" panose="020B0503020102020204" pitchFamily="34" charset="0"/>
              </a:rPr>
              <a:t>Washington Institute for Public Policy preliminary report due December 2023</a:t>
            </a:r>
          </a:p>
          <a:p>
            <a:r>
              <a:rPr lang="en-US" sz="2400" dirty="0">
                <a:latin typeface="Franklin Gothic Book" panose="020B0503020102020204" pitchFamily="34" charset="0"/>
              </a:rPr>
              <a:t>Evaluates Guided Pathways on early student outcomes and reviews the implementation of the model in Washington</a:t>
            </a:r>
          </a:p>
          <a:p>
            <a:r>
              <a:rPr lang="en-US" sz="2400" dirty="0">
                <a:latin typeface="Franklin Gothic Book" panose="020B0503020102020204" pitchFamily="34" charset="0"/>
              </a:rPr>
              <a:t>Qualitative data through survey-due February 24th</a:t>
            </a:r>
          </a:p>
          <a:p>
            <a:r>
              <a:rPr lang="en-US" sz="2400" dirty="0">
                <a:latin typeface="Franklin Gothic Book" panose="020B0503020102020204" pitchFamily="34" charset="0"/>
              </a:rPr>
              <a:t>Quantitative data through dashboards and other means</a:t>
            </a:r>
          </a:p>
          <a:p>
            <a:r>
              <a:rPr lang="en-US" sz="2400" dirty="0">
                <a:latin typeface="Franklin Gothic Book" panose="020B0503020102020204" pitchFamily="34" charset="0"/>
              </a:rPr>
              <a:t>Pull from evaluations from College Spark Washington, Community College Research Center, Dr. Debra Bragg</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15</a:t>
            </a:fld>
            <a:endParaRPr lang="en-US" dirty="0"/>
          </a:p>
        </p:txBody>
      </p:sp>
    </p:spTree>
    <p:extLst>
      <p:ext uri="{BB962C8B-B14F-4D97-AF65-F5344CB8AC3E}">
        <p14:creationId xmlns:p14="http://schemas.microsoft.com/office/powerpoint/2010/main" val="714783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Guided Pathways Work Plan</a:t>
            </a:r>
          </a:p>
        </p:txBody>
      </p:sp>
      <p:sp>
        <p:nvSpPr>
          <p:cNvPr id="3" name="Text Placeholder 2"/>
          <p:cNvSpPr>
            <a:spLocks noGrp="1"/>
          </p:cNvSpPr>
          <p:nvPr>
            <p:ph type="body" idx="1"/>
          </p:nvPr>
        </p:nvSpPr>
        <p:spPr/>
        <p:txBody>
          <a:bodyPr/>
          <a:lstStyle/>
          <a:p>
            <a:r>
              <a:rPr lang="en-US" dirty="0">
                <a:latin typeface="Franklin Gothic Book" panose="020B0503020102020204" pitchFamily="34" charset="0"/>
              </a:rPr>
              <a:t>No 2023-2024 Work Plan required</a:t>
            </a:r>
          </a:p>
          <a:p>
            <a:r>
              <a:rPr lang="en-US" dirty="0">
                <a:latin typeface="Franklin Gothic Book" panose="020B0503020102020204" pitchFamily="34" charset="0"/>
              </a:rPr>
              <a:t>Working collaboratively to develop a work plan that is aligned with required Biennial Equity Strategic Plans</a:t>
            </a:r>
          </a:p>
          <a:p>
            <a:r>
              <a:rPr lang="en-US" dirty="0"/>
              <a:t>Consideration of what the system wants and needs from Guided Pathways Work plans</a:t>
            </a:r>
          </a:p>
          <a:p>
            <a:r>
              <a:rPr lang="en-US" dirty="0"/>
              <a:t>Consideration of what has not worked with previous iterations of the work plan</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3815389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Center Priorities</a:t>
            </a:r>
          </a:p>
        </p:txBody>
      </p:sp>
      <p:sp>
        <p:nvSpPr>
          <p:cNvPr id="3" name="Text Placeholder 2"/>
          <p:cNvSpPr>
            <a:spLocks noGrp="1"/>
          </p:cNvSpPr>
          <p:nvPr>
            <p:ph type="body" idx="1"/>
          </p:nvPr>
        </p:nvSpPr>
        <p:spPr>
          <a:xfrm>
            <a:off x="381500" y="2335125"/>
            <a:ext cx="8647693" cy="3757046"/>
          </a:xfrm>
        </p:spPr>
        <p:txBody>
          <a:bodyPr/>
          <a:lstStyle/>
          <a:p>
            <a:r>
              <a:rPr lang="en-US" sz="2400" dirty="0"/>
              <a:t>Completion: Increasing meaningful credential completion rates of all students.</a:t>
            </a:r>
          </a:p>
          <a:p>
            <a:r>
              <a:rPr lang="en-US" sz="2400" dirty="0"/>
              <a:t>Equity: Closing the opportunity gap for minoritized student populations </a:t>
            </a:r>
          </a:p>
          <a:p>
            <a:r>
              <a:rPr lang="en-US" sz="2400" dirty="0"/>
              <a:t>Learning: Peer and professional learning opportunities designed to build capacity in essential practice areas, equity competencies, and systemic change leadership.</a:t>
            </a:r>
          </a:p>
          <a:p>
            <a:r>
              <a:rPr lang="en-US" sz="2400" dirty="0"/>
              <a:t>Research: Deepened understanding of effective practice in partnership with colleges, SBCTC, and leading researchers in the field through ongoing evaluation and dissemination of learning.</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17</a:t>
            </a:fld>
            <a:endParaRPr lang="en-US" dirty="0"/>
          </a:p>
        </p:txBody>
      </p:sp>
    </p:spTree>
    <p:extLst>
      <p:ext uri="{BB962C8B-B14F-4D97-AF65-F5344CB8AC3E}">
        <p14:creationId xmlns:p14="http://schemas.microsoft.com/office/powerpoint/2010/main" val="4250682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Center Connection Points</a:t>
            </a:r>
          </a:p>
        </p:txBody>
      </p:sp>
      <p:sp>
        <p:nvSpPr>
          <p:cNvPr id="3" name="Text Placeholder 2"/>
          <p:cNvSpPr>
            <a:spLocks noGrp="1"/>
          </p:cNvSpPr>
          <p:nvPr>
            <p:ph type="body" idx="1"/>
          </p:nvPr>
        </p:nvSpPr>
        <p:spPr/>
        <p:txBody>
          <a:bodyPr/>
          <a:lstStyle/>
          <a:p>
            <a:r>
              <a:rPr lang="en-US" dirty="0"/>
              <a:t>Guided Pathways Implementation</a:t>
            </a:r>
          </a:p>
          <a:p>
            <a:pPr lvl="1"/>
            <a:r>
              <a:rPr lang="en-US" dirty="0"/>
              <a:t>Peer and Professional Learning</a:t>
            </a:r>
          </a:p>
          <a:p>
            <a:pPr lvl="1"/>
            <a:r>
              <a:rPr lang="en-US" dirty="0"/>
              <a:t>Coaching and technical assistance</a:t>
            </a:r>
          </a:p>
          <a:p>
            <a:pPr lvl="1"/>
            <a:r>
              <a:rPr lang="en-US" dirty="0"/>
              <a:t>ctcLink bridging and integration</a:t>
            </a:r>
          </a:p>
          <a:p>
            <a:r>
              <a:rPr lang="en-US" dirty="0"/>
              <a:t>Collaboration and Community</a:t>
            </a:r>
          </a:p>
          <a:p>
            <a:pPr lvl="1"/>
            <a:r>
              <a:rPr lang="en-US" dirty="0"/>
              <a:t>Councils and Commissions</a:t>
            </a:r>
          </a:p>
          <a:p>
            <a:pPr lvl="1"/>
            <a:r>
              <a:rPr lang="en-US" dirty="0"/>
              <a:t>SBCTC departments and divisions</a:t>
            </a:r>
          </a:p>
          <a:p>
            <a:pPr lvl="1"/>
            <a:r>
              <a:rPr lang="en-US" dirty="0"/>
              <a:t>Students and other system partners</a:t>
            </a:r>
          </a:p>
          <a:p>
            <a:pPr marL="50800" indent="0">
              <a:buNone/>
            </a:pP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18</a:t>
            </a:fld>
            <a:endParaRPr lang="en-US" dirty="0"/>
          </a:p>
        </p:txBody>
      </p:sp>
    </p:spTree>
    <p:extLst>
      <p:ext uri="{BB962C8B-B14F-4D97-AF65-F5344CB8AC3E}">
        <p14:creationId xmlns:p14="http://schemas.microsoft.com/office/powerpoint/2010/main" val="3305070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Focus Areas </a:t>
            </a:r>
          </a:p>
        </p:txBody>
      </p:sp>
      <p:sp>
        <p:nvSpPr>
          <p:cNvPr id="3" name="Text Placeholder 2"/>
          <p:cNvSpPr>
            <a:spLocks noGrp="1"/>
          </p:cNvSpPr>
          <p:nvPr>
            <p:ph type="body" idx="1"/>
          </p:nvPr>
        </p:nvSpPr>
        <p:spPr>
          <a:xfrm>
            <a:off x="198120" y="2347006"/>
            <a:ext cx="8675715" cy="3946983"/>
          </a:xfrm>
        </p:spPr>
        <p:txBody>
          <a:bodyPr/>
          <a:lstStyle/>
          <a:p>
            <a:r>
              <a:rPr lang="en-US" sz="2400" b="1" dirty="0"/>
              <a:t>10 or more colleges</a:t>
            </a:r>
          </a:p>
          <a:p>
            <a:pPr lvl="1"/>
            <a:r>
              <a:rPr lang="en-US" sz="2000" dirty="0"/>
              <a:t>Pathway design - meta-major , Intake (16)</a:t>
            </a:r>
          </a:p>
          <a:p>
            <a:pPr lvl="1"/>
            <a:r>
              <a:rPr lang="en-US" sz="2000" dirty="0"/>
              <a:t>Progress monitoring, Student exploratory experience(11)</a:t>
            </a:r>
          </a:p>
          <a:p>
            <a:r>
              <a:rPr lang="en-US" sz="2400" b="1" dirty="0"/>
              <a:t>6-9 colleges</a:t>
            </a:r>
          </a:p>
          <a:p>
            <a:pPr lvl="1"/>
            <a:r>
              <a:rPr lang="en-US" sz="2000" dirty="0"/>
              <a:t>Scheduling (9)</a:t>
            </a:r>
          </a:p>
          <a:p>
            <a:pPr lvl="1"/>
            <a:r>
              <a:rPr lang="en-US" sz="2000" dirty="0"/>
              <a:t>Outcomes alignment (8)</a:t>
            </a:r>
          </a:p>
          <a:p>
            <a:pPr lvl="1"/>
            <a:r>
              <a:rPr lang="en-US" sz="2000" dirty="0"/>
              <a:t>Placement, Educational planning  (7)</a:t>
            </a:r>
          </a:p>
          <a:p>
            <a:pPr lvl="1"/>
            <a:r>
              <a:rPr lang="en-US" sz="2000" dirty="0"/>
              <a:t>Math pathways,  Predictive Courses (6)</a:t>
            </a:r>
          </a:p>
          <a:p>
            <a:r>
              <a:rPr lang="en-US" sz="2400" b="1" dirty="0"/>
              <a:t>5 or less colleges</a:t>
            </a:r>
          </a:p>
          <a:p>
            <a:pPr lvl="1"/>
            <a:r>
              <a:rPr lang="en-US" sz="2000" dirty="0"/>
              <a:t>Classroom design, Degree Math &amp; English in 1 year (5)</a:t>
            </a:r>
          </a:p>
          <a:p>
            <a:pPr lvl="1"/>
            <a:r>
              <a:rPr lang="en-US" sz="2000" dirty="0"/>
              <a:t>Engaging students in completion (4)</a:t>
            </a:r>
          </a:p>
          <a:p>
            <a:pPr lvl="1"/>
            <a:endParaRPr lang="en-US" sz="2000" dirty="0"/>
          </a:p>
          <a:p>
            <a:pPr marL="533400" lvl="1" indent="0">
              <a:buNone/>
            </a:pPr>
            <a:endParaRPr lang="en-US" dirty="0"/>
          </a:p>
          <a:p>
            <a:pPr marL="533400" lvl="1" indent="0">
              <a:buNone/>
            </a:pPr>
            <a:endParaRPr lang="en-US" dirty="0"/>
          </a:p>
          <a:p>
            <a:pPr lvl="1"/>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19</a:t>
            </a:fld>
            <a:endParaRPr lang="en-US" dirty="0"/>
          </a:p>
        </p:txBody>
      </p:sp>
    </p:spTree>
    <p:extLst>
      <p:ext uri="{BB962C8B-B14F-4D97-AF65-F5344CB8AC3E}">
        <p14:creationId xmlns:p14="http://schemas.microsoft.com/office/powerpoint/2010/main" val="406723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4825E-BB02-600D-BEAE-AD5D570E9FB0}"/>
              </a:ext>
            </a:extLst>
          </p:cNvPr>
          <p:cNvSpPr>
            <a:spLocks noGrp="1"/>
          </p:cNvSpPr>
          <p:nvPr>
            <p:ph type="title"/>
          </p:nvPr>
        </p:nvSpPr>
        <p:spPr>
          <a:xfrm>
            <a:off x="403512" y="1306360"/>
            <a:ext cx="8336975" cy="797070"/>
          </a:xfrm>
        </p:spPr>
        <p:txBody>
          <a:bodyPr/>
          <a:lstStyle/>
          <a:p>
            <a:r>
              <a:rPr lang="en-US" dirty="0"/>
              <a:t>Agenda</a:t>
            </a:r>
          </a:p>
        </p:txBody>
      </p:sp>
      <p:sp>
        <p:nvSpPr>
          <p:cNvPr id="3" name="Content Placeholder 2">
            <a:extLst>
              <a:ext uri="{FF2B5EF4-FFF2-40B4-BE49-F238E27FC236}">
                <a16:creationId xmlns:a16="http://schemas.microsoft.com/office/drawing/2014/main" id="{320A9233-9CE7-60FC-9A48-828895F754B7}"/>
              </a:ext>
            </a:extLst>
          </p:cNvPr>
          <p:cNvSpPr>
            <a:spLocks noGrp="1"/>
          </p:cNvSpPr>
          <p:nvPr>
            <p:ph idx="1"/>
          </p:nvPr>
        </p:nvSpPr>
        <p:spPr>
          <a:xfrm>
            <a:off x="536860" y="1988288"/>
            <a:ext cx="8336975" cy="4183913"/>
          </a:xfrm>
        </p:spPr>
        <p:txBody>
          <a:bodyPr/>
          <a:lstStyle/>
          <a:p>
            <a:r>
              <a:rPr lang="en-US" dirty="0"/>
              <a:t>Welcome &amp; Introductions</a:t>
            </a:r>
          </a:p>
          <a:p>
            <a:r>
              <a:rPr lang="en-US" dirty="0"/>
              <a:t>Legislative Session Review &amp; Looking Ahead</a:t>
            </a:r>
          </a:p>
          <a:p>
            <a:r>
              <a:rPr lang="en-US" dirty="0"/>
              <a:t>Student Success Center</a:t>
            </a:r>
          </a:p>
          <a:p>
            <a:r>
              <a:rPr lang="en-US" dirty="0"/>
              <a:t>Orientation &amp; Highlights of Tribal Government Affairs</a:t>
            </a:r>
          </a:p>
          <a:p>
            <a:r>
              <a:rPr lang="en-US" dirty="0"/>
              <a:t>Break</a:t>
            </a:r>
          </a:p>
          <a:p>
            <a:r>
              <a:rPr lang="en-US" dirty="0"/>
              <a:t>Leadership Development</a:t>
            </a:r>
          </a:p>
          <a:p>
            <a:r>
              <a:rPr lang="en-US" dirty="0"/>
              <a:t>Break Out Session &amp; Engagement</a:t>
            </a:r>
          </a:p>
          <a:p>
            <a:r>
              <a:rPr lang="en-US" dirty="0"/>
              <a:t>Planning for May 4</a:t>
            </a:r>
          </a:p>
        </p:txBody>
      </p:sp>
      <p:sp>
        <p:nvSpPr>
          <p:cNvPr id="4" name="Slide Number Placeholder 3">
            <a:extLst>
              <a:ext uri="{FF2B5EF4-FFF2-40B4-BE49-F238E27FC236}">
                <a16:creationId xmlns:a16="http://schemas.microsoft.com/office/drawing/2014/main" id="{302D3A52-6D3A-3369-E88D-CEC681B02C31}"/>
              </a:ext>
            </a:extLst>
          </p:cNvPr>
          <p:cNvSpPr>
            <a:spLocks noGrp="1"/>
          </p:cNvSpPr>
          <p:nvPr>
            <p:ph type="sldNum" sz="quarter" idx="12"/>
          </p:nvPr>
        </p:nvSpPr>
        <p:spPr/>
        <p:txBody>
          <a:bodyPr/>
          <a:lstStyle/>
          <a:p>
            <a:fld id="{DEE5BC03-7CE3-4FE3-BC0A-0ACCA8AC1F24}" type="slidenum">
              <a:rPr lang="en-US" smtClean="0"/>
              <a:pPr/>
              <a:t>2</a:t>
            </a:fld>
            <a:endParaRPr lang="en-US" dirty="0"/>
          </a:p>
        </p:txBody>
      </p:sp>
    </p:spTree>
    <p:extLst>
      <p:ext uri="{BB962C8B-B14F-4D97-AF65-F5344CB8AC3E}">
        <p14:creationId xmlns:p14="http://schemas.microsoft.com/office/powerpoint/2010/main" val="214971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6860" y="1118023"/>
            <a:ext cx="8336975" cy="797070"/>
          </a:xfrm>
        </p:spPr>
        <p:txBody>
          <a:bodyPr/>
          <a:lstStyle/>
          <a:p>
            <a:r>
              <a:rPr lang="en-US" dirty="0"/>
              <a:t>Upcoming Events</a:t>
            </a:r>
          </a:p>
        </p:txBody>
      </p:sp>
      <p:sp>
        <p:nvSpPr>
          <p:cNvPr id="7" name="Text Placeholder 6"/>
          <p:cNvSpPr>
            <a:spLocks noGrp="1"/>
          </p:cNvSpPr>
          <p:nvPr>
            <p:ph type="body" idx="1"/>
          </p:nvPr>
        </p:nvSpPr>
        <p:spPr>
          <a:xfrm>
            <a:off x="303065" y="1631389"/>
            <a:ext cx="8336975" cy="5432020"/>
          </a:xfrm>
        </p:spPr>
        <p:txBody>
          <a:bodyPr/>
          <a:lstStyle/>
          <a:p>
            <a:r>
              <a:rPr lang="en-US" dirty="0"/>
              <a:t>Guided Pathways Lunch &amp; Learn Series</a:t>
            </a:r>
          </a:p>
          <a:p>
            <a:pPr lvl="1"/>
            <a:r>
              <a:rPr lang="en-US" dirty="0"/>
              <a:t>Staying on the Path: Online orientation for our LMS- March 20 from 12:00-1:30 </a:t>
            </a:r>
          </a:p>
          <a:p>
            <a:pPr lvl="1"/>
            <a:r>
              <a:rPr lang="en-US" dirty="0"/>
              <a:t>Inclusive Access: A Success Rate Analysis from Waukesha County Technical College – April 10 from 12-1:30</a:t>
            </a:r>
          </a:p>
          <a:p>
            <a:pPr lvl="1"/>
            <a:r>
              <a:rPr lang="en-US" dirty="0"/>
              <a:t>Shared Responsibility: How faculty advisors and success coaches can work together to support student success – May 4 from 12-1:30</a:t>
            </a:r>
          </a:p>
          <a:p>
            <a:r>
              <a:rPr lang="en-US" dirty="0"/>
              <a:t>Guided Pathways Community of Practice</a:t>
            </a:r>
          </a:p>
          <a:p>
            <a:pPr lvl="1"/>
            <a:r>
              <a:rPr lang="en-US" dirty="0"/>
              <a:t>March Gateway/Gatekeeper Courses</a:t>
            </a:r>
          </a:p>
          <a:p>
            <a:pPr lvl="1"/>
            <a:r>
              <a:rPr lang="en-US" dirty="0"/>
              <a:t>May (week 2)- To be decided by group</a:t>
            </a:r>
          </a:p>
          <a:p>
            <a:r>
              <a:rPr lang="en-US" dirty="0"/>
              <a:t>Spring Institute: April 12 from 8:15am-3:15pm</a:t>
            </a:r>
          </a:p>
          <a:p>
            <a:endParaRPr lang="en-US" dirty="0"/>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20</a:t>
            </a:fld>
            <a:endParaRPr lang="en-US" dirty="0"/>
          </a:p>
        </p:txBody>
      </p:sp>
    </p:spTree>
    <p:extLst>
      <p:ext uri="{BB962C8B-B14F-4D97-AF65-F5344CB8AC3E}">
        <p14:creationId xmlns:p14="http://schemas.microsoft.com/office/powerpoint/2010/main" val="3375737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Comments? Concerns? Collaboration?</a:t>
            </a:r>
          </a:p>
        </p:txBody>
      </p:sp>
      <p:sp>
        <p:nvSpPr>
          <p:cNvPr id="6" name="Text Placeholder 5"/>
          <p:cNvSpPr>
            <a:spLocks noGrp="1"/>
          </p:cNvSpPr>
          <p:nvPr>
            <p:ph type="body" idx="1"/>
          </p:nvPr>
        </p:nvSpPr>
        <p:spPr/>
        <p:txBody>
          <a:bodyPr/>
          <a:lstStyle/>
          <a:p>
            <a:pPr marL="50800" indent="0">
              <a:buNone/>
            </a:pPr>
            <a:br>
              <a:rPr lang="en-US" dirty="0"/>
            </a:br>
            <a:r>
              <a:rPr lang="en-US" dirty="0"/>
              <a:t>Reach out anytime!</a:t>
            </a:r>
          </a:p>
          <a:p>
            <a:pPr marL="50800" indent="0">
              <a:buNone/>
            </a:pPr>
            <a:endParaRPr lang="en-US" dirty="0"/>
          </a:p>
          <a:p>
            <a:pPr marL="50800" indent="0">
              <a:buNone/>
            </a:pPr>
            <a:r>
              <a:rPr lang="en-US" dirty="0"/>
              <a:t>Monica Wilson</a:t>
            </a:r>
            <a:br>
              <a:rPr lang="en-US" dirty="0"/>
            </a:br>
            <a:r>
              <a:rPr lang="en-US" dirty="0"/>
              <a:t>Student Success Center &amp; Strategic Initiatives</a:t>
            </a:r>
            <a:br>
              <a:rPr lang="en-US" dirty="0"/>
            </a:br>
            <a:r>
              <a:rPr lang="en-US" dirty="0"/>
              <a:t>Director</a:t>
            </a:r>
            <a:br>
              <a:rPr lang="en-US" dirty="0"/>
            </a:br>
            <a:r>
              <a:rPr lang="en-US" dirty="0">
                <a:hlinkClick r:id="rId3"/>
              </a:rPr>
              <a:t>mwilson@sbctc.edu</a:t>
            </a:r>
            <a:br>
              <a:rPr lang="en-US" dirty="0"/>
            </a:br>
            <a:r>
              <a:rPr lang="en-US" dirty="0"/>
              <a:t>503-307-1555</a:t>
            </a:r>
          </a:p>
        </p:txBody>
      </p:sp>
      <p:sp>
        <p:nvSpPr>
          <p:cNvPr id="4" name="Slide Number Placeholder 3"/>
          <p:cNvSpPr>
            <a:spLocks noGrp="1"/>
          </p:cNvSpPr>
          <p:nvPr>
            <p:ph type="sldNum" idx="4294967295"/>
          </p:nvPr>
        </p:nvSpPr>
        <p:spPr>
          <a:xfrm>
            <a:off x="8675688" y="6483350"/>
            <a:ext cx="468312" cy="238125"/>
          </a:xfrm>
          <a:prstGeom prst="rect">
            <a:avLst/>
          </a:prstGeom>
        </p:spPr>
        <p:txBody>
          <a:bodyPr/>
          <a:lstStyle/>
          <a:p>
            <a:pPr marL="0" lvl="0" indent="0">
              <a:spcBef>
                <a:spcPts val="0"/>
              </a:spcBef>
              <a:spcAft>
                <a:spcPts val="0"/>
              </a:spcAft>
              <a:buNone/>
            </a:pPr>
            <a:fld id="{00000000-1234-1234-1234-123412341234}" type="slidenum">
              <a:rPr lang="en-US" smtClean="0"/>
              <a:t>21</a:t>
            </a:fld>
            <a:endParaRPr lang="en-US" dirty="0"/>
          </a:p>
        </p:txBody>
      </p:sp>
      <p:pic>
        <p:nvPicPr>
          <p:cNvPr id="5" name="Picture 4" descr="Two rows of six cartoon question marks in different colors, each with farying shadows and with a different style." title="Decorativ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39096">
            <a:off x="5611871" y="4650522"/>
            <a:ext cx="3571142" cy="1906469"/>
          </a:xfrm>
          <a:prstGeom prst="rect">
            <a:avLst/>
          </a:prstGeom>
        </p:spPr>
      </p:pic>
    </p:spTree>
    <p:extLst>
      <p:ext uri="{BB962C8B-B14F-4D97-AF65-F5344CB8AC3E}">
        <p14:creationId xmlns:p14="http://schemas.microsoft.com/office/powerpoint/2010/main" val="1690178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FD976-B9DC-FA1D-B783-DD416CEB026B}"/>
              </a:ext>
            </a:extLst>
          </p:cNvPr>
          <p:cNvSpPr>
            <a:spLocks noGrp="1"/>
          </p:cNvSpPr>
          <p:nvPr>
            <p:ph type="title"/>
          </p:nvPr>
        </p:nvSpPr>
        <p:spPr>
          <a:xfrm>
            <a:off x="238126" y="988374"/>
            <a:ext cx="3076519" cy="2585323"/>
          </a:xfrm>
        </p:spPr>
        <p:txBody>
          <a:bodyPr/>
          <a:lstStyle/>
          <a:p>
            <a:r>
              <a:rPr lang="en-US" sz="2400" dirty="0"/>
              <a:t>NEW VICE PRESIDENTS &amp; DIVERSITY EQUITY OFFICERS</a:t>
            </a:r>
            <a:br>
              <a:rPr lang="en-US" sz="2400" dirty="0"/>
            </a:br>
            <a:br>
              <a:rPr lang="en-US" sz="2400" dirty="0"/>
            </a:br>
            <a:r>
              <a:rPr lang="en-US" sz="2400" dirty="0"/>
              <a:t>SBCTC</a:t>
            </a:r>
            <a:br>
              <a:rPr lang="en-US" sz="2400" dirty="0"/>
            </a:br>
            <a:r>
              <a:rPr lang="en-US" sz="2400" dirty="0"/>
              <a:t>ORIENTATION</a:t>
            </a:r>
            <a:br>
              <a:rPr lang="en-US" sz="2400" dirty="0"/>
            </a:br>
            <a:endParaRPr lang="en-US" sz="2400" dirty="0"/>
          </a:p>
        </p:txBody>
      </p:sp>
      <p:sp>
        <p:nvSpPr>
          <p:cNvPr id="3" name="Text Placeholder 2">
            <a:extLst>
              <a:ext uri="{FF2B5EF4-FFF2-40B4-BE49-F238E27FC236}">
                <a16:creationId xmlns:a16="http://schemas.microsoft.com/office/drawing/2014/main" id="{0E1EC30C-37AB-F76D-BD36-BAD9005BBEE9}"/>
              </a:ext>
            </a:extLst>
          </p:cNvPr>
          <p:cNvSpPr>
            <a:spLocks noGrp="1"/>
          </p:cNvSpPr>
          <p:nvPr>
            <p:ph type="body" sz="quarter" idx="10"/>
          </p:nvPr>
        </p:nvSpPr>
        <p:spPr>
          <a:xfrm>
            <a:off x="1555914" y="3914087"/>
            <a:ext cx="5982570" cy="369332"/>
          </a:xfrm>
        </p:spPr>
        <p:txBody>
          <a:bodyPr/>
          <a:lstStyle/>
          <a:p>
            <a:pPr marL="0" indent="0">
              <a:buNone/>
            </a:pPr>
            <a:r>
              <a:rPr lang="en-US" sz="2400" dirty="0"/>
              <a:t>TRIBAL GOVERNMENT AFFAIRS OVERVIEW</a:t>
            </a:r>
          </a:p>
        </p:txBody>
      </p:sp>
      <p:sp>
        <p:nvSpPr>
          <p:cNvPr id="4" name="Text Placeholder 3">
            <a:extLst>
              <a:ext uri="{FF2B5EF4-FFF2-40B4-BE49-F238E27FC236}">
                <a16:creationId xmlns:a16="http://schemas.microsoft.com/office/drawing/2014/main" id="{BCDE3A60-4453-A7B5-A008-67F113F9EEF8}"/>
              </a:ext>
            </a:extLst>
          </p:cNvPr>
          <p:cNvSpPr>
            <a:spLocks noGrp="1"/>
          </p:cNvSpPr>
          <p:nvPr>
            <p:ph type="body" sz="quarter" idx="11"/>
          </p:nvPr>
        </p:nvSpPr>
        <p:spPr>
          <a:xfrm>
            <a:off x="3814619" y="4857750"/>
            <a:ext cx="5024582" cy="1321377"/>
          </a:xfrm>
        </p:spPr>
        <p:txBody>
          <a:bodyPr/>
          <a:lstStyle/>
          <a:p>
            <a:pPr marL="0" indent="0">
              <a:buNone/>
            </a:pPr>
            <a:r>
              <a:rPr lang="en-US" sz="1200" dirty="0">
                <a:solidFill>
                  <a:schemeClr val="tx2">
                    <a:lumMod val="75000"/>
                  </a:schemeClr>
                </a:solidFill>
              </a:rPr>
              <a:t>Lynn Palmanteer-Holder, Director</a:t>
            </a:r>
          </a:p>
          <a:p>
            <a:pPr marL="0" indent="0">
              <a:buNone/>
            </a:pPr>
            <a:r>
              <a:rPr lang="en-US" sz="1200" dirty="0">
                <a:solidFill>
                  <a:schemeClr val="tx2">
                    <a:lumMod val="75000"/>
                  </a:schemeClr>
                </a:solidFill>
              </a:rPr>
              <a:t>Tribal Government Affairs for Washington State Board for Community and Technical Colleges</a:t>
            </a:r>
          </a:p>
          <a:p>
            <a:pPr marL="0" indent="0">
              <a:buNone/>
            </a:pPr>
            <a:r>
              <a:rPr lang="en-US" sz="1200" dirty="0">
                <a:solidFill>
                  <a:schemeClr val="tx2">
                    <a:lumMod val="75000"/>
                  </a:schemeClr>
                </a:solidFill>
              </a:rPr>
              <a:t>March 20, 2023</a:t>
            </a:r>
          </a:p>
          <a:p>
            <a:endParaRPr lang="en-US" dirty="0"/>
          </a:p>
        </p:txBody>
      </p:sp>
      <p:sp>
        <p:nvSpPr>
          <p:cNvPr id="6" name="TextBox 5">
            <a:extLst>
              <a:ext uri="{FF2B5EF4-FFF2-40B4-BE49-F238E27FC236}">
                <a16:creationId xmlns:a16="http://schemas.microsoft.com/office/drawing/2014/main" id="{EE7B3D19-F374-C0A6-37B5-FB9E9D9B78F5}"/>
              </a:ext>
            </a:extLst>
          </p:cNvPr>
          <p:cNvSpPr txBox="1"/>
          <p:nvPr/>
        </p:nvSpPr>
        <p:spPr>
          <a:xfrm>
            <a:off x="1159569" y="998094"/>
            <a:ext cx="2911133" cy="507831"/>
          </a:xfrm>
          <a:prstGeom prst="rect">
            <a:avLst/>
          </a:prstGeom>
          <a:noFill/>
        </p:spPr>
        <p:txBody>
          <a:bodyPr wrap="square" rtlCol="0">
            <a:spAutoFit/>
          </a:bodyPr>
          <a:lstStyle/>
          <a:p>
            <a:endParaRPr lang="en-US" sz="1350" b="1" dirty="0">
              <a:solidFill>
                <a:schemeClr val="accent5">
                  <a:lumMod val="50000"/>
                </a:schemeClr>
              </a:solidFill>
            </a:endParaRPr>
          </a:p>
          <a:p>
            <a:endParaRPr lang="en-US" sz="1350" dirty="0"/>
          </a:p>
        </p:txBody>
      </p:sp>
    </p:spTree>
    <p:extLst>
      <p:ext uri="{BB962C8B-B14F-4D97-AF65-F5344CB8AC3E}">
        <p14:creationId xmlns:p14="http://schemas.microsoft.com/office/powerpoint/2010/main" val="2460184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6BDCB0D5-DAC5-3A4E-7EBA-D6294E04AC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55" y="1090757"/>
            <a:ext cx="8977745" cy="5049982"/>
          </a:xfrm>
          <a:prstGeom prst="rect">
            <a:avLst/>
          </a:prstGeom>
        </p:spPr>
      </p:pic>
      <p:sp>
        <p:nvSpPr>
          <p:cNvPr id="2" name="TextBox 1">
            <a:extLst>
              <a:ext uri="{FF2B5EF4-FFF2-40B4-BE49-F238E27FC236}">
                <a16:creationId xmlns:a16="http://schemas.microsoft.com/office/drawing/2014/main" id="{DD4F89A0-46F2-4FD3-5CD7-8C2AA92B8EB1}"/>
              </a:ext>
            </a:extLst>
          </p:cNvPr>
          <p:cNvSpPr txBox="1"/>
          <p:nvPr/>
        </p:nvSpPr>
        <p:spPr>
          <a:xfrm>
            <a:off x="95250" y="1524000"/>
            <a:ext cx="1333500" cy="477054"/>
          </a:xfrm>
          <a:prstGeom prst="rect">
            <a:avLst/>
          </a:prstGeom>
          <a:noFill/>
        </p:spPr>
        <p:txBody>
          <a:bodyPr wrap="square" rtlCol="0">
            <a:spAutoFit/>
          </a:bodyPr>
          <a:lstStyle/>
          <a:p>
            <a:pPr algn="ctr"/>
            <a:r>
              <a:rPr lang="en-US" sz="1250" b="1" i="1" dirty="0">
                <a:solidFill>
                  <a:srgbClr val="0070C0"/>
                </a:solidFill>
              </a:rPr>
              <a:t>Way’ </a:t>
            </a:r>
          </a:p>
          <a:p>
            <a:pPr algn="ctr"/>
            <a:r>
              <a:rPr lang="en-US" sz="1250" b="1" i="1" dirty="0">
                <a:solidFill>
                  <a:srgbClr val="0070C0"/>
                </a:solidFill>
              </a:rPr>
              <a:t>WELCOME/Hello</a:t>
            </a:r>
          </a:p>
        </p:txBody>
      </p:sp>
    </p:spTree>
    <p:extLst>
      <p:ext uri="{BB962C8B-B14F-4D97-AF65-F5344CB8AC3E}">
        <p14:creationId xmlns:p14="http://schemas.microsoft.com/office/powerpoint/2010/main" val="1842689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F2B81B0-7953-4FDE-7B41-210D1491CA99}"/>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b="14551"/>
          <a:stretch/>
        </p:blipFill>
        <p:spPr>
          <a:xfrm>
            <a:off x="333375" y="1666875"/>
            <a:ext cx="7953375" cy="4345998"/>
          </a:xfrm>
        </p:spPr>
      </p:pic>
    </p:spTree>
    <p:extLst>
      <p:ext uri="{BB962C8B-B14F-4D97-AF65-F5344CB8AC3E}">
        <p14:creationId xmlns:p14="http://schemas.microsoft.com/office/powerpoint/2010/main" val="3951498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748" y="4553953"/>
            <a:ext cx="4306028" cy="1085233"/>
          </a:xfrm>
          <a:prstGeom prst="rect">
            <a:avLst/>
          </a:prstGeom>
        </p:spPr>
        <p:txBody>
          <a:bodyPr vert="horz" wrap="square" lIns="0" tIns="7938" rIns="0" bIns="0" rtlCol="0">
            <a:spAutoFit/>
          </a:bodyPr>
          <a:lstStyle/>
          <a:p>
            <a:pPr marL="7938">
              <a:lnSpc>
                <a:spcPct val="100000"/>
              </a:lnSpc>
              <a:spcBef>
                <a:spcPts val="63"/>
              </a:spcBef>
            </a:pPr>
            <a:r>
              <a:rPr lang="en-US" sz="1750" spc="-6" dirty="0">
                <a:solidFill>
                  <a:srgbClr val="231F20"/>
                </a:solidFill>
                <a:latin typeface="MetaBookLF-Roman"/>
                <a:cs typeface="MetaBookLF-Roman"/>
              </a:rPr>
              <a:t>1. Support Meaningful Tribal </a:t>
            </a:r>
            <a:r>
              <a:rPr sz="1750" spc="-6" dirty="0">
                <a:solidFill>
                  <a:srgbClr val="231F20"/>
                </a:solidFill>
                <a:latin typeface="MetaBookLF-Roman"/>
                <a:cs typeface="MetaBookLF-Roman"/>
              </a:rPr>
              <a:t>Engagement </a:t>
            </a:r>
            <a:r>
              <a:rPr sz="1750" dirty="0">
                <a:solidFill>
                  <a:srgbClr val="231F20"/>
                </a:solidFill>
                <a:latin typeface="MetaBookLF-Roman"/>
                <a:cs typeface="MetaBookLF-Roman"/>
              </a:rPr>
              <a:t>&amp; </a:t>
            </a:r>
            <a:br>
              <a:rPr lang="en-US" sz="1750" dirty="0">
                <a:solidFill>
                  <a:srgbClr val="231F20"/>
                </a:solidFill>
                <a:latin typeface="MetaBookLF-Roman"/>
                <a:cs typeface="MetaBookLF-Roman"/>
              </a:rPr>
            </a:br>
            <a:r>
              <a:rPr lang="en-US" sz="1750" dirty="0">
                <a:solidFill>
                  <a:srgbClr val="231F20"/>
                </a:solidFill>
                <a:latin typeface="MetaBookLF-Roman"/>
                <a:cs typeface="MetaBookLF-Roman"/>
              </a:rPr>
              <a:t>      Reciprocal Relationships</a:t>
            </a:r>
            <a:br>
              <a:rPr lang="en-US" sz="1750" dirty="0">
                <a:solidFill>
                  <a:srgbClr val="231F20"/>
                </a:solidFill>
                <a:latin typeface="MetaBookLF-Roman"/>
                <a:cs typeface="MetaBookLF-Roman"/>
              </a:rPr>
            </a:br>
            <a:r>
              <a:rPr lang="en-US" sz="1750" dirty="0">
                <a:solidFill>
                  <a:srgbClr val="231F20"/>
                </a:solidFill>
                <a:latin typeface="MetaBookLF-Roman"/>
                <a:cs typeface="MetaBookLF-Roman"/>
              </a:rPr>
              <a:t>2. Land Acknowledgements (Authentic)</a:t>
            </a:r>
            <a:endParaRPr sz="1750" dirty="0">
              <a:latin typeface="MetaBookLF-Roman"/>
              <a:cs typeface="MetaBookLF-Roman"/>
            </a:endParaRPr>
          </a:p>
        </p:txBody>
      </p:sp>
      <p:sp>
        <p:nvSpPr>
          <p:cNvPr id="6" name="object 6"/>
          <p:cNvSpPr/>
          <p:nvPr/>
        </p:nvSpPr>
        <p:spPr>
          <a:xfrm>
            <a:off x="4434840" y="1529334"/>
            <a:ext cx="3911431" cy="2724060"/>
          </a:xfrm>
          <a:prstGeom prst="rect">
            <a:avLst/>
          </a:prstGeom>
          <a:blipFill>
            <a:blip r:embed="rId2" cstate="print"/>
            <a:stretch>
              <a:fillRect/>
            </a:stretch>
          </a:blipFill>
        </p:spPr>
        <p:txBody>
          <a:bodyPr wrap="square" lIns="0" tIns="0" rIns="0" bIns="0" rtlCol="0"/>
          <a:lstStyle/>
          <a:p>
            <a:endParaRPr sz="1125" dirty="0"/>
          </a:p>
        </p:txBody>
      </p:sp>
      <p:sp>
        <p:nvSpPr>
          <p:cNvPr id="7" name="object 7"/>
          <p:cNvSpPr/>
          <p:nvPr/>
        </p:nvSpPr>
        <p:spPr>
          <a:xfrm>
            <a:off x="273748" y="1910913"/>
            <a:ext cx="3845726" cy="2310204"/>
          </a:xfrm>
          <a:prstGeom prst="rect">
            <a:avLst/>
          </a:prstGeom>
          <a:blipFill>
            <a:blip r:embed="rId3" cstate="print"/>
            <a:stretch>
              <a:fillRect/>
            </a:stretch>
          </a:blipFill>
        </p:spPr>
        <p:txBody>
          <a:bodyPr wrap="square" lIns="0" tIns="0" rIns="0" bIns="0" rtlCol="0"/>
          <a:lstStyle/>
          <a:p>
            <a:endParaRPr sz="1125" dirty="0"/>
          </a:p>
        </p:txBody>
      </p:sp>
      <p:sp>
        <p:nvSpPr>
          <p:cNvPr id="8" name="object 8"/>
          <p:cNvSpPr/>
          <p:nvPr/>
        </p:nvSpPr>
        <p:spPr>
          <a:xfrm>
            <a:off x="4941650" y="4309110"/>
            <a:ext cx="2810259" cy="1036311"/>
          </a:xfrm>
          <a:prstGeom prst="rect">
            <a:avLst/>
          </a:prstGeom>
          <a:blipFill>
            <a:blip r:embed="rId4" cstate="print"/>
            <a:stretch>
              <a:fillRect/>
            </a:stretch>
          </a:blipFill>
        </p:spPr>
        <p:txBody>
          <a:bodyPr wrap="square" lIns="0" tIns="0" rIns="0" bIns="0" rtlCol="0"/>
          <a:lstStyle/>
          <a:p>
            <a:endParaRPr sz="1125" dirty="0"/>
          </a:p>
        </p:txBody>
      </p:sp>
      <p:sp>
        <p:nvSpPr>
          <p:cNvPr id="9" name="object 9"/>
          <p:cNvSpPr txBox="1">
            <a:spLocks noGrp="1"/>
          </p:cNvSpPr>
          <p:nvPr>
            <p:ph type="ftr" sz="quarter" idx="5"/>
          </p:nvPr>
        </p:nvSpPr>
        <p:spPr>
          <a:xfrm>
            <a:off x="1858602" y="5912340"/>
            <a:ext cx="5442347" cy="494446"/>
          </a:xfrm>
          <a:prstGeom prst="rect">
            <a:avLst/>
          </a:prstGeom>
        </p:spPr>
        <p:txBody>
          <a:bodyPr vert="horz" wrap="square" lIns="0" tIns="1984" rIns="0" bIns="0" rtlCol="0">
            <a:spAutoFit/>
          </a:bodyPr>
          <a:lstStyle/>
          <a:p>
            <a:pPr marL="7938">
              <a:spcBef>
                <a:spcPts val="16"/>
              </a:spcBef>
            </a:pPr>
            <a:r>
              <a:rPr lang="en-US" spc="25" dirty="0"/>
              <a:t> </a:t>
            </a:r>
            <a:r>
              <a:rPr lang="en-US" sz="1400" spc="25" dirty="0"/>
              <a:t>SBCTC TRIBAL GOVERNMENT AFFAIRS </a:t>
            </a:r>
            <a:r>
              <a:rPr lang="en-US" sz="1400" dirty="0"/>
              <a:t>| </a:t>
            </a:r>
            <a:r>
              <a:rPr lang="en-US" sz="1400" spc="28" dirty="0"/>
              <a:t>WA CTCs BUILDING GOVERNMENT-TO-GOVERNMENT RELATIONSHIPS</a:t>
            </a:r>
            <a:r>
              <a:rPr sz="1400" spc="28" dirty="0"/>
              <a:t> </a:t>
            </a:r>
            <a:r>
              <a:rPr sz="1400" dirty="0"/>
              <a:t>| </a:t>
            </a:r>
            <a:r>
              <a:rPr lang="en-US" sz="1400" spc="16" dirty="0"/>
              <a:t>20</a:t>
            </a:r>
            <a:r>
              <a:rPr sz="1400" spc="16" dirty="0"/>
              <a:t> </a:t>
            </a:r>
            <a:r>
              <a:rPr sz="1400" spc="25" dirty="0"/>
              <a:t>MARCH</a:t>
            </a:r>
            <a:r>
              <a:rPr sz="1400" spc="47" dirty="0"/>
              <a:t> </a:t>
            </a:r>
            <a:r>
              <a:rPr sz="1400" spc="34" dirty="0"/>
              <a:t>2023</a:t>
            </a:r>
          </a:p>
        </p:txBody>
      </p:sp>
      <p:sp>
        <p:nvSpPr>
          <p:cNvPr id="10" name="TextBox 9">
            <a:extLst>
              <a:ext uri="{FF2B5EF4-FFF2-40B4-BE49-F238E27FC236}">
                <a16:creationId xmlns:a16="http://schemas.microsoft.com/office/drawing/2014/main" id="{4FFC69B2-5BBC-C32C-DD26-8CD159036F34}"/>
              </a:ext>
            </a:extLst>
          </p:cNvPr>
          <p:cNvSpPr txBox="1"/>
          <p:nvPr/>
        </p:nvSpPr>
        <p:spPr>
          <a:xfrm>
            <a:off x="381000" y="1140387"/>
            <a:ext cx="8334375" cy="553998"/>
          </a:xfrm>
          <a:prstGeom prst="rect">
            <a:avLst/>
          </a:prstGeom>
          <a:noFill/>
        </p:spPr>
        <p:txBody>
          <a:bodyPr wrap="square" rtlCol="0">
            <a:spAutoFit/>
          </a:bodyPr>
          <a:lstStyle/>
          <a:p>
            <a:r>
              <a:rPr lang="en-US" sz="1500" b="1" dirty="0">
                <a:solidFill>
                  <a:srgbClr val="0070C0"/>
                </a:solidFill>
              </a:rPr>
              <a:t>WHAT?        </a:t>
            </a:r>
            <a:r>
              <a:rPr lang="en-US" sz="1500" dirty="0"/>
              <a:t>WA 29 Federally Recognized Tribes                       WA 34 Community and Technical Colleges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EFA54-6B53-C875-4B0A-7D7420D920B4}"/>
              </a:ext>
            </a:extLst>
          </p:cNvPr>
          <p:cNvSpPr>
            <a:spLocks noGrp="1"/>
          </p:cNvSpPr>
          <p:nvPr>
            <p:ph type="title"/>
          </p:nvPr>
        </p:nvSpPr>
        <p:spPr>
          <a:xfrm>
            <a:off x="666750" y="1257270"/>
            <a:ext cx="7596086" cy="461665"/>
          </a:xfrm>
        </p:spPr>
        <p:txBody>
          <a:bodyPr/>
          <a:lstStyle/>
          <a:p>
            <a:r>
              <a:rPr lang="en-US" dirty="0">
                <a:solidFill>
                  <a:srgbClr val="0070C0"/>
                </a:solidFill>
                <a:latin typeface="Franklin Gothic Medium" panose="020B0603020102020204" pitchFamily="34" charset="0"/>
              </a:rPr>
              <a:t>Land Acknowledgements are more complex than looking at a map for the nearest Tribe(s). </a:t>
            </a:r>
          </a:p>
        </p:txBody>
      </p:sp>
      <p:pic>
        <p:nvPicPr>
          <p:cNvPr id="6" name="Content Placeholder 5" descr="Map&#10;&#10;Description automatically generated">
            <a:extLst>
              <a:ext uri="{FF2B5EF4-FFF2-40B4-BE49-F238E27FC236}">
                <a16:creationId xmlns:a16="http://schemas.microsoft.com/office/drawing/2014/main" id="{289C6F02-569F-E356-E72A-A9D6486079FE}"/>
              </a:ext>
            </a:extLst>
          </p:cNvPr>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762000" y="2503998"/>
            <a:ext cx="3567013" cy="2996946"/>
          </a:xfrm>
        </p:spPr>
      </p:pic>
      <p:pic>
        <p:nvPicPr>
          <p:cNvPr id="8" name="Content Placeholder 7" descr="Map&#10;&#10;Description automatically generated">
            <a:extLst>
              <a:ext uri="{FF2B5EF4-FFF2-40B4-BE49-F238E27FC236}">
                <a16:creationId xmlns:a16="http://schemas.microsoft.com/office/drawing/2014/main" id="{47B84E51-124F-68BE-5F34-E522F9A72CEA}"/>
              </a:ext>
            </a:extLst>
          </p:cNvPr>
          <p:cNvPicPr>
            <a:picLocks noGrp="1" noChangeAspect="1"/>
          </p:cNvPicPr>
          <p:nvPr>
            <p:ph sz="half" idx="3"/>
          </p:nvPr>
        </p:nvPicPr>
        <p:blipFill>
          <a:blip r:embed="rId3">
            <a:extLst>
              <a:ext uri="{28A0092B-C50C-407E-A947-70E740481C1C}">
                <a14:useLocalDpi xmlns:a14="http://schemas.microsoft.com/office/drawing/2010/main"/>
              </a:ext>
            </a:extLst>
          </a:blip>
          <a:stretch>
            <a:fillRect/>
          </a:stretch>
        </p:blipFill>
        <p:spPr>
          <a:xfrm>
            <a:off x="4814989" y="2603782"/>
            <a:ext cx="3927555" cy="2996946"/>
          </a:xfrm>
        </p:spPr>
      </p:pic>
      <p:sp>
        <p:nvSpPr>
          <p:cNvPr id="3" name="TextBox 2">
            <a:extLst>
              <a:ext uri="{FF2B5EF4-FFF2-40B4-BE49-F238E27FC236}">
                <a16:creationId xmlns:a16="http://schemas.microsoft.com/office/drawing/2014/main" id="{EFF7FFC4-3026-3378-F1E8-59CD04B29953}"/>
              </a:ext>
            </a:extLst>
          </p:cNvPr>
          <p:cNvSpPr txBox="1"/>
          <p:nvPr/>
        </p:nvSpPr>
        <p:spPr>
          <a:xfrm>
            <a:off x="740019" y="1976381"/>
            <a:ext cx="3292858" cy="415498"/>
          </a:xfrm>
          <a:prstGeom prst="rect">
            <a:avLst/>
          </a:prstGeom>
          <a:noFill/>
        </p:spPr>
        <p:txBody>
          <a:bodyPr wrap="square" rtlCol="0">
            <a:spAutoFit/>
          </a:bodyPr>
          <a:lstStyle/>
          <a:p>
            <a:r>
              <a:rPr lang="en-US" sz="1050" b="1" dirty="0"/>
              <a:t>12 Confederated Tribes of the Colville Indian Reservation</a:t>
            </a:r>
          </a:p>
        </p:txBody>
      </p:sp>
      <p:sp>
        <p:nvSpPr>
          <p:cNvPr id="4" name="TextBox 3">
            <a:extLst>
              <a:ext uri="{FF2B5EF4-FFF2-40B4-BE49-F238E27FC236}">
                <a16:creationId xmlns:a16="http://schemas.microsoft.com/office/drawing/2014/main" id="{2DCCECB9-9D47-E7FC-E985-E7FA8181B6AD}"/>
              </a:ext>
            </a:extLst>
          </p:cNvPr>
          <p:cNvSpPr txBox="1"/>
          <p:nvPr/>
        </p:nvSpPr>
        <p:spPr>
          <a:xfrm>
            <a:off x="4953000" y="1985697"/>
            <a:ext cx="3309836" cy="415498"/>
          </a:xfrm>
          <a:prstGeom prst="rect">
            <a:avLst/>
          </a:prstGeom>
          <a:noFill/>
        </p:spPr>
        <p:txBody>
          <a:bodyPr wrap="square" rtlCol="0">
            <a:spAutoFit/>
          </a:bodyPr>
          <a:lstStyle/>
          <a:p>
            <a:r>
              <a:rPr lang="en-US" sz="1050" b="1" dirty="0"/>
              <a:t>14 Confederated Tribes and Bands of the Yakama Nation</a:t>
            </a:r>
          </a:p>
        </p:txBody>
      </p:sp>
      <p:sp>
        <p:nvSpPr>
          <p:cNvPr id="5" name="TextBox 4">
            <a:extLst>
              <a:ext uri="{FF2B5EF4-FFF2-40B4-BE49-F238E27FC236}">
                <a16:creationId xmlns:a16="http://schemas.microsoft.com/office/drawing/2014/main" id="{BF6EDBBE-3B55-EE6A-8A19-150691C3D6AB}"/>
              </a:ext>
            </a:extLst>
          </p:cNvPr>
          <p:cNvSpPr txBox="1"/>
          <p:nvPr/>
        </p:nvSpPr>
        <p:spPr>
          <a:xfrm>
            <a:off x="1279143" y="1568272"/>
            <a:ext cx="6585715" cy="253916"/>
          </a:xfrm>
          <a:prstGeom prst="rect">
            <a:avLst/>
          </a:prstGeom>
          <a:noFill/>
        </p:spPr>
        <p:txBody>
          <a:bodyPr wrap="square" rtlCol="0">
            <a:spAutoFit/>
          </a:bodyPr>
          <a:lstStyle/>
          <a:p>
            <a:r>
              <a:rPr lang="en-US" sz="1050" i="1" dirty="0"/>
              <a:t>To create an authentic Land Acknowledgement, please partner with local federally recognized Tribes. </a:t>
            </a:r>
          </a:p>
        </p:txBody>
      </p:sp>
    </p:spTree>
    <p:extLst>
      <p:ext uri="{BB962C8B-B14F-4D97-AF65-F5344CB8AC3E}">
        <p14:creationId xmlns:p14="http://schemas.microsoft.com/office/powerpoint/2010/main" val="1115861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91093" y="2405842"/>
            <a:ext cx="5372671" cy="1805388"/>
          </a:xfrm>
          <a:prstGeom prst="rect">
            <a:avLst/>
          </a:prstGeom>
          <a:blipFill>
            <a:blip r:embed="rId2" cstate="print"/>
            <a:stretch>
              <a:fillRect/>
            </a:stretch>
          </a:blipFill>
        </p:spPr>
        <p:txBody>
          <a:bodyPr wrap="square" lIns="0" tIns="0" rIns="0" bIns="0" rtlCol="0"/>
          <a:lstStyle/>
          <a:p>
            <a:endParaRPr sz="1125" dirty="0"/>
          </a:p>
        </p:txBody>
      </p:sp>
      <p:sp>
        <p:nvSpPr>
          <p:cNvPr id="3" name="object 3"/>
          <p:cNvSpPr/>
          <p:nvPr/>
        </p:nvSpPr>
        <p:spPr>
          <a:xfrm>
            <a:off x="4411695" y="4786932"/>
            <a:ext cx="357703" cy="356568"/>
          </a:xfrm>
          <a:prstGeom prst="rect">
            <a:avLst/>
          </a:prstGeom>
          <a:blipFill>
            <a:blip r:embed="rId3" cstate="print"/>
            <a:stretch>
              <a:fillRect/>
            </a:stretch>
          </a:blipFill>
        </p:spPr>
        <p:txBody>
          <a:bodyPr wrap="square" lIns="0" tIns="0" rIns="0" bIns="0" rtlCol="0"/>
          <a:lstStyle/>
          <a:p>
            <a:endParaRPr sz="1125" dirty="0"/>
          </a:p>
        </p:txBody>
      </p:sp>
      <p:sp>
        <p:nvSpPr>
          <p:cNvPr id="4" name="object 4"/>
          <p:cNvSpPr/>
          <p:nvPr/>
        </p:nvSpPr>
        <p:spPr>
          <a:xfrm>
            <a:off x="2554320" y="4786933"/>
            <a:ext cx="356566" cy="356566"/>
          </a:xfrm>
          <a:prstGeom prst="rect">
            <a:avLst/>
          </a:prstGeom>
          <a:blipFill>
            <a:blip r:embed="rId4" cstate="print"/>
            <a:stretch>
              <a:fillRect/>
            </a:stretch>
          </a:blipFill>
        </p:spPr>
        <p:txBody>
          <a:bodyPr wrap="square" lIns="0" tIns="0" rIns="0" bIns="0" rtlCol="0"/>
          <a:lstStyle/>
          <a:p>
            <a:endParaRPr sz="1125" dirty="0"/>
          </a:p>
        </p:txBody>
      </p:sp>
      <p:sp>
        <p:nvSpPr>
          <p:cNvPr id="5" name="object 5"/>
          <p:cNvSpPr txBox="1"/>
          <p:nvPr/>
        </p:nvSpPr>
        <p:spPr>
          <a:xfrm>
            <a:off x="2986436" y="4751768"/>
            <a:ext cx="858441" cy="289824"/>
          </a:xfrm>
          <a:prstGeom prst="rect">
            <a:avLst/>
          </a:prstGeom>
        </p:spPr>
        <p:txBody>
          <a:bodyPr vert="horz" wrap="square" lIns="0" tIns="7938" rIns="0" bIns="0" rtlCol="0">
            <a:spAutoFit/>
          </a:bodyPr>
          <a:lstStyle/>
          <a:p>
            <a:pPr marL="7938" marR="3175">
              <a:lnSpc>
                <a:spcPct val="107100"/>
              </a:lnSpc>
              <a:spcBef>
                <a:spcPts val="63"/>
              </a:spcBef>
            </a:pPr>
            <a:r>
              <a:rPr sz="875" i="1" spc="-9" dirty="0">
                <a:solidFill>
                  <a:srgbClr val="808285"/>
                </a:solidFill>
                <a:latin typeface="MetaBookLF-Italic"/>
                <a:cs typeface="MetaBookLF-Italic"/>
              </a:rPr>
              <a:t>Learn </a:t>
            </a:r>
            <a:r>
              <a:rPr sz="875" i="1" spc="-6" dirty="0">
                <a:solidFill>
                  <a:srgbClr val="808285"/>
                </a:solidFill>
                <a:latin typeface="MetaBookLF-Italic"/>
                <a:cs typeface="MetaBookLF-Italic"/>
              </a:rPr>
              <a:t>more </a:t>
            </a:r>
            <a:r>
              <a:rPr sz="875" i="1" dirty="0">
                <a:solidFill>
                  <a:srgbClr val="808285"/>
                </a:solidFill>
                <a:latin typeface="MetaBookLF-Italic"/>
                <a:cs typeface="MetaBookLF-Italic"/>
              </a:rPr>
              <a:t>about  </a:t>
            </a:r>
            <a:r>
              <a:rPr sz="875" i="1" spc="-9" dirty="0">
                <a:solidFill>
                  <a:srgbClr val="808285"/>
                </a:solidFill>
                <a:latin typeface="MetaBookLF-Italic"/>
                <a:cs typeface="MetaBookLF-Italic"/>
              </a:rPr>
              <a:t>Tribal</a:t>
            </a:r>
            <a:r>
              <a:rPr sz="875" i="1" spc="-34" dirty="0">
                <a:solidFill>
                  <a:srgbClr val="808285"/>
                </a:solidFill>
                <a:latin typeface="MetaBookLF-Italic"/>
                <a:cs typeface="MetaBookLF-Italic"/>
              </a:rPr>
              <a:t> </a:t>
            </a:r>
            <a:r>
              <a:rPr sz="875" i="1" spc="-6" dirty="0">
                <a:solidFill>
                  <a:srgbClr val="808285"/>
                </a:solidFill>
                <a:latin typeface="MetaBookLF-Italic"/>
                <a:cs typeface="MetaBookLF-Italic"/>
              </a:rPr>
              <a:t>Sovereignty</a:t>
            </a:r>
            <a:endParaRPr sz="875" dirty="0">
              <a:latin typeface="MetaBookLF-Italic"/>
              <a:cs typeface="MetaBookLF-Italic"/>
            </a:endParaRPr>
          </a:p>
        </p:txBody>
      </p:sp>
      <p:sp>
        <p:nvSpPr>
          <p:cNvPr id="6" name="object 6"/>
          <p:cNvSpPr txBox="1"/>
          <p:nvPr/>
        </p:nvSpPr>
        <p:spPr>
          <a:xfrm>
            <a:off x="4843812" y="4751768"/>
            <a:ext cx="1596628" cy="289824"/>
          </a:xfrm>
          <a:prstGeom prst="rect">
            <a:avLst/>
          </a:prstGeom>
        </p:spPr>
        <p:txBody>
          <a:bodyPr vert="horz" wrap="square" lIns="0" tIns="7938" rIns="0" bIns="0" rtlCol="0">
            <a:spAutoFit/>
          </a:bodyPr>
          <a:lstStyle/>
          <a:p>
            <a:pPr marL="7938" marR="3175">
              <a:lnSpc>
                <a:spcPct val="107100"/>
              </a:lnSpc>
              <a:spcBef>
                <a:spcPts val="63"/>
              </a:spcBef>
            </a:pPr>
            <a:r>
              <a:rPr sz="875" i="1" spc="-9" dirty="0">
                <a:solidFill>
                  <a:srgbClr val="808285"/>
                </a:solidFill>
                <a:latin typeface="MetaBookLF-Italic"/>
                <a:cs typeface="MetaBookLF-Italic"/>
              </a:rPr>
              <a:t>Learn </a:t>
            </a:r>
            <a:r>
              <a:rPr sz="875" i="1" spc="-6" dirty="0">
                <a:solidFill>
                  <a:srgbClr val="808285"/>
                </a:solidFill>
                <a:latin typeface="MetaBookLF-Italic"/>
                <a:cs typeface="MetaBookLF-Italic"/>
              </a:rPr>
              <a:t>more </a:t>
            </a:r>
            <a:r>
              <a:rPr sz="875" i="1" dirty="0">
                <a:solidFill>
                  <a:srgbClr val="808285"/>
                </a:solidFill>
                <a:latin typeface="MetaBookLF-Italic"/>
                <a:cs typeface="MetaBookLF-Italic"/>
              </a:rPr>
              <a:t>about </a:t>
            </a:r>
            <a:r>
              <a:rPr sz="875" i="1" spc="-6" dirty="0">
                <a:solidFill>
                  <a:srgbClr val="808285"/>
                </a:solidFill>
                <a:latin typeface="MetaBookLF-Italic"/>
                <a:cs typeface="MetaBookLF-Italic"/>
              </a:rPr>
              <a:t>Government-to-  </a:t>
            </a:r>
            <a:r>
              <a:rPr sz="875" i="1" spc="-3" dirty="0">
                <a:solidFill>
                  <a:srgbClr val="808285"/>
                </a:solidFill>
                <a:latin typeface="MetaBookLF-Italic"/>
                <a:cs typeface="MetaBookLF-Italic"/>
              </a:rPr>
              <a:t>Government</a:t>
            </a:r>
            <a:r>
              <a:rPr sz="875" i="1" spc="-16" dirty="0">
                <a:solidFill>
                  <a:srgbClr val="808285"/>
                </a:solidFill>
                <a:latin typeface="MetaBookLF-Italic"/>
                <a:cs typeface="MetaBookLF-Italic"/>
              </a:rPr>
              <a:t> </a:t>
            </a:r>
            <a:r>
              <a:rPr sz="875" i="1" spc="-3" dirty="0">
                <a:solidFill>
                  <a:srgbClr val="808285"/>
                </a:solidFill>
                <a:latin typeface="MetaBookLF-Italic"/>
                <a:cs typeface="MetaBookLF-Italic"/>
              </a:rPr>
              <a:t>relationships</a:t>
            </a:r>
            <a:endParaRPr sz="875" dirty="0">
              <a:latin typeface="MetaBookLF-Italic"/>
              <a:cs typeface="MetaBookLF-Italic"/>
            </a:endParaRPr>
          </a:p>
        </p:txBody>
      </p:sp>
      <p:sp>
        <p:nvSpPr>
          <p:cNvPr id="7" name="object 7"/>
          <p:cNvSpPr txBox="1"/>
          <p:nvPr/>
        </p:nvSpPr>
        <p:spPr>
          <a:xfrm>
            <a:off x="2298501" y="1865304"/>
            <a:ext cx="4775027" cy="223459"/>
          </a:xfrm>
          <a:prstGeom prst="rect">
            <a:avLst/>
          </a:prstGeom>
        </p:spPr>
        <p:txBody>
          <a:bodyPr vert="horz" wrap="square" lIns="0" tIns="7938" rIns="0" bIns="0" rtlCol="0">
            <a:spAutoFit/>
          </a:bodyPr>
          <a:lstStyle/>
          <a:p>
            <a:pPr marL="7938">
              <a:spcBef>
                <a:spcPts val="63"/>
              </a:spcBef>
            </a:pPr>
            <a:r>
              <a:rPr sz="1400" b="1" spc="-13" dirty="0">
                <a:solidFill>
                  <a:srgbClr val="231F20"/>
                </a:solidFill>
                <a:latin typeface="MetaBoldLF-Roman"/>
                <a:cs typeface="MetaBoldLF-Roman"/>
              </a:rPr>
              <a:t>Tribal </a:t>
            </a:r>
            <a:r>
              <a:rPr sz="1400" b="1" spc="-3" dirty="0">
                <a:solidFill>
                  <a:srgbClr val="231F20"/>
                </a:solidFill>
                <a:latin typeface="MetaBoldLF-Roman"/>
                <a:cs typeface="MetaBoldLF-Roman"/>
              </a:rPr>
              <a:t>Nations </a:t>
            </a:r>
            <a:r>
              <a:rPr sz="1400" b="1" spc="-6" dirty="0">
                <a:solidFill>
                  <a:srgbClr val="231F20"/>
                </a:solidFill>
                <a:latin typeface="MetaBoldLF-Roman"/>
                <a:cs typeface="MetaBoldLF-Roman"/>
              </a:rPr>
              <a:t>are Sovereigns Recognized by </a:t>
            </a:r>
            <a:r>
              <a:rPr sz="1400" b="1" dirty="0">
                <a:solidFill>
                  <a:srgbClr val="231F20"/>
                </a:solidFill>
                <a:latin typeface="MetaBoldLF-Roman"/>
                <a:cs typeface="MetaBoldLF-Roman"/>
              </a:rPr>
              <a:t>the U.S.</a:t>
            </a:r>
            <a:r>
              <a:rPr sz="1400" b="1" spc="-38" dirty="0">
                <a:solidFill>
                  <a:srgbClr val="231F20"/>
                </a:solidFill>
                <a:latin typeface="MetaBoldLF-Roman"/>
                <a:cs typeface="MetaBoldLF-Roman"/>
              </a:rPr>
              <a:t> </a:t>
            </a:r>
            <a:r>
              <a:rPr sz="1400" b="1" spc="-9" dirty="0">
                <a:solidFill>
                  <a:srgbClr val="231F20"/>
                </a:solidFill>
                <a:latin typeface="MetaBoldLF-Roman"/>
                <a:cs typeface="MetaBoldLF-Roman"/>
              </a:rPr>
              <a:t>Constitution</a:t>
            </a:r>
            <a:endParaRPr sz="1400" dirty="0">
              <a:latin typeface="MetaBoldLF-Roman"/>
              <a:cs typeface="MetaBoldLF-Roman"/>
            </a:endParaRPr>
          </a:p>
        </p:txBody>
      </p:sp>
      <p:sp>
        <p:nvSpPr>
          <p:cNvPr id="8" name="object 8"/>
          <p:cNvSpPr txBox="1">
            <a:spLocks noGrp="1"/>
          </p:cNvSpPr>
          <p:nvPr>
            <p:ph type="title"/>
          </p:nvPr>
        </p:nvSpPr>
        <p:spPr>
          <a:xfrm>
            <a:off x="476250" y="922446"/>
            <a:ext cx="3644503" cy="738985"/>
          </a:xfrm>
          <a:prstGeom prst="rect">
            <a:avLst/>
          </a:prstGeom>
        </p:spPr>
        <p:txBody>
          <a:bodyPr vert="horz" wrap="square" lIns="0" tIns="7938" rIns="0" bIns="0" rtlCol="0">
            <a:spAutoFit/>
          </a:bodyPr>
          <a:lstStyle/>
          <a:p>
            <a:pPr marL="7938">
              <a:lnSpc>
                <a:spcPct val="100000"/>
              </a:lnSpc>
              <a:spcBef>
                <a:spcPts val="63"/>
              </a:spcBef>
            </a:pPr>
            <a:r>
              <a:rPr sz="2375" spc="-19" dirty="0">
                <a:solidFill>
                  <a:srgbClr val="231F20"/>
                </a:solidFill>
                <a:latin typeface="MetaBookLF-Roman"/>
                <a:cs typeface="MetaBookLF-Roman"/>
              </a:rPr>
              <a:t>Tribal </a:t>
            </a:r>
            <a:r>
              <a:rPr sz="2375" spc="-6" dirty="0">
                <a:solidFill>
                  <a:srgbClr val="231F20"/>
                </a:solidFill>
                <a:latin typeface="MetaBookLF-Roman"/>
                <a:cs typeface="MetaBookLF-Roman"/>
              </a:rPr>
              <a:t>Engagement </a:t>
            </a:r>
            <a:r>
              <a:rPr sz="2375" spc="-13" dirty="0">
                <a:solidFill>
                  <a:srgbClr val="231F20"/>
                </a:solidFill>
                <a:latin typeface="MetaBookLF-Roman"/>
                <a:cs typeface="MetaBookLF-Roman"/>
              </a:rPr>
              <a:t>is</a:t>
            </a:r>
            <a:r>
              <a:rPr sz="2375" spc="-103" dirty="0">
                <a:solidFill>
                  <a:srgbClr val="231F20"/>
                </a:solidFill>
                <a:latin typeface="MetaBookLF-Roman"/>
                <a:cs typeface="MetaBookLF-Roman"/>
              </a:rPr>
              <a:t> </a:t>
            </a:r>
            <a:r>
              <a:rPr sz="2375" spc="-3" dirty="0">
                <a:solidFill>
                  <a:srgbClr val="231F20"/>
                </a:solidFill>
                <a:latin typeface="MetaBookLF-Roman"/>
                <a:cs typeface="MetaBookLF-Roman"/>
              </a:rPr>
              <a:t>Unique</a:t>
            </a:r>
            <a:endParaRPr sz="2375" dirty="0">
              <a:latin typeface="MetaBookLF-Roman"/>
              <a:cs typeface="MetaBookLF-Roman"/>
            </a:endParaRPr>
          </a:p>
        </p:txBody>
      </p:sp>
      <p:sp>
        <p:nvSpPr>
          <p:cNvPr id="12" name="object 12"/>
          <p:cNvSpPr txBox="1">
            <a:spLocks noGrp="1"/>
          </p:cNvSpPr>
          <p:nvPr>
            <p:ph type="ftr" sz="quarter" idx="5"/>
          </p:nvPr>
        </p:nvSpPr>
        <p:spPr>
          <a:xfrm>
            <a:off x="2048224" y="5935554"/>
            <a:ext cx="5442347" cy="432891"/>
          </a:xfrm>
          <a:prstGeom prst="rect">
            <a:avLst/>
          </a:prstGeom>
        </p:spPr>
        <p:txBody>
          <a:bodyPr vert="horz" wrap="square" lIns="0" tIns="1984" rIns="0" bIns="0" rtlCol="0">
            <a:spAutoFit/>
          </a:bodyPr>
          <a:lstStyle/>
          <a:p>
            <a:pPr marL="7938">
              <a:spcBef>
                <a:spcPts val="16"/>
              </a:spcBef>
            </a:pPr>
            <a:r>
              <a:rPr lang="en-US" sz="1400" spc="25" dirty="0"/>
              <a:t>SBCTC TRIBAL GOVERNMENT AFFAIRS </a:t>
            </a:r>
            <a:r>
              <a:rPr lang="en-US" sz="1400" dirty="0"/>
              <a:t>| </a:t>
            </a:r>
            <a:r>
              <a:rPr lang="en-US" sz="1400" spc="28" dirty="0"/>
              <a:t>WA CTCs BUILDING GOVERNMENT-TO-GOVERNMENT RELATIONSHIPS</a:t>
            </a:r>
            <a:r>
              <a:rPr sz="1400" spc="28" dirty="0"/>
              <a:t> </a:t>
            </a:r>
            <a:r>
              <a:rPr sz="1400" dirty="0"/>
              <a:t>| </a:t>
            </a:r>
            <a:r>
              <a:rPr lang="en-US" sz="1400" spc="16" dirty="0"/>
              <a:t>20</a:t>
            </a:r>
            <a:r>
              <a:rPr sz="1400" spc="16" dirty="0"/>
              <a:t> </a:t>
            </a:r>
            <a:r>
              <a:rPr sz="1400" spc="25" dirty="0"/>
              <a:t>MARCH</a:t>
            </a:r>
            <a:r>
              <a:rPr sz="1400" spc="47" dirty="0"/>
              <a:t> </a:t>
            </a:r>
            <a:r>
              <a:rPr sz="1400" spc="34" dirty="0"/>
              <a:t>2023</a:t>
            </a:r>
          </a:p>
        </p:txBody>
      </p:sp>
      <p:sp>
        <p:nvSpPr>
          <p:cNvPr id="10" name="TextBox 9">
            <a:extLst>
              <a:ext uri="{FF2B5EF4-FFF2-40B4-BE49-F238E27FC236}">
                <a16:creationId xmlns:a16="http://schemas.microsoft.com/office/drawing/2014/main" id="{38FB9540-A2BB-F2AA-514D-72F9B516C2A2}"/>
              </a:ext>
            </a:extLst>
          </p:cNvPr>
          <p:cNvSpPr txBox="1"/>
          <p:nvPr/>
        </p:nvSpPr>
        <p:spPr>
          <a:xfrm>
            <a:off x="476250" y="1687834"/>
            <a:ext cx="1143000" cy="361637"/>
          </a:xfrm>
          <a:prstGeom prst="rect">
            <a:avLst/>
          </a:prstGeom>
          <a:noFill/>
        </p:spPr>
        <p:txBody>
          <a:bodyPr wrap="square" rtlCol="0">
            <a:spAutoFit/>
          </a:bodyPr>
          <a:lstStyle/>
          <a:p>
            <a:r>
              <a:rPr lang="en-US" sz="1750" b="1" dirty="0">
                <a:solidFill>
                  <a:srgbClr val="0070C0"/>
                </a:solidFill>
              </a:rPr>
              <a:t>Why?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F934DA-7D64-7E62-6844-2023F10E68D1}"/>
              </a:ext>
            </a:extLst>
          </p:cNvPr>
          <p:cNvPicPr>
            <a:picLocks noChangeAspect="1"/>
          </p:cNvPicPr>
          <p:nvPr/>
        </p:nvPicPr>
        <p:blipFill rotWithShape="1">
          <a:blip r:embed="rId2"/>
          <a:srcRect/>
          <a:stretch/>
        </p:blipFill>
        <p:spPr>
          <a:xfrm>
            <a:off x="12" y="1238250"/>
            <a:ext cx="9143988" cy="5143494"/>
          </a:xfrm>
          <a:prstGeom prst="rect">
            <a:avLst/>
          </a:prstGeom>
          <a:noFill/>
        </p:spPr>
      </p:pic>
      <p:sp>
        <p:nvSpPr>
          <p:cNvPr id="5" name="Rounded Rectangle 4">
            <a:extLst>
              <a:ext uri="{FF2B5EF4-FFF2-40B4-BE49-F238E27FC236}">
                <a16:creationId xmlns:a16="http://schemas.microsoft.com/office/drawing/2014/main" id="{D7617CEA-C0AB-6368-75F5-74841A827E6D}"/>
              </a:ext>
            </a:extLst>
          </p:cNvPr>
          <p:cNvSpPr/>
          <p:nvPr/>
        </p:nvSpPr>
        <p:spPr>
          <a:xfrm>
            <a:off x="214313" y="5927481"/>
            <a:ext cx="8715375" cy="1905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25" dirty="0"/>
          </a:p>
        </p:txBody>
      </p:sp>
      <p:sp>
        <p:nvSpPr>
          <p:cNvPr id="6" name="TextBox 5">
            <a:extLst>
              <a:ext uri="{FF2B5EF4-FFF2-40B4-BE49-F238E27FC236}">
                <a16:creationId xmlns:a16="http://schemas.microsoft.com/office/drawing/2014/main" id="{2F35D159-B051-2280-74E0-FC6F31EFF796}"/>
              </a:ext>
            </a:extLst>
          </p:cNvPr>
          <p:cNvSpPr txBox="1"/>
          <p:nvPr/>
        </p:nvSpPr>
        <p:spPr>
          <a:xfrm>
            <a:off x="3762375" y="1476375"/>
            <a:ext cx="3762375" cy="400110"/>
          </a:xfrm>
          <a:prstGeom prst="rect">
            <a:avLst/>
          </a:prstGeom>
          <a:noFill/>
        </p:spPr>
        <p:txBody>
          <a:bodyPr wrap="square" rtlCol="0">
            <a:spAutoFit/>
          </a:bodyPr>
          <a:lstStyle/>
          <a:p>
            <a:r>
              <a:rPr lang="en-US" sz="2000" spc="-9" dirty="0">
                <a:solidFill>
                  <a:srgbClr val="231F20"/>
                </a:solidFill>
                <a:latin typeface="MetaBookLF-Roman"/>
                <a:cs typeface="MetaBookLF-Roman"/>
              </a:rPr>
              <a:t>– RCW 43.376  WA State Agencies </a:t>
            </a:r>
            <a:endParaRPr lang="en-US" sz="2000" dirty="0"/>
          </a:p>
        </p:txBody>
      </p:sp>
      <p:sp>
        <p:nvSpPr>
          <p:cNvPr id="7" name="TextBox 6">
            <a:extLst>
              <a:ext uri="{FF2B5EF4-FFF2-40B4-BE49-F238E27FC236}">
                <a16:creationId xmlns:a16="http://schemas.microsoft.com/office/drawing/2014/main" id="{34C52CC4-7E13-F14B-AA27-5AD59258033E}"/>
              </a:ext>
            </a:extLst>
          </p:cNvPr>
          <p:cNvSpPr txBox="1"/>
          <p:nvPr/>
        </p:nvSpPr>
        <p:spPr>
          <a:xfrm>
            <a:off x="428625" y="1047750"/>
            <a:ext cx="1476375" cy="323165"/>
          </a:xfrm>
          <a:prstGeom prst="rect">
            <a:avLst/>
          </a:prstGeom>
          <a:noFill/>
        </p:spPr>
        <p:txBody>
          <a:bodyPr wrap="square" rtlCol="0">
            <a:spAutoFit/>
          </a:bodyPr>
          <a:lstStyle/>
          <a:p>
            <a:r>
              <a:rPr lang="en-US" sz="1500" b="1" dirty="0">
                <a:solidFill>
                  <a:srgbClr val="0070C0"/>
                </a:solidFill>
              </a:rPr>
              <a:t>HOW?</a:t>
            </a:r>
          </a:p>
        </p:txBody>
      </p:sp>
    </p:spTree>
    <p:extLst>
      <p:ext uri="{BB962C8B-B14F-4D97-AF65-F5344CB8AC3E}">
        <p14:creationId xmlns:p14="http://schemas.microsoft.com/office/powerpoint/2010/main" val="2621951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5810" y="3596883"/>
            <a:ext cx="4010819" cy="1021113"/>
          </a:xfrm>
          <a:prstGeom prst="rect">
            <a:avLst/>
          </a:prstGeom>
        </p:spPr>
        <p:txBody>
          <a:bodyPr vert="horz" wrap="square" lIns="0" tIns="7938" rIns="0" bIns="0" rtlCol="0">
            <a:spAutoFit/>
          </a:bodyPr>
          <a:lstStyle/>
          <a:p>
            <a:pPr marL="186531" indent="-178594">
              <a:spcBef>
                <a:spcPts val="63"/>
              </a:spcBef>
              <a:buChar char="•"/>
              <a:tabLst>
                <a:tab pos="186134" algn="l"/>
                <a:tab pos="186531" algn="l"/>
              </a:tabLst>
            </a:pPr>
            <a:r>
              <a:rPr sz="1250" spc="-9" dirty="0">
                <a:solidFill>
                  <a:srgbClr val="808285"/>
                </a:solidFill>
                <a:latin typeface="MetaBookLF-Roman"/>
                <a:cs typeface="MetaBookLF-Roman"/>
              </a:rPr>
              <a:t>Consult </a:t>
            </a:r>
            <a:r>
              <a:rPr sz="1250" spc="-3" dirty="0">
                <a:solidFill>
                  <a:srgbClr val="808285"/>
                </a:solidFill>
                <a:latin typeface="MetaBookLF-Roman"/>
                <a:cs typeface="MetaBookLF-Roman"/>
              </a:rPr>
              <a:t>with </a:t>
            </a:r>
            <a:r>
              <a:rPr sz="1250" spc="-9" dirty="0">
                <a:solidFill>
                  <a:srgbClr val="808285"/>
                </a:solidFill>
                <a:latin typeface="MetaBookLF-Roman"/>
                <a:cs typeface="MetaBookLF-Roman"/>
              </a:rPr>
              <a:t>Tribes </a:t>
            </a:r>
            <a:r>
              <a:rPr sz="1250" dirty="0">
                <a:solidFill>
                  <a:srgbClr val="808285"/>
                </a:solidFill>
                <a:latin typeface="MetaBookLF-Roman"/>
                <a:cs typeface="MetaBookLF-Roman"/>
              </a:rPr>
              <a:t>on</a:t>
            </a:r>
            <a:r>
              <a:rPr sz="1250" spc="-25" dirty="0">
                <a:solidFill>
                  <a:srgbClr val="808285"/>
                </a:solidFill>
                <a:latin typeface="MetaBookLF-Roman"/>
                <a:cs typeface="MetaBookLF-Roman"/>
              </a:rPr>
              <a:t> </a:t>
            </a:r>
            <a:r>
              <a:rPr lang="en-US" sz="1250" spc="-6" dirty="0">
                <a:solidFill>
                  <a:srgbClr val="808285"/>
                </a:solidFill>
                <a:latin typeface="MetaBookLF-Roman"/>
                <a:cs typeface="MetaBookLF-Roman"/>
              </a:rPr>
              <a:t>P</a:t>
            </a:r>
            <a:r>
              <a:rPr sz="1250" spc="-6" dirty="0">
                <a:solidFill>
                  <a:srgbClr val="808285"/>
                </a:solidFill>
                <a:latin typeface="MetaBookLF-Roman"/>
                <a:cs typeface="MetaBookLF-Roman"/>
              </a:rPr>
              <a:t>olicies</a:t>
            </a:r>
            <a:r>
              <a:rPr lang="en-US" sz="1250" spc="-6" dirty="0">
                <a:solidFill>
                  <a:srgbClr val="808285"/>
                </a:solidFill>
                <a:latin typeface="MetaBookLF-Roman"/>
                <a:cs typeface="MetaBookLF-Roman"/>
              </a:rPr>
              <a:t> impacting their Community</a:t>
            </a:r>
          </a:p>
          <a:p>
            <a:pPr marL="186531" indent="-178594">
              <a:spcBef>
                <a:spcPts val="63"/>
              </a:spcBef>
              <a:buChar char="•"/>
              <a:tabLst>
                <a:tab pos="186134" algn="l"/>
                <a:tab pos="186531" algn="l"/>
              </a:tabLst>
            </a:pPr>
            <a:r>
              <a:rPr lang="en-US" sz="1250" spc="-6" dirty="0">
                <a:solidFill>
                  <a:srgbClr val="808285"/>
                </a:solidFill>
                <a:latin typeface="MetaBookLF-Roman"/>
                <a:cs typeface="MetaBookLF-Roman"/>
              </a:rPr>
              <a:t>Develop a Tribal Advisory Board</a:t>
            </a:r>
            <a:endParaRPr lang="en-US" sz="1250" dirty="0">
              <a:latin typeface="MetaBookLF-Roman"/>
              <a:cs typeface="MetaBookLF-Roman"/>
            </a:endParaRPr>
          </a:p>
          <a:p>
            <a:pPr marL="186531" indent="-178594">
              <a:spcBef>
                <a:spcPts val="63"/>
              </a:spcBef>
              <a:buChar char="•"/>
              <a:tabLst>
                <a:tab pos="186134" algn="l"/>
                <a:tab pos="186531" algn="l"/>
              </a:tabLst>
            </a:pPr>
            <a:r>
              <a:rPr sz="1250" spc="-6" dirty="0">
                <a:solidFill>
                  <a:srgbClr val="808285"/>
                </a:solidFill>
                <a:latin typeface="MetaBookLF-Roman"/>
                <a:cs typeface="MetaBookLF-Roman"/>
              </a:rPr>
              <a:t>Designate </a:t>
            </a:r>
            <a:r>
              <a:rPr sz="1250" dirty="0">
                <a:solidFill>
                  <a:srgbClr val="808285"/>
                </a:solidFill>
                <a:latin typeface="MetaBookLF-Roman"/>
                <a:cs typeface="MetaBookLF-Roman"/>
              </a:rPr>
              <a:t>a </a:t>
            </a:r>
            <a:r>
              <a:rPr sz="1250" spc="-9" dirty="0">
                <a:solidFill>
                  <a:srgbClr val="808285"/>
                </a:solidFill>
                <a:latin typeface="MetaBookLF-Roman"/>
                <a:cs typeface="MetaBookLF-Roman"/>
              </a:rPr>
              <a:t>Tribal</a:t>
            </a:r>
            <a:r>
              <a:rPr sz="1250" spc="-34" dirty="0">
                <a:solidFill>
                  <a:srgbClr val="808285"/>
                </a:solidFill>
                <a:latin typeface="MetaBookLF-Roman"/>
                <a:cs typeface="MetaBookLF-Roman"/>
              </a:rPr>
              <a:t> </a:t>
            </a:r>
            <a:r>
              <a:rPr lang="en-US" sz="1250" spc="-34" dirty="0">
                <a:solidFill>
                  <a:srgbClr val="808285"/>
                </a:solidFill>
                <a:latin typeface="MetaBookLF-Roman"/>
                <a:cs typeface="MetaBookLF-Roman"/>
              </a:rPr>
              <a:t>Relations </a:t>
            </a:r>
            <a:r>
              <a:rPr sz="1250" spc="-6" dirty="0">
                <a:solidFill>
                  <a:srgbClr val="808285"/>
                </a:solidFill>
                <a:latin typeface="MetaBookLF-Roman"/>
                <a:cs typeface="MetaBookLF-Roman"/>
              </a:rPr>
              <a:t>Lia</a:t>
            </a:r>
            <a:r>
              <a:rPr lang="en-US" sz="1250" spc="-6" dirty="0">
                <a:solidFill>
                  <a:srgbClr val="808285"/>
                </a:solidFill>
                <a:latin typeface="MetaBookLF-Roman"/>
                <a:cs typeface="MetaBookLF-Roman"/>
              </a:rPr>
              <a:t>i</a:t>
            </a:r>
            <a:r>
              <a:rPr sz="1250" spc="-6" dirty="0">
                <a:solidFill>
                  <a:srgbClr val="808285"/>
                </a:solidFill>
                <a:latin typeface="MetaBookLF-Roman"/>
                <a:cs typeface="MetaBookLF-Roman"/>
              </a:rPr>
              <a:t>son</a:t>
            </a:r>
            <a:endParaRPr lang="en-US" sz="1250" dirty="0">
              <a:latin typeface="MetaBookLF-Roman"/>
              <a:cs typeface="MetaBookLF-Roman"/>
            </a:endParaRPr>
          </a:p>
          <a:p>
            <a:pPr marL="186531" indent="-178594">
              <a:spcBef>
                <a:spcPts val="63"/>
              </a:spcBef>
              <a:buChar char="•"/>
              <a:tabLst>
                <a:tab pos="186134" algn="l"/>
                <a:tab pos="186531" algn="l"/>
              </a:tabLst>
            </a:pPr>
            <a:r>
              <a:rPr lang="en-US" sz="1250" spc="-13" dirty="0">
                <a:solidFill>
                  <a:srgbClr val="808285"/>
                </a:solidFill>
                <a:latin typeface="MetaBookLF-Roman"/>
                <a:cs typeface="MetaBookLF-Roman"/>
              </a:rPr>
              <a:t>G2G Training w College Leaders </a:t>
            </a:r>
            <a:r>
              <a:rPr lang="en-US" sz="1250" spc="-6" dirty="0">
                <a:solidFill>
                  <a:srgbClr val="808285"/>
                </a:solidFill>
                <a:latin typeface="MetaBookLF-Roman"/>
                <a:cs typeface="MetaBookLF-Roman"/>
              </a:rPr>
              <a:t>| Cabinets | Faculty</a:t>
            </a:r>
            <a:endParaRPr lang="en-US" sz="1250" dirty="0">
              <a:latin typeface="MetaBookLF-Roman"/>
              <a:cs typeface="MetaBookLF-Roman"/>
            </a:endParaRPr>
          </a:p>
          <a:p>
            <a:pPr marL="186531" indent="-178594">
              <a:spcBef>
                <a:spcPts val="63"/>
              </a:spcBef>
              <a:buChar char="•"/>
              <a:tabLst>
                <a:tab pos="186134" algn="l"/>
                <a:tab pos="186531" algn="l"/>
              </a:tabLst>
            </a:pPr>
            <a:r>
              <a:rPr lang="en-US" sz="1250" spc="-3" dirty="0">
                <a:solidFill>
                  <a:srgbClr val="808285"/>
                </a:solidFill>
                <a:latin typeface="MetaBookLF-Roman"/>
                <a:cs typeface="MetaBookLF-Roman"/>
              </a:rPr>
              <a:t>Develop Tribal Student Pathways | Pipelines</a:t>
            </a:r>
            <a:endParaRPr sz="1250" dirty="0">
              <a:latin typeface="MetaBookLF-Roman"/>
              <a:cs typeface="MetaBookLF-Roman"/>
            </a:endParaRPr>
          </a:p>
        </p:txBody>
      </p:sp>
      <p:sp>
        <p:nvSpPr>
          <p:cNvPr id="3" name="object 3"/>
          <p:cNvSpPr txBox="1"/>
          <p:nvPr/>
        </p:nvSpPr>
        <p:spPr>
          <a:xfrm>
            <a:off x="265811" y="1746743"/>
            <a:ext cx="3352800" cy="1469954"/>
          </a:xfrm>
          <a:prstGeom prst="rect">
            <a:avLst/>
          </a:prstGeom>
        </p:spPr>
        <p:txBody>
          <a:bodyPr vert="horz" wrap="square" lIns="0" tIns="7938" rIns="0" bIns="0" rtlCol="0">
            <a:spAutoFit/>
          </a:bodyPr>
          <a:lstStyle/>
          <a:p>
            <a:pPr marL="7938" marR="768747">
              <a:spcBef>
                <a:spcPts val="63"/>
              </a:spcBef>
            </a:pPr>
            <a:r>
              <a:rPr sz="1250" spc="-9" dirty="0">
                <a:solidFill>
                  <a:srgbClr val="808285"/>
                </a:solidFill>
                <a:latin typeface="MetaBookLF-Roman"/>
                <a:cs typeface="MetaBookLF-Roman"/>
              </a:rPr>
              <a:t>Tribal </a:t>
            </a:r>
            <a:r>
              <a:rPr sz="1250" spc="-3" dirty="0">
                <a:solidFill>
                  <a:srgbClr val="808285"/>
                </a:solidFill>
                <a:latin typeface="MetaBookLF-Roman"/>
                <a:cs typeface="MetaBookLF-Roman"/>
              </a:rPr>
              <a:t>engagement </a:t>
            </a:r>
            <a:r>
              <a:rPr sz="1250" spc="-6" dirty="0">
                <a:solidFill>
                  <a:srgbClr val="808285"/>
                </a:solidFill>
                <a:latin typeface="MetaBookLF-Roman"/>
                <a:cs typeface="MetaBookLF-Roman"/>
              </a:rPr>
              <a:t>goes </a:t>
            </a:r>
            <a:r>
              <a:rPr sz="1250" spc="-3" dirty="0">
                <a:solidFill>
                  <a:srgbClr val="00AEEF"/>
                </a:solidFill>
                <a:latin typeface="MetaBookLF-Roman"/>
                <a:cs typeface="MetaBookLF-Roman"/>
              </a:rPr>
              <a:t>beyond land  </a:t>
            </a:r>
            <a:r>
              <a:rPr sz="1250" spc="-6" dirty="0">
                <a:solidFill>
                  <a:srgbClr val="00AEEF"/>
                </a:solidFill>
                <a:latin typeface="MetaBookLF-Roman"/>
                <a:cs typeface="MetaBookLF-Roman"/>
              </a:rPr>
              <a:t>acknowledgement </a:t>
            </a:r>
            <a:r>
              <a:rPr sz="1250" spc="-3" dirty="0">
                <a:solidFill>
                  <a:srgbClr val="808285"/>
                </a:solidFill>
                <a:latin typeface="MetaBookLF-Roman"/>
                <a:cs typeface="MetaBookLF-Roman"/>
              </a:rPr>
              <a:t>to </a:t>
            </a:r>
            <a:r>
              <a:rPr sz="1250" spc="-6" dirty="0">
                <a:solidFill>
                  <a:srgbClr val="808285"/>
                </a:solidFill>
                <a:latin typeface="MetaBookLF-Roman"/>
                <a:cs typeface="MetaBookLF-Roman"/>
              </a:rPr>
              <a:t>build</a:t>
            </a:r>
            <a:r>
              <a:rPr sz="1250" spc="-19" dirty="0">
                <a:solidFill>
                  <a:srgbClr val="808285"/>
                </a:solidFill>
                <a:latin typeface="MetaBookLF-Roman"/>
                <a:cs typeface="MetaBookLF-Roman"/>
              </a:rPr>
              <a:t> </a:t>
            </a:r>
            <a:r>
              <a:rPr sz="1250" spc="-3" dirty="0">
                <a:solidFill>
                  <a:srgbClr val="808285"/>
                </a:solidFill>
                <a:latin typeface="MetaBookLF-Roman"/>
                <a:cs typeface="MetaBookLF-Roman"/>
              </a:rPr>
              <a:t>meaningful  </a:t>
            </a:r>
            <a:r>
              <a:rPr sz="1250" spc="-6" dirty="0">
                <a:solidFill>
                  <a:srgbClr val="808285"/>
                </a:solidFill>
                <a:latin typeface="MetaBookLF-Roman"/>
                <a:cs typeface="MetaBookLF-Roman"/>
              </a:rPr>
              <a:t>relationships with local</a:t>
            </a:r>
            <a:r>
              <a:rPr sz="1250" spc="-41" dirty="0">
                <a:solidFill>
                  <a:srgbClr val="808285"/>
                </a:solidFill>
                <a:latin typeface="MetaBookLF-Roman"/>
                <a:cs typeface="MetaBookLF-Roman"/>
              </a:rPr>
              <a:t> </a:t>
            </a:r>
            <a:r>
              <a:rPr sz="1250" spc="-9" dirty="0">
                <a:solidFill>
                  <a:srgbClr val="808285"/>
                </a:solidFill>
                <a:latin typeface="MetaBookLF-Roman"/>
                <a:cs typeface="MetaBookLF-Roman"/>
              </a:rPr>
              <a:t>Tribes</a:t>
            </a:r>
            <a:endParaRPr sz="1250" dirty="0">
              <a:latin typeface="MetaBookLF-Roman"/>
              <a:cs typeface="MetaBookLF-Roman"/>
            </a:endParaRPr>
          </a:p>
          <a:p>
            <a:pPr marL="7938" marR="3175">
              <a:spcBef>
                <a:spcPts val="894"/>
              </a:spcBef>
            </a:pPr>
            <a:r>
              <a:rPr sz="1250" dirty="0">
                <a:solidFill>
                  <a:srgbClr val="808285"/>
                </a:solidFill>
                <a:latin typeface="MetaBookLF-Roman"/>
                <a:cs typeface="MetaBookLF-Roman"/>
              </a:rPr>
              <a:t>In </a:t>
            </a:r>
            <a:r>
              <a:rPr sz="1250" spc="-6" dirty="0">
                <a:solidFill>
                  <a:srgbClr val="808285"/>
                </a:solidFill>
                <a:latin typeface="MetaBookLF-Roman"/>
                <a:cs typeface="MetaBookLF-Roman"/>
              </a:rPr>
              <a:t>Washington, state agencies </a:t>
            </a:r>
            <a:r>
              <a:rPr sz="1250" spc="-3" dirty="0">
                <a:solidFill>
                  <a:srgbClr val="808285"/>
                </a:solidFill>
                <a:latin typeface="MetaBookLF-Roman"/>
                <a:cs typeface="MetaBookLF-Roman"/>
              </a:rPr>
              <a:t>are required to  </a:t>
            </a:r>
            <a:r>
              <a:rPr sz="1250" spc="-6" dirty="0">
                <a:solidFill>
                  <a:srgbClr val="00AEEF"/>
                </a:solidFill>
                <a:latin typeface="MetaBookLF-Roman"/>
                <a:cs typeface="MetaBookLF-Roman"/>
              </a:rPr>
              <a:t>build </a:t>
            </a:r>
            <a:r>
              <a:rPr sz="1250" dirty="0">
                <a:solidFill>
                  <a:srgbClr val="00AEEF"/>
                </a:solidFill>
                <a:latin typeface="MetaBookLF-Roman"/>
                <a:cs typeface="MetaBookLF-Roman"/>
              </a:rPr>
              <a:t>G2G </a:t>
            </a:r>
            <a:r>
              <a:rPr sz="1250" spc="-6" dirty="0">
                <a:solidFill>
                  <a:srgbClr val="00AEEF"/>
                </a:solidFill>
                <a:latin typeface="MetaBookLF-Roman"/>
                <a:cs typeface="MetaBookLF-Roman"/>
              </a:rPr>
              <a:t>relationships </a:t>
            </a:r>
            <a:r>
              <a:rPr sz="1250" spc="-3" dirty="0">
                <a:solidFill>
                  <a:srgbClr val="00AEEF"/>
                </a:solidFill>
                <a:latin typeface="MetaBookLF-Roman"/>
                <a:cs typeface="MetaBookLF-Roman"/>
              </a:rPr>
              <a:t>with </a:t>
            </a:r>
            <a:r>
              <a:rPr sz="1250" spc="-6" dirty="0">
                <a:solidFill>
                  <a:srgbClr val="00AEEF"/>
                </a:solidFill>
                <a:latin typeface="MetaBookLF-Roman"/>
                <a:cs typeface="MetaBookLF-Roman"/>
              </a:rPr>
              <a:t>federally-recognized  </a:t>
            </a:r>
            <a:r>
              <a:rPr sz="1250" spc="-9" dirty="0">
                <a:solidFill>
                  <a:srgbClr val="00AEEF"/>
                </a:solidFill>
                <a:latin typeface="MetaBookLF-Roman"/>
                <a:cs typeface="MetaBookLF-Roman"/>
              </a:rPr>
              <a:t>Tribes </a:t>
            </a:r>
            <a:r>
              <a:rPr sz="1250" dirty="0">
                <a:solidFill>
                  <a:srgbClr val="808285"/>
                </a:solidFill>
                <a:latin typeface="MetaBookLF-Roman"/>
                <a:cs typeface="MetaBookLF-Roman"/>
              </a:rPr>
              <a:t>(2012 </a:t>
            </a:r>
            <a:r>
              <a:rPr sz="1250" spc="-3" dirty="0">
                <a:solidFill>
                  <a:srgbClr val="808285"/>
                </a:solidFill>
                <a:latin typeface="MetaBookLF-Roman"/>
                <a:cs typeface="MetaBookLF-Roman"/>
              </a:rPr>
              <a:t>Title </a:t>
            </a:r>
            <a:r>
              <a:rPr sz="1250" dirty="0">
                <a:solidFill>
                  <a:srgbClr val="808285"/>
                </a:solidFill>
                <a:latin typeface="MetaBookLF-Roman"/>
                <a:cs typeface="MetaBookLF-Roman"/>
              </a:rPr>
              <a:t>43 </a:t>
            </a:r>
            <a:r>
              <a:rPr sz="1250" spc="-3" dirty="0">
                <a:solidFill>
                  <a:srgbClr val="808285"/>
                </a:solidFill>
                <a:latin typeface="MetaBookLF-Roman"/>
                <a:cs typeface="MetaBookLF-Roman"/>
              </a:rPr>
              <a:t>Chapter </a:t>
            </a:r>
            <a:r>
              <a:rPr sz="1250" dirty="0">
                <a:solidFill>
                  <a:srgbClr val="808285"/>
                </a:solidFill>
                <a:latin typeface="MetaBookLF-Roman"/>
                <a:cs typeface="MetaBookLF-Roman"/>
              </a:rPr>
              <a:t>43.376 RCW),</a:t>
            </a:r>
            <a:r>
              <a:rPr sz="1250" spc="-63" dirty="0">
                <a:solidFill>
                  <a:srgbClr val="808285"/>
                </a:solidFill>
                <a:latin typeface="MetaBookLF-Roman"/>
                <a:cs typeface="MetaBookLF-Roman"/>
              </a:rPr>
              <a:t> </a:t>
            </a:r>
            <a:r>
              <a:rPr sz="1250" spc="-9" dirty="0">
                <a:solidFill>
                  <a:srgbClr val="808285"/>
                </a:solidFill>
                <a:latin typeface="MetaBookLF-Roman"/>
                <a:cs typeface="MetaBookLF-Roman"/>
              </a:rPr>
              <a:t>which  </a:t>
            </a:r>
            <a:r>
              <a:rPr sz="1250" spc="-3" dirty="0">
                <a:solidFill>
                  <a:srgbClr val="808285"/>
                </a:solidFill>
                <a:latin typeface="MetaBookLF-Roman"/>
                <a:cs typeface="MetaBookLF-Roman"/>
              </a:rPr>
              <a:t>affects </a:t>
            </a:r>
            <a:r>
              <a:rPr sz="1250" spc="-6" dirty="0">
                <a:solidFill>
                  <a:srgbClr val="808285"/>
                </a:solidFill>
                <a:latin typeface="MetaBookLF-Roman"/>
                <a:cs typeface="MetaBookLF-Roman"/>
              </a:rPr>
              <a:t>all </a:t>
            </a:r>
            <a:r>
              <a:rPr sz="1250" spc="-3" dirty="0">
                <a:solidFill>
                  <a:srgbClr val="808285"/>
                </a:solidFill>
                <a:latin typeface="MetaBookLF-Roman"/>
                <a:cs typeface="MetaBookLF-Roman"/>
              </a:rPr>
              <a:t>public educational</a:t>
            </a:r>
            <a:r>
              <a:rPr sz="1250" spc="-44" dirty="0">
                <a:solidFill>
                  <a:srgbClr val="808285"/>
                </a:solidFill>
                <a:latin typeface="MetaBookLF-Roman"/>
                <a:cs typeface="MetaBookLF-Roman"/>
              </a:rPr>
              <a:t> </a:t>
            </a:r>
            <a:r>
              <a:rPr sz="1250" spc="-6" dirty="0">
                <a:solidFill>
                  <a:srgbClr val="808285"/>
                </a:solidFill>
                <a:latin typeface="MetaBookLF-Roman"/>
                <a:cs typeface="MetaBookLF-Roman"/>
              </a:rPr>
              <a:t>institutions.</a:t>
            </a:r>
            <a:endParaRPr sz="1250" dirty="0">
              <a:latin typeface="MetaBookLF-Roman"/>
              <a:cs typeface="MetaBookLF-Roman"/>
            </a:endParaRPr>
          </a:p>
        </p:txBody>
      </p:sp>
      <p:sp>
        <p:nvSpPr>
          <p:cNvPr id="4" name="object 4"/>
          <p:cNvSpPr/>
          <p:nvPr/>
        </p:nvSpPr>
        <p:spPr>
          <a:xfrm>
            <a:off x="6671494" y="1594088"/>
            <a:ext cx="969963" cy="969963"/>
          </a:xfrm>
          <a:custGeom>
            <a:avLst/>
            <a:gdLst/>
            <a:ahLst/>
            <a:cxnLst/>
            <a:rect l="l" t="t" r="r" b="b"/>
            <a:pathLst>
              <a:path w="1551940" h="1551939">
                <a:moveTo>
                  <a:pt x="752609" y="0"/>
                </a:moveTo>
                <a:lnTo>
                  <a:pt x="708537" y="2429"/>
                </a:lnTo>
                <a:lnTo>
                  <a:pt x="664640" y="7353"/>
                </a:lnTo>
                <a:lnTo>
                  <a:pt x="621034" y="14772"/>
                </a:lnTo>
                <a:lnTo>
                  <a:pt x="577834" y="24686"/>
                </a:lnTo>
                <a:lnTo>
                  <a:pt x="535154" y="37095"/>
                </a:lnTo>
                <a:lnTo>
                  <a:pt x="493109" y="52000"/>
                </a:lnTo>
                <a:lnTo>
                  <a:pt x="451815" y="69400"/>
                </a:lnTo>
                <a:lnTo>
                  <a:pt x="411385" y="89296"/>
                </a:lnTo>
                <a:lnTo>
                  <a:pt x="371935" y="111687"/>
                </a:lnTo>
                <a:lnTo>
                  <a:pt x="333579" y="136575"/>
                </a:lnTo>
                <a:lnTo>
                  <a:pt x="296433" y="163959"/>
                </a:lnTo>
                <a:lnTo>
                  <a:pt x="260611" y="193840"/>
                </a:lnTo>
                <a:lnTo>
                  <a:pt x="226228" y="226217"/>
                </a:lnTo>
                <a:lnTo>
                  <a:pt x="193849" y="260601"/>
                </a:lnTo>
                <a:lnTo>
                  <a:pt x="163968" y="296425"/>
                </a:lnTo>
                <a:lnTo>
                  <a:pt x="136582" y="333572"/>
                </a:lnTo>
                <a:lnTo>
                  <a:pt x="111694" y="371929"/>
                </a:lnTo>
                <a:lnTo>
                  <a:pt x="89301" y="411380"/>
                </a:lnTo>
                <a:lnTo>
                  <a:pt x="69404" y="451810"/>
                </a:lnTo>
                <a:lnTo>
                  <a:pt x="52003" y="493106"/>
                </a:lnTo>
                <a:lnTo>
                  <a:pt x="37098" y="535151"/>
                </a:lnTo>
                <a:lnTo>
                  <a:pt x="24688" y="577832"/>
                </a:lnTo>
                <a:lnTo>
                  <a:pt x="14773" y="621033"/>
                </a:lnTo>
                <a:lnTo>
                  <a:pt x="7354" y="664639"/>
                </a:lnTo>
                <a:lnTo>
                  <a:pt x="2429" y="708536"/>
                </a:lnTo>
                <a:lnTo>
                  <a:pt x="0" y="752609"/>
                </a:lnTo>
                <a:lnTo>
                  <a:pt x="64" y="796743"/>
                </a:lnTo>
                <a:lnTo>
                  <a:pt x="2624" y="840824"/>
                </a:lnTo>
                <a:lnTo>
                  <a:pt x="7677" y="884735"/>
                </a:lnTo>
                <a:lnTo>
                  <a:pt x="15225" y="928364"/>
                </a:lnTo>
                <a:lnTo>
                  <a:pt x="25267" y="971594"/>
                </a:lnTo>
                <a:lnTo>
                  <a:pt x="37802" y="1014311"/>
                </a:lnTo>
                <a:lnTo>
                  <a:pt x="52831" y="1056400"/>
                </a:lnTo>
                <a:lnTo>
                  <a:pt x="70354" y="1097747"/>
                </a:lnTo>
                <a:lnTo>
                  <a:pt x="90369" y="1138236"/>
                </a:lnTo>
                <a:lnTo>
                  <a:pt x="112878" y="1177753"/>
                </a:lnTo>
                <a:lnTo>
                  <a:pt x="137880" y="1216183"/>
                </a:lnTo>
                <a:lnTo>
                  <a:pt x="165374" y="1253411"/>
                </a:lnTo>
                <a:lnTo>
                  <a:pt x="195361" y="1289322"/>
                </a:lnTo>
                <a:lnTo>
                  <a:pt x="227841" y="1323802"/>
                </a:lnTo>
                <a:lnTo>
                  <a:pt x="262319" y="1356280"/>
                </a:lnTo>
                <a:lnTo>
                  <a:pt x="298229" y="1386265"/>
                </a:lnTo>
                <a:lnTo>
                  <a:pt x="335456" y="1413759"/>
                </a:lnTo>
                <a:lnTo>
                  <a:pt x="373884" y="1438759"/>
                </a:lnTo>
                <a:lnTo>
                  <a:pt x="413400" y="1461267"/>
                </a:lnTo>
                <a:lnTo>
                  <a:pt x="453889" y="1481282"/>
                </a:lnTo>
                <a:lnTo>
                  <a:pt x="495234" y="1498804"/>
                </a:lnTo>
                <a:lnTo>
                  <a:pt x="537323" y="1513832"/>
                </a:lnTo>
                <a:lnTo>
                  <a:pt x="580039" y="1526367"/>
                </a:lnTo>
                <a:lnTo>
                  <a:pt x="623269" y="1536408"/>
                </a:lnTo>
                <a:lnTo>
                  <a:pt x="666897" y="1543955"/>
                </a:lnTo>
                <a:lnTo>
                  <a:pt x="710808" y="1549008"/>
                </a:lnTo>
                <a:lnTo>
                  <a:pt x="754888" y="1551567"/>
                </a:lnTo>
                <a:lnTo>
                  <a:pt x="799022" y="1551632"/>
                </a:lnTo>
                <a:lnTo>
                  <a:pt x="843094" y="1549202"/>
                </a:lnTo>
                <a:lnTo>
                  <a:pt x="886991" y="1544277"/>
                </a:lnTo>
                <a:lnTo>
                  <a:pt x="930598" y="1536857"/>
                </a:lnTo>
                <a:lnTo>
                  <a:pt x="973798" y="1526942"/>
                </a:lnTo>
                <a:lnTo>
                  <a:pt x="1016479" y="1514532"/>
                </a:lnTo>
                <a:lnTo>
                  <a:pt x="1058524" y="1499627"/>
                </a:lnTo>
                <a:lnTo>
                  <a:pt x="1099819" y="1482226"/>
                </a:lnTo>
                <a:lnTo>
                  <a:pt x="1140250" y="1462329"/>
                </a:lnTo>
                <a:lnTo>
                  <a:pt x="1179701" y="1439936"/>
                </a:lnTo>
                <a:lnTo>
                  <a:pt x="1218058" y="1415047"/>
                </a:lnTo>
                <a:lnTo>
                  <a:pt x="1255205" y="1387662"/>
                </a:lnTo>
                <a:lnTo>
                  <a:pt x="1291028" y="1357780"/>
                </a:lnTo>
                <a:lnTo>
                  <a:pt x="1325413" y="1325402"/>
                </a:lnTo>
                <a:lnTo>
                  <a:pt x="1357790" y="1291019"/>
                </a:lnTo>
                <a:lnTo>
                  <a:pt x="1387670" y="1255197"/>
                </a:lnTo>
                <a:lnTo>
                  <a:pt x="1415054" y="1218051"/>
                </a:lnTo>
                <a:lnTo>
                  <a:pt x="1439942" y="1179696"/>
                </a:lnTo>
                <a:lnTo>
                  <a:pt x="1462334" y="1140246"/>
                </a:lnTo>
                <a:lnTo>
                  <a:pt x="1482230" y="1099817"/>
                </a:lnTo>
                <a:lnTo>
                  <a:pt x="1499630" y="1058522"/>
                </a:lnTo>
                <a:lnTo>
                  <a:pt x="1514535" y="1016478"/>
                </a:lnTo>
                <a:lnTo>
                  <a:pt x="1526944" y="973799"/>
                </a:lnTo>
                <a:lnTo>
                  <a:pt x="1536859" y="930599"/>
                </a:lnTo>
                <a:lnTo>
                  <a:pt x="1544278" y="886994"/>
                </a:lnTo>
                <a:lnTo>
                  <a:pt x="1549202" y="843098"/>
                </a:lnTo>
                <a:lnTo>
                  <a:pt x="1551632" y="799026"/>
                </a:lnTo>
                <a:lnTo>
                  <a:pt x="1551567" y="754893"/>
                </a:lnTo>
                <a:lnTo>
                  <a:pt x="1549007" y="710814"/>
                </a:lnTo>
                <a:lnTo>
                  <a:pt x="1543954" y="666903"/>
                </a:lnTo>
                <a:lnTo>
                  <a:pt x="1536407" y="623276"/>
                </a:lnTo>
                <a:lnTo>
                  <a:pt x="1526365" y="580046"/>
                </a:lnTo>
                <a:lnTo>
                  <a:pt x="1513830" y="537330"/>
                </a:lnTo>
                <a:lnTo>
                  <a:pt x="1498802" y="495241"/>
                </a:lnTo>
                <a:lnTo>
                  <a:pt x="1481280" y="453895"/>
                </a:lnTo>
                <a:lnTo>
                  <a:pt x="1461265" y="413407"/>
                </a:lnTo>
                <a:lnTo>
                  <a:pt x="1438758" y="373890"/>
                </a:lnTo>
                <a:lnTo>
                  <a:pt x="1413757" y="335461"/>
                </a:lnTo>
                <a:lnTo>
                  <a:pt x="1386264" y="298233"/>
                </a:lnTo>
                <a:lnTo>
                  <a:pt x="1356278" y="262322"/>
                </a:lnTo>
                <a:lnTo>
                  <a:pt x="1323800" y="227842"/>
                </a:lnTo>
                <a:lnTo>
                  <a:pt x="1289320" y="195363"/>
                </a:lnTo>
                <a:lnTo>
                  <a:pt x="1253409" y="165376"/>
                </a:lnTo>
                <a:lnTo>
                  <a:pt x="1216181" y="137882"/>
                </a:lnTo>
                <a:lnTo>
                  <a:pt x="1177751" y="112880"/>
                </a:lnTo>
                <a:lnTo>
                  <a:pt x="1138235" y="90371"/>
                </a:lnTo>
                <a:lnTo>
                  <a:pt x="1097745" y="70355"/>
                </a:lnTo>
                <a:lnTo>
                  <a:pt x="1056399" y="52833"/>
                </a:lnTo>
                <a:lnTo>
                  <a:pt x="1014310" y="37804"/>
                </a:lnTo>
                <a:lnTo>
                  <a:pt x="971593" y="25268"/>
                </a:lnTo>
                <a:lnTo>
                  <a:pt x="928363" y="15226"/>
                </a:lnTo>
                <a:lnTo>
                  <a:pt x="884735" y="7678"/>
                </a:lnTo>
                <a:lnTo>
                  <a:pt x="840823" y="2624"/>
                </a:lnTo>
                <a:lnTo>
                  <a:pt x="796743" y="65"/>
                </a:lnTo>
                <a:lnTo>
                  <a:pt x="752609" y="0"/>
                </a:lnTo>
                <a:close/>
              </a:path>
            </a:pathLst>
          </a:custGeom>
          <a:solidFill>
            <a:srgbClr val="DCE9A4"/>
          </a:solidFill>
        </p:spPr>
        <p:txBody>
          <a:bodyPr wrap="square" lIns="0" tIns="0" rIns="0" bIns="0" rtlCol="0"/>
          <a:lstStyle/>
          <a:p>
            <a:endParaRPr sz="1125" dirty="0"/>
          </a:p>
        </p:txBody>
      </p:sp>
      <p:sp>
        <p:nvSpPr>
          <p:cNvPr id="5" name="object 5"/>
          <p:cNvSpPr txBox="1"/>
          <p:nvPr/>
        </p:nvSpPr>
        <p:spPr>
          <a:xfrm>
            <a:off x="6817447" y="1901732"/>
            <a:ext cx="679450" cy="277320"/>
          </a:xfrm>
          <a:prstGeom prst="rect">
            <a:avLst/>
          </a:prstGeom>
        </p:spPr>
        <p:txBody>
          <a:bodyPr vert="horz" wrap="square" lIns="0" tIns="7938" rIns="0" bIns="0" rtlCol="0">
            <a:spAutoFit/>
          </a:bodyPr>
          <a:lstStyle/>
          <a:p>
            <a:pPr marL="208359" marR="3175" indent="-200819">
              <a:spcBef>
                <a:spcPts val="63"/>
              </a:spcBef>
            </a:pPr>
            <a:r>
              <a:rPr sz="875" spc="-3" dirty="0">
                <a:solidFill>
                  <a:srgbClr val="808285"/>
                </a:solidFill>
                <a:latin typeface="MetaBookLF-Roman"/>
                <a:cs typeface="MetaBookLF-Roman"/>
              </a:rPr>
              <a:t>Early</a:t>
            </a:r>
            <a:r>
              <a:rPr sz="875" spc="-59" dirty="0">
                <a:solidFill>
                  <a:srgbClr val="808285"/>
                </a:solidFill>
                <a:latin typeface="MetaBookLF-Roman"/>
                <a:cs typeface="MetaBookLF-Roman"/>
              </a:rPr>
              <a:t> </a:t>
            </a:r>
            <a:r>
              <a:rPr sz="875" spc="-3" dirty="0">
                <a:solidFill>
                  <a:srgbClr val="808285"/>
                </a:solidFill>
                <a:latin typeface="MetaBookLF-Roman"/>
                <a:cs typeface="MetaBookLF-Roman"/>
              </a:rPr>
              <a:t>Learning  </a:t>
            </a:r>
            <a:r>
              <a:rPr sz="875" dirty="0">
                <a:solidFill>
                  <a:srgbClr val="808285"/>
                </a:solidFill>
                <a:latin typeface="MetaBookLF-Roman"/>
                <a:cs typeface="MetaBookLF-Roman"/>
              </a:rPr>
              <a:t>(IPEL)</a:t>
            </a:r>
            <a:endParaRPr sz="875" dirty="0">
              <a:latin typeface="MetaBookLF-Roman"/>
              <a:cs typeface="MetaBookLF-Roman"/>
            </a:endParaRPr>
          </a:p>
        </p:txBody>
      </p:sp>
      <p:sp>
        <p:nvSpPr>
          <p:cNvPr id="6" name="object 6"/>
          <p:cNvSpPr/>
          <p:nvPr/>
        </p:nvSpPr>
        <p:spPr>
          <a:xfrm>
            <a:off x="6665470" y="3693402"/>
            <a:ext cx="969963" cy="969963"/>
          </a:xfrm>
          <a:custGeom>
            <a:avLst/>
            <a:gdLst/>
            <a:ahLst/>
            <a:cxnLst/>
            <a:rect l="l" t="t" r="r" b="b"/>
            <a:pathLst>
              <a:path w="1551940" h="1551939">
                <a:moveTo>
                  <a:pt x="752609" y="0"/>
                </a:moveTo>
                <a:lnTo>
                  <a:pt x="708537" y="2429"/>
                </a:lnTo>
                <a:lnTo>
                  <a:pt x="664640" y="7353"/>
                </a:lnTo>
                <a:lnTo>
                  <a:pt x="621034" y="14772"/>
                </a:lnTo>
                <a:lnTo>
                  <a:pt x="577834" y="24686"/>
                </a:lnTo>
                <a:lnTo>
                  <a:pt x="535154" y="37095"/>
                </a:lnTo>
                <a:lnTo>
                  <a:pt x="493109" y="52000"/>
                </a:lnTo>
                <a:lnTo>
                  <a:pt x="451815" y="69400"/>
                </a:lnTo>
                <a:lnTo>
                  <a:pt x="411385" y="89296"/>
                </a:lnTo>
                <a:lnTo>
                  <a:pt x="371935" y="111687"/>
                </a:lnTo>
                <a:lnTo>
                  <a:pt x="333579" y="136575"/>
                </a:lnTo>
                <a:lnTo>
                  <a:pt x="296433" y="163959"/>
                </a:lnTo>
                <a:lnTo>
                  <a:pt x="260611" y="193840"/>
                </a:lnTo>
                <a:lnTo>
                  <a:pt x="226228" y="226217"/>
                </a:lnTo>
                <a:lnTo>
                  <a:pt x="193849" y="260601"/>
                </a:lnTo>
                <a:lnTo>
                  <a:pt x="163968" y="296425"/>
                </a:lnTo>
                <a:lnTo>
                  <a:pt x="136582" y="333572"/>
                </a:lnTo>
                <a:lnTo>
                  <a:pt x="111694" y="371929"/>
                </a:lnTo>
                <a:lnTo>
                  <a:pt x="89301" y="411380"/>
                </a:lnTo>
                <a:lnTo>
                  <a:pt x="69404" y="451810"/>
                </a:lnTo>
                <a:lnTo>
                  <a:pt x="52003" y="493106"/>
                </a:lnTo>
                <a:lnTo>
                  <a:pt x="37098" y="535151"/>
                </a:lnTo>
                <a:lnTo>
                  <a:pt x="24688" y="577832"/>
                </a:lnTo>
                <a:lnTo>
                  <a:pt x="14773" y="621033"/>
                </a:lnTo>
                <a:lnTo>
                  <a:pt x="7354" y="664639"/>
                </a:lnTo>
                <a:lnTo>
                  <a:pt x="2429" y="708536"/>
                </a:lnTo>
                <a:lnTo>
                  <a:pt x="0" y="752609"/>
                </a:lnTo>
                <a:lnTo>
                  <a:pt x="64" y="796743"/>
                </a:lnTo>
                <a:lnTo>
                  <a:pt x="2624" y="840824"/>
                </a:lnTo>
                <a:lnTo>
                  <a:pt x="7677" y="884735"/>
                </a:lnTo>
                <a:lnTo>
                  <a:pt x="15225" y="928364"/>
                </a:lnTo>
                <a:lnTo>
                  <a:pt x="25267" y="971594"/>
                </a:lnTo>
                <a:lnTo>
                  <a:pt x="37802" y="1014311"/>
                </a:lnTo>
                <a:lnTo>
                  <a:pt x="52831" y="1056400"/>
                </a:lnTo>
                <a:lnTo>
                  <a:pt x="70354" y="1097747"/>
                </a:lnTo>
                <a:lnTo>
                  <a:pt x="90369" y="1138236"/>
                </a:lnTo>
                <a:lnTo>
                  <a:pt x="112878" y="1177753"/>
                </a:lnTo>
                <a:lnTo>
                  <a:pt x="137880" y="1216183"/>
                </a:lnTo>
                <a:lnTo>
                  <a:pt x="165374" y="1253411"/>
                </a:lnTo>
                <a:lnTo>
                  <a:pt x="195361" y="1289322"/>
                </a:lnTo>
                <a:lnTo>
                  <a:pt x="227841" y="1323802"/>
                </a:lnTo>
                <a:lnTo>
                  <a:pt x="262319" y="1356280"/>
                </a:lnTo>
                <a:lnTo>
                  <a:pt x="298229" y="1386265"/>
                </a:lnTo>
                <a:lnTo>
                  <a:pt x="335456" y="1413759"/>
                </a:lnTo>
                <a:lnTo>
                  <a:pt x="373884" y="1438759"/>
                </a:lnTo>
                <a:lnTo>
                  <a:pt x="413400" y="1461267"/>
                </a:lnTo>
                <a:lnTo>
                  <a:pt x="453889" y="1481282"/>
                </a:lnTo>
                <a:lnTo>
                  <a:pt x="495234" y="1498804"/>
                </a:lnTo>
                <a:lnTo>
                  <a:pt x="537323" y="1513832"/>
                </a:lnTo>
                <a:lnTo>
                  <a:pt x="580039" y="1526367"/>
                </a:lnTo>
                <a:lnTo>
                  <a:pt x="623269" y="1536408"/>
                </a:lnTo>
                <a:lnTo>
                  <a:pt x="666897" y="1543955"/>
                </a:lnTo>
                <a:lnTo>
                  <a:pt x="710808" y="1549008"/>
                </a:lnTo>
                <a:lnTo>
                  <a:pt x="754888" y="1551567"/>
                </a:lnTo>
                <a:lnTo>
                  <a:pt x="799022" y="1551632"/>
                </a:lnTo>
                <a:lnTo>
                  <a:pt x="843094" y="1549202"/>
                </a:lnTo>
                <a:lnTo>
                  <a:pt x="886991" y="1544277"/>
                </a:lnTo>
                <a:lnTo>
                  <a:pt x="930598" y="1536857"/>
                </a:lnTo>
                <a:lnTo>
                  <a:pt x="973798" y="1526942"/>
                </a:lnTo>
                <a:lnTo>
                  <a:pt x="1016479" y="1514532"/>
                </a:lnTo>
                <a:lnTo>
                  <a:pt x="1058524" y="1499627"/>
                </a:lnTo>
                <a:lnTo>
                  <a:pt x="1099819" y="1482226"/>
                </a:lnTo>
                <a:lnTo>
                  <a:pt x="1140250" y="1462329"/>
                </a:lnTo>
                <a:lnTo>
                  <a:pt x="1179701" y="1439936"/>
                </a:lnTo>
                <a:lnTo>
                  <a:pt x="1218058" y="1415047"/>
                </a:lnTo>
                <a:lnTo>
                  <a:pt x="1255205" y="1387662"/>
                </a:lnTo>
                <a:lnTo>
                  <a:pt x="1291028" y="1357780"/>
                </a:lnTo>
                <a:lnTo>
                  <a:pt x="1325413" y="1325402"/>
                </a:lnTo>
                <a:lnTo>
                  <a:pt x="1357790" y="1291019"/>
                </a:lnTo>
                <a:lnTo>
                  <a:pt x="1387670" y="1255197"/>
                </a:lnTo>
                <a:lnTo>
                  <a:pt x="1415054" y="1218051"/>
                </a:lnTo>
                <a:lnTo>
                  <a:pt x="1439942" y="1179696"/>
                </a:lnTo>
                <a:lnTo>
                  <a:pt x="1462334" y="1140246"/>
                </a:lnTo>
                <a:lnTo>
                  <a:pt x="1482230" y="1099817"/>
                </a:lnTo>
                <a:lnTo>
                  <a:pt x="1499630" y="1058522"/>
                </a:lnTo>
                <a:lnTo>
                  <a:pt x="1514535" y="1016478"/>
                </a:lnTo>
                <a:lnTo>
                  <a:pt x="1526944" y="973799"/>
                </a:lnTo>
                <a:lnTo>
                  <a:pt x="1536859" y="930599"/>
                </a:lnTo>
                <a:lnTo>
                  <a:pt x="1544278" y="886994"/>
                </a:lnTo>
                <a:lnTo>
                  <a:pt x="1549202" y="843098"/>
                </a:lnTo>
                <a:lnTo>
                  <a:pt x="1551632" y="799026"/>
                </a:lnTo>
                <a:lnTo>
                  <a:pt x="1551567" y="754893"/>
                </a:lnTo>
                <a:lnTo>
                  <a:pt x="1549007" y="710814"/>
                </a:lnTo>
                <a:lnTo>
                  <a:pt x="1543954" y="666903"/>
                </a:lnTo>
                <a:lnTo>
                  <a:pt x="1536407" y="623276"/>
                </a:lnTo>
                <a:lnTo>
                  <a:pt x="1526365" y="580046"/>
                </a:lnTo>
                <a:lnTo>
                  <a:pt x="1513830" y="537330"/>
                </a:lnTo>
                <a:lnTo>
                  <a:pt x="1498802" y="495241"/>
                </a:lnTo>
                <a:lnTo>
                  <a:pt x="1481280" y="453895"/>
                </a:lnTo>
                <a:lnTo>
                  <a:pt x="1461265" y="413407"/>
                </a:lnTo>
                <a:lnTo>
                  <a:pt x="1438758" y="373890"/>
                </a:lnTo>
                <a:lnTo>
                  <a:pt x="1413757" y="335461"/>
                </a:lnTo>
                <a:lnTo>
                  <a:pt x="1386264" y="298233"/>
                </a:lnTo>
                <a:lnTo>
                  <a:pt x="1356278" y="262322"/>
                </a:lnTo>
                <a:lnTo>
                  <a:pt x="1323800" y="227842"/>
                </a:lnTo>
                <a:lnTo>
                  <a:pt x="1289320" y="195363"/>
                </a:lnTo>
                <a:lnTo>
                  <a:pt x="1253409" y="165376"/>
                </a:lnTo>
                <a:lnTo>
                  <a:pt x="1216181" y="137882"/>
                </a:lnTo>
                <a:lnTo>
                  <a:pt x="1177751" y="112880"/>
                </a:lnTo>
                <a:lnTo>
                  <a:pt x="1138235" y="90371"/>
                </a:lnTo>
                <a:lnTo>
                  <a:pt x="1097745" y="70355"/>
                </a:lnTo>
                <a:lnTo>
                  <a:pt x="1056399" y="52833"/>
                </a:lnTo>
                <a:lnTo>
                  <a:pt x="1014310" y="37804"/>
                </a:lnTo>
                <a:lnTo>
                  <a:pt x="971593" y="25268"/>
                </a:lnTo>
                <a:lnTo>
                  <a:pt x="928363" y="15226"/>
                </a:lnTo>
                <a:lnTo>
                  <a:pt x="884735" y="7678"/>
                </a:lnTo>
                <a:lnTo>
                  <a:pt x="840823" y="2624"/>
                </a:lnTo>
                <a:lnTo>
                  <a:pt x="796743" y="65"/>
                </a:lnTo>
                <a:lnTo>
                  <a:pt x="752609" y="0"/>
                </a:lnTo>
                <a:close/>
              </a:path>
            </a:pathLst>
          </a:custGeom>
          <a:solidFill>
            <a:srgbClr val="DCE9A4"/>
          </a:solidFill>
        </p:spPr>
        <p:txBody>
          <a:bodyPr wrap="square" lIns="0" tIns="0" rIns="0" bIns="0" rtlCol="0"/>
          <a:lstStyle/>
          <a:p>
            <a:endParaRPr sz="1125" dirty="0"/>
          </a:p>
        </p:txBody>
      </p:sp>
      <p:sp>
        <p:nvSpPr>
          <p:cNvPr id="7" name="object 7"/>
          <p:cNvSpPr txBox="1"/>
          <p:nvPr/>
        </p:nvSpPr>
        <p:spPr>
          <a:xfrm>
            <a:off x="6715436" y="3974693"/>
            <a:ext cx="869553" cy="411972"/>
          </a:xfrm>
          <a:prstGeom prst="rect">
            <a:avLst/>
          </a:prstGeom>
        </p:spPr>
        <p:txBody>
          <a:bodyPr vert="horz" wrap="square" lIns="0" tIns="7938" rIns="0" bIns="0" rtlCol="0">
            <a:spAutoFit/>
          </a:bodyPr>
          <a:lstStyle/>
          <a:p>
            <a:pPr marL="7938" marR="3175" algn="ctr">
              <a:spcBef>
                <a:spcPts val="63"/>
              </a:spcBef>
            </a:pPr>
            <a:r>
              <a:rPr sz="875" spc="-6" dirty="0">
                <a:solidFill>
                  <a:srgbClr val="808285"/>
                </a:solidFill>
                <a:latin typeface="MetaBookLF-Roman"/>
                <a:cs typeface="MetaBookLF-Roman"/>
              </a:rPr>
              <a:t>OSPI </a:t>
            </a:r>
            <a:r>
              <a:rPr sz="875" spc="-13" dirty="0">
                <a:solidFill>
                  <a:srgbClr val="808285"/>
                </a:solidFill>
                <a:latin typeface="MetaBookLF-Roman"/>
                <a:cs typeface="MetaBookLF-Roman"/>
              </a:rPr>
              <a:t>K-12 </a:t>
            </a:r>
            <a:r>
              <a:rPr sz="875" dirty="0">
                <a:solidFill>
                  <a:srgbClr val="808285"/>
                </a:solidFill>
                <a:latin typeface="MetaBookLF-Roman"/>
                <a:cs typeface="MetaBookLF-Roman"/>
              </a:rPr>
              <a:t>&amp;</a:t>
            </a:r>
            <a:r>
              <a:rPr sz="875" spc="-34" dirty="0">
                <a:solidFill>
                  <a:srgbClr val="808285"/>
                </a:solidFill>
                <a:latin typeface="MetaBookLF-Roman"/>
                <a:cs typeface="MetaBookLF-Roman"/>
              </a:rPr>
              <a:t> </a:t>
            </a:r>
            <a:r>
              <a:rPr sz="875" spc="-9" dirty="0">
                <a:solidFill>
                  <a:srgbClr val="808285"/>
                </a:solidFill>
                <a:latin typeface="MetaBookLF-Roman"/>
                <a:cs typeface="MetaBookLF-Roman"/>
              </a:rPr>
              <a:t>Tribal  </a:t>
            </a:r>
            <a:r>
              <a:rPr sz="875" spc="-6" dirty="0">
                <a:solidFill>
                  <a:srgbClr val="808285"/>
                </a:solidFill>
                <a:latin typeface="MetaBookLF-Roman"/>
                <a:cs typeface="MetaBookLF-Roman"/>
              </a:rPr>
              <a:t>Compact Schools  </a:t>
            </a:r>
            <a:r>
              <a:rPr sz="875" spc="-3" dirty="0">
                <a:solidFill>
                  <a:srgbClr val="808285"/>
                </a:solidFill>
                <a:latin typeface="MetaBookLF-Roman"/>
                <a:cs typeface="MetaBookLF-Roman"/>
              </a:rPr>
              <a:t>(WSNEAC)</a:t>
            </a:r>
            <a:endParaRPr sz="875" dirty="0">
              <a:latin typeface="MetaBookLF-Roman"/>
              <a:cs typeface="MetaBookLF-Roman"/>
            </a:endParaRPr>
          </a:p>
        </p:txBody>
      </p:sp>
      <p:sp>
        <p:nvSpPr>
          <p:cNvPr id="8" name="object 8"/>
          <p:cNvSpPr/>
          <p:nvPr/>
        </p:nvSpPr>
        <p:spPr>
          <a:xfrm>
            <a:off x="6248185" y="3227789"/>
            <a:ext cx="335756" cy="369094"/>
          </a:xfrm>
          <a:custGeom>
            <a:avLst/>
            <a:gdLst/>
            <a:ahLst/>
            <a:cxnLst/>
            <a:rect l="l" t="t" r="r" b="b"/>
            <a:pathLst>
              <a:path w="537209" h="590550">
                <a:moveTo>
                  <a:pt x="0" y="590423"/>
                </a:moveTo>
                <a:lnTo>
                  <a:pt x="47335" y="574461"/>
                </a:lnTo>
                <a:lnTo>
                  <a:pt x="93253" y="555605"/>
                </a:lnTo>
                <a:lnTo>
                  <a:pt x="137642" y="533964"/>
                </a:lnTo>
                <a:lnTo>
                  <a:pt x="180393" y="509648"/>
                </a:lnTo>
                <a:lnTo>
                  <a:pt x="221395" y="482767"/>
                </a:lnTo>
                <a:lnTo>
                  <a:pt x="260540" y="453430"/>
                </a:lnTo>
                <a:lnTo>
                  <a:pt x="297716" y="421747"/>
                </a:lnTo>
                <a:lnTo>
                  <a:pt x="332814" y="387827"/>
                </a:lnTo>
                <a:lnTo>
                  <a:pt x="365724" y="351781"/>
                </a:lnTo>
                <a:lnTo>
                  <a:pt x="396336" y="313717"/>
                </a:lnTo>
                <a:lnTo>
                  <a:pt x="424539" y="273746"/>
                </a:lnTo>
                <a:lnTo>
                  <a:pt x="450225" y="231977"/>
                </a:lnTo>
                <a:lnTo>
                  <a:pt x="473282" y="188519"/>
                </a:lnTo>
                <a:lnTo>
                  <a:pt x="493602" y="143483"/>
                </a:lnTo>
                <a:lnTo>
                  <a:pt x="511073" y="96978"/>
                </a:lnTo>
                <a:lnTo>
                  <a:pt x="525586" y="49114"/>
                </a:lnTo>
                <a:lnTo>
                  <a:pt x="537032" y="0"/>
                </a:lnTo>
              </a:path>
            </a:pathLst>
          </a:custGeom>
          <a:ln w="38100">
            <a:solidFill>
              <a:srgbClr val="00AEEF"/>
            </a:solidFill>
            <a:prstDash val="lgDash"/>
          </a:ln>
        </p:spPr>
        <p:txBody>
          <a:bodyPr wrap="square" lIns="0" tIns="0" rIns="0" bIns="0" rtlCol="0"/>
          <a:lstStyle/>
          <a:p>
            <a:endParaRPr sz="1125" dirty="0"/>
          </a:p>
        </p:txBody>
      </p:sp>
      <p:sp>
        <p:nvSpPr>
          <p:cNvPr id="9" name="object 9"/>
          <p:cNvSpPr/>
          <p:nvPr/>
        </p:nvSpPr>
        <p:spPr>
          <a:xfrm>
            <a:off x="6201987" y="2657978"/>
            <a:ext cx="370284" cy="334566"/>
          </a:xfrm>
          <a:custGeom>
            <a:avLst/>
            <a:gdLst/>
            <a:ahLst/>
            <a:cxnLst/>
            <a:rect l="l" t="t" r="r" b="b"/>
            <a:pathLst>
              <a:path w="592454" h="535304">
                <a:moveTo>
                  <a:pt x="592416" y="534924"/>
                </a:moveTo>
                <a:lnTo>
                  <a:pt x="576373" y="487757"/>
                </a:lnTo>
                <a:lnTo>
                  <a:pt x="557430" y="442005"/>
                </a:lnTo>
                <a:lnTo>
                  <a:pt x="535696" y="397777"/>
                </a:lnTo>
                <a:lnTo>
                  <a:pt x="511283" y="355184"/>
                </a:lnTo>
                <a:lnTo>
                  <a:pt x="484298" y="314334"/>
                </a:lnTo>
                <a:lnTo>
                  <a:pt x="454854" y="275337"/>
                </a:lnTo>
                <a:lnTo>
                  <a:pt x="423058" y="238302"/>
                </a:lnTo>
                <a:lnTo>
                  <a:pt x="389022" y="203340"/>
                </a:lnTo>
                <a:lnTo>
                  <a:pt x="352855" y="170560"/>
                </a:lnTo>
                <a:lnTo>
                  <a:pt x="314668" y="140070"/>
                </a:lnTo>
                <a:lnTo>
                  <a:pt x="274569" y="111982"/>
                </a:lnTo>
                <a:lnTo>
                  <a:pt x="232669" y="86404"/>
                </a:lnTo>
                <a:lnTo>
                  <a:pt x="189078" y="63445"/>
                </a:lnTo>
                <a:lnTo>
                  <a:pt x="143905" y="43216"/>
                </a:lnTo>
                <a:lnTo>
                  <a:pt x="97262" y="25826"/>
                </a:lnTo>
                <a:lnTo>
                  <a:pt x="49256" y="11384"/>
                </a:lnTo>
                <a:lnTo>
                  <a:pt x="0" y="0"/>
                </a:lnTo>
              </a:path>
            </a:pathLst>
          </a:custGeom>
          <a:ln w="38100">
            <a:solidFill>
              <a:srgbClr val="00AEEF"/>
            </a:solidFill>
            <a:prstDash val="lgDash"/>
          </a:ln>
        </p:spPr>
        <p:txBody>
          <a:bodyPr wrap="square" lIns="0" tIns="0" rIns="0" bIns="0" rtlCol="0"/>
          <a:lstStyle/>
          <a:p>
            <a:endParaRPr sz="1125" dirty="0"/>
          </a:p>
        </p:txBody>
      </p:sp>
      <p:sp>
        <p:nvSpPr>
          <p:cNvPr id="10" name="object 10"/>
          <p:cNvSpPr/>
          <p:nvPr/>
        </p:nvSpPr>
        <p:spPr>
          <a:xfrm>
            <a:off x="5630818" y="2669464"/>
            <a:ext cx="335756" cy="369094"/>
          </a:xfrm>
          <a:custGeom>
            <a:avLst/>
            <a:gdLst/>
            <a:ahLst/>
            <a:cxnLst/>
            <a:rect l="l" t="t" r="r" b="b"/>
            <a:pathLst>
              <a:path w="537209" h="590550">
                <a:moveTo>
                  <a:pt x="537032" y="0"/>
                </a:moveTo>
                <a:lnTo>
                  <a:pt x="489696" y="15963"/>
                </a:lnTo>
                <a:lnTo>
                  <a:pt x="443778" y="34821"/>
                </a:lnTo>
                <a:lnTo>
                  <a:pt x="399389" y="56464"/>
                </a:lnTo>
                <a:lnTo>
                  <a:pt x="356638" y="80781"/>
                </a:lnTo>
                <a:lnTo>
                  <a:pt x="315636" y="107663"/>
                </a:lnTo>
                <a:lnTo>
                  <a:pt x="276491" y="137001"/>
                </a:lnTo>
                <a:lnTo>
                  <a:pt x="239315" y="168685"/>
                </a:lnTo>
                <a:lnTo>
                  <a:pt x="204217" y="202605"/>
                </a:lnTo>
                <a:lnTo>
                  <a:pt x="171307" y="238652"/>
                </a:lnTo>
                <a:lnTo>
                  <a:pt x="140695" y="276716"/>
                </a:lnTo>
                <a:lnTo>
                  <a:pt x="112492" y="316688"/>
                </a:lnTo>
                <a:lnTo>
                  <a:pt x="86806" y="358457"/>
                </a:lnTo>
                <a:lnTo>
                  <a:pt x="63749" y="401915"/>
                </a:lnTo>
                <a:lnTo>
                  <a:pt x="43429" y="446951"/>
                </a:lnTo>
                <a:lnTo>
                  <a:pt x="25958" y="493456"/>
                </a:lnTo>
                <a:lnTo>
                  <a:pt x="11445" y="541321"/>
                </a:lnTo>
                <a:lnTo>
                  <a:pt x="0" y="590435"/>
                </a:lnTo>
              </a:path>
            </a:pathLst>
          </a:custGeom>
          <a:ln w="38100">
            <a:solidFill>
              <a:srgbClr val="00AEEF"/>
            </a:solidFill>
            <a:prstDash val="lgDash"/>
          </a:ln>
        </p:spPr>
        <p:txBody>
          <a:bodyPr wrap="square" lIns="0" tIns="0" rIns="0" bIns="0" rtlCol="0"/>
          <a:lstStyle/>
          <a:p>
            <a:endParaRPr sz="1125" dirty="0"/>
          </a:p>
        </p:txBody>
      </p:sp>
      <p:sp>
        <p:nvSpPr>
          <p:cNvPr id="11" name="object 11"/>
          <p:cNvSpPr/>
          <p:nvPr/>
        </p:nvSpPr>
        <p:spPr>
          <a:xfrm>
            <a:off x="5642402" y="3273963"/>
            <a:ext cx="370284" cy="334566"/>
          </a:xfrm>
          <a:custGeom>
            <a:avLst/>
            <a:gdLst/>
            <a:ahLst/>
            <a:cxnLst/>
            <a:rect l="l" t="t" r="r" b="b"/>
            <a:pathLst>
              <a:path w="592454" h="535304">
                <a:moveTo>
                  <a:pt x="0" y="0"/>
                </a:moveTo>
                <a:lnTo>
                  <a:pt x="16043" y="47169"/>
                </a:lnTo>
                <a:lnTo>
                  <a:pt x="34986" y="92922"/>
                </a:lnTo>
                <a:lnTo>
                  <a:pt x="56719" y="137151"/>
                </a:lnTo>
                <a:lnTo>
                  <a:pt x="81133" y="179746"/>
                </a:lnTo>
                <a:lnTo>
                  <a:pt x="108117" y="220597"/>
                </a:lnTo>
                <a:lnTo>
                  <a:pt x="137562" y="259595"/>
                </a:lnTo>
                <a:lnTo>
                  <a:pt x="169358" y="296630"/>
                </a:lnTo>
                <a:lnTo>
                  <a:pt x="203394" y="331592"/>
                </a:lnTo>
                <a:lnTo>
                  <a:pt x="239561" y="364373"/>
                </a:lnTo>
                <a:lnTo>
                  <a:pt x="277748" y="394862"/>
                </a:lnTo>
                <a:lnTo>
                  <a:pt x="317847" y="422950"/>
                </a:lnTo>
                <a:lnTo>
                  <a:pt x="359747" y="448527"/>
                </a:lnTo>
                <a:lnTo>
                  <a:pt x="403338" y="471485"/>
                </a:lnTo>
                <a:lnTo>
                  <a:pt x="448511" y="491713"/>
                </a:lnTo>
                <a:lnTo>
                  <a:pt x="495154" y="509101"/>
                </a:lnTo>
                <a:lnTo>
                  <a:pt x="543160" y="523542"/>
                </a:lnTo>
                <a:lnTo>
                  <a:pt x="592416" y="534924"/>
                </a:lnTo>
              </a:path>
            </a:pathLst>
          </a:custGeom>
          <a:ln w="38100">
            <a:solidFill>
              <a:srgbClr val="00AEEF"/>
            </a:solidFill>
            <a:prstDash val="lgDash"/>
          </a:ln>
        </p:spPr>
        <p:txBody>
          <a:bodyPr wrap="square" lIns="0" tIns="0" rIns="0" bIns="0" rtlCol="0"/>
          <a:lstStyle/>
          <a:p>
            <a:endParaRPr sz="1125" dirty="0"/>
          </a:p>
        </p:txBody>
      </p:sp>
      <p:sp>
        <p:nvSpPr>
          <p:cNvPr id="12" name="object 12"/>
          <p:cNvSpPr/>
          <p:nvPr/>
        </p:nvSpPr>
        <p:spPr>
          <a:xfrm>
            <a:off x="6590787" y="3085590"/>
            <a:ext cx="2381" cy="95250"/>
          </a:xfrm>
          <a:custGeom>
            <a:avLst/>
            <a:gdLst/>
            <a:ahLst/>
            <a:cxnLst/>
            <a:rect l="l" t="t" r="r" b="b"/>
            <a:pathLst>
              <a:path w="3809" h="152400">
                <a:moveTo>
                  <a:pt x="0" y="152158"/>
                </a:moveTo>
                <a:lnTo>
                  <a:pt x="1611" y="133319"/>
                </a:lnTo>
                <a:lnTo>
                  <a:pt x="2767" y="114353"/>
                </a:lnTo>
                <a:lnTo>
                  <a:pt x="3462" y="95269"/>
                </a:lnTo>
                <a:lnTo>
                  <a:pt x="3695" y="76072"/>
                </a:lnTo>
                <a:lnTo>
                  <a:pt x="3462" y="56871"/>
                </a:lnTo>
                <a:lnTo>
                  <a:pt x="2767" y="37788"/>
                </a:lnTo>
                <a:lnTo>
                  <a:pt x="1611" y="18830"/>
                </a:lnTo>
                <a:lnTo>
                  <a:pt x="0" y="0"/>
                </a:lnTo>
              </a:path>
            </a:pathLst>
          </a:custGeom>
          <a:ln w="38100">
            <a:solidFill>
              <a:srgbClr val="00AEEF"/>
            </a:solidFill>
          </a:ln>
        </p:spPr>
        <p:txBody>
          <a:bodyPr wrap="square" lIns="0" tIns="0" rIns="0" bIns="0" rtlCol="0"/>
          <a:lstStyle/>
          <a:p>
            <a:endParaRPr sz="1125" dirty="0"/>
          </a:p>
        </p:txBody>
      </p:sp>
      <p:sp>
        <p:nvSpPr>
          <p:cNvPr id="13" name="object 13"/>
          <p:cNvSpPr/>
          <p:nvPr/>
        </p:nvSpPr>
        <p:spPr>
          <a:xfrm>
            <a:off x="6059768" y="2648790"/>
            <a:ext cx="95250" cy="2381"/>
          </a:xfrm>
          <a:custGeom>
            <a:avLst/>
            <a:gdLst/>
            <a:ahLst/>
            <a:cxnLst/>
            <a:rect l="l" t="t" r="r" b="b"/>
            <a:pathLst>
              <a:path w="152400" h="3810">
                <a:moveTo>
                  <a:pt x="152171" y="3657"/>
                </a:moveTo>
                <a:lnTo>
                  <a:pt x="133333" y="2068"/>
                </a:lnTo>
                <a:lnTo>
                  <a:pt x="114371" y="923"/>
                </a:lnTo>
                <a:lnTo>
                  <a:pt x="95287" y="232"/>
                </a:lnTo>
                <a:lnTo>
                  <a:pt x="76085" y="0"/>
                </a:lnTo>
                <a:lnTo>
                  <a:pt x="56889" y="232"/>
                </a:lnTo>
                <a:lnTo>
                  <a:pt x="37804" y="923"/>
                </a:lnTo>
                <a:lnTo>
                  <a:pt x="18839" y="2068"/>
                </a:lnTo>
                <a:lnTo>
                  <a:pt x="0" y="3657"/>
                </a:lnTo>
              </a:path>
            </a:pathLst>
          </a:custGeom>
          <a:ln w="38100">
            <a:solidFill>
              <a:srgbClr val="00AEEF"/>
            </a:solidFill>
          </a:ln>
        </p:spPr>
        <p:txBody>
          <a:bodyPr wrap="square" lIns="0" tIns="0" rIns="0" bIns="0" rtlCol="0"/>
          <a:lstStyle/>
          <a:p>
            <a:endParaRPr sz="1125" dirty="0"/>
          </a:p>
        </p:txBody>
      </p:sp>
      <p:sp>
        <p:nvSpPr>
          <p:cNvPr id="14" name="object 14"/>
          <p:cNvSpPr/>
          <p:nvPr/>
        </p:nvSpPr>
        <p:spPr>
          <a:xfrm>
            <a:off x="5621547" y="3085590"/>
            <a:ext cx="2381" cy="95250"/>
          </a:xfrm>
          <a:custGeom>
            <a:avLst/>
            <a:gdLst/>
            <a:ahLst/>
            <a:cxnLst/>
            <a:rect l="l" t="t" r="r" b="b"/>
            <a:pathLst>
              <a:path w="3809" h="152400">
                <a:moveTo>
                  <a:pt x="3695" y="0"/>
                </a:moveTo>
                <a:lnTo>
                  <a:pt x="2089" y="18830"/>
                </a:lnTo>
                <a:lnTo>
                  <a:pt x="933" y="37788"/>
                </a:lnTo>
                <a:lnTo>
                  <a:pt x="234" y="56871"/>
                </a:lnTo>
                <a:lnTo>
                  <a:pt x="0" y="76072"/>
                </a:lnTo>
                <a:lnTo>
                  <a:pt x="234" y="95269"/>
                </a:lnTo>
                <a:lnTo>
                  <a:pt x="933" y="114353"/>
                </a:lnTo>
                <a:lnTo>
                  <a:pt x="2089" y="133319"/>
                </a:lnTo>
                <a:lnTo>
                  <a:pt x="3695" y="152158"/>
                </a:lnTo>
              </a:path>
            </a:pathLst>
          </a:custGeom>
          <a:ln w="38100">
            <a:solidFill>
              <a:srgbClr val="00AEEF"/>
            </a:solidFill>
          </a:ln>
        </p:spPr>
        <p:txBody>
          <a:bodyPr wrap="square" lIns="0" tIns="0" rIns="0" bIns="0" rtlCol="0"/>
          <a:lstStyle/>
          <a:p>
            <a:endParaRPr sz="1125" dirty="0"/>
          </a:p>
        </p:txBody>
      </p:sp>
      <p:sp>
        <p:nvSpPr>
          <p:cNvPr id="15" name="object 15"/>
          <p:cNvSpPr/>
          <p:nvPr/>
        </p:nvSpPr>
        <p:spPr>
          <a:xfrm>
            <a:off x="6059768" y="3615188"/>
            <a:ext cx="95250" cy="2381"/>
          </a:xfrm>
          <a:custGeom>
            <a:avLst/>
            <a:gdLst/>
            <a:ahLst/>
            <a:cxnLst/>
            <a:rect l="l" t="t" r="r" b="b"/>
            <a:pathLst>
              <a:path w="152400" h="3810">
                <a:moveTo>
                  <a:pt x="0" y="0"/>
                </a:moveTo>
                <a:lnTo>
                  <a:pt x="18839" y="1602"/>
                </a:lnTo>
                <a:lnTo>
                  <a:pt x="37804" y="2749"/>
                </a:lnTo>
                <a:lnTo>
                  <a:pt x="56889" y="3439"/>
                </a:lnTo>
                <a:lnTo>
                  <a:pt x="76085" y="3670"/>
                </a:lnTo>
                <a:lnTo>
                  <a:pt x="95287" y="3439"/>
                </a:lnTo>
                <a:lnTo>
                  <a:pt x="114371" y="2749"/>
                </a:lnTo>
                <a:lnTo>
                  <a:pt x="133333" y="1602"/>
                </a:lnTo>
                <a:lnTo>
                  <a:pt x="152171" y="0"/>
                </a:lnTo>
              </a:path>
            </a:pathLst>
          </a:custGeom>
          <a:ln w="38100">
            <a:solidFill>
              <a:srgbClr val="00AEEF"/>
            </a:solidFill>
          </a:ln>
        </p:spPr>
        <p:txBody>
          <a:bodyPr wrap="square" lIns="0" tIns="0" rIns="0" bIns="0" rtlCol="0"/>
          <a:lstStyle/>
          <a:p>
            <a:endParaRPr sz="1125" dirty="0"/>
          </a:p>
        </p:txBody>
      </p:sp>
      <p:sp>
        <p:nvSpPr>
          <p:cNvPr id="16" name="object 16"/>
          <p:cNvSpPr txBox="1"/>
          <p:nvPr/>
        </p:nvSpPr>
        <p:spPr>
          <a:xfrm>
            <a:off x="5772441" y="2952343"/>
            <a:ext cx="671513" cy="392736"/>
          </a:xfrm>
          <a:prstGeom prst="rect">
            <a:avLst/>
          </a:prstGeom>
        </p:spPr>
        <p:txBody>
          <a:bodyPr vert="horz" wrap="square" lIns="0" tIns="7938" rIns="0" bIns="0" rtlCol="0">
            <a:spAutoFit/>
          </a:bodyPr>
          <a:lstStyle/>
          <a:p>
            <a:pPr marL="142081" marR="3175" indent="-134541">
              <a:spcBef>
                <a:spcPts val="63"/>
              </a:spcBef>
            </a:pPr>
            <a:r>
              <a:rPr sz="1250" spc="-6" dirty="0">
                <a:solidFill>
                  <a:srgbClr val="808285"/>
                </a:solidFill>
                <a:latin typeface="MetaBookLF-Roman"/>
                <a:cs typeface="MetaBookLF-Roman"/>
              </a:rPr>
              <a:t>WA</a:t>
            </a:r>
            <a:r>
              <a:rPr sz="1250" spc="-88" dirty="0">
                <a:solidFill>
                  <a:srgbClr val="808285"/>
                </a:solidFill>
                <a:latin typeface="MetaBookLF-Roman"/>
                <a:cs typeface="MetaBookLF-Roman"/>
              </a:rPr>
              <a:t> </a:t>
            </a:r>
            <a:r>
              <a:rPr sz="1250" spc="-9" dirty="0">
                <a:solidFill>
                  <a:srgbClr val="808285"/>
                </a:solidFill>
                <a:latin typeface="MetaBookLF-Roman"/>
                <a:cs typeface="MetaBookLF-Roman"/>
              </a:rPr>
              <a:t>Tribes  </a:t>
            </a:r>
            <a:r>
              <a:rPr sz="1250" dirty="0">
                <a:solidFill>
                  <a:srgbClr val="808285"/>
                </a:solidFill>
                <a:latin typeface="MetaBookLF-Roman"/>
                <a:cs typeface="MetaBookLF-Roman"/>
              </a:rPr>
              <a:t>(G2G)</a:t>
            </a:r>
            <a:endParaRPr sz="1250" dirty="0">
              <a:latin typeface="MetaBookLF-Roman"/>
              <a:cs typeface="MetaBookLF-Roman"/>
            </a:endParaRPr>
          </a:p>
        </p:txBody>
      </p:sp>
      <p:sp>
        <p:nvSpPr>
          <p:cNvPr id="17" name="object 17"/>
          <p:cNvSpPr/>
          <p:nvPr/>
        </p:nvSpPr>
        <p:spPr>
          <a:xfrm>
            <a:off x="4572179" y="1600103"/>
            <a:ext cx="969963" cy="969963"/>
          </a:xfrm>
          <a:custGeom>
            <a:avLst/>
            <a:gdLst/>
            <a:ahLst/>
            <a:cxnLst/>
            <a:rect l="l" t="t" r="r" b="b"/>
            <a:pathLst>
              <a:path w="1551940" h="1551939">
                <a:moveTo>
                  <a:pt x="752609" y="0"/>
                </a:moveTo>
                <a:lnTo>
                  <a:pt x="708537" y="2429"/>
                </a:lnTo>
                <a:lnTo>
                  <a:pt x="664640" y="7353"/>
                </a:lnTo>
                <a:lnTo>
                  <a:pt x="621034" y="14772"/>
                </a:lnTo>
                <a:lnTo>
                  <a:pt x="577834" y="24686"/>
                </a:lnTo>
                <a:lnTo>
                  <a:pt x="535154" y="37095"/>
                </a:lnTo>
                <a:lnTo>
                  <a:pt x="493109" y="52000"/>
                </a:lnTo>
                <a:lnTo>
                  <a:pt x="451815" y="69400"/>
                </a:lnTo>
                <a:lnTo>
                  <a:pt x="411385" y="89296"/>
                </a:lnTo>
                <a:lnTo>
                  <a:pt x="371935" y="111687"/>
                </a:lnTo>
                <a:lnTo>
                  <a:pt x="333579" y="136575"/>
                </a:lnTo>
                <a:lnTo>
                  <a:pt x="296433" y="163959"/>
                </a:lnTo>
                <a:lnTo>
                  <a:pt x="260611" y="193840"/>
                </a:lnTo>
                <a:lnTo>
                  <a:pt x="226228" y="226217"/>
                </a:lnTo>
                <a:lnTo>
                  <a:pt x="193849" y="260601"/>
                </a:lnTo>
                <a:lnTo>
                  <a:pt x="163968" y="296425"/>
                </a:lnTo>
                <a:lnTo>
                  <a:pt x="136582" y="333572"/>
                </a:lnTo>
                <a:lnTo>
                  <a:pt x="111694" y="371929"/>
                </a:lnTo>
                <a:lnTo>
                  <a:pt x="89301" y="411380"/>
                </a:lnTo>
                <a:lnTo>
                  <a:pt x="69404" y="451810"/>
                </a:lnTo>
                <a:lnTo>
                  <a:pt x="52003" y="493106"/>
                </a:lnTo>
                <a:lnTo>
                  <a:pt x="37098" y="535151"/>
                </a:lnTo>
                <a:lnTo>
                  <a:pt x="24688" y="577832"/>
                </a:lnTo>
                <a:lnTo>
                  <a:pt x="14773" y="621033"/>
                </a:lnTo>
                <a:lnTo>
                  <a:pt x="7354" y="664639"/>
                </a:lnTo>
                <a:lnTo>
                  <a:pt x="2429" y="708536"/>
                </a:lnTo>
                <a:lnTo>
                  <a:pt x="0" y="752609"/>
                </a:lnTo>
                <a:lnTo>
                  <a:pt x="64" y="796743"/>
                </a:lnTo>
                <a:lnTo>
                  <a:pt x="2624" y="840824"/>
                </a:lnTo>
                <a:lnTo>
                  <a:pt x="7677" y="884735"/>
                </a:lnTo>
                <a:lnTo>
                  <a:pt x="15225" y="928364"/>
                </a:lnTo>
                <a:lnTo>
                  <a:pt x="25267" y="971594"/>
                </a:lnTo>
                <a:lnTo>
                  <a:pt x="37802" y="1014311"/>
                </a:lnTo>
                <a:lnTo>
                  <a:pt x="52831" y="1056400"/>
                </a:lnTo>
                <a:lnTo>
                  <a:pt x="70354" y="1097747"/>
                </a:lnTo>
                <a:lnTo>
                  <a:pt x="90369" y="1138236"/>
                </a:lnTo>
                <a:lnTo>
                  <a:pt x="112878" y="1177753"/>
                </a:lnTo>
                <a:lnTo>
                  <a:pt x="137880" y="1216183"/>
                </a:lnTo>
                <a:lnTo>
                  <a:pt x="165374" y="1253411"/>
                </a:lnTo>
                <a:lnTo>
                  <a:pt x="195361" y="1289322"/>
                </a:lnTo>
                <a:lnTo>
                  <a:pt x="227841" y="1323802"/>
                </a:lnTo>
                <a:lnTo>
                  <a:pt x="262319" y="1356280"/>
                </a:lnTo>
                <a:lnTo>
                  <a:pt x="298229" y="1386265"/>
                </a:lnTo>
                <a:lnTo>
                  <a:pt x="335456" y="1413759"/>
                </a:lnTo>
                <a:lnTo>
                  <a:pt x="373884" y="1438759"/>
                </a:lnTo>
                <a:lnTo>
                  <a:pt x="413400" y="1461267"/>
                </a:lnTo>
                <a:lnTo>
                  <a:pt x="453889" y="1481282"/>
                </a:lnTo>
                <a:lnTo>
                  <a:pt x="495234" y="1498804"/>
                </a:lnTo>
                <a:lnTo>
                  <a:pt x="537323" y="1513832"/>
                </a:lnTo>
                <a:lnTo>
                  <a:pt x="580039" y="1526367"/>
                </a:lnTo>
                <a:lnTo>
                  <a:pt x="623269" y="1536408"/>
                </a:lnTo>
                <a:lnTo>
                  <a:pt x="666897" y="1543955"/>
                </a:lnTo>
                <a:lnTo>
                  <a:pt x="710808" y="1549008"/>
                </a:lnTo>
                <a:lnTo>
                  <a:pt x="754888" y="1551567"/>
                </a:lnTo>
                <a:lnTo>
                  <a:pt x="799022" y="1551632"/>
                </a:lnTo>
                <a:lnTo>
                  <a:pt x="843094" y="1549202"/>
                </a:lnTo>
                <a:lnTo>
                  <a:pt x="886991" y="1544277"/>
                </a:lnTo>
                <a:lnTo>
                  <a:pt x="930598" y="1536857"/>
                </a:lnTo>
                <a:lnTo>
                  <a:pt x="973798" y="1526942"/>
                </a:lnTo>
                <a:lnTo>
                  <a:pt x="1016479" y="1514532"/>
                </a:lnTo>
                <a:lnTo>
                  <a:pt x="1058524" y="1499627"/>
                </a:lnTo>
                <a:lnTo>
                  <a:pt x="1099819" y="1482226"/>
                </a:lnTo>
                <a:lnTo>
                  <a:pt x="1140250" y="1462329"/>
                </a:lnTo>
                <a:lnTo>
                  <a:pt x="1179701" y="1439936"/>
                </a:lnTo>
                <a:lnTo>
                  <a:pt x="1218058" y="1415047"/>
                </a:lnTo>
                <a:lnTo>
                  <a:pt x="1255205" y="1387662"/>
                </a:lnTo>
                <a:lnTo>
                  <a:pt x="1291028" y="1357780"/>
                </a:lnTo>
                <a:lnTo>
                  <a:pt x="1325413" y="1325402"/>
                </a:lnTo>
                <a:lnTo>
                  <a:pt x="1357790" y="1291019"/>
                </a:lnTo>
                <a:lnTo>
                  <a:pt x="1387670" y="1255197"/>
                </a:lnTo>
                <a:lnTo>
                  <a:pt x="1415054" y="1218051"/>
                </a:lnTo>
                <a:lnTo>
                  <a:pt x="1439942" y="1179696"/>
                </a:lnTo>
                <a:lnTo>
                  <a:pt x="1462334" y="1140246"/>
                </a:lnTo>
                <a:lnTo>
                  <a:pt x="1482230" y="1099817"/>
                </a:lnTo>
                <a:lnTo>
                  <a:pt x="1499630" y="1058522"/>
                </a:lnTo>
                <a:lnTo>
                  <a:pt x="1514535" y="1016478"/>
                </a:lnTo>
                <a:lnTo>
                  <a:pt x="1526944" y="973799"/>
                </a:lnTo>
                <a:lnTo>
                  <a:pt x="1536859" y="930599"/>
                </a:lnTo>
                <a:lnTo>
                  <a:pt x="1544278" y="886994"/>
                </a:lnTo>
                <a:lnTo>
                  <a:pt x="1549202" y="843098"/>
                </a:lnTo>
                <a:lnTo>
                  <a:pt x="1551632" y="799026"/>
                </a:lnTo>
                <a:lnTo>
                  <a:pt x="1551567" y="754893"/>
                </a:lnTo>
                <a:lnTo>
                  <a:pt x="1549007" y="710814"/>
                </a:lnTo>
                <a:lnTo>
                  <a:pt x="1543954" y="666903"/>
                </a:lnTo>
                <a:lnTo>
                  <a:pt x="1536407" y="623276"/>
                </a:lnTo>
                <a:lnTo>
                  <a:pt x="1526365" y="580046"/>
                </a:lnTo>
                <a:lnTo>
                  <a:pt x="1513830" y="537330"/>
                </a:lnTo>
                <a:lnTo>
                  <a:pt x="1498802" y="495241"/>
                </a:lnTo>
                <a:lnTo>
                  <a:pt x="1481280" y="453895"/>
                </a:lnTo>
                <a:lnTo>
                  <a:pt x="1461265" y="413407"/>
                </a:lnTo>
                <a:lnTo>
                  <a:pt x="1438758" y="373890"/>
                </a:lnTo>
                <a:lnTo>
                  <a:pt x="1413757" y="335461"/>
                </a:lnTo>
                <a:lnTo>
                  <a:pt x="1386264" y="298233"/>
                </a:lnTo>
                <a:lnTo>
                  <a:pt x="1356278" y="262322"/>
                </a:lnTo>
                <a:lnTo>
                  <a:pt x="1323800" y="227842"/>
                </a:lnTo>
                <a:lnTo>
                  <a:pt x="1289320" y="195363"/>
                </a:lnTo>
                <a:lnTo>
                  <a:pt x="1253409" y="165376"/>
                </a:lnTo>
                <a:lnTo>
                  <a:pt x="1216181" y="137882"/>
                </a:lnTo>
                <a:lnTo>
                  <a:pt x="1177751" y="112880"/>
                </a:lnTo>
                <a:lnTo>
                  <a:pt x="1138235" y="90371"/>
                </a:lnTo>
                <a:lnTo>
                  <a:pt x="1097745" y="70355"/>
                </a:lnTo>
                <a:lnTo>
                  <a:pt x="1056399" y="52833"/>
                </a:lnTo>
                <a:lnTo>
                  <a:pt x="1014310" y="37804"/>
                </a:lnTo>
                <a:lnTo>
                  <a:pt x="971593" y="25268"/>
                </a:lnTo>
                <a:lnTo>
                  <a:pt x="928363" y="15226"/>
                </a:lnTo>
                <a:lnTo>
                  <a:pt x="884735" y="7678"/>
                </a:lnTo>
                <a:lnTo>
                  <a:pt x="840823" y="2624"/>
                </a:lnTo>
                <a:lnTo>
                  <a:pt x="796743" y="65"/>
                </a:lnTo>
                <a:lnTo>
                  <a:pt x="752609" y="0"/>
                </a:lnTo>
                <a:close/>
              </a:path>
            </a:pathLst>
          </a:custGeom>
          <a:solidFill>
            <a:srgbClr val="DCE9A4"/>
          </a:solidFill>
        </p:spPr>
        <p:txBody>
          <a:bodyPr wrap="square" lIns="0" tIns="0" rIns="0" bIns="0" rtlCol="0"/>
          <a:lstStyle/>
          <a:p>
            <a:endParaRPr sz="1125" dirty="0"/>
          </a:p>
        </p:txBody>
      </p:sp>
      <p:sp>
        <p:nvSpPr>
          <p:cNvPr id="18" name="object 18"/>
          <p:cNvSpPr txBox="1"/>
          <p:nvPr/>
        </p:nvSpPr>
        <p:spPr>
          <a:xfrm>
            <a:off x="4694126" y="1901732"/>
            <a:ext cx="729456" cy="424796"/>
          </a:xfrm>
          <a:prstGeom prst="rect">
            <a:avLst/>
          </a:prstGeom>
        </p:spPr>
        <p:txBody>
          <a:bodyPr vert="horz" wrap="square" lIns="0" tIns="7938" rIns="0" bIns="0" rtlCol="0">
            <a:spAutoFit/>
          </a:bodyPr>
          <a:lstStyle/>
          <a:p>
            <a:pPr marL="23019" marR="3175" indent="-15478">
              <a:spcBef>
                <a:spcPts val="63"/>
              </a:spcBef>
            </a:pPr>
            <a:r>
              <a:rPr sz="875" spc="-19" dirty="0">
                <a:solidFill>
                  <a:srgbClr val="808285"/>
                </a:solidFill>
                <a:latin typeface="MetaBookLF-Roman"/>
                <a:cs typeface="MetaBookLF-Roman"/>
              </a:rPr>
              <a:t>4-Year</a:t>
            </a:r>
            <a:r>
              <a:rPr sz="875" spc="-50" dirty="0">
                <a:solidFill>
                  <a:srgbClr val="808285"/>
                </a:solidFill>
                <a:latin typeface="MetaBookLF-Roman"/>
                <a:cs typeface="MetaBookLF-Roman"/>
              </a:rPr>
              <a:t> </a:t>
            </a:r>
            <a:r>
              <a:rPr sz="875" spc="-9" dirty="0">
                <a:solidFill>
                  <a:srgbClr val="808285"/>
                </a:solidFill>
                <a:latin typeface="MetaBookLF-Roman"/>
                <a:cs typeface="MetaBookLF-Roman"/>
              </a:rPr>
              <a:t>Colleges  </a:t>
            </a:r>
            <a:r>
              <a:rPr sz="875" dirty="0">
                <a:solidFill>
                  <a:srgbClr val="808285"/>
                </a:solidFill>
                <a:latin typeface="MetaBookLF-Roman"/>
                <a:cs typeface="MetaBookLF-Roman"/>
              </a:rPr>
              <a:t>&amp;</a:t>
            </a:r>
            <a:r>
              <a:rPr sz="875" spc="156" dirty="0">
                <a:solidFill>
                  <a:srgbClr val="808285"/>
                </a:solidFill>
                <a:latin typeface="MetaBookLF-Roman"/>
                <a:cs typeface="MetaBookLF-Roman"/>
              </a:rPr>
              <a:t> </a:t>
            </a:r>
            <a:r>
              <a:rPr sz="875" spc="-3" dirty="0">
                <a:solidFill>
                  <a:srgbClr val="808285"/>
                </a:solidFill>
                <a:latin typeface="MetaBookLF-Roman"/>
                <a:cs typeface="MetaBookLF-Roman"/>
              </a:rPr>
              <a:t>Universities</a:t>
            </a:r>
            <a:endParaRPr lang="en-US" sz="875" spc="-3" dirty="0">
              <a:solidFill>
                <a:srgbClr val="808285"/>
              </a:solidFill>
              <a:latin typeface="MetaBookLF-Roman"/>
              <a:cs typeface="MetaBookLF-Roman"/>
            </a:endParaRPr>
          </a:p>
          <a:p>
            <a:pPr marL="23019" marR="3175" indent="-15478">
              <a:spcBef>
                <a:spcPts val="63"/>
              </a:spcBef>
            </a:pPr>
            <a:r>
              <a:rPr lang="en-US" sz="875" spc="-3" dirty="0">
                <a:solidFill>
                  <a:srgbClr val="808285"/>
                </a:solidFill>
                <a:latin typeface="MetaBookLF-Roman"/>
                <a:cs typeface="MetaBookLF-Roman"/>
              </a:rPr>
              <a:t>          (TLAB)</a:t>
            </a:r>
            <a:endParaRPr sz="875" dirty="0">
              <a:latin typeface="MetaBookLF-Roman"/>
              <a:cs typeface="MetaBookLF-Roman"/>
            </a:endParaRPr>
          </a:p>
        </p:txBody>
      </p:sp>
      <p:sp>
        <p:nvSpPr>
          <p:cNvPr id="19" name="object 19"/>
          <p:cNvSpPr/>
          <p:nvPr/>
        </p:nvSpPr>
        <p:spPr>
          <a:xfrm>
            <a:off x="4573388" y="3692185"/>
            <a:ext cx="969963" cy="969963"/>
          </a:xfrm>
          <a:custGeom>
            <a:avLst/>
            <a:gdLst/>
            <a:ahLst/>
            <a:cxnLst/>
            <a:rect l="l" t="t" r="r" b="b"/>
            <a:pathLst>
              <a:path w="1551940" h="1551939">
                <a:moveTo>
                  <a:pt x="752609" y="0"/>
                </a:moveTo>
                <a:lnTo>
                  <a:pt x="708537" y="2429"/>
                </a:lnTo>
                <a:lnTo>
                  <a:pt x="664640" y="7353"/>
                </a:lnTo>
                <a:lnTo>
                  <a:pt x="621034" y="14772"/>
                </a:lnTo>
                <a:lnTo>
                  <a:pt x="577834" y="24686"/>
                </a:lnTo>
                <a:lnTo>
                  <a:pt x="535154" y="37095"/>
                </a:lnTo>
                <a:lnTo>
                  <a:pt x="493109" y="52000"/>
                </a:lnTo>
                <a:lnTo>
                  <a:pt x="451815" y="69400"/>
                </a:lnTo>
                <a:lnTo>
                  <a:pt x="411385" y="89296"/>
                </a:lnTo>
                <a:lnTo>
                  <a:pt x="371935" y="111687"/>
                </a:lnTo>
                <a:lnTo>
                  <a:pt x="333579" y="136575"/>
                </a:lnTo>
                <a:lnTo>
                  <a:pt x="296433" y="163959"/>
                </a:lnTo>
                <a:lnTo>
                  <a:pt x="260611" y="193840"/>
                </a:lnTo>
                <a:lnTo>
                  <a:pt x="226228" y="226217"/>
                </a:lnTo>
                <a:lnTo>
                  <a:pt x="193849" y="260601"/>
                </a:lnTo>
                <a:lnTo>
                  <a:pt x="163968" y="296425"/>
                </a:lnTo>
                <a:lnTo>
                  <a:pt x="136582" y="333572"/>
                </a:lnTo>
                <a:lnTo>
                  <a:pt x="111694" y="371929"/>
                </a:lnTo>
                <a:lnTo>
                  <a:pt x="89301" y="411380"/>
                </a:lnTo>
                <a:lnTo>
                  <a:pt x="69404" y="451810"/>
                </a:lnTo>
                <a:lnTo>
                  <a:pt x="52003" y="493106"/>
                </a:lnTo>
                <a:lnTo>
                  <a:pt x="37098" y="535151"/>
                </a:lnTo>
                <a:lnTo>
                  <a:pt x="24688" y="577832"/>
                </a:lnTo>
                <a:lnTo>
                  <a:pt x="14773" y="621033"/>
                </a:lnTo>
                <a:lnTo>
                  <a:pt x="7354" y="664639"/>
                </a:lnTo>
                <a:lnTo>
                  <a:pt x="2429" y="708536"/>
                </a:lnTo>
                <a:lnTo>
                  <a:pt x="0" y="752609"/>
                </a:lnTo>
                <a:lnTo>
                  <a:pt x="64" y="796743"/>
                </a:lnTo>
                <a:lnTo>
                  <a:pt x="2624" y="840824"/>
                </a:lnTo>
                <a:lnTo>
                  <a:pt x="7677" y="884735"/>
                </a:lnTo>
                <a:lnTo>
                  <a:pt x="15225" y="928364"/>
                </a:lnTo>
                <a:lnTo>
                  <a:pt x="25267" y="971594"/>
                </a:lnTo>
                <a:lnTo>
                  <a:pt x="37802" y="1014311"/>
                </a:lnTo>
                <a:lnTo>
                  <a:pt x="52831" y="1056400"/>
                </a:lnTo>
                <a:lnTo>
                  <a:pt x="70354" y="1097747"/>
                </a:lnTo>
                <a:lnTo>
                  <a:pt x="90369" y="1138236"/>
                </a:lnTo>
                <a:lnTo>
                  <a:pt x="112878" y="1177753"/>
                </a:lnTo>
                <a:lnTo>
                  <a:pt x="137880" y="1216183"/>
                </a:lnTo>
                <a:lnTo>
                  <a:pt x="165374" y="1253411"/>
                </a:lnTo>
                <a:lnTo>
                  <a:pt x="195361" y="1289322"/>
                </a:lnTo>
                <a:lnTo>
                  <a:pt x="227841" y="1323802"/>
                </a:lnTo>
                <a:lnTo>
                  <a:pt x="262319" y="1356280"/>
                </a:lnTo>
                <a:lnTo>
                  <a:pt x="298229" y="1386265"/>
                </a:lnTo>
                <a:lnTo>
                  <a:pt x="335456" y="1413759"/>
                </a:lnTo>
                <a:lnTo>
                  <a:pt x="373884" y="1438759"/>
                </a:lnTo>
                <a:lnTo>
                  <a:pt x="413400" y="1461267"/>
                </a:lnTo>
                <a:lnTo>
                  <a:pt x="453889" y="1481282"/>
                </a:lnTo>
                <a:lnTo>
                  <a:pt x="495234" y="1498804"/>
                </a:lnTo>
                <a:lnTo>
                  <a:pt x="537323" y="1513832"/>
                </a:lnTo>
                <a:lnTo>
                  <a:pt x="580039" y="1526367"/>
                </a:lnTo>
                <a:lnTo>
                  <a:pt x="623269" y="1536408"/>
                </a:lnTo>
                <a:lnTo>
                  <a:pt x="666897" y="1543955"/>
                </a:lnTo>
                <a:lnTo>
                  <a:pt x="710808" y="1549008"/>
                </a:lnTo>
                <a:lnTo>
                  <a:pt x="754888" y="1551567"/>
                </a:lnTo>
                <a:lnTo>
                  <a:pt x="799022" y="1551632"/>
                </a:lnTo>
                <a:lnTo>
                  <a:pt x="843094" y="1549202"/>
                </a:lnTo>
                <a:lnTo>
                  <a:pt x="886991" y="1544277"/>
                </a:lnTo>
                <a:lnTo>
                  <a:pt x="930598" y="1536857"/>
                </a:lnTo>
                <a:lnTo>
                  <a:pt x="973798" y="1526942"/>
                </a:lnTo>
                <a:lnTo>
                  <a:pt x="1016479" y="1514532"/>
                </a:lnTo>
                <a:lnTo>
                  <a:pt x="1058524" y="1499627"/>
                </a:lnTo>
                <a:lnTo>
                  <a:pt x="1099819" y="1482226"/>
                </a:lnTo>
                <a:lnTo>
                  <a:pt x="1140250" y="1462329"/>
                </a:lnTo>
                <a:lnTo>
                  <a:pt x="1179701" y="1439936"/>
                </a:lnTo>
                <a:lnTo>
                  <a:pt x="1218058" y="1415047"/>
                </a:lnTo>
                <a:lnTo>
                  <a:pt x="1255205" y="1387662"/>
                </a:lnTo>
                <a:lnTo>
                  <a:pt x="1291028" y="1357780"/>
                </a:lnTo>
                <a:lnTo>
                  <a:pt x="1325413" y="1325402"/>
                </a:lnTo>
                <a:lnTo>
                  <a:pt x="1357790" y="1291019"/>
                </a:lnTo>
                <a:lnTo>
                  <a:pt x="1387670" y="1255197"/>
                </a:lnTo>
                <a:lnTo>
                  <a:pt x="1415054" y="1218051"/>
                </a:lnTo>
                <a:lnTo>
                  <a:pt x="1439942" y="1179696"/>
                </a:lnTo>
                <a:lnTo>
                  <a:pt x="1462334" y="1140246"/>
                </a:lnTo>
                <a:lnTo>
                  <a:pt x="1482230" y="1099817"/>
                </a:lnTo>
                <a:lnTo>
                  <a:pt x="1499630" y="1058522"/>
                </a:lnTo>
                <a:lnTo>
                  <a:pt x="1514535" y="1016478"/>
                </a:lnTo>
                <a:lnTo>
                  <a:pt x="1526944" y="973799"/>
                </a:lnTo>
                <a:lnTo>
                  <a:pt x="1536859" y="930599"/>
                </a:lnTo>
                <a:lnTo>
                  <a:pt x="1544278" y="886994"/>
                </a:lnTo>
                <a:lnTo>
                  <a:pt x="1549202" y="843098"/>
                </a:lnTo>
                <a:lnTo>
                  <a:pt x="1551632" y="799026"/>
                </a:lnTo>
                <a:lnTo>
                  <a:pt x="1551567" y="754893"/>
                </a:lnTo>
                <a:lnTo>
                  <a:pt x="1549007" y="710814"/>
                </a:lnTo>
                <a:lnTo>
                  <a:pt x="1543954" y="666903"/>
                </a:lnTo>
                <a:lnTo>
                  <a:pt x="1536407" y="623276"/>
                </a:lnTo>
                <a:lnTo>
                  <a:pt x="1526365" y="580046"/>
                </a:lnTo>
                <a:lnTo>
                  <a:pt x="1513830" y="537330"/>
                </a:lnTo>
                <a:lnTo>
                  <a:pt x="1498802" y="495241"/>
                </a:lnTo>
                <a:lnTo>
                  <a:pt x="1481280" y="453895"/>
                </a:lnTo>
                <a:lnTo>
                  <a:pt x="1461265" y="413407"/>
                </a:lnTo>
                <a:lnTo>
                  <a:pt x="1438758" y="373890"/>
                </a:lnTo>
                <a:lnTo>
                  <a:pt x="1413757" y="335461"/>
                </a:lnTo>
                <a:lnTo>
                  <a:pt x="1386264" y="298233"/>
                </a:lnTo>
                <a:lnTo>
                  <a:pt x="1356278" y="262322"/>
                </a:lnTo>
                <a:lnTo>
                  <a:pt x="1323800" y="227842"/>
                </a:lnTo>
                <a:lnTo>
                  <a:pt x="1289320" y="195363"/>
                </a:lnTo>
                <a:lnTo>
                  <a:pt x="1253409" y="165376"/>
                </a:lnTo>
                <a:lnTo>
                  <a:pt x="1216181" y="137882"/>
                </a:lnTo>
                <a:lnTo>
                  <a:pt x="1177751" y="112880"/>
                </a:lnTo>
                <a:lnTo>
                  <a:pt x="1138235" y="90371"/>
                </a:lnTo>
                <a:lnTo>
                  <a:pt x="1097745" y="70355"/>
                </a:lnTo>
                <a:lnTo>
                  <a:pt x="1056399" y="52833"/>
                </a:lnTo>
                <a:lnTo>
                  <a:pt x="1014310" y="37804"/>
                </a:lnTo>
                <a:lnTo>
                  <a:pt x="971593" y="25268"/>
                </a:lnTo>
                <a:lnTo>
                  <a:pt x="928363" y="15226"/>
                </a:lnTo>
                <a:lnTo>
                  <a:pt x="884735" y="7678"/>
                </a:lnTo>
                <a:lnTo>
                  <a:pt x="840823" y="2624"/>
                </a:lnTo>
                <a:lnTo>
                  <a:pt x="796743" y="65"/>
                </a:lnTo>
                <a:lnTo>
                  <a:pt x="752609" y="0"/>
                </a:lnTo>
                <a:close/>
              </a:path>
            </a:pathLst>
          </a:custGeom>
          <a:solidFill>
            <a:srgbClr val="DCE9A4"/>
          </a:solidFill>
        </p:spPr>
        <p:txBody>
          <a:bodyPr wrap="square" lIns="0" tIns="0" rIns="0" bIns="0" rtlCol="0"/>
          <a:lstStyle/>
          <a:p>
            <a:endParaRPr sz="1125" dirty="0"/>
          </a:p>
        </p:txBody>
      </p:sp>
      <p:sp>
        <p:nvSpPr>
          <p:cNvPr id="20" name="object 20"/>
          <p:cNvSpPr txBox="1"/>
          <p:nvPr/>
        </p:nvSpPr>
        <p:spPr>
          <a:xfrm>
            <a:off x="4597125" y="3974693"/>
            <a:ext cx="921147" cy="411972"/>
          </a:xfrm>
          <a:prstGeom prst="rect">
            <a:avLst/>
          </a:prstGeom>
        </p:spPr>
        <p:txBody>
          <a:bodyPr vert="horz" wrap="square" lIns="0" tIns="7938" rIns="0" bIns="0" rtlCol="0">
            <a:spAutoFit/>
          </a:bodyPr>
          <a:lstStyle/>
          <a:p>
            <a:pPr marL="7938" marR="3175" indent="121841">
              <a:spcBef>
                <a:spcPts val="63"/>
              </a:spcBef>
            </a:pPr>
            <a:r>
              <a:rPr sz="875" spc="13" dirty="0">
                <a:solidFill>
                  <a:srgbClr val="808285"/>
                </a:solidFill>
                <a:latin typeface="MetaBookLF-Roman"/>
                <a:cs typeface="MetaBookLF-Roman"/>
              </a:rPr>
              <a:t>Community </a:t>
            </a:r>
            <a:r>
              <a:rPr sz="875" dirty="0">
                <a:solidFill>
                  <a:srgbClr val="808285"/>
                </a:solidFill>
                <a:latin typeface="MetaBookLF-Roman"/>
                <a:cs typeface="MetaBookLF-Roman"/>
              </a:rPr>
              <a:t>&amp;  </a:t>
            </a:r>
            <a:r>
              <a:rPr sz="875" spc="9" dirty="0">
                <a:solidFill>
                  <a:srgbClr val="808285"/>
                </a:solidFill>
                <a:latin typeface="MetaBookLF-Roman"/>
                <a:cs typeface="MetaBookLF-Roman"/>
              </a:rPr>
              <a:t>Technical</a:t>
            </a:r>
            <a:r>
              <a:rPr sz="875" spc="-19" dirty="0">
                <a:solidFill>
                  <a:srgbClr val="808285"/>
                </a:solidFill>
                <a:latin typeface="MetaBookLF-Roman"/>
                <a:cs typeface="MetaBookLF-Roman"/>
              </a:rPr>
              <a:t> </a:t>
            </a:r>
            <a:r>
              <a:rPr sz="875" spc="9" dirty="0">
                <a:solidFill>
                  <a:srgbClr val="808285"/>
                </a:solidFill>
                <a:latin typeface="MetaBookLF-Roman"/>
                <a:cs typeface="MetaBookLF-Roman"/>
              </a:rPr>
              <a:t>Colleges  </a:t>
            </a:r>
            <a:r>
              <a:rPr sz="875" spc="16" dirty="0">
                <a:solidFill>
                  <a:srgbClr val="808285"/>
                </a:solidFill>
                <a:latin typeface="MetaBookLF-Roman"/>
                <a:cs typeface="MetaBookLF-Roman"/>
              </a:rPr>
              <a:t>(SBCTC </a:t>
            </a:r>
            <a:r>
              <a:rPr lang="en-US" sz="875" spc="16" dirty="0">
                <a:solidFill>
                  <a:srgbClr val="808285"/>
                </a:solidFill>
                <a:latin typeface="MetaBookLF-Roman"/>
                <a:cs typeface="MetaBookLF-Roman"/>
              </a:rPr>
              <a:t>- </a:t>
            </a:r>
            <a:r>
              <a:rPr sz="875" spc="19" dirty="0">
                <a:solidFill>
                  <a:srgbClr val="808285"/>
                </a:solidFill>
                <a:latin typeface="MetaBookLF-Roman"/>
                <a:cs typeface="MetaBookLF-Roman"/>
              </a:rPr>
              <a:t>WCAAB)</a:t>
            </a:r>
            <a:endParaRPr sz="875" dirty="0">
              <a:latin typeface="MetaBookLF-Roman"/>
              <a:cs typeface="MetaBookLF-Roman"/>
            </a:endParaRPr>
          </a:p>
        </p:txBody>
      </p:sp>
      <p:sp>
        <p:nvSpPr>
          <p:cNvPr id="21" name="object 21"/>
          <p:cNvSpPr/>
          <p:nvPr/>
        </p:nvSpPr>
        <p:spPr>
          <a:xfrm>
            <a:off x="5402322" y="2425929"/>
            <a:ext cx="362744" cy="362744"/>
          </a:xfrm>
          <a:custGeom>
            <a:avLst/>
            <a:gdLst/>
            <a:ahLst/>
            <a:cxnLst/>
            <a:rect l="l" t="t" r="r" b="b"/>
            <a:pathLst>
              <a:path w="580390" h="580389">
                <a:moveTo>
                  <a:pt x="579945" y="579945"/>
                </a:moveTo>
                <a:lnTo>
                  <a:pt x="0" y="0"/>
                </a:lnTo>
              </a:path>
            </a:pathLst>
          </a:custGeom>
          <a:ln w="38100">
            <a:solidFill>
              <a:srgbClr val="00AEEF"/>
            </a:solidFill>
          </a:ln>
        </p:spPr>
        <p:txBody>
          <a:bodyPr wrap="square" lIns="0" tIns="0" rIns="0" bIns="0" rtlCol="0"/>
          <a:lstStyle/>
          <a:p>
            <a:endParaRPr sz="1125" dirty="0"/>
          </a:p>
        </p:txBody>
      </p:sp>
      <p:sp>
        <p:nvSpPr>
          <p:cNvPr id="22" name="object 22"/>
          <p:cNvSpPr/>
          <p:nvPr/>
        </p:nvSpPr>
        <p:spPr>
          <a:xfrm>
            <a:off x="6451777" y="3475385"/>
            <a:ext cx="362744" cy="362744"/>
          </a:xfrm>
          <a:custGeom>
            <a:avLst/>
            <a:gdLst/>
            <a:ahLst/>
            <a:cxnLst/>
            <a:rect l="l" t="t" r="r" b="b"/>
            <a:pathLst>
              <a:path w="580390" h="580389">
                <a:moveTo>
                  <a:pt x="579945" y="579945"/>
                </a:moveTo>
                <a:lnTo>
                  <a:pt x="0" y="0"/>
                </a:lnTo>
              </a:path>
            </a:pathLst>
          </a:custGeom>
          <a:ln w="38100">
            <a:solidFill>
              <a:srgbClr val="00AEEF"/>
            </a:solidFill>
          </a:ln>
        </p:spPr>
        <p:txBody>
          <a:bodyPr wrap="square" lIns="0" tIns="0" rIns="0" bIns="0" rtlCol="0"/>
          <a:lstStyle/>
          <a:p>
            <a:endParaRPr sz="1125" dirty="0"/>
          </a:p>
        </p:txBody>
      </p:sp>
      <p:sp>
        <p:nvSpPr>
          <p:cNvPr id="23" name="object 23"/>
          <p:cNvSpPr/>
          <p:nvPr/>
        </p:nvSpPr>
        <p:spPr>
          <a:xfrm>
            <a:off x="5402523" y="3469579"/>
            <a:ext cx="362744" cy="362744"/>
          </a:xfrm>
          <a:custGeom>
            <a:avLst/>
            <a:gdLst/>
            <a:ahLst/>
            <a:cxnLst/>
            <a:rect l="l" t="t" r="r" b="b"/>
            <a:pathLst>
              <a:path w="580390" h="580389">
                <a:moveTo>
                  <a:pt x="579945" y="0"/>
                </a:moveTo>
                <a:lnTo>
                  <a:pt x="0" y="579945"/>
                </a:lnTo>
              </a:path>
            </a:pathLst>
          </a:custGeom>
          <a:ln w="38100">
            <a:solidFill>
              <a:srgbClr val="00AEEF"/>
            </a:solidFill>
          </a:ln>
        </p:spPr>
        <p:txBody>
          <a:bodyPr wrap="square" lIns="0" tIns="0" rIns="0" bIns="0" rtlCol="0"/>
          <a:lstStyle/>
          <a:p>
            <a:endParaRPr sz="1125" dirty="0"/>
          </a:p>
        </p:txBody>
      </p:sp>
      <p:sp>
        <p:nvSpPr>
          <p:cNvPr id="24" name="object 24"/>
          <p:cNvSpPr/>
          <p:nvPr/>
        </p:nvSpPr>
        <p:spPr>
          <a:xfrm>
            <a:off x="6451979" y="2420124"/>
            <a:ext cx="362744" cy="362744"/>
          </a:xfrm>
          <a:custGeom>
            <a:avLst/>
            <a:gdLst/>
            <a:ahLst/>
            <a:cxnLst/>
            <a:rect l="l" t="t" r="r" b="b"/>
            <a:pathLst>
              <a:path w="580390" h="580389">
                <a:moveTo>
                  <a:pt x="579945" y="0"/>
                </a:moveTo>
                <a:lnTo>
                  <a:pt x="0" y="579945"/>
                </a:lnTo>
              </a:path>
            </a:pathLst>
          </a:custGeom>
          <a:ln w="38100">
            <a:solidFill>
              <a:srgbClr val="00AEEF"/>
            </a:solidFill>
          </a:ln>
        </p:spPr>
        <p:txBody>
          <a:bodyPr wrap="square" lIns="0" tIns="0" rIns="0" bIns="0" rtlCol="0"/>
          <a:lstStyle/>
          <a:p>
            <a:endParaRPr sz="1125" dirty="0"/>
          </a:p>
        </p:txBody>
      </p:sp>
      <p:sp>
        <p:nvSpPr>
          <p:cNvPr id="25" name="object 25"/>
          <p:cNvSpPr txBox="1"/>
          <p:nvPr/>
        </p:nvSpPr>
        <p:spPr>
          <a:xfrm>
            <a:off x="4693949" y="4872354"/>
            <a:ext cx="2988469" cy="299762"/>
          </a:xfrm>
          <a:prstGeom prst="rect">
            <a:avLst/>
          </a:prstGeom>
        </p:spPr>
        <p:txBody>
          <a:bodyPr vert="horz" wrap="square" lIns="0" tIns="17463" rIns="0" bIns="0" rtlCol="0">
            <a:spAutoFit/>
          </a:bodyPr>
          <a:lstStyle/>
          <a:p>
            <a:pPr marL="7938">
              <a:spcBef>
                <a:spcPts val="138"/>
              </a:spcBef>
            </a:pPr>
            <a:r>
              <a:rPr sz="875" i="1" spc="-3" dirty="0">
                <a:solidFill>
                  <a:srgbClr val="808285"/>
                </a:solidFill>
                <a:latin typeface="MetaBookLF-Italic"/>
                <a:cs typeface="MetaBookLF-Italic"/>
              </a:rPr>
              <a:t>Formal relationships between </a:t>
            </a:r>
            <a:r>
              <a:rPr sz="875" i="1" dirty="0">
                <a:solidFill>
                  <a:srgbClr val="808285"/>
                </a:solidFill>
                <a:latin typeface="MetaBookLF-Italic"/>
                <a:cs typeface="MetaBookLF-Italic"/>
              </a:rPr>
              <a:t>WA </a:t>
            </a:r>
            <a:r>
              <a:rPr sz="875" i="1" spc="-3" dirty="0">
                <a:solidFill>
                  <a:srgbClr val="808285"/>
                </a:solidFill>
                <a:latin typeface="MetaBookLF-Italic"/>
                <a:cs typeface="MetaBookLF-Italic"/>
              </a:rPr>
              <a:t>public education systems</a:t>
            </a:r>
            <a:r>
              <a:rPr sz="875" i="1" spc="-41" dirty="0">
                <a:solidFill>
                  <a:srgbClr val="808285"/>
                </a:solidFill>
                <a:latin typeface="MetaBookLF-Italic"/>
                <a:cs typeface="MetaBookLF-Italic"/>
              </a:rPr>
              <a:t> </a:t>
            </a:r>
            <a:r>
              <a:rPr sz="875" i="1" spc="-3" dirty="0">
                <a:solidFill>
                  <a:srgbClr val="808285"/>
                </a:solidFill>
                <a:latin typeface="MetaBookLF-Italic"/>
                <a:cs typeface="MetaBookLF-Italic"/>
              </a:rPr>
              <a:t>and</a:t>
            </a:r>
            <a:endParaRPr sz="875" dirty="0">
              <a:latin typeface="MetaBookLF-Italic"/>
              <a:cs typeface="MetaBookLF-Italic"/>
            </a:endParaRPr>
          </a:p>
          <a:p>
            <a:pPr marL="1543447">
              <a:spcBef>
                <a:spcPts val="75"/>
              </a:spcBef>
            </a:pPr>
            <a:r>
              <a:rPr sz="875" i="1" dirty="0">
                <a:solidFill>
                  <a:srgbClr val="808285"/>
                </a:solidFill>
                <a:latin typeface="MetaBookLF-Italic"/>
                <a:cs typeface="MetaBookLF-Italic"/>
              </a:rPr>
              <a:t>WA </a:t>
            </a:r>
            <a:r>
              <a:rPr sz="875" i="1" spc="-9" dirty="0">
                <a:solidFill>
                  <a:srgbClr val="808285"/>
                </a:solidFill>
                <a:latin typeface="MetaBookLF-Italic"/>
                <a:cs typeface="MetaBookLF-Italic"/>
              </a:rPr>
              <a:t>federally-recognized</a:t>
            </a:r>
            <a:r>
              <a:rPr sz="875" i="1" spc="9" dirty="0">
                <a:solidFill>
                  <a:srgbClr val="808285"/>
                </a:solidFill>
                <a:latin typeface="MetaBookLF-Italic"/>
                <a:cs typeface="MetaBookLF-Italic"/>
              </a:rPr>
              <a:t> </a:t>
            </a:r>
            <a:r>
              <a:rPr sz="875" i="1" spc="-9" dirty="0">
                <a:solidFill>
                  <a:srgbClr val="808285"/>
                </a:solidFill>
                <a:latin typeface="MetaBookLF-Italic"/>
                <a:cs typeface="MetaBookLF-Italic"/>
              </a:rPr>
              <a:t>Tribes</a:t>
            </a:r>
            <a:endParaRPr sz="875" dirty="0">
              <a:latin typeface="MetaBookLF-Italic"/>
              <a:cs typeface="MetaBookLF-Italic"/>
            </a:endParaRPr>
          </a:p>
        </p:txBody>
      </p:sp>
      <p:sp>
        <p:nvSpPr>
          <p:cNvPr id="26" name="object 26"/>
          <p:cNvSpPr txBox="1">
            <a:spLocks noGrp="1"/>
          </p:cNvSpPr>
          <p:nvPr>
            <p:ph type="title"/>
          </p:nvPr>
        </p:nvSpPr>
        <p:spPr>
          <a:xfrm>
            <a:off x="265811" y="1078830"/>
            <a:ext cx="6830314" cy="373500"/>
          </a:xfrm>
          <a:prstGeom prst="rect">
            <a:avLst/>
          </a:prstGeom>
        </p:spPr>
        <p:txBody>
          <a:bodyPr vert="horz" wrap="square" lIns="0" tIns="7938" rIns="0" bIns="0" rtlCol="0">
            <a:spAutoFit/>
          </a:bodyPr>
          <a:lstStyle/>
          <a:p>
            <a:pPr marL="7938">
              <a:lnSpc>
                <a:spcPct val="100000"/>
              </a:lnSpc>
              <a:spcBef>
                <a:spcPts val="63"/>
              </a:spcBef>
            </a:pPr>
            <a:r>
              <a:rPr lang="en-US" sz="2375" spc="-19" dirty="0">
                <a:solidFill>
                  <a:srgbClr val="231F20"/>
                </a:solidFill>
                <a:latin typeface="MetaBookLF-Roman"/>
                <a:cs typeface="MetaBookLF-Roman"/>
              </a:rPr>
              <a:t>Types of Tribal G2G Engagements</a:t>
            </a:r>
            <a:r>
              <a:rPr sz="2375" spc="-6" dirty="0">
                <a:solidFill>
                  <a:srgbClr val="231F20"/>
                </a:solidFill>
                <a:latin typeface="MetaBookLF-Roman"/>
                <a:cs typeface="MetaBookLF-Roman"/>
              </a:rPr>
              <a:t> </a:t>
            </a:r>
            <a:r>
              <a:rPr sz="2375" dirty="0">
                <a:solidFill>
                  <a:srgbClr val="231F20"/>
                </a:solidFill>
                <a:latin typeface="MetaBookLF-Roman"/>
                <a:cs typeface="MetaBookLF-Roman"/>
              </a:rPr>
              <a:t>in </a:t>
            </a:r>
            <a:r>
              <a:rPr sz="2375" spc="-13" dirty="0">
                <a:solidFill>
                  <a:srgbClr val="231F20"/>
                </a:solidFill>
                <a:latin typeface="MetaBookLF-Roman"/>
                <a:cs typeface="MetaBookLF-Roman"/>
              </a:rPr>
              <a:t>Washington</a:t>
            </a:r>
            <a:r>
              <a:rPr sz="2375" spc="-125" dirty="0">
                <a:solidFill>
                  <a:srgbClr val="231F20"/>
                </a:solidFill>
                <a:latin typeface="MetaBookLF-Roman"/>
                <a:cs typeface="MetaBookLF-Roman"/>
              </a:rPr>
              <a:t> </a:t>
            </a:r>
            <a:r>
              <a:rPr sz="2375" spc="-9" dirty="0">
                <a:solidFill>
                  <a:srgbClr val="231F20"/>
                </a:solidFill>
                <a:latin typeface="MetaBookLF-Roman"/>
                <a:cs typeface="MetaBookLF-Roman"/>
              </a:rPr>
              <a:t>State</a:t>
            </a:r>
            <a:endParaRPr sz="2375" dirty="0">
              <a:latin typeface="MetaBookLF-Roman"/>
              <a:cs typeface="MetaBookLF-Roman"/>
            </a:endParaRPr>
          </a:p>
        </p:txBody>
      </p:sp>
      <p:sp>
        <p:nvSpPr>
          <p:cNvPr id="30" name="object 30"/>
          <p:cNvSpPr txBox="1">
            <a:spLocks noGrp="1"/>
          </p:cNvSpPr>
          <p:nvPr>
            <p:ph type="ftr" sz="quarter" idx="5"/>
          </p:nvPr>
        </p:nvSpPr>
        <p:spPr>
          <a:xfrm>
            <a:off x="1853164" y="5609812"/>
            <a:ext cx="5829254" cy="107866"/>
          </a:xfrm>
          <a:prstGeom prst="rect">
            <a:avLst/>
          </a:prstGeom>
        </p:spPr>
        <p:txBody>
          <a:bodyPr vert="horz" wrap="square" lIns="0" tIns="1984" rIns="0" bIns="0" rtlCol="0">
            <a:spAutoFit/>
          </a:bodyPr>
          <a:lstStyle/>
          <a:p>
            <a:pPr marL="7938">
              <a:spcBef>
                <a:spcPts val="16"/>
              </a:spcBef>
            </a:pPr>
            <a:r>
              <a:rPr lang="en-US" spc="25" dirty="0"/>
              <a:t>SBCTC TRIBAL GOVERNMENT AFFAIRS</a:t>
            </a:r>
            <a:r>
              <a:rPr spc="25" dirty="0"/>
              <a:t> </a:t>
            </a:r>
            <a:r>
              <a:rPr dirty="0"/>
              <a:t>| </a:t>
            </a:r>
            <a:r>
              <a:rPr lang="en-US" spc="28" dirty="0"/>
              <a:t>WA CTCs BUILDING GOVERNMENT-TO-GOVERNMENT RELATIONSHIPS</a:t>
            </a:r>
            <a:r>
              <a:rPr spc="28" dirty="0"/>
              <a:t> </a:t>
            </a:r>
            <a:r>
              <a:rPr dirty="0"/>
              <a:t>| </a:t>
            </a:r>
            <a:r>
              <a:rPr lang="en-US" spc="16" dirty="0"/>
              <a:t>20 </a:t>
            </a:r>
            <a:r>
              <a:rPr spc="16" dirty="0"/>
              <a:t> </a:t>
            </a:r>
            <a:r>
              <a:rPr spc="25" dirty="0"/>
              <a:t>MARCH</a:t>
            </a:r>
            <a:r>
              <a:rPr spc="47" dirty="0"/>
              <a:t> </a:t>
            </a:r>
            <a:r>
              <a:rPr spc="34" dirty="0"/>
              <a:t>2023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F1581-2E18-8A4A-E081-45BA81A6367E}"/>
              </a:ext>
            </a:extLst>
          </p:cNvPr>
          <p:cNvSpPr>
            <a:spLocks noGrp="1"/>
          </p:cNvSpPr>
          <p:nvPr>
            <p:ph type="title"/>
          </p:nvPr>
        </p:nvSpPr>
        <p:spPr>
          <a:xfrm>
            <a:off x="536860" y="1229829"/>
            <a:ext cx="8336975" cy="797070"/>
          </a:xfrm>
        </p:spPr>
        <p:txBody>
          <a:bodyPr/>
          <a:lstStyle/>
          <a:p>
            <a:pPr algn="ctr"/>
            <a:r>
              <a:rPr lang="en-US" dirty="0"/>
              <a:t>Welcome &amp; Introductions </a:t>
            </a:r>
          </a:p>
        </p:txBody>
      </p:sp>
      <p:sp>
        <p:nvSpPr>
          <p:cNvPr id="3" name="Content Placeholder 2">
            <a:extLst>
              <a:ext uri="{FF2B5EF4-FFF2-40B4-BE49-F238E27FC236}">
                <a16:creationId xmlns:a16="http://schemas.microsoft.com/office/drawing/2014/main" id="{FFA3B92F-9656-2C57-AE88-5F6330B1FBB0}"/>
              </a:ext>
            </a:extLst>
          </p:cNvPr>
          <p:cNvSpPr>
            <a:spLocks noGrp="1"/>
          </p:cNvSpPr>
          <p:nvPr>
            <p:ph idx="1"/>
          </p:nvPr>
        </p:nvSpPr>
        <p:spPr>
          <a:xfrm>
            <a:off x="536859" y="1867781"/>
            <a:ext cx="8070281" cy="3781508"/>
          </a:xfrm>
        </p:spPr>
        <p:txBody>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a:extLst>
              <a:ext uri="{FF2B5EF4-FFF2-40B4-BE49-F238E27FC236}">
                <a16:creationId xmlns:a16="http://schemas.microsoft.com/office/drawing/2014/main" id="{7DCE1B13-79E0-E4DF-46F6-E9DE55D678AE}"/>
              </a:ext>
            </a:extLst>
          </p:cNvPr>
          <p:cNvSpPr>
            <a:spLocks noGrp="1"/>
          </p:cNvSpPr>
          <p:nvPr>
            <p:ph type="sldNum" sz="quarter" idx="12"/>
          </p:nvPr>
        </p:nvSpPr>
        <p:spPr/>
        <p:txBody>
          <a:bodyPr/>
          <a:lstStyle/>
          <a:p>
            <a:fld id="{DEE5BC03-7CE3-4FE3-BC0A-0ACCA8AC1F24}" type="slidenum">
              <a:rPr lang="en-US" smtClean="0"/>
              <a:pPr/>
              <a:t>3</a:t>
            </a:fld>
            <a:endParaRPr lang="en-US" dirty="0"/>
          </a:p>
        </p:txBody>
      </p:sp>
    </p:spTree>
    <p:extLst>
      <p:ext uri="{BB962C8B-B14F-4D97-AF65-F5344CB8AC3E}">
        <p14:creationId xmlns:p14="http://schemas.microsoft.com/office/powerpoint/2010/main" val="4101608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7816" y="1644644"/>
            <a:ext cx="3292249" cy="1893147"/>
          </a:xfrm>
          <a:prstGeom prst="rect">
            <a:avLst/>
          </a:prstGeom>
        </p:spPr>
        <p:txBody>
          <a:bodyPr vert="horz" wrap="square" lIns="0" tIns="7938" rIns="0" bIns="0" rtlCol="0">
            <a:spAutoFit/>
          </a:bodyPr>
          <a:lstStyle/>
          <a:p>
            <a:pPr marL="7938" marR="3175" algn="just">
              <a:spcBef>
                <a:spcPts val="63"/>
              </a:spcBef>
              <a:tabLst>
                <a:tab pos="186531" algn="l"/>
              </a:tabLst>
            </a:pPr>
            <a:r>
              <a:rPr lang="en-US" sz="1250" b="1" spc="-9" dirty="0">
                <a:solidFill>
                  <a:srgbClr val="0070C0"/>
                </a:solidFill>
                <a:latin typeface="MetaBookLF-Roman"/>
                <a:cs typeface="MetaBookLF-Roman"/>
              </a:rPr>
              <a:t>GOAL #1- PROFESSIONAL DEVELOPMENT: Train WA CTC Leaders on RCW 43.376 G2G Relationship Building</a:t>
            </a:r>
          </a:p>
          <a:p>
            <a:pPr marL="186531" marR="3175" indent="-178594" algn="just">
              <a:spcBef>
                <a:spcPts val="63"/>
              </a:spcBef>
              <a:buChar char="•"/>
              <a:tabLst>
                <a:tab pos="186531" algn="l"/>
              </a:tabLst>
            </a:pPr>
            <a:r>
              <a:rPr sz="1250" spc="-9" dirty="0">
                <a:solidFill>
                  <a:srgbClr val="808285"/>
                </a:solidFill>
                <a:latin typeface="MetaBookLF-Roman"/>
                <a:cs typeface="MetaBookLF-Roman"/>
              </a:rPr>
              <a:t>Create space </a:t>
            </a:r>
            <a:r>
              <a:rPr sz="1250" spc="-3" dirty="0">
                <a:solidFill>
                  <a:srgbClr val="808285"/>
                </a:solidFill>
                <a:latin typeface="MetaBookLF-Roman"/>
                <a:cs typeface="MetaBookLF-Roman"/>
              </a:rPr>
              <a:t>for Indigenous Knowledge(s) </a:t>
            </a:r>
            <a:r>
              <a:rPr sz="1250" spc="-9" dirty="0">
                <a:solidFill>
                  <a:srgbClr val="808285"/>
                </a:solidFill>
                <a:latin typeface="MetaBookLF-Roman"/>
                <a:cs typeface="MetaBookLF-Roman"/>
              </a:rPr>
              <a:t>by </a:t>
            </a:r>
            <a:r>
              <a:rPr sz="1250" spc="-9" dirty="0">
                <a:solidFill>
                  <a:srgbClr val="00AEEF"/>
                </a:solidFill>
                <a:latin typeface="MetaBookLF-Roman"/>
                <a:cs typeface="MetaBookLF-Roman"/>
              </a:rPr>
              <a:t> </a:t>
            </a:r>
            <a:r>
              <a:rPr sz="1250" spc="-3" dirty="0">
                <a:solidFill>
                  <a:srgbClr val="00AEEF"/>
                </a:solidFill>
                <a:latin typeface="MetaBookLF-Roman"/>
                <a:cs typeface="MetaBookLF-Roman"/>
              </a:rPr>
              <a:t>recruiting </a:t>
            </a:r>
            <a:r>
              <a:rPr sz="1250" dirty="0">
                <a:solidFill>
                  <a:srgbClr val="00AEEF"/>
                </a:solidFill>
                <a:latin typeface="MetaBookLF-Roman"/>
                <a:cs typeface="MetaBookLF-Roman"/>
              </a:rPr>
              <a:t>and </a:t>
            </a:r>
            <a:r>
              <a:rPr sz="1250" spc="-3" dirty="0">
                <a:solidFill>
                  <a:srgbClr val="00AEEF"/>
                </a:solidFill>
                <a:latin typeface="MetaBookLF-Roman"/>
                <a:cs typeface="MetaBookLF-Roman"/>
              </a:rPr>
              <a:t>hiring </a:t>
            </a:r>
            <a:r>
              <a:rPr sz="1250" spc="-6" dirty="0">
                <a:solidFill>
                  <a:srgbClr val="00AEEF"/>
                </a:solidFill>
                <a:latin typeface="MetaBookLF-Roman"/>
                <a:cs typeface="MetaBookLF-Roman"/>
              </a:rPr>
              <a:t>Community </a:t>
            </a:r>
            <a:r>
              <a:rPr sz="1250" spc="-9" dirty="0">
                <a:solidFill>
                  <a:srgbClr val="00AEEF"/>
                </a:solidFill>
                <a:latin typeface="MetaBookLF-Roman"/>
                <a:cs typeface="MetaBookLF-Roman"/>
              </a:rPr>
              <a:t>Scholars </a:t>
            </a:r>
            <a:r>
              <a:rPr sz="1250" spc="-13" dirty="0">
                <a:solidFill>
                  <a:srgbClr val="808285"/>
                </a:solidFill>
                <a:latin typeface="MetaBookLF-Roman"/>
                <a:cs typeface="MetaBookLF-Roman"/>
              </a:rPr>
              <a:t>as  </a:t>
            </a:r>
            <a:r>
              <a:rPr sz="1250" spc="-3" dirty="0">
                <a:solidFill>
                  <a:srgbClr val="808285"/>
                </a:solidFill>
                <a:latin typeface="MetaBookLF-Roman"/>
                <a:cs typeface="MetaBookLF-Roman"/>
              </a:rPr>
              <a:t>adjunct</a:t>
            </a:r>
            <a:r>
              <a:rPr sz="1250" spc="-16" dirty="0">
                <a:solidFill>
                  <a:srgbClr val="808285"/>
                </a:solidFill>
                <a:latin typeface="MetaBookLF-Roman"/>
                <a:cs typeface="MetaBookLF-Roman"/>
              </a:rPr>
              <a:t> </a:t>
            </a:r>
            <a:r>
              <a:rPr sz="1250" spc="-6" dirty="0">
                <a:solidFill>
                  <a:srgbClr val="808285"/>
                </a:solidFill>
                <a:latin typeface="MetaBookLF-Roman"/>
                <a:cs typeface="MetaBookLF-Roman"/>
              </a:rPr>
              <a:t>faculty</a:t>
            </a:r>
            <a:endParaRPr sz="1250" dirty="0">
              <a:latin typeface="MetaBookLF-Roman"/>
              <a:cs typeface="MetaBookLF-Roman"/>
            </a:endParaRPr>
          </a:p>
          <a:p>
            <a:pPr marL="186531" marR="23019" indent="-178594" algn="just">
              <a:spcBef>
                <a:spcPts val="1125"/>
              </a:spcBef>
              <a:buChar char="•"/>
              <a:tabLst>
                <a:tab pos="186531" algn="l"/>
              </a:tabLst>
            </a:pPr>
            <a:r>
              <a:rPr sz="1250" spc="-6" dirty="0">
                <a:solidFill>
                  <a:srgbClr val="808285"/>
                </a:solidFill>
                <a:latin typeface="MetaBookLF-Roman"/>
                <a:cs typeface="MetaBookLF-Roman"/>
              </a:rPr>
              <a:t>Commit to </a:t>
            </a:r>
            <a:r>
              <a:rPr sz="1250" spc="-3" dirty="0">
                <a:solidFill>
                  <a:srgbClr val="00AEEF"/>
                </a:solidFill>
                <a:latin typeface="MetaBookLF-Roman"/>
                <a:cs typeface="MetaBookLF-Roman"/>
              </a:rPr>
              <a:t>formal </a:t>
            </a:r>
            <a:r>
              <a:rPr sz="1250" dirty="0">
                <a:solidFill>
                  <a:srgbClr val="00AEEF"/>
                </a:solidFill>
                <a:latin typeface="MetaBookLF-Roman"/>
                <a:cs typeface="MetaBookLF-Roman"/>
              </a:rPr>
              <a:t>G2G </a:t>
            </a:r>
            <a:r>
              <a:rPr sz="1250" spc="-6" dirty="0">
                <a:solidFill>
                  <a:srgbClr val="00AEEF"/>
                </a:solidFill>
                <a:latin typeface="MetaBookLF-Roman"/>
                <a:cs typeface="MetaBookLF-Roman"/>
              </a:rPr>
              <a:t>consultations </a:t>
            </a:r>
            <a:r>
              <a:rPr sz="1250" spc="-3" dirty="0">
                <a:solidFill>
                  <a:srgbClr val="808285"/>
                </a:solidFill>
                <a:latin typeface="MetaBookLF-Roman"/>
                <a:cs typeface="MetaBookLF-Roman"/>
              </a:rPr>
              <a:t>to </a:t>
            </a:r>
            <a:r>
              <a:rPr sz="1250" spc="-6" dirty="0">
                <a:solidFill>
                  <a:srgbClr val="808285"/>
                </a:solidFill>
                <a:latin typeface="MetaBookLF-Roman"/>
                <a:cs typeface="MetaBookLF-Roman"/>
              </a:rPr>
              <a:t>build  </a:t>
            </a:r>
            <a:r>
              <a:rPr sz="1250" spc="-3" dirty="0">
                <a:solidFill>
                  <a:srgbClr val="808285"/>
                </a:solidFill>
                <a:latin typeface="MetaBookLF-Roman"/>
                <a:cs typeface="MetaBookLF-Roman"/>
              </a:rPr>
              <a:t>meaningful </a:t>
            </a:r>
            <a:r>
              <a:rPr sz="1250" spc="-6" dirty="0">
                <a:solidFill>
                  <a:srgbClr val="808285"/>
                </a:solidFill>
                <a:latin typeface="MetaBookLF-Roman"/>
                <a:cs typeface="MetaBookLF-Roman"/>
              </a:rPr>
              <a:t>relationships </a:t>
            </a:r>
            <a:r>
              <a:rPr sz="1250" spc="-3" dirty="0">
                <a:solidFill>
                  <a:srgbClr val="808285"/>
                </a:solidFill>
                <a:latin typeface="MetaBookLF-Roman"/>
                <a:cs typeface="MetaBookLF-Roman"/>
              </a:rPr>
              <a:t>between</a:t>
            </a:r>
            <a:r>
              <a:rPr sz="1250" spc="-56" dirty="0">
                <a:solidFill>
                  <a:srgbClr val="808285"/>
                </a:solidFill>
                <a:latin typeface="MetaBookLF-Roman"/>
                <a:cs typeface="MetaBookLF-Roman"/>
              </a:rPr>
              <a:t> </a:t>
            </a:r>
            <a:r>
              <a:rPr sz="1250" spc="-3" dirty="0">
                <a:solidFill>
                  <a:srgbClr val="808285"/>
                </a:solidFill>
                <a:latin typeface="MetaBookLF-Roman"/>
                <a:cs typeface="MetaBookLF-Roman"/>
              </a:rPr>
              <a:t>Sovereign  Nations </a:t>
            </a:r>
            <a:r>
              <a:rPr sz="1250" dirty="0">
                <a:solidFill>
                  <a:srgbClr val="808285"/>
                </a:solidFill>
                <a:latin typeface="MetaBookLF-Roman"/>
                <a:cs typeface="MetaBookLF-Roman"/>
              </a:rPr>
              <a:t>and </a:t>
            </a:r>
            <a:r>
              <a:rPr sz="1250" spc="-13" dirty="0">
                <a:solidFill>
                  <a:srgbClr val="808285"/>
                </a:solidFill>
                <a:latin typeface="MetaBookLF-Roman"/>
                <a:cs typeface="MetaBookLF-Roman"/>
              </a:rPr>
              <a:t>College </a:t>
            </a:r>
            <a:r>
              <a:rPr sz="1250" dirty="0">
                <a:solidFill>
                  <a:srgbClr val="808285"/>
                </a:solidFill>
                <a:latin typeface="MetaBookLF-Roman"/>
                <a:cs typeface="MetaBookLF-Roman"/>
              </a:rPr>
              <a:t>&amp; </a:t>
            </a:r>
            <a:r>
              <a:rPr sz="1250" spc="-6" dirty="0">
                <a:solidFill>
                  <a:srgbClr val="808285"/>
                </a:solidFill>
                <a:latin typeface="MetaBookLF-Roman"/>
                <a:cs typeface="MetaBookLF-Roman"/>
              </a:rPr>
              <a:t>Community</a:t>
            </a:r>
            <a:r>
              <a:rPr sz="1250" spc="-34" dirty="0">
                <a:solidFill>
                  <a:srgbClr val="808285"/>
                </a:solidFill>
                <a:latin typeface="MetaBookLF-Roman"/>
                <a:cs typeface="MetaBookLF-Roman"/>
              </a:rPr>
              <a:t> </a:t>
            </a:r>
            <a:r>
              <a:rPr sz="1250" spc="-6" dirty="0">
                <a:solidFill>
                  <a:srgbClr val="808285"/>
                </a:solidFill>
                <a:latin typeface="MetaBookLF-Roman"/>
                <a:cs typeface="MetaBookLF-Roman"/>
              </a:rPr>
              <a:t>Leaders</a:t>
            </a:r>
            <a:endParaRPr sz="1250" dirty="0">
              <a:latin typeface="MetaBookLF-Roman"/>
              <a:cs typeface="MetaBookLF-Roman"/>
            </a:endParaRPr>
          </a:p>
        </p:txBody>
      </p:sp>
      <p:sp>
        <p:nvSpPr>
          <p:cNvPr id="3" name="object 3"/>
          <p:cNvSpPr txBox="1"/>
          <p:nvPr/>
        </p:nvSpPr>
        <p:spPr>
          <a:xfrm>
            <a:off x="289525" y="3574347"/>
            <a:ext cx="3184128" cy="1829027"/>
          </a:xfrm>
          <a:prstGeom prst="rect">
            <a:avLst/>
          </a:prstGeom>
        </p:spPr>
        <p:txBody>
          <a:bodyPr vert="horz" wrap="square" lIns="0" tIns="7938" rIns="0" bIns="0" rtlCol="0">
            <a:spAutoFit/>
          </a:bodyPr>
          <a:lstStyle/>
          <a:p>
            <a:pPr marL="186531" marR="14684" indent="-178594">
              <a:spcBef>
                <a:spcPts val="63"/>
              </a:spcBef>
              <a:buChar char="•"/>
              <a:tabLst>
                <a:tab pos="186134" algn="l"/>
                <a:tab pos="186531" algn="l"/>
              </a:tabLst>
            </a:pPr>
            <a:r>
              <a:rPr sz="1250" spc="-9" dirty="0">
                <a:solidFill>
                  <a:srgbClr val="808285"/>
                </a:solidFill>
                <a:latin typeface="MetaBookLF-Roman"/>
                <a:cs typeface="MetaBookLF-Roman"/>
              </a:rPr>
              <a:t>Center </a:t>
            </a:r>
            <a:r>
              <a:rPr sz="1250" spc="-6" dirty="0">
                <a:solidFill>
                  <a:srgbClr val="00AEEF"/>
                </a:solidFill>
                <a:latin typeface="MetaBookLF-Roman"/>
                <a:cs typeface="MetaBookLF-Roman"/>
              </a:rPr>
              <a:t>place-based </a:t>
            </a:r>
            <a:r>
              <a:rPr sz="1250" spc="-3" dirty="0">
                <a:solidFill>
                  <a:srgbClr val="00AEEF"/>
                </a:solidFill>
                <a:latin typeface="MetaBookLF-Roman"/>
                <a:cs typeface="MetaBookLF-Roman"/>
              </a:rPr>
              <a:t>knowledge </a:t>
            </a:r>
            <a:r>
              <a:rPr sz="1250" dirty="0">
                <a:solidFill>
                  <a:srgbClr val="808285"/>
                </a:solidFill>
                <a:latin typeface="MetaBookLF-Roman"/>
                <a:cs typeface="MetaBookLF-Roman"/>
              </a:rPr>
              <a:t>in</a:t>
            </a:r>
            <a:r>
              <a:rPr sz="1250" spc="-19" dirty="0">
                <a:solidFill>
                  <a:srgbClr val="808285"/>
                </a:solidFill>
                <a:latin typeface="MetaBookLF-Roman"/>
                <a:cs typeface="MetaBookLF-Roman"/>
              </a:rPr>
              <a:t> </a:t>
            </a:r>
            <a:r>
              <a:rPr sz="1250" spc="-3" dirty="0">
                <a:solidFill>
                  <a:srgbClr val="808285"/>
                </a:solidFill>
                <a:latin typeface="MetaBookLF-Roman"/>
                <a:cs typeface="MetaBookLF-Roman"/>
              </a:rPr>
              <a:t>curriculum  (e.g. </a:t>
            </a:r>
            <a:r>
              <a:rPr sz="1250" spc="-6" dirty="0">
                <a:solidFill>
                  <a:srgbClr val="808285"/>
                </a:solidFill>
                <a:latin typeface="MetaBookLF-Roman"/>
                <a:cs typeface="MetaBookLF-Roman"/>
              </a:rPr>
              <a:t>language, </a:t>
            </a:r>
            <a:r>
              <a:rPr sz="1250" spc="-3" dirty="0">
                <a:solidFill>
                  <a:srgbClr val="808285"/>
                </a:solidFill>
                <a:latin typeface="MetaBookLF-Roman"/>
                <a:cs typeface="MetaBookLF-Roman"/>
              </a:rPr>
              <a:t>environmental</a:t>
            </a:r>
            <a:r>
              <a:rPr sz="1250" spc="-22" dirty="0">
                <a:solidFill>
                  <a:srgbClr val="808285"/>
                </a:solidFill>
                <a:latin typeface="MetaBookLF-Roman"/>
                <a:cs typeface="MetaBookLF-Roman"/>
              </a:rPr>
              <a:t> </a:t>
            </a:r>
            <a:r>
              <a:rPr sz="1250" spc="-3" dirty="0">
                <a:solidFill>
                  <a:srgbClr val="808285"/>
                </a:solidFill>
                <a:latin typeface="MetaBookLF-Roman"/>
                <a:cs typeface="MetaBookLF-Roman"/>
              </a:rPr>
              <a:t>stewardship)</a:t>
            </a:r>
            <a:endParaRPr sz="1250" dirty="0">
              <a:latin typeface="MetaBookLF-Roman"/>
              <a:cs typeface="MetaBookLF-Roman"/>
            </a:endParaRPr>
          </a:p>
          <a:p>
            <a:pPr marL="186531" marR="3175" indent="-178594">
              <a:spcBef>
                <a:spcPts val="1125"/>
              </a:spcBef>
              <a:buChar char="•"/>
              <a:tabLst>
                <a:tab pos="186134" algn="l"/>
                <a:tab pos="186531" algn="l"/>
              </a:tabLst>
            </a:pPr>
            <a:r>
              <a:rPr sz="1250" spc="-9" dirty="0">
                <a:solidFill>
                  <a:srgbClr val="808285"/>
                </a:solidFill>
                <a:latin typeface="MetaBookLF-Roman"/>
                <a:cs typeface="MetaBookLF-Roman"/>
              </a:rPr>
              <a:t>Customize </a:t>
            </a:r>
            <a:r>
              <a:rPr sz="1250" spc="-6" dirty="0">
                <a:solidFill>
                  <a:srgbClr val="00AEEF"/>
                </a:solidFill>
                <a:latin typeface="MetaBookLF-Roman"/>
                <a:cs typeface="MetaBookLF-Roman"/>
              </a:rPr>
              <a:t>workforce </a:t>
            </a:r>
            <a:r>
              <a:rPr sz="1250" spc="-3" dirty="0">
                <a:solidFill>
                  <a:srgbClr val="00AEEF"/>
                </a:solidFill>
                <a:latin typeface="MetaBookLF-Roman"/>
                <a:cs typeface="MetaBookLF-Roman"/>
              </a:rPr>
              <a:t>training </a:t>
            </a:r>
            <a:r>
              <a:rPr sz="1250" dirty="0">
                <a:solidFill>
                  <a:srgbClr val="00AEEF"/>
                </a:solidFill>
                <a:latin typeface="MetaBookLF-Roman"/>
                <a:cs typeface="MetaBookLF-Roman"/>
              </a:rPr>
              <a:t>and CTE </a:t>
            </a:r>
            <a:r>
              <a:rPr sz="1250" dirty="0">
                <a:solidFill>
                  <a:srgbClr val="808285"/>
                </a:solidFill>
                <a:latin typeface="MetaBookLF-Roman"/>
                <a:cs typeface="MetaBookLF-Roman"/>
              </a:rPr>
              <a:t> </a:t>
            </a:r>
            <a:r>
              <a:rPr sz="1250" spc="-3" dirty="0">
                <a:solidFill>
                  <a:srgbClr val="808285"/>
                </a:solidFill>
                <a:latin typeface="MetaBookLF-Roman"/>
                <a:cs typeface="MetaBookLF-Roman"/>
              </a:rPr>
              <a:t>grounded </a:t>
            </a:r>
            <a:r>
              <a:rPr sz="1250" dirty="0">
                <a:solidFill>
                  <a:srgbClr val="808285"/>
                </a:solidFill>
                <a:latin typeface="MetaBookLF-Roman"/>
                <a:cs typeface="MetaBookLF-Roman"/>
              </a:rPr>
              <a:t>in </a:t>
            </a:r>
            <a:r>
              <a:rPr sz="1250" spc="-9" dirty="0">
                <a:solidFill>
                  <a:srgbClr val="808285"/>
                </a:solidFill>
                <a:latin typeface="MetaBookLF-Roman"/>
                <a:cs typeface="MetaBookLF-Roman"/>
              </a:rPr>
              <a:t>Tribal </a:t>
            </a:r>
            <a:r>
              <a:rPr sz="1250" spc="-6" dirty="0">
                <a:solidFill>
                  <a:srgbClr val="808285"/>
                </a:solidFill>
                <a:latin typeface="MetaBookLF-Roman"/>
                <a:cs typeface="MetaBookLF-Roman"/>
              </a:rPr>
              <a:t>workforce </a:t>
            </a:r>
            <a:r>
              <a:rPr sz="1250" dirty="0">
                <a:solidFill>
                  <a:srgbClr val="808285"/>
                </a:solidFill>
                <a:latin typeface="MetaBookLF-Roman"/>
                <a:cs typeface="MetaBookLF-Roman"/>
              </a:rPr>
              <a:t>and</a:t>
            </a:r>
            <a:r>
              <a:rPr sz="1250" spc="-44" dirty="0">
                <a:solidFill>
                  <a:srgbClr val="808285"/>
                </a:solidFill>
                <a:latin typeface="MetaBookLF-Roman"/>
                <a:cs typeface="MetaBookLF-Roman"/>
              </a:rPr>
              <a:t> </a:t>
            </a:r>
            <a:r>
              <a:rPr sz="1250" spc="-6" dirty="0">
                <a:solidFill>
                  <a:srgbClr val="808285"/>
                </a:solidFill>
                <a:latin typeface="MetaBookLF-Roman"/>
                <a:cs typeface="MetaBookLF-Roman"/>
              </a:rPr>
              <a:t>community  </a:t>
            </a:r>
            <a:r>
              <a:rPr sz="1250" spc="-3" dirty="0">
                <a:solidFill>
                  <a:srgbClr val="808285"/>
                </a:solidFill>
                <a:latin typeface="MetaBookLF-Roman"/>
                <a:cs typeface="MetaBookLF-Roman"/>
              </a:rPr>
              <a:t>needs</a:t>
            </a:r>
            <a:endParaRPr sz="1250" dirty="0">
              <a:latin typeface="MetaBookLF-Roman"/>
              <a:cs typeface="MetaBookLF-Roman"/>
            </a:endParaRPr>
          </a:p>
          <a:p>
            <a:pPr marL="186531" marR="18653" indent="-178594">
              <a:spcBef>
                <a:spcPts val="1125"/>
              </a:spcBef>
              <a:buChar char="•"/>
              <a:tabLst>
                <a:tab pos="186134" algn="l"/>
                <a:tab pos="186531" algn="l"/>
              </a:tabLst>
            </a:pPr>
            <a:r>
              <a:rPr sz="1250" spc="-6" dirty="0">
                <a:solidFill>
                  <a:srgbClr val="808285"/>
                </a:solidFill>
                <a:latin typeface="MetaBookLF-Roman"/>
                <a:cs typeface="MetaBookLF-Roman"/>
              </a:rPr>
              <a:t>Provide </a:t>
            </a:r>
            <a:r>
              <a:rPr sz="1250" spc="-9" dirty="0">
                <a:solidFill>
                  <a:srgbClr val="00AEEF"/>
                </a:solidFill>
                <a:latin typeface="MetaBookLF-Roman"/>
                <a:cs typeface="MetaBookLF-Roman"/>
              </a:rPr>
              <a:t>Tribal </a:t>
            </a:r>
            <a:r>
              <a:rPr sz="1250" spc="-3" dirty="0">
                <a:solidFill>
                  <a:srgbClr val="00AEEF"/>
                </a:solidFill>
                <a:latin typeface="MetaBookLF-Roman"/>
                <a:cs typeface="MetaBookLF-Roman"/>
              </a:rPr>
              <a:t>student </a:t>
            </a:r>
            <a:r>
              <a:rPr sz="1250" spc="-6" dirty="0">
                <a:solidFill>
                  <a:srgbClr val="00AEEF"/>
                </a:solidFill>
                <a:latin typeface="MetaBookLF-Roman"/>
                <a:cs typeface="MetaBookLF-Roman"/>
              </a:rPr>
              <a:t>pathway </a:t>
            </a:r>
            <a:r>
              <a:rPr sz="1250" spc="-3" dirty="0">
                <a:solidFill>
                  <a:srgbClr val="00AEEF"/>
                </a:solidFill>
                <a:latin typeface="MetaBookLF-Roman"/>
                <a:cs typeface="MetaBookLF-Roman"/>
              </a:rPr>
              <a:t>programs </a:t>
            </a:r>
            <a:r>
              <a:rPr sz="1250" spc="-3" dirty="0">
                <a:solidFill>
                  <a:srgbClr val="808285"/>
                </a:solidFill>
                <a:latin typeface="MetaBookLF-Roman"/>
                <a:cs typeface="MetaBookLF-Roman"/>
              </a:rPr>
              <a:t> through </a:t>
            </a:r>
            <a:r>
              <a:rPr sz="1250" spc="-9" dirty="0">
                <a:solidFill>
                  <a:srgbClr val="808285"/>
                </a:solidFill>
                <a:latin typeface="MetaBookLF-Roman"/>
                <a:cs typeface="MetaBookLF-Roman"/>
              </a:rPr>
              <a:t>scholarships </a:t>
            </a:r>
            <a:r>
              <a:rPr sz="1250" dirty="0">
                <a:solidFill>
                  <a:srgbClr val="808285"/>
                </a:solidFill>
                <a:latin typeface="MetaBookLF-Roman"/>
                <a:cs typeface="MetaBookLF-Roman"/>
              </a:rPr>
              <a:t>and </a:t>
            </a:r>
            <a:r>
              <a:rPr sz="1250" spc="-6" dirty="0">
                <a:solidFill>
                  <a:srgbClr val="808285"/>
                </a:solidFill>
                <a:latin typeface="MetaBookLF-Roman"/>
                <a:cs typeface="MetaBookLF-Roman"/>
              </a:rPr>
              <a:t>visual, on-campus  </a:t>
            </a:r>
            <a:r>
              <a:rPr sz="1250" dirty="0">
                <a:solidFill>
                  <a:srgbClr val="808285"/>
                </a:solidFill>
                <a:latin typeface="MetaBookLF-Roman"/>
                <a:cs typeface="MetaBookLF-Roman"/>
              </a:rPr>
              <a:t>support</a:t>
            </a:r>
            <a:endParaRPr sz="1250" dirty="0">
              <a:latin typeface="MetaBookLF-Roman"/>
              <a:cs typeface="MetaBookLF-Roman"/>
            </a:endParaRPr>
          </a:p>
        </p:txBody>
      </p:sp>
      <p:sp>
        <p:nvSpPr>
          <p:cNvPr id="4" name="object 4"/>
          <p:cNvSpPr/>
          <p:nvPr/>
        </p:nvSpPr>
        <p:spPr>
          <a:xfrm>
            <a:off x="4026403" y="3340306"/>
            <a:ext cx="4819774" cy="1998440"/>
          </a:xfrm>
          <a:prstGeom prst="rect">
            <a:avLst/>
          </a:prstGeom>
          <a:blipFill>
            <a:blip r:embed="rId2" cstate="print"/>
            <a:stretch>
              <a:fillRect/>
            </a:stretch>
          </a:blipFill>
        </p:spPr>
        <p:txBody>
          <a:bodyPr wrap="square" lIns="0" tIns="0" rIns="0" bIns="0" rtlCol="0"/>
          <a:lstStyle/>
          <a:p>
            <a:endParaRPr sz="1125" dirty="0"/>
          </a:p>
        </p:txBody>
      </p:sp>
      <p:sp>
        <p:nvSpPr>
          <p:cNvPr id="5" name="object 5"/>
          <p:cNvSpPr txBox="1"/>
          <p:nvPr/>
        </p:nvSpPr>
        <p:spPr>
          <a:xfrm>
            <a:off x="5411187" y="5331191"/>
            <a:ext cx="3443288" cy="142668"/>
          </a:xfrm>
          <a:prstGeom prst="rect">
            <a:avLst/>
          </a:prstGeom>
        </p:spPr>
        <p:txBody>
          <a:bodyPr vert="horz" wrap="square" lIns="0" tIns="7938" rIns="0" bIns="0" rtlCol="0">
            <a:spAutoFit/>
          </a:bodyPr>
          <a:lstStyle/>
          <a:p>
            <a:pPr marL="7938">
              <a:spcBef>
                <a:spcPts val="63"/>
              </a:spcBef>
            </a:pPr>
            <a:r>
              <a:rPr sz="875" i="1" spc="-9" dirty="0">
                <a:solidFill>
                  <a:srgbClr val="808285"/>
                </a:solidFill>
                <a:latin typeface="MetaBookLF-Italic"/>
                <a:cs typeface="MetaBookLF-Italic"/>
              </a:rPr>
              <a:t>Tribal </a:t>
            </a:r>
            <a:r>
              <a:rPr sz="875" i="1" spc="-3" dirty="0">
                <a:solidFill>
                  <a:srgbClr val="808285"/>
                </a:solidFill>
                <a:latin typeface="MetaBookLF-Italic"/>
                <a:cs typeface="MetaBookLF-Italic"/>
              </a:rPr>
              <a:t>Flags hang </a:t>
            </a:r>
            <a:r>
              <a:rPr sz="875" i="1" dirty="0">
                <a:solidFill>
                  <a:srgbClr val="808285"/>
                </a:solidFill>
                <a:latin typeface="MetaBookLF-Italic"/>
                <a:cs typeface="MetaBookLF-Italic"/>
              </a:rPr>
              <a:t>in the </a:t>
            </a:r>
            <a:r>
              <a:rPr sz="875" i="1" spc="-3" dirty="0">
                <a:solidFill>
                  <a:srgbClr val="808285"/>
                </a:solidFill>
                <a:latin typeface="MetaBookLF-Italic"/>
                <a:cs typeface="MetaBookLF-Italic"/>
              </a:rPr>
              <a:t>back </a:t>
            </a:r>
            <a:r>
              <a:rPr sz="875" i="1" dirty="0">
                <a:solidFill>
                  <a:srgbClr val="808285"/>
                </a:solidFill>
                <a:latin typeface="MetaBookLF-Italic"/>
                <a:cs typeface="MetaBookLF-Italic"/>
              </a:rPr>
              <a:t>of the </a:t>
            </a:r>
            <a:r>
              <a:rPr sz="875" i="1" spc="-3" dirty="0">
                <a:solidFill>
                  <a:srgbClr val="808285"/>
                </a:solidFill>
                <a:latin typeface="MetaBookLF-Italic"/>
                <a:cs typeface="MetaBookLF-Italic"/>
              </a:rPr>
              <a:t>House </a:t>
            </a:r>
            <a:r>
              <a:rPr sz="875" i="1" dirty="0">
                <a:solidFill>
                  <a:srgbClr val="808285"/>
                </a:solidFill>
                <a:latin typeface="MetaBookLF-Italic"/>
                <a:cs typeface="MetaBookLF-Italic"/>
              </a:rPr>
              <a:t>of </a:t>
            </a:r>
            <a:r>
              <a:rPr sz="875" i="1" spc="-9" dirty="0">
                <a:solidFill>
                  <a:srgbClr val="808285"/>
                </a:solidFill>
                <a:latin typeface="MetaBookLF-Italic"/>
                <a:cs typeface="MetaBookLF-Italic"/>
              </a:rPr>
              <a:t>Learning </a:t>
            </a:r>
            <a:r>
              <a:rPr sz="875" i="1" spc="-3" dirty="0">
                <a:solidFill>
                  <a:srgbClr val="808285"/>
                </a:solidFill>
                <a:latin typeface="MetaBookLF-Italic"/>
                <a:cs typeface="MetaBookLF-Italic"/>
              </a:rPr>
              <a:t>(Peninsula</a:t>
            </a:r>
            <a:r>
              <a:rPr sz="875" i="1" dirty="0">
                <a:solidFill>
                  <a:srgbClr val="808285"/>
                </a:solidFill>
                <a:latin typeface="MetaBookLF-Italic"/>
                <a:cs typeface="MetaBookLF-Italic"/>
              </a:rPr>
              <a:t> </a:t>
            </a:r>
            <a:r>
              <a:rPr sz="875" i="1" spc="-6" dirty="0">
                <a:solidFill>
                  <a:srgbClr val="808285"/>
                </a:solidFill>
                <a:latin typeface="MetaBookLF-Italic"/>
                <a:cs typeface="MetaBookLF-Italic"/>
              </a:rPr>
              <a:t>College)</a:t>
            </a:r>
            <a:endParaRPr sz="875" dirty="0">
              <a:latin typeface="MetaBookLF-Italic"/>
              <a:cs typeface="MetaBookLF-Italic"/>
            </a:endParaRPr>
          </a:p>
        </p:txBody>
      </p:sp>
      <p:sp>
        <p:nvSpPr>
          <p:cNvPr id="6" name="object 6"/>
          <p:cNvSpPr/>
          <p:nvPr/>
        </p:nvSpPr>
        <p:spPr>
          <a:xfrm>
            <a:off x="6463816" y="1703062"/>
            <a:ext cx="2382369" cy="1409248"/>
          </a:xfrm>
          <a:prstGeom prst="rect">
            <a:avLst/>
          </a:prstGeom>
          <a:blipFill>
            <a:blip r:embed="rId3" cstate="print"/>
            <a:stretch>
              <a:fillRect/>
            </a:stretch>
          </a:blipFill>
        </p:spPr>
        <p:txBody>
          <a:bodyPr wrap="square" lIns="0" tIns="0" rIns="0" bIns="0" rtlCol="0"/>
          <a:lstStyle/>
          <a:p>
            <a:endParaRPr sz="1125" dirty="0"/>
          </a:p>
        </p:txBody>
      </p:sp>
      <p:sp>
        <p:nvSpPr>
          <p:cNvPr id="7" name="object 7"/>
          <p:cNvSpPr/>
          <p:nvPr/>
        </p:nvSpPr>
        <p:spPr>
          <a:xfrm>
            <a:off x="4026403" y="1703062"/>
            <a:ext cx="2382366" cy="1409248"/>
          </a:xfrm>
          <a:prstGeom prst="rect">
            <a:avLst/>
          </a:prstGeom>
          <a:blipFill>
            <a:blip r:embed="rId4" cstate="print"/>
            <a:stretch>
              <a:fillRect/>
            </a:stretch>
          </a:blipFill>
        </p:spPr>
        <p:txBody>
          <a:bodyPr wrap="square" lIns="0" tIns="0" rIns="0" bIns="0" rtlCol="0"/>
          <a:lstStyle/>
          <a:p>
            <a:endParaRPr sz="1125" dirty="0"/>
          </a:p>
        </p:txBody>
      </p:sp>
      <p:sp>
        <p:nvSpPr>
          <p:cNvPr id="8" name="object 8"/>
          <p:cNvSpPr txBox="1"/>
          <p:nvPr/>
        </p:nvSpPr>
        <p:spPr>
          <a:xfrm>
            <a:off x="5010584" y="3104755"/>
            <a:ext cx="3843734" cy="142668"/>
          </a:xfrm>
          <a:prstGeom prst="rect">
            <a:avLst/>
          </a:prstGeom>
        </p:spPr>
        <p:txBody>
          <a:bodyPr vert="horz" wrap="square" lIns="0" tIns="7938" rIns="0" bIns="0" rtlCol="0">
            <a:spAutoFit/>
          </a:bodyPr>
          <a:lstStyle/>
          <a:p>
            <a:pPr marL="7938">
              <a:spcBef>
                <a:spcPts val="63"/>
              </a:spcBef>
            </a:pPr>
            <a:r>
              <a:rPr sz="875" i="1" spc="-6" dirty="0">
                <a:solidFill>
                  <a:srgbClr val="808285"/>
                </a:solidFill>
                <a:latin typeface="MetaBookLF-Italic"/>
                <a:cs typeface="MetaBookLF-Italic"/>
              </a:rPr>
              <a:t>Government-to-government </a:t>
            </a:r>
            <a:r>
              <a:rPr sz="875" i="1" spc="-3" dirty="0">
                <a:solidFill>
                  <a:srgbClr val="808285"/>
                </a:solidFill>
                <a:latin typeface="MetaBookLF-Italic"/>
                <a:cs typeface="MetaBookLF-Italic"/>
              </a:rPr>
              <a:t>summits </a:t>
            </a:r>
            <a:r>
              <a:rPr sz="875" i="1" dirty="0">
                <a:solidFill>
                  <a:srgbClr val="808285"/>
                </a:solidFill>
                <a:latin typeface="MetaBookLF-Italic"/>
                <a:cs typeface="MetaBookLF-Italic"/>
              </a:rPr>
              <a:t>at Big </a:t>
            </a:r>
            <a:r>
              <a:rPr sz="875" i="1" spc="-3" dirty="0">
                <a:solidFill>
                  <a:srgbClr val="808285"/>
                </a:solidFill>
                <a:latin typeface="MetaBookLF-Italic"/>
                <a:cs typeface="MetaBookLF-Italic"/>
              </a:rPr>
              <a:t>Bend </a:t>
            </a:r>
            <a:r>
              <a:rPr sz="875" i="1" spc="-16" dirty="0">
                <a:solidFill>
                  <a:srgbClr val="808285"/>
                </a:solidFill>
                <a:latin typeface="MetaBookLF-Italic"/>
                <a:cs typeface="MetaBookLF-Italic"/>
              </a:rPr>
              <a:t>CC </a:t>
            </a:r>
            <a:r>
              <a:rPr sz="875" i="1" spc="-3" dirty="0">
                <a:solidFill>
                  <a:srgbClr val="808285"/>
                </a:solidFill>
                <a:latin typeface="MetaBookLF-Italic"/>
                <a:cs typeface="MetaBookLF-Italic"/>
              </a:rPr>
              <a:t>(left) and </a:t>
            </a:r>
            <a:r>
              <a:rPr sz="875" i="1" spc="-6" dirty="0">
                <a:solidFill>
                  <a:srgbClr val="808285"/>
                </a:solidFill>
                <a:latin typeface="MetaBookLF-Italic"/>
                <a:cs typeface="MetaBookLF-Italic"/>
              </a:rPr>
              <a:t>Peninsula </a:t>
            </a:r>
            <a:r>
              <a:rPr sz="875" i="1" spc="-16" dirty="0">
                <a:solidFill>
                  <a:srgbClr val="808285"/>
                </a:solidFill>
                <a:latin typeface="MetaBookLF-Italic"/>
                <a:cs typeface="MetaBookLF-Italic"/>
              </a:rPr>
              <a:t>CC</a:t>
            </a:r>
            <a:r>
              <a:rPr sz="875" i="1" spc="81" dirty="0">
                <a:solidFill>
                  <a:srgbClr val="808285"/>
                </a:solidFill>
                <a:latin typeface="MetaBookLF-Italic"/>
                <a:cs typeface="MetaBookLF-Italic"/>
              </a:rPr>
              <a:t> </a:t>
            </a:r>
            <a:r>
              <a:rPr sz="875" i="1" spc="-3" dirty="0">
                <a:solidFill>
                  <a:srgbClr val="808285"/>
                </a:solidFill>
                <a:latin typeface="MetaBookLF-Italic"/>
                <a:cs typeface="MetaBookLF-Italic"/>
              </a:rPr>
              <a:t>(right)</a:t>
            </a:r>
            <a:endParaRPr sz="875" dirty="0">
              <a:latin typeface="MetaBookLF-Italic"/>
              <a:cs typeface="MetaBookLF-Italic"/>
            </a:endParaRPr>
          </a:p>
        </p:txBody>
      </p:sp>
      <p:sp>
        <p:nvSpPr>
          <p:cNvPr id="9" name="object 9"/>
          <p:cNvSpPr txBox="1">
            <a:spLocks noGrp="1"/>
          </p:cNvSpPr>
          <p:nvPr>
            <p:ph type="title"/>
          </p:nvPr>
        </p:nvSpPr>
        <p:spPr>
          <a:xfrm>
            <a:off x="265810" y="1078830"/>
            <a:ext cx="8580367" cy="546625"/>
          </a:xfrm>
          <a:prstGeom prst="rect">
            <a:avLst/>
          </a:prstGeom>
        </p:spPr>
        <p:txBody>
          <a:bodyPr vert="horz" wrap="square" lIns="0" tIns="7938" rIns="0" bIns="0" rtlCol="0">
            <a:spAutoFit/>
          </a:bodyPr>
          <a:lstStyle/>
          <a:p>
            <a:pPr marL="7938">
              <a:lnSpc>
                <a:spcPct val="100000"/>
              </a:lnSpc>
              <a:spcBef>
                <a:spcPts val="63"/>
              </a:spcBef>
            </a:pPr>
            <a:r>
              <a:rPr lang="en-US" sz="1750" spc="-9" dirty="0">
                <a:solidFill>
                  <a:srgbClr val="231F20"/>
                </a:solidFill>
                <a:latin typeface="MetaBookLF-Roman"/>
                <a:cs typeface="MetaBookLF-Roman"/>
              </a:rPr>
              <a:t>WA Community and Technical College’s G2G Summits are </a:t>
            </a:r>
            <a:r>
              <a:rPr sz="1750" spc="-9" dirty="0">
                <a:solidFill>
                  <a:srgbClr val="231F20"/>
                </a:solidFill>
                <a:latin typeface="MetaBookLF-Roman"/>
                <a:cs typeface="MetaBookLF-Roman"/>
              </a:rPr>
              <a:t>Beyond </a:t>
            </a:r>
            <a:r>
              <a:rPr sz="1750" dirty="0">
                <a:solidFill>
                  <a:srgbClr val="231F20"/>
                </a:solidFill>
                <a:latin typeface="MetaBookLF-Roman"/>
                <a:cs typeface="MetaBookLF-Roman"/>
              </a:rPr>
              <a:t>Land</a:t>
            </a:r>
            <a:r>
              <a:rPr sz="1750" spc="-28" dirty="0">
                <a:solidFill>
                  <a:srgbClr val="231F20"/>
                </a:solidFill>
                <a:latin typeface="MetaBookLF-Roman"/>
                <a:cs typeface="MetaBookLF-Roman"/>
              </a:rPr>
              <a:t> </a:t>
            </a:r>
            <a:r>
              <a:rPr sz="1750" spc="-9" dirty="0">
                <a:solidFill>
                  <a:srgbClr val="231F20"/>
                </a:solidFill>
                <a:latin typeface="MetaBookLF-Roman"/>
                <a:cs typeface="MetaBookLF-Roman"/>
              </a:rPr>
              <a:t>Acknowledgement</a:t>
            </a:r>
            <a:r>
              <a:rPr lang="en-US" sz="1750" spc="-9" dirty="0">
                <a:solidFill>
                  <a:srgbClr val="231F20"/>
                </a:solidFill>
                <a:latin typeface="MetaBookLF-Roman"/>
                <a:cs typeface="MetaBookLF-Roman"/>
              </a:rPr>
              <a:t>s</a:t>
            </a:r>
            <a:endParaRPr sz="1750" dirty="0">
              <a:latin typeface="MetaBookLF-Roman"/>
              <a:cs typeface="MetaBookLF-Roman"/>
            </a:endParaRPr>
          </a:p>
        </p:txBody>
      </p:sp>
      <p:sp>
        <p:nvSpPr>
          <p:cNvPr id="13" name="object 13"/>
          <p:cNvSpPr txBox="1">
            <a:spLocks noGrp="1"/>
          </p:cNvSpPr>
          <p:nvPr>
            <p:ph type="ftr" sz="quarter" idx="5"/>
          </p:nvPr>
        </p:nvSpPr>
        <p:spPr>
          <a:xfrm>
            <a:off x="1943940" y="5988503"/>
            <a:ext cx="5442347" cy="432891"/>
          </a:xfrm>
          <a:prstGeom prst="rect">
            <a:avLst/>
          </a:prstGeom>
        </p:spPr>
        <p:txBody>
          <a:bodyPr vert="horz" wrap="square" lIns="0" tIns="1984" rIns="0" bIns="0" rtlCol="0">
            <a:spAutoFit/>
          </a:bodyPr>
          <a:lstStyle/>
          <a:p>
            <a:pPr marL="7938">
              <a:spcBef>
                <a:spcPts val="16"/>
              </a:spcBef>
            </a:pPr>
            <a:r>
              <a:rPr lang="en-US" sz="1400" spc="25" dirty="0"/>
              <a:t>SBCTC TRIBAL GOVERNMENT AFFAIRS </a:t>
            </a:r>
            <a:r>
              <a:rPr lang="en-US" sz="1400" dirty="0"/>
              <a:t>| </a:t>
            </a:r>
            <a:r>
              <a:rPr lang="en-US" sz="1400" spc="28" dirty="0"/>
              <a:t>WA CTCs BUILDING GOVERNMENT-TO-GOVERNMENT RELATIONSHIPS </a:t>
            </a:r>
            <a:r>
              <a:rPr lang="en-US" sz="1400" dirty="0"/>
              <a:t>| </a:t>
            </a:r>
            <a:r>
              <a:rPr lang="en-US" sz="1400" spc="16" dirty="0"/>
              <a:t>20  </a:t>
            </a:r>
            <a:r>
              <a:rPr lang="en-US" sz="1400" spc="25" dirty="0"/>
              <a:t>MARCH</a:t>
            </a:r>
            <a:r>
              <a:rPr lang="en-US" sz="1400" spc="47" dirty="0"/>
              <a:t> </a:t>
            </a:r>
            <a:r>
              <a:rPr lang="en-US" sz="1400" spc="34" dirty="0"/>
              <a:t>2023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5811" y="1727516"/>
            <a:ext cx="3692525" cy="3031344"/>
          </a:xfrm>
          <a:prstGeom prst="rect">
            <a:avLst/>
          </a:prstGeom>
        </p:spPr>
        <p:txBody>
          <a:bodyPr vert="horz" wrap="square" lIns="0" tIns="7938" rIns="0" bIns="0" rtlCol="0">
            <a:spAutoFit/>
          </a:bodyPr>
          <a:lstStyle/>
          <a:p>
            <a:pPr marL="7938" marR="177006">
              <a:spcBef>
                <a:spcPts val="63"/>
              </a:spcBef>
            </a:pPr>
            <a:r>
              <a:rPr sz="1250" b="1" spc="-6" dirty="0">
                <a:solidFill>
                  <a:srgbClr val="231F20"/>
                </a:solidFill>
                <a:latin typeface="MetaBoldLF-Roman"/>
                <a:cs typeface="MetaBoldLF-Roman"/>
              </a:rPr>
              <a:t>Washington </a:t>
            </a:r>
            <a:r>
              <a:rPr sz="1250" b="1" spc="-9" dirty="0">
                <a:solidFill>
                  <a:srgbClr val="231F20"/>
                </a:solidFill>
                <a:latin typeface="MetaBoldLF-Roman"/>
                <a:cs typeface="MetaBoldLF-Roman"/>
              </a:rPr>
              <a:t>State Community </a:t>
            </a:r>
            <a:r>
              <a:rPr sz="1250" b="1" dirty="0">
                <a:solidFill>
                  <a:srgbClr val="231F20"/>
                </a:solidFill>
                <a:latin typeface="MetaBoldLF-Roman"/>
                <a:cs typeface="MetaBoldLF-Roman"/>
              </a:rPr>
              <a:t>&amp; </a:t>
            </a:r>
            <a:r>
              <a:rPr sz="1250" b="1" spc="-19" dirty="0">
                <a:solidFill>
                  <a:srgbClr val="231F20"/>
                </a:solidFill>
                <a:latin typeface="MetaBoldLF-Roman"/>
                <a:cs typeface="MetaBoldLF-Roman"/>
              </a:rPr>
              <a:t>Technical </a:t>
            </a:r>
            <a:r>
              <a:rPr sz="1250" b="1" spc="-13" dirty="0">
                <a:solidFill>
                  <a:srgbClr val="231F20"/>
                </a:solidFill>
                <a:latin typeface="MetaBoldLF-Roman"/>
                <a:cs typeface="MetaBoldLF-Roman"/>
              </a:rPr>
              <a:t>Colleges  </a:t>
            </a:r>
            <a:r>
              <a:rPr sz="1250" b="1" spc="-3" dirty="0">
                <a:solidFill>
                  <a:srgbClr val="231F20"/>
                </a:solidFill>
                <a:latin typeface="MetaBoldLF-Roman"/>
                <a:cs typeface="MetaBoldLF-Roman"/>
              </a:rPr>
              <a:t>American Indian Indigenous Studies Advisory</a:t>
            </a:r>
            <a:r>
              <a:rPr sz="1250" b="1" spc="-69" dirty="0">
                <a:solidFill>
                  <a:srgbClr val="231F20"/>
                </a:solidFill>
                <a:latin typeface="MetaBoldLF-Roman"/>
                <a:cs typeface="MetaBoldLF-Roman"/>
              </a:rPr>
              <a:t> </a:t>
            </a:r>
            <a:r>
              <a:rPr sz="1250" b="1" spc="-6" dirty="0">
                <a:solidFill>
                  <a:srgbClr val="231F20"/>
                </a:solidFill>
                <a:latin typeface="MetaBoldLF-Roman"/>
                <a:cs typeface="MetaBoldLF-Roman"/>
              </a:rPr>
              <a:t>Board</a:t>
            </a:r>
            <a:endParaRPr sz="1250" dirty="0">
              <a:latin typeface="MetaBoldLF-Roman"/>
              <a:cs typeface="MetaBoldLF-Roman"/>
            </a:endParaRPr>
          </a:p>
          <a:p>
            <a:pPr marL="7938" marR="12303">
              <a:spcBef>
                <a:spcPts val="1125"/>
              </a:spcBef>
            </a:pPr>
            <a:r>
              <a:rPr sz="1250" spc="-6" dirty="0">
                <a:solidFill>
                  <a:srgbClr val="808285"/>
                </a:solidFill>
                <a:latin typeface="MetaBookLF-Roman"/>
                <a:cs typeface="MetaBookLF-Roman"/>
              </a:rPr>
              <a:t>Leading </a:t>
            </a:r>
            <a:r>
              <a:rPr sz="1250" spc="-3" dirty="0">
                <a:solidFill>
                  <a:srgbClr val="808285"/>
                </a:solidFill>
                <a:latin typeface="MetaBookLF-Roman"/>
                <a:cs typeface="MetaBookLF-Roman"/>
              </a:rPr>
              <a:t>with </a:t>
            </a:r>
            <a:r>
              <a:rPr sz="1250" spc="-6" dirty="0">
                <a:solidFill>
                  <a:srgbClr val="808285"/>
                </a:solidFill>
                <a:latin typeface="MetaBookLF-Roman"/>
                <a:cs typeface="MetaBookLF-Roman"/>
              </a:rPr>
              <a:t>racial equity, </a:t>
            </a:r>
            <a:r>
              <a:rPr sz="1250" dirty="0">
                <a:solidFill>
                  <a:srgbClr val="808285"/>
                </a:solidFill>
                <a:latin typeface="MetaBookLF-Roman"/>
                <a:cs typeface="MetaBookLF-Roman"/>
              </a:rPr>
              <a:t>our </a:t>
            </a:r>
            <a:r>
              <a:rPr sz="1250" spc="-9" dirty="0">
                <a:solidFill>
                  <a:srgbClr val="808285"/>
                </a:solidFill>
                <a:latin typeface="MetaBookLF-Roman"/>
                <a:cs typeface="MetaBookLF-Roman"/>
              </a:rPr>
              <a:t>colleges </a:t>
            </a:r>
            <a:r>
              <a:rPr sz="1250" spc="-6" dirty="0">
                <a:solidFill>
                  <a:srgbClr val="808285"/>
                </a:solidFill>
                <a:latin typeface="MetaBookLF-Roman"/>
                <a:cs typeface="MetaBookLF-Roman"/>
              </a:rPr>
              <a:t>maximize  </a:t>
            </a:r>
            <a:r>
              <a:rPr sz="1250" spc="-3" dirty="0">
                <a:solidFill>
                  <a:srgbClr val="808285"/>
                </a:solidFill>
                <a:latin typeface="MetaBookLF-Roman"/>
                <a:cs typeface="MetaBookLF-Roman"/>
              </a:rPr>
              <a:t>student potential </a:t>
            </a:r>
            <a:r>
              <a:rPr sz="1250" dirty="0">
                <a:solidFill>
                  <a:srgbClr val="808285"/>
                </a:solidFill>
                <a:latin typeface="MetaBookLF-Roman"/>
                <a:cs typeface="MetaBookLF-Roman"/>
              </a:rPr>
              <a:t>and </a:t>
            </a:r>
            <a:r>
              <a:rPr sz="1250" spc="-6" dirty="0">
                <a:solidFill>
                  <a:srgbClr val="00AEEF"/>
                </a:solidFill>
                <a:latin typeface="MetaBookLF-Roman"/>
                <a:cs typeface="MetaBookLF-Roman"/>
              </a:rPr>
              <a:t>transform </a:t>
            </a:r>
            <a:r>
              <a:rPr sz="1250" spc="-3" dirty="0">
                <a:solidFill>
                  <a:srgbClr val="00AEEF"/>
                </a:solidFill>
                <a:latin typeface="MetaBookLF-Roman"/>
                <a:cs typeface="MetaBookLF-Roman"/>
              </a:rPr>
              <a:t>lives within </a:t>
            </a:r>
            <a:r>
              <a:rPr sz="1250" dirty="0">
                <a:solidFill>
                  <a:srgbClr val="00AEEF"/>
                </a:solidFill>
                <a:latin typeface="MetaBookLF-Roman"/>
                <a:cs typeface="MetaBookLF-Roman"/>
              </a:rPr>
              <a:t>a </a:t>
            </a:r>
            <a:r>
              <a:rPr sz="1250" spc="-6" dirty="0">
                <a:solidFill>
                  <a:srgbClr val="00AEEF"/>
                </a:solidFill>
                <a:latin typeface="MetaBookLF-Roman"/>
                <a:cs typeface="MetaBookLF-Roman"/>
              </a:rPr>
              <a:t>culture  </a:t>
            </a:r>
            <a:r>
              <a:rPr sz="1250" dirty="0">
                <a:solidFill>
                  <a:srgbClr val="00AEEF"/>
                </a:solidFill>
                <a:latin typeface="MetaBookLF-Roman"/>
                <a:cs typeface="MetaBookLF-Roman"/>
              </a:rPr>
              <a:t>of </a:t>
            </a:r>
            <a:r>
              <a:rPr sz="1250" spc="-3" dirty="0">
                <a:solidFill>
                  <a:srgbClr val="00AEEF"/>
                </a:solidFill>
                <a:latin typeface="MetaBookLF-Roman"/>
                <a:cs typeface="MetaBookLF-Roman"/>
              </a:rPr>
              <a:t>belonging </a:t>
            </a:r>
            <a:r>
              <a:rPr sz="1250" spc="-3" dirty="0">
                <a:solidFill>
                  <a:srgbClr val="808285"/>
                </a:solidFill>
                <a:latin typeface="MetaBookLF-Roman"/>
                <a:cs typeface="MetaBookLF-Roman"/>
              </a:rPr>
              <a:t>that </a:t>
            </a:r>
            <a:r>
              <a:rPr sz="1250" spc="-9" dirty="0">
                <a:solidFill>
                  <a:srgbClr val="808285"/>
                </a:solidFill>
                <a:latin typeface="MetaBookLF-Roman"/>
                <a:cs typeface="MetaBookLF-Roman"/>
              </a:rPr>
              <a:t>advances </a:t>
            </a:r>
            <a:r>
              <a:rPr sz="1250" spc="-6" dirty="0">
                <a:solidFill>
                  <a:srgbClr val="808285"/>
                </a:solidFill>
                <a:latin typeface="MetaBookLF-Roman"/>
                <a:cs typeface="MetaBookLF-Roman"/>
              </a:rPr>
              <a:t>racial, </a:t>
            </a:r>
            <a:r>
              <a:rPr sz="1250" spc="-3" dirty="0">
                <a:solidFill>
                  <a:srgbClr val="808285"/>
                </a:solidFill>
                <a:latin typeface="MetaBookLF-Roman"/>
                <a:cs typeface="MetaBookLF-Roman"/>
              </a:rPr>
              <a:t>social </a:t>
            </a:r>
            <a:r>
              <a:rPr sz="1250" dirty="0">
                <a:solidFill>
                  <a:srgbClr val="808285"/>
                </a:solidFill>
                <a:latin typeface="MetaBookLF-Roman"/>
                <a:cs typeface="MetaBookLF-Roman"/>
              </a:rPr>
              <a:t>and</a:t>
            </a:r>
            <a:r>
              <a:rPr sz="1250" spc="-41" dirty="0">
                <a:solidFill>
                  <a:srgbClr val="808285"/>
                </a:solidFill>
                <a:latin typeface="MetaBookLF-Roman"/>
                <a:cs typeface="MetaBookLF-Roman"/>
              </a:rPr>
              <a:t> </a:t>
            </a:r>
            <a:r>
              <a:rPr sz="1250" spc="-3" dirty="0">
                <a:solidFill>
                  <a:srgbClr val="808285"/>
                </a:solidFill>
                <a:latin typeface="MetaBookLF-Roman"/>
                <a:cs typeface="MetaBookLF-Roman"/>
              </a:rPr>
              <a:t>economic  </a:t>
            </a:r>
            <a:r>
              <a:rPr sz="1250" spc="-6" dirty="0">
                <a:solidFill>
                  <a:srgbClr val="808285"/>
                </a:solidFill>
                <a:latin typeface="MetaBookLF-Roman"/>
                <a:cs typeface="MetaBookLF-Roman"/>
              </a:rPr>
              <a:t>justice </a:t>
            </a:r>
            <a:r>
              <a:rPr sz="1250" dirty="0">
                <a:solidFill>
                  <a:srgbClr val="808285"/>
                </a:solidFill>
                <a:latin typeface="MetaBookLF-Roman"/>
                <a:cs typeface="MetaBookLF-Roman"/>
              </a:rPr>
              <a:t>in </a:t>
            </a:r>
            <a:r>
              <a:rPr sz="1250" spc="-3" dirty="0">
                <a:solidFill>
                  <a:srgbClr val="808285"/>
                </a:solidFill>
                <a:latin typeface="MetaBookLF-Roman"/>
                <a:cs typeface="MetaBookLF-Roman"/>
              </a:rPr>
              <a:t>service to </a:t>
            </a:r>
            <a:r>
              <a:rPr sz="1250" dirty="0">
                <a:solidFill>
                  <a:srgbClr val="808285"/>
                </a:solidFill>
                <a:latin typeface="MetaBookLF-Roman"/>
                <a:cs typeface="MetaBookLF-Roman"/>
              </a:rPr>
              <a:t>our </a:t>
            </a:r>
            <a:r>
              <a:rPr sz="1250" spc="-3" dirty="0">
                <a:solidFill>
                  <a:srgbClr val="808285"/>
                </a:solidFill>
                <a:latin typeface="MetaBookLF-Roman"/>
                <a:cs typeface="MetaBookLF-Roman"/>
              </a:rPr>
              <a:t>diverse</a:t>
            </a:r>
            <a:r>
              <a:rPr sz="1250" dirty="0">
                <a:solidFill>
                  <a:srgbClr val="808285"/>
                </a:solidFill>
                <a:latin typeface="MetaBookLF-Roman"/>
                <a:cs typeface="MetaBookLF-Roman"/>
              </a:rPr>
              <a:t> </a:t>
            </a:r>
            <a:r>
              <a:rPr sz="1250" spc="-3" dirty="0">
                <a:solidFill>
                  <a:srgbClr val="808285"/>
                </a:solidFill>
                <a:latin typeface="MetaBookLF-Roman"/>
                <a:cs typeface="MetaBookLF-Roman"/>
              </a:rPr>
              <a:t>communities.</a:t>
            </a:r>
            <a:endParaRPr sz="1250" dirty="0">
              <a:latin typeface="MetaBookLF-Roman"/>
              <a:cs typeface="MetaBookLF-Roman"/>
            </a:endParaRPr>
          </a:p>
          <a:p>
            <a:pPr>
              <a:spcBef>
                <a:spcPts val="31"/>
              </a:spcBef>
            </a:pPr>
            <a:endParaRPr sz="1313" dirty="0">
              <a:latin typeface="Times New Roman"/>
              <a:cs typeface="Times New Roman"/>
            </a:endParaRPr>
          </a:p>
          <a:p>
            <a:pPr marL="7938"/>
            <a:r>
              <a:rPr sz="1250" spc="-3" dirty="0">
                <a:solidFill>
                  <a:srgbClr val="808285"/>
                </a:solidFill>
                <a:latin typeface="MetaBookLF-Roman"/>
                <a:cs typeface="MetaBookLF-Roman"/>
              </a:rPr>
              <a:t>Goals:</a:t>
            </a:r>
            <a:endParaRPr sz="1250" dirty="0">
              <a:latin typeface="MetaBookLF-Roman"/>
              <a:cs typeface="MetaBookLF-Roman"/>
            </a:endParaRPr>
          </a:p>
          <a:p>
            <a:pPr marL="329406" indent="-178594">
              <a:spcBef>
                <a:spcPts val="1125"/>
              </a:spcBef>
              <a:buChar char="•"/>
              <a:tabLst>
                <a:tab pos="329009" algn="l"/>
                <a:tab pos="329406" algn="l"/>
              </a:tabLst>
            </a:pPr>
            <a:r>
              <a:rPr sz="1250" spc="-6" dirty="0">
                <a:solidFill>
                  <a:srgbClr val="808285"/>
                </a:solidFill>
                <a:latin typeface="MetaBookLF-Roman"/>
                <a:cs typeface="MetaBookLF-Roman"/>
              </a:rPr>
              <a:t>Professional</a:t>
            </a:r>
            <a:r>
              <a:rPr sz="1250" spc="-16" dirty="0">
                <a:solidFill>
                  <a:srgbClr val="808285"/>
                </a:solidFill>
                <a:latin typeface="MetaBookLF-Roman"/>
                <a:cs typeface="MetaBookLF-Roman"/>
              </a:rPr>
              <a:t> </a:t>
            </a:r>
            <a:r>
              <a:rPr sz="1250" spc="-3" dirty="0">
                <a:solidFill>
                  <a:srgbClr val="808285"/>
                </a:solidFill>
                <a:latin typeface="MetaBookLF-Roman"/>
                <a:cs typeface="MetaBookLF-Roman"/>
              </a:rPr>
              <a:t>Development</a:t>
            </a:r>
            <a:endParaRPr sz="1250" dirty="0">
              <a:latin typeface="MetaBookLF-Roman"/>
              <a:cs typeface="MetaBookLF-Roman"/>
            </a:endParaRPr>
          </a:p>
          <a:p>
            <a:pPr marL="329406" indent="-178594">
              <a:spcBef>
                <a:spcPts val="1125"/>
              </a:spcBef>
              <a:buChar char="•"/>
              <a:tabLst>
                <a:tab pos="329009" algn="l"/>
                <a:tab pos="329406" algn="l"/>
              </a:tabLst>
            </a:pPr>
            <a:r>
              <a:rPr sz="1250" spc="-22" dirty="0">
                <a:solidFill>
                  <a:srgbClr val="808285"/>
                </a:solidFill>
                <a:latin typeface="MetaBookLF-Roman"/>
                <a:cs typeface="MetaBookLF-Roman"/>
              </a:rPr>
              <a:t>Tackle </a:t>
            </a:r>
            <a:r>
              <a:rPr sz="1250" spc="-6" dirty="0">
                <a:solidFill>
                  <a:srgbClr val="808285"/>
                </a:solidFill>
                <a:latin typeface="MetaBookLF-Roman"/>
                <a:cs typeface="MetaBookLF-Roman"/>
              </a:rPr>
              <a:t>Contemporary</a:t>
            </a:r>
            <a:r>
              <a:rPr sz="1250" spc="6" dirty="0">
                <a:solidFill>
                  <a:srgbClr val="808285"/>
                </a:solidFill>
                <a:latin typeface="MetaBookLF-Roman"/>
                <a:cs typeface="MetaBookLF-Roman"/>
              </a:rPr>
              <a:t> </a:t>
            </a:r>
            <a:r>
              <a:rPr sz="1250" spc="-6" dirty="0">
                <a:solidFill>
                  <a:srgbClr val="808285"/>
                </a:solidFill>
                <a:latin typeface="MetaBookLF-Roman"/>
                <a:cs typeface="MetaBookLF-Roman"/>
              </a:rPr>
              <a:t>Challenges</a:t>
            </a:r>
            <a:endParaRPr sz="1250" dirty="0">
              <a:latin typeface="MetaBookLF-Roman"/>
              <a:cs typeface="MetaBookLF-Roman"/>
            </a:endParaRPr>
          </a:p>
          <a:p>
            <a:pPr marL="329406" indent="-178594">
              <a:spcBef>
                <a:spcPts val="1125"/>
              </a:spcBef>
              <a:buChar char="•"/>
              <a:tabLst>
                <a:tab pos="329009" algn="l"/>
                <a:tab pos="329406" algn="l"/>
              </a:tabLst>
            </a:pPr>
            <a:r>
              <a:rPr sz="1250" spc="-6" dirty="0">
                <a:solidFill>
                  <a:srgbClr val="808285"/>
                </a:solidFill>
                <a:latin typeface="MetaBookLF-Roman"/>
                <a:cs typeface="MetaBookLF-Roman"/>
              </a:rPr>
              <a:t>Raise </a:t>
            </a:r>
            <a:r>
              <a:rPr sz="1250" dirty="0">
                <a:solidFill>
                  <a:srgbClr val="808285"/>
                </a:solidFill>
                <a:latin typeface="MetaBookLF-Roman"/>
                <a:cs typeface="MetaBookLF-Roman"/>
              </a:rPr>
              <a:t>the </a:t>
            </a:r>
            <a:r>
              <a:rPr sz="1250" spc="-6" dirty="0">
                <a:solidFill>
                  <a:srgbClr val="808285"/>
                </a:solidFill>
                <a:latin typeface="MetaBookLF-Roman"/>
                <a:cs typeface="MetaBookLF-Roman"/>
              </a:rPr>
              <a:t>Awareness </a:t>
            </a:r>
            <a:r>
              <a:rPr sz="1250" dirty="0">
                <a:solidFill>
                  <a:srgbClr val="808285"/>
                </a:solidFill>
                <a:latin typeface="MetaBookLF-Roman"/>
                <a:cs typeface="MetaBookLF-Roman"/>
              </a:rPr>
              <a:t>of AI/AN </a:t>
            </a:r>
            <a:r>
              <a:rPr sz="1250" spc="-6" dirty="0">
                <a:solidFill>
                  <a:srgbClr val="808285"/>
                </a:solidFill>
                <a:latin typeface="MetaBookLF-Roman"/>
                <a:cs typeface="MetaBookLF-Roman"/>
              </a:rPr>
              <a:t>Historical</a:t>
            </a:r>
            <a:r>
              <a:rPr sz="1250" spc="-28" dirty="0">
                <a:solidFill>
                  <a:srgbClr val="808285"/>
                </a:solidFill>
                <a:latin typeface="MetaBookLF-Roman"/>
                <a:cs typeface="MetaBookLF-Roman"/>
              </a:rPr>
              <a:t> </a:t>
            </a:r>
            <a:r>
              <a:rPr sz="1250" spc="-6" dirty="0">
                <a:solidFill>
                  <a:srgbClr val="808285"/>
                </a:solidFill>
                <a:latin typeface="MetaBookLF-Roman"/>
                <a:cs typeface="MetaBookLF-Roman"/>
              </a:rPr>
              <a:t>Burdens</a:t>
            </a:r>
            <a:endParaRPr sz="1250" dirty="0">
              <a:latin typeface="MetaBookLF-Roman"/>
              <a:cs typeface="MetaBookLF-Roman"/>
            </a:endParaRPr>
          </a:p>
          <a:p>
            <a:pPr marL="329406" indent="-178594">
              <a:spcBef>
                <a:spcPts val="1125"/>
              </a:spcBef>
              <a:buChar char="•"/>
              <a:tabLst>
                <a:tab pos="329009" algn="l"/>
                <a:tab pos="329406" algn="l"/>
              </a:tabLst>
            </a:pPr>
            <a:r>
              <a:rPr sz="1250" spc="-6" dirty="0">
                <a:solidFill>
                  <a:srgbClr val="808285"/>
                </a:solidFill>
                <a:latin typeface="MetaBookLF-Roman"/>
                <a:cs typeface="MetaBookLF-Roman"/>
              </a:rPr>
              <a:t>Reduce </a:t>
            </a:r>
            <a:r>
              <a:rPr sz="1250" dirty="0">
                <a:solidFill>
                  <a:srgbClr val="808285"/>
                </a:solidFill>
                <a:latin typeface="MetaBookLF-Roman"/>
                <a:cs typeface="MetaBookLF-Roman"/>
              </a:rPr>
              <a:t>AI/AN </a:t>
            </a:r>
            <a:r>
              <a:rPr sz="1250" spc="-6" dirty="0">
                <a:solidFill>
                  <a:srgbClr val="808285"/>
                </a:solidFill>
                <a:latin typeface="MetaBookLF-Roman"/>
                <a:cs typeface="MetaBookLF-Roman"/>
              </a:rPr>
              <a:t>Education </a:t>
            </a:r>
            <a:r>
              <a:rPr sz="1250" dirty="0">
                <a:solidFill>
                  <a:srgbClr val="808285"/>
                </a:solidFill>
                <a:latin typeface="MetaBookLF-Roman"/>
                <a:cs typeface="MetaBookLF-Roman"/>
              </a:rPr>
              <a:t>and </a:t>
            </a:r>
            <a:r>
              <a:rPr sz="1250" spc="-6" dirty="0">
                <a:solidFill>
                  <a:srgbClr val="808285"/>
                </a:solidFill>
                <a:latin typeface="MetaBookLF-Roman"/>
                <a:cs typeface="MetaBookLF-Roman"/>
              </a:rPr>
              <a:t>Economic</a:t>
            </a:r>
            <a:r>
              <a:rPr sz="1250" spc="-19" dirty="0">
                <a:solidFill>
                  <a:srgbClr val="808285"/>
                </a:solidFill>
                <a:latin typeface="MetaBookLF-Roman"/>
                <a:cs typeface="MetaBookLF-Roman"/>
              </a:rPr>
              <a:t> </a:t>
            </a:r>
            <a:r>
              <a:rPr sz="1250" spc="-3" dirty="0">
                <a:solidFill>
                  <a:srgbClr val="808285"/>
                </a:solidFill>
                <a:latin typeface="MetaBookLF-Roman"/>
                <a:cs typeface="MetaBookLF-Roman"/>
              </a:rPr>
              <a:t>Disparities</a:t>
            </a:r>
            <a:endParaRPr sz="1250" dirty="0">
              <a:latin typeface="MetaBookLF-Roman"/>
              <a:cs typeface="MetaBookLF-Roman"/>
            </a:endParaRPr>
          </a:p>
        </p:txBody>
      </p:sp>
      <p:sp>
        <p:nvSpPr>
          <p:cNvPr id="3" name="object 3"/>
          <p:cNvSpPr/>
          <p:nvPr/>
        </p:nvSpPr>
        <p:spPr>
          <a:xfrm>
            <a:off x="5251159" y="1681680"/>
            <a:ext cx="3040758" cy="3450988"/>
          </a:xfrm>
          <a:prstGeom prst="rect">
            <a:avLst/>
          </a:prstGeom>
          <a:blipFill>
            <a:blip r:embed="rId2" cstate="print"/>
            <a:stretch>
              <a:fillRect/>
            </a:stretch>
          </a:blipFill>
        </p:spPr>
        <p:txBody>
          <a:bodyPr wrap="square" lIns="0" tIns="0" rIns="0" bIns="0" rtlCol="0"/>
          <a:lstStyle/>
          <a:p>
            <a:endParaRPr sz="1125" dirty="0"/>
          </a:p>
        </p:txBody>
      </p:sp>
      <p:sp>
        <p:nvSpPr>
          <p:cNvPr id="4" name="object 4"/>
          <p:cNvSpPr/>
          <p:nvPr/>
        </p:nvSpPr>
        <p:spPr>
          <a:xfrm>
            <a:off x="7753659" y="1627767"/>
            <a:ext cx="538559" cy="945356"/>
          </a:xfrm>
          <a:custGeom>
            <a:avLst/>
            <a:gdLst/>
            <a:ahLst/>
            <a:cxnLst/>
            <a:rect l="l" t="t" r="r" b="b"/>
            <a:pathLst>
              <a:path w="861694" h="1512570">
                <a:moveTo>
                  <a:pt x="0" y="1512189"/>
                </a:moveTo>
                <a:lnTo>
                  <a:pt x="861199" y="1512189"/>
                </a:lnTo>
                <a:lnTo>
                  <a:pt x="861199" y="0"/>
                </a:lnTo>
                <a:lnTo>
                  <a:pt x="0" y="0"/>
                </a:lnTo>
                <a:lnTo>
                  <a:pt x="0" y="1512189"/>
                </a:lnTo>
                <a:close/>
              </a:path>
            </a:pathLst>
          </a:custGeom>
          <a:solidFill>
            <a:srgbClr val="FFFFFF"/>
          </a:solidFill>
        </p:spPr>
        <p:txBody>
          <a:bodyPr wrap="square" lIns="0" tIns="0" rIns="0" bIns="0" rtlCol="0"/>
          <a:lstStyle/>
          <a:p>
            <a:endParaRPr sz="1125" dirty="0"/>
          </a:p>
        </p:txBody>
      </p:sp>
      <p:sp>
        <p:nvSpPr>
          <p:cNvPr id="5" name="object 5"/>
          <p:cNvSpPr/>
          <p:nvPr/>
        </p:nvSpPr>
        <p:spPr>
          <a:xfrm>
            <a:off x="7982521" y="3929110"/>
            <a:ext cx="309563" cy="945356"/>
          </a:xfrm>
          <a:custGeom>
            <a:avLst/>
            <a:gdLst/>
            <a:ahLst/>
            <a:cxnLst/>
            <a:rect l="l" t="t" r="r" b="b"/>
            <a:pathLst>
              <a:path w="495300" h="1512570">
                <a:moveTo>
                  <a:pt x="0" y="1512189"/>
                </a:moveTo>
                <a:lnTo>
                  <a:pt x="495020" y="1512189"/>
                </a:lnTo>
                <a:lnTo>
                  <a:pt x="495020" y="0"/>
                </a:lnTo>
                <a:lnTo>
                  <a:pt x="0" y="0"/>
                </a:lnTo>
                <a:lnTo>
                  <a:pt x="0" y="1512189"/>
                </a:lnTo>
                <a:close/>
              </a:path>
            </a:pathLst>
          </a:custGeom>
          <a:solidFill>
            <a:srgbClr val="FFFFFF"/>
          </a:solidFill>
        </p:spPr>
        <p:txBody>
          <a:bodyPr wrap="square" lIns="0" tIns="0" rIns="0" bIns="0" rtlCol="0"/>
          <a:lstStyle/>
          <a:p>
            <a:endParaRPr sz="1125" dirty="0"/>
          </a:p>
        </p:txBody>
      </p:sp>
      <p:sp>
        <p:nvSpPr>
          <p:cNvPr id="6" name="object 6"/>
          <p:cNvSpPr txBox="1">
            <a:spLocks noGrp="1"/>
          </p:cNvSpPr>
          <p:nvPr>
            <p:ph type="title"/>
          </p:nvPr>
        </p:nvSpPr>
        <p:spPr>
          <a:xfrm>
            <a:off x="265810" y="1078830"/>
            <a:ext cx="7878065" cy="738985"/>
          </a:xfrm>
          <a:prstGeom prst="rect">
            <a:avLst/>
          </a:prstGeom>
        </p:spPr>
        <p:txBody>
          <a:bodyPr vert="horz" wrap="square" lIns="0" tIns="7938" rIns="0" bIns="0" rtlCol="0">
            <a:spAutoFit/>
          </a:bodyPr>
          <a:lstStyle/>
          <a:p>
            <a:pPr marL="7938">
              <a:lnSpc>
                <a:spcPct val="100000"/>
              </a:lnSpc>
              <a:spcBef>
                <a:spcPts val="63"/>
              </a:spcBef>
            </a:pPr>
            <a:r>
              <a:rPr lang="en-US" sz="2375" b="1" spc="-13" dirty="0">
                <a:solidFill>
                  <a:srgbClr val="0070C0"/>
                </a:solidFill>
                <a:latin typeface="MetaBookLF-Roman"/>
                <a:cs typeface="MetaBookLF-Roman"/>
              </a:rPr>
              <a:t>SBCTC Highlight: </a:t>
            </a:r>
            <a:r>
              <a:rPr sz="2375" spc="-13" dirty="0">
                <a:solidFill>
                  <a:srgbClr val="231F20"/>
                </a:solidFill>
                <a:latin typeface="MetaBookLF-Roman"/>
                <a:cs typeface="MetaBookLF-Roman"/>
              </a:rPr>
              <a:t>Creating Pathways </a:t>
            </a:r>
            <a:r>
              <a:rPr sz="2375" spc="-6" dirty="0">
                <a:solidFill>
                  <a:srgbClr val="231F20"/>
                </a:solidFill>
                <a:latin typeface="MetaBookLF-Roman"/>
                <a:cs typeface="MetaBookLF-Roman"/>
              </a:rPr>
              <a:t>for </a:t>
            </a:r>
            <a:r>
              <a:rPr sz="2375" spc="-13" dirty="0">
                <a:solidFill>
                  <a:srgbClr val="231F20"/>
                </a:solidFill>
                <a:latin typeface="MetaBookLF-Roman"/>
                <a:cs typeface="MetaBookLF-Roman"/>
              </a:rPr>
              <a:t>Future </a:t>
            </a:r>
            <a:r>
              <a:rPr sz="2375" spc="-19" dirty="0">
                <a:solidFill>
                  <a:srgbClr val="231F20"/>
                </a:solidFill>
                <a:latin typeface="MetaBookLF-Roman"/>
                <a:cs typeface="MetaBookLF-Roman"/>
              </a:rPr>
              <a:t>Tribal</a:t>
            </a:r>
            <a:r>
              <a:rPr sz="2375" spc="-119" dirty="0">
                <a:solidFill>
                  <a:srgbClr val="231F20"/>
                </a:solidFill>
                <a:latin typeface="MetaBookLF-Roman"/>
                <a:cs typeface="MetaBookLF-Roman"/>
              </a:rPr>
              <a:t> </a:t>
            </a:r>
            <a:r>
              <a:rPr sz="2375" spc="-9" dirty="0">
                <a:solidFill>
                  <a:srgbClr val="231F20"/>
                </a:solidFill>
                <a:latin typeface="MetaBookLF-Roman"/>
                <a:cs typeface="MetaBookLF-Roman"/>
              </a:rPr>
              <a:t>Stewards</a:t>
            </a:r>
            <a:endParaRPr sz="2375" dirty="0">
              <a:latin typeface="MetaBookLF-Roman"/>
              <a:cs typeface="MetaBookLF-Roman"/>
            </a:endParaRPr>
          </a:p>
        </p:txBody>
      </p:sp>
      <p:sp>
        <p:nvSpPr>
          <p:cNvPr id="7" name="object 16">
            <a:extLst>
              <a:ext uri="{FF2B5EF4-FFF2-40B4-BE49-F238E27FC236}">
                <a16:creationId xmlns:a16="http://schemas.microsoft.com/office/drawing/2014/main" id="{41C8316C-04A0-D373-ABE9-A28FA989BC7A}"/>
              </a:ext>
            </a:extLst>
          </p:cNvPr>
          <p:cNvSpPr txBox="1">
            <a:spLocks noGrp="1"/>
          </p:cNvSpPr>
          <p:nvPr>
            <p:ph type="ftr" sz="quarter" idx="5"/>
          </p:nvPr>
        </p:nvSpPr>
        <p:spPr>
          <a:xfrm>
            <a:off x="2112073" y="5913870"/>
            <a:ext cx="5442347" cy="432891"/>
          </a:xfrm>
          <a:prstGeom prst="rect">
            <a:avLst/>
          </a:prstGeom>
        </p:spPr>
        <p:txBody>
          <a:bodyPr vert="horz" wrap="square" lIns="0" tIns="1984" rIns="0" bIns="0" rtlCol="0">
            <a:spAutoFit/>
          </a:bodyPr>
          <a:lstStyle/>
          <a:p>
            <a:pPr marL="7938">
              <a:spcBef>
                <a:spcPts val="16"/>
              </a:spcBef>
            </a:pPr>
            <a:r>
              <a:rPr lang="en-US" sz="1400" spc="25" dirty="0"/>
              <a:t>SBCTC TRIBAL GOVERNMENT AFFAIRS </a:t>
            </a:r>
            <a:r>
              <a:rPr lang="en-US" sz="1400" dirty="0"/>
              <a:t>| </a:t>
            </a:r>
            <a:r>
              <a:rPr lang="en-US" sz="1400" spc="28" dirty="0"/>
              <a:t>WA CTCs BUILDING GOVERNMENT-TO-GOVERNMENT RELATIONSHIPS </a:t>
            </a:r>
            <a:r>
              <a:rPr lang="en-US" sz="1400" dirty="0"/>
              <a:t>| </a:t>
            </a:r>
            <a:r>
              <a:rPr lang="en-US" sz="1400" spc="16" dirty="0"/>
              <a:t>20  </a:t>
            </a:r>
            <a:r>
              <a:rPr lang="en-US" sz="1400" spc="25" dirty="0"/>
              <a:t>MARCH</a:t>
            </a:r>
            <a:r>
              <a:rPr lang="en-US" sz="1400" spc="47" dirty="0"/>
              <a:t> </a:t>
            </a:r>
            <a:r>
              <a:rPr lang="en-US" sz="1400" spc="34" dirty="0"/>
              <a:t>2023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34718" y="1879135"/>
            <a:ext cx="3005492" cy="348108"/>
          </a:xfrm>
          <a:prstGeom prst="rect">
            <a:avLst/>
          </a:prstGeom>
          <a:blipFill>
            <a:blip r:embed="rId2" cstate="print"/>
            <a:stretch>
              <a:fillRect/>
            </a:stretch>
          </a:blipFill>
        </p:spPr>
        <p:txBody>
          <a:bodyPr wrap="square" lIns="0" tIns="0" rIns="0" bIns="0" rtlCol="0"/>
          <a:lstStyle/>
          <a:p>
            <a:endParaRPr sz="1125" dirty="0"/>
          </a:p>
        </p:txBody>
      </p:sp>
      <p:sp>
        <p:nvSpPr>
          <p:cNvPr id="3" name="object 3"/>
          <p:cNvSpPr/>
          <p:nvPr/>
        </p:nvSpPr>
        <p:spPr>
          <a:xfrm>
            <a:off x="5659913" y="1848675"/>
            <a:ext cx="3150791" cy="440928"/>
          </a:xfrm>
          <a:custGeom>
            <a:avLst/>
            <a:gdLst/>
            <a:ahLst/>
            <a:cxnLst/>
            <a:rect l="l" t="t" r="r" b="b"/>
            <a:pathLst>
              <a:path w="5041265" h="705485">
                <a:moveTo>
                  <a:pt x="0" y="705421"/>
                </a:moveTo>
                <a:lnTo>
                  <a:pt x="5041138" y="705421"/>
                </a:lnTo>
                <a:lnTo>
                  <a:pt x="5041138" y="0"/>
                </a:lnTo>
                <a:lnTo>
                  <a:pt x="0" y="0"/>
                </a:lnTo>
                <a:lnTo>
                  <a:pt x="0" y="705421"/>
                </a:lnTo>
                <a:close/>
              </a:path>
            </a:pathLst>
          </a:custGeom>
          <a:ln w="3175">
            <a:solidFill>
              <a:srgbClr val="000000"/>
            </a:solidFill>
          </a:ln>
        </p:spPr>
        <p:txBody>
          <a:bodyPr wrap="square" lIns="0" tIns="0" rIns="0" bIns="0" rtlCol="0"/>
          <a:lstStyle/>
          <a:p>
            <a:endParaRPr sz="1125" dirty="0"/>
          </a:p>
        </p:txBody>
      </p:sp>
      <p:sp>
        <p:nvSpPr>
          <p:cNvPr id="4" name="object 4"/>
          <p:cNvSpPr/>
          <p:nvPr/>
        </p:nvSpPr>
        <p:spPr>
          <a:xfrm>
            <a:off x="359839" y="4674066"/>
            <a:ext cx="2573293" cy="587168"/>
          </a:xfrm>
          <a:prstGeom prst="rect">
            <a:avLst/>
          </a:prstGeom>
          <a:blipFill>
            <a:blip r:embed="rId3" cstate="print"/>
            <a:stretch>
              <a:fillRect/>
            </a:stretch>
          </a:blipFill>
        </p:spPr>
        <p:txBody>
          <a:bodyPr wrap="square" lIns="0" tIns="0" rIns="0" bIns="0" rtlCol="0"/>
          <a:lstStyle/>
          <a:p>
            <a:endParaRPr sz="1125" dirty="0"/>
          </a:p>
        </p:txBody>
      </p:sp>
      <p:sp>
        <p:nvSpPr>
          <p:cNvPr id="5" name="object 5"/>
          <p:cNvSpPr/>
          <p:nvPr/>
        </p:nvSpPr>
        <p:spPr>
          <a:xfrm>
            <a:off x="308611" y="4583430"/>
            <a:ext cx="2672159" cy="811213"/>
          </a:xfrm>
          <a:custGeom>
            <a:avLst/>
            <a:gdLst/>
            <a:ahLst/>
            <a:cxnLst/>
            <a:rect l="l" t="t" r="r" b="b"/>
            <a:pathLst>
              <a:path w="4275455" h="1297940">
                <a:moveTo>
                  <a:pt x="0" y="1297762"/>
                </a:moveTo>
                <a:lnTo>
                  <a:pt x="4274896" y="1297762"/>
                </a:lnTo>
                <a:lnTo>
                  <a:pt x="4274896" y="0"/>
                </a:lnTo>
                <a:lnTo>
                  <a:pt x="0" y="0"/>
                </a:lnTo>
                <a:lnTo>
                  <a:pt x="0" y="1297762"/>
                </a:lnTo>
                <a:close/>
              </a:path>
            </a:pathLst>
          </a:custGeom>
          <a:ln w="3175">
            <a:solidFill>
              <a:srgbClr val="000000"/>
            </a:solidFill>
          </a:ln>
        </p:spPr>
        <p:txBody>
          <a:bodyPr wrap="square" lIns="0" tIns="0" rIns="0" bIns="0" rtlCol="0"/>
          <a:lstStyle/>
          <a:p>
            <a:endParaRPr sz="1125" dirty="0"/>
          </a:p>
        </p:txBody>
      </p:sp>
      <p:sp>
        <p:nvSpPr>
          <p:cNvPr id="6" name="object 6"/>
          <p:cNvSpPr/>
          <p:nvPr/>
        </p:nvSpPr>
        <p:spPr>
          <a:xfrm>
            <a:off x="308610" y="1848747"/>
            <a:ext cx="2671810" cy="2563233"/>
          </a:xfrm>
          <a:prstGeom prst="rect">
            <a:avLst/>
          </a:prstGeom>
          <a:blipFill>
            <a:blip r:embed="rId4" cstate="print"/>
            <a:stretch>
              <a:fillRect/>
            </a:stretch>
          </a:blipFill>
        </p:spPr>
        <p:txBody>
          <a:bodyPr wrap="square" lIns="0" tIns="0" rIns="0" bIns="0" rtlCol="0"/>
          <a:lstStyle/>
          <a:p>
            <a:endParaRPr sz="1125" dirty="0"/>
          </a:p>
        </p:txBody>
      </p:sp>
      <p:sp>
        <p:nvSpPr>
          <p:cNvPr id="7" name="object 7"/>
          <p:cNvSpPr/>
          <p:nvPr/>
        </p:nvSpPr>
        <p:spPr>
          <a:xfrm>
            <a:off x="308611" y="1848747"/>
            <a:ext cx="2672159" cy="2563416"/>
          </a:xfrm>
          <a:custGeom>
            <a:avLst/>
            <a:gdLst/>
            <a:ahLst/>
            <a:cxnLst/>
            <a:rect l="l" t="t" r="r" b="b"/>
            <a:pathLst>
              <a:path w="4275455" h="4101465">
                <a:moveTo>
                  <a:pt x="0" y="4101172"/>
                </a:moveTo>
                <a:lnTo>
                  <a:pt x="4274896" y="4101172"/>
                </a:lnTo>
                <a:lnTo>
                  <a:pt x="4274896" y="0"/>
                </a:lnTo>
                <a:lnTo>
                  <a:pt x="0" y="0"/>
                </a:lnTo>
                <a:lnTo>
                  <a:pt x="0" y="4101172"/>
                </a:lnTo>
                <a:close/>
              </a:path>
            </a:pathLst>
          </a:custGeom>
          <a:ln w="3175">
            <a:solidFill>
              <a:srgbClr val="000000"/>
            </a:solidFill>
          </a:ln>
        </p:spPr>
        <p:txBody>
          <a:bodyPr wrap="square" lIns="0" tIns="0" rIns="0" bIns="0" rtlCol="0"/>
          <a:lstStyle/>
          <a:p>
            <a:endParaRPr sz="1125" dirty="0"/>
          </a:p>
        </p:txBody>
      </p:sp>
      <p:sp>
        <p:nvSpPr>
          <p:cNvPr id="8" name="object 8"/>
          <p:cNvSpPr/>
          <p:nvPr/>
        </p:nvSpPr>
        <p:spPr>
          <a:xfrm>
            <a:off x="3182939" y="1880029"/>
            <a:ext cx="2314338" cy="3471499"/>
          </a:xfrm>
          <a:prstGeom prst="rect">
            <a:avLst/>
          </a:prstGeom>
          <a:blipFill>
            <a:blip r:embed="rId5" cstate="print"/>
            <a:stretch>
              <a:fillRect/>
            </a:stretch>
          </a:blipFill>
        </p:spPr>
        <p:txBody>
          <a:bodyPr wrap="square" lIns="0" tIns="0" rIns="0" bIns="0" rtlCol="0"/>
          <a:lstStyle/>
          <a:p>
            <a:endParaRPr sz="1125" dirty="0"/>
          </a:p>
        </p:txBody>
      </p:sp>
      <p:sp>
        <p:nvSpPr>
          <p:cNvPr id="9" name="object 9"/>
          <p:cNvSpPr/>
          <p:nvPr/>
        </p:nvSpPr>
        <p:spPr>
          <a:xfrm>
            <a:off x="3120390" y="1848747"/>
            <a:ext cx="2392759" cy="3546078"/>
          </a:xfrm>
          <a:custGeom>
            <a:avLst/>
            <a:gdLst/>
            <a:ahLst/>
            <a:cxnLst/>
            <a:rect l="l" t="t" r="r" b="b"/>
            <a:pathLst>
              <a:path w="3828415" h="5673725">
                <a:moveTo>
                  <a:pt x="0" y="5673255"/>
                </a:moveTo>
                <a:lnTo>
                  <a:pt x="3828033" y="5673255"/>
                </a:lnTo>
                <a:lnTo>
                  <a:pt x="3828033" y="0"/>
                </a:lnTo>
                <a:lnTo>
                  <a:pt x="0" y="0"/>
                </a:lnTo>
                <a:lnTo>
                  <a:pt x="0" y="5673255"/>
                </a:lnTo>
                <a:close/>
              </a:path>
            </a:pathLst>
          </a:custGeom>
          <a:ln w="3175">
            <a:solidFill>
              <a:srgbClr val="000000"/>
            </a:solidFill>
          </a:ln>
        </p:spPr>
        <p:txBody>
          <a:bodyPr wrap="square" lIns="0" tIns="0" rIns="0" bIns="0" rtlCol="0"/>
          <a:lstStyle/>
          <a:p>
            <a:endParaRPr sz="1125" dirty="0"/>
          </a:p>
        </p:txBody>
      </p:sp>
      <p:sp>
        <p:nvSpPr>
          <p:cNvPr id="10" name="object 10"/>
          <p:cNvSpPr/>
          <p:nvPr/>
        </p:nvSpPr>
        <p:spPr>
          <a:xfrm>
            <a:off x="5658994" y="2402738"/>
            <a:ext cx="3111171" cy="2991840"/>
          </a:xfrm>
          <a:prstGeom prst="rect">
            <a:avLst/>
          </a:prstGeom>
          <a:blipFill>
            <a:blip r:embed="rId6" cstate="print"/>
            <a:stretch>
              <a:fillRect/>
            </a:stretch>
          </a:blipFill>
        </p:spPr>
        <p:txBody>
          <a:bodyPr wrap="square" lIns="0" tIns="0" rIns="0" bIns="0" rtlCol="0"/>
          <a:lstStyle/>
          <a:p>
            <a:endParaRPr sz="1125" dirty="0"/>
          </a:p>
        </p:txBody>
      </p:sp>
      <p:sp>
        <p:nvSpPr>
          <p:cNvPr id="11" name="object 11"/>
          <p:cNvSpPr/>
          <p:nvPr/>
        </p:nvSpPr>
        <p:spPr>
          <a:xfrm>
            <a:off x="5658993" y="2402736"/>
            <a:ext cx="3152775" cy="2992041"/>
          </a:xfrm>
          <a:custGeom>
            <a:avLst/>
            <a:gdLst/>
            <a:ahLst/>
            <a:cxnLst/>
            <a:rect l="l" t="t" r="r" b="b"/>
            <a:pathLst>
              <a:path w="5044440" h="4787265">
                <a:moveTo>
                  <a:pt x="0" y="4786947"/>
                </a:moveTo>
                <a:lnTo>
                  <a:pt x="5044071" y="4786947"/>
                </a:lnTo>
                <a:lnTo>
                  <a:pt x="5044071" y="0"/>
                </a:lnTo>
                <a:lnTo>
                  <a:pt x="0" y="0"/>
                </a:lnTo>
                <a:lnTo>
                  <a:pt x="0" y="4786947"/>
                </a:lnTo>
                <a:close/>
              </a:path>
            </a:pathLst>
          </a:custGeom>
          <a:ln w="3175">
            <a:solidFill>
              <a:srgbClr val="231F20"/>
            </a:solidFill>
          </a:ln>
        </p:spPr>
        <p:txBody>
          <a:bodyPr wrap="square" lIns="0" tIns="0" rIns="0" bIns="0" rtlCol="0"/>
          <a:lstStyle/>
          <a:p>
            <a:endParaRPr sz="1125" dirty="0"/>
          </a:p>
        </p:txBody>
      </p:sp>
      <p:sp>
        <p:nvSpPr>
          <p:cNvPr id="12" name="object 12"/>
          <p:cNvSpPr txBox="1">
            <a:spLocks noGrp="1"/>
          </p:cNvSpPr>
          <p:nvPr>
            <p:ph type="title"/>
          </p:nvPr>
        </p:nvSpPr>
        <p:spPr>
          <a:xfrm>
            <a:off x="1868480" y="602339"/>
            <a:ext cx="5688806" cy="1246335"/>
          </a:xfrm>
          <a:prstGeom prst="rect">
            <a:avLst/>
          </a:prstGeom>
        </p:spPr>
        <p:txBody>
          <a:bodyPr vert="horz" wrap="square" lIns="0" tIns="91281" rIns="0" bIns="0" rtlCol="0">
            <a:spAutoFit/>
          </a:bodyPr>
          <a:lstStyle/>
          <a:p>
            <a:pPr marL="7938">
              <a:lnSpc>
                <a:spcPct val="100000"/>
              </a:lnSpc>
              <a:spcBef>
                <a:spcPts val="719"/>
              </a:spcBef>
            </a:pPr>
            <a:r>
              <a:rPr sz="2375" spc="-13" dirty="0">
                <a:solidFill>
                  <a:srgbClr val="231F20"/>
                </a:solidFill>
                <a:latin typeface="MetaBookLF-Roman"/>
                <a:cs typeface="MetaBookLF-Roman"/>
              </a:rPr>
              <a:t>Creating Pathways </a:t>
            </a:r>
            <a:r>
              <a:rPr sz="2375" spc="-6" dirty="0">
                <a:solidFill>
                  <a:srgbClr val="231F20"/>
                </a:solidFill>
                <a:latin typeface="MetaBookLF-Roman"/>
                <a:cs typeface="MetaBookLF-Roman"/>
              </a:rPr>
              <a:t>for </a:t>
            </a:r>
            <a:r>
              <a:rPr sz="2375" spc="-13" dirty="0">
                <a:solidFill>
                  <a:srgbClr val="231F20"/>
                </a:solidFill>
                <a:latin typeface="MetaBookLF-Roman"/>
                <a:cs typeface="MetaBookLF-Roman"/>
              </a:rPr>
              <a:t>Future </a:t>
            </a:r>
            <a:r>
              <a:rPr sz="2375" spc="-19" dirty="0">
                <a:solidFill>
                  <a:srgbClr val="231F20"/>
                </a:solidFill>
                <a:latin typeface="MetaBookLF-Roman"/>
                <a:cs typeface="MetaBookLF-Roman"/>
              </a:rPr>
              <a:t>Tribal</a:t>
            </a:r>
            <a:r>
              <a:rPr sz="2375" spc="-119" dirty="0">
                <a:solidFill>
                  <a:srgbClr val="231F20"/>
                </a:solidFill>
                <a:latin typeface="MetaBookLF-Roman"/>
                <a:cs typeface="MetaBookLF-Roman"/>
              </a:rPr>
              <a:t> </a:t>
            </a:r>
            <a:r>
              <a:rPr sz="2375" spc="-9" dirty="0">
                <a:solidFill>
                  <a:srgbClr val="231F20"/>
                </a:solidFill>
                <a:latin typeface="MetaBookLF-Roman"/>
                <a:cs typeface="MetaBookLF-Roman"/>
              </a:rPr>
              <a:t>Stewards</a:t>
            </a:r>
            <a:endParaRPr sz="2375" dirty="0">
              <a:latin typeface="MetaBookLF-Roman"/>
              <a:cs typeface="MetaBookLF-Roman"/>
            </a:endParaRPr>
          </a:p>
          <a:p>
            <a:pPr marL="7938">
              <a:lnSpc>
                <a:spcPct val="100000"/>
              </a:lnSpc>
              <a:spcBef>
                <a:spcPts val="344"/>
              </a:spcBef>
            </a:pPr>
            <a:r>
              <a:rPr sz="1250" b="1" spc="-9" dirty="0">
                <a:solidFill>
                  <a:srgbClr val="231F20"/>
                </a:solidFill>
                <a:latin typeface="MetaBoldLF-Roman"/>
                <a:cs typeface="MetaBoldLF-Roman"/>
              </a:rPr>
              <a:t>Tribes are </a:t>
            </a:r>
            <a:r>
              <a:rPr sz="1250" b="1" spc="-6" dirty="0">
                <a:solidFill>
                  <a:srgbClr val="231F20"/>
                </a:solidFill>
                <a:latin typeface="MetaBoldLF-Roman"/>
                <a:cs typeface="MetaBoldLF-Roman"/>
              </a:rPr>
              <a:t>Visionaries </a:t>
            </a:r>
            <a:r>
              <a:rPr sz="1250" b="1" dirty="0">
                <a:solidFill>
                  <a:srgbClr val="231F20"/>
                </a:solidFill>
                <a:latin typeface="MetaBoldLF-Roman"/>
                <a:cs typeface="MetaBoldLF-Roman"/>
              </a:rPr>
              <a:t>in Land, </a:t>
            </a:r>
            <a:r>
              <a:rPr sz="1250" b="1" spc="-6" dirty="0">
                <a:solidFill>
                  <a:srgbClr val="231F20"/>
                </a:solidFill>
                <a:latin typeface="MetaBoldLF-Roman"/>
                <a:cs typeface="MetaBoldLF-Roman"/>
              </a:rPr>
              <a:t>Food, </a:t>
            </a:r>
            <a:r>
              <a:rPr sz="1250" b="1" dirty="0">
                <a:solidFill>
                  <a:srgbClr val="231F20"/>
                </a:solidFill>
                <a:latin typeface="MetaBoldLF-Roman"/>
                <a:cs typeface="MetaBoldLF-Roman"/>
              </a:rPr>
              <a:t>&amp; </a:t>
            </a:r>
            <a:r>
              <a:rPr sz="1250" b="1" spc="-13" dirty="0">
                <a:solidFill>
                  <a:srgbClr val="231F20"/>
                </a:solidFill>
                <a:latin typeface="MetaBoldLF-Roman"/>
                <a:cs typeface="MetaBoldLF-Roman"/>
              </a:rPr>
              <a:t>Water </a:t>
            </a:r>
            <a:r>
              <a:rPr sz="1250" b="1" spc="-9" dirty="0">
                <a:solidFill>
                  <a:srgbClr val="231F20"/>
                </a:solidFill>
                <a:latin typeface="MetaBoldLF-Roman"/>
                <a:cs typeface="MetaBoldLF-Roman"/>
              </a:rPr>
              <a:t>Stewardship </a:t>
            </a:r>
            <a:r>
              <a:rPr sz="1250" b="1" dirty="0">
                <a:solidFill>
                  <a:srgbClr val="231F20"/>
                </a:solidFill>
                <a:latin typeface="MetaBoldLF-Roman"/>
                <a:cs typeface="MetaBoldLF-Roman"/>
              </a:rPr>
              <a:t>&amp; </a:t>
            </a:r>
            <a:r>
              <a:rPr sz="1250" b="1" spc="-6" dirty="0">
                <a:solidFill>
                  <a:srgbClr val="231F20"/>
                </a:solidFill>
                <a:latin typeface="MetaBoldLF-Roman"/>
                <a:cs typeface="MetaBoldLF-Roman"/>
              </a:rPr>
              <a:t>Green</a:t>
            </a:r>
            <a:r>
              <a:rPr sz="1250" b="1" spc="-25" dirty="0">
                <a:solidFill>
                  <a:srgbClr val="231F20"/>
                </a:solidFill>
                <a:latin typeface="MetaBoldLF-Roman"/>
                <a:cs typeface="MetaBoldLF-Roman"/>
              </a:rPr>
              <a:t> </a:t>
            </a:r>
            <a:r>
              <a:rPr sz="1250" b="1" spc="-6" dirty="0">
                <a:solidFill>
                  <a:srgbClr val="231F20"/>
                </a:solidFill>
                <a:latin typeface="MetaBoldLF-Roman"/>
                <a:cs typeface="MetaBoldLF-Roman"/>
              </a:rPr>
              <a:t>Economies</a:t>
            </a:r>
            <a:endParaRPr sz="1250" dirty="0">
              <a:latin typeface="MetaBoldLF-Roman"/>
              <a:cs typeface="MetaBoldLF-Roman"/>
            </a:endParaRPr>
          </a:p>
        </p:txBody>
      </p:sp>
      <p:sp>
        <p:nvSpPr>
          <p:cNvPr id="16" name="object 16"/>
          <p:cNvSpPr txBox="1">
            <a:spLocks noGrp="1"/>
          </p:cNvSpPr>
          <p:nvPr>
            <p:ph type="ftr" sz="quarter" idx="5"/>
          </p:nvPr>
        </p:nvSpPr>
        <p:spPr>
          <a:xfrm>
            <a:off x="1991710" y="6031608"/>
            <a:ext cx="5442347" cy="432891"/>
          </a:xfrm>
          <a:prstGeom prst="rect">
            <a:avLst/>
          </a:prstGeom>
        </p:spPr>
        <p:txBody>
          <a:bodyPr vert="horz" wrap="square" lIns="0" tIns="1984" rIns="0" bIns="0" rtlCol="0">
            <a:spAutoFit/>
          </a:bodyPr>
          <a:lstStyle/>
          <a:p>
            <a:pPr marL="7938">
              <a:spcBef>
                <a:spcPts val="16"/>
              </a:spcBef>
            </a:pPr>
            <a:r>
              <a:rPr lang="en-US" sz="1400" spc="25" dirty="0"/>
              <a:t>SBCTC TRIBAL GOVERNMENT AFFAIRS </a:t>
            </a:r>
            <a:r>
              <a:rPr lang="en-US" sz="1400" dirty="0"/>
              <a:t>| </a:t>
            </a:r>
            <a:r>
              <a:rPr lang="en-US" sz="1400" spc="28" dirty="0"/>
              <a:t>WA CTCs BUILDING GOVERNMENT-TO-GOVERNMENT RELATIONSHIPS </a:t>
            </a:r>
            <a:r>
              <a:rPr lang="en-US" sz="1400" dirty="0"/>
              <a:t>| </a:t>
            </a:r>
            <a:r>
              <a:rPr lang="en-US" sz="1400" spc="16" dirty="0"/>
              <a:t>20  </a:t>
            </a:r>
            <a:r>
              <a:rPr lang="en-US" sz="1400" spc="25" dirty="0"/>
              <a:t>MARCH</a:t>
            </a:r>
            <a:r>
              <a:rPr lang="en-US" sz="1400" spc="47" dirty="0"/>
              <a:t> </a:t>
            </a:r>
            <a:r>
              <a:rPr lang="en-US" sz="1400" spc="34" dirty="0"/>
              <a:t>2023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6BDCB0D5-DAC5-3A4E-7EBA-D6294E04AC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980" y="1007918"/>
            <a:ext cx="8876145" cy="4992832"/>
          </a:xfrm>
          <a:prstGeom prst="rect">
            <a:avLst/>
          </a:prstGeom>
        </p:spPr>
      </p:pic>
      <p:sp>
        <p:nvSpPr>
          <p:cNvPr id="2" name="TextBox 1">
            <a:extLst>
              <a:ext uri="{FF2B5EF4-FFF2-40B4-BE49-F238E27FC236}">
                <a16:creationId xmlns:a16="http://schemas.microsoft.com/office/drawing/2014/main" id="{8A8106F9-4D1A-E6AF-081D-5FA52DA618C2}"/>
              </a:ext>
            </a:extLst>
          </p:cNvPr>
          <p:cNvSpPr txBox="1"/>
          <p:nvPr/>
        </p:nvSpPr>
        <p:spPr>
          <a:xfrm>
            <a:off x="142875" y="1381125"/>
            <a:ext cx="1510434" cy="630942"/>
          </a:xfrm>
          <a:prstGeom prst="rect">
            <a:avLst/>
          </a:prstGeom>
          <a:noFill/>
        </p:spPr>
        <p:txBody>
          <a:bodyPr wrap="square" rtlCol="0">
            <a:spAutoFit/>
          </a:bodyPr>
          <a:lstStyle/>
          <a:p>
            <a:pPr algn="ctr"/>
            <a:r>
              <a:rPr lang="en-US" sz="1750" i="1" dirty="0">
                <a:solidFill>
                  <a:srgbClr val="0070C0"/>
                </a:solidFill>
              </a:rPr>
              <a:t>collective responsibility</a:t>
            </a:r>
          </a:p>
        </p:txBody>
      </p:sp>
    </p:spTree>
    <p:extLst>
      <p:ext uri="{BB962C8B-B14F-4D97-AF65-F5344CB8AC3E}">
        <p14:creationId xmlns:p14="http://schemas.microsoft.com/office/powerpoint/2010/main" val="53883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3748" y="1673606"/>
            <a:ext cx="4838073" cy="3130521"/>
          </a:xfrm>
          <a:prstGeom prst="rect">
            <a:avLst/>
          </a:prstGeom>
          <a:blipFill>
            <a:blip r:embed="rId2" cstate="print"/>
            <a:stretch>
              <a:fillRect/>
            </a:stretch>
          </a:blipFill>
        </p:spPr>
        <p:txBody>
          <a:bodyPr wrap="square" lIns="0" tIns="0" rIns="0" bIns="0" rtlCol="0"/>
          <a:lstStyle/>
          <a:p>
            <a:endParaRPr sz="1125" dirty="0"/>
          </a:p>
        </p:txBody>
      </p:sp>
      <p:sp>
        <p:nvSpPr>
          <p:cNvPr id="3" name="object 3"/>
          <p:cNvSpPr txBox="1"/>
          <p:nvPr/>
        </p:nvSpPr>
        <p:spPr>
          <a:xfrm>
            <a:off x="273748" y="4804393"/>
            <a:ext cx="4847654" cy="585097"/>
          </a:xfrm>
          <a:prstGeom prst="rect">
            <a:avLst/>
          </a:prstGeom>
        </p:spPr>
        <p:txBody>
          <a:bodyPr vert="horz" wrap="square" lIns="0" tIns="7938" rIns="0" bIns="0" rtlCol="0">
            <a:spAutoFit/>
          </a:bodyPr>
          <a:lstStyle/>
          <a:p>
            <a:pPr marL="15478" marR="3175" indent="-7938">
              <a:spcBef>
                <a:spcPts val="63"/>
              </a:spcBef>
            </a:pPr>
            <a:r>
              <a:rPr sz="1250" i="1" spc="-3" dirty="0">
                <a:solidFill>
                  <a:srgbClr val="808285"/>
                </a:solidFill>
                <a:latin typeface="MetaBookLF-Italic"/>
                <a:cs typeface="MetaBookLF-Italic"/>
              </a:rPr>
              <a:t>Education </a:t>
            </a:r>
            <a:r>
              <a:rPr sz="1250" i="1" dirty="0">
                <a:solidFill>
                  <a:srgbClr val="808285"/>
                </a:solidFill>
                <a:latin typeface="MetaBookLF-Italic"/>
                <a:cs typeface="MetaBookLF-Italic"/>
              </a:rPr>
              <a:t>has </a:t>
            </a:r>
            <a:r>
              <a:rPr sz="1250" i="1" spc="-3" dirty="0">
                <a:solidFill>
                  <a:srgbClr val="808285"/>
                </a:solidFill>
                <a:latin typeface="MetaBookLF-Italic"/>
                <a:cs typeface="MetaBookLF-Italic"/>
              </a:rPr>
              <a:t>been </a:t>
            </a:r>
            <a:r>
              <a:rPr sz="1250" i="1" dirty="0">
                <a:solidFill>
                  <a:srgbClr val="808285"/>
                </a:solidFill>
                <a:latin typeface="MetaBookLF-Italic"/>
                <a:cs typeface="MetaBookLF-Italic"/>
              </a:rPr>
              <a:t>a </a:t>
            </a:r>
            <a:r>
              <a:rPr sz="1250" i="1" spc="-6" dirty="0">
                <a:solidFill>
                  <a:srgbClr val="808285"/>
                </a:solidFill>
                <a:latin typeface="MetaBookLF-Italic"/>
                <a:cs typeface="MetaBookLF-Italic"/>
              </a:rPr>
              <a:t>healing </a:t>
            </a:r>
            <a:r>
              <a:rPr sz="1250" i="1" spc="-3" dirty="0">
                <a:solidFill>
                  <a:srgbClr val="808285"/>
                </a:solidFill>
                <a:latin typeface="MetaBookLF-Italic"/>
                <a:cs typeface="MetaBookLF-Italic"/>
              </a:rPr>
              <a:t>tool </a:t>
            </a:r>
            <a:r>
              <a:rPr sz="1250" i="1" dirty="0">
                <a:solidFill>
                  <a:srgbClr val="808285"/>
                </a:solidFill>
                <a:latin typeface="MetaBookLF-Italic"/>
                <a:cs typeface="MetaBookLF-Italic"/>
              </a:rPr>
              <a:t>within </a:t>
            </a:r>
            <a:r>
              <a:rPr lang="en-US" sz="1250" i="1" spc="-13" dirty="0">
                <a:solidFill>
                  <a:srgbClr val="808285"/>
                </a:solidFill>
                <a:latin typeface="MetaBookLF-Italic"/>
                <a:cs typeface="MetaBookLF-Italic"/>
              </a:rPr>
              <a:t>my </a:t>
            </a:r>
            <a:r>
              <a:rPr sz="1250" i="1" spc="-6" dirty="0">
                <a:solidFill>
                  <a:srgbClr val="808285"/>
                </a:solidFill>
                <a:latin typeface="MetaBookLF-Italic"/>
                <a:cs typeface="MetaBookLF-Italic"/>
              </a:rPr>
              <a:t>family</a:t>
            </a:r>
            <a:r>
              <a:rPr lang="en-US" sz="1250" i="1" spc="-6" dirty="0">
                <a:solidFill>
                  <a:srgbClr val="808285"/>
                </a:solidFill>
                <a:latin typeface="MetaBookLF-Italic"/>
                <a:cs typeface="MetaBookLF-Italic"/>
              </a:rPr>
              <a:t>;</a:t>
            </a:r>
            <a:r>
              <a:rPr sz="1250" i="1" spc="-6" dirty="0">
                <a:solidFill>
                  <a:srgbClr val="808285"/>
                </a:solidFill>
                <a:latin typeface="MetaBookLF-Italic"/>
                <a:cs typeface="MetaBookLF-Italic"/>
              </a:rPr>
              <a:t> </a:t>
            </a:r>
            <a:r>
              <a:rPr lang="en-US" sz="1250" i="1" spc="-3" dirty="0">
                <a:solidFill>
                  <a:srgbClr val="808285"/>
                </a:solidFill>
                <a:latin typeface="MetaBookLF-Italic"/>
                <a:cs typeface="MetaBookLF-Italic"/>
              </a:rPr>
              <a:t>public service is medicine</a:t>
            </a:r>
            <a:r>
              <a:rPr sz="1250" i="1" spc="-3" dirty="0">
                <a:solidFill>
                  <a:srgbClr val="808285"/>
                </a:solidFill>
                <a:latin typeface="MetaBookLF-Italic"/>
                <a:cs typeface="MetaBookLF-Italic"/>
              </a:rPr>
              <a:t> </a:t>
            </a:r>
            <a:r>
              <a:rPr sz="1250" i="1" dirty="0">
                <a:solidFill>
                  <a:srgbClr val="808285"/>
                </a:solidFill>
                <a:latin typeface="MetaBookLF-Italic"/>
                <a:cs typeface="MetaBookLF-Italic"/>
              </a:rPr>
              <a:t>to </a:t>
            </a:r>
            <a:r>
              <a:rPr sz="1250" i="1" spc="-9" dirty="0">
                <a:solidFill>
                  <a:srgbClr val="808285"/>
                </a:solidFill>
                <a:latin typeface="MetaBookLF-Italic"/>
                <a:cs typeface="MetaBookLF-Italic"/>
              </a:rPr>
              <a:t>overcome </a:t>
            </a:r>
            <a:r>
              <a:rPr lang="en-US" sz="1250" i="1" spc="-9" dirty="0">
                <a:solidFill>
                  <a:srgbClr val="808285"/>
                </a:solidFill>
                <a:latin typeface="MetaBookLF-Italic"/>
                <a:cs typeface="MetaBookLF-Italic"/>
              </a:rPr>
              <a:t>inter</a:t>
            </a:r>
            <a:r>
              <a:rPr sz="1250" i="1" spc="-6" dirty="0">
                <a:solidFill>
                  <a:srgbClr val="808285"/>
                </a:solidFill>
                <a:latin typeface="MetaBookLF-Italic"/>
                <a:cs typeface="MetaBookLF-Italic"/>
              </a:rPr>
              <a:t>generational </a:t>
            </a:r>
            <a:r>
              <a:rPr lang="en-US" sz="1250" i="1" spc="-6" dirty="0">
                <a:solidFill>
                  <a:srgbClr val="808285"/>
                </a:solidFill>
                <a:latin typeface="MetaBookLF-Italic"/>
                <a:cs typeface="MetaBookLF-Italic"/>
              </a:rPr>
              <a:t>historical </a:t>
            </a:r>
            <a:r>
              <a:rPr sz="1250" i="1" spc="-6" dirty="0">
                <a:solidFill>
                  <a:srgbClr val="808285"/>
                </a:solidFill>
                <a:latin typeface="MetaBookLF-Italic"/>
                <a:cs typeface="MetaBookLF-Italic"/>
              </a:rPr>
              <a:t>trauma from boarding </a:t>
            </a:r>
            <a:r>
              <a:rPr sz="1250" i="1" spc="-3" dirty="0">
                <a:solidFill>
                  <a:srgbClr val="808285"/>
                </a:solidFill>
                <a:latin typeface="MetaBookLF-Italic"/>
                <a:cs typeface="MetaBookLF-Italic"/>
              </a:rPr>
              <a:t>schools</a:t>
            </a:r>
            <a:r>
              <a:rPr lang="en-US" sz="1250" i="1" spc="-3" dirty="0">
                <a:solidFill>
                  <a:srgbClr val="808285"/>
                </a:solidFill>
                <a:latin typeface="MetaBookLF-Italic"/>
                <a:cs typeface="MetaBookLF-Italic"/>
              </a:rPr>
              <a:t>, displacement and socio-political subjugation.</a:t>
            </a:r>
            <a:endParaRPr sz="1250" dirty="0">
              <a:latin typeface="MetaBookLF-Italic"/>
              <a:cs typeface="MetaBookLF-Italic"/>
            </a:endParaRPr>
          </a:p>
        </p:txBody>
      </p:sp>
      <p:sp>
        <p:nvSpPr>
          <p:cNvPr id="4" name="object 4"/>
          <p:cNvSpPr txBox="1"/>
          <p:nvPr/>
        </p:nvSpPr>
        <p:spPr>
          <a:xfrm>
            <a:off x="5268093" y="1615184"/>
            <a:ext cx="2614612" cy="3803926"/>
          </a:xfrm>
          <a:prstGeom prst="rect">
            <a:avLst/>
          </a:prstGeom>
        </p:spPr>
        <p:txBody>
          <a:bodyPr vert="horz" wrap="square" lIns="0" tIns="7938" rIns="0" bIns="0" rtlCol="0">
            <a:spAutoFit/>
          </a:bodyPr>
          <a:lstStyle/>
          <a:p>
            <a:pPr marL="7938">
              <a:spcBef>
                <a:spcPts val="63"/>
              </a:spcBef>
            </a:pPr>
            <a:r>
              <a:rPr sz="1250" b="1" spc="-6" dirty="0">
                <a:solidFill>
                  <a:srgbClr val="231F20"/>
                </a:solidFill>
                <a:latin typeface="MetaBoldLF-Roman"/>
                <a:cs typeface="MetaBoldLF-Roman"/>
              </a:rPr>
              <a:t>Palmanteer-Holder</a:t>
            </a:r>
            <a:r>
              <a:rPr sz="1250" b="1" spc="-16" dirty="0">
                <a:solidFill>
                  <a:srgbClr val="231F20"/>
                </a:solidFill>
                <a:latin typeface="MetaBoldLF-Roman"/>
                <a:cs typeface="MetaBoldLF-Roman"/>
              </a:rPr>
              <a:t> </a:t>
            </a:r>
            <a:r>
              <a:rPr sz="1250" b="1" spc="-13" dirty="0">
                <a:solidFill>
                  <a:srgbClr val="231F20"/>
                </a:solidFill>
                <a:latin typeface="MetaBoldLF-Roman"/>
                <a:cs typeface="MetaBoldLF-Roman"/>
              </a:rPr>
              <a:t>Workforce</a:t>
            </a:r>
            <a:endParaRPr sz="1250" dirty="0">
              <a:latin typeface="MetaBoldLF-Roman"/>
              <a:cs typeface="MetaBoldLF-Roman"/>
            </a:endParaRPr>
          </a:p>
          <a:p>
            <a:pPr marL="329406" indent="-178594">
              <a:spcBef>
                <a:spcPts val="1125"/>
              </a:spcBef>
              <a:buChar char="•"/>
              <a:tabLst>
                <a:tab pos="329009" algn="l"/>
                <a:tab pos="329406" algn="l"/>
              </a:tabLst>
            </a:pPr>
            <a:r>
              <a:rPr sz="1250" spc="-6" dirty="0">
                <a:solidFill>
                  <a:srgbClr val="808285"/>
                </a:solidFill>
                <a:latin typeface="MetaBookLF-Roman"/>
                <a:cs typeface="MetaBookLF-Roman"/>
              </a:rPr>
              <a:t>ICU </a:t>
            </a:r>
            <a:r>
              <a:rPr sz="1250" spc="-3" dirty="0">
                <a:solidFill>
                  <a:srgbClr val="808285"/>
                </a:solidFill>
                <a:latin typeface="MetaBookLF-Roman"/>
                <a:cs typeface="MetaBookLF-Roman"/>
              </a:rPr>
              <a:t>Nurse</a:t>
            </a:r>
            <a:r>
              <a:rPr sz="1250" spc="3" dirty="0">
                <a:solidFill>
                  <a:srgbClr val="808285"/>
                </a:solidFill>
                <a:latin typeface="MetaBookLF-Roman"/>
                <a:cs typeface="MetaBookLF-Roman"/>
              </a:rPr>
              <a:t> </a:t>
            </a:r>
            <a:r>
              <a:rPr sz="1250" spc="-6" dirty="0">
                <a:solidFill>
                  <a:srgbClr val="808285"/>
                </a:solidFill>
                <a:latin typeface="MetaBookLF-Roman"/>
                <a:cs typeface="MetaBookLF-Roman"/>
              </a:rPr>
              <a:t>Manager</a:t>
            </a:r>
            <a:endParaRPr sz="1250" dirty="0">
              <a:latin typeface="MetaBookLF-Roman"/>
              <a:cs typeface="MetaBookLF-Roman"/>
            </a:endParaRPr>
          </a:p>
          <a:p>
            <a:pPr marL="329406" indent="-178594">
              <a:spcBef>
                <a:spcPts val="450"/>
              </a:spcBef>
              <a:buChar char="•"/>
              <a:tabLst>
                <a:tab pos="329009" algn="l"/>
                <a:tab pos="329406" algn="l"/>
              </a:tabLst>
            </a:pPr>
            <a:r>
              <a:rPr sz="1250" spc="-13" dirty="0">
                <a:solidFill>
                  <a:srgbClr val="808285"/>
                </a:solidFill>
                <a:latin typeface="MetaBookLF-Roman"/>
                <a:cs typeface="MetaBookLF-Roman"/>
              </a:rPr>
              <a:t>ECE </a:t>
            </a:r>
            <a:r>
              <a:rPr sz="1250" dirty="0">
                <a:solidFill>
                  <a:srgbClr val="808285"/>
                </a:solidFill>
                <a:latin typeface="MetaBookLF-Roman"/>
                <a:cs typeface="MetaBookLF-Roman"/>
              </a:rPr>
              <a:t>Primary </a:t>
            </a:r>
            <a:r>
              <a:rPr sz="1250" spc="-3" dirty="0">
                <a:solidFill>
                  <a:srgbClr val="808285"/>
                </a:solidFill>
                <a:latin typeface="MetaBookLF-Roman"/>
                <a:cs typeface="MetaBookLF-Roman"/>
              </a:rPr>
              <a:t>Elem</a:t>
            </a:r>
            <a:r>
              <a:rPr sz="1250" spc="-44" dirty="0">
                <a:solidFill>
                  <a:srgbClr val="808285"/>
                </a:solidFill>
                <a:latin typeface="MetaBookLF-Roman"/>
                <a:cs typeface="MetaBookLF-Roman"/>
              </a:rPr>
              <a:t> </a:t>
            </a:r>
            <a:r>
              <a:rPr sz="1250" spc="-19" dirty="0">
                <a:solidFill>
                  <a:srgbClr val="808285"/>
                </a:solidFill>
                <a:latin typeface="MetaBookLF-Roman"/>
                <a:cs typeface="MetaBookLF-Roman"/>
              </a:rPr>
              <a:t>Teacher</a:t>
            </a:r>
            <a:endParaRPr sz="1250" dirty="0">
              <a:latin typeface="MetaBookLF-Roman"/>
              <a:cs typeface="MetaBookLF-Roman"/>
            </a:endParaRPr>
          </a:p>
          <a:p>
            <a:pPr marL="329406" indent="-178594">
              <a:spcBef>
                <a:spcPts val="450"/>
              </a:spcBef>
              <a:buChar char="•"/>
              <a:tabLst>
                <a:tab pos="329009" algn="l"/>
                <a:tab pos="329406" algn="l"/>
              </a:tabLst>
            </a:pPr>
            <a:r>
              <a:rPr sz="1250" spc="-6" dirty="0">
                <a:solidFill>
                  <a:srgbClr val="808285"/>
                </a:solidFill>
                <a:latin typeface="MetaBookLF-Roman"/>
                <a:cs typeface="MetaBookLF-Roman"/>
              </a:rPr>
              <a:t>Machinists</a:t>
            </a:r>
            <a:endParaRPr sz="1250" dirty="0">
              <a:latin typeface="MetaBookLF-Roman"/>
              <a:cs typeface="MetaBookLF-Roman"/>
            </a:endParaRPr>
          </a:p>
          <a:p>
            <a:pPr marL="329406" indent="-178594">
              <a:spcBef>
                <a:spcPts val="450"/>
              </a:spcBef>
              <a:buChar char="•"/>
              <a:tabLst>
                <a:tab pos="329009" algn="l"/>
                <a:tab pos="329406" algn="l"/>
              </a:tabLst>
            </a:pPr>
            <a:r>
              <a:rPr sz="1250" spc="-3" dirty="0">
                <a:solidFill>
                  <a:srgbClr val="808285"/>
                </a:solidFill>
                <a:latin typeface="MetaBookLF-Roman"/>
                <a:cs typeface="MetaBookLF-Roman"/>
              </a:rPr>
              <a:t>Administrative Electrician</a:t>
            </a:r>
            <a:endParaRPr sz="1250" dirty="0">
              <a:latin typeface="MetaBookLF-Roman"/>
              <a:cs typeface="MetaBookLF-Roman"/>
            </a:endParaRPr>
          </a:p>
          <a:p>
            <a:pPr marL="329406" indent="-178594">
              <a:spcBef>
                <a:spcPts val="450"/>
              </a:spcBef>
              <a:buChar char="•"/>
              <a:tabLst>
                <a:tab pos="329009" algn="l"/>
                <a:tab pos="329406" algn="l"/>
              </a:tabLst>
            </a:pPr>
            <a:r>
              <a:rPr sz="1250" spc="-6" dirty="0">
                <a:solidFill>
                  <a:srgbClr val="808285"/>
                </a:solidFill>
                <a:latin typeface="MetaBookLF-Roman"/>
                <a:cs typeface="MetaBookLF-Roman"/>
              </a:rPr>
              <a:t>Business</a:t>
            </a:r>
            <a:r>
              <a:rPr sz="1250" spc="-16" dirty="0">
                <a:solidFill>
                  <a:srgbClr val="808285"/>
                </a:solidFill>
                <a:latin typeface="MetaBookLF-Roman"/>
                <a:cs typeface="MetaBookLF-Roman"/>
              </a:rPr>
              <a:t> </a:t>
            </a:r>
            <a:r>
              <a:rPr sz="1250" spc="-6" dirty="0">
                <a:solidFill>
                  <a:srgbClr val="808285"/>
                </a:solidFill>
                <a:latin typeface="MetaBookLF-Roman"/>
                <a:cs typeface="MetaBookLF-Roman"/>
              </a:rPr>
              <a:t>Managers</a:t>
            </a:r>
            <a:endParaRPr sz="1250" dirty="0">
              <a:latin typeface="MetaBookLF-Roman"/>
              <a:cs typeface="MetaBookLF-Roman"/>
            </a:endParaRPr>
          </a:p>
          <a:p>
            <a:pPr marL="329406" indent="-178594">
              <a:spcBef>
                <a:spcPts val="450"/>
              </a:spcBef>
              <a:buChar char="•"/>
              <a:tabLst>
                <a:tab pos="329009" algn="l"/>
                <a:tab pos="329406" algn="l"/>
              </a:tabLst>
            </a:pPr>
            <a:r>
              <a:rPr sz="1250" spc="-3" dirty="0">
                <a:solidFill>
                  <a:srgbClr val="808285"/>
                </a:solidFill>
                <a:latin typeface="MetaBookLF-Roman"/>
                <a:cs typeface="MetaBookLF-Roman"/>
              </a:rPr>
              <a:t>General</a:t>
            </a:r>
            <a:r>
              <a:rPr sz="1250" spc="-16" dirty="0">
                <a:solidFill>
                  <a:srgbClr val="808285"/>
                </a:solidFill>
                <a:latin typeface="MetaBookLF-Roman"/>
                <a:cs typeface="MetaBookLF-Roman"/>
              </a:rPr>
              <a:t> </a:t>
            </a:r>
            <a:r>
              <a:rPr sz="1250" spc="-6" dirty="0">
                <a:solidFill>
                  <a:srgbClr val="808285"/>
                </a:solidFill>
                <a:latin typeface="MetaBookLF-Roman"/>
                <a:cs typeface="MetaBookLF-Roman"/>
              </a:rPr>
              <a:t>Contractor</a:t>
            </a:r>
            <a:endParaRPr sz="1250" dirty="0">
              <a:latin typeface="MetaBookLF-Roman"/>
              <a:cs typeface="MetaBookLF-Roman"/>
            </a:endParaRPr>
          </a:p>
          <a:p>
            <a:pPr marL="329406" indent="-178594">
              <a:spcBef>
                <a:spcPts val="450"/>
              </a:spcBef>
              <a:buChar char="•"/>
              <a:tabLst>
                <a:tab pos="329009" algn="l"/>
                <a:tab pos="329406" algn="l"/>
              </a:tabLst>
            </a:pPr>
            <a:r>
              <a:rPr sz="1250" spc="-3" dirty="0">
                <a:solidFill>
                  <a:srgbClr val="808285"/>
                </a:solidFill>
                <a:latin typeface="MetaBookLF-Roman"/>
                <a:cs typeface="MetaBookLF-Roman"/>
              </a:rPr>
              <a:t>Entrapreneurs</a:t>
            </a:r>
            <a:endParaRPr sz="1250" dirty="0">
              <a:latin typeface="MetaBookLF-Roman"/>
              <a:cs typeface="MetaBookLF-Roman"/>
            </a:endParaRPr>
          </a:p>
          <a:p>
            <a:pPr marL="329406" indent="-178594">
              <a:spcBef>
                <a:spcPts val="450"/>
              </a:spcBef>
              <a:buChar char="•"/>
              <a:tabLst>
                <a:tab pos="329009" algn="l"/>
                <a:tab pos="329406" algn="l"/>
              </a:tabLst>
            </a:pPr>
            <a:r>
              <a:rPr sz="1250" spc="-3" dirty="0">
                <a:solidFill>
                  <a:srgbClr val="808285"/>
                </a:solidFill>
                <a:latin typeface="MetaBookLF-Roman"/>
                <a:cs typeface="MetaBookLF-Roman"/>
              </a:rPr>
              <a:t>Exec Director </a:t>
            </a:r>
            <a:r>
              <a:rPr sz="1250" dirty="0">
                <a:solidFill>
                  <a:srgbClr val="808285"/>
                </a:solidFill>
                <a:latin typeface="MetaBookLF-Roman"/>
                <a:cs typeface="MetaBookLF-Roman"/>
              </a:rPr>
              <a:t>of </a:t>
            </a:r>
            <a:r>
              <a:rPr sz="1250" spc="-16" dirty="0">
                <a:solidFill>
                  <a:srgbClr val="808285"/>
                </a:solidFill>
                <a:latin typeface="MetaBookLF-Roman"/>
                <a:cs typeface="MetaBookLF-Roman"/>
              </a:rPr>
              <a:t>Co. </a:t>
            </a:r>
            <a:r>
              <a:rPr sz="1250" spc="-9" dirty="0">
                <a:solidFill>
                  <a:srgbClr val="808285"/>
                </a:solidFill>
                <a:latin typeface="MetaBookLF-Roman"/>
                <a:cs typeface="MetaBookLF-Roman"/>
              </a:rPr>
              <a:t>Econ</a:t>
            </a:r>
            <a:r>
              <a:rPr sz="1250" spc="-34" dirty="0">
                <a:solidFill>
                  <a:srgbClr val="808285"/>
                </a:solidFill>
                <a:latin typeface="MetaBookLF-Roman"/>
                <a:cs typeface="MetaBookLF-Roman"/>
              </a:rPr>
              <a:t> </a:t>
            </a:r>
            <a:r>
              <a:rPr sz="1250" spc="-6" dirty="0">
                <a:solidFill>
                  <a:srgbClr val="808285"/>
                </a:solidFill>
                <a:latin typeface="MetaBookLF-Roman"/>
                <a:cs typeface="MetaBookLF-Roman"/>
              </a:rPr>
              <a:t>Alliance</a:t>
            </a:r>
            <a:endParaRPr sz="1250" dirty="0">
              <a:latin typeface="MetaBookLF-Roman"/>
              <a:cs typeface="MetaBookLF-Roman"/>
            </a:endParaRPr>
          </a:p>
          <a:p>
            <a:pPr marL="329406" indent="-178594">
              <a:spcBef>
                <a:spcPts val="450"/>
              </a:spcBef>
              <a:buChar char="•"/>
              <a:tabLst>
                <a:tab pos="329009" algn="l"/>
                <a:tab pos="329406" algn="l"/>
              </a:tabLst>
            </a:pPr>
            <a:r>
              <a:rPr sz="1250" spc="-6" dirty="0">
                <a:solidFill>
                  <a:srgbClr val="808285"/>
                </a:solidFill>
                <a:latin typeface="MetaBookLF-Roman"/>
                <a:cs typeface="MetaBookLF-Roman"/>
              </a:rPr>
              <a:t>Public </a:t>
            </a:r>
            <a:r>
              <a:rPr sz="1250" spc="-3" dirty="0">
                <a:solidFill>
                  <a:srgbClr val="808285"/>
                </a:solidFill>
                <a:latin typeface="MetaBookLF-Roman"/>
                <a:cs typeface="MetaBookLF-Roman"/>
              </a:rPr>
              <a:t>Safety </a:t>
            </a:r>
            <a:r>
              <a:rPr sz="1250" dirty="0">
                <a:solidFill>
                  <a:srgbClr val="808285"/>
                </a:solidFill>
                <a:latin typeface="MetaBookLF-Roman"/>
                <a:cs typeface="MetaBookLF-Roman"/>
              </a:rPr>
              <a:t>&amp; </a:t>
            </a:r>
            <a:r>
              <a:rPr sz="1250" spc="-6" dirty="0">
                <a:solidFill>
                  <a:srgbClr val="808285"/>
                </a:solidFill>
                <a:latin typeface="MetaBookLF-Roman"/>
                <a:cs typeface="MetaBookLF-Roman"/>
              </a:rPr>
              <a:t>Criminal</a:t>
            </a:r>
            <a:r>
              <a:rPr sz="1250" spc="-63" dirty="0">
                <a:solidFill>
                  <a:srgbClr val="808285"/>
                </a:solidFill>
                <a:latin typeface="MetaBookLF-Roman"/>
                <a:cs typeface="MetaBookLF-Roman"/>
              </a:rPr>
              <a:t> </a:t>
            </a:r>
            <a:r>
              <a:rPr sz="1250" spc="-6" dirty="0">
                <a:solidFill>
                  <a:srgbClr val="808285"/>
                </a:solidFill>
                <a:latin typeface="MetaBookLF-Roman"/>
                <a:cs typeface="MetaBookLF-Roman"/>
              </a:rPr>
              <a:t>Justice</a:t>
            </a:r>
            <a:endParaRPr sz="1250" dirty="0">
              <a:latin typeface="MetaBookLF-Roman"/>
              <a:cs typeface="MetaBookLF-Roman"/>
            </a:endParaRPr>
          </a:p>
          <a:p>
            <a:pPr marL="329406" indent="-178594">
              <a:spcBef>
                <a:spcPts val="450"/>
              </a:spcBef>
              <a:buChar char="•"/>
              <a:tabLst>
                <a:tab pos="329009" algn="l"/>
                <a:tab pos="329406" algn="l"/>
              </a:tabLst>
            </a:pPr>
            <a:r>
              <a:rPr sz="1250" spc="-6" dirty="0">
                <a:solidFill>
                  <a:srgbClr val="808285"/>
                </a:solidFill>
                <a:latin typeface="MetaBookLF-Roman"/>
                <a:cs typeface="MetaBookLF-Roman"/>
              </a:rPr>
              <a:t>Archeologists</a:t>
            </a:r>
            <a:endParaRPr sz="1250" dirty="0">
              <a:latin typeface="MetaBookLF-Roman"/>
              <a:cs typeface="MetaBookLF-Roman"/>
            </a:endParaRPr>
          </a:p>
          <a:p>
            <a:pPr marL="329406" indent="-178594">
              <a:spcBef>
                <a:spcPts val="450"/>
              </a:spcBef>
              <a:buChar char="•"/>
              <a:tabLst>
                <a:tab pos="329009" algn="l"/>
                <a:tab pos="329406" algn="l"/>
              </a:tabLst>
            </a:pPr>
            <a:r>
              <a:rPr sz="1250" spc="-3" dirty="0">
                <a:solidFill>
                  <a:srgbClr val="808285"/>
                </a:solidFill>
                <a:latin typeface="MetaBookLF-Roman"/>
                <a:cs typeface="MetaBookLF-Roman"/>
              </a:rPr>
              <a:t>Professor/Administrator</a:t>
            </a:r>
            <a:endParaRPr sz="1250" dirty="0">
              <a:latin typeface="MetaBookLF-Roman"/>
              <a:cs typeface="MetaBookLF-Roman"/>
            </a:endParaRPr>
          </a:p>
          <a:p>
            <a:pPr marL="329406" indent="-178594">
              <a:spcBef>
                <a:spcPts val="450"/>
              </a:spcBef>
              <a:buChar char="•"/>
              <a:tabLst>
                <a:tab pos="329009" algn="l"/>
                <a:tab pos="329406" algn="l"/>
              </a:tabLst>
            </a:pPr>
            <a:r>
              <a:rPr sz="1250" spc="-3" dirty="0">
                <a:solidFill>
                  <a:srgbClr val="808285"/>
                </a:solidFill>
                <a:latin typeface="MetaBookLF-Roman"/>
                <a:cs typeface="MetaBookLF-Roman"/>
              </a:rPr>
              <a:t>Students</a:t>
            </a:r>
            <a:endParaRPr sz="1250" dirty="0">
              <a:latin typeface="MetaBookLF-Roman"/>
              <a:cs typeface="MetaBookLF-Roman"/>
            </a:endParaRPr>
          </a:p>
          <a:p>
            <a:pPr marL="329406" marR="3175" indent="-178594">
              <a:spcBef>
                <a:spcPts val="450"/>
              </a:spcBef>
              <a:buChar char="•"/>
              <a:tabLst>
                <a:tab pos="329009" algn="l"/>
                <a:tab pos="329406" algn="l"/>
              </a:tabLst>
            </a:pPr>
            <a:r>
              <a:rPr sz="1250" spc="-6" dirty="0">
                <a:solidFill>
                  <a:srgbClr val="808285"/>
                </a:solidFill>
                <a:latin typeface="MetaBookLF-Roman"/>
                <a:cs typeface="MetaBookLF-Roman"/>
              </a:rPr>
              <a:t>Canine </a:t>
            </a:r>
            <a:r>
              <a:rPr sz="1250" spc="-3" dirty="0">
                <a:solidFill>
                  <a:srgbClr val="808285"/>
                </a:solidFill>
                <a:latin typeface="MetaBookLF-Roman"/>
                <a:cs typeface="MetaBookLF-Roman"/>
              </a:rPr>
              <a:t>protector </a:t>
            </a:r>
            <a:r>
              <a:rPr sz="1250" dirty="0">
                <a:solidFill>
                  <a:srgbClr val="808285"/>
                </a:solidFill>
                <a:latin typeface="MetaBookLF-Roman"/>
                <a:cs typeface="MetaBookLF-Roman"/>
              </a:rPr>
              <a:t>of </a:t>
            </a:r>
            <a:r>
              <a:rPr sz="1250" spc="-3" dirty="0">
                <a:solidFill>
                  <a:srgbClr val="808285"/>
                </a:solidFill>
                <a:latin typeface="MetaBookLF-Roman"/>
                <a:cs typeface="MetaBookLF-Roman"/>
              </a:rPr>
              <a:t>horses,</a:t>
            </a:r>
            <a:r>
              <a:rPr sz="1250" spc="-22" dirty="0">
                <a:solidFill>
                  <a:srgbClr val="808285"/>
                </a:solidFill>
                <a:latin typeface="MetaBookLF-Roman"/>
                <a:cs typeface="MetaBookLF-Roman"/>
              </a:rPr>
              <a:t> </a:t>
            </a:r>
            <a:r>
              <a:rPr sz="1250" spc="-6" dirty="0">
                <a:solidFill>
                  <a:srgbClr val="808285"/>
                </a:solidFill>
                <a:latin typeface="MetaBookLF-Roman"/>
                <a:cs typeface="MetaBookLF-Roman"/>
              </a:rPr>
              <a:t>goats,  steer, </a:t>
            </a:r>
            <a:r>
              <a:rPr sz="1250" spc="-3" dirty="0">
                <a:solidFill>
                  <a:srgbClr val="808285"/>
                </a:solidFill>
                <a:latin typeface="MetaBookLF-Roman"/>
                <a:cs typeface="MetaBookLF-Roman"/>
              </a:rPr>
              <a:t>rabbits </a:t>
            </a:r>
            <a:r>
              <a:rPr sz="1250" dirty="0">
                <a:solidFill>
                  <a:srgbClr val="808285"/>
                </a:solidFill>
                <a:latin typeface="MetaBookLF-Roman"/>
                <a:cs typeface="MetaBookLF-Roman"/>
              </a:rPr>
              <a:t>and</a:t>
            </a:r>
            <a:r>
              <a:rPr sz="1250" spc="-9" dirty="0">
                <a:solidFill>
                  <a:srgbClr val="808285"/>
                </a:solidFill>
                <a:latin typeface="MetaBookLF-Roman"/>
                <a:cs typeface="MetaBookLF-Roman"/>
              </a:rPr>
              <a:t> </a:t>
            </a:r>
            <a:r>
              <a:rPr sz="1250" spc="-6" dirty="0">
                <a:solidFill>
                  <a:srgbClr val="808285"/>
                </a:solidFill>
                <a:latin typeface="MetaBookLF-Roman"/>
                <a:cs typeface="MetaBookLF-Roman"/>
              </a:rPr>
              <a:t>cats.</a:t>
            </a:r>
            <a:endParaRPr sz="1250" dirty="0">
              <a:latin typeface="MetaBookLF-Roman"/>
              <a:cs typeface="MetaBookLF-Roman"/>
            </a:endParaRPr>
          </a:p>
        </p:txBody>
      </p:sp>
      <p:sp>
        <p:nvSpPr>
          <p:cNvPr id="5" name="object 5"/>
          <p:cNvSpPr txBox="1">
            <a:spLocks noGrp="1"/>
          </p:cNvSpPr>
          <p:nvPr>
            <p:ph type="title"/>
          </p:nvPr>
        </p:nvSpPr>
        <p:spPr>
          <a:xfrm>
            <a:off x="265811" y="1078830"/>
            <a:ext cx="4855591" cy="738985"/>
          </a:xfrm>
          <a:prstGeom prst="rect">
            <a:avLst/>
          </a:prstGeom>
        </p:spPr>
        <p:txBody>
          <a:bodyPr vert="horz" wrap="square" lIns="0" tIns="7938" rIns="0" bIns="0" rtlCol="0">
            <a:spAutoFit/>
          </a:bodyPr>
          <a:lstStyle/>
          <a:p>
            <a:pPr marL="7938">
              <a:lnSpc>
                <a:spcPct val="100000"/>
              </a:lnSpc>
              <a:spcBef>
                <a:spcPts val="63"/>
              </a:spcBef>
            </a:pPr>
            <a:r>
              <a:rPr sz="2375" spc="-9" dirty="0">
                <a:solidFill>
                  <a:srgbClr val="231F20"/>
                </a:solidFill>
                <a:latin typeface="MetaBookLF-Roman"/>
                <a:cs typeface="MetaBookLF-Roman"/>
              </a:rPr>
              <a:t>Education</a:t>
            </a:r>
            <a:r>
              <a:rPr lang="en-US" sz="2375" spc="-9" dirty="0">
                <a:solidFill>
                  <a:srgbClr val="231F20"/>
                </a:solidFill>
                <a:latin typeface="MetaBookLF-Roman"/>
                <a:cs typeface="MetaBookLF-Roman"/>
              </a:rPr>
              <a:t> + Engagement </a:t>
            </a:r>
            <a:r>
              <a:rPr sz="2375" spc="-9" dirty="0">
                <a:solidFill>
                  <a:srgbClr val="231F20"/>
                </a:solidFill>
                <a:latin typeface="MetaBookLF-Roman"/>
                <a:cs typeface="MetaBookLF-Roman"/>
              </a:rPr>
              <a:t> </a:t>
            </a:r>
            <a:r>
              <a:rPr lang="en-US" sz="2375" spc="-9" dirty="0">
                <a:solidFill>
                  <a:srgbClr val="231F20"/>
                </a:solidFill>
                <a:latin typeface="MetaBookLF-Roman"/>
                <a:cs typeface="MetaBookLF-Roman"/>
              </a:rPr>
              <a:t>= </a:t>
            </a:r>
            <a:r>
              <a:rPr sz="2375" spc="-6" dirty="0">
                <a:solidFill>
                  <a:srgbClr val="231F20"/>
                </a:solidFill>
                <a:latin typeface="MetaBookLF-Roman"/>
                <a:cs typeface="MetaBookLF-Roman"/>
              </a:rPr>
              <a:t>Healing</a:t>
            </a:r>
            <a:endParaRPr sz="2375" dirty="0">
              <a:latin typeface="MetaBookLF-Roman"/>
              <a:cs typeface="MetaBookLF-Roman"/>
            </a:endParaRPr>
          </a:p>
        </p:txBody>
      </p:sp>
      <p:sp>
        <p:nvSpPr>
          <p:cNvPr id="9" name="object 9"/>
          <p:cNvSpPr txBox="1">
            <a:spLocks noGrp="1"/>
          </p:cNvSpPr>
          <p:nvPr>
            <p:ph type="ftr" sz="quarter" idx="5"/>
          </p:nvPr>
        </p:nvSpPr>
        <p:spPr>
          <a:xfrm>
            <a:off x="1850826" y="6145521"/>
            <a:ext cx="5442347" cy="432891"/>
          </a:xfrm>
          <a:prstGeom prst="rect">
            <a:avLst/>
          </a:prstGeom>
        </p:spPr>
        <p:txBody>
          <a:bodyPr vert="horz" wrap="square" lIns="0" tIns="1984" rIns="0" bIns="0" rtlCol="0">
            <a:spAutoFit/>
          </a:bodyPr>
          <a:lstStyle/>
          <a:p>
            <a:pPr marL="7938">
              <a:spcBef>
                <a:spcPts val="16"/>
              </a:spcBef>
            </a:pPr>
            <a:r>
              <a:rPr lang="en-US" sz="1400" spc="25" dirty="0"/>
              <a:t>SBCTC TRIBAL GOVERNMENT AFFAIRS </a:t>
            </a:r>
            <a:r>
              <a:rPr lang="en-US" sz="1400" dirty="0"/>
              <a:t>| </a:t>
            </a:r>
            <a:r>
              <a:rPr lang="en-US" sz="1400" spc="28" dirty="0"/>
              <a:t>WA CTCs BUILDING GOVERNMENT-TO-GOVERNMENT RELATIONSHIPS </a:t>
            </a:r>
            <a:r>
              <a:rPr sz="1400" dirty="0"/>
              <a:t>| </a:t>
            </a:r>
            <a:r>
              <a:rPr lang="en-US" sz="1400" spc="16" dirty="0"/>
              <a:t>20</a:t>
            </a:r>
            <a:r>
              <a:rPr sz="1400" spc="16" dirty="0"/>
              <a:t> </a:t>
            </a:r>
            <a:r>
              <a:rPr sz="1400" spc="25" dirty="0"/>
              <a:t>MARCH</a:t>
            </a:r>
            <a:r>
              <a:rPr sz="1400" spc="47" dirty="0"/>
              <a:t> </a:t>
            </a:r>
            <a:r>
              <a:rPr sz="1400" spc="34" dirty="0"/>
              <a:t>2023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2418-8C5D-89D2-B034-25531FADF2B2}"/>
              </a:ext>
            </a:extLst>
          </p:cNvPr>
          <p:cNvSpPr>
            <a:spLocks noGrp="1"/>
          </p:cNvSpPr>
          <p:nvPr>
            <p:ph type="title"/>
          </p:nvPr>
        </p:nvSpPr>
        <p:spPr/>
        <p:txBody>
          <a:bodyPr/>
          <a:lstStyle/>
          <a:p>
            <a:pPr algn="ctr"/>
            <a:r>
              <a:rPr lang="en-US" dirty="0"/>
              <a:t>Break and activity</a:t>
            </a:r>
          </a:p>
        </p:txBody>
      </p:sp>
      <p:sp>
        <p:nvSpPr>
          <p:cNvPr id="4" name="Slide Number Placeholder 3">
            <a:extLst>
              <a:ext uri="{FF2B5EF4-FFF2-40B4-BE49-F238E27FC236}">
                <a16:creationId xmlns:a16="http://schemas.microsoft.com/office/drawing/2014/main" id="{A63F9E8B-7B79-6D1C-F1AA-21A071B5023B}"/>
              </a:ext>
            </a:extLst>
          </p:cNvPr>
          <p:cNvSpPr>
            <a:spLocks noGrp="1"/>
          </p:cNvSpPr>
          <p:nvPr>
            <p:ph type="sldNum" sz="quarter" idx="12"/>
          </p:nvPr>
        </p:nvSpPr>
        <p:spPr/>
        <p:txBody>
          <a:bodyPr/>
          <a:lstStyle/>
          <a:p>
            <a:fld id="{DEE5BC03-7CE3-4FE3-BC0A-0ACCA8AC1F24}" type="slidenum">
              <a:rPr lang="en-US" smtClean="0"/>
              <a:pPr/>
              <a:t>35</a:t>
            </a:fld>
            <a:endParaRPr lang="en-US" dirty="0"/>
          </a:p>
        </p:txBody>
      </p:sp>
    </p:spTree>
    <p:extLst>
      <p:ext uri="{BB962C8B-B14F-4D97-AF65-F5344CB8AC3E}">
        <p14:creationId xmlns:p14="http://schemas.microsoft.com/office/powerpoint/2010/main" val="3273782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Leadership Development</a:t>
            </a:r>
          </a:p>
        </p:txBody>
      </p:sp>
      <p:sp>
        <p:nvSpPr>
          <p:cNvPr id="6" name="Text Placeholder 5"/>
          <p:cNvSpPr>
            <a:spLocks noGrp="1"/>
          </p:cNvSpPr>
          <p:nvPr>
            <p:ph type="body" sz="quarter" idx="10"/>
          </p:nvPr>
        </p:nvSpPr>
        <p:spPr/>
        <p:txBody>
          <a:bodyPr/>
          <a:lstStyle/>
          <a:p>
            <a:r>
              <a:rPr lang="en-US" dirty="0"/>
              <a:t>Dr. </a:t>
            </a:r>
            <a:r>
              <a:rPr lang="en-US" dirty="0" err="1"/>
              <a:t>Rodric</a:t>
            </a:r>
            <a:r>
              <a:rPr lang="en-US" dirty="0"/>
              <a:t> Smith</a:t>
            </a:r>
          </a:p>
          <a:p>
            <a:r>
              <a:rPr lang="en-US" dirty="0"/>
              <a:t>March 20, 2023</a:t>
            </a:r>
          </a:p>
        </p:txBody>
      </p:sp>
    </p:spTree>
    <p:extLst>
      <p:ext uri="{BB962C8B-B14F-4D97-AF65-F5344CB8AC3E}">
        <p14:creationId xmlns:p14="http://schemas.microsoft.com/office/powerpoint/2010/main" val="1037614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0DAD1-127B-C9FC-6182-E15C8724B859}"/>
              </a:ext>
            </a:extLst>
          </p:cNvPr>
          <p:cNvSpPr>
            <a:spLocks noGrp="1"/>
          </p:cNvSpPr>
          <p:nvPr>
            <p:ph type="title"/>
          </p:nvPr>
        </p:nvSpPr>
        <p:spPr/>
        <p:txBody>
          <a:bodyPr/>
          <a:lstStyle/>
          <a:p>
            <a:r>
              <a:rPr lang="en-US" dirty="0"/>
              <a:t>About Me…</a:t>
            </a:r>
          </a:p>
        </p:txBody>
      </p:sp>
      <p:sp>
        <p:nvSpPr>
          <p:cNvPr id="3" name="Content Placeholder 2">
            <a:extLst>
              <a:ext uri="{FF2B5EF4-FFF2-40B4-BE49-F238E27FC236}">
                <a16:creationId xmlns:a16="http://schemas.microsoft.com/office/drawing/2014/main" id="{E74B1CB7-9FF5-8AFD-7F7C-E947FC4A90C1}"/>
              </a:ext>
            </a:extLst>
          </p:cNvPr>
          <p:cNvSpPr>
            <a:spLocks noGrp="1"/>
          </p:cNvSpPr>
          <p:nvPr>
            <p:ph idx="1"/>
          </p:nvPr>
        </p:nvSpPr>
        <p:spPr/>
        <p:txBody>
          <a:bodyPr/>
          <a:lstStyle/>
          <a:p>
            <a:r>
              <a:rPr lang="en-US" dirty="0"/>
              <a:t>USAF Lieutenant Colonel, retired (24 years)</a:t>
            </a:r>
          </a:p>
          <a:p>
            <a:pPr lvl="1"/>
            <a:r>
              <a:rPr lang="en-US" dirty="0"/>
              <a:t>Operational and Academic Environments</a:t>
            </a:r>
          </a:p>
          <a:p>
            <a:pPr lvl="1"/>
            <a:r>
              <a:rPr lang="en-US" dirty="0"/>
              <a:t>Training and Education Systems</a:t>
            </a:r>
          </a:p>
          <a:p>
            <a:r>
              <a:rPr lang="en-US" dirty="0"/>
              <a:t>Leadership Studies, PhD (University of San Diego)</a:t>
            </a:r>
          </a:p>
          <a:p>
            <a:pPr lvl="1"/>
            <a:r>
              <a:rPr lang="en-US" dirty="0"/>
              <a:t>Use of Love in Leadership Development</a:t>
            </a:r>
          </a:p>
          <a:p>
            <a:pPr lvl="1"/>
            <a:r>
              <a:rPr lang="en-US" dirty="0"/>
              <a:t>General Hypothesis: Leadership based on relation w/ Love</a:t>
            </a:r>
          </a:p>
          <a:p>
            <a:pPr lvl="1"/>
            <a:r>
              <a:rPr lang="en-US" dirty="0"/>
              <a:t>General Finding: The relationship permeates all systems</a:t>
            </a:r>
          </a:p>
          <a:p>
            <a:r>
              <a:rPr lang="en-US" dirty="0"/>
              <a:t>Life Story</a:t>
            </a:r>
          </a:p>
        </p:txBody>
      </p:sp>
      <p:sp>
        <p:nvSpPr>
          <p:cNvPr id="4" name="Slide Number Placeholder 3">
            <a:extLst>
              <a:ext uri="{FF2B5EF4-FFF2-40B4-BE49-F238E27FC236}">
                <a16:creationId xmlns:a16="http://schemas.microsoft.com/office/drawing/2014/main" id="{594ACF46-CC0C-2B1A-979A-B9BC54DE8B03}"/>
              </a:ext>
            </a:extLst>
          </p:cNvPr>
          <p:cNvSpPr>
            <a:spLocks noGrp="1"/>
          </p:cNvSpPr>
          <p:nvPr>
            <p:ph type="sldNum" sz="quarter" idx="12"/>
          </p:nvPr>
        </p:nvSpPr>
        <p:spPr/>
        <p:txBody>
          <a:bodyPr/>
          <a:lstStyle/>
          <a:p>
            <a:fld id="{DEE5BC03-7CE3-4FE3-BC0A-0ACCA8AC1F24}" type="slidenum">
              <a:rPr lang="en-US" smtClean="0"/>
              <a:pPr/>
              <a:t>37</a:t>
            </a:fld>
            <a:endParaRPr lang="en-US" dirty="0"/>
          </a:p>
        </p:txBody>
      </p:sp>
    </p:spTree>
    <p:extLst>
      <p:ext uri="{BB962C8B-B14F-4D97-AF65-F5344CB8AC3E}">
        <p14:creationId xmlns:p14="http://schemas.microsoft.com/office/powerpoint/2010/main" val="3154840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DAD7C-1C02-9B4D-F4B5-F6DFFE0997D9}"/>
              </a:ext>
            </a:extLst>
          </p:cNvPr>
          <p:cNvSpPr>
            <a:spLocks noGrp="1"/>
          </p:cNvSpPr>
          <p:nvPr>
            <p:ph type="title"/>
          </p:nvPr>
        </p:nvSpPr>
        <p:spPr/>
        <p:txBody>
          <a:bodyPr/>
          <a:lstStyle/>
          <a:p>
            <a:r>
              <a:rPr lang="en-US" dirty="0"/>
              <a:t>About the Work</a:t>
            </a:r>
          </a:p>
        </p:txBody>
      </p:sp>
      <p:sp>
        <p:nvSpPr>
          <p:cNvPr id="4" name="Slide Number Placeholder 3">
            <a:extLst>
              <a:ext uri="{FF2B5EF4-FFF2-40B4-BE49-F238E27FC236}">
                <a16:creationId xmlns:a16="http://schemas.microsoft.com/office/drawing/2014/main" id="{6B9AA603-34A2-FE6A-FAF2-4B17FDB91CC1}"/>
              </a:ext>
            </a:extLst>
          </p:cNvPr>
          <p:cNvSpPr>
            <a:spLocks noGrp="1"/>
          </p:cNvSpPr>
          <p:nvPr>
            <p:ph type="sldNum" sz="quarter" idx="12"/>
          </p:nvPr>
        </p:nvSpPr>
        <p:spPr/>
        <p:txBody>
          <a:bodyPr/>
          <a:lstStyle/>
          <a:p>
            <a:fld id="{DEE5BC03-7CE3-4FE3-BC0A-0ACCA8AC1F24}" type="slidenum">
              <a:rPr lang="en-US" smtClean="0"/>
              <a:pPr/>
              <a:t>38</a:t>
            </a:fld>
            <a:endParaRPr lang="en-US" dirty="0"/>
          </a:p>
        </p:txBody>
      </p:sp>
      <p:grpSp>
        <p:nvGrpSpPr>
          <p:cNvPr id="19" name="Group 18">
            <a:extLst>
              <a:ext uri="{FF2B5EF4-FFF2-40B4-BE49-F238E27FC236}">
                <a16:creationId xmlns:a16="http://schemas.microsoft.com/office/drawing/2014/main" id="{8C878B5C-5F72-34A3-F00F-A293B82926A7}"/>
              </a:ext>
            </a:extLst>
          </p:cNvPr>
          <p:cNvGrpSpPr/>
          <p:nvPr/>
        </p:nvGrpSpPr>
        <p:grpSpPr>
          <a:xfrm>
            <a:off x="5838769" y="1957955"/>
            <a:ext cx="2810622" cy="4417984"/>
            <a:chOff x="5483169" y="1957955"/>
            <a:chExt cx="2810622" cy="4417984"/>
          </a:xfrm>
        </p:grpSpPr>
        <p:sp>
          <p:nvSpPr>
            <p:cNvPr id="5" name="Oval 4">
              <a:extLst>
                <a:ext uri="{FF2B5EF4-FFF2-40B4-BE49-F238E27FC236}">
                  <a16:creationId xmlns:a16="http://schemas.microsoft.com/office/drawing/2014/main" id="{10BE8BB5-2F7B-3F08-1893-A7ABE26D9070}"/>
                </a:ext>
              </a:extLst>
            </p:cNvPr>
            <p:cNvSpPr/>
            <p:nvPr/>
          </p:nvSpPr>
          <p:spPr>
            <a:xfrm>
              <a:off x="6421120" y="3836478"/>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rgbClr val="000000"/>
                  </a:solidFill>
                  <a:latin typeface="Candara" panose="020E0502030303020204" pitchFamily="34" charset="0"/>
                </a:rPr>
                <a:t>Race</a:t>
              </a:r>
            </a:p>
          </p:txBody>
        </p:sp>
        <p:sp>
          <p:nvSpPr>
            <p:cNvPr id="6" name="Oval 5">
              <a:extLst>
                <a:ext uri="{FF2B5EF4-FFF2-40B4-BE49-F238E27FC236}">
                  <a16:creationId xmlns:a16="http://schemas.microsoft.com/office/drawing/2014/main" id="{B769513D-A002-1C74-38B4-B53A3B54B297}"/>
                </a:ext>
              </a:extLst>
            </p:cNvPr>
            <p:cNvSpPr/>
            <p:nvPr/>
          </p:nvSpPr>
          <p:spPr>
            <a:xfrm>
              <a:off x="6421120" y="2668617"/>
              <a:ext cx="914400" cy="914400"/>
            </a:xfrm>
            <a:prstGeom prst="ellipse">
              <a:avLst/>
            </a:prstGeom>
            <a:noFill/>
            <a:ln>
              <a:solidFill>
                <a:srgbClr val="A5323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000000"/>
                  </a:solidFill>
                  <a:latin typeface="Candara" panose="020E0502030303020204" pitchFamily="34" charset="0"/>
                </a:rPr>
                <a:t>Gender</a:t>
              </a:r>
            </a:p>
          </p:txBody>
        </p:sp>
        <p:sp>
          <p:nvSpPr>
            <p:cNvPr id="7" name="Oval 6">
              <a:extLst>
                <a:ext uri="{FF2B5EF4-FFF2-40B4-BE49-F238E27FC236}">
                  <a16:creationId xmlns:a16="http://schemas.microsoft.com/office/drawing/2014/main" id="{0C8ECAAE-4F4D-0369-88FC-4BB539147484}"/>
                </a:ext>
              </a:extLst>
            </p:cNvPr>
            <p:cNvSpPr/>
            <p:nvPr/>
          </p:nvSpPr>
          <p:spPr>
            <a:xfrm>
              <a:off x="7379391" y="3125817"/>
              <a:ext cx="914400" cy="914400"/>
            </a:xfrm>
            <a:prstGeom prst="ellipse">
              <a:avLst/>
            </a:prstGeom>
            <a:noFill/>
            <a:ln>
              <a:solidFill>
                <a:srgbClr val="A5323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00" dirty="0">
                  <a:solidFill>
                    <a:srgbClr val="000000"/>
                  </a:solidFill>
                  <a:latin typeface="Candara" panose="020E0502030303020204" pitchFamily="34" charset="0"/>
                </a:rPr>
                <a:t>Sexual Orientation</a:t>
              </a:r>
            </a:p>
          </p:txBody>
        </p:sp>
        <p:sp>
          <p:nvSpPr>
            <p:cNvPr id="8" name="Oval 7">
              <a:extLst>
                <a:ext uri="{FF2B5EF4-FFF2-40B4-BE49-F238E27FC236}">
                  <a16:creationId xmlns:a16="http://schemas.microsoft.com/office/drawing/2014/main" id="{846D215E-87EA-CC5F-EBB3-333C384F2C58}"/>
                </a:ext>
              </a:extLst>
            </p:cNvPr>
            <p:cNvSpPr/>
            <p:nvPr/>
          </p:nvSpPr>
          <p:spPr>
            <a:xfrm>
              <a:off x="7379391" y="4289676"/>
              <a:ext cx="914400" cy="914400"/>
            </a:xfrm>
            <a:prstGeom prst="ellipse">
              <a:avLst/>
            </a:prstGeom>
            <a:noFill/>
            <a:ln>
              <a:solidFill>
                <a:srgbClr val="A5323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00" dirty="0">
                  <a:solidFill>
                    <a:srgbClr val="000000"/>
                  </a:solidFill>
                  <a:latin typeface="Candara" panose="020E0502030303020204" pitchFamily="34" charset="0"/>
                </a:rPr>
                <a:t>Age</a:t>
              </a:r>
            </a:p>
          </p:txBody>
        </p:sp>
        <p:sp>
          <p:nvSpPr>
            <p:cNvPr id="9" name="Oval 8">
              <a:extLst>
                <a:ext uri="{FF2B5EF4-FFF2-40B4-BE49-F238E27FC236}">
                  <a16:creationId xmlns:a16="http://schemas.microsoft.com/office/drawing/2014/main" id="{BA831BE5-7F8D-8CCD-FD42-D2A616FD7425}"/>
                </a:ext>
              </a:extLst>
            </p:cNvPr>
            <p:cNvSpPr/>
            <p:nvPr/>
          </p:nvSpPr>
          <p:spPr>
            <a:xfrm>
              <a:off x="6431280" y="5009420"/>
              <a:ext cx="914400" cy="914400"/>
            </a:xfrm>
            <a:prstGeom prst="ellipse">
              <a:avLst/>
            </a:prstGeom>
            <a:noFill/>
            <a:ln>
              <a:solidFill>
                <a:srgbClr val="A5323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00" dirty="0">
                  <a:solidFill>
                    <a:srgbClr val="000000"/>
                  </a:solidFill>
                  <a:latin typeface="Candara" panose="020E0502030303020204" pitchFamily="34" charset="0"/>
                </a:rPr>
                <a:t>Able-Body</a:t>
              </a:r>
            </a:p>
          </p:txBody>
        </p:sp>
        <p:sp>
          <p:nvSpPr>
            <p:cNvPr id="10" name="Oval 9">
              <a:extLst>
                <a:ext uri="{FF2B5EF4-FFF2-40B4-BE49-F238E27FC236}">
                  <a16:creationId xmlns:a16="http://schemas.microsoft.com/office/drawing/2014/main" id="{27A0D731-507E-1F82-46D9-36AFA704D44F}"/>
                </a:ext>
              </a:extLst>
            </p:cNvPr>
            <p:cNvSpPr/>
            <p:nvPr/>
          </p:nvSpPr>
          <p:spPr>
            <a:xfrm>
              <a:off x="5502565" y="3125817"/>
              <a:ext cx="914400" cy="914400"/>
            </a:xfrm>
            <a:prstGeom prst="ellipse">
              <a:avLst/>
            </a:prstGeom>
            <a:noFill/>
            <a:ln>
              <a:solidFill>
                <a:srgbClr val="A5323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000000"/>
                  </a:solidFill>
                  <a:latin typeface="Candara" panose="020E0502030303020204" pitchFamily="34" charset="0"/>
                </a:rPr>
                <a:t>Spirituality</a:t>
              </a:r>
            </a:p>
          </p:txBody>
        </p:sp>
        <p:sp>
          <p:nvSpPr>
            <p:cNvPr id="11" name="Oval 10">
              <a:extLst>
                <a:ext uri="{FF2B5EF4-FFF2-40B4-BE49-F238E27FC236}">
                  <a16:creationId xmlns:a16="http://schemas.microsoft.com/office/drawing/2014/main" id="{5A072E2B-68E8-2B50-A2D5-0A4B232775D3}"/>
                </a:ext>
              </a:extLst>
            </p:cNvPr>
            <p:cNvSpPr/>
            <p:nvPr/>
          </p:nvSpPr>
          <p:spPr>
            <a:xfrm>
              <a:off x="5502565" y="4289676"/>
              <a:ext cx="914400" cy="914400"/>
            </a:xfrm>
            <a:prstGeom prst="ellipse">
              <a:avLst/>
            </a:prstGeom>
            <a:noFill/>
            <a:ln>
              <a:solidFill>
                <a:srgbClr val="A5323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a:solidFill>
                    <a:srgbClr val="000000"/>
                  </a:solidFill>
                  <a:latin typeface="Candara" panose="020E0502030303020204" pitchFamily="34" charset="0"/>
                </a:rPr>
                <a:t>Class</a:t>
              </a:r>
            </a:p>
          </p:txBody>
        </p:sp>
        <p:sp>
          <p:nvSpPr>
            <p:cNvPr id="12" name="Oval 11">
              <a:extLst>
                <a:ext uri="{FF2B5EF4-FFF2-40B4-BE49-F238E27FC236}">
                  <a16:creationId xmlns:a16="http://schemas.microsoft.com/office/drawing/2014/main" id="{90F6233F-2F24-C7FC-FBC8-82CA0954041C}"/>
                </a:ext>
              </a:extLst>
            </p:cNvPr>
            <p:cNvSpPr/>
            <p:nvPr/>
          </p:nvSpPr>
          <p:spPr>
            <a:xfrm>
              <a:off x="5483169" y="5453535"/>
              <a:ext cx="914400" cy="914400"/>
            </a:xfrm>
            <a:prstGeom prst="ellipse">
              <a:avLst/>
            </a:prstGeom>
            <a:noFill/>
            <a:ln>
              <a:solidFill>
                <a:srgbClr val="3048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00" dirty="0">
                  <a:solidFill>
                    <a:srgbClr val="000000"/>
                  </a:solidFill>
                  <a:latin typeface="Candara" panose="020E0502030303020204" pitchFamily="34" charset="0"/>
                </a:rPr>
                <a:t>Mental Health</a:t>
              </a:r>
            </a:p>
          </p:txBody>
        </p:sp>
        <p:sp>
          <p:nvSpPr>
            <p:cNvPr id="13" name="Oval 12">
              <a:extLst>
                <a:ext uri="{FF2B5EF4-FFF2-40B4-BE49-F238E27FC236}">
                  <a16:creationId xmlns:a16="http://schemas.microsoft.com/office/drawing/2014/main" id="{678EC987-6075-6618-CE60-E07ECF707758}"/>
                </a:ext>
              </a:extLst>
            </p:cNvPr>
            <p:cNvSpPr/>
            <p:nvPr/>
          </p:nvSpPr>
          <p:spPr>
            <a:xfrm>
              <a:off x="7379391" y="5461539"/>
              <a:ext cx="914400" cy="914400"/>
            </a:xfrm>
            <a:prstGeom prst="ellipse">
              <a:avLst/>
            </a:prstGeom>
            <a:noFill/>
            <a:ln>
              <a:solidFill>
                <a:srgbClr val="3048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00" dirty="0">
                  <a:solidFill>
                    <a:srgbClr val="000000"/>
                  </a:solidFill>
                  <a:latin typeface="Candara" panose="020E0502030303020204" pitchFamily="34" charset="0"/>
                </a:rPr>
                <a:t>Collective Histories</a:t>
              </a:r>
            </a:p>
          </p:txBody>
        </p:sp>
        <p:sp>
          <p:nvSpPr>
            <p:cNvPr id="14" name="Oval 13">
              <a:extLst>
                <a:ext uri="{FF2B5EF4-FFF2-40B4-BE49-F238E27FC236}">
                  <a16:creationId xmlns:a16="http://schemas.microsoft.com/office/drawing/2014/main" id="{6D5CF268-4FCD-4D34-693C-5228F1BBD83D}"/>
                </a:ext>
              </a:extLst>
            </p:cNvPr>
            <p:cNvSpPr/>
            <p:nvPr/>
          </p:nvSpPr>
          <p:spPr>
            <a:xfrm>
              <a:off x="5483169" y="1957955"/>
              <a:ext cx="914400" cy="914400"/>
            </a:xfrm>
            <a:prstGeom prst="ellipse">
              <a:avLst/>
            </a:prstGeom>
            <a:noFill/>
            <a:ln>
              <a:solidFill>
                <a:srgbClr val="3048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00" dirty="0">
                  <a:solidFill>
                    <a:srgbClr val="000000"/>
                  </a:solidFill>
                  <a:latin typeface="Candara" panose="020E0502030303020204" pitchFamily="34" charset="0"/>
                </a:rPr>
                <a:t>Legislation</a:t>
              </a:r>
            </a:p>
          </p:txBody>
        </p:sp>
        <p:sp>
          <p:nvSpPr>
            <p:cNvPr id="15" name="Oval 14">
              <a:extLst>
                <a:ext uri="{FF2B5EF4-FFF2-40B4-BE49-F238E27FC236}">
                  <a16:creationId xmlns:a16="http://schemas.microsoft.com/office/drawing/2014/main" id="{A8AA8D12-51C9-AC71-5A1D-22665BB81D62}"/>
                </a:ext>
              </a:extLst>
            </p:cNvPr>
            <p:cNvSpPr/>
            <p:nvPr/>
          </p:nvSpPr>
          <p:spPr>
            <a:xfrm>
              <a:off x="7379391" y="1961958"/>
              <a:ext cx="914400" cy="914400"/>
            </a:xfrm>
            <a:prstGeom prst="ellipse">
              <a:avLst/>
            </a:prstGeom>
            <a:noFill/>
            <a:ln>
              <a:solidFill>
                <a:srgbClr val="30486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US" sz="1000" dirty="0">
                  <a:solidFill>
                    <a:srgbClr val="000000"/>
                  </a:solidFill>
                  <a:latin typeface="Candara" panose="020E0502030303020204" pitchFamily="34" charset="0"/>
                </a:rPr>
                <a:t>Climate Change</a:t>
              </a:r>
            </a:p>
          </p:txBody>
        </p:sp>
      </p:grpSp>
      <p:graphicFrame>
        <p:nvGraphicFramePr>
          <p:cNvPr id="16" name="Table 16">
            <a:extLst>
              <a:ext uri="{FF2B5EF4-FFF2-40B4-BE49-F238E27FC236}">
                <a16:creationId xmlns:a16="http://schemas.microsoft.com/office/drawing/2014/main" id="{68C0CDA8-F1A7-7932-74BA-BBC2378A4065}"/>
              </a:ext>
            </a:extLst>
          </p:cNvPr>
          <p:cNvGraphicFramePr>
            <a:graphicFrameLocks noGrp="1"/>
          </p:cNvGraphicFramePr>
          <p:nvPr>
            <p:extLst/>
          </p:nvPr>
        </p:nvGraphicFramePr>
        <p:xfrm>
          <a:off x="536860" y="2415155"/>
          <a:ext cx="5120640" cy="3758184"/>
        </p:xfrm>
        <a:graphic>
          <a:graphicData uri="http://schemas.openxmlformats.org/drawingml/2006/table">
            <a:tbl>
              <a:tblPr firstRow="1" bandRow="1">
                <a:tableStyleId>{2D5ABB26-0587-4C30-8999-92F81FD0307C}</a:tableStyleId>
              </a:tblPr>
              <a:tblGrid>
                <a:gridCol w="1217522">
                  <a:extLst>
                    <a:ext uri="{9D8B030D-6E8A-4147-A177-3AD203B41FA5}">
                      <a16:colId xmlns:a16="http://schemas.microsoft.com/office/drawing/2014/main" val="3332158523"/>
                    </a:ext>
                  </a:extLst>
                </a:gridCol>
                <a:gridCol w="3903118">
                  <a:extLst>
                    <a:ext uri="{9D8B030D-6E8A-4147-A177-3AD203B41FA5}">
                      <a16:colId xmlns:a16="http://schemas.microsoft.com/office/drawing/2014/main" val="3526283314"/>
                    </a:ext>
                  </a:extLst>
                </a:gridCol>
              </a:tblGrid>
              <a:tr h="866039">
                <a:tc>
                  <a:txBody>
                    <a:bodyPr/>
                    <a:lstStyle/>
                    <a:p>
                      <a:r>
                        <a:rPr lang="en-US" sz="1600" b="1" dirty="0">
                          <a:latin typeface="Candara" panose="020E0502030303020204" pitchFamily="34" charset="0"/>
                        </a:rPr>
                        <a:t>Leadership</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latin typeface="Candara" panose="020E0502030303020204" pitchFamily="34" charset="0"/>
                        </a:rPr>
                        <a:t>Problem Solving Activity</a:t>
                      </a:r>
                    </a:p>
                    <a:p>
                      <a:r>
                        <a:rPr lang="en-US" sz="1200" dirty="0">
                          <a:latin typeface="Candara" panose="020E0502030303020204" pitchFamily="34" charset="0"/>
                        </a:rPr>
                        <a:t>Begins, ends with “leading with racial equity”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6729425"/>
                  </a:ext>
                </a:extLst>
              </a:tr>
              <a:tr h="390253">
                <a:tc>
                  <a:txBody>
                    <a:bodyPr/>
                    <a:lstStyle/>
                    <a:p>
                      <a:r>
                        <a:rPr lang="en-US" sz="1600" b="1" dirty="0">
                          <a:latin typeface="Candara" panose="020E0502030303020204" pitchFamily="34" charset="0"/>
                        </a:rPr>
                        <a:t>Race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latin typeface="Candara" panose="020E0502030303020204" pitchFamily="34" charset="0"/>
                        </a:rPr>
                        <a:t>Entry to intersectionality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7218421"/>
                  </a:ext>
                </a:extLst>
              </a:tr>
              <a:tr h="866039">
                <a:tc>
                  <a:txBody>
                    <a:bodyPr/>
                    <a:lstStyle/>
                    <a:p>
                      <a:r>
                        <a:rPr lang="en-US" sz="1600" b="1" dirty="0">
                          <a:latin typeface="Candara" panose="020E0502030303020204" pitchFamily="34" charset="0"/>
                        </a:rPr>
                        <a:t>National Narratives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latin typeface="Candara" panose="020E0502030303020204" pitchFamily="34" charset="0"/>
                        </a:rPr>
                        <a:t>They are here</a:t>
                      </a:r>
                    </a:p>
                    <a:p>
                      <a:r>
                        <a:rPr lang="en-US" sz="1200" dirty="0">
                          <a:latin typeface="Candara" panose="020E0502030303020204" pitchFamily="34" charset="0"/>
                        </a:rPr>
                        <a:t>Yes, lacks material resources</a:t>
                      </a:r>
                    </a:p>
                    <a:p>
                      <a:r>
                        <a:rPr lang="en-US" sz="1200" dirty="0">
                          <a:latin typeface="Candara" panose="020E0502030303020204" pitchFamily="34" charset="0"/>
                        </a:rPr>
                        <a:t>Needs will of non-capitalistic values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175460"/>
                  </a:ext>
                </a:extLst>
              </a:tr>
              <a:tr h="1635853">
                <a:tc>
                  <a:txBody>
                    <a:bodyPr/>
                    <a:lstStyle/>
                    <a:p>
                      <a:r>
                        <a:rPr lang="en-US" sz="1600" b="1" dirty="0">
                          <a:latin typeface="Candara" panose="020E0502030303020204" pitchFamily="34" charset="0"/>
                        </a:rPr>
                        <a:t>Framing Theories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latin typeface="Candara" panose="020E0502030303020204" pitchFamily="34" charset="0"/>
                        </a:rPr>
                        <a:t>Love, Power, Justice</a:t>
                      </a:r>
                    </a:p>
                    <a:p>
                      <a:r>
                        <a:rPr lang="en-US" sz="1200" dirty="0">
                          <a:latin typeface="Candara" panose="020E0502030303020204" pitchFamily="34" charset="0"/>
                        </a:rPr>
                        <a:t>Adult Development Theories</a:t>
                      </a:r>
                    </a:p>
                    <a:p>
                      <a:r>
                        <a:rPr lang="en-US" sz="1200" dirty="0">
                          <a:latin typeface="Candara" panose="020E0502030303020204" pitchFamily="34" charset="0"/>
                        </a:rPr>
                        <a:t>Leadership Theories</a:t>
                      </a:r>
                    </a:p>
                    <a:p>
                      <a:r>
                        <a:rPr lang="en-US" sz="1200" dirty="0">
                          <a:latin typeface="Candara" panose="020E0502030303020204" pitchFamily="34" charset="0"/>
                        </a:rPr>
                        <a:t>Ethical Theories</a:t>
                      </a:r>
                    </a:p>
                    <a:p>
                      <a:r>
                        <a:rPr lang="en-US" sz="1200" dirty="0">
                          <a:latin typeface="Candara" panose="020E0502030303020204" pitchFamily="34" charset="0"/>
                        </a:rPr>
                        <a:t>Transformative Learning/Research (Race, Gender, Queer)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9471893"/>
                  </a:ext>
                </a:extLst>
              </a:tr>
            </a:tbl>
          </a:graphicData>
        </a:graphic>
      </p:graphicFrame>
    </p:spTree>
    <p:extLst>
      <p:ext uri="{BB962C8B-B14F-4D97-AF65-F5344CB8AC3E}">
        <p14:creationId xmlns:p14="http://schemas.microsoft.com/office/powerpoint/2010/main" val="3800829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7B7B1-7FB2-9D71-0D49-8D5851FC4DE4}"/>
              </a:ext>
            </a:extLst>
          </p:cNvPr>
          <p:cNvSpPr>
            <a:spLocks noGrp="1"/>
          </p:cNvSpPr>
          <p:nvPr>
            <p:ph type="title"/>
          </p:nvPr>
        </p:nvSpPr>
        <p:spPr/>
        <p:txBody>
          <a:bodyPr/>
          <a:lstStyle/>
          <a:p>
            <a:r>
              <a:rPr lang="en-US" dirty="0"/>
              <a:t>WELS Institute</a:t>
            </a:r>
          </a:p>
        </p:txBody>
      </p:sp>
      <p:sp>
        <p:nvSpPr>
          <p:cNvPr id="3" name="Content Placeholder 2">
            <a:extLst>
              <a:ext uri="{FF2B5EF4-FFF2-40B4-BE49-F238E27FC236}">
                <a16:creationId xmlns:a16="http://schemas.microsoft.com/office/drawing/2014/main" id="{B825FBE8-7D73-A244-4F69-2AF590883233}"/>
              </a:ext>
            </a:extLst>
          </p:cNvPr>
          <p:cNvSpPr>
            <a:spLocks noGrp="1"/>
          </p:cNvSpPr>
          <p:nvPr>
            <p:ph idx="1"/>
          </p:nvPr>
        </p:nvSpPr>
        <p:spPr/>
        <p:txBody>
          <a:bodyPr/>
          <a:lstStyle/>
          <a:p>
            <a:r>
              <a:rPr lang="en-US" dirty="0"/>
              <a:t>Washington’s Equity in Leadership Systems (WELS)</a:t>
            </a:r>
          </a:p>
          <a:p>
            <a:pPr lvl="1"/>
            <a:r>
              <a:rPr lang="en-US" dirty="0"/>
              <a:t>As an institute, acknowledges everyone plays a role</a:t>
            </a:r>
          </a:p>
          <a:p>
            <a:r>
              <a:rPr lang="en-US" dirty="0"/>
              <a:t>Replaces WELA</a:t>
            </a:r>
          </a:p>
          <a:p>
            <a:pPr lvl="1"/>
            <a:r>
              <a:rPr lang="en-US" dirty="0"/>
              <a:t>Addresses feedback on race in leadership development</a:t>
            </a:r>
          </a:p>
          <a:p>
            <a:pPr lvl="1"/>
            <a:r>
              <a:rPr lang="en-US" dirty="0"/>
              <a:t>Builds upon cohort model</a:t>
            </a:r>
          </a:p>
        </p:txBody>
      </p:sp>
      <p:sp>
        <p:nvSpPr>
          <p:cNvPr id="4" name="Slide Number Placeholder 3">
            <a:extLst>
              <a:ext uri="{FF2B5EF4-FFF2-40B4-BE49-F238E27FC236}">
                <a16:creationId xmlns:a16="http://schemas.microsoft.com/office/drawing/2014/main" id="{3ED9961D-3EF5-2FAF-E6FE-47F98B189D04}"/>
              </a:ext>
            </a:extLst>
          </p:cNvPr>
          <p:cNvSpPr>
            <a:spLocks noGrp="1"/>
          </p:cNvSpPr>
          <p:nvPr>
            <p:ph type="sldNum" sz="quarter" idx="12"/>
          </p:nvPr>
        </p:nvSpPr>
        <p:spPr/>
        <p:txBody>
          <a:bodyPr/>
          <a:lstStyle/>
          <a:p>
            <a:fld id="{DEE5BC03-7CE3-4FE3-BC0A-0ACCA8AC1F24}" type="slidenum">
              <a:rPr lang="en-US" smtClean="0"/>
              <a:pPr/>
              <a:t>39</a:t>
            </a:fld>
            <a:endParaRPr lang="en-US" dirty="0"/>
          </a:p>
        </p:txBody>
      </p:sp>
    </p:spTree>
    <p:extLst>
      <p:ext uri="{BB962C8B-B14F-4D97-AF65-F5344CB8AC3E}">
        <p14:creationId xmlns:p14="http://schemas.microsoft.com/office/powerpoint/2010/main" val="728930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5"/>
          <p:cNvSpPr txBox="1">
            <a:spLocks noGrp="1"/>
          </p:cNvSpPr>
          <p:nvPr>
            <p:ph type="title"/>
          </p:nvPr>
        </p:nvSpPr>
        <p:spPr>
          <a:xfrm>
            <a:off x="536862" y="1874026"/>
            <a:ext cx="8336975" cy="597803"/>
          </a:xfrm>
          <a:prstGeom prst="rect">
            <a:avLst/>
          </a:prstGeom>
          <a:noFill/>
          <a:ln>
            <a:noFill/>
          </a:ln>
        </p:spPr>
        <p:txBody>
          <a:bodyPr spcFirstLastPara="1" vert="horz" wrap="square" lIns="68569" tIns="34275" rIns="68569" bIns="34275" rtlCol="0" anchor="t" anchorCtr="0">
            <a:noAutofit/>
          </a:bodyPr>
          <a:lstStyle/>
          <a:p>
            <a:r>
              <a:rPr lang="en-US" dirty="0"/>
              <a:t>LAND ACKNOWLEDGEMENTS</a:t>
            </a:r>
            <a:endParaRPr dirty="0"/>
          </a:p>
        </p:txBody>
      </p:sp>
      <p:sp>
        <p:nvSpPr>
          <p:cNvPr id="339" name="Google Shape;339;p45"/>
          <p:cNvSpPr txBox="1">
            <a:spLocks noGrp="1"/>
          </p:cNvSpPr>
          <p:nvPr>
            <p:ph type="body" idx="1"/>
          </p:nvPr>
        </p:nvSpPr>
        <p:spPr>
          <a:xfrm>
            <a:off x="536861" y="2471828"/>
            <a:ext cx="8336925" cy="2817675"/>
          </a:xfrm>
          <a:prstGeom prst="rect">
            <a:avLst/>
          </a:prstGeom>
          <a:noFill/>
          <a:ln>
            <a:noFill/>
          </a:ln>
        </p:spPr>
        <p:txBody>
          <a:bodyPr spcFirstLastPara="1" vert="horz" wrap="square" lIns="68569" tIns="34275" rIns="68569" bIns="34275" rtlCol="0" anchor="t" anchorCtr="0">
            <a:noAutofit/>
          </a:bodyPr>
          <a:lstStyle/>
          <a:p>
            <a:pPr marL="42863" indent="-4763">
              <a:buNone/>
            </a:pPr>
            <a:r>
              <a:rPr lang="en-US" sz="1350" dirty="0"/>
              <a:t>As a step toward honoring truth and achieving healing and reconciliation, we open today by acknowledging the traditional territories of the Squaxin Island Tribe of the South Puget Sound. The people of the Squaxin Island Tribe lived and prospered along the shores of the southern most inlets of the Salish Sea for untold centuries. We acknowledge throughout time immemorial, the people of the Squaxin Island Tribe’s strong cultural connection with water, and traditionally known as the People of the Water. Today, we honor the descendants of the Squaxin Island Tribe, the People of the Water, on which Washington State Board of Community and Technical Colleges office resides. </a:t>
            </a:r>
          </a:p>
          <a:p>
            <a:pPr marL="42863" indent="-4763">
              <a:buNone/>
            </a:pPr>
            <a:endParaRPr lang="en-US" sz="1350" dirty="0"/>
          </a:p>
          <a:p>
            <a:pPr marL="42863" indent="-4763">
              <a:buNone/>
            </a:pPr>
            <a:r>
              <a:rPr lang="en-US" sz="1350" dirty="0"/>
              <a:t>While we are distributed across many first people’s nations, we remain dedicated to opening our time together by honoring those that came before us. </a:t>
            </a:r>
          </a:p>
          <a:p>
            <a:pPr marL="42863" indent="-4763">
              <a:buNone/>
            </a:pPr>
            <a:endParaRPr lang="en-US" sz="1350" dirty="0"/>
          </a:p>
          <a:p>
            <a:pPr marL="42863" indent="-4763">
              <a:buNone/>
            </a:pPr>
            <a:r>
              <a:rPr lang="en-US" sz="1350" dirty="0"/>
              <a:t>We know that such statements only become truly meaningful when coupled with authentic relationships and sustained commitment, and as such, we commit to continued efforts to build our collective understanding and action to foster authentic Tribal community connections. </a:t>
            </a:r>
          </a:p>
          <a:p>
            <a:pPr marL="42863" indent="-4763">
              <a:buNone/>
            </a:pPr>
            <a:r>
              <a:rPr lang="en-US" sz="1350" dirty="0"/>
              <a:t>Endorsed by Council Chairman Kristopher Peters, Squaxin Island Tribe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9D45-7E79-5142-966D-57CBF7EA0757}"/>
              </a:ext>
            </a:extLst>
          </p:cNvPr>
          <p:cNvSpPr>
            <a:spLocks noGrp="1"/>
          </p:cNvSpPr>
          <p:nvPr>
            <p:ph type="title"/>
          </p:nvPr>
        </p:nvSpPr>
        <p:spPr/>
        <p:txBody>
          <a:bodyPr/>
          <a:lstStyle/>
          <a:p>
            <a:r>
              <a:rPr lang="en-US" dirty="0"/>
              <a:t>Leadership Development</a:t>
            </a:r>
          </a:p>
        </p:txBody>
      </p:sp>
      <p:sp>
        <p:nvSpPr>
          <p:cNvPr id="3" name="Content Placeholder 2">
            <a:extLst>
              <a:ext uri="{FF2B5EF4-FFF2-40B4-BE49-F238E27FC236}">
                <a16:creationId xmlns:a16="http://schemas.microsoft.com/office/drawing/2014/main" id="{EEE11C84-022A-3FAC-3F67-107B9D47A797}"/>
              </a:ext>
            </a:extLst>
          </p:cNvPr>
          <p:cNvSpPr>
            <a:spLocks noGrp="1"/>
          </p:cNvSpPr>
          <p:nvPr>
            <p:ph idx="1"/>
          </p:nvPr>
        </p:nvSpPr>
        <p:spPr/>
        <p:txBody>
          <a:bodyPr>
            <a:normAutofit fontScale="92500" lnSpcReduction="20000"/>
          </a:bodyPr>
          <a:lstStyle/>
          <a:p>
            <a:pPr marL="0" indent="0" algn="ctr">
              <a:buNone/>
            </a:pPr>
            <a:r>
              <a:rPr lang="en-US" b="1" dirty="0"/>
              <a:t>Vision</a:t>
            </a:r>
          </a:p>
          <a:p>
            <a:pPr marL="457200" lvl="1" indent="0" algn="ctr">
              <a:buNone/>
            </a:pPr>
            <a:r>
              <a:rPr lang="en-US" dirty="0"/>
              <a:t>Leading with racial equity, our colleges maximize student potential and transform lives within a culture of belonging that advances racial, social, and economic justice in service to our diverse communities</a:t>
            </a:r>
          </a:p>
          <a:p>
            <a:pPr marL="457200" lvl="1" indent="0" algn="ctr">
              <a:buNone/>
            </a:pPr>
            <a:endParaRPr lang="en-US" dirty="0"/>
          </a:p>
          <a:p>
            <a:pPr marL="0" indent="0" algn="ctr">
              <a:buNone/>
            </a:pPr>
            <a:r>
              <a:rPr lang="en-US" b="1" dirty="0"/>
              <a:t>Mission</a:t>
            </a:r>
          </a:p>
          <a:p>
            <a:pPr marL="457200" lvl="1" indent="0" algn="ctr">
              <a:buNone/>
            </a:pPr>
            <a:r>
              <a:rPr lang="en-US" dirty="0"/>
              <a:t>To develop inclusive leaders of character who enact adaptive solutions that advance racial, social, and economic justice</a:t>
            </a:r>
          </a:p>
          <a:p>
            <a:pPr marL="457200" lvl="1" indent="0" algn="ctr">
              <a:buNone/>
            </a:pPr>
            <a:endParaRPr lang="en-US" dirty="0"/>
          </a:p>
          <a:p>
            <a:pPr marL="0" indent="0" algn="ctr">
              <a:buNone/>
            </a:pPr>
            <a:r>
              <a:rPr lang="en-US" b="1" dirty="0"/>
              <a:t>Values</a:t>
            </a:r>
          </a:p>
          <a:p>
            <a:pPr marL="457200" lvl="1" indent="0" algn="ctr">
              <a:buNone/>
            </a:pPr>
            <a:r>
              <a:rPr lang="en-US" dirty="0"/>
              <a:t>Integrity – Compassion – Innovation</a:t>
            </a:r>
          </a:p>
        </p:txBody>
      </p:sp>
      <p:sp>
        <p:nvSpPr>
          <p:cNvPr id="4" name="Slide Number Placeholder 3">
            <a:extLst>
              <a:ext uri="{FF2B5EF4-FFF2-40B4-BE49-F238E27FC236}">
                <a16:creationId xmlns:a16="http://schemas.microsoft.com/office/drawing/2014/main" id="{49619472-6E84-2373-AEDF-5A88A94DCE18}"/>
              </a:ext>
            </a:extLst>
          </p:cNvPr>
          <p:cNvSpPr>
            <a:spLocks noGrp="1"/>
          </p:cNvSpPr>
          <p:nvPr>
            <p:ph type="sldNum" sz="quarter" idx="12"/>
          </p:nvPr>
        </p:nvSpPr>
        <p:spPr/>
        <p:txBody>
          <a:bodyPr/>
          <a:lstStyle/>
          <a:p>
            <a:fld id="{DEE5BC03-7CE3-4FE3-BC0A-0ACCA8AC1F24}" type="slidenum">
              <a:rPr lang="en-US" smtClean="0"/>
              <a:pPr/>
              <a:t>40</a:t>
            </a:fld>
            <a:endParaRPr lang="en-US" dirty="0"/>
          </a:p>
        </p:txBody>
      </p:sp>
    </p:spTree>
    <p:extLst>
      <p:ext uri="{BB962C8B-B14F-4D97-AF65-F5344CB8AC3E}">
        <p14:creationId xmlns:p14="http://schemas.microsoft.com/office/powerpoint/2010/main" val="2582978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0A40-2B58-CDFA-CB58-DCA034C31E7D}"/>
              </a:ext>
            </a:extLst>
          </p:cNvPr>
          <p:cNvSpPr>
            <a:spLocks noGrp="1"/>
          </p:cNvSpPr>
          <p:nvPr>
            <p:ph type="title"/>
          </p:nvPr>
        </p:nvSpPr>
        <p:spPr/>
        <p:txBody>
          <a:bodyPr/>
          <a:lstStyle/>
          <a:p>
            <a:r>
              <a:rPr lang="en-US" dirty="0"/>
              <a:t>Systems View of Leadership Development</a:t>
            </a:r>
          </a:p>
        </p:txBody>
      </p:sp>
      <p:sp>
        <p:nvSpPr>
          <p:cNvPr id="3" name="Content Placeholder 2">
            <a:extLst>
              <a:ext uri="{FF2B5EF4-FFF2-40B4-BE49-F238E27FC236}">
                <a16:creationId xmlns:a16="http://schemas.microsoft.com/office/drawing/2014/main" id="{1A7606A3-EEAD-3B38-B064-2BB90FAF300A}"/>
              </a:ext>
            </a:extLst>
          </p:cNvPr>
          <p:cNvSpPr>
            <a:spLocks noGrp="1"/>
          </p:cNvSpPr>
          <p:nvPr>
            <p:ph idx="1"/>
          </p:nvPr>
        </p:nvSpPr>
        <p:spPr>
          <a:xfrm>
            <a:off x="536860" y="2415155"/>
            <a:ext cx="4169664" cy="3757046"/>
          </a:xfrm>
        </p:spPr>
        <p:txBody>
          <a:bodyPr>
            <a:normAutofit fontScale="62500" lnSpcReduction="20000"/>
          </a:bodyPr>
          <a:lstStyle/>
          <a:p>
            <a:r>
              <a:rPr lang="en-US" dirty="0"/>
              <a:t>Open Systems-Thinking</a:t>
            </a:r>
          </a:p>
          <a:p>
            <a:pPr lvl="1"/>
            <a:r>
              <a:rPr lang="en-US" dirty="0"/>
              <a:t>Where does the Vision advance, stop?</a:t>
            </a:r>
          </a:p>
          <a:p>
            <a:r>
              <a:rPr lang="en-US" dirty="0"/>
              <a:t>Group Relations Theory</a:t>
            </a:r>
          </a:p>
          <a:p>
            <a:pPr lvl="1"/>
            <a:r>
              <a:rPr lang="en-US" dirty="0"/>
              <a:t>Observe dynamics of advancement and impedance of the Vision</a:t>
            </a:r>
          </a:p>
          <a:p>
            <a:r>
              <a:rPr lang="en-US" dirty="0"/>
              <a:t>Adaptive Leadership</a:t>
            </a:r>
          </a:p>
          <a:p>
            <a:pPr lvl="1"/>
            <a:r>
              <a:rPr lang="en-US" dirty="0"/>
              <a:t>Mobilize groups and persons to shift values to move towards Vision</a:t>
            </a:r>
          </a:p>
          <a:p>
            <a:r>
              <a:rPr lang="en-US" dirty="0"/>
              <a:t>Technical Skills</a:t>
            </a:r>
          </a:p>
          <a:p>
            <a:pPr lvl="1"/>
            <a:r>
              <a:rPr lang="en-US" dirty="0"/>
              <a:t>Hard skills of leadership to advance vision, influence, care, and commitment</a:t>
            </a:r>
          </a:p>
          <a:p>
            <a:r>
              <a:rPr lang="en-US" dirty="0"/>
              <a:t>Transformative Pedagogy</a:t>
            </a:r>
          </a:p>
          <a:p>
            <a:pPr lvl="1"/>
            <a:r>
              <a:rPr lang="en-US" dirty="0"/>
              <a:t>Design and track learner’s development of worldview and changes in social policy, procedures, practices</a:t>
            </a:r>
          </a:p>
        </p:txBody>
      </p:sp>
      <p:sp>
        <p:nvSpPr>
          <p:cNvPr id="4" name="Slide Number Placeholder 3">
            <a:extLst>
              <a:ext uri="{FF2B5EF4-FFF2-40B4-BE49-F238E27FC236}">
                <a16:creationId xmlns:a16="http://schemas.microsoft.com/office/drawing/2014/main" id="{68DF9757-694D-A980-ACE7-BC81D1185707}"/>
              </a:ext>
            </a:extLst>
          </p:cNvPr>
          <p:cNvSpPr>
            <a:spLocks noGrp="1"/>
          </p:cNvSpPr>
          <p:nvPr>
            <p:ph type="sldNum" sz="quarter" idx="12"/>
          </p:nvPr>
        </p:nvSpPr>
        <p:spPr/>
        <p:txBody>
          <a:bodyPr/>
          <a:lstStyle/>
          <a:p>
            <a:fld id="{DEE5BC03-7CE3-4FE3-BC0A-0ACCA8AC1F24}" type="slidenum">
              <a:rPr lang="en-US" smtClean="0"/>
              <a:pPr/>
              <a:t>41</a:t>
            </a:fld>
            <a:endParaRPr lang="en-US" dirty="0"/>
          </a:p>
        </p:txBody>
      </p:sp>
      <p:grpSp>
        <p:nvGrpSpPr>
          <p:cNvPr id="5" name="Group 4">
            <a:extLst>
              <a:ext uri="{FF2B5EF4-FFF2-40B4-BE49-F238E27FC236}">
                <a16:creationId xmlns:a16="http://schemas.microsoft.com/office/drawing/2014/main" id="{841DD186-24D4-06B0-2301-75A40949C5B4}"/>
              </a:ext>
            </a:extLst>
          </p:cNvPr>
          <p:cNvGrpSpPr/>
          <p:nvPr/>
        </p:nvGrpSpPr>
        <p:grpSpPr>
          <a:xfrm>
            <a:off x="4907722" y="2415155"/>
            <a:ext cx="3758184" cy="3757045"/>
            <a:chOff x="2826255" y="2415155"/>
            <a:chExt cx="3758184" cy="3757045"/>
          </a:xfrm>
        </p:grpSpPr>
        <p:grpSp>
          <p:nvGrpSpPr>
            <p:cNvPr id="6" name="Group 5">
              <a:extLst>
                <a:ext uri="{FF2B5EF4-FFF2-40B4-BE49-F238E27FC236}">
                  <a16:creationId xmlns:a16="http://schemas.microsoft.com/office/drawing/2014/main" id="{8665DE27-FC95-70E6-1A2B-CC97EAE2835A}"/>
                </a:ext>
              </a:extLst>
            </p:cNvPr>
            <p:cNvGrpSpPr/>
            <p:nvPr/>
          </p:nvGrpSpPr>
          <p:grpSpPr>
            <a:xfrm>
              <a:off x="2826255" y="3429000"/>
              <a:ext cx="3758184" cy="2743200"/>
              <a:chOff x="2826255" y="3429000"/>
              <a:chExt cx="3758184" cy="2743200"/>
            </a:xfrm>
          </p:grpSpPr>
          <p:sp>
            <p:nvSpPr>
              <p:cNvPr id="21" name="Oval 20">
                <a:extLst>
                  <a:ext uri="{FF2B5EF4-FFF2-40B4-BE49-F238E27FC236}">
                    <a16:creationId xmlns:a16="http://schemas.microsoft.com/office/drawing/2014/main" id="{65A34D4A-43DD-5592-8176-D231E434608C}"/>
                  </a:ext>
                </a:extLst>
              </p:cNvPr>
              <p:cNvSpPr/>
              <p:nvPr/>
            </p:nvSpPr>
            <p:spPr>
              <a:xfrm>
                <a:off x="2826255" y="3429000"/>
                <a:ext cx="3758184" cy="274320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DDAF1F5-755A-4E5E-8831-E3799DC98F8A}"/>
                  </a:ext>
                </a:extLst>
              </p:cNvPr>
              <p:cNvSpPr/>
              <p:nvPr/>
            </p:nvSpPr>
            <p:spPr>
              <a:xfrm>
                <a:off x="2826255" y="3786755"/>
                <a:ext cx="3758184" cy="101384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a:extLst>
                <a:ext uri="{FF2B5EF4-FFF2-40B4-BE49-F238E27FC236}">
                  <a16:creationId xmlns:a16="http://schemas.microsoft.com/office/drawing/2014/main" id="{4ACEDD95-8AF7-F761-49FC-65F7C4518C0E}"/>
                </a:ext>
              </a:extLst>
            </p:cNvPr>
            <p:cNvSpPr/>
            <p:nvPr/>
          </p:nvSpPr>
          <p:spPr>
            <a:xfrm>
              <a:off x="2826255" y="2415155"/>
              <a:ext cx="3758184" cy="2743200"/>
            </a:xfrm>
            <a:prstGeom prst="ellipse">
              <a:avLst/>
            </a:prstGeom>
            <a:solidFill>
              <a:srgbClr val="304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22C4254-39D9-A4CA-E421-F9124631D839}"/>
                </a:ext>
              </a:extLst>
            </p:cNvPr>
            <p:cNvSpPr>
              <a:spLocks noChangeAspect="1"/>
            </p:cNvSpPr>
            <p:nvPr/>
          </p:nvSpPr>
          <p:spPr>
            <a:xfrm>
              <a:off x="3452619" y="2872355"/>
              <a:ext cx="2505456" cy="1828800"/>
            </a:xfrm>
            <a:prstGeom prst="ellipse">
              <a:avLst/>
            </a:prstGeom>
            <a:solidFill>
              <a:srgbClr val="A53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5B457EB-1EA9-D286-BBAA-093BDA0621EA}"/>
                </a:ext>
              </a:extLst>
            </p:cNvPr>
            <p:cNvSpPr>
              <a:spLocks noChangeAspect="1"/>
            </p:cNvSpPr>
            <p:nvPr/>
          </p:nvSpPr>
          <p:spPr>
            <a:xfrm>
              <a:off x="4078983" y="3329555"/>
              <a:ext cx="1252728" cy="914400"/>
            </a:xfrm>
            <a:prstGeom prst="ellipse">
              <a:avLst/>
            </a:prstGeom>
            <a:solidFill>
              <a:srgbClr val="B18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92AFE16-1CD0-56F9-55CB-EE12A9F5663F}"/>
                </a:ext>
              </a:extLst>
            </p:cNvPr>
            <p:cNvSpPr txBox="1"/>
            <p:nvPr/>
          </p:nvSpPr>
          <p:spPr>
            <a:xfrm>
              <a:off x="4248147" y="3337483"/>
              <a:ext cx="914400" cy="276999"/>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Students</a:t>
              </a:r>
            </a:p>
          </p:txBody>
        </p:sp>
        <p:sp>
          <p:nvSpPr>
            <p:cNvPr id="11" name="TextBox 10">
              <a:extLst>
                <a:ext uri="{FF2B5EF4-FFF2-40B4-BE49-F238E27FC236}">
                  <a16:creationId xmlns:a16="http://schemas.microsoft.com/office/drawing/2014/main" id="{1F7E0529-511B-D142-A412-F463DA1E053F}"/>
                </a:ext>
              </a:extLst>
            </p:cNvPr>
            <p:cNvSpPr txBox="1"/>
            <p:nvPr/>
          </p:nvSpPr>
          <p:spPr>
            <a:xfrm>
              <a:off x="4248147" y="2873678"/>
              <a:ext cx="914400" cy="276999"/>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Colleges</a:t>
              </a:r>
            </a:p>
          </p:txBody>
        </p:sp>
        <p:sp>
          <p:nvSpPr>
            <p:cNvPr id="12" name="TextBox 11">
              <a:extLst>
                <a:ext uri="{FF2B5EF4-FFF2-40B4-BE49-F238E27FC236}">
                  <a16:creationId xmlns:a16="http://schemas.microsoft.com/office/drawing/2014/main" id="{38789A2C-2E69-5AB9-81E4-07B733F27CC1}"/>
                </a:ext>
              </a:extLst>
            </p:cNvPr>
            <p:cNvSpPr txBox="1"/>
            <p:nvPr/>
          </p:nvSpPr>
          <p:spPr>
            <a:xfrm>
              <a:off x="4121274" y="2416478"/>
              <a:ext cx="1168146" cy="276999"/>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System Policy</a:t>
              </a:r>
            </a:p>
          </p:txBody>
        </p:sp>
        <p:sp>
          <p:nvSpPr>
            <p:cNvPr id="13" name="TextBox 12">
              <a:extLst>
                <a:ext uri="{FF2B5EF4-FFF2-40B4-BE49-F238E27FC236}">
                  <a16:creationId xmlns:a16="http://schemas.microsoft.com/office/drawing/2014/main" id="{81D0EB07-F72F-20E8-30FC-D8B7A7C8BB4B}"/>
                </a:ext>
              </a:extLst>
            </p:cNvPr>
            <p:cNvSpPr txBox="1"/>
            <p:nvPr/>
          </p:nvSpPr>
          <p:spPr>
            <a:xfrm>
              <a:off x="4248147" y="5438001"/>
              <a:ext cx="914400"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Histories</a:t>
              </a:r>
            </a:p>
          </p:txBody>
        </p:sp>
        <p:sp>
          <p:nvSpPr>
            <p:cNvPr id="14" name="TextBox 13">
              <a:extLst>
                <a:ext uri="{FF2B5EF4-FFF2-40B4-BE49-F238E27FC236}">
                  <a16:creationId xmlns:a16="http://schemas.microsoft.com/office/drawing/2014/main" id="{E1206712-0D32-7070-D1E5-56D60709C370}"/>
                </a:ext>
              </a:extLst>
            </p:cNvPr>
            <p:cNvSpPr txBox="1"/>
            <p:nvPr/>
          </p:nvSpPr>
          <p:spPr>
            <a:xfrm>
              <a:off x="4248147" y="4792579"/>
              <a:ext cx="914400"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SBCTC</a:t>
              </a:r>
            </a:p>
          </p:txBody>
        </p:sp>
        <p:sp>
          <p:nvSpPr>
            <p:cNvPr id="15" name="TextBox 14">
              <a:extLst>
                <a:ext uri="{FF2B5EF4-FFF2-40B4-BE49-F238E27FC236}">
                  <a16:creationId xmlns:a16="http://schemas.microsoft.com/office/drawing/2014/main" id="{C1962177-4B00-CCA2-92A6-E90D450C2EAC}"/>
                </a:ext>
              </a:extLst>
            </p:cNvPr>
            <p:cNvSpPr txBox="1"/>
            <p:nvPr/>
          </p:nvSpPr>
          <p:spPr>
            <a:xfrm>
              <a:off x="3114150" y="4424156"/>
              <a:ext cx="914400"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Trustees</a:t>
              </a:r>
            </a:p>
          </p:txBody>
        </p:sp>
        <p:sp>
          <p:nvSpPr>
            <p:cNvPr id="16" name="TextBox 15">
              <a:extLst>
                <a:ext uri="{FF2B5EF4-FFF2-40B4-BE49-F238E27FC236}">
                  <a16:creationId xmlns:a16="http://schemas.microsoft.com/office/drawing/2014/main" id="{C1DA5A34-8C14-72DC-E53A-A41EA42E493D}"/>
                </a:ext>
              </a:extLst>
            </p:cNvPr>
            <p:cNvSpPr txBox="1"/>
            <p:nvPr/>
          </p:nvSpPr>
          <p:spPr>
            <a:xfrm>
              <a:off x="5281064" y="4416228"/>
              <a:ext cx="1116559"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Tribal Gov’t</a:t>
              </a:r>
            </a:p>
          </p:txBody>
        </p:sp>
        <p:sp>
          <p:nvSpPr>
            <p:cNvPr id="17" name="TextBox 16">
              <a:extLst>
                <a:ext uri="{FF2B5EF4-FFF2-40B4-BE49-F238E27FC236}">
                  <a16:creationId xmlns:a16="http://schemas.microsoft.com/office/drawing/2014/main" id="{C5FAB995-01B7-53F6-63D1-0C06EF25F568}"/>
                </a:ext>
              </a:extLst>
            </p:cNvPr>
            <p:cNvSpPr txBox="1"/>
            <p:nvPr/>
          </p:nvSpPr>
          <p:spPr>
            <a:xfrm>
              <a:off x="3114150" y="2860840"/>
              <a:ext cx="914400"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Legislature</a:t>
              </a:r>
            </a:p>
          </p:txBody>
        </p:sp>
        <p:sp>
          <p:nvSpPr>
            <p:cNvPr id="18" name="TextBox 17">
              <a:extLst>
                <a:ext uri="{FF2B5EF4-FFF2-40B4-BE49-F238E27FC236}">
                  <a16:creationId xmlns:a16="http://schemas.microsoft.com/office/drawing/2014/main" id="{788F176D-0101-1C0F-D007-058734CEF653}"/>
                </a:ext>
              </a:extLst>
            </p:cNvPr>
            <p:cNvSpPr txBox="1"/>
            <p:nvPr/>
          </p:nvSpPr>
          <p:spPr>
            <a:xfrm>
              <a:off x="5382144" y="2860839"/>
              <a:ext cx="914400"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Business</a:t>
              </a:r>
            </a:p>
          </p:txBody>
        </p:sp>
        <p:sp>
          <p:nvSpPr>
            <p:cNvPr id="19" name="TextBox 18">
              <a:extLst>
                <a:ext uri="{FF2B5EF4-FFF2-40B4-BE49-F238E27FC236}">
                  <a16:creationId xmlns:a16="http://schemas.microsoft.com/office/drawing/2014/main" id="{B7355CB4-41D0-0271-6D42-49AF32B4A9EE}"/>
                </a:ext>
              </a:extLst>
            </p:cNvPr>
            <p:cNvSpPr txBox="1"/>
            <p:nvPr/>
          </p:nvSpPr>
          <p:spPr>
            <a:xfrm>
              <a:off x="3283314" y="3648254"/>
              <a:ext cx="914400"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Faculty</a:t>
              </a:r>
            </a:p>
          </p:txBody>
        </p:sp>
        <p:sp>
          <p:nvSpPr>
            <p:cNvPr id="20" name="TextBox 19">
              <a:extLst>
                <a:ext uri="{FF2B5EF4-FFF2-40B4-BE49-F238E27FC236}">
                  <a16:creationId xmlns:a16="http://schemas.microsoft.com/office/drawing/2014/main" id="{E362C7B2-5454-BD41-B0FD-CE6DFEAAA722}"/>
                </a:ext>
              </a:extLst>
            </p:cNvPr>
            <p:cNvSpPr txBox="1"/>
            <p:nvPr/>
          </p:nvSpPr>
          <p:spPr>
            <a:xfrm>
              <a:off x="5187693" y="3648254"/>
              <a:ext cx="914400"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Staff</a:t>
              </a:r>
            </a:p>
          </p:txBody>
        </p:sp>
      </p:grpSp>
    </p:spTree>
    <p:extLst>
      <p:ext uri="{BB962C8B-B14F-4D97-AF65-F5344CB8AC3E}">
        <p14:creationId xmlns:p14="http://schemas.microsoft.com/office/powerpoint/2010/main" val="3862127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0A40-2B58-CDFA-CB58-DCA034C31E7D}"/>
              </a:ext>
            </a:extLst>
          </p:cNvPr>
          <p:cNvSpPr>
            <a:spLocks noGrp="1"/>
          </p:cNvSpPr>
          <p:nvPr>
            <p:ph type="title"/>
          </p:nvPr>
        </p:nvSpPr>
        <p:spPr/>
        <p:txBody>
          <a:bodyPr/>
          <a:lstStyle/>
          <a:p>
            <a:r>
              <a:rPr lang="en-US" dirty="0"/>
              <a:t>Centering Leading with Racial Equity</a:t>
            </a:r>
          </a:p>
        </p:txBody>
      </p:sp>
      <p:sp>
        <p:nvSpPr>
          <p:cNvPr id="3" name="Content Placeholder 2">
            <a:extLst>
              <a:ext uri="{FF2B5EF4-FFF2-40B4-BE49-F238E27FC236}">
                <a16:creationId xmlns:a16="http://schemas.microsoft.com/office/drawing/2014/main" id="{1A7606A3-EEAD-3B38-B064-2BB90FAF300A}"/>
              </a:ext>
            </a:extLst>
          </p:cNvPr>
          <p:cNvSpPr>
            <a:spLocks noGrp="1"/>
          </p:cNvSpPr>
          <p:nvPr>
            <p:ph idx="1"/>
          </p:nvPr>
        </p:nvSpPr>
        <p:spPr>
          <a:xfrm>
            <a:off x="536860" y="2415155"/>
            <a:ext cx="4297680" cy="3757046"/>
          </a:xfrm>
        </p:spPr>
        <p:txBody>
          <a:bodyPr anchor="ctr">
            <a:normAutofit fontScale="92500"/>
          </a:bodyPr>
          <a:lstStyle/>
          <a:p>
            <a:r>
              <a:rPr lang="en-US" dirty="0"/>
              <a:t>Organization </a:t>
            </a:r>
          </a:p>
          <a:p>
            <a:pPr lvl="1"/>
            <a:r>
              <a:rPr lang="en-US" dirty="0"/>
              <a:t>Processes advance justice </a:t>
            </a:r>
          </a:p>
          <a:p>
            <a:pPr lvl="1"/>
            <a:r>
              <a:rPr lang="en-US" dirty="0"/>
              <a:t>Offers practice opportunities </a:t>
            </a:r>
          </a:p>
          <a:p>
            <a:r>
              <a:rPr lang="en-US" dirty="0">
                <a:solidFill>
                  <a:srgbClr val="A53234"/>
                </a:solidFill>
              </a:rPr>
              <a:t>Student</a:t>
            </a:r>
          </a:p>
          <a:p>
            <a:pPr lvl="1"/>
            <a:r>
              <a:rPr lang="en-US" dirty="0"/>
              <a:t>Processes transform lives</a:t>
            </a:r>
          </a:p>
          <a:p>
            <a:pPr lvl="1"/>
            <a:r>
              <a:rPr lang="en-US" dirty="0"/>
              <a:t>Meaningfully engage others </a:t>
            </a:r>
          </a:p>
          <a:p>
            <a:r>
              <a:rPr lang="en-US" dirty="0">
                <a:solidFill>
                  <a:srgbClr val="B08100"/>
                </a:solidFill>
              </a:rPr>
              <a:t>Educator</a:t>
            </a:r>
          </a:p>
          <a:p>
            <a:pPr lvl="1"/>
            <a:r>
              <a:rPr lang="en-US" dirty="0"/>
              <a:t>Processes lead racial equity</a:t>
            </a:r>
          </a:p>
          <a:p>
            <a:pPr lvl="1"/>
            <a:r>
              <a:rPr lang="en-US" dirty="0"/>
              <a:t>Own development journey </a:t>
            </a:r>
          </a:p>
        </p:txBody>
      </p:sp>
      <p:sp>
        <p:nvSpPr>
          <p:cNvPr id="4" name="Slide Number Placeholder 3">
            <a:extLst>
              <a:ext uri="{FF2B5EF4-FFF2-40B4-BE49-F238E27FC236}">
                <a16:creationId xmlns:a16="http://schemas.microsoft.com/office/drawing/2014/main" id="{68DF9757-694D-A980-ACE7-BC81D1185707}"/>
              </a:ext>
            </a:extLst>
          </p:cNvPr>
          <p:cNvSpPr>
            <a:spLocks noGrp="1"/>
          </p:cNvSpPr>
          <p:nvPr>
            <p:ph type="sldNum" sz="quarter" idx="12"/>
          </p:nvPr>
        </p:nvSpPr>
        <p:spPr/>
        <p:txBody>
          <a:bodyPr/>
          <a:lstStyle/>
          <a:p>
            <a:fld id="{DEE5BC03-7CE3-4FE3-BC0A-0ACCA8AC1F24}" type="slidenum">
              <a:rPr lang="en-US" smtClean="0"/>
              <a:pPr/>
              <a:t>42</a:t>
            </a:fld>
            <a:endParaRPr lang="en-US" dirty="0"/>
          </a:p>
        </p:txBody>
      </p:sp>
      <p:grpSp>
        <p:nvGrpSpPr>
          <p:cNvPr id="23" name="Group 22">
            <a:extLst>
              <a:ext uri="{FF2B5EF4-FFF2-40B4-BE49-F238E27FC236}">
                <a16:creationId xmlns:a16="http://schemas.microsoft.com/office/drawing/2014/main" id="{CB146468-9CBA-5F18-0C56-3BBD9A2AB5DA}"/>
              </a:ext>
            </a:extLst>
          </p:cNvPr>
          <p:cNvGrpSpPr/>
          <p:nvPr/>
        </p:nvGrpSpPr>
        <p:grpSpPr>
          <a:xfrm>
            <a:off x="4848956" y="2415155"/>
            <a:ext cx="3758184" cy="3758184"/>
            <a:chOff x="2826255" y="2415155"/>
            <a:chExt cx="3758184" cy="3758184"/>
          </a:xfrm>
        </p:grpSpPr>
        <p:sp>
          <p:nvSpPr>
            <p:cNvPr id="24" name="Oval 23">
              <a:extLst>
                <a:ext uri="{FF2B5EF4-FFF2-40B4-BE49-F238E27FC236}">
                  <a16:creationId xmlns:a16="http://schemas.microsoft.com/office/drawing/2014/main" id="{47F55C54-A6DA-3164-99D9-2145F19CFEB2}"/>
                </a:ext>
              </a:extLst>
            </p:cNvPr>
            <p:cNvSpPr>
              <a:spLocks noChangeAspect="1"/>
            </p:cNvSpPr>
            <p:nvPr/>
          </p:nvSpPr>
          <p:spPr>
            <a:xfrm>
              <a:off x="2826255" y="2415155"/>
              <a:ext cx="3758184" cy="3758184"/>
            </a:xfrm>
            <a:prstGeom prst="ellipse">
              <a:avLst/>
            </a:prstGeom>
            <a:solidFill>
              <a:srgbClr val="30486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1"/>
            <a:lstStyle/>
            <a:p>
              <a:pPr algn="ctr"/>
              <a:endParaRPr lang="en-US" sz="1200" dirty="0"/>
            </a:p>
          </p:txBody>
        </p:sp>
        <p:sp>
          <p:nvSpPr>
            <p:cNvPr id="25" name="Oval 24">
              <a:extLst>
                <a:ext uri="{FF2B5EF4-FFF2-40B4-BE49-F238E27FC236}">
                  <a16:creationId xmlns:a16="http://schemas.microsoft.com/office/drawing/2014/main" id="{599F2F1C-3C0C-294E-B814-B13A87999D45}"/>
                </a:ext>
              </a:extLst>
            </p:cNvPr>
            <p:cNvSpPr>
              <a:spLocks noChangeAspect="1"/>
            </p:cNvSpPr>
            <p:nvPr/>
          </p:nvSpPr>
          <p:spPr>
            <a:xfrm>
              <a:off x="3452619" y="3040950"/>
              <a:ext cx="2505456" cy="2505456"/>
            </a:xfrm>
            <a:prstGeom prst="ellipse">
              <a:avLst/>
            </a:prstGeom>
            <a:solidFill>
              <a:srgbClr val="A5323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1"/>
            <a:lstStyle/>
            <a:p>
              <a:pPr algn="ctr"/>
              <a:endParaRPr lang="en-US" sz="1200" dirty="0">
                <a:latin typeface="Candara" panose="020E0502030303020204" pitchFamily="34" charset="0"/>
              </a:endParaRPr>
            </a:p>
          </p:txBody>
        </p:sp>
        <p:sp>
          <p:nvSpPr>
            <p:cNvPr id="26" name="Oval 25">
              <a:extLst>
                <a:ext uri="{FF2B5EF4-FFF2-40B4-BE49-F238E27FC236}">
                  <a16:creationId xmlns:a16="http://schemas.microsoft.com/office/drawing/2014/main" id="{16CDC88D-B02F-F90E-4FC4-883C22438E45}"/>
                </a:ext>
              </a:extLst>
            </p:cNvPr>
            <p:cNvSpPr>
              <a:spLocks noChangeAspect="1"/>
            </p:cNvSpPr>
            <p:nvPr/>
          </p:nvSpPr>
          <p:spPr>
            <a:xfrm>
              <a:off x="4078983" y="3667883"/>
              <a:ext cx="1252728" cy="1252728"/>
            </a:xfrm>
            <a:prstGeom prst="ellipse">
              <a:avLst/>
            </a:prstGeom>
            <a:solidFill>
              <a:srgbClr val="B18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andara" panose="020E0502030303020204" pitchFamily="34" charset="0"/>
              </a:endParaRPr>
            </a:p>
          </p:txBody>
        </p:sp>
        <p:sp>
          <p:nvSpPr>
            <p:cNvPr id="27" name="TextBox 26">
              <a:extLst>
                <a:ext uri="{FF2B5EF4-FFF2-40B4-BE49-F238E27FC236}">
                  <a16:creationId xmlns:a16="http://schemas.microsoft.com/office/drawing/2014/main" id="{988A6605-C2B8-2FBB-67B1-A8DA3F489E4F}"/>
                </a:ext>
              </a:extLst>
            </p:cNvPr>
            <p:cNvSpPr txBox="1"/>
            <p:nvPr/>
          </p:nvSpPr>
          <p:spPr>
            <a:xfrm flipH="1">
              <a:off x="4335049" y="3673182"/>
              <a:ext cx="740593" cy="553998"/>
            </a:xfrm>
            <a:prstGeom prst="rect">
              <a:avLst/>
            </a:prstGeom>
            <a:noFill/>
          </p:spPr>
          <p:txBody>
            <a:bodyPr wrap="square" tIns="0" bIns="0" rtlCol="0">
              <a:spAutoFit/>
            </a:bodyPr>
            <a:lstStyle/>
            <a:p>
              <a:pPr algn="ctr"/>
              <a:r>
                <a:rPr lang="en-US" sz="1200" dirty="0">
                  <a:solidFill>
                    <a:schemeClr val="accent1">
                      <a:lumMod val="20000"/>
                      <a:lumOff val="80000"/>
                    </a:schemeClr>
                  </a:solidFill>
                  <a:latin typeface="Candara" panose="020E0502030303020204" pitchFamily="34" charset="0"/>
                </a:rPr>
                <a:t>Lead</a:t>
              </a:r>
            </a:p>
            <a:p>
              <a:pPr algn="ctr"/>
              <a:r>
                <a:rPr lang="en-US" sz="1200" dirty="0">
                  <a:solidFill>
                    <a:srgbClr val="FF9999"/>
                  </a:solidFill>
                  <a:latin typeface="Candara" panose="020E0502030303020204" pitchFamily="34" charset="0"/>
                </a:rPr>
                <a:t>Racial</a:t>
              </a:r>
            </a:p>
            <a:p>
              <a:pPr algn="ctr"/>
              <a:r>
                <a:rPr lang="en-US" sz="1200" dirty="0">
                  <a:solidFill>
                    <a:schemeClr val="tx2">
                      <a:lumMod val="20000"/>
                      <a:lumOff val="80000"/>
                    </a:schemeClr>
                  </a:solidFill>
                  <a:latin typeface="Candara" panose="020E0502030303020204" pitchFamily="34" charset="0"/>
                </a:rPr>
                <a:t>Equity</a:t>
              </a:r>
            </a:p>
          </p:txBody>
        </p:sp>
        <p:sp>
          <p:nvSpPr>
            <p:cNvPr id="28" name="TextBox 27">
              <a:extLst>
                <a:ext uri="{FF2B5EF4-FFF2-40B4-BE49-F238E27FC236}">
                  <a16:creationId xmlns:a16="http://schemas.microsoft.com/office/drawing/2014/main" id="{AC4C8871-67DA-D4F3-14CA-71F043B6685D}"/>
                </a:ext>
              </a:extLst>
            </p:cNvPr>
            <p:cNvSpPr txBox="1"/>
            <p:nvPr/>
          </p:nvSpPr>
          <p:spPr>
            <a:xfrm flipH="1">
              <a:off x="4263189" y="3047387"/>
              <a:ext cx="884314" cy="553998"/>
            </a:xfrm>
            <a:prstGeom prst="rect">
              <a:avLst/>
            </a:prstGeom>
            <a:noFill/>
          </p:spPr>
          <p:txBody>
            <a:bodyPr wrap="square" tIns="0" bIns="0" rtlCol="0">
              <a:spAutoFit/>
            </a:bodyPr>
            <a:lstStyle/>
            <a:p>
              <a:pPr algn="ctr"/>
              <a:r>
                <a:rPr lang="en-US" sz="1200" dirty="0">
                  <a:solidFill>
                    <a:schemeClr val="accent1">
                      <a:lumMod val="20000"/>
                      <a:lumOff val="80000"/>
                    </a:schemeClr>
                  </a:solidFill>
                  <a:latin typeface="Candara" panose="020E0502030303020204" pitchFamily="34" charset="0"/>
                </a:rPr>
                <a:t>Transform</a:t>
              </a:r>
            </a:p>
            <a:p>
              <a:pPr algn="ctr"/>
              <a:r>
                <a:rPr lang="en-US" sz="1200" dirty="0">
                  <a:solidFill>
                    <a:srgbClr val="FF9999"/>
                  </a:solidFill>
                  <a:latin typeface="Candara" panose="020E0502030303020204" pitchFamily="34" charset="0"/>
                </a:rPr>
                <a:t>Student</a:t>
              </a:r>
            </a:p>
            <a:p>
              <a:pPr algn="ctr"/>
              <a:r>
                <a:rPr lang="en-US" sz="1200" dirty="0">
                  <a:solidFill>
                    <a:schemeClr val="tx2">
                      <a:lumMod val="20000"/>
                      <a:lumOff val="80000"/>
                    </a:schemeClr>
                  </a:solidFill>
                  <a:latin typeface="Candara" panose="020E0502030303020204" pitchFamily="34" charset="0"/>
                </a:rPr>
                <a:t>Lives</a:t>
              </a:r>
            </a:p>
          </p:txBody>
        </p:sp>
        <p:sp>
          <p:nvSpPr>
            <p:cNvPr id="29" name="TextBox 28">
              <a:extLst>
                <a:ext uri="{FF2B5EF4-FFF2-40B4-BE49-F238E27FC236}">
                  <a16:creationId xmlns:a16="http://schemas.microsoft.com/office/drawing/2014/main" id="{F42D14D9-D3EA-C936-F686-C32C81833D15}"/>
                </a:ext>
              </a:extLst>
            </p:cNvPr>
            <p:cNvSpPr txBox="1"/>
            <p:nvPr/>
          </p:nvSpPr>
          <p:spPr>
            <a:xfrm flipH="1">
              <a:off x="3807600" y="2421592"/>
              <a:ext cx="1795492" cy="553998"/>
            </a:xfrm>
            <a:prstGeom prst="rect">
              <a:avLst/>
            </a:prstGeom>
            <a:noFill/>
          </p:spPr>
          <p:txBody>
            <a:bodyPr wrap="square" tIns="0" bIns="0" rtlCol="0">
              <a:spAutoFit/>
            </a:bodyPr>
            <a:lstStyle/>
            <a:p>
              <a:pPr algn="ctr"/>
              <a:r>
                <a:rPr lang="en-US" sz="1200" dirty="0">
                  <a:solidFill>
                    <a:schemeClr val="accent1">
                      <a:lumMod val="20000"/>
                      <a:lumOff val="80000"/>
                    </a:schemeClr>
                  </a:solidFill>
                  <a:latin typeface="Candara" panose="020E0502030303020204" pitchFamily="34" charset="0"/>
                </a:rPr>
                <a:t>Advance</a:t>
              </a:r>
            </a:p>
            <a:p>
              <a:pPr algn="ctr"/>
              <a:r>
                <a:rPr lang="en-US" sz="1200" dirty="0">
                  <a:solidFill>
                    <a:srgbClr val="FF9999"/>
                  </a:solidFill>
                  <a:latin typeface="Candara" panose="020E0502030303020204" pitchFamily="34" charset="0"/>
                </a:rPr>
                <a:t>Racial Social Economic</a:t>
              </a:r>
            </a:p>
            <a:p>
              <a:pPr algn="ctr"/>
              <a:r>
                <a:rPr lang="en-US" sz="1200" dirty="0">
                  <a:solidFill>
                    <a:schemeClr val="tx2">
                      <a:lumMod val="20000"/>
                      <a:lumOff val="80000"/>
                    </a:schemeClr>
                  </a:solidFill>
                  <a:latin typeface="Candara" panose="020E0502030303020204" pitchFamily="34" charset="0"/>
                </a:rPr>
                <a:t>Justice</a:t>
              </a:r>
            </a:p>
          </p:txBody>
        </p:sp>
        <p:sp>
          <p:nvSpPr>
            <p:cNvPr id="30" name="TextBox 29">
              <a:extLst>
                <a:ext uri="{FF2B5EF4-FFF2-40B4-BE49-F238E27FC236}">
                  <a16:creationId xmlns:a16="http://schemas.microsoft.com/office/drawing/2014/main" id="{9EFCE0C6-AAF4-3544-FEA6-7AA9779F42B2}"/>
                </a:ext>
              </a:extLst>
            </p:cNvPr>
            <p:cNvSpPr txBox="1"/>
            <p:nvPr/>
          </p:nvSpPr>
          <p:spPr>
            <a:xfrm flipH="1">
              <a:off x="4258969" y="4483643"/>
              <a:ext cx="888534" cy="369332"/>
            </a:xfrm>
            <a:prstGeom prst="rect">
              <a:avLst/>
            </a:prstGeom>
            <a:noFill/>
          </p:spPr>
          <p:txBody>
            <a:bodyPr wrap="square" tIns="0" bIns="0" rtlCol="0">
              <a:spAutoFit/>
            </a:bodyPr>
            <a:lstStyle/>
            <a:p>
              <a:pPr algn="ctr"/>
              <a:r>
                <a:rPr lang="en-US" sz="1200" dirty="0">
                  <a:solidFill>
                    <a:schemeClr val="bg1"/>
                  </a:solidFill>
                  <a:latin typeface="Candara" panose="020E0502030303020204" pitchFamily="34" charset="0"/>
                </a:rPr>
                <a:t>Develop</a:t>
              </a:r>
            </a:p>
            <a:p>
              <a:pPr algn="ctr"/>
              <a:r>
                <a:rPr lang="en-US" sz="1200" dirty="0">
                  <a:solidFill>
                    <a:schemeClr val="bg1"/>
                  </a:solidFill>
                  <a:latin typeface="Candara" panose="020E0502030303020204" pitchFamily="34" charset="0"/>
                </a:rPr>
                <a:t>Inclusion</a:t>
              </a:r>
            </a:p>
          </p:txBody>
        </p:sp>
        <p:sp>
          <p:nvSpPr>
            <p:cNvPr id="31" name="TextBox 30">
              <a:extLst>
                <a:ext uri="{FF2B5EF4-FFF2-40B4-BE49-F238E27FC236}">
                  <a16:creationId xmlns:a16="http://schemas.microsoft.com/office/drawing/2014/main" id="{7493E7D8-5481-5828-9EDD-1CED291EE174}"/>
                </a:ext>
              </a:extLst>
            </p:cNvPr>
            <p:cNvSpPr txBox="1"/>
            <p:nvPr/>
          </p:nvSpPr>
          <p:spPr>
            <a:xfrm flipH="1">
              <a:off x="4258969" y="5120640"/>
              <a:ext cx="888534" cy="369332"/>
            </a:xfrm>
            <a:prstGeom prst="rect">
              <a:avLst/>
            </a:prstGeom>
            <a:noFill/>
          </p:spPr>
          <p:txBody>
            <a:bodyPr wrap="square" tIns="0" bIns="0" rtlCol="0">
              <a:spAutoFit/>
            </a:bodyPr>
            <a:lstStyle/>
            <a:p>
              <a:pPr algn="ctr"/>
              <a:r>
                <a:rPr lang="en-US" sz="1200" dirty="0">
                  <a:solidFill>
                    <a:schemeClr val="bg1"/>
                  </a:solidFill>
                  <a:latin typeface="Candara" panose="020E0502030303020204" pitchFamily="34" charset="0"/>
                </a:rPr>
                <a:t>Lead</a:t>
              </a:r>
            </a:p>
            <a:p>
              <a:pPr algn="ctr"/>
              <a:r>
                <a:rPr lang="en-US" sz="1200" dirty="0">
                  <a:solidFill>
                    <a:schemeClr val="bg1"/>
                  </a:solidFill>
                  <a:latin typeface="Candara" panose="020E0502030303020204" pitchFamily="34" charset="0"/>
                </a:rPr>
                <a:t>Diversity</a:t>
              </a:r>
            </a:p>
          </p:txBody>
        </p:sp>
        <p:sp>
          <p:nvSpPr>
            <p:cNvPr id="32" name="TextBox 31">
              <a:extLst>
                <a:ext uri="{FF2B5EF4-FFF2-40B4-BE49-F238E27FC236}">
                  <a16:creationId xmlns:a16="http://schemas.microsoft.com/office/drawing/2014/main" id="{48DC57ED-F22C-9491-3357-90842677F440}"/>
                </a:ext>
              </a:extLst>
            </p:cNvPr>
            <p:cNvSpPr txBox="1"/>
            <p:nvPr/>
          </p:nvSpPr>
          <p:spPr>
            <a:xfrm flipH="1">
              <a:off x="4261417" y="5735484"/>
              <a:ext cx="888534" cy="369332"/>
            </a:xfrm>
            <a:prstGeom prst="rect">
              <a:avLst/>
            </a:prstGeom>
            <a:noFill/>
          </p:spPr>
          <p:txBody>
            <a:bodyPr wrap="square" tIns="0" bIns="0" rtlCol="0">
              <a:spAutoFit/>
            </a:bodyPr>
            <a:lstStyle/>
            <a:p>
              <a:pPr algn="ctr"/>
              <a:r>
                <a:rPr lang="en-US" sz="1200" dirty="0">
                  <a:solidFill>
                    <a:schemeClr val="bg1"/>
                  </a:solidFill>
                  <a:latin typeface="Candara" panose="020E0502030303020204" pitchFamily="34" charset="0"/>
                </a:rPr>
                <a:t>Structure</a:t>
              </a:r>
            </a:p>
            <a:p>
              <a:pPr algn="ctr"/>
              <a:r>
                <a:rPr lang="en-US" sz="1200" dirty="0">
                  <a:solidFill>
                    <a:schemeClr val="bg1"/>
                  </a:solidFill>
                  <a:latin typeface="Candara" panose="020E0502030303020204" pitchFamily="34" charset="0"/>
                </a:rPr>
                <a:t>Equity</a:t>
              </a:r>
            </a:p>
          </p:txBody>
        </p:sp>
      </p:grpSp>
    </p:spTree>
    <p:extLst>
      <p:ext uri="{BB962C8B-B14F-4D97-AF65-F5344CB8AC3E}">
        <p14:creationId xmlns:p14="http://schemas.microsoft.com/office/powerpoint/2010/main" val="2945290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A1590-4EC8-CA3A-4E64-D46727BCA763}"/>
              </a:ext>
            </a:extLst>
          </p:cNvPr>
          <p:cNvSpPr>
            <a:spLocks noGrp="1"/>
          </p:cNvSpPr>
          <p:nvPr>
            <p:ph type="title"/>
          </p:nvPr>
        </p:nvSpPr>
        <p:spPr/>
        <p:txBody>
          <a:bodyPr/>
          <a:lstStyle/>
          <a:p>
            <a:r>
              <a:rPr lang="en-US" dirty="0"/>
              <a:t>Overall Strategy in Picture Form</a:t>
            </a:r>
          </a:p>
        </p:txBody>
      </p:sp>
      <p:sp>
        <p:nvSpPr>
          <p:cNvPr id="4" name="Slide Number Placeholder 3">
            <a:extLst>
              <a:ext uri="{FF2B5EF4-FFF2-40B4-BE49-F238E27FC236}">
                <a16:creationId xmlns:a16="http://schemas.microsoft.com/office/drawing/2014/main" id="{5CA92E17-05A0-F8E7-00AC-155DC1E6DECC}"/>
              </a:ext>
            </a:extLst>
          </p:cNvPr>
          <p:cNvSpPr>
            <a:spLocks noGrp="1"/>
          </p:cNvSpPr>
          <p:nvPr>
            <p:ph type="sldNum" sz="quarter" idx="12"/>
          </p:nvPr>
        </p:nvSpPr>
        <p:spPr/>
        <p:txBody>
          <a:bodyPr/>
          <a:lstStyle/>
          <a:p>
            <a:fld id="{DEE5BC03-7CE3-4FE3-BC0A-0ACCA8AC1F24}" type="slidenum">
              <a:rPr lang="en-US" smtClean="0"/>
              <a:pPr/>
              <a:t>43</a:t>
            </a:fld>
            <a:endParaRPr lang="en-US" dirty="0"/>
          </a:p>
        </p:txBody>
      </p:sp>
      <p:sp>
        <p:nvSpPr>
          <p:cNvPr id="5" name="Rounded Rectangle 4">
            <a:extLst>
              <a:ext uri="{FF2B5EF4-FFF2-40B4-BE49-F238E27FC236}">
                <a16:creationId xmlns:a16="http://schemas.microsoft.com/office/drawing/2014/main" id="{E1A15850-086B-8DC1-01BE-B542311379DE}"/>
              </a:ext>
            </a:extLst>
          </p:cNvPr>
          <p:cNvSpPr/>
          <p:nvPr/>
        </p:nvSpPr>
        <p:spPr>
          <a:xfrm>
            <a:off x="536860" y="2647758"/>
            <a:ext cx="1645920" cy="3291840"/>
          </a:xfrm>
          <a:prstGeom prst="roundRect">
            <a:avLst/>
          </a:prstGeom>
          <a:gradFill>
            <a:gsLst>
              <a:gs pos="0">
                <a:srgbClr val="000000"/>
              </a:gs>
              <a:gs pos="0">
                <a:srgbClr val="000000"/>
              </a:gs>
              <a:gs pos="100000">
                <a:srgbClr val="016E8F"/>
              </a:gs>
              <a:gs pos="100000">
                <a:srgbClr val="016E8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Resources</a:t>
            </a:r>
          </a:p>
          <a:p>
            <a:pPr algn="ctr"/>
            <a:endParaRPr lang="en-US" sz="1200" dirty="0">
              <a:latin typeface="Candara" panose="020E0502030303020204" pitchFamily="34" charset="0"/>
            </a:endParaRPr>
          </a:p>
          <a:p>
            <a:pPr algn="ctr"/>
            <a:r>
              <a:rPr lang="en-US" sz="1200" dirty="0">
                <a:latin typeface="Candara" panose="020E0502030303020204" pitchFamily="34" charset="0"/>
              </a:rPr>
              <a:t>Policy</a:t>
            </a:r>
          </a:p>
          <a:p>
            <a:pPr algn="ctr"/>
            <a:r>
              <a:rPr lang="en-US" sz="1200" dirty="0">
                <a:latin typeface="Candara" panose="020E0502030303020204" pitchFamily="34" charset="0"/>
              </a:rPr>
              <a:t>Funding</a:t>
            </a:r>
          </a:p>
          <a:p>
            <a:pPr algn="ctr"/>
            <a:r>
              <a:rPr lang="en-US" sz="1200" dirty="0">
                <a:latin typeface="Candara" panose="020E0502030303020204" pitchFamily="34" charset="0"/>
              </a:rPr>
              <a:t>Time</a:t>
            </a:r>
          </a:p>
          <a:p>
            <a:pPr algn="ctr"/>
            <a:r>
              <a:rPr lang="en-US" sz="1200" dirty="0">
                <a:latin typeface="Candara" panose="020E0502030303020204" pitchFamily="34" charset="0"/>
              </a:rPr>
              <a:t>Location</a:t>
            </a:r>
          </a:p>
          <a:p>
            <a:pPr algn="ctr"/>
            <a:r>
              <a:rPr lang="en-US" sz="1200" dirty="0">
                <a:latin typeface="Candara" panose="020E0502030303020204" pitchFamily="34" charset="0"/>
              </a:rPr>
              <a:t>Personnel</a:t>
            </a:r>
          </a:p>
          <a:p>
            <a:pPr algn="ctr"/>
            <a:r>
              <a:rPr lang="en-US" sz="1200" dirty="0">
                <a:latin typeface="Candara" panose="020E0502030303020204" pitchFamily="34" charset="0"/>
              </a:rPr>
              <a:t>Expertise</a:t>
            </a:r>
          </a:p>
          <a:p>
            <a:pPr algn="ctr"/>
            <a:r>
              <a:rPr lang="en-US" sz="1200" dirty="0">
                <a:latin typeface="Candara" panose="020E0502030303020204" pitchFamily="34" charset="0"/>
              </a:rPr>
              <a:t>Value Currency</a:t>
            </a:r>
          </a:p>
          <a:p>
            <a:pPr algn="ctr"/>
            <a:r>
              <a:rPr lang="en-US" sz="1200" dirty="0">
                <a:latin typeface="Candara" panose="020E0502030303020204" pitchFamily="34" charset="0"/>
              </a:rPr>
              <a:t>Identity</a:t>
            </a:r>
          </a:p>
        </p:txBody>
      </p:sp>
      <p:sp>
        <p:nvSpPr>
          <p:cNvPr id="6" name="Rounded Rectangle 5">
            <a:extLst>
              <a:ext uri="{FF2B5EF4-FFF2-40B4-BE49-F238E27FC236}">
                <a16:creationId xmlns:a16="http://schemas.microsoft.com/office/drawing/2014/main" id="{D8309537-8255-B4CB-07AC-28432A7B7C7D}"/>
              </a:ext>
            </a:extLst>
          </p:cNvPr>
          <p:cNvSpPr/>
          <p:nvPr/>
        </p:nvSpPr>
        <p:spPr>
          <a:xfrm>
            <a:off x="7227915" y="2647758"/>
            <a:ext cx="1645920" cy="3291840"/>
          </a:xfrm>
          <a:prstGeom prst="roundRect">
            <a:avLst/>
          </a:prstGeom>
          <a:gradFill>
            <a:gsLst>
              <a:gs pos="0">
                <a:srgbClr val="000000"/>
              </a:gs>
              <a:gs pos="0">
                <a:srgbClr val="000000"/>
              </a:gs>
              <a:gs pos="100000">
                <a:srgbClr val="016E8F"/>
              </a:gs>
              <a:gs pos="100000">
                <a:srgbClr val="016E8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Vision</a:t>
            </a:r>
          </a:p>
          <a:p>
            <a:pPr algn="ctr"/>
            <a:endParaRPr lang="en-US" sz="1200" dirty="0">
              <a:latin typeface="Candara" panose="020E0502030303020204" pitchFamily="34" charset="0"/>
            </a:endParaRPr>
          </a:p>
          <a:p>
            <a:pPr algn="ctr"/>
            <a:r>
              <a:rPr lang="en-US" sz="1200" dirty="0">
                <a:latin typeface="Candara" panose="020E0502030303020204" pitchFamily="34" charset="0"/>
              </a:rPr>
              <a:t>Leading with racial equity, our colleges maximize student potential and transform lives within a culture of belonging that advances racial, social, and economic justice in service to our diverse communities</a:t>
            </a:r>
          </a:p>
        </p:txBody>
      </p:sp>
      <p:sp>
        <p:nvSpPr>
          <p:cNvPr id="10" name="Rounded Rectangle 9">
            <a:extLst>
              <a:ext uri="{FF2B5EF4-FFF2-40B4-BE49-F238E27FC236}">
                <a16:creationId xmlns:a16="http://schemas.microsoft.com/office/drawing/2014/main" id="{10955D9F-8D90-0ACB-19E4-BFBCEEEBF6CD}"/>
              </a:ext>
            </a:extLst>
          </p:cNvPr>
          <p:cNvSpPr/>
          <p:nvPr/>
        </p:nvSpPr>
        <p:spPr>
          <a:xfrm>
            <a:off x="2182772" y="2427685"/>
            <a:ext cx="1682496" cy="3758184"/>
          </a:xfrm>
          <a:prstGeom prst="roundRect">
            <a:avLst/>
          </a:prstGeom>
          <a:solidFill>
            <a:srgbClr val="B081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000" dirty="0">
                <a:latin typeface="Candara" panose="020E0502030303020204" pitchFamily="34" charset="0"/>
              </a:rPr>
              <a:t>Integrity</a:t>
            </a:r>
          </a:p>
          <a:p>
            <a:pPr algn="ctr"/>
            <a:r>
              <a:rPr lang="en-US" sz="800" dirty="0">
                <a:latin typeface="Candara" panose="020E0502030303020204" pitchFamily="34" charset="0"/>
              </a:rPr>
              <a:t>(Word-deed Alignment)</a:t>
            </a:r>
          </a:p>
        </p:txBody>
      </p:sp>
      <p:sp>
        <p:nvSpPr>
          <p:cNvPr id="11" name="Rounded Rectangle 10">
            <a:extLst>
              <a:ext uri="{FF2B5EF4-FFF2-40B4-BE49-F238E27FC236}">
                <a16:creationId xmlns:a16="http://schemas.microsoft.com/office/drawing/2014/main" id="{AD1A8584-4455-9FCE-81D4-EB84E4DBB356}"/>
              </a:ext>
            </a:extLst>
          </p:cNvPr>
          <p:cNvSpPr/>
          <p:nvPr/>
        </p:nvSpPr>
        <p:spPr>
          <a:xfrm>
            <a:off x="3865268" y="2435208"/>
            <a:ext cx="1682496" cy="3758184"/>
          </a:xfrm>
          <a:prstGeom prst="roundRect">
            <a:avLst/>
          </a:prstGeom>
          <a:solidFill>
            <a:srgbClr val="A53234"/>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000" dirty="0">
                <a:latin typeface="Candara" panose="020E0502030303020204" pitchFamily="34" charset="0"/>
              </a:rPr>
              <a:t>Compassion</a:t>
            </a:r>
          </a:p>
          <a:p>
            <a:pPr algn="ctr"/>
            <a:r>
              <a:rPr lang="en-US" sz="800" dirty="0">
                <a:latin typeface="Candara" panose="020E0502030303020204" pitchFamily="34" charset="0"/>
              </a:rPr>
              <a:t>(Removal of Suffering)</a:t>
            </a:r>
          </a:p>
        </p:txBody>
      </p:sp>
      <p:sp>
        <p:nvSpPr>
          <p:cNvPr id="12" name="Rounded Rectangle 11">
            <a:extLst>
              <a:ext uri="{FF2B5EF4-FFF2-40B4-BE49-F238E27FC236}">
                <a16:creationId xmlns:a16="http://schemas.microsoft.com/office/drawing/2014/main" id="{DA62527C-BC40-D5E6-033A-FCC5AC2F0054}"/>
              </a:ext>
            </a:extLst>
          </p:cNvPr>
          <p:cNvSpPr/>
          <p:nvPr/>
        </p:nvSpPr>
        <p:spPr>
          <a:xfrm>
            <a:off x="5531772" y="2413857"/>
            <a:ext cx="1682496" cy="3758184"/>
          </a:xfrm>
          <a:prstGeom prst="roundRect">
            <a:avLst/>
          </a:prstGeom>
          <a:solidFill>
            <a:srgbClr val="314864"/>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000" dirty="0">
                <a:latin typeface="Candara" panose="020E0502030303020204" pitchFamily="34" charset="0"/>
              </a:rPr>
              <a:t>Innovation</a:t>
            </a:r>
          </a:p>
          <a:p>
            <a:pPr algn="ctr"/>
            <a:r>
              <a:rPr lang="en-US" sz="800" dirty="0">
                <a:latin typeface="Candara" panose="020E0502030303020204" pitchFamily="34" charset="0"/>
              </a:rPr>
              <a:t>(Structural Solutions)</a:t>
            </a:r>
          </a:p>
        </p:txBody>
      </p:sp>
      <p:sp>
        <p:nvSpPr>
          <p:cNvPr id="7" name="Right Arrow 6">
            <a:extLst>
              <a:ext uri="{FF2B5EF4-FFF2-40B4-BE49-F238E27FC236}">
                <a16:creationId xmlns:a16="http://schemas.microsoft.com/office/drawing/2014/main" id="{AF9010CC-51A4-E2EE-35D8-5F3E5A7669A8}"/>
              </a:ext>
            </a:extLst>
          </p:cNvPr>
          <p:cNvSpPr/>
          <p:nvPr/>
        </p:nvSpPr>
        <p:spPr>
          <a:xfrm>
            <a:off x="2182772" y="2911323"/>
            <a:ext cx="5045135" cy="914400"/>
          </a:xfrm>
          <a:prstGeom prst="rightArrow">
            <a:avLst>
              <a:gd name="adj1" fmla="val 100000"/>
              <a:gd name="adj2" fmla="val 12719"/>
            </a:avLst>
          </a:prstGeom>
          <a:solidFill>
            <a:srgbClr val="3D5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Strategy</a:t>
            </a:r>
          </a:p>
          <a:p>
            <a:pPr algn="ctr"/>
            <a:r>
              <a:rPr lang="en-US" sz="1200" dirty="0">
                <a:solidFill>
                  <a:srgbClr val="FFFFFF"/>
                </a:solidFill>
                <a:effectLst/>
                <a:latin typeface="Candara" panose="020E0502030303020204" pitchFamily="34" charset="0"/>
              </a:rPr>
              <a:t>Communication; Selection Criteria; Leadership Pipeline</a:t>
            </a:r>
          </a:p>
          <a:p>
            <a:pPr algn="ctr"/>
            <a:r>
              <a:rPr lang="en-US" sz="1200" dirty="0">
                <a:solidFill>
                  <a:srgbClr val="FFFFFF"/>
                </a:solidFill>
                <a:effectLst/>
                <a:latin typeface="Candara" panose="020E0502030303020204" pitchFamily="34" charset="0"/>
              </a:rPr>
              <a:t>Local-to-Global Growth; Strategic Partnerships &amp; Community Impact</a:t>
            </a:r>
          </a:p>
        </p:txBody>
      </p:sp>
      <p:sp>
        <p:nvSpPr>
          <p:cNvPr id="8" name="Right Arrow 7">
            <a:extLst>
              <a:ext uri="{FF2B5EF4-FFF2-40B4-BE49-F238E27FC236}">
                <a16:creationId xmlns:a16="http://schemas.microsoft.com/office/drawing/2014/main" id="{A73005F0-C51D-7EFA-8524-0928345BE9EF}"/>
              </a:ext>
            </a:extLst>
          </p:cNvPr>
          <p:cNvSpPr/>
          <p:nvPr/>
        </p:nvSpPr>
        <p:spPr>
          <a:xfrm>
            <a:off x="2169133" y="3835749"/>
            <a:ext cx="5045135" cy="914400"/>
          </a:xfrm>
          <a:prstGeom prst="rightArrow">
            <a:avLst>
              <a:gd name="adj1" fmla="val 100000"/>
              <a:gd name="adj2" fmla="val 12719"/>
            </a:avLst>
          </a:prstGeom>
          <a:solidFill>
            <a:srgbClr val="BB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Assessment</a:t>
            </a:r>
          </a:p>
          <a:p>
            <a:pPr algn="ctr"/>
            <a:r>
              <a:rPr lang="en-US" sz="1200" dirty="0">
                <a:latin typeface="Candara" panose="020E0502030303020204" pitchFamily="34" charset="0"/>
              </a:rPr>
              <a:t>Transformative Assessment;</a:t>
            </a:r>
          </a:p>
          <a:p>
            <a:pPr algn="ctr"/>
            <a:r>
              <a:rPr lang="en-US" sz="1200" dirty="0">
                <a:latin typeface="Candara" panose="020E0502030303020204" pitchFamily="34" charset="0"/>
              </a:rPr>
              <a:t>Adaptive and Technical Competencies</a:t>
            </a:r>
          </a:p>
        </p:txBody>
      </p:sp>
      <p:sp>
        <p:nvSpPr>
          <p:cNvPr id="9" name="Right Arrow 8">
            <a:extLst>
              <a:ext uri="{FF2B5EF4-FFF2-40B4-BE49-F238E27FC236}">
                <a16:creationId xmlns:a16="http://schemas.microsoft.com/office/drawing/2014/main" id="{9D7EC29B-61B3-4941-3DB1-F665A07FD12D}"/>
              </a:ext>
            </a:extLst>
          </p:cNvPr>
          <p:cNvSpPr/>
          <p:nvPr/>
        </p:nvSpPr>
        <p:spPr>
          <a:xfrm>
            <a:off x="2165684" y="4769704"/>
            <a:ext cx="5045135" cy="914400"/>
          </a:xfrm>
          <a:prstGeom prst="rightArrow">
            <a:avLst>
              <a:gd name="adj1" fmla="val 100000"/>
              <a:gd name="adj2" fmla="val 12719"/>
            </a:avLst>
          </a:prstGeom>
          <a:solidFill>
            <a:srgbClr val="C69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Faculty Development</a:t>
            </a:r>
          </a:p>
          <a:p>
            <a:pPr algn="ctr"/>
            <a:r>
              <a:rPr lang="en-US" sz="1200" dirty="0">
                <a:latin typeface="Candara" panose="020E0502030303020204" pitchFamily="34" charset="0"/>
              </a:rPr>
              <a:t>Defining criteria for candidates entering leadership development;</a:t>
            </a:r>
          </a:p>
          <a:p>
            <a:pPr algn="ctr"/>
            <a:r>
              <a:rPr lang="en-US" sz="1200" dirty="0">
                <a:latin typeface="Candara" panose="020E0502030303020204" pitchFamily="34" charset="0"/>
              </a:rPr>
              <a:t>Align programs, fill gaps to advance justice; Value-proposition</a:t>
            </a:r>
          </a:p>
        </p:txBody>
      </p:sp>
    </p:spTree>
    <p:extLst>
      <p:ext uri="{BB962C8B-B14F-4D97-AF65-F5344CB8AC3E}">
        <p14:creationId xmlns:p14="http://schemas.microsoft.com/office/powerpoint/2010/main" val="37328128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12C3F-9254-3A3F-3B20-10E9E704B986}"/>
              </a:ext>
            </a:extLst>
          </p:cNvPr>
          <p:cNvSpPr>
            <a:spLocks noGrp="1"/>
          </p:cNvSpPr>
          <p:nvPr>
            <p:ph type="title"/>
          </p:nvPr>
        </p:nvSpPr>
        <p:spPr/>
        <p:txBody>
          <a:bodyPr/>
          <a:lstStyle/>
          <a:p>
            <a:r>
              <a:rPr lang="en-US" dirty="0"/>
              <a:t>Leadership Development Strategy</a:t>
            </a:r>
          </a:p>
        </p:txBody>
      </p:sp>
      <p:graphicFrame>
        <p:nvGraphicFramePr>
          <p:cNvPr id="5" name="Table 5">
            <a:extLst>
              <a:ext uri="{FF2B5EF4-FFF2-40B4-BE49-F238E27FC236}">
                <a16:creationId xmlns:a16="http://schemas.microsoft.com/office/drawing/2014/main" id="{58B122D2-A8DB-DBCC-78C2-FE2B9D38FFDF}"/>
              </a:ext>
            </a:extLst>
          </p:cNvPr>
          <p:cNvGraphicFramePr>
            <a:graphicFrameLocks noGrp="1"/>
          </p:cNvGraphicFramePr>
          <p:nvPr>
            <p:ph idx="1"/>
            <p:extLst/>
          </p:nvPr>
        </p:nvGraphicFramePr>
        <p:xfrm>
          <a:off x="536575" y="2295319"/>
          <a:ext cx="8337550" cy="3995927"/>
        </p:xfrm>
        <a:graphic>
          <a:graphicData uri="http://schemas.openxmlformats.org/drawingml/2006/table">
            <a:tbl>
              <a:tblPr firstRow="1" bandRow="1">
                <a:tableStyleId>{5C22544A-7EE6-4342-B048-85BDC9FD1C3A}</a:tableStyleId>
              </a:tblPr>
              <a:tblGrid>
                <a:gridCol w="1331982">
                  <a:extLst>
                    <a:ext uri="{9D8B030D-6E8A-4147-A177-3AD203B41FA5}">
                      <a16:colId xmlns:a16="http://schemas.microsoft.com/office/drawing/2014/main" val="2913610025"/>
                    </a:ext>
                  </a:extLst>
                </a:gridCol>
                <a:gridCol w="7005568">
                  <a:extLst>
                    <a:ext uri="{9D8B030D-6E8A-4147-A177-3AD203B41FA5}">
                      <a16:colId xmlns:a16="http://schemas.microsoft.com/office/drawing/2014/main" val="844619872"/>
                    </a:ext>
                  </a:extLst>
                </a:gridCol>
              </a:tblGrid>
              <a:tr h="867860">
                <a:tc>
                  <a:txBody>
                    <a:bodyPr/>
                    <a:lstStyle/>
                    <a:p>
                      <a:pPr algn="l"/>
                      <a:r>
                        <a:rPr lang="en-US" sz="1600" dirty="0">
                          <a:latin typeface="Candara" panose="020E0502030303020204" pitchFamily="34" charset="0"/>
                        </a:rPr>
                        <a:t>Goals</a:t>
                      </a:r>
                    </a:p>
                  </a:txBody>
                  <a:tcPr anchor="ctr">
                    <a:lnL w="12700" cap="flat" cmpd="sng" algn="ctr">
                      <a:solidFill>
                        <a:srgbClr val="57417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solidFill>
                      <a:srgbClr val="574170">
                        <a:alpha val="80000"/>
                      </a:srgbClr>
                    </a:solidFill>
                  </a:tcPr>
                </a:tc>
                <a:tc>
                  <a:txBody>
                    <a:bodyPr/>
                    <a:lstStyle/>
                    <a:p>
                      <a:pPr algn="l"/>
                      <a:r>
                        <a:rPr lang="en-US" sz="1600" dirty="0">
                          <a:latin typeface="Candara" panose="020E0502030303020204" pitchFamily="34" charset="0"/>
                        </a:rPr>
                        <a:t>Objectives</a:t>
                      </a:r>
                    </a:p>
                  </a:txBody>
                  <a:tcPr anchor="ctr">
                    <a:lnL w="12700" cap="flat" cmpd="sng" algn="ctr">
                      <a:no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solidFill>
                      <a:srgbClr val="574170">
                        <a:alpha val="80000"/>
                      </a:srgbClr>
                    </a:solidFill>
                  </a:tcPr>
                </a:tc>
                <a:extLst>
                  <a:ext uri="{0D108BD9-81ED-4DB2-BD59-A6C34878D82A}">
                    <a16:rowId xmlns:a16="http://schemas.microsoft.com/office/drawing/2014/main" val="3214183653"/>
                  </a:ext>
                </a:extLst>
              </a:tr>
              <a:tr h="1098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Candara" panose="020E0502030303020204" pitchFamily="34" charset="0"/>
                          <a:ea typeface="+mn-ea"/>
                          <a:cs typeface="+mn-cs"/>
                        </a:rPr>
                        <a:t>1. Set Context for Leadership Development Strategy</a:t>
                      </a:r>
                    </a:p>
                  </a:txBody>
                  <a:tcPr anchor="ctr">
                    <a:lnL w="12700" cap="flat" cmpd="sng" algn="ctr">
                      <a:solidFill>
                        <a:srgbClr val="57417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solidFill>
                      <a:schemeClr val="bg1"/>
                    </a:solidFill>
                  </a:tcPr>
                </a:tc>
                <a:tc>
                  <a:txBody>
                    <a:bodyPr/>
                    <a:lstStyle/>
                    <a:p>
                      <a:r>
                        <a:rPr lang="en-US" sz="1100" b="0" kern="1200" dirty="0">
                          <a:solidFill>
                            <a:schemeClr val="dk1"/>
                          </a:solidFill>
                          <a:effectLst/>
                          <a:latin typeface="Candara" panose="020E0502030303020204" pitchFamily="34" charset="0"/>
                          <a:ea typeface="+mn-ea"/>
                          <a:cs typeface="+mn-cs"/>
                        </a:rPr>
                        <a:t>1. Communication: Enact transparent system to share specific details for leadership development efforts</a:t>
                      </a:r>
                    </a:p>
                    <a:p>
                      <a:r>
                        <a:rPr lang="en-US" sz="1100" b="0" kern="1200" dirty="0">
                          <a:solidFill>
                            <a:schemeClr val="dk1"/>
                          </a:solidFill>
                          <a:effectLst/>
                          <a:latin typeface="Candara" panose="020E0502030303020204" pitchFamily="34" charset="0"/>
                          <a:ea typeface="+mn-ea"/>
                          <a:cs typeface="+mn-cs"/>
                        </a:rPr>
                        <a:t>2. Selection Criteria: Publish and enact transparent qualifications to enter WELS Institute</a:t>
                      </a:r>
                    </a:p>
                    <a:p>
                      <a:r>
                        <a:rPr lang="en-US" sz="1100" b="0" kern="1200" dirty="0">
                          <a:solidFill>
                            <a:schemeClr val="dk1"/>
                          </a:solidFill>
                          <a:effectLst/>
                          <a:latin typeface="Candara" panose="020E0502030303020204" pitchFamily="34" charset="0"/>
                          <a:ea typeface="+mn-ea"/>
                          <a:cs typeface="+mn-cs"/>
                        </a:rPr>
                        <a:t>3. Leadership Pipeline: Grow, assess, and recruit pool of diverse candidates to enter WELS Institute</a:t>
                      </a:r>
                    </a:p>
                    <a:p>
                      <a:r>
                        <a:rPr lang="en-US" sz="1100" b="0" kern="1200" dirty="0">
                          <a:solidFill>
                            <a:schemeClr val="dk1"/>
                          </a:solidFill>
                          <a:effectLst/>
                          <a:latin typeface="Candara" panose="020E0502030303020204" pitchFamily="34" charset="0"/>
                          <a:ea typeface="+mn-ea"/>
                          <a:cs typeface="+mn-cs"/>
                        </a:rPr>
                        <a:t>4. Local-to-Global Growth: Implement plan to prepare educators and students for local/global workforce</a:t>
                      </a:r>
                    </a:p>
                    <a:p>
                      <a:r>
                        <a:rPr lang="en-US" sz="1100" b="0" kern="1200" dirty="0">
                          <a:solidFill>
                            <a:schemeClr val="dk1"/>
                          </a:solidFill>
                          <a:effectLst/>
                          <a:latin typeface="Candara" panose="020E0502030303020204" pitchFamily="34" charset="0"/>
                          <a:ea typeface="+mn-ea"/>
                          <a:cs typeface="+mn-cs"/>
                        </a:rPr>
                        <a:t>5. Strategic Partnerships &amp; Community Impact: Set context to help students enter community’s workforce</a:t>
                      </a:r>
                    </a:p>
                  </a:txBody>
                  <a:tcPr anchor="ctr">
                    <a:lnL w="12700" cap="flat" cmpd="sng" algn="ctr">
                      <a:no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4955895"/>
                  </a:ext>
                </a:extLst>
              </a:tr>
              <a:tr h="1098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Candara" panose="020E0502030303020204" pitchFamily="34" charset="0"/>
                          <a:ea typeface="+mn-ea"/>
                          <a:cs typeface="+mn-cs"/>
                        </a:rPr>
                        <a:t>2. Establish Transformative Assessment Strategy</a:t>
                      </a:r>
                    </a:p>
                  </a:txBody>
                  <a:tcPr anchor="ctr">
                    <a:lnL w="12700" cap="flat" cmpd="sng" algn="ctr">
                      <a:solidFill>
                        <a:srgbClr val="57417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solidFill>
                      <a:schemeClr val="bg1"/>
                    </a:solidFill>
                  </a:tcPr>
                </a:tc>
                <a:tc>
                  <a:txBody>
                    <a:bodyPr/>
                    <a:lstStyle/>
                    <a:p>
                      <a:r>
                        <a:rPr lang="en-US" sz="1100" kern="1200" dirty="0">
                          <a:solidFill>
                            <a:schemeClr val="dk1"/>
                          </a:solidFill>
                          <a:effectLst/>
                          <a:latin typeface="Candara" panose="020E0502030303020204" pitchFamily="34" charset="0"/>
                          <a:ea typeface="+mn-ea"/>
                          <a:cs typeface="+mn-cs"/>
                        </a:rPr>
                        <a:t>1. Transformative Assessment: Enact assessment of CTC-led programs and impact on communities</a:t>
                      </a:r>
                    </a:p>
                    <a:p>
                      <a:r>
                        <a:rPr lang="en-US" sz="1100" kern="1200" dirty="0">
                          <a:solidFill>
                            <a:schemeClr val="dk1"/>
                          </a:solidFill>
                          <a:effectLst/>
                          <a:latin typeface="Candara" panose="020E0502030303020204" pitchFamily="34" charset="0"/>
                          <a:ea typeface="+mn-ea"/>
                          <a:cs typeface="+mn-cs"/>
                        </a:rPr>
                        <a:t>2. Adaptive and Technical Competencies: Track application of competencies &amp; impact on as-lived equity challenges</a:t>
                      </a:r>
                    </a:p>
                    <a:p>
                      <a:r>
                        <a:rPr lang="en-US" sz="1100" kern="1200" dirty="0">
                          <a:solidFill>
                            <a:schemeClr val="dk1"/>
                          </a:solidFill>
                          <a:effectLst/>
                          <a:latin typeface="Candara" panose="020E0502030303020204" pitchFamily="34" charset="0"/>
                          <a:ea typeface="+mn-ea"/>
                          <a:cs typeface="+mn-cs"/>
                        </a:rPr>
                        <a:t>3. Cutting-Edge Pedagogy &amp; Innovative Technology: Enact intentional development within hybrid designs</a:t>
                      </a:r>
                    </a:p>
                  </a:txBody>
                  <a:tcPr anchor="ctr">
                    <a:lnL w="12700" cap="flat" cmpd="sng" algn="ctr">
                      <a:no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solidFill>
                      <a:schemeClr val="bg1"/>
                    </a:solidFill>
                  </a:tcPr>
                </a:tc>
                <a:extLst>
                  <a:ext uri="{0D108BD9-81ED-4DB2-BD59-A6C34878D82A}">
                    <a16:rowId xmlns:a16="http://schemas.microsoft.com/office/drawing/2014/main" val="3863741723"/>
                  </a:ext>
                </a:extLst>
              </a:tr>
              <a:tr h="9307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Candara" panose="020E0502030303020204" pitchFamily="34" charset="0"/>
                          <a:ea typeface="+mn-ea"/>
                          <a:cs typeface="+mn-cs"/>
                        </a:rPr>
                        <a:t>3. Be Premiere Development for Educators of NW Region</a:t>
                      </a:r>
                    </a:p>
                  </a:txBody>
                  <a:tcPr anchor="ctr">
                    <a:lnL w="12700" cap="flat" cmpd="sng" algn="ctr">
                      <a:solidFill>
                        <a:srgbClr val="57417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solidFill>
                      <a:schemeClr val="bg1"/>
                    </a:solidFill>
                  </a:tcPr>
                </a:tc>
                <a:tc>
                  <a:txBody>
                    <a:bodyPr/>
                    <a:lstStyle/>
                    <a:p>
                      <a:r>
                        <a:rPr lang="en-US" sz="1100" kern="1200" dirty="0">
                          <a:solidFill>
                            <a:schemeClr val="dk1"/>
                          </a:solidFill>
                          <a:effectLst/>
                          <a:latin typeface="Candara" panose="020E0502030303020204" pitchFamily="34" charset="0"/>
                          <a:ea typeface="+mn-ea"/>
                          <a:cs typeface="+mn-cs"/>
                        </a:rPr>
                        <a:t>1. Define transparent, accessible criteria for candidates to enter WELS Institute</a:t>
                      </a:r>
                    </a:p>
                    <a:p>
                      <a:r>
                        <a:rPr lang="en-US" sz="1100" kern="1200" dirty="0">
                          <a:solidFill>
                            <a:schemeClr val="dk1"/>
                          </a:solidFill>
                          <a:effectLst/>
                          <a:latin typeface="Candara" panose="020E0502030303020204" pitchFamily="34" charset="0"/>
                          <a:ea typeface="+mn-ea"/>
                          <a:cs typeface="+mn-cs"/>
                        </a:rPr>
                        <a:t>2. Create Certificate Program: Align capabilities of existing programs to support certification in WELS Institute</a:t>
                      </a:r>
                    </a:p>
                    <a:p>
                      <a:r>
                        <a:rPr lang="en-US" sz="1100" kern="1200" dirty="0">
                          <a:solidFill>
                            <a:schemeClr val="dk1"/>
                          </a:solidFill>
                          <a:effectLst/>
                          <a:latin typeface="Candara" panose="020E0502030303020204" pitchFamily="34" charset="0"/>
                          <a:ea typeface="+mn-ea"/>
                          <a:cs typeface="+mn-cs"/>
                        </a:rPr>
                        <a:t>3. Value-proposition: Properly compensate practitioners/members of existing programs supporting WELS Institute</a:t>
                      </a:r>
                    </a:p>
                    <a:p>
                      <a:r>
                        <a:rPr lang="en-US" sz="1100" kern="1200" dirty="0">
                          <a:solidFill>
                            <a:schemeClr val="dk1"/>
                          </a:solidFill>
                          <a:effectLst/>
                          <a:latin typeface="Candara" panose="020E0502030303020204" pitchFamily="34" charset="0"/>
                          <a:ea typeface="+mn-ea"/>
                          <a:cs typeface="+mn-cs"/>
                        </a:rPr>
                        <a:t>4. Create cost-effective initiatives to fill capability gaps within system capacities </a:t>
                      </a:r>
                    </a:p>
                  </a:txBody>
                  <a:tcPr anchor="ctr">
                    <a:lnL w="12700" cap="flat" cmpd="sng" algn="ctr">
                      <a:no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solidFill>
                      <a:schemeClr val="bg1"/>
                    </a:solidFill>
                  </a:tcPr>
                </a:tc>
                <a:extLst>
                  <a:ext uri="{0D108BD9-81ED-4DB2-BD59-A6C34878D82A}">
                    <a16:rowId xmlns:a16="http://schemas.microsoft.com/office/drawing/2014/main" val="3052529386"/>
                  </a:ext>
                </a:extLst>
              </a:tr>
            </a:tbl>
          </a:graphicData>
        </a:graphic>
      </p:graphicFrame>
      <p:sp>
        <p:nvSpPr>
          <p:cNvPr id="4" name="Slide Number Placeholder 3">
            <a:extLst>
              <a:ext uri="{FF2B5EF4-FFF2-40B4-BE49-F238E27FC236}">
                <a16:creationId xmlns:a16="http://schemas.microsoft.com/office/drawing/2014/main" id="{6F0E3FAA-BB02-2E91-2A7A-A9FFCE1646A6}"/>
              </a:ext>
            </a:extLst>
          </p:cNvPr>
          <p:cNvSpPr>
            <a:spLocks noGrp="1"/>
          </p:cNvSpPr>
          <p:nvPr>
            <p:ph type="sldNum" sz="quarter" idx="12"/>
          </p:nvPr>
        </p:nvSpPr>
        <p:spPr/>
        <p:txBody>
          <a:bodyPr/>
          <a:lstStyle/>
          <a:p>
            <a:fld id="{DEE5BC03-7CE3-4FE3-BC0A-0ACCA8AC1F24}" type="slidenum">
              <a:rPr lang="en-US" smtClean="0"/>
              <a:pPr/>
              <a:t>44</a:t>
            </a:fld>
            <a:endParaRPr lang="en-US" dirty="0"/>
          </a:p>
        </p:txBody>
      </p:sp>
    </p:spTree>
    <p:extLst>
      <p:ext uri="{BB962C8B-B14F-4D97-AF65-F5344CB8AC3E}">
        <p14:creationId xmlns:p14="http://schemas.microsoft.com/office/powerpoint/2010/main" val="3053132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54E91-1790-CE47-1D55-5084593DB6DD}"/>
              </a:ext>
            </a:extLst>
          </p:cNvPr>
          <p:cNvSpPr>
            <a:spLocks noGrp="1"/>
          </p:cNvSpPr>
          <p:nvPr>
            <p:ph type="title"/>
          </p:nvPr>
        </p:nvSpPr>
        <p:spPr/>
        <p:txBody>
          <a:bodyPr/>
          <a:lstStyle/>
          <a:p>
            <a:r>
              <a:rPr lang="en-US" dirty="0"/>
              <a:t>General Learning Objectives</a:t>
            </a:r>
          </a:p>
        </p:txBody>
      </p:sp>
      <p:graphicFrame>
        <p:nvGraphicFramePr>
          <p:cNvPr id="5" name="Table 5">
            <a:extLst>
              <a:ext uri="{FF2B5EF4-FFF2-40B4-BE49-F238E27FC236}">
                <a16:creationId xmlns:a16="http://schemas.microsoft.com/office/drawing/2014/main" id="{933BC773-2A29-C6D8-3032-4F415CDC1126}"/>
              </a:ext>
            </a:extLst>
          </p:cNvPr>
          <p:cNvGraphicFramePr>
            <a:graphicFrameLocks noGrp="1"/>
          </p:cNvGraphicFramePr>
          <p:nvPr>
            <p:ph idx="1"/>
            <p:extLst/>
          </p:nvPr>
        </p:nvGraphicFramePr>
        <p:xfrm>
          <a:off x="536575" y="2414588"/>
          <a:ext cx="8337548" cy="3758184"/>
        </p:xfrm>
        <a:graphic>
          <a:graphicData uri="http://schemas.openxmlformats.org/drawingml/2006/table">
            <a:tbl>
              <a:tblPr firstRow="1" bandRow="1">
                <a:tableStyleId>{5940675A-B579-460E-94D1-54222C63F5DA}</a:tableStyleId>
              </a:tblPr>
              <a:tblGrid>
                <a:gridCol w="2084387">
                  <a:extLst>
                    <a:ext uri="{9D8B030D-6E8A-4147-A177-3AD203B41FA5}">
                      <a16:colId xmlns:a16="http://schemas.microsoft.com/office/drawing/2014/main" val="4274903097"/>
                    </a:ext>
                  </a:extLst>
                </a:gridCol>
                <a:gridCol w="2084387">
                  <a:extLst>
                    <a:ext uri="{9D8B030D-6E8A-4147-A177-3AD203B41FA5}">
                      <a16:colId xmlns:a16="http://schemas.microsoft.com/office/drawing/2014/main" val="3669110935"/>
                    </a:ext>
                  </a:extLst>
                </a:gridCol>
                <a:gridCol w="2084387">
                  <a:extLst>
                    <a:ext uri="{9D8B030D-6E8A-4147-A177-3AD203B41FA5}">
                      <a16:colId xmlns:a16="http://schemas.microsoft.com/office/drawing/2014/main" val="3883211642"/>
                    </a:ext>
                  </a:extLst>
                </a:gridCol>
                <a:gridCol w="2084387">
                  <a:extLst>
                    <a:ext uri="{9D8B030D-6E8A-4147-A177-3AD203B41FA5}">
                      <a16:colId xmlns:a16="http://schemas.microsoft.com/office/drawing/2014/main" val="3754678282"/>
                    </a:ext>
                  </a:extLst>
                </a:gridCol>
              </a:tblGrid>
              <a:tr h="939546">
                <a:tc>
                  <a:txBody>
                    <a:bodyPr/>
                    <a:lstStyle/>
                    <a:p>
                      <a:pPr algn="ctr"/>
                      <a:endParaRPr lang="en-US"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solidFill>
                      <a:srgbClr val="574170">
                        <a:alpha val="80000"/>
                      </a:srgbClr>
                    </a:solidFill>
                  </a:tcPr>
                </a:tc>
                <a:tc>
                  <a:txBody>
                    <a:bodyPr/>
                    <a:lstStyle/>
                    <a:p>
                      <a:pPr algn="ctr"/>
                      <a:r>
                        <a:rPr lang="en-US" dirty="0">
                          <a:solidFill>
                            <a:schemeClr val="bg1"/>
                          </a:solidFill>
                          <a:latin typeface="Candara" panose="020E0502030303020204" pitchFamily="34" charset="0"/>
                        </a:rPr>
                        <a:t>Adaptive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solidFill>
                      <a:srgbClr val="574170">
                        <a:alpha val="80000"/>
                      </a:srgbClr>
                    </a:solidFill>
                  </a:tcPr>
                </a:tc>
                <a:tc>
                  <a:txBody>
                    <a:bodyPr/>
                    <a:lstStyle/>
                    <a:p>
                      <a:pPr algn="ctr"/>
                      <a:r>
                        <a:rPr lang="en-US" dirty="0">
                          <a:solidFill>
                            <a:schemeClr val="bg1"/>
                          </a:solidFill>
                          <a:latin typeface="Candara" panose="020E0502030303020204" pitchFamily="34" charset="0"/>
                        </a:rPr>
                        <a:t>Technical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solidFill>
                      <a:srgbClr val="574170">
                        <a:alpha val="80000"/>
                      </a:srgbClr>
                    </a:solidFill>
                  </a:tcPr>
                </a:tc>
                <a:tc>
                  <a:txBody>
                    <a:bodyPr/>
                    <a:lstStyle/>
                    <a:p>
                      <a:pPr algn="ctr"/>
                      <a:r>
                        <a:rPr lang="en-US" dirty="0">
                          <a:solidFill>
                            <a:schemeClr val="bg1"/>
                          </a:solidFill>
                          <a:latin typeface="Candara" panose="020E0502030303020204" pitchFamily="34" charset="0"/>
                        </a:rPr>
                        <a:t>End State</a:t>
                      </a:r>
                    </a:p>
                  </a:txBody>
                  <a:tcPr anchor="ctr">
                    <a:lnL w="12700" cap="flat" cmpd="sng" algn="ctr">
                      <a:no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solidFill>
                      <a:srgbClr val="574170">
                        <a:alpha val="80000"/>
                      </a:srgbClr>
                    </a:solidFill>
                  </a:tcPr>
                </a:tc>
                <a:extLst>
                  <a:ext uri="{0D108BD9-81ED-4DB2-BD59-A6C34878D82A}">
                    <a16:rowId xmlns:a16="http://schemas.microsoft.com/office/drawing/2014/main" val="482660020"/>
                  </a:ext>
                </a:extLst>
              </a:tr>
              <a:tr h="939546">
                <a:tc>
                  <a:txBody>
                    <a:bodyPr/>
                    <a:lstStyle/>
                    <a:p>
                      <a:pPr algn="ctr"/>
                      <a:r>
                        <a:rPr lang="en-US" sz="1600" dirty="0">
                          <a:solidFill>
                            <a:schemeClr val="bg1"/>
                          </a:solidFill>
                        </a:rPr>
                        <a:t>Ethics</a:t>
                      </a:r>
                      <a:endParaRPr lang="en-US" sz="1600" dirty="0">
                        <a:solidFill>
                          <a:schemeClr val="bg1"/>
                        </a:solidFill>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solidFill>
                      <a:srgbClr val="917EA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ndara" panose="020E0502030303020204" pitchFamily="34" charset="0"/>
                          <a:ea typeface="+mn-ea"/>
                          <a:cs typeface="+mn-cs"/>
                        </a:rPr>
                        <a:t>Adapt ethical theories to authentic leadership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pPr algn="ctr"/>
                      <a:r>
                        <a:rPr lang="en-US" sz="1200" dirty="0">
                          <a:latin typeface="Candara" panose="020E0502030303020204" pitchFamily="34" charset="0"/>
                        </a:rPr>
                        <a:t>Apply technical skill to </a:t>
                      </a:r>
                    </a:p>
                    <a:p>
                      <a:pPr algn="ctr"/>
                      <a:r>
                        <a:rPr lang="en-US" sz="1200" dirty="0">
                          <a:latin typeface="Candara" panose="020E0502030303020204" pitchFamily="34" charset="0"/>
                        </a:rPr>
                        <a:t>Structure Equity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rowSpan="3">
                  <a:txBody>
                    <a:bodyPr/>
                    <a:lstStyle/>
                    <a:p>
                      <a:pPr algn="ctr"/>
                      <a:r>
                        <a:rPr lang="en-US" sz="1200" dirty="0">
                          <a:latin typeface="Candara" panose="020E0502030303020204" pitchFamily="34" charset="0"/>
                        </a:rPr>
                        <a:t>Participants will be able to:</a:t>
                      </a:r>
                    </a:p>
                    <a:p>
                      <a:pPr algn="ctr"/>
                      <a:endParaRPr lang="en-US" sz="1200" dirty="0">
                        <a:latin typeface="Candara" panose="020E0502030303020204" pitchFamily="34" charset="0"/>
                      </a:endParaRPr>
                    </a:p>
                    <a:p>
                      <a:pPr algn="ctr"/>
                      <a:r>
                        <a:rPr lang="en-US" sz="1200" dirty="0">
                          <a:latin typeface="Candara" panose="020E0502030303020204" pitchFamily="34" charset="0"/>
                        </a:rPr>
                        <a:t>1. Describe self-to-group dynamics when BIPOC social identities are centered</a:t>
                      </a:r>
                    </a:p>
                    <a:p>
                      <a:pPr algn="ctr"/>
                      <a:endParaRPr lang="en-US" sz="1200" dirty="0">
                        <a:latin typeface="Candara" panose="020E0502030303020204" pitchFamily="34" charset="0"/>
                      </a:endParaRPr>
                    </a:p>
                    <a:p>
                      <a:pPr algn="ctr"/>
                      <a:r>
                        <a:rPr lang="en-US" sz="1200" dirty="0">
                          <a:latin typeface="Candara" panose="020E0502030303020204" pitchFamily="34" charset="0"/>
                        </a:rPr>
                        <a:t>2. Describe a mental model of their leadership identity </a:t>
                      </a:r>
                    </a:p>
                    <a:p>
                      <a:pPr algn="ctr"/>
                      <a:endParaRPr lang="en-US" sz="1200" dirty="0">
                        <a:latin typeface="Candara" panose="020E0502030303020204" pitchFamily="34" charset="0"/>
                      </a:endParaRPr>
                    </a:p>
                    <a:p>
                      <a:pPr algn="ctr"/>
                      <a:r>
                        <a:rPr lang="en-US" sz="1200" dirty="0">
                          <a:latin typeface="Candara" panose="020E0502030303020204" pitchFamily="34" charset="0"/>
                        </a:rPr>
                        <a:t>3. Describe an innovative plan to address an adaptive challenge to advance racial, social, and economic justice at their colleges</a:t>
                      </a:r>
                    </a:p>
                  </a:txBody>
                  <a:tcPr anchor="ctr">
                    <a:lnL w="12700" cap="flat" cmpd="sng" algn="ctr">
                      <a:no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extLst>
                  <a:ext uri="{0D108BD9-81ED-4DB2-BD59-A6C34878D82A}">
                    <a16:rowId xmlns:a16="http://schemas.microsoft.com/office/drawing/2014/main" val="1369002421"/>
                  </a:ext>
                </a:extLst>
              </a:tr>
              <a:tr h="939546">
                <a:tc>
                  <a:txBody>
                    <a:bodyPr/>
                    <a:lstStyle/>
                    <a:p>
                      <a:pPr algn="ctr"/>
                      <a:r>
                        <a:rPr lang="en-US" sz="1600" dirty="0">
                          <a:solidFill>
                            <a:schemeClr val="bg1"/>
                          </a:solidFill>
                        </a:rPr>
                        <a:t>Leadership</a:t>
                      </a:r>
                      <a:endParaRPr lang="en-US" sz="1600" dirty="0">
                        <a:solidFill>
                          <a:schemeClr val="bg1"/>
                        </a:solidFill>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solidFill>
                      <a:srgbClr val="917EA7"/>
                    </a:solidFill>
                  </a:tcPr>
                </a:tc>
                <a:tc>
                  <a:txBody>
                    <a:bodyPr/>
                    <a:lstStyle/>
                    <a:p>
                      <a:pPr algn="ctr"/>
                      <a:r>
                        <a:rPr lang="en-US" sz="1200" dirty="0">
                          <a:latin typeface="Candara" panose="020E0502030303020204" pitchFamily="34" charset="0"/>
                        </a:rPr>
                        <a:t>Adapt leadership theories to authentic leadership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pPr algn="ctr"/>
                      <a:r>
                        <a:rPr lang="en-US" sz="1200" dirty="0">
                          <a:latin typeface="Candara" panose="020E0502030303020204" pitchFamily="34" charset="0"/>
                        </a:rPr>
                        <a:t>Apply technical skill to</a:t>
                      </a:r>
                    </a:p>
                    <a:p>
                      <a:pPr algn="ctr"/>
                      <a:r>
                        <a:rPr lang="en-US" sz="1200" dirty="0">
                          <a:latin typeface="Candara" panose="020E0502030303020204" pitchFamily="34" charset="0"/>
                        </a:rPr>
                        <a:t>Lead Diversity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vMerge="1">
                  <a:txBody>
                    <a:bodyPr/>
                    <a:lstStyle/>
                    <a:p>
                      <a:endParaRPr lang="en-US" sz="1200" dirty="0">
                        <a:latin typeface="Candara" panose="020E0502030303020204" pitchFamily="34" charset="0"/>
                      </a:endParaRPr>
                    </a:p>
                  </a:txBody>
                  <a:tcP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extLst>
                  <a:ext uri="{0D108BD9-81ED-4DB2-BD59-A6C34878D82A}">
                    <a16:rowId xmlns:a16="http://schemas.microsoft.com/office/drawing/2014/main" val="3772224356"/>
                  </a:ext>
                </a:extLst>
              </a:tr>
              <a:tr h="939546">
                <a:tc>
                  <a:txBody>
                    <a:bodyPr/>
                    <a:lstStyle/>
                    <a:p>
                      <a:pPr algn="ctr"/>
                      <a:r>
                        <a:rPr lang="en-US" sz="1600" dirty="0">
                          <a:solidFill>
                            <a:schemeClr val="bg1"/>
                          </a:solidFill>
                        </a:rPr>
                        <a:t>Development</a:t>
                      </a:r>
                      <a:endParaRPr lang="en-US" sz="1600" dirty="0">
                        <a:solidFill>
                          <a:schemeClr val="bg1"/>
                        </a:solidFill>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solidFill>
                      <a:srgbClr val="917EA7"/>
                    </a:solidFill>
                  </a:tcPr>
                </a:tc>
                <a:tc>
                  <a:txBody>
                    <a:bodyPr/>
                    <a:lstStyle/>
                    <a:p>
                      <a:pPr algn="ctr"/>
                      <a:r>
                        <a:rPr lang="en-US" sz="1200" dirty="0">
                          <a:latin typeface="Candara" panose="020E0502030303020204" pitchFamily="34" charset="0"/>
                        </a:rPr>
                        <a:t>Adapt development theories to authentic leadership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pPr algn="ctr"/>
                      <a:r>
                        <a:rPr lang="en-US" sz="1200" dirty="0">
                          <a:latin typeface="Candara" panose="020E0502030303020204" pitchFamily="34" charset="0"/>
                        </a:rPr>
                        <a:t>Apply technical skill to </a:t>
                      </a:r>
                    </a:p>
                    <a:p>
                      <a:pPr algn="ctr"/>
                      <a:r>
                        <a:rPr lang="en-US" sz="1200" dirty="0">
                          <a:latin typeface="Candara" panose="020E0502030303020204" pitchFamily="34" charset="0"/>
                        </a:rPr>
                        <a:t>Develop Inclusion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vMerge="1">
                  <a:txBody>
                    <a:bodyPr/>
                    <a:lstStyle/>
                    <a:p>
                      <a:endParaRPr lang="en-US" sz="1200" dirty="0">
                        <a:latin typeface="Candara" panose="020E0502030303020204" pitchFamily="34" charset="0"/>
                      </a:endParaRPr>
                    </a:p>
                  </a:txBody>
                  <a:tcP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extLst>
                  <a:ext uri="{0D108BD9-81ED-4DB2-BD59-A6C34878D82A}">
                    <a16:rowId xmlns:a16="http://schemas.microsoft.com/office/drawing/2014/main" val="411811343"/>
                  </a:ext>
                </a:extLst>
              </a:tr>
            </a:tbl>
          </a:graphicData>
        </a:graphic>
      </p:graphicFrame>
      <p:sp>
        <p:nvSpPr>
          <p:cNvPr id="4" name="Slide Number Placeholder 3">
            <a:extLst>
              <a:ext uri="{FF2B5EF4-FFF2-40B4-BE49-F238E27FC236}">
                <a16:creationId xmlns:a16="http://schemas.microsoft.com/office/drawing/2014/main" id="{045CB463-92B4-BC4A-9CA9-3A1662599C86}"/>
              </a:ext>
            </a:extLst>
          </p:cNvPr>
          <p:cNvSpPr>
            <a:spLocks noGrp="1"/>
          </p:cNvSpPr>
          <p:nvPr>
            <p:ph type="sldNum" sz="quarter" idx="12"/>
          </p:nvPr>
        </p:nvSpPr>
        <p:spPr/>
        <p:txBody>
          <a:bodyPr/>
          <a:lstStyle/>
          <a:p>
            <a:fld id="{DEE5BC03-7CE3-4FE3-BC0A-0ACCA8AC1F24}" type="slidenum">
              <a:rPr lang="en-US" smtClean="0"/>
              <a:pPr/>
              <a:t>45</a:t>
            </a:fld>
            <a:endParaRPr lang="en-US" dirty="0"/>
          </a:p>
        </p:txBody>
      </p:sp>
    </p:spTree>
    <p:extLst>
      <p:ext uri="{BB962C8B-B14F-4D97-AF65-F5344CB8AC3E}">
        <p14:creationId xmlns:p14="http://schemas.microsoft.com/office/powerpoint/2010/main" val="2252030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FE2FB-12AE-0D7A-EF8A-822E39F1874D}"/>
              </a:ext>
            </a:extLst>
          </p:cNvPr>
          <p:cNvSpPr>
            <a:spLocks noGrp="1"/>
          </p:cNvSpPr>
          <p:nvPr>
            <p:ph type="title"/>
          </p:nvPr>
        </p:nvSpPr>
        <p:spPr/>
        <p:txBody>
          <a:bodyPr/>
          <a:lstStyle/>
          <a:p>
            <a:r>
              <a:rPr lang="en-US" dirty="0"/>
              <a:t>Suggested Selection Criteria</a:t>
            </a:r>
            <a:br>
              <a:rPr lang="en-US" dirty="0"/>
            </a:br>
            <a:r>
              <a:rPr lang="en-US" sz="1200" dirty="0"/>
              <a:t>(These are your Authorized Changemakers to solve your toughest challenges regarding the SBCTC Vision)</a:t>
            </a:r>
          </a:p>
        </p:txBody>
      </p:sp>
      <p:graphicFrame>
        <p:nvGraphicFramePr>
          <p:cNvPr id="5" name="Table 5">
            <a:extLst>
              <a:ext uri="{FF2B5EF4-FFF2-40B4-BE49-F238E27FC236}">
                <a16:creationId xmlns:a16="http://schemas.microsoft.com/office/drawing/2014/main" id="{237FCF97-1404-C7A4-FB8F-8AD748A0149E}"/>
              </a:ext>
            </a:extLst>
          </p:cNvPr>
          <p:cNvGraphicFramePr>
            <a:graphicFrameLocks noGrp="1"/>
          </p:cNvGraphicFramePr>
          <p:nvPr>
            <p:ph idx="1"/>
            <p:extLst/>
          </p:nvPr>
        </p:nvGraphicFramePr>
        <p:xfrm>
          <a:off x="536575" y="2414588"/>
          <a:ext cx="8339329" cy="3758184"/>
        </p:xfrm>
        <a:graphic>
          <a:graphicData uri="http://schemas.openxmlformats.org/drawingml/2006/table">
            <a:tbl>
              <a:tblPr firstRow="1" bandRow="1">
                <a:tableStyleId>{2D5ABB26-0587-4C30-8999-92F81FD0307C}</a:tableStyleId>
              </a:tblPr>
              <a:tblGrid>
                <a:gridCol w="3874467">
                  <a:extLst>
                    <a:ext uri="{9D8B030D-6E8A-4147-A177-3AD203B41FA5}">
                      <a16:colId xmlns:a16="http://schemas.microsoft.com/office/drawing/2014/main" val="4285765243"/>
                    </a:ext>
                  </a:extLst>
                </a:gridCol>
                <a:gridCol w="701094">
                  <a:extLst>
                    <a:ext uri="{9D8B030D-6E8A-4147-A177-3AD203B41FA5}">
                      <a16:colId xmlns:a16="http://schemas.microsoft.com/office/drawing/2014/main" val="3560803602"/>
                    </a:ext>
                  </a:extLst>
                </a:gridCol>
                <a:gridCol w="701094">
                  <a:extLst>
                    <a:ext uri="{9D8B030D-6E8A-4147-A177-3AD203B41FA5}">
                      <a16:colId xmlns:a16="http://schemas.microsoft.com/office/drawing/2014/main" val="1176952088"/>
                    </a:ext>
                  </a:extLst>
                </a:gridCol>
                <a:gridCol w="701094">
                  <a:extLst>
                    <a:ext uri="{9D8B030D-6E8A-4147-A177-3AD203B41FA5}">
                      <a16:colId xmlns:a16="http://schemas.microsoft.com/office/drawing/2014/main" val="2873563704"/>
                    </a:ext>
                  </a:extLst>
                </a:gridCol>
                <a:gridCol w="701094">
                  <a:extLst>
                    <a:ext uri="{9D8B030D-6E8A-4147-A177-3AD203B41FA5}">
                      <a16:colId xmlns:a16="http://schemas.microsoft.com/office/drawing/2014/main" val="3864308676"/>
                    </a:ext>
                  </a:extLst>
                </a:gridCol>
                <a:gridCol w="1660486">
                  <a:extLst>
                    <a:ext uri="{9D8B030D-6E8A-4147-A177-3AD203B41FA5}">
                      <a16:colId xmlns:a16="http://schemas.microsoft.com/office/drawing/2014/main" val="183180465"/>
                    </a:ext>
                  </a:extLst>
                </a:gridCol>
              </a:tblGrid>
              <a:tr h="626364">
                <a:tc>
                  <a:txBody>
                    <a:bodyPr/>
                    <a:lstStyle/>
                    <a:p>
                      <a:pPr algn="ctr"/>
                      <a:r>
                        <a:rPr lang="en-US" sz="1200" dirty="0">
                          <a:latin typeface="Candara" panose="020E0502030303020204" pitchFamily="34" charset="0"/>
                        </a:rPr>
                        <a:t>Criteria</a:t>
                      </a: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pPr algn="ctr"/>
                      <a:r>
                        <a:rPr lang="en-US" sz="1200" dirty="0">
                          <a:latin typeface="Candara" panose="020E0502030303020204" pitchFamily="34" charset="0"/>
                        </a:rPr>
                        <a:t>1</a:t>
                      </a:r>
                    </a:p>
                    <a:p>
                      <a:pPr algn="ctr"/>
                      <a:r>
                        <a:rPr lang="en-US" sz="800" dirty="0">
                          <a:latin typeface="Candara" panose="020E0502030303020204" pitchFamily="34" charset="0"/>
                        </a:rPr>
                        <a:t>Below Avg</a:t>
                      </a: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pPr algn="ctr"/>
                      <a:r>
                        <a:rPr lang="en-US" sz="1200" dirty="0">
                          <a:latin typeface="Candara" panose="020E0502030303020204" pitchFamily="34" charset="0"/>
                        </a:rPr>
                        <a:t>2</a:t>
                      </a:r>
                    </a:p>
                    <a:p>
                      <a:pPr algn="ctr"/>
                      <a:r>
                        <a:rPr lang="en-US" sz="800" dirty="0">
                          <a:latin typeface="Candara" panose="020E0502030303020204" pitchFamily="34" charset="0"/>
                        </a:rPr>
                        <a:t>Average</a:t>
                      </a: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pPr algn="ctr"/>
                      <a:r>
                        <a:rPr lang="en-US" sz="1200" dirty="0">
                          <a:latin typeface="Candara" panose="020E0502030303020204" pitchFamily="34" charset="0"/>
                        </a:rPr>
                        <a:t>3</a:t>
                      </a:r>
                    </a:p>
                    <a:p>
                      <a:pPr algn="ctr"/>
                      <a:r>
                        <a:rPr lang="en-US" sz="800" dirty="0">
                          <a:latin typeface="Candara" panose="020E0502030303020204" pitchFamily="34" charset="0"/>
                        </a:rPr>
                        <a:t>Above Avg</a:t>
                      </a: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pPr algn="ctr"/>
                      <a:r>
                        <a:rPr lang="en-US" sz="1200" dirty="0">
                          <a:latin typeface="Candara" panose="020E0502030303020204" pitchFamily="34" charset="0"/>
                        </a:rPr>
                        <a:t>4</a:t>
                      </a:r>
                    </a:p>
                    <a:p>
                      <a:pPr algn="ctr"/>
                      <a:r>
                        <a:rPr lang="en-US" sz="800" dirty="0">
                          <a:latin typeface="Candara" panose="020E0502030303020204" pitchFamily="34" charset="0"/>
                        </a:rPr>
                        <a:t>Excellent</a:t>
                      </a: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pPr algn="ctr"/>
                      <a:r>
                        <a:rPr lang="en-US" sz="1200" dirty="0">
                          <a:latin typeface="Candara" panose="020E0502030303020204" pitchFamily="34" charset="0"/>
                        </a:rPr>
                        <a:t>Open Remarks</a:t>
                      </a: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extLst>
                  <a:ext uri="{0D108BD9-81ED-4DB2-BD59-A6C34878D82A}">
                    <a16:rowId xmlns:a16="http://schemas.microsoft.com/office/drawing/2014/main" val="325294106"/>
                  </a:ext>
                </a:extLst>
              </a:tr>
              <a:tr h="626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ndara" panose="020E0502030303020204" pitchFamily="34" charset="0"/>
                        </a:rPr>
                        <a:t>Experience</a:t>
                      </a:r>
                      <a:r>
                        <a:rPr lang="en-US" sz="1200" dirty="0">
                          <a:latin typeface="Candara" panose="020E0502030303020204" pitchFamily="34" charset="0"/>
                        </a:rPr>
                        <a:t>: Actively working to advance racial, social, economic justice</a:t>
                      </a:r>
                      <a:endParaRPr lang="en-US" sz="800"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extLst>
                  <a:ext uri="{0D108BD9-81ED-4DB2-BD59-A6C34878D82A}">
                    <a16:rowId xmlns:a16="http://schemas.microsoft.com/office/drawing/2014/main" val="587970490"/>
                  </a:ext>
                </a:extLst>
              </a:tr>
              <a:tr h="626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ndara" panose="020E0502030303020204" pitchFamily="34" charset="0"/>
                        </a:rPr>
                        <a:t>Authority</a:t>
                      </a:r>
                      <a:r>
                        <a:rPr lang="en-US" sz="1200" dirty="0">
                          <a:latin typeface="Candara" panose="020E0502030303020204" pitchFamily="34" charset="0"/>
                        </a:rPr>
                        <a:t>: Has decision-making responsibility to change structures to advance racial, social, economic justice</a:t>
                      </a: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extLst>
                  <a:ext uri="{0D108BD9-81ED-4DB2-BD59-A6C34878D82A}">
                    <a16:rowId xmlns:a16="http://schemas.microsoft.com/office/drawing/2014/main" val="221893533"/>
                  </a:ext>
                </a:extLst>
              </a:tr>
              <a:tr h="626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ndara" panose="020E0502030303020204" pitchFamily="34" charset="0"/>
                        </a:rPr>
                        <a:t>Type of Learner</a:t>
                      </a:r>
                      <a:r>
                        <a:rPr lang="en-US" sz="1200" dirty="0">
                          <a:latin typeface="Candara" panose="020E0502030303020204" pitchFamily="34" charset="0"/>
                        </a:rPr>
                        <a:t>: Reflective Learner, Action Learner, Reflection in Action</a:t>
                      </a: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extLst>
                  <a:ext uri="{0D108BD9-81ED-4DB2-BD59-A6C34878D82A}">
                    <a16:rowId xmlns:a16="http://schemas.microsoft.com/office/drawing/2014/main" val="3513633036"/>
                  </a:ext>
                </a:extLst>
              </a:tr>
              <a:tr h="626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ndara" panose="020E0502030303020204" pitchFamily="34" charset="0"/>
                        </a:rPr>
                        <a:t>Personality</a:t>
                      </a:r>
                      <a:r>
                        <a:rPr lang="en-US" sz="1200" dirty="0">
                          <a:latin typeface="Candara" panose="020E0502030303020204" pitchFamily="34" charset="0"/>
                        </a:rPr>
                        <a:t>: Open to Experience; Agreeable</a:t>
                      </a:r>
                      <a:endParaRPr lang="en-US" sz="800"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extLst>
                  <a:ext uri="{0D108BD9-81ED-4DB2-BD59-A6C34878D82A}">
                    <a16:rowId xmlns:a16="http://schemas.microsoft.com/office/drawing/2014/main" val="2487531023"/>
                  </a:ext>
                </a:extLst>
              </a:tr>
              <a:tr h="626364">
                <a:tc>
                  <a:txBody>
                    <a:bodyPr/>
                    <a:lstStyle/>
                    <a:p>
                      <a:r>
                        <a:rPr lang="en-US" sz="1200" b="1" dirty="0">
                          <a:latin typeface="Candara" panose="020E0502030303020204" pitchFamily="34" charset="0"/>
                        </a:rPr>
                        <a:t>Leadership</a:t>
                      </a:r>
                      <a:r>
                        <a:rPr lang="en-US" sz="1200" dirty="0">
                          <a:latin typeface="Candara" panose="020E0502030303020204" pitchFamily="34" charset="0"/>
                        </a:rPr>
                        <a:t>: Shows tenets of transformational leadership</a:t>
                      </a:r>
                      <a:endParaRPr lang="en-US" sz="800"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tc>
                  <a:txBody>
                    <a:bodyPr/>
                    <a:lstStyle/>
                    <a:p>
                      <a:endParaRPr lang="en-US" sz="1200" dirty="0">
                        <a:latin typeface="Candara" panose="020E0502030303020204" pitchFamily="34" charset="0"/>
                      </a:endParaRPr>
                    </a:p>
                  </a:txBody>
                  <a:tcPr anchor="ctr">
                    <a:lnL w="12700" cap="flat" cmpd="sng" algn="ctr">
                      <a:solidFill>
                        <a:srgbClr val="574170"/>
                      </a:solidFill>
                      <a:prstDash val="solid"/>
                      <a:round/>
                      <a:headEnd type="none" w="med" len="med"/>
                      <a:tailEnd type="none" w="med" len="med"/>
                    </a:lnL>
                    <a:lnR w="12700" cap="flat" cmpd="sng" algn="ctr">
                      <a:solidFill>
                        <a:srgbClr val="574170"/>
                      </a:solidFill>
                      <a:prstDash val="solid"/>
                      <a:round/>
                      <a:headEnd type="none" w="med" len="med"/>
                      <a:tailEnd type="none" w="med" len="med"/>
                    </a:lnR>
                    <a:lnT w="12700" cap="flat" cmpd="sng" algn="ctr">
                      <a:solidFill>
                        <a:srgbClr val="574170"/>
                      </a:solidFill>
                      <a:prstDash val="solid"/>
                      <a:round/>
                      <a:headEnd type="none" w="med" len="med"/>
                      <a:tailEnd type="none" w="med" len="med"/>
                    </a:lnT>
                    <a:lnB w="12700" cap="flat" cmpd="sng" algn="ctr">
                      <a:solidFill>
                        <a:srgbClr val="574170"/>
                      </a:solidFill>
                      <a:prstDash val="solid"/>
                      <a:round/>
                      <a:headEnd type="none" w="med" len="med"/>
                      <a:tailEnd type="none" w="med" len="med"/>
                    </a:lnB>
                  </a:tcPr>
                </a:tc>
                <a:extLst>
                  <a:ext uri="{0D108BD9-81ED-4DB2-BD59-A6C34878D82A}">
                    <a16:rowId xmlns:a16="http://schemas.microsoft.com/office/drawing/2014/main" val="2040846311"/>
                  </a:ext>
                </a:extLst>
              </a:tr>
            </a:tbl>
          </a:graphicData>
        </a:graphic>
      </p:graphicFrame>
      <p:sp>
        <p:nvSpPr>
          <p:cNvPr id="4" name="Slide Number Placeholder 3">
            <a:extLst>
              <a:ext uri="{FF2B5EF4-FFF2-40B4-BE49-F238E27FC236}">
                <a16:creationId xmlns:a16="http://schemas.microsoft.com/office/drawing/2014/main" id="{2ADAD8C0-03B0-21AA-FEE9-70A0B364A006}"/>
              </a:ext>
            </a:extLst>
          </p:cNvPr>
          <p:cNvSpPr>
            <a:spLocks noGrp="1"/>
          </p:cNvSpPr>
          <p:nvPr>
            <p:ph type="sldNum" sz="quarter" idx="12"/>
          </p:nvPr>
        </p:nvSpPr>
        <p:spPr/>
        <p:txBody>
          <a:bodyPr/>
          <a:lstStyle/>
          <a:p>
            <a:fld id="{DEE5BC03-7CE3-4FE3-BC0A-0ACCA8AC1F24}" type="slidenum">
              <a:rPr lang="en-US" smtClean="0"/>
              <a:pPr/>
              <a:t>46</a:t>
            </a:fld>
            <a:endParaRPr lang="en-US" dirty="0"/>
          </a:p>
        </p:txBody>
      </p:sp>
    </p:spTree>
    <p:extLst>
      <p:ext uri="{BB962C8B-B14F-4D97-AF65-F5344CB8AC3E}">
        <p14:creationId xmlns:p14="http://schemas.microsoft.com/office/powerpoint/2010/main" val="2169830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BE7D-2E48-2A47-D1D4-ED78C36293E4}"/>
              </a:ext>
            </a:extLst>
          </p:cNvPr>
          <p:cNvSpPr>
            <a:spLocks noGrp="1"/>
          </p:cNvSpPr>
          <p:nvPr>
            <p:ph type="title"/>
          </p:nvPr>
        </p:nvSpPr>
        <p:spPr/>
        <p:txBody>
          <a:bodyPr/>
          <a:lstStyle/>
          <a:p>
            <a:r>
              <a:rPr lang="en-US" dirty="0"/>
              <a:t>For Your Consideration</a:t>
            </a:r>
          </a:p>
        </p:txBody>
      </p:sp>
      <p:sp>
        <p:nvSpPr>
          <p:cNvPr id="3" name="Content Placeholder 2">
            <a:extLst>
              <a:ext uri="{FF2B5EF4-FFF2-40B4-BE49-F238E27FC236}">
                <a16:creationId xmlns:a16="http://schemas.microsoft.com/office/drawing/2014/main" id="{CF8A2F30-C255-0ED8-4C47-3A1DD218BFAC}"/>
              </a:ext>
            </a:extLst>
          </p:cNvPr>
          <p:cNvSpPr>
            <a:spLocks noGrp="1"/>
          </p:cNvSpPr>
          <p:nvPr>
            <p:ph idx="1"/>
          </p:nvPr>
        </p:nvSpPr>
        <p:spPr/>
        <p:txBody>
          <a:bodyPr/>
          <a:lstStyle/>
          <a:p>
            <a:r>
              <a:rPr lang="en-US" dirty="0"/>
              <a:t>What are the leadership development efforts occurring at your college?</a:t>
            </a:r>
          </a:p>
          <a:p>
            <a:r>
              <a:rPr lang="en-US" dirty="0"/>
              <a:t>What role do you want to play in leadership development?</a:t>
            </a:r>
          </a:p>
        </p:txBody>
      </p:sp>
      <p:sp>
        <p:nvSpPr>
          <p:cNvPr id="4" name="Slide Number Placeholder 3">
            <a:extLst>
              <a:ext uri="{FF2B5EF4-FFF2-40B4-BE49-F238E27FC236}">
                <a16:creationId xmlns:a16="http://schemas.microsoft.com/office/drawing/2014/main" id="{BA1332A3-F381-D8C0-5FBD-6FA8E50C28AD}"/>
              </a:ext>
            </a:extLst>
          </p:cNvPr>
          <p:cNvSpPr>
            <a:spLocks noGrp="1"/>
          </p:cNvSpPr>
          <p:nvPr>
            <p:ph type="sldNum" sz="quarter" idx="12"/>
          </p:nvPr>
        </p:nvSpPr>
        <p:spPr/>
        <p:txBody>
          <a:bodyPr/>
          <a:lstStyle/>
          <a:p>
            <a:fld id="{DEE5BC03-7CE3-4FE3-BC0A-0ACCA8AC1F24}" type="slidenum">
              <a:rPr lang="en-US" smtClean="0"/>
              <a:pPr/>
              <a:t>47</a:t>
            </a:fld>
            <a:endParaRPr lang="en-US" dirty="0"/>
          </a:p>
        </p:txBody>
      </p:sp>
    </p:spTree>
    <p:extLst>
      <p:ext uri="{BB962C8B-B14F-4D97-AF65-F5344CB8AC3E}">
        <p14:creationId xmlns:p14="http://schemas.microsoft.com/office/powerpoint/2010/main" val="2949068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4230A-A94B-6DD5-884C-021E044BB8CC}"/>
              </a:ext>
            </a:extLst>
          </p:cNvPr>
          <p:cNvSpPr>
            <a:spLocks noGrp="1"/>
          </p:cNvSpPr>
          <p:nvPr>
            <p:ph type="title"/>
          </p:nvPr>
        </p:nvSpPr>
        <p:spPr/>
        <p:txBody>
          <a:bodyPr/>
          <a:lstStyle/>
          <a:p>
            <a:pPr algn="ctr"/>
            <a:r>
              <a:rPr lang="en-US" dirty="0"/>
              <a:t>Break out session Activity</a:t>
            </a:r>
          </a:p>
        </p:txBody>
      </p:sp>
      <p:sp>
        <p:nvSpPr>
          <p:cNvPr id="3" name="Content Placeholder 2">
            <a:extLst>
              <a:ext uri="{FF2B5EF4-FFF2-40B4-BE49-F238E27FC236}">
                <a16:creationId xmlns:a16="http://schemas.microsoft.com/office/drawing/2014/main" id="{946FABDA-5AFE-8D6D-995F-9EBC2EFC8A7E}"/>
              </a:ext>
            </a:extLst>
          </p:cNvPr>
          <p:cNvSpPr>
            <a:spLocks noGrp="1"/>
          </p:cNvSpPr>
          <p:nvPr>
            <p:ph idx="1"/>
          </p:nvPr>
        </p:nvSpPr>
        <p:spPr>
          <a:xfrm>
            <a:off x="403512" y="2347006"/>
            <a:ext cx="8602265" cy="3757046"/>
          </a:xfrm>
        </p:spPr>
        <p:txBody>
          <a:bodyPr/>
          <a:lstStyle/>
          <a:p>
            <a:r>
              <a:rPr lang="en-US" dirty="0"/>
              <a:t>Small groups of 4-5 colleagues.</a:t>
            </a:r>
          </a:p>
          <a:p>
            <a:r>
              <a:rPr lang="en-US" dirty="0"/>
              <a:t>Share one thing that went well for you this year so far. </a:t>
            </a:r>
          </a:p>
          <a:p>
            <a:r>
              <a:rPr lang="en-US" dirty="0"/>
              <a:t>Share one thing that is challenging in your current role.</a:t>
            </a:r>
          </a:p>
          <a:p>
            <a:r>
              <a:rPr lang="en-US" dirty="0"/>
              <a:t>What is a goal you are planning on for next year?</a:t>
            </a:r>
          </a:p>
        </p:txBody>
      </p:sp>
      <p:sp>
        <p:nvSpPr>
          <p:cNvPr id="4" name="Slide Number Placeholder 3">
            <a:extLst>
              <a:ext uri="{FF2B5EF4-FFF2-40B4-BE49-F238E27FC236}">
                <a16:creationId xmlns:a16="http://schemas.microsoft.com/office/drawing/2014/main" id="{53F4A2CE-9607-5087-C459-64AEC82BA09A}"/>
              </a:ext>
            </a:extLst>
          </p:cNvPr>
          <p:cNvSpPr>
            <a:spLocks noGrp="1"/>
          </p:cNvSpPr>
          <p:nvPr>
            <p:ph type="sldNum" sz="quarter" idx="12"/>
          </p:nvPr>
        </p:nvSpPr>
        <p:spPr/>
        <p:txBody>
          <a:bodyPr/>
          <a:lstStyle/>
          <a:p>
            <a:fld id="{DEE5BC03-7CE3-4FE3-BC0A-0ACCA8AC1F24}" type="slidenum">
              <a:rPr lang="en-US" smtClean="0"/>
              <a:pPr/>
              <a:t>48</a:t>
            </a:fld>
            <a:endParaRPr lang="en-US" dirty="0"/>
          </a:p>
        </p:txBody>
      </p:sp>
    </p:spTree>
    <p:extLst>
      <p:ext uri="{BB962C8B-B14F-4D97-AF65-F5344CB8AC3E}">
        <p14:creationId xmlns:p14="http://schemas.microsoft.com/office/powerpoint/2010/main" val="37426266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CA26-D77A-4DC9-B8E8-1A0801DC885D}"/>
              </a:ext>
            </a:extLst>
          </p:cNvPr>
          <p:cNvSpPr>
            <a:spLocks noGrp="1"/>
          </p:cNvSpPr>
          <p:nvPr>
            <p:ph type="title"/>
          </p:nvPr>
        </p:nvSpPr>
        <p:spPr>
          <a:xfrm>
            <a:off x="536859" y="1306360"/>
            <a:ext cx="8336975" cy="797070"/>
          </a:xfrm>
        </p:spPr>
        <p:txBody>
          <a:bodyPr/>
          <a:lstStyle/>
          <a:p>
            <a:r>
              <a:rPr lang="en-US" dirty="0"/>
              <a:t>What do you still need to know?	</a:t>
            </a:r>
          </a:p>
        </p:txBody>
      </p:sp>
      <p:sp>
        <p:nvSpPr>
          <p:cNvPr id="3" name="Content Placeholder 2">
            <a:extLst>
              <a:ext uri="{FF2B5EF4-FFF2-40B4-BE49-F238E27FC236}">
                <a16:creationId xmlns:a16="http://schemas.microsoft.com/office/drawing/2014/main" id="{217BAFB8-014F-4BA9-9B7A-0CCAE7713F5F}"/>
              </a:ext>
            </a:extLst>
          </p:cNvPr>
          <p:cNvSpPr>
            <a:spLocks noGrp="1"/>
          </p:cNvSpPr>
          <p:nvPr>
            <p:ph idx="1"/>
          </p:nvPr>
        </p:nvSpPr>
        <p:spPr>
          <a:xfrm>
            <a:off x="536858" y="2024537"/>
            <a:ext cx="8336975" cy="3757046"/>
          </a:xfrm>
        </p:spPr>
        <p:txBody>
          <a:bodyPr/>
          <a:lstStyle/>
          <a:p>
            <a:r>
              <a:rPr lang="en-US" dirty="0"/>
              <a:t>Planning for May 4 </a:t>
            </a:r>
          </a:p>
          <a:p>
            <a:r>
              <a:rPr lang="en-US" dirty="0"/>
              <a:t>Programming needs</a:t>
            </a:r>
          </a:p>
          <a:p>
            <a:r>
              <a:rPr lang="en-US" dirty="0"/>
              <a:t>Legislative and Fiscal Impacts of Session. </a:t>
            </a:r>
          </a:p>
        </p:txBody>
      </p:sp>
      <p:sp>
        <p:nvSpPr>
          <p:cNvPr id="4" name="Slide Number Placeholder 3">
            <a:extLst>
              <a:ext uri="{FF2B5EF4-FFF2-40B4-BE49-F238E27FC236}">
                <a16:creationId xmlns:a16="http://schemas.microsoft.com/office/drawing/2014/main" id="{2205E914-943B-45F5-9CEF-6EE0136F1391}"/>
              </a:ext>
            </a:extLst>
          </p:cNvPr>
          <p:cNvSpPr>
            <a:spLocks noGrp="1"/>
          </p:cNvSpPr>
          <p:nvPr>
            <p:ph type="sldNum" sz="quarter" idx="12"/>
          </p:nvPr>
        </p:nvSpPr>
        <p:spPr/>
        <p:txBody>
          <a:bodyPr/>
          <a:lstStyle/>
          <a:p>
            <a:fld id="{DEE5BC03-7CE3-4FE3-BC0A-0ACCA8AC1F24}" type="slidenum">
              <a:rPr lang="en-US" smtClean="0"/>
              <a:pPr/>
              <a:t>49</a:t>
            </a:fld>
            <a:endParaRPr lang="en-US" dirty="0"/>
          </a:p>
        </p:txBody>
      </p:sp>
    </p:spTree>
    <p:extLst>
      <p:ext uri="{BB962C8B-B14F-4D97-AF65-F5344CB8AC3E}">
        <p14:creationId xmlns:p14="http://schemas.microsoft.com/office/powerpoint/2010/main" val="2319555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6"/>
          <p:cNvSpPr txBox="1">
            <a:spLocks noGrp="1"/>
          </p:cNvSpPr>
          <p:nvPr>
            <p:ph type="title"/>
          </p:nvPr>
        </p:nvSpPr>
        <p:spPr>
          <a:xfrm>
            <a:off x="536861" y="1908702"/>
            <a:ext cx="8336925" cy="597825"/>
          </a:xfrm>
          <a:prstGeom prst="rect">
            <a:avLst/>
          </a:prstGeom>
          <a:noFill/>
          <a:ln>
            <a:noFill/>
          </a:ln>
        </p:spPr>
        <p:txBody>
          <a:bodyPr spcFirstLastPara="1" vert="horz" wrap="square" lIns="68569" tIns="34275" rIns="68569" bIns="34275" rtlCol="0" anchor="t" anchorCtr="0">
            <a:noAutofit/>
          </a:bodyPr>
          <a:lstStyle/>
          <a:p>
            <a:r>
              <a:rPr lang="en-US"/>
              <a:t>LABOR ACKNOWLEDGEMENT</a:t>
            </a:r>
            <a:endParaRPr/>
          </a:p>
        </p:txBody>
      </p:sp>
      <p:sp>
        <p:nvSpPr>
          <p:cNvPr id="345" name="Google Shape;345;p46"/>
          <p:cNvSpPr txBox="1">
            <a:spLocks noGrp="1"/>
          </p:cNvSpPr>
          <p:nvPr>
            <p:ph type="body" idx="1"/>
          </p:nvPr>
        </p:nvSpPr>
        <p:spPr>
          <a:xfrm>
            <a:off x="536843" y="2733926"/>
            <a:ext cx="8336925" cy="2817675"/>
          </a:xfrm>
          <a:prstGeom prst="rect">
            <a:avLst/>
          </a:prstGeom>
          <a:noFill/>
          <a:ln>
            <a:noFill/>
          </a:ln>
        </p:spPr>
        <p:txBody>
          <a:bodyPr spcFirstLastPara="1" vert="horz" wrap="square" lIns="68569" tIns="34275" rIns="68569" bIns="34275" rtlCol="0" anchor="t" anchorCtr="0">
            <a:noAutofit/>
          </a:bodyPr>
          <a:lstStyle/>
          <a:p>
            <a:pPr marL="42863" indent="-4763">
              <a:buNone/>
            </a:pPr>
            <a:r>
              <a:rPr lang="en-US" sz="1500" dirty="0"/>
              <a:t>We acknowledge that our nation (and our institutions) have benefited from the free enslaved labor of Black people. We recognize the interconnected histories of Indigenous peoples who were forcibly removed from their land and the history of those who were forcibly brought to it. </a:t>
            </a:r>
          </a:p>
          <a:p>
            <a:pPr marL="42863" indent="-4763">
              <a:buNone/>
            </a:pPr>
            <a:endParaRPr lang="en-US" sz="1500" dirty="0"/>
          </a:p>
          <a:p>
            <a:pPr marL="42863" indent="-4763">
              <a:buNone/>
            </a:pPr>
            <a:r>
              <a:rPr lang="en-US" sz="1500" dirty="0"/>
              <a:t>We acknowledge the immigrant labor that has contributed to this country as a critical labor force, including voluntary, involuntary, trafficked, forced, and undocumented peoples. We recognize and honor their important contributions. </a:t>
            </a:r>
          </a:p>
          <a:p>
            <a:pPr marL="42863" indent="-4763">
              <a:buNone/>
            </a:pPr>
            <a:endParaRPr lang="en-US" sz="1500" dirty="0"/>
          </a:p>
          <a:p>
            <a:pPr marL="42863" indent="-4763">
              <a:buNone/>
            </a:pPr>
            <a:r>
              <a:rPr lang="en-US" sz="1500" dirty="0"/>
              <a:t>In these acknowledgements, we commit to the essential work of moving beyond awareness to action through meaningful changes at our institutions and in our communities.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BF9F7-871F-4384-BCC1-0BD2F3AA75CB}"/>
              </a:ext>
            </a:extLst>
          </p:cNvPr>
          <p:cNvSpPr>
            <a:spLocks noGrp="1"/>
          </p:cNvSpPr>
          <p:nvPr>
            <p:ph type="title"/>
          </p:nvPr>
        </p:nvSpPr>
        <p:spPr>
          <a:xfrm>
            <a:off x="628650" y="1052085"/>
            <a:ext cx="7886700" cy="611619"/>
          </a:xfrm>
        </p:spPr>
        <p:txBody>
          <a:bodyPr/>
          <a:lstStyle/>
          <a:p>
            <a:r>
              <a:rPr lang="en-US" dirty="0"/>
              <a:t>Questions? </a:t>
            </a:r>
          </a:p>
        </p:txBody>
      </p:sp>
      <p:sp>
        <p:nvSpPr>
          <p:cNvPr id="3" name="Text Placeholder 2">
            <a:extLst>
              <a:ext uri="{FF2B5EF4-FFF2-40B4-BE49-F238E27FC236}">
                <a16:creationId xmlns:a16="http://schemas.microsoft.com/office/drawing/2014/main" id="{35E3AC49-6957-435E-B22D-32102F9FD2DF}"/>
              </a:ext>
            </a:extLst>
          </p:cNvPr>
          <p:cNvSpPr>
            <a:spLocks noGrp="1"/>
          </p:cNvSpPr>
          <p:nvPr>
            <p:ph type="body" sz="quarter" idx="10"/>
          </p:nvPr>
        </p:nvSpPr>
        <p:spPr>
          <a:xfrm>
            <a:off x="628650" y="1663705"/>
            <a:ext cx="7684077" cy="4598550"/>
          </a:xfrm>
        </p:spPr>
        <p:txBody>
          <a:bodyPr/>
          <a:lstStyle/>
          <a:p>
            <a:endParaRPr lang="en-US" sz="1800" dirty="0"/>
          </a:p>
          <a:p>
            <a:r>
              <a:rPr lang="en-US" sz="1800" dirty="0"/>
              <a:t>Arlen Harris, </a:t>
            </a:r>
            <a:r>
              <a:rPr lang="en-US" sz="1800" dirty="0">
                <a:hlinkClick r:id="rId2"/>
              </a:rPr>
              <a:t>aharris@sbctc.edu</a:t>
            </a:r>
            <a:r>
              <a:rPr lang="en-US" sz="1800" dirty="0"/>
              <a:t>, 360-704-4394</a:t>
            </a:r>
          </a:p>
          <a:p>
            <a:r>
              <a:rPr lang="en-US" sz="1800" dirty="0"/>
              <a:t>Carli Schiffner, </a:t>
            </a:r>
            <a:r>
              <a:rPr lang="en-US" sz="1800" dirty="0">
                <a:hlinkClick r:id="rId3"/>
              </a:rPr>
              <a:t>cschiffner@sbctc.edu</a:t>
            </a:r>
            <a:r>
              <a:rPr lang="en-US" sz="1800" dirty="0"/>
              <a:t>, 360-704-4353 </a:t>
            </a:r>
          </a:p>
          <a:p>
            <a:r>
              <a:rPr lang="en-US" sz="1800" dirty="0"/>
              <a:t>Claire Peinado, </a:t>
            </a:r>
            <a:r>
              <a:rPr lang="en-US" sz="1800" dirty="0">
                <a:hlinkClick r:id="rId4"/>
              </a:rPr>
              <a:t>claire.peinado@skagit.edu</a:t>
            </a:r>
            <a:r>
              <a:rPr lang="en-US" sz="1800" dirty="0"/>
              <a:t>, 360-416-7961 </a:t>
            </a:r>
          </a:p>
          <a:p>
            <a:r>
              <a:rPr lang="en-US" sz="1800" dirty="0"/>
              <a:t>Kerry Levett, </a:t>
            </a:r>
            <a:r>
              <a:rPr lang="en-US" sz="1800" dirty="0">
                <a:hlinkClick r:id="rId5"/>
              </a:rPr>
              <a:t>klevett@cascadia.edu</a:t>
            </a:r>
            <a:r>
              <a:rPr lang="en-US" sz="1800" dirty="0"/>
              <a:t>, 425-352-8255 </a:t>
            </a:r>
          </a:p>
          <a:p>
            <a:r>
              <a:rPr lang="en-US" sz="1800" dirty="0"/>
              <a:t>Lauren Hibbs, </a:t>
            </a:r>
            <a:r>
              <a:rPr lang="en-US" sz="1800" dirty="0">
                <a:hlinkClick r:id="rId6"/>
              </a:rPr>
              <a:t>lhibbs@sbctc.edu</a:t>
            </a:r>
            <a:r>
              <a:rPr lang="en-US" sz="1800" dirty="0"/>
              <a:t>, 360-704-4334 </a:t>
            </a:r>
          </a:p>
          <a:p>
            <a:r>
              <a:rPr lang="en-US" sz="1800" dirty="0"/>
              <a:t>Lynn Palmanteer-Holder, </a:t>
            </a:r>
            <a:r>
              <a:rPr lang="en-US" sz="1800" dirty="0">
                <a:hlinkClick r:id="rId7"/>
              </a:rPr>
              <a:t>lpalmanteer-holder@sbctc.edu</a:t>
            </a:r>
            <a:r>
              <a:rPr lang="en-US" sz="1800" dirty="0"/>
              <a:t>, 360-704-1068  </a:t>
            </a:r>
          </a:p>
          <a:p>
            <a:r>
              <a:rPr lang="en-US" sz="1800" dirty="0"/>
              <a:t>Monica Wilson, </a:t>
            </a:r>
            <a:r>
              <a:rPr lang="en-US" sz="1800" dirty="0">
                <a:hlinkClick r:id="rId8"/>
              </a:rPr>
              <a:t>mwilson@sbctc.edu</a:t>
            </a:r>
            <a:r>
              <a:rPr lang="en-US" sz="1800" dirty="0"/>
              <a:t>, 360-704-1022 </a:t>
            </a:r>
          </a:p>
          <a:p>
            <a:r>
              <a:rPr lang="en-US" sz="1800" dirty="0"/>
              <a:t>Robert Britten, </a:t>
            </a:r>
            <a:r>
              <a:rPr lang="en-US" sz="1800" dirty="0">
                <a:hlinkClick r:id="rId9"/>
              </a:rPr>
              <a:t>Robert.britten@lwtech.edu</a:t>
            </a:r>
            <a:r>
              <a:rPr lang="en-US" sz="1800" dirty="0"/>
              <a:t>, 425-739-8100 x8441 </a:t>
            </a:r>
          </a:p>
          <a:p>
            <a:r>
              <a:rPr lang="en-US" sz="1800" dirty="0"/>
              <a:t>Rod Smith, </a:t>
            </a:r>
            <a:r>
              <a:rPr lang="en-US" sz="1800" dirty="0">
                <a:hlinkClick r:id="rId10"/>
              </a:rPr>
              <a:t>rsmith@sbctc.edu</a:t>
            </a:r>
            <a:r>
              <a:rPr lang="en-US" sz="1800" dirty="0"/>
              <a:t>, 360-704-3956 </a:t>
            </a:r>
          </a:p>
          <a:p>
            <a:r>
              <a:rPr lang="en-US" sz="1800" dirty="0"/>
              <a:t>Sophia Agtarap, </a:t>
            </a:r>
            <a:r>
              <a:rPr lang="en-US" sz="1800" dirty="0">
                <a:hlinkClick r:id="rId11"/>
              </a:rPr>
              <a:t>sagtarap@sbctc.edu</a:t>
            </a:r>
            <a:r>
              <a:rPr lang="en-US" sz="1800" dirty="0"/>
              <a:t>, 360-704-1001 </a:t>
            </a:r>
          </a:p>
          <a:p>
            <a:r>
              <a:rPr lang="en-US" sz="1800" dirty="0"/>
              <a:t>Val Sundby, </a:t>
            </a:r>
            <a:r>
              <a:rPr lang="en-US" sz="1800" dirty="0">
                <a:hlinkClick r:id="rId12"/>
              </a:rPr>
              <a:t>vsundby@sbctc.edu</a:t>
            </a:r>
            <a:r>
              <a:rPr lang="en-US" sz="1800" dirty="0"/>
              <a:t>, 360-704-4338</a:t>
            </a:r>
          </a:p>
          <a:p>
            <a:pPr marL="0" indent="0">
              <a:buNone/>
            </a:pPr>
            <a:endParaRPr lang="en-US" dirty="0"/>
          </a:p>
          <a:p>
            <a:endParaRPr lang="en-US" dirty="0"/>
          </a:p>
          <a:p>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524013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07D3-57DC-B2C9-7014-CBE1DD153C35}"/>
              </a:ext>
            </a:extLst>
          </p:cNvPr>
          <p:cNvSpPr>
            <a:spLocks noGrp="1"/>
          </p:cNvSpPr>
          <p:nvPr>
            <p:ph type="title"/>
          </p:nvPr>
        </p:nvSpPr>
        <p:spPr/>
        <p:txBody>
          <a:bodyPr/>
          <a:lstStyle/>
          <a:p>
            <a:pPr algn="ctr"/>
            <a:r>
              <a:rPr lang="en-US" dirty="0"/>
              <a:t>Legislative Session Review </a:t>
            </a:r>
            <a:br>
              <a:rPr lang="en-US" dirty="0"/>
            </a:br>
            <a:r>
              <a:rPr lang="en-US" dirty="0"/>
              <a:t>&amp; looking ahead</a:t>
            </a:r>
          </a:p>
        </p:txBody>
      </p:sp>
      <p:sp>
        <p:nvSpPr>
          <p:cNvPr id="4" name="Slide Number Placeholder 3">
            <a:extLst>
              <a:ext uri="{FF2B5EF4-FFF2-40B4-BE49-F238E27FC236}">
                <a16:creationId xmlns:a16="http://schemas.microsoft.com/office/drawing/2014/main" id="{32B42F37-D6B6-562A-EB4C-FE8DAB6E337D}"/>
              </a:ext>
            </a:extLst>
          </p:cNvPr>
          <p:cNvSpPr>
            <a:spLocks noGrp="1"/>
          </p:cNvSpPr>
          <p:nvPr>
            <p:ph type="sldNum" sz="quarter" idx="12"/>
          </p:nvPr>
        </p:nvSpPr>
        <p:spPr/>
        <p:txBody>
          <a:bodyPr/>
          <a:lstStyle/>
          <a:p>
            <a:fld id="{DEE5BC03-7CE3-4FE3-BC0A-0ACCA8AC1F24}" type="slidenum">
              <a:rPr lang="en-US" smtClean="0"/>
              <a:pPr/>
              <a:t>6</a:t>
            </a:fld>
            <a:endParaRPr lang="en-US" dirty="0"/>
          </a:p>
        </p:txBody>
      </p:sp>
      <p:sp>
        <p:nvSpPr>
          <p:cNvPr id="5" name="Content Placeholder 4">
            <a:extLst>
              <a:ext uri="{FF2B5EF4-FFF2-40B4-BE49-F238E27FC236}">
                <a16:creationId xmlns:a16="http://schemas.microsoft.com/office/drawing/2014/main" id="{7ADB9928-FA71-4CB7-9D3B-29C79E0CE44E}"/>
              </a:ext>
            </a:extLst>
          </p:cNvPr>
          <p:cNvSpPr>
            <a:spLocks noGrp="1"/>
          </p:cNvSpPr>
          <p:nvPr>
            <p:ph idx="1"/>
          </p:nvPr>
        </p:nvSpPr>
        <p:spPr>
          <a:xfrm>
            <a:off x="536860" y="2927927"/>
            <a:ext cx="7046195" cy="3244273"/>
          </a:xfrm>
        </p:spPr>
        <p:txBody>
          <a:bodyPr/>
          <a:lstStyle/>
          <a:p>
            <a:pPr marL="0" indent="0">
              <a:buNone/>
            </a:pPr>
            <a:r>
              <a:rPr lang="en-US" dirty="0"/>
              <a:t>Arlen Harris </a:t>
            </a:r>
          </a:p>
          <a:p>
            <a:pPr marL="0" indent="0">
              <a:buNone/>
            </a:pPr>
            <a:r>
              <a:rPr lang="en-US" dirty="0"/>
              <a:t>Government Affairs Director</a:t>
            </a:r>
          </a:p>
          <a:p>
            <a:pPr marL="0" indent="0">
              <a:buNone/>
            </a:pPr>
            <a:r>
              <a:rPr lang="en-US" dirty="0">
                <a:hlinkClick r:id="rId2"/>
              </a:rPr>
              <a:t>aharris@sbctc.edu</a:t>
            </a:r>
            <a:r>
              <a:rPr lang="en-US" dirty="0"/>
              <a:t> </a:t>
            </a:r>
          </a:p>
          <a:p>
            <a:pPr marL="0" indent="0">
              <a:buNone/>
            </a:pPr>
            <a:r>
              <a:rPr lang="en-US" dirty="0"/>
              <a:t>360-704-4394</a:t>
            </a:r>
          </a:p>
        </p:txBody>
      </p:sp>
    </p:spTree>
    <p:extLst>
      <p:ext uri="{BB962C8B-B14F-4D97-AF65-F5344CB8AC3E}">
        <p14:creationId xmlns:p14="http://schemas.microsoft.com/office/powerpoint/2010/main" val="4012926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5D8C1-DC44-AE99-AD3A-975F251A93A8}"/>
              </a:ext>
            </a:extLst>
          </p:cNvPr>
          <p:cNvSpPr>
            <a:spLocks noGrp="1"/>
          </p:cNvSpPr>
          <p:nvPr>
            <p:ph type="title"/>
          </p:nvPr>
        </p:nvSpPr>
        <p:spPr/>
        <p:txBody>
          <a:bodyPr/>
          <a:lstStyle/>
          <a:p>
            <a:pPr algn="ctr"/>
            <a:r>
              <a:rPr lang="en-US" dirty="0"/>
              <a:t>Ice-breaker!</a:t>
            </a:r>
          </a:p>
        </p:txBody>
      </p:sp>
      <p:sp>
        <p:nvSpPr>
          <p:cNvPr id="4" name="Slide Number Placeholder 3">
            <a:extLst>
              <a:ext uri="{FF2B5EF4-FFF2-40B4-BE49-F238E27FC236}">
                <a16:creationId xmlns:a16="http://schemas.microsoft.com/office/drawing/2014/main" id="{9AC61869-1B69-203B-3637-D45C9CF755F6}"/>
              </a:ext>
            </a:extLst>
          </p:cNvPr>
          <p:cNvSpPr>
            <a:spLocks noGrp="1"/>
          </p:cNvSpPr>
          <p:nvPr>
            <p:ph type="sldNum" sz="quarter" idx="12"/>
          </p:nvPr>
        </p:nvSpPr>
        <p:spPr/>
        <p:txBody>
          <a:bodyPr/>
          <a:lstStyle/>
          <a:p>
            <a:fld id="{DEE5BC03-7CE3-4FE3-BC0A-0ACCA8AC1F24}" type="slidenum">
              <a:rPr lang="en-US" smtClean="0"/>
              <a:pPr/>
              <a:t>7</a:t>
            </a:fld>
            <a:endParaRPr lang="en-US" dirty="0"/>
          </a:p>
        </p:txBody>
      </p:sp>
    </p:spTree>
    <p:extLst>
      <p:ext uri="{BB962C8B-B14F-4D97-AF65-F5344CB8AC3E}">
        <p14:creationId xmlns:p14="http://schemas.microsoft.com/office/powerpoint/2010/main" val="1066818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3"/>
          <p:cNvSpPr txBox="1">
            <a:spLocks noGrp="1"/>
          </p:cNvSpPr>
          <p:nvPr>
            <p:ph type="subTitle" idx="1"/>
          </p:nvPr>
        </p:nvSpPr>
        <p:spPr>
          <a:xfrm>
            <a:off x="370608" y="4976665"/>
            <a:ext cx="8388928" cy="67901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3764"/>
              </a:buClr>
              <a:buSzPts val="3500"/>
              <a:buFont typeface="Arial"/>
              <a:buNone/>
            </a:pPr>
            <a:r>
              <a:rPr lang="en-US" sz="3500" b="0" i="0" u="none" strike="noStrike" cap="none" dirty="0">
                <a:solidFill>
                  <a:srgbClr val="003764"/>
                </a:solidFill>
                <a:latin typeface="Source Sans Pro"/>
                <a:ea typeface="Source Sans Pro"/>
                <a:cs typeface="Source Sans Pro"/>
                <a:sym typeface="Source Sans Pro"/>
              </a:rPr>
              <a:t>Vice President Orientation</a:t>
            </a:r>
            <a:endParaRPr sz="3500" b="0" i="0" u="none" strike="noStrike" cap="none" dirty="0">
              <a:solidFill>
                <a:srgbClr val="003764"/>
              </a:solidFill>
              <a:latin typeface="Source Sans Pro"/>
              <a:ea typeface="Source Sans Pro"/>
              <a:cs typeface="Source Sans Pro"/>
              <a:sym typeface="Source Sans Pro"/>
            </a:endParaRPr>
          </a:p>
        </p:txBody>
      </p:sp>
      <p:sp>
        <p:nvSpPr>
          <p:cNvPr id="112" name="Google Shape;112;p13"/>
          <p:cNvSpPr txBox="1">
            <a:spLocks noGrp="1"/>
          </p:cNvSpPr>
          <p:nvPr>
            <p:ph type="title"/>
          </p:nvPr>
        </p:nvSpPr>
        <p:spPr>
          <a:xfrm>
            <a:off x="369888" y="3863685"/>
            <a:ext cx="8336975" cy="999259"/>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3764"/>
              </a:buClr>
              <a:buSzPts val="4800"/>
              <a:buFont typeface="Source Sans Pro"/>
              <a:buNone/>
            </a:pPr>
            <a:r>
              <a:rPr lang="en-US" sz="4800" b="0" i="0" u="none" strike="noStrike" cap="none" dirty="0">
                <a:solidFill>
                  <a:srgbClr val="003764"/>
                </a:solidFill>
                <a:latin typeface="Source Sans Pro"/>
                <a:ea typeface="Source Sans Pro"/>
                <a:cs typeface="Source Sans Pro"/>
                <a:sym typeface="Source Sans Pro"/>
              </a:rPr>
              <a:t>Guided Pathways Update</a:t>
            </a:r>
            <a:endParaRPr sz="4800" b="0" i="0" u="none" strike="noStrike" cap="none" dirty="0">
              <a:solidFill>
                <a:srgbClr val="003764"/>
              </a:solidFill>
              <a:latin typeface="Source Sans Pro"/>
              <a:ea typeface="Source Sans Pro"/>
              <a:cs typeface="Source Sans Pro"/>
              <a:sym typeface="Source Sans Pro"/>
            </a:endParaRPr>
          </a:p>
        </p:txBody>
      </p:sp>
      <p:sp>
        <p:nvSpPr>
          <p:cNvPr id="113" name="Google Shape;113;p13"/>
          <p:cNvSpPr txBox="1">
            <a:spLocks noGrp="1"/>
          </p:cNvSpPr>
          <p:nvPr>
            <p:ph type="body" idx="2"/>
          </p:nvPr>
        </p:nvSpPr>
        <p:spPr>
          <a:xfrm>
            <a:off x="369888" y="5655681"/>
            <a:ext cx="8103552" cy="758825"/>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Monica Wilson</a:t>
            </a:r>
            <a:br>
              <a:rPr lang="en-US" dirty="0"/>
            </a:br>
            <a:r>
              <a:rPr lang="en-US" dirty="0"/>
              <a:t>Student Success Center &amp; Strategic Initiatives | Director</a:t>
            </a:r>
            <a:endParaRPr lang="en-US" sz="2000" b="0" i="0" u="none" strike="noStrike" cap="none" dirty="0">
              <a:solidFill>
                <a:srgbClr val="003764"/>
              </a:solidFill>
              <a:latin typeface="Source Sans Pro"/>
              <a:ea typeface="Source Sans Pro"/>
              <a:cs typeface="Source Sans Pro"/>
              <a:sym typeface="Source Sans Pro"/>
            </a:endParaRPr>
          </a:p>
          <a:p>
            <a:pPr marL="0" marR="0" lvl="0" indent="0" algn="l" rtl="0">
              <a:lnSpc>
                <a:spcPct val="90000"/>
              </a:lnSpc>
              <a:spcBef>
                <a:spcPts val="0"/>
              </a:spcBef>
              <a:spcAft>
                <a:spcPts val="0"/>
              </a:spcAft>
              <a:buClr>
                <a:srgbClr val="003764"/>
              </a:buClr>
              <a:buSzPts val="2000"/>
              <a:buFont typeface="Arial"/>
              <a:buNone/>
            </a:pPr>
            <a:r>
              <a:rPr lang="en-US" dirty="0"/>
              <a:t>03/20/2023</a:t>
            </a:r>
            <a:endParaRPr sz="2000" b="0" i="0" u="none" strike="noStrike" cap="none" dirty="0">
              <a:solidFill>
                <a:srgbClr val="003764"/>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Success Center Team</a:t>
            </a:r>
          </a:p>
        </p:txBody>
      </p:sp>
      <p:sp>
        <p:nvSpPr>
          <p:cNvPr id="3" name="Text Placeholder 2"/>
          <p:cNvSpPr>
            <a:spLocks noGrp="1"/>
          </p:cNvSpPr>
          <p:nvPr>
            <p:ph type="body" idx="1"/>
          </p:nvPr>
        </p:nvSpPr>
        <p:spPr>
          <a:xfrm>
            <a:off x="255640" y="2415155"/>
            <a:ext cx="8618196" cy="3757046"/>
          </a:xfrm>
        </p:spPr>
        <p:txBody>
          <a:bodyPr/>
          <a:lstStyle/>
          <a:p>
            <a:r>
              <a:rPr lang="en-US" dirty="0"/>
              <a:t>Ashley Montenegro Ramirez, Administrative Assistant</a:t>
            </a:r>
          </a:p>
          <a:p>
            <a:r>
              <a:rPr lang="en-US" dirty="0"/>
              <a:t>Brook Bane, Program Specialist</a:t>
            </a:r>
          </a:p>
          <a:p>
            <a:r>
              <a:rPr lang="en-US" dirty="0"/>
              <a:t>Guava Jordan, Policy Associate</a:t>
            </a:r>
          </a:p>
          <a:p>
            <a:r>
              <a:rPr lang="en-US" dirty="0"/>
              <a:t>Dr. Claudine Richardson, Policy Associate</a:t>
            </a:r>
          </a:p>
          <a:p>
            <a:r>
              <a:rPr lang="en-US" dirty="0"/>
              <a:t>Monica Wilson, Director</a:t>
            </a:r>
          </a:p>
          <a:p>
            <a:endParaRPr lang="en-US" dirty="0"/>
          </a:p>
          <a:p>
            <a:pPr marL="50800" indent="0">
              <a:buNone/>
            </a:pPr>
            <a:r>
              <a:rPr lang="en-US" dirty="0"/>
              <a:t>Vacant: Policy Associate for Math Pathways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9</a:t>
            </a:fld>
            <a:endParaRPr lang="en-US" dirty="0"/>
          </a:p>
        </p:txBody>
      </p:sp>
    </p:spTree>
    <p:extLst>
      <p:ext uri="{BB962C8B-B14F-4D97-AF65-F5344CB8AC3E}">
        <p14:creationId xmlns:p14="http://schemas.microsoft.com/office/powerpoint/2010/main" val="34640509"/>
      </p:ext>
    </p:extLst>
  </p:cSld>
  <p:clrMapOvr>
    <a:masterClrMapping/>
  </p:clrMapOvr>
</p:sld>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ECA933C-E61D-4F0A-B8CC-7399F5DE585F}" vid="{FB695196-C725-406F-B47F-C1D50E497C3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74d3bb3-dc3d-4a39-9ade-fedcf66e9a9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A355D156F16F4DA1BE5186373CE71A" ma:contentTypeVersion="6" ma:contentTypeDescription="Create a new document." ma:contentTypeScope="" ma:versionID="af897302c42ca1730421518695034657">
  <xsd:schema xmlns:xsd="http://www.w3.org/2001/XMLSchema" xmlns:xs="http://www.w3.org/2001/XMLSchema" xmlns:p="http://schemas.microsoft.com/office/2006/metadata/properties" xmlns:ns3="e74d3bb3-dc3d-4a39-9ade-fedcf66e9a92" xmlns:ns4="9055c91b-e68f-4b07-b5de-c231a776868f" targetNamespace="http://schemas.microsoft.com/office/2006/metadata/properties" ma:root="true" ma:fieldsID="433777142417b2da5228835c2f695e27" ns3:_="" ns4:_="">
    <xsd:import namespace="e74d3bb3-dc3d-4a39-9ade-fedcf66e9a92"/>
    <xsd:import namespace="9055c91b-e68f-4b07-b5de-c231a776868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4d3bb3-dc3d-4a39-9ade-fedcf66e9a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55c91b-e68f-4b07-b5de-c231a77686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C388AF-9EF2-40E4-AC4E-C9E502C2E4DC}">
  <ds:schemaRefs>
    <ds:schemaRef ds:uri="http://purl.org/dc/terms/"/>
    <ds:schemaRef ds:uri="http://purl.org/dc/elements/1.1/"/>
    <ds:schemaRef ds:uri="http://schemas.microsoft.com/office/2006/documentManagement/types"/>
    <ds:schemaRef ds:uri="http://schemas.microsoft.com/office/2006/metadata/properties"/>
    <ds:schemaRef ds:uri="e74d3bb3-dc3d-4a39-9ade-fedcf66e9a92"/>
    <ds:schemaRef ds:uri="http://www.w3.org/XML/1998/namespace"/>
    <ds:schemaRef ds:uri="http://purl.org/dc/dcmitype/"/>
    <ds:schemaRef ds:uri="http://schemas.microsoft.com/office/infopath/2007/PartnerControls"/>
    <ds:schemaRef ds:uri="http://schemas.openxmlformats.org/package/2006/metadata/core-properties"/>
    <ds:schemaRef ds:uri="9055c91b-e68f-4b07-b5de-c231a776868f"/>
  </ds:schemaRefs>
</ds:datastoreItem>
</file>

<file path=customXml/itemProps2.xml><?xml version="1.0" encoding="utf-8"?>
<ds:datastoreItem xmlns:ds="http://schemas.openxmlformats.org/officeDocument/2006/customXml" ds:itemID="{ADB5638D-D5BF-4859-98A2-1C19EAA93CE0}">
  <ds:schemaRefs>
    <ds:schemaRef ds:uri="http://schemas.microsoft.com/sharepoint/v3/contenttype/forms"/>
  </ds:schemaRefs>
</ds:datastoreItem>
</file>

<file path=customXml/itemProps3.xml><?xml version="1.0" encoding="utf-8"?>
<ds:datastoreItem xmlns:ds="http://schemas.openxmlformats.org/officeDocument/2006/customXml" ds:itemID="{88B81A3F-5ED6-416A-84A6-F38D2B1F2F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4d3bb3-dc3d-4a39-9ade-fedcf66e9a92"/>
    <ds:schemaRef ds:uri="9055c91b-e68f-4b07-b5de-c231a77686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493</TotalTime>
  <Words>3375</Words>
  <Application>Microsoft Office PowerPoint</Application>
  <PresentationFormat>On-screen Show (4:3)</PresentationFormat>
  <Paragraphs>503</Paragraphs>
  <Slides>50</Slides>
  <Notes>18</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50</vt:i4>
      </vt:variant>
    </vt:vector>
  </HeadingPairs>
  <TitlesOfParts>
    <vt:vector size="66" baseType="lpstr">
      <vt:lpstr>Arial</vt:lpstr>
      <vt:lpstr>Calibri</vt:lpstr>
      <vt:lpstr>Calibri Light</vt:lpstr>
      <vt:lpstr>Candara</vt:lpstr>
      <vt:lpstr>Franklin Gothic Book</vt:lpstr>
      <vt:lpstr>Franklin Gothic Medium</vt:lpstr>
      <vt:lpstr>Helvetica LT Std Cond</vt:lpstr>
      <vt:lpstr>Libre Franklin</vt:lpstr>
      <vt:lpstr>Libre Franklin Medium</vt:lpstr>
      <vt:lpstr>MetaBoldLF-Roman</vt:lpstr>
      <vt:lpstr>MetaBookLF-Italic</vt:lpstr>
      <vt:lpstr>MetaBookLF-Roman</vt:lpstr>
      <vt:lpstr>Source Sans Pro</vt:lpstr>
      <vt:lpstr>Times New Roman</vt:lpstr>
      <vt:lpstr>Office Theme</vt:lpstr>
      <vt:lpstr>1_Office Theme</vt:lpstr>
      <vt:lpstr>New VP &amp; DEOC Orientation, Part II   </vt:lpstr>
      <vt:lpstr>Agenda</vt:lpstr>
      <vt:lpstr>Welcome &amp; Introductions </vt:lpstr>
      <vt:lpstr>LAND ACKNOWLEDGEMENTS</vt:lpstr>
      <vt:lpstr>LABOR ACKNOWLEDGEMENT</vt:lpstr>
      <vt:lpstr>Legislative Session Review  &amp; looking ahead</vt:lpstr>
      <vt:lpstr>Ice-breaker!</vt:lpstr>
      <vt:lpstr>Guided Pathways Update</vt:lpstr>
      <vt:lpstr>Student Success Center Team</vt:lpstr>
      <vt:lpstr>Guided Pathways Vision &amp; Mission</vt:lpstr>
      <vt:lpstr>Guiding Principles</vt:lpstr>
      <vt:lpstr>Washington State Scaling Investments</vt:lpstr>
      <vt:lpstr>HB 2158 Guided Pathways</vt:lpstr>
      <vt:lpstr>Annual Guided Pathways Reporting</vt:lpstr>
      <vt:lpstr>Guided Pathways Preliminary Report</vt:lpstr>
      <vt:lpstr>Guided Pathways Work Plan</vt:lpstr>
      <vt:lpstr>Center Priorities</vt:lpstr>
      <vt:lpstr>Center Connection Points</vt:lpstr>
      <vt:lpstr>College Focus Areas </vt:lpstr>
      <vt:lpstr>Upcoming Events</vt:lpstr>
      <vt:lpstr>Questions? Comments? Concerns? Collaboration?</vt:lpstr>
      <vt:lpstr>NEW VICE PRESIDENTS &amp; DIVERSITY EQUITY OFFICERS  SBCTC ORIENTATION </vt:lpstr>
      <vt:lpstr>PowerPoint Presentation</vt:lpstr>
      <vt:lpstr>PowerPoint Presentation</vt:lpstr>
      <vt:lpstr>1. Support Meaningful Tribal Engagement &amp;        Reciprocal Relationships 2. Land Acknowledgements (Authentic)</vt:lpstr>
      <vt:lpstr>Land Acknowledgements are more complex than looking at a map for the nearest Tribe(s). </vt:lpstr>
      <vt:lpstr>Tribal Engagement is Unique</vt:lpstr>
      <vt:lpstr>PowerPoint Presentation</vt:lpstr>
      <vt:lpstr>Types of Tribal G2G Engagements in Washington State</vt:lpstr>
      <vt:lpstr>WA Community and Technical College’s G2G Summits are Beyond Land Acknowledgements</vt:lpstr>
      <vt:lpstr>SBCTC Highlight: Creating Pathways for Future Tribal Stewards</vt:lpstr>
      <vt:lpstr>Creating Pathways for Future Tribal Stewards Tribes are Visionaries in Land, Food, &amp; Water Stewardship &amp; Green Economies</vt:lpstr>
      <vt:lpstr>PowerPoint Presentation</vt:lpstr>
      <vt:lpstr>Education + Engagement  = Healing</vt:lpstr>
      <vt:lpstr>Break and activity</vt:lpstr>
      <vt:lpstr>Leadership Development</vt:lpstr>
      <vt:lpstr>About Me…</vt:lpstr>
      <vt:lpstr>About the Work</vt:lpstr>
      <vt:lpstr>WELS Institute</vt:lpstr>
      <vt:lpstr>Leadership Development</vt:lpstr>
      <vt:lpstr>Systems View of Leadership Development</vt:lpstr>
      <vt:lpstr>Centering Leading with Racial Equity</vt:lpstr>
      <vt:lpstr>Overall Strategy in Picture Form</vt:lpstr>
      <vt:lpstr>Leadership Development Strategy</vt:lpstr>
      <vt:lpstr>General Learning Objectives</vt:lpstr>
      <vt:lpstr>Suggested Selection Criteria (These are your Authorized Changemakers to solve your toughest challenges regarding the SBCTC Vision)</vt:lpstr>
      <vt:lpstr>For Your Consideration</vt:lpstr>
      <vt:lpstr>Break out session Activity</vt:lpstr>
      <vt:lpstr>What do you still need to know?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SBCTC PowerPoint template--standard version</dc:title>
  <dc:creator>Katie Rose</dc:creator>
  <cp:lastModifiedBy>Shannon Bell</cp:lastModifiedBy>
  <cp:revision>33</cp:revision>
  <dcterms:created xsi:type="dcterms:W3CDTF">2019-07-26T22:41:21Z</dcterms:created>
  <dcterms:modified xsi:type="dcterms:W3CDTF">2023-03-20T18:25:35Z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0x010100C3A355D156F16F4DA1BE5186373CE71A</vt:lpwstr>
  </property>
  <property fmtid="{D5CDD505-2E9C-101B-9397-08002B2CF9AE}" pid="3" name="_dlc_DocIdItemGuid">
    <vt:lpwstr>bc372a88-358c-4bb6-8d38-dd951ccab0b4</vt:lpwstr>
  </property>
</Properties>
</file>