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56" r:id="rId5"/>
    <p:sldId id="257" r:id="rId6"/>
    <p:sldId id="258" r:id="rId7"/>
    <p:sldId id="279" r:id="rId8"/>
    <p:sldId id="269" r:id="rId9"/>
    <p:sldId id="304" r:id="rId10"/>
    <p:sldId id="275" r:id="rId11"/>
    <p:sldId id="260" r:id="rId12"/>
    <p:sldId id="261" r:id="rId13"/>
    <p:sldId id="263" r:id="rId14"/>
    <p:sldId id="262" r:id="rId15"/>
    <p:sldId id="264" r:id="rId16"/>
    <p:sldId id="277" r:id="rId17"/>
    <p:sldId id="278" r:id="rId18"/>
    <p:sldId id="280" r:id="rId19"/>
    <p:sldId id="281" r:id="rId20"/>
    <p:sldId id="282" r:id="rId21"/>
    <p:sldId id="311" r:id="rId22"/>
    <p:sldId id="283" r:id="rId23"/>
    <p:sldId id="284" r:id="rId24"/>
    <p:sldId id="285" r:id="rId25"/>
    <p:sldId id="286" r:id="rId26"/>
    <p:sldId id="289" r:id="rId27"/>
    <p:sldId id="287" r:id="rId28"/>
    <p:sldId id="290" r:id="rId29"/>
    <p:sldId id="288" r:id="rId30"/>
    <p:sldId id="265" r:id="rId31"/>
    <p:sldId id="266" r:id="rId32"/>
    <p:sldId id="291" r:id="rId33"/>
    <p:sldId id="276" r:id="rId34"/>
    <p:sldId id="297" r:id="rId35"/>
    <p:sldId id="292" r:id="rId36"/>
    <p:sldId id="298" r:id="rId37"/>
    <p:sldId id="293" r:id="rId38"/>
    <p:sldId id="294" r:id="rId39"/>
    <p:sldId id="295" r:id="rId40"/>
    <p:sldId id="299" r:id="rId41"/>
    <p:sldId id="300" r:id="rId42"/>
    <p:sldId id="301" r:id="rId43"/>
    <p:sldId id="302" r:id="rId44"/>
    <p:sldId id="312" r:id="rId45"/>
    <p:sldId id="303" r:id="rId46"/>
    <p:sldId id="296" r:id="rId47"/>
    <p:sldId id="267" r:id="rId48"/>
    <p:sldId id="268" r:id="rId49"/>
    <p:sldId id="307" r:id="rId50"/>
    <p:sldId id="271" r:id="rId51"/>
    <p:sldId id="273" r:id="rId52"/>
    <p:sldId id="274" r:id="rId53"/>
    <p:sldId id="272" r:id="rId54"/>
    <p:sldId id="308" r:id="rId55"/>
    <p:sldId id="309" r:id="rId56"/>
    <p:sldId id="310" r:id="rId57"/>
    <p:sldId id="306" r:id="rId58"/>
    <p:sldId id="314" r:id="rId59"/>
    <p:sldId id="31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72308-0791-5FED-C411-914F56B8440B}" v="41" dt="2025-06-03T23:42:59.300"/>
    <p1510:client id="{B7EFFE48-6650-F213-8A14-239243FE7B92}" v="606" dt="2025-06-05T16:21:04.592"/>
    <p1510:client id="{C34C4B5E-B5D9-F0E0-0B38-E5D947E9AD0D}" v="1488" dt="2025-06-05T17:51:54.632"/>
    <p1510:client id="{D0DF3800-6C86-6E48-4339-654F59D57C91}" v="1931" dt="2025-06-04T23:22:19.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A4F8D-8A9E-4511-ACCA-21726621BE6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1203809-F61B-4F44-A683-2775E55F4BE0}">
      <dgm:prSet/>
      <dgm:spPr/>
      <dgm:t>
        <a:bodyPr/>
        <a:lstStyle/>
        <a:p>
          <a:r>
            <a:rPr lang="en-US"/>
            <a:t>Who’s who</a:t>
          </a:r>
        </a:p>
      </dgm:t>
    </dgm:pt>
    <dgm:pt modelId="{366D602C-8DF7-46F4-A62F-63D1D7EB1215}" type="parTrans" cxnId="{64A2007A-AC21-4580-86CF-A43716C1B8A8}">
      <dgm:prSet/>
      <dgm:spPr/>
      <dgm:t>
        <a:bodyPr/>
        <a:lstStyle/>
        <a:p>
          <a:endParaRPr lang="en-US"/>
        </a:p>
      </dgm:t>
    </dgm:pt>
    <dgm:pt modelId="{87F51EFF-7025-4AE7-BA25-CA9A4EA8DB73}" type="sibTrans" cxnId="{64A2007A-AC21-4580-86CF-A43716C1B8A8}">
      <dgm:prSet/>
      <dgm:spPr/>
      <dgm:t>
        <a:bodyPr/>
        <a:lstStyle/>
        <a:p>
          <a:endParaRPr lang="en-US"/>
        </a:p>
      </dgm:t>
    </dgm:pt>
    <dgm:pt modelId="{3881A4B8-AF31-49A5-A99B-C8C2391830D5}">
      <dgm:prSet/>
      <dgm:spPr/>
      <dgm:t>
        <a:bodyPr/>
        <a:lstStyle/>
        <a:p>
          <a:r>
            <a:rPr lang="en-US"/>
            <a:t>Who does what</a:t>
          </a:r>
        </a:p>
      </dgm:t>
    </dgm:pt>
    <dgm:pt modelId="{F71084F0-8B8D-4DC2-AA0E-05A62CF396F8}" type="parTrans" cxnId="{B4E3EB2B-F2E8-4DE1-B064-2FE89D155F02}">
      <dgm:prSet/>
      <dgm:spPr/>
      <dgm:t>
        <a:bodyPr/>
        <a:lstStyle/>
        <a:p>
          <a:endParaRPr lang="en-US"/>
        </a:p>
      </dgm:t>
    </dgm:pt>
    <dgm:pt modelId="{43863CFB-E8FA-461F-AED9-A44606806C6D}" type="sibTrans" cxnId="{B4E3EB2B-F2E8-4DE1-B064-2FE89D155F02}">
      <dgm:prSet/>
      <dgm:spPr/>
      <dgm:t>
        <a:bodyPr/>
        <a:lstStyle/>
        <a:p>
          <a:endParaRPr lang="en-US"/>
        </a:p>
      </dgm:t>
    </dgm:pt>
    <dgm:pt modelId="{F5BF77A4-2200-488F-8B36-EB20510B3373}">
      <dgm:prSet/>
      <dgm:spPr/>
      <dgm:t>
        <a:bodyPr/>
        <a:lstStyle/>
        <a:p>
          <a:r>
            <a:rPr lang="en-US"/>
            <a:t>G5 vs COD</a:t>
          </a:r>
        </a:p>
      </dgm:t>
    </dgm:pt>
    <dgm:pt modelId="{84F98B57-F9E9-47B0-BE47-3556CB90A9C0}" type="parTrans" cxnId="{F2F7DA7B-9D41-4B2F-943A-9BE47AD7C256}">
      <dgm:prSet/>
      <dgm:spPr/>
      <dgm:t>
        <a:bodyPr/>
        <a:lstStyle/>
        <a:p>
          <a:endParaRPr lang="en-US"/>
        </a:p>
      </dgm:t>
    </dgm:pt>
    <dgm:pt modelId="{086A929F-2146-4320-B4D9-1E4608584F95}" type="sibTrans" cxnId="{F2F7DA7B-9D41-4B2F-943A-9BE47AD7C256}">
      <dgm:prSet/>
      <dgm:spPr/>
      <dgm:t>
        <a:bodyPr/>
        <a:lstStyle/>
        <a:p>
          <a:endParaRPr lang="en-US"/>
        </a:p>
      </dgm:t>
    </dgm:pt>
    <dgm:pt modelId="{2C96E7E9-87D2-4A92-B5DE-5022389C6A2E}">
      <dgm:prSet/>
      <dgm:spPr/>
      <dgm:t>
        <a:bodyPr/>
        <a:lstStyle/>
        <a:p>
          <a:r>
            <a:rPr lang="en-US"/>
            <a:t>Reconciliation</a:t>
          </a:r>
        </a:p>
      </dgm:t>
    </dgm:pt>
    <dgm:pt modelId="{A8A1236C-0BB3-4A56-B9F1-781803296258}" type="parTrans" cxnId="{8F16AC1C-F2C8-4360-84AA-34B811BD48F7}">
      <dgm:prSet/>
      <dgm:spPr/>
      <dgm:t>
        <a:bodyPr/>
        <a:lstStyle/>
        <a:p>
          <a:endParaRPr lang="en-US"/>
        </a:p>
      </dgm:t>
    </dgm:pt>
    <dgm:pt modelId="{E3C089E7-1380-48D4-8EC7-92431BA535B3}" type="sibTrans" cxnId="{8F16AC1C-F2C8-4360-84AA-34B811BD48F7}">
      <dgm:prSet/>
      <dgm:spPr/>
      <dgm:t>
        <a:bodyPr/>
        <a:lstStyle/>
        <a:p>
          <a:endParaRPr lang="en-US"/>
        </a:p>
      </dgm:t>
    </dgm:pt>
    <dgm:pt modelId="{C4CC41BA-D946-4DF0-BD76-AE36E7ED6894}">
      <dgm:prSet/>
      <dgm:spPr/>
      <dgm:t>
        <a:bodyPr/>
        <a:lstStyle/>
        <a:p>
          <a:r>
            <a:rPr lang="en-US"/>
            <a:t>Schedules</a:t>
          </a:r>
        </a:p>
      </dgm:t>
    </dgm:pt>
    <dgm:pt modelId="{6A12BE5C-F996-4CE8-A4E3-659FAE438DFD}" type="parTrans" cxnId="{3C302ED1-8735-4F76-8EE0-B978291A591C}">
      <dgm:prSet/>
      <dgm:spPr/>
      <dgm:t>
        <a:bodyPr/>
        <a:lstStyle/>
        <a:p>
          <a:endParaRPr lang="en-US"/>
        </a:p>
      </dgm:t>
    </dgm:pt>
    <dgm:pt modelId="{7056A294-263B-4DF1-B328-BA1D1B544EBF}" type="sibTrans" cxnId="{3C302ED1-8735-4F76-8EE0-B978291A591C}">
      <dgm:prSet/>
      <dgm:spPr/>
      <dgm:t>
        <a:bodyPr/>
        <a:lstStyle/>
        <a:p>
          <a:endParaRPr lang="en-US"/>
        </a:p>
      </dgm:t>
    </dgm:pt>
    <dgm:pt modelId="{240B074D-EC04-42BF-8BCF-9D3940D90F1C}">
      <dgm:prSet/>
      <dgm:spPr/>
      <dgm:t>
        <a:bodyPr/>
        <a:lstStyle/>
        <a:p>
          <a:r>
            <a:rPr lang="en-US"/>
            <a:t>Communication</a:t>
          </a:r>
        </a:p>
      </dgm:t>
    </dgm:pt>
    <dgm:pt modelId="{0C3ED002-8577-4C22-96A3-15F9AD2B4220}" type="parTrans" cxnId="{9CCA3AE0-22F9-49AD-83CD-0DECE8EA06C0}">
      <dgm:prSet/>
      <dgm:spPr/>
      <dgm:t>
        <a:bodyPr/>
        <a:lstStyle/>
        <a:p>
          <a:endParaRPr lang="en-US"/>
        </a:p>
      </dgm:t>
    </dgm:pt>
    <dgm:pt modelId="{68202F22-BC15-4F4A-A377-4329770CC947}" type="sibTrans" cxnId="{9CCA3AE0-22F9-49AD-83CD-0DECE8EA06C0}">
      <dgm:prSet/>
      <dgm:spPr/>
      <dgm:t>
        <a:bodyPr/>
        <a:lstStyle/>
        <a:p>
          <a:endParaRPr lang="en-US"/>
        </a:p>
      </dgm:t>
    </dgm:pt>
    <dgm:pt modelId="{3F284665-C314-4476-A96A-BD2F00AA789E}">
      <dgm:prSet/>
      <dgm:spPr/>
      <dgm:t>
        <a:bodyPr/>
        <a:lstStyle/>
        <a:p>
          <a:r>
            <a:rPr lang="en-US"/>
            <a:t>Tools</a:t>
          </a:r>
        </a:p>
      </dgm:t>
    </dgm:pt>
    <dgm:pt modelId="{4CB03101-11DF-4851-82AA-D49DD35A1A7C}" type="parTrans" cxnId="{16F814E8-1D6A-43F3-9EFE-04431940F9A8}">
      <dgm:prSet/>
      <dgm:spPr/>
      <dgm:t>
        <a:bodyPr/>
        <a:lstStyle/>
        <a:p>
          <a:endParaRPr lang="en-US"/>
        </a:p>
      </dgm:t>
    </dgm:pt>
    <dgm:pt modelId="{B72F4FDD-1B70-482C-9AC2-FEEC73A42C95}" type="sibTrans" cxnId="{16F814E8-1D6A-43F3-9EFE-04431940F9A8}">
      <dgm:prSet/>
      <dgm:spPr/>
      <dgm:t>
        <a:bodyPr/>
        <a:lstStyle/>
        <a:p>
          <a:endParaRPr lang="en-US"/>
        </a:p>
      </dgm:t>
    </dgm:pt>
    <dgm:pt modelId="{FEA29B79-0F2F-44AF-884B-85B0B6BBB8F3}">
      <dgm:prSet/>
      <dgm:spPr/>
      <dgm:t>
        <a:bodyPr/>
        <a:lstStyle/>
        <a:p>
          <a:r>
            <a:rPr lang="en-US"/>
            <a:t>Reports</a:t>
          </a:r>
        </a:p>
      </dgm:t>
    </dgm:pt>
    <dgm:pt modelId="{108FB960-EB2E-4C22-9D3C-DD599F1176AF}" type="parTrans" cxnId="{5B1BDA6A-38EF-4A32-BBEB-8E73F85CB8E4}">
      <dgm:prSet/>
      <dgm:spPr/>
      <dgm:t>
        <a:bodyPr/>
        <a:lstStyle/>
        <a:p>
          <a:endParaRPr lang="en-US"/>
        </a:p>
      </dgm:t>
    </dgm:pt>
    <dgm:pt modelId="{C1DD8999-9AB3-4B9F-9EB9-145C4324875A}" type="sibTrans" cxnId="{5B1BDA6A-38EF-4A32-BBEB-8E73F85CB8E4}">
      <dgm:prSet/>
      <dgm:spPr/>
      <dgm:t>
        <a:bodyPr/>
        <a:lstStyle/>
        <a:p>
          <a:endParaRPr lang="en-US"/>
        </a:p>
      </dgm:t>
    </dgm:pt>
    <dgm:pt modelId="{BA1F26C1-1254-4372-8C91-AF13CD3AF567}">
      <dgm:prSet/>
      <dgm:spPr/>
      <dgm:t>
        <a:bodyPr/>
        <a:lstStyle/>
        <a:p>
          <a:pPr rtl="0"/>
          <a:r>
            <a:rPr lang="en-US">
              <a:latin typeface="Aptos Display" panose="02110004020202020204"/>
            </a:rPr>
            <a:t>Financial Aid Responsibilities</a:t>
          </a:r>
          <a:endParaRPr lang="en-US"/>
        </a:p>
      </dgm:t>
    </dgm:pt>
    <dgm:pt modelId="{FB1CE420-F92D-42AF-BB27-AFD56DE5D11E}" type="parTrans" cxnId="{475E07CC-AC57-487A-8CDF-FD2595EE099A}">
      <dgm:prSet/>
      <dgm:spPr/>
      <dgm:t>
        <a:bodyPr/>
        <a:lstStyle/>
        <a:p>
          <a:endParaRPr lang="en-US"/>
        </a:p>
      </dgm:t>
    </dgm:pt>
    <dgm:pt modelId="{94D733DB-DD94-47A1-B9C2-DDD193887706}" type="sibTrans" cxnId="{475E07CC-AC57-487A-8CDF-FD2595EE099A}">
      <dgm:prSet/>
      <dgm:spPr/>
      <dgm:t>
        <a:bodyPr/>
        <a:lstStyle/>
        <a:p>
          <a:endParaRPr lang="en-US"/>
        </a:p>
      </dgm:t>
    </dgm:pt>
    <dgm:pt modelId="{57693D73-4E31-4FED-BFB3-3FBC6AEBA140}">
      <dgm:prSet/>
      <dgm:spPr/>
      <dgm:t>
        <a:bodyPr/>
        <a:lstStyle/>
        <a:p>
          <a:r>
            <a:rPr lang="en-US"/>
            <a:t>FARC FARP</a:t>
          </a:r>
        </a:p>
      </dgm:t>
    </dgm:pt>
    <dgm:pt modelId="{1D69C20D-7C21-4B65-AF7A-AFA75FF9B2C7}" type="parTrans" cxnId="{D265FA83-EF2B-4019-9644-2F61BA748B5C}">
      <dgm:prSet/>
      <dgm:spPr/>
      <dgm:t>
        <a:bodyPr/>
        <a:lstStyle/>
        <a:p>
          <a:endParaRPr lang="en-US"/>
        </a:p>
      </dgm:t>
    </dgm:pt>
    <dgm:pt modelId="{CC78E28F-9F09-4A35-962B-B32BDC6607B0}" type="sibTrans" cxnId="{D265FA83-EF2B-4019-9644-2F61BA748B5C}">
      <dgm:prSet/>
      <dgm:spPr/>
      <dgm:t>
        <a:bodyPr/>
        <a:lstStyle/>
        <a:p>
          <a:endParaRPr lang="en-US"/>
        </a:p>
      </dgm:t>
    </dgm:pt>
    <dgm:pt modelId="{9966F0B0-FF5A-457D-AD67-A8E5A12FCFFA}">
      <dgm:prSet/>
      <dgm:spPr/>
      <dgm:t>
        <a:bodyPr/>
        <a:lstStyle/>
        <a:p>
          <a:r>
            <a:rPr lang="en-US"/>
            <a:t>Monthly Meetings</a:t>
          </a:r>
        </a:p>
      </dgm:t>
    </dgm:pt>
    <dgm:pt modelId="{CA9B633E-3ABE-45C2-9089-647CC6C4EE54}" type="parTrans" cxnId="{ECEAB981-2224-4A2C-A4A0-E6940166B64E}">
      <dgm:prSet/>
      <dgm:spPr/>
    </dgm:pt>
    <dgm:pt modelId="{0D8F1CC3-2D68-4A5A-825F-AE419EFECFE9}" type="sibTrans" cxnId="{ECEAB981-2224-4A2C-A4A0-E6940166B64E}">
      <dgm:prSet/>
      <dgm:spPr/>
    </dgm:pt>
    <dgm:pt modelId="{8633F8E6-D591-4FD4-A01A-697463A7FC57}" type="pres">
      <dgm:prSet presAssocID="{F6FA4F8D-8A9E-4511-ACCA-21726621BE6B}" presName="diagram" presStyleCnt="0">
        <dgm:presLayoutVars>
          <dgm:dir/>
          <dgm:resizeHandles val="exact"/>
        </dgm:presLayoutVars>
      </dgm:prSet>
      <dgm:spPr/>
    </dgm:pt>
    <dgm:pt modelId="{113465DA-107E-48F4-8C1D-E8DC08D5D02A}" type="pres">
      <dgm:prSet presAssocID="{91203809-F61B-4F44-A683-2775E55F4BE0}" presName="node" presStyleLbl="node1" presStyleIdx="0" presStyleCnt="8">
        <dgm:presLayoutVars>
          <dgm:bulletEnabled val="1"/>
        </dgm:presLayoutVars>
      </dgm:prSet>
      <dgm:spPr/>
    </dgm:pt>
    <dgm:pt modelId="{3061B2D6-A024-45E6-B1A9-4383F2ECDD91}" type="pres">
      <dgm:prSet presAssocID="{87F51EFF-7025-4AE7-BA25-CA9A4EA8DB73}" presName="sibTrans" presStyleCnt="0"/>
      <dgm:spPr/>
    </dgm:pt>
    <dgm:pt modelId="{505F264E-1BE5-4CC5-A723-A6B0ED462579}" type="pres">
      <dgm:prSet presAssocID="{3881A4B8-AF31-49A5-A99B-C8C2391830D5}" presName="node" presStyleLbl="node1" presStyleIdx="1" presStyleCnt="8">
        <dgm:presLayoutVars>
          <dgm:bulletEnabled val="1"/>
        </dgm:presLayoutVars>
      </dgm:prSet>
      <dgm:spPr/>
    </dgm:pt>
    <dgm:pt modelId="{D9EB19A5-287B-4C34-AE61-B83D5E746530}" type="pres">
      <dgm:prSet presAssocID="{43863CFB-E8FA-461F-AED9-A44606806C6D}" presName="sibTrans" presStyleCnt="0"/>
      <dgm:spPr/>
    </dgm:pt>
    <dgm:pt modelId="{BBDE6633-5CC1-4B63-89F8-66F7A5D1D600}" type="pres">
      <dgm:prSet presAssocID="{9966F0B0-FF5A-457D-AD67-A8E5A12FCFFA}" presName="node" presStyleLbl="node1" presStyleIdx="2" presStyleCnt="8">
        <dgm:presLayoutVars>
          <dgm:bulletEnabled val="1"/>
        </dgm:presLayoutVars>
      </dgm:prSet>
      <dgm:spPr/>
    </dgm:pt>
    <dgm:pt modelId="{7786F856-E360-4A95-9AFF-ACBDD49DA54E}" type="pres">
      <dgm:prSet presAssocID="{0D8F1CC3-2D68-4A5A-825F-AE419EFECFE9}" presName="sibTrans" presStyleCnt="0"/>
      <dgm:spPr/>
    </dgm:pt>
    <dgm:pt modelId="{FB268181-847A-4B4C-8FB8-F6EFA51460A8}" type="pres">
      <dgm:prSet presAssocID="{F5BF77A4-2200-488F-8B36-EB20510B3373}" presName="node" presStyleLbl="node1" presStyleIdx="3" presStyleCnt="8">
        <dgm:presLayoutVars>
          <dgm:bulletEnabled val="1"/>
        </dgm:presLayoutVars>
      </dgm:prSet>
      <dgm:spPr/>
    </dgm:pt>
    <dgm:pt modelId="{23B13E47-0B68-4FBD-8F84-35072D06587D}" type="pres">
      <dgm:prSet presAssocID="{086A929F-2146-4320-B4D9-1E4608584F95}" presName="sibTrans" presStyleCnt="0"/>
      <dgm:spPr/>
    </dgm:pt>
    <dgm:pt modelId="{CB3B0196-40B4-48A3-AA77-04DBA7CC495D}" type="pres">
      <dgm:prSet presAssocID="{2C96E7E9-87D2-4A92-B5DE-5022389C6A2E}" presName="node" presStyleLbl="node1" presStyleIdx="4" presStyleCnt="8">
        <dgm:presLayoutVars>
          <dgm:bulletEnabled val="1"/>
        </dgm:presLayoutVars>
      </dgm:prSet>
      <dgm:spPr/>
    </dgm:pt>
    <dgm:pt modelId="{CE36B725-DCA6-42B3-A9CC-B603A8E4D83E}" type="pres">
      <dgm:prSet presAssocID="{E3C089E7-1380-48D4-8EC7-92431BA535B3}" presName="sibTrans" presStyleCnt="0"/>
      <dgm:spPr/>
    </dgm:pt>
    <dgm:pt modelId="{95295CCC-FC4E-406B-BA8C-A5AE8886C034}" type="pres">
      <dgm:prSet presAssocID="{FEA29B79-0F2F-44AF-884B-85B0B6BBB8F3}" presName="node" presStyleLbl="node1" presStyleIdx="5" presStyleCnt="8">
        <dgm:presLayoutVars>
          <dgm:bulletEnabled val="1"/>
        </dgm:presLayoutVars>
      </dgm:prSet>
      <dgm:spPr/>
    </dgm:pt>
    <dgm:pt modelId="{03B70312-D611-41C5-96FD-F36F79CB48D8}" type="pres">
      <dgm:prSet presAssocID="{C1DD8999-9AB3-4B9F-9EB9-145C4324875A}" presName="sibTrans" presStyleCnt="0"/>
      <dgm:spPr/>
    </dgm:pt>
    <dgm:pt modelId="{52EC9048-0B67-47D7-872F-7E43EF01CE30}" type="pres">
      <dgm:prSet presAssocID="{BA1F26C1-1254-4372-8C91-AF13CD3AF567}" presName="node" presStyleLbl="node1" presStyleIdx="6" presStyleCnt="8">
        <dgm:presLayoutVars>
          <dgm:bulletEnabled val="1"/>
        </dgm:presLayoutVars>
      </dgm:prSet>
      <dgm:spPr/>
    </dgm:pt>
    <dgm:pt modelId="{988E9BD4-2DEB-45CE-872F-5A5677B5952A}" type="pres">
      <dgm:prSet presAssocID="{94D733DB-DD94-47A1-B9C2-DDD193887706}" presName="sibTrans" presStyleCnt="0"/>
      <dgm:spPr/>
    </dgm:pt>
    <dgm:pt modelId="{76EF377A-6008-43D2-9D29-CC2444ECCD31}" type="pres">
      <dgm:prSet presAssocID="{57693D73-4E31-4FED-BFB3-3FBC6AEBA140}" presName="node" presStyleLbl="node1" presStyleIdx="7" presStyleCnt="8">
        <dgm:presLayoutVars>
          <dgm:bulletEnabled val="1"/>
        </dgm:presLayoutVars>
      </dgm:prSet>
      <dgm:spPr/>
    </dgm:pt>
  </dgm:ptLst>
  <dgm:cxnLst>
    <dgm:cxn modelId="{BC43AF00-0122-4659-9F62-6A22AF09ED69}" type="presOf" srcId="{F5BF77A4-2200-488F-8B36-EB20510B3373}" destId="{FB268181-847A-4B4C-8FB8-F6EFA51460A8}" srcOrd="0" destOrd="0" presId="urn:microsoft.com/office/officeart/2005/8/layout/default"/>
    <dgm:cxn modelId="{493A3C05-8AB7-427E-9755-922727315942}" type="presOf" srcId="{BA1F26C1-1254-4372-8C91-AF13CD3AF567}" destId="{52EC9048-0B67-47D7-872F-7E43EF01CE30}" srcOrd="0" destOrd="0" presId="urn:microsoft.com/office/officeart/2005/8/layout/default"/>
    <dgm:cxn modelId="{8F16AC1C-F2C8-4360-84AA-34B811BD48F7}" srcId="{F6FA4F8D-8A9E-4511-ACCA-21726621BE6B}" destId="{2C96E7E9-87D2-4A92-B5DE-5022389C6A2E}" srcOrd="4" destOrd="0" parTransId="{A8A1236C-0BB3-4A56-B9F1-781803296258}" sibTransId="{E3C089E7-1380-48D4-8EC7-92431BA535B3}"/>
    <dgm:cxn modelId="{24AFBF26-754E-4E20-BACC-83C802A0670F}" type="presOf" srcId="{9966F0B0-FF5A-457D-AD67-A8E5A12FCFFA}" destId="{BBDE6633-5CC1-4B63-89F8-66F7A5D1D600}" srcOrd="0" destOrd="0" presId="urn:microsoft.com/office/officeart/2005/8/layout/default"/>
    <dgm:cxn modelId="{B4E3EB2B-F2E8-4DE1-B064-2FE89D155F02}" srcId="{F6FA4F8D-8A9E-4511-ACCA-21726621BE6B}" destId="{3881A4B8-AF31-49A5-A99B-C8C2391830D5}" srcOrd="1" destOrd="0" parTransId="{F71084F0-8B8D-4DC2-AA0E-05A62CF396F8}" sibTransId="{43863CFB-E8FA-461F-AED9-A44606806C6D}"/>
    <dgm:cxn modelId="{425F4F30-4CA4-4BB2-8AA3-C797EE4B8BDF}" type="presOf" srcId="{91203809-F61B-4F44-A683-2775E55F4BE0}" destId="{113465DA-107E-48F4-8C1D-E8DC08D5D02A}" srcOrd="0" destOrd="0" presId="urn:microsoft.com/office/officeart/2005/8/layout/default"/>
    <dgm:cxn modelId="{5B1BDA6A-38EF-4A32-BBEB-8E73F85CB8E4}" srcId="{F6FA4F8D-8A9E-4511-ACCA-21726621BE6B}" destId="{FEA29B79-0F2F-44AF-884B-85B0B6BBB8F3}" srcOrd="5" destOrd="0" parTransId="{108FB960-EB2E-4C22-9D3C-DD599F1176AF}" sibTransId="{C1DD8999-9AB3-4B9F-9EB9-145C4324875A}"/>
    <dgm:cxn modelId="{874C604B-9E68-4235-A52F-28BB853DD959}" type="presOf" srcId="{F6FA4F8D-8A9E-4511-ACCA-21726621BE6B}" destId="{8633F8E6-D591-4FD4-A01A-697463A7FC57}" srcOrd="0" destOrd="0" presId="urn:microsoft.com/office/officeart/2005/8/layout/default"/>
    <dgm:cxn modelId="{E6D42D74-5E0D-4CE1-B57E-650A58215335}" type="presOf" srcId="{C4CC41BA-D946-4DF0-BD76-AE36E7ED6894}" destId="{CB3B0196-40B4-48A3-AA77-04DBA7CC495D}" srcOrd="0" destOrd="1" presId="urn:microsoft.com/office/officeart/2005/8/layout/default"/>
    <dgm:cxn modelId="{64A2007A-AC21-4580-86CF-A43716C1B8A8}" srcId="{F6FA4F8D-8A9E-4511-ACCA-21726621BE6B}" destId="{91203809-F61B-4F44-A683-2775E55F4BE0}" srcOrd="0" destOrd="0" parTransId="{366D602C-8DF7-46F4-A62F-63D1D7EB1215}" sibTransId="{87F51EFF-7025-4AE7-BA25-CA9A4EA8DB73}"/>
    <dgm:cxn modelId="{9E2FB65A-ADE9-420E-84C7-69EFA210846F}" type="presOf" srcId="{3F284665-C314-4476-A96A-BD2F00AA789E}" destId="{CB3B0196-40B4-48A3-AA77-04DBA7CC495D}" srcOrd="0" destOrd="3" presId="urn:microsoft.com/office/officeart/2005/8/layout/default"/>
    <dgm:cxn modelId="{F2F7DA7B-9D41-4B2F-943A-9BE47AD7C256}" srcId="{F6FA4F8D-8A9E-4511-ACCA-21726621BE6B}" destId="{F5BF77A4-2200-488F-8B36-EB20510B3373}" srcOrd="3" destOrd="0" parTransId="{84F98B57-F9E9-47B0-BE47-3556CB90A9C0}" sibTransId="{086A929F-2146-4320-B4D9-1E4608584F95}"/>
    <dgm:cxn modelId="{ECEAB981-2224-4A2C-A4A0-E6940166B64E}" srcId="{F6FA4F8D-8A9E-4511-ACCA-21726621BE6B}" destId="{9966F0B0-FF5A-457D-AD67-A8E5A12FCFFA}" srcOrd="2" destOrd="0" parTransId="{CA9B633E-3ABE-45C2-9089-647CC6C4EE54}" sibTransId="{0D8F1CC3-2D68-4A5A-825F-AE419EFECFE9}"/>
    <dgm:cxn modelId="{D265FA83-EF2B-4019-9644-2F61BA748B5C}" srcId="{F6FA4F8D-8A9E-4511-ACCA-21726621BE6B}" destId="{57693D73-4E31-4FED-BFB3-3FBC6AEBA140}" srcOrd="7" destOrd="0" parTransId="{1D69C20D-7C21-4B65-AF7A-AFA75FF9B2C7}" sibTransId="{CC78E28F-9F09-4A35-962B-B32BDC6607B0}"/>
    <dgm:cxn modelId="{B180D1A6-579C-48EE-8A30-B65483E84153}" type="presOf" srcId="{2C96E7E9-87D2-4A92-B5DE-5022389C6A2E}" destId="{CB3B0196-40B4-48A3-AA77-04DBA7CC495D}" srcOrd="0" destOrd="0" presId="urn:microsoft.com/office/officeart/2005/8/layout/default"/>
    <dgm:cxn modelId="{475E07CC-AC57-487A-8CDF-FD2595EE099A}" srcId="{F6FA4F8D-8A9E-4511-ACCA-21726621BE6B}" destId="{BA1F26C1-1254-4372-8C91-AF13CD3AF567}" srcOrd="6" destOrd="0" parTransId="{FB1CE420-F92D-42AF-BB27-AFD56DE5D11E}" sibTransId="{94D733DB-DD94-47A1-B9C2-DDD193887706}"/>
    <dgm:cxn modelId="{7BD28DCE-6683-473E-8B19-B19083473FE9}" type="presOf" srcId="{3881A4B8-AF31-49A5-A99B-C8C2391830D5}" destId="{505F264E-1BE5-4CC5-A723-A6B0ED462579}" srcOrd="0" destOrd="0" presId="urn:microsoft.com/office/officeart/2005/8/layout/default"/>
    <dgm:cxn modelId="{3C302ED1-8735-4F76-8EE0-B978291A591C}" srcId="{2C96E7E9-87D2-4A92-B5DE-5022389C6A2E}" destId="{C4CC41BA-D946-4DF0-BD76-AE36E7ED6894}" srcOrd="0" destOrd="0" parTransId="{6A12BE5C-F996-4CE8-A4E3-659FAE438DFD}" sibTransId="{7056A294-263B-4DF1-B328-BA1D1B544EBF}"/>
    <dgm:cxn modelId="{C63B30D2-D5BC-4842-841E-A0912102E814}" type="presOf" srcId="{57693D73-4E31-4FED-BFB3-3FBC6AEBA140}" destId="{76EF377A-6008-43D2-9D29-CC2444ECCD31}" srcOrd="0" destOrd="0" presId="urn:microsoft.com/office/officeart/2005/8/layout/default"/>
    <dgm:cxn modelId="{9CCA3AE0-22F9-49AD-83CD-0DECE8EA06C0}" srcId="{2C96E7E9-87D2-4A92-B5DE-5022389C6A2E}" destId="{240B074D-EC04-42BF-8BCF-9D3940D90F1C}" srcOrd="1" destOrd="0" parTransId="{0C3ED002-8577-4C22-96A3-15F9AD2B4220}" sibTransId="{68202F22-BC15-4F4A-A377-4329770CC947}"/>
    <dgm:cxn modelId="{A3988AE1-852E-48CC-80D0-CDBB8D211FDE}" type="presOf" srcId="{FEA29B79-0F2F-44AF-884B-85B0B6BBB8F3}" destId="{95295CCC-FC4E-406B-BA8C-A5AE8886C034}" srcOrd="0" destOrd="0" presId="urn:microsoft.com/office/officeart/2005/8/layout/default"/>
    <dgm:cxn modelId="{16F814E8-1D6A-43F3-9EFE-04431940F9A8}" srcId="{2C96E7E9-87D2-4A92-B5DE-5022389C6A2E}" destId="{3F284665-C314-4476-A96A-BD2F00AA789E}" srcOrd="2" destOrd="0" parTransId="{4CB03101-11DF-4851-82AA-D49DD35A1A7C}" sibTransId="{B72F4FDD-1B70-482C-9AC2-FEEC73A42C95}"/>
    <dgm:cxn modelId="{74A17DF3-CAB0-465B-BDC1-CA4FC3C93EF1}" type="presOf" srcId="{240B074D-EC04-42BF-8BCF-9D3940D90F1C}" destId="{CB3B0196-40B4-48A3-AA77-04DBA7CC495D}" srcOrd="0" destOrd="2" presId="urn:microsoft.com/office/officeart/2005/8/layout/default"/>
    <dgm:cxn modelId="{C095D3CC-950C-481B-8AF2-74D90AC213F8}" type="presParOf" srcId="{8633F8E6-D591-4FD4-A01A-697463A7FC57}" destId="{113465DA-107E-48F4-8C1D-E8DC08D5D02A}" srcOrd="0" destOrd="0" presId="urn:microsoft.com/office/officeart/2005/8/layout/default"/>
    <dgm:cxn modelId="{C11CD873-4531-4155-B45B-2D5F7174FEE0}" type="presParOf" srcId="{8633F8E6-D591-4FD4-A01A-697463A7FC57}" destId="{3061B2D6-A024-45E6-B1A9-4383F2ECDD91}" srcOrd="1" destOrd="0" presId="urn:microsoft.com/office/officeart/2005/8/layout/default"/>
    <dgm:cxn modelId="{2AE395AC-FB58-4DD8-AA60-BF136205B2D3}" type="presParOf" srcId="{8633F8E6-D591-4FD4-A01A-697463A7FC57}" destId="{505F264E-1BE5-4CC5-A723-A6B0ED462579}" srcOrd="2" destOrd="0" presId="urn:microsoft.com/office/officeart/2005/8/layout/default"/>
    <dgm:cxn modelId="{E6184B94-E63C-46F0-85AE-502CD8FE0E36}" type="presParOf" srcId="{8633F8E6-D591-4FD4-A01A-697463A7FC57}" destId="{D9EB19A5-287B-4C34-AE61-B83D5E746530}" srcOrd="3" destOrd="0" presId="urn:microsoft.com/office/officeart/2005/8/layout/default"/>
    <dgm:cxn modelId="{B4C4CE08-DA64-4EAE-ABB3-F066C8050BCC}" type="presParOf" srcId="{8633F8E6-D591-4FD4-A01A-697463A7FC57}" destId="{BBDE6633-5CC1-4B63-89F8-66F7A5D1D600}" srcOrd="4" destOrd="0" presId="urn:microsoft.com/office/officeart/2005/8/layout/default"/>
    <dgm:cxn modelId="{3B5F3AF7-93A4-4CE0-815A-91DBC1F637F3}" type="presParOf" srcId="{8633F8E6-D591-4FD4-A01A-697463A7FC57}" destId="{7786F856-E360-4A95-9AFF-ACBDD49DA54E}" srcOrd="5" destOrd="0" presId="urn:microsoft.com/office/officeart/2005/8/layout/default"/>
    <dgm:cxn modelId="{4120003D-793C-4BC1-B0CE-F2E9B41090DA}" type="presParOf" srcId="{8633F8E6-D591-4FD4-A01A-697463A7FC57}" destId="{FB268181-847A-4B4C-8FB8-F6EFA51460A8}" srcOrd="6" destOrd="0" presId="urn:microsoft.com/office/officeart/2005/8/layout/default"/>
    <dgm:cxn modelId="{6A798D76-BA57-4997-BF5F-A340F7B9C152}" type="presParOf" srcId="{8633F8E6-D591-4FD4-A01A-697463A7FC57}" destId="{23B13E47-0B68-4FBD-8F84-35072D06587D}" srcOrd="7" destOrd="0" presId="urn:microsoft.com/office/officeart/2005/8/layout/default"/>
    <dgm:cxn modelId="{A6E25516-323F-43A7-A94E-B64ADBEAD381}" type="presParOf" srcId="{8633F8E6-D591-4FD4-A01A-697463A7FC57}" destId="{CB3B0196-40B4-48A3-AA77-04DBA7CC495D}" srcOrd="8" destOrd="0" presId="urn:microsoft.com/office/officeart/2005/8/layout/default"/>
    <dgm:cxn modelId="{D0F1C631-EDC8-499B-83B3-72620BE70DE0}" type="presParOf" srcId="{8633F8E6-D591-4FD4-A01A-697463A7FC57}" destId="{CE36B725-DCA6-42B3-A9CC-B603A8E4D83E}" srcOrd="9" destOrd="0" presId="urn:microsoft.com/office/officeart/2005/8/layout/default"/>
    <dgm:cxn modelId="{83866C79-0B1B-424B-A4ED-A553522A2038}" type="presParOf" srcId="{8633F8E6-D591-4FD4-A01A-697463A7FC57}" destId="{95295CCC-FC4E-406B-BA8C-A5AE8886C034}" srcOrd="10" destOrd="0" presId="urn:microsoft.com/office/officeart/2005/8/layout/default"/>
    <dgm:cxn modelId="{19602E0E-821C-4B8F-A996-9EA4791A9C46}" type="presParOf" srcId="{8633F8E6-D591-4FD4-A01A-697463A7FC57}" destId="{03B70312-D611-41C5-96FD-F36F79CB48D8}" srcOrd="11" destOrd="0" presId="urn:microsoft.com/office/officeart/2005/8/layout/default"/>
    <dgm:cxn modelId="{05ABEC13-6AEC-48AD-B66A-511D322100BE}" type="presParOf" srcId="{8633F8E6-D591-4FD4-A01A-697463A7FC57}" destId="{52EC9048-0B67-47D7-872F-7E43EF01CE30}" srcOrd="12" destOrd="0" presId="urn:microsoft.com/office/officeart/2005/8/layout/default"/>
    <dgm:cxn modelId="{29703AEA-C1DD-46C0-8201-1DC4EDB322A8}" type="presParOf" srcId="{8633F8E6-D591-4FD4-A01A-697463A7FC57}" destId="{988E9BD4-2DEB-45CE-872F-5A5677B5952A}" srcOrd="13" destOrd="0" presId="urn:microsoft.com/office/officeart/2005/8/layout/default"/>
    <dgm:cxn modelId="{BF7EEB5C-6692-42E2-A934-7208DD6A24DD}" type="presParOf" srcId="{8633F8E6-D591-4FD4-A01A-697463A7FC57}" destId="{76EF377A-6008-43D2-9D29-CC2444ECCD3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C87ED-84E2-4390-972F-B011DDA87771}"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AFC1679-61AA-4CB4-9AEE-E2BB63C4BE28}">
      <dgm:prSet/>
      <dgm:spPr/>
      <dgm:t>
        <a:bodyPr/>
        <a:lstStyle/>
        <a:p>
          <a:pPr>
            <a:lnSpc>
              <a:spcPct val="100000"/>
            </a:lnSpc>
            <a:defRPr b="1"/>
          </a:pPr>
          <a:r>
            <a:rPr lang="en-US"/>
            <a:t>Financial Aid Staffing</a:t>
          </a:r>
        </a:p>
      </dgm:t>
    </dgm:pt>
    <dgm:pt modelId="{55D38FB1-3FF7-466A-A59E-97210350B813}" type="parTrans" cxnId="{E8BCB8D4-295C-4A53-B6B3-BD8FA25AC7AB}">
      <dgm:prSet/>
      <dgm:spPr/>
      <dgm:t>
        <a:bodyPr/>
        <a:lstStyle/>
        <a:p>
          <a:endParaRPr lang="en-US"/>
        </a:p>
      </dgm:t>
    </dgm:pt>
    <dgm:pt modelId="{B7119E82-677D-4301-85FB-AA0F34B411A5}" type="sibTrans" cxnId="{E8BCB8D4-295C-4A53-B6B3-BD8FA25AC7AB}">
      <dgm:prSet/>
      <dgm:spPr/>
      <dgm:t>
        <a:bodyPr/>
        <a:lstStyle/>
        <a:p>
          <a:endParaRPr lang="en-US"/>
        </a:p>
      </dgm:t>
    </dgm:pt>
    <dgm:pt modelId="{C185A3A6-2F84-42AF-9EBD-3CA4F90E960E}">
      <dgm:prSet/>
      <dgm:spPr/>
      <dgm:t>
        <a:bodyPr/>
        <a:lstStyle/>
        <a:p>
          <a:pPr>
            <a:lnSpc>
              <a:spcPct val="100000"/>
            </a:lnSpc>
          </a:pPr>
          <a:r>
            <a:rPr lang="en-US">
              <a:latin typeface="Aptos Display" panose="02110004020202020204"/>
            </a:rPr>
            <a:t>Currently 2 PS2s (ISIRS, uploads, ticketing, customer service), 1 PT PS2 until 6/30 (phones), 1 open position</a:t>
          </a:r>
          <a:endParaRPr lang="en-US"/>
        </a:p>
      </dgm:t>
    </dgm:pt>
    <dgm:pt modelId="{6D642854-D7E7-415A-9FE0-DE56A81E050B}" type="parTrans" cxnId="{E2C90C71-F4EE-4F97-A618-73FA5103BF5A}">
      <dgm:prSet/>
      <dgm:spPr/>
      <dgm:t>
        <a:bodyPr/>
        <a:lstStyle/>
        <a:p>
          <a:endParaRPr lang="en-US"/>
        </a:p>
      </dgm:t>
    </dgm:pt>
    <dgm:pt modelId="{93DA95BE-FADC-458B-8716-A67B7B3189A8}" type="sibTrans" cxnId="{E2C90C71-F4EE-4F97-A618-73FA5103BF5A}">
      <dgm:prSet/>
      <dgm:spPr/>
      <dgm:t>
        <a:bodyPr/>
        <a:lstStyle/>
        <a:p>
          <a:endParaRPr lang="en-US"/>
        </a:p>
      </dgm:t>
    </dgm:pt>
    <dgm:pt modelId="{8DD2F29B-A2EB-4105-B18F-5DDF48EE3609}">
      <dgm:prSet/>
      <dgm:spPr/>
      <dgm:t>
        <a:bodyPr/>
        <a:lstStyle/>
        <a:p>
          <a:pPr>
            <a:lnSpc>
              <a:spcPct val="100000"/>
            </a:lnSpc>
            <a:defRPr b="1"/>
          </a:pPr>
          <a:r>
            <a:rPr lang="en-US"/>
            <a:t>Student Financials</a:t>
          </a:r>
        </a:p>
      </dgm:t>
    </dgm:pt>
    <dgm:pt modelId="{CFAFE957-918F-4404-8C91-9C504854FD00}" type="parTrans" cxnId="{05395B5B-68D7-4E73-B405-77F4A705BBD4}">
      <dgm:prSet/>
      <dgm:spPr/>
      <dgm:t>
        <a:bodyPr/>
        <a:lstStyle/>
        <a:p>
          <a:endParaRPr lang="en-US"/>
        </a:p>
      </dgm:t>
    </dgm:pt>
    <dgm:pt modelId="{B8A66D93-4EAC-4CE7-AE27-467DBC42B108}" type="sibTrans" cxnId="{05395B5B-68D7-4E73-B405-77F4A705BBD4}">
      <dgm:prSet/>
      <dgm:spPr/>
      <dgm:t>
        <a:bodyPr/>
        <a:lstStyle/>
        <a:p>
          <a:endParaRPr lang="en-US"/>
        </a:p>
      </dgm:t>
    </dgm:pt>
    <dgm:pt modelId="{C0917BDC-691E-4DB7-B44E-09FE316B8D4F}">
      <dgm:prSet/>
      <dgm:spPr/>
      <dgm:t>
        <a:bodyPr/>
        <a:lstStyle/>
        <a:p>
          <a:pPr>
            <a:lnSpc>
              <a:spcPct val="100000"/>
            </a:lnSpc>
          </a:pPr>
          <a:r>
            <a:rPr lang="en-US"/>
            <a:t>6 full-time employees plus a full-time supervisor. </a:t>
          </a:r>
        </a:p>
      </dgm:t>
    </dgm:pt>
    <dgm:pt modelId="{A2CDAC64-7446-4A69-A797-E6D70B9B4037}" type="parTrans" cxnId="{B8B60D55-C138-4F8C-AE39-0E475BFFAB96}">
      <dgm:prSet/>
      <dgm:spPr/>
      <dgm:t>
        <a:bodyPr/>
        <a:lstStyle/>
        <a:p>
          <a:endParaRPr lang="en-US"/>
        </a:p>
      </dgm:t>
    </dgm:pt>
    <dgm:pt modelId="{C2C388F0-FED5-485F-A3ED-9A4BCB2DE956}" type="sibTrans" cxnId="{B8B60D55-C138-4F8C-AE39-0E475BFFAB96}">
      <dgm:prSet/>
      <dgm:spPr/>
      <dgm:t>
        <a:bodyPr/>
        <a:lstStyle/>
        <a:p>
          <a:endParaRPr lang="en-US"/>
        </a:p>
      </dgm:t>
    </dgm:pt>
    <dgm:pt modelId="{650A31AC-85D4-406D-A7C4-E250FF1A8AF7}">
      <dgm:prSet/>
      <dgm:spPr/>
      <dgm:t>
        <a:bodyPr/>
        <a:lstStyle/>
        <a:p>
          <a:pPr>
            <a:lnSpc>
              <a:spcPct val="100000"/>
            </a:lnSpc>
          </a:pPr>
          <a:r>
            <a:rPr lang="en-US"/>
            <a:t>A couple of the SFS team also help with some AR duties.</a:t>
          </a:r>
        </a:p>
      </dgm:t>
    </dgm:pt>
    <dgm:pt modelId="{DCF18700-12EC-46BF-A901-D86C3D678CC3}" type="parTrans" cxnId="{5C3F53D8-AF43-4750-B6F9-6E1FE6D0FCBD}">
      <dgm:prSet/>
      <dgm:spPr/>
      <dgm:t>
        <a:bodyPr/>
        <a:lstStyle/>
        <a:p>
          <a:endParaRPr lang="en-US"/>
        </a:p>
      </dgm:t>
    </dgm:pt>
    <dgm:pt modelId="{F89B0118-2A1F-46A6-928C-ED5B0902A872}" type="sibTrans" cxnId="{5C3F53D8-AF43-4750-B6F9-6E1FE6D0FCBD}">
      <dgm:prSet/>
      <dgm:spPr/>
      <dgm:t>
        <a:bodyPr/>
        <a:lstStyle/>
        <a:p>
          <a:endParaRPr lang="en-US"/>
        </a:p>
      </dgm:t>
    </dgm:pt>
    <dgm:pt modelId="{89C77263-FA79-4D73-ABF1-853080FAD56F}">
      <dgm:prSet/>
      <dgm:spPr/>
      <dgm:t>
        <a:bodyPr/>
        <a:lstStyle/>
        <a:p>
          <a:pPr>
            <a:lnSpc>
              <a:spcPct val="100000"/>
            </a:lnSpc>
            <a:defRPr b="1"/>
          </a:pPr>
          <a:r>
            <a:rPr lang="en-US"/>
            <a:t>Finance Office</a:t>
          </a:r>
        </a:p>
      </dgm:t>
    </dgm:pt>
    <dgm:pt modelId="{EE779615-668E-4BC5-B9C9-0354F2980F02}" type="parTrans" cxnId="{1DF3F12E-D83B-4FF4-B797-23C5C9A749D4}">
      <dgm:prSet/>
      <dgm:spPr/>
      <dgm:t>
        <a:bodyPr/>
        <a:lstStyle/>
        <a:p>
          <a:endParaRPr lang="en-US"/>
        </a:p>
      </dgm:t>
    </dgm:pt>
    <dgm:pt modelId="{050FD922-7CEF-45EC-A7C8-23CA6CED7CE3}" type="sibTrans" cxnId="{1DF3F12E-D83B-4FF4-B797-23C5C9A749D4}">
      <dgm:prSet/>
      <dgm:spPr/>
      <dgm:t>
        <a:bodyPr/>
        <a:lstStyle/>
        <a:p>
          <a:endParaRPr lang="en-US"/>
        </a:p>
      </dgm:t>
    </dgm:pt>
    <dgm:pt modelId="{994966BE-7578-44E6-AC74-8F00F926B2F9}">
      <dgm:prSet/>
      <dgm:spPr/>
      <dgm:t>
        <a:bodyPr/>
        <a:lstStyle/>
        <a:p>
          <a:pPr>
            <a:lnSpc>
              <a:spcPct val="100000"/>
            </a:lnSpc>
          </a:pPr>
          <a:r>
            <a:rPr lang="en-US"/>
            <a:t>One Fiscal Analyst 5 completes all draws and recons, with the support of the Finance Manager</a:t>
          </a:r>
        </a:p>
      </dgm:t>
    </dgm:pt>
    <dgm:pt modelId="{9A7955D2-DDDF-4514-8375-102F8A029F3E}" type="parTrans" cxnId="{C390E99B-7B1D-47C0-876F-D77B309894CB}">
      <dgm:prSet/>
      <dgm:spPr/>
      <dgm:t>
        <a:bodyPr/>
        <a:lstStyle/>
        <a:p>
          <a:endParaRPr lang="en-US"/>
        </a:p>
      </dgm:t>
    </dgm:pt>
    <dgm:pt modelId="{D255720D-0460-4048-AA8A-11CB8FE30132}" type="sibTrans" cxnId="{C390E99B-7B1D-47C0-876F-D77B309894CB}">
      <dgm:prSet/>
      <dgm:spPr/>
      <dgm:t>
        <a:bodyPr/>
        <a:lstStyle/>
        <a:p>
          <a:endParaRPr lang="en-US"/>
        </a:p>
      </dgm:t>
    </dgm:pt>
    <dgm:pt modelId="{505E6C23-AEA8-4E5B-9BDC-BCE4F065CB63}">
      <dgm:prSet phldr="0"/>
      <dgm:spPr/>
      <dgm:t>
        <a:bodyPr/>
        <a:lstStyle/>
        <a:p>
          <a:pPr>
            <a:lnSpc>
              <a:spcPct val="100000"/>
            </a:lnSpc>
          </a:pPr>
          <a:r>
            <a:rPr lang="en-US" b="0">
              <a:latin typeface="Aptos Display" panose="02110004020202020204"/>
            </a:rPr>
            <a:t>6 PS3s (2 open positions – SAP and Pell) State Aid, Scholarships, Direct Loans, Work Study, </a:t>
          </a:r>
          <a:r>
            <a:rPr lang="en-US" b="0" err="1">
              <a:latin typeface="Aptos Display" panose="02110004020202020204"/>
            </a:rPr>
            <a:t>WorkForce</a:t>
          </a:r>
          <a:r>
            <a:rPr lang="en-US" b="0">
              <a:latin typeface="Aptos Display" panose="02110004020202020204"/>
            </a:rPr>
            <a:t>, R2T4 with Census and Disbursements</a:t>
          </a:r>
        </a:p>
      </dgm:t>
    </dgm:pt>
    <dgm:pt modelId="{1982DA5A-B598-4759-A811-767929CF662A}" type="parTrans" cxnId="{B1E8CF7E-8650-4EEF-8B7F-16195D566270}">
      <dgm:prSet/>
      <dgm:spPr/>
      <dgm:t>
        <a:bodyPr/>
        <a:lstStyle/>
        <a:p>
          <a:endParaRPr lang="en-US"/>
        </a:p>
      </dgm:t>
    </dgm:pt>
    <dgm:pt modelId="{0589DC88-BB49-406E-9E66-41929D274E8A}" type="sibTrans" cxnId="{B1E8CF7E-8650-4EEF-8B7F-16195D566270}">
      <dgm:prSet/>
      <dgm:spPr/>
      <dgm:t>
        <a:bodyPr/>
        <a:lstStyle/>
        <a:p>
          <a:endParaRPr lang="en-US"/>
        </a:p>
      </dgm:t>
    </dgm:pt>
    <dgm:pt modelId="{0C5F7D3F-5456-48C7-8B11-385B9A4AB601}">
      <dgm:prSet phldr="0"/>
      <dgm:spPr/>
      <dgm:t>
        <a:bodyPr/>
        <a:lstStyle/>
        <a:p>
          <a:pPr rtl="0">
            <a:lnSpc>
              <a:spcPct val="100000"/>
            </a:lnSpc>
            <a:defRPr b="1"/>
          </a:pPr>
          <a:r>
            <a:rPr lang="en-US" b="0">
              <a:latin typeface="Aptos Display" panose="02110004020202020204"/>
            </a:rPr>
            <a:t>Associate Director and Director of Financial Aid</a:t>
          </a:r>
        </a:p>
      </dgm:t>
    </dgm:pt>
    <dgm:pt modelId="{86F8FE9B-D6A0-436F-9A47-8BD7C320CC07}" type="parTrans" cxnId="{C3917A4C-750D-4A37-B43B-4B2EADB54792}">
      <dgm:prSet/>
      <dgm:spPr/>
      <dgm:t>
        <a:bodyPr/>
        <a:lstStyle/>
        <a:p>
          <a:endParaRPr lang="en-US"/>
        </a:p>
      </dgm:t>
    </dgm:pt>
    <dgm:pt modelId="{9847BD5A-6CFA-450A-9868-E1CB05958682}" type="sibTrans" cxnId="{C3917A4C-750D-4A37-B43B-4B2EADB54792}">
      <dgm:prSet/>
      <dgm:spPr/>
      <dgm:t>
        <a:bodyPr/>
        <a:lstStyle/>
        <a:p>
          <a:endParaRPr lang="en-US"/>
        </a:p>
      </dgm:t>
    </dgm:pt>
    <dgm:pt modelId="{F2E46062-020E-460E-8A72-E65623F04568}" type="pres">
      <dgm:prSet presAssocID="{439C87ED-84E2-4390-972F-B011DDA87771}" presName="root" presStyleCnt="0">
        <dgm:presLayoutVars>
          <dgm:dir/>
          <dgm:resizeHandles val="exact"/>
        </dgm:presLayoutVars>
      </dgm:prSet>
      <dgm:spPr/>
    </dgm:pt>
    <dgm:pt modelId="{17D6A4F3-FB1C-44F9-9DE6-3D1103090504}" type="pres">
      <dgm:prSet presAssocID="{8AFC1679-61AA-4CB4-9AEE-E2BB63C4BE28}" presName="compNode" presStyleCnt="0"/>
      <dgm:spPr/>
    </dgm:pt>
    <dgm:pt modelId="{B6DB9FC0-9393-463A-A3D4-C8696AA48B62}" type="pres">
      <dgm:prSet presAssocID="{8AFC1679-61AA-4CB4-9AEE-E2BB63C4BE28}" presName="iconRect" presStyleLbl="node1" presStyleIdx="0" presStyleCnt="3" custLinFactNeighborX="59347"/>
      <dgm:spPr>
        <a:blipFill>
          <a:blip xmlns:r="http://schemas.openxmlformats.org/officeDocument/2006/relationships" r:embed="rId1">
            <a:extLst>
              <a:ext uri="{96DAC541-7B7A-43D3-8B79-37D633B846F1}">
                <asvg:svgBlip xmlns:asvg="http://schemas.microsoft.com/office/drawing/2016/SVG/main" r:embed="rId2"/>
              </a:ext>
            </a:extLst>
          </a:blip>
          <a:srcRect/>
          <a:stretch>
            <a:fillRect t="-7000" b="-7000"/>
          </a:stretch>
        </a:blipFill>
        <a:ln>
          <a:noFill/>
        </a:ln>
      </dgm:spPr>
      <dgm:extLst>
        <a:ext uri="{E40237B7-FDA0-4F09-8148-C483321AD2D9}">
          <dgm14:cNvPr xmlns:dgm14="http://schemas.microsoft.com/office/drawing/2010/diagram" id="0" name="" descr="Money with solid fill"/>
        </a:ext>
      </dgm:extLst>
    </dgm:pt>
    <dgm:pt modelId="{C33DE521-CB9F-4871-8FA9-55C0F0FBFD4C}" type="pres">
      <dgm:prSet presAssocID="{8AFC1679-61AA-4CB4-9AEE-E2BB63C4BE28}" presName="iconSpace" presStyleCnt="0"/>
      <dgm:spPr/>
    </dgm:pt>
    <dgm:pt modelId="{0E637ACD-9C94-4236-89E4-C5EEBA42CEF1}" type="pres">
      <dgm:prSet presAssocID="{8AFC1679-61AA-4CB4-9AEE-E2BB63C4BE28}" presName="parTx" presStyleLbl="revTx" presStyleIdx="0" presStyleCnt="6">
        <dgm:presLayoutVars>
          <dgm:chMax val="0"/>
          <dgm:chPref val="0"/>
        </dgm:presLayoutVars>
      </dgm:prSet>
      <dgm:spPr/>
    </dgm:pt>
    <dgm:pt modelId="{654A69FF-8A9B-4B0A-BD8A-0B4C32296EDE}" type="pres">
      <dgm:prSet presAssocID="{8AFC1679-61AA-4CB4-9AEE-E2BB63C4BE28}" presName="txSpace" presStyleCnt="0"/>
      <dgm:spPr/>
    </dgm:pt>
    <dgm:pt modelId="{1C44E64A-CC0B-4686-BBC7-4ED86D75A9AA}" type="pres">
      <dgm:prSet presAssocID="{8AFC1679-61AA-4CB4-9AEE-E2BB63C4BE28}" presName="desTx" presStyleLbl="revTx" presStyleIdx="1" presStyleCnt="6">
        <dgm:presLayoutVars/>
      </dgm:prSet>
      <dgm:spPr/>
    </dgm:pt>
    <dgm:pt modelId="{69B71CC4-A7F9-4480-8905-F311C8A4C835}" type="pres">
      <dgm:prSet presAssocID="{B7119E82-677D-4301-85FB-AA0F34B411A5}" presName="sibTrans" presStyleCnt="0"/>
      <dgm:spPr/>
    </dgm:pt>
    <dgm:pt modelId="{BA76A7E0-58DA-4898-876A-366AAB4EE6C8}" type="pres">
      <dgm:prSet presAssocID="{8DD2F29B-A2EB-4105-B18F-5DDF48EE3609}" presName="compNode" presStyleCnt="0"/>
      <dgm:spPr/>
    </dgm:pt>
    <dgm:pt modelId="{F23F6C5F-CE05-41D6-8FB0-7F31729DEAFF}" type="pres">
      <dgm:prSet presAssocID="{8DD2F29B-A2EB-4105-B18F-5DDF48EE3609}" presName="iconRect" presStyleLbl="node1" presStyleIdx="1" presStyleCnt="3" custLinFactNeighborX="73777"/>
      <dgm:spPr>
        <a:blipFill>
          <a:blip xmlns:r="http://schemas.openxmlformats.org/officeDocument/2006/relationships" r:embed="rId3">
            <a:extLst>
              <a:ext uri="{96DAC541-7B7A-43D3-8B79-37D633B846F1}">
                <asvg:svgBlip xmlns:asvg="http://schemas.microsoft.com/office/drawing/2016/SVG/main" r:embed="rId4"/>
              </a:ext>
            </a:extLst>
          </a:blip>
          <a:srcRect/>
          <a:stretch>
            <a:fillRect t="-7000" b="-7000"/>
          </a:stretch>
        </a:blipFill>
        <a:ln>
          <a:noFill/>
        </a:ln>
      </dgm:spPr>
      <dgm:extLst>
        <a:ext uri="{E40237B7-FDA0-4F09-8148-C483321AD2D9}">
          <dgm14:cNvPr xmlns:dgm14="http://schemas.microsoft.com/office/drawing/2010/diagram" id="0" name="" descr="Group of women outline"/>
        </a:ext>
      </dgm:extLst>
    </dgm:pt>
    <dgm:pt modelId="{2B035775-0EC7-4349-A732-27181A9C2211}" type="pres">
      <dgm:prSet presAssocID="{8DD2F29B-A2EB-4105-B18F-5DDF48EE3609}" presName="iconSpace" presStyleCnt="0"/>
      <dgm:spPr/>
    </dgm:pt>
    <dgm:pt modelId="{54029A4C-D8BE-439C-A68B-D89A9D63C153}" type="pres">
      <dgm:prSet presAssocID="{8DD2F29B-A2EB-4105-B18F-5DDF48EE3609}" presName="parTx" presStyleLbl="revTx" presStyleIdx="2" presStyleCnt="6">
        <dgm:presLayoutVars>
          <dgm:chMax val="0"/>
          <dgm:chPref val="0"/>
        </dgm:presLayoutVars>
      </dgm:prSet>
      <dgm:spPr/>
    </dgm:pt>
    <dgm:pt modelId="{3FEF9234-EC04-4C45-BECA-542A2D6DF288}" type="pres">
      <dgm:prSet presAssocID="{8DD2F29B-A2EB-4105-B18F-5DDF48EE3609}" presName="txSpace" presStyleCnt="0"/>
      <dgm:spPr/>
    </dgm:pt>
    <dgm:pt modelId="{8AE524F9-BC99-41A1-9DCE-EE7F422883C6}" type="pres">
      <dgm:prSet presAssocID="{8DD2F29B-A2EB-4105-B18F-5DDF48EE3609}" presName="desTx" presStyleLbl="revTx" presStyleIdx="3" presStyleCnt="6">
        <dgm:presLayoutVars/>
      </dgm:prSet>
      <dgm:spPr/>
    </dgm:pt>
    <dgm:pt modelId="{4ECC9026-9F7C-4C6F-8E6A-02465F34B453}" type="pres">
      <dgm:prSet presAssocID="{B8A66D93-4EAC-4CE7-AE27-467DBC42B108}" presName="sibTrans" presStyleCnt="0"/>
      <dgm:spPr/>
    </dgm:pt>
    <dgm:pt modelId="{CD194253-8997-4C87-BE28-C82D7A606C6D}" type="pres">
      <dgm:prSet presAssocID="{89C77263-FA79-4D73-ABF1-853080FAD56F}" presName="compNode" presStyleCnt="0"/>
      <dgm:spPr/>
    </dgm:pt>
    <dgm:pt modelId="{9D60DD6A-3D37-49C8-8800-C229160FCD39}" type="pres">
      <dgm:prSet presAssocID="{89C77263-FA79-4D73-ABF1-853080FAD56F}" presName="iconRect" presStyleLbl="node1" presStyleIdx="2" presStyleCnt="3" custLinFactNeighborX="336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9F94D1B4-70D2-4FA5-A4F1-367F187DFC9A}" type="pres">
      <dgm:prSet presAssocID="{89C77263-FA79-4D73-ABF1-853080FAD56F}" presName="iconSpace" presStyleCnt="0"/>
      <dgm:spPr/>
    </dgm:pt>
    <dgm:pt modelId="{0B6ED78F-A210-4DFB-B6D5-4C3B55D17C15}" type="pres">
      <dgm:prSet presAssocID="{89C77263-FA79-4D73-ABF1-853080FAD56F}" presName="parTx" presStyleLbl="revTx" presStyleIdx="4" presStyleCnt="6">
        <dgm:presLayoutVars>
          <dgm:chMax val="0"/>
          <dgm:chPref val="0"/>
        </dgm:presLayoutVars>
      </dgm:prSet>
      <dgm:spPr/>
    </dgm:pt>
    <dgm:pt modelId="{6D3DBAD6-1B46-40E6-AAEB-06E5C6D14DCF}" type="pres">
      <dgm:prSet presAssocID="{89C77263-FA79-4D73-ABF1-853080FAD56F}" presName="txSpace" presStyleCnt="0"/>
      <dgm:spPr/>
    </dgm:pt>
    <dgm:pt modelId="{E9EBE31E-49E9-4559-9533-E295AC9504A9}" type="pres">
      <dgm:prSet presAssocID="{89C77263-FA79-4D73-ABF1-853080FAD56F}" presName="desTx" presStyleLbl="revTx" presStyleIdx="5" presStyleCnt="6">
        <dgm:presLayoutVars/>
      </dgm:prSet>
      <dgm:spPr/>
    </dgm:pt>
  </dgm:ptLst>
  <dgm:cxnLst>
    <dgm:cxn modelId="{46186800-4444-4526-B7A9-B14A0E1B9AC7}" type="presOf" srcId="{994966BE-7578-44E6-AC74-8F00F926B2F9}" destId="{E9EBE31E-49E9-4559-9533-E295AC9504A9}" srcOrd="0" destOrd="0" presId="urn:microsoft.com/office/officeart/2018/2/layout/IconLabelDescriptionList"/>
    <dgm:cxn modelId="{1DF3F12E-D83B-4FF4-B797-23C5C9A749D4}" srcId="{439C87ED-84E2-4390-972F-B011DDA87771}" destId="{89C77263-FA79-4D73-ABF1-853080FAD56F}" srcOrd="2" destOrd="0" parTransId="{EE779615-668E-4BC5-B9C9-0354F2980F02}" sibTransId="{050FD922-7CEF-45EC-A7C8-23CA6CED7CE3}"/>
    <dgm:cxn modelId="{05395B5B-68D7-4E73-B405-77F4A705BBD4}" srcId="{439C87ED-84E2-4390-972F-B011DDA87771}" destId="{8DD2F29B-A2EB-4105-B18F-5DDF48EE3609}" srcOrd="1" destOrd="0" parTransId="{CFAFE957-918F-4404-8C91-9C504854FD00}" sibTransId="{B8A66D93-4EAC-4CE7-AE27-467DBC42B108}"/>
    <dgm:cxn modelId="{E5335C49-8334-4B49-8921-4BD6ACDA6A44}" type="presOf" srcId="{C185A3A6-2F84-42AF-9EBD-3CA4F90E960E}" destId="{1C44E64A-CC0B-4686-BBC7-4ED86D75A9AA}" srcOrd="0" destOrd="0" presId="urn:microsoft.com/office/officeart/2018/2/layout/IconLabelDescriptionList"/>
    <dgm:cxn modelId="{C3917A4C-750D-4A37-B43B-4B2EADB54792}" srcId="{8AFC1679-61AA-4CB4-9AEE-E2BB63C4BE28}" destId="{0C5F7D3F-5456-48C7-8B11-385B9A4AB601}" srcOrd="2" destOrd="0" parTransId="{86F8FE9B-D6A0-436F-9A47-8BD7C320CC07}" sibTransId="{9847BD5A-6CFA-450A-9868-E1CB05958682}"/>
    <dgm:cxn modelId="{E2C90C71-F4EE-4F97-A618-73FA5103BF5A}" srcId="{8AFC1679-61AA-4CB4-9AEE-E2BB63C4BE28}" destId="{C185A3A6-2F84-42AF-9EBD-3CA4F90E960E}" srcOrd="0" destOrd="0" parTransId="{6D642854-D7E7-415A-9FE0-DE56A81E050B}" sibTransId="{93DA95BE-FADC-458B-8716-A67B7B3189A8}"/>
    <dgm:cxn modelId="{1727BA51-165F-46C0-AE6A-6A9C10AE57CC}" type="presOf" srcId="{439C87ED-84E2-4390-972F-B011DDA87771}" destId="{F2E46062-020E-460E-8A72-E65623F04568}" srcOrd="0" destOrd="0" presId="urn:microsoft.com/office/officeart/2018/2/layout/IconLabelDescriptionList"/>
    <dgm:cxn modelId="{A8F2CA54-5642-4C4A-9C77-503F015D6A0D}" type="presOf" srcId="{8AFC1679-61AA-4CB4-9AEE-E2BB63C4BE28}" destId="{0E637ACD-9C94-4236-89E4-C5EEBA42CEF1}" srcOrd="0" destOrd="0" presId="urn:microsoft.com/office/officeart/2018/2/layout/IconLabelDescriptionList"/>
    <dgm:cxn modelId="{B8B60D55-C138-4F8C-AE39-0E475BFFAB96}" srcId="{8DD2F29B-A2EB-4105-B18F-5DDF48EE3609}" destId="{C0917BDC-691E-4DB7-B44E-09FE316B8D4F}" srcOrd="0" destOrd="0" parTransId="{A2CDAC64-7446-4A69-A797-E6D70B9B4037}" sibTransId="{C2C388F0-FED5-485F-A3ED-9A4BCB2DE956}"/>
    <dgm:cxn modelId="{6EDFC377-080C-449E-96C9-647977A7131A}" type="presOf" srcId="{650A31AC-85D4-406D-A7C4-E250FF1A8AF7}" destId="{8AE524F9-BC99-41A1-9DCE-EE7F422883C6}" srcOrd="0" destOrd="1" presId="urn:microsoft.com/office/officeart/2018/2/layout/IconLabelDescriptionList"/>
    <dgm:cxn modelId="{0556557A-F88D-4CC6-AF75-779E110EC61B}" type="presOf" srcId="{89C77263-FA79-4D73-ABF1-853080FAD56F}" destId="{0B6ED78F-A210-4DFB-B6D5-4C3B55D17C15}" srcOrd="0" destOrd="0" presId="urn:microsoft.com/office/officeart/2018/2/layout/IconLabelDescriptionList"/>
    <dgm:cxn modelId="{B1E8CF7E-8650-4EEF-8B7F-16195D566270}" srcId="{8AFC1679-61AA-4CB4-9AEE-E2BB63C4BE28}" destId="{505E6C23-AEA8-4E5B-9BDC-BCE4F065CB63}" srcOrd="1" destOrd="0" parTransId="{1982DA5A-B598-4759-A811-767929CF662A}" sibTransId="{0589DC88-BB49-406E-9E66-41929D274E8A}"/>
    <dgm:cxn modelId="{C7D43892-FB8F-4425-99DE-23B0E1F29129}" type="presOf" srcId="{505E6C23-AEA8-4E5B-9BDC-BCE4F065CB63}" destId="{1C44E64A-CC0B-4686-BBC7-4ED86D75A9AA}" srcOrd="0" destOrd="1" presId="urn:microsoft.com/office/officeart/2018/2/layout/IconLabelDescriptionList"/>
    <dgm:cxn modelId="{F10E7495-745D-4F77-BE4C-94A9A1E5FC53}" type="presOf" srcId="{C0917BDC-691E-4DB7-B44E-09FE316B8D4F}" destId="{8AE524F9-BC99-41A1-9DCE-EE7F422883C6}" srcOrd="0" destOrd="0" presId="urn:microsoft.com/office/officeart/2018/2/layout/IconLabelDescriptionList"/>
    <dgm:cxn modelId="{C390E99B-7B1D-47C0-876F-D77B309894CB}" srcId="{89C77263-FA79-4D73-ABF1-853080FAD56F}" destId="{994966BE-7578-44E6-AC74-8F00F926B2F9}" srcOrd="0" destOrd="0" parTransId="{9A7955D2-DDDF-4514-8375-102F8A029F3E}" sibTransId="{D255720D-0460-4048-AA8A-11CB8FE30132}"/>
    <dgm:cxn modelId="{E8BCB8D4-295C-4A53-B6B3-BD8FA25AC7AB}" srcId="{439C87ED-84E2-4390-972F-B011DDA87771}" destId="{8AFC1679-61AA-4CB4-9AEE-E2BB63C4BE28}" srcOrd="0" destOrd="0" parTransId="{55D38FB1-3FF7-466A-A59E-97210350B813}" sibTransId="{B7119E82-677D-4301-85FB-AA0F34B411A5}"/>
    <dgm:cxn modelId="{5C3F53D8-AF43-4750-B6F9-6E1FE6D0FCBD}" srcId="{8DD2F29B-A2EB-4105-B18F-5DDF48EE3609}" destId="{650A31AC-85D4-406D-A7C4-E250FF1A8AF7}" srcOrd="1" destOrd="0" parTransId="{DCF18700-12EC-46BF-A901-D86C3D678CC3}" sibTransId="{F89B0118-2A1F-46A6-928C-ED5B0902A872}"/>
    <dgm:cxn modelId="{1CED76E9-DB41-45F7-89CB-B7C48CC21137}" type="presOf" srcId="{8DD2F29B-A2EB-4105-B18F-5DDF48EE3609}" destId="{54029A4C-D8BE-439C-A68B-D89A9D63C153}" srcOrd="0" destOrd="0" presId="urn:microsoft.com/office/officeart/2018/2/layout/IconLabelDescriptionList"/>
    <dgm:cxn modelId="{755D41FE-3556-4C0B-B636-1A533294B1EE}" type="presOf" srcId="{0C5F7D3F-5456-48C7-8B11-385B9A4AB601}" destId="{1C44E64A-CC0B-4686-BBC7-4ED86D75A9AA}" srcOrd="0" destOrd="2" presId="urn:microsoft.com/office/officeart/2018/2/layout/IconLabelDescriptionList"/>
    <dgm:cxn modelId="{559374B9-E96B-422F-BD63-059D411C98F2}" type="presParOf" srcId="{F2E46062-020E-460E-8A72-E65623F04568}" destId="{17D6A4F3-FB1C-44F9-9DE6-3D1103090504}" srcOrd="0" destOrd="0" presId="urn:microsoft.com/office/officeart/2018/2/layout/IconLabelDescriptionList"/>
    <dgm:cxn modelId="{D2EAD78C-B12D-4408-B411-F37F21BC8474}" type="presParOf" srcId="{17D6A4F3-FB1C-44F9-9DE6-3D1103090504}" destId="{B6DB9FC0-9393-463A-A3D4-C8696AA48B62}" srcOrd="0" destOrd="0" presId="urn:microsoft.com/office/officeart/2018/2/layout/IconLabelDescriptionList"/>
    <dgm:cxn modelId="{0E174840-0AD9-48DB-AA1E-9611096E397E}" type="presParOf" srcId="{17D6A4F3-FB1C-44F9-9DE6-3D1103090504}" destId="{C33DE521-CB9F-4871-8FA9-55C0F0FBFD4C}" srcOrd="1" destOrd="0" presId="urn:microsoft.com/office/officeart/2018/2/layout/IconLabelDescriptionList"/>
    <dgm:cxn modelId="{302499B2-9755-41C4-A74D-A9227E8E74FC}" type="presParOf" srcId="{17D6A4F3-FB1C-44F9-9DE6-3D1103090504}" destId="{0E637ACD-9C94-4236-89E4-C5EEBA42CEF1}" srcOrd="2" destOrd="0" presId="urn:microsoft.com/office/officeart/2018/2/layout/IconLabelDescriptionList"/>
    <dgm:cxn modelId="{EA44DEE4-3807-4560-913C-EF152C0AF59C}" type="presParOf" srcId="{17D6A4F3-FB1C-44F9-9DE6-3D1103090504}" destId="{654A69FF-8A9B-4B0A-BD8A-0B4C32296EDE}" srcOrd="3" destOrd="0" presId="urn:microsoft.com/office/officeart/2018/2/layout/IconLabelDescriptionList"/>
    <dgm:cxn modelId="{A65E3A1B-FDC6-4BB0-B805-C2DA2F770C54}" type="presParOf" srcId="{17D6A4F3-FB1C-44F9-9DE6-3D1103090504}" destId="{1C44E64A-CC0B-4686-BBC7-4ED86D75A9AA}" srcOrd="4" destOrd="0" presId="urn:microsoft.com/office/officeart/2018/2/layout/IconLabelDescriptionList"/>
    <dgm:cxn modelId="{30330204-6E13-4C0B-BB14-EA8913D08043}" type="presParOf" srcId="{F2E46062-020E-460E-8A72-E65623F04568}" destId="{69B71CC4-A7F9-4480-8905-F311C8A4C835}" srcOrd="1" destOrd="0" presId="urn:microsoft.com/office/officeart/2018/2/layout/IconLabelDescriptionList"/>
    <dgm:cxn modelId="{3F0B286E-B604-41E5-A798-A63E20C9882B}" type="presParOf" srcId="{F2E46062-020E-460E-8A72-E65623F04568}" destId="{BA76A7E0-58DA-4898-876A-366AAB4EE6C8}" srcOrd="2" destOrd="0" presId="urn:microsoft.com/office/officeart/2018/2/layout/IconLabelDescriptionList"/>
    <dgm:cxn modelId="{C66078EC-F021-4E28-83AA-FCCB6BB5E023}" type="presParOf" srcId="{BA76A7E0-58DA-4898-876A-366AAB4EE6C8}" destId="{F23F6C5F-CE05-41D6-8FB0-7F31729DEAFF}" srcOrd="0" destOrd="0" presId="urn:microsoft.com/office/officeart/2018/2/layout/IconLabelDescriptionList"/>
    <dgm:cxn modelId="{9670AB9E-7ED5-49CF-BC41-68B8B42552F5}" type="presParOf" srcId="{BA76A7E0-58DA-4898-876A-366AAB4EE6C8}" destId="{2B035775-0EC7-4349-A732-27181A9C2211}" srcOrd="1" destOrd="0" presId="urn:microsoft.com/office/officeart/2018/2/layout/IconLabelDescriptionList"/>
    <dgm:cxn modelId="{7E9A4F54-B49F-4C30-90B5-74B0EE81195B}" type="presParOf" srcId="{BA76A7E0-58DA-4898-876A-366AAB4EE6C8}" destId="{54029A4C-D8BE-439C-A68B-D89A9D63C153}" srcOrd="2" destOrd="0" presId="urn:microsoft.com/office/officeart/2018/2/layout/IconLabelDescriptionList"/>
    <dgm:cxn modelId="{037DE2A6-5E6C-4692-A107-D4B95D179B68}" type="presParOf" srcId="{BA76A7E0-58DA-4898-876A-366AAB4EE6C8}" destId="{3FEF9234-EC04-4C45-BECA-542A2D6DF288}" srcOrd="3" destOrd="0" presId="urn:microsoft.com/office/officeart/2018/2/layout/IconLabelDescriptionList"/>
    <dgm:cxn modelId="{C9CE478F-40FF-430C-904A-D9466D692B76}" type="presParOf" srcId="{BA76A7E0-58DA-4898-876A-366AAB4EE6C8}" destId="{8AE524F9-BC99-41A1-9DCE-EE7F422883C6}" srcOrd="4" destOrd="0" presId="urn:microsoft.com/office/officeart/2018/2/layout/IconLabelDescriptionList"/>
    <dgm:cxn modelId="{BACA482F-2479-4FC8-9C54-8CDAB5B63DDF}" type="presParOf" srcId="{F2E46062-020E-460E-8A72-E65623F04568}" destId="{4ECC9026-9F7C-4C6F-8E6A-02465F34B453}" srcOrd="3" destOrd="0" presId="urn:microsoft.com/office/officeart/2018/2/layout/IconLabelDescriptionList"/>
    <dgm:cxn modelId="{D0DF889A-4C93-472B-8D06-14CFA6D651F5}" type="presParOf" srcId="{F2E46062-020E-460E-8A72-E65623F04568}" destId="{CD194253-8997-4C87-BE28-C82D7A606C6D}" srcOrd="4" destOrd="0" presId="urn:microsoft.com/office/officeart/2018/2/layout/IconLabelDescriptionList"/>
    <dgm:cxn modelId="{1E475B55-2423-4B63-9DAB-EC6C91CE515C}" type="presParOf" srcId="{CD194253-8997-4C87-BE28-C82D7A606C6D}" destId="{9D60DD6A-3D37-49C8-8800-C229160FCD39}" srcOrd="0" destOrd="0" presId="urn:microsoft.com/office/officeart/2018/2/layout/IconLabelDescriptionList"/>
    <dgm:cxn modelId="{2B9D7E23-CAC2-42CD-A74F-E3B9A8A7A198}" type="presParOf" srcId="{CD194253-8997-4C87-BE28-C82D7A606C6D}" destId="{9F94D1B4-70D2-4FA5-A4F1-367F187DFC9A}" srcOrd="1" destOrd="0" presId="urn:microsoft.com/office/officeart/2018/2/layout/IconLabelDescriptionList"/>
    <dgm:cxn modelId="{3FE989D8-1BEA-4392-999E-ED8E6CADB38C}" type="presParOf" srcId="{CD194253-8997-4C87-BE28-C82D7A606C6D}" destId="{0B6ED78F-A210-4DFB-B6D5-4C3B55D17C15}" srcOrd="2" destOrd="0" presId="urn:microsoft.com/office/officeart/2018/2/layout/IconLabelDescriptionList"/>
    <dgm:cxn modelId="{D3AC0146-66F4-40D7-A0E0-0B6A2E06B56F}" type="presParOf" srcId="{CD194253-8997-4C87-BE28-C82D7A606C6D}" destId="{6D3DBAD6-1B46-40E6-AAEB-06E5C6D14DCF}" srcOrd="3" destOrd="0" presId="urn:microsoft.com/office/officeart/2018/2/layout/IconLabelDescriptionList"/>
    <dgm:cxn modelId="{81787ED8-17EF-4484-B46B-2401256949F3}" type="presParOf" srcId="{CD194253-8997-4C87-BE28-C82D7A606C6D}" destId="{E9EBE31E-49E9-4559-9533-E295AC9504A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C87ED-84E2-4390-972F-B011DDA87771}"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AFC1679-61AA-4CB4-9AEE-E2BB63C4BE28}">
      <dgm:prSet/>
      <dgm:spPr/>
      <dgm:t>
        <a:bodyPr/>
        <a:lstStyle/>
        <a:p>
          <a:pPr>
            <a:lnSpc>
              <a:spcPct val="100000"/>
            </a:lnSpc>
            <a:defRPr b="1"/>
          </a:pPr>
          <a:r>
            <a:rPr lang="en-US"/>
            <a:t>Financial Aid Staffing</a:t>
          </a:r>
        </a:p>
      </dgm:t>
    </dgm:pt>
    <dgm:pt modelId="{55D38FB1-3FF7-466A-A59E-97210350B813}" type="parTrans" cxnId="{E8BCB8D4-295C-4A53-B6B3-BD8FA25AC7AB}">
      <dgm:prSet/>
      <dgm:spPr/>
      <dgm:t>
        <a:bodyPr/>
        <a:lstStyle/>
        <a:p>
          <a:endParaRPr lang="en-US"/>
        </a:p>
      </dgm:t>
    </dgm:pt>
    <dgm:pt modelId="{B7119E82-677D-4301-85FB-AA0F34B411A5}" type="sibTrans" cxnId="{E8BCB8D4-295C-4A53-B6B3-BD8FA25AC7AB}">
      <dgm:prSet/>
      <dgm:spPr/>
      <dgm:t>
        <a:bodyPr/>
        <a:lstStyle/>
        <a:p>
          <a:endParaRPr lang="en-US"/>
        </a:p>
      </dgm:t>
    </dgm:pt>
    <dgm:pt modelId="{C185A3A6-2F84-42AF-9EBD-3CA4F90E960E}">
      <dgm:prSet/>
      <dgm:spPr/>
      <dgm:t>
        <a:bodyPr/>
        <a:lstStyle/>
        <a:p>
          <a:pPr>
            <a:lnSpc>
              <a:spcPct val="100000"/>
            </a:lnSpc>
          </a:pPr>
          <a:r>
            <a:rPr lang="en-US" b="0">
              <a:solidFill>
                <a:srgbClr val="444444"/>
              </a:solidFill>
              <a:latin typeface="Calibri"/>
              <a:ea typeface="Calibri"/>
              <a:cs typeface="Calibri"/>
            </a:rPr>
            <a:t>Disburse aid</a:t>
          </a:r>
          <a:endParaRPr lang="en-US">
            <a:solidFill>
              <a:srgbClr val="444444"/>
            </a:solidFill>
            <a:latin typeface="Calibri"/>
            <a:ea typeface="Calibri"/>
            <a:cs typeface="Calibri"/>
          </a:endParaRPr>
        </a:p>
      </dgm:t>
    </dgm:pt>
    <dgm:pt modelId="{6D642854-D7E7-415A-9FE0-DE56A81E050B}" type="parTrans" cxnId="{E2C90C71-F4EE-4F97-A618-73FA5103BF5A}">
      <dgm:prSet/>
      <dgm:spPr/>
      <dgm:t>
        <a:bodyPr/>
        <a:lstStyle/>
        <a:p>
          <a:endParaRPr lang="en-US"/>
        </a:p>
      </dgm:t>
    </dgm:pt>
    <dgm:pt modelId="{93DA95BE-FADC-458B-8716-A67B7B3189A8}" type="sibTrans" cxnId="{E2C90C71-F4EE-4F97-A618-73FA5103BF5A}">
      <dgm:prSet/>
      <dgm:spPr/>
      <dgm:t>
        <a:bodyPr/>
        <a:lstStyle/>
        <a:p>
          <a:endParaRPr lang="en-US"/>
        </a:p>
      </dgm:t>
    </dgm:pt>
    <dgm:pt modelId="{8DD2F29B-A2EB-4105-B18F-5DDF48EE3609}">
      <dgm:prSet/>
      <dgm:spPr/>
      <dgm:t>
        <a:bodyPr/>
        <a:lstStyle/>
        <a:p>
          <a:pPr>
            <a:lnSpc>
              <a:spcPct val="100000"/>
            </a:lnSpc>
            <a:defRPr b="1"/>
          </a:pPr>
          <a:r>
            <a:rPr lang="en-US"/>
            <a:t>Student Financials</a:t>
          </a:r>
        </a:p>
      </dgm:t>
    </dgm:pt>
    <dgm:pt modelId="{CFAFE957-918F-4404-8C91-9C504854FD00}" type="parTrans" cxnId="{05395B5B-68D7-4E73-B405-77F4A705BBD4}">
      <dgm:prSet/>
      <dgm:spPr/>
      <dgm:t>
        <a:bodyPr/>
        <a:lstStyle/>
        <a:p>
          <a:endParaRPr lang="en-US"/>
        </a:p>
      </dgm:t>
    </dgm:pt>
    <dgm:pt modelId="{B8A66D93-4EAC-4CE7-AE27-467DBC42B108}" type="sibTrans" cxnId="{05395B5B-68D7-4E73-B405-77F4A705BBD4}">
      <dgm:prSet/>
      <dgm:spPr/>
      <dgm:t>
        <a:bodyPr/>
        <a:lstStyle/>
        <a:p>
          <a:endParaRPr lang="en-US"/>
        </a:p>
      </dgm:t>
    </dgm:pt>
    <dgm:pt modelId="{650A31AC-85D4-406D-A7C4-E250FF1A8AF7}">
      <dgm:prSet/>
      <dgm:spPr/>
      <dgm:t>
        <a:bodyPr/>
        <a:lstStyle/>
        <a:p>
          <a:pPr>
            <a:lnSpc>
              <a:spcPct val="100000"/>
            </a:lnSpc>
          </a:pPr>
          <a:r>
            <a:rPr lang="en-US">
              <a:solidFill>
                <a:srgbClr val="444444"/>
              </a:solidFill>
              <a:latin typeface="Calibri"/>
              <a:ea typeface="Calibri"/>
              <a:cs typeface="Calibri"/>
            </a:rPr>
            <a:t>Process Refunds (</a:t>
          </a:r>
          <a:r>
            <a:rPr lang="en-US" err="1">
              <a:solidFill>
                <a:srgbClr val="444444"/>
              </a:solidFill>
              <a:latin typeface="Calibri"/>
              <a:ea typeface="Calibri"/>
              <a:cs typeface="Calibri"/>
            </a:rPr>
            <a:t>Bankmobile</a:t>
          </a:r>
          <a:r>
            <a:rPr lang="en-US">
              <a:solidFill>
                <a:srgbClr val="444444"/>
              </a:solidFill>
              <a:latin typeface="Calibri"/>
              <a:ea typeface="Calibri"/>
              <a:cs typeface="Calibri"/>
            </a:rPr>
            <a:t>, AP, etc)</a:t>
          </a:r>
          <a:endParaRPr lang="en-US"/>
        </a:p>
      </dgm:t>
    </dgm:pt>
    <dgm:pt modelId="{DCF18700-12EC-46BF-A901-D86C3D678CC3}" type="parTrans" cxnId="{5C3F53D8-AF43-4750-B6F9-6E1FE6D0FCBD}">
      <dgm:prSet/>
      <dgm:spPr/>
      <dgm:t>
        <a:bodyPr/>
        <a:lstStyle/>
        <a:p>
          <a:endParaRPr lang="en-US"/>
        </a:p>
      </dgm:t>
    </dgm:pt>
    <dgm:pt modelId="{F89B0118-2A1F-46A6-928C-ED5B0902A872}" type="sibTrans" cxnId="{5C3F53D8-AF43-4750-B6F9-6E1FE6D0FCBD}">
      <dgm:prSet/>
      <dgm:spPr/>
      <dgm:t>
        <a:bodyPr/>
        <a:lstStyle/>
        <a:p>
          <a:endParaRPr lang="en-US"/>
        </a:p>
      </dgm:t>
    </dgm:pt>
    <dgm:pt modelId="{89C77263-FA79-4D73-ABF1-853080FAD56F}">
      <dgm:prSet/>
      <dgm:spPr/>
      <dgm:t>
        <a:bodyPr/>
        <a:lstStyle/>
        <a:p>
          <a:pPr>
            <a:lnSpc>
              <a:spcPct val="100000"/>
            </a:lnSpc>
            <a:defRPr b="1"/>
          </a:pPr>
          <a:r>
            <a:rPr lang="en-US"/>
            <a:t>Finance Office</a:t>
          </a:r>
        </a:p>
      </dgm:t>
    </dgm:pt>
    <dgm:pt modelId="{EE779615-668E-4BC5-B9C9-0354F2980F02}" type="parTrans" cxnId="{1DF3F12E-D83B-4FF4-B797-23C5C9A749D4}">
      <dgm:prSet/>
      <dgm:spPr/>
      <dgm:t>
        <a:bodyPr/>
        <a:lstStyle/>
        <a:p>
          <a:endParaRPr lang="en-US"/>
        </a:p>
      </dgm:t>
    </dgm:pt>
    <dgm:pt modelId="{050FD922-7CEF-45EC-A7C8-23CA6CED7CE3}" type="sibTrans" cxnId="{1DF3F12E-D83B-4FF4-B797-23C5C9A749D4}">
      <dgm:prSet/>
      <dgm:spPr/>
      <dgm:t>
        <a:bodyPr/>
        <a:lstStyle/>
        <a:p>
          <a:endParaRPr lang="en-US"/>
        </a:p>
      </dgm:t>
    </dgm:pt>
    <dgm:pt modelId="{994966BE-7578-44E6-AC74-8F00F926B2F9}">
      <dgm:prSet/>
      <dgm:spPr/>
      <dgm:t>
        <a:bodyPr/>
        <a:lstStyle/>
        <a:p>
          <a:pPr rtl="0">
            <a:lnSpc>
              <a:spcPct val="100000"/>
            </a:lnSpc>
          </a:pPr>
          <a:r>
            <a:rPr lang="en-US">
              <a:solidFill>
                <a:srgbClr val="444444"/>
              </a:solidFill>
              <a:latin typeface="Calibri"/>
              <a:ea typeface="Calibri"/>
              <a:cs typeface="Calibri"/>
            </a:rPr>
            <a:t>All Reconciliations: COD to SJS, SJS to GL, FA to SJS, etc.</a:t>
          </a:r>
        </a:p>
      </dgm:t>
    </dgm:pt>
    <dgm:pt modelId="{9A7955D2-DDDF-4514-8375-102F8A029F3E}" type="parTrans" cxnId="{C390E99B-7B1D-47C0-876F-D77B309894CB}">
      <dgm:prSet/>
      <dgm:spPr/>
      <dgm:t>
        <a:bodyPr/>
        <a:lstStyle/>
        <a:p>
          <a:endParaRPr lang="en-US"/>
        </a:p>
      </dgm:t>
    </dgm:pt>
    <dgm:pt modelId="{D255720D-0460-4048-AA8A-11CB8FE30132}" type="sibTrans" cxnId="{C390E99B-7B1D-47C0-876F-D77B309894CB}">
      <dgm:prSet/>
      <dgm:spPr/>
      <dgm:t>
        <a:bodyPr/>
        <a:lstStyle/>
        <a:p>
          <a:endParaRPr lang="en-US"/>
        </a:p>
      </dgm:t>
    </dgm:pt>
    <dgm:pt modelId="{505E6C23-AEA8-4E5B-9BDC-BCE4F065CB63}">
      <dgm:prSet phldr="0"/>
      <dgm:spPr/>
      <dgm:t>
        <a:bodyPr/>
        <a:lstStyle/>
        <a:p>
          <a:pPr>
            <a:lnSpc>
              <a:spcPct val="100000"/>
            </a:lnSpc>
          </a:pPr>
          <a:r>
            <a:rPr lang="en-US" b="0">
              <a:solidFill>
                <a:srgbClr val="444444"/>
              </a:solidFill>
              <a:latin typeface="Calibri"/>
              <a:ea typeface="Calibri"/>
              <a:cs typeface="Calibri"/>
            </a:rPr>
            <a:t>Reconcile COD to FA Data</a:t>
          </a:r>
        </a:p>
      </dgm:t>
    </dgm:pt>
    <dgm:pt modelId="{1982DA5A-B598-4759-A811-767929CF662A}" type="parTrans" cxnId="{B1E8CF7E-8650-4EEF-8B7F-16195D566270}">
      <dgm:prSet/>
      <dgm:spPr/>
      <dgm:t>
        <a:bodyPr/>
        <a:lstStyle/>
        <a:p>
          <a:endParaRPr lang="en-US"/>
        </a:p>
      </dgm:t>
    </dgm:pt>
    <dgm:pt modelId="{0589DC88-BB49-406E-9E66-41929D274E8A}" type="sibTrans" cxnId="{B1E8CF7E-8650-4EEF-8B7F-16195D566270}">
      <dgm:prSet/>
      <dgm:spPr/>
      <dgm:t>
        <a:bodyPr/>
        <a:lstStyle/>
        <a:p>
          <a:endParaRPr lang="en-US"/>
        </a:p>
      </dgm:t>
    </dgm:pt>
    <dgm:pt modelId="{80328DF5-6F45-4D71-A456-7C750DA6B74C}">
      <dgm:prSet phldr="0"/>
      <dgm:spPr/>
      <dgm:t>
        <a:bodyPr/>
        <a:lstStyle/>
        <a:p>
          <a:pPr>
            <a:lnSpc>
              <a:spcPct val="100000"/>
            </a:lnSpc>
          </a:pPr>
          <a:r>
            <a:rPr lang="en-US">
              <a:solidFill>
                <a:srgbClr val="444444"/>
              </a:solidFill>
              <a:latin typeface="Calibri"/>
              <a:ea typeface="Calibri"/>
              <a:cs typeface="Calibri"/>
            </a:rPr>
            <a:t>Offer</a:t>
          </a:r>
          <a:r>
            <a:rPr lang="en-US" b="0">
              <a:solidFill>
                <a:srgbClr val="444444"/>
              </a:solidFill>
              <a:latin typeface="Calibri"/>
              <a:ea typeface="Calibri"/>
              <a:cs typeface="Calibri"/>
            </a:rPr>
            <a:t> aid</a:t>
          </a:r>
        </a:p>
      </dgm:t>
    </dgm:pt>
    <dgm:pt modelId="{5D40C39C-2F23-48C3-A641-38FF14EA1400}" type="parTrans" cxnId="{B9D02A2E-D2AF-4FEB-8728-773695872BF4}">
      <dgm:prSet/>
      <dgm:spPr/>
    </dgm:pt>
    <dgm:pt modelId="{7B42C0F2-B76C-4F53-A33B-D5697ABB1E60}" type="sibTrans" cxnId="{B9D02A2E-D2AF-4FEB-8728-773695872BF4}">
      <dgm:prSet/>
      <dgm:spPr/>
    </dgm:pt>
    <dgm:pt modelId="{5A57BE90-A12F-40EB-9C17-B4FF41D7D60D}">
      <dgm:prSet phldr="0"/>
      <dgm:spPr/>
      <dgm:t>
        <a:bodyPr/>
        <a:lstStyle/>
        <a:p>
          <a:pPr>
            <a:lnSpc>
              <a:spcPct val="100000"/>
            </a:lnSpc>
          </a:pPr>
          <a:r>
            <a:rPr lang="en-US">
              <a:solidFill>
                <a:srgbClr val="444444"/>
              </a:solidFill>
              <a:latin typeface="Calibri"/>
              <a:ea typeface="Calibri"/>
              <a:cs typeface="Calibri"/>
            </a:rPr>
            <a:t>Post Disbursements</a:t>
          </a:r>
        </a:p>
      </dgm:t>
    </dgm:pt>
    <dgm:pt modelId="{F1FA724D-83DA-4501-AA1B-36B76BABEF6F}" type="parTrans" cxnId="{43EFA926-AC10-4718-B8A9-18569C947F1C}">
      <dgm:prSet/>
      <dgm:spPr/>
    </dgm:pt>
    <dgm:pt modelId="{CD6250A8-D214-49A0-AB06-0FB28CAA48DC}" type="sibTrans" cxnId="{43EFA926-AC10-4718-B8A9-18569C947F1C}">
      <dgm:prSet/>
      <dgm:spPr/>
    </dgm:pt>
    <dgm:pt modelId="{050443E8-D27D-4591-95B3-EAB24E834467}">
      <dgm:prSet phldr="0"/>
      <dgm:spPr/>
      <dgm:t>
        <a:bodyPr/>
        <a:lstStyle/>
        <a:p>
          <a:pPr>
            <a:lnSpc>
              <a:spcPct val="100000"/>
            </a:lnSpc>
          </a:pPr>
          <a:r>
            <a:rPr lang="en-US">
              <a:solidFill>
                <a:srgbClr val="444444"/>
              </a:solidFill>
              <a:latin typeface="Calibri"/>
              <a:ea typeface="Calibri"/>
              <a:cs typeface="Calibri"/>
            </a:rPr>
            <a:t>G5 and WSAC Draws</a:t>
          </a:r>
          <a:endParaRPr lang="en-US"/>
        </a:p>
      </dgm:t>
    </dgm:pt>
    <dgm:pt modelId="{FB5A013B-3D11-42C5-B973-A1B520AEE382}" type="parTrans" cxnId="{6EB49671-CCAC-4F8A-92D4-D422F46DC01B}">
      <dgm:prSet/>
      <dgm:spPr/>
    </dgm:pt>
    <dgm:pt modelId="{DD993E58-5E5B-4A9C-A568-6508A72401B1}" type="sibTrans" cxnId="{6EB49671-CCAC-4F8A-92D4-D422F46DC01B}">
      <dgm:prSet/>
      <dgm:spPr/>
    </dgm:pt>
    <dgm:pt modelId="{F2E46062-020E-460E-8A72-E65623F04568}" type="pres">
      <dgm:prSet presAssocID="{439C87ED-84E2-4390-972F-B011DDA87771}" presName="root" presStyleCnt="0">
        <dgm:presLayoutVars>
          <dgm:dir/>
          <dgm:resizeHandles val="exact"/>
        </dgm:presLayoutVars>
      </dgm:prSet>
      <dgm:spPr/>
    </dgm:pt>
    <dgm:pt modelId="{17D6A4F3-FB1C-44F9-9DE6-3D1103090504}" type="pres">
      <dgm:prSet presAssocID="{8AFC1679-61AA-4CB4-9AEE-E2BB63C4BE28}" presName="compNode" presStyleCnt="0"/>
      <dgm:spPr/>
    </dgm:pt>
    <dgm:pt modelId="{B6DB9FC0-9393-463A-A3D4-C8696AA48B62}" type="pres">
      <dgm:prSet presAssocID="{8AFC1679-61AA-4CB4-9AEE-E2BB63C4BE28}" presName="iconRect" presStyleLbl="node1" presStyleIdx="0" presStyleCnt="3" custLinFactNeighborX="59347"/>
      <dgm:spPr>
        <a:blipFill>
          <a:blip xmlns:r="http://schemas.openxmlformats.org/officeDocument/2006/relationships" r:embed="rId1">
            <a:extLst>
              <a:ext uri="{96DAC541-7B7A-43D3-8B79-37D633B846F1}">
                <asvg:svgBlip xmlns:asvg="http://schemas.microsoft.com/office/drawing/2016/SVG/main" r:embed="rId2"/>
              </a:ext>
            </a:extLst>
          </a:blip>
          <a:srcRect/>
          <a:stretch>
            <a:fillRect t="-7000" b="-7000"/>
          </a:stretch>
        </a:blipFill>
        <a:ln>
          <a:noFill/>
        </a:ln>
      </dgm:spPr>
      <dgm:extLst>
        <a:ext uri="{E40237B7-FDA0-4F09-8148-C483321AD2D9}">
          <dgm14:cNvPr xmlns:dgm14="http://schemas.microsoft.com/office/drawing/2010/diagram" id="0" name="" descr="Money with solid fill"/>
        </a:ext>
      </dgm:extLst>
    </dgm:pt>
    <dgm:pt modelId="{C33DE521-CB9F-4871-8FA9-55C0F0FBFD4C}" type="pres">
      <dgm:prSet presAssocID="{8AFC1679-61AA-4CB4-9AEE-E2BB63C4BE28}" presName="iconSpace" presStyleCnt="0"/>
      <dgm:spPr/>
    </dgm:pt>
    <dgm:pt modelId="{0E637ACD-9C94-4236-89E4-C5EEBA42CEF1}" type="pres">
      <dgm:prSet presAssocID="{8AFC1679-61AA-4CB4-9AEE-E2BB63C4BE28}" presName="parTx" presStyleLbl="revTx" presStyleIdx="0" presStyleCnt="6">
        <dgm:presLayoutVars>
          <dgm:chMax val="0"/>
          <dgm:chPref val="0"/>
        </dgm:presLayoutVars>
      </dgm:prSet>
      <dgm:spPr/>
    </dgm:pt>
    <dgm:pt modelId="{654A69FF-8A9B-4B0A-BD8A-0B4C32296EDE}" type="pres">
      <dgm:prSet presAssocID="{8AFC1679-61AA-4CB4-9AEE-E2BB63C4BE28}" presName="txSpace" presStyleCnt="0"/>
      <dgm:spPr/>
    </dgm:pt>
    <dgm:pt modelId="{1C44E64A-CC0B-4686-BBC7-4ED86D75A9AA}" type="pres">
      <dgm:prSet presAssocID="{8AFC1679-61AA-4CB4-9AEE-E2BB63C4BE28}" presName="desTx" presStyleLbl="revTx" presStyleIdx="1" presStyleCnt="6">
        <dgm:presLayoutVars/>
      </dgm:prSet>
      <dgm:spPr/>
    </dgm:pt>
    <dgm:pt modelId="{69B71CC4-A7F9-4480-8905-F311C8A4C835}" type="pres">
      <dgm:prSet presAssocID="{B7119E82-677D-4301-85FB-AA0F34B411A5}" presName="sibTrans" presStyleCnt="0"/>
      <dgm:spPr/>
    </dgm:pt>
    <dgm:pt modelId="{BA76A7E0-58DA-4898-876A-366AAB4EE6C8}" type="pres">
      <dgm:prSet presAssocID="{8DD2F29B-A2EB-4105-B18F-5DDF48EE3609}" presName="compNode" presStyleCnt="0"/>
      <dgm:spPr/>
    </dgm:pt>
    <dgm:pt modelId="{F23F6C5F-CE05-41D6-8FB0-7F31729DEAFF}" type="pres">
      <dgm:prSet presAssocID="{8DD2F29B-A2EB-4105-B18F-5DDF48EE3609}" presName="iconRect" presStyleLbl="node1" presStyleIdx="1" presStyleCnt="3" custLinFactNeighborX="73777"/>
      <dgm:spPr>
        <a:blipFill>
          <a:blip xmlns:r="http://schemas.openxmlformats.org/officeDocument/2006/relationships" r:embed="rId3">
            <a:extLst>
              <a:ext uri="{96DAC541-7B7A-43D3-8B79-37D633B846F1}">
                <asvg:svgBlip xmlns:asvg="http://schemas.microsoft.com/office/drawing/2016/SVG/main" r:embed="rId4"/>
              </a:ext>
            </a:extLst>
          </a:blip>
          <a:srcRect/>
          <a:stretch>
            <a:fillRect t="-7000" b="-7000"/>
          </a:stretch>
        </a:blipFill>
        <a:ln>
          <a:noFill/>
        </a:ln>
      </dgm:spPr>
      <dgm:extLst>
        <a:ext uri="{E40237B7-FDA0-4F09-8148-C483321AD2D9}">
          <dgm14:cNvPr xmlns:dgm14="http://schemas.microsoft.com/office/drawing/2010/diagram" id="0" name="" descr="Group of women outline"/>
        </a:ext>
      </dgm:extLst>
    </dgm:pt>
    <dgm:pt modelId="{2B035775-0EC7-4349-A732-27181A9C2211}" type="pres">
      <dgm:prSet presAssocID="{8DD2F29B-A2EB-4105-B18F-5DDF48EE3609}" presName="iconSpace" presStyleCnt="0"/>
      <dgm:spPr/>
    </dgm:pt>
    <dgm:pt modelId="{54029A4C-D8BE-439C-A68B-D89A9D63C153}" type="pres">
      <dgm:prSet presAssocID="{8DD2F29B-A2EB-4105-B18F-5DDF48EE3609}" presName="parTx" presStyleLbl="revTx" presStyleIdx="2" presStyleCnt="6">
        <dgm:presLayoutVars>
          <dgm:chMax val="0"/>
          <dgm:chPref val="0"/>
        </dgm:presLayoutVars>
      </dgm:prSet>
      <dgm:spPr/>
    </dgm:pt>
    <dgm:pt modelId="{3FEF9234-EC04-4C45-BECA-542A2D6DF288}" type="pres">
      <dgm:prSet presAssocID="{8DD2F29B-A2EB-4105-B18F-5DDF48EE3609}" presName="txSpace" presStyleCnt="0"/>
      <dgm:spPr/>
    </dgm:pt>
    <dgm:pt modelId="{8AE524F9-BC99-41A1-9DCE-EE7F422883C6}" type="pres">
      <dgm:prSet presAssocID="{8DD2F29B-A2EB-4105-B18F-5DDF48EE3609}" presName="desTx" presStyleLbl="revTx" presStyleIdx="3" presStyleCnt="6">
        <dgm:presLayoutVars/>
      </dgm:prSet>
      <dgm:spPr/>
    </dgm:pt>
    <dgm:pt modelId="{4ECC9026-9F7C-4C6F-8E6A-02465F34B453}" type="pres">
      <dgm:prSet presAssocID="{B8A66D93-4EAC-4CE7-AE27-467DBC42B108}" presName="sibTrans" presStyleCnt="0"/>
      <dgm:spPr/>
    </dgm:pt>
    <dgm:pt modelId="{CD194253-8997-4C87-BE28-C82D7A606C6D}" type="pres">
      <dgm:prSet presAssocID="{89C77263-FA79-4D73-ABF1-853080FAD56F}" presName="compNode" presStyleCnt="0"/>
      <dgm:spPr/>
    </dgm:pt>
    <dgm:pt modelId="{9D60DD6A-3D37-49C8-8800-C229160FCD39}" type="pres">
      <dgm:prSet presAssocID="{89C77263-FA79-4D73-ABF1-853080FAD56F}" presName="iconRect" presStyleLbl="node1" presStyleIdx="2" presStyleCnt="3" custLinFactNeighborX="336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9F94D1B4-70D2-4FA5-A4F1-367F187DFC9A}" type="pres">
      <dgm:prSet presAssocID="{89C77263-FA79-4D73-ABF1-853080FAD56F}" presName="iconSpace" presStyleCnt="0"/>
      <dgm:spPr/>
    </dgm:pt>
    <dgm:pt modelId="{0B6ED78F-A210-4DFB-B6D5-4C3B55D17C15}" type="pres">
      <dgm:prSet presAssocID="{89C77263-FA79-4D73-ABF1-853080FAD56F}" presName="parTx" presStyleLbl="revTx" presStyleIdx="4" presStyleCnt="6">
        <dgm:presLayoutVars>
          <dgm:chMax val="0"/>
          <dgm:chPref val="0"/>
        </dgm:presLayoutVars>
      </dgm:prSet>
      <dgm:spPr/>
    </dgm:pt>
    <dgm:pt modelId="{6D3DBAD6-1B46-40E6-AAEB-06E5C6D14DCF}" type="pres">
      <dgm:prSet presAssocID="{89C77263-FA79-4D73-ABF1-853080FAD56F}" presName="txSpace" presStyleCnt="0"/>
      <dgm:spPr/>
    </dgm:pt>
    <dgm:pt modelId="{E9EBE31E-49E9-4559-9533-E295AC9504A9}" type="pres">
      <dgm:prSet presAssocID="{89C77263-FA79-4D73-ABF1-853080FAD56F}" presName="desTx" presStyleLbl="revTx" presStyleIdx="5" presStyleCnt="6">
        <dgm:presLayoutVars/>
      </dgm:prSet>
      <dgm:spPr/>
    </dgm:pt>
  </dgm:ptLst>
  <dgm:cxnLst>
    <dgm:cxn modelId="{3B139410-F674-4520-A316-0343A07BAF2D}" type="presOf" srcId="{C185A3A6-2F84-42AF-9EBD-3CA4F90E960E}" destId="{1C44E64A-CC0B-4686-BBC7-4ED86D75A9AA}" srcOrd="0" destOrd="1" presId="urn:microsoft.com/office/officeart/2018/2/layout/IconLabelDescriptionList"/>
    <dgm:cxn modelId="{A4663323-3F33-430E-BF82-F25BB56A459B}" type="presOf" srcId="{8DD2F29B-A2EB-4105-B18F-5DDF48EE3609}" destId="{54029A4C-D8BE-439C-A68B-D89A9D63C153}" srcOrd="0" destOrd="0" presId="urn:microsoft.com/office/officeart/2018/2/layout/IconLabelDescriptionList"/>
    <dgm:cxn modelId="{43EFA926-AC10-4718-B8A9-18569C947F1C}" srcId="{8DD2F29B-A2EB-4105-B18F-5DDF48EE3609}" destId="{5A57BE90-A12F-40EB-9C17-B4FF41D7D60D}" srcOrd="0" destOrd="0" parTransId="{F1FA724D-83DA-4501-AA1B-36B76BABEF6F}" sibTransId="{CD6250A8-D214-49A0-AB06-0FB28CAA48DC}"/>
    <dgm:cxn modelId="{8FF2192C-EC6B-4587-84C3-0B2DAD61544A}" type="presOf" srcId="{050443E8-D27D-4591-95B3-EAB24E834467}" destId="{E9EBE31E-49E9-4559-9533-E295AC9504A9}" srcOrd="0" destOrd="1" presId="urn:microsoft.com/office/officeart/2018/2/layout/IconLabelDescriptionList"/>
    <dgm:cxn modelId="{B9D02A2E-D2AF-4FEB-8728-773695872BF4}" srcId="{8AFC1679-61AA-4CB4-9AEE-E2BB63C4BE28}" destId="{80328DF5-6F45-4D71-A456-7C750DA6B74C}" srcOrd="0" destOrd="0" parTransId="{5D40C39C-2F23-48C3-A641-38FF14EA1400}" sibTransId="{7B42C0F2-B76C-4F53-A33B-D5697ABB1E60}"/>
    <dgm:cxn modelId="{1DF3F12E-D83B-4FF4-B797-23C5C9A749D4}" srcId="{439C87ED-84E2-4390-972F-B011DDA87771}" destId="{89C77263-FA79-4D73-ABF1-853080FAD56F}" srcOrd="2" destOrd="0" parTransId="{EE779615-668E-4BC5-B9C9-0354F2980F02}" sibTransId="{050FD922-7CEF-45EC-A7C8-23CA6CED7CE3}"/>
    <dgm:cxn modelId="{1FB0FB3E-3806-426F-BB07-26916867060C}" type="presOf" srcId="{505E6C23-AEA8-4E5B-9BDC-BCE4F065CB63}" destId="{1C44E64A-CC0B-4686-BBC7-4ED86D75A9AA}" srcOrd="0" destOrd="2" presId="urn:microsoft.com/office/officeart/2018/2/layout/IconLabelDescriptionList"/>
    <dgm:cxn modelId="{05395B5B-68D7-4E73-B405-77F4A705BBD4}" srcId="{439C87ED-84E2-4390-972F-B011DDA87771}" destId="{8DD2F29B-A2EB-4105-B18F-5DDF48EE3609}" srcOrd="1" destOrd="0" parTransId="{CFAFE957-918F-4404-8C91-9C504854FD00}" sibTransId="{B8A66D93-4EAC-4CE7-AE27-467DBC42B108}"/>
    <dgm:cxn modelId="{AE8E2942-E503-4D0E-8B13-E823F40425C7}" type="presOf" srcId="{8AFC1679-61AA-4CB4-9AEE-E2BB63C4BE28}" destId="{0E637ACD-9C94-4236-89E4-C5EEBA42CEF1}" srcOrd="0" destOrd="0" presId="urn:microsoft.com/office/officeart/2018/2/layout/IconLabelDescriptionList"/>
    <dgm:cxn modelId="{2207094F-E118-42B2-8E37-D210262349F7}" type="presOf" srcId="{80328DF5-6F45-4D71-A456-7C750DA6B74C}" destId="{1C44E64A-CC0B-4686-BBC7-4ED86D75A9AA}" srcOrd="0" destOrd="0" presId="urn:microsoft.com/office/officeart/2018/2/layout/IconLabelDescriptionList"/>
    <dgm:cxn modelId="{E2C90C71-F4EE-4F97-A618-73FA5103BF5A}" srcId="{8AFC1679-61AA-4CB4-9AEE-E2BB63C4BE28}" destId="{C185A3A6-2F84-42AF-9EBD-3CA4F90E960E}" srcOrd="1" destOrd="0" parTransId="{6D642854-D7E7-415A-9FE0-DE56A81E050B}" sibTransId="{93DA95BE-FADC-458B-8716-A67B7B3189A8}"/>
    <dgm:cxn modelId="{6EB49671-CCAC-4F8A-92D4-D422F46DC01B}" srcId="{89C77263-FA79-4D73-ABF1-853080FAD56F}" destId="{050443E8-D27D-4591-95B3-EAB24E834467}" srcOrd="1" destOrd="0" parTransId="{FB5A013B-3D11-42C5-B973-A1B520AEE382}" sibTransId="{DD993E58-5E5B-4A9C-A568-6508A72401B1}"/>
    <dgm:cxn modelId="{1727BA51-165F-46C0-AE6A-6A9C10AE57CC}" type="presOf" srcId="{439C87ED-84E2-4390-972F-B011DDA87771}" destId="{F2E46062-020E-460E-8A72-E65623F04568}" srcOrd="0" destOrd="0" presId="urn:microsoft.com/office/officeart/2018/2/layout/IconLabelDescriptionList"/>
    <dgm:cxn modelId="{C02A905A-A9AD-4826-A7B7-E728D379508A}" type="presOf" srcId="{650A31AC-85D4-406D-A7C4-E250FF1A8AF7}" destId="{8AE524F9-BC99-41A1-9DCE-EE7F422883C6}" srcOrd="0" destOrd="1" presId="urn:microsoft.com/office/officeart/2018/2/layout/IconLabelDescriptionList"/>
    <dgm:cxn modelId="{B1E8CF7E-8650-4EEF-8B7F-16195D566270}" srcId="{8AFC1679-61AA-4CB4-9AEE-E2BB63C4BE28}" destId="{505E6C23-AEA8-4E5B-9BDC-BCE4F065CB63}" srcOrd="2" destOrd="0" parTransId="{1982DA5A-B598-4759-A811-767929CF662A}" sibTransId="{0589DC88-BB49-406E-9E66-41929D274E8A}"/>
    <dgm:cxn modelId="{B4AC599B-D7F7-44BA-8F9F-791F4324AA58}" type="presOf" srcId="{89C77263-FA79-4D73-ABF1-853080FAD56F}" destId="{0B6ED78F-A210-4DFB-B6D5-4C3B55D17C15}" srcOrd="0" destOrd="0" presId="urn:microsoft.com/office/officeart/2018/2/layout/IconLabelDescriptionList"/>
    <dgm:cxn modelId="{C390E99B-7B1D-47C0-876F-D77B309894CB}" srcId="{89C77263-FA79-4D73-ABF1-853080FAD56F}" destId="{994966BE-7578-44E6-AC74-8F00F926B2F9}" srcOrd="0" destOrd="0" parTransId="{9A7955D2-DDDF-4514-8375-102F8A029F3E}" sibTransId="{D255720D-0460-4048-AA8A-11CB8FE30132}"/>
    <dgm:cxn modelId="{3D713FD0-AA7E-4467-ACD9-D9CBF730B50B}" type="presOf" srcId="{994966BE-7578-44E6-AC74-8F00F926B2F9}" destId="{E9EBE31E-49E9-4559-9533-E295AC9504A9}" srcOrd="0" destOrd="0" presId="urn:microsoft.com/office/officeart/2018/2/layout/IconLabelDescriptionList"/>
    <dgm:cxn modelId="{AD3084D4-9DD8-4B74-BFAB-85781D2A23CB}" type="presOf" srcId="{5A57BE90-A12F-40EB-9C17-B4FF41D7D60D}" destId="{8AE524F9-BC99-41A1-9DCE-EE7F422883C6}" srcOrd="0" destOrd="0" presId="urn:microsoft.com/office/officeart/2018/2/layout/IconLabelDescriptionList"/>
    <dgm:cxn modelId="{E8BCB8D4-295C-4A53-B6B3-BD8FA25AC7AB}" srcId="{439C87ED-84E2-4390-972F-B011DDA87771}" destId="{8AFC1679-61AA-4CB4-9AEE-E2BB63C4BE28}" srcOrd="0" destOrd="0" parTransId="{55D38FB1-3FF7-466A-A59E-97210350B813}" sibTransId="{B7119E82-677D-4301-85FB-AA0F34B411A5}"/>
    <dgm:cxn modelId="{5C3F53D8-AF43-4750-B6F9-6E1FE6D0FCBD}" srcId="{8DD2F29B-A2EB-4105-B18F-5DDF48EE3609}" destId="{650A31AC-85D4-406D-A7C4-E250FF1A8AF7}" srcOrd="1" destOrd="0" parTransId="{DCF18700-12EC-46BF-A901-D86C3D678CC3}" sibTransId="{F89B0118-2A1F-46A6-928C-ED5B0902A872}"/>
    <dgm:cxn modelId="{6C741E00-2B5F-43F2-BA3E-826B399447C3}" type="presParOf" srcId="{F2E46062-020E-460E-8A72-E65623F04568}" destId="{17D6A4F3-FB1C-44F9-9DE6-3D1103090504}" srcOrd="0" destOrd="0" presId="urn:microsoft.com/office/officeart/2018/2/layout/IconLabelDescriptionList"/>
    <dgm:cxn modelId="{7D7BEA6C-8AA6-4825-9F25-DC6E97BEC398}" type="presParOf" srcId="{17D6A4F3-FB1C-44F9-9DE6-3D1103090504}" destId="{B6DB9FC0-9393-463A-A3D4-C8696AA48B62}" srcOrd="0" destOrd="0" presId="urn:microsoft.com/office/officeart/2018/2/layout/IconLabelDescriptionList"/>
    <dgm:cxn modelId="{322B7BA9-8759-4162-81EC-49658F63F6E1}" type="presParOf" srcId="{17D6A4F3-FB1C-44F9-9DE6-3D1103090504}" destId="{C33DE521-CB9F-4871-8FA9-55C0F0FBFD4C}" srcOrd="1" destOrd="0" presId="urn:microsoft.com/office/officeart/2018/2/layout/IconLabelDescriptionList"/>
    <dgm:cxn modelId="{65E731BB-0384-4FFA-B7F7-B37D2EC71F30}" type="presParOf" srcId="{17D6A4F3-FB1C-44F9-9DE6-3D1103090504}" destId="{0E637ACD-9C94-4236-89E4-C5EEBA42CEF1}" srcOrd="2" destOrd="0" presId="urn:microsoft.com/office/officeart/2018/2/layout/IconLabelDescriptionList"/>
    <dgm:cxn modelId="{929A708A-0FC8-4A81-9DE5-F1553ACF56CC}" type="presParOf" srcId="{17D6A4F3-FB1C-44F9-9DE6-3D1103090504}" destId="{654A69FF-8A9B-4B0A-BD8A-0B4C32296EDE}" srcOrd="3" destOrd="0" presId="urn:microsoft.com/office/officeart/2018/2/layout/IconLabelDescriptionList"/>
    <dgm:cxn modelId="{E2B948EF-6C9E-4746-94F0-1D9EADF0EA14}" type="presParOf" srcId="{17D6A4F3-FB1C-44F9-9DE6-3D1103090504}" destId="{1C44E64A-CC0B-4686-BBC7-4ED86D75A9AA}" srcOrd="4" destOrd="0" presId="urn:microsoft.com/office/officeart/2018/2/layout/IconLabelDescriptionList"/>
    <dgm:cxn modelId="{292EF430-CB21-4884-B24C-7A2771A7EAF2}" type="presParOf" srcId="{F2E46062-020E-460E-8A72-E65623F04568}" destId="{69B71CC4-A7F9-4480-8905-F311C8A4C835}" srcOrd="1" destOrd="0" presId="urn:microsoft.com/office/officeart/2018/2/layout/IconLabelDescriptionList"/>
    <dgm:cxn modelId="{23F3BC1B-B0D4-49C3-BC95-0B00CDECFBF4}" type="presParOf" srcId="{F2E46062-020E-460E-8A72-E65623F04568}" destId="{BA76A7E0-58DA-4898-876A-366AAB4EE6C8}" srcOrd="2" destOrd="0" presId="urn:microsoft.com/office/officeart/2018/2/layout/IconLabelDescriptionList"/>
    <dgm:cxn modelId="{04EB05FA-F6BF-4A55-93D1-007552DDA2CA}" type="presParOf" srcId="{BA76A7E0-58DA-4898-876A-366AAB4EE6C8}" destId="{F23F6C5F-CE05-41D6-8FB0-7F31729DEAFF}" srcOrd="0" destOrd="0" presId="urn:microsoft.com/office/officeart/2018/2/layout/IconLabelDescriptionList"/>
    <dgm:cxn modelId="{4CB046F9-305C-41EC-B782-F5363B125D53}" type="presParOf" srcId="{BA76A7E0-58DA-4898-876A-366AAB4EE6C8}" destId="{2B035775-0EC7-4349-A732-27181A9C2211}" srcOrd="1" destOrd="0" presId="urn:microsoft.com/office/officeart/2018/2/layout/IconLabelDescriptionList"/>
    <dgm:cxn modelId="{D2DB162C-337A-4F4F-8D7F-73B5E4EB186D}" type="presParOf" srcId="{BA76A7E0-58DA-4898-876A-366AAB4EE6C8}" destId="{54029A4C-D8BE-439C-A68B-D89A9D63C153}" srcOrd="2" destOrd="0" presId="urn:microsoft.com/office/officeart/2018/2/layout/IconLabelDescriptionList"/>
    <dgm:cxn modelId="{16E825B6-CE6F-4364-A6B4-3AA2968AD2D2}" type="presParOf" srcId="{BA76A7E0-58DA-4898-876A-366AAB4EE6C8}" destId="{3FEF9234-EC04-4C45-BECA-542A2D6DF288}" srcOrd="3" destOrd="0" presId="urn:microsoft.com/office/officeart/2018/2/layout/IconLabelDescriptionList"/>
    <dgm:cxn modelId="{9D285860-1DC5-42F6-89CD-E5698806EDC2}" type="presParOf" srcId="{BA76A7E0-58DA-4898-876A-366AAB4EE6C8}" destId="{8AE524F9-BC99-41A1-9DCE-EE7F422883C6}" srcOrd="4" destOrd="0" presId="urn:microsoft.com/office/officeart/2018/2/layout/IconLabelDescriptionList"/>
    <dgm:cxn modelId="{AA15A0A7-D1E6-48FC-8705-C947DFDEC6EC}" type="presParOf" srcId="{F2E46062-020E-460E-8A72-E65623F04568}" destId="{4ECC9026-9F7C-4C6F-8E6A-02465F34B453}" srcOrd="3" destOrd="0" presId="urn:microsoft.com/office/officeart/2018/2/layout/IconLabelDescriptionList"/>
    <dgm:cxn modelId="{3732E763-7EED-48F7-8B22-DCA6747EBB71}" type="presParOf" srcId="{F2E46062-020E-460E-8A72-E65623F04568}" destId="{CD194253-8997-4C87-BE28-C82D7A606C6D}" srcOrd="4" destOrd="0" presId="urn:microsoft.com/office/officeart/2018/2/layout/IconLabelDescriptionList"/>
    <dgm:cxn modelId="{1611E175-5436-42CD-A9DD-6DA55870A22D}" type="presParOf" srcId="{CD194253-8997-4C87-BE28-C82D7A606C6D}" destId="{9D60DD6A-3D37-49C8-8800-C229160FCD39}" srcOrd="0" destOrd="0" presId="urn:microsoft.com/office/officeart/2018/2/layout/IconLabelDescriptionList"/>
    <dgm:cxn modelId="{C4A51042-718A-46AC-A5FB-BE471BDA5B28}" type="presParOf" srcId="{CD194253-8997-4C87-BE28-C82D7A606C6D}" destId="{9F94D1B4-70D2-4FA5-A4F1-367F187DFC9A}" srcOrd="1" destOrd="0" presId="urn:microsoft.com/office/officeart/2018/2/layout/IconLabelDescriptionList"/>
    <dgm:cxn modelId="{54F010AD-9ED0-40E3-885E-5639C8F4467C}" type="presParOf" srcId="{CD194253-8997-4C87-BE28-C82D7A606C6D}" destId="{0B6ED78F-A210-4DFB-B6D5-4C3B55D17C15}" srcOrd="2" destOrd="0" presId="urn:microsoft.com/office/officeart/2018/2/layout/IconLabelDescriptionList"/>
    <dgm:cxn modelId="{FF9F8B5E-A0B3-45DA-908E-3FD0C0E71475}" type="presParOf" srcId="{CD194253-8997-4C87-BE28-C82D7A606C6D}" destId="{6D3DBAD6-1B46-40E6-AAEB-06E5C6D14DCF}" srcOrd="3" destOrd="0" presId="urn:microsoft.com/office/officeart/2018/2/layout/IconLabelDescriptionList"/>
    <dgm:cxn modelId="{0BB59429-9CA2-45F5-97DA-ACD524A12CEF}" type="presParOf" srcId="{CD194253-8997-4C87-BE28-C82D7A606C6D}" destId="{E9EBE31E-49E9-4559-9533-E295AC9504A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591F1-271E-4998-9563-BAE10338FC2E}"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4F5FA2F8-A27E-4FFE-B64B-AF8BC8DB6B1F}">
      <dgm:prSet/>
      <dgm:spPr/>
      <dgm:t>
        <a:bodyPr/>
        <a:lstStyle/>
        <a:p>
          <a:pPr>
            <a:defRPr b="1"/>
          </a:pPr>
          <a:r>
            <a:rPr lang="en-US"/>
            <a:t>Review Status of G5 and WSAC awards</a:t>
          </a:r>
        </a:p>
      </dgm:t>
    </dgm:pt>
    <dgm:pt modelId="{17F35F77-4F32-48D9-83FC-4A0E9B4F2145}" type="parTrans" cxnId="{AF0B9CAA-0BF0-4ECF-9372-DDBD56A47026}">
      <dgm:prSet/>
      <dgm:spPr/>
      <dgm:t>
        <a:bodyPr/>
        <a:lstStyle/>
        <a:p>
          <a:endParaRPr lang="en-US"/>
        </a:p>
      </dgm:t>
    </dgm:pt>
    <dgm:pt modelId="{DB43899E-3D6A-4FE1-A8B0-66A1624CE7F5}" type="sibTrans" cxnId="{AF0B9CAA-0BF0-4ECF-9372-DDBD56A47026}">
      <dgm:prSet/>
      <dgm:spPr/>
      <dgm:t>
        <a:bodyPr/>
        <a:lstStyle/>
        <a:p>
          <a:endParaRPr lang="en-US"/>
        </a:p>
      </dgm:t>
    </dgm:pt>
    <dgm:pt modelId="{0BC4B95E-C423-4A14-AEE7-B5B1E2FAC905}">
      <dgm:prSet/>
      <dgm:spPr/>
      <dgm:t>
        <a:bodyPr/>
        <a:lstStyle/>
        <a:p>
          <a:r>
            <a:rPr lang="en-US"/>
            <a:t>Current COD-SJS Recon Status + Issues</a:t>
          </a:r>
        </a:p>
      </dgm:t>
    </dgm:pt>
    <dgm:pt modelId="{934ECF95-BF97-4F27-8D21-67584CDDD2A6}" type="parTrans" cxnId="{8D78A205-B95A-4887-9B85-AB1493D6DA7F}">
      <dgm:prSet/>
      <dgm:spPr/>
      <dgm:t>
        <a:bodyPr/>
        <a:lstStyle/>
        <a:p>
          <a:endParaRPr lang="en-US"/>
        </a:p>
      </dgm:t>
    </dgm:pt>
    <dgm:pt modelId="{3A449219-968E-45F1-9B84-2E89F9E9443E}" type="sibTrans" cxnId="{8D78A205-B95A-4887-9B85-AB1493D6DA7F}">
      <dgm:prSet/>
      <dgm:spPr/>
      <dgm:t>
        <a:bodyPr/>
        <a:lstStyle/>
        <a:p>
          <a:endParaRPr lang="en-US"/>
        </a:p>
      </dgm:t>
    </dgm:pt>
    <dgm:pt modelId="{C4A12FB1-EEF1-4C37-9B84-942D78DBB611}">
      <dgm:prSet/>
      <dgm:spPr/>
      <dgm:t>
        <a:bodyPr/>
        <a:lstStyle/>
        <a:p>
          <a:r>
            <a:rPr lang="en-US"/>
            <a:t>Current Draw Status </a:t>
          </a:r>
        </a:p>
      </dgm:t>
    </dgm:pt>
    <dgm:pt modelId="{B3A7318F-406B-4013-B4EB-9E8C76122DF1}" type="parTrans" cxnId="{F3BB716B-AE84-4A10-AAF4-D25405C9B84A}">
      <dgm:prSet/>
      <dgm:spPr/>
      <dgm:t>
        <a:bodyPr/>
        <a:lstStyle/>
        <a:p>
          <a:endParaRPr lang="en-US"/>
        </a:p>
      </dgm:t>
    </dgm:pt>
    <dgm:pt modelId="{500E05A9-4929-4A26-99F8-3183E1AE8418}" type="sibTrans" cxnId="{F3BB716B-AE84-4A10-AAF4-D25405C9B84A}">
      <dgm:prSet/>
      <dgm:spPr/>
      <dgm:t>
        <a:bodyPr/>
        <a:lstStyle/>
        <a:p>
          <a:endParaRPr lang="en-US"/>
        </a:p>
      </dgm:t>
    </dgm:pt>
    <dgm:pt modelId="{F45B16DE-63E9-44C7-AF00-5BB3A6B11B6C}">
      <dgm:prSet/>
      <dgm:spPr/>
      <dgm:t>
        <a:bodyPr/>
        <a:lstStyle/>
        <a:p>
          <a:r>
            <a:rPr lang="en-US"/>
            <a:t>Current SJS-GL Status</a:t>
          </a:r>
        </a:p>
      </dgm:t>
    </dgm:pt>
    <dgm:pt modelId="{1E61D7F6-5AFE-4FBA-9801-EA6E0F57F111}" type="parTrans" cxnId="{695B9622-CE99-437F-954D-F7DC0D8A51CA}">
      <dgm:prSet/>
      <dgm:spPr/>
      <dgm:t>
        <a:bodyPr/>
        <a:lstStyle/>
        <a:p>
          <a:endParaRPr lang="en-US"/>
        </a:p>
      </dgm:t>
    </dgm:pt>
    <dgm:pt modelId="{0C9D6421-5902-4BF6-A5F4-2E0219D138EE}" type="sibTrans" cxnId="{695B9622-CE99-437F-954D-F7DC0D8A51CA}">
      <dgm:prSet/>
      <dgm:spPr/>
      <dgm:t>
        <a:bodyPr/>
        <a:lstStyle/>
        <a:p>
          <a:endParaRPr lang="en-US"/>
        </a:p>
      </dgm:t>
    </dgm:pt>
    <dgm:pt modelId="{5B55A84F-CFF9-4BB9-A47E-E1AF67525F15}">
      <dgm:prSet/>
      <dgm:spPr/>
      <dgm:t>
        <a:bodyPr/>
        <a:lstStyle/>
        <a:p>
          <a:r>
            <a:rPr lang="en-US"/>
            <a:t>Any FA801 to SJS Issues</a:t>
          </a:r>
        </a:p>
      </dgm:t>
    </dgm:pt>
    <dgm:pt modelId="{676A3CC2-EC26-437C-80F0-6049D6AEF537}" type="parTrans" cxnId="{6216579D-364A-41E9-8C12-72B1A944F494}">
      <dgm:prSet/>
      <dgm:spPr/>
      <dgm:t>
        <a:bodyPr/>
        <a:lstStyle/>
        <a:p>
          <a:endParaRPr lang="en-US"/>
        </a:p>
      </dgm:t>
    </dgm:pt>
    <dgm:pt modelId="{B376853A-201F-4CC4-9584-A8C6F64772CA}" type="sibTrans" cxnId="{6216579D-364A-41E9-8C12-72B1A944F494}">
      <dgm:prSet/>
      <dgm:spPr/>
      <dgm:t>
        <a:bodyPr/>
        <a:lstStyle/>
        <a:p>
          <a:endParaRPr lang="en-US"/>
        </a:p>
      </dgm:t>
    </dgm:pt>
    <dgm:pt modelId="{576F6DF1-2005-474D-A73F-0290FB84488F}">
      <dgm:prSet/>
      <dgm:spPr/>
      <dgm:t>
        <a:bodyPr/>
        <a:lstStyle/>
        <a:p>
          <a:pPr>
            <a:defRPr b="1"/>
          </a:pPr>
          <a:r>
            <a:rPr lang="en-US"/>
            <a:t>Participants</a:t>
          </a:r>
        </a:p>
      </dgm:t>
    </dgm:pt>
    <dgm:pt modelId="{EB96D15A-6030-4705-8AFE-3BF3566A5F29}" type="parTrans" cxnId="{F548F312-4C4D-4D6F-B1B6-F5A11E0870CF}">
      <dgm:prSet/>
      <dgm:spPr/>
      <dgm:t>
        <a:bodyPr/>
        <a:lstStyle/>
        <a:p>
          <a:endParaRPr lang="en-US"/>
        </a:p>
      </dgm:t>
    </dgm:pt>
    <dgm:pt modelId="{8F9E2B62-1452-489C-8195-BEA155EF5637}" type="sibTrans" cxnId="{F548F312-4C4D-4D6F-B1B6-F5A11E0870CF}">
      <dgm:prSet/>
      <dgm:spPr/>
      <dgm:t>
        <a:bodyPr/>
        <a:lstStyle/>
        <a:p>
          <a:endParaRPr lang="en-US"/>
        </a:p>
      </dgm:t>
    </dgm:pt>
    <dgm:pt modelId="{5030A02A-D9AD-46C5-84C7-B434A0971789}">
      <dgm:prSet/>
      <dgm:spPr/>
      <dgm:t>
        <a:bodyPr/>
        <a:lstStyle/>
        <a:p>
          <a:r>
            <a:rPr lang="en-US"/>
            <a:t>Financial Aid Associate Director (and FA Director if available)</a:t>
          </a:r>
        </a:p>
      </dgm:t>
    </dgm:pt>
    <dgm:pt modelId="{2E007855-7CDC-4C12-A067-1438BE8E33CD}" type="parTrans" cxnId="{009E41C8-834B-45C5-8211-8D4BEE13CB98}">
      <dgm:prSet/>
      <dgm:spPr/>
      <dgm:t>
        <a:bodyPr/>
        <a:lstStyle/>
        <a:p>
          <a:endParaRPr lang="en-US"/>
        </a:p>
      </dgm:t>
    </dgm:pt>
    <dgm:pt modelId="{1A513B41-C15B-4D5E-8602-6DB16E053D7E}" type="sibTrans" cxnId="{009E41C8-834B-45C5-8211-8D4BEE13CB98}">
      <dgm:prSet/>
      <dgm:spPr/>
      <dgm:t>
        <a:bodyPr/>
        <a:lstStyle/>
        <a:p>
          <a:endParaRPr lang="en-US"/>
        </a:p>
      </dgm:t>
    </dgm:pt>
    <dgm:pt modelId="{BC7C74E2-B4BF-45AE-BF5D-9605588F916A}">
      <dgm:prSet/>
      <dgm:spPr/>
      <dgm:t>
        <a:bodyPr/>
        <a:lstStyle/>
        <a:p>
          <a:r>
            <a:rPr lang="en-US"/>
            <a:t>Finance Fiscal Analyst 5</a:t>
          </a:r>
        </a:p>
      </dgm:t>
    </dgm:pt>
    <dgm:pt modelId="{8CCF0F78-06C2-44B9-BB6B-FA5FDA372ECD}" type="parTrans" cxnId="{E04D4178-0AB1-42B8-AC11-81D6EC8C6F09}">
      <dgm:prSet/>
      <dgm:spPr/>
      <dgm:t>
        <a:bodyPr/>
        <a:lstStyle/>
        <a:p>
          <a:endParaRPr lang="en-US"/>
        </a:p>
      </dgm:t>
    </dgm:pt>
    <dgm:pt modelId="{298207CD-813E-4907-B1B2-473A9723E8B9}" type="sibTrans" cxnId="{E04D4178-0AB1-42B8-AC11-81D6EC8C6F09}">
      <dgm:prSet/>
      <dgm:spPr/>
      <dgm:t>
        <a:bodyPr/>
        <a:lstStyle/>
        <a:p>
          <a:endParaRPr lang="en-US"/>
        </a:p>
      </dgm:t>
    </dgm:pt>
    <dgm:pt modelId="{76A7DF71-C82F-4272-B7D3-E569496411BD}">
      <dgm:prSet/>
      <dgm:spPr/>
      <dgm:t>
        <a:bodyPr/>
        <a:lstStyle/>
        <a:p>
          <a:r>
            <a:rPr lang="en-US"/>
            <a:t>Finance Manager</a:t>
          </a:r>
        </a:p>
      </dgm:t>
    </dgm:pt>
    <dgm:pt modelId="{B0FBA96A-924D-41EF-8F92-4943FF49DE71}" type="parTrans" cxnId="{1BCEEF58-6413-4491-AD23-4270BCA888B7}">
      <dgm:prSet/>
      <dgm:spPr/>
      <dgm:t>
        <a:bodyPr/>
        <a:lstStyle/>
        <a:p>
          <a:endParaRPr lang="en-US"/>
        </a:p>
      </dgm:t>
    </dgm:pt>
    <dgm:pt modelId="{69FF4C82-9717-4D32-90F3-2B7B4AE3E24E}" type="sibTrans" cxnId="{1BCEEF58-6413-4491-AD23-4270BCA888B7}">
      <dgm:prSet/>
      <dgm:spPr/>
      <dgm:t>
        <a:bodyPr/>
        <a:lstStyle/>
        <a:p>
          <a:endParaRPr lang="en-US"/>
        </a:p>
      </dgm:t>
    </dgm:pt>
    <dgm:pt modelId="{3FCFFB29-D4C1-4EFE-BD10-9AA0FA646532}">
      <dgm:prSet/>
      <dgm:spPr/>
      <dgm:t>
        <a:bodyPr/>
        <a:lstStyle/>
        <a:p>
          <a:pPr>
            <a:defRPr b="1"/>
          </a:pPr>
          <a:r>
            <a:rPr lang="en-US"/>
            <a:t>Communication Tool</a:t>
          </a:r>
        </a:p>
      </dgm:t>
    </dgm:pt>
    <dgm:pt modelId="{3B005B45-2ADB-4341-8575-9E9F2FA84E3D}" type="parTrans" cxnId="{EFB7F34C-F0AD-4A4D-A728-44363F799266}">
      <dgm:prSet/>
      <dgm:spPr/>
      <dgm:t>
        <a:bodyPr/>
        <a:lstStyle/>
        <a:p>
          <a:endParaRPr lang="en-US"/>
        </a:p>
      </dgm:t>
    </dgm:pt>
    <dgm:pt modelId="{1A13DFE3-4E01-437C-90EA-9437DFEC3B8B}" type="sibTrans" cxnId="{EFB7F34C-F0AD-4A4D-A728-44363F799266}">
      <dgm:prSet/>
      <dgm:spPr/>
      <dgm:t>
        <a:bodyPr/>
        <a:lstStyle/>
        <a:p>
          <a:endParaRPr lang="en-US"/>
        </a:p>
      </dgm:t>
    </dgm:pt>
    <dgm:pt modelId="{1ACA45D9-DD0A-4A49-AA3F-A591B48AEDF7}">
      <dgm:prSet/>
      <dgm:spPr/>
      <dgm:t>
        <a:bodyPr/>
        <a:lstStyle/>
        <a:p>
          <a:r>
            <a:rPr lang="en-US"/>
            <a:t>MS Loop Chart</a:t>
          </a:r>
        </a:p>
      </dgm:t>
    </dgm:pt>
    <dgm:pt modelId="{C550804B-3698-466F-91E8-A38119060B07}" type="parTrans" cxnId="{AED741D1-EF1D-4CE1-AFCD-5924844A041F}">
      <dgm:prSet/>
      <dgm:spPr/>
      <dgm:t>
        <a:bodyPr/>
        <a:lstStyle/>
        <a:p>
          <a:endParaRPr lang="en-US"/>
        </a:p>
      </dgm:t>
    </dgm:pt>
    <dgm:pt modelId="{D1DCED2D-2268-43E7-A5C1-B76351B69529}" type="sibTrans" cxnId="{AED741D1-EF1D-4CE1-AFCD-5924844A041F}">
      <dgm:prSet/>
      <dgm:spPr/>
      <dgm:t>
        <a:bodyPr/>
        <a:lstStyle/>
        <a:p>
          <a:endParaRPr lang="en-US"/>
        </a:p>
      </dgm:t>
    </dgm:pt>
    <dgm:pt modelId="{AA65140B-CED2-4320-BE0F-C324C9B23EB1}">
      <dgm:prSet/>
      <dgm:spPr/>
      <dgm:t>
        <a:bodyPr/>
        <a:lstStyle/>
        <a:p>
          <a:r>
            <a:rPr lang="en-US"/>
            <a:t>Teams Chat</a:t>
          </a:r>
        </a:p>
      </dgm:t>
    </dgm:pt>
    <dgm:pt modelId="{A5ED8CAB-5FC0-45A0-9BFC-F393FD797DCF}" type="parTrans" cxnId="{8432857C-5F2C-4CA8-98A4-A142E945FCA0}">
      <dgm:prSet/>
      <dgm:spPr/>
      <dgm:t>
        <a:bodyPr/>
        <a:lstStyle/>
        <a:p>
          <a:endParaRPr lang="en-US"/>
        </a:p>
      </dgm:t>
    </dgm:pt>
    <dgm:pt modelId="{E411576D-570F-41A8-A461-B21192C0A812}" type="sibTrans" cxnId="{8432857C-5F2C-4CA8-98A4-A142E945FCA0}">
      <dgm:prSet/>
      <dgm:spPr/>
      <dgm:t>
        <a:bodyPr/>
        <a:lstStyle/>
        <a:p>
          <a:endParaRPr lang="en-US"/>
        </a:p>
      </dgm:t>
    </dgm:pt>
    <dgm:pt modelId="{CB1F404E-9AB8-49E4-9079-1AE8A5E0477E}" type="pres">
      <dgm:prSet presAssocID="{64F591F1-271E-4998-9563-BAE10338FC2E}" presName="root" presStyleCnt="0">
        <dgm:presLayoutVars>
          <dgm:dir/>
          <dgm:resizeHandles val="exact"/>
        </dgm:presLayoutVars>
      </dgm:prSet>
      <dgm:spPr/>
    </dgm:pt>
    <dgm:pt modelId="{C5AA4836-2E8A-46A3-BC13-E5B9BE833A06}" type="pres">
      <dgm:prSet presAssocID="{4F5FA2F8-A27E-4FFE-B64B-AF8BC8DB6B1F}" presName="compNode" presStyleCnt="0"/>
      <dgm:spPr/>
    </dgm:pt>
    <dgm:pt modelId="{ADAB7470-B3CF-4CF4-91C7-3B4D4CB07E6C}" type="pres">
      <dgm:prSet presAssocID="{4F5FA2F8-A27E-4FFE-B64B-AF8BC8DB6B1F}" presName="iconRect" presStyleLbl="node1" presStyleIdx="0" presStyleCnt="3" custLinFactNeighborX="256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F502E0D-D37F-4A0E-96B4-E9031693E9D3}" type="pres">
      <dgm:prSet presAssocID="{4F5FA2F8-A27E-4FFE-B64B-AF8BC8DB6B1F}" presName="iconSpace" presStyleCnt="0"/>
      <dgm:spPr/>
    </dgm:pt>
    <dgm:pt modelId="{6346DFA8-B281-4841-9C4D-D4DA98D0215F}" type="pres">
      <dgm:prSet presAssocID="{4F5FA2F8-A27E-4FFE-B64B-AF8BC8DB6B1F}" presName="parTx" presStyleLbl="revTx" presStyleIdx="0" presStyleCnt="6">
        <dgm:presLayoutVars>
          <dgm:chMax val="0"/>
          <dgm:chPref val="0"/>
        </dgm:presLayoutVars>
      </dgm:prSet>
      <dgm:spPr/>
    </dgm:pt>
    <dgm:pt modelId="{DF1CA609-2EDE-45F7-ACFF-F11A149B20AC}" type="pres">
      <dgm:prSet presAssocID="{4F5FA2F8-A27E-4FFE-B64B-AF8BC8DB6B1F}" presName="txSpace" presStyleCnt="0"/>
      <dgm:spPr/>
    </dgm:pt>
    <dgm:pt modelId="{67B2E8D6-20C0-484F-A316-F389F6572694}" type="pres">
      <dgm:prSet presAssocID="{4F5FA2F8-A27E-4FFE-B64B-AF8BC8DB6B1F}" presName="desTx" presStyleLbl="revTx" presStyleIdx="1" presStyleCnt="6">
        <dgm:presLayoutVars/>
      </dgm:prSet>
      <dgm:spPr/>
    </dgm:pt>
    <dgm:pt modelId="{E39EB005-94CD-4516-936B-22F26411C3D1}" type="pres">
      <dgm:prSet presAssocID="{DB43899E-3D6A-4FE1-A8B0-66A1624CE7F5}" presName="sibTrans" presStyleCnt="0"/>
      <dgm:spPr/>
    </dgm:pt>
    <dgm:pt modelId="{4FCFBA6E-E578-4F51-BEC8-7B22159BF721}" type="pres">
      <dgm:prSet presAssocID="{576F6DF1-2005-474D-A73F-0290FB84488F}" presName="compNode" presStyleCnt="0"/>
      <dgm:spPr/>
    </dgm:pt>
    <dgm:pt modelId="{BAE186C5-C1BF-4C00-BF81-CA87C79A4EC8}" type="pres">
      <dgm:prSet presAssocID="{576F6DF1-2005-474D-A73F-0290FB84488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outline"/>
        </a:ext>
      </dgm:extLst>
    </dgm:pt>
    <dgm:pt modelId="{86C459BF-F58D-4DBD-B2B2-C7A5347515DD}" type="pres">
      <dgm:prSet presAssocID="{576F6DF1-2005-474D-A73F-0290FB84488F}" presName="iconSpace" presStyleCnt="0"/>
      <dgm:spPr/>
    </dgm:pt>
    <dgm:pt modelId="{3448BBA8-4CE5-4AB2-ADA3-FA80CBFCFA8C}" type="pres">
      <dgm:prSet presAssocID="{576F6DF1-2005-474D-A73F-0290FB84488F}" presName="parTx" presStyleLbl="revTx" presStyleIdx="2" presStyleCnt="6">
        <dgm:presLayoutVars>
          <dgm:chMax val="0"/>
          <dgm:chPref val="0"/>
        </dgm:presLayoutVars>
      </dgm:prSet>
      <dgm:spPr/>
    </dgm:pt>
    <dgm:pt modelId="{465376E7-718E-4F41-8268-68ADB4BFED27}" type="pres">
      <dgm:prSet presAssocID="{576F6DF1-2005-474D-A73F-0290FB84488F}" presName="txSpace" presStyleCnt="0"/>
      <dgm:spPr/>
    </dgm:pt>
    <dgm:pt modelId="{DC0211FA-C122-4FC9-8EA3-56EC0354577F}" type="pres">
      <dgm:prSet presAssocID="{576F6DF1-2005-474D-A73F-0290FB84488F}" presName="desTx" presStyleLbl="revTx" presStyleIdx="3" presStyleCnt="6">
        <dgm:presLayoutVars/>
      </dgm:prSet>
      <dgm:spPr/>
    </dgm:pt>
    <dgm:pt modelId="{84013331-9446-4E00-AE62-0B3ECE46379E}" type="pres">
      <dgm:prSet presAssocID="{8F9E2B62-1452-489C-8195-BEA155EF5637}" presName="sibTrans" presStyleCnt="0"/>
      <dgm:spPr/>
    </dgm:pt>
    <dgm:pt modelId="{8E2F8478-DAEA-415F-BED9-DE4B7829769F}" type="pres">
      <dgm:prSet presAssocID="{3FCFFB29-D4C1-4EFE-BD10-9AA0FA646532}" presName="compNode" presStyleCnt="0"/>
      <dgm:spPr/>
    </dgm:pt>
    <dgm:pt modelId="{79CDADC5-867C-4D9D-94F4-903A5B7DDE0C}" type="pres">
      <dgm:prSet presAssocID="{3FCFFB29-D4C1-4EFE-BD10-9AA0FA6465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F5B25D97-A596-4A81-BF8B-1F0ABCA90C73}" type="pres">
      <dgm:prSet presAssocID="{3FCFFB29-D4C1-4EFE-BD10-9AA0FA646532}" presName="iconSpace" presStyleCnt="0"/>
      <dgm:spPr/>
    </dgm:pt>
    <dgm:pt modelId="{37717882-3343-4C18-83C8-2B2ECCB9EB0D}" type="pres">
      <dgm:prSet presAssocID="{3FCFFB29-D4C1-4EFE-BD10-9AA0FA646532}" presName="parTx" presStyleLbl="revTx" presStyleIdx="4" presStyleCnt="6">
        <dgm:presLayoutVars>
          <dgm:chMax val="0"/>
          <dgm:chPref val="0"/>
        </dgm:presLayoutVars>
      </dgm:prSet>
      <dgm:spPr/>
    </dgm:pt>
    <dgm:pt modelId="{52277665-9DC8-4DD3-B6C6-8B232827F837}" type="pres">
      <dgm:prSet presAssocID="{3FCFFB29-D4C1-4EFE-BD10-9AA0FA646532}" presName="txSpace" presStyleCnt="0"/>
      <dgm:spPr/>
    </dgm:pt>
    <dgm:pt modelId="{BD99790F-E947-4B9B-89AA-C0B55D4D1CF0}" type="pres">
      <dgm:prSet presAssocID="{3FCFFB29-D4C1-4EFE-BD10-9AA0FA646532}" presName="desTx" presStyleLbl="revTx" presStyleIdx="5" presStyleCnt="6">
        <dgm:presLayoutVars/>
      </dgm:prSet>
      <dgm:spPr/>
    </dgm:pt>
  </dgm:ptLst>
  <dgm:cxnLst>
    <dgm:cxn modelId="{8D78A205-B95A-4887-9B85-AB1493D6DA7F}" srcId="{4F5FA2F8-A27E-4FFE-B64B-AF8BC8DB6B1F}" destId="{0BC4B95E-C423-4A14-AEE7-B5B1E2FAC905}" srcOrd="0" destOrd="0" parTransId="{934ECF95-BF97-4F27-8D21-67584CDDD2A6}" sibTransId="{3A449219-968E-45F1-9B84-2E89F9E9443E}"/>
    <dgm:cxn modelId="{28A61606-3D08-40FC-BBB7-0F4BA38FC41A}" type="presOf" srcId="{5030A02A-D9AD-46C5-84C7-B434A0971789}" destId="{DC0211FA-C122-4FC9-8EA3-56EC0354577F}" srcOrd="0" destOrd="0" presId="urn:microsoft.com/office/officeart/2018/2/layout/IconLabelDescriptionList"/>
    <dgm:cxn modelId="{1C2D070F-F163-421A-8087-61AB2ECB8125}" type="presOf" srcId="{BC7C74E2-B4BF-45AE-BF5D-9605588F916A}" destId="{DC0211FA-C122-4FC9-8EA3-56EC0354577F}" srcOrd="0" destOrd="1" presId="urn:microsoft.com/office/officeart/2018/2/layout/IconLabelDescriptionList"/>
    <dgm:cxn modelId="{F548F312-4C4D-4D6F-B1B6-F5A11E0870CF}" srcId="{64F591F1-271E-4998-9563-BAE10338FC2E}" destId="{576F6DF1-2005-474D-A73F-0290FB84488F}" srcOrd="1" destOrd="0" parTransId="{EB96D15A-6030-4705-8AFE-3BF3566A5F29}" sibTransId="{8F9E2B62-1452-489C-8195-BEA155EF5637}"/>
    <dgm:cxn modelId="{695B9622-CE99-437F-954D-F7DC0D8A51CA}" srcId="{4F5FA2F8-A27E-4FFE-B64B-AF8BC8DB6B1F}" destId="{F45B16DE-63E9-44C7-AF00-5BB3A6B11B6C}" srcOrd="2" destOrd="0" parTransId="{1E61D7F6-5AFE-4FBA-9801-EA6E0F57F111}" sibTransId="{0C9D6421-5902-4BF6-A5F4-2E0219D138EE}"/>
    <dgm:cxn modelId="{87EE032C-C89B-4466-8ADB-E3BAF0508C9F}" type="presOf" srcId="{0BC4B95E-C423-4A14-AEE7-B5B1E2FAC905}" destId="{67B2E8D6-20C0-484F-A316-F389F6572694}" srcOrd="0" destOrd="0" presId="urn:microsoft.com/office/officeart/2018/2/layout/IconLabelDescriptionList"/>
    <dgm:cxn modelId="{F3BB716B-AE84-4A10-AAF4-D25405C9B84A}" srcId="{4F5FA2F8-A27E-4FFE-B64B-AF8BC8DB6B1F}" destId="{C4A12FB1-EEF1-4C37-9B84-942D78DBB611}" srcOrd="1" destOrd="0" parTransId="{B3A7318F-406B-4013-B4EB-9E8C76122DF1}" sibTransId="{500E05A9-4929-4A26-99F8-3183E1AE8418}"/>
    <dgm:cxn modelId="{EFB7F34C-F0AD-4A4D-A728-44363F799266}" srcId="{64F591F1-271E-4998-9563-BAE10338FC2E}" destId="{3FCFFB29-D4C1-4EFE-BD10-9AA0FA646532}" srcOrd="2" destOrd="0" parTransId="{3B005B45-2ADB-4341-8575-9E9F2FA84E3D}" sibTransId="{1A13DFE3-4E01-437C-90EA-9437DFEC3B8B}"/>
    <dgm:cxn modelId="{9AF73D76-9667-4BA9-948F-D7AD15746470}" type="presOf" srcId="{1ACA45D9-DD0A-4A49-AA3F-A591B48AEDF7}" destId="{BD99790F-E947-4B9B-89AA-C0B55D4D1CF0}" srcOrd="0" destOrd="0" presId="urn:microsoft.com/office/officeart/2018/2/layout/IconLabelDescriptionList"/>
    <dgm:cxn modelId="{E04D4178-0AB1-42B8-AC11-81D6EC8C6F09}" srcId="{576F6DF1-2005-474D-A73F-0290FB84488F}" destId="{BC7C74E2-B4BF-45AE-BF5D-9605588F916A}" srcOrd="1" destOrd="0" parTransId="{8CCF0F78-06C2-44B9-BB6B-FA5FDA372ECD}" sibTransId="{298207CD-813E-4907-B1B2-473A9723E8B9}"/>
    <dgm:cxn modelId="{1BCEEF58-6413-4491-AD23-4270BCA888B7}" srcId="{576F6DF1-2005-474D-A73F-0290FB84488F}" destId="{76A7DF71-C82F-4272-B7D3-E569496411BD}" srcOrd="2" destOrd="0" parTransId="{B0FBA96A-924D-41EF-8F92-4943FF49DE71}" sibTransId="{69FF4C82-9717-4D32-90F3-2B7B4AE3E24E}"/>
    <dgm:cxn modelId="{8432857C-5F2C-4CA8-98A4-A142E945FCA0}" srcId="{3FCFFB29-D4C1-4EFE-BD10-9AA0FA646532}" destId="{AA65140B-CED2-4320-BE0F-C324C9B23EB1}" srcOrd="1" destOrd="0" parTransId="{A5ED8CAB-5FC0-45A0-9BFC-F393FD797DCF}" sibTransId="{E411576D-570F-41A8-A461-B21192C0A812}"/>
    <dgm:cxn modelId="{BBB2D484-00A3-47E6-9B14-B2AE3F1CC40D}" type="presOf" srcId="{76A7DF71-C82F-4272-B7D3-E569496411BD}" destId="{DC0211FA-C122-4FC9-8EA3-56EC0354577F}" srcOrd="0" destOrd="2" presId="urn:microsoft.com/office/officeart/2018/2/layout/IconLabelDescriptionList"/>
    <dgm:cxn modelId="{6216579D-364A-41E9-8C12-72B1A944F494}" srcId="{4F5FA2F8-A27E-4FFE-B64B-AF8BC8DB6B1F}" destId="{5B55A84F-CFF9-4BB9-A47E-E1AF67525F15}" srcOrd="3" destOrd="0" parTransId="{676A3CC2-EC26-437C-80F0-6049D6AEF537}" sibTransId="{B376853A-201F-4CC4-9584-A8C6F64772CA}"/>
    <dgm:cxn modelId="{AF0B9CAA-0BF0-4ECF-9372-DDBD56A47026}" srcId="{64F591F1-271E-4998-9563-BAE10338FC2E}" destId="{4F5FA2F8-A27E-4FFE-B64B-AF8BC8DB6B1F}" srcOrd="0" destOrd="0" parTransId="{17F35F77-4F32-48D9-83FC-4A0E9B4F2145}" sibTransId="{DB43899E-3D6A-4FE1-A8B0-66A1624CE7F5}"/>
    <dgm:cxn modelId="{78C49BB7-F9B9-42B6-8520-96E5412EDC12}" type="presOf" srcId="{5B55A84F-CFF9-4BB9-A47E-E1AF67525F15}" destId="{67B2E8D6-20C0-484F-A316-F389F6572694}" srcOrd="0" destOrd="3" presId="urn:microsoft.com/office/officeart/2018/2/layout/IconLabelDescriptionList"/>
    <dgm:cxn modelId="{8FAD03BB-444C-40D5-99DC-5D93D5BC7E5D}" type="presOf" srcId="{AA65140B-CED2-4320-BE0F-C324C9B23EB1}" destId="{BD99790F-E947-4B9B-89AA-C0B55D4D1CF0}" srcOrd="0" destOrd="1" presId="urn:microsoft.com/office/officeart/2018/2/layout/IconLabelDescriptionList"/>
    <dgm:cxn modelId="{8A501FC0-156F-4B9A-8A14-289AB11A5971}" type="presOf" srcId="{3FCFFB29-D4C1-4EFE-BD10-9AA0FA646532}" destId="{37717882-3343-4C18-83C8-2B2ECCB9EB0D}" srcOrd="0" destOrd="0" presId="urn:microsoft.com/office/officeart/2018/2/layout/IconLabelDescriptionList"/>
    <dgm:cxn modelId="{009E41C8-834B-45C5-8211-8D4BEE13CB98}" srcId="{576F6DF1-2005-474D-A73F-0290FB84488F}" destId="{5030A02A-D9AD-46C5-84C7-B434A0971789}" srcOrd="0" destOrd="0" parTransId="{2E007855-7CDC-4C12-A067-1438BE8E33CD}" sibTransId="{1A513B41-C15B-4D5E-8602-6DB16E053D7E}"/>
    <dgm:cxn modelId="{AED741D1-EF1D-4CE1-AFCD-5924844A041F}" srcId="{3FCFFB29-D4C1-4EFE-BD10-9AA0FA646532}" destId="{1ACA45D9-DD0A-4A49-AA3F-A591B48AEDF7}" srcOrd="0" destOrd="0" parTransId="{C550804B-3698-466F-91E8-A38119060B07}" sibTransId="{D1DCED2D-2268-43E7-A5C1-B76351B69529}"/>
    <dgm:cxn modelId="{D368DCDD-0195-452A-BE11-4606D5DA500D}" type="presOf" srcId="{576F6DF1-2005-474D-A73F-0290FB84488F}" destId="{3448BBA8-4CE5-4AB2-ADA3-FA80CBFCFA8C}" srcOrd="0" destOrd="0" presId="urn:microsoft.com/office/officeart/2018/2/layout/IconLabelDescriptionList"/>
    <dgm:cxn modelId="{40F1ACE3-4B50-461E-B51A-BDB7EA45F6FF}" type="presOf" srcId="{64F591F1-271E-4998-9563-BAE10338FC2E}" destId="{CB1F404E-9AB8-49E4-9079-1AE8A5E0477E}" srcOrd="0" destOrd="0" presId="urn:microsoft.com/office/officeart/2018/2/layout/IconLabelDescriptionList"/>
    <dgm:cxn modelId="{ADFFABE4-74FA-4173-B181-7FC7A576E4D2}" type="presOf" srcId="{4F5FA2F8-A27E-4FFE-B64B-AF8BC8DB6B1F}" destId="{6346DFA8-B281-4841-9C4D-D4DA98D0215F}" srcOrd="0" destOrd="0" presId="urn:microsoft.com/office/officeart/2018/2/layout/IconLabelDescriptionList"/>
    <dgm:cxn modelId="{389EBCFC-635A-43A4-94DF-906DEFF52564}" type="presOf" srcId="{C4A12FB1-EEF1-4C37-9B84-942D78DBB611}" destId="{67B2E8D6-20C0-484F-A316-F389F6572694}" srcOrd="0" destOrd="1" presId="urn:microsoft.com/office/officeart/2018/2/layout/IconLabelDescriptionList"/>
    <dgm:cxn modelId="{110C20FF-8AA1-49DA-A532-5DAA2D3FBCFF}" type="presOf" srcId="{F45B16DE-63E9-44C7-AF00-5BB3A6B11B6C}" destId="{67B2E8D6-20C0-484F-A316-F389F6572694}" srcOrd="0" destOrd="2" presId="urn:microsoft.com/office/officeart/2018/2/layout/IconLabelDescriptionList"/>
    <dgm:cxn modelId="{88E9FC18-2C51-43DA-B2DD-448BB40C3AA6}" type="presParOf" srcId="{CB1F404E-9AB8-49E4-9079-1AE8A5E0477E}" destId="{C5AA4836-2E8A-46A3-BC13-E5B9BE833A06}" srcOrd="0" destOrd="0" presId="urn:microsoft.com/office/officeart/2018/2/layout/IconLabelDescriptionList"/>
    <dgm:cxn modelId="{B44DFEF1-31F9-4E93-B132-0A034964C636}" type="presParOf" srcId="{C5AA4836-2E8A-46A3-BC13-E5B9BE833A06}" destId="{ADAB7470-B3CF-4CF4-91C7-3B4D4CB07E6C}" srcOrd="0" destOrd="0" presId="urn:microsoft.com/office/officeart/2018/2/layout/IconLabelDescriptionList"/>
    <dgm:cxn modelId="{95F4A3B1-E76B-495D-88DA-A0E04AD5D141}" type="presParOf" srcId="{C5AA4836-2E8A-46A3-BC13-E5B9BE833A06}" destId="{3F502E0D-D37F-4A0E-96B4-E9031693E9D3}" srcOrd="1" destOrd="0" presId="urn:microsoft.com/office/officeart/2018/2/layout/IconLabelDescriptionList"/>
    <dgm:cxn modelId="{8134644D-6F03-4C3B-AE7E-10E1D6C6DA8C}" type="presParOf" srcId="{C5AA4836-2E8A-46A3-BC13-E5B9BE833A06}" destId="{6346DFA8-B281-4841-9C4D-D4DA98D0215F}" srcOrd="2" destOrd="0" presId="urn:microsoft.com/office/officeart/2018/2/layout/IconLabelDescriptionList"/>
    <dgm:cxn modelId="{46DE336D-0ACC-4934-A775-F33632EC81EC}" type="presParOf" srcId="{C5AA4836-2E8A-46A3-BC13-E5B9BE833A06}" destId="{DF1CA609-2EDE-45F7-ACFF-F11A149B20AC}" srcOrd="3" destOrd="0" presId="urn:microsoft.com/office/officeart/2018/2/layout/IconLabelDescriptionList"/>
    <dgm:cxn modelId="{D3312013-75F3-4DEB-B1FA-DFF61BC14D81}" type="presParOf" srcId="{C5AA4836-2E8A-46A3-BC13-E5B9BE833A06}" destId="{67B2E8D6-20C0-484F-A316-F389F6572694}" srcOrd="4" destOrd="0" presId="urn:microsoft.com/office/officeart/2018/2/layout/IconLabelDescriptionList"/>
    <dgm:cxn modelId="{83593A3B-DC33-4CB2-8D9C-F9AF9BEC5DF1}" type="presParOf" srcId="{CB1F404E-9AB8-49E4-9079-1AE8A5E0477E}" destId="{E39EB005-94CD-4516-936B-22F26411C3D1}" srcOrd="1" destOrd="0" presId="urn:microsoft.com/office/officeart/2018/2/layout/IconLabelDescriptionList"/>
    <dgm:cxn modelId="{8E71E78E-055A-42EC-88CD-AD72EDC9B216}" type="presParOf" srcId="{CB1F404E-9AB8-49E4-9079-1AE8A5E0477E}" destId="{4FCFBA6E-E578-4F51-BEC8-7B22159BF721}" srcOrd="2" destOrd="0" presId="urn:microsoft.com/office/officeart/2018/2/layout/IconLabelDescriptionList"/>
    <dgm:cxn modelId="{F7BC9B1C-4B63-4D94-95A3-1F280345E4C1}" type="presParOf" srcId="{4FCFBA6E-E578-4F51-BEC8-7B22159BF721}" destId="{BAE186C5-C1BF-4C00-BF81-CA87C79A4EC8}" srcOrd="0" destOrd="0" presId="urn:microsoft.com/office/officeart/2018/2/layout/IconLabelDescriptionList"/>
    <dgm:cxn modelId="{66F2CF60-94C9-45C2-9846-E8B927C754DA}" type="presParOf" srcId="{4FCFBA6E-E578-4F51-BEC8-7B22159BF721}" destId="{86C459BF-F58D-4DBD-B2B2-C7A5347515DD}" srcOrd="1" destOrd="0" presId="urn:microsoft.com/office/officeart/2018/2/layout/IconLabelDescriptionList"/>
    <dgm:cxn modelId="{B1264D0F-E4CC-45E9-9420-DC2A8B670DF2}" type="presParOf" srcId="{4FCFBA6E-E578-4F51-BEC8-7B22159BF721}" destId="{3448BBA8-4CE5-4AB2-ADA3-FA80CBFCFA8C}" srcOrd="2" destOrd="0" presId="urn:microsoft.com/office/officeart/2018/2/layout/IconLabelDescriptionList"/>
    <dgm:cxn modelId="{85D01864-78C1-4F40-A293-10C23B920065}" type="presParOf" srcId="{4FCFBA6E-E578-4F51-BEC8-7B22159BF721}" destId="{465376E7-718E-4F41-8268-68ADB4BFED27}" srcOrd="3" destOrd="0" presId="urn:microsoft.com/office/officeart/2018/2/layout/IconLabelDescriptionList"/>
    <dgm:cxn modelId="{20E5FB3A-3A81-4FD8-A7D5-6F29A57853A8}" type="presParOf" srcId="{4FCFBA6E-E578-4F51-BEC8-7B22159BF721}" destId="{DC0211FA-C122-4FC9-8EA3-56EC0354577F}" srcOrd="4" destOrd="0" presId="urn:microsoft.com/office/officeart/2018/2/layout/IconLabelDescriptionList"/>
    <dgm:cxn modelId="{B44C5781-1842-417D-BD17-EEE6CC7EDEA9}" type="presParOf" srcId="{CB1F404E-9AB8-49E4-9079-1AE8A5E0477E}" destId="{84013331-9446-4E00-AE62-0B3ECE46379E}" srcOrd="3" destOrd="0" presId="urn:microsoft.com/office/officeart/2018/2/layout/IconLabelDescriptionList"/>
    <dgm:cxn modelId="{8E73C8EF-6F62-4852-AFE2-D52C0B3A5042}" type="presParOf" srcId="{CB1F404E-9AB8-49E4-9079-1AE8A5E0477E}" destId="{8E2F8478-DAEA-415F-BED9-DE4B7829769F}" srcOrd="4" destOrd="0" presId="urn:microsoft.com/office/officeart/2018/2/layout/IconLabelDescriptionList"/>
    <dgm:cxn modelId="{6F8ED07E-DC4A-497B-A6A7-EA608325C0C1}" type="presParOf" srcId="{8E2F8478-DAEA-415F-BED9-DE4B7829769F}" destId="{79CDADC5-867C-4D9D-94F4-903A5B7DDE0C}" srcOrd="0" destOrd="0" presId="urn:microsoft.com/office/officeart/2018/2/layout/IconLabelDescriptionList"/>
    <dgm:cxn modelId="{571E628A-147D-416A-8B63-E257434D0B45}" type="presParOf" srcId="{8E2F8478-DAEA-415F-BED9-DE4B7829769F}" destId="{F5B25D97-A596-4A81-BF8B-1F0ABCA90C73}" srcOrd="1" destOrd="0" presId="urn:microsoft.com/office/officeart/2018/2/layout/IconLabelDescriptionList"/>
    <dgm:cxn modelId="{AF10AC4A-457C-4FEC-BF72-BE6CD70F47C7}" type="presParOf" srcId="{8E2F8478-DAEA-415F-BED9-DE4B7829769F}" destId="{37717882-3343-4C18-83C8-2B2ECCB9EB0D}" srcOrd="2" destOrd="0" presId="urn:microsoft.com/office/officeart/2018/2/layout/IconLabelDescriptionList"/>
    <dgm:cxn modelId="{79522043-7AE6-470A-AA29-0A71491B4141}" type="presParOf" srcId="{8E2F8478-DAEA-415F-BED9-DE4B7829769F}" destId="{52277665-9DC8-4DD3-B6C6-8B232827F837}" srcOrd="3" destOrd="0" presId="urn:microsoft.com/office/officeart/2018/2/layout/IconLabelDescriptionList"/>
    <dgm:cxn modelId="{E0C9AEDC-969F-47AF-8116-7F05CF7DA01E}" type="presParOf" srcId="{8E2F8478-DAEA-415F-BED9-DE4B7829769F}" destId="{BD99790F-E947-4B9B-89AA-C0B55D4D1CF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D8BDE4-8D1D-4CA1-92E3-944405347E5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885013-1DCD-461D-B787-8E368401EFC8}">
      <dgm:prSet/>
      <dgm:spPr/>
      <dgm:t>
        <a:bodyPr/>
        <a:lstStyle/>
        <a:p>
          <a:pPr>
            <a:lnSpc>
              <a:spcPct val="100000"/>
            </a:lnSpc>
            <a:defRPr b="1"/>
          </a:pPr>
          <a:r>
            <a:rPr lang="en-US"/>
            <a:t>COD</a:t>
          </a:r>
        </a:p>
      </dgm:t>
    </dgm:pt>
    <dgm:pt modelId="{39B8369D-742E-4BC9-9C12-DE33CC1E25DB}" type="parTrans" cxnId="{0CB6DA18-4F29-4AE6-B5C3-745CB78A7A68}">
      <dgm:prSet/>
      <dgm:spPr/>
      <dgm:t>
        <a:bodyPr/>
        <a:lstStyle/>
        <a:p>
          <a:endParaRPr lang="en-US"/>
        </a:p>
      </dgm:t>
    </dgm:pt>
    <dgm:pt modelId="{F09D128F-5A81-4118-BB23-0852C0E2E041}" type="sibTrans" cxnId="{0CB6DA18-4F29-4AE6-B5C3-745CB78A7A68}">
      <dgm:prSet/>
      <dgm:spPr/>
      <dgm:t>
        <a:bodyPr/>
        <a:lstStyle/>
        <a:p>
          <a:endParaRPr lang="en-US"/>
        </a:p>
      </dgm:t>
    </dgm:pt>
    <dgm:pt modelId="{BA78D2AF-D934-41C0-8E50-B4064256065A}">
      <dgm:prSet/>
      <dgm:spPr/>
      <dgm:t>
        <a:bodyPr/>
        <a:lstStyle/>
        <a:p>
          <a:pPr>
            <a:lnSpc>
              <a:spcPct val="100000"/>
            </a:lnSpc>
          </a:pPr>
          <a:r>
            <a:rPr lang="en-US"/>
            <a:t>Allows Financial Aid to </a:t>
          </a:r>
          <a:r>
            <a:rPr lang="en-US">
              <a:latin typeface="Aptos Display" panose="02110004020202020204"/>
            </a:rPr>
            <a:t>review</a:t>
          </a:r>
          <a:r>
            <a:rPr lang="en-US"/>
            <a:t> student aid records</a:t>
          </a:r>
        </a:p>
        <a:p>
          <a:pPr>
            <a:lnSpc>
              <a:spcPct val="100000"/>
            </a:lnSpc>
          </a:pPr>
          <a:r>
            <a:rPr lang="en-US"/>
            <a:t>Linked to G5</a:t>
          </a:r>
        </a:p>
        <a:p>
          <a:pPr>
            <a:lnSpc>
              <a:spcPct val="100000"/>
            </a:lnSpc>
          </a:pPr>
          <a:r>
            <a:rPr lang="en-US"/>
            <a:t>Reconciled to Financial Aid awards</a:t>
          </a:r>
        </a:p>
      </dgm:t>
    </dgm:pt>
    <dgm:pt modelId="{E0F93848-0B77-4718-98A9-20793EAA2772}" type="parTrans" cxnId="{E5125D58-33E0-480A-A0E9-7A20BCDE1E83}">
      <dgm:prSet/>
      <dgm:spPr/>
      <dgm:t>
        <a:bodyPr/>
        <a:lstStyle/>
        <a:p>
          <a:endParaRPr lang="en-US"/>
        </a:p>
      </dgm:t>
    </dgm:pt>
    <dgm:pt modelId="{866AC365-F03A-4E65-A112-E39C2186EFDF}" type="sibTrans" cxnId="{E5125D58-33E0-480A-A0E9-7A20BCDE1E83}">
      <dgm:prSet/>
      <dgm:spPr/>
      <dgm:t>
        <a:bodyPr/>
        <a:lstStyle/>
        <a:p>
          <a:endParaRPr lang="en-US"/>
        </a:p>
      </dgm:t>
    </dgm:pt>
    <dgm:pt modelId="{F05B4C25-3CE8-4785-981D-B05FC922784C}">
      <dgm:prSet/>
      <dgm:spPr/>
      <dgm:t>
        <a:bodyPr/>
        <a:lstStyle/>
        <a:p>
          <a:pPr>
            <a:lnSpc>
              <a:spcPct val="100000"/>
            </a:lnSpc>
            <a:defRPr b="1"/>
          </a:pPr>
          <a:r>
            <a:rPr lang="en-US"/>
            <a:t>G5</a:t>
          </a:r>
        </a:p>
      </dgm:t>
    </dgm:pt>
    <dgm:pt modelId="{2FFA3CE0-D2FD-4CA0-B35C-71310D44A899}" type="parTrans" cxnId="{CEB16A81-7426-43E5-99E4-EF4027158224}">
      <dgm:prSet/>
      <dgm:spPr/>
      <dgm:t>
        <a:bodyPr/>
        <a:lstStyle/>
        <a:p>
          <a:endParaRPr lang="en-US"/>
        </a:p>
      </dgm:t>
    </dgm:pt>
    <dgm:pt modelId="{A13BCF87-8C4F-4BF5-83CB-D540E638423B}" type="sibTrans" cxnId="{CEB16A81-7426-43E5-99E4-EF4027158224}">
      <dgm:prSet/>
      <dgm:spPr/>
      <dgm:t>
        <a:bodyPr/>
        <a:lstStyle/>
        <a:p>
          <a:endParaRPr lang="en-US"/>
        </a:p>
      </dgm:t>
    </dgm:pt>
    <dgm:pt modelId="{2D42A95A-A841-4A19-A25C-6E79DF5E47E3}">
      <dgm:prSet/>
      <dgm:spPr/>
      <dgm:t>
        <a:bodyPr/>
        <a:lstStyle/>
        <a:p>
          <a:pPr>
            <a:lnSpc>
              <a:spcPct val="100000"/>
            </a:lnSpc>
          </a:pPr>
          <a:r>
            <a:rPr lang="en-US"/>
            <a:t>Allows the Finance Office to draw federal funds</a:t>
          </a:r>
        </a:p>
      </dgm:t>
    </dgm:pt>
    <dgm:pt modelId="{52D406E8-1E30-4F04-A399-704383C2D7DD}" type="parTrans" cxnId="{03DA6CFA-8438-493C-83C0-311B3E626DDF}">
      <dgm:prSet/>
      <dgm:spPr/>
      <dgm:t>
        <a:bodyPr/>
        <a:lstStyle/>
        <a:p>
          <a:endParaRPr lang="en-US"/>
        </a:p>
      </dgm:t>
    </dgm:pt>
    <dgm:pt modelId="{DFC2C480-1701-41E6-AD84-3152741F66C1}" type="sibTrans" cxnId="{03DA6CFA-8438-493C-83C0-311B3E626DDF}">
      <dgm:prSet/>
      <dgm:spPr/>
      <dgm:t>
        <a:bodyPr/>
        <a:lstStyle/>
        <a:p>
          <a:endParaRPr lang="en-US"/>
        </a:p>
      </dgm:t>
    </dgm:pt>
    <dgm:pt modelId="{2D3C95D1-0F82-48A5-A667-801232323120}">
      <dgm:prSet/>
      <dgm:spPr/>
      <dgm:t>
        <a:bodyPr/>
        <a:lstStyle/>
        <a:p>
          <a:pPr>
            <a:lnSpc>
              <a:spcPct val="100000"/>
            </a:lnSpc>
          </a:pPr>
          <a:r>
            <a:rPr lang="en-US"/>
            <a:t>Linked to COD</a:t>
          </a:r>
        </a:p>
        <a:p>
          <a:pPr>
            <a:lnSpc>
              <a:spcPct val="100000"/>
            </a:lnSpc>
          </a:pPr>
          <a:r>
            <a:rPr lang="en-US"/>
            <a:t>Reconciled to General Ledger Revenue</a:t>
          </a:r>
        </a:p>
      </dgm:t>
    </dgm:pt>
    <dgm:pt modelId="{0C692320-0D4E-418F-BE4B-6EAECDA10AF5}" type="parTrans" cxnId="{7A158419-6949-4416-B718-C2EB80C00E27}">
      <dgm:prSet/>
      <dgm:spPr/>
      <dgm:t>
        <a:bodyPr/>
        <a:lstStyle/>
        <a:p>
          <a:endParaRPr lang="en-US"/>
        </a:p>
      </dgm:t>
    </dgm:pt>
    <dgm:pt modelId="{C9EC45D6-0D3A-4DD1-A587-9C8549B9A291}" type="sibTrans" cxnId="{7A158419-6949-4416-B718-C2EB80C00E27}">
      <dgm:prSet/>
      <dgm:spPr/>
      <dgm:t>
        <a:bodyPr/>
        <a:lstStyle/>
        <a:p>
          <a:endParaRPr lang="en-US"/>
        </a:p>
      </dgm:t>
    </dgm:pt>
    <dgm:pt modelId="{CB572E91-D133-4319-8ABD-FBD5B1BD9D5E}" type="pres">
      <dgm:prSet presAssocID="{C2D8BDE4-8D1D-4CA1-92E3-944405347E51}" presName="root" presStyleCnt="0">
        <dgm:presLayoutVars>
          <dgm:dir/>
          <dgm:resizeHandles val="exact"/>
        </dgm:presLayoutVars>
      </dgm:prSet>
      <dgm:spPr/>
    </dgm:pt>
    <dgm:pt modelId="{8AF3F7A4-C214-400F-AEA2-1FD47E5D3372}" type="pres">
      <dgm:prSet presAssocID="{AD885013-1DCD-461D-B787-8E368401EFC8}" presName="compNode" presStyleCnt="0"/>
      <dgm:spPr/>
    </dgm:pt>
    <dgm:pt modelId="{FA9B500F-7BD7-4E36-A289-6E0345A43A1A}" type="pres">
      <dgm:prSet presAssocID="{AD885013-1DCD-461D-B787-8E368401EFC8}"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owser window with solid fill"/>
        </a:ext>
      </dgm:extLst>
    </dgm:pt>
    <dgm:pt modelId="{276F5793-B709-4681-9731-BC6DFC5F69AA}" type="pres">
      <dgm:prSet presAssocID="{AD885013-1DCD-461D-B787-8E368401EFC8}" presName="iconSpace" presStyleCnt="0"/>
      <dgm:spPr/>
    </dgm:pt>
    <dgm:pt modelId="{EE1D5471-4CD0-434C-AD09-D6B2D5C99454}" type="pres">
      <dgm:prSet presAssocID="{AD885013-1DCD-461D-B787-8E368401EFC8}" presName="parTx" presStyleLbl="revTx" presStyleIdx="0" presStyleCnt="4">
        <dgm:presLayoutVars>
          <dgm:chMax val="0"/>
          <dgm:chPref val="0"/>
        </dgm:presLayoutVars>
      </dgm:prSet>
      <dgm:spPr/>
    </dgm:pt>
    <dgm:pt modelId="{F0537711-D07E-4BB4-A6C0-FC07EF0C55DF}" type="pres">
      <dgm:prSet presAssocID="{AD885013-1DCD-461D-B787-8E368401EFC8}" presName="txSpace" presStyleCnt="0"/>
      <dgm:spPr/>
    </dgm:pt>
    <dgm:pt modelId="{E8075422-A93D-4C07-B30E-E5387B2F8F11}" type="pres">
      <dgm:prSet presAssocID="{AD885013-1DCD-461D-B787-8E368401EFC8}" presName="desTx" presStyleLbl="revTx" presStyleIdx="1" presStyleCnt="4">
        <dgm:presLayoutVars/>
      </dgm:prSet>
      <dgm:spPr/>
    </dgm:pt>
    <dgm:pt modelId="{BB07F194-30D5-49B1-BA50-F894BDC80E4F}" type="pres">
      <dgm:prSet presAssocID="{F09D128F-5A81-4118-BB23-0852C0E2E041}" presName="sibTrans" presStyleCnt="0"/>
      <dgm:spPr/>
    </dgm:pt>
    <dgm:pt modelId="{7F4A94F5-9DAD-4B31-8BE2-C74F84BC78C5}" type="pres">
      <dgm:prSet presAssocID="{F05B4C25-3CE8-4785-981D-B05FC922784C}" presName="compNode" presStyleCnt="0"/>
      <dgm:spPr/>
    </dgm:pt>
    <dgm:pt modelId="{E2CD826C-ADCB-45FB-9844-75DD282DE716}" type="pres">
      <dgm:prSet presAssocID="{F05B4C25-3CE8-4785-981D-B05FC922784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owser window outline"/>
        </a:ext>
      </dgm:extLst>
    </dgm:pt>
    <dgm:pt modelId="{6CA2AAA3-890F-4373-8356-E837D4BB5F41}" type="pres">
      <dgm:prSet presAssocID="{F05B4C25-3CE8-4785-981D-B05FC922784C}" presName="iconSpace" presStyleCnt="0"/>
      <dgm:spPr/>
    </dgm:pt>
    <dgm:pt modelId="{DD72B364-D3E0-49E0-9722-4246020A18E7}" type="pres">
      <dgm:prSet presAssocID="{F05B4C25-3CE8-4785-981D-B05FC922784C}" presName="parTx" presStyleLbl="revTx" presStyleIdx="2" presStyleCnt="4">
        <dgm:presLayoutVars>
          <dgm:chMax val="0"/>
          <dgm:chPref val="0"/>
        </dgm:presLayoutVars>
      </dgm:prSet>
      <dgm:spPr/>
    </dgm:pt>
    <dgm:pt modelId="{DB008A9D-BCDD-47CF-A48D-A366E914D467}" type="pres">
      <dgm:prSet presAssocID="{F05B4C25-3CE8-4785-981D-B05FC922784C}" presName="txSpace" presStyleCnt="0"/>
      <dgm:spPr/>
    </dgm:pt>
    <dgm:pt modelId="{F05BAA6E-0BF0-4EE7-9BB8-5385AE59A2DF}" type="pres">
      <dgm:prSet presAssocID="{F05B4C25-3CE8-4785-981D-B05FC922784C}" presName="desTx" presStyleLbl="revTx" presStyleIdx="3" presStyleCnt="4" custScaleX="108253">
        <dgm:presLayoutVars/>
      </dgm:prSet>
      <dgm:spPr/>
    </dgm:pt>
  </dgm:ptLst>
  <dgm:cxnLst>
    <dgm:cxn modelId="{0CB6DA18-4F29-4AE6-B5C3-745CB78A7A68}" srcId="{C2D8BDE4-8D1D-4CA1-92E3-944405347E51}" destId="{AD885013-1DCD-461D-B787-8E368401EFC8}" srcOrd="0" destOrd="0" parTransId="{39B8369D-742E-4BC9-9C12-DE33CC1E25DB}" sibTransId="{F09D128F-5A81-4118-BB23-0852C0E2E041}"/>
    <dgm:cxn modelId="{7A158419-6949-4416-B718-C2EB80C00E27}" srcId="{F05B4C25-3CE8-4785-981D-B05FC922784C}" destId="{2D3C95D1-0F82-48A5-A667-801232323120}" srcOrd="1" destOrd="0" parTransId="{0C692320-0D4E-418F-BE4B-6EAECDA10AF5}" sibTransId="{C9EC45D6-0D3A-4DD1-A587-9C8549B9A291}"/>
    <dgm:cxn modelId="{8CA5F023-4F69-4FE4-A278-4A4BCA77930F}" type="presOf" srcId="{2D3C95D1-0F82-48A5-A667-801232323120}" destId="{F05BAA6E-0BF0-4EE7-9BB8-5385AE59A2DF}" srcOrd="0" destOrd="1" presId="urn:microsoft.com/office/officeart/2018/5/layout/CenteredIconLabelDescriptionList"/>
    <dgm:cxn modelId="{8E503F30-15E9-4A8B-85E1-B25F5EB80C52}" type="presOf" srcId="{2D42A95A-A841-4A19-A25C-6E79DF5E47E3}" destId="{F05BAA6E-0BF0-4EE7-9BB8-5385AE59A2DF}" srcOrd="0" destOrd="0" presId="urn:microsoft.com/office/officeart/2018/5/layout/CenteredIconLabelDescriptionList"/>
    <dgm:cxn modelId="{E5125D58-33E0-480A-A0E9-7A20BCDE1E83}" srcId="{AD885013-1DCD-461D-B787-8E368401EFC8}" destId="{BA78D2AF-D934-41C0-8E50-B4064256065A}" srcOrd="0" destOrd="0" parTransId="{E0F93848-0B77-4718-98A9-20793EAA2772}" sibTransId="{866AC365-F03A-4E65-A112-E39C2186EFDF}"/>
    <dgm:cxn modelId="{9EAD9A78-EC9F-4A28-8595-CE293842D49F}" type="presOf" srcId="{BA78D2AF-D934-41C0-8E50-B4064256065A}" destId="{E8075422-A93D-4C07-B30E-E5387B2F8F11}" srcOrd="0" destOrd="0" presId="urn:microsoft.com/office/officeart/2018/5/layout/CenteredIconLabelDescriptionList"/>
    <dgm:cxn modelId="{CEB16A81-7426-43E5-99E4-EF4027158224}" srcId="{C2D8BDE4-8D1D-4CA1-92E3-944405347E51}" destId="{F05B4C25-3CE8-4785-981D-B05FC922784C}" srcOrd="1" destOrd="0" parTransId="{2FFA3CE0-D2FD-4CA0-B35C-71310D44A899}" sibTransId="{A13BCF87-8C4F-4BF5-83CB-D540E638423B}"/>
    <dgm:cxn modelId="{F3A58BC4-0265-4355-8AA9-0FBDC39A12DE}" type="presOf" srcId="{C2D8BDE4-8D1D-4CA1-92E3-944405347E51}" destId="{CB572E91-D133-4319-8ABD-FBD5B1BD9D5E}" srcOrd="0" destOrd="0" presId="urn:microsoft.com/office/officeart/2018/5/layout/CenteredIconLabelDescriptionList"/>
    <dgm:cxn modelId="{F1CB02C9-50B2-4891-AB9E-3ECB013FCC5C}" type="presOf" srcId="{F05B4C25-3CE8-4785-981D-B05FC922784C}" destId="{DD72B364-D3E0-49E0-9722-4246020A18E7}" srcOrd="0" destOrd="0" presId="urn:microsoft.com/office/officeart/2018/5/layout/CenteredIconLabelDescriptionList"/>
    <dgm:cxn modelId="{03DA6CFA-8438-493C-83C0-311B3E626DDF}" srcId="{F05B4C25-3CE8-4785-981D-B05FC922784C}" destId="{2D42A95A-A841-4A19-A25C-6E79DF5E47E3}" srcOrd="0" destOrd="0" parTransId="{52D406E8-1E30-4F04-A399-704383C2D7DD}" sibTransId="{DFC2C480-1701-41E6-AD84-3152741F66C1}"/>
    <dgm:cxn modelId="{D3284AFF-06D3-475A-A732-AE65F7A13203}" type="presOf" srcId="{AD885013-1DCD-461D-B787-8E368401EFC8}" destId="{EE1D5471-4CD0-434C-AD09-D6B2D5C99454}" srcOrd="0" destOrd="0" presId="urn:microsoft.com/office/officeart/2018/5/layout/CenteredIconLabelDescriptionList"/>
    <dgm:cxn modelId="{AD4DD867-7A43-49A7-8512-F2FC1EABD52B}" type="presParOf" srcId="{CB572E91-D133-4319-8ABD-FBD5B1BD9D5E}" destId="{8AF3F7A4-C214-400F-AEA2-1FD47E5D3372}" srcOrd="0" destOrd="0" presId="urn:microsoft.com/office/officeart/2018/5/layout/CenteredIconLabelDescriptionList"/>
    <dgm:cxn modelId="{C3CBE2A7-61A5-4C6A-8192-7E3754DAD28A}" type="presParOf" srcId="{8AF3F7A4-C214-400F-AEA2-1FD47E5D3372}" destId="{FA9B500F-7BD7-4E36-A289-6E0345A43A1A}" srcOrd="0" destOrd="0" presId="urn:microsoft.com/office/officeart/2018/5/layout/CenteredIconLabelDescriptionList"/>
    <dgm:cxn modelId="{99A38608-6331-4315-867F-18995CADA970}" type="presParOf" srcId="{8AF3F7A4-C214-400F-AEA2-1FD47E5D3372}" destId="{276F5793-B709-4681-9731-BC6DFC5F69AA}" srcOrd="1" destOrd="0" presId="urn:microsoft.com/office/officeart/2018/5/layout/CenteredIconLabelDescriptionList"/>
    <dgm:cxn modelId="{BB1CF499-BCC8-4CCB-8933-662081FCF1F5}" type="presParOf" srcId="{8AF3F7A4-C214-400F-AEA2-1FD47E5D3372}" destId="{EE1D5471-4CD0-434C-AD09-D6B2D5C99454}" srcOrd="2" destOrd="0" presId="urn:microsoft.com/office/officeart/2018/5/layout/CenteredIconLabelDescriptionList"/>
    <dgm:cxn modelId="{4AC4190F-2601-4FA8-A5CD-91501473C54F}" type="presParOf" srcId="{8AF3F7A4-C214-400F-AEA2-1FD47E5D3372}" destId="{F0537711-D07E-4BB4-A6C0-FC07EF0C55DF}" srcOrd="3" destOrd="0" presId="urn:microsoft.com/office/officeart/2018/5/layout/CenteredIconLabelDescriptionList"/>
    <dgm:cxn modelId="{3EDDBD8A-6C41-49F2-9BF6-C35190934E01}" type="presParOf" srcId="{8AF3F7A4-C214-400F-AEA2-1FD47E5D3372}" destId="{E8075422-A93D-4C07-B30E-E5387B2F8F11}" srcOrd="4" destOrd="0" presId="urn:microsoft.com/office/officeart/2018/5/layout/CenteredIconLabelDescriptionList"/>
    <dgm:cxn modelId="{7E44429A-6EA0-4CBA-A6E4-14C1BEFC4B8D}" type="presParOf" srcId="{CB572E91-D133-4319-8ABD-FBD5B1BD9D5E}" destId="{BB07F194-30D5-49B1-BA50-F894BDC80E4F}" srcOrd="1" destOrd="0" presId="urn:microsoft.com/office/officeart/2018/5/layout/CenteredIconLabelDescriptionList"/>
    <dgm:cxn modelId="{9CD52F49-77D1-47AC-9A5B-F0B574EB0EE1}" type="presParOf" srcId="{CB572E91-D133-4319-8ABD-FBD5B1BD9D5E}" destId="{7F4A94F5-9DAD-4B31-8BE2-C74F84BC78C5}" srcOrd="2" destOrd="0" presId="urn:microsoft.com/office/officeart/2018/5/layout/CenteredIconLabelDescriptionList"/>
    <dgm:cxn modelId="{6CAE206B-35D1-4163-8097-48C5465B76A8}" type="presParOf" srcId="{7F4A94F5-9DAD-4B31-8BE2-C74F84BC78C5}" destId="{E2CD826C-ADCB-45FB-9844-75DD282DE716}" srcOrd="0" destOrd="0" presId="urn:microsoft.com/office/officeart/2018/5/layout/CenteredIconLabelDescriptionList"/>
    <dgm:cxn modelId="{5F8DC70E-78A3-4BA7-BD0F-6E1F1DC035A4}" type="presParOf" srcId="{7F4A94F5-9DAD-4B31-8BE2-C74F84BC78C5}" destId="{6CA2AAA3-890F-4373-8356-E837D4BB5F41}" srcOrd="1" destOrd="0" presId="urn:microsoft.com/office/officeart/2018/5/layout/CenteredIconLabelDescriptionList"/>
    <dgm:cxn modelId="{AD87045E-C443-4D25-AF03-C3EE5C0AF7DC}" type="presParOf" srcId="{7F4A94F5-9DAD-4B31-8BE2-C74F84BC78C5}" destId="{DD72B364-D3E0-49E0-9722-4246020A18E7}" srcOrd="2" destOrd="0" presId="urn:microsoft.com/office/officeart/2018/5/layout/CenteredIconLabelDescriptionList"/>
    <dgm:cxn modelId="{643EAD3C-DFAB-4EE3-87B2-CBE9923DAAF8}" type="presParOf" srcId="{7F4A94F5-9DAD-4B31-8BE2-C74F84BC78C5}" destId="{DB008A9D-BCDD-47CF-A48D-A366E914D467}" srcOrd="3" destOrd="0" presId="urn:microsoft.com/office/officeart/2018/5/layout/CenteredIconLabelDescriptionList"/>
    <dgm:cxn modelId="{ECEA6192-60EF-47E5-83B0-515A200CA2D7}" type="presParOf" srcId="{7F4A94F5-9DAD-4B31-8BE2-C74F84BC78C5}" destId="{F05BAA6E-0BF0-4EE7-9BB8-5385AE59A2D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1C9DA3-D083-42B0-A352-CF27B712E94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5B24C5D-03EB-475B-B342-CEEE0E8A976D}">
      <dgm:prSet phldrT="[Text]" phldr="0"/>
      <dgm:spPr/>
      <dgm:t>
        <a:bodyPr/>
        <a:lstStyle/>
        <a:p>
          <a:pPr rtl="0"/>
          <a:r>
            <a:rPr lang="en-US">
              <a:latin typeface="Aptos Display" panose="02110004020202020204"/>
            </a:rPr>
            <a:t>Financial Aid</a:t>
          </a:r>
          <a:endParaRPr lang="en-US"/>
        </a:p>
      </dgm:t>
    </dgm:pt>
    <dgm:pt modelId="{866C16CA-09C3-4969-9753-2C70962C20E5}" type="parTrans" cxnId="{987B9258-F867-4138-8CF3-8557C89A9E01}">
      <dgm:prSet/>
      <dgm:spPr/>
      <dgm:t>
        <a:bodyPr/>
        <a:lstStyle/>
        <a:p>
          <a:endParaRPr lang="en-US"/>
        </a:p>
      </dgm:t>
    </dgm:pt>
    <dgm:pt modelId="{602985F5-87CA-41CB-A24E-20D21036D0F8}" type="sibTrans" cxnId="{987B9258-F867-4138-8CF3-8557C89A9E01}">
      <dgm:prSet/>
      <dgm:spPr/>
      <dgm:t>
        <a:bodyPr/>
        <a:lstStyle/>
        <a:p>
          <a:endParaRPr lang="en-US"/>
        </a:p>
      </dgm:t>
    </dgm:pt>
    <dgm:pt modelId="{F2D9A67A-6737-41D8-862B-7101CB8EB52E}">
      <dgm:prSet phldrT="[Text]" phldr="0"/>
      <dgm:spPr/>
      <dgm:t>
        <a:bodyPr/>
        <a:lstStyle/>
        <a:p>
          <a:pPr rtl="0"/>
          <a:r>
            <a:rPr lang="en-US">
              <a:latin typeface="Aptos Display" panose="02110004020202020204"/>
            </a:rPr>
            <a:t>Student Financials</a:t>
          </a:r>
          <a:endParaRPr lang="en-US"/>
        </a:p>
      </dgm:t>
    </dgm:pt>
    <dgm:pt modelId="{23392069-CB58-4486-ACAB-50150B053D60}" type="parTrans" cxnId="{E6EA2778-3A4B-417D-BE54-3105A8D81F4F}">
      <dgm:prSet/>
      <dgm:spPr/>
      <dgm:t>
        <a:bodyPr/>
        <a:lstStyle/>
        <a:p>
          <a:endParaRPr lang="en-US"/>
        </a:p>
      </dgm:t>
    </dgm:pt>
    <dgm:pt modelId="{5EA0D0A7-AC27-4750-BE01-CE91D2127646}" type="sibTrans" cxnId="{E6EA2778-3A4B-417D-BE54-3105A8D81F4F}">
      <dgm:prSet/>
      <dgm:spPr/>
      <dgm:t>
        <a:bodyPr/>
        <a:lstStyle/>
        <a:p>
          <a:endParaRPr lang="en-US"/>
        </a:p>
      </dgm:t>
    </dgm:pt>
    <dgm:pt modelId="{3B4E87BB-BED9-40EF-94C3-1716A3124C6E}">
      <dgm:prSet phldrT="[Text]" phldr="0"/>
      <dgm:spPr/>
      <dgm:t>
        <a:bodyPr/>
        <a:lstStyle/>
        <a:p>
          <a:pPr rtl="0"/>
          <a:r>
            <a:rPr lang="en-US">
              <a:latin typeface="Aptos Display" panose="02110004020202020204"/>
            </a:rPr>
            <a:t>Second Journal Set</a:t>
          </a:r>
          <a:endParaRPr lang="en-US"/>
        </a:p>
      </dgm:t>
    </dgm:pt>
    <dgm:pt modelId="{E1B37927-1AAE-415B-ACB4-A919D12CDE44}" type="parTrans" cxnId="{835A8039-769E-444D-920B-DEB346B89B54}">
      <dgm:prSet/>
      <dgm:spPr/>
      <dgm:t>
        <a:bodyPr/>
        <a:lstStyle/>
        <a:p>
          <a:endParaRPr lang="en-US"/>
        </a:p>
      </dgm:t>
    </dgm:pt>
    <dgm:pt modelId="{BEE96120-701F-4E89-9D22-FE2E71DD0178}" type="sibTrans" cxnId="{835A8039-769E-444D-920B-DEB346B89B54}">
      <dgm:prSet/>
      <dgm:spPr/>
      <dgm:t>
        <a:bodyPr/>
        <a:lstStyle/>
        <a:p>
          <a:endParaRPr lang="en-US"/>
        </a:p>
      </dgm:t>
    </dgm:pt>
    <dgm:pt modelId="{67AB8D9B-67B2-4E29-B8B9-350F11838F2E}">
      <dgm:prSet phldrT="[Text]" phldr="0"/>
      <dgm:spPr/>
      <dgm:t>
        <a:bodyPr/>
        <a:lstStyle/>
        <a:p>
          <a:pPr rtl="0"/>
          <a:r>
            <a:rPr lang="en-US">
              <a:latin typeface="Aptos Display" panose="02110004020202020204"/>
            </a:rPr>
            <a:t>General Ledger</a:t>
          </a:r>
          <a:endParaRPr lang="en-US"/>
        </a:p>
      </dgm:t>
    </dgm:pt>
    <dgm:pt modelId="{E550CFA7-80B5-4FE0-9ED2-B1A1FC04F734}" type="parTrans" cxnId="{3F610178-FC19-4758-BA9A-9C48ACF51BAB}">
      <dgm:prSet/>
      <dgm:spPr/>
      <dgm:t>
        <a:bodyPr/>
        <a:lstStyle/>
        <a:p>
          <a:endParaRPr lang="en-US"/>
        </a:p>
      </dgm:t>
    </dgm:pt>
    <dgm:pt modelId="{2A1C42AE-FC84-4F86-9352-5338398A5E43}" type="sibTrans" cxnId="{3F610178-FC19-4758-BA9A-9C48ACF51BAB}">
      <dgm:prSet/>
      <dgm:spPr/>
      <dgm:t>
        <a:bodyPr/>
        <a:lstStyle/>
        <a:p>
          <a:endParaRPr lang="en-US"/>
        </a:p>
      </dgm:t>
    </dgm:pt>
    <dgm:pt modelId="{B6D0EAE0-0AA3-4ED9-95F1-E4DAD406915E}">
      <dgm:prSet phldr="0"/>
      <dgm:spPr/>
      <dgm:t>
        <a:bodyPr/>
        <a:lstStyle/>
        <a:p>
          <a:r>
            <a:rPr lang="en-US">
              <a:latin typeface="Aptos Display" panose="02110004020202020204"/>
            </a:rPr>
            <a:t>Recon</a:t>
          </a:r>
        </a:p>
      </dgm:t>
    </dgm:pt>
    <dgm:pt modelId="{5A410A99-477F-4A95-B70D-9EAD857E135C}" type="parTrans" cxnId="{C3294BB5-D44A-4C5E-8377-B5CCD0F22EB3}">
      <dgm:prSet/>
      <dgm:spPr/>
    </dgm:pt>
    <dgm:pt modelId="{94B57EFA-9641-4BB0-B9D9-54F4BCCE6065}" type="sibTrans" cxnId="{C3294BB5-D44A-4C5E-8377-B5CCD0F22EB3}">
      <dgm:prSet/>
      <dgm:spPr/>
      <dgm:t>
        <a:bodyPr/>
        <a:lstStyle/>
        <a:p>
          <a:endParaRPr lang="en-US"/>
        </a:p>
      </dgm:t>
    </dgm:pt>
    <dgm:pt modelId="{D8C7953D-C67D-4975-BDB7-FE80BE2633D8}" type="pres">
      <dgm:prSet presAssocID="{7F1C9DA3-D083-42B0-A352-CF27B712E948}" presName="cycle" presStyleCnt="0">
        <dgm:presLayoutVars>
          <dgm:dir/>
          <dgm:resizeHandles val="exact"/>
        </dgm:presLayoutVars>
      </dgm:prSet>
      <dgm:spPr/>
    </dgm:pt>
    <dgm:pt modelId="{3C1951E8-7735-4605-8AC2-B9C7D0F690A0}" type="pres">
      <dgm:prSet presAssocID="{75B24C5D-03EB-475B-B342-CEEE0E8A976D}" presName="node" presStyleLbl="node1" presStyleIdx="0" presStyleCnt="5">
        <dgm:presLayoutVars>
          <dgm:bulletEnabled val="1"/>
        </dgm:presLayoutVars>
      </dgm:prSet>
      <dgm:spPr/>
    </dgm:pt>
    <dgm:pt modelId="{7CE44EDB-315C-4769-A55A-FA6629CE6C39}" type="pres">
      <dgm:prSet presAssocID="{602985F5-87CA-41CB-A24E-20D21036D0F8}" presName="sibTrans" presStyleLbl="sibTrans2D1" presStyleIdx="0" presStyleCnt="5"/>
      <dgm:spPr/>
    </dgm:pt>
    <dgm:pt modelId="{F910721F-AC30-4809-9ABF-305447308A5A}" type="pres">
      <dgm:prSet presAssocID="{602985F5-87CA-41CB-A24E-20D21036D0F8}" presName="connectorText" presStyleLbl="sibTrans2D1" presStyleIdx="0" presStyleCnt="5"/>
      <dgm:spPr/>
    </dgm:pt>
    <dgm:pt modelId="{5EE9B6EC-31A5-4C77-9826-D2228B3C1AFE}" type="pres">
      <dgm:prSet presAssocID="{F2D9A67A-6737-41D8-862B-7101CB8EB52E}" presName="node" presStyleLbl="node1" presStyleIdx="1" presStyleCnt="5">
        <dgm:presLayoutVars>
          <dgm:bulletEnabled val="1"/>
        </dgm:presLayoutVars>
      </dgm:prSet>
      <dgm:spPr/>
    </dgm:pt>
    <dgm:pt modelId="{CC0CB194-AEC6-4C03-BEC2-07DE8D0E8EAF}" type="pres">
      <dgm:prSet presAssocID="{5EA0D0A7-AC27-4750-BE01-CE91D2127646}" presName="sibTrans" presStyleLbl="sibTrans2D1" presStyleIdx="1" presStyleCnt="5"/>
      <dgm:spPr/>
    </dgm:pt>
    <dgm:pt modelId="{40D7C73B-7823-4540-860A-E58F2BDAADBA}" type="pres">
      <dgm:prSet presAssocID="{5EA0D0A7-AC27-4750-BE01-CE91D2127646}" presName="connectorText" presStyleLbl="sibTrans2D1" presStyleIdx="1" presStyleCnt="5"/>
      <dgm:spPr/>
    </dgm:pt>
    <dgm:pt modelId="{3EA3C42C-6959-402A-AE66-24DE8BF070AD}" type="pres">
      <dgm:prSet presAssocID="{3B4E87BB-BED9-40EF-94C3-1716A3124C6E}" presName="node" presStyleLbl="node1" presStyleIdx="2" presStyleCnt="5">
        <dgm:presLayoutVars>
          <dgm:bulletEnabled val="1"/>
        </dgm:presLayoutVars>
      </dgm:prSet>
      <dgm:spPr/>
    </dgm:pt>
    <dgm:pt modelId="{188FB65B-3A37-48B1-AD63-E714715D227A}" type="pres">
      <dgm:prSet presAssocID="{BEE96120-701F-4E89-9D22-FE2E71DD0178}" presName="sibTrans" presStyleLbl="sibTrans2D1" presStyleIdx="2" presStyleCnt="5"/>
      <dgm:spPr/>
    </dgm:pt>
    <dgm:pt modelId="{46C69DE0-6EC3-4DFC-B3FA-55C2DF4C3E70}" type="pres">
      <dgm:prSet presAssocID="{BEE96120-701F-4E89-9D22-FE2E71DD0178}" presName="connectorText" presStyleLbl="sibTrans2D1" presStyleIdx="2" presStyleCnt="5"/>
      <dgm:spPr/>
    </dgm:pt>
    <dgm:pt modelId="{1FB14262-336E-4A00-A1A1-75D23FD995A3}" type="pres">
      <dgm:prSet presAssocID="{67AB8D9B-67B2-4E29-B8B9-350F11838F2E}" presName="node" presStyleLbl="node1" presStyleIdx="3" presStyleCnt="5">
        <dgm:presLayoutVars>
          <dgm:bulletEnabled val="1"/>
        </dgm:presLayoutVars>
      </dgm:prSet>
      <dgm:spPr/>
    </dgm:pt>
    <dgm:pt modelId="{520A6DD6-8032-4FA8-85F1-D5FCF6E359EC}" type="pres">
      <dgm:prSet presAssocID="{2A1C42AE-FC84-4F86-9352-5338398A5E43}" presName="sibTrans" presStyleLbl="sibTrans2D1" presStyleIdx="3" presStyleCnt="5"/>
      <dgm:spPr/>
    </dgm:pt>
    <dgm:pt modelId="{5B5E0284-AD0E-4D51-BA08-299BB8325775}" type="pres">
      <dgm:prSet presAssocID="{2A1C42AE-FC84-4F86-9352-5338398A5E43}" presName="connectorText" presStyleLbl="sibTrans2D1" presStyleIdx="3" presStyleCnt="5"/>
      <dgm:spPr/>
    </dgm:pt>
    <dgm:pt modelId="{4BA9F294-F57E-476B-82A2-399B0CC92428}" type="pres">
      <dgm:prSet presAssocID="{B6D0EAE0-0AA3-4ED9-95F1-E4DAD406915E}" presName="node" presStyleLbl="node1" presStyleIdx="4" presStyleCnt="5">
        <dgm:presLayoutVars>
          <dgm:bulletEnabled val="1"/>
        </dgm:presLayoutVars>
      </dgm:prSet>
      <dgm:spPr/>
    </dgm:pt>
    <dgm:pt modelId="{8133C141-A803-4D30-A972-7DDC59DDF523}" type="pres">
      <dgm:prSet presAssocID="{94B57EFA-9641-4BB0-B9D9-54F4BCCE6065}" presName="sibTrans" presStyleLbl="sibTrans2D1" presStyleIdx="4" presStyleCnt="5"/>
      <dgm:spPr/>
    </dgm:pt>
    <dgm:pt modelId="{9CB67521-351E-4876-A24E-8CA9C6A0FE7C}" type="pres">
      <dgm:prSet presAssocID="{94B57EFA-9641-4BB0-B9D9-54F4BCCE6065}" presName="connectorText" presStyleLbl="sibTrans2D1" presStyleIdx="4" presStyleCnt="5"/>
      <dgm:spPr/>
    </dgm:pt>
  </dgm:ptLst>
  <dgm:cxnLst>
    <dgm:cxn modelId="{9C3D1107-3501-4CF8-8476-0CD302F55CE0}" type="presOf" srcId="{94B57EFA-9641-4BB0-B9D9-54F4BCCE6065}" destId="{9CB67521-351E-4876-A24E-8CA9C6A0FE7C}" srcOrd="1" destOrd="0" presId="urn:microsoft.com/office/officeart/2005/8/layout/cycle2"/>
    <dgm:cxn modelId="{2CEAAF0F-4BF1-4BDE-A8A0-3BD9CDEDB734}" type="presOf" srcId="{602985F5-87CA-41CB-A24E-20D21036D0F8}" destId="{F910721F-AC30-4809-9ABF-305447308A5A}" srcOrd="1" destOrd="0" presId="urn:microsoft.com/office/officeart/2005/8/layout/cycle2"/>
    <dgm:cxn modelId="{49C1831A-FF0B-42D2-9965-20F604426438}" type="presOf" srcId="{94B57EFA-9641-4BB0-B9D9-54F4BCCE6065}" destId="{8133C141-A803-4D30-A972-7DDC59DDF523}" srcOrd="0" destOrd="0" presId="urn:microsoft.com/office/officeart/2005/8/layout/cycle2"/>
    <dgm:cxn modelId="{EBB5C31A-C5CD-4F16-B97B-AD2465AE81CC}" type="presOf" srcId="{2A1C42AE-FC84-4F86-9352-5338398A5E43}" destId="{5B5E0284-AD0E-4D51-BA08-299BB8325775}" srcOrd="1" destOrd="0" presId="urn:microsoft.com/office/officeart/2005/8/layout/cycle2"/>
    <dgm:cxn modelId="{CCFEE631-FE1B-4CE3-AE7D-C58A68C24AE4}" type="presOf" srcId="{75B24C5D-03EB-475B-B342-CEEE0E8A976D}" destId="{3C1951E8-7735-4605-8AC2-B9C7D0F690A0}" srcOrd="0" destOrd="0" presId="urn:microsoft.com/office/officeart/2005/8/layout/cycle2"/>
    <dgm:cxn modelId="{835A8039-769E-444D-920B-DEB346B89B54}" srcId="{7F1C9DA3-D083-42B0-A352-CF27B712E948}" destId="{3B4E87BB-BED9-40EF-94C3-1716A3124C6E}" srcOrd="2" destOrd="0" parTransId="{E1B37927-1AAE-415B-ACB4-A919D12CDE44}" sibTransId="{BEE96120-701F-4E89-9D22-FE2E71DD0178}"/>
    <dgm:cxn modelId="{D886C23E-4F20-485F-B0B9-B7E8EACE292A}" type="presOf" srcId="{2A1C42AE-FC84-4F86-9352-5338398A5E43}" destId="{520A6DD6-8032-4FA8-85F1-D5FCF6E359EC}" srcOrd="0" destOrd="0" presId="urn:microsoft.com/office/officeart/2005/8/layout/cycle2"/>
    <dgm:cxn modelId="{5B8CC34B-7B40-4C8E-A87A-B43A29DB38F4}" type="presOf" srcId="{F2D9A67A-6737-41D8-862B-7101CB8EB52E}" destId="{5EE9B6EC-31A5-4C77-9826-D2228B3C1AFE}" srcOrd="0" destOrd="0" presId="urn:microsoft.com/office/officeart/2005/8/layout/cycle2"/>
    <dgm:cxn modelId="{3F610178-FC19-4758-BA9A-9C48ACF51BAB}" srcId="{7F1C9DA3-D083-42B0-A352-CF27B712E948}" destId="{67AB8D9B-67B2-4E29-B8B9-350F11838F2E}" srcOrd="3" destOrd="0" parTransId="{E550CFA7-80B5-4FE0-9ED2-B1A1FC04F734}" sibTransId="{2A1C42AE-FC84-4F86-9352-5338398A5E43}"/>
    <dgm:cxn modelId="{E6EA2778-3A4B-417D-BE54-3105A8D81F4F}" srcId="{7F1C9DA3-D083-42B0-A352-CF27B712E948}" destId="{F2D9A67A-6737-41D8-862B-7101CB8EB52E}" srcOrd="1" destOrd="0" parTransId="{23392069-CB58-4486-ACAB-50150B053D60}" sibTransId="{5EA0D0A7-AC27-4750-BE01-CE91D2127646}"/>
    <dgm:cxn modelId="{987B9258-F867-4138-8CF3-8557C89A9E01}" srcId="{7F1C9DA3-D083-42B0-A352-CF27B712E948}" destId="{75B24C5D-03EB-475B-B342-CEEE0E8A976D}" srcOrd="0" destOrd="0" parTransId="{866C16CA-09C3-4969-9753-2C70962C20E5}" sibTransId="{602985F5-87CA-41CB-A24E-20D21036D0F8}"/>
    <dgm:cxn modelId="{DF49D580-65B0-4E51-911D-DC0FD7B6E7DD}" type="presOf" srcId="{7F1C9DA3-D083-42B0-A352-CF27B712E948}" destId="{D8C7953D-C67D-4975-BDB7-FE80BE2633D8}" srcOrd="0" destOrd="0" presId="urn:microsoft.com/office/officeart/2005/8/layout/cycle2"/>
    <dgm:cxn modelId="{5C4BE680-0D26-4DA6-9C36-B3C66F807639}" type="presOf" srcId="{67AB8D9B-67B2-4E29-B8B9-350F11838F2E}" destId="{1FB14262-336E-4A00-A1A1-75D23FD995A3}" srcOrd="0" destOrd="0" presId="urn:microsoft.com/office/officeart/2005/8/layout/cycle2"/>
    <dgm:cxn modelId="{EA43108D-2FEE-480C-9B89-8F5527863EC9}" type="presOf" srcId="{BEE96120-701F-4E89-9D22-FE2E71DD0178}" destId="{188FB65B-3A37-48B1-AD63-E714715D227A}" srcOrd="0" destOrd="0" presId="urn:microsoft.com/office/officeart/2005/8/layout/cycle2"/>
    <dgm:cxn modelId="{4E9C9190-06C0-4BBF-B0C9-7ED9E2D4878C}" type="presOf" srcId="{5EA0D0A7-AC27-4750-BE01-CE91D2127646}" destId="{40D7C73B-7823-4540-860A-E58F2BDAADBA}" srcOrd="1" destOrd="0" presId="urn:microsoft.com/office/officeart/2005/8/layout/cycle2"/>
    <dgm:cxn modelId="{6C47039A-C4F2-42CD-B051-3FF26FAD00F6}" type="presOf" srcId="{5EA0D0A7-AC27-4750-BE01-CE91D2127646}" destId="{CC0CB194-AEC6-4C03-BEC2-07DE8D0E8EAF}" srcOrd="0" destOrd="0" presId="urn:microsoft.com/office/officeart/2005/8/layout/cycle2"/>
    <dgm:cxn modelId="{118D569A-9A65-4F26-8E1D-0304C9CA31FC}" type="presOf" srcId="{3B4E87BB-BED9-40EF-94C3-1716A3124C6E}" destId="{3EA3C42C-6959-402A-AE66-24DE8BF070AD}" srcOrd="0" destOrd="0" presId="urn:microsoft.com/office/officeart/2005/8/layout/cycle2"/>
    <dgm:cxn modelId="{C3294BB5-D44A-4C5E-8377-B5CCD0F22EB3}" srcId="{7F1C9DA3-D083-42B0-A352-CF27B712E948}" destId="{B6D0EAE0-0AA3-4ED9-95F1-E4DAD406915E}" srcOrd="4" destOrd="0" parTransId="{5A410A99-477F-4A95-B70D-9EAD857E135C}" sibTransId="{94B57EFA-9641-4BB0-B9D9-54F4BCCE6065}"/>
    <dgm:cxn modelId="{451DD2B6-4B68-449D-A822-D8AFC5D72C79}" type="presOf" srcId="{B6D0EAE0-0AA3-4ED9-95F1-E4DAD406915E}" destId="{4BA9F294-F57E-476B-82A2-399B0CC92428}" srcOrd="0" destOrd="0" presId="urn:microsoft.com/office/officeart/2005/8/layout/cycle2"/>
    <dgm:cxn modelId="{AD035EC1-0B0D-4D40-B970-0621548488E9}" type="presOf" srcId="{BEE96120-701F-4E89-9D22-FE2E71DD0178}" destId="{46C69DE0-6EC3-4DFC-B3FA-55C2DF4C3E70}" srcOrd="1" destOrd="0" presId="urn:microsoft.com/office/officeart/2005/8/layout/cycle2"/>
    <dgm:cxn modelId="{70A642F3-961C-4304-BC01-FEEEA86398C5}" type="presOf" srcId="{602985F5-87CA-41CB-A24E-20D21036D0F8}" destId="{7CE44EDB-315C-4769-A55A-FA6629CE6C39}" srcOrd="0" destOrd="0" presId="urn:microsoft.com/office/officeart/2005/8/layout/cycle2"/>
    <dgm:cxn modelId="{6CD380DA-45F1-4BB8-9A31-8A4FC8C03B7E}" type="presParOf" srcId="{D8C7953D-C67D-4975-BDB7-FE80BE2633D8}" destId="{3C1951E8-7735-4605-8AC2-B9C7D0F690A0}" srcOrd="0" destOrd="0" presId="urn:microsoft.com/office/officeart/2005/8/layout/cycle2"/>
    <dgm:cxn modelId="{D758443E-F7A7-4CEE-BE7E-5286A50BE233}" type="presParOf" srcId="{D8C7953D-C67D-4975-BDB7-FE80BE2633D8}" destId="{7CE44EDB-315C-4769-A55A-FA6629CE6C39}" srcOrd="1" destOrd="0" presId="urn:microsoft.com/office/officeart/2005/8/layout/cycle2"/>
    <dgm:cxn modelId="{5D542C1A-93C9-4F32-ADF9-C37FC4C317E5}" type="presParOf" srcId="{7CE44EDB-315C-4769-A55A-FA6629CE6C39}" destId="{F910721F-AC30-4809-9ABF-305447308A5A}" srcOrd="0" destOrd="0" presId="urn:microsoft.com/office/officeart/2005/8/layout/cycle2"/>
    <dgm:cxn modelId="{ADA026EF-6939-41EF-AB72-8BCE09049B27}" type="presParOf" srcId="{D8C7953D-C67D-4975-BDB7-FE80BE2633D8}" destId="{5EE9B6EC-31A5-4C77-9826-D2228B3C1AFE}" srcOrd="2" destOrd="0" presId="urn:microsoft.com/office/officeart/2005/8/layout/cycle2"/>
    <dgm:cxn modelId="{1B27C256-1F80-4730-A542-50C587DF0E28}" type="presParOf" srcId="{D8C7953D-C67D-4975-BDB7-FE80BE2633D8}" destId="{CC0CB194-AEC6-4C03-BEC2-07DE8D0E8EAF}" srcOrd="3" destOrd="0" presId="urn:microsoft.com/office/officeart/2005/8/layout/cycle2"/>
    <dgm:cxn modelId="{D8282DA0-8D0F-4CB2-85AB-3F1F87E995F7}" type="presParOf" srcId="{CC0CB194-AEC6-4C03-BEC2-07DE8D0E8EAF}" destId="{40D7C73B-7823-4540-860A-E58F2BDAADBA}" srcOrd="0" destOrd="0" presId="urn:microsoft.com/office/officeart/2005/8/layout/cycle2"/>
    <dgm:cxn modelId="{CDACB084-641B-4715-96B0-320E9A088658}" type="presParOf" srcId="{D8C7953D-C67D-4975-BDB7-FE80BE2633D8}" destId="{3EA3C42C-6959-402A-AE66-24DE8BF070AD}" srcOrd="4" destOrd="0" presId="urn:microsoft.com/office/officeart/2005/8/layout/cycle2"/>
    <dgm:cxn modelId="{37EB9315-8D2B-4343-B484-7A63A05D5CE9}" type="presParOf" srcId="{D8C7953D-C67D-4975-BDB7-FE80BE2633D8}" destId="{188FB65B-3A37-48B1-AD63-E714715D227A}" srcOrd="5" destOrd="0" presId="urn:microsoft.com/office/officeart/2005/8/layout/cycle2"/>
    <dgm:cxn modelId="{E0F8D264-38EA-4247-BC33-58E93FE55144}" type="presParOf" srcId="{188FB65B-3A37-48B1-AD63-E714715D227A}" destId="{46C69DE0-6EC3-4DFC-B3FA-55C2DF4C3E70}" srcOrd="0" destOrd="0" presId="urn:microsoft.com/office/officeart/2005/8/layout/cycle2"/>
    <dgm:cxn modelId="{6C118FEB-780B-4964-9083-9BD7C809550F}" type="presParOf" srcId="{D8C7953D-C67D-4975-BDB7-FE80BE2633D8}" destId="{1FB14262-336E-4A00-A1A1-75D23FD995A3}" srcOrd="6" destOrd="0" presId="urn:microsoft.com/office/officeart/2005/8/layout/cycle2"/>
    <dgm:cxn modelId="{D94C27F0-EB44-48A0-ADA5-E3E1CF127D01}" type="presParOf" srcId="{D8C7953D-C67D-4975-BDB7-FE80BE2633D8}" destId="{520A6DD6-8032-4FA8-85F1-D5FCF6E359EC}" srcOrd="7" destOrd="0" presId="urn:microsoft.com/office/officeart/2005/8/layout/cycle2"/>
    <dgm:cxn modelId="{5F80F6B2-F50C-4C5F-A835-EB468D3E0A9E}" type="presParOf" srcId="{520A6DD6-8032-4FA8-85F1-D5FCF6E359EC}" destId="{5B5E0284-AD0E-4D51-BA08-299BB8325775}" srcOrd="0" destOrd="0" presId="urn:microsoft.com/office/officeart/2005/8/layout/cycle2"/>
    <dgm:cxn modelId="{D6EB0325-B7A4-4E32-9259-22A7A8620865}" type="presParOf" srcId="{D8C7953D-C67D-4975-BDB7-FE80BE2633D8}" destId="{4BA9F294-F57E-476B-82A2-399B0CC92428}" srcOrd="8" destOrd="0" presId="urn:microsoft.com/office/officeart/2005/8/layout/cycle2"/>
    <dgm:cxn modelId="{B5E5CF1C-B07E-42EB-B2A0-88606F2C1159}" type="presParOf" srcId="{D8C7953D-C67D-4975-BDB7-FE80BE2633D8}" destId="{8133C141-A803-4D30-A972-7DDC59DDF523}" srcOrd="9" destOrd="0" presId="urn:microsoft.com/office/officeart/2005/8/layout/cycle2"/>
    <dgm:cxn modelId="{F0A4F72E-1284-4DFF-8E52-2CEF35BCC2BB}" type="presParOf" srcId="{8133C141-A803-4D30-A972-7DDC59DDF523}" destId="{9CB67521-351E-4876-A24E-8CA9C6A0FE7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AB2FD8-A2B2-4730-BBCC-26B6A8AFE17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03B6E36-2609-4548-9A62-6D5D83807388}">
      <dgm:prSet phldrT="[Text]" phldr="0"/>
      <dgm:spPr/>
      <dgm:t>
        <a:bodyPr/>
        <a:lstStyle/>
        <a:p>
          <a:pPr rtl="0"/>
          <a:r>
            <a:rPr lang="en-US">
              <a:latin typeface="Aptos Display" panose="02110004020202020204"/>
            </a:rPr>
            <a:t>File:  COD to SJS</a:t>
          </a:r>
          <a:endParaRPr lang="en-US"/>
        </a:p>
      </dgm:t>
    </dgm:pt>
    <dgm:pt modelId="{FFCABCE1-9BF2-449F-AEAF-33C175B37913}" type="parTrans" cxnId="{FFB5302B-25C5-4B4A-A10C-745985A248B1}">
      <dgm:prSet/>
      <dgm:spPr/>
      <dgm:t>
        <a:bodyPr/>
        <a:lstStyle/>
        <a:p>
          <a:endParaRPr lang="en-US"/>
        </a:p>
      </dgm:t>
    </dgm:pt>
    <dgm:pt modelId="{B50133C8-237E-4BEC-B5FA-60A6F9A315AE}" type="sibTrans" cxnId="{FFB5302B-25C5-4B4A-A10C-745985A248B1}">
      <dgm:prSet/>
      <dgm:spPr/>
      <dgm:t>
        <a:bodyPr/>
        <a:lstStyle/>
        <a:p>
          <a:endParaRPr lang="en-US"/>
        </a:p>
      </dgm:t>
    </dgm:pt>
    <dgm:pt modelId="{0596487D-AB51-44C6-B613-23838A2B442F}">
      <dgm:prSet phldrT="[Text]" phldr="0"/>
      <dgm:spPr/>
      <dgm:t>
        <a:bodyPr/>
        <a:lstStyle/>
        <a:p>
          <a:r>
            <a:rPr lang="en-US">
              <a:latin typeface="Calibri"/>
              <a:ea typeface="Calibri"/>
              <a:cs typeface="Calibri"/>
            </a:rPr>
            <a:t>Direct Loan</a:t>
          </a:r>
          <a:endParaRPr lang="en-US"/>
        </a:p>
      </dgm:t>
    </dgm:pt>
    <dgm:pt modelId="{E52AAC0F-95DF-442F-B4A0-185E1FCB4622}" type="parTrans" cxnId="{3072C1FC-A2D3-4860-96A0-A7D4387DED5A}">
      <dgm:prSet/>
      <dgm:spPr/>
      <dgm:t>
        <a:bodyPr/>
        <a:lstStyle/>
        <a:p>
          <a:endParaRPr lang="en-US"/>
        </a:p>
      </dgm:t>
    </dgm:pt>
    <dgm:pt modelId="{6A4F7787-74EA-4553-B4C9-61E86E195689}" type="sibTrans" cxnId="{3072C1FC-A2D3-4860-96A0-A7D4387DED5A}">
      <dgm:prSet/>
      <dgm:spPr/>
      <dgm:t>
        <a:bodyPr/>
        <a:lstStyle/>
        <a:p>
          <a:endParaRPr lang="en-US"/>
        </a:p>
      </dgm:t>
    </dgm:pt>
    <dgm:pt modelId="{F97AB042-E5C2-44B1-99C1-B4230E9085F0}">
      <dgm:prSet phldrT="[Text]" phldr="0"/>
      <dgm:spPr/>
      <dgm:t>
        <a:bodyPr/>
        <a:lstStyle/>
        <a:p>
          <a:pPr rtl="0"/>
          <a:r>
            <a:rPr lang="en-US">
              <a:latin typeface="Aptos Display" panose="02110004020202020204"/>
            </a:rPr>
            <a:t>File:  G5 Draw</a:t>
          </a:r>
          <a:endParaRPr lang="en-US"/>
        </a:p>
      </dgm:t>
    </dgm:pt>
    <dgm:pt modelId="{09FB048D-2268-4148-9F8A-4C26B9450B89}" type="parTrans" cxnId="{A2647051-33C8-442F-B0DE-E79A3A38D444}">
      <dgm:prSet/>
      <dgm:spPr/>
      <dgm:t>
        <a:bodyPr/>
        <a:lstStyle/>
        <a:p>
          <a:endParaRPr lang="en-US"/>
        </a:p>
      </dgm:t>
    </dgm:pt>
    <dgm:pt modelId="{257255F1-4C0B-4459-A1F2-B053BFE6B23C}" type="sibTrans" cxnId="{A2647051-33C8-442F-B0DE-E79A3A38D444}">
      <dgm:prSet/>
      <dgm:spPr/>
      <dgm:t>
        <a:bodyPr/>
        <a:lstStyle/>
        <a:p>
          <a:endParaRPr lang="en-US"/>
        </a:p>
      </dgm:t>
    </dgm:pt>
    <dgm:pt modelId="{020DCFD7-CC13-4EF3-8D60-B91D911C3D95}">
      <dgm:prSet phldrT="[Text]" phldr="0"/>
      <dgm:spPr/>
      <dgm:t>
        <a:bodyPr/>
        <a:lstStyle/>
        <a:p>
          <a:r>
            <a:rPr lang="en-US">
              <a:latin typeface="Aptos Display" panose="02110004020202020204"/>
            </a:rPr>
            <a:t>Pell, DL, SEOG, FWS</a:t>
          </a:r>
          <a:endParaRPr lang="en-US"/>
        </a:p>
      </dgm:t>
    </dgm:pt>
    <dgm:pt modelId="{E049E4D6-E376-4DCA-B8E0-25B620DF3C3E}" type="parTrans" cxnId="{B83B43A2-7DE0-4B19-A8F5-73430EE48A28}">
      <dgm:prSet/>
      <dgm:spPr/>
      <dgm:t>
        <a:bodyPr/>
        <a:lstStyle/>
        <a:p>
          <a:endParaRPr lang="en-US"/>
        </a:p>
      </dgm:t>
    </dgm:pt>
    <dgm:pt modelId="{034F1C54-B8B7-4B3C-8A67-AD7FD8F9663B}" type="sibTrans" cxnId="{B83B43A2-7DE0-4B19-A8F5-73430EE48A28}">
      <dgm:prSet/>
      <dgm:spPr/>
      <dgm:t>
        <a:bodyPr/>
        <a:lstStyle/>
        <a:p>
          <a:endParaRPr lang="en-US"/>
        </a:p>
      </dgm:t>
    </dgm:pt>
    <dgm:pt modelId="{2FFA68D3-FB0D-410C-83BC-82D6FD208751}">
      <dgm:prSet phldrT="[Text]" phldr="0"/>
      <dgm:spPr/>
      <dgm:t>
        <a:bodyPr/>
        <a:lstStyle/>
        <a:p>
          <a:pPr rtl="0"/>
          <a:r>
            <a:rPr lang="en-US">
              <a:latin typeface="Aptos Display" panose="02110004020202020204"/>
            </a:rPr>
            <a:t>File:  General Ledger Recon</a:t>
          </a:r>
          <a:endParaRPr lang="en-US"/>
        </a:p>
      </dgm:t>
    </dgm:pt>
    <dgm:pt modelId="{116C8272-794E-48F4-9DFB-6F4EFBB59A2C}" type="parTrans" cxnId="{D956C8E2-CA95-4F2B-B664-6B60171D81DA}">
      <dgm:prSet/>
      <dgm:spPr/>
      <dgm:t>
        <a:bodyPr/>
        <a:lstStyle/>
        <a:p>
          <a:endParaRPr lang="en-US"/>
        </a:p>
      </dgm:t>
    </dgm:pt>
    <dgm:pt modelId="{C749EEC3-48C3-4581-B778-2D66CE2448A1}" type="sibTrans" cxnId="{D956C8E2-CA95-4F2B-B664-6B60171D81DA}">
      <dgm:prSet/>
      <dgm:spPr/>
      <dgm:t>
        <a:bodyPr/>
        <a:lstStyle/>
        <a:p>
          <a:endParaRPr lang="en-US"/>
        </a:p>
      </dgm:t>
    </dgm:pt>
    <dgm:pt modelId="{671C1CF9-E92E-4D48-A041-ED72A14E2620}">
      <dgm:prSet phldrT="[Text]" phldr="0"/>
      <dgm:spPr/>
      <dgm:t>
        <a:bodyPr/>
        <a:lstStyle/>
        <a:p>
          <a:pPr rtl="0"/>
          <a:r>
            <a:rPr lang="en-US">
              <a:latin typeface="Aptos Display" panose="02110004020202020204"/>
            </a:rPr>
            <a:t>Individual Files</a:t>
          </a:r>
          <a:endParaRPr lang="en-US"/>
        </a:p>
      </dgm:t>
    </dgm:pt>
    <dgm:pt modelId="{3E0B438C-2DE8-451B-80C5-4DDFC7169AC1}" type="parTrans" cxnId="{49CC3AFC-61DD-4BD5-83D9-D5CF5B4F6AB8}">
      <dgm:prSet/>
      <dgm:spPr/>
      <dgm:t>
        <a:bodyPr/>
        <a:lstStyle/>
        <a:p>
          <a:endParaRPr lang="en-US"/>
        </a:p>
      </dgm:t>
    </dgm:pt>
    <dgm:pt modelId="{76FDB2EE-8AB6-4508-850A-73A9A40626D9}" type="sibTrans" cxnId="{49CC3AFC-61DD-4BD5-83D9-D5CF5B4F6AB8}">
      <dgm:prSet/>
      <dgm:spPr/>
      <dgm:t>
        <a:bodyPr/>
        <a:lstStyle/>
        <a:p>
          <a:endParaRPr lang="en-US"/>
        </a:p>
      </dgm:t>
    </dgm:pt>
    <dgm:pt modelId="{5C8EC174-9A46-4E27-AE60-AE5F2EA7CCA7}">
      <dgm:prSet phldr="0"/>
      <dgm:spPr/>
      <dgm:t>
        <a:bodyPr/>
        <a:lstStyle/>
        <a:p>
          <a:pPr rtl="0"/>
          <a:r>
            <a:rPr lang="en-US">
              <a:latin typeface="Calibri"/>
              <a:ea typeface="Calibri"/>
              <a:cs typeface="Calibri"/>
            </a:rPr>
            <a:t>Individual Files</a:t>
          </a:r>
          <a:endParaRPr lang="en-US">
            <a:latin typeface="Aptos Display" panose="02110004020202020204"/>
            <a:ea typeface="Calibri"/>
            <a:cs typeface="Calibri"/>
          </a:endParaRPr>
        </a:p>
      </dgm:t>
    </dgm:pt>
    <dgm:pt modelId="{A9977BE4-836A-41D1-818B-EE5AEE83F7F4}" type="parTrans" cxnId="{2CFEA9C1-1183-4A5F-9AD1-1B71F40EB6F3}">
      <dgm:prSet/>
      <dgm:spPr/>
    </dgm:pt>
    <dgm:pt modelId="{300AC074-6D2B-4420-AC99-A3A596D7F5A8}" type="sibTrans" cxnId="{2CFEA9C1-1183-4A5F-9AD1-1B71F40EB6F3}">
      <dgm:prSet/>
      <dgm:spPr/>
    </dgm:pt>
    <dgm:pt modelId="{B1FB303C-68B1-4542-9FEE-ED6FA72612C5}">
      <dgm:prSet phldr="0"/>
      <dgm:spPr/>
      <dgm:t>
        <a:bodyPr/>
        <a:lstStyle/>
        <a:p>
          <a:r>
            <a:rPr lang="en-US">
              <a:latin typeface="Calibri"/>
              <a:ea typeface="Calibri"/>
              <a:cs typeface="Calibri"/>
            </a:rPr>
            <a:t>Pell</a:t>
          </a:r>
          <a:endParaRPr lang="en-US">
            <a:ea typeface="Calibri"/>
            <a:cs typeface="Calibri"/>
          </a:endParaRPr>
        </a:p>
      </dgm:t>
    </dgm:pt>
    <dgm:pt modelId="{2AB522F7-C5B0-42CA-A481-A9B1C47AEDCF}" type="parTrans" cxnId="{5652A258-FF77-447C-B617-81D23CBBFB65}">
      <dgm:prSet/>
      <dgm:spPr/>
    </dgm:pt>
    <dgm:pt modelId="{5102BE3A-EF1C-4FC3-9F30-01DAE20B4127}" type="sibTrans" cxnId="{5652A258-FF77-447C-B617-81D23CBBFB65}">
      <dgm:prSet/>
      <dgm:spPr/>
    </dgm:pt>
    <dgm:pt modelId="{40981EB0-7C7B-4746-831C-2D20F3A5F10F}">
      <dgm:prSet phldr="0"/>
      <dgm:spPr/>
      <dgm:t>
        <a:bodyPr/>
        <a:lstStyle/>
        <a:p>
          <a:pPr rtl="0"/>
          <a:r>
            <a:rPr lang="en-US">
              <a:latin typeface="Aptos Display" panose="02110004020202020204"/>
            </a:rPr>
            <a:t>Combined File</a:t>
          </a:r>
        </a:p>
      </dgm:t>
    </dgm:pt>
    <dgm:pt modelId="{57F668DE-BEB3-43E2-A9A7-AFE90213BC0F}" type="parTrans" cxnId="{7B4524D0-6645-48E4-8B6E-3838323573C6}">
      <dgm:prSet/>
      <dgm:spPr/>
    </dgm:pt>
    <dgm:pt modelId="{EBBD69E5-A22F-4A6C-9147-92C63D2C6B6C}" type="sibTrans" cxnId="{7B4524D0-6645-48E4-8B6E-3838323573C6}">
      <dgm:prSet/>
      <dgm:spPr/>
    </dgm:pt>
    <dgm:pt modelId="{84889A1F-CF23-4EF8-A95E-B5F8082E9C86}">
      <dgm:prSet phldr="0"/>
      <dgm:spPr/>
      <dgm:t>
        <a:bodyPr/>
        <a:lstStyle/>
        <a:p>
          <a:pPr rtl="0"/>
          <a:r>
            <a:rPr lang="en-US">
              <a:latin typeface="Aptos Display" panose="02110004020202020204"/>
            </a:rPr>
            <a:t>Pell, DL, SEOG and FWS</a:t>
          </a:r>
        </a:p>
      </dgm:t>
    </dgm:pt>
    <dgm:pt modelId="{6ADA8DAB-50CF-431A-A039-DCAFF6117029}" type="parTrans" cxnId="{D2183EFD-D9D7-4298-AB98-C117E894238E}">
      <dgm:prSet/>
      <dgm:spPr/>
    </dgm:pt>
    <dgm:pt modelId="{499AAB67-AB30-4802-982F-CFAEE80C7D3A}" type="sibTrans" cxnId="{D2183EFD-D9D7-4298-AB98-C117E894238E}">
      <dgm:prSet/>
      <dgm:spPr/>
    </dgm:pt>
    <dgm:pt modelId="{F6F0EF66-2811-47C8-AC24-91DFD7D7378D}">
      <dgm:prSet phldr="0"/>
      <dgm:spPr/>
      <dgm:t>
        <a:bodyPr/>
        <a:lstStyle/>
        <a:p>
          <a:r>
            <a:rPr lang="en-US">
              <a:latin typeface="Aptos Display" panose="02110004020202020204"/>
            </a:rPr>
            <a:t>Multi-Year</a:t>
          </a:r>
        </a:p>
      </dgm:t>
    </dgm:pt>
    <dgm:pt modelId="{F22D85E9-BB3D-4C24-AEA2-9645CCEF8D22}" type="parTrans" cxnId="{CC9EC25E-1AC3-4F9A-90D1-30A867D8DABF}">
      <dgm:prSet/>
      <dgm:spPr/>
    </dgm:pt>
    <dgm:pt modelId="{5102AFBC-EEF9-4A5C-9DF9-318AE5A043D6}" type="sibTrans" cxnId="{CC9EC25E-1AC3-4F9A-90D1-30A867D8DABF}">
      <dgm:prSet/>
      <dgm:spPr/>
    </dgm:pt>
    <dgm:pt modelId="{C820F376-89BB-4EC9-9B9D-77A956623409}">
      <dgm:prSet phldr="0"/>
      <dgm:spPr/>
      <dgm:t>
        <a:bodyPr/>
        <a:lstStyle/>
        <a:p>
          <a:r>
            <a:rPr lang="en-US">
              <a:latin typeface="Aptos Display" panose="02110004020202020204"/>
            </a:rPr>
            <a:t>Monthly</a:t>
          </a:r>
        </a:p>
      </dgm:t>
    </dgm:pt>
    <dgm:pt modelId="{58CA589C-58AB-4A39-84F5-4D7248736E7D}" type="parTrans" cxnId="{578122A7-CA8E-4A94-B4AE-B29DF3F97475}">
      <dgm:prSet/>
      <dgm:spPr/>
    </dgm:pt>
    <dgm:pt modelId="{B518BD59-10BA-4796-A360-4ED78D36D427}" type="sibTrans" cxnId="{578122A7-CA8E-4A94-B4AE-B29DF3F97475}">
      <dgm:prSet/>
      <dgm:spPr/>
    </dgm:pt>
    <dgm:pt modelId="{3EF8FF30-638B-4F39-9568-418676913BFE}">
      <dgm:prSet phldr="0"/>
      <dgm:spPr/>
      <dgm:t>
        <a:bodyPr/>
        <a:lstStyle/>
        <a:p>
          <a:r>
            <a:rPr lang="en-US">
              <a:latin typeface="Calibri"/>
              <a:ea typeface="Calibri"/>
              <a:cs typeface="Calibri"/>
            </a:rPr>
            <a:t>Semi-Monthly</a:t>
          </a:r>
        </a:p>
      </dgm:t>
    </dgm:pt>
    <dgm:pt modelId="{9D9B0E75-DB7D-4DAB-97E6-733F816A821F}" type="parTrans" cxnId="{D84EFC3F-1C72-44A0-A803-3364BD5A5C6A}">
      <dgm:prSet/>
      <dgm:spPr/>
    </dgm:pt>
    <dgm:pt modelId="{50636F02-7BB6-4383-A7F8-64534545B131}" type="sibTrans" cxnId="{D84EFC3F-1C72-44A0-A803-3364BD5A5C6A}">
      <dgm:prSet/>
      <dgm:spPr/>
    </dgm:pt>
    <dgm:pt modelId="{54192F03-8BF6-4741-848B-B3F8BBA60971}">
      <dgm:prSet phldr="0"/>
      <dgm:spPr/>
      <dgm:t>
        <a:bodyPr/>
        <a:lstStyle/>
        <a:p>
          <a:r>
            <a:rPr lang="en-US">
              <a:latin typeface="Aptos Display" panose="02110004020202020204"/>
            </a:rPr>
            <a:t>Semi-Monthly</a:t>
          </a:r>
        </a:p>
      </dgm:t>
    </dgm:pt>
    <dgm:pt modelId="{586CAAB1-B80D-4341-B480-C8A040E0109A}" type="parTrans" cxnId="{EB0B3A35-7694-4523-841A-302352AF6E61}">
      <dgm:prSet/>
      <dgm:spPr/>
    </dgm:pt>
    <dgm:pt modelId="{6EA33B0A-54CC-4755-ADD0-AB681D3063ED}" type="sibTrans" cxnId="{EB0B3A35-7694-4523-841A-302352AF6E61}">
      <dgm:prSet/>
      <dgm:spPr/>
    </dgm:pt>
    <dgm:pt modelId="{2501928F-7C21-46A6-85E4-3F9A51D9530C}">
      <dgm:prSet phldr="0"/>
      <dgm:spPr/>
      <dgm:t>
        <a:bodyPr/>
        <a:lstStyle/>
        <a:p>
          <a:pPr rtl="0"/>
          <a:endParaRPr lang="en-US">
            <a:latin typeface="Aptos Display" panose="02110004020202020204"/>
          </a:endParaRPr>
        </a:p>
      </dgm:t>
    </dgm:pt>
    <dgm:pt modelId="{3AF17859-8DCA-4089-9761-6FC7109C1D78}" type="parTrans" cxnId="{7434F3A9-5269-4A8F-8A4A-BECD2FD38254}">
      <dgm:prSet/>
      <dgm:spPr/>
    </dgm:pt>
    <dgm:pt modelId="{D9AC0833-A46B-4F10-90C2-97E914608119}" type="sibTrans" cxnId="{7434F3A9-5269-4A8F-8A4A-BECD2FD38254}">
      <dgm:prSet/>
      <dgm:spPr/>
    </dgm:pt>
    <dgm:pt modelId="{E1FEC99D-3204-4DCA-BCBA-8BF62A0F4960}">
      <dgm:prSet phldr="0"/>
      <dgm:spPr/>
      <dgm:t>
        <a:bodyPr/>
        <a:lstStyle/>
        <a:p>
          <a:pPr rtl="0"/>
          <a:r>
            <a:rPr lang="en-US">
              <a:latin typeface="Aptos Display" panose="02110004020202020204"/>
            </a:rPr>
            <a:t>Reconciles FA801 to SJS to GL to G5</a:t>
          </a:r>
        </a:p>
      </dgm:t>
    </dgm:pt>
    <dgm:pt modelId="{308F9E49-B660-4F67-88B8-94B34461952C}" type="parTrans" cxnId="{343F62A1-3370-474C-94C5-21AD3B6AD42D}">
      <dgm:prSet/>
      <dgm:spPr/>
    </dgm:pt>
    <dgm:pt modelId="{2B89C4C0-C303-42A0-A8A3-96F29676C52D}" type="sibTrans" cxnId="{343F62A1-3370-474C-94C5-21AD3B6AD42D}">
      <dgm:prSet/>
      <dgm:spPr/>
    </dgm:pt>
    <dgm:pt modelId="{E7709ACC-90AB-46DE-8893-4A4FEFE075D6}" type="pres">
      <dgm:prSet presAssocID="{87AB2FD8-A2B2-4730-BBCC-26B6A8AFE174}" presName="linearFlow" presStyleCnt="0">
        <dgm:presLayoutVars>
          <dgm:dir/>
          <dgm:animLvl val="lvl"/>
          <dgm:resizeHandles val="exact"/>
        </dgm:presLayoutVars>
      </dgm:prSet>
      <dgm:spPr/>
    </dgm:pt>
    <dgm:pt modelId="{0036B098-5392-4E88-BD19-CBF62C96710F}" type="pres">
      <dgm:prSet presAssocID="{903B6E36-2609-4548-9A62-6D5D83807388}" presName="composite" presStyleCnt="0"/>
      <dgm:spPr/>
    </dgm:pt>
    <dgm:pt modelId="{F885608B-3A6D-44E7-9330-D67B8F3F9F3A}" type="pres">
      <dgm:prSet presAssocID="{903B6E36-2609-4548-9A62-6D5D83807388}" presName="parTx" presStyleLbl="node1" presStyleIdx="0" presStyleCnt="3">
        <dgm:presLayoutVars>
          <dgm:chMax val="0"/>
          <dgm:chPref val="0"/>
          <dgm:bulletEnabled val="1"/>
        </dgm:presLayoutVars>
      </dgm:prSet>
      <dgm:spPr/>
    </dgm:pt>
    <dgm:pt modelId="{9954B36A-B9EF-4389-8D16-B1E76BFE1FBF}" type="pres">
      <dgm:prSet presAssocID="{903B6E36-2609-4548-9A62-6D5D83807388}" presName="parSh" presStyleLbl="node1" presStyleIdx="0" presStyleCnt="3"/>
      <dgm:spPr/>
    </dgm:pt>
    <dgm:pt modelId="{3FD12305-AA87-4937-836B-121314008D68}" type="pres">
      <dgm:prSet presAssocID="{903B6E36-2609-4548-9A62-6D5D83807388}" presName="desTx" presStyleLbl="fgAcc1" presStyleIdx="0" presStyleCnt="3">
        <dgm:presLayoutVars>
          <dgm:bulletEnabled val="1"/>
        </dgm:presLayoutVars>
      </dgm:prSet>
      <dgm:spPr/>
    </dgm:pt>
    <dgm:pt modelId="{82BC7480-ADCF-4CA9-8D27-5D1D804616F0}" type="pres">
      <dgm:prSet presAssocID="{B50133C8-237E-4BEC-B5FA-60A6F9A315AE}" presName="sibTrans" presStyleLbl="sibTrans2D1" presStyleIdx="0" presStyleCnt="2"/>
      <dgm:spPr/>
    </dgm:pt>
    <dgm:pt modelId="{E015EAB4-7686-41A6-BF51-D7EE3E1318A5}" type="pres">
      <dgm:prSet presAssocID="{B50133C8-237E-4BEC-B5FA-60A6F9A315AE}" presName="connTx" presStyleLbl="sibTrans2D1" presStyleIdx="0" presStyleCnt="2"/>
      <dgm:spPr/>
    </dgm:pt>
    <dgm:pt modelId="{970BFD46-DB20-401E-9938-D3E44F885D40}" type="pres">
      <dgm:prSet presAssocID="{F97AB042-E5C2-44B1-99C1-B4230E9085F0}" presName="composite" presStyleCnt="0"/>
      <dgm:spPr/>
    </dgm:pt>
    <dgm:pt modelId="{B91125B9-7B47-4F7A-B323-68376AB942C5}" type="pres">
      <dgm:prSet presAssocID="{F97AB042-E5C2-44B1-99C1-B4230E9085F0}" presName="parTx" presStyleLbl="node1" presStyleIdx="0" presStyleCnt="3">
        <dgm:presLayoutVars>
          <dgm:chMax val="0"/>
          <dgm:chPref val="0"/>
          <dgm:bulletEnabled val="1"/>
        </dgm:presLayoutVars>
      </dgm:prSet>
      <dgm:spPr/>
    </dgm:pt>
    <dgm:pt modelId="{941C152D-0C21-4421-A7D0-1E6793E48B33}" type="pres">
      <dgm:prSet presAssocID="{F97AB042-E5C2-44B1-99C1-B4230E9085F0}" presName="parSh" presStyleLbl="node1" presStyleIdx="1" presStyleCnt="3"/>
      <dgm:spPr/>
    </dgm:pt>
    <dgm:pt modelId="{8C8458E1-D795-49FB-A341-2C5E77ADEF2E}" type="pres">
      <dgm:prSet presAssocID="{F97AB042-E5C2-44B1-99C1-B4230E9085F0}" presName="desTx" presStyleLbl="fgAcc1" presStyleIdx="1" presStyleCnt="3">
        <dgm:presLayoutVars>
          <dgm:bulletEnabled val="1"/>
        </dgm:presLayoutVars>
      </dgm:prSet>
      <dgm:spPr/>
    </dgm:pt>
    <dgm:pt modelId="{9CF0557E-B0CF-409D-8457-B541D02ABBD1}" type="pres">
      <dgm:prSet presAssocID="{257255F1-4C0B-4459-A1F2-B053BFE6B23C}" presName="sibTrans" presStyleLbl="sibTrans2D1" presStyleIdx="1" presStyleCnt="2"/>
      <dgm:spPr/>
    </dgm:pt>
    <dgm:pt modelId="{86B509E1-9A76-4255-BD60-28016D504907}" type="pres">
      <dgm:prSet presAssocID="{257255F1-4C0B-4459-A1F2-B053BFE6B23C}" presName="connTx" presStyleLbl="sibTrans2D1" presStyleIdx="1" presStyleCnt="2"/>
      <dgm:spPr/>
    </dgm:pt>
    <dgm:pt modelId="{F5A617C8-6A5E-43DB-BA03-78859D7FD208}" type="pres">
      <dgm:prSet presAssocID="{2FFA68D3-FB0D-410C-83BC-82D6FD208751}" presName="composite" presStyleCnt="0"/>
      <dgm:spPr/>
    </dgm:pt>
    <dgm:pt modelId="{E967B92D-2AA5-48AC-BDBA-65BBB39F0A2C}" type="pres">
      <dgm:prSet presAssocID="{2FFA68D3-FB0D-410C-83BC-82D6FD208751}" presName="parTx" presStyleLbl="node1" presStyleIdx="1" presStyleCnt="3">
        <dgm:presLayoutVars>
          <dgm:chMax val="0"/>
          <dgm:chPref val="0"/>
          <dgm:bulletEnabled val="1"/>
        </dgm:presLayoutVars>
      </dgm:prSet>
      <dgm:spPr/>
    </dgm:pt>
    <dgm:pt modelId="{CE53F1F4-F77B-4252-9DD1-36DF2A43A06E}" type="pres">
      <dgm:prSet presAssocID="{2FFA68D3-FB0D-410C-83BC-82D6FD208751}" presName="parSh" presStyleLbl="node1" presStyleIdx="2" presStyleCnt="3"/>
      <dgm:spPr/>
    </dgm:pt>
    <dgm:pt modelId="{8743F97C-6526-4D81-8F9B-84CF127E2BBB}" type="pres">
      <dgm:prSet presAssocID="{2FFA68D3-FB0D-410C-83BC-82D6FD208751}" presName="desTx" presStyleLbl="fgAcc1" presStyleIdx="2" presStyleCnt="3">
        <dgm:presLayoutVars>
          <dgm:bulletEnabled val="1"/>
        </dgm:presLayoutVars>
      </dgm:prSet>
      <dgm:spPr/>
    </dgm:pt>
  </dgm:ptLst>
  <dgm:cxnLst>
    <dgm:cxn modelId="{7E83B006-8AC0-46A5-AE0B-0FF578218C2B}" type="presOf" srcId="{84889A1F-CF23-4EF8-A95E-B5F8082E9C86}" destId="{8743F97C-6526-4D81-8F9B-84CF127E2BBB}" srcOrd="0" destOrd="1" presId="urn:microsoft.com/office/officeart/2005/8/layout/process3"/>
    <dgm:cxn modelId="{22892D10-437D-4314-9C8E-99456B977057}" type="presOf" srcId="{87AB2FD8-A2B2-4730-BBCC-26B6A8AFE174}" destId="{E7709ACC-90AB-46DE-8893-4A4FEFE075D6}" srcOrd="0" destOrd="0" presId="urn:microsoft.com/office/officeart/2005/8/layout/process3"/>
    <dgm:cxn modelId="{D1AF9B17-3724-406C-8EF0-B1E01709A45F}" type="presOf" srcId="{B50133C8-237E-4BEC-B5FA-60A6F9A315AE}" destId="{E015EAB4-7686-41A6-BF51-D7EE3E1318A5}" srcOrd="1" destOrd="0" presId="urn:microsoft.com/office/officeart/2005/8/layout/process3"/>
    <dgm:cxn modelId="{EB3A2F23-230B-475C-9D83-ACAA06A3BE6B}" type="presOf" srcId="{C820F376-89BB-4EC9-9B9D-77A956623409}" destId="{8743F97C-6526-4D81-8F9B-84CF127E2BBB}" srcOrd="0" destOrd="4" presId="urn:microsoft.com/office/officeart/2005/8/layout/process3"/>
    <dgm:cxn modelId="{FFB5302B-25C5-4B4A-A10C-745985A248B1}" srcId="{87AB2FD8-A2B2-4730-BBCC-26B6A8AFE174}" destId="{903B6E36-2609-4548-9A62-6D5D83807388}" srcOrd="0" destOrd="0" parTransId="{FFCABCE1-9BF2-449F-AEAF-33C175B37913}" sibTransId="{B50133C8-237E-4BEC-B5FA-60A6F9A315AE}"/>
    <dgm:cxn modelId="{5C52772D-86A9-42FB-8A6B-AA5180688CB5}" type="presOf" srcId="{B50133C8-237E-4BEC-B5FA-60A6F9A315AE}" destId="{82BC7480-ADCF-4CA9-8D27-5D1D804616F0}" srcOrd="0" destOrd="0" presId="urn:microsoft.com/office/officeart/2005/8/layout/process3"/>
    <dgm:cxn modelId="{EB0B3A35-7694-4523-841A-302352AF6E61}" srcId="{F97AB042-E5C2-44B1-99C1-B4230E9085F0}" destId="{54192F03-8BF6-4741-848B-B3F8BBA60971}" srcOrd="1" destOrd="0" parTransId="{586CAAB1-B80D-4341-B480-C8A040E0109A}" sibTransId="{6EA33B0A-54CC-4755-ADD0-AB681D3063ED}"/>
    <dgm:cxn modelId="{D84EFC3F-1C72-44A0-A803-3364BD5A5C6A}" srcId="{903B6E36-2609-4548-9A62-6D5D83807388}" destId="{3EF8FF30-638B-4F39-9568-418676913BFE}" srcOrd="1" destOrd="0" parTransId="{9D9B0E75-DB7D-4DAB-97E6-733F816A821F}" sibTransId="{50636F02-7BB6-4383-A7F8-64534545B131}"/>
    <dgm:cxn modelId="{30A20B5B-A024-4565-8811-C6C7E6802A8E}" type="presOf" srcId="{2FFA68D3-FB0D-410C-83BC-82D6FD208751}" destId="{E967B92D-2AA5-48AC-BDBA-65BBB39F0A2C}" srcOrd="0" destOrd="0" presId="urn:microsoft.com/office/officeart/2005/8/layout/process3"/>
    <dgm:cxn modelId="{CC9EC25E-1AC3-4F9A-90D1-30A867D8DABF}" srcId="{2FFA68D3-FB0D-410C-83BC-82D6FD208751}" destId="{F6F0EF66-2811-47C8-AC24-91DFD7D7378D}" srcOrd="2" destOrd="0" parTransId="{F22D85E9-BB3D-4C24-AEA2-9645CCEF8D22}" sibTransId="{5102AFBC-EEF9-4A5C-9DF9-318AE5A043D6}"/>
    <dgm:cxn modelId="{A5A9A643-AAE3-4DD1-9A75-389986A3F6C9}" type="presOf" srcId="{2FFA68D3-FB0D-410C-83BC-82D6FD208751}" destId="{CE53F1F4-F77B-4252-9DD1-36DF2A43A06E}" srcOrd="1" destOrd="0" presId="urn:microsoft.com/office/officeart/2005/8/layout/process3"/>
    <dgm:cxn modelId="{84CF9064-0459-471C-B105-581ECE350352}" type="presOf" srcId="{257255F1-4C0B-4459-A1F2-B053BFE6B23C}" destId="{9CF0557E-B0CF-409D-8457-B541D02ABBD1}" srcOrd="0" destOrd="0" presId="urn:microsoft.com/office/officeart/2005/8/layout/process3"/>
    <dgm:cxn modelId="{21B83969-9007-469E-824A-D1B9A8E67FF4}" type="presOf" srcId="{903B6E36-2609-4548-9A62-6D5D83807388}" destId="{9954B36A-B9EF-4389-8D16-B1E76BFE1FBF}" srcOrd="1" destOrd="0" presId="urn:microsoft.com/office/officeart/2005/8/layout/process3"/>
    <dgm:cxn modelId="{DAFD784F-0C2F-4DC3-A21C-5DD8979CA37C}" type="presOf" srcId="{54192F03-8BF6-4741-848B-B3F8BBA60971}" destId="{8C8458E1-D795-49FB-A341-2C5E77ADEF2E}" srcOrd="0" destOrd="2" presId="urn:microsoft.com/office/officeart/2005/8/layout/process3"/>
    <dgm:cxn modelId="{D21CA06F-D800-42DC-8729-E9E6F22C56E7}" type="presOf" srcId="{2501928F-7C21-46A6-85E4-3F9A51D9530C}" destId="{8743F97C-6526-4D81-8F9B-84CF127E2BBB}" srcOrd="0" destOrd="5" presId="urn:microsoft.com/office/officeart/2005/8/layout/process3"/>
    <dgm:cxn modelId="{ECE89850-C93D-4624-8628-E575E787B13C}" type="presOf" srcId="{0596487D-AB51-44C6-B613-23838A2B442F}" destId="{3FD12305-AA87-4937-836B-121314008D68}" srcOrd="0" destOrd="2" presId="urn:microsoft.com/office/officeart/2005/8/layout/process3"/>
    <dgm:cxn modelId="{A2647051-33C8-442F-B0DE-E79A3A38D444}" srcId="{87AB2FD8-A2B2-4730-BBCC-26B6A8AFE174}" destId="{F97AB042-E5C2-44B1-99C1-B4230E9085F0}" srcOrd="1" destOrd="0" parTransId="{09FB048D-2268-4148-9F8A-4C26B9450B89}" sibTransId="{257255F1-4C0B-4459-A1F2-B053BFE6B23C}"/>
    <dgm:cxn modelId="{5652A258-FF77-447C-B617-81D23CBBFB65}" srcId="{5C8EC174-9A46-4E27-AE60-AE5F2EA7CCA7}" destId="{B1FB303C-68B1-4542-9FEE-ED6FA72612C5}" srcOrd="0" destOrd="0" parTransId="{2AB522F7-C5B0-42CA-A481-A9B1C47AEDCF}" sibTransId="{5102BE3A-EF1C-4FC3-9F30-01DAE20B4127}"/>
    <dgm:cxn modelId="{9F2A4A5A-6675-4B68-9E27-975000C8F5DA}" type="presOf" srcId="{B1FB303C-68B1-4542-9FEE-ED6FA72612C5}" destId="{3FD12305-AA87-4937-836B-121314008D68}" srcOrd="0" destOrd="1" presId="urn:microsoft.com/office/officeart/2005/8/layout/process3"/>
    <dgm:cxn modelId="{B4EE8099-00E6-4512-BE95-67ACAC1549CF}" type="presOf" srcId="{F6F0EF66-2811-47C8-AC24-91DFD7D7378D}" destId="{8743F97C-6526-4D81-8F9B-84CF127E2BBB}" srcOrd="0" destOrd="2" presId="urn:microsoft.com/office/officeart/2005/8/layout/process3"/>
    <dgm:cxn modelId="{343F62A1-3370-474C-94C5-21AD3B6AD42D}" srcId="{2FFA68D3-FB0D-410C-83BC-82D6FD208751}" destId="{E1FEC99D-3204-4DCA-BCBA-8BF62A0F4960}" srcOrd="3" destOrd="0" parTransId="{308F9E49-B660-4F67-88B8-94B34461952C}" sibTransId="{2B89C4C0-C303-42A0-A8A3-96F29676C52D}"/>
    <dgm:cxn modelId="{B83B43A2-7DE0-4B19-A8F5-73430EE48A28}" srcId="{40981EB0-7C7B-4746-831C-2D20F3A5F10F}" destId="{020DCFD7-CC13-4EF3-8D60-B91D911C3D95}" srcOrd="0" destOrd="0" parTransId="{E049E4D6-E376-4DCA-B8E0-25B620DF3C3E}" sibTransId="{034F1C54-B8B7-4B3C-8A67-AD7FD8F9663B}"/>
    <dgm:cxn modelId="{594A3BA4-D6B1-4E3B-BEB8-1708F9505271}" type="presOf" srcId="{E1FEC99D-3204-4DCA-BCBA-8BF62A0F4960}" destId="{8743F97C-6526-4D81-8F9B-84CF127E2BBB}" srcOrd="0" destOrd="3" presId="urn:microsoft.com/office/officeart/2005/8/layout/process3"/>
    <dgm:cxn modelId="{B04992A4-4302-49A7-A690-ECA9258C3A6C}" type="presOf" srcId="{257255F1-4C0B-4459-A1F2-B053BFE6B23C}" destId="{86B509E1-9A76-4255-BD60-28016D504907}" srcOrd="1" destOrd="0" presId="urn:microsoft.com/office/officeart/2005/8/layout/process3"/>
    <dgm:cxn modelId="{578122A7-CA8E-4A94-B4AE-B29DF3F97475}" srcId="{2FFA68D3-FB0D-410C-83BC-82D6FD208751}" destId="{C820F376-89BB-4EC9-9B9D-77A956623409}" srcOrd="4" destOrd="0" parTransId="{58CA589C-58AB-4A39-84F5-4D7248736E7D}" sibTransId="{B518BD59-10BA-4796-A360-4ED78D36D427}"/>
    <dgm:cxn modelId="{7434F3A9-5269-4A8F-8A4A-BECD2FD38254}" srcId="{2FFA68D3-FB0D-410C-83BC-82D6FD208751}" destId="{2501928F-7C21-46A6-85E4-3F9A51D9530C}" srcOrd="5" destOrd="0" parTransId="{3AF17859-8DCA-4089-9761-6FC7109C1D78}" sibTransId="{D9AC0833-A46B-4F10-90C2-97E914608119}"/>
    <dgm:cxn modelId="{48306AB2-5564-4119-83DC-17B43FA54ED1}" type="presOf" srcId="{3EF8FF30-638B-4F39-9568-418676913BFE}" destId="{3FD12305-AA87-4937-836B-121314008D68}" srcOrd="0" destOrd="3" presId="urn:microsoft.com/office/officeart/2005/8/layout/process3"/>
    <dgm:cxn modelId="{2CFEA9C1-1183-4A5F-9AD1-1B71F40EB6F3}" srcId="{903B6E36-2609-4548-9A62-6D5D83807388}" destId="{5C8EC174-9A46-4E27-AE60-AE5F2EA7CCA7}" srcOrd="0" destOrd="0" parTransId="{A9977BE4-836A-41D1-818B-EE5AEE83F7F4}" sibTransId="{300AC074-6D2B-4420-AC99-A3A596D7F5A8}"/>
    <dgm:cxn modelId="{8A1AA4C5-0D84-47B6-8C11-829C1C9A5ECD}" type="presOf" srcId="{020DCFD7-CC13-4EF3-8D60-B91D911C3D95}" destId="{8C8458E1-D795-49FB-A341-2C5E77ADEF2E}" srcOrd="0" destOrd="1" presId="urn:microsoft.com/office/officeart/2005/8/layout/process3"/>
    <dgm:cxn modelId="{90D718C6-B352-41CA-99B7-355AE96DEED6}" type="presOf" srcId="{671C1CF9-E92E-4D48-A041-ED72A14E2620}" destId="{8743F97C-6526-4D81-8F9B-84CF127E2BBB}" srcOrd="0" destOrd="0" presId="urn:microsoft.com/office/officeart/2005/8/layout/process3"/>
    <dgm:cxn modelId="{BF94FACA-C8F5-42B4-9AA2-9440E8B30212}" type="presOf" srcId="{40981EB0-7C7B-4746-831C-2D20F3A5F10F}" destId="{8C8458E1-D795-49FB-A341-2C5E77ADEF2E}" srcOrd="0" destOrd="0" presId="urn:microsoft.com/office/officeart/2005/8/layout/process3"/>
    <dgm:cxn modelId="{7B4524D0-6645-48E4-8B6E-3838323573C6}" srcId="{F97AB042-E5C2-44B1-99C1-B4230E9085F0}" destId="{40981EB0-7C7B-4746-831C-2D20F3A5F10F}" srcOrd="0" destOrd="0" parTransId="{57F668DE-BEB3-43E2-A9A7-AFE90213BC0F}" sibTransId="{EBBD69E5-A22F-4A6C-9147-92C63D2C6B6C}"/>
    <dgm:cxn modelId="{39119CD5-3E35-400F-9C72-F35744FCE3CC}" type="presOf" srcId="{F97AB042-E5C2-44B1-99C1-B4230E9085F0}" destId="{B91125B9-7B47-4F7A-B323-68376AB942C5}" srcOrd="0" destOrd="0" presId="urn:microsoft.com/office/officeart/2005/8/layout/process3"/>
    <dgm:cxn modelId="{D956C8E2-CA95-4F2B-B664-6B60171D81DA}" srcId="{87AB2FD8-A2B2-4730-BBCC-26B6A8AFE174}" destId="{2FFA68D3-FB0D-410C-83BC-82D6FD208751}" srcOrd="2" destOrd="0" parTransId="{116C8272-794E-48F4-9DFB-6F4EFBB59A2C}" sibTransId="{C749EEC3-48C3-4581-B778-2D66CE2448A1}"/>
    <dgm:cxn modelId="{0A4913E4-8A35-426C-9837-D072B7C0011F}" type="presOf" srcId="{5C8EC174-9A46-4E27-AE60-AE5F2EA7CCA7}" destId="{3FD12305-AA87-4937-836B-121314008D68}" srcOrd="0" destOrd="0" presId="urn:microsoft.com/office/officeart/2005/8/layout/process3"/>
    <dgm:cxn modelId="{FEEEDFE4-A329-4828-A127-DF69F891E4D1}" type="presOf" srcId="{F97AB042-E5C2-44B1-99C1-B4230E9085F0}" destId="{941C152D-0C21-4421-A7D0-1E6793E48B33}" srcOrd="1" destOrd="0" presId="urn:microsoft.com/office/officeart/2005/8/layout/process3"/>
    <dgm:cxn modelId="{717AA6FB-C123-4C9C-B7EA-8DB990301AC3}" type="presOf" srcId="{903B6E36-2609-4548-9A62-6D5D83807388}" destId="{F885608B-3A6D-44E7-9330-D67B8F3F9F3A}" srcOrd="0" destOrd="0" presId="urn:microsoft.com/office/officeart/2005/8/layout/process3"/>
    <dgm:cxn modelId="{49CC3AFC-61DD-4BD5-83D9-D5CF5B4F6AB8}" srcId="{2FFA68D3-FB0D-410C-83BC-82D6FD208751}" destId="{671C1CF9-E92E-4D48-A041-ED72A14E2620}" srcOrd="0" destOrd="0" parTransId="{3E0B438C-2DE8-451B-80C5-4DDFC7169AC1}" sibTransId="{76FDB2EE-8AB6-4508-850A-73A9A40626D9}"/>
    <dgm:cxn modelId="{3072C1FC-A2D3-4860-96A0-A7D4387DED5A}" srcId="{5C8EC174-9A46-4E27-AE60-AE5F2EA7CCA7}" destId="{0596487D-AB51-44C6-B613-23838A2B442F}" srcOrd="1" destOrd="0" parTransId="{E52AAC0F-95DF-442F-B4A0-185E1FCB4622}" sibTransId="{6A4F7787-74EA-4553-B4C9-61E86E195689}"/>
    <dgm:cxn modelId="{D2183EFD-D9D7-4298-AB98-C117E894238E}" srcId="{2FFA68D3-FB0D-410C-83BC-82D6FD208751}" destId="{84889A1F-CF23-4EF8-A95E-B5F8082E9C86}" srcOrd="1" destOrd="0" parTransId="{6ADA8DAB-50CF-431A-A039-DCAFF6117029}" sibTransId="{499AAB67-AB30-4802-982F-CFAEE80C7D3A}"/>
    <dgm:cxn modelId="{2513F1D2-0DCE-4E4C-B242-47B556572573}" type="presParOf" srcId="{E7709ACC-90AB-46DE-8893-4A4FEFE075D6}" destId="{0036B098-5392-4E88-BD19-CBF62C96710F}" srcOrd="0" destOrd="0" presId="urn:microsoft.com/office/officeart/2005/8/layout/process3"/>
    <dgm:cxn modelId="{97BEBD3A-D3AD-4537-A9BA-D77969701133}" type="presParOf" srcId="{0036B098-5392-4E88-BD19-CBF62C96710F}" destId="{F885608B-3A6D-44E7-9330-D67B8F3F9F3A}" srcOrd="0" destOrd="0" presId="urn:microsoft.com/office/officeart/2005/8/layout/process3"/>
    <dgm:cxn modelId="{62ED4ED2-00AE-4E36-BE76-E496ECB080B6}" type="presParOf" srcId="{0036B098-5392-4E88-BD19-CBF62C96710F}" destId="{9954B36A-B9EF-4389-8D16-B1E76BFE1FBF}" srcOrd="1" destOrd="0" presId="urn:microsoft.com/office/officeart/2005/8/layout/process3"/>
    <dgm:cxn modelId="{C2C60CF2-EA6E-4CB5-8E4A-5C0169641921}" type="presParOf" srcId="{0036B098-5392-4E88-BD19-CBF62C96710F}" destId="{3FD12305-AA87-4937-836B-121314008D68}" srcOrd="2" destOrd="0" presId="urn:microsoft.com/office/officeart/2005/8/layout/process3"/>
    <dgm:cxn modelId="{6BF745EB-050B-4D26-B650-B73B6FB8913D}" type="presParOf" srcId="{E7709ACC-90AB-46DE-8893-4A4FEFE075D6}" destId="{82BC7480-ADCF-4CA9-8D27-5D1D804616F0}" srcOrd="1" destOrd="0" presId="urn:microsoft.com/office/officeart/2005/8/layout/process3"/>
    <dgm:cxn modelId="{E5571DD7-A3FB-4770-B93C-39B933CC72EE}" type="presParOf" srcId="{82BC7480-ADCF-4CA9-8D27-5D1D804616F0}" destId="{E015EAB4-7686-41A6-BF51-D7EE3E1318A5}" srcOrd="0" destOrd="0" presId="urn:microsoft.com/office/officeart/2005/8/layout/process3"/>
    <dgm:cxn modelId="{2B3A5E8B-1103-4BA3-89D0-7789789145C7}" type="presParOf" srcId="{E7709ACC-90AB-46DE-8893-4A4FEFE075D6}" destId="{970BFD46-DB20-401E-9938-D3E44F885D40}" srcOrd="2" destOrd="0" presId="urn:microsoft.com/office/officeart/2005/8/layout/process3"/>
    <dgm:cxn modelId="{975CE2BA-D3E5-46DE-835D-CCC0FAEC7455}" type="presParOf" srcId="{970BFD46-DB20-401E-9938-D3E44F885D40}" destId="{B91125B9-7B47-4F7A-B323-68376AB942C5}" srcOrd="0" destOrd="0" presId="urn:microsoft.com/office/officeart/2005/8/layout/process3"/>
    <dgm:cxn modelId="{0FD22333-8761-40C1-A05B-5A744E5397A3}" type="presParOf" srcId="{970BFD46-DB20-401E-9938-D3E44F885D40}" destId="{941C152D-0C21-4421-A7D0-1E6793E48B33}" srcOrd="1" destOrd="0" presId="urn:microsoft.com/office/officeart/2005/8/layout/process3"/>
    <dgm:cxn modelId="{C1A70978-B3FC-4A36-8B15-4D691A843808}" type="presParOf" srcId="{970BFD46-DB20-401E-9938-D3E44F885D40}" destId="{8C8458E1-D795-49FB-A341-2C5E77ADEF2E}" srcOrd="2" destOrd="0" presId="urn:microsoft.com/office/officeart/2005/8/layout/process3"/>
    <dgm:cxn modelId="{D14A67CF-00CD-4908-9DF8-2192224A4F98}" type="presParOf" srcId="{E7709ACC-90AB-46DE-8893-4A4FEFE075D6}" destId="{9CF0557E-B0CF-409D-8457-B541D02ABBD1}" srcOrd="3" destOrd="0" presId="urn:microsoft.com/office/officeart/2005/8/layout/process3"/>
    <dgm:cxn modelId="{29BAF1BE-2390-4009-8E4B-650FDEACA8E2}" type="presParOf" srcId="{9CF0557E-B0CF-409D-8457-B541D02ABBD1}" destId="{86B509E1-9A76-4255-BD60-28016D504907}" srcOrd="0" destOrd="0" presId="urn:microsoft.com/office/officeart/2005/8/layout/process3"/>
    <dgm:cxn modelId="{4CD086D8-A09C-4767-98F7-51C7A650BA9D}" type="presParOf" srcId="{E7709ACC-90AB-46DE-8893-4A4FEFE075D6}" destId="{F5A617C8-6A5E-43DB-BA03-78859D7FD208}" srcOrd="4" destOrd="0" presId="urn:microsoft.com/office/officeart/2005/8/layout/process3"/>
    <dgm:cxn modelId="{4319DDBF-01CD-4256-9CC3-FD24A7EF5615}" type="presParOf" srcId="{F5A617C8-6A5E-43DB-BA03-78859D7FD208}" destId="{E967B92D-2AA5-48AC-BDBA-65BBB39F0A2C}" srcOrd="0" destOrd="0" presId="urn:microsoft.com/office/officeart/2005/8/layout/process3"/>
    <dgm:cxn modelId="{4C5583CB-C397-4295-BCD5-A38A23B0D0D4}" type="presParOf" srcId="{F5A617C8-6A5E-43DB-BA03-78859D7FD208}" destId="{CE53F1F4-F77B-4252-9DD1-36DF2A43A06E}" srcOrd="1" destOrd="0" presId="urn:microsoft.com/office/officeart/2005/8/layout/process3"/>
    <dgm:cxn modelId="{9AFCFE35-8EEB-483B-90D8-97BE59446984}" type="presParOf" srcId="{F5A617C8-6A5E-43DB-BA03-78859D7FD208}" destId="{8743F97C-6526-4D81-8F9B-84CF127E2BB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AB2FD8-A2B2-4730-BBCC-26B6A8AFE17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97AB042-E5C2-44B1-99C1-B4230E9085F0}">
      <dgm:prSet phldrT="[Text]" phldr="0"/>
      <dgm:spPr/>
      <dgm:t>
        <a:bodyPr/>
        <a:lstStyle/>
        <a:p>
          <a:pPr rtl="0"/>
          <a:r>
            <a:rPr lang="en-US">
              <a:latin typeface="Aptos Display" panose="02110004020202020204"/>
            </a:rPr>
            <a:t>File:  WSAC Draw</a:t>
          </a:r>
          <a:endParaRPr lang="en-US"/>
        </a:p>
      </dgm:t>
    </dgm:pt>
    <dgm:pt modelId="{09FB048D-2268-4148-9F8A-4C26B9450B89}" type="parTrans" cxnId="{A2647051-33C8-442F-B0DE-E79A3A38D444}">
      <dgm:prSet/>
      <dgm:spPr/>
      <dgm:t>
        <a:bodyPr/>
        <a:lstStyle/>
        <a:p>
          <a:endParaRPr lang="en-US"/>
        </a:p>
      </dgm:t>
    </dgm:pt>
    <dgm:pt modelId="{257255F1-4C0B-4459-A1F2-B053BFE6B23C}" type="sibTrans" cxnId="{A2647051-33C8-442F-B0DE-E79A3A38D444}">
      <dgm:prSet/>
      <dgm:spPr/>
      <dgm:t>
        <a:bodyPr/>
        <a:lstStyle/>
        <a:p>
          <a:endParaRPr lang="en-US"/>
        </a:p>
      </dgm:t>
    </dgm:pt>
    <dgm:pt modelId="{020DCFD7-CC13-4EF3-8D60-B91D911C3D95}">
      <dgm:prSet phldrT="[Text]" phldr="0"/>
      <dgm:spPr/>
      <dgm:t>
        <a:bodyPr/>
        <a:lstStyle/>
        <a:p>
          <a:pPr rtl="0"/>
          <a:r>
            <a:rPr lang="en-US">
              <a:latin typeface="Aptos Display" panose="02110004020202020204"/>
            </a:rPr>
            <a:t>Produces a list of IDs per award per term</a:t>
          </a:r>
          <a:endParaRPr lang="en-US"/>
        </a:p>
      </dgm:t>
    </dgm:pt>
    <dgm:pt modelId="{E049E4D6-E376-4DCA-B8E0-25B620DF3C3E}" type="parTrans" cxnId="{B83B43A2-7DE0-4B19-A8F5-73430EE48A28}">
      <dgm:prSet/>
      <dgm:spPr/>
      <dgm:t>
        <a:bodyPr/>
        <a:lstStyle/>
        <a:p>
          <a:endParaRPr lang="en-US"/>
        </a:p>
      </dgm:t>
    </dgm:pt>
    <dgm:pt modelId="{034F1C54-B8B7-4B3C-8A67-AD7FD8F9663B}" type="sibTrans" cxnId="{B83B43A2-7DE0-4B19-A8F5-73430EE48A28}">
      <dgm:prSet/>
      <dgm:spPr/>
      <dgm:t>
        <a:bodyPr/>
        <a:lstStyle/>
        <a:p>
          <a:endParaRPr lang="en-US"/>
        </a:p>
      </dgm:t>
    </dgm:pt>
    <dgm:pt modelId="{2FFA68D3-FB0D-410C-83BC-82D6FD208751}">
      <dgm:prSet phldrT="[Text]" phldr="0"/>
      <dgm:spPr/>
      <dgm:t>
        <a:bodyPr/>
        <a:lstStyle/>
        <a:p>
          <a:pPr rtl="0"/>
          <a:r>
            <a:rPr lang="en-US">
              <a:latin typeface="Aptos Display" panose="02110004020202020204"/>
            </a:rPr>
            <a:t>File:  General Ledger Recon</a:t>
          </a:r>
          <a:endParaRPr lang="en-US"/>
        </a:p>
      </dgm:t>
    </dgm:pt>
    <dgm:pt modelId="{116C8272-794E-48F4-9DFB-6F4EFBB59A2C}" type="parTrans" cxnId="{D956C8E2-CA95-4F2B-B664-6B60171D81DA}">
      <dgm:prSet/>
      <dgm:spPr/>
      <dgm:t>
        <a:bodyPr/>
        <a:lstStyle/>
        <a:p>
          <a:endParaRPr lang="en-US"/>
        </a:p>
      </dgm:t>
    </dgm:pt>
    <dgm:pt modelId="{C749EEC3-48C3-4581-B778-2D66CE2448A1}" type="sibTrans" cxnId="{D956C8E2-CA95-4F2B-B664-6B60171D81DA}">
      <dgm:prSet/>
      <dgm:spPr/>
      <dgm:t>
        <a:bodyPr/>
        <a:lstStyle/>
        <a:p>
          <a:endParaRPr lang="en-US"/>
        </a:p>
      </dgm:t>
    </dgm:pt>
    <dgm:pt modelId="{671C1CF9-E92E-4D48-A041-ED72A14E2620}">
      <dgm:prSet phldrT="[Text]" phldr="0"/>
      <dgm:spPr/>
      <dgm:t>
        <a:bodyPr/>
        <a:lstStyle/>
        <a:p>
          <a:pPr rtl="0"/>
          <a:r>
            <a:rPr lang="en-US">
              <a:latin typeface="Aptos Display" panose="02110004020202020204"/>
            </a:rPr>
            <a:t>Individual Files</a:t>
          </a:r>
          <a:endParaRPr lang="en-US"/>
        </a:p>
      </dgm:t>
    </dgm:pt>
    <dgm:pt modelId="{3E0B438C-2DE8-451B-80C5-4DDFC7169AC1}" type="parTrans" cxnId="{49CC3AFC-61DD-4BD5-83D9-D5CF5B4F6AB8}">
      <dgm:prSet/>
      <dgm:spPr/>
      <dgm:t>
        <a:bodyPr/>
        <a:lstStyle/>
        <a:p>
          <a:endParaRPr lang="en-US"/>
        </a:p>
      </dgm:t>
    </dgm:pt>
    <dgm:pt modelId="{76FDB2EE-8AB6-4508-850A-73A9A40626D9}" type="sibTrans" cxnId="{49CC3AFC-61DD-4BD5-83D9-D5CF5B4F6AB8}">
      <dgm:prSet/>
      <dgm:spPr/>
      <dgm:t>
        <a:bodyPr/>
        <a:lstStyle/>
        <a:p>
          <a:endParaRPr lang="en-US"/>
        </a:p>
      </dgm:t>
    </dgm:pt>
    <dgm:pt modelId="{40981EB0-7C7B-4746-831C-2D20F3A5F10F}">
      <dgm:prSet phldr="0"/>
      <dgm:spPr/>
      <dgm:t>
        <a:bodyPr/>
        <a:lstStyle/>
        <a:p>
          <a:pPr rtl="0"/>
          <a:r>
            <a:rPr lang="en-US">
              <a:latin typeface="Aptos Display" panose="02110004020202020204"/>
            </a:rPr>
            <a:t>Combined File (WCG, CBS WBG, PTC)</a:t>
          </a:r>
        </a:p>
      </dgm:t>
    </dgm:pt>
    <dgm:pt modelId="{57F668DE-BEB3-43E2-A9A7-AFE90213BC0F}" type="parTrans" cxnId="{7B4524D0-6645-48E4-8B6E-3838323573C6}">
      <dgm:prSet/>
      <dgm:spPr/>
    </dgm:pt>
    <dgm:pt modelId="{EBBD69E5-A22F-4A6C-9147-92C63D2C6B6C}" type="sibTrans" cxnId="{7B4524D0-6645-48E4-8B6E-3838323573C6}">
      <dgm:prSet/>
      <dgm:spPr/>
    </dgm:pt>
    <dgm:pt modelId="{F6F0EF66-2811-47C8-AC24-91DFD7D7378D}">
      <dgm:prSet phldr="0"/>
      <dgm:spPr/>
      <dgm:t>
        <a:bodyPr/>
        <a:lstStyle/>
        <a:p>
          <a:r>
            <a:rPr lang="en-US">
              <a:latin typeface="Aptos Display" panose="02110004020202020204"/>
            </a:rPr>
            <a:t>Multi-Year</a:t>
          </a:r>
        </a:p>
      </dgm:t>
    </dgm:pt>
    <dgm:pt modelId="{F22D85E9-BB3D-4C24-AEA2-9645CCEF8D22}" type="parTrans" cxnId="{CC9EC25E-1AC3-4F9A-90D1-30A867D8DABF}">
      <dgm:prSet/>
      <dgm:spPr/>
    </dgm:pt>
    <dgm:pt modelId="{5102AFBC-EEF9-4A5C-9DF9-318AE5A043D6}" type="sibTrans" cxnId="{CC9EC25E-1AC3-4F9A-90D1-30A867D8DABF}">
      <dgm:prSet/>
      <dgm:spPr/>
    </dgm:pt>
    <dgm:pt modelId="{C820F376-89BB-4EC9-9B9D-77A956623409}">
      <dgm:prSet phldr="0"/>
      <dgm:spPr/>
      <dgm:t>
        <a:bodyPr/>
        <a:lstStyle/>
        <a:p>
          <a:r>
            <a:rPr lang="en-US">
              <a:latin typeface="Aptos Display" panose="02110004020202020204"/>
            </a:rPr>
            <a:t>Monthly</a:t>
          </a:r>
        </a:p>
      </dgm:t>
    </dgm:pt>
    <dgm:pt modelId="{58CA589C-58AB-4A39-84F5-4D7248736E7D}" type="parTrans" cxnId="{578122A7-CA8E-4A94-B4AE-B29DF3F97475}">
      <dgm:prSet/>
      <dgm:spPr/>
    </dgm:pt>
    <dgm:pt modelId="{B518BD59-10BA-4796-A360-4ED78D36D427}" type="sibTrans" cxnId="{578122A7-CA8E-4A94-B4AE-B29DF3F97475}">
      <dgm:prSet/>
      <dgm:spPr/>
    </dgm:pt>
    <dgm:pt modelId="{54192F03-8BF6-4741-848B-B3F8BBA60971}">
      <dgm:prSet phldr="0"/>
      <dgm:spPr/>
      <dgm:t>
        <a:bodyPr/>
        <a:lstStyle/>
        <a:p>
          <a:r>
            <a:rPr lang="en-US">
              <a:latin typeface="Aptos Display" panose="02110004020202020204"/>
            </a:rPr>
            <a:t>Semi-Monthly</a:t>
          </a:r>
        </a:p>
      </dgm:t>
    </dgm:pt>
    <dgm:pt modelId="{586CAAB1-B80D-4341-B480-C8A040E0109A}" type="parTrans" cxnId="{EB0B3A35-7694-4523-841A-302352AF6E61}">
      <dgm:prSet/>
      <dgm:spPr/>
    </dgm:pt>
    <dgm:pt modelId="{6EA33B0A-54CC-4755-ADD0-AB681D3063ED}" type="sibTrans" cxnId="{EB0B3A35-7694-4523-841A-302352AF6E61}">
      <dgm:prSet/>
      <dgm:spPr/>
    </dgm:pt>
    <dgm:pt modelId="{2501928F-7C21-46A6-85E4-3F9A51D9530C}">
      <dgm:prSet phldr="0"/>
      <dgm:spPr/>
      <dgm:t>
        <a:bodyPr/>
        <a:lstStyle/>
        <a:p>
          <a:pPr rtl="0"/>
          <a:endParaRPr lang="en-US">
            <a:latin typeface="Aptos Display" panose="02110004020202020204"/>
          </a:endParaRPr>
        </a:p>
      </dgm:t>
    </dgm:pt>
    <dgm:pt modelId="{3AF17859-8DCA-4089-9761-6FC7109C1D78}" type="parTrans" cxnId="{7434F3A9-5269-4A8F-8A4A-BECD2FD38254}">
      <dgm:prSet/>
      <dgm:spPr/>
    </dgm:pt>
    <dgm:pt modelId="{D9AC0833-A46B-4F10-90C2-97E914608119}" type="sibTrans" cxnId="{7434F3A9-5269-4A8F-8A4A-BECD2FD38254}">
      <dgm:prSet/>
      <dgm:spPr/>
    </dgm:pt>
    <dgm:pt modelId="{E1FEC99D-3204-4DCA-BCBA-8BF62A0F4960}">
      <dgm:prSet phldr="0"/>
      <dgm:spPr/>
      <dgm:t>
        <a:bodyPr/>
        <a:lstStyle/>
        <a:p>
          <a:pPr rtl="0"/>
          <a:r>
            <a:rPr lang="en-US">
              <a:latin typeface="Aptos Display" panose="02110004020202020204"/>
            </a:rPr>
            <a:t>Reconciles FA801 to SJS to GL to WSAC</a:t>
          </a:r>
        </a:p>
      </dgm:t>
    </dgm:pt>
    <dgm:pt modelId="{308F9E49-B660-4F67-88B8-94B34461952C}" type="parTrans" cxnId="{343F62A1-3370-474C-94C5-21AD3B6AD42D}">
      <dgm:prSet/>
      <dgm:spPr/>
    </dgm:pt>
    <dgm:pt modelId="{2B89C4C0-C303-42A0-A8A3-96F29676C52D}" type="sibTrans" cxnId="{343F62A1-3370-474C-94C5-21AD3B6AD42D}">
      <dgm:prSet/>
      <dgm:spPr/>
    </dgm:pt>
    <dgm:pt modelId="{8DE2A6C9-6181-4DFD-BFEB-927B060A5404}">
      <dgm:prSet phldr="0"/>
      <dgm:spPr/>
      <dgm:t>
        <a:bodyPr/>
        <a:lstStyle/>
        <a:p>
          <a:pPr rtl="0"/>
          <a:r>
            <a:rPr lang="en-US">
              <a:latin typeface="Aptos Display" panose="02110004020202020204"/>
            </a:rPr>
            <a:t>File:  WSAC to SJS Recon</a:t>
          </a:r>
        </a:p>
      </dgm:t>
    </dgm:pt>
    <dgm:pt modelId="{F15ED60C-3597-4AE9-ACEE-E915624629E6}" type="parTrans" cxnId="{B279322F-6D1E-4069-A9A2-E3A2BA2997BB}">
      <dgm:prSet/>
      <dgm:spPr/>
    </dgm:pt>
    <dgm:pt modelId="{D57B2898-69EF-4877-88D9-4854E5E113C1}" type="sibTrans" cxnId="{B279322F-6D1E-4069-A9A2-E3A2BA2997BB}">
      <dgm:prSet/>
      <dgm:spPr/>
      <dgm:t>
        <a:bodyPr/>
        <a:lstStyle/>
        <a:p>
          <a:endParaRPr lang="en-US"/>
        </a:p>
      </dgm:t>
    </dgm:pt>
    <dgm:pt modelId="{ADF3EDAF-5DB8-4378-B6E2-069248EAD054}">
      <dgm:prSet phldr="0"/>
      <dgm:spPr/>
      <dgm:t>
        <a:bodyPr/>
        <a:lstStyle/>
        <a:p>
          <a:pPr rtl="0"/>
          <a:r>
            <a:rPr lang="en-US">
              <a:latin typeface="Aptos Display" panose="02110004020202020204"/>
            </a:rPr>
            <a:t>Access DB</a:t>
          </a:r>
        </a:p>
      </dgm:t>
    </dgm:pt>
    <dgm:pt modelId="{CAA85748-0E78-4184-B6B0-AB5E61BBBCA5}" type="parTrans" cxnId="{2C42812D-ACA5-4EF2-87C9-05DA3ACAEEFE}">
      <dgm:prSet/>
      <dgm:spPr/>
    </dgm:pt>
    <dgm:pt modelId="{EA6AA315-5722-47D2-8A6E-B4BF2CAAF0BB}" type="sibTrans" cxnId="{2C42812D-ACA5-4EF2-87C9-05DA3ACAEEFE}">
      <dgm:prSet/>
      <dgm:spPr/>
    </dgm:pt>
    <dgm:pt modelId="{E0FE3989-A329-4173-B378-FB6601A0393B}">
      <dgm:prSet phldr="0"/>
      <dgm:spPr/>
      <dgm:t>
        <a:bodyPr/>
        <a:lstStyle/>
        <a:p>
          <a:pPr rtl="0"/>
          <a:r>
            <a:rPr lang="en-US">
              <a:latin typeface="Aptos Display" panose="02110004020202020204"/>
            </a:rPr>
            <a:t>Excel File</a:t>
          </a:r>
        </a:p>
      </dgm:t>
    </dgm:pt>
    <dgm:pt modelId="{132FFE78-BA4C-4090-915C-2B8CF6FDE2A0}" type="parTrans" cxnId="{AE88E775-4C37-4283-83F4-FAF77A879A1F}">
      <dgm:prSet/>
      <dgm:spPr/>
    </dgm:pt>
    <dgm:pt modelId="{604A26B8-F40E-4B8D-BD7D-D5C00F993C18}" type="sibTrans" cxnId="{AE88E775-4C37-4283-83F4-FAF77A879A1F}">
      <dgm:prSet/>
      <dgm:spPr/>
    </dgm:pt>
    <dgm:pt modelId="{8C9D36AB-D2D8-4A68-82D3-2AE388C86CA3}">
      <dgm:prSet phldr="0"/>
      <dgm:spPr/>
      <dgm:t>
        <a:bodyPr/>
        <a:lstStyle/>
        <a:p>
          <a:pPr rtl="0"/>
          <a:r>
            <a:rPr lang="en-US">
              <a:latin typeface="Aptos Display" panose="02110004020202020204"/>
            </a:rPr>
            <a:t>Records Draw info</a:t>
          </a:r>
        </a:p>
      </dgm:t>
    </dgm:pt>
    <dgm:pt modelId="{5467ED6B-2B1F-4F1A-83C7-BEF68F8D0798}" type="parTrans" cxnId="{90F29D08-7C8A-4B0D-AD04-C9C3BBC4391F}">
      <dgm:prSet/>
      <dgm:spPr/>
    </dgm:pt>
    <dgm:pt modelId="{F5D0D797-1A73-46CB-88A5-0FBF5F1B8654}" type="sibTrans" cxnId="{90F29D08-7C8A-4B0D-AD04-C9C3BBC4391F}">
      <dgm:prSet/>
      <dgm:spPr/>
    </dgm:pt>
    <dgm:pt modelId="{4582917A-063C-434A-850F-DB9F4F8946A0}">
      <dgm:prSet phldr="0"/>
      <dgm:spPr/>
      <dgm:t>
        <a:bodyPr/>
        <a:lstStyle/>
        <a:p>
          <a:pPr rtl="0"/>
          <a:r>
            <a:rPr lang="en-US">
              <a:latin typeface="Aptos Display" panose="02110004020202020204"/>
            </a:rPr>
            <a:t>Report discrepancies data</a:t>
          </a:r>
          <a:endParaRPr lang="en-US"/>
        </a:p>
      </dgm:t>
    </dgm:pt>
    <dgm:pt modelId="{D0D65623-33AB-4901-A260-72245217A84E}" type="parTrans" cxnId="{41185A22-DEBE-4B54-8338-14789EDD0605}">
      <dgm:prSet/>
      <dgm:spPr/>
    </dgm:pt>
    <dgm:pt modelId="{2656A182-0135-4324-87BF-F89C4CB00FA2}" type="sibTrans" cxnId="{41185A22-DEBE-4B54-8338-14789EDD0605}">
      <dgm:prSet/>
      <dgm:spPr/>
    </dgm:pt>
    <dgm:pt modelId="{1D298900-D71F-4D8D-AD04-811C1A7FC03C}">
      <dgm:prSet phldr="0"/>
      <dgm:spPr/>
      <dgm:t>
        <a:bodyPr/>
        <a:lstStyle/>
        <a:p>
          <a:pPr rtl="0"/>
          <a:r>
            <a:rPr lang="en-US">
              <a:latin typeface="Aptos Display" panose="02110004020202020204"/>
            </a:rPr>
            <a:t>WSAC to SJS recon</a:t>
          </a:r>
        </a:p>
      </dgm:t>
    </dgm:pt>
    <dgm:pt modelId="{23A418FC-DD14-412D-96A6-C564A9098531}" type="parTrans" cxnId="{92B56C81-9BA9-44E2-92BE-700A09CB31DA}">
      <dgm:prSet/>
      <dgm:spPr/>
    </dgm:pt>
    <dgm:pt modelId="{A8ED1E35-7634-41B5-8864-010821D57D9A}" type="sibTrans" cxnId="{92B56C81-9BA9-44E2-92BE-700A09CB31DA}">
      <dgm:prSet/>
      <dgm:spPr/>
    </dgm:pt>
    <dgm:pt modelId="{106A6139-10AA-4F76-8C83-CBAEA26B4EC6}">
      <dgm:prSet phldr="0"/>
      <dgm:spPr/>
      <dgm:t>
        <a:bodyPr/>
        <a:lstStyle/>
        <a:p>
          <a:r>
            <a:rPr lang="en-US">
              <a:latin typeface="Aptos Display" panose="02110004020202020204"/>
            </a:rPr>
            <a:t>process data</a:t>
          </a:r>
          <a:endParaRPr lang="en-US"/>
        </a:p>
      </dgm:t>
    </dgm:pt>
    <dgm:pt modelId="{B720C7EA-EC30-4821-8224-A2B80BF98827}" type="parTrans" cxnId="{FC5603CC-3806-466F-A11B-D9CFAF31F75D}">
      <dgm:prSet/>
      <dgm:spPr/>
    </dgm:pt>
    <dgm:pt modelId="{FC9AEAEE-505A-4CC8-8F1B-6794F575D57A}" type="sibTrans" cxnId="{FC5603CC-3806-466F-A11B-D9CFAF31F75D}">
      <dgm:prSet/>
      <dgm:spPr/>
    </dgm:pt>
    <dgm:pt modelId="{47E3D404-BAE6-4AB2-8F49-B3A69DFBB464}">
      <dgm:prSet phldr="0"/>
      <dgm:spPr/>
      <dgm:t>
        <a:bodyPr/>
        <a:lstStyle/>
        <a:p>
          <a:pPr rtl="0"/>
          <a:r>
            <a:rPr lang="en-US">
              <a:latin typeface="Aptos Display" panose="02110004020202020204"/>
            </a:rPr>
            <a:t>Produce discrepancies data</a:t>
          </a:r>
        </a:p>
      </dgm:t>
    </dgm:pt>
    <dgm:pt modelId="{B82B8A57-9DD9-40A1-BAE0-1A1291CC1278}" type="parTrans" cxnId="{F32419E1-D20A-4581-BC45-FDED09004BFE}">
      <dgm:prSet/>
      <dgm:spPr/>
    </dgm:pt>
    <dgm:pt modelId="{82330FD8-2603-4C7F-B4F6-62DA0A17C222}" type="sibTrans" cxnId="{F32419E1-D20A-4581-BC45-FDED09004BFE}">
      <dgm:prSet/>
      <dgm:spPr/>
    </dgm:pt>
    <dgm:pt modelId="{E7709ACC-90AB-46DE-8893-4A4FEFE075D6}" type="pres">
      <dgm:prSet presAssocID="{87AB2FD8-A2B2-4730-BBCC-26B6A8AFE174}" presName="linearFlow" presStyleCnt="0">
        <dgm:presLayoutVars>
          <dgm:dir/>
          <dgm:animLvl val="lvl"/>
          <dgm:resizeHandles val="exact"/>
        </dgm:presLayoutVars>
      </dgm:prSet>
      <dgm:spPr/>
    </dgm:pt>
    <dgm:pt modelId="{970BFD46-DB20-401E-9938-D3E44F885D40}" type="pres">
      <dgm:prSet presAssocID="{F97AB042-E5C2-44B1-99C1-B4230E9085F0}" presName="composite" presStyleCnt="0"/>
      <dgm:spPr/>
    </dgm:pt>
    <dgm:pt modelId="{B91125B9-7B47-4F7A-B323-68376AB942C5}" type="pres">
      <dgm:prSet presAssocID="{F97AB042-E5C2-44B1-99C1-B4230E9085F0}" presName="parTx" presStyleLbl="node1" presStyleIdx="0" presStyleCnt="3">
        <dgm:presLayoutVars>
          <dgm:chMax val="0"/>
          <dgm:chPref val="0"/>
          <dgm:bulletEnabled val="1"/>
        </dgm:presLayoutVars>
      </dgm:prSet>
      <dgm:spPr/>
    </dgm:pt>
    <dgm:pt modelId="{941C152D-0C21-4421-A7D0-1E6793E48B33}" type="pres">
      <dgm:prSet presAssocID="{F97AB042-E5C2-44B1-99C1-B4230E9085F0}" presName="parSh" presStyleLbl="node1" presStyleIdx="0" presStyleCnt="3"/>
      <dgm:spPr/>
    </dgm:pt>
    <dgm:pt modelId="{8C8458E1-D795-49FB-A341-2C5E77ADEF2E}" type="pres">
      <dgm:prSet presAssocID="{F97AB042-E5C2-44B1-99C1-B4230E9085F0}" presName="desTx" presStyleLbl="fgAcc1" presStyleIdx="0" presStyleCnt="3">
        <dgm:presLayoutVars>
          <dgm:bulletEnabled val="1"/>
        </dgm:presLayoutVars>
      </dgm:prSet>
      <dgm:spPr/>
    </dgm:pt>
    <dgm:pt modelId="{9CF0557E-B0CF-409D-8457-B541D02ABBD1}" type="pres">
      <dgm:prSet presAssocID="{257255F1-4C0B-4459-A1F2-B053BFE6B23C}" presName="sibTrans" presStyleLbl="sibTrans2D1" presStyleIdx="0" presStyleCnt="2"/>
      <dgm:spPr/>
    </dgm:pt>
    <dgm:pt modelId="{86B509E1-9A76-4255-BD60-28016D504907}" type="pres">
      <dgm:prSet presAssocID="{257255F1-4C0B-4459-A1F2-B053BFE6B23C}" presName="connTx" presStyleLbl="sibTrans2D1" presStyleIdx="0" presStyleCnt="2"/>
      <dgm:spPr/>
    </dgm:pt>
    <dgm:pt modelId="{5C4D9704-4035-4796-AEEF-E0690A162872}" type="pres">
      <dgm:prSet presAssocID="{8DE2A6C9-6181-4DFD-BFEB-927B060A5404}" presName="composite" presStyleCnt="0"/>
      <dgm:spPr/>
    </dgm:pt>
    <dgm:pt modelId="{C046ADCF-C5F6-4B41-B663-8C964F4A69AC}" type="pres">
      <dgm:prSet presAssocID="{8DE2A6C9-6181-4DFD-BFEB-927B060A5404}" presName="parTx" presStyleLbl="node1" presStyleIdx="0" presStyleCnt="3">
        <dgm:presLayoutVars>
          <dgm:chMax val="0"/>
          <dgm:chPref val="0"/>
          <dgm:bulletEnabled val="1"/>
        </dgm:presLayoutVars>
      </dgm:prSet>
      <dgm:spPr/>
    </dgm:pt>
    <dgm:pt modelId="{74FC1AA6-4E22-4C83-8D1C-20C4BF820821}" type="pres">
      <dgm:prSet presAssocID="{8DE2A6C9-6181-4DFD-BFEB-927B060A5404}" presName="parSh" presStyleLbl="node1" presStyleIdx="1" presStyleCnt="3"/>
      <dgm:spPr/>
    </dgm:pt>
    <dgm:pt modelId="{5A832006-622A-4480-8616-3237E95CF403}" type="pres">
      <dgm:prSet presAssocID="{8DE2A6C9-6181-4DFD-BFEB-927B060A5404}" presName="desTx" presStyleLbl="fgAcc1" presStyleIdx="1" presStyleCnt="3">
        <dgm:presLayoutVars>
          <dgm:bulletEnabled val="1"/>
        </dgm:presLayoutVars>
      </dgm:prSet>
      <dgm:spPr/>
    </dgm:pt>
    <dgm:pt modelId="{A74CFA03-4114-4325-97E8-83DDD5B9790F}" type="pres">
      <dgm:prSet presAssocID="{D57B2898-69EF-4877-88D9-4854E5E113C1}" presName="sibTrans" presStyleLbl="sibTrans2D1" presStyleIdx="1" presStyleCnt="2"/>
      <dgm:spPr/>
    </dgm:pt>
    <dgm:pt modelId="{CDD113C9-8C6F-41D6-B2E1-3674EE599FA5}" type="pres">
      <dgm:prSet presAssocID="{D57B2898-69EF-4877-88D9-4854E5E113C1}" presName="connTx" presStyleLbl="sibTrans2D1" presStyleIdx="1" presStyleCnt="2"/>
      <dgm:spPr/>
    </dgm:pt>
    <dgm:pt modelId="{F5A617C8-6A5E-43DB-BA03-78859D7FD208}" type="pres">
      <dgm:prSet presAssocID="{2FFA68D3-FB0D-410C-83BC-82D6FD208751}" presName="composite" presStyleCnt="0"/>
      <dgm:spPr/>
    </dgm:pt>
    <dgm:pt modelId="{E967B92D-2AA5-48AC-BDBA-65BBB39F0A2C}" type="pres">
      <dgm:prSet presAssocID="{2FFA68D3-FB0D-410C-83BC-82D6FD208751}" presName="parTx" presStyleLbl="node1" presStyleIdx="1" presStyleCnt="3">
        <dgm:presLayoutVars>
          <dgm:chMax val="0"/>
          <dgm:chPref val="0"/>
          <dgm:bulletEnabled val="1"/>
        </dgm:presLayoutVars>
      </dgm:prSet>
      <dgm:spPr/>
    </dgm:pt>
    <dgm:pt modelId="{CE53F1F4-F77B-4252-9DD1-36DF2A43A06E}" type="pres">
      <dgm:prSet presAssocID="{2FFA68D3-FB0D-410C-83BC-82D6FD208751}" presName="parSh" presStyleLbl="node1" presStyleIdx="2" presStyleCnt="3"/>
      <dgm:spPr/>
    </dgm:pt>
    <dgm:pt modelId="{8743F97C-6526-4D81-8F9B-84CF127E2BBB}" type="pres">
      <dgm:prSet presAssocID="{2FFA68D3-FB0D-410C-83BC-82D6FD208751}" presName="desTx" presStyleLbl="fgAcc1" presStyleIdx="2" presStyleCnt="3">
        <dgm:presLayoutVars>
          <dgm:bulletEnabled val="1"/>
        </dgm:presLayoutVars>
      </dgm:prSet>
      <dgm:spPr/>
    </dgm:pt>
  </dgm:ptLst>
  <dgm:cxnLst>
    <dgm:cxn modelId="{BE100B01-6588-4991-A767-141D9E178FBF}" type="presOf" srcId="{D57B2898-69EF-4877-88D9-4854E5E113C1}" destId="{CDD113C9-8C6F-41D6-B2E1-3674EE599FA5}" srcOrd="1" destOrd="0" presId="urn:microsoft.com/office/officeart/2005/8/layout/process3"/>
    <dgm:cxn modelId="{90F29D08-7C8A-4B0D-AD04-C9C3BBC4391F}" srcId="{40981EB0-7C7B-4746-831C-2D20F3A5F10F}" destId="{8C9D36AB-D2D8-4A68-82D3-2AE388C86CA3}" srcOrd="1" destOrd="0" parTransId="{5467ED6B-2B1F-4F1A-83C7-BEF68F8D0798}" sibTransId="{F5D0D797-1A73-46CB-88A5-0FBF5F1B8654}"/>
    <dgm:cxn modelId="{6C7B100F-22FB-4AF1-9470-EB53D922C2A6}" type="presOf" srcId="{47E3D404-BAE6-4AB2-8F49-B3A69DFBB464}" destId="{5A832006-622A-4480-8616-3237E95CF403}" srcOrd="0" destOrd="2" presId="urn:microsoft.com/office/officeart/2005/8/layout/process3"/>
    <dgm:cxn modelId="{22892D10-437D-4314-9C8E-99456B977057}" type="presOf" srcId="{87AB2FD8-A2B2-4730-BBCC-26B6A8AFE174}" destId="{E7709ACC-90AB-46DE-8893-4A4FEFE075D6}" srcOrd="0" destOrd="0" presId="urn:microsoft.com/office/officeart/2005/8/layout/process3"/>
    <dgm:cxn modelId="{5C615912-0702-41D8-878D-FA9F538F8C5E}" type="presOf" srcId="{4582917A-063C-434A-850F-DB9F4F8946A0}" destId="{5A832006-622A-4480-8616-3237E95CF403}" srcOrd="0" destOrd="4" presId="urn:microsoft.com/office/officeart/2005/8/layout/process3"/>
    <dgm:cxn modelId="{B3F26913-128E-4DD2-9EF4-75A217665037}" type="presOf" srcId="{D57B2898-69EF-4877-88D9-4854E5E113C1}" destId="{A74CFA03-4114-4325-97E8-83DDD5B9790F}" srcOrd="0" destOrd="0" presId="urn:microsoft.com/office/officeart/2005/8/layout/process3"/>
    <dgm:cxn modelId="{C0C7CF17-883D-4039-9E10-BF24B412CACA}" type="presOf" srcId="{2FFA68D3-FB0D-410C-83BC-82D6FD208751}" destId="{E967B92D-2AA5-48AC-BDBA-65BBB39F0A2C}" srcOrd="0" destOrd="0" presId="urn:microsoft.com/office/officeart/2005/8/layout/process3"/>
    <dgm:cxn modelId="{D3FE4720-F5F0-43B3-9886-62E107DE1A7B}" type="presOf" srcId="{E1FEC99D-3204-4DCA-BCBA-8BF62A0F4960}" destId="{8743F97C-6526-4D81-8F9B-84CF127E2BBB}" srcOrd="0" destOrd="2" presId="urn:microsoft.com/office/officeart/2005/8/layout/process3"/>
    <dgm:cxn modelId="{41185A22-DEBE-4B54-8338-14789EDD0605}" srcId="{E0FE3989-A329-4173-B378-FB6601A0393B}" destId="{4582917A-063C-434A-850F-DB9F4F8946A0}" srcOrd="0" destOrd="0" parTransId="{D0D65623-33AB-4901-A260-72245217A84E}" sibTransId="{2656A182-0135-4324-87BF-F89C4CB00FA2}"/>
    <dgm:cxn modelId="{A3491529-B57F-4D64-A264-668CC9993641}" type="presOf" srcId="{020DCFD7-CC13-4EF3-8D60-B91D911C3D95}" destId="{8C8458E1-D795-49FB-A341-2C5E77ADEF2E}" srcOrd="0" destOrd="1" presId="urn:microsoft.com/office/officeart/2005/8/layout/process3"/>
    <dgm:cxn modelId="{D8E6172A-4816-4297-8468-B2E3631E65C7}" type="presOf" srcId="{8DE2A6C9-6181-4DFD-BFEB-927B060A5404}" destId="{C046ADCF-C5F6-4B41-B663-8C964F4A69AC}" srcOrd="0" destOrd="0" presId="urn:microsoft.com/office/officeart/2005/8/layout/process3"/>
    <dgm:cxn modelId="{2C42812D-ACA5-4EF2-87C9-05DA3ACAEEFE}" srcId="{8DE2A6C9-6181-4DFD-BFEB-927B060A5404}" destId="{ADF3EDAF-5DB8-4378-B6E2-069248EAD054}" srcOrd="0" destOrd="0" parTransId="{CAA85748-0E78-4184-B6B0-AB5E61BBBCA5}" sibTransId="{EA6AA315-5722-47D2-8A6E-B4BF2CAAF0BB}"/>
    <dgm:cxn modelId="{B279322F-6D1E-4069-A9A2-E3A2BA2997BB}" srcId="{87AB2FD8-A2B2-4730-BBCC-26B6A8AFE174}" destId="{8DE2A6C9-6181-4DFD-BFEB-927B060A5404}" srcOrd="1" destOrd="0" parTransId="{F15ED60C-3597-4AE9-ACEE-E915624629E6}" sibTransId="{D57B2898-69EF-4877-88D9-4854E5E113C1}"/>
    <dgm:cxn modelId="{EB0B3A35-7694-4523-841A-302352AF6E61}" srcId="{F97AB042-E5C2-44B1-99C1-B4230E9085F0}" destId="{54192F03-8BF6-4741-848B-B3F8BBA60971}" srcOrd="1" destOrd="0" parTransId="{586CAAB1-B80D-4341-B480-C8A040E0109A}" sibTransId="{6EA33B0A-54CC-4755-ADD0-AB681D3063ED}"/>
    <dgm:cxn modelId="{9037905B-B850-4CE4-A51B-DD68DC3FBB71}" type="presOf" srcId="{1D298900-D71F-4D8D-AD04-811C1A7FC03C}" destId="{5A832006-622A-4480-8616-3237E95CF403}" srcOrd="0" destOrd="5" presId="urn:microsoft.com/office/officeart/2005/8/layout/process3"/>
    <dgm:cxn modelId="{CC9EC25E-1AC3-4F9A-90D1-30A867D8DABF}" srcId="{2FFA68D3-FB0D-410C-83BC-82D6FD208751}" destId="{F6F0EF66-2811-47C8-AC24-91DFD7D7378D}" srcOrd="1" destOrd="0" parTransId="{F22D85E9-BB3D-4C24-AEA2-9645CCEF8D22}" sibTransId="{5102AFBC-EEF9-4A5C-9DF9-318AE5A043D6}"/>
    <dgm:cxn modelId="{86C7C647-8225-454F-9C32-7E25FE004490}" type="presOf" srcId="{ADF3EDAF-5DB8-4378-B6E2-069248EAD054}" destId="{5A832006-622A-4480-8616-3237E95CF403}" srcOrd="0" destOrd="0" presId="urn:microsoft.com/office/officeart/2005/8/layout/process3"/>
    <dgm:cxn modelId="{E1F0A34E-EF5F-4658-9476-AB12883E55F6}" type="presOf" srcId="{671C1CF9-E92E-4D48-A041-ED72A14E2620}" destId="{8743F97C-6526-4D81-8F9B-84CF127E2BBB}" srcOrd="0" destOrd="0" presId="urn:microsoft.com/office/officeart/2005/8/layout/process3"/>
    <dgm:cxn modelId="{E4D8AB6F-06C8-4A42-A9D2-D69EA26DBCF2}" type="presOf" srcId="{F6F0EF66-2811-47C8-AC24-91DFD7D7378D}" destId="{8743F97C-6526-4D81-8F9B-84CF127E2BBB}" srcOrd="0" destOrd="1" presId="urn:microsoft.com/office/officeart/2005/8/layout/process3"/>
    <dgm:cxn modelId="{A2647051-33C8-442F-B0DE-E79A3A38D444}" srcId="{87AB2FD8-A2B2-4730-BBCC-26B6A8AFE174}" destId="{F97AB042-E5C2-44B1-99C1-B4230E9085F0}" srcOrd="0" destOrd="0" parTransId="{09FB048D-2268-4148-9F8A-4C26B9450B89}" sibTransId="{257255F1-4C0B-4459-A1F2-B053BFE6B23C}"/>
    <dgm:cxn modelId="{AE88E775-4C37-4283-83F4-FAF77A879A1F}" srcId="{8DE2A6C9-6181-4DFD-BFEB-927B060A5404}" destId="{E0FE3989-A329-4173-B378-FB6601A0393B}" srcOrd="1" destOrd="0" parTransId="{132FFE78-BA4C-4090-915C-2B8CF6FDE2A0}" sibTransId="{604A26B8-F40E-4B8D-BD7D-D5C00F993C18}"/>
    <dgm:cxn modelId="{92B56C81-9BA9-44E2-92BE-700A09CB31DA}" srcId="{E0FE3989-A329-4173-B378-FB6601A0393B}" destId="{1D298900-D71F-4D8D-AD04-811C1A7FC03C}" srcOrd="1" destOrd="0" parTransId="{23A418FC-DD14-412D-96A6-C564A9098531}" sibTransId="{A8ED1E35-7634-41B5-8864-010821D57D9A}"/>
    <dgm:cxn modelId="{3A071E91-9E1B-4E7E-9687-6234E1D06582}" type="presOf" srcId="{F97AB042-E5C2-44B1-99C1-B4230E9085F0}" destId="{941C152D-0C21-4421-A7D0-1E6793E48B33}" srcOrd="1" destOrd="0" presId="urn:microsoft.com/office/officeart/2005/8/layout/process3"/>
    <dgm:cxn modelId="{6E4D399B-D892-4E41-8E02-250C9242C40B}" type="presOf" srcId="{F97AB042-E5C2-44B1-99C1-B4230E9085F0}" destId="{B91125B9-7B47-4F7A-B323-68376AB942C5}" srcOrd="0" destOrd="0" presId="urn:microsoft.com/office/officeart/2005/8/layout/process3"/>
    <dgm:cxn modelId="{343F62A1-3370-474C-94C5-21AD3B6AD42D}" srcId="{2FFA68D3-FB0D-410C-83BC-82D6FD208751}" destId="{E1FEC99D-3204-4DCA-BCBA-8BF62A0F4960}" srcOrd="2" destOrd="0" parTransId="{308F9E49-B660-4F67-88B8-94B34461952C}" sibTransId="{2B89C4C0-C303-42A0-A8A3-96F29676C52D}"/>
    <dgm:cxn modelId="{B83B43A2-7DE0-4B19-A8F5-73430EE48A28}" srcId="{40981EB0-7C7B-4746-831C-2D20F3A5F10F}" destId="{020DCFD7-CC13-4EF3-8D60-B91D911C3D95}" srcOrd="0" destOrd="0" parTransId="{E049E4D6-E376-4DCA-B8E0-25B620DF3C3E}" sibTransId="{034F1C54-B8B7-4B3C-8A67-AD7FD8F9663B}"/>
    <dgm:cxn modelId="{578122A7-CA8E-4A94-B4AE-B29DF3F97475}" srcId="{2FFA68D3-FB0D-410C-83BC-82D6FD208751}" destId="{C820F376-89BB-4EC9-9B9D-77A956623409}" srcOrd="3" destOrd="0" parTransId="{58CA589C-58AB-4A39-84F5-4D7248736E7D}" sibTransId="{B518BD59-10BA-4796-A360-4ED78D36D427}"/>
    <dgm:cxn modelId="{7434F3A9-5269-4A8F-8A4A-BECD2FD38254}" srcId="{2FFA68D3-FB0D-410C-83BC-82D6FD208751}" destId="{2501928F-7C21-46A6-85E4-3F9A51D9530C}" srcOrd="4" destOrd="0" parTransId="{3AF17859-8DCA-4089-9761-6FC7109C1D78}" sibTransId="{D9AC0833-A46B-4F10-90C2-97E914608119}"/>
    <dgm:cxn modelId="{AD34EEAF-3977-4033-86C9-D311405E9071}" type="presOf" srcId="{C820F376-89BB-4EC9-9B9D-77A956623409}" destId="{8743F97C-6526-4D81-8F9B-84CF127E2BBB}" srcOrd="0" destOrd="3" presId="urn:microsoft.com/office/officeart/2005/8/layout/process3"/>
    <dgm:cxn modelId="{03CBCABB-8E84-43B5-B115-F9073AE12735}" type="presOf" srcId="{8DE2A6C9-6181-4DFD-BFEB-927B060A5404}" destId="{74FC1AA6-4E22-4C83-8D1C-20C4BF820821}" srcOrd="1" destOrd="0" presId="urn:microsoft.com/office/officeart/2005/8/layout/process3"/>
    <dgm:cxn modelId="{2C5562C4-53D5-4B2C-9984-C2E34E24ED5C}" type="presOf" srcId="{257255F1-4C0B-4459-A1F2-B053BFE6B23C}" destId="{9CF0557E-B0CF-409D-8457-B541D02ABBD1}" srcOrd="0" destOrd="0" presId="urn:microsoft.com/office/officeart/2005/8/layout/process3"/>
    <dgm:cxn modelId="{E920C0C4-1C23-4718-AE12-023B14E56B05}" type="presOf" srcId="{257255F1-4C0B-4459-A1F2-B053BFE6B23C}" destId="{86B509E1-9A76-4255-BD60-28016D504907}" srcOrd="1" destOrd="0" presId="urn:microsoft.com/office/officeart/2005/8/layout/process3"/>
    <dgm:cxn modelId="{E5DC7BC6-052A-4230-A740-984DB43957F9}" type="presOf" srcId="{2FFA68D3-FB0D-410C-83BC-82D6FD208751}" destId="{CE53F1F4-F77B-4252-9DD1-36DF2A43A06E}" srcOrd="1" destOrd="0" presId="urn:microsoft.com/office/officeart/2005/8/layout/process3"/>
    <dgm:cxn modelId="{429149C9-CBBF-4130-8459-414CFB7AC11B}" type="presOf" srcId="{40981EB0-7C7B-4746-831C-2D20F3A5F10F}" destId="{8C8458E1-D795-49FB-A341-2C5E77ADEF2E}" srcOrd="0" destOrd="0" presId="urn:microsoft.com/office/officeart/2005/8/layout/process3"/>
    <dgm:cxn modelId="{FC5603CC-3806-466F-A11B-D9CFAF31F75D}" srcId="{ADF3EDAF-5DB8-4378-B6E2-069248EAD054}" destId="{106A6139-10AA-4F76-8C83-CBAEA26B4EC6}" srcOrd="0" destOrd="0" parTransId="{B720C7EA-EC30-4821-8224-A2B80BF98827}" sibTransId="{FC9AEAEE-505A-4CC8-8F1B-6794F575D57A}"/>
    <dgm:cxn modelId="{430886CE-F394-4114-A425-C91F687913AB}" type="presOf" srcId="{106A6139-10AA-4F76-8C83-CBAEA26B4EC6}" destId="{5A832006-622A-4480-8616-3237E95CF403}" srcOrd="0" destOrd="1" presId="urn:microsoft.com/office/officeart/2005/8/layout/process3"/>
    <dgm:cxn modelId="{7B4524D0-6645-48E4-8B6E-3838323573C6}" srcId="{F97AB042-E5C2-44B1-99C1-B4230E9085F0}" destId="{40981EB0-7C7B-4746-831C-2D20F3A5F10F}" srcOrd="0" destOrd="0" parTransId="{57F668DE-BEB3-43E2-A9A7-AFE90213BC0F}" sibTransId="{EBBD69E5-A22F-4A6C-9147-92C63D2C6B6C}"/>
    <dgm:cxn modelId="{B37BFDDD-1502-4824-AC8D-D41BFFF6728F}" type="presOf" srcId="{2501928F-7C21-46A6-85E4-3F9A51D9530C}" destId="{8743F97C-6526-4D81-8F9B-84CF127E2BBB}" srcOrd="0" destOrd="4" presId="urn:microsoft.com/office/officeart/2005/8/layout/process3"/>
    <dgm:cxn modelId="{F32419E1-D20A-4581-BC45-FDED09004BFE}" srcId="{ADF3EDAF-5DB8-4378-B6E2-069248EAD054}" destId="{47E3D404-BAE6-4AB2-8F49-B3A69DFBB464}" srcOrd="1" destOrd="0" parTransId="{B82B8A57-9DD9-40A1-BAE0-1A1291CC1278}" sibTransId="{82330FD8-2603-4C7F-B4F6-62DA0A17C222}"/>
    <dgm:cxn modelId="{D956C8E2-CA95-4F2B-B664-6B60171D81DA}" srcId="{87AB2FD8-A2B2-4730-BBCC-26B6A8AFE174}" destId="{2FFA68D3-FB0D-410C-83BC-82D6FD208751}" srcOrd="2" destOrd="0" parTransId="{116C8272-794E-48F4-9DFB-6F4EFBB59A2C}" sibTransId="{C749EEC3-48C3-4581-B778-2D66CE2448A1}"/>
    <dgm:cxn modelId="{3E2DB1EA-7BA2-486F-8A70-2A0BEDB331F9}" type="presOf" srcId="{8C9D36AB-D2D8-4A68-82D3-2AE388C86CA3}" destId="{8C8458E1-D795-49FB-A341-2C5E77ADEF2E}" srcOrd="0" destOrd="2" presId="urn:microsoft.com/office/officeart/2005/8/layout/process3"/>
    <dgm:cxn modelId="{40DB31F5-54D1-4D38-A0C5-3DC060A969A7}" type="presOf" srcId="{E0FE3989-A329-4173-B378-FB6601A0393B}" destId="{5A832006-622A-4480-8616-3237E95CF403}" srcOrd="0" destOrd="3" presId="urn:microsoft.com/office/officeart/2005/8/layout/process3"/>
    <dgm:cxn modelId="{F0DF86F8-73D3-4BC7-B173-F6C5064C3571}" type="presOf" srcId="{54192F03-8BF6-4741-848B-B3F8BBA60971}" destId="{8C8458E1-D795-49FB-A341-2C5E77ADEF2E}" srcOrd="0" destOrd="3" presId="urn:microsoft.com/office/officeart/2005/8/layout/process3"/>
    <dgm:cxn modelId="{49CC3AFC-61DD-4BD5-83D9-D5CF5B4F6AB8}" srcId="{2FFA68D3-FB0D-410C-83BC-82D6FD208751}" destId="{671C1CF9-E92E-4D48-A041-ED72A14E2620}" srcOrd="0" destOrd="0" parTransId="{3E0B438C-2DE8-451B-80C5-4DDFC7169AC1}" sibTransId="{76FDB2EE-8AB6-4508-850A-73A9A40626D9}"/>
    <dgm:cxn modelId="{5058C9BC-A225-4E48-ACEE-5A1FAC2A0BF8}" type="presParOf" srcId="{E7709ACC-90AB-46DE-8893-4A4FEFE075D6}" destId="{970BFD46-DB20-401E-9938-D3E44F885D40}" srcOrd="0" destOrd="0" presId="urn:microsoft.com/office/officeart/2005/8/layout/process3"/>
    <dgm:cxn modelId="{D2E06283-FDEA-4C11-B3FF-E7FBB29C1D1E}" type="presParOf" srcId="{970BFD46-DB20-401E-9938-D3E44F885D40}" destId="{B91125B9-7B47-4F7A-B323-68376AB942C5}" srcOrd="0" destOrd="0" presId="urn:microsoft.com/office/officeart/2005/8/layout/process3"/>
    <dgm:cxn modelId="{8289C0DC-275A-4A14-B7EF-6180291DAA01}" type="presParOf" srcId="{970BFD46-DB20-401E-9938-D3E44F885D40}" destId="{941C152D-0C21-4421-A7D0-1E6793E48B33}" srcOrd="1" destOrd="0" presId="urn:microsoft.com/office/officeart/2005/8/layout/process3"/>
    <dgm:cxn modelId="{D35ABC61-A206-4E7B-8FC1-A7D753B3A4AC}" type="presParOf" srcId="{970BFD46-DB20-401E-9938-D3E44F885D40}" destId="{8C8458E1-D795-49FB-A341-2C5E77ADEF2E}" srcOrd="2" destOrd="0" presId="urn:microsoft.com/office/officeart/2005/8/layout/process3"/>
    <dgm:cxn modelId="{D85891D5-475B-456B-BB8B-82A83D9DD7D5}" type="presParOf" srcId="{E7709ACC-90AB-46DE-8893-4A4FEFE075D6}" destId="{9CF0557E-B0CF-409D-8457-B541D02ABBD1}" srcOrd="1" destOrd="0" presId="urn:microsoft.com/office/officeart/2005/8/layout/process3"/>
    <dgm:cxn modelId="{01F721D2-32CF-48BA-8A51-9E0E5C5D719A}" type="presParOf" srcId="{9CF0557E-B0CF-409D-8457-B541D02ABBD1}" destId="{86B509E1-9A76-4255-BD60-28016D504907}" srcOrd="0" destOrd="0" presId="urn:microsoft.com/office/officeart/2005/8/layout/process3"/>
    <dgm:cxn modelId="{AB179BAE-DB1F-4EF6-B19E-FF8F6B03B35C}" type="presParOf" srcId="{E7709ACC-90AB-46DE-8893-4A4FEFE075D6}" destId="{5C4D9704-4035-4796-AEEF-E0690A162872}" srcOrd="2" destOrd="0" presId="urn:microsoft.com/office/officeart/2005/8/layout/process3"/>
    <dgm:cxn modelId="{A755000E-59B9-4B89-8DB6-684B6473154A}" type="presParOf" srcId="{5C4D9704-4035-4796-AEEF-E0690A162872}" destId="{C046ADCF-C5F6-4B41-B663-8C964F4A69AC}" srcOrd="0" destOrd="0" presId="urn:microsoft.com/office/officeart/2005/8/layout/process3"/>
    <dgm:cxn modelId="{04C1BF48-4708-41B1-A5F7-3178E5792A33}" type="presParOf" srcId="{5C4D9704-4035-4796-AEEF-E0690A162872}" destId="{74FC1AA6-4E22-4C83-8D1C-20C4BF820821}" srcOrd="1" destOrd="0" presId="urn:microsoft.com/office/officeart/2005/8/layout/process3"/>
    <dgm:cxn modelId="{D2343EE8-7245-4905-AF55-EF126C690214}" type="presParOf" srcId="{5C4D9704-4035-4796-AEEF-E0690A162872}" destId="{5A832006-622A-4480-8616-3237E95CF403}" srcOrd="2" destOrd="0" presId="urn:microsoft.com/office/officeart/2005/8/layout/process3"/>
    <dgm:cxn modelId="{E9F7F2AD-2311-4B55-9948-47F650560ABC}" type="presParOf" srcId="{E7709ACC-90AB-46DE-8893-4A4FEFE075D6}" destId="{A74CFA03-4114-4325-97E8-83DDD5B9790F}" srcOrd="3" destOrd="0" presId="urn:microsoft.com/office/officeart/2005/8/layout/process3"/>
    <dgm:cxn modelId="{9F81A4E4-4BAB-4D3F-AE72-1BEC1733A8F0}" type="presParOf" srcId="{A74CFA03-4114-4325-97E8-83DDD5B9790F}" destId="{CDD113C9-8C6F-41D6-B2E1-3674EE599FA5}" srcOrd="0" destOrd="0" presId="urn:microsoft.com/office/officeart/2005/8/layout/process3"/>
    <dgm:cxn modelId="{DD0EEFA1-2D39-467E-8AE5-C4950EC872AB}" type="presParOf" srcId="{E7709ACC-90AB-46DE-8893-4A4FEFE075D6}" destId="{F5A617C8-6A5E-43DB-BA03-78859D7FD208}" srcOrd="4" destOrd="0" presId="urn:microsoft.com/office/officeart/2005/8/layout/process3"/>
    <dgm:cxn modelId="{CDFC391A-7F2F-42A8-B7F1-C042F3DE346A}" type="presParOf" srcId="{F5A617C8-6A5E-43DB-BA03-78859D7FD208}" destId="{E967B92D-2AA5-48AC-BDBA-65BBB39F0A2C}" srcOrd="0" destOrd="0" presId="urn:microsoft.com/office/officeart/2005/8/layout/process3"/>
    <dgm:cxn modelId="{381EC384-18B6-4952-91E7-484DBCABC853}" type="presParOf" srcId="{F5A617C8-6A5E-43DB-BA03-78859D7FD208}" destId="{CE53F1F4-F77B-4252-9DD1-36DF2A43A06E}" srcOrd="1" destOrd="0" presId="urn:microsoft.com/office/officeart/2005/8/layout/process3"/>
    <dgm:cxn modelId="{10A04994-88CF-4E48-9238-45ED740FA141}" type="presParOf" srcId="{F5A617C8-6A5E-43DB-BA03-78859D7FD208}" destId="{8743F97C-6526-4D81-8F9B-84CF127E2BB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465DA-107E-48F4-8C1D-E8DC08D5D02A}">
      <dsp:nvSpPr>
        <dsp:cNvPr id="0" name=""/>
        <dsp:cNvSpPr/>
      </dsp:nvSpPr>
      <dsp:spPr>
        <a:xfrm>
          <a:off x="3201" y="445489"/>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Who’s who</a:t>
          </a:r>
        </a:p>
      </dsp:txBody>
      <dsp:txXfrm>
        <a:off x="3201" y="445489"/>
        <a:ext cx="2539866" cy="1523919"/>
      </dsp:txXfrm>
    </dsp:sp>
    <dsp:sp modelId="{505F264E-1BE5-4CC5-A723-A6B0ED462579}">
      <dsp:nvSpPr>
        <dsp:cNvPr id="0" name=""/>
        <dsp:cNvSpPr/>
      </dsp:nvSpPr>
      <dsp:spPr>
        <a:xfrm>
          <a:off x="2797054" y="445489"/>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Who does what</a:t>
          </a:r>
        </a:p>
      </dsp:txBody>
      <dsp:txXfrm>
        <a:off x="2797054" y="445489"/>
        <a:ext cx="2539866" cy="1523919"/>
      </dsp:txXfrm>
    </dsp:sp>
    <dsp:sp modelId="{BBDE6633-5CC1-4B63-89F8-66F7A5D1D600}">
      <dsp:nvSpPr>
        <dsp:cNvPr id="0" name=""/>
        <dsp:cNvSpPr/>
      </dsp:nvSpPr>
      <dsp:spPr>
        <a:xfrm>
          <a:off x="5590907" y="445489"/>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Monthly Meetings</a:t>
          </a:r>
        </a:p>
      </dsp:txBody>
      <dsp:txXfrm>
        <a:off x="5590907" y="445489"/>
        <a:ext cx="2539866" cy="1523919"/>
      </dsp:txXfrm>
    </dsp:sp>
    <dsp:sp modelId="{FB268181-847A-4B4C-8FB8-F6EFA51460A8}">
      <dsp:nvSpPr>
        <dsp:cNvPr id="0" name=""/>
        <dsp:cNvSpPr/>
      </dsp:nvSpPr>
      <dsp:spPr>
        <a:xfrm>
          <a:off x="8384760" y="445489"/>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G5 vs COD</a:t>
          </a:r>
        </a:p>
      </dsp:txBody>
      <dsp:txXfrm>
        <a:off x="8384760" y="445489"/>
        <a:ext cx="2539866" cy="1523919"/>
      </dsp:txXfrm>
    </dsp:sp>
    <dsp:sp modelId="{CB3B0196-40B4-48A3-AA77-04DBA7CC495D}">
      <dsp:nvSpPr>
        <dsp:cNvPr id="0" name=""/>
        <dsp:cNvSpPr/>
      </dsp:nvSpPr>
      <dsp:spPr>
        <a:xfrm>
          <a:off x="3201" y="2223395"/>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Reconciliation</a:t>
          </a:r>
        </a:p>
        <a:p>
          <a:pPr marL="171450" lvl="1" indent="-171450" algn="l" defTabSz="800100">
            <a:lnSpc>
              <a:spcPct val="90000"/>
            </a:lnSpc>
            <a:spcBef>
              <a:spcPct val="0"/>
            </a:spcBef>
            <a:spcAft>
              <a:spcPct val="15000"/>
            </a:spcAft>
            <a:buChar char="•"/>
          </a:pPr>
          <a:r>
            <a:rPr lang="en-US" sz="1800" kern="1200"/>
            <a:t>Schedules</a:t>
          </a:r>
        </a:p>
        <a:p>
          <a:pPr marL="171450" lvl="1" indent="-171450" algn="l" defTabSz="800100">
            <a:lnSpc>
              <a:spcPct val="90000"/>
            </a:lnSpc>
            <a:spcBef>
              <a:spcPct val="0"/>
            </a:spcBef>
            <a:spcAft>
              <a:spcPct val="15000"/>
            </a:spcAft>
            <a:buChar char="•"/>
          </a:pPr>
          <a:r>
            <a:rPr lang="en-US" sz="1800" kern="1200"/>
            <a:t>Communication</a:t>
          </a:r>
        </a:p>
        <a:p>
          <a:pPr marL="171450" lvl="1" indent="-171450" algn="l" defTabSz="800100">
            <a:lnSpc>
              <a:spcPct val="90000"/>
            </a:lnSpc>
            <a:spcBef>
              <a:spcPct val="0"/>
            </a:spcBef>
            <a:spcAft>
              <a:spcPct val="15000"/>
            </a:spcAft>
            <a:buChar char="•"/>
          </a:pPr>
          <a:r>
            <a:rPr lang="en-US" sz="1800" kern="1200"/>
            <a:t>Tools</a:t>
          </a:r>
        </a:p>
      </dsp:txBody>
      <dsp:txXfrm>
        <a:off x="3201" y="2223395"/>
        <a:ext cx="2539866" cy="1523919"/>
      </dsp:txXfrm>
    </dsp:sp>
    <dsp:sp modelId="{95295CCC-FC4E-406B-BA8C-A5AE8886C034}">
      <dsp:nvSpPr>
        <dsp:cNvPr id="0" name=""/>
        <dsp:cNvSpPr/>
      </dsp:nvSpPr>
      <dsp:spPr>
        <a:xfrm>
          <a:off x="2797054" y="2223395"/>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Reports</a:t>
          </a:r>
        </a:p>
      </dsp:txBody>
      <dsp:txXfrm>
        <a:off x="2797054" y="2223395"/>
        <a:ext cx="2539866" cy="1523919"/>
      </dsp:txXfrm>
    </dsp:sp>
    <dsp:sp modelId="{52EC9048-0B67-47D7-872F-7E43EF01CE30}">
      <dsp:nvSpPr>
        <dsp:cNvPr id="0" name=""/>
        <dsp:cNvSpPr/>
      </dsp:nvSpPr>
      <dsp:spPr>
        <a:xfrm>
          <a:off x="5590907" y="2223395"/>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Aptos Display" panose="02110004020202020204"/>
            </a:rPr>
            <a:t>Financial Aid Responsibilities</a:t>
          </a:r>
          <a:endParaRPr lang="en-US" sz="2300" kern="1200"/>
        </a:p>
      </dsp:txBody>
      <dsp:txXfrm>
        <a:off x="5590907" y="2223395"/>
        <a:ext cx="2539866" cy="1523919"/>
      </dsp:txXfrm>
    </dsp:sp>
    <dsp:sp modelId="{76EF377A-6008-43D2-9D29-CC2444ECCD31}">
      <dsp:nvSpPr>
        <dsp:cNvPr id="0" name=""/>
        <dsp:cNvSpPr/>
      </dsp:nvSpPr>
      <dsp:spPr>
        <a:xfrm>
          <a:off x="8384760" y="2223395"/>
          <a:ext cx="2539866" cy="1523919"/>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FARC FARP</a:t>
          </a:r>
        </a:p>
      </dsp:txBody>
      <dsp:txXfrm>
        <a:off x="8384760" y="2223395"/>
        <a:ext cx="2539866" cy="152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B9FC0-9393-463A-A3D4-C8696AA48B62}">
      <dsp:nvSpPr>
        <dsp:cNvPr id="0" name=""/>
        <dsp:cNvSpPr/>
      </dsp:nvSpPr>
      <dsp:spPr>
        <a:xfrm>
          <a:off x="683631" y="0"/>
          <a:ext cx="1140268" cy="100759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7000" b="-7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637ACD-9C94-4236-89E4-C5EEBA42CEF1}">
      <dsp:nvSpPr>
        <dsp:cNvPr id="0" name=""/>
        <dsp:cNvSpPr/>
      </dsp:nvSpPr>
      <dsp:spPr>
        <a:xfrm>
          <a:off x="6916" y="1158444"/>
          <a:ext cx="3257909" cy="43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a:t>Financial Aid Staffing</a:t>
          </a:r>
        </a:p>
      </dsp:txBody>
      <dsp:txXfrm>
        <a:off x="6916" y="1158444"/>
        <a:ext cx="3257909" cy="431827"/>
      </dsp:txXfrm>
    </dsp:sp>
    <dsp:sp modelId="{1C44E64A-CC0B-4686-BBC7-4ED86D75A9AA}">
      <dsp:nvSpPr>
        <dsp:cNvPr id="0" name=""/>
        <dsp:cNvSpPr/>
      </dsp:nvSpPr>
      <dsp:spPr>
        <a:xfrm>
          <a:off x="6916" y="1660432"/>
          <a:ext cx="3257909" cy="230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latin typeface="Aptos Display" panose="02110004020202020204"/>
            </a:rPr>
            <a:t>Currently 2 PS2s (ISIRS, uploads, ticketing, customer service), 1 PT PS2 until 6/30 (phones), 1 open position</a:t>
          </a:r>
          <a:endParaRPr lang="en-US" sz="1700" kern="1200"/>
        </a:p>
        <a:p>
          <a:pPr marL="0" lvl="0" indent="0" algn="l" defTabSz="755650">
            <a:lnSpc>
              <a:spcPct val="100000"/>
            </a:lnSpc>
            <a:spcBef>
              <a:spcPct val="0"/>
            </a:spcBef>
            <a:spcAft>
              <a:spcPct val="35000"/>
            </a:spcAft>
            <a:buNone/>
          </a:pPr>
          <a:r>
            <a:rPr lang="en-US" sz="1700" b="0" kern="1200">
              <a:latin typeface="Aptos Display" panose="02110004020202020204"/>
            </a:rPr>
            <a:t>6 PS3s (2 open positions – SAP and Pell) State Aid, Scholarships, Direct Loans, Work Study, </a:t>
          </a:r>
          <a:r>
            <a:rPr lang="en-US" sz="1700" b="0" kern="1200" err="1">
              <a:latin typeface="Aptos Display" panose="02110004020202020204"/>
            </a:rPr>
            <a:t>WorkForce</a:t>
          </a:r>
          <a:r>
            <a:rPr lang="en-US" sz="1700" b="0" kern="1200">
              <a:latin typeface="Aptos Display" panose="02110004020202020204"/>
            </a:rPr>
            <a:t>, R2T4 with Census and Disbursements</a:t>
          </a:r>
        </a:p>
        <a:p>
          <a:pPr marL="0" lvl="0" indent="0" algn="l" defTabSz="755650" rtl="0">
            <a:lnSpc>
              <a:spcPct val="100000"/>
            </a:lnSpc>
            <a:spcBef>
              <a:spcPct val="0"/>
            </a:spcBef>
            <a:spcAft>
              <a:spcPct val="35000"/>
            </a:spcAft>
            <a:buNone/>
            <a:defRPr b="1"/>
          </a:pPr>
          <a:r>
            <a:rPr lang="en-US" sz="1700" b="0" kern="1200">
              <a:latin typeface="Aptos Display" panose="02110004020202020204"/>
            </a:rPr>
            <a:t>Associate Director and Director of Financial Aid</a:t>
          </a:r>
        </a:p>
      </dsp:txBody>
      <dsp:txXfrm>
        <a:off x="6916" y="1660432"/>
        <a:ext cx="3257909" cy="2309523"/>
      </dsp:txXfrm>
    </dsp:sp>
    <dsp:sp modelId="{F23F6C5F-CE05-41D6-8FB0-7F31729DEAFF}">
      <dsp:nvSpPr>
        <dsp:cNvPr id="0" name=""/>
        <dsp:cNvSpPr/>
      </dsp:nvSpPr>
      <dsp:spPr>
        <a:xfrm>
          <a:off x="4676215" y="0"/>
          <a:ext cx="1140268" cy="10075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7000" b="-7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29A4C-D8BE-439C-A68B-D89A9D63C153}">
      <dsp:nvSpPr>
        <dsp:cNvPr id="0" name=""/>
        <dsp:cNvSpPr/>
      </dsp:nvSpPr>
      <dsp:spPr>
        <a:xfrm>
          <a:off x="3834959" y="1158444"/>
          <a:ext cx="3257909" cy="43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a:t>Student Financials</a:t>
          </a:r>
        </a:p>
      </dsp:txBody>
      <dsp:txXfrm>
        <a:off x="3834959" y="1158444"/>
        <a:ext cx="3257909" cy="431827"/>
      </dsp:txXfrm>
    </dsp:sp>
    <dsp:sp modelId="{8AE524F9-BC99-41A1-9DCE-EE7F422883C6}">
      <dsp:nvSpPr>
        <dsp:cNvPr id="0" name=""/>
        <dsp:cNvSpPr/>
      </dsp:nvSpPr>
      <dsp:spPr>
        <a:xfrm>
          <a:off x="3834959" y="1660432"/>
          <a:ext cx="3257909" cy="230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6 full-time employees plus a full-time supervisor. </a:t>
          </a:r>
        </a:p>
        <a:p>
          <a:pPr marL="0" lvl="0" indent="0" algn="l" defTabSz="755650">
            <a:lnSpc>
              <a:spcPct val="100000"/>
            </a:lnSpc>
            <a:spcBef>
              <a:spcPct val="0"/>
            </a:spcBef>
            <a:spcAft>
              <a:spcPct val="35000"/>
            </a:spcAft>
            <a:buNone/>
          </a:pPr>
          <a:r>
            <a:rPr lang="en-US" sz="1700" kern="1200"/>
            <a:t>A couple of the SFS team also help with some AR duties.</a:t>
          </a:r>
        </a:p>
      </dsp:txBody>
      <dsp:txXfrm>
        <a:off x="3834959" y="1660432"/>
        <a:ext cx="3257909" cy="2309523"/>
      </dsp:txXfrm>
    </dsp:sp>
    <dsp:sp modelId="{9D60DD6A-3D37-49C8-8800-C229160FCD39}">
      <dsp:nvSpPr>
        <dsp:cNvPr id="0" name=""/>
        <dsp:cNvSpPr/>
      </dsp:nvSpPr>
      <dsp:spPr>
        <a:xfrm>
          <a:off x="8047091" y="0"/>
          <a:ext cx="1140268" cy="10075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6ED78F-A210-4DFB-B6D5-4C3B55D17C15}">
      <dsp:nvSpPr>
        <dsp:cNvPr id="0" name=""/>
        <dsp:cNvSpPr/>
      </dsp:nvSpPr>
      <dsp:spPr>
        <a:xfrm>
          <a:off x="7663003" y="1158444"/>
          <a:ext cx="3257909" cy="43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a:t>Finance Office</a:t>
          </a:r>
        </a:p>
      </dsp:txBody>
      <dsp:txXfrm>
        <a:off x="7663003" y="1158444"/>
        <a:ext cx="3257909" cy="431827"/>
      </dsp:txXfrm>
    </dsp:sp>
    <dsp:sp modelId="{E9EBE31E-49E9-4559-9533-E295AC9504A9}">
      <dsp:nvSpPr>
        <dsp:cNvPr id="0" name=""/>
        <dsp:cNvSpPr/>
      </dsp:nvSpPr>
      <dsp:spPr>
        <a:xfrm>
          <a:off x="7663003" y="1660432"/>
          <a:ext cx="3257909" cy="230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One Fiscal Analyst 5 completes all draws and recons, with the support of the Finance Manager</a:t>
          </a:r>
        </a:p>
      </dsp:txBody>
      <dsp:txXfrm>
        <a:off x="7663003" y="1660432"/>
        <a:ext cx="3257909" cy="2309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B9FC0-9393-463A-A3D4-C8696AA48B62}">
      <dsp:nvSpPr>
        <dsp:cNvPr id="0" name=""/>
        <dsp:cNvSpPr/>
      </dsp:nvSpPr>
      <dsp:spPr>
        <a:xfrm>
          <a:off x="678958" y="593651"/>
          <a:ext cx="1141382" cy="114138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7000" b="-7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637ACD-9C94-4236-89E4-C5EEBA42CEF1}">
      <dsp:nvSpPr>
        <dsp:cNvPr id="0" name=""/>
        <dsp:cNvSpPr/>
      </dsp:nvSpPr>
      <dsp:spPr>
        <a:xfrm>
          <a:off x="1582" y="1854688"/>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a:t>Financial Aid Staffing</a:t>
          </a:r>
        </a:p>
      </dsp:txBody>
      <dsp:txXfrm>
        <a:off x="1582" y="1854688"/>
        <a:ext cx="3261093" cy="489164"/>
      </dsp:txXfrm>
    </dsp:sp>
    <dsp:sp modelId="{1C44E64A-CC0B-4686-BBC7-4ED86D75A9AA}">
      <dsp:nvSpPr>
        <dsp:cNvPr id="0" name=""/>
        <dsp:cNvSpPr/>
      </dsp:nvSpPr>
      <dsp:spPr>
        <a:xfrm>
          <a:off x="1582" y="2399505"/>
          <a:ext cx="3261093" cy="9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solidFill>
                <a:srgbClr val="444444"/>
              </a:solidFill>
              <a:latin typeface="Calibri"/>
              <a:ea typeface="Calibri"/>
              <a:cs typeface="Calibri"/>
            </a:rPr>
            <a:t>Offer</a:t>
          </a:r>
          <a:r>
            <a:rPr lang="en-US" sz="1700" b="0" kern="1200">
              <a:solidFill>
                <a:srgbClr val="444444"/>
              </a:solidFill>
              <a:latin typeface="Calibri"/>
              <a:ea typeface="Calibri"/>
              <a:cs typeface="Calibri"/>
            </a:rPr>
            <a:t> aid</a:t>
          </a:r>
        </a:p>
        <a:p>
          <a:pPr marL="0" lvl="0" indent="0" algn="l" defTabSz="755650">
            <a:lnSpc>
              <a:spcPct val="100000"/>
            </a:lnSpc>
            <a:spcBef>
              <a:spcPct val="0"/>
            </a:spcBef>
            <a:spcAft>
              <a:spcPct val="35000"/>
            </a:spcAft>
            <a:buNone/>
          </a:pPr>
          <a:r>
            <a:rPr lang="en-US" sz="1700" b="0" kern="1200">
              <a:solidFill>
                <a:srgbClr val="444444"/>
              </a:solidFill>
              <a:latin typeface="Calibri"/>
              <a:ea typeface="Calibri"/>
              <a:cs typeface="Calibri"/>
            </a:rPr>
            <a:t>Disburse aid</a:t>
          </a:r>
          <a:endParaRPr lang="en-US" sz="1700" kern="1200">
            <a:solidFill>
              <a:srgbClr val="444444"/>
            </a:solidFill>
            <a:latin typeface="Calibri"/>
            <a:ea typeface="Calibri"/>
            <a:cs typeface="Calibri"/>
          </a:endParaRPr>
        </a:p>
        <a:p>
          <a:pPr marL="0" lvl="0" indent="0" algn="l" defTabSz="755650">
            <a:lnSpc>
              <a:spcPct val="100000"/>
            </a:lnSpc>
            <a:spcBef>
              <a:spcPct val="0"/>
            </a:spcBef>
            <a:spcAft>
              <a:spcPct val="35000"/>
            </a:spcAft>
            <a:buNone/>
          </a:pPr>
          <a:r>
            <a:rPr lang="en-US" sz="1700" b="0" kern="1200">
              <a:solidFill>
                <a:srgbClr val="444444"/>
              </a:solidFill>
              <a:latin typeface="Calibri"/>
              <a:ea typeface="Calibri"/>
              <a:cs typeface="Calibri"/>
            </a:rPr>
            <a:t>Reconcile COD to FA Data</a:t>
          </a:r>
        </a:p>
      </dsp:txBody>
      <dsp:txXfrm>
        <a:off x="1582" y="2399505"/>
        <a:ext cx="3261093" cy="976798"/>
      </dsp:txXfrm>
    </dsp:sp>
    <dsp:sp modelId="{F23F6C5F-CE05-41D6-8FB0-7F31729DEAFF}">
      <dsp:nvSpPr>
        <dsp:cNvPr id="0" name=""/>
        <dsp:cNvSpPr/>
      </dsp:nvSpPr>
      <dsp:spPr>
        <a:xfrm>
          <a:off x="4675445" y="593651"/>
          <a:ext cx="1141382" cy="114138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7000" b="-7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29A4C-D8BE-439C-A68B-D89A9D63C153}">
      <dsp:nvSpPr>
        <dsp:cNvPr id="0" name=""/>
        <dsp:cNvSpPr/>
      </dsp:nvSpPr>
      <dsp:spPr>
        <a:xfrm>
          <a:off x="3833367" y="1854688"/>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a:t>Student Financials</a:t>
          </a:r>
        </a:p>
      </dsp:txBody>
      <dsp:txXfrm>
        <a:off x="3833367" y="1854688"/>
        <a:ext cx="3261093" cy="489164"/>
      </dsp:txXfrm>
    </dsp:sp>
    <dsp:sp modelId="{8AE524F9-BC99-41A1-9DCE-EE7F422883C6}">
      <dsp:nvSpPr>
        <dsp:cNvPr id="0" name=""/>
        <dsp:cNvSpPr/>
      </dsp:nvSpPr>
      <dsp:spPr>
        <a:xfrm>
          <a:off x="3833367" y="2399505"/>
          <a:ext cx="3261093" cy="9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solidFill>
                <a:srgbClr val="444444"/>
              </a:solidFill>
              <a:latin typeface="Calibri"/>
              <a:ea typeface="Calibri"/>
              <a:cs typeface="Calibri"/>
            </a:rPr>
            <a:t>Post Disbursements</a:t>
          </a:r>
        </a:p>
        <a:p>
          <a:pPr marL="0" lvl="0" indent="0" algn="l" defTabSz="755650">
            <a:lnSpc>
              <a:spcPct val="100000"/>
            </a:lnSpc>
            <a:spcBef>
              <a:spcPct val="0"/>
            </a:spcBef>
            <a:spcAft>
              <a:spcPct val="35000"/>
            </a:spcAft>
            <a:buNone/>
          </a:pPr>
          <a:r>
            <a:rPr lang="en-US" sz="1700" kern="1200">
              <a:solidFill>
                <a:srgbClr val="444444"/>
              </a:solidFill>
              <a:latin typeface="Calibri"/>
              <a:ea typeface="Calibri"/>
              <a:cs typeface="Calibri"/>
            </a:rPr>
            <a:t>Process Refunds (</a:t>
          </a:r>
          <a:r>
            <a:rPr lang="en-US" sz="1700" kern="1200" err="1">
              <a:solidFill>
                <a:srgbClr val="444444"/>
              </a:solidFill>
              <a:latin typeface="Calibri"/>
              <a:ea typeface="Calibri"/>
              <a:cs typeface="Calibri"/>
            </a:rPr>
            <a:t>Bankmobile</a:t>
          </a:r>
          <a:r>
            <a:rPr lang="en-US" sz="1700" kern="1200">
              <a:solidFill>
                <a:srgbClr val="444444"/>
              </a:solidFill>
              <a:latin typeface="Calibri"/>
              <a:ea typeface="Calibri"/>
              <a:cs typeface="Calibri"/>
            </a:rPr>
            <a:t>, AP, etc)</a:t>
          </a:r>
          <a:endParaRPr lang="en-US" sz="1700" kern="1200"/>
        </a:p>
      </dsp:txBody>
      <dsp:txXfrm>
        <a:off x="3833367" y="2399505"/>
        <a:ext cx="3261093" cy="976798"/>
      </dsp:txXfrm>
    </dsp:sp>
    <dsp:sp modelId="{9D60DD6A-3D37-49C8-8800-C229160FCD39}">
      <dsp:nvSpPr>
        <dsp:cNvPr id="0" name=""/>
        <dsp:cNvSpPr/>
      </dsp:nvSpPr>
      <dsp:spPr>
        <a:xfrm>
          <a:off x="8049616" y="593651"/>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6ED78F-A210-4DFB-B6D5-4C3B55D17C15}">
      <dsp:nvSpPr>
        <dsp:cNvPr id="0" name=""/>
        <dsp:cNvSpPr/>
      </dsp:nvSpPr>
      <dsp:spPr>
        <a:xfrm>
          <a:off x="7665152" y="1854688"/>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a:t>Finance Office</a:t>
          </a:r>
        </a:p>
      </dsp:txBody>
      <dsp:txXfrm>
        <a:off x="7665152" y="1854688"/>
        <a:ext cx="3261093" cy="489164"/>
      </dsp:txXfrm>
    </dsp:sp>
    <dsp:sp modelId="{E9EBE31E-49E9-4559-9533-E295AC9504A9}">
      <dsp:nvSpPr>
        <dsp:cNvPr id="0" name=""/>
        <dsp:cNvSpPr/>
      </dsp:nvSpPr>
      <dsp:spPr>
        <a:xfrm>
          <a:off x="7665152" y="2399505"/>
          <a:ext cx="3261093" cy="9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solidFill>
                <a:srgbClr val="444444"/>
              </a:solidFill>
              <a:latin typeface="Calibri"/>
              <a:ea typeface="Calibri"/>
              <a:cs typeface="Calibri"/>
            </a:rPr>
            <a:t>All Reconciliations: COD to SJS, SJS to GL, FA to SJS, etc.</a:t>
          </a:r>
        </a:p>
        <a:p>
          <a:pPr marL="0" lvl="0" indent="0" algn="l" defTabSz="755650">
            <a:lnSpc>
              <a:spcPct val="100000"/>
            </a:lnSpc>
            <a:spcBef>
              <a:spcPct val="0"/>
            </a:spcBef>
            <a:spcAft>
              <a:spcPct val="35000"/>
            </a:spcAft>
            <a:buNone/>
          </a:pPr>
          <a:r>
            <a:rPr lang="en-US" sz="1700" kern="1200">
              <a:solidFill>
                <a:srgbClr val="444444"/>
              </a:solidFill>
              <a:latin typeface="Calibri"/>
              <a:ea typeface="Calibri"/>
              <a:cs typeface="Calibri"/>
            </a:rPr>
            <a:t>G5 and WSAC Draws</a:t>
          </a:r>
          <a:endParaRPr lang="en-US" sz="1700" kern="1200"/>
        </a:p>
      </dsp:txBody>
      <dsp:txXfrm>
        <a:off x="7665152" y="2399505"/>
        <a:ext cx="3261093" cy="9767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7470-B3CF-4CF4-91C7-3B4D4CB07E6C}">
      <dsp:nvSpPr>
        <dsp:cNvPr id="0" name=""/>
        <dsp:cNvSpPr/>
      </dsp:nvSpPr>
      <dsp:spPr>
        <a:xfrm>
          <a:off x="294141" y="721866"/>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46DFA8-B281-4841-9C4D-D4DA98D0215F}">
      <dsp:nvSpPr>
        <dsp:cNvPr id="0" name=""/>
        <dsp:cNvSpPr/>
      </dsp:nvSpPr>
      <dsp:spPr>
        <a:xfrm>
          <a:off x="1582" y="1981459"/>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Review Status of G5 and WSAC awards</a:t>
          </a:r>
        </a:p>
      </dsp:txBody>
      <dsp:txXfrm>
        <a:off x="1582" y="1981459"/>
        <a:ext cx="3261093" cy="489164"/>
      </dsp:txXfrm>
    </dsp:sp>
    <dsp:sp modelId="{67B2E8D6-20C0-484F-A316-F389F6572694}">
      <dsp:nvSpPr>
        <dsp:cNvPr id="0" name=""/>
        <dsp:cNvSpPr/>
      </dsp:nvSpPr>
      <dsp:spPr>
        <a:xfrm>
          <a:off x="1582" y="2525605"/>
          <a:ext cx="3261093" cy="94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Current COD-SJS Recon Status + Issues</a:t>
          </a:r>
        </a:p>
        <a:p>
          <a:pPr marL="0" lvl="0" indent="0" algn="l" defTabSz="577850">
            <a:lnSpc>
              <a:spcPct val="90000"/>
            </a:lnSpc>
            <a:spcBef>
              <a:spcPct val="0"/>
            </a:spcBef>
            <a:spcAft>
              <a:spcPct val="35000"/>
            </a:spcAft>
            <a:buNone/>
          </a:pPr>
          <a:r>
            <a:rPr lang="en-US" sz="1300" kern="1200"/>
            <a:t>Current Draw Status </a:t>
          </a:r>
        </a:p>
        <a:p>
          <a:pPr marL="0" lvl="0" indent="0" algn="l" defTabSz="577850">
            <a:lnSpc>
              <a:spcPct val="90000"/>
            </a:lnSpc>
            <a:spcBef>
              <a:spcPct val="0"/>
            </a:spcBef>
            <a:spcAft>
              <a:spcPct val="35000"/>
            </a:spcAft>
            <a:buNone/>
          </a:pPr>
          <a:r>
            <a:rPr lang="en-US" sz="1300" kern="1200"/>
            <a:t>Current SJS-GL Status</a:t>
          </a:r>
        </a:p>
        <a:p>
          <a:pPr marL="0" lvl="0" indent="0" algn="l" defTabSz="577850">
            <a:lnSpc>
              <a:spcPct val="90000"/>
            </a:lnSpc>
            <a:spcBef>
              <a:spcPct val="0"/>
            </a:spcBef>
            <a:spcAft>
              <a:spcPct val="35000"/>
            </a:spcAft>
            <a:buNone/>
          </a:pPr>
          <a:r>
            <a:rPr lang="en-US" sz="1300" kern="1200"/>
            <a:t>Any FA801 to SJS Issues</a:t>
          </a:r>
        </a:p>
      </dsp:txBody>
      <dsp:txXfrm>
        <a:off x="1582" y="2525605"/>
        <a:ext cx="3261093" cy="945333"/>
      </dsp:txXfrm>
    </dsp:sp>
    <dsp:sp modelId="{BAE186C5-C1BF-4C00-BF81-CA87C79A4EC8}">
      <dsp:nvSpPr>
        <dsp:cNvPr id="0" name=""/>
        <dsp:cNvSpPr/>
      </dsp:nvSpPr>
      <dsp:spPr>
        <a:xfrm>
          <a:off x="3833367" y="721866"/>
          <a:ext cx="1141382" cy="114138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48BBA8-4CE5-4AB2-ADA3-FA80CBFCFA8C}">
      <dsp:nvSpPr>
        <dsp:cNvPr id="0" name=""/>
        <dsp:cNvSpPr/>
      </dsp:nvSpPr>
      <dsp:spPr>
        <a:xfrm>
          <a:off x="3833367" y="1981459"/>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Participants</a:t>
          </a:r>
        </a:p>
      </dsp:txBody>
      <dsp:txXfrm>
        <a:off x="3833367" y="1981459"/>
        <a:ext cx="3261093" cy="489164"/>
      </dsp:txXfrm>
    </dsp:sp>
    <dsp:sp modelId="{DC0211FA-C122-4FC9-8EA3-56EC0354577F}">
      <dsp:nvSpPr>
        <dsp:cNvPr id="0" name=""/>
        <dsp:cNvSpPr/>
      </dsp:nvSpPr>
      <dsp:spPr>
        <a:xfrm>
          <a:off x="3833367" y="2525605"/>
          <a:ext cx="3261093" cy="94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Financial Aid Associate Director (and FA Director if available)</a:t>
          </a:r>
        </a:p>
        <a:p>
          <a:pPr marL="0" lvl="0" indent="0" algn="l" defTabSz="577850">
            <a:lnSpc>
              <a:spcPct val="90000"/>
            </a:lnSpc>
            <a:spcBef>
              <a:spcPct val="0"/>
            </a:spcBef>
            <a:spcAft>
              <a:spcPct val="35000"/>
            </a:spcAft>
            <a:buNone/>
          </a:pPr>
          <a:r>
            <a:rPr lang="en-US" sz="1300" kern="1200"/>
            <a:t>Finance Fiscal Analyst 5</a:t>
          </a:r>
        </a:p>
        <a:p>
          <a:pPr marL="0" lvl="0" indent="0" algn="l" defTabSz="577850">
            <a:lnSpc>
              <a:spcPct val="90000"/>
            </a:lnSpc>
            <a:spcBef>
              <a:spcPct val="0"/>
            </a:spcBef>
            <a:spcAft>
              <a:spcPct val="35000"/>
            </a:spcAft>
            <a:buNone/>
          </a:pPr>
          <a:r>
            <a:rPr lang="en-US" sz="1300" kern="1200"/>
            <a:t>Finance Manager</a:t>
          </a:r>
        </a:p>
      </dsp:txBody>
      <dsp:txXfrm>
        <a:off x="3833367" y="2525605"/>
        <a:ext cx="3261093" cy="945333"/>
      </dsp:txXfrm>
    </dsp:sp>
    <dsp:sp modelId="{79CDADC5-867C-4D9D-94F4-903A5B7DDE0C}">
      <dsp:nvSpPr>
        <dsp:cNvPr id="0" name=""/>
        <dsp:cNvSpPr/>
      </dsp:nvSpPr>
      <dsp:spPr>
        <a:xfrm>
          <a:off x="7665152" y="721866"/>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717882-3343-4C18-83C8-2B2ECCB9EB0D}">
      <dsp:nvSpPr>
        <dsp:cNvPr id="0" name=""/>
        <dsp:cNvSpPr/>
      </dsp:nvSpPr>
      <dsp:spPr>
        <a:xfrm>
          <a:off x="7665152" y="1981459"/>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Communication Tool</a:t>
          </a:r>
        </a:p>
      </dsp:txBody>
      <dsp:txXfrm>
        <a:off x="7665152" y="1981459"/>
        <a:ext cx="3261093" cy="489164"/>
      </dsp:txXfrm>
    </dsp:sp>
    <dsp:sp modelId="{BD99790F-E947-4B9B-89AA-C0B55D4D1CF0}">
      <dsp:nvSpPr>
        <dsp:cNvPr id="0" name=""/>
        <dsp:cNvSpPr/>
      </dsp:nvSpPr>
      <dsp:spPr>
        <a:xfrm>
          <a:off x="7665152" y="2525605"/>
          <a:ext cx="3261093" cy="94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MS Loop Chart</a:t>
          </a:r>
        </a:p>
        <a:p>
          <a:pPr marL="0" lvl="0" indent="0" algn="l" defTabSz="577850">
            <a:lnSpc>
              <a:spcPct val="90000"/>
            </a:lnSpc>
            <a:spcBef>
              <a:spcPct val="0"/>
            </a:spcBef>
            <a:spcAft>
              <a:spcPct val="35000"/>
            </a:spcAft>
            <a:buNone/>
          </a:pPr>
          <a:r>
            <a:rPr lang="en-US" sz="1300" kern="1200"/>
            <a:t>Teams Chat</a:t>
          </a:r>
        </a:p>
      </dsp:txBody>
      <dsp:txXfrm>
        <a:off x="7665152" y="2525605"/>
        <a:ext cx="3261093" cy="945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B500F-7BD7-4E36-A289-6E0345A43A1A}">
      <dsp:nvSpPr>
        <dsp:cNvPr id="0" name=""/>
        <dsp:cNvSpPr/>
      </dsp:nvSpPr>
      <dsp:spPr>
        <a:xfrm>
          <a:off x="1991649" y="275971"/>
          <a:ext cx="1512000" cy="1512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1D5471-4CD0-434C-AD09-D6B2D5C99454}">
      <dsp:nvSpPr>
        <dsp:cNvPr id="0" name=""/>
        <dsp:cNvSpPr/>
      </dsp:nvSpPr>
      <dsp:spPr>
        <a:xfrm>
          <a:off x="587649" y="194452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COD</a:t>
          </a:r>
        </a:p>
      </dsp:txBody>
      <dsp:txXfrm>
        <a:off x="587649" y="1944528"/>
        <a:ext cx="4320000" cy="648000"/>
      </dsp:txXfrm>
    </dsp:sp>
    <dsp:sp modelId="{E8075422-A93D-4C07-B30E-E5387B2F8F11}">
      <dsp:nvSpPr>
        <dsp:cNvPr id="0" name=""/>
        <dsp:cNvSpPr/>
      </dsp:nvSpPr>
      <dsp:spPr>
        <a:xfrm>
          <a:off x="587649" y="2665346"/>
          <a:ext cx="4320000" cy="125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Allows Financial Aid to </a:t>
          </a:r>
          <a:r>
            <a:rPr lang="en-US" sz="1700" kern="1200">
              <a:latin typeface="Aptos Display" panose="02110004020202020204"/>
            </a:rPr>
            <a:t>review</a:t>
          </a:r>
          <a:r>
            <a:rPr lang="en-US" sz="1700" kern="1200"/>
            <a:t> student aid records</a:t>
          </a:r>
        </a:p>
        <a:p>
          <a:pPr marL="0" lvl="0" indent="0" algn="ctr" defTabSz="755650">
            <a:lnSpc>
              <a:spcPct val="100000"/>
            </a:lnSpc>
            <a:spcBef>
              <a:spcPct val="0"/>
            </a:spcBef>
            <a:spcAft>
              <a:spcPct val="35000"/>
            </a:spcAft>
            <a:buNone/>
          </a:pPr>
          <a:r>
            <a:rPr lang="en-US" sz="1700" kern="1200"/>
            <a:t>Linked to G5</a:t>
          </a:r>
        </a:p>
        <a:p>
          <a:pPr marL="0" lvl="0" indent="0" algn="ctr" defTabSz="755650">
            <a:lnSpc>
              <a:spcPct val="100000"/>
            </a:lnSpc>
            <a:spcBef>
              <a:spcPct val="0"/>
            </a:spcBef>
            <a:spcAft>
              <a:spcPct val="35000"/>
            </a:spcAft>
            <a:buNone/>
          </a:pPr>
          <a:r>
            <a:rPr lang="en-US" sz="1700" kern="1200"/>
            <a:t>Reconciled to Financial Aid awards</a:t>
          </a:r>
        </a:p>
      </dsp:txBody>
      <dsp:txXfrm>
        <a:off x="587649" y="2665346"/>
        <a:ext cx="4320000" cy="1251487"/>
      </dsp:txXfrm>
    </dsp:sp>
    <dsp:sp modelId="{E2CD826C-ADCB-45FB-9844-75DD282DE716}">
      <dsp:nvSpPr>
        <dsp:cNvPr id="0" name=""/>
        <dsp:cNvSpPr/>
      </dsp:nvSpPr>
      <dsp:spPr>
        <a:xfrm>
          <a:off x="7245914" y="275971"/>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2B364-D3E0-49E0-9722-4246020A18E7}">
      <dsp:nvSpPr>
        <dsp:cNvPr id="0" name=""/>
        <dsp:cNvSpPr/>
      </dsp:nvSpPr>
      <dsp:spPr>
        <a:xfrm>
          <a:off x="5841914" y="194452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G5</a:t>
          </a:r>
        </a:p>
      </dsp:txBody>
      <dsp:txXfrm>
        <a:off x="5841914" y="1944528"/>
        <a:ext cx="4320000" cy="648000"/>
      </dsp:txXfrm>
    </dsp:sp>
    <dsp:sp modelId="{F05BAA6E-0BF0-4EE7-9BB8-5385AE59A2DF}">
      <dsp:nvSpPr>
        <dsp:cNvPr id="0" name=""/>
        <dsp:cNvSpPr/>
      </dsp:nvSpPr>
      <dsp:spPr>
        <a:xfrm>
          <a:off x="5663649" y="2665346"/>
          <a:ext cx="4676529" cy="125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Allows the Finance Office to draw federal funds</a:t>
          </a:r>
        </a:p>
        <a:p>
          <a:pPr marL="0" lvl="0" indent="0" algn="ctr" defTabSz="755650">
            <a:lnSpc>
              <a:spcPct val="100000"/>
            </a:lnSpc>
            <a:spcBef>
              <a:spcPct val="0"/>
            </a:spcBef>
            <a:spcAft>
              <a:spcPct val="35000"/>
            </a:spcAft>
            <a:buNone/>
          </a:pPr>
          <a:r>
            <a:rPr lang="en-US" sz="1700" kern="1200"/>
            <a:t>Linked to COD</a:t>
          </a:r>
        </a:p>
        <a:p>
          <a:pPr marL="0" lvl="0" indent="0" algn="ctr" defTabSz="755650">
            <a:lnSpc>
              <a:spcPct val="100000"/>
            </a:lnSpc>
            <a:spcBef>
              <a:spcPct val="0"/>
            </a:spcBef>
            <a:spcAft>
              <a:spcPct val="35000"/>
            </a:spcAft>
            <a:buNone/>
          </a:pPr>
          <a:r>
            <a:rPr lang="en-US" sz="1700" kern="1200"/>
            <a:t>Reconciled to General Ledger Revenue</a:t>
          </a:r>
        </a:p>
      </dsp:txBody>
      <dsp:txXfrm>
        <a:off x="5663649" y="2665346"/>
        <a:ext cx="4676529" cy="1251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951E8-7735-4605-8AC2-B9C7D0F690A0}">
      <dsp:nvSpPr>
        <dsp:cNvPr id="0" name=""/>
        <dsp:cNvSpPr/>
      </dsp:nvSpPr>
      <dsp:spPr>
        <a:xfrm>
          <a:off x="4600575" y="231"/>
          <a:ext cx="1314449" cy="13144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ptos Display" panose="02110004020202020204"/>
            </a:rPr>
            <a:t>Financial Aid</a:t>
          </a:r>
          <a:endParaRPr lang="en-US" sz="1700" kern="1200"/>
        </a:p>
      </dsp:txBody>
      <dsp:txXfrm>
        <a:off x="4793072" y="192728"/>
        <a:ext cx="929455" cy="929455"/>
      </dsp:txXfrm>
    </dsp:sp>
    <dsp:sp modelId="{7CE44EDB-315C-4769-A55A-FA6629CE6C39}">
      <dsp:nvSpPr>
        <dsp:cNvPr id="0" name=""/>
        <dsp:cNvSpPr/>
      </dsp:nvSpPr>
      <dsp:spPr>
        <a:xfrm rot="2160000">
          <a:off x="5873411" y="1009740"/>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83413" y="1067683"/>
        <a:ext cx="244392" cy="266176"/>
      </dsp:txXfrm>
    </dsp:sp>
    <dsp:sp modelId="{5EE9B6EC-31A5-4C77-9826-D2228B3C1AFE}">
      <dsp:nvSpPr>
        <dsp:cNvPr id="0" name=""/>
        <dsp:cNvSpPr/>
      </dsp:nvSpPr>
      <dsp:spPr>
        <a:xfrm>
          <a:off x="6196918" y="1160042"/>
          <a:ext cx="1314449" cy="13144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ptos Display" panose="02110004020202020204"/>
            </a:rPr>
            <a:t>Student Financials</a:t>
          </a:r>
          <a:endParaRPr lang="en-US" sz="1700" kern="1200"/>
        </a:p>
      </dsp:txBody>
      <dsp:txXfrm>
        <a:off x="6389415" y="1352539"/>
        <a:ext cx="929455" cy="929455"/>
      </dsp:txXfrm>
    </dsp:sp>
    <dsp:sp modelId="{CC0CB194-AEC6-4C03-BEC2-07DE8D0E8EAF}">
      <dsp:nvSpPr>
        <dsp:cNvPr id="0" name=""/>
        <dsp:cNvSpPr/>
      </dsp:nvSpPr>
      <dsp:spPr>
        <a:xfrm rot="6480000">
          <a:off x="6377756" y="2524363"/>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46309" y="2563282"/>
        <a:ext cx="244392" cy="266176"/>
      </dsp:txXfrm>
    </dsp:sp>
    <dsp:sp modelId="{3EA3C42C-6959-402A-AE66-24DE8BF070AD}">
      <dsp:nvSpPr>
        <dsp:cNvPr id="0" name=""/>
        <dsp:cNvSpPr/>
      </dsp:nvSpPr>
      <dsp:spPr>
        <a:xfrm>
          <a:off x="5587169" y="3036656"/>
          <a:ext cx="1314449" cy="13144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ptos Display" panose="02110004020202020204"/>
            </a:rPr>
            <a:t>Second Journal Set</a:t>
          </a:r>
          <a:endParaRPr lang="en-US" sz="1700" kern="1200"/>
        </a:p>
      </dsp:txBody>
      <dsp:txXfrm>
        <a:off x="5779666" y="3229153"/>
        <a:ext cx="929455" cy="929455"/>
      </dsp:txXfrm>
    </dsp:sp>
    <dsp:sp modelId="{188FB65B-3A37-48B1-AD63-E714715D227A}">
      <dsp:nvSpPr>
        <dsp:cNvPr id="0" name=""/>
        <dsp:cNvSpPr/>
      </dsp:nvSpPr>
      <dsp:spPr>
        <a:xfrm rot="10800000">
          <a:off x="5093115" y="3472068"/>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197854" y="3560793"/>
        <a:ext cx="244392" cy="266176"/>
      </dsp:txXfrm>
    </dsp:sp>
    <dsp:sp modelId="{1FB14262-336E-4A00-A1A1-75D23FD995A3}">
      <dsp:nvSpPr>
        <dsp:cNvPr id="0" name=""/>
        <dsp:cNvSpPr/>
      </dsp:nvSpPr>
      <dsp:spPr>
        <a:xfrm>
          <a:off x="3613980" y="3036656"/>
          <a:ext cx="1314449" cy="13144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ptos Display" panose="02110004020202020204"/>
            </a:rPr>
            <a:t>General Ledger</a:t>
          </a:r>
          <a:endParaRPr lang="en-US" sz="1700" kern="1200"/>
        </a:p>
      </dsp:txBody>
      <dsp:txXfrm>
        <a:off x="3806477" y="3229153"/>
        <a:ext cx="929455" cy="929455"/>
      </dsp:txXfrm>
    </dsp:sp>
    <dsp:sp modelId="{520A6DD6-8032-4FA8-85F1-D5FCF6E359EC}">
      <dsp:nvSpPr>
        <dsp:cNvPr id="0" name=""/>
        <dsp:cNvSpPr/>
      </dsp:nvSpPr>
      <dsp:spPr>
        <a:xfrm rot="15120000">
          <a:off x="3794818" y="2543158"/>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863371" y="2681689"/>
        <a:ext cx="244392" cy="266176"/>
      </dsp:txXfrm>
    </dsp:sp>
    <dsp:sp modelId="{4BA9F294-F57E-476B-82A2-399B0CC92428}">
      <dsp:nvSpPr>
        <dsp:cNvPr id="0" name=""/>
        <dsp:cNvSpPr/>
      </dsp:nvSpPr>
      <dsp:spPr>
        <a:xfrm>
          <a:off x="3004231" y="1160042"/>
          <a:ext cx="1314449" cy="13144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Display" panose="02110004020202020204"/>
            </a:rPr>
            <a:t>Recon</a:t>
          </a:r>
        </a:p>
      </dsp:txBody>
      <dsp:txXfrm>
        <a:off x="3196728" y="1352539"/>
        <a:ext cx="929455" cy="929455"/>
      </dsp:txXfrm>
    </dsp:sp>
    <dsp:sp modelId="{8133C141-A803-4D30-A972-7DDC59DDF523}">
      <dsp:nvSpPr>
        <dsp:cNvPr id="0" name=""/>
        <dsp:cNvSpPr/>
      </dsp:nvSpPr>
      <dsp:spPr>
        <a:xfrm rot="19440000">
          <a:off x="4277068" y="1021356"/>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87070" y="1140863"/>
        <a:ext cx="244392" cy="2661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4B36A-B9EF-4389-8D16-B1E76BFE1FBF}">
      <dsp:nvSpPr>
        <dsp:cNvPr id="0" name=""/>
        <dsp:cNvSpPr/>
      </dsp:nvSpPr>
      <dsp:spPr>
        <a:xfrm>
          <a:off x="5793" y="216032"/>
          <a:ext cx="2634414" cy="14711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rtl="0">
            <a:lnSpc>
              <a:spcPct val="90000"/>
            </a:lnSpc>
            <a:spcBef>
              <a:spcPct val="0"/>
            </a:spcBef>
            <a:spcAft>
              <a:spcPct val="35000"/>
            </a:spcAft>
            <a:buNone/>
          </a:pPr>
          <a:r>
            <a:rPr lang="en-US" sz="2500" kern="1200">
              <a:latin typeface="Aptos Display" panose="02110004020202020204"/>
            </a:rPr>
            <a:t>File:  COD to SJS</a:t>
          </a:r>
          <a:endParaRPr lang="en-US" sz="2500" kern="1200"/>
        </a:p>
      </dsp:txBody>
      <dsp:txXfrm>
        <a:off x="5793" y="216032"/>
        <a:ext cx="2634414" cy="980754"/>
      </dsp:txXfrm>
    </dsp:sp>
    <dsp:sp modelId="{3FD12305-AA87-4937-836B-121314008D68}">
      <dsp:nvSpPr>
        <dsp:cNvPr id="0" name=""/>
        <dsp:cNvSpPr/>
      </dsp:nvSpPr>
      <dsp:spPr>
        <a:xfrm>
          <a:off x="545372" y="1196787"/>
          <a:ext cx="2634414" cy="39459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Calibri"/>
              <a:ea typeface="Calibri"/>
              <a:cs typeface="Calibri"/>
            </a:rPr>
            <a:t>Individual Files</a:t>
          </a:r>
          <a:endParaRPr lang="en-US" sz="2500" kern="1200">
            <a:latin typeface="Aptos Display" panose="02110004020202020204"/>
            <a:ea typeface="Calibri"/>
            <a:cs typeface="Calibri"/>
          </a:endParaRPr>
        </a:p>
        <a:p>
          <a:pPr marL="457200" lvl="2" indent="-228600" algn="l" defTabSz="1111250">
            <a:lnSpc>
              <a:spcPct val="90000"/>
            </a:lnSpc>
            <a:spcBef>
              <a:spcPct val="0"/>
            </a:spcBef>
            <a:spcAft>
              <a:spcPct val="15000"/>
            </a:spcAft>
            <a:buChar char="•"/>
          </a:pPr>
          <a:r>
            <a:rPr lang="en-US" sz="2500" kern="1200">
              <a:latin typeface="Calibri"/>
              <a:ea typeface="Calibri"/>
              <a:cs typeface="Calibri"/>
            </a:rPr>
            <a:t>Pell</a:t>
          </a:r>
          <a:endParaRPr lang="en-US" sz="2500" kern="1200">
            <a:ea typeface="Calibri"/>
            <a:cs typeface="Calibri"/>
          </a:endParaRPr>
        </a:p>
        <a:p>
          <a:pPr marL="457200" lvl="2" indent="-228600" algn="l" defTabSz="1111250">
            <a:lnSpc>
              <a:spcPct val="90000"/>
            </a:lnSpc>
            <a:spcBef>
              <a:spcPct val="0"/>
            </a:spcBef>
            <a:spcAft>
              <a:spcPct val="15000"/>
            </a:spcAft>
            <a:buChar char="•"/>
          </a:pPr>
          <a:r>
            <a:rPr lang="en-US" sz="2500" kern="1200">
              <a:latin typeface="Calibri"/>
              <a:ea typeface="Calibri"/>
              <a:cs typeface="Calibri"/>
            </a:rPr>
            <a:t>Direct Loan</a:t>
          </a:r>
          <a:endParaRPr lang="en-US" sz="2500" kern="1200"/>
        </a:p>
        <a:p>
          <a:pPr marL="228600" lvl="1" indent="-228600" algn="l" defTabSz="1111250">
            <a:lnSpc>
              <a:spcPct val="90000"/>
            </a:lnSpc>
            <a:spcBef>
              <a:spcPct val="0"/>
            </a:spcBef>
            <a:spcAft>
              <a:spcPct val="15000"/>
            </a:spcAft>
            <a:buChar char="•"/>
          </a:pPr>
          <a:r>
            <a:rPr lang="en-US" sz="2500" kern="1200">
              <a:latin typeface="Calibri"/>
              <a:ea typeface="Calibri"/>
              <a:cs typeface="Calibri"/>
            </a:rPr>
            <a:t>Semi-Monthly</a:t>
          </a:r>
        </a:p>
      </dsp:txBody>
      <dsp:txXfrm>
        <a:off x="622531" y="1273946"/>
        <a:ext cx="2480096" cy="3791619"/>
      </dsp:txXfrm>
    </dsp:sp>
    <dsp:sp modelId="{82BC7480-ADCF-4CA9-8D27-5D1D804616F0}">
      <dsp:nvSpPr>
        <dsp:cNvPr id="0" name=""/>
        <dsp:cNvSpPr/>
      </dsp:nvSpPr>
      <dsp:spPr>
        <a:xfrm>
          <a:off x="3039576" y="378463"/>
          <a:ext cx="846659" cy="655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039576" y="509642"/>
        <a:ext cx="649891" cy="393535"/>
      </dsp:txXfrm>
    </dsp:sp>
    <dsp:sp modelId="{941C152D-0C21-4421-A7D0-1E6793E48B33}">
      <dsp:nvSpPr>
        <dsp:cNvPr id="0" name=""/>
        <dsp:cNvSpPr/>
      </dsp:nvSpPr>
      <dsp:spPr>
        <a:xfrm>
          <a:off x="4237679" y="216032"/>
          <a:ext cx="2634414" cy="14711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rtl="0">
            <a:lnSpc>
              <a:spcPct val="90000"/>
            </a:lnSpc>
            <a:spcBef>
              <a:spcPct val="0"/>
            </a:spcBef>
            <a:spcAft>
              <a:spcPct val="35000"/>
            </a:spcAft>
            <a:buNone/>
          </a:pPr>
          <a:r>
            <a:rPr lang="en-US" sz="2500" kern="1200">
              <a:latin typeface="Aptos Display" panose="02110004020202020204"/>
            </a:rPr>
            <a:t>File:  G5 Draw</a:t>
          </a:r>
          <a:endParaRPr lang="en-US" sz="2500" kern="1200"/>
        </a:p>
      </dsp:txBody>
      <dsp:txXfrm>
        <a:off x="4237679" y="216032"/>
        <a:ext cx="2634414" cy="980754"/>
      </dsp:txXfrm>
    </dsp:sp>
    <dsp:sp modelId="{8C8458E1-D795-49FB-A341-2C5E77ADEF2E}">
      <dsp:nvSpPr>
        <dsp:cNvPr id="0" name=""/>
        <dsp:cNvSpPr/>
      </dsp:nvSpPr>
      <dsp:spPr>
        <a:xfrm>
          <a:off x="4777258" y="1196787"/>
          <a:ext cx="2634414" cy="39459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Aptos Display" panose="02110004020202020204"/>
            </a:rPr>
            <a:t>Combined File</a:t>
          </a:r>
        </a:p>
        <a:p>
          <a:pPr marL="457200" lvl="2" indent="-228600" algn="l" defTabSz="1111250">
            <a:lnSpc>
              <a:spcPct val="90000"/>
            </a:lnSpc>
            <a:spcBef>
              <a:spcPct val="0"/>
            </a:spcBef>
            <a:spcAft>
              <a:spcPct val="15000"/>
            </a:spcAft>
            <a:buChar char="•"/>
          </a:pPr>
          <a:r>
            <a:rPr lang="en-US" sz="2500" kern="1200">
              <a:latin typeface="Aptos Display" panose="02110004020202020204"/>
            </a:rPr>
            <a:t>Pell, DL, SEOG, FWS</a:t>
          </a:r>
          <a:endParaRPr lang="en-US" sz="2500" kern="1200"/>
        </a:p>
        <a:p>
          <a:pPr marL="228600" lvl="1" indent="-228600" algn="l" defTabSz="1111250">
            <a:lnSpc>
              <a:spcPct val="90000"/>
            </a:lnSpc>
            <a:spcBef>
              <a:spcPct val="0"/>
            </a:spcBef>
            <a:spcAft>
              <a:spcPct val="15000"/>
            </a:spcAft>
            <a:buChar char="•"/>
          </a:pPr>
          <a:r>
            <a:rPr lang="en-US" sz="2500" kern="1200">
              <a:latin typeface="Aptos Display" panose="02110004020202020204"/>
            </a:rPr>
            <a:t>Semi-Monthly</a:t>
          </a:r>
        </a:p>
      </dsp:txBody>
      <dsp:txXfrm>
        <a:off x="4854417" y="1273946"/>
        <a:ext cx="2480096" cy="3791619"/>
      </dsp:txXfrm>
    </dsp:sp>
    <dsp:sp modelId="{9CF0557E-B0CF-409D-8457-B541D02ABBD1}">
      <dsp:nvSpPr>
        <dsp:cNvPr id="0" name=""/>
        <dsp:cNvSpPr/>
      </dsp:nvSpPr>
      <dsp:spPr>
        <a:xfrm>
          <a:off x="7271461" y="378463"/>
          <a:ext cx="846659" cy="655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71461" y="509642"/>
        <a:ext cx="649891" cy="393535"/>
      </dsp:txXfrm>
    </dsp:sp>
    <dsp:sp modelId="{CE53F1F4-F77B-4252-9DD1-36DF2A43A06E}">
      <dsp:nvSpPr>
        <dsp:cNvPr id="0" name=""/>
        <dsp:cNvSpPr/>
      </dsp:nvSpPr>
      <dsp:spPr>
        <a:xfrm>
          <a:off x="8469564" y="216032"/>
          <a:ext cx="2634414" cy="14711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rtl="0">
            <a:lnSpc>
              <a:spcPct val="90000"/>
            </a:lnSpc>
            <a:spcBef>
              <a:spcPct val="0"/>
            </a:spcBef>
            <a:spcAft>
              <a:spcPct val="35000"/>
            </a:spcAft>
            <a:buNone/>
          </a:pPr>
          <a:r>
            <a:rPr lang="en-US" sz="2500" kern="1200">
              <a:latin typeface="Aptos Display" panose="02110004020202020204"/>
            </a:rPr>
            <a:t>File:  General Ledger Recon</a:t>
          </a:r>
          <a:endParaRPr lang="en-US" sz="2500" kern="1200"/>
        </a:p>
      </dsp:txBody>
      <dsp:txXfrm>
        <a:off x="8469564" y="216032"/>
        <a:ext cx="2634414" cy="980754"/>
      </dsp:txXfrm>
    </dsp:sp>
    <dsp:sp modelId="{8743F97C-6526-4D81-8F9B-84CF127E2BBB}">
      <dsp:nvSpPr>
        <dsp:cNvPr id="0" name=""/>
        <dsp:cNvSpPr/>
      </dsp:nvSpPr>
      <dsp:spPr>
        <a:xfrm>
          <a:off x="9009143" y="1196787"/>
          <a:ext cx="2634414" cy="39459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Aptos Display" panose="02110004020202020204"/>
            </a:rPr>
            <a:t>Individual Files</a:t>
          </a:r>
          <a:endParaRPr lang="en-US" sz="2500" kern="1200"/>
        </a:p>
        <a:p>
          <a:pPr marL="228600" lvl="1" indent="-228600" algn="l" defTabSz="1111250" rtl="0">
            <a:lnSpc>
              <a:spcPct val="90000"/>
            </a:lnSpc>
            <a:spcBef>
              <a:spcPct val="0"/>
            </a:spcBef>
            <a:spcAft>
              <a:spcPct val="15000"/>
            </a:spcAft>
            <a:buChar char="•"/>
          </a:pPr>
          <a:r>
            <a:rPr lang="en-US" sz="2500" kern="1200">
              <a:latin typeface="Aptos Display" panose="02110004020202020204"/>
            </a:rPr>
            <a:t>Pell, DL, SEOG and FWS</a:t>
          </a:r>
        </a:p>
        <a:p>
          <a:pPr marL="228600" lvl="1" indent="-228600" algn="l" defTabSz="1111250">
            <a:lnSpc>
              <a:spcPct val="90000"/>
            </a:lnSpc>
            <a:spcBef>
              <a:spcPct val="0"/>
            </a:spcBef>
            <a:spcAft>
              <a:spcPct val="15000"/>
            </a:spcAft>
            <a:buChar char="•"/>
          </a:pPr>
          <a:r>
            <a:rPr lang="en-US" sz="2500" kern="1200">
              <a:latin typeface="Aptos Display" panose="02110004020202020204"/>
            </a:rPr>
            <a:t>Multi-Year</a:t>
          </a:r>
        </a:p>
        <a:p>
          <a:pPr marL="228600" lvl="1" indent="-228600" algn="l" defTabSz="1111250" rtl="0">
            <a:lnSpc>
              <a:spcPct val="90000"/>
            </a:lnSpc>
            <a:spcBef>
              <a:spcPct val="0"/>
            </a:spcBef>
            <a:spcAft>
              <a:spcPct val="15000"/>
            </a:spcAft>
            <a:buChar char="•"/>
          </a:pPr>
          <a:r>
            <a:rPr lang="en-US" sz="2500" kern="1200">
              <a:latin typeface="Aptos Display" panose="02110004020202020204"/>
            </a:rPr>
            <a:t>Reconciles FA801 to SJS to GL to G5</a:t>
          </a:r>
        </a:p>
        <a:p>
          <a:pPr marL="228600" lvl="1" indent="-228600" algn="l" defTabSz="1111250">
            <a:lnSpc>
              <a:spcPct val="90000"/>
            </a:lnSpc>
            <a:spcBef>
              <a:spcPct val="0"/>
            </a:spcBef>
            <a:spcAft>
              <a:spcPct val="15000"/>
            </a:spcAft>
            <a:buChar char="•"/>
          </a:pPr>
          <a:r>
            <a:rPr lang="en-US" sz="2500" kern="1200">
              <a:latin typeface="Aptos Display" panose="02110004020202020204"/>
            </a:rPr>
            <a:t>Monthly</a:t>
          </a:r>
        </a:p>
        <a:p>
          <a:pPr marL="228600" lvl="1" indent="-228600" algn="l" defTabSz="1111250" rtl="0">
            <a:lnSpc>
              <a:spcPct val="90000"/>
            </a:lnSpc>
            <a:spcBef>
              <a:spcPct val="0"/>
            </a:spcBef>
            <a:spcAft>
              <a:spcPct val="15000"/>
            </a:spcAft>
            <a:buChar char="•"/>
          </a:pPr>
          <a:endParaRPr lang="en-US" sz="2500" kern="1200">
            <a:latin typeface="Aptos Display" panose="02110004020202020204"/>
          </a:endParaRPr>
        </a:p>
      </dsp:txBody>
      <dsp:txXfrm>
        <a:off x="9086302" y="1273946"/>
        <a:ext cx="2480096" cy="3791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C152D-0C21-4421-A7D0-1E6793E48B33}">
      <dsp:nvSpPr>
        <dsp:cNvPr id="0" name=""/>
        <dsp:cNvSpPr/>
      </dsp:nvSpPr>
      <dsp:spPr>
        <a:xfrm>
          <a:off x="5511" y="207168"/>
          <a:ext cx="2505780" cy="12960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Aptos Display" panose="02110004020202020204"/>
            </a:rPr>
            <a:t>File:  WSAC Draw</a:t>
          </a:r>
          <a:endParaRPr lang="en-US" sz="2200" kern="1200"/>
        </a:p>
      </dsp:txBody>
      <dsp:txXfrm>
        <a:off x="5511" y="207168"/>
        <a:ext cx="2505780" cy="864045"/>
      </dsp:txXfrm>
    </dsp:sp>
    <dsp:sp modelId="{8C8458E1-D795-49FB-A341-2C5E77ADEF2E}">
      <dsp:nvSpPr>
        <dsp:cNvPr id="0" name=""/>
        <dsp:cNvSpPr/>
      </dsp:nvSpPr>
      <dsp:spPr>
        <a:xfrm>
          <a:off x="518743" y="1071213"/>
          <a:ext cx="2505780" cy="41877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Aptos Display" panose="02110004020202020204"/>
            </a:rPr>
            <a:t>Combined File (WCG, CBS WBG, PTC)</a:t>
          </a:r>
        </a:p>
        <a:p>
          <a:pPr marL="457200" lvl="2" indent="-228600" algn="l" defTabSz="977900" rtl="0">
            <a:lnSpc>
              <a:spcPct val="90000"/>
            </a:lnSpc>
            <a:spcBef>
              <a:spcPct val="0"/>
            </a:spcBef>
            <a:spcAft>
              <a:spcPct val="15000"/>
            </a:spcAft>
            <a:buChar char="•"/>
          </a:pPr>
          <a:r>
            <a:rPr lang="en-US" sz="2200" kern="1200">
              <a:latin typeface="Aptos Display" panose="02110004020202020204"/>
            </a:rPr>
            <a:t>Produces a list of IDs per award per term</a:t>
          </a:r>
          <a:endParaRPr lang="en-US" sz="2200" kern="1200"/>
        </a:p>
        <a:p>
          <a:pPr marL="457200" lvl="2" indent="-228600" algn="l" defTabSz="977900" rtl="0">
            <a:lnSpc>
              <a:spcPct val="90000"/>
            </a:lnSpc>
            <a:spcBef>
              <a:spcPct val="0"/>
            </a:spcBef>
            <a:spcAft>
              <a:spcPct val="15000"/>
            </a:spcAft>
            <a:buChar char="•"/>
          </a:pPr>
          <a:r>
            <a:rPr lang="en-US" sz="2200" kern="1200">
              <a:latin typeface="Aptos Display" panose="02110004020202020204"/>
            </a:rPr>
            <a:t>Records Draw info</a:t>
          </a:r>
        </a:p>
        <a:p>
          <a:pPr marL="228600" lvl="1" indent="-228600" algn="l" defTabSz="977900">
            <a:lnSpc>
              <a:spcPct val="90000"/>
            </a:lnSpc>
            <a:spcBef>
              <a:spcPct val="0"/>
            </a:spcBef>
            <a:spcAft>
              <a:spcPct val="15000"/>
            </a:spcAft>
            <a:buChar char="•"/>
          </a:pPr>
          <a:r>
            <a:rPr lang="en-US" sz="2200" kern="1200">
              <a:latin typeface="Aptos Display" panose="02110004020202020204"/>
            </a:rPr>
            <a:t>Semi-Monthly</a:t>
          </a:r>
        </a:p>
      </dsp:txBody>
      <dsp:txXfrm>
        <a:off x="592135" y="1144605"/>
        <a:ext cx="2358996" cy="4040916"/>
      </dsp:txXfrm>
    </dsp:sp>
    <dsp:sp modelId="{9CF0557E-B0CF-409D-8457-B541D02ABBD1}">
      <dsp:nvSpPr>
        <dsp:cNvPr id="0" name=""/>
        <dsp:cNvSpPr/>
      </dsp:nvSpPr>
      <dsp:spPr>
        <a:xfrm>
          <a:off x="2891159" y="327257"/>
          <a:ext cx="805318" cy="623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91159" y="452030"/>
        <a:ext cx="618158" cy="374321"/>
      </dsp:txXfrm>
    </dsp:sp>
    <dsp:sp modelId="{74FC1AA6-4E22-4C83-8D1C-20C4BF820821}">
      <dsp:nvSpPr>
        <dsp:cNvPr id="0" name=""/>
        <dsp:cNvSpPr/>
      </dsp:nvSpPr>
      <dsp:spPr>
        <a:xfrm>
          <a:off x="4030761" y="207168"/>
          <a:ext cx="2505780" cy="12960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Aptos Display" panose="02110004020202020204"/>
            </a:rPr>
            <a:t>File:  WSAC to SJS Recon</a:t>
          </a:r>
        </a:p>
      </dsp:txBody>
      <dsp:txXfrm>
        <a:off x="4030761" y="207168"/>
        <a:ext cx="2505780" cy="864045"/>
      </dsp:txXfrm>
    </dsp:sp>
    <dsp:sp modelId="{5A832006-622A-4480-8616-3237E95CF403}">
      <dsp:nvSpPr>
        <dsp:cNvPr id="0" name=""/>
        <dsp:cNvSpPr/>
      </dsp:nvSpPr>
      <dsp:spPr>
        <a:xfrm>
          <a:off x="4543993" y="1071213"/>
          <a:ext cx="2505780" cy="41877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Aptos Display" panose="02110004020202020204"/>
            </a:rPr>
            <a:t>Access DB</a:t>
          </a:r>
        </a:p>
        <a:p>
          <a:pPr marL="457200" lvl="2" indent="-228600" algn="l" defTabSz="977900">
            <a:lnSpc>
              <a:spcPct val="90000"/>
            </a:lnSpc>
            <a:spcBef>
              <a:spcPct val="0"/>
            </a:spcBef>
            <a:spcAft>
              <a:spcPct val="15000"/>
            </a:spcAft>
            <a:buChar char="•"/>
          </a:pPr>
          <a:r>
            <a:rPr lang="en-US" sz="2200" kern="1200">
              <a:latin typeface="Aptos Display" panose="02110004020202020204"/>
            </a:rPr>
            <a:t>process data</a:t>
          </a:r>
          <a:endParaRPr lang="en-US" sz="2200" kern="1200"/>
        </a:p>
        <a:p>
          <a:pPr marL="457200" lvl="2" indent="-228600" algn="l" defTabSz="977900" rtl="0">
            <a:lnSpc>
              <a:spcPct val="90000"/>
            </a:lnSpc>
            <a:spcBef>
              <a:spcPct val="0"/>
            </a:spcBef>
            <a:spcAft>
              <a:spcPct val="15000"/>
            </a:spcAft>
            <a:buChar char="•"/>
          </a:pPr>
          <a:r>
            <a:rPr lang="en-US" sz="2200" kern="1200">
              <a:latin typeface="Aptos Display" panose="02110004020202020204"/>
            </a:rPr>
            <a:t>Produce discrepancies data</a:t>
          </a:r>
        </a:p>
        <a:p>
          <a:pPr marL="228600" lvl="1" indent="-228600" algn="l" defTabSz="977900" rtl="0">
            <a:lnSpc>
              <a:spcPct val="90000"/>
            </a:lnSpc>
            <a:spcBef>
              <a:spcPct val="0"/>
            </a:spcBef>
            <a:spcAft>
              <a:spcPct val="15000"/>
            </a:spcAft>
            <a:buChar char="•"/>
          </a:pPr>
          <a:r>
            <a:rPr lang="en-US" sz="2200" kern="1200">
              <a:latin typeface="Aptos Display" panose="02110004020202020204"/>
            </a:rPr>
            <a:t>Excel File</a:t>
          </a:r>
        </a:p>
        <a:p>
          <a:pPr marL="457200" lvl="2" indent="-228600" algn="l" defTabSz="977900" rtl="0">
            <a:lnSpc>
              <a:spcPct val="90000"/>
            </a:lnSpc>
            <a:spcBef>
              <a:spcPct val="0"/>
            </a:spcBef>
            <a:spcAft>
              <a:spcPct val="15000"/>
            </a:spcAft>
            <a:buChar char="•"/>
          </a:pPr>
          <a:r>
            <a:rPr lang="en-US" sz="2200" kern="1200">
              <a:latin typeface="Aptos Display" panose="02110004020202020204"/>
            </a:rPr>
            <a:t>Report discrepancies data</a:t>
          </a:r>
          <a:endParaRPr lang="en-US" sz="2200" kern="1200"/>
        </a:p>
        <a:p>
          <a:pPr marL="457200" lvl="2" indent="-228600" algn="l" defTabSz="977900" rtl="0">
            <a:lnSpc>
              <a:spcPct val="90000"/>
            </a:lnSpc>
            <a:spcBef>
              <a:spcPct val="0"/>
            </a:spcBef>
            <a:spcAft>
              <a:spcPct val="15000"/>
            </a:spcAft>
            <a:buChar char="•"/>
          </a:pPr>
          <a:r>
            <a:rPr lang="en-US" sz="2200" kern="1200">
              <a:latin typeface="Aptos Display" panose="02110004020202020204"/>
            </a:rPr>
            <a:t>WSAC to SJS recon</a:t>
          </a:r>
        </a:p>
      </dsp:txBody>
      <dsp:txXfrm>
        <a:off x="4617385" y="1144605"/>
        <a:ext cx="2358996" cy="4040916"/>
      </dsp:txXfrm>
    </dsp:sp>
    <dsp:sp modelId="{A74CFA03-4114-4325-97E8-83DDD5B9790F}">
      <dsp:nvSpPr>
        <dsp:cNvPr id="0" name=""/>
        <dsp:cNvSpPr/>
      </dsp:nvSpPr>
      <dsp:spPr>
        <a:xfrm>
          <a:off x="6916409" y="327257"/>
          <a:ext cx="805318" cy="623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16409" y="452030"/>
        <a:ext cx="618158" cy="374321"/>
      </dsp:txXfrm>
    </dsp:sp>
    <dsp:sp modelId="{CE53F1F4-F77B-4252-9DD1-36DF2A43A06E}">
      <dsp:nvSpPr>
        <dsp:cNvPr id="0" name=""/>
        <dsp:cNvSpPr/>
      </dsp:nvSpPr>
      <dsp:spPr>
        <a:xfrm>
          <a:off x="8056011" y="207168"/>
          <a:ext cx="2505780" cy="12960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Aptos Display" panose="02110004020202020204"/>
            </a:rPr>
            <a:t>File:  General Ledger Recon</a:t>
          </a:r>
          <a:endParaRPr lang="en-US" sz="2200" kern="1200"/>
        </a:p>
      </dsp:txBody>
      <dsp:txXfrm>
        <a:off x="8056011" y="207168"/>
        <a:ext cx="2505780" cy="864045"/>
      </dsp:txXfrm>
    </dsp:sp>
    <dsp:sp modelId="{8743F97C-6526-4D81-8F9B-84CF127E2BBB}">
      <dsp:nvSpPr>
        <dsp:cNvPr id="0" name=""/>
        <dsp:cNvSpPr/>
      </dsp:nvSpPr>
      <dsp:spPr>
        <a:xfrm>
          <a:off x="8569243" y="1071213"/>
          <a:ext cx="2505780" cy="41877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Aptos Display" panose="02110004020202020204"/>
            </a:rPr>
            <a:t>Individual Files</a:t>
          </a:r>
          <a:endParaRPr lang="en-US" sz="2200" kern="1200"/>
        </a:p>
        <a:p>
          <a:pPr marL="228600" lvl="1" indent="-228600" algn="l" defTabSz="977900">
            <a:lnSpc>
              <a:spcPct val="90000"/>
            </a:lnSpc>
            <a:spcBef>
              <a:spcPct val="0"/>
            </a:spcBef>
            <a:spcAft>
              <a:spcPct val="15000"/>
            </a:spcAft>
            <a:buChar char="•"/>
          </a:pPr>
          <a:r>
            <a:rPr lang="en-US" sz="2200" kern="1200">
              <a:latin typeface="Aptos Display" panose="02110004020202020204"/>
            </a:rPr>
            <a:t>Multi-Year</a:t>
          </a:r>
        </a:p>
        <a:p>
          <a:pPr marL="228600" lvl="1" indent="-228600" algn="l" defTabSz="977900" rtl="0">
            <a:lnSpc>
              <a:spcPct val="90000"/>
            </a:lnSpc>
            <a:spcBef>
              <a:spcPct val="0"/>
            </a:spcBef>
            <a:spcAft>
              <a:spcPct val="15000"/>
            </a:spcAft>
            <a:buChar char="•"/>
          </a:pPr>
          <a:r>
            <a:rPr lang="en-US" sz="2200" kern="1200">
              <a:latin typeface="Aptos Display" panose="02110004020202020204"/>
            </a:rPr>
            <a:t>Reconciles FA801 to SJS to GL to WSAC</a:t>
          </a:r>
        </a:p>
        <a:p>
          <a:pPr marL="228600" lvl="1" indent="-228600" algn="l" defTabSz="977900">
            <a:lnSpc>
              <a:spcPct val="90000"/>
            </a:lnSpc>
            <a:spcBef>
              <a:spcPct val="0"/>
            </a:spcBef>
            <a:spcAft>
              <a:spcPct val="15000"/>
            </a:spcAft>
            <a:buChar char="•"/>
          </a:pPr>
          <a:r>
            <a:rPr lang="en-US" sz="2200" kern="1200">
              <a:latin typeface="Aptos Display" panose="02110004020202020204"/>
            </a:rPr>
            <a:t>Monthly</a:t>
          </a:r>
        </a:p>
        <a:p>
          <a:pPr marL="228600" lvl="1" indent="-228600" algn="l" defTabSz="977900" rtl="0">
            <a:lnSpc>
              <a:spcPct val="90000"/>
            </a:lnSpc>
            <a:spcBef>
              <a:spcPct val="0"/>
            </a:spcBef>
            <a:spcAft>
              <a:spcPct val="15000"/>
            </a:spcAft>
            <a:buChar char="•"/>
          </a:pPr>
          <a:endParaRPr lang="en-US" sz="2200" kern="1200">
            <a:latin typeface="Aptos Display" panose="02110004020202020204"/>
          </a:endParaRPr>
        </a:p>
      </dsp:txBody>
      <dsp:txXfrm>
        <a:off x="8642635" y="1144605"/>
        <a:ext cx="2358996" cy="40409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68658-0219-4C78-AF5A-58CF711C0E6A}"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0DBDB-6268-415C-BDF0-363BA548EA31}" type="slidenum">
              <a:rPr lang="en-US" smtClean="0"/>
              <a:t>‹#›</a:t>
            </a:fld>
            <a:endParaRPr lang="en-US"/>
          </a:p>
        </p:txBody>
      </p:sp>
    </p:spTree>
    <p:extLst>
      <p:ext uri="{BB962C8B-B14F-4D97-AF65-F5344CB8AC3E}">
        <p14:creationId xmlns:p14="http://schemas.microsoft.com/office/powerpoint/2010/main" val="67950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661B-AF59-605E-CFB5-E98D32E35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0FF640-D97F-6FE0-53C3-686BDB007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C14099-ED9F-C9DB-C41F-51BBD4EC5B8B}"/>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5" name="Footer Placeholder 4">
            <a:extLst>
              <a:ext uri="{FF2B5EF4-FFF2-40B4-BE49-F238E27FC236}">
                <a16:creationId xmlns:a16="http://schemas.microsoft.com/office/drawing/2014/main" id="{3010A9A7-BF4B-15F0-E291-4013E6F98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9D4E4-6156-0FAB-6CA9-E874C6DAFBF3}"/>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410271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0DAD-80DA-56F4-3FE3-133EB8C88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351C52-AF0E-F19E-6797-0F15B08EB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0E9E1-BE6E-7579-CC0F-6EFA7E07C160}"/>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5" name="Footer Placeholder 4">
            <a:extLst>
              <a:ext uri="{FF2B5EF4-FFF2-40B4-BE49-F238E27FC236}">
                <a16:creationId xmlns:a16="http://schemas.microsoft.com/office/drawing/2014/main" id="{F9F5C32D-7235-EB31-0A9D-0015D0856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13F99-8A23-50CB-93B3-AF4250D86D41}"/>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201014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156AB-11B9-D33E-87D1-DB319813A6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BBC8F2-69A4-730F-4F46-7DEA083F8E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4F2BE-D485-A522-5438-8314421E8436}"/>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5" name="Footer Placeholder 4">
            <a:extLst>
              <a:ext uri="{FF2B5EF4-FFF2-40B4-BE49-F238E27FC236}">
                <a16:creationId xmlns:a16="http://schemas.microsoft.com/office/drawing/2014/main" id="{83F49E09-0B21-CB72-FDDB-7A1D08F88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C12B-578E-BB5A-026A-F02D5015059B}"/>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60459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0351-8965-12D2-2734-A7ABFAD43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CC6D2-BAE4-4292-FF5F-5616A4595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856F8-D5DC-3CB6-2EBB-E4753425246F}"/>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5" name="Footer Placeholder 4">
            <a:extLst>
              <a:ext uri="{FF2B5EF4-FFF2-40B4-BE49-F238E27FC236}">
                <a16:creationId xmlns:a16="http://schemas.microsoft.com/office/drawing/2014/main" id="{2CF6D9F2-F407-AB16-8AAC-2778414AB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E168D-8C98-9562-80EC-EB7A277B8412}"/>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34973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98A6-514D-5743-6280-2357198732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ECBA5E-5A19-3F24-A071-E1405ADB1C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012615-0A9B-E251-413E-521BB6EDADE8}"/>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5" name="Footer Placeholder 4">
            <a:extLst>
              <a:ext uri="{FF2B5EF4-FFF2-40B4-BE49-F238E27FC236}">
                <a16:creationId xmlns:a16="http://schemas.microsoft.com/office/drawing/2014/main" id="{D4610591-11F9-6525-E2D9-2D3D5690D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1F1E1-D17E-B15C-13EC-2D5125453DD9}"/>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3208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62C0-5F76-CABB-DEE5-7283ED3FC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3072E-793F-5B9C-A4A9-CD8CCFF78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E38A3E-51AE-022F-26C0-A902B36C12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F8476-7877-3F23-B8CC-B95284A382CC}"/>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6" name="Footer Placeholder 5">
            <a:extLst>
              <a:ext uri="{FF2B5EF4-FFF2-40B4-BE49-F238E27FC236}">
                <a16:creationId xmlns:a16="http://schemas.microsoft.com/office/drawing/2014/main" id="{559022E0-0CCD-8759-6E0F-9F27353EB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AEEAE-B011-ECDB-5040-301605D9DA8C}"/>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246370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5147-2954-1BB2-F821-79E2B781E4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3F73AE-6DE9-CB29-52BC-E8AF2A909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4A788-3B90-22A5-084B-8BF7325A10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FA6E33-83C3-D331-9597-62B27F979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3897B-5A3D-F75B-0AD6-8D9EB27B5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BE8A81-8F37-135B-CA8A-782534848925}"/>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8" name="Footer Placeholder 7">
            <a:extLst>
              <a:ext uri="{FF2B5EF4-FFF2-40B4-BE49-F238E27FC236}">
                <a16:creationId xmlns:a16="http://schemas.microsoft.com/office/drawing/2014/main" id="{94026ABC-D685-2FE2-1625-2BAD9A0CDE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27C947-381E-A2B6-279A-77FE361F1958}"/>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9660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1730-0BFF-978D-3031-E0E90D1D8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AD15E5-CDF0-795E-A16B-B4A4019B0155}"/>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4" name="Footer Placeholder 3">
            <a:extLst>
              <a:ext uri="{FF2B5EF4-FFF2-40B4-BE49-F238E27FC236}">
                <a16:creationId xmlns:a16="http://schemas.microsoft.com/office/drawing/2014/main" id="{940A7564-A22B-3FFA-8DD7-01B26C705B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93D263-FF95-5EA3-0546-05F7EF21CCA7}"/>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266788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06A11-573B-7DD2-AE06-6C37F1EE7B44}"/>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3" name="Footer Placeholder 2">
            <a:extLst>
              <a:ext uri="{FF2B5EF4-FFF2-40B4-BE49-F238E27FC236}">
                <a16:creationId xmlns:a16="http://schemas.microsoft.com/office/drawing/2014/main" id="{4BA24182-B63D-8005-CEC7-13475EF51C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291C75-48C1-4C0D-6E50-2F9FF4CDDFBC}"/>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104184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B4FC-873E-DB2A-0AE5-403665677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F842C3-6FCA-A9CF-4A4B-83F1B96B5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9B75F4-7D7B-87AE-1FAF-05D069D91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45CE-BE26-397E-3F76-373B1EC4C85D}"/>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6" name="Footer Placeholder 5">
            <a:extLst>
              <a:ext uri="{FF2B5EF4-FFF2-40B4-BE49-F238E27FC236}">
                <a16:creationId xmlns:a16="http://schemas.microsoft.com/office/drawing/2014/main" id="{0AEAAB44-B1E1-0C46-47D9-7DBEA0893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B91EA-2B7E-3DAA-F8AE-5F18386EBB22}"/>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102216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ADA3-9936-73BD-C409-8426A97CA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D7510-806D-7C54-7AD4-112D16760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7E91B-1B32-1AFC-C9C6-644E20A40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7AED7-58FD-E2F5-AE09-99A2237E4D47}"/>
              </a:ext>
            </a:extLst>
          </p:cNvPr>
          <p:cNvSpPr>
            <a:spLocks noGrp="1"/>
          </p:cNvSpPr>
          <p:nvPr>
            <p:ph type="dt" sz="half" idx="10"/>
          </p:nvPr>
        </p:nvSpPr>
        <p:spPr/>
        <p:txBody>
          <a:bodyPr/>
          <a:lstStyle/>
          <a:p>
            <a:fld id="{CE203BF3-CB14-4320-B63A-0365E27EA10E}" type="datetimeFigureOut">
              <a:rPr lang="en-US" smtClean="0"/>
              <a:t>6/6/2025</a:t>
            </a:fld>
            <a:endParaRPr lang="en-US"/>
          </a:p>
        </p:txBody>
      </p:sp>
      <p:sp>
        <p:nvSpPr>
          <p:cNvPr id="6" name="Footer Placeholder 5">
            <a:extLst>
              <a:ext uri="{FF2B5EF4-FFF2-40B4-BE49-F238E27FC236}">
                <a16:creationId xmlns:a16="http://schemas.microsoft.com/office/drawing/2014/main" id="{F1213E09-D17E-C6D3-F8E6-BC939AD3D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49FFB-03CF-BBD5-3430-BC9D43CA0C52}"/>
              </a:ext>
            </a:extLst>
          </p:cNvPr>
          <p:cNvSpPr>
            <a:spLocks noGrp="1"/>
          </p:cNvSpPr>
          <p:nvPr>
            <p:ph type="sldNum" sz="quarter" idx="12"/>
          </p:nvPr>
        </p:nvSpPr>
        <p:spPr/>
        <p:txBody>
          <a:bodyPr/>
          <a:lstStyle/>
          <a:p>
            <a:fld id="{56B6AD41-9864-480C-8051-D0F70B8D7AE6}" type="slidenum">
              <a:rPr lang="en-US" smtClean="0"/>
              <a:t>‹#›</a:t>
            </a:fld>
            <a:endParaRPr lang="en-US"/>
          </a:p>
        </p:txBody>
      </p:sp>
    </p:spTree>
    <p:extLst>
      <p:ext uri="{BB962C8B-B14F-4D97-AF65-F5344CB8AC3E}">
        <p14:creationId xmlns:p14="http://schemas.microsoft.com/office/powerpoint/2010/main" val="48630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735AB-E956-DB90-67FF-4C66EC54C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C06C85-D110-B849-A33E-7F4624CB0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C34F6-F9F1-71A3-363F-F72543DBD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03BF3-CB14-4320-B63A-0365E27EA10E}" type="datetimeFigureOut">
              <a:rPr lang="en-US" smtClean="0"/>
              <a:t>6/6/2025</a:t>
            </a:fld>
            <a:endParaRPr lang="en-US"/>
          </a:p>
        </p:txBody>
      </p:sp>
      <p:sp>
        <p:nvSpPr>
          <p:cNvPr id="5" name="Footer Placeholder 4">
            <a:extLst>
              <a:ext uri="{FF2B5EF4-FFF2-40B4-BE49-F238E27FC236}">
                <a16:creationId xmlns:a16="http://schemas.microsoft.com/office/drawing/2014/main" id="{CC9FD345-6570-256D-2095-C4A84165E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55DFAA-D532-403B-C610-FEDB97E02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B6AD41-9864-480C-8051-D0F70B8D7AE6}" type="slidenum">
              <a:rPr lang="en-US" smtClean="0"/>
              <a:t>‹#›</a:t>
            </a:fld>
            <a:endParaRPr lang="en-US"/>
          </a:p>
        </p:txBody>
      </p:sp>
    </p:spTree>
    <p:extLst>
      <p:ext uri="{BB962C8B-B14F-4D97-AF65-F5344CB8AC3E}">
        <p14:creationId xmlns:p14="http://schemas.microsoft.com/office/powerpoint/2010/main" val="181972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amy.jing@bellevuecollege.edu" TargetMode="External"/><Relationship Id="rId2" Type="http://schemas.openxmlformats.org/officeDocument/2006/relationships/hyperlink" Target="mailto:jennifer.mcmillan@bellevuecollege.edu"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E08AF-7818-EFC5-84CD-4F767CA008B2}"/>
              </a:ext>
            </a:extLst>
          </p:cNvPr>
          <p:cNvSpPr>
            <a:spLocks noGrp="1"/>
          </p:cNvSpPr>
          <p:nvPr>
            <p:ph type="ctrTitle"/>
          </p:nvPr>
        </p:nvSpPr>
        <p:spPr>
          <a:xfrm>
            <a:off x="4162567" y="818984"/>
            <a:ext cx="6714699" cy="3178689"/>
          </a:xfrm>
        </p:spPr>
        <p:txBody>
          <a:bodyPr>
            <a:normAutofit/>
          </a:bodyPr>
          <a:lstStyle/>
          <a:p>
            <a:pPr algn="l"/>
            <a:r>
              <a:rPr lang="en-US" sz="4800">
                <a:solidFill>
                  <a:srgbClr val="FFFFFF"/>
                </a:solidFill>
              </a:rPr>
              <a:t>Reconciliation at</a:t>
            </a:r>
            <a:br>
              <a:rPr lang="en-US" sz="4800"/>
            </a:br>
            <a:r>
              <a:rPr lang="en-US" sz="4800">
                <a:solidFill>
                  <a:srgbClr val="FFFFFF"/>
                </a:solidFill>
              </a:rPr>
              <a:t>Bellevue College</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4D753BA-813A-78CB-B1F3-96F3B4009D2A}"/>
              </a:ext>
            </a:extLst>
          </p:cNvPr>
          <p:cNvSpPr>
            <a:spLocks noGrp="1"/>
          </p:cNvSpPr>
          <p:nvPr>
            <p:ph type="subTitle" idx="1"/>
          </p:nvPr>
        </p:nvSpPr>
        <p:spPr>
          <a:xfrm>
            <a:off x="4285397" y="4960961"/>
            <a:ext cx="7055893" cy="1078054"/>
          </a:xfrm>
        </p:spPr>
        <p:txBody>
          <a:bodyPr>
            <a:normAutofit/>
          </a:bodyPr>
          <a:lstStyle/>
          <a:p>
            <a:pPr algn="l"/>
            <a:r>
              <a:rPr lang="en-US" sz="1700">
                <a:solidFill>
                  <a:srgbClr val="FFFFFF"/>
                </a:solidFill>
              </a:rPr>
              <a:t>Financial Aid</a:t>
            </a:r>
          </a:p>
          <a:p>
            <a:pPr algn="l"/>
            <a:r>
              <a:rPr lang="en-US" sz="1700">
                <a:solidFill>
                  <a:srgbClr val="FFFFFF"/>
                </a:solidFill>
              </a:rPr>
              <a:t>Student Financials</a:t>
            </a:r>
          </a:p>
          <a:p>
            <a:pPr algn="l"/>
            <a:r>
              <a:rPr lang="en-US" sz="1700">
                <a:solidFill>
                  <a:srgbClr val="FFFFFF"/>
                </a:solidFill>
              </a:rPr>
              <a:t>General Ledger</a:t>
            </a:r>
          </a:p>
        </p:txBody>
      </p:sp>
    </p:spTree>
    <p:extLst>
      <p:ext uri="{BB962C8B-B14F-4D97-AF65-F5344CB8AC3E}">
        <p14:creationId xmlns:p14="http://schemas.microsoft.com/office/powerpoint/2010/main" val="206001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732D3D-D9CB-CC64-0C51-E472D91A31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F2B75-EE7F-C0A6-76C5-BE001E3BBD5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Reconciliation Cycle – G5 (Pell and DL)</a:t>
            </a:r>
          </a:p>
        </p:txBody>
      </p:sp>
      <p:sp>
        <p:nvSpPr>
          <p:cNvPr id="3" name="Content Placeholder 2">
            <a:extLst>
              <a:ext uri="{FF2B5EF4-FFF2-40B4-BE49-F238E27FC236}">
                <a16:creationId xmlns:a16="http://schemas.microsoft.com/office/drawing/2014/main" id="{02EDA088-1DC8-885C-C293-C46EED5FB814}"/>
              </a:ext>
            </a:extLst>
          </p:cNvPr>
          <p:cNvSpPr>
            <a:spLocks noGrp="1"/>
          </p:cNvSpPr>
          <p:nvPr>
            <p:ph idx="1"/>
          </p:nvPr>
        </p:nvSpPr>
        <p:spPr>
          <a:xfrm>
            <a:off x="4406308" y="-2350"/>
            <a:ext cx="7785563" cy="6857895"/>
          </a:xfrm>
        </p:spPr>
        <p:txBody>
          <a:bodyPr vert="horz" lIns="91440" tIns="45720" rIns="91440" bIns="45720" rtlCol="0" anchor="ctr">
            <a:normAutofit/>
          </a:bodyPr>
          <a:lstStyle/>
          <a:p>
            <a:pPr>
              <a:buNone/>
            </a:pPr>
            <a:r>
              <a:rPr lang="en-US" sz="1400" b="1">
                <a:latin typeface="Calibri"/>
                <a:ea typeface="Calibri"/>
                <a:cs typeface="Times New Roman"/>
              </a:rPr>
              <a:t>Bellevue College</a:t>
            </a:r>
            <a:endParaRPr lang="en-US" sz="1400" b="1">
              <a:latin typeface="Calibri"/>
              <a:ea typeface="Calibri"/>
              <a:cs typeface="Calibri"/>
            </a:endParaRPr>
          </a:p>
          <a:p>
            <a:pPr>
              <a:buNone/>
            </a:pPr>
            <a:r>
              <a:rPr lang="en-US" sz="1400" b="1">
                <a:latin typeface="Calibri"/>
                <a:ea typeface="Calibri"/>
                <a:cs typeface="Times New Roman"/>
              </a:rPr>
              <a:t>Timeline of COD to SJS Reconciliation Schedule with G5 Draws</a:t>
            </a:r>
            <a:endParaRPr lang="en-US" sz="1400" b="1">
              <a:latin typeface="Calibri"/>
              <a:ea typeface="Calibri"/>
              <a:cs typeface="Calibri"/>
            </a:endParaRPr>
          </a:p>
          <a:p>
            <a:pPr>
              <a:buNone/>
            </a:pPr>
            <a:r>
              <a:rPr lang="en-US" sz="1500">
                <a:latin typeface="Calibri"/>
                <a:ea typeface="Calibri"/>
                <a:cs typeface="Times New Roman"/>
              </a:rPr>
              <a:t>Purpose: Create a routine of Financial Aid requesting the SAS file on the 16th and 1st of each month, allowing time to reconcile, make corrections, draw data and enter to the appropriate fiscal month, ensuring GL Expenses and Revenues are coded in the same fiscal period.</a:t>
            </a:r>
            <a:endParaRPr lang="en-US" sz="1500">
              <a:latin typeface="Calibri"/>
              <a:ea typeface="Calibri"/>
              <a:cs typeface="Calibri"/>
            </a:endParaRPr>
          </a:p>
          <a:p>
            <a:r>
              <a:rPr lang="en-US" sz="1500">
                <a:latin typeface="Calibri"/>
                <a:ea typeface="Calibri"/>
                <a:cs typeface="Times New Roman"/>
              </a:rPr>
              <a:t>Disbursement dates 1st - 15th of month: draw between the 22nd and 25th of the month</a:t>
            </a:r>
            <a:endParaRPr lang="en-US" sz="1500">
              <a:latin typeface="Calibri"/>
              <a:ea typeface="Calibri"/>
              <a:cs typeface="Calibri"/>
            </a:endParaRPr>
          </a:p>
          <a:p>
            <a:r>
              <a:rPr lang="en-US" sz="1500">
                <a:latin typeface="Calibri"/>
                <a:ea typeface="Calibri"/>
                <a:cs typeface="Times New Roman"/>
              </a:rPr>
              <a:t>Disbursement dates 16th – end of month: draw between the 7th and 10th of the next month</a:t>
            </a:r>
            <a:endParaRPr lang="en-US" sz="1500">
              <a:latin typeface="Calibri"/>
              <a:ea typeface="Calibri"/>
              <a:cs typeface="Calibri"/>
            </a:endParaRPr>
          </a:p>
          <a:p>
            <a:pPr>
              <a:buNone/>
            </a:pPr>
            <a:endParaRPr lang="en-US" sz="1400" b="1">
              <a:latin typeface="Calibri"/>
              <a:ea typeface="Calibri"/>
              <a:cs typeface="Times New Roman"/>
            </a:endParaRPr>
          </a:p>
          <a:p>
            <a:pPr>
              <a:buNone/>
            </a:pPr>
            <a:r>
              <a:rPr lang="en-US" sz="1400" b="1">
                <a:latin typeface="Calibri"/>
                <a:ea typeface="Calibri"/>
                <a:cs typeface="Times New Roman"/>
              </a:rPr>
              <a:t>Timeline (by day of the month):</a:t>
            </a:r>
            <a:endParaRPr lang="en-US" sz="1400" b="1">
              <a:latin typeface="Calibri"/>
              <a:ea typeface="Calibri"/>
              <a:cs typeface="Calibri"/>
            </a:endParaRPr>
          </a:p>
          <a:p>
            <a:pPr>
              <a:buNone/>
            </a:pPr>
            <a:r>
              <a:rPr lang="en-US" sz="1500">
                <a:latin typeface="Calibri"/>
                <a:ea typeface="Calibri"/>
                <a:cs typeface="Times New Roman"/>
              </a:rPr>
              <a:t>Disbursement dates 1st - 15th of month:</a:t>
            </a:r>
            <a:endParaRPr lang="en-US" sz="1500">
              <a:latin typeface="Calibri"/>
              <a:ea typeface="Calibri"/>
              <a:cs typeface="Calibri"/>
            </a:endParaRPr>
          </a:p>
          <a:p>
            <a:pPr>
              <a:buNone/>
            </a:pPr>
            <a:r>
              <a:rPr lang="en-US" sz="1500">
                <a:latin typeface="Calibri"/>
                <a:ea typeface="Calibri"/>
                <a:cs typeface="Times New Roman"/>
              </a:rPr>
              <a:t>   · 16th: Financial Aid requests SAS file.</a:t>
            </a:r>
            <a:endParaRPr lang="en-US" sz="1500">
              <a:latin typeface="Calibri"/>
              <a:ea typeface="Calibri"/>
              <a:cs typeface="Calibri"/>
            </a:endParaRPr>
          </a:p>
          <a:p>
            <a:pPr>
              <a:buNone/>
            </a:pPr>
            <a:r>
              <a:rPr lang="en-US" sz="1500">
                <a:latin typeface="Calibri"/>
                <a:ea typeface="Calibri"/>
                <a:cs typeface="Times New Roman"/>
              </a:rPr>
              <a:t>   · 17th: Financial Aid sends SAS file to Finance. Finance recons and returns to Financial Aid.</a:t>
            </a:r>
            <a:endParaRPr lang="en-US" sz="1500">
              <a:latin typeface="Calibri"/>
              <a:ea typeface="Calibri"/>
              <a:cs typeface="Calibri"/>
            </a:endParaRPr>
          </a:p>
          <a:p>
            <a:pPr>
              <a:buNone/>
            </a:pPr>
            <a:r>
              <a:rPr lang="en-US" sz="1500">
                <a:latin typeface="Calibri"/>
                <a:ea typeface="Calibri"/>
                <a:cs typeface="Times New Roman"/>
              </a:rPr>
              <a:t>   · 18th-21st: Financial Aid enters corrections in COD/PS. Financial Aid notifies Finance when complete.</a:t>
            </a:r>
            <a:endParaRPr lang="en-US" sz="1500">
              <a:latin typeface="Calibri"/>
              <a:ea typeface="Calibri"/>
              <a:cs typeface="Calibri"/>
            </a:endParaRPr>
          </a:p>
          <a:p>
            <a:pPr>
              <a:buNone/>
            </a:pPr>
            <a:r>
              <a:rPr lang="en-US" sz="1500">
                <a:latin typeface="Calibri"/>
                <a:ea typeface="Calibri"/>
                <a:cs typeface="Times New Roman"/>
              </a:rPr>
              <a:t>   · 22nd-25th: Finance draws for SJS expenses in the 1st-15th time period.</a:t>
            </a:r>
            <a:endParaRPr lang="en-US" sz="1500">
              <a:latin typeface="Calibri"/>
              <a:ea typeface="Calibri"/>
              <a:cs typeface="Calibri"/>
            </a:endParaRPr>
          </a:p>
          <a:p>
            <a:pPr>
              <a:buNone/>
            </a:pPr>
            <a:r>
              <a:rPr lang="en-US" sz="1500">
                <a:latin typeface="Calibri"/>
                <a:ea typeface="Calibri"/>
                <a:cs typeface="Times New Roman"/>
              </a:rPr>
              <a:t>Disbursement dates 16th - end of month:</a:t>
            </a:r>
            <a:endParaRPr lang="en-US" sz="1500">
              <a:latin typeface="Calibri"/>
              <a:ea typeface="Calibri"/>
              <a:cs typeface="Calibri"/>
            </a:endParaRPr>
          </a:p>
          <a:p>
            <a:pPr>
              <a:buNone/>
            </a:pPr>
            <a:r>
              <a:rPr lang="en-US" sz="1500">
                <a:latin typeface="Calibri"/>
                <a:ea typeface="Calibri"/>
                <a:cs typeface="Times New Roman"/>
              </a:rPr>
              <a:t>   · 1st: Financial Aid requests SAS file.</a:t>
            </a:r>
            <a:endParaRPr lang="en-US" sz="1500">
              <a:latin typeface="Calibri"/>
              <a:ea typeface="Calibri"/>
              <a:cs typeface="Calibri"/>
            </a:endParaRPr>
          </a:p>
          <a:p>
            <a:pPr>
              <a:buNone/>
            </a:pPr>
            <a:r>
              <a:rPr lang="en-US" sz="1500">
                <a:latin typeface="Calibri"/>
                <a:ea typeface="Calibri"/>
                <a:cs typeface="Times New Roman"/>
              </a:rPr>
              <a:t>   · 2nd: Financial Aid sends SAS file to Finance. Finance recons and returns to Financial Aid.</a:t>
            </a:r>
            <a:endParaRPr lang="en-US" sz="1500">
              <a:latin typeface="Calibri"/>
              <a:ea typeface="Calibri"/>
              <a:cs typeface="Calibri"/>
            </a:endParaRPr>
          </a:p>
          <a:p>
            <a:pPr>
              <a:buNone/>
            </a:pPr>
            <a:r>
              <a:rPr lang="en-US" sz="1500">
                <a:latin typeface="Calibri"/>
                <a:ea typeface="Calibri"/>
                <a:cs typeface="Times New Roman"/>
              </a:rPr>
              <a:t>   · 3rd-6th: Financial Aid enters corrections in COD. Financial Aid notifies Finance when complete.</a:t>
            </a:r>
            <a:endParaRPr lang="en-US" sz="1500">
              <a:latin typeface="Calibri"/>
              <a:ea typeface="Calibri"/>
              <a:cs typeface="Calibri"/>
            </a:endParaRPr>
          </a:p>
          <a:p>
            <a:pPr>
              <a:buNone/>
            </a:pPr>
            <a:r>
              <a:rPr lang="en-US" sz="1500">
                <a:latin typeface="Calibri"/>
                <a:ea typeface="Calibri"/>
                <a:cs typeface="Times New Roman"/>
              </a:rPr>
              <a:t>   · 7th-10th: Finance draws for SJS expenses in the 16th – end of month time period.</a:t>
            </a:r>
            <a:endParaRPr lang="en-US" sz="1500">
              <a:latin typeface="Calibri"/>
              <a:ea typeface="Calibri"/>
              <a:cs typeface="Calibri"/>
            </a:endParaRPr>
          </a:p>
          <a:p>
            <a:pPr marL="0" indent="0">
              <a:buNone/>
            </a:pPr>
            <a:endParaRPr lang="en-US" sz="1100"/>
          </a:p>
        </p:txBody>
      </p:sp>
    </p:spTree>
    <p:extLst>
      <p:ext uri="{BB962C8B-B14F-4D97-AF65-F5344CB8AC3E}">
        <p14:creationId xmlns:p14="http://schemas.microsoft.com/office/powerpoint/2010/main" val="160186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494483-3F05-464A-7675-E3951630E3DB}"/>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383F4-70B0-64DE-4E7C-0E860E2CE698}"/>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a:t>
            </a:r>
          </a:p>
        </p:txBody>
      </p:sp>
      <p:pic>
        <p:nvPicPr>
          <p:cNvPr id="4" name="Picture 3" descr="A diagram of a flowchart&#10;&#10;AI-generated content may be incorrect.">
            <a:extLst>
              <a:ext uri="{FF2B5EF4-FFF2-40B4-BE49-F238E27FC236}">
                <a16:creationId xmlns:a16="http://schemas.microsoft.com/office/drawing/2014/main" id="{DE7BDED5-4075-1D51-DA89-1560D295D8C2}"/>
              </a:ext>
            </a:extLst>
          </p:cNvPr>
          <p:cNvPicPr>
            <a:picLocks noChangeAspect="1"/>
          </p:cNvPicPr>
          <p:nvPr/>
        </p:nvPicPr>
        <p:blipFill>
          <a:blip r:embed="rId2"/>
          <a:stretch>
            <a:fillRect/>
          </a:stretch>
        </p:blipFill>
        <p:spPr>
          <a:xfrm>
            <a:off x="2117344" y="898329"/>
            <a:ext cx="7938948" cy="3215273"/>
          </a:xfrm>
          <a:prstGeom prst="rect">
            <a:avLst/>
          </a:prstGeom>
        </p:spPr>
      </p:pic>
      <p:sp>
        <p:nvSpPr>
          <p:cNvPr id="3" name="Content Placeholder 2">
            <a:extLst>
              <a:ext uri="{FF2B5EF4-FFF2-40B4-BE49-F238E27FC236}">
                <a16:creationId xmlns:a16="http://schemas.microsoft.com/office/drawing/2014/main" id="{D0920F83-28BB-F8AC-55A8-F26B71C5E7A6}"/>
              </a:ext>
            </a:extLst>
          </p:cNvPr>
          <p:cNvSpPr>
            <a:spLocks noGrp="1"/>
          </p:cNvSpPr>
          <p:nvPr>
            <p:ph idx="1"/>
          </p:nvPr>
        </p:nvSpPr>
        <p:spPr>
          <a:xfrm>
            <a:off x="1940256" y="4200427"/>
            <a:ext cx="8332826" cy="752754"/>
          </a:xfrm>
        </p:spPr>
        <p:txBody>
          <a:bodyPr vert="horz" lIns="91440" tIns="45720" rIns="91440" bIns="45720" rtlCol="0" anchor="ctr">
            <a:normAutofit/>
          </a:bodyPr>
          <a:lstStyle/>
          <a:p>
            <a:r>
              <a:rPr lang="en-US" sz="1600"/>
              <a:t>Finance only draws amounts in full for SJS semi-monthly period. "A" 1st-15th. "B" 16th-EOM</a:t>
            </a:r>
            <a:endParaRPr lang="en-US"/>
          </a:p>
          <a:p>
            <a:r>
              <a:rPr lang="en-US" sz="1600"/>
              <a:t>No draw done if 100% of funds are not available. NO partial draws!</a:t>
            </a:r>
          </a:p>
        </p:txBody>
      </p:sp>
      <p:sp>
        <p:nvSpPr>
          <p:cNvPr id="5" name="TextBox 4">
            <a:extLst>
              <a:ext uri="{FF2B5EF4-FFF2-40B4-BE49-F238E27FC236}">
                <a16:creationId xmlns:a16="http://schemas.microsoft.com/office/drawing/2014/main" id="{06D882CF-7204-8E98-896D-6F7FE6F5FFCA}"/>
              </a:ext>
            </a:extLst>
          </p:cNvPr>
          <p:cNvSpPr txBox="1"/>
          <p:nvPr/>
        </p:nvSpPr>
        <p:spPr>
          <a:xfrm>
            <a:off x="2195763" y="551447"/>
            <a:ext cx="54790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Example for the "B" period (16th to End of Month)</a:t>
            </a:r>
            <a:endParaRPr lang="en-US"/>
          </a:p>
        </p:txBody>
      </p:sp>
    </p:spTree>
    <p:extLst>
      <p:ext uri="{BB962C8B-B14F-4D97-AF65-F5344CB8AC3E}">
        <p14:creationId xmlns:p14="http://schemas.microsoft.com/office/powerpoint/2010/main" val="337665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FCC4FC-A5E6-80D2-C5FD-C0DE560BDC6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FC796-1B7A-8282-97E1-E6DE5BA005B4}"/>
              </a:ext>
            </a:extLst>
          </p:cNvPr>
          <p:cNvSpPr>
            <a:spLocks noGrp="1"/>
          </p:cNvSpPr>
          <p:nvPr>
            <p:ph type="title"/>
          </p:nvPr>
        </p:nvSpPr>
        <p:spPr>
          <a:xfrm>
            <a:off x="1371599" y="294538"/>
            <a:ext cx="9895951" cy="1033669"/>
          </a:xfrm>
        </p:spPr>
        <p:txBody>
          <a:bodyPr>
            <a:normAutofit/>
          </a:bodyPr>
          <a:lstStyle/>
          <a:p>
            <a:r>
              <a:rPr lang="en-US" sz="3700">
                <a:solidFill>
                  <a:srgbClr val="FFFFFF"/>
                </a:solidFill>
              </a:rPr>
              <a:t>G5 Files – Show and Tell</a:t>
            </a:r>
          </a:p>
        </p:txBody>
      </p:sp>
      <p:graphicFrame>
        <p:nvGraphicFramePr>
          <p:cNvPr id="4" name="Diagram 3">
            <a:extLst>
              <a:ext uri="{FF2B5EF4-FFF2-40B4-BE49-F238E27FC236}">
                <a16:creationId xmlns:a16="http://schemas.microsoft.com/office/drawing/2014/main" id="{FCE5F7F8-F397-EC41-5889-B633C69FC9EE}"/>
              </a:ext>
            </a:extLst>
          </p:cNvPr>
          <p:cNvGraphicFramePr/>
          <p:nvPr>
            <p:extLst>
              <p:ext uri="{D42A27DB-BD31-4B8C-83A1-F6EECF244321}">
                <p14:modId xmlns:p14="http://schemas.microsoft.com/office/powerpoint/2010/main" val="2854960877"/>
              </p:ext>
            </p:extLst>
          </p:nvPr>
        </p:nvGraphicFramePr>
        <p:xfrm>
          <a:off x="93504" y="1339535"/>
          <a:ext cx="11649352" cy="5358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85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8FE2B8-182B-29C4-CD0C-28D68F2D5C7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998F01F-B8FA-5436-7B4A-33F0A8750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569A100-B746-94E9-1FF8-BD19224D2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35DEAF3-F626-9CE2-DD1A-7D6B3FDA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3551F7E-A140-ED18-EC07-8960FEC05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AAA4650-2494-9E9B-22B9-7D8E939E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69BE0-5AC0-EC37-093D-47B964418031}"/>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COD vs SJS</a:t>
            </a:r>
            <a:endParaRPr lang="en-US"/>
          </a:p>
        </p:txBody>
      </p:sp>
      <p:pic>
        <p:nvPicPr>
          <p:cNvPr id="4" name="Picture 3" descr="A diagram of a flowchart&#10;&#10;AI-generated content may be incorrect.">
            <a:extLst>
              <a:ext uri="{FF2B5EF4-FFF2-40B4-BE49-F238E27FC236}">
                <a16:creationId xmlns:a16="http://schemas.microsoft.com/office/drawing/2014/main" id="{15F87E63-4FCC-091E-FD71-4E6E0C655518}"/>
              </a:ext>
            </a:extLst>
          </p:cNvPr>
          <p:cNvPicPr>
            <a:picLocks noChangeAspect="1"/>
          </p:cNvPicPr>
          <p:nvPr/>
        </p:nvPicPr>
        <p:blipFill>
          <a:blip r:embed="rId2"/>
          <a:stretch>
            <a:fillRect/>
          </a:stretch>
        </p:blipFill>
        <p:spPr>
          <a:xfrm>
            <a:off x="3824610" y="898329"/>
            <a:ext cx="7938948" cy="3215273"/>
          </a:xfrm>
          <a:prstGeom prst="rect">
            <a:avLst/>
          </a:prstGeom>
        </p:spPr>
      </p:pic>
      <p:sp>
        <p:nvSpPr>
          <p:cNvPr id="3" name="Content Placeholder 2">
            <a:extLst>
              <a:ext uri="{FF2B5EF4-FFF2-40B4-BE49-F238E27FC236}">
                <a16:creationId xmlns:a16="http://schemas.microsoft.com/office/drawing/2014/main" id="{CBB9223A-7954-1B4B-E9B2-299175EFAB86}"/>
              </a:ext>
            </a:extLst>
          </p:cNvPr>
          <p:cNvSpPr>
            <a:spLocks noGrp="1"/>
          </p:cNvSpPr>
          <p:nvPr>
            <p:ph idx="1"/>
          </p:nvPr>
        </p:nvSpPr>
        <p:spPr>
          <a:xfrm>
            <a:off x="3647522" y="4200427"/>
            <a:ext cx="8332826" cy="752754"/>
          </a:xfrm>
        </p:spPr>
        <p:txBody>
          <a:bodyPr vert="horz" lIns="91440" tIns="45720" rIns="91440" bIns="45720" rtlCol="0" anchor="ctr">
            <a:normAutofit/>
          </a:bodyPr>
          <a:lstStyle/>
          <a:p>
            <a:r>
              <a:rPr lang="en-US" sz="1600"/>
              <a:t>Finance only draws amounts in full for SJS semi-monthly period. "A" 1st-15th. "B" 16th-EOM</a:t>
            </a:r>
            <a:endParaRPr lang="en-US"/>
          </a:p>
          <a:p>
            <a:r>
              <a:rPr lang="en-US" sz="1600"/>
              <a:t>No draw done if 100% of funds are not available. NO partial draws!</a:t>
            </a:r>
          </a:p>
        </p:txBody>
      </p:sp>
      <p:sp>
        <p:nvSpPr>
          <p:cNvPr id="5" name="TextBox 4">
            <a:extLst>
              <a:ext uri="{FF2B5EF4-FFF2-40B4-BE49-F238E27FC236}">
                <a16:creationId xmlns:a16="http://schemas.microsoft.com/office/drawing/2014/main" id="{737ADEE0-F368-6D8A-36D3-3D1F1241A76C}"/>
              </a:ext>
            </a:extLst>
          </p:cNvPr>
          <p:cNvSpPr txBox="1"/>
          <p:nvPr/>
        </p:nvSpPr>
        <p:spPr>
          <a:xfrm>
            <a:off x="3903029" y="551447"/>
            <a:ext cx="54790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Example for the "B" period (16th to End of Month)</a:t>
            </a:r>
            <a:endParaRPr lang="en-US"/>
          </a:p>
        </p:txBody>
      </p:sp>
      <p:sp>
        <p:nvSpPr>
          <p:cNvPr id="6" name="Oval 5">
            <a:extLst>
              <a:ext uri="{FF2B5EF4-FFF2-40B4-BE49-F238E27FC236}">
                <a16:creationId xmlns:a16="http://schemas.microsoft.com/office/drawing/2014/main" id="{4C59B52A-7797-3953-1DE8-D8593BC3FF71}"/>
              </a:ext>
            </a:extLst>
          </p:cNvPr>
          <p:cNvSpPr/>
          <p:nvPr/>
        </p:nvSpPr>
        <p:spPr>
          <a:xfrm>
            <a:off x="6290258" y="3112721"/>
            <a:ext cx="1193131" cy="992605"/>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6347A69C-48C8-1688-4464-BA8F0D883B56}"/>
              </a:ext>
            </a:extLst>
          </p:cNvPr>
          <p:cNvSpPr txBox="1"/>
          <p:nvPr/>
        </p:nvSpPr>
        <p:spPr>
          <a:xfrm>
            <a:off x="72936" y="902455"/>
            <a:ext cx="353413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COD (SAS) to SJS Recon</a:t>
            </a:r>
            <a:br>
              <a:rPr lang="en-US"/>
            </a:br>
            <a:br>
              <a:rPr lang="en-US"/>
            </a:br>
            <a:r>
              <a:rPr lang="en-US"/>
              <a:t>Data Files</a:t>
            </a:r>
          </a:p>
          <a:p>
            <a:pPr marL="285750" indent="-285750">
              <a:buFont typeface="Arial"/>
              <a:buChar char="•"/>
            </a:pPr>
            <a:r>
              <a:rPr lang="en-US" sz="1600">
                <a:ea typeface="+mn-lt"/>
                <a:cs typeface="+mn-lt"/>
              </a:rPr>
              <a:t>QCS_SF_MNTHLY_ITEM_DTL_POST (for disbursement data)</a:t>
            </a:r>
          </a:p>
          <a:p>
            <a:pPr marL="285750" indent="-285750">
              <a:buFont typeface="Arial"/>
              <a:buChar char="•"/>
            </a:pPr>
            <a:r>
              <a:rPr lang="en-US" sz="1600"/>
              <a:t>SAS File from COD (for COD data)</a:t>
            </a:r>
          </a:p>
          <a:p>
            <a:pPr marL="285750" indent="-285750">
              <a:buFont typeface="Arial"/>
              <a:buChar char="•"/>
            </a:pPr>
            <a:r>
              <a:rPr lang="en-US" sz="1600">
                <a:ea typeface="+mn-lt"/>
                <a:cs typeface="+mn-lt"/>
              </a:rPr>
              <a:t>QCS_FA_SCC_ISIRVSBIODEMOCIT (for </a:t>
            </a:r>
            <a:r>
              <a:rPr lang="en-US" sz="1600" err="1">
                <a:ea typeface="+mn-lt"/>
                <a:cs typeface="+mn-lt"/>
              </a:rPr>
              <a:t>ssn</a:t>
            </a:r>
            <a:r>
              <a:rPr lang="en-US" sz="1600">
                <a:ea typeface="+mn-lt"/>
                <a:cs typeface="+mn-lt"/>
              </a:rPr>
              <a:t> to </a:t>
            </a:r>
            <a:r>
              <a:rPr lang="en-US" sz="1600" err="1">
                <a:ea typeface="+mn-lt"/>
                <a:cs typeface="+mn-lt"/>
              </a:rPr>
              <a:t>emplid</a:t>
            </a:r>
            <a:r>
              <a:rPr lang="en-US" sz="1600">
                <a:ea typeface="+mn-lt"/>
                <a:cs typeface="+mn-lt"/>
              </a:rPr>
              <a:t> conversion)</a:t>
            </a:r>
            <a:endParaRPr lang="en-US" sz="1600"/>
          </a:p>
        </p:txBody>
      </p:sp>
    </p:spTree>
    <p:extLst>
      <p:ext uri="{BB962C8B-B14F-4D97-AF65-F5344CB8AC3E}">
        <p14:creationId xmlns:p14="http://schemas.microsoft.com/office/powerpoint/2010/main" val="199357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0A5275-AFB6-54CE-0BB2-4B5A7753C4C4}"/>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31BCABC-A9F2-490A-8D54-74A55C84B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FE7D0ED-C254-626F-4046-2F695D0D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870CA74-03BA-15C2-08FB-355E665F5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F123FE2-8E8D-E3FA-1820-C7ECFAFF8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3852FCA-5B59-11B2-B192-484328036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C2419-CBCA-2B8F-DE2B-9CE484EF0927}"/>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COD vs SJS</a:t>
            </a:r>
          </a:p>
        </p:txBody>
      </p:sp>
      <p:pic>
        <p:nvPicPr>
          <p:cNvPr id="5" name="Picture 4" descr="A screenshot of a spreadsheet&#10;&#10;AI-generated content may be incorrect.">
            <a:extLst>
              <a:ext uri="{FF2B5EF4-FFF2-40B4-BE49-F238E27FC236}">
                <a16:creationId xmlns:a16="http://schemas.microsoft.com/office/drawing/2014/main" id="{4287900D-C4EC-84C9-5BE7-D60A702AC398}"/>
              </a:ext>
            </a:extLst>
          </p:cNvPr>
          <p:cNvPicPr>
            <a:picLocks noChangeAspect="1"/>
          </p:cNvPicPr>
          <p:nvPr/>
        </p:nvPicPr>
        <p:blipFill>
          <a:blip r:embed="rId2"/>
          <a:stretch>
            <a:fillRect/>
          </a:stretch>
        </p:blipFill>
        <p:spPr>
          <a:xfrm>
            <a:off x="-9646" y="60991"/>
            <a:ext cx="12192000" cy="3302194"/>
          </a:xfrm>
          <a:prstGeom prst="rect">
            <a:avLst/>
          </a:prstGeom>
        </p:spPr>
      </p:pic>
      <p:sp>
        <p:nvSpPr>
          <p:cNvPr id="6" name="TextBox 5">
            <a:extLst>
              <a:ext uri="{FF2B5EF4-FFF2-40B4-BE49-F238E27FC236}">
                <a16:creationId xmlns:a16="http://schemas.microsoft.com/office/drawing/2014/main" id="{5225FAC9-1CB8-C5EA-1AA2-17AA9B7ECB3A}"/>
              </a:ext>
            </a:extLst>
          </p:cNvPr>
          <p:cNvSpPr txBox="1"/>
          <p:nvPr/>
        </p:nvSpPr>
        <p:spPr>
          <a:xfrm>
            <a:off x="7775121" y="359211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=TEXT(J4,"000000000")</a:t>
            </a:r>
            <a:endParaRPr lang="en-US"/>
          </a:p>
        </p:txBody>
      </p:sp>
      <p:sp>
        <p:nvSpPr>
          <p:cNvPr id="7" name="TextBox 6">
            <a:extLst>
              <a:ext uri="{FF2B5EF4-FFF2-40B4-BE49-F238E27FC236}">
                <a16:creationId xmlns:a16="http://schemas.microsoft.com/office/drawing/2014/main" id="{0709E773-D068-11EB-66ED-E6309BEBE684}"/>
              </a:ext>
            </a:extLst>
          </p:cNvPr>
          <p:cNvSpPr txBox="1"/>
          <p:nvPr/>
        </p:nvSpPr>
        <p:spPr>
          <a:xfrm>
            <a:off x="7778161" y="4154465"/>
            <a:ext cx="4190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=IFERROR(VLOOKUP(AB4,'SSN EMPLID Crosswalk'!A:B,2,FALSE),"")</a:t>
            </a:r>
          </a:p>
        </p:txBody>
      </p:sp>
      <p:cxnSp>
        <p:nvCxnSpPr>
          <p:cNvPr id="8" name="Straight Arrow Connector 7">
            <a:extLst>
              <a:ext uri="{FF2B5EF4-FFF2-40B4-BE49-F238E27FC236}">
                <a16:creationId xmlns:a16="http://schemas.microsoft.com/office/drawing/2014/main" id="{2E246988-E37F-ADF8-9783-40BA5A5C9CAF}"/>
              </a:ext>
            </a:extLst>
          </p:cNvPr>
          <p:cNvCxnSpPr/>
          <p:nvPr/>
        </p:nvCxnSpPr>
        <p:spPr>
          <a:xfrm flipV="1">
            <a:off x="10035092" y="3149477"/>
            <a:ext cx="833745" cy="520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2A35322-9242-A5E5-DFCA-C0801CD4C89D}"/>
              </a:ext>
            </a:extLst>
          </p:cNvPr>
          <p:cNvCxnSpPr>
            <a:cxnSpLocks/>
          </p:cNvCxnSpPr>
          <p:nvPr/>
        </p:nvCxnSpPr>
        <p:spPr>
          <a:xfrm flipV="1">
            <a:off x="10488433" y="3101249"/>
            <a:ext cx="1373897" cy="11665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62E5A8A-8C76-C422-8F60-623BD7F5C1A0}"/>
              </a:ext>
            </a:extLst>
          </p:cNvPr>
          <p:cNvSpPr txBox="1"/>
          <p:nvPr/>
        </p:nvSpPr>
        <p:spPr>
          <a:xfrm>
            <a:off x="220578" y="23060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COD SAS FILE</a:t>
            </a:r>
          </a:p>
        </p:txBody>
      </p:sp>
    </p:spTree>
    <p:extLst>
      <p:ext uri="{BB962C8B-B14F-4D97-AF65-F5344CB8AC3E}">
        <p14:creationId xmlns:p14="http://schemas.microsoft.com/office/powerpoint/2010/main" val="46226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5F8F12-C664-2DBB-28C5-3911B130D5B7}"/>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FAE28B2-20DF-2089-25D4-A3AE7114C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01A2C36-B555-BD88-997B-6CF5BBA3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A56D145-2685-F51F-1671-600CC6C69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FD8B357-E805-B2A6-02B2-BE76096ED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0D351B6-4A95-4C76-9820-7AB823492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CC53F-6CEE-322A-0822-FF50FC650857}"/>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COD vs SJS</a:t>
            </a:r>
            <a:endParaRPr lang="en-US"/>
          </a:p>
        </p:txBody>
      </p:sp>
      <p:pic>
        <p:nvPicPr>
          <p:cNvPr id="5" name="Picture 4" descr="A screenshot of a spreadsheet&#10;&#10;AI-generated content may be incorrect.">
            <a:extLst>
              <a:ext uri="{FF2B5EF4-FFF2-40B4-BE49-F238E27FC236}">
                <a16:creationId xmlns:a16="http://schemas.microsoft.com/office/drawing/2014/main" id="{25633CE3-A499-3622-59E7-92B2D435403E}"/>
              </a:ext>
            </a:extLst>
          </p:cNvPr>
          <p:cNvPicPr>
            <a:picLocks noChangeAspect="1"/>
          </p:cNvPicPr>
          <p:nvPr/>
        </p:nvPicPr>
        <p:blipFill>
          <a:blip r:embed="rId2"/>
          <a:stretch>
            <a:fillRect/>
          </a:stretch>
        </p:blipFill>
        <p:spPr>
          <a:xfrm>
            <a:off x="-12118" y="-1628"/>
            <a:ext cx="7991475" cy="2790825"/>
          </a:xfrm>
          <a:prstGeom prst="rect">
            <a:avLst/>
          </a:prstGeom>
        </p:spPr>
      </p:pic>
      <p:sp>
        <p:nvSpPr>
          <p:cNvPr id="6" name="TextBox 5">
            <a:extLst>
              <a:ext uri="{FF2B5EF4-FFF2-40B4-BE49-F238E27FC236}">
                <a16:creationId xmlns:a16="http://schemas.microsoft.com/office/drawing/2014/main" id="{D798B790-7C41-B2BE-65BA-3E5B03AA6B6F}"/>
              </a:ext>
            </a:extLst>
          </p:cNvPr>
          <p:cNvSpPr txBox="1"/>
          <p:nvPr/>
        </p:nvSpPr>
        <p:spPr>
          <a:xfrm>
            <a:off x="8632124" y="2075119"/>
            <a:ext cx="27806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These go to the "Detail" section in the recon tab.</a:t>
            </a:r>
          </a:p>
        </p:txBody>
      </p:sp>
      <p:cxnSp>
        <p:nvCxnSpPr>
          <p:cNvPr id="8" name="Straight Arrow Connector 7">
            <a:extLst>
              <a:ext uri="{FF2B5EF4-FFF2-40B4-BE49-F238E27FC236}">
                <a16:creationId xmlns:a16="http://schemas.microsoft.com/office/drawing/2014/main" id="{D37300BA-40D3-B6DD-F8F5-7A45068B9CBE}"/>
              </a:ext>
            </a:extLst>
          </p:cNvPr>
          <p:cNvCxnSpPr/>
          <p:nvPr/>
        </p:nvCxnSpPr>
        <p:spPr>
          <a:xfrm flipH="1" flipV="1">
            <a:off x="8119322" y="985830"/>
            <a:ext cx="1202656" cy="1098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922E78F-3F64-33CA-72B7-7FD7C3354776}"/>
              </a:ext>
            </a:extLst>
          </p:cNvPr>
          <p:cNvCxnSpPr>
            <a:cxnSpLocks/>
          </p:cNvCxnSpPr>
          <p:nvPr/>
        </p:nvCxnSpPr>
        <p:spPr>
          <a:xfrm flipH="1">
            <a:off x="7993930" y="2816902"/>
            <a:ext cx="1318404" cy="9082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descr="A close-up of a computer screen&#10;&#10;AI-generated content may be incorrect.">
            <a:extLst>
              <a:ext uri="{FF2B5EF4-FFF2-40B4-BE49-F238E27FC236}">
                <a16:creationId xmlns:a16="http://schemas.microsoft.com/office/drawing/2014/main" id="{66BDAA72-8D2B-ACA1-7877-6678A8FD97D8}"/>
              </a:ext>
            </a:extLst>
          </p:cNvPr>
          <p:cNvPicPr>
            <a:picLocks noChangeAspect="1"/>
          </p:cNvPicPr>
          <p:nvPr/>
        </p:nvPicPr>
        <p:blipFill>
          <a:blip r:embed="rId3"/>
          <a:stretch>
            <a:fillRect/>
          </a:stretch>
        </p:blipFill>
        <p:spPr>
          <a:xfrm>
            <a:off x="21220" y="3265628"/>
            <a:ext cx="7924800" cy="1619250"/>
          </a:xfrm>
          <a:prstGeom prst="rect">
            <a:avLst/>
          </a:prstGeom>
        </p:spPr>
      </p:pic>
      <p:sp>
        <p:nvSpPr>
          <p:cNvPr id="3" name="TextBox 2">
            <a:extLst>
              <a:ext uri="{FF2B5EF4-FFF2-40B4-BE49-F238E27FC236}">
                <a16:creationId xmlns:a16="http://schemas.microsoft.com/office/drawing/2014/main" id="{D6E6385C-3F58-8666-C2F2-343B5529AD68}"/>
              </a:ext>
            </a:extLst>
          </p:cNvPr>
          <p:cNvSpPr txBox="1"/>
          <p:nvPr/>
        </p:nvSpPr>
        <p:spPr>
          <a:xfrm>
            <a:off x="9585157" y="320842"/>
            <a:ext cx="24724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PIVOT AND COMPARE</a:t>
            </a:r>
          </a:p>
          <a:p>
            <a:r>
              <a:rPr lang="en-US"/>
              <a:t>SAS VS JS</a:t>
            </a:r>
          </a:p>
        </p:txBody>
      </p:sp>
    </p:spTree>
    <p:extLst>
      <p:ext uri="{BB962C8B-B14F-4D97-AF65-F5344CB8AC3E}">
        <p14:creationId xmlns:p14="http://schemas.microsoft.com/office/powerpoint/2010/main" val="119043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612E8D-4FDE-E1B2-F421-CD24A287CBB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73AE949-95BC-6EB5-ED40-96CD04D20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4E5306C-3EC5-E4AD-D9A2-F004BBA51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3C06E44-1AA4-8E94-0849-4A1210822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7D97876-B9DF-BAB0-D961-AE785C068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F5C4CFF-6541-E0A6-681F-B099299C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27EA4-CDC6-99C9-47C0-86E6E682BAAC}"/>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COD vs SJS</a:t>
            </a:r>
            <a:endParaRPr lang="en-US"/>
          </a:p>
        </p:txBody>
      </p:sp>
      <p:pic>
        <p:nvPicPr>
          <p:cNvPr id="3" name="Picture 2" descr="A screenshot of a computer&#10;&#10;AI-generated content may be incorrect.">
            <a:extLst>
              <a:ext uri="{FF2B5EF4-FFF2-40B4-BE49-F238E27FC236}">
                <a16:creationId xmlns:a16="http://schemas.microsoft.com/office/drawing/2014/main" id="{7A2AB754-1DB4-04DB-6F64-DCA368CFF233}"/>
              </a:ext>
            </a:extLst>
          </p:cNvPr>
          <p:cNvPicPr>
            <a:picLocks noChangeAspect="1"/>
          </p:cNvPicPr>
          <p:nvPr/>
        </p:nvPicPr>
        <p:blipFill>
          <a:blip r:embed="rId2"/>
          <a:stretch>
            <a:fillRect/>
          </a:stretch>
        </p:blipFill>
        <p:spPr>
          <a:xfrm>
            <a:off x="2170" y="127502"/>
            <a:ext cx="6438900" cy="4905375"/>
          </a:xfrm>
          <a:prstGeom prst="rect">
            <a:avLst/>
          </a:prstGeom>
        </p:spPr>
      </p:pic>
      <p:pic>
        <p:nvPicPr>
          <p:cNvPr id="4" name="Picture 3" descr="A screenshot of a spreadsheet&#10;&#10;AI-generated content may be incorrect.">
            <a:extLst>
              <a:ext uri="{FF2B5EF4-FFF2-40B4-BE49-F238E27FC236}">
                <a16:creationId xmlns:a16="http://schemas.microsoft.com/office/drawing/2014/main" id="{8F9C0177-C444-77EB-82EC-8331299A6AF4}"/>
              </a:ext>
            </a:extLst>
          </p:cNvPr>
          <p:cNvPicPr>
            <a:picLocks noChangeAspect="1"/>
          </p:cNvPicPr>
          <p:nvPr/>
        </p:nvPicPr>
        <p:blipFill>
          <a:blip r:embed="rId3"/>
          <a:stretch>
            <a:fillRect/>
          </a:stretch>
        </p:blipFill>
        <p:spPr>
          <a:xfrm>
            <a:off x="6449871" y="228057"/>
            <a:ext cx="5639043" cy="3199558"/>
          </a:xfrm>
          <a:prstGeom prst="rect">
            <a:avLst/>
          </a:prstGeom>
        </p:spPr>
      </p:pic>
      <p:cxnSp>
        <p:nvCxnSpPr>
          <p:cNvPr id="5" name="Straight Arrow Connector 4">
            <a:extLst>
              <a:ext uri="{FF2B5EF4-FFF2-40B4-BE49-F238E27FC236}">
                <a16:creationId xmlns:a16="http://schemas.microsoft.com/office/drawing/2014/main" id="{3D89A0CC-EB24-B495-0D33-2A636837BD2C}"/>
              </a:ext>
            </a:extLst>
          </p:cNvPr>
          <p:cNvCxnSpPr/>
          <p:nvPr/>
        </p:nvCxnSpPr>
        <p:spPr>
          <a:xfrm>
            <a:off x="3931692" y="1360289"/>
            <a:ext cx="1617548" cy="339246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F9C32FFE-6C43-5B32-4153-6E7630D5FA3F}"/>
              </a:ext>
            </a:extLst>
          </p:cNvPr>
          <p:cNvSpPr/>
          <p:nvPr/>
        </p:nvSpPr>
        <p:spPr>
          <a:xfrm>
            <a:off x="5553205" y="4592877"/>
            <a:ext cx="594986" cy="26095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5">
            <a:extLst>
              <a:ext uri="{FF2B5EF4-FFF2-40B4-BE49-F238E27FC236}">
                <a16:creationId xmlns:a16="http://schemas.microsoft.com/office/drawing/2014/main" id="{FAF58C14-DA63-D7AA-1AC3-E45D5D71AC1A}"/>
              </a:ext>
            </a:extLst>
          </p:cNvPr>
          <p:cNvSpPr/>
          <p:nvPr/>
        </p:nvSpPr>
        <p:spPr>
          <a:xfrm>
            <a:off x="3595154" y="1139762"/>
            <a:ext cx="594986" cy="20308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 name="Connector: Elbow 7">
            <a:extLst>
              <a:ext uri="{FF2B5EF4-FFF2-40B4-BE49-F238E27FC236}">
                <a16:creationId xmlns:a16="http://schemas.microsoft.com/office/drawing/2014/main" id="{E485E3CC-CE60-80B2-B35E-137310026593}"/>
              </a:ext>
            </a:extLst>
          </p:cNvPr>
          <p:cNvCxnSpPr/>
          <p:nvPr/>
        </p:nvCxnSpPr>
        <p:spPr>
          <a:xfrm flipV="1">
            <a:off x="7843829" y="708485"/>
            <a:ext cx="268092" cy="11179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6D58219-60CA-F1BE-0F00-3161C87A201A}"/>
              </a:ext>
            </a:extLst>
          </p:cNvPr>
          <p:cNvCxnSpPr/>
          <p:nvPr/>
        </p:nvCxnSpPr>
        <p:spPr>
          <a:xfrm>
            <a:off x="8771919" y="906551"/>
            <a:ext cx="2658080" cy="22040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C33D5C8E-674B-1EC6-8152-E1B5755CE26E}"/>
              </a:ext>
            </a:extLst>
          </p:cNvPr>
          <p:cNvCxnSpPr/>
          <p:nvPr/>
        </p:nvCxnSpPr>
        <p:spPr>
          <a:xfrm flipV="1">
            <a:off x="6145682" y="1393586"/>
            <a:ext cx="2131405" cy="32709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01E0270-5362-AD01-7999-B680075B57E0}"/>
              </a:ext>
            </a:extLst>
          </p:cNvPr>
          <p:cNvSpPr txBox="1"/>
          <p:nvPr/>
        </p:nvSpPr>
        <p:spPr>
          <a:xfrm>
            <a:off x="9013657" y="423110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PREPARE REPORT</a:t>
            </a:r>
          </a:p>
        </p:txBody>
      </p:sp>
    </p:spTree>
    <p:extLst>
      <p:ext uri="{BB962C8B-B14F-4D97-AF65-F5344CB8AC3E}">
        <p14:creationId xmlns:p14="http://schemas.microsoft.com/office/powerpoint/2010/main" val="177739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9CB977-5044-0EAA-914C-9B151DC7FF6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816203D-404F-3C5C-1C57-3F28673C8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B9AE6D0-0AAE-96CA-0EE1-085C1305A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3BA2B61-9D60-F3A5-D535-CF972E455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E56ED6B-7FBC-2ABF-DD00-C8117B123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B0A6B4B-CB07-E9EA-2D95-2D5D15E7B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8A0AC-043E-C7D6-D4F6-26F6626EC79A}"/>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COD vs SJS</a:t>
            </a:r>
            <a:endParaRPr lang="en-US" sz="4000">
              <a:solidFill>
                <a:srgbClr val="000000"/>
              </a:solidFill>
            </a:endParaRPr>
          </a:p>
        </p:txBody>
      </p:sp>
      <p:pic>
        <p:nvPicPr>
          <p:cNvPr id="14" name="Picture 13" descr="A screenshot of a computer&#10;&#10;AI-generated content may be incorrect.">
            <a:extLst>
              <a:ext uri="{FF2B5EF4-FFF2-40B4-BE49-F238E27FC236}">
                <a16:creationId xmlns:a16="http://schemas.microsoft.com/office/drawing/2014/main" id="{BA8371EA-AA7E-74E4-3E54-9CAB05953297}"/>
              </a:ext>
            </a:extLst>
          </p:cNvPr>
          <p:cNvPicPr>
            <a:picLocks noChangeAspect="1"/>
          </p:cNvPicPr>
          <p:nvPr/>
        </p:nvPicPr>
        <p:blipFill>
          <a:blip r:embed="rId2"/>
          <a:stretch>
            <a:fillRect/>
          </a:stretch>
        </p:blipFill>
        <p:spPr>
          <a:xfrm>
            <a:off x="2098759" y="422108"/>
            <a:ext cx="5718510" cy="4700337"/>
          </a:xfrm>
          <a:prstGeom prst="rect">
            <a:avLst/>
          </a:prstGeom>
        </p:spPr>
      </p:pic>
      <p:sp>
        <p:nvSpPr>
          <p:cNvPr id="13" name="Rectangle: Rounded Corners 12">
            <a:extLst>
              <a:ext uri="{FF2B5EF4-FFF2-40B4-BE49-F238E27FC236}">
                <a16:creationId xmlns:a16="http://schemas.microsoft.com/office/drawing/2014/main" id="{7CB8DF57-38A6-7AC9-3C09-3928A66AE43A}"/>
              </a:ext>
            </a:extLst>
          </p:cNvPr>
          <p:cNvSpPr/>
          <p:nvPr/>
        </p:nvSpPr>
        <p:spPr>
          <a:xfrm>
            <a:off x="2426368" y="3428999"/>
            <a:ext cx="2125578" cy="1694446"/>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spreadsheet&#10;&#10;AI-generated content may be incorrect.">
            <a:extLst>
              <a:ext uri="{FF2B5EF4-FFF2-40B4-BE49-F238E27FC236}">
                <a16:creationId xmlns:a16="http://schemas.microsoft.com/office/drawing/2014/main" id="{498B7E7F-547F-8523-ABD9-0B8A2A4BDE58}"/>
              </a:ext>
            </a:extLst>
          </p:cNvPr>
          <p:cNvPicPr>
            <a:picLocks noChangeAspect="1"/>
          </p:cNvPicPr>
          <p:nvPr/>
        </p:nvPicPr>
        <p:blipFill>
          <a:blip r:embed="rId3"/>
          <a:stretch>
            <a:fillRect/>
          </a:stretch>
        </p:blipFill>
        <p:spPr>
          <a:xfrm>
            <a:off x="6747209" y="3287880"/>
            <a:ext cx="3339766" cy="1836320"/>
          </a:xfrm>
          <a:prstGeom prst="rect">
            <a:avLst/>
          </a:prstGeom>
        </p:spPr>
      </p:pic>
      <p:sp>
        <p:nvSpPr>
          <p:cNvPr id="4" name="TextBox 3">
            <a:extLst>
              <a:ext uri="{FF2B5EF4-FFF2-40B4-BE49-F238E27FC236}">
                <a16:creationId xmlns:a16="http://schemas.microsoft.com/office/drawing/2014/main" id="{D82F07B5-AC47-B53A-6E79-B6F09C4C2F88}"/>
              </a:ext>
            </a:extLst>
          </p:cNvPr>
          <p:cNvSpPr txBox="1"/>
          <p:nvPr/>
        </p:nvSpPr>
        <p:spPr>
          <a:xfrm>
            <a:off x="8682789" y="8923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EMAIL REPORT TO FA</a:t>
            </a:r>
          </a:p>
        </p:txBody>
      </p:sp>
    </p:spTree>
    <p:extLst>
      <p:ext uri="{BB962C8B-B14F-4D97-AF65-F5344CB8AC3E}">
        <p14:creationId xmlns:p14="http://schemas.microsoft.com/office/powerpoint/2010/main" val="302668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5ABA11-661A-7552-6C9F-0E22F8298B4F}"/>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E87ADC7-68C4-2176-FF16-83CC93ED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3417233-FC3E-37B9-EDB6-97F52092F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D25C644-F7EC-015B-2E13-FDB7FC0DC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6CFADA7-4CFB-DD62-9B28-579372534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1A7D80D-CEDB-A227-20B2-57D2EE90C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F8EA0-23BE-0563-B4E4-CA8965ECDC1A}"/>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Draw</a:t>
            </a:r>
          </a:p>
        </p:txBody>
      </p:sp>
      <p:pic>
        <p:nvPicPr>
          <p:cNvPr id="4" name="Picture 3" descr="A diagram of a flowchart&#10;&#10;AI-generated content may be incorrect.">
            <a:extLst>
              <a:ext uri="{FF2B5EF4-FFF2-40B4-BE49-F238E27FC236}">
                <a16:creationId xmlns:a16="http://schemas.microsoft.com/office/drawing/2014/main" id="{AA5D6C66-EA4A-E8EE-E903-86D64FF210BB}"/>
              </a:ext>
            </a:extLst>
          </p:cNvPr>
          <p:cNvPicPr>
            <a:picLocks noChangeAspect="1"/>
          </p:cNvPicPr>
          <p:nvPr/>
        </p:nvPicPr>
        <p:blipFill>
          <a:blip r:embed="rId2"/>
          <a:stretch>
            <a:fillRect/>
          </a:stretch>
        </p:blipFill>
        <p:spPr>
          <a:xfrm>
            <a:off x="3728154" y="898329"/>
            <a:ext cx="7938948" cy="3215273"/>
          </a:xfrm>
          <a:prstGeom prst="rect">
            <a:avLst/>
          </a:prstGeom>
        </p:spPr>
      </p:pic>
      <p:sp>
        <p:nvSpPr>
          <p:cNvPr id="3" name="Content Placeholder 2">
            <a:extLst>
              <a:ext uri="{FF2B5EF4-FFF2-40B4-BE49-F238E27FC236}">
                <a16:creationId xmlns:a16="http://schemas.microsoft.com/office/drawing/2014/main" id="{28B3BAF1-3188-5FE6-B756-7256B71FC75F}"/>
              </a:ext>
            </a:extLst>
          </p:cNvPr>
          <p:cNvSpPr>
            <a:spLocks noGrp="1"/>
          </p:cNvSpPr>
          <p:nvPr>
            <p:ph idx="1"/>
          </p:nvPr>
        </p:nvSpPr>
        <p:spPr>
          <a:xfrm>
            <a:off x="3551066" y="4200427"/>
            <a:ext cx="8332826" cy="752754"/>
          </a:xfrm>
        </p:spPr>
        <p:txBody>
          <a:bodyPr vert="horz" lIns="91440" tIns="45720" rIns="91440" bIns="45720" rtlCol="0" anchor="ctr">
            <a:normAutofit/>
          </a:bodyPr>
          <a:lstStyle/>
          <a:p>
            <a:r>
              <a:rPr lang="en-US" sz="1600"/>
              <a:t>Finance only draws amounts in full for SJS semi-monthly period. "A" 1st-15th. "B" 16th-EOM</a:t>
            </a:r>
            <a:endParaRPr lang="en-US"/>
          </a:p>
          <a:p>
            <a:r>
              <a:rPr lang="en-US" sz="1600"/>
              <a:t>No draw done if 100% of funds are not available. NO partial draws!</a:t>
            </a:r>
          </a:p>
        </p:txBody>
      </p:sp>
      <p:sp>
        <p:nvSpPr>
          <p:cNvPr id="5" name="TextBox 4">
            <a:extLst>
              <a:ext uri="{FF2B5EF4-FFF2-40B4-BE49-F238E27FC236}">
                <a16:creationId xmlns:a16="http://schemas.microsoft.com/office/drawing/2014/main" id="{4BB25BB8-CFD3-2FFA-0AFB-D7E7DBEC1014}"/>
              </a:ext>
            </a:extLst>
          </p:cNvPr>
          <p:cNvSpPr txBox="1"/>
          <p:nvPr/>
        </p:nvSpPr>
        <p:spPr>
          <a:xfrm>
            <a:off x="3806573" y="551447"/>
            <a:ext cx="54790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Example for the "B" period (16th to End of Month)</a:t>
            </a:r>
            <a:endParaRPr lang="en-US"/>
          </a:p>
        </p:txBody>
      </p:sp>
      <p:sp>
        <p:nvSpPr>
          <p:cNvPr id="6" name="Oval 5">
            <a:extLst>
              <a:ext uri="{FF2B5EF4-FFF2-40B4-BE49-F238E27FC236}">
                <a16:creationId xmlns:a16="http://schemas.microsoft.com/office/drawing/2014/main" id="{B370025B-DE00-E8A4-640A-24193863644A}"/>
              </a:ext>
            </a:extLst>
          </p:cNvPr>
          <p:cNvSpPr/>
          <p:nvPr/>
        </p:nvSpPr>
        <p:spPr>
          <a:xfrm>
            <a:off x="8692005" y="3112721"/>
            <a:ext cx="1193131" cy="992605"/>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033866F5-E570-4AB7-0E2C-EE6FF0D03CDA}"/>
              </a:ext>
            </a:extLst>
          </p:cNvPr>
          <p:cNvSpPr txBox="1"/>
          <p:nvPr/>
        </p:nvSpPr>
        <p:spPr>
          <a:xfrm>
            <a:off x="72936" y="902455"/>
            <a:ext cx="353413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G5 Draw</a:t>
            </a:r>
            <a:endParaRPr lang="en-US"/>
          </a:p>
          <a:p>
            <a:br>
              <a:rPr lang="en-US"/>
            </a:br>
            <a:r>
              <a:rPr lang="en-US"/>
              <a:t>Data Files</a:t>
            </a:r>
          </a:p>
          <a:p>
            <a:pPr marL="285750" indent="-285750">
              <a:buFont typeface="Arial"/>
              <a:buChar char="•"/>
            </a:pPr>
            <a:r>
              <a:rPr lang="en-US" sz="1600">
                <a:ea typeface="+mn-lt"/>
                <a:cs typeface="+mn-lt"/>
              </a:rPr>
              <a:t>QCS_SF_MNTHLY_ITEM_DTL_POST (for disbursement data)</a:t>
            </a:r>
          </a:p>
          <a:p>
            <a:pPr marL="285750" indent="-285750">
              <a:buFont typeface="Arial"/>
              <a:buChar char="•"/>
            </a:pPr>
            <a:r>
              <a:rPr lang="en-US" sz="1600">
                <a:ea typeface="+mn-lt"/>
                <a:cs typeface="+mn-lt"/>
              </a:rPr>
              <a:t>QFS_GL_ACCOUNT_ANALYSIS (for FWS GL data)</a:t>
            </a:r>
          </a:p>
          <a:p>
            <a:pPr marL="285750" indent="-285750">
              <a:buFont typeface="Arial"/>
              <a:buChar char="•"/>
            </a:pPr>
            <a:endParaRPr lang="en-US" sz="1600">
              <a:ea typeface="+mn-lt"/>
              <a:cs typeface="+mn-lt"/>
            </a:endParaRPr>
          </a:p>
        </p:txBody>
      </p:sp>
    </p:spTree>
    <p:extLst>
      <p:ext uri="{BB962C8B-B14F-4D97-AF65-F5344CB8AC3E}">
        <p14:creationId xmlns:p14="http://schemas.microsoft.com/office/powerpoint/2010/main" val="200737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178129-D56A-6743-B37C-6BB00194F93B}"/>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D5DD95B-D473-DF70-1BDC-8D60E3A11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A40149-0E9E-0F27-78FD-7A5BEA839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37CD7D7-4E4E-EBEC-46AF-8282BBC3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B12925D-9270-A4D2-7A65-ABA61144B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9E7B541-CEA6-B339-4BB4-034EB481D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8941A-64E7-B0A3-9632-49DD4BBE4912}"/>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Draw</a:t>
            </a:r>
          </a:p>
        </p:txBody>
      </p:sp>
      <p:pic>
        <p:nvPicPr>
          <p:cNvPr id="7" name="Picture 6" descr="A screenshot of a computer&#10;&#10;AI-generated content may be incorrect.">
            <a:extLst>
              <a:ext uri="{FF2B5EF4-FFF2-40B4-BE49-F238E27FC236}">
                <a16:creationId xmlns:a16="http://schemas.microsoft.com/office/drawing/2014/main" id="{E2A0F874-7070-F2EE-091B-36EB14E48291}"/>
              </a:ext>
            </a:extLst>
          </p:cNvPr>
          <p:cNvPicPr>
            <a:picLocks noChangeAspect="1"/>
          </p:cNvPicPr>
          <p:nvPr/>
        </p:nvPicPr>
        <p:blipFill>
          <a:blip r:embed="rId2"/>
          <a:stretch>
            <a:fillRect/>
          </a:stretch>
        </p:blipFill>
        <p:spPr>
          <a:xfrm>
            <a:off x="6081110" y="3637043"/>
            <a:ext cx="6029325" cy="1628775"/>
          </a:xfrm>
          <a:prstGeom prst="rect">
            <a:avLst/>
          </a:prstGeom>
        </p:spPr>
      </p:pic>
      <p:pic>
        <p:nvPicPr>
          <p:cNvPr id="12" name="Picture 11" descr="A screenshot of a data&#10;&#10;AI-generated content may be incorrect.">
            <a:extLst>
              <a:ext uri="{FF2B5EF4-FFF2-40B4-BE49-F238E27FC236}">
                <a16:creationId xmlns:a16="http://schemas.microsoft.com/office/drawing/2014/main" id="{DD64906C-E72D-D830-5D7E-93EF2D4CC365}"/>
              </a:ext>
            </a:extLst>
          </p:cNvPr>
          <p:cNvPicPr>
            <a:picLocks noChangeAspect="1"/>
          </p:cNvPicPr>
          <p:nvPr/>
        </p:nvPicPr>
        <p:blipFill>
          <a:blip r:embed="rId3"/>
          <a:stretch>
            <a:fillRect/>
          </a:stretch>
        </p:blipFill>
        <p:spPr>
          <a:xfrm>
            <a:off x="146975" y="3315"/>
            <a:ext cx="10817748" cy="3504357"/>
          </a:xfrm>
          <a:prstGeom prst="rect">
            <a:avLst/>
          </a:prstGeom>
        </p:spPr>
      </p:pic>
      <p:pic>
        <p:nvPicPr>
          <p:cNvPr id="11" name="Picture 10" descr="A screenshot of a computer error&#10;&#10;AI-generated content may be incorrect.">
            <a:extLst>
              <a:ext uri="{FF2B5EF4-FFF2-40B4-BE49-F238E27FC236}">
                <a16:creationId xmlns:a16="http://schemas.microsoft.com/office/drawing/2014/main" id="{05501E4C-EEDB-7669-4F69-C7E51FDC7410}"/>
              </a:ext>
            </a:extLst>
          </p:cNvPr>
          <p:cNvPicPr>
            <a:picLocks noChangeAspect="1"/>
          </p:cNvPicPr>
          <p:nvPr/>
        </p:nvPicPr>
        <p:blipFill>
          <a:blip r:embed="rId4"/>
          <a:stretch>
            <a:fillRect/>
          </a:stretch>
        </p:blipFill>
        <p:spPr>
          <a:xfrm>
            <a:off x="144744" y="3177311"/>
            <a:ext cx="5227779" cy="2085252"/>
          </a:xfrm>
          <a:prstGeom prst="rect">
            <a:avLst/>
          </a:prstGeom>
        </p:spPr>
      </p:pic>
      <p:cxnSp>
        <p:nvCxnSpPr>
          <p:cNvPr id="9" name="Straight Arrow Connector 8">
            <a:extLst>
              <a:ext uri="{FF2B5EF4-FFF2-40B4-BE49-F238E27FC236}">
                <a16:creationId xmlns:a16="http://schemas.microsoft.com/office/drawing/2014/main" id="{0542F060-DDAF-D474-E4A9-B07B24B22596}"/>
              </a:ext>
            </a:extLst>
          </p:cNvPr>
          <p:cNvCxnSpPr>
            <a:cxnSpLocks/>
          </p:cNvCxnSpPr>
          <p:nvPr/>
        </p:nvCxnSpPr>
        <p:spPr>
          <a:xfrm flipV="1">
            <a:off x="3892582" y="4223305"/>
            <a:ext cx="2200775" cy="56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0972E02-0420-3BB6-4B7C-A805A94A84A4}"/>
              </a:ext>
            </a:extLst>
          </p:cNvPr>
          <p:cNvCxnSpPr/>
          <p:nvPr/>
        </p:nvCxnSpPr>
        <p:spPr>
          <a:xfrm flipH="1">
            <a:off x="3286497" y="2888253"/>
            <a:ext cx="4821199" cy="5730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E8A2D1D-3335-9B0A-A59A-1EE187EBDD71}"/>
              </a:ext>
            </a:extLst>
          </p:cNvPr>
          <p:cNvSpPr txBox="1"/>
          <p:nvPr/>
        </p:nvSpPr>
        <p:spPr>
          <a:xfrm>
            <a:off x="9735552" y="240631"/>
            <a:ext cx="23020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PREPARE DRAW DATA</a:t>
            </a:r>
          </a:p>
        </p:txBody>
      </p:sp>
    </p:spTree>
    <p:extLst>
      <p:ext uri="{BB962C8B-B14F-4D97-AF65-F5344CB8AC3E}">
        <p14:creationId xmlns:p14="http://schemas.microsoft.com/office/powerpoint/2010/main" val="310312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5998A-2C53-FA27-8B8B-B043B56F52C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Agenda</a:t>
            </a:r>
          </a:p>
        </p:txBody>
      </p:sp>
      <p:graphicFrame>
        <p:nvGraphicFramePr>
          <p:cNvPr id="22" name="Content Placeholder 2">
            <a:extLst>
              <a:ext uri="{FF2B5EF4-FFF2-40B4-BE49-F238E27FC236}">
                <a16:creationId xmlns:a16="http://schemas.microsoft.com/office/drawing/2014/main" id="{A4784AC7-67EE-BA44-F3C3-B4C61FD59324}"/>
              </a:ext>
            </a:extLst>
          </p:cNvPr>
          <p:cNvGraphicFramePr>
            <a:graphicFrameLocks noGrp="1"/>
          </p:cNvGraphicFramePr>
          <p:nvPr>
            <p:ph idx="1"/>
            <p:extLst>
              <p:ext uri="{D42A27DB-BD31-4B8C-83A1-F6EECF244321}">
                <p14:modId xmlns:p14="http://schemas.microsoft.com/office/powerpoint/2010/main" val="92150924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254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D147EE-FA67-D77B-6068-BA5EB6CF2A5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8AA6962-4E54-CFD3-F75B-1C830DDE3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A634547-B5F3-E20A-33DC-FB88BB427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8522D38-E141-B106-4E4D-3F9833DFA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8A3E21F-C7EA-476A-1B5D-0AC8C18E3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81DE3A-B0D5-1F0A-ED8E-102FA2FE7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203EC-2FB8-0CD2-AAD5-0E8B469856DC}"/>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Draw</a:t>
            </a:r>
          </a:p>
        </p:txBody>
      </p:sp>
      <p:pic>
        <p:nvPicPr>
          <p:cNvPr id="3" name="Picture 2" descr="A screenshot of a spreadsheet&#10;&#10;AI-generated content may be incorrect.">
            <a:extLst>
              <a:ext uri="{FF2B5EF4-FFF2-40B4-BE49-F238E27FC236}">
                <a16:creationId xmlns:a16="http://schemas.microsoft.com/office/drawing/2014/main" id="{E2182015-BFA6-9EDA-027B-95FD6FD699B8}"/>
              </a:ext>
            </a:extLst>
          </p:cNvPr>
          <p:cNvPicPr>
            <a:picLocks noChangeAspect="1"/>
          </p:cNvPicPr>
          <p:nvPr/>
        </p:nvPicPr>
        <p:blipFill>
          <a:blip r:embed="rId2"/>
          <a:stretch>
            <a:fillRect/>
          </a:stretch>
        </p:blipFill>
        <p:spPr>
          <a:xfrm>
            <a:off x="507779" y="623526"/>
            <a:ext cx="4791075" cy="4029075"/>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ABC52E4E-47C1-676E-BAAD-02CFB4D2E5D4}"/>
              </a:ext>
            </a:extLst>
          </p:cNvPr>
          <p:cNvPicPr>
            <a:picLocks noChangeAspect="1"/>
          </p:cNvPicPr>
          <p:nvPr/>
        </p:nvPicPr>
        <p:blipFill>
          <a:blip r:embed="rId3"/>
          <a:stretch>
            <a:fillRect/>
          </a:stretch>
        </p:blipFill>
        <p:spPr>
          <a:xfrm>
            <a:off x="5713742" y="369367"/>
            <a:ext cx="4791075" cy="2266950"/>
          </a:xfrm>
          <a:prstGeom prst="rect">
            <a:avLst/>
          </a:prstGeom>
        </p:spPr>
      </p:pic>
      <p:pic>
        <p:nvPicPr>
          <p:cNvPr id="6" name="Picture 5" descr="A screenshot of a computer error&#10;&#10;AI-generated content may be incorrect.">
            <a:extLst>
              <a:ext uri="{FF2B5EF4-FFF2-40B4-BE49-F238E27FC236}">
                <a16:creationId xmlns:a16="http://schemas.microsoft.com/office/drawing/2014/main" id="{14E97BC9-1983-4ADE-DA3D-B88F9686DA30}"/>
              </a:ext>
            </a:extLst>
          </p:cNvPr>
          <p:cNvPicPr>
            <a:picLocks noChangeAspect="1"/>
          </p:cNvPicPr>
          <p:nvPr/>
        </p:nvPicPr>
        <p:blipFill>
          <a:blip r:embed="rId4"/>
          <a:stretch>
            <a:fillRect/>
          </a:stretch>
        </p:blipFill>
        <p:spPr>
          <a:xfrm>
            <a:off x="6461970" y="2870053"/>
            <a:ext cx="5227779" cy="2085252"/>
          </a:xfrm>
          <a:prstGeom prst="rect">
            <a:avLst/>
          </a:prstGeom>
        </p:spPr>
      </p:pic>
      <p:cxnSp>
        <p:nvCxnSpPr>
          <p:cNvPr id="7" name="Straight Arrow Connector 6">
            <a:extLst>
              <a:ext uri="{FF2B5EF4-FFF2-40B4-BE49-F238E27FC236}">
                <a16:creationId xmlns:a16="http://schemas.microsoft.com/office/drawing/2014/main" id="{C800C0B6-7FE7-3650-25EF-BF30854393E3}"/>
              </a:ext>
            </a:extLst>
          </p:cNvPr>
          <p:cNvCxnSpPr/>
          <p:nvPr/>
        </p:nvCxnSpPr>
        <p:spPr>
          <a:xfrm flipH="1">
            <a:off x="9645314" y="2727157"/>
            <a:ext cx="571501" cy="13234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DA1E9FB-46E5-C8B0-5721-F0A4537DB9DF}"/>
              </a:ext>
            </a:extLst>
          </p:cNvPr>
          <p:cNvCxnSpPr>
            <a:cxnSpLocks/>
          </p:cNvCxnSpPr>
          <p:nvPr/>
        </p:nvCxnSpPr>
        <p:spPr>
          <a:xfrm>
            <a:off x="8552447" y="1403684"/>
            <a:ext cx="1584155" cy="751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065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DEEAC-177A-14D7-8CBB-4856D68C924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B80F632-A442-7FA1-70D2-67625142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A3A9FD3-7CB2-F4D7-F05C-678F8E016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6AADDF1-F5AB-B2D7-0614-B182CFA41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B8A0DBA-320C-912E-0C23-737F7697B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A9BBCB7-C4D4-0F10-BF56-8D8F19C28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69382-8FEB-17F7-3A33-602CE83DAE90}"/>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Draw</a:t>
            </a:r>
          </a:p>
        </p:txBody>
      </p:sp>
      <p:pic>
        <p:nvPicPr>
          <p:cNvPr id="5" name="Picture 4" descr="A screenshot of a computer&#10;&#10;AI-generated content may be incorrect.">
            <a:extLst>
              <a:ext uri="{FF2B5EF4-FFF2-40B4-BE49-F238E27FC236}">
                <a16:creationId xmlns:a16="http://schemas.microsoft.com/office/drawing/2014/main" id="{8FB2F25D-BEAB-4916-0A7D-9860FBE0018C}"/>
              </a:ext>
            </a:extLst>
          </p:cNvPr>
          <p:cNvPicPr>
            <a:picLocks noChangeAspect="1"/>
          </p:cNvPicPr>
          <p:nvPr/>
        </p:nvPicPr>
        <p:blipFill>
          <a:blip r:embed="rId2"/>
          <a:stretch>
            <a:fillRect/>
          </a:stretch>
        </p:blipFill>
        <p:spPr>
          <a:xfrm>
            <a:off x="-9646" y="-1683"/>
            <a:ext cx="12192000" cy="3755492"/>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AB8DC58E-9B27-D13D-611D-DDC0E954E601}"/>
              </a:ext>
            </a:extLst>
          </p:cNvPr>
          <p:cNvPicPr>
            <a:picLocks noChangeAspect="1"/>
          </p:cNvPicPr>
          <p:nvPr/>
        </p:nvPicPr>
        <p:blipFill>
          <a:blip r:embed="rId3"/>
          <a:stretch>
            <a:fillRect/>
          </a:stretch>
        </p:blipFill>
        <p:spPr>
          <a:xfrm>
            <a:off x="3387820" y="3749174"/>
            <a:ext cx="6515703" cy="1771047"/>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3893B71A-CBF7-D412-A68B-C4131382F223}"/>
              </a:ext>
            </a:extLst>
          </p:cNvPr>
          <p:cNvPicPr>
            <a:picLocks noChangeAspect="1"/>
          </p:cNvPicPr>
          <p:nvPr/>
        </p:nvPicPr>
        <p:blipFill>
          <a:blip r:embed="rId4"/>
          <a:stretch>
            <a:fillRect/>
          </a:stretch>
        </p:blipFill>
        <p:spPr>
          <a:xfrm>
            <a:off x="221848" y="3919349"/>
            <a:ext cx="3163748" cy="1160619"/>
          </a:xfrm>
          <a:prstGeom prst="rect">
            <a:avLst/>
          </a:prstGeom>
        </p:spPr>
      </p:pic>
      <p:pic>
        <p:nvPicPr>
          <p:cNvPr id="9" name="Picture 8" descr="A yellow and white text with numbers&#10;&#10;AI-generated content may be incorrect.">
            <a:extLst>
              <a:ext uri="{FF2B5EF4-FFF2-40B4-BE49-F238E27FC236}">
                <a16:creationId xmlns:a16="http://schemas.microsoft.com/office/drawing/2014/main" id="{CF4104B6-59ED-EB4C-642E-C17D711A535C}"/>
              </a:ext>
            </a:extLst>
          </p:cNvPr>
          <p:cNvPicPr>
            <a:picLocks noChangeAspect="1"/>
          </p:cNvPicPr>
          <p:nvPr/>
        </p:nvPicPr>
        <p:blipFill>
          <a:blip r:embed="rId5"/>
          <a:stretch>
            <a:fillRect/>
          </a:stretch>
        </p:blipFill>
        <p:spPr>
          <a:xfrm>
            <a:off x="6651207" y="871287"/>
            <a:ext cx="2619375" cy="2247900"/>
          </a:xfrm>
          <a:prstGeom prst="rect">
            <a:avLst/>
          </a:prstGeom>
        </p:spPr>
      </p:pic>
      <p:cxnSp>
        <p:nvCxnSpPr>
          <p:cNvPr id="10" name="Straight Arrow Connector 9">
            <a:extLst>
              <a:ext uri="{FF2B5EF4-FFF2-40B4-BE49-F238E27FC236}">
                <a16:creationId xmlns:a16="http://schemas.microsoft.com/office/drawing/2014/main" id="{E1F7D5CC-7866-FFBF-5E7E-8F4834530567}"/>
              </a:ext>
            </a:extLst>
          </p:cNvPr>
          <p:cNvCxnSpPr/>
          <p:nvPr/>
        </p:nvCxnSpPr>
        <p:spPr>
          <a:xfrm flipH="1">
            <a:off x="5925553" y="1925052"/>
            <a:ext cx="772025" cy="200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ABE141A-C6AD-5ADC-AE33-C201FC354A5B}"/>
              </a:ext>
            </a:extLst>
          </p:cNvPr>
          <p:cNvSpPr txBox="1"/>
          <p:nvPr/>
        </p:nvSpPr>
        <p:spPr>
          <a:xfrm>
            <a:off x="10276974" y="4130842"/>
            <a:ext cx="19009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PREP JOURNAL</a:t>
            </a:r>
          </a:p>
          <a:p>
            <a:r>
              <a:rPr lang="en-US"/>
              <a:t>DATA</a:t>
            </a:r>
          </a:p>
        </p:txBody>
      </p:sp>
    </p:spTree>
    <p:extLst>
      <p:ext uri="{BB962C8B-B14F-4D97-AF65-F5344CB8AC3E}">
        <p14:creationId xmlns:p14="http://schemas.microsoft.com/office/powerpoint/2010/main" val="1120236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E69E3A-FBD7-4D5D-37DE-87C73577793D}"/>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8EB3CD4-19AA-5D8E-B5DE-E83C3E708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8A92FA3-21F4-D5EF-86D9-D561176A5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395E9B4-F5D5-BB31-832A-9DE0853CC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B230CD-8EC2-F61B-2ABE-18537EFB2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CACF33E-F016-06DE-BEEC-B36954683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E5741-A948-74BA-5D04-0628854E6762}"/>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 Recon SJS to GL</a:t>
            </a:r>
          </a:p>
        </p:txBody>
      </p:sp>
      <p:pic>
        <p:nvPicPr>
          <p:cNvPr id="4" name="Picture 3" descr="A diagram of a flowchart&#10;&#10;AI-generated content may be incorrect.">
            <a:extLst>
              <a:ext uri="{FF2B5EF4-FFF2-40B4-BE49-F238E27FC236}">
                <a16:creationId xmlns:a16="http://schemas.microsoft.com/office/drawing/2014/main" id="{56A04499-07AC-01C6-4ECE-6E2F1471EFD9}"/>
              </a:ext>
            </a:extLst>
          </p:cNvPr>
          <p:cNvPicPr>
            <a:picLocks noChangeAspect="1"/>
          </p:cNvPicPr>
          <p:nvPr/>
        </p:nvPicPr>
        <p:blipFill>
          <a:blip r:embed="rId2"/>
          <a:stretch>
            <a:fillRect/>
          </a:stretch>
        </p:blipFill>
        <p:spPr>
          <a:xfrm>
            <a:off x="3988585" y="898329"/>
            <a:ext cx="7938948" cy="3215273"/>
          </a:xfrm>
          <a:prstGeom prst="rect">
            <a:avLst/>
          </a:prstGeom>
        </p:spPr>
      </p:pic>
      <p:sp>
        <p:nvSpPr>
          <p:cNvPr id="3" name="Content Placeholder 2">
            <a:extLst>
              <a:ext uri="{FF2B5EF4-FFF2-40B4-BE49-F238E27FC236}">
                <a16:creationId xmlns:a16="http://schemas.microsoft.com/office/drawing/2014/main" id="{B5CAD7AB-A5D8-E07F-E45A-CFE3E3ADE943}"/>
              </a:ext>
            </a:extLst>
          </p:cNvPr>
          <p:cNvSpPr>
            <a:spLocks noGrp="1"/>
          </p:cNvSpPr>
          <p:nvPr>
            <p:ph idx="1"/>
          </p:nvPr>
        </p:nvSpPr>
        <p:spPr>
          <a:xfrm>
            <a:off x="3811497" y="4200427"/>
            <a:ext cx="8332826" cy="752754"/>
          </a:xfrm>
        </p:spPr>
        <p:txBody>
          <a:bodyPr vert="horz" lIns="91440" tIns="45720" rIns="91440" bIns="45720" rtlCol="0" anchor="ctr">
            <a:normAutofit/>
          </a:bodyPr>
          <a:lstStyle/>
          <a:p>
            <a:r>
              <a:rPr lang="en-US" sz="1600"/>
              <a:t>Finance only draws amounts in full for SJS semi-monthly period. "A" 1st-15th. "B" 16th-EOM</a:t>
            </a:r>
            <a:endParaRPr lang="en-US"/>
          </a:p>
          <a:p>
            <a:r>
              <a:rPr lang="en-US" sz="1600"/>
              <a:t>No draw done if 100% of funds are not available. NO partial draws!</a:t>
            </a:r>
          </a:p>
        </p:txBody>
      </p:sp>
      <p:sp>
        <p:nvSpPr>
          <p:cNvPr id="5" name="TextBox 4">
            <a:extLst>
              <a:ext uri="{FF2B5EF4-FFF2-40B4-BE49-F238E27FC236}">
                <a16:creationId xmlns:a16="http://schemas.microsoft.com/office/drawing/2014/main" id="{CE449FAE-85A0-1800-82A3-83A2BDBD12C2}"/>
              </a:ext>
            </a:extLst>
          </p:cNvPr>
          <p:cNvSpPr txBox="1"/>
          <p:nvPr/>
        </p:nvSpPr>
        <p:spPr>
          <a:xfrm>
            <a:off x="4067004" y="551447"/>
            <a:ext cx="54790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Example for the "B" period (16th to End of Month)</a:t>
            </a:r>
            <a:endParaRPr lang="en-US"/>
          </a:p>
        </p:txBody>
      </p:sp>
      <p:sp>
        <p:nvSpPr>
          <p:cNvPr id="6" name="Oval 5">
            <a:extLst>
              <a:ext uri="{FF2B5EF4-FFF2-40B4-BE49-F238E27FC236}">
                <a16:creationId xmlns:a16="http://schemas.microsoft.com/office/drawing/2014/main" id="{509283E8-27B2-1A19-7742-60A064E103A5}"/>
              </a:ext>
            </a:extLst>
          </p:cNvPr>
          <p:cNvSpPr/>
          <p:nvPr/>
        </p:nvSpPr>
        <p:spPr>
          <a:xfrm>
            <a:off x="10158132" y="3112721"/>
            <a:ext cx="1193131" cy="992605"/>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65CE19EE-07B3-FB79-E7AF-A6BA64B5A51C}"/>
              </a:ext>
            </a:extLst>
          </p:cNvPr>
          <p:cNvSpPr txBox="1"/>
          <p:nvPr/>
        </p:nvSpPr>
        <p:spPr>
          <a:xfrm>
            <a:off x="72936" y="902455"/>
            <a:ext cx="3534135"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Monthly Recon</a:t>
            </a:r>
            <a:endParaRPr lang="en-US"/>
          </a:p>
          <a:p>
            <a:br>
              <a:rPr lang="en-US"/>
            </a:br>
            <a:r>
              <a:rPr lang="en-US"/>
              <a:t>Data Files</a:t>
            </a:r>
          </a:p>
          <a:p>
            <a:pPr marL="285750" indent="-285750">
              <a:buFont typeface="Arial"/>
              <a:buChar char="•"/>
            </a:pPr>
            <a:r>
              <a:rPr lang="en-US" sz="1600">
                <a:ea typeface="+mn-lt"/>
                <a:cs typeface="+mn-lt"/>
              </a:rPr>
              <a:t>QCS_SF_MNTHLY_ITEM_DTL_POST (for disbursement data)</a:t>
            </a:r>
          </a:p>
          <a:p>
            <a:pPr marL="285750" indent="-285750">
              <a:buFont typeface="Arial"/>
              <a:buChar char="•"/>
            </a:pPr>
            <a:r>
              <a:rPr lang="en-US" sz="1600">
                <a:ea typeface="+mn-lt"/>
                <a:cs typeface="+mn-lt"/>
              </a:rPr>
              <a:t>QFS_GL_ACCOUNT_ANALYSIS (for GL data)</a:t>
            </a:r>
          </a:p>
          <a:p>
            <a:pPr marL="285750" indent="-285750">
              <a:buFont typeface="Arial"/>
              <a:buChar char="•"/>
            </a:pPr>
            <a:r>
              <a:rPr lang="en-US" sz="1600">
                <a:ea typeface="+mn-lt"/>
                <a:cs typeface="+mn-lt"/>
              </a:rPr>
              <a:t>FA801 (for FA data)</a:t>
            </a:r>
          </a:p>
          <a:p>
            <a:pPr marL="285750" indent="-285750">
              <a:buFont typeface="Arial"/>
              <a:buChar char="•"/>
            </a:pPr>
            <a:r>
              <a:rPr lang="en-US" sz="1600">
                <a:ea typeface="+mn-lt"/>
                <a:cs typeface="+mn-lt"/>
              </a:rPr>
              <a:t>G5 Detail</a:t>
            </a:r>
          </a:p>
          <a:p>
            <a:pPr marL="285750" indent="-285750">
              <a:buFont typeface="Arial"/>
              <a:buChar char="•"/>
            </a:pPr>
            <a:endParaRPr lang="en-US" sz="1600">
              <a:ea typeface="+mn-lt"/>
              <a:cs typeface="+mn-lt"/>
            </a:endParaRPr>
          </a:p>
          <a:p>
            <a:pPr marL="285750" indent="-285750">
              <a:buFont typeface="Arial"/>
              <a:buChar char="•"/>
            </a:pPr>
            <a:endParaRPr lang="en-US" sz="1600">
              <a:ea typeface="+mn-lt"/>
              <a:cs typeface="+mn-lt"/>
            </a:endParaRPr>
          </a:p>
          <a:p>
            <a:r>
              <a:rPr lang="en-US">
                <a:ea typeface="+mn-lt"/>
                <a:cs typeface="+mn-lt"/>
              </a:rPr>
              <a:t>Reconciles</a:t>
            </a:r>
          </a:p>
          <a:p>
            <a:pPr marL="285750" indent="-285750">
              <a:buFont typeface="Arial"/>
              <a:buChar char="•"/>
            </a:pPr>
            <a:r>
              <a:rPr lang="en-US" sz="1600">
                <a:ea typeface="+mn-lt"/>
                <a:cs typeface="+mn-lt"/>
              </a:rPr>
              <a:t>G5 to GL (Revenue)</a:t>
            </a:r>
          </a:p>
          <a:p>
            <a:pPr marL="285750" indent="-285750">
              <a:buFont typeface="Arial"/>
              <a:buChar char="•"/>
            </a:pPr>
            <a:r>
              <a:rPr lang="en-US" sz="1600">
                <a:ea typeface="+mn-lt"/>
                <a:cs typeface="+mn-lt"/>
              </a:rPr>
              <a:t>SJS to GL (Expense)</a:t>
            </a:r>
          </a:p>
          <a:p>
            <a:pPr marL="285750" indent="-285750">
              <a:buFont typeface="Arial"/>
              <a:buChar char="•"/>
            </a:pPr>
            <a:r>
              <a:rPr lang="en-US" sz="1600">
                <a:ea typeface="+mn-lt"/>
                <a:cs typeface="+mn-lt"/>
              </a:rPr>
              <a:t>FA801 to SJS (FA vs SF)</a:t>
            </a:r>
          </a:p>
          <a:p>
            <a:pPr marL="285750" indent="-285750">
              <a:buFont typeface="Arial"/>
              <a:buChar char="•"/>
            </a:pPr>
            <a:endParaRPr lang="en-US" sz="1600">
              <a:ea typeface="+mn-lt"/>
              <a:cs typeface="+mn-lt"/>
            </a:endParaRPr>
          </a:p>
          <a:p>
            <a:pPr marL="285750" indent="-285750">
              <a:buFont typeface="Arial"/>
              <a:buChar char="•"/>
            </a:pPr>
            <a:endParaRPr lang="en-US" sz="1600">
              <a:ea typeface="+mn-lt"/>
              <a:cs typeface="+mn-lt"/>
            </a:endParaRPr>
          </a:p>
        </p:txBody>
      </p:sp>
    </p:spTree>
    <p:extLst>
      <p:ext uri="{BB962C8B-B14F-4D97-AF65-F5344CB8AC3E}">
        <p14:creationId xmlns:p14="http://schemas.microsoft.com/office/powerpoint/2010/main" val="266048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763677-3798-1F7C-71B8-861AF67F71EF}"/>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1CE6337-12C2-C800-12AD-07E1DA17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8C70A47-6E90-598A-9200-8636569F6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F8167B5-80C1-EAEF-056F-A91349C98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3F85983-F085-C0D6-1F1F-E0B85A5D4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1207F5-4FD4-F444-6A49-29E3EC659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FC31C-E651-05B1-3EBB-675E6C24E38F}"/>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Recon SJS to GL</a:t>
            </a:r>
          </a:p>
        </p:txBody>
      </p:sp>
      <p:sp>
        <p:nvSpPr>
          <p:cNvPr id="5" name="TextBox 4">
            <a:extLst>
              <a:ext uri="{FF2B5EF4-FFF2-40B4-BE49-F238E27FC236}">
                <a16:creationId xmlns:a16="http://schemas.microsoft.com/office/drawing/2014/main" id="{ED19EBAA-849F-F95D-E91B-C4335FDC3F1E}"/>
              </a:ext>
            </a:extLst>
          </p:cNvPr>
          <p:cNvSpPr txBox="1"/>
          <p:nvPr/>
        </p:nvSpPr>
        <p:spPr>
          <a:xfrm>
            <a:off x="260958" y="292273"/>
            <a:ext cx="91575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Prep GL Data by entering Award year and splitting any SJS journals if needed</a:t>
            </a:r>
          </a:p>
        </p:txBody>
      </p:sp>
      <p:pic>
        <p:nvPicPr>
          <p:cNvPr id="6" name="Picture 5" descr="A screenshot of a table&#10;&#10;AI-generated content may be incorrect.">
            <a:extLst>
              <a:ext uri="{FF2B5EF4-FFF2-40B4-BE49-F238E27FC236}">
                <a16:creationId xmlns:a16="http://schemas.microsoft.com/office/drawing/2014/main" id="{FD30DC38-4B08-8799-D3A6-F7A18CF49870}"/>
              </a:ext>
            </a:extLst>
          </p:cNvPr>
          <p:cNvPicPr>
            <a:picLocks noChangeAspect="1"/>
          </p:cNvPicPr>
          <p:nvPr/>
        </p:nvPicPr>
        <p:blipFill>
          <a:blip r:embed="rId2"/>
          <a:stretch>
            <a:fillRect/>
          </a:stretch>
        </p:blipFill>
        <p:spPr>
          <a:xfrm>
            <a:off x="0" y="1035049"/>
            <a:ext cx="12192000" cy="2781624"/>
          </a:xfrm>
          <a:prstGeom prst="rect">
            <a:avLst/>
          </a:prstGeom>
        </p:spPr>
      </p:pic>
      <p:sp>
        <p:nvSpPr>
          <p:cNvPr id="7" name="Rectangle: Rounded Corners 6">
            <a:extLst>
              <a:ext uri="{FF2B5EF4-FFF2-40B4-BE49-F238E27FC236}">
                <a16:creationId xmlns:a16="http://schemas.microsoft.com/office/drawing/2014/main" id="{F8C4238E-F957-B06A-ADF9-C6CDF47BD432}"/>
              </a:ext>
            </a:extLst>
          </p:cNvPr>
          <p:cNvSpPr/>
          <p:nvPr/>
        </p:nvSpPr>
        <p:spPr>
          <a:xfrm>
            <a:off x="8225424" y="929013"/>
            <a:ext cx="897698" cy="3047999"/>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8" name="Picture 7" descr="A screenshot of a spreadsheet&#10;&#10;AI-generated content may be incorrect.">
            <a:extLst>
              <a:ext uri="{FF2B5EF4-FFF2-40B4-BE49-F238E27FC236}">
                <a16:creationId xmlns:a16="http://schemas.microsoft.com/office/drawing/2014/main" id="{8E93DD35-C53C-82BD-D3F0-58D1EDDE270E}"/>
              </a:ext>
            </a:extLst>
          </p:cNvPr>
          <p:cNvPicPr>
            <a:picLocks noChangeAspect="1"/>
          </p:cNvPicPr>
          <p:nvPr/>
        </p:nvPicPr>
        <p:blipFill>
          <a:blip r:embed="rId3"/>
          <a:stretch>
            <a:fillRect/>
          </a:stretch>
        </p:blipFill>
        <p:spPr>
          <a:xfrm>
            <a:off x="491804" y="3178155"/>
            <a:ext cx="7523786" cy="1919589"/>
          </a:xfrm>
          <a:prstGeom prst="rect">
            <a:avLst/>
          </a:prstGeom>
        </p:spPr>
      </p:pic>
      <p:sp>
        <p:nvSpPr>
          <p:cNvPr id="9" name="Rectangle: Rounded Corners 8">
            <a:extLst>
              <a:ext uri="{FF2B5EF4-FFF2-40B4-BE49-F238E27FC236}">
                <a16:creationId xmlns:a16="http://schemas.microsoft.com/office/drawing/2014/main" id="{CE7B9203-BADD-DE94-B82A-3211CAAF2AED}"/>
              </a:ext>
            </a:extLst>
          </p:cNvPr>
          <p:cNvSpPr/>
          <p:nvPr/>
        </p:nvSpPr>
        <p:spPr>
          <a:xfrm>
            <a:off x="3807753" y="1035114"/>
            <a:ext cx="897698" cy="1138177"/>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1232721-2D1C-E307-8AC4-37CEEC7CCEF8}"/>
              </a:ext>
            </a:extLst>
          </p:cNvPr>
          <p:cNvCxnSpPr/>
          <p:nvPr/>
        </p:nvCxnSpPr>
        <p:spPr>
          <a:xfrm flipV="1">
            <a:off x="2979688" y="2180428"/>
            <a:ext cx="962310" cy="19646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3E3BE8F-4E85-8398-40FD-18BFABD3B422}"/>
              </a:ext>
            </a:extLst>
          </p:cNvPr>
          <p:cNvSpPr txBox="1"/>
          <p:nvPr/>
        </p:nvSpPr>
        <p:spPr>
          <a:xfrm>
            <a:off x="8702842" y="28073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PREPARE GL DATA</a:t>
            </a:r>
          </a:p>
        </p:txBody>
      </p:sp>
    </p:spTree>
    <p:extLst>
      <p:ext uri="{BB962C8B-B14F-4D97-AF65-F5344CB8AC3E}">
        <p14:creationId xmlns:p14="http://schemas.microsoft.com/office/powerpoint/2010/main" val="301245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63958D-2799-A39D-2978-BD43AD378715}"/>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ACE3EAA-9AD0-5669-E4CE-B8D77B696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324525-DC97-9912-1B87-EE1D0C3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278E8F-BCD2-9227-83F7-DBA5BDDB8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10656C-739C-3E72-6DDD-CB73F40A0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B252CB6-398C-A6AC-260A-4E4E47E6B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C11BC-5008-7183-FB0C-5852CFD3A8E2}"/>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Recon SJS to GL</a:t>
            </a:r>
          </a:p>
        </p:txBody>
      </p:sp>
      <p:pic>
        <p:nvPicPr>
          <p:cNvPr id="10" name="Picture 9" descr="A screenshot of a spreadsheet&#10;&#10;AI-generated content may be incorrect.">
            <a:extLst>
              <a:ext uri="{FF2B5EF4-FFF2-40B4-BE49-F238E27FC236}">
                <a16:creationId xmlns:a16="http://schemas.microsoft.com/office/drawing/2014/main" id="{1234B296-6D77-2B65-E8CF-7A337894DB76}"/>
              </a:ext>
            </a:extLst>
          </p:cNvPr>
          <p:cNvPicPr>
            <a:picLocks noChangeAspect="1"/>
          </p:cNvPicPr>
          <p:nvPr/>
        </p:nvPicPr>
        <p:blipFill>
          <a:blip r:embed="rId2"/>
          <a:stretch>
            <a:fillRect/>
          </a:stretch>
        </p:blipFill>
        <p:spPr>
          <a:xfrm>
            <a:off x="-9042" y="-723"/>
            <a:ext cx="5602870" cy="3329169"/>
          </a:xfrm>
          <a:prstGeom prst="rect">
            <a:avLst/>
          </a:prstGeom>
        </p:spPr>
      </p:pic>
      <p:pic>
        <p:nvPicPr>
          <p:cNvPr id="11" name="Picture 10" descr="A screenshot of a spreadsheet&#10;&#10;AI-generated content may be incorrect.">
            <a:extLst>
              <a:ext uri="{FF2B5EF4-FFF2-40B4-BE49-F238E27FC236}">
                <a16:creationId xmlns:a16="http://schemas.microsoft.com/office/drawing/2014/main" id="{16E300C9-EA9C-F620-1AAC-CC1B4A298166}"/>
              </a:ext>
            </a:extLst>
          </p:cNvPr>
          <p:cNvPicPr>
            <a:picLocks noChangeAspect="1"/>
          </p:cNvPicPr>
          <p:nvPr/>
        </p:nvPicPr>
        <p:blipFill>
          <a:blip r:embed="rId3"/>
          <a:stretch>
            <a:fillRect/>
          </a:stretch>
        </p:blipFill>
        <p:spPr>
          <a:xfrm>
            <a:off x="-8922" y="3431774"/>
            <a:ext cx="5602628" cy="1846402"/>
          </a:xfrm>
          <a:prstGeom prst="rect">
            <a:avLst/>
          </a:prstGeom>
        </p:spPr>
      </p:pic>
      <p:pic>
        <p:nvPicPr>
          <p:cNvPr id="12" name="Picture 11" descr="A screenshot of a spreadsheet&#10;&#10;AI-generated content may be incorrect.">
            <a:extLst>
              <a:ext uri="{FF2B5EF4-FFF2-40B4-BE49-F238E27FC236}">
                <a16:creationId xmlns:a16="http://schemas.microsoft.com/office/drawing/2014/main" id="{06EF58DA-A927-D537-B54D-A05FA6B90B6B}"/>
              </a:ext>
            </a:extLst>
          </p:cNvPr>
          <p:cNvPicPr>
            <a:picLocks noChangeAspect="1"/>
          </p:cNvPicPr>
          <p:nvPr/>
        </p:nvPicPr>
        <p:blipFill>
          <a:blip r:embed="rId4"/>
          <a:stretch>
            <a:fillRect/>
          </a:stretch>
        </p:blipFill>
        <p:spPr>
          <a:xfrm>
            <a:off x="5986041" y="-2713"/>
            <a:ext cx="3692325" cy="3863654"/>
          </a:xfrm>
          <a:prstGeom prst="rect">
            <a:avLst/>
          </a:prstGeom>
        </p:spPr>
      </p:pic>
      <p:pic>
        <p:nvPicPr>
          <p:cNvPr id="13" name="Picture 12" descr="A screenshot of a table&#10;&#10;AI-generated content may be incorrect.">
            <a:extLst>
              <a:ext uri="{FF2B5EF4-FFF2-40B4-BE49-F238E27FC236}">
                <a16:creationId xmlns:a16="http://schemas.microsoft.com/office/drawing/2014/main" id="{E4929570-1CE3-2914-1A09-F93CD0310004}"/>
              </a:ext>
            </a:extLst>
          </p:cNvPr>
          <p:cNvPicPr>
            <a:picLocks noChangeAspect="1"/>
          </p:cNvPicPr>
          <p:nvPr/>
        </p:nvPicPr>
        <p:blipFill>
          <a:blip r:embed="rId5"/>
          <a:stretch>
            <a:fillRect/>
          </a:stretch>
        </p:blipFill>
        <p:spPr>
          <a:xfrm>
            <a:off x="5987126" y="3940697"/>
            <a:ext cx="4693294" cy="1330125"/>
          </a:xfrm>
          <a:prstGeom prst="rect">
            <a:avLst/>
          </a:prstGeom>
        </p:spPr>
      </p:pic>
      <p:sp>
        <p:nvSpPr>
          <p:cNvPr id="14" name="Rectangle: Rounded Corners 13">
            <a:extLst>
              <a:ext uri="{FF2B5EF4-FFF2-40B4-BE49-F238E27FC236}">
                <a16:creationId xmlns:a16="http://schemas.microsoft.com/office/drawing/2014/main" id="{F29FC759-4440-C6FD-5BF6-6CF3A0F43B49}"/>
              </a:ext>
            </a:extLst>
          </p:cNvPr>
          <p:cNvSpPr/>
          <p:nvPr/>
        </p:nvSpPr>
        <p:spPr>
          <a:xfrm>
            <a:off x="2265123" y="5062602"/>
            <a:ext cx="3328249" cy="2159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1320AA7-2BF3-BE60-8263-BF8BD0F40030}"/>
              </a:ext>
            </a:extLst>
          </p:cNvPr>
          <p:cNvCxnSpPr/>
          <p:nvPr/>
        </p:nvCxnSpPr>
        <p:spPr>
          <a:xfrm flipV="1">
            <a:off x="5548317" y="745351"/>
            <a:ext cx="2529517" cy="4360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06626BB-66C3-E017-1117-EAC9F091A218}"/>
              </a:ext>
            </a:extLst>
          </p:cNvPr>
          <p:cNvSpPr txBox="1"/>
          <p:nvPr/>
        </p:nvSpPr>
        <p:spPr>
          <a:xfrm>
            <a:off x="9903357" y="313150"/>
            <a:ext cx="216446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Pivot table is not limited to a fiscal year. Award year 2023-24 will have two fiscal years of data in FY25.</a:t>
            </a:r>
          </a:p>
        </p:txBody>
      </p:sp>
      <p:sp>
        <p:nvSpPr>
          <p:cNvPr id="3" name="TextBox 2">
            <a:extLst>
              <a:ext uri="{FF2B5EF4-FFF2-40B4-BE49-F238E27FC236}">
                <a16:creationId xmlns:a16="http://schemas.microsoft.com/office/drawing/2014/main" id="{A714D426-C14F-0F00-C4D0-75DAE27C9944}"/>
              </a:ext>
            </a:extLst>
          </p:cNvPr>
          <p:cNvSpPr txBox="1"/>
          <p:nvPr/>
        </p:nvSpPr>
        <p:spPr>
          <a:xfrm>
            <a:off x="9805737" y="2526631"/>
            <a:ext cx="23722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RECON GL TO SJS</a:t>
            </a:r>
          </a:p>
          <a:p>
            <a:r>
              <a:rPr lang="en-US"/>
              <a:t>RECON SJS TO FA801</a:t>
            </a:r>
          </a:p>
          <a:p>
            <a:r>
              <a:rPr lang="en-US"/>
              <a:t>RECON G5 TO GL</a:t>
            </a:r>
          </a:p>
        </p:txBody>
      </p:sp>
    </p:spTree>
    <p:extLst>
      <p:ext uri="{BB962C8B-B14F-4D97-AF65-F5344CB8AC3E}">
        <p14:creationId xmlns:p14="http://schemas.microsoft.com/office/powerpoint/2010/main" val="385887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3BDE0C-0D61-9063-3390-E26EDEEA07C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5E0C357-4C13-DE7F-4493-C06324354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BFEAB4C-2DFD-88D4-C751-A816AC193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840D88D-34A8-C0E8-2002-E53B8EF6F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E81CE4-4905-1126-EC76-70DD49281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30918E4-695D-AFB9-2687-52E880E7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D4BBF-E41A-9D78-8468-4AE96F329A28}"/>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Recon SJS to GL</a:t>
            </a:r>
          </a:p>
        </p:txBody>
      </p:sp>
      <p:pic>
        <p:nvPicPr>
          <p:cNvPr id="4" name="Picture 3" descr="A screenshot of a spreadsheet&#10;&#10;AI-generated content may be incorrect.">
            <a:extLst>
              <a:ext uri="{FF2B5EF4-FFF2-40B4-BE49-F238E27FC236}">
                <a16:creationId xmlns:a16="http://schemas.microsoft.com/office/drawing/2014/main" id="{BF101CC8-40DA-3018-2479-44C1E1B5B46C}"/>
              </a:ext>
            </a:extLst>
          </p:cNvPr>
          <p:cNvPicPr>
            <a:picLocks noChangeAspect="1"/>
          </p:cNvPicPr>
          <p:nvPr/>
        </p:nvPicPr>
        <p:blipFill>
          <a:blip r:embed="rId2"/>
          <a:stretch>
            <a:fillRect/>
          </a:stretch>
        </p:blipFill>
        <p:spPr>
          <a:xfrm>
            <a:off x="140584" y="-965"/>
            <a:ext cx="10020300" cy="5181600"/>
          </a:xfrm>
          <a:prstGeom prst="rect">
            <a:avLst/>
          </a:prstGeom>
        </p:spPr>
      </p:pic>
      <p:sp>
        <p:nvSpPr>
          <p:cNvPr id="3" name="TextBox 2">
            <a:extLst>
              <a:ext uri="{FF2B5EF4-FFF2-40B4-BE49-F238E27FC236}">
                <a16:creationId xmlns:a16="http://schemas.microsoft.com/office/drawing/2014/main" id="{610BBA00-A433-5790-F426-E994A404AF73}"/>
              </a:ext>
            </a:extLst>
          </p:cNvPr>
          <p:cNvSpPr txBox="1"/>
          <p:nvPr/>
        </p:nvSpPr>
        <p:spPr>
          <a:xfrm>
            <a:off x="10307052" y="170447"/>
            <a:ext cx="174056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G5 DATA</a:t>
            </a:r>
          </a:p>
        </p:txBody>
      </p:sp>
    </p:spTree>
    <p:extLst>
      <p:ext uri="{BB962C8B-B14F-4D97-AF65-F5344CB8AC3E}">
        <p14:creationId xmlns:p14="http://schemas.microsoft.com/office/powerpoint/2010/main" val="1029449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B2E599-B4B2-D1A1-FDE2-099EE773D34B}"/>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E203F53-E1D7-1604-F4AA-54F986E31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F312FC6-8700-8637-E7BE-A0E9F752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27077A-BCCA-0659-0BB9-D8331420B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EE8FBE-24AF-0664-59C3-D51A99997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F83AC25-7B02-DFA5-D693-E92EE4AF7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69867-6085-6A4E-9395-4CBE004BA74C}"/>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G5– Recon SJS to GL</a:t>
            </a:r>
          </a:p>
        </p:txBody>
      </p:sp>
      <p:pic>
        <p:nvPicPr>
          <p:cNvPr id="3" name="Picture 2" descr="A screenshot of a spreadsheet&#10;&#10;AI-generated content may be incorrect.">
            <a:extLst>
              <a:ext uri="{FF2B5EF4-FFF2-40B4-BE49-F238E27FC236}">
                <a16:creationId xmlns:a16="http://schemas.microsoft.com/office/drawing/2014/main" id="{2FB8DF97-6DC1-7A9C-0EE4-41EEA5FC5009}"/>
              </a:ext>
            </a:extLst>
          </p:cNvPr>
          <p:cNvPicPr>
            <a:picLocks noChangeAspect="1"/>
          </p:cNvPicPr>
          <p:nvPr/>
        </p:nvPicPr>
        <p:blipFill>
          <a:blip r:embed="rId2"/>
          <a:stretch>
            <a:fillRect/>
          </a:stretch>
        </p:blipFill>
        <p:spPr>
          <a:xfrm>
            <a:off x="-13564" y="70292"/>
            <a:ext cx="6238875" cy="2724150"/>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B11069A8-A79E-C190-921C-662B501D38F9}"/>
              </a:ext>
            </a:extLst>
          </p:cNvPr>
          <p:cNvPicPr>
            <a:picLocks noChangeAspect="1"/>
          </p:cNvPicPr>
          <p:nvPr/>
        </p:nvPicPr>
        <p:blipFill>
          <a:blip r:embed="rId3"/>
          <a:stretch>
            <a:fillRect/>
          </a:stretch>
        </p:blipFill>
        <p:spPr>
          <a:xfrm>
            <a:off x="256994" y="3332424"/>
            <a:ext cx="9363075" cy="1504950"/>
          </a:xfrm>
          <a:prstGeom prst="rect">
            <a:avLst/>
          </a:prstGeom>
        </p:spPr>
      </p:pic>
      <p:cxnSp>
        <p:nvCxnSpPr>
          <p:cNvPr id="6" name="Straight Arrow Connector 5">
            <a:extLst>
              <a:ext uri="{FF2B5EF4-FFF2-40B4-BE49-F238E27FC236}">
                <a16:creationId xmlns:a16="http://schemas.microsoft.com/office/drawing/2014/main" id="{9475578E-C70B-5F51-A0F9-7C4F93021230}"/>
              </a:ext>
            </a:extLst>
          </p:cNvPr>
          <p:cNvCxnSpPr/>
          <p:nvPr/>
        </p:nvCxnSpPr>
        <p:spPr>
          <a:xfrm>
            <a:off x="5626273" y="3382027"/>
            <a:ext cx="3977013" cy="1471808"/>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68C06642-C2F0-3F0A-1D04-595C92A00B72}"/>
              </a:ext>
            </a:extLst>
          </p:cNvPr>
          <p:cNvSpPr/>
          <p:nvPr/>
        </p:nvSpPr>
        <p:spPr>
          <a:xfrm>
            <a:off x="3538602" y="4133589"/>
            <a:ext cx="1158657" cy="584547"/>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847361E-35A6-A037-7560-377C6A67C526}"/>
              </a:ext>
            </a:extLst>
          </p:cNvPr>
          <p:cNvCxnSpPr/>
          <p:nvPr/>
        </p:nvCxnSpPr>
        <p:spPr>
          <a:xfrm flipV="1">
            <a:off x="4170188" y="1490835"/>
            <a:ext cx="63158" cy="2547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10E4A95-7DE6-DF36-59C8-A9653F1DF98F}"/>
              </a:ext>
            </a:extLst>
          </p:cNvPr>
          <p:cNvSpPr txBox="1"/>
          <p:nvPr/>
        </p:nvSpPr>
        <p:spPr>
          <a:xfrm>
            <a:off x="9394657" y="16042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SJS TO FA801 RECON</a:t>
            </a:r>
          </a:p>
        </p:txBody>
      </p:sp>
    </p:spTree>
    <p:extLst>
      <p:ext uri="{BB962C8B-B14F-4D97-AF65-F5344CB8AC3E}">
        <p14:creationId xmlns:p14="http://schemas.microsoft.com/office/powerpoint/2010/main" val="277333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4669B5-3FCD-C051-044E-58DE589C47E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AC078-B8BF-DC48-EC57-9D85812764D2}"/>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WSAC</a:t>
            </a:r>
          </a:p>
        </p:txBody>
      </p:sp>
      <p:pic>
        <p:nvPicPr>
          <p:cNvPr id="4" name="Picture 3" descr="A diagram of a mail&#10;&#10;AI-generated content may be incorrect.">
            <a:extLst>
              <a:ext uri="{FF2B5EF4-FFF2-40B4-BE49-F238E27FC236}">
                <a16:creationId xmlns:a16="http://schemas.microsoft.com/office/drawing/2014/main" id="{1F80D48F-CE35-1A92-3132-00B5FB8F0BDF}"/>
              </a:ext>
            </a:extLst>
          </p:cNvPr>
          <p:cNvPicPr>
            <a:picLocks noChangeAspect="1"/>
          </p:cNvPicPr>
          <p:nvPr/>
        </p:nvPicPr>
        <p:blipFill>
          <a:blip r:embed="rId2"/>
          <a:stretch>
            <a:fillRect/>
          </a:stretch>
        </p:blipFill>
        <p:spPr>
          <a:xfrm>
            <a:off x="2051630" y="402570"/>
            <a:ext cx="8088739" cy="3215273"/>
          </a:xfrm>
          <a:prstGeom prst="rect">
            <a:avLst/>
          </a:prstGeom>
        </p:spPr>
      </p:pic>
      <p:sp>
        <p:nvSpPr>
          <p:cNvPr id="3" name="Content Placeholder 2">
            <a:extLst>
              <a:ext uri="{FF2B5EF4-FFF2-40B4-BE49-F238E27FC236}">
                <a16:creationId xmlns:a16="http://schemas.microsoft.com/office/drawing/2014/main" id="{51295FDC-B578-EBEC-A578-45ACCB79A6FB}"/>
              </a:ext>
            </a:extLst>
          </p:cNvPr>
          <p:cNvSpPr>
            <a:spLocks noGrp="1"/>
          </p:cNvSpPr>
          <p:nvPr>
            <p:ph idx="1"/>
          </p:nvPr>
        </p:nvSpPr>
        <p:spPr>
          <a:xfrm>
            <a:off x="1940256" y="3833199"/>
            <a:ext cx="8332826" cy="1119982"/>
          </a:xfrm>
        </p:spPr>
        <p:txBody>
          <a:bodyPr vert="horz" lIns="91440" tIns="45720" rIns="91440" bIns="45720" rtlCol="0" anchor="ctr">
            <a:normAutofit/>
          </a:bodyPr>
          <a:lstStyle/>
          <a:p>
            <a:pPr marL="0" indent="0">
              <a:buNone/>
            </a:pPr>
            <a:r>
              <a:rPr lang="en-US" sz="2000"/>
              <a:t>Draw for any student disbursed for the Award/Term as of a point in time</a:t>
            </a:r>
          </a:p>
          <a:p>
            <a:pPr marL="0" indent="0">
              <a:buNone/>
            </a:pPr>
            <a:r>
              <a:rPr lang="en-US" sz="2000"/>
              <a:t>Do not stop a draw if incorrect match between WSAC and SJS</a:t>
            </a:r>
          </a:p>
          <a:p>
            <a:pPr marL="0" indent="0">
              <a:buNone/>
            </a:pPr>
            <a:endParaRPr lang="en-US" sz="2000"/>
          </a:p>
        </p:txBody>
      </p:sp>
    </p:spTree>
    <p:extLst>
      <p:ext uri="{BB962C8B-B14F-4D97-AF65-F5344CB8AC3E}">
        <p14:creationId xmlns:p14="http://schemas.microsoft.com/office/powerpoint/2010/main" val="1927310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3F23FB-5316-B2DF-6C9D-E7EEC384F86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EAD67-3FD9-7E0D-6C0A-5A28DF58A82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Reconciliation Cycle – WSAC</a:t>
            </a:r>
          </a:p>
        </p:txBody>
      </p:sp>
      <p:graphicFrame>
        <p:nvGraphicFramePr>
          <p:cNvPr id="4" name="Diagram 3">
            <a:extLst>
              <a:ext uri="{FF2B5EF4-FFF2-40B4-BE49-F238E27FC236}">
                <a16:creationId xmlns:a16="http://schemas.microsoft.com/office/drawing/2014/main" id="{B05FD626-84FF-C135-8C6D-A143C3965D92}"/>
              </a:ext>
            </a:extLst>
          </p:cNvPr>
          <p:cNvGraphicFramePr/>
          <p:nvPr>
            <p:extLst>
              <p:ext uri="{D42A27DB-BD31-4B8C-83A1-F6EECF244321}">
                <p14:modId xmlns:p14="http://schemas.microsoft.com/office/powerpoint/2010/main" val="1459405045"/>
              </p:ext>
            </p:extLst>
          </p:nvPr>
        </p:nvGraphicFramePr>
        <p:xfrm>
          <a:off x="458405" y="1393198"/>
          <a:ext cx="11080536" cy="546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78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E22325-0CCA-322E-39EA-0A1B85D8B9F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9B226-70B3-9E11-4B91-1D85DCFFC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4FC899-18D9-2C82-B119-8DC84A235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41849-796F-3D90-74F3-E0F0CAE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713E17-EA82-1D62-1A58-CA2DC3557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47E802-7413-7C65-8A49-E98546A9A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3F562-77ED-E8B5-7DDB-3BEC0979116F}"/>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WSAC – Prep for Draw</a:t>
            </a:r>
          </a:p>
        </p:txBody>
      </p:sp>
      <p:pic>
        <p:nvPicPr>
          <p:cNvPr id="4" name="Picture 3" descr="A diagram of a mail&#10;&#10;AI-generated content may be incorrect.">
            <a:extLst>
              <a:ext uri="{FF2B5EF4-FFF2-40B4-BE49-F238E27FC236}">
                <a16:creationId xmlns:a16="http://schemas.microsoft.com/office/drawing/2014/main" id="{3E3C1AA7-39D2-36EB-EFA5-5FFEFDB29F21}"/>
              </a:ext>
            </a:extLst>
          </p:cNvPr>
          <p:cNvPicPr>
            <a:picLocks noChangeAspect="1"/>
          </p:cNvPicPr>
          <p:nvPr/>
        </p:nvPicPr>
        <p:blipFill>
          <a:blip r:embed="rId2"/>
          <a:stretch>
            <a:fillRect/>
          </a:stretch>
        </p:blipFill>
        <p:spPr>
          <a:xfrm>
            <a:off x="2051630" y="402570"/>
            <a:ext cx="8088739" cy="3215273"/>
          </a:xfrm>
          <a:prstGeom prst="rect">
            <a:avLst/>
          </a:prstGeom>
        </p:spPr>
      </p:pic>
      <p:sp>
        <p:nvSpPr>
          <p:cNvPr id="3" name="Content Placeholder 2">
            <a:extLst>
              <a:ext uri="{FF2B5EF4-FFF2-40B4-BE49-F238E27FC236}">
                <a16:creationId xmlns:a16="http://schemas.microsoft.com/office/drawing/2014/main" id="{1674AC72-4A3D-6886-2B93-268F83DBA14E}"/>
              </a:ext>
            </a:extLst>
          </p:cNvPr>
          <p:cNvSpPr>
            <a:spLocks noGrp="1"/>
          </p:cNvSpPr>
          <p:nvPr>
            <p:ph idx="1"/>
          </p:nvPr>
        </p:nvSpPr>
        <p:spPr>
          <a:xfrm>
            <a:off x="1940256" y="3833199"/>
            <a:ext cx="8332826" cy="1119982"/>
          </a:xfrm>
        </p:spPr>
        <p:txBody>
          <a:bodyPr vert="horz" lIns="91440" tIns="45720" rIns="91440" bIns="45720" rtlCol="0" anchor="ctr">
            <a:normAutofit/>
          </a:bodyPr>
          <a:lstStyle/>
          <a:p>
            <a:pPr marL="0" indent="0">
              <a:buNone/>
            </a:pPr>
            <a:r>
              <a:rPr lang="en-US" sz="2000"/>
              <a:t>Draw for any student disbursed for the Award/Term as of a point in time</a:t>
            </a:r>
          </a:p>
          <a:p>
            <a:pPr marL="0" indent="0">
              <a:buNone/>
            </a:pPr>
            <a:r>
              <a:rPr lang="en-US" sz="2000"/>
              <a:t>Do not stop a draw if incorrect match between WSAC and SJS</a:t>
            </a:r>
          </a:p>
          <a:p>
            <a:pPr marL="0" indent="0">
              <a:buNone/>
            </a:pPr>
            <a:endParaRPr lang="en-US" sz="2000"/>
          </a:p>
        </p:txBody>
      </p:sp>
      <p:sp>
        <p:nvSpPr>
          <p:cNvPr id="5" name="Oval 4">
            <a:extLst>
              <a:ext uri="{FF2B5EF4-FFF2-40B4-BE49-F238E27FC236}">
                <a16:creationId xmlns:a16="http://schemas.microsoft.com/office/drawing/2014/main" id="{D7F15915-4CD9-3ECE-2EA4-8F8A306210A0}"/>
              </a:ext>
            </a:extLst>
          </p:cNvPr>
          <p:cNvSpPr/>
          <p:nvPr/>
        </p:nvSpPr>
        <p:spPr>
          <a:xfrm>
            <a:off x="2451322" y="2331430"/>
            <a:ext cx="1193131" cy="10987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Tree>
    <p:extLst>
      <p:ext uri="{BB962C8B-B14F-4D97-AF65-F5344CB8AC3E}">
        <p14:creationId xmlns:p14="http://schemas.microsoft.com/office/powerpoint/2010/main" val="334990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13E4C-EED2-15F1-A029-C1635BA0329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Who’s Who</a:t>
            </a:r>
          </a:p>
        </p:txBody>
      </p:sp>
      <p:graphicFrame>
        <p:nvGraphicFramePr>
          <p:cNvPr id="5" name="Content Placeholder 2">
            <a:extLst>
              <a:ext uri="{FF2B5EF4-FFF2-40B4-BE49-F238E27FC236}">
                <a16:creationId xmlns:a16="http://schemas.microsoft.com/office/drawing/2014/main" id="{FBEF1600-CBEA-3FC9-DC6A-19FCEFF488BA}"/>
              </a:ext>
            </a:extLst>
          </p:cNvPr>
          <p:cNvGraphicFramePr>
            <a:graphicFrameLocks noGrp="1"/>
          </p:cNvGraphicFramePr>
          <p:nvPr>
            <p:ph idx="1"/>
            <p:extLst>
              <p:ext uri="{D42A27DB-BD31-4B8C-83A1-F6EECF244321}">
                <p14:modId xmlns:p14="http://schemas.microsoft.com/office/powerpoint/2010/main" val="898362949"/>
              </p:ext>
            </p:extLst>
          </p:nvPr>
        </p:nvGraphicFramePr>
        <p:xfrm>
          <a:off x="715942" y="2047881"/>
          <a:ext cx="10927829" cy="3969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011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1BE3B6-29C5-322E-5DBD-E6458E672A2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C5EBE47-0213-4C48-6630-9398BC471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F6D8E89-3538-1EA9-AA2A-D1E15B85B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D86F486-111E-74B4-BB63-5A908BC49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BDF3DC2-0A78-83D5-1241-4992F4421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6AECCE2-0C14-A4AF-8883-803C9A6E9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E9D1B-5D16-056E-42E6-4C9374044636}"/>
              </a:ext>
            </a:extLst>
          </p:cNvPr>
          <p:cNvSpPr>
            <a:spLocks noGrp="1"/>
          </p:cNvSpPr>
          <p:nvPr>
            <p:ph type="title"/>
          </p:nvPr>
        </p:nvSpPr>
        <p:spPr>
          <a:xfrm>
            <a:off x="1371599" y="294538"/>
            <a:ext cx="10365677" cy="1033669"/>
          </a:xfrm>
        </p:spPr>
        <p:txBody>
          <a:bodyPr>
            <a:normAutofit/>
          </a:bodyPr>
          <a:lstStyle/>
          <a:p>
            <a:r>
              <a:rPr lang="en-US" sz="4000">
                <a:solidFill>
                  <a:srgbClr val="FFFFFF"/>
                </a:solidFill>
              </a:rPr>
              <a:t>Reconciliation Cycle – WSAC– Prep for Draw</a:t>
            </a:r>
            <a:endParaRPr lang="en-US" sz="4000">
              <a:solidFill>
                <a:srgbClr val="000000"/>
              </a:solidFill>
            </a:endParaRPr>
          </a:p>
          <a:p>
            <a:endParaRPr lang="en-US" sz="4000">
              <a:solidFill>
                <a:srgbClr val="FFFFFF"/>
              </a:solidFill>
            </a:endParaRPr>
          </a:p>
        </p:txBody>
      </p:sp>
      <p:pic>
        <p:nvPicPr>
          <p:cNvPr id="23" name="Picture 22" descr="A screenshot of a spreadsheet&#10;&#10;AI-generated content may be incorrect.">
            <a:extLst>
              <a:ext uri="{FF2B5EF4-FFF2-40B4-BE49-F238E27FC236}">
                <a16:creationId xmlns:a16="http://schemas.microsoft.com/office/drawing/2014/main" id="{B54046B5-F6E9-4AF7-DFAD-768A7B0003E8}"/>
              </a:ext>
            </a:extLst>
          </p:cNvPr>
          <p:cNvPicPr>
            <a:picLocks noChangeAspect="1"/>
          </p:cNvPicPr>
          <p:nvPr/>
        </p:nvPicPr>
        <p:blipFill>
          <a:blip r:embed="rId2"/>
          <a:stretch>
            <a:fillRect/>
          </a:stretch>
        </p:blipFill>
        <p:spPr>
          <a:xfrm>
            <a:off x="0" y="1888572"/>
            <a:ext cx="12192000" cy="4411672"/>
          </a:xfrm>
          <a:prstGeom prst="rect">
            <a:avLst/>
          </a:prstGeom>
        </p:spPr>
      </p:pic>
      <p:sp>
        <p:nvSpPr>
          <p:cNvPr id="3" name="TextBox 2">
            <a:extLst>
              <a:ext uri="{FF2B5EF4-FFF2-40B4-BE49-F238E27FC236}">
                <a16:creationId xmlns:a16="http://schemas.microsoft.com/office/drawing/2014/main" id="{9ECE9F67-B3BC-D66E-2113-C7D6BEC5A528}"/>
              </a:ext>
            </a:extLst>
          </p:cNvPr>
          <p:cNvSpPr txBox="1"/>
          <p:nvPr/>
        </p:nvSpPr>
        <p:spPr>
          <a:xfrm>
            <a:off x="621631" y="6296526"/>
            <a:ext cx="7936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PREP STUDENT ACTIVITY FOR EACH WSAC AWARD, EACH TERM</a:t>
            </a:r>
          </a:p>
        </p:txBody>
      </p:sp>
    </p:spTree>
    <p:extLst>
      <p:ext uri="{BB962C8B-B14F-4D97-AF65-F5344CB8AC3E}">
        <p14:creationId xmlns:p14="http://schemas.microsoft.com/office/powerpoint/2010/main" val="363464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F3F8E2-3AAF-6706-6CAD-D956A0866E3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55476F-C679-7D99-F847-A3DB8455C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BC49D6-5344-52F3-DC56-4141DC464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BD250B-F662-1A7B-74F0-46B461A55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BBBB13-EDD5-3FB5-CF94-DCF2A6F95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FCD280-22D6-77F9-623B-C4DB8F2BD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098AA-8363-83A7-8A1D-624B9A8738E4}"/>
              </a:ext>
            </a:extLst>
          </p:cNvPr>
          <p:cNvSpPr>
            <a:spLocks noGrp="1"/>
          </p:cNvSpPr>
          <p:nvPr>
            <p:ph type="title"/>
          </p:nvPr>
        </p:nvSpPr>
        <p:spPr>
          <a:xfrm>
            <a:off x="1371599" y="5510253"/>
            <a:ext cx="10376115" cy="1033669"/>
          </a:xfrm>
        </p:spPr>
        <p:txBody>
          <a:bodyPr>
            <a:normAutofit/>
          </a:bodyPr>
          <a:lstStyle/>
          <a:p>
            <a:r>
              <a:rPr lang="en-US" sz="4000">
                <a:solidFill>
                  <a:srgbClr val="FFFFFF"/>
                </a:solidFill>
              </a:rPr>
              <a:t>Reconciliation Cycle – WSAC – Upload List of IDs</a:t>
            </a:r>
          </a:p>
        </p:txBody>
      </p:sp>
      <p:pic>
        <p:nvPicPr>
          <p:cNvPr id="4" name="Picture 3" descr="A diagram of a mail&#10;&#10;AI-generated content may be incorrect.">
            <a:extLst>
              <a:ext uri="{FF2B5EF4-FFF2-40B4-BE49-F238E27FC236}">
                <a16:creationId xmlns:a16="http://schemas.microsoft.com/office/drawing/2014/main" id="{18425613-1210-FC4D-0BD9-B9FBF53CC1F9}"/>
              </a:ext>
            </a:extLst>
          </p:cNvPr>
          <p:cNvPicPr>
            <a:picLocks noChangeAspect="1"/>
          </p:cNvPicPr>
          <p:nvPr/>
        </p:nvPicPr>
        <p:blipFill>
          <a:blip r:embed="rId2"/>
          <a:stretch>
            <a:fillRect/>
          </a:stretch>
        </p:blipFill>
        <p:spPr>
          <a:xfrm>
            <a:off x="2051630" y="402570"/>
            <a:ext cx="8088739" cy="3215273"/>
          </a:xfrm>
          <a:prstGeom prst="rect">
            <a:avLst/>
          </a:prstGeom>
        </p:spPr>
      </p:pic>
      <p:sp>
        <p:nvSpPr>
          <p:cNvPr id="3" name="Content Placeholder 2">
            <a:extLst>
              <a:ext uri="{FF2B5EF4-FFF2-40B4-BE49-F238E27FC236}">
                <a16:creationId xmlns:a16="http://schemas.microsoft.com/office/drawing/2014/main" id="{E4195277-D38C-45A0-F22F-5B432CB09F78}"/>
              </a:ext>
            </a:extLst>
          </p:cNvPr>
          <p:cNvSpPr>
            <a:spLocks noGrp="1"/>
          </p:cNvSpPr>
          <p:nvPr>
            <p:ph idx="1"/>
          </p:nvPr>
        </p:nvSpPr>
        <p:spPr>
          <a:xfrm>
            <a:off x="1940256" y="3833199"/>
            <a:ext cx="8332826" cy="1119982"/>
          </a:xfrm>
        </p:spPr>
        <p:txBody>
          <a:bodyPr vert="horz" lIns="91440" tIns="45720" rIns="91440" bIns="45720" rtlCol="0" anchor="ctr">
            <a:normAutofit/>
          </a:bodyPr>
          <a:lstStyle/>
          <a:p>
            <a:pPr marL="0" indent="0">
              <a:buNone/>
            </a:pPr>
            <a:r>
              <a:rPr lang="en-US" sz="2000"/>
              <a:t>Draw for any student disbursed for the Award/Term as of a point in time</a:t>
            </a:r>
          </a:p>
          <a:p>
            <a:pPr marL="0" indent="0">
              <a:buNone/>
            </a:pPr>
            <a:r>
              <a:rPr lang="en-US" sz="2000"/>
              <a:t>Do not stop a draw if incorrect match between WSAC and SJS</a:t>
            </a:r>
          </a:p>
          <a:p>
            <a:pPr marL="0" indent="0">
              <a:buNone/>
            </a:pPr>
            <a:endParaRPr lang="en-US" sz="2000"/>
          </a:p>
        </p:txBody>
      </p:sp>
      <p:sp>
        <p:nvSpPr>
          <p:cNvPr id="5" name="Oval 4">
            <a:extLst>
              <a:ext uri="{FF2B5EF4-FFF2-40B4-BE49-F238E27FC236}">
                <a16:creationId xmlns:a16="http://schemas.microsoft.com/office/drawing/2014/main" id="{0F3004C8-6A32-880B-D1F2-5C31C40C12D6}"/>
              </a:ext>
            </a:extLst>
          </p:cNvPr>
          <p:cNvSpPr/>
          <p:nvPr/>
        </p:nvSpPr>
        <p:spPr>
          <a:xfrm>
            <a:off x="3589103" y="2320992"/>
            <a:ext cx="1193131" cy="10987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6" name="Straight Arrow Connector 5">
            <a:extLst>
              <a:ext uri="{FF2B5EF4-FFF2-40B4-BE49-F238E27FC236}">
                <a16:creationId xmlns:a16="http://schemas.microsoft.com/office/drawing/2014/main" id="{30D14204-EFC7-3449-55D0-AB3DD722D891}"/>
              </a:ext>
            </a:extLst>
          </p:cNvPr>
          <p:cNvCxnSpPr/>
          <p:nvPr/>
        </p:nvCxnSpPr>
        <p:spPr>
          <a:xfrm>
            <a:off x="5521890" y="2755726"/>
            <a:ext cx="135698" cy="1043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BE0921E5-8F84-3480-13A3-EC646F4D7EAF}"/>
              </a:ext>
            </a:extLst>
          </p:cNvPr>
          <p:cNvCxnSpPr>
            <a:cxnSpLocks/>
          </p:cNvCxnSpPr>
          <p:nvPr/>
        </p:nvCxnSpPr>
        <p:spPr>
          <a:xfrm>
            <a:off x="5156547" y="2912302"/>
            <a:ext cx="83506" cy="10438"/>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211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DD89C0-CCB1-7198-86E3-CEE68B6526D3}"/>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B82515C-AA48-CB8C-67E9-249BFC858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123465-2D5F-DF6B-185F-178080B84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01C0693-9B16-3C5A-F817-748932E49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4104B4D-D236-1C34-0ECD-3CF3C4D1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6E0534-8F8B-ED88-E12B-3617E078F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03432-B75C-0B32-BF9D-4FD582386B77}"/>
              </a:ext>
            </a:extLst>
          </p:cNvPr>
          <p:cNvSpPr>
            <a:spLocks noGrp="1"/>
          </p:cNvSpPr>
          <p:nvPr>
            <p:ph type="title"/>
          </p:nvPr>
        </p:nvSpPr>
        <p:spPr>
          <a:xfrm>
            <a:off x="1371599" y="294538"/>
            <a:ext cx="9895951" cy="1033669"/>
          </a:xfrm>
        </p:spPr>
        <p:txBody>
          <a:bodyPr>
            <a:normAutofit fontScale="90000"/>
          </a:bodyPr>
          <a:lstStyle/>
          <a:p>
            <a:r>
              <a:rPr lang="en-US" sz="4000">
                <a:solidFill>
                  <a:srgbClr val="FFFFFF"/>
                </a:solidFill>
              </a:rPr>
              <a:t>Reconciliation Cycle – WSAC– Upload List of IDs</a:t>
            </a:r>
            <a:endParaRPr lang="en-US" sz="4000">
              <a:solidFill>
                <a:srgbClr val="000000"/>
              </a:solidFill>
            </a:endParaRPr>
          </a:p>
          <a:p>
            <a:endParaRPr lang="en-US" sz="4000">
              <a:solidFill>
                <a:srgbClr val="FFFFFF"/>
              </a:solidFill>
            </a:endParaRPr>
          </a:p>
        </p:txBody>
      </p:sp>
      <p:pic>
        <p:nvPicPr>
          <p:cNvPr id="3" name="Picture 2" descr="A screenshot of a computer screen&#10;&#10;AI-generated content may be incorrect.">
            <a:extLst>
              <a:ext uri="{FF2B5EF4-FFF2-40B4-BE49-F238E27FC236}">
                <a16:creationId xmlns:a16="http://schemas.microsoft.com/office/drawing/2014/main" id="{3DFA9004-52EF-198D-20A3-8DAA97535F26}"/>
              </a:ext>
            </a:extLst>
          </p:cNvPr>
          <p:cNvPicPr>
            <a:picLocks noChangeAspect="1"/>
          </p:cNvPicPr>
          <p:nvPr/>
        </p:nvPicPr>
        <p:blipFill>
          <a:blip r:embed="rId2"/>
          <a:stretch>
            <a:fillRect/>
          </a:stretch>
        </p:blipFill>
        <p:spPr>
          <a:xfrm>
            <a:off x="355710" y="1880850"/>
            <a:ext cx="5638800" cy="4086225"/>
          </a:xfrm>
          <a:prstGeom prst="rect">
            <a:avLst/>
          </a:prstGeom>
        </p:spPr>
      </p:pic>
      <p:pic>
        <p:nvPicPr>
          <p:cNvPr id="4" name="Picture 3" descr="A screenshot of a computer screen&#10;&#10;AI-generated content may be incorrect.">
            <a:extLst>
              <a:ext uri="{FF2B5EF4-FFF2-40B4-BE49-F238E27FC236}">
                <a16:creationId xmlns:a16="http://schemas.microsoft.com/office/drawing/2014/main" id="{E263F17B-817B-F6F6-8671-D7E630ED3E6E}"/>
              </a:ext>
            </a:extLst>
          </p:cNvPr>
          <p:cNvPicPr>
            <a:picLocks noChangeAspect="1"/>
          </p:cNvPicPr>
          <p:nvPr/>
        </p:nvPicPr>
        <p:blipFill>
          <a:blip r:embed="rId3"/>
          <a:stretch>
            <a:fillRect/>
          </a:stretch>
        </p:blipFill>
        <p:spPr>
          <a:xfrm>
            <a:off x="6482284" y="1718152"/>
            <a:ext cx="5500884" cy="4820434"/>
          </a:xfrm>
          <a:prstGeom prst="rect">
            <a:avLst/>
          </a:prstGeom>
        </p:spPr>
      </p:pic>
      <p:pic>
        <p:nvPicPr>
          <p:cNvPr id="5" name="Picture 4">
            <a:extLst>
              <a:ext uri="{FF2B5EF4-FFF2-40B4-BE49-F238E27FC236}">
                <a16:creationId xmlns:a16="http://schemas.microsoft.com/office/drawing/2014/main" id="{CB5C8F61-5256-6154-9AE8-0E04424841AB}"/>
              </a:ext>
            </a:extLst>
          </p:cNvPr>
          <p:cNvPicPr>
            <a:picLocks noChangeAspect="1"/>
          </p:cNvPicPr>
          <p:nvPr/>
        </p:nvPicPr>
        <p:blipFill>
          <a:blip r:embed="rId4"/>
          <a:stretch>
            <a:fillRect/>
          </a:stretch>
        </p:blipFill>
        <p:spPr>
          <a:xfrm>
            <a:off x="5810053" y="6534476"/>
            <a:ext cx="676275" cy="219075"/>
          </a:xfrm>
          <a:prstGeom prst="rect">
            <a:avLst/>
          </a:prstGeom>
        </p:spPr>
      </p:pic>
      <p:sp>
        <p:nvSpPr>
          <p:cNvPr id="6" name="TextBox 3">
            <a:extLst>
              <a:ext uri="{FF2B5EF4-FFF2-40B4-BE49-F238E27FC236}">
                <a16:creationId xmlns:a16="http://schemas.microsoft.com/office/drawing/2014/main" id="{A7E516D8-3971-3E00-0074-77DE83AE8179}"/>
              </a:ext>
            </a:extLst>
          </p:cNvPr>
          <p:cNvSpPr txBox="1"/>
          <p:nvPr/>
        </p:nvSpPr>
        <p:spPr>
          <a:xfrm>
            <a:off x="114821" y="6388274"/>
            <a:ext cx="587470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Load one program for one quarter at a time into WSAC</a:t>
            </a:r>
          </a:p>
        </p:txBody>
      </p:sp>
    </p:spTree>
    <p:extLst>
      <p:ext uri="{BB962C8B-B14F-4D97-AF65-F5344CB8AC3E}">
        <p14:creationId xmlns:p14="http://schemas.microsoft.com/office/powerpoint/2010/main" val="3602099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351D0B-A500-0481-6B1D-DEC14A2A7B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4D432-9895-3D58-7E35-B447E9A22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3CE255-F7FB-D6FC-221D-FEC0785D3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7092BB-6E7B-4B28-ED93-2278EB9A3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A22EC4-EE51-D88D-DEB1-0B8C14D59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853E84-3599-8116-D4E3-3CE9924A8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0CC42-8EF0-8E97-4316-28B659CA684B}"/>
              </a:ext>
            </a:extLst>
          </p:cNvPr>
          <p:cNvSpPr>
            <a:spLocks noGrp="1"/>
          </p:cNvSpPr>
          <p:nvPr>
            <p:ph type="title"/>
          </p:nvPr>
        </p:nvSpPr>
        <p:spPr>
          <a:xfrm>
            <a:off x="839243" y="5510253"/>
            <a:ext cx="10428307" cy="1033669"/>
          </a:xfrm>
        </p:spPr>
        <p:txBody>
          <a:bodyPr>
            <a:normAutofit fontScale="90000"/>
          </a:bodyPr>
          <a:lstStyle/>
          <a:p>
            <a:r>
              <a:rPr lang="en-US" sz="4000">
                <a:solidFill>
                  <a:srgbClr val="FFFFFF"/>
                </a:solidFill>
              </a:rPr>
              <a:t>Reconciliation Cycle – WSAC – Draw (Request Funds)</a:t>
            </a:r>
          </a:p>
        </p:txBody>
      </p:sp>
      <p:pic>
        <p:nvPicPr>
          <p:cNvPr id="4" name="Picture 3" descr="A diagram of a mail&#10;&#10;AI-generated content may be incorrect.">
            <a:extLst>
              <a:ext uri="{FF2B5EF4-FFF2-40B4-BE49-F238E27FC236}">
                <a16:creationId xmlns:a16="http://schemas.microsoft.com/office/drawing/2014/main" id="{BA505566-389A-DF29-B8FF-E8583306ABC0}"/>
              </a:ext>
            </a:extLst>
          </p:cNvPr>
          <p:cNvPicPr>
            <a:picLocks noChangeAspect="1"/>
          </p:cNvPicPr>
          <p:nvPr/>
        </p:nvPicPr>
        <p:blipFill>
          <a:blip r:embed="rId2"/>
          <a:stretch>
            <a:fillRect/>
          </a:stretch>
        </p:blipFill>
        <p:spPr>
          <a:xfrm>
            <a:off x="2051630" y="402570"/>
            <a:ext cx="8088739" cy="3215273"/>
          </a:xfrm>
          <a:prstGeom prst="rect">
            <a:avLst/>
          </a:prstGeom>
        </p:spPr>
      </p:pic>
      <p:sp>
        <p:nvSpPr>
          <p:cNvPr id="3" name="Content Placeholder 2">
            <a:extLst>
              <a:ext uri="{FF2B5EF4-FFF2-40B4-BE49-F238E27FC236}">
                <a16:creationId xmlns:a16="http://schemas.microsoft.com/office/drawing/2014/main" id="{0A9479A3-7414-BABD-D92C-06875EC7C12B}"/>
              </a:ext>
            </a:extLst>
          </p:cNvPr>
          <p:cNvSpPr>
            <a:spLocks noGrp="1"/>
          </p:cNvSpPr>
          <p:nvPr>
            <p:ph idx="1"/>
          </p:nvPr>
        </p:nvSpPr>
        <p:spPr>
          <a:xfrm>
            <a:off x="1940256" y="3833199"/>
            <a:ext cx="8332826" cy="1119982"/>
          </a:xfrm>
        </p:spPr>
        <p:txBody>
          <a:bodyPr vert="horz" lIns="91440" tIns="45720" rIns="91440" bIns="45720" rtlCol="0" anchor="ctr">
            <a:normAutofit/>
          </a:bodyPr>
          <a:lstStyle/>
          <a:p>
            <a:pPr marL="0" indent="0">
              <a:buNone/>
            </a:pPr>
            <a:r>
              <a:rPr lang="en-US" sz="2000"/>
              <a:t>Draw for any student disbursed for the Award/Term as of a point in time</a:t>
            </a:r>
          </a:p>
          <a:p>
            <a:pPr marL="0" indent="0">
              <a:buNone/>
            </a:pPr>
            <a:r>
              <a:rPr lang="en-US" sz="2000"/>
              <a:t>Do not stop a draw if incorrect match between WSAC and SJS</a:t>
            </a:r>
          </a:p>
          <a:p>
            <a:pPr marL="0" indent="0">
              <a:buNone/>
            </a:pPr>
            <a:endParaRPr lang="en-US" sz="2000"/>
          </a:p>
        </p:txBody>
      </p:sp>
      <p:sp>
        <p:nvSpPr>
          <p:cNvPr id="5" name="Oval 4">
            <a:extLst>
              <a:ext uri="{FF2B5EF4-FFF2-40B4-BE49-F238E27FC236}">
                <a16:creationId xmlns:a16="http://schemas.microsoft.com/office/drawing/2014/main" id="{2F272C44-A277-AAD3-CF37-76C7FFE5A522}"/>
              </a:ext>
            </a:extLst>
          </p:cNvPr>
          <p:cNvSpPr/>
          <p:nvPr/>
        </p:nvSpPr>
        <p:spPr>
          <a:xfrm>
            <a:off x="4779076" y="2362745"/>
            <a:ext cx="1193131" cy="10987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6" name="Straight Arrow Connector 5">
            <a:extLst>
              <a:ext uri="{FF2B5EF4-FFF2-40B4-BE49-F238E27FC236}">
                <a16:creationId xmlns:a16="http://schemas.microsoft.com/office/drawing/2014/main" id="{30FD2CA5-E242-D696-E767-5C6A9AEE32E0}"/>
              </a:ext>
            </a:extLst>
          </p:cNvPr>
          <p:cNvCxnSpPr/>
          <p:nvPr/>
        </p:nvCxnSpPr>
        <p:spPr>
          <a:xfrm>
            <a:off x="5521890" y="2755726"/>
            <a:ext cx="135698" cy="1043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6C49E2A-0076-4377-3170-AAB2F7D652F4}"/>
              </a:ext>
            </a:extLst>
          </p:cNvPr>
          <p:cNvCxnSpPr>
            <a:cxnSpLocks/>
          </p:cNvCxnSpPr>
          <p:nvPr/>
        </p:nvCxnSpPr>
        <p:spPr>
          <a:xfrm>
            <a:off x="5156547" y="2912302"/>
            <a:ext cx="83506" cy="10438"/>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055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E4676C-4F58-074D-62EC-45B9EFB512B1}"/>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4CF100B-AA15-72C6-A8FC-8D9391945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7EA17A-074B-B6F9-D7A3-C5EC2376E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913E9C-F957-395E-3829-10FFD6726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34708B-C9A2-CEAD-6BA0-1F6E894DC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8DCA0B2-E287-E8CE-5BA2-8B9AD4DA6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EE6D7-B7B7-FA68-ED21-01B310A89F7D}"/>
              </a:ext>
            </a:extLst>
          </p:cNvPr>
          <p:cNvSpPr>
            <a:spLocks noGrp="1"/>
          </p:cNvSpPr>
          <p:nvPr>
            <p:ph type="title"/>
          </p:nvPr>
        </p:nvSpPr>
        <p:spPr>
          <a:xfrm>
            <a:off x="1371599" y="294538"/>
            <a:ext cx="9895951" cy="1033669"/>
          </a:xfrm>
        </p:spPr>
        <p:txBody>
          <a:bodyPr>
            <a:normAutofit fontScale="90000"/>
          </a:bodyPr>
          <a:lstStyle/>
          <a:p>
            <a:r>
              <a:rPr lang="en-US" sz="4000">
                <a:solidFill>
                  <a:srgbClr val="FFFFFF"/>
                </a:solidFill>
              </a:rPr>
              <a:t>Reconciliation Cycle – WSAC </a:t>
            </a:r>
            <a:r>
              <a:rPr lang="en-US" sz="3600">
                <a:solidFill>
                  <a:srgbClr val="FFFFFF"/>
                </a:solidFill>
              </a:rPr>
              <a:t>– Draw (Request Funds)</a:t>
            </a:r>
            <a:endParaRPr lang="en-US" sz="3600">
              <a:solidFill>
                <a:srgbClr val="000000"/>
              </a:solidFill>
            </a:endParaRPr>
          </a:p>
          <a:p>
            <a:endParaRPr lang="en-US" sz="4000">
              <a:solidFill>
                <a:srgbClr val="FFFFFF"/>
              </a:solidFill>
            </a:endParaRPr>
          </a:p>
        </p:txBody>
      </p:sp>
      <p:pic>
        <p:nvPicPr>
          <p:cNvPr id="3" name="Picture 2" descr="A screenshot of a computer screen&#10;&#10;AI-generated content may be incorrect.">
            <a:extLst>
              <a:ext uri="{FF2B5EF4-FFF2-40B4-BE49-F238E27FC236}">
                <a16:creationId xmlns:a16="http://schemas.microsoft.com/office/drawing/2014/main" id="{FDDE0C88-AE4E-21F1-3600-6211B4A5F0DC}"/>
              </a:ext>
            </a:extLst>
          </p:cNvPr>
          <p:cNvPicPr>
            <a:picLocks noChangeAspect="1"/>
          </p:cNvPicPr>
          <p:nvPr/>
        </p:nvPicPr>
        <p:blipFill>
          <a:blip r:embed="rId2"/>
          <a:stretch>
            <a:fillRect/>
          </a:stretch>
        </p:blipFill>
        <p:spPr>
          <a:xfrm>
            <a:off x="0" y="1929007"/>
            <a:ext cx="12192000" cy="2999987"/>
          </a:xfrm>
          <a:prstGeom prst="rect">
            <a:avLst/>
          </a:prstGeom>
        </p:spPr>
      </p:pic>
      <p:sp>
        <p:nvSpPr>
          <p:cNvPr id="5" name="Multiplication Sign 4">
            <a:extLst>
              <a:ext uri="{FF2B5EF4-FFF2-40B4-BE49-F238E27FC236}">
                <a16:creationId xmlns:a16="http://schemas.microsoft.com/office/drawing/2014/main" id="{9C495BC9-4F26-BC06-F382-08A15D040673}"/>
              </a:ext>
            </a:extLst>
          </p:cNvPr>
          <p:cNvSpPr/>
          <p:nvPr/>
        </p:nvSpPr>
        <p:spPr>
          <a:xfrm>
            <a:off x="4832959" y="4373671"/>
            <a:ext cx="260958" cy="198328"/>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A4967C-F50F-8EDD-DEA0-48AD1BA8F970}"/>
              </a:ext>
            </a:extLst>
          </p:cNvPr>
          <p:cNvSpPr txBox="1"/>
          <p:nvPr/>
        </p:nvSpPr>
        <p:spPr>
          <a:xfrm>
            <a:off x="461211" y="6065921"/>
            <a:ext cx="655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Complete WSAC draw for each award, term</a:t>
            </a:r>
          </a:p>
        </p:txBody>
      </p:sp>
    </p:spTree>
    <p:extLst>
      <p:ext uri="{BB962C8B-B14F-4D97-AF65-F5344CB8AC3E}">
        <p14:creationId xmlns:p14="http://schemas.microsoft.com/office/powerpoint/2010/main" val="2808120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20076-25F6-451D-3D71-39CA57E00B0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31E8B8-343D-767A-DA05-A0AA2AE83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38B336E-228E-CFC9-CD4E-80AD8FB98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A6E947F-D8F5-DB0C-D208-30CE1AE0C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C0AADA-D2DA-9F30-47E1-20F23E7E5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0E30D71-7ECA-F153-A7A8-801F14F92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510E1-35D6-C5F3-A6BB-220A1B9C2388}"/>
              </a:ext>
            </a:extLst>
          </p:cNvPr>
          <p:cNvSpPr>
            <a:spLocks noGrp="1"/>
          </p:cNvSpPr>
          <p:nvPr>
            <p:ph type="title"/>
          </p:nvPr>
        </p:nvSpPr>
        <p:spPr>
          <a:xfrm>
            <a:off x="1371599" y="294538"/>
            <a:ext cx="9895951" cy="1033669"/>
          </a:xfrm>
        </p:spPr>
        <p:txBody>
          <a:bodyPr>
            <a:normAutofit fontScale="90000"/>
          </a:bodyPr>
          <a:lstStyle/>
          <a:p>
            <a:r>
              <a:rPr lang="en-US" sz="4000">
                <a:solidFill>
                  <a:srgbClr val="FFFFFF"/>
                </a:solidFill>
              </a:rPr>
              <a:t>Reconciliation Cycle – WSAC</a:t>
            </a:r>
            <a:r>
              <a:rPr lang="en-US" sz="3600">
                <a:solidFill>
                  <a:srgbClr val="FFFFFF"/>
                </a:solidFill>
              </a:rPr>
              <a:t>– Draw (Request Funds)</a:t>
            </a:r>
            <a:endParaRPr lang="en-US" sz="3600">
              <a:solidFill>
                <a:srgbClr val="000000"/>
              </a:solidFill>
            </a:endParaRPr>
          </a:p>
          <a:p>
            <a:endParaRPr lang="en-US" sz="4000">
              <a:solidFill>
                <a:srgbClr val="FFFFFF"/>
              </a:solidFill>
            </a:endParaRPr>
          </a:p>
        </p:txBody>
      </p:sp>
      <p:pic>
        <p:nvPicPr>
          <p:cNvPr id="4" name="Picture 3" descr="A screenshot of a computer&#10;&#10;AI-generated content may be incorrect.">
            <a:extLst>
              <a:ext uri="{FF2B5EF4-FFF2-40B4-BE49-F238E27FC236}">
                <a16:creationId xmlns:a16="http://schemas.microsoft.com/office/drawing/2014/main" id="{18E3213E-4703-147E-2859-0450C5C78FA5}"/>
              </a:ext>
            </a:extLst>
          </p:cNvPr>
          <p:cNvPicPr>
            <a:picLocks noChangeAspect="1"/>
          </p:cNvPicPr>
          <p:nvPr/>
        </p:nvPicPr>
        <p:blipFill>
          <a:blip r:embed="rId2"/>
          <a:stretch>
            <a:fillRect/>
          </a:stretch>
        </p:blipFill>
        <p:spPr>
          <a:xfrm>
            <a:off x="1179534" y="1582324"/>
            <a:ext cx="9676357" cy="4893763"/>
          </a:xfrm>
          <a:prstGeom prst="rect">
            <a:avLst/>
          </a:prstGeom>
        </p:spPr>
      </p:pic>
    </p:spTree>
    <p:extLst>
      <p:ext uri="{BB962C8B-B14F-4D97-AF65-F5344CB8AC3E}">
        <p14:creationId xmlns:p14="http://schemas.microsoft.com/office/powerpoint/2010/main" val="2996647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4335A6-C7EF-1BDD-267E-E0442B113035}"/>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2EF94F1-26A3-6FFA-29BB-8E312BBBC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41007B-B866-0730-F9D3-78C1DDF89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64336D4-6D02-C94D-56FF-B143A044B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750C4D-57FD-4AC6-708D-2283ECA9A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3577B0-F275-A2D2-784E-EC43C7803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AA4CF-34CD-ABDE-18E9-893933AC3A2A}"/>
              </a:ext>
            </a:extLst>
          </p:cNvPr>
          <p:cNvSpPr>
            <a:spLocks noGrp="1"/>
          </p:cNvSpPr>
          <p:nvPr>
            <p:ph type="title"/>
          </p:nvPr>
        </p:nvSpPr>
        <p:spPr>
          <a:xfrm>
            <a:off x="1371599" y="294538"/>
            <a:ext cx="9895951" cy="1033669"/>
          </a:xfrm>
        </p:spPr>
        <p:txBody>
          <a:bodyPr>
            <a:normAutofit fontScale="90000"/>
          </a:bodyPr>
          <a:lstStyle/>
          <a:p>
            <a:r>
              <a:rPr lang="en-US" sz="4000">
                <a:solidFill>
                  <a:srgbClr val="FFFFFF"/>
                </a:solidFill>
              </a:rPr>
              <a:t>Reconciliation Cycle – WSAC</a:t>
            </a:r>
            <a:r>
              <a:rPr lang="en-US" sz="3600">
                <a:solidFill>
                  <a:srgbClr val="FFFFFF"/>
                </a:solidFill>
              </a:rPr>
              <a:t>– Draw (Request Funds)</a:t>
            </a:r>
            <a:endParaRPr lang="en-US" sz="3600">
              <a:solidFill>
                <a:srgbClr val="000000"/>
              </a:solidFill>
            </a:endParaRPr>
          </a:p>
          <a:p>
            <a:endParaRPr lang="en-US" sz="4000">
              <a:solidFill>
                <a:srgbClr val="FFFFFF"/>
              </a:solidFill>
            </a:endParaRPr>
          </a:p>
        </p:txBody>
      </p:sp>
      <p:pic>
        <p:nvPicPr>
          <p:cNvPr id="3" name="Picture 2" descr="A screenshot of a computer screen&#10;&#10;AI-generated content may be incorrect.">
            <a:extLst>
              <a:ext uri="{FF2B5EF4-FFF2-40B4-BE49-F238E27FC236}">
                <a16:creationId xmlns:a16="http://schemas.microsoft.com/office/drawing/2014/main" id="{0E01D1A3-A9A3-B674-1320-380FFA0944E2}"/>
              </a:ext>
            </a:extLst>
          </p:cNvPr>
          <p:cNvPicPr>
            <a:picLocks noChangeAspect="1"/>
          </p:cNvPicPr>
          <p:nvPr/>
        </p:nvPicPr>
        <p:blipFill>
          <a:blip r:embed="rId2"/>
          <a:stretch>
            <a:fillRect/>
          </a:stretch>
        </p:blipFill>
        <p:spPr>
          <a:xfrm>
            <a:off x="914400" y="2747506"/>
            <a:ext cx="10363200" cy="3638550"/>
          </a:xfrm>
          <a:prstGeom prst="rect">
            <a:avLst/>
          </a:prstGeom>
        </p:spPr>
      </p:pic>
      <p:sp>
        <p:nvSpPr>
          <p:cNvPr id="5" name="Rectangle: Rounded Corners 4">
            <a:extLst>
              <a:ext uri="{FF2B5EF4-FFF2-40B4-BE49-F238E27FC236}">
                <a16:creationId xmlns:a16="http://schemas.microsoft.com/office/drawing/2014/main" id="{BDBC9D60-8352-77C2-91F6-9B0A0C0D8985}"/>
              </a:ext>
            </a:extLst>
          </p:cNvPr>
          <p:cNvSpPr/>
          <p:nvPr/>
        </p:nvSpPr>
        <p:spPr>
          <a:xfrm>
            <a:off x="8152355" y="4885151"/>
            <a:ext cx="1273479" cy="490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EC1A27-32A1-A119-678C-DB93F7019281}"/>
              </a:ext>
            </a:extLst>
          </p:cNvPr>
          <p:cNvSpPr txBox="1"/>
          <p:nvPr/>
        </p:nvSpPr>
        <p:spPr>
          <a:xfrm>
            <a:off x="681789" y="632660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Adjust for Cancels</a:t>
            </a:r>
          </a:p>
        </p:txBody>
      </p:sp>
    </p:spTree>
    <p:extLst>
      <p:ext uri="{BB962C8B-B14F-4D97-AF65-F5344CB8AC3E}">
        <p14:creationId xmlns:p14="http://schemas.microsoft.com/office/powerpoint/2010/main" val="703460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4630EE-6CD8-BD90-3506-45C323ACB07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0AB6AE-B466-5ED1-D294-65B94DFCB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62187E-0268-0153-38A2-D04288B7B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8B2576-8A3C-30C9-E1C1-80B7AA50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1F4029-CB86-1965-274B-585F6574A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E017D9-D717-B908-01FA-D372FBAF7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4CC8B-BD90-CC97-5EF2-BE5EFE51AA73}"/>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WSAC</a:t>
            </a:r>
          </a:p>
        </p:txBody>
      </p:sp>
      <p:pic>
        <p:nvPicPr>
          <p:cNvPr id="4" name="Picture 3" descr="A diagram of a mail&#10;&#10;AI-generated content may be incorrect.">
            <a:extLst>
              <a:ext uri="{FF2B5EF4-FFF2-40B4-BE49-F238E27FC236}">
                <a16:creationId xmlns:a16="http://schemas.microsoft.com/office/drawing/2014/main" id="{1A49710F-6C6C-3C84-174F-523A6598651C}"/>
              </a:ext>
            </a:extLst>
          </p:cNvPr>
          <p:cNvPicPr>
            <a:picLocks noChangeAspect="1"/>
          </p:cNvPicPr>
          <p:nvPr/>
        </p:nvPicPr>
        <p:blipFill>
          <a:blip r:embed="rId2"/>
          <a:stretch>
            <a:fillRect/>
          </a:stretch>
        </p:blipFill>
        <p:spPr>
          <a:xfrm>
            <a:off x="3742644" y="402570"/>
            <a:ext cx="8088739" cy="3215273"/>
          </a:xfrm>
          <a:prstGeom prst="rect">
            <a:avLst/>
          </a:prstGeom>
        </p:spPr>
      </p:pic>
      <p:sp>
        <p:nvSpPr>
          <p:cNvPr id="3" name="Content Placeholder 2">
            <a:extLst>
              <a:ext uri="{FF2B5EF4-FFF2-40B4-BE49-F238E27FC236}">
                <a16:creationId xmlns:a16="http://schemas.microsoft.com/office/drawing/2014/main" id="{DF2595A4-DF9E-8AE0-A0F1-BBD4047F0E12}"/>
              </a:ext>
            </a:extLst>
          </p:cNvPr>
          <p:cNvSpPr>
            <a:spLocks noGrp="1"/>
          </p:cNvSpPr>
          <p:nvPr>
            <p:ph idx="1"/>
          </p:nvPr>
        </p:nvSpPr>
        <p:spPr>
          <a:xfrm>
            <a:off x="3631270" y="3833199"/>
            <a:ext cx="8332826" cy="1119982"/>
          </a:xfrm>
        </p:spPr>
        <p:txBody>
          <a:bodyPr vert="horz" lIns="91440" tIns="45720" rIns="91440" bIns="45720" rtlCol="0" anchor="ctr">
            <a:normAutofit/>
          </a:bodyPr>
          <a:lstStyle/>
          <a:p>
            <a:pPr marL="0" indent="0">
              <a:buNone/>
            </a:pPr>
            <a:r>
              <a:rPr lang="en-US" sz="2000"/>
              <a:t>Draw for any student disbursed for the Award/Term as of a point in time</a:t>
            </a:r>
          </a:p>
          <a:p>
            <a:pPr marL="0" indent="0">
              <a:buNone/>
            </a:pPr>
            <a:r>
              <a:rPr lang="en-US" sz="2000"/>
              <a:t>Do not stop a draw if incorrect match between WSAC and SJS</a:t>
            </a:r>
          </a:p>
          <a:p>
            <a:pPr marL="0" indent="0">
              <a:buNone/>
            </a:pPr>
            <a:endParaRPr lang="en-US" sz="2000"/>
          </a:p>
        </p:txBody>
      </p:sp>
      <p:sp>
        <p:nvSpPr>
          <p:cNvPr id="5" name="Oval 4">
            <a:extLst>
              <a:ext uri="{FF2B5EF4-FFF2-40B4-BE49-F238E27FC236}">
                <a16:creationId xmlns:a16="http://schemas.microsoft.com/office/drawing/2014/main" id="{251C1E04-D065-AF0C-E2CC-6E41D53A38B7}"/>
              </a:ext>
            </a:extLst>
          </p:cNvPr>
          <p:cNvSpPr/>
          <p:nvPr/>
        </p:nvSpPr>
        <p:spPr>
          <a:xfrm>
            <a:off x="7598622" y="2333808"/>
            <a:ext cx="1193131" cy="10987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6" name="Straight Arrow Connector 5">
            <a:extLst>
              <a:ext uri="{FF2B5EF4-FFF2-40B4-BE49-F238E27FC236}">
                <a16:creationId xmlns:a16="http://schemas.microsoft.com/office/drawing/2014/main" id="{66EEDBB2-6FE0-7B55-9C5B-DFE8EE793C47}"/>
              </a:ext>
            </a:extLst>
          </p:cNvPr>
          <p:cNvCxnSpPr/>
          <p:nvPr/>
        </p:nvCxnSpPr>
        <p:spPr>
          <a:xfrm>
            <a:off x="5521890" y="2755726"/>
            <a:ext cx="135698" cy="1043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B664C09-8CBD-E9CE-7FE8-8613BF82E9AB}"/>
              </a:ext>
            </a:extLst>
          </p:cNvPr>
          <p:cNvCxnSpPr>
            <a:cxnSpLocks/>
          </p:cNvCxnSpPr>
          <p:nvPr/>
        </p:nvCxnSpPr>
        <p:spPr>
          <a:xfrm>
            <a:off x="5156547" y="2912302"/>
            <a:ext cx="83506" cy="10438"/>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1EBC90F-58DF-862F-F1D6-BA5478856524}"/>
              </a:ext>
            </a:extLst>
          </p:cNvPr>
          <p:cNvSpPr txBox="1"/>
          <p:nvPr/>
        </p:nvSpPr>
        <p:spPr>
          <a:xfrm>
            <a:off x="93813" y="401414"/>
            <a:ext cx="35341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Monthly Recon</a:t>
            </a:r>
            <a:endParaRPr lang="en-US"/>
          </a:p>
          <a:p>
            <a:br>
              <a:rPr lang="en-US"/>
            </a:br>
            <a:r>
              <a:rPr lang="en-US"/>
              <a:t>Data Files</a:t>
            </a:r>
          </a:p>
          <a:p>
            <a:pPr marL="285750" indent="-285750">
              <a:buFont typeface="Arial"/>
              <a:buChar char="•"/>
            </a:pPr>
            <a:r>
              <a:rPr lang="en-US" sz="1600">
                <a:ea typeface="+mn-lt"/>
                <a:cs typeface="+mn-lt"/>
              </a:rPr>
              <a:t>QCS_SF_MNTHLY_ITEM_DTL_POST (for disbursement data)</a:t>
            </a:r>
          </a:p>
          <a:p>
            <a:pPr marL="285750" indent="-285750">
              <a:buFont typeface="Arial"/>
              <a:buChar char="•"/>
            </a:pPr>
            <a:r>
              <a:rPr lang="en-US" sz="1600">
                <a:ea typeface="+mn-lt"/>
                <a:cs typeface="+mn-lt"/>
              </a:rPr>
              <a:t>WSAC 'All payments for program' Report</a:t>
            </a:r>
          </a:p>
          <a:p>
            <a:pPr marL="742950" lvl="1" indent="-285750">
              <a:buFont typeface="Courier New"/>
              <a:buChar char="o"/>
            </a:pPr>
            <a:r>
              <a:rPr lang="en-US" sz="1600">
                <a:ea typeface="+mn-lt"/>
                <a:cs typeface="+mn-lt"/>
              </a:rPr>
              <a:t>Repeat for each program and consolidate into one file.</a:t>
            </a:r>
            <a:endParaRPr lang="en-US"/>
          </a:p>
          <a:p>
            <a:pPr marL="742950" lvl="1" indent="-285750">
              <a:buFont typeface="Courier New"/>
              <a:buChar char="o"/>
            </a:pPr>
            <a:r>
              <a:rPr lang="en-US" sz="1600">
                <a:ea typeface="+mn-lt"/>
                <a:cs typeface="+mn-lt"/>
              </a:rPr>
              <a:t>Use a lookup to check SSN-SID match to PeopleSoft</a:t>
            </a:r>
          </a:p>
          <a:p>
            <a:endParaRPr lang="en-US" sz="1600">
              <a:ea typeface="+mn-lt"/>
              <a:cs typeface="+mn-lt"/>
            </a:endParaRPr>
          </a:p>
          <a:p>
            <a:pPr marL="285750" indent="-285750">
              <a:buFont typeface="Arial"/>
              <a:buChar char="•"/>
            </a:pPr>
            <a:endParaRPr lang="en-US" sz="1600">
              <a:ea typeface="+mn-lt"/>
              <a:cs typeface="+mn-lt"/>
            </a:endParaRPr>
          </a:p>
          <a:p>
            <a:endParaRPr lang="en-US" sz="1600">
              <a:ea typeface="+mn-lt"/>
              <a:cs typeface="+mn-lt"/>
            </a:endParaRPr>
          </a:p>
          <a:p>
            <a:pPr marL="285750" indent="-285750">
              <a:buFont typeface="Arial"/>
              <a:buChar char="•"/>
            </a:pPr>
            <a:endParaRPr lang="en-US" sz="1600">
              <a:ea typeface="+mn-lt"/>
              <a:cs typeface="+mn-lt"/>
            </a:endParaRPr>
          </a:p>
        </p:txBody>
      </p:sp>
      <p:sp>
        <p:nvSpPr>
          <p:cNvPr id="12" name="TextBox 11">
            <a:extLst>
              <a:ext uri="{FF2B5EF4-FFF2-40B4-BE49-F238E27FC236}">
                <a16:creationId xmlns:a16="http://schemas.microsoft.com/office/drawing/2014/main" id="{F81F8625-CC4C-A0AA-BBBD-15B450DF6A2C}"/>
              </a:ext>
            </a:extLst>
          </p:cNvPr>
          <p:cNvSpPr txBox="1"/>
          <p:nvPr/>
        </p:nvSpPr>
        <p:spPr>
          <a:xfrm>
            <a:off x="344465" y="3778684"/>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Paste data into existing file that is linked to Access DB</a:t>
            </a:r>
          </a:p>
        </p:txBody>
      </p:sp>
    </p:spTree>
    <p:extLst>
      <p:ext uri="{BB962C8B-B14F-4D97-AF65-F5344CB8AC3E}">
        <p14:creationId xmlns:p14="http://schemas.microsoft.com/office/powerpoint/2010/main" val="3421194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FE43F8-36BD-CEFC-707C-399CD5C61B8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A1EC926-C8DB-3312-2D29-333C5F851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00CE4DF-BCF8-DE3E-FBD8-69AE55459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0D0E057-C072-E190-8D1B-2B2A8A50E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71F9024-5EC8-044B-A5E8-FC551C2FC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FF070C6-80FC-A481-7A42-8CC89171C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61B72-AC52-3348-EBB5-9AC66888EE0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Reconciliation Cycle – WSAC</a:t>
            </a:r>
          </a:p>
        </p:txBody>
      </p:sp>
      <p:pic>
        <p:nvPicPr>
          <p:cNvPr id="4" name="Picture 3" descr="A screenshot of a computer&#10;&#10;AI-generated content may be incorrect.">
            <a:extLst>
              <a:ext uri="{FF2B5EF4-FFF2-40B4-BE49-F238E27FC236}">
                <a16:creationId xmlns:a16="http://schemas.microsoft.com/office/drawing/2014/main" id="{A31A11DB-80BF-A0A7-2284-122D99DDBE4C}"/>
              </a:ext>
            </a:extLst>
          </p:cNvPr>
          <p:cNvPicPr>
            <a:picLocks noChangeAspect="1"/>
          </p:cNvPicPr>
          <p:nvPr/>
        </p:nvPicPr>
        <p:blipFill>
          <a:blip r:embed="rId2"/>
          <a:stretch>
            <a:fillRect/>
          </a:stretch>
        </p:blipFill>
        <p:spPr>
          <a:xfrm>
            <a:off x="14875" y="1715674"/>
            <a:ext cx="2705100" cy="280035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DDF04CF0-4E2B-AC1B-FE9A-50BD53641AEF}"/>
              </a:ext>
            </a:extLst>
          </p:cNvPr>
          <p:cNvPicPr>
            <a:picLocks noChangeAspect="1"/>
          </p:cNvPicPr>
          <p:nvPr/>
        </p:nvPicPr>
        <p:blipFill>
          <a:blip r:embed="rId3"/>
          <a:stretch>
            <a:fillRect/>
          </a:stretch>
        </p:blipFill>
        <p:spPr>
          <a:xfrm>
            <a:off x="2730614" y="1586630"/>
            <a:ext cx="2169210" cy="514611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373585C2-D281-EF69-547B-BF927DDD58C3}"/>
              </a:ext>
            </a:extLst>
          </p:cNvPr>
          <p:cNvPicPr>
            <a:picLocks noChangeAspect="1"/>
          </p:cNvPicPr>
          <p:nvPr/>
        </p:nvPicPr>
        <p:blipFill>
          <a:blip r:embed="rId4"/>
          <a:stretch>
            <a:fillRect/>
          </a:stretch>
        </p:blipFill>
        <p:spPr>
          <a:xfrm>
            <a:off x="4420644" y="2800350"/>
            <a:ext cx="2286000" cy="1257300"/>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5B4D958C-5FE7-4B19-68E8-305052D14685}"/>
              </a:ext>
            </a:extLst>
          </p:cNvPr>
          <p:cNvPicPr>
            <a:picLocks noChangeAspect="1"/>
          </p:cNvPicPr>
          <p:nvPr/>
        </p:nvPicPr>
        <p:blipFill>
          <a:blip r:embed="rId5"/>
          <a:stretch>
            <a:fillRect/>
          </a:stretch>
        </p:blipFill>
        <p:spPr>
          <a:xfrm>
            <a:off x="6396428" y="3540560"/>
            <a:ext cx="2238375" cy="1238250"/>
          </a:xfrm>
          <a:prstGeom prst="rect">
            <a:avLst/>
          </a:prstGeom>
        </p:spPr>
      </p:pic>
      <p:sp>
        <p:nvSpPr>
          <p:cNvPr id="9" name="Rectangle: Rounded Corners 8">
            <a:extLst>
              <a:ext uri="{FF2B5EF4-FFF2-40B4-BE49-F238E27FC236}">
                <a16:creationId xmlns:a16="http://schemas.microsoft.com/office/drawing/2014/main" id="{53074963-EEC6-C3F0-A55F-AEF09D35FA62}"/>
              </a:ext>
            </a:extLst>
          </p:cNvPr>
          <p:cNvSpPr/>
          <p:nvPr/>
        </p:nvSpPr>
        <p:spPr>
          <a:xfrm>
            <a:off x="2807917" y="4112712"/>
            <a:ext cx="1680575" cy="177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9BC02E1-693C-AC0D-4B57-599ED670F163}"/>
              </a:ext>
            </a:extLst>
          </p:cNvPr>
          <p:cNvSpPr/>
          <p:nvPr/>
        </p:nvSpPr>
        <p:spPr>
          <a:xfrm>
            <a:off x="532354" y="2526082"/>
            <a:ext cx="1680575" cy="177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omputer&#10;&#10;AI-generated content may be incorrect.">
            <a:extLst>
              <a:ext uri="{FF2B5EF4-FFF2-40B4-BE49-F238E27FC236}">
                <a16:creationId xmlns:a16="http://schemas.microsoft.com/office/drawing/2014/main" id="{20E5CEFA-4829-CDAD-DE54-FFBE61D59CD9}"/>
              </a:ext>
            </a:extLst>
          </p:cNvPr>
          <p:cNvPicPr>
            <a:picLocks noChangeAspect="1"/>
          </p:cNvPicPr>
          <p:nvPr/>
        </p:nvPicPr>
        <p:blipFill>
          <a:blip r:embed="rId6"/>
          <a:stretch>
            <a:fillRect/>
          </a:stretch>
        </p:blipFill>
        <p:spPr>
          <a:xfrm>
            <a:off x="4237189" y="4973942"/>
            <a:ext cx="7966032" cy="1763953"/>
          </a:xfrm>
          <a:prstGeom prst="rect">
            <a:avLst/>
          </a:prstGeom>
        </p:spPr>
      </p:pic>
    </p:spTree>
    <p:extLst>
      <p:ext uri="{BB962C8B-B14F-4D97-AF65-F5344CB8AC3E}">
        <p14:creationId xmlns:p14="http://schemas.microsoft.com/office/powerpoint/2010/main" val="1145585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C459CF-7F2B-9B52-8F08-B0BD27E7D086}"/>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0FC1ABB-AAB8-5E2C-344F-1243B082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15262F2-2076-9506-1333-59B9C18D0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9704170-F5F0-0C6B-9BE0-1E04E7CB1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A6D9DD-54A5-199F-C2A7-9EC6C6082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A019DB6-269C-D38E-1E80-C8BD0D192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791B6-3E3B-E456-AAE7-0A7E0D2EA39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Reconciliation Cycle – WSAC</a:t>
            </a:r>
          </a:p>
        </p:txBody>
      </p:sp>
      <p:pic>
        <p:nvPicPr>
          <p:cNvPr id="3" name="Picture 2" descr="A table with numbers and a few dollar bills&#10;&#10;AI-generated content may be incorrect.">
            <a:extLst>
              <a:ext uri="{FF2B5EF4-FFF2-40B4-BE49-F238E27FC236}">
                <a16:creationId xmlns:a16="http://schemas.microsoft.com/office/drawing/2014/main" id="{1F19099A-4B8A-B9EC-4E71-499A15F1C032}"/>
              </a:ext>
            </a:extLst>
          </p:cNvPr>
          <p:cNvPicPr>
            <a:picLocks noChangeAspect="1"/>
          </p:cNvPicPr>
          <p:nvPr/>
        </p:nvPicPr>
        <p:blipFill>
          <a:blip r:embed="rId2"/>
          <a:stretch>
            <a:fillRect/>
          </a:stretch>
        </p:blipFill>
        <p:spPr>
          <a:xfrm>
            <a:off x="2740" y="1676400"/>
            <a:ext cx="6153150" cy="3505200"/>
          </a:xfrm>
          <a:prstGeom prst="rect">
            <a:avLst/>
          </a:prstGeom>
        </p:spPr>
      </p:pic>
      <p:pic>
        <p:nvPicPr>
          <p:cNvPr id="5" name="Picture 4" descr="A screenshot of a spreadsheet&#10;&#10;AI-generated content may be incorrect.">
            <a:extLst>
              <a:ext uri="{FF2B5EF4-FFF2-40B4-BE49-F238E27FC236}">
                <a16:creationId xmlns:a16="http://schemas.microsoft.com/office/drawing/2014/main" id="{B7160D15-CE2F-2672-F8B4-51EEB9B88FE9}"/>
              </a:ext>
            </a:extLst>
          </p:cNvPr>
          <p:cNvPicPr>
            <a:picLocks noChangeAspect="1"/>
          </p:cNvPicPr>
          <p:nvPr/>
        </p:nvPicPr>
        <p:blipFill>
          <a:blip r:embed="rId3"/>
          <a:stretch>
            <a:fillRect/>
          </a:stretch>
        </p:blipFill>
        <p:spPr>
          <a:xfrm>
            <a:off x="244322" y="4907202"/>
            <a:ext cx="7381875" cy="1657350"/>
          </a:xfrm>
          <a:prstGeom prst="rect">
            <a:avLst/>
          </a:prstGeom>
        </p:spPr>
      </p:pic>
      <p:pic>
        <p:nvPicPr>
          <p:cNvPr id="13" name="Picture 12" descr="A spreadsheet with numbers and numbers&#10;&#10;AI-generated content may be incorrect.">
            <a:extLst>
              <a:ext uri="{FF2B5EF4-FFF2-40B4-BE49-F238E27FC236}">
                <a16:creationId xmlns:a16="http://schemas.microsoft.com/office/drawing/2014/main" id="{8766570B-7D45-C2DF-4D96-FCC4E87C01A9}"/>
              </a:ext>
            </a:extLst>
          </p:cNvPr>
          <p:cNvPicPr>
            <a:picLocks noChangeAspect="1"/>
          </p:cNvPicPr>
          <p:nvPr/>
        </p:nvPicPr>
        <p:blipFill>
          <a:blip r:embed="rId4"/>
          <a:stretch>
            <a:fillRect/>
          </a:stretch>
        </p:blipFill>
        <p:spPr>
          <a:xfrm>
            <a:off x="7547584" y="994254"/>
            <a:ext cx="4424559" cy="5527110"/>
          </a:xfrm>
          <a:prstGeom prst="rect">
            <a:avLst/>
          </a:prstGeom>
        </p:spPr>
      </p:pic>
      <p:cxnSp>
        <p:nvCxnSpPr>
          <p:cNvPr id="14" name="Straight Arrow Connector 13">
            <a:extLst>
              <a:ext uri="{FF2B5EF4-FFF2-40B4-BE49-F238E27FC236}">
                <a16:creationId xmlns:a16="http://schemas.microsoft.com/office/drawing/2014/main" id="{7563DE26-FF97-C8EC-9E68-EA054D30E364}"/>
              </a:ext>
            </a:extLst>
          </p:cNvPr>
          <p:cNvCxnSpPr/>
          <p:nvPr/>
        </p:nvCxnSpPr>
        <p:spPr>
          <a:xfrm flipV="1">
            <a:off x="6169068" y="1189972"/>
            <a:ext cx="2588711" cy="594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38BC3A4-292A-BDE5-9A71-7A46E3B972AF}"/>
              </a:ext>
            </a:extLst>
          </p:cNvPr>
          <p:cNvCxnSpPr>
            <a:cxnSpLocks/>
          </p:cNvCxnSpPr>
          <p:nvPr/>
        </p:nvCxnSpPr>
        <p:spPr>
          <a:xfrm>
            <a:off x="6325642" y="1889341"/>
            <a:ext cx="2432137" cy="563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F256F55-4A1F-D5B5-FD60-FE1DD180B7ED}"/>
              </a:ext>
            </a:extLst>
          </p:cNvPr>
          <p:cNvCxnSpPr>
            <a:cxnSpLocks/>
          </p:cNvCxnSpPr>
          <p:nvPr/>
        </p:nvCxnSpPr>
        <p:spPr>
          <a:xfrm>
            <a:off x="6471778" y="2035477"/>
            <a:ext cx="2265124" cy="1774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276FDA9-4F2B-FD40-E864-28F98992F3F4}"/>
              </a:ext>
            </a:extLst>
          </p:cNvPr>
          <p:cNvCxnSpPr>
            <a:cxnSpLocks/>
          </p:cNvCxnSpPr>
          <p:nvPr/>
        </p:nvCxnSpPr>
        <p:spPr>
          <a:xfrm>
            <a:off x="6200381" y="1868463"/>
            <a:ext cx="2526082" cy="3277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516D020-3838-F5DF-4A63-B8299959A902}"/>
              </a:ext>
            </a:extLst>
          </p:cNvPr>
          <p:cNvSpPr txBox="1"/>
          <p:nvPr/>
        </p:nvSpPr>
        <p:spPr>
          <a:xfrm>
            <a:off x="9436273" y="365342"/>
            <a:ext cx="1386213" cy="369332"/>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From SJS</a:t>
            </a:r>
          </a:p>
        </p:txBody>
      </p:sp>
      <p:cxnSp>
        <p:nvCxnSpPr>
          <p:cNvPr id="19" name="Straight Arrow Connector 18">
            <a:extLst>
              <a:ext uri="{FF2B5EF4-FFF2-40B4-BE49-F238E27FC236}">
                <a16:creationId xmlns:a16="http://schemas.microsoft.com/office/drawing/2014/main" id="{5BCF7F18-0399-FDA0-5517-F85F3AB26DCD}"/>
              </a:ext>
            </a:extLst>
          </p:cNvPr>
          <p:cNvCxnSpPr/>
          <p:nvPr/>
        </p:nvCxnSpPr>
        <p:spPr>
          <a:xfrm flipH="1">
            <a:off x="9634602" y="678493"/>
            <a:ext cx="730685" cy="417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91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3FEADF-D70D-C8D8-D900-BB1EEE6258F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7C93C6-CCFF-5E61-E3E4-C71A38767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42C8A-CDE4-B22D-69D9-9A154659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79F2C6-EB17-28DC-B834-AA920047F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DBA7C7-74F6-A2EF-E876-8159AE707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8398B-6C2A-C545-FE5F-9BEDE5C9B54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Responsibilities</a:t>
            </a:r>
            <a:endParaRPr lang="en-US"/>
          </a:p>
        </p:txBody>
      </p:sp>
      <p:graphicFrame>
        <p:nvGraphicFramePr>
          <p:cNvPr id="5" name="Content Placeholder 2">
            <a:extLst>
              <a:ext uri="{FF2B5EF4-FFF2-40B4-BE49-F238E27FC236}">
                <a16:creationId xmlns:a16="http://schemas.microsoft.com/office/drawing/2014/main" id="{B296772C-7725-41B2-7A03-6BBC16F51CD1}"/>
              </a:ext>
            </a:extLst>
          </p:cNvPr>
          <p:cNvGraphicFramePr>
            <a:graphicFrameLocks noGrp="1"/>
          </p:cNvGraphicFramePr>
          <p:nvPr>
            <p:ph idx="1"/>
          </p:nvPr>
        </p:nvGraphicFramePr>
        <p:xfrm>
          <a:off x="715942" y="2047881"/>
          <a:ext cx="10927829" cy="3969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533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DDE171-414E-53DB-B2CF-23EF54CA652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230D991-8C48-B665-6F67-F51440F99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1A745F-7BA2-C071-55E5-B3E39E8DF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6809789-3FB6-8F39-1076-63D8C8C40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FE9793-E597-CFD3-E212-C23D29FDF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D3A5CB7-F1E8-884D-2179-970ABEBFD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FF217-8472-C305-C92E-6916E9437C6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Reconciliation Cycle – WSAC</a:t>
            </a:r>
          </a:p>
        </p:txBody>
      </p:sp>
      <p:pic>
        <p:nvPicPr>
          <p:cNvPr id="4" name="Picture 3" descr="A spreadsheet with numbers and numbers&#10;&#10;AI-generated content may be incorrect.">
            <a:extLst>
              <a:ext uri="{FF2B5EF4-FFF2-40B4-BE49-F238E27FC236}">
                <a16:creationId xmlns:a16="http://schemas.microsoft.com/office/drawing/2014/main" id="{9B525548-DF58-7612-99AD-EFA2CA726FE4}"/>
              </a:ext>
            </a:extLst>
          </p:cNvPr>
          <p:cNvPicPr>
            <a:picLocks noChangeAspect="1"/>
          </p:cNvPicPr>
          <p:nvPr/>
        </p:nvPicPr>
        <p:blipFill>
          <a:blip r:embed="rId2"/>
          <a:stretch>
            <a:fillRect/>
          </a:stretch>
        </p:blipFill>
        <p:spPr>
          <a:xfrm>
            <a:off x="647831" y="1328281"/>
            <a:ext cx="4424559" cy="552711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E571AABE-68FE-18D6-7E81-1859A4D978F1}"/>
              </a:ext>
            </a:extLst>
          </p:cNvPr>
          <p:cNvPicPr>
            <a:picLocks noChangeAspect="1"/>
          </p:cNvPicPr>
          <p:nvPr/>
        </p:nvPicPr>
        <p:blipFill>
          <a:blip r:embed="rId3"/>
          <a:stretch>
            <a:fillRect/>
          </a:stretch>
        </p:blipFill>
        <p:spPr>
          <a:xfrm>
            <a:off x="5164833" y="4293426"/>
            <a:ext cx="6841430" cy="1486161"/>
          </a:xfrm>
          <a:prstGeom prst="rect">
            <a:avLst/>
          </a:prstGeom>
        </p:spPr>
      </p:pic>
      <p:sp>
        <p:nvSpPr>
          <p:cNvPr id="9" name="TextBox 8">
            <a:extLst>
              <a:ext uri="{FF2B5EF4-FFF2-40B4-BE49-F238E27FC236}">
                <a16:creationId xmlns:a16="http://schemas.microsoft.com/office/drawing/2014/main" id="{14BE48B7-E1C8-D4FA-3F89-33CB706F8AE0}"/>
              </a:ext>
            </a:extLst>
          </p:cNvPr>
          <p:cNvSpPr txBox="1"/>
          <p:nvPr/>
        </p:nvSpPr>
        <p:spPr>
          <a:xfrm>
            <a:off x="5166985" y="1597068"/>
            <a:ext cx="61356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"Drawn" = Per WSAC Payments report</a:t>
            </a:r>
          </a:p>
          <a:p>
            <a:r>
              <a:rPr lang="en-US"/>
              <a:t>"Disbursed" = Per SJS</a:t>
            </a:r>
          </a:p>
          <a:p>
            <a:r>
              <a:rPr lang="en-US"/>
              <a:t>"Error Check" = Drawn less Disbursed less Issues List</a:t>
            </a:r>
          </a:p>
        </p:txBody>
      </p:sp>
      <p:sp>
        <p:nvSpPr>
          <p:cNvPr id="10" name="TextBox 9">
            <a:extLst>
              <a:ext uri="{FF2B5EF4-FFF2-40B4-BE49-F238E27FC236}">
                <a16:creationId xmlns:a16="http://schemas.microsoft.com/office/drawing/2014/main" id="{9BAB2D8E-0C43-944B-05B5-8746C76C2CE4}"/>
              </a:ext>
            </a:extLst>
          </p:cNvPr>
          <p:cNvSpPr txBox="1"/>
          <p:nvPr/>
        </p:nvSpPr>
        <p:spPr>
          <a:xfrm>
            <a:off x="5125232" y="3809998"/>
            <a:ext cx="61356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Issues List</a:t>
            </a:r>
          </a:p>
        </p:txBody>
      </p:sp>
    </p:spTree>
    <p:extLst>
      <p:ext uri="{BB962C8B-B14F-4D97-AF65-F5344CB8AC3E}">
        <p14:creationId xmlns:p14="http://schemas.microsoft.com/office/powerpoint/2010/main" val="4029178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7797EB-FA8D-019A-11DB-24AE3D0DF446}"/>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DD69E44-928F-D04D-92CC-9F64FCEF3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45D772A-C83C-D9A6-F49E-77952841E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791F399-A9A7-ECD8-1AE2-5DAB98510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B333BF1-F811-9B1C-B0AC-9726E8B43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755356-54C8-B432-6863-D8C1F3E2C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3CAAD-2EDC-B853-43FF-FFD36ABD0F1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Reconciliation Cycle – WSAC</a:t>
            </a:r>
          </a:p>
        </p:txBody>
      </p:sp>
      <p:pic>
        <p:nvPicPr>
          <p:cNvPr id="3" name="Picture 2" descr="A screenshot of a computer&#10;&#10;AI-generated content may be incorrect.">
            <a:extLst>
              <a:ext uri="{FF2B5EF4-FFF2-40B4-BE49-F238E27FC236}">
                <a16:creationId xmlns:a16="http://schemas.microsoft.com/office/drawing/2014/main" id="{6081F761-0052-04DE-CD47-C734FF8EE330}"/>
              </a:ext>
            </a:extLst>
          </p:cNvPr>
          <p:cNvPicPr>
            <a:picLocks noChangeAspect="1"/>
          </p:cNvPicPr>
          <p:nvPr/>
        </p:nvPicPr>
        <p:blipFill>
          <a:blip r:embed="rId2"/>
          <a:stretch>
            <a:fillRect/>
          </a:stretch>
        </p:blipFill>
        <p:spPr>
          <a:xfrm>
            <a:off x="1786690" y="2090487"/>
            <a:ext cx="8077200" cy="4762500"/>
          </a:xfrm>
          <a:prstGeom prst="rect">
            <a:avLst/>
          </a:prstGeom>
        </p:spPr>
      </p:pic>
    </p:spTree>
    <p:extLst>
      <p:ext uri="{BB962C8B-B14F-4D97-AF65-F5344CB8AC3E}">
        <p14:creationId xmlns:p14="http://schemas.microsoft.com/office/powerpoint/2010/main" val="409166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9382FC-4169-58FD-BA44-326B73F821F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F07065-9957-9FC2-CF19-5951BF147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2F49C-F2CB-7439-EFFD-6D688D2BB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3367B3-C589-5AB2-C4FB-A0A0D37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1D057E-55F4-3D53-C190-F226C8B8E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AD8801-E5AF-7C8B-A000-48750DCD7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5333E-98F4-7178-6248-086D3AE8DE70}"/>
              </a:ext>
            </a:extLst>
          </p:cNvPr>
          <p:cNvSpPr>
            <a:spLocks noGrp="1"/>
          </p:cNvSpPr>
          <p:nvPr>
            <p:ph type="title"/>
          </p:nvPr>
        </p:nvSpPr>
        <p:spPr>
          <a:xfrm>
            <a:off x="1371599" y="5510253"/>
            <a:ext cx="9895951" cy="1033669"/>
          </a:xfrm>
        </p:spPr>
        <p:txBody>
          <a:bodyPr>
            <a:normAutofit/>
          </a:bodyPr>
          <a:lstStyle/>
          <a:p>
            <a:r>
              <a:rPr lang="en-US" sz="4000">
                <a:solidFill>
                  <a:srgbClr val="FFFFFF"/>
                </a:solidFill>
              </a:rPr>
              <a:t>Reconciliation Cycle – WSAC</a:t>
            </a:r>
          </a:p>
        </p:txBody>
      </p:sp>
      <p:pic>
        <p:nvPicPr>
          <p:cNvPr id="4" name="Picture 3" descr="A diagram of a mail&#10;&#10;AI-generated content may be incorrect.">
            <a:extLst>
              <a:ext uri="{FF2B5EF4-FFF2-40B4-BE49-F238E27FC236}">
                <a16:creationId xmlns:a16="http://schemas.microsoft.com/office/drawing/2014/main" id="{A3F42447-6315-93BC-ACDA-4154BA548161}"/>
              </a:ext>
            </a:extLst>
          </p:cNvPr>
          <p:cNvPicPr>
            <a:picLocks noChangeAspect="1"/>
          </p:cNvPicPr>
          <p:nvPr/>
        </p:nvPicPr>
        <p:blipFill>
          <a:blip r:embed="rId2"/>
          <a:stretch>
            <a:fillRect/>
          </a:stretch>
        </p:blipFill>
        <p:spPr>
          <a:xfrm>
            <a:off x="3753082" y="402570"/>
            <a:ext cx="8088739" cy="3215273"/>
          </a:xfrm>
          <a:prstGeom prst="rect">
            <a:avLst/>
          </a:prstGeom>
        </p:spPr>
      </p:pic>
      <p:sp>
        <p:nvSpPr>
          <p:cNvPr id="3" name="Content Placeholder 2">
            <a:extLst>
              <a:ext uri="{FF2B5EF4-FFF2-40B4-BE49-F238E27FC236}">
                <a16:creationId xmlns:a16="http://schemas.microsoft.com/office/drawing/2014/main" id="{CD2C96E3-8941-DA26-5E68-FDE69F73F861}"/>
              </a:ext>
            </a:extLst>
          </p:cNvPr>
          <p:cNvSpPr>
            <a:spLocks noGrp="1"/>
          </p:cNvSpPr>
          <p:nvPr>
            <p:ph idx="1"/>
          </p:nvPr>
        </p:nvSpPr>
        <p:spPr>
          <a:xfrm>
            <a:off x="3631270" y="3833199"/>
            <a:ext cx="8332826" cy="1119982"/>
          </a:xfrm>
        </p:spPr>
        <p:txBody>
          <a:bodyPr vert="horz" lIns="91440" tIns="45720" rIns="91440" bIns="45720" rtlCol="0" anchor="ctr">
            <a:normAutofit/>
          </a:bodyPr>
          <a:lstStyle/>
          <a:p>
            <a:pPr marL="0" indent="0">
              <a:buNone/>
            </a:pPr>
            <a:r>
              <a:rPr lang="en-US" sz="2000"/>
              <a:t>Draw for any student disbursed for the Award/Term as of a point in time</a:t>
            </a:r>
          </a:p>
          <a:p>
            <a:pPr marL="0" indent="0">
              <a:buNone/>
            </a:pPr>
            <a:r>
              <a:rPr lang="en-US" sz="2000"/>
              <a:t>Do not stop a draw if incorrect match between WSAC and SJS</a:t>
            </a:r>
          </a:p>
          <a:p>
            <a:pPr marL="0" indent="0">
              <a:buNone/>
            </a:pPr>
            <a:endParaRPr lang="en-US" sz="2000"/>
          </a:p>
        </p:txBody>
      </p:sp>
      <p:sp>
        <p:nvSpPr>
          <p:cNvPr id="5" name="Oval 4">
            <a:extLst>
              <a:ext uri="{FF2B5EF4-FFF2-40B4-BE49-F238E27FC236}">
                <a16:creationId xmlns:a16="http://schemas.microsoft.com/office/drawing/2014/main" id="{03DDF448-4DCC-62DF-A22E-D948E9E4B4DB}"/>
              </a:ext>
            </a:extLst>
          </p:cNvPr>
          <p:cNvSpPr/>
          <p:nvPr/>
        </p:nvSpPr>
        <p:spPr>
          <a:xfrm>
            <a:off x="9968129" y="2855726"/>
            <a:ext cx="1193131" cy="10987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6" name="Straight Arrow Connector 5">
            <a:extLst>
              <a:ext uri="{FF2B5EF4-FFF2-40B4-BE49-F238E27FC236}">
                <a16:creationId xmlns:a16="http://schemas.microsoft.com/office/drawing/2014/main" id="{FECCF4B0-329C-9E38-8968-9AEE67FB997A}"/>
              </a:ext>
            </a:extLst>
          </p:cNvPr>
          <p:cNvCxnSpPr/>
          <p:nvPr/>
        </p:nvCxnSpPr>
        <p:spPr>
          <a:xfrm>
            <a:off x="5521890" y="2755726"/>
            <a:ext cx="135698" cy="1043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6404B6E8-A2F9-3902-13C3-9F451CC600ED}"/>
              </a:ext>
            </a:extLst>
          </p:cNvPr>
          <p:cNvCxnSpPr>
            <a:cxnSpLocks/>
          </p:cNvCxnSpPr>
          <p:nvPr/>
        </p:nvCxnSpPr>
        <p:spPr>
          <a:xfrm>
            <a:off x="5156547" y="2912302"/>
            <a:ext cx="83506" cy="10438"/>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15672D7-2192-2D6D-46D3-E8F60E4EFE69}"/>
              </a:ext>
            </a:extLst>
          </p:cNvPr>
          <p:cNvSpPr txBox="1"/>
          <p:nvPr/>
        </p:nvSpPr>
        <p:spPr>
          <a:xfrm>
            <a:off x="93813" y="401414"/>
            <a:ext cx="35341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Monthly Recon</a:t>
            </a:r>
            <a:endParaRPr lang="en-US"/>
          </a:p>
          <a:p>
            <a:br>
              <a:rPr lang="en-US"/>
            </a:br>
            <a:r>
              <a:rPr lang="en-US"/>
              <a:t>Data Files</a:t>
            </a:r>
          </a:p>
          <a:p>
            <a:pPr marL="285750" indent="-285750">
              <a:buFont typeface="Arial"/>
              <a:buChar char="•"/>
            </a:pPr>
            <a:r>
              <a:rPr lang="en-US" sz="1600">
                <a:ea typeface="+mn-lt"/>
                <a:cs typeface="+mn-lt"/>
              </a:rPr>
              <a:t>QCS_SF_MNTHLY_ITEM_DTL_POST (for disbursement data)</a:t>
            </a:r>
          </a:p>
          <a:p>
            <a:pPr marL="285750" indent="-285750">
              <a:buFont typeface="Arial"/>
              <a:buChar char="•"/>
            </a:pPr>
            <a:r>
              <a:rPr lang="en-US" sz="1600">
                <a:ea typeface="+mn-lt"/>
                <a:cs typeface="+mn-lt"/>
              </a:rPr>
              <a:t>WSAC 'All payments for program' Report</a:t>
            </a:r>
          </a:p>
          <a:p>
            <a:pPr marL="742950" lvl="1" indent="-285750">
              <a:buFont typeface="Courier New"/>
              <a:buChar char="o"/>
            </a:pPr>
            <a:r>
              <a:rPr lang="en-US" sz="1600">
                <a:ea typeface="+mn-lt"/>
                <a:cs typeface="+mn-lt"/>
              </a:rPr>
              <a:t>Repeat for each program and consolidate into one file.</a:t>
            </a:r>
            <a:endParaRPr lang="en-US"/>
          </a:p>
          <a:p>
            <a:pPr marL="742950" lvl="1" indent="-285750">
              <a:buFont typeface="Courier New"/>
              <a:buChar char="o"/>
            </a:pPr>
            <a:r>
              <a:rPr lang="en-US" sz="1600">
                <a:ea typeface="+mn-lt"/>
                <a:cs typeface="+mn-lt"/>
              </a:rPr>
              <a:t>Use a lookup to check SSN-SID match to PeopleSoft</a:t>
            </a:r>
          </a:p>
          <a:p>
            <a:endParaRPr lang="en-US" sz="1600">
              <a:ea typeface="+mn-lt"/>
              <a:cs typeface="+mn-lt"/>
            </a:endParaRPr>
          </a:p>
          <a:p>
            <a:pPr marL="285750" indent="-285750">
              <a:buFont typeface="Arial"/>
              <a:buChar char="•"/>
            </a:pPr>
            <a:endParaRPr lang="en-US" sz="1600">
              <a:ea typeface="+mn-lt"/>
              <a:cs typeface="+mn-lt"/>
            </a:endParaRPr>
          </a:p>
          <a:p>
            <a:endParaRPr lang="en-US" sz="1600">
              <a:ea typeface="+mn-lt"/>
              <a:cs typeface="+mn-lt"/>
            </a:endParaRPr>
          </a:p>
          <a:p>
            <a:pPr marL="285750" indent="-285750">
              <a:buFont typeface="Arial"/>
              <a:buChar char="•"/>
            </a:pPr>
            <a:endParaRPr lang="en-US" sz="1600">
              <a:ea typeface="+mn-lt"/>
              <a:cs typeface="+mn-lt"/>
            </a:endParaRPr>
          </a:p>
        </p:txBody>
      </p:sp>
      <p:sp>
        <p:nvSpPr>
          <p:cNvPr id="12" name="TextBox 11">
            <a:extLst>
              <a:ext uri="{FF2B5EF4-FFF2-40B4-BE49-F238E27FC236}">
                <a16:creationId xmlns:a16="http://schemas.microsoft.com/office/drawing/2014/main" id="{8F1BA341-C5DC-0A64-C379-CD1ABDCE8E0A}"/>
              </a:ext>
            </a:extLst>
          </p:cNvPr>
          <p:cNvSpPr txBox="1"/>
          <p:nvPr/>
        </p:nvSpPr>
        <p:spPr>
          <a:xfrm>
            <a:off x="344465" y="3778684"/>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Paste data into existing file that is linked to Access DB</a:t>
            </a:r>
          </a:p>
        </p:txBody>
      </p:sp>
      <p:sp>
        <p:nvSpPr>
          <p:cNvPr id="8" name="TextBox 7">
            <a:extLst>
              <a:ext uri="{FF2B5EF4-FFF2-40B4-BE49-F238E27FC236}">
                <a16:creationId xmlns:a16="http://schemas.microsoft.com/office/drawing/2014/main" id="{774D58AF-7DDC-B48B-AE31-8153602FEE27}"/>
              </a:ext>
            </a:extLst>
          </p:cNvPr>
          <p:cNvSpPr txBox="1"/>
          <p:nvPr/>
        </p:nvSpPr>
        <p:spPr>
          <a:xfrm>
            <a:off x="10240028" y="3037562"/>
            <a:ext cx="8016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Recon to GL</a:t>
            </a:r>
          </a:p>
        </p:txBody>
      </p:sp>
    </p:spTree>
    <p:extLst>
      <p:ext uri="{BB962C8B-B14F-4D97-AF65-F5344CB8AC3E}">
        <p14:creationId xmlns:p14="http://schemas.microsoft.com/office/powerpoint/2010/main" val="728004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2153BF-DB6A-6821-70A8-111E361B0D15}"/>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426AAE2-730B-52B3-17BD-742DD5FF2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78E1C58-24AD-A427-FFF4-8F33E81C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EBDDCF-973B-82E2-5DE3-DAD9F0AE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E2EB23-CD58-344F-9B36-7E90277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6251C4-D0F1-1B2A-4793-AF071A7C9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DD6DA-9B9E-EC89-E56E-BA82ABD4996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Reconciliation Cycle – WSAC</a:t>
            </a:r>
          </a:p>
        </p:txBody>
      </p:sp>
      <p:pic>
        <p:nvPicPr>
          <p:cNvPr id="4" name="Picture 3" descr="A screenshot of a spreadsheet&#10;&#10;AI-generated content may be incorrect.">
            <a:extLst>
              <a:ext uri="{FF2B5EF4-FFF2-40B4-BE49-F238E27FC236}">
                <a16:creationId xmlns:a16="http://schemas.microsoft.com/office/drawing/2014/main" id="{A3FE51DE-BE8B-584F-7433-B3FECC508D69}"/>
              </a:ext>
            </a:extLst>
          </p:cNvPr>
          <p:cNvPicPr>
            <a:picLocks noChangeAspect="1"/>
          </p:cNvPicPr>
          <p:nvPr/>
        </p:nvPicPr>
        <p:blipFill>
          <a:blip r:embed="rId2"/>
          <a:stretch>
            <a:fillRect/>
          </a:stretch>
        </p:blipFill>
        <p:spPr>
          <a:xfrm>
            <a:off x="91662" y="1600527"/>
            <a:ext cx="8021225" cy="3281167"/>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A2A61D33-5AD2-06E7-35B7-19EB228C17CB}"/>
              </a:ext>
            </a:extLst>
          </p:cNvPr>
          <p:cNvPicPr>
            <a:picLocks noChangeAspect="1"/>
          </p:cNvPicPr>
          <p:nvPr/>
        </p:nvPicPr>
        <p:blipFill>
          <a:blip r:embed="rId3"/>
          <a:stretch>
            <a:fillRect/>
          </a:stretch>
        </p:blipFill>
        <p:spPr>
          <a:xfrm>
            <a:off x="1375319" y="5374383"/>
            <a:ext cx="7604212" cy="1265782"/>
          </a:xfrm>
          <a:prstGeom prst="rect">
            <a:avLst/>
          </a:prstGeom>
        </p:spPr>
      </p:pic>
      <p:pic>
        <p:nvPicPr>
          <p:cNvPr id="7" name="Picture 6" descr="A screenshot of a spreadsheet&#10;&#10;AI-generated content may be incorrect.">
            <a:extLst>
              <a:ext uri="{FF2B5EF4-FFF2-40B4-BE49-F238E27FC236}">
                <a16:creationId xmlns:a16="http://schemas.microsoft.com/office/drawing/2014/main" id="{9972DAFD-FEBC-B8D8-AA59-56BAEC74695F}"/>
              </a:ext>
            </a:extLst>
          </p:cNvPr>
          <p:cNvPicPr>
            <a:picLocks noChangeAspect="1"/>
          </p:cNvPicPr>
          <p:nvPr/>
        </p:nvPicPr>
        <p:blipFill>
          <a:blip r:embed="rId4"/>
          <a:stretch>
            <a:fillRect/>
          </a:stretch>
        </p:blipFill>
        <p:spPr>
          <a:xfrm>
            <a:off x="8769785" y="806363"/>
            <a:ext cx="3253636" cy="4337137"/>
          </a:xfrm>
          <a:prstGeom prst="rect">
            <a:avLst/>
          </a:prstGeom>
        </p:spPr>
      </p:pic>
      <p:cxnSp>
        <p:nvCxnSpPr>
          <p:cNvPr id="8" name="Straight Arrow Connector 7">
            <a:extLst>
              <a:ext uri="{FF2B5EF4-FFF2-40B4-BE49-F238E27FC236}">
                <a16:creationId xmlns:a16="http://schemas.microsoft.com/office/drawing/2014/main" id="{0231D74D-F9AF-4A83-DB61-3580DBF30836}"/>
              </a:ext>
            </a:extLst>
          </p:cNvPr>
          <p:cNvCxnSpPr/>
          <p:nvPr/>
        </p:nvCxnSpPr>
        <p:spPr>
          <a:xfrm flipV="1">
            <a:off x="8079287" y="1764082"/>
            <a:ext cx="1597068" cy="3079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859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B539F-35EC-FF7B-FA6C-6382F5CD4F8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Reconciliation Cycle – All Awards</a:t>
            </a:r>
          </a:p>
        </p:txBody>
      </p:sp>
      <p:sp>
        <p:nvSpPr>
          <p:cNvPr id="3" name="Content Placeholder 2">
            <a:extLst>
              <a:ext uri="{FF2B5EF4-FFF2-40B4-BE49-F238E27FC236}">
                <a16:creationId xmlns:a16="http://schemas.microsoft.com/office/drawing/2014/main" id="{DC609C7C-7301-3567-781B-974667B071B4}"/>
              </a:ext>
            </a:extLst>
          </p:cNvPr>
          <p:cNvSpPr>
            <a:spLocks noGrp="1"/>
          </p:cNvSpPr>
          <p:nvPr>
            <p:ph idx="1"/>
          </p:nvPr>
        </p:nvSpPr>
        <p:spPr>
          <a:xfrm>
            <a:off x="1371599" y="2318197"/>
            <a:ext cx="9724031" cy="3683358"/>
          </a:xfrm>
        </p:spPr>
        <p:txBody>
          <a:bodyPr anchor="ctr">
            <a:normAutofit/>
          </a:bodyPr>
          <a:lstStyle/>
          <a:p>
            <a:r>
              <a:rPr lang="en-US" sz="2000"/>
              <a:t>&lt;explain the basic principles&gt;</a:t>
            </a:r>
          </a:p>
          <a:p>
            <a:r>
              <a:rPr lang="en-US" sz="2000"/>
              <a:t>&lt;demonstrate the All Award Recon file&gt;</a:t>
            </a:r>
          </a:p>
        </p:txBody>
      </p:sp>
      <p:pic>
        <p:nvPicPr>
          <p:cNvPr id="7" name="Picture 6">
            <a:extLst>
              <a:ext uri="{FF2B5EF4-FFF2-40B4-BE49-F238E27FC236}">
                <a16:creationId xmlns:a16="http://schemas.microsoft.com/office/drawing/2014/main" id="{28C66F1A-1852-D078-5799-85DACCBE2236}"/>
              </a:ext>
            </a:extLst>
          </p:cNvPr>
          <p:cNvPicPr>
            <a:picLocks noChangeAspect="1"/>
          </p:cNvPicPr>
          <p:nvPr/>
        </p:nvPicPr>
        <p:blipFill>
          <a:blip r:embed="rId2"/>
          <a:stretch>
            <a:fillRect/>
          </a:stretch>
        </p:blipFill>
        <p:spPr>
          <a:xfrm>
            <a:off x="0" y="3039023"/>
            <a:ext cx="12192000" cy="3818977"/>
          </a:xfrm>
          <a:prstGeom prst="rect">
            <a:avLst/>
          </a:prstGeom>
        </p:spPr>
      </p:pic>
      <p:sp>
        <p:nvSpPr>
          <p:cNvPr id="9" name="TextBox 8">
            <a:extLst>
              <a:ext uri="{FF2B5EF4-FFF2-40B4-BE49-F238E27FC236}">
                <a16:creationId xmlns:a16="http://schemas.microsoft.com/office/drawing/2014/main" id="{DDB8E102-4D6F-0947-AE06-074F52765DC9}"/>
              </a:ext>
            </a:extLst>
          </p:cNvPr>
          <p:cNvSpPr txBox="1"/>
          <p:nvPr/>
        </p:nvSpPr>
        <p:spPr>
          <a:xfrm>
            <a:off x="459350" y="1934678"/>
            <a:ext cx="4270272" cy="923330"/>
          </a:xfrm>
          <a:prstGeom prst="rect">
            <a:avLst/>
          </a:prstGeom>
          <a:noFill/>
        </p:spPr>
        <p:txBody>
          <a:bodyPr wrap="none" rtlCol="0">
            <a:spAutoFit/>
          </a:bodyPr>
          <a:lstStyle/>
          <a:p>
            <a:r>
              <a:rPr lang="en-US"/>
              <a:t>Organized by </a:t>
            </a:r>
            <a:r>
              <a:rPr lang="en-US" err="1"/>
              <a:t>Chartstring</a:t>
            </a:r>
            <a:endParaRPr lang="en-US"/>
          </a:p>
          <a:p>
            <a:r>
              <a:rPr lang="en-US"/>
              <a:t>Compares Total Expenses per SJS to GL</a:t>
            </a:r>
          </a:p>
          <a:p>
            <a:r>
              <a:rPr lang="en-US"/>
              <a:t>Appropriate Adjustments are considered.</a:t>
            </a:r>
          </a:p>
        </p:txBody>
      </p:sp>
    </p:spTree>
    <p:extLst>
      <p:ext uri="{BB962C8B-B14F-4D97-AF65-F5344CB8AC3E}">
        <p14:creationId xmlns:p14="http://schemas.microsoft.com/office/powerpoint/2010/main" val="747368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93E01-F1A4-F184-1085-B76FD86D53A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Financial Aid Responsibilities</a:t>
            </a:r>
          </a:p>
        </p:txBody>
      </p:sp>
      <p:sp>
        <p:nvSpPr>
          <p:cNvPr id="3" name="Content Placeholder 2">
            <a:extLst>
              <a:ext uri="{FF2B5EF4-FFF2-40B4-BE49-F238E27FC236}">
                <a16:creationId xmlns:a16="http://schemas.microsoft.com/office/drawing/2014/main" id="{E150F9DA-51C9-D9A3-135D-6DF261A483A0}"/>
              </a:ext>
            </a:extLst>
          </p:cNvPr>
          <p:cNvSpPr>
            <a:spLocks noGrp="1"/>
          </p:cNvSpPr>
          <p:nvPr>
            <p:ph idx="1"/>
          </p:nvPr>
        </p:nvSpPr>
        <p:spPr>
          <a:xfrm>
            <a:off x="1371599" y="2318197"/>
            <a:ext cx="9724031" cy="3683358"/>
          </a:xfrm>
        </p:spPr>
        <p:txBody>
          <a:bodyPr vert="horz" lIns="91440" tIns="45720" rIns="91440" bIns="45720" rtlCol="0" anchor="ctr">
            <a:normAutofit fontScale="92500" lnSpcReduction="10000"/>
          </a:bodyPr>
          <a:lstStyle/>
          <a:p>
            <a:pPr marL="0" indent="0">
              <a:buNone/>
            </a:pPr>
            <a:r>
              <a:rPr lang="en-US" b="1"/>
              <a:t>Financial Aid...</a:t>
            </a:r>
          </a:p>
          <a:p>
            <a:pPr marL="342900" indent="-342900"/>
            <a:r>
              <a:rPr lang="en-US" sz="2000"/>
              <a:t>Timing is EVERYTHING!</a:t>
            </a:r>
          </a:p>
          <a:p>
            <a:pPr marL="800100" lvl="1">
              <a:buFont typeface="Courier New" panose="020B0604020202020204" pitchFamily="34" charset="0"/>
              <a:buChar char="o"/>
            </a:pPr>
            <a:r>
              <a:rPr lang="en-US" sz="1600"/>
              <a:t>Run out and in process a day before</a:t>
            </a:r>
          </a:p>
          <a:p>
            <a:pPr marL="342900" indent="-342900"/>
            <a:r>
              <a:rPr lang="en-US" sz="2000"/>
              <a:t>Order SAS report</a:t>
            </a:r>
            <a:endParaRPr lang="en-US"/>
          </a:p>
          <a:p>
            <a:pPr marL="800100" lvl="1" indent="-342900">
              <a:buFont typeface="Courier New" panose="020B0604020202020204" pitchFamily="34" charset="0"/>
              <a:buChar char="o"/>
            </a:pPr>
            <a:r>
              <a:rPr lang="en-US" sz="1600"/>
              <a:t>Instructions found in COD under COD resources</a:t>
            </a:r>
            <a:endParaRPr lang="en-US"/>
          </a:p>
          <a:p>
            <a:pPr marL="342900" indent="-342900"/>
            <a:r>
              <a:rPr lang="en-US" sz="2000"/>
              <a:t>Report comes in day after as PSOY file</a:t>
            </a:r>
          </a:p>
          <a:p>
            <a:pPr marL="342900" indent="-342900"/>
            <a:r>
              <a:rPr lang="en-US" sz="2000"/>
              <a:t>Put report in the Reader</a:t>
            </a:r>
          </a:p>
          <a:p>
            <a:pPr marL="800100" lvl="1" indent="-342900">
              <a:buFont typeface="Courier New" panose="020B0604020202020204" pitchFamily="34" charset="0"/>
              <a:buChar char="o"/>
            </a:pPr>
            <a:r>
              <a:rPr lang="en-US" sz="1600"/>
              <a:t>Instructions found in COD under COD resources</a:t>
            </a:r>
            <a:endParaRPr lang="en-US"/>
          </a:p>
          <a:p>
            <a:pPr marL="342900" indent="-342900"/>
            <a:r>
              <a:rPr lang="en-US" sz="2000"/>
              <a:t>Printer Friendly version of Cash Activity Page in COD</a:t>
            </a:r>
          </a:p>
          <a:p>
            <a:pPr marL="800100" lvl="1" indent="-342900">
              <a:buFont typeface="Courier New" panose="020B0604020202020204" pitchFamily="34" charset="0"/>
              <a:buChar char="o"/>
            </a:pPr>
            <a:r>
              <a:rPr lang="en-US" sz="1600"/>
              <a:t>Find this under School tab in COD</a:t>
            </a:r>
          </a:p>
          <a:p>
            <a:pPr marL="342900" indent="-342900"/>
            <a:r>
              <a:rPr lang="en-US" sz="2000"/>
              <a:t>This process is done for both Pell and Direct Loans</a:t>
            </a:r>
          </a:p>
          <a:p>
            <a:pPr marL="342900" indent="-342900"/>
            <a:endParaRPr lang="en-US" sz="2000"/>
          </a:p>
        </p:txBody>
      </p:sp>
      <p:sp>
        <p:nvSpPr>
          <p:cNvPr id="4" name="Speech Bubble: Rectangle with Corners Rounded 3">
            <a:extLst>
              <a:ext uri="{FF2B5EF4-FFF2-40B4-BE49-F238E27FC236}">
                <a16:creationId xmlns:a16="http://schemas.microsoft.com/office/drawing/2014/main" id="{D71C92AB-8C54-5C87-FEFE-E1EFA22AEA52}"/>
              </a:ext>
            </a:extLst>
          </p:cNvPr>
          <p:cNvSpPr/>
          <p:nvPr/>
        </p:nvSpPr>
        <p:spPr>
          <a:xfrm>
            <a:off x="461210" y="2666999"/>
            <a:ext cx="9474868" cy="3268578"/>
          </a:xfrm>
          <a:prstGeom prst="wedgeRoundRectCallou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36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EB5F2C-295B-BF07-413F-979D1DA165B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FD6801-E8EE-DF9C-E7D4-B14A2B877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A769DC-7E38-CEE5-7174-F100A65D9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F29D3D-A4C0-7C5F-10A3-54480345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837675-5AFB-89C0-9F8E-9403C30C0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379DA9-4721-73BD-15D3-1501E6D22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DEC89-270A-1B20-315C-2CC25798044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Financial Aid Responsibilities</a:t>
            </a:r>
          </a:p>
        </p:txBody>
      </p:sp>
      <p:sp>
        <p:nvSpPr>
          <p:cNvPr id="3" name="Content Placeholder 2">
            <a:extLst>
              <a:ext uri="{FF2B5EF4-FFF2-40B4-BE49-F238E27FC236}">
                <a16:creationId xmlns:a16="http://schemas.microsoft.com/office/drawing/2014/main" id="{50898948-DBAF-AF2B-97CC-731E2B1FF87D}"/>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b="1"/>
              <a:t>Financial Aid...</a:t>
            </a:r>
          </a:p>
          <a:p>
            <a:pPr marL="342900" indent="-342900"/>
            <a:r>
              <a:rPr lang="en-US" sz="2000"/>
              <a:t>Report comes back from Finance</a:t>
            </a:r>
          </a:p>
          <a:p>
            <a:pPr marL="342900" indent="-342900"/>
            <a:r>
              <a:rPr lang="en-US" sz="2000"/>
              <a:t>Work through discrepancies</a:t>
            </a:r>
          </a:p>
          <a:p>
            <a:pPr marL="342900" indent="-342900"/>
            <a:r>
              <a:rPr lang="en-US" sz="2000"/>
              <a:t>NEVER change things manually in COD</a:t>
            </a:r>
          </a:p>
          <a:p>
            <a:pPr marL="800100" lvl="1">
              <a:buFont typeface="Courier New" panose="020B0604020202020204" pitchFamily="34" charset="0"/>
              <a:buChar char="o"/>
            </a:pPr>
            <a:r>
              <a:rPr lang="en-US" sz="1600"/>
              <a:t>When in doubt phone a friend (send a ticket)</a:t>
            </a:r>
          </a:p>
          <a:p>
            <a:pPr marL="342900" indent="-342900"/>
            <a:r>
              <a:rPr lang="en-US" sz="2000"/>
              <a:t>Reports that help us find errors found in your Business Processing Guide</a:t>
            </a:r>
          </a:p>
          <a:p>
            <a:pPr marL="800100" lvl="1">
              <a:buFont typeface="Courier New" panose="020B0604020202020204" pitchFamily="34" charset="0"/>
              <a:buChar char="o"/>
            </a:pPr>
            <a:r>
              <a:rPr lang="en-US" sz="1600"/>
              <a:t>PGPO (</a:t>
            </a:r>
            <a:r>
              <a:rPr lang="en-US" sz="1600" err="1"/>
              <a:t>pell</a:t>
            </a:r>
            <a:r>
              <a:rPr lang="en-US" sz="1600"/>
              <a:t> overpayment)</a:t>
            </a:r>
          </a:p>
          <a:p>
            <a:pPr marL="800100" lvl="1">
              <a:buFont typeface="Courier New" panose="020B0604020202020204" pitchFamily="34" charset="0"/>
              <a:buChar char="o"/>
            </a:pPr>
            <a:r>
              <a:rPr lang="en-US" sz="1600"/>
              <a:t>PGMR (multiple reporting)</a:t>
            </a:r>
          </a:p>
          <a:p>
            <a:pPr marL="800100" lvl="1">
              <a:buFont typeface="Courier New" panose="020B0604020202020204" pitchFamily="34" charset="0"/>
              <a:buChar char="o"/>
            </a:pPr>
            <a:r>
              <a:rPr lang="en-US" sz="1600"/>
              <a:t>Errors/Rejects</a:t>
            </a:r>
          </a:p>
          <a:p>
            <a:pPr marL="342900" indent="-342900"/>
            <a:endParaRPr lang="en-US" sz="2000"/>
          </a:p>
          <a:p>
            <a:pPr marL="342900" indent="-342900"/>
            <a:endParaRPr lang="en-US" sz="2000"/>
          </a:p>
        </p:txBody>
      </p:sp>
      <p:sp>
        <p:nvSpPr>
          <p:cNvPr id="4" name="Speech Bubble: Rectangle with Corners Rounded 3">
            <a:extLst>
              <a:ext uri="{FF2B5EF4-FFF2-40B4-BE49-F238E27FC236}">
                <a16:creationId xmlns:a16="http://schemas.microsoft.com/office/drawing/2014/main" id="{74E34D96-4DDD-35B1-6C02-39E78EF97EC7}"/>
              </a:ext>
            </a:extLst>
          </p:cNvPr>
          <p:cNvSpPr/>
          <p:nvPr/>
        </p:nvSpPr>
        <p:spPr>
          <a:xfrm>
            <a:off x="461210" y="2666999"/>
            <a:ext cx="9474868" cy="3268578"/>
          </a:xfrm>
          <a:prstGeom prst="wedgeRoundRectCallou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86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178D8-710F-42AD-F3DD-BEDA878E3FE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FARC FARP</a:t>
            </a:r>
          </a:p>
        </p:txBody>
      </p:sp>
      <p:sp>
        <p:nvSpPr>
          <p:cNvPr id="3" name="Content Placeholder 2">
            <a:extLst>
              <a:ext uri="{FF2B5EF4-FFF2-40B4-BE49-F238E27FC236}">
                <a16:creationId xmlns:a16="http://schemas.microsoft.com/office/drawing/2014/main" id="{99E1953A-BA48-EFD5-8645-3CBA2DBBAC4A}"/>
              </a:ext>
            </a:extLst>
          </p:cNvPr>
          <p:cNvSpPr>
            <a:spLocks noGrp="1"/>
          </p:cNvSpPr>
          <p:nvPr>
            <p:ph idx="1"/>
          </p:nvPr>
        </p:nvSpPr>
        <p:spPr>
          <a:xfrm>
            <a:off x="1538613" y="293155"/>
            <a:ext cx="9724031" cy="656235"/>
          </a:xfrm>
        </p:spPr>
        <p:txBody>
          <a:bodyPr vert="horz" lIns="91440" tIns="45720" rIns="91440" bIns="45720" rtlCol="0" anchor="ctr">
            <a:normAutofit/>
          </a:bodyPr>
          <a:lstStyle/>
          <a:p>
            <a:endParaRPr lang="en-US" sz="2000"/>
          </a:p>
          <a:p>
            <a:endParaRPr lang="en-US" sz="2000"/>
          </a:p>
        </p:txBody>
      </p:sp>
      <p:pic>
        <p:nvPicPr>
          <p:cNvPr id="4" name="Picture 3" descr="A screenshot of a computer&#10;&#10;AI-generated content may be incorrect.">
            <a:extLst>
              <a:ext uri="{FF2B5EF4-FFF2-40B4-BE49-F238E27FC236}">
                <a16:creationId xmlns:a16="http://schemas.microsoft.com/office/drawing/2014/main" id="{505C271D-51DD-6397-3394-F00E0BB46584}"/>
              </a:ext>
            </a:extLst>
          </p:cNvPr>
          <p:cNvPicPr>
            <a:picLocks noChangeAspect="1"/>
          </p:cNvPicPr>
          <p:nvPr/>
        </p:nvPicPr>
        <p:blipFill>
          <a:blip r:embed="rId2"/>
          <a:stretch>
            <a:fillRect/>
          </a:stretch>
        </p:blipFill>
        <p:spPr>
          <a:xfrm>
            <a:off x="0" y="1598157"/>
            <a:ext cx="12192000" cy="1970672"/>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B3233814-6DB6-BB80-C249-C16B87DA194D}"/>
              </a:ext>
            </a:extLst>
          </p:cNvPr>
          <p:cNvPicPr>
            <a:picLocks noChangeAspect="1"/>
          </p:cNvPicPr>
          <p:nvPr/>
        </p:nvPicPr>
        <p:blipFill>
          <a:blip r:embed="rId3"/>
          <a:stretch>
            <a:fillRect/>
          </a:stretch>
        </p:blipFill>
        <p:spPr>
          <a:xfrm>
            <a:off x="0" y="4028994"/>
            <a:ext cx="12192000" cy="1952396"/>
          </a:xfrm>
          <a:prstGeom prst="rect">
            <a:avLst/>
          </a:prstGeom>
        </p:spPr>
      </p:pic>
    </p:spTree>
    <p:extLst>
      <p:ext uri="{BB962C8B-B14F-4D97-AF65-F5344CB8AC3E}">
        <p14:creationId xmlns:p14="http://schemas.microsoft.com/office/powerpoint/2010/main" val="189602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3B96BD-3EF3-2227-AFED-8CEC193904C2}"/>
              </a:ext>
            </a:extLst>
          </p:cNvPr>
          <p:cNvPicPr>
            <a:picLocks noChangeAspect="1"/>
          </p:cNvPicPr>
          <p:nvPr/>
        </p:nvPicPr>
        <p:blipFill>
          <a:blip r:embed="rId2"/>
          <a:stretch>
            <a:fillRect/>
          </a:stretch>
        </p:blipFill>
        <p:spPr>
          <a:xfrm>
            <a:off x="2596146" y="-856"/>
            <a:ext cx="6998833" cy="6858856"/>
          </a:xfrm>
          <a:prstGeom prst="rect">
            <a:avLst/>
          </a:prstGeom>
        </p:spPr>
      </p:pic>
    </p:spTree>
    <p:extLst>
      <p:ext uri="{BB962C8B-B14F-4D97-AF65-F5344CB8AC3E}">
        <p14:creationId xmlns:p14="http://schemas.microsoft.com/office/powerpoint/2010/main" val="1860470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333155-94F2-9F40-109F-222E62F6694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62CC66-43AF-6D29-44CB-638E5997A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016431-84D4-5982-90FE-272E86294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3E8C5A-C574-7813-3C32-EA676EE23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7029B8-E733-3FE3-12EA-D12DEE10E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300F80-5345-F070-58B7-D2159939C50B}"/>
              </a:ext>
            </a:extLst>
          </p:cNvPr>
          <p:cNvPicPr>
            <a:picLocks noChangeAspect="1"/>
          </p:cNvPicPr>
          <p:nvPr/>
        </p:nvPicPr>
        <p:blipFill>
          <a:blip r:embed="rId2"/>
          <a:stretch>
            <a:fillRect/>
          </a:stretch>
        </p:blipFill>
        <p:spPr>
          <a:xfrm>
            <a:off x="2849532" y="0"/>
            <a:ext cx="6492935" cy="6858000"/>
          </a:xfrm>
          <a:prstGeom prst="rect">
            <a:avLst/>
          </a:prstGeom>
        </p:spPr>
      </p:pic>
    </p:spTree>
    <p:extLst>
      <p:ext uri="{BB962C8B-B14F-4D97-AF65-F5344CB8AC3E}">
        <p14:creationId xmlns:p14="http://schemas.microsoft.com/office/powerpoint/2010/main" val="53719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BEBD6-4865-D20F-7E05-54B65362411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Monthly Meeting – FA &amp; Finance</a:t>
            </a:r>
          </a:p>
        </p:txBody>
      </p:sp>
      <p:graphicFrame>
        <p:nvGraphicFramePr>
          <p:cNvPr id="5" name="Content Placeholder 2">
            <a:extLst>
              <a:ext uri="{FF2B5EF4-FFF2-40B4-BE49-F238E27FC236}">
                <a16:creationId xmlns:a16="http://schemas.microsoft.com/office/drawing/2014/main" id="{80F14C96-4817-0745-C042-814D09373084}"/>
              </a:ext>
            </a:extLst>
          </p:cNvPr>
          <p:cNvGraphicFramePr>
            <a:graphicFrameLocks noGrp="1"/>
          </p:cNvGraphicFramePr>
          <p:nvPr>
            <p:ph idx="1"/>
            <p:extLst>
              <p:ext uri="{D42A27DB-BD31-4B8C-83A1-F6EECF244321}">
                <p14:modId xmlns:p14="http://schemas.microsoft.com/office/powerpoint/2010/main" val="93808388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689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computer&#10;&#10;AI-generated content may be incorrect.">
            <a:extLst>
              <a:ext uri="{FF2B5EF4-FFF2-40B4-BE49-F238E27FC236}">
                <a16:creationId xmlns:a16="http://schemas.microsoft.com/office/drawing/2014/main" id="{5721C4BB-5A31-136F-8853-55A253EB9003}"/>
              </a:ext>
            </a:extLst>
          </p:cNvPr>
          <p:cNvPicPr>
            <a:picLocks noChangeAspect="1"/>
          </p:cNvPicPr>
          <p:nvPr/>
        </p:nvPicPr>
        <p:blipFill>
          <a:blip r:embed="rId2"/>
          <a:stretch>
            <a:fillRect/>
          </a:stretch>
        </p:blipFill>
        <p:spPr>
          <a:xfrm>
            <a:off x="1856650" y="1714500"/>
            <a:ext cx="8659174" cy="5073316"/>
          </a:xfrm>
          <a:prstGeom prst="rect">
            <a:avLst/>
          </a:prstGeom>
        </p:spPr>
      </p:pic>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2A763-E465-EA7D-34F5-48B10381502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FARC FARP – Do Not Reissue</a:t>
            </a:r>
          </a:p>
        </p:txBody>
      </p:sp>
      <p:sp>
        <p:nvSpPr>
          <p:cNvPr id="9" name="Rectangle: Rounded Corners 8">
            <a:extLst>
              <a:ext uri="{FF2B5EF4-FFF2-40B4-BE49-F238E27FC236}">
                <a16:creationId xmlns:a16="http://schemas.microsoft.com/office/drawing/2014/main" id="{54B6CA0B-4176-F980-FD1C-AC3F94A898F2}"/>
              </a:ext>
            </a:extLst>
          </p:cNvPr>
          <p:cNvSpPr/>
          <p:nvPr/>
        </p:nvSpPr>
        <p:spPr>
          <a:xfrm>
            <a:off x="1854868" y="3509210"/>
            <a:ext cx="8001000" cy="631657"/>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2BB7064-F4EA-8F49-344C-C81469ADC263}"/>
              </a:ext>
            </a:extLst>
          </p:cNvPr>
          <p:cNvSpPr/>
          <p:nvPr/>
        </p:nvSpPr>
        <p:spPr>
          <a:xfrm>
            <a:off x="1854867" y="4862763"/>
            <a:ext cx="7990974" cy="25065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E31B8E9-C1B1-EBE9-2996-EF416EE164A2}"/>
              </a:ext>
            </a:extLst>
          </p:cNvPr>
          <p:cNvSpPr/>
          <p:nvPr/>
        </p:nvSpPr>
        <p:spPr>
          <a:xfrm>
            <a:off x="1864893" y="6537157"/>
            <a:ext cx="7990974" cy="250657"/>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A37EA2F-DA50-4C10-D26D-2E9BD255F16D}"/>
              </a:ext>
            </a:extLst>
          </p:cNvPr>
          <p:cNvSpPr/>
          <p:nvPr/>
        </p:nvSpPr>
        <p:spPr>
          <a:xfrm>
            <a:off x="1854866" y="4251157"/>
            <a:ext cx="7990974" cy="25065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EC41D96D-977F-BD26-7559-95DEAFBD9A18}"/>
              </a:ext>
            </a:extLst>
          </p:cNvPr>
          <p:cNvSpPr txBox="1"/>
          <p:nvPr/>
        </p:nvSpPr>
        <p:spPr>
          <a:xfrm>
            <a:off x="9845841" y="4191000"/>
            <a:ext cx="1680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See next page</a:t>
            </a:r>
          </a:p>
        </p:txBody>
      </p:sp>
      <p:sp>
        <p:nvSpPr>
          <p:cNvPr id="21" name="TextBox 20">
            <a:extLst>
              <a:ext uri="{FF2B5EF4-FFF2-40B4-BE49-F238E27FC236}">
                <a16:creationId xmlns:a16="http://schemas.microsoft.com/office/drawing/2014/main" id="{93CF1174-F470-FF57-E56C-9DD70263558C}"/>
              </a:ext>
            </a:extLst>
          </p:cNvPr>
          <p:cNvSpPr txBox="1"/>
          <p:nvPr/>
        </p:nvSpPr>
        <p:spPr>
          <a:xfrm>
            <a:off x="9845841" y="6477000"/>
            <a:ext cx="1680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Pays off FARC</a:t>
            </a:r>
          </a:p>
        </p:txBody>
      </p:sp>
      <p:sp>
        <p:nvSpPr>
          <p:cNvPr id="22" name="Rectangle: Rounded Corners 21">
            <a:extLst>
              <a:ext uri="{FF2B5EF4-FFF2-40B4-BE49-F238E27FC236}">
                <a16:creationId xmlns:a16="http://schemas.microsoft.com/office/drawing/2014/main" id="{17CC330F-7A9A-8841-2C81-A0023299A8C1}"/>
              </a:ext>
            </a:extLst>
          </p:cNvPr>
          <p:cNvSpPr/>
          <p:nvPr/>
        </p:nvSpPr>
        <p:spPr>
          <a:xfrm>
            <a:off x="3098131" y="1975184"/>
            <a:ext cx="2205789" cy="180473"/>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234FB7F-2280-1C5A-4E5A-2F0B1A100470}"/>
              </a:ext>
            </a:extLst>
          </p:cNvPr>
          <p:cNvSpPr txBox="1"/>
          <p:nvPr/>
        </p:nvSpPr>
        <p:spPr>
          <a:xfrm>
            <a:off x="4812631" y="481263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Reduces Cash</a:t>
            </a:r>
          </a:p>
        </p:txBody>
      </p:sp>
      <p:sp>
        <p:nvSpPr>
          <p:cNvPr id="24" name="TextBox 23">
            <a:extLst>
              <a:ext uri="{FF2B5EF4-FFF2-40B4-BE49-F238E27FC236}">
                <a16:creationId xmlns:a16="http://schemas.microsoft.com/office/drawing/2014/main" id="{B864926A-B80A-101D-86A2-DB8362D32859}"/>
              </a:ext>
            </a:extLst>
          </p:cNvPr>
          <p:cNvSpPr txBox="1"/>
          <p:nvPr/>
        </p:nvSpPr>
        <p:spPr>
          <a:xfrm>
            <a:off x="4812631" y="642686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Increases Cash</a:t>
            </a:r>
          </a:p>
        </p:txBody>
      </p:sp>
    </p:spTree>
    <p:extLst>
      <p:ext uri="{BB962C8B-B14F-4D97-AF65-F5344CB8AC3E}">
        <p14:creationId xmlns:p14="http://schemas.microsoft.com/office/powerpoint/2010/main" val="1154376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FCB9FB-60B7-A675-6236-1CA0CA774D4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380A46-B826-7882-DA44-71AB1D530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9CD438-9A64-6C14-D5CB-61A2985D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069347-F353-5514-44BC-4B84807B6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389685-BFA2-959E-A4A6-A5A3F99E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683306-F744-A7FE-63CA-E28B0BBF1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6FD19-C9FD-A939-E743-83DA397E8E1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FARC FARP – Do Not Reissue</a:t>
            </a:r>
          </a:p>
        </p:txBody>
      </p:sp>
      <p:pic>
        <p:nvPicPr>
          <p:cNvPr id="4" name="Picture 3" descr="A screenshot of a computer screen&#10;&#10;AI-generated content may be incorrect.">
            <a:extLst>
              <a:ext uri="{FF2B5EF4-FFF2-40B4-BE49-F238E27FC236}">
                <a16:creationId xmlns:a16="http://schemas.microsoft.com/office/drawing/2014/main" id="{5792EFFB-41F3-7608-5481-E71387879E0F}"/>
              </a:ext>
            </a:extLst>
          </p:cNvPr>
          <p:cNvPicPr>
            <a:picLocks noChangeAspect="1"/>
          </p:cNvPicPr>
          <p:nvPr/>
        </p:nvPicPr>
        <p:blipFill>
          <a:blip r:embed="rId2"/>
          <a:stretch>
            <a:fillRect/>
          </a:stretch>
        </p:blipFill>
        <p:spPr>
          <a:xfrm>
            <a:off x="1217947" y="1714751"/>
            <a:ext cx="9024186" cy="5052762"/>
          </a:xfrm>
          <a:prstGeom prst="rect">
            <a:avLst/>
          </a:prstGeom>
        </p:spPr>
      </p:pic>
      <p:sp>
        <p:nvSpPr>
          <p:cNvPr id="5" name="TextBox 4">
            <a:extLst>
              <a:ext uri="{FF2B5EF4-FFF2-40B4-BE49-F238E27FC236}">
                <a16:creationId xmlns:a16="http://schemas.microsoft.com/office/drawing/2014/main" id="{0C8A6E65-C802-D40E-7E51-8D1468D85F20}"/>
              </a:ext>
            </a:extLst>
          </p:cNvPr>
          <p:cNvSpPr txBox="1"/>
          <p:nvPr/>
        </p:nvSpPr>
        <p:spPr>
          <a:xfrm>
            <a:off x="9334500" y="6075947"/>
            <a:ext cx="124927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$306.00</a:t>
            </a:r>
          </a:p>
        </p:txBody>
      </p:sp>
    </p:spTree>
    <p:extLst>
      <p:ext uri="{BB962C8B-B14F-4D97-AF65-F5344CB8AC3E}">
        <p14:creationId xmlns:p14="http://schemas.microsoft.com/office/powerpoint/2010/main" val="3191077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B88B7-35C3-98ED-98B1-BD3C2966B7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98FF2E-1D23-2C7F-CB64-ECDF0687C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D0157A-BDD0-D1EF-AC05-FDEB26570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554C18-AC93-681F-7F57-FC8DA5CFA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87E65C-6046-4B24-5F7D-703184C6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E9BD44-0FF9-1E94-43E8-AADF44A15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6E6E0-1987-8871-8E5A-380228CC52E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FARC FARP – Reissue </a:t>
            </a:r>
          </a:p>
        </p:txBody>
      </p:sp>
      <p:pic>
        <p:nvPicPr>
          <p:cNvPr id="9" name="Picture 8" descr="A screenshot of a account&#10;&#10;AI-generated content may be incorrect.">
            <a:extLst>
              <a:ext uri="{FF2B5EF4-FFF2-40B4-BE49-F238E27FC236}">
                <a16:creationId xmlns:a16="http://schemas.microsoft.com/office/drawing/2014/main" id="{4901E5B8-FAE6-AB56-163B-85DAD5B0E852}"/>
              </a:ext>
            </a:extLst>
          </p:cNvPr>
          <p:cNvPicPr>
            <a:picLocks noChangeAspect="1"/>
          </p:cNvPicPr>
          <p:nvPr/>
        </p:nvPicPr>
        <p:blipFill>
          <a:blip r:embed="rId2"/>
          <a:stretch>
            <a:fillRect/>
          </a:stretch>
        </p:blipFill>
        <p:spPr>
          <a:xfrm>
            <a:off x="0" y="1590156"/>
            <a:ext cx="12192000" cy="5041267"/>
          </a:xfrm>
          <a:prstGeom prst="rect">
            <a:avLst/>
          </a:prstGeom>
        </p:spPr>
      </p:pic>
      <p:sp>
        <p:nvSpPr>
          <p:cNvPr id="13" name="Rectangle: Rounded Corners 12">
            <a:extLst>
              <a:ext uri="{FF2B5EF4-FFF2-40B4-BE49-F238E27FC236}">
                <a16:creationId xmlns:a16="http://schemas.microsoft.com/office/drawing/2014/main" id="{E2DCAE42-D772-6FD9-6223-B695C0A062FB}"/>
              </a:ext>
            </a:extLst>
          </p:cNvPr>
          <p:cNvSpPr/>
          <p:nvPr/>
        </p:nvSpPr>
        <p:spPr>
          <a:xfrm>
            <a:off x="210551" y="6346658"/>
            <a:ext cx="10798342" cy="27070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85E3287-3B6E-8CD5-EDA2-E4B38F546F97}"/>
              </a:ext>
            </a:extLst>
          </p:cNvPr>
          <p:cNvSpPr/>
          <p:nvPr/>
        </p:nvSpPr>
        <p:spPr>
          <a:xfrm>
            <a:off x="210551" y="5845341"/>
            <a:ext cx="10798342" cy="26068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0653F353-ED8E-3B55-C03F-3F581B352A78}"/>
              </a:ext>
            </a:extLst>
          </p:cNvPr>
          <p:cNvSpPr txBox="1"/>
          <p:nvPr/>
        </p:nvSpPr>
        <p:spPr>
          <a:xfrm>
            <a:off x="4441657" y="5795209"/>
            <a:ext cx="3314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Increases Cash (Rev Refund)</a:t>
            </a:r>
          </a:p>
        </p:txBody>
      </p:sp>
      <p:sp>
        <p:nvSpPr>
          <p:cNvPr id="19" name="TextBox 18">
            <a:extLst>
              <a:ext uri="{FF2B5EF4-FFF2-40B4-BE49-F238E27FC236}">
                <a16:creationId xmlns:a16="http://schemas.microsoft.com/office/drawing/2014/main" id="{39403331-AC4E-C241-3263-F29D4EEDC43F}"/>
              </a:ext>
            </a:extLst>
          </p:cNvPr>
          <p:cNvSpPr txBox="1"/>
          <p:nvPr/>
        </p:nvSpPr>
        <p:spPr>
          <a:xfrm>
            <a:off x="4441657" y="6296524"/>
            <a:ext cx="3314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Decreases Cash (Reissue)</a:t>
            </a:r>
          </a:p>
        </p:txBody>
      </p:sp>
    </p:spTree>
    <p:extLst>
      <p:ext uri="{BB962C8B-B14F-4D97-AF65-F5344CB8AC3E}">
        <p14:creationId xmlns:p14="http://schemas.microsoft.com/office/powerpoint/2010/main" val="599091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7F9EFE-868E-DBC3-44C6-C8710AAB7B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1D6C8A-DBDA-BF51-0F6C-9F3AC8901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E4FF9E-6625-0686-4A06-42052741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FBB8DE-B10B-E335-F44F-7E09FE67D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265094-8C99-8CD7-944E-77B291A24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DC6ACA-0C08-10FC-EFF6-692E0EE62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561C8-1D43-FEFC-9A6E-4CBA72D69E9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FARC FARP – Reissue </a:t>
            </a:r>
          </a:p>
        </p:txBody>
      </p:sp>
      <p:pic>
        <p:nvPicPr>
          <p:cNvPr id="3" name="Picture 2" descr="A screenshot of a computer screen&#10;&#10;AI-generated content may be incorrect.">
            <a:extLst>
              <a:ext uri="{FF2B5EF4-FFF2-40B4-BE49-F238E27FC236}">
                <a16:creationId xmlns:a16="http://schemas.microsoft.com/office/drawing/2014/main" id="{FA28AD7C-DCD3-A538-9065-A1222E5D38AD}"/>
              </a:ext>
            </a:extLst>
          </p:cNvPr>
          <p:cNvPicPr>
            <a:picLocks noChangeAspect="1"/>
          </p:cNvPicPr>
          <p:nvPr/>
        </p:nvPicPr>
        <p:blipFill>
          <a:blip r:embed="rId2"/>
          <a:stretch>
            <a:fillRect/>
          </a:stretch>
        </p:blipFill>
        <p:spPr>
          <a:xfrm>
            <a:off x="909512" y="1714500"/>
            <a:ext cx="8518109" cy="5143500"/>
          </a:xfrm>
          <a:prstGeom prst="rect">
            <a:avLst/>
          </a:prstGeom>
        </p:spPr>
      </p:pic>
      <p:sp>
        <p:nvSpPr>
          <p:cNvPr id="5" name="Rectangle: Rounded Corners 4">
            <a:extLst>
              <a:ext uri="{FF2B5EF4-FFF2-40B4-BE49-F238E27FC236}">
                <a16:creationId xmlns:a16="http://schemas.microsoft.com/office/drawing/2014/main" id="{50BC87B6-26F7-5C11-4668-9A7380185B78}"/>
              </a:ext>
            </a:extLst>
          </p:cNvPr>
          <p:cNvSpPr/>
          <p:nvPr/>
        </p:nvSpPr>
        <p:spPr>
          <a:xfrm>
            <a:off x="1373605" y="6547184"/>
            <a:ext cx="8051131" cy="31081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FBFA390-7008-AE5A-4309-68C65FC27B2F}"/>
              </a:ext>
            </a:extLst>
          </p:cNvPr>
          <p:cNvSpPr txBox="1"/>
          <p:nvPr/>
        </p:nvSpPr>
        <p:spPr>
          <a:xfrm>
            <a:off x="9424736" y="649705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Reduction of cash</a:t>
            </a:r>
          </a:p>
        </p:txBody>
      </p:sp>
    </p:spTree>
    <p:extLst>
      <p:ext uri="{BB962C8B-B14F-4D97-AF65-F5344CB8AC3E}">
        <p14:creationId xmlns:p14="http://schemas.microsoft.com/office/powerpoint/2010/main" val="3847453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6E1E0F-E72E-4322-C2F1-95D4087A01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833D2D-A488-ED80-BC58-7BCA92FE5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E1190F-3CB1-B640-B55C-9DFBC3AF0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FB8DC2-4506-B388-B1C7-ADF615564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6E81F1-DCE1-2527-DCFE-CC052A6F1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BDA67AA-AAD5-3D92-555B-0DA63528B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13257-5CE5-9499-8968-FF670F3392B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FYE Considerations</a:t>
            </a:r>
          </a:p>
        </p:txBody>
      </p:sp>
      <p:sp>
        <p:nvSpPr>
          <p:cNvPr id="3" name="Content Placeholder 2">
            <a:extLst>
              <a:ext uri="{FF2B5EF4-FFF2-40B4-BE49-F238E27FC236}">
                <a16:creationId xmlns:a16="http://schemas.microsoft.com/office/drawing/2014/main" id="{F492CF2F-00EC-FC93-4874-1B5626375C4E}"/>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2000"/>
              <a:t>Journal any G5 / WSAC expenses for awards disbursed after June 30th for 2025 to  FY25 in GL until close.</a:t>
            </a:r>
          </a:p>
          <a:p>
            <a:r>
              <a:rPr lang="en-US" sz="2000"/>
              <a:t>Accrue Revenue. Revenue should match the FYE expense balance and be drawn/returned for that amount in the new year.</a:t>
            </a:r>
          </a:p>
          <a:p>
            <a:r>
              <a:rPr lang="en-US" sz="2000"/>
              <a:t>Work more often to ensure all awards match GL</a:t>
            </a:r>
          </a:p>
          <a:p>
            <a:r>
              <a:rPr lang="en-US" sz="2000"/>
              <a:t>Reconcile G5 and WSAC multiple times a week until perfect.</a:t>
            </a:r>
          </a:p>
          <a:p>
            <a:r>
              <a:rPr lang="en-US" sz="2000"/>
              <a:t>Watch the WSAC draw cutoff date.</a:t>
            </a:r>
          </a:p>
          <a:p>
            <a:endParaRPr lang="en-US" sz="2000"/>
          </a:p>
          <a:p>
            <a:endParaRPr lang="en-US" sz="2000"/>
          </a:p>
        </p:txBody>
      </p:sp>
    </p:spTree>
    <p:extLst>
      <p:ext uri="{BB962C8B-B14F-4D97-AF65-F5344CB8AC3E}">
        <p14:creationId xmlns:p14="http://schemas.microsoft.com/office/powerpoint/2010/main" val="408135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B13F48-9335-E95C-06BF-7F82DD48D3F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AACD37-F594-2239-91B3-A5BA3BBC1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26B45D-945F-C199-21AA-E326F2FC0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8E44B8-935A-6D12-5930-9CDEA2A2D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5227B3-541D-E3AD-F8E7-FFB6CA7F8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891718-CE01-7EC7-4E29-2DF02976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4BC87-D0CF-DC0F-6975-9990D0CE788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Contact Info</a:t>
            </a:r>
          </a:p>
        </p:txBody>
      </p:sp>
      <p:sp>
        <p:nvSpPr>
          <p:cNvPr id="3" name="Content Placeholder 2">
            <a:extLst>
              <a:ext uri="{FF2B5EF4-FFF2-40B4-BE49-F238E27FC236}">
                <a16:creationId xmlns:a16="http://schemas.microsoft.com/office/drawing/2014/main" id="{FBB6F99C-0650-12B3-A679-ED3925930D17}"/>
              </a:ext>
            </a:extLst>
          </p:cNvPr>
          <p:cNvSpPr>
            <a:spLocks noGrp="1"/>
          </p:cNvSpPr>
          <p:nvPr>
            <p:ph idx="1"/>
          </p:nvPr>
        </p:nvSpPr>
        <p:spPr>
          <a:xfrm>
            <a:off x="1371599" y="1716619"/>
            <a:ext cx="3367347" cy="5016857"/>
          </a:xfrm>
        </p:spPr>
        <p:txBody>
          <a:bodyPr vert="horz" lIns="91440" tIns="45720" rIns="91440" bIns="45720" rtlCol="0" anchor="ctr">
            <a:normAutofit/>
          </a:bodyPr>
          <a:lstStyle/>
          <a:p>
            <a:pPr marL="0" indent="0">
              <a:buNone/>
            </a:pPr>
            <a:r>
              <a:rPr lang="en-US" sz="1600" b="1"/>
              <a:t>FINANCE OFFICE</a:t>
            </a:r>
          </a:p>
          <a:p>
            <a:pPr marL="0" indent="0">
              <a:lnSpc>
                <a:spcPct val="100000"/>
              </a:lnSpc>
              <a:spcBef>
                <a:spcPts val="0"/>
              </a:spcBef>
              <a:buNone/>
            </a:pPr>
            <a:endParaRPr lang="en-US" sz="1400"/>
          </a:p>
          <a:p>
            <a:pPr marL="0" indent="0">
              <a:lnSpc>
                <a:spcPct val="100000"/>
              </a:lnSpc>
              <a:spcBef>
                <a:spcPts val="0"/>
              </a:spcBef>
              <a:buNone/>
            </a:pPr>
            <a:r>
              <a:rPr lang="en-US" sz="1400"/>
              <a:t>Jennifer McMillan</a:t>
            </a:r>
            <a:endParaRPr lang="en-US"/>
          </a:p>
          <a:p>
            <a:pPr marL="0" indent="0">
              <a:lnSpc>
                <a:spcPct val="100000"/>
              </a:lnSpc>
              <a:spcBef>
                <a:spcPts val="0"/>
              </a:spcBef>
              <a:buNone/>
            </a:pPr>
            <a:r>
              <a:rPr lang="en-US" sz="1400"/>
              <a:t>Finance Manager</a:t>
            </a:r>
          </a:p>
          <a:p>
            <a:pPr marL="0" indent="0">
              <a:lnSpc>
                <a:spcPct val="100000"/>
              </a:lnSpc>
              <a:spcBef>
                <a:spcPts val="0"/>
              </a:spcBef>
              <a:buNone/>
            </a:pPr>
            <a:r>
              <a:rPr lang="en-US" sz="1400"/>
              <a:t>425-564-4281</a:t>
            </a:r>
          </a:p>
          <a:p>
            <a:pPr marL="0" indent="0">
              <a:lnSpc>
                <a:spcPct val="100000"/>
              </a:lnSpc>
              <a:spcBef>
                <a:spcPts val="0"/>
              </a:spcBef>
              <a:buNone/>
            </a:pPr>
            <a:r>
              <a:rPr lang="en-US" sz="1400">
                <a:hlinkClick r:id="rId2"/>
              </a:rPr>
              <a:t>jennifer.mcmillan@bellevuecollege.edu</a:t>
            </a:r>
          </a:p>
          <a:p>
            <a:pPr marL="0" indent="0">
              <a:lnSpc>
                <a:spcPct val="100000"/>
              </a:lnSpc>
              <a:spcBef>
                <a:spcPts val="0"/>
              </a:spcBef>
              <a:buNone/>
            </a:pPr>
            <a:endParaRPr lang="en-US" sz="1400"/>
          </a:p>
          <a:p>
            <a:pPr marL="0" indent="0">
              <a:lnSpc>
                <a:spcPct val="100000"/>
              </a:lnSpc>
              <a:spcBef>
                <a:spcPts val="0"/>
              </a:spcBef>
              <a:buNone/>
            </a:pPr>
            <a:endParaRPr lang="en-US" sz="1400"/>
          </a:p>
          <a:p>
            <a:pPr marL="0" indent="0">
              <a:lnSpc>
                <a:spcPct val="100000"/>
              </a:lnSpc>
              <a:spcBef>
                <a:spcPts val="0"/>
              </a:spcBef>
              <a:buNone/>
            </a:pPr>
            <a:r>
              <a:rPr lang="en-US" sz="1400"/>
              <a:t>Amy Jing</a:t>
            </a:r>
          </a:p>
          <a:p>
            <a:pPr marL="0" indent="0">
              <a:lnSpc>
                <a:spcPct val="100000"/>
              </a:lnSpc>
              <a:spcBef>
                <a:spcPts val="0"/>
              </a:spcBef>
              <a:buNone/>
            </a:pPr>
            <a:r>
              <a:rPr lang="en-US" sz="1400"/>
              <a:t>Fiscal Analyst 5</a:t>
            </a:r>
          </a:p>
          <a:p>
            <a:pPr marL="0" indent="0">
              <a:lnSpc>
                <a:spcPct val="100000"/>
              </a:lnSpc>
              <a:spcBef>
                <a:spcPts val="0"/>
              </a:spcBef>
              <a:buNone/>
            </a:pPr>
            <a:r>
              <a:rPr lang="en-US" sz="1400"/>
              <a:t>425-564-4252</a:t>
            </a:r>
          </a:p>
          <a:p>
            <a:pPr marL="0" indent="0">
              <a:lnSpc>
                <a:spcPct val="100000"/>
              </a:lnSpc>
              <a:spcBef>
                <a:spcPts val="0"/>
              </a:spcBef>
              <a:buNone/>
            </a:pPr>
            <a:r>
              <a:rPr lang="en-US" sz="1400">
                <a:hlinkClick r:id="rId3"/>
              </a:rPr>
              <a:t>amy.jing@bellevuecollege.edu</a:t>
            </a:r>
          </a:p>
          <a:p>
            <a:pPr marL="0" indent="0">
              <a:lnSpc>
                <a:spcPct val="100000"/>
              </a:lnSpc>
              <a:spcBef>
                <a:spcPts val="0"/>
              </a:spcBef>
              <a:buNone/>
            </a:pPr>
            <a:endParaRPr lang="en-US" sz="1400"/>
          </a:p>
          <a:p>
            <a:endParaRPr lang="en-US" sz="2000"/>
          </a:p>
          <a:p>
            <a:endParaRPr lang="en-US" sz="2000"/>
          </a:p>
        </p:txBody>
      </p:sp>
      <p:sp>
        <p:nvSpPr>
          <p:cNvPr id="5" name="Content Placeholder 2">
            <a:extLst>
              <a:ext uri="{FF2B5EF4-FFF2-40B4-BE49-F238E27FC236}">
                <a16:creationId xmlns:a16="http://schemas.microsoft.com/office/drawing/2014/main" id="{50BF1AEF-C7FD-5D54-84DD-95805939E77C}"/>
              </a:ext>
            </a:extLst>
          </p:cNvPr>
          <p:cNvSpPr txBox="1">
            <a:spLocks/>
          </p:cNvSpPr>
          <p:nvPr/>
        </p:nvSpPr>
        <p:spPr>
          <a:xfrm>
            <a:off x="6426867" y="1718624"/>
            <a:ext cx="3367347" cy="50168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FINANCIAL AID</a:t>
            </a:r>
          </a:p>
          <a:p>
            <a:pPr marL="0" indent="0">
              <a:lnSpc>
                <a:spcPct val="100000"/>
              </a:lnSpc>
              <a:spcBef>
                <a:spcPts val="0"/>
              </a:spcBef>
              <a:buNone/>
            </a:pPr>
            <a:endParaRPr lang="en-US" sz="1400"/>
          </a:p>
          <a:p>
            <a:pPr marL="0" indent="0">
              <a:lnSpc>
                <a:spcPct val="100000"/>
              </a:lnSpc>
              <a:spcBef>
                <a:spcPts val="0"/>
              </a:spcBef>
              <a:buNone/>
            </a:pPr>
            <a:r>
              <a:rPr lang="en-US" sz="1400"/>
              <a:t>Christine Taylor</a:t>
            </a:r>
          </a:p>
          <a:p>
            <a:pPr marL="0" indent="0">
              <a:lnSpc>
                <a:spcPct val="100000"/>
              </a:lnSpc>
              <a:spcBef>
                <a:spcPts val="0"/>
              </a:spcBef>
              <a:buNone/>
            </a:pPr>
            <a:r>
              <a:rPr lang="en-US" sz="1400"/>
              <a:t>Director-Financial Aid &amp; Veteran Services</a:t>
            </a:r>
          </a:p>
          <a:p>
            <a:pPr marL="0" indent="0">
              <a:lnSpc>
                <a:spcPct val="100000"/>
              </a:lnSpc>
              <a:spcBef>
                <a:spcPts val="0"/>
              </a:spcBef>
              <a:buFont typeface="Arial" panose="020B0604020202020204" pitchFamily="34" charset="0"/>
              <a:buNone/>
            </a:pPr>
            <a:r>
              <a:rPr lang="en-US" sz="1400"/>
              <a:t>425-564-5663</a:t>
            </a:r>
          </a:p>
          <a:p>
            <a:pPr marL="0" indent="0">
              <a:lnSpc>
                <a:spcPct val="100000"/>
              </a:lnSpc>
              <a:spcBef>
                <a:spcPts val="0"/>
              </a:spcBef>
              <a:buNone/>
            </a:pPr>
            <a:r>
              <a:rPr lang="en-US" sz="1400">
                <a:hlinkClick r:id="rId2"/>
              </a:rPr>
              <a:t>christine.taylor@bellevuecollege.edu</a:t>
            </a:r>
          </a:p>
          <a:p>
            <a:pPr marL="0" indent="0">
              <a:lnSpc>
                <a:spcPct val="100000"/>
              </a:lnSpc>
              <a:spcBef>
                <a:spcPts val="0"/>
              </a:spcBef>
              <a:buFont typeface="Arial" panose="020B0604020202020204" pitchFamily="34" charset="0"/>
              <a:buNone/>
            </a:pPr>
            <a:endParaRPr lang="en-US" sz="1400"/>
          </a:p>
          <a:p>
            <a:pPr marL="0" indent="0">
              <a:lnSpc>
                <a:spcPct val="100000"/>
              </a:lnSpc>
              <a:spcBef>
                <a:spcPts val="0"/>
              </a:spcBef>
              <a:buFont typeface="Arial" panose="020B0604020202020204" pitchFamily="34" charset="0"/>
              <a:buNone/>
            </a:pPr>
            <a:endParaRPr lang="en-US" sz="1400"/>
          </a:p>
          <a:p>
            <a:pPr marL="0" indent="0">
              <a:lnSpc>
                <a:spcPct val="100000"/>
              </a:lnSpc>
              <a:spcBef>
                <a:spcPts val="0"/>
              </a:spcBef>
              <a:buNone/>
            </a:pPr>
            <a:r>
              <a:rPr lang="en-US" sz="1400"/>
              <a:t>Jennifer Fetters</a:t>
            </a:r>
          </a:p>
          <a:p>
            <a:pPr marL="0" indent="0">
              <a:lnSpc>
                <a:spcPct val="100000"/>
              </a:lnSpc>
              <a:spcBef>
                <a:spcPts val="0"/>
              </a:spcBef>
              <a:buNone/>
            </a:pPr>
            <a:r>
              <a:rPr lang="en-US" sz="1400"/>
              <a:t>Associate Director-Financial Aid</a:t>
            </a:r>
          </a:p>
          <a:p>
            <a:pPr marL="0" indent="0">
              <a:lnSpc>
                <a:spcPct val="100000"/>
              </a:lnSpc>
              <a:spcBef>
                <a:spcPts val="0"/>
              </a:spcBef>
              <a:buFont typeface="Arial" panose="020B0604020202020204" pitchFamily="34" charset="0"/>
              <a:buNone/>
            </a:pPr>
            <a:r>
              <a:rPr lang="en-US" sz="1400"/>
              <a:t>425-564-2597</a:t>
            </a:r>
          </a:p>
          <a:p>
            <a:pPr marL="0" indent="0">
              <a:lnSpc>
                <a:spcPct val="100000"/>
              </a:lnSpc>
              <a:spcBef>
                <a:spcPts val="0"/>
              </a:spcBef>
              <a:buFont typeface="Arial" panose="020B0604020202020204" pitchFamily="34" charset="0"/>
              <a:buNone/>
            </a:pPr>
            <a:r>
              <a:rPr lang="en-US" sz="1400">
                <a:hlinkClick r:id="rId3"/>
              </a:rPr>
              <a:t>jennifer.fetters@bellevuecollege.edu</a:t>
            </a:r>
          </a:p>
          <a:p>
            <a:pPr marL="0" indent="0">
              <a:lnSpc>
                <a:spcPct val="100000"/>
              </a:lnSpc>
              <a:spcBef>
                <a:spcPts val="0"/>
              </a:spcBef>
              <a:buFont typeface="Arial" panose="020B0604020202020204" pitchFamily="34" charset="0"/>
              <a:buNone/>
            </a:pPr>
            <a:endParaRPr lang="en-US" sz="1400"/>
          </a:p>
          <a:p>
            <a:endParaRPr lang="en-US" sz="2000"/>
          </a:p>
          <a:p>
            <a:endParaRPr lang="en-US" sz="2000"/>
          </a:p>
        </p:txBody>
      </p:sp>
    </p:spTree>
    <p:extLst>
      <p:ext uri="{BB962C8B-B14F-4D97-AF65-F5344CB8AC3E}">
        <p14:creationId xmlns:p14="http://schemas.microsoft.com/office/powerpoint/2010/main" val="910587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F75B61-D013-00A3-BE9F-F6AA29FD9BF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9A8CB-4190-F990-B76C-4DEC2F0B80D4}"/>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a:solidFill>
                  <a:srgbClr val="FFFFFF"/>
                </a:solidFill>
                <a:latin typeface="+mj-lt"/>
                <a:ea typeface="+mj-ea"/>
                <a:cs typeface="+mj-cs"/>
              </a:rPr>
              <a:t>Questions?</a:t>
            </a:r>
          </a:p>
        </p:txBody>
      </p:sp>
      <p:sp>
        <p:nvSpPr>
          <p:cNvPr id="35" name="Rectangle 3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22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41F1D4-FF38-D902-766E-762A85EECFD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4C4ECE-58DC-EF2B-5D75-19E5BD185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2F70C-8219-FF30-12F0-6C24342E6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592B35-7C93-ADC0-88BC-824321D18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ADE24C-6DB3-35E0-5ACF-CD2DC5556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D6AA5-A09F-A444-1D1A-239CC352033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Monthly Meeting – FA &amp; Finance</a:t>
            </a:r>
          </a:p>
        </p:txBody>
      </p:sp>
      <p:pic>
        <p:nvPicPr>
          <p:cNvPr id="39" name="Content Placeholder 38" descr="A screenshot of a computer&#10;&#10;AI-generated content may be incorrect.">
            <a:extLst>
              <a:ext uri="{FF2B5EF4-FFF2-40B4-BE49-F238E27FC236}">
                <a16:creationId xmlns:a16="http://schemas.microsoft.com/office/drawing/2014/main" id="{3D799610-88E0-5FCE-4911-05BCD0B87E5F}"/>
              </a:ext>
            </a:extLst>
          </p:cNvPr>
          <p:cNvPicPr>
            <a:picLocks noGrp="1" noChangeAspect="1"/>
          </p:cNvPicPr>
          <p:nvPr>
            <p:ph idx="1"/>
          </p:nvPr>
        </p:nvPicPr>
        <p:blipFill>
          <a:blip r:embed="rId2"/>
          <a:stretch>
            <a:fillRect/>
          </a:stretch>
        </p:blipFill>
        <p:spPr>
          <a:xfrm>
            <a:off x="3802706" y="1575104"/>
            <a:ext cx="5463410" cy="4351338"/>
          </a:xfrm>
        </p:spPr>
      </p:pic>
      <p:pic>
        <p:nvPicPr>
          <p:cNvPr id="40" name="Picture 39" descr="A screenshot of a computer&#10;&#10;AI-generated content may be incorrect.">
            <a:extLst>
              <a:ext uri="{FF2B5EF4-FFF2-40B4-BE49-F238E27FC236}">
                <a16:creationId xmlns:a16="http://schemas.microsoft.com/office/drawing/2014/main" id="{410D81A1-A851-97AE-8A8A-46F9A70E9F79}"/>
              </a:ext>
            </a:extLst>
          </p:cNvPr>
          <p:cNvPicPr>
            <a:picLocks noChangeAspect="1"/>
          </p:cNvPicPr>
          <p:nvPr/>
        </p:nvPicPr>
        <p:blipFill>
          <a:blip r:embed="rId3"/>
          <a:stretch>
            <a:fillRect/>
          </a:stretch>
        </p:blipFill>
        <p:spPr>
          <a:xfrm>
            <a:off x="-1159" y="2327754"/>
            <a:ext cx="5513772" cy="4060521"/>
          </a:xfrm>
          <a:prstGeom prst="rect">
            <a:avLst/>
          </a:prstGeom>
        </p:spPr>
      </p:pic>
      <p:pic>
        <p:nvPicPr>
          <p:cNvPr id="41" name="Picture 40" descr="A screenshot of a computer&#10;&#10;AI-generated content may be incorrect.">
            <a:extLst>
              <a:ext uri="{FF2B5EF4-FFF2-40B4-BE49-F238E27FC236}">
                <a16:creationId xmlns:a16="http://schemas.microsoft.com/office/drawing/2014/main" id="{144ABA9B-3B0B-B70A-03E0-ED274B9BF924}"/>
              </a:ext>
            </a:extLst>
          </p:cNvPr>
          <p:cNvPicPr>
            <a:picLocks noChangeAspect="1"/>
          </p:cNvPicPr>
          <p:nvPr/>
        </p:nvPicPr>
        <p:blipFill>
          <a:blip r:embed="rId4"/>
          <a:stretch>
            <a:fillRect/>
          </a:stretch>
        </p:blipFill>
        <p:spPr>
          <a:xfrm>
            <a:off x="8946012" y="3350712"/>
            <a:ext cx="3245646" cy="3162824"/>
          </a:xfrm>
          <a:prstGeom prst="rect">
            <a:avLst/>
          </a:prstGeom>
        </p:spPr>
      </p:pic>
    </p:spTree>
    <p:extLst>
      <p:ext uri="{BB962C8B-B14F-4D97-AF65-F5344CB8AC3E}">
        <p14:creationId xmlns:p14="http://schemas.microsoft.com/office/powerpoint/2010/main" val="309555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2B85E6-65CC-13B7-6A23-1EC204BC4C3E}"/>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C9364B-EBEE-B972-CB1E-F06782DAD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DD157D-D71E-7175-7833-489960ED3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3DBB57-D6B4-427B-482E-A5B456C1E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0A6E616-B98B-B1FB-E1C7-CD4EBA32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81602-1A82-15A5-8BE6-07F09E56B54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COD vs G5</a:t>
            </a:r>
          </a:p>
        </p:txBody>
      </p:sp>
      <p:graphicFrame>
        <p:nvGraphicFramePr>
          <p:cNvPr id="21" name="Content Placeholder 2">
            <a:extLst>
              <a:ext uri="{FF2B5EF4-FFF2-40B4-BE49-F238E27FC236}">
                <a16:creationId xmlns:a16="http://schemas.microsoft.com/office/drawing/2014/main" id="{DB1D9FFB-F1F4-8857-B68C-6FB14E541675}"/>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28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80BCC-A47A-F8AD-34FF-E59F49D04BE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The FA-SF-GL Cycle</a:t>
            </a:r>
          </a:p>
        </p:txBody>
      </p:sp>
      <p:graphicFrame>
        <p:nvGraphicFramePr>
          <p:cNvPr id="12" name="Content Placeholder 11">
            <a:extLst>
              <a:ext uri="{FF2B5EF4-FFF2-40B4-BE49-F238E27FC236}">
                <a16:creationId xmlns:a16="http://schemas.microsoft.com/office/drawing/2014/main" id="{B9CC9279-0899-5001-3D3B-EAED752A375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83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40B61-9057-B92A-3F4B-411B1FBDE5F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Reconciliation Cycle – Basic Flowchart</a:t>
            </a:r>
          </a:p>
        </p:txBody>
      </p:sp>
      <p:pic>
        <p:nvPicPr>
          <p:cNvPr id="7" name="Content Placeholder 6" descr="A diagram of a company&#10;&#10;AI-generated content may be incorrect.">
            <a:extLst>
              <a:ext uri="{FF2B5EF4-FFF2-40B4-BE49-F238E27FC236}">
                <a16:creationId xmlns:a16="http://schemas.microsoft.com/office/drawing/2014/main" id="{9A09F261-00C3-6BA9-9644-2A634EB6308E}"/>
              </a:ext>
            </a:extLst>
          </p:cNvPr>
          <p:cNvPicPr>
            <a:picLocks noGrp="1" noChangeAspect="1"/>
          </p:cNvPicPr>
          <p:nvPr>
            <p:ph idx="1"/>
          </p:nvPr>
        </p:nvPicPr>
        <p:blipFill>
          <a:blip r:embed="rId2"/>
          <a:stretch>
            <a:fillRect/>
          </a:stretch>
        </p:blipFill>
        <p:spPr>
          <a:xfrm>
            <a:off x="857460" y="2159476"/>
            <a:ext cx="10004852" cy="4452160"/>
          </a:xfrm>
          <a:prstGeom prst="rect">
            <a:avLst/>
          </a:prstGeom>
        </p:spPr>
      </p:pic>
    </p:spTree>
    <p:extLst>
      <p:ext uri="{BB962C8B-B14F-4D97-AF65-F5344CB8AC3E}">
        <p14:creationId xmlns:p14="http://schemas.microsoft.com/office/powerpoint/2010/main" val="10004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W_x0020_Complexity xmlns="5ddfeb7c-211a-4b3f-8549-327a55b0a741" xsi:nil="true"/>
    <_ip_UnifiedCompliancePolicyUIAction xmlns="http://schemas.microsoft.com/sharepoint/v3" xsi:nil="true"/>
    <TaxCatchAll xmlns="4e5c794f-1fee-40a3-9e1d-3b1c48f61d73" xsi:nil="true"/>
    <ValueChain xmlns="5ddfeb7c-211a-4b3f-8549-327a55b0a741" xsi:nil="true"/>
    <Pillar xmlns="5ddfeb7c-211a-4b3f-8549-327a55b0a741" xsi:nil="true"/>
    <_ip_UnifiedCompliancePolicyProperties xmlns="http://schemas.microsoft.com/sharepoint/v3" xsi:nil="true"/>
    <lcf76f155ced4ddcb4097134ff3c332f xmlns="5ddfeb7c-211a-4b3f-8549-327a55b0a741">
      <Terms xmlns="http://schemas.microsoft.com/office/infopath/2007/PartnerControls"/>
    </lcf76f155ced4ddcb4097134ff3c332f>
    <DueDate xmlns="5ddfeb7c-211a-4b3f-8549-327a55b0a741" xsi:nil="true"/>
    <SME xmlns="5ddfeb7c-211a-4b3f-8549-327a55b0a741">
      <UserInfo>
        <DisplayName/>
        <AccountId xsi:nil="true"/>
        <AccountType/>
      </UserInfo>
    </SME>
    <TurnaroundTime xmlns="5ddfeb7c-211a-4b3f-8549-327a55b0a741" xsi:nil="true"/>
    <EstStartDate xmlns="5ddfeb7c-211a-4b3f-8549-327a55b0a741" xsi:nil="true"/>
    <EstEndDate xmlns="5ddfeb7c-211a-4b3f-8549-327a55b0a741" xsi:nil="true"/>
    <HMIR xmlns="5ddfeb7c-211a-4b3f-8549-327a55b0a741" xsi:nil="true"/>
    <Status xmlns="5ddfeb7c-211a-4b3f-8549-327a55b0a741">Draft</Status>
    <CanvasPage xmlns="5ddfeb7c-211a-4b3f-8549-327a55b0a741">
      <Url xsi:nil="true"/>
      <Description xsi:nil="true"/>
    </CanvasP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09453B8D6C464D9F95B66DB2719EA2" ma:contentTypeVersion="30" ma:contentTypeDescription="Create a new document." ma:contentTypeScope="" ma:versionID="e867671738d8a8c0b72a4a2ee54bcbe3">
  <xsd:schema xmlns:xsd="http://www.w3.org/2001/XMLSchema" xmlns:xs="http://www.w3.org/2001/XMLSchema" xmlns:p="http://schemas.microsoft.com/office/2006/metadata/properties" xmlns:ns1="http://schemas.microsoft.com/sharepoint/v3" xmlns:ns2="5ddfeb7c-211a-4b3f-8549-327a55b0a741" xmlns:ns3="4e5c794f-1fee-40a3-9e1d-3b1c48f61d73" targetNamespace="http://schemas.microsoft.com/office/2006/metadata/properties" ma:root="true" ma:fieldsID="89368f60da2d0121790f294cabcbc151" ns1:_="" ns2:_="" ns3:_="">
    <xsd:import namespace="http://schemas.microsoft.com/sharepoint/v3"/>
    <xsd:import namespace="5ddfeb7c-211a-4b3f-8549-327a55b0a741"/>
    <xsd:import namespace="4e5c794f-1fee-40a3-9e1d-3b1c48f61d73"/>
    <xsd:element name="properties">
      <xsd:complexType>
        <xsd:sequence>
          <xsd:element name="documentManagement">
            <xsd:complexType>
              <xsd:all>
                <xsd:element ref="ns2:MediaServiceMetadata" minOccurs="0"/>
                <xsd:element ref="ns2:MediaServiceFastMetadata" minOccurs="0"/>
                <xsd:element ref="ns2:ValueChain" minOccurs="0"/>
                <xsd:element ref="ns2:SME" minOccurs="0"/>
                <xsd:element ref="ns2:Status"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CanvasPage" minOccurs="0"/>
                <xsd:element ref="ns2:Pillar" minOccurs="0"/>
                <xsd:element ref="ns2:TurnaroundTime" minOccurs="0"/>
                <xsd:element ref="ns2:EstStartDate" minOccurs="0"/>
                <xsd:element ref="ns2:EstEndDate" minOccurs="0"/>
                <xsd:element ref="ns2:DueDate" minOccurs="0"/>
                <xsd:element ref="ns2:HW_x0020_Complexity" minOccurs="0"/>
                <xsd:element ref="ns2:HMIR"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dfeb7c-211a-4b3f-8549-327a55b0a7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alueChain" ma:index="10" nillable="true" ma:displayName="Workgroup" ma:format="Dropdown" ma:internalName="ValueChain">
      <xsd:simpleType>
        <xsd:restriction base="dms:Text">
          <xsd:maxLength value="255"/>
        </xsd:restriction>
      </xsd:simpleType>
    </xsd:element>
    <xsd:element name="SME" ma:index="11" nillable="true" ma:displayName="SME" ma:list="UserInfo" ma:SharePointGroup="68" ma:internalName="S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2" nillable="true" ma:displayName="Status" ma:default="Draft" ma:format="Dropdown" ma:indexed="true"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CanvasPage" ma:index="19" nillable="true" ma:displayName="Canvas Page" ma:format="Hyperlink" ma:internalName="CanvasPage">
      <xsd:complexType>
        <xsd:complexContent>
          <xsd:extension base="dms:URL">
            <xsd:sequence>
              <xsd:element name="Url" type="dms:ValidUrl" minOccurs="0" nillable="true"/>
              <xsd:element name="Description" type="xsd:string" nillable="true"/>
            </xsd:sequence>
          </xsd:extension>
        </xsd:complexContent>
      </xsd:complexType>
    </xsd:element>
    <xsd:element name="Pillar" ma:index="20" nillable="true" ma:displayName="Pillar" ma:format="Dropdown" ma:internalName="Pillar">
      <xsd:simpleType>
        <xsd:restriction base="dms:Text">
          <xsd:maxLength value="255"/>
        </xsd:restriction>
      </xsd:simpleType>
    </xsd:element>
    <xsd:element name="TurnaroundTime" ma:index="21" nillable="true" ma:displayName="Turnaround Time" ma:description="In days" ma:format="Dropdown" ma:internalName="TurnaroundTime" ma:percentage="FALSE">
      <xsd:simpleType>
        <xsd:restriction base="dms:Number"/>
      </xsd:simpleType>
    </xsd:element>
    <xsd:element name="EstStartDate" ma:index="22" nillable="true" ma:displayName="Est Start Date" ma:format="DateOnly" ma:internalName="EstStartDate">
      <xsd:simpleType>
        <xsd:restriction base="dms:DateTime"/>
      </xsd:simpleType>
    </xsd:element>
    <xsd:element name="EstEndDate" ma:index="23" nillable="true" ma:displayName="Est End Date" ma:format="DateOnly" ma:internalName="EstEndDate">
      <xsd:simpleType>
        <xsd:restriction base="dms:DateTime"/>
      </xsd:simpleType>
    </xsd:element>
    <xsd:element name="DueDate" ma:index="24" nillable="true" ma:displayName="Due Date" ma:format="DateOnly" ma:internalName="DueDate">
      <xsd:simpleType>
        <xsd:restriction base="dms:DateTime"/>
      </xsd:simpleType>
    </xsd:element>
    <xsd:element name="HW_x0020_Complexity" ma:index="25" nillable="true" ma:displayName="HW Complexity" ma:internalName="HW_x0020_Complexity">
      <xsd:simpleType>
        <xsd:restriction base="dms:Number"/>
      </xsd:simpleType>
    </xsd:element>
    <xsd:element name="HMIR" ma:index="26" nillable="true" ma:displayName="HMIR" ma:description="Homework Management Involvement Rating" ma:internalName="HMIR">
      <xsd:simpleType>
        <xsd:restriction base="dms:Number"/>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LengthInSeconds" ma:index="32" nillable="true" ma:displayName="MediaLengthInSeconds" ma:hidden="true" ma:internalName="MediaLengthInSeconds" ma:readOnly="true">
      <xsd:simpleType>
        <xsd:restriction base="dms:Unknow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09ceefff-b449-4540-b257-cfd7cebd8e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e5c794f-1fee-40a3-9e1d-3b1c48f61d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7" nillable="true" ma:displayName="Taxonomy Catch All Column" ma:hidden="true" ma:list="{eeb0dac7-dd4c-4f3d-8b01-77bf4a95aa26}" ma:internalName="TaxCatchAll" ma:showField="CatchAllData" ma:web="4e5c794f-1fee-40a3-9e1d-3b1c48f61d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26B3A4-859B-479D-AE4E-77D4B59C4626}">
  <ds:schemaRefs>
    <ds:schemaRef ds:uri="4e5c794f-1fee-40a3-9e1d-3b1c48f61d73"/>
    <ds:schemaRef ds:uri="5ddfeb7c-211a-4b3f-8549-327a55b0a7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D5025D-6A91-4F7E-AA5D-80199ADC0BF8}">
  <ds:schemaRefs>
    <ds:schemaRef ds:uri="http://schemas.microsoft.com/sharepoint/v3/contenttype/forms"/>
  </ds:schemaRefs>
</ds:datastoreItem>
</file>

<file path=customXml/itemProps3.xml><?xml version="1.0" encoding="utf-8"?>
<ds:datastoreItem xmlns:ds="http://schemas.openxmlformats.org/officeDocument/2006/customXml" ds:itemID="{1EB67C70-C73B-4F1A-8967-18026F11D138}">
  <ds:schemaRefs>
    <ds:schemaRef ds:uri="4e5c794f-1fee-40a3-9e1d-3b1c48f61d73"/>
    <ds:schemaRef ds:uri="5ddfeb7c-211a-4b3f-8549-327a55b0a7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56</Slides>
  <Notes>0</Notes>
  <HiddenSlides>0</HiddenSlide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Reconciliation at Bellevue College</vt:lpstr>
      <vt:lpstr>Agenda</vt:lpstr>
      <vt:lpstr>Who’s Who</vt:lpstr>
      <vt:lpstr>Responsibilities</vt:lpstr>
      <vt:lpstr>Monthly Meeting – FA &amp; Finance</vt:lpstr>
      <vt:lpstr>Monthly Meeting – FA &amp; Finance</vt:lpstr>
      <vt:lpstr>COD vs G5</vt:lpstr>
      <vt:lpstr>The FA-SF-GL Cycle</vt:lpstr>
      <vt:lpstr>Reconciliation Cycle – Basic Flowchart</vt:lpstr>
      <vt:lpstr>Reconciliation Cycle – G5 (Pell and DL)</vt:lpstr>
      <vt:lpstr>Reconciliation Cycle – G5</vt:lpstr>
      <vt:lpstr>G5 Files – Show and Tell</vt:lpstr>
      <vt:lpstr>Reconciliation Cycle – G5 – COD vs SJS</vt:lpstr>
      <vt:lpstr>Reconciliation Cycle – G5 – COD vs SJS</vt:lpstr>
      <vt:lpstr>Reconciliation Cycle – G5 – COD vs SJS</vt:lpstr>
      <vt:lpstr>Reconciliation Cycle – G5 – COD vs SJS</vt:lpstr>
      <vt:lpstr>Reconciliation Cycle – G5 - COD vs SJS</vt:lpstr>
      <vt:lpstr>Reconciliation Cycle – G5 - Draw</vt:lpstr>
      <vt:lpstr>Reconciliation Cycle – G5 - Draw</vt:lpstr>
      <vt:lpstr>Reconciliation Cycle – G5 - Draw</vt:lpstr>
      <vt:lpstr>Reconciliation Cycle – G5 - Draw</vt:lpstr>
      <vt:lpstr>Reconciliation Cycle – G5 – Recon SJS to GL</vt:lpstr>
      <vt:lpstr>Reconciliation Cycle – G5– Recon SJS to GL</vt:lpstr>
      <vt:lpstr>Reconciliation Cycle – G5– Recon SJS to GL</vt:lpstr>
      <vt:lpstr>Reconciliation Cycle – G5– Recon SJS to GL</vt:lpstr>
      <vt:lpstr>Reconciliation Cycle – G5– Recon SJS to GL</vt:lpstr>
      <vt:lpstr>Reconciliation Cycle – WSAC</vt:lpstr>
      <vt:lpstr>Reconciliation Cycle – WSAC</vt:lpstr>
      <vt:lpstr>Reconciliation Cycle – WSAC – Prep for Draw</vt:lpstr>
      <vt:lpstr>Reconciliation Cycle – WSAC– Prep for Draw </vt:lpstr>
      <vt:lpstr>Reconciliation Cycle – WSAC – Upload List of IDs</vt:lpstr>
      <vt:lpstr>Reconciliation Cycle – WSAC– Upload List of IDs </vt:lpstr>
      <vt:lpstr>Reconciliation Cycle – WSAC – Draw (Request Funds)</vt:lpstr>
      <vt:lpstr>Reconciliation Cycle – WSAC – Draw (Request Funds) </vt:lpstr>
      <vt:lpstr>Reconciliation Cycle – WSAC– Draw (Request Funds) </vt:lpstr>
      <vt:lpstr>Reconciliation Cycle – WSAC– Draw (Request Funds) </vt:lpstr>
      <vt:lpstr>Reconciliation Cycle – WSAC</vt:lpstr>
      <vt:lpstr>Reconciliation Cycle – WSAC</vt:lpstr>
      <vt:lpstr>Reconciliation Cycle – WSAC</vt:lpstr>
      <vt:lpstr>Reconciliation Cycle – WSAC</vt:lpstr>
      <vt:lpstr>Reconciliation Cycle – WSAC</vt:lpstr>
      <vt:lpstr>Reconciliation Cycle – WSAC</vt:lpstr>
      <vt:lpstr>Reconciliation Cycle – WSAC</vt:lpstr>
      <vt:lpstr>Reconciliation Cycle – All Awards</vt:lpstr>
      <vt:lpstr>Financial Aid Responsibilities</vt:lpstr>
      <vt:lpstr>Financial Aid Responsibilities</vt:lpstr>
      <vt:lpstr>FARC FARP</vt:lpstr>
      <vt:lpstr>PowerPoint Presentation</vt:lpstr>
      <vt:lpstr>PowerPoint Presentation</vt:lpstr>
      <vt:lpstr>FARC FARP – Do Not Reissue</vt:lpstr>
      <vt:lpstr>FARC FARP – Do Not Reissue</vt:lpstr>
      <vt:lpstr>FARC FARP – Reissue </vt:lpstr>
      <vt:lpstr>FARC FARP – Reissue </vt:lpstr>
      <vt:lpstr>FYE Considerations</vt:lpstr>
      <vt:lpstr>Contact Info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McMillan</dc:creator>
  <cp:revision>2</cp:revision>
  <dcterms:created xsi:type="dcterms:W3CDTF">2025-05-27T15:54:15Z</dcterms:created>
  <dcterms:modified xsi:type="dcterms:W3CDTF">2025-06-06T17:36:53Z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0x010100C709453B8D6C464D9F95B66DB2719EA2</vt:lpwstr>
  </property>
  <property fmtid="{D5CDD505-2E9C-101B-9397-08002B2CF9AE}" pid="3" name="MediaServiceImageTags">
    <vt:lpwstr/>
  </property>
</Properties>
</file>