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712" r:id="rId2"/>
    <p:sldId id="738" r:id="rId3"/>
    <p:sldId id="739" r:id="rId4"/>
    <p:sldId id="740" r:id="rId5"/>
    <p:sldId id="741" r:id="rId6"/>
    <p:sldId id="742" r:id="rId7"/>
    <p:sldId id="743" r:id="rId8"/>
    <p:sldId id="752" r:id="rId9"/>
    <p:sldId id="701" r:id="rId10"/>
    <p:sldId id="702" r:id="rId11"/>
    <p:sldId id="703" r:id="rId12"/>
    <p:sldId id="684" r:id="rId13"/>
    <p:sldId id="676" r:id="rId14"/>
    <p:sldId id="680" r:id="rId15"/>
    <p:sldId id="686" r:id="rId16"/>
    <p:sldId id="698" r:id="rId17"/>
    <p:sldId id="699" r:id="rId18"/>
    <p:sldId id="700" r:id="rId19"/>
    <p:sldId id="651" r:id="rId20"/>
    <p:sldId id="685" r:id="rId21"/>
    <p:sldId id="691" r:id="rId22"/>
    <p:sldId id="692" r:id="rId23"/>
    <p:sldId id="705" r:id="rId24"/>
    <p:sldId id="706" r:id="rId25"/>
    <p:sldId id="707" r:id="rId26"/>
    <p:sldId id="708" r:id="rId27"/>
    <p:sldId id="687" r:id="rId28"/>
    <p:sldId id="744" r:id="rId29"/>
    <p:sldId id="279" r:id="rId30"/>
    <p:sldId id="751" r:id="rId31"/>
    <p:sldId id="746" r:id="rId32"/>
    <p:sldId id="754" r:id="rId33"/>
    <p:sldId id="747" r:id="rId34"/>
    <p:sldId id="762" r:id="rId35"/>
    <p:sldId id="748" r:id="rId36"/>
    <p:sldId id="749" r:id="rId37"/>
    <p:sldId id="750" r:id="rId38"/>
    <p:sldId id="753" r:id="rId39"/>
    <p:sldId id="763" r:id="rId40"/>
    <p:sldId id="756" r:id="rId41"/>
    <p:sldId id="764" r:id="rId42"/>
    <p:sldId id="765" r:id="rId43"/>
    <p:sldId id="755" r:id="rId44"/>
    <p:sldId id="758" r:id="rId45"/>
    <p:sldId id="258" r:id="rId46"/>
    <p:sldId id="761" r:id="rId47"/>
    <p:sldId id="270" r:id="rId48"/>
  </p:sldIdLst>
  <p:sldSz cx="12192000" cy="6858000"/>
  <p:notesSz cx="6858000" cy="9144000"/>
  <p:embeddedFontLst>
    <p:embeddedFont>
      <p:font typeface="Franklin Gothic Medium" panose="020B0603020102020204" pitchFamily="34" charset="0"/>
      <p:regular r:id="rId50"/>
      <p:italic r:id="rId51"/>
    </p:embeddedFont>
    <p:embeddedFont>
      <p:font typeface="Libre Franklin" pitchFamily="2" charset="0"/>
      <p:regular r:id="rId52"/>
      <p:bold r:id="rId53"/>
      <p:italic r:id="rId54"/>
      <p:boldItalic r:id="rId55"/>
    </p:embeddedFont>
    <p:embeddedFont>
      <p:font typeface="Libre Franklin Medium" pitchFamily="2" charset="0"/>
      <p:regular r:id="rId56"/>
      <p:bold r:id="rId57"/>
      <p:italic r:id="rId58"/>
      <p:boldItalic r:id="rId59"/>
    </p:embeddedFont>
    <p:embeddedFont>
      <p:font typeface="Source Sans Pro" panose="020B050303040302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oAfcKpfEE6mvGy9Y7/ZvfhnE84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Franklin Gothic Medium" panose="020B0603020102020204" pitchFamily="34" charset="0"/>
                <a:ea typeface="Franklin Gothic Medium" panose="020B060302010202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Franklin Gothic Medium" panose="020B0603020102020204" pitchFamily="34" charset="0"/>
                <a:ea typeface="Franklin Gothic Medium" panose="020B060302010202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Franklin Gothic Medium" panose="020B0603020102020204" pitchFamily="34" charset="0"/>
                <a:ea typeface="Franklin Gothic Medium" panose="020B060302010202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Franklin Gothic Medium" panose="020B0603020102020204" pitchFamily="34"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25" name="Google Shape;125;p1: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latin typeface="Franklin Gothic Medium" panose="020B0603020102020204" pitchFamily="34" charset="0"/>
              </a:rPr>
              <a:t>1</a:t>
            </a:fld>
            <a:endParaRPr dirty="0">
              <a:latin typeface="Franklin Gothic Medium" panose="020B06030201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F8E0-8D1C-EE64-E728-1B19F9211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CFDBA-7259-EDC3-31FA-F17CDC53D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D56A38-6D5D-C7AE-C928-C5F6861AED73}"/>
              </a:ext>
            </a:extLst>
          </p:cNvPr>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92B8B7A3-F630-D040-780A-29B83F3C750F}"/>
              </a:ext>
            </a:extLst>
          </p:cNvPr>
          <p:cNvSpPr>
            <a:spLocks noGrp="1"/>
          </p:cNvSpPr>
          <p:nvPr>
            <p:ph type="sldNum" sz="quarter" idx="10"/>
          </p:nvPr>
        </p:nvSpPr>
        <p:spPr/>
        <p:txBody>
          <a:bodyPr/>
          <a:lstStyle/>
          <a:p>
            <a:fld id="{87384A02-D147-49A8-A06D-A5C08FF69055}" type="slidenum">
              <a:rPr lang="en-US" smtClean="0"/>
              <a:t>17</a:t>
            </a:fld>
            <a:endParaRPr lang="en-US" dirty="0"/>
          </a:p>
        </p:txBody>
      </p:sp>
    </p:spTree>
    <p:extLst>
      <p:ext uri="{BB962C8B-B14F-4D97-AF65-F5344CB8AC3E}">
        <p14:creationId xmlns:p14="http://schemas.microsoft.com/office/powerpoint/2010/main" val="83990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dirty="0"/>
          </a:p>
        </p:txBody>
      </p:sp>
    </p:spTree>
    <p:extLst>
      <p:ext uri="{BB962C8B-B14F-4D97-AF65-F5344CB8AC3E}">
        <p14:creationId xmlns:p14="http://schemas.microsoft.com/office/powerpoint/2010/main" val="132367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dirty="0"/>
          </a:p>
        </p:txBody>
      </p:sp>
    </p:spTree>
    <p:extLst>
      <p:ext uri="{BB962C8B-B14F-4D97-AF65-F5344CB8AC3E}">
        <p14:creationId xmlns:p14="http://schemas.microsoft.com/office/powerpoint/2010/main" val="242208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dirty="0"/>
          </a:p>
        </p:txBody>
      </p:sp>
    </p:spTree>
    <p:extLst>
      <p:ext uri="{BB962C8B-B14F-4D97-AF65-F5344CB8AC3E}">
        <p14:creationId xmlns:p14="http://schemas.microsoft.com/office/powerpoint/2010/main" val="304987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7C6C-6111-6BE1-7BC6-65BC8E4F9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40FB5-E351-1A15-1694-555EDBC37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CD0D8-7BC2-FB72-2607-A89C464F8A82}"/>
              </a:ext>
            </a:extLst>
          </p:cNvPr>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582DF7F0-CBE9-9586-7B34-394548F828A3}"/>
              </a:ext>
            </a:extLst>
          </p:cNvPr>
          <p:cNvSpPr>
            <a:spLocks noGrp="1"/>
          </p:cNvSpPr>
          <p:nvPr>
            <p:ph type="sldNum" sz="quarter" idx="10"/>
          </p:nvPr>
        </p:nvSpPr>
        <p:spPr/>
        <p:txBody>
          <a:bodyPr/>
          <a:lstStyle/>
          <a:p>
            <a:fld id="{87384A02-D147-49A8-A06D-A5C08FF69055}" type="slidenum">
              <a:rPr lang="en-US" smtClean="0"/>
              <a:t>24</a:t>
            </a:fld>
            <a:endParaRPr lang="en-US" dirty="0"/>
          </a:p>
        </p:txBody>
      </p:sp>
    </p:spTree>
    <p:extLst>
      <p:ext uri="{BB962C8B-B14F-4D97-AF65-F5344CB8AC3E}">
        <p14:creationId xmlns:p14="http://schemas.microsoft.com/office/powerpoint/2010/main" val="123334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CCF2-B834-4F0E-7B23-0F9E417DA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CE17D-6926-2344-3B3F-168232F71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0154F-290A-5F94-FCEA-D021BF7F38F1}"/>
              </a:ext>
            </a:extLst>
          </p:cNvPr>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E02EAFDE-FD53-C13C-9E1C-561F4B2B1B22}"/>
              </a:ext>
            </a:extLst>
          </p:cNvPr>
          <p:cNvSpPr>
            <a:spLocks noGrp="1"/>
          </p:cNvSpPr>
          <p:nvPr>
            <p:ph type="sldNum" sz="quarter" idx="10"/>
          </p:nvPr>
        </p:nvSpPr>
        <p:spPr/>
        <p:txBody>
          <a:bodyPr/>
          <a:lstStyle/>
          <a:p>
            <a:fld id="{87384A02-D147-49A8-A06D-A5C08FF69055}" type="slidenum">
              <a:rPr lang="en-US" smtClean="0"/>
              <a:t>25</a:t>
            </a:fld>
            <a:endParaRPr lang="en-US" dirty="0"/>
          </a:p>
        </p:txBody>
      </p:sp>
    </p:spTree>
    <p:extLst>
      <p:ext uri="{BB962C8B-B14F-4D97-AF65-F5344CB8AC3E}">
        <p14:creationId xmlns:p14="http://schemas.microsoft.com/office/powerpoint/2010/main" val="254475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1A8AB-1F30-97C3-9C4B-D33FD148F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2E8AE-CEEE-204C-576C-224DDFD9E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E8C01-A16A-2F4C-BD10-B78D32775606}"/>
              </a:ext>
            </a:extLst>
          </p:cNvPr>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1F5BD6AD-1761-5392-FCCB-F4446911ECCF}"/>
              </a:ext>
            </a:extLst>
          </p:cNvPr>
          <p:cNvSpPr>
            <a:spLocks noGrp="1"/>
          </p:cNvSpPr>
          <p:nvPr>
            <p:ph type="sldNum" sz="quarter" idx="10"/>
          </p:nvPr>
        </p:nvSpPr>
        <p:spPr/>
        <p:txBody>
          <a:bodyPr/>
          <a:lstStyle/>
          <a:p>
            <a:fld id="{87384A02-D147-49A8-A06D-A5C08FF69055}" type="slidenum">
              <a:rPr lang="en-US" smtClean="0"/>
              <a:t>26</a:t>
            </a:fld>
            <a:endParaRPr lang="en-US" dirty="0"/>
          </a:p>
        </p:txBody>
      </p:sp>
    </p:spTree>
    <p:extLst>
      <p:ext uri="{BB962C8B-B14F-4D97-AF65-F5344CB8AC3E}">
        <p14:creationId xmlns:p14="http://schemas.microsoft.com/office/powerpoint/2010/main" val="201113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dirty="0"/>
          </a:p>
        </p:txBody>
      </p:sp>
    </p:spTree>
    <p:extLst>
      <p:ext uri="{BB962C8B-B14F-4D97-AF65-F5344CB8AC3E}">
        <p14:creationId xmlns:p14="http://schemas.microsoft.com/office/powerpoint/2010/main" val="80378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B5BE9726-2ACD-F192-6F65-FE8C268C307C}"/>
            </a:ext>
          </a:extLst>
        </p:cNvPr>
        <p:cNvGrpSpPr/>
        <p:nvPr/>
      </p:nvGrpSpPr>
      <p:grpSpPr>
        <a:xfrm>
          <a:off x="0" y="0"/>
          <a:ext cx="0" cy="0"/>
          <a:chOff x="0" y="0"/>
          <a:chExt cx="0" cy="0"/>
        </a:xfrm>
      </p:grpSpPr>
      <p:sp>
        <p:nvSpPr>
          <p:cNvPr id="144" name="Google Shape;144;p2:notes">
            <a:extLst>
              <a:ext uri="{FF2B5EF4-FFF2-40B4-BE49-F238E27FC236}">
                <a16:creationId xmlns:a16="http://schemas.microsoft.com/office/drawing/2014/main" id="{121A038B-7C6A-7C01-BEF7-12D35B3E73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5" name="Google Shape;145;p2:notes">
            <a:extLst>
              <a:ext uri="{FF2B5EF4-FFF2-40B4-BE49-F238E27FC236}">
                <a16:creationId xmlns:a16="http://schemas.microsoft.com/office/drawing/2014/main" id="{78543310-2F1E-A976-45B1-40E595C8F1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87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319" name="Google Shape;3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701040" y="4438749"/>
            <a:ext cx="5608320" cy="3631704"/>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Franklin Gothic Medium" panose="020B0603020102020204" pitchFamily="34" charset="0"/>
            </a:endParaRPr>
          </a:p>
        </p:txBody>
      </p:sp>
      <p:sp>
        <p:nvSpPr>
          <p:cNvPr id="141" name="Google Shape;141;p3:notes"/>
          <p:cNvSpPr txBox="1">
            <a:spLocks noGrp="1"/>
          </p:cNvSpPr>
          <p:nvPr>
            <p:ph type="sldNum" idx="12"/>
          </p:nvPr>
        </p:nvSpPr>
        <p:spPr>
          <a:xfrm>
            <a:off x="3970938" y="8760606"/>
            <a:ext cx="3037840" cy="462769"/>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Franklin Gothic Medium" panose="020B0603020102020204" pitchFamily="34" charset="0"/>
              </a:rPr>
              <a:t>3</a:t>
            </a:fld>
            <a:endParaRPr dirty="0">
              <a:latin typeface="Franklin Gothic Medium" panose="020B0603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8FC64949-F028-AEF7-2A35-F717FDE0EED5}"/>
            </a:ext>
          </a:extLst>
        </p:cNvPr>
        <p:cNvGrpSpPr/>
        <p:nvPr/>
      </p:nvGrpSpPr>
      <p:grpSpPr>
        <a:xfrm>
          <a:off x="0" y="0"/>
          <a:ext cx="0" cy="0"/>
          <a:chOff x="0" y="0"/>
          <a:chExt cx="0" cy="0"/>
        </a:xfrm>
      </p:grpSpPr>
      <p:sp>
        <p:nvSpPr>
          <p:cNvPr id="144" name="Google Shape;144;p2:notes">
            <a:extLst>
              <a:ext uri="{FF2B5EF4-FFF2-40B4-BE49-F238E27FC236}">
                <a16:creationId xmlns:a16="http://schemas.microsoft.com/office/drawing/2014/main" id="{FC41ACA8-DEEA-65A8-4744-6D86C8B04B6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5" name="Google Shape;145;p2:notes">
            <a:extLst>
              <a:ext uri="{FF2B5EF4-FFF2-40B4-BE49-F238E27FC236}">
                <a16:creationId xmlns:a16="http://schemas.microsoft.com/office/drawing/2014/main" id="{3063C56B-737E-0F27-EC64-F91EA802F6B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4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80b5673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80b56730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53" name="Google Shape;153;g2880b56730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Franklin Gothic Medium" panose="020B0603020102020204" pitchFamily="34" charset="0"/>
              </a:rPr>
              <a:t>39</a:t>
            </a:fld>
            <a:endParaRPr dirty="0">
              <a:latin typeface="Franklin Gothic Medium" panose="020B06030201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1C95432E-82B0-D6FD-A708-AD2713EF99F5}"/>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C623C828-41F2-6DFD-64FF-58DE7BF46199}"/>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4234347F-DFCB-2DCE-D585-0454B78666D5}"/>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32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7C33EC49-D3AF-DF28-5F74-89537A41C1DA}"/>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DD235603-6E9A-008E-429C-D91F769B685B}"/>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04A2E646-12C7-2BD0-46AC-3ECC2B785968}"/>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17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C11054D3-9EE1-9D57-A5B0-5772A03A7744}"/>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45A81F1C-E6F2-7304-E7AF-5FF5C2ACB0B4}"/>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BFD66F20-6FFB-0560-1271-B6DEFDAFADF8}"/>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939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D3CBB66A-3422-9579-FE57-FC1906CBB1F2}"/>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C43E9C9F-74C3-959E-1960-02D4D95D6C1E}"/>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1C7F506D-CAD0-6C5A-664F-92026206D075}"/>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786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9C50B8D1-DE57-1BB1-1894-CA01351F7D0E}"/>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A2722C0E-6C64-1035-2DE4-37AAB724375C}"/>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16BEF247-5122-F312-7A35-ACA1CF7B1799}"/>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5490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80b5673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80b56730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53" name="Google Shape;153;g2880b56730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Franklin Gothic Medium" panose="020B0603020102020204" pitchFamily="34" charset="0"/>
              </a:rPr>
              <a:t>45</a:t>
            </a:fld>
            <a:endParaRPr dirty="0">
              <a:latin typeface="Franklin Gothic Medium" panose="020B06030201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244" name="Google Shape;244;p15: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62A3DAEF-8A92-B8F4-3694-319C2DAED091}"/>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97166BD1-B85E-4E7C-27D6-27558AAA2731}"/>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B0C1D8A7-563C-BE05-73B4-0CEC0F36E642}"/>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17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4093D22A-B4B4-A958-EBE3-8200E7689F68}"/>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838A12F0-DECA-196C-0603-33C27CB4CF9D}"/>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01079511-38A3-D379-4ABE-95E4CD1BBDEA}"/>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98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05F018ED-41F7-908D-1061-EAE11C47FAF1}"/>
            </a:ext>
          </a:extLst>
        </p:cNvPr>
        <p:cNvGrpSpPr/>
        <p:nvPr/>
      </p:nvGrpSpPr>
      <p:grpSpPr>
        <a:xfrm>
          <a:off x="0" y="0"/>
          <a:ext cx="0" cy="0"/>
          <a:chOff x="0" y="0"/>
          <a:chExt cx="0" cy="0"/>
        </a:xfrm>
      </p:grpSpPr>
      <p:sp>
        <p:nvSpPr>
          <p:cNvPr id="147" name="Google Shape;147;p4:notes">
            <a:extLst>
              <a:ext uri="{FF2B5EF4-FFF2-40B4-BE49-F238E27FC236}">
                <a16:creationId xmlns:a16="http://schemas.microsoft.com/office/drawing/2014/main" id="{1B958BF0-7FBB-808B-2977-CD5A04B0A107}"/>
              </a:ext>
            </a:extLst>
          </p:cNvPr>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8" name="Google Shape;148;p4:notes">
            <a:extLst>
              <a:ext uri="{FF2B5EF4-FFF2-40B4-BE49-F238E27FC236}">
                <a16:creationId xmlns:a16="http://schemas.microsoft.com/office/drawing/2014/main" id="{676917D6-6632-775D-C302-757BB9B8E98C}"/>
              </a:ext>
            </a:extLst>
          </p:cNvPr>
          <p:cNvSpPr>
            <a:spLocks noGrp="1" noRot="1" noChangeAspect="1"/>
          </p:cNvSpPr>
          <p:nvPr>
            <p:ph type="sldImg" idx="2"/>
          </p:nvPr>
        </p:nvSpPr>
        <p:spPr>
          <a:xfrm>
            <a:off x="738188" y="1152525"/>
            <a:ext cx="55340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962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F33671D0-06DF-7F8C-E1DA-25D5D55A5F1F}"/>
            </a:ext>
          </a:extLst>
        </p:cNvPr>
        <p:cNvGrpSpPr/>
        <p:nvPr/>
      </p:nvGrpSpPr>
      <p:grpSpPr>
        <a:xfrm>
          <a:off x="0" y="0"/>
          <a:ext cx="0" cy="0"/>
          <a:chOff x="0" y="0"/>
          <a:chExt cx="0" cy="0"/>
        </a:xfrm>
      </p:grpSpPr>
      <p:sp>
        <p:nvSpPr>
          <p:cNvPr id="144" name="Google Shape;144;p2:notes">
            <a:extLst>
              <a:ext uri="{FF2B5EF4-FFF2-40B4-BE49-F238E27FC236}">
                <a16:creationId xmlns:a16="http://schemas.microsoft.com/office/drawing/2014/main" id="{90E387BB-FD99-BE2A-68A7-482A91E3FC6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Franklin Gothic Medium" panose="020B0603020102020204" pitchFamily="34" charset="0"/>
            </a:endParaRPr>
          </a:p>
        </p:txBody>
      </p:sp>
      <p:sp>
        <p:nvSpPr>
          <p:cNvPr id="145" name="Google Shape;145;p2:notes">
            <a:extLst>
              <a:ext uri="{FF2B5EF4-FFF2-40B4-BE49-F238E27FC236}">
                <a16:creationId xmlns:a16="http://schemas.microsoft.com/office/drawing/2014/main" id="{FE43B020-E39A-0E76-F162-D92652042C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1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AA9C-1F6E-9442-516F-84825C50E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60573-7311-19BF-7828-09B88BC15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C3AC3-7E9B-5306-1BFB-148D56FBCE95}"/>
              </a:ext>
            </a:extLst>
          </p:cNvPr>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85D06EF5-041B-D219-A880-B12E790C6306}"/>
              </a:ext>
            </a:extLst>
          </p:cNvPr>
          <p:cNvSpPr>
            <a:spLocks noGrp="1"/>
          </p:cNvSpPr>
          <p:nvPr>
            <p:ph type="sldNum" sz="quarter" idx="10"/>
          </p:nvPr>
        </p:nvSpPr>
        <p:spPr/>
        <p:txBody>
          <a:bodyPr/>
          <a:lstStyle/>
          <a:p>
            <a:fld id="{87384A02-D147-49A8-A06D-A5C08FF69055}" type="slidenum">
              <a:rPr lang="en-US" smtClean="0"/>
              <a:t>10</a:t>
            </a:fld>
            <a:endParaRPr lang="en-US" dirty="0"/>
          </a:p>
        </p:txBody>
      </p:sp>
    </p:spTree>
    <p:extLst>
      <p:ext uri="{BB962C8B-B14F-4D97-AF65-F5344CB8AC3E}">
        <p14:creationId xmlns:p14="http://schemas.microsoft.com/office/powerpoint/2010/main" val="236319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2531A-B508-C795-E572-3B4D912D2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01E9D-E955-06F0-896F-E510125A68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52FB4-D21E-0BA7-8EBA-42A344561E82}"/>
              </a:ext>
            </a:extLst>
          </p:cNvPr>
          <p:cNvSpPr>
            <a:spLocks noGrp="1"/>
          </p:cNvSpPr>
          <p:nvPr>
            <p:ph type="body" idx="1"/>
          </p:nvPr>
        </p:nvSpPr>
        <p:spPr/>
        <p:txBody>
          <a:bodyPr/>
          <a:lstStyle/>
          <a:p>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B3DF0A0E-4C8B-3115-6FC1-EB5860974266}"/>
              </a:ext>
            </a:extLst>
          </p:cNvPr>
          <p:cNvSpPr>
            <a:spLocks noGrp="1"/>
          </p:cNvSpPr>
          <p:nvPr>
            <p:ph type="sldNum" sz="quarter" idx="10"/>
          </p:nvPr>
        </p:nvSpPr>
        <p:spPr/>
        <p:txBody>
          <a:bodyPr/>
          <a:lstStyle/>
          <a:p>
            <a:fld id="{87384A02-D147-49A8-A06D-A5C08FF69055}" type="slidenum">
              <a:rPr lang="en-US" smtClean="0"/>
              <a:t>11</a:t>
            </a:fld>
            <a:endParaRPr lang="en-US" dirty="0"/>
          </a:p>
        </p:txBody>
      </p:sp>
    </p:spTree>
    <p:extLst>
      <p:ext uri="{BB962C8B-B14F-4D97-AF65-F5344CB8AC3E}">
        <p14:creationId xmlns:p14="http://schemas.microsoft.com/office/powerpoint/2010/main" val="3615438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5"/>
          <p:cNvSpPr txBox="1">
            <a:spLocks noGrp="1"/>
          </p:cNvSpPr>
          <p:nvPr>
            <p:ph type="title"/>
          </p:nvPr>
        </p:nvSpPr>
        <p:spPr>
          <a:xfrm>
            <a:off x="493185" y="3863686"/>
            <a:ext cx="11115967"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5"/>
          <p:cNvSpPr txBox="1">
            <a:spLocks noGrp="1"/>
          </p:cNvSpPr>
          <p:nvPr>
            <p:ph type="subTitle" idx="1"/>
          </p:nvPr>
        </p:nvSpPr>
        <p:spPr>
          <a:xfrm>
            <a:off x="494144" y="4976665"/>
            <a:ext cx="11185237"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dirty="0"/>
          </a:p>
        </p:txBody>
      </p:sp>
      <p:sp>
        <p:nvSpPr>
          <p:cNvPr id="13" name="Google Shape;13;p5"/>
          <p:cNvSpPr txBox="1">
            <a:spLocks noGrp="1"/>
          </p:cNvSpPr>
          <p:nvPr>
            <p:ph type="body" idx="2"/>
          </p:nvPr>
        </p:nvSpPr>
        <p:spPr>
          <a:xfrm>
            <a:off x="493184" y="5769403"/>
            <a:ext cx="6153149"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pic>
        <p:nvPicPr>
          <p:cNvPr id="14" name="Google Shape;14;p5" descr="Cover Triangle Pattern"/>
          <p:cNvPicPr preferRelativeResize="0"/>
          <p:nvPr/>
        </p:nvPicPr>
        <p:blipFill rotWithShape="1">
          <a:blip r:embed="rId2">
            <a:alphaModFix/>
          </a:blip>
          <a:srcRect t="12978"/>
          <a:stretch/>
        </p:blipFill>
        <p:spPr>
          <a:xfrm>
            <a:off x="5362523" y="0"/>
            <a:ext cx="6829477" cy="37499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0" name="Google Shape;120;p15"/>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Libre Franklin"/>
                <a:ea typeface="Libre Franklin"/>
                <a:cs typeface="Libre Franklin"/>
                <a:sym typeface="Libre Franklin"/>
              </a:defRPr>
            </a:lvl9pPr>
          </a:lstStyle>
          <a:p>
            <a:endParaRPr dirty="0"/>
          </a:p>
        </p:txBody>
      </p:sp>
      <p:sp>
        <p:nvSpPr>
          <p:cNvPr id="121" name="Google Shape;121;p15"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122" name="Google Shape;122;p15"/>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23" name="Google Shape;123;p15"/>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24" name="Google Shape;124;p15"/>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125" name="Google Shape;125;p15"/>
          <p:cNvGrpSpPr/>
          <p:nvPr/>
        </p:nvGrpSpPr>
        <p:grpSpPr>
          <a:xfrm>
            <a:off x="390656" y="206051"/>
            <a:ext cx="5166068" cy="1097280"/>
            <a:chOff x="390656" y="206051"/>
            <a:chExt cx="5166068" cy="1097280"/>
          </a:xfrm>
        </p:grpSpPr>
        <p:pic>
          <p:nvPicPr>
            <p:cNvPr id="126" name="Google Shape;126;p15"/>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127" name="Google Shape;127;p15"/>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128" name="Google Shape;128;p15"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9"/>
        <p:cNvGrpSpPr/>
        <p:nvPr/>
      </p:nvGrpSpPr>
      <p:grpSpPr>
        <a:xfrm>
          <a:off x="0" y="0"/>
          <a:ext cx="0" cy="0"/>
          <a:chOff x="0" y="0"/>
          <a:chExt cx="0" cy="0"/>
        </a:xfrm>
      </p:grpSpPr>
      <p:sp>
        <p:nvSpPr>
          <p:cNvPr id="130" name="Google Shape;130;p16"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131" name="Google Shape;131;p16"/>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32" name="Google Shape;132;p16"/>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33" name="Google Shape;133;p1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sp>
        <p:nvSpPr>
          <p:cNvPr id="134" name="Google Shape;134;p16"/>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5" name="Google Shape;135;p16"/>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8200" y="1476958"/>
            <a:ext cx="10515600" cy="6116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8" name="Google Shape;28;p7"/>
          <p:cNvSpPr txBox="1">
            <a:spLocks noGrp="1"/>
          </p:cNvSpPr>
          <p:nvPr>
            <p:ph type="body" idx="1"/>
          </p:nvPr>
        </p:nvSpPr>
        <p:spPr>
          <a:xfrm>
            <a:off x="838200" y="2265367"/>
            <a:ext cx="10515600" cy="342885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29" name="Google Shape;29;p7"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grpSp>
        <p:nvGrpSpPr>
          <p:cNvPr id="30" name="Google Shape;30;p7"/>
          <p:cNvGrpSpPr/>
          <p:nvPr/>
        </p:nvGrpSpPr>
        <p:grpSpPr>
          <a:xfrm>
            <a:off x="390656" y="206051"/>
            <a:ext cx="5166068" cy="1097280"/>
            <a:chOff x="390656" y="206051"/>
            <a:chExt cx="5166068" cy="1097280"/>
          </a:xfrm>
        </p:grpSpPr>
        <p:pic>
          <p:nvPicPr>
            <p:cNvPr id="31" name="Google Shape;31;p7"/>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32" name="Google Shape;32;p7"/>
            <p:cNvPicPr preferRelativeResize="0"/>
            <p:nvPr/>
          </p:nvPicPr>
          <p:blipFill rotWithShape="1">
            <a:blip r:embed="rId3">
              <a:alphaModFix/>
            </a:blip>
            <a:srcRect/>
            <a:stretch/>
          </p:blipFill>
          <p:spPr>
            <a:xfrm>
              <a:off x="3727924" y="514355"/>
              <a:ext cx="1828800" cy="424977"/>
            </a:xfrm>
            <a:prstGeom prst="rect">
              <a:avLst/>
            </a:prstGeom>
            <a:noFill/>
            <a:ln>
              <a:noFill/>
            </a:ln>
          </p:spPr>
        </p:pic>
      </p:grpSp>
      <p:sp>
        <p:nvSpPr>
          <p:cNvPr id="33" name="Google Shape;33;p7"/>
          <p:cNvSpPr txBox="1"/>
          <p:nvPr/>
        </p:nvSpPr>
        <p:spPr>
          <a:xfrm>
            <a:off x="1107823" y="6445502"/>
            <a:ext cx="5046616" cy="2077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50" b="0" i="1" u="sng" strike="noStrike" cap="none" dirty="0">
                <a:solidFill>
                  <a:schemeClr val="dk1"/>
                </a:solidFill>
                <a:latin typeface="Franklin Gothic Medium" panose="020B0603020102020204" pitchFamily="34" charset="0"/>
                <a:ea typeface="Libre Franklin"/>
                <a:cs typeface="Libre Franklin"/>
                <a:sym typeface="Libre Franklin"/>
              </a:rPr>
              <a:t>CC BY 4.0</a:t>
            </a:r>
            <a:r>
              <a:rPr lang="en-US" sz="750" b="0" i="1" u="none" strike="noStrike" cap="none" dirty="0">
                <a:solidFill>
                  <a:srgbClr val="7F7F7F"/>
                </a:solidFill>
                <a:latin typeface="Franklin Gothic Medium" panose="020B0603020102020204" pitchFamily="34" charset="0"/>
                <a:ea typeface="Libre Franklin"/>
                <a:cs typeface="Libre Franklin"/>
                <a:sym typeface="Libre Franklin"/>
              </a:rPr>
              <a:t>, except where otherwise noted.</a:t>
            </a:r>
            <a:endParaRPr sz="750" b="0" i="1" dirty="0">
              <a:solidFill>
                <a:srgbClr val="7F7F7F"/>
              </a:solidFill>
              <a:latin typeface="Franklin Gothic Medium" panose="020B0603020102020204" pitchFamily="34" charset="0"/>
              <a:ea typeface="Libre Franklin"/>
              <a:cs typeface="Libre Franklin"/>
              <a:sym typeface="Libre Franklin"/>
            </a:endParaRPr>
          </a:p>
        </p:txBody>
      </p:sp>
      <p:grpSp>
        <p:nvGrpSpPr>
          <p:cNvPr id="34" name="Google Shape;34;p7"/>
          <p:cNvGrpSpPr/>
          <p:nvPr/>
        </p:nvGrpSpPr>
        <p:grpSpPr>
          <a:xfrm>
            <a:off x="627417" y="6435076"/>
            <a:ext cx="480406" cy="228600"/>
            <a:chOff x="973916" y="6435073"/>
            <a:chExt cx="480406" cy="228600"/>
          </a:xfrm>
        </p:grpSpPr>
        <p:pic>
          <p:nvPicPr>
            <p:cNvPr id="35" name="Google Shape;35;p7"/>
            <p:cNvPicPr preferRelativeResize="0"/>
            <p:nvPr/>
          </p:nvPicPr>
          <p:blipFill rotWithShape="1">
            <a:blip r:embed="rId4">
              <a:alphaModFix/>
            </a:blip>
            <a:srcRect/>
            <a:stretch/>
          </p:blipFill>
          <p:spPr>
            <a:xfrm>
              <a:off x="973916" y="6435073"/>
              <a:ext cx="228600" cy="228600"/>
            </a:xfrm>
            <a:prstGeom prst="rect">
              <a:avLst/>
            </a:prstGeom>
            <a:noFill/>
            <a:ln>
              <a:noFill/>
            </a:ln>
          </p:spPr>
        </p:pic>
        <p:pic>
          <p:nvPicPr>
            <p:cNvPr id="36" name="Google Shape;36;p7"/>
            <p:cNvPicPr preferRelativeResize="0"/>
            <p:nvPr/>
          </p:nvPicPr>
          <p:blipFill rotWithShape="1">
            <a:blip r:embed="rId5">
              <a:alphaModFix/>
            </a:blip>
            <a:srcRect/>
            <a:stretch/>
          </p:blipFill>
          <p:spPr>
            <a:xfrm>
              <a:off x="1225722" y="6435073"/>
              <a:ext cx="228600" cy="228600"/>
            </a:xfrm>
            <a:prstGeom prst="rect">
              <a:avLst/>
            </a:prstGeom>
            <a:noFill/>
            <a:ln>
              <a:noFill/>
            </a:ln>
          </p:spPr>
        </p:pic>
      </p:grpSp>
      <p:pic>
        <p:nvPicPr>
          <p:cNvPr id="37" name="Google Shape;37;p7" descr="Header triangles pattern"/>
          <p:cNvPicPr preferRelativeResize="0"/>
          <p:nvPr/>
        </p:nvPicPr>
        <p:blipFill rotWithShape="1">
          <a:blip r:embed="rId6">
            <a:alphaModFix/>
          </a:blip>
          <a:srcRect t="42266"/>
          <a:stretch/>
        </p:blipFill>
        <p:spPr>
          <a:xfrm>
            <a:off x="8124294" y="-14051"/>
            <a:ext cx="4067706" cy="1481791"/>
          </a:xfrm>
          <a:prstGeom prst="rect">
            <a:avLst/>
          </a:prstGeom>
          <a:noFill/>
          <a:ln>
            <a:noFill/>
          </a:ln>
        </p:spPr>
      </p:pic>
    </p:spTree>
    <p:extLst>
      <p:ext uri="{BB962C8B-B14F-4D97-AF65-F5344CB8AC3E}">
        <p14:creationId xmlns:p14="http://schemas.microsoft.com/office/powerpoint/2010/main" val="205867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37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57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907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7459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348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611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64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7" name="Google Shape;17;p6"/>
          <p:cNvSpPr txBox="1">
            <a:spLocks noGrp="1"/>
          </p:cNvSpPr>
          <p:nvPr>
            <p:ph type="body" idx="1"/>
          </p:nvPr>
        </p:nvSpPr>
        <p:spPr>
          <a:xfrm>
            <a:off x="715814" y="2415155"/>
            <a:ext cx="11115967"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18" name="Google Shape;18;p6"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Franklin Gothic Medium" panose="020B0603020102020204" pitchFamily="34" charset="0"/>
              <a:ea typeface="Libre Franklin"/>
              <a:cs typeface="Libre Franklin"/>
              <a:sym typeface="Libre Franklin"/>
            </a:endParaRPr>
          </a:p>
        </p:txBody>
      </p:sp>
      <p:sp>
        <p:nvSpPr>
          <p:cNvPr id="19" name="Google Shape;19;p6"/>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20" name="Google Shape;20;p6"/>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21" name="Google Shape;21;p6"/>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b="0" i="0" u="none" strike="noStrike" cap="none">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1100"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1100"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1100"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1100"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1100"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1100"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1100"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pic>
        <p:nvPicPr>
          <p:cNvPr id="22" name="Google Shape;22;p6" descr="Header triangles pattern"/>
          <p:cNvPicPr preferRelativeResize="0"/>
          <p:nvPr/>
        </p:nvPicPr>
        <p:blipFill rotWithShape="1">
          <a:blip r:embed="rId2">
            <a:alphaModFix/>
          </a:blip>
          <a:srcRect t="42266"/>
          <a:stretch/>
        </p:blipFill>
        <p:spPr>
          <a:xfrm>
            <a:off x="8124294" y="-14051"/>
            <a:ext cx="4067706" cy="1481791"/>
          </a:xfrm>
          <a:prstGeom prst="rect">
            <a:avLst/>
          </a:prstGeom>
          <a:noFill/>
          <a:ln>
            <a:noFill/>
          </a:ln>
        </p:spPr>
      </p:pic>
      <p:grpSp>
        <p:nvGrpSpPr>
          <p:cNvPr id="23" name="Google Shape;23;p6"/>
          <p:cNvGrpSpPr/>
          <p:nvPr/>
        </p:nvGrpSpPr>
        <p:grpSpPr>
          <a:xfrm>
            <a:off x="390656" y="206051"/>
            <a:ext cx="5166068" cy="1097280"/>
            <a:chOff x="390656" y="206051"/>
            <a:chExt cx="5166068" cy="1097280"/>
          </a:xfrm>
        </p:grpSpPr>
        <p:pic>
          <p:nvPicPr>
            <p:cNvPr id="24" name="Google Shape;24;p6"/>
            <p:cNvPicPr preferRelativeResize="0"/>
            <p:nvPr/>
          </p:nvPicPr>
          <p:blipFill rotWithShape="1">
            <a:blip r:embed="rId3">
              <a:alphaModFix/>
            </a:blip>
            <a:srcRect/>
            <a:stretch/>
          </p:blipFill>
          <p:spPr>
            <a:xfrm>
              <a:off x="390656" y="206051"/>
              <a:ext cx="3080223" cy="1097280"/>
            </a:xfrm>
            <a:prstGeom prst="rect">
              <a:avLst/>
            </a:prstGeom>
            <a:noFill/>
            <a:ln>
              <a:noFill/>
            </a:ln>
          </p:spPr>
        </p:pic>
        <p:pic>
          <p:nvPicPr>
            <p:cNvPr id="25" name="Google Shape;25;p6"/>
            <p:cNvPicPr preferRelativeResize="0"/>
            <p:nvPr/>
          </p:nvPicPr>
          <p:blipFill rotWithShape="1">
            <a:blip r:embed="rId4">
              <a:alphaModFix/>
            </a:blip>
            <a:srcRect/>
            <a:stretch/>
          </p:blipFill>
          <p:spPr>
            <a:xfrm>
              <a:off x="3727924" y="514355"/>
              <a:ext cx="1828800" cy="424977"/>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924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63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405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471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049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9514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5765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7604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50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776624" y="1709745"/>
            <a:ext cx="11027451"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0" name="Google Shape;40;p8"/>
          <p:cNvSpPr txBox="1">
            <a:spLocks noGrp="1"/>
          </p:cNvSpPr>
          <p:nvPr>
            <p:ph type="body" idx="1"/>
          </p:nvPr>
        </p:nvSpPr>
        <p:spPr>
          <a:xfrm>
            <a:off x="776624" y="4589470"/>
            <a:ext cx="11027451"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Libre Franklin"/>
                <a:ea typeface="Libre Franklin"/>
                <a:cs typeface="Libre Franklin"/>
                <a:sym typeface="Libre Franklin"/>
              </a:defRPr>
            </a:lvl9pPr>
          </a:lstStyle>
          <a:p>
            <a:endParaRPr dirty="0"/>
          </a:p>
        </p:txBody>
      </p:sp>
      <p:sp>
        <p:nvSpPr>
          <p:cNvPr id="41" name="Google Shape;41;p8"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42" name="Google Shape;42;p8"/>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43" name="Google Shape;43;p8"/>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44" name="Google Shape;44;p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pic>
        <p:nvPicPr>
          <p:cNvPr id="45" name="Google Shape;45;p8" descr="Header triangles pattern"/>
          <p:cNvPicPr preferRelativeResize="0"/>
          <p:nvPr/>
        </p:nvPicPr>
        <p:blipFill rotWithShape="1">
          <a:blip r:embed="rId2">
            <a:alphaModFix/>
          </a:blip>
          <a:srcRect t="42266"/>
          <a:stretch/>
        </p:blipFill>
        <p:spPr>
          <a:xfrm>
            <a:off x="8124294" y="-14051"/>
            <a:ext cx="4067706" cy="1481791"/>
          </a:xfrm>
          <a:prstGeom prst="rect">
            <a:avLst/>
          </a:prstGeom>
          <a:noFill/>
          <a:ln>
            <a:noFill/>
          </a:ln>
        </p:spPr>
      </p:pic>
      <p:grpSp>
        <p:nvGrpSpPr>
          <p:cNvPr id="46" name="Google Shape;46;p8"/>
          <p:cNvGrpSpPr/>
          <p:nvPr/>
        </p:nvGrpSpPr>
        <p:grpSpPr>
          <a:xfrm>
            <a:off x="390656" y="206051"/>
            <a:ext cx="5166068" cy="1097280"/>
            <a:chOff x="390656" y="206051"/>
            <a:chExt cx="5166068" cy="1097280"/>
          </a:xfrm>
        </p:grpSpPr>
        <p:pic>
          <p:nvPicPr>
            <p:cNvPr id="47" name="Google Shape;47;p8"/>
            <p:cNvPicPr preferRelativeResize="0"/>
            <p:nvPr/>
          </p:nvPicPr>
          <p:blipFill rotWithShape="1">
            <a:blip r:embed="rId3">
              <a:alphaModFix/>
            </a:blip>
            <a:srcRect/>
            <a:stretch/>
          </p:blipFill>
          <p:spPr>
            <a:xfrm>
              <a:off x="390656" y="206051"/>
              <a:ext cx="3080223" cy="1097280"/>
            </a:xfrm>
            <a:prstGeom prst="rect">
              <a:avLst/>
            </a:prstGeom>
            <a:noFill/>
            <a:ln>
              <a:noFill/>
            </a:ln>
          </p:spPr>
        </p:pic>
        <p:pic>
          <p:nvPicPr>
            <p:cNvPr id="48" name="Google Shape;48;p8"/>
            <p:cNvPicPr preferRelativeResize="0"/>
            <p:nvPr/>
          </p:nvPicPr>
          <p:blipFill rotWithShape="1">
            <a:blip r:embed="rId4">
              <a:alphaModFix/>
            </a:blip>
            <a:srcRect/>
            <a:stretch/>
          </p:blipFill>
          <p:spPr>
            <a:xfrm>
              <a:off x="3727924" y="514355"/>
              <a:ext cx="1828800" cy="424977"/>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0956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Franklin Gothic Medium" panose="020B0603020102020204" pitchFamily="34" charset="0"/>
            </a:endParaRPr>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atin typeface="Franklin Gothic Medium" panose="020B0603020102020204" pitchFamily="34" charset="0"/>
              </a:defRPr>
            </a:lvl1pPr>
          </a:lstStyle>
          <a:p>
            <a:fld id="{D050C99A-C753-4499-A91D-5F42026EA8F2}" type="datetime1">
              <a:rPr lang="en-US" smtClean="0"/>
              <a:pPr/>
              <a:t>5/6/2025</a:t>
            </a:fld>
            <a:endParaRPr lang="en-US" dirty="0"/>
          </a:p>
        </p:txBody>
      </p:sp>
      <p:sp>
        <p:nvSpPr>
          <p:cNvPr id="11" name="Footer Placeholder 4"/>
          <p:cNvSpPr>
            <a:spLocks noGrp="1"/>
          </p:cNvSpPr>
          <p:nvPr>
            <p:ph type="ftr" sz="quarter" idx="11"/>
          </p:nvPr>
        </p:nvSpPr>
        <p:spPr>
          <a:xfrm>
            <a:off x="4038600" y="6483927"/>
            <a:ext cx="4114800" cy="237549"/>
          </a:xfrm>
          <a:prstGeom prst="rect">
            <a:avLst/>
          </a:prstGeom>
        </p:spPr>
        <p:txBody>
          <a:bodyPr/>
          <a:lstStyle>
            <a:lvl1pPr>
              <a:defRPr sz="1100">
                <a:latin typeface="Franklin Gothic Medium" panose="020B0603020102020204" pitchFamily="34" charset="0"/>
              </a:defRPr>
            </a:lvl1pPr>
          </a:lstStyle>
          <a:p>
            <a:endParaRPr lang="en-US" dirty="0"/>
          </a:p>
        </p:txBody>
      </p:sp>
      <p:sp>
        <p:nvSpPr>
          <p:cNvPr id="14" name="Slide Number Placeholder 5"/>
          <p:cNvSpPr>
            <a:spLocks noGrp="1"/>
          </p:cNvSpPr>
          <p:nvPr>
            <p:ph type="sldNum" sz="quarter" idx="12"/>
          </p:nvPr>
        </p:nvSpPr>
        <p:spPr>
          <a:xfrm>
            <a:off x="11222182" y="6529853"/>
            <a:ext cx="609599" cy="191623"/>
          </a:xfrm>
          <a:prstGeom prst="rect">
            <a:avLst/>
          </a:prstGeom>
        </p:spPr>
        <p:txBody>
          <a:bodyPr/>
          <a:lstStyle>
            <a:lvl1pPr algn="r">
              <a:defRPr sz="1100">
                <a:latin typeface="Franklin Gothic Medium" panose="020B0603020102020204" pitchFamily="34" charset="0"/>
              </a:defRPr>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199"/>
            <a:ext cx="11069783" cy="786457"/>
          </a:xfrm>
          <a:prstGeom prst="rect">
            <a:avLst/>
          </a:prstGeom>
        </p:spPr>
        <p:txBody>
          <a:bodyPr/>
          <a:lstStyle>
            <a:lvl1pPr>
              <a:defRPr sz="3500" cap="all" baseline="0">
                <a:solidFill>
                  <a:srgbClr val="003764"/>
                </a:solidFill>
                <a:latin typeface="Franklin Gothic Medium" panose="020B0603020102020204" pitchFamily="34" charset="0"/>
              </a:defRPr>
            </a:lvl1pPr>
          </a:lstStyle>
          <a:p>
            <a:r>
              <a:rPr lang="en-US" dirty="0"/>
              <a:t>Click to edit Master title style</a:t>
            </a:r>
          </a:p>
        </p:txBody>
      </p:sp>
      <p:sp>
        <p:nvSpPr>
          <p:cNvPr id="7" name="Content Placeholder 2"/>
          <p:cNvSpPr>
            <a:spLocks noGrp="1"/>
          </p:cNvSpPr>
          <p:nvPr>
            <p:ph idx="1"/>
          </p:nvPr>
        </p:nvSpPr>
        <p:spPr>
          <a:xfrm>
            <a:off x="692721" y="1174172"/>
            <a:ext cx="11115967" cy="4966856"/>
          </a:xfrm>
          <a:prstGeom prst="rect">
            <a:avLst/>
          </a:prstGeom>
        </p:spPr>
        <p:txBody>
          <a:bodyPr/>
          <a:lstStyle>
            <a:lvl1pPr>
              <a:defRPr>
                <a:solidFill>
                  <a:srgbClr val="003764"/>
                </a:solidFill>
                <a:latin typeface="Franklin Gothic Medium" panose="020B0603020102020204" pitchFamily="34" charset="0"/>
              </a:defRPr>
            </a:lvl1pPr>
            <a:lvl2pPr>
              <a:defRPr>
                <a:solidFill>
                  <a:srgbClr val="003764"/>
                </a:solidFill>
                <a:latin typeface="Franklin Gothic Medium" panose="020B0603020102020204" pitchFamily="34" charset="0"/>
              </a:defRPr>
            </a:lvl2pPr>
            <a:lvl3pPr>
              <a:defRPr>
                <a:solidFill>
                  <a:srgbClr val="003764"/>
                </a:solidFill>
                <a:latin typeface="Franklin Gothic Medium" panose="020B0603020102020204" pitchFamily="34" charset="0"/>
              </a:defRPr>
            </a:lvl3pPr>
            <a:lvl4pPr>
              <a:defRPr>
                <a:solidFill>
                  <a:srgbClr val="003764"/>
                </a:solidFill>
                <a:latin typeface="Franklin Gothic Medium" panose="020B0603020102020204" pitchFamily="34" charset="0"/>
              </a:defRPr>
            </a:lvl4pPr>
            <a:lvl5pPr>
              <a:defRPr>
                <a:solidFill>
                  <a:srgbClr val="003764"/>
                </a:solidFill>
                <a:latin typeface="Franklin Gothic Medium" panose="020B06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58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563415" y="1462241"/>
            <a:ext cx="11379204"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1" name="Google Shape;51;p9"/>
          <p:cNvSpPr txBox="1">
            <a:spLocks noGrp="1"/>
          </p:cNvSpPr>
          <p:nvPr>
            <p:ph type="body" idx="1"/>
          </p:nvPr>
        </p:nvSpPr>
        <p:spPr>
          <a:xfrm>
            <a:off x="563415" y="2400301"/>
            <a:ext cx="5352476"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52" name="Google Shape;52;p9"/>
          <p:cNvSpPr txBox="1">
            <a:spLocks noGrp="1"/>
          </p:cNvSpPr>
          <p:nvPr>
            <p:ph type="body" idx="2"/>
          </p:nvPr>
        </p:nvSpPr>
        <p:spPr>
          <a:xfrm>
            <a:off x="6345695" y="2400305"/>
            <a:ext cx="5596924"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53" name="Google Shape;53;p9"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54" name="Google Shape;54;p9"/>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55" name="Google Shape;55;p9"/>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56" name="Google Shape;56;p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57" name="Google Shape;57;p9"/>
          <p:cNvGrpSpPr/>
          <p:nvPr/>
        </p:nvGrpSpPr>
        <p:grpSpPr>
          <a:xfrm>
            <a:off x="390656" y="206051"/>
            <a:ext cx="5166068" cy="1097280"/>
            <a:chOff x="390656" y="206051"/>
            <a:chExt cx="5166068" cy="1097280"/>
          </a:xfrm>
        </p:grpSpPr>
        <p:pic>
          <p:nvPicPr>
            <p:cNvPr id="58" name="Google Shape;58;p9"/>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59" name="Google Shape;59;p9"/>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60" name="Google Shape;60;p9"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76368" y="1485854"/>
            <a:ext cx="11113851"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3" name="Google Shape;63;p10"/>
          <p:cNvSpPr txBox="1">
            <a:spLocks noGrp="1"/>
          </p:cNvSpPr>
          <p:nvPr>
            <p:ph type="body" idx="1"/>
          </p:nvPr>
        </p:nvSpPr>
        <p:spPr>
          <a:xfrm>
            <a:off x="676371" y="2385435"/>
            <a:ext cx="5336504"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dirty="0"/>
          </a:p>
        </p:txBody>
      </p:sp>
      <p:sp>
        <p:nvSpPr>
          <p:cNvPr id="64" name="Google Shape;64;p10"/>
          <p:cNvSpPr txBox="1">
            <a:spLocks noGrp="1"/>
          </p:cNvSpPr>
          <p:nvPr>
            <p:ph type="body" idx="2"/>
          </p:nvPr>
        </p:nvSpPr>
        <p:spPr>
          <a:xfrm>
            <a:off x="676371" y="3003841"/>
            <a:ext cx="5336504"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65" name="Google Shape;65;p10"/>
          <p:cNvSpPr txBox="1">
            <a:spLocks noGrp="1"/>
          </p:cNvSpPr>
          <p:nvPr>
            <p:ph type="body" idx="3"/>
          </p:nvPr>
        </p:nvSpPr>
        <p:spPr>
          <a:xfrm>
            <a:off x="6386943" y="2385430"/>
            <a:ext cx="5403276"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dirty="0"/>
          </a:p>
        </p:txBody>
      </p:sp>
      <p:sp>
        <p:nvSpPr>
          <p:cNvPr id="66" name="Google Shape;66;p10"/>
          <p:cNvSpPr txBox="1">
            <a:spLocks noGrp="1"/>
          </p:cNvSpPr>
          <p:nvPr>
            <p:ph type="body" idx="4"/>
          </p:nvPr>
        </p:nvSpPr>
        <p:spPr>
          <a:xfrm>
            <a:off x="6386943" y="3003841"/>
            <a:ext cx="5403276"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67" name="Google Shape;67;p10"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68" name="Google Shape;68;p10"/>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69" name="Google Shape;69;p10"/>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70" name="Google Shape;70;p10"/>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71" name="Google Shape;71;p10"/>
          <p:cNvGrpSpPr/>
          <p:nvPr/>
        </p:nvGrpSpPr>
        <p:grpSpPr>
          <a:xfrm>
            <a:off x="390656" y="206051"/>
            <a:ext cx="5166068" cy="1097280"/>
            <a:chOff x="390656" y="206051"/>
            <a:chExt cx="5166068" cy="1097280"/>
          </a:xfrm>
        </p:grpSpPr>
        <p:pic>
          <p:nvPicPr>
            <p:cNvPr id="72" name="Google Shape;72;p10"/>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73" name="Google Shape;73;p10"/>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74" name="Google Shape;74;p10"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720436" y="1457982"/>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7" name="Google Shape;77;p11"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78" name="Google Shape;78;p11"/>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79" name="Google Shape;79;p11"/>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80" name="Google Shape;80;p11"/>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81" name="Google Shape;81;p11"/>
          <p:cNvGrpSpPr/>
          <p:nvPr/>
        </p:nvGrpSpPr>
        <p:grpSpPr>
          <a:xfrm>
            <a:off x="390656" y="206051"/>
            <a:ext cx="5166068" cy="1097280"/>
            <a:chOff x="390656" y="206051"/>
            <a:chExt cx="5166068" cy="1097280"/>
          </a:xfrm>
        </p:grpSpPr>
        <p:pic>
          <p:nvPicPr>
            <p:cNvPr id="82" name="Google Shape;82;p11"/>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83" name="Google Shape;83;p11"/>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84" name="Google Shape;84;p11"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2"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87" name="Google Shape;87;p12"/>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88" name="Google Shape;88;p12"/>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89" name="Google Shape;89;p12"/>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90" name="Google Shape;90;p12"/>
          <p:cNvGrpSpPr/>
          <p:nvPr/>
        </p:nvGrpSpPr>
        <p:grpSpPr>
          <a:xfrm>
            <a:off x="390656" y="206051"/>
            <a:ext cx="5166068" cy="1097280"/>
            <a:chOff x="390656" y="206051"/>
            <a:chExt cx="5166068" cy="1097280"/>
          </a:xfrm>
        </p:grpSpPr>
        <p:pic>
          <p:nvPicPr>
            <p:cNvPr id="91" name="Google Shape;91;p12"/>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92" name="Google Shape;92;p12"/>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93" name="Google Shape;93;p12"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648659" y="1385541"/>
            <a:ext cx="4214287"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6" name="Google Shape;96;p13"/>
          <p:cNvSpPr txBox="1">
            <a:spLocks noGrp="1"/>
          </p:cNvSpPr>
          <p:nvPr>
            <p:ph type="body" idx="1"/>
          </p:nvPr>
        </p:nvSpPr>
        <p:spPr>
          <a:xfrm>
            <a:off x="648659" y="2888673"/>
            <a:ext cx="4214287"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dirty="0"/>
          </a:p>
        </p:txBody>
      </p:sp>
      <p:sp>
        <p:nvSpPr>
          <p:cNvPr id="97" name="Google Shape;97;p13"/>
          <p:cNvSpPr txBox="1">
            <a:spLocks noGrp="1"/>
          </p:cNvSpPr>
          <p:nvPr>
            <p:ph type="body" idx="2"/>
          </p:nvPr>
        </p:nvSpPr>
        <p:spPr>
          <a:xfrm>
            <a:off x="5151387" y="1569027"/>
            <a:ext cx="672195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dirty="0"/>
          </a:p>
        </p:txBody>
      </p:sp>
      <p:sp>
        <p:nvSpPr>
          <p:cNvPr id="98" name="Google Shape;98;p1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99" name="Google Shape;99;p1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00" name="Google Shape;100;p1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01" name="Google Shape;101;p1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102" name="Google Shape;102;p13"/>
          <p:cNvGrpSpPr/>
          <p:nvPr/>
        </p:nvGrpSpPr>
        <p:grpSpPr>
          <a:xfrm>
            <a:off x="390656" y="206051"/>
            <a:ext cx="5166068" cy="1097280"/>
            <a:chOff x="390656" y="206051"/>
            <a:chExt cx="5166068" cy="1097280"/>
          </a:xfrm>
        </p:grpSpPr>
        <p:pic>
          <p:nvPicPr>
            <p:cNvPr id="103" name="Google Shape;103;p13"/>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104" name="Google Shape;104;p13"/>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105" name="Google Shape;105;p13"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537827" y="1385541"/>
            <a:ext cx="447751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08" name="Google Shape;108;p14"/>
          <p:cNvSpPr txBox="1">
            <a:spLocks noGrp="1"/>
          </p:cNvSpPr>
          <p:nvPr>
            <p:ph type="body" idx="1"/>
          </p:nvPr>
        </p:nvSpPr>
        <p:spPr>
          <a:xfrm>
            <a:off x="537827" y="2888674"/>
            <a:ext cx="447751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dirty="0"/>
          </a:p>
        </p:txBody>
      </p:sp>
      <p:sp>
        <p:nvSpPr>
          <p:cNvPr id="109" name="Google Shape;109;p14"/>
          <p:cNvSpPr txBox="1">
            <a:spLocks noGrp="1"/>
          </p:cNvSpPr>
          <p:nvPr>
            <p:ph type="body" idx="2"/>
          </p:nvPr>
        </p:nvSpPr>
        <p:spPr>
          <a:xfrm>
            <a:off x="5365396" y="1569027"/>
            <a:ext cx="6452531"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dirty="0"/>
          </a:p>
        </p:txBody>
      </p:sp>
      <p:sp>
        <p:nvSpPr>
          <p:cNvPr id="110" name="Google Shape;110;p14"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Franklin Gothic Medium" panose="020B0603020102020204" pitchFamily="34" charset="0"/>
              <a:ea typeface="Libre Franklin"/>
              <a:cs typeface="Libre Franklin"/>
              <a:sym typeface="Libre Franklin"/>
            </a:endParaRPr>
          </a:p>
        </p:txBody>
      </p:sp>
      <p:sp>
        <p:nvSpPr>
          <p:cNvPr id="111" name="Google Shape;111;p14"/>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12" name="Google Shape;112;p14"/>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lang="en-US" dirty="0"/>
          </a:p>
        </p:txBody>
      </p:sp>
      <p:sp>
        <p:nvSpPr>
          <p:cNvPr id="113" name="Google Shape;113;p14"/>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a:defRPr>
            </a:lvl1pPr>
            <a:lvl2pPr marL="0" marR="0" lvl="1" indent="0" algn="r" rtl="0">
              <a:spcBef>
                <a:spcPts val="0"/>
              </a:spcBef>
              <a:buNone/>
              <a:defRPr sz="1100">
                <a:solidFill>
                  <a:schemeClr val="dk1"/>
                </a:solidFill>
                <a:latin typeface="Libre Franklin"/>
                <a:ea typeface="Libre Franklin"/>
                <a:cs typeface="Libre Franklin"/>
                <a:sym typeface="Libre Franklin"/>
              </a:defRPr>
            </a:lvl2pPr>
            <a:lvl3pPr marL="0" marR="0" lvl="2" indent="0" algn="r" rtl="0">
              <a:spcBef>
                <a:spcPts val="0"/>
              </a:spcBef>
              <a:buNone/>
              <a:defRPr sz="1100">
                <a:solidFill>
                  <a:schemeClr val="dk1"/>
                </a:solidFill>
                <a:latin typeface="Libre Franklin"/>
                <a:ea typeface="Libre Franklin"/>
                <a:cs typeface="Libre Franklin"/>
                <a:sym typeface="Libre Franklin"/>
              </a:defRPr>
            </a:lvl3pPr>
            <a:lvl4pPr marL="0" marR="0" lvl="3" indent="0" algn="r" rtl="0">
              <a:spcBef>
                <a:spcPts val="0"/>
              </a:spcBef>
              <a:buNone/>
              <a:defRPr sz="1100">
                <a:solidFill>
                  <a:schemeClr val="dk1"/>
                </a:solidFill>
                <a:latin typeface="Libre Franklin"/>
                <a:ea typeface="Libre Franklin"/>
                <a:cs typeface="Libre Franklin"/>
                <a:sym typeface="Libre Franklin"/>
              </a:defRPr>
            </a:lvl4pPr>
            <a:lvl5pPr marL="0" marR="0" lvl="4" indent="0" algn="r" rtl="0">
              <a:spcBef>
                <a:spcPts val="0"/>
              </a:spcBef>
              <a:buNone/>
              <a:defRPr sz="1100">
                <a:solidFill>
                  <a:schemeClr val="dk1"/>
                </a:solidFill>
                <a:latin typeface="Libre Franklin"/>
                <a:ea typeface="Libre Franklin"/>
                <a:cs typeface="Libre Franklin"/>
                <a:sym typeface="Libre Franklin"/>
              </a:defRPr>
            </a:lvl5pPr>
            <a:lvl6pPr marL="0" marR="0" lvl="5" indent="0" algn="r" rtl="0">
              <a:spcBef>
                <a:spcPts val="0"/>
              </a:spcBef>
              <a:buNone/>
              <a:defRPr sz="1100">
                <a:solidFill>
                  <a:schemeClr val="dk1"/>
                </a:solidFill>
                <a:latin typeface="Libre Franklin"/>
                <a:ea typeface="Libre Franklin"/>
                <a:cs typeface="Libre Franklin"/>
                <a:sym typeface="Libre Franklin"/>
              </a:defRPr>
            </a:lvl6pPr>
            <a:lvl7pPr marL="0" marR="0" lvl="6" indent="0" algn="r" rtl="0">
              <a:spcBef>
                <a:spcPts val="0"/>
              </a:spcBef>
              <a:buNone/>
              <a:defRPr sz="1100">
                <a:solidFill>
                  <a:schemeClr val="dk1"/>
                </a:solidFill>
                <a:latin typeface="Libre Franklin"/>
                <a:ea typeface="Libre Franklin"/>
                <a:cs typeface="Libre Franklin"/>
                <a:sym typeface="Libre Franklin"/>
              </a:defRPr>
            </a:lvl7pPr>
            <a:lvl8pPr marL="0" marR="0" lvl="7" indent="0" algn="r" rtl="0">
              <a:spcBef>
                <a:spcPts val="0"/>
              </a:spcBef>
              <a:buNone/>
              <a:defRPr sz="1100">
                <a:solidFill>
                  <a:schemeClr val="dk1"/>
                </a:solidFill>
                <a:latin typeface="Libre Franklin"/>
                <a:ea typeface="Libre Franklin"/>
                <a:cs typeface="Libre Franklin"/>
                <a:sym typeface="Libre Franklin"/>
              </a:defRPr>
            </a:lvl8pPr>
            <a:lvl9pPr marL="0" marR="0" lvl="8" indent="0" algn="r" rtl="0">
              <a:spcBef>
                <a:spcPts val="0"/>
              </a:spcBef>
              <a:buNone/>
              <a:defRPr sz="1100">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dirty="0"/>
          </a:p>
        </p:txBody>
      </p:sp>
      <p:grpSp>
        <p:nvGrpSpPr>
          <p:cNvPr id="114" name="Google Shape;114;p14"/>
          <p:cNvGrpSpPr/>
          <p:nvPr/>
        </p:nvGrpSpPr>
        <p:grpSpPr>
          <a:xfrm>
            <a:off x="390656" y="206051"/>
            <a:ext cx="5166068" cy="1097280"/>
            <a:chOff x="390656" y="206051"/>
            <a:chExt cx="5166068" cy="1097280"/>
          </a:xfrm>
        </p:grpSpPr>
        <p:pic>
          <p:nvPicPr>
            <p:cNvPr id="115" name="Google Shape;115;p14"/>
            <p:cNvPicPr preferRelativeResize="0"/>
            <p:nvPr/>
          </p:nvPicPr>
          <p:blipFill rotWithShape="1">
            <a:blip r:embed="rId2">
              <a:alphaModFix/>
            </a:blip>
            <a:srcRect/>
            <a:stretch/>
          </p:blipFill>
          <p:spPr>
            <a:xfrm>
              <a:off x="390656" y="206051"/>
              <a:ext cx="3080223" cy="1097280"/>
            </a:xfrm>
            <a:prstGeom prst="rect">
              <a:avLst/>
            </a:prstGeom>
            <a:noFill/>
            <a:ln>
              <a:noFill/>
            </a:ln>
          </p:spPr>
        </p:pic>
        <p:pic>
          <p:nvPicPr>
            <p:cNvPr id="116" name="Google Shape;116;p14"/>
            <p:cNvPicPr preferRelativeResize="0"/>
            <p:nvPr/>
          </p:nvPicPr>
          <p:blipFill rotWithShape="1">
            <a:blip r:embed="rId3">
              <a:alphaModFix/>
            </a:blip>
            <a:srcRect/>
            <a:stretch/>
          </p:blipFill>
          <p:spPr>
            <a:xfrm>
              <a:off x="3727924" y="514355"/>
              <a:ext cx="1828800" cy="424977"/>
            </a:xfrm>
            <a:prstGeom prst="rect">
              <a:avLst/>
            </a:prstGeom>
            <a:noFill/>
            <a:ln>
              <a:noFill/>
            </a:ln>
          </p:spPr>
        </p:pic>
      </p:grpSp>
      <p:pic>
        <p:nvPicPr>
          <p:cNvPr id="117" name="Google Shape;117;p14" descr="Header triangles pattern"/>
          <p:cNvPicPr preferRelativeResize="0"/>
          <p:nvPr/>
        </p:nvPicPr>
        <p:blipFill rotWithShape="1">
          <a:blip r:embed="rId4">
            <a:alphaModFix/>
          </a:blip>
          <a:srcRect t="42266"/>
          <a:stretch/>
        </p:blipFill>
        <p:spPr>
          <a:xfrm>
            <a:off x="8124294" y="-14051"/>
            <a:ext cx="4067706" cy="14817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sapartners.ed.gov/knowledge-center/fsa-handbook/2024-2025/vol4/ch5-reconciliation-pell-grant-and-campus-based-program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sapartners.ed.gov/knowledge-center/fsa-handbook/2024-2025/vol4/ch5-reconciliation-pell-grant-and-campus-based-program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tmartin@sbct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tclinkreferencecenter.ctclink.us/m/96102/l/1168675-understanding-item-types" TargetMode="External"/><Relationship Id="rId2" Type="http://schemas.openxmlformats.org/officeDocument/2006/relationships/hyperlink" Target="https://ctclinkreferencecenter.ctclink.us/m/79557" TargetMode="External"/><Relationship Id="rId1" Type="http://schemas.openxmlformats.org/officeDocument/2006/relationships/slideLayout" Target="../slideLayouts/slideLayout2.xml"/><Relationship Id="rId5" Type="http://schemas.openxmlformats.org/officeDocument/2006/relationships/hyperlink" Target="https://sbctc.instructure.com/courses/2056628" TargetMode="External"/><Relationship Id="rId4" Type="http://schemas.openxmlformats.org/officeDocument/2006/relationships/hyperlink" Target="https://sbctc.instructure.com/courses/1830115"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sbctc.instructure.com/courses/2237103/assignments/syllabus" TargetMode="External"/><Relationship Id="rId3" Type="http://schemas.openxmlformats.org/officeDocument/2006/relationships/hyperlink" Target="https://www.sbctc.edu/colleges-staff/programs-services/accounting-business/" TargetMode="External"/><Relationship Id="rId7" Type="http://schemas.openxmlformats.org/officeDocument/2006/relationships/hyperlink" Target="https://sbctc.instructure.com/courses/205662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tclinkreferencecenter.ctclink.us/m/79739" TargetMode="External"/><Relationship Id="rId5" Type="http://schemas.openxmlformats.org/officeDocument/2006/relationships/hyperlink" Target="https://sbctc.instructure.com/courses/1831401" TargetMode="External"/><Relationship Id="rId4" Type="http://schemas.openxmlformats.org/officeDocument/2006/relationships/hyperlink" Target="https://www.sbctc.edu/colleges-staff/it-support/erp-support/fin-process-schedu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tclinkreferencecenter.ctclink.us/m/79739/l/928858-create-edit-journal-and-submit-a-manual-journal-entr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tclinkreferencecenter.ctclink.us/m/79724/l/1535331-creating-ar-speed-types" TargetMode="External"/><Relationship Id="rId5" Type="http://schemas.openxmlformats.org/officeDocument/2006/relationships/hyperlink" Target="https://ctclinkreferencecenter.ctclink.us/m/79734/l/1111079-create-an-express-one-time-bill" TargetMode="External"/><Relationship Id="rId4" Type="http://schemas.openxmlformats.org/officeDocument/2006/relationships/hyperlink" Target="https://ctclinkreferencecenter.ctclink.us/m/79724/l/983792-direct-journal-payment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buSzPts val="4000"/>
            </a:pPr>
            <a:r>
              <a:rPr lang="en-US" sz="4000" dirty="0">
                <a:ea typeface="Arial"/>
                <a:cs typeface="Arial"/>
                <a:sym typeface="Arial"/>
              </a:rPr>
              <a:t>FA/SF/FIN Cross-Pillar</a:t>
            </a:r>
            <a:br>
              <a:rPr lang="en-US" sz="4000" dirty="0">
                <a:latin typeface="Franklin Gothic Medium" panose="020B0603020102020204" pitchFamily="34" charset="0"/>
                <a:ea typeface="Arial"/>
                <a:cs typeface="Arial"/>
                <a:sym typeface="Arial"/>
              </a:rPr>
            </a:br>
            <a:r>
              <a:rPr lang="en-US" sz="4000" dirty="0">
                <a:latin typeface="Franklin Gothic Medium" panose="020B0603020102020204" pitchFamily="34" charset="0"/>
                <a:ea typeface="Arial"/>
                <a:cs typeface="Arial"/>
                <a:sym typeface="Arial"/>
              </a:rPr>
              <a:t>  Training</a:t>
            </a:r>
            <a:endParaRPr dirty="0"/>
          </a:p>
        </p:txBody>
      </p:sp>
      <p:sp>
        <p:nvSpPr>
          <p:cNvPr id="129" name="Google Shape;129;p1"/>
          <p:cNvSpPr txBox="1">
            <a:spLocks noGrp="1"/>
          </p:cNvSpPr>
          <p:nvPr>
            <p:ph type="subTitle" idx="1"/>
          </p:nvPr>
        </p:nvSpPr>
        <p:spPr>
          <a:xfrm>
            <a:off x="494144" y="4976665"/>
            <a:ext cx="11185237" cy="1679774"/>
          </a:xfrm>
          <a:prstGeom prst="rect">
            <a:avLst/>
          </a:prstGeom>
          <a:noFill/>
          <a:ln>
            <a:noFill/>
          </a:ln>
        </p:spPr>
        <p:txBody>
          <a:bodyPr spcFirstLastPara="1" wrap="square" lIns="91425" tIns="45700" rIns="91425" bIns="45700" anchor="t" anchorCtr="0">
            <a:noAutofit/>
          </a:bodyPr>
          <a:lstStyle/>
          <a:p>
            <a:pPr>
              <a:spcBef>
                <a:spcPts val="0"/>
              </a:spcBef>
            </a:pPr>
            <a:r>
              <a:rPr lang="en-US" dirty="0">
                <a:latin typeface="Franklin Gothic Medium" panose="020B0603020102020204" pitchFamily="34" charset="0"/>
                <a:ea typeface="Arial"/>
                <a:cs typeface="Arial"/>
                <a:sym typeface="Arial"/>
              </a:rPr>
              <a:t>Topic: End to End Reconciliation</a:t>
            </a:r>
            <a:endParaRPr lang="en-US" sz="1600" dirty="0">
              <a:latin typeface="Franklin Gothic Medium" panose="020B0603020102020204" pitchFamily="34" charset="0"/>
              <a:ea typeface="Arial"/>
              <a:cs typeface="Arial"/>
              <a:sym typeface="Arial"/>
            </a:endParaRPr>
          </a:p>
          <a:p>
            <a:r>
              <a:rPr lang="en-US" dirty="0">
                <a:latin typeface="Franklin Gothic Medium" panose="020B0603020102020204" pitchFamily="34" charset="0"/>
                <a:ea typeface="Arial"/>
                <a:cs typeface="Arial"/>
                <a:sym typeface="Arial"/>
              </a:rPr>
              <a:t>May </a:t>
            </a:r>
            <a:r>
              <a:rPr lang="en-US" dirty="0">
                <a:ea typeface="Arial"/>
                <a:cs typeface="Arial"/>
                <a:sym typeface="Arial"/>
              </a:rPr>
              <a:t>5</a:t>
            </a:r>
            <a:r>
              <a:rPr lang="en-US" dirty="0">
                <a:latin typeface="Franklin Gothic Medium" panose="020B0603020102020204" pitchFamily="34" charset="0"/>
                <a:ea typeface="Arial"/>
                <a:cs typeface="Arial"/>
                <a:sym typeface="Arial"/>
              </a:rPr>
              <a:t>, 2025 (1:00pm – </a:t>
            </a:r>
            <a:r>
              <a:rPr lang="en-US" dirty="0">
                <a:ea typeface="Arial"/>
                <a:cs typeface="Arial"/>
                <a:sym typeface="Arial"/>
              </a:rPr>
              <a:t>3</a:t>
            </a:r>
            <a:r>
              <a:rPr lang="en-US" dirty="0">
                <a:latin typeface="Franklin Gothic Medium" panose="020B0603020102020204" pitchFamily="34" charset="0"/>
                <a:ea typeface="Arial"/>
                <a:cs typeface="Arial"/>
                <a:sym typeface="Arial"/>
              </a:rPr>
              <a:t>:00pm)</a:t>
            </a:r>
            <a:endParaRPr lang="en-US" dirty="0"/>
          </a:p>
        </p:txBody>
      </p:sp>
      <p:pic>
        <p:nvPicPr>
          <p:cNvPr id="128" name="Google Shape;128;p1"/>
          <p:cNvPicPr preferRelativeResize="0"/>
          <p:nvPr/>
        </p:nvPicPr>
        <p:blipFill rotWithShape="1">
          <a:blip r:embed="rId3">
            <a:alphaModFix/>
          </a:blip>
          <a:srcRect/>
          <a:stretch/>
        </p:blipFill>
        <p:spPr>
          <a:xfrm>
            <a:off x="1854559" y="329772"/>
            <a:ext cx="1524000" cy="352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157D-CF7B-B6DC-0315-9F9483FFDE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1030195-6C82-36CD-A1E5-77FB88E20F0B}"/>
              </a:ext>
            </a:extLst>
          </p:cNvPr>
          <p:cNvSpPr>
            <a:spLocks noGrp="1"/>
          </p:cNvSpPr>
          <p:nvPr>
            <p:ph type="title"/>
          </p:nvPr>
        </p:nvSpPr>
        <p:spPr/>
        <p:txBody>
          <a:bodyPr/>
          <a:lstStyle/>
          <a:p>
            <a:r>
              <a:rPr lang="en-US" dirty="0"/>
              <a:t>Reconciliation</a:t>
            </a:r>
          </a:p>
        </p:txBody>
      </p:sp>
      <p:sp>
        <p:nvSpPr>
          <p:cNvPr id="3" name="Content Placeholder 3">
            <a:extLst>
              <a:ext uri="{FF2B5EF4-FFF2-40B4-BE49-F238E27FC236}">
                <a16:creationId xmlns:a16="http://schemas.microsoft.com/office/drawing/2014/main" id="{51C4B9CC-3A20-F474-22D4-F65BE873F763}"/>
              </a:ext>
            </a:extLst>
          </p:cNvPr>
          <p:cNvSpPr>
            <a:spLocks noGrp="1"/>
          </p:cNvSpPr>
          <p:nvPr>
            <p:ph type="body" idx="1"/>
          </p:nvPr>
        </p:nvSpPr>
        <p:spPr/>
        <p:txBody>
          <a:bodyPr/>
          <a:lstStyle/>
          <a:p>
            <a:endParaRPr lang="en-US" b="1" dirty="0"/>
          </a:p>
          <a:p>
            <a:endParaRPr lang="en-US" b="1" dirty="0"/>
          </a:p>
        </p:txBody>
      </p:sp>
      <p:pic>
        <p:nvPicPr>
          <p:cNvPr id="4" name="Picture 3" descr="An image of verbiage taken from the FSA Partners website for Reconciliation in the Pell Grant and Campus Based Programs explaining that reconciliation is a shared responsibility between the business office and the FA office.">
            <a:extLst>
              <a:ext uri="{FF2B5EF4-FFF2-40B4-BE49-F238E27FC236}">
                <a16:creationId xmlns:a16="http://schemas.microsoft.com/office/drawing/2014/main" id="{FD217C03-ED9A-5988-F2FF-2BE59F02A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698" y="2331828"/>
            <a:ext cx="8910603" cy="3702113"/>
          </a:xfrm>
          <a:prstGeom prst="rect">
            <a:avLst/>
          </a:prstGeom>
        </p:spPr>
      </p:pic>
      <p:sp>
        <p:nvSpPr>
          <p:cNvPr id="6" name="TextBox 5">
            <a:extLst>
              <a:ext uri="{FF2B5EF4-FFF2-40B4-BE49-F238E27FC236}">
                <a16:creationId xmlns:a16="http://schemas.microsoft.com/office/drawing/2014/main" id="{1E2031CE-6843-75A5-73C4-6BD4C0F5E207}"/>
              </a:ext>
            </a:extLst>
          </p:cNvPr>
          <p:cNvSpPr txBox="1"/>
          <p:nvPr/>
        </p:nvSpPr>
        <p:spPr>
          <a:xfrm>
            <a:off x="1936287" y="6102090"/>
            <a:ext cx="8319426" cy="523220"/>
          </a:xfrm>
          <a:prstGeom prst="rect">
            <a:avLst/>
          </a:prstGeom>
          <a:noFill/>
        </p:spPr>
        <p:txBody>
          <a:bodyPr wrap="square" rtlCol="0">
            <a:spAutoFit/>
          </a:bodyPr>
          <a:lstStyle/>
          <a:p>
            <a:r>
              <a:rPr lang="en-US" b="1" i="1" dirty="0">
                <a:latin typeface="Franklin Gothic Medium" panose="020B0603020102020204" pitchFamily="34" charset="0"/>
              </a:rPr>
              <a:t>Source:  </a:t>
            </a:r>
            <a:r>
              <a:rPr lang="en-US" dirty="0">
                <a:latin typeface="Franklin Gothic Medium" panose="020B0603020102020204" pitchFamily="34" charset="0"/>
                <a:hlinkClick r:id="rId4"/>
              </a:rPr>
              <a:t>Reconciliation in the Pell Grant and Campus-Based Programs | 2024-2025 Federal Student Aid Handbook</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37944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0FB43-9A5B-75A9-4F78-C84AACEFE0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9790B1-A34D-77CB-3298-DB6A6ED918D5}"/>
              </a:ext>
            </a:extLst>
          </p:cNvPr>
          <p:cNvSpPr>
            <a:spLocks noGrp="1"/>
          </p:cNvSpPr>
          <p:nvPr>
            <p:ph type="title"/>
          </p:nvPr>
        </p:nvSpPr>
        <p:spPr/>
        <p:txBody>
          <a:bodyPr/>
          <a:lstStyle/>
          <a:p>
            <a:r>
              <a:rPr lang="en-US" dirty="0"/>
              <a:t>Cash Management</a:t>
            </a:r>
          </a:p>
        </p:txBody>
      </p:sp>
      <p:sp>
        <p:nvSpPr>
          <p:cNvPr id="3" name="Content Placeholder 3">
            <a:extLst>
              <a:ext uri="{FF2B5EF4-FFF2-40B4-BE49-F238E27FC236}">
                <a16:creationId xmlns:a16="http://schemas.microsoft.com/office/drawing/2014/main" id="{A3AAF95C-2D24-1C53-7A12-784C7588560B}"/>
              </a:ext>
            </a:extLst>
          </p:cNvPr>
          <p:cNvSpPr>
            <a:spLocks noGrp="1"/>
          </p:cNvSpPr>
          <p:nvPr>
            <p:ph type="body" idx="1"/>
          </p:nvPr>
        </p:nvSpPr>
        <p:spPr/>
        <p:txBody>
          <a:bodyPr/>
          <a:lstStyle/>
          <a:p>
            <a:endParaRPr lang="en-US" b="1" dirty="0"/>
          </a:p>
          <a:p>
            <a:endParaRPr lang="en-US" b="1" dirty="0"/>
          </a:p>
        </p:txBody>
      </p:sp>
      <p:sp>
        <p:nvSpPr>
          <p:cNvPr id="6" name="TextBox 5">
            <a:extLst>
              <a:ext uri="{FF2B5EF4-FFF2-40B4-BE49-F238E27FC236}">
                <a16:creationId xmlns:a16="http://schemas.microsoft.com/office/drawing/2014/main" id="{CCD932E2-1A80-EDEA-A4A0-D6BB1AE8D05C}"/>
              </a:ext>
            </a:extLst>
          </p:cNvPr>
          <p:cNvSpPr txBox="1"/>
          <p:nvPr/>
        </p:nvSpPr>
        <p:spPr>
          <a:xfrm>
            <a:off x="1936287" y="5879417"/>
            <a:ext cx="8319426" cy="523220"/>
          </a:xfrm>
          <a:prstGeom prst="rect">
            <a:avLst/>
          </a:prstGeom>
          <a:noFill/>
        </p:spPr>
        <p:txBody>
          <a:bodyPr wrap="square" rtlCol="0">
            <a:spAutoFit/>
          </a:bodyPr>
          <a:lstStyle/>
          <a:p>
            <a:r>
              <a:rPr lang="en-US" b="1" i="1" dirty="0">
                <a:latin typeface="Franklin Gothic Medium" panose="020B0603020102020204" pitchFamily="34" charset="0"/>
              </a:rPr>
              <a:t>Source:  </a:t>
            </a:r>
            <a:r>
              <a:rPr lang="en-US" dirty="0">
                <a:latin typeface="Franklin Gothic Medium" panose="020B0603020102020204" pitchFamily="34" charset="0"/>
                <a:hlinkClick r:id="rId3"/>
              </a:rPr>
              <a:t>Reconciliation in the Pell Grant and Campus-Based Programs | 2024-2025 Federal Student Aid Handbook</a:t>
            </a:r>
            <a:endParaRPr lang="en-US" dirty="0">
              <a:latin typeface="Franklin Gothic Medium" panose="020B0603020102020204" pitchFamily="34" charset="0"/>
            </a:endParaRPr>
          </a:p>
        </p:txBody>
      </p:sp>
      <p:pic>
        <p:nvPicPr>
          <p:cNvPr id="7" name="Picture 6" descr="An image of verbiage taken from the FSA Partners website for Reconciliation in the Pell Grant and Campus Based Programs explaining that excess cash balances cannot exceed beyond the 7 days, also explaining there is a 1% excess cash tolerance.">
            <a:extLst>
              <a:ext uri="{FF2B5EF4-FFF2-40B4-BE49-F238E27FC236}">
                <a16:creationId xmlns:a16="http://schemas.microsoft.com/office/drawing/2014/main" id="{DA45FFF5-CA54-38D8-A2A2-94DD979FF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074" y="2184719"/>
            <a:ext cx="8765852" cy="3479643"/>
          </a:xfrm>
          <a:prstGeom prst="rect">
            <a:avLst/>
          </a:prstGeom>
        </p:spPr>
      </p:pic>
    </p:spTree>
    <p:extLst>
      <p:ext uri="{BB962C8B-B14F-4D97-AF65-F5344CB8AC3E}">
        <p14:creationId xmlns:p14="http://schemas.microsoft.com/office/powerpoint/2010/main" val="389703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7047-AD6A-152C-F2A1-42991C93D3B0}"/>
              </a:ext>
            </a:extLst>
          </p:cNvPr>
          <p:cNvSpPr>
            <a:spLocks noGrp="1"/>
          </p:cNvSpPr>
          <p:nvPr>
            <p:ph type="title"/>
          </p:nvPr>
        </p:nvSpPr>
        <p:spPr/>
        <p:txBody>
          <a:bodyPr/>
          <a:lstStyle/>
          <a:p>
            <a:br>
              <a:rPr lang="en-US" dirty="0"/>
            </a:br>
            <a:br>
              <a:rPr lang="en-US" dirty="0"/>
            </a:br>
            <a:br>
              <a:rPr lang="en-US" dirty="0"/>
            </a:br>
            <a:br>
              <a:rPr lang="en-US" dirty="0"/>
            </a:br>
            <a:r>
              <a:rPr lang="en-US" sz="4800" b="1" dirty="0"/>
              <a:t>FINANCIAL AID</a:t>
            </a:r>
            <a:br>
              <a:rPr lang="en-US" sz="4800" b="1" dirty="0"/>
            </a:br>
            <a:r>
              <a:rPr lang="en-US" sz="4800" b="1" dirty="0"/>
              <a:t>HIGH-LEVEL RECON FLOW</a:t>
            </a:r>
            <a:endParaRPr lang="en-US" dirty="0"/>
          </a:p>
        </p:txBody>
      </p:sp>
    </p:spTree>
    <p:extLst>
      <p:ext uri="{BB962C8B-B14F-4D97-AF65-F5344CB8AC3E}">
        <p14:creationId xmlns:p14="http://schemas.microsoft.com/office/powerpoint/2010/main" val="139216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70346" y="192599"/>
            <a:ext cx="8302337" cy="786457"/>
          </a:xfrm>
        </p:spPr>
        <p:txBody>
          <a:bodyPr/>
          <a:lstStyle/>
          <a:p>
            <a:r>
              <a:rPr lang="en-US" dirty="0" err="1"/>
              <a:t>fA</a:t>
            </a:r>
            <a:r>
              <a:rPr lang="en-US" dirty="0"/>
              <a:t>: Steps in the process</a:t>
            </a:r>
            <a:br>
              <a:rPr lang="en-US" dirty="0"/>
            </a:br>
            <a:r>
              <a:rPr lang="en-US" dirty="0"/>
              <a:t>HIGH-LEVEL RECON</a:t>
            </a:r>
          </a:p>
        </p:txBody>
      </p:sp>
      <p:pic>
        <p:nvPicPr>
          <p:cNvPr id="3" name="Picture 2" descr="An image of a swim lane of steps in the Pell reconciliation process performed by the Financial Aid Director and the Financial Aid specialist to include loading of the ESOA file and running reports to resolve rejected records">
            <a:extLst>
              <a:ext uri="{FF2B5EF4-FFF2-40B4-BE49-F238E27FC236}">
                <a16:creationId xmlns:a16="http://schemas.microsoft.com/office/drawing/2014/main" id="{9309F779-8F38-DB1A-C8EA-22B9FF9DA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88" y="1424180"/>
            <a:ext cx="10991623" cy="5149708"/>
          </a:xfrm>
          <a:prstGeom prst="rect">
            <a:avLst/>
          </a:prstGeom>
          <a:ln>
            <a:solidFill>
              <a:schemeClr val="tx1"/>
            </a:solidFill>
          </a:ln>
        </p:spPr>
      </p:pic>
    </p:spTree>
    <p:extLst>
      <p:ext uri="{BB962C8B-B14F-4D97-AF65-F5344CB8AC3E}">
        <p14:creationId xmlns:p14="http://schemas.microsoft.com/office/powerpoint/2010/main" val="452768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32869" y="234268"/>
            <a:ext cx="8302337" cy="786457"/>
          </a:xfrm>
        </p:spPr>
        <p:txBody>
          <a:bodyPr/>
          <a:lstStyle/>
          <a:p>
            <a:r>
              <a:rPr lang="en-US" dirty="0" err="1"/>
              <a:t>fA</a:t>
            </a:r>
            <a:r>
              <a:rPr lang="en-US" dirty="0"/>
              <a:t>: Steps in the process cont’d</a:t>
            </a:r>
            <a:br>
              <a:rPr lang="en-US" dirty="0"/>
            </a:br>
            <a:r>
              <a:rPr lang="en-US" dirty="0"/>
              <a:t>high-level </a:t>
            </a:r>
            <a:r>
              <a:rPr lang="en-US" sz="3300" dirty="0" err="1"/>
              <a:t>pell</a:t>
            </a:r>
            <a:r>
              <a:rPr lang="en-US" sz="3300" dirty="0"/>
              <a:t> GRANT</a:t>
            </a:r>
          </a:p>
        </p:txBody>
      </p:sp>
      <p:pic>
        <p:nvPicPr>
          <p:cNvPr id="3" name="Picture 2" descr="An image of a swim lane of steps in the Pell reconciliation process performed by the Financial Aid Director and the Financial Aid specialist to include loading of the ESOA file sending reports to SF and FIN and also loading and reviewing the SAS file">
            <a:extLst>
              <a:ext uri="{FF2B5EF4-FFF2-40B4-BE49-F238E27FC236}">
                <a16:creationId xmlns:a16="http://schemas.microsoft.com/office/drawing/2014/main" id="{93D09172-2E16-52C7-756A-04FDD35C3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19" y="1443314"/>
            <a:ext cx="10452362" cy="5292732"/>
          </a:xfrm>
          <a:prstGeom prst="rect">
            <a:avLst/>
          </a:prstGeom>
        </p:spPr>
      </p:pic>
    </p:spTree>
    <p:extLst>
      <p:ext uri="{BB962C8B-B14F-4D97-AF65-F5344CB8AC3E}">
        <p14:creationId xmlns:p14="http://schemas.microsoft.com/office/powerpoint/2010/main" val="149924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54716" y="270753"/>
            <a:ext cx="8302337" cy="786457"/>
          </a:xfrm>
        </p:spPr>
        <p:txBody>
          <a:bodyPr/>
          <a:lstStyle/>
          <a:p>
            <a:r>
              <a:rPr lang="en-US" dirty="0" err="1"/>
              <a:t>fA</a:t>
            </a:r>
            <a:r>
              <a:rPr lang="en-US" dirty="0"/>
              <a:t>: Steps in the process cont’d</a:t>
            </a:r>
            <a:br>
              <a:rPr lang="en-US" dirty="0"/>
            </a:br>
            <a:r>
              <a:rPr lang="en-US" dirty="0"/>
              <a:t>high level </a:t>
            </a:r>
            <a:r>
              <a:rPr lang="en-US" sz="3300" dirty="0"/>
              <a:t>direct loans</a:t>
            </a:r>
          </a:p>
        </p:txBody>
      </p:sp>
      <p:pic>
        <p:nvPicPr>
          <p:cNvPr id="4" name="Picture 3" descr="An image of a swim lane of steps involved in loading the dsdf and crbn files for Direct loans.">
            <a:extLst>
              <a:ext uri="{FF2B5EF4-FFF2-40B4-BE49-F238E27FC236}">
                <a16:creationId xmlns:a16="http://schemas.microsoft.com/office/drawing/2014/main" id="{B2C23353-C969-019B-6553-B53A5D4DA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36" y="2291047"/>
            <a:ext cx="11800927" cy="2275906"/>
          </a:xfrm>
          <a:prstGeom prst="rect">
            <a:avLst/>
          </a:prstGeom>
        </p:spPr>
      </p:pic>
    </p:spTree>
    <p:extLst>
      <p:ext uri="{BB962C8B-B14F-4D97-AF65-F5344CB8AC3E}">
        <p14:creationId xmlns:p14="http://schemas.microsoft.com/office/powerpoint/2010/main" val="232050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8B24-B07E-B6DE-EDF7-A6FAD204D3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CB503D-084B-1965-B514-F59B68849B0B}"/>
              </a:ext>
            </a:extLst>
          </p:cNvPr>
          <p:cNvSpPr>
            <a:spLocks noGrp="1"/>
          </p:cNvSpPr>
          <p:nvPr>
            <p:ph type="title"/>
          </p:nvPr>
        </p:nvSpPr>
        <p:spPr/>
        <p:txBody>
          <a:bodyPr/>
          <a:lstStyle/>
          <a:p>
            <a:br>
              <a:rPr lang="en-US" dirty="0"/>
            </a:br>
            <a:br>
              <a:rPr lang="en-US" dirty="0"/>
            </a:br>
            <a:br>
              <a:rPr lang="en-US" dirty="0"/>
            </a:br>
            <a:br>
              <a:rPr lang="en-US" dirty="0"/>
            </a:br>
            <a:r>
              <a:rPr lang="en-US" sz="4800" b="1" dirty="0"/>
              <a:t>SHARED RECONCILIATION WORKSHEET EXAMPLE</a:t>
            </a:r>
            <a:br>
              <a:rPr lang="en-US" sz="4800" b="1" dirty="0"/>
            </a:br>
            <a:endParaRPr lang="en-US" dirty="0"/>
          </a:p>
        </p:txBody>
      </p:sp>
    </p:spTree>
    <p:extLst>
      <p:ext uri="{BB962C8B-B14F-4D97-AF65-F5344CB8AC3E}">
        <p14:creationId xmlns:p14="http://schemas.microsoft.com/office/powerpoint/2010/main" val="309441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83B50-0C5C-7141-068D-0FC6F63D43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346E4E-9374-7454-3830-CADA487DC9F3}"/>
              </a:ext>
            </a:extLst>
          </p:cNvPr>
          <p:cNvSpPr>
            <a:spLocks noGrp="1"/>
          </p:cNvSpPr>
          <p:nvPr>
            <p:ph type="title"/>
          </p:nvPr>
        </p:nvSpPr>
        <p:spPr>
          <a:xfrm>
            <a:off x="190674" y="198898"/>
            <a:ext cx="9681871" cy="725863"/>
          </a:xfrm>
        </p:spPr>
        <p:txBody>
          <a:bodyPr/>
          <a:lstStyle/>
          <a:p>
            <a:r>
              <a:rPr lang="en-US" dirty="0"/>
              <a:t>Shared reconciliation worksheet</a:t>
            </a:r>
          </a:p>
        </p:txBody>
      </p:sp>
      <p:sp>
        <p:nvSpPr>
          <p:cNvPr id="3" name="Content Placeholder 3">
            <a:extLst>
              <a:ext uri="{FF2B5EF4-FFF2-40B4-BE49-F238E27FC236}">
                <a16:creationId xmlns:a16="http://schemas.microsoft.com/office/drawing/2014/main" id="{894D2C2A-8817-43C0-30D0-264976DDFF48}"/>
              </a:ext>
            </a:extLst>
          </p:cNvPr>
          <p:cNvSpPr>
            <a:spLocks noGrp="1"/>
          </p:cNvSpPr>
          <p:nvPr>
            <p:ph idx="1"/>
          </p:nvPr>
        </p:nvSpPr>
        <p:spPr>
          <a:xfrm>
            <a:off x="259479" y="728717"/>
            <a:ext cx="8696214" cy="5486510"/>
          </a:xfrm>
        </p:spPr>
        <p:txBody>
          <a:bodyPr/>
          <a:lstStyle/>
          <a:p>
            <a:r>
              <a:rPr lang="en-US" sz="2400" b="1" dirty="0">
                <a:latin typeface="Franklin Gothic Medium" panose="020B0603020102020204" pitchFamily="34" charset="0"/>
              </a:rPr>
              <a:t>TRACKING WORKSHEET: </a:t>
            </a:r>
            <a:r>
              <a:rPr lang="en-US" sz="2400" dirty="0">
                <a:latin typeface="Franklin Gothic Medium" panose="020B0603020102020204" pitchFamily="34" charset="0"/>
              </a:rPr>
              <a:t>Share with FA-SF-FIN staff responsible for reconciliation.  Use it to track expenditures, and for variance explanation, and as documentation for auditors.</a:t>
            </a:r>
          </a:p>
          <a:p>
            <a:endParaRPr lang="en-US" dirty="0"/>
          </a:p>
        </p:txBody>
      </p:sp>
      <p:pic>
        <p:nvPicPr>
          <p:cNvPr id="12" name="Picture 11" descr="An image of an excel cover sheet with group boxes outlining General Ledger Expenses in the amount of $1,065,120 and General Ledger Revenue in the amount of $1,065,120, compared to a group box for the FA Fund Summary amount of $1,028,016 and a group box for Variance explanations for Expenses – Revenue and Fund Summary – ESOA with Notes and Prepared/Reviewed by rows.">
            <a:extLst>
              <a:ext uri="{FF2B5EF4-FFF2-40B4-BE49-F238E27FC236}">
                <a16:creationId xmlns:a16="http://schemas.microsoft.com/office/drawing/2014/main" id="{FCCCFE10-B906-EEC3-A9E2-0C7BE3D56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555" y="2000061"/>
            <a:ext cx="4752354" cy="4744985"/>
          </a:xfrm>
          <a:prstGeom prst="rect">
            <a:avLst/>
          </a:prstGeom>
          <a:ln>
            <a:solidFill>
              <a:schemeClr val="tx1"/>
            </a:solidFill>
          </a:ln>
        </p:spPr>
      </p:pic>
      <p:sp>
        <p:nvSpPr>
          <p:cNvPr id="13" name="TextBox 12">
            <a:extLst>
              <a:ext uri="{FF2B5EF4-FFF2-40B4-BE49-F238E27FC236}">
                <a16:creationId xmlns:a16="http://schemas.microsoft.com/office/drawing/2014/main" id="{863362CE-3B2A-1090-A89C-166FD4AA38D4}"/>
              </a:ext>
            </a:extLst>
          </p:cNvPr>
          <p:cNvSpPr txBox="1"/>
          <p:nvPr/>
        </p:nvSpPr>
        <p:spPr>
          <a:xfrm>
            <a:off x="9727087" y="2483097"/>
            <a:ext cx="1260076" cy="307777"/>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5">
                    <a:lumMod val="50000"/>
                  </a:schemeClr>
                </a:solidFill>
                <a:latin typeface="Franklin Gothic Medium" panose="020B0603020102020204" pitchFamily="34" charset="0"/>
              </a:rPr>
              <a:t>Example only</a:t>
            </a:r>
          </a:p>
        </p:txBody>
      </p:sp>
      <p:sp>
        <p:nvSpPr>
          <p:cNvPr id="4" name="Arrow: Right 3">
            <a:extLst>
              <a:ext uri="{FF2B5EF4-FFF2-40B4-BE49-F238E27FC236}">
                <a16:creationId xmlns:a16="http://schemas.microsoft.com/office/drawing/2014/main" id="{E4A666D3-7BBA-3EBE-6625-3D4D7D58E22B}"/>
              </a:ext>
            </a:extLst>
          </p:cNvPr>
          <p:cNvSpPr/>
          <p:nvPr/>
        </p:nvSpPr>
        <p:spPr>
          <a:xfrm rot="9326932">
            <a:off x="8369755" y="3041418"/>
            <a:ext cx="1309486" cy="166009"/>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Tree>
    <p:extLst>
      <p:ext uri="{BB962C8B-B14F-4D97-AF65-F5344CB8AC3E}">
        <p14:creationId xmlns:p14="http://schemas.microsoft.com/office/powerpoint/2010/main" val="127257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BDE11-72A9-0CFF-39A2-BE76115590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DBABA8-121E-8D54-A444-F5567ECD90FD}"/>
              </a:ext>
            </a:extLst>
          </p:cNvPr>
          <p:cNvSpPr>
            <a:spLocks noGrp="1"/>
          </p:cNvSpPr>
          <p:nvPr>
            <p:ph type="title"/>
          </p:nvPr>
        </p:nvSpPr>
        <p:spPr/>
        <p:txBody>
          <a:bodyPr/>
          <a:lstStyle/>
          <a:p>
            <a:br>
              <a:rPr lang="en-US" dirty="0"/>
            </a:br>
            <a:br>
              <a:rPr lang="en-US" dirty="0"/>
            </a:br>
            <a:br>
              <a:rPr lang="en-US" dirty="0"/>
            </a:br>
            <a:br>
              <a:rPr lang="en-US" dirty="0"/>
            </a:br>
            <a:r>
              <a:rPr lang="en-US" sz="4800" b="1" dirty="0"/>
              <a:t>DEMONSTRATION</a:t>
            </a:r>
            <a:endParaRPr lang="en-US" dirty="0"/>
          </a:p>
        </p:txBody>
      </p:sp>
    </p:spTree>
    <p:extLst>
      <p:ext uri="{BB962C8B-B14F-4D97-AF65-F5344CB8AC3E}">
        <p14:creationId xmlns:p14="http://schemas.microsoft.com/office/powerpoint/2010/main" val="281550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93E7-022F-C7DC-F9A4-2B0D96936552}"/>
              </a:ext>
            </a:extLst>
          </p:cNvPr>
          <p:cNvSpPr>
            <a:spLocks noGrp="1"/>
          </p:cNvSpPr>
          <p:nvPr>
            <p:ph type="title"/>
          </p:nvPr>
        </p:nvSpPr>
        <p:spPr/>
        <p:txBody>
          <a:bodyPr/>
          <a:lstStyle/>
          <a:p>
            <a:br>
              <a:rPr lang="en-US" dirty="0"/>
            </a:br>
            <a:br>
              <a:rPr lang="en-US" dirty="0"/>
            </a:br>
            <a:br>
              <a:rPr lang="en-US" dirty="0"/>
            </a:br>
            <a:br>
              <a:rPr lang="en-US" dirty="0"/>
            </a:br>
            <a:r>
              <a:rPr lang="en-US" sz="3600" b="1" dirty="0"/>
              <a:t>FA RECON: </a:t>
            </a:r>
            <a:br>
              <a:rPr lang="en-US" sz="3600" b="1" dirty="0"/>
            </a:br>
            <a:r>
              <a:rPr lang="en-US" sz="3600" b="1" dirty="0"/>
              <a:t>SAS FILES AND </a:t>
            </a:r>
            <a:br>
              <a:rPr lang="en-US" sz="3600" b="1" dirty="0"/>
            </a:br>
            <a:r>
              <a:rPr lang="en-US" sz="3600" b="1" dirty="0"/>
              <a:t>ESOA STATEMENTS</a:t>
            </a:r>
            <a:endParaRPr lang="en-US" dirty="0"/>
          </a:p>
        </p:txBody>
      </p:sp>
    </p:spTree>
    <p:extLst>
      <p:ext uri="{BB962C8B-B14F-4D97-AF65-F5344CB8AC3E}">
        <p14:creationId xmlns:p14="http://schemas.microsoft.com/office/powerpoint/2010/main" val="317521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video call&#10;&#10;Description automatically generated">
            <a:extLst>
              <a:ext uri="{FF2B5EF4-FFF2-40B4-BE49-F238E27FC236}">
                <a16:creationId xmlns:a16="http://schemas.microsoft.com/office/drawing/2014/main" id="{40B3C4D2-A664-4A23-5B3C-1BF2AE8BA9C4}"/>
              </a:ext>
            </a:extLst>
          </p:cNvPr>
          <p:cNvPicPr>
            <a:picLocks noGrp="1" noChangeAspect="1"/>
          </p:cNvPicPr>
          <p:nvPr>
            <p:ph idx="1"/>
          </p:nvPr>
        </p:nvPicPr>
        <p:blipFill>
          <a:blip r:embed="rId2"/>
          <a:srcRect b="881"/>
          <a:stretch/>
        </p:blipFill>
        <p:spPr>
          <a:xfrm>
            <a:off x="20" y="10"/>
            <a:ext cx="12191980" cy="6857990"/>
          </a:xfrm>
          <a:noFill/>
        </p:spPr>
      </p:pic>
      <p:sp>
        <p:nvSpPr>
          <p:cNvPr id="2" name="Slide Number Placeholder 1" hidden="1">
            <a:extLst>
              <a:ext uri="{FF2B5EF4-FFF2-40B4-BE49-F238E27FC236}">
                <a16:creationId xmlns:a16="http://schemas.microsoft.com/office/drawing/2014/main" id="{93C7A759-4005-9B73-DC4A-CC36D9C7BF9C}"/>
              </a:ext>
            </a:extLst>
          </p:cNvPr>
          <p:cNvSpPr>
            <a:spLocks noGrp="1"/>
          </p:cNvSpPr>
          <p:nvPr>
            <p:ph type="sldNum" sz="quarter" idx="12"/>
          </p:nvPr>
        </p:nvSpPr>
        <p:spPr/>
        <p:txBody>
          <a:bodyPr/>
          <a:lstStyle/>
          <a:p>
            <a:pPr>
              <a:spcAft>
                <a:spcPts val="600"/>
              </a:spcAft>
            </a:pPr>
            <a:fld id="{DEE5BC03-7CE3-4FE3-BC0A-0ACCA8AC1F24}" type="slidenum">
              <a:rPr lang="en-US" smtClean="0"/>
              <a:pPr>
                <a:spcAft>
                  <a:spcPts val="600"/>
                </a:spcAft>
              </a:pPr>
              <a:t>2</a:t>
            </a:fld>
            <a:endParaRPr lang="en-US" dirty="0"/>
          </a:p>
        </p:txBody>
      </p:sp>
      <p:sp>
        <p:nvSpPr>
          <p:cNvPr id="12" name="Rectangle: Rounded Corners 11">
            <a:extLst>
              <a:ext uri="{FF2B5EF4-FFF2-40B4-BE49-F238E27FC236}">
                <a16:creationId xmlns:a16="http://schemas.microsoft.com/office/drawing/2014/main" id="{00399A3B-5EA8-B402-B4D2-0B149E0B5CFF}"/>
              </a:ext>
            </a:extLst>
          </p:cNvPr>
          <p:cNvSpPr/>
          <p:nvPr/>
        </p:nvSpPr>
        <p:spPr>
          <a:xfrm>
            <a:off x="1733341" y="874207"/>
            <a:ext cx="5335674" cy="3986618"/>
          </a:xfrm>
          <a:prstGeom prst="roundRect">
            <a:avLst/>
          </a:prstGeom>
          <a:solidFill>
            <a:schemeClr val="tx2">
              <a:lumMod val="2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3" name="TextBox 12">
            <a:extLst>
              <a:ext uri="{FF2B5EF4-FFF2-40B4-BE49-F238E27FC236}">
                <a16:creationId xmlns:a16="http://schemas.microsoft.com/office/drawing/2014/main" id="{5E6A8B2B-83C2-279B-987F-2B27E2163351}"/>
              </a:ext>
            </a:extLst>
          </p:cNvPr>
          <p:cNvSpPr txBox="1"/>
          <p:nvPr/>
        </p:nvSpPr>
        <p:spPr>
          <a:xfrm>
            <a:off x="1889090" y="1075173"/>
            <a:ext cx="2331218" cy="1569660"/>
          </a:xfrm>
          <a:prstGeom prst="rect">
            <a:avLst/>
          </a:prstGeom>
          <a:noFill/>
        </p:spPr>
        <p:txBody>
          <a:bodyPr wrap="square" rtlCol="0">
            <a:spAutoFit/>
          </a:bodyPr>
          <a:lstStyle/>
          <a:p>
            <a:r>
              <a:rPr lang="en-US" sz="3200" dirty="0">
                <a:solidFill>
                  <a:schemeClr val="bg1"/>
                </a:solidFill>
                <a:latin typeface="Franklin Gothic Medium" panose="020B0603020102020204" pitchFamily="34" charset="0"/>
              </a:rPr>
              <a:t>MEETING RECORDING NOTICE</a:t>
            </a:r>
          </a:p>
        </p:txBody>
      </p:sp>
      <p:sp>
        <p:nvSpPr>
          <p:cNvPr id="14" name="TextBox 13">
            <a:extLst>
              <a:ext uri="{FF2B5EF4-FFF2-40B4-BE49-F238E27FC236}">
                <a16:creationId xmlns:a16="http://schemas.microsoft.com/office/drawing/2014/main" id="{57746752-DFFE-0326-13F2-43B1879BAC3F}"/>
              </a:ext>
            </a:extLst>
          </p:cNvPr>
          <p:cNvSpPr txBox="1"/>
          <p:nvPr/>
        </p:nvSpPr>
        <p:spPr>
          <a:xfrm>
            <a:off x="4220308" y="1075173"/>
            <a:ext cx="2552281" cy="3785652"/>
          </a:xfrm>
          <a:prstGeom prst="rect">
            <a:avLst/>
          </a:prstGeom>
          <a:noFill/>
        </p:spPr>
        <p:txBody>
          <a:bodyPr wrap="square" rtlCol="0">
            <a:spAutoFit/>
          </a:bodyPr>
          <a:lstStyle/>
          <a:p>
            <a:r>
              <a:rPr lang="en-US" sz="1600" b="0" i="0" dirty="0">
                <a:solidFill>
                  <a:schemeClr val="bg1"/>
                </a:solidFill>
                <a:effectLst/>
                <a:latin typeface="Franklin Gothic Medium" panose="020B0603020102020204" pitchFamily="34" charset="0"/>
              </a:rPr>
              <a:t>The law requires consent prior to recording a person’s participation in an event. Your participation in this video conference (training) equals consent to be recorded, as required by law. </a:t>
            </a:r>
          </a:p>
          <a:p>
            <a:endParaRPr lang="en-US" sz="1600" dirty="0">
              <a:solidFill>
                <a:schemeClr val="bg1"/>
              </a:solidFill>
              <a:latin typeface="Franklin Gothic Medium" panose="020B0603020102020204" pitchFamily="34" charset="0"/>
            </a:endParaRPr>
          </a:p>
          <a:p>
            <a:r>
              <a:rPr lang="en-US" sz="1600" b="0" i="0" dirty="0">
                <a:solidFill>
                  <a:schemeClr val="bg1"/>
                </a:solidFill>
                <a:effectLst/>
                <a:latin typeface="Franklin Gothic Medium" panose="020B0603020102020204" pitchFamily="34" charset="0"/>
              </a:rPr>
              <a:t>If you do not consent to being recorded but choose to participate, please turn your camera off and use the chat feature to interact with the other participants.</a:t>
            </a:r>
            <a:endParaRPr lang="en-US" sz="1600" dirty="0">
              <a:solidFill>
                <a:schemeClr val="bg1"/>
              </a:solidFill>
              <a:latin typeface="Franklin Gothic Medium" panose="020B0603020102020204" pitchFamily="34" charset="0"/>
            </a:endParaRPr>
          </a:p>
        </p:txBody>
      </p:sp>
      <p:sp>
        <p:nvSpPr>
          <p:cNvPr id="18" name="Rectangle: Rounded Corners 17">
            <a:extLst>
              <a:ext uri="{FF2B5EF4-FFF2-40B4-BE49-F238E27FC236}">
                <a16:creationId xmlns:a16="http://schemas.microsoft.com/office/drawing/2014/main" id="{B4CAEE75-0E0A-AFB1-C34B-B52992CD1FE7}"/>
              </a:ext>
            </a:extLst>
          </p:cNvPr>
          <p:cNvSpPr/>
          <p:nvPr/>
        </p:nvSpPr>
        <p:spPr>
          <a:xfrm>
            <a:off x="150726" y="5378757"/>
            <a:ext cx="2173793" cy="712530"/>
          </a:xfrm>
          <a:prstGeom prst="roundRect">
            <a:avLst/>
          </a:prstGeom>
          <a:solidFill>
            <a:schemeClr val="tx2">
              <a:lumMod val="2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rPr>
              <a:t>Enable Closed Captions</a:t>
            </a:r>
          </a:p>
        </p:txBody>
      </p:sp>
      <p:cxnSp>
        <p:nvCxnSpPr>
          <p:cNvPr id="20" name="Straight Arrow Connector 19">
            <a:extLst>
              <a:ext uri="{FF2B5EF4-FFF2-40B4-BE49-F238E27FC236}">
                <a16:creationId xmlns:a16="http://schemas.microsoft.com/office/drawing/2014/main" id="{C1EDBFFE-4008-B4B5-1C38-FC7550FBB55A}"/>
              </a:ext>
            </a:extLst>
          </p:cNvPr>
          <p:cNvCxnSpPr>
            <a:cxnSpLocks/>
          </p:cNvCxnSpPr>
          <p:nvPr/>
        </p:nvCxnSpPr>
        <p:spPr>
          <a:xfrm flipH="1">
            <a:off x="1075174" y="6091287"/>
            <a:ext cx="1095270" cy="2793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FADFE2-DF6F-510F-925C-511A58D42B3E}"/>
              </a:ext>
            </a:extLst>
          </p:cNvPr>
          <p:cNvCxnSpPr>
            <a:cxnSpLocks/>
          </p:cNvCxnSpPr>
          <p:nvPr/>
        </p:nvCxnSpPr>
        <p:spPr>
          <a:xfrm flipV="1">
            <a:off x="6983604" y="462224"/>
            <a:ext cx="1657978" cy="6933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11EA21D3-1654-C939-45C7-D220B6F7F8D2}"/>
              </a:ext>
            </a:extLst>
          </p:cNvPr>
          <p:cNvSpPr/>
          <p:nvPr/>
        </p:nvSpPr>
        <p:spPr>
          <a:xfrm>
            <a:off x="4409551" y="5378757"/>
            <a:ext cx="2173793" cy="712530"/>
          </a:xfrm>
          <a:prstGeom prst="roundRect">
            <a:avLst/>
          </a:prstGeom>
          <a:solidFill>
            <a:schemeClr val="tx2">
              <a:lumMod val="2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Franklin Gothic Medium" panose="020B0603020102020204" pitchFamily="34" charset="0"/>
              </a:rPr>
              <a:t>Enable AI Assistant</a:t>
            </a:r>
          </a:p>
        </p:txBody>
      </p:sp>
      <p:cxnSp>
        <p:nvCxnSpPr>
          <p:cNvPr id="29" name="Straight Arrow Connector 28">
            <a:extLst>
              <a:ext uri="{FF2B5EF4-FFF2-40B4-BE49-F238E27FC236}">
                <a16:creationId xmlns:a16="http://schemas.microsoft.com/office/drawing/2014/main" id="{E4155EED-44D5-9F66-23C7-F4FCD130A0AF}"/>
              </a:ext>
            </a:extLst>
          </p:cNvPr>
          <p:cNvCxnSpPr>
            <a:cxnSpLocks/>
          </p:cNvCxnSpPr>
          <p:nvPr/>
        </p:nvCxnSpPr>
        <p:spPr>
          <a:xfrm flipV="1">
            <a:off x="7425732" y="5564209"/>
            <a:ext cx="1132951" cy="666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352F9A-6662-DA3B-92FC-A5121A9169F1}"/>
              </a:ext>
            </a:extLst>
          </p:cNvPr>
          <p:cNvCxnSpPr>
            <a:cxnSpLocks/>
          </p:cNvCxnSpPr>
          <p:nvPr/>
        </p:nvCxnSpPr>
        <p:spPr>
          <a:xfrm>
            <a:off x="6702251" y="5953924"/>
            <a:ext cx="366764" cy="2770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8"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2714" y="134399"/>
            <a:ext cx="8482520" cy="725863"/>
          </a:xfrm>
        </p:spPr>
        <p:txBody>
          <a:bodyPr/>
          <a:lstStyle/>
          <a:p>
            <a:r>
              <a:rPr lang="en-US" dirty="0"/>
              <a:t>Financial aid SAS FILES </a:t>
            </a:r>
          </a:p>
        </p:txBody>
      </p:sp>
      <p:sp>
        <p:nvSpPr>
          <p:cNvPr id="3" name="Content Placeholder 3"/>
          <p:cNvSpPr>
            <a:spLocks noGrp="1"/>
          </p:cNvSpPr>
          <p:nvPr>
            <p:ph idx="1"/>
          </p:nvPr>
        </p:nvSpPr>
        <p:spPr>
          <a:xfrm>
            <a:off x="242714" y="768389"/>
            <a:ext cx="8696214" cy="5321221"/>
          </a:xfrm>
        </p:spPr>
        <p:txBody>
          <a:bodyPr/>
          <a:lstStyle/>
          <a:p>
            <a:r>
              <a:rPr lang="en-US" sz="2400" b="1" dirty="0">
                <a:latin typeface="Franklin Gothic Medium" panose="020B0603020102020204" pitchFamily="34" charset="0"/>
              </a:rPr>
              <a:t>PELL SAS IMPORT PROCESS: </a:t>
            </a:r>
            <a:r>
              <a:rPr lang="en-US" sz="2400" dirty="0">
                <a:latin typeface="Franklin Gothic Medium" panose="020B0603020102020204" pitchFamily="34" charset="0"/>
              </a:rPr>
              <a:t>Generates a monthly statement, like a bank statement, which summarizes the school's processing activity for that month.</a:t>
            </a:r>
          </a:p>
          <a:p>
            <a:endParaRPr lang="en-US" dirty="0"/>
          </a:p>
        </p:txBody>
      </p:sp>
      <p:pic>
        <p:nvPicPr>
          <p:cNvPr id="4" name="Picture 3" descr="An image of the Financial Aid SAS File with headers explaining Cash Summary beginning and end balances and Net Accepted and Posted Disbursements.">
            <a:extLst>
              <a:ext uri="{FF2B5EF4-FFF2-40B4-BE49-F238E27FC236}">
                <a16:creationId xmlns:a16="http://schemas.microsoft.com/office/drawing/2014/main" id="{EFF5FEB9-98D0-1827-14AC-734DA14F1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552" y="1992350"/>
            <a:ext cx="7442896" cy="4747975"/>
          </a:xfrm>
          <a:prstGeom prst="rect">
            <a:avLst/>
          </a:prstGeom>
          <a:ln>
            <a:solidFill>
              <a:schemeClr val="tx1"/>
            </a:solidFill>
          </a:ln>
        </p:spPr>
      </p:pic>
    </p:spTree>
    <p:extLst>
      <p:ext uri="{BB962C8B-B14F-4D97-AF65-F5344CB8AC3E}">
        <p14:creationId xmlns:p14="http://schemas.microsoft.com/office/powerpoint/2010/main" val="36028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070" y="268214"/>
            <a:ext cx="8482520" cy="725863"/>
          </a:xfrm>
        </p:spPr>
        <p:txBody>
          <a:bodyPr/>
          <a:lstStyle/>
          <a:p>
            <a:r>
              <a:rPr lang="en-US" dirty="0"/>
              <a:t>Financial aid SAS FILES cont’d</a:t>
            </a:r>
          </a:p>
        </p:txBody>
      </p:sp>
      <p:sp>
        <p:nvSpPr>
          <p:cNvPr id="3" name="Content Placeholder 3"/>
          <p:cNvSpPr>
            <a:spLocks noGrp="1"/>
          </p:cNvSpPr>
          <p:nvPr>
            <p:ph idx="1"/>
          </p:nvPr>
        </p:nvSpPr>
        <p:spPr>
          <a:xfrm>
            <a:off x="200005" y="994077"/>
            <a:ext cx="8696214" cy="5321221"/>
          </a:xfrm>
        </p:spPr>
        <p:txBody>
          <a:bodyPr/>
          <a:lstStyle/>
          <a:p>
            <a:r>
              <a:rPr lang="en-US" sz="2400" b="1" dirty="0">
                <a:latin typeface="Franklin Gothic Medium" panose="020B0603020102020204" pitchFamily="34" charset="0"/>
              </a:rPr>
              <a:t>PELL GRANT RECON REPORT</a:t>
            </a:r>
            <a:r>
              <a:rPr lang="en-US" sz="2400" dirty="0">
                <a:latin typeface="Franklin Gothic Medium" panose="020B0603020102020204" pitchFamily="34" charset="0"/>
              </a:rPr>
              <a:t> (PGRC file) - Contains comparative disbursement to ctcLink data for the AY.</a:t>
            </a:r>
          </a:p>
          <a:p>
            <a:endParaRPr lang="en-US" b="1" dirty="0"/>
          </a:p>
        </p:txBody>
      </p:sp>
      <p:pic>
        <p:nvPicPr>
          <p:cNvPr id="6" name="Picture 5" descr="An image of the Financial Aid Pell Grant Reconciliation Report with headers showing differences in amounts originated and disbursed between PeopleSoft and COD">
            <a:extLst>
              <a:ext uri="{FF2B5EF4-FFF2-40B4-BE49-F238E27FC236}">
                <a16:creationId xmlns:a16="http://schemas.microsoft.com/office/drawing/2014/main" id="{A861115E-94C3-A1C8-B629-EDFACAC7D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761" y="2041090"/>
            <a:ext cx="7830477" cy="2775819"/>
          </a:xfrm>
          <a:prstGeom prst="rect">
            <a:avLst/>
          </a:prstGeom>
          <a:ln>
            <a:solidFill>
              <a:schemeClr val="tx1"/>
            </a:solidFill>
          </a:ln>
        </p:spPr>
      </p:pic>
    </p:spTree>
    <p:extLst>
      <p:ext uri="{BB962C8B-B14F-4D97-AF65-F5344CB8AC3E}">
        <p14:creationId xmlns:p14="http://schemas.microsoft.com/office/powerpoint/2010/main" val="225909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675" y="237235"/>
            <a:ext cx="8482520" cy="725863"/>
          </a:xfrm>
        </p:spPr>
        <p:txBody>
          <a:bodyPr/>
          <a:lstStyle/>
          <a:p>
            <a:r>
              <a:rPr lang="en-US" dirty="0"/>
              <a:t>Financial aid ESOA </a:t>
            </a:r>
          </a:p>
        </p:txBody>
      </p:sp>
      <p:sp>
        <p:nvSpPr>
          <p:cNvPr id="3" name="Content Placeholder 3"/>
          <p:cNvSpPr>
            <a:spLocks noGrp="1"/>
          </p:cNvSpPr>
          <p:nvPr>
            <p:ph idx="1"/>
          </p:nvPr>
        </p:nvSpPr>
        <p:spPr>
          <a:xfrm>
            <a:off x="190675" y="1132042"/>
            <a:ext cx="8696214" cy="5321221"/>
          </a:xfrm>
        </p:spPr>
        <p:txBody>
          <a:bodyPr/>
          <a:lstStyle/>
          <a:p>
            <a:r>
              <a:rPr lang="en-US" sz="2400" b="1" dirty="0">
                <a:latin typeface="Franklin Gothic Medium" panose="020B0603020102020204" pitchFamily="34" charset="0"/>
              </a:rPr>
              <a:t>ELECTRONIC STATEMENT OF ACCOUNT </a:t>
            </a:r>
            <a:r>
              <a:rPr lang="en-US" sz="2400" dirty="0">
                <a:latin typeface="Franklin Gothic Medium" panose="020B0603020102020204" pitchFamily="34" charset="0"/>
              </a:rPr>
              <a:t>– Generates a statement on previous Pell Grant Obligation and compares it to current Pell Grant Obligation, showing where the adjustment is needed in COD and/or G5.</a:t>
            </a:r>
          </a:p>
          <a:p>
            <a:endParaRPr lang="en-US" b="1" dirty="0"/>
          </a:p>
        </p:txBody>
      </p:sp>
      <p:pic>
        <p:nvPicPr>
          <p:cNvPr id="6" name="Picture 5" descr="PELL award totals from an unknown organization. ">
            <a:extLst>
              <a:ext uri="{FF2B5EF4-FFF2-40B4-BE49-F238E27FC236}">
                <a16:creationId xmlns:a16="http://schemas.microsoft.com/office/drawing/2014/main" id="{BF0441FF-DBCC-2300-9F5A-5587A3C16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416" y="2608951"/>
            <a:ext cx="5195168" cy="4144387"/>
          </a:xfrm>
          <a:prstGeom prst="rect">
            <a:avLst/>
          </a:prstGeom>
          <a:ln>
            <a:solidFill>
              <a:schemeClr val="tx1"/>
            </a:solidFill>
          </a:ln>
        </p:spPr>
      </p:pic>
    </p:spTree>
    <p:extLst>
      <p:ext uri="{BB962C8B-B14F-4D97-AF65-F5344CB8AC3E}">
        <p14:creationId xmlns:p14="http://schemas.microsoft.com/office/powerpoint/2010/main" val="308429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4482-F8F4-D0C3-AAC2-72C68A5BC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03C7A-1137-674B-AB1E-C7E564CD88C9}"/>
              </a:ext>
            </a:extLst>
          </p:cNvPr>
          <p:cNvSpPr>
            <a:spLocks noGrp="1"/>
          </p:cNvSpPr>
          <p:nvPr>
            <p:ph type="title"/>
          </p:nvPr>
        </p:nvSpPr>
        <p:spPr/>
        <p:txBody>
          <a:bodyPr/>
          <a:lstStyle/>
          <a:p>
            <a:br>
              <a:rPr lang="en-US" dirty="0"/>
            </a:br>
            <a:br>
              <a:rPr lang="en-US" dirty="0"/>
            </a:br>
            <a:br>
              <a:rPr lang="en-US" dirty="0"/>
            </a:br>
            <a:br>
              <a:rPr lang="en-US" dirty="0"/>
            </a:br>
            <a:r>
              <a:rPr lang="en-US" sz="4800" b="1" dirty="0"/>
              <a:t>FA RECONCILIATION QUERIES</a:t>
            </a:r>
            <a:endParaRPr lang="en-US" dirty="0"/>
          </a:p>
        </p:txBody>
      </p:sp>
    </p:spTree>
    <p:extLst>
      <p:ext uri="{BB962C8B-B14F-4D97-AF65-F5344CB8AC3E}">
        <p14:creationId xmlns:p14="http://schemas.microsoft.com/office/powerpoint/2010/main" val="8687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09B17-9044-5D4F-FFE3-3784B9BCCE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D198DE-59C2-D667-DCD7-EFF95B0DE113}"/>
              </a:ext>
            </a:extLst>
          </p:cNvPr>
          <p:cNvSpPr>
            <a:spLocks noGrp="1"/>
          </p:cNvSpPr>
          <p:nvPr>
            <p:ph type="title"/>
          </p:nvPr>
        </p:nvSpPr>
        <p:spPr/>
        <p:txBody>
          <a:bodyPr/>
          <a:lstStyle/>
          <a:p>
            <a:r>
              <a:rPr lang="en-US" dirty="0"/>
              <a:t>FA QUERIES (RECONCILING TO SF)</a:t>
            </a:r>
          </a:p>
        </p:txBody>
      </p:sp>
      <p:sp>
        <p:nvSpPr>
          <p:cNvPr id="3" name="Content Placeholder 3">
            <a:extLst>
              <a:ext uri="{FF2B5EF4-FFF2-40B4-BE49-F238E27FC236}">
                <a16:creationId xmlns:a16="http://schemas.microsoft.com/office/drawing/2014/main" id="{ADF47071-AD12-D36D-638C-6D13612D05DB}"/>
              </a:ext>
            </a:extLst>
          </p:cNvPr>
          <p:cNvSpPr>
            <a:spLocks noGrp="1"/>
          </p:cNvSpPr>
          <p:nvPr>
            <p:ph type="body" idx="1"/>
          </p:nvPr>
        </p:nvSpPr>
        <p:spPr>
          <a:xfrm>
            <a:off x="715814" y="2244169"/>
            <a:ext cx="11115967" cy="3757046"/>
          </a:xfrm>
        </p:spPr>
        <p:txBody>
          <a:bodyPr/>
          <a:lstStyle/>
          <a:p>
            <a:r>
              <a:rPr lang="en-US" b="1" dirty="0"/>
              <a:t>CTC_FA_SF_DISCREPANCY</a:t>
            </a:r>
          </a:p>
          <a:p>
            <a:r>
              <a:rPr lang="en-US" b="1" dirty="0"/>
              <a:t>QCS_SF_CREDIT_BAL_NONREF</a:t>
            </a:r>
            <a:endParaRPr lang="en-US" dirty="0"/>
          </a:p>
          <a:p>
            <a:r>
              <a:rPr lang="en-US" b="1" dirty="0"/>
              <a:t>CTC_FA_DISBURSED_BY_DATE_UNITS</a:t>
            </a:r>
          </a:p>
          <a:p>
            <a:r>
              <a:rPr lang="en-US" b="1" dirty="0"/>
              <a:t>QCS_SF_FA_SA_APPLIED_SUMMARY</a:t>
            </a:r>
          </a:p>
          <a:p>
            <a:r>
              <a:rPr lang="en-US" b="1" dirty="0"/>
              <a:t>QCS_SF_FA_SA_APPLIED_DETAILS</a:t>
            </a:r>
            <a:endParaRPr lang="en-US" dirty="0"/>
          </a:p>
          <a:p>
            <a:endParaRPr lang="en-US" b="1" dirty="0"/>
          </a:p>
          <a:p>
            <a:endParaRPr lang="en-US" b="1" dirty="0"/>
          </a:p>
          <a:p>
            <a:endParaRPr lang="en-US" b="1" dirty="0"/>
          </a:p>
          <a:p>
            <a:endParaRPr lang="en-US" b="1" dirty="0"/>
          </a:p>
          <a:p>
            <a:endParaRPr lang="en-US" b="1" dirty="0"/>
          </a:p>
        </p:txBody>
      </p:sp>
      <p:sp>
        <p:nvSpPr>
          <p:cNvPr id="2" name="Horizontal Scroll 7">
            <a:extLst>
              <a:ext uri="{FF2B5EF4-FFF2-40B4-BE49-F238E27FC236}">
                <a16:creationId xmlns:a16="http://schemas.microsoft.com/office/drawing/2014/main" id="{3F98E722-0AA1-7417-B991-B84787E88758}"/>
              </a:ext>
            </a:extLst>
          </p:cNvPr>
          <p:cNvSpPr/>
          <p:nvPr/>
        </p:nvSpPr>
        <p:spPr>
          <a:xfrm>
            <a:off x="3991548" y="4664295"/>
            <a:ext cx="3050046" cy="2111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Franklin Gothic Medium" panose="020B0603020102020204" pitchFamily="34" charset="0"/>
              </a:rPr>
              <a:t>Run </a:t>
            </a:r>
            <a:r>
              <a:rPr lang="en-US" sz="2600" b="1" dirty="0">
                <a:latin typeface="Franklin Gothic Medium" panose="020B0603020102020204" pitchFamily="34" charset="0"/>
              </a:rPr>
              <a:t>daily/weekly </a:t>
            </a:r>
            <a:r>
              <a:rPr lang="en-US" sz="2600" dirty="0">
                <a:latin typeface="Franklin Gothic Medium" panose="020B0603020102020204" pitchFamily="34" charset="0"/>
              </a:rPr>
              <a:t>(suggested)</a:t>
            </a:r>
          </a:p>
        </p:txBody>
      </p:sp>
      <p:pic>
        <p:nvPicPr>
          <p:cNvPr id="4" name="Picture 3" descr="Double Blind Review auf dem Prüfstand: Ein Fallbeispiel - Gedankensplitter">
            <a:extLst>
              <a:ext uri="{FF2B5EF4-FFF2-40B4-BE49-F238E27FC236}">
                <a16:creationId xmlns:a16="http://schemas.microsoft.com/office/drawing/2014/main" id="{C9094D04-3C10-E447-B3A5-FA84FC909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7589" y="3784064"/>
            <a:ext cx="3048000" cy="3048000"/>
          </a:xfrm>
          <a:prstGeom prst="rect">
            <a:avLst/>
          </a:prstGeom>
        </p:spPr>
      </p:pic>
    </p:spTree>
    <p:extLst>
      <p:ext uri="{BB962C8B-B14F-4D97-AF65-F5344CB8AC3E}">
        <p14:creationId xmlns:p14="http://schemas.microsoft.com/office/powerpoint/2010/main" val="397976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CA611-792D-3BDB-4284-862BCED1EF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1CBDC4-318A-54F1-C2B8-5CD8D358A25D}"/>
              </a:ext>
            </a:extLst>
          </p:cNvPr>
          <p:cNvSpPr>
            <a:spLocks noGrp="1"/>
          </p:cNvSpPr>
          <p:nvPr>
            <p:ph type="title"/>
          </p:nvPr>
        </p:nvSpPr>
        <p:spPr/>
        <p:txBody>
          <a:bodyPr/>
          <a:lstStyle/>
          <a:p>
            <a:r>
              <a:rPr lang="en-US" dirty="0"/>
              <a:t>FA QUERIES (RECONCILING TO SF CONT’D)</a:t>
            </a:r>
          </a:p>
        </p:txBody>
      </p:sp>
      <p:sp>
        <p:nvSpPr>
          <p:cNvPr id="3" name="Content Placeholder 3">
            <a:extLst>
              <a:ext uri="{FF2B5EF4-FFF2-40B4-BE49-F238E27FC236}">
                <a16:creationId xmlns:a16="http://schemas.microsoft.com/office/drawing/2014/main" id="{80617BE5-E4CB-758A-C87B-7ACC8A53F8DC}"/>
              </a:ext>
            </a:extLst>
          </p:cNvPr>
          <p:cNvSpPr>
            <a:spLocks noGrp="1"/>
          </p:cNvSpPr>
          <p:nvPr>
            <p:ph type="body" idx="1"/>
          </p:nvPr>
        </p:nvSpPr>
        <p:spPr>
          <a:xfrm>
            <a:off x="715813" y="2300755"/>
            <a:ext cx="11115967" cy="3757046"/>
          </a:xfrm>
        </p:spPr>
        <p:txBody>
          <a:bodyPr/>
          <a:lstStyle/>
          <a:p>
            <a:r>
              <a:rPr lang="en-US" b="1" dirty="0"/>
              <a:t>QCS_SF_ITM_TYPE_GL_INTERFACE</a:t>
            </a:r>
          </a:p>
          <a:p>
            <a:r>
              <a:rPr lang="en-US" b="1" dirty="0"/>
              <a:t>CTC_FA_ITEM_DISBURSED</a:t>
            </a:r>
          </a:p>
          <a:p>
            <a:r>
              <a:rPr lang="en-US" b="1" dirty="0"/>
              <a:t>CTC_FA_CBS_AND_SNG_LIST</a:t>
            </a:r>
          </a:p>
          <a:p>
            <a:r>
              <a:rPr lang="en-US" b="1" dirty="0"/>
              <a:t>CTC_FA_WAITLISTED_AWARDS</a:t>
            </a:r>
          </a:p>
          <a:p>
            <a:r>
              <a:rPr lang="en-US" b="1" dirty="0"/>
              <a:t>CTC_FA_TERM_ITEM_TYPE_AWARDED</a:t>
            </a:r>
          </a:p>
          <a:p>
            <a:r>
              <a:rPr lang="en-US" b="1" dirty="0"/>
              <a:t>CTC_FA_THIRD_PARTY_PYMNTS</a:t>
            </a:r>
          </a:p>
          <a:p>
            <a:r>
              <a:rPr lang="en-US" b="1" dirty="0"/>
              <a:t>CTC_FA_MISSING_COD_DATA</a:t>
            </a:r>
          </a:p>
          <a:p>
            <a:endParaRPr lang="en-US" b="1" dirty="0"/>
          </a:p>
          <a:p>
            <a:endParaRPr lang="en-US" b="1" dirty="0"/>
          </a:p>
        </p:txBody>
      </p:sp>
      <p:sp>
        <p:nvSpPr>
          <p:cNvPr id="2" name="Horizontal Scroll 7">
            <a:extLst>
              <a:ext uri="{FF2B5EF4-FFF2-40B4-BE49-F238E27FC236}">
                <a16:creationId xmlns:a16="http://schemas.microsoft.com/office/drawing/2014/main" id="{B54C91E5-560B-7759-F444-50ACE892F1E8}"/>
              </a:ext>
            </a:extLst>
          </p:cNvPr>
          <p:cNvSpPr/>
          <p:nvPr/>
        </p:nvSpPr>
        <p:spPr>
          <a:xfrm>
            <a:off x="6953425" y="1881564"/>
            <a:ext cx="3050046" cy="2111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Franklin Gothic Medium" panose="020B0603020102020204" pitchFamily="34" charset="0"/>
              </a:rPr>
              <a:t>Run </a:t>
            </a:r>
            <a:r>
              <a:rPr lang="en-US" sz="2600" b="1" dirty="0">
                <a:latin typeface="Franklin Gothic Medium" panose="020B0603020102020204" pitchFamily="34" charset="0"/>
              </a:rPr>
              <a:t>semi-monthly </a:t>
            </a:r>
            <a:r>
              <a:rPr lang="en-US" sz="2600" dirty="0">
                <a:latin typeface="Franklin Gothic Medium" panose="020B0603020102020204" pitchFamily="34" charset="0"/>
              </a:rPr>
              <a:t>(suggested)</a:t>
            </a:r>
          </a:p>
        </p:txBody>
      </p:sp>
      <p:pic>
        <p:nvPicPr>
          <p:cNvPr id="4" name="Picture 3" descr="Double Blind Review auf dem Prüfstand: Ein Fallbeispiel - Gedankensplitter">
            <a:extLst>
              <a:ext uri="{FF2B5EF4-FFF2-40B4-BE49-F238E27FC236}">
                <a16:creationId xmlns:a16="http://schemas.microsoft.com/office/drawing/2014/main" id="{B41E66E8-7EBA-E599-78B4-9C47B1D4A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858" y="3784064"/>
            <a:ext cx="3048000" cy="3048000"/>
          </a:xfrm>
          <a:prstGeom prst="rect">
            <a:avLst/>
          </a:prstGeom>
        </p:spPr>
      </p:pic>
    </p:spTree>
    <p:extLst>
      <p:ext uri="{BB962C8B-B14F-4D97-AF65-F5344CB8AC3E}">
        <p14:creationId xmlns:p14="http://schemas.microsoft.com/office/powerpoint/2010/main" val="110728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63D5-3343-04E6-1C10-B40A7686A8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459806-A895-3621-B6DF-0490D37A29F3}"/>
              </a:ext>
            </a:extLst>
          </p:cNvPr>
          <p:cNvSpPr>
            <a:spLocks noGrp="1"/>
          </p:cNvSpPr>
          <p:nvPr>
            <p:ph type="title"/>
          </p:nvPr>
        </p:nvSpPr>
        <p:spPr/>
        <p:txBody>
          <a:bodyPr/>
          <a:lstStyle/>
          <a:p>
            <a:r>
              <a:rPr lang="en-US" dirty="0"/>
              <a:t>FA QUERIES (RECONCILING TO SF CONT’D)</a:t>
            </a:r>
          </a:p>
        </p:txBody>
      </p:sp>
      <p:sp>
        <p:nvSpPr>
          <p:cNvPr id="3" name="Content Placeholder 3">
            <a:extLst>
              <a:ext uri="{FF2B5EF4-FFF2-40B4-BE49-F238E27FC236}">
                <a16:creationId xmlns:a16="http://schemas.microsoft.com/office/drawing/2014/main" id="{E614B226-9FAD-394E-B698-AF065AF7013A}"/>
              </a:ext>
            </a:extLst>
          </p:cNvPr>
          <p:cNvSpPr>
            <a:spLocks noGrp="1"/>
          </p:cNvSpPr>
          <p:nvPr>
            <p:ph type="body" idx="1"/>
          </p:nvPr>
        </p:nvSpPr>
        <p:spPr/>
        <p:txBody>
          <a:bodyPr/>
          <a:lstStyle/>
          <a:p>
            <a:r>
              <a:rPr lang="en-US" b="1" dirty="0"/>
              <a:t>CTC_FA920 (FUND ROSTER)</a:t>
            </a:r>
          </a:p>
          <a:p>
            <a:r>
              <a:rPr lang="en-US" b="1" dirty="0"/>
              <a:t>CTC_FA801 (AWARD DATA BY ITEM TYPE)</a:t>
            </a:r>
          </a:p>
          <a:p>
            <a:r>
              <a:rPr lang="en-US" b="1" dirty="0"/>
              <a:t>QCS_FA_FISCAL_ITEM_TYPE_BUDGET</a:t>
            </a:r>
          </a:p>
          <a:p>
            <a:endParaRPr lang="en-US" b="1" dirty="0"/>
          </a:p>
        </p:txBody>
      </p:sp>
      <p:pic>
        <p:nvPicPr>
          <p:cNvPr id="2" name="Picture 1" descr="Double Blind Review auf dem Prüfstand: Ein Fallbeispiel - Gedankensplitter">
            <a:extLst>
              <a:ext uri="{FF2B5EF4-FFF2-40B4-BE49-F238E27FC236}">
                <a16:creationId xmlns:a16="http://schemas.microsoft.com/office/drawing/2014/main" id="{7A0C1AE4-DD34-01AE-AEDE-CDF832849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189" y="3502227"/>
            <a:ext cx="3048000" cy="3048000"/>
          </a:xfrm>
          <a:prstGeom prst="rect">
            <a:avLst/>
          </a:prstGeom>
        </p:spPr>
      </p:pic>
      <p:sp>
        <p:nvSpPr>
          <p:cNvPr id="4" name="Horizontal Scroll 7">
            <a:extLst>
              <a:ext uri="{FF2B5EF4-FFF2-40B4-BE49-F238E27FC236}">
                <a16:creationId xmlns:a16="http://schemas.microsoft.com/office/drawing/2014/main" id="{9263DB5B-E123-FEAE-2D6D-65ACB0DB25C1}"/>
              </a:ext>
            </a:extLst>
          </p:cNvPr>
          <p:cNvSpPr/>
          <p:nvPr/>
        </p:nvSpPr>
        <p:spPr>
          <a:xfrm>
            <a:off x="1634923" y="4438298"/>
            <a:ext cx="3050046" cy="2111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Franklin Gothic Medium" panose="020B0603020102020204" pitchFamily="34" charset="0"/>
              </a:rPr>
              <a:t>Run </a:t>
            </a:r>
            <a:r>
              <a:rPr lang="en-US" sz="2600" b="1" dirty="0">
                <a:latin typeface="Franklin Gothic Medium" panose="020B0603020102020204" pitchFamily="34" charset="0"/>
              </a:rPr>
              <a:t>monthly</a:t>
            </a:r>
            <a:endParaRPr lang="en-US" sz="2600" dirty="0">
              <a:latin typeface="Franklin Gothic Medium" panose="020B0603020102020204" pitchFamily="34" charset="0"/>
            </a:endParaRPr>
          </a:p>
        </p:txBody>
      </p:sp>
    </p:spTree>
    <p:extLst>
      <p:ext uri="{BB962C8B-B14F-4D97-AF65-F5344CB8AC3E}">
        <p14:creationId xmlns:p14="http://schemas.microsoft.com/office/powerpoint/2010/main" val="369689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anchor="t">
            <a:normAutofit/>
          </a:bodyPr>
          <a:lstStyle/>
          <a:p>
            <a:r>
              <a:rPr lang="en-US" dirty="0"/>
              <a:t>Final Reconciliation</a:t>
            </a:r>
          </a:p>
        </p:txBody>
      </p:sp>
      <p:sp>
        <p:nvSpPr>
          <p:cNvPr id="3" name="Content Placeholder 3"/>
          <p:cNvSpPr>
            <a:spLocks noGrp="1"/>
          </p:cNvSpPr>
          <p:nvPr>
            <p:ph type="body" idx="1"/>
          </p:nvPr>
        </p:nvSpPr>
        <p:spPr/>
        <p:txBody>
          <a:bodyPr wrap="square" anchor="t">
            <a:noAutofit/>
          </a:bodyPr>
          <a:lstStyle/>
          <a:p>
            <a:r>
              <a:rPr lang="en-US" b="1" dirty="0"/>
              <a:t>TIPS FOR RECON SUCCESS </a:t>
            </a:r>
          </a:p>
          <a:p>
            <a:r>
              <a:rPr lang="en-US" dirty="0"/>
              <a:t>After you are done running FA Disbursement to SF, immediately run Pell and DL Out to report those disbursements</a:t>
            </a:r>
          </a:p>
          <a:p>
            <a:r>
              <a:rPr lang="en-US" dirty="0"/>
              <a:t>Work disbursement rejects immediately after receiving the COD response file(s).</a:t>
            </a:r>
          </a:p>
          <a:p>
            <a:r>
              <a:rPr lang="en-US" dirty="0"/>
              <a:t>Report new student disbursements to WSAC often, so you can request those funds from CSAW.</a:t>
            </a:r>
          </a:p>
        </p:txBody>
      </p:sp>
    </p:spTree>
    <p:extLst>
      <p:ext uri="{BB962C8B-B14F-4D97-AF65-F5344CB8AC3E}">
        <p14:creationId xmlns:p14="http://schemas.microsoft.com/office/powerpoint/2010/main" val="14908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8BF77F81-A1FC-20DE-D108-0E8E56B3B616}"/>
            </a:ext>
          </a:extLst>
        </p:cNvPr>
        <p:cNvGrpSpPr/>
        <p:nvPr/>
      </p:nvGrpSpPr>
      <p:grpSpPr>
        <a:xfrm>
          <a:off x="0" y="0"/>
          <a:ext cx="0" cy="0"/>
          <a:chOff x="0" y="0"/>
          <a:chExt cx="0" cy="0"/>
        </a:xfrm>
      </p:grpSpPr>
      <p:sp>
        <p:nvSpPr>
          <p:cNvPr id="147" name="Google Shape;147;p2">
            <a:extLst>
              <a:ext uri="{FF2B5EF4-FFF2-40B4-BE49-F238E27FC236}">
                <a16:creationId xmlns:a16="http://schemas.microsoft.com/office/drawing/2014/main" id="{80F4C648-4114-2BDF-AA55-B9E22CE6C057}"/>
              </a:ext>
            </a:extLst>
          </p:cNvPr>
          <p:cNvSpPr txBox="1">
            <a:spLocks noGrp="1"/>
          </p:cNvSpPr>
          <p:nvPr>
            <p:ph type="title"/>
          </p:nvPr>
        </p:nvSpPr>
        <p:spPr>
          <a:xfrm>
            <a:off x="715813" y="3800734"/>
            <a:ext cx="11115967"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a:t>Student Financials</a:t>
            </a:r>
            <a:endParaRPr dirty="0"/>
          </a:p>
        </p:txBody>
      </p:sp>
      <p:sp>
        <p:nvSpPr>
          <p:cNvPr id="148" name="Google Shape;148;p2">
            <a:extLst>
              <a:ext uri="{FF2B5EF4-FFF2-40B4-BE49-F238E27FC236}">
                <a16:creationId xmlns:a16="http://schemas.microsoft.com/office/drawing/2014/main" id="{64BBCEEC-DDA8-9A15-464E-1DE06F134E51}"/>
              </a:ext>
            </a:extLst>
          </p:cNvPr>
          <p:cNvSpPr txBox="1">
            <a:spLocks noGrp="1"/>
          </p:cNvSpPr>
          <p:nvPr>
            <p:ph type="body" idx="1"/>
          </p:nvPr>
        </p:nvSpPr>
        <p:spPr>
          <a:xfrm>
            <a:off x="715814" y="4510995"/>
            <a:ext cx="11115967" cy="166120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n-US" dirty="0"/>
              <a:t>Alec Risk – SBCTC SF/FIN Functional Trainer</a:t>
            </a:r>
          </a:p>
          <a:p>
            <a:pPr marL="228600" lvl="0" indent="-50800" algn="l" rtl="0">
              <a:lnSpc>
                <a:spcPct val="90000"/>
              </a:lnSpc>
              <a:spcBef>
                <a:spcPts val="0"/>
              </a:spcBef>
              <a:spcAft>
                <a:spcPts val="0"/>
              </a:spcAft>
              <a:buClr>
                <a:srgbClr val="003764"/>
              </a:buClr>
              <a:buSzPts val="2800"/>
              <a:buNone/>
            </a:pPr>
            <a:endParaRPr dirty="0"/>
          </a:p>
        </p:txBody>
      </p:sp>
      <p:sp>
        <p:nvSpPr>
          <p:cNvPr id="149" name="Google Shape;149;p2">
            <a:extLst>
              <a:ext uri="{FF2B5EF4-FFF2-40B4-BE49-F238E27FC236}">
                <a16:creationId xmlns:a16="http://schemas.microsoft.com/office/drawing/2014/main" id="{09F3C1FB-1814-4691-BBEC-14B6FEC4A95F}"/>
              </a:ext>
            </a:extLst>
          </p:cNvPr>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799984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sldNum" idx="12"/>
          </p:nvPr>
        </p:nvSpPr>
        <p:spPr>
          <a:xfrm>
            <a:off x="9940637" y="6529853"/>
            <a:ext cx="457199" cy="191623"/>
          </a:xfrm>
          <a:prstGeom prst="rect">
            <a:avLst/>
          </a:prstGeom>
          <a:noFill/>
          <a:ln>
            <a:noFill/>
          </a:ln>
        </p:spPr>
        <p:txBody>
          <a:bodyPr spcFirstLastPara="1" wrap="square" lIns="91425" tIns="45700" rIns="91425" bIns="45700" anchor="t" anchorCtr="0">
            <a:noAutofit/>
          </a:bodyPr>
          <a:lstStyle/>
          <a:p>
            <a:pPr>
              <a:buSzPts val="1100"/>
            </a:pPr>
            <a:fld id="{00000000-1234-1234-1234-123412341234}" type="slidenum">
              <a:rPr lang="en-US"/>
              <a:pPr>
                <a:buSzPts val="1100"/>
              </a:pPr>
              <a:t>29</a:t>
            </a:fld>
            <a:endParaRPr/>
          </a:p>
        </p:txBody>
      </p:sp>
      <p:sp>
        <p:nvSpPr>
          <p:cNvPr id="322" name="Google Shape;322;p23"/>
          <p:cNvSpPr txBox="1">
            <a:spLocks noGrp="1"/>
          </p:cNvSpPr>
          <p:nvPr>
            <p:ph type="title"/>
          </p:nvPr>
        </p:nvSpPr>
        <p:spPr>
          <a:xfrm>
            <a:off x="425757" y="243957"/>
            <a:ext cx="8302337" cy="1172861"/>
          </a:xfrm>
          <a:prstGeom prst="rect">
            <a:avLst/>
          </a:prstGeom>
          <a:noFill/>
          <a:ln>
            <a:noFill/>
          </a:ln>
        </p:spPr>
        <p:txBody>
          <a:bodyPr spcFirstLastPara="1" wrap="square" lIns="91425" tIns="45700" rIns="91425" bIns="45700" anchor="t" anchorCtr="0">
            <a:noAutofit/>
          </a:bodyPr>
          <a:lstStyle/>
          <a:p>
            <a:r>
              <a:rPr lang="en-US" b="1" dirty="0"/>
              <a:t>SF: STEPS IN THE PROCESS  -</a:t>
            </a:r>
            <a:br>
              <a:rPr lang="en-US" b="1" dirty="0"/>
            </a:br>
            <a:r>
              <a:rPr lang="en-US" b="1" dirty="0"/>
              <a:t>ITEM TYPE TO GL </a:t>
            </a:r>
            <a:endParaRPr dirty="0"/>
          </a:p>
        </p:txBody>
      </p:sp>
      <p:pic>
        <p:nvPicPr>
          <p:cNvPr id="323" name="Google Shape;323;p23" descr="SF - Student Financials High level flow&#10;&#10;SF Item Type Configuration leads directly in to Term Roll. Term Roll leads in to Student and Corporate Charges, SF Cashiering, STudent and Corporate Payments, and Financial Aid, Waiver, and Refunds. SF Cashiering leads in to Student and Corporate Charges, Student and Corporate Payments, and Financial Aid, Waivers, and Refunds. Everything leads in to the GL nightly process."/>
          <p:cNvPicPr preferRelativeResize="0"/>
          <p:nvPr/>
        </p:nvPicPr>
        <p:blipFill rotWithShape="1">
          <a:blip r:embed="rId3">
            <a:alphaModFix/>
          </a:blip>
          <a:srcRect/>
          <a:stretch/>
        </p:blipFill>
        <p:spPr>
          <a:xfrm>
            <a:off x="852325" y="1885565"/>
            <a:ext cx="10487349" cy="30868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4094087" y="1229846"/>
            <a:ext cx="4003825" cy="598952"/>
          </a:xfrm>
          <a:prstGeom prst="rect">
            <a:avLst/>
          </a:prstGeom>
          <a:noFill/>
          <a:ln>
            <a:noFill/>
          </a:ln>
        </p:spPr>
        <p:txBody>
          <a:bodyPr spcFirstLastPara="1" wrap="square" lIns="91425" tIns="45700" rIns="91425" bIns="45700" anchor="t" anchorCtr="0">
            <a:noAutofit/>
          </a:bodyPr>
          <a:lstStyle/>
          <a:p>
            <a:r>
              <a:rPr lang="en-US" dirty="0">
                <a:latin typeface="Franklin Gothic Medium" panose="020B0603020102020204" pitchFamily="34" charset="0"/>
                <a:ea typeface="Arial"/>
                <a:cs typeface="Arial"/>
                <a:sym typeface="Arial"/>
              </a:rPr>
              <a:t>HOUSEKEEPING</a:t>
            </a:r>
            <a:endParaRPr dirty="0"/>
          </a:p>
        </p:txBody>
      </p:sp>
      <p:sp>
        <p:nvSpPr>
          <p:cNvPr id="144" name="Google Shape;144;p3"/>
          <p:cNvSpPr txBox="1">
            <a:spLocks noGrp="1"/>
          </p:cNvSpPr>
          <p:nvPr>
            <p:ph type="body" idx="1"/>
          </p:nvPr>
        </p:nvSpPr>
        <p:spPr>
          <a:xfrm>
            <a:off x="786581" y="1828798"/>
            <a:ext cx="10432025" cy="4655128"/>
          </a:xfrm>
          <a:prstGeom prst="rect">
            <a:avLst/>
          </a:prstGeom>
          <a:noFill/>
          <a:ln>
            <a:noFill/>
          </a:ln>
        </p:spPr>
        <p:txBody>
          <a:bodyPr spcFirstLastPara="1" wrap="square" lIns="91425" tIns="45700" rIns="91425" bIns="45700" anchor="t" anchorCtr="0">
            <a:noAutofit/>
          </a:bodyPr>
          <a:lstStyle/>
          <a:p>
            <a:pPr indent="-457200">
              <a:spcBef>
                <a:spcPts val="0"/>
              </a:spcBef>
              <a:buClr>
                <a:srgbClr val="C00000"/>
              </a:buClr>
              <a:buFont typeface="Wingdings" panose="05000000000000000000" pitchFamily="2" charset="2"/>
              <a:buChar char="ü"/>
            </a:pPr>
            <a:r>
              <a:rPr lang="en-US" sz="3200" b="1" i="1" dirty="0">
                <a:solidFill>
                  <a:srgbClr val="C00000"/>
                </a:solidFill>
                <a:latin typeface="Franklin Gothic Medium" panose="020B0603020102020204" pitchFamily="34" charset="0"/>
                <a:ea typeface="Arial"/>
                <a:cs typeface="Arial"/>
                <a:sym typeface="Arial"/>
              </a:rPr>
              <a:t>Session </a:t>
            </a:r>
            <a:r>
              <a:rPr lang="en-US" sz="3200" b="1" i="1" dirty="0">
                <a:solidFill>
                  <a:srgbClr val="C00000"/>
                </a:solidFill>
                <a:ea typeface="Arial"/>
                <a:cs typeface="Arial"/>
                <a:sym typeface="Arial"/>
              </a:rPr>
              <a:t>will</a:t>
            </a:r>
            <a:r>
              <a:rPr lang="en-US" sz="3200" b="1" i="1" dirty="0">
                <a:solidFill>
                  <a:srgbClr val="C00000"/>
                </a:solidFill>
                <a:latin typeface="Franklin Gothic Medium" panose="020B0603020102020204" pitchFamily="34" charset="0"/>
                <a:ea typeface="Arial"/>
                <a:cs typeface="Arial"/>
                <a:sym typeface="Arial"/>
              </a:rPr>
              <a:t> be recorded - </a:t>
            </a:r>
            <a:r>
              <a:rPr lang="en-US" sz="3200" dirty="0">
                <a:latin typeface="Franklin Gothic Medium" panose="020B0603020102020204" pitchFamily="34" charset="0"/>
                <a:ea typeface="Arial"/>
                <a:cs typeface="Arial"/>
                <a:sym typeface="Arial"/>
              </a:rPr>
              <a:t>Find session recording in the </a:t>
            </a:r>
            <a:r>
              <a:rPr lang="en-US" sz="3200" i="1" dirty="0">
                <a:latin typeface="Franklin Gothic Medium" panose="020B0603020102020204" pitchFamily="34" charset="0"/>
                <a:ea typeface="Arial"/>
                <a:cs typeface="Arial"/>
                <a:sym typeface="Arial"/>
              </a:rPr>
              <a:t>ctcLink Pillar Work Session Canvas Course (Cross-Pillar Work Sessions 2025)</a:t>
            </a:r>
            <a:endParaRPr sz="3200" dirty="0">
              <a:latin typeface="Franklin Gothic Medium" panose="020B0603020102020204" pitchFamily="34" charset="0"/>
              <a:ea typeface="Arial"/>
              <a:cs typeface="Arial"/>
              <a:sym typeface="Arial"/>
            </a:endParaRPr>
          </a:p>
          <a:p>
            <a:pPr marL="285750" indent="-285750"/>
            <a:r>
              <a:rPr lang="en-US" sz="1800" i="1" dirty="0">
                <a:solidFill>
                  <a:srgbClr val="002060"/>
                </a:solidFill>
                <a:latin typeface="Franklin Gothic Medium" panose="020B0603020102020204" pitchFamily="34" charset="0"/>
                <a:ea typeface="+mn-ea"/>
                <a:cs typeface="Lato"/>
              </a:rPr>
              <a:t>The captions for this recording are auto-generated. If additional assistance is needed to receive an increased level of access, please contact Alec Risk (arisk@sbctc.edu).</a:t>
            </a:r>
            <a:endParaRPr lang="en-US" sz="1800" i="1" dirty="0">
              <a:solidFill>
                <a:srgbClr val="002060"/>
              </a:solidFill>
              <a:latin typeface="Franklin Gothic Medium" panose="020B0603020102020204" pitchFamily="34" charset="0"/>
              <a:ea typeface="+mn-ea"/>
              <a:cs typeface="Lato"/>
              <a:hlinkClick r:id="rId3"/>
            </a:endParaRPr>
          </a:p>
          <a:p>
            <a:pPr indent="-457200">
              <a:buFont typeface="Wingdings" panose="05000000000000000000" pitchFamily="2" charset="2"/>
              <a:buChar char="ü"/>
            </a:pPr>
            <a:r>
              <a:rPr lang="en-US" sz="3200" dirty="0">
                <a:latin typeface="Franklin Gothic Medium" panose="020B0603020102020204" pitchFamily="34" charset="0"/>
                <a:ea typeface="Arial"/>
                <a:cs typeface="Arial"/>
                <a:sym typeface="Arial"/>
              </a:rPr>
              <a:t>Please mute your line when not speaking</a:t>
            </a:r>
            <a:endParaRPr lang="en-US" sz="3200" dirty="0">
              <a:ea typeface="Arial"/>
              <a:cs typeface="Arial"/>
            </a:endParaRPr>
          </a:p>
          <a:p>
            <a:pPr indent="-457200">
              <a:buFont typeface="Wingdings" panose="05000000000000000000" pitchFamily="2" charset="2"/>
              <a:buChar char="ü"/>
            </a:pPr>
            <a:r>
              <a:rPr lang="en-US" sz="3200" dirty="0">
                <a:latin typeface="Franklin Gothic Medium" panose="020B0603020102020204" pitchFamily="34" charset="0"/>
                <a:ea typeface="Arial"/>
                <a:cs typeface="Arial"/>
                <a:sym typeface="Arial"/>
              </a:rPr>
              <a:t>Be ready to participate &amp; ask questions</a:t>
            </a:r>
            <a:endParaRPr sz="3200" dirty="0"/>
          </a:p>
          <a:p>
            <a:pPr indent="-457200">
              <a:buFont typeface="Wingdings" panose="05000000000000000000" pitchFamily="2" charset="2"/>
              <a:buChar char="ü"/>
            </a:pPr>
            <a:r>
              <a:rPr lang="en-US" sz="3200" dirty="0">
                <a:latin typeface="Franklin Gothic Medium" panose="020B0603020102020204" pitchFamily="34" charset="0"/>
                <a:ea typeface="Arial"/>
                <a:cs typeface="Arial"/>
                <a:sym typeface="Arial"/>
              </a:rPr>
              <a:t>If we move too quickly, ask us to slow down or to revisit a topic</a:t>
            </a:r>
            <a:endParaRPr sz="3200" b="1" i="1" dirty="0">
              <a:solidFill>
                <a:srgbClr val="C00000"/>
              </a:solidFill>
              <a:latin typeface="Franklin Gothic Medium" panose="020B0603020102020204" pitchFamily="34" charset="0"/>
              <a:ea typeface="Arial"/>
              <a:cs typeface="Arial"/>
              <a:sym typeface="Arial"/>
            </a:endParaRPr>
          </a:p>
        </p:txBody>
      </p:sp>
      <p:sp>
        <p:nvSpPr>
          <p:cNvPr id="145" name="Google Shape;145;p3"/>
          <p:cNvSpPr txBox="1">
            <a:spLocks noGrp="1"/>
          </p:cNvSpPr>
          <p:nvPr>
            <p:ph type="sldNum" idx="12"/>
          </p:nvPr>
        </p:nvSpPr>
        <p:spPr>
          <a:xfrm>
            <a:off x="9930245" y="6483927"/>
            <a:ext cx="467590" cy="237549"/>
          </a:xfrm>
          <a:prstGeom prst="rect">
            <a:avLst/>
          </a:prstGeom>
          <a:noFill/>
          <a:ln>
            <a:noFill/>
          </a:ln>
        </p:spPr>
        <p:txBody>
          <a:bodyPr spcFirstLastPara="1" wrap="square" lIns="91425" tIns="45700" rIns="91425" bIns="45700" anchor="t" anchorCtr="0">
            <a:noAutofit/>
          </a:bodyPr>
          <a:lstStyle/>
          <a:p>
            <a:pPr>
              <a:buSzPts val="1100"/>
            </a:pPr>
            <a:fld id="{00000000-1234-1234-1234-123412341234}" type="slidenum">
              <a:rPr lang="en-US"/>
              <a:pPr>
                <a:buSzPts val="1100"/>
              </a:pPr>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500"/>
                                        <p:tgtEl>
                                          <p:spTgt spid="1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A1D5-CAE4-D537-A701-761EE037D8BD}"/>
              </a:ext>
            </a:extLst>
          </p:cNvPr>
          <p:cNvSpPr>
            <a:spLocks noGrp="1"/>
          </p:cNvSpPr>
          <p:nvPr>
            <p:ph type="title"/>
          </p:nvPr>
        </p:nvSpPr>
        <p:spPr/>
        <p:txBody>
          <a:bodyPr/>
          <a:lstStyle/>
          <a:p>
            <a:r>
              <a:rPr lang="en-US" dirty="0"/>
              <a:t>What are Item Types?</a:t>
            </a:r>
          </a:p>
        </p:txBody>
      </p:sp>
      <p:sp>
        <p:nvSpPr>
          <p:cNvPr id="3" name="Text Placeholder 2">
            <a:extLst>
              <a:ext uri="{FF2B5EF4-FFF2-40B4-BE49-F238E27FC236}">
                <a16:creationId xmlns:a16="http://schemas.microsoft.com/office/drawing/2014/main" id="{FA6AEDBF-2F10-82CE-B13D-9DA5AC513F1C}"/>
              </a:ext>
            </a:extLst>
          </p:cNvPr>
          <p:cNvSpPr>
            <a:spLocks noGrp="1"/>
          </p:cNvSpPr>
          <p:nvPr>
            <p:ph type="body" idx="1"/>
          </p:nvPr>
        </p:nvSpPr>
        <p:spPr/>
        <p:txBody>
          <a:bodyPr/>
          <a:lstStyle/>
          <a:p>
            <a:r>
              <a:rPr lang="en-US" sz="2000" dirty="0"/>
              <a:t>Item Types tell a story of a student or organization.</a:t>
            </a:r>
          </a:p>
          <a:p>
            <a:r>
              <a:rPr lang="en-US" sz="2000" dirty="0"/>
              <a:t>Item Types are influenced by many individuals on and off your campus.</a:t>
            </a:r>
          </a:p>
          <a:p>
            <a:r>
              <a:rPr lang="en-US" sz="2000" dirty="0"/>
              <a:t>Item Types come in different forms:</a:t>
            </a:r>
          </a:p>
          <a:p>
            <a:pPr lvl="1"/>
            <a:r>
              <a:rPr lang="en-US" sz="2000" dirty="0">
                <a:latin typeface="Franklin Gothic Medium" panose="020B0603020102020204" pitchFamily="34" charset="0"/>
              </a:rPr>
              <a:t>Payments</a:t>
            </a:r>
          </a:p>
          <a:p>
            <a:pPr lvl="2"/>
            <a:r>
              <a:rPr lang="en-US" dirty="0">
                <a:latin typeface="Franklin Gothic Medium" panose="020B0603020102020204" pitchFamily="34" charset="0"/>
              </a:rPr>
              <a:t>Cash/Check/Credit Card/etc.</a:t>
            </a:r>
          </a:p>
          <a:p>
            <a:pPr lvl="1"/>
            <a:r>
              <a:rPr lang="en-US" sz="2000" dirty="0">
                <a:latin typeface="Franklin Gothic Medium" panose="020B0603020102020204" pitchFamily="34" charset="0"/>
              </a:rPr>
              <a:t>Charges</a:t>
            </a:r>
          </a:p>
          <a:p>
            <a:pPr lvl="2"/>
            <a:r>
              <a:rPr lang="en-US" dirty="0">
                <a:latin typeface="Franklin Gothic Medium" panose="020B0603020102020204" pitchFamily="34" charset="0"/>
              </a:rPr>
              <a:t>Tuition</a:t>
            </a:r>
          </a:p>
          <a:p>
            <a:pPr lvl="2"/>
            <a:r>
              <a:rPr lang="en-US" dirty="0">
                <a:latin typeface="Franklin Gothic Medium" panose="020B0603020102020204" pitchFamily="34" charset="0"/>
              </a:rPr>
              <a:t>Fees</a:t>
            </a:r>
          </a:p>
          <a:p>
            <a:pPr lvl="1"/>
            <a:r>
              <a:rPr lang="en-US" sz="2000" dirty="0">
                <a:latin typeface="Franklin Gothic Medium" panose="020B0603020102020204" pitchFamily="34" charset="0"/>
              </a:rPr>
              <a:t>Financial Aid</a:t>
            </a:r>
          </a:p>
          <a:p>
            <a:pPr lvl="1"/>
            <a:r>
              <a:rPr lang="en-US" sz="2000" dirty="0">
                <a:latin typeface="Franklin Gothic Medium" panose="020B0603020102020204" pitchFamily="34" charset="0"/>
              </a:rPr>
              <a:t>Waivers</a:t>
            </a:r>
          </a:p>
          <a:p>
            <a:pPr lvl="1"/>
            <a:r>
              <a:rPr lang="en-US" sz="2000" dirty="0">
                <a:latin typeface="Franklin Gothic Medium" panose="020B0603020102020204" pitchFamily="34" charset="0"/>
              </a:rPr>
              <a:t>Refunds</a:t>
            </a:r>
          </a:p>
          <a:p>
            <a:endParaRPr lang="en-US" dirty="0"/>
          </a:p>
        </p:txBody>
      </p:sp>
      <p:sp>
        <p:nvSpPr>
          <p:cNvPr id="4" name="Slide Number Placeholder 3">
            <a:extLst>
              <a:ext uri="{FF2B5EF4-FFF2-40B4-BE49-F238E27FC236}">
                <a16:creationId xmlns:a16="http://schemas.microsoft.com/office/drawing/2014/main" id="{4BC3FA3F-37DD-1D0B-3BFE-77AE66805131}"/>
              </a:ext>
            </a:extLst>
          </p:cNvPr>
          <p:cNvSpPr>
            <a:spLocks noGrp="1"/>
          </p:cNvSpPr>
          <p:nvPr>
            <p:ph type="sldNum" idx="12"/>
          </p:nvPr>
        </p:nvSpPr>
        <p:spPr/>
        <p:txBody>
          <a:bodyPr/>
          <a:lstStyle/>
          <a:p>
            <a:fld id="{00000000-1234-1234-1234-123412341234}" type="slidenum">
              <a:rPr lang="en-US" smtClean="0"/>
              <a:pPr/>
              <a:t>30</a:t>
            </a:fld>
            <a:endParaRPr lang="en-US" dirty="0"/>
          </a:p>
        </p:txBody>
      </p:sp>
    </p:spTree>
    <p:extLst>
      <p:ext uri="{BB962C8B-B14F-4D97-AF65-F5344CB8AC3E}">
        <p14:creationId xmlns:p14="http://schemas.microsoft.com/office/powerpoint/2010/main" val="15165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52A6-ED34-3039-03D9-13177C7E68AC}"/>
              </a:ext>
            </a:extLst>
          </p:cNvPr>
          <p:cNvSpPr>
            <a:spLocks noGrp="1"/>
          </p:cNvSpPr>
          <p:nvPr>
            <p:ph type="title"/>
          </p:nvPr>
        </p:nvSpPr>
        <p:spPr/>
        <p:txBody>
          <a:bodyPr/>
          <a:lstStyle/>
          <a:p>
            <a:r>
              <a:rPr lang="en-US" dirty="0"/>
              <a:t>SF to FIN via GL – E214</a:t>
            </a:r>
          </a:p>
        </p:txBody>
      </p:sp>
      <p:sp>
        <p:nvSpPr>
          <p:cNvPr id="3" name="Text Placeholder 2">
            <a:extLst>
              <a:ext uri="{FF2B5EF4-FFF2-40B4-BE49-F238E27FC236}">
                <a16:creationId xmlns:a16="http://schemas.microsoft.com/office/drawing/2014/main" id="{647C4527-23FC-A3AB-E940-6D997A3725A6}"/>
              </a:ext>
            </a:extLst>
          </p:cNvPr>
          <p:cNvSpPr>
            <a:spLocks noGrp="1"/>
          </p:cNvSpPr>
          <p:nvPr>
            <p:ph type="body" idx="1"/>
          </p:nvPr>
        </p:nvSpPr>
        <p:spPr>
          <a:xfrm>
            <a:off x="715813" y="2312553"/>
            <a:ext cx="11115967" cy="3757046"/>
          </a:xfrm>
        </p:spPr>
        <p:txBody>
          <a:bodyPr/>
          <a:lstStyle/>
          <a:p>
            <a:pPr marL="685800" lvl="1" indent="-457200" algn="l" rtl="0">
              <a:lnSpc>
                <a:spcPct val="90000"/>
              </a:lnSpc>
              <a:spcBef>
                <a:spcPts val="500"/>
              </a:spcBef>
              <a:spcAft>
                <a:spcPts val="0"/>
              </a:spcAft>
              <a:buClr>
                <a:srgbClr val="003764"/>
              </a:buClr>
              <a:buSzPts val="2400"/>
              <a:buChar char="•"/>
            </a:pPr>
            <a:r>
              <a:rPr lang="en-US" sz="2800" dirty="0">
                <a:latin typeface="Franklin Gothic Medium" panose="020B0603020102020204" pitchFamily="34" charset="0"/>
              </a:rPr>
              <a:t>Student-related transactions</a:t>
            </a:r>
          </a:p>
          <a:p>
            <a:pPr marL="685800" lvl="1" indent="-457200" algn="l" rtl="0">
              <a:lnSpc>
                <a:spcPct val="90000"/>
              </a:lnSpc>
              <a:spcBef>
                <a:spcPts val="500"/>
              </a:spcBef>
              <a:spcAft>
                <a:spcPts val="0"/>
              </a:spcAft>
              <a:buClr>
                <a:srgbClr val="003764"/>
              </a:buClr>
              <a:buSzPts val="2400"/>
              <a:buChar char="•"/>
            </a:pPr>
            <a:r>
              <a:rPr lang="en-US" sz="2800" dirty="0">
                <a:latin typeface="Franklin Gothic Medium" panose="020B0603020102020204" pitchFamily="34" charset="0"/>
              </a:rPr>
              <a:t>Accounting transactions from SF sent nightly</a:t>
            </a:r>
          </a:p>
          <a:p>
            <a:pPr marL="685800" lvl="1" indent="-457200" algn="l" rtl="0">
              <a:lnSpc>
                <a:spcPct val="90000"/>
              </a:lnSpc>
              <a:spcBef>
                <a:spcPts val="500"/>
              </a:spcBef>
              <a:spcAft>
                <a:spcPts val="0"/>
              </a:spcAft>
              <a:buClr>
                <a:srgbClr val="003764"/>
              </a:buClr>
              <a:buSzPts val="2400"/>
              <a:buChar char="•"/>
            </a:pPr>
            <a:r>
              <a:rPr lang="en-US" sz="2800" dirty="0">
                <a:latin typeface="Franklin Gothic Medium" panose="020B0603020102020204" pitchFamily="34" charset="0"/>
              </a:rPr>
              <a:t>Creates additional accounting entries in the SF_ACCTG_LN table</a:t>
            </a:r>
          </a:p>
          <a:p>
            <a:pPr marL="685800" lvl="1" indent="-457200" algn="l" rtl="0">
              <a:lnSpc>
                <a:spcPct val="90000"/>
              </a:lnSpc>
              <a:spcBef>
                <a:spcPts val="500"/>
              </a:spcBef>
              <a:spcAft>
                <a:spcPts val="0"/>
              </a:spcAft>
              <a:buClr>
                <a:srgbClr val="003764"/>
              </a:buClr>
              <a:buSzPts val="2400"/>
              <a:buChar char="•"/>
            </a:pPr>
            <a:r>
              <a:rPr lang="en-US" sz="2800" dirty="0">
                <a:latin typeface="Franklin Gothic Medium" panose="020B0603020102020204" pitchFamily="34" charset="0"/>
              </a:rPr>
              <a:t>Journals labeled as </a:t>
            </a:r>
            <a:r>
              <a:rPr lang="en-US" sz="2800" u="sng" dirty="0">
                <a:latin typeface="Franklin Gothic Medium" panose="020B0603020102020204" pitchFamily="34" charset="0"/>
              </a:rPr>
              <a:t>SF</a:t>
            </a:r>
          </a:p>
          <a:p>
            <a:pPr marL="685800" lvl="1" indent="-457200" algn="l" rtl="0">
              <a:lnSpc>
                <a:spcPct val="90000"/>
              </a:lnSpc>
              <a:spcBef>
                <a:spcPts val="500"/>
              </a:spcBef>
              <a:spcAft>
                <a:spcPts val="0"/>
              </a:spcAft>
              <a:buClr>
                <a:srgbClr val="003764"/>
              </a:buClr>
              <a:buSzPts val="2400"/>
              <a:buChar char="•"/>
            </a:pPr>
            <a:r>
              <a:rPr lang="en-US" sz="2800" dirty="0">
                <a:latin typeface="Franklin Gothic Medium" panose="020B0603020102020204" pitchFamily="34" charset="0"/>
              </a:rPr>
              <a:t>Fund balanced debit/credit transactions which includes:</a:t>
            </a:r>
          </a:p>
          <a:p>
            <a:pPr marL="1143000" lvl="2" indent="-457200" algn="l" rtl="0">
              <a:lnSpc>
                <a:spcPct val="90000"/>
              </a:lnSpc>
              <a:spcBef>
                <a:spcPts val="500"/>
              </a:spcBef>
              <a:spcAft>
                <a:spcPts val="0"/>
              </a:spcAft>
              <a:buClr>
                <a:srgbClr val="003764"/>
              </a:buClr>
              <a:buSzPts val="2000"/>
              <a:buChar char="•"/>
            </a:pPr>
            <a:r>
              <a:rPr lang="en-US" sz="2400" dirty="0">
                <a:latin typeface="Franklin Gothic Medium" panose="020B0603020102020204" pitchFamily="34" charset="0"/>
              </a:rPr>
              <a:t>Financial Aid</a:t>
            </a:r>
          </a:p>
          <a:p>
            <a:pPr marL="1143000" lvl="2" indent="-457200" algn="l" rtl="0">
              <a:lnSpc>
                <a:spcPct val="90000"/>
              </a:lnSpc>
              <a:spcBef>
                <a:spcPts val="500"/>
              </a:spcBef>
              <a:spcAft>
                <a:spcPts val="0"/>
              </a:spcAft>
              <a:buClr>
                <a:srgbClr val="003764"/>
              </a:buClr>
              <a:buSzPts val="2000"/>
              <a:buChar char="•"/>
            </a:pPr>
            <a:r>
              <a:rPr lang="en-US" sz="2400" dirty="0">
                <a:latin typeface="Franklin Gothic Medium" panose="020B0603020102020204" pitchFamily="34" charset="0"/>
              </a:rPr>
              <a:t>Payments</a:t>
            </a:r>
          </a:p>
          <a:p>
            <a:pPr marL="1143000" lvl="2" indent="-457200" algn="l" rtl="0">
              <a:lnSpc>
                <a:spcPct val="90000"/>
              </a:lnSpc>
              <a:spcBef>
                <a:spcPts val="500"/>
              </a:spcBef>
              <a:spcAft>
                <a:spcPts val="0"/>
              </a:spcAft>
              <a:buClr>
                <a:srgbClr val="003764"/>
              </a:buClr>
              <a:buSzPts val="2000"/>
              <a:buChar char="•"/>
            </a:pPr>
            <a:r>
              <a:rPr lang="en-US" sz="2400" dirty="0">
                <a:latin typeface="Franklin Gothic Medium" panose="020B0603020102020204" pitchFamily="34" charset="0"/>
              </a:rPr>
              <a:t>Waivers</a:t>
            </a:r>
          </a:p>
          <a:p>
            <a:pPr marL="685800" lvl="1" indent="-457200">
              <a:buSzPts val="2000"/>
            </a:pPr>
            <a:endParaRPr lang="en-US" sz="2800" dirty="0">
              <a:latin typeface="Franklin Gothic Medium" panose="020B0603020102020204" pitchFamily="34" charset="0"/>
            </a:endParaRPr>
          </a:p>
          <a:p>
            <a:pPr marL="685800" lvl="1" indent="-457200">
              <a:buSzPts val="2000"/>
            </a:pPr>
            <a:r>
              <a:rPr lang="en-US" sz="2800" dirty="0">
                <a:latin typeface="Franklin Gothic Medium" panose="020B0603020102020204" pitchFamily="34" charset="0"/>
              </a:rPr>
              <a:t>QCS_SF_E214_ACCTG_LN_CF_DTL</a:t>
            </a:r>
          </a:p>
          <a:p>
            <a:pPr marL="228600" lvl="1" indent="0">
              <a:buSzPts val="2000"/>
              <a:buNone/>
            </a:pP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097C9EF4-8734-0639-026A-FAA155A6F23C}"/>
              </a:ext>
            </a:extLst>
          </p:cNvPr>
          <p:cNvSpPr>
            <a:spLocks noGrp="1"/>
          </p:cNvSpPr>
          <p:nvPr>
            <p:ph type="sldNum" idx="12"/>
          </p:nvPr>
        </p:nvSpPr>
        <p:spPr/>
        <p:txBody>
          <a:bodyPr/>
          <a:lstStyle/>
          <a:p>
            <a:fld id="{00000000-1234-1234-1234-123412341234}" type="slidenum">
              <a:rPr lang="en-US" smtClean="0"/>
              <a:pPr/>
              <a:t>31</a:t>
            </a:fld>
            <a:endParaRPr lang="en-US" dirty="0"/>
          </a:p>
        </p:txBody>
      </p:sp>
      <p:pic>
        <p:nvPicPr>
          <p:cNvPr id="5" name="Picture 4" descr="Double Blind Review auf dem Prüfstand: Ein Fallbeispiel - Gedankensplitter">
            <a:extLst>
              <a:ext uri="{FF2B5EF4-FFF2-40B4-BE49-F238E27FC236}">
                <a16:creationId xmlns:a16="http://schemas.microsoft.com/office/drawing/2014/main" id="{85CAAC02-F56E-85A4-2362-BF34AE8C08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589" y="4820930"/>
            <a:ext cx="2011133" cy="2011133"/>
          </a:xfrm>
          <a:prstGeom prst="rect">
            <a:avLst/>
          </a:prstGeom>
        </p:spPr>
      </p:pic>
    </p:spTree>
    <p:extLst>
      <p:ext uri="{BB962C8B-B14F-4D97-AF65-F5344CB8AC3E}">
        <p14:creationId xmlns:p14="http://schemas.microsoft.com/office/powerpoint/2010/main" val="33215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19E9-4F6B-A5E5-2100-3149CBC38356}"/>
              </a:ext>
            </a:extLst>
          </p:cNvPr>
          <p:cNvSpPr>
            <a:spLocks noGrp="1"/>
          </p:cNvSpPr>
          <p:nvPr>
            <p:ph type="title"/>
          </p:nvPr>
        </p:nvSpPr>
        <p:spPr/>
        <p:txBody>
          <a:bodyPr/>
          <a:lstStyle/>
          <a:p>
            <a:r>
              <a:rPr lang="en-US" dirty="0"/>
              <a:t>E214 Spreadsheet Recon</a:t>
            </a:r>
          </a:p>
        </p:txBody>
      </p:sp>
      <p:sp>
        <p:nvSpPr>
          <p:cNvPr id="4" name="Slide Number Placeholder 3">
            <a:extLst>
              <a:ext uri="{FF2B5EF4-FFF2-40B4-BE49-F238E27FC236}">
                <a16:creationId xmlns:a16="http://schemas.microsoft.com/office/drawing/2014/main" id="{3761EB2E-16AD-1732-9B54-D254AE617E0B}"/>
              </a:ext>
            </a:extLst>
          </p:cNvPr>
          <p:cNvSpPr>
            <a:spLocks noGrp="1"/>
          </p:cNvSpPr>
          <p:nvPr>
            <p:ph type="sldNum" idx="12"/>
          </p:nvPr>
        </p:nvSpPr>
        <p:spPr/>
        <p:txBody>
          <a:bodyPr/>
          <a:lstStyle/>
          <a:p>
            <a:fld id="{00000000-1234-1234-1234-123412341234}" type="slidenum">
              <a:rPr lang="en-US" smtClean="0"/>
              <a:pPr/>
              <a:t>32</a:t>
            </a:fld>
            <a:endParaRPr lang="en-US" dirty="0"/>
          </a:p>
        </p:txBody>
      </p:sp>
    </p:spTree>
    <p:extLst>
      <p:ext uri="{BB962C8B-B14F-4D97-AF65-F5344CB8AC3E}">
        <p14:creationId xmlns:p14="http://schemas.microsoft.com/office/powerpoint/2010/main" val="49403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760CD-D542-92A9-96F7-2AC3B9796C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40B60-065F-0B58-4D36-E6BF5C566B4F}"/>
              </a:ext>
            </a:extLst>
          </p:cNvPr>
          <p:cNvSpPr>
            <a:spLocks noGrp="1"/>
          </p:cNvSpPr>
          <p:nvPr>
            <p:ph type="title"/>
          </p:nvPr>
        </p:nvSpPr>
        <p:spPr/>
        <p:txBody>
          <a:bodyPr/>
          <a:lstStyle/>
          <a:p>
            <a:r>
              <a:rPr lang="en-US" dirty="0"/>
              <a:t>SF to FIN via GL – E215</a:t>
            </a:r>
          </a:p>
        </p:txBody>
      </p:sp>
      <p:sp>
        <p:nvSpPr>
          <p:cNvPr id="3" name="Text Placeholder 2">
            <a:extLst>
              <a:ext uri="{FF2B5EF4-FFF2-40B4-BE49-F238E27FC236}">
                <a16:creationId xmlns:a16="http://schemas.microsoft.com/office/drawing/2014/main" id="{4AF66353-A60F-8188-9E6D-5EFDC2463990}"/>
              </a:ext>
            </a:extLst>
          </p:cNvPr>
          <p:cNvSpPr>
            <a:spLocks noGrp="1"/>
          </p:cNvSpPr>
          <p:nvPr>
            <p:ph type="body" idx="1"/>
          </p:nvPr>
        </p:nvSpPr>
        <p:spPr/>
        <p:txBody>
          <a:bodyPr/>
          <a:lstStyle/>
          <a:p>
            <a:pPr marL="571500" indent="-571500">
              <a:spcBef>
                <a:spcPts val="500"/>
              </a:spcBef>
              <a:buSzPts val="2400"/>
            </a:pPr>
            <a:r>
              <a:rPr lang="en-US" sz="3600" dirty="0">
                <a:latin typeface="Franklin Gothic Medium" panose="020B0603020102020204" pitchFamily="34" charset="0"/>
              </a:rPr>
              <a:t>Non-student related transactions, specific to Department Receipts in SF</a:t>
            </a:r>
          </a:p>
          <a:p>
            <a:pPr marL="571500" indent="-571500">
              <a:spcBef>
                <a:spcPts val="500"/>
              </a:spcBef>
              <a:buSzPts val="2400"/>
            </a:pPr>
            <a:r>
              <a:rPr lang="en-US" sz="3600" dirty="0">
                <a:latin typeface="Franklin Gothic Medium" panose="020B0603020102020204" pitchFamily="34" charset="0"/>
              </a:rPr>
              <a:t>Journals labeled as </a:t>
            </a:r>
            <a:r>
              <a:rPr lang="en-US" sz="3600" u="sng" dirty="0">
                <a:latin typeface="Franklin Gothic Medium" panose="020B0603020102020204" pitchFamily="34" charset="0"/>
              </a:rPr>
              <a:t>SFC</a:t>
            </a:r>
          </a:p>
          <a:p>
            <a:pPr marL="685800" lvl="1" indent="-304800" algn="l" rtl="0">
              <a:lnSpc>
                <a:spcPct val="90000"/>
              </a:lnSpc>
              <a:spcBef>
                <a:spcPts val="500"/>
              </a:spcBef>
              <a:spcAft>
                <a:spcPts val="0"/>
              </a:spcAft>
              <a:buClr>
                <a:srgbClr val="003764"/>
              </a:buClr>
              <a:buSzPts val="2400"/>
              <a:buNone/>
            </a:pPr>
            <a:endParaRPr lang="en-US" sz="2800" b="1" dirty="0">
              <a:latin typeface="Franklin Gothic Medium" panose="020B0603020102020204" pitchFamily="34" charset="0"/>
            </a:endParaRPr>
          </a:p>
          <a:p>
            <a:pPr marL="228600" lvl="0" indent="-228600" algn="l" rtl="0">
              <a:lnSpc>
                <a:spcPct val="90000"/>
              </a:lnSpc>
              <a:spcBef>
                <a:spcPts val="1000"/>
              </a:spcBef>
              <a:spcAft>
                <a:spcPts val="0"/>
              </a:spcAft>
              <a:buClr>
                <a:srgbClr val="003764"/>
              </a:buClr>
              <a:buSzPts val="2800"/>
              <a:buChar char="•"/>
            </a:pPr>
            <a:r>
              <a:rPr lang="en-US" sz="3200" dirty="0"/>
              <a:t>QCS_SF_COLLECT_DEPT_RECEIPTS</a:t>
            </a:r>
          </a:p>
          <a:p>
            <a:pPr marL="228600" lvl="0" indent="-228600" algn="l" rtl="0">
              <a:lnSpc>
                <a:spcPct val="90000"/>
              </a:lnSpc>
              <a:spcBef>
                <a:spcPts val="1000"/>
              </a:spcBef>
              <a:spcAft>
                <a:spcPts val="0"/>
              </a:spcAft>
              <a:buClr>
                <a:srgbClr val="003764"/>
              </a:buClr>
              <a:buSzPts val="2800"/>
              <a:buChar char="•"/>
            </a:pPr>
            <a:r>
              <a:rPr lang="en-US" sz="3200" dirty="0"/>
              <a:t>QCS_SF_DEPT_RECEIPTS_GL</a:t>
            </a:r>
          </a:p>
          <a:p>
            <a:pPr marL="228600" lvl="0" indent="-228600" algn="l" rtl="0">
              <a:lnSpc>
                <a:spcPct val="90000"/>
              </a:lnSpc>
              <a:spcBef>
                <a:spcPts val="1000"/>
              </a:spcBef>
              <a:spcAft>
                <a:spcPts val="0"/>
              </a:spcAft>
              <a:buClr>
                <a:srgbClr val="003764"/>
              </a:buClr>
              <a:buSzPts val="2800"/>
              <a:buChar char="•"/>
            </a:pP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D878C4F9-2D36-AD2E-ED49-EE43132E1653}"/>
              </a:ext>
            </a:extLst>
          </p:cNvPr>
          <p:cNvSpPr>
            <a:spLocks noGrp="1"/>
          </p:cNvSpPr>
          <p:nvPr>
            <p:ph type="sldNum" idx="12"/>
          </p:nvPr>
        </p:nvSpPr>
        <p:spPr/>
        <p:txBody>
          <a:bodyPr/>
          <a:lstStyle/>
          <a:p>
            <a:fld id="{00000000-1234-1234-1234-123412341234}" type="slidenum">
              <a:rPr lang="en-US" smtClean="0"/>
              <a:pPr/>
              <a:t>33</a:t>
            </a:fld>
            <a:endParaRPr lang="en-US" dirty="0"/>
          </a:p>
        </p:txBody>
      </p:sp>
      <p:pic>
        <p:nvPicPr>
          <p:cNvPr id="5" name="Picture 4" descr="Double Blind Review auf dem Prüfstand: Ein Fallbeispiel - Gedankensplitter">
            <a:extLst>
              <a:ext uri="{FF2B5EF4-FFF2-40B4-BE49-F238E27FC236}">
                <a16:creationId xmlns:a16="http://schemas.microsoft.com/office/drawing/2014/main" id="{E0D2E40B-E1C8-3B49-BC85-540232DD7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0291" y="3673476"/>
            <a:ext cx="3048000" cy="3048000"/>
          </a:xfrm>
          <a:prstGeom prst="rect">
            <a:avLst/>
          </a:prstGeom>
        </p:spPr>
      </p:pic>
    </p:spTree>
    <p:extLst>
      <p:ext uri="{BB962C8B-B14F-4D97-AF65-F5344CB8AC3E}">
        <p14:creationId xmlns:p14="http://schemas.microsoft.com/office/powerpoint/2010/main" val="25941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980A-EE00-8AEA-9921-2C794849D691}"/>
              </a:ext>
            </a:extLst>
          </p:cNvPr>
          <p:cNvSpPr>
            <a:spLocks noGrp="1"/>
          </p:cNvSpPr>
          <p:nvPr>
            <p:ph type="title"/>
          </p:nvPr>
        </p:nvSpPr>
        <p:spPr/>
        <p:txBody>
          <a:bodyPr/>
          <a:lstStyle/>
          <a:p>
            <a:r>
              <a:rPr lang="en-US" dirty="0"/>
              <a:t>Second Journal Set (SJS)</a:t>
            </a:r>
          </a:p>
        </p:txBody>
      </p:sp>
      <p:sp>
        <p:nvSpPr>
          <p:cNvPr id="3" name="Text Placeholder 2">
            <a:extLst>
              <a:ext uri="{FF2B5EF4-FFF2-40B4-BE49-F238E27FC236}">
                <a16:creationId xmlns:a16="http://schemas.microsoft.com/office/drawing/2014/main" id="{DA97BEF2-771F-2DB9-7ED2-19826FB8EFFF}"/>
              </a:ext>
            </a:extLst>
          </p:cNvPr>
          <p:cNvSpPr>
            <a:spLocks noGrp="1"/>
          </p:cNvSpPr>
          <p:nvPr>
            <p:ph type="body" idx="1"/>
          </p:nvPr>
        </p:nvSpPr>
        <p:spPr/>
        <p:txBody>
          <a:bodyPr/>
          <a:lstStyle/>
          <a:p>
            <a:pPr marL="228600" lvl="0" indent="-228600" algn="l" rtl="0">
              <a:lnSpc>
                <a:spcPct val="90000"/>
              </a:lnSpc>
              <a:spcBef>
                <a:spcPts val="0"/>
              </a:spcBef>
              <a:spcAft>
                <a:spcPts val="0"/>
              </a:spcAft>
              <a:buClr>
                <a:srgbClr val="003764"/>
              </a:buClr>
              <a:buSzPts val="2800"/>
              <a:buChar char="•"/>
            </a:pPr>
            <a:r>
              <a:rPr lang="en-US" b="0" i="0" dirty="0"/>
              <a:t>A Student Financials to Finance process that assists with accounting entries required for the General Ledger. </a:t>
            </a:r>
            <a:endParaRPr lang="en-US" dirty="0"/>
          </a:p>
          <a:p>
            <a:pPr marL="228600" lvl="0" indent="-228600" algn="l" rtl="0">
              <a:lnSpc>
                <a:spcPct val="90000"/>
              </a:lnSpc>
              <a:spcBef>
                <a:spcPts val="1000"/>
              </a:spcBef>
              <a:spcAft>
                <a:spcPts val="0"/>
              </a:spcAft>
              <a:buClr>
                <a:srgbClr val="003764"/>
              </a:buClr>
              <a:buSzPts val="2800"/>
              <a:buChar char="•"/>
            </a:pPr>
            <a:r>
              <a:rPr lang="en-US" b="0" i="0" dirty="0"/>
              <a:t>Only select payment Item Types (9*** and 75**) are configured. </a:t>
            </a:r>
            <a:endParaRPr lang="en-US" dirty="0"/>
          </a:p>
          <a:p>
            <a:pPr marL="228600" lvl="0" indent="-228600" algn="l" rtl="0">
              <a:lnSpc>
                <a:spcPct val="90000"/>
              </a:lnSpc>
              <a:spcBef>
                <a:spcPts val="1000"/>
              </a:spcBef>
              <a:spcAft>
                <a:spcPts val="0"/>
              </a:spcAft>
              <a:buClr>
                <a:srgbClr val="003764"/>
              </a:buClr>
              <a:buSzPts val="2800"/>
              <a:buChar char="•"/>
            </a:pPr>
            <a:r>
              <a:rPr lang="en-US" b="0" i="0" dirty="0"/>
              <a:t>It generates, based on configuration, expense data lines that offset internal cash and the data lines are posted to the GL. </a:t>
            </a:r>
            <a:endParaRPr lang="en-US" dirty="0"/>
          </a:p>
          <a:p>
            <a:pPr marL="228600" lvl="0" indent="-228600" algn="l" rtl="0">
              <a:lnSpc>
                <a:spcPct val="90000"/>
              </a:lnSpc>
              <a:spcBef>
                <a:spcPts val="0"/>
              </a:spcBef>
              <a:spcAft>
                <a:spcPts val="0"/>
              </a:spcAft>
              <a:buClr>
                <a:srgbClr val="003764"/>
              </a:buClr>
              <a:buSzPts val="2800"/>
              <a:buChar char="•"/>
            </a:pPr>
            <a:r>
              <a:rPr lang="en-US" b="0" i="0" dirty="0"/>
              <a:t>The expense data can be used as documentation for invoicing or drawing down funds.</a:t>
            </a:r>
          </a:p>
        </p:txBody>
      </p:sp>
      <p:sp>
        <p:nvSpPr>
          <p:cNvPr id="4" name="Slide Number Placeholder 3">
            <a:extLst>
              <a:ext uri="{FF2B5EF4-FFF2-40B4-BE49-F238E27FC236}">
                <a16:creationId xmlns:a16="http://schemas.microsoft.com/office/drawing/2014/main" id="{302232A5-86C2-8CA9-F406-F5D09B4E7400}"/>
              </a:ext>
            </a:extLst>
          </p:cNvPr>
          <p:cNvSpPr>
            <a:spLocks noGrp="1"/>
          </p:cNvSpPr>
          <p:nvPr>
            <p:ph type="sldNum" idx="12"/>
          </p:nvPr>
        </p:nvSpPr>
        <p:spPr/>
        <p:txBody>
          <a:bodyPr/>
          <a:lstStyle/>
          <a:p>
            <a:fld id="{00000000-1234-1234-1234-123412341234}" type="slidenum">
              <a:rPr lang="en-US" smtClean="0"/>
              <a:pPr/>
              <a:t>34</a:t>
            </a:fld>
            <a:endParaRPr lang="en-US" dirty="0"/>
          </a:p>
        </p:txBody>
      </p:sp>
    </p:spTree>
    <p:extLst>
      <p:ext uri="{BB962C8B-B14F-4D97-AF65-F5344CB8AC3E}">
        <p14:creationId xmlns:p14="http://schemas.microsoft.com/office/powerpoint/2010/main" val="273961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024C5-E82F-819B-5207-7A6497BCA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8D691-E55F-1A1F-4ED6-22C53C0C48EC}"/>
              </a:ext>
            </a:extLst>
          </p:cNvPr>
          <p:cNvSpPr>
            <a:spLocks noGrp="1"/>
          </p:cNvSpPr>
          <p:nvPr>
            <p:ph type="title"/>
          </p:nvPr>
        </p:nvSpPr>
        <p:spPr/>
        <p:txBody>
          <a:bodyPr/>
          <a:lstStyle/>
          <a:p>
            <a:r>
              <a:rPr lang="en-US" dirty="0"/>
              <a:t>SF to FIN via GL – E218</a:t>
            </a:r>
          </a:p>
        </p:txBody>
      </p:sp>
      <p:sp>
        <p:nvSpPr>
          <p:cNvPr id="3" name="Text Placeholder 2">
            <a:extLst>
              <a:ext uri="{FF2B5EF4-FFF2-40B4-BE49-F238E27FC236}">
                <a16:creationId xmlns:a16="http://schemas.microsoft.com/office/drawing/2014/main" id="{59E62DFC-9E53-97E9-AFBA-6991801F7274}"/>
              </a:ext>
            </a:extLst>
          </p:cNvPr>
          <p:cNvSpPr>
            <a:spLocks noGrp="1"/>
          </p:cNvSpPr>
          <p:nvPr>
            <p:ph type="body" idx="1"/>
          </p:nvPr>
        </p:nvSpPr>
        <p:spPr/>
        <p:txBody>
          <a:bodyPr/>
          <a:lstStyle/>
          <a:p>
            <a:pPr marL="685800" lvl="1" indent="-457200" algn="l" rtl="0">
              <a:lnSpc>
                <a:spcPct val="90000"/>
              </a:lnSpc>
              <a:spcBef>
                <a:spcPts val="500"/>
              </a:spcBef>
              <a:spcAft>
                <a:spcPts val="0"/>
              </a:spcAft>
              <a:buClr>
                <a:srgbClr val="003764"/>
              </a:buClr>
              <a:buSzPts val="2400"/>
              <a:buChar char="•"/>
            </a:pPr>
            <a:r>
              <a:rPr lang="en-US" sz="3200" dirty="0">
                <a:latin typeface="Franklin Gothic Medium" panose="020B0603020102020204" pitchFamily="34" charset="0"/>
              </a:rPr>
              <a:t>Second Journal Set</a:t>
            </a:r>
          </a:p>
          <a:p>
            <a:pPr marL="685800" lvl="1" indent="-457200" algn="l" rtl="0">
              <a:lnSpc>
                <a:spcPct val="90000"/>
              </a:lnSpc>
              <a:spcBef>
                <a:spcPts val="500"/>
              </a:spcBef>
              <a:spcAft>
                <a:spcPts val="0"/>
              </a:spcAft>
              <a:buClr>
                <a:srgbClr val="003764"/>
              </a:buClr>
              <a:buSzPts val="2400"/>
              <a:buChar char="•"/>
            </a:pPr>
            <a:r>
              <a:rPr lang="en-US" sz="3200" dirty="0">
                <a:latin typeface="Franklin Gothic Medium" panose="020B0603020102020204" pitchFamily="34" charset="0"/>
              </a:rPr>
              <a:t>Journals labeled as </a:t>
            </a:r>
            <a:r>
              <a:rPr lang="en-US" sz="3200" u="sng" dirty="0">
                <a:latin typeface="Franklin Gothic Medium" panose="020B0603020102020204" pitchFamily="34" charset="0"/>
              </a:rPr>
              <a:t>SJS</a:t>
            </a:r>
          </a:p>
          <a:p>
            <a:pPr marL="457200" lvl="1" indent="0" algn="l" rtl="0">
              <a:lnSpc>
                <a:spcPct val="90000"/>
              </a:lnSpc>
              <a:spcBef>
                <a:spcPts val="500"/>
              </a:spcBef>
              <a:spcAft>
                <a:spcPts val="0"/>
              </a:spcAft>
              <a:buClr>
                <a:srgbClr val="003764"/>
              </a:buClr>
              <a:buSzPts val="2400"/>
              <a:buNone/>
            </a:pPr>
            <a:endParaRPr lang="en-US" dirty="0">
              <a:latin typeface="Franklin Gothic Medium" panose="020B0603020102020204" pitchFamily="34" charset="0"/>
            </a:endParaRPr>
          </a:p>
          <a:p>
            <a:pPr marL="228600" lvl="0" indent="-228600" algn="l" rtl="0">
              <a:lnSpc>
                <a:spcPct val="90000"/>
              </a:lnSpc>
              <a:spcBef>
                <a:spcPts val="1000"/>
              </a:spcBef>
              <a:spcAft>
                <a:spcPts val="0"/>
              </a:spcAft>
              <a:buClr>
                <a:srgbClr val="003764"/>
              </a:buClr>
              <a:buSzPts val="2800"/>
              <a:buChar char="•"/>
            </a:pPr>
            <a:r>
              <a:rPr lang="en-US" dirty="0"/>
              <a:t>QCS_SF_2ND_JOURNAL_SET</a:t>
            </a:r>
          </a:p>
          <a:p>
            <a:pPr marL="228600" lvl="0" indent="-228600" algn="l" rtl="0">
              <a:lnSpc>
                <a:spcPct val="90000"/>
              </a:lnSpc>
              <a:spcBef>
                <a:spcPts val="1000"/>
              </a:spcBef>
              <a:spcAft>
                <a:spcPts val="0"/>
              </a:spcAft>
              <a:buClr>
                <a:srgbClr val="003764"/>
              </a:buClr>
              <a:buSzPts val="2800"/>
              <a:buChar char="•"/>
            </a:pPr>
            <a:r>
              <a:rPr lang="en-US" dirty="0"/>
              <a:t>QCS_SF_ITEM_1ST_2ND_ACCOUNTS</a:t>
            </a:r>
          </a:p>
          <a:p>
            <a:pPr marL="228600" lvl="0" indent="-228600" algn="l" rtl="0">
              <a:lnSpc>
                <a:spcPct val="90000"/>
              </a:lnSpc>
              <a:spcBef>
                <a:spcPts val="1000"/>
              </a:spcBef>
              <a:spcAft>
                <a:spcPts val="0"/>
              </a:spcAft>
              <a:buClr>
                <a:srgbClr val="003764"/>
              </a:buClr>
              <a:buSzPts val="2800"/>
              <a:buChar char="•"/>
            </a:pPr>
            <a:r>
              <a:rPr lang="en-US" dirty="0"/>
              <a:t>QCS_SF_ITEM_GL_1ST_2ND_DETAIL</a:t>
            </a:r>
          </a:p>
          <a:p>
            <a:pPr marL="228600" lvl="0" indent="-228600" algn="l" rtl="0">
              <a:lnSpc>
                <a:spcPct val="90000"/>
              </a:lnSpc>
              <a:spcBef>
                <a:spcPts val="1000"/>
              </a:spcBef>
              <a:spcAft>
                <a:spcPts val="0"/>
              </a:spcAft>
              <a:buClr>
                <a:srgbClr val="003764"/>
              </a:buClr>
              <a:buSzPts val="2800"/>
              <a:buChar char="•"/>
            </a:pPr>
            <a:endParaRPr lang="en-US"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9C74C882-2B39-50AC-FBD7-1869D2BB8E89}"/>
              </a:ext>
            </a:extLst>
          </p:cNvPr>
          <p:cNvSpPr>
            <a:spLocks noGrp="1"/>
          </p:cNvSpPr>
          <p:nvPr>
            <p:ph type="sldNum" idx="12"/>
          </p:nvPr>
        </p:nvSpPr>
        <p:spPr/>
        <p:txBody>
          <a:bodyPr/>
          <a:lstStyle/>
          <a:p>
            <a:fld id="{00000000-1234-1234-1234-123412341234}" type="slidenum">
              <a:rPr lang="en-US" smtClean="0"/>
              <a:pPr/>
              <a:t>35</a:t>
            </a:fld>
            <a:endParaRPr lang="en-US" dirty="0"/>
          </a:p>
        </p:txBody>
      </p:sp>
      <p:pic>
        <p:nvPicPr>
          <p:cNvPr id="5" name="Picture 4" descr="Double Blind Review auf dem Prüfstand: Ein Fallbeispiel - Gedankensplitter">
            <a:extLst>
              <a:ext uri="{FF2B5EF4-FFF2-40B4-BE49-F238E27FC236}">
                <a16:creationId xmlns:a16="http://schemas.microsoft.com/office/drawing/2014/main" id="{BFAF2F65-5D10-6483-2EEA-A313D6561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57589" y="3784064"/>
            <a:ext cx="3048000" cy="3048000"/>
          </a:xfrm>
          <a:prstGeom prst="rect">
            <a:avLst/>
          </a:prstGeom>
        </p:spPr>
      </p:pic>
    </p:spTree>
    <p:extLst>
      <p:ext uri="{BB962C8B-B14F-4D97-AF65-F5344CB8AC3E}">
        <p14:creationId xmlns:p14="http://schemas.microsoft.com/office/powerpoint/2010/main" val="849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A322-D2AA-5534-C8D8-1863BC72CFCD}"/>
              </a:ext>
            </a:extLst>
          </p:cNvPr>
          <p:cNvSpPr>
            <a:spLocks noGrp="1"/>
          </p:cNvSpPr>
          <p:nvPr>
            <p:ph type="title"/>
          </p:nvPr>
        </p:nvSpPr>
        <p:spPr/>
        <p:txBody>
          <a:bodyPr/>
          <a:lstStyle/>
          <a:p>
            <a:r>
              <a:rPr lang="en-US" dirty="0"/>
              <a:t>SF Queries</a:t>
            </a:r>
          </a:p>
        </p:txBody>
      </p:sp>
      <p:sp>
        <p:nvSpPr>
          <p:cNvPr id="3" name="Text Placeholder 2">
            <a:extLst>
              <a:ext uri="{FF2B5EF4-FFF2-40B4-BE49-F238E27FC236}">
                <a16:creationId xmlns:a16="http://schemas.microsoft.com/office/drawing/2014/main" id="{D51183D4-040F-E75F-6019-028F00C5A048}"/>
              </a:ext>
            </a:extLst>
          </p:cNvPr>
          <p:cNvSpPr>
            <a:spLocks noGrp="1"/>
          </p:cNvSpPr>
          <p:nvPr>
            <p:ph type="body" idx="1"/>
          </p:nvPr>
        </p:nvSpPr>
        <p:spPr/>
        <p:txBody>
          <a:bodyPr/>
          <a:lstStyle/>
          <a:p>
            <a:pPr marL="457200" marR="0" lvl="0" indent="-406400" algn="l" rtl="0">
              <a:lnSpc>
                <a:spcPct val="90000"/>
              </a:lnSpc>
              <a:spcBef>
                <a:spcPts val="1000"/>
              </a:spcBef>
              <a:spcAft>
                <a:spcPts val="0"/>
              </a:spcAft>
              <a:buClr>
                <a:srgbClr val="003764"/>
              </a:buClr>
              <a:buSzPts val="2800"/>
              <a:buFont typeface="Arial"/>
              <a:buChar char="•"/>
            </a:pPr>
            <a:r>
              <a:rPr lang="en-US" dirty="0"/>
              <a:t>QCS_SF_ITEM_1ST_2ND_ACCOUNTS</a:t>
            </a:r>
          </a:p>
          <a:p>
            <a:pPr marL="457200" marR="0" lvl="0" indent="-406400" algn="l" rtl="0">
              <a:lnSpc>
                <a:spcPct val="90000"/>
              </a:lnSpc>
              <a:spcBef>
                <a:spcPts val="1000"/>
              </a:spcBef>
              <a:spcAft>
                <a:spcPts val="0"/>
              </a:spcAft>
              <a:buClr>
                <a:srgbClr val="003764"/>
              </a:buClr>
              <a:buSzPts val="2800"/>
              <a:buFont typeface="Arial"/>
              <a:buChar char="•"/>
            </a:pPr>
            <a:r>
              <a:rPr lang="en-US" dirty="0"/>
              <a:t>QCS_SF_ITEM_GL_1ST_2ND_DETAIL</a:t>
            </a:r>
          </a:p>
          <a:p>
            <a:pPr marL="457200" marR="0" lvl="0" indent="-406400" algn="l" rtl="0">
              <a:lnSpc>
                <a:spcPct val="90000"/>
              </a:lnSpc>
              <a:spcBef>
                <a:spcPts val="1000"/>
              </a:spcBef>
              <a:spcAft>
                <a:spcPts val="0"/>
              </a:spcAft>
              <a:buClr>
                <a:srgbClr val="003764"/>
              </a:buClr>
              <a:buSzPts val="2800"/>
              <a:buFont typeface="Arial"/>
              <a:buChar char="•"/>
            </a:pPr>
            <a:r>
              <a:rPr lang="en-US" dirty="0"/>
              <a:t>QCS_SF_DEPT_RECEIPTS_GL</a:t>
            </a:r>
          </a:p>
          <a:p>
            <a:pPr marL="457200" marR="0" lvl="0" indent="-406400" algn="l" rtl="0">
              <a:lnSpc>
                <a:spcPct val="90000"/>
              </a:lnSpc>
              <a:spcBef>
                <a:spcPts val="1000"/>
              </a:spcBef>
              <a:spcAft>
                <a:spcPts val="0"/>
              </a:spcAft>
              <a:buClr>
                <a:srgbClr val="003764"/>
              </a:buClr>
              <a:buSzPts val="2800"/>
              <a:buFont typeface="Arial"/>
              <a:buChar char="•"/>
            </a:pPr>
            <a:r>
              <a:rPr lang="en-US" dirty="0"/>
              <a:t>QCS_SF_FA_SA_APPLIED_SUMARY </a:t>
            </a:r>
          </a:p>
          <a:p>
            <a:pPr marL="457200" marR="0" lvl="0" indent="-406400" algn="l" rtl="0">
              <a:lnSpc>
                <a:spcPct val="90000"/>
              </a:lnSpc>
              <a:spcBef>
                <a:spcPts val="1000"/>
              </a:spcBef>
              <a:spcAft>
                <a:spcPts val="0"/>
              </a:spcAft>
              <a:buClr>
                <a:srgbClr val="003764"/>
              </a:buClr>
              <a:buSzPts val="2800"/>
              <a:buFont typeface="Arial"/>
              <a:buChar char="•"/>
            </a:pPr>
            <a:r>
              <a:rPr lang="en-US" dirty="0"/>
              <a:t>QCS_SF_FA_SA_APPLIED_DETAILS</a:t>
            </a:r>
          </a:p>
          <a:p>
            <a:pPr marL="457200" marR="0" lvl="0" indent="-406400" algn="l" rtl="0">
              <a:lnSpc>
                <a:spcPct val="90000"/>
              </a:lnSpc>
              <a:spcBef>
                <a:spcPts val="1000"/>
              </a:spcBef>
              <a:spcAft>
                <a:spcPts val="0"/>
              </a:spcAft>
              <a:buClr>
                <a:srgbClr val="003764"/>
              </a:buClr>
              <a:buSzPts val="2800"/>
              <a:buFont typeface="Arial"/>
              <a:buChar char="•"/>
            </a:pPr>
            <a:r>
              <a:rPr lang="en-US" dirty="0"/>
              <a:t>QCS_SF_ITEMTYPES_TO_CPL</a:t>
            </a:r>
          </a:p>
          <a:p>
            <a:endParaRPr lang="en-US" dirty="0"/>
          </a:p>
        </p:txBody>
      </p:sp>
      <p:sp>
        <p:nvSpPr>
          <p:cNvPr id="4" name="Slide Number Placeholder 3">
            <a:extLst>
              <a:ext uri="{FF2B5EF4-FFF2-40B4-BE49-F238E27FC236}">
                <a16:creationId xmlns:a16="http://schemas.microsoft.com/office/drawing/2014/main" id="{D7D50301-14B7-CAE7-AFF3-77D0D93EED57}"/>
              </a:ext>
            </a:extLst>
          </p:cNvPr>
          <p:cNvSpPr>
            <a:spLocks noGrp="1"/>
          </p:cNvSpPr>
          <p:nvPr>
            <p:ph type="sldNum" idx="12"/>
          </p:nvPr>
        </p:nvSpPr>
        <p:spPr/>
        <p:txBody>
          <a:bodyPr/>
          <a:lstStyle/>
          <a:p>
            <a:fld id="{00000000-1234-1234-1234-123412341234}" type="slidenum">
              <a:rPr lang="en-US" smtClean="0"/>
              <a:pPr/>
              <a:t>36</a:t>
            </a:fld>
            <a:endParaRPr lang="en-US" dirty="0"/>
          </a:p>
        </p:txBody>
      </p:sp>
    </p:spTree>
    <p:extLst>
      <p:ext uri="{BB962C8B-B14F-4D97-AF65-F5344CB8AC3E}">
        <p14:creationId xmlns:p14="http://schemas.microsoft.com/office/powerpoint/2010/main" val="360798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52B29-F736-048F-6052-E88C50AD3F64}"/>
              </a:ext>
            </a:extLst>
          </p:cNvPr>
          <p:cNvSpPr>
            <a:spLocks noGrp="1"/>
          </p:cNvSpPr>
          <p:nvPr>
            <p:ph type="title"/>
          </p:nvPr>
        </p:nvSpPr>
        <p:spPr/>
        <p:txBody>
          <a:bodyPr/>
          <a:lstStyle/>
          <a:p>
            <a:r>
              <a:rPr lang="en-US" dirty="0"/>
              <a:t>SF Resources</a:t>
            </a:r>
          </a:p>
        </p:txBody>
      </p:sp>
      <p:sp>
        <p:nvSpPr>
          <p:cNvPr id="3" name="Text Placeholder 2">
            <a:extLst>
              <a:ext uri="{FF2B5EF4-FFF2-40B4-BE49-F238E27FC236}">
                <a16:creationId xmlns:a16="http://schemas.microsoft.com/office/drawing/2014/main" id="{2C0EDDEC-D63D-0995-E839-B03E6BA7F9FE}"/>
              </a:ext>
            </a:extLst>
          </p:cNvPr>
          <p:cNvSpPr>
            <a:spLocks noGrp="1"/>
          </p:cNvSpPr>
          <p:nvPr>
            <p:ph type="body" idx="1"/>
          </p:nvPr>
        </p:nvSpPr>
        <p:spPr/>
        <p:txBody>
          <a:bodyPr/>
          <a:lstStyle/>
          <a:p>
            <a:r>
              <a:rPr lang="en-US" dirty="0">
                <a:hlinkClick r:id="rId2"/>
              </a:rPr>
              <a:t>SF – General Ledger Interface</a:t>
            </a:r>
            <a:r>
              <a:rPr lang="en-US" dirty="0"/>
              <a:t> QRGs</a:t>
            </a:r>
          </a:p>
          <a:p>
            <a:r>
              <a:rPr lang="en-US" dirty="0">
                <a:hlinkClick r:id="rId3"/>
              </a:rPr>
              <a:t>Understanding Item Types</a:t>
            </a:r>
            <a:r>
              <a:rPr lang="en-US" dirty="0"/>
              <a:t> QRG</a:t>
            </a:r>
          </a:p>
          <a:p>
            <a:r>
              <a:rPr lang="en-US" dirty="0">
                <a:hlinkClick r:id="rId4"/>
              </a:rPr>
              <a:t>SF100 SF Fundamentals (Tuition Calculation)</a:t>
            </a:r>
            <a:r>
              <a:rPr lang="en-US" dirty="0"/>
              <a:t> Canvas Course</a:t>
            </a:r>
          </a:p>
          <a:p>
            <a:r>
              <a:rPr lang="en-US" dirty="0">
                <a:hlinkClick r:id="rId5"/>
              </a:rPr>
              <a:t>ctcLink Pillar Work Session Information </a:t>
            </a:r>
            <a:r>
              <a:rPr lang="en-US" dirty="0"/>
              <a:t>Canvas Course</a:t>
            </a:r>
          </a:p>
          <a:p>
            <a:endParaRPr lang="en-US" dirty="0"/>
          </a:p>
        </p:txBody>
      </p:sp>
      <p:sp>
        <p:nvSpPr>
          <p:cNvPr id="4" name="Slide Number Placeholder 3">
            <a:extLst>
              <a:ext uri="{FF2B5EF4-FFF2-40B4-BE49-F238E27FC236}">
                <a16:creationId xmlns:a16="http://schemas.microsoft.com/office/drawing/2014/main" id="{12FDDD3A-55F7-23B8-0805-2E941B513B13}"/>
              </a:ext>
            </a:extLst>
          </p:cNvPr>
          <p:cNvSpPr>
            <a:spLocks noGrp="1"/>
          </p:cNvSpPr>
          <p:nvPr>
            <p:ph type="sldNum" idx="12"/>
          </p:nvPr>
        </p:nvSpPr>
        <p:spPr/>
        <p:txBody>
          <a:bodyPr/>
          <a:lstStyle/>
          <a:p>
            <a:fld id="{00000000-1234-1234-1234-123412341234}" type="slidenum">
              <a:rPr lang="en-US" smtClean="0"/>
              <a:pPr/>
              <a:t>37</a:t>
            </a:fld>
            <a:endParaRPr lang="en-US" dirty="0"/>
          </a:p>
        </p:txBody>
      </p:sp>
    </p:spTree>
    <p:extLst>
      <p:ext uri="{BB962C8B-B14F-4D97-AF65-F5344CB8AC3E}">
        <p14:creationId xmlns:p14="http://schemas.microsoft.com/office/powerpoint/2010/main" val="14377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A936C218-DF1F-622D-59BE-42113A4B9470}"/>
            </a:ext>
          </a:extLst>
        </p:cNvPr>
        <p:cNvGrpSpPr/>
        <p:nvPr/>
      </p:nvGrpSpPr>
      <p:grpSpPr>
        <a:xfrm>
          <a:off x="0" y="0"/>
          <a:ext cx="0" cy="0"/>
          <a:chOff x="0" y="0"/>
          <a:chExt cx="0" cy="0"/>
        </a:xfrm>
      </p:grpSpPr>
      <p:sp>
        <p:nvSpPr>
          <p:cNvPr id="147" name="Google Shape;147;p2">
            <a:extLst>
              <a:ext uri="{FF2B5EF4-FFF2-40B4-BE49-F238E27FC236}">
                <a16:creationId xmlns:a16="http://schemas.microsoft.com/office/drawing/2014/main" id="{0D286736-86A6-8C2D-2F95-45386A520DB4}"/>
              </a:ext>
            </a:extLst>
          </p:cNvPr>
          <p:cNvSpPr txBox="1">
            <a:spLocks noGrp="1"/>
          </p:cNvSpPr>
          <p:nvPr>
            <p:ph type="title"/>
          </p:nvPr>
        </p:nvSpPr>
        <p:spPr>
          <a:xfrm>
            <a:off x="715813" y="3800734"/>
            <a:ext cx="11115967"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a:t>Finance</a:t>
            </a:r>
            <a:endParaRPr dirty="0"/>
          </a:p>
        </p:txBody>
      </p:sp>
      <p:sp>
        <p:nvSpPr>
          <p:cNvPr id="148" name="Google Shape;148;p2">
            <a:extLst>
              <a:ext uri="{FF2B5EF4-FFF2-40B4-BE49-F238E27FC236}">
                <a16:creationId xmlns:a16="http://schemas.microsoft.com/office/drawing/2014/main" id="{E251D4E8-C8A2-43C3-295B-3513ED3E278C}"/>
              </a:ext>
            </a:extLst>
          </p:cNvPr>
          <p:cNvSpPr txBox="1">
            <a:spLocks noGrp="1"/>
          </p:cNvSpPr>
          <p:nvPr>
            <p:ph type="body" idx="1"/>
          </p:nvPr>
        </p:nvSpPr>
        <p:spPr>
          <a:xfrm>
            <a:off x="715814" y="4510995"/>
            <a:ext cx="11115967" cy="166120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n-US" dirty="0"/>
              <a:t>Karen Ebert– SBCTC Agency Controller (Formerly FIN Functional Trainer)</a:t>
            </a:r>
          </a:p>
          <a:p>
            <a:pPr marL="228600" lvl="0" indent="-50800" algn="l" rtl="0">
              <a:lnSpc>
                <a:spcPct val="90000"/>
              </a:lnSpc>
              <a:spcBef>
                <a:spcPts val="0"/>
              </a:spcBef>
              <a:spcAft>
                <a:spcPts val="0"/>
              </a:spcAft>
              <a:buClr>
                <a:srgbClr val="003764"/>
              </a:buClr>
              <a:buSzPts val="2800"/>
              <a:buNone/>
            </a:pPr>
            <a:endParaRPr dirty="0"/>
          </a:p>
        </p:txBody>
      </p:sp>
      <p:sp>
        <p:nvSpPr>
          <p:cNvPr id="149" name="Google Shape;149;p2">
            <a:extLst>
              <a:ext uri="{FF2B5EF4-FFF2-40B4-BE49-F238E27FC236}">
                <a16:creationId xmlns:a16="http://schemas.microsoft.com/office/drawing/2014/main" id="{F124EB52-62AA-47D3-D3FE-F56D7C757CE5}"/>
              </a:ext>
            </a:extLst>
          </p:cNvPr>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35322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880b567304_0_0"/>
          <p:cNvSpPr txBox="1">
            <a:spLocks noGrp="1"/>
          </p:cNvSpPr>
          <p:nvPr>
            <p:ph type="title"/>
          </p:nvPr>
        </p:nvSpPr>
        <p:spPr>
          <a:xfrm>
            <a:off x="715814" y="1549936"/>
            <a:ext cx="11115900" cy="797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FIN GL Account Guidance &amp; Resources</a:t>
            </a:r>
            <a:endParaRPr dirty="0"/>
          </a:p>
        </p:txBody>
      </p:sp>
      <p:sp>
        <p:nvSpPr>
          <p:cNvPr id="156" name="Google Shape;156;g2880b567304_0_0"/>
          <p:cNvSpPr txBox="1">
            <a:spLocks noGrp="1"/>
          </p:cNvSpPr>
          <p:nvPr>
            <p:ph type="body" idx="1"/>
          </p:nvPr>
        </p:nvSpPr>
        <p:spPr>
          <a:xfrm>
            <a:off x="715814" y="2415155"/>
            <a:ext cx="11115900" cy="3756900"/>
          </a:xfrm>
          <a:prstGeom prst="rect">
            <a:avLst/>
          </a:prstGeom>
        </p:spPr>
        <p:txBody>
          <a:bodyPr spcFirstLastPara="1" wrap="square" lIns="91425" tIns="45700" rIns="91425" bIns="45700" anchor="t" anchorCtr="0">
            <a:noAutofit/>
          </a:bodyPr>
          <a:lstStyle/>
          <a:p>
            <a:pPr indent="-457200"/>
            <a:r>
              <a:rPr lang="en-US" dirty="0">
                <a:hlinkClick r:id="rId3"/>
              </a:rPr>
              <a:t>SBCTC Accounting and Business Services web page</a:t>
            </a:r>
            <a:endParaRPr lang="en-US" dirty="0">
              <a:hlinkClick r:id="" action="ppaction://noaction"/>
            </a:endParaRPr>
          </a:p>
          <a:p>
            <a:pPr indent="-457200"/>
            <a:r>
              <a:rPr lang="en-US" dirty="0">
                <a:hlinkClick r:id="" action="ppaction://noaction"/>
              </a:rPr>
              <a:t>SBCTC Webpage for ctcLink Support</a:t>
            </a:r>
            <a:r>
              <a:rPr lang="en-US" dirty="0"/>
              <a:t> which includes links to listservs, Training, Support and the </a:t>
            </a:r>
            <a:r>
              <a:rPr lang="en-US" dirty="0">
                <a:hlinkClick r:id="rId4"/>
              </a:rPr>
              <a:t>Financials Process Schedule. </a:t>
            </a:r>
            <a:endParaRPr lang="en-US" dirty="0"/>
          </a:p>
          <a:p>
            <a:pPr indent="-457200"/>
            <a:r>
              <a:rPr lang="en-US" dirty="0">
                <a:hlinkClick r:id="rId5"/>
              </a:rPr>
              <a:t>GL100 General Ledger </a:t>
            </a:r>
            <a:r>
              <a:rPr lang="en-US" dirty="0"/>
              <a:t>– Canvas Course</a:t>
            </a:r>
          </a:p>
          <a:p>
            <a:pPr indent="-457200"/>
            <a:r>
              <a:rPr lang="en-US" dirty="0">
                <a:hlinkClick r:id="rId6"/>
              </a:rPr>
              <a:t>General Ledger section </a:t>
            </a:r>
            <a:r>
              <a:rPr lang="en-US" dirty="0"/>
              <a:t>of the ctcLink Reference Center</a:t>
            </a:r>
          </a:p>
          <a:p>
            <a:r>
              <a:rPr lang="en-US" dirty="0">
                <a:hlinkClick r:id="rId7"/>
              </a:rPr>
              <a:t>ctcLink Pillar Work Session Information </a:t>
            </a:r>
            <a:r>
              <a:rPr lang="en-US" dirty="0"/>
              <a:t>- Canvas Course</a:t>
            </a:r>
          </a:p>
          <a:p>
            <a:pPr indent="-457200"/>
            <a:r>
              <a:rPr lang="en-US" dirty="0">
                <a:hlinkClick r:id="rId8"/>
              </a:rPr>
              <a:t>BAR Sub Team </a:t>
            </a:r>
            <a:r>
              <a:rPr lang="en-US" dirty="0"/>
              <a:t>– Canvas Course</a:t>
            </a:r>
            <a:endParaRPr dirty="0"/>
          </a:p>
        </p:txBody>
      </p:sp>
      <p:sp>
        <p:nvSpPr>
          <p:cNvPr id="157" name="Google Shape;157;g2880b567304_0_0"/>
          <p:cNvSpPr txBox="1">
            <a:spLocks noGrp="1"/>
          </p:cNvSpPr>
          <p:nvPr>
            <p:ph type="sldNum" idx="12"/>
          </p:nvPr>
        </p:nvSpPr>
        <p:spPr>
          <a:xfrm>
            <a:off x="11208327" y="6483927"/>
            <a:ext cx="6234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Title 1">
            <a:extLst>
              <a:ext uri="{FF2B5EF4-FFF2-40B4-BE49-F238E27FC236}">
                <a16:creationId xmlns:a16="http://schemas.microsoft.com/office/drawing/2014/main" id="{7B485463-60A2-0896-7616-6878C2F7E433}"/>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8AA67C00-6461-27EB-C521-3D788DECE783}"/>
              </a:ext>
            </a:extLst>
          </p:cNvPr>
          <p:cNvSpPr>
            <a:spLocks noGrp="1"/>
          </p:cNvSpPr>
          <p:nvPr>
            <p:ph type="body" idx="1"/>
          </p:nvPr>
        </p:nvSpPr>
        <p:spPr/>
        <p:txBody>
          <a:bodyPr/>
          <a:lstStyle/>
          <a:p>
            <a:pPr marL="50800" indent="0">
              <a:buNone/>
            </a:pPr>
            <a:r>
              <a:rPr lang="en-US" sz="3600" dirty="0"/>
              <a:t>After completing this training, you should be able to:</a:t>
            </a:r>
            <a:endParaRPr lang="en-US" sz="3200" dirty="0"/>
          </a:p>
          <a:p>
            <a:r>
              <a:rPr lang="en-US" dirty="0"/>
              <a:t>FA/SF/FIN - Understand the high-level flow of the cross-pillar end-to-end reconciliation process</a:t>
            </a:r>
            <a:br>
              <a:rPr lang="en-US" sz="3600" dirty="0"/>
            </a:br>
            <a:endParaRPr lang="en-US" sz="3600" dirty="0"/>
          </a:p>
        </p:txBody>
      </p:sp>
      <p:sp>
        <p:nvSpPr>
          <p:cNvPr id="150" name="Google Shape;150;p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6C2F1F0A-0E07-D12E-6E98-3D84E4242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F450F-57AF-B079-C30E-511F9597B498}"/>
              </a:ext>
            </a:extLst>
          </p:cNvPr>
          <p:cNvSpPr>
            <a:spLocks noGrp="1"/>
          </p:cNvSpPr>
          <p:nvPr>
            <p:ph type="title"/>
          </p:nvPr>
        </p:nvSpPr>
        <p:spPr>
          <a:xfrm>
            <a:off x="393888" y="2349169"/>
            <a:ext cx="2603119" cy="3236553"/>
          </a:xfrm>
        </p:spPr>
        <p:txBody>
          <a:bodyPr/>
          <a:lstStyle/>
          <a:p>
            <a:r>
              <a:rPr lang="en-US" dirty="0"/>
              <a:t>How </a:t>
            </a:r>
            <a:r>
              <a:rPr lang="en-US" dirty="0">
                <a:solidFill>
                  <a:srgbClr val="7030A0"/>
                </a:solidFill>
              </a:rPr>
              <a:t>DATA </a:t>
            </a:r>
            <a:r>
              <a:rPr lang="en-US" dirty="0"/>
              <a:t>Processes into Finance…</a:t>
            </a:r>
          </a:p>
        </p:txBody>
      </p:sp>
      <p:sp>
        <p:nvSpPr>
          <p:cNvPr id="150" name="Google Shape;150;p4">
            <a:extLst>
              <a:ext uri="{FF2B5EF4-FFF2-40B4-BE49-F238E27FC236}">
                <a16:creationId xmlns:a16="http://schemas.microsoft.com/office/drawing/2014/main" id="{A5D4CEF3-0689-9527-26EA-6E4F7415E95D}"/>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40</a:t>
            </a:fld>
            <a:endParaRPr/>
          </a:p>
        </p:txBody>
      </p:sp>
      <p:pic>
        <p:nvPicPr>
          <p:cNvPr id="7" name="Picture 6" descr="diagram how data starts at subsystem journals or manual entry journals that processes through commitment control to verify budget and chartstrings, then posts to the general ledger. ">
            <a:extLst>
              <a:ext uri="{FF2B5EF4-FFF2-40B4-BE49-F238E27FC236}">
                <a16:creationId xmlns:a16="http://schemas.microsoft.com/office/drawing/2014/main" id="{76E5FF29-0A68-E0E4-5765-07873F9B7BC8}"/>
              </a:ext>
            </a:extLst>
          </p:cNvPr>
          <p:cNvPicPr>
            <a:picLocks noChangeAspect="1"/>
          </p:cNvPicPr>
          <p:nvPr/>
        </p:nvPicPr>
        <p:blipFill>
          <a:blip r:embed="rId3"/>
          <a:stretch>
            <a:fillRect/>
          </a:stretch>
        </p:blipFill>
        <p:spPr>
          <a:xfrm>
            <a:off x="2997007" y="1444979"/>
            <a:ext cx="8429291" cy="4850748"/>
          </a:xfrm>
          <a:prstGeom prst="rect">
            <a:avLst/>
          </a:prstGeom>
        </p:spPr>
      </p:pic>
    </p:spTree>
    <p:extLst>
      <p:ext uri="{BB962C8B-B14F-4D97-AF65-F5344CB8AC3E}">
        <p14:creationId xmlns:p14="http://schemas.microsoft.com/office/powerpoint/2010/main" val="912748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EBBE6B37-1D7E-852C-695B-0AC557A22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B8413-E20A-A421-8E4D-CDD81A1A00F0}"/>
              </a:ext>
            </a:extLst>
          </p:cNvPr>
          <p:cNvSpPr>
            <a:spLocks noGrp="1"/>
          </p:cNvSpPr>
          <p:nvPr>
            <p:ph type="title"/>
          </p:nvPr>
        </p:nvSpPr>
        <p:spPr>
          <a:xfrm>
            <a:off x="316090" y="2227269"/>
            <a:ext cx="3152642" cy="3191397"/>
          </a:xfrm>
        </p:spPr>
        <p:txBody>
          <a:bodyPr/>
          <a:lstStyle/>
          <a:p>
            <a:r>
              <a:rPr lang="en-US" dirty="0"/>
              <a:t>Tip:</a:t>
            </a:r>
            <a:br>
              <a:rPr lang="en-US" dirty="0"/>
            </a:br>
            <a:r>
              <a:rPr lang="en-US" dirty="0"/>
              <a:t>Search by the  </a:t>
            </a:r>
            <a:r>
              <a:rPr lang="en-US" dirty="0">
                <a:solidFill>
                  <a:srgbClr val="7030A0"/>
                </a:solidFill>
              </a:rPr>
              <a:t>“SOURCE” </a:t>
            </a:r>
            <a:r>
              <a:rPr lang="en-US" dirty="0"/>
              <a:t>within existing General Ledger Journals…</a:t>
            </a:r>
          </a:p>
        </p:txBody>
      </p:sp>
      <p:sp>
        <p:nvSpPr>
          <p:cNvPr id="150" name="Google Shape;150;p4">
            <a:extLst>
              <a:ext uri="{FF2B5EF4-FFF2-40B4-BE49-F238E27FC236}">
                <a16:creationId xmlns:a16="http://schemas.microsoft.com/office/drawing/2014/main" id="{078709BC-2C0D-A33D-CEFD-CA753193A638}"/>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41</a:t>
            </a:fld>
            <a:endParaRPr/>
          </a:p>
        </p:txBody>
      </p:sp>
      <p:pic>
        <p:nvPicPr>
          <p:cNvPr id="4" name="Picture 3" descr="Find an existing value journal entry highlighitng how to search by source.">
            <a:extLst>
              <a:ext uri="{FF2B5EF4-FFF2-40B4-BE49-F238E27FC236}">
                <a16:creationId xmlns:a16="http://schemas.microsoft.com/office/drawing/2014/main" id="{68156083-ED7D-AED7-6961-ED7D1D85E58A}"/>
              </a:ext>
            </a:extLst>
          </p:cNvPr>
          <p:cNvPicPr>
            <a:picLocks noChangeAspect="1"/>
          </p:cNvPicPr>
          <p:nvPr/>
        </p:nvPicPr>
        <p:blipFill>
          <a:blip r:embed="rId3"/>
          <a:stretch>
            <a:fillRect/>
          </a:stretch>
        </p:blipFill>
        <p:spPr>
          <a:xfrm>
            <a:off x="3468731" y="1149884"/>
            <a:ext cx="6866745" cy="5452817"/>
          </a:xfrm>
          <a:prstGeom prst="rect">
            <a:avLst/>
          </a:prstGeom>
        </p:spPr>
      </p:pic>
    </p:spTree>
    <p:extLst>
      <p:ext uri="{BB962C8B-B14F-4D97-AF65-F5344CB8AC3E}">
        <p14:creationId xmlns:p14="http://schemas.microsoft.com/office/powerpoint/2010/main" val="516853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997A97E7-33F5-E26A-9A99-3CDECE2B4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EAFB6-49E3-2AFC-F951-E41F53071E1C}"/>
              </a:ext>
            </a:extLst>
          </p:cNvPr>
          <p:cNvSpPr>
            <a:spLocks noGrp="1"/>
          </p:cNvSpPr>
          <p:nvPr>
            <p:ph type="title"/>
          </p:nvPr>
        </p:nvSpPr>
        <p:spPr>
          <a:xfrm>
            <a:off x="8037689" y="1569157"/>
            <a:ext cx="3794090" cy="4391378"/>
          </a:xfrm>
        </p:spPr>
        <p:txBody>
          <a:bodyPr/>
          <a:lstStyle/>
          <a:p>
            <a:r>
              <a:rPr lang="en-US" dirty="0"/>
              <a:t>Training example: </a:t>
            </a:r>
            <a:r>
              <a:rPr lang="en-US" b="1" dirty="0"/>
              <a:t>FAID &gt; SF &gt; FIN</a:t>
            </a:r>
            <a:br>
              <a:rPr lang="en-US" b="1" dirty="0"/>
            </a:br>
            <a:r>
              <a:rPr lang="en-US" b="1" dirty="0"/>
              <a:t>Did our data match?</a:t>
            </a:r>
            <a:br>
              <a:rPr lang="en-US" b="1" dirty="0"/>
            </a:br>
            <a:br>
              <a:rPr lang="en-US" b="1" dirty="0"/>
            </a:br>
            <a:r>
              <a:rPr lang="en-US" sz="2000" dirty="0"/>
              <a:t>QFS_GL_ACCOUNT_ANALYSIS and </a:t>
            </a:r>
            <a:br>
              <a:rPr lang="en-US" sz="2000" dirty="0"/>
            </a:br>
            <a:r>
              <a:rPr lang="en-US" sz="2000" dirty="0"/>
              <a:t>ctcLink Ledger Summary</a:t>
            </a:r>
            <a:br>
              <a:rPr lang="en-US" sz="2000" dirty="0"/>
            </a:br>
            <a:br>
              <a:rPr lang="en-US" sz="2000" dirty="0"/>
            </a:br>
            <a:r>
              <a:rPr lang="en-US" sz="2000" dirty="0">
                <a:solidFill>
                  <a:srgbClr val="7030A0"/>
                </a:solidFill>
              </a:rPr>
              <a:t>Navigation: General Ledger &gt; Review Financial Information &gt; Review Ledger Information</a:t>
            </a:r>
            <a:endParaRPr lang="en-US" dirty="0">
              <a:solidFill>
                <a:srgbClr val="7030A0"/>
              </a:solidFill>
            </a:endParaRPr>
          </a:p>
        </p:txBody>
      </p:sp>
      <p:sp>
        <p:nvSpPr>
          <p:cNvPr id="150" name="Google Shape;150;p4">
            <a:extLst>
              <a:ext uri="{FF2B5EF4-FFF2-40B4-BE49-F238E27FC236}">
                <a16:creationId xmlns:a16="http://schemas.microsoft.com/office/drawing/2014/main" id="{B5CBBCAE-9550-DCB3-123E-473A2E41F8DF}"/>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42</a:t>
            </a:fld>
            <a:endParaRPr/>
          </a:p>
        </p:txBody>
      </p:sp>
      <p:pic>
        <p:nvPicPr>
          <p:cNvPr id="5" name="Picture 4" descr="Ledger inquiry example">
            <a:extLst>
              <a:ext uri="{FF2B5EF4-FFF2-40B4-BE49-F238E27FC236}">
                <a16:creationId xmlns:a16="http://schemas.microsoft.com/office/drawing/2014/main" id="{B7A99622-65C5-41AC-9A75-3AC9A82F859F}"/>
              </a:ext>
            </a:extLst>
          </p:cNvPr>
          <p:cNvPicPr>
            <a:picLocks noChangeAspect="1"/>
          </p:cNvPicPr>
          <p:nvPr/>
        </p:nvPicPr>
        <p:blipFill>
          <a:blip r:embed="rId3"/>
          <a:stretch>
            <a:fillRect/>
          </a:stretch>
        </p:blipFill>
        <p:spPr>
          <a:xfrm>
            <a:off x="360221" y="1362843"/>
            <a:ext cx="7587158" cy="5121084"/>
          </a:xfrm>
          <a:prstGeom prst="rect">
            <a:avLst/>
          </a:prstGeom>
        </p:spPr>
      </p:pic>
    </p:spTree>
    <p:extLst>
      <p:ext uri="{BB962C8B-B14F-4D97-AF65-F5344CB8AC3E}">
        <p14:creationId xmlns:p14="http://schemas.microsoft.com/office/powerpoint/2010/main" val="2012522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8C10F7C7-C15D-1330-B754-88BDE7DBB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07139-91BD-DDEF-1B46-286868477499}"/>
              </a:ext>
            </a:extLst>
          </p:cNvPr>
          <p:cNvSpPr>
            <a:spLocks noGrp="1"/>
          </p:cNvSpPr>
          <p:nvPr>
            <p:ph type="title"/>
          </p:nvPr>
        </p:nvSpPr>
        <p:spPr/>
        <p:txBody>
          <a:bodyPr/>
          <a:lstStyle/>
          <a:p>
            <a:r>
              <a:rPr lang="en-US" dirty="0"/>
              <a:t>SF/GL Reconciliation Queries</a:t>
            </a:r>
          </a:p>
        </p:txBody>
      </p:sp>
      <p:sp>
        <p:nvSpPr>
          <p:cNvPr id="3" name="Text Placeholder 2">
            <a:extLst>
              <a:ext uri="{FF2B5EF4-FFF2-40B4-BE49-F238E27FC236}">
                <a16:creationId xmlns:a16="http://schemas.microsoft.com/office/drawing/2014/main" id="{7F990D9A-DC72-CD4E-F280-2D4426CFB954}"/>
              </a:ext>
            </a:extLst>
          </p:cNvPr>
          <p:cNvSpPr>
            <a:spLocks noGrp="1"/>
          </p:cNvSpPr>
          <p:nvPr>
            <p:ph type="body" idx="1"/>
          </p:nvPr>
        </p:nvSpPr>
        <p:spPr/>
        <p:txBody>
          <a:bodyPr/>
          <a:lstStyle/>
          <a:p>
            <a:pPr lvl="0" indent="-457200">
              <a:lnSpc>
                <a:spcPct val="115000"/>
              </a:lnSpc>
              <a:spcBef>
                <a:spcPts val="0"/>
              </a:spcBef>
              <a:buFont typeface="Wingdings" panose="05000000000000000000" pitchFamily="2" charset="2"/>
              <a:buChar char="v"/>
            </a:pPr>
            <a:r>
              <a:rPr lang="en-US" b="1" dirty="0">
                <a:highlight>
                  <a:srgbClr val="FFFFFF"/>
                </a:highlight>
                <a:latin typeface="Source Sans Pro"/>
                <a:ea typeface="Source Sans Pro"/>
                <a:sym typeface="Source Sans Pro"/>
              </a:rPr>
              <a:t>QFS_GL_ACCT_ANALYSIS </a:t>
            </a:r>
            <a:r>
              <a:rPr lang="en-US" dirty="0">
                <a:highlight>
                  <a:srgbClr val="FFFFFF"/>
                </a:highlight>
                <a:latin typeface="Source Sans Pro"/>
                <a:ea typeface="Source Sans Pro"/>
                <a:sym typeface="Source Sans Pro"/>
              </a:rPr>
              <a:t>– High level summary data</a:t>
            </a:r>
          </a:p>
          <a:p>
            <a:pPr lvl="0" indent="-457200">
              <a:lnSpc>
                <a:spcPct val="115000"/>
              </a:lnSpc>
              <a:spcBef>
                <a:spcPts val="0"/>
              </a:spcBef>
              <a:buFont typeface="Wingdings" panose="05000000000000000000" pitchFamily="2" charset="2"/>
              <a:buChar char="v"/>
            </a:pPr>
            <a:r>
              <a:rPr lang="en-US" b="1" dirty="0">
                <a:highlight>
                  <a:srgbClr val="FFFFFF"/>
                </a:highlight>
                <a:latin typeface="Source Sans Pro"/>
                <a:ea typeface="Source Sans Pro"/>
                <a:sym typeface="Source Sans Pro"/>
              </a:rPr>
              <a:t>QFS_GL_ACCOUNT_ANALYSIS </a:t>
            </a:r>
            <a:r>
              <a:rPr lang="en-US" dirty="0">
                <a:highlight>
                  <a:srgbClr val="FFFFFF"/>
                </a:highlight>
                <a:latin typeface="Source Sans Pro"/>
                <a:ea typeface="Source Sans Pro"/>
                <a:sym typeface="Source Sans Pro"/>
              </a:rPr>
              <a:t>– Detailed level data</a:t>
            </a:r>
          </a:p>
          <a:p>
            <a:pPr lvl="0" indent="-457200">
              <a:lnSpc>
                <a:spcPct val="115000"/>
              </a:lnSpc>
              <a:spcBef>
                <a:spcPts val="0"/>
              </a:spcBef>
              <a:buFont typeface="Wingdings" panose="05000000000000000000" pitchFamily="2" charset="2"/>
              <a:buChar char="v"/>
            </a:pPr>
            <a:endParaRPr lang="en-US" b="1" dirty="0">
              <a:latin typeface="Source Sans Pro"/>
              <a:ea typeface="Source Sans Pro"/>
              <a:sym typeface="Source Sans Pro"/>
            </a:endParaRPr>
          </a:p>
          <a:p>
            <a:pPr lvl="0" indent="-457200">
              <a:lnSpc>
                <a:spcPct val="115000"/>
              </a:lnSpc>
              <a:spcBef>
                <a:spcPts val="0"/>
              </a:spcBef>
              <a:buFont typeface="Wingdings" panose="05000000000000000000" pitchFamily="2" charset="2"/>
              <a:buChar char="v"/>
            </a:pPr>
            <a:r>
              <a:rPr lang="en-US" b="1" dirty="0">
                <a:latin typeface="Source Sans Pro"/>
                <a:ea typeface="Source Sans Pro"/>
                <a:sym typeface="Source Sans Pro"/>
              </a:rPr>
              <a:t>QFS_GL_SF_JRNL_VERIFY_BY_CF </a:t>
            </a:r>
            <a:r>
              <a:rPr lang="en-US" dirty="0">
                <a:latin typeface="Source Sans Pro"/>
                <a:ea typeface="Source Sans Pro"/>
                <a:sym typeface="Source Sans Pro"/>
              </a:rPr>
              <a:t>– SF System to Journal to Ledger</a:t>
            </a:r>
          </a:p>
          <a:p>
            <a:pPr lvl="0" indent="-457200">
              <a:lnSpc>
                <a:spcPct val="115000"/>
              </a:lnSpc>
              <a:spcBef>
                <a:spcPts val="0"/>
              </a:spcBef>
              <a:buFont typeface="Wingdings" panose="05000000000000000000" pitchFamily="2" charset="2"/>
              <a:buChar char="v"/>
            </a:pPr>
            <a:r>
              <a:rPr lang="en-US" b="1" dirty="0">
                <a:latin typeface="Source Sans Pro"/>
                <a:ea typeface="Source Sans Pro"/>
              </a:rPr>
              <a:t>QFS_GL_SF_ACCTG_LINE_EXCEPT </a:t>
            </a:r>
            <a:r>
              <a:rPr lang="en-US" dirty="0">
                <a:latin typeface="Source Sans Pro"/>
                <a:ea typeface="Source Sans Pro"/>
              </a:rPr>
              <a:t>– SF Accounting Line Exceptions</a:t>
            </a:r>
          </a:p>
          <a:p>
            <a:pPr lvl="0" indent="-457200">
              <a:lnSpc>
                <a:spcPct val="115000"/>
              </a:lnSpc>
              <a:spcBef>
                <a:spcPts val="0"/>
              </a:spcBef>
              <a:buFont typeface="Wingdings" panose="05000000000000000000" pitchFamily="2" charset="2"/>
              <a:buChar char="v"/>
            </a:pPr>
            <a:r>
              <a:rPr lang="en-US" b="1" dirty="0">
                <a:latin typeface="Source Sans Pro"/>
                <a:ea typeface="Source Sans Pro"/>
              </a:rPr>
              <a:t>QFS_GL_SF_ACCTG_GL_JRNL_ID </a:t>
            </a:r>
            <a:r>
              <a:rPr lang="en-US" dirty="0">
                <a:latin typeface="Source Sans Pro"/>
                <a:ea typeface="Source Sans Pro"/>
              </a:rPr>
              <a:t>– SF Acct Line to </a:t>
            </a:r>
            <a:r>
              <a:rPr lang="en-US" dirty="0" err="1">
                <a:latin typeface="Source Sans Pro"/>
                <a:ea typeface="Source Sans Pro"/>
              </a:rPr>
              <a:t>Gl</a:t>
            </a:r>
            <a:r>
              <a:rPr lang="en-US" dirty="0">
                <a:latin typeface="Source Sans Pro"/>
                <a:ea typeface="Source Sans Pro"/>
              </a:rPr>
              <a:t> by </a:t>
            </a:r>
            <a:r>
              <a:rPr lang="en-US" dirty="0" err="1">
                <a:latin typeface="Source Sans Pro"/>
                <a:ea typeface="Source Sans Pro"/>
              </a:rPr>
              <a:t>Jrnl</a:t>
            </a:r>
            <a:r>
              <a:rPr lang="en-US" dirty="0">
                <a:latin typeface="Source Sans Pro"/>
                <a:ea typeface="Source Sans Pro"/>
              </a:rPr>
              <a:t> Act</a:t>
            </a:r>
            <a:endParaRPr lang="en-US" dirty="0">
              <a:latin typeface="Source Sans Pro"/>
              <a:ea typeface="Source Sans Pro"/>
              <a:sym typeface="Source Sans Pro"/>
            </a:endParaRPr>
          </a:p>
          <a:p>
            <a:pPr marL="50800" indent="0">
              <a:buNone/>
            </a:pPr>
            <a:br>
              <a:rPr lang="en-US" sz="3600" dirty="0"/>
            </a:br>
            <a:endParaRPr lang="en-US" sz="3600" dirty="0"/>
          </a:p>
        </p:txBody>
      </p:sp>
      <p:sp>
        <p:nvSpPr>
          <p:cNvPr id="150" name="Google Shape;150;p4">
            <a:extLst>
              <a:ext uri="{FF2B5EF4-FFF2-40B4-BE49-F238E27FC236}">
                <a16:creationId xmlns:a16="http://schemas.microsoft.com/office/drawing/2014/main" id="{C530FD7E-64F2-D4F7-EAF4-C693F5AAABAF}"/>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43</a:t>
            </a:fld>
            <a:endParaRPr/>
          </a:p>
        </p:txBody>
      </p:sp>
    </p:spTree>
    <p:extLst>
      <p:ext uri="{BB962C8B-B14F-4D97-AF65-F5344CB8AC3E}">
        <p14:creationId xmlns:p14="http://schemas.microsoft.com/office/powerpoint/2010/main" val="3388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E1DF3EDD-1E33-81AC-5AE2-33477352E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9565F-EF81-0574-7811-1FDE45B8F015}"/>
              </a:ext>
            </a:extLst>
          </p:cNvPr>
          <p:cNvSpPr>
            <a:spLocks noGrp="1"/>
          </p:cNvSpPr>
          <p:nvPr>
            <p:ph type="title"/>
          </p:nvPr>
        </p:nvSpPr>
        <p:spPr>
          <a:xfrm>
            <a:off x="715813" y="1127983"/>
            <a:ext cx="11115967" cy="797070"/>
          </a:xfrm>
        </p:spPr>
        <p:txBody>
          <a:bodyPr/>
          <a:lstStyle/>
          <a:p>
            <a:r>
              <a:rPr lang="en-US" dirty="0"/>
              <a:t>Reimbursement/Drawdown Best Practices</a:t>
            </a:r>
          </a:p>
        </p:txBody>
      </p:sp>
      <p:sp>
        <p:nvSpPr>
          <p:cNvPr id="3" name="Text Placeholder 2">
            <a:extLst>
              <a:ext uri="{FF2B5EF4-FFF2-40B4-BE49-F238E27FC236}">
                <a16:creationId xmlns:a16="http://schemas.microsoft.com/office/drawing/2014/main" id="{1E845C4D-46A0-4395-B6B5-7FD0EAEC5496}"/>
              </a:ext>
            </a:extLst>
          </p:cNvPr>
          <p:cNvSpPr>
            <a:spLocks noGrp="1"/>
          </p:cNvSpPr>
          <p:nvPr>
            <p:ph type="body" idx="1"/>
          </p:nvPr>
        </p:nvSpPr>
        <p:spPr>
          <a:xfrm>
            <a:off x="240632" y="1759789"/>
            <a:ext cx="11591148" cy="4842912"/>
          </a:xfrm>
        </p:spPr>
        <p:txBody>
          <a:bodyPr/>
          <a:lstStyle/>
          <a:p>
            <a:pPr marL="342900" indent="-342900">
              <a:lnSpc>
                <a:spcPct val="150000"/>
              </a:lnSpc>
              <a:buFont typeface="Wingdings" panose="05000000000000000000" pitchFamily="2" charset="2"/>
              <a:buChar char="Ø"/>
            </a:pPr>
            <a:r>
              <a:rPr lang="en-US" sz="2400" b="1" dirty="0">
                <a:latin typeface="Source Sans Pro"/>
                <a:ea typeface="Source Sans Pro"/>
                <a:sym typeface="Source Sans Pro"/>
              </a:rPr>
              <a:t>Option 1: Create a </a:t>
            </a:r>
            <a:r>
              <a:rPr lang="en-US" sz="2400" b="1" dirty="0">
                <a:latin typeface="Source Sans Pro"/>
                <a:ea typeface="Source Sans Pro"/>
                <a:sym typeface="Source Sans Pro"/>
                <a:hlinkClick r:id="rId3"/>
              </a:rPr>
              <a:t>MANUAL JOURNAL ENTRY </a:t>
            </a:r>
            <a:r>
              <a:rPr lang="en-US" sz="2400" b="1" dirty="0">
                <a:latin typeface="Source Sans Pro"/>
                <a:ea typeface="Source Sans Pro"/>
                <a:sym typeface="Source Sans Pro"/>
              </a:rPr>
              <a:t>&gt; Post to GL.  </a:t>
            </a:r>
            <a:r>
              <a:rPr lang="en-US" sz="2400" dirty="0">
                <a:latin typeface="Source Sans Pro"/>
                <a:ea typeface="Source Sans Pro"/>
                <a:sym typeface="Source Sans Pro"/>
              </a:rPr>
              <a:t>Per SBCTC </a:t>
            </a:r>
            <a:r>
              <a:rPr lang="en-US" sz="2000" dirty="0">
                <a:latin typeface="Source Sans Pro"/>
                <a:ea typeface="Source Sans Pro"/>
                <a:sym typeface="Source Sans Pro"/>
              </a:rPr>
              <a:t>Accounting, this method is not recommended as it does not “create an entry” in Banking.  Please contact SBCTC ACCTG for questions.</a:t>
            </a:r>
            <a:endParaRPr lang="en-US" sz="2000" b="1" dirty="0">
              <a:latin typeface="Source Sans Pro"/>
              <a:ea typeface="Source Sans Pro"/>
              <a:sym typeface="Source Sans Pro"/>
            </a:endParaRPr>
          </a:p>
          <a:p>
            <a:pPr marL="342900" indent="-342900">
              <a:lnSpc>
                <a:spcPct val="150000"/>
              </a:lnSpc>
              <a:buFont typeface="Wingdings" panose="05000000000000000000" pitchFamily="2" charset="2"/>
              <a:buChar char="Ø"/>
            </a:pPr>
            <a:r>
              <a:rPr lang="en-US" sz="2400" b="1" dirty="0">
                <a:solidFill>
                  <a:srgbClr val="7030A0"/>
                </a:solidFill>
                <a:latin typeface="Source Sans Pro"/>
                <a:ea typeface="Source Sans Pro"/>
                <a:sym typeface="Source Sans Pro"/>
              </a:rPr>
              <a:t>Option 2:  </a:t>
            </a:r>
            <a:r>
              <a:rPr lang="en-US" sz="2400" b="1" dirty="0">
                <a:latin typeface="Source Sans Pro"/>
                <a:ea typeface="Source Sans Pro"/>
                <a:sym typeface="Source Sans Pro"/>
              </a:rPr>
              <a:t>Receive a </a:t>
            </a:r>
            <a:r>
              <a:rPr lang="en-US" sz="2400" b="1" dirty="0">
                <a:latin typeface="Source Sans Pro"/>
                <a:ea typeface="Source Sans Pro"/>
                <a:sym typeface="Source Sans Pro"/>
                <a:hlinkClick r:id="rId4"/>
              </a:rPr>
              <a:t>DIRECT JOURNAL DEPOSIT </a:t>
            </a:r>
            <a:r>
              <a:rPr lang="en-US" sz="2400" b="1" dirty="0">
                <a:latin typeface="Source Sans Pro"/>
                <a:ea typeface="Source Sans Pro"/>
                <a:sym typeface="Source Sans Pro"/>
              </a:rPr>
              <a:t>&gt; Post an AR Journal &gt; Post to GL</a:t>
            </a:r>
          </a:p>
          <a:p>
            <a:pPr marL="342900" indent="-342900">
              <a:lnSpc>
                <a:spcPct val="150000"/>
              </a:lnSpc>
              <a:buFont typeface="Wingdings" panose="05000000000000000000" pitchFamily="2" charset="2"/>
              <a:buChar char="Ø"/>
            </a:pPr>
            <a:r>
              <a:rPr lang="en-US" sz="2400" b="1" dirty="0">
                <a:solidFill>
                  <a:srgbClr val="7030A0"/>
                </a:solidFill>
                <a:latin typeface="Source Sans Pro"/>
                <a:ea typeface="Source Sans Pro"/>
                <a:sym typeface="Source Sans Pro"/>
              </a:rPr>
              <a:t>Option 3:  </a:t>
            </a:r>
            <a:r>
              <a:rPr lang="en-US" sz="2400" b="1" dirty="0">
                <a:latin typeface="Source Sans Pro"/>
                <a:ea typeface="Source Sans Pro"/>
                <a:sym typeface="Source Sans Pro"/>
              </a:rPr>
              <a:t>Create an </a:t>
            </a:r>
            <a:r>
              <a:rPr lang="en-US" sz="2400" b="1" dirty="0">
                <a:latin typeface="Source Sans Pro"/>
                <a:ea typeface="Source Sans Pro"/>
                <a:sym typeface="Source Sans Pro"/>
                <a:hlinkClick r:id="rId5"/>
              </a:rPr>
              <a:t>EXPRESS BILL </a:t>
            </a:r>
            <a:r>
              <a:rPr lang="en-US" sz="2400" b="1" dirty="0">
                <a:latin typeface="Source Sans Pro"/>
                <a:ea typeface="Source Sans Pro"/>
                <a:sym typeface="Source Sans Pro"/>
              </a:rPr>
              <a:t>&gt; Receive an Express Deposit and Apply Payment to Bill &gt; Post to GL </a:t>
            </a:r>
          </a:p>
          <a:p>
            <a:pPr marL="0" indent="0">
              <a:lnSpc>
                <a:spcPct val="150000"/>
              </a:lnSpc>
              <a:buNone/>
            </a:pPr>
            <a:r>
              <a:rPr lang="en-US" sz="2400" b="1" dirty="0">
                <a:solidFill>
                  <a:srgbClr val="7030A0"/>
                </a:solidFill>
                <a:latin typeface="Source Sans Pro"/>
                <a:ea typeface="Source Sans Pro"/>
                <a:sym typeface="Source Sans Pro"/>
              </a:rPr>
              <a:t>**TIPS FOR RECON SUCCESS: </a:t>
            </a:r>
            <a:r>
              <a:rPr lang="en-US" sz="2400" dirty="0"/>
              <a:t>Attach supporting documentation, use the Billing “Header Note”, and consider using Billing or </a:t>
            </a:r>
            <a:r>
              <a:rPr lang="en-US" sz="2400" dirty="0">
                <a:hlinkClick r:id="rId6"/>
              </a:rPr>
              <a:t>AR Speed Types</a:t>
            </a:r>
            <a:r>
              <a:rPr lang="en-US" sz="2400" dirty="0"/>
              <a:t>.</a:t>
            </a:r>
            <a:br>
              <a:rPr lang="en-US" sz="3600" dirty="0"/>
            </a:br>
            <a:endParaRPr lang="en-US" sz="3600" dirty="0"/>
          </a:p>
        </p:txBody>
      </p:sp>
      <p:sp>
        <p:nvSpPr>
          <p:cNvPr id="150" name="Google Shape;150;p4">
            <a:extLst>
              <a:ext uri="{FF2B5EF4-FFF2-40B4-BE49-F238E27FC236}">
                <a16:creationId xmlns:a16="http://schemas.microsoft.com/office/drawing/2014/main" id="{8C64B1A6-4868-AAED-C923-7AB4E5F97354}"/>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44</a:t>
            </a:fld>
            <a:endParaRPr/>
          </a:p>
        </p:txBody>
      </p:sp>
    </p:spTree>
    <p:extLst>
      <p:ext uri="{BB962C8B-B14F-4D97-AF65-F5344CB8AC3E}">
        <p14:creationId xmlns:p14="http://schemas.microsoft.com/office/powerpoint/2010/main" val="277173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Google Shape;157;g2880b567304_0_0"/>
          <p:cNvSpPr txBox="1">
            <a:spLocks noGrp="1"/>
          </p:cNvSpPr>
          <p:nvPr>
            <p:ph type="sldNum" idx="12"/>
          </p:nvPr>
        </p:nvSpPr>
        <p:spPr>
          <a:xfrm>
            <a:off x="11208327" y="6483927"/>
            <a:ext cx="623400" cy="237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
        <p:nvSpPr>
          <p:cNvPr id="4" name="Rectangle 3">
            <a:extLst>
              <a:ext uri="{FF2B5EF4-FFF2-40B4-BE49-F238E27FC236}">
                <a16:creationId xmlns:a16="http://schemas.microsoft.com/office/drawing/2014/main" id="{4FFD7A01-F203-6CC5-425C-CD9F6B8B1BF4}"/>
              </a:ext>
            </a:extLst>
          </p:cNvPr>
          <p:cNvSpPr/>
          <p:nvPr/>
        </p:nvSpPr>
        <p:spPr>
          <a:xfrm>
            <a:off x="4357383" y="2967335"/>
            <a:ext cx="3477234"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Franklin Gothic Medium" panose="020B0603020102020204" pitchFamily="34" charset="0"/>
              </a:rPr>
              <a:t>Questions?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8950-D8BE-D2A0-E0DA-18DED674A634}"/>
              </a:ext>
            </a:extLst>
          </p:cNvPr>
          <p:cNvSpPr>
            <a:spLocks noGrp="1"/>
          </p:cNvSpPr>
          <p:nvPr>
            <p:ph type="title"/>
          </p:nvPr>
        </p:nvSpPr>
        <p:spPr>
          <a:xfrm>
            <a:off x="715814" y="1388950"/>
            <a:ext cx="11115967" cy="797070"/>
          </a:xfrm>
        </p:spPr>
        <p:txBody>
          <a:bodyPr/>
          <a:lstStyle/>
          <a:p>
            <a:r>
              <a:rPr lang="en-US" dirty="0"/>
              <a:t>Objectives</a:t>
            </a:r>
          </a:p>
        </p:txBody>
      </p:sp>
      <p:sp>
        <p:nvSpPr>
          <p:cNvPr id="3" name="Text Placeholder 2">
            <a:extLst>
              <a:ext uri="{FF2B5EF4-FFF2-40B4-BE49-F238E27FC236}">
                <a16:creationId xmlns:a16="http://schemas.microsoft.com/office/drawing/2014/main" id="{4191DF3D-F297-CFE2-C79C-CC9A1B9CB1BC}"/>
              </a:ext>
            </a:extLst>
          </p:cNvPr>
          <p:cNvSpPr>
            <a:spLocks noGrp="1"/>
          </p:cNvSpPr>
          <p:nvPr>
            <p:ph type="body" idx="1"/>
          </p:nvPr>
        </p:nvSpPr>
        <p:spPr>
          <a:xfrm>
            <a:off x="715813" y="1971282"/>
            <a:ext cx="11115967" cy="4631419"/>
          </a:xfrm>
        </p:spPr>
        <p:txBody>
          <a:bodyPr/>
          <a:lstStyle/>
          <a:p>
            <a:pPr marL="50800" indent="0">
              <a:buNone/>
            </a:pPr>
            <a:r>
              <a:rPr lang="en-US" dirty="0"/>
              <a:t>You should now be able to:</a:t>
            </a:r>
          </a:p>
          <a:p>
            <a:r>
              <a:rPr lang="en-US" sz="1600" dirty="0"/>
              <a:t>FA/SF/FIN - Understand the high-level flow of the cross-pillar end-to-end reconciliation process</a:t>
            </a:r>
          </a:p>
          <a:p>
            <a:r>
              <a:rPr lang="en-US" sz="1600" dirty="0"/>
              <a:t>FA - Demonstrate a sample </a:t>
            </a:r>
            <a:r>
              <a:rPr lang="en-US" sz="1600" dirty="0" err="1"/>
              <a:t>interdepartment</a:t>
            </a:r>
            <a:r>
              <a:rPr lang="en-US" sz="1600" dirty="0"/>
              <a:t> reconciliation worksheet college users can use/build off of to track expenses, revenue, and variances</a:t>
            </a:r>
          </a:p>
          <a:p>
            <a:r>
              <a:rPr lang="en-US" sz="1600" dirty="0"/>
              <a:t>FA - Understand the available reports and queries in the Fund Management Guide that should be run on weekly, semi-monthly, and monthly basis</a:t>
            </a:r>
          </a:p>
          <a:p>
            <a:r>
              <a:rPr lang="en-US" sz="1600" dirty="0"/>
              <a:t>FA - Understand the high-level process in FA concerning what queries and reports to run for varying funding sources</a:t>
            </a:r>
          </a:p>
          <a:p>
            <a:r>
              <a:rPr lang="en-US" sz="1600" dirty="0"/>
              <a:t>FA - Understand the timing in which SAS files are available to use for FA/COD reconciliation</a:t>
            </a:r>
          </a:p>
          <a:p>
            <a:r>
              <a:rPr lang="en-US" sz="1600" dirty="0"/>
              <a:t>SF - Understand how the GL is sent to FIN via SF/CASHIER journals</a:t>
            </a:r>
          </a:p>
          <a:p>
            <a:r>
              <a:rPr lang="en-US" sz="1600" dirty="0"/>
              <a:t>SF - Understand the available SF queries and how to reconcile them </a:t>
            </a:r>
          </a:p>
          <a:p>
            <a:r>
              <a:rPr lang="en-US" sz="1600" dirty="0"/>
              <a:t>FIN - Review of GL Account Guidance / Resources</a:t>
            </a:r>
          </a:p>
          <a:p>
            <a:r>
              <a:rPr lang="en-US" sz="1600" dirty="0"/>
              <a:t>FIN - Understand How SF Data Processes into Finance</a:t>
            </a:r>
          </a:p>
          <a:p>
            <a:r>
              <a:rPr lang="en-US" sz="1600" dirty="0"/>
              <a:t>FIN - Review SF/GL Reconciliation Queries</a:t>
            </a:r>
          </a:p>
          <a:p>
            <a:r>
              <a:rPr lang="en-US" sz="1600" dirty="0"/>
              <a:t>FIN - Reimbursement/Drawdown Best Practices</a:t>
            </a:r>
          </a:p>
        </p:txBody>
      </p:sp>
      <p:sp>
        <p:nvSpPr>
          <p:cNvPr id="4" name="Slide Number Placeholder 3">
            <a:extLst>
              <a:ext uri="{FF2B5EF4-FFF2-40B4-BE49-F238E27FC236}">
                <a16:creationId xmlns:a16="http://schemas.microsoft.com/office/drawing/2014/main" id="{B918A10D-CF62-7C77-197D-C6FD1D8BA31A}"/>
              </a:ext>
            </a:extLst>
          </p:cNvPr>
          <p:cNvSpPr>
            <a:spLocks noGrp="1"/>
          </p:cNvSpPr>
          <p:nvPr>
            <p:ph type="sldNum" idx="12"/>
          </p:nvPr>
        </p:nvSpPr>
        <p:spPr/>
        <p:txBody>
          <a:bodyPr/>
          <a:lstStyle/>
          <a:p>
            <a:fld id="{00000000-1234-1234-1234-123412341234}" type="slidenum">
              <a:rPr lang="en-US" smtClean="0"/>
              <a:pPr/>
              <a:t>46</a:t>
            </a:fld>
            <a:endParaRPr lang="en-US" dirty="0"/>
          </a:p>
        </p:txBody>
      </p:sp>
    </p:spTree>
    <p:extLst>
      <p:ext uri="{BB962C8B-B14F-4D97-AF65-F5344CB8AC3E}">
        <p14:creationId xmlns:p14="http://schemas.microsoft.com/office/powerpoint/2010/main" val="2335538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5"/>
          <p:cNvPicPr preferRelativeResize="0"/>
          <p:nvPr/>
        </p:nvPicPr>
        <p:blipFill rotWithShape="1">
          <a:blip r:embed="rId3">
            <a:alphaModFix/>
          </a:blip>
          <a:srcRect/>
          <a:stretch/>
        </p:blipFill>
        <p:spPr>
          <a:xfrm>
            <a:off x="2622372" y="1736638"/>
            <a:ext cx="6947257" cy="3384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EC213545-7BFC-E442-5F5F-8A7B9B8EE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F05A8-0B58-A986-C432-285F78116B3C}"/>
              </a:ext>
            </a:extLst>
          </p:cNvPr>
          <p:cNvSpPr>
            <a:spLocks noGrp="1"/>
          </p:cNvSpPr>
          <p:nvPr>
            <p:ph type="title"/>
          </p:nvPr>
        </p:nvSpPr>
        <p:spPr/>
        <p:txBody>
          <a:bodyPr/>
          <a:lstStyle/>
          <a:p>
            <a:r>
              <a:rPr lang="en-US" dirty="0"/>
              <a:t>Financial Aid Objectives</a:t>
            </a:r>
          </a:p>
        </p:txBody>
      </p:sp>
      <p:sp>
        <p:nvSpPr>
          <p:cNvPr id="3" name="Text Placeholder 2">
            <a:extLst>
              <a:ext uri="{FF2B5EF4-FFF2-40B4-BE49-F238E27FC236}">
                <a16:creationId xmlns:a16="http://schemas.microsoft.com/office/drawing/2014/main" id="{034FC89F-9E38-976F-1283-8341381FE1AB}"/>
              </a:ext>
            </a:extLst>
          </p:cNvPr>
          <p:cNvSpPr>
            <a:spLocks noGrp="1"/>
          </p:cNvSpPr>
          <p:nvPr>
            <p:ph type="body" idx="1"/>
          </p:nvPr>
        </p:nvSpPr>
        <p:spPr/>
        <p:txBody>
          <a:bodyPr/>
          <a:lstStyle/>
          <a:p>
            <a:pPr marL="50800" indent="0">
              <a:buNone/>
            </a:pPr>
            <a:r>
              <a:rPr lang="en-US" sz="3600" dirty="0"/>
              <a:t>After completing this training, you should be able to:</a:t>
            </a:r>
            <a:endParaRPr lang="en-US" sz="3200" dirty="0"/>
          </a:p>
          <a:p>
            <a:r>
              <a:rPr lang="en-US" sz="2400" dirty="0"/>
              <a:t>FA - Demonstrate a sample </a:t>
            </a:r>
            <a:r>
              <a:rPr lang="en-US" sz="2400" dirty="0" err="1"/>
              <a:t>interdepartment</a:t>
            </a:r>
            <a:r>
              <a:rPr lang="en-US" sz="2400" dirty="0"/>
              <a:t> reconciliation worksheet college users can use/build off of to track expenses, revenue, and variances</a:t>
            </a:r>
          </a:p>
          <a:p>
            <a:r>
              <a:rPr lang="en-US" sz="2400" dirty="0"/>
              <a:t>FA - Understand the available reports and queries in the Fund Management Guide that should be run on weekly, semi-monthly, and monthly basis</a:t>
            </a:r>
          </a:p>
          <a:p>
            <a:r>
              <a:rPr lang="en-US" sz="2400" dirty="0"/>
              <a:t>FA - Understand the high-level process in FA concerning what queries and reports to run for varying funding sources</a:t>
            </a:r>
          </a:p>
          <a:p>
            <a:r>
              <a:rPr lang="en-US" sz="2400" dirty="0"/>
              <a:t>FA - Understand the timing in which SAS files are available to use for FA/COD reconciliation</a:t>
            </a:r>
            <a:br>
              <a:rPr lang="en-US" sz="3600" dirty="0"/>
            </a:br>
            <a:endParaRPr lang="en-US" sz="3600" dirty="0"/>
          </a:p>
        </p:txBody>
      </p:sp>
      <p:sp>
        <p:nvSpPr>
          <p:cNvPr id="150" name="Google Shape;150;p4">
            <a:extLst>
              <a:ext uri="{FF2B5EF4-FFF2-40B4-BE49-F238E27FC236}">
                <a16:creationId xmlns:a16="http://schemas.microsoft.com/office/drawing/2014/main" id="{0F61CADD-A0B1-7F68-277F-A865FF8974DE}"/>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5</a:t>
            </a:fld>
            <a:endParaRPr/>
          </a:p>
        </p:txBody>
      </p:sp>
    </p:spTree>
    <p:extLst>
      <p:ext uri="{BB962C8B-B14F-4D97-AF65-F5344CB8AC3E}">
        <p14:creationId xmlns:p14="http://schemas.microsoft.com/office/powerpoint/2010/main" val="378573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40BA6117-4C3E-0CC5-833C-3ED1A60D2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07F5D-524B-B236-278E-E70F27E578D3}"/>
              </a:ext>
            </a:extLst>
          </p:cNvPr>
          <p:cNvSpPr>
            <a:spLocks noGrp="1"/>
          </p:cNvSpPr>
          <p:nvPr>
            <p:ph type="title"/>
          </p:nvPr>
        </p:nvSpPr>
        <p:spPr/>
        <p:txBody>
          <a:bodyPr/>
          <a:lstStyle/>
          <a:p>
            <a:r>
              <a:rPr lang="en-US" dirty="0"/>
              <a:t>Student Financials Objectives</a:t>
            </a:r>
          </a:p>
        </p:txBody>
      </p:sp>
      <p:sp>
        <p:nvSpPr>
          <p:cNvPr id="3" name="Text Placeholder 2">
            <a:extLst>
              <a:ext uri="{FF2B5EF4-FFF2-40B4-BE49-F238E27FC236}">
                <a16:creationId xmlns:a16="http://schemas.microsoft.com/office/drawing/2014/main" id="{86A72563-931A-D134-5BF7-3C513681728C}"/>
              </a:ext>
            </a:extLst>
          </p:cNvPr>
          <p:cNvSpPr>
            <a:spLocks noGrp="1"/>
          </p:cNvSpPr>
          <p:nvPr>
            <p:ph type="body" idx="1"/>
          </p:nvPr>
        </p:nvSpPr>
        <p:spPr/>
        <p:txBody>
          <a:bodyPr/>
          <a:lstStyle/>
          <a:p>
            <a:pPr marL="50800" indent="0">
              <a:buNone/>
            </a:pPr>
            <a:r>
              <a:rPr lang="en-US" sz="3600" dirty="0"/>
              <a:t>After completing this training, you should be able to:</a:t>
            </a:r>
            <a:endParaRPr lang="en-US" sz="3200" dirty="0"/>
          </a:p>
          <a:p>
            <a:r>
              <a:rPr lang="en-US" dirty="0"/>
              <a:t>SF - Understand how the GL is sent to FIN via SF/CASHIER journals</a:t>
            </a:r>
          </a:p>
          <a:p>
            <a:r>
              <a:rPr lang="en-US" dirty="0"/>
              <a:t>SF - Understand the available SF queries and how to reconcile them</a:t>
            </a:r>
            <a:br>
              <a:rPr lang="en-US" sz="3600" dirty="0"/>
            </a:br>
            <a:endParaRPr lang="en-US" sz="3600" dirty="0"/>
          </a:p>
        </p:txBody>
      </p:sp>
      <p:sp>
        <p:nvSpPr>
          <p:cNvPr id="150" name="Google Shape;150;p4">
            <a:extLst>
              <a:ext uri="{FF2B5EF4-FFF2-40B4-BE49-F238E27FC236}">
                <a16:creationId xmlns:a16="http://schemas.microsoft.com/office/drawing/2014/main" id="{C40E1636-8598-53A2-4679-2EEE7B198EB3}"/>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6</a:t>
            </a:fld>
            <a:endParaRPr/>
          </a:p>
        </p:txBody>
      </p:sp>
    </p:spTree>
    <p:extLst>
      <p:ext uri="{BB962C8B-B14F-4D97-AF65-F5344CB8AC3E}">
        <p14:creationId xmlns:p14="http://schemas.microsoft.com/office/powerpoint/2010/main" val="25851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A313DA40-56CC-0A6F-00C2-3FA614E47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52BA8-59D1-0122-D37C-8223AF14AD06}"/>
              </a:ext>
            </a:extLst>
          </p:cNvPr>
          <p:cNvSpPr>
            <a:spLocks noGrp="1"/>
          </p:cNvSpPr>
          <p:nvPr>
            <p:ph type="title"/>
          </p:nvPr>
        </p:nvSpPr>
        <p:spPr/>
        <p:txBody>
          <a:bodyPr/>
          <a:lstStyle/>
          <a:p>
            <a:r>
              <a:rPr lang="en-US" dirty="0"/>
              <a:t>Finance Objectives</a:t>
            </a:r>
          </a:p>
        </p:txBody>
      </p:sp>
      <p:sp>
        <p:nvSpPr>
          <p:cNvPr id="3" name="Text Placeholder 2">
            <a:extLst>
              <a:ext uri="{FF2B5EF4-FFF2-40B4-BE49-F238E27FC236}">
                <a16:creationId xmlns:a16="http://schemas.microsoft.com/office/drawing/2014/main" id="{23FD58E5-73C8-2146-5A2F-986C7B6A0411}"/>
              </a:ext>
            </a:extLst>
          </p:cNvPr>
          <p:cNvSpPr>
            <a:spLocks noGrp="1"/>
          </p:cNvSpPr>
          <p:nvPr>
            <p:ph type="body" idx="1"/>
          </p:nvPr>
        </p:nvSpPr>
        <p:spPr/>
        <p:txBody>
          <a:bodyPr/>
          <a:lstStyle/>
          <a:p>
            <a:pPr marL="50800" indent="0">
              <a:buNone/>
            </a:pPr>
            <a:r>
              <a:rPr lang="en-US" sz="3600" dirty="0"/>
              <a:t>After completing this training, you should be able to:</a:t>
            </a:r>
            <a:endParaRPr lang="en-US" sz="3200" dirty="0"/>
          </a:p>
          <a:p>
            <a:r>
              <a:rPr lang="en-US" dirty="0"/>
              <a:t>FIN - Review of GL Account Guidance / Resources</a:t>
            </a:r>
          </a:p>
          <a:p>
            <a:r>
              <a:rPr lang="en-US" dirty="0"/>
              <a:t>FIN - Understand How SF Data Processes into Finance</a:t>
            </a:r>
          </a:p>
          <a:p>
            <a:r>
              <a:rPr lang="en-US" dirty="0"/>
              <a:t>FIN - Review SF/GL Reconciliation Queries</a:t>
            </a:r>
          </a:p>
          <a:p>
            <a:r>
              <a:rPr lang="en-US" dirty="0"/>
              <a:t>FIN - Reimbursement/Drawdown Best Practices</a:t>
            </a:r>
            <a:br>
              <a:rPr lang="en-US" sz="3600" dirty="0"/>
            </a:br>
            <a:endParaRPr lang="en-US" sz="3600" dirty="0"/>
          </a:p>
        </p:txBody>
      </p:sp>
      <p:sp>
        <p:nvSpPr>
          <p:cNvPr id="150" name="Google Shape;150;p4">
            <a:extLst>
              <a:ext uri="{FF2B5EF4-FFF2-40B4-BE49-F238E27FC236}">
                <a16:creationId xmlns:a16="http://schemas.microsoft.com/office/drawing/2014/main" id="{3795AEEB-3EFF-8D3F-9AAB-10209A6A1257}"/>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266444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FDB3A40F-23C6-A179-E32D-08645D2560B5}"/>
            </a:ext>
          </a:extLst>
        </p:cNvPr>
        <p:cNvGrpSpPr/>
        <p:nvPr/>
      </p:nvGrpSpPr>
      <p:grpSpPr>
        <a:xfrm>
          <a:off x="0" y="0"/>
          <a:ext cx="0" cy="0"/>
          <a:chOff x="0" y="0"/>
          <a:chExt cx="0" cy="0"/>
        </a:xfrm>
      </p:grpSpPr>
      <p:sp>
        <p:nvSpPr>
          <p:cNvPr id="147" name="Google Shape;147;p2">
            <a:extLst>
              <a:ext uri="{FF2B5EF4-FFF2-40B4-BE49-F238E27FC236}">
                <a16:creationId xmlns:a16="http://schemas.microsoft.com/office/drawing/2014/main" id="{AD79FD57-9FE1-A126-D966-4EE9A1B63F20}"/>
              </a:ext>
            </a:extLst>
          </p:cNvPr>
          <p:cNvSpPr txBox="1">
            <a:spLocks noGrp="1"/>
          </p:cNvSpPr>
          <p:nvPr>
            <p:ph type="title"/>
          </p:nvPr>
        </p:nvSpPr>
        <p:spPr>
          <a:xfrm>
            <a:off x="715813" y="3800734"/>
            <a:ext cx="11115967"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Libre Franklin Medium"/>
              <a:buNone/>
            </a:pPr>
            <a:r>
              <a:rPr lang="en-US" dirty="0"/>
              <a:t>Financial Aid</a:t>
            </a:r>
            <a:endParaRPr dirty="0"/>
          </a:p>
        </p:txBody>
      </p:sp>
      <p:sp>
        <p:nvSpPr>
          <p:cNvPr id="148" name="Google Shape;148;p2">
            <a:extLst>
              <a:ext uri="{FF2B5EF4-FFF2-40B4-BE49-F238E27FC236}">
                <a16:creationId xmlns:a16="http://schemas.microsoft.com/office/drawing/2014/main" id="{D4C3798D-0067-07EB-EAD5-818B5F62C3D4}"/>
              </a:ext>
            </a:extLst>
          </p:cNvPr>
          <p:cNvSpPr txBox="1">
            <a:spLocks noGrp="1"/>
          </p:cNvSpPr>
          <p:nvPr>
            <p:ph type="body" idx="1"/>
          </p:nvPr>
        </p:nvSpPr>
        <p:spPr>
          <a:xfrm>
            <a:off x="715814" y="4510995"/>
            <a:ext cx="11115967" cy="1661206"/>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n-US" dirty="0"/>
              <a:t>Kelly Forsberg– SBCTC FA Functional Trainer</a:t>
            </a:r>
          </a:p>
          <a:p>
            <a:pPr marL="228600" lvl="0" indent="-50800" algn="l" rtl="0">
              <a:lnSpc>
                <a:spcPct val="90000"/>
              </a:lnSpc>
              <a:spcBef>
                <a:spcPts val="0"/>
              </a:spcBef>
              <a:spcAft>
                <a:spcPts val="0"/>
              </a:spcAft>
              <a:buClr>
                <a:srgbClr val="003764"/>
              </a:buClr>
              <a:buSzPts val="2800"/>
              <a:buNone/>
            </a:pPr>
            <a:endParaRPr dirty="0"/>
          </a:p>
        </p:txBody>
      </p:sp>
      <p:sp>
        <p:nvSpPr>
          <p:cNvPr id="149" name="Google Shape;149;p2">
            <a:extLst>
              <a:ext uri="{FF2B5EF4-FFF2-40B4-BE49-F238E27FC236}">
                <a16:creationId xmlns:a16="http://schemas.microsoft.com/office/drawing/2014/main" id="{CDD52018-E181-D210-E951-A8C29F6F0560}"/>
              </a:ext>
            </a:extLst>
          </p:cNvPr>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09225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B586-31CA-97D7-5F9A-80F4645418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5581F-15D9-65C7-099D-674A673E1CFF}"/>
              </a:ext>
            </a:extLst>
          </p:cNvPr>
          <p:cNvSpPr>
            <a:spLocks noGrp="1"/>
          </p:cNvSpPr>
          <p:nvPr>
            <p:ph type="title"/>
          </p:nvPr>
        </p:nvSpPr>
        <p:spPr/>
        <p:txBody>
          <a:bodyPr/>
          <a:lstStyle/>
          <a:p>
            <a:r>
              <a:rPr lang="en-US" sz="4800" b="1" dirty="0"/>
              <a:t>CASH MANAGEMENT &amp; RECONCILIATION</a:t>
            </a:r>
            <a:br>
              <a:rPr lang="en-US" sz="4800" b="1" dirty="0"/>
            </a:br>
            <a:endParaRPr lang="en-US" dirty="0"/>
          </a:p>
        </p:txBody>
      </p:sp>
      <p:sp>
        <p:nvSpPr>
          <p:cNvPr id="4" name="Content Placeholder 3">
            <a:extLst>
              <a:ext uri="{FF2B5EF4-FFF2-40B4-BE49-F238E27FC236}">
                <a16:creationId xmlns:a16="http://schemas.microsoft.com/office/drawing/2014/main" id="{0EBF0D3B-0372-0B74-FF05-CA63BD169649}"/>
              </a:ext>
            </a:extLst>
          </p:cNvPr>
          <p:cNvSpPr>
            <a:spLocks noGrp="1"/>
          </p:cNvSpPr>
          <p:nvPr>
            <p:ph type="body" idx="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84133083"/>
      </p:ext>
    </p:extLst>
  </p:cSld>
  <p:clrMapOvr>
    <a:masterClrMapping/>
  </p:clrMapOvr>
</p:sld>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1825</Words>
  <Application>Microsoft Office PowerPoint</Application>
  <PresentationFormat>Widescreen</PresentationFormat>
  <Paragraphs>225</Paragraphs>
  <Slides>47</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Source Sans Pro</vt:lpstr>
      <vt:lpstr>Libre Franklin</vt:lpstr>
      <vt:lpstr>Libre Franklin Medium</vt:lpstr>
      <vt:lpstr>Arial</vt:lpstr>
      <vt:lpstr>Wingdings</vt:lpstr>
      <vt:lpstr>Franklin Gothic Medium</vt:lpstr>
      <vt:lpstr>Calibri</vt:lpstr>
      <vt:lpstr>Office Theme</vt:lpstr>
      <vt:lpstr>FA/SF/FIN Cross-Pillar   Training</vt:lpstr>
      <vt:lpstr>PowerPoint Presentation</vt:lpstr>
      <vt:lpstr>HOUSEKEEPING</vt:lpstr>
      <vt:lpstr>Objectives</vt:lpstr>
      <vt:lpstr>Financial Aid Objectives</vt:lpstr>
      <vt:lpstr>Student Financials Objectives</vt:lpstr>
      <vt:lpstr>Finance Objectives</vt:lpstr>
      <vt:lpstr>Financial Aid</vt:lpstr>
      <vt:lpstr>CASH MANAGEMENT &amp; RECONCILIATION </vt:lpstr>
      <vt:lpstr>Reconciliation</vt:lpstr>
      <vt:lpstr>Cash Management</vt:lpstr>
      <vt:lpstr>    FINANCIAL AID HIGH-LEVEL RECON FLOW</vt:lpstr>
      <vt:lpstr>fA: Steps in the process HIGH-LEVEL RECON</vt:lpstr>
      <vt:lpstr>fA: Steps in the process cont’d high-level pell GRANT</vt:lpstr>
      <vt:lpstr>fA: Steps in the process cont’d high level direct loans</vt:lpstr>
      <vt:lpstr>    SHARED RECONCILIATION WORKSHEET EXAMPLE </vt:lpstr>
      <vt:lpstr>Shared reconciliation worksheet</vt:lpstr>
      <vt:lpstr>    DEMONSTRATION</vt:lpstr>
      <vt:lpstr>    FA RECON:  SAS FILES AND  ESOA STATEMENTS</vt:lpstr>
      <vt:lpstr>Financial aid SAS FILES </vt:lpstr>
      <vt:lpstr>Financial aid SAS FILES cont’d</vt:lpstr>
      <vt:lpstr>Financial aid ESOA </vt:lpstr>
      <vt:lpstr>    FA RECONCILIATION QUERIES</vt:lpstr>
      <vt:lpstr>FA QUERIES (RECONCILING TO SF)</vt:lpstr>
      <vt:lpstr>FA QUERIES (RECONCILING TO SF CONT’D)</vt:lpstr>
      <vt:lpstr>FA QUERIES (RECONCILING TO SF CONT’D)</vt:lpstr>
      <vt:lpstr>Final Reconciliation</vt:lpstr>
      <vt:lpstr>Student Financials</vt:lpstr>
      <vt:lpstr>SF: STEPS IN THE PROCESS  - ITEM TYPE TO GL </vt:lpstr>
      <vt:lpstr>What are Item Types?</vt:lpstr>
      <vt:lpstr>SF to FIN via GL – E214</vt:lpstr>
      <vt:lpstr>E214 Spreadsheet Recon</vt:lpstr>
      <vt:lpstr>SF to FIN via GL – E215</vt:lpstr>
      <vt:lpstr>Second Journal Set (SJS)</vt:lpstr>
      <vt:lpstr>SF to FIN via GL – E218</vt:lpstr>
      <vt:lpstr>SF Queries</vt:lpstr>
      <vt:lpstr>SF Resources</vt:lpstr>
      <vt:lpstr>Finance</vt:lpstr>
      <vt:lpstr>FIN GL Account Guidance &amp; Resources</vt:lpstr>
      <vt:lpstr>How DATA Processes into Finance…</vt:lpstr>
      <vt:lpstr>Tip: Search by the  “SOURCE” within existing General Ledger Journals…</vt:lpstr>
      <vt:lpstr>Training example: FAID &gt; SF &gt; FIN Did our data match?  QFS_GL_ACCOUNT_ANALYSIS and  ctcLink Ledger Summary  Navigation: General Ledger &gt; Review Financial Information &gt; Review Ledger Information</vt:lpstr>
      <vt:lpstr>SF/GL Reconciliation Queries</vt:lpstr>
      <vt:lpstr>Reimbursement/Drawdown Best Practices</vt:lpstr>
      <vt:lpstr>PowerPoint Presentation</vt:lpstr>
      <vt:lpstr>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Rose</dc:creator>
  <cp:lastModifiedBy>Kelly Forsberg</cp:lastModifiedBy>
  <cp:revision>18</cp:revision>
  <dcterms:created xsi:type="dcterms:W3CDTF">2019-07-26T22:44:15Z</dcterms:created>
  <dcterms:modified xsi:type="dcterms:W3CDTF">2025-05-06T17:16:58Z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9f9d2c58-e842-4317-8a1d-e3582795f47a</vt:lpwstr>
  </property>
</Properties>
</file>